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286" r:id="rId26"/>
    <p:sldId id="287" r:id="rId27"/>
    <p:sldId id="288" r:id="rId28"/>
    <p:sldId id="289" r:id="rId29"/>
    <p:sldId id="274" r:id="rId3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3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9709" y="1601948"/>
            <a:ext cx="11012649" cy="3190553"/>
          </a:xfrm>
        </p:spPr>
        <p:txBody>
          <a:bodyPr>
            <a:normAutofit/>
          </a:bodyPr>
          <a:lstStyle/>
          <a:p>
            <a:pPr marL="2420938" indent="-2420938" algn="l"/>
            <a:r>
              <a:rPr lang="ru-RU" sz="4000" b="1" dirty="0"/>
              <a:t>ТЕМА 2. ОРГАНІЗАЦІЯ ТА ПРОЦЕДУРИ                 СТАНДАРТИЗАЦІЇ</a:t>
            </a:r>
            <a:endParaRPr lang="uk-UA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35475" y="243418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12) заохочення суб’єктів малого і середнього підприємництва до участі в розробленні національних стандартів та кодексів усталеної практики, забезпечення доступу зазначених суб’єктів до текстів таких документів;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13) підготовка щорічного звіту про свою діяльність, внесення його після схвалення керівною радою на розгляд до Міністерства економіки України та оприлюднення на офіційному веб-сайті.</a:t>
            </a:r>
          </a:p>
        </p:txBody>
      </p:sp>
    </p:spTree>
    <p:extLst>
      <p:ext uri="{BB962C8B-B14F-4D97-AF65-F5344CB8AC3E}">
        <p14:creationId xmlns:p14="http://schemas.microsoft.com/office/powerpoint/2010/main" val="2982921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62" y="23899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 err="1"/>
              <a:t>Дорадчо</a:t>
            </a:r>
            <a:r>
              <a:rPr lang="uk-UA" sz="2400" b="0" dirty="0"/>
              <a:t>-наглядовим органом національного органу стандартизації є керівна рада, яка формується з представників: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1) центрального органу виконавчої влади, що забезпечує формування державної політики у сфері стандартизації, інших центральних органів виконавчої влади та державних органів;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2) наукових установ, навчальних закладів, науково-технічних та інженерних товариств (спілок);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3) громадських об’єднань суб’єктів господарювання (у тому числі суб’єктів малого і середнього підприємництва), організацій роботодавців та їх об’єднань;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4) громадських організацій споживачів (об’єднань споживачів);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5) інших громадських об’єднань та професійних спілок.</a:t>
            </a:r>
          </a:p>
        </p:txBody>
      </p:sp>
    </p:spTree>
    <p:extLst>
      <p:ext uri="{BB962C8B-B14F-4D97-AF65-F5344CB8AC3E}">
        <p14:creationId xmlns:p14="http://schemas.microsoft.com/office/powerpoint/2010/main" val="2196916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>
              <a:buNone/>
            </a:pPr>
            <a:r>
              <a:rPr lang="uk-UA" sz="2800" b="0" dirty="0"/>
              <a:t>До повноважень керівної ради належить:</a:t>
            </a:r>
          </a:p>
          <a:p>
            <a:pPr marL="0" indent="0">
              <a:buNone/>
            </a:pPr>
            <a:r>
              <a:rPr lang="uk-UA" sz="2400" b="0" dirty="0"/>
              <a:t>1) підготовка пропозицій щодо:</a:t>
            </a:r>
          </a:p>
          <a:p>
            <a:pPr marL="358775" lvl="0" indent="-358775">
              <a:buFont typeface="Wingdings" panose="05000000000000000000" pitchFamily="2" charset="2"/>
              <a:buChar char="ü"/>
            </a:pPr>
            <a:r>
              <a:rPr lang="uk-UA" sz="2400" b="0" dirty="0"/>
              <a:t>формування державної політики у сфері стандартизації;</a:t>
            </a:r>
          </a:p>
          <a:p>
            <a:pPr marL="358775" lvl="0" indent="-358775">
              <a:buFont typeface="Wingdings" panose="05000000000000000000" pitchFamily="2" charset="2"/>
              <a:buChar char="ü"/>
            </a:pPr>
            <a:r>
              <a:rPr lang="uk-UA" sz="2400" b="0" dirty="0"/>
              <a:t>здійснення контролю за дотриманням національним органом стандартизації процедур у сфері стандартизації;</a:t>
            </a:r>
          </a:p>
          <a:p>
            <a:pPr marL="358775" indent="-358775">
              <a:buFont typeface="Wingdings" panose="05000000000000000000" pitchFamily="2" charset="2"/>
              <a:buChar char="ü"/>
            </a:pPr>
            <a:r>
              <a:rPr lang="uk-UA" sz="2400" b="0" dirty="0"/>
              <a:t>приєднання до міжнародних та регіональних організацій стандартизації, укладення договорів про співробітництво та проведення робіт у сфері стандартизації з національними органами стандартизації інших держав</a:t>
            </a:r>
            <a:r>
              <a:rPr lang="ru-RU" sz="2400" b="0" dirty="0"/>
              <a:t>;</a:t>
            </a: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478803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>
              <a:buNone/>
            </a:pPr>
            <a:r>
              <a:rPr lang="uk-UA" sz="2400" b="0" dirty="0"/>
              <a:t>2) схвалення проектів:</a:t>
            </a:r>
          </a:p>
          <a:p>
            <a:pPr marL="442913" indent="-442913">
              <a:buFont typeface="Wingdings" panose="05000000000000000000" pitchFamily="2" charset="2"/>
              <a:buChar char="ü"/>
            </a:pPr>
            <a:r>
              <a:rPr lang="uk-UA" sz="2400" b="0" dirty="0"/>
              <a:t>рішень щодо створення та припинення діяльності технічних комітетів стандартизації, визначення сфери їх діяльності;</a:t>
            </a:r>
          </a:p>
          <a:p>
            <a:pPr marL="442913" indent="-442913">
              <a:buFont typeface="Wingdings" panose="05000000000000000000" pitchFamily="2" charset="2"/>
              <a:buChar char="ü"/>
            </a:pPr>
            <a:r>
              <a:rPr lang="uk-UA" sz="2400" b="0" dirty="0"/>
              <a:t>програми робіт з національної стандартизації;</a:t>
            </a:r>
          </a:p>
          <a:p>
            <a:pPr marL="442913" indent="-442913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/>
              <a:t>щорічного звіту про діяльність національного органу стандартизації;</a:t>
            </a:r>
          </a:p>
          <a:p>
            <a:pPr marL="0" indent="0">
              <a:buNone/>
            </a:pPr>
            <a:r>
              <a:rPr lang="uk-UA" sz="2400" b="0" dirty="0"/>
              <a:t>3) моніторинг та оцінка діяльності технічних комітетів стандартизації;</a:t>
            </a:r>
          </a:p>
          <a:p>
            <a:pPr marL="0" indent="0">
              <a:buNone/>
            </a:pPr>
            <a:r>
              <a:rPr lang="uk-UA" sz="2400" b="0" dirty="0"/>
              <a:t>4) здійснення нагляду за виконанням національним органом стандартизації його повноважень.</a:t>
            </a:r>
          </a:p>
          <a:p>
            <a:pPr marL="0" indent="0"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084344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З метою організації і виконання робіт з національної стандартизації створені технічні комітети стандартизації. До роботи в даних комітетах залучаються уповноважені представники: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органів виконавчої влади, інших державних органів, органів місцевого самоврядування,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суб’єктів господарювання та їх громадських об’єднань,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організацій роботодавців та їх об’єднань,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наукових установ та навчальних закладів, науково-технічних та інженерних товариств,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громадських організацій споживачів (об’єднань споживачів),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інших громадських об’єднань, професійних спілок, 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провідних науковців і фахівців.</a:t>
            </a:r>
          </a:p>
        </p:txBody>
      </p:sp>
    </p:spTree>
    <p:extLst>
      <p:ext uri="{BB962C8B-B14F-4D97-AF65-F5344CB8AC3E}">
        <p14:creationId xmlns:p14="http://schemas.microsoft.com/office/powerpoint/2010/main" val="4023426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326544"/>
            <a:ext cx="11522075" cy="512868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/>
              <a:t>До повноважень технічних комітетів стандартизації належить: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1) участь у роботі відповідних технічних комітетів стандартизації міжнародних і регіональних організацій стандартизації;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2) розроблення і погодження національних стандартів, кодексів усталеної практики та змін до них;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3) участь у формуванні програми робіт з національної стандартизації;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4) перевірка і перегляд національних стандартів та кодексів усталеної практики, розробниками яких вони є;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5) погодження і надання пропозицій щодо скасування та відновлення дії національних стандартів, кодексів усталеної практики та змін до них.</a:t>
            </a:r>
          </a:p>
        </p:txBody>
      </p:sp>
    </p:spTree>
    <p:extLst>
      <p:ext uri="{BB962C8B-B14F-4D97-AF65-F5344CB8AC3E}">
        <p14:creationId xmlns:p14="http://schemas.microsoft.com/office/powerpoint/2010/main" val="1460290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noProof="0" dirty="0"/>
              <a:t>Організація стандартизації на рівні підприємства (установи)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noProof="0" dirty="0"/>
              <a:t>Підприємства (установи та організації) мають право організовувати та виконувати роботи із стандартизації, зокрема: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uk-UA" sz="2400" b="0" noProof="0" dirty="0"/>
              <a:t>розробляти, переглядати, вносити зміни та скасовувати внутрішні стандарти та кодекси усталеної практики;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uk-UA" sz="2400" b="0" noProof="0" dirty="0"/>
              <a:t> установлювати процедури розроблення, прийняття, перегляду, внесення змін і скасування внутрішніх стандартів та кодексів усталеної практики;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uk-UA" sz="2400" b="0" noProof="0" dirty="0"/>
              <a:t>брати участь у роботі міжнародних, регіональних та національних організацій стандартизації відповідно до положень про такі організації</a:t>
            </a:r>
          </a:p>
        </p:txBody>
      </p:sp>
    </p:spTree>
    <p:extLst>
      <p:ext uri="{BB962C8B-B14F-4D97-AF65-F5344CB8AC3E}">
        <p14:creationId xmlns:p14="http://schemas.microsoft.com/office/powerpoint/2010/main" val="3315509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noProof="0" dirty="0"/>
              <a:t>Організація стандартизації на рівні підприємства (установи)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800" b="0" dirty="0"/>
              <a:t>Система стандартизації на рівні підприємства, як правило, включає наступні суб’єкти: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керівник підприємства, який своїм наказом вводить в дію внутрішні стандарти, кодекси усталеної практики;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колегіальний орган управління підприємства, який затверджує розроблені внутрішні стандарти, кодекси усталеної практики;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юридична служба, яка контролює відповідність положень внутрішніх стандартів, кодексів усталеної практики вимогам чинного законодавства;</a:t>
            </a:r>
          </a:p>
          <a:p>
            <a:pPr marL="358775" indent="-358775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0" dirty="0"/>
              <a:t>робоча група, яка розробляє і переглядає внутрішні стандарти, кодекси усталеної практики на підприємстві</a:t>
            </a:r>
            <a:r>
              <a:rPr lang="uk-UA" sz="2800" b="0" dirty="0"/>
              <a:t>.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2610286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Організація стандартизації на рівні підприємства </a:t>
            </a:r>
            <a:r>
              <a:rPr lang="ru-RU" sz="3200" dirty="0"/>
              <a:t>(установи)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800" b="0" dirty="0"/>
              <a:t>Введені в дію внутрішні стандарти та кодекси усталеної практики є, як правило, обов’язковими для виконання усіма працівниками підприємства.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2834858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5865" y="295371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/>
              <a:t>Розробляються стандарти та кодекси усталеної практики на основі: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1) міжнародних стандартів та кодексів усталеної практики;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2) регіональних стандартів та кодексів усталеної практики у разі, якщо міжнародні стандарти та кодекси усталеної практики не можуть бути застосовані;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3) стандартів та кодексів усталеної практики держав, що є членами відповідних міжнародних чи регіональних організацій стандартизації та з якими укладено відповідні міжнародні договори України про співробітництво і проведення робіт у сфері стандартизації;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4) наукових досягнень, знань і практики.</a:t>
            </a:r>
          </a:p>
        </p:txBody>
      </p:sp>
    </p:spTree>
    <p:extLst>
      <p:ext uri="{BB962C8B-B14F-4D97-AF65-F5344CB8AC3E}">
        <p14:creationId xmlns:p14="http://schemas.microsoft.com/office/powerpoint/2010/main" val="207492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/>
              <a:t>Зміст теми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8" y="1409032"/>
            <a:ext cx="11522075" cy="2696770"/>
          </a:xfrm>
        </p:spPr>
        <p:txBody>
          <a:bodyPr/>
          <a:lstStyle/>
          <a:p>
            <a:pPr marL="442913" lvl="0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442913" lvl="0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Організація стандартизації на рівні підприємства (установи)</a:t>
            </a:r>
          </a:p>
          <a:p>
            <a:pPr marL="442913" lvl="0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400" dirty="0"/>
              <a:t>Процедури розроблення, прийняття та перевірки стандартів і кодексів усталеної практики</a:t>
            </a:r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274590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/>
              <a:t>Процедура розроблення і прийняття стандартів та кодексів усталеної практики включає наступні етапи: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1. Заінтересовані сторони подають національному органу стандартизації пропозиції щодо розроблення національних стандартів, кодексів усталеної практики та змін до них.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2. Дані пропозиції розглядаються відповідним технічним комітетом стандартизації з урахуванням пріоритетних напрямів розвитку стандартизації та установлених вимог.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3. Національний орган стандартизації включає пропозиції до програми робіт з національної стандартизації</a:t>
            </a:r>
            <a:r>
              <a:rPr lang="uk-UA" sz="24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7961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388890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000" b="0" dirty="0"/>
              <a:t>4. </a:t>
            </a:r>
            <a:r>
              <a:rPr lang="uk-UA" sz="2000" b="0" dirty="0"/>
              <a:t>Після розроблення першої редакції проекту національного стандарту, кодексу усталеної практики чи змін до них національний орган стандартизації оприлюднює повідомлення про такий проект у своєму офіційному виданні.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5. Протягом 60 календарних днів з дня оприлюднення інформації надаються коментарі до проектів національних стандартів, кодексів усталеної практики чи змін до них.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6. Коментарі щодо проектів національних стандартів, кодексів усталеної практики чи змін до них розглядаються відповідним технічним комітетом стандартизації, який враховує їх або обґрунтовано відхиляє.</a:t>
            </a:r>
          </a:p>
        </p:txBody>
      </p:sp>
    </p:spTree>
    <p:extLst>
      <p:ext uri="{BB962C8B-B14F-4D97-AF65-F5344CB8AC3E}">
        <p14:creationId xmlns:p14="http://schemas.microsoft.com/office/powerpoint/2010/main" val="2612811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dirty="0"/>
              <a:t>7. </a:t>
            </a:r>
            <a:r>
              <a:rPr lang="uk-UA" sz="2000" b="0" noProof="0" dirty="0"/>
              <a:t>Проекти національних стандартів, кодексів усталеної практики та змін до них не підлягають погодженню з центральним органом виконавчої влади, іншими державними органами.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0" noProof="0" dirty="0"/>
              <a:t>8. У разі досягнення консенсусу щодо проекту національного стандарту, кодексу усталеної практики та змін до них національний орган стандартизації приймає їх та визначає строк набрання ними чинності з урахуванням періоду підготовчих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3110131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800" b="0" dirty="0"/>
              <a:t>Перевірку національних стандартів та кодексів усталеної практики на відповідність законодавству, потребам виробників та споживачів, рівню розвитку науки і техніки, інтересам держави, вимогам міжнародних, регіональних стандартів та кодексів усталеної практики організовує та координує Національний орган стандартизації.</a:t>
            </a:r>
          </a:p>
        </p:txBody>
      </p:sp>
    </p:spTree>
    <p:extLst>
      <p:ext uri="{BB962C8B-B14F-4D97-AF65-F5344CB8AC3E}">
        <p14:creationId xmlns:p14="http://schemas.microsoft.com/office/powerpoint/2010/main" val="4079683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Процедури розроблення, прийняття та перевірки стандартів і кодексів усталеної практики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800" b="0" dirty="0"/>
              <a:t>Національні стандарти та кодекси усталеної практики перевіряються не рідше одного разу на п’ять років з дня їх прийняття.</a:t>
            </a:r>
          </a:p>
        </p:txBody>
      </p:sp>
    </p:spTree>
    <p:extLst>
      <p:ext uri="{BB962C8B-B14F-4D97-AF65-F5344CB8AC3E}">
        <p14:creationId xmlns:p14="http://schemas.microsoft.com/office/powerpoint/2010/main" val="3441462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Питання для самоперевірки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Суб’єкти національної стандартизації. 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Повноваження Міністерства економіки, довкілля та сільського господарства України щодо формування державної політики у сфері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Повноваження Міністерства економіки, довкілля та сільського господарства України щодо реалізації державної політики у сфері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Роль ДП «</a:t>
            </a:r>
            <a:r>
              <a:rPr lang="uk-UA" sz="2000" b="0" noProof="0" dirty="0" err="1"/>
              <a:t>УкрНДНЦ</a:t>
            </a:r>
            <a:r>
              <a:rPr lang="uk-UA" sz="2000" b="0" noProof="0" dirty="0"/>
              <a:t>» у сфері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Роль </a:t>
            </a:r>
            <a:r>
              <a:rPr lang="uk-UA" sz="2000" b="0" noProof="0" dirty="0" err="1"/>
              <a:t>дорадчо</a:t>
            </a:r>
            <a:r>
              <a:rPr lang="uk-UA" sz="2000" b="0" noProof="0" dirty="0"/>
              <a:t>-наглядового органу ДП «</a:t>
            </a:r>
            <a:r>
              <a:rPr lang="uk-UA" sz="2000" b="0" noProof="0" dirty="0" err="1"/>
              <a:t>УкрНДНЦ</a:t>
            </a:r>
            <a:r>
              <a:rPr lang="uk-UA" sz="2000" b="0" noProof="0" dirty="0"/>
              <a:t>» (керівної ради) у сфері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Склад </a:t>
            </a:r>
            <a:r>
              <a:rPr lang="uk-UA" sz="2000" b="0" noProof="0" dirty="0" err="1"/>
              <a:t>дорадчо</a:t>
            </a:r>
            <a:r>
              <a:rPr lang="uk-UA" sz="2000" b="0" noProof="0" dirty="0"/>
              <a:t>-наглядового органу ДП «</a:t>
            </a:r>
            <a:r>
              <a:rPr lang="uk-UA" sz="2000" b="0" noProof="0" dirty="0" err="1"/>
              <a:t>УкрНДНЦ</a:t>
            </a:r>
            <a:r>
              <a:rPr lang="uk-UA" sz="2000" b="0" noProof="0" dirty="0"/>
              <a:t>» (керівної ради).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Роль технічних комітетів у сфері стандартизації.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/>
              <a:t>Повноваження підприємств (установ, організацій) у сфері стандартизації.</a:t>
            </a:r>
          </a:p>
          <a:p>
            <a:pPr marL="457200" lvl="0" indent="-457200" defTabSz="536575">
              <a:spcBef>
                <a:spcPts val="1200"/>
              </a:spcBef>
              <a:buFont typeface="+mj-lt"/>
              <a:buAutoNum type="arabicPeriod"/>
            </a:pPr>
            <a:r>
              <a:rPr lang="uk-UA" sz="2000" b="0" noProof="0" dirty="0">
                <a:solidFill>
                  <a:srgbClr val="224D83"/>
                </a:solidFill>
              </a:rPr>
              <a:t>Суб’єкти стандартизації на рівні підприємства та їх повноваження.</a:t>
            </a:r>
            <a:endParaRPr lang="uk-UA" sz="2000" b="0" noProof="0" dirty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ru-RU" sz="2000" b="0" dirty="0"/>
              <a:t>10. </a:t>
            </a:r>
            <a:r>
              <a:rPr lang="uk-UA" sz="2000" b="0" dirty="0"/>
              <a:t>Основа (база) для розробки стандартів та кодексів усталеної практики.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/>
              <a:t>11. Процедура розроблення і прийняття стандартів та кодексів усталеної практики.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/>
              <a:t>12. Процедура перевірки стандартів та кодексів усталеної практики.</a:t>
            </a:r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/>
          </a:p>
          <a:p>
            <a:pPr marL="0" indent="0" defTabSz="536575">
              <a:spcBef>
                <a:spcPts val="1200"/>
              </a:spcBef>
              <a:buNone/>
            </a:pPr>
            <a:endParaRPr lang="ru-RU" sz="2000" b="0" dirty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4379282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/>
              <a:t>Закон України «Про стандартизацію». URL: https://zakon.rada.gov.ua/laws/show/1315-18#Text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err="1"/>
              <a:t>Коренець</a:t>
            </a:r>
            <a:r>
              <a:rPr lang="uk-UA" sz="1800" b="0" dirty="0"/>
              <a:t> Ю. М. Стандартизація, сертифікація і метрологія: </a:t>
            </a:r>
            <a:r>
              <a:rPr lang="uk-UA" sz="1800" b="0" dirty="0" err="1"/>
              <a:t>навч</a:t>
            </a:r>
            <a:r>
              <a:rPr lang="uk-UA" sz="1800" b="0" dirty="0"/>
              <a:t>. посібник. Кривий Ріг : </a:t>
            </a:r>
            <a:r>
              <a:rPr lang="uk-UA" sz="1800" b="0" dirty="0" err="1"/>
              <a:t>ДонНУЕТ</a:t>
            </a:r>
            <a:r>
              <a:rPr lang="uk-UA" sz="1800" b="0" dirty="0"/>
              <a:t>, 2023. 90 с. URL: http://elibrary.donnuet.edu.ua/2757/1/2023_NP_Korenets_Standartyzatsiia%2C%20sertyfikatsiia%2C%20metrolohiia.pdf</a:t>
            </a:r>
          </a:p>
          <a:p>
            <a:pPr marL="358775" indent="-358775" defTabSz="536575">
              <a:spcBef>
                <a:spcPts val="1200"/>
              </a:spcBef>
              <a:buAutoNum type="arabicPeriod"/>
            </a:pPr>
            <a:r>
              <a:rPr lang="uk-UA" sz="1800" b="0" dirty="0" err="1"/>
              <a:t>Воробець</a:t>
            </a:r>
            <a:r>
              <a:rPr lang="uk-UA" sz="1800" b="0" dirty="0"/>
              <a:t> М.М., </a:t>
            </a:r>
            <a:r>
              <a:rPr lang="uk-UA" sz="1800" b="0" dirty="0" err="1"/>
              <a:t>Кондрачук</a:t>
            </a:r>
            <a:r>
              <a:rPr lang="uk-UA" sz="1800" b="0" dirty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800" b="0" dirty="0" err="1"/>
              <a:t>Чернівец</a:t>
            </a:r>
            <a:r>
              <a:rPr lang="uk-UA" sz="1800" b="0" dirty="0"/>
              <a:t>. </a:t>
            </a:r>
            <a:r>
              <a:rPr lang="uk-UA" sz="1800" b="0" dirty="0" err="1"/>
              <a:t>нац</a:t>
            </a:r>
            <a:r>
              <a:rPr lang="uk-UA" sz="1800" b="0" dirty="0"/>
              <a:t>. ун-т ім. Юрія </a:t>
            </a:r>
            <a:r>
              <a:rPr lang="uk-UA" sz="1800" b="0" dirty="0" err="1"/>
              <a:t>Федьковича</a:t>
            </a:r>
            <a:r>
              <a:rPr lang="uk-UA" sz="1800" b="0" dirty="0"/>
              <a:t>, 2022. 104 с. URL: https://archer.chnu.edu.ua/xmlui/bitstream/handle/123456789/3880/%d0%9f%d0%be%d1%81%d1%96%d0%b1%d0%bd%d0%b8%d0%ba%20%d0%a1%d0%a1%d0%9c%d1%82%d0%b0%d0%a3%d0%af.pdf?sequence=1&amp;isAllowed=y</a:t>
            </a:r>
          </a:p>
        </p:txBody>
      </p:sp>
    </p:spTree>
    <p:extLst>
      <p:ext uri="{BB962C8B-B14F-4D97-AF65-F5344CB8AC3E}">
        <p14:creationId xmlns:p14="http://schemas.microsoft.com/office/powerpoint/2010/main" val="3744569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/>
              <a:t>4.   </a:t>
            </a:r>
            <a:r>
              <a:rPr lang="uk-UA" sz="1800" b="0" noProof="0" dirty="0"/>
              <a:t>Стойко І.І. Стандартизація, сертифікація, метрологія: </a:t>
            </a:r>
            <a:r>
              <a:rPr lang="uk-UA" sz="1800" b="0" noProof="0" dirty="0" err="1"/>
              <a:t>навч</a:t>
            </a:r>
            <a:r>
              <a:rPr lang="uk-UA" sz="1800" b="0" noProof="0" dirty="0"/>
              <a:t>.-метод. посібник. Тернопіль: ТНТУ імені Івана Пулюя. 2018. 212 с. URL: https://elartu.tntu.edu.ua/handle/lib/25708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noProof="0" dirty="0"/>
              <a:t>5.   Всеукраїнський державний науково-виробничий центр стандартизації, метрології, сертифікації та захисту прав споживачів" (ДП "</a:t>
            </a:r>
            <a:r>
              <a:rPr lang="uk-UA" sz="1800" b="0" noProof="0" dirty="0" err="1"/>
              <a:t>Укрметртестстандарт</a:t>
            </a:r>
            <a:r>
              <a:rPr lang="uk-UA" sz="1800" b="0" noProof="0" dirty="0"/>
              <a:t>"). URL: https://ukrcsm.kiev.ua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noProof="0" dirty="0"/>
              <a:t>6.  Міністерство економіки, довкілля та сільського господарства України . URL: https://me.gov.ua/?lang=uk-UA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noProof="0" dirty="0"/>
              <a:t>7.  Національний орган стандартизації – ДП "Український науково-дослідний і навчальний центр проблем стандартизації, сертифікації та якості (</a:t>
            </a:r>
            <a:r>
              <a:rPr lang="uk-UA" sz="1800" b="0" noProof="0" dirty="0" err="1"/>
              <a:t>УкрНДНЦ</a:t>
            </a:r>
            <a:r>
              <a:rPr lang="uk-UA" sz="1800" b="0" noProof="0" dirty="0"/>
              <a:t>). URL: https://www.ukrndnc.org.ua</a:t>
            </a:r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65101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b="0" dirty="0"/>
              <a:t>Суб'єктами національної стандартизації є: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000" b="0" dirty="0"/>
              <a:t>1) </a:t>
            </a:r>
            <a:r>
              <a:rPr lang="uk-UA" sz="2000" b="0" noProof="0" dirty="0"/>
              <a:t>Міністерство економіки, довкілля та сільського господарства </a:t>
            </a:r>
            <a:r>
              <a:rPr lang="uk-UA" sz="2000" b="0" dirty="0"/>
              <a:t>України, що забезпечує формування та реалізує державну політику у сфері стандартизації;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000" b="0" dirty="0"/>
              <a:t>2) Державне підприємство «Український науково-дослідний і навчальний центр проблем стандартизації, сертифікації та якості» (ДП «</a:t>
            </a:r>
            <a:r>
              <a:rPr lang="uk-UA" sz="2000" b="0" dirty="0" err="1"/>
              <a:t>УкрНДНЦ</a:t>
            </a:r>
            <a:r>
              <a:rPr lang="uk-UA" sz="2000" b="0" dirty="0"/>
              <a:t>»), що виконує функції національного органу стандартизації;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000" b="0" dirty="0"/>
              <a:t>3) технічні комітети стандартизації;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000" b="0" dirty="0"/>
              <a:t>4) підприємства, установи та організації, що здійснюють стандартизацію.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4196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noProof="0" dirty="0"/>
              <a:t>До повноважень Міністерства економіки, довкілля та сільського господарства України в частині формування державної політики у сфері стандартизації належить: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1) забезпечення нормативно-правового регулювання у сфері стандартизації;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2) визначення пріоритетних напрямів розвитку у сфері стандартизації;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3) інформування та надання роз’яснень щодо реалізації державної політики у сфері стандартизації;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4) узагальнення практики застосування законодавства у сфері стандартизації, розроблення пропозицій щодо його вдосконалення;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000" b="0" dirty="0"/>
              <a:t>5) погодження програми робіт з національної стандартизації.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40743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b="0" dirty="0"/>
              <a:t>До </a:t>
            </a:r>
            <a:r>
              <a:rPr lang="uk-UA" sz="2400" b="0" dirty="0"/>
              <a:t>повноважень </a:t>
            </a:r>
            <a:r>
              <a:rPr lang="uk-UA" sz="2400" b="0" noProof="0" dirty="0"/>
              <a:t>Міністерства економіки, довкілля та сільського господарства України </a:t>
            </a:r>
            <a:r>
              <a:rPr lang="uk-UA" sz="2400" b="0" dirty="0"/>
              <a:t>в частині реалізації державної політику у сфері стандартизації належить: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1) вжиття заходів для прийняття і дотримання суб’єктами стандартизації Кодексу доброчинної практики з розробки, прийняття та застосування стандартів;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2) здійснення контролю за дотриманням національним органом стандартизації процедур у сфері стандартизації відповідно до принципів, норм і вимог, установлених Законом про стандартизацію та іншими нормативно-правовими актами.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693108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800" b="0" dirty="0"/>
              <a:t>До повноважень ДП «</a:t>
            </a:r>
            <a:r>
              <a:rPr lang="uk-UA" sz="2800" b="0" dirty="0" err="1"/>
              <a:t>УкрНДНЦ</a:t>
            </a:r>
            <a:r>
              <a:rPr lang="uk-UA" sz="2800" b="0" dirty="0"/>
              <a:t>» належить: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800" b="0" dirty="0"/>
              <a:t>1</a:t>
            </a:r>
            <a:r>
              <a:rPr lang="uk-UA" sz="2400" b="0" dirty="0"/>
              <a:t>) організація та координація діяльності щодо розроблення, прийняття, перевірки, перегляду, скасування та відновлення дії національних стандартів, кодексів усталеної практики та змін до них;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2) прийняття, скасування та відновлення дії національних стандартів, кодексів усталеної практики та змін до них;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3) вжиття заходів щодо гармонізації національних стандартів та кодексів усталеної практики з відповідними міжнародними, регіональними стандартами та кодексами усталеної практики;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880938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4) розроблення за погодженням з </a:t>
            </a:r>
            <a:r>
              <a:rPr lang="uk-UA" sz="2400" b="0" noProof="0" dirty="0"/>
              <a:t>Міністерства економіки, довкілля та сільського господарства України</a:t>
            </a:r>
            <a:r>
              <a:rPr lang="ru-RU" sz="2400" b="0" dirty="0"/>
              <a:t> </a:t>
            </a:r>
            <a:r>
              <a:rPr lang="uk-UA" sz="2400" b="0" dirty="0"/>
              <a:t>національних стандартів та змін до них щодо:</a:t>
            </a:r>
          </a:p>
          <a:p>
            <a:pPr marL="358775" indent="-358775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b="0" dirty="0"/>
              <a:t>процедур розроблення, прийняття, перевірки, перегляду, скасування та відновлення дії національних стандартів, кодексів усталеної практики та змін до них;</a:t>
            </a:r>
          </a:p>
          <a:p>
            <a:pPr marL="358775" indent="-358775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b="0" dirty="0"/>
              <a:t>критеріїв, форми і процедур розгляду пропозицій щодо проведення робіт з національної стандартизації;</a:t>
            </a:r>
          </a:p>
          <a:p>
            <a:pPr marL="358775" indent="-358775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b="0" dirty="0"/>
              <a:t>процедур створення, діяльності та припинення діяльності технічних комітетів стандартизації;</a:t>
            </a:r>
          </a:p>
        </p:txBody>
      </p:sp>
    </p:spTree>
    <p:extLst>
      <p:ext uri="{BB962C8B-B14F-4D97-AF65-F5344CB8AC3E}">
        <p14:creationId xmlns:p14="http://schemas.microsoft.com/office/powerpoint/2010/main" val="423126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5) забезпечення відповідності національних стандартів та кодексів усталеної </a:t>
            </a:r>
            <a:r>
              <a:rPr lang="uk-UA" sz="2400" b="0" noProof="0" dirty="0"/>
              <a:t>практики законодавству;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noProof="0" dirty="0"/>
              <a:t>6) забезпечення адаптації національних стандартів та кодексів усталеної практики до сучасних досягнень науки і техніки;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noProof="0" dirty="0"/>
              <a:t>7) підготовка та затвердження програми робіт з національної стандартизації;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noProof="0" dirty="0"/>
              <a:t>8) прийняття рішень щодо створення та припинення діяльності технічних комітетів стандартизації, визначення сфери їх діяльності;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noProof="0" dirty="0"/>
              <a:t>9) координація діяльності технічних комітетів стандартизації</a:t>
            </a:r>
            <a:r>
              <a:rPr lang="ru-RU" sz="2400" b="0" dirty="0"/>
              <a:t>;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79359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264199"/>
            <a:ext cx="11522075" cy="557967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Організація національної стандартизації: суб'єкти стандартизації, їх повноваження та підпорядкування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10) участь у підготовці міжнародних, регіональних стандартів та кодексів усталеної практики, що розробляються відповідними міжнародними та регіональними організаціями стандартизації, членом яких є ДП «</a:t>
            </a:r>
            <a:r>
              <a:rPr lang="uk-UA" sz="2400" b="0" dirty="0" err="1"/>
              <a:t>УкрНДНЦ</a:t>
            </a:r>
            <a:r>
              <a:rPr lang="uk-UA" sz="2400" b="0" dirty="0"/>
              <a:t>» чи з якими воно співпрацює згідно з положеннями таких організацій або відповідними договорами, а також забезпечення врахування інтересів України під час провадження зазначеної діяльності;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k-UA" sz="2400" b="0" dirty="0"/>
              <a:t>11) забезпечення та сприяння співробітництву у сфері стандартизації між виробниками, постачальниками, споживачами продукції та відповідними державними органами;</a:t>
            </a:r>
          </a:p>
        </p:txBody>
      </p:sp>
    </p:spTree>
    <p:extLst>
      <p:ext uri="{BB962C8B-B14F-4D97-AF65-F5344CB8AC3E}">
        <p14:creationId xmlns:p14="http://schemas.microsoft.com/office/powerpoint/2010/main" val="3639124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2234</Words>
  <Application>Microsoft Office PowerPoint</Application>
  <PresentationFormat>Широкоэкранный</PresentationFormat>
  <Paragraphs>142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Bookman Old Style</vt:lpstr>
      <vt:lpstr>Wingdings</vt:lpstr>
      <vt:lpstr>Тема Office</vt:lpstr>
      <vt:lpstr>ТЕМА 2. ОРГАНІЗАЦІЯ ТА ПРОЦЕДУРИ                 СТАНДАРТИЗАЦІЇ</vt:lpstr>
      <vt:lpstr>Зміст теми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Igor</cp:lastModifiedBy>
  <cp:revision>129</cp:revision>
  <dcterms:created xsi:type="dcterms:W3CDTF">2023-01-12T09:20:21Z</dcterms:created>
  <dcterms:modified xsi:type="dcterms:W3CDTF">2025-09-18T18:25:11Z</dcterms:modified>
</cp:coreProperties>
</file>