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/>
    <p:restoredTop sz="95884"/>
  </p:normalViewPr>
  <p:slideViewPr>
    <p:cSldViewPr snapToGrid="0" snapToObjects="1">
      <p:cViewPr varScale="1">
        <p:scale>
          <a:sx n="124" d="100"/>
          <a:sy n="124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4C894-56F1-154F-864E-E1BBEDA10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/>
              <a:t>РИЗИК МЕНЕДЖМЕНТ</a:t>
            </a:r>
            <a:endParaRPr lang="uk-UA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6A9D14-48DC-5947-A7DC-74E9D47DCC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240668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152759-37FF-DC45-B310-51493F8A2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951" y="195209"/>
            <a:ext cx="11013896" cy="6273324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i="1" dirty="0"/>
              <a:t>Задача 1</a:t>
            </a:r>
            <a:r>
              <a:rPr lang="ru-RU" sz="2400" dirty="0"/>
              <a:t>.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варто</a:t>
            </a:r>
            <a:r>
              <a:rPr lang="ru-RU" sz="2400" dirty="0"/>
              <a:t> </a:t>
            </a:r>
            <a:r>
              <a:rPr lang="ru-RU" sz="2400" dirty="0" err="1"/>
              <a:t>укладати</a:t>
            </a:r>
            <a:r>
              <a:rPr lang="ru-RU" sz="2400" dirty="0"/>
              <a:t> угоду,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відомо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br>
              <a:rPr lang="ru-RU" sz="2400" dirty="0"/>
            </a:br>
            <a:r>
              <a:rPr lang="ru-RU" sz="2400" dirty="0"/>
              <a:t>1) в 10-ти </a:t>
            </a:r>
            <a:r>
              <a:rPr lang="ru-RU" sz="2400" dirty="0" err="1"/>
              <a:t>випадках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100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втратити</a:t>
            </a:r>
            <a:r>
              <a:rPr lang="ru-RU" sz="2400" dirty="0"/>
              <a:t> весь </a:t>
            </a:r>
            <a:r>
              <a:rPr lang="ru-RU" sz="2400" dirty="0" err="1"/>
              <a:t>прибуток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bg1"/>
                </a:solidFill>
              </a:rPr>
              <a:t>= 10%</a:t>
            </a:r>
          </a:p>
          <a:p>
            <a:r>
              <a:rPr lang="ru-RU" sz="2400" dirty="0"/>
              <a:t>2) </a:t>
            </a:r>
            <a:r>
              <a:rPr lang="ru-RU" sz="2400" dirty="0" err="1"/>
              <a:t>втратить</a:t>
            </a:r>
            <a:r>
              <a:rPr lang="ru-RU" sz="2400" dirty="0"/>
              <a:t> </a:t>
            </a:r>
            <a:r>
              <a:rPr lang="ru-RU" sz="2400" dirty="0" err="1"/>
              <a:t>виторг</a:t>
            </a:r>
            <a:r>
              <a:rPr lang="ru-RU" sz="2400" dirty="0"/>
              <a:t> у кожному другому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100 </a:t>
            </a:r>
            <a:r>
              <a:rPr lang="ru-RU" sz="2400" dirty="0">
                <a:solidFill>
                  <a:schemeClr val="bg1"/>
                </a:solidFill>
              </a:rPr>
              <a:t>= 50%</a:t>
            </a:r>
            <a:br>
              <a:rPr lang="ru-RU" sz="2400" dirty="0"/>
            </a:br>
            <a:r>
              <a:rPr lang="ru-RU" sz="2400" dirty="0"/>
              <a:t>3) </a:t>
            </a:r>
            <a:r>
              <a:rPr lang="ru-RU" sz="2400" dirty="0" err="1"/>
              <a:t>втратить</a:t>
            </a:r>
            <a:r>
              <a:rPr lang="ru-RU" sz="2400" dirty="0"/>
              <a:t> </a:t>
            </a:r>
            <a:r>
              <a:rPr lang="ru-RU" sz="2400" dirty="0" err="1"/>
              <a:t>майно</a:t>
            </a:r>
            <a:r>
              <a:rPr lang="ru-RU" sz="2400" dirty="0"/>
              <a:t> у кожному </a:t>
            </a:r>
            <a:r>
              <a:rPr lang="ru-RU" sz="2400" dirty="0" err="1"/>
              <a:t>третьому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100 </a:t>
            </a:r>
            <a:r>
              <a:rPr lang="ru-RU" sz="2400" dirty="0">
                <a:solidFill>
                  <a:schemeClr val="bg1"/>
                </a:solidFill>
              </a:rPr>
              <a:t>= 33,3%</a:t>
            </a:r>
          </a:p>
          <a:p>
            <a:r>
              <a:rPr lang="ru-RU" sz="2400" dirty="0"/>
              <a:t>4) в 5-ти </a:t>
            </a:r>
            <a:r>
              <a:rPr lang="ru-RU" sz="2400" dirty="0" err="1"/>
              <a:t>випадках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50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втратити</a:t>
            </a:r>
            <a:r>
              <a:rPr lang="ru-RU" sz="2400" dirty="0"/>
              <a:t> весь </a:t>
            </a:r>
            <a:r>
              <a:rPr lang="ru-RU" sz="2400" dirty="0" err="1"/>
              <a:t>прибуток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bg1"/>
                </a:solidFill>
              </a:rPr>
              <a:t>= 10% </a:t>
            </a:r>
            <a:br>
              <a:rPr lang="ru-RU" sz="2400" dirty="0"/>
            </a:br>
            <a:r>
              <a:rPr lang="ru-RU" sz="2400" dirty="0"/>
              <a:t>5) в 10-ти </a:t>
            </a:r>
            <a:r>
              <a:rPr lang="ru-RU" sz="2400" dirty="0" err="1"/>
              <a:t>випадках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1000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втратити</a:t>
            </a:r>
            <a:r>
              <a:rPr lang="ru-RU" sz="2400" dirty="0"/>
              <a:t> весь </a:t>
            </a:r>
            <a:r>
              <a:rPr lang="ru-RU" sz="2400" dirty="0" err="1"/>
              <a:t>прибуток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bg1"/>
                </a:solidFill>
              </a:rPr>
              <a:t>= 1%</a:t>
            </a:r>
          </a:p>
          <a:p>
            <a:r>
              <a:rPr lang="ru-RU" sz="2400" dirty="0"/>
              <a:t> 6) </a:t>
            </a:r>
            <a:r>
              <a:rPr lang="ru-RU" sz="2400" dirty="0" err="1"/>
              <a:t>втратить</a:t>
            </a:r>
            <a:r>
              <a:rPr lang="ru-RU" sz="2400" dirty="0"/>
              <a:t> </a:t>
            </a:r>
            <a:r>
              <a:rPr lang="ru-RU" sz="2400" dirty="0" err="1"/>
              <a:t>виторг</a:t>
            </a:r>
            <a:r>
              <a:rPr lang="ru-RU" sz="2400" dirty="0"/>
              <a:t> у кожному </a:t>
            </a:r>
            <a:r>
              <a:rPr lang="ru-RU" sz="2400" dirty="0" err="1"/>
              <a:t>третьому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1000  </a:t>
            </a:r>
            <a:r>
              <a:rPr lang="ru-RU" sz="2400" dirty="0">
                <a:solidFill>
                  <a:schemeClr val="bg1"/>
                </a:solidFill>
              </a:rPr>
              <a:t>= 33,3%</a:t>
            </a:r>
          </a:p>
          <a:p>
            <a:r>
              <a:rPr lang="ru-RU" sz="2400" dirty="0"/>
              <a:t>7) </a:t>
            </a:r>
            <a:r>
              <a:rPr lang="ru-RU" sz="2400" dirty="0" err="1"/>
              <a:t>втратить</a:t>
            </a:r>
            <a:r>
              <a:rPr lang="ru-RU" sz="2400" dirty="0"/>
              <a:t> </a:t>
            </a:r>
            <a:r>
              <a:rPr lang="ru-RU" sz="2400" dirty="0" err="1"/>
              <a:t>майно</a:t>
            </a:r>
            <a:r>
              <a:rPr lang="ru-RU" sz="2400" dirty="0"/>
              <a:t> у кожному другому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1 000 </a:t>
            </a:r>
            <a:r>
              <a:rPr lang="ru-RU" sz="2400" dirty="0">
                <a:solidFill>
                  <a:schemeClr val="bg1"/>
                </a:solidFill>
              </a:rPr>
              <a:t>= 50%</a:t>
            </a:r>
          </a:p>
          <a:p>
            <a:pPr algn="just"/>
            <a:endParaRPr lang="ru-RU" b="1" i="1" dirty="0"/>
          </a:p>
          <a:p>
            <a:pPr algn="just"/>
            <a:r>
              <a:rPr lang="ru-RU" sz="2000" b="1" i="1" dirty="0"/>
              <a:t>Задача 2.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варто</a:t>
            </a:r>
            <a:r>
              <a:rPr lang="ru-RU" sz="2000" dirty="0"/>
              <a:t> </a:t>
            </a:r>
            <a:r>
              <a:rPr lang="ru-RU" sz="2000" dirty="0" err="1"/>
              <a:t>укладати</a:t>
            </a:r>
            <a:r>
              <a:rPr lang="ru-RU" sz="2000" dirty="0"/>
              <a:t> угоду,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відомо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:</a:t>
            </a:r>
          </a:p>
          <a:p>
            <a:r>
              <a:rPr lang="ru-RU" sz="2000" dirty="0"/>
              <a:t>1) в 5-ти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100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втратити</a:t>
            </a:r>
            <a:r>
              <a:rPr lang="ru-RU" sz="2000" dirty="0"/>
              <a:t> весь </a:t>
            </a:r>
            <a:r>
              <a:rPr lang="ru-RU" sz="2000" dirty="0" err="1"/>
              <a:t>прибуток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 2) </a:t>
            </a:r>
            <a:r>
              <a:rPr lang="ru-RU" sz="2000" dirty="0" err="1"/>
              <a:t>втратить</a:t>
            </a:r>
            <a:r>
              <a:rPr lang="ru-RU" sz="2000" dirty="0"/>
              <a:t> </a:t>
            </a:r>
            <a:r>
              <a:rPr lang="ru-RU" sz="2000" dirty="0" err="1"/>
              <a:t>виторг</a:t>
            </a:r>
            <a:r>
              <a:rPr lang="ru-RU" sz="2000" dirty="0"/>
              <a:t> у кожному </a:t>
            </a:r>
            <a:r>
              <a:rPr lang="ru-RU" sz="2000" dirty="0" err="1"/>
              <a:t>третьому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100; </a:t>
            </a:r>
          </a:p>
          <a:p>
            <a:pPr algn="just"/>
            <a:r>
              <a:rPr lang="ru-RU" sz="2000" dirty="0"/>
              <a:t>3) </a:t>
            </a:r>
            <a:r>
              <a:rPr lang="ru-RU" sz="2000" dirty="0" err="1"/>
              <a:t>втратить</a:t>
            </a:r>
            <a:r>
              <a:rPr lang="ru-RU" sz="2000" dirty="0"/>
              <a:t> </a:t>
            </a:r>
            <a:r>
              <a:rPr lang="ru-RU" sz="2000" dirty="0" err="1"/>
              <a:t>майно</a:t>
            </a:r>
            <a:r>
              <a:rPr lang="ru-RU" sz="2000" dirty="0"/>
              <a:t> у кожному другому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1 000;</a:t>
            </a:r>
          </a:p>
          <a:p>
            <a:pPr algn="just"/>
            <a:r>
              <a:rPr lang="ru-RU" sz="2000" dirty="0"/>
              <a:t> 4) в 10-ти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50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втратити</a:t>
            </a:r>
            <a:r>
              <a:rPr lang="ru-RU" sz="2000" dirty="0"/>
              <a:t> весь </a:t>
            </a:r>
            <a:r>
              <a:rPr lang="ru-RU" sz="2000" dirty="0" err="1"/>
              <a:t>прибуток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 5) в 5-ти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1000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втратити</a:t>
            </a:r>
            <a:r>
              <a:rPr lang="ru-RU" sz="2000" dirty="0"/>
              <a:t> весь </a:t>
            </a:r>
            <a:r>
              <a:rPr lang="ru-RU" sz="2000" dirty="0" err="1"/>
              <a:t>прибуток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6) </a:t>
            </a:r>
            <a:r>
              <a:rPr lang="ru-RU" sz="2000" dirty="0" err="1"/>
              <a:t>втратить</a:t>
            </a:r>
            <a:r>
              <a:rPr lang="ru-RU" sz="2000" dirty="0"/>
              <a:t> </a:t>
            </a:r>
            <a:r>
              <a:rPr lang="ru-RU" sz="2000" dirty="0" err="1"/>
              <a:t>виторг</a:t>
            </a:r>
            <a:r>
              <a:rPr lang="ru-RU" sz="2000" dirty="0"/>
              <a:t> у кожному </a:t>
            </a:r>
            <a:r>
              <a:rPr lang="ru-RU" sz="2000" dirty="0" err="1"/>
              <a:t>третьому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1 000; </a:t>
            </a:r>
          </a:p>
          <a:p>
            <a:pPr algn="just"/>
            <a:r>
              <a:rPr lang="ru-RU" sz="2000" dirty="0"/>
              <a:t>7) </a:t>
            </a:r>
            <a:r>
              <a:rPr lang="ru-RU" sz="2000" dirty="0" err="1"/>
              <a:t>втратить</a:t>
            </a:r>
            <a:r>
              <a:rPr lang="ru-RU" sz="2000" dirty="0"/>
              <a:t> </a:t>
            </a:r>
            <a:r>
              <a:rPr lang="ru-RU" sz="2000" dirty="0" err="1"/>
              <a:t>майно</a:t>
            </a:r>
            <a:r>
              <a:rPr lang="ru-RU" sz="2000" dirty="0"/>
              <a:t> у кожному другому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1 000.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556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B29744-7AD0-FD46-B206-0561EA13D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6" y="602167"/>
            <a:ext cx="10799612" cy="5439196"/>
          </a:xfrm>
        </p:spPr>
        <p:txBody>
          <a:bodyPr/>
          <a:lstStyle/>
          <a:p>
            <a:pPr algn="just"/>
            <a:r>
              <a:rPr lang="ru-RU" b="1" i="1" dirty="0"/>
              <a:t>Задача 3. </a:t>
            </a:r>
            <a:r>
              <a:rPr lang="ru-RU" dirty="0" err="1"/>
              <a:t>Відділ</a:t>
            </a:r>
            <a:r>
              <a:rPr lang="ru-RU" dirty="0"/>
              <a:t> маркетингу «Пласт» представив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керівництву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очікувании</a:t>
            </a:r>
            <a:r>
              <a:rPr lang="ru-RU" dirty="0"/>
              <a:t>̆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при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варіаціях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в </a:t>
            </a:r>
            <a:r>
              <a:rPr lang="ru-RU" dirty="0" err="1"/>
              <a:t>таблиці</a:t>
            </a:r>
            <a:r>
              <a:rPr lang="ru-RU" dirty="0"/>
              <a:t> 1. </a:t>
            </a:r>
          </a:p>
          <a:p>
            <a:pPr algn="ctr"/>
            <a:r>
              <a:rPr lang="ru-RU" dirty="0" err="1"/>
              <a:t>Таблиця</a:t>
            </a:r>
            <a:r>
              <a:rPr lang="ru-RU" dirty="0"/>
              <a:t> 1 – </a:t>
            </a:r>
            <a:r>
              <a:rPr lang="ru-RU" dirty="0" err="1"/>
              <a:t>Передбачувані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продажу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грн</a:t>
            </a:r>
            <a:r>
              <a:rPr lang="ru-RU" dirty="0"/>
              <a:t> 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4,0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40 000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полягає</a:t>
            </a:r>
            <a:r>
              <a:rPr lang="ru-RU" sz="1800" dirty="0">
                <a:effectLst/>
                <a:latin typeface="TimesNewRomanPSMT"/>
              </a:rPr>
              <a:t> в тому,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оптимальну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uk-UA" dirty="0"/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E3B62C45-DFD4-A0FE-C262-9D61C7245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74804"/>
              </p:ext>
            </p:extLst>
          </p:nvPr>
        </p:nvGraphicFramePr>
        <p:xfrm>
          <a:off x="1343378" y="1690511"/>
          <a:ext cx="9877779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955">
                  <a:extLst>
                    <a:ext uri="{9D8B030D-6E8A-4147-A177-3AD203B41FA5}">
                      <a16:colId xmlns:a16="http://schemas.microsoft.com/office/drawing/2014/main" val="3129961434"/>
                    </a:ext>
                  </a:extLst>
                </a:gridCol>
                <a:gridCol w="1873956">
                  <a:extLst>
                    <a:ext uri="{9D8B030D-6E8A-4147-A177-3AD203B41FA5}">
                      <a16:colId xmlns:a16="http://schemas.microsoft.com/office/drawing/2014/main" val="4249034712"/>
                    </a:ext>
                  </a:extLst>
                </a:gridCol>
                <a:gridCol w="1444978">
                  <a:extLst>
                    <a:ext uri="{9D8B030D-6E8A-4147-A177-3AD203B41FA5}">
                      <a16:colId xmlns:a16="http://schemas.microsoft.com/office/drawing/2014/main" val="4189657958"/>
                    </a:ext>
                  </a:extLst>
                </a:gridCol>
                <a:gridCol w="1636890">
                  <a:extLst>
                    <a:ext uri="{9D8B030D-6E8A-4147-A177-3AD203B41FA5}">
                      <a16:colId xmlns:a16="http://schemas.microsoft.com/office/drawing/2014/main" val="1669605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Можлива ціна за одиницю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892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Передбачуваний обсяг продажів при даній ціні (одиниць в рік)</a:t>
                      </a:r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  <a:p>
                      <a:r>
                        <a:rPr lang="uk-UA" dirty="0"/>
                        <a:t>Найімовірніший</a:t>
                      </a:r>
                    </a:p>
                    <a:p>
                      <a:r>
                        <a:rPr lang="uk-UA" dirty="0"/>
                        <a:t>Гірший з можливого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ru-UA" dirty="0"/>
                        <a:t>16000</a:t>
                      </a:r>
                    </a:p>
                    <a:p>
                      <a:pPr algn="ctr"/>
                      <a:r>
                        <a:rPr lang="ru-UA" dirty="0"/>
                        <a:t>14000</a:t>
                      </a:r>
                    </a:p>
                    <a:p>
                      <a:pPr algn="ctr"/>
                      <a:r>
                        <a:rPr lang="ru-UA" dirty="0"/>
                        <a:t>10000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14000</a:t>
                      </a:r>
                    </a:p>
                    <a:p>
                      <a:pPr algn="ctr"/>
                      <a:r>
                        <a:rPr lang="ru-UA" dirty="0"/>
                        <a:t>12500</a:t>
                      </a:r>
                    </a:p>
                    <a:p>
                      <a:pPr algn="ctr"/>
                      <a:r>
                        <a:rPr lang="ru-UA" dirty="0"/>
                        <a:t>8000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12500</a:t>
                      </a:r>
                    </a:p>
                    <a:p>
                      <a:pPr algn="ctr"/>
                      <a:r>
                        <a:rPr lang="ru-UA" dirty="0"/>
                        <a:t>12000</a:t>
                      </a:r>
                    </a:p>
                    <a:p>
                      <a:pPr algn="ctr"/>
                      <a:r>
                        <a:rPr lang="ru-UA" dirty="0"/>
                        <a:t>6000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857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04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B93D1AF-1D26-AC4C-96E7-3136D3634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470142"/>
              </p:ext>
            </p:extLst>
          </p:nvPr>
        </p:nvGraphicFramePr>
        <p:xfrm>
          <a:off x="635620" y="914401"/>
          <a:ext cx="10181063" cy="402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808">
                  <a:extLst>
                    <a:ext uri="{9D8B030D-6E8A-4147-A177-3AD203B41FA5}">
                      <a16:colId xmlns:a16="http://schemas.microsoft.com/office/drawing/2014/main" val="826302700"/>
                    </a:ext>
                  </a:extLst>
                </a:gridCol>
                <a:gridCol w="1804663">
                  <a:extLst>
                    <a:ext uri="{9D8B030D-6E8A-4147-A177-3AD203B41FA5}">
                      <a16:colId xmlns:a16="http://schemas.microsoft.com/office/drawing/2014/main" val="2326774454"/>
                    </a:ext>
                  </a:extLst>
                </a:gridCol>
                <a:gridCol w="2040054">
                  <a:extLst>
                    <a:ext uri="{9D8B030D-6E8A-4147-A177-3AD203B41FA5}">
                      <a16:colId xmlns:a16="http://schemas.microsoft.com/office/drawing/2014/main" val="2949091127"/>
                    </a:ext>
                  </a:extLst>
                </a:gridCol>
                <a:gridCol w="1968538">
                  <a:extLst>
                    <a:ext uri="{9D8B030D-6E8A-4147-A177-3AD203B41FA5}">
                      <a16:colId xmlns:a16="http://schemas.microsoft.com/office/drawing/2014/main" val="2164611819"/>
                    </a:ext>
                  </a:extLst>
                </a:gridCol>
              </a:tblGrid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Ціна за одиницю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568378"/>
                  </a:ext>
                </a:extLst>
              </a:tr>
              <a:tr h="591210">
                <a:tc>
                  <a:txBody>
                    <a:bodyPr/>
                    <a:lstStyle/>
                    <a:p>
                      <a:r>
                        <a:rPr lang="uk-UA" dirty="0"/>
                        <a:t>Змінні витрати на 1 продукції,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486610"/>
                  </a:ext>
                </a:extLst>
              </a:tr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Прибуток на 1 продукції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highlight>
                            <a:srgbClr val="00FF00"/>
                          </a:highlight>
                        </a:rPr>
                        <a:t>4,60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highlight>
                            <a:srgbClr val="00FF00"/>
                          </a:highlight>
                        </a:rPr>
                        <a:t>4,80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76926"/>
                  </a:ext>
                </a:extLst>
              </a:tr>
              <a:tr h="868960">
                <a:tc>
                  <a:txBody>
                    <a:bodyPr/>
                    <a:lstStyle/>
                    <a:p>
                      <a:r>
                        <a:rPr lang="uk-UA" dirty="0"/>
                        <a:t>Загальний прибуток 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highlight>
                          <a:srgbClr val="FFFF00"/>
                        </a:highlight>
                      </a:endParaRPr>
                    </a:p>
                    <a:p>
                      <a:pPr algn="ctr"/>
                      <a:endParaRPr lang="uk-UA" dirty="0">
                        <a:highlight>
                          <a:srgbClr val="FFFF00"/>
                        </a:highlight>
                      </a:endParaRPr>
                    </a:p>
                    <a:p>
                      <a:pPr algn="ctr"/>
                      <a:r>
                        <a:rPr lang="uk-UA" dirty="0">
                          <a:highlight>
                            <a:srgbClr val="FFFF00"/>
                          </a:highlight>
                        </a:rPr>
                        <a:t>64000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64400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60000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447132"/>
                  </a:ext>
                </a:extLst>
              </a:tr>
              <a:tr h="4218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Найімовірніший 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highlight>
                            <a:srgbClr val="FFFF00"/>
                          </a:highlight>
                        </a:rPr>
                        <a:t>56000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57500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57600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1142"/>
                  </a:ext>
                </a:extLst>
              </a:tr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Гірший з можливого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highlight>
                            <a:srgbClr val="FFFF00"/>
                          </a:highlight>
                        </a:rPr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36800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28800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6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2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89CBE2-0F1F-A1FE-2A20-4E2CD1C94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177" y="530578"/>
            <a:ext cx="11164711" cy="5768621"/>
          </a:xfrm>
        </p:spPr>
        <p:txBody>
          <a:bodyPr/>
          <a:lstStyle/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57600 грн.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8,80 грн.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8,60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тому,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найімовірнішии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 ж саму величину, в той час як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8,80 грн.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8,00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терпить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те,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40 000 грн.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кожного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Обережнии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віддасть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8,00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зведені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342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E837-771C-5644-824B-D7BB59E25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535259"/>
            <a:ext cx="10731328" cy="550610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«Галактика» представив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– 5,8 </a:t>
            </a:r>
            <a:r>
              <a:rPr lang="ru-RU" dirty="0" err="1"/>
              <a:t>грн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40 000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полягає</a:t>
            </a:r>
            <a:r>
              <a:rPr lang="ru-RU" sz="1800" dirty="0">
                <a:effectLst/>
                <a:latin typeface="TimesNewRomanPSMT"/>
              </a:rPr>
              <a:t> в тому,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оптимальну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pPr algn="just"/>
            <a:r>
              <a:rPr lang="ru-RU" dirty="0"/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EC174A21-E58E-877C-8BCF-45C4B36D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70523"/>
              </p:ext>
            </p:extLst>
          </p:nvPr>
        </p:nvGraphicFramePr>
        <p:xfrm>
          <a:off x="1241778" y="1577621"/>
          <a:ext cx="93472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7911">
                  <a:extLst>
                    <a:ext uri="{9D8B030D-6E8A-4147-A177-3AD203B41FA5}">
                      <a16:colId xmlns:a16="http://schemas.microsoft.com/office/drawing/2014/main" val="2802275066"/>
                    </a:ext>
                  </a:extLst>
                </a:gridCol>
                <a:gridCol w="1636889">
                  <a:extLst>
                    <a:ext uri="{9D8B030D-6E8A-4147-A177-3AD203B41FA5}">
                      <a16:colId xmlns:a16="http://schemas.microsoft.com/office/drawing/2014/main" val="1916799570"/>
                    </a:ext>
                  </a:extLst>
                </a:gridCol>
                <a:gridCol w="2449689">
                  <a:extLst>
                    <a:ext uri="{9D8B030D-6E8A-4147-A177-3AD203B41FA5}">
                      <a16:colId xmlns:a16="http://schemas.microsoft.com/office/drawing/2014/main" val="1010814265"/>
                    </a:ext>
                  </a:extLst>
                </a:gridCol>
                <a:gridCol w="1512711">
                  <a:extLst>
                    <a:ext uri="{9D8B030D-6E8A-4147-A177-3AD203B41FA5}">
                      <a16:colId xmlns:a16="http://schemas.microsoft.com/office/drawing/2014/main" val="9249377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Можлива ціна за одиницю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921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Передбачуваний обсяг продажів при даній ціні (одиниць в рік)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  <a:p>
                      <a:r>
                        <a:rPr lang="uk-UA" dirty="0"/>
                        <a:t>Найімовірніший</a:t>
                      </a:r>
                    </a:p>
                    <a:p>
                      <a:r>
                        <a:rPr lang="uk-UA" dirty="0"/>
                        <a:t>Гірший з можливого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ru-UA" dirty="0"/>
                        <a:t>18000</a:t>
                      </a:r>
                    </a:p>
                    <a:p>
                      <a:pPr algn="ctr"/>
                      <a:r>
                        <a:rPr lang="ru-UA" dirty="0"/>
                        <a:t>15100</a:t>
                      </a:r>
                    </a:p>
                    <a:p>
                      <a:pPr algn="ctr"/>
                      <a:r>
                        <a:rPr lang="ru-UA" dirty="0"/>
                        <a:t>14000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18600</a:t>
                      </a:r>
                    </a:p>
                    <a:p>
                      <a:pPr algn="ctr"/>
                      <a:r>
                        <a:rPr lang="ru-UA" dirty="0"/>
                        <a:t>15900</a:t>
                      </a:r>
                    </a:p>
                    <a:p>
                      <a:pPr algn="ctr"/>
                      <a:r>
                        <a:rPr lang="ru-UA" dirty="0"/>
                        <a:t>13000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18900</a:t>
                      </a:r>
                    </a:p>
                    <a:p>
                      <a:pPr algn="ctr"/>
                      <a:r>
                        <a:rPr lang="ru-UA" dirty="0"/>
                        <a:t>16000</a:t>
                      </a:r>
                    </a:p>
                    <a:p>
                      <a:pPr algn="ctr"/>
                      <a:r>
                        <a:rPr lang="ru-UA" dirty="0"/>
                        <a:t>12800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256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286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22D93C-114A-6F4E-B41A-F7028E613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7561"/>
            <a:ext cx="10984088" cy="5483801"/>
          </a:xfrm>
        </p:spPr>
        <p:txBody>
          <a:bodyPr/>
          <a:lstStyle/>
          <a:p>
            <a:r>
              <a:rPr lang="uk-UA" dirty="0"/>
              <a:t>Творче завдання</a:t>
            </a:r>
          </a:p>
          <a:p>
            <a:pPr algn="just"/>
            <a:r>
              <a:rPr lang="uk-UA" dirty="0"/>
              <a:t>На основі досвіду вітчизняних або зарубіжних компаній представити варіанти подолання кризових явищ та ризикових ситуацій. Оформити у вигляді слайдів доповіді</a:t>
            </a:r>
          </a:p>
        </p:txBody>
      </p:sp>
    </p:spTree>
    <p:extLst>
      <p:ext uri="{BB962C8B-B14F-4D97-AF65-F5344CB8AC3E}">
        <p14:creationId xmlns:p14="http://schemas.microsoft.com/office/powerpoint/2010/main" val="39728171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5363</TotalTime>
  <Words>676</Words>
  <Application>Microsoft Macintosh PowerPoint</Application>
  <PresentationFormat>Широкоэкранный</PresentationFormat>
  <Paragraphs>127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TimesNewRomanPSMT</vt:lpstr>
      <vt:lpstr>Trebuchet MS</vt:lpstr>
      <vt:lpstr>Wingdings 3</vt:lpstr>
      <vt:lpstr>Аспект</vt:lpstr>
      <vt:lpstr>РИЗИК МЕНЕДЖМЕНТ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 </dc:title>
  <dc:creator>Александр Ткачук</dc:creator>
  <cp:lastModifiedBy>Александр Ткачук</cp:lastModifiedBy>
  <cp:revision>28</cp:revision>
  <dcterms:created xsi:type="dcterms:W3CDTF">2021-09-15T15:27:38Z</dcterms:created>
  <dcterms:modified xsi:type="dcterms:W3CDTF">2025-09-16T11:37:38Z</dcterms:modified>
</cp:coreProperties>
</file>