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5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74" r:id="rId1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2301" y="1601948"/>
            <a:ext cx="9794450" cy="3190553"/>
          </a:xfrm>
        </p:spPr>
        <p:txBody>
          <a:bodyPr>
            <a:normAutofit/>
          </a:bodyPr>
          <a:lstStyle/>
          <a:p>
            <a:pPr algn="l"/>
            <a:r>
              <a:rPr lang="ru-RU" sz="4400" b="1" dirty="0"/>
              <a:t>ТЕМА 1. ТЕОРЕТИЧНІ </a:t>
            </a:r>
            <a:r>
              <a:rPr lang="ru-RU" sz="4400" b="1" dirty="0" smtClean="0"/>
              <a:t>ОСНОВИ</a:t>
            </a:r>
            <a:br>
              <a:rPr lang="ru-RU" sz="4400" b="1" dirty="0" smtClean="0"/>
            </a:br>
            <a:r>
              <a:rPr lang="ru-RU" sz="4400" b="1" dirty="0" smtClean="0"/>
              <a:t>                СТАНДАРТИЗАЦІЇ</a:t>
            </a:r>
            <a:endParaRPr lang="uk-UA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buNone/>
            </a:pPr>
            <a:r>
              <a:rPr lang="uk-UA" dirty="0"/>
              <a:t>Нормативно-правова база стандартизації</a:t>
            </a:r>
            <a:endParaRPr lang="uk-UA" dirty="0" smtClean="0"/>
          </a:p>
          <a:p>
            <a:pPr marL="358775" indent="-358775" defTabSz="536575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uk-UA" sz="2000" b="0" dirty="0" smtClean="0"/>
              <a:t>Закон </a:t>
            </a:r>
            <a:r>
              <a:rPr lang="uk-UA" sz="2000" b="0" dirty="0"/>
              <a:t>України «Про стандартизацію» - установлює правові та організаційні засади стандартизації в Україні і спрямований на забезпечення формування та реалізації державної політики у </a:t>
            </a:r>
            <a:r>
              <a:rPr lang="uk-UA" sz="2000" b="0" dirty="0" smtClean="0"/>
              <a:t>даній </a:t>
            </a:r>
            <a:r>
              <a:rPr lang="uk-UA" sz="2000" b="0" dirty="0"/>
              <a:t>сфері.</a:t>
            </a:r>
          </a:p>
          <a:p>
            <a:pPr marL="358775" indent="-358775" defTabSz="536575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uk-UA" sz="2000" b="0" dirty="0" smtClean="0"/>
              <a:t>Закон </a:t>
            </a:r>
            <a:r>
              <a:rPr lang="uk-UA" sz="2000" b="0" dirty="0"/>
              <a:t>України «Про технічні регламенти та оцінку відповідності» - визначає правові та організаційні засади розроблення, прийняття та застосування технічних регламентів і передбачених ними процедур оцінки відповідності, а також здійснення добровільної оцінки відповідності.</a:t>
            </a:r>
          </a:p>
          <a:p>
            <a:pPr marL="358775" indent="-358775" defTabSz="536575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uk-UA" sz="2000" b="0" dirty="0" smtClean="0"/>
              <a:t>Закон </a:t>
            </a:r>
            <a:r>
              <a:rPr lang="uk-UA" sz="2000" b="0" dirty="0"/>
              <a:t>України «Про державний ринковий нагляд і контроль нехарчової продукції» - встановлює правові та організаційні засади здійснення державного ринкового нагляду і контролю нехарчової продукції.</a:t>
            </a:r>
          </a:p>
          <a:p>
            <a:pPr marL="358775" indent="-358775" defTabSz="536575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uk-UA" sz="2000" b="0" dirty="0" smtClean="0"/>
              <a:t>Чинні </a:t>
            </a:r>
            <a:r>
              <a:rPr lang="uk-UA" sz="2000" b="0" dirty="0"/>
              <a:t>міжнародні договори України та інші нормативно-правові акти, що регулюють відносини у </a:t>
            </a:r>
            <a:r>
              <a:rPr lang="uk-UA" sz="2000" b="0" dirty="0" smtClean="0"/>
              <a:t>сфері стандартизації.</a:t>
            </a:r>
            <a:endParaRPr lang="uk-UA" sz="2000" b="0" dirty="0"/>
          </a:p>
          <a:p>
            <a:pPr marL="358775" indent="-358775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50325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/>
              <a:t>Визначення </a:t>
            </a:r>
            <a:r>
              <a:rPr lang="uk-UA" dirty="0" smtClean="0"/>
              <a:t>термінів</a:t>
            </a:r>
          </a:p>
          <a:p>
            <a:pPr marL="358775" indent="-358775" defTabSz="536575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uk-UA" sz="2000" b="0" dirty="0" smtClean="0"/>
              <a:t>Європейський </a:t>
            </a:r>
            <a:r>
              <a:rPr lang="uk-UA" sz="2000" b="0" dirty="0"/>
              <a:t>стандарт – регіональний стандарт, прийнятий європейською організацією </a:t>
            </a:r>
            <a:r>
              <a:rPr lang="uk-UA" sz="2000" b="0" dirty="0" smtClean="0"/>
              <a:t>стандартизації.</a:t>
            </a:r>
            <a:endParaRPr lang="uk-UA" sz="2000" b="0" dirty="0"/>
          </a:p>
          <a:p>
            <a:pPr marL="358775" indent="-358775" defTabSz="536575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uk-UA" sz="2000" b="0" dirty="0" smtClean="0"/>
              <a:t>Заінтересована </a:t>
            </a:r>
            <a:r>
              <a:rPr lang="uk-UA" sz="2000" b="0" dirty="0"/>
              <a:t>сторона – будь-яка фізична або юридична особа, яка має безпосередній або опосередкований інтерес щодо діяльності у сфері стандартизації та/або застосування її </a:t>
            </a:r>
            <a:r>
              <a:rPr lang="uk-UA" sz="2000" b="0" dirty="0" smtClean="0"/>
              <a:t>результатів.</a:t>
            </a:r>
            <a:endParaRPr lang="uk-UA" sz="2000" b="0" dirty="0"/>
          </a:p>
          <a:p>
            <a:pPr marL="358775" indent="-358775" defTabSz="536575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uk-UA" sz="2000" b="0" dirty="0" smtClean="0"/>
              <a:t>Кодекс </a:t>
            </a:r>
            <a:r>
              <a:rPr lang="uk-UA" sz="2000" b="0" dirty="0"/>
              <a:t>усталеної практики – нормативний документ, що містить рекомендації щодо практик чи процедур </a:t>
            </a:r>
            <a:r>
              <a:rPr lang="uk-UA" sz="2000" b="0" dirty="0" smtClean="0"/>
              <a:t>діяльності.</a:t>
            </a:r>
            <a:endParaRPr lang="uk-UA" sz="2000" b="0" dirty="0"/>
          </a:p>
          <a:p>
            <a:pPr marL="358775" indent="-358775" defTabSz="536575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uk-UA" sz="2000" b="0" dirty="0" smtClean="0"/>
              <a:t>Консенсус </a:t>
            </a:r>
            <a:r>
              <a:rPr lang="uk-UA" sz="2000" b="0" dirty="0"/>
              <a:t>– загальна згода, що характеризується відсутністю серйозних заперечень з суттєвих питань у більшості заінтересованих сторін та досягається в результаті процедури, спрямованої на врахування думки всіх сторін і зближення розбіжних поглядів. Консенсус не обов’язково є </a:t>
            </a:r>
            <a:r>
              <a:rPr lang="uk-UA" sz="2000" b="0" dirty="0" smtClean="0"/>
              <a:t>одностайним.</a:t>
            </a:r>
            <a:endParaRPr lang="uk-UA" sz="2000" b="0" dirty="0"/>
          </a:p>
          <a:p>
            <a:pPr marL="358775" indent="-358775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176016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/>
              <a:t>Визначення </a:t>
            </a:r>
            <a:r>
              <a:rPr lang="uk-UA" dirty="0" smtClean="0"/>
              <a:t>термінів</a:t>
            </a:r>
          </a:p>
          <a:p>
            <a:pPr marL="358775" indent="-358775" defTabSz="536575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uk-UA" sz="2000" b="0" dirty="0" smtClean="0"/>
              <a:t>Міжнародний стандарт – стандарт, прийнятий міжнародною організацією із стандартизації.</a:t>
            </a:r>
          </a:p>
          <a:p>
            <a:pPr marL="358775" indent="-358775" defTabSz="536575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uk-UA" sz="2000" b="0" dirty="0" smtClean="0"/>
              <a:t>Національний стандарт – стандарт, прийнятий національним органом стандартизації.</a:t>
            </a:r>
          </a:p>
          <a:p>
            <a:pPr marL="358775" indent="-358775" defTabSz="536575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uk-UA" sz="2000" b="0" dirty="0" smtClean="0"/>
              <a:t>Нормативний документ – документ, що встановлює правила, настанови чи характеристики щодо діяльності або її результатів.</a:t>
            </a:r>
          </a:p>
          <a:p>
            <a:pPr marL="358775" indent="-358775" defTabSz="536575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uk-UA" sz="2000" b="0" dirty="0" smtClean="0"/>
              <a:t>Регіональний стандарт – стандарт, прийнятий регіональною організацією стандартизації.</a:t>
            </a:r>
          </a:p>
          <a:p>
            <a:pPr marL="358775" indent="-358775" defTabSz="536575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uk-UA" sz="2000" b="0" dirty="0" smtClean="0"/>
              <a:t>Стандарт – нормативний документ, заснований на консенсусі, прийнятий визнаним органом, що встановлює для загального і неодноразового використання правила, настанови або характеристики щодо діяльності чи її результатів, та спрямований на досягнення оптимального ступеня впорядкованості в певній сфері.</a:t>
            </a:r>
          </a:p>
          <a:p>
            <a:pPr marL="358775" indent="-358775" defTabSz="536575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uk-UA" sz="2000" b="0" dirty="0" smtClean="0"/>
              <a:t>Технічні умови – нормативний документ, що встановлює технічні вимоги, яким повинна відповідати продукція, процес або послуга, та визначає процедури, за допомогою яких може бути встановлено, чи дотримані такі вимоги.</a:t>
            </a:r>
          </a:p>
          <a:p>
            <a:pPr marL="358775" indent="-358775" defTabSz="536575">
              <a:spcBef>
                <a:spcPts val="1200"/>
              </a:spcBef>
              <a:buFont typeface="Wingdings" panose="05000000000000000000" pitchFamily="2" charset="2"/>
              <a:buChar char="ü"/>
            </a:pPr>
            <a:endParaRPr lang="uk-UA" sz="2000" b="0" dirty="0"/>
          </a:p>
          <a:p>
            <a:pPr marL="358775" indent="-358775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234567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 smtClean="0"/>
              <a:t>Питання для самоперевірки</a:t>
            </a:r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r>
              <a:rPr lang="uk-UA" sz="2000" b="0" dirty="0" smtClean="0"/>
              <a:t>Сутність та мета стандартизації.</a:t>
            </a:r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r>
              <a:rPr lang="uk-UA" sz="2000" b="0" dirty="0" smtClean="0"/>
              <a:t>Значення стандартизації. </a:t>
            </a:r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r>
              <a:rPr lang="uk-UA" sz="2000" b="0" dirty="0" smtClean="0"/>
              <a:t>Суб’єкти міжнародної стандартизації. </a:t>
            </a:r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r>
              <a:rPr lang="uk-UA" sz="2000" b="0" dirty="0" smtClean="0"/>
              <a:t>Суб'єкти регіональної стандартизації.</a:t>
            </a:r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r>
              <a:rPr lang="uk-UA" sz="2000" b="0" dirty="0" smtClean="0"/>
              <a:t>Суб'єкти національної стандартизації.</a:t>
            </a:r>
          </a:p>
          <a:p>
            <a:pPr marL="457200" lvl="0" indent="-457200" defTabSz="536575">
              <a:spcBef>
                <a:spcPts val="120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rgbClr val="224D83"/>
                </a:solidFill>
              </a:rPr>
              <a:t>Суб'єкти локальної стандартизації.</a:t>
            </a:r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r>
              <a:rPr lang="uk-UA" sz="2000" b="0" dirty="0" smtClean="0"/>
              <a:t>Об'єкти стандартизації: поняття та види.</a:t>
            </a:r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r>
              <a:rPr lang="uk-UA" sz="2000" b="0" dirty="0" smtClean="0"/>
              <a:t>Порівняння міжнародної та регіональної стандартизації.</a:t>
            </a:r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r>
              <a:rPr lang="uk-UA" sz="2000" b="0" dirty="0" smtClean="0"/>
              <a:t>Порівняння регіональної та національної стандартизації.</a:t>
            </a:r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r>
              <a:rPr lang="uk-UA" sz="2000" b="0" dirty="0" smtClean="0"/>
              <a:t>Порівняння національної та локальної стандартизації.</a:t>
            </a:r>
          </a:p>
          <a:p>
            <a:pPr marL="0" indent="0" defTabSz="536575">
              <a:spcBef>
                <a:spcPts val="1200"/>
              </a:spcBef>
              <a:buNone/>
            </a:pPr>
            <a:endParaRPr lang="uk-UA" sz="2000" b="0" dirty="0"/>
          </a:p>
          <a:p>
            <a:pPr marL="358775" indent="-358775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413820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 smtClean="0"/>
              <a:t>Питання для самоперевірки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ru-RU" sz="2000" b="0" dirty="0" smtClean="0"/>
              <a:t>11. </a:t>
            </a:r>
            <a:r>
              <a:rPr lang="uk-UA" sz="2000" b="0" dirty="0" smtClean="0"/>
              <a:t>Принципи стандартизації. 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12. Сутність та особливості класифікації як методу стандартизації.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13. Сутність та особливості уніфікації як методу стандартизації.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14. Сутність та особливості систематизації як методу стандартизації.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15. Сутність та особливості агрегатування як методу стандартизації.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16. Сутність та значення упорядкування як функції стандартизації.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17. Сутність та значення нормотворчої функції стандартизації.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18. Сутність та значення інформаційної функції стандартизації.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19. Сутність та значення соціальної функції стандартизації.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20. Сутність та значення ресурсозберігаючої функції стандартизації.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21</a:t>
            </a:r>
            <a:r>
              <a:rPr lang="uk-UA" sz="2000" b="0" dirty="0"/>
              <a:t>. Нормативно-правова база </a:t>
            </a:r>
            <a:r>
              <a:rPr lang="uk-UA" sz="2000" b="0" dirty="0" smtClean="0"/>
              <a:t>стандартизації.</a:t>
            </a:r>
            <a:endParaRPr lang="uk-UA" sz="2000" b="0" dirty="0"/>
          </a:p>
          <a:p>
            <a:pPr marL="0" indent="0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143792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/>
              <a:t>Рекомендована </a:t>
            </a:r>
            <a:r>
              <a:rPr lang="uk-UA" dirty="0" smtClean="0"/>
              <a:t>література </a:t>
            </a:r>
            <a:r>
              <a:rPr lang="uk-UA" dirty="0"/>
              <a:t>та </a:t>
            </a:r>
            <a:r>
              <a:rPr lang="uk-UA" dirty="0" smtClean="0"/>
              <a:t>інформаційні </a:t>
            </a:r>
            <a:r>
              <a:rPr lang="uk-UA" dirty="0"/>
              <a:t>ресурси в Інтернеті</a:t>
            </a:r>
            <a:endParaRPr lang="uk-UA" dirty="0" smtClean="0"/>
          </a:p>
          <a:p>
            <a:pPr marL="358775" indent="-358775" defTabSz="536575">
              <a:spcBef>
                <a:spcPts val="1200"/>
              </a:spcBef>
              <a:buAutoNum type="arabicPeriod"/>
            </a:pPr>
            <a:r>
              <a:rPr lang="uk-UA" sz="1600" b="0" dirty="0" smtClean="0"/>
              <a:t>Закон України «Про стандартизацію». URL: https://zakon.rada.gov.ua/laws/show/1315-18#Text</a:t>
            </a:r>
          </a:p>
          <a:p>
            <a:pPr marL="358775" indent="-358775" defTabSz="536575">
              <a:spcBef>
                <a:spcPts val="1200"/>
              </a:spcBef>
              <a:buAutoNum type="arabicPeriod"/>
            </a:pPr>
            <a:r>
              <a:rPr lang="uk-UA" sz="1600" b="0" dirty="0" smtClean="0"/>
              <a:t>Закон України «Про технічні регламенти та оцінку відповідності». URL: https://zakon.rada.gov.ua/laws/show/124-19#Text</a:t>
            </a:r>
          </a:p>
          <a:p>
            <a:pPr marL="358775" indent="-358775" defTabSz="536575">
              <a:spcBef>
                <a:spcPts val="1200"/>
              </a:spcBef>
              <a:buAutoNum type="arabicPeriod"/>
            </a:pPr>
            <a:r>
              <a:rPr lang="uk-UA" sz="1600" b="0" dirty="0" smtClean="0"/>
              <a:t>Закон України «Про державний ринковий нагляд і контроль нехарчової продукції». </a:t>
            </a:r>
            <a:r>
              <a:rPr lang="uk-UA" sz="1600" b="0" dirty="0" smtClean="0">
                <a:solidFill>
                  <a:srgbClr val="224D83"/>
                </a:solidFill>
              </a:rPr>
              <a:t>URL: https://zakon.rada.gov.ua/laws/show/2735-17#Text</a:t>
            </a:r>
            <a:endParaRPr lang="uk-UA" sz="1600" b="0" dirty="0" smtClean="0"/>
          </a:p>
          <a:p>
            <a:pPr marL="358775" indent="-358775" defTabSz="536575">
              <a:spcBef>
                <a:spcPts val="1200"/>
              </a:spcBef>
              <a:buAutoNum type="arabicPeriod"/>
            </a:pPr>
            <a:r>
              <a:rPr lang="uk-UA" sz="1600" b="0" dirty="0" err="1" smtClean="0"/>
              <a:t>Коренець</a:t>
            </a:r>
            <a:r>
              <a:rPr lang="uk-UA" sz="1600" b="0" dirty="0" smtClean="0"/>
              <a:t> Ю. М. Стандартизація, сертифікація і метрологія: </a:t>
            </a:r>
            <a:r>
              <a:rPr lang="uk-UA" sz="1600" b="0" dirty="0" err="1" smtClean="0"/>
              <a:t>навч</a:t>
            </a:r>
            <a:r>
              <a:rPr lang="uk-UA" sz="1600" b="0" dirty="0" smtClean="0"/>
              <a:t>. посібник. Кривий Ріг : </a:t>
            </a:r>
            <a:r>
              <a:rPr lang="uk-UA" sz="1600" b="0" dirty="0" err="1" smtClean="0"/>
              <a:t>ДонНУЕТ</a:t>
            </a:r>
            <a:r>
              <a:rPr lang="uk-UA" sz="1600" b="0" dirty="0" smtClean="0"/>
              <a:t>, 2023. 90 с. URL: http://elibrary.donnuet.edu.ua/2757/1/2023_NP_Korenets_Standartyzatsiia%2C%20sertyfikatsiia%2C%20metrolohiia.pdf</a:t>
            </a:r>
          </a:p>
          <a:p>
            <a:pPr marL="358775" indent="-358775" defTabSz="536575">
              <a:spcBef>
                <a:spcPts val="1200"/>
              </a:spcBef>
              <a:buAutoNum type="arabicPeriod"/>
            </a:pPr>
            <a:r>
              <a:rPr lang="uk-UA" sz="1600" b="0" dirty="0" err="1" smtClean="0"/>
              <a:t>Салавеліс</a:t>
            </a:r>
            <a:r>
              <a:rPr lang="uk-UA" sz="1600" b="0" dirty="0" smtClean="0"/>
              <a:t> А.Д., Павловський С.М. Стандартизація, метрологія та сертифікація: підручник. Одеса : </a:t>
            </a:r>
            <a:r>
              <a:rPr lang="uk-UA" sz="1600" b="0" dirty="0" err="1" smtClean="0"/>
              <a:t>Олді</a:t>
            </a:r>
            <a:r>
              <a:rPr lang="uk-UA" sz="1600" b="0" dirty="0" smtClean="0"/>
              <a:t>+, 2023. 212 с. URL: https://card-file.ontu.edu.ua/server/api/core/bitstreams/56e2ea51-b5b4-41e8-9801-086230b51e35/content</a:t>
            </a:r>
          </a:p>
          <a:p>
            <a:pPr marL="358775" indent="-358775" defTabSz="536575">
              <a:spcBef>
                <a:spcPts val="1200"/>
              </a:spcBef>
              <a:buAutoNum type="arabicPeriod"/>
            </a:pPr>
            <a:r>
              <a:rPr lang="uk-UA" sz="1600" b="0" dirty="0" err="1" smtClean="0"/>
              <a:t>Воробець</a:t>
            </a:r>
            <a:r>
              <a:rPr lang="uk-UA" sz="1600" b="0" dirty="0" smtClean="0"/>
              <a:t> М.М., </a:t>
            </a:r>
            <a:r>
              <a:rPr lang="uk-UA" sz="1600" b="0" dirty="0" err="1" smtClean="0"/>
              <a:t>Кондрачук</a:t>
            </a:r>
            <a:r>
              <a:rPr lang="uk-UA" sz="1600" b="0" dirty="0" smtClean="0"/>
              <a:t> І.В. Стандартизація, сертифікація, метрологія та управління якістю : навчальний посібник. Чернівці : </a:t>
            </a:r>
            <a:r>
              <a:rPr lang="uk-UA" sz="1600" b="0" dirty="0" err="1" smtClean="0"/>
              <a:t>Чернівец</a:t>
            </a:r>
            <a:r>
              <a:rPr lang="uk-UA" sz="1600" b="0" dirty="0" smtClean="0"/>
              <a:t>. </a:t>
            </a:r>
            <a:r>
              <a:rPr lang="uk-UA" sz="1600" b="0" dirty="0" err="1" smtClean="0"/>
              <a:t>нац</a:t>
            </a:r>
            <a:r>
              <a:rPr lang="uk-UA" sz="1600" b="0" dirty="0" smtClean="0"/>
              <a:t>. ун-т ім. Юрія </a:t>
            </a:r>
            <a:r>
              <a:rPr lang="uk-UA" sz="1600" b="0" dirty="0" err="1" smtClean="0"/>
              <a:t>Федьковича</a:t>
            </a:r>
            <a:r>
              <a:rPr lang="uk-UA" sz="1600" b="0" dirty="0" smtClean="0"/>
              <a:t>, 2022. 104 с. URL: https://archer.chnu.edu.ua/xmlui/bitstream/handle/123456789/3880/%d0%9f%d0%be%d1%81%d1%96%d0%b1%d0%bd%d0%b8%d0%ba%20%d0%a1%d0%a1%d0%9c%d1%82%d0%b0%d0%a3%d0%af.pdf?sequence=1&amp;isAllowed=y</a:t>
            </a:r>
          </a:p>
        </p:txBody>
      </p:sp>
    </p:spTree>
    <p:extLst>
      <p:ext uri="{BB962C8B-B14F-4D97-AF65-F5344CB8AC3E}">
        <p14:creationId xmlns:p14="http://schemas.microsoft.com/office/powerpoint/2010/main" val="374456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 smtClean="0"/>
              <a:t>Рекомендована література та інформаційні ресурси в Інтернеті</a:t>
            </a:r>
            <a:endParaRPr lang="uk-UA" dirty="0" smtClean="0"/>
          </a:p>
          <a:p>
            <a:pPr marL="358775" indent="-358775" defTabSz="536575">
              <a:spcBef>
                <a:spcPts val="1200"/>
              </a:spcBef>
              <a:buNone/>
            </a:pPr>
            <a:r>
              <a:rPr lang="uk-UA" sz="1600" b="0" dirty="0" smtClean="0"/>
              <a:t>7.   Стойко І.І. Стандартизація, сертифікація, метрологія: </a:t>
            </a:r>
            <a:r>
              <a:rPr lang="uk-UA" sz="1600" b="0" dirty="0" err="1" smtClean="0"/>
              <a:t>навч</a:t>
            </a:r>
            <a:r>
              <a:rPr lang="uk-UA" sz="1600" b="0" dirty="0" smtClean="0"/>
              <a:t>.-метод. посібник. Тернопіль: ТНТУ імені Івана Пулюя. 2018. 212 с. URL: https://elartu.tntu.edu.ua/handle/lib/25708</a:t>
            </a:r>
          </a:p>
          <a:p>
            <a:pPr marL="358775" indent="-358775" defTabSz="536575">
              <a:spcBef>
                <a:spcPts val="1200"/>
              </a:spcBef>
              <a:buNone/>
            </a:pPr>
            <a:r>
              <a:rPr lang="uk-UA" sz="1600" b="0" dirty="0" smtClean="0"/>
              <a:t>8.   Всеукраїнський державний науково-виробничий центр стандартизації, метрології, сертифікації та захисту прав споживачів" (ДП "</a:t>
            </a:r>
            <a:r>
              <a:rPr lang="uk-UA" sz="1600" b="0" dirty="0" err="1" smtClean="0"/>
              <a:t>Укрметртестстандарт</a:t>
            </a:r>
            <a:r>
              <a:rPr lang="uk-UA" sz="1600" b="0" dirty="0" smtClean="0"/>
              <a:t>"). URL: https://ukrcsm.kiev.ua</a:t>
            </a:r>
          </a:p>
          <a:p>
            <a:pPr marL="358775" indent="-358775" defTabSz="536575">
              <a:spcBef>
                <a:spcPts val="1200"/>
              </a:spcBef>
              <a:buNone/>
            </a:pPr>
            <a:r>
              <a:rPr lang="uk-UA" sz="1600" b="0" dirty="0" smtClean="0"/>
              <a:t>9.   Міжнародна організація стандартизації (</a:t>
            </a:r>
            <a:r>
              <a:rPr lang="uk-UA" sz="1600" b="0" dirty="0" err="1" smtClean="0"/>
              <a:t>International</a:t>
            </a:r>
            <a:r>
              <a:rPr lang="uk-UA" sz="1600" b="0" dirty="0" smtClean="0"/>
              <a:t> </a:t>
            </a:r>
            <a:r>
              <a:rPr lang="uk-UA" sz="1600" b="0" dirty="0" err="1" smtClean="0"/>
              <a:t>Organization</a:t>
            </a:r>
            <a:r>
              <a:rPr lang="uk-UA" sz="1600" b="0" dirty="0" smtClean="0"/>
              <a:t> </a:t>
            </a:r>
            <a:r>
              <a:rPr lang="uk-UA" sz="1600" b="0" dirty="0" err="1" smtClean="0"/>
              <a:t>for</a:t>
            </a:r>
            <a:r>
              <a:rPr lang="uk-UA" sz="1600" b="0" dirty="0" smtClean="0"/>
              <a:t> </a:t>
            </a:r>
            <a:r>
              <a:rPr lang="uk-UA" sz="1600" b="0" dirty="0" err="1" smtClean="0"/>
              <a:t>Standardization</a:t>
            </a:r>
            <a:r>
              <a:rPr lang="uk-UA" sz="1600" b="0" dirty="0" smtClean="0"/>
              <a:t> - ISO). URL: https://www.iso.org</a:t>
            </a:r>
          </a:p>
          <a:p>
            <a:pPr marL="358775" indent="-358775" defTabSz="536575">
              <a:spcBef>
                <a:spcPts val="1200"/>
              </a:spcBef>
              <a:buNone/>
            </a:pPr>
            <a:r>
              <a:rPr lang="uk-UA" sz="1600" b="0" dirty="0" smtClean="0"/>
              <a:t>10. Національний орган стандартизації – ДП "Український науково-дослідний і навчальний центр проблем стандартизації, сертифікації та якості (</a:t>
            </a:r>
            <a:r>
              <a:rPr lang="uk-UA" sz="1600" b="0" dirty="0" err="1" smtClean="0"/>
              <a:t>УкрНДНЦ</a:t>
            </a:r>
            <a:r>
              <a:rPr lang="uk-UA" sz="1600" b="0" dirty="0" smtClean="0"/>
              <a:t>). URL: https://www.ukrndnc.org.ua</a:t>
            </a:r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en-US" sz="1400" b="0" dirty="0"/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uk-UA" sz="1400" b="0" dirty="0" smtClean="0"/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uk-UA" sz="2000" b="0" dirty="0"/>
          </a:p>
          <a:p>
            <a:pPr marL="0" indent="0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174851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44488" y="1879601"/>
            <a:ext cx="11522075" cy="1835150"/>
          </a:xfrm>
        </p:spPr>
        <p:txBody>
          <a:bodyPr/>
          <a:lstStyle/>
          <a:p>
            <a:pPr algn="ctr">
              <a:buNone/>
            </a:pPr>
            <a:r>
              <a:rPr lang="uk-UA" sz="4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Дякую за увагу!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59" y="447546"/>
            <a:ext cx="11522075" cy="702526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/>
              <a:t>Зміст теми</a:t>
            </a:r>
            <a:endParaRPr lang="uk-UA" sz="3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34959" y="1658414"/>
            <a:ext cx="11522075" cy="2696770"/>
          </a:xfrm>
        </p:spPr>
        <p:txBody>
          <a:bodyPr/>
          <a:lstStyle/>
          <a:p>
            <a:pPr marL="442913" lvl="0" indent="-442913">
              <a:buFont typeface="Wingdings" panose="05000000000000000000" pitchFamily="2" charset="2"/>
              <a:buChar char="Ø"/>
            </a:pPr>
            <a:r>
              <a:rPr lang="uk-UA" sz="2000" dirty="0" smtClean="0"/>
              <a:t>Сутність та мета стандартизації</a:t>
            </a:r>
            <a:endParaRPr lang="uk-UA" sz="2000" dirty="0"/>
          </a:p>
          <a:p>
            <a:pPr marL="442913" lvl="0" indent="-442913">
              <a:buFont typeface="Wingdings" panose="05000000000000000000" pitchFamily="2" charset="2"/>
              <a:buChar char="Ø"/>
            </a:pPr>
            <a:r>
              <a:rPr lang="uk-UA" sz="2000" dirty="0" smtClean="0"/>
              <a:t>Об'єкти та рівні стандартизації</a:t>
            </a:r>
            <a:endParaRPr lang="uk-UA" sz="2000" dirty="0"/>
          </a:p>
          <a:p>
            <a:pPr marL="442913" lvl="0" indent="-442913">
              <a:buFont typeface="Wingdings" panose="05000000000000000000" pitchFamily="2" charset="2"/>
              <a:buChar char="Ø"/>
            </a:pPr>
            <a:r>
              <a:rPr lang="uk-UA" sz="2000" dirty="0" smtClean="0"/>
              <a:t>Принципи, методи </a:t>
            </a:r>
            <a:r>
              <a:rPr lang="uk-UA" sz="2000" dirty="0"/>
              <a:t>та функції стандартизації</a:t>
            </a:r>
          </a:p>
          <a:p>
            <a:pPr marL="442913" indent="-442913">
              <a:buFont typeface="Wingdings" panose="05000000000000000000" pitchFamily="2" charset="2"/>
              <a:buChar char="Ø"/>
            </a:pPr>
            <a:r>
              <a:rPr lang="uk-UA" sz="2000" dirty="0"/>
              <a:t>Нормативно-правова база </a:t>
            </a:r>
            <a:r>
              <a:rPr lang="uk-UA" sz="2000" dirty="0" smtClean="0"/>
              <a:t>стандартизації</a:t>
            </a: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377664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444060"/>
            <a:ext cx="11522075" cy="4176713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dirty="0"/>
              <a:t>Сутність та мета стандартизації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b="0" dirty="0" smtClean="0"/>
              <a:t>Стандартизація – це діяльність, що полягає в установленні положень для загального та неодноразового використання щодо наявних чи потенційних завдань і спрямована на досягнення оптимального ступеня впорядкованості в певній сфері.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150360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81645" y="75414"/>
            <a:ext cx="11522075" cy="5599522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dirty="0"/>
              <a:t>Сутність та мета стандартизації</a:t>
            </a:r>
          </a:p>
          <a:p>
            <a:pPr marL="0" indent="0">
              <a:buNone/>
            </a:pPr>
            <a:r>
              <a:rPr lang="uk-UA" sz="2400" b="0" dirty="0" smtClean="0"/>
              <a:t>Метою стандартизації є: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uk-UA" sz="2400" b="0" dirty="0" smtClean="0"/>
              <a:t>1</a:t>
            </a:r>
            <a:r>
              <a:rPr lang="uk-UA" sz="2000" b="0" dirty="0" smtClean="0"/>
              <a:t>) забезпечення відповідності об’єктів стандартизації своєму призначенню;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uk-UA" sz="2000" b="0" dirty="0" smtClean="0"/>
              <a:t>2) керування різноманітністю, сумісність, взаємозамінність об’єктів стандартизації;</a:t>
            </a:r>
          </a:p>
          <a:p>
            <a:pPr marL="263525" indent="-263525">
              <a:spcAft>
                <a:spcPts val="600"/>
              </a:spcAft>
              <a:buNone/>
            </a:pPr>
            <a:r>
              <a:rPr lang="uk-UA" sz="2000" b="0" dirty="0" smtClean="0"/>
              <a:t>3) забезпечення раціонального виробництва шляхом застосування визнаних правил, настанов і процедур;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uk-UA" sz="2000" b="0" dirty="0" smtClean="0"/>
              <a:t>4) забезпечення охорони життя та здоров’я;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uk-UA" sz="2000" b="0" dirty="0" smtClean="0"/>
              <a:t>5) забезпечення прав та інтересів споживачів;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uk-UA" sz="2000" b="0" dirty="0" smtClean="0"/>
              <a:t>6) забезпечення безпечності праці;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uk-UA" sz="2000" b="0" dirty="0" smtClean="0"/>
              <a:t>7) збереження навколишнього природного середовища і економія всіх видів ресурсів;</a:t>
            </a:r>
          </a:p>
          <a:p>
            <a:pPr marL="263525" indent="-263525">
              <a:spcAft>
                <a:spcPts val="600"/>
              </a:spcAft>
              <a:buNone/>
            </a:pPr>
            <a:r>
              <a:rPr lang="uk-UA" sz="2000" b="0" dirty="0" smtClean="0"/>
              <a:t>8) усунення технічних бар’єрів у торгівлі та запобігання їх виникненню, підтримка розвитку і міжнародної конкурентоспроможності продукції.</a:t>
            </a: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111531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81645" y="75414"/>
            <a:ext cx="11522075" cy="5599522"/>
          </a:xfrm>
        </p:spPr>
        <p:txBody>
          <a:bodyPr/>
          <a:lstStyle/>
          <a:p>
            <a:pPr marL="0" lvl="0" indent="0" algn="ctr">
              <a:buNone/>
            </a:pPr>
            <a:r>
              <a:rPr lang="uk-UA" dirty="0"/>
              <a:t>Об'єкти та рівні </a:t>
            </a:r>
            <a:r>
              <a:rPr lang="uk-UA" dirty="0" smtClean="0"/>
              <a:t>стандартизації</a:t>
            </a:r>
            <a:endParaRPr lang="uk-UA" dirty="0"/>
          </a:p>
          <a:p>
            <a:pPr marL="0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uk-UA" sz="2400" b="0" dirty="0"/>
              <a:t>Об’єктами стандартизації є:</a:t>
            </a:r>
          </a:p>
          <a:p>
            <a:pPr marL="358775" indent="-358775">
              <a:spcAft>
                <a:spcPts val="600"/>
              </a:spcAft>
              <a:buNone/>
            </a:pPr>
            <a:r>
              <a:rPr lang="uk-UA" sz="2400" b="0" dirty="0"/>
              <a:t>1) матеріали, складники, обладнання, системи, їх сумісність;</a:t>
            </a:r>
          </a:p>
          <a:p>
            <a:pPr marL="358775" indent="-358775">
              <a:spcAft>
                <a:spcPts val="600"/>
              </a:spcAft>
              <a:buNone/>
            </a:pPr>
            <a:r>
              <a:rPr lang="uk-UA" sz="2400" b="0" dirty="0"/>
              <a:t>2) правила, процедури, функції, методи, діяльність чи її результати, включаючи продукцію, персонал, системи управління;</a:t>
            </a:r>
          </a:p>
          <a:p>
            <a:pPr marL="358775" indent="-358775">
              <a:spcAft>
                <a:spcPts val="600"/>
              </a:spcAft>
              <a:buNone/>
            </a:pPr>
            <a:r>
              <a:rPr lang="uk-UA" sz="2400" b="0" dirty="0"/>
              <a:t>3) вимоги до термінології, позначення, фасування, пакування, маркування, етикетування тощо.</a:t>
            </a:r>
          </a:p>
        </p:txBody>
      </p:sp>
    </p:spTree>
    <p:extLst>
      <p:ext uri="{BB962C8B-B14F-4D97-AF65-F5344CB8AC3E}">
        <p14:creationId xmlns:p14="http://schemas.microsoft.com/office/powerpoint/2010/main" val="427416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81645" y="75414"/>
            <a:ext cx="11522075" cy="5599522"/>
          </a:xfrm>
        </p:spPr>
        <p:txBody>
          <a:bodyPr/>
          <a:lstStyle/>
          <a:p>
            <a:pPr marL="0" lvl="0" indent="0" algn="ctr">
              <a:buNone/>
            </a:pPr>
            <a:r>
              <a:rPr lang="uk-UA" dirty="0"/>
              <a:t>Об'єкти та рівні </a:t>
            </a:r>
            <a:r>
              <a:rPr lang="uk-UA" dirty="0" smtClean="0"/>
              <a:t>стандартизації</a:t>
            </a:r>
            <a:endParaRPr lang="uk-UA" dirty="0"/>
          </a:p>
          <a:p>
            <a:pPr marL="0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uk-UA" sz="2400" b="0" dirty="0"/>
              <a:t>Рівні стандартизації: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uk-UA" sz="2400" b="0" dirty="0"/>
              <a:t>Міжнародна – стандартизація, що проводиться на міжнародному рівні. Участь у ній відкрита для відповідних органів стандартизації усіх країн світу.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uk-UA" sz="2400" b="0" dirty="0"/>
              <a:t>Регіональна – стандартизація, участь у якій відкрита для відповідних органів держав лише одного географічного, політичного або економічного простору.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uk-UA" sz="2400" b="0" dirty="0"/>
              <a:t>Національна – стандартизація, що здійснюється на рівні однієї держави.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uk-UA" sz="2400" b="0" dirty="0"/>
              <a:t>Локальна – стандартизація, що здійснюється на рівні окремого підприємства, установи, організації.</a:t>
            </a:r>
          </a:p>
        </p:txBody>
      </p:sp>
    </p:spTree>
    <p:extLst>
      <p:ext uri="{BB962C8B-B14F-4D97-AF65-F5344CB8AC3E}">
        <p14:creationId xmlns:p14="http://schemas.microsoft.com/office/powerpoint/2010/main" val="373315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81645" y="75414"/>
            <a:ext cx="11522075" cy="5599522"/>
          </a:xfrm>
        </p:spPr>
        <p:txBody>
          <a:bodyPr/>
          <a:lstStyle/>
          <a:p>
            <a:pPr marL="0" lvl="0" indent="0" algn="ctr">
              <a:buNone/>
            </a:pPr>
            <a:r>
              <a:rPr lang="uk-UA" dirty="0"/>
              <a:t>Принципи, методи та </a:t>
            </a:r>
            <a:r>
              <a:rPr lang="uk-UA" dirty="0" smtClean="0"/>
              <a:t>функції стандартизації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uk-UA" sz="2000" b="0" dirty="0" smtClean="0"/>
              <a:t>Політика </a:t>
            </a:r>
            <a:r>
              <a:rPr lang="uk-UA" sz="2000" b="0" dirty="0"/>
              <a:t>у сфері стандартизації базується на </a:t>
            </a:r>
            <a:r>
              <a:rPr lang="uk-UA" sz="2000" b="0" dirty="0" smtClean="0"/>
              <a:t>застосуванні наступних </a:t>
            </a:r>
            <a:r>
              <a:rPr lang="uk-UA" sz="2000" b="0" dirty="0"/>
              <a:t>принципів:</a:t>
            </a:r>
          </a:p>
          <a:p>
            <a:pPr marL="263525" indent="-263525">
              <a:spcBef>
                <a:spcPts val="1200"/>
              </a:spcBef>
              <a:buNone/>
            </a:pPr>
            <a:r>
              <a:rPr lang="uk-UA" sz="1800" b="0" dirty="0"/>
              <a:t>1) забезпечення участі усіх заінтересованих </a:t>
            </a:r>
            <a:r>
              <a:rPr lang="uk-UA" sz="1800" b="0" dirty="0" smtClean="0"/>
              <a:t>сторін у </a:t>
            </a:r>
            <a:r>
              <a:rPr lang="uk-UA" sz="1800" b="0" dirty="0"/>
              <a:t>розробленні </a:t>
            </a:r>
            <a:r>
              <a:rPr lang="uk-UA" sz="1800" b="0" dirty="0" smtClean="0"/>
              <a:t>стандартів;</a:t>
            </a:r>
            <a:endParaRPr lang="uk-UA" sz="1800" b="0" dirty="0"/>
          </a:p>
          <a:p>
            <a:pPr marL="0" indent="0">
              <a:spcBef>
                <a:spcPts val="1200"/>
              </a:spcBef>
              <a:buNone/>
            </a:pPr>
            <a:r>
              <a:rPr lang="uk-UA" sz="1800" b="0" dirty="0"/>
              <a:t>2) відкритості та прозорості процедур розроблення </a:t>
            </a:r>
            <a:r>
              <a:rPr lang="uk-UA" sz="1800" b="0" dirty="0" smtClean="0"/>
              <a:t>стандартів з </a:t>
            </a:r>
            <a:r>
              <a:rPr lang="uk-UA" sz="1800" b="0" dirty="0"/>
              <a:t>урахуванням інтересів усіх заінтересованих сторін;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uk-UA" sz="1800" b="0" dirty="0"/>
              <a:t>3) неупередженого прийняття </a:t>
            </a:r>
            <a:r>
              <a:rPr lang="uk-UA" sz="1800" b="0" dirty="0" smtClean="0"/>
              <a:t>стандартів на </a:t>
            </a:r>
            <a:r>
              <a:rPr lang="uk-UA" sz="1800" b="0" dirty="0"/>
              <a:t>засадах консенсусу;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uk-UA" sz="1800" b="0" dirty="0"/>
              <a:t>4) добровільного застосування </a:t>
            </a:r>
            <a:r>
              <a:rPr lang="uk-UA" sz="1800" b="0" dirty="0" smtClean="0"/>
              <a:t>стандартів, </a:t>
            </a:r>
            <a:r>
              <a:rPr lang="uk-UA" sz="1800" b="0" dirty="0"/>
              <a:t>якщо інше не передбачено нормативно-правовими актами;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uk-UA" sz="1800" b="0" dirty="0"/>
              <a:t>5) відповідності </a:t>
            </a:r>
            <a:r>
              <a:rPr lang="uk-UA" sz="1800" b="0" dirty="0" smtClean="0"/>
              <a:t>стандартів законодавству</a:t>
            </a:r>
            <a:r>
              <a:rPr lang="uk-UA" sz="1800" b="0" dirty="0"/>
              <a:t>;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uk-UA" sz="1800" b="0" dirty="0"/>
              <a:t>6) адаптації до сучасних досягнень науки і техніки, сприяння впровадженню інновацій та підвищення конкурентоспроможності </a:t>
            </a:r>
            <a:r>
              <a:rPr lang="uk-UA" sz="1800" b="0" dirty="0" smtClean="0"/>
              <a:t>продукції;</a:t>
            </a:r>
            <a:endParaRPr lang="uk-UA" sz="1800" b="0" dirty="0"/>
          </a:p>
          <a:p>
            <a:pPr marL="0" indent="0">
              <a:spcBef>
                <a:spcPts val="1200"/>
              </a:spcBef>
              <a:buNone/>
            </a:pPr>
            <a:r>
              <a:rPr lang="uk-UA" sz="1800" b="0" dirty="0"/>
              <a:t>7) доступності </a:t>
            </a:r>
            <a:r>
              <a:rPr lang="uk-UA" sz="1800" b="0" dirty="0" smtClean="0"/>
              <a:t>стандартів, </a:t>
            </a:r>
            <a:r>
              <a:rPr lang="uk-UA" sz="1800" b="0" dirty="0"/>
              <a:t>а також інформації про них для користувачів;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uk-UA" sz="1800" b="0" dirty="0"/>
              <a:t>8) пріоритетності прийняття </a:t>
            </a:r>
            <a:r>
              <a:rPr lang="uk-UA" sz="1800" b="0" dirty="0" smtClean="0"/>
              <a:t>міжнародних </a:t>
            </a:r>
            <a:r>
              <a:rPr lang="uk-UA" sz="1800" b="0" dirty="0"/>
              <a:t>і регіональних </a:t>
            </a:r>
            <a:r>
              <a:rPr lang="uk-UA" sz="1800" b="0" dirty="0" smtClean="0"/>
              <a:t>стандартів;</a:t>
            </a:r>
            <a:endParaRPr lang="uk-UA" sz="1800" b="0" dirty="0"/>
          </a:p>
          <a:p>
            <a:pPr marL="0" indent="0">
              <a:spcBef>
                <a:spcPts val="1200"/>
              </a:spcBef>
              <a:buNone/>
            </a:pPr>
            <a:r>
              <a:rPr lang="uk-UA" sz="1800" b="0" dirty="0"/>
              <a:t>9) дотриманні міжнародних та регіональних правил і процедур стандартизації;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uk-UA" sz="1800" b="0" dirty="0"/>
              <a:t>10) </a:t>
            </a:r>
            <a:r>
              <a:rPr lang="uk-UA" sz="1800" b="0" dirty="0" smtClean="0"/>
              <a:t>дотримання Кодексу </a:t>
            </a:r>
            <a:r>
              <a:rPr lang="uk-UA" sz="1800" b="0" dirty="0"/>
              <a:t>доброчинної практики з розробки, прийняття та застосування стандартів</a:t>
            </a:r>
          </a:p>
        </p:txBody>
      </p:sp>
    </p:spTree>
    <p:extLst>
      <p:ext uri="{BB962C8B-B14F-4D97-AF65-F5344CB8AC3E}">
        <p14:creationId xmlns:p14="http://schemas.microsoft.com/office/powerpoint/2010/main" val="56986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2" y="254523"/>
            <a:ext cx="11522075" cy="5599522"/>
          </a:xfrm>
        </p:spPr>
        <p:txBody>
          <a:bodyPr/>
          <a:lstStyle/>
          <a:p>
            <a:pPr marL="0" lvl="0" indent="0" algn="ctr">
              <a:buNone/>
            </a:pPr>
            <a:r>
              <a:rPr lang="uk-UA" dirty="0"/>
              <a:t>Принципи, методи та </a:t>
            </a:r>
            <a:r>
              <a:rPr lang="uk-UA" dirty="0" smtClean="0"/>
              <a:t>функції стандартизації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uk-UA" sz="2400" b="0" dirty="0"/>
              <a:t>Основними методами стандартизації є наступні:</a:t>
            </a:r>
          </a:p>
          <a:p>
            <a:pPr marL="358775" indent="-358775" defTabSz="358775">
              <a:spcBef>
                <a:spcPts val="1200"/>
              </a:spcBef>
              <a:buNone/>
            </a:pPr>
            <a:r>
              <a:rPr lang="uk-UA" sz="2000" b="0" dirty="0"/>
              <a:t>1.	Класифікація </a:t>
            </a:r>
            <a:r>
              <a:rPr lang="uk-UA" sz="2000" b="0" dirty="0" smtClean="0"/>
              <a:t>– розподілення </a:t>
            </a:r>
            <a:r>
              <a:rPr lang="uk-UA" sz="2000" b="0" dirty="0"/>
              <a:t>об’єктів стандартизації за групами, розрядами, класами залежно від їх </a:t>
            </a:r>
            <a:r>
              <a:rPr lang="uk-UA" sz="2000" b="0" dirty="0" smtClean="0"/>
              <a:t>істотних </a:t>
            </a:r>
            <a:r>
              <a:rPr lang="uk-UA" sz="2000" b="0" dirty="0"/>
              <a:t>ознак з метою об’єднання окремих, розрізнених об’єктів у споріднені групи. </a:t>
            </a:r>
          </a:p>
          <a:p>
            <a:pPr marL="358775" indent="-358775" defTabSz="358775">
              <a:spcBef>
                <a:spcPts val="1200"/>
              </a:spcBef>
              <a:buNone/>
            </a:pPr>
            <a:r>
              <a:rPr lang="uk-UA" sz="2000" b="0" dirty="0"/>
              <a:t>2.	Уніфікація – це приведення об’єктів до одноманітності на основі встановлення раціонального числа їх різновидів. Уніфікація спрямована на зниження кількості різновидів об’єктів.</a:t>
            </a:r>
          </a:p>
          <a:p>
            <a:pPr marL="358775" indent="-358775" defTabSz="358775">
              <a:spcBef>
                <a:spcPts val="1200"/>
              </a:spcBef>
              <a:buNone/>
            </a:pPr>
            <a:r>
              <a:rPr lang="uk-UA" sz="2000" b="0" dirty="0" smtClean="0"/>
              <a:t>3. Систематизація </a:t>
            </a:r>
            <a:r>
              <a:rPr lang="uk-UA" sz="2000" b="0" dirty="0"/>
              <a:t>– це формування впорядкованої за певними правилами (взаємозв’язками) системи об’єктів.</a:t>
            </a:r>
          </a:p>
          <a:p>
            <a:pPr marL="358775" indent="-358775" defTabSz="358775">
              <a:spcBef>
                <a:spcPts val="1200"/>
              </a:spcBef>
              <a:buNone/>
            </a:pPr>
            <a:r>
              <a:rPr lang="uk-UA" sz="2000" b="0" dirty="0" smtClean="0"/>
              <a:t>4</a:t>
            </a:r>
            <a:r>
              <a:rPr lang="uk-UA" sz="2000" b="0" dirty="0"/>
              <a:t>.	Агрегатування – створення складних </a:t>
            </a:r>
            <a:r>
              <a:rPr lang="uk-UA" sz="2000" b="0" dirty="0" smtClean="0"/>
              <a:t>об’єктів </a:t>
            </a:r>
            <a:r>
              <a:rPr lang="uk-UA" sz="2000" b="0" dirty="0"/>
              <a:t>на базі уніфікованих </a:t>
            </a:r>
            <a:r>
              <a:rPr lang="uk-UA" sz="2000" b="0" dirty="0" smtClean="0"/>
              <a:t>елементів, </a:t>
            </a:r>
            <a:r>
              <a:rPr lang="uk-UA" sz="2000" b="0" dirty="0"/>
              <a:t>що мають багатопланове використання. Основною метою агрегатування є розширення </a:t>
            </a:r>
            <a:r>
              <a:rPr lang="uk-UA" sz="2000" b="0" dirty="0" smtClean="0"/>
              <a:t>сфер </a:t>
            </a:r>
            <a:r>
              <a:rPr lang="uk-UA" sz="2000" b="0" dirty="0"/>
              <a:t>застосування </a:t>
            </a:r>
            <a:r>
              <a:rPr lang="uk-UA" sz="2000" b="0" dirty="0" smtClean="0"/>
              <a:t>об’єктів.</a:t>
            </a: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264309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72218" y="207390"/>
            <a:ext cx="11522075" cy="5599522"/>
          </a:xfrm>
        </p:spPr>
        <p:txBody>
          <a:bodyPr/>
          <a:lstStyle/>
          <a:p>
            <a:pPr marL="0" lvl="0" indent="0" algn="ctr">
              <a:buNone/>
            </a:pPr>
            <a:r>
              <a:rPr lang="uk-UA" dirty="0"/>
              <a:t>Принципи, методи та </a:t>
            </a:r>
            <a:r>
              <a:rPr lang="uk-UA" dirty="0" smtClean="0"/>
              <a:t>функції стандартизації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uk-UA" sz="2400" b="0" dirty="0"/>
              <a:t>Основними функціями стандартизації є:</a:t>
            </a:r>
          </a:p>
          <a:p>
            <a:pPr marL="0" indent="0" defTabSz="358775">
              <a:spcBef>
                <a:spcPts val="1200"/>
              </a:spcBef>
              <a:buNone/>
            </a:pPr>
            <a:r>
              <a:rPr lang="uk-UA" sz="2000" b="0" dirty="0"/>
              <a:t>1.	Упорядкування – передбачає подолання нераціонального різноманіття об’єктів.</a:t>
            </a:r>
          </a:p>
          <a:p>
            <a:pPr marL="358775" indent="-358775" defTabSz="358775">
              <a:spcBef>
                <a:spcPts val="1200"/>
              </a:spcBef>
              <a:buNone/>
            </a:pPr>
            <a:r>
              <a:rPr lang="uk-UA" sz="2000" b="0" dirty="0"/>
              <a:t>2.	Нормотворча – передбачає </a:t>
            </a:r>
            <a:r>
              <a:rPr lang="uk-UA" sz="2000" b="0" dirty="0" smtClean="0"/>
              <a:t>встановлення вимог </a:t>
            </a:r>
            <a:r>
              <a:rPr lang="uk-UA" sz="2000" b="0" dirty="0"/>
              <a:t>до об’єктів стандартизації у формі </a:t>
            </a:r>
            <a:r>
              <a:rPr lang="uk-UA" sz="2000" b="0" dirty="0" smtClean="0"/>
              <a:t>нормативного документа.</a:t>
            </a:r>
            <a:endParaRPr lang="uk-UA" sz="2000" b="0" dirty="0"/>
          </a:p>
          <a:p>
            <a:pPr marL="358775" indent="-358775" defTabSz="358775">
              <a:spcBef>
                <a:spcPts val="1200"/>
              </a:spcBef>
              <a:buNone/>
            </a:pPr>
            <a:r>
              <a:rPr lang="uk-UA" sz="2000" b="0" dirty="0"/>
              <a:t>3.	Інформаційна – передбачає створення бази для </a:t>
            </a:r>
            <a:r>
              <a:rPr lang="uk-UA" sz="2000" b="0" dirty="0" smtClean="0"/>
              <a:t>об’єктивного </a:t>
            </a:r>
            <a:r>
              <a:rPr lang="uk-UA" sz="2000" b="0" dirty="0"/>
              <a:t>сприйняття інформації, встановлення термінів та визначень, класифікаторів, </a:t>
            </a:r>
            <a:r>
              <a:rPr lang="uk-UA" sz="2000" b="0" dirty="0" smtClean="0"/>
              <a:t>методів досліджень тощо</a:t>
            </a:r>
            <a:r>
              <a:rPr lang="uk-UA" sz="2000" b="0" dirty="0"/>
              <a:t>. </a:t>
            </a:r>
          </a:p>
          <a:p>
            <a:pPr marL="358775" indent="-358775" defTabSz="358775">
              <a:spcBef>
                <a:spcPts val="1200"/>
              </a:spcBef>
              <a:buNone/>
            </a:pPr>
            <a:r>
              <a:rPr lang="uk-UA" sz="2000" b="0" dirty="0"/>
              <a:t>4.	Соціальна – передбачає забезпечення відповідності об’єктів стандартизації вимогам </a:t>
            </a:r>
            <a:r>
              <a:rPr lang="uk-UA" sz="2000" b="0" dirty="0" smtClean="0"/>
              <a:t>з охорони </a:t>
            </a:r>
            <a:r>
              <a:rPr lang="uk-UA" sz="2000" b="0" dirty="0"/>
              <a:t>здоров’я, санітарії, гігієни, безпеки </a:t>
            </a:r>
            <a:r>
              <a:rPr lang="uk-UA" sz="2000" b="0" dirty="0" smtClean="0"/>
              <a:t>життєдіяльності.</a:t>
            </a:r>
            <a:endParaRPr lang="uk-UA" sz="2000" b="0" dirty="0"/>
          </a:p>
          <a:p>
            <a:pPr marL="358775" indent="-358775" defTabSz="358775">
              <a:spcBef>
                <a:spcPts val="1200"/>
              </a:spcBef>
              <a:buNone/>
            </a:pPr>
            <a:r>
              <a:rPr lang="uk-UA" sz="2000" b="0" dirty="0"/>
              <a:t>5.	Ресурсозберігаюча – передбачає встановлення в нормативних документах обмежень на витрачання ресурсів.</a:t>
            </a:r>
          </a:p>
          <a:p>
            <a:pPr marL="358775" indent="-358775" defTabSz="358775">
              <a:spcBef>
                <a:spcPts val="1200"/>
              </a:spcBef>
              <a:buNone/>
            </a:pPr>
            <a:r>
              <a:rPr lang="uk-UA" sz="2000" b="0" dirty="0"/>
              <a:t>6.	Економічна – передбачає встановлення в нормативних документах вимог, що сприяють підвищенню результативності та ефективності </a:t>
            </a:r>
            <a:r>
              <a:rPr lang="uk-UA" sz="2000" b="0" dirty="0" smtClean="0"/>
              <a:t>діяльності, </a:t>
            </a:r>
            <a:r>
              <a:rPr lang="uk-UA" sz="2000" b="0" dirty="0"/>
              <a:t>зниженню собівартості продукції.</a:t>
            </a:r>
          </a:p>
        </p:txBody>
      </p:sp>
    </p:spTree>
    <p:extLst>
      <p:ext uri="{BB962C8B-B14F-4D97-AF65-F5344CB8AC3E}">
        <p14:creationId xmlns:p14="http://schemas.microsoft.com/office/powerpoint/2010/main" val="168477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1119</Words>
  <Application>Microsoft Office PowerPoint</Application>
  <PresentationFormat>Широкоэкранный</PresentationFormat>
  <Paragraphs>110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Bookman Old Style</vt:lpstr>
      <vt:lpstr>Calibri</vt:lpstr>
      <vt:lpstr>Montserrat</vt:lpstr>
      <vt:lpstr>Montserrat ExtraBold</vt:lpstr>
      <vt:lpstr>Times New Roman</vt:lpstr>
      <vt:lpstr>Wingdings</vt:lpstr>
      <vt:lpstr>Тема Office</vt:lpstr>
      <vt:lpstr>ТЕМА 1. ТЕОРЕТИЧНІ ОСНОВИ                 СТАНДАРТИЗАЦІЇ</vt:lpstr>
      <vt:lpstr>Зміст теми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Світлишин Ігор Іванович</cp:lastModifiedBy>
  <cp:revision>84</cp:revision>
  <dcterms:created xsi:type="dcterms:W3CDTF">2023-01-12T09:20:21Z</dcterms:created>
  <dcterms:modified xsi:type="dcterms:W3CDTF">2025-09-16T07:53:37Z</dcterms:modified>
</cp:coreProperties>
</file>