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4" r:id="rId1"/>
  </p:sldMasterIdLst>
  <p:notesMasterIdLst>
    <p:notesMasterId r:id="rId33"/>
  </p:notesMasterIdLst>
  <p:sldIdLst>
    <p:sldId id="256" r:id="rId2"/>
    <p:sldId id="273" r:id="rId3"/>
    <p:sldId id="257" r:id="rId4"/>
    <p:sldId id="274" r:id="rId5"/>
    <p:sldId id="258" r:id="rId6"/>
    <p:sldId id="271" r:id="rId7"/>
    <p:sldId id="275" r:id="rId8"/>
    <p:sldId id="276" r:id="rId9"/>
    <p:sldId id="260" r:id="rId10"/>
    <p:sldId id="261" r:id="rId11"/>
    <p:sldId id="262" r:id="rId12"/>
    <p:sldId id="263" r:id="rId13"/>
    <p:sldId id="277" r:id="rId14"/>
    <p:sldId id="278" r:id="rId15"/>
    <p:sldId id="264" r:id="rId16"/>
    <p:sldId id="265" r:id="rId17"/>
    <p:sldId id="266" r:id="rId18"/>
    <p:sldId id="272" r:id="rId19"/>
    <p:sldId id="279" r:id="rId20"/>
    <p:sldId id="282" r:id="rId21"/>
    <p:sldId id="281" r:id="rId22"/>
    <p:sldId id="283" r:id="rId23"/>
    <p:sldId id="284" r:id="rId24"/>
    <p:sldId id="285" r:id="rId25"/>
    <p:sldId id="866" r:id="rId26"/>
    <p:sldId id="867" r:id="rId27"/>
    <p:sldId id="898" r:id="rId28"/>
    <p:sldId id="899" r:id="rId29"/>
    <p:sldId id="900" r:id="rId30"/>
    <p:sldId id="901" r:id="rId31"/>
    <p:sldId id="286"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Forte" panose="03060902040502070203" pitchFamily="66" charset="0"/>
      <p:regular r:id="rId38"/>
    </p:embeddedFont>
    <p:embeddedFont>
      <p:font typeface="Helvetica Neue" panose="020B0604020202020204" charset="0"/>
      <p:regular r:id="rId39"/>
      <p:bold r:id="rId40"/>
      <p:italic r:id="rId41"/>
      <p:boldItalic r:id="rId42"/>
    </p:embeddedFont>
    <p:embeddedFont>
      <p:font typeface="Microsoft YaHei UI" panose="020B0503020204020204" pitchFamily="34" charset="-122"/>
      <p:regular r:id="rId43"/>
      <p:bold r:id="rId44"/>
    </p:embeddedFont>
    <p:embeddedFont>
      <p:font typeface="Noto Sans" panose="020B050204050402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Побутова корупція" id="{06E2576F-7030-4959-B850-6B4281C23552}">
          <p14:sldIdLst>
            <p14:sldId id="256"/>
            <p14:sldId id="273"/>
            <p14:sldId id="257"/>
            <p14:sldId id="274"/>
          </p14:sldIdLst>
        </p14:section>
        <p14:section name="Що таке побутова корупція?" id="{A7424E96-3E54-4242-93AB-D157E00236FC}">
          <p14:sldIdLst>
            <p14:sldId id="258"/>
            <p14:sldId id="271"/>
            <p14:sldId id="275"/>
            <p14:sldId id="276"/>
            <p14:sldId id="260"/>
            <p14:sldId id="261"/>
            <p14:sldId id="262"/>
            <p14:sldId id="263"/>
            <p14:sldId id="277"/>
            <p14:sldId id="278"/>
          </p14:sldIdLst>
        </p14:section>
        <p14:section name="Методи та інструменти боротьби з побутовою корупцією" id="{000C10CD-3518-453A-85B9-7BCF7360511E}">
          <p14:sldIdLst>
            <p14:sldId id="264"/>
            <p14:sldId id="265"/>
            <p14:sldId id="266"/>
            <p14:sldId id="272"/>
            <p14:sldId id="279"/>
            <p14:sldId id="282"/>
            <p14:sldId id="281"/>
            <p14:sldId id="283"/>
            <p14:sldId id="284"/>
            <p14:sldId id="285"/>
            <p14:sldId id="866"/>
            <p14:sldId id="867"/>
            <p14:sldId id="898"/>
            <p14:sldId id="899"/>
            <p14:sldId id="900"/>
            <p14:sldId id="901"/>
            <p14:sldId id="286"/>
          </p14:sldIdLst>
        </p14:section>
      </p14:sectionLst>
    </p:ext>
    <p:ext uri="{EFAFB233-063F-42B5-8137-9DF3F51BA10A}">
      <p15:sldGuideLst xmlns:p15="http://schemas.microsoft.com/office/powerpoint/2012/main">
        <p15:guide id="1" orient="horz" pos="1597"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CP Educational Hub"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6D5"/>
    <a:srgbClr val="FFAB4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10" autoAdjust="0"/>
  </p:normalViewPr>
  <p:slideViewPr>
    <p:cSldViewPr snapToGrid="0">
      <p:cViewPr varScale="1">
        <p:scale>
          <a:sx n="78" d="100"/>
          <a:sy n="78" d="100"/>
        </p:scale>
        <p:origin x="1522" y="43"/>
      </p:cViewPr>
      <p:guideLst>
        <p:guide orient="horz" pos="159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Аркуш1!$B$1</c:f>
              <c:strCache>
                <c:ptCount val="1"/>
                <c:pt idx="0">
                  <c:v>2015</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Категорія 1</c:v>
                </c:pt>
                <c:pt idx="1">
                  <c:v>Категорія 2</c:v>
                </c:pt>
                <c:pt idx="2">
                  <c:v>Категорія 3</c:v>
                </c:pt>
                <c:pt idx="3">
                  <c:v>Категорія 4</c:v>
                </c:pt>
                <c:pt idx="4">
                  <c:v>Категорія 5</c:v>
                </c:pt>
              </c:strCache>
            </c:strRef>
          </c:cat>
          <c:val>
            <c:numRef>
              <c:f>Аркуш1!$B$2:$B$6</c:f>
              <c:numCache>
                <c:formatCode>General</c:formatCode>
                <c:ptCount val="5"/>
                <c:pt idx="0">
                  <c:v>3.2</c:v>
                </c:pt>
                <c:pt idx="1">
                  <c:v>19.100000000000001</c:v>
                </c:pt>
                <c:pt idx="2">
                  <c:v>27.4</c:v>
                </c:pt>
                <c:pt idx="3">
                  <c:v>37.4</c:v>
                </c:pt>
                <c:pt idx="4">
                  <c:v>12.9</c:v>
                </c:pt>
              </c:numCache>
            </c:numRef>
          </c:val>
          <c:extLst>
            <c:ext xmlns:c16="http://schemas.microsoft.com/office/drawing/2014/chart" uri="{C3380CC4-5D6E-409C-BE32-E72D297353CC}">
              <c16:uniqueId val="{00000000-98F3-412C-B030-CE9FC7B92866}"/>
            </c:ext>
          </c:extLst>
        </c:ser>
        <c:ser>
          <c:idx val="1"/>
          <c:order val="1"/>
          <c:tx>
            <c:strRef>
              <c:f>Аркуш1!$C$1</c:f>
              <c:strCache>
                <c:ptCount val="1"/>
                <c:pt idx="0">
                  <c:v>2018</c:v>
                </c:pt>
              </c:strCache>
            </c:strRef>
          </c:tx>
          <c:spPr>
            <a:solidFill>
              <a:srgbClr val="FFAB4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Категорія 1</c:v>
                </c:pt>
                <c:pt idx="1">
                  <c:v>Категорія 2</c:v>
                </c:pt>
                <c:pt idx="2">
                  <c:v>Категорія 3</c:v>
                </c:pt>
                <c:pt idx="3">
                  <c:v>Категорія 4</c:v>
                </c:pt>
                <c:pt idx="4">
                  <c:v>Категорія 5</c:v>
                </c:pt>
              </c:strCache>
            </c:strRef>
          </c:cat>
          <c:val>
            <c:numRef>
              <c:f>Аркуш1!$C$2:$C$6</c:f>
              <c:numCache>
                <c:formatCode>General</c:formatCode>
                <c:ptCount val="5"/>
                <c:pt idx="0">
                  <c:v>2.2999999999999998</c:v>
                </c:pt>
                <c:pt idx="1">
                  <c:v>14.3</c:v>
                </c:pt>
                <c:pt idx="2">
                  <c:v>30.2</c:v>
                </c:pt>
                <c:pt idx="3">
                  <c:v>41.5</c:v>
                </c:pt>
                <c:pt idx="4">
                  <c:v>11.7</c:v>
                </c:pt>
              </c:numCache>
            </c:numRef>
          </c:val>
          <c:extLst>
            <c:ext xmlns:c16="http://schemas.microsoft.com/office/drawing/2014/chart" uri="{C3380CC4-5D6E-409C-BE32-E72D297353CC}">
              <c16:uniqueId val="{00000001-98F3-412C-B030-CE9FC7B92866}"/>
            </c:ext>
          </c:extLst>
        </c:ser>
        <c:ser>
          <c:idx val="2"/>
          <c:order val="2"/>
          <c:tx>
            <c:strRef>
              <c:f>Аркуш1!$D$1</c:f>
              <c:strCache>
                <c:ptCount val="1"/>
                <c:pt idx="0">
                  <c:v>2021</c:v>
                </c:pt>
              </c:strCache>
            </c:strRef>
          </c:tx>
          <c:spPr>
            <a:solidFill>
              <a:srgbClr val="B9D6D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uk-UA"/>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Аркуш1!$A$2:$A$6</c:f>
              <c:strCache>
                <c:ptCount val="5"/>
                <c:pt idx="0">
                  <c:v>Категорія 1</c:v>
                </c:pt>
                <c:pt idx="1">
                  <c:v>Категорія 2</c:v>
                </c:pt>
                <c:pt idx="2">
                  <c:v>Категорія 3</c:v>
                </c:pt>
                <c:pt idx="3">
                  <c:v>Категорія 4</c:v>
                </c:pt>
                <c:pt idx="4">
                  <c:v>Категорія 5</c:v>
                </c:pt>
              </c:strCache>
            </c:strRef>
          </c:cat>
          <c:val>
            <c:numRef>
              <c:f>Аркуш1!$D$2:$D$6</c:f>
              <c:numCache>
                <c:formatCode>General</c:formatCode>
                <c:ptCount val="5"/>
                <c:pt idx="0">
                  <c:v>2.2000000000000002</c:v>
                </c:pt>
                <c:pt idx="1">
                  <c:v>13</c:v>
                </c:pt>
                <c:pt idx="2">
                  <c:v>33.200000000000003</c:v>
                </c:pt>
                <c:pt idx="3">
                  <c:v>42</c:v>
                </c:pt>
                <c:pt idx="4">
                  <c:v>9.4</c:v>
                </c:pt>
              </c:numCache>
            </c:numRef>
          </c:val>
          <c:extLst>
            <c:ext xmlns:c16="http://schemas.microsoft.com/office/drawing/2014/chart" uri="{C3380CC4-5D6E-409C-BE32-E72D297353CC}">
              <c16:uniqueId val="{00000002-98F3-412C-B030-CE9FC7B92866}"/>
            </c:ext>
          </c:extLst>
        </c:ser>
        <c:dLbls>
          <c:dLblPos val="outEnd"/>
          <c:showLegendKey val="0"/>
          <c:showVal val="1"/>
          <c:showCatName val="0"/>
          <c:showSerName val="0"/>
          <c:showPercent val="0"/>
          <c:showBubbleSize val="0"/>
        </c:dLbls>
        <c:gapWidth val="100"/>
        <c:axId val="1376193199"/>
        <c:axId val="1376204847"/>
      </c:barChart>
      <c:catAx>
        <c:axId val="1376193199"/>
        <c:scaling>
          <c:orientation val="minMax"/>
        </c:scaling>
        <c:delete val="1"/>
        <c:axPos val="b"/>
        <c:numFmt formatCode="General" sourceLinked="1"/>
        <c:majorTickMark val="out"/>
        <c:minorTickMark val="none"/>
        <c:tickLblPos val="nextTo"/>
        <c:crossAx val="1376204847"/>
        <c:crosses val="autoZero"/>
        <c:auto val="1"/>
        <c:lblAlgn val="ctr"/>
        <c:lblOffset val="100"/>
        <c:noMultiLvlLbl val="0"/>
      </c:catAx>
      <c:valAx>
        <c:axId val="1376204847"/>
        <c:scaling>
          <c:orientation val="minMax"/>
        </c:scaling>
        <c:delete val="1"/>
        <c:axPos val="l"/>
        <c:numFmt formatCode="General" sourceLinked="1"/>
        <c:majorTickMark val="out"/>
        <c:minorTickMark val="none"/>
        <c:tickLblPos val="nextTo"/>
        <c:crossAx val="1376193199"/>
        <c:crosses val="autoZero"/>
        <c:crossBetween val="between"/>
      </c:valAx>
      <c:spPr>
        <a:noFill/>
        <a:ln>
          <a:noFill/>
        </a:ln>
        <a:effectLst/>
      </c:spPr>
    </c:plotArea>
    <c:legend>
      <c:legendPos val="l"/>
      <c:layout>
        <c:manualLayout>
          <c:xMode val="edge"/>
          <c:yMode val="edge"/>
          <c:x val="0.8574148456895232"/>
          <c:y val="9.0895669291337646E-4"/>
          <c:w val="7.0501429922054132E-2"/>
          <c:h val="0.38369881889763779"/>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uk-UA"/>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0" cap="rnd" cmpd="sng">
      <a:noFill/>
    </a:ln>
    <a:effectLst/>
  </c:spPr>
  <c:txPr>
    <a:bodyPr/>
    <a:lstStyle/>
    <a:p>
      <a:pPr>
        <a:defRPr>
          <a:solidFill>
            <a:schemeClr val="tx1"/>
          </a:solidFill>
        </a:defRPr>
      </a:pPr>
      <a:endParaRPr lang="uk-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Аркуш1!$B$1</c:f>
              <c:strCache>
                <c:ptCount val="1"/>
                <c:pt idx="0">
                  <c:v>Ряд 1</c:v>
                </c:pt>
              </c:strCache>
            </c:strRef>
          </c:tx>
          <c:spPr>
            <a:solidFill>
              <a:srgbClr val="FFAB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Аркуш1!$A$2</c:f>
              <c:strCache>
                <c:ptCount val="1"/>
                <c:pt idx="0">
                  <c:v>Категорія 1</c:v>
                </c:pt>
              </c:strCache>
            </c:strRef>
          </c:cat>
          <c:val>
            <c:numRef>
              <c:f>Аркуш1!$B$2</c:f>
              <c:numCache>
                <c:formatCode>General</c:formatCode>
                <c:ptCount val="1"/>
                <c:pt idx="0">
                  <c:v>49.9</c:v>
                </c:pt>
              </c:numCache>
            </c:numRef>
          </c:val>
          <c:extLst>
            <c:ext xmlns:c16="http://schemas.microsoft.com/office/drawing/2014/chart" uri="{C3380CC4-5D6E-409C-BE32-E72D297353CC}">
              <c16:uniqueId val="{00000000-2202-424B-A95F-9C9F5F9B773E}"/>
            </c:ext>
          </c:extLst>
        </c:ser>
        <c:ser>
          <c:idx val="1"/>
          <c:order val="1"/>
          <c:tx>
            <c:strRef>
              <c:f>Аркуш1!$C$1</c:f>
              <c:strCache>
                <c:ptCount val="1"/>
                <c:pt idx="0">
                  <c:v>Ряд 2</c:v>
                </c:pt>
              </c:strCache>
            </c:strRef>
          </c:tx>
          <c:spPr>
            <a:solidFill>
              <a:schemeClr val="accent2"/>
            </a:solidFill>
            <a:ln>
              <a:noFill/>
            </a:ln>
            <a:effectLst/>
          </c:spPr>
          <c:invertIfNegative val="0"/>
          <c:dPt>
            <c:idx val="0"/>
            <c:invertIfNegative val="0"/>
            <c:bubble3D val="0"/>
            <c:spPr>
              <a:solidFill>
                <a:srgbClr val="B9D6D5"/>
              </a:solidFill>
              <a:ln>
                <a:noFill/>
              </a:ln>
              <a:effectLst/>
            </c:spPr>
            <c:extLst>
              <c:ext xmlns:c16="http://schemas.microsoft.com/office/drawing/2014/chart" uri="{C3380CC4-5D6E-409C-BE32-E72D297353CC}">
                <c16:uniqueId val="{00000004-2202-424B-A95F-9C9F5F9B773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uk-UA"/>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Аркуш1!$A$2</c:f>
              <c:strCache>
                <c:ptCount val="1"/>
                <c:pt idx="0">
                  <c:v>Категорія 1</c:v>
                </c:pt>
              </c:strCache>
            </c:strRef>
          </c:cat>
          <c:val>
            <c:numRef>
              <c:f>Аркуш1!$C$2</c:f>
              <c:numCache>
                <c:formatCode>General</c:formatCode>
                <c:ptCount val="1"/>
                <c:pt idx="0">
                  <c:v>27.8</c:v>
                </c:pt>
              </c:numCache>
            </c:numRef>
          </c:val>
          <c:extLst>
            <c:ext xmlns:c16="http://schemas.microsoft.com/office/drawing/2014/chart" uri="{C3380CC4-5D6E-409C-BE32-E72D297353CC}">
              <c16:uniqueId val="{00000001-2202-424B-A95F-9C9F5F9B773E}"/>
            </c:ext>
          </c:extLst>
        </c:ser>
        <c:dLbls>
          <c:dLblPos val="ctr"/>
          <c:showLegendKey val="0"/>
          <c:showVal val="1"/>
          <c:showCatName val="0"/>
          <c:showSerName val="0"/>
          <c:showPercent val="0"/>
          <c:showBubbleSize val="0"/>
        </c:dLbls>
        <c:gapWidth val="79"/>
        <c:overlap val="100"/>
        <c:axId val="228343343"/>
        <c:axId val="228338351"/>
      </c:barChart>
      <c:catAx>
        <c:axId val="228343343"/>
        <c:scaling>
          <c:orientation val="minMax"/>
        </c:scaling>
        <c:delete val="1"/>
        <c:axPos val="l"/>
        <c:numFmt formatCode="General" sourceLinked="1"/>
        <c:majorTickMark val="none"/>
        <c:minorTickMark val="none"/>
        <c:tickLblPos val="nextTo"/>
        <c:crossAx val="228338351"/>
        <c:crosses val="autoZero"/>
        <c:auto val="1"/>
        <c:lblAlgn val="ctr"/>
        <c:lblOffset val="100"/>
        <c:noMultiLvlLbl val="0"/>
      </c:catAx>
      <c:valAx>
        <c:axId val="228338351"/>
        <c:scaling>
          <c:orientation val="minMax"/>
        </c:scaling>
        <c:delete val="1"/>
        <c:axPos val="b"/>
        <c:numFmt formatCode="General" sourceLinked="1"/>
        <c:majorTickMark val="none"/>
        <c:minorTickMark val="none"/>
        <c:tickLblPos val="nextTo"/>
        <c:crossAx val="228343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14e3fb9d0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14e3fb9d0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4.</a:t>
            </a:r>
            <a:r>
              <a:rPr lang="ru-RU" dirty="0"/>
              <a:t> У таких </a:t>
            </a:r>
            <a:r>
              <a:rPr lang="ru-RU" dirty="0" err="1"/>
              <a:t>ситуаціях</a:t>
            </a:r>
            <a:r>
              <a:rPr lang="ru-RU" dirty="0"/>
              <a:t> </a:t>
            </a:r>
            <a:r>
              <a:rPr lang="ru-RU" dirty="0" err="1"/>
              <a:t>варто</a:t>
            </a:r>
            <a:r>
              <a:rPr lang="ru-RU" dirty="0"/>
              <a:t> </a:t>
            </a:r>
            <a:r>
              <a:rPr lang="ru-RU" dirty="0" err="1"/>
              <a:t>звертатися</a:t>
            </a:r>
            <a:r>
              <a:rPr lang="ru-RU" dirty="0"/>
              <a:t> до Державного бюро </a:t>
            </a:r>
            <a:r>
              <a:rPr lang="ru-RU" dirty="0" err="1"/>
              <a:t>розслідувань</a:t>
            </a:r>
            <a:r>
              <a:rPr lang="ru-RU" dirty="0"/>
              <a:t>. </a:t>
            </a:r>
            <a:r>
              <a:rPr lang="ru-RU" dirty="0" err="1"/>
              <a:t>Саме</a:t>
            </a:r>
            <a:r>
              <a:rPr lang="ru-RU" dirty="0"/>
              <a:t> </a:t>
            </a:r>
            <a:r>
              <a:rPr lang="ru-RU" dirty="0" err="1"/>
              <a:t>воно</a:t>
            </a:r>
            <a:r>
              <a:rPr lang="ru-RU" dirty="0"/>
              <a:t> </a:t>
            </a:r>
            <a:r>
              <a:rPr lang="ru-RU" dirty="0" err="1"/>
              <a:t>займається</a:t>
            </a:r>
            <a:r>
              <a:rPr lang="ru-RU" dirty="0"/>
              <a:t> </a:t>
            </a:r>
            <a:r>
              <a:rPr lang="ru-RU" dirty="0" err="1"/>
              <a:t>корупційними</a:t>
            </a:r>
            <a:r>
              <a:rPr lang="ru-RU" dirty="0"/>
              <a:t> </a:t>
            </a:r>
            <a:r>
              <a:rPr lang="ru-RU" dirty="0" err="1"/>
              <a:t>злочинами</a:t>
            </a:r>
            <a:r>
              <a:rPr lang="ru-RU" dirty="0"/>
              <a:t>, </a:t>
            </a:r>
            <a:r>
              <a:rPr lang="ru-RU" dirty="0" err="1"/>
              <a:t>які</a:t>
            </a:r>
            <a:r>
              <a:rPr lang="ru-RU" dirty="0"/>
              <a:t> </a:t>
            </a:r>
            <a:r>
              <a:rPr lang="ru-RU" dirty="0" err="1"/>
              <a:t>скоїли</a:t>
            </a:r>
            <a:r>
              <a:rPr lang="ru-RU" dirty="0"/>
              <a:t> </a:t>
            </a:r>
            <a:r>
              <a:rPr lang="ru-RU" dirty="0" err="1"/>
              <a:t>правоохоронці</a:t>
            </a:r>
            <a:r>
              <a:rPr lang="ru-RU" dirty="0"/>
              <a:t>. До </a:t>
            </a:r>
            <a:r>
              <a:rPr lang="ru-RU" dirty="0" err="1"/>
              <a:t>цієї</a:t>
            </a:r>
            <a:r>
              <a:rPr lang="ru-RU" dirty="0"/>
              <a:t> установи </a:t>
            </a:r>
            <a:r>
              <a:rPr lang="ru-RU" dirty="0" err="1"/>
              <a:t>також</a:t>
            </a:r>
            <a:r>
              <a:rPr lang="ru-RU" dirty="0"/>
              <a:t> можете </a:t>
            </a:r>
            <a:r>
              <a:rPr lang="ru-RU" dirty="0" err="1"/>
              <a:t>звернутися</a:t>
            </a:r>
            <a:r>
              <a:rPr lang="ru-RU" dirty="0"/>
              <a:t>, коли </a:t>
            </a:r>
            <a:r>
              <a:rPr lang="ru-RU" dirty="0" err="1"/>
              <a:t>поліціянти</a:t>
            </a:r>
            <a:r>
              <a:rPr lang="ru-RU" dirty="0"/>
              <a:t> </a:t>
            </a:r>
            <a:r>
              <a:rPr lang="ru-RU" dirty="0" err="1"/>
              <a:t>вимагають</a:t>
            </a:r>
            <a:r>
              <a:rPr lang="ru-RU" dirty="0"/>
              <a:t> у вас хабар. </a:t>
            </a:r>
          </a:p>
          <a:p>
            <a:pPr marL="0" lvl="0" indent="0" algn="l" rtl="0">
              <a:spcBef>
                <a:spcPts val="0"/>
              </a:spcBef>
              <a:spcAft>
                <a:spcPts val="0"/>
              </a:spcAft>
              <a:buNone/>
            </a:pPr>
            <a:r>
              <a:rPr lang="ru-RU" dirty="0"/>
              <a:t>5. Ви можете </a:t>
            </a:r>
            <a:r>
              <a:rPr lang="ru-RU" dirty="0" err="1"/>
              <a:t>повідомити</a:t>
            </a:r>
            <a:r>
              <a:rPr lang="ru-RU" dirty="0"/>
              <a:t> про </a:t>
            </a:r>
            <a:r>
              <a:rPr lang="ru-RU" dirty="0" err="1"/>
              <a:t>корупцію</a:t>
            </a:r>
            <a:r>
              <a:rPr lang="ru-RU" dirty="0"/>
              <a:t> </a:t>
            </a:r>
            <a:r>
              <a:rPr lang="ru-RU" dirty="0" err="1"/>
              <a:t>антикорупційного</a:t>
            </a:r>
            <a:r>
              <a:rPr lang="ru-RU" dirty="0"/>
              <a:t> </a:t>
            </a:r>
            <a:r>
              <a:rPr lang="ru-RU" dirty="0" err="1"/>
              <a:t>уповноваженого</a:t>
            </a:r>
            <a:r>
              <a:rPr lang="ru-RU" dirty="0"/>
              <a:t> </a:t>
            </a:r>
            <a:r>
              <a:rPr lang="ru-RU" dirty="0" err="1"/>
              <a:t>свого</a:t>
            </a:r>
            <a:r>
              <a:rPr lang="ru-RU" dirty="0"/>
              <a:t> </a:t>
            </a:r>
            <a:r>
              <a:rPr lang="ru-RU" dirty="0" err="1"/>
              <a:t>університету</a:t>
            </a:r>
            <a:r>
              <a:rPr lang="ru-RU" dirty="0"/>
              <a:t> </a:t>
            </a:r>
            <a:r>
              <a:rPr lang="ru-RU" dirty="0" err="1"/>
              <a:t>або</a:t>
            </a:r>
            <a:r>
              <a:rPr lang="ru-RU" dirty="0"/>
              <a:t> </a:t>
            </a:r>
            <a:r>
              <a:rPr lang="ru-RU" dirty="0" err="1"/>
              <a:t>звернутися</a:t>
            </a:r>
            <a:r>
              <a:rPr lang="ru-RU" dirty="0"/>
              <a:t> до </a:t>
            </a:r>
            <a:r>
              <a:rPr lang="ru-RU" dirty="0" err="1"/>
              <a:t>поліції</a:t>
            </a:r>
            <a:r>
              <a:rPr lang="ru-RU" dirty="0"/>
              <a:t>. </a:t>
            </a:r>
            <a:r>
              <a:rPr lang="ru-RU" dirty="0" err="1"/>
              <a:t>Також</a:t>
            </a:r>
            <a:r>
              <a:rPr lang="ru-RU" dirty="0"/>
              <a:t> </a:t>
            </a:r>
            <a:r>
              <a:rPr lang="ru-RU" dirty="0" err="1"/>
              <a:t>важливо</a:t>
            </a:r>
            <a:r>
              <a:rPr lang="ru-RU" dirty="0"/>
              <a:t> </a:t>
            </a:r>
            <a:r>
              <a:rPr lang="ru-RU" dirty="0" err="1"/>
              <a:t>надати</a:t>
            </a:r>
            <a:r>
              <a:rPr lang="ru-RU" dirty="0"/>
              <a:t> </a:t>
            </a:r>
            <a:r>
              <a:rPr lang="ru-RU" dirty="0" err="1"/>
              <a:t>ситуації</a:t>
            </a:r>
            <a:r>
              <a:rPr lang="ru-RU" dirty="0"/>
              <a:t> широкого </a:t>
            </a:r>
            <a:r>
              <a:rPr lang="ru-RU" dirty="0" err="1"/>
              <a:t>розголосу</a:t>
            </a:r>
            <a:r>
              <a:rPr lang="ru-RU" dirty="0"/>
              <a:t> та </a:t>
            </a:r>
            <a:r>
              <a:rPr lang="ru-RU" dirty="0" err="1"/>
              <a:t>скоординуватися</a:t>
            </a:r>
            <a:r>
              <a:rPr lang="ru-RU" dirty="0"/>
              <a:t> з </a:t>
            </a:r>
            <a:r>
              <a:rPr lang="ru-RU" dirty="0" err="1"/>
              <a:t>іншими</a:t>
            </a:r>
            <a:r>
              <a:rPr lang="ru-RU" dirty="0"/>
              <a:t> студентами.</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14e3fb9d0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14e3fb9d0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139a7a4cd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139a7a4cd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Як показує дослідження «</a:t>
            </a:r>
            <a:r>
              <a:rPr lang="en-US" dirty="0"/>
              <a:t>Successful approaches to tackle petty corruption», </a:t>
            </a:r>
            <a:r>
              <a:rPr lang="uk-UA" dirty="0"/>
              <a:t>для вирішення цієї проблеми не можна легко підібрати універсальний та простий ключ. Потрібна комбінація факторів: ефективне антикорупційне законодавство, яке регулює й побутові прояви корупції, довіра громадян до влади, достатній рівень обізнаності про можливі доброчесні сценарії поведінки тощо. Що має бути частиною процесу подолання побутової корупції?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14e3fb9d0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14e3fb9d0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14e3fb9d0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14e3fb9d0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9655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2615714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1473145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2170828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0e20c746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e20c746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Дослідження «</a:t>
            </a:r>
            <a:r>
              <a:rPr lang="en-US" dirty="0"/>
              <a:t>Corruption in health-care systems and its effect on cancer care in Africa» </a:t>
            </a:r>
            <a:r>
              <a:rPr lang="uk-UA" dirty="0"/>
              <a:t>показало, що в бідних африканських країнах (наприклад, Кенії, Ефіопії чи Бурунді) кількість зареєстрованих випадків захворювання на рак є значно меншою, ніж їх фактична кількість. Цей факт пов’язують із тим, що сфера охорони здоров’я в цих країнах є корумпованою, що впливає зокрема й на якість та сам факт надання медичної допомоги онкохворим людям. Корупція у сфері медицини проявляється по різному й на різних рівнях, але один з її проявів – корумповані послуги у сфері охорони здоров’я, тобто вимагання від пацієнтів незаконних платежів з боку лікарень та їхнього персоналу. Таким чином, корумповані послуги у сфері охорони здоров’я можуть лякати бідну частину населення та спонукати її до використання альтернативних методів лікування, таких як фітотерапія або чаклунство замість звернення до лікарень. Корупція може також спричиняти затримки у зверненні людей по медичну допомогу, унаслідок пацієнтам ставлять діагноз лише на пізній стадії захворювання. Коли пацієнти нарешті потрапляють до лікарні, хвороба часто вже не піддається лікуванню.</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pPr marL="158750" indent="0">
              <a:buNone/>
            </a:pPr>
            <a:r>
              <a:rPr lang="uk-UA" dirty="0"/>
              <a:t>Оскільки пацієнти з низькими доходами менш спроможні давати хабарі або дозволити собі приватні медичні послуги, їх доступ до лікування раку обмежений: багато сімей із низькими доходами одразу ж після встановлення діагнозу відправляються додому, не отримуючи жодної допомоги при онкологічних захворюваннях. Інші сім’ї починають лікування, але високі витрати, додаткові хабарі та обмежений доступ до наявних пожертвувань змушують їх припинити лікування передчасно. Часто таку форму корупції, як побутова, громадяни не розглядають як щось серйозне, а деякі корупційні практики можуть бути настільки звичними, що вже не видаються чимось неправильним. Часто це пов’язано з тим, що збитки від участі в побутовій корупції здаються не такими значними, як від великої корупції чи адміністративної. Проте наведений приклад гарно ілюструє те, як розповсюджена, вкорінена у сферу послуг побутова корупція може впливати на людей в глобальному сенсі, інколи ставлячи під загрозу їхнє життя</a:t>
            </a:r>
          </a:p>
        </p:txBody>
      </p:sp>
    </p:spTree>
    <p:extLst>
      <p:ext uri="{BB962C8B-B14F-4D97-AF65-F5344CB8AC3E}">
        <p14:creationId xmlns:p14="http://schemas.microsoft.com/office/powerpoint/2010/main" val="413283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0e20c7464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0e20c7464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0e20c7464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0e20c7464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Статистика дає чимало матеріалу для роздумів. Протягом 10 останніх років корупція лишається в топі ключових проблем на думку громадян за результатами соціологічних досліджень. Водночас більшість людей ніколи не стикалася з корупцією у власному житті (дослідження говорить, що у 2021 році 78,1% громадян не стикалися з випадками корупції). Найбільше турбує людей політична корупція, тоді як прояви побутової вони сприймають нормально. Хоча ставлення до побутової корупції поступово починає змінюватись.  Люди </a:t>
            </a:r>
            <a:r>
              <a:rPr lang="uk-UA" dirty="0" err="1"/>
              <a:t>лояльно</a:t>
            </a:r>
            <a:r>
              <a:rPr lang="uk-UA" dirty="0"/>
              <a:t> ставляться до неофіційних послуг. Подарунки за певних обставин можуть бути виправданим, якщо це необхідно для розв’язання важливої проблеми. Водночас є повільна позитивна тенденція на збільшення кількості людей, які не виправдовують побутової корупції, адже ще у 2015 році частка таких громадян складала 37,4%. Цікавим є те, що аж 67% громадян уважають, що найсильніше прагнуть подолання корупції прості громадяни, проте лише 8,5% уважають, що саме вони мають бути відповідальні за подолання корупції в Україні. Позитивною є тенденція до оцінки власних сил у процесі боротьби з корупцією: якщо у 2018 році 34,8% громадян уважали, що громадянськість не може впливати на зменшення корупції, то у 2021 році цей показник складав лише 17,5%. </a:t>
            </a:r>
            <a:endParaRPr dirty="0"/>
          </a:p>
        </p:txBody>
      </p:sp>
    </p:spTree>
    <p:extLst>
      <p:ext uri="{BB962C8B-B14F-4D97-AF65-F5344CB8AC3E}">
        <p14:creationId xmlns:p14="http://schemas.microsoft.com/office/powerpoint/2010/main" val="80489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a:xfrm>
            <a:off x="381000" y="685800"/>
            <a:ext cx="6096000" cy="3429000"/>
          </a:xfrm>
        </p:spPr>
      </p:sp>
      <p:sp>
        <p:nvSpPr>
          <p:cNvPr id="3" name="Місце для нотаток 2"/>
          <p:cNvSpPr>
            <a:spLocks noGrp="1"/>
          </p:cNvSpPr>
          <p:nvPr>
            <p:ph type="body" idx="1"/>
          </p:nvPr>
        </p:nvSpPr>
        <p:spPr/>
        <p:txBody>
          <a:bodyPr/>
          <a:lstStyle/>
          <a:p>
            <a:r>
              <a:rPr lang="uk-UA" dirty="0"/>
              <a:t>Водночас маємо проблему з тим, що різні види та прояви корупції сприймають по-різному з точки зору їх шкоди. Дослідниця Моніка </a:t>
            </a:r>
            <a:r>
              <a:rPr lang="uk-UA" dirty="0" err="1"/>
              <a:t>Баур</a:t>
            </a:r>
            <a:r>
              <a:rPr lang="uk-UA" dirty="0"/>
              <a:t> у роботі «Потреба чи жадібність? Умови для колективної дії проти корупції» говорить про два різні види корупції – «корупцію жадібності» та «корупції потреби». «Громадяни схильні мобілізуватися, долучатися до боротьби та діяти проти корупції, якщо корупція потрібна для отримання доступу до державних послуг, або для того, щоб уникнути зловживань з боку поліції, або якщо корупція необхідна для отримання державного замовлення навіть із найбільш конкурентними умовами – на противагу тому випадку, коли корупція надає особливі незаконні переваги, як-от отримання послуг за меншою ціною або виграш у тендері без найкращих конкурентних умов. Коротко кажучи, зіткнення з вимушеною корупцією може викликати у людей бажання застосовувати санкції, тоді як корупція жадібності, навпаки, веде до приховування і самоусунення, що дає змогу інститутам, у яких панує продажність, продовжувати діяти безперешкодно».</a:t>
            </a:r>
          </a:p>
        </p:txBody>
      </p:sp>
    </p:spTree>
    <p:extLst>
      <p:ext uri="{BB962C8B-B14F-4D97-AF65-F5344CB8AC3E}">
        <p14:creationId xmlns:p14="http://schemas.microsoft.com/office/powerpoint/2010/main" val="112949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0e20c74642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0e20c7464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У чому відмінність між «великою корупцією» та «побутовою корупцією»? Якщо велика корупція завжди відбувається на вищих щаблях влади, передбачає значні вигоди для залучених у неї посадових осіб та значні втрати для держави загалом, то побутова корупція є протилежним феноменом. Це повсякденна корупція, дрібна за своїми обсягами, проте вона може траплятися в різних сферах. Побутова корупція перебуває на перетині діяльності державних або комунальних установ і громадян. Вона часто пов’язана зі спробами громадян отримати доступ до базових суспільних благ або послуг. Наприклад, купівля водійського посвідчення, хабар за отримання медичної довідки чи влаштування дитини до дитячого садочка поза чергою. На відміну від великої корупції, яка впливає на громадянина опосередковано, дрібна побутова корупція безпосередньо впливає на окремих осіб, особливо на найбільш вразливих. Хоча такі епізоди можуть передбачати малі або символічні суми, вони все одно є більш відчутними для громадян, ніж ті великі корупційні кейси, які стають об’єктами уваги ЗМІ. А також вони є більш поширеними.</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0f25383bf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0f25383bf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UA" dirty="0"/>
              <a:t>Дрібна корупція стосується щоденного зловживання владою державними службовцями низького та середнього рівня під час їхньої взаємодії зі звичайними громадянами, які часто намагаються отримати доступ до основних товарів чи послуг у таких місцях, як лікарні, школи, відділи поліції та інші установи. Найдорожче побутова корупція обходиться окремим домогосподарствам, особливо бідним. Згідно з деякими оцінками, включно з Барометром глобальної корупції (</a:t>
            </a:r>
            <a:r>
              <a:rPr lang="en-US" dirty="0"/>
              <a:t>GCB) Transparency International, </a:t>
            </a:r>
            <a:r>
              <a:rPr lang="uk-UA" dirty="0"/>
              <a:t>дрібна корупція може вплинути на кожну четверту людину в усьому світі, тобто майже на два мільярди людей. Корупція у сфері охорони здоров’я тим більше згубна, що може мати наслідки для життя та смерті громадян, особливо бідних та соціально незахищених. Дослідження 2015 року, проведе- не в Африці, показує, що корупція є причиною, чому пацієнти відкладають свій перший візит до постачальників медичних послуг, що має руйнівні наслідки з точки зору своєчасності діагностики раку. Також дрібне хабарництво згубно впливає на економічне зростання та діяльність бізнесу. Є думка, що в короткостроковій перспективі корупція «змащує колеса» економіки й пришвидшує процеси, але в довгостроковій – вона обходиться компаніям дуже дорого з точки зору закону та репутації, підриваючи зростання й продуктивність фірм. Докази з Африки свідчать про те, що загальна вартість дрібного хабарництва може коштувати компаніям суму, еквівалентну 2,5-4,5 відсотки їхніх продажів. Це може становити до 20% витрат на робочу силу для середніх виробничих компаній і більше, ніж витрати на зв’язок (телефон, факс, інтернет) і транспорт (за винятком палива). Також побутова корупція підриває якість регуляторної системи та ефективність державного апарату, оскільки стимулює корумпованих бюрократів створювати додаткові правила, обмеження та тяганину для збільшення можливості вимагати хабарі від громадян і компаній. Дрібне хабарництво створює порочне замкнене коло, в якому корумповані бюрократи не матимуть стимулів боротися з бюрократичною тяганиною та бюрократичною неефективністю, що дає їм можливість отримувати корупційну вигоду. Тож корупційні практики, найімовірніше, лише стимулюватимуть корумпованих чиновників надалі створювати штучні перешкоди замість того, щоб зменшувати надмірну бюрократичну тяганину й неефективність. Оскільки ця корупція виникає в ситуаціях, коли громадяни взаємодіють із чиновниками, вона підриває довіру суспільства до державних інституцій, що негативно впливає на демократичні процеси та верховенство права. Значення довіри не можна недооцінювати: вона є основою соціального капіталу та джерелом соціальної солідарності. Рівень довіри в суспільстві впливає на ефективність роботи різних інституцій. Френсіс </a:t>
            </a:r>
            <a:r>
              <a:rPr lang="uk-UA" dirty="0" err="1"/>
              <a:t>Фукуяма</a:t>
            </a:r>
            <a:r>
              <a:rPr lang="uk-UA" dirty="0"/>
              <a:t> у праці «Довіра» пише, що довіра – це товар, який має реальну економічну та практичну цінність. Довіра, як цей «товар», підвищує ефективність системи в цілому, дає змогу членам спільноти виробляти більше благ або чогось іншого, що спільнота вважає для себе цінністю. В. </a:t>
            </a:r>
            <a:r>
              <a:rPr lang="uk-UA" dirty="0" err="1"/>
              <a:t>Валлє</a:t>
            </a:r>
            <a:r>
              <a:rPr lang="uk-UA" dirty="0"/>
              <a:t>, спираючись на роботу Ф. </a:t>
            </a:r>
            <a:r>
              <a:rPr lang="uk-UA" dirty="0" err="1"/>
              <a:t>Фукуями</a:t>
            </a:r>
            <a:r>
              <a:rPr lang="uk-UA" dirty="0"/>
              <a:t>, пише про те, що рівень довіри в суспільстві визначає економічний добробут країн та конкурентоздатність їхніх економік. Інституції, що існують у суспільстві з високим рівнем довіри, будуть більш ефективними, адже такі суспільства здатні організовувати роботу різних компаній у більш гнучкому режимі та делегувати більше відповідальності на низові рівні, а не обмежувати свободу членів суспільства бюрократичними правилами. У підсумку члени суспільства з високим рівнем довіри мають більшу мотивацію робити свою роботу якісніше, бо вони не перетворюються на «гвинтики бюрократичної машини». Б. </a:t>
            </a:r>
            <a:r>
              <a:rPr lang="uk-UA" dirty="0" err="1"/>
              <a:t>Ротштейн</a:t>
            </a:r>
            <a:r>
              <a:rPr lang="uk-UA" dirty="0"/>
              <a:t> зазначає, що, люди, які проживають у суспільстві з високим рівнем довіри, більш позитивно оцінюють демократичні інституції в державі, беруть участь у політичному житті, взаємодіють із громадськими організаціями, толерантніше ставляться до людей, які відрізняються від них, та більш позитивно розглядають свої життєві перспективи. Також, оскільки побутову корупцію часто використовують для ухилення від податків, це завдає шкоди й самій податковій системі, яка </a:t>
            </a:r>
            <a:r>
              <a:rPr lang="uk-UA" dirty="0" err="1"/>
              <a:t>недоотримує</a:t>
            </a:r>
            <a:r>
              <a:rPr lang="uk-UA" dirty="0"/>
              <a:t> надходжень і втрачає довіру громадян.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0e20c7464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0e20c7464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ru-RU" dirty="0"/>
              <a:t>У </a:t>
            </a:r>
            <a:r>
              <a:rPr lang="ru-RU" dirty="0" err="1"/>
              <a:t>цьому</a:t>
            </a:r>
            <a:r>
              <a:rPr lang="ru-RU" dirty="0"/>
              <a:t> </a:t>
            </a:r>
            <a:r>
              <a:rPr lang="ru-RU" dirty="0" err="1"/>
              <a:t>випадку</a:t>
            </a:r>
            <a:r>
              <a:rPr lang="ru-RU" dirty="0"/>
              <a:t> </a:t>
            </a:r>
            <a:r>
              <a:rPr lang="ru-RU" dirty="0" err="1"/>
              <a:t>варто</a:t>
            </a:r>
            <a:r>
              <a:rPr lang="ru-RU" dirty="0"/>
              <a:t> </a:t>
            </a:r>
            <a:r>
              <a:rPr lang="ru-RU" dirty="0" err="1"/>
              <a:t>написати</a:t>
            </a:r>
            <a:r>
              <a:rPr lang="ru-RU" dirty="0"/>
              <a:t> </a:t>
            </a:r>
            <a:r>
              <a:rPr lang="ru-RU" dirty="0" err="1"/>
              <a:t>скаргу</a:t>
            </a:r>
            <a:r>
              <a:rPr lang="ru-RU" dirty="0"/>
              <a:t> до </a:t>
            </a:r>
            <a:r>
              <a:rPr lang="ru-RU" dirty="0" err="1"/>
              <a:t>місцевого</a:t>
            </a:r>
            <a:r>
              <a:rPr lang="ru-RU" dirty="0"/>
              <a:t> </a:t>
            </a:r>
            <a:r>
              <a:rPr lang="ru-RU" dirty="0" err="1"/>
              <a:t>управління</a:t>
            </a:r>
            <a:r>
              <a:rPr lang="ru-RU" dirty="0"/>
              <a:t> </a:t>
            </a:r>
            <a:r>
              <a:rPr lang="ru-RU" dirty="0" err="1"/>
              <a:t>освіти</a:t>
            </a:r>
            <a:r>
              <a:rPr lang="ru-RU" dirty="0"/>
              <a:t> </a:t>
            </a:r>
            <a:r>
              <a:rPr lang="ru-RU" dirty="0" err="1"/>
              <a:t>або</a:t>
            </a:r>
            <a:r>
              <a:rPr lang="ru-RU" dirty="0"/>
              <a:t> </a:t>
            </a:r>
            <a:r>
              <a:rPr lang="ru-RU" dirty="0" err="1"/>
              <a:t>звернутися</a:t>
            </a:r>
            <a:r>
              <a:rPr lang="ru-RU" dirty="0"/>
              <a:t> до </a:t>
            </a:r>
            <a:r>
              <a:rPr lang="ru-RU" dirty="0" err="1"/>
              <a:t>правоохоронних</a:t>
            </a:r>
            <a:r>
              <a:rPr lang="ru-RU" dirty="0"/>
              <a:t> </a:t>
            </a:r>
            <a:r>
              <a:rPr lang="ru-RU" dirty="0" err="1"/>
              <a:t>органів</a:t>
            </a:r>
            <a:r>
              <a:rPr lang="ru-RU" dirty="0"/>
              <a:t> (</a:t>
            </a:r>
            <a:r>
              <a:rPr lang="ru-RU" dirty="0" err="1"/>
              <a:t>наприклад</a:t>
            </a:r>
            <a:r>
              <a:rPr lang="ru-RU" dirty="0"/>
              <a:t>, </a:t>
            </a:r>
            <a:r>
              <a:rPr lang="ru-RU" dirty="0" err="1"/>
              <a:t>поліції</a:t>
            </a:r>
            <a:r>
              <a:rPr lang="ru-RU" dirty="0"/>
              <a:t>), а </a:t>
            </a:r>
            <a:r>
              <a:rPr lang="ru-RU" dirty="0" err="1"/>
              <a:t>також</a:t>
            </a:r>
            <a:r>
              <a:rPr lang="ru-RU" dirty="0"/>
              <a:t> </a:t>
            </a:r>
            <a:r>
              <a:rPr lang="ru-RU" dirty="0" err="1"/>
              <a:t>надати</a:t>
            </a:r>
            <a:r>
              <a:rPr lang="ru-RU" dirty="0"/>
              <a:t> </a:t>
            </a:r>
            <a:r>
              <a:rPr lang="ru-RU" dirty="0" err="1"/>
              <a:t>історії</a:t>
            </a:r>
            <a:r>
              <a:rPr lang="ru-RU" dirty="0"/>
              <a:t> </a:t>
            </a:r>
            <a:r>
              <a:rPr lang="ru-RU" dirty="0" err="1"/>
              <a:t>розголосу</a:t>
            </a:r>
            <a:r>
              <a:rPr lang="ru-RU" dirty="0"/>
              <a:t> та, </a:t>
            </a:r>
            <a:r>
              <a:rPr lang="ru-RU" dirty="0" err="1"/>
              <a:t>можливо</a:t>
            </a:r>
            <a:r>
              <a:rPr lang="ru-RU" dirty="0"/>
              <a:t>, </a:t>
            </a:r>
            <a:r>
              <a:rPr lang="ru-RU" dirty="0" err="1"/>
              <a:t>об’єднатися</a:t>
            </a:r>
            <a:r>
              <a:rPr lang="ru-RU" dirty="0"/>
              <a:t> з </a:t>
            </a:r>
            <a:r>
              <a:rPr lang="ru-RU" dirty="0" err="1"/>
              <a:t>іншими</a:t>
            </a:r>
            <a:r>
              <a:rPr lang="ru-RU" dirty="0"/>
              <a:t> батьками, </a:t>
            </a:r>
            <a:r>
              <a:rPr lang="ru-RU" dirty="0" err="1"/>
              <a:t>які</a:t>
            </a:r>
            <a:r>
              <a:rPr lang="ru-RU" dirty="0"/>
              <a:t> </a:t>
            </a:r>
            <a:r>
              <a:rPr lang="ru-RU" dirty="0" err="1"/>
              <a:t>потрапили</a:t>
            </a:r>
            <a:r>
              <a:rPr lang="ru-RU" dirty="0"/>
              <a:t> в </a:t>
            </a:r>
            <a:r>
              <a:rPr lang="ru-RU" dirty="0" err="1"/>
              <a:t>подібну</a:t>
            </a:r>
            <a:r>
              <a:rPr lang="ru-RU" dirty="0"/>
              <a:t> </a:t>
            </a:r>
            <a:r>
              <a:rPr lang="ru-RU" dirty="0" err="1"/>
              <a:t>ситуацію</a:t>
            </a:r>
            <a:r>
              <a:rPr lang="ru-RU" dirty="0"/>
              <a:t>. </a:t>
            </a:r>
            <a:r>
              <a:rPr lang="ru-RU" dirty="0" err="1"/>
              <a:t>Записати</a:t>
            </a:r>
            <a:r>
              <a:rPr lang="ru-RU" dirty="0"/>
              <a:t> </a:t>
            </a:r>
            <a:r>
              <a:rPr lang="ru-RU" dirty="0" err="1"/>
              <a:t>дитину</a:t>
            </a:r>
            <a:r>
              <a:rPr lang="ru-RU" dirty="0"/>
              <a:t> в </a:t>
            </a:r>
            <a:r>
              <a:rPr lang="ru-RU" dirty="0" err="1"/>
              <a:t>державний</a:t>
            </a:r>
            <a:r>
              <a:rPr lang="ru-RU" dirty="0"/>
              <a:t> </a:t>
            </a:r>
            <a:r>
              <a:rPr lang="ru-RU" dirty="0" err="1"/>
              <a:t>садочок</a:t>
            </a:r>
            <a:r>
              <a:rPr lang="ru-RU" dirty="0"/>
              <a:t> </a:t>
            </a:r>
            <a:r>
              <a:rPr lang="ru-RU" dirty="0" err="1"/>
              <a:t>можна</a:t>
            </a:r>
            <a:r>
              <a:rPr lang="ru-RU" dirty="0"/>
              <a:t> </a:t>
            </a:r>
            <a:r>
              <a:rPr lang="ru-RU" dirty="0" err="1"/>
              <a:t>одразу</a:t>
            </a:r>
            <a:r>
              <a:rPr lang="ru-RU" dirty="0"/>
              <a:t> </a:t>
            </a:r>
            <a:r>
              <a:rPr lang="ru-RU" dirty="0" err="1"/>
              <a:t>після</a:t>
            </a:r>
            <a:r>
              <a:rPr lang="ru-RU" dirty="0"/>
              <a:t> </a:t>
            </a:r>
            <a:r>
              <a:rPr lang="ru-RU" dirty="0" err="1"/>
              <a:t>отримання</a:t>
            </a:r>
            <a:r>
              <a:rPr lang="ru-RU" dirty="0"/>
              <a:t> </a:t>
            </a:r>
            <a:r>
              <a:rPr lang="ru-RU" dirty="0" err="1"/>
              <a:t>свідоцтва</a:t>
            </a:r>
            <a:r>
              <a:rPr lang="ru-RU" dirty="0"/>
              <a:t> про </a:t>
            </a:r>
            <a:r>
              <a:rPr lang="ru-RU" dirty="0" err="1"/>
              <a:t>її</a:t>
            </a:r>
            <a:r>
              <a:rPr lang="ru-RU" dirty="0"/>
              <a:t> </a:t>
            </a:r>
            <a:r>
              <a:rPr lang="ru-RU" dirty="0" err="1"/>
              <a:t>народження</a:t>
            </a:r>
            <a:r>
              <a:rPr lang="ru-RU" dirty="0"/>
              <a:t>. </a:t>
            </a:r>
            <a:r>
              <a:rPr lang="ru-RU" dirty="0" err="1"/>
              <a:t>Багато</a:t>
            </a:r>
            <a:r>
              <a:rPr lang="ru-RU" dirty="0"/>
              <a:t> </a:t>
            </a:r>
            <a:r>
              <a:rPr lang="ru-RU" dirty="0" err="1"/>
              <a:t>батьків</a:t>
            </a:r>
            <a:r>
              <a:rPr lang="ru-RU" dirty="0"/>
              <a:t> </a:t>
            </a:r>
            <a:r>
              <a:rPr lang="ru-RU" dirty="0" err="1"/>
              <a:t>це</a:t>
            </a:r>
            <a:r>
              <a:rPr lang="ru-RU" dirty="0"/>
              <a:t> </a:t>
            </a:r>
            <a:r>
              <a:rPr lang="ru-RU" dirty="0" err="1"/>
              <a:t>роблять</a:t>
            </a:r>
            <a:r>
              <a:rPr lang="ru-RU" dirty="0"/>
              <a:t> у </a:t>
            </a:r>
            <a:r>
              <a:rPr lang="ru-RU" dirty="0" err="1"/>
              <a:t>перші</a:t>
            </a:r>
            <a:r>
              <a:rPr lang="ru-RU" dirty="0"/>
              <a:t> </a:t>
            </a:r>
            <a:r>
              <a:rPr lang="ru-RU" dirty="0" err="1"/>
              <a:t>місяці</a:t>
            </a:r>
            <a:r>
              <a:rPr lang="ru-RU" dirty="0"/>
              <a:t> </a:t>
            </a:r>
            <a:r>
              <a:rPr lang="ru-RU" dirty="0" err="1"/>
              <a:t>життя</a:t>
            </a:r>
            <a:r>
              <a:rPr lang="ru-RU" dirty="0"/>
              <a:t> </a:t>
            </a:r>
            <a:r>
              <a:rPr lang="ru-RU" dirty="0" err="1"/>
              <a:t>малечі</a:t>
            </a:r>
            <a:r>
              <a:rPr lang="ru-RU" dirty="0"/>
              <a:t>, </a:t>
            </a:r>
            <a:r>
              <a:rPr lang="ru-RU" dirty="0" err="1"/>
              <a:t>збільшуючи</a:t>
            </a:r>
            <a:r>
              <a:rPr lang="ru-RU" dirty="0"/>
              <a:t> </a:t>
            </a:r>
            <a:r>
              <a:rPr lang="ru-RU" dirty="0" err="1"/>
              <a:t>шанси</a:t>
            </a:r>
            <a:r>
              <a:rPr lang="ru-RU" dirty="0"/>
              <a:t> </a:t>
            </a:r>
            <a:r>
              <a:rPr lang="ru-RU" dirty="0" err="1"/>
              <a:t>потрапити</a:t>
            </a:r>
            <a:r>
              <a:rPr lang="ru-RU" dirty="0"/>
              <a:t> </a:t>
            </a:r>
            <a:r>
              <a:rPr lang="ru-RU" dirty="0" err="1"/>
              <a:t>саме</a:t>
            </a:r>
            <a:r>
              <a:rPr lang="ru-RU" dirty="0"/>
              <a:t> в той садок, </a:t>
            </a:r>
            <a:r>
              <a:rPr lang="ru-RU" dirty="0" err="1"/>
              <a:t>який</a:t>
            </a:r>
            <a:r>
              <a:rPr lang="ru-RU" dirty="0"/>
              <a:t> вони </a:t>
            </a:r>
            <a:r>
              <a:rPr lang="ru-RU" dirty="0" err="1"/>
              <a:t>захочуть</a:t>
            </a:r>
            <a:r>
              <a:rPr lang="ru-RU" dirty="0"/>
              <a:t>.</a:t>
            </a:r>
          </a:p>
          <a:p>
            <a:pPr marL="228600" lvl="0" indent="-228600" algn="l" rtl="0">
              <a:spcBef>
                <a:spcPts val="0"/>
              </a:spcBef>
              <a:spcAft>
                <a:spcPts val="0"/>
              </a:spcAft>
              <a:buAutoNum type="arabicPeriod"/>
            </a:pPr>
            <a:r>
              <a:rPr lang="ru-RU" dirty="0" err="1"/>
              <a:t>Якщо</a:t>
            </a:r>
            <a:r>
              <a:rPr lang="ru-RU" dirty="0"/>
              <a:t> у вас </a:t>
            </a:r>
            <a:r>
              <a:rPr lang="ru-RU" dirty="0" err="1"/>
              <a:t>вимагають</a:t>
            </a:r>
            <a:r>
              <a:rPr lang="ru-RU" dirty="0"/>
              <a:t> хабар, </a:t>
            </a:r>
            <a:r>
              <a:rPr lang="ru-RU" dirty="0" err="1"/>
              <a:t>щоб</a:t>
            </a:r>
            <a:r>
              <a:rPr lang="ru-RU" dirty="0"/>
              <a:t> без проблем </a:t>
            </a:r>
            <a:r>
              <a:rPr lang="ru-RU" dirty="0" err="1"/>
              <a:t>скласти</a:t>
            </a:r>
            <a:r>
              <a:rPr lang="ru-RU" dirty="0"/>
              <a:t> </a:t>
            </a:r>
            <a:r>
              <a:rPr lang="ru-RU" dirty="0" err="1"/>
              <a:t>іспити</a:t>
            </a:r>
            <a:r>
              <a:rPr lang="ru-RU" dirty="0"/>
              <a:t> на права, </a:t>
            </a:r>
            <a:r>
              <a:rPr lang="ru-RU" dirty="0" err="1"/>
              <a:t>можна</a:t>
            </a:r>
            <a:r>
              <a:rPr lang="ru-RU" dirty="0"/>
              <a:t> </a:t>
            </a:r>
            <a:r>
              <a:rPr lang="ru-RU" dirty="0" err="1"/>
              <a:t>надати</a:t>
            </a:r>
            <a:r>
              <a:rPr lang="ru-RU" dirty="0"/>
              <a:t> </a:t>
            </a:r>
            <a:r>
              <a:rPr lang="ru-RU" dirty="0" err="1"/>
              <a:t>цій</a:t>
            </a:r>
            <a:r>
              <a:rPr lang="ru-RU" dirty="0"/>
              <a:t> </a:t>
            </a:r>
            <a:r>
              <a:rPr lang="ru-RU" dirty="0" err="1"/>
              <a:t>ситуації</a:t>
            </a:r>
            <a:r>
              <a:rPr lang="ru-RU" dirty="0"/>
              <a:t> </a:t>
            </a:r>
            <a:r>
              <a:rPr lang="ru-RU" dirty="0" err="1"/>
              <a:t>громадський</a:t>
            </a:r>
            <a:r>
              <a:rPr lang="ru-RU" dirty="0"/>
              <a:t> </a:t>
            </a:r>
            <a:r>
              <a:rPr lang="ru-RU" dirty="0" err="1"/>
              <a:t>розголос</a:t>
            </a:r>
            <a:r>
              <a:rPr lang="ru-RU" dirty="0"/>
              <a:t>, а </a:t>
            </a:r>
            <a:r>
              <a:rPr lang="ru-RU" dirty="0" err="1"/>
              <a:t>також</a:t>
            </a:r>
            <a:r>
              <a:rPr lang="ru-RU" dirty="0"/>
              <a:t> </a:t>
            </a:r>
            <a:r>
              <a:rPr lang="ru-RU" dirty="0" err="1"/>
              <a:t>сміливо</a:t>
            </a:r>
            <a:r>
              <a:rPr lang="ru-RU" dirty="0"/>
              <a:t> </a:t>
            </a:r>
            <a:r>
              <a:rPr lang="ru-RU" dirty="0" err="1"/>
              <a:t>звертатися</a:t>
            </a:r>
            <a:r>
              <a:rPr lang="ru-RU" dirty="0"/>
              <a:t> до </a:t>
            </a:r>
            <a:r>
              <a:rPr lang="ru-RU" dirty="0" err="1"/>
              <a:t>поліції</a:t>
            </a:r>
            <a:r>
              <a:rPr lang="ru-RU" dirty="0"/>
              <a:t>. </a:t>
            </a:r>
            <a:r>
              <a:rPr lang="ru-RU" dirty="0" err="1"/>
              <a:t>Якщо</a:t>
            </a:r>
            <a:r>
              <a:rPr lang="ru-RU" dirty="0"/>
              <a:t> </a:t>
            </a:r>
            <a:r>
              <a:rPr lang="ru-RU" dirty="0" err="1"/>
              <a:t>розумієте</a:t>
            </a:r>
            <a:r>
              <a:rPr lang="ru-RU" dirty="0"/>
              <a:t>, </a:t>
            </a:r>
            <a:r>
              <a:rPr lang="ru-RU" dirty="0" err="1"/>
              <a:t>що</a:t>
            </a:r>
            <a:r>
              <a:rPr lang="ru-RU" dirty="0"/>
              <a:t> «</a:t>
            </a:r>
            <a:r>
              <a:rPr lang="ru-RU" dirty="0" err="1"/>
              <a:t>завалюють</a:t>
            </a:r>
            <a:r>
              <a:rPr lang="ru-RU" dirty="0"/>
              <a:t>» на </a:t>
            </a:r>
            <a:r>
              <a:rPr lang="ru-RU" dirty="0" err="1"/>
              <a:t>іспитах</a:t>
            </a:r>
            <a:r>
              <a:rPr lang="ru-RU" dirty="0"/>
              <a:t>, </a:t>
            </a:r>
            <a:r>
              <a:rPr lang="ru-RU" dirty="0" err="1"/>
              <a:t>бо</a:t>
            </a:r>
            <a:r>
              <a:rPr lang="ru-RU" dirty="0"/>
              <a:t> </a:t>
            </a:r>
            <a:r>
              <a:rPr lang="ru-RU" dirty="0" err="1"/>
              <a:t>ви</a:t>
            </a:r>
            <a:r>
              <a:rPr lang="ru-RU" dirty="0"/>
              <a:t> не заплатили, подавайте </a:t>
            </a:r>
            <a:r>
              <a:rPr lang="ru-RU" dirty="0" err="1"/>
              <a:t>скаргу</a:t>
            </a:r>
            <a:r>
              <a:rPr lang="ru-RU" dirty="0"/>
              <a:t> до </a:t>
            </a:r>
            <a:r>
              <a:rPr lang="ru-RU" dirty="0" err="1"/>
              <a:t>Територіального</a:t>
            </a:r>
            <a:r>
              <a:rPr lang="ru-RU" dirty="0"/>
              <a:t> </a:t>
            </a:r>
            <a:r>
              <a:rPr lang="ru-RU" dirty="0" err="1"/>
              <a:t>сервісного</a:t>
            </a:r>
            <a:r>
              <a:rPr lang="ru-RU" dirty="0"/>
              <a:t> центру МВС, де проходить </a:t>
            </a:r>
            <a:r>
              <a:rPr lang="ru-RU" dirty="0" err="1"/>
              <a:t>іспит</a:t>
            </a:r>
            <a:r>
              <a:rPr lang="ru-RU" dirty="0"/>
              <a:t>, а </a:t>
            </a:r>
            <a:r>
              <a:rPr lang="ru-RU" dirty="0" err="1"/>
              <a:t>також</a:t>
            </a:r>
            <a:r>
              <a:rPr lang="ru-RU" dirty="0"/>
              <a:t> </a:t>
            </a:r>
            <a:r>
              <a:rPr lang="ru-RU" dirty="0" err="1"/>
              <a:t>відразу</a:t>
            </a:r>
            <a:r>
              <a:rPr lang="ru-RU" dirty="0"/>
              <a:t> </a:t>
            </a:r>
            <a:r>
              <a:rPr lang="ru-RU" dirty="0" err="1"/>
              <a:t>звертайтеся</a:t>
            </a:r>
            <a:r>
              <a:rPr lang="ru-RU" dirty="0"/>
              <a:t> до </a:t>
            </a:r>
            <a:r>
              <a:rPr lang="ru-RU" dirty="0" err="1"/>
              <a:t>правоохоронних</a:t>
            </a:r>
            <a:r>
              <a:rPr lang="ru-RU" dirty="0"/>
              <a:t> </a:t>
            </a:r>
            <a:r>
              <a:rPr lang="ru-RU" dirty="0" err="1"/>
              <a:t>органів</a:t>
            </a:r>
            <a:r>
              <a:rPr lang="ru-RU" dirty="0"/>
              <a:t>. </a:t>
            </a:r>
            <a:r>
              <a:rPr lang="ru-RU" dirty="0" err="1"/>
              <a:t>Водночас</a:t>
            </a:r>
            <a:r>
              <a:rPr lang="ru-RU" dirty="0"/>
              <a:t> </a:t>
            </a:r>
            <a:r>
              <a:rPr lang="ru-RU" dirty="0" err="1"/>
              <a:t>потрібно</a:t>
            </a:r>
            <a:r>
              <a:rPr lang="ru-RU" dirty="0"/>
              <a:t> </a:t>
            </a:r>
            <a:r>
              <a:rPr lang="ru-RU" dirty="0" err="1"/>
              <a:t>задокументувати</a:t>
            </a:r>
            <a:r>
              <a:rPr lang="ru-RU" dirty="0"/>
              <a:t> факт </a:t>
            </a:r>
            <a:r>
              <a:rPr lang="ru-RU" dirty="0" err="1"/>
              <a:t>вимагання</a:t>
            </a:r>
            <a:r>
              <a:rPr lang="ru-RU" dirty="0"/>
              <a:t> </a:t>
            </a:r>
            <a:r>
              <a:rPr lang="ru-RU" dirty="0" err="1"/>
              <a:t>хабаря</a:t>
            </a:r>
            <a:r>
              <a:rPr lang="ru-RU" dirty="0"/>
              <a:t>. </a:t>
            </a:r>
            <a:r>
              <a:rPr lang="ru-RU" dirty="0" err="1"/>
              <a:t>Це</a:t>
            </a:r>
            <a:r>
              <a:rPr lang="ru-RU" dirty="0"/>
              <a:t> </a:t>
            </a:r>
            <a:r>
              <a:rPr lang="ru-RU" dirty="0" err="1"/>
              <a:t>можна</a:t>
            </a:r>
            <a:r>
              <a:rPr lang="ru-RU" dirty="0"/>
              <a:t> </a:t>
            </a:r>
            <a:r>
              <a:rPr lang="ru-RU" dirty="0" err="1"/>
              <a:t>зробити</a:t>
            </a:r>
            <a:r>
              <a:rPr lang="ru-RU" dirty="0"/>
              <a:t> за </a:t>
            </a:r>
            <a:r>
              <a:rPr lang="ru-RU" dirty="0" err="1"/>
              <a:t>допомогою</a:t>
            </a:r>
            <a:r>
              <a:rPr lang="ru-RU" dirty="0"/>
              <a:t> диктофону </a:t>
            </a:r>
            <a:r>
              <a:rPr lang="ru-RU" dirty="0" err="1"/>
              <a:t>чи</a:t>
            </a:r>
            <a:r>
              <a:rPr lang="ru-RU" dirty="0"/>
              <a:t> </a:t>
            </a:r>
            <a:r>
              <a:rPr lang="ru-RU" dirty="0" err="1"/>
              <a:t>прихованої</a:t>
            </a:r>
            <a:r>
              <a:rPr lang="ru-RU" dirty="0"/>
              <a:t> </a:t>
            </a:r>
            <a:r>
              <a:rPr lang="ru-RU" dirty="0" err="1"/>
              <a:t>камери</a:t>
            </a:r>
            <a:r>
              <a:rPr lang="ru-RU" dirty="0"/>
              <a:t>. Але </a:t>
            </a:r>
            <a:r>
              <a:rPr lang="ru-RU" dirty="0" err="1"/>
              <a:t>зауважте</a:t>
            </a:r>
            <a:r>
              <a:rPr lang="ru-RU" dirty="0"/>
              <a:t>: </a:t>
            </a:r>
            <a:r>
              <a:rPr lang="ru-RU" dirty="0" err="1"/>
              <a:t>щоб</a:t>
            </a:r>
            <a:r>
              <a:rPr lang="ru-RU" dirty="0"/>
              <a:t> </a:t>
            </a:r>
            <a:r>
              <a:rPr lang="ru-RU" dirty="0" err="1"/>
              <a:t>аудіо</a:t>
            </a:r>
            <a:r>
              <a:rPr lang="ru-RU" dirty="0"/>
              <a:t>- </a:t>
            </a:r>
            <a:r>
              <a:rPr lang="ru-RU" dirty="0" err="1"/>
              <a:t>або</a:t>
            </a:r>
            <a:r>
              <a:rPr lang="ru-RU" dirty="0"/>
              <a:t> </a:t>
            </a:r>
            <a:r>
              <a:rPr lang="ru-RU" dirty="0" err="1"/>
              <a:t>відеозапис</a:t>
            </a:r>
            <a:r>
              <a:rPr lang="ru-RU" dirty="0"/>
              <a:t> </a:t>
            </a:r>
            <a:r>
              <a:rPr lang="ru-RU" dirty="0" err="1"/>
              <a:t>визнали</a:t>
            </a:r>
            <a:r>
              <a:rPr lang="ru-RU" dirty="0"/>
              <a:t> </a:t>
            </a:r>
            <a:r>
              <a:rPr lang="ru-RU" dirty="0" err="1"/>
              <a:t>доказом</a:t>
            </a:r>
            <a:r>
              <a:rPr lang="ru-RU" dirty="0"/>
              <a:t>, </a:t>
            </a:r>
            <a:r>
              <a:rPr lang="ru-RU" dirty="0" err="1"/>
              <a:t>спочатку</a:t>
            </a:r>
            <a:r>
              <a:rPr lang="ru-RU" dirty="0"/>
              <a:t> </a:t>
            </a:r>
            <a:r>
              <a:rPr lang="ru-RU" dirty="0" err="1"/>
              <a:t>потрібно</a:t>
            </a:r>
            <a:r>
              <a:rPr lang="ru-RU" dirty="0"/>
              <a:t> </a:t>
            </a:r>
            <a:r>
              <a:rPr lang="ru-RU" dirty="0" err="1"/>
              <a:t>повідомити</a:t>
            </a:r>
            <a:r>
              <a:rPr lang="ru-RU" dirty="0"/>
              <a:t> </a:t>
            </a:r>
            <a:r>
              <a:rPr lang="ru-RU" dirty="0" err="1"/>
              <a:t>правоохоронцям</a:t>
            </a:r>
            <a:r>
              <a:rPr lang="ru-RU" dirty="0"/>
              <a:t>, </a:t>
            </a:r>
            <a:r>
              <a:rPr lang="ru-RU" dirty="0" err="1"/>
              <a:t>що</a:t>
            </a:r>
            <a:r>
              <a:rPr lang="ru-RU" dirty="0"/>
              <a:t> </a:t>
            </a:r>
            <a:r>
              <a:rPr lang="ru-RU" dirty="0" err="1"/>
              <a:t>ви</a:t>
            </a:r>
            <a:r>
              <a:rPr lang="ru-RU" dirty="0"/>
              <a:t> </a:t>
            </a:r>
            <a:r>
              <a:rPr lang="ru-RU" dirty="0" err="1"/>
              <a:t>збираєтеся</a:t>
            </a:r>
            <a:r>
              <a:rPr lang="ru-RU" dirty="0"/>
              <a:t> </a:t>
            </a:r>
            <a:r>
              <a:rPr lang="ru-RU" dirty="0" err="1"/>
              <a:t>фіксувати</a:t>
            </a:r>
            <a:r>
              <a:rPr lang="ru-RU" dirty="0"/>
              <a:t> </a:t>
            </a:r>
            <a:r>
              <a:rPr lang="ru-RU" dirty="0" err="1"/>
              <a:t>вимагання</a:t>
            </a:r>
            <a:r>
              <a:rPr lang="ru-RU" dirty="0"/>
              <a:t> </a:t>
            </a:r>
            <a:r>
              <a:rPr lang="ru-RU" dirty="0" err="1"/>
              <a:t>коштів</a:t>
            </a:r>
            <a:endParaRPr lang="ru-RU" dirty="0"/>
          </a:p>
          <a:p>
            <a:pPr marL="228600" lvl="0" indent="-228600" algn="l" rtl="0">
              <a:spcBef>
                <a:spcPts val="0"/>
              </a:spcBef>
              <a:spcAft>
                <a:spcPts val="0"/>
              </a:spcAft>
              <a:buAutoNum type="arabicPeriod"/>
            </a:pPr>
            <a:r>
              <a:rPr lang="uk-UA" dirty="0"/>
              <a:t>Насамперед потрібно дослідити, яким рішенням було дозволено це будівництво: чи точно незаконним воно є. Якщо так, зверніться до органу місцевого самоврядування. Там варто дізнатися, чи проводили громадські слухання щодо забудови цієї ділянки. Якщо територія була рекреаційною чи навіть заповідною, то місцева влада має враховувати позицію громади щодо забудови ділянки. До того ж, якщо ви помічаєте незаконну вирубку лісу, звертайтеся до Державної екологічної інспекції України. Цей орган проведе перевірку законності руйнування зеленої зони.</a:t>
            </a:r>
            <a:endParaRPr lang="ru-RU" dirty="0"/>
          </a:p>
          <a:p>
            <a:pPr marL="228600" lvl="0" indent="-228600" algn="l" rtl="0">
              <a:spcBef>
                <a:spcPts val="0"/>
              </a:spcBef>
              <a:spcAft>
                <a:spcPts val="0"/>
              </a:spcAft>
              <a:buAutoNum type="arabicPeriod"/>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Rectangle 6"/>
          <p:cNvSpPr/>
          <p:nvPr/>
        </p:nvSpPr>
        <p:spPr>
          <a:xfrm>
            <a:off x="690626" y="1010210"/>
            <a:ext cx="7667244" cy="60512"/>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3224773"/>
            <a:ext cx="7667244" cy="60512"/>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113584"/>
            <a:ext cx="7667244" cy="20574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3051692"/>
            <a:ext cx="810678" cy="810677"/>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074167"/>
            <a:ext cx="7475220" cy="2276856"/>
          </a:xfrm>
        </p:spPr>
        <p:txBody>
          <a:bodyPr anchor="ctr">
            <a:noAutofit/>
          </a:bodyPr>
          <a:lstStyle>
            <a:lvl1pPr algn="l">
              <a:lnSpc>
                <a:spcPct val="85000"/>
              </a:lnSpc>
              <a:defRPr sz="5400" b="1" cap="none" baseline="0">
                <a:blipFill dpi="0" rotWithShape="1">
                  <a:blip r:embed="rId4"/>
                  <a:srcRect/>
                  <a:tile tx="6350" ty="-127000" sx="65000" sy="64000" flip="none" algn="tl"/>
                </a:blip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802386" y="3291840"/>
            <a:ext cx="5918454" cy="802386"/>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3217001"/>
            <a:ext cx="895401" cy="480060"/>
          </a:xfrm>
        </p:spPr>
        <p:txBody>
          <a:bodyPr/>
          <a:lstStyle>
            <a:lvl1pPr>
              <a:defRPr sz="2100" b="1"/>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0533205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B18DB3C-EDB9-479C-86A4-56F38AECDD14}" type="datetimeFigureOut">
              <a:rPr lang="ru-RU" smtClean="0"/>
              <a:pPr/>
              <a:t>26.02.2026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09535702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00050"/>
            <a:ext cx="1914525" cy="4229100"/>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00100" y="400050"/>
            <a:ext cx="5629275" cy="422910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B18DB3C-EDB9-479C-86A4-56F38AECDD14}" type="datetimeFigureOut">
              <a:rPr lang="ru-RU" smtClean="0"/>
              <a:pPr/>
              <a:t>26.02.2026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5079710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extLst>
      <p:ext uri="{BB962C8B-B14F-4D97-AF65-F5344CB8AC3E}">
        <p14:creationId xmlns:p14="http://schemas.microsoft.com/office/powerpoint/2010/main" val="999095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DEF0F-B5FC-453A-95B0-F7BAA5673EAE}"/>
              </a:ext>
            </a:extLst>
          </p:cNvPr>
          <p:cNvSpPr>
            <a:spLocks noGrp="1"/>
          </p:cNvSpPr>
          <p:nvPr>
            <p:ph type="title"/>
          </p:nvPr>
        </p:nvSpPr>
        <p:spPr>
          <a:xfrm>
            <a:off x="792480" y="411480"/>
            <a:ext cx="7566660" cy="541020"/>
          </a:xfrm>
        </p:spPr>
        <p:txBody>
          <a:bodyPr anchor="t">
            <a:noAutofit/>
          </a:bodyPr>
          <a:lstStyle>
            <a:lvl1pPr>
              <a:defRPr sz="2250" b="1"/>
            </a:lvl1pPr>
          </a:lstStyle>
          <a:p>
            <a:r>
              <a:rPr lang="uk-UA"/>
              <a:t>Клацніть, щоб редагувати стиль зразка заголовка</a:t>
            </a:r>
            <a:endParaRPr lang="ru-RU" dirty="0"/>
          </a:p>
        </p:txBody>
      </p:sp>
      <p:sp>
        <p:nvSpPr>
          <p:cNvPr id="8" name="Місце для тексту 7">
            <a:extLst>
              <a:ext uri="{FF2B5EF4-FFF2-40B4-BE49-F238E27FC236}">
                <a16:creationId xmlns:a16="http://schemas.microsoft.com/office/drawing/2014/main" id="{268D5B53-CC9D-4DB4-A950-5B4627B31CFD}"/>
              </a:ext>
            </a:extLst>
          </p:cNvPr>
          <p:cNvSpPr>
            <a:spLocks noGrp="1"/>
          </p:cNvSpPr>
          <p:nvPr>
            <p:ph type="body" sz="quarter" idx="13" hasCustomPrompt="1"/>
          </p:nvPr>
        </p:nvSpPr>
        <p:spPr>
          <a:xfrm>
            <a:off x="792480" y="1234440"/>
            <a:ext cx="7566660" cy="3497580"/>
          </a:xfrm>
        </p:spPr>
        <p:txBody>
          <a:bodyPr>
            <a:normAutofit/>
          </a:bodyPr>
          <a:lstStyle>
            <a:lvl1pPr marL="257175" indent="-257175">
              <a:buClr>
                <a:srgbClr val="B9D6D5"/>
              </a:buClr>
              <a:buFont typeface="Wingdings" panose="05000000000000000000" pitchFamily="2" charset="2"/>
              <a:buChar char="l"/>
              <a:defRPr sz="15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uk-UA" dirty="0"/>
              <a:t>текст</a:t>
            </a:r>
            <a:endParaRPr lang="ru-RU" dirty="0"/>
          </a:p>
        </p:txBody>
      </p:sp>
    </p:spTree>
    <p:extLst>
      <p:ext uri="{BB962C8B-B14F-4D97-AF65-F5344CB8AC3E}">
        <p14:creationId xmlns:p14="http://schemas.microsoft.com/office/powerpoint/2010/main" val="14363967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11A2CA-E0FA-4E9F-B502-B8A26CBB2D44}"/>
              </a:ext>
            </a:extLst>
          </p:cNvPr>
          <p:cNvSpPr>
            <a:spLocks noGrp="1"/>
          </p:cNvSpPr>
          <p:nvPr>
            <p:ph type="title" hasCustomPrompt="1"/>
          </p:nvPr>
        </p:nvSpPr>
        <p:spPr>
          <a:xfrm>
            <a:off x="804109" y="1490565"/>
            <a:ext cx="6978995" cy="737466"/>
          </a:xfrm>
        </p:spPr>
        <p:txBody>
          <a:bodyPr anchor="t">
            <a:normAutofit/>
          </a:bodyPr>
          <a:lstStyle>
            <a:lvl1pPr algn="l">
              <a:defRPr sz="3750" b="1"/>
            </a:lvl1pPr>
          </a:lstStyle>
          <a:p>
            <a:r>
              <a:rPr lang="uk-UA" dirty="0"/>
              <a:t>ЗАГОЛОВОК</a:t>
            </a:r>
            <a:endParaRPr lang="ru-RU" dirty="0"/>
          </a:p>
        </p:txBody>
      </p:sp>
    </p:spTree>
    <p:extLst>
      <p:ext uri="{BB962C8B-B14F-4D97-AF65-F5344CB8AC3E}">
        <p14:creationId xmlns:p14="http://schemas.microsoft.com/office/powerpoint/2010/main" val="17864975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B18DB3C-EDB9-479C-86A4-56F38AECDD14}" type="datetimeFigureOut">
              <a:rPr lang="ru-RU" smtClean="0"/>
              <a:pPr/>
              <a:t>26.02.2026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6195847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spTree>
      <p:nvGrpSpPr>
        <p:cNvPr id="1" name=""/>
        <p:cNvGrpSpPr/>
        <p:nvPr/>
      </p:nvGrpSpPr>
      <p:grpSpPr>
        <a:xfrm>
          <a:off x="0" y="0"/>
          <a:ext cx="0" cy="0"/>
          <a:chOff x="0" y="0"/>
          <a:chExt cx="0" cy="0"/>
        </a:xfrm>
      </p:grpSpPr>
      <p:sp>
        <p:nvSpPr>
          <p:cNvPr id="7" name="Rectangle 6"/>
          <p:cNvSpPr/>
          <p:nvPr/>
        </p:nvSpPr>
        <p:spPr>
          <a:xfrm>
            <a:off x="0" y="3688492"/>
            <a:ext cx="9144000" cy="1455008"/>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918972"/>
            <a:ext cx="6960870" cy="2640330"/>
          </a:xfrm>
        </p:spPr>
        <p:txBody>
          <a:bodyPr anchor="ctr">
            <a:normAutofit/>
          </a:bodyPr>
          <a:lstStyle>
            <a:lvl1pPr>
              <a:lnSpc>
                <a:spcPct val="85000"/>
              </a:lnSpc>
              <a:defRPr sz="5400" b="1"/>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624331" y="3765042"/>
            <a:ext cx="6789420" cy="8001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6445251" y="4704588"/>
            <a:ext cx="1983232" cy="273844"/>
          </a:xfrm>
        </p:spPr>
        <p:txBody>
          <a:bodyPr/>
          <a:lstStyle/>
          <a:p>
            <a:fld id="{BB18DB3C-EDB9-479C-86A4-56F38AECDD14}" type="datetimeFigureOut">
              <a:rPr lang="ru-RU" smtClean="0"/>
              <a:pPr/>
              <a:t>26.02.2026</a:t>
            </a:fld>
            <a:endParaRPr lang="ru-RU" dirty="0"/>
          </a:p>
        </p:txBody>
      </p:sp>
      <p:sp>
        <p:nvSpPr>
          <p:cNvPr id="5" name="Footer Placeholder 4"/>
          <p:cNvSpPr>
            <a:spLocks noGrp="1"/>
          </p:cNvSpPr>
          <p:nvPr>
            <p:ph type="ftr" sz="quarter" idx="11"/>
          </p:nvPr>
        </p:nvSpPr>
        <p:spPr>
          <a:xfrm>
            <a:off x="1637031" y="4704588"/>
            <a:ext cx="4745736" cy="273844"/>
          </a:xfrm>
        </p:spPr>
        <p:txBody>
          <a:bodyPr/>
          <a:lstStyle/>
          <a:p>
            <a:endParaRPr lang="ru-RU" dirty="0"/>
          </a:p>
        </p:txBody>
      </p:sp>
      <p:grpSp>
        <p:nvGrpSpPr>
          <p:cNvPr id="8" name="Group 7"/>
          <p:cNvGrpSpPr/>
          <p:nvPr/>
        </p:nvGrpSpPr>
        <p:grpSpPr>
          <a:xfrm>
            <a:off x="673049" y="1744386"/>
            <a:ext cx="810678" cy="810677"/>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1879600"/>
            <a:ext cx="891224" cy="540249"/>
          </a:xfrm>
        </p:spPr>
        <p:txBody>
          <a:bodyPr/>
          <a:lstStyle>
            <a:lvl1pPr>
              <a:defRPr sz="2100"/>
            </a:lvl1p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373147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802386"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773168" y="1645920"/>
            <a:ext cx="3566160" cy="298323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B18DB3C-EDB9-479C-86A4-56F38AECDD14}" type="datetimeFigureOut">
              <a:rPr lang="ru-RU" smtClean="0"/>
              <a:pPr/>
              <a:t>26.02.2026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40059470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00100"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802386"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773168" y="1536192"/>
            <a:ext cx="3566160" cy="48006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773168" y="2057400"/>
            <a:ext cx="3566160" cy="246888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B18DB3C-EDB9-479C-86A4-56F38AECDD14}" type="datetimeFigureOut">
              <a:rPr lang="ru-RU" smtClean="0"/>
              <a:pPr/>
              <a:t>26.02.2026</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30601478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7794030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8DB3C-EDB9-479C-86A4-56F38AECDD14}" type="datetimeFigureOut">
              <a:rPr lang="ru-RU" smtClean="0"/>
              <a:pPr/>
              <a:t>26.02.2026</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70785466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8" name="Rectangle 7"/>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628650" y="514350"/>
            <a:ext cx="5033772" cy="3765042"/>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B18DB3C-EDB9-479C-86A4-56F38AECDD14}" type="datetimeFigureOut">
              <a:rPr lang="ru-RU" smtClean="0"/>
              <a:pPr/>
              <a:t>26.02.2026</a:t>
            </a:fld>
            <a:endParaRPr lang="ru-RU" dirty="0"/>
          </a:p>
        </p:txBody>
      </p:sp>
      <p:sp>
        <p:nvSpPr>
          <p:cNvPr id="6" name="Footer Placeholder 5"/>
          <p:cNvSpPr>
            <a:spLocks noGrp="1"/>
          </p:cNvSpPr>
          <p:nvPr>
            <p:ph type="ftr" sz="quarter" idx="11"/>
          </p:nvPr>
        </p:nvSpPr>
        <p:spPr/>
        <p:txBody>
          <a:bodyPr/>
          <a:lstStyle/>
          <a:p>
            <a:endParaRPr lang="ru-RU" dirty="0"/>
          </a:p>
        </p:txBody>
      </p:sp>
      <p:grpSp>
        <p:nvGrpSpPr>
          <p:cNvPr id="9" name="Group 8"/>
          <p:cNvGrpSpPr>
            <a:grpSpLocks noChangeAspect="1"/>
          </p:cNvGrpSpPr>
          <p:nvPr/>
        </p:nvGrpSpPr>
        <p:grpSpPr>
          <a:xfrm>
            <a:off x="8551294" y="4672261"/>
            <a:ext cx="342900" cy="3429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24293858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11" name="Rectangle 10"/>
          <p:cNvSpPr/>
          <p:nvPr/>
        </p:nvSpPr>
        <p:spPr>
          <a:xfrm>
            <a:off x="6227806" y="1"/>
            <a:ext cx="2916194" cy="51434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514350"/>
            <a:ext cx="2400300" cy="1303020"/>
          </a:xfrm>
        </p:spPr>
        <p:txBody>
          <a:bodyPr anchor="b">
            <a:normAutofit/>
          </a:bodyPr>
          <a:lstStyle>
            <a:lvl1pPr>
              <a:defRPr sz="2400" b="1"/>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0" y="0"/>
            <a:ext cx="6227805" cy="51435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412230" y="1817370"/>
            <a:ext cx="2400300" cy="2468880"/>
          </a:xfrm>
        </p:spPr>
        <p:txBody>
          <a:bodyPr>
            <a:normAutofit/>
          </a:bodyPr>
          <a:lstStyle>
            <a:lvl1pPr marL="0" indent="0">
              <a:lnSpc>
                <a:spcPct val="100000"/>
              </a:lnSpc>
              <a:spcBef>
                <a:spcPts val="75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B18DB3C-EDB9-479C-86A4-56F38AECDD14}" type="datetimeFigureOut">
              <a:rPr lang="ru-RU" smtClean="0"/>
              <a:pPr/>
              <a:t>26.02.2026</a:t>
            </a:fld>
            <a:endParaRPr lang="ru-RU" dirty="0"/>
          </a:p>
        </p:txBody>
      </p:sp>
      <p:grpSp>
        <p:nvGrpSpPr>
          <p:cNvPr id="8" name="Group 7"/>
          <p:cNvGrpSpPr>
            <a:grpSpLocks noChangeAspect="1"/>
          </p:cNvGrpSpPr>
          <p:nvPr/>
        </p:nvGrpSpPr>
        <p:grpSpPr>
          <a:xfrm>
            <a:off x="8551294" y="4672261"/>
            <a:ext cx="342900" cy="3429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411576563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363474"/>
            <a:ext cx="7543800" cy="1207008"/>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02386" y="1591056"/>
            <a:ext cx="7543800" cy="3038094"/>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5973318" y="4704588"/>
            <a:ext cx="2455164" cy="273844"/>
          </a:xfrm>
          <a:prstGeom prst="rect">
            <a:avLst/>
          </a:prstGeom>
        </p:spPr>
        <p:txBody>
          <a:bodyPr vert="horz" lIns="91440" tIns="45720" rIns="91440" bIns="45720" rtlCol="0" anchor="ctr"/>
          <a:lstStyle>
            <a:lvl1pPr algn="r">
              <a:defRPr sz="825">
                <a:solidFill>
                  <a:schemeClr val="tx2"/>
                </a:solidFill>
              </a:defRPr>
            </a:lvl1pPr>
          </a:lstStyle>
          <a:p>
            <a:fld id="{BB18DB3C-EDB9-479C-86A4-56F38AECDD14}" type="datetimeFigureOut">
              <a:rPr lang="ru-RU" smtClean="0"/>
              <a:pPr/>
              <a:t>26.02.2026</a:t>
            </a:fld>
            <a:endParaRPr lang="ru-RU" dirty="0"/>
          </a:p>
        </p:txBody>
      </p:sp>
      <p:sp>
        <p:nvSpPr>
          <p:cNvPr id="5" name="Footer Placeholder 4"/>
          <p:cNvSpPr>
            <a:spLocks noGrp="1"/>
          </p:cNvSpPr>
          <p:nvPr>
            <p:ph type="ftr" sz="quarter" idx="3"/>
          </p:nvPr>
        </p:nvSpPr>
        <p:spPr>
          <a:xfrm>
            <a:off x="816102" y="4704588"/>
            <a:ext cx="4745736" cy="273844"/>
          </a:xfrm>
          <a:prstGeom prst="rect">
            <a:avLst/>
          </a:prstGeom>
        </p:spPr>
        <p:txBody>
          <a:bodyPr vert="horz" lIns="91440" tIns="45720" rIns="91440" bIns="45720" rtlCol="0" anchor="ctr"/>
          <a:lstStyle>
            <a:lvl1pPr algn="l">
              <a:defRPr sz="825">
                <a:solidFill>
                  <a:schemeClr val="tx2"/>
                </a:solidFill>
              </a:defRPr>
            </a:lvl1pPr>
          </a:lstStyle>
          <a:p>
            <a:endParaRPr lang="ru-RU" dirty="0"/>
          </a:p>
        </p:txBody>
      </p:sp>
      <p:grpSp>
        <p:nvGrpSpPr>
          <p:cNvPr id="7" name="Group 6"/>
          <p:cNvGrpSpPr>
            <a:grpSpLocks noChangeAspect="1"/>
          </p:cNvGrpSpPr>
          <p:nvPr/>
        </p:nvGrpSpPr>
        <p:grpSpPr>
          <a:xfrm>
            <a:off x="8551294" y="4672261"/>
            <a:ext cx="342900" cy="3429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4704588"/>
            <a:ext cx="480060" cy="273844"/>
          </a:xfrm>
          <a:prstGeom prst="rect">
            <a:avLst/>
          </a:prstGeom>
        </p:spPr>
        <p:txBody>
          <a:bodyPr vert="horz" lIns="91440" tIns="45720" rIns="91440" bIns="45720" rtlCol="0" anchor="ctr"/>
          <a:lstStyle>
            <a:lvl1pPr algn="ctr">
              <a:defRPr sz="1050" b="1">
                <a:solidFill>
                  <a:srgbClr val="FFFFFF"/>
                </a:solidFill>
                <a:latin typeface="+mn-lt"/>
              </a:defRPr>
            </a:lvl1pPr>
          </a:lstStyle>
          <a:p>
            <a:pPr marL="0" lvl="0" indent="0" algn="r" rtl="0">
              <a:spcBef>
                <a:spcPts val="0"/>
              </a:spcBef>
              <a:spcAft>
                <a:spcPts val="0"/>
              </a:spcAft>
              <a:buNone/>
            </a:pPr>
            <a:fld id="{00000000-1234-1234-1234-123412341234}" type="slidenum">
              <a:rPr lang="uk" smtClean="0"/>
              <a:t>‹№›</a:t>
            </a:fld>
            <a:endParaRPr lang="uk"/>
          </a:p>
        </p:txBody>
      </p:sp>
    </p:spTree>
    <p:extLst>
      <p:ext uri="{BB962C8B-B14F-4D97-AF65-F5344CB8AC3E}">
        <p14:creationId xmlns:p14="http://schemas.microsoft.com/office/powerpoint/2010/main" val="356826709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Lst>
  <p:hf sldNum="0" hdr="0" ftr="0" dt="0"/>
  <p:txStyles>
    <p:titleStyle>
      <a:lvl1pPr algn="l" defTabSz="685800" rtl="0" eaLnBrk="1" latinLnBrk="0" hangingPunct="1">
        <a:lnSpc>
          <a:spcPct val="90000"/>
        </a:lnSpc>
        <a:spcBef>
          <a:spcPct val="0"/>
        </a:spcBef>
        <a:buNone/>
        <a:defRPr sz="3600" b="1" kern="1200" cap="none"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TUhduUNc8L4&amp;list=PLQCyS3bbFoFezNAfTbPwDAr2SojjXrXfZ&amp;index=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866768" y="2523447"/>
            <a:ext cx="3388082" cy="589125"/>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50" y="1660500"/>
            <a:ext cx="9144000" cy="1501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0"/>
              </a:spcBef>
              <a:spcAft>
                <a:spcPts val="0"/>
              </a:spcAft>
              <a:buClr>
                <a:schemeClr val="dk1"/>
              </a:buClr>
              <a:buSzPts val="990"/>
              <a:buFont typeface="Arial"/>
              <a:buNone/>
            </a:pPr>
            <a:r>
              <a:rPr lang="uk" sz="6700" b="1" dirty="0">
                <a:latin typeface="Arial" panose="020B0604020202020204" pitchFamily="34" charset="0"/>
                <a:ea typeface="Roboto"/>
                <a:cs typeface="Arial" panose="020B0604020202020204" pitchFamily="34" charset="0"/>
                <a:sym typeface="Roboto"/>
              </a:rPr>
              <a:t>Побутова корупція:</a:t>
            </a:r>
            <a:endParaRPr sz="6700" b="1" dirty="0">
              <a:latin typeface="Arial" panose="020B0604020202020204" pitchFamily="34" charset="0"/>
              <a:ea typeface="Roboto"/>
              <a:cs typeface="Arial" panose="020B0604020202020204" pitchFamily="34" charset="0"/>
              <a:sym typeface="Roboto"/>
            </a:endParaRPr>
          </a:p>
          <a:p>
            <a:pPr marL="0" lvl="0" indent="0" algn="ctr" rtl="0">
              <a:lnSpc>
                <a:spcPct val="115000"/>
              </a:lnSpc>
              <a:spcBef>
                <a:spcPts val="0"/>
              </a:spcBef>
              <a:spcAft>
                <a:spcPts val="0"/>
              </a:spcAft>
              <a:buClr>
                <a:schemeClr val="dk1"/>
              </a:buClr>
              <a:buSzPct val="28571"/>
              <a:buFont typeface="Arial"/>
              <a:buNone/>
            </a:pPr>
            <a:r>
              <a:rPr lang="uk" sz="3850" b="1" dirty="0">
                <a:latin typeface="Arial" panose="020B0604020202020204" pitchFamily="34" charset="0"/>
                <a:ea typeface="Roboto"/>
                <a:cs typeface="Arial" panose="020B0604020202020204" pitchFamily="34" charset="0"/>
                <a:sym typeface="Roboto"/>
              </a:rPr>
              <a:t>рукою подати </a:t>
            </a:r>
            <a:endParaRPr sz="3850" b="1" dirty="0">
              <a:latin typeface="Arial" panose="020B0604020202020204" pitchFamily="34" charset="0"/>
              <a:ea typeface="Roboto"/>
              <a:cs typeface="Arial" panose="020B0604020202020204" pitchFamily="34" charset="0"/>
              <a:sym typeface="Roboto"/>
            </a:endParaRPr>
          </a:p>
        </p:txBody>
      </p:sp>
      <p:pic>
        <p:nvPicPr>
          <p:cNvPr id="56" name="Google Shape;56;p13"/>
          <p:cNvPicPr preferRelativeResize="0"/>
          <p:nvPr/>
        </p:nvPicPr>
        <p:blipFill>
          <a:blip r:embed="rId3">
            <a:alphaModFix/>
          </a:blip>
          <a:stretch>
            <a:fillRect/>
          </a:stretch>
        </p:blipFill>
        <p:spPr>
          <a:xfrm>
            <a:off x="8695250" y="-37425"/>
            <a:ext cx="448750" cy="1265275"/>
          </a:xfrm>
          <a:prstGeom prst="rect">
            <a:avLst/>
          </a:prstGeom>
          <a:noFill/>
          <a:ln>
            <a:noFill/>
          </a:ln>
        </p:spPr>
      </p:pic>
      <p:pic>
        <p:nvPicPr>
          <p:cNvPr id="57" name="Google Shape;57;p13"/>
          <p:cNvPicPr preferRelativeResize="0"/>
          <p:nvPr/>
        </p:nvPicPr>
        <p:blipFill>
          <a:blip r:embed="rId4">
            <a:alphaModFix/>
          </a:blip>
          <a:stretch>
            <a:fillRect/>
          </a:stretch>
        </p:blipFill>
        <p:spPr>
          <a:xfrm>
            <a:off x="654025" y="354700"/>
            <a:ext cx="631225" cy="596150"/>
          </a:xfrm>
          <a:prstGeom prst="rect">
            <a:avLst/>
          </a:prstGeom>
          <a:noFill/>
          <a:ln>
            <a:noFill/>
          </a:ln>
        </p:spPr>
      </p:pic>
      <p:sp>
        <p:nvSpPr>
          <p:cNvPr id="58" name="Google Shape;58;p13"/>
          <p:cNvSpPr/>
          <p:nvPr/>
        </p:nvSpPr>
        <p:spPr>
          <a:xfrm>
            <a:off x="0" y="4387200"/>
            <a:ext cx="3092100" cy="7563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1" name="Google Shape;131;p18"/>
          <p:cNvSpPr txBox="1"/>
          <p:nvPr/>
        </p:nvSpPr>
        <p:spPr>
          <a:xfrm>
            <a:off x="1009773" y="1717650"/>
            <a:ext cx="6835977" cy="680156"/>
          </a:xfrm>
          <a:prstGeom prst="rect">
            <a:avLst/>
          </a:prstGeom>
          <a:noFill/>
          <a:ln>
            <a:noFill/>
          </a:ln>
        </p:spPr>
        <p:txBody>
          <a:bodyPr spcFirstLastPara="1" wrap="square" lIns="91425" tIns="91425" rIns="91425" bIns="91425" anchor="t" anchorCtr="0">
            <a:spAutoFit/>
          </a:bodyPr>
          <a:lstStyle/>
          <a:p>
            <a:pPr marL="457200" lvl="0" indent="0" algn="just" rtl="0">
              <a:lnSpc>
                <a:spcPct val="115000"/>
              </a:lnSpc>
              <a:spcBef>
                <a:spcPts val="0"/>
              </a:spcBef>
              <a:spcAft>
                <a:spcPts val="0"/>
              </a:spcAft>
              <a:buNone/>
            </a:pPr>
            <a:r>
              <a:rPr lang="uk" sz="1400" dirty="0">
                <a:solidFill>
                  <a:schemeClr val="dk1"/>
                </a:solidFill>
                <a:latin typeface="Arial" panose="020B0604020202020204" pitchFamily="34" charset="0"/>
                <a:ea typeface="Helvetica Neue"/>
                <a:cs typeface="Arial" panose="020B0604020202020204" pitchFamily="34" charset="0"/>
                <a:sym typeface="Helvetica Neue"/>
              </a:rPr>
              <a:t>Дрібна корупція може вплинути на кожну четверту людину в усьому світі, тобто майже на два мільярди людей</a:t>
            </a:r>
            <a:endParaRPr sz="1400" dirty="0">
              <a:latin typeface="Arial" panose="020B0604020202020204" pitchFamily="34" charset="0"/>
              <a:ea typeface="Helvetica Neue"/>
              <a:cs typeface="Arial" panose="020B0604020202020204" pitchFamily="34" charset="0"/>
              <a:sym typeface="Helvetica Neue"/>
            </a:endParaRPr>
          </a:p>
        </p:txBody>
      </p:sp>
      <p:pic>
        <p:nvPicPr>
          <p:cNvPr id="132" name="Google Shape;132;p18"/>
          <p:cNvPicPr preferRelativeResize="0"/>
          <p:nvPr/>
        </p:nvPicPr>
        <p:blipFill>
          <a:blip r:embed="rId3">
            <a:alphaModFix/>
          </a:blip>
          <a:stretch>
            <a:fillRect/>
          </a:stretch>
        </p:blipFill>
        <p:spPr>
          <a:xfrm>
            <a:off x="7844705" y="2065755"/>
            <a:ext cx="349814" cy="356810"/>
          </a:xfrm>
          <a:prstGeom prst="rect">
            <a:avLst/>
          </a:prstGeom>
          <a:noFill/>
          <a:ln>
            <a:noFill/>
          </a:ln>
        </p:spPr>
      </p:pic>
      <p:pic>
        <p:nvPicPr>
          <p:cNvPr id="133" name="Google Shape;133;p18"/>
          <p:cNvPicPr preferRelativeResize="0"/>
          <p:nvPr/>
        </p:nvPicPr>
        <p:blipFill>
          <a:blip r:embed="rId3">
            <a:alphaModFix/>
          </a:blip>
          <a:stretch>
            <a:fillRect/>
          </a:stretch>
        </p:blipFill>
        <p:spPr>
          <a:xfrm rot="10800000">
            <a:off x="1005954" y="1681784"/>
            <a:ext cx="368573" cy="375944"/>
          </a:xfrm>
          <a:prstGeom prst="rect">
            <a:avLst/>
          </a:prstGeom>
          <a:noFill/>
          <a:ln>
            <a:noFill/>
          </a:ln>
        </p:spPr>
      </p:pic>
      <p:sp>
        <p:nvSpPr>
          <p:cNvPr id="136" name="Google Shape;136;p18"/>
          <p:cNvSpPr txBox="1">
            <a:spLocks noGrp="1"/>
          </p:cNvSpPr>
          <p:nvPr>
            <p:ph type="title"/>
          </p:nvPr>
        </p:nvSpPr>
        <p:spPr>
          <a:xfrm>
            <a:off x="881540" y="210415"/>
            <a:ext cx="7312979" cy="117124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Helvetica Neue"/>
                <a:cs typeface="Arial" panose="020B0604020202020204" pitchFamily="34" charset="0"/>
                <a:sym typeface="Helvetica Neue"/>
              </a:rPr>
              <a:t>Не настільки дрібна: </a:t>
            </a:r>
            <a:r>
              <a:rPr lang="uk" sz="3000" b="1" dirty="0">
                <a:highlight>
                  <a:srgbClr val="B9D6D5"/>
                </a:highlight>
                <a:latin typeface="Arial" panose="020B0604020202020204" pitchFamily="34" charset="0"/>
                <a:ea typeface="Roboto"/>
                <a:cs typeface="Arial" panose="020B0604020202020204" pitchFamily="34" charset="0"/>
                <a:sym typeface="Roboto"/>
              </a:rPr>
              <a:t>наслідки побутової корупції</a:t>
            </a:r>
            <a:endParaRPr sz="3000" b="1" dirty="0">
              <a:highlight>
                <a:srgbClr val="B9D6D5"/>
              </a:highlight>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None/>
            </a:pPr>
            <a:r>
              <a:rPr lang="uk" sz="3000" b="1" dirty="0">
                <a:solidFill>
                  <a:schemeClr val="lt1"/>
                </a:solidFill>
                <a:highlight>
                  <a:srgbClr val="B9D6D5"/>
                </a:highlight>
                <a:latin typeface="Arial" panose="020B0604020202020204" pitchFamily="34" charset="0"/>
                <a:ea typeface="Helvetica Neue"/>
                <a:cs typeface="Arial" panose="020B0604020202020204" pitchFamily="34" charset="0"/>
                <a:sym typeface="Helvetica Neue"/>
              </a:rPr>
              <a:t> </a:t>
            </a:r>
            <a:endParaRPr sz="3000" b="1" dirty="0">
              <a:solidFill>
                <a:schemeClr val="lt1"/>
              </a:solidFill>
              <a:highlight>
                <a:srgbClr val="B9D6D5"/>
              </a:highlight>
              <a:latin typeface="Arial" panose="020B0604020202020204" pitchFamily="34" charset="0"/>
              <a:ea typeface="Helvetica Neue"/>
              <a:cs typeface="Arial" panose="020B0604020202020204" pitchFamily="34" charset="0"/>
              <a:sym typeface="Helvetica Neue"/>
            </a:endParaRPr>
          </a:p>
          <a:p>
            <a:pPr marL="0" lvl="0" indent="0" algn="l" rtl="0">
              <a:lnSpc>
                <a:spcPct val="115000"/>
              </a:lnSpc>
              <a:spcBef>
                <a:spcPts val="0"/>
              </a:spcBef>
              <a:spcAft>
                <a:spcPts val="0"/>
              </a:spcAft>
              <a:buNone/>
            </a:pPr>
            <a:endParaRPr sz="4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0" name="TextBox 9">
            <a:extLst>
              <a:ext uri="{FF2B5EF4-FFF2-40B4-BE49-F238E27FC236}">
                <a16:creationId xmlns:a16="http://schemas.microsoft.com/office/drawing/2014/main" id="{9D0F9C53-3129-42CF-AD42-62F969D56008}"/>
              </a:ext>
            </a:extLst>
          </p:cNvPr>
          <p:cNvSpPr txBox="1"/>
          <p:nvPr/>
        </p:nvSpPr>
        <p:spPr>
          <a:xfrm>
            <a:off x="733424" y="2915455"/>
            <a:ext cx="7461095" cy="1692771"/>
          </a:xfrm>
          <a:prstGeom prst="rect">
            <a:avLst/>
          </a:prstGeom>
          <a:noFill/>
        </p:spPr>
        <p:txBody>
          <a:bodyPr wrap="square">
            <a:spAutoFit/>
          </a:bodyPr>
          <a:lstStyle/>
          <a:p>
            <a:pPr marL="457200" lvl="0" indent="-317500" algn="just" rtl="0">
              <a:spcBef>
                <a:spcPts val="0"/>
              </a:spcBef>
              <a:spcAft>
                <a:spcPts val="600"/>
              </a:spcAft>
              <a:buClr>
                <a:srgbClr val="B9D6D5"/>
              </a:buClr>
              <a:buSzPts val="1400"/>
              <a:buFont typeface="Helvetica Neue"/>
              <a:buChar char="●"/>
            </a:pPr>
            <a:r>
              <a:rPr lang="ru-RU" sz="1400" dirty="0" err="1">
                <a:latin typeface="Arial" panose="020B0604020202020204" pitchFamily="34" charset="0"/>
                <a:ea typeface="Helvetica Neue"/>
                <a:cs typeface="Arial" panose="020B0604020202020204" pitchFamily="34" charset="0"/>
                <a:sym typeface="Helvetica Neue"/>
              </a:rPr>
              <a:t>Корупція</a:t>
            </a:r>
            <a:r>
              <a:rPr lang="ru-RU" sz="1400" dirty="0">
                <a:latin typeface="Arial" panose="020B0604020202020204" pitchFamily="34" charset="0"/>
                <a:ea typeface="Helvetica Neue"/>
                <a:cs typeface="Arial" panose="020B0604020202020204" pitchFamily="34" charset="0"/>
                <a:sym typeface="Helvetica Neue"/>
              </a:rPr>
              <a:t> у </a:t>
            </a:r>
            <a:r>
              <a:rPr lang="ru-RU" sz="1400" dirty="0" err="1">
                <a:latin typeface="Arial" panose="020B0604020202020204" pitchFamily="34" charset="0"/>
                <a:ea typeface="Helvetica Neue"/>
                <a:cs typeface="Arial" panose="020B0604020202020204" pitchFamily="34" charset="0"/>
                <a:sym typeface="Helvetica Neue"/>
              </a:rPr>
              <a:t>сфері</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охорони</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здоров’я</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має</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наслідки</a:t>
            </a:r>
            <a:r>
              <a:rPr lang="ru-RU" sz="1400" dirty="0">
                <a:latin typeface="Arial" panose="020B0604020202020204" pitchFamily="34" charset="0"/>
                <a:ea typeface="Helvetica Neue"/>
                <a:cs typeface="Arial" panose="020B0604020202020204" pitchFamily="34" charset="0"/>
                <a:sym typeface="Helvetica Neue"/>
              </a:rPr>
              <a:t> для </a:t>
            </a:r>
            <a:r>
              <a:rPr lang="ru-RU" sz="1400" dirty="0" err="1">
                <a:latin typeface="Arial" panose="020B0604020202020204" pitchFamily="34" charset="0"/>
                <a:ea typeface="Helvetica Neue"/>
                <a:cs typeface="Arial" panose="020B0604020202020204" pitchFamily="34" charset="0"/>
                <a:sym typeface="Helvetica Neue"/>
              </a:rPr>
              <a:t>життя</a:t>
            </a:r>
            <a:r>
              <a:rPr lang="ru-RU" sz="1400" dirty="0">
                <a:latin typeface="Arial" panose="020B0604020202020204" pitchFamily="34" charset="0"/>
                <a:ea typeface="Helvetica Neue"/>
                <a:cs typeface="Arial" panose="020B0604020202020204" pitchFamily="34" charset="0"/>
                <a:sym typeface="Helvetica Neue"/>
              </a:rPr>
              <a:t> та </a:t>
            </a:r>
            <a:r>
              <a:rPr lang="ru-RU" sz="1400" dirty="0" err="1">
                <a:latin typeface="Arial" panose="020B0604020202020204" pitchFamily="34" charset="0"/>
                <a:ea typeface="Helvetica Neue"/>
                <a:cs typeface="Arial" panose="020B0604020202020204" pitchFamily="34" charset="0"/>
                <a:sym typeface="Helvetica Neue"/>
              </a:rPr>
              <a:t>смерті</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громадян</a:t>
            </a:r>
            <a:endParaRPr lang="ru-RU" sz="1400" dirty="0">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0"/>
              </a:spcBef>
              <a:spcAft>
                <a:spcPts val="600"/>
              </a:spcAft>
              <a:buClr>
                <a:srgbClr val="B9D6D5"/>
              </a:buClr>
              <a:buSzPts val="1400"/>
              <a:buFont typeface="Helvetica Neue"/>
              <a:buChar char="●"/>
            </a:pPr>
            <a:r>
              <a:rPr lang="ru-RU" sz="1400" dirty="0">
                <a:latin typeface="Arial" panose="020B0604020202020204" pitchFamily="34" charset="0"/>
                <a:ea typeface="Helvetica Neue"/>
                <a:cs typeface="Arial" panose="020B0604020202020204" pitchFamily="34" charset="0"/>
                <a:sym typeface="Helvetica Neue"/>
              </a:rPr>
              <a:t>Пагубно </a:t>
            </a:r>
            <a:r>
              <a:rPr lang="ru-RU" sz="1400" dirty="0" err="1">
                <a:latin typeface="Arial" panose="020B0604020202020204" pitchFamily="34" charset="0"/>
                <a:ea typeface="Helvetica Neue"/>
                <a:cs typeface="Arial" panose="020B0604020202020204" pitchFamily="34" charset="0"/>
                <a:sym typeface="Helvetica Neue"/>
              </a:rPr>
              <a:t>впливає</a:t>
            </a:r>
            <a:r>
              <a:rPr lang="ru-RU" sz="1400" dirty="0">
                <a:latin typeface="Arial" panose="020B0604020202020204" pitchFamily="34" charset="0"/>
                <a:ea typeface="Helvetica Neue"/>
                <a:cs typeface="Arial" panose="020B0604020202020204" pitchFamily="34" charset="0"/>
                <a:sym typeface="Helvetica Neue"/>
              </a:rPr>
              <a:t> на </a:t>
            </a:r>
            <a:r>
              <a:rPr lang="ru-RU" sz="1400" dirty="0" err="1">
                <a:latin typeface="Arial" panose="020B0604020202020204" pitchFamily="34" charset="0"/>
                <a:ea typeface="Helvetica Neue"/>
                <a:cs typeface="Arial" panose="020B0604020202020204" pitchFamily="34" charset="0"/>
                <a:sym typeface="Helvetica Neue"/>
              </a:rPr>
              <a:t>економіку</a:t>
            </a:r>
            <a:r>
              <a:rPr lang="ru-RU" sz="1400" dirty="0">
                <a:latin typeface="Arial" panose="020B0604020202020204" pitchFamily="34" charset="0"/>
                <a:ea typeface="Helvetica Neue"/>
                <a:cs typeface="Arial" panose="020B0604020202020204" pitchFamily="34" charset="0"/>
                <a:sym typeface="Helvetica Neue"/>
              </a:rPr>
              <a:t> та </a:t>
            </a:r>
            <a:r>
              <a:rPr lang="ru-RU" sz="1400" dirty="0" err="1">
                <a:latin typeface="Arial" panose="020B0604020202020204" pitchFamily="34" charset="0"/>
                <a:ea typeface="Helvetica Neue"/>
                <a:cs typeface="Arial" panose="020B0604020202020204" pitchFamily="34" charset="0"/>
                <a:sym typeface="Helvetica Neue"/>
              </a:rPr>
              <a:t>діяльність</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бізнесу</a:t>
            </a:r>
            <a:endParaRPr lang="ru-RU" sz="1400" dirty="0">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0"/>
              </a:spcBef>
              <a:spcAft>
                <a:spcPts val="600"/>
              </a:spcAft>
              <a:buClr>
                <a:srgbClr val="B9D6D5"/>
              </a:buClr>
              <a:buSzPts val="1400"/>
              <a:buFont typeface="Helvetica Neue"/>
              <a:buChar char="●"/>
            </a:pPr>
            <a:r>
              <a:rPr lang="ru-RU" sz="1400" dirty="0" err="1">
                <a:latin typeface="Arial" panose="020B0604020202020204" pitchFamily="34" charset="0"/>
                <a:ea typeface="Helvetica Neue"/>
                <a:cs typeface="Arial" panose="020B0604020202020204" pitchFamily="34" charset="0"/>
                <a:sym typeface="Helvetica Neue"/>
              </a:rPr>
              <a:t>Підриває</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ефективність</a:t>
            </a:r>
            <a:r>
              <a:rPr lang="ru-RU" sz="1400" dirty="0">
                <a:latin typeface="Arial" panose="020B0604020202020204" pitchFamily="34" charset="0"/>
                <a:ea typeface="Helvetica Neue"/>
                <a:cs typeface="Arial" panose="020B0604020202020204" pitchFamily="34" charset="0"/>
                <a:sym typeface="Helvetica Neue"/>
              </a:rPr>
              <a:t> державного </a:t>
            </a:r>
            <a:r>
              <a:rPr lang="ru-RU" sz="1400" dirty="0" err="1">
                <a:latin typeface="Arial" panose="020B0604020202020204" pitchFamily="34" charset="0"/>
                <a:ea typeface="Helvetica Neue"/>
                <a:cs typeface="Arial" panose="020B0604020202020204" pitchFamily="34" charset="0"/>
                <a:sym typeface="Helvetica Neue"/>
              </a:rPr>
              <a:t>апарату</a:t>
            </a:r>
            <a:endParaRPr lang="ru-RU" sz="1400" dirty="0">
              <a:latin typeface="Arial" panose="020B0604020202020204" pitchFamily="34" charset="0"/>
              <a:ea typeface="Helvetica Neue"/>
              <a:cs typeface="Arial" panose="020B0604020202020204" pitchFamily="34" charset="0"/>
              <a:sym typeface="Helvetica Neue"/>
            </a:endParaRPr>
          </a:p>
          <a:p>
            <a:pPr marL="457200" lvl="0" indent="-317500" algn="just" rtl="0">
              <a:spcBef>
                <a:spcPts val="0"/>
              </a:spcBef>
              <a:spcAft>
                <a:spcPts val="600"/>
              </a:spcAft>
              <a:buClr>
                <a:srgbClr val="B9D6D5"/>
              </a:buClr>
              <a:buSzPts val="1400"/>
              <a:buFont typeface="Helvetica Neue"/>
              <a:buChar char="●"/>
            </a:pPr>
            <a:r>
              <a:rPr lang="ru-RU" sz="1400" dirty="0" err="1">
                <a:latin typeface="Arial" panose="020B0604020202020204" pitchFamily="34" charset="0"/>
                <a:ea typeface="Helvetica Neue"/>
                <a:cs typeface="Arial" panose="020B0604020202020204" pitchFamily="34" charset="0"/>
                <a:sym typeface="Helvetica Neue"/>
              </a:rPr>
              <a:t>Знижує</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довіру</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громадян</a:t>
            </a:r>
            <a:r>
              <a:rPr lang="ru-RU" sz="1400" dirty="0">
                <a:latin typeface="Arial" panose="020B0604020202020204" pitchFamily="34" charset="0"/>
                <a:ea typeface="Helvetica Neue"/>
                <a:cs typeface="Arial" panose="020B0604020202020204" pitchFamily="34" charset="0"/>
                <a:sym typeface="Helvetica Neue"/>
              </a:rPr>
              <a:t> до </a:t>
            </a:r>
            <a:r>
              <a:rPr lang="ru-RU" sz="1400" dirty="0" err="1">
                <a:latin typeface="Arial" panose="020B0604020202020204" pitchFamily="34" charset="0"/>
                <a:ea typeface="Helvetica Neue"/>
                <a:cs typeface="Arial" panose="020B0604020202020204" pitchFamily="34" charset="0"/>
                <a:sym typeface="Helvetica Neue"/>
              </a:rPr>
              <a:t>держави</a:t>
            </a:r>
            <a:r>
              <a:rPr lang="ru-RU" sz="1400" dirty="0">
                <a:latin typeface="Arial" panose="020B0604020202020204" pitchFamily="34" charset="0"/>
                <a:ea typeface="Helvetica Neue"/>
                <a:cs typeface="Arial" panose="020B0604020202020204" pitchFamily="34" charset="0"/>
                <a:sym typeface="Helvetica Neue"/>
              </a:rPr>
              <a:t>, негативно </a:t>
            </a:r>
            <a:r>
              <a:rPr lang="ru-RU" sz="1400" dirty="0" err="1">
                <a:latin typeface="Arial" panose="020B0604020202020204" pitchFamily="34" charset="0"/>
                <a:ea typeface="Helvetica Neue"/>
                <a:cs typeface="Arial" panose="020B0604020202020204" pitchFamily="34" charset="0"/>
                <a:sym typeface="Helvetica Neue"/>
              </a:rPr>
              <a:t>впливає</a:t>
            </a:r>
            <a:r>
              <a:rPr lang="ru-RU" sz="1400" dirty="0">
                <a:latin typeface="Arial" panose="020B0604020202020204" pitchFamily="34" charset="0"/>
                <a:ea typeface="Helvetica Neue"/>
                <a:cs typeface="Arial" panose="020B0604020202020204" pitchFamily="34" charset="0"/>
                <a:sym typeface="Helvetica Neue"/>
              </a:rPr>
              <a:t> на </a:t>
            </a:r>
            <a:r>
              <a:rPr lang="ru-RU" sz="1400" dirty="0" err="1">
                <a:latin typeface="Arial" panose="020B0604020202020204" pitchFamily="34" charset="0"/>
                <a:ea typeface="Helvetica Neue"/>
                <a:cs typeface="Arial" panose="020B0604020202020204" pitchFamily="34" charset="0"/>
                <a:sym typeface="Helvetica Neue"/>
              </a:rPr>
              <a:t>демократію</a:t>
            </a:r>
            <a:r>
              <a:rPr lang="ru-RU" sz="1400" dirty="0">
                <a:latin typeface="Arial" panose="020B0604020202020204" pitchFamily="34" charset="0"/>
                <a:ea typeface="Helvetica Neue"/>
                <a:cs typeface="Arial" panose="020B0604020202020204" pitchFamily="34" charset="0"/>
                <a:sym typeface="Helvetica Neue"/>
              </a:rPr>
              <a:t> та верховенство права</a:t>
            </a:r>
          </a:p>
          <a:p>
            <a:pPr marL="457200" lvl="0" indent="-317500" algn="just" rtl="0">
              <a:spcBef>
                <a:spcPts val="0"/>
              </a:spcBef>
              <a:spcAft>
                <a:spcPts val="600"/>
              </a:spcAft>
              <a:buClr>
                <a:srgbClr val="B9D6D5"/>
              </a:buClr>
              <a:buSzPts val="1400"/>
              <a:buFont typeface="Helvetica Neue"/>
              <a:buChar char="●"/>
            </a:pPr>
            <a:r>
              <a:rPr lang="ru-RU" sz="1400" dirty="0" err="1">
                <a:latin typeface="Arial" panose="020B0604020202020204" pitchFamily="34" charset="0"/>
                <a:ea typeface="Helvetica Neue"/>
                <a:cs typeface="Arial" panose="020B0604020202020204" pitchFamily="34" charset="0"/>
                <a:sym typeface="Helvetica Neue"/>
              </a:rPr>
              <a:t>Завдає</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шкоди</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податковій</a:t>
            </a:r>
            <a:r>
              <a:rPr lang="ru-RU" sz="1400" dirty="0">
                <a:latin typeface="Arial" panose="020B0604020202020204" pitchFamily="34" charset="0"/>
                <a:ea typeface="Helvetica Neue"/>
                <a:cs typeface="Arial" panose="020B0604020202020204" pitchFamily="34" charset="0"/>
                <a:sym typeface="Helvetica Neue"/>
              </a:rPr>
              <a:t> </a:t>
            </a:r>
            <a:r>
              <a:rPr lang="ru-RU" sz="1400" dirty="0" err="1">
                <a:latin typeface="Arial" panose="020B0604020202020204" pitchFamily="34" charset="0"/>
                <a:ea typeface="Helvetica Neue"/>
                <a:cs typeface="Arial" panose="020B0604020202020204" pitchFamily="34" charset="0"/>
                <a:sym typeface="Helvetica Neue"/>
              </a:rPr>
              <a:t>системі</a:t>
            </a:r>
            <a:endParaRPr lang="ru-RU" sz="1400" dirty="0">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9"/>
          <p:cNvSpPr/>
          <p:nvPr/>
        </p:nvSpPr>
        <p:spPr>
          <a:xfrm>
            <a:off x="593850" y="1055600"/>
            <a:ext cx="7956300" cy="1125000"/>
          </a:xfrm>
          <a:prstGeom prst="rect">
            <a:avLst/>
          </a:prstGeom>
          <a:solidFill>
            <a:schemeClr val="lt1"/>
          </a:solid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593850" y="2332033"/>
            <a:ext cx="7956300" cy="839700"/>
          </a:xfrm>
          <a:prstGeom prst="rect">
            <a:avLst/>
          </a:prstGeom>
          <a:solidFill>
            <a:schemeClr val="lt1"/>
          </a:solid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a:off x="593850" y="3365951"/>
            <a:ext cx="7956300" cy="839700"/>
          </a:xfrm>
          <a:prstGeom prst="rect">
            <a:avLst/>
          </a:prstGeom>
          <a:solidFill>
            <a:schemeClr val="lt1"/>
          </a:solid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just" rtl="0">
              <a:spcBef>
                <a:spcPts val="0"/>
              </a:spcBef>
              <a:spcAft>
                <a:spcPts val="0"/>
              </a:spcAft>
              <a:buClr>
                <a:schemeClr val="dk1"/>
              </a:buClr>
              <a:buSzPts val="1100"/>
              <a:buFont typeface="Arial"/>
              <a:buNone/>
            </a:pPr>
            <a:endParaRPr dirty="0">
              <a:latin typeface="Arial" panose="020B0604020202020204" pitchFamily="34" charset="0"/>
              <a:ea typeface="Helvetica Neue"/>
              <a:cs typeface="Arial" panose="020B0604020202020204" pitchFamily="34" charset="0"/>
              <a:sym typeface="Helvetica Neue"/>
            </a:endParaRPr>
          </a:p>
        </p:txBody>
      </p:sp>
      <p:sp>
        <p:nvSpPr>
          <p:cNvPr id="142" name="Google Shape;142;p19"/>
          <p:cNvSpPr txBox="1"/>
          <p:nvPr/>
        </p:nvSpPr>
        <p:spPr>
          <a:xfrm>
            <a:off x="418700" y="1119850"/>
            <a:ext cx="7791900" cy="954300"/>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0"/>
              </a:spcBef>
              <a:spcAft>
                <a:spcPts val="0"/>
              </a:spcAft>
              <a:buNone/>
            </a:pPr>
            <a:r>
              <a:rPr lang="uk" b="1" dirty="0">
                <a:solidFill>
                  <a:schemeClr val="dk1"/>
                </a:solidFill>
                <a:latin typeface="Arial" panose="020B0604020202020204" pitchFamily="34" charset="0"/>
                <a:ea typeface="Helvetica Neue"/>
                <a:cs typeface="Arial" panose="020B0604020202020204" pitchFamily="34" charset="0"/>
                <a:sym typeface="Helvetica Neue"/>
              </a:rPr>
              <a:t>Кейс 1. </a:t>
            </a:r>
            <a:r>
              <a:rPr lang="uk" sz="1200" dirty="0">
                <a:solidFill>
                  <a:schemeClr val="dk1"/>
                </a:solidFill>
                <a:latin typeface="Arial" panose="020B0604020202020204" pitchFamily="34" charset="0"/>
                <a:ea typeface="Helvetica Neue"/>
                <a:cs typeface="Arial" panose="020B0604020202020204" pitchFamily="34" charset="0"/>
                <a:sym typeface="Helvetica Neue"/>
              </a:rPr>
              <a:t>Ви живете у районі, де дуже багато дітей, проте дуже мало дитячих садочків. Вам конче потрібно, щоб ваш трьохрічний син потрапив до садочка, проте черга з малюків дуже велика. Коли ви приходите записуватись - вам пропонують зробити “благодійний внесок”, щоб прискорити чергу і отримати 100% гарантію, що для вашої дитини місце точно знайдеться.</a:t>
            </a:r>
            <a:endParaRPr sz="1800" dirty="0">
              <a:latin typeface="Arial" panose="020B0604020202020204" pitchFamily="34" charset="0"/>
              <a:ea typeface="Helvetica Neue"/>
              <a:cs typeface="Arial" panose="020B0604020202020204" pitchFamily="34" charset="0"/>
              <a:sym typeface="Helvetica Neue"/>
            </a:endParaRPr>
          </a:p>
        </p:txBody>
      </p:sp>
      <p:sp>
        <p:nvSpPr>
          <p:cNvPr id="143" name="Google Shape;143;p19"/>
          <p:cNvSpPr txBox="1">
            <a:spLocks noGrp="1"/>
          </p:cNvSpPr>
          <p:nvPr>
            <p:ph type="title"/>
          </p:nvPr>
        </p:nvSpPr>
        <p:spPr>
          <a:xfrm>
            <a:off x="813475" y="53687"/>
            <a:ext cx="6724800" cy="602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1200" b="1" dirty="0">
                <a:solidFill>
                  <a:srgbClr val="4A86E8"/>
                </a:solidFill>
                <a:latin typeface="Arial" panose="020B0604020202020204" pitchFamily="34" charset="0"/>
                <a:ea typeface="Helvetica Neue"/>
                <a:cs typeface="Arial" panose="020B0604020202020204" pitchFamily="34" charset="0"/>
                <a:sym typeface="Helvetica Neue"/>
              </a:rPr>
              <a:t> </a:t>
            </a:r>
            <a:r>
              <a:rPr lang="uk" sz="2600" b="1" dirty="0">
                <a:latin typeface="Arial" panose="020B0604020202020204" pitchFamily="34" charset="0"/>
                <a:ea typeface="Roboto"/>
                <a:cs typeface="Arial" panose="020B0604020202020204" pitchFamily="34" charset="0"/>
                <a:sym typeface="Roboto"/>
              </a:rPr>
              <a:t>Практична вправа</a:t>
            </a:r>
            <a:r>
              <a:rPr lang="uk" sz="4000" b="1" dirty="0">
                <a:solidFill>
                  <a:schemeClr val="lt1"/>
                </a:solidFill>
                <a:latin typeface="Arial" panose="020B0604020202020204" pitchFamily="34" charset="0"/>
                <a:ea typeface="Roboto"/>
                <a:cs typeface="Arial" panose="020B0604020202020204" pitchFamily="34" charset="0"/>
                <a:sym typeface="Roboto"/>
              </a:rPr>
              <a:t> </a:t>
            </a:r>
            <a:endParaRPr sz="4000" b="1" dirty="0">
              <a:solidFill>
                <a:schemeClr val="lt1"/>
              </a:solidFill>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None/>
            </a:pPr>
            <a:endParaRPr sz="4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45" name="Google Shape;145;p19"/>
          <p:cNvSpPr txBox="1"/>
          <p:nvPr/>
        </p:nvSpPr>
        <p:spPr>
          <a:xfrm>
            <a:off x="902900" y="2386413"/>
            <a:ext cx="7271100" cy="830966"/>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b="1" dirty="0">
                <a:solidFill>
                  <a:schemeClr val="dk1"/>
                </a:solidFill>
                <a:latin typeface="Arial" panose="020B0604020202020204" pitchFamily="34" charset="0"/>
                <a:cs typeface="Arial" panose="020B0604020202020204" pitchFamily="34" charset="0"/>
                <a:sym typeface="Helvetica Neue"/>
              </a:rPr>
              <a:t>Кейс 2. </a:t>
            </a:r>
            <a:r>
              <a:rPr lang="uk" sz="1200" dirty="0">
                <a:solidFill>
                  <a:schemeClr val="dk1"/>
                </a:solidFill>
                <a:latin typeface="Arial" panose="020B0604020202020204" pitchFamily="34" charset="0"/>
                <a:ea typeface="Helvetica Neue"/>
                <a:cs typeface="Arial" panose="020B0604020202020204" pitchFamily="34" charset="0"/>
                <a:sym typeface="Helvetica Neue"/>
              </a:rPr>
              <a:t>Ви хочете отримати водійські права. Зробити це самостійно і безкоштовно не виходить, бо у вас просять хабар за “допомогу” зі складанням іспиту. А після відмови платити – вас спеціально “валять” на тестах. </a:t>
            </a:r>
            <a:endParaRPr dirty="0">
              <a:latin typeface="Arial" panose="020B0604020202020204" pitchFamily="34" charset="0"/>
              <a:ea typeface="Helvetica Neue"/>
              <a:cs typeface="Arial" panose="020B0604020202020204" pitchFamily="34" charset="0"/>
              <a:sym typeface="Helvetica Neue"/>
            </a:endParaRPr>
          </a:p>
        </p:txBody>
      </p:sp>
      <p:sp>
        <p:nvSpPr>
          <p:cNvPr id="147" name="Google Shape;147;p19"/>
          <p:cNvSpPr txBox="1"/>
          <p:nvPr/>
        </p:nvSpPr>
        <p:spPr>
          <a:xfrm>
            <a:off x="902900" y="3435250"/>
            <a:ext cx="7307700" cy="646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b="1" dirty="0">
                <a:solidFill>
                  <a:schemeClr val="dk1"/>
                </a:solidFill>
                <a:latin typeface="Arial" panose="020B0604020202020204" pitchFamily="34" charset="0"/>
                <a:cs typeface="Arial" panose="020B0604020202020204" pitchFamily="34" charset="0"/>
                <a:sym typeface="Helvetica Neue"/>
              </a:rPr>
              <a:t>Кейс 3. </a:t>
            </a:r>
            <a:r>
              <a:rPr lang="uk" sz="1200" dirty="0">
                <a:solidFill>
                  <a:schemeClr val="dk1"/>
                </a:solidFill>
                <a:latin typeface="Arial" panose="020B0604020202020204" pitchFamily="34" charset="0"/>
                <a:ea typeface="Helvetica Neue"/>
                <a:cs typeface="Arial" panose="020B0604020202020204" pitchFamily="34" charset="0"/>
                <a:sym typeface="Helvetica Neue"/>
              </a:rPr>
              <a:t>Під вашим будинком є парк, де ви з сім’єю любите гуляти на вихідних. Одного разу ви приходите і бачите паркан та початок будівельних робіт. </a:t>
            </a:r>
            <a:endParaRPr dirty="0">
              <a:latin typeface="Arial" panose="020B0604020202020204" pitchFamily="34" charset="0"/>
              <a:ea typeface="Helvetica Neue"/>
              <a:cs typeface="Arial" panose="020B0604020202020204" pitchFamily="34" charset="0"/>
              <a:sym typeface="Helvetica Neue"/>
            </a:endParaRPr>
          </a:p>
        </p:txBody>
      </p:sp>
      <p:pic>
        <p:nvPicPr>
          <p:cNvPr id="148" name="Google Shape;148;p19"/>
          <p:cNvPicPr preferRelativeResize="0"/>
          <p:nvPr/>
        </p:nvPicPr>
        <p:blipFill>
          <a:blip r:embed="rId3">
            <a:alphaModFix/>
          </a:blip>
          <a:stretch>
            <a:fillRect/>
          </a:stretch>
        </p:blipFill>
        <p:spPr>
          <a:xfrm>
            <a:off x="0" y="4443414"/>
            <a:ext cx="9144000" cy="70008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0"/>
          <p:cNvSpPr/>
          <p:nvPr/>
        </p:nvSpPr>
        <p:spPr>
          <a:xfrm>
            <a:off x="593850" y="1336248"/>
            <a:ext cx="7956300" cy="850225"/>
          </a:xfrm>
          <a:prstGeom prst="rect">
            <a:avLst/>
          </a:prstGeom>
          <a:solidFill>
            <a:schemeClr val="lt1"/>
          </a:solid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txBox="1"/>
          <p:nvPr/>
        </p:nvSpPr>
        <p:spPr>
          <a:xfrm>
            <a:off x="758250" y="2453974"/>
            <a:ext cx="7791900" cy="954300"/>
          </a:xfrm>
          <a:prstGeom prst="rect">
            <a:avLst/>
          </a:prstGeom>
          <a:noFill/>
          <a:ln>
            <a:noFill/>
          </a:ln>
        </p:spPr>
        <p:txBody>
          <a:bodyPr spcFirstLastPara="1" wrap="square" lIns="91425" tIns="91425" rIns="91425" bIns="91425" anchor="t" anchorCtr="0">
            <a:spAutoFit/>
          </a:bodyPr>
          <a:lstStyle/>
          <a:p>
            <a:pPr marL="457200" marR="0" lvl="0" indent="0" algn="just" rtl="0">
              <a:lnSpc>
                <a:spcPct val="100000"/>
              </a:lnSpc>
              <a:spcBef>
                <a:spcPts val="0"/>
              </a:spcBef>
              <a:spcAft>
                <a:spcPts val="0"/>
              </a:spcAft>
              <a:buNone/>
            </a:pPr>
            <a:r>
              <a:rPr lang="uk" b="1" dirty="0">
                <a:solidFill>
                  <a:schemeClr val="dk1"/>
                </a:solidFill>
                <a:latin typeface="Arial" panose="020B0604020202020204" pitchFamily="34" charset="0"/>
                <a:ea typeface="Helvetica Neue"/>
                <a:cs typeface="Arial" panose="020B0604020202020204" pitchFamily="34" charset="0"/>
                <a:sym typeface="Helvetica Neue"/>
              </a:rPr>
              <a:t>Кейс 1. </a:t>
            </a:r>
            <a:r>
              <a:rPr lang="uk" sz="1200" dirty="0">
                <a:solidFill>
                  <a:schemeClr val="dk1"/>
                </a:solidFill>
                <a:latin typeface="Arial" panose="020B0604020202020204" pitchFamily="34" charset="0"/>
                <a:ea typeface="Helvetica Neue"/>
                <a:cs typeface="Arial" panose="020B0604020202020204" pitchFamily="34" charset="0"/>
                <a:sym typeface="Helvetica Neue"/>
              </a:rPr>
              <a:t>Ви живете у районі, де дуже багато дітей, проте дуже мало дитячих садочків. Вам конче потрібно, щоб ваш трьохрічний син потрапив до садочка, проте черга з малюків дуже велика. Коли ви приходите записуватись - вам пропонують зробити “благодійний внесок”, щоб прискорити чергу і отримати 100% гарантію, що для вашої дитини місце точно знайдеться.</a:t>
            </a:r>
            <a:endParaRPr sz="1800" dirty="0">
              <a:latin typeface="Arial" panose="020B0604020202020204" pitchFamily="34" charset="0"/>
              <a:ea typeface="Helvetica Neue"/>
              <a:cs typeface="Arial" panose="020B0604020202020204" pitchFamily="34" charset="0"/>
              <a:sym typeface="Helvetica Neue"/>
            </a:endParaRPr>
          </a:p>
        </p:txBody>
      </p:sp>
      <p:sp>
        <p:nvSpPr>
          <p:cNvPr id="155" name="Google Shape;155;p20"/>
          <p:cNvSpPr txBox="1">
            <a:spLocks noGrp="1"/>
          </p:cNvSpPr>
          <p:nvPr>
            <p:ph type="title"/>
          </p:nvPr>
        </p:nvSpPr>
        <p:spPr>
          <a:xfrm>
            <a:off x="856875" y="231050"/>
            <a:ext cx="5010525" cy="473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2600" b="1" dirty="0">
                <a:latin typeface="Arial" panose="020B0604020202020204" pitchFamily="34" charset="0"/>
                <a:ea typeface="Roboto"/>
                <a:cs typeface="Arial" panose="020B0604020202020204" pitchFamily="34" charset="0"/>
                <a:sym typeface="Roboto"/>
              </a:rPr>
              <a:t>Практична вправа</a:t>
            </a:r>
            <a:endParaRPr sz="4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56" name="Google Shape;156;p20"/>
          <p:cNvSpPr txBox="1"/>
          <p:nvPr/>
        </p:nvSpPr>
        <p:spPr>
          <a:xfrm>
            <a:off x="936450" y="1373474"/>
            <a:ext cx="7271100" cy="6463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b="1" dirty="0">
                <a:solidFill>
                  <a:schemeClr val="dk1"/>
                </a:solidFill>
                <a:latin typeface="Arial" panose="020B0604020202020204" pitchFamily="34" charset="0"/>
                <a:cs typeface="Arial" panose="020B0604020202020204" pitchFamily="34" charset="0"/>
                <a:sym typeface="Helvetica Neue"/>
              </a:rPr>
              <a:t>Кейс 4. </a:t>
            </a:r>
            <a:r>
              <a:rPr lang="uk" sz="1200" dirty="0">
                <a:solidFill>
                  <a:schemeClr val="dk1"/>
                </a:solidFill>
                <a:latin typeface="Arial" panose="020B0604020202020204" pitchFamily="34" charset="0"/>
                <a:ea typeface="Helvetica Neue"/>
                <a:cs typeface="Arial" panose="020B0604020202020204" pitchFamily="34" charset="0"/>
                <a:sym typeface="Helvetica Neue"/>
              </a:rPr>
              <a:t>Ви маєте власний бізнес і ведете його цілком доброчесно та законно. Проте в один з днів до вас приходять правоохоронці, та просять хабар, щоб “не заважати вашій діяльності”.  </a:t>
            </a:r>
            <a:endParaRPr dirty="0">
              <a:latin typeface="Arial" panose="020B0604020202020204" pitchFamily="34" charset="0"/>
              <a:ea typeface="Helvetica Neue"/>
              <a:cs typeface="Arial" panose="020B0604020202020204" pitchFamily="34" charset="0"/>
              <a:sym typeface="Helvetica Neue"/>
            </a:endParaRPr>
          </a:p>
        </p:txBody>
      </p:sp>
      <p:sp>
        <p:nvSpPr>
          <p:cNvPr id="157" name="Google Shape;157;p20"/>
          <p:cNvSpPr/>
          <p:nvPr/>
        </p:nvSpPr>
        <p:spPr>
          <a:xfrm>
            <a:off x="593850" y="2375124"/>
            <a:ext cx="7956300" cy="1300650"/>
          </a:xfrm>
          <a:prstGeom prst="rect">
            <a:avLst/>
          </a:prstGeom>
          <a:solidFill>
            <a:schemeClr val="lt1"/>
          </a:solidFill>
          <a:ln w="28575"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txBox="1"/>
          <p:nvPr/>
        </p:nvSpPr>
        <p:spPr>
          <a:xfrm>
            <a:off x="856874" y="2512674"/>
            <a:ext cx="7350675" cy="1015632"/>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uk" b="1" dirty="0">
                <a:solidFill>
                  <a:schemeClr val="dk1"/>
                </a:solidFill>
                <a:latin typeface="Arial" panose="020B0604020202020204" pitchFamily="34" charset="0"/>
                <a:cs typeface="Arial" panose="020B0604020202020204" pitchFamily="34" charset="0"/>
                <a:sym typeface="Helvetica Neue"/>
              </a:rPr>
              <a:t>Кейс 5. </a:t>
            </a:r>
            <a:r>
              <a:rPr lang="uk" sz="1200" dirty="0">
                <a:solidFill>
                  <a:schemeClr val="dk1"/>
                </a:solidFill>
                <a:latin typeface="Arial" panose="020B0604020202020204" pitchFamily="34" charset="0"/>
                <a:ea typeface="Helvetica Neue"/>
                <a:cs typeface="Arial" panose="020B0604020202020204" pitchFamily="34" charset="0"/>
                <a:sym typeface="Helvetica Neue"/>
              </a:rPr>
              <a:t>Ви активно готуєтеся до сесії. Ваша староста пише у чат групи, що викладач просить скинутися йому «на пляшку хорошого коньяку». У такому разі всій групі він поставить автомати. Індивідуально приймати іспит задарма він відмовляється. Більшість ваших одногрупників ця угода влаштовує, але є ті, хто хоче скласти іспити чесно.</a:t>
            </a:r>
            <a:endParaRPr dirty="0">
              <a:latin typeface="Arial" panose="020B0604020202020204" pitchFamily="34" charset="0"/>
              <a:ea typeface="Helvetica Neue"/>
              <a:cs typeface="Arial" panose="020B0604020202020204" pitchFamily="34" charset="0"/>
              <a:sym typeface="Helvetica Neue"/>
            </a:endParaRPr>
          </a:p>
        </p:txBody>
      </p:sp>
      <p:pic>
        <p:nvPicPr>
          <p:cNvPr id="159" name="Google Shape;159;p20"/>
          <p:cNvPicPr preferRelativeResize="0"/>
          <p:nvPr/>
        </p:nvPicPr>
        <p:blipFill>
          <a:blip r:embed="rId3">
            <a:alphaModFix/>
          </a:blip>
          <a:stretch>
            <a:fillRect/>
          </a:stretch>
        </p:blipFill>
        <p:spPr>
          <a:xfrm>
            <a:off x="0" y="4443414"/>
            <a:ext cx="9144000" cy="7000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Корупціонери зможуть відкупитися від суворого покарання - назвали відкупні  суми. Експерти б'ють на сполох | БукІнфо">
            <a:extLst>
              <a:ext uri="{FF2B5EF4-FFF2-40B4-BE49-F238E27FC236}">
                <a16:creationId xmlns:a16="http://schemas.microsoft.com/office/drawing/2014/main" id="{6F741B69-787A-4122-A728-3E9B78C3414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176" r="1617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a:extLst>
              <a:ext uri="{FF2B5EF4-FFF2-40B4-BE49-F238E27FC236}">
                <a16:creationId xmlns:a16="http://schemas.microsoft.com/office/drawing/2014/main" id="{30CE8CB8-FFA2-4F19-925E-5552B0C86189}"/>
              </a:ext>
            </a:extLst>
          </p:cNvPr>
          <p:cNvSpPr>
            <a:spLocks noGrp="1"/>
          </p:cNvSpPr>
          <p:nvPr>
            <p:ph type="title"/>
          </p:nvPr>
        </p:nvSpPr>
        <p:spPr>
          <a:xfrm>
            <a:off x="6527800" y="207168"/>
            <a:ext cx="2616200" cy="3374231"/>
          </a:xfrm>
        </p:spPr>
        <p:txBody>
          <a:bodyPr>
            <a:normAutofit/>
          </a:bodyPr>
          <a:lstStyle/>
          <a:p>
            <a:r>
              <a:rPr lang="uk-UA" sz="3000" dirty="0">
                <a:solidFill>
                  <a:schemeClr val="tx1"/>
                </a:solidFill>
              </a:rPr>
              <a:t>Як діяти, </a:t>
            </a:r>
            <a:br>
              <a:rPr lang="uk-UA" sz="3000" dirty="0">
                <a:solidFill>
                  <a:schemeClr val="tx1"/>
                </a:solidFill>
              </a:rPr>
            </a:br>
            <a:r>
              <a:rPr lang="uk-UA" sz="3000" dirty="0">
                <a:solidFill>
                  <a:schemeClr val="tx1"/>
                </a:solidFill>
              </a:rPr>
              <a:t>якщо стали свідком корупційних дій?</a:t>
            </a:r>
          </a:p>
        </p:txBody>
      </p:sp>
    </p:spTree>
    <p:extLst>
      <p:ext uri="{BB962C8B-B14F-4D97-AF65-F5344CB8AC3E}">
        <p14:creationId xmlns:p14="http://schemas.microsoft.com/office/powerpoint/2010/main" val="2860408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9857031-FB63-4AF4-87FD-F8008AB93229}"/>
              </a:ext>
            </a:extLst>
          </p:cNvPr>
          <p:cNvPicPr>
            <a:picLocks noChangeAspect="1"/>
          </p:cNvPicPr>
          <p:nvPr/>
        </p:nvPicPr>
        <p:blipFill>
          <a:blip r:embed="rId2"/>
          <a:stretch>
            <a:fillRect/>
          </a:stretch>
        </p:blipFill>
        <p:spPr>
          <a:xfrm>
            <a:off x="0" y="0"/>
            <a:ext cx="4385295" cy="5143500"/>
          </a:xfrm>
          <a:prstGeom prst="rect">
            <a:avLst/>
          </a:prstGeom>
        </p:spPr>
      </p:pic>
      <p:pic>
        <p:nvPicPr>
          <p:cNvPr id="5" name="Місце для вмісту 4">
            <a:extLst>
              <a:ext uri="{FF2B5EF4-FFF2-40B4-BE49-F238E27FC236}">
                <a16:creationId xmlns:a16="http://schemas.microsoft.com/office/drawing/2014/main" id="{6C6302AA-9FF8-474B-9A7C-19FF52B5A429}"/>
              </a:ext>
            </a:extLst>
          </p:cNvPr>
          <p:cNvPicPr>
            <a:picLocks noGrp="1" noChangeAspect="1"/>
          </p:cNvPicPr>
          <p:nvPr>
            <p:ph idx="1"/>
          </p:nvPr>
        </p:nvPicPr>
        <p:blipFill rotWithShape="1">
          <a:blip r:embed="rId3"/>
          <a:srcRect l="5428" t="6546" r="3160"/>
          <a:stretch/>
        </p:blipFill>
        <p:spPr>
          <a:xfrm>
            <a:off x="4443413" y="0"/>
            <a:ext cx="3971952" cy="5138714"/>
          </a:xfrm>
        </p:spPr>
      </p:pic>
    </p:spTree>
    <p:extLst>
      <p:ext uri="{BB962C8B-B14F-4D97-AF65-F5344CB8AC3E}">
        <p14:creationId xmlns:p14="http://schemas.microsoft.com/office/powerpoint/2010/main" val="370759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21"/>
          <p:cNvSpPr txBox="1">
            <a:spLocks noGrp="1"/>
          </p:cNvSpPr>
          <p:nvPr>
            <p:ph type="title"/>
          </p:nvPr>
        </p:nvSpPr>
        <p:spPr>
          <a:xfrm>
            <a:off x="823875" y="900014"/>
            <a:ext cx="6978995" cy="1843185"/>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3400" b="1" dirty="0">
                <a:latin typeface="Arial" panose="020B0604020202020204" pitchFamily="34" charset="0"/>
                <a:ea typeface="Roboto"/>
                <a:cs typeface="Arial" panose="020B0604020202020204" pitchFamily="34" charset="0"/>
                <a:sym typeface="Roboto"/>
              </a:rPr>
              <a:t>Методи та інструменти</a:t>
            </a:r>
            <a:endParaRPr sz="3400" b="1" dirty="0">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Clr>
                <a:schemeClr val="dk1"/>
              </a:buClr>
              <a:buSzPts val="1100"/>
              <a:buFont typeface="Arial"/>
              <a:buNone/>
            </a:pPr>
            <a:r>
              <a:rPr lang="uk" sz="3400" b="1" dirty="0">
                <a:latin typeface="Arial" panose="020B0604020202020204" pitchFamily="34" charset="0"/>
                <a:ea typeface="Roboto"/>
                <a:cs typeface="Arial" panose="020B0604020202020204" pitchFamily="34" charset="0"/>
                <a:sym typeface="Roboto"/>
              </a:rPr>
              <a:t>боротьби з побутовою корупцією </a:t>
            </a:r>
            <a:endParaRPr sz="3400" b="1" dirty="0">
              <a:latin typeface="Arial" panose="020B0604020202020204" pitchFamily="34" charset="0"/>
              <a:ea typeface="Roboto"/>
              <a:cs typeface="Arial" panose="020B0604020202020204" pitchFamily="34" charset="0"/>
              <a:sym typeface="Roboto"/>
            </a:endParaRPr>
          </a:p>
        </p:txBody>
      </p:sp>
      <p:sp>
        <p:nvSpPr>
          <p:cNvPr id="166" name="Google Shape;166;p21"/>
          <p:cNvSpPr/>
          <p:nvPr/>
        </p:nvSpPr>
        <p:spPr>
          <a:xfrm>
            <a:off x="8138575" y="-44925"/>
            <a:ext cx="1005600" cy="52110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0" y="4671475"/>
            <a:ext cx="3092100" cy="472200"/>
          </a:xfrm>
          <a:prstGeom prst="snip1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7" name="Google Shape;177;p22"/>
          <p:cNvSpPr txBox="1">
            <a:spLocks noGrp="1"/>
          </p:cNvSpPr>
          <p:nvPr>
            <p:ph type="title"/>
          </p:nvPr>
        </p:nvSpPr>
        <p:spPr>
          <a:xfrm>
            <a:off x="886425" y="230801"/>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2800" b="1" dirty="0">
                <a:latin typeface="Arial" panose="020B0604020202020204" pitchFamily="34" charset="0"/>
                <a:ea typeface="Roboto"/>
                <a:cs typeface="Arial" panose="020B0604020202020204" pitchFamily="34" charset="0"/>
                <a:sym typeface="Roboto"/>
              </a:rPr>
              <a:t>Боротьба  з побутовою корупцією</a:t>
            </a:r>
            <a:endParaRPr sz="2100" b="1" dirty="0">
              <a:latin typeface="Arial" panose="020B0604020202020204" pitchFamily="34" charset="0"/>
              <a:ea typeface="Roboto"/>
              <a:cs typeface="Arial" panose="020B0604020202020204" pitchFamily="34" charset="0"/>
              <a:sym typeface="Roboto"/>
            </a:endParaRPr>
          </a:p>
        </p:txBody>
      </p:sp>
      <p:sp>
        <p:nvSpPr>
          <p:cNvPr id="178" name="Google Shape;178;p22"/>
          <p:cNvSpPr txBox="1"/>
          <p:nvPr/>
        </p:nvSpPr>
        <p:spPr>
          <a:xfrm>
            <a:off x="910700" y="891149"/>
            <a:ext cx="7250320" cy="110488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600" b="1" dirty="0">
                <a:solidFill>
                  <a:schemeClr val="dk1"/>
                </a:solidFill>
                <a:latin typeface="Arial" panose="020B0604020202020204" pitchFamily="34" charset="0"/>
                <a:ea typeface="Helvetica Neue"/>
                <a:cs typeface="Arial" panose="020B0604020202020204" pitchFamily="34" charset="0"/>
                <a:sym typeface="Helvetica Neue"/>
              </a:rPr>
              <a:t>Реорганізація процесу</a:t>
            </a:r>
          </a:p>
          <a:p>
            <a:pPr marL="0" lvl="0" indent="0" algn="just" rtl="0">
              <a:lnSpc>
                <a:spcPct val="115000"/>
              </a:lnSpc>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Зменшення кількості державних вимог і сприяння їх дотриманню через перепроектування, усунення зайвих кроків і використання технологій. Може включати гармонізацію законів, правил і процедур, спрощення вимог до документації.</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79" name="Google Shape;179;p22"/>
          <p:cNvSpPr txBox="1"/>
          <p:nvPr/>
        </p:nvSpPr>
        <p:spPr>
          <a:xfrm>
            <a:off x="886425" y="1890069"/>
            <a:ext cx="7274595" cy="1954351"/>
          </a:xfrm>
          <a:prstGeom prst="rect">
            <a:avLst/>
          </a:prstGeom>
          <a:noFill/>
          <a:ln>
            <a:noFill/>
          </a:ln>
        </p:spPr>
        <p:txBody>
          <a:bodyPr spcFirstLastPara="1" wrap="square" lIns="91425" tIns="91425" rIns="91425" bIns="91425" anchor="t" anchorCtr="0">
            <a:spAutoFit/>
          </a:bodyPr>
          <a:lstStyle/>
          <a:p>
            <a:pPr algn="just">
              <a:lnSpc>
                <a:spcPct val="115000"/>
              </a:lnSpc>
            </a:pPr>
            <a:r>
              <a:rPr lang="uk" sz="1600" b="1" dirty="0">
                <a:solidFill>
                  <a:schemeClr val="dk1"/>
                </a:solidFill>
                <a:latin typeface="Arial" panose="020B0604020202020204" pitchFamily="34" charset="0"/>
                <a:cs typeface="Arial" panose="020B0604020202020204" pitchFamily="34" charset="0"/>
                <a:sym typeface="Helvetica Neue"/>
              </a:rPr>
              <a:t>Єдине вікно</a:t>
            </a:r>
            <a:endParaRPr sz="1600" b="1" dirty="0">
              <a:solidFill>
                <a:schemeClr val="dk1"/>
              </a:solidFill>
              <a:latin typeface="Arial" panose="020B0604020202020204" pitchFamily="34" charset="0"/>
              <a:cs typeface="Arial" panose="020B0604020202020204" pitchFamily="34" charset="0"/>
              <a:sym typeface="Helvetica Neue"/>
            </a:endParaRPr>
          </a:p>
          <a:p>
            <a:pPr marL="0" lvl="0" indent="0" algn="just" rtl="0">
              <a:lnSpc>
                <a:spcPct val="115000"/>
              </a:lnSpc>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Об’єднує низку державних послуг, включаючи реєстрацію бізнесу, післяреєстраційні процедури в податкових органах, видачу документів, ліцензій та дозволів. забезпечує простішу, швидшу та прозорішу взаємодію громадян і держави. </a:t>
            </a:r>
            <a:r>
              <a:rPr lang="ru-RU" sz="1200" b="0" i="0" dirty="0" err="1">
                <a:solidFill>
                  <a:srgbClr val="3D3D3D"/>
                </a:solidFill>
                <a:effectLst/>
                <a:latin typeface="Arial" panose="020B0604020202020204" pitchFamily="34" charset="0"/>
              </a:rPr>
              <a:t>Тобто</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єдиний</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офіс</a:t>
            </a:r>
            <a:r>
              <a:rPr lang="ru-RU" sz="1200" b="0" i="0" dirty="0">
                <a:solidFill>
                  <a:srgbClr val="3D3D3D"/>
                </a:solidFill>
                <a:effectLst/>
                <a:latin typeface="Arial" panose="020B0604020202020204" pitchFamily="34" charset="0"/>
              </a:rPr>
              <a:t>" - </a:t>
            </a:r>
            <a:r>
              <a:rPr lang="ru-RU" sz="1200" b="0" i="0" dirty="0" err="1">
                <a:solidFill>
                  <a:srgbClr val="3D3D3D"/>
                </a:solidFill>
                <a:effectLst/>
                <a:latin typeface="Arial" panose="020B0604020202020204" pitchFamily="34" charset="0"/>
              </a:rPr>
              <a:t>це</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фактично</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об'єднання</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всіх</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дозвільних</a:t>
            </a:r>
            <a:r>
              <a:rPr lang="ru-RU" sz="1200" b="0" i="0" dirty="0">
                <a:solidFill>
                  <a:srgbClr val="3D3D3D"/>
                </a:solidFill>
                <a:effectLst/>
                <a:latin typeface="Arial" panose="020B0604020202020204" pitchFamily="34" charset="0"/>
              </a:rPr>
              <a:t> служб в одному </a:t>
            </a:r>
            <a:r>
              <a:rPr lang="ru-RU" sz="1200" b="0" i="0" dirty="0" err="1">
                <a:solidFill>
                  <a:srgbClr val="3D3D3D"/>
                </a:solidFill>
                <a:effectLst/>
                <a:latin typeface="Arial" panose="020B0604020202020204" pitchFamily="34" charset="0"/>
              </a:rPr>
              <a:t>приміщенні</a:t>
            </a:r>
            <a:r>
              <a:rPr lang="ru-RU" sz="1200" b="0" i="0" dirty="0">
                <a:solidFill>
                  <a:srgbClr val="3D3D3D"/>
                </a:solidFill>
                <a:effectLst/>
                <a:latin typeface="Arial" panose="020B0604020202020204" pitchFamily="34" charset="0"/>
              </a:rPr>
              <a:t>, де </a:t>
            </a:r>
            <a:r>
              <a:rPr lang="ru-RU" sz="1200" b="0" i="0" dirty="0" err="1">
                <a:solidFill>
                  <a:srgbClr val="3D3D3D"/>
                </a:solidFill>
                <a:effectLst/>
                <a:latin typeface="Arial" panose="020B0604020202020204" pitchFamily="34" charset="0"/>
              </a:rPr>
              <a:t>підприємець</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самостійно</a:t>
            </a:r>
            <a:r>
              <a:rPr lang="ru-RU" sz="1200" b="0" i="0" dirty="0">
                <a:solidFill>
                  <a:srgbClr val="3D3D3D"/>
                </a:solidFill>
                <a:effectLst/>
                <a:latin typeface="Arial" panose="020B0604020202020204" pitchFamily="34" charset="0"/>
              </a:rPr>
              <a:t> проходить </a:t>
            </a:r>
            <a:r>
              <a:rPr lang="ru-RU" sz="1200" b="0" i="0" dirty="0" err="1">
                <a:solidFill>
                  <a:srgbClr val="3D3D3D"/>
                </a:solidFill>
                <a:effectLst/>
                <a:latin typeface="Arial" panose="020B0604020202020204" pitchFamily="34" charset="0"/>
              </a:rPr>
              <a:t>усі</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необхідні</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процедури</a:t>
            </a:r>
            <a:r>
              <a:rPr lang="ru-RU" sz="1200" b="0" i="0" dirty="0">
                <a:solidFill>
                  <a:srgbClr val="3D3D3D"/>
                </a:solidFill>
                <a:effectLst/>
                <a:latin typeface="Arial" panose="020B0604020202020204" pitchFamily="34" charset="0"/>
              </a:rPr>
              <a:t>, а при "</a:t>
            </a:r>
            <a:r>
              <a:rPr lang="ru-RU" sz="1200" b="0" i="0" dirty="0" err="1">
                <a:solidFill>
                  <a:srgbClr val="3D3D3D"/>
                </a:solidFill>
                <a:effectLst/>
                <a:latin typeface="Arial" panose="020B0604020202020204" pitchFamily="34" charset="0"/>
              </a:rPr>
              <a:t>єдиному</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вікні</a:t>
            </a:r>
            <a:r>
              <a:rPr lang="ru-RU" sz="1200" b="0" i="0" dirty="0">
                <a:solidFill>
                  <a:srgbClr val="3D3D3D"/>
                </a:solidFill>
                <a:effectLst/>
                <a:latin typeface="Arial" panose="020B0604020202020204" pitchFamily="34" charset="0"/>
              </a:rPr>
              <a:t>" - </a:t>
            </a:r>
            <a:r>
              <a:rPr lang="ru-RU" sz="1200" b="0" i="0" dirty="0" err="1">
                <a:solidFill>
                  <a:srgbClr val="3D3D3D"/>
                </a:solidFill>
                <a:effectLst/>
                <a:latin typeface="Arial" panose="020B0604020202020204" pitchFamily="34" charset="0"/>
              </a:rPr>
              <a:t>він</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лише</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здає</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одній</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особі</a:t>
            </a:r>
            <a:r>
              <a:rPr lang="ru-RU" sz="1200" b="0" i="0" dirty="0">
                <a:solidFill>
                  <a:srgbClr val="3D3D3D"/>
                </a:solidFill>
                <a:effectLst/>
                <a:latin typeface="Arial" panose="020B0604020202020204" pitchFamily="34" charset="0"/>
              </a:rPr>
              <a:t> (державному </a:t>
            </a:r>
            <a:r>
              <a:rPr lang="ru-RU" sz="1200" b="0" i="0" dirty="0" err="1">
                <a:solidFill>
                  <a:srgbClr val="3D3D3D"/>
                </a:solidFill>
                <a:effectLst/>
                <a:latin typeface="Arial" panose="020B0604020202020204" pitchFamily="34" charset="0"/>
              </a:rPr>
              <a:t>адміністратору</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необхідний</a:t>
            </a:r>
            <a:r>
              <a:rPr lang="ru-RU" sz="1200" b="0" i="0" dirty="0">
                <a:solidFill>
                  <a:srgbClr val="3D3D3D"/>
                </a:solidFill>
                <a:effectLst/>
                <a:latin typeface="Arial" panose="020B0604020202020204" pitchFamily="34" charset="0"/>
              </a:rPr>
              <a:t> пакет </a:t>
            </a:r>
            <a:r>
              <a:rPr lang="ru-RU" sz="1200" b="0" i="0" dirty="0" err="1">
                <a:solidFill>
                  <a:srgbClr val="3D3D3D"/>
                </a:solidFill>
                <a:effectLst/>
                <a:latin typeface="Arial" panose="020B0604020202020204" pitchFamily="34" charset="0"/>
              </a:rPr>
              <a:t>документів</a:t>
            </a:r>
            <a:r>
              <a:rPr lang="ru-RU" sz="1200" b="0" i="0" dirty="0">
                <a:solidFill>
                  <a:srgbClr val="3D3D3D"/>
                </a:solidFill>
                <a:effectLst/>
                <a:latin typeface="Arial" panose="020B0604020202020204" pitchFamily="34" charset="0"/>
              </a:rPr>
              <a:t> і через </a:t>
            </a:r>
            <a:r>
              <a:rPr lang="ru-RU" sz="1200" b="0" i="0" dirty="0" err="1">
                <a:solidFill>
                  <a:srgbClr val="3D3D3D"/>
                </a:solidFill>
                <a:effectLst/>
                <a:latin typeface="Arial" panose="020B0604020202020204" pitchFamily="34" charset="0"/>
              </a:rPr>
              <a:t>встановлений</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законодавством</a:t>
            </a:r>
            <a:r>
              <a:rPr lang="ru-RU" sz="1200" b="0" i="0" dirty="0">
                <a:solidFill>
                  <a:srgbClr val="3D3D3D"/>
                </a:solidFill>
                <a:effectLst/>
                <a:latin typeface="Arial" panose="020B0604020202020204" pitchFamily="34" charset="0"/>
              </a:rPr>
              <a:t> час приходить </a:t>
            </a:r>
            <a:r>
              <a:rPr lang="ru-RU" sz="1200" b="0" i="0" dirty="0" err="1">
                <a:solidFill>
                  <a:srgbClr val="3D3D3D"/>
                </a:solidFill>
                <a:effectLst/>
                <a:latin typeface="Arial" panose="020B0604020202020204" pitchFamily="34" charset="0"/>
              </a:rPr>
              <a:t>отримувати</a:t>
            </a:r>
            <a:r>
              <a:rPr lang="ru-RU" sz="1200" b="0" i="0" dirty="0">
                <a:solidFill>
                  <a:srgbClr val="3D3D3D"/>
                </a:solidFill>
                <a:effectLst/>
                <a:latin typeface="Arial" panose="020B0604020202020204" pitchFamily="34" charset="0"/>
              </a:rPr>
              <a:t> </a:t>
            </a:r>
            <a:r>
              <a:rPr lang="ru-RU" sz="1200" b="0" i="0" dirty="0" err="1">
                <a:solidFill>
                  <a:srgbClr val="3D3D3D"/>
                </a:solidFill>
                <a:effectLst/>
                <a:latin typeface="Arial" panose="020B0604020202020204" pitchFamily="34" charset="0"/>
              </a:rPr>
              <a:t>вже</a:t>
            </a:r>
            <a:r>
              <a:rPr lang="ru-RU" sz="1200" b="0" i="0" dirty="0">
                <a:solidFill>
                  <a:srgbClr val="3D3D3D"/>
                </a:solidFill>
                <a:effectLst/>
                <a:latin typeface="Arial" panose="020B0604020202020204" pitchFamily="34" charset="0"/>
              </a:rPr>
              <a:t> оформлений </a:t>
            </a:r>
            <a:r>
              <a:rPr lang="ru-RU" sz="1200" b="0" i="0" dirty="0" err="1">
                <a:solidFill>
                  <a:srgbClr val="3D3D3D"/>
                </a:solidFill>
                <a:effectLst/>
                <a:latin typeface="Arial" panose="020B0604020202020204" pitchFamily="34" charset="0"/>
              </a:rPr>
              <a:t>дозвільний</a:t>
            </a:r>
            <a:r>
              <a:rPr lang="ru-RU" sz="1200" b="0" i="0" dirty="0">
                <a:solidFill>
                  <a:srgbClr val="3D3D3D"/>
                </a:solidFill>
                <a:effectLst/>
                <a:latin typeface="Arial" panose="020B0604020202020204" pitchFamily="34" charset="0"/>
              </a:rPr>
              <a:t> документ.</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80" name="Google Shape;180;p22"/>
          <p:cNvSpPr txBox="1"/>
          <p:nvPr/>
        </p:nvSpPr>
        <p:spPr>
          <a:xfrm>
            <a:off x="910700" y="3807811"/>
            <a:ext cx="7250320" cy="1104888"/>
          </a:xfrm>
          <a:prstGeom prst="rect">
            <a:avLst/>
          </a:prstGeom>
          <a:noFill/>
          <a:ln>
            <a:noFill/>
          </a:ln>
        </p:spPr>
        <p:txBody>
          <a:bodyPr spcFirstLastPara="1" wrap="square" lIns="91425" tIns="91425" rIns="91425" bIns="91425" anchor="t" anchorCtr="0">
            <a:spAutoFit/>
          </a:bodyPr>
          <a:lstStyle/>
          <a:p>
            <a:pPr lvl="0" indent="0" algn="just">
              <a:lnSpc>
                <a:spcPct val="115000"/>
              </a:lnSpc>
              <a:spcBef>
                <a:spcPts val="0"/>
              </a:spcBef>
              <a:spcAft>
                <a:spcPts val="0"/>
              </a:spcAft>
              <a:buNone/>
            </a:pPr>
            <a:r>
              <a:rPr lang="uk" sz="1600" b="1" dirty="0">
                <a:solidFill>
                  <a:schemeClr val="dk1"/>
                </a:solidFill>
                <a:latin typeface="Arial" panose="020B0604020202020204" pitchFamily="34" charset="0"/>
                <a:cs typeface="Arial" panose="020B0604020202020204" pitchFamily="34" charset="0"/>
                <a:sym typeface="Helvetica Neue"/>
              </a:rPr>
              <a:t>Обмін даними та стандартизація</a:t>
            </a:r>
            <a:endParaRPr sz="1600" b="1" dirty="0">
              <a:solidFill>
                <a:schemeClr val="dk1"/>
              </a:solidFill>
              <a:latin typeface="Arial" panose="020B0604020202020204" pitchFamily="34" charset="0"/>
              <a:cs typeface="Arial" panose="020B0604020202020204" pitchFamily="34" charset="0"/>
              <a:sym typeface="Helvetica Neue"/>
            </a:endParaRPr>
          </a:p>
          <a:p>
            <a:pPr marL="0" lvl="0" indent="0" algn="just" rtl="0">
              <a:lnSpc>
                <a:spcPct val="115000"/>
              </a:lnSpc>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Від бізнесу часто вимагають подавати ту саму документацію до різних державних установ у різних форматах. Обмін даними та стандартизація форматів між цими агентствами значною мірою зменшує адміністративне навантаження на компанії.</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0" name="Google Shape;190;p23"/>
          <p:cNvSpPr txBox="1">
            <a:spLocks noGrp="1"/>
          </p:cNvSpPr>
          <p:nvPr>
            <p:ph type="title"/>
          </p:nvPr>
        </p:nvSpPr>
        <p:spPr>
          <a:xfrm>
            <a:off x="861060" y="205740"/>
            <a:ext cx="70713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Боротьба  з побутовою корупцією</a:t>
            </a:r>
            <a:endParaRPr sz="3000" b="1" dirty="0">
              <a:latin typeface="Arial" panose="020B0604020202020204" pitchFamily="34" charset="0"/>
              <a:ea typeface="Roboto"/>
              <a:cs typeface="Arial" panose="020B0604020202020204" pitchFamily="34" charset="0"/>
              <a:sym typeface="Roboto"/>
            </a:endParaRPr>
          </a:p>
        </p:txBody>
      </p:sp>
      <p:sp>
        <p:nvSpPr>
          <p:cNvPr id="191" name="Google Shape;191;p23"/>
          <p:cNvSpPr txBox="1"/>
          <p:nvPr/>
        </p:nvSpPr>
        <p:spPr>
          <a:xfrm>
            <a:off x="861060" y="963536"/>
            <a:ext cx="7376160" cy="174198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600" b="1" dirty="0">
                <a:solidFill>
                  <a:schemeClr val="dk1"/>
                </a:solidFill>
                <a:latin typeface="Arial" panose="020B0604020202020204" pitchFamily="34" charset="0"/>
                <a:ea typeface="Helvetica Neue"/>
                <a:cs typeface="Arial" panose="020B0604020202020204" pitchFamily="34" charset="0"/>
                <a:sym typeface="Helvetica Neue"/>
              </a:rPr>
              <a:t>Електронний уряд</a:t>
            </a:r>
            <a:endParaRPr sz="16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Цифровізація державних послуг сприяє боротьбі з корупцією шляхом зменшення свободи дій державних службовців, підвищення прозорості та спрощення бюрократичних процесів. Оскільки дрібна корупція зазвичай виникає в особистих ситуаціях, інформаційно-комунікаційні технології (ІКТ) можуть зменшити можливості для хабарництва, обмежуючи пряму взаємодію між користувачами послуг і постачальниками послуг.</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192" name="Google Shape;192;p23"/>
          <p:cNvSpPr txBox="1"/>
          <p:nvPr/>
        </p:nvSpPr>
        <p:spPr>
          <a:xfrm>
            <a:off x="884247" y="2688059"/>
            <a:ext cx="7375505" cy="1317253"/>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600" b="1" dirty="0">
                <a:solidFill>
                  <a:schemeClr val="dk1"/>
                </a:solidFill>
                <a:latin typeface="Arial" panose="020B0604020202020204" pitchFamily="34" charset="0"/>
                <a:ea typeface="Helvetica Neue"/>
                <a:cs typeface="Arial" panose="020B0604020202020204" pitchFamily="34" charset="0"/>
                <a:sym typeface="Helvetica Neue"/>
              </a:rPr>
              <a:t>Залучення зацікавлених сторін</a:t>
            </a:r>
            <a:endParaRPr sz="16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None/>
            </a:pPr>
            <a:r>
              <a:rPr lang="uk" sz="1200" dirty="0">
                <a:solidFill>
                  <a:schemeClr val="dk1"/>
                </a:solidFill>
                <a:latin typeface="Arial" panose="020B0604020202020204" pitchFamily="34" charset="0"/>
                <a:ea typeface="Helvetica Neue"/>
                <a:cs typeface="Arial" panose="020B0604020202020204" pitchFamily="34" charset="0"/>
                <a:sym typeface="Helvetica Neue"/>
              </a:rPr>
              <a:t>гарантує, що реформи, спрямовані на зменшення бюрократичних процедур і спрощення бюрократичних процесів, вирішують правильні питання. До прикладу - громадські консультації, як у Великій Британії, де громадяни можуть вносити пропозиції щодо зменшення бюрократії та спрощення правил на спеціальному веб-сайті. </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90" name="Google Shape;190;p23"/>
          <p:cNvSpPr txBox="1">
            <a:spLocks noGrp="1"/>
          </p:cNvSpPr>
          <p:nvPr>
            <p:ph type="title"/>
          </p:nvPr>
        </p:nvSpPr>
        <p:spPr>
          <a:xfrm>
            <a:off x="861060" y="205740"/>
            <a:ext cx="70713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Боротьба  з побутовою корупцією</a:t>
            </a:r>
            <a:endParaRPr sz="3000" b="1" dirty="0">
              <a:latin typeface="Arial" panose="020B0604020202020204" pitchFamily="34" charset="0"/>
              <a:ea typeface="Roboto"/>
              <a:cs typeface="Arial" panose="020B0604020202020204" pitchFamily="34" charset="0"/>
              <a:sym typeface="Roboto"/>
            </a:endParaRPr>
          </a:p>
        </p:txBody>
      </p:sp>
      <p:sp>
        <p:nvSpPr>
          <p:cNvPr id="193" name="Google Shape;193;p23"/>
          <p:cNvSpPr txBox="1"/>
          <p:nvPr/>
        </p:nvSpPr>
        <p:spPr>
          <a:xfrm>
            <a:off x="746760" y="1173418"/>
            <a:ext cx="7654290" cy="3299334"/>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600" b="1" dirty="0">
                <a:solidFill>
                  <a:schemeClr val="dk1"/>
                </a:solidFill>
                <a:latin typeface="Arial" panose="020B0604020202020204" pitchFamily="34" charset="0"/>
                <a:ea typeface="Helvetica Neue"/>
                <a:cs typeface="Arial" panose="020B0604020202020204" pitchFamily="34" charset="0"/>
                <a:sym typeface="Helvetica Neue"/>
              </a:rPr>
              <a:t>Нові технології та інновації</a:t>
            </a:r>
            <a:endParaRPr sz="16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None/>
            </a:pPr>
            <a:r>
              <a:rPr lang="uk" sz="1600" dirty="0">
                <a:solidFill>
                  <a:schemeClr val="dk1"/>
                </a:solidFill>
                <a:latin typeface="Arial" panose="020B0604020202020204" pitchFamily="34" charset="0"/>
                <a:ea typeface="Helvetica Neue"/>
                <a:cs typeface="Arial" panose="020B0604020202020204" pitchFamily="34" charset="0"/>
                <a:sym typeface="Helvetica Neue"/>
              </a:rPr>
              <a:t>Такі інструменти, як цифрові державні послуги, краудсорсингові платформи, портали прозорості, відкриті дані тощо мають великий потенціал для підтримки боротьби з корупцією шляхом сприяння громадському контролю, прозорості та підзвітності, сприяння адвокації та участі громадян, а також тіснішій взаємодії між урядом і громадянами. </a:t>
            </a:r>
          </a:p>
          <a:p>
            <a:pPr marL="0" lvl="0" indent="0" algn="just" rtl="0">
              <a:lnSpc>
                <a:spcPct val="115000"/>
              </a:lnSpc>
              <a:spcBef>
                <a:spcPts val="0"/>
              </a:spcBef>
              <a:spcAft>
                <a:spcPts val="0"/>
              </a:spcAft>
              <a:buNone/>
            </a:pPr>
            <a:endParaRPr sz="1600"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just" rtl="0">
              <a:lnSpc>
                <a:spcPct val="115000"/>
              </a:lnSpc>
              <a:spcBef>
                <a:spcPts val="0"/>
              </a:spcBef>
              <a:spcAft>
                <a:spcPts val="0"/>
              </a:spcAft>
              <a:buNone/>
            </a:pPr>
            <a:r>
              <a:rPr lang="ru-RU" sz="1600" b="1" dirty="0" err="1">
                <a:latin typeface="Arial" panose="020B0604020202020204" pitchFamily="34" charset="0"/>
                <a:cs typeface="Arial" panose="020B0604020202020204" pitchFamily="34" charset="0"/>
              </a:rPr>
              <a:t>Антикорупційна</a:t>
            </a:r>
            <a:r>
              <a:rPr lang="ru-RU" sz="1600" b="1" dirty="0">
                <a:latin typeface="Arial" panose="020B0604020202020204" pitchFamily="34" charset="0"/>
                <a:cs typeface="Arial" panose="020B0604020202020204" pitchFamily="34" charset="0"/>
              </a:rPr>
              <a:t> </a:t>
            </a:r>
            <a:r>
              <a:rPr lang="ru-RU" sz="1600" b="1" dirty="0" err="1">
                <a:latin typeface="Arial" panose="020B0604020202020204" pitchFamily="34" charset="0"/>
                <a:cs typeface="Arial" panose="020B0604020202020204" pitchFamily="34" charset="0"/>
              </a:rPr>
              <a:t>просвіта</a:t>
            </a:r>
            <a:r>
              <a:rPr lang="ru-RU" sz="1600" b="1" dirty="0">
                <a:latin typeface="Arial" panose="020B0604020202020204" pitchFamily="34" charset="0"/>
                <a:cs typeface="Arial" panose="020B0604020202020204" pitchFamily="34" charset="0"/>
              </a:rPr>
              <a:t> та </a:t>
            </a:r>
            <a:r>
              <a:rPr lang="ru-RU" sz="1600" b="1" dirty="0" err="1">
                <a:latin typeface="Arial" panose="020B0604020202020204" pitchFamily="34" charset="0"/>
                <a:cs typeface="Arial" panose="020B0604020202020204" pitchFamily="34" charset="0"/>
              </a:rPr>
              <a:t>навчання</a:t>
            </a:r>
            <a:endParaRPr lang="ru-RU" sz="1600" b="1" dirty="0">
              <a:latin typeface="Arial" panose="020B0604020202020204" pitchFamily="34" charset="0"/>
              <a:cs typeface="Arial" panose="020B0604020202020204" pitchFamily="34" charset="0"/>
            </a:endParaRPr>
          </a:p>
          <a:p>
            <a:pPr marL="0" lvl="0" indent="0" algn="just" rtl="0">
              <a:lnSpc>
                <a:spcPct val="115000"/>
              </a:lnSpc>
              <a:spcBef>
                <a:spcPts val="0"/>
              </a:spcBef>
              <a:spcAft>
                <a:spcPts val="0"/>
              </a:spcAft>
              <a:buNone/>
            </a:pPr>
            <a:r>
              <a:rPr lang="ru-RU" sz="1600" dirty="0">
                <a:latin typeface="Arial" panose="020B0604020202020204" pitchFamily="34" charset="0"/>
                <a:cs typeface="Arial" panose="020B0604020202020204" pitchFamily="34" charset="0"/>
              </a:rPr>
              <a:t> статистика </a:t>
            </a:r>
            <a:r>
              <a:rPr lang="ru-RU" sz="1600" dirty="0" err="1">
                <a:latin typeface="Arial" panose="020B0604020202020204" pitchFamily="34" charset="0"/>
                <a:cs typeface="Arial" panose="020B0604020202020204" pitchFamily="34" charset="0"/>
              </a:rPr>
              <a:t>демонструє</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що</a:t>
            </a:r>
            <a:r>
              <a:rPr lang="ru-RU" sz="1600" dirty="0">
                <a:latin typeface="Arial" panose="020B0604020202020204" pitchFamily="34" charset="0"/>
                <a:cs typeface="Arial" panose="020B0604020202020204" pitchFamily="34" charset="0"/>
              </a:rPr>
              <a:t> часто </a:t>
            </a:r>
            <a:r>
              <a:rPr lang="ru-RU" sz="1600" dirty="0" err="1">
                <a:latin typeface="Arial" panose="020B0604020202020204" pitchFamily="34" charset="0"/>
                <a:cs typeface="Arial" panose="020B0604020202020204" pitchFamily="34" charset="0"/>
              </a:rPr>
              <a:t>громадяни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практикують</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побутову</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корупцію</a:t>
            </a:r>
            <a:r>
              <a:rPr lang="ru-RU" sz="1600" dirty="0">
                <a:latin typeface="Arial" panose="020B0604020202020204" pitchFamily="34" charset="0"/>
                <a:cs typeface="Arial" panose="020B0604020202020204" pitchFamily="34" charset="0"/>
              </a:rPr>
              <a:t> через брак </a:t>
            </a:r>
            <a:r>
              <a:rPr lang="ru-RU" sz="1600" dirty="0" err="1">
                <a:latin typeface="Arial" panose="020B0604020202020204" pitchFamily="34" charset="0"/>
                <a:cs typeface="Arial" panose="020B0604020202020204" pitchFamily="34" charset="0"/>
              </a:rPr>
              <a:t>знань</a:t>
            </a:r>
            <a:r>
              <a:rPr lang="ru-RU" sz="1600" dirty="0">
                <a:latin typeface="Arial" panose="020B0604020202020204" pitchFamily="34" charset="0"/>
                <a:cs typeface="Arial" panose="020B0604020202020204" pitchFamily="34" charset="0"/>
              </a:rPr>
              <a:t> як про прояви </a:t>
            </a:r>
            <a:r>
              <a:rPr lang="ru-RU" sz="1600" dirty="0" err="1">
                <a:latin typeface="Arial" panose="020B0604020202020204" pitchFamily="34" charset="0"/>
                <a:cs typeface="Arial" panose="020B0604020202020204" pitchFamily="34" charset="0"/>
              </a:rPr>
              <a:t>корупції</a:t>
            </a:r>
            <a:r>
              <a:rPr lang="ru-RU" sz="1600" dirty="0">
                <a:latin typeface="Arial" panose="020B0604020202020204" pitchFamily="34" charset="0"/>
                <a:cs typeface="Arial" panose="020B0604020202020204" pitchFamily="34" charset="0"/>
              </a:rPr>
              <a:t>, так і про </a:t>
            </a:r>
            <a:r>
              <a:rPr lang="ru-RU" sz="1600" dirty="0" err="1">
                <a:latin typeface="Arial" panose="020B0604020202020204" pitchFamily="34" charset="0"/>
                <a:cs typeface="Arial" panose="020B0604020202020204" pitchFamily="34" charset="0"/>
              </a:rPr>
              <a:t>законні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альтернативні</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способи</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вирішення</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своїх</a:t>
            </a:r>
            <a:r>
              <a:rPr lang="ru-RU" sz="1600" dirty="0">
                <a:latin typeface="Arial" panose="020B0604020202020204" pitchFamily="34" charset="0"/>
                <a:cs typeface="Arial" panose="020B0604020202020204" pitchFamily="34" charset="0"/>
              </a:rPr>
              <a:t> проблем.</a:t>
            </a:r>
            <a:endParaRPr sz="16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3930578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040CC4-32B1-4457-9A22-0303402EF697}"/>
              </a:ext>
            </a:extLst>
          </p:cNvPr>
          <p:cNvSpPr>
            <a:spLocks noGrp="1"/>
          </p:cNvSpPr>
          <p:nvPr>
            <p:ph type="title"/>
          </p:nvPr>
        </p:nvSpPr>
        <p:spPr/>
        <p:txBody>
          <a:bodyPr/>
          <a:lstStyle/>
          <a:p>
            <a:r>
              <a:rPr lang="uk-UA" dirty="0"/>
              <a:t>Кримінальна відповідальність за хабар</a:t>
            </a:r>
          </a:p>
        </p:txBody>
      </p:sp>
      <p:sp>
        <p:nvSpPr>
          <p:cNvPr id="3" name="Місце для тексту 2">
            <a:extLst>
              <a:ext uri="{FF2B5EF4-FFF2-40B4-BE49-F238E27FC236}">
                <a16:creationId xmlns:a16="http://schemas.microsoft.com/office/drawing/2014/main" id="{B6FA5C6E-9936-4822-BB44-7B1816B26A3B}"/>
              </a:ext>
            </a:extLst>
          </p:cNvPr>
          <p:cNvSpPr>
            <a:spLocks noGrp="1"/>
          </p:cNvSpPr>
          <p:nvPr>
            <p:ph type="body" sz="quarter" idx="13"/>
          </p:nvPr>
        </p:nvSpPr>
        <p:spPr>
          <a:xfrm>
            <a:off x="584200" y="952500"/>
            <a:ext cx="7975600" cy="3949700"/>
          </a:xfrm>
        </p:spPr>
        <p:txBody>
          <a:bodyPr>
            <a:normAutofit/>
          </a:bodyPr>
          <a:lstStyle/>
          <a:p>
            <a:pPr algn="just"/>
            <a:r>
              <a:rPr lang="ru-RU" sz="1600" dirty="0"/>
              <a:t>В </a:t>
            </a:r>
            <a:r>
              <a:rPr lang="ru-RU" sz="1600" dirty="0" err="1"/>
              <a:t>Україні</a:t>
            </a:r>
            <a:r>
              <a:rPr lang="ru-RU" sz="1600" dirty="0"/>
              <a:t> </a:t>
            </a:r>
            <a:r>
              <a:rPr lang="ru-RU" sz="1600" dirty="0" err="1"/>
              <a:t>хабарем</a:t>
            </a:r>
            <a:r>
              <a:rPr lang="ru-RU" sz="1600" dirty="0"/>
              <a:t> </a:t>
            </a:r>
            <a:r>
              <a:rPr lang="ru-RU" sz="1600" dirty="0" err="1"/>
              <a:t>вважається</a:t>
            </a:r>
            <a:r>
              <a:rPr lang="ru-RU" sz="1600" dirty="0"/>
              <a:t> будь-яка </a:t>
            </a:r>
            <a:r>
              <a:rPr lang="ru-RU" sz="1600" dirty="0" err="1"/>
              <a:t>неправомірна</a:t>
            </a:r>
            <a:r>
              <a:rPr lang="ru-RU" sz="1600" dirty="0"/>
              <a:t> </a:t>
            </a:r>
            <a:r>
              <a:rPr lang="ru-RU" sz="1600" dirty="0" err="1"/>
              <a:t>вигода</a:t>
            </a:r>
            <a:r>
              <a:rPr lang="ru-RU" sz="1600" dirty="0"/>
              <a:t>, яку </a:t>
            </a:r>
            <a:r>
              <a:rPr lang="ru-RU" sz="1600" dirty="0" err="1"/>
              <a:t>пропонують</a:t>
            </a:r>
            <a:r>
              <a:rPr lang="ru-RU" sz="1600" dirty="0"/>
              <a:t>, </a:t>
            </a:r>
            <a:r>
              <a:rPr lang="ru-RU" sz="1600" dirty="0" err="1"/>
              <a:t>дають</a:t>
            </a:r>
            <a:r>
              <a:rPr lang="ru-RU" sz="1600" dirty="0"/>
              <a:t> </a:t>
            </a:r>
            <a:r>
              <a:rPr lang="ru-RU" sz="1600" dirty="0" err="1"/>
              <a:t>або</a:t>
            </a:r>
            <a:r>
              <a:rPr lang="ru-RU" sz="1600" dirty="0"/>
              <a:t> </a:t>
            </a:r>
            <a:r>
              <a:rPr lang="ru-RU" sz="1600" dirty="0" err="1"/>
              <a:t>отримують</a:t>
            </a:r>
            <a:r>
              <a:rPr lang="ru-RU" sz="1600" dirty="0"/>
              <a:t> з метою </a:t>
            </a:r>
            <a:r>
              <a:rPr lang="ru-RU" sz="1600" dirty="0" err="1"/>
              <a:t>вплинути</a:t>
            </a:r>
            <a:r>
              <a:rPr lang="ru-RU" sz="1600" dirty="0"/>
              <a:t> на </a:t>
            </a:r>
            <a:r>
              <a:rPr lang="ru-RU" sz="1600" dirty="0" err="1"/>
              <a:t>рішення</a:t>
            </a:r>
            <a:r>
              <a:rPr lang="ru-RU" sz="1600" dirty="0"/>
              <a:t> </a:t>
            </a:r>
            <a:r>
              <a:rPr lang="ru-RU" sz="1600" dirty="0" err="1"/>
              <a:t>посадової</a:t>
            </a:r>
            <a:r>
              <a:rPr lang="ru-RU" sz="1600" dirty="0"/>
              <a:t> особи.</a:t>
            </a:r>
          </a:p>
          <a:p>
            <a:pPr algn="just"/>
            <a:r>
              <a:rPr lang="ru-RU" sz="1600" dirty="0"/>
              <a:t>Хабар (</a:t>
            </a:r>
            <a:r>
              <a:rPr lang="ru-RU" sz="1600" dirty="0" err="1"/>
              <a:t>неправомірна</a:t>
            </a:r>
            <a:r>
              <a:rPr lang="ru-RU" sz="1600" dirty="0"/>
              <a:t> </a:t>
            </a:r>
            <a:r>
              <a:rPr lang="ru-RU" sz="1600" dirty="0" err="1"/>
              <a:t>вигода</a:t>
            </a:r>
            <a:r>
              <a:rPr lang="ru-RU" sz="1600" dirty="0"/>
              <a:t>) </a:t>
            </a:r>
            <a:r>
              <a:rPr lang="ru-RU" sz="1600" dirty="0" err="1"/>
              <a:t>карається</a:t>
            </a:r>
            <a:r>
              <a:rPr lang="ru-RU" sz="1600" dirty="0"/>
              <a:t> за </a:t>
            </a:r>
            <a:r>
              <a:rPr lang="ru-RU" sz="1600" b="1" dirty="0" err="1"/>
              <a:t>статтею</a:t>
            </a:r>
            <a:r>
              <a:rPr lang="ru-RU" sz="1600" b="1" dirty="0"/>
              <a:t> 368 </a:t>
            </a:r>
            <a:r>
              <a:rPr lang="ru-RU" sz="1600" b="1" dirty="0" err="1"/>
              <a:t>Кримінального</a:t>
            </a:r>
            <a:r>
              <a:rPr lang="ru-RU" sz="1600" b="1" dirty="0"/>
              <a:t> кодексу </a:t>
            </a:r>
            <a:r>
              <a:rPr lang="ru-RU" sz="1600" b="1" dirty="0" err="1"/>
              <a:t>України</a:t>
            </a:r>
            <a:r>
              <a:rPr lang="ru-RU" sz="1600" dirty="0"/>
              <a:t>. Закон не </a:t>
            </a:r>
            <a:r>
              <a:rPr lang="ru-RU" sz="1600" dirty="0" err="1"/>
              <a:t>встановлює</a:t>
            </a:r>
            <a:r>
              <a:rPr lang="ru-RU" sz="1600" dirty="0"/>
              <a:t> </a:t>
            </a:r>
            <a:r>
              <a:rPr lang="ru-RU" sz="1600" dirty="0" err="1"/>
              <a:t>мінімального</a:t>
            </a:r>
            <a:r>
              <a:rPr lang="ru-RU" sz="1600" dirty="0"/>
              <a:t> порогу </a:t>
            </a:r>
            <a:r>
              <a:rPr lang="ru-RU" sz="1600" dirty="0" err="1"/>
              <a:t>суми</a:t>
            </a:r>
            <a:r>
              <a:rPr lang="ru-RU" sz="1600" dirty="0"/>
              <a:t> для того, </a:t>
            </a:r>
            <a:r>
              <a:rPr lang="ru-RU" sz="1600" dirty="0" err="1"/>
              <a:t>щоб</a:t>
            </a:r>
            <a:r>
              <a:rPr lang="ru-RU" sz="1600" dirty="0"/>
              <a:t> </a:t>
            </a:r>
            <a:r>
              <a:rPr lang="ru-RU" sz="1600" dirty="0" err="1"/>
              <a:t>дії</a:t>
            </a:r>
            <a:r>
              <a:rPr lang="ru-RU" sz="1600" dirty="0"/>
              <a:t> </a:t>
            </a:r>
            <a:r>
              <a:rPr lang="ru-RU" sz="1600" dirty="0" err="1"/>
              <a:t>кваліфікувалися</a:t>
            </a:r>
            <a:r>
              <a:rPr lang="ru-RU" sz="1600" dirty="0"/>
              <a:t> як хабар. </a:t>
            </a:r>
            <a:r>
              <a:rPr lang="ru-RU" sz="1600" dirty="0" err="1"/>
              <a:t>Навіть</a:t>
            </a:r>
            <a:r>
              <a:rPr lang="ru-RU" sz="1600" dirty="0"/>
              <a:t> невелика сума </a:t>
            </a:r>
            <a:r>
              <a:rPr lang="ru-RU" sz="1600" dirty="0" err="1"/>
              <a:t>може</a:t>
            </a:r>
            <a:r>
              <a:rPr lang="ru-RU" sz="1600" dirty="0"/>
              <a:t> бути </a:t>
            </a:r>
            <a:r>
              <a:rPr lang="ru-RU" sz="1600" dirty="0" err="1"/>
              <a:t>підставою</a:t>
            </a:r>
            <a:r>
              <a:rPr lang="ru-RU" sz="1600" dirty="0"/>
              <a:t> для </a:t>
            </a:r>
            <a:r>
              <a:rPr lang="ru-RU" sz="1600" dirty="0" err="1"/>
              <a:t>кримінальної</a:t>
            </a:r>
            <a:r>
              <a:rPr lang="ru-RU" sz="1600" dirty="0"/>
              <a:t> </a:t>
            </a:r>
            <a:r>
              <a:rPr lang="ru-RU" sz="1600" dirty="0" err="1"/>
              <a:t>відповідальності</a:t>
            </a:r>
            <a:r>
              <a:rPr lang="ru-RU" sz="1600" dirty="0"/>
              <a:t> в </a:t>
            </a:r>
            <a:r>
              <a:rPr lang="ru-RU" sz="1600" dirty="0" err="1"/>
              <a:t>разі</a:t>
            </a:r>
            <a:r>
              <a:rPr lang="ru-RU" sz="1600" dirty="0"/>
              <a:t> </a:t>
            </a:r>
            <a:r>
              <a:rPr lang="ru-RU" sz="1600" dirty="0" err="1"/>
              <a:t>її</a:t>
            </a:r>
            <a:r>
              <a:rPr lang="ru-RU" sz="1600" dirty="0"/>
              <a:t> </a:t>
            </a:r>
            <a:r>
              <a:rPr lang="ru-RU" sz="1600" dirty="0" err="1"/>
              <a:t>накопичення</a:t>
            </a:r>
            <a:r>
              <a:rPr lang="ru-RU" sz="1600" dirty="0"/>
              <a:t>. </a:t>
            </a:r>
          </a:p>
          <a:p>
            <a:pPr algn="just"/>
            <a:endParaRPr lang="ru-RU" sz="1600" dirty="0"/>
          </a:p>
          <a:p>
            <a:r>
              <a:rPr lang="uk-UA" sz="1600" dirty="0"/>
              <a:t>Згідно зі </a:t>
            </a:r>
            <a:r>
              <a:rPr lang="uk-UA" sz="1600" b="1" dirty="0"/>
              <a:t>ст. 368 Кримінального кодексу України</a:t>
            </a:r>
            <a:r>
              <a:rPr lang="uk-UA" sz="1600" dirty="0"/>
              <a:t>, хабар – це:</a:t>
            </a:r>
            <a:br>
              <a:rPr lang="uk-UA" sz="1600" dirty="0"/>
            </a:br>
            <a:r>
              <a:rPr lang="uk-UA" sz="1600" dirty="0"/>
              <a:t>✔ </a:t>
            </a:r>
            <a:r>
              <a:rPr lang="uk-UA" sz="1600" b="1" dirty="0"/>
              <a:t>Гроші, майно, послуги або інші вигоди</a:t>
            </a:r>
            <a:r>
              <a:rPr lang="uk-UA" sz="1600" dirty="0"/>
              <a:t> (матеріальні чи нематеріальні).</a:t>
            </a:r>
            <a:br>
              <a:rPr lang="uk-UA" sz="1600" dirty="0"/>
            </a:br>
            <a:r>
              <a:rPr lang="uk-UA" sz="1600" dirty="0"/>
              <a:t>✔ Отримані або передані </a:t>
            </a:r>
            <a:r>
              <a:rPr lang="uk-UA" sz="1600" b="1" dirty="0"/>
              <a:t>з метою впливу</a:t>
            </a:r>
            <a:r>
              <a:rPr lang="uk-UA" sz="1600" dirty="0"/>
              <a:t> на рішення посадової особи.</a:t>
            </a:r>
            <a:br>
              <a:rPr lang="uk-UA" sz="1600" dirty="0"/>
            </a:br>
            <a:r>
              <a:rPr lang="uk-UA" sz="1600" dirty="0"/>
              <a:t>✔ Незаконна винагорода за </a:t>
            </a:r>
            <a:r>
              <a:rPr lang="uk-UA" sz="1600" b="1" dirty="0"/>
              <a:t>вчинення чи невчинення дій</a:t>
            </a:r>
            <a:r>
              <a:rPr lang="uk-UA" sz="1600" dirty="0"/>
              <a:t> в інтересах того, хто дає хабар.</a:t>
            </a:r>
          </a:p>
          <a:p>
            <a:pPr algn="just"/>
            <a:endParaRPr lang="uk-UA" sz="1400" dirty="0">
              <a:latin typeface="+mn-lt"/>
            </a:endParaRPr>
          </a:p>
        </p:txBody>
      </p:sp>
    </p:spTree>
    <p:extLst>
      <p:ext uri="{BB962C8B-B14F-4D97-AF65-F5344CB8AC3E}">
        <p14:creationId xmlns:p14="http://schemas.microsoft.com/office/powerpoint/2010/main" val="3675187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83818D5-6430-40AD-939C-85012AE21F80}"/>
              </a:ext>
            </a:extLst>
          </p:cNvPr>
          <p:cNvSpPr>
            <a:spLocks noGrp="1"/>
          </p:cNvSpPr>
          <p:nvPr>
            <p:ph type="title"/>
          </p:nvPr>
        </p:nvSpPr>
        <p:spPr>
          <a:xfrm>
            <a:off x="1795781" y="669600"/>
            <a:ext cx="6960870" cy="578358"/>
          </a:xfrm>
        </p:spPr>
        <p:txBody>
          <a:bodyPr>
            <a:normAutofit fontScale="90000"/>
          </a:bodyPr>
          <a:lstStyle/>
          <a:p>
            <a:r>
              <a:rPr lang="uk-UA" dirty="0"/>
              <a:t>План</a:t>
            </a:r>
            <a:br>
              <a:rPr lang="uk-UA" dirty="0"/>
            </a:br>
            <a:endParaRPr lang="uk-UA" dirty="0"/>
          </a:p>
        </p:txBody>
      </p:sp>
      <p:sp>
        <p:nvSpPr>
          <p:cNvPr id="5" name="Місце для тексту 4">
            <a:extLst>
              <a:ext uri="{FF2B5EF4-FFF2-40B4-BE49-F238E27FC236}">
                <a16:creationId xmlns:a16="http://schemas.microsoft.com/office/drawing/2014/main" id="{E46BC330-86C3-433B-A5E4-680EB973D38E}"/>
              </a:ext>
            </a:extLst>
          </p:cNvPr>
          <p:cNvSpPr>
            <a:spLocks noGrp="1"/>
          </p:cNvSpPr>
          <p:nvPr>
            <p:ph type="body" idx="1"/>
          </p:nvPr>
        </p:nvSpPr>
        <p:spPr>
          <a:xfrm>
            <a:off x="1795781" y="1212299"/>
            <a:ext cx="6789420" cy="2590443"/>
          </a:xfrm>
        </p:spPr>
        <p:txBody>
          <a:bodyPr>
            <a:normAutofit/>
          </a:bodyPr>
          <a:lstStyle/>
          <a:p>
            <a:pPr marL="400050" indent="-400050" algn="just">
              <a:buAutoNum type="romanUcPeriod"/>
            </a:pPr>
            <a:r>
              <a:rPr lang="uk-UA" sz="2400" dirty="0">
                <a:cs typeface="Aharoni" panose="02010803020104030203" pitchFamily="2" charset="-79"/>
              </a:rPr>
              <a:t>Корупція потреби та жадібності. </a:t>
            </a:r>
          </a:p>
          <a:p>
            <a:pPr marL="400050" indent="-400050" algn="just">
              <a:buAutoNum type="romanUcPeriod"/>
            </a:pPr>
            <a:r>
              <a:rPr lang="uk-UA" sz="2400" dirty="0">
                <a:cs typeface="Aharoni" panose="02010803020104030203" pitchFamily="2" charset="-79"/>
              </a:rPr>
              <a:t>Що таке побутова корупція? Корупція в повсякденному житті. </a:t>
            </a:r>
          </a:p>
          <a:p>
            <a:pPr marL="400050" indent="-400050" algn="just">
              <a:buAutoNum type="romanUcPeriod"/>
            </a:pPr>
            <a:r>
              <a:rPr lang="uk-UA" sz="2400" dirty="0">
                <a:cs typeface="Aharoni" panose="02010803020104030203" pitchFamily="2" charset="-79"/>
              </a:rPr>
              <a:t>Методи та інструменти боротьби з побутовою корупцією.</a:t>
            </a:r>
          </a:p>
        </p:txBody>
      </p:sp>
    </p:spTree>
    <p:extLst>
      <p:ext uri="{BB962C8B-B14F-4D97-AF65-F5344CB8AC3E}">
        <p14:creationId xmlns:p14="http://schemas.microsoft.com/office/powerpoint/2010/main" val="274136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8C806023-6EE2-4CD8-8302-B1872AA1FD29}"/>
              </a:ext>
            </a:extLst>
          </p:cNvPr>
          <p:cNvSpPr>
            <a:spLocks noGrp="1"/>
          </p:cNvSpPr>
          <p:nvPr>
            <p:ph type="body" sz="quarter" idx="13"/>
          </p:nvPr>
        </p:nvSpPr>
        <p:spPr>
          <a:xfrm>
            <a:off x="563880" y="734060"/>
            <a:ext cx="7566660" cy="3497580"/>
          </a:xfrm>
        </p:spPr>
        <p:txBody>
          <a:bodyPr>
            <a:normAutofit lnSpcReduction="10000"/>
          </a:bodyPr>
          <a:lstStyle/>
          <a:p>
            <a:r>
              <a:rPr lang="uk-UA" sz="2000" b="1" dirty="0"/>
              <a:t>Форми </a:t>
            </a:r>
            <a:r>
              <a:rPr lang="uk-UA" sz="2000" b="1" dirty="0" err="1"/>
              <a:t>хабара</a:t>
            </a:r>
            <a:endParaRPr lang="uk-UA" sz="2000" b="1" dirty="0"/>
          </a:p>
          <a:p>
            <a:r>
              <a:rPr lang="uk-UA" sz="2000" dirty="0"/>
              <a:t>🔹 </a:t>
            </a:r>
            <a:r>
              <a:rPr lang="uk-UA" sz="2000" b="1" dirty="0"/>
              <a:t>Гроші</a:t>
            </a:r>
            <a:r>
              <a:rPr lang="uk-UA" sz="2000" dirty="0"/>
              <a:t> (готівка, перекази, </a:t>
            </a:r>
            <a:r>
              <a:rPr lang="uk-UA" sz="2000" dirty="0" err="1"/>
              <a:t>криптовалюта</a:t>
            </a:r>
            <a:r>
              <a:rPr lang="uk-UA" sz="2000" dirty="0"/>
              <a:t>).</a:t>
            </a:r>
            <a:br>
              <a:rPr lang="uk-UA" sz="2000" dirty="0"/>
            </a:br>
            <a:r>
              <a:rPr lang="uk-UA" sz="2000" dirty="0"/>
              <a:t>🔹 </a:t>
            </a:r>
            <a:r>
              <a:rPr lang="uk-UA" sz="2000" b="1" dirty="0"/>
              <a:t>Майно</a:t>
            </a:r>
            <a:r>
              <a:rPr lang="uk-UA" sz="2000" dirty="0"/>
              <a:t> (авто, квартира, цінні речі).</a:t>
            </a:r>
            <a:br>
              <a:rPr lang="uk-UA" sz="2000" dirty="0"/>
            </a:br>
            <a:r>
              <a:rPr lang="uk-UA" sz="2000" dirty="0"/>
              <a:t>🔹 </a:t>
            </a:r>
            <a:r>
              <a:rPr lang="uk-UA" sz="2000" b="1" dirty="0"/>
              <a:t>Послуги</a:t>
            </a:r>
            <a:r>
              <a:rPr lang="uk-UA" sz="2000" dirty="0"/>
              <a:t> (ремонт, безкоштовний відпочинок).</a:t>
            </a:r>
            <a:br>
              <a:rPr lang="uk-UA" sz="2000" dirty="0"/>
            </a:br>
            <a:r>
              <a:rPr lang="uk-UA" sz="2000" dirty="0"/>
              <a:t>🔹 </a:t>
            </a:r>
            <a:r>
              <a:rPr lang="uk-UA" sz="2000" b="1" dirty="0"/>
              <a:t>Знижки, бонуси, пільги</a:t>
            </a:r>
            <a:r>
              <a:rPr lang="uk-UA" sz="2000" dirty="0"/>
              <a:t> (наприклад, несплата податків).</a:t>
            </a:r>
            <a:br>
              <a:rPr lang="uk-UA" sz="2000" dirty="0"/>
            </a:br>
            <a:r>
              <a:rPr lang="uk-UA" sz="2000" dirty="0"/>
              <a:t>🔹 </a:t>
            </a:r>
            <a:r>
              <a:rPr lang="uk-UA" sz="2000" b="1" dirty="0"/>
              <a:t>Працевлаштування, просування по службі</a:t>
            </a:r>
            <a:r>
              <a:rPr lang="uk-UA" sz="2000" dirty="0"/>
              <a:t>.</a:t>
            </a:r>
          </a:p>
          <a:p>
            <a:pPr marL="0" indent="0">
              <a:buNone/>
            </a:pPr>
            <a:endParaRPr lang="ru-RU" sz="2000" b="1" dirty="0"/>
          </a:p>
          <a:p>
            <a:r>
              <a:rPr lang="ru-RU" sz="2000" b="1" dirty="0"/>
              <a:t>Кого </a:t>
            </a:r>
            <a:r>
              <a:rPr lang="ru-RU" sz="2000" b="1" dirty="0" err="1"/>
              <a:t>можуть</a:t>
            </a:r>
            <a:r>
              <a:rPr lang="ru-RU" sz="2000" b="1" dirty="0"/>
              <a:t> </a:t>
            </a:r>
            <a:r>
              <a:rPr lang="ru-RU" sz="2000" b="1" dirty="0" err="1"/>
              <a:t>покарати</a:t>
            </a:r>
            <a:r>
              <a:rPr lang="ru-RU" sz="2000" b="1" dirty="0"/>
              <a:t> за хабар?</a:t>
            </a:r>
          </a:p>
          <a:p>
            <a:r>
              <a:rPr lang="ru-RU" sz="2000" dirty="0"/>
              <a:t>1️⃣ </a:t>
            </a:r>
            <a:r>
              <a:rPr lang="ru-RU" sz="2000" b="1" dirty="0"/>
              <a:t>Особа, яка </a:t>
            </a:r>
            <a:r>
              <a:rPr lang="ru-RU" sz="2000" b="1" dirty="0" err="1"/>
              <a:t>дає</a:t>
            </a:r>
            <a:r>
              <a:rPr lang="ru-RU" sz="2000" b="1" dirty="0"/>
              <a:t> хабар</a:t>
            </a:r>
            <a:r>
              <a:rPr lang="ru-RU" sz="2000" dirty="0"/>
              <a:t>.</a:t>
            </a:r>
            <a:br>
              <a:rPr lang="ru-RU" sz="2000" dirty="0"/>
            </a:br>
            <a:r>
              <a:rPr lang="ru-RU" sz="2000" dirty="0"/>
              <a:t>2️⃣ </a:t>
            </a:r>
            <a:r>
              <a:rPr lang="ru-RU" sz="2000" b="1" dirty="0" err="1"/>
              <a:t>Посадовець</a:t>
            </a:r>
            <a:r>
              <a:rPr lang="ru-RU" sz="2000" b="1" dirty="0"/>
              <a:t>, </a:t>
            </a:r>
            <a:r>
              <a:rPr lang="ru-RU" sz="2000" b="1" dirty="0" err="1"/>
              <a:t>який</a:t>
            </a:r>
            <a:r>
              <a:rPr lang="ru-RU" sz="2000" b="1" dirty="0"/>
              <a:t> </a:t>
            </a:r>
            <a:r>
              <a:rPr lang="ru-RU" sz="2000" b="1" dirty="0" err="1"/>
              <a:t>його</a:t>
            </a:r>
            <a:r>
              <a:rPr lang="ru-RU" sz="2000" b="1" dirty="0"/>
              <a:t> </a:t>
            </a:r>
            <a:r>
              <a:rPr lang="ru-RU" sz="2000" b="1" dirty="0" err="1"/>
              <a:t>бере</a:t>
            </a:r>
            <a:r>
              <a:rPr lang="ru-RU" sz="2000" dirty="0"/>
              <a:t>.</a:t>
            </a:r>
            <a:br>
              <a:rPr lang="ru-RU" sz="2000" dirty="0"/>
            </a:br>
            <a:r>
              <a:rPr lang="ru-RU" sz="2000" dirty="0"/>
              <a:t>3️⃣ </a:t>
            </a:r>
            <a:r>
              <a:rPr lang="ru-RU" sz="2000" b="1" dirty="0" err="1"/>
              <a:t>Посередник</a:t>
            </a:r>
            <a:r>
              <a:rPr lang="ru-RU" sz="2000" dirty="0"/>
              <a:t>, </a:t>
            </a:r>
            <a:r>
              <a:rPr lang="ru-RU" sz="2000" dirty="0" err="1"/>
              <a:t>який</a:t>
            </a:r>
            <a:r>
              <a:rPr lang="ru-RU" sz="2000" dirty="0"/>
              <a:t> </a:t>
            </a:r>
            <a:r>
              <a:rPr lang="ru-RU" sz="2000" dirty="0" err="1"/>
              <a:t>передає</a:t>
            </a:r>
            <a:r>
              <a:rPr lang="ru-RU" sz="2000" dirty="0"/>
              <a:t> хабар.</a:t>
            </a:r>
          </a:p>
          <a:p>
            <a:endParaRPr lang="uk-UA" dirty="0"/>
          </a:p>
        </p:txBody>
      </p:sp>
    </p:spTree>
    <p:extLst>
      <p:ext uri="{BB962C8B-B14F-4D97-AF65-F5344CB8AC3E}">
        <p14:creationId xmlns:p14="http://schemas.microsoft.com/office/powerpoint/2010/main" val="1183518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5D464B8F-D07B-4F37-A691-4313E17864B7}"/>
              </a:ext>
            </a:extLst>
          </p:cNvPr>
          <p:cNvSpPr>
            <a:spLocks noGrp="1"/>
          </p:cNvSpPr>
          <p:nvPr>
            <p:ph type="body" sz="quarter" idx="13"/>
          </p:nvPr>
        </p:nvSpPr>
        <p:spPr>
          <a:xfrm>
            <a:off x="788670" y="822960"/>
            <a:ext cx="7566660" cy="3497580"/>
          </a:xfrm>
        </p:spPr>
        <p:txBody>
          <a:bodyPr/>
          <a:lstStyle/>
          <a:p>
            <a:r>
              <a:rPr lang="uk-UA" sz="2000" dirty="0"/>
              <a:t>Відповідно до </a:t>
            </a:r>
            <a:r>
              <a:rPr lang="uk-UA" sz="2000" b="1" dirty="0"/>
              <a:t>статті 368 Кримінального кодексу України</a:t>
            </a:r>
            <a:r>
              <a:rPr lang="uk-UA" sz="2000" dirty="0"/>
              <a:t>, розміри неправомірної вигоди та відповідні покарання визначаються наступним чином:</a:t>
            </a:r>
          </a:p>
          <a:p>
            <a:pPr>
              <a:buFont typeface="+mj-lt"/>
              <a:buAutoNum type="arabicPeriod"/>
            </a:pPr>
            <a:r>
              <a:rPr lang="uk-UA" sz="2000" b="1" dirty="0"/>
              <a:t>Неправомірна вигода у значному розмірі</a:t>
            </a:r>
            <a:r>
              <a:rPr lang="uk-UA" sz="2000" dirty="0"/>
              <a:t>: сума, що у 100 і більше разів перевищує неоподатковуваний мінімум доходів громадян (НМДГ).</a:t>
            </a:r>
          </a:p>
          <a:p>
            <a:pPr>
              <a:buFont typeface="+mj-lt"/>
              <a:buAutoNum type="arabicPeriod"/>
            </a:pPr>
            <a:r>
              <a:rPr lang="uk-UA" sz="2000" b="1" dirty="0"/>
              <a:t>Неправомірна вигода у великому розмірі</a:t>
            </a:r>
            <a:r>
              <a:rPr lang="uk-UA" sz="2000" dirty="0"/>
              <a:t>: сума, що у 200 і більше разів перевищує НМДГ.</a:t>
            </a:r>
          </a:p>
          <a:p>
            <a:pPr>
              <a:buFont typeface="+mj-lt"/>
              <a:buAutoNum type="arabicPeriod"/>
            </a:pPr>
            <a:r>
              <a:rPr lang="uk-UA" sz="2000" b="1" dirty="0"/>
              <a:t>Неправомірна вигода в особливо великому розмірі</a:t>
            </a:r>
            <a:r>
              <a:rPr lang="uk-UA" sz="2000" dirty="0"/>
              <a:t>: сума, що у 500 і більше разів перевищує НМДГ.</a:t>
            </a:r>
          </a:p>
          <a:p>
            <a:endParaRPr lang="uk-UA" dirty="0"/>
          </a:p>
        </p:txBody>
      </p:sp>
    </p:spTree>
    <p:extLst>
      <p:ext uri="{BB962C8B-B14F-4D97-AF65-F5344CB8AC3E}">
        <p14:creationId xmlns:p14="http://schemas.microsoft.com/office/powerpoint/2010/main" val="2676851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851DA1EF-CC67-4D20-98EB-1C744A943825}"/>
              </a:ext>
            </a:extLst>
          </p:cNvPr>
          <p:cNvSpPr>
            <a:spLocks noGrp="1"/>
          </p:cNvSpPr>
          <p:nvPr>
            <p:ph type="body" sz="quarter" idx="13"/>
          </p:nvPr>
        </p:nvSpPr>
        <p:spPr>
          <a:xfrm>
            <a:off x="520700" y="279400"/>
            <a:ext cx="7838440" cy="4452620"/>
          </a:xfrm>
        </p:spPr>
        <p:txBody>
          <a:bodyPr>
            <a:normAutofit/>
          </a:bodyPr>
          <a:lstStyle/>
          <a:p>
            <a:pPr algn="just"/>
            <a:r>
              <a:rPr lang="uk-UA" sz="1800" dirty="0"/>
              <a:t>У диспозиції першої частини зазначено, що прийняття пропозиції, обіцянки або одержання службовою особою протизаконного збагачення, а також прохання надати протиправну, безпідставну вигоду для себе або в інтересах третьої особи за вчинення службовою особою або невчинення в інтересах тієї особи, яка пропонує неправомірну вигоду, або інших осіб, будь-яких дій (бездіяльності) з використанням суб’єктом кримінального правопорушення свого становища або наданої їй влади чи положення, карається:</a:t>
            </a:r>
          </a:p>
          <a:p>
            <a:pPr algn="just"/>
            <a:r>
              <a:rPr lang="uk-UA" sz="1800" dirty="0"/>
              <a:t>арештом від 3 до 6 місяців;</a:t>
            </a:r>
          </a:p>
          <a:p>
            <a:pPr algn="just"/>
            <a:r>
              <a:rPr lang="uk-UA" sz="1800" dirty="0"/>
              <a:t>штрафом в розмірі від однієї до чотирьох тисяч неоподатковуваних мінімумів доходів громадян (далі – НМДГ);</a:t>
            </a:r>
          </a:p>
          <a:p>
            <a:pPr algn="just"/>
            <a:r>
              <a:rPr lang="uk-UA" sz="1800" dirty="0"/>
              <a:t>позбавленням волі до чотирьох років;</a:t>
            </a:r>
          </a:p>
          <a:p>
            <a:pPr algn="just"/>
            <a:r>
              <a:rPr lang="uk-UA" sz="1800" dirty="0"/>
              <a:t>позбавленням права займати конкретну посаду або положення або здійснювати ту чи іншу діяльність.</a:t>
            </a:r>
          </a:p>
        </p:txBody>
      </p:sp>
    </p:spTree>
    <p:extLst>
      <p:ext uri="{BB962C8B-B14F-4D97-AF65-F5344CB8AC3E}">
        <p14:creationId xmlns:p14="http://schemas.microsoft.com/office/powerpoint/2010/main" val="159704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DA886F7-5652-4D95-AD08-2CDA7C6267D4}"/>
              </a:ext>
            </a:extLst>
          </p:cNvPr>
          <p:cNvPicPr>
            <a:picLocks noChangeAspect="1"/>
          </p:cNvPicPr>
          <p:nvPr/>
        </p:nvPicPr>
        <p:blipFill>
          <a:blip r:embed="rId2"/>
          <a:stretch>
            <a:fillRect/>
          </a:stretch>
        </p:blipFill>
        <p:spPr>
          <a:xfrm>
            <a:off x="852037" y="230947"/>
            <a:ext cx="7618863" cy="4681606"/>
          </a:xfrm>
          <a:prstGeom prst="rect">
            <a:avLst/>
          </a:prstGeom>
        </p:spPr>
      </p:pic>
    </p:spTree>
    <p:extLst>
      <p:ext uri="{BB962C8B-B14F-4D97-AF65-F5344CB8AC3E}">
        <p14:creationId xmlns:p14="http://schemas.microsoft.com/office/powerpoint/2010/main" val="3776538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4F4B5AA-FF19-4D4A-95F4-42F2C0DC9E76}"/>
              </a:ext>
            </a:extLst>
          </p:cNvPr>
          <p:cNvPicPr>
            <a:picLocks noChangeAspect="1"/>
          </p:cNvPicPr>
          <p:nvPr/>
        </p:nvPicPr>
        <p:blipFill>
          <a:blip r:embed="rId2"/>
          <a:stretch>
            <a:fillRect/>
          </a:stretch>
        </p:blipFill>
        <p:spPr>
          <a:xfrm>
            <a:off x="651774" y="863480"/>
            <a:ext cx="8318580" cy="2317870"/>
          </a:xfrm>
          <a:prstGeom prst="rect">
            <a:avLst/>
          </a:prstGeom>
        </p:spPr>
      </p:pic>
    </p:spTree>
    <p:extLst>
      <p:ext uri="{BB962C8B-B14F-4D97-AF65-F5344CB8AC3E}">
        <p14:creationId xmlns:p14="http://schemas.microsoft.com/office/powerpoint/2010/main" val="1292484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83FC3BF6-085A-465A-AC29-C6850C13445A}"/>
              </a:ext>
            </a:extLst>
          </p:cNvPr>
          <p:cNvSpPr/>
          <p:nvPr/>
        </p:nvSpPr>
        <p:spPr>
          <a:xfrm>
            <a:off x="1512794" y="658962"/>
            <a:ext cx="1770021" cy="114966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nvGrpSpPr>
          <p:cNvPr id="10" name="Group 9">
            <a:extLst>
              <a:ext uri="{FF2B5EF4-FFF2-40B4-BE49-F238E27FC236}">
                <a16:creationId xmlns:a16="http://schemas.microsoft.com/office/drawing/2014/main" id="{C62A3799-0CD7-4C64-8242-AC9EA24CA07C}"/>
              </a:ext>
            </a:extLst>
          </p:cNvPr>
          <p:cNvGrpSpPr/>
          <p:nvPr/>
        </p:nvGrpSpPr>
        <p:grpSpPr>
          <a:xfrm>
            <a:off x="2982523" y="620706"/>
            <a:ext cx="4857112" cy="1187923"/>
            <a:chOff x="2189480" y="2153920"/>
            <a:chExt cx="7213599" cy="1137920"/>
          </a:xfrm>
          <a:solidFill>
            <a:schemeClr val="accent2"/>
          </a:solidFill>
        </p:grpSpPr>
        <p:sp>
          <p:nvSpPr>
            <p:cNvPr id="11" name="Arrow: Chevron 10">
              <a:extLst>
                <a:ext uri="{FF2B5EF4-FFF2-40B4-BE49-F238E27FC236}">
                  <a16:creationId xmlns:a16="http://schemas.microsoft.com/office/drawing/2014/main" id="{69D05AF8-0362-40E3-A7E7-10278B88F503}"/>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282F39"/>
                </a:solidFill>
                <a:latin typeface="Calibri" panose="020F0502020204030204"/>
              </a:endParaRPr>
            </a:p>
          </p:txBody>
        </p:sp>
        <p:sp>
          <p:nvSpPr>
            <p:cNvPr id="12" name="Rectangle 11">
              <a:extLst>
                <a:ext uri="{FF2B5EF4-FFF2-40B4-BE49-F238E27FC236}">
                  <a16:creationId xmlns:a16="http://schemas.microsoft.com/office/drawing/2014/main" id="{70053719-8142-4D73-BD76-5FA6F7C9E069}"/>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sp>
        <p:nvSpPr>
          <p:cNvPr id="28" name="TextBox 27">
            <a:extLst>
              <a:ext uri="{FF2B5EF4-FFF2-40B4-BE49-F238E27FC236}">
                <a16:creationId xmlns:a16="http://schemas.microsoft.com/office/drawing/2014/main" id="{AF674A17-AAE5-4964-89E9-E927EF4D90FD}"/>
              </a:ext>
            </a:extLst>
          </p:cNvPr>
          <p:cNvSpPr txBox="1"/>
          <p:nvPr/>
        </p:nvSpPr>
        <p:spPr>
          <a:xfrm>
            <a:off x="1673944" y="852922"/>
            <a:ext cx="1122020" cy="784830"/>
          </a:xfrm>
          <a:prstGeom prst="rect">
            <a:avLst/>
          </a:prstGeom>
          <a:noFill/>
        </p:spPr>
        <p:txBody>
          <a:bodyPr wrap="square" rtlCol="0">
            <a:spAutoFit/>
          </a:bodyPr>
          <a:lstStyle/>
          <a:p>
            <a:pPr algn="ctr" defTabSz="685800">
              <a:defRPr/>
            </a:pPr>
            <a:r>
              <a:rPr lang="ru-RU" sz="4500" b="1" dirty="0">
                <a:solidFill>
                  <a:srgbClr val="FFFFFF"/>
                </a:solidFill>
                <a:latin typeface="Open Sans" panose="020B0606030504020204" pitchFamily="34" charset="0"/>
              </a:rPr>
              <a:t>0</a:t>
            </a:r>
            <a:r>
              <a:rPr lang="uk-UA" sz="4500" b="1" dirty="0">
                <a:solidFill>
                  <a:srgbClr val="FFFFFF"/>
                </a:solidFill>
                <a:latin typeface="Open Sans" panose="020B0606030504020204" pitchFamily="34" charset="0"/>
              </a:rPr>
              <a:t>1</a:t>
            </a:r>
            <a:endParaRPr lang="en-GB" sz="45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8" name="TextBox 37">
            <a:extLst>
              <a:ext uri="{FF2B5EF4-FFF2-40B4-BE49-F238E27FC236}">
                <a16:creationId xmlns:a16="http://schemas.microsoft.com/office/drawing/2014/main" id="{D21EF9FC-F363-4D04-8D70-B84B5D145B65}"/>
              </a:ext>
            </a:extLst>
          </p:cNvPr>
          <p:cNvSpPr txBox="1"/>
          <p:nvPr/>
        </p:nvSpPr>
        <p:spPr>
          <a:xfrm>
            <a:off x="3469374" y="589068"/>
            <a:ext cx="4234453" cy="1569660"/>
          </a:xfrm>
          <a:prstGeom prst="rect">
            <a:avLst/>
          </a:prstGeom>
          <a:noFill/>
        </p:spPr>
        <p:txBody>
          <a:bodyPr wrap="square" rtlCol="0">
            <a:spAutoFit/>
          </a:bodyPr>
          <a:lstStyle/>
          <a:p>
            <a:pPr algn="just" defTabSz="685800">
              <a:defRPr/>
            </a:pPr>
            <a:r>
              <a:rPr lang="uk-UA" sz="2400" b="1" dirty="0">
                <a:solidFill>
                  <a:srgbClr val="FFFFFF"/>
                </a:solidFill>
                <a:latin typeface="Open Sans" panose="020B0606030504020204" pitchFamily="34" charset="0"/>
              </a:rPr>
              <a:t>Будь-яка упереджена дія з боку чиновника - корупція</a:t>
            </a:r>
          </a:p>
          <a:p>
            <a:pPr algn="just" defTabSz="685800">
              <a:defRPr/>
            </a:pPr>
            <a:endParaRPr lang="uk-UA" sz="2400" b="1" dirty="0">
              <a:solidFill>
                <a:srgbClr val="FFFFFF"/>
              </a:solidFill>
              <a:latin typeface="Noto Sans" panose="020B0502040504020204" pitchFamily="34"/>
              <a:ea typeface="Noto Sans" panose="020B0502040504020204" pitchFamily="34"/>
              <a:cs typeface="Noto Sans" panose="020B0502040504020204" pitchFamily="34"/>
            </a:endParaRPr>
          </a:p>
        </p:txBody>
      </p:sp>
      <p:pic>
        <p:nvPicPr>
          <p:cNvPr id="40" name="Рисунок 39"/>
          <p:cNvPicPr>
            <a:picLocks noChangeAspect="1"/>
          </p:cNvPicPr>
          <p:nvPr/>
        </p:nvPicPr>
        <p:blipFill>
          <a:blip r:embed="rId2"/>
          <a:stretch>
            <a:fillRect/>
          </a:stretch>
        </p:blipFill>
        <p:spPr>
          <a:xfrm>
            <a:off x="1009545" y="2009968"/>
            <a:ext cx="1380864" cy="2267909"/>
          </a:xfrm>
          <a:prstGeom prst="rect">
            <a:avLst/>
          </a:prstGeom>
        </p:spPr>
      </p:pic>
      <p:grpSp>
        <p:nvGrpSpPr>
          <p:cNvPr id="14" name="Group 3">
            <a:extLst>
              <a:ext uri="{FF2B5EF4-FFF2-40B4-BE49-F238E27FC236}">
                <a16:creationId xmlns:a16="http://schemas.microsoft.com/office/drawing/2014/main" id="{F75430F2-C29B-490A-A12B-C953EE76E860}"/>
              </a:ext>
            </a:extLst>
          </p:cNvPr>
          <p:cNvGrpSpPr/>
          <p:nvPr/>
        </p:nvGrpSpPr>
        <p:grpSpPr>
          <a:xfrm>
            <a:off x="2253405" y="2699903"/>
            <a:ext cx="5314109" cy="971345"/>
            <a:chOff x="2189480" y="2153920"/>
            <a:chExt cx="7213599" cy="1137920"/>
          </a:xfrm>
        </p:grpSpPr>
        <p:sp>
          <p:nvSpPr>
            <p:cNvPr id="15" name="Arrow: Chevron 2">
              <a:extLst>
                <a:ext uri="{FF2B5EF4-FFF2-40B4-BE49-F238E27FC236}">
                  <a16:creationId xmlns:a16="http://schemas.microsoft.com/office/drawing/2014/main" id="{E4902C58-E153-4BF7-950A-D1AAB4AFC986}"/>
                </a:ext>
              </a:extLst>
            </p:cNvPr>
            <p:cNvSpPr/>
            <p:nvPr/>
          </p:nvSpPr>
          <p:spPr>
            <a:xfrm>
              <a:off x="2189480" y="2153920"/>
              <a:ext cx="7172960" cy="11379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282F39"/>
                </a:solidFill>
                <a:latin typeface="Calibri" panose="020F0502020204030204"/>
              </a:endParaRPr>
            </a:p>
          </p:txBody>
        </p:sp>
        <p:sp>
          <p:nvSpPr>
            <p:cNvPr id="16" name="Rectangle 6">
              <a:extLst>
                <a:ext uri="{FF2B5EF4-FFF2-40B4-BE49-F238E27FC236}">
                  <a16:creationId xmlns:a16="http://schemas.microsoft.com/office/drawing/2014/main" id="{AAE41742-CF4A-4F94-8B35-9ACD7CFFA56B}"/>
                </a:ext>
              </a:extLst>
            </p:cNvPr>
            <p:cNvSpPr/>
            <p:nvPr/>
          </p:nvSpPr>
          <p:spPr>
            <a:xfrm>
              <a:off x="7779408" y="2153920"/>
              <a:ext cx="1623671" cy="113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sp>
        <p:nvSpPr>
          <p:cNvPr id="2" name="Прямокутник 1"/>
          <p:cNvSpPr/>
          <p:nvPr/>
        </p:nvSpPr>
        <p:spPr>
          <a:xfrm>
            <a:off x="3206551" y="2857961"/>
            <a:ext cx="3610284" cy="600164"/>
          </a:xfrm>
          <a:prstGeom prst="rect">
            <a:avLst/>
          </a:prstGeom>
        </p:spPr>
        <p:txBody>
          <a:bodyPr wrap="none">
            <a:spAutoFit/>
          </a:bodyPr>
          <a:lstStyle/>
          <a:p>
            <a:pPr lvl="0" algn="just">
              <a:defRPr/>
            </a:pPr>
            <a:r>
              <a:rPr lang="uk-UA" sz="3300" dirty="0">
                <a:solidFill>
                  <a:srgbClr val="FFFFFF"/>
                </a:solidFill>
                <a:latin typeface="Noto Sans" panose="020B0502040504020204" pitchFamily="34"/>
              </a:rPr>
              <a:t>Чи дійсно це так</a:t>
            </a:r>
            <a:endParaRPr lang="uk-UA" sz="3300" dirty="0">
              <a:solidFill>
                <a:srgbClr val="FFFFFF"/>
              </a:solidFill>
              <a:latin typeface="Noto Sans" panose="020B0502040504020204" pitchFamily="34"/>
              <a:ea typeface="Noto Sans" panose="020B0502040504020204" pitchFamily="34"/>
              <a:cs typeface="Noto Sans" panose="020B0502040504020204" pitchFamily="34"/>
            </a:endParaRPr>
          </a:p>
        </p:txBody>
      </p:sp>
      <p:pic>
        <p:nvPicPr>
          <p:cNvPr id="18" name="Рисунок 17"/>
          <p:cNvPicPr>
            <a:picLocks noChangeAspect="1"/>
          </p:cNvPicPr>
          <p:nvPr/>
        </p:nvPicPr>
        <p:blipFill>
          <a:blip r:embed="rId3"/>
          <a:stretch>
            <a:fillRect/>
          </a:stretch>
        </p:blipFill>
        <p:spPr>
          <a:xfrm>
            <a:off x="6010614" y="520617"/>
            <a:ext cx="4686707" cy="6008129"/>
          </a:xfrm>
          <a:prstGeom prst="rect">
            <a:avLst/>
          </a:prstGeom>
        </p:spPr>
      </p:pic>
    </p:spTree>
    <p:extLst>
      <p:ext uri="{BB962C8B-B14F-4D97-AF65-F5344CB8AC3E}">
        <p14:creationId xmlns:p14="http://schemas.microsoft.com/office/powerpoint/2010/main" val="2300602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99AC3C-FE44-4341-B799-F20DE8937C2B}"/>
              </a:ext>
            </a:extLst>
          </p:cNvPr>
          <p:cNvSpPr txBox="1"/>
          <p:nvPr/>
        </p:nvSpPr>
        <p:spPr>
          <a:xfrm>
            <a:off x="1092962" y="251246"/>
            <a:ext cx="7255277" cy="669414"/>
          </a:xfrm>
          <a:prstGeom prst="rect">
            <a:avLst/>
          </a:prstGeom>
          <a:noFill/>
        </p:spPr>
        <p:txBody>
          <a:bodyPr wrap="square" rtlCol="0">
            <a:spAutoFit/>
          </a:bodyPr>
          <a:lstStyle/>
          <a:p>
            <a:pPr algn="ctr" defTabSz="685800">
              <a:defRPr/>
            </a:pPr>
            <a:r>
              <a:rPr lang="uk-UA" sz="3750" b="1" dirty="0">
                <a:latin typeface="Microsoft YaHei UI" panose="020B0503020204020204" pitchFamily="34" charset="-122"/>
                <a:ea typeface="Microsoft YaHei UI" panose="020B0503020204020204" pitchFamily="34" charset="-122"/>
                <a:cs typeface="Noto Sans" panose="020B0502040504020204" pitchFamily="34"/>
              </a:rPr>
              <a:t>Виберіть один з варіантів:</a:t>
            </a:r>
            <a:endParaRPr lang="en-US" sz="3750" b="1" dirty="0">
              <a:latin typeface="Microsoft YaHei UI" panose="020B0503020204020204" pitchFamily="34" charset="-122"/>
              <a:ea typeface="Microsoft YaHei UI" panose="020B0503020204020204" pitchFamily="34" charset="-122"/>
              <a:cs typeface="Noto Sans" panose="020B0502040504020204" pitchFamily="34"/>
            </a:endParaRPr>
          </a:p>
        </p:txBody>
      </p:sp>
      <p:sp>
        <p:nvSpPr>
          <p:cNvPr id="2" name="Arrow: Pentagon 1">
            <a:extLst>
              <a:ext uri="{FF2B5EF4-FFF2-40B4-BE49-F238E27FC236}">
                <a16:creationId xmlns:a16="http://schemas.microsoft.com/office/drawing/2014/main" id="{E20D09A7-83DA-47D7-8835-65AA6E22E227}"/>
              </a:ext>
            </a:extLst>
          </p:cNvPr>
          <p:cNvSpPr/>
          <p:nvPr/>
        </p:nvSpPr>
        <p:spPr>
          <a:xfrm>
            <a:off x="1065013" y="1004104"/>
            <a:ext cx="1112273" cy="64465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nvGrpSpPr>
          <p:cNvPr id="4" name="Group 3">
            <a:extLst>
              <a:ext uri="{FF2B5EF4-FFF2-40B4-BE49-F238E27FC236}">
                <a16:creationId xmlns:a16="http://schemas.microsoft.com/office/drawing/2014/main" id="{F75430F2-C29B-490A-A12B-C953EE76E860}"/>
              </a:ext>
            </a:extLst>
          </p:cNvPr>
          <p:cNvGrpSpPr/>
          <p:nvPr/>
        </p:nvGrpSpPr>
        <p:grpSpPr>
          <a:xfrm>
            <a:off x="1927602" y="1011539"/>
            <a:ext cx="6303014" cy="644655"/>
            <a:chOff x="2189480" y="2153920"/>
            <a:chExt cx="7213599" cy="1137920"/>
          </a:xfrm>
        </p:grpSpPr>
        <p:sp>
          <p:nvSpPr>
            <p:cNvPr id="3" name="Arrow: Chevron 2">
              <a:extLst>
                <a:ext uri="{FF2B5EF4-FFF2-40B4-BE49-F238E27FC236}">
                  <a16:creationId xmlns:a16="http://schemas.microsoft.com/office/drawing/2014/main" id="{E4902C58-E153-4BF7-950A-D1AAB4AFC986}"/>
                </a:ext>
              </a:extLst>
            </p:cNvPr>
            <p:cNvSpPr/>
            <p:nvPr/>
          </p:nvSpPr>
          <p:spPr>
            <a:xfrm>
              <a:off x="2189480" y="2153920"/>
              <a:ext cx="7172960" cy="113792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282F39"/>
                </a:solidFill>
                <a:latin typeface="Calibri" panose="020F0502020204030204"/>
              </a:endParaRPr>
            </a:p>
          </p:txBody>
        </p:sp>
        <p:sp>
          <p:nvSpPr>
            <p:cNvPr id="7" name="Rectangle 6">
              <a:extLst>
                <a:ext uri="{FF2B5EF4-FFF2-40B4-BE49-F238E27FC236}">
                  <a16:creationId xmlns:a16="http://schemas.microsoft.com/office/drawing/2014/main" id="{AAE41742-CF4A-4F94-8B35-9ACD7CFFA56B}"/>
                </a:ext>
              </a:extLst>
            </p:cNvPr>
            <p:cNvSpPr/>
            <p:nvPr/>
          </p:nvSpPr>
          <p:spPr>
            <a:xfrm>
              <a:off x="7779408" y="2153920"/>
              <a:ext cx="1623671" cy="113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sp>
        <p:nvSpPr>
          <p:cNvPr id="9" name="Arrow: Pentagon 8">
            <a:extLst>
              <a:ext uri="{FF2B5EF4-FFF2-40B4-BE49-F238E27FC236}">
                <a16:creationId xmlns:a16="http://schemas.microsoft.com/office/drawing/2014/main" id="{83FC3BF6-085A-465A-AC29-C6850C13445A}"/>
              </a:ext>
            </a:extLst>
          </p:cNvPr>
          <p:cNvSpPr/>
          <p:nvPr/>
        </p:nvSpPr>
        <p:spPr>
          <a:xfrm>
            <a:off x="1042539" y="1713976"/>
            <a:ext cx="1112273" cy="64465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nvGrpSpPr>
          <p:cNvPr id="10" name="Group 9">
            <a:extLst>
              <a:ext uri="{FF2B5EF4-FFF2-40B4-BE49-F238E27FC236}">
                <a16:creationId xmlns:a16="http://schemas.microsoft.com/office/drawing/2014/main" id="{C62A3799-0CD7-4C64-8242-AC9EA24CA07C}"/>
              </a:ext>
            </a:extLst>
          </p:cNvPr>
          <p:cNvGrpSpPr/>
          <p:nvPr/>
        </p:nvGrpSpPr>
        <p:grpSpPr>
          <a:xfrm>
            <a:off x="1927602" y="1721411"/>
            <a:ext cx="6303015" cy="644655"/>
            <a:chOff x="2189480" y="2153920"/>
            <a:chExt cx="7213599" cy="1137920"/>
          </a:xfrm>
          <a:solidFill>
            <a:schemeClr val="accent2"/>
          </a:solidFill>
        </p:grpSpPr>
        <p:sp>
          <p:nvSpPr>
            <p:cNvPr id="11" name="Arrow: Chevron 10">
              <a:extLst>
                <a:ext uri="{FF2B5EF4-FFF2-40B4-BE49-F238E27FC236}">
                  <a16:creationId xmlns:a16="http://schemas.microsoft.com/office/drawing/2014/main" id="{69D05AF8-0362-40E3-A7E7-10278B88F503}"/>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282F39"/>
                </a:solidFill>
                <a:latin typeface="Calibri" panose="020F0502020204030204"/>
              </a:endParaRPr>
            </a:p>
          </p:txBody>
        </p:sp>
        <p:sp>
          <p:nvSpPr>
            <p:cNvPr id="12" name="Rectangle 11">
              <a:extLst>
                <a:ext uri="{FF2B5EF4-FFF2-40B4-BE49-F238E27FC236}">
                  <a16:creationId xmlns:a16="http://schemas.microsoft.com/office/drawing/2014/main" id="{70053719-8142-4D73-BD76-5FA6F7C9E069}"/>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sp>
        <p:nvSpPr>
          <p:cNvPr id="13" name="Arrow: Pentagon 12">
            <a:extLst>
              <a:ext uri="{FF2B5EF4-FFF2-40B4-BE49-F238E27FC236}">
                <a16:creationId xmlns:a16="http://schemas.microsoft.com/office/drawing/2014/main" id="{8645047F-D9CB-4CC1-BC0F-1C4292F5A94A}"/>
              </a:ext>
            </a:extLst>
          </p:cNvPr>
          <p:cNvSpPr/>
          <p:nvPr/>
        </p:nvSpPr>
        <p:spPr>
          <a:xfrm>
            <a:off x="1042539" y="2423716"/>
            <a:ext cx="1112273" cy="644655"/>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nvGrpSpPr>
          <p:cNvPr id="14" name="Group 13">
            <a:extLst>
              <a:ext uri="{FF2B5EF4-FFF2-40B4-BE49-F238E27FC236}">
                <a16:creationId xmlns:a16="http://schemas.microsoft.com/office/drawing/2014/main" id="{1F283355-3C29-4FB8-A131-09D9EB725ACF}"/>
              </a:ext>
            </a:extLst>
          </p:cNvPr>
          <p:cNvGrpSpPr/>
          <p:nvPr/>
        </p:nvGrpSpPr>
        <p:grpSpPr>
          <a:xfrm>
            <a:off x="1927602" y="2423716"/>
            <a:ext cx="6303014" cy="644655"/>
            <a:chOff x="2189480" y="2153920"/>
            <a:chExt cx="7213599" cy="1137920"/>
          </a:xfrm>
          <a:solidFill>
            <a:schemeClr val="accent4"/>
          </a:solidFill>
        </p:grpSpPr>
        <p:sp>
          <p:nvSpPr>
            <p:cNvPr id="15" name="Arrow: Chevron 14">
              <a:extLst>
                <a:ext uri="{FF2B5EF4-FFF2-40B4-BE49-F238E27FC236}">
                  <a16:creationId xmlns:a16="http://schemas.microsoft.com/office/drawing/2014/main" id="{7CEDD191-1D4E-49C5-8444-8F22619709F6}"/>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282F39"/>
                </a:solidFill>
                <a:latin typeface="Calibri" panose="020F0502020204030204"/>
              </a:endParaRPr>
            </a:p>
          </p:txBody>
        </p:sp>
        <p:sp>
          <p:nvSpPr>
            <p:cNvPr id="16" name="Rectangle 15">
              <a:extLst>
                <a:ext uri="{FF2B5EF4-FFF2-40B4-BE49-F238E27FC236}">
                  <a16:creationId xmlns:a16="http://schemas.microsoft.com/office/drawing/2014/main" id="{C065D71D-6D12-4F7F-8EFA-813DA9004804}"/>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sp>
        <p:nvSpPr>
          <p:cNvPr id="17" name="Arrow: Pentagon 16">
            <a:extLst>
              <a:ext uri="{FF2B5EF4-FFF2-40B4-BE49-F238E27FC236}">
                <a16:creationId xmlns:a16="http://schemas.microsoft.com/office/drawing/2014/main" id="{BF9B6AB6-6147-424D-8F82-81A2B273645F}"/>
              </a:ext>
            </a:extLst>
          </p:cNvPr>
          <p:cNvSpPr/>
          <p:nvPr/>
        </p:nvSpPr>
        <p:spPr>
          <a:xfrm>
            <a:off x="1042539" y="3133458"/>
            <a:ext cx="1112273" cy="644655"/>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nvGrpSpPr>
          <p:cNvPr id="18" name="Group 17">
            <a:extLst>
              <a:ext uri="{FF2B5EF4-FFF2-40B4-BE49-F238E27FC236}">
                <a16:creationId xmlns:a16="http://schemas.microsoft.com/office/drawing/2014/main" id="{E733BE8E-BFBE-43EA-A9FD-BD45F197DD84}"/>
              </a:ext>
            </a:extLst>
          </p:cNvPr>
          <p:cNvGrpSpPr/>
          <p:nvPr/>
        </p:nvGrpSpPr>
        <p:grpSpPr>
          <a:xfrm>
            <a:off x="1927602" y="3133458"/>
            <a:ext cx="6303014" cy="644655"/>
            <a:chOff x="2189480" y="2153920"/>
            <a:chExt cx="7213599" cy="1137920"/>
          </a:xfrm>
          <a:solidFill>
            <a:schemeClr val="accent5"/>
          </a:solidFill>
        </p:grpSpPr>
        <p:sp>
          <p:nvSpPr>
            <p:cNvPr id="19" name="Arrow: Chevron 18">
              <a:extLst>
                <a:ext uri="{FF2B5EF4-FFF2-40B4-BE49-F238E27FC236}">
                  <a16:creationId xmlns:a16="http://schemas.microsoft.com/office/drawing/2014/main" id="{1E05DB33-7027-4243-B2B1-AE959B934587}"/>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282F39"/>
                </a:solidFill>
                <a:latin typeface="Calibri" panose="020F0502020204030204"/>
              </a:endParaRPr>
            </a:p>
          </p:txBody>
        </p:sp>
        <p:sp>
          <p:nvSpPr>
            <p:cNvPr id="20" name="Rectangle 19">
              <a:extLst>
                <a:ext uri="{FF2B5EF4-FFF2-40B4-BE49-F238E27FC236}">
                  <a16:creationId xmlns:a16="http://schemas.microsoft.com/office/drawing/2014/main" id="{53CAB0D8-22D4-44B8-BBE1-517EC44C45DC}"/>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sp>
        <p:nvSpPr>
          <p:cNvPr id="22" name="Arrow: Pentagon 21">
            <a:extLst>
              <a:ext uri="{FF2B5EF4-FFF2-40B4-BE49-F238E27FC236}">
                <a16:creationId xmlns:a16="http://schemas.microsoft.com/office/drawing/2014/main" id="{7A635083-451F-40BF-9734-33850F7342D3}"/>
              </a:ext>
            </a:extLst>
          </p:cNvPr>
          <p:cNvSpPr/>
          <p:nvPr/>
        </p:nvSpPr>
        <p:spPr>
          <a:xfrm>
            <a:off x="1042539" y="3846177"/>
            <a:ext cx="1112273" cy="64465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nvGrpSpPr>
          <p:cNvPr id="23" name="Group 22">
            <a:extLst>
              <a:ext uri="{FF2B5EF4-FFF2-40B4-BE49-F238E27FC236}">
                <a16:creationId xmlns:a16="http://schemas.microsoft.com/office/drawing/2014/main" id="{2CC8895A-9474-4AF5-956A-D6B3CEFA3279}"/>
              </a:ext>
            </a:extLst>
          </p:cNvPr>
          <p:cNvGrpSpPr/>
          <p:nvPr/>
        </p:nvGrpSpPr>
        <p:grpSpPr>
          <a:xfrm>
            <a:off x="1927602" y="3846177"/>
            <a:ext cx="6303014" cy="644655"/>
            <a:chOff x="2189480" y="2153920"/>
            <a:chExt cx="7213599" cy="1137920"/>
          </a:xfrm>
          <a:solidFill>
            <a:schemeClr val="accent6"/>
          </a:solidFill>
        </p:grpSpPr>
        <p:sp>
          <p:nvSpPr>
            <p:cNvPr id="24" name="Arrow: Chevron 23">
              <a:extLst>
                <a:ext uri="{FF2B5EF4-FFF2-40B4-BE49-F238E27FC236}">
                  <a16:creationId xmlns:a16="http://schemas.microsoft.com/office/drawing/2014/main" id="{FA5ECFFC-D03C-4BA5-970C-397D92480096}"/>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282F39"/>
                </a:solidFill>
                <a:latin typeface="Calibri" panose="020F0502020204030204"/>
              </a:endParaRPr>
            </a:p>
          </p:txBody>
        </p:sp>
        <p:sp>
          <p:nvSpPr>
            <p:cNvPr id="25" name="Rectangle 24">
              <a:extLst>
                <a:ext uri="{FF2B5EF4-FFF2-40B4-BE49-F238E27FC236}">
                  <a16:creationId xmlns:a16="http://schemas.microsoft.com/office/drawing/2014/main" id="{90B1D260-A41C-4E95-A755-8E359C341F2F}"/>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FFFFFF"/>
                </a:solidFill>
                <a:latin typeface="Calibri" panose="020F0502020204030204"/>
              </a:endParaRPr>
            </a:p>
          </p:txBody>
        </p:sp>
      </p:grpSp>
      <p:sp>
        <p:nvSpPr>
          <p:cNvPr id="27" name="TextBox 26">
            <a:extLst>
              <a:ext uri="{FF2B5EF4-FFF2-40B4-BE49-F238E27FC236}">
                <a16:creationId xmlns:a16="http://schemas.microsoft.com/office/drawing/2014/main" id="{72A83EA8-E44D-4CC9-982F-1B8B609D21F2}"/>
              </a:ext>
            </a:extLst>
          </p:cNvPr>
          <p:cNvSpPr txBox="1"/>
          <p:nvPr/>
        </p:nvSpPr>
        <p:spPr>
          <a:xfrm>
            <a:off x="1092962" y="1056959"/>
            <a:ext cx="757990" cy="553998"/>
          </a:xfrm>
          <a:prstGeom prst="rect">
            <a:avLst/>
          </a:prstGeom>
          <a:noFill/>
        </p:spPr>
        <p:txBody>
          <a:bodyPr wrap="square" rtlCol="0">
            <a:spAutoFit/>
          </a:bodyPr>
          <a:lstStyle/>
          <a:p>
            <a:pPr algn="ctr" defTabSz="685800">
              <a:defRPr/>
            </a:pPr>
            <a:r>
              <a:rPr lang="ru-RU" sz="3000" b="1" dirty="0">
                <a:solidFill>
                  <a:srgbClr val="FFFFFF"/>
                </a:solidFill>
                <a:latin typeface="Open Sans" panose="020B0606030504020204" pitchFamily="34" charset="0"/>
              </a:rPr>
              <a:t>1</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AF674A17-AAE5-4964-89E9-E927EF4D90FD}"/>
              </a:ext>
            </a:extLst>
          </p:cNvPr>
          <p:cNvSpPr txBox="1"/>
          <p:nvPr/>
        </p:nvSpPr>
        <p:spPr>
          <a:xfrm>
            <a:off x="1060935" y="1719386"/>
            <a:ext cx="757990" cy="553998"/>
          </a:xfrm>
          <a:prstGeom prst="rect">
            <a:avLst/>
          </a:prstGeom>
          <a:noFill/>
        </p:spPr>
        <p:txBody>
          <a:bodyPr wrap="square" rtlCol="0">
            <a:spAutoFit/>
          </a:bodyPr>
          <a:lstStyle/>
          <a:p>
            <a:pPr algn="ctr" defTabSz="685800">
              <a:defRPr/>
            </a:pPr>
            <a:r>
              <a:rPr lang="en-US" sz="3000" b="1" dirty="0">
                <a:solidFill>
                  <a:srgbClr val="FFFFFF"/>
                </a:solidFill>
                <a:latin typeface="Open Sans" panose="020B0606030504020204" pitchFamily="34" charset="0"/>
              </a:rPr>
              <a:t>2</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9" name="TextBox 28">
            <a:extLst>
              <a:ext uri="{FF2B5EF4-FFF2-40B4-BE49-F238E27FC236}">
                <a16:creationId xmlns:a16="http://schemas.microsoft.com/office/drawing/2014/main" id="{F09FA8CE-2609-4B18-A96B-C2D56CF5BE9D}"/>
              </a:ext>
            </a:extLst>
          </p:cNvPr>
          <p:cNvSpPr txBox="1"/>
          <p:nvPr/>
        </p:nvSpPr>
        <p:spPr>
          <a:xfrm>
            <a:off x="1092962" y="2489855"/>
            <a:ext cx="757990" cy="553998"/>
          </a:xfrm>
          <a:prstGeom prst="rect">
            <a:avLst/>
          </a:prstGeom>
          <a:noFill/>
        </p:spPr>
        <p:txBody>
          <a:bodyPr wrap="square" rtlCol="0">
            <a:spAutoFit/>
          </a:bodyPr>
          <a:lstStyle/>
          <a:p>
            <a:pPr algn="ctr" defTabSz="685800">
              <a:defRPr/>
            </a:pPr>
            <a:r>
              <a:rPr lang="en-US" sz="3000" b="1" dirty="0">
                <a:solidFill>
                  <a:srgbClr val="FFFFFF"/>
                </a:solidFill>
                <a:latin typeface="Open Sans" panose="020B0606030504020204" pitchFamily="34" charset="0"/>
              </a:rPr>
              <a:t>3</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0" name="TextBox 29">
            <a:extLst>
              <a:ext uri="{FF2B5EF4-FFF2-40B4-BE49-F238E27FC236}">
                <a16:creationId xmlns:a16="http://schemas.microsoft.com/office/drawing/2014/main" id="{0FB775DB-7BDA-40F8-8943-FE3A0A82B375}"/>
              </a:ext>
            </a:extLst>
          </p:cNvPr>
          <p:cNvSpPr txBox="1"/>
          <p:nvPr/>
        </p:nvSpPr>
        <p:spPr>
          <a:xfrm>
            <a:off x="1092962" y="3190328"/>
            <a:ext cx="757990" cy="553998"/>
          </a:xfrm>
          <a:prstGeom prst="rect">
            <a:avLst/>
          </a:prstGeom>
          <a:noFill/>
        </p:spPr>
        <p:txBody>
          <a:bodyPr wrap="square" rtlCol="0">
            <a:spAutoFit/>
          </a:bodyPr>
          <a:lstStyle/>
          <a:p>
            <a:pPr algn="ctr" defTabSz="685800">
              <a:defRPr/>
            </a:pPr>
            <a:r>
              <a:rPr lang="en-US" sz="3000" b="1" dirty="0">
                <a:solidFill>
                  <a:srgbClr val="FFFFFF"/>
                </a:solidFill>
                <a:latin typeface="Open Sans" panose="020B0606030504020204" pitchFamily="34" charset="0"/>
              </a:rPr>
              <a:t>4</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1" name="TextBox 30">
            <a:extLst>
              <a:ext uri="{FF2B5EF4-FFF2-40B4-BE49-F238E27FC236}">
                <a16:creationId xmlns:a16="http://schemas.microsoft.com/office/drawing/2014/main" id="{1B1F7E83-9D5F-403A-AEC1-1DBFB6EEEFA9}"/>
              </a:ext>
            </a:extLst>
          </p:cNvPr>
          <p:cNvSpPr txBox="1"/>
          <p:nvPr/>
        </p:nvSpPr>
        <p:spPr>
          <a:xfrm>
            <a:off x="1092962" y="3898988"/>
            <a:ext cx="757990" cy="553998"/>
          </a:xfrm>
          <a:prstGeom prst="rect">
            <a:avLst/>
          </a:prstGeom>
          <a:noFill/>
        </p:spPr>
        <p:txBody>
          <a:bodyPr wrap="square" rtlCol="0">
            <a:spAutoFit/>
          </a:bodyPr>
          <a:lstStyle/>
          <a:p>
            <a:pPr algn="ctr" defTabSz="685800">
              <a:defRPr/>
            </a:pPr>
            <a:r>
              <a:rPr lang="en-US" sz="3000" b="1" dirty="0">
                <a:solidFill>
                  <a:srgbClr val="FFFFFF"/>
                </a:solidFill>
                <a:latin typeface="Open Sans" panose="020B0606030504020204" pitchFamily="34" charset="0"/>
              </a:rPr>
              <a:t>5</a:t>
            </a:r>
            <a:endParaRPr lang="en-GB" sz="3000" b="1"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2" name="TextBox 31">
            <a:extLst>
              <a:ext uri="{FF2B5EF4-FFF2-40B4-BE49-F238E27FC236}">
                <a16:creationId xmlns:a16="http://schemas.microsoft.com/office/drawing/2014/main" id="{6622EE78-8826-4D13-896F-3CE387814C90}"/>
              </a:ext>
            </a:extLst>
          </p:cNvPr>
          <p:cNvSpPr txBox="1"/>
          <p:nvPr/>
        </p:nvSpPr>
        <p:spPr>
          <a:xfrm>
            <a:off x="2372289" y="982787"/>
            <a:ext cx="4813967" cy="738664"/>
          </a:xfrm>
          <a:prstGeom prst="rect">
            <a:avLst/>
          </a:prstGeom>
          <a:noFill/>
        </p:spPr>
        <p:txBody>
          <a:bodyPr wrap="square" rtlCol="0">
            <a:spAutoFit/>
          </a:bodyPr>
          <a:lstStyle/>
          <a:p>
            <a:pPr lvl="0" algn="just">
              <a:defRPr/>
            </a:pPr>
            <a:r>
              <a:rPr lang="uk-UA" sz="2100" dirty="0">
                <a:latin typeface="Open Sans" panose="020B0606030504020204" pitchFamily="34" charset="0"/>
              </a:rPr>
              <a:t>Неподання декларації про доходи депутатом місцевої ради</a:t>
            </a:r>
            <a:endParaRPr lang="uk-UA" sz="2100" dirty="0">
              <a:latin typeface="Noto Sans" panose="020B0502040504020204" pitchFamily="34"/>
              <a:ea typeface="Noto Sans" panose="020B0502040504020204" pitchFamily="34"/>
              <a:cs typeface="Noto Sans" panose="020B0502040504020204" pitchFamily="34"/>
            </a:endParaRPr>
          </a:p>
        </p:txBody>
      </p:sp>
      <p:sp>
        <p:nvSpPr>
          <p:cNvPr id="38" name="TextBox 37">
            <a:extLst>
              <a:ext uri="{FF2B5EF4-FFF2-40B4-BE49-F238E27FC236}">
                <a16:creationId xmlns:a16="http://schemas.microsoft.com/office/drawing/2014/main" id="{D21EF9FC-F363-4D04-8D70-B84B5D145B65}"/>
              </a:ext>
            </a:extLst>
          </p:cNvPr>
          <p:cNvSpPr txBox="1"/>
          <p:nvPr/>
        </p:nvSpPr>
        <p:spPr>
          <a:xfrm>
            <a:off x="2339844" y="1672323"/>
            <a:ext cx="5861977" cy="738664"/>
          </a:xfrm>
          <a:prstGeom prst="rect">
            <a:avLst/>
          </a:prstGeom>
          <a:noFill/>
        </p:spPr>
        <p:txBody>
          <a:bodyPr wrap="square" rtlCol="0">
            <a:spAutoFit/>
          </a:bodyPr>
          <a:lstStyle/>
          <a:p>
            <a:pPr lvl="0" algn="just">
              <a:defRPr/>
            </a:pPr>
            <a:r>
              <a:rPr lang="uk-UA" sz="2100" dirty="0">
                <a:solidFill>
                  <a:srgbClr val="FFFFFF"/>
                </a:solidFill>
                <a:latin typeface="Open Sans" panose="020B0606030504020204" pitchFamily="34" charset="0"/>
              </a:rPr>
              <a:t>Підробка документів приватною особою </a:t>
            </a:r>
          </a:p>
          <a:p>
            <a:pPr lvl="0" algn="just">
              <a:defRPr/>
            </a:pPr>
            <a:r>
              <a:rPr lang="uk-UA" sz="2100" dirty="0">
                <a:solidFill>
                  <a:srgbClr val="FFFFFF"/>
                </a:solidFill>
                <a:latin typeface="Open Sans" panose="020B0606030504020204" pitchFamily="34" charset="0"/>
              </a:rPr>
              <a:t>задля отримання земельної ділянки</a:t>
            </a:r>
            <a:endParaRPr lang="uk-UA" sz="1125" dirty="0">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9" name="TextBox 38">
            <a:extLst>
              <a:ext uri="{FF2B5EF4-FFF2-40B4-BE49-F238E27FC236}">
                <a16:creationId xmlns:a16="http://schemas.microsoft.com/office/drawing/2014/main" id="{3A837B94-CD7C-46F8-B906-D4E292308213}"/>
              </a:ext>
            </a:extLst>
          </p:cNvPr>
          <p:cNvSpPr txBox="1"/>
          <p:nvPr/>
        </p:nvSpPr>
        <p:spPr>
          <a:xfrm>
            <a:off x="2177286" y="2358071"/>
            <a:ext cx="6053330" cy="707886"/>
          </a:xfrm>
          <a:prstGeom prst="rect">
            <a:avLst/>
          </a:prstGeom>
          <a:noFill/>
        </p:spPr>
        <p:txBody>
          <a:bodyPr wrap="square" rtlCol="0">
            <a:spAutoFit/>
          </a:bodyPr>
          <a:lstStyle/>
          <a:p>
            <a:pPr lvl="0" algn="just">
              <a:defRPr/>
            </a:pPr>
            <a:r>
              <a:rPr lang="uk-UA" sz="2000" dirty="0">
                <a:latin typeface="Open Sans" panose="020B0606030504020204" pitchFamily="34" charset="0"/>
              </a:rPr>
              <a:t>Прийняття Президентом України подарунку </a:t>
            </a:r>
          </a:p>
          <a:p>
            <a:pPr lvl="0" algn="just">
              <a:defRPr/>
            </a:pPr>
            <a:r>
              <a:rPr lang="uk-UA" sz="2000" dirty="0">
                <a:latin typeface="Open Sans" panose="020B0606030504020204" pitchFamily="34" charset="0"/>
              </a:rPr>
              <a:t>Від Президентки Естонії у вигляді велосипеду</a:t>
            </a:r>
            <a:endParaRPr lang="uk-UA" sz="2000" dirty="0">
              <a:latin typeface="Noto Sans" panose="020B0502040504020204" pitchFamily="34"/>
              <a:ea typeface="Noto Sans" panose="020B0502040504020204" pitchFamily="34"/>
              <a:cs typeface="Noto Sans" panose="020B0502040504020204" pitchFamily="34"/>
            </a:endParaRPr>
          </a:p>
        </p:txBody>
      </p:sp>
      <p:sp>
        <p:nvSpPr>
          <p:cNvPr id="44" name="TextBox 43">
            <a:extLst>
              <a:ext uri="{FF2B5EF4-FFF2-40B4-BE49-F238E27FC236}">
                <a16:creationId xmlns:a16="http://schemas.microsoft.com/office/drawing/2014/main" id="{9F3B5A5C-D55A-43EE-80B7-2C870122EFC4}"/>
              </a:ext>
            </a:extLst>
          </p:cNvPr>
          <p:cNvSpPr txBox="1"/>
          <p:nvPr/>
        </p:nvSpPr>
        <p:spPr>
          <a:xfrm>
            <a:off x="2362996" y="3778113"/>
            <a:ext cx="5757831" cy="738664"/>
          </a:xfrm>
          <a:prstGeom prst="rect">
            <a:avLst/>
          </a:prstGeom>
          <a:noFill/>
        </p:spPr>
        <p:txBody>
          <a:bodyPr wrap="square" rtlCol="0">
            <a:spAutoFit/>
          </a:bodyPr>
          <a:lstStyle/>
          <a:p>
            <a:pPr lvl="0" algn="just">
              <a:defRPr/>
            </a:pPr>
            <a:r>
              <a:rPr lang="uk-UA" sz="2100" dirty="0">
                <a:latin typeface="Open Sans" panose="020B0606030504020204" pitchFamily="34" charset="0"/>
              </a:rPr>
              <a:t>Запрошення особи до подачі документів у </a:t>
            </a:r>
          </a:p>
          <a:p>
            <a:pPr lvl="0" algn="just">
              <a:defRPr/>
            </a:pPr>
            <a:r>
              <a:rPr lang="uk-UA" sz="2100" dirty="0">
                <a:latin typeface="Open Sans" panose="020B0606030504020204" pitchFamily="34" charset="0"/>
              </a:rPr>
              <a:t>ЦНАП поза чергою</a:t>
            </a:r>
            <a:endParaRPr lang="uk-UA" sz="2100" dirty="0">
              <a:latin typeface="Noto Sans" panose="020B0502040504020204" pitchFamily="34"/>
              <a:ea typeface="Noto Sans" panose="020B0502040504020204" pitchFamily="34"/>
              <a:cs typeface="Noto Sans" panose="020B0502040504020204" pitchFamily="34"/>
            </a:endParaRPr>
          </a:p>
        </p:txBody>
      </p:sp>
      <p:sp>
        <p:nvSpPr>
          <p:cNvPr id="47" name="TextBox 46">
            <a:extLst>
              <a:ext uri="{FF2B5EF4-FFF2-40B4-BE49-F238E27FC236}">
                <a16:creationId xmlns:a16="http://schemas.microsoft.com/office/drawing/2014/main" id="{3A837B94-CD7C-46F8-B906-D4E292308213}"/>
              </a:ext>
            </a:extLst>
          </p:cNvPr>
          <p:cNvSpPr txBox="1"/>
          <p:nvPr/>
        </p:nvSpPr>
        <p:spPr>
          <a:xfrm>
            <a:off x="2339844" y="3093587"/>
            <a:ext cx="5780984" cy="738664"/>
          </a:xfrm>
          <a:prstGeom prst="rect">
            <a:avLst/>
          </a:prstGeom>
          <a:noFill/>
        </p:spPr>
        <p:txBody>
          <a:bodyPr wrap="square" rtlCol="0">
            <a:spAutoFit/>
          </a:bodyPr>
          <a:lstStyle/>
          <a:p>
            <a:pPr lvl="0" algn="just">
              <a:defRPr/>
            </a:pPr>
            <a:r>
              <a:rPr lang="uk-UA" sz="2100" dirty="0">
                <a:solidFill>
                  <a:srgbClr val="FFFFFF"/>
                </a:solidFill>
                <a:latin typeface="Open Sans" panose="020B0606030504020204" pitchFamily="34" charset="0"/>
              </a:rPr>
              <a:t>Вимагання коштів за непритягнення до відповідальності</a:t>
            </a:r>
            <a:endParaRPr lang="uk-UA" sz="2100" dirty="0">
              <a:solidFill>
                <a:srgbClr val="FFFFFF"/>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5556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1864F94F-6325-4042-8671-D32AEC8CF480}"/>
              </a:ext>
            </a:extLst>
          </p:cNvPr>
          <p:cNvSpPr>
            <a:spLocks noGrp="1"/>
          </p:cNvSpPr>
          <p:nvPr>
            <p:ph idx="1"/>
          </p:nvPr>
        </p:nvSpPr>
        <p:spPr>
          <a:xfrm>
            <a:off x="579904" y="312539"/>
            <a:ext cx="7984191" cy="4518422"/>
          </a:xfrm>
        </p:spPr>
        <p:txBody>
          <a:bodyPr>
            <a:normAutofit fontScale="70000" lnSpcReduction="20000"/>
          </a:bodyPr>
          <a:lstStyle/>
          <a:p>
            <a:pPr marL="0" indent="0" algn="just">
              <a:lnSpc>
                <a:spcPct val="120000"/>
              </a:lnSpc>
              <a:buNone/>
            </a:pPr>
            <a:r>
              <a:rPr lang="uk-UA" sz="3000" b="1" dirty="0">
                <a:solidFill>
                  <a:schemeClr val="bg1"/>
                </a:solidFill>
              </a:rPr>
              <a:t>Категорії</a:t>
            </a:r>
            <a:r>
              <a:rPr lang="uk-UA" sz="3000" dirty="0">
                <a:solidFill>
                  <a:schemeClr val="bg1"/>
                </a:solidFill>
              </a:rPr>
              <a:t> подарунків поділяють на:</a:t>
            </a:r>
          </a:p>
          <a:p>
            <a:pPr marL="0" indent="0" algn="just">
              <a:lnSpc>
                <a:spcPct val="120000"/>
              </a:lnSpc>
              <a:buNone/>
            </a:pPr>
            <a:r>
              <a:rPr lang="uk-UA" sz="3000" u="sng" dirty="0">
                <a:solidFill>
                  <a:schemeClr val="accent4"/>
                </a:solidFill>
              </a:rPr>
              <a:t>ЗАБОРОНЕНІ</a:t>
            </a:r>
            <a:r>
              <a:rPr lang="uk-UA" sz="3000" dirty="0">
                <a:solidFill>
                  <a:schemeClr val="accent4"/>
                </a:solidFill>
              </a:rPr>
              <a:t>:</a:t>
            </a:r>
          </a:p>
          <a:p>
            <a:pPr marL="0" indent="0" algn="just">
              <a:lnSpc>
                <a:spcPct val="120000"/>
              </a:lnSpc>
              <a:buNone/>
            </a:pPr>
            <a:r>
              <a:rPr lang="uk-UA" sz="3000" dirty="0"/>
              <a:t>Категорично забороняється вимагати, просити, одержувати подарунки (незалежно від їх вартості) для себе або близьких осіб від юридичних та фізичних осіб (ч. 1 ст. 23 Закону України «Про запобігання корупції»):</a:t>
            </a:r>
          </a:p>
          <a:p>
            <a:pPr algn="just">
              <a:lnSpc>
                <a:spcPct val="120000"/>
              </a:lnSpc>
            </a:pPr>
            <a:r>
              <a:rPr lang="uk-UA" sz="3000" dirty="0"/>
              <a:t>у зв’язку зі здійсненням особами діяльності, пов’язаної з виконанням функцій держави або місцевого самоврядування;</a:t>
            </a:r>
          </a:p>
          <a:p>
            <a:pPr algn="just">
              <a:lnSpc>
                <a:spcPct val="120000"/>
              </a:lnSpc>
            </a:pPr>
            <a:r>
              <a:rPr lang="uk-UA" sz="3000" dirty="0"/>
              <a:t>якщо особа, яка дарує (дарувальник), перебуває в підпорядкуванні особи, якій вона дарує подарунок (обдаровуваного).</a:t>
            </a:r>
          </a:p>
          <a:p>
            <a:endParaRPr lang="uk-UA" dirty="0"/>
          </a:p>
        </p:txBody>
      </p:sp>
    </p:spTree>
    <p:extLst>
      <p:ext uri="{BB962C8B-B14F-4D97-AF65-F5344CB8AC3E}">
        <p14:creationId xmlns:p14="http://schemas.microsoft.com/office/powerpoint/2010/main" val="3325178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370DC15-9182-4710-A5B0-36BCC8106AF3}"/>
              </a:ext>
            </a:extLst>
          </p:cNvPr>
          <p:cNvSpPr>
            <a:spLocks noGrp="1"/>
          </p:cNvSpPr>
          <p:nvPr>
            <p:ph idx="1"/>
          </p:nvPr>
        </p:nvSpPr>
        <p:spPr>
          <a:xfrm>
            <a:off x="628650" y="549352"/>
            <a:ext cx="7886700" cy="3263504"/>
          </a:xfrm>
        </p:spPr>
        <p:txBody>
          <a:bodyPr>
            <a:normAutofit fontScale="62500" lnSpcReduction="20000"/>
          </a:bodyPr>
          <a:lstStyle/>
          <a:p>
            <a:pPr marL="0" indent="0" algn="just">
              <a:lnSpc>
                <a:spcPct val="120000"/>
              </a:lnSpc>
              <a:buNone/>
            </a:pPr>
            <a:r>
              <a:rPr lang="uk-UA" sz="2900" u="sng" dirty="0">
                <a:solidFill>
                  <a:srgbClr val="00B050"/>
                </a:solidFill>
              </a:rPr>
              <a:t>ДОЗВОЛЕНІ З ПЕВНИМИ ОБМЕЖЕННЯМИ:</a:t>
            </a:r>
            <a:endParaRPr lang="uk-UA" sz="2900" dirty="0">
              <a:solidFill>
                <a:srgbClr val="00B050"/>
              </a:solidFill>
            </a:endParaRPr>
          </a:p>
          <a:p>
            <a:pPr marL="0" indent="0" algn="just">
              <a:lnSpc>
                <a:spcPct val="120000"/>
              </a:lnSpc>
              <a:buNone/>
            </a:pPr>
            <a:r>
              <a:rPr lang="uk-UA" sz="2100" dirty="0"/>
              <a:t>Дозволено отримувати подарунки, які відповідають загальновизнаним уявленням про гостинність (ч. 2 ст. 23 Закону України «Про запобігання корупції»), якщо:</a:t>
            </a:r>
          </a:p>
          <a:p>
            <a:pPr algn="just">
              <a:lnSpc>
                <a:spcPct val="120000"/>
              </a:lnSpc>
            </a:pPr>
            <a:r>
              <a:rPr lang="uk-UA" sz="2100" dirty="0"/>
              <a:t>вартість таких подарунків не перевищує 1 прожитковий мінімум для працездатних осіб, встановлений на день прийняття подарунка, одноразово (прожитковий мінімум станом на 01.01.2026 - 3328гривень);</a:t>
            </a:r>
          </a:p>
          <a:p>
            <a:pPr algn="just">
              <a:lnSpc>
                <a:spcPct val="120000"/>
              </a:lnSpc>
            </a:pPr>
            <a:r>
              <a:rPr lang="uk-UA" sz="2100" dirty="0"/>
              <a:t>сукупна вартість таких подарунків, отриманих від однієї особи (групи осіб) протягом року, не перевищує 2-х прожиткових мінімумів, встановлених для працездатної особи на 1 січня того року, в якому прийнято подарунки.</a:t>
            </a:r>
          </a:p>
          <a:p>
            <a:pPr marL="0" indent="0" algn="just">
              <a:lnSpc>
                <a:spcPct val="120000"/>
              </a:lnSpc>
              <a:buNone/>
            </a:pPr>
            <a:r>
              <a:rPr lang="uk-UA" sz="2100" b="1" dirty="0"/>
              <a:t>Увага!!! Зазначені подарунки дозволено отримувати лише за таких умов:</a:t>
            </a:r>
            <a:endParaRPr lang="uk-UA" sz="2100" dirty="0"/>
          </a:p>
          <a:p>
            <a:pPr marL="0" indent="0" algn="just">
              <a:lnSpc>
                <a:spcPct val="120000"/>
              </a:lnSpc>
              <a:buNone/>
            </a:pPr>
            <a:r>
              <a:rPr lang="uk-UA" sz="2100" dirty="0"/>
              <a:t>1) подарунки отримуються не у зв’язку зі здійсненням особами діяльності, пов’язаної з виконанням функцій держави або місцевого самоврядування;</a:t>
            </a:r>
          </a:p>
          <a:p>
            <a:pPr marL="0" indent="0" algn="just">
              <a:lnSpc>
                <a:spcPct val="120000"/>
              </a:lnSpc>
              <a:buNone/>
            </a:pPr>
            <a:r>
              <a:rPr lang="uk-UA" sz="2100" dirty="0"/>
              <a:t>2) особа, яка дарує, не перебуває в підпорядкуванні особи, якій вона дарує подарунок.</a:t>
            </a:r>
          </a:p>
          <a:p>
            <a:endParaRPr lang="uk-UA" dirty="0"/>
          </a:p>
        </p:txBody>
      </p:sp>
    </p:spTree>
    <p:extLst>
      <p:ext uri="{BB962C8B-B14F-4D97-AF65-F5344CB8AC3E}">
        <p14:creationId xmlns:p14="http://schemas.microsoft.com/office/powerpoint/2010/main" val="3075605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5743BC86-3C35-420E-BF06-C79B2D5AB73B}"/>
              </a:ext>
            </a:extLst>
          </p:cNvPr>
          <p:cNvSpPr>
            <a:spLocks noGrp="1"/>
          </p:cNvSpPr>
          <p:nvPr>
            <p:ph idx="1"/>
          </p:nvPr>
        </p:nvSpPr>
        <p:spPr>
          <a:xfrm>
            <a:off x="459465" y="233339"/>
            <a:ext cx="8225069" cy="5028198"/>
          </a:xfrm>
        </p:spPr>
        <p:txBody>
          <a:bodyPr>
            <a:normAutofit fontScale="55000" lnSpcReduction="20000"/>
          </a:bodyPr>
          <a:lstStyle/>
          <a:p>
            <a:pPr marL="0" indent="0" algn="just">
              <a:lnSpc>
                <a:spcPct val="120000"/>
              </a:lnSpc>
              <a:buNone/>
            </a:pPr>
            <a:r>
              <a:rPr lang="uk-UA" sz="2700" u="sng" dirty="0">
                <a:solidFill>
                  <a:srgbClr val="0070C0"/>
                </a:solidFill>
              </a:rPr>
              <a:t>ДОЗВОЛЕНІ:</a:t>
            </a:r>
            <a:endParaRPr lang="uk-UA" sz="2700" dirty="0">
              <a:solidFill>
                <a:srgbClr val="0070C0"/>
              </a:solidFill>
            </a:endParaRPr>
          </a:p>
          <a:p>
            <a:pPr marL="0" indent="0" algn="just">
              <a:lnSpc>
                <a:spcPct val="120000"/>
              </a:lnSpc>
              <a:buNone/>
            </a:pPr>
            <a:r>
              <a:rPr lang="uk-UA" sz="2700" dirty="0"/>
              <a:t>Дозволено отримувати (ч. 2 ст. 23 Закону України «Про запобігання корупції»):</a:t>
            </a:r>
          </a:p>
          <a:p>
            <a:pPr marL="0" indent="0" algn="just">
              <a:lnSpc>
                <a:spcPct val="120000"/>
              </a:lnSpc>
              <a:buNone/>
            </a:pPr>
            <a:r>
              <a:rPr lang="uk-UA" sz="2700" dirty="0"/>
              <a:t>загальнодоступні знижки на товари, послуги, загальнодоступні виграші, призи, премії, бонуси;</a:t>
            </a:r>
          </a:p>
          <a:p>
            <a:pPr marL="0" indent="0" algn="just">
              <a:lnSpc>
                <a:spcPct val="120000"/>
              </a:lnSpc>
              <a:buNone/>
            </a:pPr>
            <a:r>
              <a:rPr lang="uk-UA" sz="2700" dirty="0"/>
              <a:t>будь-які подарунки від близьких осіб незалежно від їхньої вартості.</a:t>
            </a:r>
          </a:p>
          <a:p>
            <a:pPr marL="0" indent="0" algn="just">
              <a:lnSpc>
                <a:spcPct val="120000"/>
              </a:lnSpc>
              <a:buNone/>
            </a:pPr>
            <a:r>
              <a:rPr lang="uk-UA" sz="2700" b="1" dirty="0"/>
              <a:t>Увага!! Близькими особами є (</a:t>
            </a:r>
            <a:r>
              <a:rPr lang="uk-UA" sz="2700" b="1" dirty="0" err="1"/>
              <a:t>абз</a:t>
            </a:r>
            <a:r>
              <a:rPr lang="uk-UA" sz="2700" b="1" dirty="0"/>
              <a:t>. 4 ч. 1 ст. 1 Закону України «Про запобігання корупції»):</a:t>
            </a:r>
            <a:r>
              <a:rPr lang="uk-UA" sz="2700" dirty="0"/>
              <a:t> члени сім’ї; чоловік, дружина; батько, мати; вітчим, мачуха; син, дочка, пасинок, падчерка; рідний та двоюрідний брати, рідна та двоюрідна сестри; рідний брат та сестра дружини (чоловіка); племінник, племінниця; рідний дядько, рідна тітка; дід, баба, прадід, прабаба; внук, внучка, правнук, правнучка; зять, невістка; тесть, теща, свекор, свекруха; батько та мати дружини (чоловіка) сина (дочки); </a:t>
            </a:r>
            <a:r>
              <a:rPr lang="uk-UA" sz="2700" dirty="0" err="1"/>
              <a:t>усиновлювач</a:t>
            </a:r>
            <a:r>
              <a:rPr lang="uk-UA" sz="2700" dirty="0"/>
              <a:t> чи усиновлений; опікун чи піклувальник; особа, яка перебуває під опікою або піклуванням зазначеного суб’єкта.</a:t>
            </a:r>
          </a:p>
          <a:p>
            <a:pPr marL="0" indent="0" algn="just">
              <a:lnSpc>
                <a:spcPct val="120000"/>
              </a:lnSpc>
              <a:buNone/>
            </a:pPr>
            <a:r>
              <a:rPr lang="uk-UA" sz="2700" dirty="0"/>
              <a:t>Після отримання дозволеного подарунка особа зобов’язана не приймати рішень та не вчиняти дій на користь особи, від якої отримано такий подарунок.</a:t>
            </a:r>
          </a:p>
          <a:p>
            <a:pPr marL="0" indent="0" algn="just">
              <a:lnSpc>
                <a:spcPct val="120000"/>
              </a:lnSpc>
              <a:buNone/>
            </a:pPr>
            <a:r>
              <a:rPr lang="uk-UA" sz="2700" dirty="0"/>
              <a:t>Рішення, прийняте особою на користь особи, від якої вона чи її близькі особи отримали подарунок, вважається таким, що прийняте в умовах конфлікту інтересів. Такі рішення підлягають скасуванню (на такі рішення поширюються вимоги ст. 67 Закону України «Про запобігання корупції»).</a:t>
            </a:r>
          </a:p>
          <a:p>
            <a:endParaRPr lang="uk-UA" dirty="0"/>
          </a:p>
        </p:txBody>
      </p:sp>
    </p:spTree>
    <p:extLst>
      <p:ext uri="{BB962C8B-B14F-4D97-AF65-F5344CB8AC3E}">
        <p14:creationId xmlns:p14="http://schemas.microsoft.com/office/powerpoint/2010/main" val="11483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descr="Effect of corruption on perceived difficulties in healthcare access in  sub-Saharan Africa | PLOS ONE"/>
          <p:cNvPicPr preferRelativeResize="0"/>
          <p:nvPr/>
        </p:nvPicPr>
        <p:blipFill>
          <a:blip r:embed="rId3">
            <a:alphaModFix/>
          </a:blip>
          <a:stretch>
            <a:fillRect/>
          </a:stretch>
        </p:blipFill>
        <p:spPr>
          <a:xfrm>
            <a:off x="930096" y="1469120"/>
            <a:ext cx="5136067" cy="2257344"/>
          </a:xfrm>
          <a:prstGeom prst="rect">
            <a:avLst/>
          </a:prstGeom>
          <a:noFill/>
          <a:ln>
            <a:noFill/>
          </a:ln>
        </p:spPr>
      </p:pic>
      <p:sp>
        <p:nvSpPr>
          <p:cNvPr id="3" name="Прямокутник 2">
            <a:extLst>
              <a:ext uri="{FF2B5EF4-FFF2-40B4-BE49-F238E27FC236}">
                <a16:creationId xmlns:a16="http://schemas.microsoft.com/office/drawing/2014/main" id="{E0B10CBC-E8F1-449F-B60F-B859CEB8F790}"/>
              </a:ext>
            </a:extLst>
          </p:cNvPr>
          <p:cNvSpPr/>
          <p:nvPr/>
        </p:nvSpPr>
        <p:spPr>
          <a:xfrm>
            <a:off x="3427991" y="2571751"/>
            <a:ext cx="1069200" cy="48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Google Shape;64;p14"/>
          <p:cNvSpPr/>
          <p:nvPr/>
        </p:nvSpPr>
        <p:spPr>
          <a:xfrm>
            <a:off x="919346" y="2796055"/>
            <a:ext cx="803100" cy="338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highlight>
                <a:schemeClr val="lt1"/>
              </a:highlight>
            </a:endParaRPr>
          </a:p>
        </p:txBody>
      </p:sp>
      <p:sp>
        <p:nvSpPr>
          <p:cNvPr id="67" name="Google Shape;67;p14"/>
          <p:cNvSpPr txBox="1">
            <a:spLocks noGrp="1"/>
          </p:cNvSpPr>
          <p:nvPr>
            <p:ph type="title"/>
          </p:nvPr>
        </p:nvSpPr>
        <p:spPr>
          <a:xfrm>
            <a:off x="987561" y="230293"/>
            <a:ext cx="6759498" cy="593719"/>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Корупція в охороні здоров'я:</a:t>
            </a:r>
          </a:p>
        </p:txBody>
      </p:sp>
      <p:pic>
        <p:nvPicPr>
          <p:cNvPr id="68" name="Google Shape;68;p14"/>
          <p:cNvPicPr preferRelativeResize="0"/>
          <p:nvPr/>
        </p:nvPicPr>
        <p:blipFill>
          <a:blip r:embed="rId4">
            <a:alphaModFix/>
          </a:blip>
          <a:stretch>
            <a:fillRect/>
          </a:stretch>
        </p:blipFill>
        <p:spPr>
          <a:xfrm>
            <a:off x="7525213" y="417825"/>
            <a:ext cx="631225" cy="596150"/>
          </a:xfrm>
          <a:prstGeom prst="rect">
            <a:avLst/>
          </a:prstGeom>
          <a:noFill/>
          <a:ln>
            <a:noFill/>
          </a:ln>
        </p:spPr>
      </p:pic>
      <p:sp>
        <p:nvSpPr>
          <p:cNvPr id="69" name="Google Shape;69;p14"/>
          <p:cNvSpPr txBox="1"/>
          <p:nvPr/>
        </p:nvSpPr>
        <p:spPr>
          <a:xfrm>
            <a:off x="6841400" y="2086645"/>
            <a:ext cx="1660049" cy="141882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400"/>
              </a:spcBef>
              <a:spcAft>
                <a:spcPts val="600"/>
              </a:spcAft>
              <a:buNone/>
            </a:pPr>
            <a:r>
              <a:rPr lang="uk" sz="1200" dirty="0">
                <a:latin typeface="Arial" panose="020B0604020202020204" pitchFamily="34" charset="0"/>
                <a:ea typeface="Helvetica Neue"/>
                <a:cs typeface="Arial" panose="020B0604020202020204" pitchFamily="34" charset="0"/>
                <a:sym typeface="Helvetica Neue"/>
              </a:rPr>
              <a:t>Дослідження корупції в системі охорони здоров'я Країн Африки</a:t>
            </a:r>
            <a:endParaRPr sz="1200" dirty="0">
              <a:latin typeface="Arial" panose="020B0604020202020204" pitchFamily="34" charset="0"/>
              <a:ea typeface="Helvetica Neue"/>
              <a:cs typeface="Arial" panose="020B0604020202020204" pitchFamily="34" charset="0"/>
              <a:sym typeface="Helvetica Neue"/>
            </a:endParaRPr>
          </a:p>
        </p:txBody>
      </p:sp>
      <p:sp>
        <p:nvSpPr>
          <p:cNvPr id="71" name="Google Shape;71;p14"/>
          <p:cNvSpPr/>
          <p:nvPr/>
        </p:nvSpPr>
        <p:spPr>
          <a:xfrm>
            <a:off x="930096" y="2851380"/>
            <a:ext cx="745500" cy="206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p:nvPr/>
        </p:nvSpPr>
        <p:spPr>
          <a:xfrm>
            <a:off x="987561" y="3716772"/>
            <a:ext cx="5286214" cy="1031021"/>
          </a:xfrm>
          <a:prstGeom prst="rect">
            <a:avLst/>
          </a:prstGeom>
          <a:noFill/>
          <a:ln>
            <a:noFill/>
          </a:ln>
        </p:spPr>
        <p:txBody>
          <a:bodyPr spcFirstLastPara="1" wrap="square" lIns="91425" tIns="91425" rIns="91425" bIns="91425" anchor="t" anchorCtr="0">
            <a:spAutoFit/>
          </a:bodyPr>
          <a:lstStyle/>
          <a:p>
            <a:pPr marL="0" lvl="0" indent="0" algn="just" rtl="0">
              <a:lnSpc>
                <a:spcPct val="100000"/>
              </a:lnSpc>
              <a:spcBef>
                <a:spcPts val="0"/>
              </a:spcBef>
              <a:spcAft>
                <a:spcPts val="0"/>
              </a:spcAft>
              <a:buClr>
                <a:schemeClr val="dk1"/>
              </a:buClr>
              <a:buSzPts val="1100"/>
              <a:buFont typeface="Arial"/>
              <a:buNone/>
            </a:pPr>
            <a:r>
              <a:rPr lang="uk" sz="1100" dirty="0">
                <a:solidFill>
                  <a:schemeClr val="dk1"/>
                </a:solidFill>
                <a:latin typeface="Arial" panose="020B0604020202020204" pitchFamily="34" charset="0"/>
                <a:ea typeface="Helvetica Neue"/>
                <a:cs typeface="Arial" panose="020B0604020202020204" pitchFamily="34" charset="0"/>
                <a:sym typeface="Helvetica Neue"/>
              </a:rPr>
              <a:t>У бідних африканських країнах кількість зареєстрованих випадків захворювання на рак є значно меншою, ніж їх фактична кількість. Цей факт пов'язують з тим, що сфера охорони здоров’я в цих країнах є корумпованою, що окрім всього, впливає і на якість та сам факт надання медичної допомоги онкохворим людям. </a:t>
            </a:r>
            <a:endParaRPr sz="1100" dirty="0">
              <a:latin typeface="Arial" panose="020B0604020202020204" pitchFamily="34" charset="0"/>
              <a:ea typeface="Helvetica Neue"/>
              <a:cs typeface="Arial" panose="020B0604020202020204" pitchFamily="34" charset="0"/>
              <a:sym typeface="Helvetica Neue"/>
            </a:endParaRPr>
          </a:p>
        </p:txBody>
      </p:sp>
      <p:sp>
        <p:nvSpPr>
          <p:cNvPr id="72" name="Google Shape;72;p14"/>
          <p:cNvSpPr/>
          <p:nvPr/>
        </p:nvSpPr>
        <p:spPr>
          <a:xfrm>
            <a:off x="3526371" y="2863205"/>
            <a:ext cx="1069200" cy="271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txBox="1"/>
          <p:nvPr/>
        </p:nvSpPr>
        <p:spPr>
          <a:xfrm>
            <a:off x="919346" y="2457605"/>
            <a:ext cx="1123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800" dirty="0">
                <a:latin typeface="Arial" panose="020B0604020202020204" pitchFamily="34" charset="0"/>
                <a:ea typeface="Helvetica Neue"/>
                <a:cs typeface="Arial" panose="020B0604020202020204" pitchFamily="34" charset="0"/>
                <a:sym typeface="Helvetica Neue"/>
              </a:rPr>
              <a:t>% повідомлень</a:t>
            </a:r>
            <a:endParaRPr sz="800" dirty="0">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r>
              <a:rPr lang="uk" sz="800" dirty="0">
                <a:latin typeface="Arial" panose="020B0604020202020204" pitchFamily="34" charset="0"/>
                <a:ea typeface="Helvetica Neue"/>
                <a:cs typeface="Arial" panose="020B0604020202020204" pitchFamily="34" charset="0"/>
                <a:sym typeface="Helvetica Neue"/>
              </a:rPr>
              <a:t>про хабарі</a:t>
            </a:r>
            <a:endParaRPr sz="800" dirty="0">
              <a:latin typeface="Arial" panose="020B0604020202020204" pitchFamily="34" charset="0"/>
              <a:ea typeface="Helvetica Neue"/>
              <a:cs typeface="Arial" panose="020B0604020202020204" pitchFamily="34" charset="0"/>
              <a:sym typeface="Helvetica Neue"/>
            </a:endParaRPr>
          </a:p>
        </p:txBody>
      </p:sp>
      <p:sp>
        <p:nvSpPr>
          <p:cNvPr id="74" name="Google Shape;74;p14"/>
          <p:cNvSpPr txBox="1"/>
          <p:nvPr/>
        </p:nvSpPr>
        <p:spPr>
          <a:xfrm>
            <a:off x="3430996" y="2457605"/>
            <a:ext cx="1238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8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rPr>
              <a:t>% тих, хто стикався зі складнощами при спробі отримати медичну послугу</a:t>
            </a:r>
            <a:endParaRPr sz="800" dirty="0">
              <a:solidFill>
                <a:schemeClr val="dk1"/>
              </a:solidFill>
              <a:highlight>
                <a:schemeClr val="lt1"/>
              </a:highlight>
              <a:latin typeface="Arial" panose="020B0604020202020204" pitchFamily="34" charset="0"/>
              <a:ea typeface="Helvetica Neue"/>
              <a:cs typeface="Arial" panose="020B0604020202020204" pitchFamily="34" charset="0"/>
              <a:sym typeface="Helvetica Neue"/>
            </a:endParaRPr>
          </a:p>
        </p:txBody>
      </p:sp>
      <p:sp>
        <p:nvSpPr>
          <p:cNvPr id="18" name="TextBox 17">
            <a:extLst>
              <a:ext uri="{FF2B5EF4-FFF2-40B4-BE49-F238E27FC236}">
                <a16:creationId xmlns:a16="http://schemas.microsoft.com/office/drawing/2014/main" id="{C9F325EF-CEF3-4AE4-922E-BB7915CB9A62}"/>
              </a:ext>
            </a:extLst>
          </p:cNvPr>
          <p:cNvSpPr txBox="1"/>
          <p:nvPr/>
        </p:nvSpPr>
        <p:spPr>
          <a:xfrm>
            <a:off x="1021492" y="792204"/>
            <a:ext cx="5717058" cy="553998"/>
          </a:xfrm>
          <a:prstGeom prst="rect">
            <a:avLst/>
          </a:prstGeom>
          <a:noFill/>
        </p:spPr>
        <p:txBody>
          <a:bodyPr wrap="square">
            <a:spAutoFit/>
          </a:bodyPr>
          <a:lstStyle/>
          <a:p>
            <a:r>
              <a:rPr lang="ru-RU" sz="3000" b="1" dirty="0">
                <a:highlight>
                  <a:srgbClr val="B9D6D5"/>
                </a:highlight>
                <a:latin typeface="Arial" panose="020B0604020202020204" pitchFamily="34" charset="0"/>
                <a:ea typeface="Roboto"/>
                <a:cs typeface="Arial" panose="020B0604020202020204" pitchFamily="34" charset="0"/>
                <a:sym typeface="Roboto"/>
              </a:rPr>
              <a:t>кейс </a:t>
            </a:r>
            <a:r>
              <a:rPr lang="ru-RU" sz="3000" b="1" dirty="0" err="1">
                <a:highlight>
                  <a:srgbClr val="B9D6D5"/>
                </a:highlight>
                <a:latin typeface="Arial" panose="020B0604020202020204" pitchFamily="34" charset="0"/>
                <a:ea typeface="Roboto"/>
                <a:cs typeface="Arial" panose="020B0604020202020204" pitchFamily="34" charset="0"/>
                <a:sym typeface="Roboto"/>
              </a:rPr>
              <a:t>африканських</a:t>
            </a:r>
            <a:r>
              <a:rPr lang="ru-RU" sz="3000" b="1" dirty="0">
                <a:highlight>
                  <a:srgbClr val="B9D6D5"/>
                </a:highlight>
                <a:latin typeface="Arial" panose="020B0604020202020204" pitchFamily="34" charset="0"/>
                <a:ea typeface="Roboto"/>
                <a:cs typeface="Arial" panose="020B0604020202020204" pitchFamily="34" charset="0"/>
                <a:sym typeface="Roboto"/>
              </a:rPr>
              <a:t> </a:t>
            </a:r>
            <a:r>
              <a:rPr lang="ru-RU" sz="3000" b="1" dirty="0" err="1">
                <a:highlight>
                  <a:srgbClr val="B9D6D5"/>
                </a:highlight>
                <a:latin typeface="Arial" panose="020B0604020202020204" pitchFamily="34" charset="0"/>
                <a:ea typeface="Roboto"/>
                <a:cs typeface="Arial" panose="020B0604020202020204" pitchFamily="34" charset="0"/>
                <a:sym typeface="Roboto"/>
              </a:rPr>
              <a:t>країн</a:t>
            </a:r>
            <a:endParaRPr lang="ru-RU" sz="3000" dirty="0">
              <a:highlight>
                <a:srgbClr val="B9D6D5"/>
              </a:highlight>
            </a:endParaRPr>
          </a:p>
        </p:txBody>
      </p:sp>
      <p:sp>
        <p:nvSpPr>
          <p:cNvPr id="4" name="Прямокутник 3">
            <a:extLst>
              <a:ext uri="{FF2B5EF4-FFF2-40B4-BE49-F238E27FC236}">
                <a16:creationId xmlns:a16="http://schemas.microsoft.com/office/drawing/2014/main" id="{F87A3A61-1DF4-4214-8F5B-46ABB229A26E}"/>
              </a:ext>
            </a:extLst>
          </p:cNvPr>
          <p:cNvSpPr/>
          <p:nvPr/>
        </p:nvSpPr>
        <p:spPr>
          <a:xfrm>
            <a:off x="930096" y="3648113"/>
            <a:ext cx="5234446" cy="133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6" name="Google Shape;76;p14"/>
          <p:cNvPicPr preferRelativeResize="0"/>
          <p:nvPr/>
        </p:nvPicPr>
        <p:blipFill>
          <a:blip r:embed="rId5">
            <a:alphaModFix/>
          </a:blip>
          <a:stretch>
            <a:fillRect/>
          </a:stretch>
        </p:blipFill>
        <p:spPr>
          <a:xfrm>
            <a:off x="930096" y="3648113"/>
            <a:ext cx="5911304" cy="11168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F72C95-B190-4DFA-8A41-6B16761197A2}"/>
              </a:ext>
            </a:extLst>
          </p:cNvPr>
          <p:cNvSpPr>
            <a:spLocks noGrp="1"/>
          </p:cNvSpPr>
          <p:nvPr>
            <p:ph type="title"/>
          </p:nvPr>
        </p:nvSpPr>
        <p:spPr>
          <a:xfrm>
            <a:off x="573257" y="192595"/>
            <a:ext cx="7997485" cy="432939"/>
          </a:xfrm>
        </p:spPr>
        <p:txBody>
          <a:bodyPr>
            <a:normAutofit fontScale="90000"/>
          </a:bodyPr>
          <a:lstStyle/>
          <a:p>
            <a:r>
              <a:rPr lang="uk-UA" dirty="0"/>
              <a:t>Мультсеріал «Сім'я </a:t>
            </a:r>
            <a:r>
              <a:rPr lang="uk-UA" dirty="0" err="1"/>
              <a:t>Принциповичів</a:t>
            </a:r>
            <a:r>
              <a:rPr lang="uk-UA" dirty="0"/>
              <a:t>»</a:t>
            </a:r>
          </a:p>
        </p:txBody>
      </p:sp>
      <p:sp>
        <p:nvSpPr>
          <p:cNvPr id="3" name="Місце для вмісту 2">
            <a:extLst>
              <a:ext uri="{FF2B5EF4-FFF2-40B4-BE49-F238E27FC236}">
                <a16:creationId xmlns:a16="http://schemas.microsoft.com/office/drawing/2014/main" id="{A783988B-631D-4DDF-A927-A4297F3327E6}"/>
              </a:ext>
            </a:extLst>
          </p:cNvPr>
          <p:cNvSpPr>
            <a:spLocks noGrp="1"/>
          </p:cNvSpPr>
          <p:nvPr>
            <p:ph idx="1"/>
          </p:nvPr>
        </p:nvSpPr>
        <p:spPr>
          <a:xfrm>
            <a:off x="573257" y="625534"/>
            <a:ext cx="7543800" cy="3038094"/>
          </a:xfrm>
        </p:spPr>
        <p:txBody>
          <a:bodyPr/>
          <a:lstStyle/>
          <a:p>
            <a:r>
              <a:rPr lang="en-US" dirty="0">
                <a:hlinkClick r:id="rId3"/>
              </a:rPr>
              <a:t>https://www.youtube.com/watch?v=TUhduUNc8L4&amp;list=PLQCyS3bbFoFezNAfTbPwDAr2SojjXrXfZ&amp;index=4</a:t>
            </a:r>
            <a:r>
              <a:rPr lang="uk-UA" dirty="0"/>
              <a:t> </a:t>
            </a:r>
          </a:p>
        </p:txBody>
      </p:sp>
      <p:pic>
        <p:nvPicPr>
          <p:cNvPr id="5" name="Рисунок 4">
            <a:extLst>
              <a:ext uri="{FF2B5EF4-FFF2-40B4-BE49-F238E27FC236}">
                <a16:creationId xmlns:a16="http://schemas.microsoft.com/office/drawing/2014/main" id="{7A294511-693A-4BD6-B517-1531F500A7DC}"/>
              </a:ext>
            </a:extLst>
          </p:cNvPr>
          <p:cNvPicPr>
            <a:picLocks noChangeAspect="1"/>
          </p:cNvPicPr>
          <p:nvPr/>
        </p:nvPicPr>
        <p:blipFill>
          <a:blip r:embed="rId4"/>
          <a:stretch>
            <a:fillRect/>
          </a:stretch>
        </p:blipFill>
        <p:spPr>
          <a:xfrm>
            <a:off x="0" y="1396181"/>
            <a:ext cx="9144000" cy="3836137"/>
          </a:xfrm>
          <a:prstGeom prst="rect">
            <a:avLst/>
          </a:prstGeom>
        </p:spPr>
      </p:pic>
    </p:spTree>
    <p:extLst>
      <p:ext uri="{BB962C8B-B14F-4D97-AF65-F5344CB8AC3E}">
        <p14:creationId xmlns:p14="http://schemas.microsoft.com/office/powerpoint/2010/main" val="3653973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12DF35-D9A8-4724-B1D2-58FD21EC8B4A}"/>
              </a:ext>
            </a:extLst>
          </p:cNvPr>
          <p:cNvSpPr>
            <a:spLocks noGrp="1"/>
          </p:cNvSpPr>
          <p:nvPr>
            <p:ph type="title"/>
          </p:nvPr>
        </p:nvSpPr>
        <p:spPr>
          <a:xfrm>
            <a:off x="1097280" y="1914215"/>
            <a:ext cx="7566660" cy="541020"/>
          </a:xfrm>
        </p:spPr>
        <p:txBody>
          <a:bodyPr/>
          <a:lstStyle/>
          <a:p>
            <a:r>
              <a:rPr lang="uk-UA" sz="6600" dirty="0"/>
              <a:t>Дякую за увагу!</a:t>
            </a:r>
          </a:p>
        </p:txBody>
      </p:sp>
    </p:spTree>
    <p:extLst>
      <p:ext uri="{BB962C8B-B14F-4D97-AF65-F5344CB8AC3E}">
        <p14:creationId xmlns:p14="http://schemas.microsoft.com/office/powerpoint/2010/main" val="2501344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CEEE2F28-2B9F-438B-B9EB-D7F0F00334B6}"/>
              </a:ext>
            </a:extLst>
          </p:cNvPr>
          <p:cNvSpPr>
            <a:spLocks noGrp="1"/>
          </p:cNvSpPr>
          <p:nvPr>
            <p:ph type="body" idx="1"/>
          </p:nvPr>
        </p:nvSpPr>
        <p:spPr>
          <a:xfrm>
            <a:off x="4252686" y="931635"/>
            <a:ext cx="4579614" cy="3280229"/>
          </a:xfrm>
        </p:spPr>
        <p:txBody>
          <a:bodyPr/>
          <a:lstStyle/>
          <a:p>
            <a:pPr algn="just"/>
            <a:r>
              <a:rPr lang="ru-RU" dirty="0"/>
              <a:t>Часто </a:t>
            </a:r>
            <a:r>
              <a:rPr lang="ru-RU" dirty="0" err="1"/>
              <a:t>таку</a:t>
            </a:r>
            <a:r>
              <a:rPr lang="ru-RU" dirty="0"/>
              <a:t> форму </a:t>
            </a:r>
            <a:r>
              <a:rPr lang="ru-RU" dirty="0" err="1"/>
              <a:t>корупції</a:t>
            </a:r>
            <a:r>
              <a:rPr lang="ru-RU" dirty="0"/>
              <a:t>, як </a:t>
            </a:r>
            <a:r>
              <a:rPr lang="ru-RU" dirty="0" err="1"/>
              <a:t>побутова</a:t>
            </a:r>
            <a:r>
              <a:rPr lang="ru-RU" dirty="0"/>
              <a:t>, </a:t>
            </a:r>
            <a:r>
              <a:rPr lang="ru-RU" dirty="0" err="1"/>
              <a:t>громадяни</a:t>
            </a:r>
            <a:r>
              <a:rPr lang="ru-RU" dirty="0"/>
              <a:t> не </a:t>
            </a:r>
            <a:r>
              <a:rPr lang="ru-RU" dirty="0" err="1"/>
              <a:t>розглядають</a:t>
            </a:r>
            <a:r>
              <a:rPr lang="ru-RU" dirty="0"/>
              <a:t> як </a:t>
            </a:r>
            <a:r>
              <a:rPr lang="ru-RU" dirty="0" err="1"/>
              <a:t>щось</a:t>
            </a:r>
            <a:r>
              <a:rPr lang="ru-RU" dirty="0"/>
              <a:t> </a:t>
            </a:r>
            <a:r>
              <a:rPr lang="ru-RU" dirty="0" err="1"/>
              <a:t>серйозне</a:t>
            </a:r>
            <a:r>
              <a:rPr lang="ru-RU" dirty="0"/>
              <a:t>, а </a:t>
            </a:r>
            <a:r>
              <a:rPr lang="ru-RU" dirty="0" err="1"/>
              <a:t>деякі</a:t>
            </a:r>
            <a:r>
              <a:rPr lang="ru-RU" dirty="0"/>
              <a:t> </a:t>
            </a:r>
            <a:r>
              <a:rPr lang="ru-RU" dirty="0" err="1"/>
              <a:t>корупційні</a:t>
            </a:r>
            <a:r>
              <a:rPr lang="ru-RU" dirty="0"/>
              <a:t> практики </a:t>
            </a:r>
            <a:r>
              <a:rPr lang="ru-RU" dirty="0" err="1"/>
              <a:t>можуть</a:t>
            </a:r>
            <a:r>
              <a:rPr lang="ru-RU" dirty="0"/>
              <a:t> бути </a:t>
            </a:r>
            <a:r>
              <a:rPr lang="ru-RU" dirty="0" err="1"/>
              <a:t>настільки</a:t>
            </a:r>
            <a:r>
              <a:rPr lang="ru-RU" dirty="0"/>
              <a:t> </a:t>
            </a:r>
            <a:r>
              <a:rPr lang="ru-RU" dirty="0" err="1"/>
              <a:t>звичними</a:t>
            </a:r>
            <a:r>
              <a:rPr lang="ru-RU" dirty="0"/>
              <a:t>, </a:t>
            </a:r>
            <a:r>
              <a:rPr lang="ru-RU" dirty="0" err="1"/>
              <a:t>що</a:t>
            </a:r>
            <a:r>
              <a:rPr lang="ru-RU" dirty="0"/>
              <a:t> </a:t>
            </a:r>
            <a:r>
              <a:rPr lang="ru-RU" dirty="0" err="1"/>
              <a:t>вже</a:t>
            </a:r>
            <a:r>
              <a:rPr lang="ru-RU" dirty="0"/>
              <a:t> не </a:t>
            </a:r>
            <a:r>
              <a:rPr lang="ru-RU" dirty="0" err="1"/>
              <a:t>видаються</a:t>
            </a:r>
            <a:r>
              <a:rPr lang="ru-RU" dirty="0"/>
              <a:t> </a:t>
            </a:r>
            <a:r>
              <a:rPr lang="ru-RU" dirty="0" err="1"/>
              <a:t>чимось</a:t>
            </a:r>
            <a:r>
              <a:rPr lang="ru-RU" dirty="0"/>
              <a:t> </a:t>
            </a:r>
            <a:r>
              <a:rPr lang="ru-RU" dirty="0" err="1"/>
              <a:t>неправильним</a:t>
            </a:r>
            <a:r>
              <a:rPr lang="ru-RU" dirty="0"/>
              <a:t>. Часто </a:t>
            </a:r>
            <a:r>
              <a:rPr lang="ru-RU" dirty="0" err="1"/>
              <a:t>це</a:t>
            </a:r>
            <a:r>
              <a:rPr lang="ru-RU" dirty="0"/>
              <a:t> </a:t>
            </a:r>
            <a:r>
              <a:rPr lang="ru-RU" dirty="0" err="1"/>
              <a:t>пов’язано</a:t>
            </a:r>
            <a:r>
              <a:rPr lang="ru-RU" dirty="0"/>
              <a:t> з </a:t>
            </a:r>
            <a:r>
              <a:rPr lang="ru-RU" dirty="0" err="1"/>
              <a:t>тим</a:t>
            </a:r>
            <a:r>
              <a:rPr lang="ru-RU" dirty="0"/>
              <a:t>, </a:t>
            </a:r>
            <a:r>
              <a:rPr lang="ru-RU" dirty="0" err="1"/>
              <a:t>що</a:t>
            </a:r>
            <a:r>
              <a:rPr lang="ru-RU" dirty="0"/>
              <a:t> </a:t>
            </a:r>
            <a:r>
              <a:rPr lang="ru-RU" dirty="0" err="1"/>
              <a:t>збитки</a:t>
            </a:r>
            <a:r>
              <a:rPr lang="ru-RU" dirty="0"/>
              <a:t> </a:t>
            </a:r>
            <a:r>
              <a:rPr lang="ru-RU" dirty="0" err="1"/>
              <a:t>від</a:t>
            </a:r>
            <a:r>
              <a:rPr lang="ru-RU" dirty="0"/>
              <a:t> </a:t>
            </a:r>
            <a:r>
              <a:rPr lang="ru-RU" dirty="0" err="1"/>
              <a:t>участі</a:t>
            </a:r>
            <a:r>
              <a:rPr lang="ru-RU" dirty="0"/>
              <a:t> в </a:t>
            </a:r>
            <a:r>
              <a:rPr lang="ru-RU" dirty="0" err="1"/>
              <a:t>побутовій</a:t>
            </a:r>
            <a:r>
              <a:rPr lang="ru-RU" dirty="0"/>
              <a:t> </a:t>
            </a:r>
            <a:r>
              <a:rPr lang="ru-RU" dirty="0" err="1"/>
              <a:t>корупції</a:t>
            </a:r>
            <a:r>
              <a:rPr lang="ru-RU" dirty="0"/>
              <a:t> </a:t>
            </a:r>
            <a:r>
              <a:rPr lang="ru-RU" dirty="0" err="1"/>
              <a:t>здаються</a:t>
            </a:r>
            <a:r>
              <a:rPr lang="ru-RU" dirty="0"/>
              <a:t> не такими </a:t>
            </a:r>
            <a:r>
              <a:rPr lang="ru-RU" dirty="0" err="1"/>
              <a:t>значними</a:t>
            </a:r>
            <a:r>
              <a:rPr lang="ru-RU" dirty="0"/>
              <a:t>, як </a:t>
            </a:r>
            <a:r>
              <a:rPr lang="ru-RU" dirty="0" err="1"/>
              <a:t>від</a:t>
            </a:r>
            <a:r>
              <a:rPr lang="ru-RU" dirty="0"/>
              <a:t> </a:t>
            </a:r>
            <a:r>
              <a:rPr lang="ru-RU" dirty="0" err="1"/>
              <a:t>великої</a:t>
            </a:r>
            <a:r>
              <a:rPr lang="ru-RU" dirty="0"/>
              <a:t> </a:t>
            </a:r>
            <a:r>
              <a:rPr lang="ru-RU" dirty="0" err="1"/>
              <a:t>корупції</a:t>
            </a:r>
            <a:r>
              <a:rPr lang="ru-RU" dirty="0"/>
              <a:t> </a:t>
            </a:r>
            <a:r>
              <a:rPr lang="ru-RU" dirty="0" err="1"/>
              <a:t>чи</a:t>
            </a:r>
            <a:r>
              <a:rPr lang="ru-RU" dirty="0"/>
              <a:t> </a:t>
            </a:r>
            <a:r>
              <a:rPr lang="ru-RU" dirty="0" err="1"/>
              <a:t>адміністративної</a:t>
            </a:r>
            <a:r>
              <a:rPr lang="ru-RU" dirty="0"/>
              <a:t>. </a:t>
            </a:r>
            <a:r>
              <a:rPr lang="ru-RU" dirty="0" err="1"/>
              <a:t>Проте</a:t>
            </a:r>
            <a:r>
              <a:rPr lang="ru-RU" dirty="0"/>
              <a:t> наведений приклад </a:t>
            </a:r>
            <a:r>
              <a:rPr lang="ru-RU" dirty="0" err="1"/>
              <a:t>гарно</a:t>
            </a:r>
            <a:r>
              <a:rPr lang="ru-RU" dirty="0"/>
              <a:t> </a:t>
            </a:r>
            <a:r>
              <a:rPr lang="ru-RU" dirty="0" err="1"/>
              <a:t>ілюструє</a:t>
            </a:r>
            <a:r>
              <a:rPr lang="ru-RU" dirty="0"/>
              <a:t> те, як </a:t>
            </a:r>
            <a:r>
              <a:rPr lang="ru-RU" dirty="0" err="1"/>
              <a:t>розповсюджена</a:t>
            </a:r>
            <a:r>
              <a:rPr lang="ru-RU" dirty="0"/>
              <a:t>, </a:t>
            </a:r>
            <a:r>
              <a:rPr lang="ru-RU" dirty="0" err="1"/>
              <a:t>вкорінена</a:t>
            </a:r>
            <a:r>
              <a:rPr lang="ru-RU" dirty="0"/>
              <a:t> у сферу </a:t>
            </a:r>
            <a:r>
              <a:rPr lang="ru-RU" dirty="0" err="1"/>
              <a:t>послуг</a:t>
            </a:r>
            <a:r>
              <a:rPr lang="ru-RU" dirty="0"/>
              <a:t> </a:t>
            </a:r>
            <a:r>
              <a:rPr lang="ru-RU" dirty="0" err="1"/>
              <a:t>побутова</a:t>
            </a:r>
            <a:r>
              <a:rPr lang="ru-RU" dirty="0"/>
              <a:t> </a:t>
            </a:r>
            <a:r>
              <a:rPr lang="ru-RU" dirty="0" err="1"/>
              <a:t>корупція</a:t>
            </a:r>
            <a:r>
              <a:rPr lang="ru-RU" dirty="0"/>
              <a:t> </a:t>
            </a:r>
            <a:r>
              <a:rPr lang="ru-RU" dirty="0" err="1"/>
              <a:t>може</a:t>
            </a:r>
            <a:r>
              <a:rPr lang="ru-RU" dirty="0"/>
              <a:t> </a:t>
            </a:r>
            <a:r>
              <a:rPr lang="ru-RU" dirty="0" err="1"/>
              <a:t>впливати</a:t>
            </a:r>
            <a:r>
              <a:rPr lang="ru-RU" dirty="0"/>
              <a:t> на людей в глобальному </a:t>
            </a:r>
            <a:r>
              <a:rPr lang="ru-RU" dirty="0" err="1"/>
              <a:t>сенсі</a:t>
            </a:r>
            <a:r>
              <a:rPr lang="ru-RU" dirty="0"/>
              <a:t>, </a:t>
            </a:r>
            <a:r>
              <a:rPr lang="ru-RU" dirty="0" err="1"/>
              <a:t>інколи</a:t>
            </a:r>
            <a:r>
              <a:rPr lang="ru-RU" dirty="0"/>
              <a:t> </a:t>
            </a:r>
            <a:r>
              <a:rPr lang="ru-RU" dirty="0" err="1"/>
              <a:t>ставлячи</a:t>
            </a:r>
            <a:r>
              <a:rPr lang="ru-RU" dirty="0"/>
              <a:t> </a:t>
            </a:r>
            <a:r>
              <a:rPr lang="ru-RU" dirty="0" err="1"/>
              <a:t>під</a:t>
            </a:r>
            <a:r>
              <a:rPr lang="ru-RU" dirty="0"/>
              <a:t> </a:t>
            </a:r>
            <a:r>
              <a:rPr lang="ru-RU" dirty="0" err="1"/>
              <a:t>загрозу</a:t>
            </a:r>
            <a:r>
              <a:rPr lang="ru-RU" dirty="0"/>
              <a:t> </a:t>
            </a:r>
            <a:r>
              <a:rPr lang="ru-RU" dirty="0" err="1"/>
              <a:t>їхнє</a:t>
            </a:r>
            <a:r>
              <a:rPr lang="ru-RU" dirty="0"/>
              <a:t> </a:t>
            </a:r>
            <a:r>
              <a:rPr lang="ru-RU" dirty="0" err="1"/>
              <a:t>життя</a:t>
            </a:r>
            <a:r>
              <a:rPr lang="ru-RU" dirty="0"/>
              <a:t>.</a:t>
            </a:r>
            <a:endParaRPr lang="uk-UA" dirty="0"/>
          </a:p>
        </p:txBody>
      </p:sp>
      <p:pic>
        <p:nvPicPr>
          <p:cNvPr id="4" name="Google Shape;75;p14" descr="Corruption in healthcare in Sierra Leone is a taboo - but it does exist |  Working in development | The Guardian">
            <a:extLst>
              <a:ext uri="{FF2B5EF4-FFF2-40B4-BE49-F238E27FC236}">
                <a16:creationId xmlns:a16="http://schemas.microsoft.com/office/drawing/2014/main" id="{B06B2A19-F1E7-4333-A089-711B29830819}"/>
              </a:ext>
            </a:extLst>
          </p:cNvPr>
          <p:cNvPicPr preferRelativeResize="0"/>
          <p:nvPr/>
        </p:nvPicPr>
        <p:blipFill>
          <a:blip r:embed="rId3">
            <a:alphaModFix/>
          </a:blip>
          <a:stretch>
            <a:fillRect/>
          </a:stretch>
        </p:blipFill>
        <p:spPr>
          <a:xfrm>
            <a:off x="697786" y="1188311"/>
            <a:ext cx="3554900" cy="2766877"/>
          </a:xfrm>
          <a:prstGeom prst="rect">
            <a:avLst/>
          </a:prstGeom>
          <a:noFill/>
          <a:ln>
            <a:noFill/>
          </a:ln>
        </p:spPr>
      </p:pic>
    </p:spTree>
    <p:extLst>
      <p:ext uri="{BB962C8B-B14F-4D97-AF65-F5344CB8AC3E}">
        <p14:creationId xmlns:p14="http://schemas.microsoft.com/office/powerpoint/2010/main" val="42880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p:nvPr/>
        </p:nvSpPr>
        <p:spPr>
          <a:xfrm rot="5400000">
            <a:off x="3119619" y="-903742"/>
            <a:ext cx="685797" cy="5236487"/>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txBox="1">
            <a:spLocks noGrp="1"/>
          </p:cNvSpPr>
          <p:nvPr>
            <p:ph type="title"/>
          </p:nvPr>
        </p:nvSpPr>
        <p:spPr>
          <a:xfrm>
            <a:off x="844275" y="542639"/>
            <a:ext cx="5891806" cy="2298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4000" b="1" dirty="0">
                <a:latin typeface="Arial" panose="020B0604020202020204" pitchFamily="34" charset="0"/>
                <a:ea typeface="Roboto"/>
                <a:cs typeface="Arial" panose="020B0604020202020204" pitchFamily="34" charset="0"/>
                <a:sym typeface="Roboto"/>
              </a:rPr>
              <a:t>Що таке</a:t>
            </a:r>
            <a:br>
              <a:rPr lang="uk" sz="4000" b="1" dirty="0">
                <a:latin typeface="Arial" panose="020B0604020202020204" pitchFamily="34" charset="0"/>
                <a:ea typeface="Roboto"/>
                <a:cs typeface="Arial" panose="020B0604020202020204" pitchFamily="34" charset="0"/>
                <a:sym typeface="Roboto"/>
              </a:rPr>
            </a:br>
            <a:r>
              <a:rPr lang="uk" sz="4000" b="1" dirty="0">
                <a:latin typeface="Arial" panose="020B0604020202020204" pitchFamily="34" charset="0"/>
                <a:ea typeface="Roboto"/>
                <a:cs typeface="Arial" panose="020B0604020202020204" pitchFamily="34" charset="0"/>
                <a:sym typeface="Roboto"/>
              </a:rPr>
              <a:t>побутова корупція? </a:t>
            </a:r>
            <a:endParaRPr sz="4000" b="1" dirty="0">
              <a:latin typeface="Arial" panose="020B0604020202020204" pitchFamily="34" charset="0"/>
              <a:ea typeface="Roboto"/>
              <a:cs typeface="Arial" panose="020B0604020202020204" pitchFamily="34" charset="0"/>
              <a:sym typeface="Roboto"/>
            </a:endParaRPr>
          </a:p>
          <a:p>
            <a:pPr marL="0" lvl="0" indent="0" algn="l" rtl="0">
              <a:lnSpc>
                <a:spcPct val="115000"/>
              </a:lnSpc>
              <a:spcBef>
                <a:spcPts val="0"/>
              </a:spcBef>
              <a:spcAft>
                <a:spcPts val="0"/>
              </a:spcAft>
              <a:buClr>
                <a:schemeClr val="dk1"/>
              </a:buClr>
              <a:buSzPts val="1100"/>
              <a:buFont typeface="Arial"/>
              <a:buNone/>
            </a:pPr>
            <a:r>
              <a:rPr lang="uk" sz="4000" b="1" dirty="0">
                <a:latin typeface="Arial" panose="020B0604020202020204" pitchFamily="34" charset="0"/>
                <a:ea typeface="Roboto"/>
                <a:cs typeface="Arial" panose="020B0604020202020204" pitchFamily="34" charset="0"/>
                <a:sym typeface="Roboto"/>
              </a:rPr>
              <a:t>Корупція в повсякденному житті</a:t>
            </a:r>
            <a:endParaRPr sz="4000" b="1" dirty="0">
              <a:latin typeface="Arial" panose="020B0604020202020204" pitchFamily="34" charset="0"/>
              <a:ea typeface="Roboto"/>
              <a:cs typeface="Arial" panose="020B0604020202020204" pitchFamily="34" charset="0"/>
              <a:sym typeface="Roboto"/>
            </a:endParaRPr>
          </a:p>
        </p:txBody>
      </p:sp>
      <p:sp>
        <p:nvSpPr>
          <p:cNvPr id="83" name="Google Shape;83;p15"/>
          <p:cNvSpPr/>
          <p:nvPr/>
        </p:nvSpPr>
        <p:spPr>
          <a:xfrm>
            <a:off x="8138575" y="-44925"/>
            <a:ext cx="1005600" cy="52110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 name="Google Shape;84;p15"/>
          <p:cNvPicPr preferRelativeResize="0"/>
          <p:nvPr/>
        </p:nvPicPr>
        <p:blipFill>
          <a:blip r:embed="rId3">
            <a:alphaModFix/>
          </a:blip>
          <a:stretch>
            <a:fillRect/>
          </a:stretch>
        </p:blipFill>
        <p:spPr>
          <a:xfrm>
            <a:off x="955300" y="3701249"/>
            <a:ext cx="590750" cy="372175"/>
          </a:xfrm>
          <a:prstGeom prst="rect">
            <a:avLst/>
          </a:prstGeom>
          <a:noFill/>
          <a:ln>
            <a:noFill/>
          </a:ln>
        </p:spPr>
      </p:pic>
      <p:sp>
        <p:nvSpPr>
          <p:cNvPr id="85" name="Google Shape;85;p15"/>
          <p:cNvSpPr/>
          <p:nvPr/>
        </p:nvSpPr>
        <p:spPr>
          <a:xfrm>
            <a:off x="0" y="4600861"/>
            <a:ext cx="3863340" cy="542814"/>
          </a:xfrm>
          <a:prstGeom prst="snip1Rect">
            <a:avLst>
              <a:gd name="adj" fmla="val 859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882111" y="217458"/>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uk" sz="3000" b="1" dirty="0">
                <a:latin typeface="Arial" panose="020B0604020202020204" pitchFamily="34" charset="0"/>
                <a:ea typeface="Roboto"/>
                <a:cs typeface="Arial" panose="020B0604020202020204" pitchFamily="34" charset="0"/>
                <a:sym typeface="Roboto"/>
              </a:rPr>
              <a:t>Побутова корупція в Україні</a:t>
            </a:r>
            <a:endParaRPr sz="3000" b="1" dirty="0">
              <a:latin typeface="Arial" panose="020B0604020202020204" pitchFamily="34" charset="0"/>
              <a:ea typeface="Roboto"/>
              <a:cs typeface="Arial" panose="020B0604020202020204" pitchFamily="34" charset="0"/>
              <a:sym typeface="Roboto"/>
            </a:endParaRPr>
          </a:p>
        </p:txBody>
      </p:sp>
      <p:pic>
        <p:nvPicPr>
          <p:cNvPr id="91" name="Google Shape;91;p16"/>
          <p:cNvPicPr preferRelativeResize="0"/>
          <p:nvPr/>
        </p:nvPicPr>
        <p:blipFill>
          <a:blip r:embed="rId3">
            <a:alphaModFix/>
          </a:blip>
          <a:stretch>
            <a:fillRect/>
          </a:stretch>
        </p:blipFill>
        <p:spPr>
          <a:xfrm>
            <a:off x="8071325" y="423350"/>
            <a:ext cx="631225" cy="596150"/>
          </a:xfrm>
          <a:prstGeom prst="rect">
            <a:avLst/>
          </a:prstGeom>
          <a:noFill/>
          <a:ln>
            <a:noFill/>
          </a:ln>
        </p:spPr>
      </p:pic>
      <p:sp>
        <p:nvSpPr>
          <p:cNvPr id="94" name="Google Shape;94;p16"/>
          <p:cNvSpPr txBox="1"/>
          <p:nvPr/>
        </p:nvSpPr>
        <p:spPr>
          <a:xfrm>
            <a:off x="403700" y="1128875"/>
            <a:ext cx="3267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9" name="Google Shape;99;p16"/>
          <p:cNvSpPr txBox="1"/>
          <p:nvPr/>
        </p:nvSpPr>
        <p:spPr>
          <a:xfrm>
            <a:off x="882111" y="732088"/>
            <a:ext cx="6679832"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1200" dirty="0"/>
              <a:t>На Вашу думку, чи може надання хабаря, неофіційних послуг або подарунка бути виправданим, якщо це необхідно для вирішення важливої для Вас справи?</a:t>
            </a:r>
            <a:endParaRPr sz="1200" dirty="0"/>
          </a:p>
        </p:txBody>
      </p:sp>
      <p:sp>
        <p:nvSpPr>
          <p:cNvPr id="103" name="Google Shape;103;p16"/>
          <p:cNvSpPr txBox="1"/>
          <p:nvPr/>
        </p:nvSpPr>
        <p:spPr>
          <a:xfrm>
            <a:off x="2790912" y="1221135"/>
            <a:ext cx="879788"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800" dirty="0">
                <a:solidFill>
                  <a:schemeClr val="bg1">
                    <a:lumMod val="50000"/>
                  </a:schemeClr>
                </a:solidFill>
              </a:rPr>
              <a:t>49,7% (2015)</a:t>
            </a:r>
            <a:endParaRPr sz="800" dirty="0">
              <a:solidFill>
                <a:schemeClr val="bg1">
                  <a:lumMod val="50000"/>
                </a:schemeClr>
              </a:solidFill>
            </a:endParaRPr>
          </a:p>
          <a:p>
            <a:pPr marL="0" lvl="0" indent="0" algn="l" rtl="0">
              <a:spcBef>
                <a:spcPts val="0"/>
              </a:spcBef>
              <a:spcAft>
                <a:spcPts val="0"/>
              </a:spcAft>
              <a:buNone/>
            </a:pPr>
            <a:r>
              <a:rPr lang="uk" sz="800" dirty="0">
                <a:solidFill>
                  <a:schemeClr val="bg1">
                    <a:lumMod val="50000"/>
                  </a:schemeClr>
                </a:solidFill>
              </a:rPr>
              <a:t>46,8% (2018)</a:t>
            </a:r>
            <a:endParaRPr sz="800" dirty="0">
              <a:solidFill>
                <a:schemeClr val="bg1">
                  <a:lumMod val="50000"/>
                </a:schemeClr>
              </a:solidFill>
            </a:endParaRPr>
          </a:p>
          <a:p>
            <a:pPr marL="0" lvl="0" indent="0" algn="l" rtl="0">
              <a:spcBef>
                <a:spcPts val="0"/>
              </a:spcBef>
              <a:spcAft>
                <a:spcPts val="0"/>
              </a:spcAft>
              <a:buNone/>
            </a:pPr>
            <a:r>
              <a:rPr lang="uk" sz="800" dirty="0">
                <a:solidFill>
                  <a:schemeClr val="bg1">
                    <a:lumMod val="50000"/>
                  </a:schemeClr>
                </a:solidFill>
              </a:rPr>
              <a:t>48,4% (2021)</a:t>
            </a:r>
            <a:endParaRPr sz="800" dirty="0">
              <a:solidFill>
                <a:schemeClr val="bg1">
                  <a:lumMod val="50000"/>
                </a:schemeClr>
              </a:solidFill>
            </a:endParaRPr>
          </a:p>
        </p:txBody>
      </p:sp>
      <p:graphicFrame>
        <p:nvGraphicFramePr>
          <p:cNvPr id="11" name="Діаграма 10">
            <a:extLst>
              <a:ext uri="{FF2B5EF4-FFF2-40B4-BE49-F238E27FC236}">
                <a16:creationId xmlns:a16="http://schemas.microsoft.com/office/drawing/2014/main" id="{1F97C8C9-3894-41F2-87D9-C5BDC10B97BA}"/>
              </a:ext>
            </a:extLst>
          </p:cNvPr>
          <p:cNvGraphicFramePr/>
          <p:nvPr>
            <p:extLst>
              <p:ext uri="{D42A27DB-BD31-4B8C-83A1-F6EECF244321}">
                <p14:modId xmlns:p14="http://schemas.microsoft.com/office/powerpoint/2010/main" val="3413879830"/>
              </p:ext>
            </p:extLst>
          </p:nvPr>
        </p:nvGraphicFramePr>
        <p:xfrm>
          <a:off x="662171" y="1507385"/>
          <a:ext cx="7819657" cy="2032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Ліва фігурна дужка 11">
            <a:extLst>
              <a:ext uri="{FF2B5EF4-FFF2-40B4-BE49-F238E27FC236}">
                <a16:creationId xmlns:a16="http://schemas.microsoft.com/office/drawing/2014/main" id="{1BCF47EB-C6BC-4C40-A72D-95B50204571E}"/>
              </a:ext>
            </a:extLst>
          </p:cNvPr>
          <p:cNvSpPr/>
          <p:nvPr/>
        </p:nvSpPr>
        <p:spPr>
          <a:xfrm rot="5400000">
            <a:off x="2844085" y="-331099"/>
            <a:ext cx="421177" cy="4518826"/>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0" name="Google Shape;104;p16">
            <a:extLst>
              <a:ext uri="{FF2B5EF4-FFF2-40B4-BE49-F238E27FC236}">
                <a16:creationId xmlns:a16="http://schemas.microsoft.com/office/drawing/2014/main" id="{076A7BBC-C18E-4417-A9E1-A297ED593ADE}"/>
              </a:ext>
            </a:extLst>
          </p:cNvPr>
          <p:cNvSpPr txBox="1"/>
          <p:nvPr/>
        </p:nvSpPr>
        <p:spPr>
          <a:xfrm>
            <a:off x="985925" y="3393928"/>
            <a:ext cx="111919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dirty="0"/>
              <a:t>Завжди може бути виправдане</a:t>
            </a:r>
            <a:endParaRPr sz="900" dirty="0"/>
          </a:p>
        </p:txBody>
      </p:sp>
      <p:sp>
        <p:nvSpPr>
          <p:cNvPr id="31" name="Google Shape;105;p16">
            <a:extLst>
              <a:ext uri="{FF2B5EF4-FFF2-40B4-BE49-F238E27FC236}">
                <a16:creationId xmlns:a16="http://schemas.microsoft.com/office/drawing/2014/main" id="{36E38740-80F3-4624-8C83-DFA6FE7406C2}"/>
              </a:ext>
            </a:extLst>
          </p:cNvPr>
          <p:cNvSpPr txBox="1"/>
          <p:nvPr/>
        </p:nvSpPr>
        <p:spPr>
          <a:xfrm>
            <a:off x="2323586" y="3422175"/>
            <a:ext cx="1462173"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dirty="0">
                <a:solidFill>
                  <a:schemeClr val="dk1"/>
                </a:solidFill>
              </a:rPr>
              <a:t>В більшості випадків може бути виправдане</a:t>
            </a:r>
            <a:endParaRPr sz="900" dirty="0"/>
          </a:p>
        </p:txBody>
      </p:sp>
      <p:sp>
        <p:nvSpPr>
          <p:cNvPr id="32" name="Google Shape;106;p16">
            <a:extLst>
              <a:ext uri="{FF2B5EF4-FFF2-40B4-BE49-F238E27FC236}">
                <a16:creationId xmlns:a16="http://schemas.microsoft.com/office/drawing/2014/main" id="{FE94F9A3-0C98-4A51-85C0-456946A6CFC2}"/>
              </a:ext>
            </a:extLst>
          </p:cNvPr>
          <p:cNvSpPr txBox="1"/>
          <p:nvPr/>
        </p:nvSpPr>
        <p:spPr>
          <a:xfrm>
            <a:off x="5351095" y="3393928"/>
            <a:ext cx="1427069" cy="60013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dirty="0">
                <a:solidFill>
                  <a:schemeClr val="dk1"/>
                </a:solidFill>
              </a:rPr>
              <a:t>В більшості випадків не може бути виправдане</a:t>
            </a:r>
            <a:endParaRPr sz="900" dirty="0">
              <a:solidFill>
                <a:schemeClr val="dk1"/>
              </a:solidFill>
            </a:endParaRPr>
          </a:p>
        </p:txBody>
      </p:sp>
      <p:sp>
        <p:nvSpPr>
          <p:cNvPr id="33" name="Google Shape;107;p16">
            <a:extLst>
              <a:ext uri="{FF2B5EF4-FFF2-40B4-BE49-F238E27FC236}">
                <a16:creationId xmlns:a16="http://schemas.microsoft.com/office/drawing/2014/main" id="{14230BD7-1BC2-494B-919E-A061537E504E}"/>
              </a:ext>
            </a:extLst>
          </p:cNvPr>
          <p:cNvSpPr txBox="1"/>
          <p:nvPr/>
        </p:nvSpPr>
        <p:spPr>
          <a:xfrm>
            <a:off x="4004547" y="3411059"/>
            <a:ext cx="112776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dirty="0">
                <a:solidFill>
                  <a:schemeClr val="dk1"/>
                </a:solidFill>
              </a:rPr>
              <a:t>Ніколи не може бути виправдане</a:t>
            </a:r>
            <a:endParaRPr sz="900" dirty="0">
              <a:solidFill>
                <a:schemeClr val="dk1"/>
              </a:solidFill>
            </a:endParaRPr>
          </a:p>
        </p:txBody>
      </p:sp>
      <p:sp>
        <p:nvSpPr>
          <p:cNvPr id="34" name="Google Shape;108;p16">
            <a:extLst>
              <a:ext uri="{FF2B5EF4-FFF2-40B4-BE49-F238E27FC236}">
                <a16:creationId xmlns:a16="http://schemas.microsoft.com/office/drawing/2014/main" id="{A04A477E-FEAA-4B83-96F0-9D78E42993B9}"/>
              </a:ext>
            </a:extLst>
          </p:cNvPr>
          <p:cNvSpPr txBox="1"/>
          <p:nvPr/>
        </p:nvSpPr>
        <p:spPr>
          <a:xfrm>
            <a:off x="6951912" y="3408312"/>
            <a:ext cx="1356168"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900" dirty="0">
                <a:solidFill>
                  <a:schemeClr val="dk1"/>
                </a:solidFill>
              </a:rPr>
              <a:t>Важко сказати/немає відповіді</a:t>
            </a:r>
            <a:endParaRPr sz="900" dirty="0">
              <a:solidFill>
                <a:schemeClr val="dk1"/>
              </a:solidFill>
            </a:endParaRPr>
          </a:p>
        </p:txBody>
      </p:sp>
      <p:graphicFrame>
        <p:nvGraphicFramePr>
          <p:cNvPr id="16" name="Діаграма 15">
            <a:extLst>
              <a:ext uri="{FF2B5EF4-FFF2-40B4-BE49-F238E27FC236}">
                <a16:creationId xmlns:a16="http://schemas.microsoft.com/office/drawing/2014/main" id="{18A31BB2-13BA-4A06-9C78-752E43383752}"/>
              </a:ext>
            </a:extLst>
          </p:cNvPr>
          <p:cNvGraphicFramePr/>
          <p:nvPr>
            <p:extLst>
              <p:ext uri="{D42A27DB-BD31-4B8C-83A1-F6EECF244321}">
                <p14:modId xmlns:p14="http://schemas.microsoft.com/office/powerpoint/2010/main" val="1731386829"/>
              </p:ext>
            </p:extLst>
          </p:nvPr>
        </p:nvGraphicFramePr>
        <p:xfrm>
          <a:off x="2295525" y="3744120"/>
          <a:ext cx="7010400" cy="862686"/>
        </p:xfrm>
        <a:graphic>
          <a:graphicData uri="http://schemas.openxmlformats.org/drawingml/2006/chart">
            <c:chart xmlns:c="http://schemas.openxmlformats.org/drawingml/2006/chart" xmlns:r="http://schemas.openxmlformats.org/officeDocument/2006/relationships" r:id="rId5"/>
          </a:graphicData>
        </a:graphic>
      </p:graphicFrame>
      <p:sp>
        <p:nvSpPr>
          <p:cNvPr id="39" name="Google Shape;109;p16">
            <a:extLst>
              <a:ext uri="{FF2B5EF4-FFF2-40B4-BE49-F238E27FC236}">
                <a16:creationId xmlns:a16="http://schemas.microsoft.com/office/drawing/2014/main" id="{E78EE300-A408-4475-BBE6-18AB16072039}"/>
              </a:ext>
            </a:extLst>
          </p:cNvPr>
          <p:cNvSpPr txBox="1"/>
          <p:nvPr/>
        </p:nvSpPr>
        <p:spPr>
          <a:xfrm>
            <a:off x="928425" y="4027270"/>
            <a:ext cx="1119191" cy="430857"/>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uk" sz="800" dirty="0"/>
              <a:t>Повсякденна побутова корупція</a:t>
            </a:r>
            <a:endParaRPr sz="800" dirty="0"/>
          </a:p>
        </p:txBody>
      </p:sp>
      <p:sp>
        <p:nvSpPr>
          <p:cNvPr id="40" name="Google Shape;110;p16">
            <a:extLst>
              <a:ext uri="{FF2B5EF4-FFF2-40B4-BE49-F238E27FC236}">
                <a16:creationId xmlns:a16="http://schemas.microsoft.com/office/drawing/2014/main" id="{C7A173BE-2D70-4E6D-8542-B384383E68C3}"/>
              </a:ext>
            </a:extLst>
          </p:cNvPr>
          <p:cNvSpPr txBox="1"/>
          <p:nvPr/>
        </p:nvSpPr>
        <p:spPr>
          <a:xfrm>
            <a:off x="2351811" y="4335212"/>
            <a:ext cx="3705226" cy="3385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1000" dirty="0"/>
              <a:t>Дуже серйозна проблема</a:t>
            </a:r>
            <a:endParaRPr sz="1000" dirty="0"/>
          </a:p>
        </p:txBody>
      </p:sp>
      <p:sp>
        <p:nvSpPr>
          <p:cNvPr id="41" name="Google Shape;111;p16">
            <a:extLst>
              <a:ext uri="{FF2B5EF4-FFF2-40B4-BE49-F238E27FC236}">
                <a16:creationId xmlns:a16="http://schemas.microsoft.com/office/drawing/2014/main" id="{D708D206-BBC3-47E6-B58D-D7AD072971D8}"/>
              </a:ext>
            </a:extLst>
          </p:cNvPr>
          <p:cNvSpPr txBox="1"/>
          <p:nvPr/>
        </p:nvSpPr>
        <p:spPr>
          <a:xfrm>
            <a:off x="6057036" y="4335212"/>
            <a:ext cx="2095500" cy="33852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uk" sz="1000" dirty="0"/>
              <a:t>Скоріше серйозна проблема</a:t>
            </a:r>
            <a:endParaRPr sz="1000" dirty="0"/>
          </a:p>
        </p:txBody>
      </p:sp>
    </p:spTree>
    <p:extLst>
      <p:ext uri="{BB962C8B-B14F-4D97-AF65-F5344CB8AC3E}">
        <p14:creationId xmlns:p14="http://schemas.microsoft.com/office/powerpoint/2010/main" val="2127292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49B11B-B1F3-461A-BCDE-3EB7C2C20099}"/>
              </a:ext>
            </a:extLst>
          </p:cNvPr>
          <p:cNvSpPr>
            <a:spLocks noGrp="1"/>
          </p:cNvSpPr>
          <p:nvPr>
            <p:ph type="title"/>
          </p:nvPr>
        </p:nvSpPr>
        <p:spPr>
          <a:xfrm>
            <a:off x="5451686" y="4277822"/>
            <a:ext cx="8520600" cy="572700"/>
          </a:xfrm>
        </p:spPr>
        <p:txBody>
          <a:bodyPr>
            <a:normAutofit fontScale="90000"/>
          </a:bodyPr>
          <a:lstStyle/>
          <a:p>
            <a:r>
              <a:rPr lang="uk-UA" dirty="0"/>
              <a:t>Моніка </a:t>
            </a:r>
            <a:r>
              <a:rPr lang="uk-UA" dirty="0" err="1"/>
              <a:t>Баур</a:t>
            </a:r>
            <a:r>
              <a:rPr lang="uk-UA" dirty="0"/>
              <a:t> </a:t>
            </a:r>
          </a:p>
        </p:txBody>
      </p:sp>
      <p:sp>
        <p:nvSpPr>
          <p:cNvPr id="3" name="Місце для тексту 2">
            <a:extLst>
              <a:ext uri="{FF2B5EF4-FFF2-40B4-BE49-F238E27FC236}">
                <a16:creationId xmlns:a16="http://schemas.microsoft.com/office/drawing/2014/main" id="{FE66CC72-F722-401E-B2B7-5F5E2429B853}"/>
              </a:ext>
            </a:extLst>
          </p:cNvPr>
          <p:cNvSpPr>
            <a:spLocks noGrp="1"/>
          </p:cNvSpPr>
          <p:nvPr>
            <p:ph type="body" idx="1"/>
          </p:nvPr>
        </p:nvSpPr>
        <p:spPr>
          <a:xfrm>
            <a:off x="311700" y="434715"/>
            <a:ext cx="8520600" cy="3416400"/>
          </a:xfrm>
        </p:spPr>
        <p:txBody>
          <a:bodyPr>
            <a:noAutofit/>
          </a:bodyPr>
          <a:lstStyle/>
          <a:p>
            <a:pPr marL="114300" indent="0" algn="just">
              <a:buNone/>
            </a:pPr>
            <a:r>
              <a:rPr lang="uk-UA" sz="2000" dirty="0"/>
              <a:t>«Громадяни схильні мобілізуватися, долучатися до боротьби та діяти проти корупції, якщо корупція потрібна для отримання доступу до державних послуг, або для того, щоб уникнути зловживань з боку поліції, або якщо корупція необхідна для отримання державного замовлення навіть із найбільш конкурентними умовами – на противагу тому випадку, коли корупція надає особливі незаконні переваги, як-от отримання послуг за меншою ціною або виграш у тендері без найкращих конкурентних умов. Коротко кажучи, зіткнення з вимушеною корупцією може викликати у людей бажання застосовувати санкції, тоді як корупція жадібності, навпаки, веде до приховування і самоусунення, що дає змогу інститутам, у яких панує продажність, продовжувати діяти безперешкодно»</a:t>
            </a:r>
          </a:p>
        </p:txBody>
      </p:sp>
    </p:spTree>
    <p:extLst>
      <p:ext uri="{BB962C8B-B14F-4D97-AF65-F5344CB8AC3E}">
        <p14:creationId xmlns:p14="http://schemas.microsoft.com/office/powerpoint/2010/main" val="83984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a:extLst>
              <a:ext uri="{FF2B5EF4-FFF2-40B4-BE49-F238E27FC236}">
                <a16:creationId xmlns:a16="http://schemas.microsoft.com/office/drawing/2014/main" id="{6347BC67-CD21-41EE-8FA2-42BCB65D283E}"/>
              </a:ext>
            </a:extLst>
          </p:cNvPr>
          <p:cNvSpPr>
            <a:spLocks noGrp="1"/>
          </p:cNvSpPr>
          <p:nvPr>
            <p:ph type="body" idx="1"/>
          </p:nvPr>
        </p:nvSpPr>
        <p:spPr>
          <a:xfrm>
            <a:off x="0" y="209500"/>
            <a:ext cx="8520600" cy="3416400"/>
          </a:xfrm>
        </p:spPr>
        <p:txBody>
          <a:bodyPr>
            <a:noAutofit/>
          </a:bodyPr>
          <a:lstStyle/>
          <a:p>
            <a:pPr algn="just"/>
            <a:r>
              <a:rPr lang="uk-UA" sz="2400" dirty="0"/>
              <a:t>Отже, переконання в тому, що корупція є важливою проблемою, а громадяни мають грати важливу роль у боротьбі з нею, залежить від того, що ця корупція потенційно приносить громадянину в короткостроковій перспективі. І якщо ми маємо справу з «корупцією жадібності» (наприклад, повсякденними проявами корупції для обходу законних справедливих практик), то громадяни можуть бути менш схильні такі прояви засуджувати. «Корупція жадібності може ставати більш «неподатливою» та зберігатися навіть у суспільствах, що мають вільні і чесні вибори та добре розвинуті інститути підзвітності», тобто, хоча вона менш помітна, викорінити її складніше. У цьому найбільша проблема побутової корупції.</a:t>
            </a:r>
          </a:p>
        </p:txBody>
      </p:sp>
    </p:spTree>
    <p:extLst>
      <p:ext uri="{BB962C8B-B14F-4D97-AF65-F5344CB8AC3E}">
        <p14:creationId xmlns:p14="http://schemas.microsoft.com/office/powerpoint/2010/main" val="107721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p:nvPr/>
        </p:nvSpPr>
        <p:spPr>
          <a:xfrm>
            <a:off x="727600" y="3187025"/>
            <a:ext cx="3622150" cy="939300"/>
          </a:xfrm>
          <a:prstGeom prst="rect">
            <a:avLst/>
          </a:prstGeom>
          <a:solidFill>
            <a:schemeClr val="lt1"/>
          </a:solidFill>
          <a:ln w="19050" cap="flat" cmpd="sng">
            <a:solidFill>
              <a:srgbClr val="B9D6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txBox="1">
            <a:spLocks noGrp="1"/>
          </p:cNvSpPr>
          <p:nvPr>
            <p:ph type="title"/>
          </p:nvPr>
        </p:nvSpPr>
        <p:spPr>
          <a:xfrm>
            <a:off x="877875" y="216048"/>
            <a:ext cx="7566660" cy="54102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uk" sz="3000" b="1" dirty="0">
                <a:latin typeface="Arial" panose="020B0604020202020204" pitchFamily="34" charset="0"/>
                <a:ea typeface="Roboto"/>
                <a:cs typeface="Arial" panose="020B0604020202020204" pitchFamily="34" charset="0"/>
                <a:sym typeface="Roboto"/>
              </a:rPr>
              <a:t>Побутова та велика корупція</a:t>
            </a:r>
            <a:endParaRPr sz="3000" b="1" dirty="0">
              <a:solidFill>
                <a:schemeClr val="lt1"/>
              </a:solidFill>
              <a:latin typeface="Arial" panose="020B0604020202020204" pitchFamily="34" charset="0"/>
              <a:ea typeface="Roboto"/>
              <a:cs typeface="Arial" panose="020B0604020202020204" pitchFamily="34" charset="0"/>
              <a:sym typeface="Roboto"/>
            </a:endParaRPr>
          </a:p>
        </p:txBody>
      </p:sp>
      <p:sp>
        <p:nvSpPr>
          <p:cNvPr id="119" name="Google Shape;119;p17"/>
          <p:cNvSpPr txBox="1"/>
          <p:nvPr/>
        </p:nvSpPr>
        <p:spPr>
          <a:xfrm>
            <a:off x="896510" y="1017175"/>
            <a:ext cx="241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b="1" dirty="0">
                <a:latin typeface="Arial" panose="020B0604020202020204" pitchFamily="34" charset="0"/>
                <a:ea typeface="Helvetica Neue"/>
                <a:cs typeface="Arial" panose="020B0604020202020204" pitchFamily="34" charset="0"/>
                <a:sym typeface="Helvetica Neue"/>
              </a:rPr>
              <a:t>ВЕЛИКА КОРУПЦІЯ</a:t>
            </a:r>
            <a:endParaRPr b="1" dirty="0">
              <a:latin typeface="Arial" panose="020B0604020202020204" pitchFamily="34" charset="0"/>
              <a:ea typeface="Helvetica Neue"/>
              <a:cs typeface="Arial" panose="020B0604020202020204" pitchFamily="34" charset="0"/>
              <a:sym typeface="Helvetica Neue"/>
            </a:endParaRPr>
          </a:p>
        </p:txBody>
      </p:sp>
      <p:sp>
        <p:nvSpPr>
          <p:cNvPr id="120" name="Google Shape;120;p17"/>
          <p:cNvSpPr txBox="1"/>
          <p:nvPr/>
        </p:nvSpPr>
        <p:spPr>
          <a:xfrm>
            <a:off x="5163750" y="1017175"/>
            <a:ext cx="310237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b="1" dirty="0">
                <a:latin typeface="Arial" panose="020B0604020202020204" pitchFamily="34" charset="0"/>
                <a:ea typeface="Helvetica Neue"/>
                <a:cs typeface="Arial" panose="020B0604020202020204" pitchFamily="34" charset="0"/>
                <a:sym typeface="Helvetica Neue"/>
              </a:rPr>
              <a:t>ПОБУТОВА КОРУПЦІЯ</a:t>
            </a:r>
            <a:endParaRPr b="1" dirty="0">
              <a:latin typeface="Arial" panose="020B0604020202020204" pitchFamily="34" charset="0"/>
              <a:ea typeface="Helvetica Neue"/>
              <a:cs typeface="Arial" panose="020B0604020202020204" pitchFamily="34" charset="0"/>
              <a:sym typeface="Helvetica Neue"/>
            </a:endParaRPr>
          </a:p>
        </p:txBody>
      </p:sp>
      <p:sp>
        <p:nvSpPr>
          <p:cNvPr id="121" name="Google Shape;121;p17"/>
          <p:cNvSpPr txBox="1"/>
          <p:nvPr/>
        </p:nvSpPr>
        <p:spPr>
          <a:xfrm>
            <a:off x="4571999" y="1449788"/>
            <a:ext cx="3694125" cy="2520660"/>
          </a:xfrm>
          <a:prstGeom prst="rect">
            <a:avLst/>
          </a:prstGeom>
          <a:noFill/>
          <a:ln>
            <a:noFill/>
          </a:ln>
        </p:spPr>
        <p:txBody>
          <a:bodyPr spcFirstLastPara="1" wrap="square" lIns="91425" tIns="91425" rIns="91425" bIns="91425" anchor="t" anchorCtr="0">
            <a:spAutoFit/>
          </a:bodyPr>
          <a:lstStyle/>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Повсякденна, дрібна за своїми обсягами, проте може траплятись в різних сферах в повсякденній взаємодії. Вона знаходиться </a:t>
            </a:r>
            <a:r>
              <a:rPr lang="uk" sz="1200" b="1" dirty="0">
                <a:solidFill>
                  <a:schemeClr val="dk1"/>
                </a:solidFill>
                <a:latin typeface="Arial" panose="020B0604020202020204" pitchFamily="34" charset="0"/>
                <a:ea typeface="Helvetica Neue"/>
                <a:cs typeface="Arial" panose="020B0604020202020204" pitchFamily="34" charset="0"/>
                <a:sym typeface="Helvetica Neue"/>
              </a:rPr>
              <a:t>на перетині діяльності державних або комунальних установ і громадян</a:t>
            </a:r>
            <a:r>
              <a:rPr lang="uk" sz="1200" dirty="0">
                <a:solidFill>
                  <a:schemeClr val="dk1"/>
                </a:solidFill>
                <a:latin typeface="Arial" panose="020B0604020202020204" pitchFamily="34" charset="0"/>
                <a:ea typeface="Helvetica Neue"/>
                <a:cs typeface="Arial" panose="020B0604020202020204" pitchFamily="34" charset="0"/>
                <a:sym typeface="Helvetica Neue"/>
              </a:rPr>
              <a:t>. Часто пов’язана зі спробами громадян отримати доступ до базових суспільних благ або послуг</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0" algn="just" rtl="0">
              <a:lnSpc>
                <a:spcPct val="115000"/>
              </a:lnSpc>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Впливає на громадян </a:t>
            </a:r>
            <a:r>
              <a:rPr lang="uk" sz="1200" b="1" dirty="0">
                <a:solidFill>
                  <a:schemeClr val="dk1"/>
                </a:solidFill>
                <a:latin typeface="Arial" panose="020B0604020202020204" pitchFamily="34" charset="0"/>
                <a:ea typeface="Helvetica Neue"/>
                <a:cs typeface="Arial" panose="020B0604020202020204" pitchFamily="34" charset="0"/>
                <a:sym typeface="Helvetica Neue"/>
              </a:rPr>
              <a:t>безпосередньо</a:t>
            </a:r>
            <a:r>
              <a:rPr lang="uk" sz="1200" dirty="0">
                <a:solidFill>
                  <a:schemeClr val="dk1"/>
                </a:solidFill>
                <a:latin typeface="Arial" panose="020B0604020202020204" pitchFamily="34" charset="0"/>
                <a:ea typeface="Helvetica Neue"/>
                <a:cs typeface="Arial" panose="020B0604020202020204" pitchFamily="34" charset="0"/>
                <a:sym typeface="Helvetica Neue"/>
              </a:rPr>
              <a:t>, особливо на найбільш вразливих осіб</a:t>
            </a:r>
            <a:endParaRPr dirty="0">
              <a:latin typeface="Arial" panose="020B0604020202020204" pitchFamily="34" charset="0"/>
              <a:ea typeface="Helvetica Neue"/>
              <a:cs typeface="Arial" panose="020B0604020202020204" pitchFamily="34" charset="0"/>
              <a:sym typeface="Helvetica Neue"/>
            </a:endParaRPr>
          </a:p>
        </p:txBody>
      </p:sp>
      <p:sp>
        <p:nvSpPr>
          <p:cNvPr id="122" name="Google Shape;122;p17"/>
          <p:cNvSpPr/>
          <p:nvPr/>
        </p:nvSpPr>
        <p:spPr>
          <a:xfrm>
            <a:off x="3508475" y="3632890"/>
            <a:ext cx="691000" cy="1974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txBox="1"/>
          <p:nvPr/>
        </p:nvSpPr>
        <p:spPr>
          <a:xfrm>
            <a:off x="447675" y="1457256"/>
            <a:ext cx="3902075" cy="1674274"/>
          </a:xfrm>
          <a:prstGeom prst="rect">
            <a:avLst/>
          </a:prstGeom>
          <a:noFill/>
          <a:ln>
            <a:noFill/>
          </a:ln>
        </p:spPr>
        <p:txBody>
          <a:bodyPr spcFirstLastPara="1" wrap="square" lIns="91425" tIns="91425" rIns="91425" bIns="91425" anchor="t" anchorCtr="0">
            <a:spAutoFit/>
          </a:bodyPr>
          <a:lstStyle/>
          <a:p>
            <a:pPr marL="457200" lvl="0" indent="-304800" algn="just" rtl="0">
              <a:lnSpc>
                <a:spcPct val="115000"/>
              </a:lnSpc>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Завжди відбувається</a:t>
            </a:r>
            <a:r>
              <a:rPr lang="uk" sz="1200" b="1" dirty="0">
                <a:solidFill>
                  <a:schemeClr val="dk1"/>
                </a:solidFill>
                <a:latin typeface="Arial" panose="020B0604020202020204" pitchFamily="34" charset="0"/>
                <a:ea typeface="Helvetica Neue"/>
                <a:cs typeface="Arial" panose="020B0604020202020204" pitchFamily="34" charset="0"/>
                <a:sym typeface="Helvetica Neue"/>
              </a:rPr>
              <a:t> на вищих щаблях влади</a:t>
            </a:r>
            <a:r>
              <a:rPr lang="uk" sz="1200" dirty="0">
                <a:solidFill>
                  <a:schemeClr val="dk1"/>
                </a:solidFill>
                <a:latin typeface="Arial" panose="020B0604020202020204" pitchFamily="34" charset="0"/>
                <a:ea typeface="Helvetica Neue"/>
                <a:cs typeface="Arial" panose="020B0604020202020204" pitchFamily="34" charset="0"/>
                <a:sym typeface="Helvetica Neue"/>
              </a:rPr>
              <a:t> та передбачає значні вигоди для залучених в цю корупцію посадових осіб та значні втрати для держави загалом</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0" algn="just" rtl="0">
              <a:lnSpc>
                <a:spcPct val="115000"/>
              </a:lnSpc>
              <a:spcBef>
                <a:spcPts val="0"/>
              </a:spcBef>
              <a:spcAft>
                <a:spcPts val="0"/>
              </a:spcAft>
              <a:buNone/>
            </a:pPr>
            <a:endParaRPr sz="1200" dirty="0">
              <a:solidFill>
                <a:schemeClr val="dk1"/>
              </a:solidFill>
              <a:latin typeface="Arial" panose="020B0604020202020204" pitchFamily="34" charset="0"/>
              <a:ea typeface="Helvetica Neue"/>
              <a:cs typeface="Arial" panose="020B0604020202020204" pitchFamily="34" charset="0"/>
              <a:sym typeface="Helvetica Neue"/>
            </a:endParaRPr>
          </a:p>
          <a:p>
            <a:pPr marL="457200" lvl="0" indent="-304800" rtl="0">
              <a:lnSpc>
                <a:spcPct val="115000"/>
              </a:lnSpc>
              <a:spcBef>
                <a:spcPts val="0"/>
              </a:spcBef>
              <a:spcAft>
                <a:spcPts val="0"/>
              </a:spcAft>
              <a:buClr>
                <a:srgbClr val="B9D6D5"/>
              </a:buClr>
              <a:buSzPts val="1200"/>
              <a:buFont typeface="Helvetica Neue"/>
              <a:buChar char="●"/>
            </a:pPr>
            <a:r>
              <a:rPr lang="uk" sz="1200" dirty="0">
                <a:solidFill>
                  <a:schemeClr val="dk1"/>
                </a:solidFill>
                <a:latin typeface="Arial" panose="020B0604020202020204" pitchFamily="34" charset="0"/>
                <a:ea typeface="Helvetica Neue"/>
                <a:cs typeface="Arial" panose="020B0604020202020204" pitchFamily="34" charset="0"/>
                <a:sym typeface="Helvetica Neue"/>
              </a:rPr>
              <a:t>Впливає на громадян </a:t>
            </a:r>
            <a:r>
              <a:rPr lang="uk" sz="1200" b="1" dirty="0">
                <a:solidFill>
                  <a:schemeClr val="dk1"/>
                </a:solidFill>
                <a:latin typeface="Arial" panose="020B0604020202020204" pitchFamily="34" charset="0"/>
                <a:ea typeface="Helvetica Neue"/>
                <a:cs typeface="Arial" panose="020B0604020202020204" pitchFamily="34" charset="0"/>
                <a:sym typeface="Helvetica Neue"/>
              </a:rPr>
              <a:t>опосередковано</a:t>
            </a:r>
            <a:endParaRPr sz="1200" b="1" dirty="0">
              <a:solidFill>
                <a:schemeClr val="dk1"/>
              </a:solidFill>
              <a:latin typeface="Arial" panose="020B0604020202020204" pitchFamily="34" charset="0"/>
              <a:ea typeface="Helvetica Neue"/>
              <a:cs typeface="Arial" panose="020B0604020202020204" pitchFamily="34" charset="0"/>
              <a:sym typeface="Helvetica Neue"/>
            </a:endParaRPr>
          </a:p>
          <a:p>
            <a:pPr marL="0" lvl="0" indent="0" algn="l" rtl="0">
              <a:spcBef>
                <a:spcPts val="0"/>
              </a:spcBef>
              <a:spcAft>
                <a:spcPts val="0"/>
              </a:spcAft>
              <a:buNone/>
            </a:pPr>
            <a:endParaRPr dirty="0"/>
          </a:p>
        </p:txBody>
      </p:sp>
      <p:sp>
        <p:nvSpPr>
          <p:cNvPr id="11" name="Google Shape;122;p17">
            <a:extLst>
              <a:ext uri="{FF2B5EF4-FFF2-40B4-BE49-F238E27FC236}">
                <a16:creationId xmlns:a16="http://schemas.microsoft.com/office/drawing/2014/main" id="{D84CDF42-B0B6-454B-BA2F-B9C058D79A82}"/>
              </a:ext>
            </a:extLst>
          </p:cNvPr>
          <p:cNvSpPr/>
          <p:nvPr/>
        </p:nvSpPr>
        <p:spPr>
          <a:xfrm>
            <a:off x="900140" y="3799927"/>
            <a:ext cx="691000" cy="197400"/>
          </a:xfrm>
          <a:prstGeom prst="rect">
            <a:avLst/>
          </a:prstGeom>
          <a:solidFill>
            <a:srgbClr val="B9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txBox="1"/>
          <p:nvPr/>
        </p:nvSpPr>
        <p:spPr>
          <a:xfrm>
            <a:off x="877875" y="3187025"/>
            <a:ext cx="3321600" cy="892522"/>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uk" sz="1000" dirty="0">
                <a:solidFill>
                  <a:schemeClr val="dk1"/>
                </a:solidFill>
                <a:latin typeface="Arial" panose="020B0604020202020204" pitchFamily="34" charset="0"/>
                <a:ea typeface="Helvetica Neue"/>
                <a:cs typeface="Arial" panose="020B0604020202020204" pitchFamily="34" charset="0"/>
                <a:sym typeface="Helvetica Neue"/>
              </a:rPr>
              <a:t>купівля водійського посвідчення, хабар за отримання медичної довідки чи влаштування дитини до дитячого садочка поза чергою – побутова корупція</a:t>
            </a:r>
            <a:endParaRPr sz="12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Настроювані 2">
      <a:majorFont>
        <a:latin typeface="Forte"/>
        <a:ea typeface=""/>
        <a:cs typeface=""/>
      </a:majorFont>
      <a:minorFont>
        <a:latin typeface="Times New Roman"/>
        <a:ea typeface=""/>
        <a:cs typeface=""/>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Дерево</Template>
  <TotalTime>2158</TotalTime>
  <Words>4267</Words>
  <Application>Microsoft Office PowerPoint</Application>
  <PresentationFormat>Екран (16:9)</PresentationFormat>
  <Paragraphs>149</Paragraphs>
  <Slides>31</Slides>
  <Notes>17</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31</vt:i4>
      </vt:variant>
    </vt:vector>
  </HeadingPairs>
  <TitlesOfParts>
    <vt:vector size="41" baseType="lpstr">
      <vt:lpstr>Arial</vt:lpstr>
      <vt:lpstr>Microsoft YaHei UI</vt:lpstr>
      <vt:lpstr>Times New Roman</vt:lpstr>
      <vt:lpstr>Helvetica Neue</vt:lpstr>
      <vt:lpstr>Wingdings</vt:lpstr>
      <vt:lpstr>Forte</vt:lpstr>
      <vt:lpstr>Noto Sans</vt:lpstr>
      <vt:lpstr>Calibri</vt:lpstr>
      <vt:lpstr>Open Sans</vt:lpstr>
      <vt:lpstr>Дерево</vt:lpstr>
      <vt:lpstr>Побутова корупція: рукою подати </vt:lpstr>
      <vt:lpstr>План </vt:lpstr>
      <vt:lpstr>Корупція в охороні здоров'я:</vt:lpstr>
      <vt:lpstr>Презентація PowerPoint</vt:lpstr>
      <vt:lpstr>Що таке побутова корупція?  Корупція в повсякденному житті</vt:lpstr>
      <vt:lpstr>Побутова корупція в Україні</vt:lpstr>
      <vt:lpstr>Моніка Баур </vt:lpstr>
      <vt:lpstr>Презентація PowerPoint</vt:lpstr>
      <vt:lpstr>Побутова та велика корупція</vt:lpstr>
      <vt:lpstr>Не настільки дрібна: наслідки побутової корупції   </vt:lpstr>
      <vt:lpstr> Практична вправа  </vt:lpstr>
      <vt:lpstr>Практична вправа</vt:lpstr>
      <vt:lpstr>Як діяти,  якщо стали свідком корупційних дій?</vt:lpstr>
      <vt:lpstr>Презентація PowerPoint</vt:lpstr>
      <vt:lpstr>Методи та інструменти боротьби з побутовою корупцією </vt:lpstr>
      <vt:lpstr>Боротьба  з побутовою корупцією</vt:lpstr>
      <vt:lpstr>Боротьба  з побутовою корупцією</vt:lpstr>
      <vt:lpstr>Боротьба  з побутовою корупцією</vt:lpstr>
      <vt:lpstr>Кримінальна відповідальність за хабар</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Мультсеріал «Сім'я Принциповичів»</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Побутова корупція: рукою подати</dc:title>
  <dc:creator>User</dc:creator>
  <cp:lastModifiedBy>Admin</cp:lastModifiedBy>
  <cp:revision>53</cp:revision>
  <dcterms:modified xsi:type="dcterms:W3CDTF">2026-02-26T08:03:55Z</dcterms:modified>
</cp:coreProperties>
</file>