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58" r:id="rId6"/>
    <p:sldId id="260" r:id="rId7"/>
    <p:sldId id="262" r:id="rId8"/>
    <p:sldId id="263" r:id="rId9"/>
    <p:sldId id="264" r:id="rId10"/>
    <p:sldId id="266" r:id="rId11"/>
    <p:sldId id="267" r:id="rId12"/>
    <p:sldId id="268" r:id="rId13"/>
    <p:sldId id="269" r:id="rId14"/>
    <p:sldId id="270" r:id="rId15"/>
    <p:sldId id="271" r:id="rId16"/>
    <p:sldId id="272" r:id="rId17"/>
    <p:sldId id="276" r:id="rId18"/>
    <p:sldId id="273" r:id="rId19"/>
    <p:sldId id="274" r:id="rId20"/>
    <p:sldId id="275"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9/17/2025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sz="5400" b="1" dirty="0" smtClean="0"/>
              <a:t>Адаптація працівників до організаційного оточення</a:t>
            </a:r>
            <a:endParaRPr lang="uk-UA" sz="5400" b="1" dirty="0"/>
          </a:p>
        </p:txBody>
      </p:sp>
    </p:spTree>
    <p:extLst>
      <p:ext uri="{BB962C8B-B14F-4D97-AF65-F5344CB8AC3E}">
        <p14:creationId xmlns:p14="http://schemas.microsoft.com/office/powerpoint/2010/main" val="3390018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202909-regras-de-condominio-4-dicas-para-conviver-bem-coletiv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15" y="139696"/>
            <a:ext cx="3446238" cy="248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983378" y="263264"/>
            <a:ext cx="2773516" cy="461665"/>
          </a:xfrm>
          <a:prstGeom prst="rect">
            <a:avLst/>
          </a:prstGeom>
        </p:spPr>
        <p:txBody>
          <a:bodyPr wrap="none">
            <a:spAutoFit/>
          </a:bodyPr>
          <a:lstStyle/>
          <a:p>
            <a:r>
              <a:rPr lang="uk-UA" sz="2400" b="1" dirty="0" smtClean="0"/>
              <a:t>ВИДИ АДАПТАЦІЇ</a:t>
            </a:r>
            <a:endParaRPr lang="uk-UA" sz="2400" b="1" dirty="0"/>
          </a:p>
        </p:txBody>
      </p:sp>
      <p:cxnSp>
        <p:nvCxnSpPr>
          <p:cNvPr id="7" name="Прямая соединительная линия 6"/>
          <p:cNvCxnSpPr/>
          <p:nvPr/>
        </p:nvCxnSpPr>
        <p:spPr>
          <a:xfrm>
            <a:off x="6713838" y="724929"/>
            <a:ext cx="33116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3547547673"/>
              </p:ext>
            </p:extLst>
          </p:nvPr>
        </p:nvGraphicFramePr>
        <p:xfrm>
          <a:off x="6063049" y="1292118"/>
          <a:ext cx="5865340" cy="5116922"/>
        </p:xfrm>
        <a:graphic>
          <a:graphicData uri="http://schemas.openxmlformats.org/drawingml/2006/table">
            <a:tbl>
              <a:tblPr/>
              <a:tblGrid>
                <a:gridCol w="2026643"/>
                <a:gridCol w="1947165"/>
                <a:gridCol w="1891532"/>
              </a:tblGrid>
              <a:tr h="689598">
                <a:tc>
                  <a:txBody>
                    <a:bodyPr/>
                    <a:lstStyle/>
                    <a:p>
                      <a:pPr algn="ctr"/>
                      <a:r>
                        <a:rPr lang="uk-UA" sz="1500" b="1" dirty="0">
                          <a:solidFill>
                            <a:schemeClr val="bg1"/>
                          </a:solidFill>
                          <a:effectLst/>
                        </a:rPr>
                        <a:t>Вид адаптації</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1" dirty="0">
                          <a:solidFill>
                            <a:schemeClr val="bg1"/>
                          </a:solidFill>
                          <a:effectLst/>
                        </a:rPr>
                        <a:t>Характеристика</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1" dirty="0">
                          <a:solidFill>
                            <a:schemeClr val="bg1"/>
                          </a:solidFill>
                          <a:effectLst/>
                        </a:rPr>
                        <a:t>Особливості</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310126">
                <a:tc>
                  <a:txBody>
                    <a:bodyPr/>
                    <a:lstStyle/>
                    <a:p>
                      <a:pPr algn="ctr"/>
                      <a:r>
                        <a:rPr lang="uk-UA" sz="1500" b="1" dirty="0">
                          <a:solidFill>
                            <a:schemeClr val="bg1"/>
                          </a:solidFill>
                          <a:effectLst/>
                        </a:rPr>
                        <a:t>Професійна</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0" dirty="0">
                          <a:solidFill>
                            <a:schemeClr val="bg1"/>
                          </a:solidFill>
                          <a:effectLst/>
                        </a:rPr>
                        <a:t>Опанування професійних обов’язків</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ru-RU" sz="1500" b="0">
                          <a:solidFill>
                            <a:schemeClr val="bg1"/>
                          </a:solidFill>
                          <a:effectLst/>
                        </a:rPr>
                        <a:t>Вивчення робочих процесів і технологій</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039066">
                <a:tc>
                  <a:txBody>
                    <a:bodyPr/>
                    <a:lstStyle/>
                    <a:p>
                      <a:pPr algn="ctr"/>
                      <a:r>
                        <a:rPr lang="uk-UA" sz="1500" b="1" dirty="0">
                          <a:solidFill>
                            <a:schemeClr val="bg1"/>
                          </a:solidFill>
                          <a:effectLst/>
                        </a:rPr>
                        <a:t>Соціально-психологічна</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0">
                          <a:solidFill>
                            <a:schemeClr val="bg1"/>
                          </a:solidFill>
                          <a:effectLst/>
                        </a:rPr>
                        <a:t>Входження в колектив</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0">
                          <a:solidFill>
                            <a:schemeClr val="bg1"/>
                          </a:solidFill>
                          <a:effectLst/>
                        </a:rPr>
                        <a:t>Знайомство з корпоративною культурою</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039066">
                <a:tc>
                  <a:txBody>
                    <a:bodyPr/>
                    <a:lstStyle/>
                    <a:p>
                      <a:pPr algn="ctr"/>
                      <a:r>
                        <a:rPr lang="uk-UA" sz="1500" b="1" dirty="0">
                          <a:solidFill>
                            <a:schemeClr val="bg1"/>
                          </a:solidFill>
                          <a:effectLst/>
                        </a:rPr>
                        <a:t>Організаційна</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0">
                          <a:solidFill>
                            <a:schemeClr val="bg1"/>
                          </a:solidFill>
                          <a:effectLst/>
                        </a:rPr>
                        <a:t>Розуміння структури компанії</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0">
                          <a:solidFill>
                            <a:schemeClr val="bg1"/>
                          </a:solidFill>
                          <a:effectLst/>
                        </a:rPr>
                        <a:t>Вивчення ієрархії та взаємодії</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039066">
                <a:tc>
                  <a:txBody>
                    <a:bodyPr/>
                    <a:lstStyle/>
                    <a:p>
                      <a:pPr algn="ctr"/>
                      <a:r>
                        <a:rPr lang="uk-UA" sz="1500" b="1" dirty="0">
                          <a:solidFill>
                            <a:schemeClr val="bg1"/>
                          </a:solidFill>
                          <a:effectLst/>
                        </a:rPr>
                        <a:t>Психофізіологічна</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uk-UA" sz="1500" b="0" dirty="0">
                          <a:solidFill>
                            <a:schemeClr val="bg1"/>
                          </a:solidFill>
                          <a:effectLst/>
                        </a:rPr>
                        <a:t>Звикання до умов праці</a:t>
                      </a: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ru-RU" sz="1500" b="0" dirty="0" err="1">
                          <a:solidFill>
                            <a:schemeClr val="bg1"/>
                          </a:solidFill>
                          <a:effectLst/>
                        </a:rPr>
                        <a:t>Адаптація</a:t>
                      </a:r>
                      <a:r>
                        <a:rPr lang="ru-RU" sz="1500" b="0" dirty="0">
                          <a:solidFill>
                            <a:schemeClr val="bg1"/>
                          </a:solidFill>
                          <a:effectLst/>
                        </a:rPr>
                        <a:t> до режиму та </a:t>
                      </a:r>
                      <a:r>
                        <a:rPr lang="ru-RU" sz="1500" b="0" dirty="0" err="1">
                          <a:solidFill>
                            <a:schemeClr val="bg1"/>
                          </a:solidFill>
                          <a:effectLst/>
                        </a:rPr>
                        <a:t>навантажень</a:t>
                      </a:r>
                      <a:endParaRPr lang="ru-RU" sz="1500" b="0" dirty="0">
                        <a:solidFill>
                          <a:schemeClr val="bg1"/>
                        </a:solidFill>
                        <a:effectLst/>
                      </a:endParaRPr>
                    </a:p>
                  </a:txBody>
                  <a:tcPr marL="96233" marR="96233" marT="96233" marB="962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pic>
        <p:nvPicPr>
          <p:cNvPr id="1026" name="Picture 2" descr="https://rok.in.ua/images/blog/adaptation/06072018/3areasQ_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15" y="2874405"/>
            <a:ext cx="56197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02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7809" y="298260"/>
            <a:ext cx="9680018" cy="2024812"/>
          </a:xfrm>
        </p:spPr>
        <p:txBody>
          <a:bodyPr/>
          <a:lstStyle/>
          <a:p>
            <a:pPr algn="just"/>
            <a:r>
              <a:rPr lang="uk-UA" b="1" dirty="0"/>
              <a:t>Професійна адаптація </a:t>
            </a:r>
            <a:r>
              <a:rPr lang="uk-UA" dirty="0"/>
              <a:t>спрямована на опанування професійних навичок та технологій роботи. У цей період новий фахівець вивчає свої посадові обов’язки, засвоює необхідне програмне забезпечення, знайомиться із системою звітності та критеріями оцінки результатів. Цей вид адаптації особливо важливий для молодих фахівців, які не мають досвіду роботи.</a:t>
            </a:r>
            <a:endParaRPr lang="uk-UA" dirty="0"/>
          </a:p>
        </p:txBody>
      </p:sp>
      <p:sp>
        <p:nvSpPr>
          <p:cNvPr id="4" name="Прямоугольник 3"/>
          <p:cNvSpPr/>
          <p:nvPr/>
        </p:nvSpPr>
        <p:spPr>
          <a:xfrm>
            <a:off x="815545" y="3492845"/>
            <a:ext cx="9457038" cy="1938992"/>
          </a:xfrm>
          <a:prstGeom prst="rect">
            <a:avLst/>
          </a:prstGeom>
        </p:spPr>
        <p:txBody>
          <a:bodyPr wrap="square">
            <a:spAutoFit/>
          </a:bodyPr>
          <a:lstStyle/>
          <a:p>
            <a:pPr algn="just"/>
            <a:r>
              <a:rPr lang="uk-UA" sz="2000" b="1" dirty="0">
                <a:latin typeface="+mj-lt"/>
                <a:ea typeface="+mj-ea"/>
                <a:cs typeface="+mj-cs"/>
              </a:rPr>
              <a:t>Соціально-психологічна адаптація </a:t>
            </a:r>
            <a:r>
              <a:rPr lang="uk-UA" sz="2000" dirty="0">
                <a:latin typeface="+mj-lt"/>
                <a:ea typeface="+mj-ea"/>
                <a:cs typeface="+mj-cs"/>
              </a:rPr>
              <a:t>у колективі потребує особливої ​​уваги з боку керівництва та </a:t>
            </a:r>
            <a:r>
              <a:rPr lang="en-US" sz="2000" dirty="0">
                <a:latin typeface="+mj-lt"/>
                <a:ea typeface="+mj-ea"/>
                <a:cs typeface="+mj-cs"/>
              </a:rPr>
              <a:t>HR-</a:t>
            </a:r>
            <a:r>
              <a:rPr lang="uk-UA" sz="2000" dirty="0">
                <a:latin typeface="+mj-lt"/>
                <a:ea typeface="+mj-ea"/>
                <a:cs typeface="+mj-cs"/>
              </a:rPr>
              <a:t>фахівців. Новому співробітнику необхідно встановити стосунки з колегами, зрозуміти неформальні правила та традиції, прийняти корпоративну культуру. Успішність цього процесу багато в чому визначає подальшу роботу фахівця в компанії.</a:t>
            </a:r>
          </a:p>
        </p:txBody>
      </p:sp>
      <p:sp>
        <p:nvSpPr>
          <p:cNvPr id="5" name="Прямоугольник 4"/>
          <p:cNvSpPr/>
          <p:nvPr/>
        </p:nvSpPr>
        <p:spPr>
          <a:xfrm>
            <a:off x="5733535" y="2087431"/>
            <a:ext cx="6096000" cy="1323439"/>
          </a:xfrm>
          <a:prstGeom prst="rect">
            <a:avLst/>
          </a:prstGeom>
        </p:spPr>
        <p:txBody>
          <a:bodyPr>
            <a:spAutoFit/>
          </a:bodyPr>
          <a:lstStyle/>
          <a:p>
            <a:pPr algn="just"/>
            <a:r>
              <a:rPr lang="uk-UA" sz="2000" b="1" dirty="0" smtClean="0">
                <a:latin typeface="+mj-lt"/>
                <a:ea typeface="+mj-ea"/>
                <a:cs typeface="+mj-cs"/>
              </a:rPr>
              <a:t>Професійна адаптація</a:t>
            </a:r>
            <a:r>
              <a:rPr lang="uk-UA" sz="2000" dirty="0" smtClean="0">
                <a:latin typeface="+mj-lt"/>
                <a:ea typeface="+mj-ea"/>
                <a:cs typeface="+mj-cs"/>
              </a:rPr>
              <a:t>: набуття новачком всіх потрібних професійних навичок, які пристосовані до специфіки організації, використовуваних технологій та правил</a:t>
            </a:r>
            <a:endParaRPr lang="uk-UA" sz="2000" dirty="0">
              <a:latin typeface="+mj-lt"/>
              <a:ea typeface="+mj-ea"/>
              <a:cs typeface="+mj-cs"/>
            </a:endParaRPr>
          </a:p>
        </p:txBody>
      </p:sp>
      <p:sp>
        <p:nvSpPr>
          <p:cNvPr id="6" name="Прямоугольник 5"/>
          <p:cNvSpPr/>
          <p:nvPr/>
        </p:nvSpPr>
        <p:spPr>
          <a:xfrm>
            <a:off x="3888259" y="5354942"/>
            <a:ext cx="8023654" cy="1323439"/>
          </a:xfrm>
          <a:prstGeom prst="rect">
            <a:avLst/>
          </a:prstGeom>
        </p:spPr>
        <p:txBody>
          <a:bodyPr wrap="square">
            <a:spAutoFit/>
          </a:bodyPr>
          <a:lstStyle/>
          <a:p>
            <a:pPr algn="just"/>
            <a:r>
              <a:rPr lang="uk-UA" sz="2000" b="1" dirty="0" smtClean="0">
                <a:latin typeface="+mj-lt"/>
                <a:ea typeface="+mj-ea"/>
                <a:cs typeface="+mj-cs"/>
              </a:rPr>
              <a:t>Соціально-психологічна адаптація</a:t>
            </a:r>
            <a:r>
              <a:rPr lang="uk-UA" sz="2000" dirty="0" smtClean="0">
                <a:latin typeface="+mj-lt"/>
                <a:ea typeface="+mj-ea"/>
                <a:cs typeface="+mj-cs"/>
              </a:rPr>
              <a:t>: влиття у команду, розуміння своїх ролей в команді, розуміння прийнятих правил та традицій, налагодження співпраці з учасниками команди, формування власної репутації у команді</a:t>
            </a:r>
            <a:endParaRPr lang="uk-UA" sz="2000" dirty="0">
              <a:latin typeface="+mj-lt"/>
              <a:ea typeface="+mj-ea"/>
              <a:cs typeface="+mj-cs"/>
            </a:endParaRPr>
          </a:p>
        </p:txBody>
      </p:sp>
    </p:spTree>
    <p:extLst>
      <p:ext uri="{BB962C8B-B14F-4D97-AF65-F5344CB8AC3E}">
        <p14:creationId xmlns:p14="http://schemas.microsoft.com/office/powerpoint/2010/main" val="274612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2480" y="215880"/>
            <a:ext cx="9861250" cy="1439925"/>
          </a:xfrm>
        </p:spPr>
        <p:txBody>
          <a:bodyPr/>
          <a:lstStyle/>
          <a:p>
            <a:pPr algn="just"/>
            <a:r>
              <a:rPr lang="uk-UA" b="1" dirty="0"/>
              <a:t>Організаційна адаптація </a:t>
            </a:r>
            <a:r>
              <a:rPr lang="uk-UA" dirty="0"/>
              <a:t>включає розуміння структури компанії, системи внутрішніх комунікацій та принципів взаємодії між підрозділами. Співробітник повинен мати чітке уявлення про своє місце в організаційній ієрархії та розуміти принципи </a:t>
            </a:r>
            <a:r>
              <a:rPr lang="en-US" dirty="0"/>
              <a:t>subordination.</a:t>
            </a:r>
            <a:endParaRPr lang="uk-UA" dirty="0"/>
          </a:p>
        </p:txBody>
      </p:sp>
      <p:sp>
        <p:nvSpPr>
          <p:cNvPr id="4" name="Прямоугольник 3"/>
          <p:cNvSpPr/>
          <p:nvPr/>
        </p:nvSpPr>
        <p:spPr>
          <a:xfrm>
            <a:off x="3781168" y="1736291"/>
            <a:ext cx="7990702" cy="1631216"/>
          </a:xfrm>
          <a:prstGeom prst="rect">
            <a:avLst/>
          </a:prstGeom>
        </p:spPr>
        <p:txBody>
          <a:bodyPr wrap="square">
            <a:spAutoFit/>
          </a:bodyPr>
          <a:lstStyle/>
          <a:p>
            <a:pPr algn="just"/>
            <a:r>
              <a:rPr lang="uk-UA" sz="2000" b="1" dirty="0">
                <a:latin typeface="+mj-lt"/>
                <a:ea typeface="+mj-ea"/>
                <a:cs typeface="+mj-cs"/>
              </a:rPr>
              <a:t>Організаційна адаптація</a:t>
            </a:r>
            <a:r>
              <a:rPr lang="uk-UA" sz="2000" dirty="0">
                <a:latin typeface="+mj-lt"/>
                <a:ea typeface="+mj-ea"/>
                <a:cs typeface="+mj-cs"/>
              </a:rPr>
              <a:t> - формування у новачка розуміння структури організації, корпоративної культури, свого місця та внеску у загальний результат, посадових функцій, відповідальності та повноважень, правил комунікації та й взагалі всіх формальних правил та процедур</a:t>
            </a:r>
          </a:p>
        </p:txBody>
      </p:sp>
    </p:spTree>
    <p:extLst>
      <p:ext uri="{BB962C8B-B14F-4D97-AF65-F5344CB8AC3E}">
        <p14:creationId xmlns:p14="http://schemas.microsoft.com/office/powerpoint/2010/main" val="1334187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1737" y="189107"/>
            <a:ext cx="4280116" cy="527585"/>
          </a:xfrm>
        </p:spPr>
        <p:txBody>
          <a:bodyPr/>
          <a:lstStyle/>
          <a:p>
            <a:pPr algn="ctr"/>
            <a:r>
              <a:rPr lang="uk-UA" sz="2800" b="1" dirty="0" smtClean="0"/>
              <a:t>ПРОЦЕС АДАПТАЦІЇ</a:t>
            </a:r>
            <a:endParaRPr lang="uk-UA" sz="2800" b="1" dirty="0"/>
          </a:p>
        </p:txBody>
      </p:sp>
      <p:sp>
        <p:nvSpPr>
          <p:cNvPr id="3" name="Объект 2"/>
          <p:cNvSpPr>
            <a:spLocks noGrp="1"/>
          </p:cNvSpPr>
          <p:nvPr>
            <p:ph idx="1"/>
          </p:nvPr>
        </p:nvSpPr>
        <p:spPr>
          <a:xfrm>
            <a:off x="2669060" y="881447"/>
            <a:ext cx="6335456" cy="500811"/>
          </a:xfrm>
        </p:spPr>
        <p:txBody>
          <a:bodyPr/>
          <a:lstStyle/>
          <a:p>
            <a:pPr marL="0" indent="0">
              <a:buNone/>
            </a:pPr>
            <a:r>
              <a:rPr lang="uk-UA" dirty="0" smtClean="0"/>
              <a:t>Процес адаптації включає в себе три етапи:</a:t>
            </a:r>
          </a:p>
          <a:p>
            <a:endParaRPr lang="uk-UA" dirty="0"/>
          </a:p>
        </p:txBody>
      </p:sp>
      <p:cxnSp>
        <p:nvCxnSpPr>
          <p:cNvPr id="4" name="Прямая соединительная линия 3"/>
          <p:cNvCxnSpPr/>
          <p:nvPr/>
        </p:nvCxnSpPr>
        <p:spPr>
          <a:xfrm>
            <a:off x="2669060" y="799069"/>
            <a:ext cx="628547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302461" y="1464635"/>
            <a:ext cx="8388458" cy="2862322"/>
          </a:xfrm>
          <a:prstGeom prst="rect">
            <a:avLst/>
          </a:prstGeom>
        </p:spPr>
        <p:txBody>
          <a:bodyPr wrap="square">
            <a:spAutoFit/>
          </a:bodyPr>
          <a:lstStyle/>
          <a:p>
            <a:pPr algn="ctr"/>
            <a:r>
              <a:rPr lang="uk-UA" b="1" dirty="0" smtClean="0">
                <a:latin typeface="+mj-lt"/>
                <a:ea typeface="+mj-ea"/>
                <a:cs typeface="+mj-cs"/>
              </a:rPr>
              <a:t>ПЕРІОД ГОСТРОЇ АДАПТАЦІЇ </a:t>
            </a:r>
            <a:r>
              <a:rPr lang="uk-UA" dirty="0" smtClean="0">
                <a:latin typeface="+mj-lt"/>
                <a:ea typeface="+mj-ea"/>
                <a:cs typeface="+mj-cs"/>
              </a:rPr>
              <a:t>(</a:t>
            </a:r>
            <a:r>
              <a:rPr lang="uk-UA" dirty="0">
                <a:latin typeface="+mj-lt"/>
                <a:ea typeface="+mj-ea"/>
                <a:cs typeface="+mj-cs"/>
              </a:rPr>
              <a:t>триває 1-2 місяці)</a:t>
            </a:r>
          </a:p>
          <a:p>
            <a:pPr algn="just"/>
            <a:r>
              <a:rPr lang="uk-UA" dirty="0">
                <a:latin typeface="+mj-lt"/>
                <a:ea typeface="+mj-ea"/>
                <a:cs typeface="+mj-cs"/>
              </a:rPr>
              <a:t>Часто він пов'язаний з почуттям тривоги, невпевненості в собі, відчуттям, що Ви помилилися або помилилися у Вас. Нова робота багатьом здається зовсім не такою, якою вона видавалася, поки Ви її не отримали.</a:t>
            </a:r>
          </a:p>
          <a:p>
            <a:pPr algn="just"/>
            <a:r>
              <a:rPr lang="uk-UA" dirty="0">
                <a:latin typeface="+mj-lt"/>
                <a:ea typeface="+mj-ea"/>
                <a:cs typeface="+mj-cs"/>
              </a:rPr>
              <a:t>Виробничі завдання викликають багато питань, але людина не хоче виглядати некомпетентною, намагається вирішити їх самостійно Людина часто переживає психологічне напруження, пов’язане із бажанням бути прийнятою в новий робочий колектив та можливістю ефективного виконання прямих робочих обов’язків.</a:t>
            </a:r>
          </a:p>
        </p:txBody>
      </p:sp>
      <p:pic>
        <p:nvPicPr>
          <p:cNvPr id="2050" name="Picture 2" descr="https://chg.dcz.gov.ua/sites/chg/files/foto2_5.jpg"/>
          <p:cNvPicPr>
            <a:picLocks noChangeAspect="1" noChangeArrowheads="1"/>
          </p:cNvPicPr>
          <p:nvPr/>
        </p:nvPicPr>
        <p:blipFill rotWithShape="1">
          <a:blip r:embed="rId2">
            <a:extLst>
              <a:ext uri="{28A0092B-C50C-407E-A947-70E740481C1C}">
                <a14:useLocalDpi xmlns:a14="http://schemas.microsoft.com/office/drawing/2010/main" val="0"/>
              </a:ext>
            </a:extLst>
          </a:blip>
          <a:srcRect r="46012"/>
          <a:stretch/>
        </p:blipFill>
        <p:spPr bwMode="auto">
          <a:xfrm>
            <a:off x="8764116" y="1843577"/>
            <a:ext cx="3213700" cy="20239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hg.dcz.gov.ua/sites/chg/files/foto3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5" y="4695997"/>
            <a:ext cx="25431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064476" y="4409334"/>
            <a:ext cx="8913340" cy="2446824"/>
          </a:xfrm>
          <a:prstGeom prst="rect">
            <a:avLst/>
          </a:prstGeom>
        </p:spPr>
        <p:txBody>
          <a:bodyPr wrap="square">
            <a:spAutoFit/>
          </a:bodyPr>
          <a:lstStyle/>
          <a:p>
            <a:pPr algn="ctr"/>
            <a:r>
              <a:rPr lang="ru-RU" sz="1700" b="1" dirty="0" smtClean="0"/>
              <a:t>СЕДАТИВНИЙ ПЕРІОД (</a:t>
            </a:r>
            <a:r>
              <a:rPr lang="ru-RU" sz="1700" b="1" dirty="0"/>
              <a:t>через 3-4 </a:t>
            </a:r>
            <a:r>
              <a:rPr lang="ru-RU" sz="1700" b="1" dirty="0" err="1"/>
              <a:t>місяці</a:t>
            </a:r>
            <a:r>
              <a:rPr lang="ru-RU" sz="1700" b="1" dirty="0"/>
              <a:t>)</a:t>
            </a:r>
            <a:endParaRPr lang="ru-RU" sz="1700" dirty="0"/>
          </a:p>
          <a:p>
            <a:pPr algn="just"/>
            <a:r>
              <a:rPr lang="uk-UA" sz="1700" dirty="0"/>
              <a:t>Він характеризується тим, що напруга першого етапу спадає, людина відчуває, що стала частиною колективу і всі завдання, пов'язані з посадовими обов'язками, без зусиль може виконати. Настає розслаблення і саме тому дуже часто відбуваються помилки, пов'язані і з професійними завданнями і з тонкощами взаємовідносин в робочому колективі. Якщо співробітникові вказують на якісь недоліки в роботі або виникають труднощі у відносинах, то може з’явитись образа, відчуття несправедливості звинувачень, людині здається, що її недооцінюють</a:t>
            </a:r>
            <a:r>
              <a:rPr lang="uk-UA" sz="1700" dirty="0" smtClean="0"/>
              <a:t>.</a:t>
            </a:r>
            <a:endParaRPr lang="uk-UA" sz="1700" dirty="0"/>
          </a:p>
        </p:txBody>
      </p:sp>
    </p:spTree>
    <p:extLst>
      <p:ext uri="{BB962C8B-B14F-4D97-AF65-F5344CB8AC3E}">
        <p14:creationId xmlns:p14="http://schemas.microsoft.com/office/powerpoint/2010/main" val="2366533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3095" y="1344464"/>
            <a:ext cx="11129877" cy="1612920"/>
          </a:xfrm>
        </p:spPr>
        <p:txBody>
          <a:bodyPr>
            <a:normAutofit/>
          </a:bodyPr>
          <a:lstStyle/>
          <a:p>
            <a:r>
              <a:rPr lang="uk-UA" b="1" dirty="0"/>
              <a:t>Період вторинної адаптації</a:t>
            </a:r>
            <a:r>
              <a:rPr lang="uk-UA" dirty="0"/>
              <a:t> </a:t>
            </a:r>
            <a:r>
              <a:rPr lang="uk-UA" b="1" dirty="0"/>
              <a:t>(6 місяців після працевлаштування)</a:t>
            </a:r>
            <a:r>
              <a:rPr lang="uk-UA" dirty="0"/>
              <a:t>.</a:t>
            </a:r>
          </a:p>
          <a:p>
            <a:pPr marL="0" indent="0" algn="just">
              <a:buNone/>
            </a:pPr>
            <a:r>
              <a:rPr lang="uk-UA" dirty="0" smtClean="0"/>
              <a:t>Людина </a:t>
            </a:r>
            <a:r>
              <a:rPr lang="uk-UA" dirty="0"/>
              <a:t>успішно засвоює правила і традиції даної організації, успішно реалізує себе як фахівець, стає повноправним членом колективу. Відбувається повноцінне психологічне і професійне закріплення на робочому місці</a:t>
            </a:r>
            <a:r>
              <a:rPr lang="uk-UA" dirty="0" smtClean="0"/>
              <a:t>.</a:t>
            </a:r>
            <a:endParaRPr lang="uk-UA" dirty="0"/>
          </a:p>
        </p:txBody>
      </p:sp>
      <p:sp>
        <p:nvSpPr>
          <p:cNvPr id="4" name="Заголовок 1"/>
          <p:cNvSpPr>
            <a:spLocks noGrp="1"/>
          </p:cNvSpPr>
          <p:nvPr>
            <p:ph type="title"/>
          </p:nvPr>
        </p:nvSpPr>
        <p:spPr>
          <a:xfrm>
            <a:off x="3671737" y="189107"/>
            <a:ext cx="4280116" cy="527585"/>
          </a:xfrm>
        </p:spPr>
        <p:txBody>
          <a:bodyPr/>
          <a:lstStyle/>
          <a:p>
            <a:pPr algn="ctr"/>
            <a:r>
              <a:rPr lang="uk-UA" sz="2800" b="1" dirty="0" smtClean="0"/>
              <a:t>ПРОЦЕС АДАПТАЦІЇ</a:t>
            </a:r>
            <a:endParaRPr lang="uk-UA" sz="2800" b="1" dirty="0"/>
          </a:p>
        </p:txBody>
      </p:sp>
      <p:cxnSp>
        <p:nvCxnSpPr>
          <p:cNvPr id="5" name="Прямая соединительная линия 4"/>
          <p:cNvCxnSpPr/>
          <p:nvPr/>
        </p:nvCxnSpPr>
        <p:spPr>
          <a:xfrm>
            <a:off x="2669060" y="799069"/>
            <a:ext cx="628547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ttps://chg.dcz.gov.ua/sites/chg/files/foto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95" y="3298653"/>
            <a:ext cx="6096000" cy="21907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639140" y="3181079"/>
            <a:ext cx="5313963" cy="2308324"/>
          </a:xfrm>
          <a:prstGeom prst="rect">
            <a:avLst/>
          </a:prstGeom>
        </p:spPr>
        <p:txBody>
          <a:bodyPr wrap="square">
            <a:spAutoFit/>
          </a:bodyPr>
          <a:lstStyle/>
          <a:p>
            <a:pPr algn="just"/>
            <a:r>
              <a:rPr lang="uk-UA" dirty="0"/>
              <a:t>Кожна людина по-своєму </a:t>
            </a:r>
            <a:r>
              <a:rPr lang="uk-UA" dirty="0" err="1"/>
              <a:t>переносить</a:t>
            </a:r>
            <a:r>
              <a:rPr lang="uk-UA" dirty="0"/>
              <a:t> адаптаційний період: хтось легко включається в нову діяльність, для когось - це час значної напруги. Те, як пройде адаптаційний період, залежить від багатьох чинників: від психологічних особливостей особистості, від ставлення нових колег, від умов праці, інтенсивності навантажень і </a:t>
            </a:r>
            <a:r>
              <a:rPr lang="uk-UA" dirty="0" err="1"/>
              <a:t>т.ін</a:t>
            </a:r>
            <a:r>
              <a:rPr lang="uk-UA" dirty="0"/>
              <a:t>.</a:t>
            </a:r>
            <a:endParaRPr lang="uk-UA" dirty="0"/>
          </a:p>
        </p:txBody>
      </p:sp>
    </p:spTree>
    <p:extLst>
      <p:ext uri="{BB962C8B-B14F-4D97-AF65-F5344CB8AC3E}">
        <p14:creationId xmlns:p14="http://schemas.microsoft.com/office/powerpoint/2010/main" val="580538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419767"/>
            <a:ext cx="9404723" cy="560536"/>
          </a:xfrm>
        </p:spPr>
        <p:txBody>
          <a:bodyPr/>
          <a:lstStyle/>
          <a:p>
            <a:pPr algn="ctr"/>
            <a:r>
              <a:rPr lang="uk-UA" sz="2400" b="1" dirty="0" smtClean="0"/>
              <a:t>Ключові учасники процесу адаптації нових працівників</a:t>
            </a:r>
            <a:endParaRPr lang="uk-UA" dirty="0"/>
          </a:p>
        </p:txBody>
      </p:sp>
      <p:sp>
        <p:nvSpPr>
          <p:cNvPr id="3" name="Объект 2"/>
          <p:cNvSpPr>
            <a:spLocks noGrp="1"/>
          </p:cNvSpPr>
          <p:nvPr>
            <p:ph idx="1"/>
          </p:nvPr>
        </p:nvSpPr>
        <p:spPr>
          <a:xfrm>
            <a:off x="645130" y="1245610"/>
            <a:ext cx="8946541" cy="2049525"/>
          </a:xfrm>
        </p:spPr>
        <p:txBody>
          <a:bodyPr/>
          <a:lstStyle/>
          <a:p>
            <a:pPr algn="just"/>
            <a:r>
              <a:rPr lang="en-US" dirty="0"/>
              <a:t>HR-</a:t>
            </a:r>
            <a:r>
              <a:rPr lang="uk-UA" dirty="0"/>
              <a:t>фахівець виступає координатором всього процесу адаптації. Він розробляє програму, контролює її виконання та оцінює </a:t>
            </a:r>
            <a:r>
              <a:rPr lang="uk-UA" dirty="0" err="1"/>
              <a:t>результати.Безпосередній</a:t>
            </a:r>
            <a:r>
              <a:rPr lang="uk-UA" dirty="0"/>
              <a:t> керівник відповідає за професійну складову адаптації, ставить завдання та контролює їх виконання. Наставник допомагає новачкові освоїтися на робочому місці, передає свій досвід та знання.</a:t>
            </a:r>
            <a:endParaRPr lang="uk-UA" dirty="0"/>
          </a:p>
        </p:txBody>
      </p:sp>
    </p:spTree>
    <p:extLst>
      <p:ext uri="{BB962C8B-B14F-4D97-AF65-F5344CB8AC3E}">
        <p14:creationId xmlns:p14="http://schemas.microsoft.com/office/powerpoint/2010/main" val="3878366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0771" y="279724"/>
            <a:ext cx="6290148" cy="478158"/>
          </a:xfrm>
        </p:spPr>
        <p:txBody>
          <a:bodyPr/>
          <a:lstStyle/>
          <a:p>
            <a:r>
              <a:rPr lang="uk-UA" sz="2400" b="1" dirty="0" smtClean="0"/>
              <a:t>РЕЙТИНГ ФОБІЙ НОВОГО СПІВРОБІТНИКА</a:t>
            </a:r>
            <a:endParaRPr lang="uk-UA" sz="2400" b="1" dirty="0"/>
          </a:p>
        </p:txBody>
      </p:sp>
      <p:sp>
        <p:nvSpPr>
          <p:cNvPr id="3" name="Объект 2"/>
          <p:cNvSpPr>
            <a:spLocks noGrp="1"/>
          </p:cNvSpPr>
          <p:nvPr>
            <p:ph idx="1"/>
          </p:nvPr>
        </p:nvSpPr>
        <p:spPr>
          <a:xfrm>
            <a:off x="4876800" y="1599837"/>
            <a:ext cx="7018638" cy="4195481"/>
          </a:xfrm>
        </p:spPr>
        <p:txBody>
          <a:bodyPr>
            <a:normAutofit lnSpcReduction="10000"/>
          </a:bodyPr>
          <a:lstStyle/>
          <a:p>
            <a:pPr algn="just"/>
            <a:r>
              <a:rPr lang="uk-UA" dirty="0"/>
              <a:t>Не впораюся з обов'язками, не зможу вкластися </a:t>
            </a:r>
            <a:r>
              <a:rPr lang="uk-UA" dirty="0" smtClean="0"/>
              <a:t>у встановлені терміни. </a:t>
            </a:r>
            <a:endParaRPr lang="uk-UA" dirty="0"/>
          </a:p>
          <a:p>
            <a:pPr marL="0" indent="0" algn="just">
              <a:buNone/>
            </a:pPr>
            <a:endParaRPr lang="uk-UA" dirty="0"/>
          </a:p>
          <a:p>
            <a:pPr algn="just"/>
            <a:r>
              <a:rPr lang="uk-UA" dirty="0"/>
              <a:t>Не знайду спільної мови із колегами. </a:t>
            </a:r>
          </a:p>
          <a:p>
            <a:pPr marL="0" indent="0" algn="just">
              <a:buNone/>
            </a:pPr>
            <a:endParaRPr lang="uk-UA" dirty="0"/>
          </a:p>
          <a:p>
            <a:pPr algn="just"/>
            <a:r>
              <a:rPr lang="uk-UA" dirty="0"/>
              <a:t>У мене знайдуть професійні недоліки чи прогалину у знаннях. </a:t>
            </a:r>
            <a:endParaRPr lang="uk-UA" dirty="0" smtClean="0"/>
          </a:p>
          <a:p>
            <a:pPr marL="0" indent="0" algn="just">
              <a:buNone/>
            </a:pPr>
            <a:r>
              <a:rPr lang="uk-UA" dirty="0" smtClean="0"/>
              <a:t> </a:t>
            </a:r>
          </a:p>
          <a:p>
            <a:pPr algn="just"/>
            <a:r>
              <a:rPr lang="uk-UA" dirty="0" smtClean="0"/>
              <a:t>Не спрацююсь </a:t>
            </a:r>
            <a:r>
              <a:rPr lang="uk-UA" dirty="0"/>
              <a:t>з керівником. </a:t>
            </a:r>
          </a:p>
          <a:p>
            <a:pPr marL="0" indent="0" algn="just">
              <a:buNone/>
            </a:pPr>
            <a:endParaRPr lang="uk-UA" dirty="0"/>
          </a:p>
          <a:p>
            <a:pPr algn="just"/>
            <a:r>
              <a:rPr lang="uk-UA" dirty="0"/>
              <a:t>Втрачу це місце.</a:t>
            </a:r>
          </a:p>
          <a:p>
            <a:endParaRPr lang="uk-UA" dirty="0"/>
          </a:p>
        </p:txBody>
      </p:sp>
      <p:pic>
        <p:nvPicPr>
          <p:cNvPr id="4" name="Picture 256" descr="OvercomeF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55" y="1981819"/>
            <a:ext cx="3118151" cy="311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a:stretch>
            <a:fillRect/>
          </a:stretch>
        </p:blipFill>
        <p:spPr>
          <a:xfrm>
            <a:off x="4165515" y="1698233"/>
            <a:ext cx="512346" cy="567173"/>
          </a:xfrm>
          <a:prstGeom prst="rect">
            <a:avLst/>
          </a:prstGeom>
        </p:spPr>
      </p:pic>
      <p:pic>
        <p:nvPicPr>
          <p:cNvPr id="4101" name="Picture 5" descr="Стокова ілюстрація Переляканий Смайлик Смайлик Смайлик Векторна Ілюстрація  — Завантажте зображення зараз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409" y="4441439"/>
            <a:ext cx="511690" cy="51169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Emoji asustado Emoticon sonri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409" y="3488038"/>
            <a:ext cx="503452" cy="453107"/>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6"/>
          <a:stretch>
            <a:fillRect/>
          </a:stretch>
        </p:blipFill>
        <p:spPr>
          <a:xfrm flipH="1">
            <a:off x="4044633" y="2648829"/>
            <a:ext cx="732697" cy="431070"/>
          </a:xfrm>
          <a:prstGeom prst="rect">
            <a:avLst/>
          </a:prstGeom>
        </p:spPr>
      </p:pic>
      <p:pic>
        <p:nvPicPr>
          <p:cNvPr id="4107" name="Picture 11" descr="испуганный смайлик, смайлик смайлик, испуганное лицо с, стикер, онлайн чат  png | PNGE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2647" y="5201697"/>
            <a:ext cx="503452" cy="50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92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544060"/>
          </a:xfrm>
        </p:spPr>
        <p:txBody>
          <a:bodyPr/>
          <a:lstStyle/>
          <a:p>
            <a:pPr algn="ctr"/>
            <a:r>
              <a:rPr lang="uk-UA" sz="2400" b="1" dirty="0"/>
              <a:t>ПОРАДИ ЩОДО АДАПТАЦІЇ НА РОБОЧОМУ МІСЦІ</a:t>
            </a:r>
            <a:endParaRPr lang="uk-UA" sz="2400" dirty="0"/>
          </a:p>
        </p:txBody>
      </p:sp>
      <p:sp>
        <p:nvSpPr>
          <p:cNvPr id="3" name="Объект 2"/>
          <p:cNvSpPr>
            <a:spLocks noGrp="1"/>
          </p:cNvSpPr>
          <p:nvPr>
            <p:ph idx="1"/>
          </p:nvPr>
        </p:nvSpPr>
        <p:spPr>
          <a:xfrm>
            <a:off x="646111" y="1418604"/>
            <a:ext cx="10647965" cy="5015147"/>
          </a:xfrm>
        </p:spPr>
        <p:txBody>
          <a:bodyPr>
            <a:normAutofit fontScale="92500" lnSpcReduction="20000"/>
          </a:bodyPr>
          <a:lstStyle/>
          <a:p>
            <a:pPr algn="just"/>
            <a:r>
              <a:rPr lang="uk-UA" dirty="0" smtClean="0"/>
              <a:t>Пам'ятайте</a:t>
            </a:r>
            <a:r>
              <a:rPr lang="uk-UA" dirty="0"/>
              <a:t>, що Вам буде необхідно швидко засвоїти великий потік інформації: імена, прізвища, телефони, розташування кабінетів, порядок дій, розпорядок дня і т. </a:t>
            </a:r>
            <a:r>
              <a:rPr lang="uk-UA" dirty="0" smtClean="0"/>
              <a:t>ін. </a:t>
            </a:r>
            <a:r>
              <a:rPr lang="uk-UA" dirty="0"/>
              <a:t>Для кращого запам'ятовування заведіть щоденник для записів</a:t>
            </a:r>
            <a:r>
              <a:rPr lang="uk-UA" dirty="0" smtClean="0"/>
              <a:t>!</a:t>
            </a:r>
          </a:p>
          <a:p>
            <a:pPr marL="0" indent="0" algn="just">
              <a:buNone/>
            </a:pPr>
            <a:endParaRPr lang="uk-UA" dirty="0"/>
          </a:p>
          <a:p>
            <a:pPr algn="just"/>
            <a:r>
              <a:rPr lang="uk-UA" dirty="0" smtClean="0"/>
              <a:t>Намагайтеся </a:t>
            </a:r>
            <a:r>
              <a:rPr lang="uk-UA" dirty="0"/>
              <a:t>чітко визначити свої функції і обов'язки, узгодьте їх з безпосереднім керівником</a:t>
            </a:r>
            <a:r>
              <a:rPr lang="uk-UA" dirty="0" smtClean="0"/>
              <a:t>.</a:t>
            </a:r>
          </a:p>
          <a:p>
            <a:pPr marL="0" indent="0" algn="just">
              <a:buNone/>
            </a:pPr>
            <a:endParaRPr lang="uk-UA" dirty="0"/>
          </a:p>
          <a:p>
            <a:pPr algn="just"/>
            <a:r>
              <a:rPr lang="uk-UA" dirty="0" smtClean="0"/>
              <a:t>Корисно </a:t>
            </a:r>
            <a:r>
              <a:rPr lang="uk-UA" dirty="0"/>
              <a:t>з'ясувати, в чому полягають обов'язки інших членів колективу, щоб Ви змогли визначити, як найкращим чином взаємодіяти з іншими працівниками</a:t>
            </a:r>
            <a:r>
              <a:rPr lang="uk-UA" dirty="0" smtClean="0"/>
              <a:t>.</a:t>
            </a:r>
          </a:p>
          <a:p>
            <a:pPr marL="0" indent="0" algn="just">
              <a:buNone/>
            </a:pPr>
            <a:endParaRPr lang="uk-UA" dirty="0"/>
          </a:p>
          <a:p>
            <a:pPr algn="just"/>
            <a:r>
              <a:rPr lang="uk-UA" dirty="0" smtClean="0"/>
              <a:t>Якщо </a:t>
            </a:r>
            <a:r>
              <a:rPr lang="uk-UA" dirty="0"/>
              <a:t>Ви сумніваєтесь у виконанні завдання, краще запитати, ніж допустити помилку</a:t>
            </a:r>
            <a:r>
              <a:rPr lang="uk-UA" dirty="0" smtClean="0"/>
              <a:t>.</a:t>
            </a:r>
          </a:p>
          <a:p>
            <a:pPr marL="0" indent="0" algn="just">
              <a:buNone/>
            </a:pPr>
            <a:endParaRPr lang="uk-UA" dirty="0"/>
          </a:p>
          <a:p>
            <a:pPr algn="just"/>
            <a:r>
              <a:rPr lang="uk-UA" dirty="0" smtClean="0"/>
              <a:t>Якщо </a:t>
            </a:r>
            <a:r>
              <a:rPr lang="uk-UA" dirty="0"/>
              <a:t>Вас критикують, намагайтесь використовувати критику собі на користь: спробуйте діяти відповідно до зауважень і  виправити ті помилки, на які Вам вказали.</a:t>
            </a:r>
          </a:p>
          <a:p>
            <a:endParaRPr lang="uk-UA" dirty="0"/>
          </a:p>
        </p:txBody>
      </p:sp>
    </p:spTree>
    <p:extLst>
      <p:ext uri="{BB962C8B-B14F-4D97-AF65-F5344CB8AC3E}">
        <p14:creationId xmlns:p14="http://schemas.microsoft.com/office/powerpoint/2010/main" val="4192721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8489" y="633950"/>
            <a:ext cx="9404723" cy="618201"/>
          </a:xfrm>
        </p:spPr>
        <p:txBody>
          <a:bodyPr/>
          <a:lstStyle/>
          <a:p>
            <a:pPr algn="ctr"/>
            <a:r>
              <a:rPr lang="uk-UA" sz="2400" b="1" dirty="0" smtClean="0"/>
              <a:t>МЕТОДИ АДАПТАЦІЇ ПЕРСОНАЛУ В СУЧАСНИХ УМОВАХ</a:t>
            </a:r>
            <a:endParaRPr lang="uk-UA" dirty="0"/>
          </a:p>
        </p:txBody>
      </p:sp>
      <p:sp>
        <p:nvSpPr>
          <p:cNvPr id="3" name="Объект 2"/>
          <p:cNvSpPr>
            <a:spLocks noGrp="1"/>
          </p:cNvSpPr>
          <p:nvPr>
            <p:ph idx="1"/>
          </p:nvPr>
        </p:nvSpPr>
        <p:spPr>
          <a:xfrm>
            <a:off x="481702" y="1401216"/>
            <a:ext cx="11117683" cy="1440839"/>
          </a:xfrm>
        </p:spPr>
        <p:txBody>
          <a:bodyPr/>
          <a:lstStyle/>
          <a:p>
            <a:pPr algn="just"/>
            <a:r>
              <a:rPr lang="uk-UA" b="1" dirty="0"/>
              <a:t>Наставництво</a:t>
            </a:r>
            <a:r>
              <a:rPr lang="uk-UA" dirty="0"/>
              <a:t> є найефективнішим методом професійної адаптації. Досвідчений співробітник допомагає новачкові опанувати посадові обов’язки, розібратися в робочих процесах та влитися у колектив. Важливо правильно підібрати наставника, який має не тільки професійні компетенції, а й педагогічні навички</a:t>
            </a:r>
            <a:r>
              <a:rPr lang="uk-UA" dirty="0" smtClean="0"/>
              <a:t>.</a:t>
            </a:r>
            <a:endParaRPr lang="uk-UA" dirty="0"/>
          </a:p>
        </p:txBody>
      </p:sp>
      <p:pic>
        <p:nvPicPr>
          <p:cNvPr id="5122" name="Picture 2" descr="Адаптація персоналу: види, методи, етапи та задач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101" y="3089058"/>
            <a:ext cx="4342284" cy="28929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01483" y="3381346"/>
            <a:ext cx="6096000" cy="2308324"/>
          </a:xfrm>
          <a:prstGeom prst="rect">
            <a:avLst/>
          </a:prstGeom>
        </p:spPr>
        <p:txBody>
          <a:bodyPr>
            <a:spAutoFit/>
          </a:bodyPr>
          <a:lstStyle/>
          <a:p>
            <a:pPr algn="just"/>
            <a:r>
              <a:rPr lang="uk-UA" b="1" dirty="0"/>
              <a:t>Тренінги та семінари </a:t>
            </a:r>
            <a:r>
              <a:rPr lang="uk-UA" dirty="0"/>
              <a:t>дозволяють швидко передати великий обсяг інформації групі нових співробітників. Цей метод є особливо ефективним при масовому наборі персоналу. На тренінгах розглядаються типові робочі ситуації, відпрацьовуються необхідні навички, відбувається обмін досвідом між учасниками.</a:t>
            </a:r>
          </a:p>
          <a:p>
            <a:endParaRPr lang="uk-UA" dirty="0"/>
          </a:p>
        </p:txBody>
      </p:sp>
    </p:spTree>
    <p:extLst>
      <p:ext uri="{BB962C8B-B14F-4D97-AF65-F5344CB8AC3E}">
        <p14:creationId xmlns:p14="http://schemas.microsoft.com/office/powerpoint/2010/main" val="1587156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552298"/>
          </a:xfrm>
        </p:spPr>
        <p:txBody>
          <a:bodyPr/>
          <a:lstStyle/>
          <a:p>
            <a:pPr algn="ctr"/>
            <a:r>
              <a:rPr lang="uk-UA" sz="2400" b="1" dirty="0" smtClean="0"/>
              <a:t>Як зрозуміти, чи ваш процес адаптації ефективний?</a:t>
            </a:r>
            <a:r>
              <a:rPr lang="ru-RU" sz="2400" dirty="0"/>
              <a:t> </a:t>
            </a:r>
            <a:endParaRPr lang="uk-UA" sz="2400" dirty="0"/>
          </a:p>
        </p:txBody>
      </p:sp>
      <p:sp>
        <p:nvSpPr>
          <p:cNvPr id="3" name="Объект 2"/>
          <p:cNvSpPr>
            <a:spLocks noGrp="1"/>
          </p:cNvSpPr>
          <p:nvPr>
            <p:ph idx="1"/>
          </p:nvPr>
        </p:nvSpPr>
        <p:spPr>
          <a:xfrm>
            <a:off x="646111" y="1822258"/>
            <a:ext cx="10567156" cy="4195481"/>
          </a:xfrm>
        </p:spPr>
        <p:txBody>
          <a:bodyPr>
            <a:normAutofit lnSpcReduction="10000"/>
          </a:bodyPr>
          <a:lstStyle/>
          <a:p>
            <a:pPr marL="0" indent="0" algn="just">
              <a:buNone/>
            </a:pPr>
            <a:r>
              <a:rPr lang="ru-RU" dirty="0" err="1" smtClean="0"/>
              <a:t>Можна</a:t>
            </a:r>
            <a:r>
              <a:rPr lang="ru-RU" dirty="0" smtClean="0"/>
              <a:t> </a:t>
            </a:r>
            <a:r>
              <a:rPr lang="ru-RU" dirty="0" err="1" smtClean="0"/>
              <a:t>скористатись</a:t>
            </a:r>
            <a:r>
              <a:rPr lang="ru-RU" dirty="0"/>
              <a:t>, </a:t>
            </a:r>
            <a:r>
              <a:rPr lang="ru-RU" dirty="0" err="1"/>
              <a:t>наприклад</a:t>
            </a:r>
            <a:r>
              <a:rPr lang="ru-RU" dirty="0"/>
              <a:t>, такими </a:t>
            </a:r>
            <a:r>
              <a:rPr lang="ru-RU" dirty="0" err="1"/>
              <a:t>показниками</a:t>
            </a:r>
            <a:r>
              <a:rPr lang="ru-RU" dirty="0" smtClean="0"/>
              <a:t>:</a:t>
            </a:r>
          </a:p>
          <a:p>
            <a:pPr algn="just"/>
            <a:r>
              <a:rPr lang="uk-UA" dirty="0"/>
              <a:t>Плинність новачків на випробувальному періоді близька до нуля або відповідає встановленому вами показнику</a:t>
            </a:r>
          </a:p>
          <a:p>
            <a:pPr algn="just"/>
            <a:r>
              <a:rPr lang="uk-UA" dirty="0"/>
              <a:t>% виконання новачками їх цілей чи завдань на завершенні випробувальному періоду прямує до 100%</a:t>
            </a:r>
          </a:p>
          <a:p>
            <a:pPr algn="just"/>
            <a:r>
              <a:rPr lang="uk-UA" dirty="0"/>
              <a:t>Рівень розвитку професійної компетентності на завершенні випробувальному періоду відповідає очікуванням</a:t>
            </a:r>
          </a:p>
          <a:p>
            <a:pPr algn="just"/>
            <a:r>
              <a:rPr lang="uk-UA" dirty="0"/>
              <a:t>Рівень розвитку компетенцій, демонстрованої поведінки відповідає очікуваним</a:t>
            </a:r>
          </a:p>
          <a:p>
            <a:pPr algn="just"/>
            <a:r>
              <a:rPr lang="uk-UA" dirty="0"/>
              <a:t>Задоволеність новачками роботою відповідає встановленому вами показнику</a:t>
            </a:r>
          </a:p>
          <a:p>
            <a:pPr algn="just"/>
            <a:r>
              <a:rPr lang="uk-UA" dirty="0"/>
              <a:t>Рівень емоційної лояльності новачків відповідає вашим очікуванням</a:t>
            </a:r>
          </a:p>
          <a:p>
            <a:pPr marL="0" indent="0">
              <a:buNone/>
            </a:pPr>
            <a:endParaRPr lang="uk-UA" dirty="0"/>
          </a:p>
        </p:txBody>
      </p:sp>
    </p:spTree>
    <p:extLst>
      <p:ext uri="{BB962C8B-B14F-4D97-AF65-F5344CB8AC3E}">
        <p14:creationId xmlns:p14="http://schemas.microsoft.com/office/powerpoint/2010/main" val="1318298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50006"/>
          </a:xfrm>
        </p:spPr>
        <p:txBody>
          <a:bodyPr/>
          <a:lstStyle/>
          <a:p>
            <a:pPr algn="ctr"/>
            <a:r>
              <a:rPr lang="uk-UA" b="1" dirty="0" smtClean="0"/>
              <a:t>Що таке адаптація?</a:t>
            </a:r>
            <a:endParaRPr lang="uk-UA" b="1" dirty="0"/>
          </a:p>
        </p:txBody>
      </p:sp>
      <p:sp>
        <p:nvSpPr>
          <p:cNvPr id="3" name="Объект 2"/>
          <p:cNvSpPr>
            <a:spLocks noGrp="1"/>
          </p:cNvSpPr>
          <p:nvPr>
            <p:ph idx="1"/>
          </p:nvPr>
        </p:nvSpPr>
        <p:spPr>
          <a:xfrm>
            <a:off x="646111" y="1575124"/>
            <a:ext cx="8946541" cy="4195481"/>
          </a:xfrm>
        </p:spPr>
        <p:txBody>
          <a:bodyPr>
            <a:normAutofit lnSpcReduction="10000"/>
          </a:bodyPr>
          <a:lstStyle/>
          <a:p>
            <a:pPr marL="0" indent="0" algn="just">
              <a:buNone/>
            </a:pPr>
            <a:r>
              <a:rPr lang="uk-UA" dirty="0"/>
              <a:t>Термін ”</a:t>
            </a:r>
            <a:r>
              <a:rPr lang="uk-UA" i="1" dirty="0"/>
              <a:t>адаптація</a:t>
            </a:r>
            <a:r>
              <a:rPr lang="uk-UA" dirty="0"/>
              <a:t>” використовується в різних галузях наукового знання, однак дослідниками ще не вироблено єдиної думки про його зміст. </a:t>
            </a:r>
            <a:endParaRPr lang="uk-UA" dirty="0" smtClean="0"/>
          </a:p>
          <a:p>
            <a:pPr marL="0" indent="0" algn="just">
              <a:buNone/>
            </a:pPr>
            <a:r>
              <a:rPr lang="uk-UA" dirty="0" smtClean="0"/>
              <a:t>Так</a:t>
            </a:r>
            <a:r>
              <a:rPr lang="uk-UA" dirty="0"/>
              <a:t>, одні автори розглядають адаптацію </a:t>
            </a:r>
            <a:r>
              <a:rPr lang="uk-UA" b="1" dirty="0"/>
              <a:t>як процес, результат </a:t>
            </a:r>
            <a:r>
              <a:rPr lang="uk-UA" b="1" i="1" dirty="0"/>
              <a:t>”пристосування”</a:t>
            </a:r>
            <a:r>
              <a:rPr lang="uk-UA" dirty="0"/>
              <a:t>, а інші як </a:t>
            </a:r>
            <a:r>
              <a:rPr lang="uk-UA" b="1" i="1" dirty="0"/>
              <a:t>”взаємодію”</a:t>
            </a:r>
            <a:r>
              <a:rPr lang="uk-UA" b="1" dirty="0"/>
              <a:t> людини і об’єкта адаптації або як </a:t>
            </a:r>
            <a:r>
              <a:rPr lang="uk-UA" b="1" i="1" dirty="0"/>
              <a:t>”взаємодію” </a:t>
            </a:r>
            <a:r>
              <a:rPr lang="uk-UA" b="1" dirty="0"/>
              <a:t>людини і середовища</a:t>
            </a:r>
            <a:r>
              <a:rPr lang="uk-UA" dirty="0" smtClean="0"/>
              <a:t>.</a:t>
            </a:r>
          </a:p>
          <a:p>
            <a:pPr marL="0" indent="0" algn="just">
              <a:buNone/>
            </a:pPr>
            <a:endParaRPr lang="uk-UA" dirty="0"/>
          </a:p>
          <a:p>
            <a:pPr algn="just"/>
            <a:r>
              <a:rPr lang="uk-UA" dirty="0"/>
              <a:t>Адаптація містить у собі складні, багатовимірні відносини людини із зовнішнім середовищем. Процес адаптації припускає активність самого суб’єкта діяльності, яка передбачає вивчення умов, норм, правил нового життєвого простору, пошук і кореляцію шляхів та рішень відповідно до конкретних умов життєдіяльності.</a:t>
            </a:r>
          </a:p>
          <a:p>
            <a:endParaRPr lang="uk-UA" dirty="0"/>
          </a:p>
        </p:txBody>
      </p:sp>
    </p:spTree>
    <p:extLst>
      <p:ext uri="{BB962C8B-B14F-4D97-AF65-F5344CB8AC3E}">
        <p14:creationId xmlns:p14="http://schemas.microsoft.com/office/powerpoint/2010/main" val="1280745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8555" y="1286799"/>
            <a:ext cx="10223715" cy="5649460"/>
          </a:xfrm>
        </p:spPr>
        <p:txBody>
          <a:bodyPr>
            <a:normAutofit/>
          </a:bodyPr>
          <a:lstStyle/>
          <a:p>
            <a:pPr algn="just"/>
            <a:r>
              <a:rPr lang="uk-UA" dirty="0"/>
              <a:t>Щоб вибудувати процес адаптації ефективно, варто розуміти, що відбувається з новачком, який до вас прийшов, у чому йому потрібно адаптуватись, чого навчитись.</a:t>
            </a:r>
          </a:p>
          <a:p>
            <a:pPr algn="just"/>
            <a:r>
              <a:rPr lang="uk-UA" dirty="0"/>
              <a:t>На те, як буде відбуватись адаптація новачка, впливає його попередній досвід, як професійний, так і емоційний. Також якою є у вашій команді культура прийняття новачків: чи новачків приймають м’яко і бережуть їх, часом надмірно, а чи навпаки, організовують випробування, часом доволі жорсткі, за принципом «виживає сильніший/більш професійний».</a:t>
            </a:r>
          </a:p>
          <a:p>
            <a:pPr algn="just"/>
            <a:r>
              <a:rPr lang="uk-UA" dirty="0"/>
              <a:t>Немає універсального рецепту, за яким все буде відбуватись добре. Над цим мають працювати всі, хто так чи інакше залучений до цього процесу.</a:t>
            </a:r>
          </a:p>
          <a:p>
            <a:pPr algn="just"/>
            <a:r>
              <a:rPr lang="uk-UA" dirty="0"/>
              <a:t>І ще, важливо пам’ятати: адаптація відбувається як з новачками, які щойно прийшли у вашу компанію, так і з тими, кого перевели на іншу посаду (інший підрозділ, підвищення, нова сфера діяльності). Процес адаптації присутній також і в проектах у межах організації, навіть якщо учасники проектної групи давно працюють в компанії.</a:t>
            </a:r>
          </a:p>
          <a:p>
            <a:endParaRPr lang="uk-UA" dirty="0"/>
          </a:p>
        </p:txBody>
      </p:sp>
    </p:spTree>
    <p:extLst>
      <p:ext uri="{BB962C8B-B14F-4D97-AF65-F5344CB8AC3E}">
        <p14:creationId xmlns:p14="http://schemas.microsoft.com/office/powerpoint/2010/main" val="341403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30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5459" y="597926"/>
            <a:ext cx="6096000" cy="2554545"/>
          </a:xfrm>
          <a:prstGeom prst="rect">
            <a:avLst/>
          </a:prstGeom>
        </p:spPr>
        <p:txBody>
          <a:bodyPr>
            <a:spAutoFit/>
          </a:bodyPr>
          <a:lstStyle/>
          <a:p>
            <a:pPr indent="190500" algn="just"/>
            <a:r>
              <a:rPr lang="uk-UA" sz="2000" dirty="0">
                <a:latin typeface="+mj-lt"/>
                <a:ea typeface="+mj-ea"/>
                <a:cs typeface="+mj-cs"/>
              </a:rPr>
              <a:t>Саме поняття ”</a:t>
            </a:r>
            <a:r>
              <a:rPr lang="uk-UA" sz="2000" i="1" dirty="0">
                <a:latin typeface="+mj-lt"/>
                <a:ea typeface="+mj-ea"/>
                <a:cs typeface="+mj-cs"/>
              </a:rPr>
              <a:t>взаємодія</a:t>
            </a:r>
            <a:r>
              <a:rPr lang="uk-UA" sz="2000" dirty="0">
                <a:latin typeface="+mj-lt"/>
                <a:ea typeface="+mj-ea"/>
                <a:cs typeface="+mj-cs"/>
              </a:rPr>
              <a:t>” припускає </a:t>
            </a:r>
            <a:r>
              <a:rPr lang="uk-UA" sz="2000" i="1" u="sng" dirty="0">
                <a:latin typeface="+mj-lt"/>
                <a:ea typeface="+mj-ea"/>
                <a:cs typeface="+mj-cs"/>
              </a:rPr>
              <a:t>взаємозв’язок, взаємний вплив, взаємну дію суб’єктів</a:t>
            </a:r>
            <a:r>
              <a:rPr lang="uk-UA" sz="2000" dirty="0">
                <a:latin typeface="+mj-lt"/>
                <a:ea typeface="+mj-ea"/>
                <a:cs typeface="+mj-cs"/>
              </a:rPr>
              <a:t>. </a:t>
            </a:r>
            <a:endParaRPr lang="uk-UA" sz="2000" dirty="0" smtClean="0">
              <a:latin typeface="+mj-lt"/>
              <a:ea typeface="+mj-ea"/>
              <a:cs typeface="+mj-cs"/>
            </a:endParaRPr>
          </a:p>
          <a:p>
            <a:pPr indent="190500" algn="just"/>
            <a:r>
              <a:rPr lang="uk-UA" sz="2000" dirty="0" smtClean="0">
                <a:latin typeface="+mj-lt"/>
                <a:ea typeface="+mj-ea"/>
                <a:cs typeface="+mj-cs"/>
              </a:rPr>
              <a:t>Як </a:t>
            </a:r>
            <a:r>
              <a:rPr lang="uk-UA" sz="2000" dirty="0">
                <a:latin typeface="+mj-lt"/>
                <a:ea typeface="+mj-ea"/>
                <a:cs typeface="+mj-cs"/>
              </a:rPr>
              <a:t>правило, опис процесу адаптації як взаємодії щільно пов’язаний з визнанням активної ролі особистості в процесі адаптації, з підвищенням статусу свідомої креативної поведінки.</a:t>
            </a:r>
          </a:p>
        </p:txBody>
      </p:sp>
      <p:sp>
        <p:nvSpPr>
          <p:cNvPr id="5" name="Прямоугольник 4"/>
          <p:cNvSpPr/>
          <p:nvPr/>
        </p:nvSpPr>
        <p:spPr>
          <a:xfrm>
            <a:off x="5173361" y="3152471"/>
            <a:ext cx="6096000" cy="1631216"/>
          </a:xfrm>
          <a:prstGeom prst="rect">
            <a:avLst/>
          </a:prstGeom>
        </p:spPr>
        <p:txBody>
          <a:bodyPr>
            <a:spAutoFit/>
          </a:bodyPr>
          <a:lstStyle/>
          <a:p>
            <a:pPr indent="190500" algn="just"/>
            <a:r>
              <a:rPr lang="uk-UA" sz="2000" b="1" dirty="0">
                <a:latin typeface="+mj-lt"/>
                <a:ea typeface="+mj-ea"/>
                <a:cs typeface="+mj-cs"/>
              </a:rPr>
              <a:t>Адаптація особистості </a:t>
            </a:r>
            <a:r>
              <a:rPr lang="uk-UA" sz="2000" dirty="0">
                <a:latin typeface="+mj-lt"/>
                <a:ea typeface="+mj-ea"/>
                <a:cs typeface="+mj-cs"/>
              </a:rPr>
              <a:t>– процес та стан побудови (узгодження) оптимальних </a:t>
            </a:r>
            <a:r>
              <a:rPr lang="uk-UA" sz="2000" dirty="0" err="1">
                <a:latin typeface="+mj-lt"/>
                <a:ea typeface="+mj-ea"/>
                <a:cs typeface="+mj-cs"/>
              </a:rPr>
              <a:t>співвідносин</a:t>
            </a:r>
            <a:r>
              <a:rPr lang="uk-UA" sz="2000" dirty="0">
                <a:latin typeface="+mj-lt"/>
                <a:ea typeface="+mj-ea"/>
                <a:cs typeface="+mj-cs"/>
              </a:rPr>
              <a:t> між особистістю та середовищем з метою ефективної взаємодії в умовах відповідного середовища.</a:t>
            </a:r>
          </a:p>
        </p:txBody>
      </p:sp>
      <p:pic>
        <p:nvPicPr>
          <p:cNvPr id="2050" name="Picture 2" descr="https://kartinki.pibig.info/uploads/posts/2023-04/1682448397_kartinki-pibig-info-p-adaptatsiya-sotrudnika-kartinka-arti-vko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352" y="305529"/>
            <a:ext cx="4464907" cy="26033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42552" y="5380244"/>
            <a:ext cx="10865707" cy="1015663"/>
          </a:xfrm>
          <a:prstGeom prst="rect">
            <a:avLst/>
          </a:prstGeom>
        </p:spPr>
        <p:txBody>
          <a:bodyPr wrap="square">
            <a:spAutoFit/>
          </a:bodyPr>
          <a:lstStyle/>
          <a:p>
            <a:pPr indent="190500" algn="just"/>
            <a:r>
              <a:rPr lang="uk-UA" sz="2000" dirty="0">
                <a:latin typeface="+mj-lt"/>
                <a:ea typeface="+mj-ea"/>
                <a:cs typeface="+mj-cs"/>
              </a:rPr>
              <a:t>Психологи визначають зовнішню та внутрішню адаптацію, синтез яких і визначає поняття ”</a:t>
            </a:r>
            <a:r>
              <a:rPr lang="uk-UA" sz="2000" i="1" dirty="0">
                <a:latin typeface="+mj-lt"/>
                <a:ea typeface="+mj-ea"/>
                <a:cs typeface="+mj-cs"/>
              </a:rPr>
              <a:t>загальної адаптації</a:t>
            </a:r>
            <a:r>
              <a:rPr lang="uk-UA" sz="2000" dirty="0">
                <a:latin typeface="+mj-lt"/>
                <a:ea typeface="+mj-ea"/>
                <a:cs typeface="+mj-cs"/>
              </a:rPr>
              <a:t>”. </a:t>
            </a:r>
            <a:r>
              <a:rPr lang="uk-UA" sz="2000" b="1" dirty="0">
                <a:latin typeface="+mj-lt"/>
                <a:ea typeface="+mj-ea"/>
                <a:cs typeface="+mj-cs"/>
              </a:rPr>
              <a:t>Зовнішня адаптація </a:t>
            </a:r>
            <a:r>
              <a:rPr lang="uk-UA" sz="2000" dirty="0">
                <a:latin typeface="+mj-lt"/>
                <a:ea typeface="+mj-ea"/>
                <a:cs typeface="+mj-cs"/>
              </a:rPr>
              <a:t>передбачає </a:t>
            </a:r>
            <a:r>
              <a:rPr lang="uk-UA" sz="2000" i="1" dirty="0">
                <a:latin typeface="+mj-lt"/>
                <a:ea typeface="+mj-ea"/>
                <a:cs typeface="+mj-cs"/>
              </a:rPr>
              <a:t>професійну</a:t>
            </a:r>
            <a:r>
              <a:rPr lang="uk-UA" sz="2000" dirty="0">
                <a:latin typeface="+mj-lt"/>
                <a:ea typeface="+mj-ea"/>
                <a:cs typeface="+mj-cs"/>
              </a:rPr>
              <a:t> і </a:t>
            </a:r>
            <a:r>
              <a:rPr lang="uk-UA" sz="2000" i="1" dirty="0">
                <a:latin typeface="+mj-lt"/>
                <a:ea typeface="+mj-ea"/>
                <a:cs typeface="+mj-cs"/>
              </a:rPr>
              <a:t>соціальну</a:t>
            </a:r>
            <a:r>
              <a:rPr lang="uk-UA" sz="2000" dirty="0">
                <a:latin typeface="+mj-lt"/>
                <a:ea typeface="+mj-ea"/>
                <a:cs typeface="+mj-cs"/>
              </a:rPr>
              <a:t> адаптації, </a:t>
            </a:r>
            <a:r>
              <a:rPr lang="uk-UA" sz="2000" b="1" dirty="0">
                <a:latin typeface="+mj-lt"/>
                <a:ea typeface="+mj-ea"/>
                <a:cs typeface="+mj-cs"/>
              </a:rPr>
              <a:t>внутрішня</a:t>
            </a:r>
            <a:r>
              <a:rPr lang="uk-UA" sz="2000" dirty="0">
                <a:latin typeface="+mj-lt"/>
                <a:ea typeface="+mj-ea"/>
                <a:cs typeface="+mj-cs"/>
              </a:rPr>
              <a:t> – </a:t>
            </a:r>
            <a:r>
              <a:rPr lang="uk-UA" sz="2000" i="1" dirty="0">
                <a:latin typeface="+mj-lt"/>
                <a:ea typeface="+mj-ea"/>
                <a:cs typeface="+mj-cs"/>
              </a:rPr>
              <a:t>біологічну</a:t>
            </a:r>
            <a:r>
              <a:rPr lang="uk-UA" sz="2000" dirty="0">
                <a:latin typeface="+mj-lt"/>
                <a:ea typeface="+mj-ea"/>
                <a:cs typeface="+mj-cs"/>
              </a:rPr>
              <a:t> (фізіологічну) і </a:t>
            </a:r>
            <a:r>
              <a:rPr lang="uk-UA" sz="2000" i="1" dirty="0">
                <a:latin typeface="+mj-lt"/>
                <a:ea typeface="+mj-ea"/>
                <a:cs typeface="+mj-cs"/>
              </a:rPr>
              <a:t>психологічну</a:t>
            </a:r>
            <a:r>
              <a:rPr lang="uk-UA" sz="2000" dirty="0">
                <a:latin typeface="+mj-lt"/>
                <a:ea typeface="+mj-ea"/>
                <a:cs typeface="+mj-cs"/>
              </a:rPr>
              <a:t> адаптації .</a:t>
            </a:r>
          </a:p>
        </p:txBody>
      </p:sp>
      <p:pic>
        <p:nvPicPr>
          <p:cNvPr id="2052" name="Picture 4" descr="https://kartinki.pibig.info/uploads/posts/2023-04/1682448321_kartinki-pibig-info-p-adaptatsiya-sotrudnika-kartinka-arti-vkont-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439" y="3199401"/>
            <a:ext cx="3297943" cy="192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38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8453" y="2999249"/>
            <a:ext cx="10692713" cy="3477875"/>
          </a:xfrm>
          <a:prstGeom prst="rect">
            <a:avLst/>
          </a:prstGeom>
        </p:spPr>
        <p:txBody>
          <a:bodyPr wrap="square">
            <a:spAutoFit/>
          </a:bodyPr>
          <a:lstStyle/>
          <a:p>
            <a:pPr indent="190500" algn="just"/>
            <a:r>
              <a:rPr lang="uk-UA" sz="2000" dirty="0">
                <a:latin typeface="+mj-lt"/>
                <a:ea typeface="+mj-ea"/>
                <a:cs typeface="+mj-cs"/>
              </a:rPr>
              <a:t>В контексті предмета нашого розгляду ключовим є поняття професійної адаптації. В науковій літературі поняття ”професійна адаптація” використовується у широкому та вузькому значенні. </a:t>
            </a:r>
          </a:p>
          <a:p>
            <a:pPr indent="190500" algn="just"/>
            <a:endParaRPr lang="uk-UA" sz="2000" dirty="0" smtClean="0">
              <a:latin typeface="+mj-lt"/>
              <a:ea typeface="+mj-ea"/>
              <a:cs typeface="+mj-cs"/>
            </a:endParaRPr>
          </a:p>
          <a:p>
            <a:pPr indent="190500" algn="just"/>
            <a:r>
              <a:rPr lang="uk-UA" sz="2000" dirty="0" smtClean="0">
                <a:latin typeface="+mj-lt"/>
                <a:ea typeface="+mj-ea"/>
                <a:cs typeface="+mj-cs"/>
              </a:rPr>
              <a:t>У </a:t>
            </a:r>
            <a:r>
              <a:rPr lang="uk-UA" sz="2000" dirty="0">
                <a:latin typeface="+mj-lt"/>
                <a:ea typeface="+mj-ea"/>
                <a:cs typeface="+mj-cs"/>
              </a:rPr>
              <a:t>широкому значенні – як адаптація до всієї сукупності умов професійної діяльності людини (організація, виробнича діяльність, умови професійної діяльності, колектив та ін.). </a:t>
            </a:r>
          </a:p>
          <a:p>
            <a:pPr indent="190500" algn="just"/>
            <a:endParaRPr lang="uk-UA" sz="2000" dirty="0" smtClean="0">
              <a:latin typeface="+mj-lt"/>
              <a:ea typeface="+mj-ea"/>
              <a:cs typeface="+mj-cs"/>
            </a:endParaRPr>
          </a:p>
          <a:p>
            <a:pPr indent="190500" algn="just"/>
            <a:r>
              <a:rPr lang="uk-UA" sz="2000" dirty="0" smtClean="0">
                <a:latin typeface="+mj-lt"/>
                <a:ea typeface="+mj-ea"/>
                <a:cs typeface="+mj-cs"/>
              </a:rPr>
              <a:t>У </a:t>
            </a:r>
            <a:r>
              <a:rPr lang="uk-UA" sz="2000" dirty="0">
                <a:latin typeface="+mj-lt"/>
                <a:ea typeface="+mj-ea"/>
                <a:cs typeface="+mj-cs"/>
              </a:rPr>
              <a:t>вузькому значенні – адаптація до безпосередньої виробничої діяльності, до характеру та змісту праці в конкретній спеціальності. Тому професійну адаптацію у широкому значенні </a:t>
            </a:r>
            <a:r>
              <a:rPr lang="uk-UA" sz="2000" dirty="0" err="1">
                <a:latin typeface="+mj-lt"/>
                <a:ea typeface="+mj-ea"/>
                <a:cs typeface="+mj-cs"/>
              </a:rPr>
              <a:t>логічно</a:t>
            </a:r>
            <a:r>
              <a:rPr lang="uk-UA" sz="2000" dirty="0">
                <a:latin typeface="+mj-lt"/>
                <a:ea typeface="+mj-ea"/>
                <a:cs typeface="+mj-cs"/>
              </a:rPr>
              <a:t> позначати як організаційну адаптацію.</a:t>
            </a:r>
          </a:p>
        </p:txBody>
      </p:sp>
      <p:pic>
        <p:nvPicPr>
          <p:cNvPr id="5" name="Picture 86" descr="d86-768x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23" y="247136"/>
            <a:ext cx="3757733" cy="250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97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1712" y="2408600"/>
            <a:ext cx="7931488"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2100" b="1" i="0" u="none" strike="noStrike" cap="none" normalizeH="0" baseline="0" dirty="0" smtClean="0">
                <a:ln>
                  <a:noFill/>
                </a:ln>
                <a:solidFill>
                  <a:srgbClr val="1F1F1F"/>
                </a:solidFill>
                <a:effectLst/>
              </a:rPr>
              <a:t>Адаптація</a:t>
            </a:r>
            <a:r>
              <a:rPr kumimoji="0" lang="uk-UA" sz="2100" b="0" i="0" u="none" strike="noStrike" cap="none" normalizeH="0" baseline="0" dirty="0" smtClean="0">
                <a:ln>
                  <a:noFill/>
                </a:ln>
                <a:solidFill>
                  <a:srgbClr val="1F1F1F"/>
                </a:solidFill>
                <a:effectLst/>
              </a:rPr>
              <a:t> - процес знайомства співробітника з діяльністю та організацією та зміна власної поведінки відповідно до вимог середовища.</a:t>
            </a:r>
            <a:r>
              <a:rPr kumimoji="0" lang="uk-UA" sz="800" b="0" i="0" u="none" strike="noStrike" cap="none" normalizeH="0" baseline="0" dirty="0" smtClean="0">
                <a:ln>
                  <a:noFill/>
                </a:ln>
                <a:solidFill>
                  <a:schemeClr val="tx1"/>
                </a:solidFill>
                <a:effectLst/>
              </a:rPr>
              <a:t> </a:t>
            </a:r>
            <a:endParaRPr kumimoji="0" lang="uk-UA" sz="1800" b="0" i="0" u="none" strike="noStrike" cap="none" normalizeH="0" baseline="0" dirty="0" smtClean="0">
              <a:ln>
                <a:noFill/>
              </a:ln>
              <a:solidFill>
                <a:schemeClr val="tx1"/>
              </a:solidFill>
              <a:effectLst/>
            </a:endParaRPr>
          </a:p>
        </p:txBody>
      </p:sp>
      <p:sp>
        <p:nvSpPr>
          <p:cNvPr id="5" name="Rectangle 2"/>
          <p:cNvSpPr>
            <a:spLocks noChangeArrowheads="1"/>
          </p:cNvSpPr>
          <p:nvPr/>
        </p:nvSpPr>
        <p:spPr bwMode="auto">
          <a:xfrm>
            <a:off x="582089" y="634945"/>
            <a:ext cx="7779316"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2100" b="1" i="0" u="none" strike="noStrike" cap="none" normalizeH="0" baseline="0" dirty="0" smtClean="0">
                <a:ln>
                  <a:noFill/>
                </a:ln>
                <a:solidFill>
                  <a:srgbClr val="1F1F1F"/>
                </a:solidFill>
                <a:effectLst/>
                <a:latin typeface="+mj-lt"/>
              </a:rPr>
              <a:t>Адаптація</a:t>
            </a:r>
            <a:r>
              <a:rPr kumimoji="0" lang="uk-UA" sz="2100" b="0" i="0" u="none" strike="noStrike" cap="none" normalizeH="0" baseline="0" dirty="0" smtClean="0">
                <a:ln>
                  <a:noFill/>
                </a:ln>
                <a:solidFill>
                  <a:srgbClr val="1F1F1F"/>
                </a:solidFill>
                <a:effectLst/>
                <a:latin typeface="+mj-lt"/>
              </a:rPr>
              <a:t> – «процес пристосування працівника до умов зовнішнього та внутрішнього середовища»</a:t>
            </a:r>
            <a:r>
              <a:rPr kumimoji="0" lang="uk-UA" sz="800" b="0" i="0" u="none" strike="noStrike" cap="none" normalizeH="0" baseline="0" dirty="0" smtClean="0">
                <a:ln>
                  <a:noFill/>
                </a:ln>
                <a:solidFill>
                  <a:schemeClr val="tx1"/>
                </a:solidFill>
                <a:effectLst/>
                <a:latin typeface="+mj-lt"/>
              </a:rPr>
              <a:t> </a:t>
            </a:r>
            <a:endParaRPr kumimoji="0" lang="uk-UA" sz="1800" b="0" i="0" u="none" strike="noStrike" cap="none" normalizeH="0" baseline="0" dirty="0" smtClean="0">
              <a:ln>
                <a:noFill/>
              </a:ln>
              <a:solidFill>
                <a:schemeClr val="tx1"/>
              </a:solidFill>
              <a:effectLst/>
              <a:latin typeface="+mj-lt"/>
            </a:endParaRPr>
          </a:p>
        </p:txBody>
      </p:sp>
      <p:sp>
        <p:nvSpPr>
          <p:cNvPr id="7" name="Rectangle 3"/>
          <p:cNvSpPr>
            <a:spLocks noChangeArrowheads="1"/>
          </p:cNvSpPr>
          <p:nvPr/>
        </p:nvSpPr>
        <p:spPr bwMode="auto">
          <a:xfrm>
            <a:off x="2627872" y="4505420"/>
            <a:ext cx="8526162"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2100" b="1" i="0" u="none" strike="noStrike" cap="none" normalizeH="0" baseline="0" dirty="0" smtClean="0">
                <a:ln>
                  <a:noFill/>
                </a:ln>
                <a:solidFill>
                  <a:srgbClr val="1F1F1F"/>
                </a:solidFill>
                <a:effectLst/>
              </a:rPr>
              <a:t>Адаптація персоналу </a:t>
            </a:r>
            <a:r>
              <a:rPr kumimoji="0" lang="uk-UA" sz="2100" b="0" i="0" u="none" strike="noStrike" cap="none" normalizeH="0" baseline="0" dirty="0" smtClean="0">
                <a:ln>
                  <a:noFill/>
                </a:ln>
                <a:solidFill>
                  <a:srgbClr val="1F1F1F"/>
                </a:solidFill>
                <a:effectLst/>
              </a:rPr>
              <a:t>– процес, під час якого співробітник ознайомлюватиметься зі своїми посадовими обов'язками, умовами праці, корпоративною культурою, колегами. Загалом вливається в компанію, «притирається», пристосовується до нового місця роботи.</a:t>
            </a:r>
            <a:r>
              <a:rPr kumimoji="0" lang="uk-UA" sz="800" b="0" i="0" u="none" strike="noStrike" cap="none" normalizeH="0" baseline="0" dirty="0" smtClean="0">
                <a:ln>
                  <a:noFill/>
                </a:ln>
                <a:solidFill>
                  <a:schemeClr val="tx1"/>
                </a:solidFill>
                <a:effectLst/>
              </a:rPr>
              <a:t> </a:t>
            </a:r>
            <a:endParaRPr kumimoji="0" lang="uk-UA"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1357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1256" y="1766130"/>
            <a:ext cx="7776209" cy="2599924"/>
          </a:xfrm>
        </p:spPr>
        <p:txBody>
          <a:bodyPr>
            <a:normAutofit fontScale="92500" lnSpcReduction="20000"/>
          </a:bodyPr>
          <a:lstStyle/>
          <a:p>
            <a:pPr algn="just"/>
            <a:r>
              <a:rPr lang="uk-UA" b="1" dirty="0" smtClean="0"/>
              <a:t>Адаптація співробітників </a:t>
            </a:r>
            <a:r>
              <a:rPr lang="uk-UA" dirty="0" smtClean="0"/>
              <a:t>– це не просто формальне знайомство з робочим місцем та колегами. У сучасних умовах даний процес набуває особливого значення, оскільки від його ефективності залежить подальша продуктивність праці спеціаліста та його закріплення в організації. </a:t>
            </a:r>
          </a:p>
          <a:p>
            <a:pPr algn="just"/>
            <a:r>
              <a:rPr lang="uk-UA" dirty="0" smtClean="0"/>
              <a:t>Система адаптації персоналу в організації допомагає значно скоротити час, необхідний для досягнення новим співробітником оптимальної продуктивності праці — з 6-12 </a:t>
            </a:r>
            <a:r>
              <a:rPr lang="uk-UA" i="1" dirty="0" smtClean="0"/>
              <a:t>місяців д</a:t>
            </a:r>
            <a:r>
              <a:rPr lang="uk-UA" dirty="0" smtClean="0"/>
              <a:t>о 3-4 місяців.</a:t>
            </a:r>
            <a:endParaRPr lang="uk-UA" dirty="0"/>
          </a:p>
        </p:txBody>
      </p:sp>
      <p:pic>
        <p:nvPicPr>
          <p:cNvPr id="3074" name="Picture 2" descr="https://kartinki.pibig.info/uploads/posts/2023-04/1682448415_kartinki-pibig-info-p-adaptatsiya-sotrudnika-kartinka-arti-vkon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88" y="1255384"/>
            <a:ext cx="3437389" cy="24085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21283" y="4855344"/>
            <a:ext cx="8188411" cy="1261884"/>
          </a:xfrm>
          <a:prstGeom prst="rect">
            <a:avLst/>
          </a:prstGeom>
        </p:spPr>
        <p:txBody>
          <a:bodyPr wrap="square">
            <a:spAutoFit/>
          </a:bodyPr>
          <a:lstStyle/>
          <a:p>
            <a:pPr indent="190500" algn="just"/>
            <a:r>
              <a:rPr lang="uk-UA" sz="1900" b="1" dirty="0">
                <a:latin typeface="+mj-lt"/>
                <a:ea typeface="+mj-ea"/>
                <a:cs typeface="+mj-cs"/>
              </a:rPr>
              <a:t>Організаційна адаптація </a:t>
            </a:r>
            <a:r>
              <a:rPr lang="uk-UA" sz="1900" dirty="0">
                <a:latin typeface="+mj-lt"/>
                <a:ea typeface="+mj-ea"/>
                <a:cs typeface="+mj-cs"/>
              </a:rPr>
              <a:t>– процес та стан побудови (узгодження) оптимальних співвідношень між особистістю та організаційним середовищем з метою ефективної взаємодії в умовах організації.</a:t>
            </a:r>
          </a:p>
        </p:txBody>
      </p:sp>
    </p:spTree>
    <p:extLst>
      <p:ext uri="{BB962C8B-B14F-4D97-AF65-F5344CB8AC3E}">
        <p14:creationId xmlns:p14="http://schemas.microsoft.com/office/powerpoint/2010/main" val="1758393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kartinki.pibig.info/uploads/posts/2023-04/1682448319_kartinki-pibig-info-p-adaptatsiya-sotrudnika-kartinka-arti-vkon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75" y="1047656"/>
            <a:ext cx="4708154" cy="26483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60057" y="3806471"/>
            <a:ext cx="11467752"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000" dirty="0" smtClean="0">
                <a:latin typeface="+mj-lt"/>
                <a:ea typeface="+mj-ea"/>
                <a:cs typeface="+mj-cs"/>
              </a:rPr>
              <a:t>2</a:t>
            </a:r>
            <a:r>
              <a:rPr lang="uk-UA" sz="2000" dirty="0">
                <a:latin typeface="+mj-lt"/>
                <a:ea typeface="+mj-ea"/>
                <a:cs typeface="+mj-cs"/>
              </a:rPr>
              <a:t>. Скорочення рівня плинності кадрів: </a:t>
            </a:r>
            <a:endParaRPr lang="uk-UA" sz="2000" dirty="0" smtClean="0">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000" dirty="0" smtClean="0">
                <a:latin typeface="+mj-lt"/>
                <a:ea typeface="+mj-ea"/>
                <a:cs typeface="+mj-cs"/>
              </a:rPr>
              <a:t>• </a:t>
            </a:r>
            <a:r>
              <a:rPr lang="uk-UA" sz="2000" dirty="0">
                <a:latin typeface="+mj-lt"/>
                <a:ea typeface="+mj-ea"/>
                <a:cs typeface="+mj-cs"/>
              </a:rPr>
              <a:t>зниження кількості співробітників, які не пройшли випробувальний термін;  </a:t>
            </a:r>
            <a:endParaRPr lang="uk-UA" sz="2000" dirty="0" smtClean="0">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000" dirty="0" smtClean="0">
                <a:latin typeface="+mj-lt"/>
                <a:ea typeface="+mj-ea"/>
                <a:cs typeface="+mj-cs"/>
              </a:rPr>
              <a:t>• </a:t>
            </a:r>
            <a:r>
              <a:rPr lang="uk-UA" sz="2000" dirty="0">
                <a:latin typeface="+mj-lt"/>
                <a:ea typeface="+mj-ea"/>
                <a:cs typeface="+mj-cs"/>
              </a:rPr>
              <a:t>зменшення кількості працівників, які залишили компанію протягом першого року роботи. </a:t>
            </a:r>
            <a:endParaRPr lang="uk-UA" sz="2000" dirty="0" smtClean="0">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sz="2000" dirty="0">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000" dirty="0">
                <a:latin typeface="+mj-lt"/>
                <a:ea typeface="+mj-ea"/>
                <a:cs typeface="+mj-cs"/>
              </a:rPr>
              <a:t>3. Економія часу керівника та співробітників, оскільки проводиться за програмою робота допомагає економити час кожного з них. </a:t>
            </a:r>
            <a:endParaRPr lang="uk-UA" sz="2000" dirty="0" smtClean="0">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sz="2000" dirty="0" smtClean="0">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000" dirty="0" smtClean="0">
                <a:latin typeface="+mj-lt"/>
                <a:ea typeface="+mj-ea"/>
                <a:cs typeface="+mj-cs"/>
              </a:rPr>
              <a:t>4</a:t>
            </a:r>
            <a:r>
              <a:rPr lang="uk-UA" sz="2000" dirty="0">
                <a:latin typeface="+mj-lt"/>
                <a:ea typeface="+mj-ea"/>
                <a:cs typeface="+mj-cs"/>
              </a:rPr>
              <a:t>. Розвиток позитивного ставлення до роботи, задоволеності роботою. </a:t>
            </a:r>
          </a:p>
        </p:txBody>
      </p:sp>
      <p:sp>
        <p:nvSpPr>
          <p:cNvPr id="6" name="Прямоугольник 5"/>
          <p:cNvSpPr/>
          <p:nvPr/>
        </p:nvSpPr>
        <p:spPr>
          <a:xfrm>
            <a:off x="-234891" y="132390"/>
            <a:ext cx="11056689" cy="707886"/>
          </a:xfrm>
          <a:prstGeom prst="rect">
            <a:avLst/>
          </a:prstGeom>
        </p:spPr>
        <p:txBody>
          <a:bodyPr wrap="square">
            <a:spAutoFit/>
          </a:bodyPr>
          <a:lstStyle/>
          <a:p>
            <a:pPr lvl="0" algn="ct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000" b="1" u="sng" dirty="0" smtClean="0"/>
              <a:t>МЕТОЮ СИСТЕМИ АДАПТАЦІЇ </a:t>
            </a:r>
            <a:r>
              <a:rPr lang="uk-UA" sz="2000" b="1" dirty="0" smtClean="0"/>
              <a:t>Є ПЕРЕВАЖНО ЗНИЖЕННЯ ВИТРАТ ОРГАНІЗАЦІЇ З ДОПОМОГОЮ НАСТУПНИХ </a:t>
            </a:r>
            <a:r>
              <a:rPr lang="uk-UA" sz="2000" b="1" u="sng" dirty="0" smtClean="0"/>
              <a:t>ФАКТОРІВ</a:t>
            </a:r>
            <a:r>
              <a:rPr lang="uk-UA" sz="2000" b="1" dirty="0" smtClean="0"/>
              <a:t>:</a:t>
            </a:r>
            <a:endParaRPr lang="uk-UA" sz="2000" b="1" dirty="0"/>
          </a:p>
        </p:txBody>
      </p:sp>
      <p:sp>
        <p:nvSpPr>
          <p:cNvPr id="7" name="Прямоугольник 6"/>
          <p:cNvSpPr/>
          <p:nvPr/>
        </p:nvSpPr>
        <p:spPr>
          <a:xfrm>
            <a:off x="5103302" y="1494661"/>
            <a:ext cx="6817454" cy="1754326"/>
          </a:xfrm>
          <a:prstGeom prst="rect">
            <a:avLst/>
          </a:prstGeom>
        </p:spPr>
        <p:txBody>
          <a:bodyPr wrap="square">
            <a:spAutoFit/>
          </a:bodyPr>
          <a:lstStyle/>
          <a:p>
            <a:pPr lvl="0" algn="just"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dirty="0"/>
              <a:t>1. Прискорення процесу вступу нового співробітника на посаду: </a:t>
            </a:r>
          </a:p>
          <a:p>
            <a:pPr lvl="0" algn="just"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dirty="0"/>
              <a:t>• досягнення необхідної ефективності роботи у мінімальні терміни;  </a:t>
            </a:r>
          </a:p>
          <a:p>
            <a:pPr lvl="0" algn="just"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dirty="0"/>
              <a:t>• зменшення кількості можливих помилок, пов'язаних із освоєнням функціональних обов'язків.</a:t>
            </a:r>
          </a:p>
        </p:txBody>
      </p:sp>
    </p:spTree>
    <p:extLst>
      <p:ext uri="{BB962C8B-B14F-4D97-AF65-F5344CB8AC3E}">
        <p14:creationId xmlns:p14="http://schemas.microsoft.com/office/powerpoint/2010/main" val="44576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5184338" y="2703568"/>
            <a:ext cx="6490207" cy="312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algn="just" defTabSz="914400">
              <a:buClrTx/>
              <a:buSzTx/>
            </a:pPr>
            <a:r>
              <a:rPr lang="uk-UA" dirty="0" smtClean="0">
                <a:latin typeface="+mj-lt"/>
              </a:rPr>
              <a:t>завищені </a:t>
            </a:r>
            <a:r>
              <a:rPr lang="uk-UA" dirty="0">
                <a:latin typeface="+mj-lt"/>
              </a:rPr>
              <a:t>очікування та домагання</a:t>
            </a:r>
            <a:r>
              <a:rPr lang="uk-UA" dirty="0" smtClean="0">
                <a:latin typeface="+mj-lt"/>
              </a:rPr>
              <a:t>;</a:t>
            </a:r>
          </a:p>
          <a:p>
            <a:pPr marL="0" indent="0" algn="just" defTabSz="914400">
              <a:buClrTx/>
              <a:buSzTx/>
              <a:buNone/>
            </a:pPr>
            <a:endParaRPr lang="uk-UA" dirty="0">
              <a:latin typeface="+mj-lt"/>
            </a:endParaRPr>
          </a:p>
          <a:p>
            <a:pPr algn="just" defTabSz="914400">
              <a:buClrTx/>
              <a:buSzTx/>
            </a:pPr>
            <a:r>
              <a:rPr lang="uk-UA" dirty="0">
                <a:latin typeface="+mj-lt"/>
              </a:rPr>
              <a:t>небажання розуміти та приймати корпоративну культуру компанії</a:t>
            </a:r>
            <a:r>
              <a:rPr lang="uk-UA" dirty="0" smtClean="0">
                <a:latin typeface="+mj-lt"/>
              </a:rPr>
              <a:t>;</a:t>
            </a:r>
          </a:p>
          <a:p>
            <a:pPr marL="0" indent="0" algn="just" defTabSz="914400">
              <a:buClrTx/>
              <a:buSzTx/>
              <a:buNone/>
            </a:pPr>
            <a:endParaRPr lang="uk-UA" dirty="0">
              <a:latin typeface="+mj-lt"/>
            </a:endParaRPr>
          </a:p>
          <a:p>
            <a:pPr algn="just" defTabSz="914400">
              <a:buClrTx/>
              <a:buSzTx/>
            </a:pPr>
            <a:r>
              <a:rPr lang="uk-UA" dirty="0">
                <a:latin typeface="+mj-lt"/>
              </a:rPr>
              <a:t>невміння чекати, схильність робити передчасні висновки</a:t>
            </a:r>
            <a:r>
              <a:rPr lang="uk-UA" dirty="0" smtClean="0">
                <a:latin typeface="+mj-lt"/>
              </a:rPr>
              <a:t>;</a:t>
            </a:r>
          </a:p>
          <a:p>
            <a:pPr marL="0" indent="0" algn="just" defTabSz="914400">
              <a:buClrTx/>
              <a:buSzTx/>
              <a:buNone/>
            </a:pPr>
            <a:endParaRPr lang="uk-UA" dirty="0">
              <a:latin typeface="+mj-lt"/>
            </a:endParaRPr>
          </a:p>
          <a:p>
            <a:pPr algn="just" defTabSz="914400">
              <a:buClrTx/>
              <a:buSzTx/>
            </a:pPr>
            <a:r>
              <a:rPr lang="uk-UA" dirty="0">
                <a:latin typeface="+mj-lt"/>
              </a:rPr>
              <a:t>безініціативність, небажання брати на себе відповідальність </a:t>
            </a:r>
            <a:r>
              <a:rPr lang="uk-UA" dirty="0" smtClean="0">
                <a:latin typeface="+mj-lt"/>
              </a:rPr>
              <a:t>тощо.</a:t>
            </a:r>
            <a:endParaRPr kumimoji="0" lang="uk-UA"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1256355" y="281371"/>
            <a:ext cx="7115422" cy="830997"/>
          </a:xfrm>
          <a:prstGeom prst="rect">
            <a:avLst/>
          </a:prstGeom>
        </p:spPr>
        <p:txBody>
          <a:bodyPr wrap="square">
            <a:spAutoFit/>
          </a:bodyPr>
          <a:lstStyle/>
          <a:p>
            <a:pPr lvl="0" algn="ct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400" b="1" dirty="0" smtClean="0"/>
              <a:t>ПОМИЛКИ, ПОВ'ЯЗАНІ З АДАПТАЦІЄЮ ПРАЦІВНИКА НА НОВОМУ МІСЦІ РОБОТИ</a:t>
            </a:r>
            <a:r>
              <a:rPr lang="uk-UA" sz="2400" dirty="0" smtClean="0">
                <a:latin typeface="inherit" charset="0"/>
                <a:ea typeface="Times New Roman" panose="02020603050405020304" pitchFamily="18" charset="0"/>
                <a:cs typeface="Courier New" panose="02070309020205020404" pitchFamily="49" charset="0"/>
              </a:rPr>
              <a:t>:</a:t>
            </a:r>
            <a:endParaRPr lang="uk-UA" sz="2400" dirty="0">
              <a:latin typeface="inherit" charset="0"/>
              <a:ea typeface="Times New Roman" panose="02020603050405020304" pitchFamily="18" charset="0"/>
              <a:cs typeface="Courier New" panose="02070309020205020404" pitchFamily="49" charset="0"/>
            </a:endParaRPr>
          </a:p>
        </p:txBody>
      </p:sp>
      <p:pic>
        <p:nvPicPr>
          <p:cNvPr id="6147" name="Picture 3" descr="https://kartinki.pibig.info/uploads/posts/2023-04/1682448406_kartinki-pibig-info-p-adaptatsiya-sotrudnika-kartinka-arti-vkont-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54" y="2845025"/>
            <a:ext cx="4220319" cy="298247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39157" y="1377618"/>
            <a:ext cx="6096000" cy="707886"/>
          </a:xfrm>
          <a:prstGeom prst="rect">
            <a:avLst/>
          </a:prstGeom>
        </p:spPr>
        <p:txBody>
          <a:bodyPr>
            <a:spAutoFit/>
          </a:bodyPr>
          <a:lstStyle/>
          <a:p>
            <a:pPr lvl="0" algn="ct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sz="2000" b="1" dirty="0"/>
              <a:t>Поведінкові</a:t>
            </a:r>
            <a:r>
              <a:rPr lang="uk-UA" sz="2000" dirty="0"/>
              <a:t> залежать від самої людини, її виховання та культури:</a:t>
            </a:r>
          </a:p>
        </p:txBody>
      </p:sp>
    </p:spTree>
    <p:extLst>
      <p:ext uri="{BB962C8B-B14F-4D97-AF65-F5344CB8AC3E}">
        <p14:creationId xmlns:p14="http://schemas.microsoft.com/office/powerpoint/2010/main" val="54377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13200" y="9076395"/>
            <a:ext cx="77158" cy="922414"/>
          </a:xfrm>
        </p:spPr>
        <p:txBody>
          <a:bodyPr>
            <a:normAutofit fontScale="25000" lnSpcReduction="20000"/>
          </a:bodyPr>
          <a:lstStyle/>
          <a:p>
            <a:r>
              <a:rPr lang="uk-UA" dirty="0"/>
              <a:t>формалізм чи поспішність адаптаційних програм;</a:t>
            </a:r>
          </a:p>
          <a:p>
            <a:r>
              <a:rPr lang="uk-UA" dirty="0"/>
              <a:t>недооцінку ролі та значення адаптації для розвитку персоналу організації;</a:t>
            </a:r>
          </a:p>
          <a:p>
            <a:r>
              <a:rPr lang="uk-UA" dirty="0"/>
              <a:t>неувага до нових співробітників, особливо до їхньої психологічної адаптації до нового трудового колективу;</a:t>
            </a:r>
          </a:p>
          <a:p>
            <a:r>
              <a:rPr lang="uk-UA" dirty="0"/>
              <a:t>перекладення завдань адаптації до лінійних керівників, завантажених поточною виробничою діяльністю.</a:t>
            </a:r>
          </a:p>
          <a:p>
            <a:endParaRPr lang="uk-UA" dirty="0"/>
          </a:p>
        </p:txBody>
      </p:sp>
      <p:sp>
        <p:nvSpPr>
          <p:cNvPr id="4" name="Rectangle 1"/>
          <p:cNvSpPr>
            <a:spLocks noChangeArrowheads="1"/>
          </p:cNvSpPr>
          <p:nvPr/>
        </p:nvSpPr>
        <p:spPr bwMode="auto">
          <a:xfrm>
            <a:off x="880844" y="205192"/>
            <a:ext cx="9375264"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sz="2400" b="1" dirty="0"/>
              <a:t>Функціональні помилки </a:t>
            </a:r>
            <a:r>
              <a:rPr lang="uk-UA" sz="2400" dirty="0"/>
              <a:t>пов'язані з професійними якостями нового співробітника, але нерідко вони здійснюються з вини організації </a:t>
            </a:r>
          </a:p>
        </p:txBody>
      </p:sp>
      <p:pic>
        <p:nvPicPr>
          <p:cNvPr id="7171" name="Picture 3" descr="https://kartinki.pibig.info/uploads/posts/2023-04/1682448368_kartinki-pibig-info-p-adaptatsiya-sotrudnika-kartinka-arti-vkont-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57" y="2365725"/>
            <a:ext cx="4743203" cy="310887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36859" y="1638222"/>
            <a:ext cx="6658062" cy="4563878"/>
          </a:xfrm>
          <a:prstGeom prst="rect">
            <a:avLst/>
          </a:prstGeom>
        </p:spPr>
        <p:txBody>
          <a:bodyPr wrap="square">
            <a:spAutoFit/>
          </a:bodyPr>
          <a:lstStyle/>
          <a:p>
            <a:pPr marL="342900" indent="-342900" algn="just">
              <a:lnSpc>
                <a:spcPts val="27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000" dirty="0"/>
              <a:t>формалізм чи поспішність адаптаційних програм</a:t>
            </a:r>
            <a:r>
              <a:rPr lang="uk-UA" sz="2000" dirty="0" smtClean="0"/>
              <a:t>;</a:t>
            </a:r>
          </a:p>
          <a:p>
            <a:pPr marL="342900" indent="-342900" algn="just">
              <a:lnSpc>
                <a:spcPts val="27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000" dirty="0"/>
          </a:p>
          <a:p>
            <a:pPr marL="342900" indent="-342900" algn="just">
              <a:lnSpc>
                <a:spcPts val="27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000" dirty="0"/>
              <a:t>недооцінку ролі та значення адаптації для розвитку персоналу організації</a:t>
            </a:r>
            <a:r>
              <a:rPr lang="uk-UA" sz="2000" dirty="0" smtClean="0"/>
              <a:t>;</a:t>
            </a:r>
          </a:p>
          <a:p>
            <a:pPr marL="342900" indent="-342900" algn="just">
              <a:lnSpc>
                <a:spcPts val="27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000" dirty="0"/>
          </a:p>
          <a:p>
            <a:pPr marL="342900" indent="-342900" algn="just">
              <a:lnSpc>
                <a:spcPts val="27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000" dirty="0"/>
              <a:t>неувага до нових співробітників, особливо до їхньої психологічної адаптації до нового трудового колективу</a:t>
            </a:r>
            <a:r>
              <a:rPr lang="uk-UA" sz="2000" dirty="0" smtClean="0"/>
              <a:t>;</a:t>
            </a:r>
          </a:p>
          <a:p>
            <a:pPr marL="342900" indent="-342900" algn="just">
              <a:lnSpc>
                <a:spcPts val="27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000" dirty="0"/>
          </a:p>
          <a:p>
            <a:pPr marL="342900" indent="-342900" algn="just">
              <a:lnSpc>
                <a:spcPts val="27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000" dirty="0"/>
              <a:t>перекладення завдань адаптації до лінійних керівників, завантажених поточною виробничою діяльністю.</a:t>
            </a:r>
          </a:p>
        </p:txBody>
      </p:sp>
    </p:spTree>
    <p:extLst>
      <p:ext uri="{BB962C8B-B14F-4D97-AF65-F5344CB8AC3E}">
        <p14:creationId xmlns:p14="http://schemas.microsoft.com/office/powerpoint/2010/main" val="2561296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354</TotalTime>
  <Words>1534</Words>
  <Application>Microsoft Office PowerPoint</Application>
  <PresentationFormat>Широкоэкранный</PresentationFormat>
  <Paragraphs>123</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Century Gothic</vt:lpstr>
      <vt:lpstr>Courier New</vt:lpstr>
      <vt:lpstr>inherit</vt:lpstr>
      <vt:lpstr>Times New Roman</vt:lpstr>
      <vt:lpstr>Wingdings</vt:lpstr>
      <vt:lpstr>Wingdings 3</vt:lpstr>
      <vt:lpstr>Ион</vt:lpstr>
      <vt:lpstr>Адаптація працівників до організаційного оточення</vt:lpstr>
      <vt:lpstr>Що таке адаптація?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ПРОЦЕС АДАПТАЦІЇ</vt:lpstr>
      <vt:lpstr>ПРОЦЕС АДАПТАЦІЇ</vt:lpstr>
      <vt:lpstr>Ключові учасники процесу адаптації нових працівників</vt:lpstr>
      <vt:lpstr>РЕЙТИНГ ФОБІЙ НОВОГО СПІВРОБІТНИКА</vt:lpstr>
      <vt:lpstr>ПОРАДИ ЩОДО АДАПТАЦІЇ НА РОБОЧОМУ МІСЦІ</vt:lpstr>
      <vt:lpstr>МЕТОДИ АДАПТАЦІЇ ПЕРСОНАЛУ В СУЧАСНИХ УМОВАХ</vt:lpstr>
      <vt:lpstr>Як зрозуміти, чи ваш процес адаптації ефективний? </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Адаптація працівників до організаційного оточення</dc:title>
  <dc:creator>Царук Ірина Михайлівна</dc:creator>
  <cp:lastModifiedBy>Царук Ірина Михайлівна</cp:lastModifiedBy>
  <cp:revision>53</cp:revision>
  <dcterms:created xsi:type="dcterms:W3CDTF">2025-09-16T09:50:57Z</dcterms:created>
  <dcterms:modified xsi:type="dcterms:W3CDTF">2025-09-17T11:30:22Z</dcterms:modified>
</cp:coreProperties>
</file>