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13.09.2024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85173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60146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335657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4050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45119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16FDF74-01F2-4716-A601-12CB3E1766D2}" type="datetimeFigureOut">
              <a:rPr lang="uk-UA" smtClean="0"/>
              <a:t>13.09.2024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4917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16FDF74-01F2-4716-A601-12CB3E1766D2}" type="datetimeFigureOut">
              <a:rPr lang="uk-UA" smtClean="0"/>
              <a:t>13.09.2024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300605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13.09.2024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3483776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13.09.2024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18912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13.09.2024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401397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6FDF74-01F2-4716-A601-12CB3E1766D2}" type="datetimeFigureOut">
              <a:rPr lang="uk-UA" smtClean="0"/>
              <a:t>13.09.2024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361962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5254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6FDF74-01F2-4716-A601-12CB3E1766D2}" type="datetimeFigureOut">
              <a:rPr lang="uk-UA" smtClean="0"/>
              <a:t>13.09.2024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54910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16FDF74-01F2-4716-A601-12CB3E1766D2}" type="datetimeFigureOut">
              <a:rPr lang="uk-UA" smtClean="0"/>
              <a:t>13.09.2024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3725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16FDF74-01F2-4716-A601-12CB3E1766D2}" type="datetimeFigureOut">
              <a:rPr lang="uk-UA" smtClean="0"/>
              <a:t>13.09.2024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50104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9264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13.09.2024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01703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16FDF74-01F2-4716-A601-12CB3E1766D2}" type="datetimeFigureOut">
              <a:rPr lang="uk-UA" smtClean="0"/>
              <a:t>13.09.2024</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E3FDF6A-C899-4206-BD23-537CB892E390}" type="slidenum">
              <a:rPr lang="uk-UA" smtClean="0"/>
              <a:t>‹#›</a:t>
            </a:fld>
            <a:endParaRPr lang="uk-UA"/>
          </a:p>
        </p:txBody>
      </p:sp>
    </p:spTree>
    <p:extLst>
      <p:ext uri="{BB962C8B-B14F-4D97-AF65-F5344CB8AC3E}">
        <p14:creationId xmlns:p14="http://schemas.microsoft.com/office/powerpoint/2010/main" val="523839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haslides.com/uk/blog/change-management-proc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haslides.com/uk/blog/employee-engagement-activ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641346"/>
            <a:ext cx="9144000" cy="1760880"/>
          </a:xfrm>
        </p:spPr>
        <p:txBody>
          <a:bodyPr>
            <a:normAutofit/>
          </a:bodyPr>
          <a:lstStyle/>
          <a:p>
            <a:r>
              <a:rPr lang="uk-UA" sz="4000" b="1" dirty="0" smtClean="0">
                <a:latin typeface="Bookman Old Style" panose="02050604050505020204" pitchFamily="18" charset="0"/>
              </a:rPr>
              <a:t>ТЕМА 1. КОНЦЕПТУАЛЬНІ ОСНОВИ ОРГАНІЗАЦІЙНОЇ ПОВЕДІНКИ</a:t>
            </a:r>
            <a:endParaRPr lang="uk-UA" sz="4000" b="1" dirty="0">
              <a:latin typeface="Bookman Old Style" panose="02050604050505020204" pitchFamily="18" charset="0"/>
            </a:endParaRPr>
          </a:p>
        </p:txBody>
      </p:sp>
    </p:spTree>
    <p:extLst>
      <p:ext uri="{BB962C8B-B14F-4D97-AF65-F5344CB8AC3E}">
        <p14:creationId xmlns:p14="http://schemas.microsoft.com/office/powerpoint/2010/main" val="395534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2065" y="1337362"/>
            <a:ext cx="10552670" cy="4330270"/>
          </a:xfrm>
        </p:spPr>
        <p:txBody>
          <a:bodyPr>
            <a:normAutofit fontScale="92500" lnSpcReduction="20000"/>
          </a:bodyPr>
          <a:lstStyle/>
          <a:p>
            <a:pPr marL="0" indent="0" algn="ctr">
              <a:buNone/>
            </a:pPr>
            <a:r>
              <a:rPr lang="uk-UA" b="1" dirty="0">
                <a:latin typeface="Arial" panose="020B0604020202020204" pitchFamily="34" charset="0"/>
                <a:cs typeface="Arial" panose="020B0604020202020204" pitchFamily="34" charset="0"/>
              </a:rPr>
              <a:t>Основні сфери інтересів включають</a:t>
            </a:r>
            <a:r>
              <a:rPr lang="uk-UA" dirty="0">
                <a:latin typeface="Arial" panose="020B0604020202020204" pitchFamily="34" charset="0"/>
                <a:cs typeface="Arial" panose="020B0604020202020204" pitchFamily="34" charset="0"/>
              </a:rPr>
              <a:t>:</a:t>
            </a:r>
          </a:p>
          <a:p>
            <a:pPr marL="0" indent="0" algn="just">
              <a:buNone/>
            </a:pPr>
            <a:r>
              <a:rPr lang="uk-UA" b="1" dirty="0">
                <a:latin typeface="Arial" panose="020B0604020202020204" pitchFamily="34" charset="0"/>
                <a:cs typeface="Arial" panose="020B0604020202020204" pitchFamily="34" charset="0"/>
              </a:rPr>
              <a:t>Особистість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унікальні риси та характеристики людини впливають на її поведінку та взаємодію на роботі.</a:t>
            </a:r>
            <a:endParaRPr lang="uk-UA" dirty="0">
              <a:latin typeface="Arial" panose="020B0604020202020204" pitchFamily="34" charset="0"/>
              <a:cs typeface="Arial" panose="020B0604020202020204" pitchFamily="34" charset="0"/>
            </a:endParaRPr>
          </a:p>
          <a:p>
            <a:pPr marL="0" indent="0" algn="just">
              <a:buNone/>
            </a:pPr>
            <a:r>
              <a:rPr lang="uk-UA" b="1" dirty="0">
                <a:latin typeface="Arial" panose="020B0604020202020204" pitchFamily="34" charset="0"/>
                <a:cs typeface="Arial" panose="020B0604020202020204" pitchFamily="34" charset="0"/>
              </a:rPr>
              <a:t>Сприйняття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люди інтерпретують і розуміють своє організаційне середовище</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0" algn="just">
              <a:buNone/>
            </a:pPr>
            <a:r>
              <a:rPr lang="uk-UA" b="1" dirty="0">
                <a:latin typeface="Arial" panose="020B0604020202020204" pitchFamily="34" charset="0"/>
                <a:cs typeface="Arial" panose="020B0604020202020204" pitchFamily="34" charset="0"/>
              </a:rPr>
              <a:t>мотивація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Що спонукає людей діяти певним чином і як посилити їхню мотивацію для покращення продуктивності.</a:t>
            </a:r>
          </a:p>
          <a:p>
            <a:pPr marL="0" indent="0" algn="just">
              <a:buNone/>
            </a:pPr>
            <a:r>
              <a:rPr lang="uk-UA" b="1" dirty="0" smtClean="0">
                <a:latin typeface="Arial" panose="020B0604020202020204" pitchFamily="34" charset="0"/>
                <a:cs typeface="Arial" panose="020B0604020202020204" pitchFamily="34" charset="0"/>
              </a:rPr>
              <a:t>Навчання </a:t>
            </a:r>
            <a:r>
              <a:rPr lang="uk-UA" b="1" dirty="0">
                <a:latin typeface="Arial" panose="020B0604020202020204" pitchFamily="34" charset="0"/>
                <a:cs typeface="Arial" panose="020B0604020202020204" pitchFamily="34" charset="0"/>
              </a:rPr>
              <a:t>та розвиток</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Процеси, за допомогою яких працівники набувають або змінюють навички, знання та поведінку</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0" algn="just">
              <a:buNone/>
            </a:pPr>
            <a:r>
              <a:rPr lang="uk-UA" b="1" dirty="0">
                <a:latin typeface="Arial" panose="020B0604020202020204" pitchFamily="34" charset="0"/>
                <a:cs typeface="Arial" panose="020B0604020202020204" pitchFamily="34" charset="0"/>
              </a:rPr>
              <a:t>Ставлення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Це оцінки, які працівники мають щодо різних аспектів свого робочого середовища, наприклад своєї роботи, своїх колег або самої організації. </a:t>
            </a:r>
          </a:p>
          <a:p>
            <a:pPr marL="0" indent="0" algn="just">
              <a:buNone/>
            </a:pPr>
            <a:r>
              <a:rPr lang="uk-UA" b="1" dirty="0" smtClean="0">
                <a:latin typeface="Arial" panose="020B0604020202020204" pitchFamily="34" charset="0"/>
                <a:cs typeface="Arial" panose="020B0604020202020204" pitchFamily="34" charset="0"/>
              </a:rPr>
              <a:t>Прийняття </a:t>
            </a:r>
            <a:r>
              <a:rPr lang="uk-UA" b="1" dirty="0">
                <a:latin typeface="Arial" panose="020B0604020202020204" pitchFamily="34" charset="0"/>
                <a:cs typeface="Arial" panose="020B0604020202020204" pitchFamily="34" charset="0"/>
              </a:rPr>
              <a:t>рішень і вирішення проблем</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Це включає розуміння різних стилів прийняття рішень, використання суджень і застосування навичок критичного мислення</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20375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1613" y="148961"/>
            <a:ext cx="10364451" cy="1580986"/>
          </a:xfrm>
        </p:spPr>
        <p:txBody>
          <a:bodyPr>
            <a:normAutofit fontScale="90000"/>
          </a:bodyPr>
          <a:lstStyle/>
          <a:p>
            <a:r>
              <a:rPr lang="uk-UA" sz="1800" b="1" dirty="0"/>
              <a:t>Групова поведінка</a:t>
            </a:r>
            <a:br>
              <a:rPr lang="uk-UA" sz="1800" b="1" dirty="0"/>
            </a:br>
            <a:r>
              <a:rPr lang="uk-UA" sz="1800" b="1" dirty="0" smtClean="0"/>
              <a:t/>
            </a:r>
            <a:br>
              <a:rPr lang="uk-UA" sz="1800" b="1" dirty="0" smtClean="0"/>
            </a:br>
            <a:r>
              <a:rPr lang="uk-UA" sz="1800" cap="none" dirty="0" smtClean="0"/>
              <a:t>Групова поведінка в організаційних умовах відноситься до дій, взаємодії та динаміки, які відбуваються між окремими особами, коли вони об’єднуються в групи чи команди. Розуміння групової поведінки має вирішальне значення для організацій, оскільки воно може суттєво вплинути на загальну продуктивність, задоволеність працівників і досягнення цілей організації.</a:t>
            </a:r>
            <a:br>
              <a:rPr lang="uk-UA" sz="1800" cap="none" dirty="0" smtClean="0"/>
            </a:br>
            <a:endParaRPr lang="uk-UA" sz="1800" dirty="0"/>
          </a:p>
        </p:txBody>
      </p:sp>
      <p:sp>
        <p:nvSpPr>
          <p:cNvPr id="3" name="Объект 2"/>
          <p:cNvSpPr>
            <a:spLocks noGrp="1"/>
          </p:cNvSpPr>
          <p:nvPr>
            <p:ph sz="quarter" idx="13"/>
          </p:nvPr>
        </p:nvSpPr>
        <p:spPr>
          <a:xfrm>
            <a:off x="411892" y="1839870"/>
            <a:ext cx="10997514" cy="3621816"/>
          </a:xfrm>
        </p:spPr>
        <p:txBody>
          <a:bodyPr>
            <a:normAutofit fontScale="77500" lnSpcReduction="20000"/>
          </a:bodyPr>
          <a:lstStyle/>
          <a:p>
            <a:pPr marL="0" indent="360000" algn="just">
              <a:buNone/>
            </a:pPr>
            <a:r>
              <a:rPr lang="uk-UA" dirty="0">
                <a:latin typeface="Arial" panose="020B0604020202020204" pitchFamily="34" charset="0"/>
                <a:cs typeface="Arial" panose="020B0604020202020204" pitchFamily="34" charset="0"/>
              </a:rPr>
              <a:t>Це включає вивчення:</a:t>
            </a:r>
          </a:p>
          <a:p>
            <a:pPr marL="0" indent="360000" algn="just">
              <a:buNone/>
            </a:pPr>
            <a:r>
              <a:rPr lang="uk-UA" b="1" dirty="0">
                <a:latin typeface="Arial" panose="020B0604020202020204" pitchFamily="34" charset="0"/>
                <a:cs typeface="Arial" panose="020B0604020202020204" pitchFamily="34" charset="0"/>
              </a:rPr>
              <a:t>Динаміка команди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люди взаємодіють, співпрацюють і досягають цілей у команді</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360000" algn="just">
              <a:buNone/>
            </a:pPr>
            <a:r>
              <a:rPr lang="uk-UA" b="1" dirty="0" err="1">
                <a:latin typeface="Arial" panose="020B0604020202020204" pitchFamily="34" charset="0"/>
                <a:cs typeface="Arial" panose="020B0604020202020204" pitchFamily="34" charset="0"/>
              </a:rPr>
              <a:t>Патерни</a:t>
            </a:r>
            <a:r>
              <a:rPr lang="uk-UA" b="1" dirty="0">
                <a:latin typeface="Arial" panose="020B0604020202020204" pitchFamily="34" charset="0"/>
                <a:cs typeface="Arial" panose="020B0604020202020204" pitchFamily="34" charset="0"/>
              </a:rPr>
              <a:t> спілкування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Потік інформації всередині групи, включаючи перешкоди для ефективного спілкування.</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Стилі лідерства та управління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різні підходи до лідерства та управління впливають на групову поведінку та продуктивність.</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Конфлікт і переговори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Динаміка конфлікту всередині груп і стратегії переговорів і вирішення конфліктів.</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Групові норми та відповідність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Групи розробляють власні норми, які є спільними стандартами поведінки, яких члени повинні дотримуватися</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Влада і політика в групах</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Динаміка влади в групі, наприклад, хто володіє владою і як вона використовується, може впливати на поведінку групи.</a:t>
            </a:r>
          </a:p>
          <a:p>
            <a:endParaRPr lang="uk-UA" dirty="0"/>
          </a:p>
        </p:txBody>
      </p:sp>
    </p:spTree>
    <p:extLst>
      <p:ext uri="{BB962C8B-B14F-4D97-AF65-F5344CB8AC3E}">
        <p14:creationId xmlns:p14="http://schemas.microsoft.com/office/powerpoint/2010/main" val="327261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000" b="1" dirty="0">
                <a:latin typeface="Arial" panose="020B0604020202020204" pitchFamily="34" charset="0"/>
                <a:cs typeface="Arial" panose="020B0604020202020204" pitchFamily="34" charset="0"/>
              </a:rPr>
              <a:t>Організаційна структура та культура</a:t>
            </a:r>
            <a:br>
              <a:rPr lang="uk-UA" sz="2000" b="1" dirty="0">
                <a:latin typeface="Arial" panose="020B0604020202020204" pitchFamily="34" charset="0"/>
                <a:cs typeface="Arial" panose="020B0604020202020204" pitchFamily="34" charset="0"/>
              </a:rPr>
            </a:br>
            <a:r>
              <a:rPr lang="uk-UA" sz="2000" cap="none" dirty="0" smtClean="0">
                <a:latin typeface="Arial" panose="020B0604020202020204" pitchFamily="34" charset="0"/>
                <a:cs typeface="Arial" panose="020B0604020202020204" pitchFamily="34" charset="0"/>
              </a:rPr>
              <a:t>Це два фундаментальні аспекти організаційної поведінки, які суттєво впливають на те, як компанія працює та працює. Обидва відіграють вирішальну роль у формуванні поведінки та ставлення співробітників, і розуміння їх є важливим для ефективного управління та лідерства.</a:t>
            </a:r>
            <a:br>
              <a:rPr lang="uk-UA" sz="2000" cap="none" dirty="0" smtClean="0">
                <a:latin typeface="Arial" panose="020B0604020202020204" pitchFamily="34" charset="0"/>
                <a:cs typeface="Arial" panose="020B0604020202020204" pitchFamily="34" charset="0"/>
              </a:rPr>
            </a:br>
            <a:r>
              <a:rPr lang="ru-RU" sz="2000" i="1" cap="none" dirty="0" err="1" smtClean="0">
                <a:latin typeface="Arial" panose="020B0604020202020204" pitchFamily="34" charset="0"/>
                <a:cs typeface="Arial" panose="020B0604020202020204" pitchFamily="34" charset="0"/>
              </a:rPr>
              <a:t>Організаційна</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поведінка</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також</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вивчає</a:t>
            </a:r>
            <a:r>
              <a:rPr lang="ru-RU" sz="2000" i="1" cap="none" dirty="0" smtClean="0">
                <a:latin typeface="Arial" panose="020B0604020202020204" pitchFamily="34" charset="0"/>
                <a:cs typeface="Arial" panose="020B0604020202020204" pitchFamily="34" charset="0"/>
              </a:rPr>
              <a:t> те, як </a:t>
            </a:r>
            <a:r>
              <a:rPr lang="ru-RU" sz="2000" i="1" cap="none" dirty="0" err="1" smtClean="0">
                <a:latin typeface="Arial" panose="020B0604020202020204" pitchFamily="34" charset="0"/>
                <a:cs typeface="Arial" panose="020B0604020202020204" pitchFamily="34" charset="0"/>
              </a:rPr>
              <a:t>компанія</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організована</a:t>
            </a:r>
            <a:r>
              <a:rPr lang="ru-RU" sz="2000" i="1" cap="none" dirty="0" smtClean="0">
                <a:latin typeface="Arial" panose="020B0604020202020204" pitchFamily="34" charset="0"/>
                <a:cs typeface="Arial" panose="020B0604020202020204" pitchFamily="34" charset="0"/>
              </a:rPr>
              <a:t> та </a:t>
            </a:r>
            <a:r>
              <a:rPr lang="ru-RU" sz="2000" i="1" cap="none" dirty="0" err="1" smtClean="0">
                <a:latin typeface="Arial" panose="020B0604020202020204" pitchFamily="34" charset="0"/>
                <a:cs typeface="Arial" panose="020B0604020202020204" pitchFamily="34" charset="0"/>
              </a:rPr>
              <a:t>структурована</a:t>
            </a:r>
            <a:r>
              <a:rPr lang="ru-RU" sz="2000" i="1" cap="none" dirty="0" smtClean="0">
                <a:latin typeface="Arial" panose="020B0604020202020204" pitchFamily="34" charset="0"/>
                <a:cs typeface="Arial" panose="020B0604020202020204" pitchFamily="34" charset="0"/>
              </a:rPr>
              <a:t>.</a:t>
            </a:r>
            <a:endParaRPr lang="uk-UA" sz="2000" cap="none"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913775" y="3133211"/>
            <a:ext cx="10363826" cy="2542659"/>
          </a:xfrm>
        </p:spPr>
        <p:txBody>
          <a:bodyPr/>
          <a:lstStyle/>
          <a:p>
            <a:pPr marL="0" indent="360000" algn="ctr">
              <a:lnSpc>
                <a:spcPct val="100000"/>
              </a:lnSpc>
              <a:buNone/>
            </a:pPr>
            <a:r>
              <a:rPr lang="uk-UA" sz="1800" dirty="0">
                <a:latin typeface="Arial" panose="020B0604020202020204" pitchFamily="34" charset="0"/>
                <a:cs typeface="Arial" panose="020B0604020202020204" pitchFamily="34" charset="0"/>
              </a:rPr>
              <a:t>Ключові елементи групової поведінки включають:</a:t>
            </a:r>
          </a:p>
          <a:p>
            <a:pPr marL="0" indent="360000" algn="just">
              <a:lnSpc>
                <a:spcPct val="100000"/>
              </a:lnSpc>
              <a:buNone/>
            </a:pPr>
            <a:r>
              <a:rPr lang="uk-UA" sz="1800" b="1" dirty="0">
                <a:latin typeface="Arial" panose="020B0604020202020204" pitchFamily="34" charset="0"/>
                <a:cs typeface="Arial" panose="020B0604020202020204" pitchFamily="34" charset="0"/>
              </a:rPr>
              <a:t>Організаційний дизайн і структура</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Як структура організації впливає на її діяльність і поведінку співробітників</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lnSpc>
                <a:spcPct val="100000"/>
              </a:lnSpc>
              <a:buNone/>
            </a:pPr>
            <a:r>
              <a:rPr lang="uk-UA" sz="1800" b="1" dirty="0">
                <a:latin typeface="Arial" panose="020B0604020202020204" pitchFamily="34" charset="0"/>
                <a:cs typeface="Arial" panose="020B0604020202020204" pitchFamily="34" charset="0"/>
              </a:rPr>
              <a:t>Організаційна культура</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Спільні цінності, переконання та норми, які формують соціальне середовище та поведінку в організації</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lnSpc>
                <a:spcPct val="100000"/>
              </a:lnSpc>
              <a:buNone/>
            </a:pPr>
            <a:r>
              <a:rPr lang="uk-UA" sz="1800" b="1" dirty="0">
                <a:latin typeface="Arial" panose="020B0604020202020204" pitchFamily="34" charset="0"/>
                <a:cs typeface="Arial" panose="020B0604020202020204" pitchFamily="34" charset="0"/>
              </a:rPr>
              <a:t>Влада і політика</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Роль динаміки влади та політичної поведінки у формуванні організаційного життя.</a:t>
            </a:r>
          </a:p>
          <a:p>
            <a:endParaRPr lang="uk-UA" dirty="0"/>
          </a:p>
        </p:txBody>
      </p:sp>
    </p:spTree>
    <p:extLst>
      <p:ext uri="{BB962C8B-B14F-4D97-AF65-F5344CB8AC3E}">
        <p14:creationId xmlns:p14="http://schemas.microsoft.com/office/powerpoint/2010/main" val="149754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b="1" dirty="0">
                <a:latin typeface="Arial" panose="020B0604020202020204" pitchFamily="34" charset="0"/>
                <a:cs typeface="Arial" panose="020B0604020202020204" pitchFamily="34" charset="0"/>
              </a:rPr>
              <a:t>Організаційні процеси та управління змінами</a:t>
            </a:r>
            <a:br>
              <a:rPr lang="uk-UA" sz="2000" b="1" dirty="0">
                <a:latin typeface="Arial" panose="020B0604020202020204" pitchFamily="34" charset="0"/>
                <a:cs typeface="Arial" panose="020B0604020202020204" pitchFamily="34" charset="0"/>
              </a:rPr>
            </a:br>
            <a:r>
              <a:rPr lang="uk-UA" sz="2000" cap="none" dirty="0" smtClean="0">
                <a:latin typeface="Arial" panose="020B0604020202020204" pitchFamily="34" charset="0"/>
                <a:cs typeface="Arial" panose="020B0604020202020204" pitchFamily="34" charset="0"/>
              </a:rPr>
              <a:t>Ця область зосереджена на динаміці змін всередині організації та різних процесах, які підтримують або стимулюють ці зміни. Ця сфера має важливе значення для забезпечення успішної адаптації організацій до внутрішніх і зовнішніх викликів і можливостей.</a:t>
            </a:r>
            <a:endParaRPr lang="uk-UA" dirty="0"/>
          </a:p>
        </p:txBody>
      </p:sp>
      <p:sp>
        <p:nvSpPr>
          <p:cNvPr id="3" name="Объект 2"/>
          <p:cNvSpPr>
            <a:spLocks noGrp="1"/>
          </p:cNvSpPr>
          <p:nvPr>
            <p:ph sz="quarter" idx="13"/>
          </p:nvPr>
        </p:nvSpPr>
        <p:spPr>
          <a:xfrm>
            <a:off x="913774" y="2367093"/>
            <a:ext cx="10363826" cy="3003978"/>
          </a:xfrm>
        </p:spPr>
        <p:txBody>
          <a:bodyPr/>
          <a:lstStyle/>
          <a:p>
            <a:pPr marL="0" indent="0" algn="ctr">
              <a:buNone/>
            </a:pPr>
            <a:r>
              <a:rPr lang="uk-UA" sz="1800" dirty="0" smtClean="0">
                <a:latin typeface="Arial" panose="020B0604020202020204" pitchFamily="34" charset="0"/>
                <a:cs typeface="Arial" panose="020B0604020202020204" pitchFamily="34" charset="0"/>
              </a:rPr>
              <a:t>основні </a:t>
            </a:r>
            <a:r>
              <a:rPr lang="uk-UA" sz="1800" dirty="0">
                <a:latin typeface="Arial" panose="020B0604020202020204" pitchFamily="34" charset="0"/>
                <a:cs typeface="Arial" panose="020B0604020202020204" pitchFamily="34" charset="0"/>
              </a:rPr>
              <a:t>теми в цій області:</a:t>
            </a:r>
          </a:p>
          <a:p>
            <a:pPr marL="0" indent="360000" algn="just">
              <a:buNone/>
            </a:pPr>
            <a:r>
              <a:rPr lang="uk-UA" sz="1800" b="1" dirty="0">
                <a:latin typeface="Arial" panose="020B0604020202020204" pitchFamily="34" charset="0"/>
                <a:cs typeface="Arial" panose="020B0604020202020204" pitchFamily="34" charset="0"/>
              </a:rPr>
              <a:t>Управління змінами</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hlinkClick r:id="rId2"/>
              </a:rPr>
              <a:t>Управління змінами</a:t>
            </a:r>
            <a:r>
              <a:rPr lang="uk-UA" sz="1800" cap="none" dirty="0" smtClean="0">
                <a:latin typeface="Arial" panose="020B0604020202020204" pitchFamily="34" charset="0"/>
                <a:cs typeface="Arial" panose="020B0604020202020204" pitchFamily="34" charset="0"/>
              </a:rPr>
              <a:t> займається стратегіями та процесами ефективного управління організаційними </a:t>
            </a:r>
            <a:r>
              <a:rPr lang="uk-UA" sz="1800" cap="none" dirty="0" smtClean="0">
                <a:latin typeface="Arial" panose="020B0604020202020204" pitchFamily="34" charset="0"/>
                <a:cs typeface="Arial" panose="020B0604020202020204" pitchFamily="34" charset="0"/>
              </a:rPr>
              <a:t>змінами</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buNone/>
            </a:pPr>
            <a:r>
              <a:rPr lang="uk-UA" sz="1800" b="1" dirty="0">
                <a:latin typeface="Arial" panose="020B0604020202020204" pitchFamily="34" charset="0"/>
                <a:cs typeface="Arial" panose="020B0604020202020204" pitchFamily="34" charset="0"/>
              </a:rPr>
              <a:t>Процеси прийняття рішень</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Як приймаються рішення в організаціях і фактори, що впливають на ці процеси</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buNone/>
            </a:pPr>
            <a:r>
              <a:rPr lang="uk-UA" sz="1800" b="1" dirty="0">
                <a:latin typeface="Arial" panose="020B0604020202020204" pitchFamily="34" charset="0"/>
                <a:cs typeface="Arial" panose="020B0604020202020204" pitchFamily="34" charset="0"/>
              </a:rPr>
              <a:t>Інновації та творчість</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Створення середовища, яке заохочує інновації та творче вирішення проблем</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74043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40565" t="32276" r="26340" b="34526"/>
          <a:stretch/>
        </p:blipFill>
        <p:spPr bwMode="auto">
          <a:xfrm>
            <a:off x="2669059" y="979169"/>
            <a:ext cx="7486393" cy="4268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621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357" y="354908"/>
            <a:ext cx="5676495" cy="765440"/>
          </a:xfrm>
        </p:spPr>
        <p:txBody>
          <a:bodyPr>
            <a:normAutofit/>
          </a:bodyPr>
          <a:lstStyle/>
          <a:p>
            <a:r>
              <a:rPr lang="uk-UA" sz="1800" b="1" dirty="0" smtClean="0">
                <a:latin typeface="Arial" panose="020B0604020202020204" pitchFamily="34" charset="0"/>
                <a:cs typeface="Arial" panose="020B0604020202020204" pitchFamily="34" charset="0"/>
              </a:rPr>
              <a:t>Рушійні сили організаційної поведінки</a:t>
            </a:r>
            <a:endParaRPr lang="uk-UA" sz="1800" b="1"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l="39527" t="43895" r="32980" b="20878"/>
          <a:stretch/>
        </p:blipFill>
        <p:spPr bwMode="auto">
          <a:xfrm>
            <a:off x="829361" y="1265780"/>
            <a:ext cx="4599373" cy="3363886"/>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29983" t="30432" r="30594" b="16820"/>
          <a:stretch/>
        </p:blipFill>
        <p:spPr bwMode="auto">
          <a:xfrm>
            <a:off x="6587696" y="2186630"/>
            <a:ext cx="4887611" cy="37116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07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5116" y="692657"/>
            <a:ext cx="2883868" cy="575969"/>
          </a:xfrm>
        </p:spPr>
        <p:txBody>
          <a:bodyPr>
            <a:normAutofit fontScale="90000"/>
          </a:bodyPr>
          <a:lstStyle/>
          <a:p>
            <a:r>
              <a:rPr lang="uk-UA" sz="1800" b="1" kern="10" dirty="0">
                <a:latin typeface="Arial" panose="020B0604020202020204" pitchFamily="34" charset="0"/>
                <a:cs typeface="Arial" panose="020B0604020202020204" pitchFamily="34" charset="0"/>
              </a:rPr>
              <a:t>Організаційна </a:t>
            </a:r>
            <a:r>
              <a:rPr lang="uk-UA" sz="1800" b="1" kern="10" dirty="0" smtClean="0">
                <a:latin typeface="Arial" panose="020B0604020202020204" pitchFamily="34" charset="0"/>
                <a:cs typeface="Arial" panose="020B0604020202020204" pitchFamily="34" charset="0"/>
              </a:rPr>
              <a:t>структура</a:t>
            </a:r>
            <a:endParaRPr lang="uk-UA" sz="1800" b="1"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l="31953" t="25636" r="13373" b="12947"/>
          <a:stretch/>
        </p:blipFill>
        <p:spPr bwMode="auto">
          <a:xfrm>
            <a:off x="913775" y="1333756"/>
            <a:ext cx="4523197" cy="2900493"/>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2057" t="14939" r="13269" b="15714"/>
          <a:stretch/>
        </p:blipFill>
        <p:spPr bwMode="auto">
          <a:xfrm>
            <a:off x="6852936" y="2762421"/>
            <a:ext cx="4292857" cy="29711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485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2887" t="15678" r="13684" b="13500"/>
          <a:stretch/>
        </p:blipFill>
        <p:spPr bwMode="auto">
          <a:xfrm>
            <a:off x="554165" y="440990"/>
            <a:ext cx="5302937" cy="388387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3199" t="17521" r="13788" b="15345"/>
          <a:stretch/>
        </p:blipFill>
        <p:spPr bwMode="auto">
          <a:xfrm>
            <a:off x="6326659" y="2712832"/>
            <a:ext cx="5222790" cy="3482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911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a:srcRect l="32057" t="16415" r="12958" b="14792"/>
          <a:stretch/>
        </p:blipFill>
        <p:spPr bwMode="auto">
          <a:xfrm>
            <a:off x="1086108" y="809212"/>
            <a:ext cx="4828660" cy="3243803"/>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3"/>
          <a:srcRect l="32576" t="15308" r="13061" b="13501"/>
          <a:stretch/>
        </p:blipFill>
        <p:spPr bwMode="auto">
          <a:xfrm>
            <a:off x="6230809" y="2633027"/>
            <a:ext cx="4783180" cy="3380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65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3920585" y="313717"/>
            <a:ext cx="7357015" cy="781915"/>
          </a:xfrm>
        </p:spPr>
        <p:txBody>
          <a:bodyPr>
            <a:normAutofit/>
          </a:bodyPr>
          <a:lstStyle/>
          <a:p>
            <a:r>
              <a:rPr lang="uk-UA" sz="2000" b="1" dirty="0" smtClean="0">
                <a:latin typeface="Arial" panose="020B0604020202020204" pitchFamily="34" charset="0"/>
                <a:cs typeface="Arial" panose="020B0604020202020204" pitchFamily="34" charset="0"/>
              </a:rPr>
              <a:t>Теоретичні підходи до організаційної поведінки</a:t>
            </a:r>
            <a:br>
              <a:rPr lang="uk-UA" sz="2000" b="1" dirty="0" smtClean="0">
                <a:latin typeface="Arial" panose="020B0604020202020204" pitchFamily="34" charset="0"/>
                <a:cs typeface="Arial" panose="020B0604020202020204" pitchFamily="34" charset="0"/>
              </a:rPr>
            </a:br>
            <a:r>
              <a:rPr lang="uk-UA" sz="2000" b="1" dirty="0" smtClean="0">
                <a:latin typeface="Arial" panose="020B0604020202020204" pitchFamily="34" charset="0"/>
                <a:cs typeface="Arial" panose="020B0604020202020204" pitchFamily="34" charset="0"/>
              </a:rPr>
              <a:t>(Теорії організаційної поведінки)</a:t>
            </a:r>
            <a:r>
              <a:rPr lang="ru-RU" sz="2000" b="1" dirty="0" smtClean="0">
                <a:latin typeface="Arial" panose="020B0604020202020204" pitchFamily="34" charset="0"/>
                <a:cs typeface="Arial" panose="020B0604020202020204" pitchFamily="34" charset="0"/>
              </a:rPr>
              <a:t> </a:t>
            </a:r>
          </a:p>
        </p:txBody>
      </p:sp>
      <p:graphicFrame>
        <p:nvGraphicFramePr>
          <p:cNvPr id="5" name="Group 44"/>
          <p:cNvGraphicFramePr>
            <a:graphicFrameLocks noGrp="1"/>
          </p:cNvGraphicFramePr>
          <p:nvPr>
            <p:ph idx="4294967295"/>
            <p:extLst>
              <p:ext uri="{D42A27DB-BD31-4B8C-83A1-F6EECF244321}">
                <p14:modId xmlns:p14="http://schemas.microsoft.com/office/powerpoint/2010/main" val="883741709"/>
              </p:ext>
            </p:extLst>
          </p:nvPr>
        </p:nvGraphicFramePr>
        <p:xfrm>
          <a:off x="2018271" y="1243698"/>
          <a:ext cx="8410231" cy="4646355"/>
        </p:xfrm>
        <a:graphic>
          <a:graphicData uri="http://schemas.openxmlformats.org/drawingml/2006/table">
            <a:tbl>
              <a:tblPr/>
              <a:tblGrid>
                <a:gridCol w="2803410"/>
                <a:gridCol w="2803411"/>
                <a:gridCol w="2803410"/>
              </a:tblGrid>
              <a:tr h="220618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При </a:t>
                      </a: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біологічному</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підході робиться акцент на залежність поведінки від фізичних та біологічних потреб і мотивів: спрага, голод, недолік сну.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Гуманістичний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довіряє біологічним збудникам, але не заперечує і соціальних причин, поведінкові стимули і те, що стимули та стимули можуть перебувати в підсвідомості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a:t>
                      </a: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Соціологічний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ґрунтується на тому, що поведінка людини - результат впливу людей і подій соціального оточення. Цінності та традиції суспільства визначають поведінку людей у цьому суспільстві.</a:t>
                      </a:r>
                      <a:endParaRPr kumimoji="0" lang="uk-UA" sz="28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244017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Поведінковий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орієнтований не на аналіз причин, а на аналіз результатів. Так, </a:t>
                      </a:r>
                      <a:r>
                        <a:rPr kumimoji="0" lang="uk-UA" sz="1400" b="0" i="0" u="none" strike="noStrike" cap="none" normalizeH="0" baseline="0" noProof="0" dirty="0" err="1" smtClean="0">
                          <a:ln>
                            <a:noFill/>
                          </a:ln>
                          <a:solidFill>
                            <a:schemeClr val="tx1"/>
                          </a:solidFill>
                          <a:effectLst/>
                          <a:latin typeface="Arial" panose="020B0604020202020204" pitchFamily="34" charset="0"/>
                          <a:cs typeface="Arial" panose="020B0604020202020204" pitchFamily="34" charset="0"/>
                        </a:rPr>
                        <a:t>Дж</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Б. </a:t>
                      </a:r>
                      <a:r>
                        <a:rPr kumimoji="0" lang="uk-UA" sz="1400" b="0" i="0" u="none" strike="noStrike" cap="none" normalizeH="0" baseline="0" noProof="0" dirty="0" err="1" smtClean="0">
                          <a:ln>
                            <a:noFill/>
                          </a:ln>
                          <a:solidFill>
                            <a:schemeClr val="tx1"/>
                          </a:solidFill>
                          <a:effectLst/>
                          <a:latin typeface="Arial" panose="020B0604020202020204" pitchFamily="34" charset="0"/>
                          <a:cs typeface="Arial" panose="020B0604020202020204" pitchFamily="34" charset="0"/>
                        </a:rPr>
                        <a:t>Уотсон</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визначав поведінку як результат введення інформації через людські органи слуху, нюху, дотику.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1" i="0" u="none" strike="noStrike" cap="none" normalizeH="0" baseline="0" noProof="0" dirty="0" err="1" smtClean="0">
                          <a:ln>
                            <a:noFill/>
                          </a:ln>
                          <a:solidFill>
                            <a:schemeClr val="tx1"/>
                          </a:solidFill>
                          <a:effectLst/>
                          <a:latin typeface="Arial" panose="020B0604020202020204" pitchFamily="34" charset="0"/>
                          <a:cs typeface="Arial" panose="020B0604020202020204" pitchFamily="34" charset="0"/>
                        </a:rPr>
                        <a:t>Бихевіористський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спирається на уявлення про середовище: когнітивні процеси, такі як мислення, очікування і сприйняття, можуть мати місце, але не є необхідною умовою для передбачення та контролю поведінки, а також управління нею.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Tree>
    <p:extLst>
      <p:ext uri="{BB962C8B-B14F-4D97-AF65-F5344CB8AC3E}">
        <p14:creationId xmlns:p14="http://schemas.microsoft.com/office/powerpoint/2010/main" val="34287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9804"/>
          </a:xfrm>
        </p:spPr>
        <p:txBody>
          <a:bodyPr>
            <a:normAutofit fontScale="90000"/>
          </a:bodyPr>
          <a:lstStyle/>
          <a:p>
            <a:pPr algn="ctr"/>
            <a:r>
              <a:rPr lang="uk-UA" sz="2000" b="1" dirty="0" smtClean="0">
                <a:latin typeface="Bookman Old Style" panose="02050604050505020204" pitchFamily="18" charset="0"/>
              </a:rPr>
              <a:t>ОРГАНІЗАЦІЙНА ПОВЕДІНКА: СУТНІСТЬ, ЦІЛІ, ЗАВДАННЯ</a:t>
            </a:r>
            <a:endParaRPr lang="uk-UA" sz="2000" dirty="0"/>
          </a:p>
        </p:txBody>
      </p:sp>
      <p:sp>
        <p:nvSpPr>
          <p:cNvPr id="3" name="Объект 2"/>
          <p:cNvSpPr>
            <a:spLocks noGrp="1"/>
          </p:cNvSpPr>
          <p:nvPr>
            <p:ph sz="quarter" idx="13"/>
          </p:nvPr>
        </p:nvSpPr>
        <p:spPr>
          <a:xfrm>
            <a:off x="233748" y="1581665"/>
            <a:ext cx="11724503" cy="4629665"/>
          </a:xfrm>
        </p:spPr>
        <p:txBody>
          <a:bodyPr>
            <a:normAutofit fontScale="32500" lnSpcReduction="20000"/>
          </a:bodyPr>
          <a:lstStyle/>
          <a:p>
            <a:pPr marL="0" indent="360000" algn="just">
              <a:buNone/>
            </a:pPr>
            <a:r>
              <a:rPr lang="uk-UA" sz="2900" dirty="0" smtClean="0">
                <a:latin typeface="Arial" panose="020B0604020202020204" pitchFamily="34" charset="0"/>
                <a:cs typeface="Arial" panose="020B0604020202020204" pitchFamily="34" charset="0"/>
              </a:rPr>
              <a:t>В </a:t>
            </a:r>
            <a:r>
              <a:rPr lang="uk-UA" sz="2900" dirty="0">
                <a:latin typeface="Arial" panose="020B0604020202020204" pitchFamily="34" charset="0"/>
                <a:cs typeface="Arial" panose="020B0604020202020204" pitchFamily="34" charset="0"/>
              </a:rPr>
              <a:t>кінці 1950-х рр. в США виникла криза бізнес-освіти. Компанії-споживачі випускників бізнес-шкіл стали висловлювати різко критичні зауваження щодо їх підготовки. Суть критики зводилася до того, що при високому рівні теоретичних знань, які давали бізнес-школи, їх випускники були  не в змозі відразу після початку роботи в компаніях виконувати безпосередні обов'язки менеджерів. На думку представників ділового світу, на «доведення» таких фахівців йшло дуже багато часу.</a:t>
            </a:r>
          </a:p>
          <a:p>
            <a:pPr marL="0" indent="360000" algn="just">
              <a:buNone/>
            </a:pPr>
            <a:r>
              <a:rPr lang="uk-UA" sz="2900" dirty="0">
                <a:latin typeface="Arial" panose="020B0604020202020204" pitchFamily="34" charset="0"/>
                <a:cs typeface="Arial" panose="020B0604020202020204" pitchFamily="34" charset="0"/>
              </a:rPr>
              <a:t>Для з'ясування причин цієї ситуації були проведені спеціальні дослідження та опубліковані дві доповіді. Одна була підготовлена Гордоном і </a:t>
            </a:r>
            <a:r>
              <a:rPr lang="uk-UA" sz="2900" dirty="0" err="1">
                <a:latin typeface="Arial" panose="020B0604020202020204" pitchFamily="34" charset="0"/>
                <a:cs typeface="Arial" panose="020B0604020202020204" pitchFamily="34" charset="0"/>
              </a:rPr>
              <a:t>Хоуеллом</a:t>
            </a:r>
            <a:r>
              <a:rPr lang="uk-UA" sz="2900" dirty="0">
                <a:latin typeface="Arial" panose="020B0604020202020204" pitchFamily="34" charset="0"/>
                <a:cs typeface="Arial" panose="020B0604020202020204" pitchFamily="34" charset="0"/>
              </a:rPr>
              <a:t>, а друга - </a:t>
            </a:r>
            <a:r>
              <a:rPr lang="uk-UA" sz="2900" dirty="0" err="1">
                <a:latin typeface="Arial" panose="020B0604020202020204" pitchFamily="34" charset="0"/>
                <a:cs typeface="Arial" panose="020B0604020202020204" pitchFamily="34" charset="0"/>
              </a:rPr>
              <a:t>Пірсоном</a:t>
            </a:r>
            <a:r>
              <a:rPr lang="uk-UA" sz="2900" dirty="0">
                <a:latin typeface="Arial" panose="020B0604020202020204" pitchFamily="34" charset="0"/>
                <a:cs typeface="Arial" panose="020B0604020202020204" pitchFamily="34" charset="0"/>
              </a:rPr>
              <a:t>. </a:t>
            </a:r>
          </a:p>
          <a:p>
            <a:pPr marL="0" indent="360000" algn="just">
              <a:buNone/>
            </a:pPr>
            <a:r>
              <a:rPr lang="uk-UA" sz="2900" dirty="0">
                <a:latin typeface="Arial" panose="020B0604020202020204" pitchFamily="34" charset="0"/>
                <a:cs typeface="Arial" panose="020B0604020202020204" pitchFamily="34" charset="0"/>
              </a:rPr>
              <a:t>Висновки обох доповідей виявилися схожими:</a:t>
            </a:r>
          </a:p>
          <a:p>
            <a:pPr marL="0" indent="360000" algn="just">
              <a:buNone/>
            </a:pPr>
            <a:r>
              <a:rPr lang="uk-UA" sz="2900" dirty="0">
                <a:latin typeface="Arial" panose="020B0604020202020204" pitchFamily="34" charset="0"/>
                <a:cs typeface="Arial" panose="020B0604020202020204" pitchFamily="34" charset="0"/>
              </a:rPr>
              <a:t>випускники шкіл бізнесу в цілому досить добре володіють аналітичним інструментарієм менеджменту, але мають дуже розпливчасті уявлення про те, як керувати людьми. Ґрунтуючись на цих висновках, Американська асоціація університетських шкіл бізнесу (AACSB) створила спеціальну комісію, завданням якої стало формулювання пропозицій для подолання зазначеного недоліку. Головним результатом діяльності цієї комісії і стала поява в навчальних планах шкіл бізнесу дисципліни, яка ось вже більше як 50 років включається до навчальних планів всіх без винятку бізнес-шкіл.</a:t>
            </a:r>
          </a:p>
          <a:p>
            <a:pPr marL="0" indent="360000" algn="just">
              <a:buNone/>
            </a:pPr>
            <a:endParaRPr lang="uk-UA" sz="2900" dirty="0" smtClean="0">
              <a:latin typeface="Arial" panose="020B0604020202020204" pitchFamily="34" charset="0"/>
              <a:cs typeface="Arial" panose="020B0604020202020204" pitchFamily="34" charset="0"/>
            </a:endParaRPr>
          </a:p>
          <a:p>
            <a:pPr marL="0" indent="360000" algn="just">
              <a:buNone/>
            </a:pPr>
            <a:r>
              <a:rPr lang="uk-UA" sz="2900" dirty="0" smtClean="0">
                <a:latin typeface="Arial" panose="020B0604020202020204" pitchFamily="34" charset="0"/>
                <a:cs typeface="Arial" panose="020B0604020202020204" pitchFamily="34" charset="0"/>
              </a:rPr>
              <a:t>Організаційна </a:t>
            </a:r>
            <a:r>
              <a:rPr lang="uk-UA" sz="2900" dirty="0">
                <a:latin typeface="Arial" panose="020B0604020202020204" pitchFamily="34" charset="0"/>
                <a:cs typeface="Arial" panose="020B0604020202020204" pitchFamily="34" charset="0"/>
              </a:rPr>
              <a:t>поведінка як управлінська теорія </a:t>
            </a:r>
            <a:r>
              <a:rPr lang="uk-UA" sz="2900" b="1" dirty="0">
                <a:latin typeface="Arial" panose="020B0604020202020204" pitchFamily="34" charset="0"/>
                <a:cs typeface="Arial" panose="020B0604020202020204" pitchFamily="34" charset="0"/>
              </a:rPr>
              <a:t>об'єктом вивчення </a:t>
            </a:r>
            <a:r>
              <a:rPr lang="uk-UA" sz="2900" dirty="0">
                <a:latin typeface="Arial" panose="020B0604020202020204" pitchFamily="34" charset="0"/>
                <a:cs typeface="Arial" panose="020B0604020202020204" pitchFamily="34" charset="0"/>
              </a:rPr>
              <a:t>має організацію як соціальну систему, </a:t>
            </a:r>
            <a:r>
              <a:rPr lang="uk-UA" sz="2900" b="1" dirty="0">
                <a:latin typeface="Arial" panose="020B0604020202020204" pitchFamily="34" charset="0"/>
                <a:cs typeface="Arial" panose="020B0604020202020204" pitchFamily="34" charset="0"/>
              </a:rPr>
              <a:t>предметом</a:t>
            </a:r>
            <a:r>
              <a:rPr lang="uk-UA" sz="2900" dirty="0">
                <a:latin typeface="Arial" panose="020B0604020202020204" pitchFamily="34" charset="0"/>
                <a:cs typeface="Arial" panose="020B0604020202020204" pitchFamily="34" charset="0"/>
              </a:rPr>
              <a:t> – закономірності формування та відтворення індивідуальних і колективних форм поведінки співробітників організації.</a:t>
            </a:r>
          </a:p>
          <a:p>
            <a:pPr marL="0" indent="360000" algn="just">
              <a:buNone/>
            </a:pPr>
            <a:r>
              <a:rPr lang="uk-UA" sz="2900" dirty="0">
                <a:latin typeface="Arial" panose="020B0604020202020204" pitchFamily="34" charset="0"/>
                <a:cs typeface="Arial" panose="020B0604020202020204" pitchFamily="34" charset="0"/>
              </a:rPr>
              <a:t>Організаційна поведінка як спеціальна соціологічна теорія переслідує чотири основні цілі: </a:t>
            </a:r>
          </a:p>
          <a:p>
            <a:pPr marL="0" indent="360000" algn="just">
              <a:buNone/>
            </a:pPr>
            <a:r>
              <a:rPr lang="uk-UA" sz="2900" dirty="0">
                <a:latin typeface="Arial" panose="020B0604020202020204" pitchFamily="34" charset="0"/>
                <a:cs typeface="Arial" panose="020B0604020202020204" pitchFamily="34" charset="0"/>
              </a:rPr>
              <a:t>1) систематизований опис різних форм організаційної поведінки; </a:t>
            </a:r>
          </a:p>
          <a:p>
            <a:pPr marL="0" indent="360000" algn="just">
              <a:buNone/>
            </a:pPr>
            <a:r>
              <a:rPr lang="uk-UA" sz="2900" dirty="0">
                <a:latin typeface="Arial" panose="020B0604020202020204" pitchFamily="34" charset="0"/>
                <a:cs typeface="Arial" panose="020B0604020202020204" pitchFamily="34" charset="0"/>
              </a:rPr>
              <a:t>2) пояснення причин і виявлення закономірностей виникнення тих чи інших типів організаційної поведінки; </a:t>
            </a:r>
          </a:p>
          <a:p>
            <a:pPr marL="0" indent="360000" algn="just">
              <a:buNone/>
            </a:pPr>
            <a:r>
              <a:rPr lang="uk-UA" sz="2900" dirty="0">
                <a:latin typeface="Arial" panose="020B0604020202020204" pitchFamily="34" charset="0"/>
                <a:cs typeface="Arial" panose="020B0604020202020204" pitchFamily="34" charset="0"/>
              </a:rPr>
              <a:t>3) передбачення тенденцій розвитку організаційної поведінки; </a:t>
            </a:r>
          </a:p>
          <a:p>
            <a:pPr marL="0" indent="360000" algn="just">
              <a:buNone/>
            </a:pPr>
            <a:r>
              <a:rPr lang="uk-UA" sz="2900" dirty="0">
                <a:latin typeface="Arial" panose="020B0604020202020204" pitchFamily="34" charset="0"/>
                <a:cs typeface="Arial" panose="020B0604020202020204" pitchFamily="34" charset="0"/>
              </a:rPr>
              <a:t>4) вироблення принципів управління організаційною поведінкою.</a:t>
            </a:r>
          </a:p>
          <a:p>
            <a:pPr marL="0" indent="360000" algn="just">
              <a:buNone/>
            </a:pPr>
            <a:r>
              <a:rPr lang="uk-UA" sz="2900" dirty="0">
                <a:latin typeface="Arial" panose="020B0604020202020204" pitchFamily="34" charset="0"/>
                <a:cs typeface="Arial" panose="020B0604020202020204" pitchFamily="34" charset="0"/>
              </a:rPr>
              <a:t>Основна тенденція розвитку організаційної поведінки полягає у переході до більш відкритих, гуманних організацій, у русі до більш широкого розподілу повноважень, більшої внутрішньої мотивації, більш позитивного ставлення до людей та збалансованості між турботою про працівників і потребами організації. Таким чином, особливого значення набувають два основних положення: використовуючи організаційну поведінку, більшість роботодавців створюють більш високу якість трудового життя; основний результат підвищення якості трудового життя – більш продуктивна робоча сила.</a:t>
            </a:r>
          </a:p>
          <a:p>
            <a:pPr marL="0" indent="0">
              <a:buNone/>
            </a:pPr>
            <a:endParaRPr lang="uk-UA" b="1" dirty="0">
              <a:latin typeface="Arial" panose="020B0604020202020204" pitchFamily="34" charset="0"/>
              <a:cs typeface="Arial" panose="020B0604020202020204" pitchFamily="34" charset="0"/>
            </a:endParaRPr>
          </a:p>
          <a:p>
            <a:pPr marL="0" indent="0">
              <a:buNone/>
            </a:pPr>
            <a:endParaRPr lang="uk-UA" b="1" dirty="0" smtClean="0"/>
          </a:p>
          <a:p>
            <a:pPr marL="0" indent="0">
              <a:buNone/>
            </a:pPr>
            <a:endParaRPr lang="uk-UA" b="1" dirty="0"/>
          </a:p>
          <a:p>
            <a:pPr marL="0" indent="0">
              <a:buNone/>
            </a:pPr>
            <a:endParaRPr lang="uk-UA" b="1" dirty="0"/>
          </a:p>
          <a:p>
            <a:pPr marL="0" indent="0">
              <a:buNone/>
            </a:pPr>
            <a:endParaRPr lang="uk-UA" b="1" dirty="0"/>
          </a:p>
          <a:p>
            <a:endParaRPr lang="uk-UA" dirty="0"/>
          </a:p>
        </p:txBody>
      </p:sp>
    </p:spTree>
    <p:extLst>
      <p:ext uri="{BB962C8B-B14F-4D97-AF65-F5344CB8AC3E}">
        <p14:creationId xmlns:p14="http://schemas.microsoft.com/office/powerpoint/2010/main" val="2899980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63827" y="1073751"/>
            <a:ext cx="10091352" cy="4923395"/>
          </a:xfrm>
        </p:spPr>
        <p:txBody>
          <a:bodyPr>
            <a:normAutofit fontScale="25000" lnSpcReduction="20000"/>
          </a:bodyPr>
          <a:lstStyle/>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Загалом, основними теоретичними підходами, на яких базується організаційна поведінка, є: </a:t>
            </a: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1) </a:t>
            </a:r>
            <a:r>
              <a:rPr lang="uk-UA" sz="6400" b="1" dirty="0">
                <a:latin typeface="Arial" panose="020B0604020202020204" pitchFamily="34" charset="0"/>
                <a:ea typeface="Calibri" panose="020F0502020204030204" pitchFamily="34" charset="0"/>
                <a:cs typeface="Arial" panose="020B0604020202020204" pitchFamily="34" charset="0"/>
              </a:rPr>
              <a:t>системний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організація трактується як відкрита система, яка отримує певні ресурси, здійснює їх переробку і продукує визначений набір товарів і послуг. при цьому на організацію впливає чимало сил внутрішнього та зовнішнього походження</a:t>
            </a:r>
            <a:r>
              <a:rPr lang="uk-UA" sz="6400" dirty="0" smtClean="0">
                <a:latin typeface="Arial" panose="020B0604020202020204" pitchFamily="34" charset="0"/>
                <a:ea typeface="Calibri" panose="020F0502020204030204" pitchFamily="34" charset="0"/>
                <a:cs typeface="Arial" panose="020B0604020202020204" pitchFamily="34" charset="0"/>
              </a:rPr>
              <a:t>; </a:t>
            </a:r>
            <a:endParaRPr lang="uk-UA" sz="6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2) </a:t>
            </a:r>
            <a:r>
              <a:rPr lang="uk-UA" sz="6400" b="1" dirty="0">
                <a:latin typeface="Arial" panose="020B0604020202020204" pitchFamily="34" charset="0"/>
                <a:ea typeface="Calibri" panose="020F0502020204030204" pitchFamily="34" charset="0"/>
                <a:cs typeface="Arial" panose="020B0604020202020204" pitchFamily="34" charset="0"/>
              </a:rPr>
              <a:t>орієнтація на результат</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програми організаційної поведінки оцінюються за їх результатами. кожна організація прагне до виробництва якихось конкретних продуктів чи досягнення певних результатів. домінуючою метою для багатьох є виконання своєї функції, тобто основою організаційної поведінки є орієнтація на результати</a:t>
            </a:r>
            <a:r>
              <a:rPr lang="uk-UA" sz="6400" dirty="0" smtClean="0">
                <a:latin typeface="Arial" panose="020B0604020202020204" pitchFamily="34" charset="0"/>
                <a:ea typeface="Calibri" panose="020F0502020204030204" pitchFamily="34" charset="0"/>
                <a:cs typeface="Arial" panose="020B0604020202020204" pitchFamily="34" charset="0"/>
              </a:rPr>
              <a:t>. </a:t>
            </a:r>
            <a:endParaRPr lang="uk-UA" sz="6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3) </a:t>
            </a:r>
            <a:r>
              <a:rPr lang="uk-UA" sz="6400" b="1" dirty="0">
                <a:latin typeface="Arial" panose="020B0604020202020204" pitchFamily="34" charset="0"/>
                <a:ea typeface="Calibri" panose="020F0502020204030204" pitchFamily="34" charset="0"/>
                <a:cs typeface="Arial" panose="020B0604020202020204" pitchFamily="34" charset="0"/>
              </a:rPr>
              <a:t>ситуаційний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для досягнення необхідного результату в різних обставинах необхідно робити акцент на різних типах поведінки</a:t>
            </a:r>
            <a:r>
              <a:rPr lang="uk-UA" sz="6400" dirty="0" smtClean="0">
                <a:latin typeface="Arial" panose="020B0604020202020204" pitchFamily="34" charset="0"/>
                <a:ea typeface="Calibri" panose="020F0502020204030204" pitchFamily="34" charset="0"/>
                <a:cs typeface="Arial" panose="020B0604020202020204" pitchFamily="34" charset="0"/>
              </a:rPr>
              <a:t>; </a:t>
            </a:r>
            <a:endParaRPr lang="uk-UA" sz="6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4) </a:t>
            </a:r>
            <a:r>
              <a:rPr lang="uk-UA" sz="6400" b="1" dirty="0">
                <a:latin typeface="Arial" panose="020B0604020202020204" pitchFamily="34" charset="0"/>
                <a:ea typeface="Calibri" panose="020F0502020204030204" pitchFamily="34" charset="0"/>
                <a:cs typeface="Arial" panose="020B0604020202020204" pitchFamily="34" charset="0"/>
              </a:rPr>
              <a:t>підтримуючий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підтримується становлення та розвиток працівника. свою назву підтримуюча модель отримала тому, що її метою є підтримка підприємництва людей у вузько заданих рамках робочого місця (залучення до прийняття рішень, навчання та ін.). проте, у нашій країні будь-яку міру свободи часто приймають за анархію; </a:t>
            </a:r>
          </a:p>
          <a:p>
            <a:pPr marL="0" indent="0" algn="just">
              <a:lnSpc>
                <a:spcPct val="107000"/>
              </a:lnSpc>
              <a:spcAft>
                <a:spcPts val="800"/>
              </a:spcAft>
              <a:buNone/>
            </a:pPr>
            <a:r>
              <a:rPr lang="uk-UA" sz="6400" dirty="0" smtClean="0">
                <a:latin typeface="Arial" panose="020B0604020202020204" pitchFamily="34" charset="0"/>
                <a:ea typeface="Calibri" panose="020F0502020204030204" pitchFamily="34" charset="0"/>
                <a:cs typeface="Arial" panose="020B0604020202020204" pitchFamily="34" charset="0"/>
              </a:rPr>
              <a:t>5</a:t>
            </a:r>
            <a:r>
              <a:rPr lang="uk-UA" sz="6400" dirty="0">
                <a:latin typeface="Arial" panose="020B0604020202020204" pitchFamily="34" charset="0"/>
                <a:ea typeface="Calibri" panose="020F0502020204030204" pitchFamily="34" charset="0"/>
                <a:cs typeface="Arial" panose="020B0604020202020204" pitchFamily="34" charset="0"/>
              </a:rPr>
              <a:t>) </a:t>
            </a:r>
            <a:r>
              <a:rPr lang="uk-UA" sz="6400" b="1" dirty="0">
                <a:latin typeface="Arial" panose="020B0604020202020204" pitchFamily="34" charset="0"/>
                <a:ea typeface="Calibri" panose="020F0502020204030204" pitchFamily="34" charset="0"/>
                <a:cs typeface="Arial" panose="020B0604020202020204" pitchFamily="34" charset="0"/>
              </a:rPr>
              <a:t>синергічний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сума властивостей (і результатів діяльності) організації в цілому перевищує арифметичну суму властивостей (і результатів діяльності) всіх її елементів, узятих окремо.</a:t>
            </a:r>
          </a:p>
          <a:p>
            <a:endParaRPr lang="uk-UA" dirty="0"/>
          </a:p>
        </p:txBody>
      </p:sp>
    </p:spTree>
    <p:extLst>
      <p:ext uri="{BB962C8B-B14F-4D97-AF65-F5344CB8AC3E}">
        <p14:creationId xmlns:p14="http://schemas.microsoft.com/office/powerpoint/2010/main" val="23798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4994" y="338431"/>
            <a:ext cx="6063675" cy="724251"/>
          </a:xfrm>
        </p:spPr>
        <p:txBody>
          <a:bodyPr>
            <a:normAutofit/>
          </a:bodyPr>
          <a:lstStyle/>
          <a:p>
            <a:r>
              <a:rPr lang="uk-UA" sz="2400" b="1" dirty="0" smtClean="0">
                <a:latin typeface="Arial" panose="020B0604020202020204" pitchFamily="34" charset="0"/>
                <a:cs typeface="Arial" panose="020B0604020202020204" pitchFamily="34" charset="0"/>
              </a:rPr>
              <a:t>Моделі організаційної поведінки </a:t>
            </a:r>
            <a:endParaRPr lang="uk-UA" sz="2400" b="1" dirty="0">
              <a:latin typeface="Arial" panose="020B0604020202020204" pitchFamily="34" charset="0"/>
              <a:cs typeface="Arial" panose="020B0604020202020204" pitchFamily="34" charset="0"/>
            </a:endParaRPr>
          </a:p>
        </p:txBody>
      </p:sp>
      <p:graphicFrame>
        <p:nvGraphicFramePr>
          <p:cNvPr id="4" name="Group 298"/>
          <p:cNvGraphicFramePr>
            <a:graphicFrameLocks noGrp="1"/>
          </p:cNvGraphicFramePr>
          <p:nvPr>
            <p:extLst>
              <p:ext uri="{D42A27DB-BD31-4B8C-83A1-F6EECF244321}">
                <p14:modId xmlns:p14="http://schemas.microsoft.com/office/powerpoint/2010/main" val="3878052672"/>
              </p:ext>
            </p:extLst>
          </p:nvPr>
        </p:nvGraphicFramePr>
        <p:xfrm>
          <a:off x="734966" y="1062682"/>
          <a:ext cx="8020055" cy="5135749"/>
        </p:xfrm>
        <a:graphic>
          <a:graphicData uri="http://schemas.openxmlformats.org/drawingml/2006/table">
            <a:tbl>
              <a:tblPr/>
              <a:tblGrid>
                <a:gridCol w="1671619"/>
                <a:gridCol w="1666103"/>
                <a:gridCol w="1510430"/>
                <a:gridCol w="1661473"/>
                <a:gridCol w="1510430"/>
              </a:tblGrid>
              <a:tr h="54894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uk-UA" sz="28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АВТОРИТАРНА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ОПІКУНСЬКА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ПІДТРИМУЮЧА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КОЛЕГІАЛЬНА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03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Базис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моделі</a:t>
                      </a:r>
                      <a:endPar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Влада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Економічні</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ресурси</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Керівництво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Партнерство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03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Орієнтація</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менеджменту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Повноваження</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Гроші</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Підтримка</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Робота у команді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77498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Орієнтація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працівників</a:t>
                      </a:r>
                      <a:endPar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Подчинение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Безопасность и льготы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Выполнение рабочих заданий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Ответственное поведение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3600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Психологічний</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результат для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працівника</a:t>
                      </a:r>
                      <a:endPar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Залежність від безпосереднього начальника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Залежність</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від</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організації</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Участь в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управлінні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Самодисципліна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82019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Задоволення</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потреб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працівника</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існуванні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безпеці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статусі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і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визнанні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самореалізації</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77498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Участь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працівників</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у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процесі</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Мінімальне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Пасивне співробітництво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Пробуджені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стимули</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Помірний</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ентузіазм</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Tree>
    <p:extLst>
      <p:ext uri="{BB962C8B-B14F-4D97-AF65-F5344CB8AC3E}">
        <p14:creationId xmlns:p14="http://schemas.microsoft.com/office/powerpoint/2010/main" val="11867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470727" y="217017"/>
            <a:ext cx="8823350" cy="2048389"/>
          </a:xfrm>
        </p:spPr>
        <p:txBody>
          <a:bodyPr>
            <a:normAutofit fontScale="62500" lnSpcReduction="20000"/>
          </a:bodyPr>
          <a:lstStyle/>
          <a:p>
            <a:pPr marL="0" indent="0" algn="just">
              <a:buNone/>
            </a:pPr>
            <a:r>
              <a:rPr lang="uk-UA" b="1" dirty="0">
                <a:latin typeface="Arial" panose="020B0604020202020204" pitchFamily="34" charset="0"/>
                <a:cs typeface="Arial" panose="020B0604020202020204" pitchFamily="34" charset="0"/>
              </a:rPr>
              <a:t>АВТОРИТАРНА МОДЕЛЬ</a:t>
            </a:r>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marL="0" indent="0" algn="just">
              <a:buNone/>
            </a:pPr>
            <a:r>
              <a:rPr lang="uk-UA" cap="none" dirty="0" smtClean="0">
                <a:latin typeface="Arial" panose="020B0604020202020204" pitchFamily="34" charset="0"/>
                <a:cs typeface="Arial" panose="020B0604020202020204" pitchFamily="34" charset="0"/>
              </a:rPr>
              <a:t>Ґрунтується на владі, модель організаційної поведінки домінувала в епоху промислової революції. В умовах автократії менеджери орієнтовані на формальні, офіційні повноваження, що делегуються через право віддавати накази підлеглим. Передбачається, що працівників треба направляти, примушувати до роботи, і в цьому полягає основне завдання керівництва. Даний підхід обумовлює жорсткий контроль менеджменту над трудовим процесом. В умовах автократії працівники орієнтовані на підпорядкування керівнику, в силу чого виникає психологічна залежність від начальника. Рівень зарплати в організації знаходиться на низькому рівні в силу того, що і результати праці працівників мінімальні. Дана обставина пов'язано з тим, що наймані працівники прагнуть задовольнити, перш за все, свої основні потреби і основні потреби своїх сімей.</a:t>
            </a:r>
            <a:endParaRPr lang="uk-UA" dirty="0">
              <a:latin typeface="Arial" panose="020B0604020202020204" pitchFamily="34" charset="0"/>
              <a:cs typeface="Arial" panose="020B0604020202020204" pitchFamily="34" charset="0"/>
            </a:endParaRPr>
          </a:p>
          <a:p>
            <a:pPr marL="0" indent="0">
              <a:buNone/>
            </a:pPr>
            <a:endParaRPr lang="uk-UA" dirty="0"/>
          </a:p>
        </p:txBody>
      </p:sp>
      <p:sp>
        <p:nvSpPr>
          <p:cNvPr id="4" name="Прямоугольник 3"/>
          <p:cNvSpPr/>
          <p:nvPr/>
        </p:nvSpPr>
        <p:spPr>
          <a:xfrm>
            <a:off x="181234" y="2416931"/>
            <a:ext cx="10017210" cy="2092881"/>
          </a:xfrm>
          <a:prstGeom prst="rect">
            <a:avLst/>
          </a:prstGeom>
        </p:spPr>
        <p:txBody>
          <a:bodyPr wrap="square">
            <a:spAutoFit/>
          </a:bodyPr>
          <a:lstStyle/>
          <a:p>
            <a:pPr algn="just"/>
            <a:r>
              <a:rPr lang="uk-UA" sz="1300" b="1" dirty="0" smtClean="0">
                <a:solidFill>
                  <a:schemeClr val="tx1"/>
                </a:solidFill>
                <a:latin typeface="Arial" panose="020B0604020202020204" pitchFamily="34" charset="0"/>
                <a:cs typeface="Arial" panose="020B0604020202020204" pitchFamily="34" charset="0"/>
              </a:rPr>
              <a:t>МОДЕЛЬ ОПІКИ</a:t>
            </a:r>
            <a:r>
              <a:rPr lang="uk-UA" sz="1300" dirty="0" smtClean="0">
                <a:solidFill>
                  <a:schemeClr val="tx1"/>
                </a:solidFill>
                <a:latin typeface="Arial" panose="020B0604020202020204" pitchFamily="34" charset="0"/>
                <a:cs typeface="Arial" panose="020B0604020202020204" pitchFamily="34" charset="0"/>
              </a:rPr>
              <a:t> </a:t>
            </a:r>
          </a:p>
          <a:p>
            <a:pPr algn="just"/>
            <a:r>
              <a:rPr lang="uk-UA" sz="1300" dirty="0" smtClean="0">
                <a:solidFill>
                  <a:schemeClr val="tx1"/>
                </a:solidFill>
                <a:latin typeface="Arial" panose="020B0604020202020204" pitchFamily="34" charset="0"/>
                <a:cs typeface="Arial" panose="020B0604020202020204" pitchFamily="34" charset="0"/>
              </a:rPr>
              <a:t>вивчення трудових стосунків показало, що хоча авторитарне керівництво не передбачає вербального зворотного зв'язку підлеглого з начальником, «уявний зворотний зв'язок», безумовно, існує. Успіх моделі опіки залежить від економічних ресурсів. Зусилля керівництва організації направлені на забезпечення необхідних для виплати зарплати і надання пільг засобів. Оскільки фізичні потреби працівників належним чином задоволені, працедавець розглядає як основний мотивуючий чинник потребу співробітників в безпеці. Опіка приводить до посилення залежності працівника від організації, співробітникам компанії постійно вселяються думки про економічні заохочення і пільги і в результаті такого роду психологічної обробки вони відчувають себе сповна задоволеними життям.  Проте відчуття задоволення зовсім не є сильною стимул-реакцією, воно викликає пасивну співпрацю, тому ефективність моделі опіки лише не набагато перевершує показники продуктивності, що досягаються при авторитарному підході. Основною гідністю моделі є те, що вона дає працівникам відчуття безпеки і задоволеності.</a:t>
            </a:r>
          </a:p>
        </p:txBody>
      </p:sp>
      <p:sp>
        <p:nvSpPr>
          <p:cNvPr id="5" name="Прямоугольник 4"/>
          <p:cNvSpPr/>
          <p:nvPr/>
        </p:nvSpPr>
        <p:spPr>
          <a:xfrm>
            <a:off x="2141839" y="4735478"/>
            <a:ext cx="7076302" cy="1092607"/>
          </a:xfrm>
          <a:prstGeom prst="rect">
            <a:avLst/>
          </a:prstGeom>
        </p:spPr>
        <p:txBody>
          <a:bodyPr wrap="square">
            <a:spAutoFit/>
          </a:bodyPr>
          <a:lstStyle/>
          <a:p>
            <a:pPr algn="just"/>
            <a:r>
              <a:rPr lang="uk-UA" sz="1300" b="1" dirty="0" smtClean="0">
                <a:latin typeface="Arial" panose="020B0604020202020204" pitchFamily="34" charset="0"/>
                <a:cs typeface="Arial" panose="020B0604020202020204" pitchFamily="34" charset="0"/>
              </a:rPr>
              <a:t>ПІДТРИМУЮЧА МОДЕЛЬ</a:t>
            </a:r>
            <a:r>
              <a:rPr lang="uk-UA" sz="1300" dirty="0" smtClean="0">
                <a:latin typeface="Arial" panose="020B0604020202020204" pitchFamily="34" charset="0"/>
                <a:cs typeface="Arial" panose="020B0604020202020204" pitchFamily="34" charset="0"/>
              </a:rPr>
              <a:t> </a:t>
            </a:r>
          </a:p>
          <a:p>
            <a:pPr algn="just"/>
            <a:r>
              <a:rPr lang="uk-UA" sz="1300" dirty="0" smtClean="0">
                <a:latin typeface="Arial" panose="020B0604020202020204" pitchFamily="34" charset="0"/>
                <a:cs typeface="Arial" panose="020B0604020202020204" pitchFamily="34" charset="0"/>
              </a:rPr>
              <a:t>Організаційна поведінка базується на «принципі підтримуючих взаємин» . Принцип </a:t>
            </a:r>
            <a:r>
              <a:rPr lang="uk-UA" sz="1300" dirty="0" err="1" smtClean="0">
                <a:latin typeface="Arial" panose="020B0604020202020204" pitchFamily="34" charset="0"/>
                <a:cs typeface="Arial" panose="020B0604020202020204" pitchFamily="34" charset="0"/>
              </a:rPr>
              <a:t>Лайкерта</a:t>
            </a:r>
            <a:r>
              <a:rPr lang="uk-UA" sz="1300" dirty="0" smtClean="0">
                <a:latin typeface="Arial" panose="020B0604020202020204" pitchFamily="34" charset="0"/>
                <a:cs typeface="Arial" panose="020B0604020202020204" pitchFamily="34" charset="0"/>
              </a:rPr>
              <a:t> має багато загального з орієнтованим на людські ресурси підходом, з школою «людських відносин», про яку детально вже говорилося вище. В даний час признається, що організація є соціальною системою, найважливішим елементом якої є працівник.</a:t>
            </a:r>
          </a:p>
        </p:txBody>
      </p:sp>
    </p:spTree>
    <p:extLst>
      <p:ext uri="{BB962C8B-B14F-4D97-AF65-F5344CB8AC3E}">
        <p14:creationId xmlns:p14="http://schemas.microsoft.com/office/powerpoint/2010/main" val="421932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881" y="305479"/>
            <a:ext cx="4103069" cy="485353"/>
          </a:xfrm>
        </p:spPr>
        <p:txBody>
          <a:bodyPr>
            <a:normAutofit/>
          </a:bodyPr>
          <a:lstStyle/>
          <a:p>
            <a:r>
              <a:rPr lang="uk-UA" sz="2400" b="1" dirty="0" smtClean="0">
                <a:latin typeface="Arial" panose="020B0604020202020204" pitchFamily="34" charset="0"/>
                <a:cs typeface="Arial" panose="020B0604020202020204" pitchFamily="34" charset="0"/>
              </a:rPr>
              <a:t>Організація та її групи</a:t>
            </a:r>
            <a:endParaRPr lang="uk-UA" sz="2400" b="1"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897298" y="1172605"/>
            <a:ext cx="10363826" cy="5368238"/>
          </a:xfrm>
        </p:spPr>
        <p:txBody>
          <a:bodyPr>
            <a:normAutofit fontScale="85000" lnSpcReduction="20000"/>
          </a:bodyPr>
          <a:lstStyle/>
          <a:p>
            <a:pPr marL="0" indent="0" algn="just">
              <a:buNone/>
            </a:pPr>
            <a:r>
              <a:rPr lang="uk-UA" sz="2100" b="1" dirty="0" smtClean="0">
                <a:latin typeface="Arial" panose="020B0604020202020204" pitchFamily="34" charset="0"/>
                <a:cs typeface="Arial" panose="020B0604020202020204" pitchFamily="34" charset="0"/>
              </a:rPr>
              <a:t>Організація</a:t>
            </a:r>
            <a:r>
              <a:rPr lang="uk-UA" sz="2100" dirty="0" smtClean="0">
                <a:latin typeface="Arial" panose="020B0604020202020204" pitchFamily="34" charset="0"/>
                <a:cs typeface="Arial" panose="020B0604020202020204" pitchFamily="34" charset="0"/>
              </a:rPr>
              <a:t> – </a:t>
            </a:r>
            <a:r>
              <a:rPr lang="uk-UA" sz="2100" cap="none" dirty="0" smtClean="0">
                <a:latin typeface="Arial" panose="020B0604020202020204" pitchFamily="34" charset="0"/>
                <a:cs typeface="Arial" panose="020B0604020202020204" pitchFamily="34" charset="0"/>
              </a:rPr>
              <a:t>це систематизоване свідоме об'єднання дій людей, що переслідують досягнення визначених цілей </a:t>
            </a:r>
            <a:r>
              <a:rPr lang="uk-UA" sz="2100" dirty="0" smtClean="0">
                <a:latin typeface="Arial" panose="020B0604020202020204" pitchFamily="34" charset="0"/>
                <a:cs typeface="Arial" panose="020B0604020202020204" pitchFamily="34" charset="0"/>
              </a:rPr>
              <a:t>.</a:t>
            </a:r>
          </a:p>
          <a:p>
            <a:pPr marL="0" indent="0" algn="just">
              <a:buNone/>
            </a:pPr>
            <a:r>
              <a:rPr lang="uk-UA" sz="2100" cap="none" dirty="0" smtClean="0">
                <a:latin typeface="Arial" panose="020B0604020202020204" pitchFamily="34" charset="0"/>
                <a:cs typeface="Arial" panose="020B0604020202020204" pitchFamily="34" charset="0"/>
              </a:rPr>
              <a:t>Організація формує можливість для кожного її учасника досягти особистих цілей у колективній роботі, що є неможливим при індивідуальній праці. Не всяке об’єднання можна назвати організацією.</a:t>
            </a:r>
          </a:p>
          <a:p>
            <a:pPr marL="0" indent="0" algn="just">
              <a:buNone/>
            </a:pPr>
            <a:r>
              <a:rPr lang="uk-UA" sz="2100" b="1" dirty="0" smtClean="0">
                <a:latin typeface="Arial" panose="020B0604020202020204" pitchFamily="34" charset="0"/>
                <a:cs typeface="Arial" panose="020B0604020202020204" pitchFamily="34" charset="0"/>
              </a:rPr>
              <a:t>Загальні </a:t>
            </a:r>
            <a:r>
              <a:rPr lang="uk-UA" sz="2100" b="1" dirty="0">
                <a:latin typeface="Arial" panose="020B0604020202020204" pitchFamily="34" charset="0"/>
                <a:cs typeface="Arial" panose="020B0604020202020204" pitchFamily="34" charset="0"/>
              </a:rPr>
              <a:t>риси організацій</a:t>
            </a:r>
            <a:r>
              <a:rPr lang="uk-UA" sz="2100" dirty="0">
                <a:latin typeface="Arial" panose="020B0604020202020204" pitchFamily="34" charset="0"/>
                <a:cs typeface="Arial" panose="020B0604020202020204" pitchFamily="34" charset="0"/>
              </a:rPr>
              <a:t> – це </a:t>
            </a:r>
          </a:p>
          <a:p>
            <a:pPr marL="0" lvl="0" indent="0" algn="just">
              <a:buNone/>
            </a:pPr>
            <a:r>
              <a:rPr lang="uk-UA" sz="2100" cap="none" dirty="0" smtClean="0">
                <a:latin typeface="Arial" panose="020B0604020202020204" pitchFamily="34" charset="0"/>
                <a:cs typeface="Arial" panose="020B0604020202020204" pitchFamily="34" charset="0"/>
              </a:rPr>
              <a:t>Наявність ресурсів (людей, капіталу, матеріалів, технології, інформації тощо); </a:t>
            </a:r>
          </a:p>
          <a:p>
            <a:pPr marL="0" lvl="0" indent="0" algn="just">
              <a:buNone/>
            </a:pPr>
            <a:r>
              <a:rPr lang="uk-UA" sz="2100" cap="none" dirty="0" smtClean="0">
                <a:latin typeface="Arial" panose="020B0604020202020204" pitchFamily="34" charset="0"/>
                <a:cs typeface="Arial" panose="020B0604020202020204" pitchFamily="34" charset="0"/>
              </a:rPr>
              <a:t>Залежність від зовнішнього середовища (економічних умов, громадських організацій, міжнародних подій, законодавчих актів, конкурентів, менталітету суспільства тощо); </a:t>
            </a:r>
          </a:p>
          <a:p>
            <a:pPr marL="0" lvl="0" indent="0" algn="just">
              <a:buNone/>
            </a:pPr>
            <a:r>
              <a:rPr lang="uk-UA" sz="2100" cap="none" dirty="0" smtClean="0">
                <a:latin typeface="Arial" panose="020B0604020202020204" pitchFamily="34" charset="0"/>
                <a:cs typeface="Arial" panose="020B0604020202020204" pitchFamily="34" charset="0"/>
              </a:rPr>
              <a:t>Горизонтальний поділ праці (виділення конкретних завдань у підрозділах);</a:t>
            </a:r>
          </a:p>
          <a:p>
            <a:pPr marL="0" lvl="0" indent="0" algn="just">
              <a:buNone/>
            </a:pPr>
            <a:r>
              <a:rPr lang="uk-UA" sz="2100" cap="none" dirty="0" smtClean="0">
                <a:latin typeface="Arial" panose="020B0604020202020204" pitchFamily="34" charset="0"/>
                <a:cs typeface="Arial" panose="020B0604020202020204" pitchFamily="34" charset="0"/>
              </a:rPr>
              <a:t>Вертикальний поділ праці, спрямований на координацію роботи (здійснення процесу управління); </a:t>
            </a:r>
          </a:p>
          <a:p>
            <a:pPr marL="0" lvl="0" indent="0" algn="just">
              <a:buNone/>
            </a:pPr>
            <a:r>
              <a:rPr lang="uk-UA" sz="2100" cap="none" dirty="0" smtClean="0">
                <a:latin typeface="Arial" panose="020B0604020202020204" pitchFamily="34" charset="0"/>
                <a:cs typeface="Arial" panose="020B0604020202020204" pitchFamily="34" charset="0"/>
              </a:rPr>
              <a:t>Наявність формальних та неформальних груп; </a:t>
            </a:r>
          </a:p>
          <a:p>
            <a:pPr marL="0" lvl="0" indent="0" algn="just">
              <a:buNone/>
            </a:pPr>
            <a:r>
              <a:rPr lang="uk-UA" sz="2100" cap="none" dirty="0" smtClean="0">
                <a:latin typeface="Arial" panose="020B0604020202020204" pitchFamily="34" charset="0"/>
                <a:cs typeface="Arial" panose="020B0604020202020204" pitchFamily="34" charset="0"/>
              </a:rPr>
              <a:t>Здійснення певних видів діяльності (виробничої, фінансової, інвестиційної, торговельної, науково-дослідної і т. П.).</a:t>
            </a:r>
          </a:p>
          <a:p>
            <a:pPr marL="0" indent="0">
              <a:buNone/>
            </a:pPr>
            <a:endParaRPr lang="uk-UA" dirty="0"/>
          </a:p>
        </p:txBody>
      </p:sp>
    </p:spTree>
    <p:extLst>
      <p:ext uri="{BB962C8B-B14F-4D97-AF65-F5344CB8AC3E}">
        <p14:creationId xmlns:p14="http://schemas.microsoft.com/office/powerpoint/2010/main" val="63652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42120" t="36149" r="21465" b="19218"/>
          <a:stretch/>
        </p:blipFill>
        <p:spPr bwMode="auto">
          <a:xfrm>
            <a:off x="2502328" y="867212"/>
            <a:ext cx="7341887" cy="4569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998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1482" y="785427"/>
            <a:ext cx="10363826" cy="1471741"/>
          </a:xfrm>
        </p:spPr>
        <p:txBody>
          <a:bodyPr>
            <a:normAutofit fontScale="92500" lnSpcReduction="20000"/>
          </a:bodyPr>
          <a:lstStyle/>
          <a:p>
            <a:pPr marL="0" indent="0" algn="just">
              <a:buNone/>
            </a:pPr>
            <a:r>
              <a:rPr lang="uk-UA" b="1" dirty="0">
                <a:latin typeface="Arial" panose="020B0604020202020204" pitchFamily="34" charset="0"/>
                <a:cs typeface="Arial" panose="020B0604020202020204" pitchFamily="34" charset="0"/>
              </a:rPr>
              <a:t>ГРУПИ</a:t>
            </a:r>
            <a:r>
              <a:rPr lang="uk-UA" dirty="0">
                <a:latin typeface="Arial" panose="020B0604020202020204" pitchFamily="34" charset="0"/>
                <a:cs typeface="Arial" panose="020B0604020202020204" pitchFamily="34" charset="0"/>
              </a:rPr>
              <a:t> – </a:t>
            </a:r>
            <a:r>
              <a:rPr lang="uk-UA" cap="none" dirty="0" smtClean="0">
                <a:latin typeface="Arial" panose="020B0604020202020204" pitchFamily="34" charset="0"/>
                <a:cs typeface="Arial" panose="020B0604020202020204" pitchFamily="34" charset="0"/>
              </a:rPr>
              <a:t>дві або більше осіб, які взаємодіють між собою таким чином, що кожна особа впливає на конкретних людей (працівників) і одночасно перебуває під впливом інших осіб.</a:t>
            </a:r>
          </a:p>
          <a:p>
            <a:pPr marL="0" indent="0" algn="ctr">
              <a:buNone/>
            </a:pPr>
            <a:r>
              <a:rPr lang="uk-UA" sz="1600" b="1" dirty="0" smtClean="0">
                <a:latin typeface="Arial" panose="020B0604020202020204" pitchFamily="34" charset="0"/>
                <a:cs typeface="Arial" panose="020B0604020202020204" pitchFamily="34" charset="0"/>
              </a:rPr>
              <a:t>В </a:t>
            </a:r>
            <a:r>
              <a:rPr lang="uk-UA" sz="1600" b="1" dirty="0">
                <a:latin typeface="Arial" panose="020B0604020202020204" pitchFamily="34" charset="0"/>
                <a:cs typeface="Arial" panose="020B0604020202020204" pitchFamily="34" charset="0"/>
              </a:rPr>
              <a:t>групах люди</a:t>
            </a:r>
            <a:r>
              <a:rPr lang="uk-UA" b="1"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2975861345"/>
              </p:ext>
            </p:extLst>
          </p:nvPr>
        </p:nvGraphicFramePr>
        <p:xfrm>
          <a:off x="609600" y="2257168"/>
          <a:ext cx="10717427" cy="1540476"/>
        </p:xfrm>
        <a:graphic>
          <a:graphicData uri="http://schemas.openxmlformats.org/drawingml/2006/table">
            <a:tbl>
              <a:tblPr firstRow="1" firstCol="1" bandRow="1">
                <a:tableStyleId>{5C22544A-7EE6-4342-B048-85BDC9FD1C3A}</a:tableStyleId>
              </a:tblPr>
              <a:tblGrid>
                <a:gridCol w="5667633"/>
                <a:gridCol w="5049794"/>
              </a:tblGrid>
              <a:tr h="1540476">
                <a:tc>
                  <a:txBody>
                    <a:bodyPr/>
                    <a:lstStyle/>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часто взаємодіють; </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усвідомлюють себе членами групи;</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ідентифікуються іншими як члени групи; </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мають спільні норми, спрямовані на груповий інтерес; </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виділяють один одного;</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відчувають корисність групи; </a:t>
                      </a:r>
                    </a:p>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мають спільні цілі; </a:t>
                      </a:r>
                    </a:p>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мають колективне ухвалення їхньої єдності; </a:t>
                      </a:r>
                    </a:p>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їм притаманна властивість єдино діяти в навколишньому середовищі. </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r>
            </a:tbl>
          </a:graphicData>
        </a:graphic>
      </p:graphicFrame>
      <p:sp>
        <p:nvSpPr>
          <p:cNvPr id="5" name="Прямоугольник 4"/>
          <p:cNvSpPr/>
          <p:nvPr/>
        </p:nvSpPr>
        <p:spPr>
          <a:xfrm>
            <a:off x="551935" y="4120633"/>
            <a:ext cx="6096000" cy="923330"/>
          </a:xfrm>
          <a:prstGeom prst="rect">
            <a:avLst/>
          </a:prstGeom>
        </p:spPr>
        <p:txBody>
          <a:bodyPr>
            <a:spAutoFit/>
          </a:bodyPr>
          <a:lstStyle/>
          <a:p>
            <a:pPr algn="just"/>
            <a:r>
              <a:rPr lang="uk-UA" dirty="0" smtClean="0">
                <a:effectLst/>
                <a:latin typeface="Arial" panose="020B0604020202020204" pitchFamily="34" charset="0"/>
                <a:ea typeface="Calibri" panose="020F0502020204030204" pitchFamily="34" charset="0"/>
              </a:rPr>
              <a:t>Внаслідок особливостей групи в ній проходять процеси, які суттєво впливають на поведінку людини в організації.</a:t>
            </a:r>
            <a:endParaRPr lang="uk-UA" dirty="0"/>
          </a:p>
        </p:txBody>
      </p:sp>
    </p:spTree>
    <p:extLst>
      <p:ext uri="{BB962C8B-B14F-4D97-AF65-F5344CB8AC3E}">
        <p14:creationId xmlns:p14="http://schemas.microsoft.com/office/powerpoint/2010/main" val="111630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50790" y="1584497"/>
            <a:ext cx="10750378" cy="3564151"/>
          </a:xfrm>
        </p:spPr>
        <p:txBody>
          <a:bodyPr>
            <a:normAutofit fontScale="70000" lnSpcReduction="20000"/>
          </a:bodyPr>
          <a:lstStyle/>
          <a:p>
            <a:pPr marL="0" indent="0">
              <a:buNone/>
            </a:pPr>
            <a:r>
              <a:rPr lang="uk-UA" b="1" dirty="0"/>
              <a:t>Найбільш частими причинами, які змушують людей об'єднуватися в групи, є наступні потреби:</a:t>
            </a:r>
            <a:r>
              <a:rPr lang="uk-UA" dirty="0"/>
              <a:t> </a:t>
            </a:r>
            <a:endParaRPr lang="uk-UA" dirty="0" smtClean="0"/>
          </a:p>
          <a:p>
            <a:pPr marL="0" indent="0" algn="just">
              <a:buNone/>
            </a:pPr>
            <a:r>
              <a:rPr lang="uk-UA" sz="2300" cap="none" dirty="0" smtClean="0">
                <a:latin typeface="Arial" panose="020B0604020202020204" pitchFamily="34" charset="0"/>
                <a:cs typeface="Arial" panose="020B0604020202020204" pitchFamily="34" charset="0"/>
              </a:rPr>
              <a:t>Досягнення цілей, посилення влади, забезпечення безпеки, спілкування, самоповага, отримання певного статусу. </a:t>
            </a:r>
          </a:p>
          <a:p>
            <a:pPr marL="0" indent="0" algn="just">
              <a:buNone/>
            </a:pPr>
            <a:r>
              <a:rPr lang="uk-UA" sz="2300" cap="none" dirty="0" smtClean="0">
                <a:latin typeface="Arial" panose="020B0604020202020204" pitchFamily="34" charset="0"/>
                <a:cs typeface="Arial" panose="020B0604020202020204" pitchFamily="34" charset="0"/>
              </a:rPr>
              <a:t>Об'єднуючись в групи, люди відчувають себе сильніше і впевненіше у вирішенні різних проблем.</a:t>
            </a:r>
          </a:p>
          <a:p>
            <a:pPr marL="0" indent="0" algn="just">
              <a:buNone/>
            </a:pPr>
            <a:r>
              <a:rPr lang="uk-UA" sz="2300" cap="none" dirty="0" smtClean="0">
                <a:latin typeface="Arial" panose="020B0604020202020204" pitchFamily="34" charset="0"/>
                <a:cs typeface="Arial" panose="020B0604020202020204" pitchFamily="34" charset="0"/>
              </a:rPr>
              <a:t>Крім того, приналежність до певної групи, наприклад до професійної асоціації, може забезпечувати її члену престижне становище в суспільстві, в колективі, серед родичів і знайомих. При цьому одночасно буде задовольнятися і потреба в самоповазі. Об'єднання людей в групи може також збільшувати влада її членів: те, чого нерідко важко домогтися одному, разом, виявляється, домогтися набагато простіше.</a:t>
            </a:r>
          </a:p>
          <a:p>
            <a:pPr marL="0" indent="0" algn="just">
              <a:buNone/>
            </a:pPr>
            <a:r>
              <a:rPr lang="uk-UA" sz="2300" cap="none" dirty="0" smtClean="0">
                <a:latin typeface="Arial" panose="020B0604020202020204" pitchFamily="34" charset="0"/>
                <a:cs typeface="Arial" panose="020B0604020202020204" pitchFamily="34" charset="0"/>
              </a:rPr>
              <a:t>Зазвичай, об'єднуючись в групи, люди задовольняють не одну, а відразу кілька насущних потреб. Наприклад, об'єднуючись в професійні асоціації, спілки та ін. громадські організації, люди одночасно прагнуть задовольнити свої потреби в захисті прав і соціальних гарантій, спілкуванні, самоповазі, посиленні своєї влади для досягнення конкретних цілей.</a:t>
            </a:r>
            <a:endParaRPr lang="uk-UA" sz="23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69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96153" y="777189"/>
            <a:ext cx="10363826" cy="4939870"/>
          </a:xfrm>
        </p:spPr>
        <p:txBody>
          <a:bodyPr>
            <a:noAutofit/>
          </a:bodyPr>
          <a:lstStyle/>
          <a:p>
            <a:pPr marL="0" indent="360000">
              <a:buNone/>
            </a:pPr>
            <a:r>
              <a:rPr lang="uk-UA" sz="1800" dirty="0">
                <a:latin typeface="Arial" panose="020B0604020202020204" pitchFamily="34" charset="0"/>
                <a:cs typeface="Arial" panose="020B0604020202020204" pitchFamily="34" charset="0"/>
              </a:rPr>
              <a:t>Для організаційної поведінки важливими є </a:t>
            </a:r>
            <a:r>
              <a:rPr lang="uk-UA" sz="1800" b="1" dirty="0">
                <a:latin typeface="Arial" panose="020B0604020202020204" pitchFamily="34" charset="0"/>
                <a:cs typeface="Arial" panose="020B0604020202020204" pitchFamily="34" charset="0"/>
              </a:rPr>
              <a:t>критерії формування</a:t>
            </a:r>
            <a:r>
              <a:rPr lang="uk-UA" sz="1800" dirty="0">
                <a:latin typeface="Arial" panose="020B0604020202020204" pitchFamily="34" charset="0"/>
                <a:cs typeface="Arial" panose="020B0604020202020204" pitchFamily="34" charset="0"/>
              </a:rPr>
              <a:t> груп. </a:t>
            </a:r>
          </a:p>
          <a:p>
            <a:pPr marL="0" indent="360000">
              <a:buNone/>
            </a:pPr>
            <a:endParaRPr lang="uk-UA" sz="1800" cap="none" dirty="0" smtClean="0">
              <a:latin typeface="Arial" panose="020B0604020202020204" pitchFamily="34" charset="0"/>
              <a:cs typeface="Arial" panose="020B0604020202020204" pitchFamily="34" charset="0"/>
            </a:endParaRPr>
          </a:p>
          <a:p>
            <a:pPr marL="0" indent="360000">
              <a:buNone/>
            </a:pPr>
            <a:r>
              <a:rPr lang="uk-UA" sz="1800" cap="none" dirty="0" smtClean="0">
                <a:latin typeface="Arial" panose="020B0604020202020204" pitchFamily="34" charset="0"/>
                <a:cs typeface="Arial" panose="020B0604020202020204" pitchFamily="34" charset="0"/>
              </a:rPr>
              <a:t>Одні групи створюються директивно, з волі керівництва організації і для досягнення її цілей, інші створюють добровільно самі працівники для задоволення власних потреб.</a:t>
            </a:r>
          </a:p>
          <a:p>
            <a:pPr marL="0" indent="360000">
              <a:buNone/>
            </a:pPr>
            <a:r>
              <a:rPr lang="uk-UA" sz="1800" cap="none" dirty="0" smtClean="0">
                <a:latin typeface="Arial" panose="020B0604020202020204" pitchFamily="34" charset="0"/>
                <a:cs typeface="Arial" panose="020B0604020202020204" pitchFamily="34" charset="0"/>
              </a:rPr>
              <a:t>Перші отримали назву </a:t>
            </a:r>
            <a:r>
              <a:rPr lang="uk-UA" sz="1800" i="1" cap="none" dirty="0" smtClean="0">
                <a:latin typeface="Arial" panose="020B0604020202020204" pitchFamily="34" charset="0"/>
                <a:cs typeface="Arial" panose="020B0604020202020204" pitchFamily="34" charset="0"/>
              </a:rPr>
              <a:t>формальні </a:t>
            </a:r>
            <a:r>
              <a:rPr lang="uk-UA" sz="1800" cap="none" dirty="0" smtClean="0">
                <a:latin typeface="Arial" panose="020B0604020202020204" pitchFamily="34" charset="0"/>
                <a:cs typeface="Arial" panose="020B0604020202020204" pitchFamily="34" charset="0"/>
              </a:rPr>
              <a:t>групи, другі – </a:t>
            </a:r>
            <a:r>
              <a:rPr lang="uk-UA" sz="1800" i="1" cap="none" dirty="0" smtClean="0">
                <a:latin typeface="Arial" panose="020B0604020202020204" pitchFamily="34" charset="0"/>
                <a:cs typeface="Arial" panose="020B0604020202020204" pitchFamily="34" charset="0"/>
              </a:rPr>
              <a:t>неформальні</a:t>
            </a:r>
            <a:r>
              <a:rPr lang="uk-UA" sz="1800" cap="none" dirty="0" smtClean="0">
                <a:latin typeface="Arial" panose="020B0604020202020204" pitchFamily="34" charset="0"/>
                <a:cs typeface="Arial" panose="020B0604020202020204" pitchFamily="34" charset="0"/>
              </a:rPr>
              <a:t>.</a:t>
            </a:r>
          </a:p>
          <a:p>
            <a:pPr marL="0" indent="360000">
              <a:buNone/>
            </a:pPr>
            <a:r>
              <a:rPr lang="uk-UA" sz="1800" b="1" cap="none" dirty="0" smtClean="0">
                <a:latin typeface="Arial" panose="020B0604020202020204" pitchFamily="34" charset="0"/>
                <a:cs typeface="Arial" panose="020B0604020202020204" pitchFamily="34" charset="0"/>
              </a:rPr>
              <a:t>Формальні групі</a:t>
            </a:r>
            <a:r>
              <a:rPr lang="uk-UA" sz="1800" cap="none" dirty="0" smtClean="0">
                <a:latin typeface="Arial" panose="020B0604020202020204" pitchFamily="34" charset="0"/>
                <a:cs typeface="Arial" panose="020B0604020202020204" pitchFamily="34" charset="0"/>
              </a:rPr>
              <a:t> існують двох видів: </a:t>
            </a:r>
          </a:p>
          <a:p>
            <a:pPr lvl="0" indent="360000"/>
            <a:r>
              <a:rPr lang="uk-UA" sz="1800" cap="none" dirty="0" smtClean="0">
                <a:latin typeface="Arial" panose="020B0604020202020204" pitchFamily="34" charset="0"/>
                <a:cs typeface="Arial" panose="020B0604020202020204" pitchFamily="34" charset="0"/>
              </a:rPr>
              <a:t>Адміністративні та </a:t>
            </a:r>
          </a:p>
          <a:p>
            <a:pPr lvl="0" indent="360000"/>
            <a:r>
              <a:rPr lang="uk-UA" sz="1800" cap="none" dirty="0" smtClean="0">
                <a:latin typeface="Arial" panose="020B0604020202020204" pitchFamily="34" charset="0"/>
                <a:cs typeface="Arial" panose="020B0604020202020204" pitchFamily="34" charset="0"/>
              </a:rPr>
              <a:t>Оперативні. </a:t>
            </a:r>
          </a:p>
          <a:p>
            <a:pPr marL="0" indent="360000">
              <a:buNone/>
            </a:pPr>
            <a:r>
              <a:rPr lang="uk-UA" sz="1800" cap="none" dirty="0" smtClean="0">
                <a:latin typeface="Arial" panose="020B0604020202020204" pitchFamily="34" charset="0"/>
                <a:cs typeface="Arial" panose="020B0604020202020204" pitchFamily="34" charset="0"/>
              </a:rPr>
              <a:t>До </a:t>
            </a:r>
            <a:r>
              <a:rPr lang="uk-UA" sz="1800" b="1" cap="none" dirty="0" smtClean="0">
                <a:latin typeface="Arial" panose="020B0604020202020204" pitchFamily="34" charset="0"/>
                <a:cs typeface="Arial" panose="020B0604020202020204" pitchFamily="34" charset="0"/>
              </a:rPr>
              <a:t>адміністративних</a:t>
            </a:r>
            <a:r>
              <a:rPr lang="uk-UA" sz="1800" cap="none" dirty="0" smtClean="0">
                <a:latin typeface="Arial" panose="020B0604020202020204" pitchFamily="34" charset="0"/>
                <a:cs typeface="Arial" panose="020B0604020202020204" pitchFamily="34" charset="0"/>
              </a:rPr>
              <a:t> відносять всі, що передбачені структурою організації: відділи, дільниці, лабораторії і т. П.</a:t>
            </a:r>
          </a:p>
          <a:p>
            <a:pPr marL="0" indent="360000">
              <a:buNone/>
            </a:pPr>
            <a:r>
              <a:rPr lang="uk-UA" sz="1800" b="1" cap="none" dirty="0" smtClean="0">
                <a:latin typeface="Arial" panose="020B0604020202020204" pitchFamily="34" charset="0"/>
                <a:cs typeface="Arial" panose="020B0604020202020204" pitchFamily="34" charset="0"/>
              </a:rPr>
              <a:t>Оперативні</a:t>
            </a:r>
            <a:r>
              <a:rPr lang="uk-UA" sz="1800" cap="none" dirty="0" smtClean="0">
                <a:latin typeface="Arial" panose="020B0604020202020204" pitchFamily="34" charset="0"/>
                <a:cs typeface="Arial" panose="020B0604020202020204" pitchFamily="34" charset="0"/>
              </a:rPr>
              <a:t> включають працівників, які разом виконують які небудь завдання чи проект (можуть належати до різних підрозділів організації).</a:t>
            </a:r>
            <a:endParaRPr lang="uk-UA" sz="1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01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43287" y="892519"/>
            <a:ext cx="10363826" cy="5014011"/>
          </a:xfrm>
        </p:spPr>
        <p:txBody>
          <a:bodyPr>
            <a:noAutofit/>
          </a:bodyPr>
          <a:lstStyle/>
          <a:p>
            <a:pPr marL="0" indent="360000">
              <a:buNone/>
            </a:pPr>
            <a:r>
              <a:rPr lang="uk-UA" sz="1400" b="1" dirty="0"/>
              <a:t>Неформальні групи</a:t>
            </a:r>
            <a:r>
              <a:rPr lang="uk-UA" sz="1400" dirty="0"/>
              <a:t> мають два види: </a:t>
            </a:r>
          </a:p>
          <a:p>
            <a:pPr indent="360000" algn="just"/>
            <a:r>
              <a:rPr lang="uk-UA" sz="1400" b="1" dirty="0">
                <a:latin typeface="Arial" panose="020B0604020202020204" pitchFamily="34" charset="0"/>
                <a:cs typeface="Arial" panose="020B0604020202020204" pitchFamily="34" charset="0"/>
              </a:rPr>
              <a:t>групи за інтересами</a:t>
            </a:r>
            <a:r>
              <a:rPr lang="uk-UA" sz="1400" dirty="0">
                <a:latin typeface="Arial" panose="020B0604020202020204" pitchFamily="34" charset="0"/>
                <a:cs typeface="Arial" panose="020B0604020202020204" pitchFamily="34" charset="0"/>
              </a:rPr>
              <a:t> (на основі хобі, з метою саморозвитку, підвищення професійної майстерності та ін.) та </a:t>
            </a:r>
          </a:p>
          <a:p>
            <a:pPr indent="360000" algn="just"/>
            <a:r>
              <a:rPr lang="uk-UA" sz="1400" b="1" dirty="0">
                <a:latin typeface="Arial" panose="020B0604020202020204" pitchFamily="34" charset="0"/>
                <a:cs typeface="Arial" panose="020B0604020202020204" pitchFamily="34" charset="0"/>
              </a:rPr>
              <a:t>групи на основі дружби, симпатії</a:t>
            </a:r>
            <a:r>
              <a:rPr lang="uk-UA" sz="1400" dirty="0">
                <a:latin typeface="Arial" panose="020B0604020202020204" pitchFamily="34" charset="0"/>
                <a:cs typeface="Arial" panose="020B0604020202020204" pitchFamily="34" charset="0"/>
              </a:rPr>
              <a:t>, спільності цінностей та установок. </a:t>
            </a:r>
          </a:p>
          <a:p>
            <a:pPr marL="0" indent="360000" algn="just">
              <a:buNone/>
            </a:pPr>
            <a:r>
              <a:rPr lang="uk-UA" sz="1400" dirty="0">
                <a:latin typeface="Arial" panose="020B0604020202020204" pitchFamily="34" charset="0"/>
                <a:cs typeface="Arial" panose="020B0604020202020204" pitchFamily="34" charset="0"/>
              </a:rPr>
              <a:t>У неформальних групах є також певна структура і неформальний лідер, вони використовують у своїй діяльності неписані правила (норми), але управляти ними значно складніше, ніж формальними групами.</a:t>
            </a:r>
          </a:p>
          <a:p>
            <a:pPr marL="0" indent="360000" algn="just">
              <a:buNone/>
            </a:pPr>
            <a:r>
              <a:rPr lang="uk-UA" sz="1400" b="1" dirty="0">
                <a:latin typeface="Arial" panose="020B0604020202020204" pitchFamily="34" charset="0"/>
                <a:cs typeface="Arial" panose="020B0604020202020204" pitchFamily="34" charset="0"/>
              </a:rPr>
              <a:t>Неформальні групи</a:t>
            </a:r>
            <a:r>
              <a:rPr lang="uk-UA" sz="1400" dirty="0">
                <a:latin typeface="Arial" panose="020B0604020202020204" pitchFamily="34" charset="0"/>
                <a:cs typeface="Arial" panose="020B0604020202020204" pitchFamily="34" charset="0"/>
              </a:rPr>
              <a:t> існують не тільки в організаціях, але й поза ними. Люди різних професій, освіти, віку, національностей об’єднуються в групи за інтересами (колекціонери, автомобілісти, рибалки, шахісти і т. д). Об’єднання людей з різних міст і країн можуть перетворитися на масові рухи.</a:t>
            </a:r>
          </a:p>
          <a:p>
            <a:pPr marL="0" indent="360000" algn="just">
              <a:buNone/>
            </a:pPr>
            <a:r>
              <a:rPr lang="uk-UA" sz="1400" dirty="0">
                <a:latin typeface="Arial" panose="020B0604020202020204" pitchFamily="34" charset="0"/>
                <a:cs typeface="Arial" panose="020B0604020202020204" pitchFamily="34" charset="0"/>
              </a:rPr>
              <a:t>Наприклад, рух «зелених» (</a:t>
            </a:r>
            <a:r>
              <a:rPr lang="uk-UA" sz="1400" dirty="0" err="1">
                <a:latin typeface="Arial" panose="020B0604020202020204" pitchFamily="34" charset="0"/>
                <a:cs typeface="Arial" panose="020B0604020202020204" pitchFamily="34" charset="0"/>
              </a:rPr>
              <a:t>Greenpeace</a:t>
            </a:r>
            <a:r>
              <a:rPr lang="uk-UA" sz="1400" dirty="0">
                <a:latin typeface="Arial" panose="020B0604020202020204" pitchFamily="34" charset="0"/>
                <a:cs typeface="Arial" panose="020B0604020202020204" pitchFamily="34" charset="0"/>
              </a:rPr>
              <a:t>), волонтерський рух різних спрямувань, суспільні, громадські, релігійні, політичні, етнічні (</a:t>
            </a:r>
            <a:r>
              <a:rPr lang="uk-UA" sz="1400" dirty="0" smtClean="0">
                <a:latin typeface="Arial" panose="020B0604020202020204" pitchFamily="34" charset="0"/>
                <a:cs typeface="Arial" panose="020B0604020202020204" pitchFamily="34" charset="0"/>
              </a:rPr>
              <a:t>національно-визвольні</a:t>
            </a:r>
            <a:r>
              <a:rPr lang="uk-UA" sz="1400" dirty="0">
                <a:latin typeface="Arial" panose="020B0604020202020204" pitchFamily="34" charset="0"/>
                <a:cs typeface="Arial" panose="020B0604020202020204" pitchFamily="34" charset="0"/>
              </a:rPr>
              <a:t>) та інші рухи.</a:t>
            </a:r>
          </a:p>
          <a:p>
            <a:pPr marL="0" indent="360000" algn="just">
              <a:buNone/>
            </a:pPr>
            <a:r>
              <a:rPr lang="uk-UA" sz="1400" dirty="0">
                <a:latin typeface="Arial" panose="020B0604020202020204" pitchFamily="34" charset="0"/>
                <a:cs typeface="Arial" panose="020B0604020202020204" pitchFamily="34" charset="0"/>
              </a:rPr>
              <a:t>Формальні й неформальні групи мають спільні риси: їм притаманні одні і ті самі етапи розвитку; вони однаково організовані, тобто в них є ієрархія, лідери, ролі, норми, правила, статус та розмір; їм однаково притаманні як згуртованість, так і конфліктність.</a:t>
            </a:r>
          </a:p>
        </p:txBody>
      </p:sp>
    </p:spTree>
    <p:extLst>
      <p:ext uri="{BB962C8B-B14F-4D97-AF65-F5344CB8AC3E}">
        <p14:creationId xmlns:p14="http://schemas.microsoft.com/office/powerpoint/2010/main" val="252293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3903" y="57151"/>
            <a:ext cx="7059827" cy="458658"/>
          </a:xfrm>
        </p:spPr>
        <p:txBody>
          <a:bodyPr>
            <a:normAutofit/>
          </a:bodyPr>
          <a:lstStyle/>
          <a:p>
            <a:r>
              <a:rPr lang="uk-UA" sz="2400" b="1" dirty="0" smtClean="0">
                <a:latin typeface="Bookman Old Style" panose="02050604050505020204" pitchFamily="18" charset="0"/>
              </a:rPr>
              <a:t>Що таке організаційна поведінка?</a:t>
            </a:r>
            <a:endParaRPr lang="uk-UA" sz="2400" dirty="0">
              <a:latin typeface="Bookman Old Style" panose="02050604050505020204" pitchFamily="18" charset="0"/>
            </a:endParaRPr>
          </a:p>
        </p:txBody>
      </p:sp>
      <p:sp>
        <p:nvSpPr>
          <p:cNvPr id="3" name="Объект 2"/>
          <p:cNvSpPr>
            <a:spLocks noGrp="1"/>
          </p:cNvSpPr>
          <p:nvPr>
            <p:ph sz="quarter" idx="13"/>
          </p:nvPr>
        </p:nvSpPr>
        <p:spPr>
          <a:xfrm>
            <a:off x="996778" y="515809"/>
            <a:ext cx="11065475" cy="1807261"/>
          </a:xfrm>
        </p:spPr>
        <p:txBody>
          <a:bodyPr>
            <a:normAutofit fontScale="85000" lnSpcReduction="10000"/>
          </a:bodyPr>
          <a:lstStyle/>
          <a:p>
            <a:pPr marL="0" indent="360000" algn="just">
              <a:buNone/>
            </a:pPr>
            <a:r>
              <a:rPr lang="uk-UA" sz="2000" cap="none" dirty="0" smtClean="0">
                <a:latin typeface="Arial" panose="020B0604020202020204" pitchFamily="34" charset="0"/>
                <a:cs typeface="Arial" panose="020B0604020202020204" pitchFamily="34" charset="0"/>
              </a:rPr>
              <a:t>У складному світі бізнесу розуміння організаційної поведінки має вирішальне значення. </a:t>
            </a:r>
            <a:r>
              <a:rPr lang="uk-UA" sz="2000" b="1" cap="none" dirty="0" smtClean="0">
                <a:latin typeface="Arial" panose="020B0604020202020204" pitchFamily="34" charset="0"/>
                <a:cs typeface="Arial" panose="020B0604020202020204" pitchFamily="34" charset="0"/>
              </a:rPr>
              <a:t>Але що таке організаційна поведінка? </a:t>
            </a:r>
          </a:p>
          <a:p>
            <a:pPr marL="0" indent="360000" algn="just">
              <a:buNone/>
            </a:pPr>
            <a:r>
              <a:rPr lang="uk-UA" sz="2000" cap="none" dirty="0" smtClean="0">
                <a:latin typeface="Arial" panose="020B0604020202020204" pitchFamily="34" charset="0"/>
                <a:cs typeface="Arial" panose="020B0604020202020204" pitchFamily="34" charset="0"/>
              </a:rPr>
              <a:t>Це міждисциплінарна сфера, яка </a:t>
            </a:r>
            <a:r>
              <a:rPr lang="uk-UA" sz="2000" b="1" cap="none" dirty="0" smtClean="0">
                <a:latin typeface="Arial" panose="020B0604020202020204" pitchFamily="34" charset="0"/>
                <a:cs typeface="Arial" panose="020B0604020202020204" pitchFamily="34" charset="0"/>
              </a:rPr>
              <a:t>досліджує поведінку окремих осіб, груп і структур всередині організації.</a:t>
            </a:r>
            <a:r>
              <a:rPr lang="uk-UA" sz="2000" cap="none" dirty="0" smtClean="0">
                <a:latin typeface="Arial" panose="020B0604020202020204" pitchFamily="34" charset="0"/>
                <a:cs typeface="Arial" panose="020B0604020202020204" pitchFamily="34" charset="0"/>
              </a:rPr>
              <a:t> </a:t>
            </a:r>
          </a:p>
          <a:p>
            <a:pPr marL="0" indent="360000" algn="just">
              <a:buNone/>
            </a:pPr>
            <a:r>
              <a:rPr lang="uk-UA" sz="2000" b="1" cap="none" dirty="0" smtClean="0">
                <a:latin typeface="Arial" panose="020B0604020202020204" pitchFamily="34" charset="0"/>
                <a:cs typeface="Arial" panose="020B0604020202020204" pitchFamily="34" charset="0"/>
              </a:rPr>
              <a:t>Її основна мета </a:t>
            </a:r>
            <a:r>
              <a:rPr lang="uk-UA" sz="2000" cap="none" dirty="0" smtClean="0">
                <a:latin typeface="Arial" panose="020B0604020202020204" pitchFamily="34" charset="0"/>
                <a:cs typeface="Arial" panose="020B0604020202020204" pitchFamily="34" charset="0"/>
              </a:rPr>
              <a:t>— застосувати ці знання для підвищення ефективності та </a:t>
            </a:r>
            <a:r>
              <a:rPr lang="uk-UA" sz="2000" cap="none" dirty="0" err="1" smtClean="0">
                <a:latin typeface="Arial" panose="020B0604020202020204" pitchFamily="34" charset="0"/>
                <a:cs typeface="Arial" panose="020B0604020202020204" pitchFamily="34" charset="0"/>
              </a:rPr>
              <a:t>дуктивності</a:t>
            </a:r>
            <a:r>
              <a:rPr lang="uk-UA" sz="2000" cap="none" smtClean="0">
                <a:latin typeface="Arial" panose="020B0604020202020204" pitchFamily="34" charset="0"/>
                <a:cs typeface="Arial" panose="020B0604020202020204" pitchFamily="34" charset="0"/>
              </a:rPr>
              <a:t> організації</a:t>
            </a:r>
            <a:r>
              <a:rPr lang="uk-UA" sz="2000" cap="none" dirty="0" smtClean="0">
                <a:latin typeface="Arial" panose="020B0604020202020204" pitchFamily="34" charset="0"/>
                <a:cs typeface="Arial" panose="020B0604020202020204" pitchFamily="34" charset="0"/>
              </a:rPr>
              <a:t>. </a:t>
            </a:r>
            <a:endParaRPr lang="uk-UA" sz="2000" cap="none"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l="16496" t="32920" r="16744" b="25305"/>
          <a:stretch/>
        </p:blipFill>
        <p:spPr bwMode="auto">
          <a:xfrm>
            <a:off x="6529515" y="3448024"/>
            <a:ext cx="5493385" cy="193357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0346" t="30156" r="30750" b="18387"/>
          <a:stretch/>
        </p:blipFill>
        <p:spPr bwMode="auto">
          <a:xfrm>
            <a:off x="288325" y="2416467"/>
            <a:ext cx="5372100" cy="3996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027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06898" y="1543308"/>
            <a:ext cx="10363826" cy="3910141"/>
          </a:xfrm>
        </p:spPr>
        <p:txBody>
          <a:bodyPr>
            <a:normAutofit/>
          </a:bodyPr>
          <a:lstStyle/>
          <a:p>
            <a:pPr marL="0" indent="0" algn="just">
              <a:buNone/>
            </a:pPr>
            <a:r>
              <a:rPr lang="uk-UA" sz="1600" b="1" dirty="0">
                <a:latin typeface="Arial" panose="020B0604020202020204" pitchFamily="34" charset="0"/>
                <a:cs typeface="Arial" panose="020B0604020202020204" pitchFamily="34" charset="0"/>
              </a:rPr>
              <a:t>Організаційна поведінка </a:t>
            </a:r>
            <a:r>
              <a:rPr lang="uk-UA" sz="1600" cap="none" dirty="0" smtClean="0">
                <a:latin typeface="Arial" panose="020B0604020202020204" pitchFamily="34" charset="0"/>
                <a:cs typeface="Arial" panose="020B0604020202020204" pitchFamily="34" charset="0"/>
              </a:rPr>
              <a:t>Є </a:t>
            </a:r>
            <a:r>
              <a:rPr lang="uk-UA" sz="1600" cap="none" dirty="0" err="1" smtClean="0">
                <a:latin typeface="Arial" panose="020B0604020202020204" pitchFamily="34" charset="0"/>
                <a:cs typeface="Arial" panose="020B0604020202020204" pitchFamily="34" charset="0"/>
              </a:rPr>
              <a:t>мультидисциплінарною</a:t>
            </a:r>
            <a:r>
              <a:rPr lang="uk-UA" sz="1600" cap="none" dirty="0" smtClean="0">
                <a:latin typeface="Arial" panose="020B0604020202020204" pitchFamily="34" charset="0"/>
                <a:cs typeface="Arial" panose="020B0604020202020204" pitchFamily="34" charset="0"/>
              </a:rPr>
              <a:t> областю, яка спирається на психологію, соціологію, антропологію та науку про менеджмент. Її основна увага — розуміння людської поведінки в організаційних умовах, самої організації та взаємодії між ними.</a:t>
            </a:r>
          </a:p>
          <a:p>
            <a:pPr marL="0" indent="0" algn="just">
              <a:buNone/>
            </a:pPr>
            <a:r>
              <a:rPr lang="uk-UA" sz="1600" cap="none" dirty="0" smtClean="0">
                <a:latin typeface="Arial" panose="020B0604020202020204" pitchFamily="34" charset="0"/>
                <a:cs typeface="Arial" panose="020B0604020202020204" pitchFamily="34" charset="0"/>
              </a:rPr>
              <a:t>Ця область дослідження досліджує вплив окремих осіб, груп і структур на організаційну поведінку. Мета полягає в тому, щоб передбачити таку поведінку та застосувати ці знання для підвищення ефективності організації.</a:t>
            </a:r>
          </a:p>
          <a:p>
            <a:pPr marL="0" indent="0" algn="just">
              <a:buNone/>
            </a:pPr>
            <a:endParaRPr lang="uk-UA" sz="1600" dirty="0">
              <a:latin typeface="Arial" panose="020B0604020202020204" pitchFamily="34" charset="0"/>
              <a:cs typeface="Arial" panose="020B0604020202020204" pitchFamily="34" charset="0"/>
            </a:endParaRPr>
          </a:p>
          <a:p>
            <a:pPr marL="0" indent="0" algn="just">
              <a:buNone/>
            </a:pPr>
            <a:r>
              <a:rPr lang="uk-UA" sz="1600" b="1" i="1" dirty="0">
                <a:latin typeface="Arial" panose="020B0604020202020204" pitchFamily="34" charset="0"/>
                <a:cs typeface="Arial" panose="020B0604020202020204" pitchFamily="34" charset="0"/>
              </a:rPr>
              <a:t>Організаційна поведінка </a:t>
            </a:r>
            <a:r>
              <a:rPr lang="uk-UA" sz="1600" cap="none" dirty="0" smtClean="0">
                <a:latin typeface="Arial" panose="020B0604020202020204" pitchFamily="34" charset="0"/>
                <a:cs typeface="Arial" panose="020B0604020202020204" pitchFamily="34" charset="0"/>
              </a:rPr>
              <a:t>Зобов'язана роз'яснити майбутнім менеджерам, чому люди позитивно або негативно сприймають свою роботу і своє місце в організації, чому одні люди добре виконують роботу, а інші погано, чому одні продовжують працювати в одній і тій же організації протягом багатьох років, а інші – всім незадоволені і тому міняють місце роботи.</a:t>
            </a:r>
          </a:p>
          <a:p>
            <a:pPr marL="0" indent="0" algn="just">
              <a:buNone/>
            </a:pPr>
            <a:endParaRPr lang="uk-U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2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725" y="429048"/>
            <a:ext cx="10799805" cy="748964"/>
          </a:xfrm>
        </p:spPr>
        <p:txBody>
          <a:bodyPr>
            <a:normAutofit/>
          </a:bodyPr>
          <a:lstStyle/>
          <a:p>
            <a:r>
              <a:rPr lang="uk-UA" sz="3200" b="1" dirty="0" smtClean="0">
                <a:latin typeface="Arial Black" panose="020B0A04020102020204" pitchFamily="34" charset="0"/>
              </a:rPr>
              <a:t>Цілі організаційної поведінки як науки</a:t>
            </a:r>
            <a:endParaRPr lang="uk-UA" sz="3200" b="1" dirty="0">
              <a:latin typeface="Arial Black" panose="020B0A04020102020204" pitchFamily="34" charset="0"/>
            </a:endParaRPr>
          </a:p>
        </p:txBody>
      </p:sp>
      <p:pic>
        <p:nvPicPr>
          <p:cNvPr id="4" name="Рисунок 3"/>
          <p:cNvPicPr/>
          <p:nvPr/>
        </p:nvPicPr>
        <p:blipFill rotWithShape="1">
          <a:blip r:embed="rId2"/>
          <a:srcRect l="29879" t="39969" r="37130" b="17281"/>
          <a:stretch/>
        </p:blipFill>
        <p:spPr bwMode="auto">
          <a:xfrm>
            <a:off x="2817341" y="1533396"/>
            <a:ext cx="5730127" cy="41342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586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894" y="116009"/>
            <a:ext cx="10364451" cy="1596177"/>
          </a:xfrm>
        </p:spPr>
        <p:txBody>
          <a:bodyPr>
            <a:normAutofit/>
          </a:bodyPr>
          <a:lstStyle/>
          <a:p>
            <a:r>
              <a:rPr lang="uk-UA" b="1" dirty="0"/>
              <a:t>Важливість організаційної </a:t>
            </a:r>
            <a:r>
              <a:rPr lang="uk-UA" b="1" dirty="0" smtClean="0"/>
              <a:t>поведінки</a:t>
            </a:r>
            <a:br>
              <a:rPr lang="uk-UA" b="1" dirty="0" smtClean="0"/>
            </a:br>
            <a:r>
              <a:rPr lang="uk-UA" sz="1800" cap="none" dirty="0" smtClean="0">
                <a:latin typeface="Arial" panose="020B0604020202020204" pitchFamily="34" charset="0"/>
                <a:cs typeface="Arial" panose="020B0604020202020204" pitchFamily="34" charset="0"/>
              </a:rPr>
              <a:t>Вивчення організаційної поведінки має вирішальне значення в сучасному бізнес-середовищі. Він сприяє управлінню та здоров’ю будь-якої організації, пропонуючи цінну інформацію та інструменти для роботи з людськими аспектами робочого місця, що в кінцевому підсумку призводить до підвищення організаційної ефективності, ефективності та стійкості.</a:t>
            </a:r>
            <a:endParaRPr lang="uk-UA" sz="1800" cap="none"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213557" y="1773968"/>
            <a:ext cx="11830787" cy="4939870"/>
          </a:xfrm>
        </p:spPr>
        <p:txBody>
          <a:bodyPr>
            <a:normAutofit fontScale="92500" lnSpcReduction="20000"/>
          </a:bodyPr>
          <a:lstStyle/>
          <a:p>
            <a:pPr algn="just"/>
            <a:r>
              <a:rPr lang="uk-UA" b="1" dirty="0">
                <a:latin typeface="Arial" panose="020B0604020202020204" pitchFamily="34" charset="0"/>
                <a:cs typeface="Arial" panose="020B0604020202020204" pitchFamily="34" charset="0"/>
              </a:rPr>
              <a:t>Розуміння динаміки робочої сили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Організаційна поведінка дає глибоке розуміння того, як люди поводяться в організації. Розуміння цієї динаміки допомагає менеджерам і лідерам передбачати та керувати проблемами, які виникають через індивідуальну та групову поведінку.</a:t>
            </a:r>
            <a:endParaRPr lang="uk-UA" dirty="0">
              <a:latin typeface="Arial" panose="020B0604020202020204" pitchFamily="34" charset="0"/>
              <a:cs typeface="Arial" panose="020B0604020202020204" pitchFamily="34" charset="0"/>
            </a:endParaRPr>
          </a:p>
          <a:p>
            <a:pPr algn="just"/>
            <a:r>
              <a:rPr lang="uk-UA" b="1" dirty="0">
                <a:latin typeface="Arial" panose="020B0604020202020204" pitchFamily="34" charset="0"/>
                <a:cs typeface="Arial" panose="020B0604020202020204" pitchFamily="34" charset="0"/>
              </a:rPr>
              <a:t>Ефективне управління та лідерство</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Розуміння організаційної поведінки дає лідерам і менеджерам навички мотивації співробітників, управління командною динамікою та вирішення конфліктів. Це особливо важливо в різноманітних робочих середовищах, де взаємодіють різні культури та особистості.</a:t>
            </a:r>
          </a:p>
          <a:p>
            <a:pPr algn="just"/>
            <a:r>
              <a:rPr lang="uk-UA" b="1" dirty="0" smtClean="0">
                <a:latin typeface="Arial" panose="020B0604020202020204" pitchFamily="34" charset="0"/>
                <a:cs typeface="Arial" panose="020B0604020202020204" pitchFamily="34" charset="0"/>
              </a:rPr>
              <a:t>Покращення </a:t>
            </a:r>
            <a:r>
              <a:rPr lang="uk-UA" b="1" dirty="0">
                <a:latin typeface="Arial" panose="020B0604020202020204" pitchFamily="34" charset="0"/>
                <a:cs typeface="Arial" panose="020B0604020202020204" pitchFamily="34" charset="0"/>
              </a:rPr>
              <a:t>добробуту та задоволеності працівників</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Організаційна поведінка пропонує інформацію, яка допомагає організаціям зрозуміти, що мотивує працівників, чим вони задоволені та як вони можуть бути більш продуктивними. </a:t>
            </a:r>
            <a:r>
              <a:rPr lang="uk-UA" cap="none" dirty="0" smtClean="0">
                <a:latin typeface="Arial" panose="020B0604020202020204" pitchFamily="34" charset="0"/>
                <a:cs typeface="Arial" panose="020B0604020202020204" pitchFamily="34" charset="0"/>
                <a:hlinkClick r:id="rId2"/>
              </a:rPr>
              <a:t>Заангажовані співробітники</a:t>
            </a:r>
            <a:r>
              <a:rPr lang="uk-UA" cap="none" dirty="0" smtClean="0">
                <a:latin typeface="Arial" panose="020B0604020202020204" pitchFamily="34" charset="0"/>
                <a:cs typeface="Arial" panose="020B0604020202020204" pitchFamily="34" charset="0"/>
              </a:rPr>
              <a:t> зазвичай більш продуктивні та віддані своїй організації.</a:t>
            </a:r>
          </a:p>
          <a:p>
            <a:pPr algn="just"/>
            <a:r>
              <a:rPr lang="uk-UA" b="1" dirty="0" smtClean="0">
                <a:latin typeface="Arial" panose="020B0604020202020204" pitchFamily="34" charset="0"/>
                <a:cs typeface="Arial" panose="020B0604020202020204" pitchFamily="34" charset="0"/>
              </a:rPr>
              <a:t>Полегшує </a:t>
            </a:r>
            <a:r>
              <a:rPr lang="uk-UA" b="1" dirty="0">
                <a:latin typeface="Arial" panose="020B0604020202020204" pitchFamily="34" charset="0"/>
                <a:cs typeface="Arial" panose="020B0604020202020204" pitchFamily="34" charset="0"/>
              </a:rPr>
              <a:t>управління змінами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У сучасному швидкоплинному діловому світі зміни відбуваються постійно. </a:t>
            </a:r>
            <a:r>
              <a:rPr lang="en-US" cap="none" dirty="0" smtClean="0">
                <a:latin typeface="Arial" panose="020B0604020202020204" pitchFamily="34" charset="0"/>
                <a:cs typeface="Arial" panose="020B0604020202020204" pitchFamily="34" charset="0"/>
              </a:rPr>
              <a:t>OB </a:t>
            </a:r>
            <a:r>
              <a:rPr lang="uk-UA" cap="none" dirty="0" smtClean="0">
                <a:latin typeface="Arial" panose="020B0604020202020204" pitchFamily="34" charset="0"/>
                <a:cs typeface="Arial" panose="020B0604020202020204" pitchFamily="34" charset="0"/>
              </a:rPr>
              <a:t>забезпечує основу для ефективного управління організаційними змінами. Розуміння того, як люди реагують на зміни, і найкращі способи повідомити про зміни мають вирішальне значення для мінімізації опору та забезпечення плавного переходу.</a:t>
            </a:r>
            <a:endParaRPr lang="uk-UA"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77333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73731" y="1320887"/>
            <a:ext cx="11113470" cy="4585643"/>
          </a:xfrm>
        </p:spPr>
        <p:txBody>
          <a:bodyPr>
            <a:normAutofit/>
          </a:bodyPr>
          <a:lstStyle/>
          <a:p>
            <a:r>
              <a:rPr lang="uk-UA" b="1" dirty="0">
                <a:latin typeface="Arial" panose="020B0604020202020204" pitchFamily="34" charset="0"/>
                <a:cs typeface="Arial" panose="020B0604020202020204" pitchFamily="34" charset="0"/>
              </a:rPr>
              <a:t>Сприяє кращій організаційній культурі</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Організаційна культура суттєво впливає на поведінку співробітників і ефективність організації. Сильна культура узгоджується з цінностями та цілями організації та сприяє почуттю ідентичності та приналежності серед працівників.</a:t>
            </a:r>
          </a:p>
          <a:p>
            <a:r>
              <a:rPr lang="uk-UA" b="1" dirty="0" smtClean="0">
                <a:latin typeface="Arial" panose="020B0604020202020204" pitchFamily="34" charset="0"/>
                <a:cs typeface="Arial" panose="020B0604020202020204" pitchFamily="34" charset="0"/>
              </a:rPr>
              <a:t>Підтримує </a:t>
            </a:r>
            <a:r>
              <a:rPr lang="uk-UA" b="1" dirty="0">
                <a:latin typeface="Arial" panose="020B0604020202020204" pitchFamily="34" charset="0"/>
                <a:cs typeface="Arial" panose="020B0604020202020204" pitchFamily="34" charset="0"/>
              </a:rPr>
              <a:t>різноманітність та </a:t>
            </a:r>
            <a:r>
              <a:rPr lang="uk-UA" b="1" dirty="0" err="1">
                <a:latin typeface="Arial" panose="020B0604020202020204" pitchFamily="34" charset="0"/>
                <a:cs typeface="Arial" panose="020B0604020202020204" pitchFamily="34" charset="0"/>
              </a:rPr>
              <a:t>інклюзивність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Оскільки робочі місця стають дедалі різноманітнішими, розуміння організаційної поведінки допомагає організаціям цінувати й інтегрувати різноманітні погляди. Це не тільки сприяє </a:t>
            </a:r>
            <a:r>
              <a:rPr lang="uk-UA" cap="none" dirty="0" err="1" smtClean="0">
                <a:latin typeface="Arial" panose="020B0604020202020204" pitchFamily="34" charset="0"/>
                <a:cs typeface="Arial" panose="020B0604020202020204" pitchFamily="34" charset="0"/>
              </a:rPr>
              <a:t>інклюзивності</a:t>
            </a:r>
            <a:r>
              <a:rPr lang="uk-UA" cap="none" dirty="0" smtClean="0">
                <a:latin typeface="Arial" panose="020B0604020202020204" pitchFamily="34" charset="0"/>
                <a:cs typeface="Arial" panose="020B0604020202020204" pitchFamily="34" charset="0"/>
              </a:rPr>
              <a:t>, але й стимулює інновації та творчість.</a:t>
            </a:r>
          </a:p>
          <a:p>
            <a:r>
              <a:rPr lang="uk-UA" b="1" dirty="0" smtClean="0">
                <a:latin typeface="Arial" panose="020B0604020202020204" pitchFamily="34" charset="0"/>
                <a:cs typeface="Arial" panose="020B0604020202020204" pitchFamily="34" charset="0"/>
              </a:rPr>
              <a:t>Прийняття </a:t>
            </a:r>
            <a:r>
              <a:rPr lang="uk-UA" b="1" dirty="0">
                <a:latin typeface="Arial" panose="020B0604020202020204" pitchFamily="34" charset="0"/>
                <a:cs typeface="Arial" panose="020B0604020202020204" pitchFamily="34" charset="0"/>
              </a:rPr>
              <a:t>стратегічних рішень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Принципи організаційної поведінки допомагають краще приймати стратегічні рішення, враховуючи людський фактор у всіх організаційних стратегіях. Це гарантує більшу ймовірність прийняття та успішного виконання рішень.</a:t>
            </a:r>
          </a:p>
          <a:p>
            <a:endParaRPr lang="uk-UA" dirty="0"/>
          </a:p>
        </p:txBody>
      </p:sp>
    </p:spTree>
    <p:extLst>
      <p:ext uri="{BB962C8B-B14F-4D97-AF65-F5344CB8AC3E}">
        <p14:creationId xmlns:p14="http://schemas.microsoft.com/office/powerpoint/2010/main" val="37655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921137" y="1989480"/>
            <a:ext cx="6697662" cy="4131233"/>
          </a:xfrm>
          <a:prstGeom prst="flowChartAlternateProcess">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spcBef>
                <a:spcPct val="20000"/>
              </a:spcBef>
              <a:buFont typeface="Arial" panose="020B0604020202020204" pitchFamily="34" charset="0"/>
              <a:buNone/>
            </a:pPr>
            <a:r>
              <a:rPr lang="uk-UA" sz="1400" dirty="0" smtClean="0">
                <a:latin typeface="Arial" panose="020B0604020202020204" pitchFamily="34" charset="0"/>
                <a:cs typeface="Arial" panose="020B0604020202020204" pitchFamily="34" charset="0"/>
              </a:rPr>
              <a:t>• </a:t>
            </a:r>
            <a:r>
              <a:rPr lang="uk-UA" sz="1600" dirty="0" smtClean="0">
                <a:latin typeface="Arial" panose="020B0604020202020204" pitchFamily="34" charset="0"/>
                <a:cs typeface="Arial" panose="020B0604020202020204" pitchFamily="34" charset="0"/>
              </a:rPr>
              <a:t>поведінка осіб в організації;</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проблеми міжособистісних відносин при взаємодії двох осіб</a:t>
            </a: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(колег або пари «начальник - підлеглий»);</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динаміка відносин всередині малих груп </a:t>
            </a: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(як формальних і неформальних);</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виникають </a:t>
            </a:r>
            <a:r>
              <a:rPr lang="uk-UA" sz="1600" dirty="0" err="1" smtClean="0">
                <a:latin typeface="Arial" panose="020B0604020202020204" pitchFamily="34" charset="0"/>
                <a:cs typeface="Arial" panose="020B0604020202020204" pitchFamily="34" charset="0"/>
              </a:rPr>
              <a:t>міжгрупові</a:t>
            </a:r>
            <a:r>
              <a:rPr lang="uk-UA" sz="1600" dirty="0" smtClean="0">
                <a:latin typeface="Arial" panose="020B0604020202020204" pitchFamily="34" charset="0"/>
                <a:cs typeface="Arial" panose="020B0604020202020204" pitchFamily="34" charset="0"/>
              </a:rPr>
              <a:t> відносини;</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організації як цілісні системи,</a:t>
            </a:r>
            <a:r>
              <a:rPr lang="en-US" sz="1600" dirty="0" smtClean="0">
                <a:latin typeface="Arial" panose="020B0604020202020204" pitchFamily="34" charset="0"/>
                <a:cs typeface="Arial" panose="020B0604020202020204" pitchFamily="34" charset="0"/>
              </a:rPr>
              <a:t> </a:t>
            </a:r>
            <a:r>
              <a:rPr lang="uk-UA" sz="1600" dirty="0" smtClean="0">
                <a:latin typeface="Arial" panose="020B0604020202020204" pitchFamily="34" charset="0"/>
                <a:cs typeface="Arial" panose="020B0604020202020204" pitchFamily="34" charset="0"/>
              </a:rPr>
              <a:t> основу яких утворюють </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err="1" smtClean="0">
                <a:latin typeface="Arial" panose="020B0604020202020204" pitchFamily="34" charset="0"/>
                <a:cs typeface="Arial" panose="020B0604020202020204" pitchFamily="34" charset="0"/>
              </a:rPr>
              <a:t>внутрішньоорганізаційні</a:t>
            </a:r>
            <a:r>
              <a:rPr lang="uk-UA" sz="1600" dirty="0" smtClean="0">
                <a:latin typeface="Arial" panose="020B0604020202020204" pitchFamily="34" charset="0"/>
                <a:cs typeface="Arial" panose="020B0604020202020204" pitchFamily="34" charset="0"/>
              </a:rPr>
              <a:t> відносини.</a:t>
            </a:r>
            <a:r>
              <a:rPr lang="uk-UA" sz="1400" dirty="0" smtClean="0">
                <a:latin typeface="Arial" panose="020B0604020202020204" pitchFamily="34" charset="0"/>
                <a:cs typeface="Arial" panose="020B0604020202020204" pitchFamily="34" charset="0"/>
              </a:rPr>
              <a:t> </a:t>
            </a:r>
          </a:p>
          <a:p>
            <a:pPr algn="just"/>
            <a:endParaRPr lang="uk-UA" sz="1400" dirty="0">
              <a:latin typeface="Arial" panose="020B0604020202020204" pitchFamily="34" charset="0"/>
              <a:cs typeface="Arial" panose="020B0604020202020204" pitchFamily="34" charset="0"/>
            </a:endParaRPr>
          </a:p>
        </p:txBody>
      </p:sp>
      <p:sp>
        <p:nvSpPr>
          <p:cNvPr id="6" name="Oval 10"/>
          <p:cNvSpPr>
            <a:spLocks noChangeArrowheads="1"/>
          </p:cNvSpPr>
          <p:nvPr/>
        </p:nvSpPr>
        <p:spPr bwMode="auto">
          <a:xfrm>
            <a:off x="4544670" y="250761"/>
            <a:ext cx="6553200" cy="936625"/>
          </a:xfrm>
          <a:prstGeom prst="ellipse">
            <a:avLst/>
          </a:prstGeom>
          <a:solidFill>
            <a:srgbClr val="2CE09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b="1" dirty="0" smtClean="0">
                <a:latin typeface="Arial" panose="020B0604020202020204" pitchFamily="34" charset="0"/>
                <a:cs typeface="Arial" panose="020B0604020202020204" pitchFamily="34" charset="0"/>
              </a:rPr>
              <a:t>Об'єкти</a:t>
            </a:r>
            <a:r>
              <a:rPr lang="uk-UA" dirty="0" smtClean="0">
                <a:latin typeface="Arial" panose="020B0604020202020204" pitchFamily="34" charset="0"/>
                <a:cs typeface="Arial" panose="020B0604020202020204" pitchFamily="34" charset="0"/>
              </a:rPr>
              <a:t> вивчення організаційної поведінки</a:t>
            </a:r>
            <a:r>
              <a:rPr lang="uk-UA" dirty="0" smtClean="0"/>
              <a:t>:</a:t>
            </a:r>
            <a:endParaRPr lang="uk-UA" dirty="0"/>
          </a:p>
        </p:txBody>
      </p:sp>
    </p:spTree>
    <p:extLst>
      <p:ext uri="{BB962C8B-B14F-4D97-AF65-F5344CB8AC3E}">
        <p14:creationId xmlns:p14="http://schemas.microsoft.com/office/powerpoint/2010/main" val="333753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580" y="206625"/>
            <a:ext cx="10364451" cy="1094953"/>
          </a:xfrm>
        </p:spPr>
        <p:txBody>
          <a:bodyPr/>
          <a:lstStyle/>
          <a:p>
            <a:r>
              <a:rPr lang="ru-RU" b="1" dirty="0"/>
              <a:t>4 </a:t>
            </a:r>
            <a:r>
              <a:rPr lang="ru-RU" b="1" dirty="0" err="1"/>
              <a:t>Ключові</a:t>
            </a:r>
            <a:r>
              <a:rPr lang="ru-RU" b="1" dirty="0"/>
              <a:t> </a:t>
            </a:r>
            <a:r>
              <a:rPr lang="ru-RU" b="1" dirty="0" err="1"/>
              <a:t>компоненти</a:t>
            </a:r>
            <a:r>
              <a:rPr lang="ru-RU" b="1" dirty="0"/>
              <a:t> </a:t>
            </a:r>
            <a:r>
              <a:rPr lang="ru-RU" b="1" dirty="0" err="1"/>
              <a:t>організаційної</a:t>
            </a:r>
            <a:r>
              <a:rPr lang="ru-RU" b="1" dirty="0"/>
              <a:t> </a:t>
            </a:r>
            <a:r>
              <a:rPr lang="ru-RU" b="1" dirty="0" err="1" smtClean="0"/>
              <a:t>поведінки</a:t>
            </a:r>
            <a:endParaRPr lang="uk-UA" dirty="0"/>
          </a:p>
        </p:txBody>
      </p:sp>
      <p:sp>
        <p:nvSpPr>
          <p:cNvPr id="3" name="Объект 2"/>
          <p:cNvSpPr>
            <a:spLocks noGrp="1"/>
          </p:cNvSpPr>
          <p:nvPr>
            <p:ph sz="quarter" idx="13"/>
          </p:nvPr>
        </p:nvSpPr>
        <p:spPr/>
        <p:txBody>
          <a:bodyPr>
            <a:normAutofit fontScale="92500" lnSpcReduction="20000"/>
          </a:bodyPr>
          <a:lstStyle/>
          <a:p>
            <a:pPr marL="0" indent="0" algn="just">
              <a:buNone/>
            </a:pPr>
            <a:r>
              <a:rPr lang="uk-UA" cap="none" dirty="0" smtClean="0">
                <a:latin typeface="Arial" panose="020B0604020202020204" pitchFamily="34" charset="0"/>
                <a:cs typeface="Arial" panose="020B0604020202020204" pitchFamily="34" charset="0"/>
              </a:rPr>
              <a:t>Організаційна поведінка є складною та багатогранною сферою, яку можна умовно розділити на </a:t>
            </a:r>
            <a:r>
              <a:rPr lang="uk-UA" b="1" cap="none" dirty="0" smtClean="0">
                <a:latin typeface="Arial" panose="020B0604020202020204" pitchFamily="34" charset="0"/>
                <a:cs typeface="Arial" panose="020B0604020202020204" pitchFamily="34" charset="0"/>
              </a:rPr>
              <a:t>чотири ключові компоненти</a:t>
            </a:r>
            <a:r>
              <a:rPr lang="uk-UA" cap="none" dirty="0" smtClean="0">
                <a:latin typeface="Arial" panose="020B0604020202020204" pitchFamily="34" charset="0"/>
                <a:cs typeface="Arial" panose="020B0604020202020204" pitchFamily="34" charset="0"/>
              </a:rPr>
              <a:t>. Кожен із цих компонентів відіграє вирішальну роль у розумінні та покращенні функціонування організацій.</a:t>
            </a:r>
          </a:p>
          <a:p>
            <a:pPr marL="0" indent="0" algn="just">
              <a:buNone/>
            </a:pPr>
            <a:r>
              <a:rPr lang="uk-UA" b="1" cap="none" dirty="0" smtClean="0">
                <a:latin typeface="Arial" panose="020B0604020202020204" pitchFamily="34" charset="0"/>
                <a:cs typeface="Arial" panose="020B0604020202020204" pitchFamily="34" charset="0"/>
              </a:rPr>
              <a:t>Індивідуальна поведінка</a:t>
            </a:r>
          </a:p>
          <a:p>
            <a:pPr marL="0" indent="0" algn="just">
              <a:buNone/>
            </a:pPr>
            <a:r>
              <a:rPr lang="uk-UA" cap="none" dirty="0" smtClean="0">
                <a:latin typeface="Arial" panose="020B0604020202020204" pitchFamily="34" charset="0"/>
                <a:cs typeface="Arial" panose="020B0604020202020204" pitchFamily="34" charset="0"/>
              </a:rPr>
              <a:t>Цей компонент зосереджується на поведінці, ставленні та продуктивності окремих працівників в організації. Цей аспект має вирішальне значення, тому що кожен член організації привносить свою унікальну особистість, досвід і перспективи на робоче місце, впливаючи на те, як він взаємодіє з іншими, на результати своєї роботи та свій загальний внесок в організацію.</a:t>
            </a:r>
          </a:p>
          <a:p>
            <a:pPr marL="0" indent="0" algn="just">
              <a:buNone/>
            </a:pPr>
            <a:r>
              <a:rPr lang="ru-RU" i="1" cap="none" dirty="0" smtClean="0">
                <a:latin typeface="Arial" panose="020B0604020202020204" pitchFamily="34" charset="0"/>
                <a:cs typeface="Arial" panose="020B0604020202020204" pitchFamily="34" charset="0"/>
              </a:rPr>
              <a:t>Те, як </a:t>
            </a:r>
            <a:r>
              <a:rPr lang="ru-RU" i="1" cap="none" dirty="0" err="1" smtClean="0">
                <a:latin typeface="Arial" panose="020B0604020202020204" pitchFamily="34" charset="0"/>
                <a:cs typeface="Arial" panose="020B0604020202020204" pitchFamily="34" charset="0"/>
              </a:rPr>
              <a:t>співробітник</a:t>
            </a:r>
            <a:r>
              <a:rPr lang="ru-RU" i="1" cap="none" dirty="0" smtClean="0">
                <a:latin typeface="Arial" panose="020B0604020202020204" pitchFamily="34" charset="0"/>
                <a:cs typeface="Arial" panose="020B0604020202020204" pitchFamily="34" charset="0"/>
              </a:rPr>
              <a:t> </a:t>
            </a:r>
            <a:r>
              <a:rPr lang="ru-RU" i="1" cap="none" dirty="0" err="1" smtClean="0">
                <a:latin typeface="Arial" panose="020B0604020202020204" pitchFamily="34" charset="0"/>
                <a:cs typeface="Arial" panose="020B0604020202020204" pitchFamily="34" charset="0"/>
              </a:rPr>
              <a:t>працює</a:t>
            </a:r>
            <a:r>
              <a:rPr lang="ru-RU" i="1" cap="none" dirty="0" smtClean="0">
                <a:latin typeface="Arial" panose="020B0604020202020204" pitchFamily="34" charset="0"/>
                <a:cs typeface="Arial" panose="020B0604020202020204" pitchFamily="34" charset="0"/>
              </a:rPr>
              <a:t> в </a:t>
            </a:r>
            <a:r>
              <a:rPr lang="ru-RU" i="1" cap="none" dirty="0" err="1" smtClean="0">
                <a:latin typeface="Arial" panose="020B0604020202020204" pitchFamily="34" charset="0"/>
                <a:cs typeface="Arial" panose="020B0604020202020204" pitchFamily="34" charset="0"/>
              </a:rPr>
              <a:t>організації</a:t>
            </a:r>
            <a:r>
              <a:rPr lang="ru-RU" i="1" cap="none" dirty="0" smtClean="0">
                <a:latin typeface="Arial" panose="020B0604020202020204" pitchFamily="34" charset="0"/>
                <a:cs typeface="Arial" panose="020B0604020202020204" pitchFamily="34" charset="0"/>
              </a:rPr>
              <a:t>, </a:t>
            </a:r>
            <a:r>
              <a:rPr lang="ru-RU" i="1" cap="none" dirty="0" err="1" smtClean="0">
                <a:latin typeface="Arial" panose="020B0604020202020204" pitchFamily="34" charset="0"/>
                <a:cs typeface="Arial" panose="020B0604020202020204" pitchFamily="34" charset="0"/>
              </a:rPr>
              <a:t>може</a:t>
            </a:r>
            <a:r>
              <a:rPr lang="ru-RU" i="1" cap="none" dirty="0" smtClean="0">
                <a:latin typeface="Arial" panose="020B0604020202020204" pitchFamily="34" charset="0"/>
                <a:cs typeface="Arial" panose="020B0604020202020204" pitchFamily="34" charset="0"/>
              </a:rPr>
              <a:t> бути результатом </a:t>
            </a:r>
            <a:r>
              <a:rPr lang="ru-RU" i="1" cap="none" dirty="0" err="1" smtClean="0">
                <a:latin typeface="Arial" panose="020B0604020202020204" pitchFamily="34" charset="0"/>
                <a:cs typeface="Arial" panose="020B0604020202020204" pitchFamily="34" charset="0"/>
              </a:rPr>
              <a:t>різних</a:t>
            </a:r>
            <a:r>
              <a:rPr lang="ru-RU" i="1" cap="none" dirty="0" smtClean="0">
                <a:latin typeface="Arial" panose="020B0604020202020204" pitchFamily="34" charset="0"/>
                <a:cs typeface="Arial" panose="020B0604020202020204" pitchFamily="34" charset="0"/>
              </a:rPr>
              <a:t> </a:t>
            </a:r>
            <a:r>
              <a:rPr lang="ru-RU" i="1" cap="none" dirty="0" err="1" smtClean="0">
                <a:latin typeface="Arial" panose="020B0604020202020204" pitchFamily="34" charset="0"/>
                <a:cs typeface="Arial" panose="020B0604020202020204" pitchFamily="34" charset="0"/>
              </a:rPr>
              <a:t>факторів</a:t>
            </a:r>
            <a:r>
              <a:rPr lang="ru-RU" i="1" cap="none" dirty="0" smtClean="0">
                <a:latin typeface="Arial" panose="020B0604020202020204" pitchFamily="34" charset="0"/>
                <a:cs typeface="Arial" panose="020B0604020202020204" pitchFamily="34" charset="0"/>
              </a:rPr>
              <a:t>.</a:t>
            </a:r>
            <a:endParaRPr lang="uk-UA" cap="none" dirty="0" smtClean="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999211853"/>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223</TotalTime>
  <Words>2626</Words>
  <Application>Microsoft Office PowerPoint</Application>
  <PresentationFormat>Широкоэкранный</PresentationFormat>
  <Paragraphs>174</Paragraphs>
  <Slides>28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Arial Black</vt:lpstr>
      <vt:lpstr>Bookman Old Style</vt:lpstr>
      <vt:lpstr>Calibri</vt:lpstr>
      <vt:lpstr>Symbol</vt:lpstr>
      <vt:lpstr>Times New Roman</vt:lpstr>
      <vt:lpstr>Tw Cen MT</vt:lpstr>
      <vt:lpstr>Капля</vt:lpstr>
      <vt:lpstr>ТЕМА 1. КОНЦЕПТУАЛЬНІ ОСНОВИ ОРГАНІЗАЦІЙНОЇ ПОВЕДІНКИ</vt:lpstr>
      <vt:lpstr>ОРГАНІЗАЦІЙНА ПОВЕДІНКА: СУТНІСТЬ, ЦІЛІ, ЗАВДАННЯ</vt:lpstr>
      <vt:lpstr>Що таке організаційна поведінка?</vt:lpstr>
      <vt:lpstr>Презентация PowerPoint</vt:lpstr>
      <vt:lpstr>Цілі організаційної поведінки як науки</vt:lpstr>
      <vt:lpstr>Важливість організаційної поведінки Вивчення організаційної поведінки має вирішальне значення в сучасному бізнес-середовищі. Він сприяє управлінню та здоров’ю будь-якої організації, пропонуючи цінну інформацію та інструменти для роботи з людськими аспектами робочого місця, що в кінцевому підсумку призводить до підвищення організаційної ефективності, ефективності та стійкості.</vt:lpstr>
      <vt:lpstr>Презентация PowerPoint</vt:lpstr>
      <vt:lpstr>Презентация PowerPoint</vt:lpstr>
      <vt:lpstr>4 Ключові компоненти організаційної поведінки</vt:lpstr>
      <vt:lpstr>Презентация PowerPoint</vt:lpstr>
      <vt:lpstr>Групова поведінка  Групова поведінка в організаційних умовах відноситься до дій, взаємодії та динаміки, які відбуваються між окремими особами, коли вони об’єднуються в групи чи команди. Розуміння групової поведінки має вирішальне значення для організацій, оскільки воно може суттєво вплинути на загальну продуктивність, задоволеність працівників і досягнення цілей організації. </vt:lpstr>
      <vt:lpstr>Організаційна структура та культура Це два фундаментальні аспекти організаційної поведінки, які суттєво впливають на те, як компанія працює та працює. Обидва відіграють вирішальну роль у формуванні поведінки та ставлення співробітників, і розуміння їх є важливим для ефективного управління та лідерства. Організаційна поведінка також вивчає те, як компанія організована та структурована.</vt:lpstr>
      <vt:lpstr>Організаційні процеси та управління змінами Ця область зосереджена на динаміці змін всередині організації та різних процесах, які підтримують або стимулюють ці зміни. Ця сфера має важливе значення для забезпечення успішної адаптації організацій до внутрішніх і зовнішніх викликів і можливостей.</vt:lpstr>
      <vt:lpstr>Презентация PowerPoint</vt:lpstr>
      <vt:lpstr>Рушійні сили організаційної поведінки</vt:lpstr>
      <vt:lpstr>Організаційна структура</vt:lpstr>
      <vt:lpstr>Презентация PowerPoint</vt:lpstr>
      <vt:lpstr>Презентация PowerPoint</vt:lpstr>
      <vt:lpstr>Теоретичні підходи до організаційної поведінки (Теорії організаційної поведінки) </vt:lpstr>
      <vt:lpstr>Презентация PowerPoint</vt:lpstr>
      <vt:lpstr>Моделі організаційної поведінки </vt:lpstr>
      <vt:lpstr>Презентация PowerPoint</vt:lpstr>
      <vt:lpstr>Організація та її групи</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КОНЦЕПТУАЛЬНІ ОСНОВИ ОРГАНІЗАЦІЙНОЇ ПОВЕДІНКИ</dc:title>
  <dc:creator>Царук Ірина Михайлівна</dc:creator>
  <cp:lastModifiedBy>Царук Ірина Михайлівна</cp:lastModifiedBy>
  <cp:revision>63</cp:revision>
  <dcterms:created xsi:type="dcterms:W3CDTF">2024-09-06T09:04:18Z</dcterms:created>
  <dcterms:modified xsi:type="dcterms:W3CDTF">2024-09-13T07:58:05Z</dcterms:modified>
</cp:coreProperties>
</file>