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9" r:id="rId12"/>
    <p:sldId id="266" r:id="rId13"/>
    <p:sldId id="267" r:id="rId14"/>
    <p:sldId id="268" r:id="rId15"/>
  </p:sldIdLst>
  <p:sldSz cx="12192000" cy="6858000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2" d="100"/>
          <a:sy n="92" d="100"/>
        </p:scale>
        <p:origin x="307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91777CE-8827-43A9-B2AC-C3F0D23C7C0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Підзаголовок 2">
            <a:extLst>
              <a:ext uri="{FF2B5EF4-FFF2-40B4-BE49-F238E27FC236}">
                <a16:creationId xmlns:a16="http://schemas.microsoft.com/office/drawing/2014/main" id="{1B0D4D1B-93FE-4EC7-91E1-B439C9A8314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uk-UA"/>
              <a:t>Клацніть, щоб редагувати стиль зразка підзаголовка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D6FEB2E1-61C0-47FA-B833-CB2F0F6CEC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9D28C4-7F5C-4277-918C-80210C104CC2}" type="datetimeFigureOut">
              <a:rPr lang="uk-UA" smtClean="0"/>
              <a:t>31.08.2025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A7C30BB0-5F76-44C7-A76F-D6C5E7B4F1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16986A45-DCB9-4661-B9A9-C1722A69F5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BF4C78-2ACF-4ACB-835D-FBD793F531E0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6420651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ACA9A3A-729A-42A0-BF5C-92E6FFC890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ертикального тексту 2">
            <a:extLst>
              <a:ext uri="{FF2B5EF4-FFF2-40B4-BE49-F238E27FC236}">
                <a16:creationId xmlns:a16="http://schemas.microsoft.com/office/drawing/2014/main" id="{3931C389-BD95-4DDA-BAEA-33F159D259B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4835ED04-214E-487A-8E42-C6CFC7B83B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9D28C4-7F5C-4277-918C-80210C104CC2}" type="datetimeFigureOut">
              <a:rPr lang="uk-UA" smtClean="0"/>
              <a:t>31.08.2025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D5CBDC70-A9ED-4E39-9EBF-296B949778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DAA9FC50-BA23-43E9-9425-6E36A04494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BF4C78-2ACF-4ACB-835D-FBD793F531E0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622250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ий заголовок 1">
            <a:extLst>
              <a:ext uri="{FF2B5EF4-FFF2-40B4-BE49-F238E27FC236}">
                <a16:creationId xmlns:a16="http://schemas.microsoft.com/office/drawing/2014/main" id="{2BA3830E-BBAA-443C-AEEC-743A7BFA8C6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ертикального тексту 2">
            <a:extLst>
              <a:ext uri="{FF2B5EF4-FFF2-40B4-BE49-F238E27FC236}">
                <a16:creationId xmlns:a16="http://schemas.microsoft.com/office/drawing/2014/main" id="{2342D771-5623-457E-95DD-8626DDE9EBA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6BDDFF88-B175-4BD5-A43B-C6FFF053D0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9D28C4-7F5C-4277-918C-80210C104CC2}" type="datetimeFigureOut">
              <a:rPr lang="uk-UA" smtClean="0"/>
              <a:t>31.08.2025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0452024F-655B-4DCF-8095-192AE65F65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D55FAFE3-1743-4E5D-BF9A-3EA6877EC8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BF4C78-2ACF-4ACB-835D-FBD793F531E0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3511287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BE269F5-0AA5-44D7-A3EB-5B29F6420C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E4D5A066-AC42-4012-9EF2-33D6247F368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79669D46-C304-476A-9D6A-841BAD9695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9D28C4-7F5C-4277-918C-80210C104CC2}" type="datetimeFigureOut">
              <a:rPr lang="uk-UA" smtClean="0"/>
              <a:t>31.08.2025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E6F288DC-0849-4606-8587-7A494584A6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3D0CB6F2-761F-4730-8D7B-FD2C2330BA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BF4C78-2ACF-4ACB-835D-FBD793F531E0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1726302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D0C253D-55D9-4A61-BC6B-60103D0BAC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B3888F15-5106-4276-B9A0-2D7F2DE4ED8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60C95DBA-85EF-4032-8C50-94A26C4B0E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9D28C4-7F5C-4277-918C-80210C104CC2}" type="datetimeFigureOut">
              <a:rPr lang="uk-UA" smtClean="0"/>
              <a:t>31.08.2025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9FF3CFDF-8CB4-4341-B9EA-828C3383B7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34723EBD-B0A7-4645-AC40-5546DF3121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BF4C78-2ACF-4ACB-835D-FBD793F531E0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2532503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AC57554-D1A0-4F2F-BBC7-D3C9F15296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6ABE20D6-3D58-4B30-9BF1-DB3815389AA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вмісту 3">
            <a:extLst>
              <a:ext uri="{FF2B5EF4-FFF2-40B4-BE49-F238E27FC236}">
                <a16:creationId xmlns:a16="http://schemas.microsoft.com/office/drawing/2014/main" id="{A734F6F4-1304-4A16-9F6B-2693FA13657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id="{9CDDD977-EEA1-4020-84C0-64D2700F16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9D28C4-7F5C-4277-918C-80210C104CC2}" type="datetimeFigureOut">
              <a:rPr lang="uk-UA" smtClean="0"/>
              <a:t>31.08.2025</a:t>
            </a:fld>
            <a:endParaRPr lang="uk-UA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9AB98570-8854-4A30-A11A-169AAA0CE1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C0E5F291-4E68-44C4-967E-C8D145026E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BF4C78-2ACF-4ACB-835D-FBD793F531E0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4546186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56DC720-89CE-44C2-9650-944C6521B9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24A69CF2-344F-49C2-8446-CD0D6684058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Місце для вмісту 3">
            <a:extLst>
              <a:ext uri="{FF2B5EF4-FFF2-40B4-BE49-F238E27FC236}">
                <a16:creationId xmlns:a16="http://schemas.microsoft.com/office/drawing/2014/main" id="{E75C97AE-BDD8-4474-8FF4-DC00D221DFA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5" name="Місце для тексту 4">
            <a:extLst>
              <a:ext uri="{FF2B5EF4-FFF2-40B4-BE49-F238E27FC236}">
                <a16:creationId xmlns:a16="http://schemas.microsoft.com/office/drawing/2014/main" id="{0183AC95-AB6E-43FE-B812-49F4337BE4D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6" name="Місце для вмісту 5">
            <a:extLst>
              <a:ext uri="{FF2B5EF4-FFF2-40B4-BE49-F238E27FC236}">
                <a16:creationId xmlns:a16="http://schemas.microsoft.com/office/drawing/2014/main" id="{C084248E-76ED-4DC1-8550-AF69C18BF5C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7" name="Місце для дати 6">
            <a:extLst>
              <a:ext uri="{FF2B5EF4-FFF2-40B4-BE49-F238E27FC236}">
                <a16:creationId xmlns:a16="http://schemas.microsoft.com/office/drawing/2014/main" id="{B0AEAEE9-3C27-4D58-B57D-7617932D67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9D28C4-7F5C-4277-918C-80210C104CC2}" type="datetimeFigureOut">
              <a:rPr lang="uk-UA" smtClean="0"/>
              <a:t>31.08.2025</a:t>
            </a:fld>
            <a:endParaRPr lang="uk-UA"/>
          </a:p>
        </p:txBody>
      </p:sp>
      <p:sp>
        <p:nvSpPr>
          <p:cNvPr id="8" name="Місце для нижнього колонтитула 7">
            <a:extLst>
              <a:ext uri="{FF2B5EF4-FFF2-40B4-BE49-F238E27FC236}">
                <a16:creationId xmlns:a16="http://schemas.microsoft.com/office/drawing/2014/main" id="{7DD30BB8-BEAF-4411-BA22-BEDD53EF7C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Місце для номера слайда 8">
            <a:extLst>
              <a:ext uri="{FF2B5EF4-FFF2-40B4-BE49-F238E27FC236}">
                <a16:creationId xmlns:a16="http://schemas.microsoft.com/office/drawing/2014/main" id="{E6F164CC-7A5E-4554-B08B-DEA09F7129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BF4C78-2ACF-4ACB-835D-FBD793F531E0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7023363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3A68CDA-8410-438E-91AF-D712CF3974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дати 2">
            <a:extLst>
              <a:ext uri="{FF2B5EF4-FFF2-40B4-BE49-F238E27FC236}">
                <a16:creationId xmlns:a16="http://schemas.microsoft.com/office/drawing/2014/main" id="{C07A0EF6-A7EF-4F63-919B-6D693D9811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9D28C4-7F5C-4277-918C-80210C104CC2}" type="datetimeFigureOut">
              <a:rPr lang="uk-UA" smtClean="0"/>
              <a:t>31.08.2025</a:t>
            </a:fld>
            <a:endParaRPr lang="uk-UA"/>
          </a:p>
        </p:txBody>
      </p:sp>
      <p:sp>
        <p:nvSpPr>
          <p:cNvPr id="4" name="Місце для нижнього колонтитула 3">
            <a:extLst>
              <a:ext uri="{FF2B5EF4-FFF2-40B4-BE49-F238E27FC236}">
                <a16:creationId xmlns:a16="http://schemas.microsoft.com/office/drawing/2014/main" id="{E54A5F11-170A-4851-8EBC-4EA112C9E1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Місце для номера слайда 4">
            <a:extLst>
              <a:ext uri="{FF2B5EF4-FFF2-40B4-BE49-F238E27FC236}">
                <a16:creationId xmlns:a16="http://schemas.microsoft.com/office/drawing/2014/main" id="{764C1055-FF52-4ADB-A318-FE015EA38E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BF4C78-2ACF-4ACB-835D-FBD793F531E0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812341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дати 1">
            <a:extLst>
              <a:ext uri="{FF2B5EF4-FFF2-40B4-BE49-F238E27FC236}">
                <a16:creationId xmlns:a16="http://schemas.microsoft.com/office/drawing/2014/main" id="{A3484D7C-776A-4DA0-A5F2-9ED1CBDC05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9D28C4-7F5C-4277-918C-80210C104CC2}" type="datetimeFigureOut">
              <a:rPr lang="uk-UA" smtClean="0"/>
              <a:t>31.08.2025</a:t>
            </a:fld>
            <a:endParaRPr lang="uk-UA"/>
          </a:p>
        </p:txBody>
      </p:sp>
      <p:sp>
        <p:nvSpPr>
          <p:cNvPr id="3" name="Місце для нижнього колонтитула 2">
            <a:extLst>
              <a:ext uri="{FF2B5EF4-FFF2-40B4-BE49-F238E27FC236}">
                <a16:creationId xmlns:a16="http://schemas.microsoft.com/office/drawing/2014/main" id="{153A173C-8CFC-4161-B5B3-7D0FE08356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C0BCF8BE-15B1-4FBD-A0F7-615E0D71FD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BF4C78-2ACF-4ACB-835D-FBD793F531E0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4791328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FB40275-FAEF-4D87-B027-83131344F2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51BCE7BB-0CAF-451C-9D71-3C2A136E91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тексту 3">
            <a:extLst>
              <a:ext uri="{FF2B5EF4-FFF2-40B4-BE49-F238E27FC236}">
                <a16:creationId xmlns:a16="http://schemas.microsoft.com/office/drawing/2014/main" id="{86ED7861-BA7B-4D76-B535-1F45CD0D186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id="{AAAEAD4B-C7A2-4628-9747-D13A350AC2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9D28C4-7F5C-4277-918C-80210C104CC2}" type="datetimeFigureOut">
              <a:rPr lang="uk-UA" smtClean="0"/>
              <a:t>31.08.2025</a:t>
            </a:fld>
            <a:endParaRPr lang="uk-UA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22F7C0BE-992F-47AD-9123-7E888FCC74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5223D03C-B55D-444E-891D-BD0B6A11E4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BF4C78-2ACF-4ACB-835D-FBD793F531E0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4766398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03676FA-4D57-441D-B6FC-9BD2B17F37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зображення 2">
            <a:extLst>
              <a:ext uri="{FF2B5EF4-FFF2-40B4-BE49-F238E27FC236}">
                <a16:creationId xmlns:a16="http://schemas.microsoft.com/office/drawing/2014/main" id="{7B07448E-6BCD-4DE3-A92A-DEA0E9BBF36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/>
          </a:p>
        </p:txBody>
      </p:sp>
      <p:sp>
        <p:nvSpPr>
          <p:cNvPr id="4" name="Місце для тексту 3">
            <a:extLst>
              <a:ext uri="{FF2B5EF4-FFF2-40B4-BE49-F238E27FC236}">
                <a16:creationId xmlns:a16="http://schemas.microsoft.com/office/drawing/2014/main" id="{E517911D-C344-4883-A16A-B13A57C38CE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id="{66B8D69A-10ED-4BCA-8E2E-475B65AA54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9D28C4-7F5C-4277-918C-80210C104CC2}" type="datetimeFigureOut">
              <a:rPr lang="uk-UA" smtClean="0"/>
              <a:t>31.08.2025</a:t>
            </a:fld>
            <a:endParaRPr lang="uk-UA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958A7075-6A12-4281-849C-8D3038E508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47EAFD0D-52D3-4EA0-AE37-867E080CFB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BF4C78-2ACF-4ACB-835D-FBD793F531E0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682886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аголовка 1">
            <a:extLst>
              <a:ext uri="{FF2B5EF4-FFF2-40B4-BE49-F238E27FC236}">
                <a16:creationId xmlns:a16="http://schemas.microsoft.com/office/drawing/2014/main" id="{6403F84A-5A8F-46DC-B80A-A1E8B60A2B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6A77B477-B8C8-43BA-AD25-49362E2560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5F2B087D-CC31-493C-A224-DAF2F35C2FA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9D28C4-7F5C-4277-918C-80210C104CC2}" type="datetimeFigureOut">
              <a:rPr lang="uk-UA" smtClean="0"/>
              <a:t>31.08.2025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3401BC64-24CF-4829-BAF5-EFD2984D679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5E27C272-7E9F-404A-BA4B-45A2F0BDF0E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BF4C78-2ACF-4ACB-835D-FBD793F531E0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0310670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B4660DB-02FA-4D15-873A-2938A33C6EE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91341" y="1880314"/>
            <a:ext cx="9144000" cy="1655762"/>
          </a:xfrm>
        </p:spPr>
        <p:txBody>
          <a:bodyPr>
            <a:normAutofit fontScale="90000"/>
          </a:bodyPr>
          <a:lstStyle/>
          <a:p>
            <a:r>
              <a:rPr lang="ru-RU" b="1" dirty="0" err="1">
                <a:solidFill>
                  <a:srgbClr val="00B050"/>
                </a:solidFill>
              </a:rPr>
              <a:t>Архітектура</a:t>
            </a:r>
            <a:r>
              <a:rPr lang="ru-RU" b="1" dirty="0">
                <a:solidFill>
                  <a:srgbClr val="00B050"/>
                </a:solidFill>
              </a:rPr>
              <a:t> та </a:t>
            </a:r>
            <a:r>
              <a:rPr lang="ru-RU" b="1" dirty="0" err="1">
                <a:solidFill>
                  <a:srgbClr val="00B050"/>
                </a:solidFill>
              </a:rPr>
              <a:t>протоколи</a:t>
            </a:r>
            <a:r>
              <a:rPr lang="ru-RU" b="1" dirty="0">
                <a:solidFill>
                  <a:srgbClr val="00B050"/>
                </a:solidFill>
              </a:rPr>
              <a:t> </a:t>
            </a:r>
            <a:r>
              <a:rPr lang="ru-RU" b="1" dirty="0" err="1">
                <a:solidFill>
                  <a:srgbClr val="00B050"/>
                </a:solidFill>
              </a:rPr>
              <a:t>мобільних</a:t>
            </a:r>
            <a:r>
              <a:rPr lang="ru-RU" b="1" dirty="0">
                <a:solidFill>
                  <a:srgbClr val="00B050"/>
                </a:solidFill>
              </a:rPr>
              <a:t> мереж</a:t>
            </a:r>
            <a:endParaRPr lang="uk-UA" b="1" dirty="0">
              <a:solidFill>
                <a:srgbClr val="00B050"/>
              </a:solidFill>
            </a:endParaRP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297C8741-A055-47DE-AC0E-88E3415A71A9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 bwMode="auto">
          <a:xfrm>
            <a:off x="1482437" y="4402579"/>
            <a:ext cx="9606742" cy="22159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uk-UA" altLang="uk-UA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Викладач:                                </a:t>
            </a:r>
            <a:r>
              <a:rPr kumimoji="0" lang="uk-UA" altLang="uk-UA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к.т.н</a:t>
            </a:r>
            <a:r>
              <a:rPr kumimoji="0" lang="uk-UA" altLang="uk-UA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., доцент    Віталій Ципоренко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lang="uk-UA" altLang="uk-UA" b="1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uk-UA" altLang="uk-UA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uk-UA" altLang="uk-UA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lang="uk-UA" altLang="uk-UA" b="1" dirty="0">
                <a:latin typeface="Arial" panose="020B0604020202020204" pitchFamily="34" charset="0"/>
              </a:rPr>
              <a:t>                                           </a:t>
            </a:r>
            <a:r>
              <a:rPr lang="uk-UA" altLang="uk-UA" b="1" dirty="0">
                <a:solidFill>
                  <a:srgbClr val="FFC000"/>
                </a:solidFill>
                <a:latin typeface="Arial" panose="020B0604020202020204" pitchFamily="34" charset="0"/>
              </a:rPr>
              <a:t>Житомир-2025</a:t>
            </a:r>
            <a:r>
              <a:rPr kumimoji="0" lang="uk-UA" altLang="uk-UA" b="1" i="0" u="none" strike="noStrike" cap="none" normalizeH="0" baseline="0" dirty="0">
                <a:ln>
                  <a:noFill/>
                </a:ln>
                <a:solidFill>
                  <a:srgbClr val="FFC000"/>
                </a:solidFill>
                <a:effectLst/>
                <a:latin typeface="Arial" panose="020B0604020202020204" pitchFamily="34" charset="0"/>
              </a:rPr>
              <a:t>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uk-UA" altLang="uk-UA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F8DB2C3-F79D-414C-AE34-5CEA5F744A48}"/>
              </a:ext>
            </a:extLst>
          </p:cNvPr>
          <p:cNvSpPr txBox="1"/>
          <p:nvPr/>
        </p:nvSpPr>
        <p:spPr>
          <a:xfrm>
            <a:off x="2142603" y="305932"/>
            <a:ext cx="8073737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lang="uk-UA" altLang="uk-UA" sz="2400" b="1" dirty="0">
                <a:solidFill>
                  <a:srgbClr val="0070C0"/>
                </a:solidFill>
                <a:latin typeface="Arial" panose="020B0604020202020204" pitchFamily="34" charset="0"/>
              </a:rPr>
              <a:t>Державний університет «Житомирська політехніка»</a:t>
            </a:r>
          </a:p>
        </p:txBody>
      </p:sp>
    </p:spTree>
    <p:extLst>
      <p:ext uri="{BB962C8B-B14F-4D97-AF65-F5344CB8AC3E}">
        <p14:creationId xmlns:p14="http://schemas.microsoft.com/office/powerpoint/2010/main" val="381804220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E15ACF4-759C-4324-B3E9-4D2997F406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23842"/>
          </a:xfrm>
        </p:spPr>
        <p:txBody>
          <a:bodyPr/>
          <a:lstStyle/>
          <a:p>
            <a:pPr algn="ctr"/>
            <a:r>
              <a:rPr lang="uk-UA" b="1" dirty="0"/>
              <a:t>Основні протоколи ядра мережі</a:t>
            </a:r>
          </a:p>
        </p:txBody>
      </p:sp>
      <p:pic>
        <p:nvPicPr>
          <p:cNvPr id="4" name="Місце для вмісту 3">
            <a:extLst>
              <a:ext uri="{FF2B5EF4-FFF2-40B4-BE49-F238E27FC236}">
                <a16:creationId xmlns:a16="http://schemas.microsoft.com/office/drawing/2014/main" id="{0A249B60-ACD2-49AA-A020-FB72A23EA6B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56763" y="1085522"/>
            <a:ext cx="9706447" cy="2713393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05FD6086-E72B-4FA1-9D52-80A5E29AA414}"/>
              </a:ext>
            </a:extLst>
          </p:cNvPr>
          <p:cNvSpPr txBox="1"/>
          <p:nvPr/>
        </p:nvSpPr>
        <p:spPr>
          <a:xfrm>
            <a:off x="956763" y="4006565"/>
            <a:ext cx="6097384" cy="21236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2200" b="1" dirty="0"/>
              <a:t>Розшифровка абревіатур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l-PL" sz="2200" dirty="0"/>
              <a:t>SCTP – </a:t>
            </a:r>
            <a:r>
              <a:rPr lang="uk-UA" sz="2200" dirty="0"/>
              <a:t>Протокол управління потоками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l-PL" sz="2200" dirty="0"/>
              <a:t>SIP – </a:t>
            </a:r>
            <a:r>
              <a:rPr lang="uk-UA" sz="2200" dirty="0"/>
              <a:t>Протокол ініціації сеансів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l-PL" sz="2200" dirty="0"/>
              <a:t>Diameter – </a:t>
            </a:r>
            <a:r>
              <a:rPr lang="uk-UA" sz="2200" dirty="0"/>
              <a:t>Протокол авторизації та обліку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l-PL" sz="2200" dirty="0"/>
              <a:t>GTPv1/u – </a:t>
            </a:r>
            <a:r>
              <a:rPr lang="uk-UA" sz="2200" dirty="0"/>
              <a:t>Протокол </a:t>
            </a:r>
            <a:r>
              <a:rPr lang="uk-UA" sz="2200" dirty="0" err="1"/>
              <a:t>тунелювання</a:t>
            </a:r>
            <a:r>
              <a:rPr lang="uk-UA" sz="2200" dirty="0"/>
              <a:t> </a:t>
            </a:r>
            <a:r>
              <a:rPr lang="pl-PL" sz="2200" dirty="0"/>
              <a:t>GPRS, </a:t>
            </a:r>
            <a:r>
              <a:rPr lang="uk-UA" sz="2200" dirty="0"/>
              <a:t>версія 1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l-PL" sz="2200" dirty="0"/>
              <a:t>GTPv2 – </a:t>
            </a:r>
            <a:r>
              <a:rPr lang="uk-UA" sz="2200" dirty="0"/>
              <a:t>Протокол </a:t>
            </a:r>
            <a:r>
              <a:rPr lang="uk-UA" sz="2200" dirty="0" err="1"/>
              <a:t>тунелювання</a:t>
            </a:r>
            <a:r>
              <a:rPr lang="uk-UA" sz="2200" dirty="0"/>
              <a:t> </a:t>
            </a:r>
            <a:r>
              <a:rPr lang="pl-PL" sz="2200" dirty="0"/>
              <a:t>GPRS, </a:t>
            </a:r>
            <a:r>
              <a:rPr lang="uk-UA" sz="2200" dirty="0"/>
              <a:t>версія 2</a:t>
            </a:r>
          </a:p>
        </p:txBody>
      </p:sp>
    </p:spTree>
    <p:extLst>
      <p:ext uri="{BB962C8B-B14F-4D97-AF65-F5344CB8AC3E}">
        <p14:creationId xmlns:p14="http://schemas.microsoft.com/office/powerpoint/2010/main" val="349305133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860879F-0E55-4E65-8DD8-A78353C2D4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40681"/>
            <a:ext cx="10515600" cy="732155"/>
          </a:xfrm>
        </p:spPr>
        <p:txBody>
          <a:bodyPr/>
          <a:lstStyle/>
          <a:p>
            <a:pPr algn="ctr"/>
            <a:r>
              <a:rPr lang="ru-RU" b="1" dirty="0" err="1"/>
              <a:t>Опис</a:t>
            </a:r>
            <a:r>
              <a:rPr lang="ru-RU" b="1" dirty="0"/>
              <a:t> </a:t>
            </a:r>
            <a:r>
              <a:rPr lang="ru-RU" b="1" dirty="0" err="1"/>
              <a:t>ключових</a:t>
            </a:r>
            <a:r>
              <a:rPr lang="ru-RU" b="1" dirty="0"/>
              <a:t> </a:t>
            </a:r>
            <a:r>
              <a:rPr lang="ru-RU" b="1" dirty="0" err="1"/>
              <a:t>протоколів</a:t>
            </a:r>
            <a:r>
              <a:rPr lang="ru-RU" b="1" dirty="0"/>
              <a:t> ядра </a:t>
            </a:r>
            <a:r>
              <a:rPr lang="ru-RU" b="1" dirty="0" err="1"/>
              <a:t>мережі</a:t>
            </a:r>
            <a:endParaRPr lang="uk-UA" b="1" dirty="0"/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F171E793-2951-425B-BF81-8B9BD66E9B86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154247" y="962008"/>
            <a:ext cx="11883505" cy="54476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uk-UA" altLang="uk-UA" sz="2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SCTP</a:t>
            </a:r>
            <a:r>
              <a:rPr kumimoji="0" lang="uk-UA" altLang="uk-UA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- транспортний протокол із підтримкою </a:t>
            </a:r>
            <a:r>
              <a:rPr kumimoji="0" lang="uk-UA" altLang="uk-UA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мультігомінгу</a:t>
            </a:r>
            <a:r>
              <a:rPr kumimoji="0" lang="uk-UA" altLang="uk-UA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(</a:t>
            </a:r>
            <a:r>
              <a:rPr kumimoji="0" lang="uk-UA" altLang="uk-UA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multihoming</a:t>
            </a:r>
            <a:r>
              <a:rPr kumimoji="0" lang="uk-UA" altLang="uk-UA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) та </a:t>
            </a:r>
            <a:r>
              <a:rPr kumimoji="0" lang="uk-UA" altLang="uk-UA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багатопоточності</a:t>
            </a:r>
            <a:r>
              <a:rPr kumimoji="0" lang="uk-UA" altLang="uk-UA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(</a:t>
            </a:r>
            <a:r>
              <a:rPr kumimoji="0" lang="uk-UA" altLang="uk-UA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multi-streaming</a:t>
            </a:r>
            <a:r>
              <a:rPr kumimoji="0" lang="uk-UA" altLang="uk-UA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), забезпечує надійну доставку сигналізаційних повідомлень у ядрі мережі.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uk-UA" altLang="uk-UA" sz="2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uk-UA" altLang="uk-UA" sz="2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SIP</a:t>
            </a:r>
            <a:r>
              <a:rPr kumimoji="0" lang="uk-UA" altLang="uk-UA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- прикладний протокол ініціації, модифікації та завершення мультимедійних сеансів (</a:t>
            </a:r>
            <a:r>
              <a:rPr kumimoji="0" lang="uk-UA" altLang="uk-UA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VoIP</a:t>
            </a:r>
            <a:r>
              <a:rPr kumimoji="0" lang="uk-UA" altLang="uk-UA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IMS), використовує текстове кодування повідомлень і клієнт-серверну модель.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uk-UA" altLang="uk-UA" sz="2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uk-UA" altLang="uk-UA" sz="22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Diameter</a:t>
            </a:r>
            <a:r>
              <a:rPr kumimoji="0" lang="uk-UA" altLang="uk-UA" sz="2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uk-UA" altLang="uk-UA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- протокол AAA (автентифікації, авторизації та обліку), розширює функціонал RADIUS, застосовується для взаємодії з HSS/UDM у 4G та 5G.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uk-UA" altLang="uk-UA" sz="2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uk-UA" altLang="uk-UA" sz="2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GTPv1/u </a:t>
            </a:r>
            <a:r>
              <a:rPr kumimoji="0" lang="uk-UA" altLang="uk-UA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- інкапсуляція та </a:t>
            </a:r>
            <a:r>
              <a:rPr kumimoji="0" lang="uk-UA" altLang="uk-UA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тунелювання</a:t>
            </a:r>
            <a:r>
              <a:rPr kumimoji="0" lang="uk-UA" altLang="uk-UA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користувацьких даних між вузлами SGSN–GGSN або SGW–PGW, основний протокол передачі трафіку в 3G/4G.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uk-UA" altLang="uk-UA" sz="2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uk-UA" altLang="uk-UA" sz="2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GTPv2</a:t>
            </a:r>
            <a:r>
              <a:rPr kumimoji="0" lang="uk-UA" altLang="uk-UA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- сигналізаційний протокол для управління сесіями в EPC, забезпечує створення, модифікацію та видалення тунелів між MME, SGW та PGW.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uk-UA" altLang="uk-UA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578352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526FE18-E7CC-464D-86B6-A81F46FFAD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49028"/>
          </a:xfrm>
        </p:spPr>
        <p:txBody>
          <a:bodyPr>
            <a:normAutofit fontScale="90000"/>
          </a:bodyPr>
          <a:lstStyle/>
          <a:p>
            <a:pPr algn="ctr"/>
            <a:r>
              <a:rPr lang="uk-UA" b="1" dirty="0"/>
              <a:t>Приклад розрахунку перепускної здатності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5CDA0868-04BF-44DE-AFF0-D5AFA9CB46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/>
              <a:t>Припустимо</a:t>
            </a:r>
            <a:endParaRPr lang="ru-RU" dirty="0"/>
          </a:p>
          <a:p>
            <a:pPr>
              <a:buFont typeface="Arial" panose="020B0604020202020204" pitchFamily="34" charset="0"/>
              <a:buChar char="•"/>
            </a:pPr>
            <a:r>
              <a:rPr lang="ru-RU" dirty="0"/>
              <a:t>B = 10 МГц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dirty="0"/>
              <a:t>SNR = 15</a:t>
            </a:r>
          </a:p>
          <a:p>
            <a:pPr marL="0" indent="0">
              <a:buNone/>
            </a:pPr>
            <a:r>
              <a:rPr lang="ru-RU" b="1" dirty="0" err="1"/>
              <a:t>Пропускна</a:t>
            </a:r>
            <a:r>
              <a:rPr lang="ru-RU" b="1" dirty="0"/>
              <a:t> </a:t>
            </a:r>
            <a:r>
              <a:rPr lang="ru-RU" b="1" dirty="0" err="1"/>
              <a:t>здатність</a:t>
            </a:r>
            <a:r>
              <a:rPr lang="ru-RU" b="1" dirty="0"/>
              <a:t>:</a:t>
            </a:r>
          </a:p>
          <a:p>
            <a:endParaRPr lang="uk-UA" dirty="0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3EB62077-DDCC-4A36-9892-AEAA3D6DB2B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07611" y="3429000"/>
            <a:ext cx="5601160" cy="728002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F455DAC3-CE6B-434F-B4BD-F6068F051423}"/>
              </a:ext>
            </a:extLst>
          </p:cNvPr>
          <p:cNvSpPr txBox="1"/>
          <p:nvPr/>
        </p:nvSpPr>
        <p:spPr>
          <a:xfrm>
            <a:off x="4707611" y="4450378"/>
            <a:ext cx="6097384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400" dirty="0"/>
              <a:t>C – </a:t>
            </a:r>
            <a:r>
              <a:rPr lang="ru-RU" sz="2400" dirty="0" err="1"/>
              <a:t>пропускна</a:t>
            </a:r>
            <a:r>
              <a:rPr lang="ru-RU" sz="2400" dirty="0"/>
              <a:t> </a:t>
            </a:r>
            <a:r>
              <a:rPr lang="ru-RU" sz="2400" dirty="0" err="1"/>
              <a:t>здатність</a:t>
            </a:r>
            <a:br>
              <a:rPr lang="ru-RU" sz="2400" dirty="0"/>
            </a:br>
            <a:r>
              <a:rPr lang="ru-RU" sz="2400" dirty="0"/>
              <a:t>B – ширина </a:t>
            </a:r>
            <a:r>
              <a:rPr lang="ru-RU" sz="2400" dirty="0" err="1"/>
              <a:t>смуги</a:t>
            </a:r>
            <a:br>
              <a:rPr lang="ru-RU" sz="2400" dirty="0"/>
            </a:br>
            <a:r>
              <a:rPr lang="ru-RU" sz="2400" dirty="0"/>
              <a:t>SNR – </a:t>
            </a:r>
            <a:r>
              <a:rPr lang="ru-RU" sz="2400" dirty="0" err="1"/>
              <a:t>відношення</a:t>
            </a:r>
            <a:r>
              <a:rPr lang="ru-RU" sz="2400" dirty="0"/>
              <a:t> сигнал/шум</a:t>
            </a:r>
          </a:p>
        </p:txBody>
      </p:sp>
    </p:spTree>
    <p:extLst>
      <p:ext uri="{BB962C8B-B14F-4D97-AF65-F5344CB8AC3E}">
        <p14:creationId xmlns:p14="http://schemas.microsoft.com/office/powerpoint/2010/main" val="302028707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35AB3A3-2257-4D8B-9821-2A84715640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07217"/>
          </a:xfrm>
        </p:spPr>
        <p:txBody>
          <a:bodyPr>
            <a:normAutofit/>
          </a:bodyPr>
          <a:lstStyle/>
          <a:p>
            <a:pPr algn="ctr"/>
            <a:r>
              <a:rPr lang="ru-RU" sz="3600" b="1" dirty="0" err="1"/>
              <a:t>Порівняння</a:t>
            </a:r>
            <a:r>
              <a:rPr lang="ru-RU" sz="3600" b="1" dirty="0"/>
              <a:t> </a:t>
            </a:r>
            <a:r>
              <a:rPr lang="ru-RU" sz="3600" b="1" dirty="0" err="1"/>
              <a:t>архітектур</a:t>
            </a:r>
            <a:r>
              <a:rPr lang="ru-RU" sz="3600" b="1" dirty="0"/>
              <a:t> за </a:t>
            </a:r>
            <a:r>
              <a:rPr lang="ru-RU" sz="3600" b="1" dirty="0" err="1"/>
              <a:t>затримкою</a:t>
            </a:r>
            <a:r>
              <a:rPr lang="ru-RU" sz="3600" b="1" dirty="0"/>
              <a:t> та </a:t>
            </a:r>
            <a:r>
              <a:rPr lang="ru-RU" sz="3600" b="1" dirty="0" err="1"/>
              <a:t>ємністю</a:t>
            </a:r>
            <a:endParaRPr lang="uk-UA" sz="3600" b="1" dirty="0"/>
          </a:p>
        </p:txBody>
      </p:sp>
      <p:pic>
        <p:nvPicPr>
          <p:cNvPr id="4" name="Місце для вмісту 3">
            <a:extLst>
              <a:ext uri="{FF2B5EF4-FFF2-40B4-BE49-F238E27FC236}">
                <a16:creationId xmlns:a16="http://schemas.microsoft.com/office/drawing/2014/main" id="{460EBEAE-55C4-4EB4-BAAF-EDD80DA84E7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30702" y="1375402"/>
            <a:ext cx="10688087" cy="35789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539834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0805C3D-B816-436A-8F46-B470FCC6D6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1" dirty="0"/>
              <a:t>Висновки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362C6F1A-3270-4B12-9E22-3F5168218ABD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580504" y="1511257"/>
            <a:ext cx="11123815" cy="23698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uk-UA" altLang="uk-UA" sz="2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Модульна архітектура забезпечує гнучкість і масштабованість.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uk-UA" altLang="uk-UA" sz="2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Використання математичних моделей дає змогу точно планувати мережу.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uk-UA" altLang="uk-UA" sz="2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Перехід до 5G відкриває нові сервіси завдяки </a:t>
            </a:r>
            <a:r>
              <a:rPr kumimoji="0" lang="uk-UA" altLang="uk-UA" sz="2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Network</a:t>
            </a:r>
            <a:r>
              <a:rPr kumimoji="0" lang="uk-UA" altLang="uk-UA" sz="2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uk-UA" altLang="uk-UA" sz="2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Slicing</a:t>
            </a:r>
            <a:r>
              <a:rPr kumimoji="0" lang="uk-UA" altLang="uk-UA" sz="2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і </a:t>
            </a:r>
            <a:r>
              <a:rPr kumimoji="0" lang="uk-UA" altLang="uk-UA" sz="2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edge</a:t>
            </a:r>
            <a:r>
              <a:rPr kumimoji="0" lang="uk-UA" altLang="uk-UA" sz="2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uk-UA" altLang="uk-UA" sz="2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computing</a:t>
            </a:r>
            <a:r>
              <a:rPr kumimoji="0" lang="uk-UA" altLang="uk-UA" sz="2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uk-UA" altLang="uk-UA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15379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B3B08C8-DE71-4C24-864C-FDF6979170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1" dirty="0"/>
              <a:t>Зміст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E5723A70-2F57-4312-8FCC-0698A93E5C62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738448" y="1432802"/>
            <a:ext cx="5686044" cy="45550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kumimoji="0" lang="uk-UA" altLang="uk-UA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Введення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kumimoji="0" lang="uk-UA" altLang="uk-UA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Архітектурні схеми 2G, 3G, 4G, 5G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 startAt="2"/>
              <a:tabLst/>
            </a:pPr>
            <a:r>
              <a:rPr kumimoji="0" lang="uk-UA" altLang="uk-UA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Формули каналів та зв’язку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 startAt="3"/>
              <a:tabLst/>
            </a:pPr>
            <a:r>
              <a:rPr kumimoji="0" lang="uk-UA" altLang="uk-UA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Протоколи </a:t>
            </a:r>
            <a:r>
              <a:rPr kumimoji="0" lang="uk-UA" altLang="uk-UA" sz="24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радіоінтерфейсу</a:t>
            </a:r>
            <a:r>
              <a:rPr kumimoji="0" lang="uk-UA" altLang="uk-UA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 startAt="4"/>
              <a:tabLst/>
            </a:pPr>
            <a:r>
              <a:rPr kumimoji="0" lang="uk-UA" altLang="uk-UA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Протоколи ядра мережі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 startAt="5"/>
              <a:tabLst/>
            </a:pPr>
            <a:r>
              <a:rPr kumimoji="0" lang="uk-UA" altLang="uk-UA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Висновки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 startAt="5"/>
              <a:tabLst/>
            </a:pPr>
            <a:endParaRPr kumimoji="0" lang="uk-UA" altLang="uk-UA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endParaRPr kumimoji="0" lang="uk-UA" altLang="uk-UA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uk-UA" sz="2000" b="0" i="0" u="none" strike="noStrike" cap="none" normalizeH="0" baseline="0" dirty="0">
                <a:ln>
                  <a:noFill/>
                </a:ln>
                <a:solidFill>
                  <a:schemeClr val="accent1"/>
                </a:solidFill>
                <a:effectLst/>
                <a:latin typeface="Arial" panose="020B0604020202020204" pitchFamily="34" charset="0"/>
              </a:rPr>
              <a:t>Розшифровка абревіатур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uk-UA" altLang="uk-UA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2G – Друге покоління мобільного зв’язку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uk-UA" altLang="uk-UA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3G – Третє покоління мобільного зв’язку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uk-UA" altLang="uk-UA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4G – Четверте покоління мобільного зв’язку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uk-UA" altLang="uk-UA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5G – П’яте покоління мобільного зв’язку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uk-UA" altLang="uk-UA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774813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A35EC78-C52F-4EAD-9C2F-1E99906FAA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1" dirty="0"/>
              <a:t>Схема загальної архітектури мобільної мережі</a:t>
            </a:r>
          </a:p>
        </p:txBody>
      </p:sp>
      <p:pic>
        <p:nvPicPr>
          <p:cNvPr id="6" name="Місце для вмісту 5">
            <a:extLst>
              <a:ext uri="{FF2B5EF4-FFF2-40B4-BE49-F238E27FC236}">
                <a16:creationId xmlns:a16="http://schemas.microsoft.com/office/drawing/2014/main" id="{637F82E2-F98C-4E8B-B023-4560D315073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71164" y="1788923"/>
            <a:ext cx="6997076" cy="4162989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6D9E587F-4EA0-4115-8760-28E092E92614}"/>
              </a:ext>
            </a:extLst>
          </p:cNvPr>
          <p:cNvSpPr txBox="1"/>
          <p:nvPr/>
        </p:nvSpPr>
        <p:spPr>
          <a:xfrm>
            <a:off x="7515337" y="1788923"/>
            <a:ext cx="4505499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400" dirty="0" err="1"/>
              <a:t>Розшифровка</a:t>
            </a:r>
            <a:r>
              <a:rPr lang="ru-RU" sz="2400" dirty="0"/>
              <a:t> </a:t>
            </a:r>
            <a:r>
              <a:rPr lang="ru-RU" sz="2400" dirty="0" err="1"/>
              <a:t>абревіатур</a:t>
            </a:r>
            <a:endParaRPr lang="ru-RU" sz="2400" dirty="0"/>
          </a:p>
          <a:p>
            <a:pPr>
              <a:buFont typeface="Arial" panose="020B0604020202020204" pitchFamily="34" charset="0"/>
              <a:buChar char="•"/>
            </a:pPr>
            <a:r>
              <a:rPr lang="ru-RU" sz="2400" dirty="0"/>
              <a:t>PGW – Шлюз </a:t>
            </a:r>
            <a:r>
              <a:rPr lang="ru-RU" sz="2400" dirty="0" err="1"/>
              <a:t>пакетних</a:t>
            </a:r>
            <a:r>
              <a:rPr lang="ru-RU" sz="2400" dirty="0"/>
              <a:t> </a:t>
            </a:r>
            <a:r>
              <a:rPr lang="ru-RU" sz="2400" dirty="0" err="1"/>
              <a:t>даних</a:t>
            </a:r>
            <a:endParaRPr lang="ru-RU" sz="2400" dirty="0"/>
          </a:p>
          <a:p>
            <a:pPr>
              <a:buFont typeface="Arial" panose="020B0604020202020204" pitchFamily="34" charset="0"/>
              <a:buChar char="•"/>
            </a:pPr>
            <a:r>
              <a:rPr lang="ru-RU" sz="2400" dirty="0" err="1"/>
              <a:t>eNodeB</a:t>
            </a:r>
            <a:r>
              <a:rPr lang="ru-RU" sz="2400" dirty="0"/>
              <a:t> – </a:t>
            </a:r>
            <a:r>
              <a:rPr lang="ru-RU" sz="2400" dirty="0" err="1"/>
              <a:t>Вдосконалена</a:t>
            </a:r>
            <a:r>
              <a:rPr lang="ru-RU" sz="2400" dirty="0"/>
              <a:t> </a:t>
            </a:r>
            <a:r>
              <a:rPr lang="ru-RU" sz="2400" dirty="0" err="1"/>
              <a:t>базова</a:t>
            </a:r>
            <a:r>
              <a:rPr lang="ru-RU" sz="2400" dirty="0"/>
              <a:t> </a:t>
            </a:r>
            <a:r>
              <a:rPr lang="ru-RU" sz="2400" dirty="0" err="1"/>
              <a:t>станція</a:t>
            </a:r>
            <a:r>
              <a:rPr lang="ru-RU" sz="2400" dirty="0"/>
              <a:t> LTE</a:t>
            </a:r>
          </a:p>
        </p:txBody>
      </p:sp>
    </p:spTree>
    <p:extLst>
      <p:ext uri="{BB962C8B-B14F-4D97-AF65-F5344CB8AC3E}">
        <p14:creationId xmlns:p14="http://schemas.microsoft.com/office/powerpoint/2010/main" val="17972438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F1468E8-B0FC-464C-A950-5F7DF53097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07819"/>
            <a:ext cx="10515600" cy="656705"/>
          </a:xfrm>
        </p:spPr>
        <p:txBody>
          <a:bodyPr>
            <a:normAutofit fontScale="90000"/>
          </a:bodyPr>
          <a:lstStyle/>
          <a:p>
            <a:pPr algn="ctr"/>
            <a:r>
              <a:rPr lang="uk-UA" b="1" dirty="0"/>
              <a:t>Архітектура 2</a:t>
            </a:r>
            <a:r>
              <a:rPr lang="pl-PL" b="1" dirty="0"/>
              <a:t>G (GSM)</a:t>
            </a:r>
            <a:endParaRPr lang="uk-UA" b="1" dirty="0"/>
          </a:p>
        </p:txBody>
      </p:sp>
      <p:pic>
        <p:nvPicPr>
          <p:cNvPr id="4" name="Місце для вмісту 3">
            <a:extLst>
              <a:ext uri="{FF2B5EF4-FFF2-40B4-BE49-F238E27FC236}">
                <a16:creationId xmlns:a16="http://schemas.microsoft.com/office/drawing/2014/main" id="{68AFE648-5B08-4EFB-BB05-64A4CFB2BCB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871736" y="937883"/>
            <a:ext cx="6895719" cy="750673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440655F5-B78A-42EB-A351-8564CBB9DAD3}"/>
              </a:ext>
            </a:extLst>
          </p:cNvPr>
          <p:cNvSpPr txBox="1"/>
          <p:nvPr/>
        </p:nvSpPr>
        <p:spPr>
          <a:xfrm>
            <a:off x="707274" y="1761916"/>
            <a:ext cx="6097384" cy="307776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2200" b="1" dirty="0"/>
              <a:t>Розшифровка абревіатур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l-PL" sz="2200" dirty="0"/>
              <a:t>MS – </a:t>
            </a:r>
            <a:r>
              <a:rPr lang="uk-UA" sz="2200" dirty="0"/>
              <a:t>Мобільна станція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l-PL" sz="2200" dirty="0"/>
              <a:t>BTS – </a:t>
            </a:r>
            <a:r>
              <a:rPr lang="uk-UA" sz="2200" dirty="0"/>
              <a:t>Базова </a:t>
            </a:r>
            <a:r>
              <a:rPr lang="uk-UA" sz="2200" dirty="0" err="1"/>
              <a:t>трансиверна</a:t>
            </a:r>
            <a:r>
              <a:rPr lang="uk-UA" sz="2200" dirty="0"/>
              <a:t> станція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l-PL" sz="2200" dirty="0"/>
              <a:t>BSC – </a:t>
            </a:r>
            <a:r>
              <a:rPr lang="uk-UA" sz="2200" dirty="0"/>
              <a:t>Контролер базової станції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l-PL" sz="2200" dirty="0"/>
              <a:t>MSC – </a:t>
            </a:r>
            <a:r>
              <a:rPr lang="uk-UA" sz="2200" dirty="0"/>
              <a:t>Центр комутації мобільної мережі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l-PL" sz="2200" dirty="0"/>
              <a:t>HLR – </a:t>
            </a:r>
            <a:r>
              <a:rPr lang="uk-UA" sz="2200" dirty="0"/>
              <a:t>Реєстр </a:t>
            </a:r>
            <a:r>
              <a:rPr lang="uk-UA" sz="2200" dirty="0" err="1"/>
              <a:t>доміцильних</a:t>
            </a:r>
            <a:r>
              <a:rPr lang="uk-UA" sz="2200" dirty="0"/>
              <a:t> абонентів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l-PL" sz="2200" dirty="0"/>
              <a:t>VLR – </a:t>
            </a:r>
            <a:r>
              <a:rPr lang="uk-UA" sz="2200" dirty="0"/>
              <a:t>Реєстр відвідувачів у зоні обслуговування</a:t>
            </a:r>
          </a:p>
          <a:p>
            <a:pPr>
              <a:buFont typeface="Arial" panose="020B0604020202020204" pitchFamily="34" charset="0"/>
              <a:buChar char="•"/>
            </a:pPr>
            <a:endParaRPr lang="uk-UA" sz="2000" dirty="0"/>
          </a:p>
          <a:p>
            <a:r>
              <a:rPr lang="uk-UA" sz="2000" b="1" dirty="0"/>
              <a:t>Затримка сигналізації в мережі </a:t>
            </a:r>
            <a:r>
              <a:rPr lang="pl-PL" sz="2000" b="1" dirty="0"/>
              <a:t>GSM:</a:t>
            </a:r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79FA161C-479B-4985-A91D-7F6F77982C5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56934" y="4335603"/>
            <a:ext cx="5344219" cy="616641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F529BEF6-F550-42F3-B6BE-CACDFDAD65D2}"/>
              </a:ext>
            </a:extLst>
          </p:cNvPr>
          <p:cNvSpPr txBox="1"/>
          <p:nvPr/>
        </p:nvSpPr>
        <p:spPr>
          <a:xfrm>
            <a:off x="707274" y="4952244"/>
            <a:ext cx="6097384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l-PL" sz="2400" dirty="0"/>
              <a:t>T_GSM_sig – </a:t>
            </a:r>
            <a:r>
              <a:rPr lang="uk-UA" sz="2400" dirty="0"/>
              <a:t>час сигналізації</a:t>
            </a:r>
            <a:br>
              <a:rPr lang="uk-UA" sz="2400" dirty="0"/>
            </a:br>
            <a:r>
              <a:rPr lang="pl-PL" sz="2400" dirty="0"/>
              <a:t>T_air – </a:t>
            </a:r>
            <a:r>
              <a:rPr lang="uk-UA" sz="2400" dirty="0"/>
              <a:t>час передачі по радіо</a:t>
            </a:r>
            <a:br>
              <a:rPr lang="uk-UA" sz="2400" dirty="0"/>
            </a:br>
            <a:r>
              <a:rPr lang="pl-PL" sz="2400" dirty="0"/>
              <a:t>T_BSC – </a:t>
            </a:r>
            <a:r>
              <a:rPr lang="uk-UA" sz="2400" dirty="0"/>
              <a:t>затримка в </a:t>
            </a:r>
            <a:r>
              <a:rPr lang="pl-PL" sz="2400" dirty="0"/>
              <a:t>BSC</a:t>
            </a:r>
            <a:br>
              <a:rPr lang="pl-PL" sz="2400" dirty="0"/>
            </a:br>
            <a:r>
              <a:rPr lang="pl-PL" sz="2400" dirty="0"/>
              <a:t>T_MSC – </a:t>
            </a:r>
            <a:r>
              <a:rPr lang="uk-UA" sz="2400" dirty="0"/>
              <a:t>затримка в </a:t>
            </a:r>
            <a:r>
              <a:rPr lang="pl-PL" sz="2400" dirty="0"/>
              <a:t>MSC</a:t>
            </a:r>
          </a:p>
        </p:txBody>
      </p:sp>
    </p:spTree>
    <p:extLst>
      <p:ext uri="{BB962C8B-B14F-4D97-AF65-F5344CB8AC3E}">
        <p14:creationId xmlns:p14="http://schemas.microsoft.com/office/powerpoint/2010/main" val="5626356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B1451D9-ABB0-461D-A90E-945C20C14A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38976"/>
            <a:ext cx="10515600" cy="550734"/>
          </a:xfrm>
        </p:spPr>
        <p:txBody>
          <a:bodyPr>
            <a:normAutofit fontScale="90000"/>
          </a:bodyPr>
          <a:lstStyle/>
          <a:p>
            <a:pPr algn="ctr"/>
            <a:r>
              <a:rPr lang="uk-UA" b="1" dirty="0"/>
              <a:t>Архітектура 3</a:t>
            </a:r>
            <a:r>
              <a:rPr lang="pl-PL" b="1" dirty="0"/>
              <a:t>G (UMTS)</a:t>
            </a:r>
            <a:endParaRPr lang="uk-UA" b="1" dirty="0"/>
          </a:p>
        </p:txBody>
      </p:sp>
      <p:pic>
        <p:nvPicPr>
          <p:cNvPr id="4" name="Місце для вмісту 3">
            <a:extLst>
              <a:ext uri="{FF2B5EF4-FFF2-40B4-BE49-F238E27FC236}">
                <a16:creationId xmlns:a16="http://schemas.microsoft.com/office/drawing/2014/main" id="{477444A3-B3CB-4F8F-8C48-9326576F04E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54325" y="1245365"/>
            <a:ext cx="5662251" cy="4008279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EED9C5F3-411D-46FE-BF34-A29A061FCB96}"/>
              </a:ext>
            </a:extLst>
          </p:cNvPr>
          <p:cNvSpPr txBox="1"/>
          <p:nvPr/>
        </p:nvSpPr>
        <p:spPr>
          <a:xfrm>
            <a:off x="6096000" y="1120676"/>
            <a:ext cx="5976852" cy="31393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2200" b="1" dirty="0"/>
              <a:t>Розшифровка абревіатур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l-PL" sz="2200" dirty="0"/>
              <a:t>UE – </a:t>
            </a:r>
            <a:r>
              <a:rPr lang="uk-UA" sz="2200" dirty="0"/>
              <a:t>Користувацьке обладнання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l-PL" sz="2200" dirty="0"/>
              <a:t>Node B – </a:t>
            </a:r>
            <a:r>
              <a:rPr lang="uk-UA" sz="2200" dirty="0"/>
              <a:t>Радіостанція </a:t>
            </a:r>
            <a:r>
              <a:rPr lang="pl-PL" sz="2200" dirty="0"/>
              <a:t>UMTS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l-PL" sz="2200" dirty="0"/>
              <a:t>RNC – </a:t>
            </a:r>
            <a:r>
              <a:rPr lang="uk-UA" sz="2200" dirty="0"/>
              <a:t>Контролер радіомережі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l-PL" sz="2200" dirty="0"/>
              <a:t>SGSN – </a:t>
            </a:r>
            <a:r>
              <a:rPr lang="uk-UA" sz="2200" dirty="0"/>
              <a:t>Вузол підтримки пакетної комутації абонентів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l-PL" sz="2200" dirty="0"/>
              <a:t>GGSN – </a:t>
            </a:r>
            <a:r>
              <a:rPr lang="uk-UA" sz="2200" dirty="0"/>
              <a:t>Шлюзовий вузол пакетної комутації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l-PL" sz="2200" dirty="0"/>
              <a:t>HLR – </a:t>
            </a:r>
            <a:r>
              <a:rPr lang="uk-UA" sz="2200" dirty="0"/>
              <a:t>Реєстр </a:t>
            </a:r>
            <a:r>
              <a:rPr lang="uk-UA" sz="2200" dirty="0" err="1"/>
              <a:t>доміцильних</a:t>
            </a:r>
            <a:r>
              <a:rPr lang="uk-UA" sz="2200" dirty="0"/>
              <a:t> абонентів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l-PL" sz="2200" dirty="0"/>
              <a:t>VLR – </a:t>
            </a:r>
            <a:r>
              <a:rPr lang="uk-UA" sz="2200" dirty="0"/>
              <a:t>Реєстр відвідувачів у зоні обслуговування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7836842-9D98-42E3-8CF7-2DBA3F905F73}"/>
              </a:ext>
            </a:extLst>
          </p:cNvPr>
          <p:cNvSpPr txBox="1"/>
          <p:nvPr/>
        </p:nvSpPr>
        <p:spPr>
          <a:xfrm>
            <a:off x="5998773" y="4474618"/>
            <a:ext cx="6291840" cy="4308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200" b="1" dirty="0" err="1"/>
              <a:t>Пропускна</a:t>
            </a:r>
            <a:r>
              <a:rPr lang="ru-RU" sz="2200" b="1" dirty="0"/>
              <a:t> </a:t>
            </a:r>
            <a:r>
              <a:rPr lang="ru-RU" sz="2200" b="1" dirty="0" err="1"/>
              <a:t>здатність</a:t>
            </a:r>
            <a:r>
              <a:rPr lang="ru-RU" sz="2200" b="1" dirty="0"/>
              <a:t> каналу (формула Шеннона):</a:t>
            </a:r>
            <a:endParaRPr lang="uk-UA" sz="2200" b="1" dirty="0"/>
          </a:p>
        </p:txBody>
      </p:sp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B65D5270-0043-4F36-B184-71CAE50FDC0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41266" y="4915198"/>
            <a:ext cx="3240078" cy="513013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31A9FF40-3321-465E-827A-EFB2BE89A1B4}"/>
              </a:ext>
            </a:extLst>
          </p:cNvPr>
          <p:cNvSpPr txBox="1"/>
          <p:nvPr/>
        </p:nvSpPr>
        <p:spPr>
          <a:xfrm>
            <a:off x="6143351" y="5511029"/>
            <a:ext cx="5594220" cy="11079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200" dirty="0"/>
              <a:t>C – </a:t>
            </a:r>
            <a:r>
              <a:rPr lang="ru-RU" sz="2200" dirty="0" err="1"/>
              <a:t>пропускна</a:t>
            </a:r>
            <a:r>
              <a:rPr lang="ru-RU" sz="2200" dirty="0"/>
              <a:t> </a:t>
            </a:r>
            <a:r>
              <a:rPr lang="ru-RU" sz="2200" dirty="0" err="1"/>
              <a:t>здатність</a:t>
            </a:r>
            <a:r>
              <a:rPr lang="ru-RU" sz="2200" dirty="0"/>
              <a:t> каналу</a:t>
            </a:r>
            <a:br>
              <a:rPr lang="ru-RU" sz="2200" dirty="0"/>
            </a:br>
            <a:r>
              <a:rPr lang="ru-RU" sz="2200" dirty="0"/>
              <a:t>B – ширина </a:t>
            </a:r>
            <a:r>
              <a:rPr lang="ru-RU" sz="2200" dirty="0" err="1"/>
              <a:t>смуги</a:t>
            </a:r>
            <a:r>
              <a:rPr lang="ru-RU" sz="2200" dirty="0"/>
              <a:t> (Гц)</a:t>
            </a:r>
            <a:br>
              <a:rPr lang="ru-RU" sz="2200" dirty="0"/>
            </a:br>
            <a:r>
              <a:rPr lang="ru-RU" sz="2200" dirty="0"/>
              <a:t>SNR – </a:t>
            </a:r>
            <a:r>
              <a:rPr lang="ru-RU" sz="2200" dirty="0" err="1"/>
              <a:t>відношення</a:t>
            </a:r>
            <a:r>
              <a:rPr lang="ru-RU" sz="2200" dirty="0"/>
              <a:t> сигнал/шум</a:t>
            </a:r>
          </a:p>
        </p:txBody>
      </p:sp>
    </p:spTree>
    <p:extLst>
      <p:ext uri="{BB962C8B-B14F-4D97-AF65-F5344CB8AC3E}">
        <p14:creationId xmlns:p14="http://schemas.microsoft.com/office/powerpoint/2010/main" val="29105589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F3E23EA-36AD-4A1A-B4A4-A9C478C6BF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48995"/>
            <a:ext cx="10515600" cy="673966"/>
          </a:xfrm>
        </p:spPr>
        <p:txBody>
          <a:bodyPr>
            <a:normAutofit fontScale="90000"/>
          </a:bodyPr>
          <a:lstStyle/>
          <a:p>
            <a:pPr algn="ctr"/>
            <a:r>
              <a:rPr lang="uk-UA" b="1" dirty="0"/>
              <a:t>Архітектура 4</a:t>
            </a:r>
            <a:r>
              <a:rPr lang="pl-PL" b="1" dirty="0"/>
              <a:t>G (LTE)</a:t>
            </a:r>
            <a:endParaRPr lang="uk-UA" b="1" dirty="0"/>
          </a:p>
        </p:txBody>
      </p:sp>
      <p:pic>
        <p:nvPicPr>
          <p:cNvPr id="4" name="Місце для вмісту 3">
            <a:extLst>
              <a:ext uri="{FF2B5EF4-FFF2-40B4-BE49-F238E27FC236}">
                <a16:creationId xmlns:a16="http://schemas.microsoft.com/office/drawing/2014/main" id="{F77856D1-D9AF-4DFE-AB94-185D6D33E5A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465172" y="888627"/>
            <a:ext cx="6928210" cy="3303794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E7F516FB-D888-4912-BF4B-0213E223DACA}"/>
              </a:ext>
            </a:extLst>
          </p:cNvPr>
          <p:cNvSpPr txBox="1"/>
          <p:nvPr/>
        </p:nvSpPr>
        <p:spPr>
          <a:xfrm>
            <a:off x="1228205" y="4246792"/>
            <a:ext cx="6097384" cy="246221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2200" b="1" dirty="0"/>
              <a:t>Розшифровка абревіатур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l-PL" sz="2200" dirty="0"/>
              <a:t>UE – </a:t>
            </a:r>
            <a:r>
              <a:rPr lang="uk-UA" sz="2200" dirty="0"/>
              <a:t>Користувацьке обладнання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l-PL" sz="2200" dirty="0"/>
              <a:t>eNodeB – </a:t>
            </a:r>
            <a:r>
              <a:rPr lang="uk-UA" sz="2200" dirty="0"/>
              <a:t>Вдосконалена базова станція </a:t>
            </a:r>
            <a:r>
              <a:rPr lang="pl-PL" sz="2200" dirty="0"/>
              <a:t>LTE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l-PL" sz="2200" dirty="0"/>
              <a:t>MME – </a:t>
            </a:r>
            <a:r>
              <a:rPr lang="uk-UA" sz="2200" dirty="0"/>
              <a:t>Функція управління мобільністю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l-PL" sz="2200" dirty="0"/>
              <a:t>SGW – </a:t>
            </a:r>
            <a:r>
              <a:rPr lang="uk-UA" sz="2200" dirty="0"/>
              <a:t>Вузол обслуговування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l-PL" sz="2200" dirty="0"/>
              <a:t>PGW – </a:t>
            </a:r>
            <a:r>
              <a:rPr lang="uk-UA" sz="2200" dirty="0"/>
              <a:t>Шлюз пакетних даних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l-PL" sz="2200" dirty="0"/>
              <a:t>HSS – </a:t>
            </a:r>
            <a:r>
              <a:rPr lang="uk-UA" sz="2200" dirty="0"/>
              <a:t>Сервер абонентської інформації</a:t>
            </a:r>
          </a:p>
        </p:txBody>
      </p:sp>
    </p:spTree>
    <p:extLst>
      <p:ext uri="{BB962C8B-B14F-4D97-AF65-F5344CB8AC3E}">
        <p14:creationId xmlns:p14="http://schemas.microsoft.com/office/powerpoint/2010/main" val="26773660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8841F54-C130-4EB8-8C96-AD8329C072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0396"/>
            <a:ext cx="10515600" cy="698904"/>
          </a:xfrm>
        </p:spPr>
        <p:txBody>
          <a:bodyPr>
            <a:normAutofit/>
          </a:bodyPr>
          <a:lstStyle/>
          <a:p>
            <a:r>
              <a:rPr lang="uk-UA" sz="3200" b="1" dirty="0"/>
              <a:t>Лінк-бюджет (потужності сигналів) без запасу:</a:t>
            </a:r>
          </a:p>
        </p:txBody>
      </p:sp>
      <p:pic>
        <p:nvPicPr>
          <p:cNvPr id="4" name="Місце для вмісту 3">
            <a:extLst>
              <a:ext uri="{FF2B5EF4-FFF2-40B4-BE49-F238E27FC236}">
                <a16:creationId xmlns:a16="http://schemas.microsoft.com/office/drawing/2014/main" id="{247FF2D0-08FE-4E40-94EA-D33A932FD57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8200" y="792770"/>
            <a:ext cx="6224039" cy="61403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0D1FD0C2-FF70-4D57-A3BB-3040779661B4}"/>
              </a:ext>
            </a:extLst>
          </p:cNvPr>
          <p:cNvSpPr txBox="1"/>
          <p:nvPr/>
        </p:nvSpPr>
        <p:spPr>
          <a:xfrm>
            <a:off x="838200" y="1482168"/>
            <a:ext cx="11033068" cy="11079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l-PL" sz="2200" dirty="0"/>
              <a:t>P_r – </a:t>
            </a:r>
            <a:r>
              <a:rPr lang="uk-UA" sz="2200" dirty="0"/>
              <a:t>потужність сигналу на приймачі; </a:t>
            </a:r>
            <a:r>
              <a:rPr lang="pl-PL" sz="2200" dirty="0"/>
              <a:t>P_t – </a:t>
            </a:r>
            <a:r>
              <a:rPr lang="uk-UA" sz="2200" dirty="0"/>
              <a:t>потужність передавача</a:t>
            </a:r>
            <a:br>
              <a:rPr lang="uk-UA" sz="2200" dirty="0"/>
            </a:br>
            <a:r>
              <a:rPr lang="pl-PL" sz="2200" dirty="0"/>
              <a:t>G_t – </a:t>
            </a:r>
            <a:r>
              <a:rPr lang="uk-UA" sz="2200" dirty="0"/>
              <a:t>підсилення антени передавача; </a:t>
            </a:r>
            <a:r>
              <a:rPr lang="pl-PL" sz="2200" dirty="0"/>
              <a:t>G_r – </a:t>
            </a:r>
            <a:r>
              <a:rPr lang="uk-UA" sz="2200" dirty="0"/>
              <a:t>підсилення антени приймача</a:t>
            </a:r>
            <a:br>
              <a:rPr lang="uk-UA" sz="2200" dirty="0"/>
            </a:br>
            <a:r>
              <a:rPr lang="pl-PL" sz="2200" dirty="0"/>
              <a:t>L_FSPL – </a:t>
            </a:r>
            <a:r>
              <a:rPr lang="uk-UA" sz="2200" dirty="0"/>
              <a:t>вільно-просторові втрати; </a:t>
            </a:r>
            <a:r>
              <a:rPr lang="pl-PL" sz="2200" dirty="0"/>
              <a:t>L_misc – </a:t>
            </a:r>
            <a:r>
              <a:rPr lang="uk-UA" sz="2200" dirty="0"/>
              <a:t>додаткові втрати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7AF97A6-C115-42F2-B06A-9833822718D5}"/>
              </a:ext>
            </a:extLst>
          </p:cNvPr>
          <p:cNvSpPr txBox="1"/>
          <p:nvPr/>
        </p:nvSpPr>
        <p:spPr>
          <a:xfrm>
            <a:off x="771005" y="2754671"/>
            <a:ext cx="2846087" cy="4308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2200" b="1" dirty="0"/>
              <a:t>Повний лінк-бюджет:</a:t>
            </a:r>
          </a:p>
        </p:txBody>
      </p:sp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04A322AB-219A-4359-8615-68E7E4C76C9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8200" y="3235277"/>
            <a:ext cx="6689170" cy="579908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A8EAED62-A787-47E7-947E-E4D48F7B347C}"/>
              </a:ext>
            </a:extLst>
          </p:cNvPr>
          <p:cNvSpPr txBox="1"/>
          <p:nvPr/>
        </p:nvSpPr>
        <p:spPr>
          <a:xfrm>
            <a:off x="785625" y="4565535"/>
            <a:ext cx="6097384" cy="4308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2200" b="1" dirty="0"/>
              <a:t>Формула вільно-просторових втрат:</a:t>
            </a:r>
          </a:p>
        </p:txBody>
      </p:sp>
      <p:pic>
        <p:nvPicPr>
          <p:cNvPr id="12" name="Рисунок 11">
            <a:extLst>
              <a:ext uri="{FF2B5EF4-FFF2-40B4-BE49-F238E27FC236}">
                <a16:creationId xmlns:a16="http://schemas.microsoft.com/office/drawing/2014/main" id="{FDFC43BF-5117-48E0-A6EA-1C4EF937F21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90774" y="5061909"/>
            <a:ext cx="5992235" cy="698903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18AFFDDD-77F0-4B03-807C-8F716AB41D37}"/>
              </a:ext>
            </a:extLst>
          </p:cNvPr>
          <p:cNvSpPr txBox="1"/>
          <p:nvPr/>
        </p:nvSpPr>
        <p:spPr>
          <a:xfrm>
            <a:off x="7134364" y="5029765"/>
            <a:ext cx="3148480" cy="11388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200" dirty="0"/>
              <a:t>M – запас </a:t>
            </a:r>
            <a:r>
              <a:rPr lang="ru-RU" sz="2200" dirty="0" err="1"/>
              <a:t>надійності</a:t>
            </a:r>
            <a:br>
              <a:rPr lang="ru-RU" sz="2200" dirty="0"/>
            </a:br>
            <a:r>
              <a:rPr lang="ru-RU" sz="2200" dirty="0"/>
              <a:t>d – </a:t>
            </a:r>
            <a:r>
              <a:rPr lang="ru-RU" sz="2200" dirty="0" err="1"/>
              <a:t>відстань</a:t>
            </a:r>
            <a:r>
              <a:rPr lang="ru-RU" sz="2200" dirty="0"/>
              <a:t> (км)</a:t>
            </a:r>
            <a:br>
              <a:rPr lang="ru-RU" sz="2200" dirty="0"/>
            </a:br>
            <a:r>
              <a:rPr lang="ru-RU" sz="2200" dirty="0"/>
              <a:t>f – частота (МГц)</a:t>
            </a:r>
          </a:p>
        </p:txBody>
      </p:sp>
      <p:sp>
        <p:nvSpPr>
          <p:cNvPr id="15" name="Rectangle 1">
            <a:extLst>
              <a:ext uri="{FF2B5EF4-FFF2-40B4-BE49-F238E27FC236}">
                <a16:creationId xmlns:a16="http://schemas.microsoft.com/office/drawing/2014/main" id="{58F5FB00-37D8-4386-A11D-9BCB9894EE52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8200" y="3983903"/>
            <a:ext cx="2840842" cy="6771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uk-UA" altLang="uk-UA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 – Запас надійності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uk-UA" altLang="uk-UA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12866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50D4057-CB54-4140-B359-1B06F63B3B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74180"/>
            <a:ext cx="10515600" cy="790344"/>
          </a:xfrm>
        </p:spPr>
        <p:txBody>
          <a:bodyPr/>
          <a:lstStyle/>
          <a:p>
            <a:pPr algn="ctr"/>
            <a:r>
              <a:rPr lang="uk-UA" b="1" dirty="0">
                <a:solidFill>
                  <a:srgbClr val="0070C0"/>
                </a:solidFill>
              </a:rPr>
              <a:t>Архітектура 5</a:t>
            </a:r>
            <a:r>
              <a:rPr lang="pl-PL" b="1" dirty="0">
                <a:solidFill>
                  <a:srgbClr val="0070C0"/>
                </a:solidFill>
              </a:rPr>
              <a:t>G</a:t>
            </a:r>
            <a:endParaRPr lang="uk-UA" b="1" dirty="0">
              <a:solidFill>
                <a:srgbClr val="0070C0"/>
              </a:solidFill>
            </a:endParaRPr>
          </a:p>
        </p:txBody>
      </p:sp>
      <p:pic>
        <p:nvPicPr>
          <p:cNvPr id="4" name="Місце для вмісту 3">
            <a:extLst>
              <a:ext uri="{FF2B5EF4-FFF2-40B4-BE49-F238E27FC236}">
                <a16:creationId xmlns:a16="http://schemas.microsoft.com/office/drawing/2014/main" id="{23879A20-BA36-4C62-AE49-C7E9F9B2D72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80555" y="864524"/>
            <a:ext cx="6548966" cy="3003263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6E4BA634-C375-4541-9646-DFABEAAE1E0B}"/>
              </a:ext>
            </a:extLst>
          </p:cNvPr>
          <p:cNvSpPr txBox="1"/>
          <p:nvPr/>
        </p:nvSpPr>
        <p:spPr>
          <a:xfrm>
            <a:off x="5212080" y="3613721"/>
            <a:ext cx="6979919" cy="31700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2000" b="1" dirty="0"/>
              <a:t>                                           Розшифровка абревіатур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l-PL" sz="2000" dirty="0"/>
              <a:t>UE – </a:t>
            </a:r>
            <a:r>
              <a:rPr lang="uk-UA" sz="2000" dirty="0"/>
              <a:t>Користувацьке обладнання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l-PL" sz="2000" dirty="0"/>
              <a:t>gNodeB – </a:t>
            </a:r>
            <a:r>
              <a:rPr lang="uk-UA" sz="2000" dirty="0"/>
              <a:t>Гібридна радіостанція 5</a:t>
            </a:r>
            <a:r>
              <a:rPr lang="pl-PL" sz="2000" dirty="0"/>
              <a:t>G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l-PL" sz="2000" dirty="0"/>
              <a:t>AMF – </a:t>
            </a:r>
            <a:r>
              <a:rPr lang="uk-UA" sz="2000" dirty="0"/>
              <a:t>Функція управління доступом і мобільністю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l-PL" sz="2000" dirty="0"/>
              <a:t>SMF – </a:t>
            </a:r>
            <a:r>
              <a:rPr lang="uk-UA" sz="2000" dirty="0"/>
              <a:t>Функція управління сесією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l-PL" sz="2000" dirty="0"/>
              <a:t>UPF – </a:t>
            </a:r>
            <a:r>
              <a:rPr lang="uk-UA" sz="2000" dirty="0"/>
              <a:t>Функція обробки користувацької площини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l-PL" sz="2000" dirty="0"/>
              <a:t>AUSF – </a:t>
            </a:r>
            <a:r>
              <a:rPr lang="uk-UA" sz="2000" dirty="0"/>
              <a:t>Функція сервера автентифікації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l-PL" sz="2000" dirty="0"/>
              <a:t>UDM – </a:t>
            </a:r>
            <a:r>
              <a:rPr lang="uk-UA" sz="2000" dirty="0"/>
              <a:t>Уніфіковане управління даними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l-PL" sz="2000" dirty="0"/>
              <a:t>N2 – </a:t>
            </a:r>
            <a:r>
              <a:rPr lang="uk-UA" sz="2000" dirty="0"/>
              <a:t>інтерфейс сигналізації між </a:t>
            </a:r>
            <a:r>
              <a:rPr lang="pl-PL" sz="2000" dirty="0"/>
              <a:t>gNodeB </a:t>
            </a:r>
            <a:r>
              <a:rPr lang="uk-UA" sz="2000" dirty="0"/>
              <a:t>і </a:t>
            </a:r>
            <a:r>
              <a:rPr lang="pl-PL" sz="2000" dirty="0"/>
              <a:t>AMF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l-PL" sz="2000" dirty="0"/>
              <a:t>N3 – </a:t>
            </a:r>
            <a:r>
              <a:rPr lang="uk-UA" sz="2000" dirty="0"/>
              <a:t>інтерфейс передачі користувацьких даних між </a:t>
            </a:r>
            <a:r>
              <a:rPr lang="pl-PL" sz="2000" dirty="0"/>
              <a:t>SMF </a:t>
            </a:r>
            <a:r>
              <a:rPr lang="uk-UA" sz="2000" dirty="0"/>
              <a:t>і </a:t>
            </a:r>
            <a:r>
              <a:rPr lang="pl-PL" sz="2000" dirty="0"/>
              <a:t>UPF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450CE93-3B04-41DA-9774-B0C956AF8EFC}"/>
              </a:ext>
            </a:extLst>
          </p:cNvPr>
          <p:cNvSpPr txBox="1"/>
          <p:nvPr/>
        </p:nvSpPr>
        <p:spPr>
          <a:xfrm>
            <a:off x="214052" y="4258910"/>
            <a:ext cx="3709555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2000" b="1" dirty="0"/>
              <a:t>Вільно-просторові втрати:</a:t>
            </a:r>
          </a:p>
        </p:txBody>
      </p:sp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D903C0FB-A891-4070-A3A0-B4056151C1A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4052" y="4800762"/>
            <a:ext cx="4865740" cy="451258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2F03C42F-84B8-4AC9-B74F-FEEC4AA95FEF}"/>
              </a:ext>
            </a:extLst>
          </p:cNvPr>
          <p:cNvSpPr txBox="1"/>
          <p:nvPr/>
        </p:nvSpPr>
        <p:spPr>
          <a:xfrm>
            <a:off x="214052" y="5252020"/>
            <a:ext cx="1988821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000" dirty="0"/>
              <a:t>d – </a:t>
            </a:r>
            <a:r>
              <a:rPr lang="ru-RU" sz="2000" dirty="0" err="1"/>
              <a:t>відстань</a:t>
            </a:r>
            <a:r>
              <a:rPr lang="ru-RU" sz="2000" dirty="0"/>
              <a:t> (км)</a:t>
            </a:r>
            <a:br>
              <a:rPr lang="ru-RU" sz="2000" dirty="0"/>
            </a:br>
            <a:r>
              <a:rPr lang="ru-RU" sz="2000" dirty="0"/>
              <a:t>f – частота (МГц)</a:t>
            </a:r>
          </a:p>
        </p:txBody>
      </p:sp>
    </p:spTree>
    <p:extLst>
      <p:ext uri="{BB962C8B-B14F-4D97-AF65-F5344CB8AC3E}">
        <p14:creationId xmlns:p14="http://schemas.microsoft.com/office/powerpoint/2010/main" val="388865852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5E7BF55-A455-40F2-BF3C-D6A96F13D9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24090"/>
          </a:xfrm>
        </p:spPr>
        <p:txBody>
          <a:bodyPr>
            <a:normAutofit fontScale="90000"/>
          </a:bodyPr>
          <a:lstStyle/>
          <a:p>
            <a:pPr algn="ctr"/>
            <a:r>
              <a:rPr lang="uk-UA" b="1" dirty="0"/>
              <a:t>Протоколи </a:t>
            </a:r>
            <a:r>
              <a:rPr lang="uk-UA" b="1" dirty="0" err="1"/>
              <a:t>радіоінтерфейсу</a:t>
            </a:r>
            <a:endParaRPr lang="uk-UA" b="1" dirty="0"/>
          </a:p>
        </p:txBody>
      </p:sp>
      <p:pic>
        <p:nvPicPr>
          <p:cNvPr id="4" name="Місце для вмісту 3">
            <a:extLst>
              <a:ext uri="{FF2B5EF4-FFF2-40B4-BE49-F238E27FC236}">
                <a16:creationId xmlns:a16="http://schemas.microsoft.com/office/drawing/2014/main" id="{615CC0D5-BF80-4A5C-8B57-817ECBFAF0F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10790" y="1446984"/>
            <a:ext cx="4794291" cy="3365856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BA0507E3-FCA5-476C-955D-702C682DA270}"/>
              </a:ext>
            </a:extLst>
          </p:cNvPr>
          <p:cNvSpPr txBox="1"/>
          <p:nvPr/>
        </p:nvSpPr>
        <p:spPr>
          <a:xfrm>
            <a:off x="5683826" y="1313980"/>
            <a:ext cx="6097384" cy="37856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2400" b="1" dirty="0"/>
              <a:t>Розшифровка абревіатур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l-PL" sz="2400" dirty="0"/>
              <a:t>NAS – </a:t>
            </a:r>
            <a:r>
              <a:rPr lang="uk-UA" sz="2400" dirty="0"/>
              <a:t>Рівень поза </a:t>
            </a:r>
            <a:r>
              <a:rPr lang="uk-UA" sz="2400" dirty="0" err="1"/>
              <a:t>радіодоступом</a:t>
            </a:r>
            <a:endParaRPr lang="uk-UA" sz="2400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pl-PL" sz="2400" dirty="0"/>
              <a:t>MM – </a:t>
            </a:r>
            <a:r>
              <a:rPr lang="uk-UA" sz="2400" dirty="0"/>
              <a:t>Управління мобільністю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pl-PL" sz="2400" dirty="0"/>
              <a:t>SM – </a:t>
            </a:r>
            <a:r>
              <a:rPr lang="uk-UA" sz="2400" dirty="0"/>
              <a:t>Управління сесією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l-PL" sz="2400" dirty="0"/>
              <a:t>RRC – </a:t>
            </a:r>
            <a:r>
              <a:rPr lang="uk-UA" sz="2400" dirty="0"/>
              <a:t>Контроль </a:t>
            </a:r>
            <a:r>
              <a:rPr lang="uk-UA" sz="2400" dirty="0" err="1"/>
              <a:t>радіоресурсів</a:t>
            </a:r>
            <a:endParaRPr lang="uk-UA" sz="2400" dirty="0"/>
          </a:p>
          <a:p>
            <a:pPr>
              <a:buFont typeface="Arial" panose="020B0604020202020204" pitchFamily="34" charset="0"/>
              <a:buChar char="•"/>
            </a:pPr>
            <a:r>
              <a:rPr lang="pl-PL" sz="2400" dirty="0"/>
              <a:t>PDCP – </a:t>
            </a:r>
            <a:r>
              <a:rPr lang="uk-UA" sz="2400" dirty="0"/>
              <a:t>Протокол узгодження пакетних даних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l-PL" sz="2400" dirty="0"/>
              <a:t>RLC – </a:t>
            </a:r>
            <a:r>
              <a:rPr lang="uk-UA" sz="2400" dirty="0"/>
              <a:t>Протокол керування радіозв’язком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l-PL" sz="2400" dirty="0"/>
              <a:t>MAC – </a:t>
            </a:r>
            <a:r>
              <a:rPr lang="uk-UA" sz="2400" dirty="0"/>
              <a:t>Контроль середовища доступу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l-PL" sz="2400" dirty="0"/>
              <a:t>PHY – </a:t>
            </a:r>
            <a:r>
              <a:rPr lang="uk-UA" sz="2400" dirty="0"/>
              <a:t>Фізичний рівень</a:t>
            </a:r>
          </a:p>
        </p:txBody>
      </p:sp>
    </p:spTree>
    <p:extLst>
      <p:ext uri="{BB962C8B-B14F-4D97-AF65-F5344CB8AC3E}">
        <p14:creationId xmlns:p14="http://schemas.microsoft.com/office/powerpoint/2010/main" val="270071457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Офіс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Офіс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39</TotalTime>
  <Words>718</Words>
  <Application>Microsoft Office PowerPoint</Application>
  <PresentationFormat>Широкий екран</PresentationFormat>
  <Paragraphs>112</Paragraphs>
  <Slides>14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14</vt:i4>
      </vt:variant>
    </vt:vector>
  </HeadingPairs>
  <TitlesOfParts>
    <vt:vector size="18" baseType="lpstr">
      <vt:lpstr>Arial</vt:lpstr>
      <vt:lpstr>Calibri</vt:lpstr>
      <vt:lpstr>Calibri Light</vt:lpstr>
      <vt:lpstr>Тема Office</vt:lpstr>
      <vt:lpstr>Архітектура та протоколи мобільних мереж</vt:lpstr>
      <vt:lpstr>Зміст</vt:lpstr>
      <vt:lpstr>Схема загальної архітектури мобільної мережі</vt:lpstr>
      <vt:lpstr>Архітектура 2G (GSM)</vt:lpstr>
      <vt:lpstr>Архітектура 3G (UMTS)</vt:lpstr>
      <vt:lpstr>Архітектура 4G (LTE)</vt:lpstr>
      <vt:lpstr>Лінк-бюджет (потужності сигналів) без запасу:</vt:lpstr>
      <vt:lpstr>Архітектура 5G</vt:lpstr>
      <vt:lpstr>Протоколи радіоінтерфейсу</vt:lpstr>
      <vt:lpstr>Основні протоколи ядра мережі</vt:lpstr>
      <vt:lpstr>Опис ключових протоколів ядра мережі</vt:lpstr>
      <vt:lpstr>Приклад розрахунку перепускної здатності</vt:lpstr>
      <vt:lpstr>Порівняння архітектур за затримкою та ємністю</vt:lpstr>
      <vt:lpstr>Висновки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Архітектура та протоколи мобільних мереж</dc:title>
  <dc:creator>Виталий Ципоренко</dc:creator>
  <cp:lastModifiedBy>Виталий Ципоренко</cp:lastModifiedBy>
  <cp:revision>15</cp:revision>
  <dcterms:created xsi:type="dcterms:W3CDTF">2025-08-31T19:38:21Z</dcterms:created>
  <dcterms:modified xsi:type="dcterms:W3CDTF">2025-08-31T20:17:49Z</dcterms:modified>
</cp:coreProperties>
</file>