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1777CE-8827-43A9-B2AC-C3F0D23C7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B0D4D1B-93FE-4EC7-91E1-B439C9A83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6FEB2E1-61C0-47FA-B833-CB2F0F6C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7C30BB0-5F76-44C7-A76F-D6C5E7B4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6986A45-DCB9-4661-B9A9-C1722A69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06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A9A3A-729A-42A0-BF5C-92E6FFC8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931C389-BD95-4DDA-BAEA-33F159D25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835ED04-214E-487A-8E42-C6CFC7B8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CBDC70-A9ED-4E39-9EBF-296B9497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A9FC50-BA23-43E9-9425-6E36A044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22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BA3830E-BBAA-443C-AEEC-743A7BFA8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342D771-5623-457E-95DD-8626DDE9E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BDDFF88-B175-4BD5-A43B-C6FFF053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52024F-655B-4DCF-8095-192AE65F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5FAFE3-1743-4E5D-BF9A-3EA6877E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112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269F5-0AA5-44D7-A3EB-5B29F6420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4D5A066-AC42-4012-9EF2-33D6247F3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9669D46-C304-476A-9D6A-841BAD96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6F288DC-0849-4606-8587-7A494584A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D0CB6F2-761F-4730-8D7B-FD2C2330B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263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C253D-55D9-4A61-BC6B-60103D0BA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3888F15-5106-4276-B9A0-2D7F2DE4E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0C95DBA-85EF-4032-8C50-94A26C4B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FF3CFDF-8CB4-4341-B9EA-828C3383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4723EBD-B0A7-4645-AC40-5546DF312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325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57554-D1A0-4F2F-BBC7-D3C9F152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BE20D6-3D58-4B30-9BF1-DB3815389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734F6F4-1304-4A16-9F6B-2693FA136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CDDD977-EEA1-4020-84C0-64D2700F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AB98570-8854-4A30-A11A-169AAA0C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0E5F291-4E68-44C4-967E-C8D145026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461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DC720-89CE-44C2-9650-944C6521B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A69CF2-344F-49C2-8446-CD0D66840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75C97AE-BDD8-4474-8FF4-DC00D221D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183AC95-AB6E-43FE-B812-49F4337BE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C084248E-76ED-4DC1-8550-AF69C18BF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0AEAEE9-3C27-4D58-B57D-7617932D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DD30BB8-BEAF-4411-BA22-BEDD53EF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6F164CC-7A5E-4554-B08B-DEA09F71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233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A68CDA-8410-438E-91AF-D712CF39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7A0EF6-A7EF-4F63-919B-6D693D98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54A5F11-170A-4851-8EBC-4EA112C9E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64C1055-FF52-4ADB-A318-FE015EA3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23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3484D7C-776A-4DA0-A5F2-9ED1CBDC0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153A173C-8CFC-4161-B5B3-7D0FE083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0BCF8BE-15B1-4FBD-A0F7-615E0D71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913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40275-FAEF-4D87-B027-83131344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1BCE7BB-0CAF-451C-9D71-3C2A136E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6ED7861-BA7B-4D76-B535-1F45CD0D1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AAEAD4B-C7A2-4628-9747-D13A350A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2F7C0BE-992F-47AD-9123-7E888FCC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223D03C-B55D-444E-891D-BD0B6A11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663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3676FA-4D57-441D-B6FC-9BD2B17F3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B07448E-6BCD-4DE3-A92A-DEA0E9BBF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517911D-C344-4883-A16A-B13A57C38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6B8D69A-10ED-4BCA-8E2E-475B65AA5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58A7075-6A12-4281-849C-8D3038E5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7EAFD0D-52D3-4EA0-AE37-867E080C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828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6403F84A-5A8F-46DC-B80A-A1E8B60A2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A77B477-B8C8-43BA-AD25-49362E256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F2B087D-CC31-493C-A224-DAF2F35C2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D28C4-7F5C-4277-918C-80210C104CC2}" type="datetimeFigureOut">
              <a:rPr lang="uk-UA" smtClean="0"/>
              <a:t>31.08.2025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401BC64-24CF-4829-BAF5-EFD2984D6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E27C272-7E9F-404A-BA4B-45A2F0BDF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F4C78-2ACF-4ACB-835D-FBD793F531E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106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4660DB-02FA-4D15-873A-2938A33C6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341" y="1880314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B050"/>
                </a:solidFill>
              </a:rPr>
              <a:t>Архітектура</a:t>
            </a:r>
            <a:r>
              <a:rPr lang="ru-RU" b="1" dirty="0">
                <a:solidFill>
                  <a:srgbClr val="00B050"/>
                </a:solidFill>
              </a:rPr>
              <a:t> та </a:t>
            </a:r>
            <a:r>
              <a:rPr lang="ru-RU" b="1" dirty="0" err="1">
                <a:solidFill>
                  <a:srgbClr val="00B050"/>
                </a:solidFill>
              </a:rPr>
              <a:t>протоколи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мобільних</a:t>
            </a:r>
            <a:r>
              <a:rPr lang="ru-RU" b="1" dirty="0">
                <a:solidFill>
                  <a:srgbClr val="00B050"/>
                </a:solidFill>
              </a:rPr>
              <a:t> мереж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97C8741-A055-47DE-AC0E-88E3415A71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82437" y="4402579"/>
            <a:ext cx="9606742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Викладач:                            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к.т.н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., доцент    Віталій Ципоренко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altLang="uk-UA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altLang="uk-UA" b="1" dirty="0">
                <a:latin typeface="Arial" panose="020B0604020202020204" pitchFamily="34" charset="0"/>
              </a:rPr>
              <a:t>                                           </a:t>
            </a:r>
            <a:r>
              <a:rPr lang="uk-UA" altLang="uk-UA" b="1" dirty="0">
                <a:solidFill>
                  <a:srgbClr val="FFC000"/>
                </a:solidFill>
                <a:latin typeface="Arial" panose="020B0604020202020204" pitchFamily="34" charset="0"/>
              </a:rPr>
              <a:t>Житомир-2025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8DB2C3-F79D-414C-AE34-5CEA5F744A48}"/>
              </a:ext>
            </a:extLst>
          </p:cNvPr>
          <p:cNvSpPr txBox="1"/>
          <p:nvPr/>
        </p:nvSpPr>
        <p:spPr>
          <a:xfrm>
            <a:off x="2142603" y="305932"/>
            <a:ext cx="80737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altLang="uk-UA" sz="2400" b="1" dirty="0">
                <a:solidFill>
                  <a:srgbClr val="0070C0"/>
                </a:solidFill>
                <a:latin typeface="Arial" panose="020B0604020202020204" pitchFamily="34" charset="0"/>
              </a:rPr>
              <a:t>Державний університет «Житомирська політехніка»</a:t>
            </a:r>
          </a:p>
        </p:txBody>
      </p:sp>
    </p:spTree>
    <p:extLst>
      <p:ext uri="{BB962C8B-B14F-4D97-AF65-F5344CB8AC3E}">
        <p14:creationId xmlns:p14="http://schemas.microsoft.com/office/powerpoint/2010/main" val="381804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5ACF4-759C-4324-B3E9-4D2997F4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842"/>
          </a:xfrm>
        </p:spPr>
        <p:txBody>
          <a:bodyPr/>
          <a:lstStyle/>
          <a:p>
            <a:pPr algn="ctr"/>
            <a:r>
              <a:rPr lang="uk-UA" b="1" dirty="0"/>
              <a:t>Основні протоколи ядра мережі</a:t>
            </a: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0A249B60-ACD2-49AA-A020-FB72A23EA6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6763" y="1085522"/>
            <a:ext cx="9706447" cy="2713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FD6086-E72B-4FA1-9D52-80A5E29AA414}"/>
              </a:ext>
            </a:extLst>
          </p:cNvPr>
          <p:cNvSpPr txBox="1"/>
          <p:nvPr/>
        </p:nvSpPr>
        <p:spPr>
          <a:xfrm>
            <a:off x="956763" y="4006565"/>
            <a:ext cx="609738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SCTP – </a:t>
            </a:r>
            <a:r>
              <a:rPr lang="uk-UA" sz="2200" dirty="0"/>
              <a:t>Протокол управління потоками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SIP – </a:t>
            </a:r>
            <a:r>
              <a:rPr lang="uk-UA" sz="2200" dirty="0"/>
              <a:t>Протокол ініціації сеансів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Diameter – </a:t>
            </a:r>
            <a:r>
              <a:rPr lang="uk-UA" sz="2200" dirty="0"/>
              <a:t>Протокол авторизації та обліку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GTPv1/u – </a:t>
            </a:r>
            <a:r>
              <a:rPr lang="uk-UA" sz="2200" dirty="0"/>
              <a:t>Протокол </a:t>
            </a:r>
            <a:r>
              <a:rPr lang="uk-UA" sz="2200" dirty="0" err="1"/>
              <a:t>тунелювання</a:t>
            </a:r>
            <a:r>
              <a:rPr lang="uk-UA" sz="2200" dirty="0"/>
              <a:t> </a:t>
            </a:r>
            <a:r>
              <a:rPr lang="pl-PL" sz="2200" dirty="0"/>
              <a:t>GPRS, </a:t>
            </a:r>
            <a:r>
              <a:rPr lang="uk-UA" sz="2200" dirty="0"/>
              <a:t>версія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GTPv2 – </a:t>
            </a:r>
            <a:r>
              <a:rPr lang="uk-UA" sz="2200" dirty="0"/>
              <a:t>Протокол </a:t>
            </a:r>
            <a:r>
              <a:rPr lang="uk-UA" sz="2200" dirty="0" err="1"/>
              <a:t>тунелювання</a:t>
            </a:r>
            <a:r>
              <a:rPr lang="uk-UA" sz="2200" dirty="0"/>
              <a:t> </a:t>
            </a:r>
            <a:r>
              <a:rPr lang="pl-PL" sz="2200" dirty="0"/>
              <a:t>GPRS, </a:t>
            </a:r>
            <a:r>
              <a:rPr lang="uk-UA" sz="2200" dirty="0"/>
              <a:t>версія 2</a:t>
            </a:r>
          </a:p>
        </p:txBody>
      </p:sp>
    </p:spTree>
    <p:extLst>
      <p:ext uri="{BB962C8B-B14F-4D97-AF65-F5344CB8AC3E}">
        <p14:creationId xmlns:p14="http://schemas.microsoft.com/office/powerpoint/2010/main" val="349305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0879F-0E55-4E65-8DD8-A78353C2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681"/>
            <a:ext cx="10515600" cy="732155"/>
          </a:xfrm>
        </p:spPr>
        <p:txBody>
          <a:bodyPr/>
          <a:lstStyle/>
          <a:p>
            <a:pPr algn="ctr"/>
            <a:r>
              <a:rPr lang="ru-RU" b="1" dirty="0" err="1"/>
              <a:t>Опис</a:t>
            </a:r>
            <a:r>
              <a:rPr lang="ru-RU" b="1" dirty="0"/>
              <a:t> </a:t>
            </a:r>
            <a:r>
              <a:rPr lang="ru-RU" b="1" dirty="0" err="1"/>
              <a:t>ключових</a:t>
            </a:r>
            <a:r>
              <a:rPr lang="ru-RU" b="1" dirty="0"/>
              <a:t> </a:t>
            </a:r>
            <a:r>
              <a:rPr lang="ru-RU" b="1" dirty="0" err="1"/>
              <a:t>протоколів</a:t>
            </a:r>
            <a:r>
              <a:rPr lang="ru-RU" b="1" dirty="0"/>
              <a:t> ядра </a:t>
            </a:r>
            <a:r>
              <a:rPr lang="ru-RU" b="1" dirty="0" err="1"/>
              <a:t>мережі</a:t>
            </a:r>
            <a:endParaRPr lang="uk-UA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171E793-2951-425B-BF81-8B9BD66E9B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4247" y="962008"/>
            <a:ext cx="11883505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SCTP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транспортний протокол із підтримкою 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мультігомінгу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multihoming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та 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багатопоточності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multi-streaming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), забезпечує надійну доставку сигналізаційних повідомлень у ядрі мережі.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SIP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прикладний протокол ініціації, модифікації та завершення мультимедійних сеансів (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VoIP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IMS), використовує текстове кодування повідомлень і клієнт-серверну модель.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Diameter</a:t>
            </a: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протокол AAA (автентифікації, авторизації та обліку), розширює функціонал RADIUS, застосовується для взаємодії з HSS/UDM у 4G та 5G.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GTPv1/u 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інкапсуляція та </a:t>
            </a:r>
            <a:r>
              <a:rPr kumimoji="0" lang="uk-UA" altLang="uk-UA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тунелювання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користувацьких даних між вузлами SGSN–GGSN або SGW–PGW, основний протокол передачі трафіку в 3G/4G.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uk-UA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GTPv2</a:t>
            </a:r>
            <a:r>
              <a:rPr kumimoji="0" lang="uk-UA" altLang="uk-UA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сигналізаційний протокол для управління сесіями в EPC, забезпечує створення, модифікацію та видалення тунелів між MME, SGW та PGW.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8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6FE18-E7CC-464D-86B6-A81F46FF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0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Приклад розрахунку перепускної здатності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CDA0868-04BF-44DE-AFF0-D5AFA9CB4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Припустимо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B = 10 МГц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SNR = 15</a:t>
            </a:r>
          </a:p>
          <a:p>
            <a:pPr marL="0" indent="0">
              <a:buNone/>
            </a:pPr>
            <a:r>
              <a:rPr lang="ru-RU" b="1" dirty="0" err="1"/>
              <a:t>Пропускна</a:t>
            </a:r>
            <a:r>
              <a:rPr lang="ru-RU" b="1" dirty="0"/>
              <a:t> </a:t>
            </a:r>
            <a:r>
              <a:rPr lang="ru-RU" b="1" dirty="0" err="1"/>
              <a:t>здатність</a:t>
            </a:r>
            <a:r>
              <a:rPr lang="ru-RU" b="1" dirty="0"/>
              <a:t>:</a:t>
            </a: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B62077-DDCC-4A36-9892-AEAA3D6DB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7611" y="3429000"/>
            <a:ext cx="5601160" cy="7280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55DAC3-CE6B-434F-B4BD-F6068F051423}"/>
              </a:ext>
            </a:extLst>
          </p:cNvPr>
          <p:cNvSpPr txBox="1"/>
          <p:nvPr/>
        </p:nvSpPr>
        <p:spPr>
          <a:xfrm>
            <a:off x="4707611" y="4450378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C – </a:t>
            </a:r>
            <a:r>
              <a:rPr lang="ru-RU" sz="2400" dirty="0" err="1"/>
              <a:t>пропускна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br>
              <a:rPr lang="ru-RU" sz="2400" dirty="0"/>
            </a:br>
            <a:r>
              <a:rPr lang="ru-RU" sz="2400" dirty="0"/>
              <a:t>B – ширина </a:t>
            </a:r>
            <a:r>
              <a:rPr lang="ru-RU" sz="2400" dirty="0" err="1"/>
              <a:t>смуги</a:t>
            </a:r>
            <a:br>
              <a:rPr lang="ru-RU" sz="2400" dirty="0"/>
            </a:br>
            <a:r>
              <a:rPr lang="ru-RU" sz="2400" dirty="0"/>
              <a:t>SNR – </a:t>
            </a:r>
            <a:r>
              <a:rPr lang="ru-RU" sz="2400" dirty="0" err="1"/>
              <a:t>відношення</a:t>
            </a:r>
            <a:r>
              <a:rPr lang="ru-RU" sz="2400" dirty="0"/>
              <a:t> сигнал/шум</a:t>
            </a:r>
          </a:p>
        </p:txBody>
      </p:sp>
    </p:spTree>
    <p:extLst>
      <p:ext uri="{BB962C8B-B14F-4D97-AF65-F5344CB8AC3E}">
        <p14:creationId xmlns:p14="http://schemas.microsoft.com/office/powerpoint/2010/main" val="3020287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AB3A3-2257-4D8B-9821-2A847156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21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/>
              <a:t>Порівняння</a:t>
            </a:r>
            <a:r>
              <a:rPr lang="ru-RU" sz="3600" b="1" dirty="0"/>
              <a:t> </a:t>
            </a:r>
            <a:r>
              <a:rPr lang="ru-RU" sz="3600" b="1" dirty="0" err="1"/>
              <a:t>архітектур</a:t>
            </a:r>
            <a:r>
              <a:rPr lang="ru-RU" sz="3600" b="1" dirty="0"/>
              <a:t> за </a:t>
            </a:r>
            <a:r>
              <a:rPr lang="ru-RU" sz="3600" b="1" dirty="0" err="1"/>
              <a:t>затримкою</a:t>
            </a:r>
            <a:r>
              <a:rPr lang="ru-RU" sz="3600" b="1" dirty="0"/>
              <a:t> та </a:t>
            </a:r>
            <a:r>
              <a:rPr lang="ru-RU" sz="3600" b="1" dirty="0" err="1"/>
              <a:t>ємністю</a:t>
            </a:r>
            <a:endParaRPr lang="uk-UA" sz="3600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460EBEAE-55C4-4EB4-BAAF-EDD80DA84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0702" y="1375402"/>
            <a:ext cx="10688087" cy="357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98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805C3D-B816-436A-8F46-B470FCC6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Висновки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62C6F1A-3270-4B12-9E22-3F5168218A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0504" y="1511257"/>
            <a:ext cx="11123815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Модульна архітектура забезпечує гнучкість і масштабованість.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Використання математичних моделей дає змогу точно планувати мережу.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Перехід до 5G відкриває нові сервіси завдяки </a:t>
            </a:r>
            <a:r>
              <a:rPr kumimoji="0" lang="uk-UA" altLang="uk-UA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</a:t>
            </a: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uk-UA" altLang="uk-UA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Slicing</a:t>
            </a: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kumimoji="0" lang="uk-UA" altLang="uk-UA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edge</a:t>
            </a: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uk-UA" altLang="uk-UA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computing</a:t>
            </a:r>
            <a:r>
              <a:rPr kumimoji="0" lang="uk-UA" alt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3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B08C8-DE71-4C24-864C-FDF697917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Зміст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723A70-2F57-4312-8FCC-0698A93E5C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8448" y="1432802"/>
            <a:ext cx="5686044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Введення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Архітектурні схеми 2G, 3G, 4G, 5G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Формули каналів та зв’язку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Протоколи </a:t>
            </a:r>
            <a:r>
              <a:rPr kumimoji="0" lang="uk-UA" altLang="uk-UA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радіоінтерфейсу</a:t>
            </a: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Протоколи ядра мережі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uk-UA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Висновки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Розшифровка абревіатур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2G – Друге покоління мобільного зв’язку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3G – Третє покоління мобільного зв’язку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4G – Четверте покоління мобільного зв’язку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5G – П’яте покоління мобільного зв’язку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48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5EC78-C52F-4EAD-9C2F-1E99906F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Схема загальної архітектури мобільної мережі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637F82E2-F98C-4E8B-B023-4560D3150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164" y="1788923"/>
            <a:ext cx="6997076" cy="41629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D9E587F-4EA0-4115-8760-28E092E92614}"/>
              </a:ext>
            </a:extLst>
          </p:cNvPr>
          <p:cNvSpPr txBox="1"/>
          <p:nvPr/>
        </p:nvSpPr>
        <p:spPr>
          <a:xfrm>
            <a:off x="7515337" y="1788923"/>
            <a:ext cx="45054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/>
              <a:t>Розшифровка</a:t>
            </a:r>
            <a:r>
              <a:rPr lang="ru-RU" sz="2400" dirty="0"/>
              <a:t> </a:t>
            </a:r>
            <a:r>
              <a:rPr lang="ru-RU" sz="2400" dirty="0" err="1"/>
              <a:t>абревіатур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PGW – Шлюз </a:t>
            </a:r>
            <a:r>
              <a:rPr lang="ru-RU" sz="2400" dirty="0" err="1"/>
              <a:t>пакетних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/>
              <a:t>eNodeB</a:t>
            </a:r>
            <a:r>
              <a:rPr lang="ru-RU" sz="2400" dirty="0"/>
              <a:t> – </a:t>
            </a:r>
            <a:r>
              <a:rPr lang="ru-RU" sz="2400" dirty="0" err="1"/>
              <a:t>Вдосконалена</a:t>
            </a:r>
            <a:r>
              <a:rPr lang="ru-RU" sz="2400" dirty="0"/>
              <a:t> </a:t>
            </a:r>
            <a:r>
              <a:rPr lang="ru-RU" sz="2400" dirty="0" err="1"/>
              <a:t>базова</a:t>
            </a:r>
            <a:r>
              <a:rPr lang="ru-RU" sz="2400" dirty="0"/>
              <a:t> </a:t>
            </a:r>
            <a:r>
              <a:rPr lang="ru-RU" sz="2400" dirty="0" err="1"/>
              <a:t>станція</a:t>
            </a:r>
            <a:r>
              <a:rPr lang="ru-RU" sz="2400" dirty="0"/>
              <a:t> LTE</a:t>
            </a:r>
          </a:p>
        </p:txBody>
      </p:sp>
    </p:spTree>
    <p:extLst>
      <p:ext uri="{BB962C8B-B14F-4D97-AF65-F5344CB8AC3E}">
        <p14:creationId xmlns:p14="http://schemas.microsoft.com/office/powerpoint/2010/main" val="179724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468E8-B0FC-464C-A950-5F7DF530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19"/>
            <a:ext cx="10515600" cy="65670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Архітектура 2</a:t>
            </a:r>
            <a:r>
              <a:rPr lang="pl-PL" b="1" dirty="0"/>
              <a:t>G (GSM)</a:t>
            </a:r>
            <a:endParaRPr lang="uk-UA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68AFE648-5B08-4EFB-BB05-64A4CFB2B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1736" y="937883"/>
            <a:ext cx="6895719" cy="7506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0655F5-B78A-42EB-A351-8564CBB9DAD3}"/>
              </a:ext>
            </a:extLst>
          </p:cNvPr>
          <p:cNvSpPr txBox="1"/>
          <p:nvPr/>
        </p:nvSpPr>
        <p:spPr>
          <a:xfrm>
            <a:off x="707274" y="1761916"/>
            <a:ext cx="6097384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MS – </a:t>
            </a:r>
            <a:r>
              <a:rPr lang="uk-UA" sz="2200" dirty="0"/>
              <a:t>Мобільна станція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BTS – </a:t>
            </a:r>
            <a:r>
              <a:rPr lang="uk-UA" sz="2200" dirty="0"/>
              <a:t>Базова </a:t>
            </a:r>
            <a:r>
              <a:rPr lang="uk-UA" sz="2200" dirty="0" err="1"/>
              <a:t>трансиверна</a:t>
            </a:r>
            <a:r>
              <a:rPr lang="uk-UA" sz="2200" dirty="0"/>
              <a:t> станція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BSC – </a:t>
            </a:r>
            <a:r>
              <a:rPr lang="uk-UA" sz="2200" dirty="0"/>
              <a:t>Контролер базової станції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MSC – </a:t>
            </a:r>
            <a:r>
              <a:rPr lang="uk-UA" sz="2200" dirty="0"/>
              <a:t>Центр комутації мобільної мережі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HLR – </a:t>
            </a:r>
            <a:r>
              <a:rPr lang="uk-UA" sz="2200" dirty="0"/>
              <a:t>Реєстр </a:t>
            </a:r>
            <a:r>
              <a:rPr lang="uk-UA" sz="2200" dirty="0" err="1"/>
              <a:t>доміцильних</a:t>
            </a:r>
            <a:r>
              <a:rPr lang="uk-UA" sz="2200" dirty="0"/>
              <a:t> абонентів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VLR – </a:t>
            </a:r>
            <a:r>
              <a:rPr lang="uk-UA" sz="2200" dirty="0"/>
              <a:t>Реєстр відвідувачів у зоні обслуговування</a:t>
            </a:r>
          </a:p>
          <a:p>
            <a:pPr>
              <a:buFont typeface="Arial" panose="020B0604020202020204" pitchFamily="34" charset="0"/>
              <a:buChar char="•"/>
            </a:pPr>
            <a:endParaRPr lang="uk-UA" sz="2000" dirty="0"/>
          </a:p>
          <a:p>
            <a:r>
              <a:rPr lang="uk-UA" sz="2000" b="1" dirty="0"/>
              <a:t>Затримка сигналізації в мережі </a:t>
            </a:r>
            <a:r>
              <a:rPr lang="pl-PL" sz="2000" b="1" dirty="0"/>
              <a:t>GSM: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9FA161C-479B-4985-A91D-7F6F77982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934" y="4335603"/>
            <a:ext cx="5344219" cy="6166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29BEF6-F550-42F3-B6BE-CACDFDAD65D2}"/>
              </a:ext>
            </a:extLst>
          </p:cNvPr>
          <p:cNvSpPr txBox="1"/>
          <p:nvPr/>
        </p:nvSpPr>
        <p:spPr>
          <a:xfrm>
            <a:off x="707274" y="4952244"/>
            <a:ext cx="60973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dirty="0"/>
              <a:t>T_GSM_sig – </a:t>
            </a:r>
            <a:r>
              <a:rPr lang="uk-UA" sz="2400" dirty="0"/>
              <a:t>час сигналізації</a:t>
            </a:r>
            <a:br>
              <a:rPr lang="uk-UA" sz="2400" dirty="0"/>
            </a:br>
            <a:r>
              <a:rPr lang="pl-PL" sz="2400" dirty="0"/>
              <a:t>T_air – </a:t>
            </a:r>
            <a:r>
              <a:rPr lang="uk-UA" sz="2400" dirty="0"/>
              <a:t>час передачі по радіо</a:t>
            </a:r>
            <a:br>
              <a:rPr lang="uk-UA" sz="2400" dirty="0"/>
            </a:br>
            <a:r>
              <a:rPr lang="pl-PL" sz="2400" dirty="0"/>
              <a:t>T_BSC – </a:t>
            </a:r>
            <a:r>
              <a:rPr lang="uk-UA" sz="2400" dirty="0"/>
              <a:t>затримка в </a:t>
            </a:r>
            <a:r>
              <a:rPr lang="pl-PL" sz="2400" dirty="0"/>
              <a:t>BSC</a:t>
            </a:r>
            <a:br>
              <a:rPr lang="pl-PL" sz="2400" dirty="0"/>
            </a:br>
            <a:r>
              <a:rPr lang="pl-PL" sz="2400" dirty="0"/>
              <a:t>T_MSC – </a:t>
            </a:r>
            <a:r>
              <a:rPr lang="uk-UA" sz="2400" dirty="0"/>
              <a:t>затримка в </a:t>
            </a:r>
            <a:r>
              <a:rPr lang="pl-PL" sz="2400" dirty="0"/>
              <a:t>MSC</a:t>
            </a:r>
          </a:p>
        </p:txBody>
      </p:sp>
    </p:spTree>
    <p:extLst>
      <p:ext uri="{BB962C8B-B14F-4D97-AF65-F5344CB8AC3E}">
        <p14:creationId xmlns:p14="http://schemas.microsoft.com/office/powerpoint/2010/main" val="56263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451D9-ABB0-461D-A90E-945C20C14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976"/>
            <a:ext cx="10515600" cy="55073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Архітектура 3</a:t>
            </a:r>
            <a:r>
              <a:rPr lang="pl-PL" b="1" dirty="0"/>
              <a:t>G (UMTS)</a:t>
            </a:r>
            <a:endParaRPr lang="uk-UA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477444A3-B3CB-4F8F-8C48-9326576F0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325" y="1245365"/>
            <a:ext cx="5662251" cy="40082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D9C5F3-411D-46FE-BF34-A29A061FCB96}"/>
              </a:ext>
            </a:extLst>
          </p:cNvPr>
          <p:cNvSpPr txBox="1"/>
          <p:nvPr/>
        </p:nvSpPr>
        <p:spPr>
          <a:xfrm>
            <a:off x="6096000" y="1120676"/>
            <a:ext cx="597685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UE – </a:t>
            </a:r>
            <a:r>
              <a:rPr lang="uk-UA" sz="2200" dirty="0"/>
              <a:t>Користувацьке обладнання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Node B – </a:t>
            </a:r>
            <a:r>
              <a:rPr lang="uk-UA" sz="2200" dirty="0"/>
              <a:t>Радіостанція </a:t>
            </a:r>
            <a:r>
              <a:rPr lang="pl-PL" sz="2200" dirty="0"/>
              <a:t>UMTS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RNC – </a:t>
            </a:r>
            <a:r>
              <a:rPr lang="uk-UA" sz="2200" dirty="0"/>
              <a:t>Контролер радіомережі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SGSN – </a:t>
            </a:r>
            <a:r>
              <a:rPr lang="uk-UA" sz="2200" dirty="0"/>
              <a:t>Вузол підтримки пакетної комутації абонентів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GGSN – </a:t>
            </a:r>
            <a:r>
              <a:rPr lang="uk-UA" sz="2200" dirty="0"/>
              <a:t>Шлюзовий вузол пакетної комутації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HLR – </a:t>
            </a:r>
            <a:r>
              <a:rPr lang="uk-UA" sz="2200" dirty="0"/>
              <a:t>Реєстр </a:t>
            </a:r>
            <a:r>
              <a:rPr lang="uk-UA" sz="2200" dirty="0" err="1"/>
              <a:t>доміцильних</a:t>
            </a:r>
            <a:r>
              <a:rPr lang="uk-UA" sz="2200" dirty="0"/>
              <a:t> абонентів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VLR – </a:t>
            </a:r>
            <a:r>
              <a:rPr lang="uk-UA" sz="2200" dirty="0"/>
              <a:t>Реєстр відвідувачів у зоні обслуговування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36842-9D98-42E3-8CF7-2DBA3F905F73}"/>
              </a:ext>
            </a:extLst>
          </p:cNvPr>
          <p:cNvSpPr txBox="1"/>
          <p:nvPr/>
        </p:nvSpPr>
        <p:spPr>
          <a:xfrm>
            <a:off x="5998773" y="4474618"/>
            <a:ext cx="62918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 err="1"/>
              <a:t>Пропускна</a:t>
            </a:r>
            <a:r>
              <a:rPr lang="ru-RU" sz="2200" b="1" dirty="0"/>
              <a:t> </a:t>
            </a:r>
            <a:r>
              <a:rPr lang="ru-RU" sz="2200" b="1" dirty="0" err="1"/>
              <a:t>здатність</a:t>
            </a:r>
            <a:r>
              <a:rPr lang="ru-RU" sz="2200" b="1" dirty="0"/>
              <a:t> каналу (формула Шеннона):</a:t>
            </a:r>
            <a:endParaRPr lang="uk-UA" sz="2200" b="1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65D5270-0043-4F36-B184-71CAE50FD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266" y="4915198"/>
            <a:ext cx="3240078" cy="5130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A9FF40-3321-465E-827A-EFB2BE89A1B4}"/>
              </a:ext>
            </a:extLst>
          </p:cNvPr>
          <p:cNvSpPr txBox="1"/>
          <p:nvPr/>
        </p:nvSpPr>
        <p:spPr>
          <a:xfrm>
            <a:off x="6143351" y="5511029"/>
            <a:ext cx="559422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/>
              <a:t>C – </a:t>
            </a:r>
            <a:r>
              <a:rPr lang="ru-RU" sz="2200" dirty="0" err="1"/>
              <a:t>пропускна</a:t>
            </a:r>
            <a:r>
              <a:rPr lang="ru-RU" sz="2200" dirty="0"/>
              <a:t> </a:t>
            </a:r>
            <a:r>
              <a:rPr lang="ru-RU" sz="2200" dirty="0" err="1"/>
              <a:t>здатність</a:t>
            </a:r>
            <a:r>
              <a:rPr lang="ru-RU" sz="2200" dirty="0"/>
              <a:t> каналу</a:t>
            </a:r>
            <a:br>
              <a:rPr lang="ru-RU" sz="2200" dirty="0"/>
            </a:br>
            <a:r>
              <a:rPr lang="ru-RU" sz="2200" dirty="0"/>
              <a:t>B – ширина </a:t>
            </a:r>
            <a:r>
              <a:rPr lang="ru-RU" sz="2200" dirty="0" err="1"/>
              <a:t>смуги</a:t>
            </a:r>
            <a:r>
              <a:rPr lang="ru-RU" sz="2200" dirty="0"/>
              <a:t> (Гц)</a:t>
            </a:r>
            <a:br>
              <a:rPr lang="ru-RU" sz="2200" dirty="0"/>
            </a:br>
            <a:r>
              <a:rPr lang="ru-RU" sz="2200" dirty="0"/>
              <a:t>SNR – </a:t>
            </a:r>
            <a:r>
              <a:rPr lang="ru-RU" sz="2200" dirty="0" err="1"/>
              <a:t>відношення</a:t>
            </a:r>
            <a:r>
              <a:rPr lang="ru-RU" sz="2200" dirty="0"/>
              <a:t> сигнал/шум</a:t>
            </a:r>
          </a:p>
        </p:txBody>
      </p:sp>
    </p:spTree>
    <p:extLst>
      <p:ext uri="{BB962C8B-B14F-4D97-AF65-F5344CB8AC3E}">
        <p14:creationId xmlns:p14="http://schemas.microsoft.com/office/powerpoint/2010/main" val="291055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E23EA-36AD-4A1A-B4A4-A9C478C6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995"/>
            <a:ext cx="10515600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Архітектура 4</a:t>
            </a:r>
            <a:r>
              <a:rPr lang="pl-PL" b="1" dirty="0"/>
              <a:t>G (LTE)</a:t>
            </a:r>
            <a:endParaRPr lang="uk-UA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F77856D1-D9AF-4DFE-AB94-185D6D33E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5172" y="888627"/>
            <a:ext cx="6928210" cy="33037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F516FB-D888-4912-BF4B-0213E223DACA}"/>
              </a:ext>
            </a:extLst>
          </p:cNvPr>
          <p:cNvSpPr txBox="1"/>
          <p:nvPr/>
        </p:nvSpPr>
        <p:spPr>
          <a:xfrm>
            <a:off x="1228205" y="4246792"/>
            <a:ext cx="6097384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UE – </a:t>
            </a:r>
            <a:r>
              <a:rPr lang="uk-UA" sz="2200" dirty="0"/>
              <a:t>Користувацьке обладнання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eNodeB – </a:t>
            </a:r>
            <a:r>
              <a:rPr lang="uk-UA" sz="2200" dirty="0"/>
              <a:t>Вдосконалена базова станція </a:t>
            </a:r>
            <a:r>
              <a:rPr lang="pl-PL" sz="2200" dirty="0"/>
              <a:t>LTE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MME – </a:t>
            </a:r>
            <a:r>
              <a:rPr lang="uk-UA" sz="2200" dirty="0"/>
              <a:t>Функція управління мобільністю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SGW – </a:t>
            </a:r>
            <a:r>
              <a:rPr lang="uk-UA" sz="2200" dirty="0"/>
              <a:t>Вузол обслуговування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PGW – </a:t>
            </a:r>
            <a:r>
              <a:rPr lang="uk-UA" sz="2200" dirty="0"/>
              <a:t>Шлюз пакетних даних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200" dirty="0"/>
              <a:t>HSS – </a:t>
            </a:r>
            <a:r>
              <a:rPr lang="uk-UA" sz="2200" dirty="0"/>
              <a:t>Сервер абонентської інформації</a:t>
            </a:r>
          </a:p>
        </p:txBody>
      </p:sp>
    </p:spTree>
    <p:extLst>
      <p:ext uri="{BB962C8B-B14F-4D97-AF65-F5344CB8AC3E}">
        <p14:creationId xmlns:p14="http://schemas.microsoft.com/office/powerpoint/2010/main" val="267736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41F54-C130-4EB8-8C96-AD8329C0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396"/>
            <a:ext cx="10515600" cy="698904"/>
          </a:xfrm>
        </p:spPr>
        <p:txBody>
          <a:bodyPr>
            <a:normAutofit/>
          </a:bodyPr>
          <a:lstStyle/>
          <a:p>
            <a:r>
              <a:rPr lang="uk-UA" sz="3200" b="1" dirty="0"/>
              <a:t>Лінк-бюджет (потужності сигналів) без запасу:</a:t>
            </a: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247FF2D0-08FE-4E40-94EA-D33A932FD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792770"/>
            <a:ext cx="6224039" cy="6140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1FD0C2-FF70-4D57-A3BB-3040779661B4}"/>
              </a:ext>
            </a:extLst>
          </p:cNvPr>
          <p:cNvSpPr txBox="1"/>
          <p:nvPr/>
        </p:nvSpPr>
        <p:spPr>
          <a:xfrm>
            <a:off x="838200" y="1482168"/>
            <a:ext cx="1103306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200" dirty="0"/>
              <a:t>P_r – </a:t>
            </a:r>
            <a:r>
              <a:rPr lang="uk-UA" sz="2200" dirty="0"/>
              <a:t>потужність сигналу на приймачі; </a:t>
            </a:r>
            <a:r>
              <a:rPr lang="pl-PL" sz="2200" dirty="0"/>
              <a:t>P_t – </a:t>
            </a:r>
            <a:r>
              <a:rPr lang="uk-UA" sz="2200" dirty="0"/>
              <a:t>потужність передавача</a:t>
            </a:r>
            <a:br>
              <a:rPr lang="uk-UA" sz="2200" dirty="0"/>
            </a:br>
            <a:r>
              <a:rPr lang="pl-PL" sz="2200" dirty="0"/>
              <a:t>G_t – </a:t>
            </a:r>
            <a:r>
              <a:rPr lang="uk-UA" sz="2200" dirty="0"/>
              <a:t>підсилення антени передавача; </a:t>
            </a:r>
            <a:r>
              <a:rPr lang="pl-PL" sz="2200" dirty="0"/>
              <a:t>G_r – </a:t>
            </a:r>
            <a:r>
              <a:rPr lang="uk-UA" sz="2200" dirty="0"/>
              <a:t>підсилення антени приймача</a:t>
            </a:r>
            <a:br>
              <a:rPr lang="uk-UA" sz="2200" dirty="0"/>
            </a:br>
            <a:r>
              <a:rPr lang="pl-PL" sz="2200" dirty="0"/>
              <a:t>L_FSPL – </a:t>
            </a:r>
            <a:r>
              <a:rPr lang="uk-UA" sz="2200" dirty="0"/>
              <a:t>вільно-просторові втрати; </a:t>
            </a:r>
            <a:r>
              <a:rPr lang="pl-PL" sz="2200" dirty="0"/>
              <a:t>L_misc – </a:t>
            </a:r>
            <a:r>
              <a:rPr lang="uk-UA" sz="2200" dirty="0"/>
              <a:t>додаткові втрати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F97A6-C115-42F2-B06A-9833822718D5}"/>
              </a:ext>
            </a:extLst>
          </p:cNvPr>
          <p:cNvSpPr txBox="1"/>
          <p:nvPr/>
        </p:nvSpPr>
        <p:spPr>
          <a:xfrm>
            <a:off x="771005" y="2754671"/>
            <a:ext cx="284608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Повний лінк-бюджет: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4A322AB-219A-4359-8615-68E7E4C76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35277"/>
            <a:ext cx="6689170" cy="5799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8EAED62-A787-47E7-947E-E4D48F7B347C}"/>
              </a:ext>
            </a:extLst>
          </p:cNvPr>
          <p:cNvSpPr txBox="1"/>
          <p:nvPr/>
        </p:nvSpPr>
        <p:spPr>
          <a:xfrm>
            <a:off x="785625" y="4565535"/>
            <a:ext cx="60973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200" b="1" dirty="0"/>
              <a:t>Формула вільно-просторових втрат: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DFC43BF-5117-48E0-A6EA-1C4EF937F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774" y="5061909"/>
            <a:ext cx="5992235" cy="6989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8AFFDDD-77F0-4B03-807C-8F716AB41D37}"/>
              </a:ext>
            </a:extLst>
          </p:cNvPr>
          <p:cNvSpPr txBox="1"/>
          <p:nvPr/>
        </p:nvSpPr>
        <p:spPr>
          <a:xfrm>
            <a:off x="7134364" y="5029765"/>
            <a:ext cx="3148480" cy="1138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/>
              <a:t>M – запас </a:t>
            </a:r>
            <a:r>
              <a:rPr lang="ru-RU" sz="2200" dirty="0" err="1"/>
              <a:t>надійності</a:t>
            </a:r>
            <a:br>
              <a:rPr lang="ru-RU" sz="2200" dirty="0"/>
            </a:br>
            <a:r>
              <a:rPr lang="ru-RU" sz="2200" dirty="0"/>
              <a:t>d – </a:t>
            </a:r>
            <a:r>
              <a:rPr lang="ru-RU" sz="2200" dirty="0" err="1"/>
              <a:t>відстань</a:t>
            </a:r>
            <a:r>
              <a:rPr lang="ru-RU" sz="2200" dirty="0"/>
              <a:t> (км)</a:t>
            </a:r>
            <a:br>
              <a:rPr lang="ru-RU" sz="2200" dirty="0"/>
            </a:br>
            <a:r>
              <a:rPr lang="ru-RU" sz="2200" dirty="0"/>
              <a:t>f – частота (МГц)</a:t>
            </a: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58F5FB00-37D8-4386-A11D-9BCB9894E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983903"/>
            <a:ext cx="284084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alt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 – Запас надійності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8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D4057-CB54-4140-B359-1B06F63B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80"/>
            <a:ext cx="10515600" cy="790344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Архітектура 5</a:t>
            </a:r>
            <a:r>
              <a:rPr lang="pl-PL" b="1" dirty="0">
                <a:solidFill>
                  <a:srgbClr val="0070C0"/>
                </a:solidFill>
              </a:rPr>
              <a:t>G</a:t>
            </a:r>
            <a:endParaRPr lang="uk-UA" b="1" dirty="0">
              <a:solidFill>
                <a:srgbClr val="0070C0"/>
              </a:solidFill>
            </a:endParaRP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23879A20-BA36-4C62-AE49-C7E9F9B2D7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555" y="864524"/>
            <a:ext cx="6548966" cy="30032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4BA634-C375-4541-9646-DFABEAAE1E0B}"/>
              </a:ext>
            </a:extLst>
          </p:cNvPr>
          <p:cNvSpPr txBox="1"/>
          <p:nvPr/>
        </p:nvSpPr>
        <p:spPr>
          <a:xfrm>
            <a:off x="5212080" y="3613721"/>
            <a:ext cx="697991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/>
              <a:t>                                           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UE – </a:t>
            </a:r>
            <a:r>
              <a:rPr lang="uk-UA" sz="2000" dirty="0"/>
              <a:t>Користувацьке обладнання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gNodeB – </a:t>
            </a:r>
            <a:r>
              <a:rPr lang="uk-UA" sz="2000" dirty="0"/>
              <a:t>Гібридна радіостанція 5</a:t>
            </a:r>
            <a:r>
              <a:rPr lang="pl-PL" sz="2000" dirty="0"/>
              <a:t>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AMF – </a:t>
            </a:r>
            <a:r>
              <a:rPr lang="uk-UA" sz="2000" dirty="0"/>
              <a:t>Функція управління доступом і мобільністю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SMF – </a:t>
            </a:r>
            <a:r>
              <a:rPr lang="uk-UA" sz="2000" dirty="0"/>
              <a:t>Функція управління сесією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UPF – </a:t>
            </a:r>
            <a:r>
              <a:rPr lang="uk-UA" sz="2000" dirty="0"/>
              <a:t>Функція обробки користувацької площини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AUSF – </a:t>
            </a:r>
            <a:r>
              <a:rPr lang="uk-UA" sz="2000" dirty="0"/>
              <a:t>Функція сервера автентифікації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UDM – </a:t>
            </a:r>
            <a:r>
              <a:rPr lang="uk-UA" sz="2000" dirty="0"/>
              <a:t>Уніфіковане управління даними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N2 – </a:t>
            </a:r>
            <a:r>
              <a:rPr lang="uk-UA" sz="2000" dirty="0"/>
              <a:t>інтерфейс сигналізації між </a:t>
            </a:r>
            <a:r>
              <a:rPr lang="pl-PL" sz="2000" dirty="0"/>
              <a:t>gNodeB </a:t>
            </a:r>
            <a:r>
              <a:rPr lang="uk-UA" sz="2000" dirty="0"/>
              <a:t>і </a:t>
            </a:r>
            <a:r>
              <a:rPr lang="pl-PL" sz="2000" dirty="0"/>
              <a:t>AMF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N3 – </a:t>
            </a:r>
            <a:r>
              <a:rPr lang="uk-UA" sz="2000" dirty="0"/>
              <a:t>інтерфейс передачі користувацьких даних між </a:t>
            </a:r>
            <a:r>
              <a:rPr lang="pl-PL" sz="2000" dirty="0"/>
              <a:t>SMF </a:t>
            </a:r>
            <a:r>
              <a:rPr lang="uk-UA" sz="2000" dirty="0"/>
              <a:t>і </a:t>
            </a:r>
            <a:r>
              <a:rPr lang="pl-PL" sz="2000" dirty="0"/>
              <a:t>UPF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50CE93-3B04-41DA-9774-B0C956AF8EFC}"/>
              </a:ext>
            </a:extLst>
          </p:cNvPr>
          <p:cNvSpPr txBox="1"/>
          <p:nvPr/>
        </p:nvSpPr>
        <p:spPr>
          <a:xfrm>
            <a:off x="214052" y="4258910"/>
            <a:ext cx="37095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/>
              <a:t>Вільно-просторові втрати: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03C0FB-A891-4070-A3A0-B4056151C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52" y="4800762"/>
            <a:ext cx="4865740" cy="4512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03C42F-84B8-4AC9-B74F-FEEC4AA95FEF}"/>
              </a:ext>
            </a:extLst>
          </p:cNvPr>
          <p:cNvSpPr txBox="1"/>
          <p:nvPr/>
        </p:nvSpPr>
        <p:spPr>
          <a:xfrm>
            <a:off x="214052" y="5252020"/>
            <a:ext cx="19888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d – </a:t>
            </a:r>
            <a:r>
              <a:rPr lang="ru-RU" sz="2000" dirty="0" err="1"/>
              <a:t>відстань</a:t>
            </a:r>
            <a:r>
              <a:rPr lang="ru-RU" sz="2000" dirty="0"/>
              <a:t> (км)</a:t>
            </a:r>
            <a:br>
              <a:rPr lang="ru-RU" sz="2000" dirty="0"/>
            </a:br>
            <a:r>
              <a:rPr lang="ru-RU" sz="2000" dirty="0"/>
              <a:t>f – частота (МГц)</a:t>
            </a:r>
          </a:p>
        </p:txBody>
      </p:sp>
    </p:spTree>
    <p:extLst>
      <p:ext uri="{BB962C8B-B14F-4D97-AF65-F5344CB8AC3E}">
        <p14:creationId xmlns:p14="http://schemas.microsoft.com/office/powerpoint/2010/main" val="388865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E7BF55-A455-40F2-BF3C-D6A96F13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409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Протоколи </a:t>
            </a:r>
            <a:r>
              <a:rPr lang="uk-UA" b="1" dirty="0" err="1"/>
              <a:t>радіоінтерфейсу</a:t>
            </a:r>
            <a:endParaRPr lang="uk-UA" b="1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615CC0D5-BF80-4A5C-8B57-817ECBFAF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790" y="1446984"/>
            <a:ext cx="4794291" cy="33658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0507E3-FCA5-476C-955D-702C682DA270}"/>
              </a:ext>
            </a:extLst>
          </p:cNvPr>
          <p:cNvSpPr txBox="1"/>
          <p:nvPr/>
        </p:nvSpPr>
        <p:spPr>
          <a:xfrm>
            <a:off x="5683826" y="1313980"/>
            <a:ext cx="60973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/>
              <a:t>Розшифровка абревіатур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NAS – </a:t>
            </a:r>
            <a:r>
              <a:rPr lang="uk-UA" sz="2400" dirty="0"/>
              <a:t>Рівень поза </a:t>
            </a:r>
            <a:r>
              <a:rPr lang="uk-UA" sz="2400" dirty="0" err="1"/>
              <a:t>радіодоступом</a:t>
            </a:r>
            <a:endParaRPr lang="uk-UA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/>
              <a:t>MM – </a:t>
            </a:r>
            <a:r>
              <a:rPr lang="uk-UA" sz="2400" dirty="0"/>
              <a:t>Управління мобільністю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/>
              <a:t>SM – </a:t>
            </a:r>
            <a:r>
              <a:rPr lang="uk-UA" sz="2400" dirty="0"/>
              <a:t>Управління сесією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RRC – </a:t>
            </a:r>
            <a:r>
              <a:rPr lang="uk-UA" sz="2400" dirty="0"/>
              <a:t>Контроль </a:t>
            </a:r>
            <a:r>
              <a:rPr lang="uk-UA" sz="2400" dirty="0" err="1"/>
              <a:t>радіоресурсів</a:t>
            </a:r>
            <a:endParaRPr lang="uk-UA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PDCP – </a:t>
            </a:r>
            <a:r>
              <a:rPr lang="uk-UA" sz="2400" dirty="0"/>
              <a:t>Протокол узгодження пакетних даних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RLC – </a:t>
            </a:r>
            <a:r>
              <a:rPr lang="uk-UA" sz="2400" dirty="0"/>
              <a:t>Протокол керування радіозв’язком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MAC – </a:t>
            </a:r>
            <a:r>
              <a:rPr lang="uk-UA" sz="2400" dirty="0"/>
              <a:t>Контроль середовища доступу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PHY – </a:t>
            </a:r>
            <a:r>
              <a:rPr lang="uk-UA" sz="2400" dirty="0"/>
              <a:t>Фізичний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700714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718</Words>
  <Application>Microsoft Office PowerPoint</Application>
  <PresentationFormat>Широкий екран</PresentationFormat>
  <Paragraphs>112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Архітектура та протоколи мобільних мереж</vt:lpstr>
      <vt:lpstr>Зміст</vt:lpstr>
      <vt:lpstr>Схема загальної архітектури мобільної мережі</vt:lpstr>
      <vt:lpstr>Архітектура 2G (GSM)</vt:lpstr>
      <vt:lpstr>Архітектура 3G (UMTS)</vt:lpstr>
      <vt:lpstr>Архітектура 4G (LTE)</vt:lpstr>
      <vt:lpstr>Лінк-бюджет (потужності сигналів) без запасу:</vt:lpstr>
      <vt:lpstr>Архітектура 5G</vt:lpstr>
      <vt:lpstr>Протоколи радіоінтерфейсу</vt:lpstr>
      <vt:lpstr>Основні протоколи ядра мережі</vt:lpstr>
      <vt:lpstr>Опис ключових протоколів ядра мережі</vt:lpstr>
      <vt:lpstr>Приклад розрахунку перепускної здатності</vt:lpstr>
      <vt:lpstr>Порівняння архітектур за затримкою та ємністю</vt:lpstr>
      <vt:lpstr>Висновки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та протоколи мобільних мереж</dc:title>
  <dc:creator>Виталий Ципоренко</dc:creator>
  <cp:lastModifiedBy>Виталий Ципоренко</cp:lastModifiedBy>
  <cp:revision>15</cp:revision>
  <dcterms:created xsi:type="dcterms:W3CDTF">2025-08-31T19:38:21Z</dcterms:created>
  <dcterms:modified xsi:type="dcterms:W3CDTF">2025-08-31T20:17:41Z</dcterms:modified>
</cp:coreProperties>
</file>