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300" r:id="rId6"/>
    <p:sldId id="260" r:id="rId7"/>
    <p:sldId id="261" r:id="rId8"/>
    <p:sldId id="301" r:id="rId9"/>
    <p:sldId id="262" r:id="rId10"/>
    <p:sldId id="263" r:id="rId11"/>
    <p:sldId id="264" r:id="rId12"/>
    <p:sldId id="325" r:id="rId13"/>
    <p:sldId id="265" r:id="rId14"/>
    <p:sldId id="266" r:id="rId15"/>
    <p:sldId id="267" r:id="rId16"/>
    <p:sldId id="268" r:id="rId17"/>
    <p:sldId id="327" r:id="rId18"/>
    <p:sldId id="269" r:id="rId19"/>
    <p:sldId id="302" r:id="rId20"/>
    <p:sldId id="270" r:id="rId21"/>
    <p:sldId id="303" r:id="rId22"/>
    <p:sldId id="271" r:id="rId23"/>
    <p:sldId id="272" r:id="rId24"/>
    <p:sldId id="326" r:id="rId25"/>
    <p:sldId id="273" r:id="rId26"/>
    <p:sldId id="304" r:id="rId27"/>
    <p:sldId id="274" r:id="rId28"/>
    <p:sldId id="305" r:id="rId29"/>
    <p:sldId id="275" r:id="rId30"/>
    <p:sldId id="328" r:id="rId31"/>
    <p:sldId id="306" r:id="rId32"/>
    <p:sldId id="276" r:id="rId33"/>
    <p:sldId id="277" r:id="rId34"/>
    <p:sldId id="278" r:id="rId35"/>
    <p:sldId id="307" r:id="rId36"/>
    <p:sldId id="308" r:id="rId37"/>
    <p:sldId id="309" r:id="rId38"/>
    <p:sldId id="279" r:id="rId39"/>
    <p:sldId id="312" r:id="rId40"/>
    <p:sldId id="310" r:id="rId41"/>
    <p:sldId id="280" r:id="rId42"/>
    <p:sldId id="313" r:id="rId43"/>
    <p:sldId id="311" r:id="rId44"/>
    <p:sldId id="281" r:id="rId45"/>
    <p:sldId id="315" r:id="rId46"/>
    <p:sldId id="282" r:id="rId47"/>
    <p:sldId id="316" r:id="rId48"/>
    <p:sldId id="283" r:id="rId49"/>
    <p:sldId id="317" r:id="rId50"/>
    <p:sldId id="284" r:id="rId51"/>
    <p:sldId id="285" r:id="rId52"/>
    <p:sldId id="318" r:id="rId53"/>
    <p:sldId id="286" r:id="rId54"/>
    <p:sldId id="287" r:id="rId55"/>
    <p:sldId id="319" r:id="rId56"/>
    <p:sldId id="288" r:id="rId57"/>
    <p:sldId id="289" r:id="rId58"/>
    <p:sldId id="329" r:id="rId59"/>
    <p:sldId id="290" r:id="rId60"/>
    <p:sldId id="320" r:id="rId61"/>
    <p:sldId id="321" r:id="rId62"/>
    <p:sldId id="291" r:id="rId63"/>
    <p:sldId id="292" r:id="rId64"/>
    <p:sldId id="293" r:id="rId65"/>
    <p:sldId id="330" r:id="rId66"/>
    <p:sldId id="294" r:id="rId67"/>
    <p:sldId id="295" r:id="rId68"/>
    <p:sldId id="296" r:id="rId69"/>
    <p:sldId id="322" r:id="rId70"/>
    <p:sldId id="297" r:id="rId71"/>
    <p:sldId id="331" r:id="rId72"/>
    <p:sldId id="323" r:id="rId73"/>
    <p:sldId id="298" r:id="rId74"/>
    <p:sldId id="332" r:id="rId75"/>
    <p:sldId id="299" r:id="rId76"/>
    <p:sldId id="324" r:id="rId7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DC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4660"/>
  </p:normalViewPr>
  <p:slideViewPr>
    <p:cSldViewPr>
      <p:cViewPr varScale="1">
        <p:scale>
          <a:sx n="93" d="100"/>
          <a:sy n="93" d="100"/>
        </p:scale>
        <p:origin x="1301"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61523159-42CA-499E-BF1B-1ED30B152762}"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61523159-42CA-499E-BF1B-1ED30B152762}" type="slidenum">
              <a:rPr lang="ru-RU" smtClean="0"/>
              <a:t>‹№›</a:t>
            </a:fld>
            <a:endParaRPr lang="ru-RU" dirty="0"/>
          </a:p>
        </p:txBody>
      </p:sp>
      <p:sp>
        <p:nvSpPr>
          <p:cNvPr id="9" name="Content Placeholder 8"/>
          <p:cNvSpPr>
            <a:spLocks noGrp="1"/>
          </p:cNvSpPr>
          <p:nvPr>
            <p:ph sz="quarter" idx="13"/>
          </p:nvPr>
        </p:nvSpPr>
        <p:spPr>
          <a:xfrm>
            <a:off x="304800" y="381000"/>
            <a:ext cx="7772400" cy="494284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1F0330F3-8FE1-4F40-8924-E2091A9078F6}" type="datetimeFigureOut">
              <a:rPr lang="ru-RU" smtClean="0"/>
              <a:t>10.12.2023</a:t>
            </a:fld>
            <a:endParaRPr lang="ru-RU" dirty="0"/>
          </a:p>
        </p:txBody>
      </p:sp>
      <p:sp>
        <p:nvSpPr>
          <p:cNvPr id="9" name="Slide Number Placeholder 8"/>
          <p:cNvSpPr>
            <a:spLocks noGrp="1"/>
          </p:cNvSpPr>
          <p:nvPr>
            <p:ph type="sldNum" sz="quarter" idx="11"/>
          </p:nvPr>
        </p:nvSpPr>
        <p:spPr/>
        <p:txBody>
          <a:bodyPr/>
          <a:lstStyle/>
          <a:p>
            <a:fld id="{61523159-42CA-499E-BF1B-1ED30B152762}" type="slidenum">
              <a:rPr lang="ru-RU" smtClean="0"/>
              <a:t>‹№›</a:t>
            </a:fld>
            <a:endParaRPr lang="ru-RU" dirty="0"/>
          </a:p>
        </p:txBody>
      </p:sp>
      <p:sp>
        <p:nvSpPr>
          <p:cNvPr id="10" name="Footer Placeholder 9"/>
          <p:cNvSpPr>
            <a:spLocks noGrp="1"/>
          </p:cNvSpPr>
          <p:nvPr>
            <p:ph type="ftr" sz="quarter" idx="12"/>
          </p:nvPr>
        </p:nvSpPr>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1523159-42CA-499E-BF1B-1ED30B152762}" type="slidenum">
              <a:rPr lang="ru-RU" smtClean="0"/>
              <a:t>‹№›</a:t>
            </a:fld>
            <a:endParaRPr lang="ru-RU"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F0330F3-8FE1-4F40-8924-E2091A9078F6}" type="datetimeFigureOut">
              <a:rPr lang="ru-RU" smtClean="0"/>
              <a:t>10.12.2023</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905001"/>
            <a:ext cx="7543800" cy="1668016"/>
          </a:xfrm>
        </p:spPr>
        <p:txBody>
          <a:bodyPr/>
          <a:lstStyle/>
          <a:p>
            <a:pPr algn="ctr"/>
            <a:r>
              <a:rPr lang="ru-RU" sz="4000" dirty="0"/>
              <a:t>Передача мови ІР-мережею</a:t>
            </a:r>
          </a:p>
        </p:txBody>
      </p:sp>
    </p:spTree>
    <p:extLst>
      <p:ext uri="{BB962C8B-B14F-4D97-AF65-F5344CB8AC3E}">
        <p14:creationId xmlns:p14="http://schemas.microsoft.com/office/powerpoint/2010/main" val="3590899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280920" cy="1143000"/>
          </a:xfrm>
        </p:spPr>
        <p:txBody>
          <a:bodyPr/>
          <a:lstStyle/>
          <a:p>
            <a:r>
              <a:rPr lang="uk-UA" sz="3600" dirty="0"/>
              <a:t>Причини затримки при передачі мови від джерела до приймача</a:t>
            </a:r>
            <a:endParaRPr lang="ru-RU" sz="4000" dirty="0"/>
          </a:p>
        </p:txBody>
      </p:sp>
      <p:sp>
        <p:nvSpPr>
          <p:cNvPr id="3" name="Объект 2"/>
          <p:cNvSpPr>
            <a:spLocks noGrp="1"/>
          </p:cNvSpPr>
          <p:nvPr>
            <p:ph idx="1"/>
          </p:nvPr>
        </p:nvSpPr>
        <p:spPr>
          <a:xfrm>
            <a:off x="107504" y="1600200"/>
            <a:ext cx="8352928" cy="5257800"/>
          </a:xfrm>
        </p:spPr>
        <p:txBody>
          <a:bodyPr/>
          <a:lstStyle/>
          <a:p>
            <a:pPr marL="571500" indent="-457200">
              <a:buFont typeface="+mj-lt"/>
              <a:buAutoNum type="arabicPeriod"/>
            </a:pPr>
            <a:r>
              <a:rPr lang="uk-UA" sz="2400" dirty="0"/>
              <a:t>Затримка накопичення (іноді називається алгоритмічною затримкою): ця затримка обумовлена ​​необхідністю збору кадру мовних відліків, яка виконується в мовному кодері. Величина затримки визначається типом мовного кодера і змінюється від невеликих величин (0,125 мкс) до одиниць мілісекунд.</a:t>
            </a:r>
            <a:endParaRPr lang="ru-RU" sz="2400" dirty="0"/>
          </a:p>
          <a:p>
            <a:pPr marL="571500" indent="-457200">
              <a:buFont typeface="+mj-lt"/>
              <a:buAutoNum type="arabicPeriod"/>
            </a:pPr>
            <a:r>
              <a:rPr lang="uk-UA" sz="2400" dirty="0"/>
              <a:t>Затримка обробки: процес кодування і збору закодованих відліків в пакети для передачі через пакетну мережу створює певні затримки. Затримка кодування або обробки залежить від швидкості роботи процесора і виду алгоритму обробки.</a:t>
            </a:r>
            <a:endParaRPr lang="ru-RU" sz="2400" dirty="0"/>
          </a:p>
        </p:txBody>
      </p:sp>
    </p:spTree>
    <p:extLst>
      <p:ext uri="{BB962C8B-B14F-4D97-AF65-F5344CB8AC3E}">
        <p14:creationId xmlns:p14="http://schemas.microsoft.com/office/powerpoint/2010/main" val="296505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000" dirty="0"/>
              <a:t>Причини затримки при передачі мови від джерела до приймача</a:t>
            </a:r>
            <a:endParaRPr lang="ru-RU" sz="4000" dirty="0"/>
          </a:p>
        </p:txBody>
      </p:sp>
      <p:sp>
        <p:nvSpPr>
          <p:cNvPr id="3" name="Объект 2"/>
          <p:cNvSpPr>
            <a:spLocks noGrp="1"/>
          </p:cNvSpPr>
          <p:nvPr>
            <p:ph idx="1"/>
          </p:nvPr>
        </p:nvSpPr>
        <p:spPr>
          <a:xfrm>
            <a:off x="457200" y="1600200"/>
            <a:ext cx="7859216" cy="4800600"/>
          </a:xfrm>
        </p:spPr>
        <p:txBody>
          <a:bodyPr/>
          <a:lstStyle/>
          <a:p>
            <a:pPr marL="628650" indent="-514350">
              <a:buFont typeface="+mj-lt"/>
              <a:buAutoNum type="arabicPeriod" startAt="3"/>
            </a:pPr>
            <a:r>
              <a:rPr lang="uk-UA" sz="2600" dirty="0"/>
              <a:t>Мережева затримка: затримка обумовлена ​​</a:t>
            </a:r>
          </a:p>
          <a:p>
            <a:pPr>
              <a:buFont typeface="Wingdings" panose="05000000000000000000" pitchFamily="2" charset="2"/>
              <a:buChar char="ü"/>
            </a:pPr>
            <a:r>
              <a:rPr lang="uk-UA" sz="2600" dirty="0"/>
              <a:t>фізичним середовищем і </a:t>
            </a:r>
          </a:p>
          <a:p>
            <a:pPr>
              <a:buFont typeface="Wingdings" panose="05000000000000000000" pitchFamily="2" charset="2"/>
              <a:buChar char="ü"/>
            </a:pPr>
            <a:r>
              <a:rPr lang="uk-UA" sz="2600" dirty="0"/>
              <a:t>протоколами, застосовуваними для передачі мовних даних, а також </a:t>
            </a:r>
          </a:p>
          <a:p>
            <a:pPr>
              <a:buFont typeface="Wingdings" panose="05000000000000000000" pitchFamily="2" charset="2"/>
              <a:buChar char="ü"/>
            </a:pPr>
            <a:r>
              <a:rPr lang="uk-UA" sz="2600" dirty="0"/>
              <a:t>буферами, використовуваними для видалення джиттера пакетів на прийомному кінці</a:t>
            </a:r>
            <a:endParaRPr lang="ru-RU" sz="2600" dirty="0"/>
          </a:p>
          <a:p>
            <a:pPr marL="571500" indent="-457200">
              <a:buFont typeface="+mj-lt"/>
              <a:buAutoNum type="arabicPeriod" startAt="3"/>
            </a:pPr>
            <a:endParaRPr lang="ru-RU" dirty="0"/>
          </a:p>
        </p:txBody>
      </p:sp>
    </p:spTree>
    <p:extLst>
      <p:ext uri="{BB962C8B-B14F-4D97-AF65-F5344CB8AC3E}">
        <p14:creationId xmlns:p14="http://schemas.microsoft.com/office/powerpoint/2010/main" val="321959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a:t>Джерела затримки при передачі мови ІР-мережею</a:t>
            </a:r>
            <a:endParaRPr lang="ru-RU" dirty="0"/>
          </a:p>
        </p:txBody>
      </p:sp>
      <p:pic>
        <p:nvPicPr>
          <p:cNvPr id="1026" name="Picture 2" descr="C:\Users\pc\Documents\КПИ\lessons\IP_technology\Modul03\Topic03\Topic.files\m3_t3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132856"/>
            <a:ext cx="5577205" cy="2470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996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1143000"/>
          </a:xfrm>
        </p:spPr>
        <p:txBody>
          <a:bodyPr/>
          <a:lstStyle/>
          <a:p>
            <a:r>
              <a:rPr lang="uk-UA" dirty="0"/>
              <a:t>Затримка при передачі голосу</a:t>
            </a:r>
            <a:endParaRPr lang="ru-RU" dirty="0"/>
          </a:p>
        </p:txBody>
      </p:sp>
      <p:sp>
        <p:nvSpPr>
          <p:cNvPr id="3" name="Объект 2"/>
          <p:cNvSpPr>
            <a:spLocks noGrp="1"/>
          </p:cNvSpPr>
          <p:nvPr>
            <p:ph idx="1"/>
          </p:nvPr>
        </p:nvSpPr>
        <p:spPr/>
        <p:txBody>
          <a:bodyPr>
            <a:normAutofit/>
          </a:bodyPr>
          <a:lstStyle/>
          <a:p>
            <a:r>
              <a:rPr lang="uk-UA" sz="2400" dirty="0"/>
              <a:t>Важливо відзначити той факт, що затримки в мережах з комутацією пакетів впливають не тільки на якість передачі мовного трафіку в реальному часі. </a:t>
            </a:r>
          </a:p>
          <a:p>
            <a:r>
              <a:rPr lang="uk-UA" sz="2400" dirty="0"/>
              <a:t>Дані затримки в певних ситуаціях можуть порушити правильність функціонування телефонної сигналізації в цифрових трактах типу E1 / T1 на стику голосових шлюзів з обладнанням комутованих телефонних мереж</a:t>
            </a:r>
            <a:endParaRPr lang="ru-RU" sz="2400" dirty="0"/>
          </a:p>
        </p:txBody>
      </p:sp>
    </p:spTree>
    <p:extLst>
      <p:ext uri="{BB962C8B-B14F-4D97-AF65-F5344CB8AC3E}">
        <p14:creationId xmlns:p14="http://schemas.microsoft.com/office/powerpoint/2010/main" val="313750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Явище джиттера, заходи зменшення його впливу</a:t>
            </a:r>
            <a:endParaRPr lang="ru-RU" dirty="0"/>
          </a:p>
        </p:txBody>
      </p:sp>
      <p:sp>
        <p:nvSpPr>
          <p:cNvPr id="3" name="Объект 2"/>
          <p:cNvSpPr>
            <a:spLocks noGrp="1"/>
          </p:cNvSpPr>
          <p:nvPr>
            <p:ph idx="1"/>
          </p:nvPr>
        </p:nvSpPr>
        <p:spPr/>
        <p:txBody>
          <a:bodyPr>
            <a:normAutofit/>
          </a:bodyPr>
          <a:lstStyle/>
          <a:p>
            <a:r>
              <a:rPr lang="uk-UA" sz="2400" dirty="0"/>
              <a:t>Коли мова або дані розбиваються на пакети для передачі через IP-мережу, пакети часто прибувають в пункт призначення в різний час і в різній послідовності. </a:t>
            </a:r>
          </a:p>
          <a:p>
            <a:r>
              <a:rPr lang="uk-UA" sz="2400" dirty="0"/>
              <a:t>Це створює розкид часу доставки пакетів - джиттер. </a:t>
            </a:r>
          </a:p>
          <a:p>
            <a:r>
              <a:rPr lang="uk-UA" sz="2400" dirty="0"/>
              <a:t>Джиттер призводить до специфічних порушень передачі мови, які сприймаються як тріск і клацання.</a:t>
            </a:r>
            <a:endParaRPr lang="ru-RU" sz="2400" dirty="0"/>
          </a:p>
        </p:txBody>
      </p:sp>
    </p:spTree>
    <p:extLst>
      <p:ext uri="{BB962C8B-B14F-4D97-AF65-F5344CB8AC3E}">
        <p14:creationId xmlns:p14="http://schemas.microsoft.com/office/powerpoint/2010/main" val="287777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Три форми джиттера:</a:t>
            </a:r>
            <a:endParaRPr lang="ru-RU" dirty="0"/>
          </a:p>
        </p:txBody>
      </p:sp>
      <p:sp>
        <p:nvSpPr>
          <p:cNvPr id="3" name="Объект 2"/>
          <p:cNvSpPr>
            <a:spLocks noGrp="1"/>
          </p:cNvSpPr>
          <p:nvPr>
            <p:ph idx="1"/>
          </p:nvPr>
        </p:nvSpPr>
        <p:spPr/>
        <p:txBody>
          <a:bodyPr/>
          <a:lstStyle/>
          <a:p>
            <a:pPr marL="571500" indent="-457200">
              <a:buFont typeface="+mj-lt"/>
              <a:buAutoNum type="arabicPeriod"/>
            </a:pPr>
            <a:r>
              <a:rPr lang="uk-UA" sz="2400" dirty="0"/>
              <a:t>Джиттер, залежний від даних (Data Dependent Jitter - DDJ) - відбувається в разі обмеженої смуги пропускання або при порушеннях в мережевих компонентах.</a:t>
            </a:r>
            <a:endParaRPr lang="ru-RU" sz="2400" dirty="0"/>
          </a:p>
          <a:p>
            <a:pPr marL="571500" indent="-457200">
              <a:buFont typeface="+mj-lt"/>
              <a:buAutoNum type="arabicPeriod"/>
            </a:pPr>
            <a:r>
              <a:rPr lang="uk-UA" sz="2400" dirty="0"/>
              <a:t>Спотворення робочого циклу (Duty Cycle Distortion - DCD) - обумовлено затримкою поширення між передачею від низу до верху і зверху вниз.</a:t>
            </a:r>
            <a:endParaRPr lang="ru-RU" sz="2400" dirty="0"/>
          </a:p>
          <a:p>
            <a:pPr marL="571500" indent="-457200">
              <a:buFont typeface="+mj-lt"/>
              <a:buAutoNum type="arabicPeriod"/>
            </a:pPr>
            <a:r>
              <a:rPr lang="uk-UA" sz="2400" dirty="0"/>
              <a:t>Випадковий джиттер (Random Jitter - RJ) - є результатом теплового шуму</a:t>
            </a:r>
            <a:endParaRPr lang="ru-RU" sz="2400" dirty="0"/>
          </a:p>
          <a:p>
            <a:endParaRPr lang="ru-RU" dirty="0"/>
          </a:p>
        </p:txBody>
      </p:sp>
    </p:spTree>
    <p:extLst>
      <p:ext uri="{BB962C8B-B14F-4D97-AF65-F5344CB8AC3E}">
        <p14:creationId xmlns:p14="http://schemas.microsoft.com/office/powerpoint/2010/main" val="1467163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208912" cy="1008112"/>
          </a:xfrm>
        </p:spPr>
        <p:txBody>
          <a:bodyPr/>
          <a:lstStyle/>
          <a:p>
            <a:r>
              <a:rPr lang="uk-UA" sz="4000" dirty="0"/>
              <a:t>Необхідність застосування буфера</a:t>
            </a:r>
            <a:endParaRPr lang="ru-RU" sz="4000" dirty="0"/>
          </a:p>
        </p:txBody>
      </p:sp>
      <p:sp>
        <p:nvSpPr>
          <p:cNvPr id="3" name="Объект 2"/>
          <p:cNvSpPr>
            <a:spLocks noGrp="1"/>
          </p:cNvSpPr>
          <p:nvPr>
            <p:ph idx="1"/>
          </p:nvPr>
        </p:nvSpPr>
        <p:spPr>
          <a:xfrm>
            <a:off x="107504" y="1052736"/>
            <a:ext cx="8280920" cy="5805264"/>
          </a:xfrm>
        </p:spPr>
        <p:txBody>
          <a:bodyPr>
            <a:normAutofit lnSpcReduction="10000"/>
          </a:bodyPr>
          <a:lstStyle/>
          <a:p>
            <a:r>
              <a:rPr lang="uk-UA" sz="2400" dirty="0"/>
              <a:t>Величини виникаючих затримок і їх ймовірності важливі для організації процедури обробки і вибору параметрів обробки. </a:t>
            </a:r>
          </a:p>
          <a:p>
            <a:r>
              <a:rPr lang="uk-UA" sz="2400" dirty="0"/>
              <a:t>Зрозуміло, що тимчасова структура мовного пакетного потоку змінюється. </a:t>
            </a:r>
          </a:p>
          <a:p>
            <a:r>
              <a:rPr lang="uk-UA" sz="2400" dirty="0"/>
              <a:t>Виникає необхідність застосування </a:t>
            </a:r>
            <a:r>
              <a:rPr lang="uk-UA" sz="2400" dirty="0">
                <a:solidFill>
                  <a:schemeClr val="accent1">
                    <a:lumMod val="75000"/>
                  </a:schemeClr>
                </a:solidFill>
              </a:rPr>
              <a:t>буфера для фільтрації перетворення пакетної мови</a:t>
            </a:r>
            <a:r>
              <a:rPr lang="uk-UA" sz="2400" dirty="0"/>
              <a:t>, обтяженої нестаціонарними затримками в каналі і можливими перестановками пакетів, в безперервний природний мовний сигнал в масштабі реального часу. </a:t>
            </a:r>
          </a:p>
          <a:p>
            <a:r>
              <a:rPr lang="uk-UA" sz="2400" dirty="0">
                <a:solidFill>
                  <a:schemeClr val="accent1">
                    <a:lumMod val="75000"/>
                  </a:schemeClr>
                </a:solidFill>
              </a:rPr>
              <a:t>Параметри буфера визначаються компромісом між величиною запізнювання телефонного сигналу в режимі дуплексного зв</a:t>
            </a:r>
            <a:r>
              <a:rPr lang="en-US" sz="2400" dirty="0">
                <a:solidFill>
                  <a:schemeClr val="accent1">
                    <a:lumMod val="75000"/>
                  </a:schemeClr>
                </a:solidFill>
              </a:rPr>
              <a:t>’</a:t>
            </a:r>
            <a:r>
              <a:rPr lang="uk-UA" sz="2400" dirty="0">
                <a:solidFill>
                  <a:schemeClr val="accent1">
                    <a:lumMod val="75000"/>
                  </a:schemeClr>
                </a:solidFill>
              </a:rPr>
              <a:t>язку і відсотком втрачених пакетів. </a:t>
            </a:r>
          </a:p>
          <a:p>
            <a:r>
              <a:rPr lang="uk-UA" sz="2400" dirty="0"/>
              <a:t>Втрата пакетів є іншим серйозним негативним явищем в IP-телефонії.</a:t>
            </a:r>
            <a:endParaRPr lang="ru-RU" sz="2400" dirty="0"/>
          </a:p>
        </p:txBody>
      </p:sp>
    </p:spTree>
    <p:extLst>
      <p:ext uri="{BB962C8B-B14F-4D97-AF65-F5344CB8AC3E}">
        <p14:creationId xmlns:p14="http://schemas.microsoft.com/office/powerpoint/2010/main" val="48663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Причини появи джиттера</a:t>
            </a:r>
            <a:endParaRPr lang="ru-RU" dirty="0"/>
          </a:p>
        </p:txBody>
      </p:sp>
      <p:sp>
        <p:nvSpPr>
          <p:cNvPr id="3" name="Объект 2"/>
          <p:cNvSpPr>
            <a:spLocks noGrp="1"/>
          </p:cNvSpPr>
          <p:nvPr>
            <p:ph idx="1"/>
          </p:nvPr>
        </p:nvSpPr>
        <p:spPr/>
        <p:txBody>
          <a:bodyPr>
            <a:normAutofit/>
          </a:bodyPr>
          <a:lstStyle/>
          <a:p>
            <a:pPr marL="571500" indent="-457200">
              <a:buFont typeface="+mj-lt"/>
              <a:buAutoNum type="arabicPeriod"/>
            </a:pPr>
            <a:r>
              <a:rPr lang="uk-UA" sz="2600" dirty="0"/>
              <a:t>Вплив мережі</a:t>
            </a:r>
          </a:p>
          <a:p>
            <a:pPr marL="571500" indent="-457200">
              <a:buFont typeface="+mj-lt"/>
              <a:buAutoNum type="arabicPeriod"/>
            </a:pPr>
            <a:r>
              <a:rPr lang="uk-UA" sz="2600" dirty="0"/>
              <a:t>Вплив операційної системи</a:t>
            </a:r>
          </a:p>
          <a:p>
            <a:pPr marL="571500" indent="-457200">
              <a:buFont typeface="+mj-lt"/>
              <a:buAutoNum type="arabicPeriod"/>
            </a:pPr>
            <a:r>
              <a:rPr lang="uk-UA" sz="2600" dirty="0"/>
              <a:t>Вплив джиттер-буфера</a:t>
            </a:r>
          </a:p>
          <a:p>
            <a:pPr marL="571500" indent="-457200">
              <a:buFont typeface="+mj-lt"/>
              <a:buAutoNum type="arabicPeriod"/>
            </a:pPr>
            <a:r>
              <a:rPr lang="uk-UA" sz="2600" dirty="0"/>
              <a:t>Вплив кодека і кількості переданих в пакеті кадрів</a:t>
            </a:r>
            <a:endParaRPr lang="ru-RU" sz="2600" dirty="0"/>
          </a:p>
        </p:txBody>
      </p:sp>
    </p:spTree>
    <p:extLst>
      <p:ext uri="{BB962C8B-B14F-4D97-AF65-F5344CB8AC3E}">
        <p14:creationId xmlns:p14="http://schemas.microsoft.com/office/powerpoint/2010/main" val="2829414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Причини появи джиттера</a:t>
            </a:r>
            <a:endParaRPr lang="ru-RU" dirty="0"/>
          </a:p>
        </p:txBody>
      </p:sp>
      <p:sp>
        <p:nvSpPr>
          <p:cNvPr id="3" name="Объект 2"/>
          <p:cNvSpPr>
            <a:spLocks noGrp="1"/>
          </p:cNvSpPr>
          <p:nvPr>
            <p:ph idx="1"/>
          </p:nvPr>
        </p:nvSpPr>
        <p:spPr>
          <a:xfrm>
            <a:off x="107504" y="1600200"/>
            <a:ext cx="8280920" cy="5141168"/>
          </a:xfrm>
        </p:spPr>
        <p:txBody>
          <a:bodyPr>
            <a:normAutofit/>
          </a:bodyPr>
          <a:lstStyle/>
          <a:p>
            <a:pPr marL="571500" indent="-457200">
              <a:buFont typeface="+mj-lt"/>
              <a:buAutoNum type="arabicPeriod"/>
            </a:pPr>
            <a:r>
              <a:rPr lang="uk-UA" sz="2400" dirty="0"/>
              <a:t>Вплив мережі.</a:t>
            </a:r>
            <a:endParaRPr lang="ru-RU" sz="2400" dirty="0"/>
          </a:p>
          <a:p>
            <a:r>
              <a:rPr lang="uk-UA" sz="2400" dirty="0"/>
              <a:t>Час проходження пакета через мережу є нестійким і погано передбачуваним . </a:t>
            </a:r>
          </a:p>
          <a:p>
            <a:r>
              <a:rPr lang="uk-UA" sz="2400" dirty="0"/>
              <a:t>Якщо навантаження мережі відносно мале, маршрутизатори і комутатори можуть обробляти пакети практично миттєво, а лінії зв'язку бувають доступні майже завжди. </a:t>
            </a:r>
          </a:p>
          <a:p>
            <a:r>
              <a:rPr lang="uk-UA" sz="2400" dirty="0"/>
              <a:t>Якщо завантаження мережі відносно велике, пакети можуть досить довго чекати обслуговування в чергах. </a:t>
            </a:r>
          </a:p>
          <a:p>
            <a:r>
              <a:rPr lang="uk-UA" sz="2400" dirty="0"/>
              <a:t>Чим більше маршрутизаторів, комутаторів і ліній в маршруті, яким проходить пакет, тим більше час його запізнення і тим більше варіація цього часу, тобто джиттер.</a:t>
            </a:r>
            <a:endParaRPr lang="ru-RU" sz="2400" dirty="0"/>
          </a:p>
        </p:txBody>
      </p:sp>
    </p:spTree>
    <p:extLst>
      <p:ext uri="{BB962C8B-B14F-4D97-AF65-F5344CB8AC3E}">
        <p14:creationId xmlns:p14="http://schemas.microsoft.com/office/powerpoint/2010/main" val="260151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Причини появи джиттера</a:t>
            </a:r>
            <a:endParaRPr lang="ru-RU" dirty="0"/>
          </a:p>
        </p:txBody>
      </p:sp>
      <p:sp>
        <p:nvSpPr>
          <p:cNvPr id="3" name="Объект 2"/>
          <p:cNvSpPr>
            <a:spLocks noGrp="1"/>
          </p:cNvSpPr>
          <p:nvPr>
            <p:ph idx="1"/>
          </p:nvPr>
        </p:nvSpPr>
        <p:spPr>
          <a:xfrm>
            <a:off x="107504" y="1600200"/>
            <a:ext cx="8352928" cy="5141168"/>
          </a:xfrm>
        </p:spPr>
        <p:txBody>
          <a:bodyPr/>
          <a:lstStyle/>
          <a:p>
            <a:pPr marL="571500" indent="-457200">
              <a:buFont typeface="+mj-lt"/>
              <a:buAutoNum type="arabicPeriod" startAt="2"/>
            </a:pPr>
            <a:r>
              <a:rPr lang="uk-UA" sz="2400" dirty="0"/>
              <a:t>Вплив операційної системи.</a:t>
            </a:r>
            <a:endParaRPr lang="ru-RU" sz="2400" dirty="0"/>
          </a:p>
          <a:p>
            <a:r>
              <a:rPr lang="uk-UA" sz="2400" dirty="0"/>
              <a:t>Більшість додатків IP-телефонії (особливо клієнтських) являють собою звичайні програми, які виконуються в середовищі будь-якої операційної системи, наприклад, Windows або Linux. </a:t>
            </a:r>
          </a:p>
          <a:p>
            <a:r>
              <a:rPr lang="uk-UA" sz="2400" dirty="0"/>
              <a:t>Ці програми звертаються до периферійних пристроїв (до плат обробки мовних сигналів, спеціалізованих плат систем сигналізації) через інтерфейс прикладних програм для взаємодії з драйверами цих пристроїв, а доступ до IP-мережі здійснюють через Socket-інтерфейс</a:t>
            </a:r>
            <a:endParaRPr lang="ru-RU" sz="2400" dirty="0"/>
          </a:p>
          <a:p>
            <a:endParaRPr lang="ru-RU" dirty="0"/>
          </a:p>
        </p:txBody>
      </p:sp>
    </p:spTree>
    <p:extLst>
      <p:ext uri="{BB962C8B-B14F-4D97-AF65-F5344CB8AC3E}">
        <p14:creationId xmlns:p14="http://schemas.microsoft.com/office/powerpoint/2010/main" val="428925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Основні питання</a:t>
            </a:r>
            <a:endParaRPr lang="ru-RU" dirty="0"/>
          </a:p>
        </p:txBody>
      </p:sp>
      <p:sp>
        <p:nvSpPr>
          <p:cNvPr id="3" name="Объект 2"/>
          <p:cNvSpPr>
            <a:spLocks noGrp="1"/>
          </p:cNvSpPr>
          <p:nvPr>
            <p:ph idx="1"/>
          </p:nvPr>
        </p:nvSpPr>
        <p:spPr/>
        <p:txBody>
          <a:bodyPr>
            <a:normAutofit/>
          </a:bodyPr>
          <a:lstStyle/>
          <a:p>
            <a:r>
              <a:rPr lang="uk-UA" sz="2400" dirty="0"/>
              <a:t>Показники якості при передаванні мови та засоби їх забезпечення.</a:t>
            </a:r>
            <a:endParaRPr lang="ru-RU" sz="2400" dirty="0"/>
          </a:p>
          <a:p>
            <a:r>
              <a:rPr lang="uk-UA" sz="2400" dirty="0"/>
              <a:t>Принципи кодування мови</a:t>
            </a:r>
          </a:p>
          <a:p>
            <a:pPr lvl="0"/>
            <a:r>
              <a:rPr lang="uk-UA" sz="2400" dirty="0"/>
              <a:t>Кодеки IP-телефонії, стандартизовані </a:t>
            </a:r>
            <a:r>
              <a:rPr lang="en-US" sz="2400" dirty="0"/>
              <a:t>ITU</a:t>
            </a:r>
            <a:r>
              <a:rPr lang="ru-RU" sz="2400" dirty="0"/>
              <a:t>-</a:t>
            </a:r>
            <a:r>
              <a:rPr lang="en-US" sz="2400" dirty="0"/>
              <a:t>T</a:t>
            </a:r>
            <a:r>
              <a:rPr lang="uk-UA" sz="2400" dirty="0"/>
              <a:t> </a:t>
            </a:r>
            <a:endParaRPr lang="ru-RU" sz="2400" dirty="0"/>
          </a:p>
          <a:p>
            <a:r>
              <a:rPr lang="uk-UA" sz="2400" dirty="0"/>
              <a:t>Порівняння кодеків</a:t>
            </a:r>
            <a:endParaRPr lang="ru-RU" sz="2400" dirty="0"/>
          </a:p>
        </p:txBody>
      </p:sp>
    </p:spTree>
    <p:extLst>
      <p:ext uri="{BB962C8B-B14F-4D97-AF65-F5344CB8AC3E}">
        <p14:creationId xmlns:p14="http://schemas.microsoft.com/office/powerpoint/2010/main" val="953165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Вплив операційної системи</a:t>
            </a:r>
            <a:endParaRPr lang="ru-RU" dirty="0"/>
          </a:p>
        </p:txBody>
      </p:sp>
      <p:sp>
        <p:nvSpPr>
          <p:cNvPr id="3" name="Объект 2"/>
          <p:cNvSpPr>
            <a:spLocks noGrp="1"/>
          </p:cNvSpPr>
          <p:nvPr>
            <p:ph idx="1"/>
          </p:nvPr>
        </p:nvSpPr>
        <p:spPr/>
        <p:txBody>
          <a:bodyPr>
            <a:normAutofit/>
          </a:bodyPr>
          <a:lstStyle/>
          <a:p>
            <a:r>
              <a:rPr lang="uk-UA" sz="2400" dirty="0"/>
              <a:t>Більшість операційних систем не можуть контролювати розподіл часу центрального процесора між різними процесами з точністю, що перевищує кілька десятків мілісекунд, і не можуть обробляти за такий же час більше одного переривання від зовнішніх пристроїв. </a:t>
            </a:r>
          </a:p>
          <a:p>
            <a:r>
              <a:rPr lang="uk-UA" sz="2400" dirty="0"/>
              <a:t>Це призводить до того, що затримка в просуванні даних між мережевим інтерфейсом і зовнішнім пристроєм мовного виведення становить, незалежно від використовуваного алгоритму кодування мови, величину такого ж порядку або навіть більше.</a:t>
            </a:r>
            <a:endParaRPr lang="ru-RU" sz="2400" dirty="0"/>
          </a:p>
        </p:txBody>
      </p:sp>
    </p:spTree>
    <p:extLst>
      <p:ext uri="{BB962C8B-B14F-4D97-AF65-F5344CB8AC3E}">
        <p14:creationId xmlns:p14="http://schemas.microsoft.com/office/powerpoint/2010/main" val="3567929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Вплив операційної системи</a:t>
            </a:r>
            <a:endParaRPr lang="ru-RU" dirty="0"/>
          </a:p>
        </p:txBody>
      </p:sp>
      <p:sp>
        <p:nvSpPr>
          <p:cNvPr id="3" name="Объект 2"/>
          <p:cNvSpPr>
            <a:spLocks noGrp="1"/>
          </p:cNvSpPr>
          <p:nvPr>
            <p:ph idx="1"/>
          </p:nvPr>
        </p:nvSpPr>
        <p:spPr/>
        <p:txBody>
          <a:bodyPr>
            <a:normAutofit/>
          </a:bodyPr>
          <a:lstStyle/>
          <a:p>
            <a:r>
              <a:rPr lang="uk-UA" sz="2400" dirty="0"/>
              <a:t>Тобто вибір операційної системи є фактором, що впливає на загальну величину затримки. </a:t>
            </a:r>
          </a:p>
          <a:p>
            <a:r>
              <a:rPr lang="uk-UA" sz="2400" dirty="0"/>
              <a:t>Щоб мінімізувати вплив операційної системи, деякі виробники шлюзів і IP-телефонів застосовують так звані ОС реального часу (VxWorks, pSOS, QNX Neutrino і т. п.), які використовують більш складні механізми поділу часу процесора, що діють таким чином, щоб забезпечувати більш швидку реакцію на переривання і більш ефективний обмін потоками даних між процесами</a:t>
            </a:r>
            <a:endParaRPr lang="ru-RU" sz="2400" dirty="0"/>
          </a:p>
        </p:txBody>
      </p:sp>
    </p:spTree>
    <p:extLst>
      <p:ext uri="{BB962C8B-B14F-4D97-AF65-F5344CB8AC3E}">
        <p14:creationId xmlns:p14="http://schemas.microsoft.com/office/powerpoint/2010/main" val="1482621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Вплив операційної системи</a:t>
            </a:r>
            <a:endParaRPr lang="ru-RU" dirty="0"/>
          </a:p>
        </p:txBody>
      </p:sp>
      <p:sp>
        <p:nvSpPr>
          <p:cNvPr id="3" name="Объект 2"/>
          <p:cNvSpPr>
            <a:spLocks noGrp="1"/>
          </p:cNvSpPr>
          <p:nvPr>
            <p:ph idx="1"/>
          </p:nvPr>
        </p:nvSpPr>
        <p:spPr>
          <a:xfrm>
            <a:off x="107504" y="1412776"/>
            <a:ext cx="8280920" cy="5445224"/>
          </a:xfrm>
        </p:spPr>
        <p:txBody>
          <a:bodyPr>
            <a:normAutofit/>
          </a:bodyPr>
          <a:lstStyle/>
          <a:p>
            <a:r>
              <a:rPr lang="uk-UA" sz="2400" dirty="0"/>
              <a:t>Інший, більш плідний підхід - перекласти всі функції, які необхідно виконувати в жорстких часових рамках (обмін даними між мовними кодеками і мережевим інтерфейсом, підтримку RTP і т. п.), на </a:t>
            </a:r>
            <a:r>
              <a:rPr lang="uk-UA" sz="2400" dirty="0">
                <a:solidFill>
                  <a:schemeClr val="accent1">
                    <a:lumMod val="75000"/>
                  </a:schemeClr>
                </a:solidFill>
              </a:rPr>
              <a:t>окремий швидкодіючий спеціалізований процесор</a:t>
            </a:r>
            <a:r>
              <a:rPr lang="uk-UA" sz="2400" dirty="0"/>
              <a:t>. </a:t>
            </a:r>
          </a:p>
          <a:p>
            <a:r>
              <a:rPr lang="uk-UA" sz="2400" dirty="0"/>
              <a:t>При цьому пересилання мовних даних здійснюється через виділений мережевий інтерфейс периферійного пристрою, а операційна система робочої станції підтримує тільки алгоритми управління з'єднаннями і протоколи сигналізації, для виконання яких жорстких часових рамок не потрібно. </a:t>
            </a:r>
          </a:p>
          <a:p>
            <a:r>
              <a:rPr lang="uk-UA" sz="2400" dirty="0"/>
              <a:t>Цей підхід реалізований в платах для додатків IP-телефонії, вироблених фірмами Dialogic, Audiocodes, Natural Microsystems.</a:t>
            </a:r>
            <a:endParaRPr lang="ru-RU" sz="2400" dirty="0"/>
          </a:p>
        </p:txBody>
      </p:sp>
    </p:spTree>
    <p:extLst>
      <p:ext uri="{BB962C8B-B14F-4D97-AF65-F5344CB8AC3E}">
        <p14:creationId xmlns:p14="http://schemas.microsoft.com/office/powerpoint/2010/main" val="2480328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Причини появи джиттера</a:t>
            </a:r>
            <a:endParaRPr lang="ru-RU" dirty="0"/>
          </a:p>
        </p:txBody>
      </p:sp>
      <p:sp>
        <p:nvSpPr>
          <p:cNvPr id="3" name="Объект 2"/>
          <p:cNvSpPr>
            <a:spLocks noGrp="1"/>
          </p:cNvSpPr>
          <p:nvPr>
            <p:ph idx="1"/>
          </p:nvPr>
        </p:nvSpPr>
        <p:spPr>
          <a:xfrm>
            <a:off x="107504" y="1340768"/>
            <a:ext cx="8208912" cy="5517232"/>
          </a:xfrm>
        </p:spPr>
        <p:txBody>
          <a:bodyPr>
            <a:normAutofit/>
          </a:bodyPr>
          <a:lstStyle/>
          <a:p>
            <a:pPr marL="571500" indent="-457200">
              <a:buFont typeface="+mj-lt"/>
              <a:buAutoNum type="arabicPeriod" startAt="3"/>
            </a:pPr>
            <a:r>
              <a:rPr lang="uk-UA" sz="2400" dirty="0"/>
              <a:t>Вплив джиттер-буфера.</a:t>
            </a:r>
            <a:endParaRPr lang="ru-RU" sz="2400" dirty="0"/>
          </a:p>
          <a:p>
            <a:r>
              <a:rPr lang="uk-UA" sz="2400" dirty="0"/>
              <a:t>Проблема джиттера досить істотна в пакетно-орієнтованих мережах. </a:t>
            </a:r>
          </a:p>
          <a:p>
            <a:r>
              <a:rPr lang="uk-UA" sz="2400" dirty="0"/>
              <a:t>Відправник мовних пакетів передає їх через фіксовані проміжки часу (наприклад, через кожні 20 мс), але при проходженні через мережу затримки пакетів виявляються неоднаковими, так що вони прибувають в пункт призначення через різні проміжки часу. </a:t>
            </a:r>
          </a:p>
          <a:p>
            <a:r>
              <a:rPr lang="uk-UA" sz="2400" dirty="0"/>
              <a:t>Затримка проходження пакетів по мережі Тi може бути представлена ​​як сума постійної складової Т (час поширення плюс середня тривалість затримки в чергах) і змінної величини j, що є результатом джиттера: Ti = T ± j.</a:t>
            </a:r>
            <a:endParaRPr lang="ru-RU" sz="2400" dirty="0"/>
          </a:p>
          <a:p>
            <a:endParaRPr lang="ru-RU" dirty="0"/>
          </a:p>
        </p:txBody>
      </p:sp>
    </p:spTree>
    <p:extLst>
      <p:ext uri="{BB962C8B-B14F-4D97-AF65-F5344CB8AC3E}">
        <p14:creationId xmlns:p14="http://schemas.microsoft.com/office/powerpoint/2010/main" val="2629764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sz="4000" dirty="0"/>
              <a:t>Різниця інтервалів між моментами прибуття пакетів</a:t>
            </a:r>
            <a:endParaRPr lang="ru-RU" sz="4000" dirty="0"/>
          </a:p>
        </p:txBody>
      </p:sp>
      <p:pic>
        <p:nvPicPr>
          <p:cNvPr id="2050" name="Picture 2" descr="C:\Users\pc\Documents\КПИ\lessons\IP_technology\Modul03\Topic04\Topic.files\m3_t4_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060848"/>
            <a:ext cx="5241134" cy="2489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16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Вплив джиттер-буфера</a:t>
            </a:r>
            <a:endParaRPr lang="ru-RU" dirty="0"/>
          </a:p>
        </p:txBody>
      </p:sp>
      <p:sp>
        <p:nvSpPr>
          <p:cNvPr id="3" name="Объект 2"/>
          <p:cNvSpPr>
            <a:spLocks noGrp="1"/>
          </p:cNvSpPr>
          <p:nvPr>
            <p:ph idx="1"/>
          </p:nvPr>
        </p:nvSpPr>
        <p:spPr>
          <a:xfrm>
            <a:off x="179512" y="1600200"/>
            <a:ext cx="8208912" cy="5141168"/>
          </a:xfrm>
        </p:spPr>
        <p:txBody>
          <a:bodyPr>
            <a:normAutofit/>
          </a:bodyPr>
          <a:lstStyle/>
          <a:p>
            <a:r>
              <a:rPr lang="uk-UA" sz="2400" dirty="0"/>
              <a:t>Для того щоб компенсувати вплив джиттера, в терміналах використовується так званий </a:t>
            </a:r>
            <a:r>
              <a:rPr lang="uk-UA" sz="2400" b="1" dirty="0">
                <a:solidFill>
                  <a:schemeClr val="accent1">
                    <a:lumMod val="75000"/>
                  </a:schemeClr>
                </a:solidFill>
              </a:rPr>
              <a:t>джиттер-буфер</a:t>
            </a:r>
            <a:r>
              <a:rPr lang="uk-UA" sz="2400" dirty="0"/>
              <a:t>. </a:t>
            </a:r>
          </a:p>
          <a:p>
            <a:r>
              <a:rPr lang="uk-UA" sz="2400" dirty="0"/>
              <a:t>Цей буфер зберігає в пам'яті пакети, які прийшли, протягом часу, що визначається його об'ємом. </a:t>
            </a:r>
          </a:p>
          <a:p>
            <a:r>
              <a:rPr lang="uk-UA" sz="2400" dirty="0"/>
              <a:t>Пакети, які прибувають занадто пізно, коли буфер заповнений, відкидаються. </a:t>
            </a:r>
          </a:p>
          <a:p>
            <a:r>
              <a:rPr lang="uk-UA" sz="2400" dirty="0"/>
              <a:t>Інтервали між пакетами відновлюються на основі значень часових міток RTP-пакетів. </a:t>
            </a:r>
          </a:p>
          <a:p>
            <a:r>
              <a:rPr lang="uk-UA" sz="2400" dirty="0"/>
              <a:t>У функції джиттер-буфера зазвичай входить і відновлення вихідної черговості проходження пакетів, якщо при транспортуванні мережею вони виявилися "переплутані".</a:t>
            </a:r>
            <a:endParaRPr lang="ru-RU" sz="2400" dirty="0"/>
          </a:p>
        </p:txBody>
      </p:sp>
    </p:spTree>
    <p:extLst>
      <p:ext uri="{BB962C8B-B14F-4D97-AF65-F5344CB8AC3E}">
        <p14:creationId xmlns:p14="http://schemas.microsoft.com/office/powerpoint/2010/main" val="86393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Вплив джиттер-буфера</a:t>
            </a:r>
            <a:endParaRPr lang="ru-RU" dirty="0"/>
          </a:p>
        </p:txBody>
      </p:sp>
      <p:sp>
        <p:nvSpPr>
          <p:cNvPr id="3" name="Объект 2"/>
          <p:cNvSpPr>
            <a:spLocks noGrp="1"/>
          </p:cNvSpPr>
          <p:nvPr>
            <p:ph idx="1"/>
          </p:nvPr>
        </p:nvSpPr>
        <p:spPr/>
        <p:txBody>
          <a:bodyPr/>
          <a:lstStyle/>
          <a:p>
            <a:r>
              <a:rPr lang="uk-UA" sz="2400" dirty="0"/>
              <a:t>Занадто короткий буфер буде призводити до занадто частих втрат пакетів, які запізнилися, а надто довгий - до неприйнятно великої додаткової затримки. </a:t>
            </a:r>
          </a:p>
          <a:p>
            <a:r>
              <a:rPr lang="uk-UA" sz="2400" dirty="0"/>
              <a:t>Зазвичай передбачається динамічне підстроювання довжини буфера протягом всього часу існування з'єднання. </a:t>
            </a:r>
          </a:p>
          <a:p>
            <a:r>
              <a:rPr lang="uk-UA" sz="2400" dirty="0"/>
              <a:t>Для вибору найкращої довжини використовуються евристичні алгоритми.</a:t>
            </a:r>
            <a:endParaRPr lang="ru-RU" sz="2400" dirty="0"/>
          </a:p>
          <a:p>
            <a:endParaRPr lang="ru-RU" dirty="0"/>
          </a:p>
        </p:txBody>
      </p:sp>
    </p:spTree>
    <p:extLst>
      <p:ext uri="{BB962C8B-B14F-4D97-AF65-F5344CB8AC3E}">
        <p14:creationId xmlns:p14="http://schemas.microsoft.com/office/powerpoint/2010/main" val="797067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620000" cy="1143000"/>
          </a:xfrm>
        </p:spPr>
        <p:txBody>
          <a:bodyPr/>
          <a:lstStyle/>
          <a:p>
            <a:r>
              <a:rPr lang="uk-UA" sz="4400" dirty="0"/>
              <a:t>Причини появи джиттера</a:t>
            </a:r>
            <a:endParaRPr lang="ru-RU" sz="4400" dirty="0"/>
          </a:p>
        </p:txBody>
      </p:sp>
      <p:sp>
        <p:nvSpPr>
          <p:cNvPr id="3" name="Объект 2"/>
          <p:cNvSpPr>
            <a:spLocks noGrp="1"/>
          </p:cNvSpPr>
          <p:nvPr>
            <p:ph idx="1"/>
          </p:nvPr>
        </p:nvSpPr>
        <p:spPr>
          <a:xfrm>
            <a:off x="107504" y="1412776"/>
            <a:ext cx="8280920" cy="5445224"/>
          </a:xfrm>
        </p:spPr>
        <p:txBody>
          <a:bodyPr>
            <a:normAutofit/>
          </a:bodyPr>
          <a:lstStyle/>
          <a:p>
            <a:pPr marL="571500" indent="-457200">
              <a:buFont typeface="+mj-lt"/>
              <a:buAutoNum type="arabicPeriod" startAt="4"/>
            </a:pPr>
            <a:r>
              <a:rPr lang="uk-UA" sz="2400" dirty="0"/>
              <a:t>Вплив кодека і кількості переданих в пакеті кадрів.</a:t>
            </a:r>
            <a:endParaRPr lang="ru-RU" sz="2400" dirty="0"/>
          </a:p>
          <a:p>
            <a:r>
              <a:rPr lang="uk-UA" sz="2400" dirty="0"/>
              <a:t>Більшість сучасних ефективних алгоритмів кодування / декодування мовлення орієнтована на передачу інформації кадрами, а не послідовністю кодів окремих відліків. </a:t>
            </a:r>
          </a:p>
          <a:p>
            <a:r>
              <a:rPr lang="uk-UA" sz="2400" dirty="0"/>
              <a:t>Тому протягом часу, що визначається довжиною кадру кодека, повинна накопичуватися певної довжини послідовність цифрових представлень відліків. </a:t>
            </a:r>
          </a:p>
          <a:p>
            <a:r>
              <a:rPr lang="uk-UA" sz="2400" dirty="0"/>
              <a:t>Крім того, деяким кодекам необхідний попередній аналіз більшої кількості мовної інформації, ніж повинно міститися в кадрі. </a:t>
            </a:r>
          </a:p>
          <a:p>
            <a:r>
              <a:rPr lang="uk-UA" sz="2400" dirty="0"/>
              <a:t>Цей час накопичення і попереднього аналізу входить до загального бюджету тривалості затримки пакета.</a:t>
            </a:r>
            <a:endParaRPr lang="ru-RU" sz="2400" dirty="0"/>
          </a:p>
        </p:txBody>
      </p:sp>
    </p:spTree>
    <p:extLst>
      <p:ext uri="{BB962C8B-B14F-4D97-AF65-F5344CB8AC3E}">
        <p14:creationId xmlns:p14="http://schemas.microsoft.com/office/powerpoint/2010/main" val="3522875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Вплив кодека і кількості переданих в пакеті кадрів</a:t>
            </a:r>
            <a:endParaRPr lang="ru-RU" dirty="0"/>
          </a:p>
        </p:txBody>
      </p:sp>
      <p:sp>
        <p:nvSpPr>
          <p:cNvPr id="3" name="Объект 2"/>
          <p:cNvSpPr>
            <a:spLocks noGrp="1"/>
          </p:cNvSpPr>
          <p:nvPr>
            <p:ph idx="1"/>
          </p:nvPr>
        </p:nvSpPr>
        <p:spPr>
          <a:xfrm>
            <a:off x="107504" y="1600200"/>
            <a:ext cx="8280920" cy="5141168"/>
          </a:xfrm>
        </p:spPr>
        <p:txBody>
          <a:bodyPr/>
          <a:lstStyle/>
          <a:p>
            <a:r>
              <a:rPr lang="uk-UA" sz="2400" dirty="0"/>
              <a:t>На перший погляд здається, що чим менше довжина кадру, тим менше повинна бути затримка. </a:t>
            </a:r>
          </a:p>
          <a:p>
            <a:r>
              <a:rPr lang="uk-UA" sz="2400" dirty="0"/>
              <a:t>Однак через значний обсяг службової інформації, переданої в RTP / UDP / IP-пакетах, передача маленьких порцій даних дуже неефективна, так що при застосуванні кодеків з малою довжиною кадру доводиться упаковувати декілька кадрів в один пакет. </a:t>
            </a:r>
          </a:p>
          <a:p>
            <a:r>
              <a:rPr lang="uk-UA" sz="2400" dirty="0"/>
              <a:t>Крім того, кодеки з більшою довжиною кадру більш ефективні, оскільки можуть "спостерігати" сигнал протягом більшого часу і, отже, можуть більш ефективно моделювати цей сигнал.</a:t>
            </a:r>
            <a:endParaRPr lang="ru-RU" sz="2400" dirty="0"/>
          </a:p>
          <a:p>
            <a:endParaRPr lang="ru-RU" dirty="0"/>
          </a:p>
        </p:txBody>
      </p:sp>
    </p:spTree>
    <p:extLst>
      <p:ext uri="{BB962C8B-B14F-4D97-AF65-F5344CB8AC3E}">
        <p14:creationId xmlns:p14="http://schemas.microsoft.com/office/powerpoint/2010/main" val="2207976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Якість передачі мови</a:t>
            </a:r>
            <a:endParaRPr lang="ru-RU" dirty="0"/>
          </a:p>
        </p:txBody>
      </p:sp>
      <p:sp>
        <p:nvSpPr>
          <p:cNvPr id="3" name="Объект 2"/>
          <p:cNvSpPr>
            <a:spLocks noGrp="1"/>
          </p:cNvSpPr>
          <p:nvPr>
            <p:ph idx="1"/>
          </p:nvPr>
        </p:nvSpPr>
        <p:spPr>
          <a:xfrm>
            <a:off x="179512" y="1412776"/>
            <a:ext cx="8136904" cy="5328592"/>
          </a:xfrm>
        </p:spPr>
        <p:txBody>
          <a:bodyPr>
            <a:normAutofit/>
          </a:bodyPr>
          <a:lstStyle/>
          <a:p>
            <a:r>
              <a:rPr lang="uk-UA" sz="2400" dirty="0"/>
              <a:t>ITU-T в рекомендації G.114 визначив вимоги до якості передачі мови. </a:t>
            </a:r>
          </a:p>
          <a:p>
            <a:r>
              <a:rPr lang="uk-UA" sz="2400" dirty="0"/>
              <a:t>Якість вважається хорошою, якщо </a:t>
            </a:r>
            <a:r>
              <a:rPr lang="uk-UA" sz="2400" dirty="0">
                <a:solidFill>
                  <a:schemeClr val="accent1">
                    <a:lumMod val="75000"/>
                  </a:schemeClr>
                </a:solidFill>
              </a:rPr>
              <a:t>наскрізна затримка при передачі сигналу в одну сторону не перевищує 150 мс</a:t>
            </a:r>
          </a:p>
          <a:p>
            <a:r>
              <a:rPr lang="uk-UA" sz="2400" dirty="0"/>
              <a:t>Сучасне обладнання IP-телефонії при включенні двох пристроїв-шлюзу безпосередньо вносить затримку близько 60-70 мс. </a:t>
            </a:r>
          </a:p>
          <a:p>
            <a:r>
              <a:rPr lang="uk-UA" sz="2400" dirty="0"/>
              <a:t>Таким чином, залишається ще близько 90 мс на мережеву затримку при передачі IP-пакета від відправника до пункту призначення, що говорить про можливість забезпечити при сучасному рівні технології передачу мови з досить гарною якістю</a:t>
            </a:r>
            <a:endParaRPr lang="ru-RU" sz="2400" dirty="0"/>
          </a:p>
        </p:txBody>
      </p:sp>
    </p:spTree>
    <p:extLst>
      <p:ext uri="{BB962C8B-B14F-4D97-AF65-F5344CB8AC3E}">
        <p14:creationId xmlns:p14="http://schemas.microsoft.com/office/powerpoint/2010/main" val="407728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Якість передачі мовної інформації по IP-мережі</a:t>
            </a:r>
            <a:endParaRPr lang="ru-RU" dirty="0"/>
          </a:p>
        </p:txBody>
      </p:sp>
      <p:sp>
        <p:nvSpPr>
          <p:cNvPr id="3" name="Объект 2"/>
          <p:cNvSpPr>
            <a:spLocks noGrp="1"/>
          </p:cNvSpPr>
          <p:nvPr>
            <p:ph idx="1"/>
          </p:nvPr>
        </p:nvSpPr>
        <p:spPr/>
        <p:txBody>
          <a:bodyPr>
            <a:normAutofit/>
          </a:bodyPr>
          <a:lstStyle/>
          <a:p>
            <a:r>
              <a:rPr lang="uk-UA" sz="2400" dirty="0"/>
              <a:t>IP-телефонія є однією з областей передачі даних,</a:t>
            </a:r>
            <a:endParaRPr lang="en-US" sz="2400" dirty="0"/>
          </a:p>
          <a:p>
            <a:r>
              <a:rPr lang="uk-UA" sz="2400" dirty="0"/>
              <a:t> де всі процеси передачі інформації повинні відбуватися в режимі </a:t>
            </a:r>
            <a:r>
              <a:rPr lang="uk-UA" sz="2400" dirty="0">
                <a:solidFill>
                  <a:schemeClr val="accent1">
                    <a:lumMod val="75000"/>
                  </a:schemeClr>
                </a:solidFill>
              </a:rPr>
              <a:t>реального часу </a:t>
            </a:r>
            <a:r>
              <a:rPr lang="uk-UA" sz="2400" dirty="0"/>
              <a:t>і </a:t>
            </a:r>
            <a:endParaRPr lang="en-US" sz="2400" dirty="0"/>
          </a:p>
          <a:p>
            <a:r>
              <a:rPr lang="uk-UA" sz="2400" dirty="0"/>
              <a:t>де особливо важлива </a:t>
            </a:r>
            <a:r>
              <a:rPr lang="uk-UA" sz="2400" dirty="0">
                <a:solidFill>
                  <a:schemeClr val="accent1">
                    <a:lumMod val="75000"/>
                  </a:schemeClr>
                </a:solidFill>
              </a:rPr>
              <a:t>динаміка передачі сигналу</a:t>
            </a:r>
            <a:r>
              <a:rPr lang="uk-UA" sz="2400" dirty="0"/>
              <a:t>, яка забезпечується сучасними методами кодування і передачі інформації; </a:t>
            </a:r>
            <a:endParaRPr lang="en-US" sz="2400" dirty="0"/>
          </a:p>
          <a:p>
            <a:r>
              <a:rPr lang="uk-UA" sz="2400" dirty="0"/>
              <a:t>в результаті збільшується пропускна здатність каналів в порівнянні з традиційними телефонними мережами</a:t>
            </a:r>
            <a:endParaRPr lang="ru-RU" sz="2400" dirty="0"/>
          </a:p>
        </p:txBody>
      </p:sp>
    </p:spTree>
    <p:extLst>
      <p:ext uri="{BB962C8B-B14F-4D97-AF65-F5344CB8AC3E}">
        <p14:creationId xmlns:p14="http://schemas.microsoft.com/office/powerpoint/2010/main" val="14433583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a:t>Затримка при передачі мови</a:t>
            </a:r>
            <a:endParaRPr lang="ru-RU" dirty="0"/>
          </a:p>
        </p:txBody>
      </p:sp>
      <p:pic>
        <p:nvPicPr>
          <p:cNvPr id="3074" name="Picture 2" descr="C:\Users\pc\Documents\КПИ\lessons\IP_technology\Modul03\Topic04\Topic.files\m3_t4_0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772816"/>
            <a:ext cx="5223346" cy="1781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494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620000" cy="850106"/>
          </a:xfrm>
        </p:spPr>
        <p:txBody>
          <a:bodyPr/>
          <a:lstStyle/>
          <a:p>
            <a:r>
              <a:rPr lang="uk-UA" dirty="0"/>
              <a:t>Часові затримки</a:t>
            </a:r>
            <a:endParaRPr lang="ru-RU" dirty="0"/>
          </a:p>
        </p:txBody>
      </p:sp>
      <p:sp>
        <p:nvSpPr>
          <p:cNvPr id="3" name="Объект 2"/>
          <p:cNvSpPr>
            <a:spLocks noGrp="1"/>
          </p:cNvSpPr>
          <p:nvPr>
            <p:ph idx="1"/>
          </p:nvPr>
        </p:nvSpPr>
        <p:spPr>
          <a:xfrm>
            <a:off x="179512" y="980728"/>
            <a:ext cx="8136904" cy="5760640"/>
          </a:xfrm>
        </p:spPr>
        <p:txBody>
          <a:bodyPr>
            <a:normAutofit lnSpcReduction="10000"/>
          </a:bodyPr>
          <a:lstStyle/>
          <a:p>
            <a:r>
              <a:rPr lang="uk-UA" sz="2400" dirty="0"/>
              <a:t>Часові затримки є проблемою виключно IP-телефонії. </a:t>
            </a:r>
          </a:p>
          <a:p>
            <a:r>
              <a:rPr lang="uk-UA" sz="2400" dirty="0"/>
              <a:t>Тому на рис. наведені окремі характеристики супутникової передачі, для якої потрібно приблизно 170 мс для того, щоб сигнал досяг супутника і повернувся назад до Землі (без урахування витрат часу на обробку сигналу). </a:t>
            </a:r>
          </a:p>
          <a:p>
            <a:r>
              <a:rPr lang="uk-UA" sz="2400" dirty="0"/>
              <a:t>Таким чином, повний час затримки перевищує 250-300 мс. Згідно з рекомендацією G.114, така затримка виходить за межі діапазону, прийнятного для передачі мови. </a:t>
            </a:r>
          </a:p>
          <a:p>
            <a:r>
              <a:rPr lang="uk-UA" sz="2400" dirty="0"/>
              <a:t>Проте, щодня значна кількість розмов ведеться по супутникових лініях зв'язку. </a:t>
            </a:r>
          </a:p>
          <a:p>
            <a:r>
              <a:rPr lang="uk-UA" sz="2400" dirty="0"/>
              <a:t>Отже, прийнятна якість мови визначається також і вимогами користувачів, які змушені погодитися з обставинами</a:t>
            </a:r>
            <a:endParaRPr lang="ru-RU" sz="2400" dirty="0"/>
          </a:p>
          <a:p>
            <a:endParaRPr lang="ru-RU" dirty="0"/>
          </a:p>
        </p:txBody>
      </p:sp>
    </p:spTree>
    <p:extLst>
      <p:ext uri="{BB962C8B-B14F-4D97-AF65-F5344CB8AC3E}">
        <p14:creationId xmlns:p14="http://schemas.microsoft.com/office/powerpoint/2010/main" val="860069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Відлуння, пристрої обмеження його впливу</a:t>
            </a:r>
            <a:endParaRPr lang="ru-RU" dirty="0"/>
          </a:p>
        </p:txBody>
      </p:sp>
      <p:sp>
        <p:nvSpPr>
          <p:cNvPr id="3" name="Объект 2"/>
          <p:cNvSpPr>
            <a:spLocks noGrp="1"/>
          </p:cNvSpPr>
          <p:nvPr>
            <p:ph idx="1"/>
          </p:nvPr>
        </p:nvSpPr>
        <p:spPr/>
        <p:txBody>
          <a:bodyPr>
            <a:normAutofit/>
          </a:bodyPr>
          <a:lstStyle/>
          <a:p>
            <a:r>
              <a:rPr lang="uk-UA" sz="2400" dirty="0"/>
              <a:t>Феномен луни викликає труднощі при розмові і у мовника, і у слухача. </a:t>
            </a:r>
          </a:p>
          <a:p>
            <a:r>
              <a:rPr lang="uk-UA" sz="2400" dirty="0"/>
              <a:t>Мовник чує з певною затримкою свій власний голос. </a:t>
            </a:r>
          </a:p>
          <a:p>
            <a:r>
              <a:rPr lang="uk-UA" sz="2400" dirty="0"/>
              <a:t>Якщо сигнал відбивається двічі, то слухає двічі чує мовника (другий раз - з ослабленням і затримкою).</a:t>
            </a:r>
            <a:endParaRPr lang="ru-RU" sz="2400" dirty="0"/>
          </a:p>
        </p:txBody>
      </p:sp>
    </p:spTree>
    <p:extLst>
      <p:ext uri="{BB962C8B-B14F-4D97-AF65-F5344CB8AC3E}">
        <p14:creationId xmlns:p14="http://schemas.microsoft.com/office/powerpoint/2010/main" val="763784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Відлуння, пристрої обмеження його впливу</a:t>
            </a:r>
            <a:endParaRPr lang="ru-RU" dirty="0"/>
          </a:p>
        </p:txBody>
      </p:sp>
      <p:sp>
        <p:nvSpPr>
          <p:cNvPr id="3" name="Объект 2"/>
          <p:cNvSpPr>
            <a:spLocks noGrp="1"/>
          </p:cNvSpPr>
          <p:nvPr>
            <p:ph idx="1"/>
          </p:nvPr>
        </p:nvSpPr>
        <p:spPr/>
        <p:txBody>
          <a:bodyPr>
            <a:normAutofit/>
          </a:bodyPr>
          <a:lstStyle/>
          <a:p>
            <a:r>
              <a:rPr lang="uk-UA" sz="2400" dirty="0"/>
              <a:t>У телефонних мережах існують два види луни:</a:t>
            </a:r>
            <a:endParaRPr lang="ru-RU" sz="2400" dirty="0"/>
          </a:p>
          <a:p>
            <a:pPr>
              <a:buFont typeface="Wingdings" panose="05000000000000000000" pitchFamily="2" charset="2"/>
              <a:buChar char="q"/>
            </a:pPr>
            <a:r>
              <a:rPr lang="uk-UA" sz="2400" dirty="0"/>
              <a:t>Відлуння мовника. Коли абонент говорить по телефону і чує власний голос, таке явище називається луною мовника.</a:t>
            </a:r>
            <a:endParaRPr lang="ru-RU" sz="2400" dirty="0"/>
          </a:p>
          <a:p>
            <a:pPr>
              <a:buFont typeface="Wingdings" panose="05000000000000000000" pitchFamily="2" charset="2"/>
              <a:buChar char="q"/>
            </a:pPr>
            <a:r>
              <a:rPr lang="uk-UA" sz="2400" dirty="0"/>
              <a:t>Відлуння слухача. Коли абонент чує голос співрозмовника двічі, то така ситуація називається луною слухача.</a:t>
            </a:r>
            <a:endParaRPr lang="ru-RU" sz="2400" dirty="0"/>
          </a:p>
        </p:txBody>
      </p:sp>
    </p:spTree>
    <p:extLst>
      <p:ext uri="{BB962C8B-B14F-4D97-AF65-F5344CB8AC3E}">
        <p14:creationId xmlns:p14="http://schemas.microsoft.com/office/powerpoint/2010/main" val="462953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Відлуння, пристрої обмеження його впливу</a:t>
            </a:r>
            <a:endParaRPr lang="ru-RU" dirty="0"/>
          </a:p>
        </p:txBody>
      </p:sp>
      <p:sp>
        <p:nvSpPr>
          <p:cNvPr id="3" name="Объект 2"/>
          <p:cNvSpPr>
            <a:spLocks noGrp="1"/>
          </p:cNvSpPr>
          <p:nvPr>
            <p:ph idx="1"/>
          </p:nvPr>
        </p:nvSpPr>
        <p:spPr>
          <a:xfrm>
            <a:off x="179512" y="1600200"/>
            <a:ext cx="8208912" cy="5141168"/>
          </a:xfrm>
        </p:spPr>
        <p:txBody>
          <a:bodyPr>
            <a:normAutofit/>
          </a:bodyPr>
          <a:lstStyle/>
          <a:p>
            <a:r>
              <a:rPr lang="uk-UA" sz="2400" dirty="0"/>
              <a:t>В тій чи іншій мірі відлуння присутнє завжди. </a:t>
            </a:r>
          </a:p>
          <a:p>
            <a:r>
              <a:rPr lang="uk-UA" sz="2400" dirty="0"/>
              <a:t>Однак серйозною проблемою воно стає тільки на високому рівні гучності. </a:t>
            </a:r>
          </a:p>
          <a:p>
            <a:r>
              <a:rPr lang="uk-UA" sz="2400" dirty="0"/>
              <a:t>Відлуння також є проблемою в тому випадку, коли інтервал між моментом, коли абонент говорить, і моментом появи відбитого сигналу стає досить великим. При цьому, абоненту, що слухає мову співрозмовника, відлуння заважає розумінню розмови - мова співрозмовника звучить в трубці двічі.</a:t>
            </a:r>
            <a:endParaRPr lang="ru-RU" sz="2400" dirty="0"/>
          </a:p>
          <a:p>
            <a:r>
              <a:rPr lang="uk-UA" sz="2400" dirty="0"/>
              <a:t>Відлуння може мати електричну і акустичну природу</a:t>
            </a:r>
            <a:endParaRPr lang="ru-RU" sz="2400" dirty="0"/>
          </a:p>
          <a:p>
            <a:r>
              <a:rPr lang="uk-UA" sz="2400" dirty="0"/>
              <a:t>Відбиття часто виявляються при взаємодії ТМЗК і IP-мережі.</a:t>
            </a:r>
            <a:endParaRPr lang="ru-RU" sz="2400" dirty="0"/>
          </a:p>
        </p:txBody>
      </p:sp>
    </p:spTree>
    <p:extLst>
      <p:ext uri="{BB962C8B-B14F-4D97-AF65-F5344CB8AC3E}">
        <p14:creationId xmlns:p14="http://schemas.microsoft.com/office/powerpoint/2010/main" val="918792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Відлуння, пристрої обмеження його впливу</a:t>
            </a:r>
            <a:endParaRPr lang="ru-RU" dirty="0"/>
          </a:p>
        </p:txBody>
      </p:sp>
      <p:sp>
        <p:nvSpPr>
          <p:cNvPr id="3" name="Объект 2"/>
          <p:cNvSpPr>
            <a:spLocks noGrp="1"/>
          </p:cNvSpPr>
          <p:nvPr>
            <p:ph idx="1"/>
          </p:nvPr>
        </p:nvSpPr>
        <p:spPr>
          <a:xfrm>
            <a:off x="107504" y="1600200"/>
            <a:ext cx="8280920" cy="5257800"/>
          </a:xfrm>
        </p:spPr>
        <p:txBody>
          <a:bodyPr>
            <a:normAutofit/>
          </a:bodyPr>
          <a:lstStyle/>
          <a:p>
            <a:r>
              <a:rPr lang="uk-UA" sz="2400" dirty="0"/>
              <a:t>З метою економії кабелю в ТМЗК для підключення абонентських терміналів з давніх пір використовуються двохпроводові лінії, за якими мовні сигнали передаються в обох напрямках. </a:t>
            </a:r>
          </a:p>
          <a:p>
            <a:r>
              <a:rPr lang="uk-UA" sz="2400" dirty="0"/>
              <a:t>Більш того, у багатьох телефонних мережах передача сигналів обох напрямків по двох проводах застосовується і в сполучних лініях між електромеханічними АТС (хоча тепер для організації зв'язку між АТС все частіше використовується роздільна передача сигналів різних напрямків, тобто чотирипроводова схема їх передачі). </a:t>
            </a:r>
            <a:endParaRPr lang="ru-RU" sz="2400" dirty="0"/>
          </a:p>
        </p:txBody>
      </p:sp>
    </p:spTree>
    <p:extLst>
      <p:ext uri="{BB962C8B-B14F-4D97-AF65-F5344CB8AC3E}">
        <p14:creationId xmlns:p14="http://schemas.microsoft.com/office/powerpoint/2010/main" val="3202289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620000" cy="1143000"/>
          </a:xfrm>
        </p:spPr>
        <p:txBody>
          <a:bodyPr/>
          <a:lstStyle/>
          <a:p>
            <a:r>
              <a:rPr lang="uk-UA" sz="4000" dirty="0"/>
              <a:t>Відлуння, пристрої обмеження його впливу</a:t>
            </a:r>
            <a:endParaRPr lang="ru-RU" sz="4000" dirty="0"/>
          </a:p>
        </p:txBody>
      </p:sp>
      <p:sp>
        <p:nvSpPr>
          <p:cNvPr id="3" name="Объект 2"/>
          <p:cNvSpPr>
            <a:spLocks noGrp="1"/>
          </p:cNvSpPr>
          <p:nvPr>
            <p:ph idx="1"/>
          </p:nvPr>
        </p:nvSpPr>
        <p:spPr>
          <a:xfrm>
            <a:off x="107504" y="1484784"/>
            <a:ext cx="8352928" cy="5373216"/>
          </a:xfrm>
        </p:spPr>
        <p:txBody>
          <a:bodyPr>
            <a:normAutofit/>
          </a:bodyPr>
          <a:lstStyle/>
          <a:p>
            <a:r>
              <a:rPr lang="uk-UA" sz="2400" dirty="0"/>
              <a:t>Для поділу сигналів різних напрямків в терміналах абонентів (телефонних апаратах) і на АТС застосовуються прості мостові схеми - дифсистеми. </a:t>
            </a:r>
          </a:p>
          <a:p>
            <a:r>
              <a:rPr lang="uk-UA" sz="2400" dirty="0"/>
              <a:t>Робота цих мостових схем грунтується на узгодженні імпедансів в плечах моста, одним з плечей якого є двухпроводова абонентська лінія. </a:t>
            </a:r>
          </a:p>
          <a:p>
            <a:r>
              <a:rPr lang="uk-UA" sz="2400" dirty="0"/>
              <a:t>Так як абонентські лінії можуть дуже сильно відрізнятися за своїми параметрами (довжина, діаметр жил кабелю і т. п.), то досягти точного узгодження (тим більше в усій смузі переданих частот) неможливо. </a:t>
            </a:r>
          </a:p>
          <a:p>
            <a:endParaRPr lang="ru-RU" dirty="0"/>
          </a:p>
        </p:txBody>
      </p:sp>
    </p:spTree>
    <p:extLst>
      <p:ext uri="{BB962C8B-B14F-4D97-AF65-F5344CB8AC3E}">
        <p14:creationId xmlns:p14="http://schemas.microsoft.com/office/powerpoint/2010/main" val="2946759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Відлуння, пристрої обмеження його впливу</a:t>
            </a:r>
            <a:endParaRPr lang="ru-RU" dirty="0"/>
          </a:p>
        </p:txBody>
      </p:sp>
      <p:sp>
        <p:nvSpPr>
          <p:cNvPr id="3" name="Объект 2"/>
          <p:cNvSpPr>
            <a:spLocks noGrp="1"/>
          </p:cNvSpPr>
          <p:nvPr>
            <p:ph idx="1"/>
          </p:nvPr>
        </p:nvSpPr>
        <p:spPr/>
        <p:txBody>
          <a:bodyPr/>
          <a:lstStyle/>
          <a:p>
            <a:r>
              <a:rPr lang="uk-UA" sz="2400" dirty="0"/>
              <a:t>Тому адміністрація зв'язку змушена орієнтуватися на деяку середню величину імпедансу для всіх абонентських ліній своєї національної мережі. </a:t>
            </a:r>
          </a:p>
          <a:p>
            <a:r>
              <a:rPr lang="uk-UA" sz="2400" dirty="0"/>
              <a:t>Це призводить до того, що сигнали прямого і зворотного напрямку в більшості випадків не розділяються повністю, і в дифсістемі зберігається часткове відбиття сигналів</a:t>
            </a:r>
            <a:endParaRPr lang="ru-RU" sz="2400" dirty="0"/>
          </a:p>
          <a:p>
            <a:endParaRPr lang="ru-RU" dirty="0"/>
          </a:p>
        </p:txBody>
      </p:sp>
    </p:spTree>
    <p:extLst>
      <p:ext uri="{BB962C8B-B14F-4D97-AF65-F5344CB8AC3E}">
        <p14:creationId xmlns:p14="http://schemas.microsoft.com/office/powerpoint/2010/main" val="4779616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Відлуння, пристрої обмеження його впливу</a:t>
            </a:r>
            <a:endParaRPr lang="ru-RU" dirty="0"/>
          </a:p>
        </p:txBody>
      </p:sp>
      <p:sp>
        <p:nvSpPr>
          <p:cNvPr id="3" name="Объект 2"/>
          <p:cNvSpPr>
            <a:spLocks noGrp="1"/>
          </p:cNvSpPr>
          <p:nvPr>
            <p:ph idx="1"/>
          </p:nvPr>
        </p:nvSpPr>
        <p:spPr>
          <a:xfrm>
            <a:off x="107504" y="1600200"/>
            <a:ext cx="8352928" cy="5257800"/>
          </a:xfrm>
        </p:spPr>
        <p:txBody>
          <a:bodyPr>
            <a:normAutofit/>
          </a:bodyPr>
          <a:lstStyle/>
          <a:p>
            <a:r>
              <a:rPr lang="uk-UA" sz="2400" dirty="0"/>
              <a:t>Якщо затримка поширення сигналу в мережі невелика (що зазвичай і буває в місцевих мережах), такий відбитий сигнал просто непомітний і не викликає неприємних відчуттів. </a:t>
            </a:r>
          </a:p>
          <a:p>
            <a:r>
              <a:rPr lang="uk-UA" sz="2400" dirty="0"/>
              <a:t>Якщо затримка сягає величини 15-20 мс, виникає ефект "величезного порожнього приміщення". </a:t>
            </a:r>
          </a:p>
          <a:p>
            <a:r>
              <a:rPr lang="uk-UA" sz="2400" dirty="0"/>
              <a:t>При подальшому збільшенні затримки суб'єктивна оцінка якості розмови різко погіршується, аж до повної неможливості продовжувати бесіду.</a:t>
            </a:r>
            <a:endParaRPr lang="ru-RU" sz="2400" dirty="0"/>
          </a:p>
        </p:txBody>
      </p:sp>
    </p:spTree>
    <p:extLst>
      <p:ext uri="{BB962C8B-B14F-4D97-AF65-F5344CB8AC3E}">
        <p14:creationId xmlns:p14="http://schemas.microsoft.com/office/powerpoint/2010/main" val="25656136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Відлуння, пристрої обмеження його впливу</a:t>
            </a:r>
            <a:endParaRPr lang="ru-RU" dirty="0"/>
          </a:p>
        </p:txBody>
      </p:sp>
      <p:sp>
        <p:nvSpPr>
          <p:cNvPr id="3" name="Объект 2"/>
          <p:cNvSpPr>
            <a:spLocks noGrp="1"/>
          </p:cNvSpPr>
          <p:nvPr>
            <p:ph idx="1"/>
          </p:nvPr>
        </p:nvSpPr>
        <p:spPr/>
        <p:txBody>
          <a:bodyPr/>
          <a:lstStyle/>
          <a:p>
            <a:r>
              <a:rPr lang="uk-UA" sz="2400" dirty="0"/>
              <a:t>В рамках ТМЗК проблема такого відлуння відома з тих пір, коли телефонна мережа стала настільки протяжною, що затримки поширення сигналів перестали бути невідчутними. </a:t>
            </a:r>
          </a:p>
          <a:p>
            <a:r>
              <a:rPr lang="uk-UA" sz="2400" dirty="0"/>
              <a:t>Були розроблені методи боротьби з відлунням - від мінімізації затримок шляхом відповідного планування мережі до застосування лунозагороджувачів і лунокомпенсаторів. </a:t>
            </a:r>
          </a:p>
          <a:p>
            <a:r>
              <a:rPr lang="uk-UA" sz="2400" dirty="0"/>
              <a:t>Затримки, властиві процесам передачі мови IP-мережею, такі, що не залишають вибору і роблять механізми, що обмежують ефект луни, обов'язковими в будь-якому обладнанні IP-телефонії</a:t>
            </a:r>
            <a:endParaRPr lang="ru-RU" sz="2400" dirty="0"/>
          </a:p>
          <a:p>
            <a:endParaRPr lang="ru-RU" dirty="0"/>
          </a:p>
        </p:txBody>
      </p:sp>
    </p:spTree>
    <p:extLst>
      <p:ext uri="{BB962C8B-B14F-4D97-AF65-F5344CB8AC3E}">
        <p14:creationId xmlns:p14="http://schemas.microsoft.com/office/powerpoint/2010/main" val="32813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7992888" cy="1143000"/>
          </a:xfrm>
        </p:spPr>
        <p:txBody>
          <a:bodyPr/>
          <a:lstStyle/>
          <a:p>
            <a:r>
              <a:rPr lang="uk-UA" sz="4000" dirty="0"/>
              <a:t>Показники якості при передаванні мови та засоби їх забезпечення</a:t>
            </a:r>
            <a:endParaRPr lang="ru-RU" sz="4000" dirty="0"/>
          </a:p>
        </p:txBody>
      </p:sp>
      <p:sp>
        <p:nvSpPr>
          <p:cNvPr id="3" name="Объект 2"/>
          <p:cNvSpPr>
            <a:spLocks noGrp="1"/>
          </p:cNvSpPr>
          <p:nvPr>
            <p:ph idx="1"/>
          </p:nvPr>
        </p:nvSpPr>
        <p:spPr>
          <a:xfrm>
            <a:off x="179512" y="1600200"/>
            <a:ext cx="8136904" cy="5141168"/>
          </a:xfrm>
        </p:spPr>
        <p:txBody>
          <a:bodyPr>
            <a:normAutofit/>
          </a:bodyPr>
          <a:lstStyle/>
          <a:p>
            <a:r>
              <a:rPr lang="uk-UA" sz="2400" dirty="0"/>
              <a:t>Показники, що впливають на якість ІР-телефонії:</a:t>
            </a:r>
          </a:p>
          <a:p>
            <a:pPr>
              <a:buFont typeface="Wingdings" panose="05000000000000000000" pitchFamily="2" charset="2"/>
              <a:buChar char="q"/>
            </a:pPr>
            <a:r>
              <a:rPr lang="uk-UA" sz="2400" dirty="0"/>
              <a:t>характеристики IP-мережі</a:t>
            </a:r>
          </a:p>
          <a:p>
            <a:pPr>
              <a:buFont typeface="Wingdings" panose="05000000000000000000" pitchFamily="2" charset="2"/>
              <a:buChar char="q"/>
            </a:pPr>
            <a:r>
              <a:rPr lang="uk-UA" sz="2400" dirty="0"/>
              <a:t>характеристики шлюзу</a:t>
            </a:r>
          </a:p>
          <a:p>
            <a:r>
              <a:rPr lang="uk-UA" sz="2400" dirty="0"/>
              <a:t>Якості IP-мережі характеризують:</a:t>
            </a:r>
            <a:endParaRPr lang="ru-RU" sz="2400" dirty="0"/>
          </a:p>
          <a:p>
            <a:pPr>
              <a:buFont typeface="Wingdings" panose="05000000000000000000" pitchFamily="2" charset="2"/>
              <a:buChar char="ü"/>
            </a:pPr>
            <a:r>
              <a:rPr lang="uk-UA" sz="2400" dirty="0"/>
              <a:t>максимальна пропускна здатність - максимальна кількість даних, яку вона передає;</a:t>
            </a:r>
            <a:endParaRPr lang="ru-RU" sz="2400" dirty="0"/>
          </a:p>
          <a:p>
            <a:pPr>
              <a:buFont typeface="Wingdings" panose="05000000000000000000" pitchFamily="2" charset="2"/>
              <a:buChar char="ü"/>
            </a:pPr>
            <a:r>
              <a:rPr lang="uk-UA" sz="2400" dirty="0"/>
              <a:t>затримка - проміжок часу, необхідний для передачі пакета через мережу;</a:t>
            </a:r>
            <a:endParaRPr lang="ru-RU" sz="2400" dirty="0"/>
          </a:p>
          <a:p>
            <a:pPr>
              <a:buFont typeface="Wingdings" panose="05000000000000000000" pitchFamily="2" charset="2"/>
              <a:buChar char="ü"/>
            </a:pPr>
            <a:r>
              <a:rPr lang="uk-UA" sz="2400" dirty="0"/>
              <a:t>джиттер - затримка між двома послідовними пакетами;</a:t>
            </a:r>
            <a:endParaRPr lang="ru-RU" sz="2400" dirty="0"/>
          </a:p>
          <a:p>
            <a:pPr>
              <a:buFont typeface="Wingdings" panose="05000000000000000000" pitchFamily="2" charset="2"/>
              <a:buChar char="ü"/>
            </a:pPr>
            <a:r>
              <a:rPr lang="uk-UA" sz="2400" dirty="0"/>
              <a:t>втрата пакета - пакети або дані, втрачені при передачі через мережу.</a:t>
            </a:r>
            <a:endParaRPr lang="ru-RU" sz="2400" dirty="0"/>
          </a:p>
        </p:txBody>
      </p:sp>
    </p:spTree>
    <p:extLst>
      <p:ext uri="{BB962C8B-B14F-4D97-AF65-F5344CB8AC3E}">
        <p14:creationId xmlns:p14="http://schemas.microsoft.com/office/powerpoint/2010/main" val="6922504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Відлуння, пристрої обмеження його впливу</a:t>
            </a:r>
            <a:endParaRPr lang="ru-RU" dirty="0"/>
          </a:p>
        </p:txBody>
      </p:sp>
      <p:sp>
        <p:nvSpPr>
          <p:cNvPr id="3" name="Объект 2"/>
          <p:cNvSpPr>
            <a:spLocks noGrp="1"/>
          </p:cNvSpPr>
          <p:nvPr>
            <p:ph idx="1"/>
          </p:nvPr>
        </p:nvSpPr>
        <p:spPr/>
        <p:txBody>
          <a:bodyPr/>
          <a:lstStyle/>
          <a:p>
            <a:r>
              <a:rPr lang="uk-UA" sz="2400" dirty="0"/>
              <a:t>Акустичне відлуння виникає при користуванні терміналами гучномовного зв'язку незалежно від того, яка технологія використовується в них для передачі інформації. </a:t>
            </a:r>
          </a:p>
          <a:p>
            <a:r>
              <a:rPr lang="uk-UA" sz="2400" dirty="0"/>
              <a:t>Акустичне відлуння може бути значної тривалості, а особливо неприємним буває зміна його характеристик при зміні, наприклад, взаємного розташування терміналу і мовника чи навіть появі інших людей в приміщенні. Ці обставини роблять побудову пристроїв ефективного придушення акустичного відлуння дуже непростим завданням.</a:t>
            </a:r>
            <a:endParaRPr lang="ru-RU" sz="2400" dirty="0"/>
          </a:p>
          <a:p>
            <a:endParaRPr lang="ru-RU" dirty="0"/>
          </a:p>
        </p:txBody>
      </p:sp>
    </p:spTree>
    <p:extLst>
      <p:ext uri="{BB962C8B-B14F-4D97-AF65-F5344CB8AC3E}">
        <p14:creationId xmlns:p14="http://schemas.microsoft.com/office/powerpoint/2010/main" val="2454299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Відлуння, пристрої обмеження його впливу</a:t>
            </a:r>
            <a:endParaRPr lang="ru-RU" dirty="0"/>
          </a:p>
        </p:txBody>
      </p:sp>
      <p:sp>
        <p:nvSpPr>
          <p:cNvPr id="3" name="Объект 2"/>
          <p:cNvSpPr>
            <a:spLocks noGrp="1"/>
          </p:cNvSpPr>
          <p:nvPr>
            <p:ph idx="1"/>
          </p:nvPr>
        </p:nvSpPr>
        <p:spPr>
          <a:xfrm>
            <a:off x="251520" y="1600200"/>
            <a:ext cx="8064896" cy="5069160"/>
          </a:xfrm>
        </p:spPr>
        <p:txBody>
          <a:bodyPr>
            <a:normAutofit/>
          </a:bodyPr>
          <a:lstStyle/>
          <a:p>
            <a:r>
              <a:rPr lang="uk-UA" sz="2400" dirty="0"/>
              <a:t>Існують два типи пристроїв, призначених для обмеження шкідливих ефектів луни: лунозагороджувачі і лунокомпенсатори.</a:t>
            </a:r>
            <a:endParaRPr lang="ru-RU" sz="2400" dirty="0"/>
          </a:p>
          <a:p>
            <a:r>
              <a:rPr lang="uk-UA" sz="2400" dirty="0"/>
              <a:t>Лунозагороджувачі з'явилися на початку 70-х років. Принцип їх роботи простий і складається у відключенні каналу передачі, коли в каналі прийому присутній мовний сигнал. </a:t>
            </a:r>
          </a:p>
          <a:p>
            <a:r>
              <a:rPr lang="uk-UA" sz="2400" dirty="0"/>
              <a:t>Така техніка широко використовується в дешевих телефонних апаратах з гучномовним зв'язком (speakerphones), проте простота не забезпечує нормальної якості зв'язку - перебити мовника стає неможливим, тобто зв'язок, по суті, стає полудуплексним</a:t>
            </a:r>
            <a:endParaRPr lang="ru-RU" sz="2400" dirty="0"/>
          </a:p>
        </p:txBody>
      </p:sp>
    </p:spTree>
    <p:extLst>
      <p:ext uri="{BB962C8B-B14F-4D97-AF65-F5344CB8AC3E}">
        <p14:creationId xmlns:p14="http://schemas.microsoft.com/office/powerpoint/2010/main" val="3277814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620000" cy="1143000"/>
          </a:xfrm>
        </p:spPr>
        <p:txBody>
          <a:bodyPr/>
          <a:lstStyle/>
          <a:p>
            <a:r>
              <a:rPr lang="uk-UA" sz="4400" dirty="0"/>
              <a:t>Відлуння, пристрої обмеження його впливу</a:t>
            </a:r>
            <a:endParaRPr lang="ru-RU" dirty="0"/>
          </a:p>
        </p:txBody>
      </p:sp>
      <p:sp>
        <p:nvSpPr>
          <p:cNvPr id="3" name="Объект 2"/>
          <p:cNvSpPr>
            <a:spLocks noGrp="1"/>
          </p:cNvSpPr>
          <p:nvPr>
            <p:ph idx="1"/>
          </p:nvPr>
        </p:nvSpPr>
        <p:spPr>
          <a:xfrm>
            <a:off x="107504" y="1412776"/>
            <a:ext cx="8280920" cy="5328592"/>
          </a:xfrm>
        </p:spPr>
        <p:txBody>
          <a:bodyPr>
            <a:normAutofit lnSpcReduction="10000"/>
          </a:bodyPr>
          <a:lstStyle/>
          <a:p>
            <a:r>
              <a:rPr lang="uk-UA" sz="2400" dirty="0"/>
              <a:t>Лунокомпенсатор - це більш складний пристрій, який моделює луна-сигнал для подальшого його віднімання з прийнятого сигналу. </a:t>
            </a:r>
          </a:p>
          <a:p>
            <a:r>
              <a:rPr lang="uk-UA" sz="2400" dirty="0"/>
              <a:t>Відлуння моделюється як зважена сума затриманих копій вхідного сигналу або, іншими словами, як згортка вхідного сигналу з оціненої імпульсною характеристикою каналу. </a:t>
            </a:r>
          </a:p>
          <a:p>
            <a:r>
              <a:rPr lang="uk-UA" sz="2400" dirty="0"/>
              <a:t>Оцінка імпульсної характеристики відбувається в той момент, коли говорить тільки віддалений кореспондент, для чого використовується детектор одночасної мовної активності. </a:t>
            </a:r>
          </a:p>
          <a:p>
            <a:r>
              <a:rPr lang="uk-UA" sz="2400" dirty="0"/>
              <a:t>Після віднімання синтезованою копії луна-сигналу з сигналу зворотного напрямку отриманий сигнал піддається нелінійній обробці для збільшення ступеня придушення луни (придушення дуже слабких сигналів).</a:t>
            </a:r>
            <a:endParaRPr lang="ru-RU" sz="2400" dirty="0"/>
          </a:p>
          <a:p>
            <a:endParaRPr lang="ru-RU" dirty="0"/>
          </a:p>
        </p:txBody>
      </p:sp>
    </p:spTree>
    <p:extLst>
      <p:ext uri="{BB962C8B-B14F-4D97-AF65-F5344CB8AC3E}">
        <p14:creationId xmlns:p14="http://schemas.microsoft.com/office/powerpoint/2010/main" val="1109105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Відлуння, пристрої обмеження його впливу</a:t>
            </a:r>
            <a:endParaRPr lang="ru-RU" dirty="0"/>
          </a:p>
        </p:txBody>
      </p:sp>
      <p:sp>
        <p:nvSpPr>
          <p:cNvPr id="3" name="Объект 2"/>
          <p:cNvSpPr>
            <a:spLocks noGrp="1"/>
          </p:cNvSpPr>
          <p:nvPr>
            <p:ph idx="1"/>
          </p:nvPr>
        </p:nvSpPr>
        <p:spPr/>
        <p:txBody>
          <a:bodyPr>
            <a:normAutofit/>
          </a:bodyPr>
          <a:lstStyle/>
          <a:p>
            <a:r>
              <a:rPr lang="uk-UA" sz="2400" dirty="0"/>
              <a:t>Оскільки луна моделюється тільки як лінійний феномен, будь-які нелінійні процеси на шляху його виникнення призводять до погіршення роботи лунокомпенсатора. </a:t>
            </a:r>
          </a:p>
          <a:p>
            <a:r>
              <a:rPr lang="uk-UA" sz="2400" dirty="0"/>
              <a:t>Використання більш складних алгоритмів дозволяє придушувати відлуння, що представляє собою не тільки затриманий, але і зрушений за частотою сигнал, якщо ще використовуються в ТМЗК застарілі частотні системи передачі. </a:t>
            </a:r>
            <a:endParaRPr lang="ru-RU" sz="2400" dirty="0"/>
          </a:p>
        </p:txBody>
      </p:sp>
    </p:spTree>
    <p:extLst>
      <p:ext uri="{BB962C8B-B14F-4D97-AF65-F5344CB8AC3E}">
        <p14:creationId xmlns:p14="http://schemas.microsoft.com/office/powerpoint/2010/main" val="29595412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Лунокомпенсатор</a:t>
            </a:r>
            <a:endParaRPr lang="ru-RU" dirty="0"/>
          </a:p>
        </p:txBody>
      </p:sp>
      <p:sp>
        <p:nvSpPr>
          <p:cNvPr id="3" name="Объект 2"/>
          <p:cNvSpPr>
            <a:spLocks noGrp="1"/>
          </p:cNvSpPr>
          <p:nvPr>
            <p:ph idx="1"/>
          </p:nvPr>
        </p:nvSpPr>
        <p:spPr/>
        <p:txBody>
          <a:bodyPr>
            <a:normAutofit/>
          </a:bodyPr>
          <a:lstStyle/>
          <a:p>
            <a:r>
              <a:rPr lang="uk-UA" sz="2400" dirty="0"/>
              <a:t>Луномпенсатор повинен зберігати амплітуди луна-сигналів, затриманих на час від нуля до тривалості найтривалішого  луна-сигналу, що придушується. </a:t>
            </a:r>
          </a:p>
          <a:p>
            <a:r>
              <a:rPr lang="uk-UA" sz="2400" dirty="0"/>
              <a:t>Це означає, що лунокомпенсатори, розраховані на придушення більш тривалих луна-сигналів, вимагають для своєї реалізації більшого обсягу пам'яті і більшої продуктивності процесора. </a:t>
            </a:r>
          </a:p>
          <a:p>
            <a:r>
              <a:rPr lang="uk-UA" sz="2400" dirty="0"/>
              <a:t>Таким чином, вигідно розміщувати лунокомпенсатори "максимально наближеними", в сенсі затримки, до джерела відлуння.</a:t>
            </a:r>
            <a:endParaRPr lang="ru-RU" sz="2400" dirty="0"/>
          </a:p>
        </p:txBody>
      </p:sp>
    </p:spTree>
    <p:extLst>
      <p:ext uri="{BB962C8B-B14F-4D97-AF65-F5344CB8AC3E}">
        <p14:creationId xmlns:p14="http://schemas.microsoft.com/office/powerpoint/2010/main" val="17954687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Лунокомпенсатор</a:t>
            </a:r>
            <a:endParaRPr lang="ru-RU" dirty="0"/>
          </a:p>
        </p:txBody>
      </p:sp>
      <p:sp>
        <p:nvSpPr>
          <p:cNvPr id="3" name="Объект 2"/>
          <p:cNvSpPr>
            <a:spLocks noGrp="1"/>
          </p:cNvSpPr>
          <p:nvPr>
            <p:ph idx="1"/>
          </p:nvPr>
        </p:nvSpPr>
        <p:spPr/>
        <p:txBody>
          <a:bodyPr/>
          <a:lstStyle/>
          <a:p>
            <a:r>
              <a:rPr lang="uk-UA" sz="2400" dirty="0"/>
              <a:t>Таким чином, лунокомпенсатори є невід'ємною частиною шлюзів IP-телефонії. </a:t>
            </a:r>
          </a:p>
          <a:p>
            <a:r>
              <a:rPr lang="uk-UA" sz="2400" dirty="0"/>
              <a:t>Алгоритми луна-компенсації реалізуються зазвичай на базі тих же цифрових сигнальних процесорів, що і мовні кодеки, і забезпечують придушення луна-сигналів тривалістю до 32-64 мс. </a:t>
            </a:r>
          </a:p>
          <a:p>
            <a:r>
              <a:rPr lang="uk-UA" sz="2400" dirty="0"/>
              <a:t>До лунокомпенсаторів терміналів гучномовного зв'язку пред'являються значно суворіші вимоги</a:t>
            </a:r>
            <a:endParaRPr lang="ru-RU" dirty="0"/>
          </a:p>
        </p:txBody>
      </p:sp>
    </p:spTree>
    <p:extLst>
      <p:ext uri="{BB962C8B-B14F-4D97-AF65-F5344CB8AC3E}">
        <p14:creationId xmlns:p14="http://schemas.microsoft.com/office/powerpoint/2010/main" val="34480859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p:txBody>
          <a:bodyPr>
            <a:normAutofit/>
          </a:bodyPr>
          <a:lstStyle/>
          <a:p>
            <a:r>
              <a:rPr lang="uk-UA" sz="2400" dirty="0"/>
              <a:t>При переході від аналогових до цифрових мереж зв'язку виникла необхідність перетворити аналоговий електричний сигнал в цифровий формат на передавальній стороні, тобто закодувати, і потім після прийому перевести назад в аналогову форму, тобто декодувати.</a:t>
            </a:r>
            <a:endParaRPr lang="ru-RU" sz="2400" dirty="0"/>
          </a:p>
          <a:p>
            <a:r>
              <a:rPr lang="uk-UA" sz="2400" dirty="0"/>
              <a:t>Мета будь-якої схеми кодування - отримати таку цифрову послідовність, яка вимагає мінімальної швидкості передачі і з якої декодер може відновити вихідний мовний сигнал з мінімальними спотвореннями.</a:t>
            </a:r>
            <a:endParaRPr lang="ru-RU" sz="2400" dirty="0"/>
          </a:p>
        </p:txBody>
      </p:sp>
    </p:spTree>
    <p:extLst>
      <p:ext uri="{BB962C8B-B14F-4D97-AF65-F5344CB8AC3E}">
        <p14:creationId xmlns:p14="http://schemas.microsoft.com/office/powerpoint/2010/main" val="31143954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457200" y="1600200"/>
            <a:ext cx="7620000" cy="5257800"/>
          </a:xfrm>
        </p:spPr>
        <p:txBody>
          <a:bodyPr/>
          <a:lstStyle/>
          <a:p>
            <a:r>
              <a:rPr lang="uk-UA" sz="2400" dirty="0"/>
              <a:t>При перетворенні мовного сигналу в цифрову форму так чи інакше мають місце два процеси – </a:t>
            </a:r>
          </a:p>
          <a:p>
            <a:pPr>
              <a:buFont typeface="Wingdings" panose="05000000000000000000" pitchFamily="2" charset="2"/>
              <a:buChar char="q"/>
            </a:pPr>
            <a:r>
              <a:rPr lang="uk-UA" sz="2400" dirty="0">
                <a:solidFill>
                  <a:schemeClr val="accent1">
                    <a:lumMod val="75000"/>
                  </a:schemeClr>
                </a:solidFill>
              </a:rPr>
              <a:t> дискретизація</a:t>
            </a:r>
            <a:r>
              <a:rPr lang="uk-UA" sz="2400" dirty="0"/>
              <a:t> (sampling), тобто формування дискретних в часі відліків амплітуди сигналу, і </a:t>
            </a:r>
          </a:p>
          <a:p>
            <a:pPr>
              <a:buFont typeface="Wingdings" panose="05000000000000000000" pitchFamily="2" charset="2"/>
              <a:buChar char="q"/>
            </a:pPr>
            <a:r>
              <a:rPr lang="uk-UA" sz="2400" dirty="0">
                <a:solidFill>
                  <a:schemeClr val="accent1">
                    <a:lumMod val="75000"/>
                  </a:schemeClr>
                </a:solidFill>
              </a:rPr>
              <a:t> квантування</a:t>
            </a:r>
            <a:r>
              <a:rPr lang="uk-UA" sz="2400" dirty="0"/>
              <a:t>, тобто дискретизація отриманих відліків по амплітуді (кодування безперервної величини - амплітуди - числом з кінцевої точністю). </a:t>
            </a:r>
          </a:p>
          <a:p>
            <a:r>
              <a:rPr lang="uk-UA" sz="2400" dirty="0"/>
              <a:t>Ці дві функції виконуються аналого-цифровими перетворювачами (АЦП), які розміщуються в сучасних АТС на платі абонентських комплектів, а в разі передачі мови по IP-мережі - в терміналі користувача (комп'ютері або IP-телефоні).</a:t>
            </a:r>
            <a:endParaRPr lang="ru-RU" sz="2400" dirty="0"/>
          </a:p>
          <a:p>
            <a:endParaRPr lang="ru-RU" dirty="0"/>
          </a:p>
        </p:txBody>
      </p:sp>
    </p:spTree>
    <p:extLst>
      <p:ext uri="{BB962C8B-B14F-4D97-AF65-F5344CB8AC3E}">
        <p14:creationId xmlns:p14="http://schemas.microsoft.com/office/powerpoint/2010/main" val="41567723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179512" y="1600200"/>
            <a:ext cx="8208912" cy="5257800"/>
          </a:xfrm>
        </p:spPr>
        <p:txBody>
          <a:bodyPr>
            <a:normAutofit/>
          </a:bodyPr>
          <a:lstStyle/>
          <a:p>
            <a:r>
              <a:rPr lang="uk-UA" sz="2400" dirty="0"/>
              <a:t>Так звана теорема відліків свідчить, що аналоговий сигнал може бути успішно відновлений з послідовності вибірок з частотою, яка перевищує як мінімум удвічі максимальну частоту, присутню в спектрі сигналу, що передається. </a:t>
            </a:r>
          </a:p>
          <a:p>
            <a:r>
              <a:rPr lang="uk-UA" sz="2400" dirty="0"/>
              <a:t>У телефонних мережах смуга частот мовного сигналу обмежена діапазоном 0,3-3,4 кГц, що не впливає на розбірливість мови і дозволяє впізнавати співрозмовника за голосом. </a:t>
            </a:r>
          </a:p>
          <a:p>
            <a:r>
              <a:rPr lang="uk-UA" sz="2400" dirty="0"/>
              <a:t>З цієї причини частота дискретизації при аналого-цифровому перетворенні обрана рівною 8 кГц, причому така частота використовується в усіх телефонних мережах на нашій планеті</a:t>
            </a:r>
            <a:endParaRPr lang="ru-RU" sz="2400" dirty="0"/>
          </a:p>
          <a:p>
            <a:endParaRPr lang="ru-RU" dirty="0"/>
          </a:p>
        </p:txBody>
      </p:sp>
    </p:spTree>
    <p:extLst>
      <p:ext uri="{BB962C8B-B14F-4D97-AF65-F5344CB8AC3E}">
        <p14:creationId xmlns:p14="http://schemas.microsoft.com/office/powerpoint/2010/main" val="2283783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p:txBody>
          <a:bodyPr>
            <a:normAutofit/>
          </a:bodyPr>
          <a:lstStyle/>
          <a:p>
            <a:r>
              <a:rPr lang="uk-UA" sz="2400" dirty="0"/>
              <a:t>При квантуванні безперервна величина відображається на множину дискретних значень, що, природно, призводить до втрат інформації. </a:t>
            </a:r>
          </a:p>
          <a:p>
            <a:r>
              <a:rPr lang="uk-UA" sz="2400" dirty="0"/>
              <a:t>Для того щоб забезпечити в такій схемі достатній динамічний діапазон (здатність передавати без спотворень як сильні, так і слабкі сигнали), дискретна амплітуда сигналу кодується 12/13-розрядним двійковим числом за лінійним законом.</a:t>
            </a:r>
            <a:endParaRPr lang="ru-RU" sz="2400" dirty="0"/>
          </a:p>
        </p:txBody>
      </p:sp>
    </p:spTree>
    <p:extLst>
      <p:ext uri="{BB962C8B-B14F-4D97-AF65-F5344CB8AC3E}">
        <p14:creationId xmlns:p14="http://schemas.microsoft.com/office/powerpoint/2010/main" val="296238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280920" cy="1143000"/>
          </a:xfrm>
        </p:spPr>
        <p:txBody>
          <a:bodyPr/>
          <a:lstStyle/>
          <a:p>
            <a:r>
              <a:rPr lang="uk-UA" sz="4000" dirty="0"/>
              <a:t>Показники якості при передаванні мови та засоби їх забезпечення</a:t>
            </a:r>
            <a:endParaRPr lang="ru-RU" sz="4000" dirty="0"/>
          </a:p>
        </p:txBody>
      </p:sp>
      <p:sp>
        <p:nvSpPr>
          <p:cNvPr id="3" name="Объект 2"/>
          <p:cNvSpPr>
            <a:spLocks noGrp="1"/>
          </p:cNvSpPr>
          <p:nvPr>
            <p:ph idx="1"/>
          </p:nvPr>
        </p:nvSpPr>
        <p:spPr>
          <a:xfrm>
            <a:off x="179512" y="1600200"/>
            <a:ext cx="8208912" cy="5257800"/>
          </a:xfrm>
        </p:spPr>
        <p:txBody>
          <a:bodyPr/>
          <a:lstStyle/>
          <a:p>
            <a:r>
              <a:rPr lang="uk-UA" sz="2400" dirty="0"/>
              <a:t>Якості шлюзу характеризують:</a:t>
            </a:r>
            <a:endParaRPr lang="ru-RU" sz="2400" dirty="0"/>
          </a:p>
          <a:p>
            <a:pPr>
              <a:buFont typeface="Wingdings" panose="05000000000000000000" pitchFamily="2" charset="2"/>
              <a:buChar char="ü"/>
            </a:pPr>
            <a:r>
              <a:rPr lang="uk-UA" sz="2400" dirty="0"/>
              <a:t>необхідна смуга частот пропускання;</a:t>
            </a:r>
            <a:endParaRPr lang="ru-RU" sz="2400" dirty="0"/>
          </a:p>
          <a:p>
            <a:pPr>
              <a:buFont typeface="Wingdings" panose="05000000000000000000" pitchFamily="2" charset="2"/>
              <a:buChar char="ü"/>
            </a:pPr>
            <a:r>
              <a:rPr lang="uk-UA" sz="2400" dirty="0"/>
              <a:t>затримка - час, необхідний сигнальному процесору DSP для кодування і декодування мовного сигналу;</a:t>
            </a:r>
            <a:endParaRPr lang="ru-RU" sz="2400" dirty="0"/>
          </a:p>
          <a:p>
            <a:pPr>
              <a:buFont typeface="Wingdings" panose="05000000000000000000" pitchFamily="2" charset="2"/>
              <a:buChar char="ü"/>
            </a:pPr>
            <a:r>
              <a:rPr lang="uk-UA" sz="2400" dirty="0"/>
              <a:t>обсяг буфера джиттера для збереження пакетів даних до тих пір, поки всі пакети не будуть отримані; потім можна буде передати частину мовної інформації в необхідній послідовності і таким чином мінімізувати джиттер;</a:t>
            </a:r>
            <a:endParaRPr lang="ru-RU" sz="2400" dirty="0"/>
          </a:p>
          <a:p>
            <a:pPr>
              <a:buFont typeface="Wingdings" panose="05000000000000000000" pitchFamily="2" charset="2"/>
              <a:buChar char="ü"/>
            </a:pPr>
            <a:r>
              <a:rPr lang="uk-UA" sz="2400" dirty="0"/>
              <a:t>можливість втрати пакетів - втрата пакетів при стисненні і / або передачі в обладнанні IP-телефонії;</a:t>
            </a:r>
            <a:endParaRPr lang="ru-RU" sz="2400" dirty="0"/>
          </a:p>
          <a:p>
            <a:pPr>
              <a:buFont typeface="Wingdings" panose="05000000000000000000" pitchFamily="2" charset="2"/>
              <a:buChar char="ü"/>
            </a:pPr>
            <a:r>
              <a:rPr lang="uk-UA" sz="2400" dirty="0"/>
              <a:t>наявність функції придушення луни, що виникає при передачі мови мережею</a:t>
            </a:r>
            <a:endParaRPr lang="ru-RU" sz="2400" dirty="0"/>
          </a:p>
          <a:p>
            <a:endParaRPr lang="ru-RU" dirty="0"/>
          </a:p>
        </p:txBody>
      </p:sp>
    </p:spTree>
    <p:extLst>
      <p:ext uri="{BB962C8B-B14F-4D97-AF65-F5344CB8AC3E}">
        <p14:creationId xmlns:p14="http://schemas.microsoft.com/office/powerpoint/2010/main" val="1837025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107504" y="1268760"/>
            <a:ext cx="8280920" cy="5589240"/>
          </a:xfrm>
        </p:spPr>
        <p:txBody>
          <a:bodyPr>
            <a:normAutofit/>
          </a:bodyPr>
          <a:lstStyle/>
          <a:p>
            <a:r>
              <a:rPr lang="uk-UA" sz="2400" dirty="0"/>
              <a:t>Процес аналого-цифрового перетворення отримав стосовно систем зв'язку назву імпульсно-кодової модуляції (ІКМ).</a:t>
            </a:r>
            <a:endParaRPr lang="ru-RU" sz="2400" dirty="0"/>
          </a:p>
          <a:p>
            <a:r>
              <a:rPr lang="uk-UA" sz="2400" dirty="0"/>
              <a:t>Щоб знизити необхідну швидкість передачі бітів, застосовують нелінійний (логарифмічний) закон квантування, тобто квантуванню піддається не амплітуда сигналу, а її логарифм. </a:t>
            </a:r>
          </a:p>
          <a:p>
            <a:r>
              <a:rPr lang="uk-UA" sz="2400" dirty="0"/>
              <a:t>В даному випадку відбувається процес "стиснення" динамічного діапазону сигналу, а при відновленні сигналу - зворотний процес.</a:t>
            </a:r>
            <a:endParaRPr lang="ru-RU" sz="2400" dirty="0"/>
          </a:p>
          <a:p>
            <a:r>
              <a:rPr lang="uk-UA" sz="2400" dirty="0"/>
              <a:t>Застосовуються два основні різновиди ІКМ:</a:t>
            </a:r>
            <a:endParaRPr lang="ru-RU" sz="2400" dirty="0"/>
          </a:p>
          <a:p>
            <a:pPr>
              <a:buFont typeface="Wingdings" panose="05000000000000000000" pitchFamily="2" charset="2"/>
              <a:buChar char="q"/>
            </a:pPr>
            <a:r>
              <a:rPr lang="uk-UA" sz="2400" dirty="0"/>
              <a:t>з кодуванням по m-закону;</a:t>
            </a:r>
            <a:endParaRPr lang="ru-RU" sz="2400" dirty="0"/>
          </a:p>
          <a:p>
            <a:pPr>
              <a:buFont typeface="Wingdings" panose="05000000000000000000" pitchFamily="2" charset="2"/>
              <a:buChar char="q"/>
            </a:pPr>
            <a:r>
              <a:rPr lang="uk-UA" sz="2400" dirty="0"/>
              <a:t>з кодуванням по А-закону.</a:t>
            </a:r>
            <a:endParaRPr lang="ru-RU" sz="2400" dirty="0"/>
          </a:p>
        </p:txBody>
      </p:sp>
    </p:spTree>
    <p:extLst>
      <p:ext uri="{BB962C8B-B14F-4D97-AF65-F5344CB8AC3E}">
        <p14:creationId xmlns:p14="http://schemas.microsoft.com/office/powerpoint/2010/main" val="3783400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922114"/>
          </a:xfrm>
        </p:spPr>
        <p:txBody>
          <a:bodyPr/>
          <a:lstStyle/>
          <a:p>
            <a:r>
              <a:rPr lang="uk-UA" dirty="0"/>
              <a:t>Принципи кодування мови</a:t>
            </a:r>
            <a:endParaRPr lang="ru-RU" dirty="0"/>
          </a:p>
        </p:txBody>
      </p:sp>
      <p:sp>
        <p:nvSpPr>
          <p:cNvPr id="3" name="Объект 2"/>
          <p:cNvSpPr>
            <a:spLocks noGrp="1"/>
          </p:cNvSpPr>
          <p:nvPr>
            <p:ph idx="1"/>
          </p:nvPr>
        </p:nvSpPr>
        <p:spPr>
          <a:xfrm>
            <a:off x="107504" y="1268760"/>
            <a:ext cx="8352928" cy="5472608"/>
          </a:xfrm>
        </p:spPr>
        <p:txBody>
          <a:bodyPr>
            <a:normAutofit lnSpcReduction="10000"/>
          </a:bodyPr>
          <a:lstStyle/>
          <a:p>
            <a:r>
              <a:rPr lang="uk-UA" sz="2400" dirty="0"/>
              <a:t>В результаті стиснення сигнал з амплітудою, яка кодується 12-13 бітами, описується всього вісьмома бітами. </a:t>
            </a:r>
          </a:p>
          <a:p>
            <a:r>
              <a:rPr lang="uk-UA" sz="2400" dirty="0"/>
              <a:t>Різновиди ІКМ розрізняються деталями процесу стиснення (m-закон кодування краще використовувати при малій амплітуді сигналу і при малому відношенні сигнал / шум). </a:t>
            </a:r>
          </a:p>
          <a:p>
            <a:r>
              <a:rPr lang="uk-UA" sz="2400" dirty="0"/>
              <a:t>Історично склалося так, що в Північній Америці використовується кодування по m-закону, а в Європі - по А-закону. </a:t>
            </a:r>
          </a:p>
          <a:p>
            <a:r>
              <a:rPr lang="uk-UA" sz="2400" dirty="0"/>
              <a:t>Тому при міжнародному зв'язку в багатьох випадках потрібно перетворення m-кодування в A-кодування, відповідальність за яке несе країна, де використовується m-закон кодування. </a:t>
            </a:r>
          </a:p>
          <a:p>
            <a:r>
              <a:rPr lang="uk-UA" sz="2400" dirty="0"/>
              <a:t>В обох випадках кожен відлік кодується 8 бітами, або одним байтом, який можна вважати звуковим фрагментом. </a:t>
            </a:r>
            <a:endParaRPr lang="ru-RU" sz="2400" dirty="0"/>
          </a:p>
        </p:txBody>
      </p:sp>
    </p:spTree>
    <p:extLst>
      <p:ext uri="{BB962C8B-B14F-4D97-AF65-F5344CB8AC3E}">
        <p14:creationId xmlns:p14="http://schemas.microsoft.com/office/powerpoint/2010/main" val="35482736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179512" y="1600200"/>
            <a:ext cx="8136904" cy="5141168"/>
          </a:xfrm>
        </p:spPr>
        <p:txBody>
          <a:bodyPr>
            <a:normAutofit/>
          </a:bodyPr>
          <a:lstStyle/>
          <a:p>
            <a:r>
              <a:rPr lang="uk-UA" sz="2400" dirty="0"/>
              <a:t>Для передачі послідовності таких фрагментів необхідна пропускна здатність каналу, рівна 64 кбіт / с. Це визначається простими арифметичними діями: 4 000 Гц * 2 = 8 000 відліків / с; 8 000 відліків / с * 8 бітів = 64 кбіт / с, що є базовою швидкістю для цифрової телефонії. </a:t>
            </a:r>
          </a:p>
          <a:p>
            <a:r>
              <a:rPr lang="uk-UA" sz="2400" dirty="0"/>
              <a:t>Оскільки ІКМ була першою стандартною технологією, що отримала широке застосування в цифрових системах передачі, пропускна здатність каналу, рівна 64 кбіт / с, стала всесвітнім стандартом для цифрових мереж всіх видів, причому стандартом, який забезпечує передачу мови з дуже гарною якістю. </a:t>
            </a:r>
          </a:p>
          <a:p>
            <a:r>
              <a:rPr lang="uk-UA" sz="2400" dirty="0"/>
              <a:t>Відповідні процедури кодування та декодування стандартизовані ITU-T в рекомендації G.711</a:t>
            </a:r>
            <a:endParaRPr lang="ru-RU" sz="2400" dirty="0"/>
          </a:p>
          <a:p>
            <a:endParaRPr lang="ru-RU" dirty="0"/>
          </a:p>
        </p:txBody>
      </p:sp>
    </p:spTree>
    <p:extLst>
      <p:ext uri="{BB962C8B-B14F-4D97-AF65-F5344CB8AC3E}">
        <p14:creationId xmlns:p14="http://schemas.microsoft.com/office/powerpoint/2010/main" val="3903949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778098"/>
          </a:xfrm>
        </p:spPr>
        <p:txBody>
          <a:bodyPr/>
          <a:lstStyle/>
          <a:p>
            <a:r>
              <a:rPr lang="uk-UA" dirty="0"/>
              <a:t>Принципи кодування мови</a:t>
            </a:r>
            <a:endParaRPr lang="ru-RU" dirty="0"/>
          </a:p>
        </p:txBody>
      </p:sp>
      <p:sp>
        <p:nvSpPr>
          <p:cNvPr id="3" name="Объект 2"/>
          <p:cNvSpPr>
            <a:spLocks noGrp="1"/>
          </p:cNvSpPr>
          <p:nvPr>
            <p:ph idx="1"/>
          </p:nvPr>
        </p:nvSpPr>
        <p:spPr>
          <a:xfrm>
            <a:off x="107504" y="1124744"/>
            <a:ext cx="8280920" cy="5733256"/>
          </a:xfrm>
        </p:spPr>
        <p:txBody>
          <a:bodyPr>
            <a:noAutofit/>
          </a:bodyPr>
          <a:lstStyle/>
          <a:p>
            <a:r>
              <a:rPr lang="uk-UA" sz="2400" dirty="0"/>
              <a:t>Підкреслимо, що така висока якість передачі мовного сигналу (приймається за еталон при оцінці якості інших схем кодування) досягнута в системах ІКМ за рахунок явно надлишкової, при сучасному рівні технології, швидкості передачі інформації.</a:t>
            </a:r>
            <a:endParaRPr lang="ru-RU" sz="2400" dirty="0"/>
          </a:p>
          <a:p>
            <a:r>
              <a:rPr lang="uk-UA" sz="2400" dirty="0"/>
              <a:t>Щоб зменшити притаманну ІКМ надмірність і знизити вимоги до смуги пропускання, послідовність чисел, отримана в результаті перетворення мовного аналогового сигналу в цифрову форму, піддається математичним перетворенням, що дозволяє зменшити необхідну швидкість передачі. </a:t>
            </a:r>
          </a:p>
          <a:p>
            <a:r>
              <a:rPr lang="uk-UA" sz="2400" dirty="0"/>
              <a:t>Ці перетворення цифрового потоку 64 кбіт / с в потік меншої швидкості називають "стисненням" (розглядаючи ІКМ як якусь проміжну форму подання для подальшої обробки інформації).</a:t>
            </a:r>
            <a:endParaRPr lang="ru-RU" sz="2400" dirty="0"/>
          </a:p>
        </p:txBody>
      </p:sp>
    </p:spTree>
    <p:extLst>
      <p:ext uri="{BB962C8B-B14F-4D97-AF65-F5344CB8AC3E}">
        <p14:creationId xmlns:p14="http://schemas.microsoft.com/office/powerpoint/2010/main" val="26409561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p:txBody>
          <a:bodyPr>
            <a:normAutofit/>
          </a:bodyPr>
          <a:lstStyle/>
          <a:p>
            <a:r>
              <a:rPr lang="uk-UA" sz="2400" dirty="0"/>
              <a:t>Існує багато підходів до "стиснення" мовної інформації, всі їх можна розділити на три категорії: </a:t>
            </a:r>
          </a:p>
          <a:p>
            <a:pPr marL="571500" indent="-457200">
              <a:buFont typeface="+mj-lt"/>
              <a:buAutoNum type="arabicPeriod"/>
            </a:pPr>
            <a:r>
              <a:rPr lang="uk-UA" sz="2400" dirty="0"/>
              <a:t>кодування форми сигналу (waveform coding), </a:t>
            </a:r>
          </a:p>
          <a:p>
            <a:pPr marL="571500" indent="-457200">
              <a:buFont typeface="+mj-lt"/>
              <a:buAutoNum type="arabicPeriod"/>
            </a:pPr>
            <a:r>
              <a:rPr lang="uk-UA" sz="2400" dirty="0"/>
              <a:t>кодування вихідної інформації (source coding) і </a:t>
            </a:r>
          </a:p>
          <a:p>
            <a:pPr marL="571500" indent="-457200">
              <a:buFont typeface="+mj-lt"/>
              <a:buAutoNum type="arabicPeriod"/>
            </a:pPr>
            <a:r>
              <a:rPr lang="uk-UA" sz="2400" dirty="0"/>
              <a:t>гібридне кодування, що представляє собою поєднання двох попередніх підходів.</a:t>
            </a:r>
            <a:endParaRPr lang="ru-RU" sz="2400" dirty="0"/>
          </a:p>
        </p:txBody>
      </p:sp>
    </p:spTree>
    <p:extLst>
      <p:ext uri="{BB962C8B-B14F-4D97-AF65-F5344CB8AC3E}">
        <p14:creationId xmlns:p14="http://schemas.microsoft.com/office/powerpoint/2010/main" val="41899058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457200" y="1600200"/>
            <a:ext cx="7859216" cy="4800600"/>
          </a:xfrm>
        </p:spPr>
        <p:txBody>
          <a:bodyPr/>
          <a:lstStyle/>
          <a:p>
            <a:r>
              <a:rPr lang="uk-UA" sz="2400" dirty="0"/>
              <a:t>Найбільший інтерес представляють складні алгоритми, що дозволяють знизити вимоги до смуги пропускання.</a:t>
            </a:r>
            <a:endParaRPr lang="ru-RU" sz="2400" dirty="0"/>
          </a:p>
          <a:p>
            <a:r>
              <a:rPr lang="uk-UA" sz="2400" dirty="0"/>
              <a:t>У них здійснюється кодування форми сигналу та використовується та обставина, що між випадковими значеннями кількох наступних поспіль відліків існує деяка залежність. </a:t>
            </a:r>
          </a:p>
          <a:p>
            <a:r>
              <a:rPr lang="uk-UA" sz="2400" dirty="0"/>
              <a:t>Простіше кажучи, значення сусідніх відліків зазвичай мало відрізняються одне від іншого. </a:t>
            </a:r>
          </a:p>
          <a:p>
            <a:r>
              <a:rPr lang="uk-UA" sz="2400" dirty="0"/>
              <a:t>Це дозволяє з досить високою точністю передбачити значення будь-якого відліку на основі значень декількох попередніх до нього відліків.</a:t>
            </a:r>
            <a:endParaRPr lang="ru-RU" sz="2400" dirty="0"/>
          </a:p>
          <a:p>
            <a:endParaRPr lang="ru-RU" dirty="0"/>
          </a:p>
        </p:txBody>
      </p:sp>
    </p:spTree>
    <p:extLst>
      <p:ext uri="{BB962C8B-B14F-4D97-AF65-F5344CB8AC3E}">
        <p14:creationId xmlns:p14="http://schemas.microsoft.com/office/powerpoint/2010/main" val="2504564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p:txBody>
          <a:bodyPr>
            <a:normAutofit/>
          </a:bodyPr>
          <a:lstStyle/>
          <a:p>
            <a:r>
              <a:rPr lang="uk-UA" sz="2400" dirty="0"/>
              <a:t>При побудові алгоритмів кодування така закономірність використовується двома способами.</a:t>
            </a:r>
            <a:endParaRPr lang="ru-RU" sz="2400" dirty="0"/>
          </a:p>
          <a:p>
            <a:pPr marL="571500" indent="-457200">
              <a:buFont typeface="+mj-lt"/>
              <a:buAutoNum type="arabicPeriod"/>
            </a:pPr>
            <a:r>
              <a:rPr lang="uk-UA" sz="2400" dirty="0"/>
              <a:t>Є можливість змінювати параметри квантування в залежності від характеру сигналу.</a:t>
            </a:r>
            <a:endParaRPr lang="ru-RU" sz="2400" dirty="0"/>
          </a:p>
          <a:p>
            <a:pPr marL="571500" indent="-457200">
              <a:buFont typeface="+mj-lt"/>
              <a:buAutoNum type="arabicPeriod"/>
            </a:pPr>
            <a:r>
              <a:rPr lang="uk-UA" sz="2400" dirty="0"/>
              <a:t>Існує підхід, званий диференціальним кодуванням, або лінійним передбаченням. Замість того щоб кодувати вхідний сигнал безпосередньо, кодуються різниці між вхідним сигналом і "передбаченою" величиною, обчисленою на основі декількох попередніх значень сигналу.</a:t>
            </a:r>
            <a:endParaRPr lang="ru-RU" sz="2400" dirty="0"/>
          </a:p>
        </p:txBody>
      </p:sp>
    </p:spTree>
    <p:extLst>
      <p:ext uri="{BB962C8B-B14F-4D97-AF65-F5344CB8AC3E}">
        <p14:creationId xmlns:p14="http://schemas.microsoft.com/office/powerpoint/2010/main" val="27789602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Принципи кодування мови</a:t>
            </a:r>
            <a:endParaRPr lang="ru-RU" dirty="0"/>
          </a:p>
        </p:txBody>
      </p:sp>
      <p:sp>
        <p:nvSpPr>
          <p:cNvPr id="3" name="Объект 2"/>
          <p:cNvSpPr>
            <a:spLocks noGrp="1"/>
          </p:cNvSpPr>
          <p:nvPr>
            <p:ph idx="1"/>
          </p:nvPr>
        </p:nvSpPr>
        <p:spPr>
          <a:xfrm>
            <a:off x="179512" y="1600200"/>
            <a:ext cx="8136904" cy="5257800"/>
          </a:xfrm>
        </p:spPr>
        <p:txBody>
          <a:bodyPr>
            <a:normAutofit/>
          </a:bodyPr>
          <a:lstStyle/>
          <a:p>
            <a:r>
              <a:rPr lang="uk-UA" sz="2400" dirty="0"/>
              <a:t>Найпростішою реалізацією останнього підходу є так звана дельта-модуляція (ДМ), алгоритм якої передбачає кодування різниці між сусідніми відліками сигналу тільки одним інформаційним бітом, забезпечуючи передачу, по суті, тільки знаку різниці.</a:t>
            </a:r>
            <a:endParaRPr lang="ru-RU" sz="2400" dirty="0"/>
          </a:p>
          <a:p>
            <a:r>
              <a:rPr lang="uk-UA" sz="2400" dirty="0"/>
              <a:t>Найбільш досконалим алгоритмом є алгоритм адаптивної диференціальної імпульсно-кодової модуляції (АДІКМ), який передбачає формування сигналу помилки передбачення та його подальше адаптивне квантування.</a:t>
            </a:r>
            <a:endParaRPr lang="ru-RU" sz="2400" dirty="0"/>
          </a:p>
          <a:p>
            <a:r>
              <a:rPr lang="uk-UA" sz="2400" dirty="0"/>
              <a:t>Подібні методи кодування часто використовуються в сучасних пристроях кодування мови.</a:t>
            </a:r>
            <a:endParaRPr lang="ru-RU" sz="2400" dirty="0"/>
          </a:p>
        </p:txBody>
      </p:sp>
    </p:spTree>
    <p:extLst>
      <p:ext uri="{BB962C8B-B14F-4D97-AF65-F5344CB8AC3E}">
        <p14:creationId xmlns:p14="http://schemas.microsoft.com/office/powerpoint/2010/main" val="42564427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000" dirty="0"/>
              <a:t>Вимоги до алгоритмів кодування сигналу</a:t>
            </a:r>
            <a:endParaRPr lang="ru-RU" sz="4000" dirty="0"/>
          </a:p>
        </p:txBody>
      </p:sp>
      <p:sp>
        <p:nvSpPr>
          <p:cNvPr id="3" name="Объект 2"/>
          <p:cNvSpPr>
            <a:spLocks noGrp="1"/>
          </p:cNvSpPr>
          <p:nvPr>
            <p:ph idx="1"/>
          </p:nvPr>
        </p:nvSpPr>
        <p:spPr/>
        <p:txBody>
          <a:bodyPr>
            <a:normAutofit/>
          </a:bodyPr>
          <a:lstStyle/>
          <a:p>
            <a:pPr marL="628650" indent="-514350">
              <a:buFont typeface="+mj-lt"/>
              <a:buAutoNum type="arabicPeriod"/>
            </a:pPr>
            <a:r>
              <a:rPr lang="uk-UA" sz="2800" dirty="0"/>
              <a:t>Використання смуги пропускання каналу</a:t>
            </a:r>
          </a:p>
          <a:p>
            <a:pPr marL="628650" indent="-514350">
              <a:buFont typeface="+mj-lt"/>
              <a:buAutoNum type="arabicPeriod"/>
            </a:pPr>
            <a:r>
              <a:rPr lang="uk-UA" sz="2800" dirty="0"/>
              <a:t>Придушення періодів мовчання</a:t>
            </a:r>
          </a:p>
          <a:p>
            <a:pPr marL="628650" indent="-514350">
              <a:buFont typeface="+mj-lt"/>
              <a:buAutoNum type="arabicPeriod"/>
            </a:pPr>
            <a:r>
              <a:rPr lang="uk-UA" sz="2800" dirty="0"/>
              <a:t>Генератор комфортного шуму </a:t>
            </a:r>
          </a:p>
          <a:p>
            <a:pPr marL="628650" indent="-514350">
              <a:buFont typeface="+mj-lt"/>
              <a:buAutoNum type="arabicPeriod"/>
            </a:pPr>
            <a:r>
              <a:rPr lang="uk-UA" sz="2800" dirty="0"/>
              <a:t>Розмір кадру</a:t>
            </a:r>
          </a:p>
          <a:p>
            <a:pPr marL="628650" indent="-514350">
              <a:buFont typeface="+mj-lt"/>
              <a:buAutoNum type="arabicPeriod"/>
            </a:pPr>
            <a:r>
              <a:rPr lang="uk-UA" sz="2800" dirty="0"/>
              <a:t>Чутливість до втрат кадру</a:t>
            </a:r>
            <a:endParaRPr lang="ru-RU" sz="2800" dirty="0"/>
          </a:p>
        </p:txBody>
      </p:sp>
    </p:spTree>
    <p:extLst>
      <p:ext uri="{BB962C8B-B14F-4D97-AF65-F5344CB8AC3E}">
        <p14:creationId xmlns:p14="http://schemas.microsoft.com/office/powerpoint/2010/main" val="16515913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000" dirty="0"/>
              <a:t>Вимоги до алгоритмів кодування сигналу</a:t>
            </a:r>
            <a:endParaRPr lang="ru-RU" sz="4000" dirty="0"/>
          </a:p>
        </p:txBody>
      </p:sp>
      <p:sp>
        <p:nvSpPr>
          <p:cNvPr id="3" name="Объект 2"/>
          <p:cNvSpPr>
            <a:spLocks noGrp="1"/>
          </p:cNvSpPr>
          <p:nvPr>
            <p:ph idx="1"/>
          </p:nvPr>
        </p:nvSpPr>
        <p:spPr>
          <a:xfrm>
            <a:off x="179512" y="1600200"/>
            <a:ext cx="8280920" cy="5141168"/>
          </a:xfrm>
        </p:spPr>
        <p:txBody>
          <a:bodyPr>
            <a:normAutofit/>
          </a:bodyPr>
          <a:lstStyle/>
          <a:p>
            <a:pPr marL="571500" indent="-457200">
              <a:buFont typeface="+mj-lt"/>
              <a:buAutoNum type="arabicPeriod"/>
            </a:pPr>
            <a:r>
              <a:rPr lang="uk-UA" sz="2400" dirty="0"/>
              <a:t>Використання смуги пропускання каналу.</a:t>
            </a:r>
            <a:endParaRPr lang="ru-RU" sz="2400" dirty="0"/>
          </a:p>
          <a:p>
            <a:r>
              <a:rPr lang="uk-UA" sz="2400" dirty="0"/>
              <a:t>Швидкість передачі, яку передбачають вузькосмугові кодеки, лежить в межах 1.2-64 кбіт / с. </a:t>
            </a:r>
          </a:p>
          <a:p>
            <a:r>
              <a:rPr lang="uk-UA" sz="2400" dirty="0"/>
              <a:t>Природно, що від цього параметра прямо залежить якість відтворюваної мови. </a:t>
            </a:r>
          </a:p>
          <a:p>
            <a:r>
              <a:rPr lang="uk-UA" sz="2400" dirty="0"/>
              <a:t>Існує багато підходів до проблеми визначення якості. </a:t>
            </a:r>
          </a:p>
          <a:p>
            <a:r>
              <a:rPr lang="uk-UA" sz="2400" dirty="0"/>
              <a:t>Так, наприклад, для прослуховування експертам пред'являються різні звукові фрагменти - мова, музика, мова на тлі різного шуму і т. п. </a:t>
            </a:r>
          </a:p>
          <a:p>
            <a:r>
              <a:rPr lang="uk-UA" sz="2400" dirty="0"/>
              <a:t>Спотворення оцінюють шляхом опитування різних груп людей за п'ятибальною шкалою одиницями суб'єктивної оцінки MOS (Mean Opinion Score). </a:t>
            </a:r>
            <a:endParaRPr lang="ru-RU" sz="2400" dirty="0"/>
          </a:p>
        </p:txBody>
      </p:sp>
    </p:spTree>
    <p:extLst>
      <p:ext uri="{BB962C8B-B14F-4D97-AF65-F5344CB8AC3E}">
        <p14:creationId xmlns:p14="http://schemas.microsoft.com/office/powerpoint/2010/main" val="136560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7848872" cy="908720"/>
          </a:xfrm>
        </p:spPr>
        <p:txBody>
          <a:bodyPr/>
          <a:lstStyle/>
          <a:p>
            <a:r>
              <a:rPr lang="uk-UA" sz="3600" dirty="0"/>
              <a:t>Показники якості при передаванні мови та засоби їх забезпечення</a:t>
            </a:r>
            <a:endParaRPr lang="ru-RU" sz="3600" dirty="0"/>
          </a:p>
        </p:txBody>
      </p:sp>
      <p:sp>
        <p:nvSpPr>
          <p:cNvPr id="3" name="Объект 2"/>
          <p:cNvSpPr>
            <a:spLocks noGrp="1"/>
          </p:cNvSpPr>
          <p:nvPr>
            <p:ph idx="1"/>
          </p:nvPr>
        </p:nvSpPr>
        <p:spPr>
          <a:xfrm>
            <a:off x="0" y="908720"/>
            <a:ext cx="8460432" cy="5949280"/>
          </a:xfrm>
        </p:spPr>
        <p:txBody>
          <a:bodyPr>
            <a:noAutofit/>
          </a:bodyPr>
          <a:lstStyle/>
          <a:p>
            <a:r>
              <a:rPr lang="uk-UA" sz="2400" dirty="0"/>
              <a:t>У мережах IP для передачі голосу використовується протокол дейтаграм користувача UDP (User Datagram Protocol ), а не TCP . </a:t>
            </a:r>
          </a:p>
          <a:p>
            <a:r>
              <a:rPr lang="uk-UA" sz="2400" dirty="0"/>
              <a:t>Застосування протоколу UDP в технології VoIP обумовлено тим, що у пристрою відправника пакетів немає необхідності перед відправкою наступних пакетів чекати підтвердження від пристрою одержувача. Дані VoIP відправляються тим же способом, який використовується при відправленні аудіо- або відео в мережі Інтернет.</a:t>
            </a:r>
          </a:p>
          <a:p>
            <a:r>
              <a:rPr lang="uk-UA" sz="2400" dirty="0"/>
              <a:t>Втрата невеликої кількості голосових пакетів вважається прийнятною і може бути компенсована за допомогою </a:t>
            </a:r>
            <a:r>
              <a:rPr lang="uk-UA" sz="2400" dirty="0">
                <a:solidFill>
                  <a:schemeClr val="accent1">
                    <a:lumMod val="75000"/>
                  </a:schemeClr>
                </a:solidFill>
              </a:rPr>
              <a:t>механізму кодування / декодування</a:t>
            </a:r>
            <a:r>
              <a:rPr lang="uk-UA" sz="2400" dirty="0"/>
              <a:t>, а також різних методів </a:t>
            </a:r>
            <a:r>
              <a:rPr lang="uk-UA" sz="2400" dirty="0">
                <a:solidFill>
                  <a:schemeClr val="accent1">
                    <a:lumMod val="75000"/>
                  </a:schemeClr>
                </a:solidFill>
              </a:rPr>
              <a:t>інтерполяції мови</a:t>
            </a:r>
            <a:r>
              <a:rPr lang="uk-UA" sz="2400" dirty="0"/>
              <a:t>, тобто за допомогою заповнення відсутніх звуків за допомогою </a:t>
            </a:r>
            <a:r>
              <a:rPr lang="uk-UA" sz="2400" dirty="0">
                <a:solidFill>
                  <a:schemeClr val="accent1">
                    <a:lumMod val="75000"/>
                  </a:schemeClr>
                </a:solidFill>
              </a:rPr>
              <a:t>DSP-технології,</a:t>
            </a:r>
            <a:r>
              <a:rPr lang="uk-UA" sz="2400" dirty="0"/>
              <a:t> яка аналізує форму звукового коливання і передбачає відсутній звук</a:t>
            </a:r>
            <a:endParaRPr lang="ru-RU" sz="2400" dirty="0"/>
          </a:p>
        </p:txBody>
      </p:sp>
    </p:spTree>
    <p:extLst>
      <p:ext uri="{BB962C8B-B14F-4D97-AF65-F5344CB8AC3E}">
        <p14:creationId xmlns:p14="http://schemas.microsoft.com/office/powerpoint/2010/main" val="22771572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620000" cy="936104"/>
          </a:xfrm>
        </p:spPr>
        <p:txBody>
          <a:bodyPr/>
          <a:lstStyle/>
          <a:p>
            <a:r>
              <a:rPr lang="uk-UA" sz="4000" dirty="0"/>
              <a:t>Вимоги до алгоритмів кодування сигналу</a:t>
            </a:r>
            <a:endParaRPr lang="ru-RU" sz="4000" dirty="0"/>
          </a:p>
        </p:txBody>
      </p:sp>
      <p:sp>
        <p:nvSpPr>
          <p:cNvPr id="3" name="Объект 2"/>
          <p:cNvSpPr>
            <a:spLocks noGrp="1"/>
          </p:cNvSpPr>
          <p:nvPr>
            <p:ph idx="1"/>
          </p:nvPr>
        </p:nvSpPr>
        <p:spPr>
          <a:xfrm>
            <a:off x="107504" y="1124744"/>
            <a:ext cx="8352928" cy="5733256"/>
          </a:xfrm>
        </p:spPr>
        <p:txBody>
          <a:bodyPr>
            <a:normAutofit/>
          </a:bodyPr>
          <a:lstStyle/>
          <a:p>
            <a:r>
              <a:rPr lang="uk-UA" sz="2400" dirty="0"/>
              <a:t>Оцінки інтерпретують наступним чином:</a:t>
            </a:r>
            <a:endParaRPr lang="ru-RU" sz="2400" dirty="0"/>
          </a:p>
          <a:p>
            <a:pPr>
              <a:buFont typeface="Wingdings" panose="05000000000000000000" pitchFamily="2" charset="2"/>
              <a:buChar char="ü"/>
            </a:pPr>
            <a:r>
              <a:rPr lang="uk-UA" sz="2400" dirty="0"/>
              <a:t>4-5 - висока якість; аналогічно якості передачі мови в ISDN, або ще вище;</a:t>
            </a:r>
            <a:endParaRPr lang="ru-RU" sz="2400" dirty="0"/>
          </a:p>
          <a:p>
            <a:pPr>
              <a:buFont typeface="Wingdings" panose="05000000000000000000" pitchFamily="2" charset="2"/>
              <a:buChar char="ü"/>
            </a:pPr>
            <a:r>
              <a:rPr lang="uk-UA" sz="2400" dirty="0"/>
              <a:t>3,5-4 - якість ТМЗК (toll quality); аналогічно якості мови, переданої за допомогою кодека АДІКМ при швидкості 32 кбіт / с. Така якість зазвичай забезпечується в більшості телефонних розмов. Мобільні мережі забезпечують якість трохи нижче toll quality;</a:t>
            </a:r>
            <a:endParaRPr lang="ru-RU" sz="2400" dirty="0"/>
          </a:p>
          <a:p>
            <a:pPr>
              <a:buFont typeface="Wingdings" panose="05000000000000000000" pitchFamily="2" charset="2"/>
              <a:buChar char="ü"/>
            </a:pPr>
            <a:r>
              <a:rPr lang="uk-UA" sz="2400" dirty="0"/>
              <a:t>3-3,5 - якість мови як і раніше задовільна, однак її погіршення явно помітно на слух;</a:t>
            </a:r>
            <a:endParaRPr lang="ru-RU" sz="2400" dirty="0"/>
          </a:p>
          <a:p>
            <a:pPr>
              <a:buFont typeface="Wingdings" panose="05000000000000000000" pitchFamily="2" charset="2"/>
              <a:buChar char="ü"/>
            </a:pPr>
            <a:r>
              <a:rPr lang="uk-UA" sz="2400" dirty="0"/>
              <a:t>2,5-3 - мова розбірлива, проте вимагає концентрації уваги для розуміння. Така якість зазвичай забезпечується в системах зв'язку спеціального застосування (наприклад, в збройних силах).</a:t>
            </a:r>
            <a:endParaRPr lang="ru-RU" sz="2400" dirty="0"/>
          </a:p>
          <a:p>
            <a:endParaRPr lang="ru-RU" dirty="0"/>
          </a:p>
        </p:txBody>
      </p:sp>
    </p:spTree>
    <p:extLst>
      <p:ext uri="{BB962C8B-B14F-4D97-AF65-F5344CB8AC3E}">
        <p14:creationId xmlns:p14="http://schemas.microsoft.com/office/powerpoint/2010/main" val="19876428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Вимоги до алгоритмів кодування сигналу</a:t>
            </a:r>
            <a:endParaRPr lang="ru-RU" dirty="0"/>
          </a:p>
        </p:txBody>
      </p:sp>
      <p:sp>
        <p:nvSpPr>
          <p:cNvPr id="3" name="Объект 2"/>
          <p:cNvSpPr>
            <a:spLocks noGrp="1"/>
          </p:cNvSpPr>
          <p:nvPr>
            <p:ph idx="1"/>
          </p:nvPr>
        </p:nvSpPr>
        <p:spPr>
          <a:xfrm>
            <a:off x="457200" y="1772816"/>
            <a:ext cx="7620000" cy="4627984"/>
          </a:xfrm>
        </p:spPr>
        <p:txBody>
          <a:bodyPr/>
          <a:lstStyle/>
          <a:p>
            <a:r>
              <a:rPr lang="uk-UA" sz="2600" dirty="0"/>
              <a:t>В рамках існуючих технологій якість ТМЗК (toll quality) неможливо забезпечити при швидкостях менше 5 кбіт / с.</a:t>
            </a:r>
            <a:endParaRPr lang="ru-RU" sz="2600" dirty="0"/>
          </a:p>
          <a:p>
            <a:endParaRPr lang="ru-RU" dirty="0"/>
          </a:p>
        </p:txBody>
      </p:sp>
    </p:spTree>
    <p:extLst>
      <p:ext uri="{BB962C8B-B14F-4D97-AF65-F5344CB8AC3E}">
        <p14:creationId xmlns:p14="http://schemas.microsoft.com/office/powerpoint/2010/main" val="7387064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936104"/>
          </a:xfrm>
        </p:spPr>
        <p:txBody>
          <a:bodyPr/>
          <a:lstStyle/>
          <a:p>
            <a:r>
              <a:rPr lang="uk-UA" sz="4000" dirty="0"/>
              <a:t>Вимоги до алгоритмів кодування сигналу</a:t>
            </a:r>
            <a:endParaRPr lang="ru-RU" sz="4000" dirty="0"/>
          </a:p>
        </p:txBody>
      </p:sp>
      <p:sp>
        <p:nvSpPr>
          <p:cNvPr id="3" name="Объект 2"/>
          <p:cNvSpPr>
            <a:spLocks noGrp="1"/>
          </p:cNvSpPr>
          <p:nvPr>
            <p:ph idx="1"/>
          </p:nvPr>
        </p:nvSpPr>
        <p:spPr>
          <a:xfrm>
            <a:off x="107504" y="1124744"/>
            <a:ext cx="8280920" cy="5616624"/>
          </a:xfrm>
        </p:spPr>
        <p:txBody>
          <a:bodyPr>
            <a:normAutofit/>
          </a:bodyPr>
          <a:lstStyle/>
          <a:p>
            <a:pPr marL="571500" indent="-457200">
              <a:buFont typeface="+mj-lt"/>
              <a:buAutoNum type="arabicPeriod" startAt="2"/>
            </a:pPr>
            <a:r>
              <a:rPr lang="uk-UA" sz="2400" dirty="0"/>
              <a:t>Придушення періодів мовчання.</a:t>
            </a:r>
            <a:endParaRPr lang="ru-RU" sz="2400" dirty="0"/>
          </a:p>
          <a:p>
            <a:r>
              <a:rPr lang="uk-UA" sz="2400" dirty="0"/>
              <a:t>При діалозі один його учасник говорить в середньому тільки 35 відсотків часу. </a:t>
            </a:r>
          </a:p>
          <a:p>
            <a:r>
              <a:rPr lang="uk-UA" sz="2400" dirty="0"/>
              <a:t>Таким чином, якщо застосувати алгоритми, які дозволяють зменшити обсяг інформації, що передається в періоди мовчання, то можна значно звузити необхідну смугу пропускання. </a:t>
            </a:r>
          </a:p>
          <a:p>
            <a:r>
              <a:rPr lang="uk-UA" sz="2400" dirty="0"/>
              <a:t>У двосторонній розмові такі заходи дозволяють досягти скорочення обсягу інформації, що передається, до 50%, а в децентралізованих багатоадресних конференціях (за рахунок більшої кількості носіїв) - ще більше. </a:t>
            </a:r>
          </a:p>
          <a:p>
            <a:r>
              <a:rPr lang="uk-UA" sz="2400" dirty="0"/>
              <a:t>Немає ніякого сенсу організовувати багатоадресні конференції з числом учасників більше 5-6, не пригнічуючи періоди мовчання.</a:t>
            </a:r>
            <a:endParaRPr lang="ru-RU" sz="2400" dirty="0"/>
          </a:p>
        </p:txBody>
      </p:sp>
    </p:spTree>
    <p:extLst>
      <p:ext uri="{BB962C8B-B14F-4D97-AF65-F5344CB8AC3E}">
        <p14:creationId xmlns:p14="http://schemas.microsoft.com/office/powerpoint/2010/main" val="1490845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Вимоги до алгоритмів кодування сигналу</a:t>
            </a:r>
            <a:endParaRPr lang="ru-RU" dirty="0"/>
          </a:p>
        </p:txBody>
      </p:sp>
      <p:sp>
        <p:nvSpPr>
          <p:cNvPr id="3" name="Объект 2"/>
          <p:cNvSpPr>
            <a:spLocks noGrp="1"/>
          </p:cNvSpPr>
          <p:nvPr>
            <p:ph idx="1"/>
          </p:nvPr>
        </p:nvSpPr>
        <p:spPr>
          <a:xfrm>
            <a:off x="107504" y="1600200"/>
            <a:ext cx="8280920" cy="5257800"/>
          </a:xfrm>
        </p:spPr>
        <p:txBody>
          <a:bodyPr/>
          <a:lstStyle/>
          <a:p>
            <a:pPr marL="571500" indent="-457200">
              <a:buFont typeface="+mj-lt"/>
              <a:buAutoNum type="arabicPeriod" startAt="3"/>
            </a:pPr>
            <a:r>
              <a:rPr lang="uk-UA" sz="2400" dirty="0"/>
              <a:t>Генератор комфортного шуму (Comfort Noise Generator - CNG) служить для генерації фонового шуму. </a:t>
            </a:r>
          </a:p>
          <a:p>
            <a:r>
              <a:rPr lang="uk-UA" sz="2400" dirty="0"/>
              <a:t>У момент, коли в мові активного учасника бесіди починається період мовчання, термінали слухачів можуть просто відключити відтворення звуку. Однак це було б нерозумно. Якщо в трубці виникає "гробова тиша", тобто фоновий шум (шум вулиці і т. п.), який було чути під час розмови, раптово зникає, то слухачу здається, що з'єднання з якихось причин порушилося, і він зазвичай починає запитувати, чи чує його співрозмовник</a:t>
            </a:r>
            <a:endParaRPr lang="ru-RU" sz="2400" dirty="0"/>
          </a:p>
          <a:p>
            <a:r>
              <a:rPr lang="uk-UA" sz="2400" dirty="0"/>
              <a:t>Генератор CNG дозволяє уникнути таких неприємних ефектів.</a:t>
            </a:r>
            <a:endParaRPr lang="ru-RU" sz="2400" dirty="0"/>
          </a:p>
        </p:txBody>
      </p:sp>
    </p:spTree>
    <p:extLst>
      <p:ext uri="{BB962C8B-B14F-4D97-AF65-F5344CB8AC3E}">
        <p14:creationId xmlns:p14="http://schemas.microsoft.com/office/powerpoint/2010/main" val="36062184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1143000"/>
          </a:xfrm>
        </p:spPr>
        <p:txBody>
          <a:bodyPr/>
          <a:lstStyle/>
          <a:p>
            <a:r>
              <a:rPr lang="uk-UA" sz="4400" dirty="0"/>
              <a:t>Вимоги до алгоритмів кодування сигналу</a:t>
            </a:r>
            <a:endParaRPr lang="ru-RU" dirty="0"/>
          </a:p>
        </p:txBody>
      </p:sp>
      <p:sp>
        <p:nvSpPr>
          <p:cNvPr id="3" name="Объект 2"/>
          <p:cNvSpPr>
            <a:spLocks noGrp="1"/>
          </p:cNvSpPr>
          <p:nvPr>
            <p:ph idx="1"/>
          </p:nvPr>
        </p:nvSpPr>
        <p:spPr>
          <a:xfrm>
            <a:off x="107504" y="1412776"/>
            <a:ext cx="8280920" cy="5445224"/>
          </a:xfrm>
        </p:spPr>
        <p:txBody>
          <a:bodyPr>
            <a:normAutofit/>
          </a:bodyPr>
          <a:lstStyle/>
          <a:p>
            <a:pPr marL="571500" indent="-457200">
              <a:buFont typeface="+mj-lt"/>
              <a:buAutoNum type="arabicPeriod" startAt="4"/>
            </a:pPr>
            <a:r>
              <a:rPr lang="uk-UA" sz="2600" dirty="0"/>
              <a:t>Розмір кадру.</a:t>
            </a:r>
            <a:endParaRPr lang="ru-RU" sz="2600" dirty="0"/>
          </a:p>
          <a:p>
            <a:r>
              <a:rPr lang="uk-UA" sz="2600" dirty="0"/>
              <a:t>Більшість вузькосмугових кодеків обробляє мовну інформацію блоками, званими кадрами (frames), і їм необхідно здійснювати попередній аналіз відліків, що прямують безпосередньо за відліками в блоці, який вони в даний момент кодують.</a:t>
            </a:r>
            <a:endParaRPr lang="ru-RU" sz="2600" dirty="0"/>
          </a:p>
          <a:p>
            <a:r>
              <a:rPr lang="uk-UA" sz="2600" dirty="0"/>
              <a:t>Розмір кадру важливий, так як мінімальна теоретично досяжна затримка передачі інформації (алгоритмічна затримка) визначається сумою цього параметра і довжиною буфера попереднього аналізу.</a:t>
            </a:r>
            <a:endParaRPr lang="ru-RU" sz="2600" dirty="0"/>
          </a:p>
        </p:txBody>
      </p:sp>
    </p:spTree>
    <p:extLst>
      <p:ext uri="{BB962C8B-B14F-4D97-AF65-F5344CB8AC3E}">
        <p14:creationId xmlns:p14="http://schemas.microsoft.com/office/powerpoint/2010/main" val="1741850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a:t>Розмір кадру</a:t>
            </a:r>
            <a:endParaRPr lang="ru-RU" dirty="0"/>
          </a:p>
        </p:txBody>
      </p:sp>
      <p:sp>
        <p:nvSpPr>
          <p:cNvPr id="3" name="Объект 2"/>
          <p:cNvSpPr>
            <a:spLocks noGrp="1"/>
          </p:cNvSpPr>
          <p:nvPr>
            <p:ph idx="1"/>
          </p:nvPr>
        </p:nvSpPr>
        <p:spPr/>
        <p:txBody>
          <a:bodyPr/>
          <a:lstStyle/>
          <a:p>
            <a:r>
              <a:rPr lang="uk-UA" sz="2600" dirty="0"/>
              <a:t>З іншого боку, кодеки з більшою довжиною кадру більш ефективні, так як тут діє загальний принцип: </a:t>
            </a:r>
          </a:p>
          <a:p>
            <a:pPr>
              <a:buFont typeface="Wingdings" panose="05000000000000000000" pitchFamily="2" charset="2"/>
              <a:buChar char="q"/>
            </a:pPr>
            <a:r>
              <a:rPr lang="uk-UA" sz="2600" dirty="0"/>
              <a:t>чим довше спостерігається явище (мовний сигнал), тим краще воно відображається на обсязі додаткової службової інформації, яка додається до кадру.</a:t>
            </a:r>
            <a:endParaRPr lang="ru-RU" sz="2600" dirty="0"/>
          </a:p>
          <a:p>
            <a:endParaRPr lang="ru-RU" dirty="0"/>
          </a:p>
        </p:txBody>
      </p:sp>
    </p:spTree>
    <p:extLst>
      <p:ext uri="{BB962C8B-B14F-4D97-AF65-F5344CB8AC3E}">
        <p14:creationId xmlns:p14="http://schemas.microsoft.com/office/powerpoint/2010/main" val="26955276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352928" cy="936104"/>
          </a:xfrm>
        </p:spPr>
        <p:txBody>
          <a:bodyPr/>
          <a:lstStyle/>
          <a:p>
            <a:r>
              <a:rPr lang="uk-UA" sz="3400" dirty="0"/>
              <a:t>Вимоги до алгоритмів кодування сигналу</a:t>
            </a:r>
            <a:endParaRPr lang="ru-RU" sz="3400" dirty="0"/>
          </a:p>
        </p:txBody>
      </p:sp>
      <p:sp>
        <p:nvSpPr>
          <p:cNvPr id="3" name="Объект 2"/>
          <p:cNvSpPr>
            <a:spLocks noGrp="1"/>
          </p:cNvSpPr>
          <p:nvPr>
            <p:ph idx="1"/>
          </p:nvPr>
        </p:nvSpPr>
        <p:spPr>
          <a:xfrm>
            <a:off x="107504" y="980728"/>
            <a:ext cx="8352928" cy="5877272"/>
          </a:xfrm>
        </p:spPr>
        <p:txBody>
          <a:bodyPr>
            <a:noAutofit/>
          </a:bodyPr>
          <a:lstStyle/>
          <a:p>
            <a:pPr marL="571500" indent="-457200">
              <a:buFont typeface="+mj-lt"/>
              <a:buAutoNum type="arabicPeriod" startAt="5"/>
            </a:pPr>
            <a:r>
              <a:rPr lang="uk-UA" sz="2400" dirty="0"/>
              <a:t>Чутливість до втрат кадрів</a:t>
            </a:r>
            <a:endParaRPr lang="ru-RU" sz="2400" dirty="0"/>
          </a:p>
          <a:p>
            <a:r>
              <a:rPr lang="uk-UA" sz="2400" dirty="0"/>
              <a:t>Втрати пакетів є невід'ємним атрибутом IP-мереж. </a:t>
            </a:r>
          </a:p>
          <a:p>
            <a:r>
              <a:rPr lang="uk-UA" sz="2400" dirty="0"/>
              <a:t>Але втрати пакетів і втрати кадрів не обов'язково безпосередньо пов'язані між собою, так як існують підходи, наприклад, застосування кодів з виправленням помилок ("forward error correction"), що дозволяють зменшити число втрачених кадрів при заданому числі втрачених пакетів. Необхідна для цього додаткова службова інформація розподіляється між кількома пакетами, так що при втраті деякого числа пакетів кадри можуть бути відновлені.</a:t>
            </a:r>
            <a:endParaRPr lang="ru-RU" sz="2400" dirty="0"/>
          </a:p>
          <a:p>
            <a:r>
              <a:rPr lang="uk-UA" sz="2400" dirty="0">
                <a:solidFill>
                  <a:schemeClr val="accent1">
                    <a:lumMod val="75000"/>
                  </a:schemeClr>
                </a:solidFill>
              </a:rPr>
              <a:t>Кодери типу G.723.1 </a:t>
            </a:r>
            <a:r>
              <a:rPr lang="uk-UA" sz="2400" dirty="0"/>
              <a:t>розроблені так, що вони функціонують без істотного погіршення якості в умовах некорельованих втрат до 3% кадрів, однак при перевищенні цього порога якість погіршується катастрофічно</a:t>
            </a:r>
            <a:endParaRPr lang="ru-RU" sz="2400" dirty="0"/>
          </a:p>
        </p:txBody>
      </p:sp>
    </p:spTree>
    <p:extLst>
      <p:ext uri="{BB962C8B-B14F-4D97-AF65-F5344CB8AC3E}">
        <p14:creationId xmlns:p14="http://schemas.microsoft.com/office/powerpoint/2010/main" val="4418075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864096"/>
          </a:xfrm>
        </p:spPr>
        <p:txBody>
          <a:bodyPr/>
          <a:lstStyle/>
          <a:p>
            <a:r>
              <a:rPr lang="uk-UA" dirty="0"/>
              <a:t>Кодеки IP-телефонії</a:t>
            </a:r>
            <a:endParaRPr lang="ru-RU" dirty="0"/>
          </a:p>
        </p:txBody>
      </p:sp>
      <p:sp>
        <p:nvSpPr>
          <p:cNvPr id="3" name="Объект 2"/>
          <p:cNvSpPr>
            <a:spLocks noGrp="1"/>
          </p:cNvSpPr>
          <p:nvPr>
            <p:ph idx="1"/>
          </p:nvPr>
        </p:nvSpPr>
        <p:spPr>
          <a:xfrm>
            <a:off x="107504" y="1052736"/>
            <a:ext cx="8352928" cy="5805264"/>
          </a:xfrm>
        </p:spPr>
        <p:txBody>
          <a:bodyPr>
            <a:normAutofit/>
          </a:bodyPr>
          <a:lstStyle/>
          <a:p>
            <a:r>
              <a:rPr lang="uk-UA" sz="2400" dirty="0"/>
              <a:t>Найбільшого поширення набули кодеки наступних типів:</a:t>
            </a:r>
            <a:endParaRPr lang="ru-RU" sz="2400" dirty="0"/>
          </a:p>
          <a:p>
            <a:pPr>
              <a:buFont typeface="Wingdings" panose="05000000000000000000" pitchFamily="2" charset="2"/>
              <a:buChar char="q"/>
            </a:pPr>
            <a:r>
              <a:rPr lang="uk-UA" sz="2400" dirty="0"/>
              <a:t>Кодек G.711 - один з перших цифрових кодеків мовних сигналів, який є мінімально необхідним. Це означає, що будь-який пристрій VoIP має підтримувати цей тип кодування.</a:t>
            </a:r>
            <a:endParaRPr lang="ru-RU" sz="2400" dirty="0"/>
          </a:p>
          <a:p>
            <a:pPr>
              <a:buFont typeface="Wingdings" panose="05000000000000000000" pitchFamily="2" charset="2"/>
              <a:buChar char="q"/>
            </a:pPr>
            <a:r>
              <a:rPr lang="uk-UA" sz="2400" dirty="0"/>
              <a:t>Кодек G.723.1 є базовим для додатків IP-телефонії. Рекомендація G.723.1 затверджена ITU-T в листопаді 1995 р</a:t>
            </a:r>
            <a:endParaRPr lang="ru-RU" sz="2400" dirty="0"/>
          </a:p>
          <a:p>
            <a:r>
              <a:rPr lang="uk-UA" sz="2400" dirty="0"/>
              <a:t>Кодек G.723.1 передбачає дві швидкості передачі: 6.3 кбіт / с і 5.3 кбіт / с. Режим роботи може змінюватися динамічно від кадру до кадру.</a:t>
            </a:r>
            <a:endParaRPr lang="ru-RU" sz="2400" dirty="0"/>
          </a:p>
          <a:p>
            <a:r>
              <a:rPr lang="uk-UA" sz="2400" dirty="0"/>
              <a:t>Для цих кодеків оцінка MOS (Mean Opinion Score) становить 3,9 в режимі 6.3 кбіт / с і 3,7 в режимі 5.3 кбіт / с.</a:t>
            </a:r>
            <a:endParaRPr lang="ru-RU" sz="2400" dirty="0"/>
          </a:p>
        </p:txBody>
      </p:sp>
    </p:spTree>
    <p:extLst>
      <p:ext uri="{BB962C8B-B14F-4D97-AF65-F5344CB8AC3E}">
        <p14:creationId xmlns:p14="http://schemas.microsoft.com/office/powerpoint/2010/main" val="13385147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922114"/>
          </a:xfrm>
        </p:spPr>
        <p:txBody>
          <a:bodyPr/>
          <a:lstStyle/>
          <a:p>
            <a:r>
              <a:rPr lang="uk-UA" dirty="0"/>
              <a:t>Кодеки IP-телефонії</a:t>
            </a:r>
            <a:endParaRPr lang="ru-RU" dirty="0"/>
          </a:p>
        </p:txBody>
      </p:sp>
      <p:sp>
        <p:nvSpPr>
          <p:cNvPr id="3" name="Объект 2"/>
          <p:cNvSpPr>
            <a:spLocks noGrp="1"/>
          </p:cNvSpPr>
          <p:nvPr>
            <p:ph idx="1"/>
          </p:nvPr>
        </p:nvSpPr>
        <p:spPr>
          <a:xfrm>
            <a:off x="179512" y="1268760"/>
            <a:ext cx="8280920" cy="5589240"/>
          </a:xfrm>
        </p:spPr>
        <p:txBody>
          <a:bodyPr>
            <a:noAutofit/>
          </a:bodyPr>
          <a:lstStyle/>
          <a:p>
            <a:pPr>
              <a:buFont typeface="Wingdings" panose="05000000000000000000" pitchFamily="2" charset="2"/>
              <a:buChar char="q"/>
            </a:pPr>
            <a:r>
              <a:rPr lang="uk-UA" sz="2400" dirty="0"/>
              <a:t>Кодек G.726 забезпечує кодування цифрового потоку зі швидкістю 40, 32, 24 або 16 кбіт / с, гарантуючи оцінки MOS на рівні 4,3 (32 кбіт / с), що приймається за еталон рівня якості телефонного зв'язку (toll quality). Однак в додатках IP-телефонії цей кодек практично не використовується, так як він не забезпечує достатньої стійкості до втрат інформації </a:t>
            </a:r>
          </a:p>
          <a:p>
            <a:pPr>
              <a:buFont typeface="Wingdings" panose="05000000000000000000" pitchFamily="2" charset="2"/>
              <a:buChar char="q"/>
            </a:pPr>
            <a:r>
              <a:rPr lang="uk-UA" sz="2400" dirty="0"/>
              <a:t>Кодек G.728 спеціально розроблявся для обладнання ущільнення телефонних каналів, при цьому було необхідно забезпечити можливо малу величину затримки (менше 5 мс), щоб виключити необхідність застосування лунокомпенсаторів.</a:t>
            </a:r>
            <a:endParaRPr lang="ru-RU" sz="2400" dirty="0"/>
          </a:p>
        </p:txBody>
      </p:sp>
    </p:spTree>
    <p:extLst>
      <p:ext uri="{BB962C8B-B14F-4D97-AF65-F5344CB8AC3E}">
        <p14:creationId xmlns:p14="http://schemas.microsoft.com/office/powerpoint/2010/main" val="9705512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994122"/>
          </a:xfrm>
        </p:spPr>
        <p:txBody>
          <a:bodyPr/>
          <a:lstStyle/>
          <a:p>
            <a:r>
              <a:rPr lang="uk-UA" dirty="0"/>
              <a:t>Кодеки IP-телефонії</a:t>
            </a:r>
            <a:endParaRPr lang="ru-RU" dirty="0"/>
          </a:p>
        </p:txBody>
      </p:sp>
      <p:sp>
        <p:nvSpPr>
          <p:cNvPr id="3" name="Объект 2"/>
          <p:cNvSpPr>
            <a:spLocks noGrp="1"/>
          </p:cNvSpPr>
          <p:nvPr>
            <p:ph idx="1"/>
          </p:nvPr>
        </p:nvSpPr>
        <p:spPr>
          <a:xfrm>
            <a:off x="107504" y="1340768"/>
            <a:ext cx="8280920" cy="5400600"/>
          </a:xfrm>
        </p:spPr>
        <p:txBody>
          <a:bodyPr>
            <a:normAutofit/>
          </a:bodyPr>
          <a:lstStyle/>
          <a:p>
            <a:pPr>
              <a:buFont typeface="Wingdings" panose="05000000000000000000" pitchFamily="2" charset="2"/>
              <a:buChar char="q"/>
            </a:pPr>
            <a:r>
              <a:rPr lang="uk-UA" sz="2400" dirty="0"/>
              <a:t>Кодек G.729 дуже популярний в додатках передачі мови мережами Frame Relay. </a:t>
            </a:r>
          </a:p>
          <a:p>
            <a:r>
              <a:rPr lang="uk-UA" sz="2400" dirty="0"/>
              <a:t>Кодек використовує кадр тривалістю 10 мс і забезпечує швидкість передачі 8 кбіт / с. </a:t>
            </a:r>
          </a:p>
          <a:p>
            <a:r>
              <a:rPr lang="uk-UA" sz="2400" dirty="0"/>
              <a:t>Однак для кодера необхідний попередній аналіз сигналу тривалістю 5 мс.</a:t>
            </a:r>
          </a:p>
          <a:p>
            <a:r>
              <a:rPr lang="uk-UA" sz="2400" dirty="0"/>
              <a:t>Існують два різновиди кодека:</a:t>
            </a:r>
            <a:endParaRPr lang="ru-RU" sz="2400" dirty="0"/>
          </a:p>
          <a:p>
            <a:pPr>
              <a:buFont typeface="Wingdings" panose="05000000000000000000" pitchFamily="2" charset="2"/>
              <a:buChar char="ü"/>
            </a:pPr>
            <a:r>
              <a:rPr lang="uk-UA" sz="2400" dirty="0"/>
              <a:t>G.729;</a:t>
            </a:r>
            <a:endParaRPr lang="ru-RU" sz="2400" dirty="0"/>
          </a:p>
          <a:p>
            <a:pPr>
              <a:buFont typeface="Wingdings" panose="05000000000000000000" pitchFamily="2" charset="2"/>
              <a:buChar char="ü"/>
            </a:pPr>
            <a:r>
              <a:rPr lang="uk-UA" sz="2400" dirty="0"/>
              <a:t>Спрощений варіант G.729A.</a:t>
            </a:r>
            <a:endParaRPr lang="ru-RU" sz="2400" dirty="0"/>
          </a:p>
          <a:p>
            <a:r>
              <a:rPr lang="uk-UA" sz="2400" dirty="0"/>
              <a:t>Кількісними характеристиками погіршення якості мови є одиниці QDU (Quantization Distortion Units): 1 QDU відповідає погіршення якості при оцифруванні з використанням стандартної процедури ІКМ</a:t>
            </a:r>
            <a:endParaRPr lang="ru-RU" sz="2400" dirty="0"/>
          </a:p>
          <a:p>
            <a:endParaRPr lang="ru-RU" dirty="0"/>
          </a:p>
        </p:txBody>
      </p:sp>
    </p:spTree>
    <p:extLst>
      <p:ext uri="{BB962C8B-B14F-4D97-AF65-F5344CB8AC3E}">
        <p14:creationId xmlns:p14="http://schemas.microsoft.com/office/powerpoint/2010/main" val="870341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Затримка і заходи щодо зменшення її впливу</a:t>
            </a:r>
            <a:endParaRPr lang="ru-RU" dirty="0"/>
          </a:p>
        </p:txBody>
      </p:sp>
      <p:sp>
        <p:nvSpPr>
          <p:cNvPr id="3" name="Объект 2"/>
          <p:cNvSpPr>
            <a:spLocks noGrp="1"/>
          </p:cNvSpPr>
          <p:nvPr>
            <p:ph idx="1"/>
          </p:nvPr>
        </p:nvSpPr>
        <p:spPr>
          <a:xfrm>
            <a:off x="457200" y="1600200"/>
            <a:ext cx="7787208" cy="4800600"/>
          </a:xfrm>
        </p:spPr>
        <p:txBody>
          <a:bodyPr>
            <a:normAutofit/>
          </a:bodyPr>
          <a:lstStyle/>
          <a:p>
            <a:r>
              <a:rPr lang="uk-UA" sz="2400" dirty="0"/>
              <a:t>Організація ITU-T займалася дослідженням проблем, пов'язаних із затримками при передачі голосу мережею </a:t>
            </a:r>
          </a:p>
          <a:p>
            <a:r>
              <a:rPr lang="uk-UA" sz="2400" dirty="0"/>
              <a:t>В результаті був розроблений стандарт ITU-T G.114, який рекомендує, щоб затримка при передачі голосу в одному напрямку не перевищувала </a:t>
            </a:r>
            <a:r>
              <a:rPr lang="uk-UA" sz="2400" b="1" dirty="0">
                <a:solidFill>
                  <a:schemeClr val="accent1">
                    <a:lumMod val="75000"/>
                  </a:schemeClr>
                </a:solidFill>
              </a:rPr>
              <a:t>150 мілісекунд</a:t>
            </a:r>
            <a:r>
              <a:rPr lang="uk-UA" sz="2400" dirty="0"/>
              <a:t>. </a:t>
            </a:r>
          </a:p>
          <a:p>
            <a:r>
              <a:rPr lang="uk-UA" sz="2400" dirty="0"/>
              <a:t>Також стандарт рекомендує розглядати затримку від </a:t>
            </a:r>
            <a:r>
              <a:rPr lang="uk-UA" sz="2400" b="1" dirty="0">
                <a:solidFill>
                  <a:schemeClr val="accent1">
                    <a:lumMod val="75000"/>
                  </a:schemeClr>
                </a:solidFill>
              </a:rPr>
              <a:t>150 до 400 мілісекунд </a:t>
            </a:r>
            <a:r>
              <a:rPr lang="uk-UA" sz="2400" dirty="0"/>
              <a:t>як прийнятну, якщо співрозмовники розуміють наявність затримки і готові з нею змиритися. </a:t>
            </a:r>
            <a:endParaRPr lang="ru-RU" sz="2400" dirty="0"/>
          </a:p>
        </p:txBody>
      </p:sp>
    </p:spTree>
    <p:extLst>
      <p:ext uri="{BB962C8B-B14F-4D97-AF65-F5344CB8AC3E}">
        <p14:creationId xmlns:p14="http://schemas.microsoft.com/office/powerpoint/2010/main" val="42836505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7620000" cy="850106"/>
          </a:xfrm>
        </p:spPr>
        <p:txBody>
          <a:bodyPr/>
          <a:lstStyle/>
          <a:p>
            <a:r>
              <a:rPr lang="uk-UA" sz="4000" dirty="0"/>
              <a:t>Кодеки IP-телефонії</a:t>
            </a:r>
            <a:endParaRPr lang="ru-RU" sz="4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39236676"/>
              </p:ext>
            </p:extLst>
          </p:nvPr>
        </p:nvGraphicFramePr>
        <p:xfrm>
          <a:off x="179512" y="1556792"/>
          <a:ext cx="8064895" cy="3794760"/>
        </p:xfrm>
        <a:graphic>
          <a:graphicData uri="http://schemas.openxmlformats.org/drawingml/2006/table">
            <a:tbl>
              <a:tblPr firstRow="1" bandRow="1">
                <a:tableStyleId>{5C22544A-7EE6-4342-B048-85BDC9FD1C3A}</a:tableStyleId>
              </a:tblPr>
              <a:tblGrid>
                <a:gridCol w="963445">
                  <a:extLst>
                    <a:ext uri="{9D8B030D-6E8A-4147-A177-3AD203B41FA5}">
                      <a16:colId xmlns:a16="http://schemas.microsoft.com/office/drawing/2014/main" val="20000"/>
                    </a:ext>
                  </a:extLst>
                </a:gridCol>
                <a:gridCol w="1408113">
                  <a:extLst>
                    <a:ext uri="{9D8B030D-6E8A-4147-A177-3AD203B41FA5}">
                      <a16:colId xmlns:a16="http://schemas.microsoft.com/office/drawing/2014/main" val="20001"/>
                    </a:ext>
                  </a:extLst>
                </a:gridCol>
                <a:gridCol w="144486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584176">
                  <a:extLst>
                    <a:ext uri="{9D8B030D-6E8A-4147-A177-3AD203B41FA5}">
                      <a16:colId xmlns:a16="http://schemas.microsoft.com/office/drawing/2014/main" val="20004"/>
                    </a:ext>
                  </a:extLst>
                </a:gridCol>
                <a:gridCol w="1368151">
                  <a:extLst>
                    <a:ext uri="{9D8B030D-6E8A-4147-A177-3AD203B41FA5}">
                      <a16:colId xmlns:a16="http://schemas.microsoft.com/office/drawing/2014/main" val="20005"/>
                    </a:ext>
                  </a:extLst>
                </a:gridCol>
              </a:tblGrid>
              <a:tr h="370840">
                <a:tc>
                  <a:txBody>
                    <a:bodyPr/>
                    <a:lstStyle/>
                    <a:p>
                      <a:r>
                        <a:rPr lang="ru-RU" dirty="0"/>
                        <a:t>Кодек</a:t>
                      </a:r>
                    </a:p>
                  </a:txBody>
                  <a:tcPr marL="19050" marR="19050" marT="19050" marB="19050" anchor="ctr"/>
                </a:tc>
                <a:tc>
                  <a:txBody>
                    <a:bodyPr/>
                    <a:lstStyle/>
                    <a:p>
                      <a:r>
                        <a:rPr lang="ru-RU" dirty="0"/>
                        <a:t>Метод </a:t>
                      </a:r>
                      <a:r>
                        <a:rPr lang="ru-RU" dirty="0" err="1"/>
                        <a:t>компресії</a:t>
                      </a:r>
                      <a:endParaRPr lang="ru-RU" dirty="0"/>
                    </a:p>
                  </a:txBody>
                  <a:tcPr marL="19050" marR="19050" marT="19050" marB="19050" anchor="ctr"/>
                </a:tc>
                <a:tc>
                  <a:txBody>
                    <a:bodyPr/>
                    <a:lstStyle/>
                    <a:p>
                      <a:r>
                        <a:rPr lang="ru-RU" dirty="0" err="1"/>
                        <a:t>Швидкість</a:t>
                      </a:r>
                      <a:r>
                        <a:rPr lang="ru-RU" dirty="0"/>
                        <a:t> </a:t>
                      </a:r>
                      <a:r>
                        <a:rPr lang="ru-RU" dirty="0" err="1"/>
                        <a:t>кодування</a:t>
                      </a:r>
                      <a:endParaRPr lang="ru-RU" dirty="0"/>
                    </a:p>
                  </a:txBody>
                  <a:tcPr marL="19050" marR="19050" marT="19050" marB="19050" anchor="ctr"/>
                </a:tc>
                <a:tc>
                  <a:txBody>
                    <a:bodyPr/>
                    <a:lstStyle/>
                    <a:p>
                      <a:r>
                        <a:rPr lang="ru-RU" dirty="0" err="1"/>
                        <a:t>Складність</a:t>
                      </a:r>
                      <a:r>
                        <a:rPr lang="ru-RU" dirty="0"/>
                        <a:t> </a:t>
                      </a:r>
                      <a:r>
                        <a:rPr lang="ru-RU" dirty="0" err="1"/>
                        <a:t>реалізації</a:t>
                      </a:r>
                      <a:endParaRPr lang="ru-RU" dirty="0"/>
                    </a:p>
                  </a:txBody>
                  <a:tcPr marL="19050" marR="19050" marT="19050" marB="19050" anchor="ctr"/>
                </a:tc>
                <a:tc>
                  <a:txBody>
                    <a:bodyPr/>
                    <a:lstStyle/>
                    <a:p>
                      <a:r>
                        <a:rPr lang="ru-RU" dirty="0" err="1"/>
                        <a:t>Якість</a:t>
                      </a:r>
                      <a:endParaRPr lang="ru-RU" dirty="0"/>
                    </a:p>
                  </a:txBody>
                  <a:tcPr marL="19050" marR="19050" marT="19050" marB="19050" anchor="ctr"/>
                </a:tc>
                <a:tc>
                  <a:txBody>
                    <a:bodyPr/>
                    <a:lstStyle/>
                    <a:p>
                      <a:r>
                        <a:rPr lang="ru-RU" dirty="0" err="1"/>
                        <a:t>Затримка</a:t>
                      </a:r>
                      <a:endParaRPr lang="ru-RU" dirty="0"/>
                    </a:p>
                  </a:txBody>
                  <a:tcPr marL="19050" marR="19050" marT="19050" marB="19050" anchor="ctr"/>
                </a:tc>
                <a:extLst>
                  <a:ext uri="{0D108BD9-81ED-4DB2-BD59-A6C34878D82A}">
                    <a16:rowId xmlns:a16="http://schemas.microsoft.com/office/drawing/2014/main" val="10000"/>
                  </a:ext>
                </a:extLst>
              </a:tr>
              <a:tr h="370840">
                <a:tc>
                  <a:txBody>
                    <a:bodyPr/>
                    <a:lstStyle/>
                    <a:p>
                      <a:r>
                        <a:rPr lang="en-GB" dirty="0"/>
                        <a:t>G.726</a:t>
                      </a:r>
                    </a:p>
                  </a:txBody>
                  <a:tcPr marL="19050" marR="19050" marT="19050" marB="19050" anchor="ctr"/>
                </a:tc>
                <a:tc>
                  <a:txBody>
                    <a:bodyPr/>
                    <a:lstStyle/>
                    <a:p>
                      <a:r>
                        <a:rPr lang="en-GB" dirty="0"/>
                        <a:t>ADPCM</a:t>
                      </a:r>
                    </a:p>
                  </a:txBody>
                  <a:tcPr marL="19050" marR="19050" marT="19050" marB="19050" anchor="ctr"/>
                </a:tc>
                <a:tc>
                  <a:txBody>
                    <a:bodyPr/>
                    <a:lstStyle/>
                    <a:p>
                      <a:r>
                        <a:rPr lang="ru-RU" dirty="0"/>
                        <a:t>32/24/16 кбит/с</a:t>
                      </a:r>
                    </a:p>
                  </a:txBody>
                  <a:tcPr marL="19050" marR="19050" marT="19050" marB="19050" anchor="ctr"/>
                </a:tc>
                <a:tc>
                  <a:txBody>
                    <a:bodyPr/>
                    <a:lstStyle/>
                    <a:p>
                      <a:r>
                        <a:rPr lang="ru-RU" dirty="0"/>
                        <a:t>Низкая (8 </a:t>
                      </a:r>
                      <a:r>
                        <a:rPr lang="en-GB" dirty="0"/>
                        <a:t>MIPS)</a:t>
                      </a:r>
                    </a:p>
                  </a:txBody>
                  <a:tcPr marL="19050" marR="19050" marT="19050" marB="19050" anchor="ctr"/>
                </a:tc>
                <a:tc>
                  <a:txBody>
                    <a:bodyPr/>
                    <a:lstStyle/>
                    <a:p>
                      <a:r>
                        <a:rPr lang="ru-RU" dirty="0"/>
                        <a:t>Хорошее (32 К), плохое (16 К)</a:t>
                      </a:r>
                    </a:p>
                  </a:txBody>
                  <a:tcPr marL="19050" marR="19050" marT="19050" marB="19050" anchor="ctr"/>
                </a:tc>
                <a:tc>
                  <a:txBody>
                    <a:bodyPr/>
                    <a:lstStyle/>
                    <a:p>
                      <a:r>
                        <a:rPr lang="ru-RU" dirty="0"/>
                        <a:t>Очень низкая (0,125 мс)</a:t>
                      </a:r>
                    </a:p>
                  </a:txBody>
                  <a:tcPr marL="19050" marR="19050" marT="19050" marB="19050" anchor="ctr"/>
                </a:tc>
                <a:extLst>
                  <a:ext uri="{0D108BD9-81ED-4DB2-BD59-A6C34878D82A}">
                    <a16:rowId xmlns:a16="http://schemas.microsoft.com/office/drawing/2014/main" val="10001"/>
                  </a:ext>
                </a:extLst>
              </a:tr>
              <a:tr h="370840">
                <a:tc>
                  <a:txBody>
                    <a:bodyPr/>
                    <a:lstStyle/>
                    <a:p>
                      <a:r>
                        <a:rPr lang="en-GB" dirty="0"/>
                        <a:t>G.729</a:t>
                      </a:r>
                    </a:p>
                  </a:txBody>
                  <a:tcPr marL="19050" marR="19050" marT="19050" marB="19050" anchor="ctr"/>
                </a:tc>
                <a:tc>
                  <a:txBody>
                    <a:bodyPr/>
                    <a:lstStyle/>
                    <a:p>
                      <a:r>
                        <a:rPr lang="en-GB" dirty="0"/>
                        <a:t>CS-ACELP</a:t>
                      </a:r>
                    </a:p>
                  </a:txBody>
                  <a:tcPr marL="19050" marR="19050" marT="19050" marB="19050" anchor="ctr"/>
                </a:tc>
                <a:tc>
                  <a:txBody>
                    <a:bodyPr/>
                    <a:lstStyle/>
                    <a:p>
                      <a:r>
                        <a:rPr lang="ru-RU" dirty="0"/>
                        <a:t>8 кбит/с</a:t>
                      </a:r>
                    </a:p>
                  </a:txBody>
                  <a:tcPr marL="19050" marR="19050" marT="19050" marB="19050" anchor="ctr"/>
                </a:tc>
                <a:tc>
                  <a:txBody>
                    <a:bodyPr/>
                    <a:lstStyle/>
                    <a:p>
                      <a:r>
                        <a:rPr lang="ru-RU" dirty="0"/>
                        <a:t>Высокая (30 </a:t>
                      </a:r>
                      <a:r>
                        <a:rPr lang="en-GB" dirty="0"/>
                        <a:t>MIPS)</a:t>
                      </a:r>
                    </a:p>
                  </a:txBody>
                  <a:tcPr marL="19050" marR="19050" marT="19050" marB="19050" anchor="ctr"/>
                </a:tc>
                <a:tc>
                  <a:txBody>
                    <a:bodyPr/>
                    <a:lstStyle/>
                    <a:p>
                      <a:r>
                        <a:rPr lang="ru-RU" dirty="0"/>
                        <a:t>Хорошее</a:t>
                      </a:r>
                    </a:p>
                  </a:txBody>
                  <a:tcPr marL="19050" marR="19050" marT="19050" marB="19050" anchor="ctr"/>
                </a:tc>
                <a:tc>
                  <a:txBody>
                    <a:bodyPr/>
                    <a:lstStyle/>
                    <a:p>
                      <a:r>
                        <a:rPr lang="ru-RU" dirty="0"/>
                        <a:t>Низкая (10 мс)</a:t>
                      </a:r>
                    </a:p>
                  </a:txBody>
                  <a:tcPr marL="19050" marR="19050" marT="19050" marB="19050" anchor="ctr"/>
                </a:tc>
                <a:extLst>
                  <a:ext uri="{0D108BD9-81ED-4DB2-BD59-A6C34878D82A}">
                    <a16:rowId xmlns:a16="http://schemas.microsoft.com/office/drawing/2014/main" val="10002"/>
                  </a:ext>
                </a:extLst>
              </a:tr>
              <a:tr h="370840">
                <a:tc>
                  <a:txBody>
                    <a:bodyPr/>
                    <a:lstStyle/>
                    <a:p>
                      <a:r>
                        <a:rPr lang="en-GB" dirty="0"/>
                        <a:t>G.729A</a:t>
                      </a:r>
                    </a:p>
                  </a:txBody>
                  <a:tcPr marL="19050" marR="19050" marT="19050" marB="19050" anchor="ctr"/>
                </a:tc>
                <a:tc>
                  <a:txBody>
                    <a:bodyPr/>
                    <a:lstStyle/>
                    <a:p>
                      <a:r>
                        <a:rPr lang="en-GB" dirty="0"/>
                        <a:t>CA-ACELP</a:t>
                      </a:r>
                    </a:p>
                  </a:txBody>
                  <a:tcPr marL="19050" marR="19050" marT="19050" marB="19050" anchor="ctr"/>
                </a:tc>
                <a:tc>
                  <a:txBody>
                    <a:bodyPr/>
                    <a:lstStyle/>
                    <a:p>
                      <a:r>
                        <a:rPr lang="ru-RU" dirty="0"/>
                        <a:t>8 кбит/с</a:t>
                      </a:r>
                    </a:p>
                  </a:txBody>
                  <a:tcPr marL="19050" marR="19050" marT="19050" marB="19050" anchor="ctr"/>
                </a:tc>
                <a:tc>
                  <a:txBody>
                    <a:bodyPr/>
                    <a:lstStyle/>
                    <a:p>
                      <a:r>
                        <a:rPr lang="ru-RU" dirty="0"/>
                        <a:t>Умеренная (20 </a:t>
                      </a:r>
                      <a:r>
                        <a:rPr lang="en-GB" dirty="0"/>
                        <a:t>MIPS)</a:t>
                      </a:r>
                    </a:p>
                  </a:txBody>
                  <a:tcPr marL="19050" marR="19050" marT="19050" marB="19050" anchor="ctr"/>
                </a:tc>
                <a:tc>
                  <a:txBody>
                    <a:bodyPr/>
                    <a:lstStyle/>
                    <a:p>
                      <a:r>
                        <a:rPr lang="ru-RU" dirty="0"/>
                        <a:t>Среднее</a:t>
                      </a:r>
                    </a:p>
                  </a:txBody>
                  <a:tcPr marL="19050" marR="19050" marT="19050" marB="19050" anchor="ctr"/>
                </a:tc>
                <a:tc>
                  <a:txBody>
                    <a:bodyPr/>
                    <a:lstStyle/>
                    <a:p>
                      <a:r>
                        <a:rPr lang="ru-RU" dirty="0"/>
                        <a:t>Низкая (10 мс)</a:t>
                      </a:r>
                    </a:p>
                  </a:txBody>
                  <a:tcPr marL="19050" marR="19050" marT="19050" marB="19050" anchor="ctr"/>
                </a:tc>
                <a:extLst>
                  <a:ext uri="{0D108BD9-81ED-4DB2-BD59-A6C34878D82A}">
                    <a16:rowId xmlns:a16="http://schemas.microsoft.com/office/drawing/2014/main" val="10003"/>
                  </a:ext>
                </a:extLst>
              </a:tr>
              <a:tr h="370840">
                <a:tc>
                  <a:txBody>
                    <a:bodyPr/>
                    <a:lstStyle/>
                    <a:p>
                      <a:r>
                        <a:rPr lang="en-GB" dirty="0"/>
                        <a:t>G.723.1</a:t>
                      </a:r>
                    </a:p>
                  </a:txBody>
                  <a:tcPr marL="19050" marR="19050" marT="19050" marB="19050" anchor="ctr"/>
                </a:tc>
                <a:tc>
                  <a:txBody>
                    <a:bodyPr/>
                    <a:lstStyle/>
                    <a:p>
                      <a:r>
                        <a:rPr lang="en-GB" dirty="0"/>
                        <a:t>MP-MLQ</a:t>
                      </a:r>
                    </a:p>
                  </a:txBody>
                  <a:tcPr marL="19050" marR="19050" marT="19050" marB="19050" anchor="ctr"/>
                </a:tc>
                <a:tc>
                  <a:txBody>
                    <a:bodyPr/>
                    <a:lstStyle/>
                    <a:p>
                      <a:r>
                        <a:rPr lang="ru-RU" dirty="0"/>
                        <a:t>6.4/5.3 кбит/с</a:t>
                      </a:r>
                    </a:p>
                  </a:txBody>
                  <a:tcPr marL="19050" marR="19050" marT="19050" marB="19050" anchor="ctr"/>
                </a:tc>
                <a:tc>
                  <a:txBody>
                    <a:bodyPr/>
                    <a:lstStyle/>
                    <a:p>
                      <a:r>
                        <a:rPr lang="ru-RU" dirty="0"/>
                        <a:t>Умеренная (16 </a:t>
                      </a:r>
                      <a:r>
                        <a:rPr lang="en-GB" dirty="0"/>
                        <a:t>MIPS)</a:t>
                      </a:r>
                    </a:p>
                  </a:txBody>
                  <a:tcPr marL="19050" marR="19050" marT="19050" marB="19050" anchor="ctr"/>
                </a:tc>
                <a:tc>
                  <a:txBody>
                    <a:bodyPr/>
                    <a:lstStyle/>
                    <a:p>
                      <a:r>
                        <a:rPr lang="ru-RU" dirty="0"/>
                        <a:t>Хорошее (6,4), среднее (5,3)</a:t>
                      </a:r>
                    </a:p>
                  </a:txBody>
                  <a:tcPr marL="19050" marR="19050" marT="19050" marB="19050" anchor="ctr"/>
                </a:tc>
                <a:tc>
                  <a:txBody>
                    <a:bodyPr/>
                    <a:lstStyle/>
                    <a:p>
                      <a:r>
                        <a:rPr lang="ru-RU" dirty="0"/>
                        <a:t>Высокая (37 мс)</a:t>
                      </a:r>
                    </a:p>
                  </a:txBody>
                  <a:tcPr marL="19050" marR="19050" marT="19050" marB="19050" anchor="ctr"/>
                </a:tc>
                <a:extLst>
                  <a:ext uri="{0D108BD9-81ED-4DB2-BD59-A6C34878D82A}">
                    <a16:rowId xmlns:a16="http://schemas.microsoft.com/office/drawing/2014/main" val="10004"/>
                  </a:ext>
                </a:extLst>
              </a:tr>
              <a:tr h="370840">
                <a:tc>
                  <a:txBody>
                    <a:bodyPr/>
                    <a:lstStyle/>
                    <a:p>
                      <a:r>
                        <a:rPr lang="en-GB" dirty="0"/>
                        <a:t>G.728</a:t>
                      </a:r>
                    </a:p>
                  </a:txBody>
                  <a:tcPr marL="19050" marR="19050" marT="19050" marB="19050" anchor="ctr"/>
                </a:tc>
                <a:tc>
                  <a:txBody>
                    <a:bodyPr/>
                    <a:lstStyle/>
                    <a:p>
                      <a:r>
                        <a:rPr lang="en-GB" dirty="0"/>
                        <a:t>LD-CELP</a:t>
                      </a:r>
                    </a:p>
                  </a:txBody>
                  <a:tcPr marL="19050" marR="19050" marT="19050" marB="19050" anchor="ctr"/>
                </a:tc>
                <a:tc>
                  <a:txBody>
                    <a:bodyPr/>
                    <a:lstStyle/>
                    <a:p>
                      <a:r>
                        <a:rPr lang="ru-RU" dirty="0"/>
                        <a:t>16 кбит/с</a:t>
                      </a:r>
                    </a:p>
                  </a:txBody>
                  <a:tcPr marL="19050" marR="19050" marT="19050" marB="19050" anchor="ctr"/>
                </a:tc>
                <a:tc>
                  <a:txBody>
                    <a:bodyPr/>
                    <a:lstStyle/>
                    <a:p>
                      <a:r>
                        <a:rPr lang="ru-RU" dirty="0"/>
                        <a:t>Очень высокая (40 </a:t>
                      </a:r>
                      <a:r>
                        <a:rPr lang="en-GB" dirty="0"/>
                        <a:t>MIPS)</a:t>
                      </a:r>
                    </a:p>
                  </a:txBody>
                  <a:tcPr marL="19050" marR="19050" marT="19050" marB="19050" anchor="ctr"/>
                </a:tc>
                <a:tc>
                  <a:txBody>
                    <a:bodyPr/>
                    <a:lstStyle/>
                    <a:p>
                      <a:r>
                        <a:rPr lang="ru-RU" dirty="0"/>
                        <a:t>Хорошее</a:t>
                      </a:r>
                    </a:p>
                  </a:txBody>
                  <a:tcPr marL="19050" marR="19050" marT="19050" marB="19050" anchor="ctr"/>
                </a:tc>
                <a:tc>
                  <a:txBody>
                    <a:bodyPr/>
                    <a:lstStyle/>
                    <a:p>
                      <a:r>
                        <a:rPr lang="ru-RU" dirty="0"/>
                        <a:t>Очень низкая (3-5 мс)</a:t>
                      </a:r>
                    </a:p>
                  </a:txBody>
                  <a:tcPr marL="19050" marR="19050" marT="19050" marB="1905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764797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000" dirty="0"/>
              <a:t>Одиниці погіршення якості мови</a:t>
            </a:r>
            <a:endParaRPr lang="ru-RU" sz="4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96327991"/>
              </p:ext>
            </p:extLst>
          </p:nvPr>
        </p:nvGraphicFramePr>
        <p:xfrm>
          <a:off x="395536" y="2132856"/>
          <a:ext cx="7620000" cy="20193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370840">
                <a:tc>
                  <a:txBody>
                    <a:bodyPr/>
                    <a:lstStyle/>
                    <a:p>
                      <a:pPr algn="ctr"/>
                      <a:r>
                        <a:rPr lang="ru-RU" sz="2400" dirty="0"/>
                        <a:t>Метод </a:t>
                      </a:r>
                      <a:r>
                        <a:rPr lang="ru-RU" sz="2400" dirty="0" err="1"/>
                        <a:t>компресії</a:t>
                      </a:r>
                      <a:endParaRPr lang="ru-RU" sz="2400" dirty="0"/>
                    </a:p>
                  </a:txBody>
                  <a:tcPr marL="19050" marR="19050" marT="19050" marB="19050" anchor="ctr"/>
                </a:tc>
                <a:tc>
                  <a:txBody>
                    <a:bodyPr/>
                    <a:lstStyle/>
                    <a:p>
                      <a:pPr algn="ctr"/>
                      <a:r>
                        <a:rPr lang="en-GB" sz="2400" dirty="0"/>
                        <a:t>QDU</a:t>
                      </a:r>
                    </a:p>
                  </a:txBody>
                  <a:tcPr marL="19050" marR="19050" marT="19050" marB="19050" anchor="ctr"/>
                </a:tc>
                <a:extLst>
                  <a:ext uri="{0D108BD9-81ED-4DB2-BD59-A6C34878D82A}">
                    <a16:rowId xmlns:a16="http://schemas.microsoft.com/office/drawing/2014/main" val="10000"/>
                  </a:ext>
                </a:extLst>
              </a:tr>
              <a:tr h="370840">
                <a:tc>
                  <a:txBody>
                    <a:bodyPr/>
                    <a:lstStyle/>
                    <a:p>
                      <a:pPr algn="ctr"/>
                      <a:r>
                        <a:rPr lang="en-GB" sz="2400" dirty="0"/>
                        <a:t>ADPCM 32 </a:t>
                      </a:r>
                      <a:r>
                        <a:rPr lang="ru-RU" sz="2400" dirty="0"/>
                        <a:t>кбит/с</a:t>
                      </a:r>
                    </a:p>
                  </a:txBody>
                  <a:tcPr marL="19050" marR="19050" marT="19050" marB="19050" anchor="ctr"/>
                </a:tc>
                <a:tc>
                  <a:txBody>
                    <a:bodyPr/>
                    <a:lstStyle/>
                    <a:p>
                      <a:pPr algn="ctr"/>
                      <a:r>
                        <a:rPr lang="ru-RU" sz="2400" dirty="0"/>
                        <a:t>3,5</a:t>
                      </a:r>
                    </a:p>
                  </a:txBody>
                  <a:tcPr marL="19050" marR="19050" marT="19050" marB="19050" anchor="ctr"/>
                </a:tc>
                <a:extLst>
                  <a:ext uri="{0D108BD9-81ED-4DB2-BD59-A6C34878D82A}">
                    <a16:rowId xmlns:a16="http://schemas.microsoft.com/office/drawing/2014/main" val="10001"/>
                  </a:ext>
                </a:extLst>
              </a:tr>
              <a:tr h="370840">
                <a:tc>
                  <a:txBody>
                    <a:bodyPr/>
                    <a:lstStyle/>
                    <a:p>
                      <a:pPr algn="ctr"/>
                      <a:r>
                        <a:rPr lang="en-GB" sz="2400" dirty="0"/>
                        <a:t>ADPCM 24 </a:t>
                      </a:r>
                      <a:r>
                        <a:rPr lang="ru-RU" sz="2400" dirty="0"/>
                        <a:t>кбит/с</a:t>
                      </a:r>
                    </a:p>
                  </a:txBody>
                  <a:tcPr marL="19050" marR="19050" marT="19050" marB="19050" anchor="ctr"/>
                </a:tc>
                <a:tc>
                  <a:txBody>
                    <a:bodyPr/>
                    <a:lstStyle/>
                    <a:p>
                      <a:pPr algn="ctr"/>
                      <a:r>
                        <a:rPr lang="ru-RU" sz="2400" dirty="0"/>
                        <a:t>7</a:t>
                      </a:r>
                    </a:p>
                  </a:txBody>
                  <a:tcPr marL="19050" marR="19050" marT="19050" marB="19050" anchor="ctr"/>
                </a:tc>
                <a:extLst>
                  <a:ext uri="{0D108BD9-81ED-4DB2-BD59-A6C34878D82A}">
                    <a16:rowId xmlns:a16="http://schemas.microsoft.com/office/drawing/2014/main" val="10002"/>
                  </a:ext>
                </a:extLst>
              </a:tr>
              <a:tr h="370840">
                <a:tc>
                  <a:txBody>
                    <a:bodyPr/>
                    <a:lstStyle/>
                    <a:p>
                      <a:pPr algn="ctr"/>
                      <a:r>
                        <a:rPr lang="en-GB" sz="2400" dirty="0"/>
                        <a:t>LD-CELP 16 </a:t>
                      </a:r>
                      <a:r>
                        <a:rPr lang="ru-RU" sz="2400" dirty="0"/>
                        <a:t>кбит/с</a:t>
                      </a:r>
                    </a:p>
                  </a:txBody>
                  <a:tcPr marL="19050" marR="19050" marT="19050" marB="19050" anchor="ctr"/>
                </a:tc>
                <a:tc>
                  <a:txBody>
                    <a:bodyPr/>
                    <a:lstStyle/>
                    <a:p>
                      <a:pPr algn="ctr"/>
                      <a:r>
                        <a:rPr lang="ru-RU" sz="2400" dirty="0"/>
                        <a:t>3,5</a:t>
                      </a:r>
                    </a:p>
                  </a:txBody>
                  <a:tcPr marL="19050" marR="19050" marT="19050" marB="19050" anchor="ctr"/>
                </a:tc>
                <a:extLst>
                  <a:ext uri="{0D108BD9-81ED-4DB2-BD59-A6C34878D82A}">
                    <a16:rowId xmlns:a16="http://schemas.microsoft.com/office/drawing/2014/main" val="10003"/>
                  </a:ext>
                </a:extLst>
              </a:tr>
              <a:tr h="370840">
                <a:tc>
                  <a:txBody>
                    <a:bodyPr/>
                    <a:lstStyle/>
                    <a:p>
                      <a:pPr algn="ctr"/>
                      <a:r>
                        <a:rPr lang="en-GB" sz="2400" dirty="0"/>
                        <a:t>CS-CELP 8 </a:t>
                      </a:r>
                      <a:r>
                        <a:rPr lang="ru-RU" sz="2400" dirty="0"/>
                        <a:t>кбит/с</a:t>
                      </a:r>
                    </a:p>
                  </a:txBody>
                  <a:tcPr marL="19050" marR="19050" marT="19050" marB="19050" anchor="ctr"/>
                </a:tc>
                <a:tc>
                  <a:txBody>
                    <a:bodyPr/>
                    <a:lstStyle/>
                    <a:p>
                      <a:pPr algn="ctr"/>
                      <a:r>
                        <a:rPr lang="ru-RU" sz="2400" dirty="0"/>
                        <a:t>3,5</a:t>
                      </a:r>
                    </a:p>
                  </a:txBody>
                  <a:tcPr marL="19050" marR="19050" marT="19050" marB="1905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918213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Кодеки IP-телефонії</a:t>
            </a:r>
            <a:endParaRPr lang="ru-RU" dirty="0"/>
          </a:p>
        </p:txBody>
      </p:sp>
      <p:sp>
        <p:nvSpPr>
          <p:cNvPr id="3" name="Объект 2"/>
          <p:cNvSpPr>
            <a:spLocks noGrp="1"/>
          </p:cNvSpPr>
          <p:nvPr>
            <p:ph idx="1"/>
          </p:nvPr>
        </p:nvSpPr>
        <p:spPr>
          <a:xfrm>
            <a:off x="107504" y="1412776"/>
            <a:ext cx="8352928" cy="5445224"/>
          </a:xfrm>
        </p:spPr>
        <p:txBody>
          <a:bodyPr>
            <a:normAutofit lnSpcReduction="10000"/>
          </a:bodyPr>
          <a:lstStyle/>
          <a:p>
            <a:r>
              <a:rPr lang="uk-UA" sz="2400" dirty="0"/>
              <a:t>Додаткова обробка мови завжди веде до подальшої втрати якості. </a:t>
            </a:r>
          </a:p>
          <a:p>
            <a:r>
              <a:rPr lang="uk-UA" sz="2400" dirty="0"/>
              <a:t>Згідно з рекомендаціями МСЕ-Т, для міжнародних викликів величина QDU не повинна перевищувати 14, причому передача розмови з міжнародних магістральних каналів погіршує якість мови, як правило, на 4 QDU. </a:t>
            </a:r>
          </a:p>
          <a:p>
            <a:r>
              <a:rPr lang="uk-UA" sz="2400" dirty="0"/>
              <a:t>При передачі розмови по національним мережам має губитися не більше 5 QDU. </a:t>
            </a:r>
          </a:p>
          <a:p>
            <a:r>
              <a:rPr lang="uk-UA" sz="2400" dirty="0"/>
              <a:t>Тому для якісної передачі мови процедуру компресії / декомпресії бажано застосовувати в мережі тільки один раз. </a:t>
            </a:r>
          </a:p>
          <a:p>
            <a:r>
              <a:rPr lang="uk-UA" sz="2400" dirty="0"/>
              <a:t>У деяких країнах це є обов'язковою вимогою регулюючих органів по відношенню до корпоративних мереж, підключеним до мереж загального користування.</a:t>
            </a:r>
            <a:endParaRPr lang="ru-RU" sz="2400" dirty="0"/>
          </a:p>
          <a:p>
            <a:endParaRPr lang="ru-RU" dirty="0"/>
          </a:p>
        </p:txBody>
      </p:sp>
    </p:spTree>
    <p:extLst>
      <p:ext uri="{BB962C8B-B14F-4D97-AF65-F5344CB8AC3E}">
        <p14:creationId xmlns:p14="http://schemas.microsoft.com/office/powerpoint/2010/main" val="4374944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Кодеки IP-телефонії</a:t>
            </a:r>
            <a:endParaRPr lang="ru-RU" dirty="0"/>
          </a:p>
        </p:txBody>
      </p:sp>
      <p:sp>
        <p:nvSpPr>
          <p:cNvPr id="3" name="Объект 2"/>
          <p:cNvSpPr>
            <a:spLocks noGrp="1"/>
          </p:cNvSpPr>
          <p:nvPr>
            <p:ph idx="1"/>
          </p:nvPr>
        </p:nvSpPr>
        <p:spPr/>
        <p:txBody>
          <a:bodyPr>
            <a:normAutofit/>
          </a:bodyPr>
          <a:lstStyle/>
          <a:p>
            <a:r>
              <a:rPr lang="uk-UA" sz="2400" dirty="0"/>
              <a:t>Сучасна апаратура IP-телефонії застосовує різні кодеки, як стандартні, так і нестандартні. </a:t>
            </a:r>
          </a:p>
          <a:p>
            <a:r>
              <a:rPr lang="uk-UA" sz="2400" dirty="0"/>
              <a:t>Конкурентами є кодеки GSM (13,5 кбіт / с) і кодеки МСЕ-Т серії G, використання яких передбачається стандартом H.323 для зв'язку по IP-мережі</a:t>
            </a:r>
            <a:endParaRPr lang="ru-RU" sz="2400" dirty="0"/>
          </a:p>
        </p:txBody>
      </p:sp>
    </p:spTree>
    <p:extLst>
      <p:ext uri="{BB962C8B-B14F-4D97-AF65-F5344CB8AC3E}">
        <p14:creationId xmlns:p14="http://schemas.microsoft.com/office/powerpoint/2010/main" val="25706341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dirty="0"/>
              <a:t>Значення MOS (Mean Opinion Score) для різних стандартів кодерів </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028391083"/>
              </p:ext>
            </p:extLst>
          </p:nvPr>
        </p:nvGraphicFramePr>
        <p:xfrm>
          <a:off x="395536" y="1988840"/>
          <a:ext cx="7920880" cy="3992880"/>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tblGrid>
              <a:tr h="370840">
                <a:tc>
                  <a:txBody>
                    <a:bodyPr/>
                    <a:lstStyle/>
                    <a:p>
                      <a:r>
                        <a:rPr lang="ru-RU" sz="2200" dirty="0"/>
                        <a:t>           Кодек</a:t>
                      </a:r>
                    </a:p>
                  </a:txBody>
                  <a:tcPr marL="19050" marR="19050" marT="19050" marB="19050" anchor="ctr"/>
                </a:tc>
                <a:tc>
                  <a:txBody>
                    <a:bodyPr/>
                    <a:lstStyle/>
                    <a:p>
                      <a:pPr algn="ctr"/>
                      <a:r>
                        <a:rPr lang="uk-UA" sz="2200" noProof="0" dirty="0"/>
                        <a:t>Швидкість передачі, кбіт/с</a:t>
                      </a:r>
                    </a:p>
                  </a:txBody>
                  <a:tcPr marL="19050" marR="19050" marT="19050" marB="19050" anchor="ctr"/>
                </a:tc>
                <a:tc>
                  <a:txBody>
                    <a:bodyPr/>
                    <a:lstStyle/>
                    <a:p>
                      <a:pPr algn="ctr"/>
                      <a:r>
                        <a:rPr lang="en-GB" sz="2200" dirty="0"/>
                        <a:t>MOS</a:t>
                      </a:r>
                    </a:p>
                  </a:txBody>
                  <a:tcPr marL="19050" marR="19050" marT="19050" marB="19050" anchor="ctr"/>
                </a:tc>
                <a:tc>
                  <a:txBody>
                    <a:bodyPr/>
                    <a:lstStyle/>
                    <a:p>
                      <a:pPr algn="ctr"/>
                      <a:r>
                        <a:rPr lang="uk-UA" sz="2200" noProof="0" dirty="0"/>
                        <a:t>Розмір кадру, мс</a:t>
                      </a:r>
                    </a:p>
                  </a:txBody>
                  <a:tcPr marL="19050" marR="19050" marT="19050" marB="19050" anchor="ctr"/>
                </a:tc>
                <a:extLst>
                  <a:ext uri="{0D108BD9-81ED-4DB2-BD59-A6C34878D82A}">
                    <a16:rowId xmlns:a16="http://schemas.microsoft.com/office/drawing/2014/main" val="10000"/>
                  </a:ext>
                </a:extLst>
              </a:tr>
              <a:tr h="370840">
                <a:tc>
                  <a:txBody>
                    <a:bodyPr/>
                    <a:lstStyle/>
                    <a:p>
                      <a:r>
                        <a:rPr lang="en-GB" sz="2200" dirty="0"/>
                        <a:t>G.711 </a:t>
                      </a:r>
                      <a:r>
                        <a:rPr lang="ru-RU" sz="2200" dirty="0"/>
                        <a:t>РСМ</a:t>
                      </a:r>
                    </a:p>
                  </a:txBody>
                  <a:tcPr marL="19050" marR="19050" marT="19050" marB="19050" anchor="ctr"/>
                </a:tc>
                <a:tc>
                  <a:txBody>
                    <a:bodyPr/>
                    <a:lstStyle/>
                    <a:p>
                      <a:pPr algn="ctr"/>
                      <a:r>
                        <a:rPr lang="ru-RU" sz="2200" dirty="0"/>
                        <a:t>64</a:t>
                      </a:r>
                    </a:p>
                  </a:txBody>
                  <a:tcPr marL="19050" marR="19050" marT="19050" marB="19050" anchor="ctr"/>
                </a:tc>
                <a:tc>
                  <a:txBody>
                    <a:bodyPr/>
                    <a:lstStyle/>
                    <a:p>
                      <a:pPr algn="ctr"/>
                      <a:r>
                        <a:rPr lang="ru-RU" sz="2200" dirty="0"/>
                        <a:t>4,3</a:t>
                      </a:r>
                    </a:p>
                  </a:txBody>
                  <a:tcPr marL="19050" marR="19050" marT="19050" marB="19050" anchor="ctr"/>
                </a:tc>
                <a:tc>
                  <a:txBody>
                    <a:bodyPr/>
                    <a:lstStyle/>
                    <a:p>
                      <a:pPr algn="ctr"/>
                      <a:r>
                        <a:rPr lang="ru-RU" sz="2200" dirty="0"/>
                        <a:t>0,125</a:t>
                      </a:r>
                    </a:p>
                  </a:txBody>
                  <a:tcPr marL="19050" marR="19050" marT="19050" marB="19050" anchor="ctr"/>
                </a:tc>
                <a:extLst>
                  <a:ext uri="{0D108BD9-81ED-4DB2-BD59-A6C34878D82A}">
                    <a16:rowId xmlns:a16="http://schemas.microsoft.com/office/drawing/2014/main" val="10001"/>
                  </a:ext>
                </a:extLst>
              </a:tr>
              <a:tr h="370840">
                <a:tc>
                  <a:txBody>
                    <a:bodyPr/>
                    <a:lstStyle/>
                    <a:p>
                      <a:r>
                        <a:rPr lang="en-GB" sz="2200" dirty="0"/>
                        <a:t>G.726 Multi-rate ADPCM</a:t>
                      </a:r>
                    </a:p>
                  </a:txBody>
                  <a:tcPr marL="19050" marR="19050" marT="19050" marB="19050" anchor="ctr"/>
                </a:tc>
                <a:tc>
                  <a:txBody>
                    <a:bodyPr/>
                    <a:lstStyle/>
                    <a:p>
                      <a:pPr algn="ctr"/>
                      <a:r>
                        <a:rPr lang="ru-RU" sz="2200" dirty="0"/>
                        <a:t>16-40</a:t>
                      </a:r>
                    </a:p>
                  </a:txBody>
                  <a:tcPr marL="19050" marR="19050" marT="19050" marB="19050" anchor="ctr"/>
                </a:tc>
                <a:tc>
                  <a:txBody>
                    <a:bodyPr/>
                    <a:lstStyle/>
                    <a:p>
                      <a:pPr algn="ctr"/>
                      <a:r>
                        <a:rPr lang="ru-RU" sz="2200" dirty="0"/>
                        <a:t>2-4,3</a:t>
                      </a:r>
                    </a:p>
                  </a:txBody>
                  <a:tcPr marL="19050" marR="19050" marT="19050" marB="19050" anchor="ctr"/>
                </a:tc>
                <a:tc>
                  <a:txBody>
                    <a:bodyPr/>
                    <a:lstStyle/>
                    <a:p>
                      <a:pPr algn="ctr"/>
                      <a:r>
                        <a:rPr lang="ru-RU" sz="2200" dirty="0"/>
                        <a:t>0,125</a:t>
                      </a:r>
                    </a:p>
                  </a:txBody>
                  <a:tcPr marL="19050" marR="19050" marT="19050" marB="19050" anchor="ctr"/>
                </a:tc>
                <a:extLst>
                  <a:ext uri="{0D108BD9-81ED-4DB2-BD59-A6C34878D82A}">
                    <a16:rowId xmlns:a16="http://schemas.microsoft.com/office/drawing/2014/main" val="10002"/>
                  </a:ext>
                </a:extLst>
              </a:tr>
              <a:tr h="370840">
                <a:tc>
                  <a:txBody>
                    <a:bodyPr/>
                    <a:lstStyle/>
                    <a:p>
                      <a:r>
                        <a:rPr lang="en-GB" sz="2200" dirty="0"/>
                        <a:t>G.723 MP-MLQ ACELP</a:t>
                      </a:r>
                    </a:p>
                  </a:txBody>
                  <a:tcPr marL="19050" marR="19050" marT="19050" marB="19050" anchor="ctr"/>
                </a:tc>
                <a:tc>
                  <a:txBody>
                    <a:bodyPr/>
                    <a:lstStyle/>
                    <a:p>
                      <a:pPr algn="ctr"/>
                      <a:r>
                        <a:rPr lang="ru-RU" sz="2200" dirty="0"/>
                        <a:t>5.3; 6.3</a:t>
                      </a:r>
                    </a:p>
                  </a:txBody>
                  <a:tcPr marL="19050" marR="19050" marT="19050" marB="19050" anchor="ctr"/>
                </a:tc>
                <a:tc>
                  <a:txBody>
                    <a:bodyPr/>
                    <a:lstStyle/>
                    <a:p>
                      <a:pPr algn="ctr"/>
                      <a:r>
                        <a:rPr lang="ru-RU" sz="2200" dirty="0"/>
                        <a:t>3,7; 3,8</a:t>
                      </a:r>
                    </a:p>
                  </a:txBody>
                  <a:tcPr marL="19050" marR="19050" marT="19050" marB="19050" anchor="ctr"/>
                </a:tc>
                <a:tc>
                  <a:txBody>
                    <a:bodyPr/>
                    <a:lstStyle/>
                    <a:p>
                      <a:pPr algn="ctr"/>
                      <a:r>
                        <a:rPr lang="ru-RU" sz="2200" dirty="0"/>
                        <a:t>30</a:t>
                      </a:r>
                    </a:p>
                  </a:txBody>
                  <a:tcPr marL="19050" marR="19050" marT="19050" marB="19050" anchor="ctr"/>
                </a:tc>
                <a:extLst>
                  <a:ext uri="{0D108BD9-81ED-4DB2-BD59-A6C34878D82A}">
                    <a16:rowId xmlns:a16="http://schemas.microsoft.com/office/drawing/2014/main" val="10003"/>
                  </a:ext>
                </a:extLst>
              </a:tr>
              <a:tr h="370840">
                <a:tc>
                  <a:txBody>
                    <a:bodyPr/>
                    <a:lstStyle/>
                    <a:p>
                      <a:r>
                        <a:rPr lang="en-GB" sz="2200" dirty="0"/>
                        <a:t>G.728 LD-CELP</a:t>
                      </a:r>
                    </a:p>
                  </a:txBody>
                  <a:tcPr marL="19050" marR="19050" marT="19050" marB="19050" anchor="ctr"/>
                </a:tc>
                <a:tc>
                  <a:txBody>
                    <a:bodyPr/>
                    <a:lstStyle/>
                    <a:p>
                      <a:pPr algn="ctr"/>
                      <a:r>
                        <a:rPr lang="ru-RU" sz="2200" dirty="0"/>
                        <a:t>16</a:t>
                      </a:r>
                    </a:p>
                  </a:txBody>
                  <a:tcPr marL="19050" marR="19050" marT="19050" marB="19050" anchor="ctr"/>
                </a:tc>
                <a:tc>
                  <a:txBody>
                    <a:bodyPr/>
                    <a:lstStyle/>
                    <a:p>
                      <a:pPr algn="ctr"/>
                      <a:r>
                        <a:rPr lang="ru-RU" sz="2200" dirty="0"/>
                        <a:t>4,1</a:t>
                      </a:r>
                    </a:p>
                  </a:txBody>
                  <a:tcPr marL="19050" marR="19050" marT="19050" marB="19050" anchor="ctr"/>
                </a:tc>
                <a:tc>
                  <a:txBody>
                    <a:bodyPr/>
                    <a:lstStyle/>
                    <a:p>
                      <a:pPr algn="ctr"/>
                      <a:r>
                        <a:rPr lang="ru-RU" sz="2200" dirty="0"/>
                        <a:t>0,625</a:t>
                      </a:r>
                    </a:p>
                  </a:txBody>
                  <a:tcPr marL="19050" marR="19050" marT="19050" marB="19050" anchor="ctr"/>
                </a:tc>
                <a:extLst>
                  <a:ext uri="{0D108BD9-81ED-4DB2-BD59-A6C34878D82A}">
                    <a16:rowId xmlns:a16="http://schemas.microsoft.com/office/drawing/2014/main" val="10004"/>
                  </a:ext>
                </a:extLst>
              </a:tr>
              <a:tr h="370840">
                <a:tc>
                  <a:txBody>
                    <a:bodyPr/>
                    <a:lstStyle/>
                    <a:p>
                      <a:r>
                        <a:rPr lang="en-GB" sz="2200" dirty="0"/>
                        <a:t>G.729 CS-ACELP</a:t>
                      </a:r>
                    </a:p>
                  </a:txBody>
                  <a:tcPr marL="19050" marR="19050" marT="19050" marB="19050" anchor="ctr"/>
                </a:tc>
                <a:tc>
                  <a:txBody>
                    <a:bodyPr/>
                    <a:lstStyle/>
                    <a:p>
                      <a:pPr algn="ctr"/>
                      <a:r>
                        <a:rPr lang="ru-RU" sz="2200" dirty="0"/>
                        <a:t>8</a:t>
                      </a:r>
                    </a:p>
                  </a:txBody>
                  <a:tcPr marL="19050" marR="19050" marT="19050" marB="19050" anchor="ctr"/>
                </a:tc>
                <a:tc>
                  <a:txBody>
                    <a:bodyPr/>
                    <a:lstStyle/>
                    <a:p>
                      <a:pPr algn="ctr"/>
                      <a:r>
                        <a:rPr lang="ru-RU" sz="2200" dirty="0"/>
                        <a:t>4,0</a:t>
                      </a:r>
                    </a:p>
                  </a:txBody>
                  <a:tcPr marL="19050" marR="19050" marT="19050" marB="19050" anchor="ctr"/>
                </a:tc>
                <a:tc>
                  <a:txBody>
                    <a:bodyPr/>
                    <a:lstStyle/>
                    <a:p>
                      <a:pPr algn="ctr"/>
                      <a:r>
                        <a:rPr lang="ru-RU" sz="2200" dirty="0"/>
                        <a:t>10</a:t>
                      </a:r>
                    </a:p>
                  </a:txBody>
                  <a:tcPr marL="19050" marR="19050" marT="19050" marB="19050" anchor="ctr"/>
                </a:tc>
                <a:extLst>
                  <a:ext uri="{0D108BD9-81ED-4DB2-BD59-A6C34878D82A}">
                    <a16:rowId xmlns:a16="http://schemas.microsoft.com/office/drawing/2014/main" val="10005"/>
                  </a:ext>
                </a:extLst>
              </a:tr>
              <a:tr h="370840">
                <a:tc>
                  <a:txBody>
                    <a:bodyPr/>
                    <a:lstStyle/>
                    <a:p>
                      <a:r>
                        <a:rPr lang="en-GB" sz="2200" dirty="0"/>
                        <a:t>G.729A CA-ACELP</a:t>
                      </a:r>
                    </a:p>
                  </a:txBody>
                  <a:tcPr marL="19050" marR="19050" marT="19050" marB="19050" anchor="ctr"/>
                </a:tc>
                <a:tc>
                  <a:txBody>
                    <a:bodyPr/>
                    <a:lstStyle/>
                    <a:p>
                      <a:pPr algn="ctr"/>
                      <a:r>
                        <a:rPr lang="ru-RU" sz="2200" dirty="0"/>
                        <a:t>8</a:t>
                      </a:r>
                    </a:p>
                  </a:txBody>
                  <a:tcPr marL="19050" marR="19050" marT="19050" marB="19050" anchor="ctr"/>
                </a:tc>
                <a:tc>
                  <a:txBody>
                    <a:bodyPr/>
                    <a:lstStyle/>
                    <a:p>
                      <a:pPr algn="ctr"/>
                      <a:r>
                        <a:rPr lang="ru-RU" sz="2200" dirty="0"/>
                        <a:t>3,4</a:t>
                      </a:r>
                    </a:p>
                  </a:txBody>
                  <a:tcPr marL="19050" marR="19050" marT="19050" marB="19050" anchor="ctr"/>
                </a:tc>
                <a:tc>
                  <a:txBody>
                    <a:bodyPr/>
                    <a:lstStyle/>
                    <a:p>
                      <a:pPr algn="ctr"/>
                      <a:r>
                        <a:rPr lang="ru-RU" sz="2200" dirty="0"/>
                        <a:t>10</a:t>
                      </a:r>
                    </a:p>
                  </a:txBody>
                  <a:tcPr marL="19050" marR="19050" marT="19050" marB="19050" anchor="ctr"/>
                </a:tc>
                <a:extLst>
                  <a:ext uri="{0D108BD9-81ED-4DB2-BD59-A6C34878D82A}">
                    <a16:rowId xmlns:a16="http://schemas.microsoft.com/office/drawing/2014/main" val="10006"/>
                  </a:ext>
                </a:extLst>
              </a:tr>
              <a:tr h="370840">
                <a:tc>
                  <a:txBody>
                    <a:bodyPr/>
                    <a:lstStyle/>
                    <a:p>
                      <a:r>
                        <a:rPr lang="en-GB" sz="2200" dirty="0"/>
                        <a:t>GSM RPE-LPC</a:t>
                      </a:r>
                    </a:p>
                  </a:txBody>
                  <a:tcPr marL="19050" marR="19050" marT="19050" marB="19050" anchor="ctr"/>
                </a:tc>
                <a:tc>
                  <a:txBody>
                    <a:bodyPr/>
                    <a:lstStyle/>
                    <a:p>
                      <a:pPr algn="ctr"/>
                      <a:r>
                        <a:rPr lang="ru-RU" sz="2200" dirty="0"/>
                        <a:t>13</a:t>
                      </a:r>
                    </a:p>
                  </a:txBody>
                  <a:tcPr marL="19050" marR="19050" marT="19050" marB="19050" anchor="ctr"/>
                </a:tc>
                <a:tc>
                  <a:txBody>
                    <a:bodyPr/>
                    <a:lstStyle/>
                    <a:p>
                      <a:pPr algn="ctr"/>
                      <a:r>
                        <a:rPr lang="ru-RU" sz="2200" dirty="0"/>
                        <a:t>3,9</a:t>
                      </a:r>
                    </a:p>
                  </a:txBody>
                  <a:tcPr marL="19050" marR="19050" marT="19050" marB="19050" anchor="ctr"/>
                </a:tc>
                <a:tc>
                  <a:txBody>
                    <a:bodyPr/>
                    <a:lstStyle/>
                    <a:p>
                      <a:pPr algn="ctr"/>
                      <a:r>
                        <a:rPr lang="ru-RU" sz="2200" dirty="0"/>
                        <a:t>30</a:t>
                      </a:r>
                    </a:p>
                  </a:txBody>
                  <a:tcPr marL="19050" marR="19050" marT="19050" marB="1905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146381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74638"/>
            <a:ext cx="7776864" cy="1143000"/>
          </a:xfrm>
        </p:spPr>
        <p:txBody>
          <a:bodyPr/>
          <a:lstStyle/>
          <a:p>
            <a:r>
              <a:rPr lang="uk-UA" sz="3000" dirty="0"/>
              <a:t>Оцінка якості інформації, що сприймається</a:t>
            </a:r>
            <a:endParaRPr lang="ru-RU" sz="3000" dirty="0"/>
          </a:p>
        </p:txBody>
      </p:sp>
      <p:sp>
        <p:nvSpPr>
          <p:cNvPr id="3" name="Объект 2"/>
          <p:cNvSpPr>
            <a:spLocks noGrp="1"/>
          </p:cNvSpPr>
          <p:nvPr>
            <p:ph idx="1"/>
          </p:nvPr>
        </p:nvSpPr>
        <p:spPr>
          <a:xfrm>
            <a:off x="179512" y="1600200"/>
            <a:ext cx="8208912" cy="5141168"/>
          </a:xfrm>
        </p:spPr>
        <p:txBody>
          <a:bodyPr>
            <a:normAutofit/>
          </a:bodyPr>
          <a:lstStyle/>
          <a:p>
            <a:r>
              <a:rPr lang="uk-UA" sz="2400" dirty="0"/>
              <a:t>У каналах Інтернету важливими для IP-телефонії такі налаштування:</a:t>
            </a:r>
            <a:endParaRPr lang="ru-RU" sz="2400" dirty="0"/>
          </a:p>
          <a:p>
            <a:pPr>
              <a:buFont typeface="Wingdings" panose="05000000000000000000" pitchFamily="2" charset="2"/>
              <a:buChar char="ü"/>
            </a:pPr>
            <a:r>
              <a:rPr lang="uk-UA" sz="2400" dirty="0"/>
              <a:t>дійсна пропускна здатність, яка визначається найбільш "вузьким місцем" у віртуальному каналі в даний момент часу;</a:t>
            </a:r>
            <a:endParaRPr lang="ru-RU" sz="2400" dirty="0"/>
          </a:p>
          <a:p>
            <a:pPr>
              <a:buFont typeface="Wingdings" panose="05000000000000000000" pitchFamily="2" charset="2"/>
              <a:buChar char="ü"/>
            </a:pPr>
            <a:r>
              <a:rPr lang="uk-UA" sz="2400" dirty="0"/>
              <a:t>трафік, який також є функцією часу;</a:t>
            </a:r>
            <a:endParaRPr lang="ru-RU" sz="2400" dirty="0"/>
          </a:p>
          <a:p>
            <a:pPr>
              <a:buFont typeface="Wingdings" panose="05000000000000000000" pitchFamily="2" charset="2"/>
              <a:buChar char="ü"/>
            </a:pPr>
            <a:r>
              <a:rPr lang="uk-UA" sz="2400" dirty="0"/>
              <a:t>часова затримка пакетів, яка визначається трафіком, числом маршрутизаторів, реальними фізичними властивостями каналів передачі, що утворюють в даний момент часу віртуальний канал, затримками на обробку сигналів, що виникають в мовних кодеках та інших пристроях шлюзів;</a:t>
            </a:r>
            <a:endParaRPr lang="ru-RU" sz="2400" dirty="0"/>
          </a:p>
        </p:txBody>
      </p:sp>
    </p:spTree>
    <p:extLst>
      <p:ext uri="{BB962C8B-B14F-4D97-AF65-F5344CB8AC3E}">
        <p14:creationId xmlns:p14="http://schemas.microsoft.com/office/powerpoint/2010/main" val="10295421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000" dirty="0"/>
              <a:t>Оцінка якості інформації, що сприймається</a:t>
            </a:r>
            <a:endParaRPr lang="ru-RU" sz="3000" dirty="0"/>
          </a:p>
        </p:txBody>
      </p:sp>
      <p:sp>
        <p:nvSpPr>
          <p:cNvPr id="3" name="Объект 2"/>
          <p:cNvSpPr>
            <a:spLocks noGrp="1"/>
          </p:cNvSpPr>
          <p:nvPr>
            <p:ph idx="1"/>
          </p:nvPr>
        </p:nvSpPr>
        <p:spPr/>
        <p:txBody>
          <a:bodyPr>
            <a:normAutofit/>
          </a:bodyPr>
          <a:lstStyle/>
          <a:p>
            <a:pPr>
              <a:buFont typeface="Wingdings" panose="05000000000000000000" pitchFamily="2" charset="2"/>
              <a:buChar char="ü"/>
            </a:pPr>
            <a:r>
              <a:rPr lang="uk-UA" sz="2400" dirty="0"/>
              <a:t>втрата пакетів, обумовлена ​​наявністю "вузьких місць", чергами;</a:t>
            </a:r>
            <a:endParaRPr lang="ru-RU" sz="2400" dirty="0"/>
          </a:p>
          <a:p>
            <a:pPr>
              <a:buFont typeface="Wingdings" panose="05000000000000000000" pitchFamily="2" charset="2"/>
              <a:buChar char="ü"/>
            </a:pPr>
            <a:r>
              <a:rPr lang="uk-UA" sz="2400" dirty="0"/>
              <a:t>перестановка пакетів, які прийшли різними шляхами.</a:t>
            </a:r>
            <a:endParaRPr lang="ru-RU" sz="2400" dirty="0"/>
          </a:p>
          <a:p>
            <a:endParaRPr lang="ru-RU" sz="2400" dirty="0"/>
          </a:p>
        </p:txBody>
      </p:sp>
    </p:spTree>
    <p:extLst>
      <p:ext uri="{BB962C8B-B14F-4D97-AF65-F5344CB8AC3E}">
        <p14:creationId xmlns:p14="http://schemas.microsoft.com/office/powerpoint/2010/main" val="293117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Затримка і заходи щодо зменшення її впливу</a:t>
            </a:r>
            <a:endParaRPr lang="ru-RU" dirty="0"/>
          </a:p>
        </p:txBody>
      </p:sp>
      <p:sp>
        <p:nvSpPr>
          <p:cNvPr id="3" name="Объект 2"/>
          <p:cNvSpPr>
            <a:spLocks noGrp="1"/>
          </p:cNvSpPr>
          <p:nvPr>
            <p:ph idx="1"/>
          </p:nvPr>
        </p:nvSpPr>
        <p:spPr/>
        <p:txBody>
          <a:bodyPr/>
          <a:lstStyle/>
          <a:p>
            <a:r>
              <a:rPr lang="uk-UA" sz="2400" dirty="0"/>
              <a:t>У тому випадку, коли затримка сягає 400 мілісекунд і більше, вона стає помітною. </a:t>
            </a:r>
          </a:p>
          <a:p>
            <a:r>
              <a:rPr lang="uk-UA" sz="2400" dirty="0"/>
              <a:t>Для порівняння можна навести спілкування через супутник, коли затримка при передачі по супутниковому зв'язку в одному напрямку становить приблизно 170 мілісекунд; при цьому не враховується затримка, що виникає в пристроях, розташованих на землі. </a:t>
            </a:r>
          </a:p>
          <a:p>
            <a:r>
              <a:rPr lang="uk-UA" sz="2400" dirty="0"/>
              <a:t>Стандарт також встановлює, що при передачі голосу затримка більш ніж 400 мілісекунд є неприйнятною</a:t>
            </a:r>
            <a:endParaRPr lang="ru-RU" sz="2400" dirty="0"/>
          </a:p>
          <a:p>
            <a:endParaRPr lang="ru-RU" dirty="0"/>
          </a:p>
        </p:txBody>
      </p:sp>
    </p:spTree>
    <p:extLst>
      <p:ext uri="{BB962C8B-B14F-4D97-AF65-F5344CB8AC3E}">
        <p14:creationId xmlns:p14="http://schemas.microsoft.com/office/powerpoint/2010/main" val="239927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Затримка і заходи щодо зменшення її впливу</a:t>
            </a:r>
            <a:endParaRPr lang="ru-RU" dirty="0"/>
          </a:p>
        </p:txBody>
      </p:sp>
      <p:sp>
        <p:nvSpPr>
          <p:cNvPr id="3" name="Объект 2"/>
          <p:cNvSpPr>
            <a:spLocks noGrp="1"/>
          </p:cNvSpPr>
          <p:nvPr>
            <p:ph idx="1"/>
          </p:nvPr>
        </p:nvSpPr>
        <p:spPr/>
        <p:txBody>
          <a:bodyPr>
            <a:normAutofit/>
          </a:bodyPr>
          <a:lstStyle/>
          <a:p>
            <a:r>
              <a:rPr lang="uk-UA" sz="2400" dirty="0"/>
              <a:t>Можливі випадки, коли при передачі мови по IP-мережі виникають набагато більші, ніж в ТМЗК, затримки, які, до того ж, змінюються випадковим чином. </a:t>
            </a:r>
          </a:p>
          <a:p>
            <a:r>
              <a:rPr lang="uk-UA" sz="2400" dirty="0"/>
              <a:t>Цей факт є проблемою і сам по собі, але крім того, ускладнює проблему </a:t>
            </a:r>
            <a:r>
              <a:rPr lang="uk-UA" sz="2400" dirty="0">
                <a:solidFill>
                  <a:schemeClr val="accent1">
                    <a:lumMod val="75000"/>
                  </a:schemeClr>
                </a:solidFill>
              </a:rPr>
              <a:t>луни</a:t>
            </a:r>
            <a:r>
              <a:rPr lang="uk-UA" sz="2400" dirty="0"/>
              <a:t>. </a:t>
            </a:r>
          </a:p>
          <a:p>
            <a:r>
              <a:rPr lang="uk-UA" sz="2400" b="1" dirty="0">
                <a:solidFill>
                  <a:schemeClr val="accent1">
                    <a:lumMod val="75000"/>
                  </a:schemeClr>
                </a:solidFill>
              </a:rPr>
              <a:t>Затримка</a:t>
            </a:r>
            <a:r>
              <a:rPr lang="uk-UA" sz="2400" dirty="0"/>
              <a:t> (або час запізнювання) визначається як проміжок часу, що витрачається на те, щоб голосовий сигнал пройшов відстань від мовця до слухача. </a:t>
            </a:r>
            <a:endParaRPr lang="ru-RU" sz="2400" dirty="0"/>
          </a:p>
        </p:txBody>
      </p:sp>
    </p:spTree>
    <p:extLst>
      <p:ext uri="{BB962C8B-B14F-4D97-AF65-F5344CB8AC3E}">
        <p14:creationId xmlns:p14="http://schemas.microsoft.com/office/powerpoint/2010/main" val="1128403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Другая 2">
      <a:dk1>
        <a:sysClr val="windowText" lastClr="000000"/>
      </a:dk1>
      <a:lt1>
        <a:sysClr val="window" lastClr="FFFFFF"/>
      </a:lt1>
      <a:dk2>
        <a:srgbClr val="5EA226"/>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534</TotalTime>
  <Words>5384</Words>
  <Application>Microsoft Office PowerPoint</Application>
  <PresentationFormat>Екран (4:3)</PresentationFormat>
  <Paragraphs>399</Paragraphs>
  <Slides>76</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76</vt:i4>
      </vt:variant>
    </vt:vector>
  </HeadingPairs>
  <TitlesOfParts>
    <vt:vector size="81" baseType="lpstr">
      <vt:lpstr>Arial</vt:lpstr>
      <vt:lpstr>Calibri</vt:lpstr>
      <vt:lpstr>Cambria</vt:lpstr>
      <vt:lpstr>Wingdings</vt:lpstr>
      <vt:lpstr>Соседство</vt:lpstr>
      <vt:lpstr>Передача мови ІР-мережею</vt:lpstr>
      <vt:lpstr>Основні питання</vt:lpstr>
      <vt:lpstr>Якість передачі мовної інформації по IP-мережі</vt:lpstr>
      <vt:lpstr>Показники якості при передаванні мови та засоби їх забезпечення</vt:lpstr>
      <vt:lpstr>Показники якості при передаванні мови та засоби їх забезпечення</vt:lpstr>
      <vt:lpstr>Показники якості при передаванні мови та засоби їх забезпечення</vt:lpstr>
      <vt:lpstr>Затримка і заходи щодо зменшення її впливу</vt:lpstr>
      <vt:lpstr>Затримка і заходи щодо зменшення її впливу</vt:lpstr>
      <vt:lpstr>Затримка і заходи щодо зменшення її впливу</vt:lpstr>
      <vt:lpstr>Причини затримки при передачі мови від джерела до приймача</vt:lpstr>
      <vt:lpstr>Причини затримки при передачі мови від джерела до приймача</vt:lpstr>
      <vt:lpstr>Джерела затримки при передачі мови ІР-мережею</vt:lpstr>
      <vt:lpstr>Затримка при передачі голосу</vt:lpstr>
      <vt:lpstr>Явище джиттера, заходи зменшення його впливу</vt:lpstr>
      <vt:lpstr>Три форми джиттера:</vt:lpstr>
      <vt:lpstr>Необхідність застосування буфера</vt:lpstr>
      <vt:lpstr>Причини появи джиттера</vt:lpstr>
      <vt:lpstr>Причини появи джиттера</vt:lpstr>
      <vt:lpstr>Причини появи джиттера</vt:lpstr>
      <vt:lpstr>Вплив операційної системи</vt:lpstr>
      <vt:lpstr>Вплив операційної системи</vt:lpstr>
      <vt:lpstr>Вплив операційної системи</vt:lpstr>
      <vt:lpstr>Причини появи джиттера</vt:lpstr>
      <vt:lpstr>Різниця інтервалів між моментами прибуття пакетів</vt:lpstr>
      <vt:lpstr>Вплив джиттер-буфера</vt:lpstr>
      <vt:lpstr>Вплив джиттер-буфера</vt:lpstr>
      <vt:lpstr>Причини появи джиттера</vt:lpstr>
      <vt:lpstr>Вплив кодека і кількості переданих в пакеті кадрів</vt:lpstr>
      <vt:lpstr>Якість передачі мови</vt:lpstr>
      <vt:lpstr>Затримка при передачі мови</vt:lpstr>
      <vt:lpstr>Часові затримки</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Відлуння, пристрої обмеження його впливу</vt:lpstr>
      <vt:lpstr>Лунокомпенсатор</vt:lpstr>
      <vt:lpstr>Лунокомпенсатор</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Принципи кодування мови</vt:lpstr>
      <vt:lpstr>Вимоги до алгоритмів кодування сигналу</vt:lpstr>
      <vt:lpstr>Вимоги до алгоритмів кодування сигналу</vt:lpstr>
      <vt:lpstr>Вимоги до алгоритмів кодування сигналу</vt:lpstr>
      <vt:lpstr>Вимоги до алгоритмів кодування сигналу</vt:lpstr>
      <vt:lpstr>Вимоги до алгоритмів кодування сигналу</vt:lpstr>
      <vt:lpstr>Вимоги до алгоритмів кодування сигналу</vt:lpstr>
      <vt:lpstr>Вимоги до алгоритмів кодування сигналу</vt:lpstr>
      <vt:lpstr>Розмір кадру</vt:lpstr>
      <vt:lpstr>Вимоги до алгоритмів кодування сигналу</vt:lpstr>
      <vt:lpstr>Кодеки IP-телефонії</vt:lpstr>
      <vt:lpstr>Кодеки IP-телефонії</vt:lpstr>
      <vt:lpstr>Кодеки IP-телефонії</vt:lpstr>
      <vt:lpstr>Кодеки IP-телефонії</vt:lpstr>
      <vt:lpstr>Одиниці погіршення якості мови</vt:lpstr>
      <vt:lpstr>Кодеки IP-телефонії</vt:lpstr>
      <vt:lpstr>Кодеки IP-телефонії</vt:lpstr>
      <vt:lpstr>Значення MOS (Mean Opinion Score) для різних стандартів кодерів </vt:lpstr>
      <vt:lpstr>Оцінка якості інформації, що сприймається</vt:lpstr>
      <vt:lpstr>Оцінка якості інформації, що сприймається</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 Передача мови ІР-мережею</dc:title>
  <dc:creator>Olena Grygorenko</dc:creator>
  <cp:lastModifiedBy>Виталий Ципоренко</cp:lastModifiedBy>
  <cp:revision>48</cp:revision>
  <dcterms:created xsi:type="dcterms:W3CDTF">2016-09-11T19:54:05Z</dcterms:created>
  <dcterms:modified xsi:type="dcterms:W3CDTF">2023-12-10T13:23:42Z</dcterms:modified>
</cp:coreProperties>
</file>