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Мета лекції: сформувати системне розуміння оцінювання ризику на забруднених і воєнно порушених територіях. Розглядаються небезпека, експозиція, доза, рецептори, сценарії землекористування, шляхи надходження, скринінгове оцінювання, цільові рівні очищення та ризик-орієнтоване ранжування.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Сам факт присутності небезпечної речовини не означає однаковий ризик. Значення мають концентрація, токсичність, форма, рухливість, біодоступність, тривалість і частота контакту, повний шлях експозиції, характеристики рецептора та землекористування. Оцінювання допомагає визначити захисні заходи, пріоритетні речовини й території, уразливі групи, цілі очищення, безпечність використання та моніторинг.</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Небезпека характеризує потенційну здатність завдати шкоди, але не показує, чи відбувається реальний контакт. Небезпечні властивості охоплюють токсичність, канцерогенність, мутагенність, репродуктивну і нейротоксичну дію, ендокринні порушення, корозійність, вибухо- і пожежонебезпечність, радіоактивність, стійкість, біоакумуляцію та екотоксичність. Експозицію характеризують концентрація, частота, тривалість, місце, середовище, спосіб надходження і характеристики рецептора.</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Розрізняють зовнішню, потенційну, поглинуту, внутрішню дозу та дозу в органі-мішені. Середня добова доза залежить від концентрації C, інтенсивності надходження IR, частоти EF, тривалості ED, маси тіла BW і періоду усереднення AT. Ризик залежить від небезпеки, експозиції та вразливості. Без експозиції небезпечна речовина не формує фактичного ризику за розглянутим сценарієм, але нестача даних не є доказом відсутності ризику.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Концептуальна модель: джерело, забруднювач, середовище, механізм міграції, точка контакту, шлях надходження, рецептор і наслідок. Повний шлях має підтверджені або обґрунтовані ключові ланки. Потенційно повний шлях потребує перевірки. Неповний шлях має відсутню критичну ланку або надійний бар’єр. Шлях не можна називати неповним лише через відсутність досліджень.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На воєнно порушених територіях можуть бути присутні паливо й мастила, BTEX, поліциклічні ароматичні вуглеводні, метали й металоїди, залишки вибухових речовин, продукти горіння, ПХБ, кислоти, луги, реагенти, пестициди, азбест, патогени, радіонукліди, забруднювачі шахтних вод і пил. Пріоритетність враховує концентрацію, токсичність, рухливість, стійкість, біоакумуляцію, частоту, площу, близькість до рецепторів, гострий вплив, чутливі групи та достовірність даних.</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До людських рецепторів належать мешканці, діти, вагітні, люди похилого віку, особи з хронічними захворюваннями, працівники, будівельники, працівники ремедіації, рятувальники, військовослужбовці, фермери, садівники, рибалки, відвідувачі та споживачі місцевої води і продукції. Діти мають меншу масу тіла, більшу відносну потребу у воді та їжі, можуть проковтувати ґрунт і пил, частіше контактують із поверхнею та можуть бути чутливішими до нейротоксикантів. Майбутнє використання території потрібно враховувати разом із поточним.</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Сценарій землекористування описує спосіб використання території, рецепторів, частоту, тривалість і шляхи контакту. Житловий сценарій передбачає тривале перебування дорослих і дітей. Промисловий охоплює працівників протягом зміни. Будівельний може бути коротшим, але інтенсивним. Сільськогосподарський включає ґрунт, зрошення, продукцію й тварин. Рекреаційний охоплює періодичний контакт. Природоохоронний захищає біоту, оселища й природні процеси.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Пероральне надходження відбувається через питну воду, випадкове проковтування ґрунту й пилу, харчові продукти та перенесення з рук. Інгаляційне охоплює гази, пари, аерозолі та пил. Дермальна експозиція виникає під час контакту шкіри з ґрунтом, водою, відкладами, обладнанням і матеріалами. Для радіоактивного забруднення додатково враховують зовнішнє гамма-опромінення, вдихання радіоактивного пилу та споживання забрудненої води й їжі.</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Ґрунт може бути первинним середовищем, вторинним джерелом пилу, джерелом забруднення вод, середовищем вирощування продукції, оселищем біоти та джерелом перенесення у приміщення. Контакт відбувається через проковтування, шкіру, пил, перенесення на одязі, продукцію, воду і пари. Важливі гранулометричний склад, органічна речовина, pH, вологість, проникність, сорбція, глибина, дрібна фракція та біодоступність. Висока загальна концентрація не завжди означає таку саму доступність, але це потрібно підтвердити даними.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Ресуспензію посилюють суха погода, відсутність рослинності, рух техніки, земляні роботи, демонтаж, вітер, подрібнення та складування дрібних відходів. Пил може вдихатися, осідати на шкірі, продуктах і городах, переноситися у приміщення, надходити у води та виходити за межі ділянки. Оцінювання враховує розмір частинок, концентрацію, вміст забруднювача, вітер, тривалість робіт, покриття та розташування рецепторів.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Підземні води забруднюються через інфільтрацію, витоки, трубопроводи, звалища, затоплені промислові об’єкти, шахтні води та насипи. Рецепторами є колодязі, свердловини, водозабори, місця розвантаження, водно-болотні угіддя та поля. До поверхневих вод забруднювачі надходять через скид, стік, канави, ерозію, пожежні води, підземні води й донні відклади. Людина контактує через воду, купання, рибальство, зрошення, рибу та господарські роботи.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Харчові ланцюги можуть починатися у ґрунті, воді, донних відкладах або пилу. Біоакумуляція означає накопичення речовини в організмі з усіх шляхів надходження. Біомагніфікація означає збільшення концентрації на послідовних трофічних рівнях. Перехід залежить від хімічної форми, біодоступності, виду, властивостей ґрунту, pH, органічної речовини, трофічного рівня, сезону та частини організму, яку споживають.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Ідентифікація небезпеки аналізує історію території, воєнну подію, технологічні матеріали, лабораторні результати, токсикологію, продукти трансформації, дію сумішей, стійкість, рухливість, гострі, канцерогенні та неканцерогенні ефекти. Розрізняють виявлену речовину, очікувану за історичними даними, не визначену, не виявлену вище межі методу та речовину, відсутність якої підтверджено належними даними.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Залежність «доза — відповідь» пов’язує дозу з частотою або тяжкістю ефекту. Використовують референтні дози, допустимі концентрації, фактори канцерогенного потенціалу, рівні мінімального ризику, екотоксикологічні пороги, концентрації без ефекту та з установленим ефектом. Для неканцерогенних ефектів часто припускають поріг. Канцерогенний ризик описує додаткову ймовірність новоутворення за довготривалої експозиції. Обидва типи ризику оцінюють окремо.</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Оцінювання експозиції охоплює рецепторів, сценарії, точки контакту, повні шляхи, концентрації, параметри контакту, дозу та невизначеність. Концентрація у точці контакту може характеризувати ґрунт, питну воду, домашній пил, повітря, харчовий продукт або донні відклади. Просте середнє не завжди є достатньо захисним.</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HQ дорівнює відношенню оціненої дози до референтної. HQ не більше одиниці зазвичай означає малоймовірний неканцерогенний ефект у прийнятому сценарії. HQ понад одиницю потребує уточнення. HI є сумою HQ, але об’єднання має враховувати органи-мішені та механізми дії.</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Канцерогенний ризик розраховують як добуток довічної середньої добової дози LADD і фактора канцерогенного потенціалу SF. Результат є модельною оцінкою додаткової ймовірності та використовується для порівняння сценаріїв, а не як точний прогноз для конкретної людини.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Сукупний ризик охоплює кілька речовин і шляхів. Наприклад, свинець може надходити з ґрунтом, пилом, водою та овочами. Кумулятивний ризик охоплює хімічні, фізичні, біологічні та соціальні чинники, включно з пилом, шумом, дефіцитом води, пошкодженням житла, стресом і обмеженням медичної допомоги.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Екологічний ризик може стосуватися популяції, виду, функціональної групи, угруповання, оселища, екосистемної функції або ресурсу. Екологічними рецепторами є ґрунтові мікроорганізми, черв’яки, рослини, запилювачі, риби, бентос, амфібії, птахи, ссавці, рідкісні види, угіддя, ліси та заповідні території. Показниками можуть бути виживання, ріст, розмноження, чисельність, біомаса, склад, активність, проростання, стан оселища, продуктивність і якість води.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Екологічна експозиція відбувається через ґрунт, порову й поверхневу воду, донні відклади, пил, кореневе поглинання, їжу, питну воду, заковтування матеріалу, оселища й трофічне перенесення. Воєнний вплив включає руйнування оселищ, вирви, ущільнення, пожежі, вирубування, затоплення, осушення, зміну русел, шум, світло, фрагментацію, бар’єри, загибель організмів та інвазійні види.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Екологічна модель може показувати наземний ланцюг від ґрунту через рослини й травоїдних до хижих птахів або водний ланцюг від стоку через річку, відклади, бентос і рибу до птахів. Для кожного ланцюга встановлюють джерело, забруднювач, середовище, міграцію, контакт, рецептора, ефект, період, доказовість і прогалини.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Скринінг використовують для відсіювання малоймовірних ризиків, формування переліку пріоритетів, вибору зон пробовідбору, тимчасових обмежень, ранжування і визначення потреби в деталізації. Скринінговий рівень не завжди є нормативом, універсальним критерієм, ціллю очищення, межею відповідальності або доказом відсутності ризику.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Консервативні припущення можуть включати високу концентрацію, тривалий контакт, вразливого рецептора, кілька шляхів, житловий сценарій, повну доступність і потенційно повні шляхи. Консерватизм має бути обґрунтованим, оскільки надмірне накопичення припущень завищує ризик і знижує ефективність використання ресурсів.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Деталізоване оцінювання включає додаткові проби, сезонні спостереження, біодоступність, пил, продукти, моделювання, підземні води, біотестування, популяції, трофічне перенесення і фактичну тривалість контакту. До нього переходять за перевищення скринінгу, повного шляху, вразливих рецепторів, значного впливу на ремедіацію, високої вартості, надмірного консерватизму, суперечливих даних або юридичного значення.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Цільовий рівень очищення встановлюють на основі нормативів, санітарних і екологічних критеріїв, фону, скринінгу, оцінювання ризику, землекористування, технічної досяжності, договорів та захисту вод і екосистем. Рівень пов’язують із речовиною, матрицею, глибиною, рецептором, шляхом, сценарієм, періодом, методом контролю та LOQ. Ризик-орієнтований рівень забезпечує прийнятний ризик у визначеному сценарії.</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Ризик-орієнтоване управління може включати видалення джерела, зниження концентрації, ізоляцію, переривання міграції, обмеження контакту, зміну землекористування, захист рецептора, інженерний контроль, природне відновлення під моніторингом або їх комбінацію.</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Залишковий ризик може виникати через технічні обмеження, глибоке або недоступне забруднення, невизначені межі, тривалу міграцію, вторинні джерела та обмежену ефективність технології. Управління передбачає обмеження використання, контроль бар’єрів, моніторинг і повторне оцінювання.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Критерії ранжування охоплюють токсичність, концентрацію, обсяг, активність джерела, рухливість, близькість до населення і водозаборів, наявність дітей, повний шлях, екологічну цінність, швидкість поширення, доступність, невизначеність і можливість швидкого захисту.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Матриця допомагає порівнювати території, але ранжування не зводять до механічної суми балів. Гостра токсичність, активний витік, підтверджений контакт або чутливий рецептор можуть самостійно визначити високий пріоритет.</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Звіт повинен називати джерело кожної невизначеності, напрям можливого зміщення, її вплив на рішення, спосіб зменшення та відповідального за отримання додаткових даних.</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За нестачі даних ризик класифікують як низький, помірний, високий, критичний або невизначений. Висновок має відокремлювати факти від припущень, називати рецепторів, прогалини, невідкладні заходи та завдання наступного дослідження.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Невідкладні заходи можуть припиняти джерело, переривати контакт, захищати рецептора або стабілізувати ситуацію. Принцип обережності дозволяє діяти до завершення повної оцінки, якщо існує загроза серйозної чи незворотної шкоди.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Ефективна комунікація пояснює виявлені факти, місце, прогалини, рецепторів, шляхи контакту, значення перевищення, захисні дії, строки наступних результатів і відповідальних. Вона уникає як применшення небезпеки, так і необґрунтованого залякування.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Кейс поєднує пошкоджені джерела, суміш забруднювачів, людських і екологічних рецепторів, водні, пилові та харчові шляхи. Пріоритетні прогалини стосуються колодязів, підземного потоку, донних відкладів, культур, ПХБ, меж, активності джерела та недоступної зони.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Критичні помилки включають ототожнення небезпеки з ризиком, опору лише на концентрацію, ігнорування майбутнього використання, дітей, харчових ланцюгів, екосистем, сумішей та невизначеності. Жодна потреба в даних не виправдовує порушення безпеки польових робіт.</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Оцінювання ризику поєднує джерела, шляхи, рецепторів, токсичність, експозицію і невизначеність. Воно підтримує скринінг, цільові рівні очищення, ранжування, невідкладні заходи та регулярне оновлення рішень після нових даних.</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722A0A07-77CD-438B-8002-B11100C37083}"/>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C1B5E06E-5DB8-4515-B9E3-4A3D8F3EEFEA}"/>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5D24431B-7D18-4940-BA4B-03EEA535164E}"/>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0C789485-EAA6-45C5-89B8-B9FC5D9A5EA0}"/>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D5F5C9D3-6455-4569-9C44-71253E6706B3}"/>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B8917E1D-8EB0-48AC-8230-B279CC3C132A}"/>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2461084F-D775-4A9F-A9BE-96E8001CD51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0577D77B-FB05-4900-BC36-99FF5B3F440D}"/>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4DEBF064-A973-41A4-BF7F-CAFCB3B5E6A0}"/>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BD173C71-AFAB-4A1F-9615-DF712F1C9BA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26996801-2155-4357-9EC6-9918F8E91A75}"/>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A2096874-DB4D-4D1F-A2A1-6C5C04957EE0}"/>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57B5DC07-B406-4FAB-847F-A780FD9F0D1F}"/>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A899F66E-4180-4721-AEA3-6DF8BE76E958}"/>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95B7C596-6CD5-4B02-9A32-4F11A977BBC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3"/>
          <a:srcRect t="27" b="27"/>
          <a:stretch>
            <a:fillRect/>
          </a:stretch>
        </p:blipFill>
        <p:spPr>
          <a:xfrm>
            <a:off x="0" y="0"/>
            <a:ext cx="12192000" cy="6858000"/>
          </a:xfrm>
          <a:prstGeom prst="rect">
            <a:avLst/>
          </a:prstGeom>
        </p:spPr>
      </p:pic>
      <p:sp>
        <p:nvSpPr>
          <p:cNvPr id="2" name="Прямокутник 1">
            <a:extLst>
              <a:ext uri="{FF2B5EF4-FFF2-40B4-BE49-F238E27FC236}">
                <a16:creationId xmlns:a16="http://schemas.microsoft.com/office/drawing/2014/main" id="{2A69ACCC-79B7-4A5B-9A89-BCBF95B5BD5B}"/>
              </a:ext>
            </a:extLst>
          </p:cNvPr>
          <p:cNvSpPr>
            <a:spLocks noGrp="1"/>
          </p:cNvSpPr>
          <p:nvPr/>
        </p:nvSpPr>
        <p:spPr>
          <a:xfrm>
            <a:off x="0" y="0"/>
            <a:ext cx="6191250" cy="6858000"/>
          </a:xfrm>
          <a:prstGeom prst="rect">
            <a:avLst/>
          </a:prstGeom>
          <a:ln w="0">
            <a:noFill/>
          </a:ln>
        </p:spPr>
      </p:sp>
      <p:sp>
        <p:nvSpPr>
          <p:cNvPr id="3" name="Прямокутник 2">
            <a:extLst>
              <a:ext uri="{FF2B5EF4-FFF2-40B4-BE49-F238E27FC236}">
                <a16:creationId xmlns:a16="http://schemas.microsoft.com/office/drawing/2014/main" id="{24D41BCE-F74C-476B-AB98-DB670FCEB6EA}"/>
              </a:ext>
            </a:extLst>
          </p:cNvPr>
          <p:cNvSpPr>
            <a:spLocks noGrp="1"/>
          </p:cNvSpPr>
          <p:nvPr/>
        </p:nvSpPr>
        <p:spPr>
          <a:xfrm>
            <a:off x="0" y="0"/>
            <a:ext cx="152400" cy="6858000"/>
          </a:xfrm>
          <a:prstGeom prst="rect">
            <a:avLst/>
          </a:prstGeom>
          <a:solidFill>
            <a:srgbClr val="0F6B64"/>
          </a:solidFill>
          <a:ln w="0">
            <a:noFill/>
          </a:ln>
        </p:spPr>
      </p:sp>
      <p:sp>
        <p:nvSpPr>
          <p:cNvPr id="4" name="Прямокутник 3">
            <a:extLst>
              <a:ext uri="{FF2B5EF4-FFF2-40B4-BE49-F238E27FC236}">
                <a16:creationId xmlns:a16="http://schemas.microsoft.com/office/drawing/2014/main" id="{3CE73063-7E25-47B1-B830-74E1E254649E}"/>
              </a:ext>
            </a:extLst>
          </p:cNvPr>
          <p:cNvSpPr>
            <a:spLocks noGrp="1"/>
          </p:cNvSpPr>
          <p:nvPr/>
        </p:nvSpPr>
        <p:spPr>
          <a:xfrm>
            <a:off x="666750" y="523875"/>
            <a:ext cx="2381250" cy="266700"/>
          </a:xfrm>
          <a:prstGeom prst="rect">
            <a:avLst/>
          </a:prstGeom>
          <a:noFill/>
          <a:ln w="0">
            <a:noFill/>
          </a:ln>
        </p:spPr>
        <p:txBody>
          <a:bodyPr anchor="t">
            <a:normAutofit/>
          </a:bodyPr>
          <a:lstStyle/>
          <a:p>
            <a:pPr algn="l">
              <a:defRPr sz="1125" b="1">
                <a:solidFill>
                  <a:srgbClr val="9DD3BE"/>
                </a:solidFill>
                <a:latin typeface="DejaVu Sans"/>
                <a:ea typeface="DejaVu Sans"/>
                <a:cs typeface="DejaVu Sans"/>
              </a:defRPr>
            </a:pPr>
            <a:r>
              <a:rPr sz="1125" b="1">
                <a:solidFill>
                  <a:srgbClr val="9DD3BE"/>
                </a:solidFill>
                <a:latin typeface="DejaVu Sans"/>
                <a:ea typeface="DejaVu Sans"/>
                <a:cs typeface="DejaVu Sans"/>
              </a:rPr>
              <a:t>ЛЕКЦІЯ № 8</a:t>
            </a:r>
          </a:p>
        </p:txBody>
      </p:sp>
      <p:sp>
        <p:nvSpPr>
          <p:cNvPr id="5" name="Прямокутник 4">
            <a:extLst>
              <a:ext uri="{FF2B5EF4-FFF2-40B4-BE49-F238E27FC236}">
                <a16:creationId xmlns:a16="http://schemas.microsoft.com/office/drawing/2014/main" id="{B9A8AA62-9867-4D75-B773-79A4AD87C648}"/>
              </a:ext>
            </a:extLst>
          </p:cNvPr>
          <p:cNvSpPr>
            <a:spLocks noGrp="1"/>
          </p:cNvSpPr>
          <p:nvPr/>
        </p:nvSpPr>
        <p:spPr>
          <a:xfrm>
            <a:off x="666750" y="1028700"/>
            <a:ext cx="5095875" cy="1676400"/>
          </a:xfrm>
          <a:prstGeom prst="rect">
            <a:avLst/>
          </a:prstGeom>
          <a:noFill/>
          <a:ln w="0">
            <a:noFill/>
          </a:ln>
        </p:spPr>
        <p:txBody>
          <a:bodyPr anchor="t">
            <a:normAutofit/>
          </a:bodyPr>
          <a:lstStyle/>
          <a:p>
            <a:pPr algn="l">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Оцінювання ризику</a:t>
            </a:r>
          </a:p>
          <a:p>
            <a:pPr algn="l">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для здоров’я людини</a:t>
            </a:r>
          </a:p>
          <a:p>
            <a:pPr algn="l">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та екосистем</a:t>
            </a:r>
          </a:p>
        </p:txBody>
      </p:sp>
      <p:sp>
        <p:nvSpPr>
          <p:cNvPr id="6" name="Прямокутник 5">
            <a:extLst>
              <a:ext uri="{FF2B5EF4-FFF2-40B4-BE49-F238E27FC236}">
                <a16:creationId xmlns:a16="http://schemas.microsoft.com/office/drawing/2014/main" id="{10B43352-0CAB-4118-B1B0-14AC59A7F346}"/>
              </a:ext>
            </a:extLst>
          </p:cNvPr>
          <p:cNvSpPr>
            <a:spLocks noGrp="1"/>
          </p:cNvSpPr>
          <p:nvPr/>
        </p:nvSpPr>
        <p:spPr>
          <a:xfrm>
            <a:off x="666750" y="2886075"/>
            <a:ext cx="4810125" cy="552450"/>
          </a:xfrm>
          <a:prstGeom prst="rect">
            <a:avLst/>
          </a:prstGeom>
          <a:noFill/>
          <a:ln w="0">
            <a:noFill/>
          </a:ln>
        </p:spPr>
        <p:txBody>
          <a:bodyPr anchor="t">
            <a:normAutofit/>
          </a:bodyPr>
          <a:lstStyle/>
          <a:p>
            <a:pPr algn="l">
              <a:defRPr sz="1350" b="0">
                <a:solidFill>
                  <a:srgbClr val="D8E5E1"/>
                </a:solidFill>
                <a:latin typeface="DejaVu Sans"/>
                <a:ea typeface="DejaVu Sans"/>
                <a:cs typeface="DejaVu Sans"/>
              </a:defRPr>
            </a:pPr>
            <a:r>
              <a:rPr sz="1350" b="0">
                <a:solidFill>
                  <a:srgbClr val="D8E5E1"/>
                </a:solidFill>
                <a:latin typeface="DejaVu Sans"/>
                <a:ea typeface="DejaVu Sans"/>
                <a:cs typeface="DejaVu Sans"/>
              </a:rPr>
              <a:t>Небезпека, експозиція, доза, рецептори та ризик-орієнтовані рішення</a:t>
            </a:r>
          </a:p>
        </p:txBody>
      </p:sp>
      <p:sp>
        <p:nvSpPr>
          <p:cNvPr id="7" name="Прямокутник: округлені кути 6">
            <a:extLst>
              <a:ext uri="{FF2B5EF4-FFF2-40B4-BE49-F238E27FC236}">
                <a16:creationId xmlns:a16="http://schemas.microsoft.com/office/drawing/2014/main" id="{B7098B60-0783-4980-A93B-2477CC0B5B25}"/>
              </a:ext>
            </a:extLst>
          </p:cNvPr>
          <p:cNvSpPr>
            <a:spLocks noGrp="1"/>
          </p:cNvSpPr>
          <p:nvPr/>
        </p:nvSpPr>
        <p:spPr>
          <a:xfrm>
            <a:off x="666750" y="3857625"/>
            <a:ext cx="4762500" cy="1066800"/>
          </a:xfrm>
          <a:prstGeom prst="roundRect">
            <a:avLst>
              <a:gd name="adj" fmla="val 7143"/>
            </a:avLst>
          </a:prstGeom>
          <a:solidFill>
            <a:srgbClr val="FFFFFF"/>
          </a:solidFill>
          <a:ln w="9525">
            <a:solidFill>
              <a:srgbClr val="D6E1DC"/>
            </a:solidFill>
          </a:ln>
        </p:spPr>
      </p:sp>
      <p:sp>
        <p:nvSpPr>
          <p:cNvPr id="8" name="Прямокутник: округлені кути 7">
            <a:extLst>
              <a:ext uri="{FF2B5EF4-FFF2-40B4-BE49-F238E27FC236}">
                <a16:creationId xmlns:a16="http://schemas.microsoft.com/office/drawing/2014/main" id="{EA4A2875-2862-4A25-BC48-247621BE68E9}"/>
              </a:ext>
            </a:extLst>
          </p:cNvPr>
          <p:cNvSpPr>
            <a:spLocks noGrp="1"/>
          </p:cNvSpPr>
          <p:nvPr/>
        </p:nvSpPr>
        <p:spPr>
          <a:xfrm>
            <a:off x="666750" y="3857625"/>
            <a:ext cx="66675" cy="1066800"/>
          </a:xfrm>
          <a:prstGeom prst="roundRect">
            <a:avLst>
              <a:gd name="adj" fmla="val 50000"/>
            </a:avLst>
          </a:prstGeom>
          <a:solidFill>
            <a:srgbClr val="0F6B64"/>
          </a:solidFill>
          <a:ln w="0">
            <a:noFill/>
          </a:ln>
        </p:spPr>
      </p:sp>
      <p:sp>
        <p:nvSpPr>
          <p:cNvPr id="9" name="Прямокутник 8">
            <a:extLst>
              <a:ext uri="{FF2B5EF4-FFF2-40B4-BE49-F238E27FC236}">
                <a16:creationId xmlns:a16="http://schemas.microsoft.com/office/drawing/2014/main" id="{B3D8DAE5-711A-4D39-8D27-21C2CC66FBDA}"/>
              </a:ext>
            </a:extLst>
          </p:cNvPr>
          <p:cNvSpPr>
            <a:spLocks noGrp="1"/>
          </p:cNvSpPr>
          <p:nvPr/>
        </p:nvSpPr>
        <p:spPr>
          <a:xfrm>
            <a:off x="857250" y="3971925"/>
            <a:ext cx="43815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ОЦІНЮВАННЯ РИЗИКУ</a:t>
            </a:r>
          </a:p>
        </p:txBody>
      </p:sp>
      <p:sp>
        <p:nvSpPr>
          <p:cNvPr id="10" name="Прямокутник 9">
            <a:extLst>
              <a:ext uri="{FF2B5EF4-FFF2-40B4-BE49-F238E27FC236}">
                <a16:creationId xmlns:a16="http://schemas.microsoft.com/office/drawing/2014/main" id="{4A0AA0C3-B545-4D21-B05D-6736A3A35C19}"/>
              </a:ext>
            </a:extLst>
          </p:cNvPr>
          <p:cNvSpPr>
            <a:spLocks noGrp="1"/>
          </p:cNvSpPr>
          <p:nvPr/>
        </p:nvSpPr>
        <p:spPr>
          <a:xfrm>
            <a:off x="857250" y="4191000"/>
            <a:ext cx="4400550" cy="6477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Систематичний аналіз небезпек, експозиції та можливих наслідків для підтримки рішень щодо захисту й відновлення.</a:t>
            </a:r>
          </a:p>
        </p:txBody>
      </p:sp>
      <p:sp>
        <p:nvSpPr>
          <p:cNvPr id="11" name="Прямокутник 10">
            <a:extLst>
              <a:ext uri="{FF2B5EF4-FFF2-40B4-BE49-F238E27FC236}">
                <a16:creationId xmlns:a16="http://schemas.microsoft.com/office/drawing/2014/main" id="{AC073B41-CBD2-4540-8C3E-0470B106CA75}"/>
              </a:ext>
            </a:extLst>
          </p:cNvPr>
          <p:cNvSpPr>
            <a:spLocks noGrp="1"/>
          </p:cNvSpPr>
          <p:nvPr/>
        </p:nvSpPr>
        <p:spPr>
          <a:xfrm>
            <a:off x="666750" y="5324475"/>
            <a:ext cx="1428750" cy="171450"/>
          </a:xfrm>
          <a:prstGeom prst="rect">
            <a:avLst/>
          </a:prstGeom>
          <a:noFill/>
          <a:ln w="0">
            <a:noFill/>
          </a:ln>
        </p:spPr>
        <p:txBody>
          <a:bodyPr anchor="t">
            <a:normAutofit fontScale="70000"/>
          </a:bodyPr>
          <a:lstStyle/>
          <a:p>
            <a:pPr algn="l">
              <a:defRPr sz="750" b="1">
                <a:solidFill>
                  <a:srgbClr val="F4BE68"/>
                </a:solidFill>
                <a:latin typeface="DejaVu Sans"/>
                <a:ea typeface="DejaVu Sans"/>
                <a:cs typeface="DejaVu Sans"/>
              </a:defRPr>
            </a:pPr>
            <a:r>
              <a:rPr sz="750" b="1">
                <a:solidFill>
                  <a:srgbClr val="F4BE68"/>
                </a:solidFill>
                <a:latin typeface="DejaVu Sans"/>
                <a:ea typeface="DejaVu Sans"/>
                <a:cs typeface="DejaVu Sans"/>
              </a:rPr>
              <a:t>ФОКУС ЛЕКЦІЇ</a:t>
            </a:r>
          </a:p>
        </p:txBody>
      </p:sp>
      <p:sp>
        <p:nvSpPr>
          <p:cNvPr id="12" name="Прямокутник 11">
            <a:extLst>
              <a:ext uri="{FF2B5EF4-FFF2-40B4-BE49-F238E27FC236}">
                <a16:creationId xmlns:a16="http://schemas.microsoft.com/office/drawing/2014/main" id="{5A729CC0-C28D-4FAB-B991-6E46B9C1FCEF}"/>
              </a:ext>
            </a:extLst>
          </p:cNvPr>
          <p:cNvSpPr>
            <a:spLocks noGrp="1"/>
          </p:cNvSpPr>
          <p:nvPr/>
        </p:nvSpPr>
        <p:spPr>
          <a:xfrm>
            <a:off x="666750" y="5572125"/>
            <a:ext cx="4810125" cy="495300"/>
          </a:xfrm>
          <a:prstGeom prst="rect">
            <a:avLst/>
          </a:prstGeom>
          <a:noFill/>
          <a:ln w="0">
            <a:noFill/>
          </a:ln>
        </p:spPr>
        <p:txBody>
          <a:bodyPr anchor="t">
            <a:normAutofit/>
          </a:bodyPr>
          <a:lstStyle/>
          <a:p>
            <a:pPr algn="l">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Люди та екосистеми  •  ґрунт, пил і вода  •  харчові ланцюги  •  цільові рівні очищення</a:t>
            </a:r>
          </a:p>
        </p:txBody>
      </p:sp>
    </p:spTree>
    <p:extLst>
      <p:ext uri="{BB962C8B-B14F-4D97-AF65-F5344CB8AC3E}">
        <p14:creationId xmlns:p14="http://schemas.microsoft.com/office/powerpoint/2010/main" val="214107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1" name="Прямокутник 60">
            <a:extLst>
              <a:ext uri="{FF2B5EF4-FFF2-40B4-BE49-F238E27FC236}">
                <a16:creationId xmlns:a16="http://schemas.microsoft.com/office/drawing/2014/main" id="{10565D1A-3069-4D3B-BDA9-B7981F1F7E57}"/>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02</a:t>
            </a:r>
          </a:p>
        </p:txBody>
      </p:sp>
      <p:sp>
        <p:nvSpPr>
          <p:cNvPr id="2" name="Прямокутник 1">
            <a:extLst>
              <a:ext uri="{FF2B5EF4-FFF2-40B4-BE49-F238E27FC236}">
                <a16:creationId xmlns:a16="http://schemas.microsoft.com/office/drawing/2014/main" id="{8FB3F876-472B-465F-B382-A48F507D9635}"/>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515624DD-B5A8-42F5-8850-B5235E71639E}"/>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Ризик пов’язує забруднення з управлінським рішенням</a:t>
            </a:r>
          </a:p>
        </p:txBody>
      </p:sp>
      <p:sp>
        <p:nvSpPr>
          <p:cNvPr id="4" name="Прямокутник: округлені кути 3">
            <a:extLst>
              <a:ext uri="{FF2B5EF4-FFF2-40B4-BE49-F238E27FC236}">
                <a16:creationId xmlns:a16="http://schemas.microsoft.com/office/drawing/2014/main" id="{21DB125D-4CCC-4380-836C-C2E4DC504CEF}"/>
              </a:ext>
            </a:extLst>
          </p:cNvPr>
          <p:cNvSpPr>
            <a:spLocks noGrp="1"/>
          </p:cNvSpPr>
          <p:nvPr/>
        </p:nvSpPr>
        <p:spPr>
          <a:xfrm>
            <a:off x="514350" y="1524000"/>
            <a:ext cx="11068050" cy="742950"/>
          </a:xfrm>
          <a:prstGeom prst="roundRect">
            <a:avLst>
              <a:gd name="adj" fmla="val 102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CC6AD1D-80E0-45AB-9224-DFD9B6DA704E}"/>
              </a:ext>
            </a:extLst>
          </p:cNvPr>
          <p:cNvSpPr>
            <a:spLocks noGrp="1"/>
          </p:cNvSpPr>
          <p:nvPr/>
        </p:nvSpPr>
        <p:spPr>
          <a:xfrm>
            <a:off x="514350" y="1524000"/>
            <a:ext cx="66675" cy="7429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D67B2C83-F6C8-4874-BE20-A6E2DB12BD74}"/>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ОЦІНЮВАННЯ РИЗИКУ</a:t>
            </a:r>
          </a:p>
        </p:txBody>
      </p:sp>
      <p:sp>
        <p:nvSpPr>
          <p:cNvPr id="7" name="Прямокутник 6">
            <a:extLst>
              <a:ext uri="{FF2B5EF4-FFF2-40B4-BE49-F238E27FC236}">
                <a16:creationId xmlns:a16="http://schemas.microsoft.com/office/drawing/2014/main" id="{043CF1BA-577C-4DB2-9C49-C4176F920848}"/>
              </a:ext>
            </a:extLst>
          </p:cNvPr>
          <p:cNvSpPr>
            <a:spLocks noGrp="1"/>
          </p:cNvSpPr>
          <p:nvPr/>
        </p:nvSpPr>
        <p:spPr>
          <a:xfrm>
            <a:off x="704850" y="1857375"/>
            <a:ext cx="10706100" cy="3238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Систематичний процес виявлення небезпек, аналізу контакту рецепторів із забруднювачами та оцінювання ймовірності й тяжкості наслідків.</a:t>
            </a:r>
          </a:p>
        </p:txBody>
      </p:sp>
      <p:sp>
        <p:nvSpPr>
          <p:cNvPr id="8" name="Прямокутник: округлені кути 7">
            <a:extLst>
              <a:ext uri="{FF2B5EF4-FFF2-40B4-BE49-F238E27FC236}">
                <a16:creationId xmlns:a16="http://schemas.microsoft.com/office/drawing/2014/main" id="{2B756E79-0FC9-48E5-9675-7C2D81657E9F}"/>
              </a:ext>
            </a:extLst>
          </p:cNvPr>
          <p:cNvSpPr>
            <a:spLocks noGrp="1"/>
          </p:cNvSpPr>
          <p:nvPr/>
        </p:nvSpPr>
        <p:spPr>
          <a:xfrm>
            <a:off x="514350" y="2571750"/>
            <a:ext cx="3476625" cy="590550"/>
          </a:xfrm>
          <a:prstGeom prst="roundRect">
            <a:avLst>
              <a:gd name="adj" fmla="val 12903"/>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6B90FF9A-7828-4A18-ADD2-0C52961D3B3C}"/>
              </a:ext>
            </a:extLst>
          </p:cNvPr>
          <p:cNvSpPr>
            <a:spLocks noGrp="1"/>
          </p:cNvSpPr>
          <p:nvPr/>
        </p:nvSpPr>
        <p:spPr>
          <a:xfrm>
            <a:off x="647700" y="2705100"/>
            <a:ext cx="323850" cy="3238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3EE4E7A2-7F48-421A-878F-B9B47FCA7DCC}"/>
              </a:ext>
            </a:extLst>
          </p:cNvPr>
          <p:cNvSpPr>
            <a:spLocks noGrp="1"/>
          </p:cNvSpPr>
          <p:nvPr/>
        </p:nvSpPr>
        <p:spPr>
          <a:xfrm>
            <a:off x="647700" y="28003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ED921F2C-F9D0-4386-8D84-520FB4743C6B}"/>
              </a:ext>
            </a:extLst>
          </p:cNvPr>
          <p:cNvSpPr>
            <a:spLocks noGrp="1"/>
          </p:cNvSpPr>
          <p:nvPr/>
        </p:nvSpPr>
        <p:spPr>
          <a:xfrm>
            <a:off x="1104900" y="2667000"/>
            <a:ext cx="2733675"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Концентрація</a:t>
            </a:r>
          </a:p>
        </p:txBody>
      </p:sp>
      <p:sp>
        <p:nvSpPr>
          <p:cNvPr id="12" name="Прямокутник 11">
            <a:extLst>
              <a:ext uri="{FF2B5EF4-FFF2-40B4-BE49-F238E27FC236}">
                <a16:creationId xmlns:a16="http://schemas.microsoft.com/office/drawing/2014/main" id="{23128717-8B19-4277-8F86-8DC196C85494}"/>
              </a:ext>
            </a:extLst>
          </p:cNvPr>
          <p:cNvSpPr>
            <a:spLocks noGrp="1"/>
          </p:cNvSpPr>
          <p:nvPr/>
        </p:nvSpPr>
        <p:spPr>
          <a:xfrm>
            <a:off x="1104900" y="2886075"/>
            <a:ext cx="2733675"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скільки речовини присутнє</a:t>
            </a:r>
          </a:p>
        </p:txBody>
      </p:sp>
      <p:sp>
        <p:nvSpPr>
          <p:cNvPr id="13" name="Прямокутник: округлені кути 12">
            <a:extLst>
              <a:ext uri="{FF2B5EF4-FFF2-40B4-BE49-F238E27FC236}">
                <a16:creationId xmlns:a16="http://schemas.microsoft.com/office/drawing/2014/main" id="{1F7507C0-84EA-4FD8-8186-BFEE19133634}"/>
              </a:ext>
            </a:extLst>
          </p:cNvPr>
          <p:cNvSpPr>
            <a:spLocks noGrp="1"/>
          </p:cNvSpPr>
          <p:nvPr/>
        </p:nvSpPr>
        <p:spPr>
          <a:xfrm>
            <a:off x="4210050" y="2571750"/>
            <a:ext cx="3476625" cy="590550"/>
          </a:xfrm>
          <a:prstGeom prst="roundRect">
            <a:avLst>
              <a:gd name="adj" fmla="val 12903"/>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496A1168-DC30-4701-A3C7-7638116B22F8}"/>
              </a:ext>
            </a:extLst>
          </p:cNvPr>
          <p:cNvSpPr>
            <a:spLocks noGrp="1"/>
          </p:cNvSpPr>
          <p:nvPr/>
        </p:nvSpPr>
        <p:spPr>
          <a:xfrm>
            <a:off x="4343400" y="2705100"/>
            <a:ext cx="323850" cy="3238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75D0AF9A-0166-41C2-B2BA-0DB5C4885433}"/>
              </a:ext>
            </a:extLst>
          </p:cNvPr>
          <p:cNvSpPr>
            <a:spLocks noGrp="1"/>
          </p:cNvSpPr>
          <p:nvPr/>
        </p:nvSpPr>
        <p:spPr>
          <a:xfrm>
            <a:off x="4343400" y="28003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14E1871A-80E9-44E6-A504-1B980EDD8BEB}"/>
              </a:ext>
            </a:extLst>
          </p:cNvPr>
          <p:cNvSpPr>
            <a:spLocks noGrp="1"/>
          </p:cNvSpPr>
          <p:nvPr/>
        </p:nvSpPr>
        <p:spPr>
          <a:xfrm>
            <a:off x="4800600" y="2667000"/>
            <a:ext cx="2733675"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Токсичність</a:t>
            </a:r>
          </a:p>
        </p:txBody>
      </p:sp>
      <p:sp>
        <p:nvSpPr>
          <p:cNvPr id="17" name="Прямокутник 16">
            <a:extLst>
              <a:ext uri="{FF2B5EF4-FFF2-40B4-BE49-F238E27FC236}">
                <a16:creationId xmlns:a16="http://schemas.microsoft.com/office/drawing/2014/main" id="{230C74DF-E94F-48D0-91CC-B9FC7C2D3BDD}"/>
              </a:ext>
            </a:extLst>
          </p:cNvPr>
          <p:cNvSpPr>
            <a:spLocks noGrp="1"/>
          </p:cNvSpPr>
          <p:nvPr/>
        </p:nvSpPr>
        <p:spPr>
          <a:xfrm>
            <a:off x="4800600" y="2886075"/>
            <a:ext cx="2733675"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які наслідки вона може спричинити</a:t>
            </a:r>
          </a:p>
        </p:txBody>
      </p:sp>
      <p:sp>
        <p:nvSpPr>
          <p:cNvPr id="18" name="Прямокутник: округлені кути 17">
            <a:extLst>
              <a:ext uri="{FF2B5EF4-FFF2-40B4-BE49-F238E27FC236}">
                <a16:creationId xmlns:a16="http://schemas.microsoft.com/office/drawing/2014/main" id="{E6DF0247-F9C3-423E-AFC4-4AB0EAA8F6A4}"/>
              </a:ext>
            </a:extLst>
          </p:cNvPr>
          <p:cNvSpPr>
            <a:spLocks noGrp="1"/>
          </p:cNvSpPr>
          <p:nvPr/>
        </p:nvSpPr>
        <p:spPr>
          <a:xfrm>
            <a:off x="7905750" y="2571750"/>
            <a:ext cx="3476625" cy="590550"/>
          </a:xfrm>
          <a:prstGeom prst="roundRect">
            <a:avLst>
              <a:gd name="adj" fmla="val 12903"/>
            </a:avLst>
          </a:prstGeom>
          <a:solidFill>
            <a:srgbClr val="FFFFFF"/>
          </a:solidFill>
          <a:ln w="9525">
            <a:solidFill>
              <a:srgbClr val="D6E1DC"/>
            </a:solidFill>
          </a:ln>
        </p:spPr>
      </p:sp>
      <p:sp>
        <p:nvSpPr>
          <p:cNvPr id="19" name="Овал 18">
            <a:extLst>
              <a:ext uri="{FF2B5EF4-FFF2-40B4-BE49-F238E27FC236}">
                <a16:creationId xmlns:a16="http://schemas.microsoft.com/office/drawing/2014/main" id="{B28A1B1A-FFD4-4F4E-B8A4-86AA51E37376}"/>
              </a:ext>
            </a:extLst>
          </p:cNvPr>
          <p:cNvSpPr>
            <a:spLocks noGrp="1"/>
          </p:cNvSpPr>
          <p:nvPr/>
        </p:nvSpPr>
        <p:spPr>
          <a:xfrm>
            <a:off x="8039100" y="2705100"/>
            <a:ext cx="323850" cy="32385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6F987F2E-25D2-4EBE-B173-B4A7E8CCDEF6}"/>
              </a:ext>
            </a:extLst>
          </p:cNvPr>
          <p:cNvSpPr>
            <a:spLocks noGrp="1"/>
          </p:cNvSpPr>
          <p:nvPr/>
        </p:nvSpPr>
        <p:spPr>
          <a:xfrm>
            <a:off x="8039100" y="28003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A0E6F0AF-B987-486E-AAC1-B48EC34D8C44}"/>
              </a:ext>
            </a:extLst>
          </p:cNvPr>
          <p:cNvSpPr>
            <a:spLocks noGrp="1"/>
          </p:cNvSpPr>
          <p:nvPr/>
        </p:nvSpPr>
        <p:spPr>
          <a:xfrm>
            <a:off x="8496300" y="2667000"/>
            <a:ext cx="2733675"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Форма і рухливість</a:t>
            </a:r>
          </a:p>
        </p:txBody>
      </p:sp>
      <p:sp>
        <p:nvSpPr>
          <p:cNvPr id="22" name="Прямокутник 21">
            <a:extLst>
              <a:ext uri="{FF2B5EF4-FFF2-40B4-BE49-F238E27FC236}">
                <a16:creationId xmlns:a16="http://schemas.microsoft.com/office/drawing/2014/main" id="{129DED76-5A09-4958-87BF-989A17E11AA4}"/>
              </a:ext>
            </a:extLst>
          </p:cNvPr>
          <p:cNvSpPr>
            <a:spLocks noGrp="1"/>
          </p:cNvSpPr>
          <p:nvPr/>
        </p:nvSpPr>
        <p:spPr>
          <a:xfrm>
            <a:off x="8496300" y="2886075"/>
            <a:ext cx="2733675"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наскільки речовина доступна та мігрує</a:t>
            </a:r>
          </a:p>
        </p:txBody>
      </p:sp>
      <p:sp>
        <p:nvSpPr>
          <p:cNvPr id="23" name="Прямокутник: округлені кути 22">
            <a:extLst>
              <a:ext uri="{FF2B5EF4-FFF2-40B4-BE49-F238E27FC236}">
                <a16:creationId xmlns:a16="http://schemas.microsoft.com/office/drawing/2014/main" id="{78A5991B-C599-4D0D-9BAB-491BBC570840}"/>
              </a:ext>
            </a:extLst>
          </p:cNvPr>
          <p:cNvSpPr>
            <a:spLocks noGrp="1"/>
          </p:cNvSpPr>
          <p:nvPr/>
        </p:nvSpPr>
        <p:spPr>
          <a:xfrm>
            <a:off x="514350" y="3295650"/>
            <a:ext cx="3476625" cy="590550"/>
          </a:xfrm>
          <a:prstGeom prst="roundRect">
            <a:avLst>
              <a:gd name="adj" fmla="val 12903"/>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882974C6-0D1F-481A-8A40-873F3F62F09B}"/>
              </a:ext>
            </a:extLst>
          </p:cNvPr>
          <p:cNvSpPr>
            <a:spLocks noGrp="1"/>
          </p:cNvSpPr>
          <p:nvPr/>
        </p:nvSpPr>
        <p:spPr>
          <a:xfrm>
            <a:off x="647700" y="3429000"/>
            <a:ext cx="323850" cy="323850"/>
          </a:xfrm>
          <a:prstGeom prst="ellipse">
            <a:avLst/>
          </a:prstGeom>
          <a:solidFill>
            <a:srgbClr val="D9952D"/>
          </a:solidFill>
          <a:ln w="0">
            <a:noFill/>
          </a:ln>
        </p:spPr>
      </p:sp>
      <p:sp>
        <p:nvSpPr>
          <p:cNvPr id="25" name="Прямокутник 24">
            <a:extLst>
              <a:ext uri="{FF2B5EF4-FFF2-40B4-BE49-F238E27FC236}">
                <a16:creationId xmlns:a16="http://schemas.microsoft.com/office/drawing/2014/main" id="{007C9E16-35BA-4481-B8D3-DFDEFE4E6D65}"/>
              </a:ext>
            </a:extLst>
          </p:cNvPr>
          <p:cNvSpPr>
            <a:spLocks noGrp="1"/>
          </p:cNvSpPr>
          <p:nvPr/>
        </p:nvSpPr>
        <p:spPr>
          <a:xfrm>
            <a:off x="647700" y="35242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6" name="Прямокутник 25">
            <a:extLst>
              <a:ext uri="{FF2B5EF4-FFF2-40B4-BE49-F238E27FC236}">
                <a16:creationId xmlns:a16="http://schemas.microsoft.com/office/drawing/2014/main" id="{820506D1-4F84-4474-93F7-005B7837AE51}"/>
              </a:ext>
            </a:extLst>
          </p:cNvPr>
          <p:cNvSpPr>
            <a:spLocks noGrp="1"/>
          </p:cNvSpPr>
          <p:nvPr/>
        </p:nvSpPr>
        <p:spPr>
          <a:xfrm>
            <a:off x="1104900" y="3390900"/>
            <a:ext cx="2733675"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Контакт</a:t>
            </a:r>
          </a:p>
        </p:txBody>
      </p:sp>
      <p:sp>
        <p:nvSpPr>
          <p:cNvPr id="27" name="Прямокутник 26">
            <a:extLst>
              <a:ext uri="{FF2B5EF4-FFF2-40B4-BE49-F238E27FC236}">
                <a16:creationId xmlns:a16="http://schemas.microsoft.com/office/drawing/2014/main" id="{206AF6EB-4D48-4AE5-815E-8FD3B3382C1F}"/>
              </a:ext>
            </a:extLst>
          </p:cNvPr>
          <p:cNvSpPr>
            <a:spLocks noGrp="1"/>
          </p:cNvSpPr>
          <p:nvPr/>
        </p:nvSpPr>
        <p:spPr>
          <a:xfrm>
            <a:off x="1104900" y="3609975"/>
            <a:ext cx="2733675"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як часто і як довго він відбувається</a:t>
            </a:r>
          </a:p>
        </p:txBody>
      </p:sp>
      <p:sp>
        <p:nvSpPr>
          <p:cNvPr id="28" name="Прямокутник: округлені кути 27">
            <a:extLst>
              <a:ext uri="{FF2B5EF4-FFF2-40B4-BE49-F238E27FC236}">
                <a16:creationId xmlns:a16="http://schemas.microsoft.com/office/drawing/2014/main" id="{36B58094-4758-488B-AB72-F5A6A57EC6B4}"/>
              </a:ext>
            </a:extLst>
          </p:cNvPr>
          <p:cNvSpPr>
            <a:spLocks noGrp="1"/>
          </p:cNvSpPr>
          <p:nvPr/>
        </p:nvSpPr>
        <p:spPr>
          <a:xfrm>
            <a:off x="4210050" y="3295650"/>
            <a:ext cx="3476625" cy="590550"/>
          </a:xfrm>
          <a:prstGeom prst="roundRect">
            <a:avLst>
              <a:gd name="adj" fmla="val 12903"/>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A1FB7305-8915-42CD-8B74-20507476ADAF}"/>
              </a:ext>
            </a:extLst>
          </p:cNvPr>
          <p:cNvSpPr>
            <a:spLocks noGrp="1"/>
          </p:cNvSpPr>
          <p:nvPr/>
        </p:nvSpPr>
        <p:spPr>
          <a:xfrm>
            <a:off x="4343400" y="3429000"/>
            <a:ext cx="323850" cy="32385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9CC36112-3AD4-401F-BC88-D5A569EA0002}"/>
              </a:ext>
            </a:extLst>
          </p:cNvPr>
          <p:cNvSpPr>
            <a:spLocks noGrp="1"/>
          </p:cNvSpPr>
          <p:nvPr/>
        </p:nvSpPr>
        <p:spPr>
          <a:xfrm>
            <a:off x="4343400" y="35242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31" name="Прямокутник 30">
            <a:extLst>
              <a:ext uri="{FF2B5EF4-FFF2-40B4-BE49-F238E27FC236}">
                <a16:creationId xmlns:a16="http://schemas.microsoft.com/office/drawing/2014/main" id="{229F9CA4-F0CE-43CC-935E-4B6125867907}"/>
              </a:ext>
            </a:extLst>
          </p:cNvPr>
          <p:cNvSpPr>
            <a:spLocks noGrp="1"/>
          </p:cNvSpPr>
          <p:nvPr/>
        </p:nvSpPr>
        <p:spPr>
          <a:xfrm>
            <a:off x="4800600" y="3390900"/>
            <a:ext cx="2733675"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Рецептор</a:t>
            </a:r>
          </a:p>
        </p:txBody>
      </p:sp>
      <p:sp>
        <p:nvSpPr>
          <p:cNvPr id="32" name="Прямокутник 31">
            <a:extLst>
              <a:ext uri="{FF2B5EF4-FFF2-40B4-BE49-F238E27FC236}">
                <a16:creationId xmlns:a16="http://schemas.microsoft.com/office/drawing/2014/main" id="{7FDCD3CB-B626-49BC-AD7E-515E9190C063}"/>
              </a:ext>
            </a:extLst>
          </p:cNvPr>
          <p:cNvSpPr>
            <a:spLocks noGrp="1"/>
          </p:cNvSpPr>
          <p:nvPr/>
        </p:nvSpPr>
        <p:spPr>
          <a:xfrm>
            <a:off x="4800600" y="3609975"/>
            <a:ext cx="2733675"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хто або що зазнає впливу</a:t>
            </a:r>
          </a:p>
        </p:txBody>
      </p:sp>
      <p:sp>
        <p:nvSpPr>
          <p:cNvPr id="33" name="Прямокутник: округлені кути 32">
            <a:extLst>
              <a:ext uri="{FF2B5EF4-FFF2-40B4-BE49-F238E27FC236}">
                <a16:creationId xmlns:a16="http://schemas.microsoft.com/office/drawing/2014/main" id="{2E46558D-0D6E-4478-BB7B-BAB07AD04D19}"/>
              </a:ext>
            </a:extLst>
          </p:cNvPr>
          <p:cNvSpPr>
            <a:spLocks noGrp="1"/>
          </p:cNvSpPr>
          <p:nvPr/>
        </p:nvSpPr>
        <p:spPr>
          <a:xfrm>
            <a:off x="7905750" y="3295650"/>
            <a:ext cx="3476625" cy="590550"/>
          </a:xfrm>
          <a:prstGeom prst="roundRect">
            <a:avLst>
              <a:gd name="adj" fmla="val 12903"/>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D8821A94-770B-43E2-BD62-FDB5F0DC9DC1}"/>
              </a:ext>
            </a:extLst>
          </p:cNvPr>
          <p:cNvSpPr>
            <a:spLocks noGrp="1"/>
          </p:cNvSpPr>
          <p:nvPr/>
        </p:nvSpPr>
        <p:spPr>
          <a:xfrm>
            <a:off x="8039100" y="3429000"/>
            <a:ext cx="323850" cy="32385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775AFE68-2E17-44C3-AD00-9EBD4D8B4931}"/>
              </a:ext>
            </a:extLst>
          </p:cNvPr>
          <p:cNvSpPr>
            <a:spLocks noGrp="1"/>
          </p:cNvSpPr>
          <p:nvPr/>
        </p:nvSpPr>
        <p:spPr>
          <a:xfrm>
            <a:off x="8039100" y="35242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06</a:t>
            </a:r>
          </a:p>
        </p:txBody>
      </p:sp>
      <p:sp>
        <p:nvSpPr>
          <p:cNvPr id="36" name="Прямокутник 35">
            <a:extLst>
              <a:ext uri="{FF2B5EF4-FFF2-40B4-BE49-F238E27FC236}">
                <a16:creationId xmlns:a16="http://schemas.microsoft.com/office/drawing/2014/main" id="{6CFEB54B-0C6E-4033-962B-83E644C1D52D}"/>
              </a:ext>
            </a:extLst>
          </p:cNvPr>
          <p:cNvSpPr>
            <a:spLocks noGrp="1"/>
          </p:cNvSpPr>
          <p:nvPr/>
        </p:nvSpPr>
        <p:spPr>
          <a:xfrm>
            <a:off x="8496300" y="3390900"/>
            <a:ext cx="2733675"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Землекористування</a:t>
            </a:r>
          </a:p>
        </p:txBody>
      </p:sp>
      <p:sp>
        <p:nvSpPr>
          <p:cNvPr id="37" name="Прямокутник 36">
            <a:extLst>
              <a:ext uri="{FF2B5EF4-FFF2-40B4-BE49-F238E27FC236}">
                <a16:creationId xmlns:a16="http://schemas.microsoft.com/office/drawing/2014/main" id="{681B96C2-10FD-44D2-8428-D0ABCC34D713}"/>
              </a:ext>
            </a:extLst>
          </p:cNvPr>
          <p:cNvSpPr>
            <a:spLocks noGrp="1"/>
          </p:cNvSpPr>
          <p:nvPr/>
        </p:nvSpPr>
        <p:spPr>
          <a:xfrm>
            <a:off x="8496300" y="3609975"/>
            <a:ext cx="2733675"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як територію використовують зараз і надалі</a:t>
            </a:r>
          </a:p>
        </p:txBody>
      </p:sp>
      <p:sp>
        <p:nvSpPr>
          <p:cNvPr id="38" name="Прямокутник 37">
            <a:extLst>
              <a:ext uri="{FF2B5EF4-FFF2-40B4-BE49-F238E27FC236}">
                <a16:creationId xmlns:a16="http://schemas.microsoft.com/office/drawing/2014/main" id="{40301AB0-5BFA-4886-950B-D4EE29BB2F2B}"/>
              </a:ext>
            </a:extLst>
          </p:cNvPr>
          <p:cNvSpPr>
            <a:spLocks noGrp="1"/>
          </p:cNvSpPr>
          <p:nvPr/>
        </p:nvSpPr>
        <p:spPr>
          <a:xfrm>
            <a:off x="514350" y="4171950"/>
            <a:ext cx="485775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РІШЕННЯ, ЯКІ ПІДТРИМУЄ ОЦІНЮВАННЯ</a:t>
            </a:r>
          </a:p>
        </p:txBody>
      </p:sp>
      <p:sp>
        <p:nvSpPr>
          <p:cNvPr id="39" name="Прямокутник: округлені кути 38">
            <a:extLst>
              <a:ext uri="{FF2B5EF4-FFF2-40B4-BE49-F238E27FC236}">
                <a16:creationId xmlns:a16="http://schemas.microsoft.com/office/drawing/2014/main" id="{0DCDFF0B-3DE5-442B-B122-D54132154FD7}"/>
              </a:ext>
            </a:extLst>
          </p:cNvPr>
          <p:cNvSpPr>
            <a:spLocks noGrp="1"/>
          </p:cNvSpPr>
          <p:nvPr/>
        </p:nvSpPr>
        <p:spPr>
          <a:xfrm>
            <a:off x="514350" y="4495800"/>
            <a:ext cx="3476625" cy="342900"/>
          </a:xfrm>
          <a:prstGeom prst="roundRect">
            <a:avLst>
              <a:gd name="adj" fmla="val 22222"/>
            </a:avLst>
          </a:prstGeom>
          <a:solidFill>
            <a:srgbClr val="FFFFFF"/>
          </a:solidFill>
          <a:ln w="9525">
            <a:solidFill>
              <a:srgbClr val="D6E1DC"/>
            </a:solidFill>
          </a:ln>
        </p:spPr>
      </p:sp>
      <p:sp>
        <p:nvSpPr>
          <p:cNvPr id="40" name="Овал 39">
            <a:extLst>
              <a:ext uri="{FF2B5EF4-FFF2-40B4-BE49-F238E27FC236}">
                <a16:creationId xmlns:a16="http://schemas.microsoft.com/office/drawing/2014/main" id="{1E335C2F-C3B9-4F7C-9250-1511BE93BE03}"/>
              </a:ext>
            </a:extLst>
          </p:cNvPr>
          <p:cNvSpPr>
            <a:spLocks noGrp="1"/>
          </p:cNvSpPr>
          <p:nvPr/>
        </p:nvSpPr>
        <p:spPr>
          <a:xfrm>
            <a:off x="628650" y="4591050"/>
            <a:ext cx="152400" cy="152400"/>
          </a:xfrm>
          <a:prstGeom prst="ellipse">
            <a:avLst/>
          </a:prstGeom>
          <a:solidFill>
            <a:srgbClr val="3E7692"/>
          </a:solidFill>
          <a:ln w="0">
            <a:noFill/>
          </a:ln>
        </p:spPr>
      </p:sp>
      <p:sp>
        <p:nvSpPr>
          <p:cNvPr id="41" name="Прямокутник 40">
            <a:extLst>
              <a:ext uri="{FF2B5EF4-FFF2-40B4-BE49-F238E27FC236}">
                <a16:creationId xmlns:a16="http://schemas.microsoft.com/office/drawing/2014/main" id="{1E27938A-D387-4FC5-80BF-0909F02356E8}"/>
              </a:ext>
            </a:extLst>
          </p:cNvPr>
          <p:cNvSpPr>
            <a:spLocks noGrp="1"/>
          </p:cNvSpPr>
          <p:nvPr/>
        </p:nvSpPr>
        <p:spPr>
          <a:xfrm>
            <a:off x="895350" y="4572000"/>
            <a:ext cx="290512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невідкладні захисні заходи</a:t>
            </a:r>
          </a:p>
        </p:txBody>
      </p:sp>
      <p:sp>
        <p:nvSpPr>
          <p:cNvPr id="42" name="Прямокутник: округлені кути 41">
            <a:extLst>
              <a:ext uri="{FF2B5EF4-FFF2-40B4-BE49-F238E27FC236}">
                <a16:creationId xmlns:a16="http://schemas.microsoft.com/office/drawing/2014/main" id="{78C6E7E9-B0F3-4386-B381-6FEAB7BCE289}"/>
              </a:ext>
            </a:extLst>
          </p:cNvPr>
          <p:cNvSpPr>
            <a:spLocks noGrp="1"/>
          </p:cNvSpPr>
          <p:nvPr/>
        </p:nvSpPr>
        <p:spPr>
          <a:xfrm>
            <a:off x="4210050" y="4495800"/>
            <a:ext cx="3476625" cy="342900"/>
          </a:xfrm>
          <a:prstGeom prst="roundRect">
            <a:avLst>
              <a:gd name="adj" fmla="val 22222"/>
            </a:avLst>
          </a:prstGeom>
          <a:solidFill>
            <a:srgbClr val="FFFFFF"/>
          </a:solidFill>
          <a:ln w="9525">
            <a:solidFill>
              <a:srgbClr val="D6E1DC"/>
            </a:solidFill>
          </a:ln>
        </p:spPr>
      </p:sp>
      <p:sp>
        <p:nvSpPr>
          <p:cNvPr id="43" name="Овал 42">
            <a:extLst>
              <a:ext uri="{FF2B5EF4-FFF2-40B4-BE49-F238E27FC236}">
                <a16:creationId xmlns:a16="http://schemas.microsoft.com/office/drawing/2014/main" id="{337EDF73-C2A5-4667-A82F-B2EEA37DB8D9}"/>
              </a:ext>
            </a:extLst>
          </p:cNvPr>
          <p:cNvSpPr>
            <a:spLocks noGrp="1"/>
          </p:cNvSpPr>
          <p:nvPr/>
        </p:nvSpPr>
        <p:spPr>
          <a:xfrm>
            <a:off x="4324350" y="4591050"/>
            <a:ext cx="152400" cy="152400"/>
          </a:xfrm>
          <a:prstGeom prst="ellipse">
            <a:avLst/>
          </a:prstGeom>
          <a:solidFill>
            <a:srgbClr val="3E7692"/>
          </a:solidFill>
          <a:ln w="0">
            <a:noFill/>
          </a:ln>
        </p:spPr>
      </p:sp>
      <p:sp>
        <p:nvSpPr>
          <p:cNvPr id="44" name="Прямокутник 43">
            <a:extLst>
              <a:ext uri="{FF2B5EF4-FFF2-40B4-BE49-F238E27FC236}">
                <a16:creationId xmlns:a16="http://schemas.microsoft.com/office/drawing/2014/main" id="{267C5C7F-14EE-4CDD-B010-BE6C4ECD3AF8}"/>
              </a:ext>
            </a:extLst>
          </p:cNvPr>
          <p:cNvSpPr>
            <a:spLocks noGrp="1"/>
          </p:cNvSpPr>
          <p:nvPr/>
        </p:nvSpPr>
        <p:spPr>
          <a:xfrm>
            <a:off x="4591050" y="4572000"/>
            <a:ext cx="290512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пріоритетні забруднювачі й групи</a:t>
            </a:r>
          </a:p>
        </p:txBody>
      </p:sp>
      <p:sp>
        <p:nvSpPr>
          <p:cNvPr id="45" name="Прямокутник: округлені кути 44">
            <a:extLst>
              <a:ext uri="{FF2B5EF4-FFF2-40B4-BE49-F238E27FC236}">
                <a16:creationId xmlns:a16="http://schemas.microsoft.com/office/drawing/2014/main" id="{E5D5415C-9C55-413F-A5A6-D84A61D39971}"/>
              </a:ext>
            </a:extLst>
          </p:cNvPr>
          <p:cNvSpPr>
            <a:spLocks noGrp="1"/>
          </p:cNvSpPr>
          <p:nvPr/>
        </p:nvSpPr>
        <p:spPr>
          <a:xfrm>
            <a:off x="7905750" y="4495800"/>
            <a:ext cx="3476625" cy="342900"/>
          </a:xfrm>
          <a:prstGeom prst="roundRect">
            <a:avLst>
              <a:gd name="adj" fmla="val 22222"/>
            </a:avLst>
          </a:prstGeom>
          <a:solidFill>
            <a:srgbClr val="FFFFFF"/>
          </a:solidFill>
          <a:ln w="9525">
            <a:solidFill>
              <a:srgbClr val="D6E1DC"/>
            </a:solidFill>
          </a:ln>
        </p:spPr>
      </p:sp>
      <p:sp>
        <p:nvSpPr>
          <p:cNvPr id="46" name="Овал 45">
            <a:extLst>
              <a:ext uri="{FF2B5EF4-FFF2-40B4-BE49-F238E27FC236}">
                <a16:creationId xmlns:a16="http://schemas.microsoft.com/office/drawing/2014/main" id="{F2187E53-0305-4F53-957D-E68FD4E80678}"/>
              </a:ext>
            </a:extLst>
          </p:cNvPr>
          <p:cNvSpPr>
            <a:spLocks noGrp="1"/>
          </p:cNvSpPr>
          <p:nvPr/>
        </p:nvSpPr>
        <p:spPr>
          <a:xfrm>
            <a:off x="8020050" y="4591050"/>
            <a:ext cx="152400" cy="152400"/>
          </a:xfrm>
          <a:prstGeom prst="ellipse">
            <a:avLst/>
          </a:prstGeom>
          <a:solidFill>
            <a:srgbClr val="3E7692"/>
          </a:solidFill>
          <a:ln w="0">
            <a:noFill/>
          </a:ln>
        </p:spPr>
      </p:sp>
      <p:sp>
        <p:nvSpPr>
          <p:cNvPr id="47" name="Прямокутник 46">
            <a:extLst>
              <a:ext uri="{FF2B5EF4-FFF2-40B4-BE49-F238E27FC236}">
                <a16:creationId xmlns:a16="http://schemas.microsoft.com/office/drawing/2014/main" id="{A3FDB4C4-D248-42C6-B244-09386A63CCE5}"/>
              </a:ext>
            </a:extLst>
          </p:cNvPr>
          <p:cNvSpPr>
            <a:spLocks noGrp="1"/>
          </p:cNvSpPr>
          <p:nvPr/>
        </p:nvSpPr>
        <p:spPr>
          <a:xfrm>
            <a:off x="8286750" y="4572000"/>
            <a:ext cx="290512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першочергові території</a:t>
            </a:r>
          </a:p>
        </p:txBody>
      </p:sp>
      <p:sp>
        <p:nvSpPr>
          <p:cNvPr id="48" name="Прямокутник: округлені кути 47">
            <a:extLst>
              <a:ext uri="{FF2B5EF4-FFF2-40B4-BE49-F238E27FC236}">
                <a16:creationId xmlns:a16="http://schemas.microsoft.com/office/drawing/2014/main" id="{A7A341C8-2D15-48E2-BCE1-B49B6582503D}"/>
              </a:ext>
            </a:extLst>
          </p:cNvPr>
          <p:cNvSpPr>
            <a:spLocks noGrp="1"/>
          </p:cNvSpPr>
          <p:nvPr/>
        </p:nvSpPr>
        <p:spPr>
          <a:xfrm>
            <a:off x="514350" y="4943475"/>
            <a:ext cx="3476625" cy="342900"/>
          </a:xfrm>
          <a:prstGeom prst="roundRect">
            <a:avLst>
              <a:gd name="adj" fmla="val 22222"/>
            </a:avLst>
          </a:prstGeom>
          <a:solidFill>
            <a:srgbClr val="DDECE4"/>
          </a:solidFill>
          <a:ln w="9525">
            <a:solidFill>
              <a:srgbClr val="D6E1DC"/>
            </a:solidFill>
          </a:ln>
        </p:spPr>
      </p:sp>
      <p:sp>
        <p:nvSpPr>
          <p:cNvPr id="49" name="Овал 48">
            <a:extLst>
              <a:ext uri="{FF2B5EF4-FFF2-40B4-BE49-F238E27FC236}">
                <a16:creationId xmlns:a16="http://schemas.microsoft.com/office/drawing/2014/main" id="{1A957BFD-39BB-4418-A188-7E895C63A142}"/>
              </a:ext>
            </a:extLst>
          </p:cNvPr>
          <p:cNvSpPr>
            <a:spLocks noGrp="1"/>
          </p:cNvSpPr>
          <p:nvPr/>
        </p:nvSpPr>
        <p:spPr>
          <a:xfrm>
            <a:off x="628650" y="5038725"/>
            <a:ext cx="152400" cy="152400"/>
          </a:xfrm>
          <a:prstGeom prst="ellipse">
            <a:avLst/>
          </a:prstGeom>
          <a:solidFill>
            <a:srgbClr val="4D8969"/>
          </a:solidFill>
          <a:ln w="0">
            <a:noFill/>
          </a:ln>
        </p:spPr>
      </p:sp>
      <p:sp>
        <p:nvSpPr>
          <p:cNvPr id="50" name="Прямокутник 49">
            <a:extLst>
              <a:ext uri="{FF2B5EF4-FFF2-40B4-BE49-F238E27FC236}">
                <a16:creationId xmlns:a16="http://schemas.microsoft.com/office/drawing/2014/main" id="{78E93168-6E3F-471F-B407-BAC8059E1900}"/>
              </a:ext>
            </a:extLst>
          </p:cNvPr>
          <p:cNvSpPr>
            <a:spLocks noGrp="1"/>
          </p:cNvSpPr>
          <p:nvPr/>
        </p:nvSpPr>
        <p:spPr>
          <a:xfrm>
            <a:off x="895350" y="5019675"/>
            <a:ext cx="290512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цільовий рівень очищення</a:t>
            </a:r>
          </a:p>
        </p:txBody>
      </p:sp>
      <p:sp>
        <p:nvSpPr>
          <p:cNvPr id="51" name="Прямокутник: округлені кути 50">
            <a:extLst>
              <a:ext uri="{FF2B5EF4-FFF2-40B4-BE49-F238E27FC236}">
                <a16:creationId xmlns:a16="http://schemas.microsoft.com/office/drawing/2014/main" id="{AD76C538-6DD4-4333-BEEC-02B46F62D5A2}"/>
              </a:ext>
            </a:extLst>
          </p:cNvPr>
          <p:cNvSpPr>
            <a:spLocks noGrp="1"/>
          </p:cNvSpPr>
          <p:nvPr/>
        </p:nvSpPr>
        <p:spPr>
          <a:xfrm>
            <a:off x="4210050" y="4943475"/>
            <a:ext cx="3476625" cy="342900"/>
          </a:xfrm>
          <a:prstGeom prst="roundRect">
            <a:avLst>
              <a:gd name="adj" fmla="val 22222"/>
            </a:avLst>
          </a:prstGeom>
          <a:solidFill>
            <a:srgbClr val="FFFFFF"/>
          </a:solidFill>
          <a:ln w="9525">
            <a:solidFill>
              <a:srgbClr val="D6E1DC"/>
            </a:solidFill>
          </a:ln>
        </p:spPr>
      </p:sp>
      <p:sp>
        <p:nvSpPr>
          <p:cNvPr id="52" name="Овал 51">
            <a:extLst>
              <a:ext uri="{FF2B5EF4-FFF2-40B4-BE49-F238E27FC236}">
                <a16:creationId xmlns:a16="http://schemas.microsoft.com/office/drawing/2014/main" id="{FEC63085-A2D6-420A-8F85-7674FBB511C6}"/>
              </a:ext>
            </a:extLst>
          </p:cNvPr>
          <p:cNvSpPr>
            <a:spLocks noGrp="1"/>
          </p:cNvSpPr>
          <p:nvPr/>
        </p:nvSpPr>
        <p:spPr>
          <a:xfrm>
            <a:off x="4324350" y="5038725"/>
            <a:ext cx="152400" cy="152400"/>
          </a:xfrm>
          <a:prstGeom prst="ellipse">
            <a:avLst/>
          </a:prstGeom>
          <a:solidFill>
            <a:srgbClr val="3E7692"/>
          </a:solidFill>
          <a:ln w="0">
            <a:noFill/>
          </a:ln>
        </p:spPr>
      </p:sp>
      <p:sp>
        <p:nvSpPr>
          <p:cNvPr id="53" name="Прямокутник 52">
            <a:extLst>
              <a:ext uri="{FF2B5EF4-FFF2-40B4-BE49-F238E27FC236}">
                <a16:creationId xmlns:a16="http://schemas.microsoft.com/office/drawing/2014/main" id="{AB467030-3B43-4BB8-9825-4F761CD226DD}"/>
              </a:ext>
            </a:extLst>
          </p:cNvPr>
          <p:cNvSpPr>
            <a:spLocks noGrp="1"/>
          </p:cNvSpPr>
          <p:nvPr/>
        </p:nvSpPr>
        <p:spPr>
          <a:xfrm>
            <a:off x="4591050" y="5019675"/>
            <a:ext cx="290512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безпечне майбутнє використання</a:t>
            </a:r>
          </a:p>
        </p:txBody>
      </p:sp>
      <p:sp>
        <p:nvSpPr>
          <p:cNvPr id="54" name="Прямокутник: округлені кути 53">
            <a:extLst>
              <a:ext uri="{FF2B5EF4-FFF2-40B4-BE49-F238E27FC236}">
                <a16:creationId xmlns:a16="http://schemas.microsoft.com/office/drawing/2014/main" id="{2C2E7777-A0FA-40C6-9E84-6CA6A47D0501}"/>
              </a:ext>
            </a:extLst>
          </p:cNvPr>
          <p:cNvSpPr>
            <a:spLocks noGrp="1"/>
          </p:cNvSpPr>
          <p:nvPr/>
        </p:nvSpPr>
        <p:spPr>
          <a:xfrm>
            <a:off x="7905750" y="4943475"/>
            <a:ext cx="3476625" cy="342900"/>
          </a:xfrm>
          <a:prstGeom prst="roundRect">
            <a:avLst>
              <a:gd name="adj" fmla="val 22222"/>
            </a:avLst>
          </a:prstGeom>
          <a:solidFill>
            <a:srgbClr val="FFFFFF"/>
          </a:solidFill>
          <a:ln w="9525">
            <a:solidFill>
              <a:srgbClr val="D6E1DC"/>
            </a:solidFill>
          </a:ln>
        </p:spPr>
      </p:sp>
      <p:sp>
        <p:nvSpPr>
          <p:cNvPr id="55" name="Овал 54">
            <a:extLst>
              <a:ext uri="{FF2B5EF4-FFF2-40B4-BE49-F238E27FC236}">
                <a16:creationId xmlns:a16="http://schemas.microsoft.com/office/drawing/2014/main" id="{F5F43B8D-2C7F-4394-8466-20613606C64F}"/>
              </a:ext>
            </a:extLst>
          </p:cNvPr>
          <p:cNvSpPr>
            <a:spLocks noGrp="1"/>
          </p:cNvSpPr>
          <p:nvPr/>
        </p:nvSpPr>
        <p:spPr>
          <a:xfrm>
            <a:off x="8020050" y="5038725"/>
            <a:ext cx="152400" cy="152400"/>
          </a:xfrm>
          <a:prstGeom prst="ellipse">
            <a:avLst/>
          </a:prstGeom>
          <a:solidFill>
            <a:srgbClr val="3E7692"/>
          </a:solidFill>
          <a:ln w="0">
            <a:noFill/>
          </a:ln>
        </p:spPr>
      </p:sp>
      <p:sp>
        <p:nvSpPr>
          <p:cNvPr id="56" name="Прямокутник 55">
            <a:extLst>
              <a:ext uri="{FF2B5EF4-FFF2-40B4-BE49-F238E27FC236}">
                <a16:creationId xmlns:a16="http://schemas.microsoft.com/office/drawing/2014/main" id="{A226D5D8-0076-41EC-BCBF-1E842C04AC91}"/>
              </a:ext>
            </a:extLst>
          </p:cNvPr>
          <p:cNvSpPr>
            <a:spLocks noGrp="1"/>
          </p:cNvSpPr>
          <p:nvPr/>
        </p:nvSpPr>
        <p:spPr>
          <a:xfrm>
            <a:off x="8286750" y="5019675"/>
            <a:ext cx="290512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післяпроєктний моніторинг</a:t>
            </a:r>
          </a:p>
        </p:txBody>
      </p:sp>
      <p:sp>
        <p:nvSpPr>
          <p:cNvPr id="57" name="Прямокутник: округлені кути 56">
            <a:extLst>
              <a:ext uri="{FF2B5EF4-FFF2-40B4-BE49-F238E27FC236}">
                <a16:creationId xmlns:a16="http://schemas.microsoft.com/office/drawing/2014/main" id="{B7774099-DC33-4B3B-9F8C-C1F7BA754B13}"/>
              </a:ext>
            </a:extLst>
          </p:cNvPr>
          <p:cNvSpPr>
            <a:spLocks noGrp="1"/>
          </p:cNvSpPr>
          <p:nvPr/>
        </p:nvSpPr>
        <p:spPr>
          <a:xfrm>
            <a:off x="514350" y="5562600"/>
            <a:ext cx="11068050" cy="514350"/>
          </a:xfrm>
          <a:prstGeom prst="roundRect">
            <a:avLst>
              <a:gd name="adj" fmla="val 14815"/>
            </a:avLst>
          </a:prstGeom>
          <a:solidFill>
            <a:srgbClr val="10282F"/>
          </a:solidFill>
          <a:ln w="0">
            <a:noFill/>
          </a:ln>
        </p:spPr>
      </p:sp>
      <p:sp>
        <p:nvSpPr>
          <p:cNvPr id="58" name="Прямокутник 57">
            <a:extLst>
              <a:ext uri="{FF2B5EF4-FFF2-40B4-BE49-F238E27FC236}">
                <a16:creationId xmlns:a16="http://schemas.microsoft.com/office/drawing/2014/main" id="{4382B4F3-179A-4C2D-A558-2D9B7E43CF62}"/>
              </a:ext>
            </a:extLst>
          </p:cNvPr>
          <p:cNvSpPr>
            <a:spLocks noGrp="1"/>
          </p:cNvSpPr>
          <p:nvPr/>
        </p:nvSpPr>
        <p:spPr>
          <a:xfrm>
            <a:off x="742950" y="5686425"/>
            <a:ext cx="10572750" cy="257175"/>
          </a:xfrm>
          <a:prstGeom prst="rect">
            <a:avLst/>
          </a:prstGeom>
          <a:noFill/>
          <a:ln w="0">
            <a:noFill/>
          </a:ln>
        </p:spPr>
        <p:txBody>
          <a:bodyPr anchor="t">
            <a:normAutofit fontScale="96667"/>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Оцінювання ризику поєднує лабораторні дані, концептуальну модель і проєктування ремедіації навколо захисту рецепторів.</a:t>
            </a:r>
          </a:p>
        </p:txBody>
      </p:sp>
      <p:sp>
        <p:nvSpPr>
          <p:cNvPr id="59" name="Прямокутник 58">
            <a:extLst>
              <a:ext uri="{FF2B5EF4-FFF2-40B4-BE49-F238E27FC236}">
                <a16:creationId xmlns:a16="http://schemas.microsoft.com/office/drawing/2014/main" id="{44E4058A-BA69-4A8E-97E1-6CAC92D72A1A}"/>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0" name="Прямокутник 59">
            <a:extLst>
              <a:ext uri="{FF2B5EF4-FFF2-40B4-BE49-F238E27FC236}">
                <a16:creationId xmlns:a16="http://schemas.microsoft.com/office/drawing/2014/main" id="{D65CE66E-880F-4DA3-8E2A-201CB4612C2D}"/>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02</a:t>
            </a:r>
          </a:p>
        </p:txBody>
      </p:sp>
    </p:spTree>
    <p:extLst>
      <p:ext uri="{BB962C8B-B14F-4D97-AF65-F5344CB8AC3E}">
        <p14:creationId xmlns:p14="http://schemas.microsoft.com/office/powerpoint/2010/main" val="2124227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 name="Прямокутник 66">
            <a:extLst>
              <a:ext uri="{FF2B5EF4-FFF2-40B4-BE49-F238E27FC236}">
                <a16:creationId xmlns:a16="http://schemas.microsoft.com/office/drawing/2014/main" id="{D51D2410-4199-41E4-BD2F-062A7655225A}"/>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03</a:t>
            </a:r>
          </a:p>
        </p:txBody>
      </p:sp>
      <p:sp>
        <p:nvSpPr>
          <p:cNvPr id="2" name="Прямокутник 1">
            <a:extLst>
              <a:ext uri="{FF2B5EF4-FFF2-40B4-BE49-F238E27FC236}">
                <a16:creationId xmlns:a16="http://schemas.microsoft.com/office/drawing/2014/main" id="{905469B9-AD8E-42C7-8036-6EEEDA980E5F}"/>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A5D482E9-EC32-484E-8535-82B2135FE2FB}"/>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Небезпека описує потенціал шкоди, експозиція — контакт</a:t>
            </a:r>
          </a:p>
        </p:txBody>
      </p:sp>
      <p:sp>
        <p:nvSpPr>
          <p:cNvPr id="4" name="Прямокутник: округлені кути 3">
            <a:extLst>
              <a:ext uri="{FF2B5EF4-FFF2-40B4-BE49-F238E27FC236}">
                <a16:creationId xmlns:a16="http://schemas.microsoft.com/office/drawing/2014/main" id="{D6420DEF-E6F8-4C21-9BC0-4CED64E03CB4}"/>
              </a:ext>
            </a:extLst>
          </p:cNvPr>
          <p:cNvSpPr>
            <a:spLocks noGrp="1"/>
          </p:cNvSpPr>
          <p:nvPr/>
        </p:nvSpPr>
        <p:spPr>
          <a:xfrm>
            <a:off x="514350" y="1524000"/>
            <a:ext cx="5305425" cy="876300"/>
          </a:xfrm>
          <a:prstGeom prst="roundRect">
            <a:avLst>
              <a:gd name="adj" fmla="val 869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EA3A52B9-2ABE-4CDB-9F45-56613BD5993E}"/>
              </a:ext>
            </a:extLst>
          </p:cNvPr>
          <p:cNvSpPr>
            <a:spLocks noGrp="1"/>
          </p:cNvSpPr>
          <p:nvPr/>
        </p:nvSpPr>
        <p:spPr>
          <a:xfrm>
            <a:off x="514350" y="1524000"/>
            <a:ext cx="66675" cy="87630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C85C2FD3-72D8-48FD-952B-783687211FD5}"/>
              </a:ext>
            </a:extLst>
          </p:cNvPr>
          <p:cNvSpPr>
            <a:spLocks noGrp="1"/>
          </p:cNvSpPr>
          <p:nvPr/>
        </p:nvSpPr>
        <p:spPr>
          <a:xfrm>
            <a:off x="704850" y="1638300"/>
            <a:ext cx="4924425"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НЕБЕЗПЕКА</a:t>
            </a:r>
          </a:p>
        </p:txBody>
      </p:sp>
      <p:sp>
        <p:nvSpPr>
          <p:cNvPr id="7" name="Прямокутник 6">
            <a:extLst>
              <a:ext uri="{FF2B5EF4-FFF2-40B4-BE49-F238E27FC236}">
                <a16:creationId xmlns:a16="http://schemas.microsoft.com/office/drawing/2014/main" id="{E314F09C-7B0B-4EB0-8C9B-B03405DFF71D}"/>
              </a:ext>
            </a:extLst>
          </p:cNvPr>
          <p:cNvSpPr>
            <a:spLocks noGrp="1"/>
          </p:cNvSpPr>
          <p:nvPr/>
        </p:nvSpPr>
        <p:spPr>
          <a:xfrm>
            <a:off x="704850" y="1857375"/>
            <a:ext cx="4943475" cy="457200"/>
          </a:xfrm>
          <a:prstGeom prst="rect">
            <a:avLst/>
          </a:prstGeom>
          <a:noFill/>
          <a:ln w="0">
            <a:noFill/>
          </a:ln>
        </p:spPr>
        <p:txBody>
          <a:bodyPr anchor="t">
            <a:normAutofit fontScale="88061"/>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Властивість речовини, матеріалу, процесу або об’єкта спричиняти негативні наслідки для здоров’я людини, екосистем чи природних ресурсів.</a:t>
            </a:r>
          </a:p>
        </p:txBody>
      </p:sp>
      <p:sp>
        <p:nvSpPr>
          <p:cNvPr id="8" name="Прямокутник: округлені кути 7">
            <a:extLst>
              <a:ext uri="{FF2B5EF4-FFF2-40B4-BE49-F238E27FC236}">
                <a16:creationId xmlns:a16="http://schemas.microsoft.com/office/drawing/2014/main" id="{62DFA0D4-D658-4948-B72E-7C91FA1A72B2}"/>
              </a:ext>
            </a:extLst>
          </p:cNvPr>
          <p:cNvSpPr>
            <a:spLocks noGrp="1"/>
          </p:cNvSpPr>
          <p:nvPr/>
        </p:nvSpPr>
        <p:spPr>
          <a:xfrm>
            <a:off x="6029325" y="1524000"/>
            <a:ext cx="5553075" cy="876300"/>
          </a:xfrm>
          <a:prstGeom prst="roundRect">
            <a:avLst>
              <a:gd name="adj" fmla="val 8696"/>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46A3A53C-CBF0-4507-A8D9-22902602EDDA}"/>
              </a:ext>
            </a:extLst>
          </p:cNvPr>
          <p:cNvSpPr>
            <a:spLocks noGrp="1"/>
          </p:cNvSpPr>
          <p:nvPr/>
        </p:nvSpPr>
        <p:spPr>
          <a:xfrm>
            <a:off x="6029325" y="1524000"/>
            <a:ext cx="66675" cy="876300"/>
          </a:xfrm>
          <a:prstGeom prst="roundRect">
            <a:avLst>
              <a:gd name="adj" fmla="val 50000"/>
            </a:avLst>
          </a:prstGeom>
          <a:solidFill>
            <a:srgbClr val="3E7692"/>
          </a:solidFill>
          <a:ln w="0">
            <a:noFill/>
          </a:ln>
        </p:spPr>
      </p:sp>
      <p:sp>
        <p:nvSpPr>
          <p:cNvPr id="10" name="Прямокутник 9">
            <a:extLst>
              <a:ext uri="{FF2B5EF4-FFF2-40B4-BE49-F238E27FC236}">
                <a16:creationId xmlns:a16="http://schemas.microsoft.com/office/drawing/2014/main" id="{62D2F652-23F7-44F3-B560-C49B726FEE26}"/>
              </a:ext>
            </a:extLst>
          </p:cNvPr>
          <p:cNvSpPr>
            <a:spLocks noGrp="1"/>
          </p:cNvSpPr>
          <p:nvPr/>
        </p:nvSpPr>
        <p:spPr>
          <a:xfrm>
            <a:off x="6219825" y="1638300"/>
            <a:ext cx="5172075"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ЕКСПОЗИЦІЯ</a:t>
            </a:r>
          </a:p>
        </p:txBody>
      </p:sp>
      <p:sp>
        <p:nvSpPr>
          <p:cNvPr id="11" name="Прямокутник 10">
            <a:extLst>
              <a:ext uri="{FF2B5EF4-FFF2-40B4-BE49-F238E27FC236}">
                <a16:creationId xmlns:a16="http://schemas.microsoft.com/office/drawing/2014/main" id="{26D7EB53-A5B8-47FE-836A-4CC393C95A09}"/>
              </a:ext>
            </a:extLst>
          </p:cNvPr>
          <p:cNvSpPr>
            <a:spLocks noGrp="1"/>
          </p:cNvSpPr>
          <p:nvPr/>
        </p:nvSpPr>
        <p:spPr>
          <a:xfrm>
            <a:off x="6219825" y="1857375"/>
            <a:ext cx="5191125" cy="457200"/>
          </a:xfrm>
          <a:prstGeom prst="rect">
            <a:avLst/>
          </a:prstGeom>
          <a:noFill/>
          <a:ln w="0">
            <a:noFill/>
          </a:ln>
        </p:spPr>
        <p:txBody>
          <a:bodyPr anchor="t">
            <a:normAutofit fontScale="94975"/>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Контакт людини або екологічного рецептора із забруднювачем у певному місці, протягом визначеного часу і за конкретного способу надходження.</a:t>
            </a:r>
          </a:p>
        </p:txBody>
      </p:sp>
      <p:sp>
        <p:nvSpPr>
          <p:cNvPr id="12" name="Прямокутник 11">
            <a:extLst>
              <a:ext uri="{FF2B5EF4-FFF2-40B4-BE49-F238E27FC236}">
                <a16:creationId xmlns:a16="http://schemas.microsoft.com/office/drawing/2014/main" id="{6B68BA78-DE18-4A9D-94FD-5B356783FF2D}"/>
              </a:ext>
            </a:extLst>
          </p:cNvPr>
          <p:cNvSpPr>
            <a:spLocks noGrp="1"/>
          </p:cNvSpPr>
          <p:nvPr/>
        </p:nvSpPr>
        <p:spPr>
          <a:xfrm>
            <a:off x="514350" y="2686050"/>
            <a:ext cx="4572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НЕБЕЗПЕЧНІ ВЛАСТИВОСТІ</a:t>
            </a:r>
          </a:p>
        </p:txBody>
      </p:sp>
      <p:sp>
        <p:nvSpPr>
          <p:cNvPr id="13" name="Прямокутник: округлені кути 12">
            <a:extLst>
              <a:ext uri="{FF2B5EF4-FFF2-40B4-BE49-F238E27FC236}">
                <a16:creationId xmlns:a16="http://schemas.microsoft.com/office/drawing/2014/main" id="{B2418B77-3DCE-4D49-9B60-69F63353ED66}"/>
              </a:ext>
            </a:extLst>
          </p:cNvPr>
          <p:cNvSpPr>
            <a:spLocks noGrp="1"/>
          </p:cNvSpPr>
          <p:nvPr/>
        </p:nvSpPr>
        <p:spPr>
          <a:xfrm>
            <a:off x="514350" y="2990850"/>
            <a:ext cx="2505075" cy="333375"/>
          </a:xfrm>
          <a:prstGeom prst="roundRect">
            <a:avLst>
              <a:gd name="adj" fmla="val 22857"/>
            </a:avLst>
          </a:prstGeom>
          <a:solidFill>
            <a:srgbClr val="F7E6E3"/>
          </a:solidFill>
          <a:ln w="9525">
            <a:solidFill>
              <a:srgbClr val="D6E1DC"/>
            </a:solidFill>
          </a:ln>
        </p:spPr>
      </p:sp>
      <p:sp>
        <p:nvSpPr>
          <p:cNvPr id="14" name="Овал 13">
            <a:extLst>
              <a:ext uri="{FF2B5EF4-FFF2-40B4-BE49-F238E27FC236}">
                <a16:creationId xmlns:a16="http://schemas.microsoft.com/office/drawing/2014/main" id="{27C5EB61-8348-44CD-844A-E6F0FE0035B3}"/>
              </a:ext>
            </a:extLst>
          </p:cNvPr>
          <p:cNvSpPr>
            <a:spLocks noGrp="1"/>
          </p:cNvSpPr>
          <p:nvPr/>
        </p:nvSpPr>
        <p:spPr>
          <a:xfrm>
            <a:off x="628650" y="3086100"/>
            <a:ext cx="152400" cy="152400"/>
          </a:xfrm>
          <a:prstGeom prst="ellipse">
            <a:avLst/>
          </a:prstGeom>
          <a:solidFill>
            <a:srgbClr val="C75A52"/>
          </a:solidFill>
          <a:ln w="0">
            <a:noFill/>
          </a:ln>
        </p:spPr>
      </p:sp>
      <p:sp>
        <p:nvSpPr>
          <p:cNvPr id="15" name="Прямокутник 14">
            <a:extLst>
              <a:ext uri="{FF2B5EF4-FFF2-40B4-BE49-F238E27FC236}">
                <a16:creationId xmlns:a16="http://schemas.microsoft.com/office/drawing/2014/main" id="{CD607DA1-3A81-4855-A0B8-DB7AF42E8D28}"/>
              </a:ext>
            </a:extLst>
          </p:cNvPr>
          <p:cNvSpPr>
            <a:spLocks noGrp="1"/>
          </p:cNvSpPr>
          <p:nvPr/>
        </p:nvSpPr>
        <p:spPr>
          <a:xfrm>
            <a:off x="895350" y="3057525"/>
            <a:ext cx="20002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гостра й хронічна токсичність</a:t>
            </a:r>
          </a:p>
        </p:txBody>
      </p:sp>
      <p:sp>
        <p:nvSpPr>
          <p:cNvPr id="16" name="Прямокутник: округлені кути 15">
            <a:extLst>
              <a:ext uri="{FF2B5EF4-FFF2-40B4-BE49-F238E27FC236}">
                <a16:creationId xmlns:a16="http://schemas.microsoft.com/office/drawing/2014/main" id="{0ED5B17D-C69F-492E-9AC8-5049C43F9E7F}"/>
              </a:ext>
            </a:extLst>
          </p:cNvPr>
          <p:cNvSpPr>
            <a:spLocks noGrp="1"/>
          </p:cNvSpPr>
          <p:nvPr/>
        </p:nvSpPr>
        <p:spPr>
          <a:xfrm>
            <a:off x="3171825" y="2990850"/>
            <a:ext cx="2505075" cy="333375"/>
          </a:xfrm>
          <a:prstGeom prst="roundRect">
            <a:avLst>
              <a:gd name="adj" fmla="val 22857"/>
            </a:avLst>
          </a:prstGeom>
          <a:solidFill>
            <a:srgbClr val="F5EBDD"/>
          </a:solidFill>
          <a:ln w="9525">
            <a:solidFill>
              <a:srgbClr val="D6E1DC"/>
            </a:solidFill>
          </a:ln>
        </p:spPr>
      </p:sp>
      <p:sp>
        <p:nvSpPr>
          <p:cNvPr id="17" name="Овал 16">
            <a:extLst>
              <a:ext uri="{FF2B5EF4-FFF2-40B4-BE49-F238E27FC236}">
                <a16:creationId xmlns:a16="http://schemas.microsoft.com/office/drawing/2014/main" id="{B135B25E-4268-4AA6-A87E-E2570B1F059B}"/>
              </a:ext>
            </a:extLst>
          </p:cNvPr>
          <p:cNvSpPr>
            <a:spLocks noGrp="1"/>
          </p:cNvSpPr>
          <p:nvPr/>
        </p:nvSpPr>
        <p:spPr>
          <a:xfrm>
            <a:off x="3286125" y="3086100"/>
            <a:ext cx="152400" cy="152400"/>
          </a:xfrm>
          <a:prstGeom prst="ellipse">
            <a:avLst/>
          </a:prstGeom>
          <a:solidFill>
            <a:srgbClr val="C75A52"/>
          </a:solidFill>
          <a:ln w="0">
            <a:noFill/>
          </a:ln>
        </p:spPr>
      </p:sp>
      <p:sp>
        <p:nvSpPr>
          <p:cNvPr id="18" name="Прямокутник 17">
            <a:extLst>
              <a:ext uri="{FF2B5EF4-FFF2-40B4-BE49-F238E27FC236}">
                <a16:creationId xmlns:a16="http://schemas.microsoft.com/office/drawing/2014/main" id="{B5DF4D53-B6E5-4CDA-B719-F681ED370146}"/>
              </a:ext>
            </a:extLst>
          </p:cNvPr>
          <p:cNvSpPr>
            <a:spLocks noGrp="1"/>
          </p:cNvSpPr>
          <p:nvPr/>
        </p:nvSpPr>
        <p:spPr>
          <a:xfrm>
            <a:off x="3552825" y="3057525"/>
            <a:ext cx="20002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канцерогенність і мутагенність</a:t>
            </a:r>
          </a:p>
        </p:txBody>
      </p:sp>
      <p:sp>
        <p:nvSpPr>
          <p:cNvPr id="19" name="Прямокутник: округлені кути 18">
            <a:extLst>
              <a:ext uri="{FF2B5EF4-FFF2-40B4-BE49-F238E27FC236}">
                <a16:creationId xmlns:a16="http://schemas.microsoft.com/office/drawing/2014/main" id="{5DC1A95B-3A4C-413D-AC61-E3E1B4B34276}"/>
              </a:ext>
            </a:extLst>
          </p:cNvPr>
          <p:cNvSpPr>
            <a:spLocks noGrp="1"/>
          </p:cNvSpPr>
          <p:nvPr/>
        </p:nvSpPr>
        <p:spPr>
          <a:xfrm>
            <a:off x="514350" y="3438525"/>
            <a:ext cx="2505075" cy="333375"/>
          </a:xfrm>
          <a:prstGeom prst="roundRect">
            <a:avLst>
              <a:gd name="adj" fmla="val 22857"/>
            </a:avLst>
          </a:prstGeom>
          <a:solidFill>
            <a:srgbClr val="F7E6E3"/>
          </a:solidFill>
          <a:ln w="9525">
            <a:solidFill>
              <a:srgbClr val="D6E1DC"/>
            </a:solidFill>
          </a:ln>
        </p:spPr>
      </p:sp>
      <p:sp>
        <p:nvSpPr>
          <p:cNvPr id="20" name="Овал 19">
            <a:extLst>
              <a:ext uri="{FF2B5EF4-FFF2-40B4-BE49-F238E27FC236}">
                <a16:creationId xmlns:a16="http://schemas.microsoft.com/office/drawing/2014/main" id="{EA3C1B22-023F-4F61-9B49-E875AB514F4C}"/>
              </a:ext>
            </a:extLst>
          </p:cNvPr>
          <p:cNvSpPr>
            <a:spLocks noGrp="1"/>
          </p:cNvSpPr>
          <p:nvPr/>
        </p:nvSpPr>
        <p:spPr>
          <a:xfrm>
            <a:off x="628650" y="3533775"/>
            <a:ext cx="152400" cy="152400"/>
          </a:xfrm>
          <a:prstGeom prst="ellipse">
            <a:avLst/>
          </a:prstGeom>
          <a:solidFill>
            <a:srgbClr val="C75A52"/>
          </a:solidFill>
          <a:ln w="0">
            <a:noFill/>
          </a:ln>
        </p:spPr>
      </p:sp>
      <p:sp>
        <p:nvSpPr>
          <p:cNvPr id="21" name="Прямокутник 20">
            <a:extLst>
              <a:ext uri="{FF2B5EF4-FFF2-40B4-BE49-F238E27FC236}">
                <a16:creationId xmlns:a16="http://schemas.microsoft.com/office/drawing/2014/main" id="{1812591C-2876-4F45-A034-D0D1248F2FDC}"/>
              </a:ext>
            </a:extLst>
          </p:cNvPr>
          <p:cNvSpPr>
            <a:spLocks noGrp="1"/>
          </p:cNvSpPr>
          <p:nvPr/>
        </p:nvSpPr>
        <p:spPr>
          <a:xfrm>
            <a:off x="895350" y="3505200"/>
            <a:ext cx="2000250" cy="209550"/>
          </a:xfrm>
          <a:prstGeom prst="rect">
            <a:avLst/>
          </a:prstGeom>
          <a:noFill/>
          <a:ln w="0">
            <a:noFill/>
          </a:ln>
        </p:spPr>
        <p:txBody>
          <a:bodyPr anchor="t">
            <a:normAutofit fontScale="8781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репродуктивна та нейротоксична дія</a:t>
            </a:r>
          </a:p>
        </p:txBody>
      </p:sp>
      <p:sp>
        <p:nvSpPr>
          <p:cNvPr id="22" name="Прямокутник: округлені кути 21">
            <a:extLst>
              <a:ext uri="{FF2B5EF4-FFF2-40B4-BE49-F238E27FC236}">
                <a16:creationId xmlns:a16="http://schemas.microsoft.com/office/drawing/2014/main" id="{56F62FCB-E9C3-4DFB-BDE8-F50E29CA7C18}"/>
              </a:ext>
            </a:extLst>
          </p:cNvPr>
          <p:cNvSpPr>
            <a:spLocks noGrp="1"/>
          </p:cNvSpPr>
          <p:nvPr/>
        </p:nvSpPr>
        <p:spPr>
          <a:xfrm>
            <a:off x="3171825" y="3438525"/>
            <a:ext cx="2505075" cy="333375"/>
          </a:xfrm>
          <a:prstGeom prst="roundRect">
            <a:avLst>
              <a:gd name="adj" fmla="val 22857"/>
            </a:avLst>
          </a:prstGeom>
          <a:solidFill>
            <a:srgbClr val="F5EBDD"/>
          </a:solidFill>
          <a:ln w="9525">
            <a:solidFill>
              <a:srgbClr val="D6E1DC"/>
            </a:solidFill>
          </a:ln>
        </p:spPr>
      </p:sp>
      <p:sp>
        <p:nvSpPr>
          <p:cNvPr id="23" name="Овал 22">
            <a:extLst>
              <a:ext uri="{FF2B5EF4-FFF2-40B4-BE49-F238E27FC236}">
                <a16:creationId xmlns:a16="http://schemas.microsoft.com/office/drawing/2014/main" id="{966225D4-7587-4764-935A-A9720ACFDC47}"/>
              </a:ext>
            </a:extLst>
          </p:cNvPr>
          <p:cNvSpPr>
            <a:spLocks noGrp="1"/>
          </p:cNvSpPr>
          <p:nvPr/>
        </p:nvSpPr>
        <p:spPr>
          <a:xfrm>
            <a:off x="3286125" y="3533775"/>
            <a:ext cx="152400" cy="152400"/>
          </a:xfrm>
          <a:prstGeom prst="ellipse">
            <a:avLst/>
          </a:prstGeom>
          <a:solidFill>
            <a:srgbClr val="C75A52"/>
          </a:solidFill>
          <a:ln w="0">
            <a:noFill/>
          </a:ln>
        </p:spPr>
      </p:sp>
      <p:sp>
        <p:nvSpPr>
          <p:cNvPr id="24" name="Прямокутник 23">
            <a:extLst>
              <a:ext uri="{FF2B5EF4-FFF2-40B4-BE49-F238E27FC236}">
                <a16:creationId xmlns:a16="http://schemas.microsoft.com/office/drawing/2014/main" id="{705F14D0-16BE-475F-96BE-C9DBA3CA523F}"/>
              </a:ext>
            </a:extLst>
          </p:cNvPr>
          <p:cNvSpPr>
            <a:spLocks noGrp="1"/>
          </p:cNvSpPr>
          <p:nvPr/>
        </p:nvSpPr>
        <p:spPr>
          <a:xfrm>
            <a:off x="3552825" y="3505200"/>
            <a:ext cx="20002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ендокринні порушення</a:t>
            </a:r>
          </a:p>
        </p:txBody>
      </p:sp>
      <p:sp>
        <p:nvSpPr>
          <p:cNvPr id="25" name="Прямокутник: округлені кути 24">
            <a:extLst>
              <a:ext uri="{FF2B5EF4-FFF2-40B4-BE49-F238E27FC236}">
                <a16:creationId xmlns:a16="http://schemas.microsoft.com/office/drawing/2014/main" id="{79FB0F91-DCCE-48F1-AF3F-093E6EC20991}"/>
              </a:ext>
            </a:extLst>
          </p:cNvPr>
          <p:cNvSpPr>
            <a:spLocks noGrp="1"/>
          </p:cNvSpPr>
          <p:nvPr/>
        </p:nvSpPr>
        <p:spPr>
          <a:xfrm>
            <a:off x="514350" y="3886200"/>
            <a:ext cx="2505075" cy="333375"/>
          </a:xfrm>
          <a:prstGeom prst="roundRect">
            <a:avLst>
              <a:gd name="adj" fmla="val 22857"/>
            </a:avLst>
          </a:prstGeom>
          <a:solidFill>
            <a:srgbClr val="F7E6E3"/>
          </a:solidFill>
          <a:ln w="9525">
            <a:solidFill>
              <a:srgbClr val="D6E1DC"/>
            </a:solidFill>
          </a:ln>
        </p:spPr>
      </p:sp>
      <p:sp>
        <p:nvSpPr>
          <p:cNvPr id="26" name="Овал 25">
            <a:extLst>
              <a:ext uri="{FF2B5EF4-FFF2-40B4-BE49-F238E27FC236}">
                <a16:creationId xmlns:a16="http://schemas.microsoft.com/office/drawing/2014/main" id="{D2C8A454-9CF3-4F4A-BA1F-AD8FF18D0D9D}"/>
              </a:ext>
            </a:extLst>
          </p:cNvPr>
          <p:cNvSpPr>
            <a:spLocks noGrp="1"/>
          </p:cNvSpPr>
          <p:nvPr/>
        </p:nvSpPr>
        <p:spPr>
          <a:xfrm>
            <a:off x="628650" y="3981450"/>
            <a:ext cx="152400" cy="152400"/>
          </a:xfrm>
          <a:prstGeom prst="ellipse">
            <a:avLst/>
          </a:prstGeom>
          <a:solidFill>
            <a:srgbClr val="C75A52"/>
          </a:solidFill>
          <a:ln w="0">
            <a:noFill/>
          </a:ln>
        </p:spPr>
      </p:sp>
      <p:sp>
        <p:nvSpPr>
          <p:cNvPr id="27" name="Прямокутник 26">
            <a:extLst>
              <a:ext uri="{FF2B5EF4-FFF2-40B4-BE49-F238E27FC236}">
                <a16:creationId xmlns:a16="http://schemas.microsoft.com/office/drawing/2014/main" id="{C1467F68-F2BC-449C-9C5C-ADFF2648A274}"/>
              </a:ext>
            </a:extLst>
          </p:cNvPr>
          <p:cNvSpPr>
            <a:spLocks noGrp="1"/>
          </p:cNvSpPr>
          <p:nvPr/>
        </p:nvSpPr>
        <p:spPr>
          <a:xfrm>
            <a:off x="895350" y="3952875"/>
            <a:ext cx="2000250" cy="209550"/>
          </a:xfrm>
          <a:prstGeom prst="rect">
            <a:avLst/>
          </a:prstGeom>
          <a:noFill/>
          <a:ln w="0">
            <a:noFill/>
          </a:ln>
        </p:spPr>
        <p:txBody>
          <a:bodyPr anchor="t">
            <a:normAutofit fontScale="7249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корозійність, пожежо- і вибухонебезпечність</a:t>
            </a:r>
          </a:p>
        </p:txBody>
      </p:sp>
      <p:sp>
        <p:nvSpPr>
          <p:cNvPr id="28" name="Прямокутник: округлені кути 27">
            <a:extLst>
              <a:ext uri="{FF2B5EF4-FFF2-40B4-BE49-F238E27FC236}">
                <a16:creationId xmlns:a16="http://schemas.microsoft.com/office/drawing/2014/main" id="{E463FDB0-C282-4A10-86A8-59BF0D48E30E}"/>
              </a:ext>
            </a:extLst>
          </p:cNvPr>
          <p:cNvSpPr>
            <a:spLocks noGrp="1"/>
          </p:cNvSpPr>
          <p:nvPr/>
        </p:nvSpPr>
        <p:spPr>
          <a:xfrm>
            <a:off x="3171825" y="3886200"/>
            <a:ext cx="2505075" cy="333375"/>
          </a:xfrm>
          <a:prstGeom prst="roundRect">
            <a:avLst>
              <a:gd name="adj" fmla="val 22857"/>
            </a:avLst>
          </a:prstGeom>
          <a:solidFill>
            <a:srgbClr val="F5EBDD"/>
          </a:solidFill>
          <a:ln w="9525">
            <a:solidFill>
              <a:srgbClr val="D6E1DC"/>
            </a:solidFill>
          </a:ln>
        </p:spPr>
      </p:sp>
      <p:sp>
        <p:nvSpPr>
          <p:cNvPr id="29" name="Овал 28">
            <a:extLst>
              <a:ext uri="{FF2B5EF4-FFF2-40B4-BE49-F238E27FC236}">
                <a16:creationId xmlns:a16="http://schemas.microsoft.com/office/drawing/2014/main" id="{3DEFC039-D3E1-460B-A097-EC050962999D}"/>
              </a:ext>
            </a:extLst>
          </p:cNvPr>
          <p:cNvSpPr>
            <a:spLocks noGrp="1"/>
          </p:cNvSpPr>
          <p:nvPr/>
        </p:nvSpPr>
        <p:spPr>
          <a:xfrm>
            <a:off x="3286125" y="3981450"/>
            <a:ext cx="152400" cy="152400"/>
          </a:xfrm>
          <a:prstGeom prst="ellipse">
            <a:avLst/>
          </a:prstGeom>
          <a:solidFill>
            <a:srgbClr val="C75A52"/>
          </a:solidFill>
          <a:ln w="0">
            <a:noFill/>
          </a:ln>
        </p:spPr>
      </p:sp>
      <p:sp>
        <p:nvSpPr>
          <p:cNvPr id="30" name="Прямокутник 29">
            <a:extLst>
              <a:ext uri="{FF2B5EF4-FFF2-40B4-BE49-F238E27FC236}">
                <a16:creationId xmlns:a16="http://schemas.microsoft.com/office/drawing/2014/main" id="{2EDD8F4F-45A4-4A7C-BFCD-310BEE27D824}"/>
              </a:ext>
            </a:extLst>
          </p:cNvPr>
          <p:cNvSpPr>
            <a:spLocks noGrp="1"/>
          </p:cNvSpPr>
          <p:nvPr/>
        </p:nvSpPr>
        <p:spPr>
          <a:xfrm>
            <a:off x="3552825" y="3952875"/>
            <a:ext cx="20002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радіоактивність</a:t>
            </a:r>
          </a:p>
        </p:txBody>
      </p:sp>
      <p:sp>
        <p:nvSpPr>
          <p:cNvPr id="31" name="Прямокутник: округлені кути 30">
            <a:extLst>
              <a:ext uri="{FF2B5EF4-FFF2-40B4-BE49-F238E27FC236}">
                <a16:creationId xmlns:a16="http://schemas.microsoft.com/office/drawing/2014/main" id="{4D6DB8DD-A85D-4725-9822-053472044749}"/>
              </a:ext>
            </a:extLst>
          </p:cNvPr>
          <p:cNvSpPr>
            <a:spLocks noGrp="1"/>
          </p:cNvSpPr>
          <p:nvPr/>
        </p:nvSpPr>
        <p:spPr>
          <a:xfrm>
            <a:off x="514350" y="4333875"/>
            <a:ext cx="2505075" cy="333375"/>
          </a:xfrm>
          <a:prstGeom prst="roundRect">
            <a:avLst>
              <a:gd name="adj" fmla="val 22857"/>
            </a:avLst>
          </a:prstGeom>
          <a:solidFill>
            <a:srgbClr val="F7E6E3"/>
          </a:solidFill>
          <a:ln w="9525">
            <a:solidFill>
              <a:srgbClr val="D6E1DC"/>
            </a:solidFill>
          </a:ln>
        </p:spPr>
      </p:sp>
      <p:sp>
        <p:nvSpPr>
          <p:cNvPr id="32" name="Овал 31">
            <a:extLst>
              <a:ext uri="{FF2B5EF4-FFF2-40B4-BE49-F238E27FC236}">
                <a16:creationId xmlns:a16="http://schemas.microsoft.com/office/drawing/2014/main" id="{E81598AF-E77C-4192-9E1F-EE564AC80E20}"/>
              </a:ext>
            </a:extLst>
          </p:cNvPr>
          <p:cNvSpPr>
            <a:spLocks noGrp="1"/>
          </p:cNvSpPr>
          <p:nvPr/>
        </p:nvSpPr>
        <p:spPr>
          <a:xfrm>
            <a:off x="628650" y="4429125"/>
            <a:ext cx="152400" cy="152400"/>
          </a:xfrm>
          <a:prstGeom prst="ellipse">
            <a:avLst/>
          </a:prstGeom>
          <a:solidFill>
            <a:srgbClr val="C75A52"/>
          </a:solidFill>
          <a:ln w="0">
            <a:noFill/>
          </a:ln>
        </p:spPr>
      </p:sp>
      <p:sp>
        <p:nvSpPr>
          <p:cNvPr id="33" name="Прямокутник 32">
            <a:extLst>
              <a:ext uri="{FF2B5EF4-FFF2-40B4-BE49-F238E27FC236}">
                <a16:creationId xmlns:a16="http://schemas.microsoft.com/office/drawing/2014/main" id="{A21C2405-0152-42F6-9DB7-24D34F8ABA12}"/>
              </a:ext>
            </a:extLst>
          </p:cNvPr>
          <p:cNvSpPr>
            <a:spLocks noGrp="1"/>
          </p:cNvSpPr>
          <p:nvPr/>
        </p:nvSpPr>
        <p:spPr>
          <a:xfrm>
            <a:off x="895350" y="4400550"/>
            <a:ext cx="20002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стійкість і біоакумуляція</a:t>
            </a:r>
          </a:p>
        </p:txBody>
      </p:sp>
      <p:sp>
        <p:nvSpPr>
          <p:cNvPr id="34" name="Прямокутник: округлені кути 33">
            <a:extLst>
              <a:ext uri="{FF2B5EF4-FFF2-40B4-BE49-F238E27FC236}">
                <a16:creationId xmlns:a16="http://schemas.microsoft.com/office/drawing/2014/main" id="{63DD6414-576D-40B4-9C9D-6AE143157C9F}"/>
              </a:ext>
            </a:extLst>
          </p:cNvPr>
          <p:cNvSpPr>
            <a:spLocks noGrp="1"/>
          </p:cNvSpPr>
          <p:nvPr/>
        </p:nvSpPr>
        <p:spPr>
          <a:xfrm>
            <a:off x="3171825" y="4333875"/>
            <a:ext cx="2505075" cy="333375"/>
          </a:xfrm>
          <a:prstGeom prst="roundRect">
            <a:avLst>
              <a:gd name="adj" fmla="val 22857"/>
            </a:avLst>
          </a:prstGeom>
          <a:solidFill>
            <a:srgbClr val="F5EBDD"/>
          </a:solidFill>
          <a:ln w="9525">
            <a:solidFill>
              <a:srgbClr val="D6E1DC"/>
            </a:solidFill>
          </a:ln>
        </p:spPr>
      </p:sp>
      <p:sp>
        <p:nvSpPr>
          <p:cNvPr id="35" name="Овал 34">
            <a:extLst>
              <a:ext uri="{FF2B5EF4-FFF2-40B4-BE49-F238E27FC236}">
                <a16:creationId xmlns:a16="http://schemas.microsoft.com/office/drawing/2014/main" id="{3AA91611-85BA-4EDD-8553-0E1BD59CE68B}"/>
              </a:ext>
            </a:extLst>
          </p:cNvPr>
          <p:cNvSpPr>
            <a:spLocks noGrp="1"/>
          </p:cNvSpPr>
          <p:nvPr/>
        </p:nvSpPr>
        <p:spPr>
          <a:xfrm>
            <a:off x="3286125" y="4429125"/>
            <a:ext cx="152400" cy="152400"/>
          </a:xfrm>
          <a:prstGeom prst="ellipse">
            <a:avLst/>
          </a:prstGeom>
          <a:solidFill>
            <a:srgbClr val="C75A52"/>
          </a:solidFill>
          <a:ln w="0">
            <a:noFill/>
          </a:ln>
        </p:spPr>
      </p:sp>
      <p:sp>
        <p:nvSpPr>
          <p:cNvPr id="36" name="Прямокутник 35">
            <a:extLst>
              <a:ext uri="{FF2B5EF4-FFF2-40B4-BE49-F238E27FC236}">
                <a16:creationId xmlns:a16="http://schemas.microsoft.com/office/drawing/2014/main" id="{743C550E-4308-4815-BEAB-39D212D1A023}"/>
              </a:ext>
            </a:extLst>
          </p:cNvPr>
          <p:cNvSpPr>
            <a:spLocks noGrp="1"/>
          </p:cNvSpPr>
          <p:nvPr/>
        </p:nvSpPr>
        <p:spPr>
          <a:xfrm>
            <a:off x="3552825" y="4400550"/>
            <a:ext cx="2000250" cy="209550"/>
          </a:xfrm>
          <a:prstGeom prst="rect">
            <a:avLst/>
          </a:prstGeom>
          <a:noFill/>
          <a:ln w="0">
            <a:noFill/>
          </a:ln>
        </p:spPr>
        <p:txBody>
          <a:bodyPr anchor="t">
            <a:normAutofit fontScale="7125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токсичність для наземних і водних організмів</a:t>
            </a:r>
          </a:p>
        </p:txBody>
      </p:sp>
      <p:sp>
        <p:nvSpPr>
          <p:cNvPr id="37" name="Прямокутник 36">
            <a:extLst>
              <a:ext uri="{FF2B5EF4-FFF2-40B4-BE49-F238E27FC236}">
                <a16:creationId xmlns:a16="http://schemas.microsoft.com/office/drawing/2014/main" id="{25D7018E-38C2-4A38-A619-A74315628346}"/>
              </a:ext>
            </a:extLst>
          </p:cNvPr>
          <p:cNvSpPr>
            <a:spLocks noGrp="1"/>
          </p:cNvSpPr>
          <p:nvPr/>
        </p:nvSpPr>
        <p:spPr>
          <a:xfrm>
            <a:off x="6029325" y="2686050"/>
            <a:ext cx="45720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ПАРАМЕТРИ ЕКСПОЗИЦІЇ</a:t>
            </a:r>
          </a:p>
        </p:txBody>
      </p:sp>
      <p:sp>
        <p:nvSpPr>
          <p:cNvPr id="38" name="Прямокутник: округлені кути 37">
            <a:extLst>
              <a:ext uri="{FF2B5EF4-FFF2-40B4-BE49-F238E27FC236}">
                <a16:creationId xmlns:a16="http://schemas.microsoft.com/office/drawing/2014/main" id="{B50E70D6-C98D-4766-9169-4876CD206423}"/>
              </a:ext>
            </a:extLst>
          </p:cNvPr>
          <p:cNvSpPr>
            <a:spLocks noGrp="1"/>
          </p:cNvSpPr>
          <p:nvPr/>
        </p:nvSpPr>
        <p:spPr>
          <a:xfrm>
            <a:off x="6029325" y="2990850"/>
            <a:ext cx="2619375" cy="333375"/>
          </a:xfrm>
          <a:prstGeom prst="roundRect">
            <a:avLst>
              <a:gd name="adj" fmla="val 22857"/>
            </a:avLst>
          </a:prstGeom>
          <a:solidFill>
            <a:srgbClr val="DCEBF1"/>
          </a:solidFill>
          <a:ln w="9525">
            <a:solidFill>
              <a:srgbClr val="D6E1DC"/>
            </a:solidFill>
          </a:ln>
        </p:spPr>
      </p:sp>
      <p:sp>
        <p:nvSpPr>
          <p:cNvPr id="39" name="Прямокутник 38">
            <a:extLst>
              <a:ext uri="{FF2B5EF4-FFF2-40B4-BE49-F238E27FC236}">
                <a16:creationId xmlns:a16="http://schemas.microsoft.com/office/drawing/2014/main" id="{E94A438A-BF44-456F-BB7C-E746D59234EB}"/>
              </a:ext>
            </a:extLst>
          </p:cNvPr>
          <p:cNvSpPr>
            <a:spLocks noGrp="1"/>
          </p:cNvSpPr>
          <p:nvPr/>
        </p:nvSpPr>
        <p:spPr>
          <a:xfrm>
            <a:off x="6143625" y="3057525"/>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Концентрація</a:t>
            </a:r>
          </a:p>
        </p:txBody>
      </p:sp>
      <p:sp>
        <p:nvSpPr>
          <p:cNvPr id="40" name="Прямокутник 39">
            <a:extLst>
              <a:ext uri="{FF2B5EF4-FFF2-40B4-BE49-F238E27FC236}">
                <a16:creationId xmlns:a16="http://schemas.microsoft.com/office/drawing/2014/main" id="{4D14A904-DE6F-4FE2-8583-66DF50025595}"/>
              </a:ext>
            </a:extLst>
          </p:cNvPr>
          <p:cNvSpPr>
            <a:spLocks noGrp="1"/>
          </p:cNvSpPr>
          <p:nvPr/>
        </p:nvSpPr>
        <p:spPr>
          <a:xfrm>
            <a:off x="7029450" y="3057525"/>
            <a:ext cx="1504950" cy="209550"/>
          </a:xfrm>
          <a:prstGeom prst="rect">
            <a:avLst/>
          </a:prstGeom>
          <a:noFill/>
          <a:ln w="0">
            <a:noFill/>
          </a:ln>
        </p:spPr>
        <p:txBody>
          <a:bodyPr anchor="t">
            <a:normAutofit/>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рівень у середовищі</a:t>
            </a:r>
          </a:p>
        </p:txBody>
      </p:sp>
      <p:sp>
        <p:nvSpPr>
          <p:cNvPr id="41" name="Прямокутник: округлені кути 40">
            <a:extLst>
              <a:ext uri="{FF2B5EF4-FFF2-40B4-BE49-F238E27FC236}">
                <a16:creationId xmlns:a16="http://schemas.microsoft.com/office/drawing/2014/main" id="{A5D365E1-EFB6-461A-8BBB-89C81BFAFE2D}"/>
              </a:ext>
            </a:extLst>
          </p:cNvPr>
          <p:cNvSpPr>
            <a:spLocks noGrp="1"/>
          </p:cNvSpPr>
          <p:nvPr/>
        </p:nvSpPr>
        <p:spPr>
          <a:xfrm>
            <a:off x="8801100" y="2990850"/>
            <a:ext cx="2619375" cy="333375"/>
          </a:xfrm>
          <a:prstGeom prst="roundRect">
            <a:avLst>
              <a:gd name="adj" fmla="val 22857"/>
            </a:avLst>
          </a:prstGeom>
          <a:solidFill>
            <a:srgbClr val="F5EBDD"/>
          </a:solidFill>
          <a:ln w="9525">
            <a:solidFill>
              <a:srgbClr val="D6E1DC"/>
            </a:solidFill>
          </a:ln>
        </p:spPr>
      </p:sp>
      <p:sp>
        <p:nvSpPr>
          <p:cNvPr id="42" name="Прямокутник 41">
            <a:extLst>
              <a:ext uri="{FF2B5EF4-FFF2-40B4-BE49-F238E27FC236}">
                <a16:creationId xmlns:a16="http://schemas.microsoft.com/office/drawing/2014/main" id="{54065A56-8FD1-4893-B8B7-67B21ACEDF1F}"/>
              </a:ext>
            </a:extLst>
          </p:cNvPr>
          <p:cNvSpPr>
            <a:spLocks noGrp="1"/>
          </p:cNvSpPr>
          <p:nvPr/>
        </p:nvSpPr>
        <p:spPr>
          <a:xfrm>
            <a:off x="8915400" y="3057525"/>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Частота</a:t>
            </a:r>
          </a:p>
        </p:txBody>
      </p:sp>
      <p:sp>
        <p:nvSpPr>
          <p:cNvPr id="43" name="Прямокутник 42">
            <a:extLst>
              <a:ext uri="{FF2B5EF4-FFF2-40B4-BE49-F238E27FC236}">
                <a16:creationId xmlns:a16="http://schemas.microsoft.com/office/drawing/2014/main" id="{C6A8B57E-72C6-4887-AA51-638DF97B5731}"/>
              </a:ext>
            </a:extLst>
          </p:cNvPr>
          <p:cNvSpPr>
            <a:spLocks noGrp="1"/>
          </p:cNvSpPr>
          <p:nvPr/>
        </p:nvSpPr>
        <p:spPr>
          <a:xfrm>
            <a:off x="9801225" y="3057525"/>
            <a:ext cx="1504950" cy="209550"/>
          </a:xfrm>
          <a:prstGeom prst="rect">
            <a:avLst/>
          </a:prstGeom>
          <a:noFill/>
          <a:ln w="0">
            <a:noFill/>
          </a:ln>
        </p:spPr>
        <p:txBody>
          <a:bodyPr anchor="t">
            <a:normAutofit fontScale="85775"/>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як часто відбувається контакт</a:t>
            </a:r>
          </a:p>
        </p:txBody>
      </p:sp>
      <p:sp>
        <p:nvSpPr>
          <p:cNvPr id="44" name="Прямокутник: округлені кути 43">
            <a:extLst>
              <a:ext uri="{FF2B5EF4-FFF2-40B4-BE49-F238E27FC236}">
                <a16:creationId xmlns:a16="http://schemas.microsoft.com/office/drawing/2014/main" id="{63ED9BCB-8AA6-4BEA-A7A4-2E7D5DF8C787}"/>
              </a:ext>
            </a:extLst>
          </p:cNvPr>
          <p:cNvSpPr>
            <a:spLocks noGrp="1"/>
          </p:cNvSpPr>
          <p:nvPr/>
        </p:nvSpPr>
        <p:spPr>
          <a:xfrm>
            <a:off x="6029325" y="3438525"/>
            <a:ext cx="2619375" cy="333375"/>
          </a:xfrm>
          <a:prstGeom prst="roundRect">
            <a:avLst>
              <a:gd name="adj" fmla="val 22857"/>
            </a:avLst>
          </a:prstGeom>
          <a:solidFill>
            <a:srgbClr val="DCEBF1"/>
          </a:solidFill>
          <a:ln w="9525">
            <a:solidFill>
              <a:srgbClr val="D6E1DC"/>
            </a:solidFill>
          </a:ln>
        </p:spPr>
      </p:sp>
      <p:sp>
        <p:nvSpPr>
          <p:cNvPr id="45" name="Прямокутник 44">
            <a:extLst>
              <a:ext uri="{FF2B5EF4-FFF2-40B4-BE49-F238E27FC236}">
                <a16:creationId xmlns:a16="http://schemas.microsoft.com/office/drawing/2014/main" id="{938B91BA-B482-4EDE-A904-D64F106CBCAE}"/>
              </a:ext>
            </a:extLst>
          </p:cNvPr>
          <p:cNvSpPr>
            <a:spLocks noGrp="1"/>
          </p:cNvSpPr>
          <p:nvPr/>
        </p:nvSpPr>
        <p:spPr>
          <a:xfrm>
            <a:off x="6143625" y="3505200"/>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Тривалість</a:t>
            </a:r>
          </a:p>
        </p:txBody>
      </p:sp>
      <p:sp>
        <p:nvSpPr>
          <p:cNvPr id="46" name="Прямокутник 45">
            <a:extLst>
              <a:ext uri="{FF2B5EF4-FFF2-40B4-BE49-F238E27FC236}">
                <a16:creationId xmlns:a16="http://schemas.microsoft.com/office/drawing/2014/main" id="{1DA41874-A0A8-4532-9DC3-5CBB17D3F59D}"/>
              </a:ext>
            </a:extLst>
          </p:cNvPr>
          <p:cNvSpPr>
            <a:spLocks noGrp="1"/>
          </p:cNvSpPr>
          <p:nvPr/>
        </p:nvSpPr>
        <p:spPr>
          <a:xfrm>
            <a:off x="7029450" y="3505200"/>
            <a:ext cx="1504950" cy="209550"/>
          </a:xfrm>
          <a:prstGeom prst="rect">
            <a:avLst/>
          </a:prstGeom>
          <a:noFill/>
          <a:ln w="0">
            <a:noFill/>
          </a:ln>
        </p:spPr>
        <p:txBody>
          <a:bodyPr anchor="t">
            <a:normAutofit fontScale="99375"/>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скільки часу триває вплив</a:t>
            </a:r>
          </a:p>
        </p:txBody>
      </p:sp>
      <p:sp>
        <p:nvSpPr>
          <p:cNvPr id="47" name="Прямокутник: округлені кути 46">
            <a:extLst>
              <a:ext uri="{FF2B5EF4-FFF2-40B4-BE49-F238E27FC236}">
                <a16:creationId xmlns:a16="http://schemas.microsoft.com/office/drawing/2014/main" id="{2E2C3E81-851C-47A3-8E69-D681D44BAB9F}"/>
              </a:ext>
            </a:extLst>
          </p:cNvPr>
          <p:cNvSpPr>
            <a:spLocks noGrp="1"/>
          </p:cNvSpPr>
          <p:nvPr/>
        </p:nvSpPr>
        <p:spPr>
          <a:xfrm>
            <a:off x="8801100" y="3438525"/>
            <a:ext cx="2619375" cy="333375"/>
          </a:xfrm>
          <a:prstGeom prst="roundRect">
            <a:avLst>
              <a:gd name="adj" fmla="val 22857"/>
            </a:avLst>
          </a:prstGeom>
          <a:solidFill>
            <a:srgbClr val="F5EBDD"/>
          </a:solidFill>
          <a:ln w="9525">
            <a:solidFill>
              <a:srgbClr val="D6E1DC"/>
            </a:solidFill>
          </a:ln>
        </p:spPr>
      </p:sp>
      <p:sp>
        <p:nvSpPr>
          <p:cNvPr id="48" name="Прямокутник 47">
            <a:extLst>
              <a:ext uri="{FF2B5EF4-FFF2-40B4-BE49-F238E27FC236}">
                <a16:creationId xmlns:a16="http://schemas.microsoft.com/office/drawing/2014/main" id="{1EED32F4-C928-42B5-AC0A-9DB0EA7DCBA3}"/>
              </a:ext>
            </a:extLst>
          </p:cNvPr>
          <p:cNvSpPr>
            <a:spLocks noGrp="1"/>
          </p:cNvSpPr>
          <p:nvPr/>
        </p:nvSpPr>
        <p:spPr>
          <a:xfrm>
            <a:off x="8915400" y="3505200"/>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Місце</a:t>
            </a:r>
          </a:p>
        </p:txBody>
      </p:sp>
      <p:sp>
        <p:nvSpPr>
          <p:cNvPr id="49" name="Прямокутник 48">
            <a:extLst>
              <a:ext uri="{FF2B5EF4-FFF2-40B4-BE49-F238E27FC236}">
                <a16:creationId xmlns:a16="http://schemas.microsoft.com/office/drawing/2014/main" id="{F16F4531-BC14-405F-B275-9391AF00F187}"/>
              </a:ext>
            </a:extLst>
          </p:cNvPr>
          <p:cNvSpPr>
            <a:spLocks noGrp="1"/>
          </p:cNvSpPr>
          <p:nvPr/>
        </p:nvSpPr>
        <p:spPr>
          <a:xfrm>
            <a:off x="9801225" y="3505200"/>
            <a:ext cx="1504950" cy="209550"/>
          </a:xfrm>
          <a:prstGeom prst="rect">
            <a:avLst/>
          </a:prstGeom>
          <a:noFill/>
          <a:ln w="0">
            <a:noFill/>
          </a:ln>
        </p:spPr>
        <p:txBody>
          <a:bodyPr anchor="t">
            <a:normAutofit/>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де відбувається контакт</a:t>
            </a:r>
          </a:p>
        </p:txBody>
      </p:sp>
      <p:sp>
        <p:nvSpPr>
          <p:cNvPr id="50" name="Прямокутник: округлені кути 49">
            <a:extLst>
              <a:ext uri="{FF2B5EF4-FFF2-40B4-BE49-F238E27FC236}">
                <a16:creationId xmlns:a16="http://schemas.microsoft.com/office/drawing/2014/main" id="{A920D7C5-F6C3-4199-B20F-68F2E8AFCB9E}"/>
              </a:ext>
            </a:extLst>
          </p:cNvPr>
          <p:cNvSpPr>
            <a:spLocks noGrp="1"/>
          </p:cNvSpPr>
          <p:nvPr/>
        </p:nvSpPr>
        <p:spPr>
          <a:xfrm>
            <a:off x="6029325" y="3886200"/>
            <a:ext cx="2619375" cy="333375"/>
          </a:xfrm>
          <a:prstGeom prst="roundRect">
            <a:avLst>
              <a:gd name="adj" fmla="val 22857"/>
            </a:avLst>
          </a:prstGeom>
          <a:solidFill>
            <a:srgbClr val="DCEBF1"/>
          </a:solidFill>
          <a:ln w="9525">
            <a:solidFill>
              <a:srgbClr val="D6E1DC"/>
            </a:solidFill>
          </a:ln>
        </p:spPr>
      </p:sp>
      <p:sp>
        <p:nvSpPr>
          <p:cNvPr id="51" name="Прямокутник 50">
            <a:extLst>
              <a:ext uri="{FF2B5EF4-FFF2-40B4-BE49-F238E27FC236}">
                <a16:creationId xmlns:a16="http://schemas.microsoft.com/office/drawing/2014/main" id="{E431B2B4-A195-431F-8965-0DC2BF84E538}"/>
              </a:ext>
            </a:extLst>
          </p:cNvPr>
          <p:cNvSpPr>
            <a:spLocks noGrp="1"/>
          </p:cNvSpPr>
          <p:nvPr/>
        </p:nvSpPr>
        <p:spPr>
          <a:xfrm>
            <a:off x="6143625" y="3952875"/>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Середовище</a:t>
            </a:r>
          </a:p>
        </p:txBody>
      </p:sp>
      <p:sp>
        <p:nvSpPr>
          <p:cNvPr id="52" name="Прямокутник 51">
            <a:extLst>
              <a:ext uri="{FF2B5EF4-FFF2-40B4-BE49-F238E27FC236}">
                <a16:creationId xmlns:a16="http://schemas.microsoft.com/office/drawing/2014/main" id="{EEE79CDB-9FF3-48C3-914C-73389D82EB63}"/>
              </a:ext>
            </a:extLst>
          </p:cNvPr>
          <p:cNvSpPr>
            <a:spLocks noGrp="1"/>
          </p:cNvSpPr>
          <p:nvPr/>
        </p:nvSpPr>
        <p:spPr>
          <a:xfrm>
            <a:off x="7029450" y="3952875"/>
            <a:ext cx="1504950" cy="209550"/>
          </a:xfrm>
          <a:prstGeom prst="rect">
            <a:avLst/>
          </a:prstGeom>
          <a:noFill/>
          <a:ln w="0">
            <a:noFill/>
          </a:ln>
        </p:spPr>
        <p:txBody>
          <a:bodyPr anchor="t">
            <a:normAutofit/>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ґрунт, пил, вода, їжа</a:t>
            </a:r>
          </a:p>
        </p:txBody>
      </p:sp>
      <p:sp>
        <p:nvSpPr>
          <p:cNvPr id="53" name="Прямокутник: округлені кути 52">
            <a:extLst>
              <a:ext uri="{FF2B5EF4-FFF2-40B4-BE49-F238E27FC236}">
                <a16:creationId xmlns:a16="http://schemas.microsoft.com/office/drawing/2014/main" id="{1DF9900B-F4A6-42E1-98AE-BD780F179A6E}"/>
              </a:ext>
            </a:extLst>
          </p:cNvPr>
          <p:cNvSpPr>
            <a:spLocks noGrp="1"/>
          </p:cNvSpPr>
          <p:nvPr/>
        </p:nvSpPr>
        <p:spPr>
          <a:xfrm>
            <a:off x="8801100" y="3886200"/>
            <a:ext cx="2619375" cy="333375"/>
          </a:xfrm>
          <a:prstGeom prst="roundRect">
            <a:avLst>
              <a:gd name="adj" fmla="val 22857"/>
            </a:avLst>
          </a:prstGeom>
          <a:solidFill>
            <a:srgbClr val="F5EBDD"/>
          </a:solidFill>
          <a:ln w="9525">
            <a:solidFill>
              <a:srgbClr val="D6E1DC"/>
            </a:solidFill>
          </a:ln>
        </p:spPr>
      </p:sp>
      <p:sp>
        <p:nvSpPr>
          <p:cNvPr id="54" name="Прямокутник 53">
            <a:extLst>
              <a:ext uri="{FF2B5EF4-FFF2-40B4-BE49-F238E27FC236}">
                <a16:creationId xmlns:a16="http://schemas.microsoft.com/office/drawing/2014/main" id="{66AE90C1-3D22-42C6-8928-7631E48C92FF}"/>
              </a:ext>
            </a:extLst>
          </p:cNvPr>
          <p:cNvSpPr>
            <a:spLocks noGrp="1"/>
          </p:cNvSpPr>
          <p:nvPr/>
        </p:nvSpPr>
        <p:spPr>
          <a:xfrm>
            <a:off x="8915400" y="3952875"/>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Шлях</a:t>
            </a:r>
          </a:p>
        </p:txBody>
      </p:sp>
      <p:sp>
        <p:nvSpPr>
          <p:cNvPr id="55" name="Прямокутник 54">
            <a:extLst>
              <a:ext uri="{FF2B5EF4-FFF2-40B4-BE49-F238E27FC236}">
                <a16:creationId xmlns:a16="http://schemas.microsoft.com/office/drawing/2014/main" id="{51B020B2-A416-4C9C-AC10-ED1C0BBEDD3B}"/>
              </a:ext>
            </a:extLst>
          </p:cNvPr>
          <p:cNvSpPr>
            <a:spLocks noGrp="1"/>
          </p:cNvSpPr>
          <p:nvPr/>
        </p:nvSpPr>
        <p:spPr>
          <a:xfrm>
            <a:off x="9801225" y="3952875"/>
            <a:ext cx="1504950" cy="209550"/>
          </a:xfrm>
          <a:prstGeom prst="rect">
            <a:avLst/>
          </a:prstGeom>
          <a:noFill/>
          <a:ln w="0">
            <a:noFill/>
          </a:ln>
        </p:spPr>
        <p:txBody>
          <a:bodyPr anchor="t">
            <a:normAutofit fontScale="64375"/>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пероральний, інгаляційний, дермальний</a:t>
            </a:r>
          </a:p>
        </p:txBody>
      </p:sp>
      <p:sp>
        <p:nvSpPr>
          <p:cNvPr id="56" name="Прямокутник: округлені кути 55">
            <a:extLst>
              <a:ext uri="{FF2B5EF4-FFF2-40B4-BE49-F238E27FC236}">
                <a16:creationId xmlns:a16="http://schemas.microsoft.com/office/drawing/2014/main" id="{26071610-F77C-4976-AF84-6E9E9C7A50E7}"/>
              </a:ext>
            </a:extLst>
          </p:cNvPr>
          <p:cNvSpPr>
            <a:spLocks noGrp="1"/>
          </p:cNvSpPr>
          <p:nvPr/>
        </p:nvSpPr>
        <p:spPr>
          <a:xfrm>
            <a:off x="6029325" y="4333875"/>
            <a:ext cx="2619375" cy="333375"/>
          </a:xfrm>
          <a:prstGeom prst="roundRect">
            <a:avLst>
              <a:gd name="adj" fmla="val 22857"/>
            </a:avLst>
          </a:prstGeom>
          <a:solidFill>
            <a:srgbClr val="DCEBF1"/>
          </a:solidFill>
          <a:ln w="9525">
            <a:solidFill>
              <a:srgbClr val="D6E1DC"/>
            </a:solidFill>
          </a:ln>
        </p:spPr>
      </p:sp>
      <p:sp>
        <p:nvSpPr>
          <p:cNvPr id="57" name="Прямокутник 56">
            <a:extLst>
              <a:ext uri="{FF2B5EF4-FFF2-40B4-BE49-F238E27FC236}">
                <a16:creationId xmlns:a16="http://schemas.microsoft.com/office/drawing/2014/main" id="{DC000472-3C43-4105-B634-D767F1D63BA0}"/>
              </a:ext>
            </a:extLst>
          </p:cNvPr>
          <p:cNvSpPr>
            <a:spLocks noGrp="1"/>
          </p:cNvSpPr>
          <p:nvPr/>
        </p:nvSpPr>
        <p:spPr>
          <a:xfrm>
            <a:off x="6143625" y="4400550"/>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Рецептор</a:t>
            </a:r>
          </a:p>
        </p:txBody>
      </p:sp>
      <p:sp>
        <p:nvSpPr>
          <p:cNvPr id="58" name="Прямокутник 57">
            <a:extLst>
              <a:ext uri="{FF2B5EF4-FFF2-40B4-BE49-F238E27FC236}">
                <a16:creationId xmlns:a16="http://schemas.microsoft.com/office/drawing/2014/main" id="{A356483B-C0CF-49F9-8A6E-D532C5A51EF1}"/>
              </a:ext>
            </a:extLst>
          </p:cNvPr>
          <p:cNvSpPr>
            <a:spLocks noGrp="1"/>
          </p:cNvSpPr>
          <p:nvPr/>
        </p:nvSpPr>
        <p:spPr>
          <a:xfrm>
            <a:off x="7029450" y="4400550"/>
            <a:ext cx="1504950" cy="209550"/>
          </a:xfrm>
          <a:prstGeom prst="rect">
            <a:avLst/>
          </a:prstGeom>
          <a:noFill/>
          <a:ln w="0">
            <a:noFill/>
          </a:ln>
        </p:spPr>
        <p:txBody>
          <a:bodyPr anchor="t">
            <a:normAutofit fontScale="80305"/>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вік, маса, поведінка, вразливість</a:t>
            </a:r>
          </a:p>
        </p:txBody>
      </p:sp>
      <p:sp>
        <p:nvSpPr>
          <p:cNvPr id="59" name="Прямокутник: округлені кути 58">
            <a:extLst>
              <a:ext uri="{FF2B5EF4-FFF2-40B4-BE49-F238E27FC236}">
                <a16:creationId xmlns:a16="http://schemas.microsoft.com/office/drawing/2014/main" id="{FB849FFF-AE88-438F-9774-6836042B9A14}"/>
              </a:ext>
            </a:extLst>
          </p:cNvPr>
          <p:cNvSpPr>
            <a:spLocks noGrp="1"/>
          </p:cNvSpPr>
          <p:nvPr/>
        </p:nvSpPr>
        <p:spPr>
          <a:xfrm>
            <a:off x="8801100" y="4333875"/>
            <a:ext cx="2619375" cy="333375"/>
          </a:xfrm>
          <a:prstGeom prst="roundRect">
            <a:avLst>
              <a:gd name="adj" fmla="val 22857"/>
            </a:avLst>
          </a:prstGeom>
          <a:solidFill>
            <a:srgbClr val="F5EBDD"/>
          </a:solidFill>
          <a:ln w="9525">
            <a:solidFill>
              <a:srgbClr val="D6E1DC"/>
            </a:solidFill>
          </a:ln>
        </p:spPr>
      </p:sp>
      <p:sp>
        <p:nvSpPr>
          <p:cNvPr id="60" name="Прямокутник 59">
            <a:extLst>
              <a:ext uri="{FF2B5EF4-FFF2-40B4-BE49-F238E27FC236}">
                <a16:creationId xmlns:a16="http://schemas.microsoft.com/office/drawing/2014/main" id="{9ADDC114-64BD-4EFB-831C-9FA7997D9A5D}"/>
              </a:ext>
            </a:extLst>
          </p:cNvPr>
          <p:cNvSpPr>
            <a:spLocks noGrp="1"/>
          </p:cNvSpPr>
          <p:nvPr/>
        </p:nvSpPr>
        <p:spPr>
          <a:xfrm>
            <a:off x="8915400" y="4400550"/>
            <a:ext cx="876300" cy="190500"/>
          </a:xfrm>
          <a:prstGeom prst="rect">
            <a:avLst/>
          </a:prstGeom>
          <a:noFill/>
          <a:ln w="0">
            <a:noFill/>
          </a:ln>
        </p:spPr>
        <p:txBody>
          <a:bodyPr anchor="t">
            <a:normAutofit fontScale="86667"/>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Тип</a:t>
            </a:r>
          </a:p>
        </p:txBody>
      </p:sp>
      <p:sp>
        <p:nvSpPr>
          <p:cNvPr id="61" name="Прямокутник 60">
            <a:extLst>
              <a:ext uri="{FF2B5EF4-FFF2-40B4-BE49-F238E27FC236}">
                <a16:creationId xmlns:a16="http://schemas.microsoft.com/office/drawing/2014/main" id="{6B761A90-8217-400B-8CA7-6DAF52001E69}"/>
              </a:ext>
            </a:extLst>
          </p:cNvPr>
          <p:cNvSpPr>
            <a:spLocks noGrp="1"/>
          </p:cNvSpPr>
          <p:nvPr/>
        </p:nvSpPr>
        <p:spPr>
          <a:xfrm>
            <a:off x="9801225" y="4400550"/>
            <a:ext cx="1504950" cy="209550"/>
          </a:xfrm>
          <a:prstGeom prst="rect">
            <a:avLst/>
          </a:prstGeom>
          <a:noFill/>
          <a:ln w="0">
            <a:noFill/>
          </a:ln>
        </p:spPr>
        <p:txBody>
          <a:bodyPr anchor="t">
            <a:normAutofit fontScale="66245"/>
          </a:bodyPr>
          <a:lstStyle/>
          <a:p>
            <a:pPr algn="l">
              <a:defRPr sz="750" b="0">
                <a:solidFill>
                  <a:srgbClr val="10282F"/>
                </a:solidFill>
                <a:latin typeface="DejaVu Sans"/>
                <a:ea typeface="DejaVu Sans"/>
                <a:cs typeface="DejaVu Sans"/>
              </a:defRPr>
            </a:pPr>
            <a:r>
              <a:rPr sz="750" b="0">
                <a:solidFill>
                  <a:srgbClr val="10282F"/>
                </a:solidFill>
                <a:latin typeface="DejaVu Sans"/>
                <a:ea typeface="DejaVu Sans"/>
                <a:cs typeface="DejaVu Sans"/>
              </a:rPr>
              <a:t>гостра, хронічна, професійна, побутова</a:t>
            </a:r>
          </a:p>
        </p:txBody>
      </p:sp>
      <p:sp>
        <p:nvSpPr>
          <p:cNvPr id="62" name="Прямокутник: округлені кути 61">
            <a:extLst>
              <a:ext uri="{FF2B5EF4-FFF2-40B4-BE49-F238E27FC236}">
                <a16:creationId xmlns:a16="http://schemas.microsoft.com/office/drawing/2014/main" id="{07135858-79C2-4EE7-9B8A-491FE68AA1DF}"/>
              </a:ext>
            </a:extLst>
          </p:cNvPr>
          <p:cNvSpPr>
            <a:spLocks noGrp="1"/>
          </p:cNvSpPr>
          <p:nvPr/>
        </p:nvSpPr>
        <p:spPr>
          <a:xfrm>
            <a:off x="514350" y="5162550"/>
            <a:ext cx="11068050" cy="762000"/>
          </a:xfrm>
          <a:prstGeom prst="roundRect">
            <a:avLst>
              <a:gd name="adj" fmla="val 10000"/>
            </a:avLst>
          </a:prstGeom>
          <a:solidFill>
            <a:srgbClr val="10282F"/>
          </a:solidFill>
          <a:ln w="0">
            <a:noFill/>
          </a:ln>
        </p:spPr>
      </p:sp>
      <p:sp>
        <p:nvSpPr>
          <p:cNvPr id="63" name="Прямокутник 62">
            <a:extLst>
              <a:ext uri="{FF2B5EF4-FFF2-40B4-BE49-F238E27FC236}">
                <a16:creationId xmlns:a16="http://schemas.microsoft.com/office/drawing/2014/main" id="{F5BC2317-F8BF-448B-97E3-042D0F638726}"/>
              </a:ext>
            </a:extLst>
          </p:cNvPr>
          <p:cNvSpPr>
            <a:spLocks noGrp="1"/>
          </p:cNvSpPr>
          <p:nvPr/>
        </p:nvSpPr>
        <p:spPr>
          <a:xfrm>
            <a:off x="742950" y="5353050"/>
            <a:ext cx="952500" cy="171450"/>
          </a:xfrm>
          <a:prstGeom prst="rect">
            <a:avLst/>
          </a:prstGeom>
          <a:noFill/>
          <a:ln w="0">
            <a:noFill/>
          </a:ln>
        </p:spPr>
        <p:txBody>
          <a:bodyPr anchor="t">
            <a:normAutofit fontScale="70000"/>
          </a:bodyPr>
          <a:lstStyle/>
          <a:p>
            <a:pPr algn="l">
              <a:defRPr sz="750" b="1">
                <a:solidFill>
                  <a:srgbClr val="F4BE68"/>
                </a:solidFill>
                <a:latin typeface="DejaVu Sans"/>
                <a:ea typeface="DejaVu Sans"/>
                <a:cs typeface="DejaVu Sans"/>
              </a:defRPr>
            </a:pPr>
            <a:r>
              <a:rPr sz="750" b="1">
                <a:solidFill>
                  <a:srgbClr val="F4BE68"/>
                </a:solidFill>
                <a:latin typeface="DejaVu Sans"/>
                <a:ea typeface="DejaVu Sans"/>
                <a:cs typeface="DejaVu Sans"/>
              </a:rPr>
              <a:t>ПРИКЛАД</a:t>
            </a:r>
          </a:p>
        </p:txBody>
      </p:sp>
      <p:sp>
        <p:nvSpPr>
          <p:cNvPr id="64" name="Прямокутник 63">
            <a:extLst>
              <a:ext uri="{FF2B5EF4-FFF2-40B4-BE49-F238E27FC236}">
                <a16:creationId xmlns:a16="http://schemas.microsoft.com/office/drawing/2014/main" id="{282A9936-1149-4D92-8F05-5FDCA5518B95}"/>
              </a:ext>
            </a:extLst>
          </p:cNvPr>
          <p:cNvSpPr>
            <a:spLocks noGrp="1"/>
          </p:cNvSpPr>
          <p:nvPr/>
        </p:nvSpPr>
        <p:spPr>
          <a:xfrm>
            <a:off x="1752600" y="5267325"/>
            <a:ext cx="9391650" cy="419100"/>
          </a:xfrm>
          <a:prstGeom prst="rect">
            <a:avLst/>
          </a:prstGeom>
          <a:noFill/>
          <a:ln w="0">
            <a:noFill/>
          </a:ln>
        </p:spPr>
        <p:txBody>
          <a:bodyPr anchor="t">
            <a:normAutofit fontScale="89583"/>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Герметична ємність із токсичною речовиною становить небезпеку. Без витоку й контакту ризик для населення може залишатися контрольованим.</a:t>
            </a:r>
          </a:p>
        </p:txBody>
      </p:sp>
      <p:sp>
        <p:nvSpPr>
          <p:cNvPr id="65" name="Прямокутник 64">
            <a:extLst>
              <a:ext uri="{FF2B5EF4-FFF2-40B4-BE49-F238E27FC236}">
                <a16:creationId xmlns:a16="http://schemas.microsoft.com/office/drawing/2014/main" id="{7B0AFE3A-C8CB-4582-9962-D859B06A80D2}"/>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6" name="Прямокутник 65">
            <a:extLst>
              <a:ext uri="{FF2B5EF4-FFF2-40B4-BE49-F238E27FC236}">
                <a16:creationId xmlns:a16="http://schemas.microsoft.com/office/drawing/2014/main" id="{305F202F-E2B8-4130-90B1-E741DAA2C956}"/>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03</a:t>
            </a:r>
          </a:p>
        </p:txBody>
      </p:sp>
    </p:spTree>
    <p:extLst>
      <p:ext uri="{BB962C8B-B14F-4D97-AF65-F5344CB8AC3E}">
        <p14:creationId xmlns:p14="http://schemas.microsoft.com/office/powerpoint/2010/main" val="1447924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3" name="Прямокутник 52">
            <a:extLst>
              <a:ext uri="{FF2B5EF4-FFF2-40B4-BE49-F238E27FC236}">
                <a16:creationId xmlns:a16="http://schemas.microsoft.com/office/drawing/2014/main" id="{0EDCB6C6-0E8D-4B3E-A6AD-9A4B02CB52C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04</a:t>
            </a:r>
          </a:p>
        </p:txBody>
      </p:sp>
      <p:sp>
        <p:nvSpPr>
          <p:cNvPr id="2" name="Прямокутник 1">
            <a:extLst>
              <a:ext uri="{FF2B5EF4-FFF2-40B4-BE49-F238E27FC236}">
                <a16:creationId xmlns:a16="http://schemas.microsoft.com/office/drawing/2014/main" id="{8CCB4ABC-9898-4E3C-B9F4-738023A5BE07}"/>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4F7A1FD-7FEA-4668-8605-2F9BC9CF9ADA}"/>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Доза кількісно описує контакт, ризик — можливі наслідки</a:t>
            </a:r>
          </a:p>
        </p:txBody>
      </p:sp>
      <p:sp>
        <p:nvSpPr>
          <p:cNvPr id="4" name="Прямокутник: округлені кути 3">
            <a:extLst>
              <a:ext uri="{FF2B5EF4-FFF2-40B4-BE49-F238E27FC236}">
                <a16:creationId xmlns:a16="http://schemas.microsoft.com/office/drawing/2014/main" id="{147B3B5E-B370-4B4A-97DB-8FF9F891C161}"/>
              </a:ext>
            </a:extLst>
          </p:cNvPr>
          <p:cNvSpPr>
            <a:spLocks noGrp="1"/>
          </p:cNvSpPr>
          <p:nvPr/>
        </p:nvSpPr>
        <p:spPr>
          <a:xfrm>
            <a:off x="514350" y="1524000"/>
            <a:ext cx="5305425" cy="838200"/>
          </a:xfrm>
          <a:prstGeom prst="roundRect">
            <a:avLst>
              <a:gd name="adj" fmla="val 909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AB4D416-E58C-4E5C-A3C0-924D8609EC49}"/>
              </a:ext>
            </a:extLst>
          </p:cNvPr>
          <p:cNvSpPr>
            <a:spLocks noGrp="1"/>
          </p:cNvSpPr>
          <p:nvPr/>
        </p:nvSpPr>
        <p:spPr>
          <a:xfrm>
            <a:off x="514350" y="1524000"/>
            <a:ext cx="66675" cy="83820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67DD4CCA-C491-4590-9FF0-6BE4D750717C}"/>
              </a:ext>
            </a:extLst>
          </p:cNvPr>
          <p:cNvSpPr>
            <a:spLocks noGrp="1"/>
          </p:cNvSpPr>
          <p:nvPr/>
        </p:nvSpPr>
        <p:spPr>
          <a:xfrm>
            <a:off x="704850" y="1638300"/>
            <a:ext cx="4924425"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ДОЗА</a:t>
            </a:r>
          </a:p>
        </p:txBody>
      </p:sp>
      <p:sp>
        <p:nvSpPr>
          <p:cNvPr id="7" name="Прямокутник 6">
            <a:extLst>
              <a:ext uri="{FF2B5EF4-FFF2-40B4-BE49-F238E27FC236}">
                <a16:creationId xmlns:a16="http://schemas.microsoft.com/office/drawing/2014/main" id="{B08EE7D8-AB51-4D5D-82EC-9901908E046E}"/>
              </a:ext>
            </a:extLst>
          </p:cNvPr>
          <p:cNvSpPr>
            <a:spLocks noGrp="1"/>
          </p:cNvSpPr>
          <p:nvPr/>
        </p:nvSpPr>
        <p:spPr>
          <a:xfrm>
            <a:off x="704850" y="1857375"/>
            <a:ext cx="4943475" cy="419100"/>
          </a:xfrm>
          <a:prstGeom prst="rect">
            <a:avLst/>
          </a:prstGeom>
          <a:noFill/>
          <a:ln w="0">
            <a:noFill/>
          </a:ln>
        </p:spPr>
        <p:txBody>
          <a:bodyPr anchor="t">
            <a:normAutofit fontScale="9408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Кількість забруднювача, яка надходить до організму або поглинається ним протягом певного часу, часто з урахуванням маси тіла рецептора.</a:t>
            </a:r>
          </a:p>
        </p:txBody>
      </p:sp>
      <p:sp>
        <p:nvSpPr>
          <p:cNvPr id="8" name="Прямокутник: округлені кути 7">
            <a:extLst>
              <a:ext uri="{FF2B5EF4-FFF2-40B4-BE49-F238E27FC236}">
                <a16:creationId xmlns:a16="http://schemas.microsoft.com/office/drawing/2014/main" id="{B095480E-57D4-41FE-ADD5-7F639DA9C6E1}"/>
              </a:ext>
            </a:extLst>
          </p:cNvPr>
          <p:cNvSpPr>
            <a:spLocks noGrp="1"/>
          </p:cNvSpPr>
          <p:nvPr/>
        </p:nvSpPr>
        <p:spPr>
          <a:xfrm>
            <a:off x="6029325" y="1524000"/>
            <a:ext cx="5553075" cy="838200"/>
          </a:xfrm>
          <a:prstGeom prst="roundRect">
            <a:avLst>
              <a:gd name="adj" fmla="val 9091"/>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1FC40048-F5CF-4E81-851D-440D2EB7A4E4}"/>
              </a:ext>
            </a:extLst>
          </p:cNvPr>
          <p:cNvSpPr>
            <a:spLocks noGrp="1"/>
          </p:cNvSpPr>
          <p:nvPr/>
        </p:nvSpPr>
        <p:spPr>
          <a:xfrm>
            <a:off x="6029325" y="1524000"/>
            <a:ext cx="66675" cy="838200"/>
          </a:xfrm>
          <a:prstGeom prst="roundRect">
            <a:avLst>
              <a:gd name="adj" fmla="val 50000"/>
            </a:avLst>
          </a:prstGeom>
          <a:solidFill>
            <a:srgbClr val="0F6B64"/>
          </a:solidFill>
          <a:ln w="0">
            <a:noFill/>
          </a:ln>
        </p:spPr>
      </p:sp>
      <p:sp>
        <p:nvSpPr>
          <p:cNvPr id="10" name="Прямокутник 9">
            <a:extLst>
              <a:ext uri="{FF2B5EF4-FFF2-40B4-BE49-F238E27FC236}">
                <a16:creationId xmlns:a16="http://schemas.microsoft.com/office/drawing/2014/main" id="{ADF037BC-8B16-492C-9D26-975A0AB6DE0F}"/>
              </a:ext>
            </a:extLst>
          </p:cNvPr>
          <p:cNvSpPr>
            <a:spLocks noGrp="1"/>
          </p:cNvSpPr>
          <p:nvPr/>
        </p:nvSpPr>
        <p:spPr>
          <a:xfrm>
            <a:off x="6219825" y="1638300"/>
            <a:ext cx="517207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РИЗИК</a:t>
            </a:r>
          </a:p>
        </p:txBody>
      </p:sp>
      <p:sp>
        <p:nvSpPr>
          <p:cNvPr id="11" name="Прямокутник 10">
            <a:extLst>
              <a:ext uri="{FF2B5EF4-FFF2-40B4-BE49-F238E27FC236}">
                <a16:creationId xmlns:a16="http://schemas.microsoft.com/office/drawing/2014/main" id="{BB0F84DB-8C97-4822-A889-F5B8C82D3780}"/>
              </a:ext>
            </a:extLst>
          </p:cNvPr>
          <p:cNvSpPr>
            <a:spLocks noGrp="1"/>
          </p:cNvSpPr>
          <p:nvPr/>
        </p:nvSpPr>
        <p:spPr>
          <a:xfrm>
            <a:off x="6219825" y="1857375"/>
            <a:ext cx="5191125" cy="419100"/>
          </a:xfrm>
          <a:prstGeom prst="rect">
            <a:avLst/>
          </a:prstGeom>
          <a:noFill/>
          <a:ln w="0">
            <a:noFill/>
          </a:ln>
        </p:spPr>
        <p:txBody>
          <a:bodyPr anchor="t">
            <a:normAutofit fontScale="9553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Імовірність і характеристика негативних наслідків, що можуть виникнути внаслідок контакту рецептора з небезпекою за визначеного сценарію.</a:t>
            </a:r>
          </a:p>
        </p:txBody>
      </p:sp>
      <p:sp>
        <p:nvSpPr>
          <p:cNvPr id="12" name="Прямокутник 11">
            <a:extLst>
              <a:ext uri="{FF2B5EF4-FFF2-40B4-BE49-F238E27FC236}">
                <a16:creationId xmlns:a16="http://schemas.microsoft.com/office/drawing/2014/main" id="{9FFCD910-D18A-47F2-B5B5-0A7C78799967}"/>
              </a:ext>
            </a:extLst>
          </p:cNvPr>
          <p:cNvSpPr>
            <a:spLocks noGrp="1"/>
          </p:cNvSpPr>
          <p:nvPr/>
        </p:nvSpPr>
        <p:spPr>
          <a:xfrm>
            <a:off x="514350" y="2667000"/>
            <a:ext cx="228600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ВИДИ ДОЗИ</a:t>
            </a:r>
          </a:p>
        </p:txBody>
      </p:sp>
      <p:sp>
        <p:nvSpPr>
          <p:cNvPr id="13" name="Прямокутник: округлені кути 12">
            <a:extLst>
              <a:ext uri="{FF2B5EF4-FFF2-40B4-BE49-F238E27FC236}">
                <a16:creationId xmlns:a16="http://schemas.microsoft.com/office/drawing/2014/main" id="{61185AF1-5062-486A-800A-1D097A504D13}"/>
              </a:ext>
            </a:extLst>
          </p:cNvPr>
          <p:cNvSpPr>
            <a:spLocks noGrp="1"/>
          </p:cNvSpPr>
          <p:nvPr/>
        </p:nvSpPr>
        <p:spPr>
          <a:xfrm>
            <a:off x="514350" y="2971800"/>
            <a:ext cx="5305425" cy="352425"/>
          </a:xfrm>
          <a:prstGeom prst="roundRect">
            <a:avLst>
              <a:gd name="adj" fmla="val 21622"/>
            </a:avLst>
          </a:prstGeom>
          <a:solidFill>
            <a:srgbClr val="FFFFFF"/>
          </a:solidFill>
          <a:ln w="9525">
            <a:solidFill>
              <a:srgbClr val="D6E1DC"/>
            </a:solidFill>
          </a:ln>
        </p:spPr>
      </p:sp>
      <p:sp>
        <p:nvSpPr>
          <p:cNvPr id="14" name="Прямокутник 13">
            <a:extLst>
              <a:ext uri="{FF2B5EF4-FFF2-40B4-BE49-F238E27FC236}">
                <a16:creationId xmlns:a16="http://schemas.microsoft.com/office/drawing/2014/main" id="{CB747554-CA41-45AF-9237-4FB815C59804}"/>
              </a:ext>
            </a:extLst>
          </p:cNvPr>
          <p:cNvSpPr>
            <a:spLocks noGrp="1"/>
          </p:cNvSpPr>
          <p:nvPr/>
        </p:nvSpPr>
        <p:spPr>
          <a:xfrm>
            <a:off x="666750" y="3048000"/>
            <a:ext cx="1476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Зовнішня</a:t>
            </a:r>
          </a:p>
        </p:txBody>
      </p:sp>
      <p:sp>
        <p:nvSpPr>
          <p:cNvPr id="15" name="Прямокутник 14">
            <a:extLst>
              <a:ext uri="{FF2B5EF4-FFF2-40B4-BE49-F238E27FC236}">
                <a16:creationId xmlns:a16="http://schemas.microsoft.com/office/drawing/2014/main" id="{3E07FF82-E88C-4CC3-B996-50B3ADD961DF}"/>
              </a:ext>
            </a:extLst>
          </p:cNvPr>
          <p:cNvSpPr>
            <a:spLocks noGrp="1"/>
          </p:cNvSpPr>
          <p:nvPr/>
        </p:nvSpPr>
        <p:spPr>
          <a:xfrm>
            <a:off x="2238375" y="3048000"/>
            <a:ext cx="33337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контактує з організмом</a:t>
            </a:r>
          </a:p>
        </p:txBody>
      </p:sp>
      <p:sp>
        <p:nvSpPr>
          <p:cNvPr id="16" name="Прямокутник: округлені кути 15">
            <a:extLst>
              <a:ext uri="{FF2B5EF4-FFF2-40B4-BE49-F238E27FC236}">
                <a16:creationId xmlns:a16="http://schemas.microsoft.com/office/drawing/2014/main" id="{A0BCAC49-7536-4A24-B6E4-2DEA32F75679}"/>
              </a:ext>
            </a:extLst>
          </p:cNvPr>
          <p:cNvSpPr>
            <a:spLocks noGrp="1"/>
          </p:cNvSpPr>
          <p:nvPr/>
        </p:nvSpPr>
        <p:spPr>
          <a:xfrm>
            <a:off x="514350" y="3429000"/>
            <a:ext cx="5305425" cy="352425"/>
          </a:xfrm>
          <a:prstGeom prst="roundRect">
            <a:avLst>
              <a:gd name="adj" fmla="val 21622"/>
            </a:avLst>
          </a:prstGeom>
          <a:solidFill>
            <a:srgbClr val="FFFFFF"/>
          </a:solidFill>
          <a:ln w="9525">
            <a:solidFill>
              <a:srgbClr val="D6E1DC"/>
            </a:solidFill>
          </a:ln>
        </p:spPr>
      </p:sp>
      <p:sp>
        <p:nvSpPr>
          <p:cNvPr id="17" name="Прямокутник 16">
            <a:extLst>
              <a:ext uri="{FF2B5EF4-FFF2-40B4-BE49-F238E27FC236}">
                <a16:creationId xmlns:a16="http://schemas.microsoft.com/office/drawing/2014/main" id="{6CB198E7-FB7B-4B2C-834F-5635A6E25D0B}"/>
              </a:ext>
            </a:extLst>
          </p:cNvPr>
          <p:cNvSpPr>
            <a:spLocks noGrp="1"/>
          </p:cNvSpPr>
          <p:nvPr/>
        </p:nvSpPr>
        <p:spPr>
          <a:xfrm>
            <a:off x="666750" y="3505200"/>
            <a:ext cx="1476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Потенційна</a:t>
            </a:r>
          </a:p>
        </p:txBody>
      </p:sp>
      <p:sp>
        <p:nvSpPr>
          <p:cNvPr id="18" name="Прямокутник 17">
            <a:extLst>
              <a:ext uri="{FF2B5EF4-FFF2-40B4-BE49-F238E27FC236}">
                <a16:creationId xmlns:a16="http://schemas.microsoft.com/office/drawing/2014/main" id="{6B376474-7096-45FE-8570-EFB79C1700CC}"/>
              </a:ext>
            </a:extLst>
          </p:cNvPr>
          <p:cNvSpPr>
            <a:spLocks noGrp="1"/>
          </p:cNvSpPr>
          <p:nvPr/>
        </p:nvSpPr>
        <p:spPr>
          <a:xfrm>
            <a:off x="2238375" y="3505200"/>
            <a:ext cx="33337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доступна для надходження</a:t>
            </a:r>
          </a:p>
        </p:txBody>
      </p:sp>
      <p:sp>
        <p:nvSpPr>
          <p:cNvPr id="19" name="Прямокутник: округлені кути 18">
            <a:extLst>
              <a:ext uri="{FF2B5EF4-FFF2-40B4-BE49-F238E27FC236}">
                <a16:creationId xmlns:a16="http://schemas.microsoft.com/office/drawing/2014/main" id="{D66295C1-E9E5-439B-B614-CAD5CA07C92F}"/>
              </a:ext>
            </a:extLst>
          </p:cNvPr>
          <p:cNvSpPr>
            <a:spLocks noGrp="1"/>
          </p:cNvSpPr>
          <p:nvPr/>
        </p:nvSpPr>
        <p:spPr>
          <a:xfrm>
            <a:off x="514350" y="3886200"/>
            <a:ext cx="5305425" cy="352425"/>
          </a:xfrm>
          <a:prstGeom prst="roundRect">
            <a:avLst>
              <a:gd name="adj" fmla="val 21622"/>
            </a:avLst>
          </a:prstGeom>
          <a:solidFill>
            <a:srgbClr val="FFFFFF"/>
          </a:solidFill>
          <a:ln w="9525">
            <a:solidFill>
              <a:srgbClr val="D6E1DC"/>
            </a:solidFill>
          </a:ln>
        </p:spPr>
      </p:sp>
      <p:sp>
        <p:nvSpPr>
          <p:cNvPr id="20" name="Прямокутник 19">
            <a:extLst>
              <a:ext uri="{FF2B5EF4-FFF2-40B4-BE49-F238E27FC236}">
                <a16:creationId xmlns:a16="http://schemas.microsoft.com/office/drawing/2014/main" id="{33689D04-AEA4-43B4-B175-E6CECB9B6198}"/>
              </a:ext>
            </a:extLst>
          </p:cNvPr>
          <p:cNvSpPr>
            <a:spLocks noGrp="1"/>
          </p:cNvSpPr>
          <p:nvPr/>
        </p:nvSpPr>
        <p:spPr>
          <a:xfrm>
            <a:off x="666750" y="3962400"/>
            <a:ext cx="1476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Поглинута</a:t>
            </a:r>
          </a:p>
        </p:txBody>
      </p:sp>
      <p:sp>
        <p:nvSpPr>
          <p:cNvPr id="21" name="Прямокутник 20">
            <a:extLst>
              <a:ext uri="{FF2B5EF4-FFF2-40B4-BE49-F238E27FC236}">
                <a16:creationId xmlns:a16="http://schemas.microsoft.com/office/drawing/2014/main" id="{833F327C-1E1E-4CFE-A1A3-324855308D48}"/>
              </a:ext>
            </a:extLst>
          </p:cNvPr>
          <p:cNvSpPr>
            <a:spLocks noGrp="1"/>
          </p:cNvSpPr>
          <p:nvPr/>
        </p:nvSpPr>
        <p:spPr>
          <a:xfrm>
            <a:off x="2238375" y="3962400"/>
            <a:ext cx="33337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пройшла біологічний бар’єр</a:t>
            </a:r>
          </a:p>
        </p:txBody>
      </p:sp>
      <p:sp>
        <p:nvSpPr>
          <p:cNvPr id="22" name="Прямокутник: округлені кути 21">
            <a:extLst>
              <a:ext uri="{FF2B5EF4-FFF2-40B4-BE49-F238E27FC236}">
                <a16:creationId xmlns:a16="http://schemas.microsoft.com/office/drawing/2014/main" id="{D1711860-10F4-4747-87B1-F7FE7A1C14C4}"/>
              </a:ext>
            </a:extLst>
          </p:cNvPr>
          <p:cNvSpPr>
            <a:spLocks noGrp="1"/>
          </p:cNvSpPr>
          <p:nvPr/>
        </p:nvSpPr>
        <p:spPr>
          <a:xfrm>
            <a:off x="514350" y="4343400"/>
            <a:ext cx="5305425" cy="352425"/>
          </a:xfrm>
          <a:prstGeom prst="roundRect">
            <a:avLst>
              <a:gd name="adj" fmla="val 21622"/>
            </a:avLst>
          </a:prstGeom>
          <a:solidFill>
            <a:srgbClr val="FFFFFF"/>
          </a:solidFill>
          <a:ln w="9525">
            <a:solidFill>
              <a:srgbClr val="D6E1DC"/>
            </a:solidFill>
          </a:ln>
        </p:spPr>
      </p:sp>
      <p:sp>
        <p:nvSpPr>
          <p:cNvPr id="23" name="Прямокутник 22">
            <a:extLst>
              <a:ext uri="{FF2B5EF4-FFF2-40B4-BE49-F238E27FC236}">
                <a16:creationId xmlns:a16="http://schemas.microsoft.com/office/drawing/2014/main" id="{3153C448-0AC0-4771-935A-E9CDDBA7776A}"/>
              </a:ext>
            </a:extLst>
          </p:cNvPr>
          <p:cNvSpPr>
            <a:spLocks noGrp="1"/>
          </p:cNvSpPr>
          <p:nvPr/>
        </p:nvSpPr>
        <p:spPr>
          <a:xfrm>
            <a:off x="666750" y="4419600"/>
            <a:ext cx="1476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Внутрішня</a:t>
            </a:r>
          </a:p>
        </p:txBody>
      </p:sp>
      <p:sp>
        <p:nvSpPr>
          <p:cNvPr id="24" name="Прямокутник 23">
            <a:extLst>
              <a:ext uri="{FF2B5EF4-FFF2-40B4-BE49-F238E27FC236}">
                <a16:creationId xmlns:a16="http://schemas.microsoft.com/office/drawing/2014/main" id="{99CD72BE-B4C3-44D6-AC7B-C4DD97CF4CA5}"/>
              </a:ext>
            </a:extLst>
          </p:cNvPr>
          <p:cNvSpPr>
            <a:spLocks noGrp="1"/>
          </p:cNvSpPr>
          <p:nvPr/>
        </p:nvSpPr>
        <p:spPr>
          <a:xfrm>
            <a:off x="2238375" y="4419600"/>
            <a:ext cx="33337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потрапила у внутрішнє середовище</a:t>
            </a:r>
          </a:p>
        </p:txBody>
      </p:sp>
      <p:sp>
        <p:nvSpPr>
          <p:cNvPr id="25" name="Прямокутник: округлені кути 24">
            <a:extLst>
              <a:ext uri="{FF2B5EF4-FFF2-40B4-BE49-F238E27FC236}">
                <a16:creationId xmlns:a16="http://schemas.microsoft.com/office/drawing/2014/main" id="{24715D56-7E68-41F7-A6CD-35E3CA3F4A78}"/>
              </a:ext>
            </a:extLst>
          </p:cNvPr>
          <p:cNvSpPr>
            <a:spLocks noGrp="1"/>
          </p:cNvSpPr>
          <p:nvPr/>
        </p:nvSpPr>
        <p:spPr>
          <a:xfrm>
            <a:off x="514350" y="4800600"/>
            <a:ext cx="5305425" cy="352425"/>
          </a:xfrm>
          <a:prstGeom prst="roundRect">
            <a:avLst>
              <a:gd name="adj" fmla="val 21622"/>
            </a:avLst>
          </a:prstGeom>
          <a:solidFill>
            <a:srgbClr val="F5EBDD"/>
          </a:solidFill>
          <a:ln w="9525">
            <a:solidFill>
              <a:srgbClr val="D6E1DC"/>
            </a:solidFill>
          </a:ln>
        </p:spPr>
      </p:sp>
      <p:sp>
        <p:nvSpPr>
          <p:cNvPr id="26" name="Прямокутник 25">
            <a:extLst>
              <a:ext uri="{FF2B5EF4-FFF2-40B4-BE49-F238E27FC236}">
                <a16:creationId xmlns:a16="http://schemas.microsoft.com/office/drawing/2014/main" id="{2064346F-68B0-4290-9B0A-1B0A9FA8AAEE}"/>
              </a:ext>
            </a:extLst>
          </p:cNvPr>
          <p:cNvSpPr>
            <a:spLocks noGrp="1"/>
          </p:cNvSpPr>
          <p:nvPr/>
        </p:nvSpPr>
        <p:spPr>
          <a:xfrm>
            <a:off x="666750" y="4876800"/>
            <a:ext cx="1476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 органі-мішені</a:t>
            </a:r>
          </a:p>
        </p:txBody>
      </p:sp>
      <p:sp>
        <p:nvSpPr>
          <p:cNvPr id="27" name="Прямокутник 26">
            <a:extLst>
              <a:ext uri="{FF2B5EF4-FFF2-40B4-BE49-F238E27FC236}">
                <a16:creationId xmlns:a16="http://schemas.microsoft.com/office/drawing/2014/main" id="{C88B07C6-5492-4DD6-A4C1-86219DCEE225}"/>
              </a:ext>
            </a:extLst>
          </p:cNvPr>
          <p:cNvSpPr>
            <a:spLocks noGrp="1"/>
          </p:cNvSpPr>
          <p:nvPr/>
        </p:nvSpPr>
        <p:spPr>
          <a:xfrm>
            <a:off x="2238375" y="4876800"/>
            <a:ext cx="33337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досягла конкретної тканини</a:t>
            </a:r>
          </a:p>
        </p:txBody>
      </p:sp>
      <p:sp>
        <p:nvSpPr>
          <p:cNvPr id="28" name="Прямокутник: округлені кути 27">
            <a:extLst>
              <a:ext uri="{FF2B5EF4-FFF2-40B4-BE49-F238E27FC236}">
                <a16:creationId xmlns:a16="http://schemas.microsoft.com/office/drawing/2014/main" id="{74D5A5D7-5181-4CF5-9C4B-9DEF422DA965}"/>
              </a:ext>
            </a:extLst>
          </p:cNvPr>
          <p:cNvSpPr>
            <a:spLocks noGrp="1"/>
          </p:cNvSpPr>
          <p:nvPr/>
        </p:nvSpPr>
        <p:spPr>
          <a:xfrm>
            <a:off x="514350" y="5391150"/>
            <a:ext cx="5305425" cy="638175"/>
          </a:xfrm>
          <a:prstGeom prst="roundRect">
            <a:avLst>
              <a:gd name="adj" fmla="val 11940"/>
            </a:avLst>
          </a:prstGeom>
          <a:solidFill>
            <a:srgbClr val="10282F"/>
          </a:solidFill>
          <a:ln w="0">
            <a:noFill/>
          </a:ln>
        </p:spPr>
      </p:sp>
      <p:sp>
        <p:nvSpPr>
          <p:cNvPr id="29" name="Прямокутник 28">
            <a:extLst>
              <a:ext uri="{FF2B5EF4-FFF2-40B4-BE49-F238E27FC236}">
                <a16:creationId xmlns:a16="http://schemas.microsoft.com/office/drawing/2014/main" id="{0C12ABB0-ACAD-4DBF-96A1-7075BB9FBB8F}"/>
              </a:ext>
            </a:extLst>
          </p:cNvPr>
          <p:cNvSpPr>
            <a:spLocks noGrp="1"/>
          </p:cNvSpPr>
          <p:nvPr/>
        </p:nvSpPr>
        <p:spPr>
          <a:xfrm>
            <a:off x="742950" y="5524500"/>
            <a:ext cx="4857750" cy="228600"/>
          </a:xfrm>
          <a:prstGeom prst="rect">
            <a:avLst/>
          </a:prstGeom>
          <a:noFill/>
          <a:ln w="0">
            <a:noFill/>
          </a:ln>
        </p:spPr>
        <p:txBody>
          <a:bodyPr anchor="t">
            <a:normAutofit fontScale="63158"/>
          </a:bodyPr>
          <a:lstStyle/>
          <a:p>
            <a:pPr algn="ctr">
              <a:defRPr sz="1425" b="1">
                <a:solidFill>
                  <a:srgbClr val="FFFFFF"/>
                </a:solidFill>
                <a:latin typeface="DejaVu Sans"/>
                <a:ea typeface="DejaVu Sans"/>
                <a:cs typeface="DejaVu Sans"/>
              </a:defRPr>
            </a:pPr>
            <a:r>
              <a:rPr sz="1425" b="1">
                <a:solidFill>
                  <a:srgbClr val="FFFFFF"/>
                </a:solidFill>
                <a:latin typeface="DejaVu Sans"/>
                <a:ea typeface="DejaVu Sans"/>
                <a:cs typeface="DejaVu Sans"/>
              </a:rPr>
              <a:t>D = (C × IR × EF × ED) / (BW × AT)</a:t>
            </a:r>
          </a:p>
        </p:txBody>
      </p:sp>
      <p:sp>
        <p:nvSpPr>
          <p:cNvPr id="30" name="Прямокутник 29">
            <a:extLst>
              <a:ext uri="{FF2B5EF4-FFF2-40B4-BE49-F238E27FC236}">
                <a16:creationId xmlns:a16="http://schemas.microsoft.com/office/drawing/2014/main" id="{4A2540B8-EAB2-47BC-AD9D-07EC3D352247}"/>
              </a:ext>
            </a:extLst>
          </p:cNvPr>
          <p:cNvSpPr>
            <a:spLocks noGrp="1"/>
          </p:cNvSpPr>
          <p:nvPr/>
        </p:nvSpPr>
        <p:spPr>
          <a:xfrm>
            <a:off x="742950" y="5791200"/>
            <a:ext cx="4857750" cy="152400"/>
          </a:xfrm>
          <a:prstGeom prst="rect">
            <a:avLst/>
          </a:prstGeom>
          <a:noFill/>
          <a:ln w="0">
            <a:noFill/>
          </a:ln>
        </p:spPr>
        <p:txBody>
          <a:bodyPr anchor="t">
            <a:normAutofit fontScale="53333"/>
          </a:bodyPr>
          <a:lstStyle/>
          <a:p>
            <a:pPr algn="ctr">
              <a:defRPr sz="750" b="0">
                <a:solidFill>
                  <a:srgbClr val="C5D5D0"/>
                </a:solidFill>
                <a:latin typeface="DejaVu Sans"/>
                <a:ea typeface="DejaVu Sans"/>
                <a:cs typeface="DejaVu Sans"/>
              </a:defRPr>
            </a:pPr>
            <a:r>
              <a:rPr sz="750" b="0">
                <a:solidFill>
                  <a:srgbClr val="C5D5D0"/>
                </a:solidFill>
                <a:latin typeface="DejaVu Sans"/>
                <a:ea typeface="DejaVu Sans"/>
                <a:cs typeface="DejaVu Sans"/>
              </a:rPr>
              <a:t>концентрація • надходження • частота • тривалість • маса • усереднення</a:t>
            </a:r>
          </a:p>
        </p:txBody>
      </p:sp>
      <p:sp>
        <p:nvSpPr>
          <p:cNvPr id="31" name="Прямокутник 30">
            <a:extLst>
              <a:ext uri="{FF2B5EF4-FFF2-40B4-BE49-F238E27FC236}">
                <a16:creationId xmlns:a16="http://schemas.microsoft.com/office/drawing/2014/main" id="{9116D916-11C8-470B-A5B4-199F057B43D0}"/>
              </a:ext>
            </a:extLst>
          </p:cNvPr>
          <p:cNvSpPr>
            <a:spLocks noGrp="1"/>
          </p:cNvSpPr>
          <p:nvPr/>
        </p:nvSpPr>
        <p:spPr>
          <a:xfrm>
            <a:off x="6029325" y="2667000"/>
            <a:ext cx="2667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ЛОГІКА РИЗИКУ</a:t>
            </a:r>
          </a:p>
        </p:txBody>
      </p:sp>
      <p:sp>
        <p:nvSpPr>
          <p:cNvPr id="32" name="Прямокутник: округлені кути 31">
            <a:extLst>
              <a:ext uri="{FF2B5EF4-FFF2-40B4-BE49-F238E27FC236}">
                <a16:creationId xmlns:a16="http://schemas.microsoft.com/office/drawing/2014/main" id="{674068AC-E117-4953-AFFF-BB58F3A5E151}"/>
              </a:ext>
            </a:extLst>
          </p:cNvPr>
          <p:cNvSpPr>
            <a:spLocks noGrp="1"/>
          </p:cNvSpPr>
          <p:nvPr/>
        </p:nvSpPr>
        <p:spPr>
          <a:xfrm>
            <a:off x="6029325" y="2990850"/>
            <a:ext cx="5553075" cy="714375"/>
          </a:xfrm>
          <a:prstGeom prst="roundRect">
            <a:avLst>
              <a:gd name="adj" fmla="val 10667"/>
            </a:avLst>
          </a:prstGeom>
          <a:solidFill>
            <a:srgbClr val="10282F"/>
          </a:solidFill>
          <a:ln w="0">
            <a:noFill/>
          </a:ln>
        </p:spPr>
      </p:sp>
      <p:sp>
        <p:nvSpPr>
          <p:cNvPr id="33" name="Прямокутник 32">
            <a:extLst>
              <a:ext uri="{FF2B5EF4-FFF2-40B4-BE49-F238E27FC236}">
                <a16:creationId xmlns:a16="http://schemas.microsoft.com/office/drawing/2014/main" id="{1CA5E885-280F-4595-8380-6E38031C3184}"/>
              </a:ext>
            </a:extLst>
          </p:cNvPr>
          <p:cNvSpPr>
            <a:spLocks noGrp="1"/>
          </p:cNvSpPr>
          <p:nvPr/>
        </p:nvSpPr>
        <p:spPr>
          <a:xfrm>
            <a:off x="6257925" y="3209925"/>
            <a:ext cx="5095875" cy="285750"/>
          </a:xfrm>
          <a:prstGeom prst="rect">
            <a:avLst/>
          </a:prstGeom>
          <a:noFill/>
          <a:ln w="0">
            <a:noFill/>
          </a:ln>
        </p:spPr>
        <p:txBody>
          <a:bodyPr anchor="t">
            <a:normAutofit fontScale="83680"/>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РИЗИК = f (небезпека, експозиція, вразливість рецептора)</a:t>
            </a:r>
          </a:p>
        </p:txBody>
      </p:sp>
      <p:sp>
        <p:nvSpPr>
          <p:cNvPr id="34" name="Прямокутник: округлені кути 33">
            <a:extLst>
              <a:ext uri="{FF2B5EF4-FFF2-40B4-BE49-F238E27FC236}">
                <a16:creationId xmlns:a16="http://schemas.microsoft.com/office/drawing/2014/main" id="{3A5D844B-C1D5-40E0-8390-76F0CA7B1449}"/>
              </a:ext>
            </a:extLst>
          </p:cNvPr>
          <p:cNvSpPr>
            <a:spLocks noGrp="1"/>
          </p:cNvSpPr>
          <p:nvPr/>
        </p:nvSpPr>
        <p:spPr>
          <a:xfrm>
            <a:off x="6029325" y="3905250"/>
            <a:ext cx="5553075" cy="304800"/>
          </a:xfrm>
          <a:prstGeom prst="roundRect">
            <a:avLst>
              <a:gd name="adj" fmla="val 25000"/>
            </a:avLst>
          </a:prstGeom>
          <a:solidFill>
            <a:srgbClr val="FFFFFF"/>
          </a:solidFill>
          <a:ln w="9525">
            <a:solidFill>
              <a:srgbClr val="D6E1DC"/>
            </a:solidFill>
          </a:ln>
        </p:spPr>
      </p:sp>
      <p:sp>
        <p:nvSpPr>
          <p:cNvPr id="35" name="Овал 34">
            <a:extLst>
              <a:ext uri="{FF2B5EF4-FFF2-40B4-BE49-F238E27FC236}">
                <a16:creationId xmlns:a16="http://schemas.microsoft.com/office/drawing/2014/main" id="{4271FED4-EECD-4708-A916-DECCCF087A50}"/>
              </a:ext>
            </a:extLst>
          </p:cNvPr>
          <p:cNvSpPr>
            <a:spLocks noGrp="1"/>
          </p:cNvSpPr>
          <p:nvPr/>
        </p:nvSpPr>
        <p:spPr>
          <a:xfrm>
            <a:off x="6162675" y="3981450"/>
            <a:ext cx="152400" cy="152400"/>
          </a:xfrm>
          <a:prstGeom prst="ellipse">
            <a:avLst/>
          </a:prstGeom>
          <a:solidFill>
            <a:srgbClr val="0F6B64"/>
          </a:solidFill>
          <a:ln w="0">
            <a:noFill/>
          </a:ln>
        </p:spPr>
      </p:sp>
      <p:sp>
        <p:nvSpPr>
          <p:cNvPr id="36" name="Прямокутник 35">
            <a:extLst>
              <a:ext uri="{FF2B5EF4-FFF2-40B4-BE49-F238E27FC236}">
                <a16:creationId xmlns:a16="http://schemas.microsoft.com/office/drawing/2014/main" id="{A2E651A3-C876-48C3-8CEC-8D95233F265C}"/>
              </a:ext>
            </a:extLst>
          </p:cNvPr>
          <p:cNvSpPr>
            <a:spLocks noGrp="1"/>
          </p:cNvSpPr>
          <p:nvPr/>
        </p:nvSpPr>
        <p:spPr>
          <a:xfrm>
            <a:off x="6448425" y="3962400"/>
            <a:ext cx="4905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індивідуальний і популяційний</a:t>
            </a:r>
          </a:p>
        </p:txBody>
      </p:sp>
      <p:sp>
        <p:nvSpPr>
          <p:cNvPr id="37" name="Прямокутник: округлені кути 36">
            <a:extLst>
              <a:ext uri="{FF2B5EF4-FFF2-40B4-BE49-F238E27FC236}">
                <a16:creationId xmlns:a16="http://schemas.microsoft.com/office/drawing/2014/main" id="{EFB436C3-D643-4950-BBAC-2949CF044EA5}"/>
              </a:ext>
            </a:extLst>
          </p:cNvPr>
          <p:cNvSpPr>
            <a:spLocks noGrp="1"/>
          </p:cNvSpPr>
          <p:nvPr/>
        </p:nvSpPr>
        <p:spPr>
          <a:xfrm>
            <a:off x="6029325" y="4305300"/>
            <a:ext cx="5553075" cy="304800"/>
          </a:xfrm>
          <a:prstGeom prst="roundRect">
            <a:avLst>
              <a:gd name="adj" fmla="val 25000"/>
            </a:avLst>
          </a:prstGeom>
          <a:solidFill>
            <a:srgbClr val="FFFFFF"/>
          </a:solidFill>
          <a:ln w="9525">
            <a:solidFill>
              <a:srgbClr val="D6E1DC"/>
            </a:solidFill>
          </a:ln>
        </p:spPr>
      </p:sp>
      <p:sp>
        <p:nvSpPr>
          <p:cNvPr id="38" name="Овал 37">
            <a:extLst>
              <a:ext uri="{FF2B5EF4-FFF2-40B4-BE49-F238E27FC236}">
                <a16:creationId xmlns:a16="http://schemas.microsoft.com/office/drawing/2014/main" id="{F9142F18-BAD7-4D98-85D4-350661869B44}"/>
              </a:ext>
            </a:extLst>
          </p:cNvPr>
          <p:cNvSpPr>
            <a:spLocks noGrp="1"/>
          </p:cNvSpPr>
          <p:nvPr/>
        </p:nvSpPr>
        <p:spPr>
          <a:xfrm>
            <a:off x="6162675" y="4381500"/>
            <a:ext cx="152400" cy="152400"/>
          </a:xfrm>
          <a:prstGeom prst="ellipse">
            <a:avLst/>
          </a:prstGeom>
          <a:solidFill>
            <a:srgbClr val="0F6B64"/>
          </a:solidFill>
          <a:ln w="0">
            <a:noFill/>
          </a:ln>
        </p:spPr>
      </p:sp>
      <p:sp>
        <p:nvSpPr>
          <p:cNvPr id="39" name="Прямокутник 38">
            <a:extLst>
              <a:ext uri="{FF2B5EF4-FFF2-40B4-BE49-F238E27FC236}">
                <a16:creationId xmlns:a16="http://schemas.microsoft.com/office/drawing/2014/main" id="{94B098B5-D8F5-4087-A8D7-2A4606FBC44F}"/>
              </a:ext>
            </a:extLst>
          </p:cNvPr>
          <p:cNvSpPr>
            <a:spLocks noGrp="1"/>
          </p:cNvSpPr>
          <p:nvPr/>
        </p:nvSpPr>
        <p:spPr>
          <a:xfrm>
            <a:off x="6448425" y="4362450"/>
            <a:ext cx="4905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гострий і хронічний</a:t>
            </a:r>
          </a:p>
        </p:txBody>
      </p:sp>
      <p:sp>
        <p:nvSpPr>
          <p:cNvPr id="40" name="Прямокутник: округлені кути 39">
            <a:extLst>
              <a:ext uri="{FF2B5EF4-FFF2-40B4-BE49-F238E27FC236}">
                <a16:creationId xmlns:a16="http://schemas.microsoft.com/office/drawing/2014/main" id="{6957A3B1-1AC8-4EB8-9B5B-19907CD3C8D5}"/>
              </a:ext>
            </a:extLst>
          </p:cNvPr>
          <p:cNvSpPr>
            <a:spLocks noGrp="1"/>
          </p:cNvSpPr>
          <p:nvPr/>
        </p:nvSpPr>
        <p:spPr>
          <a:xfrm>
            <a:off x="6029325" y="4705350"/>
            <a:ext cx="5553075" cy="304800"/>
          </a:xfrm>
          <a:prstGeom prst="roundRect">
            <a:avLst>
              <a:gd name="adj" fmla="val 25000"/>
            </a:avLst>
          </a:prstGeom>
          <a:solidFill>
            <a:srgbClr val="FFFFFF"/>
          </a:solidFill>
          <a:ln w="9525">
            <a:solidFill>
              <a:srgbClr val="D6E1DC"/>
            </a:solidFill>
          </a:ln>
        </p:spPr>
      </p:sp>
      <p:sp>
        <p:nvSpPr>
          <p:cNvPr id="41" name="Овал 40">
            <a:extLst>
              <a:ext uri="{FF2B5EF4-FFF2-40B4-BE49-F238E27FC236}">
                <a16:creationId xmlns:a16="http://schemas.microsoft.com/office/drawing/2014/main" id="{62B719DF-7E0E-49ED-95BE-1E7BC7E03F88}"/>
              </a:ext>
            </a:extLst>
          </p:cNvPr>
          <p:cNvSpPr>
            <a:spLocks noGrp="1"/>
          </p:cNvSpPr>
          <p:nvPr/>
        </p:nvSpPr>
        <p:spPr>
          <a:xfrm>
            <a:off x="6162675" y="4781550"/>
            <a:ext cx="152400" cy="152400"/>
          </a:xfrm>
          <a:prstGeom prst="ellipse">
            <a:avLst/>
          </a:prstGeom>
          <a:solidFill>
            <a:srgbClr val="0F6B64"/>
          </a:solidFill>
          <a:ln w="0">
            <a:noFill/>
          </a:ln>
        </p:spPr>
      </p:sp>
      <p:sp>
        <p:nvSpPr>
          <p:cNvPr id="42" name="Прямокутник 41">
            <a:extLst>
              <a:ext uri="{FF2B5EF4-FFF2-40B4-BE49-F238E27FC236}">
                <a16:creationId xmlns:a16="http://schemas.microsoft.com/office/drawing/2014/main" id="{6D102151-782C-4CB3-BD89-05398C4D57AF}"/>
              </a:ext>
            </a:extLst>
          </p:cNvPr>
          <p:cNvSpPr>
            <a:spLocks noGrp="1"/>
          </p:cNvSpPr>
          <p:nvPr/>
        </p:nvSpPr>
        <p:spPr>
          <a:xfrm>
            <a:off x="6448425" y="4762500"/>
            <a:ext cx="4905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канцерогенний і неканцерогенний</a:t>
            </a:r>
          </a:p>
        </p:txBody>
      </p:sp>
      <p:sp>
        <p:nvSpPr>
          <p:cNvPr id="43" name="Прямокутник: округлені кути 42">
            <a:extLst>
              <a:ext uri="{FF2B5EF4-FFF2-40B4-BE49-F238E27FC236}">
                <a16:creationId xmlns:a16="http://schemas.microsoft.com/office/drawing/2014/main" id="{B22B251C-C040-415A-A390-3DCF7BE1318C}"/>
              </a:ext>
            </a:extLst>
          </p:cNvPr>
          <p:cNvSpPr>
            <a:spLocks noGrp="1"/>
          </p:cNvSpPr>
          <p:nvPr/>
        </p:nvSpPr>
        <p:spPr>
          <a:xfrm>
            <a:off x="6029325" y="5105400"/>
            <a:ext cx="5553075" cy="304800"/>
          </a:xfrm>
          <a:prstGeom prst="roundRect">
            <a:avLst>
              <a:gd name="adj" fmla="val 25000"/>
            </a:avLst>
          </a:prstGeom>
          <a:solidFill>
            <a:srgbClr val="FFFFFF"/>
          </a:solidFill>
          <a:ln w="9525">
            <a:solidFill>
              <a:srgbClr val="D6E1DC"/>
            </a:solidFill>
          </a:ln>
        </p:spPr>
      </p:sp>
      <p:sp>
        <p:nvSpPr>
          <p:cNvPr id="44" name="Овал 43">
            <a:extLst>
              <a:ext uri="{FF2B5EF4-FFF2-40B4-BE49-F238E27FC236}">
                <a16:creationId xmlns:a16="http://schemas.microsoft.com/office/drawing/2014/main" id="{48E5182D-05F8-42E8-93B4-C0A93C4EF944}"/>
              </a:ext>
            </a:extLst>
          </p:cNvPr>
          <p:cNvSpPr>
            <a:spLocks noGrp="1"/>
          </p:cNvSpPr>
          <p:nvPr/>
        </p:nvSpPr>
        <p:spPr>
          <a:xfrm>
            <a:off x="6162675" y="5181600"/>
            <a:ext cx="152400" cy="152400"/>
          </a:xfrm>
          <a:prstGeom prst="ellipse">
            <a:avLst/>
          </a:prstGeom>
          <a:solidFill>
            <a:srgbClr val="0F6B64"/>
          </a:solidFill>
          <a:ln w="0">
            <a:noFill/>
          </a:ln>
        </p:spPr>
      </p:sp>
      <p:sp>
        <p:nvSpPr>
          <p:cNvPr id="45" name="Прямокутник 44">
            <a:extLst>
              <a:ext uri="{FF2B5EF4-FFF2-40B4-BE49-F238E27FC236}">
                <a16:creationId xmlns:a16="http://schemas.microsoft.com/office/drawing/2014/main" id="{E9593BF6-5247-4B5F-B794-70EAF288DEFE}"/>
              </a:ext>
            </a:extLst>
          </p:cNvPr>
          <p:cNvSpPr>
            <a:spLocks noGrp="1"/>
          </p:cNvSpPr>
          <p:nvPr/>
        </p:nvSpPr>
        <p:spPr>
          <a:xfrm>
            <a:off x="6448425" y="5162550"/>
            <a:ext cx="4905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екологічний і професійний</a:t>
            </a:r>
          </a:p>
        </p:txBody>
      </p:sp>
      <p:sp>
        <p:nvSpPr>
          <p:cNvPr id="46" name="Прямокутник: округлені кути 45">
            <a:extLst>
              <a:ext uri="{FF2B5EF4-FFF2-40B4-BE49-F238E27FC236}">
                <a16:creationId xmlns:a16="http://schemas.microsoft.com/office/drawing/2014/main" id="{BDEC1536-2C1F-4E7D-A754-6C4C04C82119}"/>
              </a:ext>
            </a:extLst>
          </p:cNvPr>
          <p:cNvSpPr>
            <a:spLocks noGrp="1"/>
          </p:cNvSpPr>
          <p:nvPr/>
        </p:nvSpPr>
        <p:spPr>
          <a:xfrm>
            <a:off x="6029325" y="5505450"/>
            <a:ext cx="5553075" cy="304800"/>
          </a:xfrm>
          <a:prstGeom prst="roundRect">
            <a:avLst>
              <a:gd name="adj" fmla="val 25000"/>
            </a:avLst>
          </a:prstGeom>
          <a:solidFill>
            <a:srgbClr val="DDECE4"/>
          </a:solidFill>
          <a:ln w="9525">
            <a:solidFill>
              <a:srgbClr val="D6E1DC"/>
            </a:solidFill>
          </a:ln>
        </p:spPr>
      </p:sp>
      <p:sp>
        <p:nvSpPr>
          <p:cNvPr id="47" name="Овал 46">
            <a:extLst>
              <a:ext uri="{FF2B5EF4-FFF2-40B4-BE49-F238E27FC236}">
                <a16:creationId xmlns:a16="http://schemas.microsoft.com/office/drawing/2014/main" id="{CF1AA937-1C7B-41B8-9402-64EB4286B5CD}"/>
              </a:ext>
            </a:extLst>
          </p:cNvPr>
          <p:cNvSpPr>
            <a:spLocks noGrp="1"/>
          </p:cNvSpPr>
          <p:nvPr/>
        </p:nvSpPr>
        <p:spPr>
          <a:xfrm>
            <a:off x="6162675" y="5581650"/>
            <a:ext cx="152400" cy="152400"/>
          </a:xfrm>
          <a:prstGeom prst="ellipse">
            <a:avLst/>
          </a:prstGeom>
          <a:solidFill>
            <a:srgbClr val="4D8969"/>
          </a:solidFill>
          <a:ln w="0">
            <a:noFill/>
          </a:ln>
        </p:spPr>
      </p:sp>
      <p:sp>
        <p:nvSpPr>
          <p:cNvPr id="48" name="Прямокутник 47">
            <a:extLst>
              <a:ext uri="{FF2B5EF4-FFF2-40B4-BE49-F238E27FC236}">
                <a16:creationId xmlns:a16="http://schemas.microsoft.com/office/drawing/2014/main" id="{B05C0090-272E-4D7A-A1B8-37B1CC06ADCB}"/>
              </a:ext>
            </a:extLst>
          </p:cNvPr>
          <p:cNvSpPr>
            <a:spLocks noGrp="1"/>
          </p:cNvSpPr>
          <p:nvPr/>
        </p:nvSpPr>
        <p:spPr>
          <a:xfrm>
            <a:off x="6448425" y="5562600"/>
            <a:ext cx="4905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залишковий, сукупний і кумулятивний</a:t>
            </a:r>
          </a:p>
        </p:txBody>
      </p:sp>
      <p:sp>
        <p:nvSpPr>
          <p:cNvPr id="49" name="Прямокутник: округлені кути 48">
            <a:extLst>
              <a:ext uri="{FF2B5EF4-FFF2-40B4-BE49-F238E27FC236}">
                <a16:creationId xmlns:a16="http://schemas.microsoft.com/office/drawing/2014/main" id="{57EB2652-883B-4DD5-8D3C-00B1DF459420}"/>
              </a:ext>
            </a:extLst>
          </p:cNvPr>
          <p:cNvSpPr>
            <a:spLocks noGrp="1"/>
          </p:cNvSpPr>
          <p:nvPr/>
        </p:nvSpPr>
        <p:spPr>
          <a:xfrm>
            <a:off x="6029325" y="5981700"/>
            <a:ext cx="5553075" cy="266700"/>
          </a:xfrm>
          <a:prstGeom prst="roundRect">
            <a:avLst>
              <a:gd name="adj" fmla="val 28571"/>
            </a:avLst>
          </a:prstGeom>
          <a:solidFill>
            <a:srgbClr val="F7E6E3"/>
          </a:solidFill>
          <a:ln w="0">
            <a:noFill/>
          </a:ln>
        </p:spPr>
      </p:sp>
      <p:sp>
        <p:nvSpPr>
          <p:cNvPr id="50" name="Прямокутник 49">
            <a:extLst>
              <a:ext uri="{FF2B5EF4-FFF2-40B4-BE49-F238E27FC236}">
                <a16:creationId xmlns:a16="http://schemas.microsoft.com/office/drawing/2014/main" id="{31DCC629-12A1-437A-9C8A-932E396130E6}"/>
              </a:ext>
            </a:extLst>
          </p:cNvPr>
          <p:cNvSpPr>
            <a:spLocks noGrp="1"/>
          </p:cNvSpPr>
          <p:nvPr/>
        </p:nvSpPr>
        <p:spPr>
          <a:xfrm>
            <a:off x="6162675" y="6038850"/>
            <a:ext cx="5286375" cy="161925"/>
          </a:xfrm>
          <a:prstGeom prst="rect">
            <a:avLst/>
          </a:prstGeom>
          <a:noFill/>
          <a:ln w="0">
            <a:noFill/>
          </a:ln>
        </p:spPr>
        <p:txBody>
          <a:bodyPr anchor="t">
            <a:normAutofit fontScale="61667"/>
          </a:bodyPr>
          <a:lstStyle/>
          <a:p>
            <a:pPr algn="ctr">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Нестача даних про експозицію не доводить відсутність ризику.</a:t>
            </a:r>
          </a:p>
        </p:txBody>
      </p:sp>
      <p:sp>
        <p:nvSpPr>
          <p:cNvPr id="51" name="Прямокутник 50">
            <a:extLst>
              <a:ext uri="{FF2B5EF4-FFF2-40B4-BE49-F238E27FC236}">
                <a16:creationId xmlns:a16="http://schemas.microsoft.com/office/drawing/2014/main" id="{1477D445-294E-4E10-92E4-CB245065C02C}"/>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2" name="Прямокутник 51">
            <a:extLst>
              <a:ext uri="{FF2B5EF4-FFF2-40B4-BE49-F238E27FC236}">
                <a16:creationId xmlns:a16="http://schemas.microsoft.com/office/drawing/2014/main" id="{B6507721-D1A6-47E4-B98E-DFD46090EB76}"/>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04</a:t>
            </a:r>
          </a:p>
        </p:txBody>
      </p:sp>
    </p:spTree>
    <p:extLst>
      <p:ext uri="{BB962C8B-B14F-4D97-AF65-F5344CB8AC3E}">
        <p14:creationId xmlns:p14="http://schemas.microsoft.com/office/powerpoint/2010/main" val="1041119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 name="Прямокутник 58">
            <a:extLst>
              <a:ext uri="{FF2B5EF4-FFF2-40B4-BE49-F238E27FC236}">
                <a16:creationId xmlns:a16="http://schemas.microsoft.com/office/drawing/2014/main" id="{9F45FAD3-B6CB-4AD7-AB2D-8909C6F3AAF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05</a:t>
            </a:r>
          </a:p>
        </p:txBody>
      </p:sp>
      <p:sp>
        <p:nvSpPr>
          <p:cNvPr id="2" name="Прямокутник 1">
            <a:extLst>
              <a:ext uri="{FF2B5EF4-FFF2-40B4-BE49-F238E27FC236}">
                <a16:creationId xmlns:a16="http://schemas.microsoft.com/office/drawing/2014/main" id="{54F8D88F-4D9F-4736-94AF-0AA5B82E5A54}"/>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BB53172F-308D-4C37-A894-422D44DBD9AC}"/>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Повний ланцюг показує, як небезпека досягає рецептора</a:t>
            </a:r>
          </a:p>
        </p:txBody>
      </p:sp>
      <p:sp>
        <p:nvSpPr>
          <p:cNvPr id="4" name="Прямокутник: округлені кути 3">
            <a:extLst>
              <a:ext uri="{FF2B5EF4-FFF2-40B4-BE49-F238E27FC236}">
                <a16:creationId xmlns:a16="http://schemas.microsoft.com/office/drawing/2014/main" id="{46A08DF1-D7DF-4A2E-BEF7-2A7227FAF761}"/>
              </a:ext>
            </a:extLst>
          </p:cNvPr>
          <p:cNvSpPr>
            <a:spLocks noGrp="1"/>
          </p:cNvSpPr>
          <p:nvPr/>
        </p:nvSpPr>
        <p:spPr>
          <a:xfrm>
            <a:off x="514350" y="152400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D8D4CFDA-867A-41EB-BA9A-99DB0BFD2FF1}"/>
              </a:ext>
            </a:extLst>
          </p:cNvPr>
          <p:cNvSpPr>
            <a:spLocks noGrp="1"/>
          </p:cNvSpPr>
          <p:nvPr/>
        </p:nvSpPr>
        <p:spPr>
          <a:xfrm>
            <a:off x="514350" y="1524000"/>
            <a:ext cx="66675" cy="7239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451FE73D-4F8F-4CB5-8547-C6918F4ADD45}"/>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СИСТЕМА «ДЖЕРЕЛО — ШЛЯХ — РЕЦЕПТОР»</a:t>
            </a:r>
          </a:p>
        </p:txBody>
      </p:sp>
      <p:sp>
        <p:nvSpPr>
          <p:cNvPr id="7" name="Прямокутник 6">
            <a:extLst>
              <a:ext uri="{FF2B5EF4-FFF2-40B4-BE49-F238E27FC236}">
                <a16:creationId xmlns:a16="http://schemas.microsoft.com/office/drawing/2014/main" id="{32691238-35E6-4786-A4F1-3B9F0DFB86B7}"/>
              </a:ext>
            </a:extLst>
          </p:cNvPr>
          <p:cNvSpPr>
            <a:spLocks noGrp="1"/>
          </p:cNvSpPr>
          <p:nvPr/>
        </p:nvSpPr>
        <p:spPr>
          <a:xfrm>
            <a:off x="704850" y="185737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Концептуальна модель, яка пов’язує походження забруднювача, його перенесення, точку контакту, спосіб надходження та можливий наслідок.</a:t>
            </a:r>
          </a:p>
        </p:txBody>
      </p:sp>
      <p:sp>
        <p:nvSpPr>
          <p:cNvPr id="8" name="Прямокутник: округлені кути 7">
            <a:extLst>
              <a:ext uri="{FF2B5EF4-FFF2-40B4-BE49-F238E27FC236}">
                <a16:creationId xmlns:a16="http://schemas.microsoft.com/office/drawing/2014/main" id="{B67A1715-FDE1-4A98-A433-C88D5865CEBC}"/>
              </a:ext>
            </a:extLst>
          </p:cNvPr>
          <p:cNvSpPr>
            <a:spLocks noGrp="1"/>
          </p:cNvSpPr>
          <p:nvPr/>
        </p:nvSpPr>
        <p:spPr>
          <a:xfrm>
            <a:off x="514350" y="2628900"/>
            <a:ext cx="1657350" cy="1104900"/>
          </a:xfrm>
          <a:prstGeom prst="roundRect">
            <a:avLst>
              <a:gd name="adj" fmla="val 6897"/>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B2373526-CD61-4830-9480-66DC4A09CA15}"/>
              </a:ext>
            </a:extLst>
          </p:cNvPr>
          <p:cNvSpPr>
            <a:spLocks noGrp="1"/>
          </p:cNvSpPr>
          <p:nvPr/>
        </p:nvSpPr>
        <p:spPr>
          <a:xfrm>
            <a:off x="685800" y="2800350"/>
            <a:ext cx="361950" cy="36195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9F627025-620E-4F0F-8F1A-F81194D57A75}"/>
              </a:ext>
            </a:extLst>
          </p:cNvPr>
          <p:cNvSpPr>
            <a:spLocks noGrp="1"/>
          </p:cNvSpPr>
          <p:nvPr/>
        </p:nvSpPr>
        <p:spPr>
          <a:xfrm>
            <a:off x="685800" y="291465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BEB5863D-67E3-41C6-8D7E-2BBADED4E3C8}"/>
              </a:ext>
            </a:extLst>
          </p:cNvPr>
          <p:cNvSpPr>
            <a:spLocks noGrp="1"/>
          </p:cNvSpPr>
          <p:nvPr/>
        </p:nvSpPr>
        <p:spPr>
          <a:xfrm>
            <a:off x="685800" y="3238500"/>
            <a:ext cx="1314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Джерело</a:t>
            </a:r>
          </a:p>
        </p:txBody>
      </p:sp>
      <p:sp>
        <p:nvSpPr>
          <p:cNvPr id="12" name="Прямокутник 11">
            <a:extLst>
              <a:ext uri="{FF2B5EF4-FFF2-40B4-BE49-F238E27FC236}">
                <a16:creationId xmlns:a16="http://schemas.microsoft.com/office/drawing/2014/main" id="{430E6D0A-E08A-4DC4-A72E-52FD95B330E7}"/>
              </a:ext>
            </a:extLst>
          </p:cNvPr>
          <p:cNvSpPr>
            <a:spLocks noGrp="1"/>
          </p:cNvSpPr>
          <p:nvPr/>
        </p:nvSpPr>
        <p:spPr>
          <a:xfrm>
            <a:off x="685800" y="3476625"/>
            <a:ext cx="1314450" cy="209550"/>
          </a:xfrm>
          <a:prstGeom prst="rect">
            <a:avLst/>
          </a:prstGeom>
          <a:noFill/>
          <a:ln w="0">
            <a:noFill/>
          </a:ln>
        </p:spPr>
        <p:txBody>
          <a:bodyPr anchor="t">
            <a:normAutofit fontScale="8859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пошкоджений резервуар</a:t>
            </a:r>
          </a:p>
        </p:txBody>
      </p:sp>
      <p:sp>
        <p:nvSpPr>
          <p:cNvPr id="13" name="Прямокутник 12">
            <a:extLst>
              <a:ext uri="{FF2B5EF4-FFF2-40B4-BE49-F238E27FC236}">
                <a16:creationId xmlns:a16="http://schemas.microsoft.com/office/drawing/2014/main" id="{79B00D5B-8412-480A-8DD0-89C3D1113AFC}"/>
              </a:ext>
            </a:extLst>
          </p:cNvPr>
          <p:cNvSpPr>
            <a:spLocks noGrp="1"/>
          </p:cNvSpPr>
          <p:nvPr/>
        </p:nvSpPr>
        <p:spPr>
          <a:xfrm>
            <a:off x="2190750" y="3000375"/>
            <a:ext cx="171450" cy="285750"/>
          </a:xfrm>
          <a:prstGeom prst="rect">
            <a:avLst/>
          </a:prstGeom>
          <a:noFill/>
          <a:ln w="0">
            <a:noFill/>
          </a:ln>
        </p:spPr>
        <p:txBody>
          <a:bodyPr anchor="t">
            <a:normAutofit fontScale="10000"/>
          </a:bodyPr>
          <a:lstStyle/>
          <a:p>
            <a:pPr algn="ctr">
              <a:defRPr sz="1800" b="1">
                <a:solidFill>
                  <a:srgbClr val="0F6B64"/>
                </a:solidFill>
                <a:latin typeface="DejaVu Sans"/>
                <a:ea typeface="DejaVu Sans"/>
                <a:cs typeface="DejaVu Sans"/>
              </a:defRPr>
            </a:pPr>
            <a:r>
              <a:rPr sz="1800" b="1">
                <a:solidFill>
                  <a:srgbClr val="0F6B64"/>
                </a:solidFill>
                <a:latin typeface="DejaVu Sans"/>
                <a:ea typeface="DejaVu Sans"/>
                <a:cs typeface="DejaVu Sans"/>
              </a:rPr>
              <a:t>›</a:t>
            </a:r>
          </a:p>
        </p:txBody>
      </p:sp>
      <p:sp>
        <p:nvSpPr>
          <p:cNvPr id="14" name="Прямокутник: округлені кути 13">
            <a:extLst>
              <a:ext uri="{FF2B5EF4-FFF2-40B4-BE49-F238E27FC236}">
                <a16:creationId xmlns:a16="http://schemas.microsoft.com/office/drawing/2014/main" id="{11ABAC57-4813-40AC-8F75-5B70C30CDDBB}"/>
              </a:ext>
            </a:extLst>
          </p:cNvPr>
          <p:cNvSpPr>
            <a:spLocks noGrp="1"/>
          </p:cNvSpPr>
          <p:nvPr/>
        </p:nvSpPr>
        <p:spPr>
          <a:xfrm>
            <a:off x="2362200" y="2628900"/>
            <a:ext cx="1657350" cy="1104900"/>
          </a:xfrm>
          <a:prstGeom prst="roundRect">
            <a:avLst>
              <a:gd name="adj" fmla="val 6897"/>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F89518D3-DB98-4E6E-A433-0B382957B5D0}"/>
              </a:ext>
            </a:extLst>
          </p:cNvPr>
          <p:cNvSpPr>
            <a:spLocks noGrp="1"/>
          </p:cNvSpPr>
          <p:nvPr/>
        </p:nvSpPr>
        <p:spPr>
          <a:xfrm>
            <a:off x="2533650" y="2800350"/>
            <a:ext cx="361950" cy="361950"/>
          </a:xfrm>
          <a:prstGeom prst="ellipse">
            <a:avLst/>
          </a:prstGeom>
          <a:solidFill>
            <a:srgbClr val="D9952D"/>
          </a:solidFill>
          <a:ln w="0">
            <a:noFill/>
          </a:ln>
        </p:spPr>
      </p:sp>
      <p:sp>
        <p:nvSpPr>
          <p:cNvPr id="16" name="Прямокутник 15">
            <a:extLst>
              <a:ext uri="{FF2B5EF4-FFF2-40B4-BE49-F238E27FC236}">
                <a16:creationId xmlns:a16="http://schemas.microsoft.com/office/drawing/2014/main" id="{FA71CD6C-88B6-408B-AF1D-103E4FCA1167}"/>
              </a:ext>
            </a:extLst>
          </p:cNvPr>
          <p:cNvSpPr>
            <a:spLocks noGrp="1"/>
          </p:cNvSpPr>
          <p:nvPr/>
        </p:nvSpPr>
        <p:spPr>
          <a:xfrm>
            <a:off x="2533650" y="291465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4405682D-26C4-4ADB-860F-7B4DA4F746A2}"/>
              </a:ext>
            </a:extLst>
          </p:cNvPr>
          <p:cNvSpPr>
            <a:spLocks noGrp="1"/>
          </p:cNvSpPr>
          <p:nvPr/>
        </p:nvSpPr>
        <p:spPr>
          <a:xfrm>
            <a:off x="2533650" y="3238500"/>
            <a:ext cx="1314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Забруднювач</a:t>
            </a:r>
          </a:p>
        </p:txBody>
      </p:sp>
      <p:sp>
        <p:nvSpPr>
          <p:cNvPr id="18" name="Прямокутник 17">
            <a:extLst>
              <a:ext uri="{FF2B5EF4-FFF2-40B4-BE49-F238E27FC236}">
                <a16:creationId xmlns:a16="http://schemas.microsoft.com/office/drawing/2014/main" id="{DA6C34AB-95ED-45F4-AC1A-C664B924D364}"/>
              </a:ext>
            </a:extLst>
          </p:cNvPr>
          <p:cNvSpPr>
            <a:spLocks noGrp="1"/>
          </p:cNvSpPr>
          <p:nvPr/>
        </p:nvSpPr>
        <p:spPr>
          <a:xfrm>
            <a:off x="2533650" y="3476625"/>
            <a:ext cx="131445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дизельне паливо</a:t>
            </a:r>
          </a:p>
        </p:txBody>
      </p:sp>
      <p:sp>
        <p:nvSpPr>
          <p:cNvPr id="19" name="Прямокутник 18">
            <a:extLst>
              <a:ext uri="{FF2B5EF4-FFF2-40B4-BE49-F238E27FC236}">
                <a16:creationId xmlns:a16="http://schemas.microsoft.com/office/drawing/2014/main" id="{E4E07127-4850-4947-B479-1A9879933F1E}"/>
              </a:ext>
            </a:extLst>
          </p:cNvPr>
          <p:cNvSpPr>
            <a:spLocks noGrp="1"/>
          </p:cNvSpPr>
          <p:nvPr/>
        </p:nvSpPr>
        <p:spPr>
          <a:xfrm>
            <a:off x="4038600" y="3000375"/>
            <a:ext cx="171450" cy="285750"/>
          </a:xfrm>
          <a:prstGeom prst="rect">
            <a:avLst/>
          </a:prstGeom>
          <a:noFill/>
          <a:ln w="0">
            <a:noFill/>
          </a:ln>
        </p:spPr>
        <p:txBody>
          <a:bodyPr anchor="t">
            <a:normAutofit fontScale="10000"/>
          </a:bodyPr>
          <a:lstStyle/>
          <a:p>
            <a:pPr algn="ctr">
              <a:defRPr sz="1800" b="1">
                <a:solidFill>
                  <a:srgbClr val="0F6B64"/>
                </a:solidFill>
                <a:latin typeface="DejaVu Sans"/>
                <a:ea typeface="DejaVu Sans"/>
                <a:cs typeface="DejaVu Sans"/>
              </a:defRPr>
            </a:pPr>
            <a:r>
              <a:rPr sz="1800" b="1">
                <a:solidFill>
                  <a:srgbClr val="0F6B64"/>
                </a:solidFill>
                <a:latin typeface="DejaVu Sans"/>
                <a:ea typeface="DejaVu Sans"/>
                <a:cs typeface="DejaVu Sans"/>
              </a:rPr>
              <a:t>›</a:t>
            </a:r>
          </a:p>
        </p:txBody>
      </p:sp>
      <p:sp>
        <p:nvSpPr>
          <p:cNvPr id="20" name="Прямокутник: округлені кути 19">
            <a:extLst>
              <a:ext uri="{FF2B5EF4-FFF2-40B4-BE49-F238E27FC236}">
                <a16:creationId xmlns:a16="http://schemas.microsoft.com/office/drawing/2014/main" id="{0B3192FB-08A3-44B6-A2CB-A5F659422BF7}"/>
              </a:ext>
            </a:extLst>
          </p:cNvPr>
          <p:cNvSpPr>
            <a:spLocks noGrp="1"/>
          </p:cNvSpPr>
          <p:nvPr/>
        </p:nvSpPr>
        <p:spPr>
          <a:xfrm>
            <a:off x="4210050" y="2628900"/>
            <a:ext cx="1657350" cy="1104900"/>
          </a:xfrm>
          <a:prstGeom prst="roundRect">
            <a:avLst>
              <a:gd name="adj" fmla="val 6897"/>
            </a:avLst>
          </a:prstGeom>
          <a:solidFill>
            <a:srgbClr val="F4F8F6"/>
          </a:solidFill>
          <a:ln w="9525">
            <a:solidFill>
              <a:srgbClr val="D6E1DC"/>
            </a:solidFill>
          </a:ln>
        </p:spPr>
      </p:sp>
      <p:sp>
        <p:nvSpPr>
          <p:cNvPr id="21" name="Овал 20">
            <a:extLst>
              <a:ext uri="{FF2B5EF4-FFF2-40B4-BE49-F238E27FC236}">
                <a16:creationId xmlns:a16="http://schemas.microsoft.com/office/drawing/2014/main" id="{53892304-533E-4488-BA91-D0BA672F1A52}"/>
              </a:ext>
            </a:extLst>
          </p:cNvPr>
          <p:cNvSpPr>
            <a:spLocks noGrp="1"/>
          </p:cNvSpPr>
          <p:nvPr/>
        </p:nvSpPr>
        <p:spPr>
          <a:xfrm>
            <a:off x="4381500" y="2800350"/>
            <a:ext cx="361950" cy="361950"/>
          </a:xfrm>
          <a:prstGeom prst="ellipse">
            <a:avLst/>
          </a:prstGeom>
          <a:solidFill>
            <a:srgbClr val="3E7692"/>
          </a:solidFill>
          <a:ln w="0">
            <a:noFill/>
          </a:ln>
        </p:spPr>
      </p:sp>
      <p:sp>
        <p:nvSpPr>
          <p:cNvPr id="22" name="Прямокутник 21">
            <a:extLst>
              <a:ext uri="{FF2B5EF4-FFF2-40B4-BE49-F238E27FC236}">
                <a16:creationId xmlns:a16="http://schemas.microsoft.com/office/drawing/2014/main" id="{72D93AB5-EE11-4699-9148-49AD95689E23}"/>
              </a:ext>
            </a:extLst>
          </p:cNvPr>
          <p:cNvSpPr>
            <a:spLocks noGrp="1"/>
          </p:cNvSpPr>
          <p:nvPr/>
        </p:nvSpPr>
        <p:spPr>
          <a:xfrm>
            <a:off x="4381500" y="291465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A030CF78-9878-4C05-B0E5-EECA84417D90}"/>
              </a:ext>
            </a:extLst>
          </p:cNvPr>
          <p:cNvSpPr>
            <a:spLocks noGrp="1"/>
          </p:cNvSpPr>
          <p:nvPr/>
        </p:nvSpPr>
        <p:spPr>
          <a:xfrm>
            <a:off x="4381500" y="3238500"/>
            <a:ext cx="1314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Середовище</a:t>
            </a:r>
          </a:p>
        </p:txBody>
      </p:sp>
      <p:sp>
        <p:nvSpPr>
          <p:cNvPr id="24" name="Прямокутник 23">
            <a:extLst>
              <a:ext uri="{FF2B5EF4-FFF2-40B4-BE49-F238E27FC236}">
                <a16:creationId xmlns:a16="http://schemas.microsoft.com/office/drawing/2014/main" id="{D031AB64-4301-480D-B019-E23F7CC83097}"/>
              </a:ext>
            </a:extLst>
          </p:cNvPr>
          <p:cNvSpPr>
            <a:spLocks noGrp="1"/>
          </p:cNvSpPr>
          <p:nvPr/>
        </p:nvSpPr>
        <p:spPr>
          <a:xfrm>
            <a:off x="4381500" y="3476625"/>
            <a:ext cx="131445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ґрунт і підземна вода</a:t>
            </a:r>
          </a:p>
        </p:txBody>
      </p:sp>
      <p:sp>
        <p:nvSpPr>
          <p:cNvPr id="25" name="Прямокутник 24">
            <a:extLst>
              <a:ext uri="{FF2B5EF4-FFF2-40B4-BE49-F238E27FC236}">
                <a16:creationId xmlns:a16="http://schemas.microsoft.com/office/drawing/2014/main" id="{4D6F04DD-1A06-40CD-ACB2-4C7EBA1E4E6E}"/>
              </a:ext>
            </a:extLst>
          </p:cNvPr>
          <p:cNvSpPr>
            <a:spLocks noGrp="1"/>
          </p:cNvSpPr>
          <p:nvPr/>
        </p:nvSpPr>
        <p:spPr>
          <a:xfrm>
            <a:off x="5886450" y="3000375"/>
            <a:ext cx="171450" cy="285750"/>
          </a:xfrm>
          <a:prstGeom prst="rect">
            <a:avLst/>
          </a:prstGeom>
          <a:noFill/>
          <a:ln w="0">
            <a:noFill/>
          </a:ln>
        </p:spPr>
        <p:txBody>
          <a:bodyPr anchor="t">
            <a:normAutofit fontScale="10000"/>
          </a:bodyPr>
          <a:lstStyle/>
          <a:p>
            <a:pPr algn="ctr">
              <a:defRPr sz="1800" b="1">
                <a:solidFill>
                  <a:srgbClr val="0F6B64"/>
                </a:solidFill>
                <a:latin typeface="DejaVu Sans"/>
                <a:ea typeface="DejaVu Sans"/>
                <a:cs typeface="DejaVu Sans"/>
              </a:defRPr>
            </a:pPr>
            <a:r>
              <a:rPr sz="1800" b="1">
                <a:solidFill>
                  <a:srgbClr val="0F6B64"/>
                </a:solidFill>
                <a:latin typeface="DejaVu Sans"/>
                <a:ea typeface="DejaVu Sans"/>
                <a:cs typeface="DejaVu Sans"/>
              </a:rPr>
              <a:t>›</a:t>
            </a:r>
          </a:p>
        </p:txBody>
      </p:sp>
      <p:sp>
        <p:nvSpPr>
          <p:cNvPr id="26" name="Прямокутник: округлені кути 25">
            <a:extLst>
              <a:ext uri="{FF2B5EF4-FFF2-40B4-BE49-F238E27FC236}">
                <a16:creationId xmlns:a16="http://schemas.microsoft.com/office/drawing/2014/main" id="{2F4E5ACE-B0EE-4936-A37C-E9386DB9FC82}"/>
              </a:ext>
            </a:extLst>
          </p:cNvPr>
          <p:cNvSpPr>
            <a:spLocks noGrp="1"/>
          </p:cNvSpPr>
          <p:nvPr/>
        </p:nvSpPr>
        <p:spPr>
          <a:xfrm>
            <a:off x="6057900" y="2628900"/>
            <a:ext cx="1657350" cy="1104900"/>
          </a:xfrm>
          <a:prstGeom prst="roundRect">
            <a:avLst>
              <a:gd name="adj" fmla="val 6897"/>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22697F7D-C34E-4BB8-BC02-043284B0A5B8}"/>
              </a:ext>
            </a:extLst>
          </p:cNvPr>
          <p:cNvSpPr>
            <a:spLocks noGrp="1"/>
          </p:cNvSpPr>
          <p:nvPr/>
        </p:nvSpPr>
        <p:spPr>
          <a:xfrm>
            <a:off x="6229350" y="2800350"/>
            <a:ext cx="361950" cy="361950"/>
          </a:xfrm>
          <a:prstGeom prst="ellipse">
            <a:avLst/>
          </a:prstGeom>
          <a:solidFill>
            <a:srgbClr val="0F6B64"/>
          </a:solidFill>
          <a:ln w="0">
            <a:noFill/>
          </a:ln>
        </p:spPr>
      </p:sp>
      <p:sp>
        <p:nvSpPr>
          <p:cNvPr id="28" name="Прямокутник 27">
            <a:extLst>
              <a:ext uri="{FF2B5EF4-FFF2-40B4-BE49-F238E27FC236}">
                <a16:creationId xmlns:a16="http://schemas.microsoft.com/office/drawing/2014/main" id="{9C4AEAEA-9832-4DC2-990B-B6F8A856D9C5}"/>
              </a:ext>
            </a:extLst>
          </p:cNvPr>
          <p:cNvSpPr>
            <a:spLocks noGrp="1"/>
          </p:cNvSpPr>
          <p:nvPr/>
        </p:nvSpPr>
        <p:spPr>
          <a:xfrm>
            <a:off x="6229350" y="291465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9" name="Прямокутник 28">
            <a:extLst>
              <a:ext uri="{FF2B5EF4-FFF2-40B4-BE49-F238E27FC236}">
                <a16:creationId xmlns:a16="http://schemas.microsoft.com/office/drawing/2014/main" id="{7EFCBE5B-BF01-4F3F-BD8F-65D5EB59A9E4}"/>
              </a:ext>
            </a:extLst>
          </p:cNvPr>
          <p:cNvSpPr>
            <a:spLocks noGrp="1"/>
          </p:cNvSpPr>
          <p:nvPr/>
        </p:nvSpPr>
        <p:spPr>
          <a:xfrm>
            <a:off x="6229350" y="3238500"/>
            <a:ext cx="1314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Міграція</a:t>
            </a:r>
          </a:p>
        </p:txBody>
      </p:sp>
      <p:sp>
        <p:nvSpPr>
          <p:cNvPr id="30" name="Прямокутник 29">
            <a:extLst>
              <a:ext uri="{FF2B5EF4-FFF2-40B4-BE49-F238E27FC236}">
                <a16:creationId xmlns:a16="http://schemas.microsoft.com/office/drawing/2014/main" id="{32C795B0-D653-46FC-A757-5FC17FCCDA5F}"/>
              </a:ext>
            </a:extLst>
          </p:cNvPr>
          <p:cNvSpPr>
            <a:spLocks noGrp="1"/>
          </p:cNvSpPr>
          <p:nvPr/>
        </p:nvSpPr>
        <p:spPr>
          <a:xfrm>
            <a:off x="6229350" y="3476625"/>
            <a:ext cx="1314450" cy="209550"/>
          </a:xfrm>
          <a:prstGeom prst="rect">
            <a:avLst/>
          </a:prstGeom>
          <a:noFill/>
          <a:ln w="0">
            <a:noFill/>
          </a:ln>
        </p:spPr>
        <p:txBody>
          <a:bodyPr anchor="t">
            <a:normAutofit fontScale="8750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інфільтрація до колодязя</a:t>
            </a:r>
          </a:p>
        </p:txBody>
      </p:sp>
      <p:sp>
        <p:nvSpPr>
          <p:cNvPr id="31" name="Прямокутник 30">
            <a:extLst>
              <a:ext uri="{FF2B5EF4-FFF2-40B4-BE49-F238E27FC236}">
                <a16:creationId xmlns:a16="http://schemas.microsoft.com/office/drawing/2014/main" id="{EA172A89-F8E7-415C-A0F4-9629D58799E5}"/>
              </a:ext>
            </a:extLst>
          </p:cNvPr>
          <p:cNvSpPr>
            <a:spLocks noGrp="1"/>
          </p:cNvSpPr>
          <p:nvPr/>
        </p:nvSpPr>
        <p:spPr>
          <a:xfrm>
            <a:off x="7734300" y="3000375"/>
            <a:ext cx="171450" cy="285750"/>
          </a:xfrm>
          <a:prstGeom prst="rect">
            <a:avLst/>
          </a:prstGeom>
          <a:noFill/>
          <a:ln w="0">
            <a:noFill/>
          </a:ln>
        </p:spPr>
        <p:txBody>
          <a:bodyPr anchor="t">
            <a:normAutofit fontScale="10000"/>
          </a:bodyPr>
          <a:lstStyle/>
          <a:p>
            <a:pPr algn="ctr">
              <a:defRPr sz="1800" b="1">
                <a:solidFill>
                  <a:srgbClr val="0F6B64"/>
                </a:solidFill>
                <a:latin typeface="DejaVu Sans"/>
                <a:ea typeface="DejaVu Sans"/>
                <a:cs typeface="DejaVu Sans"/>
              </a:defRPr>
            </a:pPr>
            <a:r>
              <a:rPr sz="1800" b="1">
                <a:solidFill>
                  <a:srgbClr val="0F6B64"/>
                </a:solidFill>
                <a:latin typeface="DejaVu Sans"/>
                <a:ea typeface="DejaVu Sans"/>
                <a:cs typeface="DejaVu Sans"/>
              </a:rPr>
              <a:t>›</a:t>
            </a:r>
          </a:p>
        </p:txBody>
      </p:sp>
      <p:sp>
        <p:nvSpPr>
          <p:cNvPr id="32" name="Прямокутник: округлені кути 31">
            <a:extLst>
              <a:ext uri="{FF2B5EF4-FFF2-40B4-BE49-F238E27FC236}">
                <a16:creationId xmlns:a16="http://schemas.microsoft.com/office/drawing/2014/main" id="{B4DFBFDF-6441-4AA4-AD1E-EEB1C36A68BD}"/>
              </a:ext>
            </a:extLst>
          </p:cNvPr>
          <p:cNvSpPr>
            <a:spLocks noGrp="1"/>
          </p:cNvSpPr>
          <p:nvPr/>
        </p:nvSpPr>
        <p:spPr>
          <a:xfrm>
            <a:off x="7905750" y="2628900"/>
            <a:ext cx="1657350" cy="1104900"/>
          </a:xfrm>
          <a:prstGeom prst="roundRect">
            <a:avLst>
              <a:gd name="adj" fmla="val 6897"/>
            </a:avLst>
          </a:prstGeom>
          <a:solidFill>
            <a:srgbClr val="F4F8F6"/>
          </a:solidFill>
          <a:ln w="9525">
            <a:solidFill>
              <a:srgbClr val="D6E1DC"/>
            </a:solidFill>
          </a:ln>
        </p:spPr>
      </p:sp>
      <p:sp>
        <p:nvSpPr>
          <p:cNvPr id="33" name="Овал 32">
            <a:extLst>
              <a:ext uri="{FF2B5EF4-FFF2-40B4-BE49-F238E27FC236}">
                <a16:creationId xmlns:a16="http://schemas.microsoft.com/office/drawing/2014/main" id="{251B6B0D-E429-499F-AF0B-73B3DA3C1FE6}"/>
              </a:ext>
            </a:extLst>
          </p:cNvPr>
          <p:cNvSpPr>
            <a:spLocks noGrp="1"/>
          </p:cNvSpPr>
          <p:nvPr/>
        </p:nvSpPr>
        <p:spPr>
          <a:xfrm>
            <a:off x="8077200" y="2800350"/>
            <a:ext cx="361950" cy="361950"/>
          </a:xfrm>
          <a:prstGeom prst="ellipse">
            <a:avLst/>
          </a:prstGeom>
          <a:solidFill>
            <a:srgbClr val="4D8969"/>
          </a:solidFill>
          <a:ln w="0">
            <a:noFill/>
          </a:ln>
        </p:spPr>
      </p:sp>
      <p:sp>
        <p:nvSpPr>
          <p:cNvPr id="34" name="Прямокутник 33">
            <a:extLst>
              <a:ext uri="{FF2B5EF4-FFF2-40B4-BE49-F238E27FC236}">
                <a16:creationId xmlns:a16="http://schemas.microsoft.com/office/drawing/2014/main" id="{5699D382-487E-4213-BE5C-CA89CEB7841B}"/>
              </a:ext>
            </a:extLst>
          </p:cNvPr>
          <p:cNvSpPr>
            <a:spLocks noGrp="1"/>
          </p:cNvSpPr>
          <p:nvPr/>
        </p:nvSpPr>
        <p:spPr>
          <a:xfrm>
            <a:off x="8077200" y="291465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35" name="Прямокутник 34">
            <a:extLst>
              <a:ext uri="{FF2B5EF4-FFF2-40B4-BE49-F238E27FC236}">
                <a16:creationId xmlns:a16="http://schemas.microsoft.com/office/drawing/2014/main" id="{C4814CCD-E458-4166-B2CF-4DEE348FC40C}"/>
              </a:ext>
            </a:extLst>
          </p:cNvPr>
          <p:cNvSpPr>
            <a:spLocks noGrp="1"/>
          </p:cNvSpPr>
          <p:nvPr/>
        </p:nvSpPr>
        <p:spPr>
          <a:xfrm>
            <a:off x="8077200" y="3238500"/>
            <a:ext cx="1314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Рецептор</a:t>
            </a:r>
          </a:p>
        </p:txBody>
      </p:sp>
      <p:sp>
        <p:nvSpPr>
          <p:cNvPr id="36" name="Прямокутник 35">
            <a:extLst>
              <a:ext uri="{FF2B5EF4-FFF2-40B4-BE49-F238E27FC236}">
                <a16:creationId xmlns:a16="http://schemas.microsoft.com/office/drawing/2014/main" id="{DA2E82E7-F448-41D4-B25B-930CAD862D6F}"/>
              </a:ext>
            </a:extLst>
          </p:cNvPr>
          <p:cNvSpPr>
            <a:spLocks noGrp="1"/>
          </p:cNvSpPr>
          <p:nvPr/>
        </p:nvSpPr>
        <p:spPr>
          <a:xfrm>
            <a:off x="8077200" y="3476625"/>
            <a:ext cx="131445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мешканці</a:t>
            </a:r>
          </a:p>
        </p:txBody>
      </p:sp>
      <p:sp>
        <p:nvSpPr>
          <p:cNvPr id="37" name="Прямокутник 36">
            <a:extLst>
              <a:ext uri="{FF2B5EF4-FFF2-40B4-BE49-F238E27FC236}">
                <a16:creationId xmlns:a16="http://schemas.microsoft.com/office/drawing/2014/main" id="{AB0EC614-A9A6-47CB-AB8D-FCC5B7103B5D}"/>
              </a:ext>
            </a:extLst>
          </p:cNvPr>
          <p:cNvSpPr>
            <a:spLocks noGrp="1"/>
          </p:cNvSpPr>
          <p:nvPr/>
        </p:nvSpPr>
        <p:spPr>
          <a:xfrm>
            <a:off x="9582150" y="3000375"/>
            <a:ext cx="171450" cy="285750"/>
          </a:xfrm>
          <a:prstGeom prst="rect">
            <a:avLst/>
          </a:prstGeom>
          <a:noFill/>
          <a:ln w="0">
            <a:noFill/>
          </a:ln>
        </p:spPr>
        <p:txBody>
          <a:bodyPr anchor="t">
            <a:normAutofit fontScale="10000"/>
          </a:bodyPr>
          <a:lstStyle/>
          <a:p>
            <a:pPr algn="ctr">
              <a:defRPr sz="1800" b="1">
                <a:solidFill>
                  <a:srgbClr val="0F6B64"/>
                </a:solidFill>
                <a:latin typeface="DejaVu Sans"/>
                <a:ea typeface="DejaVu Sans"/>
                <a:cs typeface="DejaVu Sans"/>
              </a:defRPr>
            </a:pPr>
            <a:r>
              <a:rPr sz="1800" b="1">
                <a:solidFill>
                  <a:srgbClr val="0F6B64"/>
                </a:solidFill>
                <a:latin typeface="DejaVu Sans"/>
                <a:ea typeface="DejaVu Sans"/>
                <a:cs typeface="DejaVu Sans"/>
              </a:rPr>
              <a:t>›</a:t>
            </a:r>
          </a:p>
        </p:txBody>
      </p:sp>
      <p:sp>
        <p:nvSpPr>
          <p:cNvPr id="38" name="Прямокутник: округлені кути 37">
            <a:extLst>
              <a:ext uri="{FF2B5EF4-FFF2-40B4-BE49-F238E27FC236}">
                <a16:creationId xmlns:a16="http://schemas.microsoft.com/office/drawing/2014/main" id="{0A625FA3-52A7-4DAC-81AB-3279F2E23B0D}"/>
              </a:ext>
            </a:extLst>
          </p:cNvPr>
          <p:cNvSpPr>
            <a:spLocks noGrp="1"/>
          </p:cNvSpPr>
          <p:nvPr/>
        </p:nvSpPr>
        <p:spPr>
          <a:xfrm>
            <a:off x="9753600" y="2628900"/>
            <a:ext cx="1657350" cy="1104900"/>
          </a:xfrm>
          <a:prstGeom prst="roundRect">
            <a:avLst>
              <a:gd name="adj" fmla="val 6897"/>
            </a:avLst>
          </a:prstGeom>
          <a:solidFill>
            <a:srgbClr val="F5EBDD"/>
          </a:solidFill>
          <a:ln w="9525">
            <a:solidFill>
              <a:srgbClr val="D6E1DC"/>
            </a:solidFill>
          </a:ln>
        </p:spPr>
      </p:sp>
      <p:sp>
        <p:nvSpPr>
          <p:cNvPr id="39" name="Овал 38">
            <a:extLst>
              <a:ext uri="{FF2B5EF4-FFF2-40B4-BE49-F238E27FC236}">
                <a16:creationId xmlns:a16="http://schemas.microsoft.com/office/drawing/2014/main" id="{8CECDF37-A079-44B0-86E9-6E5F0DF02153}"/>
              </a:ext>
            </a:extLst>
          </p:cNvPr>
          <p:cNvSpPr>
            <a:spLocks noGrp="1"/>
          </p:cNvSpPr>
          <p:nvPr/>
        </p:nvSpPr>
        <p:spPr>
          <a:xfrm>
            <a:off x="9925050" y="2800350"/>
            <a:ext cx="361950" cy="361950"/>
          </a:xfrm>
          <a:prstGeom prst="ellipse">
            <a:avLst/>
          </a:prstGeom>
          <a:solidFill>
            <a:srgbClr val="10282F"/>
          </a:solidFill>
          <a:ln w="0">
            <a:noFill/>
          </a:ln>
        </p:spPr>
      </p:sp>
      <p:sp>
        <p:nvSpPr>
          <p:cNvPr id="40" name="Прямокутник 39">
            <a:extLst>
              <a:ext uri="{FF2B5EF4-FFF2-40B4-BE49-F238E27FC236}">
                <a16:creationId xmlns:a16="http://schemas.microsoft.com/office/drawing/2014/main" id="{CBBC0CC4-F1D1-4B2D-ABC1-BCDAA47AA4DF}"/>
              </a:ext>
            </a:extLst>
          </p:cNvPr>
          <p:cNvSpPr>
            <a:spLocks noGrp="1"/>
          </p:cNvSpPr>
          <p:nvPr/>
        </p:nvSpPr>
        <p:spPr>
          <a:xfrm>
            <a:off x="9925050" y="291465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06</a:t>
            </a:r>
          </a:p>
        </p:txBody>
      </p:sp>
      <p:sp>
        <p:nvSpPr>
          <p:cNvPr id="41" name="Прямокутник 40">
            <a:extLst>
              <a:ext uri="{FF2B5EF4-FFF2-40B4-BE49-F238E27FC236}">
                <a16:creationId xmlns:a16="http://schemas.microsoft.com/office/drawing/2014/main" id="{0AB528EE-9C41-4435-9FE5-B8596511A6CB}"/>
              </a:ext>
            </a:extLst>
          </p:cNvPr>
          <p:cNvSpPr>
            <a:spLocks noGrp="1"/>
          </p:cNvSpPr>
          <p:nvPr/>
        </p:nvSpPr>
        <p:spPr>
          <a:xfrm>
            <a:off x="9925050" y="3238500"/>
            <a:ext cx="1314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Наслідок</a:t>
            </a:r>
          </a:p>
        </p:txBody>
      </p:sp>
      <p:sp>
        <p:nvSpPr>
          <p:cNvPr id="42" name="Прямокутник 41">
            <a:extLst>
              <a:ext uri="{FF2B5EF4-FFF2-40B4-BE49-F238E27FC236}">
                <a16:creationId xmlns:a16="http://schemas.microsoft.com/office/drawing/2014/main" id="{060C85A2-F826-4133-9A92-9362914553DB}"/>
              </a:ext>
            </a:extLst>
          </p:cNvPr>
          <p:cNvSpPr>
            <a:spLocks noGrp="1"/>
          </p:cNvSpPr>
          <p:nvPr/>
        </p:nvSpPr>
        <p:spPr>
          <a:xfrm>
            <a:off x="9925050" y="3476625"/>
            <a:ext cx="131445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експозиція через воду</a:t>
            </a:r>
          </a:p>
        </p:txBody>
      </p:sp>
      <p:sp>
        <p:nvSpPr>
          <p:cNvPr id="43" name="Прямокутник: округлені кути 42">
            <a:extLst>
              <a:ext uri="{FF2B5EF4-FFF2-40B4-BE49-F238E27FC236}">
                <a16:creationId xmlns:a16="http://schemas.microsoft.com/office/drawing/2014/main" id="{EC7633F4-BCA6-45B0-8769-492C3A7FAB2C}"/>
              </a:ext>
            </a:extLst>
          </p:cNvPr>
          <p:cNvSpPr>
            <a:spLocks noGrp="1"/>
          </p:cNvSpPr>
          <p:nvPr/>
        </p:nvSpPr>
        <p:spPr>
          <a:xfrm>
            <a:off x="514350" y="4229100"/>
            <a:ext cx="3476625" cy="1238250"/>
          </a:xfrm>
          <a:prstGeom prst="roundRect">
            <a:avLst>
              <a:gd name="adj" fmla="val 6154"/>
            </a:avLst>
          </a:prstGeom>
          <a:solidFill>
            <a:srgbClr val="DDECE4"/>
          </a:solidFill>
          <a:ln w="9525">
            <a:solidFill>
              <a:srgbClr val="D6E1DC"/>
            </a:solidFill>
          </a:ln>
        </p:spPr>
      </p:sp>
      <p:sp>
        <p:nvSpPr>
          <p:cNvPr id="44" name="Прямокутник 43">
            <a:extLst>
              <a:ext uri="{FF2B5EF4-FFF2-40B4-BE49-F238E27FC236}">
                <a16:creationId xmlns:a16="http://schemas.microsoft.com/office/drawing/2014/main" id="{9BACB413-566B-438D-8186-F09610BE0DC4}"/>
              </a:ext>
            </a:extLst>
          </p:cNvPr>
          <p:cNvSpPr>
            <a:spLocks noGrp="1"/>
          </p:cNvSpPr>
          <p:nvPr/>
        </p:nvSpPr>
        <p:spPr>
          <a:xfrm>
            <a:off x="685800" y="4391025"/>
            <a:ext cx="31242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ПОВНИЙ ШЛЯХ</a:t>
            </a:r>
          </a:p>
        </p:txBody>
      </p:sp>
      <p:sp>
        <p:nvSpPr>
          <p:cNvPr id="45" name="Прямокутник 44">
            <a:extLst>
              <a:ext uri="{FF2B5EF4-FFF2-40B4-BE49-F238E27FC236}">
                <a16:creationId xmlns:a16="http://schemas.microsoft.com/office/drawing/2014/main" id="{CA38F31F-795D-42F2-B2FF-07D7367C648A}"/>
              </a:ext>
            </a:extLst>
          </p:cNvPr>
          <p:cNvSpPr>
            <a:spLocks noGrp="1"/>
          </p:cNvSpPr>
          <p:nvPr/>
        </p:nvSpPr>
        <p:spPr>
          <a:xfrm>
            <a:off x="685800" y="4676775"/>
            <a:ext cx="3124200" cy="400050"/>
          </a:xfrm>
          <a:prstGeom prst="rect">
            <a:avLst/>
          </a:prstGeom>
          <a:noFill/>
          <a:ln w="0">
            <a:noFill/>
          </a:ln>
        </p:spPr>
        <p:txBody>
          <a:bodyPr anchor="t">
            <a:normAutofit/>
          </a:bodyPr>
          <a:lstStyle/>
          <a:p>
            <a:pPr algn="l">
              <a:defRPr sz="900" b="0">
                <a:solidFill>
                  <a:srgbClr val="10282F"/>
                </a:solidFill>
                <a:latin typeface="DejaVu Sans"/>
                <a:ea typeface="DejaVu Sans"/>
                <a:cs typeface="DejaVu Sans"/>
              </a:defRPr>
            </a:pPr>
            <a:r>
              <a:rPr sz="900" b="0">
                <a:solidFill>
                  <a:srgbClr val="10282F"/>
                </a:solidFill>
                <a:latin typeface="DejaVu Sans"/>
                <a:ea typeface="DejaVu Sans"/>
                <a:cs typeface="DejaVu Sans"/>
              </a:rPr>
              <a:t>Джерело, перенесення, точка контакту й рецептор підтверджені або обґрунтовані.</a:t>
            </a:r>
          </a:p>
        </p:txBody>
      </p:sp>
      <p:sp>
        <p:nvSpPr>
          <p:cNvPr id="46" name="Прямокутник 45">
            <a:extLst>
              <a:ext uri="{FF2B5EF4-FFF2-40B4-BE49-F238E27FC236}">
                <a16:creationId xmlns:a16="http://schemas.microsoft.com/office/drawing/2014/main" id="{E1018845-CEE5-4D1C-800F-CD3AEAFD7C8D}"/>
              </a:ext>
            </a:extLst>
          </p:cNvPr>
          <p:cNvSpPr>
            <a:spLocks noGrp="1"/>
          </p:cNvSpPr>
          <p:nvPr/>
        </p:nvSpPr>
        <p:spPr>
          <a:xfrm>
            <a:off x="685800" y="5162550"/>
            <a:ext cx="312420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включити до оцінювання</a:t>
            </a:r>
          </a:p>
        </p:txBody>
      </p:sp>
      <p:sp>
        <p:nvSpPr>
          <p:cNvPr id="47" name="Прямокутник: округлені кути 46">
            <a:extLst>
              <a:ext uri="{FF2B5EF4-FFF2-40B4-BE49-F238E27FC236}">
                <a16:creationId xmlns:a16="http://schemas.microsoft.com/office/drawing/2014/main" id="{FD015705-6B15-4E0F-8FA5-F6B0E14638D2}"/>
              </a:ext>
            </a:extLst>
          </p:cNvPr>
          <p:cNvSpPr>
            <a:spLocks noGrp="1"/>
          </p:cNvSpPr>
          <p:nvPr/>
        </p:nvSpPr>
        <p:spPr>
          <a:xfrm>
            <a:off x="4210050" y="4229100"/>
            <a:ext cx="3476625" cy="1238250"/>
          </a:xfrm>
          <a:prstGeom prst="roundRect">
            <a:avLst>
              <a:gd name="adj" fmla="val 6154"/>
            </a:avLst>
          </a:prstGeom>
          <a:solidFill>
            <a:srgbClr val="F5EBDD"/>
          </a:solidFill>
          <a:ln w="9525">
            <a:solidFill>
              <a:srgbClr val="D6E1DC"/>
            </a:solidFill>
          </a:ln>
        </p:spPr>
      </p:sp>
      <p:sp>
        <p:nvSpPr>
          <p:cNvPr id="48" name="Прямокутник 47">
            <a:extLst>
              <a:ext uri="{FF2B5EF4-FFF2-40B4-BE49-F238E27FC236}">
                <a16:creationId xmlns:a16="http://schemas.microsoft.com/office/drawing/2014/main" id="{F69B71AA-6E89-4D46-B242-6698D5CD1D32}"/>
              </a:ext>
            </a:extLst>
          </p:cNvPr>
          <p:cNvSpPr>
            <a:spLocks noGrp="1"/>
          </p:cNvSpPr>
          <p:nvPr/>
        </p:nvSpPr>
        <p:spPr>
          <a:xfrm>
            <a:off x="4381500" y="4391025"/>
            <a:ext cx="312420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ПОТЕНЦІЙНО ПОВНИЙ</a:t>
            </a:r>
          </a:p>
        </p:txBody>
      </p:sp>
      <p:sp>
        <p:nvSpPr>
          <p:cNvPr id="49" name="Прямокутник 48">
            <a:extLst>
              <a:ext uri="{FF2B5EF4-FFF2-40B4-BE49-F238E27FC236}">
                <a16:creationId xmlns:a16="http://schemas.microsoft.com/office/drawing/2014/main" id="{088C842C-34F7-4751-AFAE-F63A28A8B043}"/>
              </a:ext>
            </a:extLst>
          </p:cNvPr>
          <p:cNvSpPr>
            <a:spLocks noGrp="1"/>
          </p:cNvSpPr>
          <p:nvPr/>
        </p:nvSpPr>
        <p:spPr>
          <a:xfrm>
            <a:off x="4381500" y="4676775"/>
            <a:ext cx="3124200" cy="400050"/>
          </a:xfrm>
          <a:prstGeom prst="rect">
            <a:avLst/>
          </a:prstGeom>
          <a:noFill/>
          <a:ln w="0">
            <a:noFill/>
          </a:ln>
        </p:spPr>
        <p:txBody>
          <a:bodyPr anchor="t">
            <a:normAutofit/>
          </a:bodyPr>
          <a:lstStyle/>
          <a:p>
            <a:pPr algn="l">
              <a:defRPr sz="900" b="0">
                <a:solidFill>
                  <a:srgbClr val="10282F"/>
                </a:solidFill>
                <a:latin typeface="DejaVu Sans"/>
                <a:ea typeface="DejaVu Sans"/>
                <a:cs typeface="DejaVu Sans"/>
              </a:defRPr>
            </a:pPr>
            <a:r>
              <a:rPr sz="900" b="0">
                <a:solidFill>
                  <a:srgbClr val="10282F"/>
                </a:solidFill>
                <a:latin typeface="DejaVu Sans"/>
                <a:ea typeface="DejaVu Sans"/>
                <a:cs typeface="DejaVu Sans"/>
              </a:rPr>
              <a:t>Окремі елементи ймовірні, але потребують додаткової перевірки.</a:t>
            </a:r>
          </a:p>
        </p:txBody>
      </p:sp>
      <p:sp>
        <p:nvSpPr>
          <p:cNvPr id="50" name="Прямокутник 49">
            <a:extLst>
              <a:ext uri="{FF2B5EF4-FFF2-40B4-BE49-F238E27FC236}">
                <a16:creationId xmlns:a16="http://schemas.microsoft.com/office/drawing/2014/main" id="{99089402-AAA0-4D41-81A3-986E779EE5BC}"/>
              </a:ext>
            </a:extLst>
          </p:cNvPr>
          <p:cNvSpPr>
            <a:spLocks noGrp="1"/>
          </p:cNvSpPr>
          <p:nvPr/>
        </p:nvSpPr>
        <p:spPr>
          <a:xfrm>
            <a:off x="4381500" y="5162550"/>
            <a:ext cx="312420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сформувати гіпотезу й дані</a:t>
            </a:r>
          </a:p>
        </p:txBody>
      </p:sp>
      <p:sp>
        <p:nvSpPr>
          <p:cNvPr id="51" name="Прямокутник: округлені кути 50">
            <a:extLst>
              <a:ext uri="{FF2B5EF4-FFF2-40B4-BE49-F238E27FC236}">
                <a16:creationId xmlns:a16="http://schemas.microsoft.com/office/drawing/2014/main" id="{36E7408F-D522-4DF3-9149-190976D33CA7}"/>
              </a:ext>
            </a:extLst>
          </p:cNvPr>
          <p:cNvSpPr>
            <a:spLocks noGrp="1"/>
          </p:cNvSpPr>
          <p:nvPr/>
        </p:nvSpPr>
        <p:spPr>
          <a:xfrm>
            <a:off x="7905750" y="4229100"/>
            <a:ext cx="3476625" cy="1238250"/>
          </a:xfrm>
          <a:prstGeom prst="roundRect">
            <a:avLst>
              <a:gd name="adj" fmla="val 6154"/>
            </a:avLst>
          </a:prstGeom>
          <a:solidFill>
            <a:srgbClr val="DCEBF1"/>
          </a:solidFill>
          <a:ln w="9525">
            <a:solidFill>
              <a:srgbClr val="D6E1DC"/>
            </a:solidFill>
          </a:ln>
        </p:spPr>
      </p:sp>
      <p:sp>
        <p:nvSpPr>
          <p:cNvPr id="52" name="Прямокутник 51">
            <a:extLst>
              <a:ext uri="{FF2B5EF4-FFF2-40B4-BE49-F238E27FC236}">
                <a16:creationId xmlns:a16="http://schemas.microsoft.com/office/drawing/2014/main" id="{DEB0F694-45C6-435D-B465-FCF77957BA4E}"/>
              </a:ext>
            </a:extLst>
          </p:cNvPr>
          <p:cNvSpPr>
            <a:spLocks noGrp="1"/>
          </p:cNvSpPr>
          <p:nvPr/>
        </p:nvSpPr>
        <p:spPr>
          <a:xfrm>
            <a:off x="8077200" y="4391025"/>
            <a:ext cx="31242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НЕПОВНИЙ</a:t>
            </a:r>
          </a:p>
        </p:txBody>
      </p:sp>
      <p:sp>
        <p:nvSpPr>
          <p:cNvPr id="53" name="Прямокутник 52">
            <a:extLst>
              <a:ext uri="{FF2B5EF4-FFF2-40B4-BE49-F238E27FC236}">
                <a16:creationId xmlns:a16="http://schemas.microsoft.com/office/drawing/2014/main" id="{CC210DDD-FB9A-4568-A3BC-7D1F54C43993}"/>
              </a:ext>
            </a:extLst>
          </p:cNvPr>
          <p:cNvSpPr>
            <a:spLocks noGrp="1"/>
          </p:cNvSpPr>
          <p:nvPr/>
        </p:nvSpPr>
        <p:spPr>
          <a:xfrm>
            <a:off x="8077200" y="4676775"/>
            <a:ext cx="3124200" cy="400050"/>
          </a:xfrm>
          <a:prstGeom prst="rect">
            <a:avLst/>
          </a:prstGeom>
          <a:noFill/>
          <a:ln w="0">
            <a:noFill/>
          </a:ln>
        </p:spPr>
        <p:txBody>
          <a:bodyPr anchor="t">
            <a:normAutofit/>
          </a:bodyPr>
          <a:lstStyle/>
          <a:p>
            <a:pPr algn="l">
              <a:defRPr sz="900" b="0">
                <a:solidFill>
                  <a:srgbClr val="10282F"/>
                </a:solidFill>
                <a:latin typeface="DejaVu Sans"/>
                <a:ea typeface="DejaVu Sans"/>
                <a:cs typeface="DejaVu Sans"/>
              </a:defRPr>
            </a:pPr>
            <a:r>
              <a:rPr sz="900" b="0">
                <a:solidFill>
                  <a:srgbClr val="10282F"/>
                </a:solidFill>
                <a:latin typeface="DejaVu Sans"/>
                <a:ea typeface="DejaVu Sans"/>
                <a:cs typeface="DejaVu Sans"/>
              </a:rPr>
              <a:t>Критична ланка відсутня або надійний бар’єр унеможливлює контакт.</a:t>
            </a:r>
          </a:p>
        </p:txBody>
      </p:sp>
      <p:sp>
        <p:nvSpPr>
          <p:cNvPr id="54" name="Прямокутник 53">
            <a:extLst>
              <a:ext uri="{FF2B5EF4-FFF2-40B4-BE49-F238E27FC236}">
                <a16:creationId xmlns:a16="http://schemas.microsoft.com/office/drawing/2014/main" id="{E1B3AB37-A6F5-4220-B707-1A73FFFFD692}"/>
              </a:ext>
            </a:extLst>
          </p:cNvPr>
          <p:cNvSpPr>
            <a:spLocks noGrp="1"/>
          </p:cNvSpPr>
          <p:nvPr/>
        </p:nvSpPr>
        <p:spPr>
          <a:xfrm>
            <a:off x="8077200" y="5162550"/>
            <a:ext cx="312420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документувати підставу</a:t>
            </a:r>
          </a:p>
        </p:txBody>
      </p:sp>
      <p:sp>
        <p:nvSpPr>
          <p:cNvPr id="55" name="Прямокутник: округлені кути 54">
            <a:extLst>
              <a:ext uri="{FF2B5EF4-FFF2-40B4-BE49-F238E27FC236}">
                <a16:creationId xmlns:a16="http://schemas.microsoft.com/office/drawing/2014/main" id="{42F7154C-A13B-43F7-9BFB-177EFCFEFCFD}"/>
              </a:ext>
            </a:extLst>
          </p:cNvPr>
          <p:cNvSpPr>
            <a:spLocks noGrp="1"/>
          </p:cNvSpPr>
          <p:nvPr/>
        </p:nvSpPr>
        <p:spPr>
          <a:xfrm>
            <a:off x="514350" y="5734050"/>
            <a:ext cx="11068050" cy="400050"/>
          </a:xfrm>
          <a:prstGeom prst="roundRect">
            <a:avLst>
              <a:gd name="adj" fmla="val 19048"/>
            </a:avLst>
          </a:prstGeom>
          <a:solidFill>
            <a:srgbClr val="F7E6E3"/>
          </a:solidFill>
          <a:ln w="0">
            <a:noFill/>
          </a:ln>
        </p:spPr>
      </p:sp>
      <p:sp>
        <p:nvSpPr>
          <p:cNvPr id="56" name="Прямокутник 55">
            <a:extLst>
              <a:ext uri="{FF2B5EF4-FFF2-40B4-BE49-F238E27FC236}">
                <a16:creationId xmlns:a16="http://schemas.microsoft.com/office/drawing/2014/main" id="{13564F50-B5B6-4154-BAE8-EACA67BE06F0}"/>
              </a:ext>
            </a:extLst>
          </p:cNvPr>
          <p:cNvSpPr>
            <a:spLocks noGrp="1"/>
          </p:cNvSpPr>
          <p:nvPr/>
        </p:nvSpPr>
        <p:spPr>
          <a:xfrm>
            <a:off x="514350" y="5848350"/>
            <a:ext cx="11068050" cy="171450"/>
          </a:xfrm>
          <a:prstGeom prst="rect">
            <a:avLst/>
          </a:prstGeom>
          <a:noFill/>
          <a:ln w="0">
            <a:noFill/>
          </a:ln>
        </p:spPr>
        <p:txBody>
          <a:bodyPr anchor="t">
            <a:normAutofit fontScale="53846"/>
          </a:bodyPr>
          <a:lstStyle/>
          <a:p>
            <a:pPr algn="ctr">
              <a:defRPr sz="975" b="1">
                <a:solidFill>
                  <a:srgbClr val="C75A52"/>
                </a:solidFill>
                <a:latin typeface="DejaVu Sans"/>
                <a:ea typeface="DejaVu Sans"/>
                <a:cs typeface="DejaVu Sans"/>
              </a:defRPr>
            </a:pPr>
            <a:r>
              <a:rPr sz="975" b="1">
                <a:solidFill>
                  <a:srgbClr val="C75A52"/>
                </a:solidFill>
                <a:latin typeface="DejaVu Sans"/>
                <a:ea typeface="DejaVu Sans"/>
                <a:cs typeface="DejaVu Sans"/>
              </a:rPr>
              <a:t>Недосліджений шлях є прогалиною даних, а не автоматично неповним шляхом.</a:t>
            </a:r>
          </a:p>
        </p:txBody>
      </p:sp>
      <p:sp>
        <p:nvSpPr>
          <p:cNvPr id="57" name="Прямокутник 56">
            <a:extLst>
              <a:ext uri="{FF2B5EF4-FFF2-40B4-BE49-F238E27FC236}">
                <a16:creationId xmlns:a16="http://schemas.microsoft.com/office/drawing/2014/main" id="{FCA6C07F-0AC2-4648-A812-3E06A141DC33}"/>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8" name="Прямокутник 57">
            <a:extLst>
              <a:ext uri="{FF2B5EF4-FFF2-40B4-BE49-F238E27FC236}">
                <a16:creationId xmlns:a16="http://schemas.microsoft.com/office/drawing/2014/main" id="{9A587A7D-7B91-4A55-BFDB-4037D3ACC74B}"/>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05</a:t>
            </a:r>
          </a:p>
        </p:txBody>
      </p:sp>
    </p:spTree>
    <p:extLst>
      <p:ext uri="{BB962C8B-B14F-4D97-AF65-F5344CB8AC3E}">
        <p14:creationId xmlns:p14="http://schemas.microsoft.com/office/powerpoint/2010/main" val="344075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4" name="Прямокутник 63">
            <a:extLst>
              <a:ext uri="{FF2B5EF4-FFF2-40B4-BE49-F238E27FC236}">
                <a16:creationId xmlns:a16="http://schemas.microsoft.com/office/drawing/2014/main" id="{89208EC2-8790-4022-A636-251B33F8258C}"/>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06</a:t>
            </a:r>
          </a:p>
        </p:txBody>
      </p:sp>
      <p:sp>
        <p:nvSpPr>
          <p:cNvPr id="2" name="Прямокутник 1">
            <a:extLst>
              <a:ext uri="{FF2B5EF4-FFF2-40B4-BE49-F238E27FC236}">
                <a16:creationId xmlns:a16="http://schemas.microsoft.com/office/drawing/2014/main" id="{69C0117C-1761-4D71-9983-00CA5C2D7C28}"/>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CE4334E6-A997-48D7-8F11-B326302937F8}"/>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Пріоритетність визначає поєднання небезпеки й контакту</a:t>
            </a:r>
          </a:p>
        </p:txBody>
      </p:sp>
      <p:sp>
        <p:nvSpPr>
          <p:cNvPr id="4" name="Прямокутник: округлені кути 3">
            <a:extLst>
              <a:ext uri="{FF2B5EF4-FFF2-40B4-BE49-F238E27FC236}">
                <a16:creationId xmlns:a16="http://schemas.microsoft.com/office/drawing/2014/main" id="{FF3D1D37-4AFD-41CE-A1ED-7F2C6114777C}"/>
              </a:ext>
            </a:extLst>
          </p:cNvPr>
          <p:cNvSpPr>
            <a:spLocks noGrp="1"/>
          </p:cNvSpPr>
          <p:nvPr/>
        </p:nvSpPr>
        <p:spPr>
          <a:xfrm>
            <a:off x="514350" y="1524000"/>
            <a:ext cx="11068050" cy="781050"/>
          </a:xfrm>
          <a:prstGeom prst="roundRect">
            <a:avLst>
              <a:gd name="adj" fmla="val 97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6CA4EAD4-6227-49BE-B5C8-D51D8C8505C4}"/>
              </a:ext>
            </a:extLst>
          </p:cNvPr>
          <p:cNvSpPr>
            <a:spLocks noGrp="1"/>
          </p:cNvSpPr>
          <p:nvPr/>
        </p:nvSpPr>
        <p:spPr>
          <a:xfrm>
            <a:off x="514350" y="1524000"/>
            <a:ext cx="66675" cy="7810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C155A5FE-61D9-430F-A926-15CA391BF155}"/>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ПРІОРИТЕТНИЙ ЗАБРУДНЮВАЧ</a:t>
            </a:r>
          </a:p>
        </p:txBody>
      </p:sp>
      <p:sp>
        <p:nvSpPr>
          <p:cNvPr id="7" name="Прямокутник 6">
            <a:extLst>
              <a:ext uri="{FF2B5EF4-FFF2-40B4-BE49-F238E27FC236}">
                <a16:creationId xmlns:a16="http://schemas.microsoft.com/office/drawing/2014/main" id="{52242795-F833-4EDF-BCEA-5031DD778567}"/>
              </a:ext>
            </a:extLst>
          </p:cNvPr>
          <p:cNvSpPr>
            <a:spLocks noGrp="1"/>
          </p:cNvSpPr>
          <p:nvPr/>
        </p:nvSpPr>
        <p:spPr>
          <a:xfrm>
            <a:off x="704850" y="1857375"/>
            <a:ext cx="10706100" cy="361950"/>
          </a:xfrm>
          <a:prstGeom prst="rect">
            <a:avLst/>
          </a:prstGeom>
          <a:noFill/>
          <a:ln w="0">
            <a:noFill/>
          </a:ln>
        </p:spPr>
        <p:txBody>
          <a:bodyPr anchor="t">
            <a:normAutofit fontScale="9620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Речовина або група речовин, яка через токсичність, концентрацію, рухливість, стійкість або можливість контакту потребує першочергового оцінювання.</a:t>
            </a:r>
          </a:p>
        </p:txBody>
      </p:sp>
      <p:sp>
        <p:nvSpPr>
          <p:cNvPr id="8" name="Прямокутник 7">
            <a:extLst>
              <a:ext uri="{FF2B5EF4-FFF2-40B4-BE49-F238E27FC236}">
                <a16:creationId xmlns:a16="http://schemas.microsoft.com/office/drawing/2014/main" id="{4B3C97C6-C0E1-40F7-9618-883A57A2618B}"/>
              </a:ext>
            </a:extLst>
          </p:cNvPr>
          <p:cNvSpPr>
            <a:spLocks noGrp="1"/>
          </p:cNvSpPr>
          <p:nvPr/>
        </p:nvSpPr>
        <p:spPr>
          <a:xfrm>
            <a:off x="514350" y="2590800"/>
            <a:ext cx="6858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ТИПОВІ ЗАБРУДНЮВАЧІ ВОЄННО ПОРУШЕНИХ ТЕРИТОРІЙ</a:t>
            </a:r>
          </a:p>
        </p:txBody>
      </p:sp>
      <p:sp>
        <p:nvSpPr>
          <p:cNvPr id="9" name="Прямокутник: округлені кути 8">
            <a:extLst>
              <a:ext uri="{FF2B5EF4-FFF2-40B4-BE49-F238E27FC236}">
                <a16:creationId xmlns:a16="http://schemas.microsoft.com/office/drawing/2014/main" id="{6136B602-9E0F-4D8B-AC99-B3BCFBD22F40}"/>
              </a:ext>
            </a:extLst>
          </p:cNvPr>
          <p:cNvSpPr>
            <a:spLocks noGrp="1"/>
          </p:cNvSpPr>
          <p:nvPr/>
        </p:nvSpPr>
        <p:spPr>
          <a:xfrm>
            <a:off x="514350" y="2914650"/>
            <a:ext cx="5305425" cy="590550"/>
          </a:xfrm>
          <a:prstGeom prst="roundRect">
            <a:avLst>
              <a:gd name="adj" fmla="val 12903"/>
            </a:avLst>
          </a:prstGeom>
          <a:solidFill>
            <a:srgbClr val="FFFFFF"/>
          </a:solidFill>
          <a:ln w="9525">
            <a:solidFill>
              <a:srgbClr val="D6E1DC"/>
            </a:solidFill>
          </a:ln>
        </p:spPr>
      </p:sp>
      <p:sp>
        <p:nvSpPr>
          <p:cNvPr id="10" name="Овал 9">
            <a:extLst>
              <a:ext uri="{FF2B5EF4-FFF2-40B4-BE49-F238E27FC236}">
                <a16:creationId xmlns:a16="http://schemas.microsoft.com/office/drawing/2014/main" id="{0771905A-0C89-41D6-A875-D3BCB249C892}"/>
              </a:ext>
            </a:extLst>
          </p:cNvPr>
          <p:cNvSpPr>
            <a:spLocks noGrp="1"/>
          </p:cNvSpPr>
          <p:nvPr/>
        </p:nvSpPr>
        <p:spPr>
          <a:xfrm>
            <a:off x="666750" y="3038475"/>
            <a:ext cx="342900" cy="342900"/>
          </a:xfrm>
          <a:prstGeom prst="ellipse">
            <a:avLst/>
          </a:prstGeom>
          <a:solidFill>
            <a:srgbClr val="D9952D"/>
          </a:solidFill>
          <a:ln w="0">
            <a:noFill/>
          </a:ln>
        </p:spPr>
      </p:sp>
      <p:sp>
        <p:nvSpPr>
          <p:cNvPr id="11" name="Прямокутник 10">
            <a:extLst>
              <a:ext uri="{FF2B5EF4-FFF2-40B4-BE49-F238E27FC236}">
                <a16:creationId xmlns:a16="http://schemas.microsoft.com/office/drawing/2014/main" id="{23FD9579-D19F-4C87-9AFE-04A45888C318}"/>
              </a:ext>
            </a:extLst>
          </p:cNvPr>
          <p:cNvSpPr>
            <a:spLocks noGrp="1"/>
          </p:cNvSpPr>
          <p:nvPr/>
        </p:nvSpPr>
        <p:spPr>
          <a:xfrm>
            <a:off x="666750" y="314325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2" name="Прямокутник 11">
            <a:extLst>
              <a:ext uri="{FF2B5EF4-FFF2-40B4-BE49-F238E27FC236}">
                <a16:creationId xmlns:a16="http://schemas.microsoft.com/office/drawing/2014/main" id="{B329B8BB-C4F6-4AC6-9089-CB80E0A8A2CA}"/>
              </a:ext>
            </a:extLst>
          </p:cNvPr>
          <p:cNvSpPr>
            <a:spLocks noGrp="1"/>
          </p:cNvSpPr>
          <p:nvPr/>
        </p:nvSpPr>
        <p:spPr>
          <a:xfrm>
            <a:off x="1162050" y="3000375"/>
            <a:ext cx="44577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ПАЛИВО Й ОРГАНІКА</a:t>
            </a:r>
          </a:p>
        </p:txBody>
      </p:sp>
      <p:sp>
        <p:nvSpPr>
          <p:cNvPr id="13" name="Прямокутник 12">
            <a:extLst>
              <a:ext uri="{FF2B5EF4-FFF2-40B4-BE49-F238E27FC236}">
                <a16:creationId xmlns:a16="http://schemas.microsoft.com/office/drawing/2014/main" id="{32D46903-DD9C-496A-91C4-5B436DEA52EC}"/>
              </a:ext>
            </a:extLst>
          </p:cNvPr>
          <p:cNvSpPr>
            <a:spLocks noGrp="1"/>
          </p:cNvSpPr>
          <p:nvPr/>
        </p:nvSpPr>
        <p:spPr>
          <a:xfrm>
            <a:off x="1162050" y="3209925"/>
            <a:ext cx="4457700" cy="219075"/>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паливо, мастила, BTEX, ПАВ, ПХБ</a:t>
            </a:r>
          </a:p>
        </p:txBody>
      </p:sp>
      <p:sp>
        <p:nvSpPr>
          <p:cNvPr id="14" name="Прямокутник: округлені кути 13">
            <a:extLst>
              <a:ext uri="{FF2B5EF4-FFF2-40B4-BE49-F238E27FC236}">
                <a16:creationId xmlns:a16="http://schemas.microsoft.com/office/drawing/2014/main" id="{0B445757-8B40-42B4-B402-169039F294B1}"/>
              </a:ext>
            </a:extLst>
          </p:cNvPr>
          <p:cNvSpPr>
            <a:spLocks noGrp="1"/>
          </p:cNvSpPr>
          <p:nvPr/>
        </p:nvSpPr>
        <p:spPr>
          <a:xfrm>
            <a:off x="6048375" y="2914650"/>
            <a:ext cx="5305425" cy="590550"/>
          </a:xfrm>
          <a:prstGeom prst="roundRect">
            <a:avLst>
              <a:gd name="adj" fmla="val 12903"/>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160035E0-FB88-41E7-94D6-AF48CF4C7BD1}"/>
              </a:ext>
            </a:extLst>
          </p:cNvPr>
          <p:cNvSpPr>
            <a:spLocks noGrp="1"/>
          </p:cNvSpPr>
          <p:nvPr/>
        </p:nvSpPr>
        <p:spPr>
          <a:xfrm>
            <a:off x="6200775" y="3038475"/>
            <a:ext cx="342900" cy="342900"/>
          </a:xfrm>
          <a:prstGeom prst="ellipse">
            <a:avLst/>
          </a:prstGeom>
          <a:solidFill>
            <a:srgbClr val="C75A52"/>
          </a:solidFill>
          <a:ln w="0">
            <a:noFill/>
          </a:ln>
        </p:spPr>
      </p:sp>
      <p:sp>
        <p:nvSpPr>
          <p:cNvPr id="16" name="Прямокутник 15">
            <a:extLst>
              <a:ext uri="{FF2B5EF4-FFF2-40B4-BE49-F238E27FC236}">
                <a16:creationId xmlns:a16="http://schemas.microsoft.com/office/drawing/2014/main" id="{710AD9F4-81FB-4D1C-B1C0-B519728C9DDA}"/>
              </a:ext>
            </a:extLst>
          </p:cNvPr>
          <p:cNvSpPr>
            <a:spLocks noGrp="1"/>
          </p:cNvSpPr>
          <p:nvPr/>
        </p:nvSpPr>
        <p:spPr>
          <a:xfrm>
            <a:off x="6200775" y="314325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005B8823-CDE5-446C-9B93-F0D24FF62003}"/>
              </a:ext>
            </a:extLst>
          </p:cNvPr>
          <p:cNvSpPr>
            <a:spLocks noGrp="1"/>
          </p:cNvSpPr>
          <p:nvPr/>
        </p:nvSpPr>
        <p:spPr>
          <a:xfrm>
            <a:off x="6696075" y="3000375"/>
            <a:ext cx="44577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МЕТАЛИ Й ВИБУХОВІ РЕЧОВИНИ</a:t>
            </a:r>
          </a:p>
        </p:txBody>
      </p:sp>
      <p:sp>
        <p:nvSpPr>
          <p:cNvPr id="18" name="Прямокутник 17">
            <a:extLst>
              <a:ext uri="{FF2B5EF4-FFF2-40B4-BE49-F238E27FC236}">
                <a16:creationId xmlns:a16="http://schemas.microsoft.com/office/drawing/2014/main" id="{89BA568E-A10B-48B9-8E92-5B4D7D63AADD}"/>
              </a:ext>
            </a:extLst>
          </p:cNvPr>
          <p:cNvSpPr>
            <a:spLocks noGrp="1"/>
          </p:cNvSpPr>
          <p:nvPr/>
        </p:nvSpPr>
        <p:spPr>
          <a:xfrm>
            <a:off x="6696075" y="3209925"/>
            <a:ext cx="4457700" cy="219075"/>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метали, металоїди, залишки вибухових речовин</a:t>
            </a:r>
          </a:p>
        </p:txBody>
      </p:sp>
      <p:sp>
        <p:nvSpPr>
          <p:cNvPr id="19" name="Прямокутник: округлені кути 18">
            <a:extLst>
              <a:ext uri="{FF2B5EF4-FFF2-40B4-BE49-F238E27FC236}">
                <a16:creationId xmlns:a16="http://schemas.microsoft.com/office/drawing/2014/main" id="{FA54DBF2-EE22-453D-A589-FAB08B296E2A}"/>
              </a:ext>
            </a:extLst>
          </p:cNvPr>
          <p:cNvSpPr>
            <a:spLocks noGrp="1"/>
          </p:cNvSpPr>
          <p:nvPr/>
        </p:nvSpPr>
        <p:spPr>
          <a:xfrm>
            <a:off x="514350" y="3648075"/>
            <a:ext cx="5305425" cy="590550"/>
          </a:xfrm>
          <a:prstGeom prst="roundRect">
            <a:avLst>
              <a:gd name="adj" fmla="val 12903"/>
            </a:avLst>
          </a:prstGeom>
          <a:solidFill>
            <a:srgbClr val="FFFFFF"/>
          </a:solidFill>
          <a:ln w="9525">
            <a:solidFill>
              <a:srgbClr val="D6E1DC"/>
            </a:solidFill>
          </a:ln>
        </p:spPr>
      </p:sp>
      <p:sp>
        <p:nvSpPr>
          <p:cNvPr id="20" name="Овал 19">
            <a:extLst>
              <a:ext uri="{FF2B5EF4-FFF2-40B4-BE49-F238E27FC236}">
                <a16:creationId xmlns:a16="http://schemas.microsoft.com/office/drawing/2014/main" id="{E2BAA3DF-9298-4569-8E13-F3BEA2022E78}"/>
              </a:ext>
            </a:extLst>
          </p:cNvPr>
          <p:cNvSpPr>
            <a:spLocks noGrp="1"/>
          </p:cNvSpPr>
          <p:nvPr/>
        </p:nvSpPr>
        <p:spPr>
          <a:xfrm>
            <a:off x="666750" y="3771900"/>
            <a:ext cx="342900" cy="342900"/>
          </a:xfrm>
          <a:prstGeom prst="ellipse">
            <a:avLst/>
          </a:prstGeom>
          <a:solidFill>
            <a:srgbClr val="3E7692"/>
          </a:solidFill>
          <a:ln w="0">
            <a:noFill/>
          </a:ln>
        </p:spPr>
      </p:sp>
      <p:sp>
        <p:nvSpPr>
          <p:cNvPr id="21" name="Прямокутник 20">
            <a:extLst>
              <a:ext uri="{FF2B5EF4-FFF2-40B4-BE49-F238E27FC236}">
                <a16:creationId xmlns:a16="http://schemas.microsoft.com/office/drawing/2014/main" id="{4F9623E9-8B6F-4C77-A5AB-BBC1264BA749}"/>
              </a:ext>
            </a:extLst>
          </p:cNvPr>
          <p:cNvSpPr>
            <a:spLocks noGrp="1"/>
          </p:cNvSpPr>
          <p:nvPr/>
        </p:nvSpPr>
        <p:spPr>
          <a:xfrm>
            <a:off x="666750" y="3876675"/>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2" name="Прямокутник 21">
            <a:extLst>
              <a:ext uri="{FF2B5EF4-FFF2-40B4-BE49-F238E27FC236}">
                <a16:creationId xmlns:a16="http://schemas.microsoft.com/office/drawing/2014/main" id="{94A4E859-C946-4146-9710-8626686B0E20}"/>
              </a:ext>
            </a:extLst>
          </p:cNvPr>
          <p:cNvSpPr>
            <a:spLocks noGrp="1"/>
          </p:cNvSpPr>
          <p:nvPr/>
        </p:nvSpPr>
        <p:spPr>
          <a:xfrm>
            <a:off x="1162050" y="3733800"/>
            <a:ext cx="44577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ПРОДУКТИ РУЙНУВАННЯ</a:t>
            </a:r>
          </a:p>
        </p:txBody>
      </p:sp>
      <p:sp>
        <p:nvSpPr>
          <p:cNvPr id="23" name="Прямокутник 22">
            <a:extLst>
              <a:ext uri="{FF2B5EF4-FFF2-40B4-BE49-F238E27FC236}">
                <a16:creationId xmlns:a16="http://schemas.microsoft.com/office/drawing/2014/main" id="{C68EBF87-9220-4953-8FD3-149D07E50BF9}"/>
              </a:ext>
            </a:extLst>
          </p:cNvPr>
          <p:cNvSpPr>
            <a:spLocks noGrp="1"/>
          </p:cNvSpPr>
          <p:nvPr/>
        </p:nvSpPr>
        <p:spPr>
          <a:xfrm>
            <a:off x="1162050" y="3943350"/>
            <a:ext cx="4457700" cy="219075"/>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продукти горіння, азбестовмісні матеріали, пил</a:t>
            </a:r>
          </a:p>
        </p:txBody>
      </p:sp>
      <p:sp>
        <p:nvSpPr>
          <p:cNvPr id="24" name="Прямокутник: округлені кути 23">
            <a:extLst>
              <a:ext uri="{FF2B5EF4-FFF2-40B4-BE49-F238E27FC236}">
                <a16:creationId xmlns:a16="http://schemas.microsoft.com/office/drawing/2014/main" id="{E637D192-4C94-4750-BF84-35C5F8CE4AAE}"/>
              </a:ext>
            </a:extLst>
          </p:cNvPr>
          <p:cNvSpPr>
            <a:spLocks noGrp="1"/>
          </p:cNvSpPr>
          <p:nvPr/>
        </p:nvSpPr>
        <p:spPr>
          <a:xfrm>
            <a:off x="6048375" y="3648075"/>
            <a:ext cx="5305425" cy="590550"/>
          </a:xfrm>
          <a:prstGeom prst="roundRect">
            <a:avLst>
              <a:gd name="adj" fmla="val 12903"/>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9314261C-EAD9-4D20-AC52-D12E91259304}"/>
              </a:ext>
            </a:extLst>
          </p:cNvPr>
          <p:cNvSpPr>
            <a:spLocks noGrp="1"/>
          </p:cNvSpPr>
          <p:nvPr/>
        </p:nvSpPr>
        <p:spPr>
          <a:xfrm>
            <a:off x="6200775" y="3771900"/>
            <a:ext cx="342900" cy="342900"/>
          </a:xfrm>
          <a:prstGeom prst="ellipse">
            <a:avLst/>
          </a:prstGeom>
          <a:solidFill>
            <a:srgbClr val="0F6B64"/>
          </a:solidFill>
          <a:ln w="0">
            <a:noFill/>
          </a:ln>
        </p:spPr>
      </p:sp>
      <p:sp>
        <p:nvSpPr>
          <p:cNvPr id="26" name="Прямокутник 25">
            <a:extLst>
              <a:ext uri="{FF2B5EF4-FFF2-40B4-BE49-F238E27FC236}">
                <a16:creationId xmlns:a16="http://schemas.microsoft.com/office/drawing/2014/main" id="{E077E79F-DE71-451C-B0C8-30B9DA28F1F2}"/>
              </a:ext>
            </a:extLst>
          </p:cNvPr>
          <p:cNvSpPr>
            <a:spLocks noGrp="1"/>
          </p:cNvSpPr>
          <p:nvPr/>
        </p:nvSpPr>
        <p:spPr>
          <a:xfrm>
            <a:off x="6200775" y="3876675"/>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7" name="Прямокутник 26">
            <a:extLst>
              <a:ext uri="{FF2B5EF4-FFF2-40B4-BE49-F238E27FC236}">
                <a16:creationId xmlns:a16="http://schemas.microsoft.com/office/drawing/2014/main" id="{9D233FE4-C3C0-409F-AB72-4217598C998F}"/>
              </a:ext>
            </a:extLst>
          </p:cNvPr>
          <p:cNvSpPr>
            <a:spLocks noGrp="1"/>
          </p:cNvSpPr>
          <p:nvPr/>
        </p:nvSpPr>
        <p:spPr>
          <a:xfrm>
            <a:off x="6696075" y="3733800"/>
            <a:ext cx="44577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ПРОМИСЛОВІ ТА БІОЛОГІЧНІ</a:t>
            </a:r>
          </a:p>
        </p:txBody>
      </p:sp>
      <p:sp>
        <p:nvSpPr>
          <p:cNvPr id="28" name="Прямокутник 27">
            <a:extLst>
              <a:ext uri="{FF2B5EF4-FFF2-40B4-BE49-F238E27FC236}">
                <a16:creationId xmlns:a16="http://schemas.microsoft.com/office/drawing/2014/main" id="{10CF396A-4BD6-4B92-8006-6C931587F545}"/>
              </a:ext>
            </a:extLst>
          </p:cNvPr>
          <p:cNvSpPr>
            <a:spLocks noGrp="1"/>
          </p:cNvSpPr>
          <p:nvPr/>
        </p:nvSpPr>
        <p:spPr>
          <a:xfrm>
            <a:off x="6696075" y="3943350"/>
            <a:ext cx="4457700" cy="219075"/>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кислоти, луги, реагенти, пестициди, патогени</a:t>
            </a:r>
          </a:p>
        </p:txBody>
      </p:sp>
      <p:sp>
        <p:nvSpPr>
          <p:cNvPr id="29" name="Прямокутник: округлені кути 28">
            <a:extLst>
              <a:ext uri="{FF2B5EF4-FFF2-40B4-BE49-F238E27FC236}">
                <a16:creationId xmlns:a16="http://schemas.microsoft.com/office/drawing/2014/main" id="{E88ADD98-D643-4CDC-B6A9-E238D8B03E4A}"/>
              </a:ext>
            </a:extLst>
          </p:cNvPr>
          <p:cNvSpPr>
            <a:spLocks noGrp="1"/>
          </p:cNvSpPr>
          <p:nvPr/>
        </p:nvSpPr>
        <p:spPr>
          <a:xfrm>
            <a:off x="514350" y="4381500"/>
            <a:ext cx="5305425" cy="590550"/>
          </a:xfrm>
          <a:prstGeom prst="roundRect">
            <a:avLst>
              <a:gd name="adj" fmla="val 12903"/>
            </a:avLst>
          </a:prstGeom>
          <a:solidFill>
            <a:srgbClr val="DDECE4"/>
          </a:solidFill>
          <a:ln w="9525">
            <a:solidFill>
              <a:srgbClr val="D6E1DC"/>
            </a:solidFill>
          </a:ln>
        </p:spPr>
      </p:sp>
      <p:sp>
        <p:nvSpPr>
          <p:cNvPr id="30" name="Овал 29">
            <a:extLst>
              <a:ext uri="{FF2B5EF4-FFF2-40B4-BE49-F238E27FC236}">
                <a16:creationId xmlns:a16="http://schemas.microsoft.com/office/drawing/2014/main" id="{AF3567D8-261F-46FD-ABA3-DD9803F8DF21}"/>
              </a:ext>
            </a:extLst>
          </p:cNvPr>
          <p:cNvSpPr>
            <a:spLocks noGrp="1"/>
          </p:cNvSpPr>
          <p:nvPr/>
        </p:nvSpPr>
        <p:spPr>
          <a:xfrm>
            <a:off x="666750" y="4505325"/>
            <a:ext cx="342900" cy="342900"/>
          </a:xfrm>
          <a:prstGeom prst="ellipse">
            <a:avLst/>
          </a:prstGeom>
          <a:solidFill>
            <a:srgbClr val="4D8969"/>
          </a:solidFill>
          <a:ln w="0">
            <a:noFill/>
          </a:ln>
        </p:spPr>
      </p:sp>
      <p:sp>
        <p:nvSpPr>
          <p:cNvPr id="31" name="Прямокутник 30">
            <a:extLst>
              <a:ext uri="{FF2B5EF4-FFF2-40B4-BE49-F238E27FC236}">
                <a16:creationId xmlns:a16="http://schemas.microsoft.com/office/drawing/2014/main" id="{9D45A069-63F9-4EF5-87EC-975AD87A305C}"/>
              </a:ext>
            </a:extLst>
          </p:cNvPr>
          <p:cNvSpPr>
            <a:spLocks noGrp="1"/>
          </p:cNvSpPr>
          <p:nvPr/>
        </p:nvSpPr>
        <p:spPr>
          <a:xfrm>
            <a:off x="666750" y="461010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32" name="Прямокутник 31">
            <a:extLst>
              <a:ext uri="{FF2B5EF4-FFF2-40B4-BE49-F238E27FC236}">
                <a16:creationId xmlns:a16="http://schemas.microsoft.com/office/drawing/2014/main" id="{A27BC9C7-54C6-42EF-A2EF-56D6F41665C0}"/>
              </a:ext>
            </a:extLst>
          </p:cNvPr>
          <p:cNvSpPr>
            <a:spLocks noGrp="1"/>
          </p:cNvSpPr>
          <p:nvPr/>
        </p:nvSpPr>
        <p:spPr>
          <a:xfrm>
            <a:off x="1162050" y="4467225"/>
            <a:ext cx="44577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РАДІОЛОГІЧНІ ТА ВОДНІ</a:t>
            </a:r>
          </a:p>
        </p:txBody>
      </p:sp>
      <p:sp>
        <p:nvSpPr>
          <p:cNvPr id="33" name="Прямокутник 32">
            <a:extLst>
              <a:ext uri="{FF2B5EF4-FFF2-40B4-BE49-F238E27FC236}">
                <a16:creationId xmlns:a16="http://schemas.microsoft.com/office/drawing/2014/main" id="{F422BBD1-FC59-4C4E-B4C8-B451710F2ED1}"/>
              </a:ext>
            </a:extLst>
          </p:cNvPr>
          <p:cNvSpPr>
            <a:spLocks noGrp="1"/>
          </p:cNvSpPr>
          <p:nvPr/>
        </p:nvSpPr>
        <p:spPr>
          <a:xfrm>
            <a:off x="1162050" y="4676775"/>
            <a:ext cx="4457700" cy="219075"/>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радіонукліди, забруднювачі шахтних і промислових вод</a:t>
            </a:r>
          </a:p>
        </p:txBody>
      </p:sp>
      <p:sp>
        <p:nvSpPr>
          <p:cNvPr id="34" name="Прямокутник 33">
            <a:extLst>
              <a:ext uri="{FF2B5EF4-FFF2-40B4-BE49-F238E27FC236}">
                <a16:creationId xmlns:a16="http://schemas.microsoft.com/office/drawing/2014/main" id="{7CF3B023-1037-4C34-944D-DEF5C40D97D9}"/>
              </a:ext>
            </a:extLst>
          </p:cNvPr>
          <p:cNvSpPr>
            <a:spLocks noGrp="1"/>
          </p:cNvSpPr>
          <p:nvPr/>
        </p:nvSpPr>
        <p:spPr>
          <a:xfrm>
            <a:off x="6191250" y="4381500"/>
            <a:ext cx="4762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КРИТЕРІЇ ПРІОРИТЕТУ</a:t>
            </a:r>
          </a:p>
        </p:txBody>
      </p:sp>
      <p:sp>
        <p:nvSpPr>
          <p:cNvPr id="35" name="Прямокутник: округлені кути 34">
            <a:extLst>
              <a:ext uri="{FF2B5EF4-FFF2-40B4-BE49-F238E27FC236}">
                <a16:creationId xmlns:a16="http://schemas.microsoft.com/office/drawing/2014/main" id="{1AD1DA0B-28F0-41ED-AD66-F1304B31DFBB}"/>
              </a:ext>
            </a:extLst>
          </p:cNvPr>
          <p:cNvSpPr>
            <a:spLocks noGrp="1"/>
          </p:cNvSpPr>
          <p:nvPr/>
        </p:nvSpPr>
        <p:spPr>
          <a:xfrm>
            <a:off x="6191250" y="4686300"/>
            <a:ext cx="2514600" cy="276225"/>
          </a:xfrm>
          <a:prstGeom prst="roundRect">
            <a:avLst>
              <a:gd name="adj" fmla="val 27586"/>
            </a:avLst>
          </a:prstGeom>
          <a:solidFill>
            <a:srgbClr val="FFFFFF"/>
          </a:solidFill>
          <a:ln w="9525">
            <a:solidFill>
              <a:srgbClr val="D6E1DC"/>
            </a:solidFill>
          </a:ln>
        </p:spPr>
      </p:sp>
      <p:sp>
        <p:nvSpPr>
          <p:cNvPr id="36" name="Овал 35">
            <a:extLst>
              <a:ext uri="{FF2B5EF4-FFF2-40B4-BE49-F238E27FC236}">
                <a16:creationId xmlns:a16="http://schemas.microsoft.com/office/drawing/2014/main" id="{AB618952-0DB7-4969-958E-4775B477E25A}"/>
              </a:ext>
            </a:extLst>
          </p:cNvPr>
          <p:cNvSpPr>
            <a:spLocks noGrp="1"/>
          </p:cNvSpPr>
          <p:nvPr/>
        </p:nvSpPr>
        <p:spPr>
          <a:xfrm>
            <a:off x="6286500" y="4752975"/>
            <a:ext cx="142875" cy="142875"/>
          </a:xfrm>
          <a:prstGeom prst="ellipse">
            <a:avLst/>
          </a:prstGeom>
          <a:solidFill>
            <a:srgbClr val="C75A52"/>
          </a:solidFill>
          <a:ln w="0">
            <a:noFill/>
          </a:ln>
        </p:spPr>
      </p:sp>
      <p:sp>
        <p:nvSpPr>
          <p:cNvPr id="37" name="Прямокутник 36">
            <a:extLst>
              <a:ext uri="{FF2B5EF4-FFF2-40B4-BE49-F238E27FC236}">
                <a16:creationId xmlns:a16="http://schemas.microsoft.com/office/drawing/2014/main" id="{97CB71A1-821C-4DB1-AAB8-32AD4BE186B0}"/>
              </a:ext>
            </a:extLst>
          </p:cNvPr>
          <p:cNvSpPr>
            <a:spLocks noGrp="1"/>
          </p:cNvSpPr>
          <p:nvPr/>
        </p:nvSpPr>
        <p:spPr>
          <a:xfrm>
            <a:off x="6534150" y="473392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фактична концентрація</a:t>
            </a:r>
          </a:p>
        </p:txBody>
      </p:sp>
      <p:sp>
        <p:nvSpPr>
          <p:cNvPr id="38" name="Прямокутник: округлені кути 37">
            <a:extLst>
              <a:ext uri="{FF2B5EF4-FFF2-40B4-BE49-F238E27FC236}">
                <a16:creationId xmlns:a16="http://schemas.microsoft.com/office/drawing/2014/main" id="{47EFF55E-DFC7-4E5C-B3D7-75262FC1BDDA}"/>
              </a:ext>
            </a:extLst>
          </p:cNvPr>
          <p:cNvSpPr>
            <a:spLocks noGrp="1"/>
          </p:cNvSpPr>
          <p:nvPr/>
        </p:nvSpPr>
        <p:spPr>
          <a:xfrm>
            <a:off x="8886825" y="4686300"/>
            <a:ext cx="2514600" cy="276225"/>
          </a:xfrm>
          <a:prstGeom prst="roundRect">
            <a:avLst>
              <a:gd name="adj" fmla="val 27586"/>
            </a:avLst>
          </a:prstGeom>
          <a:solidFill>
            <a:srgbClr val="F5EBDD"/>
          </a:solidFill>
          <a:ln w="9525">
            <a:solidFill>
              <a:srgbClr val="D6E1DC"/>
            </a:solidFill>
          </a:ln>
        </p:spPr>
      </p:sp>
      <p:sp>
        <p:nvSpPr>
          <p:cNvPr id="39" name="Овал 38">
            <a:extLst>
              <a:ext uri="{FF2B5EF4-FFF2-40B4-BE49-F238E27FC236}">
                <a16:creationId xmlns:a16="http://schemas.microsoft.com/office/drawing/2014/main" id="{786426E0-D1DC-48C1-97AA-3D147770E5B1}"/>
              </a:ext>
            </a:extLst>
          </p:cNvPr>
          <p:cNvSpPr>
            <a:spLocks noGrp="1"/>
          </p:cNvSpPr>
          <p:nvPr/>
        </p:nvSpPr>
        <p:spPr>
          <a:xfrm>
            <a:off x="8982075" y="4752975"/>
            <a:ext cx="142875" cy="142875"/>
          </a:xfrm>
          <a:prstGeom prst="ellipse">
            <a:avLst/>
          </a:prstGeom>
          <a:solidFill>
            <a:srgbClr val="C75A52"/>
          </a:solidFill>
          <a:ln w="0">
            <a:noFill/>
          </a:ln>
        </p:spPr>
      </p:sp>
      <p:sp>
        <p:nvSpPr>
          <p:cNvPr id="40" name="Прямокутник 39">
            <a:extLst>
              <a:ext uri="{FF2B5EF4-FFF2-40B4-BE49-F238E27FC236}">
                <a16:creationId xmlns:a16="http://schemas.microsoft.com/office/drawing/2014/main" id="{D8D68F84-B6BD-4019-B7BA-9ACA43EFEDEE}"/>
              </a:ext>
            </a:extLst>
          </p:cNvPr>
          <p:cNvSpPr>
            <a:spLocks noGrp="1"/>
          </p:cNvSpPr>
          <p:nvPr/>
        </p:nvSpPr>
        <p:spPr>
          <a:xfrm>
            <a:off x="9229725" y="473392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токсичність і гострий вплив</a:t>
            </a:r>
          </a:p>
        </p:txBody>
      </p:sp>
      <p:sp>
        <p:nvSpPr>
          <p:cNvPr id="41" name="Прямокутник: округлені кути 40">
            <a:extLst>
              <a:ext uri="{FF2B5EF4-FFF2-40B4-BE49-F238E27FC236}">
                <a16:creationId xmlns:a16="http://schemas.microsoft.com/office/drawing/2014/main" id="{B00A5B57-0AAB-4A6B-8A9B-B2A10C15E0A4}"/>
              </a:ext>
            </a:extLst>
          </p:cNvPr>
          <p:cNvSpPr>
            <a:spLocks noGrp="1"/>
          </p:cNvSpPr>
          <p:nvPr/>
        </p:nvSpPr>
        <p:spPr>
          <a:xfrm>
            <a:off x="6191250" y="5048250"/>
            <a:ext cx="2514600" cy="276225"/>
          </a:xfrm>
          <a:prstGeom prst="roundRect">
            <a:avLst>
              <a:gd name="adj" fmla="val 27586"/>
            </a:avLst>
          </a:prstGeom>
          <a:solidFill>
            <a:srgbClr val="FFFFFF"/>
          </a:solidFill>
          <a:ln w="9525">
            <a:solidFill>
              <a:srgbClr val="D6E1DC"/>
            </a:solidFill>
          </a:ln>
        </p:spPr>
      </p:sp>
      <p:sp>
        <p:nvSpPr>
          <p:cNvPr id="42" name="Овал 41">
            <a:extLst>
              <a:ext uri="{FF2B5EF4-FFF2-40B4-BE49-F238E27FC236}">
                <a16:creationId xmlns:a16="http://schemas.microsoft.com/office/drawing/2014/main" id="{08602779-E2D6-4469-B8E4-FF7E95299C09}"/>
              </a:ext>
            </a:extLst>
          </p:cNvPr>
          <p:cNvSpPr>
            <a:spLocks noGrp="1"/>
          </p:cNvSpPr>
          <p:nvPr/>
        </p:nvSpPr>
        <p:spPr>
          <a:xfrm>
            <a:off x="6286500" y="5114925"/>
            <a:ext cx="142875" cy="142875"/>
          </a:xfrm>
          <a:prstGeom prst="ellipse">
            <a:avLst/>
          </a:prstGeom>
          <a:solidFill>
            <a:srgbClr val="C75A52"/>
          </a:solidFill>
          <a:ln w="0">
            <a:noFill/>
          </a:ln>
        </p:spPr>
      </p:sp>
      <p:sp>
        <p:nvSpPr>
          <p:cNvPr id="43" name="Прямокутник 42">
            <a:extLst>
              <a:ext uri="{FF2B5EF4-FFF2-40B4-BE49-F238E27FC236}">
                <a16:creationId xmlns:a16="http://schemas.microsoft.com/office/drawing/2014/main" id="{5EBEB110-CD58-451A-9266-B28A81AD66DE}"/>
              </a:ext>
            </a:extLst>
          </p:cNvPr>
          <p:cNvSpPr>
            <a:spLocks noGrp="1"/>
          </p:cNvSpPr>
          <p:nvPr/>
        </p:nvSpPr>
        <p:spPr>
          <a:xfrm>
            <a:off x="6534150" y="509587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рухливість та стійкість</a:t>
            </a:r>
          </a:p>
        </p:txBody>
      </p:sp>
      <p:sp>
        <p:nvSpPr>
          <p:cNvPr id="44" name="Прямокутник: округлені кути 43">
            <a:extLst>
              <a:ext uri="{FF2B5EF4-FFF2-40B4-BE49-F238E27FC236}">
                <a16:creationId xmlns:a16="http://schemas.microsoft.com/office/drawing/2014/main" id="{9968A069-5139-4B0D-BB3C-D0E86E6CF2FA}"/>
              </a:ext>
            </a:extLst>
          </p:cNvPr>
          <p:cNvSpPr>
            <a:spLocks noGrp="1"/>
          </p:cNvSpPr>
          <p:nvPr/>
        </p:nvSpPr>
        <p:spPr>
          <a:xfrm>
            <a:off x="8886825" y="5048250"/>
            <a:ext cx="2514600" cy="276225"/>
          </a:xfrm>
          <a:prstGeom prst="roundRect">
            <a:avLst>
              <a:gd name="adj" fmla="val 27586"/>
            </a:avLst>
          </a:prstGeom>
          <a:solidFill>
            <a:srgbClr val="F5EBDD"/>
          </a:solidFill>
          <a:ln w="9525">
            <a:solidFill>
              <a:srgbClr val="D6E1DC"/>
            </a:solidFill>
          </a:ln>
        </p:spPr>
      </p:sp>
      <p:sp>
        <p:nvSpPr>
          <p:cNvPr id="45" name="Овал 44">
            <a:extLst>
              <a:ext uri="{FF2B5EF4-FFF2-40B4-BE49-F238E27FC236}">
                <a16:creationId xmlns:a16="http://schemas.microsoft.com/office/drawing/2014/main" id="{6779BC2F-2B0F-46FB-B416-C749564FB561}"/>
              </a:ext>
            </a:extLst>
          </p:cNvPr>
          <p:cNvSpPr>
            <a:spLocks noGrp="1"/>
          </p:cNvSpPr>
          <p:nvPr/>
        </p:nvSpPr>
        <p:spPr>
          <a:xfrm>
            <a:off x="8982075" y="5114925"/>
            <a:ext cx="142875" cy="142875"/>
          </a:xfrm>
          <a:prstGeom prst="ellipse">
            <a:avLst/>
          </a:prstGeom>
          <a:solidFill>
            <a:srgbClr val="C75A52"/>
          </a:solidFill>
          <a:ln w="0">
            <a:noFill/>
          </a:ln>
        </p:spPr>
      </p:sp>
      <p:sp>
        <p:nvSpPr>
          <p:cNvPr id="46" name="Прямокутник 45">
            <a:extLst>
              <a:ext uri="{FF2B5EF4-FFF2-40B4-BE49-F238E27FC236}">
                <a16:creationId xmlns:a16="http://schemas.microsoft.com/office/drawing/2014/main" id="{B2328D89-E070-43A7-990F-A5558C46B1AE}"/>
              </a:ext>
            </a:extLst>
          </p:cNvPr>
          <p:cNvSpPr>
            <a:spLocks noGrp="1"/>
          </p:cNvSpPr>
          <p:nvPr/>
        </p:nvSpPr>
        <p:spPr>
          <a:xfrm>
            <a:off x="9229725" y="509587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біоакумуляція</a:t>
            </a:r>
          </a:p>
        </p:txBody>
      </p:sp>
      <p:sp>
        <p:nvSpPr>
          <p:cNvPr id="47" name="Прямокутник: округлені кути 46">
            <a:extLst>
              <a:ext uri="{FF2B5EF4-FFF2-40B4-BE49-F238E27FC236}">
                <a16:creationId xmlns:a16="http://schemas.microsoft.com/office/drawing/2014/main" id="{DAFABF6A-6127-4893-AD93-3285524144B8}"/>
              </a:ext>
            </a:extLst>
          </p:cNvPr>
          <p:cNvSpPr>
            <a:spLocks noGrp="1"/>
          </p:cNvSpPr>
          <p:nvPr/>
        </p:nvSpPr>
        <p:spPr>
          <a:xfrm>
            <a:off x="6191250" y="5410200"/>
            <a:ext cx="2514600" cy="276225"/>
          </a:xfrm>
          <a:prstGeom prst="roundRect">
            <a:avLst>
              <a:gd name="adj" fmla="val 27586"/>
            </a:avLst>
          </a:prstGeom>
          <a:solidFill>
            <a:srgbClr val="FFFFFF"/>
          </a:solidFill>
          <a:ln w="9525">
            <a:solidFill>
              <a:srgbClr val="D6E1DC"/>
            </a:solidFill>
          </a:ln>
        </p:spPr>
      </p:sp>
      <p:sp>
        <p:nvSpPr>
          <p:cNvPr id="48" name="Овал 47">
            <a:extLst>
              <a:ext uri="{FF2B5EF4-FFF2-40B4-BE49-F238E27FC236}">
                <a16:creationId xmlns:a16="http://schemas.microsoft.com/office/drawing/2014/main" id="{95D2755B-67D5-423B-9A51-CACB30FA759E}"/>
              </a:ext>
            </a:extLst>
          </p:cNvPr>
          <p:cNvSpPr>
            <a:spLocks noGrp="1"/>
          </p:cNvSpPr>
          <p:nvPr/>
        </p:nvSpPr>
        <p:spPr>
          <a:xfrm>
            <a:off x="6286500" y="5476875"/>
            <a:ext cx="142875" cy="142875"/>
          </a:xfrm>
          <a:prstGeom prst="ellipse">
            <a:avLst/>
          </a:prstGeom>
          <a:solidFill>
            <a:srgbClr val="C75A52"/>
          </a:solidFill>
          <a:ln w="0">
            <a:noFill/>
          </a:ln>
        </p:spPr>
      </p:sp>
      <p:sp>
        <p:nvSpPr>
          <p:cNvPr id="49" name="Прямокутник 48">
            <a:extLst>
              <a:ext uri="{FF2B5EF4-FFF2-40B4-BE49-F238E27FC236}">
                <a16:creationId xmlns:a16="http://schemas.microsoft.com/office/drawing/2014/main" id="{0129CA07-B4D9-4F5F-B752-0F7AD0CF546C}"/>
              </a:ext>
            </a:extLst>
          </p:cNvPr>
          <p:cNvSpPr>
            <a:spLocks noGrp="1"/>
          </p:cNvSpPr>
          <p:nvPr/>
        </p:nvSpPr>
        <p:spPr>
          <a:xfrm>
            <a:off x="6534150" y="545782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частота й площа виявлення</a:t>
            </a:r>
          </a:p>
        </p:txBody>
      </p:sp>
      <p:sp>
        <p:nvSpPr>
          <p:cNvPr id="50" name="Прямокутник: округлені кути 49">
            <a:extLst>
              <a:ext uri="{FF2B5EF4-FFF2-40B4-BE49-F238E27FC236}">
                <a16:creationId xmlns:a16="http://schemas.microsoft.com/office/drawing/2014/main" id="{4B18A0BD-613C-4DEA-A6DE-16898F16CF70}"/>
              </a:ext>
            </a:extLst>
          </p:cNvPr>
          <p:cNvSpPr>
            <a:spLocks noGrp="1"/>
          </p:cNvSpPr>
          <p:nvPr/>
        </p:nvSpPr>
        <p:spPr>
          <a:xfrm>
            <a:off x="8886825" y="5410200"/>
            <a:ext cx="2514600" cy="276225"/>
          </a:xfrm>
          <a:prstGeom prst="roundRect">
            <a:avLst>
              <a:gd name="adj" fmla="val 27586"/>
            </a:avLst>
          </a:prstGeom>
          <a:solidFill>
            <a:srgbClr val="F5EBDD"/>
          </a:solidFill>
          <a:ln w="9525">
            <a:solidFill>
              <a:srgbClr val="D6E1DC"/>
            </a:solidFill>
          </a:ln>
        </p:spPr>
      </p:sp>
      <p:sp>
        <p:nvSpPr>
          <p:cNvPr id="51" name="Овал 50">
            <a:extLst>
              <a:ext uri="{FF2B5EF4-FFF2-40B4-BE49-F238E27FC236}">
                <a16:creationId xmlns:a16="http://schemas.microsoft.com/office/drawing/2014/main" id="{FA51D154-3BCB-4C61-A6C7-603320431B40}"/>
              </a:ext>
            </a:extLst>
          </p:cNvPr>
          <p:cNvSpPr>
            <a:spLocks noGrp="1"/>
          </p:cNvSpPr>
          <p:nvPr/>
        </p:nvSpPr>
        <p:spPr>
          <a:xfrm>
            <a:off x="8982075" y="5476875"/>
            <a:ext cx="142875" cy="142875"/>
          </a:xfrm>
          <a:prstGeom prst="ellipse">
            <a:avLst/>
          </a:prstGeom>
          <a:solidFill>
            <a:srgbClr val="C75A52"/>
          </a:solidFill>
          <a:ln w="0">
            <a:noFill/>
          </a:ln>
        </p:spPr>
      </p:sp>
      <p:sp>
        <p:nvSpPr>
          <p:cNvPr id="52" name="Прямокутник 51">
            <a:extLst>
              <a:ext uri="{FF2B5EF4-FFF2-40B4-BE49-F238E27FC236}">
                <a16:creationId xmlns:a16="http://schemas.microsoft.com/office/drawing/2014/main" id="{C7C9AD17-719D-4419-91FE-BB64382681B4}"/>
              </a:ext>
            </a:extLst>
          </p:cNvPr>
          <p:cNvSpPr>
            <a:spLocks noGrp="1"/>
          </p:cNvSpPr>
          <p:nvPr/>
        </p:nvSpPr>
        <p:spPr>
          <a:xfrm>
            <a:off x="9229725" y="545782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близькість до рецепторів</a:t>
            </a:r>
          </a:p>
        </p:txBody>
      </p:sp>
      <p:sp>
        <p:nvSpPr>
          <p:cNvPr id="53" name="Прямокутник: округлені кути 52">
            <a:extLst>
              <a:ext uri="{FF2B5EF4-FFF2-40B4-BE49-F238E27FC236}">
                <a16:creationId xmlns:a16="http://schemas.microsoft.com/office/drawing/2014/main" id="{536E0FD7-2565-4EA5-A362-6EA0EB3797CB}"/>
              </a:ext>
            </a:extLst>
          </p:cNvPr>
          <p:cNvSpPr>
            <a:spLocks noGrp="1"/>
          </p:cNvSpPr>
          <p:nvPr/>
        </p:nvSpPr>
        <p:spPr>
          <a:xfrm>
            <a:off x="6191250" y="5772150"/>
            <a:ext cx="2514600" cy="276225"/>
          </a:xfrm>
          <a:prstGeom prst="roundRect">
            <a:avLst>
              <a:gd name="adj" fmla="val 27586"/>
            </a:avLst>
          </a:prstGeom>
          <a:solidFill>
            <a:srgbClr val="FFFFFF"/>
          </a:solidFill>
          <a:ln w="9525">
            <a:solidFill>
              <a:srgbClr val="D6E1DC"/>
            </a:solidFill>
          </a:ln>
        </p:spPr>
      </p:sp>
      <p:sp>
        <p:nvSpPr>
          <p:cNvPr id="54" name="Овал 53">
            <a:extLst>
              <a:ext uri="{FF2B5EF4-FFF2-40B4-BE49-F238E27FC236}">
                <a16:creationId xmlns:a16="http://schemas.microsoft.com/office/drawing/2014/main" id="{B62F086C-C792-40D0-BA46-398680CAE0B9}"/>
              </a:ext>
            </a:extLst>
          </p:cNvPr>
          <p:cNvSpPr>
            <a:spLocks noGrp="1"/>
          </p:cNvSpPr>
          <p:nvPr/>
        </p:nvSpPr>
        <p:spPr>
          <a:xfrm>
            <a:off x="6286500" y="5838825"/>
            <a:ext cx="142875" cy="142875"/>
          </a:xfrm>
          <a:prstGeom prst="ellipse">
            <a:avLst/>
          </a:prstGeom>
          <a:solidFill>
            <a:srgbClr val="C75A52"/>
          </a:solidFill>
          <a:ln w="0">
            <a:noFill/>
          </a:ln>
        </p:spPr>
      </p:sp>
      <p:sp>
        <p:nvSpPr>
          <p:cNvPr id="55" name="Прямокутник 54">
            <a:extLst>
              <a:ext uri="{FF2B5EF4-FFF2-40B4-BE49-F238E27FC236}">
                <a16:creationId xmlns:a16="http://schemas.microsoft.com/office/drawing/2014/main" id="{5D59F024-E06E-4C60-9EB5-4B8D543A3805}"/>
              </a:ext>
            </a:extLst>
          </p:cNvPr>
          <p:cNvSpPr>
            <a:spLocks noGrp="1"/>
          </p:cNvSpPr>
          <p:nvPr/>
        </p:nvSpPr>
        <p:spPr>
          <a:xfrm>
            <a:off x="6534150" y="581977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наявність чутливих груп</a:t>
            </a:r>
          </a:p>
        </p:txBody>
      </p:sp>
      <p:sp>
        <p:nvSpPr>
          <p:cNvPr id="56" name="Прямокутник: округлені кути 55">
            <a:extLst>
              <a:ext uri="{FF2B5EF4-FFF2-40B4-BE49-F238E27FC236}">
                <a16:creationId xmlns:a16="http://schemas.microsoft.com/office/drawing/2014/main" id="{D7B42510-AD66-41D3-BDD2-84B12A0AFAEC}"/>
              </a:ext>
            </a:extLst>
          </p:cNvPr>
          <p:cNvSpPr>
            <a:spLocks noGrp="1"/>
          </p:cNvSpPr>
          <p:nvPr/>
        </p:nvSpPr>
        <p:spPr>
          <a:xfrm>
            <a:off x="8886825" y="5772150"/>
            <a:ext cx="2514600" cy="276225"/>
          </a:xfrm>
          <a:prstGeom prst="roundRect">
            <a:avLst>
              <a:gd name="adj" fmla="val 27586"/>
            </a:avLst>
          </a:prstGeom>
          <a:solidFill>
            <a:srgbClr val="F5EBDD"/>
          </a:solidFill>
          <a:ln w="9525">
            <a:solidFill>
              <a:srgbClr val="D6E1DC"/>
            </a:solidFill>
          </a:ln>
        </p:spPr>
      </p:sp>
      <p:sp>
        <p:nvSpPr>
          <p:cNvPr id="57" name="Овал 56">
            <a:extLst>
              <a:ext uri="{FF2B5EF4-FFF2-40B4-BE49-F238E27FC236}">
                <a16:creationId xmlns:a16="http://schemas.microsoft.com/office/drawing/2014/main" id="{BF59B814-E362-4F5C-8817-61581EE02679}"/>
              </a:ext>
            </a:extLst>
          </p:cNvPr>
          <p:cNvSpPr>
            <a:spLocks noGrp="1"/>
          </p:cNvSpPr>
          <p:nvPr/>
        </p:nvSpPr>
        <p:spPr>
          <a:xfrm>
            <a:off x="8982075" y="5838825"/>
            <a:ext cx="142875" cy="142875"/>
          </a:xfrm>
          <a:prstGeom prst="ellipse">
            <a:avLst/>
          </a:prstGeom>
          <a:solidFill>
            <a:srgbClr val="D9952D"/>
          </a:solidFill>
          <a:ln w="0">
            <a:noFill/>
          </a:ln>
        </p:spPr>
      </p:sp>
      <p:sp>
        <p:nvSpPr>
          <p:cNvPr id="58" name="Прямокутник 57">
            <a:extLst>
              <a:ext uri="{FF2B5EF4-FFF2-40B4-BE49-F238E27FC236}">
                <a16:creationId xmlns:a16="http://schemas.microsoft.com/office/drawing/2014/main" id="{D7436AAC-751D-4417-9F98-42ED629CF258}"/>
              </a:ext>
            </a:extLst>
          </p:cNvPr>
          <p:cNvSpPr>
            <a:spLocks noGrp="1"/>
          </p:cNvSpPr>
          <p:nvPr/>
        </p:nvSpPr>
        <p:spPr>
          <a:xfrm>
            <a:off x="9229725" y="5819775"/>
            <a:ext cx="20764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достовірність даних</a:t>
            </a:r>
          </a:p>
        </p:txBody>
      </p:sp>
      <p:sp>
        <p:nvSpPr>
          <p:cNvPr id="59" name="Прямокутник: округлені кути 58">
            <a:extLst>
              <a:ext uri="{FF2B5EF4-FFF2-40B4-BE49-F238E27FC236}">
                <a16:creationId xmlns:a16="http://schemas.microsoft.com/office/drawing/2014/main" id="{0D9270F5-F0A9-47AD-99AF-61F0DDF0BB66}"/>
              </a:ext>
            </a:extLst>
          </p:cNvPr>
          <p:cNvSpPr>
            <a:spLocks noGrp="1"/>
          </p:cNvSpPr>
          <p:nvPr/>
        </p:nvSpPr>
        <p:spPr>
          <a:xfrm>
            <a:off x="514350" y="5124450"/>
            <a:ext cx="5305425" cy="1000125"/>
          </a:xfrm>
          <a:prstGeom prst="roundRect">
            <a:avLst>
              <a:gd name="adj" fmla="val 7619"/>
            </a:avLst>
          </a:prstGeom>
          <a:solidFill>
            <a:srgbClr val="10282F"/>
          </a:solidFill>
          <a:ln w="0">
            <a:noFill/>
          </a:ln>
        </p:spPr>
      </p:sp>
      <p:sp>
        <p:nvSpPr>
          <p:cNvPr id="60" name="Прямокутник 59">
            <a:extLst>
              <a:ext uri="{FF2B5EF4-FFF2-40B4-BE49-F238E27FC236}">
                <a16:creationId xmlns:a16="http://schemas.microsoft.com/office/drawing/2014/main" id="{C25F62A3-939D-491D-A27D-77EC1C68DE4C}"/>
              </a:ext>
            </a:extLst>
          </p:cNvPr>
          <p:cNvSpPr>
            <a:spLocks noGrp="1"/>
          </p:cNvSpPr>
          <p:nvPr/>
        </p:nvSpPr>
        <p:spPr>
          <a:xfrm>
            <a:off x="742950" y="5305425"/>
            <a:ext cx="1714500" cy="171450"/>
          </a:xfrm>
          <a:prstGeom prst="rect">
            <a:avLst/>
          </a:prstGeom>
          <a:noFill/>
          <a:ln w="0">
            <a:noFill/>
          </a:ln>
        </p:spPr>
        <p:txBody>
          <a:bodyPr anchor="t">
            <a:normAutofit fontScale="70000"/>
          </a:bodyPr>
          <a:lstStyle/>
          <a:p>
            <a:pPr algn="l">
              <a:defRPr sz="750" b="1">
                <a:solidFill>
                  <a:srgbClr val="F4BE68"/>
                </a:solidFill>
                <a:latin typeface="DejaVu Sans"/>
                <a:ea typeface="DejaVu Sans"/>
                <a:cs typeface="DejaVu Sans"/>
              </a:defRPr>
            </a:pPr>
            <a:r>
              <a:rPr sz="750" b="1">
                <a:solidFill>
                  <a:srgbClr val="F4BE68"/>
                </a:solidFill>
                <a:latin typeface="DejaVu Sans"/>
                <a:ea typeface="DejaVu Sans"/>
                <a:cs typeface="DejaVu Sans"/>
              </a:rPr>
              <a:t>ПРИНЦИП ВІДБОРУ</a:t>
            </a:r>
          </a:p>
        </p:txBody>
      </p:sp>
      <p:sp>
        <p:nvSpPr>
          <p:cNvPr id="61" name="Прямокутник 60">
            <a:extLst>
              <a:ext uri="{FF2B5EF4-FFF2-40B4-BE49-F238E27FC236}">
                <a16:creationId xmlns:a16="http://schemas.microsoft.com/office/drawing/2014/main" id="{835B691D-F36B-4285-A531-0478041F423E}"/>
              </a:ext>
            </a:extLst>
          </p:cNvPr>
          <p:cNvSpPr>
            <a:spLocks noGrp="1"/>
          </p:cNvSpPr>
          <p:nvPr/>
        </p:nvSpPr>
        <p:spPr>
          <a:xfrm>
            <a:off x="742950" y="5581650"/>
            <a:ext cx="4762500" cy="361950"/>
          </a:xfrm>
          <a:prstGeom prst="rect">
            <a:avLst/>
          </a:prstGeom>
          <a:noFill/>
          <a:ln w="0">
            <a:noFill/>
          </a:ln>
        </p:spPr>
        <p:txBody>
          <a:bodyPr anchor="t">
            <a:normAutofit fontScale="78889"/>
          </a:bodyPr>
          <a:lstStyle/>
          <a:p>
            <a:pPr algn="l">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Першочергово оцінюють речовини, для яких висока небезпека поєднується з реальною або ймовірною експозицією.</a:t>
            </a:r>
          </a:p>
        </p:txBody>
      </p:sp>
      <p:sp>
        <p:nvSpPr>
          <p:cNvPr id="62" name="Прямокутник 61">
            <a:extLst>
              <a:ext uri="{FF2B5EF4-FFF2-40B4-BE49-F238E27FC236}">
                <a16:creationId xmlns:a16="http://schemas.microsoft.com/office/drawing/2014/main" id="{ACAEC56A-A75E-4B34-B5BE-665C973B2E73}"/>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3" name="Прямокутник 62">
            <a:extLst>
              <a:ext uri="{FF2B5EF4-FFF2-40B4-BE49-F238E27FC236}">
                <a16:creationId xmlns:a16="http://schemas.microsoft.com/office/drawing/2014/main" id="{7C713856-C5B3-4556-AB17-5FB200DE6120}"/>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06</a:t>
            </a:r>
          </a:p>
        </p:txBody>
      </p:sp>
    </p:spTree>
    <p:extLst>
      <p:ext uri="{BB962C8B-B14F-4D97-AF65-F5344CB8AC3E}">
        <p14:creationId xmlns:p14="http://schemas.microsoft.com/office/powerpoint/2010/main" val="372917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 name="Прямокутник 62">
            <a:extLst>
              <a:ext uri="{FF2B5EF4-FFF2-40B4-BE49-F238E27FC236}">
                <a16:creationId xmlns:a16="http://schemas.microsoft.com/office/drawing/2014/main" id="{64B5D312-321A-49C0-9F63-A2AEA39E6BDA}"/>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07</a:t>
            </a:r>
          </a:p>
        </p:txBody>
      </p:sp>
      <p:sp>
        <p:nvSpPr>
          <p:cNvPr id="2" name="Прямокутник 1">
            <a:extLst>
              <a:ext uri="{FF2B5EF4-FFF2-40B4-BE49-F238E27FC236}">
                <a16:creationId xmlns:a16="http://schemas.microsoft.com/office/drawing/2014/main" id="{709F7EF1-E60F-41B0-959F-8C21CF74E049}"/>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1412B79-C021-45FB-B8C3-551E2C8C60EF}"/>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Рецепторів визначають за реальним і майбутнім контактом</a:t>
            </a:r>
          </a:p>
        </p:txBody>
      </p:sp>
      <p:sp>
        <p:nvSpPr>
          <p:cNvPr id="4" name="Прямокутник: округлені кути 3">
            <a:extLst>
              <a:ext uri="{FF2B5EF4-FFF2-40B4-BE49-F238E27FC236}">
                <a16:creationId xmlns:a16="http://schemas.microsoft.com/office/drawing/2014/main" id="{3A3F929E-459B-48E5-975A-48125238BF2C}"/>
              </a:ext>
            </a:extLst>
          </p:cNvPr>
          <p:cNvSpPr>
            <a:spLocks noGrp="1"/>
          </p:cNvSpPr>
          <p:nvPr/>
        </p:nvSpPr>
        <p:spPr>
          <a:xfrm>
            <a:off x="514350" y="1524000"/>
            <a:ext cx="5305425" cy="762000"/>
          </a:xfrm>
          <a:prstGeom prst="roundRect">
            <a:avLst>
              <a:gd name="adj" fmla="val 10000"/>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33AF937-830B-4FC3-9354-6DDB66017052}"/>
              </a:ext>
            </a:extLst>
          </p:cNvPr>
          <p:cNvSpPr>
            <a:spLocks noGrp="1"/>
          </p:cNvSpPr>
          <p:nvPr/>
        </p:nvSpPr>
        <p:spPr>
          <a:xfrm>
            <a:off x="514350" y="1524000"/>
            <a:ext cx="66675" cy="7620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73739DD7-1217-4A47-9341-E91A2B6F1FB1}"/>
              </a:ext>
            </a:extLst>
          </p:cNvPr>
          <p:cNvSpPr>
            <a:spLocks noGrp="1"/>
          </p:cNvSpPr>
          <p:nvPr/>
        </p:nvSpPr>
        <p:spPr>
          <a:xfrm>
            <a:off x="704850" y="1638300"/>
            <a:ext cx="492442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ЛЮДСЬКИЙ РЕЦЕПТОР</a:t>
            </a:r>
          </a:p>
        </p:txBody>
      </p:sp>
      <p:sp>
        <p:nvSpPr>
          <p:cNvPr id="7" name="Прямокутник 6">
            <a:extLst>
              <a:ext uri="{FF2B5EF4-FFF2-40B4-BE49-F238E27FC236}">
                <a16:creationId xmlns:a16="http://schemas.microsoft.com/office/drawing/2014/main" id="{5B6C1604-518A-4EB4-B012-91F1D97518F9}"/>
              </a:ext>
            </a:extLst>
          </p:cNvPr>
          <p:cNvSpPr>
            <a:spLocks noGrp="1"/>
          </p:cNvSpPr>
          <p:nvPr/>
        </p:nvSpPr>
        <p:spPr>
          <a:xfrm>
            <a:off x="704850" y="1857375"/>
            <a:ext cx="4943475" cy="342900"/>
          </a:xfrm>
          <a:prstGeom prst="rect">
            <a:avLst/>
          </a:prstGeom>
          <a:noFill/>
          <a:ln w="0">
            <a:noFill/>
          </a:ln>
        </p:spPr>
        <p:txBody>
          <a:bodyPr anchor="t">
            <a:normAutofit fontScale="78571"/>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Окрема людина або група населення, яка може контактувати із забруднювачем за поточного чи майбутнього використання території.</a:t>
            </a:r>
          </a:p>
        </p:txBody>
      </p:sp>
      <p:sp>
        <p:nvSpPr>
          <p:cNvPr id="8" name="Прямокутник: округлені кути 7">
            <a:extLst>
              <a:ext uri="{FF2B5EF4-FFF2-40B4-BE49-F238E27FC236}">
                <a16:creationId xmlns:a16="http://schemas.microsoft.com/office/drawing/2014/main" id="{A41C3072-D63E-4E21-825D-EE1864454904}"/>
              </a:ext>
            </a:extLst>
          </p:cNvPr>
          <p:cNvSpPr>
            <a:spLocks noGrp="1"/>
          </p:cNvSpPr>
          <p:nvPr/>
        </p:nvSpPr>
        <p:spPr>
          <a:xfrm>
            <a:off x="6029325" y="1524000"/>
            <a:ext cx="5553075" cy="762000"/>
          </a:xfrm>
          <a:prstGeom prst="roundRect">
            <a:avLst>
              <a:gd name="adj" fmla="val 10000"/>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AF55914D-D47A-4B5A-AF93-F51807C832C5}"/>
              </a:ext>
            </a:extLst>
          </p:cNvPr>
          <p:cNvSpPr>
            <a:spLocks noGrp="1"/>
          </p:cNvSpPr>
          <p:nvPr/>
        </p:nvSpPr>
        <p:spPr>
          <a:xfrm>
            <a:off x="6029325" y="1524000"/>
            <a:ext cx="66675" cy="762000"/>
          </a:xfrm>
          <a:prstGeom prst="roundRect">
            <a:avLst>
              <a:gd name="adj" fmla="val 50000"/>
            </a:avLst>
          </a:prstGeom>
          <a:solidFill>
            <a:srgbClr val="C75A52"/>
          </a:solidFill>
          <a:ln w="0">
            <a:noFill/>
          </a:ln>
        </p:spPr>
      </p:sp>
      <p:sp>
        <p:nvSpPr>
          <p:cNvPr id="10" name="Прямокутник 9">
            <a:extLst>
              <a:ext uri="{FF2B5EF4-FFF2-40B4-BE49-F238E27FC236}">
                <a16:creationId xmlns:a16="http://schemas.microsoft.com/office/drawing/2014/main" id="{C80BE3B1-5CD3-48FD-B29A-ABB6B0B7C47A}"/>
              </a:ext>
            </a:extLst>
          </p:cNvPr>
          <p:cNvSpPr>
            <a:spLocks noGrp="1"/>
          </p:cNvSpPr>
          <p:nvPr/>
        </p:nvSpPr>
        <p:spPr>
          <a:xfrm>
            <a:off x="6219825" y="1638300"/>
            <a:ext cx="5172075"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ВРАЗЛИВИЙ РЕЦЕПТОР</a:t>
            </a:r>
          </a:p>
        </p:txBody>
      </p:sp>
      <p:sp>
        <p:nvSpPr>
          <p:cNvPr id="11" name="Прямокутник 10">
            <a:extLst>
              <a:ext uri="{FF2B5EF4-FFF2-40B4-BE49-F238E27FC236}">
                <a16:creationId xmlns:a16="http://schemas.microsoft.com/office/drawing/2014/main" id="{B9A3870A-B583-47FE-B178-D625085BD57D}"/>
              </a:ext>
            </a:extLst>
          </p:cNvPr>
          <p:cNvSpPr>
            <a:spLocks noGrp="1"/>
          </p:cNvSpPr>
          <p:nvPr/>
        </p:nvSpPr>
        <p:spPr>
          <a:xfrm>
            <a:off x="6219825" y="1857375"/>
            <a:ext cx="5191125" cy="342900"/>
          </a:xfrm>
          <a:prstGeom prst="rect">
            <a:avLst/>
          </a:prstGeom>
          <a:noFill/>
          <a:ln w="0">
            <a:noFill/>
          </a:ln>
        </p:spPr>
        <p:txBody>
          <a:bodyPr anchor="t">
            <a:normAutofit fontScale="78571"/>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Особа або група, яка через фізіологічні, вікові, соціальні чи поведінкові особливості може зазнати більшого впливу за однакової концентрації.</a:t>
            </a:r>
          </a:p>
        </p:txBody>
      </p:sp>
      <p:sp>
        <p:nvSpPr>
          <p:cNvPr id="12" name="Прямокутник 11">
            <a:extLst>
              <a:ext uri="{FF2B5EF4-FFF2-40B4-BE49-F238E27FC236}">
                <a16:creationId xmlns:a16="http://schemas.microsoft.com/office/drawing/2014/main" id="{5024C062-70CE-4C68-A180-223A6E353CB5}"/>
              </a:ext>
            </a:extLst>
          </p:cNvPr>
          <p:cNvSpPr>
            <a:spLocks noGrp="1"/>
          </p:cNvSpPr>
          <p:nvPr/>
        </p:nvSpPr>
        <p:spPr>
          <a:xfrm>
            <a:off x="514350" y="2571750"/>
            <a:ext cx="4381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МОЖЛИВІ РЕЦЕПТОРИ</a:t>
            </a:r>
          </a:p>
        </p:txBody>
      </p:sp>
      <p:sp>
        <p:nvSpPr>
          <p:cNvPr id="13" name="Прямокутник: округлені кути 12">
            <a:extLst>
              <a:ext uri="{FF2B5EF4-FFF2-40B4-BE49-F238E27FC236}">
                <a16:creationId xmlns:a16="http://schemas.microsoft.com/office/drawing/2014/main" id="{0A8BB2E4-339C-4415-B208-DB3F16197678}"/>
              </a:ext>
            </a:extLst>
          </p:cNvPr>
          <p:cNvSpPr>
            <a:spLocks noGrp="1"/>
          </p:cNvSpPr>
          <p:nvPr/>
        </p:nvSpPr>
        <p:spPr>
          <a:xfrm>
            <a:off x="514350" y="2876550"/>
            <a:ext cx="2505075" cy="476250"/>
          </a:xfrm>
          <a:prstGeom prst="roundRect">
            <a:avLst>
              <a:gd name="adj" fmla="val 16000"/>
            </a:avLst>
          </a:prstGeom>
          <a:solidFill>
            <a:srgbClr val="F4F8F6"/>
          </a:solidFill>
          <a:ln w="9525">
            <a:solidFill>
              <a:srgbClr val="D6E1DC"/>
            </a:solidFill>
          </a:ln>
        </p:spPr>
      </p:sp>
      <p:sp>
        <p:nvSpPr>
          <p:cNvPr id="14" name="Прямокутник 13">
            <a:extLst>
              <a:ext uri="{FF2B5EF4-FFF2-40B4-BE49-F238E27FC236}">
                <a16:creationId xmlns:a16="http://schemas.microsoft.com/office/drawing/2014/main" id="{9166839A-B18A-4125-84B4-53841361DF31}"/>
              </a:ext>
            </a:extLst>
          </p:cNvPr>
          <p:cNvSpPr>
            <a:spLocks noGrp="1"/>
          </p:cNvSpPr>
          <p:nvPr/>
        </p:nvSpPr>
        <p:spPr>
          <a:xfrm>
            <a:off x="647700" y="2952750"/>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Населення</a:t>
            </a:r>
          </a:p>
        </p:txBody>
      </p:sp>
      <p:sp>
        <p:nvSpPr>
          <p:cNvPr id="15" name="Прямокутник 14">
            <a:extLst>
              <a:ext uri="{FF2B5EF4-FFF2-40B4-BE49-F238E27FC236}">
                <a16:creationId xmlns:a16="http://schemas.microsoft.com/office/drawing/2014/main" id="{E16FDD1E-BD35-44C6-ABA2-A8BC2035BC4F}"/>
              </a:ext>
            </a:extLst>
          </p:cNvPr>
          <p:cNvSpPr>
            <a:spLocks noGrp="1"/>
          </p:cNvSpPr>
          <p:nvPr/>
        </p:nvSpPr>
        <p:spPr>
          <a:xfrm>
            <a:off x="1600200" y="2943225"/>
            <a:ext cx="1285875" cy="3238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мешканці, діти, вагітні, літні люди</a:t>
            </a:r>
          </a:p>
        </p:txBody>
      </p:sp>
      <p:sp>
        <p:nvSpPr>
          <p:cNvPr id="16" name="Прямокутник: округлені кути 15">
            <a:extLst>
              <a:ext uri="{FF2B5EF4-FFF2-40B4-BE49-F238E27FC236}">
                <a16:creationId xmlns:a16="http://schemas.microsoft.com/office/drawing/2014/main" id="{50B5F7F3-F6E9-46AE-9C65-2DBBD74E4D8A}"/>
              </a:ext>
            </a:extLst>
          </p:cNvPr>
          <p:cNvSpPr>
            <a:spLocks noGrp="1"/>
          </p:cNvSpPr>
          <p:nvPr/>
        </p:nvSpPr>
        <p:spPr>
          <a:xfrm>
            <a:off x="3171825" y="2876550"/>
            <a:ext cx="2505075" cy="476250"/>
          </a:xfrm>
          <a:prstGeom prst="roundRect">
            <a:avLst>
              <a:gd name="adj" fmla="val 16000"/>
            </a:avLst>
          </a:prstGeom>
          <a:solidFill>
            <a:srgbClr val="F5EBDD"/>
          </a:solidFill>
          <a:ln w="9525">
            <a:solidFill>
              <a:srgbClr val="D6E1DC"/>
            </a:solidFill>
          </a:ln>
        </p:spPr>
      </p:sp>
      <p:sp>
        <p:nvSpPr>
          <p:cNvPr id="17" name="Прямокутник 16">
            <a:extLst>
              <a:ext uri="{FF2B5EF4-FFF2-40B4-BE49-F238E27FC236}">
                <a16:creationId xmlns:a16="http://schemas.microsoft.com/office/drawing/2014/main" id="{A1E0268E-28DD-4ED5-ADA9-DAF42B608DD8}"/>
              </a:ext>
            </a:extLst>
          </p:cNvPr>
          <p:cNvSpPr>
            <a:spLocks noGrp="1"/>
          </p:cNvSpPr>
          <p:nvPr/>
        </p:nvSpPr>
        <p:spPr>
          <a:xfrm>
            <a:off x="3305175" y="2952750"/>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Працівники</a:t>
            </a:r>
          </a:p>
        </p:txBody>
      </p:sp>
      <p:sp>
        <p:nvSpPr>
          <p:cNvPr id="18" name="Прямокутник 17">
            <a:extLst>
              <a:ext uri="{FF2B5EF4-FFF2-40B4-BE49-F238E27FC236}">
                <a16:creationId xmlns:a16="http://schemas.microsoft.com/office/drawing/2014/main" id="{C7DECDCB-54CA-4F1E-AAA0-D1C767759C78}"/>
              </a:ext>
            </a:extLst>
          </p:cNvPr>
          <p:cNvSpPr>
            <a:spLocks noGrp="1"/>
          </p:cNvSpPr>
          <p:nvPr/>
        </p:nvSpPr>
        <p:spPr>
          <a:xfrm>
            <a:off x="4257675" y="2943225"/>
            <a:ext cx="1285875" cy="323850"/>
          </a:xfrm>
          <a:prstGeom prst="rect">
            <a:avLst/>
          </a:prstGeom>
          <a:noFill/>
          <a:ln w="0">
            <a:noFill/>
          </a:ln>
        </p:spPr>
        <p:txBody>
          <a:bodyPr anchor="t">
            <a:normAutofit fontScale="8953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підприємства, будівництво, ремедіація</a:t>
            </a:r>
          </a:p>
        </p:txBody>
      </p:sp>
      <p:sp>
        <p:nvSpPr>
          <p:cNvPr id="19" name="Прямокутник: округлені кути 18">
            <a:extLst>
              <a:ext uri="{FF2B5EF4-FFF2-40B4-BE49-F238E27FC236}">
                <a16:creationId xmlns:a16="http://schemas.microsoft.com/office/drawing/2014/main" id="{F278F6B9-9EC6-4AC7-9943-80702067B35D}"/>
              </a:ext>
            </a:extLst>
          </p:cNvPr>
          <p:cNvSpPr>
            <a:spLocks noGrp="1"/>
          </p:cNvSpPr>
          <p:nvPr/>
        </p:nvSpPr>
        <p:spPr>
          <a:xfrm>
            <a:off x="514350" y="3457575"/>
            <a:ext cx="2505075" cy="476250"/>
          </a:xfrm>
          <a:prstGeom prst="roundRect">
            <a:avLst>
              <a:gd name="adj" fmla="val 16000"/>
            </a:avLst>
          </a:prstGeom>
          <a:solidFill>
            <a:srgbClr val="F4F8F6"/>
          </a:solidFill>
          <a:ln w="9525">
            <a:solidFill>
              <a:srgbClr val="D6E1DC"/>
            </a:solidFill>
          </a:ln>
        </p:spPr>
      </p:sp>
      <p:sp>
        <p:nvSpPr>
          <p:cNvPr id="20" name="Прямокутник 19">
            <a:extLst>
              <a:ext uri="{FF2B5EF4-FFF2-40B4-BE49-F238E27FC236}">
                <a16:creationId xmlns:a16="http://schemas.microsoft.com/office/drawing/2014/main" id="{89A0114F-813D-4B65-8728-7E00D2BD9998}"/>
              </a:ext>
            </a:extLst>
          </p:cNvPr>
          <p:cNvSpPr>
            <a:spLocks noGrp="1"/>
          </p:cNvSpPr>
          <p:nvPr/>
        </p:nvSpPr>
        <p:spPr>
          <a:xfrm>
            <a:off x="647700" y="35337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Служби</a:t>
            </a:r>
          </a:p>
        </p:txBody>
      </p:sp>
      <p:sp>
        <p:nvSpPr>
          <p:cNvPr id="21" name="Прямокутник 20">
            <a:extLst>
              <a:ext uri="{FF2B5EF4-FFF2-40B4-BE49-F238E27FC236}">
                <a16:creationId xmlns:a16="http://schemas.microsoft.com/office/drawing/2014/main" id="{A3700C58-6C16-4126-82A3-3C6827FDB87C}"/>
              </a:ext>
            </a:extLst>
          </p:cNvPr>
          <p:cNvSpPr>
            <a:spLocks noGrp="1"/>
          </p:cNvSpPr>
          <p:nvPr/>
        </p:nvSpPr>
        <p:spPr>
          <a:xfrm>
            <a:off x="1600200" y="3524250"/>
            <a:ext cx="1285875" cy="3238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рятувальники, військовослужбовці</a:t>
            </a:r>
          </a:p>
        </p:txBody>
      </p:sp>
      <p:sp>
        <p:nvSpPr>
          <p:cNvPr id="22" name="Прямокутник: округлені кути 21">
            <a:extLst>
              <a:ext uri="{FF2B5EF4-FFF2-40B4-BE49-F238E27FC236}">
                <a16:creationId xmlns:a16="http://schemas.microsoft.com/office/drawing/2014/main" id="{83D32EFA-10AD-48F8-9148-582ECC1CF064}"/>
              </a:ext>
            </a:extLst>
          </p:cNvPr>
          <p:cNvSpPr>
            <a:spLocks noGrp="1"/>
          </p:cNvSpPr>
          <p:nvPr/>
        </p:nvSpPr>
        <p:spPr>
          <a:xfrm>
            <a:off x="3171825" y="3457575"/>
            <a:ext cx="2505075" cy="476250"/>
          </a:xfrm>
          <a:prstGeom prst="roundRect">
            <a:avLst>
              <a:gd name="adj" fmla="val 16000"/>
            </a:avLst>
          </a:prstGeom>
          <a:solidFill>
            <a:srgbClr val="F5EBDD"/>
          </a:solidFill>
          <a:ln w="9525">
            <a:solidFill>
              <a:srgbClr val="D6E1DC"/>
            </a:solidFill>
          </a:ln>
        </p:spPr>
      </p:sp>
      <p:sp>
        <p:nvSpPr>
          <p:cNvPr id="23" name="Прямокутник 22">
            <a:extLst>
              <a:ext uri="{FF2B5EF4-FFF2-40B4-BE49-F238E27FC236}">
                <a16:creationId xmlns:a16="http://schemas.microsoft.com/office/drawing/2014/main" id="{012E0B63-4F9D-4F87-BA65-822D44737CEC}"/>
              </a:ext>
            </a:extLst>
          </p:cNvPr>
          <p:cNvSpPr>
            <a:spLocks noGrp="1"/>
          </p:cNvSpPr>
          <p:nvPr/>
        </p:nvSpPr>
        <p:spPr>
          <a:xfrm>
            <a:off x="3305175" y="35337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Землекористувачі</a:t>
            </a:r>
          </a:p>
        </p:txBody>
      </p:sp>
      <p:sp>
        <p:nvSpPr>
          <p:cNvPr id="24" name="Прямокутник 23">
            <a:extLst>
              <a:ext uri="{FF2B5EF4-FFF2-40B4-BE49-F238E27FC236}">
                <a16:creationId xmlns:a16="http://schemas.microsoft.com/office/drawing/2014/main" id="{72C9840F-1B28-45B5-9AE9-170DEAF722E9}"/>
              </a:ext>
            </a:extLst>
          </p:cNvPr>
          <p:cNvSpPr>
            <a:spLocks noGrp="1"/>
          </p:cNvSpPr>
          <p:nvPr/>
        </p:nvSpPr>
        <p:spPr>
          <a:xfrm>
            <a:off x="4257675" y="3524250"/>
            <a:ext cx="1285875" cy="3238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фермери, садівники, рибалки</a:t>
            </a:r>
          </a:p>
        </p:txBody>
      </p:sp>
      <p:sp>
        <p:nvSpPr>
          <p:cNvPr id="25" name="Прямокутник: округлені кути 24">
            <a:extLst>
              <a:ext uri="{FF2B5EF4-FFF2-40B4-BE49-F238E27FC236}">
                <a16:creationId xmlns:a16="http://schemas.microsoft.com/office/drawing/2014/main" id="{479A670A-F5F8-4897-8A3E-6AB531D95342}"/>
              </a:ext>
            </a:extLst>
          </p:cNvPr>
          <p:cNvSpPr>
            <a:spLocks noGrp="1"/>
          </p:cNvSpPr>
          <p:nvPr/>
        </p:nvSpPr>
        <p:spPr>
          <a:xfrm>
            <a:off x="514350" y="4038600"/>
            <a:ext cx="2505075" cy="476250"/>
          </a:xfrm>
          <a:prstGeom prst="roundRect">
            <a:avLst>
              <a:gd name="adj" fmla="val 16000"/>
            </a:avLst>
          </a:prstGeom>
          <a:solidFill>
            <a:srgbClr val="F4F8F6"/>
          </a:solidFill>
          <a:ln w="9525">
            <a:solidFill>
              <a:srgbClr val="D6E1DC"/>
            </a:solidFill>
          </a:ln>
        </p:spPr>
      </p:sp>
      <p:sp>
        <p:nvSpPr>
          <p:cNvPr id="26" name="Прямокутник 25">
            <a:extLst>
              <a:ext uri="{FF2B5EF4-FFF2-40B4-BE49-F238E27FC236}">
                <a16:creationId xmlns:a16="http://schemas.microsoft.com/office/drawing/2014/main" id="{3F90D280-2D74-47EA-9228-014F317550DB}"/>
              </a:ext>
            </a:extLst>
          </p:cNvPr>
          <p:cNvSpPr>
            <a:spLocks noGrp="1"/>
          </p:cNvSpPr>
          <p:nvPr/>
        </p:nvSpPr>
        <p:spPr>
          <a:xfrm>
            <a:off x="647700" y="4114800"/>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Відвідувачі</a:t>
            </a:r>
          </a:p>
        </p:txBody>
      </p:sp>
      <p:sp>
        <p:nvSpPr>
          <p:cNvPr id="27" name="Прямокутник 26">
            <a:extLst>
              <a:ext uri="{FF2B5EF4-FFF2-40B4-BE49-F238E27FC236}">
                <a16:creationId xmlns:a16="http://schemas.microsoft.com/office/drawing/2014/main" id="{AC61C989-C6D4-4453-A132-9272A2227DFA}"/>
              </a:ext>
            </a:extLst>
          </p:cNvPr>
          <p:cNvSpPr>
            <a:spLocks noGrp="1"/>
          </p:cNvSpPr>
          <p:nvPr/>
        </p:nvSpPr>
        <p:spPr>
          <a:xfrm>
            <a:off x="1600200" y="4105275"/>
            <a:ext cx="1285875" cy="3238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рекреаційні території</a:t>
            </a:r>
          </a:p>
        </p:txBody>
      </p:sp>
      <p:sp>
        <p:nvSpPr>
          <p:cNvPr id="28" name="Прямокутник: округлені кути 27">
            <a:extLst>
              <a:ext uri="{FF2B5EF4-FFF2-40B4-BE49-F238E27FC236}">
                <a16:creationId xmlns:a16="http://schemas.microsoft.com/office/drawing/2014/main" id="{F01635D5-2B1B-4760-A5C0-6C21D2A398F9}"/>
              </a:ext>
            </a:extLst>
          </p:cNvPr>
          <p:cNvSpPr>
            <a:spLocks noGrp="1"/>
          </p:cNvSpPr>
          <p:nvPr/>
        </p:nvSpPr>
        <p:spPr>
          <a:xfrm>
            <a:off x="3171825" y="4038600"/>
            <a:ext cx="2505075" cy="476250"/>
          </a:xfrm>
          <a:prstGeom prst="roundRect">
            <a:avLst>
              <a:gd name="adj" fmla="val 16000"/>
            </a:avLst>
          </a:prstGeom>
          <a:solidFill>
            <a:srgbClr val="F5EBDD"/>
          </a:solidFill>
          <a:ln w="9525">
            <a:solidFill>
              <a:srgbClr val="D6E1DC"/>
            </a:solidFill>
          </a:ln>
        </p:spPr>
      </p:sp>
      <p:sp>
        <p:nvSpPr>
          <p:cNvPr id="29" name="Прямокутник 28">
            <a:extLst>
              <a:ext uri="{FF2B5EF4-FFF2-40B4-BE49-F238E27FC236}">
                <a16:creationId xmlns:a16="http://schemas.microsoft.com/office/drawing/2014/main" id="{D09CC98C-ABF8-4273-92B2-07388970713E}"/>
              </a:ext>
            </a:extLst>
          </p:cNvPr>
          <p:cNvSpPr>
            <a:spLocks noGrp="1"/>
          </p:cNvSpPr>
          <p:nvPr/>
        </p:nvSpPr>
        <p:spPr>
          <a:xfrm>
            <a:off x="3305175" y="4114800"/>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Споживачі</a:t>
            </a:r>
          </a:p>
        </p:txBody>
      </p:sp>
      <p:sp>
        <p:nvSpPr>
          <p:cNvPr id="30" name="Прямокутник 29">
            <a:extLst>
              <a:ext uri="{FF2B5EF4-FFF2-40B4-BE49-F238E27FC236}">
                <a16:creationId xmlns:a16="http://schemas.microsoft.com/office/drawing/2014/main" id="{F2C4A334-893C-48EF-A2C0-7303F4A5F5C3}"/>
              </a:ext>
            </a:extLst>
          </p:cNvPr>
          <p:cNvSpPr>
            <a:spLocks noGrp="1"/>
          </p:cNvSpPr>
          <p:nvPr/>
        </p:nvSpPr>
        <p:spPr>
          <a:xfrm>
            <a:off x="4257675" y="4105275"/>
            <a:ext cx="1285875" cy="323850"/>
          </a:xfrm>
          <a:prstGeom prst="rect">
            <a:avLst/>
          </a:prstGeom>
          <a:noFill/>
          <a:ln w="0">
            <a:noFill/>
          </a:ln>
        </p:spPr>
        <p:txBody>
          <a:bodyPr anchor="t">
            <a:normAutofit fontScale="67778"/>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місцева вода та сільськогосподарська продукція</a:t>
            </a:r>
          </a:p>
        </p:txBody>
      </p:sp>
      <p:sp>
        <p:nvSpPr>
          <p:cNvPr id="31" name="Прямокутник 30">
            <a:extLst>
              <a:ext uri="{FF2B5EF4-FFF2-40B4-BE49-F238E27FC236}">
                <a16:creationId xmlns:a16="http://schemas.microsoft.com/office/drawing/2014/main" id="{9E1BCBA2-A89B-4186-B218-78EB81564CB4}"/>
              </a:ext>
            </a:extLst>
          </p:cNvPr>
          <p:cNvSpPr>
            <a:spLocks noGrp="1"/>
          </p:cNvSpPr>
          <p:nvPr/>
        </p:nvSpPr>
        <p:spPr>
          <a:xfrm>
            <a:off x="6029325" y="2571750"/>
            <a:ext cx="5143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ЧОМУ ДІТЕЙ ОЦІНЮЮТЬ ОКРЕМО</a:t>
            </a:r>
          </a:p>
        </p:txBody>
      </p:sp>
      <p:sp>
        <p:nvSpPr>
          <p:cNvPr id="32" name="Прямокутник: округлені кути 31">
            <a:extLst>
              <a:ext uri="{FF2B5EF4-FFF2-40B4-BE49-F238E27FC236}">
                <a16:creationId xmlns:a16="http://schemas.microsoft.com/office/drawing/2014/main" id="{F75DFB98-33CC-4863-92C0-6EE00888111E}"/>
              </a:ext>
            </a:extLst>
          </p:cNvPr>
          <p:cNvSpPr>
            <a:spLocks noGrp="1"/>
          </p:cNvSpPr>
          <p:nvPr/>
        </p:nvSpPr>
        <p:spPr>
          <a:xfrm>
            <a:off x="6029325" y="2876550"/>
            <a:ext cx="5553075" cy="323850"/>
          </a:xfrm>
          <a:prstGeom prst="roundRect">
            <a:avLst>
              <a:gd name="adj" fmla="val 23529"/>
            </a:avLst>
          </a:prstGeom>
          <a:solidFill>
            <a:srgbClr val="F7E6E3"/>
          </a:solidFill>
          <a:ln w="9525">
            <a:solidFill>
              <a:srgbClr val="D6E1DC"/>
            </a:solidFill>
          </a:ln>
        </p:spPr>
      </p:sp>
      <p:sp>
        <p:nvSpPr>
          <p:cNvPr id="33" name="Овал 32">
            <a:extLst>
              <a:ext uri="{FF2B5EF4-FFF2-40B4-BE49-F238E27FC236}">
                <a16:creationId xmlns:a16="http://schemas.microsoft.com/office/drawing/2014/main" id="{7885A5CE-20B4-4F94-A47B-F9E4312395D0}"/>
              </a:ext>
            </a:extLst>
          </p:cNvPr>
          <p:cNvSpPr>
            <a:spLocks noGrp="1"/>
          </p:cNvSpPr>
          <p:nvPr/>
        </p:nvSpPr>
        <p:spPr>
          <a:xfrm>
            <a:off x="6162675" y="2962275"/>
            <a:ext cx="152400" cy="152400"/>
          </a:xfrm>
          <a:prstGeom prst="ellipse">
            <a:avLst/>
          </a:prstGeom>
          <a:solidFill>
            <a:srgbClr val="C75A52"/>
          </a:solidFill>
          <a:ln w="0">
            <a:noFill/>
          </a:ln>
        </p:spPr>
      </p:sp>
      <p:sp>
        <p:nvSpPr>
          <p:cNvPr id="34" name="Прямокутник 33">
            <a:extLst>
              <a:ext uri="{FF2B5EF4-FFF2-40B4-BE49-F238E27FC236}">
                <a16:creationId xmlns:a16="http://schemas.microsoft.com/office/drawing/2014/main" id="{BF066765-BA56-4DDA-87E5-CA284555FCE9}"/>
              </a:ext>
            </a:extLst>
          </p:cNvPr>
          <p:cNvSpPr>
            <a:spLocks noGrp="1"/>
          </p:cNvSpPr>
          <p:nvPr/>
        </p:nvSpPr>
        <p:spPr>
          <a:xfrm>
            <a:off x="6162675" y="29908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35" name="Прямокутник 34">
            <a:extLst>
              <a:ext uri="{FF2B5EF4-FFF2-40B4-BE49-F238E27FC236}">
                <a16:creationId xmlns:a16="http://schemas.microsoft.com/office/drawing/2014/main" id="{3DD5295C-1609-4FE1-9717-ECF6A99F99BF}"/>
              </a:ext>
            </a:extLst>
          </p:cNvPr>
          <p:cNvSpPr>
            <a:spLocks noGrp="1"/>
          </p:cNvSpPr>
          <p:nvPr/>
        </p:nvSpPr>
        <p:spPr>
          <a:xfrm>
            <a:off x="6457950" y="2943225"/>
            <a:ext cx="48768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менша маса тіла</a:t>
            </a:r>
          </a:p>
        </p:txBody>
      </p:sp>
      <p:sp>
        <p:nvSpPr>
          <p:cNvPr id="36" name="Прямокутник: округлені кути 35">
            <a:extLst>
              <a:ext uri="{FF2B5EF4-FFF2-40B4-BE49-F238E27FC236}">
                <a16:creationId xmlns:a16="http://schemas.microsoft.com/office/drawing/2014/main" id="{52F65DD7-7581-4DD8-A15C-34B84D0A85B7}"/>
              </a:ext>
            </a:extLst>
          </p:cNvPr>
          <p:cNvSpPr>
            <a:spLocks noGrp="1"/>
          </p:cNvSpPr>
          <p:nvPr/>
        </p:nvSpPr>
        <p:spPr>
          <a:xfrm>
            <a:off x="6029325" y="3305175"/>
            <a:ext cx="5553075" cy="323850"/>
          </a:xfrm>
          <a:prstGeom prst="roundRect">
            <a:avLst>
              <a:gd name="adj" fmla="val 23529"/>
            </a:avLst>
          </a:prstGeom>
          <a:solidFill>
            <a:srgbClr val="F5EBDD"/>
          </a:solidFill>
          <a:ln w="9525">
            <a:solidFill>
              <a:srgbClr val="D6E1DC"/>
            </a:solidFill>
          </a:ln>
        </p:spPr>
      </p:sp>
      <p:sp>
        <p:nvSpPr>
          <p:cNvPr id="37" name="Овал 36">
            <a:extLst>
              <a:ext uri="{FF2B5EF4-FFF2-40B4-BE49-F238E27FC236}">
                <a16:creationId xmlns:a16="http://schemas.microsoft.com/office/drawing/2014/main" id="{65ED29BB-390F-4E24-BE0B-D05E3C4145CF}"/>
              </a:ext>
            </a:extLst>
          </p:cNvPr>
          <p:cNvSpPr>
            <a:spLocks noGrp="1"/>
          </p:cNvSpPr>
          <p:nvPr/>
        </p:nvSpPr>
        <p:spPr>
          <a:xfrm>
            <a:off x="6162675" y="3390900"/>
            <a:ext cx="152400" cy="152400"/>
          </a:xfrm>
          <a:prstGeom prst="ellipse">
            <a:avLst/>
          </a:prstGeom>
          <a:solidFill>
            <a:srgbClr val="C75A52"/>
          </a:solidFill>
          <a:ln w="0">
            <a:noFill/>
          </a:ln>
        </p:spPr>
      </p:sp>
      <p:sp>
        <p:nvSpPr>
          <p:cNvPr id="38" name="Прямокутник 37">
            <a:extLst>
              <a:ext uri="{FF2B5EF4-FFF2-40B4-BE49-F238E27FC236}">
                <a16:creationId xmlns:a16="http://schemas.microsoft.com/office/drawing/2014/main" id="{4C074273-7CD8-4460-8937-26D33E918958}"/>
              </a:ext>
            </a:extLst>
          </p:cNvPr>
          <p:cNvSpPr>
            <a:spLocks noGrp="1"/>
          </p:cNvSpPr>
          <p:nvPr/>
        </p:nvSpPr>
        <p:spPr>
          <a:xfrm>
            <a:off x="6162675" y="3419475"/>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39" name="Прямокутник 38">
            <a:extLst>
              <a:ext uri="{FF2B5EF4-FFF2-40B4-BE49-F238E27FC236}">
                <a16:creationId xmlns:a16="http://schemas.microsoft.com/office/drawing/2014/main" id="{CFD78270-4544-4E78-ABD0-668ED1F206D2}"/>
              </a:ext>
            </a:extLst>
          </p:cNvPr>
          <p:cNvSpPr>
            <a:spLocks noGrp="1"/>
          </p:cNvSpPr>
          <p:nvPr/>
        </p:nvSpPr>
        <p:spPr>
          <a:xfrm>
            <a:off x="6457950" y="3371850"/>
            <a:ext cx="48768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більше води та їжі відносно маси</a:t>
            </a:r>
          </a:p>
        </p:txBody>
      </p:sp>
      <p:sp>
        <p:nvSpPr>
          <p:cNvPr id="40" name="Прямокутник: округлені кути 39">
            <a:extLst>
              <a:ext uri="{FF2B5EF4-FFF2-40B4-BE49-F238E27FC236}">
                <a16:creationId xmlns:a16="http://schemas.microsoft.com/office/drawing/2014/main" id="{704A11D0-74C3-48A9-9DBF-D4A3331A335C}"/>
              </a:ext>
            </a:extLst>
          </p:cNvPr>
          <p:cNvSpPr>
            <a:spLocks noGrp="1"/>
          </p:cNvSpPr>
          <p:nvPr/>
        </p:nvSpPr>
        <p:spPr>
          <a:xfrm>
            <a:off x="6029325" y="3733800"/>
            <a:ext cx="5553075" cy="323850"/>
          </a:xfrm>
          <a:prstGeom prst="roundRect">
            <a:avLst>
              <a:gd name="adj" fmla="val 23529"/>
            </a:avLst>
          </a:prstGeom>
          <a:solidFill>
            <a:srgbClr val="F7E6E3"/>
          </a:solidFill>
          <a:ln w="9525">
            <a:solidFill>
              <a:srgbClr val="D6E1DC"/>
            </a:solidFill>
          </a:ln>
        </p:spPr>
      </p:sp>
      <p:sp>
        <p:nvSpPr>
          <p:cNvPr id="41" name="Овал 40">
            <a:extLst>
              <a:ext uri="{FF2B5EF4-FFF2-40B4-BE49-F238E27FC236}">
                <a16:creationId xmlns:a16="http://schemas.microsoft.com/office/drawing/2014/main" id="{C0659AA8-29A0-40E0-BF6F-ED0308CC8CB5}"/>
              </a:ext>
            </a:extLst>
          </p:cNvPr>
          <p:cNvSpPr>
            <a:spLocks noGrp="1"/>
          </p:cNvSpPr>
          <p:nvPr/>
        </p:nvSpPr>
        <p:spPr>
          <a:xfrm>
            <a:off x="6162675" y="3819525"/>
            <a:ext cx="152400" cy="152400"/>
          </a:xfrm>
          <a:prstGeom prst="ellipse">
            <a:avLst/>
          </a:prstGeom>
          <a:solidFill>
            <a:srgbClr val="C75A52"/>
          </a:solidFill>
          <a:ln w="0">
            <a:noFill/>
          </a:ln>
        </p:spPr>
      </p:sp>
      <p:sp>
        <p:nvSpPr>
          <p:cNvPr id="42" name="Прямокутник 41">
            <a:extLst>
              <a:ext uri="{FF2B5EF4-FFF2-40B4-BE49-F238E27FC236}">
                <a16:creationId xmlns:a16="http://schemas.microsoft.com/office/drawing/2014/main" id="{9A846D5F-97AC-469B-AAC0-6923244CF9AA}"/>
              </a:ext>
            </a:extLst>
          </p:cNvPr>
          <p:cNvSpPr>
            <a:spLocks noGrp="1"/>
          </p:cNvSpPr>
          <p:nvPr/>
        </p:nvSpPr>
        <p:spPr>
          <a:xfrm>
            <a:off x="6162675" y="384810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43" name="Прямокутник 42">
            <a:extLst>
              <a:ext uri="{FF2B5EF4-FFF2-40B4-BE49-F238E27FC236}">
                <a16:creationId xmlns:a16="http://schemas.microsoft.com/office/drawing/2014/main" id="{F7EFAC6A-EBBF-4185-9F8D-15537DADFA75}"/>
              </a:ext>
            </a:extLst>
          </p:cNvPr>
          <p:cNvSpPr>
            <a:spLocks noGrp="1"/>
          </p:cNvSpPr>
          <p:nvPr/>
        </p:nvSpPr>
        <p:spPr>
          <a:xfrm>
            <a:off x="6457950" y="3800475"/>
            <a:ext cx="48768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випадкове проковтування ґрунту й пилу</a:t>
            </a:r>
          </a:p>
        </p:txBody>
      </p:sp>
      <p:sp>
        <p:nvSpPr>
          <p:cNvPr id="44" name="Прямокутник: округлені кути 43">
            <a:extLst>
              <a:ext uri="{FF2B5EF4-FFF2-40B4-BE49-F238E27FC236}">
                <a16:creationId xmlns:a16="http://schemas.microsoft.com/office/drawing/2014/main" id="{DD4BB874-7219-4127-938F-960603C701CF}"/>
              </a:ext>
            </a:extLst>
          </p:cNvPr>
          <p:cNvSpPr>
            <a:spLocks noGrp="1"/>
          </p:cNvSpPr>
          <p:nvPr/>
        </p:nvSpPr>
        <p:spPr>
          <a:xfrm>
            <a:off x="6029325" y="4162425"/>
            <a:ext cx="5553075" cy="323850"/>
          </a:xfrm>
          <a:prstGeom prst="roundRect">
            <a:avLst>
              <a:gd name="adj" fmla="val 23529"/>
            </a:avLst>
          </a:prstGeom>
          <a:solidFill>
            <a:srgbClr val="F5EBDD"/>
          </a:solidFill>
          <a:ln w="9525">
            <a:solidFill>
              <a:srgbClr val="D6E1DC"/>
            </a:solidFill>
          </a:ln>
        </p:spPr>
      </p:sp>
      <p:sp>
        <p:nvSpPr>
          <p:cNvPr id="45" name="Овал 44">
            <a:extLst>
              <a:ext uri="{FF2B5EF4-FFF2-40B4-BE49-F238E27FC236}">
                <a16:creationId xmlns:a16="http://schemas.microsoft.com/office/drawing/2014/main" id="{9E065327-E647-4F5D-A417-D8F78A760604}"/>
              </a:ext>
            </a:extLst>
          </p:cNvPr>
          <p:cNvSpPr>
            <a:spLocks noGrp="1"/>
          </p:cNvSpPr>
          <p:nvPr/>
        </p:nvSpPr>
        <p:spPr>
          <a:xfrm>
            <a:off x="6162675" y="4248150"/>
            <a:ext cx="152400" cy="152400"/>
          </a:xfrm>
          <a:prstGeom prst="ellipse">
            <a:avLst/>
          </a:prstGeom>
          <a:solidFill>
            <a:srgbClr val="C75A52"/>
          </a:solidFill>
          <a:ln w="0">
            <a:noFill/>
          </a:ln>
        </p:spPr>
      </p:sp>
      <p:sp>
        <p:nvSpPr>
          <p:cNvPr id="46" name="Прямокутник 45">
            <a:extLst>
              <a:ext uri="{FF2B5EF4-FFF2-40B4-BE49-F238E27FC236}">
                <a16:creationId xmlns:a16="http://schemas.microsoft.com/office/drawing/2014/main" id="{FD0D3067-B573-4F98-8D89-DBD113201405}"/>
              </a:ext>
            </a:extLst>
          </p:cNvPr>
          <p:cNvSpPr>
            <a:spLocks noGrp="1"/>
          </p:cNvSpPr>
          <p:nvPr/>
        </p:nvSpPr>
        <p:spPr>
          <a:xfrm>
            <a:off x="6162675" y="4276725"/>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47" name="Прямокутник 46">
            <a:extLst>
              <a:ext uri="{FF2B5EF4-FFF2-40B4-BE49-F238E27FC236}">
                <a16:creationId xmlns:a16="http://schemas.microsoft.com/office/drawing/2014/main" id="{C719F0B7-3FDC-4623-98AA-FDE7141312B8}"/>
              </a:ext>
            </a:extLst>
          </p:cNvPr>
          <p:cNvSpPr>
            <a:spLocks noGrp="1"/>
          </p:cNvSpPr>
          <p:nvPr/>
        </p:nvSpPr>
        <p:spPr>
          <a:xfrm>
            <a:off x="6457950" y="4229100"/>
            <a:ext cx="48768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частий контакт із поверхнею ґрунту</a:t>
            </a:r>
          </a:p>
        </p:txBody>
      </p:sp>
      <p:sp>
        <p:nvSpPr>
          <p:cNvPr id="48" name="Прямокутник: округлені кути 47">
            <a:extLst>
              <a:ext uri="{FF2B5EF4-FFF2-40B4-BE49-F238E27FC236}">
                <a16:creationId xmlns:a16="http://schemas.microsoft.com/office/drawing/2014/main" id="{401B2643-165B-4176-9C8F-7AD44BEDCBF7}"/>
              </a:ext>
            </a:extLst>
          </p:cNvPr>
          <p:cNvSpPr>
            <a:spLocks noGrp="1"/>
          </p:cNvSpPr>
          <p:nvPr/>
        </p:nvSpPr>
        <p:spPr>
          <a:xfrm>
            <a:off x="6029325" y="4591050"/>
            <a:ext cx="5553075" cy="323850"/>
          </a:xfrm>
          <a:prstGeom prst="roundRect">
            <a:avLst>
              <a:gd name="adj" fmla="val 23529"/>
            </a:avLst>
          </a:prstGeom>
          <a:solidFill>
            <a:srgbClr val="F7E6E3"/>
          </a:solidFill>
          <a:ln w="9525">
            <a:solidFill>
              <a:srgbClr val="D6E1DC"/>
            </a:solidFill>
          </a:ln>
        </p:spPr>
      </p:sp>
      <p:sp>
        <p:nvSpPr>
          <p:cNvPr id="49" name="Овал 48">
            <a:extLst>
              <a:ext uri="{FF2B5EF4-FFF2-40B4-BE49-F238E27FC236}">
                <a16:creationId xmlns:a16="http://schemas.microsoft.com/office/drawing/2014/main" id="{BD37B5D0-5DD6-4CE7-82AD-DC6CE07FB143}"/>
              </a:ext>
            </a:extLst>
          </p:cNvPr>
          <p:cNvSpPr>
            <a:spLocks noGrp="1"/>
          </p:cNvSpPr>
          <p:nvPr/>
        </p:nvSpPr>
        <p:spPr>
          <a:xfrm>
            <a:off x="6162675" y="4676775"/>
            <a:ext cx="152400" cy="152400"/>
          </a:xfrm>
          <a:prstGeom prst="ellipse">
            <a:avLst/>
          </a:prstGeom>
          <a:solidFill>
            <a:srgbClr val="C75A52"/>
          </a:solidFill>
          <a:ln w="0">
            <a:noFill/>
          </a:ln>
        </p:spPr>
      </p:sp>
      <p:sp>
        <p:nvSpPr>
          <p:cNvPr id="50" name="Прямокутник 49">
            <a:extLst>
              <a:ext uri="{FF2B5EF4-FFF2-40B4-BE49-F238E27FC236}">
                <a16:creationId xmlns:a16="http://schemas.microsoft.com/office/drawing/2014/main" id="{4992823F-C244-43D6-8EC4-800584F4F2AD}"/>
              </a:ext>
            </a:extLst>
          </p:cNvPr>
          <p:cNvSpPr>
            <a:spLocks noGrp="1"/>
          </p:cNvSpPr>
          <p:nvPr/>
        </p:nvSpPr>
        <p:spPr>
          <a:xfrm>
            <a:off x="6162675" y="47053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51" name="Прямокутник 50">
            <a:extLst>
              <a:ext uri="{FF2B5EF4-FFF2-40B4-BE49-F238E27FC236}">
                <a16:creationId xmlns:a16="http://schemas.microsoft.com/office/drawing/2014/main" id="{09F13C95-A496-4F60-AAA2-0D73D7B4CCEC}"/>
              </a:ext>
            </a:extLst>
          </p:cNvPr>
          <p:cNvSpPr>
            <a:spLocks noGrp="1"/>
          </p:cNvSpPr>
          <p:nvPr/>
        </p:nvSpPr>
        <p:spPr>
          <a:xfrm>
            <a:off x="6457950" y="4657725"/>
            <a:ext cx="48768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розвиток органів і систем</a:t>
            </a:r>
          </a:p>
        </p:txBody>
      </p:sp>
      <p:sp>
        <p:nvSpPr>
          <p:cNvPr id="52" name="Прямокутник: округлені кути 51">
            <a:extLst>
              <a:ext uri="{FF2B5EF4-FFF2-40B4-BE49-F238E27FC236}">
                <a16:creationId xmlns:a16="http://schemas.microsoft.com/office/drawing/2014/main" id="{6D1AD57C-0986-40BC-8E68-9C07A7125268}"/>
              </a:ext>
            </a:extLst>
          </p:cNvPr>
          <p:cNvSpPr>
            <a:spLocks noGrp="1"/>
          </p:cNvSpPr>
          <p:nvPr/>
        </p:nvSpPr>
        <p:spPr>
          <a:xfrm>
            <a:off x="6029325" y="5019675"/>
            <a:ext cx="5553075" cy="323850"/>
          </a:xfrm>
          <a:prstGeom prst="roundRect">
            <a:avLst>
              <a:gd name="adj" fmla="val 23529"/>
            </a:avLst>
          </a:prstGeom>
          <a:solidFill>
            <a:srgbClr val="F5EBDD"/>
          </a:solidFill>
          <a:ln w="9525">
            <a:solidFill>
              <a:srgbClr val="D6E1DC"/>
            </a:solidFill>
          </a:ln>
        </p:spPr>
      </p:sp>
      <p:sp>
        <p:nvSpPr>
          <p:cNvPr id="53" name="Овал 52">
            <a:extLst>
              <a:ext uri="{FF2B5EF4-FFF2-40B4-BE49-F238E27FC236}">
                <a16:creationId xmlns:a16="http://schemas.microsoft.com/office/drawing/2014/main" id="{BAFB1DE4-0637-4000-B700-98300AC92495}"/>
              </a:ext>
            </a:extLst>
          </p:cNvPr>
          <p:cNvSpPr>
            <a:spLocks noGrp="1"/>
          </p:cNvSpPr>
          <p:nvPr/>
        </p:nvSpPr>
        <p:spPr>
          <a:xfrm>
            <a:off x="6162675" y="5105400"/>
            <a:ext cx="152400" cy="152400"/>
          </a:xfrm>
          <a:prstGeom prst="ellipse">
            <a:avLst/>
          </a:prstGeom>
          <a:solidFill>
            <a:srgbClr val="C75A52"/>
          </a:solidFill>
          <a:ln w="0">
            <a:noFill/>
          </a:ln>
        </p:spPr>
      </p:sp>
      <p:sp>
        <p:nvSpPr>
          <p:cNvPr id="54" name="Прямокутник 53">
            <a:extLst>
              <a:ext uri="{FF2B5EF4-FFF2-40B4-BE49-F238E27FC236}">
                <a16:creationId xmlns:a16="http://schemas.microsoft.com/office/drawing/2014/main" id="{CBFDD9FE-DE4B-4B98-82C8-FC8806E1F36A}"/>
              </a:ext>
            </a:extLst>
          </p:cNvPr>
          <p:cNvSpPr>
            <a:spLocks noGrp="1"/>
          </p:cNvSpPr>
          <p:nvPr/>
        </p:nvSpPr>
        <p:spPr>
          <a:xfrm>
            <a:off x="6162675" y="5133975"/>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55" name="Прямокутник 54">
            <a:extLst>
              <a:ext uri="{FF2B5EF4-FFF2-40B4-BE49-F238E27FC236}">
                <a16:creationId xmlns:a16="http://schemas.microsoft.com/office/drawing/2014/main" id="{79861536-B1BF-49E5-856C-0644333039F8}"/>
              </a:ext>
            </a:extLst>
          </p:cNvPr>
          <p:cNvSpPr>
            <a:spLocks noGrp="1"/>
          </p:cNvSpPr>
          <p:nvPr/>
        </p:nvSpPr>
        <p:spPr>
          <a:xfrm>
            <a:off x="6457950" y="5086350"/>
            <a:ext cx="48768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підвищена чутливість до нейротоксикантів</a:t>
            </a:r>
          </a:p>
        </p:txBody>
      </p:sp>
      <p:sp>
        <p:nvSpPr>
          <p:cNvPr id="56" name="Прямокутник: округлені кути 55">
            <a:extLst>
              <a:ext uri="{FF2B5EF4-FFF2-40B4-BE49-F238E27FC236}">
                <a16:creationId xmlns:a16="http://schemas.microsoft.com/office/drawing/2014/main" id="{4D749ED1-6973-40BF-9D6C-35F0FF27B8CF}"/>
              </a:ext>
            </a:extLst>
          </p:cNvPr>
          <p:cNvSpPr>
            <a:spLocks noGrp="1"/>
          </p:cNvSpPr>
          <p:nvPr/>
        </p:nvSpPr>
        <p:spPr>
          <a:xfrm>
            <a:off x="514350" y="5124450"/>
            <a:ext cx="5305425" cy="876300"/>
          </a:xfrm>
          <a:prstGeom prst="roundRect">
            <a:avLst>
              <a:gd name="adj" fmla="val 8696"/>
            </a:avLst>
          </a:prstGeom>
          <a:solidFill>
            <a:srgbClr val="DDECE4"/>
          </a:solidFill>
          <a:ln w="0">
            <a:noFill/>
          </a:ln>
        </p:spPr>
      </p:sp>
      <p:sp>
        <p:nvSpPr>
          <p:cNvPr id="57" name="Прямокутник 56">
            <a:extLst>
              <a:ext uri="{FF2B5EF4-FFF2-40B4-BE49-F238E27FC236}">
                <a16:creationId xmlns:a16="http://schemas.microsoft.com/office/drawing/2014/main" id="{CFF9F7DD-1CF4-4169-88B9-7702BB8D4E7B}"/>
              </a:ext>
            </a:extLst>
          </p:cNvPr>
          <p:cNvSpPr>
            <a:spLocks noGrp="1"/>
          </p:cNvSpPr>
          <p:nvPr/>
        </p:nvSpPr>
        <p:spPr>
          <a:xfrm>
            <a:off x="742950" y="5305425"/>
            <a:ext cx="27622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ПРОГНОЗ ЗЕМЛЕКОРИСТУВАННЯ</a:t>
            </a:r>
          </a:p>
        </p:txBody>
      </p:sp>
      <p:sp>
        <p:nvSpPr>
          <p:cNvPr id="58" name="Прямокутник 57">
            <a:extLst>
              <a:ext uri="{FF2B5EF4-FFF2-40B4-BE49-F238E27FC236}">
                <a16:creationId xmlns:a16="http://schemas.microsoft.com/office/drawing/2014/main" id="{3E590C6B-249B-405D-BC66-DA7CD14DE9E7}"/>
              </a:ext>
            </a:extLst>
          </p:cNvPr>
          <p:cNvSpPr>
            <a:spLocks noGrp="1"/>
          </p:cNvSpPr>
          <p:nvPr/>
        </p:nvSpPr>
        <p:spPr>
          <a:xfrm>
            <a:off x="742950" y="5572125"/>
            <a:ext cx="4762500" cy="323850"/>
          </a:xfrm>
          <a:prstGeom prst="rect">
            <a:avLst/>
          </a:prstGeom>
          <a:noFill/>
          <a:ln w="0">
            <a:noFill/>
          </a:ln>
        </p:spPr>
        <p:txBody>
          <a:bodyPr anchor="t">
            <a:normAutofit fontScale="7261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Після відновлення промислова територія може стати житловою, рекреаційною або сільськогосподарською.</a:t>
            </a:r>
          </a:p>
        </p:txBody>
      </p:sp>
      <p:sp>
        <p:nvSpPr>
          <p:cNvPr id="59" name="Прямокутник: округлені кути 58">
            <a:extLst>
              <a:ext uri="{FF2B5EF4-FFF2-40B4-BE49-F238E27FC236}">
                <a16:creationId xmlns:a16="http://schemas.microsoft.com/office/drawing/2014/main" id="{EAB225E3-CA45-4032-9A4E-531685CBD5CF}"/>
              </a:ext>
            </a:extLst>
          </p:cNvPr>
          <p:cNvSpPr>
            <a:spLocks noGrp="1"/>
          </p:cNvSpPr>
          <p:nvPr/>
        </p:nvSpPr>
        <p:spPr>
          <a:xfrm>
            <a:off x="6029325" y="5619750"/>
            <a:ext cx="5553075" cy="381000"/>
          </a:xfrm>
          <a:prstGeom prst="roundRect">
            <a:avLst>
              <a:gd name="adj" fmla="val 20000"/>
            </a:avLst>
          </a:prstGeom>
          <a:solidFill>
            <a:srgbClr val="10282F"/>
          </a:solidFill>
          <a:ln w="0">
            <a:noFill/>
          </a:ln>
        </p:spPr>
      </p:sp>
      <p:sp>
        <p:nvSpPr>
          <p:cNvPr id="60" name="Прямокутник 59">
            <a:extLst>
              <a:ext uri="{FF2B5EF4-FFF2-40B4-BE49-F238E27FC236}">
                <a16:creationId xmlns:a16="http://schemas.microsoft.com/office/drawing/2014/main" id="{3F84DE6A-C2CA-46AA-AAC0-5691203066D1}"/>
              </a:ext>
            </a:extLst>
          </p:cNvPr>
          <p:cNvSpPr>
            <a:spLocks noGrp="1"/>
          </p:cNvSpPr>
          <p:nvPr/>
        </p:nvSpPr>
        <p:spPr>
          <a:xfrm>
            <a:off x="6191250" y="5724525"/>
            <a:ext cx="5219700" cy="190500"/>
          </a:xfrm>
          <a:prstGeom prst="rect">
            <a:avLst/>
          </a:prstGeom>
          <a:noFill/>
          <a:ln w="0">
            <a:noFill/>
          </a:ln>
        </p:spPr>
        <p:txBody>
          <a:bodyPr anchor="t">
            <a:normAutofit fontScale="66667"/>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Рецептор = хто контактує + де + як + як часто + як довго</a:t>
            </a:r>
          </a:p>
        </p:txBody>
      </p:sp>
      <p:sp>
        <p:nvSpPr>
          <p:cNvPr id="61" name="Прямокутник 60">
            <a:extLst>
              <a:ext uri="{FF2B5EF4-FFF2-40B4-BE49-F238E27FC236}">
                <a16:creationId xmlns:a16="http://schemas.microsoft.com/office/drawing/2014/main" id="{0C31CD2F-AE80-4069-B818-3D443887EEEC}"/>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2" name="Прямокутник 61">
            <a:extLst>
              <a:ext uri="{FF2B5EF4-FFF2-40B4-BE49-F238E27FC236}">
                <a16:creationId xmlns:a16="http://schemas.microsoft.com/office/drawing/2014/main" id="{6B4549C8-7F27-46E8-A57D-9758BD3BA06B}"/>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07</a:t>
            </a:r>
          </a:p>
        </p:txBody>
      </p:sp>
    </p:spTree>
    <p:extLst>
      <p:ext uri="{BB962C8B-B14F-4D97-AF65-F5344CB8AC3E}">
        <p14:creationId xmlns:p14="http://schemas.microsoft.com/office/powerpoint/2010/main" val="2119737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49" name="Прямокутник 48">
            <a:extLst>
              <a:ext uri="{FF2B5EF4-FFF2-40B4-BE49-F238E27FC236}">
                <a16:creationId xmlns:a16="http://schemas.microsoft.com/office/drawing/2014/main" id="{2FF73496-0DDA-46F0-8F02-FFC9975E0A99}"/>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08</a:t>
            </a:r>
          </a:p>
        </p:txBody>
      </p:sp>
      <p:sp>
        <p:nvSpPr>
          <p:cNvPr id="2" name="Прямокутник 1">
            <a:extLst>
              <a:ext uri="{FF2B5EF4-FFF2-40B4-BE49-F238E27FC236}">
                <a16:creationId xmlns:a16="http://schemas.microsoft.com/office/drawing/2014/main" id="{866B56CB-ACD3-45EF-9657-99F5E0BD1092}"/>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32366090-DC0B-41CF-B0E9-D80D06A0DAB0}"/>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Сценарій землекористування визначає характер експозиції</a:t>
            </a:r>
          </a:p>
        </p:txBody>
      </p:sp>
      <p:sp>
        <p:nvSpPr>
          <p:cNvPr id="4" name="Прямокутник: округлені кути 3">
            <a:extLst>
              <a:ext uri="{FF2B5EF4-FFF2-40B4-BE49-F238E27FC236}">
                <a16:creationId xmlns:a16="http://schemas.microsoft.com/office/drawing/2014/main" id="{75BCE3DD-CB29-430E-8990-78D28408A21B}"/>
              </a:ext>
            </a:extLst>
          </p:cNvPr>
          <p:cNvSpPr>
            <a:spLocks noGrp="1"/>
          </p:cNvSpPr>
          <p:nvPr/>
        </p:nvSpPr>
        <p:spPr>
          <a:xfrm>
            <a:off x="514350" y="1524000"/>
            <a:ext cx="11068050" cy="742950"/>
          </a:xfrm>
          <a:prstGeom prst="roundRect">
            <a:avLst>
              <a:gd name="adj" fmla="val 102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E042C6C1-0C96-4762-83FF-59706468AD2F}"/>
              </a:ext>
            </a:extLst>
          </p:cNvPr>
          <p:cNvSpPr>
            <a:spLocks noGrp="1"/>
          </p:cNvSpPr>
          <p:nvPr/>
        </p:nvSpPr>
        <p:spPr>
          <a:xfrm>
            <a:off x="514350" y="1524000"/>
            <a:ext cx="66675" cy="7429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4AC3E8B8-6F84-40EB-A679-93B2C8E470EC}"/>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СЦЕНАРІЙ ЗЕМЛЕКОРИСТУВАННЯ</a:t>
            </a:r>
          </a:p>
        </p:txBody>
      </p:sp>
      <p:sp>
        <p:nvSpPr>
          <p:cNvPr id="7" name="Прямокутник 6">
            <a:extLst>
              <a:ext uri="{FF2B5EF4-FFF2-40B4-BE49-F238E27FC236}">
                <a16:creationId xmlns:a16="http://schemas.microsoft.com/office/drawing/2014/main" id="{32B1AE98-5C8F-47F5-9251-0836807E9FFB}"/>
              </a:ext>
            </a:extLst>
          </p:cNvPr>
          <p:cNvSpPr>
            <a:spLocks noGrp="1"/>
          </p:cNvSpPr>
          <p:nvPr/>
        </p:nvSpPr>
        <p:spPr>
          <a:xfrm>
            <a:off x="704850" y="1857375"/>
            <a:ext cx="10706100" cy="3238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Опис способу використання території, характеристик рецепторів, частоти, тривалості та шляхів їхнього можливого контакту із забруднювачами.</a:t>
            </a:r>
          </a:p>
        </p:txBody>
      </p:sp>
      <p:sp>
        <p:nvSpPr>
          <p:cNvPr id="8" name="Прямокутник: округлені кути 7">
            <a:extLst>
              <a:ext uri="{FF2B5EF4-FFF2-40B4-BE49-F238E27FC236}">
                <a16:creationId xmlns:a16="http://schemas.microsoft.com/office/drawing/2014/main" id="{E40B2D02-7EBD-481E-9A42-756642CCE218}"/>
              </a:ext>
            </a:extLst>
          </p:cNvPr>
          <p:cNvSpPr>
            <a:spLocks noGrp="1"/>
          </p:cNvSpPr>
          <p:nvPr/>
        </p:nvSpPr>
        <p:spPr>
          <a:xfrm>
            <a:off x="514350" y="2647950"/>
            <a:ext cx="3476625" cy="1009650"/>
          </a:xfrm>
          <a:prstGeom prst="roundRect">
            <a:avLst>
              <a:gd name="adj" fmla="val 7547"/>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BFDFE4BA-5D7A-4439-885D-DBBEA84C58CA}"/>
              </a:ext>
            </a:extLst>
          </p:cNvPr>
          <p:cNvSpPr>
            <a:spLocks noGrp="1"/>
          </p:cNvSpPr>
          <p:nvPr/>
        </p:nvSpPr>
        <p:spPr>
          <a:xfrm>
            <a:off x="666750" y="2809875"/>
            <a:ext cx="361950" cy="36195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A19548D7-EC91-4953-9C2B-F6523AD6D1B7}"/>
              </a:ext>
            </a:extLst>
          </p:cNvPr>
          <p:cNvSpPr>
            <a:spLocks noGrp="1"/>
          </p:cNvSpPr>
          <p:nvPr/>
        </p:nvSpPr>
        <p:spPr>
          <a:xfrm>
            <a:off x="666750" y="29241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512AA40E-8445-44CC-A4FF-6CBCDE6A1BD9}"/>
              </a:ext>
            </a:extLst>
          </p:cNvPr>
          <p:cNvSpPr>
            <a:spLocks noGrp="1"/>
          </p:cNvSpPr>
          <p:nvPr/>
        </p:nvSpPr>
        <p:spPr>
          <a:xfrm>
            <a:off x="1162050" y="2781300"/>
            <a:ext cx="261937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ЖИТЛОВИЙ</a:t>
            </a:r>
          </a:p>
        </p:txBody>
      </p:sp>
      <p:sp>
        <p:nvSpPr>
          <p:cNvPr id="12" name="Прямокутник 11">
            <a:extLst>
              <a:ext uri="{FF2B5EF4-FFF2-40B4-BE49-F238E27FC236}">
                <a16:creationId xmlns:a16="http://schemas.microsoft.com/office/drawing/2014/main" id="{03527162-E182-4356-B03C-2CB00EF1B085}"/>
              </a:ext>
            </a:extLst>
          </p:cNvPr>
          <p:cNvSpPr>
            <a:spLocks noGrp="1"/>
          </p:cNvSpPr>
          <p:nvPr/>
        </p:nvSpPr>
        <p:spPr>
          <a:xfrm>
            <a:off x="1162050" y="3038475"/>
            <a:ext cx="2619375"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дорослі й діти, тривале перебування</a:t>
            </a:r>
          </a:p>
        </p:txBody>
      </p:sp>
      <p:sp>
        <p:nvSpPr>
          <p:cNvPr id="13" name="Прямокутник 12">
            <a:extLst>
              <a:ext uri="{FF2B5EF4-FFF2-40B4-BE49-F238E27FC236}">
                <a16:creationId xmlns:a16="http://schemas.microsoft.com/office/drawing/2014/main" id="{FDBB2C95-25CE-49F0-A4A0-92BFBB9A6F0A}"/>
              </a:ext>
            </a:extLst>
          </p:cNvPr>
          <p:cNvSpPr>
            <a:spLocks noGrp="1"/>
          </p:cNvSpPr>
          <p:nvPr/>
        </p:nvSpPr>
        <p:spPr>
          <a:xfrm>
            <a:off x="1162050" y="3286125"/>
            <a:ext cx="2619375" cy="2857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ґрунт, пил, вода, пари, овочі та фрукти</a:t>
            </a:r>
          </a:p>
        </p:txBody>
      </p:sp>
      <p:sp>
        <p:nvSpPr>
          <p:cNvPr id="14" name="Прямокутник: округлені кути 13">
            <a:extLst>
              <a:ext uri="{FF2B5EF4-FFF2-40B4-BE49-F238E27FC236}">
                <a16:creationId xmlns:a16="http://schemas.microsoft.com/office/drawing/2014/main" id="{78687235-9A5F-4936-B742-6DF2BCC597FD}"/>
              </a:ext>
            </a:extLst>
          </p:cNvPr>
          <p:cNvSpPr>
            <a:spLocks noGrp="1"/>
          </p:cNvSpPr>
          <p:nvPr/>
        </p:nvSpPr>
        <p:spPr>
          <a:xfrm>
            <a:off x="4210050" y="2647950"/>
            <a:ext cx="3476625" cy="1009650"/>
          </a:xfrm>
          <a:prstGeom prst="roundRect">
            <a:avLst>
              <a:gd name="adj" fmla="val 7547"/>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0D1D95A0-91D3-4046-A9E7-8C32C486097B}"/>
              </a:ext>
            </a:extLst>
          </p:cNvPr>
          <p:cNvSpPr>
            <a:spLocks noGrp="1"/>
          </p:cNvSpPr>
          <p:nvPr/>
        </p:nvSpPr>
        <p:spPr>
          <a:xfrm>
            <a:off x="4362450" y="2809875"/>
            <a:ext cx="361950" cy="361950"/>
          </a:xfrm>
          <a:prstGeom prst="ellipse">
            <a:avLst/>
          </a:prstGeom>
          <a:solidFill>
            <a:srgbClr val="3E7692"/>
          </a:solidFill>
          <a:ln w="0">
            <a:noFill/>
          </a:ln>
        </p:spPr>
      </p:sp>
      <p:sp>
        <p:nvSpPr>
          <p:cNvPr id="16" name="Прямокутник 15">
            <a:extLst>
              <a:ext uri="{FF2B5EF4-FFF2-40B4-BE49-F238E27FC236}">
                <a16:creationId xmlns:a16="http://schemas.microsoft.com/office/drawing/2014/main" id="{97FE07F2-2365-42F7-886D-AA4177664E2B}"/>
              </a:ext>
            </a:extLst>
          </p:cNvPr>
          <p:cNvSpPr>
            <a:spLocks noGrp="1"/>
          </p:cNvSpPr>
          <p:nvPr/>
        </p:nvSpPr>
        <p:spPr>
          <a:xfrm>
            <a:off x="4362450" y="29241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B505A85F-EB5E-4E33-A040-65928CF98070}"/>
              </a:ext>
            </a:extLst>
          </p:cNvPr>
          <p:cNvSpPr>
            <a:spLocks noGrp="1"/>
          </p:cNvSpPr>
          <p:nvPr/>
        </p:nvSpPr>
        <p:spPr>
          <a:xfrm>
            <a:off x="4857750" y="2781300"/>
            <a:ext cx="261937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ПРОМИСЛОВИЙ</a:t>
            </a:r>
          </a:p>
        </p:txBody>
      </p:sp>
      <p:sp>
        <p:nvSpPr>
          <p:cNvPr id="18" name="Прямокутник 17">
            <a:extLst>
              <a:ext uri="{FF2B5EF4-FFF2-40B4-BE49-F238E27FC236}">
                <a16:creationId xmlns:a16="http://schemas.microsoft.com/office/drawing/2014/main" id="{960ED5E1-D742-4E69-AE7C-9DC627083FC0}"/>
              </a:ext>
            </a:extLst>
          </p:cNvPr>
          <p:cNvSpPr>
            <a:spLocks noGrp="1"/>
          </p:cNvSpPr>
          <p:nvPr/>
        </p:nvSpPr>
        <p:spPr>
          <a:xfrm>
            <a:off x="4857750" y="3038475"/>
            <a:ext cx="2619375"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працівники протягом робочої зміни</a:t>
            </a:r>
          </a:p>
        </p:txBody>
      </p:sp>
      <p:sp>
        <p:nvSpPr>
          <p:cNvPr id="19" name="Прямокутник 18">
            <a:extLst>
              <a:ext uri="{FF2B5EF4-FFF2-40B4-BE49-F238E27FC236}">
                <a16:creationId xmlns:a16="http://schemas.microsoft.com/office/drawing/2014/main" id="{F8BD3E9F-C668-48F0-A266-7F5DA7BB243D}"/>
              </a:ext>
            </a:extLst>
          </p:cNvPr>
          <p:cNvSpPr>
            <a:spLocks noGrp="1"/>
          </p:cNvSpPr>
          <p:nvPr/>
        </p:nvSpPr>
        <p:spPr>
          <a:xfrm>
            <a:off x="4857750" y="3286125"/>
            <a:ext cx="2619375" cy="2857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пил, пари, ґрунт, матеріали</a:t>
            </a:r>
          </a:p>
        </p:txBody>
      </p:sp>
      <p:sp>
        <p:nvSpPr>
          <p:cNvPr id="20" name="Прямокутник: округлені кути 19">
            <a:extLst>
              <a:ext uri="{FF2B5EF4-FFF2-40B4-BE49-F238E27FC236}">
                <a16:creationId xmlns:a16="http://schemas.microsoft.com/office/drawing/2014/main" id="{DB52128B-5826-48E6-9476-97EA0D682402}"/>
              </a:ext>
            </a:extLst>
          </p:cNvPr>
          <p:cNvSpPr>
            <a:spLocks noGrp="1"/>
          </p:cNvSpPr>
          <p:nvPr/>
        </p:nvSpPr>
        <p:spPr>
          <a:xfrm>
            <a:off x="7905750" y="2647950"/>
            <a:ext cx="3476625" cy="1009650"/>
          </a:xfrm>
          <a:prstGeom prst="roundRect">
            <a:avLst>
              <a:gd name="adj" fmla="val 7547"/>
            </a:avLst>
          </a:prstGeom>
          <a:solidFill>
            <a:srgbClr val="FFFFFF"/>
          </a:solidFill>
          <a:ln w="9525">
            <a:solidFill>
              <a:srgbClr val="D6E1DC"/>
            </a:solidFill>
          </a:ln>
        </p:spPr>
      </p:sp>
      <p:sp>
        <p:nvSpPr>
          <p:cNvPr id="21" name="Овал 20">
            <a:extLst>
              <a:ext uri="{FF2B5EF4-FFF2-40B4-BE49-F238E27FC236}">
                <a16:creationId xmlns:a16="http://schemas.microsoft.com/office/drawing/2014/main" id="{F6BB8F64-45B6-4806-A6C2-59707C318457}"/>
              </a:ext>
            </a:extLst>
          </p:cNvPr>
          <p:cNvSpPr>
            <a:spLocks noGrp="1"/>
          </p:cNvSpPr>
          <p:nvPr/>
        </p:nvSpPr>
        <p:spPr>
          <a:xfrm>
            <a:off x="8058150" y="2809875"/>
            <a:ext cx="361950" cy="361950"/>
          </a:xfrm>
          <a:prstGeom prst="ellipse">
            <a:avLst/>
          </a:prstGeom>
          <a:solidFill>
            <a:srgbClr val="D9952D"/>
          </a:solidFill>
          <a:ln w="0">
            <a:noFill/>
          </a:ln>
        </p:spPr>
      </p:sp>
      <p:sp>
        <p:nvSpPr>
          <p:cNvPr id="22" name="Прямокутник 21">
            <a:extLst>
              <a:ext uri="{FF2B5EF4-FFF2-40B4-BE49-F238E27FC236}">
                <a16:creationId xmlns:a16="http://schemas.microsoft.com/office/drawing/2014/main" id="{FA2996E2-5304-43E1-B9C4-05A87A546340}"/>
              </a:ext>
            </a:extLst>
          </p:cNvPr>
          <p:cNvSpPr>
            <a:spLocks noGrp="1"/>
          </p:cNvSpPr>
          <p:nvPr/>
        </p:nvSpPr>
        <p:spPr>
          <a:xfrm>
            <a:off x="8058150" y="29241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33C4EDCF-BDC2-479C-AC2B-C6923FBC63BA}"/>
              </a:ext>
            </a:extLst>
          </p:cNvPr>
          <p:cNvSpPr>
            <a:spLocks noGrp="1"/>
          </p:cNvSpPr>
          <p:nvPr/>
        </p:nvSpPr>
        <p:spPr>
          <a:xfrm>
            <a:off x="8553450" y="2781300"/>
            <a:ext cx="261937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БУДІВЕЛЬНИЙ</a:t>
            </a:r>
          </a:p>
        </p:txBody>
      </p:sp>
      <p:sp>
        <p:nvSpPr>
          <p:cNvPr id="24" name="Прямокутник 23">
            <a:extLst>
              <a:ext uri="{FF2B5EF4-FFF2-40B4-BE49-F238E27FC236}">
                <a16:creationId xmlns:a16="http://schemas.microsoft.com/office/drawing/2014/main" id="{9D054C3A-7FF7-4998-8CF9-4C4192E5F46B}"/>
              </a:ext>
            </a:extLst>
          </p:cNvPr>
          <p:cNvSpPr>
            <a:spLocks noGrp="1"/>
          </p:cNvSpPr>
          <p:nvPr/>
        </p:nvSpPr>
        <p:spPr>
          <a:xfrm>
            <a:off x="8553450" y="3038475"/>
            <a:ext cx="2619375"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коротший, але інтенсивний контакт</a:t>
            </a:r>
          </a:p>
        </p:txBody>
      </p:sp>
      <p:sp>
        <p:nvSpPr>
          <p:cNvPr id="25" name="Прямокутник 24">
            <a:extLst>
              <a:ext uri="{FF2B5EF4-FFF2-40B4-BE49-F238E27FC236}">
                <a16:creationId xmlns:a16="http://schemas.microsoft.com/office/drawing/2014/main" id="{6F7C4075-8B56-4A5E-ACEB-40F8122F7526}"/>
              </a:ext>
            </a:extLst>
          </p:cNvPr>
          <p:cNvSpPr>
            <a:spLocks noGrp="1"/>
          </p:cNvSpPr>
          <p:nvPr/>
        </p:nvSpPr>
        <p:spPr>
          <a:xfrm>
            <a:off x="8553450" y="3286125"/>
            <a:ext cx="2619375" cy="2857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земляні роботи, траншеї, глибокі горизонти</a:t>
            </a:r>
          </a:p>
        </p:txBody>
      </p:sp>
      <p:sp>
        <p:nvSpPr>
          <p:cNvPr id="26" name="Прямокутник: округлені кути 25">
            <a:extLst>
              <a:ext uri="{FF2B5EF4-FFF2-40B4-BE49-F238E27FC236}">
                <a16:creationId xmlns:a16="http://schemas.microsoft.com/office/drawing/2014/main" id="{495616C5-655A-4E39-89E1-3E0739D43B58}"/>
              </a:ext>
            </a:extLst>
          </p:cNvPr>
          <p:cNvSpPr>
            <a:spLocks noGrp="1"/>
          </p:cNvSpPr>
          <p:nvPr/>
        </p:nvSpPr>
        <p:spPr>
          <a:xfrm>
            <a:off x="514350" y="3838575"/>
            <a:ext cx="3476625" cy="1009650"/>
          </a:xfrm>
          <a:prstGeom prst="roundRect">
            <a:avLst>
              <a:gd name="adj" fmla="val 7547"/>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897F29F6-4B28-45F7-804D-79A80A5FB9B1}"/>
              </a:ext>
            </a:extLst>
          </p:cNvPr>
          <p:cNvSpPr>
            <a:spLocks noGrp="1"/>
          </p:cNvSpPr>
          <p:nvPr/>
        </p:nvSpPr>
        <p:spPr>
          <a:xfrm>
            <a:off x="666750" y="4000500"/>
            <a:ext cx="361950" cy="361950"/>
          </a:xfrm>
          <a:prstGeom prst="ellipse">
            <a:avLst/>
          </a:prstGeom>
          <a:solidFill>
            <a:srgbClr val="4D8969"/>
          </a:solidFill>
          <a:ln w="0">
            <a:noFill/>
          </a:ln>
        </p:spPr>
      </p:sp>
      <p:sp>
        <p:nvSpPr>
          <p:cNvPr id="28" name="Прямокутник 27">
            <a:extLst>
              <a:ext uri="{FF2B5EF4-FFF2-40B4-BE49-F238E27FC236}">
                <a16:creationId xmlns:a16="http://schemas.microsoft.com/office/drawing/2014/main" id="{9BB28F41-727D-4CD4-97F8-4026F34C3EC0}"/>
              </a:ext>
            </a:extLst>
          </p:cNvPr>
          <p:cNvSpPr>
            <a:spLocks noGrp="1"/>
          </p:cNvSpPr>
          <p:nvPr/>
        </p:nvSpPr>
        <p:spPr>
          <a:xfrm>
            <a:off x="666750" y="411480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9" name="Прямокутник 28">
            <a:extLst>
              <a:ext uri="{FF2B5EF4-FFF2-40B4-BE49-F238E27FC236}">
                <a16:creationId xmlns:a16="http://schemas.microsoft.com/office/drawing/2014/main" id="{DAC2EB99-8D5B-449B-8FA9-17136ED9E7AF}"/>
              </a:ext>
            </a:extLst>
          </p:cNvPr>
          <p:cNvSpPr>
            <a:spLocks noGrp="1"/>
          </p:cNvSpPr>
          <p:nvPr/>
        </p:nvSpPr>
        <p:spPr>
          <a:xfrm>
            <a:off x="1162050" y="3971925"/>
            <a:ext cx="261937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СІЛЬСЬКОГОСПОДАРСЬКИЙ</a:t>
            </a:r>
          </a:p>
        </p:txBody>
      </p:sp>
      <p:sp>
        <p:nvSpPr>
          <p:cNvPr id="30" name="Прямокутник 29">
            <a:extLst>
              <a:ext uri="{FF2B5EF4-FFF2-40B4-BE49-F238E27FC236}">
                <a16:creationId xmlns:a16="http://schemas.microsoft.com/office/drawing/2014/main" id="{99092213-869C-43B7-BBF5-C6A8BC0C392A}"/>
              </a:ext>
            </a:extLst>
          </p:cNvPr>
          <p:cNvSpPr>
            <a:spLocks noGrp="1"/>
          </p:cNvSpPr>
          <p:nvPr/>
        </p:nvSpPr>
        <p:spPr>
          <a:xfrm>
            <a:off x="1162050" y="4229100"/>
            <a:ext cx="2619375"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працівники, тварини, споживачі</a:t>
            </a:r>
          </a:p>
        </p:txBody>
      </p:sp>
      <p:sp>
        <p:nvSpPr>
          <p:cNvPr id="31" name="Прямокутник 30">
            <a:extLst>
              <a:ext uri="{FF2B5EF4-FFF2-40B4-BE49-F238E27FC236}">
                <a16:creationId xmlns:a16="http://schemas.microsoft.com/office/drawing/2014/main" id="{7908127B-7C46-4D9D-B080-5005A2FB3DA1}"/>
              </a:ext>
            </a:extLst>
          </p:cNvPr>
          <p:cNvSpPr>
            <a:spLocks noGrp="1"/>
          </p:cNvSpPr>
          <p:nvPr/>
        </p:nvSpPr>
        <p:spPr>
          <a:xfrm>
            <a:off x="1162050" y="4476750"/>
            <a:ext cx="2619375" cy="2857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ґрунт, зрошення, продукція, харчові ланцюги</a:t>
            </a:r>
          </a:p>
        </p:txBody>
      </p:sp>
      <p:sp>
        <p:nvSpPr>
          <p:cNvPr id="32" name="Прямокутник: округлені кути 31">
            <a:extLst>
              <a:ext uri="{FF2B5EF4-FFF2-40B4-BE49-F238E27FC236}">
                <a16:creationId xmlns:a16="http://schemas.microsoft.com/office/drawing/2014/main" id="{17F0F935-C0D3-4782-B51B-1CEC99580BC5}"/>
              </a:ext>
            </a:extLst>
          </p:cNvPr>
          <p:cNvSpPr>
            <a:spLocks noGrp="1"/>
          </p:cNvSpPr>
          <p:nvPr/>
        </p:nvSpPr>
        <p:spPr>
          <a:xfrm>
            <a:off x="4210050" y="3838575"/>
            <a:ext cx="3476625" cy="1009650"/>
          </a:xfrm>
          <a:prstGeom prst="roundRect">
            <a:avLst>
              <a:gd name="adj" fmla="val 7547"/>
            </a:avLst>
          </a:prstGeom>
          <a:solidFill>
            <a:srgbClr val="FFFFFF"/>
          </a:solidFill>
          <a:ln w="9525">
            <a:solidFill>
              <a:srgbClr val="D6E1DC"/>
            </a:solidFill>
          </a:ln>
        </p:spPr>
      </p:sp>
      <p:sp>
        <p:nvSpPr>
          <p:cNvPr id="33" name="Овал 32">
            <a:extLst>
              <a:ext uri="{FF2B5EF4-FFF2-40B4-BE49-F238E27FC236}">
                <a16:creationId xmlns:a16="http://schemas.microsoft.com/office/drawing/2014/main" id="{86666395-6B73-4402-90C1-BC1163D53D17}"/>
              </a:ext>
            </a:extLst>
          </p:cNvPr>
          <p:cNvSpPr>
            <a:spLocks noGrp="1"/>
          </p:cNvSpPr>
          <p:nvPr/>
        </p:nvSpPr>
        <p:spPr>
          <a:xfrm>
            <a:off x="4362450" y="4000500"/>
            <a:ext cx="361950" cy="361950"/>
          </a:xfrm>
          <a:prstGeom prst="ellipse">
            <a:avLst/>
          </a:prstGeom>
          <a:solidFill>
            <a:srgbClr val="0F6B64"/>
          </a:solidFill>
          <a:ln w="0">
            <a:noFill/>
          </a:ln>
        </p:spPr>
      </p:sp>
      <p:sp>
        <p:nvSpPr>
          <p:cNvPr id="34" name="Прямокутник 33">
            <a:extLst>
              <a:ext uri="{FF2B5EF4-FFF2-40B4-BE49-F238E27FC236}">
                <a16:creationId xmlns:a16="http://schemas.microsoft.com/office/drawing/2014/main" id="{3D79053F-5279-437A-9888-A4382C4D1470}"/>
              </a:ext>
            </a:extLst>
          </p:cNvPr>
          <p:cNvSpPr>
            <a:spLocks noGrp="1"/>
          </p:cNvSpPr>
          <p:nvPr/>
        </p:nvSpPr>
        <p:spPr>
          <a:xfrm>
            <a:off x="4362450" y="411480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35" name="Прямокутник 34">
            <a:extLst>
              <a:ext uri="{FF2B5EF4-FFF2-40B4-BE49-F238E27FC236}">
                <a16:creationId xmlns:a16="http://schemas.microsoft.com/office/drawing/2014/main" id="{D7EE34D4-0818-4363-B354-47F49CB99604}"/>
              </a:ext>
            </a:extLst>
          </p:cNvPr>
          <p:cNvSpPr>
            <a:spLocks noGrp="1"/>
          </p:cNvSpPr>
          <p:nvPr/>
        </p:nvSpPr>
        <p:spPr>
          <a:xfrm>
            <a:off x="4857750" y="3971925"/>
            <a:ext cx="261937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РЕКРЕАЦІЙНИЙ</a:t>
            </a:r>
          </a:p>
        </p:txBody>
      </p:sp>
      <p:sp>
        <p:nvSpPr>
          <p:cNvPr id="36" name="Прямокутник 35">
            <a:extLst>
              <a:ext uri="{FF2B5EF4-FFF2-40B4-BE49-F238E27FC236}">
                <a16:creationId xmlns:a16="http://schemas.microsoft.com/office/drawing/2014/main" id="{11299199-ECD6-43CB-9DFA-47D8CC0BD2D5}"/>
              </a:ext>
            </a:extLst>
          </p:cNvPr>
          <p:cNvSpPr>
            <a:spLocks noGrp="1"/>
          </p:cNvSpPr>
          <p:nvPr/>
        </p:nvSpPr>
        <p:spPr>
          <a:xfrm>
            <a:off x="4857750" y="4229100"/>
            <a:ext cx="2619375"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періодичні відвідувачі</a:t>
            </a:r>
          </a:p>
        </p:txBody>
      </p:sp>
      <p:sp>
        <p:nvSpPr>
          <p:cNvPr id="37" name="Прямокутник 36">
            <a:extLst>
              <a:ext uri="{FF2B5EF4-FFF2-40B4-BE49-F238E27FC236}">
                <a16:creationId xmlns:a16="http://schemas.microsoft.com/office/drawing/2014/main" id="{01A04840-9DBE-4418-9859-C872BEF0E047}"/>
              </a:ext>
            </a:extLst>
          </p:cNvPr>
          <p:cNvSpPr>
            <a:spLocks noGrp="1"/>
          </p:cNvSpPr>
          <p:nvPr/>
        </p:nvSpPr>
        <p:spPr>
          <a:xfrm>
            <a:off x="4857750" y="4476750"/>
            <a:ext cx="2619375" cy="2857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купання, рибальство, пісок, відклади, ягоди</a:t>
            </a:r>
          </a:p>
        </p:txBody>
      </p:sp>
      <p:sp>
        <p:nvSpPr>
          <p:cNvPr id="38" name="Прямокутник: округлені кути 37">
            <a:extLst>
              <a:ext uri="{FF2B5EF4-FFF2-40B4-BE49-F238E27FC236}">
                <a16:creationId xmlns:a16="http://schemas.microsoft.com/office/drawing/2014/main" id="{911E3036-6937-42EF-935C-7D023B64935E}"/>
              </a:ext>
            </a:extLst>
          </p:cNvPr>
          <p:cNvSpPr>
            <a:spLocks noGrp="1"/>
          </p:cNvSpPr>
          <p:nvPr/>
        </p:nvSpPr>
        <p:spPr>
          <a:xfrm>
            <a:off x="7905750" y="3838575"/>
            <a:ext cx="3476625" cy="1009650"/>
          </a:xfrm>
          <a:prstGeom prst="roundRect">
            <a:avLst>
              <a:gd name="adj" fmla="val 7547"/>
            </a:avLst>
          </a:prstGeom>
          <a:solidFill>
            <a:srgbClr val="F5EBDD"/>
          </a:solidFill>
          <a:ln w="9525">
            <a:solidFill>
              <a:srgbClr val="D6E1DC"/>
            </a:solidFill>
          </a:ln>
        </p:spPr>
      </p:sp>
      <p:sp>
        <p:nvSpPr>
          <p:cNvPr id="39" name="Овал 38">
            <a:extLst>
              <a:ext uri="{FF2B5EF4-FFF2-40B4-BE49-F238E27FC236}">
                <a16:creationId xmlns:a16="http://schemas.microsoft.com/office/drawing/2014/main" id="{CCF78727-D522-42B9-AFE1-154A962CF23A}"/>
              </a:ext>
            </a:extLst>
          </p:cNvPr>
          <p:cNvSpPr>
            <a:spLocks noGrp="1"/>
          </p:cNvSpPr>
          <p:nvPr/>
        </p:nvSpPr>
        <p:spPr>
          <a:xfrm>
            <a:off x="8058150" y="4000500"/>
            <a:ext cx="361950" cy="361950"/>
          </a:xfrm>
          <a:prstGeom prst="ellipse">
            <a:avLst/>
          </a:prstGeom>
          <a:solidFill>
            <a:srgbClr val="10282F"/>
          </a:solidFill>
          <a:ln w="0">
            <a:noFill/>
          </a:ln>
        </p:spPr>
      </p:sp>
      <p:sp>
        <p:nvSpPr>
          <p:cNvPr id="40" name="Прямокутник 39">
            <a:extLst>
              <a:ext uri="{FF2B5EF4-FFF2-40B4-BE49-F238E27FC236}">
                <a16:creationId xmlns:a16="http://schemas.microsoft.com/office/drawing/2014/main" id="{7F148856-9CE9-4E58-B0B9-5A34AC51A1D4}"/>
              </a:ext>
            </a:extLst>
          </p:cNvPr>
          <p:cNvSpPr>
            <a:spLocks noGrp="1"/>
          </p:cNvSpPr>
          <p:nvPr/>
        </p:nvSpPr>
        <p:spPr>
          <a:xfrm>
            <a:off x="8058150" y="411480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06</a:t>
            </a:r>
          </a:p>
        </p:txBody>
      </p:sp>
      <p:sp>
        <p:nvSpPr>
          <p:cNvPr id="41" name="Прямокутник 40">
            <a:extLst>
              <a:ext uri="{FF2B5EF4-FFF2-40B4-BE49-F238E27FC236}">
                <a16:creationId xmlns:a16="http://schemas.microsoft.com/office/drawing/2014/main" id="{02908877-D7F3-4554-BB02-44B15DAB396A}"/>
              </a:ext>
            </a:extLst>
          </p:cNvPr>
          <p:cNvSpPr>
            <a:spLocks noGrp="1"/>
          </p:cNvSpPr>
          <p:nvPr/>
        </p:nvSpPr>
        <p:spPr>
          <a:xfrm>
            <a:off x="8553450" y="3971925"/>
            <a:ext cx="261937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ПРИРОДООХОРОННИЙ</a:t>
            </a:r>
          </a:p>
        </p:txBody>
      </p:sp>
      <p:sp>
        <p:nvSpPr>
          <p:cNvPr id="42" name="Прямокутник 41">
            <a:extLst>
              <a:ext uri="{FF2B5EF4-FFF2-40B4-BE49-F238E27FC236}">
                <a16:creationId xmlns:a16="http://schemas.microsoft.com/office/drawing/2014/main" id="{F9043017-2D65-4F73-82C6-99F4CD606F28}"/>
              </a:ext>
            </a:extLst>
          </p:cNvPr>
          <p:cNvSpPr>
            <a:spLocks noGrp="1"/>
          </p:cNvSpPr>
          <p:nvPr/>
        </p:nvSpPr>
        <p:spPr>
          <a:xfrm>
            <a:off x="8553450" y="4229100"/>
            <a:ext cx="2619375"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біота, оселища, природні процеси</a:t>
            </a:r>
          </a:p>
        </p:txBody>
      </p:sp>
      <p:sp>
        <p:nvSpPr>
          <p:cNvPr id="43" name="Прямокутник 42">
            <a:extLst>
              <a:ext uri="{FF2B5EF4-FFF2-40B4-BE49-F238E27FC236}">
                <a16:creationId xmlns:a16="http://schemas.microsoft.com/office/drawing/2014/main" id="{01215522-8D2B-46F9-9CE3-45B8031824AB}"/>
              </a:ext>
            </a:extLst>
          </p:cNvPr>
          <p:cNvSpPr>
            <a:spLocks noGrp="1"/>
          </p:cNvSpPr>
          <p:nvPr/>
        </p:nvSpPr>
        <p:spPr>
          <a:xfrm>
            <a:off x="8553450" y="4476750"/>
            <a:ext cx="2619375" cy="2857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ґрунт, вода, донні відклади, трофічні зв’язки</a:t>
            </a:r>
          </a:p>
        </p:txBody>
      </p:sp>
      <p:sp>
        <p:nvSpPr>
          <p:cNvPr id="44" name="Прямокутник: округлені кути 43">
            <a:extLst>
              <a:ext uri="{FF2B5EF4-FFF2-40B4-BE49-F238E27FC236}">
                <a16:creationId xmlns:a16="http://schemas.microsoft.com/office/drawing/2014/main" id="{26E99D77-4743-4B55-8170-981327AD7F47}"/>
              </a:ext>
            </a:extLst>
          </p:cNvPr>
          <p:cNvSpPr>
            <a:spLocks noGrp="1"/>
          </p:cNvSpPr>
          <p:nvPr/>
        </p:nvSpPr>
        <p:spPr>
          <a:xfrm>
            <a:off x="514350" y="5219700"/>
            <a:ext cx="11068050" cy="704850"/>
          </a:xfrm>
          <a:prstGeom prst="roundRect">
            <a:avLst>
              <a:gd name="adj" fmla="val 10811"/>
            </a:avLst>
          </a:prstGeom>
          <a:solidFill>
            <a:srgbClr val="10282F"/>
          </a:solidFill>
          <a:ln w="0">
            <a:noFill/>
          </a:ln>
        </p:spPr>
      </p:sp>
      <p:sp>
        <p:nvSpPr>
          <p:cNvPr id="45" name="Прямокутник 44">
            <a:extLst>
              <a:ext uri="{FF2B5EF4-FFF2-40B4-BE49-F238E27FC236}">
                <a16:creationId xmlns:a16="http://schemas.microsoft.com/office/drawing/2014/main" id="{14FCCF1C-C9CC-419C-B620-DE10F2F6921B}"/>
              </a:ext>
            </a:extLst>
          </p:cNvPr>
          <p:cNvSpPr>
            <a:spLocks noGrp="1"/>
          </p:cNvSpPr>
          <p:nvPr/>
        </p:nvSpPr>
        <p:spPr>
          <a:xfrm>
            <a:off x="742950" y="5410200"/>
            <a:ext cx="2857500" cy="171450"/>
          </a:xfrm>
          <a:prstGeom prst="rect">
            <a:avLst/>
          </a:prstGeom>
          <a:noFill/>
          <a:ln w="0">
            <a:noFill/>
          </a:ln>
        </p:spPr>
        <p:txBody>
          <a:bodyPr anchor="t">
            <a:normAutofit fontScale="70000"/>
          </a:bodyPr>
          <a:lstStyle/>
          <a:p>
            <a:pPr algn="l">
              <a:defRPr sz="750" b="1">
                <a:solidFill>
                  <a:srgbClr val="F4BE68"/>
                </a:solidFill>
                <a:latin typeface="DejaVu Sans"/>
                <a:ea typeface="DejaVu Sans"/>
                <a:cs typeface="DejaVu Sans"/>
              </a:defRPr>
            </a:pPr>
            <a:r>
              <a:rPr sz="750" b="1">
                <a:solidFill>
                  <a:srgbClr val="F4BE68"/>
                </a:solidFill>
                <a:latin typeface="DejaVu Sans"/>
                <a:ea typeface="DejaVu Sans"/>
                <a:cs typeface="DejaVu Sans"/>
              </a:rPr>
              <a:t>КОНСЕРВАТИВНИЙ СЦЕНАРІЙ</a:t>
            </a:r>
          </a:p>
        </p:txBody>
      </p:sp>
      <p:sp>
        <p:nvSpPr>
          <p:cNvPr id="46" name="Прямокутник 45">
            <a:extLst>
              <a:ext uri="{FF2B5EF4-FFF2-40B4-BE49-F238E27FC236}">
                <a16:creationId xmlns:a16="http://schemas.microsoft.com/office/drawing/2014/main" id="{2EC4C12D-8A22-4091-85B9-B3E652BDD8D1}"/>
              </a:ext>
            </a:extLst>
          </p:cNvPr>
          <p:cNvSpPr>
            <a:spLocks noGrp="1"/>
          </p:cNvSpPr>
          <p:nvPr/>
        </p:nvSpPr>
        <p:spPr>
          <a:xfrm>
            <a:off x="3638550" y="5314950"/>
            <a:ext cx="7524750" cy="400050"/>
          </a:xfrm>
          <a:prstGeom prst="rect">
            <a:avLst/>
          </a:prstGeom>
          <a:noFill/>
          <a:ln w="0">
            <a:noFill/>
          </a:ln>
        </p:spPr>
        <p:txBody>
          <a:bodyPr anchor="t">
            <a:normAutofit fontScale="84375"/>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Житлове використання часто задає суворіші умови. Природоохоронний сценарій може вимагати ще нижчих цільових рівнів для цінних екосистем.</a:t>
            </a:r>
          </a:p>
        </p:txBody>
      </p:sp>
      <p:sp>
        <p:nvSpPr>
          <p:cNvPr id="47" name="Прямокутник 46">
            <a:extLst>
              <a:ext uri="{FF2B5EF4-FFF2-40B4-BE49-F238E27FC236}">
                <a16:creationId xmlns:a16="http://schemas.microsoft.com/office/drawing/2014/main" id="{F7EA9A61-4AD5-465C-806A-4C7DAA4F03E8}"/>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8" name="Прямокутник 47">
            <a:extLst>
              <a:ext uri="{FF2B5EF4-FFF2-40B4-BE49-F238E27FC236}">
                <a16:creationId xmlns:a16="http://schemas.microsoft.com/office/drawing/2014/main" id="{7E2B69D2-CC60-4A6F-B98E-3F702A2E7E0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08</a:t>
            </a:r>
          </a:p>
        </p:txBody>
      </p:sp>
    </p:spTree>
    <p:extLst>
      <p:ext uri="{BB962C8B-B14F-4D97-AF65-F5344CB8AC3E}">
        <p14:creationId xmlns:p14="http://schemas.microsoft.com/office/powerpoint/2010/main" val="501804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Прямокутник 39">
            <a:extLst>
              <a:ext uri="{FF2B5EF4-FFF2-40B4-BE49-F238E27FC236}">
                <a16:creationId xmlns:a16="http://schemas.microsoft.com/office/drawing/2014/main" id="{46C1C273-C817-4E5A-ACE6-5537F9148E39}"/>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09</a:t>
            </a:r>
          </a:p>
        </p:txBody>
      </p:sp>
      <p:sp>
        <p:nvSpPr>
          <p:cNvPr id="2" name="Прямокутник 1">
            <a:extLst>
              <a:ext uri="{FF2B5EF4-FFF2-40B4-BE49-F238E27FC236}">
                <a16:creationId xmlns:a16="http://schemas.microsoft.com/office/drawing/2014/main" id="{968D2F73-4981-47CA-8867-EC0CBBA1F70F}"/>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0839A31-4D8C-4164-8D1B-5DB9006D5260}"/>
              </a:ext>
            </a:extLst>
          </p:cNvPr>
          <p:cNvSpPr>
            <a:spLocks noGrp="1"/>
          </p:cNvSpPr>
          <p:nvPr/>
        </p:nvSpPr>
        <p:spPr>
          <a:xfrm>
            <a:off x="514350" y="723900"/>
            <a:ext cx="11049000" cy="523875"/>
          </a:xfrm>
          <a:prstGeom prst="rect">
            <a:avLst/>
          </a:prstGeom>
          <a:noFill/>
          <a:ln w="0">
            <a:noFill/>
          </a:ln>
        </p:spPr>
        <p:txBody>
          <a:bodyPr anchor="t">
            <a:normAutofit fontScale="9135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Шлях надходження визначає, як забруднювач потрапляє до організму</a:t>
            </a:r>
          </a:p>
        </p:txBody>
      </p:sp>
      <p:sp>
        <p:nvSpPr>
          <p:cNvPr id="4" name="Прямокутник: округлені кути 3">
            <a:extLst>
              <a:ext uri="{FF2B5EF4-FFF2-40B4-BE49-F238E27FC236}">
                <a16:creationId xmlns:a16="http://schemas.microsoft.com/office/drawing/2014/main" id="{5AA57083-AA80-487D-86C5-3B69CE0DC30D}"/>
              </a:ext>
            </a:extLst>
          </p:cNvPr>
          <p:cNvSpPr>
            <a:spLocks noGrp="1"/>
          </p:cNvSpPr>
          <p:nvPr/>
        </p:nvSpPr>
        <p:spPr>
          <a:xfrm>
            <a:off x="514350" y="1524000"/>
            <a:ext cx="11068050" cy="704850"/>
          </a:xfrm>
          <a:prstGeom prst="roundRect">
            <a:avLst>
              <a:gd name="adj" fmla="val 108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3DD5305-4670-4DC4-82A6-3393B0E0494E}"/>
              </a:ext>
            </a:extLst>
          </p:cNvPr>
          <p:cNvSpPr>
            <a:spLocks noGrp="1"/>
          </p:cNvSpPr>
          <p:nvPr/>
        </p:nvSpPr>
        <p:spPr>
          <a:xfrm>
            <a:off x="514350" y="1524000"/>
            <a:ext cx="66675" cy="7048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D821016E-C0D0-44E0-8BE9-6B2363371764}"/>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ШЛЯХ НАДХОДЖЕННЯ</a:t>
            </a:r>
          </a:p>
        </p:txBody>
      </p:sp>
      <p:sp>
        <p:nvSpPr>
          <p:cNvPr id="7" name="Прямокутник 6">
            <a:extLst>
              <a:ext uri="{FF2B5EF4-FFF2-40B4-BE49-F238E27FC236}">
                <a16:creationId xmlns:a16="http://schemas.microsoft.com/office/drawing/2014/main" id="{8F3EC0F8-1B9D-4930-92AE-5DB9A294B661}"/>
              </a:ext>
            </a:extLst>
          </p:cNvPr>
          <p:cNvSpPr>
            <a:spLocks noGrp="1"/>
          </p:cNvSpPr>
          <p:nvPr/>
        </p:nvSpPr>
        <p:spPr>
          <a:xfrm>
            <a:off x="704850" y="1857375"/>
            <a:ext cx="10706100" cy="2857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Спосіб, у який забруднювач долає зовнішній бар’єр організму або створює зовнішній фізичний вплив.</a:t>
            </a:r>
          </a:p>
        </p:txBody>
      </p:sp>
      <p:sp>
        <p:nvSpPr>
          <p:cNvPr id="8" name="Прямокутник: округлені кути 7">
            <a:extLst>
              <a:ext uri="{FF2B5EF4-FFF2-40B4-BE49-F238E27FC236}">
                <a16:creationId xmlns:a16="http://schemas.microsoft.com/office/drawing/2014/main" id="{9F776DDD-9319-4488-B6CB-50E849A91244}"/>
              </a:ext>
            </a:extLst>
          </p:cNvPr>
          <p:cNvSpPr>
            <a:spLocks noGrp="1"/>
          </p:cNvSpPr>
          <p:nvPr/>
        </p:nvSpPr>
        <p:spPr>
          <a:xfrm>
            <a:off x="514350" y="2590800"/>
            <a:ext cx="5305425" cy="1428750"/>
          </a:xfrm>
          <a:prstGeom prst="roundRect">
            <a:avLst>
              <a:gd name="adj" fmla="val 5333"/>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B5D0B917-D0FA-4AC4-87C4-CD2881AE0122}"/>
              </a:ext>
            </a:extLst>
          </p:cNvPr>
          <p:cNvSpPr>
            <a:spLocks noGrp="1"/>
          </p:cNvSpPr>
          <p:nvPr/>
        </p:nvSpPr>
        <p:spPr>
          <a:xfrm>
            <a:off x="685800" y="2762250"/>
            <a:ext cx="457200" cy="457200"/>
          </a:xfrm>
          <a:prstGeom prst="ellipse">
            <a:avLst/>
          </a:prstGeom>
          <a:solidFill>
            <a:srgbClr val="D9952D"/>
          </a:solidFill>
          <a:ln w="0">
            <a:noFill/>
          </a:ln>
        </p:spPr>
      </p:sp>
      <p:sp>
        <p:nvSpPr>
          <p:cNvPr id="10" name="Прямокутник 9">
            <a:extLst>
              <a:ext uri="{FF2B5EF4-FFF2-40B4-BE49-F238E27FC236}">
                <a16:creationId xmlns:a16="http://schemas.microsoft.com/office/drawing/2014/main" id="{111CD301-BFE2-437F-9AD4-3DF8D368D804}"/>
              </a:ext>
            </a:extLst>
          </p:cNvPr>
          <p:cNvSpPr>
            <a:spLocks noGrp="1"/>
          </p:cNvSpPr>
          <p:nvPr/>
        </p:nvSpPr>
        <p:spPr>
          <a:xfrm>
            <a:off x="685800" y="2914650"/>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7726FFE8-84CA-4D9D-81B8-E6C038C1468D}"/>
              </a:ext>
            </a:extLst>
          </p:cNvPr>
          <p:cNvSpPr>
            <a:spLocks noGrp="1"/>
          </p:cNvSpPr>
          <p:nvPr/>
        </p:nvSpPr>
        <p:spPr>
          <a:xfrm>
            <a:off x="1314450" y="2752725"/>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ПЕРОРАЛЬНЕ</a:t>
            </a:r>
          </a:p>
        </p:txBody>
      </p:sp>
      <p:sp>
        <p:nvSpPr>
          <p:cNvPr id="12" name="Прямокутник 11">
            <a:extLst>
              <a:ext uri="{FF2B5EF4-FFF2-40B4-BE49-F238E27FC236}">
                <a16:creationId xmlns:a16="http://schemas.microsoft.com/office/drawing/2014/main" id="{FF3D40EA-F3B7-4C76-9148-0D44A8D29D7B}"/>
              </a:ext>
            </a:extLst>
          </p:cNvPr>
          <p:cNvSpPr>
            <a:spLocks noGrp="1"/>
          </p:cNvSpPr>
          <p:nvPr/>
        </p:nvSpPr>
        <p:spPr>
          <a:xfrm>
            <a:off x="1314450" y="3000375"/>
            <a:ext cx="419100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Через рот і травний тракт</a:t>
            </a:r>
          </a:p>
        </p:txBody>
      </p:sp>
      <p:sp>
        <p:nvSpPr>
          <p:cNvPr id="13" name="Прямокутник 12">
            <a:extLst>
              <a:ext uri="{FF2B5EF4-FFF2-40B4-BE49-F238E27FC236}">
                <a16:creationId xmlns:a16="http://schemas.microsoft.com/office/drawing/2014/main" id="{4999F341-9ABE-494C-8E71-C312953C5902}"/>
              </a:ext>
            </a:extLst>
          </p:cNvPr>
          <p:cNvSpPr>
            <a:spLocks noGrp="1"/>
          </p:cNvSpPr>
          <p:nvPr/>
        </p:nvSpPr>
        <p:spPr>
          <a:xfrm>
            <a:off x="1314450" y="3257550"/>
            <a:ext cx="4191000" cy="3429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питна вода, ґрунт і домашній пил, овочі, фрукти, риба, м’ясо, молоко, гриби та ягоди</a:t>
            </a:r>
          </a:p>
        </p:txBody>
      </p:sp>
      <p:sp>
        <p:nvSpPr>
          <p:cNvPr id="14" name="Прямокутник 13">
            <a:extLst>
              <a:ext uri="{FF2B5EF4-FFF2-40B4-BE49-F238E27FC236}">
                <a16:creationId xmlns:a16="http://schemas.microsoft.com/office/drawing/2014/main" id="{71CB9A8C-ADD7-40FE-84C0-D7919C4089F5}"/>
              </a:ext>
            </a:extLst>
          </p:cNvPr>
          <p:cNvSpPr>
            <a:spLocks noGrp="1"/>
          </p:cNvSpPr>
          <p:nvPr/>
        </p:nvSpPr>
        <p:spPr>
          <a:xfrm>
            <a:off x="1314450" y="3667125"/>
            <a:ext cx="4191000" cy="238125"/>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Для дітей випадкове проковтування ґрунту може бути важливішим.</a:t>
            </a:r>
          </a:p>
        </p:txBody>
      </p:sp>
      <p:sp>
        <p:nvSpPr>
          <p:cNvPr id="15" name="Прямокутник: округлені кути 14">
            <a:extLst>
              <a:ext uri="{FF2B5EF4-FFF2-40B4-BE49-F238E27FC236}">
                <a16:creationId xmlns:a16="http://schemas.microsoft.com/office/drawing/2014/main" id="{0C97D9E7-4912-4B53-A1CD-6B0E26EDA845}"/>
              </a:ext>
            </a:extLst>
          </p:cNvPr>
          <p:cNvSpPr>
            <a:spLocks noGrp="1"/>
          </p:cNvSpPr>
          <p:nvPr/>
        </p:nvSpPr>
        <p:spPr>
          <a:xfrm>
            <a:off x="6048375" y="2590800"/>
            <a:ext cx="5305425" cy="1428750"/>
          </a:xfrm>
          <a:prstGeom prst="roundRect">
            <a:avLst>
              <a:gd name="adj" fmla="val 5333"/>
            </a:avLst>
          </a:prstGeom>
          <a:solidFill>
            <a:srgbClr val="F5EBDD"/>
          </a:solidFill>
          <a:ln w="9525">
            <a:solidFill>
              <a:srgbClr val="D6E1DC"/>
            </a:solidFill>
          </a:ln>
        </p:spPr>
      </p:sp>
      <p:sp>
        <p:nvSpPr>
          <p:cNvPr id="16" name="Овал 15">
            <a:extLst>
              <a:ext uri="{FF2B5EF4-FFF2-40B4-BE49-F238E27FC236}">
                <a16:creationId xmlns:a16="http://schemas.microsoft.com/office/drawing/2014/main" id="{D1B4886B-27A2-4584-981F-A7C2517C5FD9}"/>
              </a:ext>
            </a:extLst>
          </p:cNvPr>
          <p:cNvSpPr>
            <a:spLocks noGrp="1"/>
          </p:cNvSpPr>
          <p:nvPr/>
        </p:nvSpPr>
        <p:spPr>
          <a:xfrm>
            <a:off x="6219825" y="2762250"/>
            <a:ext cx="457200" cy="457200"/>
          </a:xfrm>
          <a:prstGeom prst="ellipse">
            <a:avLst/>
          </a:prstGeom>
          <a:solidFill>
            <a:srgbClr val="3E7692"/>
          </a:solidFill>
          <a:ln w="0">
            <a:noFill/>
          </a:ln>
        </p:spPr>
      </p:sp>
      <p:sp>
        <p:nvSpPr>
          <p:cNvPr id="17" name="Прямокутник 16">
            <a:extLst>
              <a:ext uri="{FF2B5EF4-FFF2-40B4-BE49-F238E27FC236}">
                <a16:creationId xmlns:a16="http://schemas.microsoft.com/office/drawing/2014/main" id="{71EDD50E-3990-45CC-A19B-ED27AE5A0767}"/>
              </a:ext>
            </a:extLst>
          </p:cNvPr>
          <p:cNvSpPr>
            <a:spLocks noGrp="1"/>
          </p:cNvSpPr>
          <p:nvPr/>
        </p:nvSpPr>
        <p:spPr>
          <a:xfrm>
            <a:off x="6219825" y="2914650"/>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8" name="Прямокутник 17">
            <a:extLst>
              <a:ext uri="{FF2B5EF4-FFF2-40B4-BE49-F238E27FC236}">
                <a16:creationId xmlns:a16="http://schemas.microsoft.com/office/drawing/2014/main" id="{2A87B207-2420-4DB0-B3AA-28B409244546}"/>
              </a:ext>
            </a:extLst>
          </p:cNvPr>
          <p:cNvSpPr>
            <a:spLocks noGrp="1"/>
          </p:cNvSpPr>
          <p:nvPr/>
        </p:nvSpPr>
        <p:spPr>
          <a:xfrm>
            <a:off x="6848475" y="2752725"/>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ІНГАЛЯЦІЙНЕ</a:t>
            </a:r>
          </a:p>
        </p:txBody>
      </p:sp>
      <p:sp>
        <p:nvSpPr>
          <p:cNvPr id="19" name="Прямокутник 18">
            <a:extLst>
              <a:ext uri="{FF2B5EF4-FFF2-40B4-BE49-F238E27FC236}">
                <a16:creationId xmlns:a16="http://schemas.microsoft.com/office/drawing/2014/main" id="{17A8125B-AE20-4534-BDFC-8BE991073C40}"/>
              </a:ext>
            </a:extLst>
          </p:cNvPr>
          <p:cNvSpPr>
            <a:spLocks noGrp="1"/>
          </p:cNvSpPr>
          <p:nvPr/>
        </p:nvSpPr>
        <p:spPr>
          <a:xfrm>
            <a:off x="6848475" y="3000375"/>
            <a:ext cx="41910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Через органи дихання</a:t>
            </a:r>
          </a:p>
        </p:txBody>
      </p:sp>
      <p:sp>
        <p:nvSpPr>
          <p:cNvPr id="20" name="Прямокутник 19">
            <a:extLst>
              <a:ext uri="{FF2B5EF4-FFF2-40B4-BE49-F238E27FC236}">
                <a16:creationId xmlns:a16="http://schemas.microsoft.com/office/drawing/2014/main" id="{61118650-CD22-40BE-9B64-F10576E5A912}"/>
              </a:ext>
            </a:extLst>
          </p:cNvPr>
          <p:cNvSpPr>
            <a:spLocks noGrp="1"/>
          </p:cNvSpPr>
          <p:nvPr/>
        </p:nvSpPr>
        <p:spPr>
          <a:xfrm>
            <a:off x="6848475" y="3257550"/>
            <a:ext cx="4191000" cy="3429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пил із ґрунту, пари нафтопродуктів, гази з порожнин, продукти горіння, аерозолі</a:t>
            </a:r>
          </a:p>
        </p:txBody>
      </p:sp>
      <p:sp>
        <p:nvSpPr>
          <p:cNvPr id="21" name="Прямокутник 20">
            <a:extLst>
              <a:ext uri="{FF2B5EF4-FFF2-40B4-BE49-F238E27FC236}">
                <a16:creationId xmlns:a16="http://schemas.microsoft.com/office/drawing/2014/main" id="{63E81001-1054-4BFE-8AB5-3086C70EDDE3}"/>
              </a:ext>
            </a:extLst>
          </p:cNvPr>
          <p:cNvSpPr>
            <a:spLocks noGrp="1"/>
          </p:cNvSpPr>
          <p:nvPr/>
        </p:nvSpPr>
        <p:spPr>
          <a:xfrm>
            <a:off x="6848475" y="3667125"/>
            <a:ext cx="4191000" cy="238125"/>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Оцінюють гази, пари, аерозолі та розмір частинок.</a:t>
            </a:r>
          </a:p>
        </p:txBody>
      </p:sp>
      <p:sp>
        <p:nvSpPr>
          <p:cNvPr id="22" name="Прямокутник: округлені кути 21">
            <a:extLst>
              <a:ext uri="{FF2B5EF4-FFF2-40B4-BE49-F238E27FC236}">
                <a16:creationId xmlns:a16="http://schemas.microsoft.com/office/drawing/2014/main" id="{D99C20A3-D642-4D99-893F-80417BCC4818}"/>
              </a:ext>
            </a:extLst>
          </p:cNvPr>
          <p:cNvSpPr>
            <a:spLocks noGrp="1"/>
          </p:cNvSpPr>
          <p:nvPr/>
        </p:nvSpPr>
        <p:spPr>
          <a:xfrm>
            <a:off x="514350" y="4210050"/>
            <a:ext cx="5305425" cy="1428750"/>
          </a:xfrm>
          <a:prstGeom prst="roundRect">
            <a:avLst>
              <a:gd name="adj" fmla="val 5333"/>
            </a:avLst>
          </a:prstGeom>
          <a:solidFill>
            <a:srgbClr val="F4F8F6"/>
          </a:solidFill>
          <a:ln w="9525">
            <a:solidFill>
              <a:srgbClr val="D6E1DC"/>
            </a:solidFill>
          </a:ln>
        </p:spPr>
      </p:sp>
      <p:sp>
        <p:nvSpPr>
          <p:cNvPr id="23" name="Овал 22">
            <a:extLst>
              <a:ext uri="{FF2B5EF4-FFF2-40B4-BE49-F238E27FC236}">
                <a16:creationId xmlns:a16="http://schemas.microsoft.com/office/drawing/2014/main" id="{01CCBBEE-C8F0-45E0-A2B7-6CFF25064195}"/>
              </a:ext>
            </a:extLst>
          </p:cNvPr>
          <p:cNvSpPr>
            <a:spLocks noGrp="1"/>
          </p:cNvSpPr>
          <p:nvPr/>
        </p:nvSpPr>
        <p:spPr>
          <a:xfrm>
            <a:off x="685800" y="4381500"/>
            <a:ext cx="457200" cy="457200"/>
          </a:xfrm>
          <a:prstGeom prst="ellipse">
            <a:avLst/>
          </a:prstGeom>
          <a:solidFill>
            <a:srgbClr val="0F6B64"/>
          </a:solidFill>
          <a:ln w="0">
            <a:noFill/>
          </a:ln>
        </p:spPr>
      </p:sp>
      <p:sp>
        <p:nvSpPr>
          <p:cNvPr id="24" name="Прямокутник 23">
            <a:extLst>
              <a:ext uri="{FF2B5EF4-FFF2-40B4-BE49-F238E27FC236}">
                <a16:creationId xmlns:a16="http://schemas.microsoft.com/office/drawing/2014/main" id="{CE73DE95-90B3-40A1-B92C-CD2038C7E3BD}"/>
              </a:ext>
            </a:extLst>
          </p:cNvPr>
          <p:cNvSpPr>
            <a:spLocks noGrp="1"/>
          </p:cNvSpPr>
          <p:nvPr/>
        </p:nvSpPr>
        <p:spPr>
          <a:xfrm>
            <a:off x="685800" y="4533900"/>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5" name="Прямокутник 24">
            <a:extLst>
              <a:ext uri="{FF2B5EF4-FFF2-40B4-BE49-F238E27FC236}">
                <a16:creationId xmlns:a16="http://schemas.microsoft.com/office/drawing/2014/main" id="{25A6B3A9-576C-4F9C-B750-0CC609625560}"/>
              </a:ext>
            </a:extLst>
          </p:cNvPr>
          <p:cNvSpPr>
            <a:spLocks noGrp="1"/>
          </p:cNvSpPr>
          <p:nvPr/>
        </p:nvSpPr>
        <p:spPr>
          <a:xfrm>
            <a:off x="1314450" y="4371975"/>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ДЕРМАЛЬНЕ</a:t>
            </a:r>
          </a:p>
        </p:txBody>
      </p:sp>
      <p:sp>
        <p:nvSpPr>
          <p:cNvPr id="26" name="Прямокутник 25">
            <a:extLst>
              <a:ext uri="{FF2B5EF4-FFF2-40B4-BE49-F238E27FC236}">
                <a16:creationId xmlns:a16="http://schemas.microsoft.com/office/drawing/2014/main" id="{CFF5B53F-C8D1-44DA-99D2-5F2E4F5C7A18}"/>
              </a:ext>
            </a:extLst>
          </p:cNvPr>
          <p:cNvSpPr>
            <a:spLocks noGrp="1"/>
          </p:cNvSpPr>
          <p:nvPr/>
        </p:nvSpPr>
        <p:spPr>
          <a:xfrm>
            <a:off x="1314450" y="4619625"/>
            <a:ext cx="4191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Через контакт зі шкірою</a:t>
            </a:r>
          </a:p>
        </p:txBody>
      </p:sp>
      <p:sp>
        <p:nvSpPr>
          <p:cNvPr id="27" name="Прямокутник 26">
            <a:extLst>
              <a:ext uri="{FF2B5EF4-FFF2-40B4-BE49-F238E27FC236}">
                <a16:creationId xmlns:a16="http://schemas.microsoft.com/office/drawing/2014/main" id="{93A5890B-3483-4847-9DA1-BD63D96B9B19}"/>
              </a:ext>
            </a:extLst>
          </p:cNvPr>
          <p:cNvSpPr>
            <a:spLocks noGrp="1"/>
          </p:cNvSpPr>
          <p:nvPr/>
        </p:nvSpPr>
        <p:spPr>
          <a:xfrm>
            <a:off x="1314450" y="4876800"/>
            <a:ext cx="4191000" cy="3429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ґрунт, купання, донні відклади, обладнання, забруднена вода</a:t>
            </a:r>
          </a:p>
        </p:txBody>
      </p:sp>
      <p:sp>
        <p:nvSpPr>
          <p:cNvPr id="28" name="Прямокутник 27">
            <a:extLst>
              <a:ext uri="{FF2B5EF4-FFF2-40B4-BE49-F238E27FC236}">
                <a16:creationId xmlns:a16="http://schemas.microsoft.com/office/drawing/2014/main" id="{C4377D9F-0777-4BA9-8D8C-18C428319EC6}"/>
              </a:ext>
            </a:extLst>
          </p:cNvPr>
          <p:cNvSpPr>
            <a:spLocks noGrp="1"/>
          </p:cNvSpPr>
          <p:nvPr/>
        </p:nvSpPr>
        <p:spPr>
          <a:xfrm>
            <a:off x="1314450" y="5286375"/>
            <a:ext cx="4191000" cy="238125"/>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Можливі місцева дія та проникнення через шкіру.</a:t>
            </a:r>
          </a:p>
        </p:txBody>
      </p:sp>
      <p:sp>
        <p:nvSpPr>
          <p:cNvPr id="29" name="Прямокутник: округлені кути 28">
            <a:extLst>
              <a:ext uri="{FF2B5EF4-FFF2-40B4-BE49-F238E27FC236}">
                <a16:creationId xmlns:a16="http://schemas.microsoft.com/office/drawing/2014/main" id="{8CA46D52-B68B-4C98-AB12-F9600A872F59}"/>
              </a:ext>
            </a:extLst>
          </p:cNvPr>
          <p:cNvSpPr>
            <a:spLocks noGrp="1"/>
          </p:cNvSpPr>
          <p:nvPr/>
        </p:nvSpPr>
        <p:spPr>
          <a:xfrm>
            <a:off x="6048375" y="4210050"/>
            <a:ext cx="5305425" cy="1428750"/>
          </a:xfrm>
          <a:prstGeom prst="roundRect">
            <a:avLst>
              <a:gd name="adj" fmla="val 5333"/>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AA8CBE35-857B-4EDE-AD19-7549B494066F}"/>
              </a:ext>
            </a:extLst>
          </p:cNvPr>
          <p:cNvSpPr>
            <a:spLocks noGrp="1"/>
          </p:cNvSpPr>
          <p:nvPr/>
        </p:nvSpPr>
        <p:spPr>
          <a:xfrm>
            <a:off x="6219825" y="4381500"/>
            <a:ext cx="457200" cy="457200"/>
          </a:xfrm>
          <a:prstGeom prst="ellipse">
            <a:avLst/>
          </a:prstGeom>
          <a:solidFill>
            <a:srgbClr val="C75A52"/>
          </a:solidFill>
          <a:ln w="0">
            <a:noFill/>
          </a:ln>
        </p:spPr>
      </p:sp>
      <p:sp>
        <p:nvSpPr>
          <p:cNvPr id="31" name="Прямокутник 30">
            <a:extLst>
              <a:ext uri="{FF2B5EF4-FFF2-40B4-BE49-F238E27FC236}">
                <a16:creationId xmlns:a16="http://schemas.microsoft.com/office/drawing/2014/main" id="{7441CE89-D966-48E6-A84B-D7284684191C}"/>
              </a:ext>
            </a:extLst>
          </p:cNvPr>
          <p:cNvSpPr>
            <a:spLocks noGrp="1"/>
          </p:cNvSpPr>
          <p:nvPr/>
        </p:nvSpPr>
        <p:spPr>
          <a:xfrm>
            <a:off x="6219825" y="4533900"/>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32" name="Прямокутник 31">
            <a:extLst>
              <a:ext uri="{FF2B5EF4-FFF2-40B4-BE49-F238E27FC236}">
                <a16:creationId xmlns:a16="http://schemas.microsoft.com/office/drawing/2014/main" id="{BD5CC4AB-F846-45F1-AB3C-002507DC59C6}"/>
              </a:ext>
            </a:extLst>
          </p:cNvPr>
          <p:cNvSpPr>
            <a:spLocks noGrp="1"/>
          </p:cNvSpPr>
          <p:nvPr/>
        </p:nvSpPr>
        <p:spPr>
          <a:xfrm>
            <a:off x="6848475" y="4371975"/>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ЗОВНІШНЄ ОПРОМІНЕННЯ</a:t>
            </a:r>
          </a:p>
        </p:txBody>
      </p:sp>
      <p:sp>
        <p:nvSpPr>
          <p:cNvPr id="33" name="Прямокутник 32">
            <a:extLst>
              <a:ext uri="{FF2B5EF4-FFF2-40B4-BE49-F238E27FC236}">
                <a16:creationId xmlns:a16="http://schemas.microsoft.com/office/drawing/2014/main" id="{02D32F6F-1F40-4F29-89B4-DD8C333B0DCC}"/>
              </a:ext>
            </a:extLst>
          </p:cNvPr>
          <p:cNvSpPr>
            <a:spLocks noGrp="1"/>
          </p:cNvSpPr>
          <p:nvPr/>
        </p:nvSpPr>
        <p:spPr>
          <a:xfrm>
            <a:off x="6848475" y="4619625"/>
            <a:ext cx="4191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Фізичний вплив без надходження речовини</a:t>
            </a:r>
          </a:p>
        </p:txBody>
      </p:sp>
      <p:sp>
        <p:nvSpPr>
          <p:cNvPr id="34" name="Прямокутник 33">
            <a:extLst>
              <a:ext uri="{FF2B5EF4-FFF2-40B4-BE49-F238E27FC236}">
                <a16:creationId xmlns:a16="http://schemas.microsoft.com/office/drawing/2014/main" id="{E71E25D3-B628-4BC4-83FE-571DF11D5985}"/>
              </a:ext>
            </a:extLst>
          </p:cNvPr>
          <p:cNvSpPr>
            <a:spLocks noGrp="1"/>
          </p:cNvSpPr>
          <p:nvPr/>
        </p:nvSpPr>
        <p:spPr>
          <a:xfrm>
            <a:off x="6848475" y="4876800"/>
            <a:ext cx="4191000" cy="3429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гамма-випромінювання від ґрунту, матеріалів або джерела</a:t>
            </a:r>
          </a:p>
        </p:txBody>
      </p:sp>
      <p:sp>
        <p:nvSpPr>
          <p:cNvPr id="35" name="Прямокутник 34">
            <a:extLst>
              <a:ext uri="{FF2B5EF4-FFF2-40B4-BE49-F238E27FC236}">
                <a16:creationId xmlns:a16="http://schemas.microsoft.com/office/drawing/2014/main" id="{005AC7C2-57CE-4D47-9C71-0FF70EC36E6C}"/>
              </a:ext>
            </a:extLst>
          </p:cNvPr>
          <p:cNvSpPr>
            <a:spLocks noGrp="1"/>
          </p:cNvSpPr>
          <p:nvPr/>
        </p:nvSpPr>
        <p:spPr>
          <a:xfrm>
            <a:off x="6848475" y="5286375"/>
            <a:ext cx="4191000" cy="238125"/>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Додатково враховують вдихання пилу та споживання води й їжі.</a:t>
            </a:r>
          </a:p>
        </p:txBody>
      </p:sp>
      <p:sp>
        <p:nvSpPr>
          <p:cNvPr id="36" name="Прямокутник: округлені кути 35">
            <a:extLst>
              <a:ext uri="{FF2B5EF4-FFF2-40B4-BE49-F238E27FC236}">
                <a16:creationId xmlns:a16="http://schemas.microsoft.com/office/drawing/2014/main" id="{68354FAC-D7FF-42B0-A855-FE8A5CFDB12F}"/>
              </a:ext>
            </a:extLst>
          </p:cNvPr>
          <p:cNvSpPr>
            <a:spLocks noGrp="1"/>
          </p:cNvSpPr>
          <p:nvPr/>
        </p:nvSpPr>
        <p:spPr>
          <a:xfrm>
            <a:off x="514350" y="5962650"/>
            <a:ext cx="11068050" cy="304800"/>
          </a:xfrm>
          <a:prstGeom prst="roundRect">
            <a:avLst>
              <a:gd name="adj" fmla="val 25000"/>
            </a:avLst>
          </a:prstGeom>
          <a:solidFill>
            <a:srgbClr val="DDECE4"/>
          </a:solidFill>
          <a:ln w="0">
            <a:noFill/>
          </a:ln>
        </p:spPr>
      </p:sp>
      <p:sp>
        <p:nvSpPr>
          <p:cNvPr id="37" name="Прямокутник 36">
            <a:extLst>
              <a:ext uri="{FF2B5EF4-FFF2-40B4-BE49-F238E27FC236}">
                <a16:creationId xmlns:a16="http://schemas.microsoft.com/office/drawing/2014/main" id="{D86C774C-237E-471B-86C0-03BDCFC9127B}"/>
              </a:ext>
            </a:extLst>
          </p:cNvPr>
          <p:cNvSpPr>
            <a:spLocks noGrp="1"/>
          </p:cNvSpPr>
          <p:nvPr/>
        </p:nvSpPr>
        <p:spPr>
          <a:xfrm>
            <a:off x="514350" y="6038850"/>
            <a:ext cx="11068050" cy="161925"/>
          </a:xfrm>
          <a:prstGeom prst="rect">
            <a:avLst/>
          </a:prstGeom>
          <a:noFill/>
          <a:ln w="0">
            <a:noFill/>
          </a:ln>
        </p:spPr>
        <p:txBody>
          <a:bodyPr anchor="t">
            <a:normAutofit fontScale="56061"/>
          </a:bodyPr>
          <a:lstStyle/>
          <a:p>
            <a:pPr algn="ctr">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Один забруднювач може надходити кількома шляхами одночасно.</a:t>
            </a:r>
          </a:p>
        </p:txBody>
      </p:sp>
      <p:sp>
        <p:nvSpPr>
          <p:cNvPr id="38" name="Прямокутник 37">
            <a:extLst>
              <a:ext uri="{FF2B5EF4-FFF2-40B4-BE49-F238E27FC236}">
                <a16:creationId xmlns:a16="http://schemas.microsoft.com/office/drawing/2014/main" id="{3E4D47A3-4B85-4CA5-9C98-6CE764A743A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9" name="Прямокутник 38">
            <a:extLst>
              <a:ext uri="{FF2B5EF4-FFF2-40B4-BE49-F238E27FC236}">
                <a16:creationId xmlns:a16="http://schemas.microsoft.com/office/drawing/2014/main" id="{47007970-068A-4B4A-8624-3BF293C3626F}"/>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09</a:t>
            </a:r>
          </a:p>
        </p:txBody>
      </p:sp>
    </p:spTree>
    <p:extLst>
      <p:ext uri="{BB962C8B-B14F-4D97-AF65-F5344CB8AC3E}">
        <p14:creationId xmlns:p14="http://schemas.microsoft.com/office/powerpoint/2010/main" val="1797703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6" name="Прямокутник 55">
            <a:extLst>
              <a:ext uri="{FF2B5EF4-FFF2-40B4-BE49-F238E27FC236}">
                <a16:creationId xmlns:a16="http://schemas.microsoft.com/office/drawing/2014/main" id="{2FFAFC0D-62C9-411D-975C-18DA2315CAA7}"/>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10</a:t>
            </a:r>
          </a:p>
        </p:txBody>
      </p:sp>
      <p:sp>
        <p:nvSpPr>
          <p:cNvPr id="2" name="Прямокутник 1">
            <a:extLst>
              <a:ext uri="{FF2B5EF4-FFF2-40B4-BE49-F238E27FC236}">
                <a16:creationId xmlns:a16="http://schemas.microsoft.com/office/drawing/2014/main" id="{9C07143C-615D-4EA9-A480-6CA249359B0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16F153B-217C-4E38-AD3C-6BB57E489B8B}"/>
              </a:ext>
            </a:extLst>
          </p:cNvPr>
          <p:cNvSpPr>
            <a:spLocks noGrp="1"/>
          </p:cNvSpPr>
          <p:nvPr/>
        </p:nvSpPr>
        <p:spPr>
          <a:xfrm>
            <a:off x="514350" y="723900"/>
            <a:ext cx="11049000" cy="523875"/>
          </a:xfrm>
          <a:prstGeom prst="rect">
            <a:avLst/>
          </a:prstGeom>
          <a:noFill/>
          <a:ln w="0">
            <a:noFill/>
          </a:ln>
        </p:spPr>
        <p:txBody>
          <a:bodyPr anchor="t">
            <a:normAutofit fontScale="9598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Забруднений ґрунт одночасно є середовищем, джерелом і шляхом</a:t>
            </a:r>
          </a:p>
        </p:txBody>
      </p:sp>
      <p:sp>
        <p:nvSpPr>
          <p:cNvPr id="4" name="Прямокутник: округлені кути 3">
            <a:extLst>
              <a:ext uri="{FF2B5EF4-FFF2-40B4-BE49-F238E27FC236}">
                <a16:creationId xmlns:a16="http://schemas.microsoft.com/office/drawing/2014/main" id="{99DB10AF-7ED3-4591-82E3-C7930529CFE9}"/>
              </a:ext>
            </a:extLst>
          </p:cNvPr>
          <p:cNvSpPr>
            <a:spLocks noGrp="1"/>
          </p:cNvSpPr>
          <p:nvPr/>
        </p:nvSpPr>
        <p:spPr>
          <a:xfrm>
            <a:off x="514350" y="1524000"/>
            <a:ext cx="11068050" cy="742950"/>
          </a:xfrm>
          <a:prstGeom prst="roundRect">
            <a:avLst>
              <a:gd name="adj" fmla="val 102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1B6C086-E845-4EC4-931B-8FFFC1081000}"/>
              </a:ext>
            </a:extLst>
          </p:cNvPr>
          <p:cNvSpPr>
            <a:spLocks noGrp="1"/>
          </p:cNvSpPr>
          <p:nvPr/>
        </p:nvSpPr>
        <p:spPr>
          <a:xfrm>
            <a:off x="514350" y="1524000"/>
            <a:ext cx="66675" cy="74295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4C00F9ED-3A81-4558-8DEE-4B996A5220ED}"/>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ЕКСПОЗИЦІЯ ЧЕРЕЗ ҐРУНТ</a:t>
            </a:r>
          </a:p>
        </p:txBody>
      </p:sp>
      <p:sp>
        <p:nvSpPr>
          <p:cNvPr id="7" name="Прямокутник 6">
            <a:extLst>
              <a:ext uri="{FF2B5EF4-FFF2-40B4-BE49-F238E27FC236}">
                <a16:creationId xmlns:a16="http://schemas.microsoft.com/office/drawing/2014/main" id="{6D600026-3998-440B-B0D1-B5554E21B689}"/>
              </a:ext>
            </a:extLst>
          </p:cNvPr>
          <p:cNvSpPr>
            <a:spLocks noGrp="1"/>
          </p:cNvSpPr>
          <p:nvPr/>
        </p:nvSpPr>
        <p:spPr>
          <a:xfrm>
            <a:off x="704850" y="1857375"/>
            <a:ext cx="10706100" cy="3238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Контакт рецептора із забруднювачем, який перебуває у ґрунті, переноситься з нього або переходить до води, повітря, рослин чи приміщень.</a:t>
            </a:r>
          </a:p>
        </p:txBody>
      </p:sp>
      <p:sp>
        <p:nvSpPr>
          <p:cNvPr id="8" name="Прямокутник 7">
            <a:extLst>
              <a:ext uri="{FF2B5EF4-FFF2-40B4-BE49-F238E27FC236}">
                <a16:creationId xmlns:a16="http://schemas.microsoft.com/office/drawing/2014/main" id="{DDFEC6FA-D8DF-47A0-A53F-7029247DFB55}"/>
              </a:ext>
            </a:extLst>
          </p:cNvPr>
          <p:cNvSpPr>
            <a:spLocks noGrp="1"/>
          </p:cNvSpPr>
          <p:nvPr/>
        </p:nvSpPr>
        <p:spPr>
          <a:xfrm>
            <a:off x="514350" y="2571750"/>
            <a:ext cx="42862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ФУНКЦІЇ ҐРУНТУ В МОДЕЛІ РИЗИКУ</a:t>
            </a:r>
          </a:p>
        </p:txBody>
      </p:sp>
      <p:sp>
        <p:nvSpPr>
          <p:cNvPr id="9" name="Прямокутник: округлені кути 8">
            <a:extLst>
              <a:ext uri="{FF2B5EF4-FFF2-40B4-BE49-F238E27FC236}">
                <a16:creationId xmlns:a16="http://schemas.microsoft.com/office/drawing/2014/main" id="{6B9A71BD-4ED3-476D-85F5-C7F4D77ACB81}"/>
              </a:ext>
            </a:extLst>
          </p:cNvPr>
          <p:cNvSpPr>
            <a:spLocks noGrp="1"/>
          </p:cNvSpPr>
          <p:nvPr/>
        </p:nvSpPr>
        <p:spPr>
          <a:xfrm>
            <a:off x="514350" y="2876550"/>
            <a:ext cx="2505075" cy="466725"/>
          </a:xfrm>
          <a:prstGeom prst="roundRect">
            <a:avLst>
              <a:gd name="adj" fmla="val 16327"/>
            </a:avLst>
          </a:prstGeom>
          <a:solidFill>
            <a:srgbClr val="FFFFFF"/>
          </a:solidFill>
          <a:ln w="9525">
            <a:solidFill>
              <a:srgbClr val="D6E1DC"/>
            </a:solidFill>
          </a:ln>
        </p:spPr>
      </p:sp>
      <p:sp>
        <p:nvSpPr>
          <p:cNvPr id="10" name="Прямокутник 9">
            <a:extLst>
              <a:ext uri="{FF2B5EF4-FFF2-40B4-BE49-F238E27FC236}">
                <a16:creationId xmlns:a16="http://schemas.microsoft.com/office/drawing/2014/main" id="{0C35B36C-C92C-4AF9-851C-D1E4D2A7497A}"/>
              </a:ext>
            </a:extLst>
          </p:cNvPr>
          <p:cNvSpPr>
            <a:spLocks noGrp="1"/>
          </p:cNvSpPr>
          <p:nvPr/>
        </p:nvSpPr>
        <p:spPr>
          <a:xfrm>
            <a:off x="647700" y="2952750"/>
            <a:ext cx="12573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Первинне середовище</a:t>
            </a:r>
          </a:p>
        </p:txBody>
      </p:sp>
      <p:sp>
        <p:nvSpPr>
          <p:cNvPr id="11" name="Прямокутник 10">
            <a:extLst>
              <a:ext uri="{FF2B5EF4-FFF2-40B4-BE49-F238E27FC236}">
                <a16:creationId xmlns:a16="http://schemas.microsoft.com/office/drawing/2014/main" id="{2F24363A-B821-4E3C-97D8-2ACDF705FDDD}"/>
              </a:ext>
            </a:extLst>
          </p:cNvPr>
          <p:cNvSpPr>
            <a:spLocks noGrp="1"/>
          </p:cNvSpPr>
          <p:nvPr/>
        </p:nvSpPr>
        <p:spPr>
          <a:xfrm>
            <a:off x="1905000" y="2952750"/>
            <a:ext cx="981075" cy="30480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безпосереднє накопичення</a:t>
            </a:r>
          </a:p>
        </p:txBody>
      </p:sp>
      <p:sp>
        <p:nvSpPr>
          <p:cNvPr id="12" name="Прямокутник: округлені кути 11">
            <a:extLst>
              <a:ext uri="{FF2B5EF4-FFF2-40B4-BE49-F238E27FC236}">
                <a16:creationId xmlns:a16="http://schemas.microsoft.com/office/drawing/2014/main" id="{227BED75-FAF0-4010-90B4-5F84A821F790}"/>
              </a:ext>
            </a:extLst>
          </p:cNvPr>
          <p:cNvSpPr>
            <a:spLocks noGrp="1"/>
          </p:cNvSpPr>
          <p:nvPr/>
        </p:nvSpPr>
        <p:spPr>
          <a:xfrm>
            <a:off x="3181350" y="2876550"/>
            <a:ext cx="2505075" cy="466725"/>
          </a:xfrm>
          <a:prstGeom prst="roundRect">
            <a:avLst>
              <a:gd name="adj" fmla="val 16327"/>
            </a:avLst>
          </a:prstGeom>
          <a:solidFill>
            <a:srgbClr val="F5EBDD"/>
          </a:solidFill>
          <a:ln w="9525">
            <a:solidFill>
              <a:srgbClr val="D6E1DC"/>
            </a:solidFill>
          </a:ln>
        </p:spPr>
      </p:sp>
      <p:sp>
        <p:nvSpPr>
          <p:cNvPr id="13" name="Прямокутник 12">
            <a:extLst>
              <a:ext uri="{FF2B5EF4-FFF2-40B4-BE49-F238E27FC236}">
                <a16:creationId xmlns:a16="http://schemas.microsoft.com/office/drawing/2014/main" id="{C1D6F7BB-C136-4569-9BEA-B9D2B43DAB06}"/>
              </a:ext>
            </a:extLst>
          </p:cNvPr>
          <p:cNvSpPr>
            <a:spLocks noGrp="1"/>
          </p:cNvSpPr>
          <p:nvPr/>
        </p:nvSpPr>
        <p:spPr>
          <a:xfrm>
            <a:off x="3314700" y="2952750"/>
            <a:ext cx="12573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Вторинне джерело пилу</a:t>
            </a:r>
          </a:p>
        </p:txBody>
      </p:sp>
      <p:sp>
        <p:nvSpPr>
          <p:cNvPr id="14" name="Прямокутник 13">
            <a:extLst>
              <a:ext uri="{FF2B5EF4-FFF2-40B4-BE49-F238E27FC236}">
                <a16:creationId xmlns:a16="http://schemas.microsoft.com/office/drawing/2014/main" id="{AC7B5553-2A65-4B3F-A814-18FF58019ADB}"/>
              </a:ext>
            </a:extLst>
          </p:cNvPr>
          <p:cNvSpPr>
            <a:spLocks noGrp="1"/>
          </p:cNvSpPr>
          <p:nvPr/>
        </p:nvSpPr>
        <p:spPr>
          <a:xfrm>
            <a:off x="4572000" y="2952750"/>
            <a:ext cx="981075" cy="30480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ресуспензія частинок</a:t>
            </a:r>
          </a:p>
        </p:txBody>
      </p:sp>
      <p:sp>
        <p:nvSpPr>
          <p:cNvPr id="15" name="Прямокутник: округлені кути 14">
            <a:extLst>
              <a:ext uri="{FF2B5EF4-FFF2-40B4-BE49-F238E27FC236}">
                <a16:creationId xmlns:a16="http://schemas.microsoft.com/office/drawing/2014/main" id="{35FF0241-568E-488C-9D6D-E577BA59220C}"/>
              </a:ext>
            </a:extLst>
          </p:cNvPr>
          <p:cNvSpPr>
            <a:spLocks noGrp="1"/>
          </p:cNvSpPr>
          <p:nvPr/>
        </p:nvSpPr>
        <p:spPr>
          <a:xfrm>
            <a:off x="514350" y="3448050"/>
            <a:ext cx="2505075" cy="466725"/>
          </a:xfrm>
          <a:prstGeom prst="roundRect">
            <a:avLst>
              <a:gd name="adj" fmla="val 16327"/>
            </a:avLst>
          </a:prstGeom>
          <a:solidFill>
            <a:srgbClr val="FFFFFF"/>
          </a:solidFill>
          <a:ln w="9525">
            <a:solidFill>
              <a:srgbClr val="D6E1DC"/>
            </a:solidFill>
          </a:ln>
        </p:spPr>
      </p:sp>
      <p:sp>
        <p:nvSpPr>
          <p:cNvPr id="16" name="Прямокутник 15">
            <a:extLst>
              <a:ext uri="{FF2B5EF4-FFF2-40B4-BE49-F238E27FC236}">
                <a16:creationId xmlns:a16="http://schemas.microsoft.com/office/drawing/2014/main" id="{D282CA6F-BCEB-4FAB-A882-3DB3E5596CB1}"/>
              </a:ext>
            </a:extLst>
          </p:cNvPr>
          <p:cNvSpPr>
            <a:spLocks noGrp="1"/>
          </p:cNvSpPr>
          <p:nvPr/>
        </p:nvSpPr>
        <p:spPr>
          <a:xfrm>
            <a:off x="647700" y="3524250"/>
            <a:ext cx="12573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Джерело для вод</a:t>
            </a:r>
          </a:p>
        </p:txBody>
      </p:sp>
      <p:sp>
        <p:nvSpPr>
          <p:cNvPr id="17" name="Прямокутник 16">
            <a:extLst>
              <a:ext uri="{FF2B5EF4-FFF2-40B4-BE49-F238E27FC236}">
                <a16:creationId xmlns:a16="http://schemas.microsoft.com/office/drawing/2014/main" id="{741C3F1E-AB64-4CD1-966E-729894744850}"/>
              </a:ext>
            </a:extLst>
          </p:cNvPr>
          <p:cNvSpPr>
            <a:spLocks noGrp="1"/>
          </p:cNvSpPr>
          <p:nvPr/>
        </p:nvSpPr>
        <p:spPr>
          <a:xfrm>
            <a:off x="1905000" y="3524250"/>
            <a:ext cx="981075" cy="30480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інфільтрація і стік</a:t>
            </a:r>
          </a:p>
        </p:txBody>
      </p:sp>
      <p:sp>
        <p:nvSpPr>
          <p:cNvPr id="18" name="Прямокутник: округлені кути 17">
            <a:extLst>
              <a:ext uri="{FF2B5EF4-FFF2-40B4-BE49-F238E27FC236}">
                <a16:creationId xmlns:a16="http://schemas.microsoft.com/office/drawing/2014/main" id="{D9FB3E69-FD75-4B16-9EB4-C5BE89D527AB}"/>
              </a:ext>
            </a:extLst>
          </p:cNvPr>
          <p:cNvSpPr>
            <a:spLocks noGrp="1"/>
          </p:cNvSpPr>
          <p:nvPr/>
        </p:nvSpPr>
        <p:spPr>
          <a:xfrm>
            <a:off x="3181350" y="3448050"/>
            <a:ext cx="2505075" cy="466725"/>
          </a:xfrm>
          <a:prstGeom prst="roundRect">
            <a:avLst>
              <a:gd name="adj" fmla="val 16327"/>
            </a:avLst>
          </a:prstGeom>
          <a:solidFill>
            <a:srgbClr val="F5EBDD"/>
          </a:solidFill>
          <a:ln w="9525">
            <a:solidFill>
              <a:srgbClr val="D6E1DC"/>
            </a:solidFill>
          </a:ln>
        </p:spPr>
      </p:sp>
      <p:sp>
        <p:nvSpPr>
          <p:cNvPr id="19" name="Прямокутник 18">
            <a:extLst>
              <a:ext uri="{FF2B5EF4-FFF2-40B4-BE49-F238E27FC236}">
                <a16:creationId xmlns:a16="http://schemas.microsoft.com/office/drawing/2014/main" id="{BF43107B-5BD5-4688-A76D-A4AF7A606147}"/>
              </a:ext>
            </a:extLst>
          </p:cNvPr>
          <p:cNvSpPr>
            <a:spLocks noGrp="1"/>
          </p:cNvSpPr>
          <p:nvPr/>
        </p:nvSpPr>
        <p:spPr>
          <a:xfrm>
            <a:off x="3314700" y="3524250"/>
            <a:ext cx="12573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Середовище продукції</a:t>
            </a:r>
          </a:p>
        </p:txBody>
      </p:sp>
      <p:sp>
        <p:nvSpPr>
          <p:cNvPr id="20" name="Прямокутник 19">
            <a:extLst>
              <a:ext uri="{FF2B5EF4-FFF2-40B4-BE49-F238E27FC236}">
                <a16:creationId xmlns:a16="http://schemas.microsoft.com/office/drawing/2014/main" id="{57F53660-A31C-47F4-BA19-DDDC7C9AB41E}"/>
              </a:ext>
            </a:extLst>
          </p:cNvPr>
          <p:cNvSpPr>
            <a:spLocks noGrp="1"/>
          </p:cNvSpPr>
          <p:nvPr/>
        </p:nvSpPr>
        <p:spPr>
          <a:xfrm>
            <a:off x="4572000" y="3524250"/>
            <a:ext cx="981075" cy="30480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перехід у рослини</a:t>
            </a:r>
          </a:p>
        </p:txBody>
      </p:sp>
      <p:sp>
        <p:nvSpPr>
          <p:cNvPr id="21" name="Прямокутник: округлені кути 20">
            <a:extLst>
              <a:ext uri="{FF2B5EF4-FFF2-40B4-BE49-F238E27FC236}">
                <a16:creationId xmlns:a16="http://schemas.microsoft.com/office/drawing/2014/main" id="{DBEF8136-E15B-4FBB-AD7C-C6A3C23A5092}"/>
              </a:ext>
            </a:extLst>
          </p:cNvPr>
          <p:cNvSpPr>
            <a:spLocks noGrp="1"/>
          </p:cNvSpPr>
          <p:nvPr/>
        </p:nvSpPr>
        <p:spPr>
          <a:xfrm>
            <a:off x="514350" y="4019550"/>
            <a:ext cx="2505075" cy="466725"/>
          </a:xfrm>
          <a:prstGeom prst="roundRect">
            <a:avLst>
              <a:gd name="adj" fmla="val 16327"/>
            </a:avLst>
          </a:prstGeom>
          <a:solidFill>
            <a:srgbClr val="FFFFFF"/>
          </a:solidFill>
          <a:ln w="9525">
            <a:solidFill>
              <a:srgbClr val="D6E1DC"/>
            </a:solidFill>
          </a:ln>
        </p:spPr>
      </p:sp>
      <p:sp>
        <p:nvSpPr>
          <p:cNvPr id="22" name="Прямокутник 21">
            <a:extLst>
              <a:ext uri="{FF2B5EF4-FFF2-40B4-BE49-F238E27FC236}">
                <a16:creationId xmlns:a16="http://schemas.microsoft.com/office/drawing/2014/main" id="{208FBFB0-0DA7-4E76-BACB-3F2985DF94EC}"/>
              </a:ext>
            </a:extLst>
          </p:cNvPr>
          <p:cNvSpPr>
            <a:spLocks noGrp="1"/>
          </p:cNvSpPr>
          <p:nvPr/>
        </p:nvSpPr>
        <p:spPr>
          <a:xfrm>
            <a:off x="647700" y="4095750"/>
            <a:ext cx="12573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Оселище біоти</a:t>
            </a:r>
          </a:p>
        </p:txBody>
      </p:sp>
      <p:sp>
        <p:nvSpPr>
          <p:cNvPr id="23" name="Прямокутник 22">
            <a:extLst>
              <a:ext uri="{FF2B5EF4-FFF2-40B4-BE49-F238E27FC236}">
                <a16:creationId xmlns:a16="http://schemas.microsoft.com/office/drawing/2014/main" id="{AAE0F149-24BD-4BE5-9C5E-C0C5D539117D}"/>
              </a:ext>
            </a:extLst>
          </p:cNvPr>
          <p:cNvSpPr>
            <a:spLocks noGrp="1"/>
          </p:cNvSpPr>
          <p:nvPr/>
        </p:nvSpPr>
        <p:spPr>
          <a:xfrm>
            <a:off x="1905000" y="4095750"/>
            <a:ext cx="981075" cy="304800"/>
          </a:xfrm>
          <a:prstGeom prst="rect">
            <a:avLst/>
          </a:prstGeom>
          <a:noFill/>
          <a:ln w="0">
            <a:noFill/>
          </a:ln>
        </p:spPr>
        <p:txBody>
          <a:bodyPr anchor="t">
            <a:normAutofit fontScale="97917"/>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вплив на ґрунтові організми</a:t>
            </a:r>
          </a:p>
        </p:txBody>
      </p:sp>
      <p:sp>
        <p:nvSpPr>
          <p:cNvPr id="24" name="Прямокутник: округлені кути 23">
            <a:extLst>
              <a:ext uri="{FF2B5EF4-FFF2-40B4-BE49-F238E27FC236}">
                <a16:creationId xmlns:a16="http://schemas.microsoft.com/office/drawing/2014/main" id="{9CB39BA9-6484-4926-B1C0-6A9E11B8B462}"/>
              </a:ext>
            </a:extLst>
          </p:cNvPr>
          <p:cNvSpPr>
            <a:spLocks noGrp="1"/>
          </p:cNvSpPr>
          <p:nvPr/>
        </p:nvSpPr>
        <p:spPr>
          <a:xfrm>
            <a:off x="3181350" y="4019550"/>
            <a:ext cx="2505075" cy="466725"/>
          </a:xfrm>
          <a:prstGeom prst="roundRect">
            <a:avLst>
              <a:gd name="adj" fmla="val 16327"/>
            </a:avLst>
          </a:prstGeom>
          <a:solidFill>
            <a:srgbClr val="F5EBDD"/>
          </a:solidFill>
          <a:ln w="9525">
            <a:solidFill>
              <a:srgbClr val="D6E1DC"/>
            </a:solidFill>
          </a:ln>
        </p:spPr>
      </p:sp>
      <p:sp>
        <p:nvSpPr>
          <p:cNvPr id="25" name="Прямокутник 24">
            <a:extLst>
              <a:ext uri="{FF2B5EF4-FFF2-40B4-BE49-F238E27FC236}">
                <a16:creationId xmlns:a16="http://schemas.microsoft.com/office/drawing/2014/main" id="{7B6C3B61-ECC1-42A1-A627-4B3D9368C590}"/>
              </a:ext>
            </a:extLst>
          </p:cNvPr>
          <p:cNvSpPr>
            <a:spLocks noGrp="1"/>
          </p:cNvSpPr>
          <p:nvPr/>
        </p:nvSpPr>
        <p:spPr>
          <a:xfrm>
            <a:off x="3314700" y="4095750"/>
            <a:ext cx="12573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Джерело для приміщень</a:t>
            </a:r>
          </a:p>
        </p:txBody>
      </p:sp>
      <p:sp>
        <p:nvSpPr>
          <p:cNvPr id="26" name="Прямокутник 25">
            <a:extLst>
              <a:ext uri="{FF2B5EF4-FFF2-40B4-BE49-F238E27FC236}">
                <a16:creationId xmlns:a16="http://schemas.microsoft.com/office/drawing/2014/main" id="{485EC899-388F-4DFE-B8FE-49A049ABEE11}"/>
              </a:ext>
            </a:extLst>
          </p:cNvPr>
          <p:cNvSpPr>
            <a:spLocks noGrp="1"/>
          </p:cNvSpPr>
          <p:nvPr/>
        </p:nvSpPr>
        <p:spPr>
          <a:xfrm>
            <a:off x="4572000" y="4095750"/>
            <a:ext cx="981075" cy="30480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взуття, одяг, пари</a:t>
            </a:r>
          </a:p>
        </p:txBody>
      </p:sp>
      <p:sp>
        <p:nvSpPr>
          <p:cNvPr id="27" name="Прямокутник 26">
            <a:extLst>
              <a:ext uri="{FF2B5EF4-FFF2-40B4-BE49-F238E27FC236}">
                <a16:creationId xmlns:a16="http://schemas.microsoft.com/office/drawing/2014/main" id="{AE6A3F60-A097-4E07-81AD-627883979BE4}"/>
              </a:ext>
            </a:extLst>
          </p:cNvPr>
          <p:cNvSpPr>
            <a:spLocks noGrp="1"/>
          </p:cNvSpPr>
          <p:nvPr/>
        </p:nvSpPr>
        <p:spPr>
          <a:xfrm>
            <a:off x="6029325" y="2571750"/>
            <a:ext cx="26670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СЦЕНАРІЇ КОНТАКТУ</a:t>
            </a:r>
          </a:p>
        </p:txBody>
      </p:sp>
      <p:sp>
        <p:nvSpPr>
          <p:cNvPr id="28" name="Прямокутник: округлені кути 27">
            <a:extLst>
              <a:ext uri="{FF2B5EF4-FFF2-40B4-BE49-F238E27FC236}">
                <a16:creationId xmlns:a16="http://schemas.microsoft.com/office/drawing/2014/main" id="{932B1D50-7044-481D-BD18-887998F6AB05}"/>
              </a:ext>
            </a:extLst>
          </p:cNvPr>
          <p:cNvSpPr>
            <a:spLocks noGrp="1"/>
          </p:cNvSpPr>
          <p:nvPr/>
        </p:nvSpPr>
        <p:spPr>
          <a:xfrm>
            <a:off x="6029325" y="2876550"/>
            <a:ext cx="5553075" cy="295275"/>
          </a:xfrm>
          <a:prstGeom prst="roundRect">
            <a:avLst>
              <a:gd name="adj" fmla="val 25806"/>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EEBBBA55-A827-49D7-9093-957A595D988D}"/>
              </a:ext>
            </a:extLst>
          </p:cNvPr>
          <p:cNvSpPr>
            <a:spLocks noGrp="1"/>
          </p:cNvSpPr>
          <p:nvPr/>
        </p:nvSpPr>
        <p:spPr>
          <a:xfrm>
            <a:off x="6162675" y="2952750"/>
            <a:ext cx="142875" cy="142875"/>
          </a:xfrm>
          <a:prstGeom prst="ellipse">
            <a:avLst/>
          </a:prstGeom>
          <a:solidFill>
            <a:srgbClr val="3E7692"/>
          </a:solidFill>
          <a:ln w="0">
            <a:noFill/>
          </a:ln>
        </p:spPr>
      </p:sp>
      <p:sp>
        <p:nvSpPr>
          <p:cNvPr id="30" name="Прямокутник 29">
            <a:extLst>
              <a:ext uri="{FF2B5EF4-FFF2-40B4-BE49-F238E27FC236}">
                <a16:creationId xmlns:a16="http://schemas.microsoft.com/office/drawing/2014/main" id="{EB2619AA-4616-43B7-9BC9-AD74129BD891}"/>
              </a:ext>
            </a:extLst>
          </p:cNvPr>
          <p:cNvSpPr>
            <a:spLocks noGrp="1"/>
          </p:cNvSpPr>
          <p:nvPr/>
        </p:nvSpPr>
        <p:spPr>
          <a:xfrm>
            <a:off x="6457950" y="2933700"/>
            <a:ext cx="4953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випадкове проковтування</a:t>
            </a:r>
          </a:p>
        </p:txBody>
      </p:sp>
      <p:sp>
        <p:nvSpPr>
          <p:cNvPr id="31" name="Прямокутник: округлені кути 30">
            <a:extLst>
              <a:ext uri="{FF2B5EF4-FFF2-40B4-BE49-F238E27FC236}">
                <a16:creationId xmlns:a16="http://schemas.microsoft.com/office/drawing/2014/main" id="{2375A958-7B21-4324-9D41-98ACC8DA6F30}"/>
              </a:ext>
            </a:extLst>
          </p:cNvPr>
          <p:cNvSpPr>
            <a:spLocks noGrp="1"/>
          </p:cNvSpPr>
          <p:nvPr/>
        </p:nvSpPr>
        <p:spPr>
          <a:xfrm>
            <a:off x="6029325" y="3257550"/>
            <a:ext cx="5553075" cy="295275"/>
          </a:xfrm>
          <a:prstGeom prst="roundRect">
            <a:avLst>
              <a:gd name="adj" fmla="val 25806"/>
            </a:avLst>
          </a:prstGeom>
          <a:solidFill>
            <a:srgbClr val="F5EBDD"/>
          </a:solidFill>
          <a:ln w="9525">
            <a:solidFill>
              <a:srgbClr val="D6E1DC"/>
            </a:solidFill>
          </a:ln>
        </p:spPr>
      </p:sp>
      <p:sp>
        <p:nvSpPr>
          <p:cNvPr id="32" name="Овал 31">
            <a:extLst>
              <a:ext uri="{FF2B5EF4-FFF2-40B4-BE49-F238E27FC236}">
                <a16:creationId xmlns:a16="http://schemas.microsoft.com/office/drawing/2014/main" id="{02736BDB-64AD-4F4B-8C12-FAFA3BA59B06}"/>
              </a:ext>
            </a:extLst>
          </p:cNvPr>
          <p:cNvSpPr>
            <a:spLocks noGrp="1"/>
          </p:cNvSpPr>
          <p:nvPr/>
        </p:nvSpPr>
        <p:spPr>
          <a:xfrm>
            <a:off x="6162675" y="3333750"/>
            <a:ext cx="142875" cy="142875"/>
          </a:xfrm>
          <a:prstGeom prst="ellipse">
            <a:avLst/>
          </a:prstGeom>
          <a:solidFill>
            <a:srgbClr val="3E7692"/>
          </a:solidFill>
          <a:ln w="0">
            <a:noFill/>
          </a:ln>
        </p:spPr>
      </p:sp>
      <p:sp>
        <p:nvSpPr>
          <p:cNvPr id="33" name="Прямокутник 32">
            <a:extLst>
              <a:ext uri="{FF2B5EF4-FFF2-40B4-BE49-F238E27FC236}">
                <a16:creationId xmlns:a16="http://schemas.microsoft.com/office/drawing/2014/main" id="{F9A1362F-6504-47D8-AF66-509D3CA1F543}"/>
              </a:ext>
            </a:extLst>
          </p:cNvPr>
          <p:cNvSpPr>
            <a:spLocks noGrp="1"/>
          </p:cNvSpPr>
          <p:nvPr/>
        </p:nvSpPr>
        <p:spPr>
          <a:xfrm>
            <a:off x="6457950" y="3314700"/>
            <a:ext cx="4953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дермальний контакт</a:t>
            </a:r>
          </a:p>
        </p:txBody>
      </p:sp>
      <p:sp>
        <p:nvSpPr>
          <p:cNvPr id="34" name="Прямокутник: округлені кути 33">
            <a:extLst>
              <a:ext uri="{FF2B5EF4-FFF2-40B4-BE49-F238E27FC236}">
                <a16:creationId xmlns:a16="http://schemas.microsoft.com/office/drawing/2014/main" id="{F840906E-79A5-4E32-9F47-B2AD86BF49AA}"/>
              </a:ext>
            </a:extLst>
          </p:cNvPr>
          <p:cNvSpPr>
            <a:spLocks noGrp="1"/>
          </p:cNvSpPr>
          <p:nvPr/>
        </p:nvSpPr>
        <p:spPr>
          <a:xfrm>
            <a:off x="6029325" y="3638550"/>
            <a:ext cx="5553075" cy="295275"/>
          </a:xfrm>
          <a:prstGeom prst="roundRect">
            <a:avLst>
              <a:gd name="adj" fmla="val 25806"/>
            </a:avLst>
          </a:prstGeom>
          <a:solidFill>
            <a:srgbClr val="FFFFFF"/>
          </a:solidFill>
          <a:ln w="9525">
            <a:solidFill>
              <a:srgbClr val="D6E1DC"/>
            </a:solidFill>
          </a:ln>
        </p:spPr>
      </p:sp>
      <p:sp>
        <p:nvSpPr>
          <p:cNvPr id="35" name="Овал 34">
            <a:extLst>
              <a:ext uri="{FF2B5EF4-FFF2-40B4-BE49-F238E27FC236}">
                <a16:creationId xmlns:a16="http://schemas.microsoft.com/office/drawing/2014/main" id="{C9184B4E-20FE-4715-9164-FBB7D6AF46E0}"/>
              </a:ext>
            </a:extLst>
          </p:cNvPr>
          <p:cNvSpPr>
            <a:spLocks noGrp="1"/>
          </p:cNvSpPr>
          <p:nvPr/>
        </p:nvSpPr>
        <p:spPr>
          <a:xfrm>
            <a:off x="6162675" y="3714750"/>
            <a:ext cx="142875" cy="142875"/>
          </a:xfrm>
          <a:prstGeom prst="ellipse">
            <a:avLst/>
          </a:prstGeom>
          <a:solidFill>
            <a:srgbClr val="3E7692"/>
          </a:solidFill>
          <a:ln w="0">
            <a:noFill/>
          </a:ln>
        </p:spPr>
      </p:sp>
      <p:sp>
        <p:nvSpPr>
          <p:cNvPr id="36" name="Прямокутник 35">
            <a:extLst>
              <a:ext uri="{FF2B5EF4-FFF2-40B4-BE49-F238E27FC236}">
                <a16:creationId xmlns:a16="http://schemas.microsoft.com/office/drawing/2014/main" id="{C87D381D-FCDB-4B0E-92B1-CC900B56046E}"/>
              </a:ext>
            </a:extLst>
          </p:cNvPr>
          <p:cNvSpPr>
            <a:spLocks noGrp="1"/>
          </p:cNvSpPr>
          <p:nvPr/>
        </p:nvSpPr>
        <p:spPr>
          <a:xfrm>
            <a:off x="6457950" y="3695700"/>
            <a:ext cx="4953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вдихання ресуспендованого пилу</a:t>
            </a:r>
          </a:p>
        </p:txBody>
      </p:sp>
      <p:sp>
        <p:nvSpPr>
          <p:cNvPr id="37" name="Прямокутник: округлені кути 36">
            <a:extLst>
              <a:ext uri="{FF2B5EF4-FFF2-40B4-BE49-F238E27FC236}">
                <a16:creationId xmlns:a16="http://schemas.microsoft.com/office/drawing/2014/main" id="{C9B9DD42-8290-481E-B942-8D6169D40ABA}"/>
              </a:ext>
            </a:extLst>
          </p:cNvPr>
          <p:cNvSpPr>
            <a:spLocks noGrp="1"/>
          </p:cNvSpPr>
          <p:nvPr/>
        </p:nvSpPr>
        <p:spPr>
          <a:xfrm>
            <a:off x="6029325" y="4019550"/>
            <a:ext cx="5553075" cy="295275"/>
          </a:xfrm>
          <a:prstGeom prst="roundRect">
            <a:avLst>
              <a:gd name="adj" fmla="val 25806"/>
            </a:avLst>
          </a:prstGeom>
          <a:solidFill>
            <a:srgbClr val="F5EBDD"/>
          </a:solidFill>
          <a:ln w="9525">
            <a:solidFill>
              <a:srgbClr val="D6E1DC"/>
            </a:solidFill>
          </a:ln>
        </p:spPr>
      </p:sp>
      <p:sp>
        <p:nvSpPr>
          <p:cNvPr id="38" name="Овал 37">
            <a:extLst>
              <a:ext uri="{FF2B5EF4-FFF2-40B4-BE49-F238E27FC236}">
                <a16:creationId xmlns:a16="http://schemas.microsoft.com/office/drawing/2014/main" id="{2A83FC2A-14D3-49B5-B388-20B49265F01D}"/>
              </a:ext>
            </a:extLst>
          </p:cNvPr>
          <p:cNvSpPr>
            <a:spLocks noGrp="1"/>
          </p:cNvSpPr>
          <p:nvPr/>
        </p:nvSpPr>
        <p:spPr>
          <a:xfrm>
            <a:off x="6162675" y="4095750"/>
            <a:ext cx="142875" cy="142875"/>
          </a:xfrm>
          <a:prstGeom prst="ellipse">
            <a:avLst/>
          </a:prstGeom>
          <a:solidFill>
            <a:srgbClr val="3E7692"/>
          </a:solidFill>
          <a:ln w="0">
            <a:noFill/>
          </a:ln>
        </p:spPr>
      </p:sp>
      <p:sp>
        <p:nvSpPr>
          <p:cNvPr id="39" name="Прямокутник 38">
            <a:extLst>
              <a:ext uri="{FF2B5EF4-FFF2-40B4-BE49-F238E27FC236}">
                <a16:creationId xmlns:a16="http://schemas.microsoft.com/office/drawing/2014/main" id="{80F8A062-A191-4215-B35C-1467A12ACE84}"/>
              </a:ext>
            </a:extLst>
          </p:cNvPr>
          <p:cNvSpPr>
            <a:spLocks noGrp="1"/>
          </p:cNvSpPr>
          <p:nvPr/>
        </p:nvSpPr>
        <p:spPr>
          <a:xfrm>
            <a:off x="6457950" y="4076700"/>
            <a:ext cx="4953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перенесення на взутті та одязі</a:t>
            </a:r>
          </a:p>
        </p:txBody>
      </p:sp>
      <p:sp>
        <p:nvSpPr>
          <p:cNvPr id="40" name="Прямокутник: округлені кути 39">
            <a:extLst>
              <a:ext uri="{FF2B5EF4-FFF2-40B4-BE49-F238E27FC236}">
                <a16:creationId xmlns:a16="http://schemas.microsoft.com/office/drawing/2014/main" id="{413B0A88-5884-467A-876E-D002C43234D6}"/>
              </a:ext>
            </a:extLst>
          </p:cNvPr>
          <p:cNvSpPr>
            <a:spLocks noGrp="1"/>
          </p:cNvSpPr>
          <p:nvPr/>
        </p:nvSpPr>
        <p:spPr>
          <a:xfrm>
            <a:off x="6029325" y="4400550"/>
            <a:ext cx="5553075" cy="295275"/>
          </a:xfrm>
          <a:prstGeom prst="roundRect">
            <a:avLst>
              <a:gd name="adj" fmla="val 25806"/>
            </a:avLst>
          </a:prstGeom>
          <a:solidFill>
            <a:srgbClr val="FFFFFF"/>
          </a:solidFill>
          <a:ln w="9525">
            <a:solidFill>
              <a:srgbClr val="D6E1DC"/>
            </a:solidFill>
          </a:ln>
        </p:spPr>
      </p:sp>
      <p:sp>
        <p:nvSpPr>
          <p:cNvPr id="41" name="Овал 40">
            <a:extLst>
              <a:ext uri="{FF2B5EF4-FFF2-40B4-BE49-F238E27FC236}">
                <a16:creationId xmlns:a16="http://schemas.microsoft.com/office/drawing/2014/main" id="{E91C72A4-6F3A-48AD-A80E-1C97968A9674}"/>
              </a:ext>
            </a:extLst>
          </p:cNvPr>
          <p:cNvSpPr>
            <a:spLocks noGrp="1"/>
          </p:cNvSpPr>
          <p:nvPr/>
        </p:nvSpPr>
        <p:spPr>
          <a:xfrm>
            <a:off x="6162675" y="4476750"/>
            <a:ext cx="142875" cy="142875"/>
          </a:xfrm>
          <a:prstGeom prst="ellipse">
            <a:avLst/>
          </a:prstGeom>
          <a:solidFill>
            <a:srgbClr val="3E7692"/>
          </a:solidFill>
          <a:ln w="0">
            <a:noFill/>
          </a:ln>
        </p:spPr>
      </p:sp>
      <p:sp>
        <p:nvSpPr>
          <p:cNvPr id="42" name="Прямокутник 41">
            <a:extLst>
              <a:ext uri="{FF2B5EF4-FFF2-40B4-BE49-F238E27FC236}">
                <a16:creationId xmlns:a16="http://schemas.microsoft.com/office/drawing/2014/main" id="{43C648FC-1B3F-441F-93AE-2AB8BCDEC502}"/>
              </a:ext>
            </a:extLst>
          </p:cNvPr>
          <p:cNvSpPr>
            <a:spLocks noGrp="1"/>
          </p:cNvSpPr>
          <p:nvPr/>
        </p:nvSpPr>
        <p:spPr>
          <a:xfrm>
            <a:off x="6457950" y="4457700"/>
            <a:ext cx="4953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споживання вирощеної продукції</a:t>
            </a:r>
          </a:p>
        </p:txBody>
      </p:sp>
      <p:sp>
        <p:nvSpPr>
          <p:cNvPr id="43" name="Прямокутник: округлені кути 42">
            <a:extLst>
              <a:ext uri="{FF2B5EF4-FFF2-40B4-BE49-F238E27FC236}">
                <a16:creationId xmlns:a16="http://schemas.microsoft.com/office/drawing/2014/main" id="{A766199F-A9DD-4117-840E-6032E0B00D55}"/>
              </a:ext>
            </a:extLst>
          </p:cNvPr>
          <p:cNvSpPr>
            <a:spLocks noGrp="1"/>
          </p:cNvSpPr>
          <p:nvPr/>
        </p:nvSpPr>
        <p:spPr>
          <a:xfrm>
            <a:off x="6029325" y="4781550"/>
            <a:ext cx="5553075" cy="295275"/>
          </a:xfrm>
          <a:prstGeom prst="roundRect">
            <a:avLst>
              <a:gd name="adj" fmla="val 25806"/>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710F0504-D44C-42E0-AE31-7AFF781E6688}"/>
              </a:ext>
            </a:extLst>
          </p:cNvPr>
          <p:cNvSpPr>
            <a:spLocks noGrp="1"/>
          </p:cNvSpPr>
          <p:nvPr/>
        </p:nvSpPr>
        <p:spPr>
          <a:xfrm>
            <a:off x="6162675" y="4857750"/>
            <a:ext cx="142875" cy="142875"/>
          </a:xfrm>
          <a:prstGeom prst="ellipse">
            <a:avLst/>
          </a:prstGeom>
          <a:solidFill>
            <a:srgbClr val="3E7692"/>
          </a:solidFill>
          <a:ln w="0">
            <a:noFill/>
          </a:ln>
        </p:spPr>
      </p:sp>
      <p:sp>
        <p:nvSpPr>
          <p:cNvPr id="45" name="Прямокутник 44">
            <a:extLst>
              <a:ext uri="{FF2B5EF4-FFF2-40B4-BE49-F238E27FC236}">
                <a16:creationId xmlns:a16="http://schemas.microsoft.com/office/drawing/2014/main" id="{AFAF0FDB-341B-4066-B381-0B70FC987746}"/>
              </a:ext>
            </a:extLst>
          </p:cNvPr>
          <p:cNvSpPr>
            <a:spLocks noGrp="1"/>
          </p:cNvSpPr>
          <p:nvPr/>
        </p:nvSpPr>
        <p:spPr>
          <a:xfrm>
            <a:off x="6457950" y="4838700"/>
            <a:ext cx="4953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міграція у підземні води</a:t>
            </a:r>
          </a:p>
        </p:txBody>
      </p:sp>
      <p:sp>
        <p:nvSpPr>
          <p:cNvPr id="46" name="Прямокутник: округлені кути 45">
            <a:extLst>
              <a:ext uri="{FF2B5EF4-FFF2-40B4-BE49-F238E27FC236}">
                <a16:creationId xmlns:a16="http://schemas.microsoft.com/office/drawing/2014/main" id="{76C6E52A-64B8-4710-B1EA-606354674652}"/>
              </a:ext>
            </a:extLst>
          </p:cNvPr>
          <p:cNvSpPr>
            <a:spLocks noGrp="1"/>
          </p:cNvSpPr>
          <p:nvPr/>
        </p:nvSpPr>
        <p:spPr>
          <a:xfrm>
            <a:off x="6029325" y="5162550"/>
            <a:ext cx="5553075" cy="295275"/>
          </a:xfrm>
          <a:prstGeom prst="roundRect">
            <a:avLst>
              <a:gd name="adj" fmla="val 25806"/>
            </a:avLst>
          </a:prstGeom>
          <a:solidFill>
            <a:srgbClr val="FFFFFF"/>
          </a:solidFill>
          <a:ln w="9525">
            <a:solidFill>
              <a:srgbClr val="D6E1DC"/>
            </a:solidFill>
          </a:ln>
        </p:spPr>
      </p:sp>
      <p:sp>
        <p:nvSpPr>
          <p:cNvPr id="47" name="Овал 46">
            <a:extLst>
              <a:ext uri="{FF2B5EF4-FFF2-40B4-BE49-F238E27FC236}">
                <a16:creationId xmlns:a16="http://schemas.microsoft.com/office/drawing/2014/main" id="{C3AE979F-3A81-4A34-8064-0A9D99FB4517}"/>
              </a:ext>
            </a:extLst>
          </p:cNvPr>
          <p:cNvSpPr>
            <a:spLocks noGrp="1"/>
          </p:cNvSpPr>
          <p:nvPr/>
        </p:nvSpPr>
        <p:spPr>
          <a:xfrm>
            <a:off x="6162675" y="5238750"/>
            <a:ext cx="142875" cy="142875"/>
          </a:xfrm>
          <a:prstGeom prst="ellipse">
            <a:avLst/>
          </a:prstGeom>
          <a:solidFill>
            <a:srgbClr val="D9952D"/>
          </a:solidFill>
          <a:ln w="0">
            <a:noFill/>
          </a:ln>
        </p:spPr>
      </p:sp>
      <p:sp>
        <p:nvSpPr>
          <p:cNvPr id="48" name="Прямокутник 47">
            <a:extLst>
              <a:ext uri="{FF2B5EF4-FFF2-40B4-BE49-F238E27FC236}">
                <a16:creationId xmlns:a16="http://schemas.microsoft.com/office/drawing/2014/main" id="{A99AC0DD-7A6F-4430-AAE2-415C1C869806}"/>
              </a:ext>
            </a:extLst>
          </p:cNvPr>
          <p:cNvSpPr>
            <a:spLocks noGrp="1"/>
          </p:cNvSpPr>
          <p:nvPr/>
        </p:nvSpPr>
        <p:spPr>
          <a:xfrm>
            <a:off x="6457950" y="5219700"/>
            <a:ext cx="4953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випаровування летких речовин</a:t>
            </a:r>
          </a:p>
        </p:txBody>
      </p:sp>
      <p:sp>
        <p:nvSpPr>
          <p:cNvPr id="49" name="Прямокутник: округлені кути 48">
            <a:extLst>
              <a:ext uri="{FF2B5EF4-FFF2-40B4-BE49-F238E27FC236}">
                <a16:creationId xmlns:a16="http://schemas.microsoft.com/office/drawing/2014/main" id="{80795D43-BAE5-4A73-BDC0-610F82D46003}"/>
              </a:ext>
            </a:extLst>
          </p:cNvPr>
          <p:cNvSpPr>
            <a:spLocks noGrp="1"/>
          </p:cNvSpPr>
          <p:nvPr/>
        </p:nvSpPr>
        <p:spPr>
          <a:xfrm>
            <a:off x="514350" y="4829175"/>
            <a:ext cx="5305425" cy="1123950"/>
          </a:xfrm>
          <a:prstGeom prst="roundRect">
            <a:avLst>
              <a:gd name="adj" fmla="val 6780"/>
            </a:avLst>
          </a:prstGeom>
          <a:solidFill>
            <a:srgbClr val="10282F"/>
          </a:solidFill>
          <a:ln w="0">
            <a:noFill/>
          </a:ln>
        </p:spPr>
      </p:sp>
      <p:sp>
        <p:nvSpPr>
          <p:cNvPr id="50" name="Прямокутник 49">
            <a:extLst>
              <a:ext uri="{FF2B5EF4-FFF2-40B4-BE49-F238E27FC236}">
                <a16:creationId xmlns:a16="http://schemas.microsoft.com/office/drawing/2014/main" id="{406DAE64-E040-477E-9835-FF09254A5F03}"/>
              </a:ext>
            </a:extLst>
          </p:cNvPr>
          <p:cNvSpPr>
            <a:spLocks noGrp="1"/>
          </p:cNvSpPr>
          <p:nvPr/>
        </p:nvSpPr>
        <p:spPr>
          <a:xfrm>
            <a:off x="742950" y="5010150"/>
            <a:ext cx="219075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ВЛАСТИВОСТІ ҐРУНТУ</a:t>
            </a:r>
          </a:p>
        </p:txBody>
      </p:sp>
      <p:sp>
        <p:nvSpPr>
          <p:cNvPr id="51" name="Прямокутник 50">
            <a:extLst>
              <a:ext uri="{FF2B5EF4-FFF2-40B4-BE49-F238E27FC236}">
                <a16:creationId xmlns:a16="http://schemas.microsoft.com/office/drawing/2014/main" id="{8E81AFB8-9F81-45BC-A1B0-0B0F24B3C731}"/>
              </a:ext>
            </a:extLst>
          </p:cNvPr>
          <p:cNvSpPr>
            <a:spLocks noGrp="1"/>
          </p:cNvSpPr>
          <p:nvPr/>
        </p:nvSpPr>
        <p:spPr>
          <a:xfrm>
            <a:off x="742950" y="5286375"/>
            <a:ext cx="4762500" cy="495300"/>
          </a:xfrm>
          <a:prstGeom prst="rect">
            <a:avLst/>
          </a:prstGeom>
          <a:noFill/>
          <a:ln w="0">
            <a:noFill/>
          </a:ln>
        </p:spPr>
        <p:txBody>
          <a:bodyPr anchor="t">
            <a:normAutofit/>
          </a:bodyPr>
          <a:lstStyle/>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гранулометрія  •  органічна речовина  •  pH  •  вологість  •  проникність  •  сорбція  •  глибина  •  дрібна фракція</a:t>
            </a:r>
          </a:p>
        </p:txBody>
      </p:sp>
      <p:sp>
        <p:nvSpPr>
          <p:cNvPr id="52" name="Прямокутник: округлені кути 51">
            <a:extLst>
              <a:ext uri="{FF2B5EF4-FFF2-40B4-BE49-F238E27FC236}">
                <a16:creationId xmlns:a16="http://schemas.microsoft.com/office/drawing/2014/main" id="{AE2E9CBC-7968-46F3-A0AE-6CC97196239C}"/>
              </a:ext>
            </a:extLst>
          </p:cNvPr>
          <p:cNvSpPr>
            <a:spLocks noGrp="1"/>
          </p:cNvSpPr>
          <p:nvPr/>
        </p:nvSpPr>
        <p:spPr>
          <a:xfrm>
            <a:off x="6029325" y="5676900"/>
            <a:ext cx="5553075" cy="428625"/>
          </a:xfrm>
          <a:prstGeom prst="roundRect">
            <a:avLst>
              <a:gd name="adj" fmla="val 17778"/>
            </a:avLst>
          </a:prstGeom>
          <a:solidFill>
            <a:srgbClr val="F7E6E3"/>
          </a:solidFill>
          <a:ln w="0">
            <a:noFill/>
          </a:ln>
        </p:spPr>
      </p:sp>
      <p:sp>
        <p:nvSpPr>
          <p:cNvPr id="53" name="Прямокутник 52">
            <a:extLst>
              <a:ext uri="{FF2B5EF4-FFF2-40B4-BE49-F238E27FC236}">
                <a16:creationId xmlns:a16="http://schemas.microsoft.com/office/drawing/2014/main" id="{3091CFC5-23D4-4141-B2A6-DDCA1B4754CA}"/>
              </a:ext>
            </a:extLst>
          </p:cNvPr>
          <p:cNvSpPr>
            <a:spLocks noGrp="1"/>
          </p:cNvSpPr>
          <p:nvPr/>
        </p:nvSpPr>
        <p:spPr>
          <a:xfrm>
            <a:off x="6181725" y="5781675"/>
            <a:ext cx="5238750" cy="190500"/>
          </a:xfrm>
          <a:prstGeom prst="rect">
            <a:avLst/>
          </a:prstGeom>
          <a:noFill/>
          <a:ln w="0">
            <a:noFill/>
          </a:ln>
        </p:spPr>
        <p:txBody>
          <a:bodyPr anchor="t">
            <a:normAutofit fontScale="78788"/>
          </a:bodyPr>
          <a:lstStyle/>
          <a:p>
            <a:pPr algn="ctr">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Припущення про низьку біодоступність потребує належного підтвердження.</a:t>
            </a:r>
          </a:p>
        </p:txBody>
      </p:sp>
      <p:sp>
        <p:nvSpPr>
          <p:cNvPr id="54" name="Прямокутник 53">
            <a:extLst>
              <a:ext uri="{FF2B5EF4-FFF2-40B4-BE49-F238E27FC236}">
                <a16:creationId xmlns:a16="http://schemas.microsoft.com/office/drawing/2014/main" id="{FCBC6A7E-24FE-439F-8B1D-D757F8A16B31}"/>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5" name="Прямокутник 54">
            <a:extLst>
              <a:ext uri="{FF2B5EF4-FFF2-40B4-BE49-F238E27FC236}">
                <a16:creationId xmlns:a16="http://schemas.microsoft.com/office/drawing/2014/main" id="{733A4244-37F9-49AA-9F82-EC9F97154907}"/>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10</a:t>
            </a:r>
          </a:p>
        </p:txBody>
      </p:sp>
    </p:spTree>
    <p:extLst>
      <p:ext uri="{BB962C8B-B14F-4D97-AF65-F5344CB8AC3E}">
        <p14:creationId xmlns:p14="http://schemas.microsoft.com/office/powerpoint/2010/main" val="1743974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 name="Прямокутник 56">
            <a:extLst>
              <a:ext uri="{FF2B5EF4-FFF2-40B4-BE49-F238E27FC236}">
                <a16:creationId xmlns:a16="http://schemas.microsoft.com/office/drawing/2014/main" id="{3C6FC1E7-0066-460E-8EC9-7EFB9E6AD5C9}"/>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11</a:t>
            </a:r>
          </a:p>
        </p:txBody>
      </p:sp>
      <p:sp>
        <p:nvSpPr>
          <p:cNvPr id="2" name="Прямокутник 1">
            <a:extLst>
              <a:ext uri="{FF2B5EF4-FFF2-40B4-BE49-F238E27FC236}">
                <a16:creationId xmlns:a16="http://schemas.microsoft.com/office/drawing/2014/main" id="{7FE5A0B9-4833-4AD0-A7FA-4780297876C4}"/>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11C5A05-D1F0-4D68-BDA6-54546DAFA4D8}"/>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Пил переносить забруднення від поверхні до рецепторів</a:t>
            </a:r>
          </a:p>
        </p:txBody>
      </p:sp>
      <p:sp>
        <p:nvSpPr>
          <p:cNvPr id="4" name="Прямокутник: округлені кути 3">
            <a:extLst>
              <a:ext uri="{FF2B5EF4-FFF2-40B4-BE49-F238E27FC236}">
                <a16:creationId xmlns:a16="http://schemas.microsoft.com/office/drawing/2014/main" id="{650177E5-9B7A-48EB-ADF1-EF2BF8833F91}"/>
              </a:ext>
            </a:extLst>
          </p:cNvPr>
          <p:cNvSpPr>
            <a:spLocks noGrp="1"/>
          </p:cNvSpPr>
          <p:nvPr/>
        </p:nvSpPr>
        <p:spPr>
          <a:xfrm>
            <a:off x="514350" y="152400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E929CCB-B26F-4FC0-AD8B-051E255F55FC}"/>
              </a:ext>
            </a:extLst>
          </p:cNvPr>
          <p:cNvSpPr>
            <a:spLocks noGrp="1"/>
          </p:cNvSpPr>
          <p:nvPr/>
        </p:nvSpPr>
        <p:spPr>
          <a:xfrm>
            <a:off x="514350" y="1524000"/>
            <a:ext cx="66675" cy="72390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6294A731-10D1-4E21-916C-A3E670C9D818}"/>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ПИЛОВИЙ ШЛЯХ ЕКСПОЗИЦІЇ</a:t>
            </a:r>
          </a:p>
        </p:txBody>
      </p:sp>
      <p:sp>
        <p:nvSpPr>
          <p:cNvPr id="7" name="Прямокутник 6">
            <a:extLst>
              <a:ext uri="{FF2B5EF4-FFF2-40B4-BE49-F238E27FC236}">
                <a16:creationId xmlns:a16="http://schemas.microsoft.com/office/drawing/2014/main" id="{4A436C8E-DBD1-462C-A82C-BDFD756F8D77}"/>
              </a:ext>
            </a:extLst>
          </p:cNvPr>
          <p:cNvSpPr>
            <a:spLocks noGrp="1"/>
          </p:cNvSpPr>
          <p:nvPr/>
        </p:nvSpPr>
        <p:spPr>
          <a:xfrm>
            <a:off x="704850" y="185737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Надходження забруднювача до рецептора внаслідок утворення, перенесення, осідання або вдихання забруднених твердих частинок.</a:t>
            </a:r>
          </a:p>
        </p:txBody>
      </p:sp>
      <p:sp>
        <p:nvSpPr>
          <p:cNvPr id="8" name="Прямокутник: округлені кути 7">
            <a:extLst>
              <a:ext uri="{FF2B5EF4-FFF2-40B4-BE49-F238E27FC236}">
                <a16:creationId xmlns:a16="http://schemas.microsoft.com/office/drawing/2014/main" id="{6FA4008F-0840-4A41-AE53-EB159365C62D}"/>
              </a:ext>
            </a:extLst>
          </p:cNvPr>
          <p:cNvSpPr>
            <a:spLocks noGrp="1"/>
          </p:cNvSpPr>
          <p:nvPr/>
        </p:nvSpPr>
        <p:spPr>
          <a:xfrm>
            <a:off x="514350" y="2743200"/>
            <a:ext cx="2533650" cy="1428750"/>
          </a:xfrm>
          <a:prstGeom prst="roundRect">
            <a:avLst>
              <a:gd name="adj" fmla="val 5333"/>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5754A394-9985-4370-ABD0-E4A34B6A511D}"/>
              </a:ext>
            </a:extLst>
          </p:cNvPr>
          <p:cNvSpPr>
            <a:spLocks noGrp="1"/>
          </p:cNvSpPr>
          <p:nvPr/>
        </p:nvSpPr>
        <p:spPr>
          <a:xfrm>
            <a:off x="685800" y="2924175"/>
            <a:ext cx="400050" cy="40005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6316DB62-4E37-485A-BCE0-0FA4DA2120B5}"/>
              </a:ext>
            </a:extLst>
          </p:cNvPr>
          <p:cNvSpPr>
            <a:spLocks noGrp="1"/>
          </p:cNvSpPr>
          <p:nvPr/>
        </p:nvSpPr>
        <p:spPr>
          <a:xfrm>
            <a:off x="685800" y="304800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AC4C4590-C60D-4204-BB71-02EB75DE6816}"/>
              </a:ext>
            </a:extLst>
          </p:cNvPr>
          <p:cNvSpPr>
            <a:spLocks noGrp="1"/>
          </p:cNvSpPr>
          <p:nvPr/>
        </p:nvSpPr>
        <p:spPr>
          <a:xfrm>
            <a:off x="1238250" y="2924175"/>
            <a:ext cx="16192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УТВОРЕННЯ</a:t>
            </a:r>
          </a:p>
        </p:txBody>
      </p:sp>
      <p:sp>
        <p:nvSpPr>
          <p:cNvPr id="12" name="Прямокутник 11">
            <a:extLst>
              <a:ext uri="{FF2B5EF4-FFF2-40B4-BE49-F238E27FC236}">
                <a16:creationId xmlns:a16="http://schemas.microsoft.com/office/drawing/2014/main" id="{5234F635-2631-4AD4-9832-3AD2F15E4D5B}"/>
              </a:ext>
            </a:extLst>
          </p:cNvPr>
          <p:cNvSpPr>
            <a:spLocks noGrp="1"/>
          </p:cNvSpPr>
          <p:nvPr/>
        </p:nvSpPr>
        <p:spPr>
          <a:xfrm>
            <a:off x="685800" y="3457575"/>
            <a:ext cx="2143125" cy="5715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суха погода, оголений ґрунт, рух техніки, земляні роботи, демонтаж</a:t>
            </a:r>
          </a:p>
        </p:txBody>
      </p:sp>
      <p:sp>
        <p:nvSpPr>
          <p:cNvPr id="13" name="Прямокутник 12">
            <a:extLst>
              <a:ext uri="{FF2B5EF4-FFF2-40B4-BE49-F238E27FC236}">
                <a16:creationId xmlns:a16="http://schemas.microsoft.com/office/drawing/2014/main" id="{0DFDE3A8-7598-43E7-AAA1-6CC35E4BDAF1}"/>
              </a:ext>
            </a:extLst>
          </p:cNvPr>
          <p:cNvSpPr>
            <a:spLocks noGrp="1"/>
          </p:cNvSpPr>
          <p:nvPr/>
        </p:nvSpPr>
        <p:spPr>
          <a:xfrm>
            <a:off x="3048000" y="3219450"/>
            <a:ext cx="238125" cy="304800"/>
          </a:xfrm>
          <a:prstGeom prst="rect">
            <a:avLst/>
          </a:prstGeom>
          <a:noFill/>
          <a:ln w="0">
            <a:noFill/>
          </a:ln>
        </p:spPr>
        <p:txBody>
          <a:bodyPr anchor="t">
            <a:normAutofit fontScale="53667"/>
          </a:bodyPr>
          <a:lstStyle/>
          <a:p>
            <a:pPr algn="ctr">
              <a:defRPr sz="1950" b="1">
                <a:solidFill>
                  <a:srgbClr val="0F6B64"/>
                </a:solidFill>
                <a:latin typeface="DejaVu Sans"/>
                <a:ea typeface="DejaVu Sans"/>
                <a:cs typeface="DejaVu Sans"/>
              </a:defRPr>
            </a:pPr>
            <a:r>
              <a:rPr sz="1950" b="1">
                <a:solidFill>
                  <a:srgbClr val="0F6B64"/>
                </a:solidFill>
                <a:latin typeface="DejaVu Sans"/>
                <a:ea typeface="DejaVu Sans"/>
                <a:cs typeface="DejaVu Sans"/>
              </a:rPr>
              <a:t>›</a:t>
            </a:r>
          </a:p>
        </p:txBody>
      </p:sp>
      <p:sp>
        <p:nvSpPr>
          <p:cNvPr id="14" name="Прямокутник: округлені кути 13">
            <a:extLst>
              <a:ext uri="{FF2B5EF4-FFF2-40B4-BE49-F238E27FC236}">
                <a16:creationId xmlns:a16="http://schemas.microsoft.com/office/drawing/2014/main" id="{224DD65C-60B2-4BCD-AF5E-57D9865C1D3A}"/>
              </a:ext>
            </a:extLst>
          </p:cNvPr>
          <p:cNvSpPr>
            <a:spLocks noGrp="1"/>
          </p:cNvSpPr>
          <p:nvPr/>
        </p:nvSpPr>
        <p:spPr>
          <a:xfrm>
            <a:off x="3286125" y="2743200"/>
            <a:ext cx="2533650" cy="1428750"/>
          </a:xfrm>
          <a:prstGeom prst="roundRect">
            <a:avLst>
              <a:gd name="adj" fmla="val 5333"/>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5F6241BC-3AEE-4A01-B85E-641DD9856EE5}"/>
              </a:ext>
            </a:extLst>
          </p:cNvPr>
          <p:cNvSpPr>
            <a:spLocks noGrp="1"/>
          </p:cNvSpPr>
          <p:nvPr/>
        </p:nvSpPr>
        <p:spPr>
          <a:xfrm>
            <a:off x="3457575" y="2924175"/>
            <a:ext cx="400050" cy="400050"/>
          </a:xfrm>
          <a:prstGeom prst="ellipse">
            <a:avLst/>
          </a:prstGeom>
          <a:solidFill>
            <a:srgbClr val="D9952D"/>
          </a:solidFill>
          <a:ln w="0">
            <a:noFill/>
          </a:ln>
        </p:spPr>
      </p:sp>
      <p:sp>
        <p:nvSpPr>
          <p:cNvPr id="16" name="Прямокутник 15">
            <a:extLst>
              <a:ext uri="{FF2B5EF4-FFF2-40B4-BE49-F238E27FC236}">
                <a16:creationId xmlns:a16="http://schemas.microsoft.com/office/drawing/2014/main" id="{EECA1212-AB86-432E-B282-A48130BD4F31}"/>
              </a:ext>
            </a:extLst>
          </p:cNvPr>
          <p:cNvSpPr>
            <a:spLocks noGrp="1"/>
          </p:cNvSpPr>
          <p:nvPr/>
        </p:nvSpPr>
        <p:spPr>
          <a:xfrm>
            <a:off x="3457575" y="304800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74B76C74-2E64-41DE-96C9-4A802ACE3A77}"/>
              </a:ext>
            </a:extLst>
          </p:cNvPr>
          <p:cNvSpPr>
            <a:spLocks noGrp="1"/>
          </p:cNvSpPr>
          <p:nvPr/>
        </p:nvSpPr>
        <p:spPr>
          <a:xfrm>
            <a:off x="4010025" y="2924175"/>
            <a:ext cx="16192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ПЕРЕНЕСЕННЯ</a:t>
            </a:r>
          </a:p>
        </p:txBody>
      </p:sp>
      <p:sp>
        <p:nvSpPr>
          <p:cNvPr id="18" name="Прямокутник 17">
            <a:extLst>
              <a:ext uri="{FF2B5EF4-FFF2-40B4-BE49-F238E27FC236}">
                <a16:creationId xmlns:a16="http://schemas.microsoft.com/office/drawing/2014/main" id="{8E81C376-2D47-4C50-8166-7BEBEEE6CBC7}"/>
              </a:ext>
            </a:extLst>
          </p:cNvPr>
          <p:cNvSpPr>
            <a:spLocks noGrp="1"/>
          </p:cNvSpPr>
          <p:nvPr/>
        </p:nvSpPr>
        <p:spPr>
          <a:xfrm>
            <a:off x="3457575" y="3457575"/>
            <a:ext cx="2143125" cy="5715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сильний вітер, дрібна фракція, відсутність покриття</a:t>
            </a:r>
          </a:p>
        </p:txBody>
      </p:sp>
      <p:sp>
        <p:nvSpPr>
          <p:cNvPr id="19" name="Прямокутник 18">
            <a:extLst>
              <a:ext uri="{FF2B5EF4-FFF2-40B4-BE49-F238E27FC236}">
                <a16:creationId xmlns:a16="http://schemas.microsoft.com/office/drawing/2014/main" id="{FFBD0E11-3555-432E-888D-3C1B9940A8B7}"/>
              </a:ext>
            </a:extLst>
          </p:cNvPr>
          <p:cNvSpPr>
            <a:spLocks noGrp="1"/>
          </p:cNvSpPr>
          <p:nvPr/>
        </p:nvSpPr>
        <p:spPr>
          <a:xfrm>
            <a:off x="5819775" y="3219450"/>
            <a:ext cx="238125" cy="304800"/>
          </a:xfrm>
          <a:prstGeom prst="rect">
            <a:avLst/>
          </a:prstGeom>
          <a:noFill/>
          <a:ln w="0">
            <a:noFill/>
          </a:ln>
        </p:spPr>
        <p:txBody>
          <a:bodyPr anchor="t">
            <a:normAutofit fontScale="53667"/>
          </a:bodyPr>
          <a:lstStyle/>
          <a:p>
            <a:pPr algn="ctr">
              <a:defRPr sz="1950" b="1">
                <a:solidFill>
                  <a:srgbClr val="0F6B64"/>
                </a:solidFill>
                <a:latin typeface="DejaVu Sans"/>
                <a:ea typeface="DejaVu Sans"/>
                <a:cs typeface="DejaVu Sans"/>
              </a:defRPr>
            </a:pPr>
            <a:r>
              <a:rPr sz="1950" b="1">
                <a:solidFill>
                  <a:srgbClr val="0F6B64"/>
                </a:solidFill>
                <a:latin typeface="DejaVu Sans"/>
                <a:ea typeface="DejaVu Sans"/>
                <a:cs typeface="DejaVu Sans"/>
              </a:rPr>
              <a:t>›</a:t>
            </a:r>
          </a:p>
        </p:txBody>
      </p:sp>
      <p:sp>
        <p:nvSpPr>
          <p:cNvPr id="20" name="Прямокутник: округлені кути 19">
            <a:extLst>
              <a:ext uri="{FF2B5EF4-FFF2-40B4-BE49-F238E27FC236}">
                <a16:creationId xmlns:a16="http://schemas.microsoft.com/office/drawing/2014/main" id="{533493B0-D8DE-4110-9E2C-621BE1965B94}"/>
              </a:ext>
            </a:extLst>
          </p:cNvPr>
          <p:cNvSpPr>
            <a:spLocks noGrp="1"/>
          </p:cNvSpPr>
          <p:nvPr/>
        </p:nvSpPr>
        <p:spPr>
          <a:xfrm>
            <a:off x="6057900" y="2743200"/>
            <a:ext cx="2533650" cy="1428750"/>
          </a:xfrm>
          <a:prstGeom prst="roundRect">
            <a:avLst>
              <a:gd name="adj" fmla="val 5333"/>
            </a:avLst>
          </a:prstGeom>
          <a:solidFill>
            <a:srgbClr val="F4F8F6"/>
          </a:solidFill>
          <a:ln w="9525">
            <a:solidFill>
              <a:srgbClr val="D6E1DC"/>
            </a:solidFill>
          </a:ln>
        </p:spPr>
      </p:sp>
      <p:sp>
        <p:nvSpPr>
          <p:cNvPr id="21" name="Овал 20">
            <a:extLst>
              <a:ext uri="{FF2B5EF4-FFF2-40B4-BE49-F238E27FC236}">
                <a16:creationId xmlns:a16="http://schemas.microsoft.com/office/drawing/2014/main" id="{6CFC83A5-EF9A-4A3A-A43A-27D47DEF4C06}"/>
              </a:ext>
            </a:extLst>
          </p:cNvPr>
          <p:cNvSpPr>
            <a:spLocks noGrp="1"/>
          </p:cNvSpPr>
          <p:nvPr/>
        </p:nvSpPr>
        <p:spPr>
          <a:xfrm>
            <a:off x="6229350" y="2924175"/>
            <a:ext cx="400050" cy="400050"/>
          </a:xfrm>
          <a:prstGeom prst="ellipse">
            <a:avLst/>
          </a:prstGeom>
          <a:solidFill>
            <a:srgbClr val="3E7692"/>
          </a:solidFill>
          <a:ln w="0">
            <a:noFill/>
          </a:ln>
        </p:spPr>
      </p:sp>
      <p:sp>
        <p:nvSpPr>
          <p:cNvPr id="22" name="Прямокутник 21">
            <a:extLst>
              <a:ext uri="{FF2B5EF4-FFF2-40B4-BE49-F238E27FC236}">
                <a16:creationId xmlns:a16="http://schemas.microsoft.com/office/drawing/2014/main" id="{C8E6E61A-4D84-4FE5-AE77-D43215134F2E}"/>
              </a:ext>
            </a:extLst>
          </p:cNvPr>
          <p:cNvSpPr>
            <a:spLocks noGrp="1"/>
          </p:cNvSpPr>
          <p:nvPr/>
        </p:nvSpPr>
        <p:spPr>
          <a:xfrm>
            <a:off x="6229350" y="304800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A99AA055-8115-49AE-80D4-88F1233E1D6E}"/>
              </a:ext>
            </a:extLst>
          </p:cNvPr>
          <p:cNvSpPr>
            <a:spLocks noGrp="1"/>
          </p:cNvSpPr>
          <p:nvPr/>
        </p:nvSpPr>
        <p:spPr>
          <a:xfrm>
            <a:off x="6781800" y="2924175"/>
            <a:ext cx="16192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ОСІДАННЯ</a:t>
            </a:r>
          </a:p>
        </p:txBody>
      </p:sp>
      <p:sp>
        <p:nvSpPr>
          <p:cNvPr id="24" name="Прямокутник 23">
            <a:extLst>
              <a:ext uri="{FF2B5EF4-FFF2-40B4-BE49-F238E27FC236}">
                <a16:creationId xmlns:a16="http://schemas.microsoft.com/office/drawing/2014/main" id="{40B3DC89-1C20-4B10-B85E-FE1E01DEC40B}"/>
              </a:ext>
            </a:extLst>
          </p:cNvPr>
          <p:cNvSpPr>
            <a:spLocks noGrp="1"/>
          </p:cNvSpPr>
          <p:nvPr/>
        </p:nvSpPr>
        <p:spPr>
          <a:xfrm>
            <a:off x="6229350" y="3457575"/>
            <a:ext cx="2143125" cy="5715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шкіра, продукти, приміщення, городи, поверхневі води</a:t>
            </a:r>
          </a:p>
        </p:txBody>
      </p:sp>
      <p:sp>
        <p:nvSpPr>
          <p:cNvPr id="25" name="Прямокутник 24">
            <a:extLst>
              <a:ext uri="{FF2B5EF4-FFF2-40B4-BE49-F238E27FC236}">
                <a16:creationId xmlns:a16="http://schemas.microsoft.com/office/drawing/2014/main" id="{E06D06DE-F43E-4E9F-AF36-A34FA71D2824}"/>
              </a:ext>
            </a:extLst>
          </p:cNvPr>
          <p:cNvSpPr>
            <a:spLocks noGrp="1"/>
          </p:cNvSpPr>
          <p:nvPr/>
        </p:nvSpPr>
        <p:spPr>
          <a:xfrm>
            <a:off x="8591550" y="3219450"/>
            <a:ext cx="238125" cy="304800"/>
          </a:xfrm>
          <a:prstGeom prst="rect">
            <a:avLst/>
          </a:prstGeom>
          <a:noFill/>
          <a:ln w="0">
            <a:noFill/>
          </a:ln>
        </p:spPr>
        <p:txBody>
          <a:bodyPr anchor="t">
            <a:normAutofit fontScale="53667"/>
          </a:bodyPr>
          <a:lstStyle/>
          <a:p>
            <a:pPr algn="ctr">
              <a:defRPr sz="1950" b="1">
                <a:solidFill>
                  <a:srgbClr val="0F6B64"/>
                </a:solidFill>
                <a:latin typeface="DejaVu Sans"/>
                <a:ea typeface="DejaVu Sans"/>
                <a:cs typeface="DejaVu Sans"/>
              </a:defRPr>
            </a:pPr>
            <a:r>
              <a:rPr sz="1950" b="1">
                <a:solidFill>
                  <a:srgbClr val="0F6B64"/>
                </a:solidFill>
                <a:latin typeface="DejaVu Sans"/>
                <a:ea typeface="DejaVu Sans"/>
                <a:cs typeface="DejaVu Sans"/>
              </a:rPr>
              <a:t>›</a:t>
            </a:r>
          </a:p>
        </p:txBody>
      </p:sp>
      <p:sp>
        <p:nvSpPr>
          <p:cNvPr id="26" name="Прямокутник: округлені кути 25">
            <a:extLst>
              <a:ext uri="{FF2B5EF4-FFF2-40B4-BE49-F238E27FC236}">
                <a16:creationId xmlns:a16="http://schemas.microsoft.com/office/drawing/2014/main" id="{196F4E8B-6B59-47F6-BAD9-F552746FF3CC}"/>
              </a:ext>
            </a:extLst>
          </p:cNvPr>
          <p:cNvSpPr>
            <a:spLocks noGrp="1"/>
          </p:cNvSpPr>
          <p:nvPr/>
        </p:nvSpPr>
        <p:spPr>
          <a:xfrm>
            <a:off x="8829675" y="2743200"/>
            <a:ext cx="2533650" cy="1428750"/>
          </a:xfrm>
          <a:prstGeom prst="roundRect">
            <a:avLst>
              <a:gd name="adj" fmla="val 5333"/>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036B779B-D28C-4F5D-86CE-9718A2CC709B}"/>
              </a:ext>
            </a:extLst>
          </p:cNvPr>
          <p:cNvSpPr>
            <a:spLocks noGrp="1"/>
          </p:cNvSpPr>
          <p:nvPr/>
        </p:nvSpPr>
        <p:spPr>
          <a:xfrm>
            <a:off x="9001125" y="2924175"/>
            <a:ext cx="400050" cy="400050"/>
          </a:xfrm>
          <a:prstGeom prst="ellipse">
            <a:avLst/>
          </a:prstGeom>
          <a:solidFill>
            <a:srgbClr val="0F6B64"/>
          </a:solidFill>
          <a:ln w="0">
            <a:noFill/>
          </a:ln>
        </p:spPr>
      </p:sp>
      <p:sp>
        <p:nvSpPr>
          <p:cNvPr id="28" name="Прямокутник 27">
            <a:extLst>
              <a:ext uri="{FF2B5EF4-FFF2-40B4-BE49-F238E27FC236}">
                <a16:creationId xmlns:a16="http://schemas.microsoft.com/office/drawing/2014/main" id="{47B1C848-E4C0-4D86-919A-26464C33693B}"/>
              </a:ext>
            </a:extLst>
          </p:cNvPr>
          <p:cNvSpPr>
            <a:spLocks noGrp="1"/>
          </p:cNvSpPr>
          <p:nvPr/>
        </p:nvSpPr>
        <p:spPr>
          <a:xfrm>
            <a:off x="9001125" y="304800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9" name="Прямокутник 28">
            <a:extLst>
              <a:ext uri="{FF2B5EF4-FFF2-40B4-BE49-F238E27FC236}">
                <a16:creationId xmlns:a16="http://schemas.microsoft.com/office/drawing/2014/main" id="{F29E05D2-8A26-45B0-B2B7-810848999825}"/>
              </a:ext>
            </a:extLst>
          </p:cNvPr>
          <p:cNvSpPr>
            <a:spLocks noGrp="1"/>
          </p:cNvSpPr>
          <p:nvPr/>
        </p:nvSpPr>
        <p:spPr>
          <a:xfrm>
            <a:off x="9553575" y="2924175"/>
            <a:ext cx="16192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КОНТАКТ</a:t>
            </a:r>
          </a:p>
        </p:txBody>
      </p:sp>
      <p:sp>
        <p:nvSpPr>
          <p:cNvPr id="30" name="Прямокутник 29">
            <a:extLst>
              <a:ext uri="{FF2B5EF4-FFF2-40B4-BE49-F238E27FC236}">
                <a16:creationId xmlns:a16="http://schemas.microsoft.com/office/drawing/2014/main" id="{8D36452F-D4BD-45BA-920E-8ABF50AD7156}"/>
              </a:ext>
            </a:extLst>
          </p:cNvPr>
          <p:cNvSpPr>
            <a:spLocks noGrp="1"/>
          </p:cNvSpPr>
          <p:nvPr/>
        </p:nvSpPr>
        <p:spPr>
          <a:xfrm>
            <a:off x="9001125" y="3457575"/>
            <a:ext cx="2143125" cy="5715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вдихання, проковтування, дермальна експозиція</a:t>
            </a:r>
          </a:p>
        </p:txBody>
      </p:sp>
      <p:sp>
        <p:nvSpPr>
          <p:cNvPr id="31" name="Прямокутник 30">
            <a:extLst>
              <a:ext uri="{FF2B5EF4-FFF2-40B4-BE49-F238E27FC236}">
                <a16:creationId xmlns:a16="http://schemas.microsoft.com/office/drawing/2014/main" id="{0BE472AB-CF4E-4E19-872D-F4FD75EA6282}"/>
              </a:ext>
            </a:extLst>
          </p:cNvPr>
          <p:cNvSpPr>
            <a:spLocks noGrp="1"/>
          </p:cNvSpPr>
          <p:nvPr/>
        </p:nvSpPr>
        <p:spPr>
          <a:xfrm>
            <a:off x="514350" y="4495800"/>
            <a:ext cx="32385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ЩО ПОТРІБНО ОЦІНИТИ</a:t>
            </a:r>
          </a:p>
        </p:txBody>
      </p:sp>
      <p:sp>
        <p:nvSpPr>
          <p:cNvPr id="32" name="Прямокутник: округлені кути 31">
            <a:extLst>
              <a:ext uri="{FF2B5EF4-FFF2-40B4-BE49-F238E27FC236}">
                <a16:creationId xmlns:a16="http://schemas.microsoft.com/office/drawing/2014/main" id="{92BE13FA-872E-420E-B51D-C7DCFB23A584}"/>
              </a:ext>
            </a:extLst>
          </p:cNvPr>
          <p:cNvSpPr>
            <a:spLocks noGrp="1"/>
          </p:cNvSpPr>
          <p:nvPr/>
        </p:nvSpPr>
        <p:spPr>
          <a:xfrm>
            <a:off x="514350" y="4829175"/>
            <a:ext cx="2533650" cy="342900"/>
          </a:xfrm>
          <a:prstGeom prst="roundRect">
            <a:avLst>
              <a:gd name="adj" fmla="val 22222"/>
            </a:avLst>
          </a:prstGeom>
          <a:solidFill>
            <a:srgbClr val="FFFFFF"/>
          </a:solidFill>
          <a:ln w="9525">
            <a:solidFill>
              <a:srgbClr val="D6E1DC"/>
            </a:solidFill>
          </a:ln>
        </p:spPr>
      </p:sp>
      <p:sp>
        <p:nvSpPr>
          <p:cNvPr id="33" name="Овал 32">
            <a:extLst>
              <a:ext uri="{FF2B5EF4-FFF2-40B4-BE49-F238E27FC236}">
                <a16:creationId xmlns:a16="http://schemas.microsoft.com/office/drawing/2014/main" id="{3B346A91-11DC-422E-BED5-725A86971D03}"/>
              </a:ext>
            </a:extLst>
          </p:cNvPr>
          <p:cNvSpPr>
            <a:spLocks noGrp="1"/>
          </p:cNvSpPr>
          <p:nvPr/>
        </p:nvSpPr>
        <p:spPr>
          <a:xfrm>
            <a:off x="628650" y="4924425"/>
            <a:ext cx="152400" cy="152400"/>
          </a:xfrm>
          <a:prstGeom prst="ellipse">
            <a:avLst/>
          </a:prstGeom>
          <a:solidFill>
            <a:srgbClr val="3E7692"/>
          </a:solidFill>
          <a:ln w="0">
            <a:noFill/>
          </a:ln>
        </p:spPr>
      </p:sp>
      <p:sp>
        <p:nvSpPr>
          <p:cNvPr id="34" name="Прямокутник 33">
            <a:extLst>
              <a:ext uri="{FF2B5EF4-FFF2-40B4-BE49-F238E27FC236}">
                <a16:creationId xmlns:a16="http://schemas.microsoft.com/office/drawing/2014/main" id="{2D5E52EC-0436-4661-A12E-34945726A605}"/>
              </a:ext>
            </a:extLst>
          </p:cNvPr>
          <p:cNvSpPr>
            <a:spLocks noGrp="1"/>
          </p:cNvSpPr>
          <p:nvPr/>
        </p:nvSpPr>
        <p:spPr>
          <a:xfrm>
            <a:off x="895350" y="4905375"/>
            <a:ext cx="20002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розмір частинок</a:t>
            </a:r>
          </a:p>
        </p:txBody>
      </p:sp>
      <p:sp>
        <p:nvSpPr>
          <p:cNvPr id="35" name="Прямокутник: округлені кути 34">
            <a:extLst>
              <a:ext uri="{FF2B5EF4-FFF2-40B4-BE49-F238E27FC236}">
                <a16:creationId xmlns:a16="http://schemas.microsoft.com/office/drawing/2014/main" id="{34287C51-DB96-4B3C-BD60-06003BDE9FB0}"/>
              </a:ext>
            </a:extLst>
          </p:cNvPr>
          <p:cNvSpPr>
            <a:spLocks noGrp="1"/>
          </p:cNvSpPr>
          <p:nvPr/>
        </p:nvSpPr>
        <p:spPr>
          <a:xfrm>
            <a:off x="3286125" y="4829175"/>
            <a:ext cx="2533650" cy="342900"/>
          </a:xfrm>
          <a:prstGeom prst="roundRect">
            <a:avLst>
              <a:gd name="adj" fmla="val 22222"/>
            </a:avLst>
          </a:prstGeom>
          <a:solidFill>
            <a:srgbClr val="F5EBDD"/>
          </a:solidFill>
          <a:ln w="9525">
            <a:solidFill>
              <a:srgbClr val="D6E1DC"/>
            </a:solidFill>
          </a:ln>
        </p:spPr>
      </p:sp>
      <p:sp>
        <p:nvSpPr>
          <p:cNvPr id="36" name="Овал 35">
            <a:extLst>
              <a:ext uri="{FF2B5EF4-FFF2-40B4-BE49-F238E27FC236}">
                <a16:creationId xmlns:a16="http://schemas.microsoft.com/office/drawing/2014/main" id="{ABD10AD1-C0C3-4DE9-952B-898824A055CA}"/>
              </a:ext>
            </a:extLst>
          </p:cNvPr>
          <p:cNvSpPr>
            <a:spLocks noGrp="1"/>
          </p:cNvSpPr>
          <p:nvPr/>
        </p:nvSpPr>
        <p:spPr>
          <a:xfrm>
            <a:off x="3400425" y="4924425"/>
            <a:ext cx="152400" cy="152400"/>
          </a:xfrm>
          <a:prstGeom prst="ellipse">
            <a:avLst/>
          </a:prstGeom>
          <a:solidFill>
            <a:srgbClr val="3E7692"/>
          </a:solidFill>
          <a:ln w="0">
            <a:noFill/>
          </a:ln>
        </p:spPr>
      </p:sp>
      <p:sp>
        <p:nvSpPr>
          <p:cNvPr id="37" name="Прямокутник 36">
            <a:extLst>
              <a:ext uri="{FF2B5EF4-FFF2-40B4-BE49-F238E27FC236}">
                <a16:creationId xmlns:a16="http://schemas.microsoft.com/office/drawing/2014/main" id="{6F066FB2-25F8-4904-8FF8-AE732980F8B9}"/>
              </a:ext>
            </a:extLst>
          </p:cNvPr>
          <p:cNvSpPr>
            <a:spLocks noGrp="1"/>
          </p:cNvSpPr>
          <p:nvPr/>
        </p:nvSpPr>
        <p:spPr>
          <a:xfrm>
            <a:off x="3667125" y="4905375"/>
            <a:ext cx="20002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концентрація пилу</a:t>
            </a:r>
          </a:p>
        </p:txBody>
      </p:sp>
      <p:sp>
        <p:nvSpPr>
          <p:cNvPr id="38" name="Прямокутник: округлені кути 37">
            <a:extLst>
              <a:ext uri="{FF2B5EF4-FFF2-40B4-BE49-F238E27FC236}">
                <a16:creationId xmlns:a16="http://schemas.microsoft.com/office/drawing/2014/main" id="{B418BD55-DB37-4F50-BC98-6F36F66CB9C3}"/>
              </a:ext>
            </a:extLst>
          </p:cNvPr>
          <p:cNvSpPr>
            <a:spLocks noGrp="1"/>
          </p:cNvSpPr>
          <p:nvPr/>
        </p:nvSpPr>
        <p:spPr>
          <a:xfrm>
            <a:off x="6057900" y="4829175"/>
            <a:ext cx="2533650" cy="342900"/>
          </a:xfrm>
          <a:prstGeom prst="roundRect">
            <a:avLst>
              <a:gd name="adj" fmla="val 22222"/>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5C309F14-E913-44A6-B432-16A01358E66C}"/>
              </a:ext>
            </a:extLst>
          </p:cNvPr>
          <p:cNvSpPr>
            <a:spLocks noGrp="1"/>
          </p:cNvSpPr>
          <p:nvPr/>
        </p:nvSpPr>
        <p:spPr>
          <a:xfrm>
            <a:off x="6172200" y="4924425"/>
            <a:ext cx="152400" cy="152400"/>
          </a:xfrm>
          <a:prstGeom prst="ellipse">
            <a:avLst/>
          </a:prstGeom>
          <a:solidFill>
            <a:srgbClr val="3E7692"/>
          </a:solidFill>
          <a:ln w="0">
            <a:noFill/>
          </a:ln>
        </p:spPr>
      </p:sp>
      <p:sp>
        <p:nvSpPr>
          <p:cNvPr id="40" name="Прямокутник 39">
            <a:extLst>
              <a:ext uri="{FF2B5EF4-FFF2-40B4-BE49-F238E27FC236}">
                <a16:creationId xmlns:a16="http://schemas.microsoft.com/office/drawing/2014/main" id="{37B4C88E-E3A2-426C-9301-2E21C99053B2}"/>
              </a:ext>
            </a:extLst>
          </p:cNvPr>
          <p:cNvSpPr>
            <a:spLocks noGrp="1"/>
          </p:cNvSpPr>
          <p:nvPr/>
        </p:nvSpPr>
        <p:spPr>
          <a:xfrm>
            <a:off x="6438900" y="4905375"/>
            <a:ext cx="20002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вміст речовини у фракції</a:t>
            </a:r>
          </a:p>
        </p:txBody>
      </p:sp>
      <p:sp>
        <p:nvSpPr>
          <p:cNvPr id="41" name="Прямокутник: округлені кути 40">
            <a:extLst>
              <a:ext uri="{FF2B5EF4-FFF2-40B4-BE49-F238E27FC236}">
                <a16:creationId xmlns:a16="http://schemas.microsoft.com/office/drawing/2014/main" id="{83654366-51EC-4FF5-B823-F206C6256181}"/>
              </a:ext>
            </a:extLst>
          </p:cNvPr>
          <p:cNvSpPr>
            <a:spLocks noGrp="1"/>
          </p:cNvSpPr>
          <p:nvPr/>
        </p:nvSpPr>
        <p:spPr>
          <a:xfrm>
            <a:off x="8829675" y="4829175"/>
            <a:ext cx="2533650" cy="342900"/>
          </a:xfrm>
          <a:prstGeom prst="roundRect">
            <a:avLst>
              <a:gd name="adj" fmla="val 22222"/>
            </a:avLst>
          </a:prstGeom>
          <a:solidFill>
            <a:srgbClr val="F5EBDD"/>
          </a:solidFill>
          <a:ln w="9525">
            <a:solidFill>
              <a:srgbClr val="D6E1DC"/>
            </a:solidFill>
          </a:ln>
        </p:spPr>
      </p:sp>
      <p:sp>
        <p:nvSpPr>
          <p:cNvPr id="42" name="Овал 41">
            <a:extLst>
              <a:ext uri="{FF2B5EF4-FFF2-40B4-BE49-F238E27FC236}">
                <a16:creationId xmlns:a16="http://schemas.microsoft.com/office/drawing/2014/main" id="{F9DD8261-B10E-4AD3-B381-031953698FCC}"/>
              </a:ext>
            </a:extLst>
          </p:cNvPr>
          <p:cNvSpPr>
            <a:spLocks noGrp="1"/>
          </p:cNvSpPr>
          <p:nvPr/>
        </p:nvSpPr>
        <p:spPr>
          <a:xfrm>
            <a:off x="8943975" y="4924425"/>
            <a:ext cx="152400" cy="152400"/>
          </a:xfrm>
          <a:prstGeom prst="ellipse">
            <a:avLst/>
          </a:prstGeom>
          <a:solidFill>
            <a:srgbClr val="3E7692"/>
          </a:solidFill>
          <a:ln w="0">
            <a:noFill/>
          </a:ln>
        </p:spPr>
      </p:sp>
      <p:sp>
        <p:nvSpPr>
          <p:cNvPr id="43" name="Прямокутник 42">
            <a:extLst>
              <a:ext uri="{FF2B5EF4-FFF2-40B4-BE49-F238E27FC236}">
                <a16:creationId xmlns:a16="http://schemas.microsoft.com/office/drawing/2014/main" id="{0B86F591-BFE1-4150-BE32-B5AADC953D94}"/>
              </a:ext>
            </a:extLst>
          </p:cNvPr>
          <p:cNvSpPr>
            <a:spLocks noGrp="1"/>
          </p:cNvSpPr>
          <p:nvPr/>
        </p:nvSpPr>
        <p:spPr>
          <a:xfrm>
            <a:off x="9210675" y="4905375"/>
            <a:ext cx="20002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напрямок і швидкість вітру</a:t>
            </a:r>
          </a:p>
        </p:txBody>
      </p:sp>
      <p:sp>
        <p:nvSpPr>
          <p:cNvPr id="44" name="Прямокутник: округлені кути 43">
            <a:extLst>
              <a:ext uri="{FF2B5EF4-FFF2-40B4-BE49-F238E27FC236}">
                <a16:creationId xmlns:a16="http://schemas.microsoft.com/office/drawing/2014/main" id="{50315576-C98D-4C77-AD9E-8682E2A495C4}"/>
              </a:ext>
            </a:extLst>
          </p:cNvPr>
          <p:cNvSpPr>
            <a:spLocks noGrp="1"/>
          </p:cNvSpPr>
          <p:nvPr/>
        </p:nvSpPr>
        <p:spPr>
          <a:xfrm>
            <a:off x="514350" y="5286375"/>
            <a:ext cx="2533650" cy="342900"/>
          </a:xfrm>
          <a:prstGeom prst="roundRect">
            <a:avLst>
              <a:gd name="adj" fmla="val 22222"/>
            </a:avLst>
          </a:prstGeom>
          <a:solidFill>
            <a:srgbClr val="FFFFFF"/>
          </a:solidFill>
          <a:ln w="9525">
            <a:solidFill>
              <a:srgbClr val="D6E1DC"/>
            </a:solidFill>
          </a:ln>
        </p:spPr>
      </p:sp>
      <p:sp>
        <p:nvSpPr>
          <p:cNvPr id="45" name="Овал 44">
            <a:extLst>
              <a:ext uri="{FF2B5EF4-FFF2-40B4-BE49-F238E27FC236}">
                <a16:creationId xmlns:a16="http://schemas.microsoft.com/office/drawing/2014/main" id="{F7C2D5DE-FB7A-4A12-8B42-F83477416A39}"/>
              </a:ext>
            </a:extLst>
          </p:cNvPr>
          <p:cNvSpPr>
            <a:spLocks noGrp="1"/>
          </p:cNvSpPr>
          <p:nvPr/>
        </p:nvSpPr>
        <p:spPr>
          <a:xfrm>
            <a:off x="628650" y="5381625"/>
            <a:ext cx="152400" cy="152400"/>
          </a:xfrm>
          <a:prstGeom prst="ellipse">
            <a:avLst/>
          </a:prstGeom>
          <a:solidFill>
            <a:srgbClr val="3E7692"/>
          </a:solidFill>
          <a:ln w="0">
            <a:noFill/>
          </a:ln>
        </p:spPr>
      </p:sp>
      <p:sp>
        <p:nvSpPr>
          <p:cNvPr id="46" name="Прямокутник 45">
            <a:extLst>
              <a:ext uri="{FF2B5EF4-FFF2-40B4-BE49-F238E27FC236}">
                <a16:creationId xmlns:a16="http://schemas.microsoft.com/office/drawing/2014/main" id="{85CF5280-537E-4746-BAA5-31A18833CF80}"/>
              </a:ext>
            </a:extLst>
          </p:cNvPr>
          <p:cNvSpPr>
            <a:spLocks noGrp="1"/>
          </p:cNvSpPr>
          <p:nvPr/>
        </p:nvSpPr>
        <p:spPr>
          <a:xfrm>
            <a:off x="895350" y="5362575"/>
            <a:ext cx="20002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тривалість робіт</a:t>
            </a:r>
          </a:p>
        </p:txBody>
      </p:sp>
      <p:sp>
        <p:nvSpPr>
          <p:cNvPr id="47" name="Прямокутник: округлені кути 46">
            <a:extLst>
              <a:ext uri="{FF2B5EF4-FFF2-40B4-BE49-F238E27FC236}">
                <a16:creationId xmlns:a16="http://schemas.microsoft.com/office/drawing/2014/main" id="{4055F0F2-1C08-49D4-A75F-794FE273F2B9}"/>
              </a:ext>
            </a:extLst>
          </p:cNvPr>
          <p:cNvSpPr>
            <a:spLocks noGrp="1"/>
          </p:cNvSpPr>
          <p:nvPr/>
        </p:nvSpPr>
        <p:spPr>
          <a:xfrm>
            <a:off x="3286125" y="5286375"/>
            <a:ext cx="2533650" cy="342900"/>
          </a:xfrm>
          <a:prstGeom prst="roundRect">
            <a:avLst>
              <a:gd name="adj" fmla="val 22222"/>
            </a:avLst>
          </a:prstGeom>
          <a:solidFill>
            <a:srgbClr val="F5EBDD"/>
          </a:solidFill>
          <a:ln w="9525">
            <a:solidFill>
              <a:srgbClr val="D6E1DC"/>
            </a:solidFill>
          </a:ln>
        </p:spPr>
      </p:sp>
      <p:sp>
        <p:nvSpPr>
          <p:cNvPr id="48" name="Овал 47">
            <a:extLst>
              <a:ext uri="{FF2B5EF4-FFF2-40B4-BE49-F238E27FC236}">
                <a16:creationId xmlns:a16="http://schemas.microsoft.com/office/drawing/2014/main" id="{C36D4AC5-5FD6-4E5F-9FFB-65229FC04497}"/>
              </a:ext>
            </a:extLst>
          </p:cNvPr>
          <p:cNvSpPr>
            <a:spLocks noGrp="1"/>
          </p:cNvSpPr>
          <p:nvPr/>
        </p:nvSpPr>
        <p:spPr>
          <a:xfrm>
            <a:off x="3400425" y="5381625"/>
            <a:ext cx="152400" cy="152400"/>
          </a:xfrm>
          <a:prstGeom prst="ellipse">
            <a:avLst/>
          </a:prstGeom>
          <a:solidFill>
            <a:srgbClr val="3E7692"/>
          </a:solidFill>
          <a:ln w="0">
            <a:noFill/>
          </a:ln>
        </p:spPr>
      </p:sp>
      <p:sp>
        <p:nvSpPr>
          <p:cNvPr id="49" name="Прямокутник 48">
            <a:extLst>
              <a:ext uri="{FF2B5EF4-FFF2-40B4-BE49-F238E27FC236}">
                <a16:creationId xmlns:a16="http://schemas.microsoft.com/office/drawing/2014/main" id="{0ED74A4D-E492-494B-8210-637AA330C416}"/>
              </a:ext>
            </a:extLst>
          </p:cNvPr>
          <p:cNvSpPr>
            <a:spLocks noGrp="1"/>
          </p:cNvSpPr>
          <p:nvPr/>
        </p:nvSpPr>
        <p:spPr>
          <a:xfrm>
            <a:off x="3667125" y="5362575"/>
            <a:ext cx="20002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захисне покриття</a:t>
            </a:r>
          </a:p>
        </p:txBody>
      </p:sp>
      <p:sp>
        <p:nvSpPr>
          <p:cNvPr id="50" name="Прямокутник: округлені кути 49">
            <a:extLst>
              <a:ext uri="{FF2B5EF4-FFF2-40B4-BE49-F238E27FC236}">
                <a16:creationId xmlns:a16="http://schemas.microsoft.com/office/drawing/2014/main" id="{E43E3D6E-5DBC-487D-BA79-0BC23DF4B2E1}"/>
              </a:ext>
            </a:extLst>
          </p:cNvPr>
          <p:cNvSpPr>
            <a:spLocks noGrp="1"/>
          </p:cNvSpPr>
          <p:nvPr/>
        </p:nvSpPr>
        <p:spPr>
          <a:xfrm>
            <a:off x="6057900" y="5286375"/>
            <a:ext cx="2533650" cy="342900"/>
          </a:xfrm>
          <a:prstGeom prst="roundRect">
            <a:avLst>
              <a:gd name="adj" fmla="val 22222"/>
            </a:avLst>
          </a:prstGeom>
          <a:solidFill>
            <a:srgbClr val="DDECE4"/>
          </a:solidFill>
          <a:ln w="9525">
            <a:solidFill>
              <a:srgbClr val="D6E1DC"/>
            </a:solidFill>
          </a:ln>
        </p:spPr>
      </p:sp>
      <p:sp>
        <p:nvSpPr>
          <p:cNvPr id="51" name="Овал 50">
            <a:extLst>
              <a:ext uri="{FF2B5EF4-FFF2-40B4-BE49-F238E27FC236}">
                <a16:creationId xmlns:a16="http://schemas.microsoft.com/office/drawing/2014/main" id="{23A9B7C4-0652-4796-9807-1FC55412BF23}"/>
              </a:ext>
            </a:extLst>
          </p:cNvPr>
          <p:cNvSpPr>
            <a:spLocks noGrp="1"/>
          </p:cNvSpPr>
          <p:nvPr/>
        </p:nvSpPr>
        <p:spPr>
          <a:xfrm>
            <a:off x="6172200" y="5381625"/>
            <a:ext cx="152400" cy="152400"/>
          </a:xfrm>
          <a:prstGeom prst="ellipse">
            <a:avLst/>
          </a:prstGeom>
          <a:solidFill>
            <a:srgbClr val="4D8969"/>
          </a:solidFill>
          <a:ln w="0">
            <a:noFill/>
          </a:ln>
        </p:spPr>
      </p:sp>
      <p:sp>
        <p:nvSpPr>
          <p:cNvPr id="52" name="Прямокутник 51">
            <a:extLst>
              <a:ext uri="{FF2B5EF4-FFF2-40B4-BE49-F238E27FC236}">
                <a16:creationId xmlns:a16="http://schemas.microsoft.com/office/drawing/2014/main" id="{3F8C12C9-36BF-45F4-8BBB-274ECC242D36}"/>
              </a:ext>
            </a:extLst>
          </p:cNvPr>
          <p:cNvSpPr>
            <a:spLocks noGrp="1"/>
          </p:cNvSpPr>
          <p:nvPr/>
        </p:nvSpPr>
        <p:spPr>
          <a:xfrm>
            <a:off x="6438900" y="5362575"/>
            <a:ext cx="20002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житло, школи та інші рецептори</a:t>
            </a:r>
          </a:p>
        </p:txBody>
      </p:sp>
      <p:sp>
        <p:nvSpPr>
          <p:cNvPr id="53" name="Прямокутник: округлені кути 52">
            <a:extLst>
              <a:ext uri="{FF2B5EF4-FFF2-40B4-BE49-F238E27FC236}">
                <a16:creationId xmlns:a16="http://schemas.microsoft.com/office/drawing/2014/main" id="{BC22EF1E-37A2-4E62-BF8B-7EF78DDC7279}"/>
              </a:ext>
            </a:extLst>
          </p:cNvPr>
          <p:cNvSpPr>
            <a:spLocks noGrp="1"/>
          </p:cNvSpPr>
          <p:nvPr/>
        </p:nvSpPr>
        <p:spPr>
          <a:xfrm>
            <a:off x="514350" y="5810250"/>
            <a:ext cx="11068050" cy="400050"/>
          </a:xfrm>
          <a:prstGeom prst="roundRect">
            <a:avLst>
              <a:gd name="adj" fmla="val 19048"/>
            </a:avLst>
          </a:prstGeom>
          <a:solidFill>
            <a:srgbClr val="10282F"/>
          </a:solidFill>
          <a:ln w="0">
            <a:noFill/>
          </a:ln>
        </p:spPr>
      </p:sp>
      <p:sp>
        <p:nvSpPr>
          <p:cNvPr id="54" name="Прямокутник 53">
            <a:extLst>
              <a:ext uri="{FF2B5EF4-FFF2-40B4-BE49-F238E27FC236}">
                <a16:creationId xmlns:a16="http://schemas.microsoft.com/office/drawing/2014/main" id="{32C258B3-721E-4461-983B-F240F67E6B84}"/>
              </a:ext>
            </a:extLst>
          </p:cNvPr>
          <p:cNvSpPr>
            <a:spLocks noGrp="1"/>
          </p:cNvSpPr>
          <p:nvPr/>
        </p:nvSpPr>
        <p:spPr>
          <a:xfrm>
            <a:off x="514350" y="5915025"/>
            <a:ext cx="11068050" cy="190500"/>
          </a:xfrm>
          <a:prstGeom prst="rect">
            <a:avLst/>
          </a:prstGeom>
          <a:noFill/>
          <a:ln w="0">
            <a:noFill/>
          </a:ln>
        </p:spPr>
        <p:txBody>
          <a:bodyPr anchor="t">
            <a:normAutofit fontScale="66667"/>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Контроль пилу захищає працівників і запобігає поширенню забруднення за межі майданчика.</a:t>
            </a:r>
          </a:p>
        </p:txBody>
      </p:sp>
      <p:sp>
        <p:nvSpPr>
          <p:cNvPr id="55" name="Прямокутник 54">
            <a:extLst>
              <a:ext uri="{FF2B5EF4-FFF2-40B4-BE49-F238E27FC236}">
                <a16:creationId xmlns:a16="http://schemas.microsoft.com/office/drawing/2014/main" id="{FDE81BB4-4EA4-40CB-8C2B-45828E52870D}"/>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6" name="Прямокутник 55">
            <a:extLst>
              <a:ext uri="{FF2B5EF4-FFF2-40B4-BE49-F238E27FC236}">
                <a16:creationId xmlns:a16="http://schemas.microsoft.com/office/drawing/2014/main" id="{F7D3F855-2BBC-4471-BB31-5E0A1D14CC00}"/>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11</a:t>
            </a:r>
          </a:p>
        </p:txBody>
      </p:sp>
    </p:spTree>
    <p:extLst>
      <p:ext uri="{BB962C8B-B14F-4D97-AF65-F5344CB8AC3E}">
        <p14:creationId xmlns:p14="http://schemas.microsoft.com/office/powerpoint/2010/main" val="1975560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33" name="Прямокутник 32">
            <a:extLst>
              <a:ext uri="{FF2B5EF4-FFF2-40B4-BE49-F238E27FC236}">
                <a16:creationId xmlns:a16="http://schemas.microsoft.com/office/drawing/2014/main" id="{48EB2368-7973-47F3-BCCD-137AFA5997AF}"/>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12</a:t>
            </a:r>
          </a:p>
        </p:txBody>
      </p:sp>
      <p:sp>
        <p:nvSpPr>
          <p:cNvPr id="2" name="Прямокутник 1">
            <a:extLst>
              <a:ext uri="{FF2B5EF4-FFF2-40B4-BE49-F238E27FC236}">
                <a16:creationId xmlns:a16="http://schemas.microsoft.com/office/drawing/2014/main" id="{BBA5AF8D-5BE6-43CB-B6BC-0CF863BDBA8C}"/>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2556DDD7-3A46-4B3B-B889-06671465AE3D}"/>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Вода переносить забруднення та створює прямий контакт</a:t>
            </a:r>
          </a:p>
        </p:txBody>
      </p:sp>
      <p:sp>
        <p:nvSpPr>
          <p:cNvPr id="4" name="Прямокутник: округлені кути 3">
            <a:extLst>
              <a:ext uri="{FF2B5EF4-FFF2-40B4-BE49-F238E27FC236}">
                <a16:creationId xmlns:a16="http://schemas.microsoft.com/office/drawing/2014/main" id="{1AA8B459-5467-490A-B2D9-C79BEF777367}"/>
              </a:ext>
            </a:extLst>
          </p:cNvPr>
          <p:cNvSpPr>
            <a:spLocks noGrp="1"/>
          </p:cNvSpPr>
          <p:nvPr/>
        </p:nvSpPr>
        <p:spPr>
          <a:xfrm>
            <a:off x="514350" y="152400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D7F7C0E4-BD2F-43B1-9158-7C7E601E1E7A}"/>
              </a:ext>
            </a:extLst>
          </p:cNvPr>
          <p:cNvSpPr>
            <a:spLocks noGrp="1"/>
          </p:cNvSpPr>
          <p:nvPr/>
        </p:nvSpPr>
        <p:spPr>
          <a:xfrm>
            <a:off x="514350" y="1524000"/>
            <a:ext cx="66675" cy="72390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39ECDAEF-2516-4CCF-8832-795F6E494070}"/>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ВОДНИЙ ШЛЯХ ЕКСПОЗИЦІЇ</a:t>
            </a:r>
          </a:p>
        </p:txBody>
      </p:sp>
      <p:sp>
        <p:nvSpPr>
          <p:cNvPr id="7" name="Прямокутник 6">
            <a:extLst>
              <a:ext uri="{FF2B5EF4-FFF2-40B4-BE49-F238E27FC236}">
                <a16:creationId xmlns:a16="http://schemas.microsoft.com/office/drawing/2014/main" id="{39ABC227-618D-45FF-96EB-84E3B7154702}"/>
              </a:ext>
            </a:extLst>
          </p:cNvPr>
          <p:cNvSpPr>
            <a:spLocks noGrp="1"/>
          </p:cNvSpPr>
          <p:nvPr/>
        </p:nvSpPr>
        <p:spPr>
          <a:xfrm>
            <a:off x="704850" y="1857375"/>
            <a:ext cx="10706100" cy="304800"/>
          </a:xfrm>
          <a:prstGeom prst="rect">
            <a:avLst/>
          </a:prstGeom>
          <a:noFill/>
          <a:ln w="0">
            <a:noFill/>
          </a:ln>
        </p:spPr>
        <p:txBody>
          <a:bodyPr anchor="t">
            <a:normAutofit fontScale="9575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Послідовність надходження забруднювача до підземних або поверхневих вод, його перенесення та контакту з людиною, біотою чи природним ресурсом.</a:t>
            </a:r>
          </a:p>
        </p:txBody>
      </p:sp>
      <p:sp>
        <p:nvSpPr>
          <p:cNvPr id="8" name="Прямокутник 7">
            <a:extLst>
              <a:ext uri="{FF2B5EF4-FFF2-40B4-BE49-F238E27FC236}">
                <a16:creationId xmlns:a16="http://schemas.microsoft.com/office/drawing/2014/main" id="{661F0A92-638F-4F03-BF82-E0FDC659D6C0}"/>
              </a:ext>
            </a:extLst>
          </p:cNvPr>
          <p:cNvSpPr>
            <a:spLocks noGrp="1"/>
          </p:cNvSpPr>
          <p:nvPr/>
        </p:nvSpPr>
        <p:spPr>
          <a:xfrm>
            <a:off x="514350" y="2571750"/>
            <a:ext cx="32385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ПІДЗЕМНІ ВОДИ</a:t>
            </a:r>
          </a:p>
        </p:txBody>
      </p:sp>
      <p:sp>
        <p:nvSpPr>
          <p:cNvPr id="9" name="Прямокутник 8">
            <a:extLst>
              <a:ext uri="{FF2B5EF4-FFF2-40B4-BE49-F238E27FC236}">
                <a16:creationId xmlns:a16="http://schemas.microsoft.com/office/drawing/2014/main" id="{37C73847-FDA4-44A7-9D64-AA8CF9E7BF68}"/>
              </a:ext>
            </a:extLst>
          </p:cNvPr>
          <p:cNvSpPr>
            <a:spLocks noGrp="1"/>
          </p:cNvSpPr>
          <p:nvPr/>
        </p:nvSpPr>
        <p:spPr>
          <a:xfrm>
            <a:off x="6191250" y="2571750"/>
            <a:ext cx="3238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ПОВЕРХНЕВІ ВОДИ</a:t>
            </a:r>
          </a:p>
        </p:txBody>
      </p:sp>
      <p:sp>
        <p:nvSpPr>
          <p:cNvPr id="10" name="Прямокутник: округлені кути 9">
            <a:extLst>
              <a:ext uri="{FF2B5EF4-FFF2-40B4-BE49-F238E27FC236}">
                <a16:creationId xmlns:a16="http://schemas.microsoft.com/office/drawing/2014/main" id="{962243F3-2904-4CA6-AEE8-54A478527BD8}"/>
              </a:ext>
            </a:extLst>
          </p:cNvPr>
          <p:cNvSpPr>
            <a:spLocks noGrp="1"/>
          </p:cNvSpPr>
          <p:nvPr/>
        </p:nvSpPr>
        <p:spPr>
          <a:xfrm>
            <a:off x="514350" y="2895600"/>
            <a:ext cx="5305425" cy="590550"/>
          </a:xfrm>
          <a:prstGeom prst="roundRect">
            <a:avLst>
              <a:gd name="adj" fmla="val 12903"/>
            </a:avLst>
          </a:prstGeom>
          <a:solidFill>
            <a:srgbClr val="FFFFFF"/>
          </a:solidFill>
          <a:ln w="9525">
            <a:solidFill>
              <a:srgbClr val="D6E1DC"/>
            </a:solidFill>
          </a:ln>
        </p:spPr>
      </p:sp>
      <p:sp>
        <p:nvSpPr>
          <p:cNvPr id="11" name="Прямокутник 10">
            <a:extLst>
              <a:ext uri="{FF2B5EF4-FFF2-40B4-BE49-F238E27FC236}">
                <a16:creationId xmlns:a16="http://schemas.microsoft.com/office/drawing/2014/main" id="{C1F6C64E-43F5-4633-81FC-426AD7057228}"/>
              </a:ext>
            </a:extLst>
          </p:cNvPr>
          <p:cNvSpPr>
            <a:spLocks noGrp="1"/>
          </p:cNvSpPr>
          <p:nvPr/>
        </p:nvSpPr>
        <p:spPr>
          <a:xfrm>
            <a:off x="666750" y="3000375"/>
            <a:ext cx="1143000" cy="171450"/>
          </a:xfrm>
          <a:prstGeom prst="rect">
            <a:avLst/>
          </a:prstGeom>
          <a:noFill/>
          <a:ln w="0">
            <a:noFill/>
          </a:ln>
        </p:spPr>
        <p:txBody>
          <a:bodyPr anchor="t">
            <a:normAutofit fontScale="63636"/>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Надходження</a:t>
            </a:r>
          </a:p>
        </p:txBody>
      </p:sp>
      <p:sp>
        <p:nvSpPr>
          <p:cNvPr id="12" name="Прямокутник 11">
            <a:extLst>
              <a:ext uri="{FF2B5EF4-FFF2-40B4-BE49-F238E27FC236}">
                <a16:creationId xmlns:a16="http://schemas.microsoft.com/office/drawing/2014/main" id="{10EA0EA9-283F-4C70-A34D-37865ED252B7}"/>
              </a:ext>
            </a:extLst>
          </p:cNvPr>
          <p:cNvSpPr>
            <a:spLocks noGrp="1"/>
          </p:cNvSpPr>
          <p:nvPr/>
        </p:nvSpPr>
        <p:spPr>
          <a:xfrm>
            <a:off x="1847850" y="2981325"/>
            <a:ext cx="3762375" cy="381000"/>
          </a:xfrm>
          <a:prstGeom prst="rect">
            <a:avLst/>
          </a:prstGeom>
          <a:noFill/>
          <a:ln w="0">
            <a:noFill/>
          </a:ln>
        </p:spPr>
        <p:txBody>
          <a:bodyPr anchor="t">
            <a:normAutofit/>
          </a:bodyPr>
          <a:lstStyle/>
          <a:p>
            <a:pPr algn="l">
              <a:defRPr sz="825" b="0">
                <a:solidFill>
                  <a:srgbClr val="10282F"/>
                </a:solidFill>
                <a:latin typeface="DejaVu Sans"/>
                <a:ea typeface="DejaVu Sans"/>
                <a:cs typeface="DejaVu Sans"/>
              </a:defRPr>
            </a:pPr>
            <a:r>
              <a:rPr sz="825" b="0">
                <a:solidFill>
                  <a:srgbClr val="10282F"/>
                </a:solidFill>
                <a:latin typeface="DejaVu Sans"/>
                <a:ea typeface="DejaVu Sans"/>
                <a:cs typeface="DejaVu Sans"/>
              </a:rPr>
              <a:t>інфільтрація, витоки, трубопроводи, звалища, затоплені об’єкти</a:t>
            </a:r>
          </a:p>
        </p:txBody>
      </p:sp>
      <p:sp>
        <p:nvSpPr>
          <p:cNvPr id="13" name="Прямокутник: округлені кути 12">
            <a:extLst>
              <a:ext uri="{FF2B5EF4-FFF2-40B4-BE49-F238E27FC236}">
                <a16:creationId xmlns:a16="http://schemas.microsoft.com/office/drawing/2014/main" id="{BD5A4883-FA0E-449D-AF12-C184DA5D8E02}"/>
              </a:ext>
            </a:extLst>
          </p:cNvPr>
          <p:cNvSpPr>
            <a:spLocks noGrp="1"/>
          </p:cNvSpPr>
          <p:nvPr/>
        </p:nvSpPr>
        <p:spPr>
          <a:xfrm>
            <a:off x="514350" y="3619500"/>
            <a:ext cx="5305425" cy="590550"/>
          </a:xfrm>
          <a:prstGeom prst="roundRect">
            <a:avLst>
              <a:gd name="adj" fmla="val 12903"/>
            </a:avLst>
          </a:prstGeom>
          <a:solidFill>
            <a:srgbClr val="F5EBDD"/>
          </a:solidFill>
          <a:ln w="9525">
            <a:solidFill>
              <a:srgbClr val="D6E1DC"/>
            </a:solidFill>
          </a:ln>
        </p:spPr>
      </p:sp>
      <p:sp>
        <p:nvSpPr>
          <p:cNvPr id="14" name="Прямокутник 13">
            <a:extLst>
              <a:ext uri="{FF2B5EF4-FFF2-40B4-BE49-F238E27FC236}">
                <a16:creationId xmlns:a16="http://schemas.microsoft.com/office/drawing/2014/main" id="{E35C9CA4-5BA6-434B-8CA8-097BB492B346}"/>
              </a:ext>
            </a:extLst>
          </p:cNvPr>
          <p:cNvSpPr>
            <a:spLocks noGrp="1"/>
          </p:cNvSpPr>
          <p:nvPr/>
        </p:nvSpPr>
        <p:spPr>
          <a:xfrm>
            <a:off x="666750" y="3724275"/>
            <a:ext cx="1143000" cy="171450"/>
          </a:xfrm>
          <a:prstGeom prst="rect">
            <a:avLst/>
          </a:prstGeom>
          <a:noFill/>
          <a:ln w="0">
            <a:noFill/>
          </a:ln>
        </p:spPr>
        <p:txBody>
          <a:bodyPr anchor="t">
            <a:normAutofit fontScale="63636"/>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Перенесення</a:t>
            </a:r>
          </a:p>
        </p:txBody>
      </p:sp>
      <p:sp>
        <p:nvSpPr>
          <p:cNvPr id="15" name="Прямокутник 14">
            <a:extLst>
              <a:ext uri="{FF2B5EF4-FFF2-40B4-BE49-F238E27FC236}">
                <a16:creationId xmlns:a16="http://schemas.microsoft.com/office/drawing/2014/main" id="{19023818-6371-422E-AF1B-C13C0566386E}"/>
              </a:ext>
            </a:extLst>
          </p:cNvPr>
          <p:cNvSpPr>
            <a:spLocks noGrp="1"/>
          </p:cNvSpPr>
          <p:nvPr/>
        </p:nvSpPr>
        <p:spPr>
          <a:xfrm>
            <a:off x="1847850" y="3705225"/>
            <a:ext cx="3762375" cy="381000"/>
          </a:xfrm>
          <a:prstGeom prst="rect">
            <a:avLst/>
          </a:prstGeom>
          <a:noFill/>
          <a:ln w="0">
            <a:noFill/>
          </a:ln>
        </p:spPr>
        <p:txBody>
          <a:bodyPr anchor="t">
            <a:normAutofit/>
          </a:bodyPr>
          <a:lstStyle/>
          <a:p>
            <a:pPr algn="l">
              <a:defRPr sz="825" b="0">
                <a:solidFill>
                  <a:srgbClr val="10282F"/>
                </a:solidFill>
                <a:latin typeface="DejaVu Sans"/>
                <a:ea typeface="DejaVu Sans"/>
                <a:cs typeface="DejaVu Sans"/>
              </a:defRPr>
            </a:pPr>
            <a:r>
              <a:rPr sz="825" b="0">
                <a:solidFill>
                  <a:srgbClr val="10282F"/>
                </a:solidFill>
                <a:latin typeface="DejaVu Sans"/>
                <a:ea typeface="DejaVu Sans"/>
                <a:cs typeface="DejaVu Sans"/>
              </a:rPr>
              <a:t>фільтрація через ґрунт, насипи, шахтні води</a:t>
            </a:r>
          </a:p>
        </p:txBody>
      </p:sp>
      <p:sp>
        <p:nvSpPr>
          <p:cNvPr id="16" name="Прямокутник: округлені кути 15">
            <a:extLst>
              <a:ext uri="{FF2B5EF4-FFF2-40B4-BE49-F238E27FC236}">
                <a16:creationId xmlns:a16="http://schemas.microsoft.com/office/drawing/2014/main" id="{E11EBCE5-1819-4026-AE20-9751307D8685}"/>
              </a:ext>
            </a:extLst>
          </p:cNvPr>
          <p:cNvSpPr>
            <a:spLocks noGrp="1"/>
          </p:cNvSpPr>
          <p:nvPr/>
        </p:nvSpPr>
        <p:spPr>
          <a:xfrm>
            <a:off x="514350" y="4343400"/>
            <a:ext cx="5305425" cy="590550"/>
          </a:xfrm>
          <a:prstGeom prst="roundRect">
            <a:avLst>
              <a:gd name="adj" fmla="val 12903"/>
            </a:avLst>
          </a:prstGeom>
          <a:solidFill>
            <a:srgbClr val="FFFFFF"/>
          </a:solidFill>
          <a:ln w="9525">
            <a:solidFill>
              <a:srgbClr val="D6E1DC"/>
            </a:solidFill>
          </a:ln>
        </p:spPr>
      </p:sp>
      <p:sp>
        <p:nvSpPr>
          <p:cNvPr id="17" name="Прямокутник 16">
            <a:extLst>
              <a:ext uri="{FF2B5EF4-FFF2-40B4-BE49-F238E27FC236}">
                <a16:creationId xmlns:a16="http://schemas.microsoft.com/office/drawing/2014/main" id="{F33B3912-DCCE-470B-B826-948ECD09351C}"/>
              </a:ext>
            </a:extLst>
          </p:cNvPr>
          <p:cNvSpPr>
            <a:spLocks noGrp="1"/>
          </p:cNvSpPr>
          <p:nvPr/>
        </p:nvSpPr>
        <p:spPr>
          <a:xfrm>
            <a:off x="666750" y="4448175"/>
            <a:ext cx="1143000" cy="171450"/>
          </a:xfrm>
          <a:prstGeom prst="rect">
            <a:avLst/>
          </a:prstGeom>
          <a:noFill/>
          <a:ln w="0">
            <a:noFill/>
          </a:ln>
        </p:spPr>
        <p:txBody>
          <a:bodyPr anchor="t">
            <a:normAutofit fontScale="63636"/>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Рецептори</a:t>
            </a:r>
          </a:p>
        </p:txBody>
      </p:sp>
      <p:sp>
        <p:nvSpPr>
          <p:cNvPr id="18" name="Прямокутник 17">
            <a:extLst>
              <a:ext uri="{FF2B5EF4-FFF2-40B4-BE49-F238E27FC236}">
                <a16:creationId xmlns:a16="http://schemas.microsoft.com/office/drawing/2014/main" id="{2C4C6AC7-C41D-4DB7-9229-EA6834D6343D}"/>
              </a:ext>
            </a:extLst>
          </p:cNvPr>
          <p:cNvSpPr>
            <a:spLocks noGrp="1"/>
          </p:cNvSpPr>
          <p:nvPr/>
        </p:nvSpPr>
        <p:spPr>
          <a:xfrm>
            <a:off x="1847850" y="4429125"/>
            <a:ext cx="3762375" cy="381000"/>
          </a:xfrm>
          <a:prstGeom prst="rect">
            <a:avLst/>
          </a:prstGeom>
          <a:noFill/>
          <a:ln w="0">
            <a:noFill/>
          </a:ln>
        </p:spPr>
        <p:txBody>
          <a:bodyPr anchor="t">
            <a:normAutofit/>
          </a:bodyPr>
          <a:lstStyle/>
          <a:p>
            <a:pPr algn="l">
              <a:defRPr sz="825" b="0">
                <a:solidFill>
                  <a:srgbClr val="10282F"/>
                </a:solidFill>
                <a:latin typeface="DejaVu Sans"/>
                <a:ea typeface="DejaVu Sans"/>
                <a:cs typeface="DejaVu Sans"/>
              </a:defRPr>
            </a:pPr>
            <a:r>
              <a:rPr sz="825" b="0">
                <a:solidFill>
                  <a:srgbClr val="10282F"/>
                </a:solidFill>
                <a:latin typeface="DejaVu Sans"/>
                <a:ea typeface="DejaVu Sans"/>
                <a:cs typeface="DejaVu Sans"/>
              </a:rPr>
              <a:t>колодязі, свердловини, водозабори, водно-болотні угіддя, поля</a:t>
            </a:r>
          </a:p>
        </p:txBody>
      </p:sp>
      <p:sp>
        <p:nvSpPr>
          <p:cNvPr id="19" name="Прямокутник: округлені кути 18">
            <a:extLst>
              <a:ext uri="{FF2B5EF4-FFF2-40B4-BE49-F238E27FC236}">
                <a16:creationId xmlns:a16="http://schemas.microsoft.com/office/drawing/2014/main" id="{8ED8CB15-E659-4A83-BD49-B0FBB57A365E}"/>
              </a:ext>
            </a:extLst>
          </p:cNvPr>
          <p:cNvSpPr>
            <a:spLocks noGrp="1"/>
          </p:cNvSpPr>
          <p:nvPr/>
        </p:nvSpPr>
        <p:spPr>
          <a:xfrm>
            <a:off x="6191250" y="2895600"/>
            <a:ext cx="5391150" cy="590550"/>
          </a:xfrm>
          <a:prstGeom prst="roundRect">
            <a:avLst>
              <a:gd name="adj" fmla="val 12903"/>
            </a:avLst>
          </a:prstGeom>
          <a:solidFill>
            <a:srgbClr val="FFFFFF"/>
          </a:solidFill>
          <a:ln w="9525">
            <a:solidFill>
              <a:srgbClr val="D6E1DC"/>
            </a:solidFill>
          </a:ln>
        </p:spPr>
      </p:sp>
      <p:sp>
        <p:nvSpPr>
          <p:cNvPr id="20" name="Прямокутник 19">
            <a:extLst>
              <a:ext uri="{FF2B5EF4-FFF2-40B4-BE49-F238E27FC236}">
                <a16:creationId xmlns:a16="http://schemas.microsoft.com/office/drawing/2014/main" id="{B390BB21-937B-40AE-ABC6-B2D8E76378FA}"/>
              </a:ext>
            </a:extLst>
          </p:cNvPr>
          <p:cNvSpPr>
            <a:spLocks noGrp="1"/>
          </p:cNvSpPr>
          <p:nvPr/>
        </p:nvSpPr>
        <p:spPr>
          <a:xfrm>
            <a:off x="6343650" y="3000375"/>
            <a:ext cx="1190625" cy="171450"/>
          </a:xfrm>
          <a:prstGeom prst="rect">
            <a:avLst/>
          </a:prstGeom>
          <a:noFill/>
          <a:ln w="0">
            <a:noFill/>
          </a:ln>
        </p:spPr>
        <p:txBody>
          <a:bodyPr anchor="t">
            <a:normAutofit fontScale="63636"/>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Надходження</a:t>
            </a:r>
          </a:p>
        </p:txBody>
      </p:sp>
      <p:sp>
        <p:nvSpPr>
          <p:cNvPr id="21" name="Прямокутник 20">
            <a:extLst>
              <a:ext uri="{FF2B5EF4-FFF2-40B4-BE49-F238E27FC236}">
                <a16:creationId xmlns:a16="http://schemas.microsoft.com/office/drawing/2014/main" id="{117D4A04-878A-4623-B693-801AD613CDC7}"/>
              </a:ext>
            </a:extLst>
          </p:cNvPr>
          <p:cNvSpPr>
            <a:spLocks noGrp="1"/>
          </p:cNvSpPr>
          <p:nvPr/>
        </p:nvSpPr>
        <p:spPr>
          <a:xfrm>
            <a:off x="7572375" y="2981325"/>
            <a:ext cx="3810000" cy="381000"/>
          </a:xfrm>
          <a:prstGeom prst="rect">
            <a:avLst/>
          </a:prstGeom>
          <a:noFill/>
          <a:ln w="0">
            <a:noFill/>
          </a:ln>
        </p:spPr>
        <p:txBody>
          <a:bodyPr anchor="t">
            <a:normAutofit/>
          </a:bodyPr>
          <a:lstStyle/>
          <a:p>
            <a:pPr algn="l">
              <a:defRPr sz="825" b="0">
                <a:solidFill>
                  <a:srgbClr val="10282F"/>
                </a:solidFill>
                <a:latin typeface="DejaVu Sans"/>
                <a:ea typeface="DejaVu Sans"/>
                <a:cs typeface="DejaVu Sans"/>
              </a:defRPr>
            </a:pPr>
            <a:r>
              <a:rPr sz="825" b="0">
                <a:solidFill>
                  <a:srgbClr val="10282F"/>
                </a:solidFill>
                <a:latin typeface="DejaVu Sans"/>
                <a:ea typeface="DejaVu Sans"/>
                <a:cs typeface="DejaVu Sans"/>
              </a:rPr>
              <a:t>прямий скид, стік, канави, ерозія, пожежні води</a:t>
            </a:r>
          </a:p>
        </p:txBody>
      </p:sp>
      <p:sp>
        <p:nvSpPr>
          <p:cNvPr id="22" name="Прямокутник: округлені кути 21">
            <a:extLst>
              <a:ext uri="{FF2B5EF4-FFF2-40B4-BE49-F238E27FC236}">
                <a16:creationId xmlns:a16="http://schemas.microsoft.com/office/drawing/2014/main" id="{02EEFC3C-1987-4DDD-8D2F-9895FB45816F}"/>
              </a:ext>
            </a:extLst>
          </p:cNvPr>
          <p:cNvSpPr>
            <a:spLocks noGrp="1"/>
          </p:cNvSpPr>
          <p:nvPr/>
        </p:nvSpPr>
        <p:spPr>
          <a:xfrm>
            <a:off x="6191250" y="3619500"/>
            <a:ext cx="5391150" cy="590550"/>
          </a:xfrm>
          <a:prstGeom prst="roundRect">
            <a:avLst>
              <a:gd name="adj" fmla="val 12903"/>
            </a:avLst>
          </a:prstGeom>
          <a:solidFill>
            <a:srgbClr val="F5EBDD"/>
          </a:solidFill>
          <a:ln w="9525">
            <a:solidFill>
              <a:srgbClr val="D6E1DC"/>
            </a:solidFill>
          </a:ln>
        </p:spPr>
      </p:sp>
      <p:sp>
        <p:nvSpPr>
          <p:cNvPr id="23" name="Прямокутник 22">
            <a:extLst>
              <a:ext uri="{FF2B5EF4-FFF2-40B4-BE49-F238E27FC236}">
                <a16:creationId xmlns:a16="http://schemas.microsoft.com/office/drawing/2014/main" id="{1550EC3E-FEC0-416C-8FB3-32698A353915}"/>
              </a:ext>
            </a:extLst>
          </p:cNvPr>
          <p:cNvSpPr>
            <a:spLocks noGrp="1"/>
          </p:cNvSpPr>
          <p:nvPr/>
        </p:nvSpPr>
        <p:spPr>
          <a:xfrm>
            <a:off x="6343650" y="3724275"/>
            <a:ext cx="1190625" cy="171450"/>
          </a:xfrm>
          <a:prstGeom prst="rect">
            <a:avLst/>
          </a:prstGeom>
          <a:noFill/>
          <a:ln w="0">
            <a:noFill/>
          </a:ln>
        </p:spPr>
        <p:txBody>
          <a:bodyPr anchor="t">
            <a:normAutofit fontScale="63636"/>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Перенесення</a:t>
            </a:r>
          </a:p>
        </p:txBody>
      </p:sp>
      <p:sp>
        <p:nvSpPr>
          <p:cNvPr id="24" name="Прямокутник 23">
            <a:extLst>
              <a:ext uri="{FF2B5EF4-FFF2-40B4-BE49-F238E27FC236}">
                <a16:creationId xmlns:a16="http://schemas.microsoft.com/office/drawing/2014/main" id="{7D4268BB-CDDF-47E2-BBEE-143ED7A2C0C8}"/>
              </a:ext>
            </a:extLst>
          </p:cNvPr>
          <p:cNvSpPr>
            <a:spLocks noGrp="1"/>
          </p:cNvSpPr>
          <p:nvPr/>
        </p:nvSpPr>
        <p:spPr>
          <a:xfrm>
            <a:off x="7572375" y="3705225"/>
            <a:ext cx="3810000" cy="381000"/>
          </a:xfrm>
          <a:prstGeom prst="rect">
            <a:avLst/>
          </a:prstGeom>
          <a:noFill/>
          <a:ln w="0">
            <a:noFill/>
          </a:ln>
        </p:spPr>
        <p:txBody>
          <a:bodyPr anchor="t">
            <a:normAutofit/>
          </a:bodyPr>
          <a:lstStyle/>
          <a:p>
            <a:pPr algn="l">
              <a:defRPr sz="825" b="0">
                <a:solidFill>
                  <a:srgbClr val="10282F"/>
                </a:solidFill>
                <a:latin typeface="DejaVu Sans"/>
                <a:ea typeface="DejaVu Sans"/>
                <a:cs typeface="DejaVu Sans"/>
              </a:defRPr>
            </a:pPr>
            <a:r>
              <a:rPr sz="825" b="0">
                <a:solidFill>
                  <a:srgbClr val="10282F"/>
                </a:solidFill>
                <a:latin typeface="DejaVu Sans"/>
                <a:ea typeface="DejaVu Sans"/>
                <a:cs typeface="DejaVu Sans"/>
              </a:rPr>
              <a:t>течія, завислі речовини, донні відклади, розвантаження підземних вод</a:t>
            </a:r>
          </a:p>
        </p:txBody>
      </p:sp>
      <p:sp>
        <p:nvSpPr>
          <p:cNvPr id="25" name="Прямокутник: округлені кути 24">
            <a:extLst>
              <a:ext uri="{FF2B5EF4-FFF2-40B4-BE49-F238E27FC236}">
                <a16:creationId xmlns:a16="http://schemas.microsoft.com/office/drawing/2014/main" id="{CB30B8B6-133E-4A63-A62F-BE5D41FBE17F}"/>
              </a:ext>
            </a:extLst>
          </p:cNvPr>
          <p:cNvSpPr>
            <a:spLocks noGrp="1"/>
          </p:cNvSpPr>
          <p:nvPr/>
        </p:nvSpPr>
        <p:spPr>
          <a:xfrm>
            <a:off x="6191250" y="4343400"/>
            <a:ext cx="5391150" cy="590550"/>
          </a:xfrm>
          <a:prstGeom prst="roundRect">
            <a:avLst>
              <a:gd name="adj" fmla="val 12903"/>
            </a:avLst>
          </a:prstGeom>
          <a:solidFill>
            <a:srgbClr val="FFFFFF"/>
          </a:solidFill>
          <a:ln w="9525">
            <a:solidFill>
              <a:srgbClr val="D6E1DC"/>
            </a:solidFill>
          </a:ln>
        </p:spPr>
      </p:sp>
      <p:sp>
        <p:nvSpPr>
          <p:cNvPr id="26" name="Прямокутник 25">
            <a:extLst>
              <a:ext uri="{FF2B5EF4-FFF2-40B4-BE49-F238E27FC236}">
                <a16:creationId xmlns:a16="http://schemas.microsoft.com/office/drawing/2014/main" id="{4D2FF779-ED1D-407E-BF23-8AA71F6569D2}"/>
              </a:ext>
            </a:extLst>
          </p:cNvPr>
          <p:cNvSpPr>
            <a:spLocks noGrp="1"/>
          </p:cNvSpPr>
          <p:nvPr/>
        </p:nvSpPr>
        <p:spPr>
          <a:xfrm>
            <a:off x="6343650" y="4448175"/>
            <a:ext cx="1190625" cy="171450"/>
          </a:xfrm>
          <a:prstGeom prst="rect">
            <a:avLst/>
          </a:prstGeom>
          <a:noFill/>
          <a:ln w="0">
            <a:noFill/>
          </a:ln>
        </p:spPr>
        <p:txBody>
          <a:bodyPr anchor="t">
            <a:normAutofit fontScale="63636"/>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Контакт людини</a:t>
            </a:r>
          </a:p>
        </p:txBody>
      </p:sp>
      <p:sp>
        <p:nvSpPr>
          <p:cNvPr id="27" name="Прямокутник 26">
            <a:extLst>
              <a:ext uri="{FF2B5EF4-FFF2-40B4-BE49-F238E27FC236}">
                <a16:creationId xmlns:a16="http://schemas.microsoft.com/office/drawing/2014/main" id="{20459EBD-9871-4CEB-B073-99E951FF8A53}"/>
              </a:ext>
            </a:extLst>
          </p:cNvPr>
          <p:cNvSpPr>
            <a:spLocks noGrp="1"/>
          </p:cNvSpPr>
          <p:nvPr/>
        </p:nvSpPr>
        <p:spPr>
          <a:xfrm>
            <a:off x="7572375" y="4429125"/>
            <a:ext cx="3810000" cy="381000"/>
          </a:xfrm>
          <a:prstGeom prst="rect">
            <a:avLst/>
          </a:prstGeom>
          <a:noFill/>
          <a:ln w="0">
            <a:noFill/>
          </a:ln>
        </p:spPr>
        <p:txBody>
          <a:bodyPr anchor="t">
            <a:normAutofit/>
          </a:bodyPr>
          <a:lstStyle/>
          <a:p>
            <a:pPr algn="l">
              <a:defRPr sz="825" b="0">
                <a:solidFill>
                  <a:srgbClr val="10282F"/>
                </a:solidFill>
                <a:latin typeface="DejaVu Sans"/>
                <a:ea typeface="DejaVu Sans"/>
                <a:cs typeface="DejaVu Sans"/>
              </a:defRPr>
            </a:pPr>
            <a:r>
              <a:rPr sz="825" b="0">
                <a:solidFill>
                  <a:srgbClr val="10282F"/>
                </a:solidFill>
                <a:latin typeface="DejaVu Sans"/>
                <a:ea typeface="DejaVu Sans"/>
                <a:cs typeface="DejaVu Sans"/>
              </a:rPr>
              <a:t>вода, купання, рибальство, зрошення, риба, господарські роботи</a:t>
            </a:r>
          </a:p>
        </p:txBody>
      </p:sp>
      <p:sp>
        <p:nvSpPr>
          <p:cNvPr id="28" name="Прямокутник: округлені кути 27">
            <a:extLst>
              <a:ext uri="{FF2B5EF4-FFF2-40B4-BE49-F238E27FC236}">
                <a16:creationId xmlns:a16="http://schemas.microsoft.com/office/drawing/2014/main" id="{4CE71628-285E-4AC6-A6D4-BB81F4AC2129}"/>
              </a:ext>
            </a:extLst>
          </p:cNvPr>
          <p:cNvSpPr>
            <a:spLocks noGrp="1"/>
          </p:cNvSpPr>
          <p:nvPr/>
        </p:nvSpPr>
        <p:spPr>
          <a:xfrm>
            <a:off x="514350" y="5276850"/>
            <a:ext cx="11068050" cy="733425"/>
          </a:xfrm>
          <a:prstGeom prst="roundRect">
            <a:avLst>
              <a:gd name="adj" fmla="val 10390"/>
            </a:avLst>
          </a:prstGeom>
          <a:solidFill>
            <a:srgbClr val="10282F"/>
          </a:solidFill>
          <a:ln w="0">
            <a:noFill/>
          </a:ln>
        </p:spPr>
      </p:sp>
      <p:sp>
        <p:nvSpPr>
          <p:cNvPr id="29" name="Прямокутник 28">
            <a:extLst>
              <a:ext uri="{FF2B5EF4-FFF2-40B4-BE49-F238E27FC236}">
                <a16:creationId xmlns:a16="http://schemas.microsoft.com/office/drawing/2014/main" id="{2F188FEB-37DF-4C77-9C49-EBB3E91D4F8D}"/>
              </a:ext>
            </a:extLst>
          </p:cNvPr>
          <p:cNvSpPr>
            <a:spLocks noGrp="1"/>
          </p:cNvSpPr>
          <p:nvPr/>
        </p:nvSpPr>
        <p:spPr>
          <a:xfrm>
            <a:off x="742950" y="5467350"/>
            <a:ext cx="152400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ЕКОСИСТЕМИ</a:t>
            </a:r>
          </a:p>
        </p:txBody>
      </p:sp>
      <p:sp>
        <p:nvSpPr>
          <p:cNvPr id="30" name="Прямокутник 29">
            <a:extLst>
              <a:ext uri="{FF2B5EF4-FFF2-40B4-BE49-F238E27FC236}">
                <a16:creationId xmlns:a16="http://schemas.microsoft.com/office/drawing/2014/main" id="{3C771255-A279-46B8-B576-1C9716BA7BE3}"/>
              </a:ext>
            </a:extLst>
          </p:cNvPr>
          <p:cNvSpPr>
            <a:spLocks noGrp="1"/>
          </p:cNvSpPr>
          <p:nvPr/>
        </p:nvSpPr>
        <p:spPr>
          <a:xfrm>
            <a:off x="2266950" y="5362575"/>
            <a:ext cx="8858250" cy="419100"/>
          </a:xfrm>
          <a:prstGeom prst="rect">
            <a:avLst/>
          </a:prstGeom>
          <a:noFill/>
          <a:ln w="0">
            <a:noFill/>
          </a:ln>
        </p:spPr>
        <p:txBody>
          <a:bodyPr anchor="t">
            <a:normAutofit fontScale="95556"/>
          </a:bodyPr>
          <a:lstStyle/>
          <a:p>
            <a:pPr algn="l">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Оцінюють гостру й хронічну токсичність, концентрацію у воді, накопичення у відкладах, біодоступність, тривалість, сезонність, кисневий режим, pH, температуру та жорсткість.</a:t>
            </a:r>
          </a:p>
        </p:txBody>
      </p:sp>
      <p:sp>
        <p:nvSpPr>
          <p:cNvPr id="31" name="Прямокутник 30">
            <a:extLst>
              <a:ext uri="{FF2B5EF4-FFF2-40B4-BE49-F238E27FC236}">
                <a16:creationId xmlns:a16="http://schemas.microsoft.com/office/drawing/2014/main" id="{356B4499-16B1-4A81-A5CC-17ABF53DD1A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2" name="Прямокутник 31">
            <a:extLst>
              <a:ext uri="{FF2B5EF4-FFF2-40B4-BE49-F238E27FC236}">
                <a16:creationId xmlns:a16="http://schemas.microsoft.com/office/drawing/2014/main" id="{6090A9BF-82FE-4797-B4CC-71EB45A8EBDD}"/>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12</a:t>
            </a:r>
          </a:p>
        </p:txBody>
      </p:sp>
    </p:spTree>
    <p:extLst>
      <p:ext uri="{BB962C8B-B14F-4D97-AF65-F5344CB8AC3E}">
        <p14:creationId xmlns:p14="http://schemas.microsoft.com/office/powerpoint/2010/main" val="21172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Прямокутник 31">
            <a:extLst>
              <a:ext uri="{FF2B5EF4-FFF2-40B4-BE49-F238E27FC236}">
                <a16:creationId xmlns:a16="http://schemas.microsoft.com/office/drawing/2014/main" id="{B8934FD0-E073-4C9C-BD64-993BC691225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13</a:t>
            </a:r>
          </a:p>
        </p:txBody>
      </p:sp>
      <p:sp>
        <p:nvSpPr>
          <p:cNvPr id="2" name="Прямокутник 1">
            <a:extLst>
              <a:ext uri="{FF2B5EF4-FFF2-40B4-BE49-F238E27FC236}">
                <a16:creationId xmlns:a16="http://schemas.microsoft.com/office/drawing/2014/main" id="{E5E4F76C-8189-485F-9367-7AA5828F90E4}"/>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C3DDEAAD-1824-469A-B3A1-D6E62B50E2EB}"/>
              </a:ext>
            </a:extLst>
          </p:cNvPr>
          <p:cNvSpPr>
            <a:spLocks noGrp="1"/>
          </p:cNvSpPr>
          <p:nvPr/>
        </p:nvSpPr>
        <p:spPr>
          <a:xfrm>
            <a:off x="514350" y="723900"/>
            <a:ext cx="11049000" cy="523875"/>
          </a:xfrm>
          <a:prstGeom prst="rect">
            <a:avLst/>
          </a:prstGeom>
          <a:noFill/>
          <a:ln w="0">
            <a:noFill/>
          </a:ln>
        </p:spPr>
        <p:txBody>
          <a:bodyPr anchor="t">
            <a:normAutofit fontScale="9609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Харчові ланцюги переносять забруднювач між трофічними рівнями</a:t>
            </a:r>
          </a:p>
        </p:txBody>
      </p:sp>
      <p:sp>
        <p:nvSpPr>
          <p:cNvPr id="4" name="Прямокутник: округлені кути 3">
            <a:extLst>
              <a:ext uri="{FF2B5EF4-FFF2-40B4-BE49-F238E27FC236}">
                <a16:creationId xmlns:a16="http://schemas.microsoft.com/office/drawing/2014/main" id="{E9BDE692-6AB5-4249-ADB1-B75D0EF52DC5}"/>
              </a:ext>
            </a:extLst>
          </p:cNvPr>
          <p:cNvSpPr>
            <a:spLocks noGrp="1"/>
          </p:cNvSpPr>
          <p:nvPr/>
        </p:nvSpPr>
        <p:spPr>
          <a:xfrm>
            <a:off x="514350" y="1524000"/>
            <a:ext cx="11068050" cy="685800"/>
          </a:xfrm>
          <a:prstGeom prst="roundRect">
            <a:avLst>
              <a:gd name="adj" fmla="val 111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4EDD4FC-B210-4E0B-A0C5-816794305EA0}"/>
              </a:ext>
            </a:extLst>
          </p:cNvPr>
          <p:cNvSpPr>
            <a:spLocks noGrp="1"/>
          </p:cNvSpPr>
          <p:nvPr/>
        </p:nvSpPr>
        <p:spPr>
          <a:xfrm>
            <a:off x="514350" y="1524000"/>
            <a:ext cx="66675" cy="68580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0A842A0C-6D65-48EC-8DDA-6559EF829244}"/>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ХАРЧОВИЙ ЛАНЦЮГ ЕКСПОЗИЦІЇ</a:t>
            </a:r>
          </a:p>
        </p:txBody>
      </p:sp>
      <p:sp>
        <p:nvSpPr>
          <p:cNvPr id="7" name="Прямокутник 6">
            <a:extLst>
              <a:ext uri="{FF2B5EF4-FFF2-40B4-BE49-F238E27FC236}">
                <a16:creationId xmlns:a16="http://schemas.microsoft.com/office/drawing/2014/main" id="{475385B1-1C80-4604-81FF-C95FCF45DBE5}"/>
              </a:ext>
            </a:extLst>
          </p:cNvPr>
          <p:cNvSpPr>
            <a:spLocks noGrp="1"/>
          </p:cNvSpPr>
          <p:nvPr/>
        </p:nvSpPr>
        <p:spPr>
          <a:xfrm>
            <a:off x="704850" y="1857375"/>
            <a:ext cx="10706100" cy="2667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Послідовне перенесення забруднювача від компонентів довкілля до рослин, тварин і людини внаслідок живлення.</a:t>
            </a:r>
          </a:p>
        </p:txBody>
      </p:sp>
      <p:sp>
        <p:nvSpPr>
          <p:cNvPr id="8" name="Прямокутник: округлені кути 7">
            <a:extLst>
              <a:ext uri="{FF2B5EF4-FFF2-40B4-BE49-F238E27FC236}">
                <a16:creationId xmlns:a16="http://schemas.microsoft.com/office/drawing/2014/main" id="{ADAF4956-91F1-4972-A254-AB77D3B7FD4D}"/>
              </a:ext>
            </a:extLst>
          </p:cNvPr>
          <p:cNvSpPr>
            <a:spLocks noGrp="1"/>
          </p:cNvSpPr>
          <p:nvPr/>
        </p:nvSpPr>
        <p:spPr>
          <a:xfrm>
            <a:off x="514350" y="2514600"/>
            <a:ext cx="5305425" cy="495300"/>
          </a:xfrm>
          <a:prstGeom prst="roundRect">
            <a:avLst>
              <a:gd name="adj" fmla="val 15385"/>
            </a:avLst>
          </a:prstGeom>
          <a:solidFill>
            <a:srgbClr val="F4F8F6"/>
          </a:solidFill>
          <a:ln w="9525">
            <a:solidFill>
              <a:srgbClr val="D6E1DC"/>
            </a:solidFill>
          </a:ln>
        </p:spPr>
      </p:sp>
      <p:sp>
        <p:nvSpPr>
          <p:cNvPr id="9" name="Прямокутник 8">
            <a:extLst>
              <a:ext uri="{FF2B5EF4-FFF2-40B4-BE49-F238E27FC236}">
                <a16:creationId xmlns:a16="http://schemas.microsoft.com/office/drawing/2014/main" id="{06A32DD6-F178-4EE8-9DE3-27FF7F5AF666}"/>
              </a:ext>
            </a:extLst>
          </p:cNvPr>
          <p:cNvSpPr>
            <a:spLocks noGrp="1"/>
          </p:cNvSpPr>
          <p:nvPr/>
        </p:nvSpPr>
        <p:spPr>
          <a:xfrm>
            <a:off x="685800" y="2657475"/>
            <a:ext cx="4953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Ґрунт  ›  овочі  ›  людина</a:t>
            </a:r>
          </a:p>
        </p:txBody>
      </p:sp>
      <p:sp>
        <p:nvSpPr>
          <p:cNvPr id="10" name="Прямокутник: округлені кути 9">
            <a:extLst>
              <a:ext uri="{FF2B5EF4-FFF2-40B4-BE49-F238E27FC236}">
                <a16:creationId xmlns:a16="http://schemas.microsoft.com/office/drawing/2014/main" id="{ED0149FB-89AF-461A-ABE5-B38F39407BF1}"/>
              </a:ext>
            </a:extLst>
          </p:cNvPr>
          <p:cNvSpPr>
            <a:spLocks noGrp="1"/>
          </p:cNvSpPr>
          <p:nvPr/>
        </p:nvSpPr>
        <p:spPr>
          <a:xfrm>
            <a:off x="6048375" y="2514600"/>
            <a:ext cx="5305425" cy="495300"/>
          </a:xfrm>
          <a:prstGeom prst="roundRect">
            <a:avLst>
              <a:gd name="adj" fmla="val 15385"/>
            </a:avLst>
          </a:prstGeom>
          <a:solidFill>
            <a:srgbClr val="F5EBDD"/>
          </a:solidFill>
          <a:ln w="9525">
            <a:solidFill>
              <a:srgbClr val="D6E1DC"/>
            </a:solidFill>
          </a:ln>
        </p:spPr>
      </p:sp>
      <p:sp>
        <p:nvSpPr>
          <p:cNvPr id="11" name="Прямокутник 10">
            <a:extLst>
              <a:ext uri="{FF2B5EF4-FFF2-40B4-BE49-F238E27FC236}">
                <a16:creationId xmlns:a16="http://schemas.microsoft.com/office/drawing/2014/main" id="{419D3FF3-CFE5-4A01-A4AA-898BAA6B7245}"/>
              </a:ext>
            </a:extLst>
          </p:cNvPr>
          <p:cNvSpPr>
            <a:spLocks noGrp="1"/>
          </p:cNvSpPr>
          <p:nvPr/>
        </p:nvSpPr>
        <p:spPr>
          <a:xfrm>
            <a:off x="6219825" y="2657475"/>
            <a:ext cx="4953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Ґрунт  ›  кормові рослини  ›  худоба  ›  молоко або м’ясо  ›  людина</a:t>
            </a:r>
          </a:p>
        </p:txBody>
      </p:sp>
      <p:sp>
        <p:nvSpPr>
          <p:cNvPr id="12" name="Прямокутник: округлені кути 11">
            <a:extLst>
              <a:ext uri="{FF2B5EF4-FFF2-40B4-BE49-F238E27FC236}">
                <a16:creationId xmlns:a16="http://schemas.microsoft.com/office/drawing/2014/main" id="{9D3A8359-C73F-4391-9D4C-1579A5C37803}"/>
              </a:ext>
            </a:extLst>
          </p:cNvPr>
          <p:cNvSpPr>
            <a:spLocks noGrp="1"/>
          </p:cNvSpPr>
          <p:nvPr/>
        </p:nvSpPr>
        <p:spPr>
          <a:xfrm>
            <a:off x="514350" y="3143250"/>
            <a:ext cx="5305425" cy="495300"/>
          </a:xfrm>
          <a:prstGeom prst="roundRect">
            <a:avLst>
              <a:gd name="adj" fmla="val 15385"/>
            </a:avLst>
          </a:prstGeom>
          <a:solidFill>
            <a:srgbClr val="F4F8F6"/>
          </a:solidFill>
          <a:ln w="9525">
            <a:solidFill>
              <a:srgbClr val="D6E1DC"/>
            </a:solidFill>
          </a:ln>
        </p:spPr>
      </p:sp>
      <p:sp>
        <p:nvSpPr>
          <p:cNvPr id="13" name="Прямокутник 12">
            <a:extLst>
              <a:ext uri="{FF2B5EF4-FFF2-40B4-BE49-F238E27FC236}">
                <a16:creationId xmlns:a16="http://schemas.microsoft.com/office/drawing/2014/main" id="{117370DC-EA2D-4644-BD1C-DB32DFE4FA6A}"/>
              </a:ext>
            </a:extLst>
          </p:cNvPr>
          <p:cNvSpPr>
            <a:spLocks noGrp="1"/>
          </p:cNvSpPr>
          <p:nvPr/>
        </p:nvSpPr>
        <p:spPr>
          <a:xfrm>
            <a:off x="685800" y="3286125"/>
            <a:ext cx="4953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Вода  ›  водні організми  ›  риба  ›  людина</a:t>
            </a:r>
          </a:p>
        </p:txBody>
      </p:sp>
      <p:sp>
        <p:nvSpPr>
          <p:cNvPr id="14" name="Прямокутник: округлені кути 13">
            <a:extLst>
              <a:ext uri="{FF2B5EF4-FFF2-40B4-BE49-F238E27FC236}">
                <a16:creationId xmlns:a16="http://schemas.microsoft.com/office/drawing/2014/main" id="{1F6CBA1C-541A-46D8-95BE-58FBEB349470}"/>
              </a:ext>
            </a:extLst>
          </p:cNvPr>
          <p:cNvSpPr>
            <a:spLocks noGrp="1"/>
          </p:cNvSpPr>
          <p:nvPr/>
        </p:nvSpPr>
        <p:spPr>
          <a:xfrm>
            <a:off x="6048375" y="3143250"/>
            <a:ext cx="5305425" cy="495300"/>
          </a:xfrm>
          <a:prstGeom prst="roundRect">
            <a:avLst>
              <a:gd name="adj" fmla="val 15385"/>
            </a:avLst>
          </a:prstGeom>
          <a:solidFill>
            <a:srgbClr val="F5EBDD"/>
          </a:solidFill>
          <a:ln w="9525">
            <a:solidFill>
              <a:srgbClr val="D6E1DC"/>
            </a:solidFill>
          </a:ln>
        </p:spPr>
      </p:sp>
      <p:sp>
        <p:nvSpPr>
          <p:cNvPr id="15" name="Прямокутник 14">
            <a:extLst>
              <a:ext uri="{FF2B5EF4-FFF2-40B4-BE49-F238E27FC236}">
                <a16:creationId xmlns:a16="http://schemas.microsoft.com/office/drawing/2014/main" id="{8FEE6C2A-CB95-4709-A18A-1CA2E1650293}"/>
              </a:ext>
            </a:extLst>
          </p:cNvPr>
          <p:cNvSpPr>
            <a:spLocks noGrp="1"/>
          </p:cNvSpPr>
          <p:nvPr/>
        </p:nvSpPr>
        <p:spPr>
          <a:xfrm>
            <a:off x="6219825" y="3286125"/>
            <a:ext cx="4953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Донні відклади  ›  бентос  ›  риба  ›  птахи або людина</a:t>
            </a:r>
          </a:p>
        </p:txBody>
      </p:sp>
      <p:sp>
        <p:nvSpPr>
          <p:cNvPr id="16" name="Прямокутник: округлені кути 15">
            <a:extLst>
              <a:ext uri="{FF2B5EF4-FFF2-40B4-BE49-F238E27FC236}">
                <a16:creationId xmlns:a16="http://schemas.microsoft.com/office/drawing/2014/main" id="{7F1936B4-87FD-419D-B290-0F358613CE80}"/>
              </a:ext>
            </a:extLst>
          </p:cNvPr>
          <p:cNvSpPr>
            <a:spLocks noGrp="1"/>
          </p:cNvSpPr>
          <p:nvPr/>
        </p:nvSpPr>
        <p:spPr>
          <a:xfrm>
            <a:off x="514350" y="3771900"/>
            <a:ext cx="5305425" cy="495300"/>
          </a:xfrm>
          <a:prstGeom prst="roundRect">
            <a:avLst>
              <a:gd name="adj" fmla="val 15385"/>
            </a:avLst>
          </a:prstGeom>
          <a:solidFill>
            <a:srgbClr val="F4F8F6"/>
          </a:solidFill>
          <a:ln w="9525">
            <a:solidFill>
              <a:srgbClr val="D6E1DC"/>
            </a:solidFill>
          </a:ln>
        </p:spPr>
      </p:sp>
      <p:sp>
        <p:nvSpPr>
          <p:cNvPr id="17" name="Прямокутник 16">
            <a:extLst>
              <a:ext uri="{FF2B5EF4-FFF2-40B4-BE49-F238E27FC236}">
                <a16:creationId xmlns:a16="http://schemas.microsoft.com/office/drawing/2014/main" id="{366AA021-9DB7-495A-B972-8C5BCF019222}"/>
              </a:ext>
            </a:extLst>
          </p:cNvPr>
          <p:cNvSpPr>
            <a:spLocks noGrp="1"/>
          </p:cNvSpPr>
          <p:nvPr/>
        </p:nvSpPr>
        <p:spPr>
          <a:xfrm>
            <a:off x="685800" y="3914775"/>
            <a:ext cx="4953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Забруднений ґрунт  ›  дощові черв’яки  ›  птахи</a:t>
            </a:r>
          </a:p>
        </p:txBody>
      </p:sp>
      <p:sp>
        <p:nvSpPr>
          <p:cNvPr id="18" name="Прямокутник: округлені кути 17">
            <a:extLst>
              <a:ext uri="{FF2B5EF4-FFF2-40B4-BE49-F238E27FC236}">
                <a16:creationId xmlns:a16="http://schemas.microsoft.com/office/drawing/2014/main" id="{6AAAB612-7467-4579-A194-B91C9BC52BD7}"/>
              </a:ext>
            </a:extLst>
          </p:cNvPr>
          <p:cNvSpPr>
            <a:spLocks noGrp="1"/>
          </p:cNvSpPr>
          <p:nvPr/>
        </p:nvSpPr>
        <p:spPr>
          <a:xfrm>
            <a:off x="6048375" y="3771900"/>
            <a:ext cx="5305425" cy="495300"/>
          </a:xfrm>
          <a:prstGeom prst="roundRect">
            <a:avLst>
              <a:gd name="adj" fmla="val 15385"/>
            </a:avLst>
          </a:prstGeom>
          <a:solidFill>
            <a:srgbClr val="F5EBDD"/>
          </a:solidFill>
          <a:ln w="9525">
            <a:solidFill>
              <a:srgbClr val="D6E1DC"/>
            </a:solidFill>
          </a:ln>
        </p:spPr>
      </p:sp>
      <p:sp>
        <p:nvSpPr>
          <p:cNvPr id="19" name="Прямокутник 18">
            <a:extLst>
              <a:ext uri="{FF2B5EF4-FFF2-40B4-BE49-F238E27FC236}">
                <a16:creationId xmlns:a16="http://schemas.microsoft.com/office/drawing/2014/main" id="{6151406A-9819-4670-8413-0FD5764650D5}"/>
              </a:ext>
            </a:extLst>
          </p:cNvPr>
          <p:cNvSpPr>
            <a:spLocks noGrp="1"/>
          </p:cNvSpPr>
          <p:nvPr/>
        </p:nvSpPr>
        <p:spPr>
          <a:xfrm>
            <a:off x="6219825" y="3914775"/>
            <a:ext cx="4953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Пил  ›  рослинність  ›  травоїдні тварини</a:t>
            </a:r>
          </a:p>
        </p:txBody>
      </p:sp>
      <p:sp>
        <p:nvSpPr>
          <p:cNvPr id="20" name="Прямокутник: округлені кути 19">
            <a:extLst>
              <a:ext uri="{FF2B5EF4-FFF2-40B4-BE49-F238E27FC236}">
                <a16:creationId xmlns:a16="http://schemas.microsoft.com/office/drawing/2014/main" id="{77890526-CA10-4BD7-AA45-C03FCC605398}"/>
              </a:ext>
            </a:extLst>
          </p:cNvPr>
          <p:cNvSpPr>
            <a:spLocks noGrp="1"/>
          </p:cNvSpPr>
          <p:nvPr/>
        </p:nvSpPr>
        <p:spPr>
          <a:xfrm>
            <a:off x="514350" y="4552950"/>
            <a:ext cx="5305425" cy="876300"/>
          </a:xfrm>
          <a:prstGeom prst="roundRect">
            <a:avLst>
              <a:gd name="adj" fmla="val 8696"/>
            </a:avLst>
          </a:prstGeom>
          <a:solidFill>
            <a:srgbClr val="FFFFFF"/>
          </a:solidFill>
          <a:ln w="9525">
            <a:solidFill>
              <a:srgbClr val="D6E1DC"/>
            </a:solidFill>
          </a:ln>
        </p:spPr>
      </p:sp>
      <p:sp>
        <p:nvSpPr>
          <p:cNvPr id="21" name="Прямокутник: округлені кути 20">
            <a:extLst>
              <a:ext uri="{FF2B5EF4-FFF2-40B4-BE49-F238E27FC236}">
                <a16:creationId xmlns:a16="http://schemas.microsoft.com/office/drawing/2014/main" id="{FCAD5FB6-8E9B-48B7-933A-FAA0936228DF}"/>
              </a:ext>
            </a:extLst>
          </p:cNvPr>
          <p:cNvSpPr>
            <a:spLocks noGrp="1"/>
          </p:cNvSpPr>
          <p:nvPr/>
        </p:nvSpPr>
        <p:spPr>
          <a:xfrm>
            <a:off x="514350" y="4552950"/>
            <a:ext cx="66675" cy="876300"/>
          </a:xfrm>
          <a:prstGeom prst="roundRect">
            <a:avLst>
              <a:gd name="adj" fmla="val 50000"/>
            </a:avLst>
          </a:prstGeom>
          <a:solidFill>
            <a:srgbClr val="0F6B64"/>
          </a:solidFill>
          <a:ln w="0">
            <a:noFill/>
          </a:ln>
        </p:spPr>
      </p:sp>
      <p:sp>
        <p:nvSpPr>
          <p:cNvPr id="22" name="Прямокутник 21">
            <a:extLst>
              <a:ext uri="{FF2B5EF4-FFF2-40B4-BE49-F238E27FC236}">
                <a16:creationId xmlns:a16="http://schemas.microsoft.com/office/drawing/2014/main" id="{94667360-A0D2-48FB-BFB9-596798F4FADF}"/>
              </a:ext>
            </a:extLst>
          </p:cNvPr>
          <p:cNvSpPr>
            <a:spLocks noGrp="1"/>
          </p:cNvSpPr>
          <p:nvPr/>
        </p:nvSpPr>
        <p:spPr>
          <a:xfrm>
            <a:off x="704850" y="4667250"/>
            <a:ext cx="492442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БІОАКУМУЛЯЦІЯ</a:t>
            </a:r>
          </a:p>
        </p:txBody>
      </p:sp>
      <p:sp>
        <p:nvSpPr>
          <p:cNvPr id="23" name="Прямокутник 22">
            <a:extLst>
              <a:ext uri="{FF2B5EF4-FFF2-40B4-BE49-F238E27FC236}">
                <a16:creationId xmlns:a16="http://schemas.microsoft.com/office/drawing/2014/main" id="{D4EFE1D4-7512-49D5-9264-E9EFD2A38A35}"/>
              </a:ext>
            </a:extLst>
          </p:cNvPr>
          <p:cNvSpPr>
            <a:spLocks noGrp="1"/>
          </p:cNvSpPr>
          <p:nvPr/>
        </p:nvSpPr>
        <p:spPr>
          <a:xfrm>
            <a:off x="704850" y="4886325"/>
            <a:ext cx="4943475" cy="457200"/>
          </a:xfrm>
          <a:prstGeom prst="rect">
            <a:avLst/>
          </a:prstGeom>
          <a:noFill/>
          <a:ln w="0">
            <a:noFill/>
          </a:ln>
        </p:spPr>
        <p:txBody>
          <a:bodyPr anchor="t">
            <a:normAutofit fontScale="98211"/>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Накопичення речовини в організмі з усіх шляхів надходження зі швидкістю, що перевищує швидкість її виведення або розкладання.</a:t>
            </a:r>
          </a:p>
        </p:txBody>
      </p:sp>
      <p:sp>
        <p:nvSpPr>
          <p:cNvPr id="24" name="Прямокутник: округлені кути 23">
            <a:extLst>
              <a:ext uri="{FF2B5EF4-FFF2-40B4-BE49-F238E27FC236}">
                <a16:creationId xmlns:a16="http://schemas.microsoft.com/office/drawing/2014/main" id="{2E2BA5DE-08B9-43AF-AC6C-EE8F11F32496}"/>
              </a:ext>
            </a:extLst>
          </p:cNvPr>
          <p:cNvSpPr>
            <a:spLocks noGrp="1"/>
          </p:cNvSpPr>
          <p:nvPr/>
        </p:nvSpPr>
        <p:spPr>
          <a:xfrm>
            <a:off x="6029325" y="4552950"/>
            <a:ext cx="5553075" cy="876300"/>
          </a:xfrm>
          <a:prstGeom prst="roundRect">
            <a:avLst>
              <a:gd name="adj" fmla="val 8696"/>
            </a:avLst>
          </a:prstGeom>
          <a:solidFill>
            <a:srgbClr val="FFFFFF"/>
          </a:solidFill>
          <a:ln w="9525">
            <a:solidFill>
              <a:srgbClr val="D6E1DC"/>
            </a:solidFill>
          </a:ln>
        </p:spPr>
      </p:sp>
      <p:sp>
        <p:nvSpPr>
          <p:cNvPr id="25" name="Прямокутник: округлені кути 24">
            <a:extLst>
              <a:ext uri="{FF2B5EF4-FFF2-40B4-BE49-F238E27FC236}">
                <a16:creationId xmlns:a16="http://schemas.microsoft.com/office/drawing/2014/main" id="{B54E3618-83E9-4D80-BCF5-6CA96D349721}"/>
              </a:ext>
            </a:extLst>
          </p:cNvPr>
          <p:cNvSpPr>
            <a:spLocks noGrp="1"/>
          </p:cNvSpPr>
          <p:nvPr/>
        </p:nvSpPr>
        <p:spPr>
          <a:xfrm>
            <a:off x="6029325" y="4552950"/>
            <a:ext cx="66675" cy="876300"/>
          </a:xfrm>
          <a:prstGeom prst="roundRect">
            <a:avLst>
              <a:gd name="adj" fmla="val 50000"/>
            </a:avLst>
          </a:prstGeom>
          <a:solidFill>
            <a:srgbClr val="C75A52"/>
          </a:solidFill>
          <a:ln w="0">
            <a:noFill/>
          </a:ln>
        </p:spPr>
      </p:sp>
      <p:sp>
        <p:nvSpPr>
          <p:cNvPr id="26" name="Прямокутник 25">
            <a:extLst>
              <a:ext uri="{FF2B5EF4-FFF2-40B4-BE49-F238E27FC236}">
                <a16:creationId xmlns:a16="http://schemas.microsoft.com/office/drawing/2014/main" id="{6701AE56-3E9F-4B8F-BEDE-C60B90A95773}"/>
              </a:ext>
            </a:extLst>
          </p:cNvPr>
          <p:cNvSpPr>
            <a:spLocks noGrp="1"/>
          </p:cNvSpPr>
          <p:nvPr/>
        </p:nvSpPr>
        <p:spPr>
          <a:xfrm>
            <a:off x="6219825" y="4667250"/>
            <a:ext cx="5172075"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БІОМАГНІФІКАЦІЯ</a:t>
            </a:r>
          </a:p>
        </p:txBody>
      </p:sp>
      <p:sp>
        <p:nvSpPr>
          <p:cNvPr id="27" name="Прямокутник 26">
            <a:extLst>
              <a:ext uri="{FF2B5EF4-FFF2-40B4-BE49-F238E27FC236}">
                <a16:creationId xmlns:a16="http://schemas.microsoft.com/office/drawing/2014/main" id="{AAA11532-7716-47D3-AA6D-FD34FF97176C}"/>
              </a:ext>
            </a:extLst>
          </p:cNvPr>
          <p:cNvSpPr>
            <a:spLocks noGrp="1"/>
          </p:cNvSpPr>
          <p:nvPr/>
        </p:nvSpPr>
        <p:spPr>
          <a:xfrm>
            <a:off x="6219825" y="4886325"/>
            <a:ext cx="5191125" cy="4572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Збільшення концентрації стійкої речовини на послідовних трофічних рівнях харчового ланцюга.</a:t>
            </a:r>
          </a:p>
        </p:txBody>
      </p:sp>
      <p:sp>
        <p:nvSpPr>
          <p:cNvPr id="28" name="Прямокутник: округлені кути 27">
            <a:extLst>
              <a:ext uri="{FF2B5EF4-FFF2-40B4-BE49-F238E27FC236}">
                <a16:creationId xmlns:a16="http://schemas.microsoft.com/office/drawing/2014/main" id="{0CC38390-F8A1-4C5A-AE13-4FDC0A73E044}"/>
              </a:ext>
            </a:extLst>
          </p:cNvPr>
          <p:cNvSpPr>
            <a:spLocks noGrp="1"/>
          </p:cNvSpPr>
          <p:nvPr/>
        </p:nvSpPr>
        <p:spPr>
          <a:xfrm>
            <a:off x="514350" y="5657850"/>
            <a:ext cx="11068050" cy="495300"/>
          </a:xfrm>
          <a:prstGeom prst="roundRect">
            <a:avLst>
              <a:gd name="adj" fmla="val 15385"/>
            </a:avLst>
          </a:prstGeom>
          <a:solidFill>
            <a:srgbClr val="10282F"/>
          </a:solidFill>
          <a:ln w="0">
            <a:noFill/>
          </a:ln>
        </p:spPr>
      </p:sp>
      <p:sp>
        <p:nvSpPr>
          <p:cNvPr id="29" name="Прямокутник 28">
            <a:extLst>
              <a:ext uri="{FF2B5EF4-FFF2-40B4-BE49-F238E27FC236}">
                <a16:creationId xmlns:a16="http://schemas.microsoft.com/office/drawing/2014/main" id="{177FBEE5-C934-43FD-8A94-BFBD8B8A8C75}"/>
              </a:ext>
            </a:extLst>
          </p:cNvPr>
          <p:cNvSpPr>
            <a:spLocks noGrp="1"/>
          </p:cNvSpPr>
          <p:nvPr/>
        </p:nvSpPr>
        <p:spPr>
          <a:xfrm>
            <a:off x="704850" y="5762625"/>
            <a:ext cx="10668000" cy="266700"/>
          </a:xfrm>
          <a:prstGeom prst="rect">
            <a:avLst/>
          </a:prstGeom>
          <a:noFill/>
          <a:ln w="0">
            <a:noFill/>
          </a:ln>
        </p:spPr>
        <p:txBody>
          <a:bodyPr anchor="t">
            <a:normAutofit fontScale="97596"/>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Ключові чинники: хімічна форма, біодоступність, вид, ґрунт, pH, органічна речовина, трофічний рівень, сезон і частина організму, яку споживають.</a:t>
            </a:r>
          </a:p>
        </p:txBody>
      </p:sp>
      <p:sp>
        <p:nvSpPr>
          <p:cNvPr id="30" name="Прямокутник 29">
            <a:extLst>
              <a:ext uri="{FF2B5EF4-FFF2-40B4-BE49-F238E27FC236}">
                <a16:creationId xmlns:a16="http://schemas.microsoft.com/office/drawing/2014/main" id="{F1997570-31C7-4CA3-9096-EB1E3667956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1" name="Прямокутник 30">
            <a:extLst>
              <a:ext uri="{FF2B5EF4-FFF2-40B4-BE49-F238E27FC236}">
                <a16:creationId xmlns:a16="http://schemas.microsoft.com/office/drawing/2014/main" id="{BC1BDBD4-C163-4FC2-BF57-216B6670055C}"/>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13</a:t>
            </a:r>
          </a:p>
        </p:txBody>
      </p:sp>
    </p:spTree>
    <p:extLst>
      <p:ext uri="{BB962C8B-B14F-4D97-AF65-F5344CB8AC3E}">
        <p14:creationId xmlns:p14="http://schemas.microsoft.com/office/powerpoint/2010/main" val="1322302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72" name="Прямокутник 71">
            <a:extLst>
              <a:ext uri="{FF2B5EF4-FFF2-40B4-BE49-F238E27FC236}">
                <a16:creationId xmlns:a16="http://schemas.microsoft.com/office/drawing/2014/main" id="{23E5BFF5-EA46-4659-A942-9EC456E0AA3F}"/>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14</a:t>
            </a:r>
          </a:p>
        </p:txBody>
      </p:sp>
      <p:sp>
        <p:nvSpPr>
          <p:cNvPr id="2" name="Прямокутник 1">
            <a:extLst>
              <a:ext uri="{FF2B5EF4-FFF2-40B4-BE49-F238E27FC236}">
                <a16:creationId xmlns:a16="http://schemas.microsoft.com/office/drawing/2014/main" id="{AE26C319-4A69-453B-8CB5-7E54B50597E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408CC66E-0911-42D1-A1CB-8A487A6EF4D1}"/>
              </a:ext>
            </a:extLst>
          </p:cNvPr>
          <p:cNvSpPr>
            <a:spLocks noGrp="1"/>
          </p:cNvSpPr>
          <p:nvPr/>
        </p:nvSpPr>
        <p:spPr>
          <a:xfrm>
            <a:off x="514350" y="723900"/>
            <a:ext cx="11049000" cy="523875"/>
          </a:xfrm>
          <a:prstGeom prst="rect">
            <a:avLst/>
          </a:prstGeom>
          <a:noFill/>
          <a:ln w="0">
            <a:noFill/>
          </a:ln>
        </p:spPr>
        <p:txBody>
          <a:bodyPr anchor="t">
            <a:normAutofit fontScale="9187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Ідентифікація небезпеки формує перелік речовин і можливих ефектів</a:t>
            </a:r>
          </a:p>
        </p:txBody>
      </p:sp>
      <p:sp>
        <p:nvSpPr>
          <p:cNvPr id="4" name="Прямокутник: округлені кути 3">
            <a:extLst>
              <a:ext uri="{FF2B5EF4-FFF2-40B4-BE49-F238E27FC236}">
                <a16:creationId xmlns:a16="http://schemas.microsoft.com/office/drawing/2014/main" id="{6EB090F2-5F9C-43D8-9CD9-E2560707FEF4}"/>
              </a:ext>
            </a:extLst>
          </p:cNvPr>
          <p:cNvSpPr>
            <a:spLocks noGrp="1"/>
          </p:cNvSpPr>
          <p:nvPr/>
        </p:nvSpPr>
        <p:spPr>
          <a:xfrm>
            <a:off x="514350" y="152400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CE5A6D2D-9C1D-43C4-891C-2DD1822C7F38}"/>
              </a:ext>
            </a:extLst>
          </p:cNvPr>
          <p:cNvSpPr>
            <a:spLocks noGrp="1"/>
          </p:cNvSpPr>
          <p:nvPr/>
        </p:nvSpPr>
        <p:spPr>
          <a:xfrm>
            <a:off x="514350" y="1524000"/>
            <a:ext cx="66675" cy="72390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195F6342-3DE0-44A3-A7F9-C14CCAD6E32E}"/>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ІДЕНТИФІКАЦІЯ НЕБЕЗПЕКИ</a:t>
            </a:r>
          </a:p>
        </p:txBody>
      </p:sp>
      <p:sp>
        <p:nvSpPr>
          <p:cNvPr id="7" name="Прямокутник 6">
            <a:extLst>
              <a:ext uri="{FF2B5EF4-FFF2-40B4-BE49-F238E27FC236}">
                <a16:creationId xmlns:a16="http://schemas.microsoft.com/office/drawing/2014/main" id="{9B82E431-011B-4AC1-B437-5D26F17970B1}"/>
              </a:ext>
            </a:extLst>
          </p:cNvPr>
          <p:cNvSpPr>
            <a:spLocks noGrp="1"/>
          </p:cNvSpPr>
          <p:nvPr/>
        </p:nvSpPr>
        <p:spPr>
          <a:xfrm>
            <a:off x="704850" y="185737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Етап оцінювання ризику, на якому визначають присутні або потенційні забруднювачі та негативні ефекти, які вони здатні спричиняти.</a:t>
            </a:r>
          </a:p>
        </p:txBody>
      </p:sp>
      <p:sp>
        <p:nvSpPr>
          <p:cNvPr id="8" name="Прямокутник 7">
            <a:extLst>
              <a:ext uri="{FF2B5EF4-FFF2-40B4-BE49-F238E27FC236}">
                <a16:creationId xmlns:a16="http://schemas.microsoft.com/office/drawing/2014/main" id="{7219A26B-2EE5-493F-9B54-D684E927DEBC}"/>
              </a:ext>
            </a:extLst>
          </p:cNvPr>
          <p:cNvSpPr>
            <a:spLocks noGrp="1"/>
          </p:cNvSpPr>
          <p:nvPr/>
        </p:nvSpPr>
        <p:spPr>
          <a:xfrm>
            <a:off x="514350" y="2571750"/>
            <a:ext cx="3238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ДЖЕРЕЛА ДОКАЗІВ</a:t>
            </a:r>
          </a:p>
        </p:txBody>
      </p:sp>
      <p:sp>
        <p:nvSpPr>
          <p:cNvPr id="9" name="Прямокутник: округлені кути 8">
            <a:extLst>
              <a:ext uri="{FF2B5EF4-FFF2-40B4-BE49-F238E27FC236}">
                <a16:creationId xmlns:a16="http://schemas.microsoft.com/office/drawing/2014/main" id="{E1CDE431-65C7-4EB5-BC80-2BF12FCCD79E}"/>
              </a:ext>
            </a:extLst>
          </p:cNvPr>
          <p:cNvSpPr>
            <a:spLocks noGrp="1"/>
          </p:cNvSpPr>
          <p:nvPr/>
        </p:nvSpPr>
        <p:spPr>
          <a:xfrm>
            <a:off x="514350" y="2876550"/>
            <a:ext cx="2505075" cy="333375"/>
          </a:xfrm>
          <a:prstGeom prst="roundRect">
            <a:avLst>
              <a:gd name="adj" fmla="val 22857"/>
            </a:avLst>
          </a:prstGeom>
          <a:solidFill>
            <a:srgbClr val="FFFFFF"/>
          </a:solidFill>
          <a:ln w="9525">
            <a:solidFill>
              <a:srgbClr val="D6E1DC"/>
            </a:solidFill>
          </a:ln>
        </p:spPr>
      </p:sp>
      <p:sp>
        <p:nvSpPr>
          <p:cNvPr id="10" name="Овал 9">
            <a:extLst>
              <a:ext uri="{FF2B5EF4-FFF2-40B4-BE49-F238E27FC236}">
                <a16:creationId xmlns:a16="http://schemas.microsoft.com/office/drawing/2014/main" id="{0136D84B-CDE8-49EC-9918-63E524DAAA11}"/>
              </a:ext>
            </a:extLst>
          </p:cNvPr>
          <p:cNvSpPr>
            <a:spLocks noGrp="1"/>
          </p:cNvSpPr>
          <p:nvPr/>
        </p:nvSpPr>
        <p:spPr>
          <a:xfrm>
            <a:off x="619125" y="2971800"/>
            <a:ext cx="142875" cy="142875"/>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90C0F893-F243-4A64-89E3-2656022243F5}"/>
              </a:ext>
            </a:extLst>
          </p:cNvPr>
          <p:cNvSpPr>
            <a:spLocks noGrp="1"/>
          </p:cNvSpPr>
          <p:nvPr/>
        </p:nvSpPr>
        <p:spPr>
          <a:xfrm>
            <a:off x="876300" y="2943225"/>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історія використання території</a:t>
            </a:r>
          </a:p>
        </p:txBody>
      </p:sp>
      <p:sp>
        <p:nvSpPr>
          <p:cNvPr id="12" name="Прямокутник: округлені кути 11">
            <a:extLst>
              <a:ext uri="{FF2B5EF4-FFF2-40B4-BE49-F238E27FC236}">
                <a16:creationId xmlns:a16="http://schemas.microsoft.com/office/drawing/2014/main" id="{116CFEF9-900E-4B6F-8F4C-87BC726AAC36}"/>
              </a:ext>
            </a:extLst>
          </p:cNvPr>
          <p:cNvSpPr>
            <a:spLocks noGrp="1"/>
          </p:cNvSpPr>
          <p:nvPr/>
        </p:nvSpPr>
        <p:spPr>
          <a:xfrm>
            <a:off x="3181350" y="2876550"/>
            <a:ext cx="2505075" cy="333375"/>
          </a:xfrm>
          <a:prstGeom prst="roundRect">
            <a:avLst>
              <a:gd name="adj" fmla="val 22857"/>
            </a:avLst>
          </a:prstGeom>
          <a:solidFill>
            <a:srgbClr val="F5EBDD"/>
          </a:solidFill>
          <a:ln w="9525">
            <a:solidFill>
              <a:srgbClr val="D6E1DC"/>
            </a:solidFill>
          </a:ln>
        </p:spPr>
      </p:sp>
      <p:sp>
        <p:nvSpPr>
          <p:cNvPr id="13" name="Овал 12">
            <a:extLst>
              <a:ext uri="{FF2B5EF4-FFF2-40B4-BE49-F238E27FC236}">
                <a16:creationId xmlns:a16="http://schemas.microsoft.com/office/drawing/2014/main" id="{DB364C56-43D1-4D8B-851E-34831CB92C86}"/>
              </a:ext>
            </a:extLst>
          </p:cNvPr>
          <p:cNvSpPr>
            <a:spLocks noGrp="1"/>
          </p:cNvSpPr>
          <p:nvPr/>
        </p:nvSpPr>
        <p:spPr>
          <a:xfrm>
            <a:off x="3286125" y="2971800"/>
            <a:ext cx="142875" cy="142875"/>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C3D059C1-293C-4DB4-B190-3D5721377B74}"/>
              </a:ext>
            </a:extLst>
          </p:cNvPr>
          <p:cNvSpPr>
            <a:spLocks noGrp="1"/>
          </p:cNvSpPr>
          <p:nvPr/>
        </p:nvSpPr>
        <p:spPr>
          <a:xfrm>
            <a:off x="3543300" y="2943225"/>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характер воєнної події</a:t>
            </a:r>
          </a:p>
        </p:txBody>
      </p:sp>
      <p:sp>
        <p:nvSpPr>
          <p:cNvPr id="15" name="Прямокутник: округлені кути 14">
            <a:extLst>
              <a:ext uri="{FF2B5EF4-FFF2-40B4-BE49-F238E27FC236}">
                <a16:creationId xmlns:a16="http://schemas.microsoft.com/office/drawing/2014/main" id="{ACE9CE05-18DE-446B-894C-FAD81E32E6FC}"/>
              </a:ext>
            </a:extLst>
          </p:cNvPr>
          <p:cNvSpPr>
            <a:spLocks noGrp="1"/>
          </p:cNvSpPr>
          <p:nvPr/>
        </p:nvSpPr>
        <p:spPr>
          <a:xfrm>
            <a:off x="514350" y="3324225"/>
            <a:ext cx="2505075" cy="333375"/>
          </a:xfrm>
          <a:prstGeom prst="roundRect">
            <a:avLst>
              <a:gd name="adj" fmla="val 22857"/>
            </a:avLst>
          </a:prstGeom>
          <a:solidFill>
            <a:srgbClr val="FFFFFF"/>
          </a:solidFill>
          <a:ln w="9525">
            <a:solidFill>
              <a:srgbClr val="D6E1DC"/>
            </a:solidFill>
          </a:ln>
        </p:spPr>
      </p:sp>
      <p:sp>
        <p:nvSpPr>
          <p:cNvPr id="16" name="Овал 15">
            <a:extLst>
              <a:ext uri="{FF2B5EF4-FFF2-40B4-BE49-F238E27FC236}">
                <a16:creationId xmlns:a16="http://schemas.microsoft.com/office/drawing/2014/main" id="{6B168079-C795-4187-9BA4-7BEDB516E3D0}"/>
              </a:ext>
            </a:extLst>
          </p:cNvPr>
          <p:cNvSpPr>
            <a:spLocks noGrp="1"/>
          </p:cNvSpPr>
          <p:nvPr/>
        </p:nvSpPr>
        <p:spPr>
          <a:xfrm>
            <a:off x="619125" y="3419475"/>
            <a:ext cx="142875" cy="142875"/>
          </a:xfrm>
          <a:prstGeom prst="ellipse">
            <a:avLst/>
          </a:prstGeom>
          <a:solidFill>
            <a:srgbClr val="0F6B64"/>
          </a:solidFill>
          <a:ln w="0">
            <a:noFill/>
          </a:ln>
        </p:spPr>
      </p:sp>
      <p:sp>
        <p:nvSpPr>
          <p:cNvPr id="17" name="Прямокутник 16">
            <a:extLst>
              <a:ext uri="{FF2B5EF4-FFF2-40B4-BE49-F238E27FC236}">
                <a16:creationId xmlns:a16="http://schemas.microsoft.com/office/drawing/2014/main" id="{5285A1CD-F7F6-4C98-9F6E-53CDE90BF0EE}"/>
              </a:ext>
            </a:extLst>
          </p:cNvPr>
          <p:cNvSpPr>
            <a:spLocks noGrp="1"/>
          </p:cNvSpPr>
          <p:nvPr/>
        </p:nvSpPr>
        <p:spPr>
          <a:xfrm>
            <a:off x="876300" y="3390900"/>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технологічні матеріали</a:t>
            </a:r>
          </a:p>
        </p:txBody>
      </p:sp>
      <p:sp>
        <p:nvSpPr>
          <p:cNvPr id="18" name="Прямокутник: округлені кути 17">
            <a:extLst>
              <a:ext uri="{FF2B5EF4-FFF2-40B4-BE49-F238E27FC236}">
                <a16:creationId xmlns:a16="http://schemas.microsoft.com/office/drawing/2014/main" id="{C12BCE40-222F-4C85-A8B5-986B5B15A308}"/>
              </a:ext>
            </a:extLst>
          </p:cNvPr>
          <p:cNvSpPr>
            <a:spLocks noGrp="1"/>
          </p:cNvSpPr>
          <p:nvPr/>
        </p:nvSpPr>
        <p:spPr>
          <a:xfrm>
            <a:off x="3181350" y="3324225"/>
            <a:ext cx="2505075" cy="333375"/>
          </a:xfrm>
          <a:prstGeom prst="roundRect">
            <a:avLst>
              <a:gd name="adj" fmla="val 22857"/>
            </a:avLst>
          </a:prstGeom>
          <a:solidFill>
            <a:srgbClr val="F5EBDD"/>
          </a:solidFill>
          <a:ln w="9525">
            <a:solidFill>
              <a:srgbClr val="D6E1DC"/>
            </a:solidFill>
          </a:ln>
        </p:spPr>
      </p:sp>
      <p:sp>
        <p:nvSpPr>
          <p:cNvPr id="19" name="Овал 18">
            <a:extLst>
              <a:ext uri="{FF2B5EF4-FFF2-40B4-BE49-F238E27FC236}">
                <a16:creationId xmlns:a16="http://schemas.microsoft.com/office/drawing/2014/main" id="{85A728F8-A7B2-4941-8809-88ACCFC9CA5D}"/>
              </a:ext>
            </a:extLst>
          </p:cNvPr>
          <p:cNvSpPr>
            <a:spLocks noGrp="1"/>
          </p:cNvSpPr>
          <p:nvPr/>
        </p:nvSpPr>
        <p:spPr>
          <a:xfrm>
            <a:off x="3286125" y="3419475"/>
            <a:ext cx="142875" cy="142875"/>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46A36A5C-C675-4A20-BDA8-CC49E411159A}"/>
              </a:ext>
            </a:extLst>
          </p:cNvPr>
          <p:cNvSpPr>
            <a:spLocks noGrp="1"/>
          </p:cNvSpPr>
          <p:nvPr/>
        </p:nvSpPr>
        <p:spPr>
          <a:xfrm>
            <a:off x="3543300" y="3390900"/>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лабораторні результати</a:t>
            </a:r>
          </a:p>
        </p:txBody>
      </p:sp>
      <p:sp>
        <p:nvSpPr>
          <p:cNvPr id="21" name="Прямокутник: округлені кути 20">
            <a:extLst>
              <a:ext uri="{FF2B5EF4-FFF2-40B4-BE49-F238E27FC236}">
                <a16:creationId xmlns:a16="http://schemas.microsoft.com/office/drawing/2014/main" id="{FAB16435-F11B-4FE2-BBB5-48567D69A440}"/>
              </a:ext>
            </a:extLst>
          </p:cNvPr>
          <p:cNvSpPr>
            <a:spLocks noGrp="1"/>
          </p:cNvSpPr>
          <p:nvPr/>
        </p:nvSpPr>
        <p:spPr>
          <a:xfrm>
            <a:off x="514350" y="3771900"/>
            <a:ext cx="2505075" cy="333375"/>
          </a:xfrm>
          <a:prstGeom prst="roundRect">
            <a:avLst>
              <a:gd name="adj" fmla="val 22857"/>
            </a:avLst>
          </a:prstGeom>
          <a:solidFill>
            <a:srgbClr val="FFFFFF"/>
          </a:solidFill>
          <a:ln w="9525">
            <a:solidFill>
              <a:srgbClr val="D6E1DC"/>
            </a:solidFill>
          </a:ln>
        </p:spPr>
      </p:sp>
      <p:sp>
        <p:nvSpPr>
          <p:cNvPr id="22" name="Овал 21">
            <a:extLst>
              <a:ext uri="{FF2B5EF4-FFF2-40B4-BE49-F238E27FC236}">
                <a16:creationId xmlns:a16="http://schemas.microsoft.com/office/drawing/2014/main" id="{E31FEA36-A032-4DA9-B79B-EB400D3DB308}"/>
              </a:ext>
            </a:extLst>
          </p:cNvPr>
          <p:cNvSpPr>
            <a:spLocks noGrp="1"/>
          </p:cNvSpPr>
          <p:nvPr/>
        </p:nvSpPr>
        <p:spPr>
          <a:xfrm>
            <a:off x="619125" y="3867150"/>
            <a:ext cx="142875" cy="142875"/>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6341B83A-8800-498E-A56F-54BFE2F736CA}"/>
              </a:ext>
            </a:extLst>
          </p:cNvPr>
          <p:cNvSpPr>
            <a:spLocks noGrp="1"/>
          </p:cNvSpPr>
          <p:nvPr/>
        </p:nvSpPr>
        <p:spPr>
          <a:xfrm>
            <a:off x="876300" y="3838575"/>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токсикологічні властивості</a:t>
            </a:r>
          </a:p>
        </p:txBody>
      </p:sp>
      <p:sp>
        <p:nvSpPr>
          <p:cNvPr id="24" name="Прямокутник: округлені кути 23">
            <a:extLst>
              <a:ext uri="{FF2B5EF4-FFF2-40B4-BE49-F238E27FC236}">
                <a16:creationId xmlns:a16="http://schemas.microsoft.com/office/drawing/2014/main" id="{F4891D7C-E9F6-4896-A4BC-EA17FA6F2946}"/>
              </a:ext>
            </a:extLst>
          </p:cNvPr>
          <p:cNvSpPr>
            <a:spLocks noGrp="1"/>
          </p:cNvSpPr>
          <p:nvPr/>
        </p:nvSpPr>
        <p:spPr>
          <a:xfrm>
            <a:off x="3181350" y="3771900"/>
            <a:ext cx="2505075" cy="333375"/>
          </a:xfrm>
          <a:prstGeom prst="roundRect">
            <a:avLst>
              <a:gd name="adj" fmla="val 22857"/>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6D06E9BB-06CA-47D3-8F50-BB03B3D12EC6}"/>
              </a:ext>
            </a:extLst>
          </p:cNvPr>
          <p:cNvSpPr>
            <a:spLocks noGrp="1"/>
          </p:cNvSpPr>
          <p:nvPr/>
        </p:nvSpPr>
        <p:spPr>
          <a:xfrm>
            <a:off x="3286125" y="3867150"/>
            <a:ext cx="142875" cy="142875"/>
          </a:xfrm>
          <a:prstGeom prst="ellipse">
            <a:avLst/>
          </a:prstGeom>
          <a:solidFill>
            <a:srgbClr val="0F6B64"/>
          </a:solidFill>
          <a:ln w="0">
            <a:noFill/>
          </a:ln>
        </p:spPr>
      </p:sp>
      <p:sp>
        <p:nvSpPr>
          <p:cNvPr id="26" name="Прямокутник 25">
            <a:extLst>
              <a:ext uri="{FF2B5EF4-FFF2-40B4-BE49-F238E27FC236}">
                <a16:creationId xmlns:a16="http://schemas.microsoft.com/office/drawing/2014/main" id="{258F6119-9A12-47F6-A992-B7D791273256}"/>
              </a:ext>
            </a:extLst>
          </p:cNvPr>
          <p:cNvSpPr>
            <a:spLocks noGrp="1"/>
          </p:cNvSpPr>
          <p:nvPr/>
        </p:nvSpPr>
        <p:spPr>
          <a:xfrm>
            <a:off x="3543300" y="3838575"/>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продукти трансформації</a:t>
            </a:r>
          </a:p>
        </p:txBody>
      </p:sp>
      <p:sp>
        <p:nvSpPr>
          <p:cNvPr id="27" name="Прямокутник: округлені кути 26">
            <a:extLst>
              <a:ext uri="{FF2B5EF4-FFF2-40B4-BE49-F238E27FC236}">
                <a16:creationId xmlns:a16="http://schemas.microsoft.com/office/drawing/2014/main" id="{B9D6CD53-8CB7-48DD-8AD1-1B6F0FAB6C0A}"/>
              </a:ext>
            </a:extLst>
          </p:cNvPr>
          <p:cNvSpPr>
            <a:spLocks noGrp="1"/>
          </p:cNvSpPr>
          <p:nvPr/>
        </p:nvSpPr>
        <p:spPr>
          <a:xfrm>
            <a:off x="514350" y="4219575"/>
            <a:ext cx="2505075" cy="333375"/>
          </a:xfrm>
          <a:prstGeom prst="roundRect">
            <a:avLst>
              <a:gd name="adj" fmla="val 22857"/>
            </a:avLst>
          </a:prstGeom>
          <a:solidFill>
            <a:srgbClr val="FFFFFF"/>
          </a:solidFill>
          <a:ln w="9525">
            <a:solidFill>
              <a:srgbClr val="D6E1DC"/>
            </a:solidFill>
          </a:ln>
        </p:spPr>
      </p:sp>
      <p:sp>
        <p:nvSpPr>
          <p:cNvPr id="28" name="Овал 27">
            <a:extLst>
              <a:ext uri="{FF2B5EF4-FFF2-40B4-BE49-F238E27FC236}">
                <a16:creationId xmlns:a16="http://schemas.microsoft.com/office/drawing/2014/main" id="{AD42DA3C-65BD-425E-B500-C80D3A71CB13}"/>
              </a:ext>
            </a:extLst>
          </p:cNvPr>
          <p:cNvSpPr>
            <a:spLocks noGrp="1"/>
          </p:cNvSpPr>
          <p:nvPr/>
        </p:nvSpPr>
        <p:spPr>
          <a:xfrm>
            <a:off x="619125" y="4314825"/>
            <a:ext cx="142875" cy="142875"/>
          </a:xfrm>
          <a:prstGeom prst="ellipse">
            <a:avLst/>
          </a:prstGeom>
          <a:solidFill>
            <a:srgbClr val="0F6B64"/>
          </a:solidFill>
          <a:ln w="0">
            <a:noFill/>
          </a:ln>
        </p:spPr>
      </p:sp>
      <p:sp>
        <p:nvSpPr>
          <p:cNvPr id="29" name="Прямокутник 28">
            <a:extLst>
              <a:ext uri="{FF2B5EF4-FFF2-40B4-BE49-F238E27FC236}">
                <a16:creationId xmlns:a16="http://schemas.microsoft.com/office/drawing/2014/main" id="{9A9606D1-A0E1-4653-9080-AA958DD4498F}"/>
              </a:ext>
            </a:extLst>
          </p:cNvPr>
          <p:cNvSpPr>
            <a:spLocks noGrp="1"/>
          </p:cNvSpPr>
          <p:nvPr/>
        </p:nvSpPr>
        <p:spPr>
          <a:xfrm>
            <a:off x="876300" y="4286250"/>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сумісна дія речовин</a:t>
            </a:r>
          </a:p>
        </p:txBody>
      </p:sp>
      <p:sp>
        <p:nvSpPr>
          <p:cNvPr id="30" name="Прямокутник: округлені кути 29">
            <a:extLst>
              <a:ext uri="{FF2B5EF4-FFF2-40B4-BE49-F238E27FC236}">
                <a16:creationId xmlns:a16="http://schemas.microsoft.com/office/drawing/2014/main" id="{80D1E33B-F623-4B18-8525-C1D38F319DE9}"/>
              </a:ext>
            </a:extLst>
          </p:cNvPr>
          <p:cNvSpPr>
            <a:spLocks noGrp="1"/>
          </p:cNvSpPr>
          <p:nvPr/>
        </p:nvSpPr>
        <p:spPr>
          <a:xfrm>
            <a:off x="3181350" y="4219575"/>
            <a:ext cx="2505075" cy="333375"/>
          </a:xfrm>
          <a:prstGeom prst="roundRect">
            <a:avLst>
              <a:gd name="adj" fmla="val 22857"/>
            </a:avLst>
          </a:prstGeom>
          <a:solidFill>
            <a:srgbClr val="F5EBDD"/>
          </a:solidFill>
          <a:ln w="9525">
            <a:solidFill>
              <a:srgbClr val="D6E1DC"/>
            </a:solidFill>
          </a:ln>
        </p:spPr>
      </p:sp>
      <p:sp>
        <p:nvSpPr>
          <p:cNvPr id="31" name="Овал 30">
            <a:extLst>
              <a:ext uri="{FF2B5EF4-FFF2-40B4-BE49-F238E27FC236}">
                <a16:creationId xmlns:a16="http://schemas.microsoft.com/office/drawing/2014/main" id="{DDAB3A86-1595-4596-8B00-1E73CE94B0FE}"/>
              </a:ext>
            </a:extLst>
          </p:cNvPr>
          <p:cNvSpPr>
            <a:spLocks noGrp="1"/>
          </p:cNvSpPr>
          <p:nvPr/>
        </p:nvSpPr>
        <p:spPr>
          <a:xfrm>
            <a:off x="3286125" y="4314825"/>
            <a:ext cx="142875" cy="142875"/>
          </a:xfrm>
          <a:prstGeom prst="ellipse">
            <a:avLst/>
          </a:prstGeom>
          <a:solidFill>
            <a:srgbClr val="0F6B64"/>
          </a:solidFill>
          <a:ln w="0">
            <a:noFill/>
          </a:ln>
        </p:spPr>
      </p:sp>
      <p:sp>
        <p:nvSpPr>
          <p:cNvPr id="32" name="Прямокутник 31">
            <a:extLst>
              <a:ext uri="{FF2B5EF4-FFF2-40B4-BE49-F238E27FC236}">
                <a16:creationId xmlns:a16="http://schemas.microsoft.com/office/drawing/2014/main" id="{23889359-1950-4F50-B913-BAA38DD23FF4}"/>
              </a:ext>
            </a:extLst>
          </p:cNvPr>
          <p:cNvSpPr>
            <a:spLocks noGrp="1"/>
          </p:cNvSpPr>
          <p:nvPr/>
        </p:nvSpPr>
        <p:spPr>
          <a:xfrm>
            <a:off x="3543300" y="4286250"/>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стійкість і рухливість</a:t>
            </a:r>
          </a:p>
        </p:txBody>
      </p:sp>
      <p:sp>
        <p:nvSpPr>
          <p:cNvPr id="33" name="Прямокутник: округлені кути 32">
            <a:extLst>
              <a:ext uri="{FF2B5EF4-FFF2-40B4-BE49-F238E27FC236}">
                <a16:creationId xmlns:a16="http://schemas.microsoft.com/office/drawing/2014/main" id="{FBBF4785-C82F-489D-9620-AB3B392FEC31}"/>
              </a:ext>
            </a:extLst>
          </p:cNvPr>
          <p:cNvSpPr>
            <a:spLocks noGrp="1"/>
          </p:cNvSpPr>
          <p:nvPr/>
        </p:nvSpPr>
        <p:spPr>
          <a:xfrm>
            <a:off x="514350" y="4667250"/>
            <a:ext cx="2505075" cy="333375"/>
          </a:xfrm>
          <a:prstGeom prst="roundRect">
            <a:avLst>
              <a:gd name="adj" fmla="val 22857"/>
            </a:avLst>
          </a:prstGeom>
          <a:solidFill>
            <a:srgbClr val="FFFFFF"/>
          </a:solidFill>
          <a:ln w="9525">
            <a:solidFill>
              <a:srgbClr val="D6E1DC"/>
            </a:solidFill>
          </a:ln>
        </p:spPr>
      </p:sp>
      <p:sp>
        <p:nvSpPr>
          <p:cNvPr id="34" name="Овал 33">
            <a:extLst>
              <a:ext uri="{FF2B5EF4-FFF2-40B4-BE49-F238E27FC236}">
                <a16:creationId xmlns:a16="http://schemas.microsoft.com/office/drawing/2014/main" id="{01F552A4-7AD9-4316-99D6-DBDFC154FB62}"/>
              </a:ext>
            </a:extLst>
          </p:cNvPr>
          <p:cNvSpPr>
            <a:spLocks noGrp="1"/>
          </p:cNvSpPr>
          <p:nvPr/>
        </p:nvSpPr>
        <p:spPr>
          <a:xfrm>
            <a:off x="619125" y="4762500"/>
            <a:ext cx="142875" cy="142875"/>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25D45263-6CDA-48CF-9EE6-0BCB2FB0E4EF}"/>
              </a:ext>
            </a:extLst>
          </p:cNvPr>
          <p:cNvSpPr>
            <a:spLocks noGrp="1"/>
          </p:cNvSpPr>
          <p:nvPr/>
        </p:nvSpPr>
        <p:spPr>
          <a:xfrm>
            <a:off x="876300" y="4733925"/>
            <a:ext cx="20193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можливість гострої дії</a:t>
            </a:r>
          </a:p>
        </p:txBody>
      </p:sp>
      <p:sp>
        <p:nvSpPr>
          <p:cNvPr id="36" name="Прямокутник: округлені кути 35">
            <a:extLst>
              <a:ext uri="{FF2B5EF4-FFF2-40B4-BE49-F238E27FC236}">
                <a16:creationId xmlns:a16="http://schemas.microsoft.com/office/drawing/2014/main" id="{FA529B46-2208-47FC-94FF-6B4017FE9B2D}"/>
              </a:ext>
            </a:extLst>
          </p:cNvPr>
          <p:cNvSpPr>
            <a:spLocks noGrp="1"/>
          </p:cNvSpPr>
          <p:nvPr/>
        </p:nvSpPr>
        <p:spPr>
          <a:xfrm>
            <a:off x="3181350" y="4667250"/>
            <a:ext cx="2505075" cy="333375"/>
          </a:xfrm>
          <a:prstGeom prst="roundRect">
            <a:avLst>
              <a:gd name="adj" fmla="val 22857"/>
            </a:avLst>
          </a:prstGeom>
          <a:solidFill>
            <a:srgbClr val="F5EBDD"/>
          </a:solidFill>
          <a:ln w="9525">
            <a:solidFill>
              <a:srgbClr val="D6E1DC"/>
            </a:solidFill>
          </a:ln>
        </p:spPr>
      </p:sp>
      <p:sp>
        <p:nvSpPr>
          <p:cNvPr id="37" name="Овал 36">
            <a:extLst>
              <a:ext uri="{FF2B5EF4-FFF2-40B4-BE49-F238E27FC236}">
                <a16:creationId xmlns:a16="http://schemas.microsoft.com/office/drawing/2014/main" id="{4CD4CC9B-1CF7-4E94-AB93-30F45226D9CB}"/>
              </a:ext>
            </a:extLst>
          </p:cNvPr>
          <p:cNvSpPr>
            <a:spLocks noGrp="1"/>
          </p:cNvSpPr>
          <p:nvPr/>
        </p:nvSpPr>
        <p:spPr>
          <a:xfrm>
            <a:off x="3286125" y="4762500"/>
            <a:ext cx="142875" cy="142875"/>
          </a:xfrm>
          <a:prstGeom prst="ellipse">
            <a:avLst/>
          </a:prstGeom>
          <a:solidFill>
            <a:srgbClr val="C75A52"/>
          </a:solidFill>
          <a:ln w="0">
            <a:noFill/>
          </a:ln>
        </p:spPr>
      </p:sp>
      <p:sp>
        <p:nvSpPr>
          <p:cNvPr id="38" name="Прямокутник 37">
            <a:extLst>
              <a:ext uri="{FF2B5EF4-FFF2-40B4-BE49-F238E27FC236}">
                <a16:creationId xmlns:a16="http://schemas.microsoft.com/office/drawing/2014/main" id="{E7A7F638-1699-4B1A-AB90-CBD332049CFD}"/>
              </a:ext>
            </a:extLst>
          </p:cNvPr>
          <p:cNvSpPr>
            <a:spLocks noGrp="1"/>
          </p:cNvSpPr>
          <p:nvPr/>
        </p:nvSpPr>
        <p:spPr>
          <a:xfrm>
            <a:off x="3543300" y="4733925"/>
            <a:ext cx="2019300" cy="200025"/>
          </a:xfrm>
          <a:prstGeom prst="rect">
            <a:avLst/>
          </a:prstGeom>
          <a:noFill/>
          <a:ln w="0">
            <a:noFill/>
          </a:ln>
        </p:spPr>
        <p:txBody>
          <a:bodyPr anchor="t">
            <a:normAutofit fontScale="8218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канцерогенні та неканцерогенні ефекти</a:t>
            </a:r>
          </a:p>
        </p:txBody>
      </p:sp>
      <p:sp>
        <p:nvSpPr>
          <p:cNvPr id="39" name="Прямокутник 38">
            <a:extLst>
              <a:ext uri="{FF2B5EF4-FFF2-40B4-BE49-F238E27FC236}">
                <a16:creationId xmlns:a16="http://schemas.microsoft.com/office/drawing/2014/main" id="{C9E354F2-80E3-4912-9C65-BDC06864B0F9}"/>
              </a:ext>
            </a:extLst>
          </p:cNvPr>
          <p:cNvSpPr>
            <a:spLocks noGrp="1"/>
          </p:cNvSpPr>
          <p:nvPr/>
        </p:nvSpPr>
        <p:spPr>
          <a:xfrm>
            <a:off x="6029325" y="2571750"/>
            <a:ext cx="3238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СТАТУС РЕЧОВИНИ</a:t>
            </a:r>
          </a:p>
        </p:txBody>
      </p:sp>
      <p:sp>
        <p:nvSpPr>
          <p:cNvPr id="40" name="Прямокутник: округлені кути 39">
            <a:extLst>
              <a:ext uri="{FF2B5EF4-FFF2-40B4-BE49-F238E27FC236}">
                <a16:creationId xmlns:a16="http://schemas.microsoft.com/office/drawing/2014/main" id="{8C00CB37-7FB7-437A-A786-57142AAC4B42}"/>
              </a:ext>
            </a:extLst>
          </p:cNvPr>
          <p:cNvSpPr>
            <a:spLocks noGrp="1"/>
          </p:cNvSpPr>
          <p:nvPr/>
        </p:nvSpPr>
        <p:spPr>
          <a:xfrm>
            <a:off x="6029325" y="2876550"/>
            <a:ext cx="5553075" cy="419100"/>
          </a:xfrm>
          <a:prstGeom prst="roundRect">
            <a:avLst>
              <a:gd name="adj" fmla="val 18182"/>
            </a:avLst>
          </a:prstGeom>
          <a:solidFill>
            <a:srgbClr val="FFFFFF"/>
          </a:solidFill>
          <a:ln w="9525">
            <a:solidFill>
              <a:srgbClr val="D6E1DC"/>
            </a:solidFill>
          </a:ln>
        </p:spPr>
      </p:sp>
      <p:sp>
        <p:nvSpPr>
          <p:cNvPr id="41" name="Овал 40">
            <a:extLst>
              <a:ext uri="{FF2B5EF4-FFF2-40B4-BE49-F238E27FC236}">
                <a16:creationId xmlns:a16="http://schemas.microsoft.com/office/drawing/2014/main" id="{FA731C63-F3B2-45BC-B99C-4C28BBAF9205}"/>
              </a:ext>
            </a:extLst>
          </p:cNvPr>
          <p:cNvSpPr>
            <a:spLocks noGrp="1"/>
          </p:cNvSpPr>
          <p:nvPr/>
        </p:nvSpPr>
        <p:spPr>
          <a:xfrm>
            <a:off x="6162675" y="2981325"/>
            <a:ext cx="209550" cy="209550"/>
          </a:xfrm>
          <a:prstGeom prst="ellipse">
            <a:avLst/>
          </a:prstGeom>
          <a:solidFill>
            <a:srgbClr val="C75A52"/>
          </a:solidFill>
          <a:ln w="0">
            <a:noFill/>
          </a:ln>
        </p:spPr>
      </p:sp>
      <p:sp>
        <p:nvSpPr>
          <p:cNvPr id="42" name="Прямокутник 41">
            <a:extLst>
              <a:ext uri="{FF2B5EF4-FFF2-40B4-BE49-F238E27FC236}">
                <a16:creationId xmlns:a16="http://schemas.microsoft.com/office/drawing/2014/main" id="{2CC37793-B490-49EF-B711-140A9996A7D1}"/>
              </a:ext>
            </a:extLst>
          </p:cNvPr>
          <p:cNvSpPr>
            <a:spLocks noGrp="1"/>
          </p:cNvSpPr>
          <p:nvPr/>
        </p:nvSpPr>
        <p:spPr>
          <a:xfrm>
            <a:off x="6162675" y="3028950"/>
            <a:ext cx="2095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43" name="Прямокутник 42">
            <a:extLst>
              <a:ext uri="{FF2B5EF4-FFF2-40B4-BE49-F238E27FC236}">
                <a16:creationId xmlns:a16="http://schemas.microsoft.com/office/drawing/2014/main" id="{BF380413-275B-409D-B28B-B075FC0651E4}"/>
              </a:ext>
            </a:extLst>
          </p:cNvPr>
          <p:cNvSpPr>
            <a:spLocks noGrp="1"/>
          </p:cNvSpPr>
          <p:nvPr/>
        </p:nvSpPr>
        <p:spPr>
          <a:xfrm>
            <a:off x="6534150" y="2952750"/>
            <a:ext cx="142875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Виявлена</a:t>
            </a:r>
          </a:p>
        </p:txBody>
      </p:sp>
      <p:sp>
        <p:nvSpPr>
          <p:cNvPr id="44" name="Прямокутник 43">
            <a:extLst>
              <a:ext uri="{FF2B5EF4-FFF2-40B4-BE49-F238E27FC236}">
                <a16:creationId xmlns:a16="http://schemas.microsoft.com/office/drawing/2014/main" id="{5BD41B6D-6732-4DA6-9098-DE685EB1939A}"/>
              </a:ext>
            </a:extLst>
          </p:cNvPr>
          <p:cNvSpPr>
            <a:spLocks noGrp="1"/>
          </p:cNvSpPr>
          <p:nvPr/>
        </p:nvSpPr>
        <p:spPr>
          <a:xfrm>
            <a:off x="7981950" y="2943225"/>
            <a:ext cx="3390900" cy="2667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лабораторний результат підтверджує присутність</a:t>
            </a:r>
          </a:p>
        </p:txBody>
      </p:sp>
      <p:sp>
        <p:nvSpPr>
          <p:cNvPr id="45" name="Прямокутник: округлені кути 44">
            <a:extLst>
              <a:ext uri="{FF2B5EF4-FFF2-40B4-BE49-F238E27FC236}">
                <a16:creationId xmlns:a16="http://schemas.microsoft.com/office/drawing/2014/main" id="{4940A90E-94C4-42D1-A7C7-DA1908BC9DCA}"/>
              </a:ext>
            </a:extLst>
          </p:cNvPr>
          <p:cNvSpPr>
            <a:spLocks noGrp="1"/>
          </p:cNvSpPr>
          <p:nvPr/>
        </p:nvSpPr>
        <p:spPr>
          <a:xfrm>
            <a:off x="6029325" y="3409950"/>
            <a:ext cx="5553075" cy="419100"/>
          </a:xfrm>
          <a:prstGeom prst="roundRect">
            <a:avLst>
              <a:gd name="adj" fmla="val 18182"/>
            </a:avLst>
          </a:prstGeom>
          <a:solidFill>
            <a:srgbClr val="F5EBDD"/>
          </a:solidFill>
          <a:ln w="9525">
            <a:solidFill>
              <a:srgbClr val="D6E1DC"/>
            </a:solidFill>
          </a:ln>
        </p:spPr>
      </p:sp>
      <p:sp>
        <p:nvSpPr>
          <p:cNvPr id="46" name="Овал 45">
            <a:extLst>
              <a:ext uri="{FF2B5EF4-FFF2-40B4-BE49-F238E27FC236}">
                <a16:creationId xmlns:a16="http://schemas.microsoft.com/office/drawing/2014/main" id="{F83F54C2-F7AE-41CC-A8A8-AC36EAC7593E}"/>
              </a:ext>
            </a:extLst>
          </p:cNvPr>
          <p:cNvSpPr>
            <a:spLocks noGrp="1"/>
          </p:cNvSpPr>
          <p:nvPr/>
        </p:nvSpPr>
        <p:spPr>
          <a:xfrm>
            <a:off x="6162675" y="3514725"/>
            <a:ext cx="209550" cy="209550"/>
          </a:xfrm>
          <a:prstGeom prst="ellipse">
            <a:avLst/>
          </a:prstGeom>
          <a:solidFill>
            <a:srgbClr val="D9952D"/>
          </a:solidFill>
          <a:ln w="0">
            <a:noFill/>
          </a:ln>
        </p:spPr>
      </p:sp>
      <p:sp>
        <p:nvSpPr>
          <p:cNvPr id="47" name="Прямокутник 46">
            <a:extLst>
              <a:ext uri="{FF2B5EF4-FFF2-40B4-BE49-F238E27FC236}">
                <a16:creationId xmlns:a16="http://schemas.microsoft.com/office/drawing/2014/main" id="{943492C3-4EC8-4826-A0BA-76BC000D3E3D}"/>
              </a:ext>
            </a:extLst>
          </p:cNvPr>
          <p:cNvSpPr>
            <a:spLocks noGrp="1"/>
          </p:cNvSpPr>
          <p:nvPr/>
        </p:nvSpPr>
        <p:spPr>
          <a:xfrm>
            <a:off x="6162675" y="3562350"/>
            <a:ext cx="2095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48" name="Прямокутник 47">
            <a:extLst>
              <a:ext uri="{FF2B5EF4-FFF2-40B4-BE49-F238E27FC236}">
                <a16:creationId xmlns:a16="http://schemas.microsoft.com/office/drawing/2014/main" id="{FFFD08E2-76B6-4F7E-B1E0-AC9C95E3396F}"/>
              </a:ext>
            </a:extLst>
          </p:cNvPr>
          <p:cNvSpPr>
            <a:spLocks noGrp="1"/>
          </p:cNvSpPr>
          <p:nvPr/>
        </p:nvSpPr>
        <p:spPr>
          <a:xfrm>
            <a:off x="6534150" y="3486150"/>
            <a:ext cx="142875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Очікувана</a:t>
            </a:r>
          </a:p>
        </p:txBody>
      </p:sp>
      <p:sp>
        <p:nvSpPr>
          <p:cNvPr id="49" name="Прямокутник 48">
            <a:extLst>
              <a:ext uri="{FF2B5EF4-FFF2-40B4-BE49-F238E27FC236}">
                <a16:creationId xmlns:a16="http://schemas.microsoft.com/office/drawing/2014/main" id="{EB80A447-1D77-4258-8662-05A024DCB1BA}"/>
              </a:ext>
            </a:extLst>
          </p:cNvPr>
          <p:cNvSpPr>
            <a:spLocks noGrp="1"/>
          </p:cNvSpPr>
          <p:nvPr/>
        </p:nvSpPr>
        <p:spPr>
          <a:xfrm>
            <a:off x="7981950" y="3476625"/>
            <a:ext cx="3390900" cy="2667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наявність припускають за історичними даними</a:t>
            </a:r>
          </a:p>
        </p:txBody>
      </p:sp>
      <p:sp>
        <p:nvSpPr>
          <p:cNvPr id="50" name="Прямокутник: округлені кути 49">
            <a:extLst>
              <a:ext uri="{FF2B5EF4-FFF2-40B4-BE49-F238E27FC236}">
                <a16:creationId xmlns:a16="http://schemas.microsoft.com/office/drawing/2014/main" id="{BD79C0EF-5D40-45E4-B0B5-491E6D556297}"/>
              </a:ext>
            </a:extLst>
          </p:cNvPr>
          <p:cNvSpPr>
            <a:spLocks noGrp="1"/>
          </p:cNvSpPr>
          <p:nvPr/>
        </p:nvSpPr>
        <p:spPr>
          <a:xfrm>
            <a:off x="6029325" y="3943350"/>
            <a:ext cx="5553075" cy="419100"/>
          </a:xfrm>
          <a:prstGeom prst="roundRect">
            <a:avLst>
              <a:gd name="adj" fmla="val 18182"/>
            </a:avLst>
          </a:prstGeom>
          <a:solidFill>
            <a:srgbClr val="FFFFFF"/>
          </a:solidFill>
          <a:ln w="9525">
            <a:solidFill>
              <a:srgbClr val="D6E1DC"/>
            </a:solidFill>
          </a:ln>
        </p:spPr>
      </p:sp>
      <p:sp>
        <p:nvSpPr>
          <p:cNvPr id="51" name="Овал 50">
            <a:extLst>
              <a:ext uri="{FF2B5EF4-FFF2-40B4-BE49-F238E27FC236}">
                <a16:creationId xmlns:a16="http://schemas.microsoft.com/office/drawing/2014/main" id="{DADB7A81-C469-465E-A39D-75D4EF115023}"/>
              </a:ext>
            </a:extLst>
          </p:cNvPr>
          <p:cNvSpPr>
            <a:spLocks noGrp="1"/>
          </p:cNvSpPr>
          <p:nvPr/>
        </p:nvSpPr>
        <p:spPr>
          <a:xfrm>
            <a:off x="6162675" y="4048125"/>
            <a:ext cx="209550" cy="209550"/>
          </a:xfrm>
          <a:prstGeom prst="ellipse">
            <a:avLst/>
          </a:prstGeom>
          <a:solidFill>
            <a:srgbClr val="3E7692"/>
          </a:solidFill>
          <a:ln w="0">
            <a:noFill/>
          </a:ln>
        </p:spPr>
      </p:sp>
      <p:sp>
        <p:nvSpPr>
          <p:cNvPr id="52" name="Прямокутник 51">
            <a:extLst>
              <a:ext uri="{FF2B5EF4-FFF2-40B4-BE49-F238E27FC236}">
                <a16:creationId xmlns:a16="http://schemas.microsoft.com/office/drawing/2014/main" id="{B5260DEC-A65C-4F8D-A55A-E5BC338E090E}"/>
              </a:ext>
            </a:extLst>
          </p:cNvPr>
          <p:cNvSpPr>
            <a:spLocks noGrp="1"/>
          </p:cNvSpPr>
          <p:nvPr/>
        </p:nvSpPr>
        <p:spPr>
          <a:xfrm>
            <a:off x="6162675" y="4095750"/>
            <a:ext cx="2095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53" name="Прямокутник 52">
            <a:extLst>
              <a:ext uri="{FF2B5EF4-FFF2-40B4-BE49-F238E27FC236}">
                <a16:creationId xmlns:a16="http://schemas.microsoft.com/office/drawing/2014/main" id="{5CED1F53-DA6F-4F1B-B7D3-6122E2EA3F29}"/>
              </a:ext>
            </a:extLst>
          </p:cNvPr>
          <p:cNvSpPr>
            <a:spLocks noGrp="1"/>
          </p:cNvSpPr>
          <p:nvPr/>
        </p:nvSpPr>
        <p:spPr>
          <a:xfrm>
            <a:off x="6534150" y="4019550"/>
            <a:ext cx="142875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 визначалася</a:t>
            </a:r>
          </a:p>
        </p:txBody>
      </p:sp>
      <p:sp>
        <p:nvSpPr>
          <p:cNvPr id="54" name="Прямокутник 53">
            <a:extLst>
              <a:ext uri="{FF2B5EF4-FFF2-40B4-BE49-F238E27FC236}">
                <a16:creationId xmlns:a16="http://schemas.microsoft.com/office/drawing/2014/main" id="{A226351F-D836-4DC6-8D51-3284BF22BADB}"/>
              </a:ext>
            </a:extLst>
          </p:cNvPr>
          <p:cNvSpPr>
            <a:spLocks noGrp="1"/>
          </p:cNvSpPr>
          <p:nvPr/>
        </p:nvSpPr>
        <p:spPr>
          <a:xfrm>
            <a:off x="7981950" y="4010025"/>
            <a:ext cx="3390900" cy="2667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аналіз на цю речовину не проводили</a:t>
            </a:r>
          </a:p>
        </p:txBody>
      </p:sp>
      <p:sp>
        <p:nvSpPr>
          <p:cNvPr id="55" name="Прямокутник: округлені кути 54">
            <a:extLst>
              <a:ext uri="{FF2B5EF4-FFF2-40B4-BE49-F238E27FC236}">
                <a16:creationId xmlns:a16="http://schemas.microsoft.com/office/drawing/2014/main" id="{CA8DE01C-BBD7-411B-B4F4-47D8DDBCA58C}"/>
              </a:ext>
            </a:extLst>
          </p:cNvPr>
          <p:cNvSpPr>
            <a:spLocks noGrp="1"/>
          </p:cNvSpPr>
          <p:nvPr/>
        </p:nvSpPr>
        <p:spPr>
          <a:xfrm>
            <a:off x="6029325" y="4476750"/>
            <a:ext cx="5553075" cy="419100"/>
          </a:xfrm>
          <a:prstGeom prst="roundRect">
            <a:avLst>
              <a:gd name="adj" fmla="val 18182"/>
            </a:avLst>
          </a:prstGeom>
          <a:solidFill>
            <a:srgbClr val="F5EBDD"/>
          </a:solidFill>
          <a:ln w="9525">
            <a:solidFill>
              <a:srgbClr val="D6E1DC"/>
            </a:solidFill>
          </a:ln>
        </p:spPr>
      </p:sp>
      <p:sp>
        <p:nvSpPr>
          <p:cNvPr id="56" name="Овал 55">
            <a:extLst>
              <a:ext uri="{FF2B5EF4-FFF2-40B4-BE49-F238E27FC236}">
                <a16:creationId xmlns:a16="http://schemas.microsoft.com/office/drawing/2014/main" id="{CC1131EB-4504-4FB5-8333-2EC687279A85}"/>
              </a:ext>
            </a:extLst>
          </p:cNvPr>
          <p:cNvSpPr>
            <a:spLocks noGrp="1"/>
          </p:cNvSpPr>
          <p:nvPr/>
        </p:nvSpPr>
        <p:spPr>
          <a:xfrm>
            <a:off x="6162675" y="4581525"/>
            <a:ext cx="209550" cy="209550"/>
          </a:xfrm>
          <a:prstGeom prst="ellipse">
            <a:avLst/>
          </a:prstGeom>
          <a:solidFill>
            <a:srgbClr val="0F6B64"/>
          </a:solidFill>
          <a:ln w="0">
            <a:noFill/>
          </a:ln>
        </p:spPr>
      </p:sp>
      <p:sp>
        <p:nvSpPr>
          <p:cNvPr id="57" name="Прямокутник 56">
            <a:extLst>
              <a:ext uri="{FF2B5EF4-FFF2-40B4-BE49-F238E27FC236}">
                <a16:creationId xmlns:a16="http://schemas.microsoft.com/office/drawing/2014/main" id="{72874B60-CA1A-4169-8018-06B8A084CBDD}"/>
              </a:ext>
            </a:extLst>
          </p:cNvPr>
          <p:cNvSpPr>
            <a:spLocks noGrp="1"/>
          </p:cNvSpPr>
          <p:nvPr/>
        </p:nvSpPr>
        <p:spPr>
          <a:xfrm>
            <a:off x="6162675" y="4629150"/>
            <a:ext cx="2095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58" name="Прямокутник 57">
            <a:extLst>
              <a:ext uri="{FF2B5EF4-FFF2-40B4-BE49-F238E27FC236}">
                <a16:creationId xmlns:a16="http://schemas.microsoft.com/office/drawing/2014/main" id="{A5E60C41-7B99-4601-9A48-3D8A45827B6A}"/>
              </a:ext>
            </a:extLst>
          </p:cNvPr>
          <p:cNvSpPr>
            <a:spLocks noGrp="1"/>
          </p:cNvSpPr>
          <p:nvPr/>
        </p:nvSpPr>
        <p:spPr>
          <a:xfrm>
            <a:off x="6534150" y="4552950"/>
            <a:ext cx="142875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Нижче межі методу</a:t>
            </a:r>
          </a:p>
        </p:txBody>
      </p:sp>
      <p:sp>
        <p:nvSpPr>
          <p:cNvPr id="59" name="Прямокутник 58">
            <a:extLst>
              <a:ext uri="{FF2B5EF4-FFF2-40B4-BE49-F238E27FC236}">
                <a16:creationId xmlns:a16="http://schemas.microsoft.com/office/drawing/2014/main" id="{DC89C1F6-6C3C-48A9-A04E-06E26F1D525E}"/>
              </a:ext>
            </a:extLst>
          </p:cNvPr>
          <p:cNvSpPr>
            <a:spLocks noGrp="1"/>
          </p:cNvSpPr>
          <p:nvPr/>
        </p:nvSpPr>
        <p:spPr>
          <a:xfrm>
            <a:off x="7981950" y="4543425"/>
            <a:ext cx="3390900" cy="2667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не виявлена на чутливості конкретного методу</a:t>
            </a:r>
          </a:p>
        </p:txBody>
      </p:sp>
      <p:sp>
        <p:nvSpPr>
          <p:cNvPr id="60" name="Прямокутник: округлені кути 59">
            <a:extLst>
              <a:ext uri="{FF2B5EF4-FFF2-40B4-BE49-F238E27FC236}">
                <a16:creationId xmlns:a16="http://schemas.microsoft.com/office/drawing/2014/main" id="{C4448032-3D1B-464F-8F13-6D19D4A73597}"/>
              </a:ext>
            </a:extLst>
          </p:cNvPr>
          <p:cNvSpPr>
            <a:spLocks noGrp="1"/>
          </p:cNvSpPr>
          <p:nvPr/>
        </p:nvSpPr>
        <p:spPr>
          <a:xfrm>
            <a:off x="6029325" y="5010150"/>
            <a:ext cx="5553075" cy="419100"/>
          </a:xfrm>
          <a:prstGeom prst="roundRect">
            <a:avLst>
              <a:gd name="adj" fmla="val 18182"/>
            </a:avLst>
          </a:prstGeom>
          <a:solidFill>
            <a:srgbClr val="FFFFFF"/>
          </a:solidFill>
          <a:ln w="9525">
            <a:solidFill>
              <a:srgbClr val="D6E1DC"/>
            </a:solidFill>
          </a:ln>
        </p:spPr>
      </p:sp>
      <p:sp>
        <p:nvSpPr>
          <p:cNvPr id="61" name="Овал 60">
            <a:extLst>
              <a:ext uri="{FF2B5EF4-FFF2-40B4-BE49-F238E27FC236}">
                <a16:creationId xmlns:a16="http://schemas.microsoft.com/office/drawing/2014/main" id="{0FD62809-D69A-4740-823C-652F911CD5A6}"/>
              </a:ext>
            </a:extLst>
          </p:cNvPr>
          <p:cNvSpPr>
            <a:spLocks noGrp="1"/>
          </p:cNvSpPr>
          <p:nvPr/>
        </p:nvSpPr>
        <p:spPr>
          <a:xfrm>
            <a:off x="6162675" y="5114925"/>
            <a:ext cx="209550" cy="209550"/>
          </a:xfrm>
          <a:prstGeom prst="ellipse">
            <a:avLst/>
          </a:prstGeom>
          <a:solidFill>
            <a:srgbClr val="4D8969"/>
          </a:solidFill>
          <a:ln w="0">
            <a:noFill/>
          </a:ln>
        </p:spPr>
      </p:sp>
      <p:sp>
        <p:nvSpPr>
          <p:cNvPr id="62" name="Прямокутник 61">
            <a:extLst>
              <a:ext uri="{FF2B5EF4-FFF2-40B4-BE49-F238E27FC236}">
                <a16:creationId xmlns:a16="http://schemas.microsoft.com/office/drawing/2014/main" id="{5BCA6455-5800-4E2B-9C0B-AE7DBE18BB37}"/>
              </a:ext>
            </a:extLst>
          </p:cNvPr>
          <p:cNvSpPr>
            <a:spLocks noGrp="1"/>
          </p:cNvSpPr>
          <p:nvPr/>
        </p:nvSpPr>
        <p:spPr>
          <a:xfrm>
            <a:off x="6162675" y="5162550"/>
            <a:ext cx="2095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63" name="Прямокутник 62">
            <a:extLst>
              <a:ext uri="{FF2B5EF4-FFF2-40B4-BE49-F238E27FC236}">
                <a16:creationId xmlns:a16="http://schemas.microsoft.com/office/drawing/2014/main" id="{A0637618-B051-431F-A8C7-3F26FBBE107A}"/>
              </a:ext>
            </a:extLst>
          </p:cNvPr>
          <p:cNvSpPr>
            <a:spLocks noGrp="1"/>
          </p:cNvSpPr>
          <p:nvPr/>
        </p:nvSpPr>
        <p:spPr>
          <a:xfrm>
            <a:off x="6534150" y="5086350"/>
            <a:ext cx="142875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Відсутність підтверджена</a:t>
            </a:r>
          </a:p>
        </p:txBody>
      </p:sp>
      <p:sp>
        <p:nvSpPr>
          <p:cNvPr id="64" name="Прямокутник 63">
            <a:extLst>
              <a:ext uri="{FF2B5EF4-FFF2-40B4-BE49-F238E27FC236}">
                <a16:creationId xmlns:a16="http://schemas.microsoft.com/office/drawing/2014/main" id="{F198B5B7-1775-4656-9946-9E01B08971A7}"/>
              </a:ext>
            </a:extLst>
          </p:cNvPr>
          <p:cNvSpPr>
            <a:spLocks noGrp="1"/>
          </p:cNvSpPr>
          <p:nvPr/>
        </p:nvSpPr>
        <p:spPr>
          <a:xfrm>
            <a:off x="7981950" y="5076825"/>
            <a:ext cx="3390900" cy="2667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належні дані підтримують висновок</a:t>
            </a:r>
          </a:p>
        </p:txBody>
      </p:sp>
      <p:sp>
        <p:nvSpPr>
          <p:cNvPr id="65" name="Прямокутник: округлені кути 64">
            <a:extLst>
              <a:ext uri="{FF2B5EF4-FFF2-40B4-BE49-F238E27FC236}">
                <a16:creationId xmlns:a16="http://schemas.microsoft.com/office/drawing/2014/main" id="{B78932A5-5204-4CFE-93D9-5DE41883C1BB}"/>
              </a:ext>
            </a:extLst>
          </p:cNvPr>
          <p:cNvSpPr>
            <a:spLocks noGrp="1"/>
          </p:cNvSpPr>
          <p:nvPr/>
        </p:nvSpPr>
        <p:spPr>
          <a:xfrm>
            <a:off x="514350" y="5448300"/>
            <a:ext cx="5305425" cy="628650"/>
          </a:xfrm>
          <a:prstGeom prst="roundRect">
            <a:avLst>
              <a:gd name="adj" fmla="val 12121"/>
            </a:avLst>
          </a:prstGeom>
          <a:solidFill>
            <a:srgbClr val="10282F"/>
          </a:solidFill>
          <a:ln w="0">
            <a:noFill/>
          </a:ln>
        </p:spPr>
      </p:sp>
      <p:sp>
        <p:nvSpPr>
          <p:cNvPr id="66" name="Прямокутник 65">
            <a:extLst>
              <a:ext uri="{FF2B5EF4-FFF2-40B4-BE49-F238E27FC236}">
                <a16:creationId xmlns:a16="http://schemas.microsoft.com/office/drawing/2014/main" id="{D4248D4E-2468-43EE-ACF2-F476D30265A9}"/>
              </a:ext>
            </a:extLst>
          </p:cNvPr>
          <p:cNvSpPr>
            <a:spLocks noGrp="1"/>
          </p:cNvSpPr>
          <p:nvPr/>
        </p:nvSpPr>
        <p:spPr>
          <a:xfrm>
            <a:off x="742950" y="5629275"/>
            <a:ext cx="1619250" cy="171450"/>
          </a:xfrm>
          <a:prstGeom prst="rect">
            <a:avLst/>
          </a:prstGeom>
          <a:noFill/>
          <a:ln w="0">
            <a:noFill/>
          </a:ln>
        </p:spPr>
        <p:txBody>
          <a:bodyPr anchor="t">
            <a:normAutofit fontScale="70000"/>
          </a:bodyPr>
          <a:lstStyle/>
          <a:p>
            <a:pPr algn="l">
              <a:defRPr sz="750" b="1">
                <a:solidFill>
                  <a:srgbClr val="F4BE68"/>
                </a:solidFill>
                <a:latin typeface="DejaVu Sans"/>
                <a:ea typeface="DejaVu Sans"/>
                <a:cs typeface="DejaVu Sans"/>
              </a:defRPr>
            </a:pPr>
            <a:r>
              <a:rPr sz="750" b="1">
                <a:solidFill>
                  <a:srgbClr val="F4BE68"/>
                </a:solidFill>
                <a:latin typeface="DejaVu Sans"/>
                <a:ea typeface="DejaVu Sans"/>
                <a:cs typeface="DejaVu Sans"/>
              </a:rPr>
              <a:t>Завдання етапу</a:t>
            </a:r>
          </a:p>
        </p:txBody>
      </p:sp>
      <p:sp>
        <p:nvSpPr>
          <p:cNvPr id="67" name="Прямокутник 66">
            <a:extLst>
              <a:ext uri="{FF2B5EF4-FFF2-40B4-BE49-F238E27FC236}">
                <a16:creationId xmlns:a16="http://schemas.microsoft.com/office/drawing/2014/main" id="{85E52738-A85A-4E86-B444-F4DE4F16D1FE}"/>
              </a:ext>
            </a:extLst>
          </p:cNvPr>
          <p:cNvSpPr>
            <a:spLocks noGrp="1"/>
          </p:cNvSpPr>
          <p:nvPr/>
        </p:nvSpPr>
        <p:spPr>
          <a:xfrm>
            <a:off x="2362200" y="5553075"/>
            <a:ext cx="3190875" cy="333375"/>
          </a:xfrm>
          <a:prstGeom prst="rect">
            <a:avLst/>
          </a:prstGeom>
          <a:noFill/>
          <a:ln w="0">
            <a:noFill/>
          </a:ln>
        </p:spPr>
        <p:txBody>
          <a:bodyPr anchor="t">
            <a:normAutofit fontScale="75595"/>
          </a:bodyPr>
          <a:lstStyle/>
          <a:p>
            <a:pPr algn="l">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Не пропустити речовину, здатну визначити ризик або змінити рішення.</a:t>
            </a:r>
          </a:p>
        </p:txBody>
      </p:sp>
      <p:sp>
        <p:nvSpPr>
          <p:cNvPr id="68" name="Прямокутник: округлені кути 67">
            <a:extLst>
              <a:ext uri="{FF2B5EF4-FFF2-40B4-BE49-F238E27FC236}">
                <a16:creationId xmlns:a16="http://schemas.microsoft.com/office/drawing/2014/main" id="{DD138D58-667E-427A-BDCC-3784F4B03611}"/>
              </a:ext>
            </a:extLst>
          </p:cNvPr>
          <p:cNvSpPr>
            <a:spLocks noGrp="1"/>
          </p:cNvSpPr>
          <p:nvPr/>
        </p:nvSpPr>
        <p:spPr>
          <a:xfrm>
            <a:off x="6029325" y="5676900"/>
            <a:ext cx="5553075" cy="400050"/>
          </a:xfrm>
          <a:prstGeom prst="roundRect">
            <a:avLst>
              <a:gd name="adj" fmla="val 19048"/>
            </a:avLst>
          </a:prstGeom>
          <a:solidFill>
            <a:srgbClr val="F7E6E3"/>
          </a:solidFill>
          <a:ln w="0">
            <a:noFill/>
          </a:ln>
        </p:spPr>
      </p:sp>
      <p:sp>
        <p:nvSpPr>
          <p:cNvPr id="69" name="Прямокутник 68">
            <a:extLst>
              <a:ext uri="{FF2B5EF4-FFF2-40B4-BE49-F238E27FC236}">
                <a16:creationId xmlns:a16="http://schemas.microsoft.com/office/drawing/2014/main" id="{4EB77350-22B1-4985-BD2C-AB6D99F2DE6A}"/>
              </a:ext>
            </a:extLst>
          </p:cNvPr>
          <p:cNvSpPr>
            <a:spLocks noGrp="1"/>
          </p:cNvSpPr>
          <p:nvPr/>
        </p:nvSpPr>
        <p:spPr>
          <a:xfrm>
            <a:off x="6191250" y="5781675"/>
            <a:ext cx="5238750" cy="190500"/>
          </a:xfrm>
          <a:prstGeom prst="rect">
            <a:avLst/>
          </a:prstGeom>
          <a:noFill/>
          <a:ln w="0">
            <a:noFill/>
          </a:ln>
        </p:spPr>
        <p:txBody>
          <a:bodyPr anchor="t">
            <a:normAutofit fontScale="78788"/>
          </a:bodyPr>
          <a:lstStyle/>
          <a:p>
            <a:pPr algn="ctr">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«Не виявлено» означає результат нижче LOD, а не абсолютну відсутність.</a:t>
            </a:r>
          </a:p>
        </p:txBody>
      </p:sp>
      <p:sp>
        <p:nvSpPr>
          <p:cNvPr id="70" name="Прямокутник 69">
            <a:extLst>
              <a:ext uri="{FF2B5EF4-FFF2-40B4-BE49-F238E27FC236}">
                <a16:creationId xmlns:a16="http://schemas.microsoft.com/office/drawing/2014/main" id="{F7BEF7D9-D587-4DCC-99DB-3832B58E0EB0}"/>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1" name="Прямокутник 70">
            <a:extLst>
              <a:ext uri="{FF2B5EF4-FFF2-40B4-BE49-F238E27FC236}">
                <a16:creationId xmlns:a16="http://schemas.microsoft.com/office/drawing/2014/main" id="{DA7B8B06-69E3-41DC-B97D-4C331BE43B2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14</a:t>
            </a:r>
          </a:p>
        </p:txBody>
      </p:sp>
    </p:spTree>
    <p:extLst>
      <p:ext uri="{BB962C8B-B14F-4D97-AF65-F5344CB8AC3E}">
        <p14:creationId xmlns:p14="http://schemas.microsoft.com/office/powerpoint/2010/main" val="432398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Прямокутник 45">
            <a:extLst>
              <a:ext uri="{FF2B5EF4-FFF2-40B4-BE49-F238E27FC236}">
                <a16:creationId xmlns:a16="http://schemas.microsoft.com/office/drawing/2014/main" id="{2335C988-616D-4631-85A5-274FFABEFFF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15</a:t>
            </a:r>
          </a:p>
        </p:txBody>
      </p:sp>
      <p:sp>
        <p:nvSpPr>
          <p:cNvPr id="2" name="Прямокутник 1">
            <a:extLst>
              <a:ext uri="{FF2B5EF4-FFF2-40B4-BE49-F238E27FC236}">
                <a16:creationId xmlns:a16="http://schemas.microsoft.com/office/drawing/2014/main" id="{094F24FE-6126-41CE-85CA-C6557D6E7DFF}"/>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B6770E76-601B-4290-B39E-241B6EFC5DF8}"/>
              </a:ext>
            </a:extLst>
          </p:cNvPr>
          <p:cNvSpPr>
            <a:spLocks noGrp="1"/>
          </p:cNvSpPr>
          <p:nvPr/>
        </p:nvSpPr>
        <p:spPr>
          <a:xfrm>
            <a:off x="514350" y="723900"/>
            <a:ext cx="11049000" cy="523875"/>
          </a:xfrm>
          <a:prstGeom prst="rect">
            <a:avLst/>
          </a:prstGeom>
          <a:noFill/>
          <a:ln w="0">
            <a:noFill/>
          </a:ln>
        </p:spPr>
        <p:txBody>
          <a:bodyPr anchor="t">
            <a:normAutofit fontScale="9932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Залежність «доза — відповідь» пов’язує рівень впливу з ефектом</a:t>
            </a:r>
          </a:p>
        </p:txBody>
      </p:sp>
      <p:sp>
        <p:nvSpPr>
          <p:cNvPr id="4" name="Прямокутник: округлені кути 3">
            <a:extLst>
              <a:ext uri="{FF2B5EF4-FFF2-40B4-BE49-F238E27FC236}">
                <a16:creationId xmlns:a16="http://schemas.microsoft.com/office/drawing/2014/main" id="{A0DD8AAE-E332-42EE-A4E5-DA17FC240908}"/>
              </a:ext>
            </a:extLst>
          </p:cNvPr>
          <p:cNvSpPr>
            <a:spLocks noGrp="1"/>
          </p:cNvSpPr>
          <p:nvPr/>
        </p:nvSpPr>
        <p:spPr>
          <a:xfrm>
            <a:off x="514350" y="1524000"/>
            <a:ext cx="11068050" cy="685800"/>
          </a:xfrm>
          <a:prstGeom prst="roundRect">
            <a:avLst>
              <a:gd name="adj" fmla="val 111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D7AEF418-8A8F-405A-B75D-7FAFC93331EF}"/>
              </a:ext>
            </a:extLst>
          </p:cNvPr>
          <p:cNvSpPr>
            <a:spLocks noGrp="1"/>
          </p:cNvSpPr>
          <p:nvPr/>
        </p:nvSpPr>
        <p:spPr>
          <a:xfrm>
            <a:off x="514350" y="1524000"/>
            <a:ext cx="66675" cy="68580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CD6F724D-D3E8-4155-A831-4C9A6930181F}"/>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ЗАЛЕЖНІСТЬ «ДОЗА — ВІДПОВІДЬ»</a:t>
            </a:r>
          </a:p>
        </p:txBody>
      </p:sp>
      <p:sp>
        <p:nvSpPr>
          <p:cNvPr id="7" name="Прямокутник 6">
            <a:extLst>
              <a:ext uri="{FF2B5EF4-FFF2-40B4-BE49-F238E27FC236}">
                <a16:creationId xmlns:a16="http://schemas.microsoft.com/office/drawing/2014/main" id="{583F4FA0-4226-4A16-A527-935D50D8F4C8}"/>
              </a:ext>
            </a:extLst>
          </p:cNvPr>
          <p:cNvSpPr>
            <a:spLocks noGrp="1"/>
          </p:cNvSpPr>
          <p:nvPr/>
        </p:nvSpPr>
        <p:spPr>
          <a:xfrm>
            <a:off x="704850" y="1857375"/>
            <a:ext cx="10706100" cy="2667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Співвідношення між величиною дози речовини та частотою або тяжкістю негативного ефекту.</a:t>
            </a:r>
          </a:p>
        </p:txBody>
      </p:sp>
      <p:sp>
        <p:nvSpPr>
          <p:cNvPr id="8" name="Прямокутник 7">
            <a:extLst>
              <a:ext uri="{FF2B5EF4-FFF2-40B4-BE49-F238E27FC236}">
                <a16:creationId xmlns:a16="http://schemas.microsoft.com/office/drawing/2014/main" id="{63FB1908-974A-44DC-9549-88E1D5F1433F}"/>
              </a:ext>
            </a:extLst>
          </p:cNvPr>
          <p:cNvSpPr>
            <a:spLocks noGrp="1"/>
          </p:cNvSpPr>
          <p:nvPr/>
        </p:nvSpPr>
        <p:spPr>
          <a:xfrm>
            <a:off x="514350" y="2552700"/>
            <a:ext cx="3810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ТОКСИКОЛОГІЧНІ ОРІЄНТИРИ</a:t>
            </a:r>
          </a:p>
        </p:txBody>
      </p:sp>
      <p:sp>
        <p:nvSpPr>
          <p:cNvPr id="9" name="Прямокутник: округлені кути 8">
            <a:extLst>
              <a:ext uri="{FF2B5EF4-FFF2-40B4-BE49-F238E27FC236}">
                <a16:creationId xmlns:a16="http://schemas.microsoft.com/office/drawing/2014/main" id="{9DADDAD0-CF31-4CD8-A4B4-D5C1C4287FA0}"/>
              </a:ext>
            </a:extLst>
          </p:cNvPr>
          <p:cNvSpPr>
            <a:spLocks noGrp="1"/>
          </p:cNvSpPr>
          <p:nvPr/>
        </p:nvSpPr>
        <p:spPr>
          <a:xfrm>
            <a:off x="514350" y="2876550"/>
            <a:ext cx="2505075" cy="323850"/>
          </a:xfrm>
          <a:prstGeom prst="roundRect">
            <a:avLst>
              <a:gd name="adj" fmla="val 23529"/>
            </a:avLst>
          </a:prstGeom>
          <a:solidFill>
            <a:srgbClr val="F4F8F6"/>
          </a:solidFill>
          <a:ln w="9525">
            <a:solidFill>
              <a:srgbClr val="D6E1DC"/>
            </a:solidFill>
          </a:ln>
        </p:spPr>
      </p:sp>
      <p:sp>
        <p:nvSpPr>
          <p:cNvPr id="10" name="Овал 9">
            <a:extLst>
              <a:ext uri="{FF2B5EF4-FFF2-40B4-BE49-F238E27FC236}">
                <a16:creationId xmlns:a16="http://schemas.microsoft.com/office/drawing/2014/main" id="{F46BABD4-2557-43BD-AF30-1FA1A959556E}"/>
              </a:ext>
            </a:extLst>
          </p:cNvPr>
          <p:cNvSpPr>
            <a:spLocks noGrp="1"/>
          </p:cNvSpPr>
          <p:nvPr/>
        </p:nvSpPr>
        <p:spPr>
          <a:xfrm>
            <a:off x="619125" y="2962275"/>
            <a:ext cx="152400" cy="1524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E6E27954-71EE-410E-93AC-1A17D11C3A0E}"/>
              </a:ext>
            </a:extLst>
          </p:cNvPr>
          <p:cNvSpPr>
            <a:spLocks noGrp="1"/>
          </p:cNvSpPr>
          <p:nvPr/>
        </p:nvSpPr>
        <p:spPr>
          <a:xfrm>
            <a:off x="885825" y="293370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допустима або референтна доза</a:t>
            </a:r>
          </a:p>
        </p:txBody>
      </p:sp>
      <p:sp>
        <p:nvSpPr>
          <p:cNvPr id="12" name="Прямокутник: округлені кути 11">
            <a:extLst>
              <a:ext uri="{FF2B5EF4-FFF2-40B4-BE49-F238E27FC236}">
                <a16:creationId xmlns:a16="http://schemas.microsoft.com/office/drawing/2014/main" id="{1258E478-7A40-4772-AE3A-579858C0636D}"/>
              </a:ext>
            </a:extLst>
          </p:cNvPr>
          <p:cNvSpPr>
            <a:spLocks noGrp="1"/>
          </p:cNvSpPr>
          <p:nvPr/>
        </p:nvSpPr>
        <p:spPr>
          <a:xfrm>
            <a:off x="3181350" y="2876550"/>
            <a:ext cx="2505075" cy="323850"/>
          </a:xfrm>
          <a:prstGeom prst="roundRect">
            <a:avLst>
              <a:gd name="adj" fmla="val 23529"/>
            </a:avLst>
          </a:prstGeom>
          <a:solidFill>
            <a:srgbClr val="F5EBDD"/>
          </a:solidFill>
          <a:ln w="9525">
            <a:solidFill>
              <a:srgbClr val="D6E1DC"/>
            </a:solidFill>
          </a:ln>
        </p:spPr>
      </p:sp>
      <p:sp>
        <p:nvSpPr>
          <p:cNvPr id="13" name="Овал 12">
            <a:extLst>
              <a:ext uri="{FF2B5EF4-FFF2-40B4-BE49-F238E27FC236}">
                <a16:creationId xmlns:a16="http://schemas.microsoft.com/office/drawing/2014/main" id="{484CE508-F70C-4A84-B279-28E6821F91B4}"/>
              </a:ext>
            </a:extLst>
          </p:cNvPr>
          <p:cNvSpPr>
            <a:spLocks noGrp="1"/>
          </p:cNvSpPr>
          <p:nvPr/>
        </p:nvSpPr>
        <p:spPr>
          <a:xfrm>
            <a:off x="3286125" y="2962275"/>
            <a:ext cx="152400" cy="152400"/>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440183ED-1B69-4628-BE5B-590A23BB3BED}"/>
              </a:ext>
            </a:extLst>
          </p:cNvPr>
          <p:cNvSpPr>
            <a:spLocks noGrp="1"/>
          </p:cNvSpPr>
          <p:nvPr/>
        </p:nvSpPr>
        <p:spPr>
          <a:xfrm>
            <a:off x="3552825" y="293370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допустима концентрація</a:t>
            </a:r>
          </a:p>
        </p:txBody>
      </p:sp>
      <p:sp>
        <p:nvSpPr>
          <p:cNvPr id="15" name="Прямокутник: округлені кути 14">
            <a:extLst>
              <a:ext uri="{FF2B5EF4-FFF2-40B4-BE49-F238E27FC236}">
                <a16:creationId xmlns:a16="http://schemas.microsoft.com/office/drawing/2014/main" id="{E74F79DB-7017-4B65-840B-4CE18F397EE8}"/>
              </a:ext>
            </a:extLst>
          </p:cNvPr>
          <p:cNvSpPr>
            <a:spLocks noGrp="1"/>
          </p:cNvSpPr>
          <p:nvPr/>
        </p:nvSpPr>
        <p:spPr>
          <a:xfrm>
            <a:off x="514350" y="3314700"/>
            <a:ext cx="2505075" cy="323850"/>
          </a:xfrm>
          <a:prstGeom prst="roundRect">
            <a:avLst>
              <a:gd name="adj" fmla="val 23529"/>
            </a:avLst>
          </a:prstGeom>
          <a:solidFill>
            <a:srgbClr val="F4F8F6"/>
          </a:solidFill>
          <a:ln w="9525">
            <a:solidFill>
              <a:srgbClr val="D6E1DC"/>
            </a:solidFill>
          </a:ln>
        </p:spPr>
      </p:sp>
      <p:sp>
        <p:nvSpPr>
          <p:cNvPr id="16" name="Овал 15">
            <a:extLst>
              <a:ext uri="{FF2B5EF4-FFF2-40B4-BE49-F238E27FC236}">
                <a16:creationId xmlns:a16="http://schemas.microsoft.com/office/drawing/2014/main" id="{167F713C-8B44-4373-B192-9BD118DA3EB8}"/>
              </a:ext>
            </a:extLst>
          </p:cNvPr>
          <p:cNvSpPr>
            <a:spLocks noGrp="1"/>
          </p:cNvSpPr>
          <p:nvPr/>
        </p:nvSpPr>
        <p:spPr>
          <a:xfrm>
            <a:off x="619125" y="3400425"/>
            <a:ext cx="152400" cy="152400"/>
          </a:xfrm>
          <a:prstGeom prst="ellipse">
            <a:avLst/>
          </a:prstGeom>
          <a:solidFill>
            <a:srgbClr val="C75A52"/>
          </a:solidFill>
          <a:ln w="0">
            <a:noFill/>
          </a:ln>
        </p:spPr>
      </p:sp>
      <p:sp>
        <p:nvSpPr>
          <p:cNvPr id="17" name="Прямокутник 16">
            <a:extLst>
              <a:ext uri="{FF2B5EF4-FFF2-40B4-BE49-F238E27FC236}">
                <a16:creationId xmlns:a16="http://schemas.microsoft.com/office/drawing/2014/main" id="{9C3E2C94-106A-484F-BA4A-EA8F71771045}"/>
              </a:ext>
            </a:extLst>
          </p:cNvPr>
          <p:cNvSpPr>
            <a:spLocks noGrp="1"/>
          </p:cNvSpPr>
          <p:nvPr/>
        </p:nvSpPr>
        <p:spPr>
          <a:xfrm>
            <a:off x="885825" y="3371850"/>
            <a:ext cx="2019300" cy="209550"/>
          </a:xfrm>
          <a:prstGeom prst="rect">
            <a:avLst/>
          </a:prstGeom>
          <a:noFill/>
          <a:ln w="0">
            <a:noFill/>
          </a:ln>
        </p:spPr>
        <p:txBody>
          <a:bodyPr anchor="t">
            <a:normAutofit fontScale="9265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фактор канцерогенного потенціалу</a:t>
            </a:r>
          </a:p>
        </p:txBody>
      </p:sp>
      <p:sp>
        <p:nvSpPr>
          <p:cNvPr id="18" name="Прямокутник: округлені кути 17">
            <a:extLst>
              <a:ext uri="{FF2B5EF4-FFF2-40B4-BE49-F238E27FC236}">
                <a16:creationId xmlns:a16="http://schemas.microsoft.com/office/drawing/2014/main" id="{0586EFAC-787A-475B-B997-5B7396A36D91}"/>
              </a:ext>
            </a:extLst>
          </p:cNvPr>
          <p:cNvSpPr>
            <a:spLocks noGrp="1"/>
          </p:cNvSpPr>
          <p:nvPr/>
        </p:nvSpPr>
        <p:spPr>
          <a:xfrm>
            <a:off x="3181350" y="3314700"/>
            <a:ext cx="2505075" cy="323850"/>
          </a:xfrm>
          <a:prstGeom prst="roundRect">
            <a:avLst>
              <a:gd name="adj" fmla="val 23529"/>
            </a:avLst>
          </a:prstGeom>
          <a:solidFill>
            <a:srgbClr val="F5EBDD"/>
          </a:solidFill>
          <a:ln w="9525">
            <a:solidFill>
              <a:srgbClr val="D6E1DC"/>
            </a:solidFill>
          </a:ln>
        </p:spPr>
      </p:sp>
      <p:sp>
        <p:nvSpPr>
          <p:cNvPr id="19" name="Овал 18">
            <a:extLst>
              <a:ext uri="{FF2B5EF4-FFF2-40B4-BE49-F238E27FC236}">
                <a16:creationId xmlns:a16="http://schemas.microsoft.com/office/drawing/2014/main" id="{F49E81A6-B237-4465-AE85-7DBDD354DDBF}"/>
              </a:ext>
            </a:extLst>
          </p:cNvPr>
          <p:cNvSpPr>
            <a:spLocks noGrp="1"/>
          </p:cNvSpPr>
          <p:nvPr/>
        </p:nvSpPr>
        <p:spPr>
          <a:xfrm>
            <a:off x="3286125" y="3400425"/>
            <a:ext cx="152400" cy="15240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9578C642-6AC3-4C4D-B374-80AD78D3F242}"/>
              </a:ext>
            </a:extLst>
          </p:cNvPr>
          <p:cNvSpPr>
            <a:spLocks noGrp="1"/>
          </p:cNvSpPr>
          <p:nvPr/>
        </p:nvSpPr>
        <p:spPr>
          <a:xfrm>
            <a:off x="3552825" y="33718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рівень мінімального ризику</a:t>
            </a:r>
          </a:p>
        </p:txBody>
      </p:sp>
      <p:sp>
        <p:nvSpPr>
          <p:cNvPr id="21" name="Прямокутник: округлені кути 20">
            <a:extLst>
              <a:ext uri="{FF2B5EF4-FFF2-40B4-BE49-F238E27FC236}">
                <a16:creationId xmlns:a16="http://schemas.microsoft.com/office/drawing/2014/main" id="{0CA1FC79-DD73-47B4-9630-251F445E1371}"/>
              </a:ext>
            </a:extLst>
          </p:cNvPr>
          <p:cNvSpPr>
            <a:spLocks noGrp="1"/>
          </p:cNvSpPr>
          <p:nvPr/>
        </p:nvSpPr>
        <p:spPr>
          <a:xfrm>
            <a:off x="514350" y="3752850"/>
            <a:ext cx="2505075" cy="323850"/>
          </a:xfrm>
          <a:prstGeom prst="roundRect">
            <a:avLst>
              <a:gd name="adj" fmla="val 23529"/>
            </a:avLst>
          </a:prstGeom>
          <a:solidFill>
            <a:srgbClr val="F4F8F6"/>
          </a:solidFill>
          <a:ln w="9525">
            <a:solidFill>
              <a:srgbClr val="D6E1DC"/>
            </a:solidFill>
          </a:ln>
        </p:spPr>
      </p:sp>
      <p:sp>
        <p:nvSpPr>
          <p:cNvPr id="22" name="Овал 21">
            <a:extLst>
              <a:ext uri="{FF2B5EF4-FFF2-40B4-BE49-F238E27FC236}">
                <a16:creationId xmlns:a16="http://schemas.microsoft.com/office/drawing/2014/main" id="{A9DE6629-AAF0-49A5-AD6E-01604D20E967}"/>
              </a:ext>
            </a:extLst>
          </p:cNvPr>
          <p:cNvSpPr>
            <a:spLocks noGrp="1"/>
          </p:cNvSpPr>
          <p:nvPr/>
        </p:nvSpPr>
        <p:spPr>
          <a:xfrm>
            <a:off x="619125" y="3838575"/>
            <a:ext cx="152400" cy="15240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6A311A19-5B2A-4730-BF76-C423E45404D4}"/>
              </a:ext>
            </a:extLst>
          </p:cNvPr>
          <p:cNvSpPr>
            <a:spLocks noGrp="1"/>
          </p:cNvSpPr>
          <p:nvPr/>
        </p:nvSpPr>
        <p:spPr>
          <a:xfrm>
            <a:off x="885825" y="381000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екотоксикологічний поріг</a:t>
            </a:r>
          </a:p>
        </p:txBody>
      </p:sp>
      <p:sp>
        <p:nvSpPr>
          <p:cNvPr id="24" name="Прямокутник: округлені кути 23">
            <a:extLst>
              <a:ext uri="{FF2B5EF4-FFF2-40B4-BE49-F238E27FC236}">
                <a16:creationId xmlns:a16="http://schemas.microsoft.com/office/drawing/2014/main" id="{770E49ED-975D-4FE4-B18C-E65B241D0A47}"/>
              </a:ext>
            </a:extLst>
          </p:cNvPr>
          <p:cNvSpPr>
            <a:spLocks noGrp="1"/>
          </p:cNvSpPr>
          <p:nvPr/>
        </p:nvSpPr>
        <p:spPr>
          <a:xfrm>
            <a:off x="3181350" y="3752850"/>
            <a:ext cx="2505075" cy="323850"/>
          </a:xfrm>
          <a:prstGeom prst="roundRect">
            <a:avLst>
              <a:gd name="adj" fmla="val 23529"/>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F6D78B8B-771B-4125-B2BB-239A60D35BBA}"/>
              </a:ext>
            </a:extLst>
          </p:cNvPr>
          <p:cNvSpPr>
            <a:spLocks noGrp="1"/>
          </p:cNvSpPr>
          <p:nvPr/>
        </p:nvSpPr>
        <p:spPr>
          <a:xfrm>
            <a:off x="3286125" y="3838575"/>
            <a:ext cx="152400" cy="152400"/>
          </a:xfrm>
          <a:prstGeom prst="ellipse">
            <a:avLst/>
          </a:prstGeom>
          <a:solidFill>
            <a:srgbClr val="0F6B64"/>
          </a:solidFill>
          <a:ln w="0">
            <a:noFill/>
          </a:ln>
        </p:spPr>
      </p:sp>
      <p:sp>
        <p:nvSpPr>
          <p:cNvPr id="26" name="Прямокутник 25">
            <a:extLst>
              <a:ext uri="{FF2B5EF4-FFF2-40B4-BE49-F238E27FC236}">
                <a16:creationId xmlns:a16="http://schemas.microsoft.com/office/drawing/2014/main" id="{D551E0D7-3E49-42D7-A95A-D211644BFDF8}"/>
              </a:ext>
            </a:extLst>
          </p:cNvPr>
          <p:cNvSpPr>
            <a:spLocks noGrp="1"/>
          </p:cNvSpPr>
          <p:nvPr/>
        </p:nvSpPr>
        <p:spPr>
          <a:xfrm>
            <a:off x="3552825" y="3810000"/>
            <a:ext cx="2019300" cy="209550"/>
          </a:xfrm>
          <a:prstGeom prst="rect">
            <a:avLst/>
          </a:prstGeom>
          <a:noFill/>
          <a:ln w="0">
            <a:noFill/>
          </a:ln>
        </p:spPr>
        <p:txBody>
          <a:bodyPr anchor="t">
            <a:normAutofit fontScale="7452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концентрація без спостережуваного ефекту</a:t>
            </a:r>
          </a:p>
        </p:txBody>
      </p:sp>
      <p:sp>
        <p:nvSpPr>
          <p:cNvPr id="27" name="Прямокутник: округлені кути 26">
            <a:extLst>
              <a:ext uri="{FF2B5EF4-FFF2-40B4-BE49-F238E27FC236}">
                <a16:creationId xmlns:a16="http://schemas.microsoft.com/office/drawing/2014/main" id="{F12BB56E-D119-4AC5-A8B4-96FF0C855A7F}"/>
              </a:ext>
            </a:extLst>
          </p:cNvPr>
          <p:cNvSpPr>
            <a:spLocks noGrp="1"/>
          </p:cNvSpPr>
          <p:nvPr/>
        </p:nvSpPr>
        <p:spPr>
          <a:xfrm>
            <a:off x="514350" y="4191000"/>
            <a:ext cx="2505075" cy="323850"/>
          </a:xfrm>
          <a:prstGeom prst="roundRect">
            <a:avLst>
              <a:gd name="adj" fmla="val 23529"/>
            </a:avLst>
          </a:prstGeom>
          <a:solidFill>
            <a:srgbClr val="F4F8F6"/>
          </a:solidFill>
          <a:ln w="9525">
            <a:solidFill>
              <a:srgbClr val="D6E1DC"/>
            </a:solidFill>
          </a:ln>
        </p:spPr>
      </p:sp>
      <p:sp>
        <p:nvSpPr>
          <p:cNvPr id="28" name="Овал 27">
            <a:extLst>
              <a:ext uri="{FF2B5EF4-FFF2-40B4-BE49-F238E27FC236}">
                <a16:creationId xmlns:a16="http://schemas.microsoft.com/office/drawing/2014/main" id="{2CABC814-9B84-4F09-A78C-9EF245542946}"/>
              </a:ext>
            </a:extLst>
          </p:cNvPr>
          <p:cNvSpPr>
            <a:spLocks noGrp="1"/>
          </p:cNvSpPr>
          <p:nvPr/>
        </p:nvSpPr>
        <p:spPr>
          <a:xfrm>
            <a:off x="619125" y="4276725"/>
            <a:ext cx="152400" cy="152400"/>
          </a:xfrm>
          <a:prstGeom prst="ellipse">
            <a:avLst/>
          </a:prstGeom>
          <a:solidFill>
            <a:srgbClr val="0F6B64"/>
          </a:solidFill>
          <a:ln w="0">
            <a:noFill/>
          </a:ln>
        </p:spPr>
      </p:sp>
      <p:sp>
        <p:nvSpPr>
          <p:cNvPr id="29" name="Прямокутник 28">
            <a:extLst>
              <a:ext uri="{FF2B5EF4-FFF2-40B4-BE49-F238E27FC236}">
                <a16:creationId xmlns:a16="http://schemas.microsoft.com/office/drawing/2014/main" id="{0596E387-A37E-4884-875C-0E17A660429B}"/>
              </a:ext>
            </a:extLst>
          </p:cNvPr>
          <p:cNvSpPr>
            <a:spLocks noGrp="1"/>
          </p:cNvSpPr>
          <p:nvPr/>
        </p:nvSpPr>
        <p:spPr>
          <a:xfrm>
            <a:off x="885825" y="4248150"/>
            <a:ext cx="2019300" cy="209550"/>
          </a:xfrm>
          <a:prstGeom prst="rect">
            <a:avLst/>
          </a:prstGeom>
          <a:noFill/>
          <a:ln w="0">
            <a:noFill/>
          </a:ln>
        </p:spPr>
        <p:txBody>
          <a:bodyPr anchor="t">
            <a:normAutofit fontScale="8484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концентрація з установленим ефектом</a:t>
            </a:r>
          </a:p>
        </p:txBody>
      </p:sp>
      <p:sp>
        <p:nvSpPr>
          <p:cNvPr id="30" name="Прямокутник: округлені кути 29">
            <a:extLst>
              <a:ext uri="{FF2B5EF4-FFF2-40B4-BE49-F238E27FC236}">
                <a16:creationId xmlns:a16="http://schemas.microsoft.com/office/drawing/2014/main" id="{03BDD47B-A696-47EA-8859-23C14C3F8111}"/>
              </a:ext>
            </a:extLst>
          </p:cNvPr>
          <p:cNvSpPr>
            <a:spLocks noGrp="1"/>
          </p:cNvSpPr>
          <p:nvPr/>
        </p:nvSpPr>
        <p:spPr>
          <a:xfrm>
            <a:off x="6029325" y="2647950"/>
            <a:ext cx="5553075" cy="1104900"/>
          </a:xfrm>
          <a:prstGeom prst="roundRect">
            <a:avLst>
              <a:gd name="adj" fmla="val 6897"/>
            </a:avLst>
          </a:prstGeom>
          <a:solidFill>
            <a:srgbClr val="FFFFFF"/>
          </a:solidFill>
          <a:ln w="9525">
            <a:solidFill>
              <a:srgbClr val="D6E1DC"/>
            </a:solidFill>
          </a:ln>
        </p:spPr>
      </p:sp>
      <p:sp>
        <p:nvSpPr>
          <p:cNvPr id="31" name="Прямокутник: округлені кути 30">
            <a:extLst>
              <a:ext uri="{FF2B5EF4-FFF2-40B4-BE49-F238E27FC236}">
                <a16:creationId xmlns:a16="http://schemas.microsoft.com/office/drawing/2014/main" id="{007A0D77-E760-45F8-B67B-D3B75F9C19A4}"/>
              </a:ext>
            </a:extLst>
          </p:cNvPr>
          <p:cNvSpPr>
            <a:spLocks noGrp="1"/>
          </p:cNvSpPr>
          <p:nvPr/>
        </p:nvSpPr>
        <p:spPr>
          <a:xfrm>
            <a:off x="6029325" y="2647950"/>
            <a:ext cx="66675" cy="1104900"/>
          </a:xfrm>
          <a:prstGeom prst="roundRect">
            <a:avLst>
              <a:gd name="adj" fmla="val 50000"/>
            </a:avLst>
          </a:prstGeom>
          <a:solidFill>
            <a:srgbClr val="3E7692"/>
          </a:solidFill>
          <a:ln w="0">
            <a:noFill/>
          </a:ln>
        </p:spPr>
      </p:sp>
      <p:sp>
        <p:nvSpPr>
          <p:cNvPr id="32" name="Прямокутник 31">
            <a:extLst>
              <a:ext uri="{FF2B5EF4-FFF2-40B4-BE49-F238E27FC236}">
                <a16:creationId xmlns:a16="http://schemas.microsoft.com/office/drawing/2014/main" id="{9901FAB8-66F1-4128-98E4-EB2C4A0C2EC2}"/>
              </a:ext>
            </a:extLst>
          </p:cNvPr>
          <p:cNvSpPr>
            <a:spLocks noGrp="1"/>
          </p:cNvSpPr>
          <p:nvPr/>
        </p:nvSpPr>
        <p:spPr>
          <a:xfrm>
            <a:off x="6219825" y="2762250"/>
            <a:ext cx="5172075"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НЕКАНЦЕРОГЕННИЙ ЕФЕКТ</a:t>
            </a:r>
          </a:p>
        </p:txBody>
      </p:sp>
      <p:sp>
        <p:nvSpPr>
          <p:cNvPr id="33" name="Прямокутник 32">
            <a:extLst>
              <a:ext uri="{FF2B5EF4-FFF2-40B4-BE49-F238E27FC236}">
                <a16:creationId xmlns:a16="http://schemas.microsoft.com/office/drawing/2014/main" id="{FF963165-4133-42F4-8604-6689BDD70357}"/>
              </a:ext>
            </a:extLst>
          </p:cNvPr>
          <p:cNvSpPr>
            <a:spLocks noGrp="1"/>
          </p:cNvSpPr>
          <p:nvPr/>
        </p:nvSpPr>
        <p:spPr>
          <a:xfrm>
            <a:off x="6219825" y="2981325"/>
            <a:ext cx="5191125" cy="685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Негативна зміна стану здоров’я, не пов’язана з утворенням злоякісної пухлини. Часто припускають поріг, нижче якого суттєвий ефект малоймовірний.</a:t>
            </a:r>
          </a:p>
        </p:txBody>
      </p:sp>
      <p:sp>
        <p:nvSpPr>
          <p:cNvPr id="34" name="Прямокутник: округлені кути 33">
            <a:extLst>
              <a:ext uri="{FF2B5EF4-FFF2-40B4-BE49-F238E27FC236}">
                <a16:creationId xmlns:a16="http://schemas.microsoft.com/office/drawing/2014/main" id="{F4C2AF18-7DC4-4540-8792-514F320456CC}"/>
              </a:ext>
            </a:extLst>
          </p:cNvPr>
          <p:cNvSpPr>
            <a:spLocks noGrp="1"/>
          </p:cNvSpPr>
          <p:nvPr/>
        </p:nvSpPr>
        <p:spPr>
          <a:xfrm>
            <a:off x="6029325" y="4000500"/>
            <a:ext cx="5553075" cy="1009650"/>
          </a:xfrm>
          <a:prstGeom prst="roundRect">
            <a:avLst>
              <a:gd name="adj" fmla="val 7547"/>
            </a:avLst>
          </a:prstGeom>
          <a:solidFill>
            <a:srgbClr val="FFFFFF"/>
          </a:solidFill>
          <a:ln w="9525">
            <a:solidFill>
              <a:srgbClr val="D6E1DC"/>
            </a:solidFill>
          </a:ln>
        </p:spPr>
      </p:sp>
      <p:sp>
        <p:nvSpPr>
          <p:cNvPr id="35" name="Прямокутник: округлені кути 34">
            <a:extLst>
              <a:ext uri="{FF2B5EF4-FFF2-40B4-BE49-F238E27FC236}">
                <a16:creationId xmlns:a16="http://schemas.microsoft.com/office/drawing/2014/main" id="{54173D37-D562-44B8-9E99-E5D99BD08C49}"/>
              </a:ext>
            </a:extLst>
          </p:cNvPr>
          <p:cNvSpPr>
            <a:spLocks noGrp="1"/>
          </p:cNvSpPr>
          <p:nvPr/>
        </p:nvSpPr>
        <p:spPr>
          <a:xfrm>
            <a:off x="6029325" y="4000500"/>
            <a:ext cx="66675" cy="1009650"/>
          </a:xfrm>
          <a:prstGeom prst="roundRect">
            <a:avLst>
              <a:gd name="adj" fmla="val 50000"/>
            </a:avLst>
          </a:prstGeom>
          <a:solidFill>
            <a:srgbClr val="C75A52"/>
          </a:solidFill>
          <a:ln w="0">
            <a:noFill/>
          </a:ln>
        </p:spPr>
      </p:sp>
      <p:sp>
        <p:nvSpPr>
          <p:cNvPr id="36" name="Прямокутник 35">
            <a:extLst>
              <a:ext uri="{FF2B5EF4-FFF2-40B4-BE49-F238E27FC236}">
                <a16:creationId xmlns:a16="http://schemas.microsoft.com/office/drawing/2014/main" id="{2C3B55BA-72B8-4AA1-840A-B0611D657882}"/>
              </a:ext>
            </a:extLst>
          </p:cNvPr>
          <p:cNvSpPr>
            <a:spLocks noGrp="1"/>
          </p:cNvSpPr>
          <p:nvPr/>
        </p:nvSpPr>
        <p:spPr>
          <a:xfrm>
            <a:off x="6219825" y="4114800"/>
            <a:ext cx="5172075"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КАНЦЕРОГЕННИЙ РИЗИК</a:t>
            </a:r>
          </a:p>
        </p:txBody>
      </p:sp>
      <p:sp>
        <p:nvSpPr>
          <p:cNvPr id="37" name="Прямокутник 36">
            <a:extLst>
              <a:ext uri="{FF2B5EF4-FFF2-40B4-BE49-F238E27FC236}">
                <a16:creationId xmlns:a16="http://schemas.microsoft.com/office/drawing/2014/main" id="{13A662BE-418D-44E2-9EBF-C7A88033BF2E}"/>
              </a:ext>
            </a:extLst>
          </p:cNvPr>
          <p:cNvSpPr>
            <a:spLocks noGrp="1"/>
          </p:cNvSpPr>
          <p:nvPr/>
        </p:nvSpPr>
        <p:spPr>
          <a:xfrm>
            <a:off x="6219825" y="4333875"/>
            <a:ext cx="5191125" cy="5905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Оцінена додаткова ймовірність виникнення злоякісного новоутворення внаслідок довготривалої експозиції до канцерогенної речовини.</a:t>
            </a:r>
          </a:p>
        </p:txBody>
      </p:sp>
      <p:sp>
        <p:nvSpPr>
          <p:cNvPr id="38" name="Прямокутник: округлені кути 37">
            <a:extLst>
              <a:ext uri="{FF2B5EF4-FFF2-40B4-BE49-F238E27FC236}">
                <a16:creationId xmlns:a16="http://schemas.microsoft.com/office/drawing/2014/main" id="{4D8D837C-2031-4465-8DE7-AD89FB908BDE}"/>
              </a:ext>
            </a:extLst>
          </p:cNvPr>
          <p:cNvSpPr>
            <a:spLocks noGrp="1"/>
          </p:cNvSpPr>
          <p:nvPr/>
        </p:nvSpPr>
        <p:spPr>
          <a:xfrm>
            <a:off x="514350" y="4972050"/>
            <a:ext cx="5305425" cy="962025"/>
          </a:xfrm>
          <a:prstGeom prst="roundRect">
            <a:avLst>
              <a:gd name="adj" fmla="val 7921"/>
            </a:avLst>
          </a:prstGeom>
          <a:solidFill>
            <a:srgbClr val="10282F"/>
          </a:solidFill>
          <a:ln w="0">
            <a:noFill/>
          </a:ln>
        </p:spPr>
      </p:sp>
      <p:sp>
        <p:nvSpPr>
          <p:cNvPr id="39" name="Прямокутник 38">
            <a:extLst>
              <a:ext uri="{FF2B5EF4-FFF2-40B4-BE49-F238E27FC236}">
                <a16:creationId xmlns:a16="http://schemas.microsoft.com/office/drawing/2014/main" id="{E9F57CF6-1F92-442F-AF6B-89A01132968D}"/>
              </a:ext>
            </a:extLst>
          </p:cNvPr>
          <p:cNvSpPr>
            <a:spLocks noGrp="1"/>
          </p:cNvSpPr>
          <p:nvPr/>
        </p:nvSpPr>
        <p:spPr>
          <a:xfrm>
            <a:off x="742950" y="5153025"/>
            <a:ext cx="171450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ІНТЕРПРЕТАЦІЯ</a:t>
            </a:r>
          </a:p>
        </p:txBody>
      </p:sp>
      <p:sp>
        <p:nvSpPr>
          <p:cNvPr id="40" name="Прямокутник 39">
            <a:extLst>
              <a:ext uri="{FF2B5EF4-FFF2-40B4-BE49-F238E27FC236}">
                <a16:creationId xmlns:a16="http://schemas.microsoft.com/office/drawing/2014/main" id="{85069749-0A91-46DC-9BFB-7052A15F7073}"/>
              </a:ext>
            </a:extLst>
          </p:cNvPr>
          <p:cNvSpPr>
            <a:spLocks noGrp="1"/>
          </p:cNvSpPr>
          <p:nvPr/>
        </p:nvSpPr>
        <p:spPr>
          <a:xfrm>
            <a:off x="742950" y="5429250"/>
            <a:ext cx="4762500" cy="361950"/>
          </a:xfrm>
          <a:prstGeom prst="rect">
            <a:avLst/>
          </a:prstGeom>
          <a:noFill/>
          <a:ln w="0">
            <a:noFill/>
          </a:ln>
        </p:spPr>
        <p:txBody>
          <a:bodyPr anchor="t">
            <a:normAutofit fontScale="78889"/>
          </a:bodyPr>
          <a:lstStyle/>
          <a:p>
            <a:pPr algn="l">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Орієнтир потрібно пов’язати з речовиною, шляхом надходження, тривалістю та рецептором.</a:t>
            </a:r>
          </a:p>
        </p:txBody>
      </p:sp>
      <p:sp>
        <p:nvSpPr>
          <p:cNvPr id="41" name="Прямокутник: округлені кути 40">
            <a:extLst>
              <a:ext uri="{FF2B5EF4-FFF2-40B4-BE49-F238E27FC236}">
                <a16:creationId xmlns:a16="http://schemas.microsoft.com/office/drawing/2014/main" id="{C2662D2E-0A2C-4F4A-A86A-C2D6599C81DC}"/>
              </a:ext>
            </a:extLst>
          </p:cNvPr>
          <p:cNvSpPr>
            <a:spLocks noGrp="1"/>
          </p:cNvSpPr>
          <p:nvPr/>
        </p:nvSpPr>
        <p:spPr>
          <a:xfrm>
            <a:off x="6029325" y="5276850"/>
            <a:ext cx="5553075" cy="657225"/>
          </a:xfrm>
          <a:prstGeom prst="roundRect">
            <a:avLst>
              <a:gd name="adj" fmla="val 11594"/>
            </a:avLst>
          </a:prstGeom>
          <a:solidFill>
            <a:srgbClr val="DDECE4"/>
          </a:solidFill>
          <a:ln w="0">
            <a:noFill/>
          </a:ln>
        </p:spPr>
      </p:sp>
      <p:sp>
        <p:nvSpPr>
          <p:cNvPr id="42" name="Прямокутник 41">
            <a:extLst>
              <a:ext uri="{FF2B5EF4-FFF2-40B4-BE49-F238E27FC236}">
                <a16:creationId xmlns:a16="http://schemas.microsoft.com/office/drawing/2014/main" id="{8B33DB9C-935C-4674-8F3B-F9CB987F8E1A}"/>
              </a:ext>
            </a:extLst>
          </p:cNvPr>
          <p:cNvSpPr>
            <a:spLocks noGrp="1"/>
          </p:cNvSpPr>
          <p:nvPr/>
        </p:nvSpPr>
        <p:spPr>
          <a:xfrm>
            <a:off x="6257925" y="5438775"/>
            <a:ext cx="209550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ДВА ОКРЕМІ ВИСНОВКИ</a:t>
            </a:r>
          </a:p>
        </p:txBody>
      </p:sp>
      <p:sp>
        <p:nvSpPr>
          <p:cNvPr id="43" name="Прямокутник 42">
            <a:extLst>
              <a:ext uri="{FF2B5EF4-FFF2-40B4-BE49-F238E27FC236}">
                <a16:creationId xmlns:a16="http://schemas.microsoft.com/office/drawing/2014/main" id="{18AFF147-0614-484C-BE1B-107652D63625}"/>
              </a:ext>
            </a:extLst>
          </p:cNvPr>
          <p:cNvSpPr>
            <a:spLocks noGrp="1"/>
          </p:cNvSpPr>
          <p:nvPr/>
        </p:nvSpPr>
        <p:spPr>
          <a:xfrm>
            <a:off x="8353425" y="5372100"/>
            <a:ext cx="3000375" cy="361950"/>
          </a:xfrm>
          <a:prstGeom prst="rect">
            <a:avLst/>
          </a:prstGeom>
          <a:noFill/>
          <a:ln w="0">
            <a:noFill/>
          </a:ln>
        </p:spPr>
        <p:txBody>
          <a:bodyPr anchor="t">
            <a:normAutofit fontScale="84524"/>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Канцерогенний і неканцерогенний ризики оцінюють та пояснюють окремо.</a:t>
            </a:r>
          </a:p>
        </p:txBody>
      </p:sp>
      <p:sp>
        <p:nvSpPr>
          <p:cNvPr id="44" name="Прямокутник 43">
            <a:extLst>
              <a:ext uri="{FF2B5EF4-FFF2-40B4-BE49-F238E27FC236}">
                <a16:creationId xmlns:a16="http://schemas.microsoft.com/office/drawing/2014/main" id="{E286ED9E-B524-42E4-9DB6-78974DC6FE58}"/>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5" name="Прямокутник 44">
            <a:extLst>
              <a:ext uri="{FF2B5EF4-FFF2-40B4-BE49-F238E27FC236}">
                <a16:creationId xmlns:a16="http://schemas.microsoft.com/office/drawing/2014/main" id="{FAFCBFEF-9EB5-49A2-9D0E-C013FDBA556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15</a:t>
            </a:r>
          </a:p>
        </p:txBody>
      </p:sp>
    </p:spTree>
    <p:extLst>
      <p:ext uri="{BB962C8B-B14F-4D97-AF65-F5344CB8AC3E}">
        <p14:creationId xmlns:p14="http://schemas.microsoft.com/office/powerpoint/2010/main" val="282051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7" name="Прямокутник 66">
            <a:extLst>
              <a:ext uri="{FF2B5EF4-FFF2-40B4-BE49-F238E27FC236}">
                <a16:creationId xmlns:a16="http://schemas.microsoft.com/office/drawing/2014/main" id="{5638FFF8-3EBC-45F7-BE55-E3B33357EFD3}"/>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16</a:t>
            </a:r>
          </a:p>
        </p:txBody>
      </p:sp>
      <p:sp>
        <p:nvSpPr>
          <p:cNvPr id="2" name="Прямокутник 1">
            <a:extLst>
              <a:ext uri="{FF2B5EF4-FFF2-40B4-BE49-F238E27FC236}">
                <a16:creationId xmlns:a16="http://schemas.microsoft.com/office/drawing/2014/main" id="{0E746617-5670-4D65-9C59-9513C282CE24}"/>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738D46D1-A9E8-497B-AB73-2625F56C7FB0}"/>
              </a:ext>
            </a:extLst>
          </p:cNvPr>
          <p:cNvSpPr>
            <a:spLocks noGrp="1"/>
          </p:cNvSpPr>
          <p:nvPr/>
        </p:nvSpPr>
        <p:spPr>
          <a:xfrm>
            <a:off x="514350" y="723900"/>
            <a:ext cx="11049000" cy="523875"/>
          </a:xfrm>
          <a:prstGeom prst="rect">
            <a:avLst/>
          </a:prstGeom>
          <a:noFill/>
          <a:ln w="0">
            <a:noFill/>
          </a:ln>
        </p:spPr>
        <p:txBody>
          <a:bodyPr anchor="t">
            <a:normAutofit fontScale="9052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Оцінювання експозиції відтворює контакт рецептора із забруднювачем</a:t>
            </a:r>
          </a:p>
        </p:txBody>
      </p:sp>
      <p:sp>
        <p:nvSpPr>
          <p:cNvPr id="4" name="Прямокутник: округлені кути 3">
            <a:extLst>
              <a:ext uri="{FF2B5EF4-FFF2-40B4-BE49-F238E27FC236}">
                <a16:creationId xmlns:a16="http://schemas.microsoft.com/office/drawing/2014/main" id="{48CDB295-3C0E-4BF7-9F1F-1A02330221FA}"/>
              </a:ext>
            </a:extLst>
          </p:cNvPr>
          <p:cNvSpPr>
            <a:spLocks noGrp="1"/>
          </p:cNvSpPr>
          <p:nvPr/>
        </p:nvSpPr>
        <p:spPr>
          <a:xfrm>
            <a:off x="514350" y="1524000"/>
            <a:ext cx="5305425"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87343A1-EF3C-422F-8391-4455A8EB7513}"/>
              </a:ext>
            </a:extLst>
          </p:cNvPr>
          <p:cNvSpPr>
            <a:spLocks noGrp="1"/>
          </p:cNvSpPr>
          <p:nvPr/>
        </p:nvSpPr>
        <p:spPr>
          <a:xfrm>
            <a:off x="514350" y="1524000"/>
            <a:ext cx="66675" cy="72390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4951C04C-87E8-4184-AD35-1FABF8328BB5}"/>
              </a:ext>
            </a:extLst>
          </p:cNvPr>
          <p:cNvSpPr>
            <a:spLocks noGrp="1"/>
          </p:cNvSpPr>
          <p:nvPr/>
        </p:nvSpPr>
        <p:spPr>
          <a:xfrm>
            <a:off x="704850" y="1638300"/>
            <a:ext cx="4924425"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ОЦІНЮВАННЯ ЕКСПОЗИЦІЇ</a:t>
            </a:r>
          </a:p>
        </p:txBody>
      </p:sp>
      <p:sp>
        <p:nvSpPr>
          <p:cNvPr id="7" name="Прямокутник 6">
            <a:extLst>
              <a:ext uri="{FF2B5EF4-FFF2-40B4-BE49-F238E27FC236}">
                <a16:creationId xmlns:a16="http://schemas.microsoft.com/office/drawing/2014/main" id="{877DCE3E-9067-4575-9D35-9A7BA0510FA9}"/>
              </a:ext>
            </a:extLst>
          </p:cNvPr>
          <p:cNvSpPr>
            <a:spLocks noGrp="1"/>
          </p:cNvSpPr>
          <p:nvPr/>
        </p:nvSpPr>
        <p:spPr>
          <a:xfrm>
            <a:off x="704850" y="1857375"/>
            <a:ext cx="4943475" cy="304800"/>
          </a:xfrm>
          <a:prstGeom prst="rect">
            <a:avLst/>
          </a:prstGeom>
          <a:noFill/>
          <a:ln w="0">
            <a:noFill/>
          </a:ln>
        </p:spPr>
        <p:txBody>
          <a:bodyPr anchor="t">
            <a:normAutofit fontScale="72432"/>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Визначення величини, частоти, тривалості та шляхів контакту рецептора із забруднювачем.</a:t>
            </a:r>
          </a:p>
        </p:txBody>
      </p:sp>
      <p:sp>
        <p:nvSpPr>
          <p:cNvPr id="8" name="Прямокутник: округлені кути 7">
            <a:extLst>
              <a:ext uri="{FF2B5EF4-FFF2-40B4-BE49-F238E27FC236}">
                <a16:creationId xmlns:a16="http://schemas.microsoft.com/office/drawing/2014/main" id="{041DB5A1-58FE-43C6-9698-491F568ACD97}"/>
              </a:ext>
            </a:extLst>
          </p:cNvPr>
          <p:cNvSpPr>
            <a:spLocks noGrp="1"/>
          </p:cNvSpPr>
          <p:nvPr/>
        </p:nvSpPr>
        <p:spPr>
          <a:xfrm>
            <a:off x="6029325" y="1524000"/>
            <a:ext cx="5553075" cy="723900"/>
          </a:xfrm>
          <a:prstGeom prst="roundRect">
            <a:avLst>
              <a:gd name="adj" fmla="val 10526"/>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E760B38C-4A89-4CEC-9B32-FE9F88B68D02}"/>
              </a:ext>
            </a:extLst>
          </p:cNvPr>
          <p:cNvSpPr>
            <a:spLocks noGrp="1"/>
          </p:cNvSpPr>
          <p:nvPr/>
        </p:nvSpPr>
        <p:spPr>
          <a:xfrm>
            <a:off x="6029325" y="1524000"/>
            <a:ext cx="66675" cy="723900"/>
          </a:xfrm>
          <a:prstGeom prst="roundRect">
            <a:avLst>
              <a:gd name="adj" fmla="val 50000"/>
            </a:avLst>
          </a:prstGeom>
          <a:solidFill>
            <a:srgbClr val="0F6B64"/>
          </a:solidFill>
          <a:ln w="0">
            <a:noFill/>
          </a:ln>
        </p:spPr>
      </p:sp>
      <p:sp>
        <p:nvSpPr>
          <p:cNvPr id="10" name="Прямокутник 9">
            <a:extLst>
              <a:ext uri="{FF2B5EF4-FFF2-40B4-BE49-F238E27FC236}">
                <a16:creationId xmlns:a16="http://schemas.microsoft.com/office/drawing/2014/main" id="{3F6D8D77-DE6C-4112-A04B-6D0C20FCA289}"/>
              </a:ext>
            </a:extLst>
          </p:cNvPr>
          <p:cNvSpPr>
            <a:spLocks noGrp="1"/>
          </p:cNvSpPr>
          <p:nvPr/>
        </p:nvSpPr>
        <p:spPr>
          <a:xfrm>
            <a:off x="6219825" y="1638300"/>
            <a:ext cx="517207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КОНЦЕНТРАЦІЯ В ТОЧЦІ КОНТАКТУ</a:t>
            </a:r>
          </a:p>
        </p:txBody>
      </p:sp>
      <p:sp>
        <p:nvSpPr>
          <p:cNvPr id="11" name="Прямокутник 10">
            <a:extLst>
              <a:ext uri="{FF2B5EF4-FFF2-40B4-BE49-F238E27FC236}">
                <a16:creationId xmlns:a16="http://schemas.microsoft.com/office/drawing/2014/main" id="{4A8DA6A5-5925-4693-B5B4-226EF1E8632F}"/>
              </a:ext>
            </a:extLst>
          </p:cNvPr>
          <p:cNvSpPr>
            <a:spLocks noGrp="1"/>
          </p:cNvSpPr>
          <p:nvPr/>
        </p:nvSpPr>
        <p:spPr>
          <a:xfrm>
            <a:off x="6219825" y="1857375"/>
            <a:ext cx="5191125" cy="304800"/>
          </a:xfrm>
          <a:prstGeom prst="rect">
            <a:avLst/>
          </a:prstGeom>
          <a:noFill/>
          <a:ln w="0">
            <a:noFill/>
          </a:ln>
        </p:spPr>
        <p:txBody>
          <a:bodyPr anchor="t">
            <a:normAutofit fontScale="89732"/>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Вміст забруднювача у середовищі, з яким безпосередньо контактує рецептор.</a:t>
            </a:r>
          </a:p>
        </p:txBody>
      </p:sp>
      <p:sp>
        <p:nvSpPr>
          <p:cNvPr id="12" name="Прямокутник: округлені кути 11">
            <a:extLst>
              <a:ext uri="{FF2B5EF4-FFF2-40B4-BE49-F238E27FC236}">
                <a16:creationId xmlns:a16="http://schemas.microsoft.com/office/drawing/2014/main" id="{90806C0E-0C85-433B-8A94-54FB96B5D165}"/>
              </a:ext>
            </a:extLst>
          </p:cNvPr>
          <p:cNvSpPr>
            <a:spLocks noGrp="1"/>
          </p:cNvSpPr>
          <p:nvPr/>
        </p:nvSpPr>
        <p:spPr>
          <a:xfrm>
            <a:off x="514350" y="2628900"/>
            <a:ext cx="2533650" cy="552450"/>
          </a:xfrm>
          <a:prstGeom prst="roundRect">
            <a:avLst>
              <a:gd name="adj" fmla="val 13793"/>
            </a:avLst>
          </a:prstGeom>
          <a:solidFill>
            <a:srgbClr val="FFFFFF"/>
          </a:solidFill>
          <a:ln w="9525">
            <a:solidFill>
              <a:srgbClr val="D6E1DC"/>
            </a:solidFill>
          </a:ln>
        </p:spPr>
      </p:sp>
      <p:sp>
        <p:nvSpPr>
          <p:cNvPr id="13" name="Овал 12">
            <a:extLst>
              <a:ext uri="{FF2B5EF4-FFF2-40B4-BE49-F238E27FC236}">
                <a16:creationId xmlns:a16="http://schemas.microsoft.com/office/drawing/2014/main" id="{5D34046F-8C5E-43A4-9BDF-C87C97A5664C}"/>
              </a:ext>
            </a:extLst>
          </p:cNvPr>
          <p:cNvSpPr>
            <a:spLocks noGrp="1"/>
          </p:cNvSpPr>
          <p:nvPr/>
        </p:nvSpPr>
        <p:spPr>
          <a:xfrm>
            <a:off x="647700" y="2743200"/>
            <a:ext cx="323850" cy="323850"/>
          </a:xfrm>
          <a:prstGeom prst="ellipse">
            <a:avLst/>
          </a:prstGeom>
          <a:solidFill>
            <a:srgbClr val="3E7692"/>
          </a:solidFill>
          <a:ln w="0">
            <a:noFill/>
          </a:ln>
        </p:spPr>
      </p:sp>
      <p:sp>
        <p:nvSpPr>
          <p:cNvPr id="14" name="Прямокутник 13">
            <a:extLst>
              <a:ext uri="{FF2B5EF4-FFF2-40B4-BE49-F238E27FC236}">
                <a16:creationId xmlns:a16="http://schemas.microsoft.com/office/drawing/2014/main" id="{9BEA3004-3697-433E-9E50-DB907EF2A5EE}"/>
              </a:ext>
            </a:extLst>
          </p:cNvPr>
          <p:cNvSpPr>
            <a:spLocks noGrp="1"/>
          </p:cNvSpPr>
          <p:nvPr/>
        </p:nvSpPr>
        <p:spPr>
          <a:xfrm>
            <a:off x="647700" y="28479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5" name="Прямокутник 14">
            <a:extLst>
              <a:ext uri="{FF2B5EF4-FFF2-40B4-BE49-F238E27FC236}">
                <a16:creationId xmlns:a16="http://schemas.microsoft.com/office/drawing/2014/main" id="{C7EDB3D8-7AFD-49AD-B3F6-66FACC0C312C}"/>
              </a:ext>
            </a:extLst>
          </p:cNvPr>
          <p:cNvSpPr>
            <a:spLocks noGrp="1"/>
          </p:cNvSpPr>
          <p:nvPr/>
        </p:nvSpPr>
        <p:spPr>
          <a:xfrm>
            <a:off x="1104900" y="2790825"/>
            <a:ext cx="17621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Рецептори</a:t>
            </a:r>
          </a:p>
        </p:txBody>
      </p:sp>
      <p:sp>
        <p:nvSpPr>
          <p:cNvPr id="16" name="Прямокутник: округлені кути 15">
            <a:extLst>
              <a:ext uri="{FF2B5EF4-FFF2-40B4-BE49-F238E27FC236}">
                <a16:creationId xmlns:a16="http://schemas.microsoft.com/office/drawing/2014/main" id="{518C1291-A8A5-4884-BBAB-0E2A4848F687}"/>
              </a:ext>
            </a:extLst>
          </p:cNvPr>
          <p:cNvSpPr>
            <a:spLocks noGrp="1"/>
          </p:cNvSpPr>
          <p:nvPr/>
        </p:nvSpPr>
        <p:spPr>
          <a:xfrm>
            <a:off x="3286125" y="2628900"/>
            <a:ext cx="2533650" cy="552450"/>
          </a:xfrm>
          <a:prstGeom prst="roundRect">
            <a:avLst>
              <a:gd name="adj" fmla="val 13793"/>
            </a:avLst>
          </a:prstGeom>
          <a:solidFill>
            <a:srgbClr val="F5EBDD"/>
          </a:solidFill>
          <a:ln w="9525">
            <a:solidFill>
              <a:srgbClr val="D6E1DC"/>
            </a:solidFill>
          </a:ln>
        </p:spPr>
      </p:sp>
      <p:sp>
        <p:nvSpPr>
          <p:cNvPr id="17" name="Овал 16">
            <a:extLst>
              <a:ext uri="{FF2B5EF4-FFF2-40B4-BE49-F238E27FC236}">
                <a16:creationId xmlns:a16="http://schemas.microsoft.com/office/drawing/2014/main" id="{37DCA88C-0088-437D-BB6F-DB76638CF84B}"/>
              </a:ext>
            </a:extLst>
          </p:cNvPr>
          <p:cNvSpPr>
            <a:spLocks noGrp="1"/>
          </p:cNvSpPr>
          <p:nvPr/>
        </p:nvSpPr>
        <p:spPr>
          <a:xfrm>
            <a:off x="3419475" y="2743200"/>
            <a:ext cx="323850" cy="323850"/>
          </a:xfrm>
          <a:prstGeom prst="ellipse">
            <a:avLst/>
          </a:prstGeom>
          <a:solidFill>
            <a:srgbClr val="3E7692"/>
          </a:solidFill>
          <a:ln w="0">
            <a:noFill/>
          </a:ln>
        </p:spPr>
      </p:sp>
      <p:sp>
        <p:nvSpPr>
          <p:cNvPr id="18" name="Прямокутник 17">
            <a:extLst>
              <a:ext uri="{FF2B5EF4-FFF2-40B4-BE49-F238E27FC236}">
                <a16:creationId xmlns:a16="http://schemas.microsoft.com/office/drawing/2014/main" id="{27C701BC-F113-4857-9C9C-1FB235E857EE}"/>
              </a:ext>
            </a:extLst>
          </p:cNvPr>
          <p:cNvSpPr>
            <a:spLocks noGrp="1"/>
          </p:cNvSpPr>
          <p:nvPr/>
        </p:nvSpPr>
        <p:spPr>
          <a:xfrm>
            <a:off x="3419475" y="28479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9" name="Прямокутник 18">
            <a:extLst>
              <a:ext uri="{FF2B5EF4-FFF2-40B4-BE49-F238E27FC236}">
                <a16:creationId xmlns:a16="http://schemas.microsoft.com/office/drawing/2014/main" id="{4CC465D5-7EC7-4D2D-BC4D-836F476D892D}"/>
              </a:ext>
            </a:extLst>
          </p:cNvPr>
          <p:cNvSpPr>
            <a:spLocks noGrp="1"/>
          </p:cNvSpPr>
          <p:nvPr/>
        </p:nvSpPr>
        <p:spPr>
          <a:xfrm>
            <a:off x="3876675" y="2790825"/>
            <a:ext cx="1762125" cy="209550"/>
          </a:xfrm>
          <a:prstGeom prst="rect">
            <a:avLst/>
          </a:prstGeom>
          <a:noFill/>
          <a:ln w="0">
            <a:noFill/>
          </a:ln>
        </p:spPr>
        <p:txBody>
          <a:bodyPr anchor="t">
            <a:normAutofit fontScale="8294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Сценарії землекористування</a:t>
            </a:r>
          </a:p>
        </p:txBody>
      </p:sp>
      <p:sp>
        <p:nvSpPr>
          <p:cNvPr id="20" name="Прямокутник: округлені кути 19">
            <a:extLst>
              <a:ext uri="{FF2B5EF4-FFF2-40B4-BE49-F238E27FC236}">
                <a16:creationId xmlns:a16="http://schemas.microsoft.com/office/drawing/2014/main" id="{B8C66E17-8FC7-4DCF-A5F9-4C3A7116B78B}"/>
              </a:ext>
            </a:extLst>
          </p:cNvPr>
          <p:cNvSpPr>
            <a:spLocks noGrp="1"/>
          </p:cNvSpPr>
          <p:nvPr/>
        </p:nvSpPr>
        <p:spPr>
          <a:xfrm>
            <a:off x="6057900" y="2628900"/>
            <a:ext cx="2533650" cy="552450"/>
          </a:xfrm>
          <a:prstGeom prst="roundRect">
            <a:avLst>
              <a:gd name="adj" fmla="val 13793"/>
            </a:avLst>
          </a:prstGeom>
          <a:solidFill>
            <a:srgbClr val="FFFFFF"/>
          </a:solidFill>
          <a:ln w="9525">
            <a:solidFill>
              <a:srgbClr val="D6E1DC"/>
            </a:solidFill>
          </a:ln>
        </p:spPr>
      </p:sp>
      <p:sp>
        <p:nvSpPr>
          <p:cNvPr id="21" name="Овал 20">
            <a:extLst>
              <a:ext uri="{FF2B5EF4-FFF2-40B4-BE49-F238E27FC236}">
                <a16:creationId xmlns:a16="http://schemas.microsoft.com/office/drawing/2014/main" id="{2CB83EE4-3909-4733-92A4-41A251614D70}"/>
              </a:ext>
            </a:extLst>
          </p:cNvPr>
          <p:cNvSpPr>
            <a:spLocks noGrp="1"/>
          </p:cNvSpPr>
          <p:nvPr/>
        </p:nvSpPr>
        <p:spPr>
          <a:xfrm>
            <a:off x="6191250" y="2743200"/>
            <a:ext cx="323850" cy="323850"/>
          </a:xfrm>
          <a:prstGeom prst="ellipse">
            <a:avLst/>
          </a:prstGeom>
          <a:solidFill>
            <a:srgbClr val="3E7692"/>
          </a:solidFill>
          <a:ln w="0">
            <a:noFill/>
          </a:ln>
        </p:spPr>
      </p:sp>
      <p:sp>
        <p:nvSpPr>
          <p:cNvPr id="22" name="Прямокутник 21">
            <a:extLst>
              <a:ext uri="{FF2B5EF4-FFF2-40B4-BE49-F238E27FC236}">
                <a16:creationId xmlns:a16="http://schemas.microsoft.com/office/drawing/2014/main" id="{F1B5BA41-B80D-4458-9525-01B917DD233B}"/>
              </a:ext>
            </a:extLst>
          </p:cNvPr>
          <p:cNvSpPr>
            <a:spLocks noGrp="1"/>
          </p:cNvSpPr>
          <p:nvPr/>
        </p:nvSpPr>
        <p:spPr>
          <a:xfrm>
            <a:off x="6191250" y="28479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AEC0E075-95C9-46BC-BBF0-5001BB568482}"/>
              </a:ext>
            </a:extLst>
          </p:cNvPr>
          <p:cNvSpPr>
            <a:spLocks noGrp="1"/>
          </p:cNvSpPr>
          <p:nvPr/>
        </p:nvSpPr>
        <p:spPr>
          <a:xfrm>
            <a:off x="6648450" y="2790825"/>
            <a:ext cx="17621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Точки контакту</a:t>
            </a:r>
          </a:p>
        </p:txBody>
      </p:sp>
      <p:sp>
        <p:nvSpPr>
          <p:cNvPr id="24" name="Прямокутник: округлені кути 23">
            <a:extLst>
              <a:ext uri="{FF2B5EF4-FFF2-40B4-BE49-F238E27FC236}">
                <a16:creationId xmlns:a16="http://schemas.microsoft.com/office/drawing/2014/main" id="{C5E887E0-3BFC-4476-A3F5-1213F0C7AEF0}"/>
              </a:ext>
            </a:extLst>
          </p:cNvPr>
          <p:cNvSpPr>
            <a:spLocks noGrp="1"/>
          </p:cNvSpPr>
          <p:nvPr/>
        </p:nvSpPr>
        <p:spPr>
          <a:xfrm>
            <a:off x="8829675" y="2628900"/>
            <a:ext cx="2533650" cy="552450"/>
          </a:xfrm>
          <a:prstGeom prst="roundRect">
            <a:avLst>
              <a:gd name="adj" fmla="val 13793"/>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47BD4ED5-7B8F-4C49-95B9-DB3DEF2DE37C}"/>
              </a:ext>
            </a:extLst>
          </p:cNvPr>
          <p:cNvSpPr>
            <a:spLocks noGrp="1"/>
          </p:cNvSpPr>
          <p:nvPr/>
        </p:nvSpPr>
        <p:spPr>
          <a:xfrm>
            <a:off x="8963025" y="2743200"/>
            <a:ext cx="323850" cy="323850"/>
          </a:xfrm>
          <a:prstGeom prst="ellipse">
            <a:avLst/>
          </a:prstGeom>
          <a:solidFill>
            <a:srgbClr val="3E7692"/>
          </a:solidFill>
          <a:ln w="0">
            <a:noFill/>
          </a:ln>
        </p:spPr>
      </p:sp>
      <p:sp>
        <p:nvSpPr>
          <p:cNvPr id="26" name="Прямокутник 25">
            <a:extLst>
              <a:ext uri="{FF2B5EF4-FFF2-40B4-BE49-F238E27FC236}">
                <a16:creationId xmlns:a16="http://schemas.microsoft.com/office/drawing/2014/main" id="{11BC2172-68C3-469C-8AF6-374135B83290}"/>
              </a:ext>
            </a:extLst>
          </p:cNvPr>
          <p:cNvSpPr>
            <a:spLocks noGrp="1"/>
          </p:cNvSpPr>
          <p:nvPr/>
        </p:nvSpPr>
        <p:spPr>
          <a:xfrm>
            <a:off x="8963025" y="28479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7" name="Прямокутник 26">
            <a:extLst>
              <a:ext uri="{FF2B5EF4-FFF2-40B4-BE49-F238E27FC236}">
                <a16:creationId xmlns:a16="http://schemas.microsoft.com/office/drawing/2014/main" id="{B0CF0948-5F38-4F67-8342-A19FB5AF57CB}"/>
              </a:ext>
            </a:extLst>
          </p:cNvPr>
          <p:cNvSpPr>
            <a:spLocks noGrp="1"/>
          </p:cNvSpPr>
          <p:nvPr/>
        </p:nvSpPr>
        <p:spPr>
          <a:xfrm>
            <a:off x="9420225" y="2790825"/>
            <a:ext cx="17621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Повні шляхи</a:t>
            </a:r>
          </a:p>
        </p:txBody>
      </p:sp>
      <p:sp>
        <p:nvSpPr>
          <p:cNvPr id="28" name="Прямокутник: округлені кути 27">
            <a:extLst>
              <a:ext uri="{FF2B5EF4-FFF2-40B4-BE49-F238E27FC236}">
                <a16:creationId xmlns:a16="http://schemas.microsoft.com/office/drawing/2014/main" id="{36C9D908-A37E-4104-8D04-E6C11920B39E}"/>
              </a:ext>
            </a:extLst>
          </p:cNvPr>
          <p:cNvSpPr>
            <a:spLocks noGrp="1"/>
          </p:cNvSpPr>
          <p:nvPr/>
        </p:nvSpPr>
        <p:spPr>
          <a:xfrm>
            <a:off x="514350" y="3314700"/>
            <a:ext cx="2533650" cy="552450"/>
          </a:xfrm>
          <a:prstGeom prst="roundRect">
            <a:avLst>
              <a:gd name="adj" fmla="val 13793"/>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498D081D-3356-4BA5-80DA-F53CBC00CC37}"/>
              </a:ext>
            </a:extLst>
          </p:cNvPr>
          <p:cNvSpPr>
            <a:spLocks noGrp="1"/>
          </p:cNvSpPr>
          <p:nvPr/>
        </p:nvSpPr>
        <p:spPr>
          <a:xfrm>
            <a:off x="647700" y="3429000"/>
            <a:ext cx="323850" cy="323850"/>
          </a:xfrm>
          <a:prstGeom prst="ellipse">
            <a:avLst/>
          </a:prstGeom>
          <a:solidFill>
            <a:srgbClr val="3E7692"/>
          </a:solidFill>
          <a:ln w="0">
            <a:noFill/>
          </a:ln>
        </p:spPr>
      </p:sp>
      <p:sp>
        <p:nvSpPr>
          <p:cNvPr id="30" name="Прямокутник 29">
            <a:extLst>
              <a:ext uri="{FF2B5EF4-FFF2-40B4-BE49-F238E27FC236}">
                <a16:creationId xmlns:a16="http://schemas.microsoft.com/office/drawing/2014/main" id="{0E03E7A3-3B47-4A58-A116-E7EA70546489}"/>
              </a:ext>
            </a:extLst>
          </p:cNvPr>
          <p:cNvSpPr>
            <a:spLocks noGrp="1"/>
          </p:cNvSpPr>
          <p:nvPr/>
        </p:nvSpPr>
        <p:spPr>
          <a:xfrm>
            <a:off x="647700" y="35337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31" name="Прямокутник 30">
            <a:extLst>
              <a:ext uri="{FF2B5EF4-FFF2-40B4-BE49-F238E27FC236}">
                <a16:creationId xmlns:a16="http://schemas.microsoft.com/office/drawing/2014/main" id="{7DDCD575-F3A0-45D8-85F0-98DF7749E681}"/>
              </a:ext>
            </a:extLst>
          </p:cNvPr>
          <p:cNvSpPr>
            <a:spLocks noGrp="1"/>
          </p:cNvSpPr>
          <p:nvPr/>
        </p:nvSpPr>
        <p:spPr>
          <a:xfrm>
            <a:off x="1104900" y="3476625"/>
            <a:ext cx="17621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Концентрації</a:t>
            </a:r>
          </a:p>
        </p:txBody>
      </p:sp>
      <p:sp>
        <p:nvSpPr>
          <p:cNvPr id="32" name="Прямокутник: округлені кути 31">
            <a:extLst>
              <a:ext uri="{FF2B5EF4-FFF2-40B4-BE49-F238E27FC236}">
                <a16:creationId xmlns:a16="http://schemas.microsoft.com/office/drawing/2014/main" id="{E345D6B0-47B3-48B2-92D3-8F801DCCED05}"/>
              </a:ext>
            </a:extLst>
          </p:cNvPr>
          <p:cNvSpPr>
            <a:spLocks noGrp="1"/>
          </p:cNvSpPr>
          <p:nvPr/>
        </p:nvSpPr>
        <p:spPr>
          <a:xfrm>
            <a:off x="3286125" y="3314700"/>
            <a:ext cx="2533650" cy="552450"/>
          </a:xfrm>
          <a:prstGeom prst="roundRect">
            <a:avLst>
              <a:gd name="adj" fmla="val 13793"/>
            </a:avLst>
          </a:prstGeom>
          <a:solidFill>
            <a:srgbClr val="F5EBDD"/>
          </a:solidFill>
          <a:ln w="9525">
            <a:solidFill>
              <a:srgbClr val="D6E1DC"/>
            </a:solidFill>
          </a:ln>
        </p:spPr>
      </p:sp>
      <p:sp>
        <p:nvSpPr>
          <p:cNvPr id="33" name="Овал 32">
            <a:extLst>
              <a:ext uri="{FF2B5EF4-FFF2-40B4-BE49-F238E27FC236}">
                <a16:creationId xmlns:a16="http://schemas.microsoft.com/office/drawing/2014/main" id="{879A1378-E12A-4F45-B943-E143C6AF0B50}"/>
              </a:ext>
            </a:extLst>
          </p:cNvPr>
          <p:cNvSpPr>
            <a:spLocks noGrp="1"/>
          </p:cNvSpPr>
          <p:nvPr/>
        </p:nvSpPr>
        <p:spPr>
          <a:xfrm>
            <a:off x="3419475" y="3429000"/>
            <a:ext cx="323850" cy="323850"/>
          </a:xfrm>
          <a:prstGeom prst="ellipse">
            <a:avLst/>
          </a:prstGeom>
          <a:solidFill>
            <a:srgbClr val="3E7692"/>
          </a:solidFill>
          <a:ln w="0">
            <a:noFill/>
          </a:ln>
        </p:spPr>
      </p:sp>
      <p:sp>
        <p:nvSpPr>
          <p:cNvPr id="34" name="Прямокутник 33">
            <a:extLst>
              <a:ext uri="{FF2B5EF4-FFF2-40B4-BE49-F238E27FC236}">
                <a16:creationId xmlns:a16="http://schemas.microsoft.com/office/drawing/2014/main" id="{4ECB9A8D-37E0-43B7-B3D7-5C1DD00E27C0}"/>
              </a:ext>
            </a:extLst>
          </p:cNvPr>
          <p:cNvSpPr>
            <a:spLocks noGrp="1"/>
          </p:cNvSpPr>
          <p:nvPr/>
        </p:nvSpPr>
        <p:spPr>
          <a:xfrm>
            <a:off x="3419475" y="35337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06</a:t>
            </a:r>
          </a:p>
        </p:txBody>
      </p:sp>
      <p:sp>
        <p:nvSpPr>
          <p:cNvPr id="35" name="Прямокутник 34">
            <a:extLst>
              <a:ext uri="{FF2B5EF4-FFF2-40B4-BE49-F238E27FC236}">
                <a16:creationId xmlns:a16="http://schemas.microsoft.com/office/drawing/2014/main" id="{BCE0E8F2-A869-4276-907D-22593A4E05A1}"/>
              </a:ext>
            </a:extLst>
          </p:cNvPr>
          <p:cNvSpPr>
            <a:spLocks noGrp="1"/>
          </p:cNvSpPr>
          <p:nvPr/>
        </p:nvSpPr>
        <p:spPr>
          <a:xfrm>
            <a:off x="3876675" y="3476625"/>
            <a:ext cx="17621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Параметри контакту</a:t>
            </a:r>
          </a:p>
        </p:txBody>
      </p:sp>
      <p:sp>
        <p:nvSpPr>
          <p:cNvPr id="36" name="Прямокутник: округлені кути 35">
            <a:extLst>
              <a:ext uri="{FF2B5EF4-FFF2-40B4-BE49-F238E27FC236}">
                <a16:creationId xmlns:a16="http://schemas.microsoft.com/office/drawing/2014/main" id="{8EE34A23-91DC-4499-B8DD-6A80A86E0343}"/>
              </a:ext>
            </a:extLst>
          </p:cNvPr>
          <p:cNvSpPr>
            <a:spLocks noGrp="1"/>
          </p:cNvSpPr>
          <p:nvPr/>
        </p:nvSpPr>
        <p:spPr>
          <a:xfrm>
            <a:off x="6057900" y="3314700"/>
            <a:ext cx="2533650" cy="552450"/>
          </a:xfrm>
          <a:prstGeom prst="roundRect">
            <a:avLst>
              <a:gd name="adj" fmla="val 13793"/>
            </a:avLst>
          </a:prstGeom>
          <a:solidFill>
            <a:srgbClr val="FFFFFF"/>
          </a:solidFill>
          <a:ln w="9525">
            <a:solidFill>
              <a:srgbClr val="D6E1DC"/>
            </a:solidFill>
          </a:ln>
        </p:spPr>
      </p:sp>
      <p:sp>
        <p:nvSpPr>
          <p:cNvPr id="37" name="Овал 36">
            <a:extLst>
              <a:ext uri="{FF2B5EF4-FFF2-40B4-BE49-F238E27FC236}">
                <a16:creationId xmlns:a16="http://schemas.microsoft.com/office/drawing/2014/main" id="{09375AE8-A4E6-4377-AB4A-6473A9748C30}"/>
              </a:ext>
            </a:extLst>
          </p:cNvPr>
          <p:cNvSpPr>
            <a:spLocks noGrp="1"/>
          </p:cNvSpPr>
          <p:nvPr/>
        </p:nvSpPr>
        <p:spPr>
          <a:xfrm>
            <a:off x="6191250" y="3429000"/>
            <a:ext cx="323850" cy="323850"/>
          </a:xfrm>
          <a:prstGeom prst="ellipse">
            <a:avLst/>
          </a:prstGeom>
          <a:solidFill>
            <a:srgbClr val="3E7692"/>
          </a:solidFill>
          <a:ln w="0">
            <a:noFill/>
          </a:ln>
        </p:spPr>
      </p:sp>
      <p:sp>
        <p:nvSpPr>
          <p:cNvPr id="38" name="Прямокутник 37">
            <a:extLst>
              <a:ext uri="{FF2B5EF4-FFF2-40B4-BE49-F238E27FC236}">
                <a16:creationId xmlns:a16="http://schemas.microsoft.com/office/drawing/2014/main" id="{38E04D9F-8DAC-4DAA-96D9-DCCEC04B0C93}"/>
              </a:ext>
            </a:extLst>
          </p:cNvPr>
          <p:cNvSpPr>
            <a:spLocks noGrp="1"/>
          </p:cNvSpPr>
          <p:nvPr/>
        </p:nvSpPr>
        <p:spPr>
          <a:xfrm>
            <a:off x="6191250" y="35337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07</a:t>
            </a:r>
          </a:p>
        </p:txBody>
      </p:sp>
      <p:sp>
        <p:nvSpPr>
          <p:cNvPr id="39" name="Прямокутник 38">
            <a:extLst>
              <a:ext uri="{FF2B5EF4-FFF2-40B4-BE49-F238E27FC236}">
                <a16:creationId xmlns:a16="http://schemas.microsoft.com/office/drawing/2014/main" id="{F7E03A54-EF30-406B-A4D6-1CA59012D72F}"/>
              </a:ext>
            </a:extLst>
          </p:cNvPr>
          <p:cNvSpPr>
            <a:spLocks noGrp="1"/>
          </p:cNvSpPr>
          <p:nvPr/>
        </p:nvSpPr>
        <p:spPr>
          <a:xfrm>
            <a:off x="6648450" y="3476625"/>
            <a:ext cx="17621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Доза</a:t>
            </a:r>
          </a:p>
        </p:txBody>
      </p:sp>
      <p:sp>
        <p:nvSpPr>
          <p:cNvPr id="40" name="Прямокутник: округлені кути 39">
            <a:extLst>
              <a:ext uri="{FF2B5EF4-FFF2-40B4-BE49-F238E27FC236}">
                <a16:creationId xmlns:a16="http://schemas.microsoft.com/office/drawing/2014/main" id="{118E8A4E-7C3B-4A4B-98A3-79BEAC674C88}"/>
              </a:ext>
            </a:extLst>
          </p:cNvPr>
          <p:cNvSpPr>
            <a:spLocks noGrp="1"/>
          </p:cNvSpPr>
          <p:nvPr/>
        </p:nvSpPr>
        <p:spPr>
          <a:xfrm>
            <a:off x="8829675" y="3314700"/>
            <a:ext cx="2533650" cy="552450"/>
          </a:xfrm>
          <a:prstGeom prst="roundRect">
            <a:avLst>
              <a:gd name="adj" fmla="val 13793"/>
            </a:avLst>
          </a:prstGeom>
          <a:solidFill>
            <a:srgbClr val="F5EBDD"/>
          </a:solidFill>
          <a:ln w="9525">
            <a:solidFill>
              <a:srgbClr val="D6E1DC"/>
            </a:solidFill>
          </a:ln>
        </p:spPr>
      </p:sp>
      <p:sp>
        <p:nvSpPr>
          <p:cNvPr id="41" name="Овал 40">
            <a:extLst>
              <a:ext uri="{FF2B5EF4-FFF2-40B4-BE49-F238E27FC236}">
                <a16:creationId xmlns:a16="http://schemas.microsoft.com/office/drawing/2014/main" id="{30191414-F8A8-454F-BD05-06439476C062}"/>
              </a:ext>
            </a:extLst>
          </p:cNvPr>
          <p:cNvSpPr>
            <a:spLocks noGrp="1"/>
          </p:cNvSpPr>
          <p:nvPr/>
        </p:nvSpPr>
        <p:spPr>
          <a:xfrm>
            <a:off x="8963025" y="3429000"/>
            <a:ext cx="323850" cy="323850"/>
          </a:xfrm>
          <a:prstGeom prst="ellipse">
            <a:avLst/>
          </a:prstGeom>
          <a:solidFill>
            <a:srgbClr val="D9952D"/>
          </a:solidFill>
          <a:ln w="0">
            <a:noFill/>
          </a:ln>
        </p:spPr>
      </p:sp>
      <p:sp>
        <p:nvSpPr>
          <p:cNvPr id="42" name="Прямокутник 41">
            <a:extLst>
              <a:ext uri="{FF2B5EF4-FFF2-40B4-BE49-F238E27FC236}">
                <a16:creationId xmlns:a16="http://schemas.microsoft.com/office/drawing/2014/main" id="{8329CA00-515F-4906-A270-B80A650FEB46}"/>
              </a:ext>
            </a:extLst>
          </p:cNvPr>
          <p:cNvSpPr>
            <a:spLocks noGrp="1"/>
          </p:cNvSpPr>
          <p:nvPr/>
        </p:nvSpPr>
        <p:spPr>
          <a:xfrm>
            <a:off x="8963025" y="35337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08</a:t>
            </a:r>
          </a:p>
        </p:txBody>
      </p:sp>
      <p:sp>
        <p:nvSpPr>
          <p:cNvPr id="43" name="Прямокутник 42">
            <a:extLst>
              <a:ext uri="{FF2B5EF4-FFF2-40B4-BE49-F238E27FC236}">
                <a16:creationId xmlns:a16="http://schemas.microsoft.com/office/drawing/2014/main" id="{15C106A7-1D98-471D-838E-15AA5E4803F2}"/>
              </a:ext>
            </a:extLst>
          </p:cNvPr>
          <p:cNvSpPr>
            <a:spLocks noGrp="1"/>
          </p:cNvSpPr>
          <p:nvPr/>
        </p:nvSpPr>
        <p:spPr>
          <a:xfrm>
            <a:off x="9420225" y="3476625"/>
            <a:ext cx="17621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Невизначеність</a:t>
            </a:r>
          </a:p>
        </p:txBody>
      </p:sp>
      <p:sp>
        <p:nvSpPr>
          <p:cNvPr id="44" name="Прямокутник 43">
            <a:extLst>
              <a:ext uri="{FF2B5EF4-FFF2-40B4-BE49-F238E27FC236}">
                <a16:creationId xmlns:a16="http://schemas.microsoft.com/office/drawing/2014/main" id="{1AD4A642-5CE3-45FF-88A4-7374974CA6B5}"/>
              </a:ext>
            </a:extLst>
          </p:cNvPr>
          <p:cNvSpPr>
            <a:spLocks noGrp="1"/>
          </p:cNvSpPr>
          <p:nvPr/>
        </p:nvSpPr>
        <p:spPr>
          <a:xfrm>
            <a:off x="514350" y="4171950"/>
            <a:ext cx="3333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СЕРЕДОВИЩА КОНТАКТУ</a:t>
            </a:r>
          </a:p>
        </p:txBody>
      </p:sp>
      <p:sp>
        <p:nvSpPr>
          <p:cNvPr id="45" name="Прямокутник: округлені кути 44">
            <a:extLst>
              <a:ext uri="{FF2B5EF4-FFF2-40B4-BE49-F238E27FC236}">
                <a16:creationId xmlns:a16="http://schemas.microsoft.com/office/drawing/2014/main" id="{CAE0BCCE-4B95-4528-A83A-9C138CC0AB2A}"/>
              </a:ext>
            </a:extLst>
          </p:cNvPr>
          <p:cNvSpPr>
            <a:spLocks noGrp="1"/>
          </p:cNvSpPr>
          <p:nvPr/>
        </p:nvSpPr>
        <p:spPr>
          <a:xfrm>
            <a:off x="514350" y="4476750"/>
            <a:ext cx="3476625" cy="333375"/>
          </a:xfrm>
          <a:prstGeom prst="roundRect">
            <a:avLst>
              <a:gd name="adj" fmla="val 22857"/>
            </a:avLst>
          </a:prstGeom>
          <a:solidFill>
            <a:srgbClr val="FFFFFF"/>
          </a:solidFill>
          <a:ln w="9525">
            <a:solidFill>
              <a:srgbClr val="D6E1DC"/>
            </a:solidFill>
          </a:ln>
        </p:spPr>
      </p:sp>
      <p:sp>
        <p:nvSpPr>
          <p:cNvPr id="46" name="Овал 45">
            <a:extLst>
              <a:ext uri="{FF2B5EF4-FFF2-40B4-BE49-F238E27FC236}">
                <a16:creationId xmlns:a16="http://schemas.microsoft.com/office/drawing/2014/main" id="{E9A0DB8B-EF6C-4270-918D-BCF80090250B}"/>
              </a:ext>
            </a:extLst>
          </p:cNvPr>
          <p:cNvSpPr>
            <a:spLocks noGrp="1"/>
          </p:cNvSpPr>
          <p:nvPr/>
        </p:nvSpPr>
        <p:spPr>
          <a:xfrm>
            <a:off x="628650" y="4572000"/>
            <a:ext cx="152400" cy="152400"/>
          </a:xfrm>
          <a:prstGeom prst="ellipse">
            <a:avLst/>
          </a:prstGeom>
          <a:solidFill>
            <a:srgbClr val="0F6B64"/>
          </a:solidFill>
          <a:ln w="0">
            <a:noFill/>
          </a:ln>
        </p:spPr>
      </p:sp>
      <p:sp>
        <p:nvSpPr>
          <p:cNvPr id="47" name="Прямокутник 46">
            <a:extLst>
              <a:ext uri="{FF2B5EF4-FFF2-40B4-BE49-F238E27FC236}">
                <a16:creationId xmlns:a16="http://schemas.microsoft.com/office/drawing/2014/main" id="{18CD1D69-A6DD-4D76-9E90-9D797C6CF686}"/>
              </a:ext>
            </a:extLst>
          </p:cNvPr>
          <p:cNvSpPr>
            <a:spLocks noGrp="1"/>
          </p:cNvSpPr>
          <p:nvPr/>
        </p:nvSpPr>
        <p:spPr>
          <a:xfrm>
            <a:off x="895350" y="4552950"/>
            <a:ext cx="28575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верхній шар ґрунту</a:t>
            </a:r>
          </a:p>
        </p:txBody>
      </p:sp>
      <p:sp>
        <p:nvSpPr>
          <p:cNvPr id="48" name="Прямокутник: округлені кути 47">
            <a:extLst>
              <a:ext uri="{FF2B5EF4-FFF2-40B4-BE49-F238E27FC236}">
                <a16:creationId xmlns:a16="http://schemas.microsoft.com/office/drawing/2014/main" id="{D6A4EC4B-0158-43AA-BE0C-61F71CBA6F76}"/>
              </a:ext>
            </a:extLst>
          </p:cNvPr>
          <p:cNvSpPr>
            <a:spLocks noGrp="1"/>
          </p:cNvSpPr>
          <p:nvPr/>
        </p:nvSpPr>
        <p:spPr>
          <a:xfrm>
            <a:off x="4210050" y="4476750"/>
            <a:ext cx="3476625" cy="333375"/>
          </a:xfrm>
          <a:prstGeom prst="roundRect">
            <a:avLst>
              <a:gd name="adj" fmla="val 22857"/>
            </a:avLst>
          </a:prstGeom>
          <a:solidFill>
            <a:srgbClr val="F5EBDD"/>
          </a:solidFill>
          <a:ln w="9525">
            <a:solidFill>
              <a:srgbClr val="D6E1DC"/>
            </a:solidFill>
          </a:ln>
        </p:spPr>
      </p:sp>
      <p:sp>
        <p:nvSpPr>
          <p:cNvPr id="49" name="Овал 48">
            <a:extLst>
              <a:ext uri="{FF2B5EF4-FFF2-40B4-BE49-F238E27FC236}">
                <a16:creationId xmlns:a16="http://schemas.microsoft.com/office/drawing/2014/main" id="{D3588BB8-AA49-4588-869C-D6F46DCB080E}"/>
              </a:ext>
            </a:extLst>
          </p:cNvPr>
          <p:cNvSpPr>
            <a:spLocks noGrp="1"/>
          </p:cNvSpPr>
          <p:nvPr/>
        </p:nvSpPr>
        <p:spPr>
          <a:xfrm>
            <a:off x="4324350" y="4572000"/>
            <a:ext cx="152400" cy="152400"/>
          </a:xfrm>
          <a:prstGeom prst="ellipse">
            <a:avLst/>
          </a:prstGeom>
          <a:solidFill>
            <a:srgbClr val="0F6B64"/>
          </a:solidFill>
          <a:ln w="0">
            <a:noFill/>
          </a:ln>
        </p:spPr>
      </p:sp>
      <p:sp>
        <p:nvSpPr>
          <p:cNvPr id="50" name="Прямокутник 49">
            <a:extLst>
              <a:ext uri="{FF2B5EF4-FFF2-40B4-BE49-F238E27FC236}">
                <a16:creationId xmlns:a16="http://schemas.microsoft.com/office/drawing/2014/main" id="{B24D86A9-002E-4772-A5F5-364A8DCDF01A}"/>
              </a:ext>
            </a:extLst>
          </p:cNvPr>
          <p:cNvSpPr>
            <a:spLocks noGrp="1"/>
          </p:cNvSpPr>
          <p:nvPr/>
        </p:nvSpPr>
        <p:spPr>
          <a:xfrm>
            <a:off x="4591050" y="4552950"/>
            <a:ext cx="28575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питна вода</a:t>
            </a:r>
          </a:p>
        </p:txBody>
      </p:sp>
      <p:sp>
        <p:nvSpPr>
          <p:cNvPr id="51" name="Прямокутник: округлені кути 50">
            <a:extLst>
              <a:ext uri="{FF2B5EF4-FFF2-40B4-BE49-F238E27FC236}">
                <a16:creationId xmlns:a16="http://schemas.microsoft.com/office/drawing/2014/main" id="{462BB274-F0FE-4D16-A52D-1EE62F40EA34}"/>
              </a:ext>
            </a:extLst>
          </p:cNvPr>
          <p:cNvSpPr>
            <a:spLocks noGrp="1"/>
          </p:cNvSpPr>
          <p:nvPr/>
        </p:nvSpPr>
        <p:spPr>
          <a:xfrm>
            <a:off x="7905750" y="4476750"/>
            <a:ext cx="3476625" cy="333375"/>
          </a:xfrm>
          <a:prstGeom prst="roundRect">
            <a:avLst>
              <a:gd name="adj" fmla="val 22857"/>
            </a:avLst>
          </a:prstGeom>
          <a:solidFill>
            <a:srgbClr val="FFFFFF"/>
          </a:solidFill>
          <a:ln w="9525">
            <a:solidFill>
              <a:srgbClr val="D6E1DC"/>
            </a:solidFill>
          </a:ln>
        </p:spPr>
      </p:sp>
      <p:sp>
        <p:nvSpPr>
          <p:cNvPr id="52" name="Овал 51">
            <a:extLst>
              <a:ext uri="{FF2B5EF4-FFF2-40B4-BE49-F238E27FC236}">
                <a16:creationId xmlns:a16="http://schemas.microsoft.com/office/drawing/2014/main" id="{9148FB9D-20C9-4AAC-A8D8-6DD58280EE75}"/>
              </a:ext>
            </a:extLst>
          </p:cNvPr>
          <p:cNvSpPr>
            <a:spLocks noGrp="1"/>
          </p:cNvSpPr>
          <p:nvPr/>
        </p:nvSpPr>
        <p:spPr>
          <a:xfrm>
            <a:off x="8020050" y="4572000"/>
            <a:ext cx="152400" cy="152400"/>
          </a:xfrm>
          <a:prstGeom prst="ellipse">
            <a:avLst/>
          </a:prstGeom>
          <a:solidFill>
            <a:srgbClr val="0F6B64"/>
          </a:solidFill>
          <a:ln w="0">
            <a:noFill/>
          </a:ln>
        </p:spPr>
      </p:sp>
      <p:sp>
        <p:nvSpPr>
          <p:cNvPr id="53" name="Прямокутник 52">
            <a:extLst>
              <a:ext uri="{FF2B5EF4-FFF2-40B4-BE49-F238E27FC236}">
                <a16:creationId xmlns:a16="http://schemas.microsoft.com/office/drawing/2014/main" id="{258BAB4D-1BB1-40BF-B5BA-E61BABFB39A0}"/>
              </a:ext>
            </a:extLst>
          </p:cNvPr>
          <p:cNvSpPr>
            <a:spLocks noGrp="1"/>
          </p:cNvSpPr>
          <p:nvPr/>
        </p:nvSpPr>
        <p:spPr>
          <a:xfrm>
            <a:off x="8286750" y="4552950"/>
            <a:ext cx="28575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домашній пил</a:t>
            </a:r>
          </a:p>
        </p:txBody>
      </p:sp>
      <p:sp>
        <p:nvSpPr>
          <p:cNvPr id="54" name="Прямокутник: округлені кути 53">
            <a:extLst>
              <a:ext uri="{FF2B5EF4-FFF2-40B4-BE49-F238E27FC236}">
                <a16:creationId xmlns:a16="http://schemas.microsoft.com/office/drawing/2014/main" id="{84E89ACD-1F03-46E7-8B0A-C101224FC12F}"/>
              </a:ext>
            </a:extLst>
          </p:cNvPr>
          <p:cNvSpPr>
            <a:spLocks noGrp="1"/>
          </p:cNvSpPr>
          <p:nvPr/>
        </p:nvSpPr>
        <p:spPr>
          <a:xfrm>
            <a:off x="514350" y="4914900"/>
            <a:ext cx="3476625" cy="333375"/>
          </a:xfrm>
          <a:prstGeom prst="roundRect">
            <a:avLst>
              <a:gd name="adj" fmla="val 22857"/>
            </a:avLst>
          </a:prstGeom>
          <a:solidFill>
            <a:srgbClr val="F5EBDD"/>
          </a:solidFill>
          <a:ln w="9525">
            <a:solidFill>
              <a:srgbClr val="D6E1DC"/>
            </a:solidFill>
          </a:ln>
        </p:spPr>
      </p:sp>
      <p:sp>
        <p:nvSpPr>
          <p:cNvPr id="55" name="Овал 54">
            <a:extLst>
              <a:ext uri="{FF2B5EF4-FFF2-40B4-BE49-F238E27FC236}">
                <a16:creationId xmlns:a16="http://schemas.microsoft.com/office/drawing/2014/main" id="{2AD8F40D-B34A-4FEB-AA27-DD282236827A}"/>
              </a:ext>
            </a:extLst>
          </p:cNvPr>
          <p:cNvSpPr>
            <a:spLocks noGrp="1"/>
          </p:cNvSpPr>
          <p:nvPr/>
        </p:nvSpPr>
        <p:spPr>
          <a:xfrm>
            <a:off x="628650" y="5010150"/>
            <a:ext cx="152400" cy="152400"/>
          </a:xfrm>
          <a:prstGeom prst="ellipse">
            <a:avLst/>
          </a:prstGeom>
          <a:solidFill>
            <a:srgbClr val="0F6B64"/>
          </a:solidFill>
          <a:ln w="0">
            <a:noFill/>
          </a:ln>
        </p:spPr>
      </p:sp>
      <p:sp>
        <p:nvSpPr>
          <p:cNvPr id="56" name="Прямокутник 55">
            <a:extLst>
              <a:ext uri="{FF2B5EF4-FFF2-40B4-BE49-F238E27FC236}">
                <a16:creationId xmlns:a16="http://schemas.microsoft.com/office/drawing/2014/main" id="{2A0BF8DB-6974-4AE3-9CEC-018FFFD589A5}"/>
              </a:ext>
            </a:extLst>
          </p:cNvPr>
          <p:cNvSpPr>
            <a:spLocks noGrp="1"/>
          </p:cNvSpPr>
          <p:nvPr/>
        </p:nvSpPr>
        <p:spPr>
          <a:xfrm>
            <a:off x="895350" y="4991100"/>
            <a:ext cx="28575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повітря</a:t>
            </a:r>
          </a:p>
        </p:txBody>
      </p:sp>
      <p:sp>
        <p:nvSpPr>
          <p:cNvPr id="57" name="Прямокутник: округлені кути 56">
            <a:extLst>
              <a:ext uri="{FF2B5EF4-FFF2-40B4-BE49-F238E27FC236}">
                <a16:creationId xmlns:a16="http://schemas.microsoft.com/office/drawing/2014/main" id="{66B022BB-D4BD-4758-A397-D0BD81AB17D3}"/>
              </a:ext>
            </a:extLst>
          </p:cNvPr>
          <p:cNvSpPr>
            <a:spLocks noGrp="1"/>
          </p:cNvSpPr>
          <p:nvPr/>
        </p:nvSpPr>
        <p:spPr>
          <a:xfrm>
            <a:off x="4210050" y="4914900"/>
            <a:ext cx="3476625" cy="333375"/>
          </a:xfrm>
          <a:prstGeom prst="roundRect">
            <a:avLst>
              <a:gd name="adj" fmla="val 22857"/>
            </a:avLst>
          </a:prstGeom>
          <a:solidFill>
            <a:srgbClr val="FFFFFF"/>
          </a:solidFill>
          <a:ln w="9525">
            <a:solidFill>
              <a:srgbClr val="D6E1DC"/>
            </a:solidFill>
          </a:ln>
        </p:spPr>
      </p:sp>
      <p:sp>
        <p:nvSpPr>
          <p:cNvPr id="58" name="Овал 57">
            <a:extLst>
              <a:ext uri="{FF2B5EF4-FFF2-40B4-BE49-F238E27FC236}">
                <a16:creationId xmlns:a16="http://schemas.microsoft.com/office/drawing/2014/main" id="{8B598868-54DE-4BB2-BB1D-82AAEA249753}"/>
              </a:ext>
            </a:extLst>
          </p:cNvPr>
          <p:cNvSpPr>
            <a:spLocks noGrp="1"/>
          </p:cNvSpPr>
          <p:nvPr/>
        </p:nvSpPr>
        <p:spPr>
          <a:xfrm>
            <a:off x="4324350" y="5010150"/>
            <a:ext cx="152400" cy="152400"/>
          </a:xfrm>
          <a:prstGeom prst="ellipse">
            <a:avLst/>
          </a:prstGeom>
          <a:solidFill>
            <a:srgbClr val="0F6B64"/>
          </a:solidFill>
          <a:ln w="0">
            <a:noFill/>
          </a:ln>
        </p:spPr>
      </p:sp>
      <p:sp>
        <p:nvSpPr>
          <p:cNvPr id="59" name="Прямокутник 58">
            <a:extLst>
              <a:ext uri="{FF2B5EF4-FFF2-40B4-BE49-F238E27FC236}">
                <a16:creationId xmlns:a16="http://schemas.microsoft.com/office/drawing/2014/main" id="{6E9D0F36-E5F3-417A-B9B8-A407FDA8A845}"/>
              </a:ext>
            </a:extLst>
          </p:cNvPr>
          <p:cNvSpPr>
            <a:spLocks noGrp="1"/>
          </p:cNvSpPr>
          <p:nvPr/>
        </p:nvSpPr>
        <p:spPr>
          <a:xfrm>
            <a:off x="4591050" y="4991100"/>
            <a:ext cx="28575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харчовий продукт</a:t>
            </a:r>
          </a:p>
        </p:txBody>
      </p:sp>
      <p:sp>
        <p:nvSpPr>
          <p:cNvPr id="60" name="Прямокутник: округлені кути 59">
            <a:extLst>
              <a:ext uri="{FF2B5EF4-FFF2-40B4-BE49-F238E27FC236}">
                <a16:creationId xmlns:a16="http://schemas.microsoft.com/office/drawing/2014/main" id="{2F2BD583-DD3F-4503-882C-B0BE8BC87FBD}"/>
              </a:ext>
            </a:extLst>
          </p:cNvPr>
          <p:cNvSpPr>
            <a:spLocks noGrp="1"/>
          </p:cNvSpPr>
          <p:nvPr/>
        </p:nvSpPr>
        <p:spPr>
          <a:xfrm>
            <a:off x="7905750" y="4914900"/>
            <a:ext cx="3476625" cy="333375"/>
          </a:xfrm>
          <a:prstGeom prst="roundRect">
            <a:avLst>
              <a:gd name="adj" fmla="val 22857"/>
            </a:avLst>
          </a:prstGeom>
          <a:solidFill>
            <a:srgbClr val="F5EBDD"/>
          </a:solidFill>
          <a:ln w="9525">
            <a:solidFill>
              <a:srgbClr val="D6E1DC"/>
            </a:solidFill>
          </a:ln>
        </p:spPr>
      </p:sp>
      <p:sp>
        <p:nvSpPr>
          <p:cNvPr id="61" name="Овал 60">
            <a:extLst>
              <a:ext uri="{FF2B5EF4-FFF2-40B4-BE49-F238E27FC236}">
                <a16:creationId xmlns:a16="http://schemas.microsoft.com/office/drawing/2014/main" id="{AAC75957-1929-460F-9AC0-591AC59F1500}"/>
              </a:ext>
            </a:extLst>
          </p:cNvPr>
          <p:cNvSpPr>
            <a:spLocks noGrp="1"/>
          </p:cNvSpPr>
          <p:nvPr/>
        </p:nvSpPr>
        <p:spPr>
          <a:xfrm>
            <a:off x="8020050" y="5010150"/>
            <a:ext cx="152400" cy="152400"/>
          </a:xfrm>
          <a:prstGeom prst="ellipse">
            <a:avLst/>
          </a:prstGeom>
          <a:solidFill>
            <a:srgbClr val="0F6B64"/>
          </a:solidFill>
          <a:ln w="0">
            <a:noFill/>
          </a:ln>
        </p:spPr>
      </p:sp>
      <p:sp>
        <p:nvSpPr>
          <p:cNvPr id="62" name="Прямокутник 61">
            <a:extLst>
              <a:ext uri="{FF2B5EF4-FFF2-40B4-BE49-F238E27FC236}">
                <a16:creationId xmlns:a16="http://schemas.microsoft.com/office/drawing/2014/main" id="{0CDBF27C-BFB8-433A-8F17-AC7641EA63AB}"/>
              </a:ext>
            </a:extLst>
          </p:cNvPr>
          <p:cNvSpPr>
            <a:spLocks noGrp="1"/>
          </p:cNvSpPr>
          <p:nvPr/>
        </p:nvSpPr>
        <p:spPr>
          <a:xfrm>
            <a:off x="8286750" y="4991100"/>
            <a:ext cx="28575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донні відклади</a:t>
            </a:r>
          </a:p>
        </p:txBody>
      </p:sp>
      <p:sp>
        <p:nvSpPr>
          <p:cNvPr id="63" name="Прямокутник: округлені кути 62">
            <a:extLst>
              <a:ext uri="{FF2B5EF4-FFF2-40B4-BE49-F238E27FC236}">
                <a16:creationId xmlns:a16="http://schemas.microsoft.com/office/drawing/2014/main" id="{55A0BE5B-2AB7-4C5D-BD5E-CC8EE153E309}"/>
              </a:ext>
            </a:extLst>
          </p:cNvPr>
          <p:cNvSpPr>
            <a:spLocks noGrp="1"/>
          </p:cNvSpPr>
          <p:nvPr/>
        </p:nvSpPr>
        <p:spPr>
          <a:xfrm>
            <a:off x="514350" y="5524500"/>
            <a:ext cx="11068050" cy="533400"/>
          </a:xfrm>
          <a:prstGeom prst="roundRect">
            <a:avLst>
              <a:gd name="adj" fmla="val 14286"/>
            </a:avLst>
          </a:prstGeom>
          <a:solidFill>
            <a:srgbClr val="10282F"/>
          </a:solidFill>
          <a:ln w="0">
            <a:noFill/>
          </a:ln>
        </p:spPr>
      </p:sp>
      <p:sp>
        <p:nvSpPr>
          <p:cNvPr id="64" name="Прямокутник 63">
            <a:extLst>
              <a:ext uri="{FF2B5EF4-FFF2-40B4-BE49-F238E27FC236}">
                <a16:creationId xmlns:a16="http://schemas.microsoft.com/office/drawing/2014/main" id="{F8EAD19C-B6D4-426B-8D41-F2A99C27D30D}"/>
              </a:ext>
            </a:extLst>
          </p:cNvPr>
          <p:cNvSpPr>
            <a:spLocks noGrp="1"/>
          </p:cNvSpPr>
          <p:nvPr/>
        </p:nvSpPr>
        <p:spPr>
          <a:xfrm>
            <a:off x="742950" y="5629275"/>
            <a:ext cx="10572750" cy="304800"/>
          </a:xfrm>
          <a:prstGeom prst="rect">
            <a:avLst/>
          </a:prstGeom>
          <a:noFill/>
          <a:ln w="0">
            <a:noFill/>
          </a:ln>
        </p:spPr>
        <p:txBody>
          <a:bodyPr anchor="t">
            <a:normAutofit fontScale="92182"/>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Просте середнє може приховати локальні максимуми. Вибір концентрації враховує просторову мінливість, частоту контакту й мету оцінювання.</a:t>
            </a:r>
          </a:p>
        </p:txBody>
      </p:sp>
      <p:sp>
        <p:nvSpPr>
          <p:cNvPr id="65" name="Прямокутник 64">
            <a:extLst>
              <a:ext uri="{FF2B5EF4-FFF2-40B4-BE49-F238E27FC236}">
                <a16:creationId xmlns:a16="http://schemas.microsoft.com/office/drawing/2014/main" id="{095B7136-F0D2-4B94-8126-C9D6C8C85598}"/>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6" name="Прямокутник 65">
            <a:extLst>
              <a:ext uri="{FF2B5EF4-FFF2-40B4-BE49-F238E27FC236}">
                <a16:creationId xmlns:a16="http://schemas.microsoft.com/office/drawing/2014/main" id="{17C6DD25-C62C-4C54-AF74-52FA011E6261}"/>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16</a:t>
            </a:r>
          </a:p>
        </p:txBody>
      </p:sp>
    </p:spTree>
    <p:extLst>
      <p:ext uri="{BB962C8B-B14F-4D97-AF65-F5344CB8AC3E}">
        <p14:creationId xmlns:p14="http://schemas.microsoft.com/office/powerpoint/2010/main" val="207420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Прямокутник 28">
            <a:extLst>
              <a:ext uri="{FF2B5EF4-FFF2-40B4-BE49-F238E27FC236}">
                <a16:creationId xmlns:a16="http://schemas.microsoft.com/office/drawing/2014/main" id="{48199DCE-372F-4016-BA33-133BB2652356}"/>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17</a:t>
            </a:r>
          </a:p>
        </p:txBody>
      </p:sp>
      <p:sp>
        <p:nvSpPr>
          <p:cNvPr id="2" name="Прямокутник 1">
            <a:extLst>
              <a:ext uri="{FF2B5EF4-FFF2-40B4-BE49-F238E27FC236}">
                <a16:creationId xmlns:a16="http://schemas.microsoft.com/office/drawing/2014/main" id="{A2B7219A-97D7-40FD-BF96-009F46B8048C}"/>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2B9FDBA9-BB39-4F77-B963-364BEA028D23}"/>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Коефіцієнт небезпеки порівнює дозу з референтним рівнем</a:t>
            </a:r>
          </a:p>
        </p:txBody>
      </p:sp>
      <p:sp>
        <p:nvSpPr>
          <p:cNvPr id="4" name="Прямокутник: округлені кути 3">
            <a:extLst>
              <a:ext uri="{FF2B5EF4-FFF2-40B4-BE49-F238E27FC236}">
                <a16:creationId xmlns:a16="http://schemas.microsoft.com/office/drawing/2014/main" id="{5229F2B7-6DD7-4D1C-87EA-568C7BFB9CB1}"/>
              </a:ext>
            </a:extLst>
          </p:cNvPr>
          <p:cNvSpPr>
            <a:spLocks noGrp="1"/>
          </p:cNvSpPr>
          <p:nvPr/>
        </p:nvSpPr>
        <p:spPr>
          <a:xfrm>
            <a:off x="514350" y="1524000"/>
            <a:ext cx="11068050" cy="685800"/>
          </a:xfrm>
          <a:prstGeom prst="roundRect">
            <a:avLst>
              <a:gd name="adj" fmla="val 111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21F16381-1FF0-46E2-816F-9D3F6BAB48E6}"/>
              </a:ext>
            </a:extLst>
          </p:cNvPr>
          <p:cNvSpPr>
            <a:spLocks noGrp="1"/>
          </p:cNvSpPr>
          <p:nvPr/>
        </p:nvSpPr>
        <p:spPr>
          <a:xfrm>
            <a:off x="514350" y="1524000"/>
            <a:ext cx="66675" cy="68580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99D4AB33-24A3-4F8E-9CFD-4A3642F1E176}"/>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КОЕФІЦІЄНТ НЕБЕЗПЕКИ</a:t>
            </a:r>
          </a:p>
        </p:txBody>
      </p:sp>
      <p:sp>
        <p:nvSpPr>
          <p:cNvPr id="7" name="Прямокутник 6">
            <a:extLst>
              <a:ext uri="{FF2B5EF4-FFF2-40B4-BE49-F238E27FC236}">
                <a16:creationId xmlns:a16="http://schemas.microsoft.com/office/drawing/2014/main" id="{39B5F977-512A-4D63-9DFF-D363D0C4FFB4}"/>
              </a:ext>
            </a:extLst>
          </p:cNvPr>
          <p:cNvSpPr>
            <a:spLocks noGrp="1"/>
          </p:cNvSpPr>
          <p:nvPr/>
        </p:nvSpPr>
        <p:spPr>
          <a:xfrm>
            <a:off x="704850" y="1857375"/>
            <a:ext cx="10706100" cy="2667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Відношення оціненої дози до токсикологічного орієнтира для неканцерогенного впливу.</a:t>
            </a:r>
          </a:p>
        </p:txBody>
      </p:sp>
      <p:sp>
        <p:nvSpPr>
          <p:cNvPr id="8" name="Прямокутник: округлені кути 7">
            <a:extLst>
              <a:ext uri="{FF2B5EF4-FFF2-40B4-BE49-F238E27FC236}">
                <a16:creationId xmlns:a16="http://schemas.microsoft.com/office/drawing/2014/main" id="{F589CAB6-FB9B-4A80-9594-D9911DFAA22A}"/>
              </a:ext>
            </a:extLst>
          </p:cNvPr>
          <p:cNvSpPr>
            <a:spLocks noGrp="1"/>
          </p:cNvSpPr>
          <p:nvPr/>
        </p:nvSpPr>
        <p:spPr>
          <a:xfrm>
            <a:off x="514350" y="2571750"/>
            <a:ext cx="5305425" cy="1066800"/>
          </a:xfrm>
          <a:prstGeom prst="roundRect">
            <a:avLst>
              <a:gd name="adj" fmla="val 7143"/>
            </a:avLst>
          </a:prstGeom>
          <a:solidFill>
            <a:srgbClr val="10282F"/>
          </a:solidFill>
          <a:ln w="0">
            <a:noFill/>
          </a:ln>
        </p:spPr>
      </p:sp>
      <p:sp>
        <p:nvSpPr>
          <p:cNvPr id="9" name="Прямокутник 8">
            <a:extLst>
              <a:ext uri="{FF2B5EF4-FFF2-40B4-BE49-F238E27FC236}">
                <a16:creationId xmlns:a16="http://schemas.microsoft.com/office/drawing/2014/main" id="{A175E2DF-6F16-4256-B85D-125583C93E80}"/>
              </a:ext>
            </a:extLst>
          </p:cNvPr>
          <p:cNvSpPr>
            <a:spLocks noGrp="1"/>
          </p:cNvSpPr>
          <p:nvPr/>
        </p:nvSpPr>
        <p:spPr>
          <a:xfrm>
            <a:off x="742950" y="2790825"/>
            <a:ext cx="4857750" cy="304800"/>
          </a:xfrm>
          <a:prstGeom prst="rect">
            <a:avLst/>
          </a:prstGeom>
          <a:noFill/>
          <a:ln w="0">
            <a:noFill/>
          </a:ln>
        </p:spPr>
        <p:txBody>
          <a:bodyPr anchor="t">
            <a:normAutofit fontScale="74667"/>
          </a:bodyPr>
          <a:lstStyle/>
          <a:p>
            <a:pPr algn="ctr">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HQ = D / Dref</a:t>
            </a:r>
          </a:p>
        </p:txBody>
      </p:sp>
      <p:sp>
        <p:nvSpPr>
          <p:cNvPr id="10" name="Прямокутник 9">
            <a:extLst>
              <a:ext uri="{FF2B5EF4-FFF2-40B4-BE49-F238E27FC236}">
                <a16:creationId xmlns:a16="http://schemas.microsoft.com/office/drawing/2014/main" id="{6F411642-6A61-4C93-8AC8-F0E550ECA27E}"/>
              </a:ext>
            </a:extLst>
          </p:cNvPr>
          <p:cNvSpPr>
            <a:spLocks noGrp="1"/>
          </p:cNvSpPr>
          <p:nvPr/>
        </p:nvSpPr>
        <p:spPr>
          <a:xfrm>
            <a:off x="742950" y="3238500"/>
            <a:ext cx="4857750" cy="190500"/>
          </a:xfrm>
          <a:prstGeom prst="rect">
            <a:avLst/>
          </a:prstGeom>
          <a:noFill/>
          <a:ln w="0">
            <a:noFill/>
          </a:ln>
        </p:spPr>
        <p:txBody>
          <a:bodyPr anchor="t">
            <a:normAutofit fontScale="72222"/>
          </a:bodyPr>
          <a:lstStyle/>
          <a:p>
            <a:pPr algn="ctr">
              <a:defRPr sz="900" b="0">
                <a:solidFill>
                  <a:srgbClr val="C5D5D0"/>
                </a:solidFill>
                <a:latin typeface="DejaVu Sans"/>
                <a:ea typeface="DejaVu Sans"/>
                <a:cs typeface="DejaVu Sans"/>
              </a:defRPr>
            </a:pPr>
            <a:r>
              <a:rPr sz="900" b="0">
                <a:solidFill>
                  <a:srgbClr val="C5D5D0"/>
                </a:solidFill>
                <a:latin typeface="DejaVu Sans"/>
                <a:ea typeface="DejaVu Sans"/>
                <a:cs typeface="DejaVu Sans"/>
              </a:rPr>
              <a:t>HQ — коефіцієнт  •  D — оцінена доза  •  Dref — референтна доза</a:t>
            </a:r>
          </a:p>
        </p:txBody>
      </p:sp>
      <p:sp>
        <p:nvSpPr>
          <p:cNvPr id="11" name="Прямокутник: округлені кути 10">
            <a:extLst>
              <a:ext uri="{FF2B5EF4-FFF2-40B4-BE49-F238E27FC236}">
                <a16:creationId xmlns:a16="http://schemas.microsoft.com/office/drawing/2014/main" id="{573856B1-8A51-4402-B834-DBD8950B3DB7}"/>
              </a:ext>
            </a:extLst>
          </p:cNvPr>
          <p:cNvSpPr>
            <a:spLocks noGrp="1"/>
          </p:cNvSpPr>
          <p:nvPr/>
        </p:nvSpPr>
        <p:spPr>
          <a:xfrm>
            <a:off x="514350" y="3905250"/>
            <a:ext cx="5305425" cy="628650"/>
          </a:xfrm>
          <a:prstGeom prst="roundRect">
            <a:avLst>
              <a:gd name="adj" fmla="val 12121"/>
            </a:avLst>
          </a:prstGeom>
          <a:solidFill>
            <a:srgbClr val="DDECE4"/>
          </a:solidFill>
          <a:ln w="9525">
            <a:solidFill>
              <a:srgbClr val="D6E1DC"/>
            </a:solidFill>
          </a:ln>
        </p:spPr>
      </p:sp>
      <p:sp>
        <p:nvSpPr>
          <p:cNvPr id="12" name="Прямокутник 11">
            <a:extLst>
              <a:ext uri="{FF2B5EF4-FFF2-40B4-BE49-F238E27FC236}">
                <a16:creationId xmlns:a16="http://schemas.microsoft.com/office/drawing/2014/main" id="{C9543E7E-4983-43D2-868B-D014C1972E37}"/>
              </a:ext>
            </a:extLst>
          </p:cNvPr>
          <p:cNvSpPr>
            <a:spLocks noGrp="1"/>
          </p:cNvSpPr>
          <p:nvPr/>
        </p:nvSpPr>
        <p:spPr>
          <a:xfrm>
            <a:off x="742950" y="4057650"/>
            <a:ext cx="1143000" cy="247650"/>
          </a:xfrm>
          <a:prstGeom prst="rect">
            <a:avLst/>
          </a:prstGeom>
          <a:noFill/>
          <a:ln w="0">
            <a:noFill/>
          </a:ln>
        </p:spPr>
        <p:txBody>
          <a:bodyPr anchor="t">
            <a:normAutofit fontScale="75926"/>
          </a:bodyPr>
          <a:lstStyle/>
          <a:p>
            <a:pPr algn="l">
              <a:defRPr sz="1350" b="1">
                <a:solidFill>
                  <a:srgbClr val="4D8969"/>
                </a:solidFill>
                <a:latin typeface="DejaVu Sans"/>
                <a:ea typeface="DejaVu Sans"/>
                <a:cs typeface="DejaVu Sans"/>
              </a:defRPr>
            </a:pPr>
            <a:r>
              <a:rPr sz="1350" b="1">
                <a:solidFill>
                  <a:srgbClr val="4D8969"/>
                </a:solidFill>
                <a:latin typeface="DejaVu Sans"/>
                <a:ea typeface="DejaVu Sans"/>
                <a:cs typeface="DejaVu Sans"/>
              </a:rPr>
              <a:t>HQ ≤ 1</a:t>
            </a:r>
          </a:p>
        </p:txBody>
      </p:sp>
      <p:sp>
        <p:nvSpPr>
          <p:cNvPr id="13" name="Прямокутник 12">
            <a:extLst>
              <a:ext uri="{FF2B5EF4-FFF2-40B4-BE49-F238E27FC236}">
                <a16:creationId xmlns:a16="http://schemas.microsoft.com/office/drawing/2014/main" id="{2EF46B96-1A85-48F4-A2A9-695DE8E5CEED}"/>
              </a:ext>
            </a:extLst>
          </p:cNvPr>
          <p:cNvSpPr>
            <a:spLocks noGrp="1"/>
          </p:cNvSpPr>
          <p:nvPr/>
        </p:nvSpPr>
        <p:spPr>
          <a:xfrm>
            <a:off x="1885950" y="4019550"/>
            <a:ext cx="3667125" cy="381000"/>
          </a:xfrm>
          <a:prstGeom prst="rect">
            <a:avLst/>
          </a:prstGeom>
          <a:noFill/>
          <a:ln w="0">
            <a:noFill/>
          </a:ln>
        </p:spPr>
        <p:txBody>
          <a:bodyPr anchor="t">
            <a:normAutofit/>
          </a:bodyPr>
          <a:lstStyle/>
          <a:p>
            <a:pPr algn="l">
              <a:defRPr sz="900" b="0">
                <a:solidFill>
                  <a:srgbClr val="10282F"/>
                </a:solidFill>
                <a:latin typeface="DejaVu Sans"/>
                <a:ea typeface="DejaVu Sans"/>
                <a:cs typeface="DejaVu Sans"/>
              </a:defRPr>
            </a:pPr>
            <a:r>
              <a:rPr sz="900" b="0">
                <a:solidFill>
                  <a:srgbClr val="10282F"/>
                </a:solidFill>
                <a:latin typeface="DejaVu Sans"/>
                <a:ea typeface="DejaVu Sans"/>
                <a:cs typeface="DejaVu Sans"/>
              </a:rPr>
              <a:t>суттєвий неканцерогенний ефект за сценарію малоймовірний</a:t>
            </a:r>
          </a:p>
        </p:txBody>
      </p:sp>
      <p:sp>
        <p:nvSpPr>
          <p:cNvPr id="14" name="Прямокутник: округлені кути 13">
            <a:extLst>
              <a:ext uri="{FF2B5EF4-FFF2-40B4-BE49-F238E27FC236}">
                <a16:creationId xmlns:a16="http://schemas.microsoft.com/office/drawing/2014/main" id="{D6B393C3-44DB-43F0-B505-59FCB3782FB6}"/>
              </a:ext>
            </a:extLst>
          </p:cNvPr>
          <p:cNvSpPr>
            <a:spLocks noGrp="1"/>
          </p:cNvSpPr>
          <p:nvPr/>
        </p:nvSpPr>
        <p:spPr>
          <a:xfrm>
            <a:off x="514350" y="4686300"/>
            <a:ext cx="5305425" cy="628650"/>
          </a:xfrm>
          <a:prstGeom prst="roundRect">
            <a:avLst>
              <a:gd name="adj" fmla="val 12121"/>
            </a:avLst>
          </a:prstGeom>
          <a:solidFill>
            <a:srgbClr val="F7E6E3"/>
          </a:solidFill>
          <a:ln w="9525">
            <a:solidFill>
              <a:srgbClr val="D6E1DC"/>
            </a:solidFill>
          </a:ln>
        </p:spPr>
      </p:sp>
      <p:sp>
        <p:nvSpPr>
          <p:cNvPr id="15" name="Прямокутник 14">
            <a:extLst>
              <a:ext uri="{FF2B5EF4-FFF2-40B4-BE49-F238E27FC236}">
                <a16:creationId xmlns:a16="http://schemas.microsoft.com/office/drawing/2014/main" id="{C723AC30-E2C8-49D2-9C85-FCF5C5B634DA}"/>
              </a:ext>
            </a:extLst>
          </p:cNvPr>
          <p:cNvSpPr>
            <a:spLocks noGrp="1"/>
          </p:cNvSpPr>
          <p:nvPr/>
        </p:nvSpPr>
        <p:spPr>
          <a:xfrm>
            <a:off x="742950" y="4838700"/>
            <a:ext cx="1143000" cy="247650"/>
          </a:xfrm>
          <a:prstGeom prst="rect">
            <a:avLst/>
          </a:prstGeom>
          <a:noFill/>
          <a:ln w="0">
            <a:noFill/>
          </a:ln>
        </p:spPr>
        <p:txBody>
          <a:bodyPr anchor="t">
            <a:normAutofit fontScale="75926"/>
          </a:bodyPr>
          <a:lstStyle/>
          <a:p>
            <a:pPr algn="l">
              <a:defRPr sz="1350" b="1">
                <a:solidFill>
                  <a:srgbClr val="C75A52"/>
                </a:solidFill>
                <a:latin typeface="DejaVu Sans"/>
                <a:ea typeface="DejaVu Sans"/>
                <a:cs typeface="DejaVu Sans"/>
              </a:defRPr>
            </a:pPr>
            <a:r>
              <a:rPr sz="1350" b="1">
                <a:solidFill>
                  <a:srgbClr val="C75A52"/>
                </a:solidFill>
                <a:latin typeface="DejaVu Sans"/>
                <a:ea typeface="DejaVu Sans"/>
                <a:cs typeface="DejaVu Sans"/>
              </a:rPr>
              <a:t>HQ &gt; 1</a:t>
            </a:r>
          </a:p>
        </p:txBody>
      </p:sp>
      <p:sp>
        <p:nvSpPr>
          <p:cNvPr id="16" name="Прямокутник 15">
            <a:extLst>
              <a:ext uri="{FF2B5EF4-FFF2-40B4-BE49-F238E27FC236}">
                <a16:creationId xmlns:a16="http://schemas.microsoft.com/office/drawing/2014/main" id="{4D5D202B-8740-4F4E-BBF1-83FA2E440F6C}"/>
              </a:ext>
            </a:extLst>
          </p:cNvPr>
          <p:cNvSpPr>
            <a:spLocks noGrp="1"/>
          </p:cNvSpPr>
          <p:nvPr/>
        </p:nvSpPr>
        <p:spPr>
          <a:xfrm>
            <a:off x="1885950" y="4800600"/>
            <a:ext cx="3667125" cy="381000"/>
          </a:xfrm>
          <a:prstGeom prst="rect">
            <a:avLst/>
          </a:prstGeom>
          <a:noFill/>
          <a:ln w="0">
            <a:noFill/>
          </a:ln>
        </p:spPr>
        <p:txBody>
          <a:bodyPr anchor="t">
            <a:normAutofit/>
          </a:bodyPr>
          <a:lstStyle/>
          <a:p>
            <a:pPr algn="l">
              <a:defRPr sz="900" b="0">
                <a:solidFill>
                  <a:srgbClr val="10282F"/>
                </a:solidFill>
                <a:latin typeface="DejaVu Sans"/>
                <a:ea typeface="DejaVu Sans"/>
                <a:cs typeface="DejaVu Sans"/>
              </a:defRPr>
            </a:pPr>
            <a:r>
              <a:rPr sz="900" b="0">
                <a:solidFill>
                  <a:srgbClr val="10282F"/>
                </a:solidFill>
                <a:latin typeface="DejaVu Sans"/>
                <a:ea typeface="DejaVu Sans"/>
                <a:cs typeface="DejaVu Sans"/>
              </a:rPr>
              <a:t>можливість ефекту потребує уточнення або управлінських заходів</a:t>
            </a:r>
          </a:p>
        </p:txBody>
      </p:sp>
      <p:sp>
        <p:nvSpPr>
          <p:cNvPr id="17" name="Прямокутник: округлені кути 16">
            <a:extLst>
              <a:ext uri="{FF2B5EF4-FFF2-40B4-BE49-F238E27FC236}">
                <a16:creationId xmlns:a16="http://schemas.microsoft.com/office/drawing/2014/main" id="{4A8CA039-7B04-4046-BA6A-E35E384A310A}"/>
              </a:ext>
            </a:extLst>
          </p:cNvPr>
          <p:cNvSpPr>
            <a:spLocks noGrp="1"/>
          </p:cNvSpPr>
          <p:nvPr/>
        </p:nvSpPr>
        <p:spPr>
          <a:xfrm>
            <a:off x="6191250" y="2571750"/>
            <a:ext cx="5391150" cy="895350"/>
          </a:xfrm>
          <a:prstGeom prst="roundRect">
            <a:avLst>
              <a:gd name="adj" fmla="val 8511"/>
            </a:avLst>
          </a:prstGeom>
          <a:solidFill>
            <a:srgbClr val="FFFFFF"/>
          </a:solidFill>
          <a:ln w="9525">
            <a:solidFill>
              <a:srgbClr val="D6E1DC"/>
            </a:solidFill>
          </a:ln>
        </p:spPr>
      </p:sp>
      <p:sp>
        <p:nvSpPr>
          <p:cNvPr id="18" name="Прямокутник: округлені кути 17">
            <a:extLst>
              <a:ext uri="{FF2B5EF4-FFF2-40B4-BE49-F238E27FC236}">
                <a16:creationId xmlns:a16="http://schemas.microsoft.com/office/drawing/2014/main" id="{F27906DF-7E53-4DA6-B77B-C10775869EA1}"/>
              </a:ext>
            </a:extLst>
          </p:cNvPr>
          <p:cNvSpPr>
            <a:spLocks noGrp="1"/>
          </p:cNvSpPr>
          <p:nvPr/>
        </p:nvSpPr>
        <p:spPr>
          <a:xfrm>
            <a:off x="6191250" y="2571750"/>
            <a:ext cx="66675" cy="895350"/>
          </a:xfrm>
          <a:prstGeom prst="roundRect">
            <a:avLst>
              <a:gd name="adj" fmla="val 50000"/>
            </a:avLst>
          </a:prstGeom>
          <a:solidFill>
            <a:srgbClr val="0F6B64"/>
          </a:solidFill>
          <a:ln w="0">
            <a:noFill/>
          </a:ln>
        </p:spPr>
      </p:sp>
      <p:sp>
        <p:nvSpPr>
          <p:cNvPr id="19" name="Прямокутник 18">
            <a:extLst>
              <a:ext uri="{FF2B5EF4-FFF2-40B4-BE49-F238E27FC236}">
                <a16:creationId xmlns:a16="http://schemas.microsoft.com/office/drawing/2014/main" id="{29F43F43-6BAF-4FF8-A811-AF3488103CCA}"/>
              </a:ext>
            </a:extLst>
          </p:cNvPr>
          <p:cNvSpPr>
            <a:spLocks noGrp="1"/>
          </p:cNvSpPr>
          <p:nvPr/>
        </p:nvSpPr>
        <p:spPr>
          <a:xfrm>
            <a:off x="6381750" y="2686050"/>
            <a:ext cx="50101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ІНДЕКС НЕБЕЗПЕКИ</a:t>
            </a:r>
          </a:p>
        </p:txBody>
      </p:sp>
      <p:sp>
        <p:nvSpPr>
          <p:cNvPr id="20" name="Прямокутник 19">
            <a:extLst>
              <a:ext uri="{FF2B5EF4-FFF2-40B4-BE49-F238E27FC236}">
                <a16:creationId xmlns:a16="http://schemas.microsoft.com/office/drawing/2014/main" id="{B24808FA-5476-4B11-9434-6E47ADD4D3B8}"/>
              </a:ext>
            </a:extLst>
          </p:cNvPr>
          <p:cNvSpPr>
            <a:spLocks noGrp="1"/>
          </p:cNvSpPr>
          <p:nvPr/>
        </p:nvSpPr>
        <p:spPr>
          <a:xfrm>
            <a:off x="6381750" y="2905125"/>
            <a:ext cx="5029200" cy="476250"/>
          </a:xfrm>
          <a:prstGeom prst="rect">
            <a:avLst/>
          </a:prstGeom>
          <a:noFill/>
          <a:ln w="0">
            <a:noFill/>
          </a:ln>
        </p:spPr>
        <p:txBody>
          <a:bodyPr anchor="t">
            <a:normAutofit fontScale="9799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Сума коефіцієнтів небезпеки для кількох речовин або шляхів, які доцільно об’єднувати з урахуванням органів-мішеней і механізмів дії.</a:t>
            </a:r>
          </a:p>
        </p:txBody>
      </p:sp>
      <p:sp>
        <p:nvSpPr>
          <p:cNvPr id="21" name="Прямокутник: округлені кути 20">
            <a:extLst>
              <a:ext uri="{FF2B5EF4-FFF2-40B4-BE49-F238E27FC236}">
                <a16:creationId xmlns:a16="http://schemas.microsoft.com/office/drawing/2014/main" id="{23BF0165-1987-486F-BDF2-51DC42E81C5E}"/>
              </a:ext>
            </a:extLst>
          </p:cNvPr>
          <p:cNvSpPr>
            <a:spLocks noGrp="1"/>
          </p:cNvSpPr>
          <p:nvPr/>
        </p:nvSpPr>
        <p:spPr>
          <a:xfrm>
            <a:off x="6191250" y="3733800"/>
            <a:ext cx="5391150" cy="876300"/>
          </a:xfrm>
          <a:prstGeom prst="roundRect">
            <a:avLst>
              <a:gd name="adj" fmla="val 8696"/>
            </a:avLst>
          </a:prstGeom>
          <a:solidFill>
            <a:srgbClr val="10282F"/>
          </a:solidFill>
          <a:ln w="0">
            <a:noFill/>
          </a:ln>
        </p:spPr>
      </p:sp>
      <p:sp>
        <p:nvSpPr>
          <p:cNvPr id="22" name="Прямокутник 21">
            <a:extLst>
              <a:ext uri="{FF2B5EF4-FFF2-40B4-BE49-F238E27FC236}">
                <a16:creationId xmlns:a16="http://schemas.microsoft.com/office/drawing/2014/main" id="{0E5463C1-46E7-4EA3-A270-17DFCB2267D2}"/>
              </a:ext>
            </a:extLst>
          </p:cNvPr>
          <p:cNvSpPr>
            <a:spLocks noGrp="1"/>
          </p:cNvSpPr>
          <p:nvPr/>
        </p:nvSpPr>
        <p:spPr>
          <a:xfrm>
            <a:off x="6419850" y="3943350"/>
            <a:ext cx="4933950" cy="285750"/>
          </a:xfrm>
          <a:prstGeom prst="rect">
            <a:avLst/>
          </a:prstGeom>
          <a:noFill/>
          <a:ln w="0">
            <a:noFill/>
          </a:ln>
        </p:spPr>
        <p:txBody>
          <a:bodyPr anchor="t">
            <a:normAutofit fontScale="70833"/>
          </a:bodyPr>
          <a:lstStyle/>
          <a:p>
            <a:pPr algn="ctr">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HI = Σ HQᵢ</a:t>
            </a:r>
          </a:p>
        </p:txBody>
      </p:sp>
      <p:sp>
        <p:nvSpPr>
          <p:cNvPr id="23" name="Прямокутник 22">
            <a:extLst>
              <a:ext uri="{FF2B5EF4-FFF2-40B4-BE49-F238E27FC236}">
                <a16:creationId xmlns:a16="http://schemas.microsoft.com/office/drawing/2014/main" id="{C6534D83-6FD0-4CF5-A337-915E5BD7A1E7}"/>
              </a:ext>
            </a:extLst>
          </p:cNvPr>
          <p:cNvSpPr>
            <a:spLocks noGrp="1"/>
          </p:cNvSpPr>
          <p:nvPr/>
        </p:nvSpPr>
        <p:spPr>
          <a:xfrm>
            <a:off x="6419850" y="4295775"/>
            <a:ext cx="4933950" cy="171450"/>
          </a:xfrm>
          <a:prstGeom prst="rect">
            <a:avLst/>
          </a:prstGeom>
          <a:noFill/>
          <a:ln w="0">
            <a:noFill/>
          </a:ln>
        </p:spPr>
        <p:txBody>
          <a:bodyPr anchor="t">
            <a:normAutofit fontScale="63636"/>
          </a:bodyPr>
          <a:lstStyle/>
          <a:p>
            <a:pPr algn="ctr">
              <a:defRPr sz="825" b="0">
                <a:solidFill>
                  <a:srgbClr val="C5D5D0"/>
                </a:solidFill>
                <a:latin typeface="DejaVu Sans"/>
                <a:ea typeface="DejaVu Sans"/>
                <a:cs typeface="DejaVu Sans"/>
              </a:defRPr>
            </a:pPr>
            <a:r>
              <a:rPr sz="825" b="0">
                <a:solidFill>
                  <a:srgbClr val="C5D5D0"/>
                </a:solidFill>
                <a:latin typeface="DejaVu Sans"/>
                <a:ea typeface="DejaVu Sans"/>
                <a:cs typeface="DejaVu Sans"/>
              </a:rPr>
              <a:t>сукупний неканцерогенний вплив</a:t>
            </a:r>
          </a:p>
        </p:txBody>
      </p:sp>
      <p:sp>
        <p:nvSpPr>
          <p:cNvPr id="24" name="Прямокутник: округлені кути 23">
            <a:extLst>
              <a:ext uri="{FF2B5EF4-FFF2-40B4-BE49-F238E27FC236}">
                <a16:creationId xmlns:a16="http://schemas.microsoft.com/office/drawing/2014/main" id="{3484F077-6561-4D86-9899-553A6997574C}"/>
              </a:ext>
            </a:extLst>
          </p:cNvPr>
          <p:cNvSpPr>
            <a:spLocks noGrp="1"/>
          </p:cNvSpPr>
          <p:nvPr/>
        </p:nvSpPr>
        <p:spPr>
          <a:xfrm>
            <a:off x="6191250" y="4895850"/>
            <a:ext cx="5391150" cy="933450"/>
          </a:xfrm>
          <a:prstGeom prst="roundRect">
            <a:avLst>
              <a:gd name="adj" fmla="val 8163"/>
            </a:avLst>
          </a:prstGeom>
          <a:solidFill>
            <a:srgbClr val="F5EBDD"/>
          </a:solidFill>
          <a:ln w="9525">
            <a:solidFill>
              <a:srgbClr val="D6E1DC"/>
            </a:solidFill>
          </a:ln>
        </p:spPr>
      </p:sp>
      <p:sp>
        <p:nvSpPr>
          <p:cNvPr id="25" name="Прямокутник 24">
            <a:extLst>
              <a:ext uri="{FF2B5EF4-FFF2-40B4-BE49-F238E27FC236}">
                <a16:creationId xmlns:a16="http://schemas.microsoft.com/office/drawing/2014/main" id="{70B92CFC-2A14-4DFA-8B19-A0F47C9BFF60}"/>
              </a:ext>
            </a:extLst>
          </p:cNvPr>
          <p:cNvSpPr>
            <a:spLocks noGrp="1"/>
          </p:cNvSpPr>
          <p:nvPr/>
        </p:nvSpPr>
        <p:spPr>
          <a:xfrm>
            <a:off x="6419850" y="5086350"/>
            <a:ext cx="285750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ВАЖЛИВА ІНТЕРПРЕТАЦІЯ</a:t>
            </a:r>
          </a:p>
        </p:txBody>
      </p:sp>
      <p:sp>
        <p:nvSpPr>
          <p:cNvPr id="26" name="Прямокутник 25">
            <a:extLst>
              <a:ext uri="{FF2B5EF4-FFF2-40B4-BE49-F238E27FC236}">
                <a16:creationId xmlns:a16="http://schemas.microsoft.com/office/drawing/2014/main" id="{9C63AD17-AED1-4ADC-ACCF-237B1FC48053}"/>
              </a:ext>
            </a:extLst>
          </p:cNvPr>
          <p:cNvSpPr>
            <a:spLocks noGrp="1"/>
          </p:cNvSpPr>
          <p:nvPr/>
        </p:nvSpPr>
        <p:spPr>
          <a:xfrm>
            <a:off x="6419850" y="5362575"/>
            <a:ext cx="4857750" cy="323850"/>
          </a:xfrm>
          <a:prstGeom prst="rect">
            <a:avLst/>
          </a:prstGeom>
          <a:noFill/>
          <a:ln w="0">
            <a:noFill/>
          </a:ln>
        </p:spPr>
        <p:txBody>
          <a:bodyPr anchor="t">
            <a:normAutofit fontScale="7261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HQ понад одиницю не прогнозує захворювання. Він позначає потребу в детальнішому аналізі або контролі.</a:t>
            </a:r>
          </a:p>
        </p:txBody>
      </p:sp>
      <p:sp>
        <p:nvSpPr>
          <p:cNvPr id="27" name="Прямокутник 26">
            <a:extLst>
              <a:ext uri="{FF2B5EF4-FFF2-40B4-BE49-F238E27FC236}">
                <a16:creationId xmlns:a16="http://schemas.microsoft.com/office/drawing/2014/main" id="{658A8D32-C3E4-4451-AB8F-115BFFEFCCCF}"/>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28" name="Прямокутник 27">
            <a:extLst>
              <a:ext uri="{FF2B5EF4-FFF2-40B4-BE49-F238E27FC236}">
                <a16:creationId xmlns:a16="http://schemas.microsoft.com/office/drawing/2014/main" id="{13A11416-72DB-4B19-AED4-51CF2662E979}"/>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17</a:t>
            </a:r>
          </a:p>
        </p:txBody>
      </p:sp>
    </p:spTree>
    <p:extLst>
      <p:ext uri="{BB962C8B-B14F-4D97-AF65-F5344CB8AC3E}">
        <p14:creationId xmlns:p14="http://schemas.microsoft.com/office/powerpoint/2010/main" val="142466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27" name="Прямокутник 26">
            <a:extLst>
              <a:ext uri="{FF2B5EF4-FFF2-40B4-BE49-F238E27FC236}">
                <a16:creationId xmlns:a16="http://schemas.microsoft.com/office/drawing/2014/main" id="{6CCA5AE7-E5C1-4750-9687-ACE376B08712}"/>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18</a:t>
            </a:r>
          </a:p>
        </p:txBody>
      </p:sp>
      <p:sp>
        <p:nvSpPr>
          <p:cNvPr id="2" name="Прямокутник 1">
            <a:extLst>
              <a:ext uri="{FF2B5EF4-FFF2-40B4-BE49-F238E27FC236}">
                <a16:creationId xmlns:a16="http://schemas.microsoft.com/office/drawing/2014/main" id="{23468E80-9AF8-4222-AACE-2E0CE0F16A3B}"/>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90AD303F-A059-4EA8-B02A-9D9FF2E9BCB3}"/>
              </a:ext>
            </a:extLst>
          </p:cNvPr>
          <p:cNvSpPr>
            <a:spLocks noGrp="1"/>
          </p:cNvSpPr>
          <p:nvPr/>
        </p:nvSpPr>
        <p:spPr>
          <a:xfrm>
            <a:off x="514350" y="723900"/>
            <a:ext cx="11049000" cy="523875"/>
          </a:xfrm>
          <a:prstGeom prst="rect">
            <a:avLst/>
          </a:prstGeom>
          <a:noFill/>
          <a:ln w="0">
            <a:noFill/>
          </a:ln>
        </p:spPr>
        <p:txBody>
          <a:bodyPr anchor="t">
            <a:normAutofit fontScale="9520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Канцерогенний ризик є модельною оцінкою додаткової ймовірності</a:t>
            </a:r>
          </a:p>
        </p:txBody>
      </p:sp>
      <p:sp>
        <p:nvSpPr>
          <p:cNvPr id="4" name="Прямокутник: округлені кути 3">
            <a:extLst>
              <a:ext uri="{FF2B5EF4-FFF2-40B4-BE49-F238E27FC236}">
                <a16:creationId xmlns:a16="http://schemas.microsoft.com/office/drawing/2014/main" id="{774C3FD9-F57A-4875-87F8-7C0AEAECF3D1}"/>
              </a:ext>
            </a:extLst>
          </p:cNvPr>
          <p:cNvSpPr>
            <a:spLocks noGrp="1"/>
          </p:cNvSpPr>
          <p:nvPr/>
        </p:nvSpPr>
        <p:spPr>
          <a:xfrm>
            <a:off x="514350" y="1524000"/>
            <a:ext cx="11068050" cy="781050"/>
          </a:xfrm>
          <a:prstGeom prst="roundRect">
            <a:avLst>
              <a:gd name="adj" fmla="val 97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F8482DB1-58B1-4A10-A25C-4E158B7D2788}"/>
              </a:ext>
            </a:extLst>
          </p:cNvPr>
          <p:cNvSpPr>
            <a:spLocks noGrp="1"/>
          </p:cNvSpPr>
          <p:nvPr/>
        </p:nvSpPr>
        <p:spPr>
          <a:xfrm>
            <a:off x="514350" y="1524000"/>
            <a:ext cx="66675" cy="7810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CB6A8D7A-7B5D-49D0-AC4A-14C8FEE53140}"/>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ДОДАТКОВИЙ ІНДИВІДУАЛЬНИЙ КАНЦЕРОГЕННИЙ РИЗИК</a:t>
            </a:r>
          </a:p>
        </p:txBody>
      </p:sp>
      <p:sp>
        <p:nvSpPr>
          <p:cNvPr id="7" name="Прямокутник 6">
            <a:extLst>
              <a:ext uri="{FF2B5EF4-FFF2-40B4-BE49-F238E27FC236}">
                <a16:creationId xmlns:a16="http://schemas.microsoft.com/office/drawing/2014/main" id="{B0AE1EC3-D134-402D-ADF2-CEE4AE10BA45}"/>
              </a:ext>
            </a:extLst>
          </p:cNvPr>
          <p:cNvSpPr>
            <a:spLocks noGrp="1"/>
          </p:cNvSpPr>
          <p:nvPr/>
        </p:nvSpPr>
        <p:spPr>
          <a:xfrm>
            <a:off x="704850" y="1857375"/>
            <a:ext cx="10706100" cy="3619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Оцінена додаткова ймовірність розвитку онкологічного захворювання в окремої людини внаслідок впливу забруднювача за визначеного сценарію.</a:t>
            </a:r>
          </a:p>
        </p:txBody>
      </p:sp>
      <p:sp>
        <p:nvSpPr>
          <p:cNvPr id="8" name="Прямокутник: округлені кути 7">
            <a:extLst>
              <a:ext uri="{FF2B5EF4-FFF2-40B4-BE49-F238E27FC236}">
                <a16:creationId xmlns:a16="http://schemas.microsoft.com/office/drawing/2014/main" id="{0387FCD9-9EC2-4F23-AE2E-E95D57A0C88F}"/>
              </a:ext>
            </a:extLst>
          </p:cNvPr>
          <p:cNvSpPr>
            <a:spLocks noGrp="1"/>
          </p:cNvSpPr>
          <p:nvPr/>
        </p:nvSpPr>
        <p:spPr>
          <a:xfrm>
            <a:off x="514350" y="2743200"/>
            <a:ext cx="11068050" cy="1000125"/>
          </a:xfrm>
          <a:prstGeom prst="roundRect">
            <a:avLst>
              <a:gd name="adj" fmla="val 7619"/>
            </a:avLst>
          </a:prstGeom>
          <a:solidFill>
            <a:srgbClr val="10282F"/>
          </a:solidFill>
          <a:ln w="0">
            <a:noFill/>
          </a:ln>
        </p:spPr>
      </p:sp>
      <p:sp>
        <p:nvSpPr>
          <p:cNvPr id="9" name="Прямокутник 8">
            <a:extLst>
              <a:ext uri="{FF2B5EF4-FFF2-40B4-BE49-F238E27FC236}">
                <a16:creationId xmlns:a16="http://schemas.microsoft.com/office/drawing/2014/main" id="{02ABD320-6CA3-41BA-A2DC-42EDB42DB981}"/>
              </a:ext>
            </a:extLst>
          </p:cNvPr>
          <p:cNvSpPr>
            <a:spLocks noGrp="1"/>
          </p:cNvSpPr>
          <p:nvPr/>
        </p:nvSpPr>
        <p:spPr>
          <a:xfrm>
            <a:off x="762000" y="2943225"/>
            <a:ext cx="10572750" cy="333375"/>
          </a:xfrm>
          <a:prstGeom prst="rect">
            <a:avLst/>
          </a:prstGeom>
          <a:noFill/>
          <a:ln w="0">
            <a:noFill/>
          </a:ln>
        </p:spPr>
        <p:txBody>
          <a:bodyPr anchor="t">
            <a:normAutofit fontScale="75595"/>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CR = LADD × SF</a:t>
            </a:r>
          </a:p>
        </p:txBody>
      </p:sp>
      <p:sp>
        <p:nvSpPr>
          <p:cNvPr id="10" name="Прямокутник 9">
            <a:extLst>
              <a:ext uri="{FF2B5EF4-FFF2-40B4-BE49-F238E27FC236}">
                <a16:creationId xmlns:a16="http://schemas.microsoft.com/office/drawing/2014/main" id="{5AD8EB8B-216F-47E4-BB37-DD60372B2C42}"/>
              </a:ext>
            </a:extLst>
          </p:cNvPr>
          <p:cNvSpPr>
            <a:spLocks noGrp="1"/>
          </p:cNvSpPr>
          <p:nvPr/>
        </p:nvSpPr>
        <p:spPr>
          <a:xfrm>
            <a:off x="762000" y="3381375"/>
            <a:ext cx="10572750" cy="209550"/>
          </a:xfrm>
          <a:prstGeom prst="rect">
            <a:avLst/>
          </a:prstGeom>
          <a:noFill/>
          <a:ln w="0">
            <a:noFill/>
          </a:ln>
        </p:spPr>
        <p:txBody>
          <a:bodyPr anchor="t">
            <a:normAutofit fontScale="79487"/>
          </a:bodyPr>
          <a:lstStyle/>
          <a:p>
            <a:pPr algn="ctr">
              <a:defRPr sz="975" b="0">
                <a:solidFill>
                  <a:srgbClr val="C5D5D0"/>
                </a:solidFill>
                <a:latin typeface="DejaVu Sans"/>
                <a:ea typeface="DejaVu Sans"/>
                <a:cs typeface="DejaVu Sans"/>
              </a:defRPr>
            </a:pPr>
            <a:r>
              <a:rPr sz="975" b="0">
                <a:solidFill>
                  <a:srgbClr val="C5D5D0"/>
                </a:solidFill>
                <a:latin typeface="DejaVu Sans"/>
                <a:ea typeface="DejaVu Sans"/>
                <a:cs typeface="DejaVu Sans"/>
              </a:rPr>
              <a:t>CR — канцерогенний ризик     LADD — довічна середня добова доза     SF — фактор канцерогенного потенціалу</a:t>
            </a:r>
          </a:p>
        </p:txBody>
      </p:sp>
      <p:sp>
        <p:nvSpPr>
          <p:cNvPr id="11" name="Прямокутник: округлені кути 10">
            <a:extLst>
              <a:ext uri="{FF2B5EF4-FFF2-40B4-BE49-F238E27FC236}">
                <a16:creationId xmlns:a16="http://schemas.microsoft.com/office/drawing/2014/main" id="{DAC660A5-01DC-48DB-BA23-22A354570EEF}"/>
              </a:ext>
            </a:extLst>
          </p:cNvPr>
          <p:cNvSpPr>
            <a:spLocks noGrp="1"/>
          </p:cNvSpPr>
          <p:nvPr/>
        </p:nvSpPr>
        <p:spPr>
          <a:xfrm>
            <a:off x="514350" y="4171950"/>
            <a:ext cx="3476625" cy="1066800"/>
          </a:xfrm>
          <a:prstGeom prst="roundRect">
            <a:avLst>
              <a:gd name="adj" fmla="val 7143"/>
            </a:avLst>
          </a:prstGeom>
          <a:solidFill>
            <a:srgbClr val="FFFFFF"/>
          </a:solidFill>
          <a:ln w="9525">
            <a:solidFill>
              <a:srgbClr val="D6E1DC"/>
            </a:solidFill>
          </a:ln>
        </p:spPr>
      </p:sp>
      <p:sp>
        <p:nvSpPr>
          <p:cNvPr id="12" name="Прямокутник 11">
            <a:extLst>
              <a:ext uri="{FF2B5EF4-FFF2-40B4-BE49-F238E27FC236}">
                <a16:creationId xmlns:a16="http://schemas.microsoft.com/office/drawing/2014/main" id="{2BF578FA-9158-4E40-86B4-0609CA915985}"/>
              </a:ext>
            </a:extLst>
          </p:cNvPr>
          <p:cNvSpPr>
            <a:spLocks noGrp="1"/>
          </p:cNvSpPr>
          <p:nvPr/>
        </p:nvSpPr>
        <p:spPr>
          <a:xfrm>
            <a:off x="685800" y="4352925"/>
            <a:ext cx="714375" cy="228600"/>
          </a:xfrm>
          <a:prstGeom prst="rect">
            <a:avLst/>
          </a:prstGeom>
          <a:noFill/>
          <a:ln w="0">
            <a:noFill/>
          </a:ln>
        </p:spPr>
        <p:txBody>
          <a:bodyPr anchor="t">
            <a:normAutofit fontScale="66667"/>
          </a:bodyPr>
          <a:lstStyle/>
          <a:p>
            <a:pPr algn="l">
              <a:defRPr sz="1350" b="1">
                <a:solidFill>
                  <a:srgbClr val="0F6B64"/>
                </a:solidFill>
                <a:latin typeface="DejaVu Sans"/>
                <a:ea typeface="DejaVu Sans"/>
                <a:cs typeface="DejaVu Sans"/>
              </a:defRPr>
            </a:pPr>
            <a:r>
              <a:rPr sz="1350" b="1">
                <a:solidFill>
                  <a:srgbClr val="0F6B64"/>
                </a:solidFill>
                <a:latin typeface="DejaVu Sans"/>
                <a:ea typeface="DejaVu Sans"/>
                <a:cs typeface="DejaVu Sans"/>
              </a:rPr>
              <a:t>LADD</a:t>
            </a:r>
          </a:p>
        </p:txBody>
      </p:sp>
      <p:sp>
        <p:nvSpPr>
          <p:cNvPr id="13" name="Прямокутник 12">
            <a:extLst>
              <a:ext uri="{FF2B5EF4-FFF2-40B4-BE49-F238E27FC236}">
                <a16:creationId xmlns:a16="http://schemas.microsoft.com/office/drawing/2014/main" id="{5F623BEB-0F07-4375-8501-1806B435235E}"/>
              </a:ext>
            </a:extLst>
          </p:cNvPr>
          <p:cNvSpPr>
            <a:spLocks noGrp="1"/>
          </p:cNvSpPr>
          <p:nvPr/>
        </p:nvSpPr>
        <p:spPr>
          <a:xfrm>
            <a:off x="1466850" y="4324350"/>
            <a:ext cx="2286000" cy="381000"/>
          </a:xfrm>
          <a:prstGeom prst="rect">
            <a:avLst/>
          </a:prstGeom>
          <a:noFill/>
          <a:ln w="0">
            <a:noFill/>
          </a:ln>
        </p:spPr>
        <p:txBody>
          <a:bodyPr anchor="t">
            <a:normAutofit fontScale="9743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Експозицію усереднюють за тривалість життя</a:t>
            </a:r>
          </a:p>
        </p:txBody>
      </p:sp>
      <p:sp>
        <p:nvSpPr>
          <p:cNvPr id="14" name="Прямокутник 13">
            <a:extLst>
              <a:ext uri="{FF2B5EF4-FFF2-40B4-BE49-F238E27FC236}">
                <a16:creationId xmlns:a16="http://schemas.microsoft.com/office/drawing/2014/main" id="{9A625106-487A-4D71-B546-28289991D693}"/>
              </a:ext>
            </a:extLst>
          </p:cNvPr>
          <p:cNvSpPr>
            <a:spLocks noGrp="1"/>
          </p:cNvSpPr>
          <p:nvPr/>
        </p:nvSpPr>
        <p:spPr>
          <a:xfrm>
            <a:off x="1466850" y="4876800"/>
            <a:ext cx="1905000" cy="171450"/>
          </a:xfrm>
          <a:prstGeom prst="rect">
            <a:avLst/>
          </a:prstGeom>
          <a:noFill/>
          <a:ln w="0">
            <a:noFill/>
          </a:ln>
        </p:spPr>
        <p:txBody>
          <a:bodyPr anchor="t">
            <a:normAutofit fontScale="70000"/>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ДОЗА</a:t>
            </a:r>
          </a:p>
        </p:txBody>
      </p:sp>
      <p:sp>
        <p:nvSpPr>
          <p:cNvPr id="15" name="Прямокутник: округлені кути 14">
            <a:extLst>
              <a:ext uri="{FF2B5EF4-FFF2-40B4-BE49-F238E27FC236}">
                <a16:creationId xmlns:a16="http://schemas.microsoft.com/office/drawing/2014/main" id="{63FCBE4C-E617-4BE2-A694-BB515A6A0CA2}"/>
              </a:ext>
            </a:extLst>
          </p:cNvPr>
          <p:cNvSpPr>
            <a:spLocks noGrp="1"/>
          </p:cNvSpPr>
          <p:nvPr/>
        </p:nvSpPr>
        <p:spPr>
          <a:xfrm>
            <a:off x="4210050" y="4171950"/>
            <a:ext cx="3476625" cy="1066800"/>
          </a:xfrm>
          <a:prstGeom prst="roundRect">
            <a:avLst>
              <a:gd name="adj" fmla="val 7143"/>
            </a:avLst>
          </a:prstGeom>
          <a:solidFill>
            <a:srgbClr val="F5EBDD"/>
          </a:solidFill>
          <a:ln w="9525">
            <a:solidFill>
              <a:srgbClr val="D6E1DC"/>
            </a:solidFill>
          </a:ln>
        </p:spPr>
      </p:sp>
      <p:sp>
        <p:nvSpPr>
          <p:cNvPr id="16" name="Прямокутник 15">
            <a:extLst>
              <a:ext uri="{FF2B5EF4-FFF2-40B4-BE49-F238E27FC236}">
                <a16:creationId xmlns:a16="http://schemas.microsoft.com/office/drawing/2014/main" id="{58777C0A-5EAB-4F52-AC14-834EB4716C85}"/>
              </a:ext>
            </a:extLst>
          </p:cNvPr>
          <p:cNvSpPr>
            <a:spLocks noGrp="1"/>
          </p:cNvSpPr>
          <p:nvPr/>
        </p:nvSpPr>
        <p:spPr>
          <a:xfrm>
            <a:off x="4381500" y="4352925"/>
            <a:ext cx="714375" cy="228600"/>
          </a:xfrm>
          <a:prstGeom prst="rect">
            <a:avLst/>
          </a:prstGeom>
          <a:noFill/>
          <a:ln w="0">
            <a:noFill/>
          </a:ln>
        </p:spPr>
        <p:txBody>
          <a:bodyPr anchor="t">
            <a:normAutofit fontScale="66667"/>
          </a:bodyPr>
          <a:lstStyle/>
          <a:p>
            <a:pPr algn="l">
              <a:defRPr sz="1350" b="1">
                <a:solidFill>
                  <a:srgbClr val="0F6B64"/>
                </a:solidFill>
                <a:latin typeface="DejaVu Sans"/>
                <a:ea typeface="DejaVu Sans"/>
                <a:cs typeface="DejaVu Sans"/>
              </a:defRPr>
            </a:pPr>
            <a:r>
              <a:rPr sz="1350" b="1">
                <a:solidFill>
                  <a:srgbClr val="0F6B64"/>
                </a:solidFill>
                <a:latin typeface="DejaVu Sans"/>
                <a:ea typeface="DejaVu Sans"/>
                <a:cs typeface="DejaVu Sans"/>
              </a:rPr>
              <a:t>SF</a:t>
            </a:r>
          </a:p>
        </p:txBody>
      </p:sp>
      <p:sp>
        <p:nvSpPr>
          <p:cNvPr id="17" name="Прямокутник 16">
            <a:extLst>
              <a:ext uri="{FF2B5EF4-FFF2-40B4-BE49-F238E27FC236}">
                <a16:creationId xmlns:a16="http://schemas.microsoft.com/office/drawing/2014/main" id="{D16AD790-5310-4F45-9559-041C6DCBE4D8}"/>
              </a:ext>
            </a:extLst>
          </p:cNvPr>
          <p:cNvSpPr>
            <a:spLocks noGrp="1"/>
          </p:cNvSpPr>
          <p:nvPr/>
        </p:nvSpPr>
        <p:spPr>
          <a:xfrm>
            <a:off x="5162550" y="4324350"/>
            <a:ext cx="2286000" cy="381000"/>
          </a:xfrm>
          <a:prstGeom prst="rect">
            <a:avLst/>
          </a:prstGeom>
          <a:noFill/>
          <a:ln w="0">
            <a:noFill/>
          </a:ln>
        </p:spPr>
        <p:txBody>
          <a:bodyPr anchor="t">
            <a:normAutofit fontScale="9743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Характеризує канцерогенний потенціал речовини</a:t>
            </a:r>
          </a:p>
        </p:txBody>
      </p:sp>
      <p:sp>
        <p:nvSpPr>
          <p:cNvPr id="18" name="Прямокутник 17">
            <a:extLst>
              <a:ext uri="{FF2B5EF4-FFF2-40B4-BE49-F238E27FC236}">
                <a16:creationId xmlns:a16="http://schemas.microsoft.com/office/drawing/2014/main" id="{2AAB3CDB-B234-4F12-A2E5-F7EA7E6685E0}"/>
              </a:ext>
            </a:extLst>
          </p:cNvPr>
          <p:cNvSpPr>
            <a:spLocks noGrp="1"/>
          </p:cNvSpPr>
          <p:nvPr/>
        </p:nvSpPr>
        <p:spPr>
          <a:xfrm>
            <a:off x="5162550" y="4876800"/>
            <a:ext cx="1905000" cy="171450"/>
          </a:xfrm>
          <a:prstGeom prst="rect">
            <a:avLst/>
          </a:prstGeom>
          <a:noFill/>
          <a:ln w="0">
            <a:noFill/>
          </a:ln>
        </p:spPr>
        <p:txBody>
          <a:bodyPr anchor="t">
            <a:normAutofit fontScale="70000"/>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ТОКСИЧНІСТЬ</a:t>
            </a:r>
          </a:p>
        </p:txBody>
      </p:sp>
      <p:sp>
        <p:nvSpPr>
          <p:cNvPr id="19" name="Прямокутник: округлені кути 18">
            <a:extLst>
              <a:ext uri="{FF2B5EF4-FFF2-40B4-BE49-F238E27FC236}">
                <a16:creationId xmlns:a16="http://schemas.microsoft.com/office/drawing/2014/main" id="{01800F00-FFB6-4370-853D-B6A06C3DD795}"/>
              </a:ext>
            </a:extLst>
          </p:cNvPr>
          <p:cNvSpPr>
            <a:spLocks noGrp="1"/>
          </p:cNvSpPr>
          <p:nvPr/>
        </p:nvSpPr>
        <p:spPr>
          <a:xfrm>
            <a:off x="7905750" y="4171950"/>
            <a:ext cx="3476625" cy="1066800"/>
          </a:xfrm>
          <a:prstGeom prst="roundRect">
            <a:avLst>
              <a:gd name="adj" fmla="val 7143"/>
            </a:avLst>
          </a:prstGeom>
          <a:solidFill>
            <a:srgbClr val="FFFFFF"/>
          </a:solidFill>
          <a:ln w="9525">
            <a:solidFill>
              <a:srgbClr val="D6E1DC"/>
            </a:solidFill>
          </a:ln>
        </p:spPr>
      </p:sp>
      <p:sp>
        <p:nvSpPr>
          <p:cNvPr id="20" name="Прямокутник 19">
            <a:extLst>
              <a:ext uri="{FF2B5EF4-FFF2-40B4-BE49-F238E27FC236}">
                <a16:creationId xmlns:a16="http://schemas.microsoft.com/office/drawing/2014/main" id="{84F12968-1F31-4AFA-98C6-A6FCF2AB06D5}"/>
              </a:ext>
            </a:extLst>
          </p:cNvPr>
          <p:cNvSpPr>
            <a:spLocks noGrp="1"/>
          </p:cNvSpPr>
          <p:nvPr/>
        </p:nvSpPr>
        <p:spPr>
          <a:xfrm>
            <a:off x="8077200" y="4352925"/>
            <a:ext cx="714375" cy="228600"/>
          </a:xfrm>
          <a:prstGeom prst="rect">
            <a:avLst/>
          </a:prstGeom>
          <a:noFill/>
          <a:ln w="0">
            <a:noFill/>
          </a:ln>
        </p:spPr>
        <p:txBody>
          <a:bodyPr anchor="t">
            <a:normAutofit fontScale="66667"/>
          </a:bodyPr>
          <a:lstStyle/>
          <a:p>
            <a:pPr algn="l">
              <a:defRPr sz="1350" b="1">
                <a:solidFill>
                  <a:srgbClr val="C75A52"/>
                </a:solidFill>
                <a:latin typeface="DejaVu Sans"/>
                <a:ea typeface="DejaVu Sans"/>
                <a:cs typeface="DejaVu Sans"/>
              </a:defRPr>
            </a:pPr>
            <a:r>
              <a:rPr sz="1350" b="1">
                <a:solidFill>
                  <a:srgbClr val="C75A52"/>
                </a:solidFill>
                <a:latin typeface="DejaVu Sans"/>
                <a:ea typeface="DejaVu Sans"/>
                <a:cs typeface="DejaVu Sans"/>
              </a:rPr>
              <a:t>CR</a:t>
            </a:r>
          </a:p>
        </p:txBody>
      </p:sp>
      <p:sp>
        <p:nvSpPr>
          <p:cNvPr id="21" name="Прямокутник 20">
            <a:extLst>
              <a:ext uri="{FF2B5EF4-FFF2-40B4-BE49-F238E27FC236}">
                <a16:creationId xmlns:a16="http://schemas.microsoft.com/office/drawing/2014/main" id="{94ADB5D0-258D-4363-9915-C0EBED839E72}"/>
              </a:ext>
            </a:extLst>
          </p:cNvPr>
          <p:cNvSpPr>
            <a:spLocks noGrp="1"/>
          </p:cNvSpPr>
          <p:nvPr/>
        </p:nvSpPr>
        <p:spPr>
          <a:xfrm>
            <a:off x="8858250" y="4324350"/>
            <a:ext cx="2286000" cy="381000"/>
          </a:xfrm>
          <a:prstGeom prst="rect">
            <a:avLst/>
          </a:prstGeom>
          <a:noFill/>
          <a:ln w="0">
            <a:noFill/>
          </a:ln>
        </p:spPr>
        <p:txBody>
          <a:bodyPr anchor="t">
            <a:normAutofit fontScale="9743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Порівнює сценарії та підтримує вибір заходів</a:t>
            </a:r>
          </a:p>
        </p:txBody>
      </p:sp>
      <p:sp>
        <p:nvSpPr>
          <p:cNvPr id="22" name="Прямокутник 21">
            <a:extLst>
              <a:ext uri="{FF2B5EF4-FFF2-40B4-BE49-F238E27FC236}">
                <a16:creationId xmlns:a16="http://schemas.microsoft.com/office/drawing/2014/main" id="{EADF3DAE-C46E-4C5D-9A30-5648C663E346}"/>
              </a:ext>
            </a:extLst>
          </p:cNvPr>
          <p:cNvSpPr>
            <a:spLocks noGrp="1"/>
          </p:cNvSpPr>
          <p:nvPr/>
        </p:nvSpPr>
        <p:spPr>
          <a:xfrm>
            <a:off x="8858250" y="4876800"/>
            <a:ext cx="1905000" cy="171450"/>
          </a:xfrm>
          <a:prstGeom prst="rect">
            <a:avLst/>
          </a:prstGeom>
          <a:noFill/>
          <a:ln w="0">
            <a:noFill/>
          </a:ln>
        </p:spPr>
        <p:txBody>
          <a:bodyPr anchor="t">
            <a:normAutofit fontScale="70000"/>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РІШЕННЯ</a:t>
            </a:r>
          </a:p>
        </p:txBody>
      </p:sp>
      <p:sp>
        <p:nvSpPr>
          <p:cNvPr id="23" name="Прямокутник: округлені кути 22">
            <a:extLst>
              <a:ext uri="{FF2B5EF4-FFF2-40B4-BE49-F238E27FC236}">
                <a16:creationId xmlns:a16="http://schemas.microsoft.com/office/drawing/2014/main" id="{9EFCAD63-79B0-408D-8BE0-E36FDECA0C6D}"/>
              </a:ext>
            </a:extLst>
          </p:cNvPr>
          <p:cNvSpPr>
            <a:spLocks noGrp="1"/>
          </p:cNvSpPr>
          <p:nvPr/>
        </p:nvSpPr>
        <p:spPr>
          <a:xfrm>
            <a:off x="514350" y="5524500"/>
            <a:ext cx="11068050" cy="533400"/>
          </a:xfrm>
          <a:prstGeom prst="roundRect">
            <a:avLst>
              <a:gd name="adj" fmla="val 14286"/>
            </a:avLst>
          </a:prstGeom>
          <a:solidFill>
            <a:srgbClr val="F7E6E3"/>
          </a:solidFill>
          <a:ln w="0">
            <a:noFill/>
          </a:ln>
        </p:spPr>
      </p:sp>
      <p:sp>
        <p:nvSpPr>
          <p:cNvPr id="24" name="Прямокутник 23">
            <a:extLst>
              <a:ext uri="{FF2B5EF4-FFF2-40B4-BE49-F238E27FC236}">
                <a16:creationId xmlns:a16="http://schemas.microsoft.com/office/drawing/2014/main" id="{9602CCBC-1CFD-4DBA-BA48-C70BC6718AD1}"/>
              </a:ext>
            </a:extLst>
          </p:cNvPr>
          <p:cNvSpPr>
            <a:spLocks noGrp="1"/>
          </p:cNvSpPr>
          <p:nvPr/>
        </p:nvSpPr>
        <p:spPr>
          <a:xfrm>
            <a:off x="742950" y="5638800"/>
            <a:ext cx="10572750" cy="285750"/>
          </a:xfrm>
          <a:prstGeom prst="rect">
            <a:avLst/>
          </a:prstGeom>
          <a:noFill/>
          <a:ln w="0">
            <a:noFill/>
          </a:ln>
        </p:spPr>
        <p:txBody>
          <a:bodyPr anchor="t">
            <a:normAutofit/>
          </a:bodyPr>
          <a:lstStyle/>
          <a:p>
            <a:pPr algn="ctr">
              <a:defRPr sz="1050" b="1">
                <a:solidFill>
                  <a:srgbClr val="C75A52"/>
                </a:solidFill>
                <a:latin typeface="DejaVu Sans"/>
                <a:ea typeface="DejaVu Sans"/>
                <a:cs typeface="DejaVu Sans"/>
              </a:defRPr>
            </a:pPr>
            <a:r>
              <a:rPr sz="1050" b="1">
                <a:solidFill>
                  <a:srgbClr val="C75A52"/>
                </a:solidFill>
                <a:latin typeface="DejaVu Sans"/>
                <a:ea typeface="DejaVu Sans"/>
                <a:cs typeface="DejaVu Sans"/>
              </a:rPr>
              <a:t>Числовий результат не є точним прогнозом для конкретної людини. Це інструмент порівняння сценаріїв і підтримки рішень.</a:t>
            </a:r>
          </a:p>
        </p:txBody>
      </p:sp>
      <p:sp>
        <p:nvSpPr>
          <p:cNvPr id="25" name="Прямокутник 24">
            <a:extLst>
              <a:ext uri="{FF2B5EF4-FFF2-40B4-BE49-F238E27FC236}">
                <a16:creationId xmlns:a16="http://schemas.microsoft.com/office/drawing/2014/main" id="{B4E57324-0B87-4500-B809-7166034A6756}"/>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26" name="Прямокутник 25">
            <a:extLst>
              <a:ext uri="{FF2B5EF4-FFF2-40B4-BE49-F238E27FC236}">
                <a16:creationId xmlns:a16="http://schemas.microsoft.com/office/drawing/2014/main" id="{5A7C6C4A-122D-494A-B075-2273CA220B5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18</a:t>
            </a:r>
          </a:p>
        </p:txBody>
      </p:sp>
    </p:spTree>
    <p:extLst>
      <p:ext uri="{BB962C8B-B14F-4D97-AF65-F5344CB8AC3E}">
        <p14:creationId xmlns:p14="http://schemas.microsoft.com/office/powerpoint/2010/main" val="63283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 name="Прямокутник 57">
            <a:extLst>
              <a:ext uri="{FF2B5EF4-FFF2-40B4-BE49-F238E27FC236}">
                <a16:creationId xmlns:a16="http://schemas.microsoft.com/office/drawing/2014/main" id="{8C00759A-1C1A-4BA7-B3B2-D5C6DC2CC8B9}"/>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19</a:t>
            </a:r>
          </a:p>
        </p:txBody>
      </p:sp>
      <p:sp>
        <p:nvSpPr>
          <p:cNvPr id="2" name="Прямокутник 1">
            <a:extLst>
              <a:ext uri="{FF2B5EF4-FFF2-40B4-BE49-F238E27FC236}">
                <a16:creationId xmlns:a16="http://schemas.microsoft.com/office/drawing/2014/main" id="{43CD22FD-098C-4A77-9B87-A11456C61AA6}"/>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D68CDFF5-A312-4340-8917-AD8E12E83E9A}"/>
              </a:ext>
            </a:extLst>
          </p:cNvPr>
          <p:cNvSpPr>
            <a:spLocks noGrp="1"/>
          </p:cNvSpPr>
          <p:nvPr/>
        </p:nvSpPr>
        <p:spPr>
          <a:xfrm>
            <a:off x="514350" y="723900"/>
            <a:ext cx="11049000" cy="523875"/>
          </a:xfrm>
          <a:prstGeom prst="rect">
            <a:avLst/>
          </a:prstGeom>
          <a:noFill/>
          <a:ln w="0">
            <a:noFill/>
          </a:ln>
        </p:spPr>
        <p:txBody>
          <a:bodyPr anchor="t">
            <a:normAutofit fontScale="9598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Сукупний і кумулятивний ризики охоплюють різні масштаби впливу</a:t>
            </a:r>
          </a:p>
        </p:txBody>
      </p:sp>
      <p:sp>
        <p:nvSpPr>
          <p:cNvPr id="4" name="Прямокутник: округлені кути 3">
            <a:extLst>
              <a:ext uri="{FF2B5EF4-FFF2-40B4-BE49-F238E27FC236}">
                <a16:creationId xmlns:a16="http://schemas.microsoft.com/office/drawing/2014/main" id="{68A6FA1D-FDBC-40DF-AF5B-D034F82FCB89}"/>
              </a:ext>
            </a:extLst>
          </p:cNvPr>
          <p:cNvSpPr>
            <a:spLocks noGrp="1"/>
          </p:cNvSpPr>
          <p:nvPr/>
        </p:nvSpPr>
        <p:spPr>
          <a:xfrm>
            <a:off x="514350" y="1524000"/>
            <a:ext cx="5305425" cy="742950"/>
          </a:xfrm>
          <a:prstGeom prst="roundRect">
            <a:avLst>
              <a:gd name="adj" fmla="val 102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886B3CC3-88D5-40D1-917B-FE9937C738F2}"/>
              </a:ext>
            </a:extLst>
          </p:cNvPr>
          <p:cNvSpPr>
            <a:spLocks noGrp="1"/>
          </p:cNvSpPr>
          <p:nvPr/>
        </p:nvSpPr>
        <p:spPr>
          <a:xfrm>
            <a:off x="514350" y="1524000"/>
            <a:ext cx="66675" cy="7429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4F4C1848-C808-4BFF-A7F2-E4FFCB1B1F08}"/>
              </a:ext>
            </a:extLst>
          </p:cNvPr>
          <p:cNvSpPr>
            <a:spLocks noGrp="1"/>
          </p:cNvSpPr>
          <p:nvPr/>
        </p:nvSpPr>
        <p:spPr>
          <a:xfrm>
            <a:off x="704850" y="1638300"/>
            <a:ext cx="4924425"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СУКУПНИЙ РИЗИК</a:t>
            </a:r>
          </a:p>
        </p:txBody>
      </p:sp>
      <p:sp>
        <p:nvSpPr>
          <p:cNvPr id="7" name="Прямокутник 6">
            <a:extLst>
              <a:ext uri="{FF2B5EF4-FFF2-40B4-BE49-F238E27FC236}">
                <a16:creationId xmlns:a16="http://schemas.microsoft.com/office/drawing/2014/main" id="{B6B462D4-F681-4636-A489-DE862E173F8C}"/>
              </a:ext>
            </a:extLst>
          </p:cNvPr>
          <p:cNvSpPr>
            <a:spLocks noGrp="1"/>
          </p:cNvSpPr>
          <p:nvPr/>
        </p:nvSpPr>
        <p:spPr>
          <a:xfrm>
            <a:off x="704850" y="1857375"/>
            <a:ext cx="4943475" cy="323850"/>
          </a:xfrm>
          <a:prstGeom prst="rect">
            <a:avLst/>
          </a:prstGeom>
          <a:noFill/>
          <a:ln w="0">
            <a:noFill/>
          </a:ln>
        </p:spPr>
        <p:txBody>
          <a:bodyPr anchor="t">
            <a:normAutofit fontScale="72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Ризик від одночасного або послідовного впливу кількох речовин і кількох шляхів надходження.</a:t>
            </a:r>
          </a:p>
        </p:txBody>
      </p:sp>
      <p:sp>
        <p:nvSpPr>
          <p:cNvPr id="8" name="Прямокутник: округлені кути 7">
            <a:extLst>
              <a:ext uri="{FF2B5EF4-FFF2-40B4-BE49-F238E27FC236}">
                <a16:creationId xmlns:a16="http://schemas.microsoft.com/office/drawing/2014/main" id="{187597F0-0983-4238-A48C-E9B8AF2B0E07}"/>
              </a:ext>
            </a:extLst>
          </p:cNvPr>
          <p:cNvSpPr>
            <a:spLocks noGrp="1"/>
          </p:cNvSpPr>
          <p:nvPr/>
        </p:nvSpPr>
        <p:spPr>
          <a:xfrm>
            <a:off x="6029325" y="1524000"/>
            <a:ext cx="5553075" cy="742950"/>
          </a:xfrm>
          <a:prstGeom prst="roundRect">
            <a:avLst>
              <a:gd name="adj" fmla="val 10256"/>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D71632C4-81EE-4A68-87A7-83CE2F13074C}"/>
              </a:ext>
            </a:extLst>
          </p:cNvPr>
          <p:cNvSpPr>
            <a:spLocks noGrp="1"/>
          </p:cNvSpPr>
          <p:nvPr/>
        </p:nvSpPr>
        <p:spPr>
          <a:xfrm>
            <a:off x="6029325" y="1524000"/>
            <a:ext cx="66675" cy="742950"/>
          </a:xfrm>
          <a:prstGeom prst="roundRect">
            <a:avLst>
              <a:gd name="adj" fmla="val 50000"/>
            </a:avLst>
          </a:prstGeom>
          <a:solidFill>
            <a:srgbClr val="C75A52"/>
          </a:solidFill>
          <a:ln w="0">
            <a:noFill/>
          </a:ln>
        </p:spPr>
      </p:sp>
      <p:sp>
        <p:nvSpPr>
          <p:cNvPr id="10" name="Прямокутник 9">
            <a:extLst>
              <a:ext uri="{FF2B5EF4-FFF2-40B4-BE49-F238E27FC236}">
                <a16:creationId xmlns:a16="http://schemas.microsoft.com/office/drawing/2014/main" id="{3D6F6396-68ED-4B36-8461-266D51069192}"/>
              </a:ext>
            </a:extLst>
          </p:cNvPr>
          <p:cNvSpPr>
            <a:spLocks noGrp="1"/>
          </p:cNvSpPr>
          <p:nvPr/>
        </p:nvSpPr>
        <p:spPr>
          <a:xfrm>
            <a:off x="6219825" y="1638300"/>
            <a:ext cx="5172075"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КУМУЛЯТИВНИЙ РИЗИК</a:t>
            </a:r>
          </a:p>
        </p:txBody>
      </p:sp>
      <p:sp>
        <p:nvSpPr>
          <p:cNvPr id="11" name="Прямокутник 10">
            <a:extLst>
              <a:ext uri="{FF2B5EF4-FFF2-40B4-BE49-F238E27FC236}">
                <a16:creationId xmlns:a16="http://schemas.microsoft.com/office/drawing/2014/main" id="{EF8D8B57-D75C-4353-8B31-D8CB5D6742B8}"/>
              </a:ext>
            </a:extLst>
          </p:cNvPr>
          <p:cNvSpPr>
            <a:spLocks noGrp="1"/>
          </p:cNvSpPr>
          <p:nvPr/>
        </p:nvSpPr>
        <p:spPr>
          <a:xfrm>
            <a:off x="6219825" y="1857375"/>
            <a:ext cx="5191125" cy="323850"/>
          </a:xfrm>
          <a:prstGeom prst="rect">
            <a:avLst/>
          </a:prstGeom>
          <a:noFill/>
          <a:ln w="0">
            <a:noFill/>
          </a:ln>
        </p:spPr>
        <p:txBody>
          <a:bodyPr anchor="t">
            <a:normAutofit fontScale="72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Інтегрований ризик від комбінованої дії хімічних, фізичних, біологічних і соціальних чинників протягом часу.</a:t>
            </a:r>
          </a:p>
        </p:txBody>
      </p:sp>
      <p:sp>
        <p:nvSpPr>
          <p:cNvPr id="12" name="Прямокутник 11">
            <a:extLst>
              <a:ext uri="{FF2B5EF4-FFF2-40B4-BE49-F238E27FC236}">
                <a16:creationId xmlns:a16="http://schemas.microsoft.com/office/drawing/2014/main" id="{7C26812D-BF95-47F8-AB40-FAFAB55FC261}"/>
              </a:ext>
            </a:extLst>
          </p:cNvPr>
          <p:cNvSpPr>
            <a:spLocks noGrp="1"/>
          </p:cNvSpPr>
          <p:nvPr/>
        </p:nvSpPr>
        <p:spPr>
          <a:xfrm>
            <a:off x="514350" y="2609850"/>
            <a:ext cx="238125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ПРИКЛАД: СВИНЕЦЬ</a:t>
            </a:r>
          </a:p>
        </p:txBody>
      </p:sp>
      <p:sp>
        <p:nvSpPr>
          <p:cNvPr id="13" name="Прямокутник: округлені кути 12">
            <a:extLst>
              <a:ext uri="{FF2B5EF4-FFF2-40B4-BE49-F238E27FC236}">
                <a16:creationId xmlns:a16="http://schemas.microsoft.com/office/drawing/2014/main" id="{14A4A5DD-98C8-4D95-BD0E-E23E3D7236A6}"/>
              </a:ext>
            </a:extLst>
          </p:cNvPr>
          <p:cNvSpPr>
            <a:spLocks noGrp="1"/>
          </p:cNvSpPr>
          <p:nvPr/>
        </p:nvSpPr>
        <p:spPr>
          <a:xfrm>
            <a:off x="514350" y="2952750"/>
            <a:ext cx="1181100" cy="590550"/>
          </a:xfrm>
          <a:prstGeom prst="roundRect">
            <a:avLst>
              <a:gd name="adj" fmla="val 12903"/>
            </a:avLst>
          </a:prstGeom>
          <a:solidFill>
            <a:srgbClr val="DCEBF1"/>
          </a:solidFill>
          <a:ln w="9525">
            <a:solidFill>
              <a:srgbClr val="D6E1DC"/>
            </a:solidFill>
          </a:ln>
        </p:spPr>
      </p:sp>
      <p:sp>
        <p:nvSpPr>
          <p:cNvPr id="14" name="Овал 13">
            <a:extLst>
              <a:ext uri="{FF2B5EF4-FFF2-40B4-BE49-F238E27FC236}">
                <a16:creationId xmlns:a16="http://schemas.microsoft.com/office/drawing/2014/main" id="{02284EDB-E2C3-4701-8F6F-C665A42B162E}"/>
              </a:ext>
            </a:extLst>
          </p:cNvPr>
          <p:cNvSpPr>
            <a:spLocks noGrp="1"/>
          </p:cNvSpPr>
          <p:nvPr/>
        </p:nvSpPr>
        <p:spPr>
          <a:xfrm>
            <a:off x="647700" y="3086100"/>
            <a:ext cx="266700" cy="266700"/>
          </a:xfrm>
          <a:prstGeom prst="ellipse">
            <a:avLst/>
          </a:prstGeom>
          <a:solidFill>
            <a:srgbClr val="3E7692"/>
          </a:solidFill>
          <a:ln w="0">
            <a:noFill/>
          </a:ln>
        </p:spPr>
      </p:sp>
      <p:sp>
        <p:nvSpPr>
          <p:cNvPr id="15" name="Прямокутник 14">
            <a:extLst>
              <a:ext uri="{FF2B5EF4-FFF2-40B4-BE49-F238E27FC236}">
                <a16:creationId xmlns:a16="http://schemas.microsoft.com/office/drawing/2014/main" id="{A91C7E27-DC73-49BA-9251-03E27E2B9649}"/>
              </a:ext>
            </a:extLst>
          </p:cNvPr>
          <p:cNvSpPr>
            <a:spLocks noGrp="1"/>
          </p:cNvSpPr>
          <p:nvPr/>
        </p:nvSpPr>
        <p:spPr>
          <a:xfrm>
            <a:off x="647700" y="3162300"/>
            <a:ext cx="26670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6" name="Прямокутник 15">
            <a:extLst>
              <a:ext uri="{FF2B5EF4-FFF2-40B4-BE49-F238E27FC236}">
                <a16:creationId xmlns:a16="http://schemas.microsoft.com/office/drawing/2014/main" id="{9ADECFF5-B7E7-4AC6-B138-B0D7C5FCDAE1}"/>
              </a:ext>
            </a:extLst>
          </p:cNvPr>
          <p:cNvSpPr>
            <a:spLocks noGrp="1"/>
          </p:cNvSpPr>
          <p:nvPr/>
        </p:nvSpPr>
        <p:spPr>
          <a:xfrm>
            <a:off x="1028700" y="3143250"/>
            <a:ext cx="5524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ґрунт</a:t>
            </a:r>
          </a:p>
        </p:txBody>
      </p:sp>
      <p:sp>
        <p:nvSpPr>
          <p:cNvPr id="17" name="Прямокутник: округлені кути 16">
            <a:extLst>
              <a:ext uri="{FF2B5EF4-FFF2-40B4-BE49-F238E27FC236}">
                <a16:creationId xmlns:a16="http://schemas.microsoft.com/office/drawing/2014/main" id="{680E1CC6-C1CF-4160-8AEF-3803F6FFDF0F}"/>
              </a:ext>
            </a:extLst>
          </p:cNvPr>
          <p:cNvSpPr>
            <a:spLocks noGrp="1"/>
          </p:cNvSpPr>
          <p:nvPr/>
        </p:nvSpPr>
        <p:spPr>
          <a:xfrm>
            <a:off x="1838325" y="2952750"/>
            <a:ext cx="1181100" cy="590550"/>
          </a:xfrm>
          <a:prstGeom prst="roundRect">
            <a:avLst>
              <a:gd name="adj" fmla="val 12903"/>
            </a:avLst>
          </a:prstGeom>
          <a:solidFill>
            <a:srgbClr val="F5EBDD"/>
          </a:solidFill>
          <a:ln w="9525">
            <a:solidFill>
              <a:srgbClr val="D6E1DC"/>
            </a:solidFill>
          </a:ln>
        </p:spPr>
      </p:sp>
      <p:sp>
        <p:nvSpPr>
          <p:cNvPr id="18" name="Овал 17">
            <a:extLst>
              <a:ext uri="{FF2B5EF4-FFF2-40B4-BE49-F238E27FC236}">
                <a16:creationId xmlns:a16="http://schemas.microsoft.com/office/drawing/2014/main" id="{3A77853B-B13C-4D86-B19C-E59979B552B1}"/>
              </a:ext>
            </a:extLst>
          </p:cNvPr>
          <p:cNvSpPr>
            <a:spLocks noGrp="1"/>
          </p:cNvSpPr>
          <p:nvPr/>
        </p:nvSpPr>
        <p:spPr>
          <a:xfrm>
            <a:off x="1971675" y="3086100"/>
            <a:ext cx="266700" cy="266700"/>
          </a:xfrm>
          <a:prstGeom prst="ellipse">
            <a:avLst/>
          </a:prstGeom>
          <a:solidFill>
            <a:srgbClr val="3E7692"/>
          </a:solidFill>
          <a:ln w="0">
            <a:noFill/>
          </a:ln>
        </p:spPr>
      </p:sp>
      <p:sp>
        <p:nvSpPr>
          <p:cNvPr id="19" name="Прямокутник 18">
            <a:extLst>
              <a:ext uri="{FF2B5EF4-FFF2-40B4-BE49-F238E27FC236}">
                <a16:creationId xmlns:a16="http://schemas.microsoft.com/office/drawing/2014/main" id="{0255EBD3-FE21-43FB-8A1A-35EEC5903D92}"/>
              </a:ext>
            </a:extLst>
          </p:cNvPr>
          <p:cNvSpPr>
            <a:spLocks noGrp="1"/>
          </p:cNvSpPr>
          <p:nvPr/>
        </p:nvSpPr>
        <p:spPr>
          <a:xfrm>
            <a:off x="1971675" y="3162300"/>
            <a:ext cx="26670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20" name="Прямокутник 19">
            <a:extLst>
              <a:ext uri="{FF2B5EF4-FFF2-40B4-BE49-F238E27FC236}">
                <a16:creationId xmlns:a16="http://schemas.microsoft.com/office/drawing/2014/main" id="{5C641F8F-D57C-4589-9470-D9BBD0992C3A}"/>
              </a:ext>
            </a:extLst>
          </p:cNvPr>
          <p:cNvSpPr>
            <a:spLocks noGrp="1"/>
          </p:cNvSpPr>
          <p:nvPr/>
        </p:nvSpPr>
        <p:spPr>
          <a:xfrm>
            <a:off x="2352675" y="3143250"/>
            <a:ext cx="5524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пил</a:t>
            </a:r>
          </a:p>
        </p:txBody>
      </p:sp>
      <p:sp>
        <p:nvSpPr>
          <p:cNvPr id="21" name="Прямокутник: округлені кути 20">
            <a:extLst>
              <a:ext uri="{FF2B5EF4-FFF2-40B4-BE49-F238E27FC236}">
                <a16:creationId xmlns:a16="http://schemas.microsoft.com/office/drawing/2014/main" id="{1ED3A1BE-4361-46C2-B4C6-7C16A366D36D}"/>
              </a:ext>
            </a:extLst>
          </p:cNvPr>
          <p:cNvSpPr>
            <a:spLocks noGrp="1"/>
          </p:cNvSpPr>
          <p:nvPr/>
        </p:nvSpPr>
        <p:spPr>
          <a:xfrm>
            <a:off x="3162300" y="2952750"/>
            <a:ext cx="1181100" cy="590550"/>
          </a:xfrm>
          <a:prstGeom prst="roundRect">
            <a:avLst>
              <a:gd name="adj" fmla="val 12903"/>
            </a:avLst>
          </a:prstGeom>
          <a:solidFill>
            <a:srgbClr val="DCEBF1"/>
          </a:solidFill>
          <a:ln w="9525">
            <a:solidFill>
              <a:srgbClr val="D6E1DC"/>
            </a:solidFill>
          </a:ln>
        </p:spPr>
      </p:sp>
      <p:sp>
        <p:nvSpPr>
          <p:cNvPr id="22" name="Овал 21">
            <a:extLst>
              <a:ext uri="{FF2B5EF4-FFF2-40B4-BE49-F238E27FC236}">
                <a16:creationId xmlns:a16="http://schemas.microsoft.com/office/drawing/2014/main" id="{804B0179-8C1A-4864-8608-614B8401C566}"/>
              </a:ext>
            </a:extLst>
          </p:cNvPr>
          <p:cNvSpPr>
            <a:spLocks noGrp="1"/>
          </p:cNvSpPr>
          <p:nvPr/>
        </p:nvSpPr>
        <p:spPr>
          <a:xfrm>
            <a:off x="3295650" y="3086100"/>
            <a:ext cx="266700" cy="266700"/>
          </a:xfrm>
          <a:prstGeom prst="ellipse">
            <a:avLst/>
          </a:prstGeom>
          <a:solidFill>
            <a:srgbClr val="3E7692"/>
          </a:solidFill>
          <a:ln w="0">
            <a:noFill/>
          </a:ln>
        </p:spPr>
      </p:sp>
      <p:sp>
        <p:nvSpPr>
          <p:cNvPr id="23" name="Прямокутник 22">
            <a:extLst>
              <a:ext uri="{FF2B5EF4-FFF2-40B4-BE49-F238E27FC236}">
                <a16:creationId xmlns:a16="http://schemas.microsoft.com/office/drawing/2014/main" id="{F443A95F-C24A-4E9C-A41D-C2F5CEDC0E6A}"/>
              </a:ext>
            </a:extLst>
          </p:cNvPr>
          <p:cNvSpPr>
            <a:spLocks noGrp="1"/>
          </p:cNvSpPr>
          <p:nvPr/>
        </p:nvSpPr>
        <p:spPr>
          <a:xfrm>
            <a:off x="3295650" y="3162300"/>
            <a:ext cx="26670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4" name="Прямокутник 23">
            <a:extLst>
              <a:ext uri="{FF2B5EF4-FFF2-40B4-BE49-F238E27FC236}">
                <a16:creationId xmlns:a16="http://schemas.microsoft.com/office/drawing/2014/main" id="{DD38F447-05EA-4F49-A3C9-8AA8EDF9C524}"/>
              </a:ext>
            </a:extLst>
          </p:cNvPr>
          <p:cNvSpPr>
            <a:spLocks noGrp="1"/>
          </p:cNvSpPr>
          <p:nvPr/>
        </p:nvSpPr>
        <p:spPr>
          <a:xfrm>
            <a:off x="3676650" y="3143250"/>
            <a:ext cx="5524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вода</a:t>
            </a:r>
          </a:p>
        </p:txBody>
      </p:sp>
      <p:sp>
        <p:nvSpPr>
          <p:cNvPr id="25" name="Прямокутник: округлені кути 24">
            <a:extLst>
              <a:ext uri="{FF2B5EF4-FFF2-40B4-BE49-F238E27FC236}">
                <a16:creationId xmlns:a16="http://schemas.microsoft.com/office/drawing/2014/main" id="{BAF4327D-A38B-4360-ACAE-6621C431F3B5}"/>
              </a:ext>
            </a:extLst>
          </p:cNvPr>
          <p:cNvSpPr>
            <a:spLocks noGrp="1"/>
          </p:cNvSpPr>
          <p:nvPr/>
        </p:nvSpPr>
        <p:spPr>
          <a:xfrm>
            <a:off x="4486275" y="2952750"/>
            <a:ext cx="1181100" cy="590550"/>
          </a:xfrm>
          <a:prstGeom prst="roundRect">
            <a:avLst>
              <a:gd name="adj" fmla="val 12903"/>
            </a:avLst>
          </a:prstGeom>
          <a:solidFill>
            <a:srgbClr val="F5EBDD"/>
          </a:solidFill>
          <a:ln w="9525">
            <a:solidFill>
              <a:srgbClr val="D6E1DC"/>
            </a:solidFill>
          </a:ln>
        </p:spPr>
      </p:sp>
      <p:sp>
        <p:nvSpPr>
          <p:cNvPr id="26" name="Овал 25">
            <a:extLst>
              <a:ext uri="{FF2B5EF4-FFF2-40B4-BE49-F238E27FC236}">
                <a16:creationId xmlns:a16="http://schemas.microsoft.com/office/drawing/2014/main" id="{5735E6E3-8BFB-4D6F-B7E0-FA87062EAA6A}"/>
              </a:ext>
            </a:extLst>
          </p:cNvPr>
          <p:cNvSpPr>
            <a:spLocks noGrp="1"/>
          </p:cNvSpPr>
          <p:nvPr/>
        </p:nvSpPr>
        <p:spPr>
          <a:xfrm>
            <a:off x="4619625" y="3086100"/>
            <a:ext cx="266700" cy="266700"/>
          </a:xfrm>
          <a:prstGeom prst="ellipse">
            <a:avLst/>
          </a:prstGeom>
          <a:solidFill>
            <a:srgbClr val="3E7692"/>
          </a:solidFill>
          <a:ln w="0">
            <a:noFill/>
          </a:ln>
        </p:spPr>
      </p:sp>
      <p:sp>
        <p:nvSpPr>
          <p:cNvPr id="27" name="Прямокутник 26">
            <a:extLst>
              <a:ext uri="{FF2B5EF4-FFF2-40B4-BE49-F238E27FC236}">
                <a16:creationId xmlns:a16="http://schemas.microsoft.com/office/drawing/2014/main" id="{8ECC7628-D5DD-4749-BD75-0EDFE0D510D4}"/>
              </a:ext>
            </a:extLst>
          </p:cNvPr>
          <p:cNvSpPr>
            <a:spLocks noGrp="1"/>
          </p:cNvSpPr>
          <p:nvPr/>
        </p:nvSpPr>
        <p:spPr>
          <a:xfrm>
            <a:off x="4619625" y="3162300"/>
            <a:ext cx="26670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8" name="Прямокутник 27">
            <a:extLst>
              <a:ext uri="{FF2B5EF4-FFF2-40B4-BE49-F238E27FC236}">
                <a16:creationId xmlns:a16="http://schemas.microsoft.com/office/drawing/2014/main" id="{353AF5A5-6E96-4EBB-A678-F9A8A20D634A}"/>
              </a:ext>
            </a:extLst>
          </p:cNvPr>
          <p:cNvSpPr>
            <a:spLocks noGrp="1"/>
          </p:cNvSpPr>
          <p:nvPr/>
        </p:nvSpPr>
        <p:spPr>
          <a:xfrm>
            <a:off x="5000625" y="3143250"/>
            <a:ext cx="552450" cy="190500"/>
          </a:xfrm>
          <a:prstGeom prst="rect">
            <a:avLst/>
          </a:prstGeom>
          <a:noFill/>
          <a:ln w="0">
            <a:noFill/>
          </a:ln>
        </p:spPr>
        <p:txBody>
          <a:bodyPr anchor="t">
            <a:normAutofit fontScale="4673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місцеві овочі</a:t>
            </a:r>
          </a:p>
        </p:txBody>
      </p:sp>
      <p:sp>
        <p:nvSpPr>
          <p:cNvPr id="29" name="Прямокутник: округлені кути 28">
            <a:extLst>
              <a:ext uri="{FF2B5EF4-FFF2-40B4-BE49-F238E27FC236}">
                <a16:creationId xmlns:a16="http://schemas.microsoft.com/office/drawing/2014/main" id="{293527D1-AF2E-4CEB-92B7-900F836A2770}"/>
              </a:ext>
            </a:extLst>
          </p:cNvPr>
          <p:cNvSpPr>
            <a:spLocks noGrp="1"/>
          </p:cNvSpPr>
          <p:nvPr/>
        </p:nvSpPr>
        <p:spPr>
          <a:xfrm>
            <a:off x="514350" y="3848100"/>
            <a:ext cx="5305425" cy="1238250"/>
          </a:xfrm>
          <a:prstGeom prst="roundRect">
            <a:avLst>
              <a:gd name="adj" fmla="val 6154"/>
            </a:avLst>
          </a:prstGeom>
          <a:solidFill>
            <a:srgbClr val="10282F"/>
          </a:solidFill>
          <a:ln w="0">
            <a:noFill/>
          </a:ln>
        </p:spPr>
      </p:sp>
      <p:sp>
        <p:nvSpPr>
          <p:cNvPr id="30" name="Прямокутник 29">
            <a:extLst>
              <a:ext uri="{FF2B5EF4-FFF2-40B4-BE49-F238E27FC236}">
                <a16:creationId xmlns:a16="http://schemas.microsoft.com/office/drawing/2014/main" id="{593AC877-FD4F-4BB2-B2AF-9C1A1E8008F3}"/>
              </a:ext>
            </a:extLst>
          </p:cNvPr>
          <p:cNvSpPr>
            <a:spLocks noGrp="1"/>
          </p:cNvSpPr>
          <p:nvPr/>
        </p:nvSpPr>
        <p:spPr>
          <a:xfrm>
            <a:off x="742950" y="4048125"/>
            <a:ext cx="285750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ОДИН ШЛЯХ НЕДОСТАТНІЙ</a:t>
            </a:r>
          </a:p>
        </p:txBody>
      </p:sp>
      <p:sp>
        <p:nvSpPr>
          <p:cNvPr id="31" name="Прямокутник 30">
            <a:extLst>
              <a:ext uri="{FF2B5EF4-FFF2-40B4-BE49-F238E27FC236}">
                <a16:creationId xmlns:a16="http://schemas.microsoft.com/office/drawing/2014/main" id="{4283DB3F-A110-4F99-B610-8833A1BBCEE1}"/>
              </a:ext>
            </a:extLst>
          </p:cNvPr>
          <p:cNvSpPr>
            <a:spLocks noGrp="1"/>
          </p:cNvSpPr>
          <p:nvPr/>
        </p:nvSpPr>
        <p:spPr>
          <a:xfrm>
            <a:off x="742950" y="4362450"/>
            <a:ext cx="4762500" cy="476250"/>
          </a:xfrm>
          <a:prstGeom prst="rect">
            <a:avLst/>
          </a:prstGeom>
          <a:noFill/>
          <a:ln w="0">
            <a:noFill/>
          </a:ln>
        </p:spPr>
        <p:txBody>
          <a:bodyPr anchor="t">
            <a:normAutofit fontScale="94628"/>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Оцінювання лише одного джерела надходження може суттєво зменшити оцінену загальну експозицію.</a:t>
            </a:r>
          </a:p>
        </p:txBody>
      </p:sp>
      <p:sp>
        <p:nvSpPr>
          <p:cNvPr id="32" name="Прямокутник 31">
            <a:extLst>
              <a:ext uri="{FF2B5EF4-FFF2-40B4-BE49-F238E27FC236}">
                <a16:creationId xmlns:a16="http://schemas.microsoft.com/office/drawing/2014/main" id="{5D820DE9-A8F0-4140-AA9B-4E4F2E335B37}"/>
              </a:ext>
            </a:extLst>
          </p:cNvPr>
          <p:cNvSpPr>
            <a:spLocks noGrp="1"/>
          </p:cNvSpPr>
          <p:nvPr/>
        </p:nvSpPr>
        <p:spPr>
          <a:xfrm>
            <a:off x="6029325" y="2609850"/>
            <a:ext cx="333375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ПОВОЄННИЙ КОНТЕКСТ</a:t>
            </a:r>
          </a:p>
        </p:txBody>
      </p:sp>
      <p:sp>
        <p:nvSpPr>
          <p:cNvPr id="33" name="Прямокутник: округлені кути 32">
            <a:extLst>
              <a:ext uri="{FF2B5EF4-FFF2-40B4-BE49-F238E27FC236}">
                <a16:creationId xmlns:a16="http://schemas.microsoft.com/office/drawing/2014/main" id="{F14487FB-D589-46F7-97F5-506230E8B494}"/>
              </a:ext>
            </a:extLst>
          </p:cNvPr>
          <p:cNvSpPr>
            <a:spLocks noGrp="1"/>
          </p:cNvSpPr>
          <p:nvPr/>
        </p:nvSpPr>
        <p:spPr>
          <a:xfrm>
            <a:off x="6029325" y="2914650"/>
            <a:ext cx="5553075" cy="304800"/>
          </a:xfrm>
          <a:prstGeom prst="roundRect">
            <a:avLst>
              <a:gd name="adj" fmla="val 25000"/>
            </a:avLst>
          </a:prstGeom>
          <a:solidFill>
            <a:srgbClr val="F7E6E3"/>
          </a:solidFill>
          <a:ln w="9525">
            <a:solidFill>
              <a:srgbClr val="D6E1DC"/>
            </a:solidFill>
          </a:ln>
        </p:spPr>
      </p:sp>
      <p:sp>
        <p:nvSpPr>
          <p:cNvPr id="34" name="Овал 33">
            <a:extLst>
              <a:ext uri="{FF2B5EF4-FFF2-40B4-BE49-F238E27FC236}">
                <a16:creationId xmlns:a16="http://schemas.microsoft.com/office/drawing/2014/main" id="{75FE5D53-33E3-4F6A-9045-9C79C1C341E3}"/>
              </a:ext>
            </a:extLst>
          </p:cNvPr>
          <p:cNvSpPr>
            <a:spLocks noGrp="1"/>
          </p:cNvSpPr>
          <p:nvPr/>
        </p:nvSpPr>
        <p:spPr>
          <a:xfrm>
            <a:off x="6162675" y="2990850"/>
            <a:ext cx="152400" cy="152400"/>
          </a:xfrm>
          <a:prstGeom prst="ellipse">
            <a:avLst/>
          </a:prstGeom>
          <a:solidFill>
            <a:srgbClr val="C75A52"/>
          </a:solidFill>
          <a:ln w="0">
            <a:noFill/>
          </a:ln>
        </p:spPr>
      </p:sp>
      <p:sp>
        <p:nvSpPr>
          <p:cNvPr id="35" name="Прямокутник 34">
            <a:extLst>
              <a:ext uri="{FF2B5EF4-FFF2-40B4-BE49-F238E27FC236}">
                <a16:creationId xmlns:a16="http://schemas.microsoft.com/office/drawing/2014/main" id="{4737E714-AD7A-49C0-9CF5-2FB0845956B2}"/>
              </a:ext>
            </a:extLst>
          </p:cNvPr>
          <p:cNvSpPr>
            <a:spLocks noGrp="1"/>
          </p:cNvSpPr>
          <p:nvPr/>
        </p:nvSpPr>
        <p:spPr>
          <a:xfrm>
            <a:off x="6457950" y="297180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хімічне забруднення</a:t>
            </a:r>
          </a:p>
        </p:txBody>
      </p:sp>
      <p:sp>
        <p:nvSpPr>
          <p:cNvPr id="36" name="Прямокутник: округлені кути 35">
            <a:extLst>
              <a:ext uri="{FF2B5EF4-FFF2-40B4-BE49-F238E27FC236}">
                <a16:creationId xmlns:a16="http://schemas.microsoft.com/office/drawing/2014/main" id="{3078AA1A-7472-4293-B138-092ECF3F26D2}"/>
              </a:ext>
            </a:extLst>
          </p:cNvPr>
          <p:cNvSpPr>
            <a:spLocks noGrp="1"/>
          </p:cNvSpPr>
          <p:nvPr/>
        </p:nvSpPr>
        <p:spPr>
          <a:xfrm>
            <a:off x="6029325" y="3314700"/>
            <a:ext cx="5553075" cy="304800"/>
          </a:xfrm>
          <a:prstGeom prst="roundRect">
            <a:avLst>
              <a:gd name="adj" fmla="val 25000"/>
            </a:avLst>
          </a:prstGeom>
          <a:solidFill>
            <a:srgbClr val="F5EBDD"/>
          </a:solidFill>
          <a:ln w="9525">
            <a:solidFill>
              <a:srgbClr val="D6E1DC"/>
            </a:solidFill>
          </a:ln>
        </p:spPr>
      </p:sp>
      <p:sp>
        <p:nvSpPr>
          <p:cNvPr id="37" name="Овал 36">
            <a:extLst>
              <a:ext uri="{FF2B5EF4-FFF2-40B4-BE49-F238E27FC236}">
                <a16:creationId xmlns:a16="http://schemas.microsoft.com/office/drawing/2014/main" id="{F45F78AF-033F-45CA-BFC6-193CC7964CCA}"/>
              </a:ext>
            </a:extLst>
          </p:cNvPr>
          <p:cNvSpPr>
            <a:spLocks noGrp="1"/>
          </p:cNvSpPr>
          <p:nvPr/>
        </p:nvSpPr>
        <p:spPr>
          <a:xfrm>
            <a:off x="6162675" y="3390900"/>
            <a:ext cx="152400" cy="152400"/>
          </a:xfrm>
          <a:prstGeom prst="ellipse">
            <a:avLst/>
          </a:prstGeom>
          <a:solidFill>
            <a:srgbClr val="C75A52"/>
          </a:solidFill>
          <a:ln w="0">
            <a:noFill/>
          </a:ln>
        </p:spPr>
      </p:sp>
      <p:sp>
        <p:nvSpPr>
          <p:cNvPr id="38" name="Прямокутник 37">
            <a:extLst>
              <a:ext uri="{FF2B5EF4-FFF2-40B4-BE49-F238E27FC236}">
                <a16:creationId xmlns:a16="http://schemas.microsoft.com/office/drawing/2014/main" id="{B27980AE-A94A-466A-AD7A-7D13862C2765}"/>
              </a:ext>
            </a:extLst>
          </p:cNvPr>
          <p:cNvSpPr>
            <a:spLocks noGrp="1"/>
          </p:cNvSpPr>
          <p:nvPr/>
        </p:nvSpPr>
        <p:spPr>
          <a:xfrm>
            <a:off x="6457950" y="337185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пил і шум</a:t>
            </a:r>
          </a:p>
        </p:txBody>
      </p:sp>
      <p:sp>
        <p:nvSpPr>
          <p:cNvPr id="39" name="Прямокутник: округлені кути 38">
            <a:extLst>
              <a:ext uri="{FF2B5EF4-FFF2-40B4-BE49-F238E27FC236}">
                <a16:creationId xmlns:a16="http://schemas.microsoft.com/office/drawing/2014/main" id="{78AF7CBA-5258-4F7F-A6F5-F8F7B7D7F452}"/>
              </a:ext>
            </a:extLst>
          </p:cNvPr>
          <p:cNvSpPr>
            <a:spLocks noGrp="1"/>
          </p:cNvSpPr>
          <p:nvPr/>
        </p:nvSpPr>
        <p:spPr>
          <a:xfrm>
            <a:off x="6029325" y="3714750"/>
            <a:ext cx="5553075" cy="304800"/>
          </a:xfrm>
          <a:prstGeom prst="roundRect">
            <a:avLst>
              <a:gd name="adj" fmla="val 25000"/>
            </a:avLst>
          </a:prstGeom>
          <a:solidFill>
            <a:srgbClr val="F7E6E3"/>
          </a:solidFill>
          <a:ln w="9525">
            <a:solidFill>
              <a:srgbClr val="D6E1DC"/>
            </a:solidFill>
          </a:ln>
        </p:spPr>
      </p:sp>
      <p:sp>
        <p:nvSpPr>
          <p:cNvPr id="40" name="Овал 39">
            <a:extLst>
              <a:ext uri="{FF2B5EF4-FFF2-40B4-BE49-F238E27FC236}">
                <a16:creationId xmlns:a16="http://schemas.microsoft.com/office/drawing/2014/main" id="{05447B09-4703-4607-8C8B-3C3D17DCA60D}"/>
              </a:ext>
            </a:extLst>
          </p:cNvPr>
          <p:cNvSpPr>
            <a:spLocks noGrp="1"/>
          </p:cNvSpPr>
          <p:nvPr/>
        </p:nvSpPr>
        <p:spPr>
          <a:xfrm>
            <a:off x="6162675" y="3790950"/>
            <a:ext cx="152400" cy="152400"/>
          </a:xfrm>
          <a:prstGeom prst="ellipse">
            <a:avLst/>
          </a:prstGeom>
          <a:solidFill>
            <a:srgbClr val="C75A52"/>
          </a:solidFill>
          <a:ln w="0">
            <a:noFill/>
          </a:ln>
        </p:spPr>
      </p:sp>
      <p:sp>
        <p:nvSpPr>
          <p:cNvPr id="41" name="Прямокутник 40">
            <a:extLst>
              <a:ext uri="{FF2B5EF4-FFF2-40B4-BE49-F238E27FC236}">
                <a16:creationId xmlns:a16="http://schemas.microsoft.com/office/drawing/2014/main" id="{043782EA-BB5F-4868-926C-1D7E05556E96}"/>
              </a:ext>
            </a:extLst>
          </p:cNvPr>
          <p:cNvSpPr>
            <a:spLocks noGrp="1"/>
          </p:cNvSpPr>
          <p:nvPr/>
        </p:nvSpPr>
        <p:spPr>
          <a:xfrm>
            <a:off x="6457950" y="377190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дефіцит безпечної води</a:t>
            </a:r>
          </a:p>
        </p:txBody>
      </p:sp>
      <p:sp>
        <p:nvSpPr>
          <p:cNvPr id="42" name="Прямокутник: округлені кути 41">
            <a:extLst>
              <a:ext uri="{FF2B5EF4-FFF2-40B4-BE49-F238E27FC236}">
                <a16:creationId xmlns:a16="http://schemas.microsoft.com/office/drawing/2014/main" id="{99D263B1-A3E5-4E76-95CC-D86AC74E2500}"/>
              </a:ext>
            </a:extLst>
          </p:cNvPr>
          <p:cNvSpPr>
            <a:spLocks noGrp="1"/>
          </p:cNvSpPr>
          <p:nvPr/>
        </p:nvSpPr>
        <p:spPr>
          <a:xfrm>
            <a:off x="6029325" y="4114800"/>
            <a:ext cx="5553075" cy="304800"/>
          </a:xfrm>
          <a:prstGeom prst="roundRect">
            <a:avLst>
              <a:gd name="adj" fmla="val 25000"/>
            </a:avLst>
          </a:prstGeom>
          <a:solidFill>
            <a:srgbClr val="F5EBDD"/>
          </a:solidFill>
          <a:ln w="9525">
            <a:solidFill>
              <a:srgbClr val="D6E1DC"/>
            </a:solidFill>
          </a:ln>
        </p:spPr>
      </p:sp>
      <p:sp>
        <p:nvSpPr>
          <p:cNvPr id="43" name="Овал 42">
            <a:extLst>
              <a:ext uri="{FF2B5EF4-FFF2-40B4-BE49-F238E27FC236}">
                <a16:creationId xmlns:a16="http://schemas.microsoft.com/office/drawing/2014/main" id="{C81CCD7F-89EC-496C-B474-CD6D95E13B72}"/>
              </a:ext>
            </a:extLst>
          </p:cNvPr>
          <p:cNvSpPr>
            <a:spLocks noGrp="1"/>
          </p:cNvSpPr>
          <p:nvPr/>
        </p:nvSpPr>
        <p:spPr>
          <a:xfrm>
            <a:off x="6162675" y="4191000"/>
            <a:ext cx="152400" cy="152400"/>
          </a:xfrm>
          <a:prstGeom prst="ellipse">
            <a:avLst/>
          </a:prstGeom>
          <a:solidFill>
            <a:srgbClr val="C75A52"/>
          </a:solidFill>
          <a:ln w="0">
            <a:noFill/>
          </a:ln>
        </p:spPr>
      </p:sp>
      <p:sp>
        <p:nvSpPr>
          <p:cNvPr id="44" name="Прямокутник 43">
            <a:extLst>
              <a:ext uri="{FF2B5EF4-FFF2-40B4-BE49-F238E27FC236}">
                <a16:creationId xmlns:a16="http://schemas.microsoft.com/office/drawing/2014/main" id="{145CA48C-6C50-41F2-9C3A-67356A0A4760}"/>
              </a:ext>
            </a:extLst>
          </p:cNvPr>
          <p:cNvSpPr>
            <a:spLocks noGrp="1"/>
          </p:cNvSpPr>
          <p:nvPr/>
        </p:nvSpPr>
        <p:spPr>
          <a:xfrm>
            <a:off x="6457950" y="417195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пошкодження житла</a:t>
            </a:r>
          </a:p>
        </p:txBody>
      </p:sp>
      <p:sp>
        <p:nvSpPr>
          <p:cNvPr id="45" name="Прямокутник: округлені кути 44">
            <a:extLst>
              <a:ext uri="{FF2B5EF4-FFF2-40B4-BE49-F238E27FC236}">
                <a16:creationId xmlns:a16="http://schemas.microsoft.com/office/drawing/2014/main" id="{607E073E-BFC9-4B90-8D9B-5A70B0277A59}"/>
              </a:ext>
            </a:extLst>
          </p:cNvPr>
          <p:cNvSpPr>
            <a:spLocks noGrp="1"/>
          </p:cNvSpPr>
          <p:nvPr/>
        </p:nvSpPr>
        <p:spPr>
          <a:xfrm>
            <a:off x="6029325" y="4514850"/>
            <a:ext cx="5553075" cy="304800"/>
          </a:xfrm>
          <a:prstGeom prst="roundRect">
            <a:avLst>
              <a:gd name="adj" fmla="val 25000"/>
            </a:avLst>
          </a:prstGeom>
          <a:solidFill>
            <a:srgbClr val="F7E6E3"/>
          </a:solidFill>
          <a:ln w="9525">
            <a:solidFill>
              <a:srgbClr val="D6E1DC"/>
            </a:solidFill>
          </a:ln>
        </p:spPr>
      </p:sp>
      <p:sp>
        <p:nvSpPr>
          <p:cNvPr id="46" name="Овал 45">
            <a:extLst>
              <a:ext uri="{FF2B5EF4-FFF2-40B4-BE49-F238E27FC236}">
                <a16:creationId xmlns:a16="http://schemas.microsoft.com/office/drawing/2014/main" id="{D9C999AB-BC43-452D-8854-2C0E52E8B9AD}"/>
              </a:ext>
            </a:extLst>
          </p:cNvPr>
          <p:cNvSpPr>
            <a:spLocks noGrp="1"/>
          </p:cNvSpPr>
          <p:nvPr/>
        </p:nvSpPr>
        <p:spPr>
          <a:xfrm>
            <a:off x="6162675" y="4591050"/>
            <a:ext cx="152400" cy="152400"/>
          </a:xfrm>
          <a:prstGeom prst="ellipse">
            <a:avLst/>
          </a:prstGeom>
          <a:solidFill>
            <a:srgbClr val="C75A52"/>
          </a:solidFill>
          <a:ln w="0">
            <a:noFill/>
          </a:ln>
        </p:spPr>
      </p:sp>
      <p:sp>
        <p:nvSpPr>
          <p:cNvPr id="47" name="Прямокутник 46">
            <a:extLst>
              <a:ext uri="{FF2B5EF4-FFF2-40B4-BE49-F238E27FC236}">
                <a16:creationId xmlns:a16="http://schemas.microsoft.com/office/drawing/2014/main" id="{4B1237BA-C091-4E89-A531-C6517A6D64F4}"/>
              </a:ext>
            </a:extLst>
          </p:cNvPr>
          <p:cNvSpPr>
            <a:spLocks noGrp="1"/>
          </p:cNvSpPr>
          <p:nvPr/>
        </p:nvSpPr>
        <p:spPr>
          <a:xfrm>
            <a:off x="6457950" y="457200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психологічний стрес</a:t>
            </a:r>
          </a:p>
        </p:txBody>
      </p:sp>
      <p:sp>
        <p:nvSpPr>
          <p:cNvPr id="48" name="Прямокутник: округлені кути 47">
            <a:extLst>
              <a:ext uri="{FF2B5EF4-FFF2-40B4-BE49-F238E27FC236}">
                <a16:creationId xmlns:a16="http://schemas.microsoft.com/office/drawing/2014/main" id="{187EED8C-9B3B-4286-8F8D-917B4B74F336}"/>
              </a:ext>
            </a:extLst>
          </p:cNvPr>
          <p:cNvSpPr>
            <a:spLocks noGrp="1"/>
          </p:cNvSpPr>
          <p:nvPr/>
        </p:nvSpPr>
        <p:spPr>
          <a:xfrm>
            <a:off x="6029325" y="4914900"/>
            <a:ext cx="5553075" cy="304800"/>
          </a:xfrm>
          <a:prstGeom prst="roundRect">
            <a:avLst>
              <a:gd name="adj" fmla="val 25000"/>
            </a:avLst>
          </a:prstGeom>
          <a:solidFill>
            <a:srgbClr val="F5EBDD"/>
          </a:solidFill>
          <a:ln w="9525">
            <a:solidFill>
              <a:srgbClr val="D6E1DC"/>
            </a:solidFill>
          </a:ln>
        </p:spPr>
      </p:sp>
      <p:sp>
        <p:nvSpPr>
          <p:cNvPr id="49" name="Овал 48">
            <a:extLst>
              <a:ext uri="{FF2B5EF4-FFF2-40B4-BE49-F238E27FC236}">
                <a16:creationId xmlns:a16="http://schemas.microsoft.com/office/drawing/2014/main" id="{23D57B50-8A1B-4748-AABC-61EF6BA1C7AE}"/>
              </a:ext>
            </a:extLst>
          </p:cNvPr>
          <p:cNvSpPr>
            <a:spLocks noGrp="1"/>
          </p:cNvSpPr>
          <p:nvPr/>
        </p:nvSpPr>
        <p:spPr>
          <a:xfrm>
            <a:off x="6162675" y="4991100"/>
            <a:ext cx="152400" cy="152400"/>
          </a:xfrm>
          <a:prstGeom prst="ellipse">
            <a:avLst/>
          </a:prstGeom>
          <a:solidFill>
            <a:srgbClr val="C75A52"/>
          </a:solidFill>
          <a:ln w="0">
            <a:noFill/>
          </a:ln>
        </p:spPr>
      </p:sp>
      <p:sp>
        <p:nvSpPr>
          <p:cNvPr id="50" name="Прямокутник 49">
            <a:extLst>
              <a:ext uri="{FF2B5EF4-FFF2-40B4-BE49-F238E27FC236}">
                <a16:creationId xmlns:a16="http://schemas.microsoft.com/office/drawing/2014/main" id="{8AB10DA1-2B31-4507-A8CB-1E38FDC9F571}"/>
              </a:ext>
            </a:extLst>
          </p:cNvPr>
          <p:cNvSpPr>
            <a:spLocks noGrp="1"/>
          </p:cNvSpPr>
          <p:nvPr/>
        </p:nvSpPr>
        <p:spPr>
          <a:xfrm>
            <a:off x="6457950" y="497205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обмежений доступ до медицини</a:t>
            </a:r>
          </a:p>
        </p:txBody>
      </p:sp>
      <p:sp>
        <p:nvSpPr>
          <p:cNvPr id="51" name="Прямокутник: округлені кути 50">
            <a:extLst>
              <a:ext uri="{FF2B5EF4-FFF2-40B4-BE49-F238E27FC236}">
                <a16:creationId xmlns:a16="http://schemas.microsoft.com/office/drawing/2014/main" id="{153C8231-FEE3-4EA5-B918-9D0C897157CA}"/>
              </a:ext>
            </a:extLst>
          </p:cNvPr>
          <p:cNvSpPr>
            <a:spLocks noGrp="1"/>
          </p:cNvSpPr>
          <p:nvPr/>
        </p:nvSpPr>
        <p:spPr>
          <a:xfrm>
            <a:off x="6029325" y="5314950"/>
            <a:ext cx="5553075" cy="304800"/>
          </a:xfrm>
          <a:prstGeom prst="roundRect">
            <a:avLst>
              <a:gd name="adj" fmla="val 25000"/>
            </a:avLst>
          </a:prstGeom>
          <a:solidFill>
            <a:srgbClr val="F7E6E3"/>
          </a:solidFill>
          <a:ln w="9525">
            <a:solidFill>
              <a:srgbClr val="D6E1DC"/>
            </a:solidFill>
          </a:ln>
        </p:spPr>
      </p:sp>
      <p:sp>
        <p:nvSpPr>
          <p:cNvPr id="52" name="Овал 51">
            <a:extLst>
              <a:ext uri="{FF2B5EF4-FFF2-40B4-BE49-F238E27FC236}">
                <a16:creationId xmlns:a16="http://schemas.microsoft.com/office/drawing/2014/main" id="{D4D062D2-8F57-4E88-BD8A-C2237391FDB1}"/>
              </a:ext>
            </a:extLst>
          </p:cNvPr>
          <p:cNvSpPr>
            <a:spLocks noGrp="1"/>
          </p:cNvSpPr>
          <p:nvPr/>
        </p:nvSpPr>
        <p:spPr>
          <a:xfrm>
            <a:off x="6162675" y="5391150"/>
            <a:ext cx="152400" cy="152400"/>
          </a:xfrm>
          <a:prstGeom prst="ellipse">
            <a:avLst/>
          </a:prstGeom>
          <a:solidFill>
            <a:srgbClr val="C75A52"/>
          </a:solidFill>
          <a:ln w="0">
            <a:noFill/>
          </a:ln>
        </p:spPr>
      </p:sp>
      <p:sp>
        <p:nvSpPr>
          <p:cNvPr id="53" name="Прямокутник 52">
            <a:extLst>
              <a:ext uri="{FF2B5EF4-FFF2-40B4-BE49-F238E27FC236}">
                <a16:creationId xmlns:a16="http://schemas.microsoft.com/office/drawing/2014/main" id="{042A1446-FC54-4795-8E96-A29D07D24297}"/>
              </a:ext>
            </a:extLst>
          </p:cNvPr>
          <p:cNvSpPr>
            <a:spLocks noGrp="1"/>
          </p:cNvSpPr>
          <p:nvPr/>
        </p:nvSpPr>
        <p:spPr>
          <a:xfrm>
            <a:off x="6457950" y="537210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кілька джерел забруднення</a:t>
            </a:r>
          </a:p>
        </p:txBody>
      </p:sp>
      <p:sp>
        <p:nvSpPr>
          <p:cNvPr id="54" name="Прямокутник: округлені кути 53">
            <a:extLst>
              <a:ext uri="{FF2B5EF4-FFF2-40B4-BE49-F238E27FC236}">
                <a16:creationId xmlns:a16="http://schemas.microsoft.com/office/drawing/2014/main" id="{8A06847B-4199-4007-8398-4EA0361D4DC0}"/>
              </a:ext>
            </a:extLst>
          </p:cNvPr>
          <p:cNvSpPr>
            <a:spLocks noGrp="1"/>
          </p:cNvSpPr>
          <p:nvPr/>
        </p:nvSpPr>
        <p:spPr>
          <a:xfrm>
            <a:off x="6029325" y="5772150"/>
            <a:ext cx="5553075" cy="342900"/>
          </a:xfrm>
          <a:prstGeom prst="roundRect">
            <a:avLst>
              <a:gd name="adj" fmla="val 22222"/>
            </a:avLst>
          </a:prstGeom>
          <a:solidFill>
            <a:srgbClr val="DDECE4"/>
          </a:solidFill>
          <a:ln w="0">
            <a:noFill/>
          </a:ln>
        </p:spPr>
      </p:sp>
      <p:sp>
        <p:nvSpPr>
          <p:cNvPr id="55" name="Прямокутник 54">
            <a:extLst>
              <a:ext uri="{FF2B5EF4-FFF2-40B4-BE49-F238E27FC236}">
                <a16:creationId xmlns:a16="http://schemas.microsoft.com/office/drawing/2014/main" id="{34CDCF57-11A2-4A88-B312-E86BC8BE4E72}"/>
              </a:ext>
            </a:extLst>
          </p:cNvPr>
          <p:cNvSpPr>
            <a:spLocks noGrp="1"/>
          </p:cNvSpPr>
          <p:nvPr/>
        </p:nvSpPr>
        <p:spPr>
          <a:xfrm>
            <a:off x="6191250" y="5848350"/>
            <a:ext cx="5238750" cy="190500"/>
          </a:xfrm>
          <a:prstGeom prst="rect">
            <a:avLst/>
          </a:prstGeom>
          <a:noFill/>
          <a:ln w="0">
            <a:noFill/>
          </a:ln>
        </p:spPr>
        <p:txBody>
          <a:bodyPr anchor="t">
            <a:normAutofit fontScale="78788"/>
          </a:bodyPr>
          <a:lstStyle/>
          <a:p>
            <a:pPr algn="ctr">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Складні взаємодії потрібно щонайменше описати якісно.</a:t>
            </a:r>
          </a:p>
        </p:txBody>
      </p:sp>
      <p:sp>
        <p:nvSpPr>
          <p:cNvPr id="56" name="Прямокутник 55">
            <a:extLst>
              <a:ext uri="{FF2B5EF4-FFF2-40B4-BE49-F238E27FC236}">
                <a16:creationId xmlns:a16="http://schemas.microsoft.com/office/drawing/2014/main" id="{B88FFEB3-D940-4BCA-AC63-C6FA183B50B6}"/>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7" name="Прямокутник 56">
            <a:extLst>
              <a:ext uri="{FF2B5EF4-FFF2-40B4-BE49-F238E27FC236}">
                <a16:creationId xmlns:a16="http://schemas.microsoft.com/office/drawing/2014/main" id="{AF45C51E-F31A-4C6B-B401-B3B2E283AD6A}"/>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19</a:t>
            </a:r>
          </a:p>
        </p:txBody>
      </p:sp>
    </p:spTree>
    <p:extLst>
      <p:ext uri="{BB962C8B-B14F-4D97-AF65-F5344CB8AC3E}">
        <p14:creationId xmlns:p14="http://schemas.microsoft.com/office/powerpoint/2010/main" val="1251762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49" name="Прямокутник 48">
            <a:extLst>
              <a:ext uri="{FF2B5EF4-FFF2-40B4-BE49-F238E27FC236}">
                <a16:creationId xmlns:a16="http://schemas.microsoft.com/office/drawing/2014/main" id="{7952F69E-AA01-4ED4-84AF-FE1EFB34FDD3}"/>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20</a:t>
            </a:r>
          </a:p>
        </p:txBody>
      </p:sp>
      <p:sp>
        <p:nvSpPr>
          <p:cNvPr id="2" name="Прямокутник 1">
            <a:extLst>
              <a:ext uri="{FF2B5EF4-FFF2-40B4-BE49-F238E27FC236}">
                <a16:creationId xmlns:a16="http://schemas.microsoft.com/office/drawing/2014/main" id="{CF352FF1-292E-41F3-8789-93C00D802F5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BD6C37C6-FB1C-4F55-9531-E379914CCF0C}"/>
              </a:ext>
            </a:extLst>
          </p:cNvPr>
          <p:cNvSpPr>
            <a:spLocks noGrp="1"/>
          </p:cNvSpPr>
          <p:nvPr/>
        </p:nvSpPr>
        <p:spPr>
          <a:xfrm>
            <a:off x="514350" y="723900"/>
            <a:ext cx="11049000" cy="523875"/>
          </a:xfrm>
          <a:prstGeom prst="rect">
            <a:avLst/>
          </a:prstGeom>
          <a:noFill/>
          <a:ln w="0">
            <a:noFill/>
          </a:ln>
        </p:spPr>
        <p:txBody>
          <a:bodyPr anchor="t">
            <a:normAutofit fontScale="9156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Екологічний ризик оцінює зміни від організму до екосистемної функції</a:t>
            </a:r>
          </a:p>
        </p:txBody>
      </p:sp>
      <p:sp>
        <p:nvSpPr>
          <p:cNvPr id="4" name="Прямокутник: округлені кути 3">
            <a:extLst>
              <a:ext uri="{FF2B5EF4-FFF2-40B4-BE49-F238E27FC236}">
                <a16:creationId xmlns:a16="http://schemas.microsoft.com/office/drawing/2014/main" id="{E53E5BB1-A964-4854-A544-5714DBF7AB8A}"/>
              </a:ext>
            </a:extLst>
          </p:cNvPr>
          <p:cNvSpPr>
            <a:spLocks noGrp="1"/>
          </p:cNvSpPr>
          <p:nvPr/>
        </p:nvSpPr>
        <p:spPr>
          <a:xfrm>
            <a:off x="514350" y="152400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6A04046-30CB-4542-B996-C1D650ECD3A3}"/>
              </a:ext>
            </a:extLst>
          </p:cNvPr>
          <p:cNvSpPr>
            <a:spLocks noGrp="1"/>
          </p:cNvSpPr>
          <p:nvPr/>
        </p:nvSpPr>
        <p:spPr>
          <a:xfrm>
            <a:off x="514350" y="1524000"/>
            <a:ext cx="66675" cy="72390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4A05F77C-70E8-48A5-A871-F8D51FE328ED}"/>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ЕКОЛОГІЧНИЙ РИЗИК</a:t>
            </a:r>
          </a:p>
        </p:txBody>
      </p:sp>
      <p:sp>
        <p:nvSpPr>
          <p:cNvPr id="7" name="Прямокутник 6">
            <a:extLst>
              <a:ext uri="{FF2B5EF4-FFF2-40B4-BE49-F238E27FC236}">
                <a16:creationId xmlns:a16="http://schemas.microsoft.com/office/drawing/2014/main" id="{97EE9850-57DB-4463-A3DA-764BEF6897CC}"/>
              </a:ext>
            </a:extLst>
          </p:cNvPr>
          <p:cNvSpPr>
            <a:spLocks noGrp="1"/>
          </p:cNvSpPr>
          <p:nvPr/>
        </p:nvSpPr>
        <p:spPr>
          <a:xfrm>
            <a:off x="704850" y="185737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Імовірність негативних змін у структурі, функціях, стійкості або відновлюваності популяцій, угруповань, екосистем чи природних ресурсів.</a:t>
            </a:r>
          </a:p>
        </p:txBody>
      </p:sp>
      <p:sp>
        <p:nvSpPr>
          <p:cNvPr id="8" name="Прямокутник: округлені кути 7">
            <a:extLst>
              <a:ext uri="{FF2B5EF4-FFF2-40B4-BE49-F238E27FC236}">
                <a16:creationId xmlns:a16="http://schemas.microsoft.com/office/drawing/2014/main" id="{0A82AC1A-2B8C-40CF-8267-8CCA8106E1B0}"/>
              </a:ext>
            </a:extLst>
          </p:cNvPr>
          <p:cNvSpPr>
            <a:spLocks noGrp="1"/>
          </p:cNvSpPr>
          <p:nvPr/>
        </p:nvSpPr>
        <p:spPr>
          <a:xfrm>
            <a:off x="514350" y="2571750"/>
            <a:ext cx="5305425" cy="781050"/>
          </a:xfrm>
          <a:prstGeom prst="roundRect">
            <a:avLst>
              <a:gd name="adj" fmla="val 9756"/>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B453324F-447D-4603-A4A5-316EE14E4541}"/>
              </a:ext>
            </a:extLst>
          </p:cNvPr>
          <p:cNvSpPr>
            <a:spLocks noGrp="1"/>
          </p:cNvSpPr>
          <p:nvPr/>
        </p:nvSpPr>
        <p:spPr>
          <a:xfrm>
            <a:off x="514350" y="2571750"/>
            <a:ext cx="66675" cy="781050"/>
          </a:xfrm>
          <a:prstGeom prst="roundRect">
            <a:avLst>
              <a:gd name="adj" fmla="val 50000"/>
            </a:avLst>
          </a:prstGeom>
          <a:solidFill>
            <a:srgbClr val="0F6B64"/>
          </a:solidFill>
          <a:ln w="0">
            <a:noFill/>
          </a:ln>
        </p:spPr>
      </p:sp>
      <p:sp>
        <p:nvSpPr>
          <p:cNvPr id="10" name="Прямокутник 9">
            <a:extLst>
              <a:ext uri="{FF2B5EF4-FFF2-40B4-BE49-F238E27FC236}">
                <a16:creationId xmlns:a16="http://schemas.microsoft.com/office/drawing/2014/main" id="{85EBA719-1D2F-4BA4-927E-7C589B636881}"/>
              </a:ext>
            </a:extLst>
          </p:cNvPr>
          <p:cNvSpPr>
            <a:spLocks noGrp="1"/>
          </p:cNvSpPr>
          <p:nvPr/>
        </p:nvSpPr>
        <p:spPr>
          <a:xfrm>
            <a:off x="704850" y="2686050"/>
            <a:ext cx="492442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ЕКОЛОГІЧНИЙ РЕЦЕПТОР</a:t>
            </a:r>
          </a:p>
        </p:txBody>
      </p:sp>
      <p:sp>
        <p:nvSpPr>
          <p:cNvPr id="11" name="Прямокутник 10">
            <a:extLst>
              <a:ext uri="{FF2B5EF4-FFF2-40B4-BE49-F238E27FC236}">
                <a16:creationId xmlns:a16="http://schemas.microsoft.com/office/drawing/2014/main" id="{01ACD10F-8396-453F-9939-4A1ACAEF9981}"/>
              </a:ext>
            </a:extLst>
          </p:cNvPr>
          <p:cNvSpPr>
            <a:spLocks noGrp="1"/>
          </p:cNvSpPr>
          <p:nvPr/>
        </p:nvSpPr>
        <p:spPr>
          <a:xfrm>
            <a:off x="704850" y="2905125"/>
            <a:ext cx="4943475" cy="361950"/>
          </a:xfrm>
          <a:prstGeom prst="rect">
            <a:avLst/>
          </a:prstGeom>
          <a:noFill/>
          <a:ln w="0">
            <a:noFill/>
          </a:ln>
        </p:spPr>
        <p:txBody>
          <a:bodyPr anchor="t">
            <a:normAutofit fontScale="8452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Організм, популяція, угруповання, оселище, екосистема або природний ресурс, який може зазнати негативного впливу забруднення.</a:t>
            </a:r>
          </a:p>
        </p:txBody>
      </p:sp>
      <p:sp>
        <p:nvSpPr>
          <p:cNvPr id="12" name="Прямокутник: округлені кути 11">
            <a:extLst>
              <a:ext uri="{FF2B5EF4-FFF2-40B4-BE49-F238E27FC236}">
                <a16:creationId xmlns:a16="http://schemas.microsoft.com/office/drawing/2014/main" id="{02C972F8-6D34-4B64-9C5A-B9DDA24D13C2}"/>
              </a:ext>
            </a:extLst>
          </p:cNvPr>
          <p:cNvSpPr>
            <a:spLocks noGrp="1"/>
          </p:cNvSpPr>
          <p:nvPr/>
        </p:nvSpPr>
        <p:spPr>
          <a:xfrm>
            <a:off x="6029325" y="2571750"/>
            <a:ext cx="5553075" cy="781050"/>
          </a:xfrm>
          <a:prstGeom prst="roundRect">
            <a:avLst>
              <a:gd name="adj" fmla="val 9756"/>
            </a:avLst>
          </a:prstGeom>
          <a:solidFill>
            <a:srgbClr val="FFFFFF"/>
          </a:solidFill>
          <a:ln w="9525">
            <a:solidFill>
              <a:srgbClr val="D6E1DC"/>
            </a:solidFill>
          </a:ln>
        </p:spPr>
      </p:sp>
      <p:sp>
        <p:nvSpPr>
          <p:cNvPr id="13" name="Прямокутник: округлені кути 12">
            <a:extLst>
              <a:ext uri="{FF2B5EF4-FFF2-40B4-BE49-F238E27FC236}">
                <a16:creationId xmlns:a16="http://schemas.microsoft.com/office/drawing/2014/main" id="{1F565853-35C1-4B3E-9F0A-DB5F7AB1BC12}"/>
              </a:ext>
            </a:extLst>
          </p:cNvPr>
          <p:cNvSpPr>
            <a:spLocks noGrp="1"/>
          </p:cNvSpPr>
          <p:nvPr/>
        </p:nvSpPr>
        <p:spPr>
          <a:xfrm>
            <a:off x="6029325" y="2571750"/>
            <a:ext cx="66675" cy="781050"/>
          </a:xfrm>
          <a:prstGeom prst="roundRect">
            <a:avLst>
              <a:gd name="adj" fmla="val 50000"/>
            </a:avLst>
          </a:prstGeom>
          <a:solidFill>
            <a:srgbClr val="3E7692"/>
          </a:solidFill>
          <a:ln w="0">
            <a:noFill/>
          </a:ln>
        </p:spPr>
      </p:sp>
      <p:sp>
        <p:nvSpPr>
          <p:cNvPr id="14" name="Прямокутник 13">
            <a:extLst>
              <a:ext uri="{FF2B5EF4-FFF2-40B4-BE49-F238E27FC236}">
                <a16:creationId xmlns:a16="http://schemas.microsoft.com/office/drawing/2014/main" id="{536272FC-9222-42DB-95C0-B0D9B8473072}"/>
              </a:ext>
            </a:extLst>
          </p:cNvPr>
          <p:cNvSpPr>
            <a:spLocks noGrp="1"/>
          </p:cNvSpPr>
          <p:nvPr/>
        </p:nvSpPr>
        <p:spPr>
          <a:xfrm>
            <a:off x="6219825" y="2686050"/>
            <a:ext cx="5172075"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ОЦІНОЧНИЙ ЕКОЛОГІЧНИЙ ПОКАЗНИК</a:t>
            </a:r>
          </a:p>
        </p:txBody>
      </p:sp>
      <p:sp>
        <p:nvSpPr>
          <p:cNvPr id="15" name="Прямокутник 14">
            <a:extLst>
              <a:ext uri="{FF2B5EF4-FFF2-40B4-BE49-F238E27FC236}">
                <a16:creationId xmlns:a16="http://schemas.microsoft.com/office/drawing/2014/main" id="{D4526A5B-34E1-4547-B44C-B78882599495}"/>
              </a:ext>
            </a:extLst>
          </p:cNvPr>
          <p:cNvSpPr>
            <a:spLocks noGrp="1"/>
          </p:cNvSpPr>
          <p:nvPr/>
        </p:nvSpPr>
        <p:spPr>
          <a:xfrm>
            <a:off x="6219825" y="2905125"/>
            <a:ext cx="5191125" cy="361950"/>
          </a:xfrm>
          <a:prstGeom prst="rect">
            <a:avLst/>
          </a:prstGeom>
          <a:noFill/>
          <a:ln w="0">
            <a:noFill/>
          </a:ln>
        </p:spPr>
        <p:txBody>
          <a:bodyPr anchor="t">
            <a:normAutofit fontScale="8452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Характеристика, зміна якої використовується для оцінювання екологічного ризику.</a:t>
            </a:r>
          </a:p>
        </p:txBody>
      </p:sp>
      <p:sp>
        <p:nvSpPr>
          <p:cNvPr id="16" name="Прямокутник 15">
            <a:extLst>
              <a:ext uri="{FF2B5EF4-FFF2-40B4-BE49-F238E27FC236}">
                <a16:creationId xmlns:a16="http://schemas.microsoft.com/office/drawing/2014/main" id="{CA440D75-597B-43D5-A40E-8A18795E642E}"/>
              </a:ext>
            </a:extLst>
          </p:cNvPr>
          <p:cNvSpPr>
            <a:spLocks noGrp="1"/>
          </p:cNvSpPr>
          <p:nvPr/>
        </p:nvSpPr>
        <p:spPr>
          <a:xfrm>
            <a:off x="514350" y="3676650"/>
            <a:ext cx="238125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РІВНІ ЗАХИСТУ</a:t>
            </a:r>
          </a:p>
        </p:txBody>
      </p:sp>
      <p:sp>
        <p:nvSpPr>
          <p:cNvPr id="17" name="Прямокутник: округлені кути 16">
            <a:extLst>
              <a:ext uri="{FF2B5EF4-FFF2-40B4-BE49-F238E27FC236}">
                <a16:creationId xmlns:a16="http://schemas.microsoft.com/office/drawing/2014/main" id="{A3A02061-9D6D-415B-B240-2B4B7C9BD350}"/>
              </a:ext>
            </a:extLst>
          </p:cNvPr>
          <p:cNvSpPr>
            <a:spLocks noGrp="1"/>
          </p:cNvSpPr>
          <p:nvPr/>
        </p:nvSpPr>
        <p:spPr>
          <a:xfrm>
            <a:off x="514350" y="3981450"/>
            <a:ext cx="2505075" cy="304800"/>
          </a:xfrm>
          <a:prstGeom prst="roundRect">
            <a:avLst>
              <a:gd name="adj" fmla="val 25000"/>
            </a:avLst>
          </a:prstGeom>
          <a:solidFill>
            <a:srgbClr val="FFFFFF"/>
          </a:solidFill>
          <a:ln w="9525">
            <a:solidFill>
              <a:srgbClr val="D6E1DC"/>
            </a:solidFill>
          </a:ln>
        </p:spPr>
      </p:sp>
      <p:sp>
        <p:nvSpPr>
          <p:cNvPr id="18" name="Прямокутник 17">
            <a:extLst>
              <a:ext uri="{FF2B5EF4-FFF2-40B4-BE49-F238E27FC236}">
                <a16:creationId xmlns:a16="http://schemas.microsoft.com/office/drawing/2014/main" id="{0C273D38-A503-4187-A472-B3DEB6AEDB9C}"/>
              </a:ext>
            </a:extLst>
          </p:cNvPr>
          <p:cNvSpPr>
            <a:spLocks noGrp="1"/>
          </p:cNvSpPr>
          <p:nvPr/>
        </p:nvSpPr>
        <p:spPr>
          <a:xfrm>
            <a:off x="647700" y="404812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популяція</a:t>
            </a:r>
          </a:p>
        </p:txBody>
      </p:sp>
      <p:sp>
        <p:nvSpPr>
          <p:cNvPr id="19" name="Прямокутник: округлені кути 18">
            <a:extLst>
              <a:ext uri="{FF2B5EF4-FFF2-40B4-BE49-F238E27FC236}">
                <a16:creationId xmlns:a16="http://schemas.microsoft.com/office/drawing/2014/main" id="{48D9F59F-7BFF-4B55-9731-E9A99EB82DEA}"/>
              </a:ext>
            </a:extLst>
          </p:cNvPr>
          <p:cNvSpPr>
            <a:spLocks noGrp="1"/>
          </p:cNvSpPr>
          <p:nvPr/>
        </p:nvSpPr>
        <p:spPr>
          <a:xfrm>
            <a:off x="3181350" y="3981450"/>
            <a:ext cx="2505075" cy="304800"/>
          </a:xfrm>
          <a:prstGeom prst="roundRect">
            <a:avLst>
              <a:gd name="adj" fmla="val 25000"/>
            </a:avLst>
          </a:prstGeom>
          <a:solidFill>
            <a:srgbClr val="F5EBDD"/>
          </a:solidFill>
          <a:ln w="9525">
            <a:solidFill>
              <a:srgbClr val="D6E1DC"/>
            </a:solidFill>
          </a:ln>
        </p:spPr>
      </p:sp>
      <p:sp>
        <p:nvSpPr>
          <p:cNvPr id="20" name="Прямокутник 19">
            <a:extLst>
              <a:ext uri="{FF2B5EF4-FFF2-40B4-BE49-F238E27FC236}">
                <a16:creationId xmlns:a16="http://schemas.microsoft.com/office/drawing/2014/main" id="{3BB21175-A0B5-418A-9F74-2A88178A46BF}"/>
              </a:ext>
            </a:extLst>
          </p:cNvPr>
          <p:cNvSpPr>
            <a:spLocks noGrp="1"/>
          </p:cNvSpPr>
          <p:nvPr/>
        </p:nvSpPr>
        <p:spPr>
          <a:xfrm>
            <a:off x="3314700" y="404812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вид</a:t>
            </a:r>
          </a:p>
        </p:txBody>
      </p:sp>
      <p:sp>
        <p:nvSpPr>
          <p:cNvPr id="21" name="Прямокутник: округлені кути 20">
            <a:extLst>
              <a:ext uri="{FF2B5EF4-FFF2-40B4-BE49-F238E27FC236}">
                <a16:creationId xmlns:a16="http://schemas.microsoft.com/office/drawing/2014/main" id="{7482AA3D-1970-4A13-8C69-56EAA1CC3CEF}"/>
              </a:ext>
            </a:extLst>
          </p:cNvPr>
          <p:cNvSpPr>
            <a:spLocks noGrp="1"/>
          </p:cNvSpPr>
          <p:nvPr/>
        </p:nvSpPr>
        <p:spPr>
          <a:xfrm>
            <a:off x="514350" y="4391025"/>
            <a:ext cx="2505075" cy="304800"/>
          </a:xfrm>
          <a:prstGeom prst="roundRect">
            <a:avLst>
              <a:gd name="adj" fmla="val 25000"/>
            </a:avLst>
          </a:prstGeom>
          <a:solidFill>
            <a:srgbClr val="FFFFFF"/>
          </a:solidFill>
          <a:ln w="9525">
            <a:solidFill>
              <a:srgbClr val="D6E1DC"/>
            </a:solidFill>
          </a:ln>
        </p:spPr>
      </p:sp>
      <p:sp>
        <p:nvSpPr>
          <p:cNvPr id="22" name="Прямокутник 21">
            <a:extLst>
              <a:ext uri="{FF2B5EF4-FFF2-40B4-BE49-F238E27FC236}">
                <a16:creationId xmlns:a16="http://schemas.microsoft.com/office/drawing/2014/main" id="{4D98A975-F16C-414D-90EB-01538A85612C}"/>
              </a:ext>
            </a:extLst>
          </p:cNvPr>
          <p:cNvSpPr>
            <a:spLocks noGrp="1"/>
          </p:cNvSpPr>
          <p:nvPr/>
        </p:nvSpPr>
        <p:spPr>
          <a:xfrm>
            <a:off x="647700" y="4457700"/>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функціональна група</a:t>
            </a:r>
          </a:p>
        </p:txBody>
      </p:sp>
      <p:sp>
        <p:nvSpPr>
          <p:cNvPr id="23" name="Прямокутник: округлені кути 22">
            <a:extLst>
              <a:ext uri="{FF2B5EF4-FFF2-40B4-BE49-F238E27FC236}">
                <a16:creationId xmlns:a16="http://schemas.microsoft.com/office/drawing/2014/main" id="{10A77E90-100B-427F-8673-0F35935E41E1}"/>
              </a:ext>
            </a:extLst>
          </p:cNvPr>
          <p:cNvSpPr>
            <a:spLocks noGrp="1"/>
          </p:cNvSpPr>
          <p:nvPr/>
        </p:nvSpPr>
        <p:spPr>
          <a:xfrm>
            <a:off x="3181350" y="4391025"/>
            <a:ext cx="2505075" cy="304800"/>
          </a:xfrm>
          <a:prstGeom prst="roundRect">
            <a:avLst>
              <a:gd name="adj" fmla="val 25000"/>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EB20981D-4C6B-4F46-8D3D-AAC956E739F1}"/>
              </a:ext>
            </a:extLst>
          </p:cNvPr>
          <p:cNvSpPr>
            <a:spLocks noGrp="1"/>
          </p:cNvSpPr>
          <p:nvPr/>
        </p:nvSpPr>
        <p:spPr>
          <a:xfrm>
            <a:off x="3314700" y="4457700"/>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угруповання</a:t>
            </a:r>
          </a:p>
        </p:txBody>
      </p:sp>
      <p:sp>
        <p:nvSpPr>
          <p:cNvPr id="25" name="Прямокутник: округлені кути 24">
            <a:extLst>
              <a:ext uri="{FF2B5EF4-FFF2-40B4-BE49-F238E27FC236}">
                <a16:creationId xmlns:a16="http://schemas.microsoft.com/office/drawing/2014/main" id="{2164897E-4680-476F-B46A-D11E9F85FA27}"/>
              </a:ext>
            </a:extLst>
          </p:cNvPr>
          <p:cNvSpPr>
            <a:spLocks noGrp="1"/>
          </p:cNvSpPr>
          <p:nvPr/>
        </p:nvSpPr>
        <p:spPr>
          <a:xfrm>
            <a:off x="514350" y="4800600"/>
            <a:ext cx="2505075" cy="304800"/>
          </a:xfrm>
          <a:prstGeom prst="roundRect">
            <a:avLst>
              <a:gd name="adj" fmla="val 25000"/>
            </a:avLst>
          </a:prstGeom>
          <a:solidFill>
            <a:srgbClr val="FFFFFF"/>
          </a:solidFill>
          <a:ln w="9525">
            <a:solidFill>
              <a:srgbClr val="D6E1DC"/>
            </a:solidFill>
          </a:ln>
        </p:spPr>
      </p:sp>
      <p:sp>
        <p:nvSpPr>
          <p:cNvPr id="26" name="Прямокутник 25">
            <a:extLst>
              <a:ext uri="{FF2B5EF4-FFF2-40B4-BE49-F238E27FC236}">
                <a16:creationId xmlns:a16="http://schemas.microsoft.com/office/drawing/2014/main" id="{70A44063-995E-4FB6-AB1C-943E0A68BCA6}"/>
              </a:ext>
            </a:extLst>
          </p:cNvPr>
          <p:cNvSpPr>
            <a:spLocks noGrp="1"/>
          </p:cNvSpPr>
          <p:nvPr/>
        </p:nvSpPr>
        <p:spPr>
          <a:xfrm>
            <a:off x="647700" y="486727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оселище</a:t>
            </a:r>
          </a:p>
        </p:txBody>
      </p:sp>
      <p:sp>
        <p:nvSpPr>
          <p:cNvPr id="27" name="Прямокутник: округлені кути 26">
            <a:extLst>
              <a:ext uri="{FF2B5EF4-FFF2-40B4-BE49-F238E27FC236}">
                <a16:creationId xmlns:a16="http://schemas.microsoft.com/office/drawing/2014/main" id="{B4C1279B-4D60-4460-939F-B23573655875}"/>
              </a:ext>
            </a:extLst>
          </p:cNvPr>
          <p:cNvSpPr>
            <a:spLocks noGrp="1"/>
          </p:cNvSpPr>
          <p:nvPr/>
        </p:nvSpPr>
        <p:spPr>
          <a:xfrm>
            <a:off x="3181350" y="4800600"/>
            <a:ext cx="2505075" cy="304800"/>
          </a:xfrm>
          <a:prstGeom prst="roundRect">
            <a:avLst>
              <a:gd name="adj" fmla="val 25000"/>
            </a:avLst>
          </a:prstGeom>
          <a:solidFill>
            <a:srgbClr val="F5EBDD"/>
          </a:solidFill>
          <a:ln w="9525">
            <a:solidFill>
              <a:srgbClr val="D6E1DC"/>
            </a:solidFill>
          </a:ln>
        </p:spPr>
      </p:sp>
      <p:sp>
        <p:nvSpPr>
          <p:cNvPr id="28" name="Прямокутник 27">
            <a:extLst>
              <a:ext uri="{FF2B5EF4-FFF2-40B4-BE49-F238E27FC236}">
                <a16:creationId xmlns:a16="http://schemas.microsoft.com/office/drawing/2014/main" id="{6F3147AA-A571-438A-BB04-701788AF42FC}"/>
              </a:ext>
            </a:extLst>
          </p:cNvPr>
          <p:cNvSpPr>
            <a:spLocks noGrp="1"/>
          </p:cNvSpPr>
          <p:nvPr/>
        </p:nvSpPr>
        <p:spPr>
          <a:xfrm>
            <a:off x="3314700" y="486727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екосистемна функція</a:t>
            </a:r>
          </a:p>
        </p:txBody>
      </p:sp>
      <p:sp>
        <p:nvSpPr>
          <p:cNvPr id="29" name="Прямокутник: округлені кути 28">
            <a:extLst>
              <a:ext uri="{FF2B5EF4-FFF2-40B4-BE49-F238E27FC236}">
                <a16:creationId xmlns:a16="http://schemas.microsoft.com/office/drawing/2014/main" id="{2116C09E-A25D-4B2B-BC08-FCB75DA5BFBD}"/>
              </a:ext>
            </a:extLst>
          </p:cNvPr>
          <p:cNvSpPr>
            <a:spLocks noGrp="1"/>
          </p:cNvSpPr>
          <p:nvPr/>
        </p:nvSpPr>
        <p:spPr>
          <a:xfrm>
            <a:off x="514350" y="5210175"/>
            <a:ext cx="2505075" cy="304800"/>
          </a:xfrm>
          <a:prstGeom prst="roundRect">
            <a:avLst>
              <a:gd name="adj" fmla="val 25000"/>
            </a:avLst>
          </a:prstGeom>
          <a:solidFill>
            <a:srgbClr val="FFFFFF"/>
          </a:solidFill>
          <a:ln w="9525">
            <a:solidFill>
              <a:srgbClr val="D6E1DC"/>
            </a:solidFill>
          </a:ln>
        </p:spPr>
      </p:sp>
      <p:sp>
        <p:nvSpPr>
          <p:cNvPr id="30" name="Прямокутник 29">
            <a:extLst>
              <a:ext uri="{FF2B5EF4-FFF2-40B4-BE49-F238E27FC236}">
                <a16:creationId xmlns:a16="http://schemas.microsoft.com/office/drawing/2014/main" id="{95BC7625-FD42-4306-90CE-9C80CFE32A55}"/>
              </a:ext>
            </a:extLst>
          </p:cNvPr>
          <p:cNvSpPr>
            <a:spLocks noGrp="1"/>
          </p:cNvSpPr>
          <p:nvPr/>
        </p:nvSpPr>
        <p:spPr>
          <a:xfrm>
            <a:off x="647700" y="5276850"/>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природний ресурс</a:t>
            </a:r>
          </a:p>
        </p:txBody>
      </p:sp>
      <p:sp>
        <p:nvSpPr>
          <p:cNvPr id="31" name="Прямокутник 30">
            <a:extLst>
              <a:ext uri="{FF2B5EF4-FFF2-40B4-BE49-F238E27FC236}">
                <a16:creationId xmlns:a16="http://schemas.microsoft.com/office/drawing/2014/main" id="{CFF2065D-CFD1-4901-8202-037662516765}"/>
              </a:ext>
            </a:extLst>
          </p:cNvPr>
          <p:cNvSpPr>
            <a:spLocks noGrp="1"/>
          </p:cNvSpPr>
          <p:nvPr/>
        </p:nvSpPr>
        <p:spPr>
          <a:xfrm>
            <a:off x="6029325" y="3676650"/>
            <a:ext cx="47625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ПРИКЛАДИ РЕЦЕПТОРІВ І ПОКАЗНИКІВ</a:t>
            </a:r>
          </a:p>
        </p:txBody>
      </p:sp>
      <p:sp>
        <p:nvSpPr>
          <p:cNvPr id="32" name="Прямокутник: округлені кути 31">
            <a:extLst>
              <a:ext uri="{FF2B5EF4-FFF2-40B4-BE49-F238E27FC236}">
                <a16:creationId xmlns:a16="http://schemas.microsoft.com/office/drawing/2014/main" id="{E6C0E5FE-71A2-4CB0-B977-DBBF535434C1}"/>
              </a:ext>
            </a:extLst>
          </p:cNvPr>
          <p:cNvSpPr>
            <a:spLocks noGrp="1"/>
          </p:cNvSpPr>
          <p:nvPr/>
        </p:nvSpPr>
        <p:spPr>
          <a:xfrm>
            <a:off x="6029325" y="3981450"/>
            <a:ext cx="5553075" cy="304800"/>
          </a:xfrm>
          <a:prstGeom prst="roundRect">
            <a:avLst>
              <a:gd name="adj" fmla="val 25000"/>
            </a:avLst>
          </a:prstGeom>
          <a:solidFill>
            <a:srgbClr val="FFFFFF"/>
          </a:solidFill>
          <a:ln w="9525">
            <a:solidFill>
              <a:srgbClr val="D6E1DC"/>
            </a:solidFill>
          </a:ln>
        </p:spPr>
      </p:sp>
      <p:sp>
        <p:nvSpPr>
          <p:cNvPr id="33" name="Прямокутник 32">
            <a:extLst>
              <a:ext uri="{FF2B5EF4-FFF2-40B4-BE49-F238E27FC236}">
                <a16:creationId xmlns:a16="http://schemas.microsoft.com/office/drawing/2014/main" id="{B746CF11-D21C-4142-94B2-7BBA1C32A19E}"/>
              </a:ext>
            </a:extLst>
          </p:cNvPr>
          <p:cNvSpPr>
            <a:spLocks noGrp="1"/>
          </p:cNvSpPr>
          <p:nvPr/>
        </p:nvSpPr>
        <p:spPr>
          <a:xfrm>
            <a:off x="6162675" y="4048125"/>
            <a:ext cx="2000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ґрунтові організми</a:t>
            </a:r>
          </a:p>
        </p:txBody>
      </p:sp>
      <p:sp>
        <p:nvSpPr>
          <p:cNvPr id="34" name="Прямокутник 33">
            <a:extLst>
              <a:ext uri="{FF2B5EF4-FFF2-40B4-BE49-F238E27FC236}">
                <a16:creationId xmlns:a16="http://schemas.microsoft.com/office/drawing/2014/main" id="{174EE291-9115-494E-AAF7-7DFB96D1CE0A}"/>
              </a:ext>
            </a:extLst>
          </p:cNvPr>
          <p:cNvSpPr>
            <a:spLocks noGrp="1"/>
          </p:cNvSpPr>
          <p:nvPr/>
        </p:nvSpPr>
        <p:spPr>
          <a:xfrm>
            <a:off x="8210550" y="4048125"/>
            <a:ext cx="3190875"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активність і виживання</a:t>
            </a:r>
          </a:p>
        </p:txBody>
      </p:sp>
      <p:sp>
        <p:nvSpPr>
          <p:cNvPr id="35" name="Прямокутник: округлені кути 34">
            <a:extLst>
              <a:ext uri="{FF2B5EF4-FFF2-40B4-BE49-F238E27FC236}">
                <a16:creationId xmlns:a16="http://schemas.microsoft.com/office/drawing/2014/main" id="{14650B1A-A4BC-4F1C-9FFA-E15264153E06}"/>
              </a:ext>
            </a:extLst>
          </p:cNvPr>
          <p:cNvSpPr>
            <a:spLocks noGrp="1"/>
          </p:cNvSpPr>
          <p:nvPr/>
        </p:nvSpPr>
        <p:spPr>
          <a:xfrm>
            <a:off x="6029325" y="4391025"/>
            <a:ext cx="5553075" cy="304800"/>
          </a:xfrm>
          <a:prstGeom prst="roundRect">
            <a:avLst>
              <a:gd name="adj" fmla="val 25000"/>
            </a:avLst>
          </a:prstGeom>
          <a:solidFill>
            <a:srgbClr val="F5EBDD"/>
          </a:solidFill>
          <a:ln w="9525">
            <a:solidFill>
              <a:srgbClr val="D6E1DC"/>
            </a:solidFill>
          </a:ln>
        </p:spPr>
      </p:sp>
      <p:sp>
        <p:nvSpPr>
          <p:cNvPr id="36" name="Прямокутник 35">
            <a:extLst>
              <a:ext uri="{FF2B5EF4-FFF2-40B4-BE49-F238E27FC236}">
                <a16:creationId xmlns:a16="http://schemas.microsoft.com/office/drawing/2014/main" id="{1E0E5C51-49A1-48A6-9642-A071F09D2F71}"/>
              </a:ext>
            </a:extLst>
          </p:cNvPr>
          <p:cNvSpPr>
            <a:spLocks noGrp="1"/>
          </p:cNvSpPr>
          <p:nvPr/>
        </p:nvSpPr>
        <p:spPr>
          <a:xfrm>
            <a:off x="6162675" y="4457700"/>
            <a:ext cx="2000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рослини й запилювачі</a:t>
            </a:r>
          </a:p>
        </p:txBody>
      </p:sp>
      <p:sp>
        <p:nvSpPr>
          <p:cNvPr id="37" name="Прямокутник 36">
            <a:extLst>
              <a:ext uri="{FF2B5EF4-FFF2-40B4-BE49-F238E27FC236}">
                <a16:creationId xmlns:a16="http://schemas.microsoft.com/office/drawing/2014/main" id="{B45F07DB-4F89-457E-AE29-5F59B127B9F8}"/>
              </a:ext>
            </a:extLst>
          </p:cNvPr>
          <p:cNvSpPr>
            <a:spLocks noGrp="1"/>
          </p:cNvSpPr>
          <p:nvPr/>
        </p:nvSpPr>
        <p:spPr>
          <a:xfrm>
            <a:off x="8210550" y="4457700"/>
            <a:ext cx="3190875"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проростання, ріст, розмноження</a:t>
            </a:r>
          </a:p>
        </p:txBody>
      </p:sp>
      <p:sp>
        <p:nvSpPr>
          <p:cNvPr id="38" name="Прямокутник: округлені кути 37">
            <a:extLst>
              <a:ext uri="{FF2B5EF4-FFF2-40B4-BE49-F238E27FC236}">
                <a16:creationId xmlns:a16="http://schemas.microsoft.com/office/drawing/2014/main" id="{19752047-4936-40D3-91EF-3FBA46182714}"/>
              </a:ext>
            </a:extLst>
          </p:cNvPr>
          <p:cNvSpPr>
            <a:spLocks noGrp="1"/>
          </p:cNvSpPr>
          <p:nvPr/>
        </p:nvSpPr>
        <p:spPr>
          <a:xfrm>
            <a:off x="6029325" y="4800600"/>
            <a:ext cx="5553075" cy="304800"/>
          </a:xfrm>
          <a:prstGeom prst="roundRect">
            <a:avLst>
              <a:gd name="adj" fmla="val 25000"/>
            </a:avLst>
          </a:prstGeom>
          <a:solidFill>
            <a:srgbClr val="FFFFFF"/>
          </a:solidFill>
          <a:ln w="9525">
            <a:solidFill>
              <a:srgbClr val="D6E1DC"/>
            </a:solidFill>
          </a:ln>
        </p:spPr>
      </p:sp>
      <p:sp>
        <p:nvSpPr>
          <p:cNvPr id="39" name="Прямокутник 38">
            <a:extLst>
              <a:ext uri="{FF2B5EF4-FFF2-40B4-BE49-F238E27FC236}">
                <a16:creationId xmlns:a16="http://schemas.microsoft.com/office/drawing/2014/main" id="{CD5E1375-93D5-429A-AD87-5079A41578AB}"/>
              </a:ext>
            </a:extLst>
          </p:cNvPr>
          <p:cNvSpPr>
            <a:spLocks noGrp="1"/>
          </p:cNvSpPr>
          <p:nvPr/>
        </p:nvSpPr>
        <p:spPr>
          <a:xfrm>
            <a:off x="6162675" y="4867275"/>
            <a:ext cx="2000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риби й бентос</a:t>
            </a:r>
          </a:p>
        </p:txBody>
      </p:sp>
      <p:sp>
        <p:nvSpPr>
          <p:cNvPr id="40" name="Прямокутник 39">
            <a:extLst>
              <a:ext uri="{FF2B5EF4-FFF2-40B4-BE49-F238E27FC236}">
                <a16:creationId xmlns:a16="http://schemas.microsoft.com/office/drawing/2014/main" id="{8B1BC650-41F7-45F8-B938-AA40FE242C55}"/>
              </a:ext>
            </a:extLst>
          </p:cNvPr>
          <p:cNvSpPr>
            <a:spLocks noGrp="1"/>
          </p:cNvSpPr>
          <p:nvPr/>
        </p:nvSpPr>
        <p:spPr>
          <a:xfrm>
            <a:off x="8210550" y="4867275"/>
            <a:ext cx="3190875"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чисельність, біомаса, видовий склад</a:t>
            </a:r>
          </a:p>
        </p:txBody>
      </p:sp>
      <p:sp>
        <p:nvSpPr>
          <p:cNvPr id="41" name="Прямокутник: округлені кути 40">
            <a:extLst>
              <a:ext uri="{FF2B5EF4-FFF2-40B4-BE49-F238E27FC236}">
                <a16:creationId xmlns:a16="http://schemas.microsoft.com/office/drawing/2014/main" id="{0ABF16B8-D8A4-4220-8E31-34720758FCDD}"/>
              </a:ext>
            </a:extLst>
          </p:cNvPr>
          <p:cNvSpPr>
            <a:spLocks noGrp="1"/>
          </p:cNvSpPr>
          <p:nvPr/>
        </p:nvSpPr>
        <p:spPr>
          <a:xfrm>
            <a:off x="6029325" y="5210175"/>
            <a:ext cx="5553075" cy="304800"/>
          </a:xfrm>
          <a:prstGeom prst="roundRect">
            <a:avLst>
              <a:gd name="adj" fmla="val 25000"/>
            </a:avLst>
          </a:prstGeom>
          <a:solidFill>
            <a:srgbClr val="F5EBDD"/>
          </a:solidFill>
          <a:ln w="9525">
            <a:solidFill>
              <a:srgbClr val="D6E1DC"/>
            </a:solidFill>
          </a:ln>
        </p:spPr>
      </p:sp>
      <p:sp>
        <p:nvSpPr>
          <p:cNvPr id="42" name="Прямокутник 41">
            <a:extLst>
              <a:ext uri="{FF2B5EF4-FFF2-40B4-BE49-F238E27FC236}">
                <a16:creationId xmlns:a16="http://schemas.microsoft.com/office/drawing/2014/main" id="{AF40CCAA-70E5-49D8-94C6-E9401D60AA09}"/>
              </a:ext>
            </a:extLst>
          </p:cNvPr>
          <p:cNvSpPr>
            <a:spLocks noGrp="1"/>
          </p:cNvSpPr>
          <p:nvPr/>
        </p:nvSpPr>
        <p:spPr>
          <a:xfrm>
            <a:off x="6162675" y="5276850"/>
            <a:ext cx="2000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амфібії, птахи, ссавці</a:t>
            </a:r>
          </a:p>
        </p:txBody>
      </p:sp>
      <p:sp>
        <p:nvSpPr>
          <p:cNvPr id="43" name="Прямокутник 42">
            <a:extLst>
              <a:ext uri="{FF2B5EF4-FFF2-40B4-BE49-F238E27FC236}">
                <a16:creationId xmlns:a16="http://schemas.microsoft.com/office/drawing/2014/main" id="{4F2A32AE-BCA4-4B28-A0AC-D198E50D41B1}"/>
              </a:ext>
            </a:extLst>
          </p:cNvPr>
          <p:cNvSpPr>
            <a:spLocks noGrp="1"/>
          </p:cNvSpPr>
          <p:nvPr/>
        </p:nvSpPr>
        <p:spPr>
          <a:xfrm>
            <a:off x="8210550" y="5276850"/>
            <a:ext cx="3190875"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успішність розмноження</a:t>
            </a:r>
          </a:p>
        </p:txBody>
      </p:sp>
      <p:sp>
        <p:nvSpPr>
          <p:cNvPr id="44" name="Прямокутник: округлені кути 43">
            <a:extLst>
              <a:ext uri="{FF2B5EF4-FFF2-40B4-BE49-F238E27FC236}">
                <a16:creationId xmlns:a16="http://schemas.microsoft.com/office/drawing/2014/main" id="{0B2D5F34-C675-4900-9AE5-16684300A778}"/>
              </a:ext>
            </a:extLst>
          </p:cNvPr>
          <p:cNvSpPr>
            <a:spLocks noGrp="1"/>
          </p:cNvSpPr>
          <p:nvPr/>
        </p:nvSpPr>
        <p:spPr>
          <a:xfrm>
            <a:off x="6029325" y="5619750"/>
            <a:ext cx="5553075" cy="304800"/>
          </a:xfrm>
          <a:prstGeom prst="roundRect">
            <a:avLst>
              <a:gd name="adj" fmla="val 25000"/>
            </a:avLst>
          </a:prstGeom>
          <a:solidFill>
            <a:srgbClr val="FFFFFF"/>
          </a:solidFill>
          <a:ln w="9525">
            <a:solidFill>
              <a:srgbClr val="D6E1DC"/>
            </a:solidFill>
          </a:ln>
        </p:spPr>
      </p:sp>
      <p:sp>
        <p:nvSpPr>
          <p:cNvPr id="45" name="Прямокутник 44">
            <a:extLst>
              <a:ext uri="{FF2B5EF4-FFF2-40B4-BE49-F238E27FC236}">
                <a16:creationId xmlns:a16="http://schemas.microsoft.com/office/drawing/2014/main" id="{D2E7D327-7365-4CE0-B1DB-62DE75B93454}"/>
              </a:ext>
            </a:extLst>
          </p:cNvPr>
          <p:cNvSpPr>
            <a:spLocks noGrp="1"/>
          </p:cNvSpPr>
          <p:nvPr/>
        </p:nvSpPr>
        <p:spPr>
          <a:xfrm>
            <a:off x="6162675" y="5686425"/>
            <a:ext cx="2000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оселища й угіддя</a:t>
            </a:r>
          </a:p>
        </p:txBody>
      </p:sp>
      <p:sp>
        <p:nvSpPr>
          <p:cNvPr id="46" name="Прямокутник 45">
            <a:extLst>
              <a:ext uri="{FF2B5EF4-FFF2-40B4-BE49-F238E27FC236}">
                <a16:creationId xmlns:a16="http://schemas.microsoft.com/office/drawing/2014/main" id="{964C6638-EB3B-4C56-9E4E-A296C3215ADF}"/>
              </a:ext>
            </a:extLst>
          </p:cNvPr>
          <p:cNvSpPr>
            <a:spLocks noGrp="1"/>
          </p:cNvSpPr>
          <p:nvPr/>
        </p:nvSpPr>
        <p:spPr>
          <a:xfrm>
            <a:off x="8210550" y="5686425"/>
            <a:ext cx="3190875"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стан, продуктивність, якість води</a:t>
            </a:r>
          </a:p>
        </p:txBody>
      </p:sp>
      <p:sp>
        <p:nvSpPr>
          <p:cNvPr id="47" name="Прямокутник 46">
            <a:extLst>
              <a:ext uri="{FF2B5EF4-FFF2-40B4-BE49-F238E27FC236}">
                <a16:creationId xmlns:a16="http://schemas.microsoft.com/office/drawing/2014/main" id="{068F4798-3978-4F33-BAC7-10859A1172BF}"/>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8" name="Прямокутник 47">
            <a:extLst>
              <a:ext uri="{FF2B5EF4-FFF2-40B4-BE49-F238E27FC236}">
                <a16:creationId xmlns:a16="http://schemas.microsoft.com/office/drawing/2014/main" id="{0DDB6DE0-19E3-49C1-9AB6-7703DBC4D1AA}"/>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20</a:t>
            </a:r>
          </a:p>
        </p:txBody>
      </p:sp>
    </p:spTree>
    <p:extLst>
      <p:ext uri="{BB962C8B-B14F-4D97-AF65-F5344CB8AC3E}">
        <p14:creationId xmlns:p14="http://schemas.microsoft.com/office/powerpoint/2010/main" val="45037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 name="Прямокутник 61">
            <a:extLst>
              <a:ext uri="{FF2B5EF4-FFF2-40B4-BE49-F238E27FC236}">
                <a16:creationId xmlns:a16="http://schemas.microsoft.com/office/drawing/2014/main" id="{BD13AD48-2C53-4135-B548-CDE35CBE2DF0}"/>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21</a:t>
            </a:r>
          </a:p>
        </p:txBody>
      </p:sp>
      <p:sp>
        <p:nvSpPr>
          <p:cNvPr id="2" name="Прямокутник 1">
            <a:extLst>
              <a:ext uri="{FF2B5EF4-FFF2-40B4-BE49-F238E27FC236}">
                <a16:creationId xmlns:a16="http://schemas.microsoft.com/office/drawing/2014/main" id="{FFDF3DAC-F865-42C3-AB38-F019CBB73537}"/>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455FA2C-FC86-4091-B88E-0015E80B8543}"/>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Екологічні рецептори зазнають хімічного та фізичного впливу</a:t>
            </a:r>
          </a:p>
        </p:txBody>
      </p:sp>
      <p:sp>
        <p:nvSpPr>
          <p:cNvPr id="4" name="Прямокутник: округлені кути 3">
            <a:extLst>
              <a:ext uri="{FF2B5EF4-FFF2-40B4-BE49-F238E27FC236}">
                <a16:creationId xmlns:a16="http://schemas.microsoft.com/office/drawing/2014/main" id="{2B305567-0052-4A96-9F9A-B92762742109}"/>
              </a:ext>
            </a:extLst>
          </p:cNvPr>
          <p:cNvSpPr>
            <a:spLocks noGrp="1"/>
          </p:cNvSpPr>
          <p:nvPr/>
        </p:nvSpPr>
        <p:spPr>
          <a:xfrm>
            <a:off x="514350" y="1524000"/>
            <a:ext cx="11068050" cy="685800"/>
          </a:xfrm>
          <a:prstGeom prst="roundRect">
            <a:avLst>
              <a:gd name="adj" fmla="val 111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24840D6B-FD9A-4F40-9CC9-185D76A766F3}"/>
              </a:ext>
            </a:extLst>
          </p:cNvPr>
          <p:cNvSpPr>
            <a:spLocks noGrp="1"/>
          </p:cNvSpPr>
          <p:nvPr/>
        </p:nvSpPr>
        <p:spPr>
          <a:xfrm>
            <a:off x="514350" y="1524000"/>
            <a:ext cx="66675" cy="6858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FA85A235-7FBB-44BC-8FE1-BC962DA3AB57}"/>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ЕКОЛОГІЧНА ЕКСПОЗИЦІЯ</a:t>
            </a:r>
          </a:p>
        </p:txBody>
      </p:sp>
      <p:sp>
        <p:nvSpPr>
          <p:cNvPr id="7" name="Прямокутник 6">
            <a:extLst>
              <a:ext uri="{FF2B5EF4-FFF2-40B4-BE49-F238E27FC236}">
                <a16:creationId xmlns:a16="http://schemas.microsoft.com/office/drawing/2014/main" id="{B8E3BCC5-F224-4952-BB09-27FE615777FD}"/>
              </a:ext>
            </a:extLst>
          </p:cNvPr>
          <p:cNvSpPr>
            <a:spLocks noGrp="1"/>
          </p:cNvSpPr>
          <p:nvPr/>
        </p:nvSpPr>
        <p:spPr>
          <a:xfrm>
            <a:off x="704850" y="1857375"/>
            <a:ext cx="10706100" cy="2667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Контакт організму, популяції або екосистеми з небезпечним чинником через середовище, живлення чи зміну оселища.</a:t>
            </a:r>
          </a:p>
        </p:txBody>
      </p:sp>
      <p:sp>
        <p:nvSpPr>
          <p:cNvPr id="8" name="Прямокутник 7">
            <a:extLst>
              <a:ext uri="{FF2B5EF4-FFF2-40B4-BE49-F238E27FC236}">
                <a16:creationId xmlns:a16="http://schemas.microsoft.com/office/drawing/2014/main" id="{05AB7710-06BB-4A7E-B777-4902F3D38A52}"/>
              </a:ext>
            </a:extLst>
          </p:cNvPr>
          <p:cNvSpPr>
            <a:spLocks noGrp="1"/>
          </p:cNvSpPr>
          <p:nvPr/>
        </p:nvSpPr>
        <p:spPr>
          <a:xfrm>
            <a:off x="514350" y="2571750"/>
            <a:ext cx="2667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ХІМІЧНІ ШЛЯХИ</a:t>
            </a:r>
          </a:p>
        </p:txBody>
      </p:sp>
      <p:sp>
        <p:nvSpPr>
          <p:cNvPr id="9" name="Прямокутник: округлені кути 8">
            <a:extLst>
              <a:ext uri="{FF2B5EF4-FFF2-40B4-BE49-F238E27FC236}">
                <a16:creationId xmlns:a16="http://schemas.microsoft.com/office/drawing/2014/main" id="{00C1DA46-3604-46B6-A8C7-BFA43160A946}"/>
              </a:ext>
            </a:extLst>
          </p:cNvPr>
          <p:cNvSpPr>
            <a:spLocks noGrp="1"/>
          </p:cNvSpPr>
          <p:nvPr/>
        </p:nvSpPr>
        <p:spPr>
          <a:xfrm>
            <a:off x="514350" y="2886075"/>
            <a:ext cx="5305425" cy="304800"/>
          </a:xfrm>
          <a:prstGeom prst="roundRect">
            <a:avLst>
              <a:gd name="adj" fmla="val 25000"/>
            </a:avLst>
          </a:prstGeom>
          <a:solidFill>
            <a:srgbClr val="F4F8F6"/>
          </a:solidFill>
          <a:ln w="9525">
            <a:solidFill>
              <a:srgbClr val="D6E1DC"/>
            </a:solidFill>
          </a:ln>
        </p:spPr>
      </p:sp>
      <p:sp>
        <p:nvSpPr>
          <p:cNvPr id="10" name="Овал 9">
            <a:extLst>
              <a:ext uri="{FF2B5EF4-FFF2-40B4-BE49-F238E27FC236}">
                <a16:creationId xmlns:a16="http://schemas.microsoft.com/office/drawing/2014/main" id="{2405A67F-0C32-411A-BB75-FD741BF76D4D}"/>
              </a:ext>
            </a:extLst>
          </p:cNvPr>
          <p:cNvSpPr>
            <a:spLocks noGrp="1"/>
          </p:cNvSpPr>
          <p:nvPr/>
        </p:nvSpPr>
        <p:spPr>
          <a:xfrm>
            <a:off x="647700" y="2962275"/>
            <a:ext cx="152400" cy="1524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9BB1ED03-9009-4D6E-9C4E-F6647FA32773}"/>
              </a:ext>
            </a:extLst>
          </p:cNvPr>
          <p:cNvSpPr>
            <a:spLocks noGrp="1"/>
          </p:cNvSpPr>
          <p:nvPr/>
        </p:nvSpPr>
        <p:spPr>
          <a:xfrm>
            <a:off x="933450" y="2943225"/>
            <a:ext cx="47148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забруднений ґрунт і порова вода</a:t>
            </a:r>
          </a:p>
        </p:txBody>
      </p:sp>
      <p:sp>
        <p:nvSpPr>
          <p:cNvPr id="12" name="Прямокутник: округлені кути 11">
            <a:extLst>
              <a:ext uri="{FF2B5EF4-FFF2-40B4-BE49-F238E27FC236}">
                <a16:creationId xmlns:a16="http://schemas.microsoft.com/office/drawing/2014/main" id="{DD73E4D4-C7EB-4B92-918E-B7A484E8B168}"/>
              </a:ext>
            </a:extLst>
          </p:cNvPr>
          <p:cNvSpPr>
            <a:spLocks noGrp="1"/>
          </p:cNvSpPr>
          <p:nvPr/>
        </p:nvSpPr>
        <p:spPr>
          <a:xfrm>
            <a:off x="514350" y="3295650"/>
            <a:ext cx="5305425" cy="304800"/>
          </a:xfrm>
          <a:prstGeom prst="roundRect">
            <a:avLst>
              <a:gd name="adj" fmla="val 25000"/>
            </a:avLst>
          </a:prstGeom>
          <a:solidFill>
            <a:srgbClr val="F5EBDD"/>
          </a:solidFill>
          <a:ln w="9525">
            <a:solidFill>
              <a:srgbClr val="D6E1DC"/>
            </a:solidFill>
          </a:ln>
        </p:spPr>
      </p:sp>
      <p:sp>
        <p:nvSpPr>
          <p:cNvPr id="13" name="Овал 12">
            <a:extLst>
              <a:ext uri="{FF2B5EF4-FFF2-40B4-BE49-F238E27FC236}">
                <a16:creationId xmlns:a16="http://schemas.microsoft.com/office/drawing/2014/main" id="{1FBA28D0-7B9F-4C00-A69D-4BFC63002C60}"/>
              </a:ext>
            </a:extLst>
          </p:cNvPr>
          <p:cNvSpPr>
            <a:spLocks noGrp="1"/>
          </p:cNvSpPr>
          <p:nvPr/>
        </p:nvSpPr>
        <p:spPr>
          <a:xfrm>
            <a:off x="647700" y="3371850"/>
            <a:ext cx="152400" cy="152400"/>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12D28AB9-A26E-4806-9265-6450C45D0E04}"/>
              </a:ext>
            </a:extLst>
          </p:cNvPr>
          <p:cNvSpPr>
            <a:spLocks noGrp="1"/>
          </p:cNvSpPr>
          <p:nvPr/>
        </p:nvSpPr>
        <p:spPr>
          <a:xfrm>
            <a:off x="933450" y="3352800"/>
            <a:ext cx="47148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поверхнева вода й донні відклади</a:t>
            </a:r>
          </a:p>
        </p:txBody>
      </p:sp>
      <p:sp>
        <p:nvSpPr>
          <p:cNvPr id="15" name="Прямокутник: округлені кути 14">
            <a:extLst>
              <a:ext uri="{FF2B5EF4-FFF2-40B4-BE49-F238E27FC236}">
                <a16:creationId xmlns:a16="http://schemas.microsoft.com/office/drawing/2014/main" id="{7138F7AF-E78C-47D8-896E-16253F34C48C}"/>
              </a:ext>
            </a:extLst>
          </p:cNvPr>
          <p:cNvSpPr>
            <a:spLocks noGrp="1"/>
          </p:cNvSpPr>
          <p:nvPr/>
        </p:nvSpPr>
        <p:spPr>
          <a:xfrm>
            <a:off x="514350" y="3705225"/>
            <a:ext cx="5305425" cy="304800"/>
          </a:xfrm>
          <a:prstGeom prst="roundRect">
            <a:avLst>
              <a:gd name="adj" fmla="val 25000"/>
            </a:avLst>
          </a:prstGeom>
          <a:solidFill>
            <a:srgbClr val="F4F8F6"/>
          </a:solidFill>
          <a:ln w="9525">
            <a:solidFill>
              <a:srgbClr val="D6E1DC"/>
            </a:solidFill>
          </a:ln>
        </p:spPr>
      </p:sp>
      <p:sp>
        <p:nvSpPr>
          <p:cNvPr id="16" name="Овал 15">
            <a:extLst>
              <a:ext uri="{FF2B5EF4-FFF2-40B4-BE49-F238E27FC236}">
                <a16:creationId xmlns:a16="http://schemas.microsoft.com/office/drawing/2014/main" id="{74A45E01-FE66-41C6-8C20-7A355593F5FD}"/>
              </a:ext>
            </a:extLst>
          </p:cNvPr>
          <p:cNvSpPr>
            <a:spLocks noGrp="1"/>
          </p:cNvSpPr>
          <p:nvPr/>
        </p:nvSpPr>
        <p:spPr>
          <a:xfrm>
            <a:off x="647700" y="3781425"/>
            <a:ext cx="152400" cy="152400"/>
          </a:xfrm>
          <a:prstGeom prst="ellipse">
            <a:avLst/>
          </a:prstGeom>
          <a:solidFill>
            <a:srgbClr val="0F6B64"/>
          </a:solidFill>
          <a:ln w="0">
            <a:noFill/>
          </a:ln>
        </p:spPr>
      </p:sp>
      <p:sp>
        <p:nvSpPr>
          <p:cNvPr id="17" name="Прямокутник 16">
            <a:extLst>
              <a:ext uri="{FF2B5EF4-FFF2-40B4-BE49-F238E27FC236}">
                <a16:creationId xmlns:a16="http://schemas.microsoft.com/office/drawing/2014/main" id="{3C52BDFD-506E-4F28-A917-B9025FA2E8E4}"/>
              </a:ext>
            </a:extLst>
          </p:cNvPr>
          <p:cNvSpPr>
            <a:spLocks noGrp="1"/>
          </p:cNvSpPr>
          <p:nvPr/>
        </p:nvSpPr>
        <p:spPr>
          <a:xfrm>
            <a:off x="933450" y="3762375"/>
            <a:ext cx="47148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вдихання та осідання пилу</a:t>
            </a:r>
          </a:p>
        </p:txBody>
      </p:sp>
      <p:sp>
        <p:nvSpPr>
          <p:cNvPr id="18" name="Прямокутник: округлені кути 17">
            <a:extLst>
              <a:ext uri="{FF2B5EF4-FFF2-40B4-BE49-F238E27FC236}">
                <a16:creationId xmlns:a16="http://schemas.microsoft.com/office/drawing/2014/main" id="{FF0C9704-38DF-42B5-8E0B-3CFD6BE681A6}"/>
              </a:ext>
            </a:extLst>
          </p:cNvPr>
          <p:cNvSpPr>
            <a:spLocks noGrp="1"/>
          </p:cNvSpPr>
          <p:nvPr/>
        </p:nvSpPr>
        <p:spPr>
          <a:xfrm>
            <a:off x="514350" y="4114800"/>
            <a:ext cx="5305425" cy="304800"/>
          </a:xfrm>
          <a:prstGeom prst="roundRect">
            <a:avLst>
              <a:gd name="adj" fmla="val 25000"/>
            </a:avLst>
          </a:prstGeom>
          <a:solidFill>
            <a:srgbClr val="F5EBDD"/>
          </a:solidFill>
          <a:ln w="9525">
            <a:solidFill>
              <a:srgbClr val="D6E1DC"/>
            </a:solidFill>
          </a:ln>
        </p:spPr>
      </p:sp>
      <p:sp>
        <p:nvSpPr>
          <p:cNvPr id="19" name="Овал 18">
            <a:extLst>
              <a:ext uri="{FF2B5EF4-FFF2-40B4-BE49-F238E27FC236}">
                <a16:creationId xmlns:a16="http://schemas.microsoft.com/office/drawing/2014/main" id="{FA9CBE51-F5F4-4B06-8B1D-FAEC9D8F2BF0}"/>
              </a:ext>
            </a:extLst>
          </p:cNvPr>
          <p:cNvSpPr>
            <a:spLocks noGrp="1"/>
          </p:cNvSpPr>
          <p:nvPr/>
        </p:nvSpPr>
        <p:spPr>
          <a:xfrm>
            <a:off x="647700" y="4191000"/>
            <a:ext cx="152400" cy="15240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B64CB807-5765-4F8F-9137-17B43032D0DC}"/>
              </a:ext>
            </a:extLst>
          </p:cNvPr>
          <p:cNvSpPr>
            <a:spLocks noGrp="1"/>
          </p:cNvSpPr>
          <p:nvPr/>
        </p:nvSpPr>
        <p:spPr>
          <a:xfrm>
            <a:off x="933450" y="4171950"/>
            <a:ext cx="47148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поглинання коренями</a:t>
            </a:r>
          </a:p>
        </p:txBody>
      </p:sp>
      <p:sp>
        <p:nvSpPr>
          <p:cNvPr id="21" name="Прямокутник: округлені кути 20">
            <a:extLst>
              <a:ext uri="{FF2B5EF4-FFF2-40B4-BE49-F238E27FC236}">
                <a16:creationId xmlns:a16="http://schemas.microsoft.com/office/drawing/2014/main" id="{73694C6E-7972-4E51-B29B-6021C95B1312}"/>
              </a:ext>
            </a:extLst>
          </p:cNvPr>
          <p:cNvSpPr>
            <a:spLocks noGrp="1"/>
          </p:cNvSpPr>
          <p:nvPr/>
        </p:nvSpPr>
        <p:spPr>
          <a:xfrm>
            <a:off x="514350" y="4524375"/>
            <a:ext cx="5305425" cy="304800"/>
          </a:xfrm>
          <a:prstGeom prst="roundRect">
            <a:avLst>
              <a:gd name="adj" fmla="val 25000"/>
            </a:avLst>
          </a:prstGeom>
          <a:solidFill>
            <a:srgbClr val="F4F8F6"/>
          </a:solidFill>
          <a:ln w="9525">
            <a:solidFill>
              <a:srgbClr val="D6E1DC"/>
            </a:solidFill>
          </a:ln>
        </p:spPr>
      </p:sp>
      <p:sp>
        <p:nvSpPr>
          <p:cNvPr id="22" name="Овал 21">
            <a:extLst>
              <a:ext uri="{FF2B5EF4-FFF2-40B4-BE49-F238E27FC236}">
                <a16:creationId xmlns:a16="http://schemas.microsoft.com/office/drawing/2014/main" id="{1609C715-00CF-425A-A9CB-F2F959240D8B}"/>
              </a:ext>
            </a:extLst>
          </p:cNvPr>
          <p:cNvSpPr>
            <a:spLocks noGrp="1"/>
          </p:cNvSpPr>
          <p:nvPr/>
        </p:nvSpPr>
        <p:spPr>
          <a:xfrm>
            <a:off x="647700" y="4600575"/>
            <a:ext cx="152400" cy="15240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535B0D7F-8D0E-43E1-9344-A6E7A9B59B14}"/>
              </a:ext>
            </a:extLst>
          </p:cNvPr>
          <p:cNvSpPr>
            <a:spLocks noGrp="1"/>
          </p:cNvSpPr>
          <p:nvPr/>
        </p:nvSpPr>
        <p:spPr>
          <a:xfrm>
            <a:off x="933450" y="4581525"/>
            <a:ext cx="47148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забруднена їжа й питна вода</a:t>
            </a:r>
          </a:p>
        </p:txBody>
      </p:sp>
      <p:sp>
        <p:nvSpPr>
          <p:cNvPr id="24" name="Прямокутник: округлені кути 23">
            <a:extLst>
              <a:ext uri="{FF2B5EF4-FFF2-40B4-BE49-F238E27FC236}">
                <a16:creationId xmlns:a16="http://schemas.microsoft.com/office/drawing/2014/main" id="{D7017B87-FA6D-40D1-A51C-D394BDF8AE98}"/>
              </a:ext>
            </a:extLst>
          </p:cNvPr>
          <p:cNvSpPr>
            <a:spLocks noGrp="1"/>
          </p:cNvSpPr>
          <p:nvPr/>
        </p:nvSpPr>
        <p:spPr>
          <a:xfrm>
            <a:off x="514350" y="4933950"/>
            <a:ext cx="5305425" cy="304800"/>
          </a:xfrm>
          <a:prstGeom prst="roundRect">
            <a:avLst>
              <a:gd name="adj" fmla="val 25000"/>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4FA61487-BEDA-48AF-8634-6773988FFA23}"/>
              </a:ext>
            </a:extLst>
          </p:cNvPr>
          <p:cNvSpPr>
            <a:spLocks noGrp="1"/>
          </p:cNvSpPr>
          <p:nvPr/>
        </p:nvSpPr>
        <p:spPr>
          <a:xfrm>
            <a:off x="647700" y="5010150"/>
            <a:ext cx="152400" cy="152400"/>
          </a:xfrm>
          <a:prstGeom prst="ellipse">
            <a:avLst/>
          </a:prstGeom>
          <a:solidFill>
            <a:srgbClr val="0F6B64"/>
          </a:solidFill>
          <a:ln w="0">
            <a:noFill/>
          </a:ln>
        </p:spPr>
      </p:sp>
      <p:sp>
        <p:nvSpPr>
          <p:cNvPr id="26" name="Прямокутник 25">
            <a:extLst>
              <a:ext uri="{FF2B5EF4-FFF2-40B4-BE49-F238E27FC236}">
                <a16:creationId xmlns:a16="http://schemas.microsoft.com/office/drawing/2014/main" id="{1F1F4904-6B7D-41D1-A853-40E5A68D83E2}"/>
              </a:ext>
            </a:extLst>
          </p:cNvPr>
          <p:cNvSpPr>
            <a:spLocks noGrp="1"/>
          </p:cNvSpPr>
          <p:nvPr/>
        </p:nvSpPr>
        <p:spPr>
          <a:xfrm>
            <a:off x="933450" y="4991100"/>
            <a:ext cx="47148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заковтування ґрунту або відкладів</a:t>
            </a:r>
          </a:p>
        </p:txBody>
      </p:sp>
      <p:sp>
        <p:nvSpPr>
          <p:cNvPr id="27" name="Прямокутник: округлені кути 26">
            <a:extLst>
              <a:ext uri="{FF2B5EF4-FFF2-40B4-BE49-F238E27FC236}">
                <a16:creationId xmlns:a16="http://schemas.microsoft.com/office/drawing/2014/main" id="{26DD851D-350D-49C1-8028-E4BB3F34C341}"/>
              </a:ext>
            </a:extLst>
          </p:cNvPr>
          <p:cNvSpPr>
            <a:spLocks noGrp="1"/>
          </p:cNvSpPr>
          <p:nvPr/>
        </p:nvSpPr>
        <p:spPr>
          <a:xfrm>
            <a:off x="514350" y="5343525"/>
            <a:ext cx="5305425" cy="304800"/>
          </a:xfrm>
          <a:prstGeom prst="roundRect">
            <a:avLst>
              <a:gd name="adj" fmla="val 25000"/>
            </a:avLst>
          </a:prstGeom>
          <a:solidFill>
            <a:srgbClr val="F4F8F6"/>
          </a:solidFill>
          <a:ln w="9525">
            <a:solidFill>
              <a:srgbClr val="D6E1DC"/>
            </a:solidFill>
          </a:ln>
        </p:spPr>
      </p:sp>
      <p:sp>
        <p:nvSpPr>
          <p:cNvPr id="28" name="Овал 27">
            <a:extLst>
              <a:ext uri="{FF2B5EF4-FFF2-40B4-BE49-F238E27FC236}">
                <a16:creationId xmlns:a16="http://schemas.microsoft.com/office/drawing/2014/main" id="{0B3B68F5-D6F1-4ABF-AEF1-EE26893253D5}"/>
              </a:ext>
            </a:extLst>
          </p:cNvPr>
          <p:cNvSpPr>
            <a:spLocks noGrp="1"/>
          </p:cNvSpPr>
          <p:nvPr/>
        </p:nvSpPr>
        <p:spPr>
          <a:xfrm>
            <a:off x="647700" y="5419725"/>
            <a:ext cx="152400" cy="152400"/>
          </a:xfrm>
          <a:prstGeom prst="ellipse">
            <a:avLst/>
          </a:prstGeom>
          <a:solidFill>
            <a:srgbClr val="0F6B64"/>
          </a:solidFill>
          <a:ln w="0">
            <a:noFill/>
          </a:ln>
        </p:spPr>
      </p:sp>
      <p:sp>
        <p:nvSpPr>
          <p:cNvPr id="29" name="Прямокутник 28">
            <a:extLst>
              <a:ext uri="{FF2B5EF4-FFF2-40B4-BE49-F238E27FC236}">
                <a16:creationId xmlns:a16="http://schemas.microsoft.com/office/drawing/2014/main" id="{5A91DF49-2284-4D4F-B590-2DC25B01EDC6}"/>
              </a:ext>
            </a:extLst>
          </p:cNvPr>
          <p:cNvSpPr>
            <a:spLocks noGrp="1"/>
          </p:cNvSpPr>
          <p:nvPr/>
        </p:nvSpPr>
        <p:spPr>
          <a:xfrm>
            <a:off x="933450" y="5400675"/>
            <a:ext cx="47148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трофічне перенесення</a:t>
            </a:r>
          </a:p>
        </p:txBody>
      </p:sp>
      <p:sp>
        <p:nvSpPr>
          <p:cNvPr id="30" name="Прямокутник 29">
            <a:extLst>
              <a:ext uri="{FF2B5EF4-FFF2-40B4-BE49-F238E27FC236}">
                <a16:creationId xmlns:a16="http://schemas.microsoft.com/office/drawing/2014/main" id="{B0C68FED-040F-488F-8940-26197592B747}"/>
              </a:ext>
            </a:extLst>
          </p:cNvPr>
          <p:cNvSpPr>
            <a:spLocks noGrp="1"/>
          </p:cNvSpPr>
          <p:nvPr/>
        </p:nvSpPr>
        <p:spPr>
          <a:xfrm>
            <a:off x="6191250" y="2571750"/>
            <a:ext cx="4762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ФІЗИЧНІ ТА ЛАНДШАФТНІ ВПЛИВИ</a:t>
            </a:r>
          </a:p>
        </p:txBody>
      </p:sp>
      <p:sp>
        <p:nvSpPr>
          <p:cNvPr id="31" name="Прямокутник: округлені кути 30">
            <a:extLst>
              <a:ext uri="{FF2B5EF4-FFF2-40B4-BE49-F238E27FC236}">
                <a16:creationId xmlns:a16="http://schemas.microsoft.com/office/drawing/2014/main" id="{EFE79DFA-5AC0-4E19-BB04-5EA0C9858EFF}"/>
              </a:ext>
            </a:extLst>
          </p:cNvPr>
          <p:cNvSpPr>
            <a:spLocks noGrp="1"/>
          </p:cNvSpPr>
          <p:nvPr/>
        </p:nvSpPr>
        <p:spPr>
          <a:xfrm>
            <a:off x="6191250" y="2886075"/>
            <a:ext cx="2514600" cy="342900"/>
          </a:xfrm>
          <a:prstGeom prst="roundRect">
            <a:avLst>
              <a:gd name="adj" fmla="val 22222"/>
            </a:avLst>
          </a:prstGeom>
          <a:solidFill>
            <a:srgbClr val="F7E6E3"/>
          </a:solidFill>
          <a:ln w="9525">
            <a:solidFill>
              <a:srgbClr val="D6E1DC"/>
            </a:solidFill>
          </a:ln>
        </p:spPr>
      </p:sp>
      <p:sp>
        <p:nvSpPr>
          <p:cNvPr id="32" name="Овал 31">
            <a:extLst>
              <a:ext uri="{FF2B5EF4-FFF2-40B4-BE49-F238E27FC236}">
                <a16:creationId xmlns:a16="http://schemas.microsoft.com/office/drawing/2014/main" id="{D4B61C4B-9EEF-4564-8648-615E17EB6F17}"/>
              </a:ext>
            </a:extLst>
          </p:cNvPr>
          <p:cNvSpPr>
            <a:spLocks noGrp="1"/>
          </p:cNvSpPr>
          <p:nvPr/>
        </p:nvSpPr>
        <p:spPr>
          <a:xfrm>
            <a:off x="6296025" y="2981325"/>
            <a:ext cx="152400" cy="152400"/>
          </a:xfrm>
          <a:prstGeom prst="ellipse">
            <a:avLst/>
          </a:prstGeom>
          <a:solidFill>
            <a:srgbClr val="C75A52"/>
          </a:solidFill>
          <a:ln w="0">
            <a:noFill/>
          </a:ln>
        </p:spPr>
      </p:sp>
      <p:sp>
        <p:nvSpPr>
          <p:cNvPr id="33" name="Прямокутник 32">
            <a:extLst>
              <a:ext uri="{FF2B5EF4-FFF2-40B4-BE49-F238E27FC236}">
                <a16:creationId xmlns:a16="http://schemas.microsoft.com/office/drawing/2014/main" id="{4573EA1C-7AD3-41D6-9E43-62EE43AB72AE}"/>
              </a:ext>
            </a:extLst>
          </p:cNvPr>
          <p:cNvSpPr>
            <a:spLocks noGrp="1"/>
          </p:cNvSpPr>
          <p:nvPr/>
        </p:nvSpPr>
        <p:spPr>
          <a:xfrm>
            <a:off x="6562725" y="29527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руйнування оселищ і вирви</a:t>
            </a:r>
          </a:p>
        </p:txBody>
      </p:sp>
      <p:sp>
        <p:nvSpPr>
          <p:cNvPr id="34" name="Прямокутник: округлені кути 33">
            <a:extLst>
              <a:ext uri="{FF2B5EF4-FFF2-40B4-BE49-F238E27FC236}">
                <a16:creationId xmlns:a16="http://schemas.microsoft.com/office/drawing/2014/main" id="{C82B7E52-A679-496F-A518-1D5A31C61BC3}"/>
              </a:ext>
            </a:extLst>
          </p:cNvPr>
          <p:cNvSpPr>
            <a:spLocks noGrp="1"/>
          </p:cNvSpPr>
          <p:nvPr/>
        </p:nvSpPr>
        <p:spPr>
          <a:xfrm>
            <a:off x="8886825" y="2886075"/>
            <a:ext cx="2514600" cy="342900"/>
          </a:xfrm>
          <a:prstGeom prst="roundRect">
            <a:avLst>
              <a:gd name="adj" fmla="val 22222"/>
            </a:avLst>
          </a:prstGeom>
          <a:solidFill>
            <a:srgbClr val="F5EBDD"/>
          </a:solidFill>
          <a:ln w="9525">
            <a:solidFill>
              <a:srgbClr val="D6E1DC"/>
            </a:solidFill>
          </a:ln>
        </p:spPr>
      </p:sp>
      <p:sp>
        <p:nvSpPr>
          <p:cNvPr id="35" name="Овал 34">
            <a:extLst>
              <a:ext uri="{FF2B5EF4-FFF2-40B4-BE49-F238E27FC236}">
                <a16:creationId xmlns:a16="http://schemas.microsoft.com/office/drawing/2014/main" id="{0BAC2097-540F-4917-84A7-477568ADA412}"/>
              </a:ext>
            </a:extLst>
          </p:cNvPr>
          <p:cNvSpPr>
            <a:spLocks noGrp="1"/>
          </p:cNvSpPr>
          <p:nvPr/>
        </p:nvSpPr>
        <p:spPr>
          <a:xfrm>
            <a:off x="8991600" y="2981325"/>
            <a:ext cx="152400" cy="152400"/>
          </a:xfrm>
          <a:prstGeom prst="ellipse">
            <a:avLst/>
          </a:prstGeom>
          <a:solidFill>
            <a:srgbClr val="C75A52"/>
          </a:solidFill>
          <a:ln w="0">
            <a:noFill/>
          </a:ln>
        </p:spPr>
      </p:sp>
      <p:sp>
        <p:nvSpPr>
          <p:cNvPr id="36" name="Прямокутник 35">
            <a:extLst>
              <a:ext uri="{FF2B5EF4-FFF2-40B4-BE49-F238E27FC236}">
                <a16:creationId xmlns:a16="http://schemas.microsoft.com/office/drawing/2014/main" id="{6115E6CD-6DE4-427B-96CD-C0CAF5508D30}"/>
              </a:ext>
            </a:extLst>
          </p:cNvPr>
          <p:cNvSpPr>
            <a:spLocks noGrp="1"/>
          </p:cNvSpPr>
          <p:nvPr/>
        </p:nvSpPr>
        <p:spPr>
          <a:xfrm>
            <a:off x="9258300" y="29527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ущільнення ґрунту та пожежі</a:t>
            </a:r>
          </a:p>
        </p:txBody>
      </p:sp>
      <p:sp>
        <p:nvSpPr>
          <p:cNvPr id="37" name="Прямокутник: округлені кути 36">
            <a:extLst>
              <a:ext uri="{FF2B5EF4-FFF2-40B4-BE49-F238E27FC236}">
                <a16:creationId xmlns:a16="http://schemas.microsoft.com/office/drawing/2014/main" id="{8064D70C-68A9-4663-8A1D-D045D7413159}"/>
              </a:ext>
            </a:extLst>
          </p:cNvPr>
          <p:cNvSpPr>
            <a:spLocks noGrp="1"/>
          </p:cNvSpPr>
          <p:nvPr/>
        </p:nvSpPr>
        <p:spPr>
          <a:xfrm>
            <a:off x="6191250" y="3343275"/>
            <a:ext cx="2514600" cy="342900"/>
          </a:xfrm>
          <a:prstGeom prst="roundRect">
            <a:avLst>
              <a:gd name="adj" fmla="val 22222"/>
            </a:avLst>
          </a:prstGeom>
          <a:solidFill>
            <a:srgbClr val="F7E6E3"/>
          </a:solidFill>
          <a:ln w="9525">
            <a:solidFill>
              <a:srgbClr val="D6E1DC"/>
            </a:solidFill>
          </a:ln>
        </p:spPr>
      </p:sp>
      <p:sp>
        <p:nvSpPr>
          <p:cNvPr id="38" name="Овал 37">
            <a:extLst>
              <a:ext uri="{FF2B5EF4-FFF2-40B4-BE49-F238E27FC236}">
                <a16:creationId xmlns:a16="http://schemas.microsoft.com/office/drawing/2014/main" id="{4BA43675-A218-4270-9227-740A7A3196D2}"/>
              </a:ext>
            </a:extLst>
          </p:cNvPr>
          <p:cNvSpPr>
            <a:spLocks noGrp="1"/>
          </p:cNvSpPr>
          <p:nvPr/>
        </p:nvSpPr>
        <p:spPr>
          <a:xfrm>
            <a:off x="6296025" y="3438525"/>
            <a:ext cx="152400" cy="152400"/>
          </a:xfrm>
          <a:prstGeom prst="ellipse">
            <a:avLst/>
          </a:prstGeom>
          <a:solidFill>
            <a:srgbClr val="C75A52"/>
          </a:solidFill>
          <a:ln w="0">
            <a:noFill/>
          </a:ln>
        </p:spPr>
      </p:sp>
      <p:sp>
        <p:nvSpPr>
          <p:cNvPr id="39" name="Прямокутник 38">
            <a:extLst>
              <a:ext uri="{FF2B5EF4-FFF2-40B4-BE49-F238E27FC236}">
                <a16:creationId xmlns:a16="http://schemas.microsoft.com/office/drawing/2014/main" id="{9D8577CE-9B5E-4F78-B060-6519222B8D2D}"/>
              </a:ext>
            </a:extLst>
          </p:cNvPr>
          <p:cNvSpPr>
            <a:spLocks noGrp="1"/>
          </p:cNvSpPr>
          <p:nvPr/>
        </p:nvSpPr>
        <p:spPr>
          <a:xfrm>
            <a:off x="6562725" y="34099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вирубування</a:t>
            </a:r>
          </a:p>
        </p:txBody>
      </p:sp>
      <p:sp>
        <p:nvSpPr>
          <p:cNvPr id="40" name="Прямокутник: округлені кути 39">
            <a:extLst>
              <a:ext uri="{FF2B5EF4-FFF2-40B4-BE49-F238E27FC236}">
                <a16:creationId xmlns:a16="http://schemas.microsoft.com/office/drawing/2014/main" id="{057EB418-3054-47D6-8704-50BA21108437}"/>
              </a:ext>
            </a:extLst>
          </p:cNvPr>
          <p:cNvSpPr>
            <a:spLocks noGrp="1"/>
          </p:cNvSpPr>
          <p:nvPr/>
        </p:nvSpPr>
        <p:spPr>
          <a:xfrm>
            <a:off x="8886825" y="3343275"/>
            <a:ext cx="2514600" cy="342900"/>
          </a:xfrm>
          <a:prstGeom prst="roundRect">
            <a:avLst>
              <a:gd name="adj" fmla="val 22222"/>
            </a:avLst>
          </a:prstGeom>
          <a:solidFill>
            <a:srgbClr val="F5EBDD"/>
          </a:solidFill>
          <a:ln w="9525">
            <a:solidFill>
              <a:srgbClr val="D6E1DC"/>
            </a:solidFill>
          </a:ln>
        </p:spPr>
      </p:sp>
      <p:sp>
        <p:nvSpPr>
          <p:cNvPr id="41" name="Овал 40">
            <a:extLst>
              <a:ext uri="{FF2B5EF4-FFF2-40B4-BE49-F238E27FC236}">
                <a16:creationId xmlns:a16="http://schemas.microsoft.com/office/drawing/2014/main" id="{6BDC525C-7BF2-43D6-9699-8C44EE9F2596}"/>
              </a:ext>
            </a:extLst>
          </p:cNvPr>
          <p:cNvSpPr>
            <a:spLocks noGrp="1"/>
          </p:cNvSpPr>
          <p:nvPr/>
        </p:nvSpPr>
        <p:spPr>
          <a:xfrm>
            <a:off x="8991600" y="3438525"/>
            <a:ext cx="152400" cy="152400"/>
          </a:xfrm>
          <a:prstGeom prst="ellipse">
            <a:avLst/>
          </a:prstGeom>
          <a:solidFill>
            <a:srgbClr val="C75A52"/>
          </a:solidFill>
          <a:ln w="0">
            <a:noFill/>
          </a:ln>
        </p:spPr>
      </p:sp>
      <p:sp>
        <p:nvSpPr>
          <p:cNvPr id="42" name="Прямокутник 41">
            <a:extLst>
              <a:ext uri="{FF2B5EF4-FFF2-40B4-BE49-F238E27FC236}">
                <a16:creationId xmlns:a16="http://schemas.microsoft.com/office/drawing/2014/main" id="{93DB6263-F786-4378-B51A-21666FF5D9DF}"/>
              </a:ext>
            </a:extLst>
          </p:cNvPr>
          <p:cNvSpPr>
            <a:spLocks noGrp="1"/>
          </p:cNvSpPr>
          <p:nvPr/>
        </p:nvSpPr>
        <p:spPr>
          <a:xfrm>
            <a:off x="9258300" y="34099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затоплення або осушення</a:t>
            </a:r>
          </a:p>
        </p:txBody>
      </p:sp>
      <p:sp>
        <p:nvSpPr>
          <p:cNvPr id="43" name="Прямокутник: округлені кути 42">
            <a:extLst>
              <a:ext uri="{FF2B5EF4-FFF2-40B4-BE49-F238E27FC236}">
                <a16:creationId xmlns:a16="http://schemas.microsoft.com/office/drawing/2014/main" id="{42144C97-A426-427D-AB9C-FBB38B11FB0A}"/>
              </a:ext>
            </a:extLst>
          </p:cNvPr>
          <p:cNvSpPr>
            <a:spLocks noGrp="1"/>
          </p:cNvSpPr>
          <p:nvPr/>
        </p:nvSpPr>
        <p:spPr>
          <a:xfrm>
            <a:off x="6191250" y="3800475"/>
            <a:ext cx="2514600" cy="342900"/>
          </a:xfrm>
          <a:prstGeom prst="roundRect">
            <a:avLst>
              <a:gd name="adj" fmla="val 22222"/>
            </a:avLst>
          </a:prstGeom>
          <a:solidFill>
            <a:srgbClr val="F7E6E3"/>
          </a:solidFill>
          <a:ln w="9525">
            <a:solidFill>
              <a:srgbClr val="D6E1DC"/>
            </a:solidFill>
          </a:ln>
        </p:spPr>
      </p:sp>
      <p:sp>
        <p:nvSpPr>
          <p:cNvPr id="44" name="Овал 43">
            <a:extLst>
              <a:ext uri="{FF2B5EF4-FFF2-40B4-BE49-F238E27FC236}">
                <a16:creationId xmlns:a16="http://schemas.microsoft.com/office/drawing/2014/main" id="{C21A9434-B2A2-42BC-9A08-B8D89B145A24}"/>
              </a:ext>
            </a:extLst>
          </p:cNvPr>
          <p:cNvSpPr>
            <a:spLocks noGrp="1"/>
          </p:cNvSpPr>
          <p:nvPr/>
        </p:nvSpPr>
        <p:spPr>
          <a:xfrm>
            <a:off x="6296025" y="3895725"/>
            <a:ext cx="152400" cy="152400"/>
          </a:xfrm>
          <a:prstGeom prst="ellipse">
            <a:avLst/>
          </a:prstGeom>
          <a:solidFill>
            <a:srgbClr val="C75A52"/>
          </a:solidFill>
          <a:ln w="0">
            <a:noFill/>
          </a:ln>
        </p:spPr>
      </p:sp>
      <p:sp>
        <p:nvSpPr>
          <p:cNvPr id="45" name="Прямокутник 44">
            <a:extLst>
              <a:ext uri="{FF2B5EF4-FFF2-40B4-BE49-F238E27FC236}">
                <a16:creationId xmlns:a16="http://schemas.microsoft.com/office/drawing/2014/main" id="{544F0483-C6EF-49B7-8D27-94CDA19E73A8}"/>
              </a:ext>
            </a:extLst>
          </p:cNvPr>
          <p:cNvSpPr>
            <a:spLocks noGrp="1"/>
          </p:cNvSpPr>
          <p:nvPr/>
        </p:nvSpPr>
        <p:spPr>
          <a:xfrm>
            <a:off x="6562725" y="38671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зміна русел</a:t>
            </a:r>
          </a:p>
        </p:txBody>
      </p:sp>
      <p:sp>
        <p:nvSpPr>
          <p:cNvPr id="46" name="Прямокутник: округлені кути 45">
            <a:extLst>
              <a:ext uri="{FF2B5EF4-FFF2-40B4-BE49-F238E27FC236}">
                <a16:creationId xmlns:a16="http://schemas.microsoft.com/office/drawing/2014/main" id="{57B3BD6B-4B61-4F4D-94A9-36CB5DB2618D}"/>
              </a:ext>
            </a:extLst>
          </p:cNvPr>
          <p:cNvSpPr>
            <a:spLocks noGrp="1"/>
          </p:cNvSpPr>
          <p:nvPr/>
        </p:nvSpPr>
        <p:spPr>
          <a:xfrm>
            <a:off x="8886825" y="3800475"/>
            <a:ext cx="2514600" cy="342900"/>
          </a:xfrm>
          <a:prstGeom prst="roundRect">
            <a:avLst>
              <a:gd name="adj" fmla="val 22222"/>
            </a:avLst>
          </a:prstGeom>
          <a:solidFill>
            <a:srgbClr val="F5EBDD"/>
          </a:solidFill>
          <a:ln w="9525">
            <a:solidFill>
              <a:srgbClr val="D6E1DC"/>
            </a:solidFill>
          </a:ln>
        </p:spPr>
      </p:sp>
      <p:sp>
        <p:nvSpPr>
          <p:cNvPr id="47" name="Овал 46">
            <a:extLst>
              <a:ext uri="{FF2B5EF4-FFF2-40B4-BE49-F238E27FC236}">
                <a16:creationId xmlns:a16="http://schemas.microsoft.com/office/drawing/2014/main" id="{618105CB-4AA4-4D50-AA35-A8DA5D510FF5}"/>
              </a:ext>
            </a:extLst>
          </p:cNvPr>
          <p:cNvSpPr>
            <a:spLocks noGrp="1"/>
          </p:cNvSpPr>
          <p:nvPr/>
        </p:nvSpPr>
        <p:spPr>
          <a:xfrm>
            <a:off x="8991600" y="3895725"/>
            <a:ext cx="152400" cy="152400"/>
          </a:xfrm>
          <a:prstGeom prst="ellipse">
            <a:avLst/>
          </a:prstGeom>
          <a:solidFill>
            <a:srgbClr val="C75A52"/>
          </a:solidFill>
          <a:ln w="0">
            <a:noFill/>
          </a:ln>
        </p:spPr>
      </p:sp>
      <p:sp>
        <p:nvSpPr>
          <p:cNvPr id="48" name="Прямокутник 47">
            <a:extLst>
              <a:ext uri="{FF2B5EF4-FFF2-40B4-BE49-F238E27FC236}">
                <a16:creationId xmlns:a16="http://schemas.microsoft.com/office/drawing/2014/main" id="{5DEFCE9A-7CD7-42D3-A4CD-767E7CC7854E}"/>
              </a:ext>
            </a:extLst>
          </p:cNvPr>
          <p:cNvSpPr>
            <a:spLocks noGrp="1"/>
          </p:cNvSpPr>
          <p:nvPr/>
        </p:nvSpPr>
        <p:spPr>
          <a:xfrm>
            <a:off x="9258300" y="38671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шум і світло</a:t>
            </a:r>
          </a:p>
        </p:txBody>
      </p:sp>
      <p:sp>
        <p:nvSpPr>
          <p:cNvPr id="49" name="Прямокутник: округлені кути 48">
            <a:extLst>
              <a:ext uri="{FF2B5EF4-FFF2-40B4-BE49-F238E27FC236}">
                <a16:creationId xmlns:a16="http://schemas.microsoft.com/office/drawing/2014/main" id="{158AC50B-C8BF-41E7-85A8-59B79593CA51}"/>
              </a:ext>
            </a:extLst>
          </p:cNvPr>
          <p:cNvSpPr>
            <a:spLocks noGrp="1"/>
          </p:cNvSpPr>
          <p:nvPr/>
        </p:nvSpPr>
        <p:spPr>
          <a:xfrm>
            <a:off x="6191250" y="4257675"/>
            <a:ext cx="2514600" cy="342900"/>
          </a:xfrm>
          <a:prstGeom prst="roundRect">
            <a:avLst>
              <a:gd name="adj" fmla="val 22222"/>
            </a:avLst>
          </a:prstGeom>
          <a:solidFill>
            <a:srgbClr val="F7E6E3"/>
          </a:solidFill>
          <a:ln w="9525">
            <a:solidFill>
              <a:srgbClr val="D6E1DC"/>
            </a:solidFill>
          </a:ln>
        </p:spPr>
      </p:sp>
      <p:sp>
        <p:nvSpPr>
          <p:cNvPr id="50" name="Овал 49">
            <a:extLst>
              <a:ext uri="{FF2B5EF4-FFF2-40B4-BE49-F238E27FC236}">
                <a16:creationId xmlns:a16="http://schemas.microsoft.com/office/drawing/2014/main" id="{B565B4E8-CBF0-4C66-83C2-F01B6B8180AD}"/>
              </a:ext>
            </a:extLst>
          </p:cNvPr>
          <p:cNvSpPr>
            <a:spLocks noGrp="1"/>
          </p:cNvSpPr>
          <p:nvPr/>
        </p:nvSpPr>
        <p:spPr>
          <a:xfrm>
            <a:off x="6296025" y="4352925"/>
            <a:ext cx="152400" cy="152400"/>
          </a:xfrm>
          <a:prstGeom prst="ellipse">
            <a:avLst/>
          </a:prstGeom>
          <a:solidFill>
            <a:srgbClr val="C75A52"/>
          </a:solidFill>
          <a:ln w="0">
            <a:noFill/>
          </a:ln>
        </p:spPr>
      </p:sp>
      <p:sp>
        <p:nvSpPr>
          <p:cNvPr id="51" name="Прямокутник 50">
            <a:extLst>
              <a:ext uri="{FF2B5EF4-FFF2-40B4-BE49-F238E27FC236}">
                <a16:creationId xmlns:a16="http://schemas.microsoft.com/office/drawing/2014/main" id="{5404EBC6-CBD4-4709-8C8C-72325331FD6C}"/>
              </a:ext>
            </a:extLst>
          </p:cNvPr>
          <p:cNvSpPr>
            <a:spLocks noGrp="1"/>
          </p:cNvSpPr>
          <p:nvPr/>
        </p:nvSpPr>
        <p:spPr>
          <a:xfrm>
            <a:off x="6562725" y="43243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фрагментація та фізичні бар’єри</a:t>
            </a:r>
          </a:p>
        </p:txBody>
      </p:sp>
      <p:sp>
        <p:nvSpPr>
          <p:cNvPr id="52" name="Прямокутник: округлені кути 51">
            <a:extLst>
              <a:ext uri="{FF2B5EF4-FFF2-40B4-BE49-F238E27FC236}">
                <a16:creationId xmlns:a16="http://schemas.microsoft.com/office/drawing/2014/main" id="{7C3E78C3-7469-400B-949E-AC691546F06C}"/>
              </a:ext>
            </a:extLst>
          </p:cNvPr>
          <p:cNvSpPr>
            <a:spLocks noGrp="1"/>
          </p:cNvSpPr>
          <p:nvPr/>
        </p:nvSpPr>
        <p:spPr>
          <a:xfrm>
            <a:off x="8886825" y="4257675"/>
            <a:ext cx="2514600" cy="342900"/>
          </a:xfrm>
          <a:prstGeom prst="roundRect">
            <a:avLst>
              <a:gd name="adj" fmla="val 22222"/>
            </a:avLst>
          </a:prstGeom>
          <a:solidFill>
            <a:srgbClr val="F5EBDD"/>
          </a:solidFill>
          <a:ln w="9525">
            <a:solidFill>
              <a:srgbClr val="D6E1DC"/>
            </a:solidFill>
          </a:ln>
        </p:spPr>
      </p:sp>
      <p:sp>
        <p:nvSpPr>
          <p:cNvPr id="53" name="Овал 52">
            <a:extLst>
              <a:ext uri="{FF2B5EF4-FFF2-40B4-BE49-F238E27FC236}">
                <a16:creationId xmlns:a16="http://schemas.microsoft.com/office/drawing/2014/main" id="{884F319A-068F-4B58-B322-74C5D9C8305F}"/>
              </a:ext>
            </a:extLst>
          </p:cNvPr>
          <p:cNvSpPr>
            <a:spLocks noGrp="1"/>
          </p:cNvSpPr>
          <p:nvPr/>
        </p:nvSpPr>
        <p:spPr>
          <a:xfrm>
            <a:off x="8991600" y="4352925"/>
            <a:ext cx="152400" cy="152400"/>
          </a:xfrm>
          <a:prstGeom prst="ellipse">
            <a:avLst/>
          </a:prstGeom>
          <a:solidFill>
            <a:srgbClr val="C75A52"/>
          </a:solidFill>
          <a:ln w="0">
            <a:noFill/>
          </a:ln>
        </p:spPr>
      </p:sp>
      <p:sp>
        <p:nvSpPr>
          <p:cNvPr id="54" name="Прямокутник 53">
            <a:extLst>
              <a:ext uri="{FF2B5EF4-FFF2-40B4-BE49-F238E27FC236}">
                <a16:creationId xmlns:a16="http://schemas.microsoft.com/office/drawing/2014/main" id="{FC3FD926-61DE-4D6C-9465-43C6C7F28DD7}"/>
              </a:ext>
            </a:extLst>
          </p:cNvPr>
          <p:cNvSpPr>
            <a:spLocks noGrp="1"/>
          </p:cNvSpPr>
          <p:nvPr/>
        </p:nvSpPr>
        <p:spPr>
          <a:xfrm>
            <a:off x="9258300" y="43243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загибель організмів</a:t>
            </a:r>
          </a:p>
        </p:txBody>
      </p:sp>
      <p:sp>
        <p:nvSpPr>
          <p:cNvPr id="55" name="Прямокутник: округлені кути 54">
            <a:extLst>
              <a:ext uri="{FF2B5EF4-FFF2-40B4-BE49-F238E27FC236}">
                <a16:creationId xmlns:a16="http://schemas.microsoft.com/office/drawing/2014/main" id="{EC34914A-2613-4968-B39F-A2C57D303D10}"/>
              </a:ext>
            </a:extLst>
          </p:cNvPr>
          <p:cNvSpPr>
            <a:spLocks noGrp="1"/>
          </p:cNvSpPr>
          <p:nvPr/>
        </p:nvSpPr>
        <p:spPr>
          <a:xfrm>
            <a:off x="6191250" y="4714875"/>
            <a:ext cx="2514600" cy="342900"/>
          </a:xfrm>
          <a:prstGeom prst="roundRect">
            <a:avLst>
              <a:gd name="adj" fmla="val 22222"/>
            </a:avLst>
          </a:prstGeom>
          <a:solidFill>
            <a:srgbClr val="F7E6E3"/>
          </a:solidFill>
          <a:ln w="9525">
            <a:solidFill>
              <a:srgbClr val="D6E1DC"/>
            </a:solidFill>
          </a:ln>
        </p:spPr>
      </p:sp>
      <p:sp>
        <p:nvSpPr>
          <p:cNvPr id="56" name="Овал 55">
            <a:extLst>
              <a:ext uri="{FF2B5EF4-FFF2-40B4-BE49-F238E27FC236}">
                <a16:creationId xmlns:a16="http://schemas.microsoft.com/office/drawing/2014/main" id="{CA2CC53C-D777-49F9-815A-1A13EEA41707}"/>
              </a:ext>
            </a:extLst>
          </p:cNvPr>
          <p:cNvSpPr>
            <a:spLocks noGrp="1"/>
          </p:cNvSpPr>
          <p:nvPr/>
        </p:nvSpPr>
        <p:spPr>
          <a:xfrm>
            <a:off x="6296025" y="4810125"/>
            <a:ext cx="152400" cy="152400"/>
          </a:xfrm>
          <a:prstGeom prst="ellipse">
            <a:avLst/>
          </a:prstGeom>
          <a:solidFill>
            <a:srgbClr val="C75A52"/>
          </a:solidFill>
          <a:ln w="0">
            <a:noFill/>
          </a:ln>
        </p:spPr>
      </p:sp>
      <p:sp>
        <p:nvSpPr>
          <p:cNvPr id="57" name="Прямокутник 56">
            <a:extLst>
              <a:ext uri="{FF2B5EF4-FFF2-40B4-BE49-F238E27FC236}">
                <a16:creationId xmlns:a16="http://schemas.microsoft.com/office/drawing/2014/main" id="{0E5D24F2-8C16-401C-9053-37FB34F352A6}"/>
              </a:ext>
            </a:extLst>
          </p:cNvPr>
          <p:cNvSpPr>
            <a:spLocks noGrp="1"/>
          </p:cNvSpPr>
          <p:nvPr/>
        </p:nvSpPr>
        <p:spPr>
          <a:xfrm>
            <a:off x="6562725" y="4781550"/>
            <a:ext cx="20193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поширення інвазійних видів</a:t>
            </a:r>
          </a:p>
        </p:txBody>
      </p:sp>
      <p:sp>
        <p:nvSpPr>
          <p:cNvPr id="58" name="Прямокутник: округлені кути 57">
            <a:extLst>
              <a:ext uri="{FF2B5EF4-FFF2-40B4-BE49-F238E27FC236}">
                <a16:creationId xmlns:a16="http://schemas.microsoft.com/office/drawing/2014/main" id="{CE8BCA09-9DCF-41FD-9848-404BE3AB946C}"/>
              </a:ext>
            </a:extLst>
          </p:cNvPr>
          <p:cNvSpPr>
            <a:spLocks noGrp="1"/>
          </p:cNvSpPr>
          <p:nvPr/>
        </p:nvSpPr>
        <p:spPr>
          <a:xfrm>
            <a:off x="514350" y="5905500"/>
            <a:ext cx="11068050" cy="304800"/>
          </a:xfrm>
          <a:prstGeom prst="roundRect">
            <a:avLst>
              <a:gd name="adj" fmla="val 25000"/>
            </a:avLst>
          </a:prstGeom>
          <a:solidFill>
            <a:srgbClr val="10282F"/>
          </a:solidFill>
          <a:ln w="0">
            <a:noFill/>
          </a:ln>
        </p:spPr>
      </p:sp>
      <p:sp>
        <p:nvSpPr>
          <p:cNvPr id="59" name="Прямокутник 58">
            <a:extLst>
              <a:ext uri="{FF2B5EF4-FFF2-40B4-BE49-F238E27FC236}">
                <a16:creationId xmlns:a16="http://schemas.microsoft.com/office/drawing/2014/main" id="{E5F8F8E4-F95C-4342-A753-F0E4738E5B8C}"/>
              </a:ext>
            </a:extLst>
          </p:cNvPr>
          <p:cNvSpPr>
            <a:spLocks noGrp="1"/>
          </p:cNvSpPr>
          <p:nvPr/>
        </p:nvSpPr>
        <p:spPr>
          <a:xfrm>
            <a:off x="514350" y="5981700"/>
            <a:ext cx="11068050" cy="161925"/>
          </a:xfrm>
          <a:prstGeom prst="rect">
            <a:avLst/>
          </a:prstGeom>
          <a:noFill/>
          <a:ln w="0">
            <a:noFill/>
          </a:ln>
        </p:spPr>
        <p:txBody>
          <a:bodyPr anchor="t">
            <a:normAutofit fontScale="56061"/>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Оцінювання екосистем охоплює забруднення, руйнування оселищ і порушення природних процесів.</a:t>
            </a:r>
          </a:p>
        </p:txBody>
      </p:sp>
      <p:sp>
        <p:nvSpPr>
          <p:cNvPr id="60" name="Прямокутник 59">
            <a:extLst>
              <a:ext uri="{FF2B5EF4-FFF2-40B4-BE49-F238E27FC236}">
                <a16:creationId xmlns:a16="http://schemas.microsoft.com/office/drawing/2014/main" id="{6381C694-C801-4090-8101-476E00D76B56}"/>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1" name="Прямокутник 60">
            <a:extLst>
              <a:ext uri="{FF2B5EF4-FFF2-40B4-BE49-F238E27FC236}">
                <a16:creationId xmlns:a16="http://schemas.microsoft.com/office/drawing/2014/main" id="{969DD100-4F22-42CC-BBD0-9B74BF9418DF}"/>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21</a:t>
            </a:r>
          </a:p>
        </p:txBody>
      </p:sp>
    </p:spTree>
    <p:extLst>
      <p:ext uri="{BB962C8B-B14F-4D97-AF65-F5344CB8AC3E}">
        <p14:creationId xmlns:p14="http://schemas.microsoft.com/office/powerpoint/2010/main" val="1559831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8" name="Прямокутник 57">
            <a:extLst>
              <a:ext uri="{FF2B5EF4-FFF2-40B4-BE49-F238E27FC236}">
                <a16:creationId xmlns:a16="http://schemas.microsoft.com/office/drawing/2014/main" id="{105D3BCB-175C-4B09-9C9E-3DA53AF1E9C2}"/>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22</a:t>
            </a:r>
          </a:p>
        </p:txBody>
      </p:sp>
      <p:sp>
        <p:nvSpPr>
          <p:cNvPr id="2" name="Прямокутник 1">
            <a:extLst>
              <a:ext uri="{FF2B5EF4-FFF2-40B4-BE49-F238E27FC236}">
                <a16:creationId xmlns:a16="http://schemas.microsoft.com/office/drawing/2014/main" id="{7ED3DF0C-074C-44B1-8D73-9A05859B0CCF}"/>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9B9C44A3-704C-4ED5-8533-71A4A45DC566}"/>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Екологічна модель пов’язує джерело з рецептором і ефектом</a:t>
            </a:r>
          </a:p>
        </p:txBody>
      </p:sp>
      <p:sp>
        <p:nvSpPr>
          <p:cNvPr id="4" name="Прямокутник: округлені кути 3">
            <a:extLst>
              <a:ext uri="{FF2B5EF4-FFF2-40B4-BE49-F238E27FC236}">
                <a16:creationId xmlns:a16="http://schemas.microsoft.com/office/drawing/2014/main" id="{24E401D6-2A58-42B5-A94C-7EFBBCE34C77}"/>
              </a:ext>
            </a:extLst>
          </p:cNvPr>
          <p:cNvSpPr>
            <a:spLocks noGrp="1"/>
          </p:cNvSpPr>
          <p:nvPr/>
        </p:nvSpPr>
        <p:spPr>
          <a:xfrm>
            <a:off x="514350" y="1524000"/>
            <a:ext cx="11068050" cy="685800"/>
          </a:xfrm>
          <a:prstGeom prst="roundRect">
            <a:avLst>
              <a:gd name="adj" fmla="val 111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22A2B81-3B3F-451C-814C-5779C0D9A586}"/>
              </a:ext>
            </a:extLst>
          </p:cNvPr>
          <p:cNvSpPr>
            <a:spLocks noGrp="1"/>
          </p:cNvSpPr>
          <p:nvPr/>
        </p:nvSpPr>
        <p:spPr>
          <a:xfrm>
            <a:off x="514350" y="1524000"/>
            <a:ext cx="66675" cy="68580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F15410F0-45A6-455B-857D-AC2D95D599AF}"/>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ЕКОЛОГІЧНА КОНЦЕПТУАЛЬНА МОДЕЛЬ</a:t>
            </a:r>
          </a:p>
        </p:txBody>
      </p:sp>
      <p:sp>
        <p:nvSpPr>
          <p:cNvPr id="7" name="Прямокутник 6">
            <a:extLst>
              <a:ext uri="{FF2B5EF4-FFF2-40B4-BE49-F238E27FC236}">
                <a16:creationId xmlns:a16="http://schemas.microsoft.com/office/drawing/2014/main" id="{7E018464-C489-46BC-853B-07C6D8E33D6A}"/>
              </a:ext>
            </a:extLst>
          </p:cNvPr>
          <p:cNvSpPr>
            <a:spLocks noGrp="1"/>
          </p:cNvSpPr>
          <p:nvPr/>
        </p:nvSpPr>
        <p:spPr>
          <a:xfrm>
            <a:off x="704850" y="1857375"/>
            <a:ext cx="10706100" cy="2667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Схематичне представлення джерел, перенесення, контактів, екологічних рецепторів, можливих ефектів і невизначеності.</a:t>
            </a:r>
          </a:p>
        </p:txBody>
      </p:sp>
      <p:sp>
        <p:nvSpPr>
          <p:cNvPr id="8" name="Прямокутник 7">
            <a:extLst>
              <a:ext uri="{FF2B5EF4-FFF2-40B4-BE49-F238E27FC236}">
                <a16:creationId xmlns:a16="http://schemas.microsoft.com/office/drawing/2014/main" id="{C9362B45-2FBC-442D-A63F-D43A517EF6F6}"/>
              </a:ext>
            </a:extLst>
          </p:cNvPr>
          <p:cNvSpPr>
            <a:spLocks noGrp="1"/>
          </p:cNvSpPr>
          <p:nvPr/>
        </p:nvSpPr>
        <p:spPr>
          <a:xfrm>
            <a:off x="514350" y="2647950"/>
            <a:ext cx="209550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НАЗЕМНИЙ ЛАНЦЮГ</a:t>
            </a:r>
          </a:p>
        </p:txBody>
      </p:sp>
      <p:sp>
        <p:nvSpPr>
          <p:cNvPr id="9" name="Прямокутник: округлені кути 8">
            <a:extLst>
              <a:ext uri="{FF2B5EF4-FFF2-40B4-BE49-F238E27FC236}">
                <a16:creationId xmlns:a16="http://schemas.microsoft.com/office/drawing/2014/main" id="{86D65F17-7826-456C-9894-9DDFC6D1987C}"/>
              </a:ext>
            </a:extLst>
          </p:cNvPr>
          <p:cNvSpPr>
            <a:spLocks noGrp="1"/>
          </p:cNvSpPr>
          <p:nvPr/>
        </p:nvSpPr>
        <p:spPr>
          <a:xfrm>
            <a:off x="1619250" y="2581275"/>
            <a:ext cx="1809750" cy="590550"/>
          </a:xfrm>
          <a:prstGeom prst="roundRect">
            <a:avLst>
              <a:gd name="adj" fmla="val 12903"/>
            </a:avLst>
          </a:prstGeom>
          <a:solidFill>
            <a:srgbClr val="FFFFFF"/>
          </a:solidFill>
          <a:ln w="9525">
            <a:solidFill>
              <a:srgbClr val="D6E1DC"/>
            </a:solidFill>
          </a:ln>
        </p:spPr>
      </p:sp>
      <p:sp>
        <p:nvSpPr>
          <p:cNvPr id="10" name="Прямокутник 9">
            <a:extLst>
              <a:ext uri="{FF2B5EF4-FFF2-40B4-BE49-F238E27FC236}">
                <a16:creationId xmlns:a16="http://schemas.microsoft.com/office/drawing/2014/main" id="{23AB4B1B-A2F3-42F5-9F50-8C133AAB426F}"/>
              </a:ext>
            </a:extLst>
          </p:cNvPr>
          <p:cNvSpPr>
            <a:spLocks noGrp="1"/>
          </p:cNvSpPr>
          <p:nvPr/>
        </p:nvSpPr>
        <p:spPr>
          <a:xfrm>
            <a:off x="1695450" y="2743200"/>
            <a:ext cx="16573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забруднений ґрунт</a:t>
            </a:r>
          </a:p>
        </p:txBody>
      </p:sp>
      <p:sp>
        <p:nvSpPr>
          <p:cNvPr id="11" name="Прямокутник 10">
            <a:extLst>
              <a:ext uri="{FF2B5EF4-FFF2-40B4-BE49-F238E27FC236}">
                <a16:creationId xmlns:a16="http://schemas.microsoft.com/office/drawing/2014/main" id="{80949D38-D6A2-4B35-8712-3FB949DD440E}"/>
              </a:ext>
            </a:extLst>
          </p:cNvPr>
          <p:cNvSpPr>
            <a:spLocks noGrp="1"/>
          </p:cNvSpPr>
          <p:nvPr/>
        </p:nvSpPr>
        <p:spPr>
          <a:xfrm>
            <a:off x="3429000" y="2714625"/>
            <a:ext cx="171450" cy="228600"/>
          </a:xfrm>
          <a:prstGeom prst="rect">
            <a:avLst/>
          </a:prstGeom>
          <a:noFill/>
          <a:ln w="0">
            <a:noFill/>
          </a:ln>
        </p:spPr>
        <p:txBody>
          <a:bodyPr anchor="t">
            <a:normAutofit fontScale="10000"/>
          </a:bodyPr>
          <a:lstStyle/>
          <a:p>
            <a:pPr algn="ctr">
              <a:defRPr sz="1350" b="1">
                <a:solidFill>
                  <a:srgbClr val="4D8969"/>
                </a:solidFill>
                <a:latin typeface="DejaVu Sans"/>
                <a:ea typeface="DejaVu Sans"/>
                <a:cs typeface="DejaVu Sans"/>
              </a:defRPr>
            </a:pPr>
            <a:r>
              <a:rPr sz="1350" b="1">
                <a:solidFill>
                  <a:srgbClr val="4D8969"/>
                </a:solidFill>
                <a:latin typeface="DejaVu Sans"/>
                <a:ea typeface="DejaVu Sans"/>
                <a:cs typeface="DejaVu Sans"/>
              </a:rPr>
              <a:t>›</a:t>
            </a:r>
          </a:p>
        </p:txBody>
      </p:sp>
      <p:sp>
        <p:nvSpPr>
          <p:cNvPr id="12" name="Прямокутник: округлені кути 11">
            <a:extLst>
              <a:ext uri="{FF2B5EF4-FFF2-40B4-BE49-F238E27FC236}">
                <a16:creationId xmlns:a16="http://schemas.microsoft.com/office/drawing/2014/main" id="{8F2389ED-045A-4F9F-9131-AE074E82EFA9}"/>
              </a:ext>
            </a:extLst>
          </p:cNvPr>
          <p:cNvSpPr>
            <a:spLocks noGrp="1"/>
          </p:cNvSpPr>
          <p:nvPr/>
        </p:nvSpPr>
        <p:spPr>
          <a:xfrm>
            <a:off x="3600450" y="2581275"/>
            <a:ext cx="1809750" cy="590550"/>
          </a:xfrm>
          <a:prstGeom prst="roundRect">
            <a:avLst>
              <a:gd name="adj" fmla="val 12903"/>
            </a:avLst>
          </a:prstGeom>
          <a:solidFill>
            <a:srgbClr val="F5EBDD"/>
          </a:solidFill>
          <a:ln w="9525">
            <a:solidFill>
              <a:srgbClr val="D6E1DC"/>
            </a:solidFill>
          </a:ln>
        </p:spPr>
      </p:sp>
      <p:sp>
        <p:nvSpPr>
          <p:cNvPr id="13" name="Прямокутник 12">
            <a:extLst>
              <a:ext uri="{FF2B5EF4-FFF2-40B4-BE49-F238E27FC236}">
                <a16:creationId xmlns:a16="http://schemas.microsoft.com/office/drawing/2014/main" id="{C9D1321D-1C7F-4DAD-8FB8-45B37B6813D9}"/>
              </a:ext>
            </a:extLst>
          </p:cNvPr>
          <p:cNvSpPr>
            <a:spLocks noGrp="1"/>
          </p:cNvSpPr>
          <p:nvPr/>
        </p:nvSpPr>
        <p:spPr>
          <a:xfrm>
            <a:off x="3676650" y="2743200"/>
            <a:ext cx="16573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рослини</a:t>
            </a:r>
          </a:p>
        </p:txBody>
      </p:sp>
      <p:sp>
        <p:nvSpPr>
          <p:cNvPr id="14" name="Прямокутник 13">
            <a:extLst>
              <a:ext uri="{FF2B5EF4-FFF2-40B4-BE49-F238E27FC236}">
                <a16:creationId xmlns:a16="http://schemas.microsoft.com/office/drawing/2014/main" id="{39868256-0DA2-483C-BB48-3C093E4A75DD}"/>
              </a:ext>
            </a:extLst>
          </p:cNvPr>
          <p:cNvSpPr>
            <a:spLocks noGrp="1"/>
          </p:cNvSpPr>
          <p:nvPr/>
        </p:nvSpPr>
        <p:spPr>
          <a:xfrm>
            <a:off x="5410200" y="2714625"/>
            <a:ext cx="171450" cy="228600"/>
          </a:xfrm>
          <a:prstGeom prst="rect">
            <a:avLst/>
          </a:prstGeom>
          <a:noFill/>
          <a:ln w="0">
            <a:noFill/>
          </a:ln>
        </p:spPr>
        <p:txBody>
          <a:bodyPr anchor="t">
            <a:normAutofit fontScale="10000"/>
          </a:bodyPr>
          <a:lstStyle/>
          <a:p>
            <a:pPr algn="ctr">
              <a:defRPr sz="1350" b="1">
                <a:solidFill>
                  <a:srgbClr val="4D8969"/>
                </a:solidFill>
                <a:latin typeface="DejaVu Sans"/>
                <a:ea typeface="DejaVu Sans"/>
                <a:cs typeface="DejaVu Sans"/>
              </a:defRPr>
            </a:pPr>
            <a:r>
              <a:rPr sz="1350" b="1">
                <a:solidFill>
                  <a:srgbClr val="4D8969"/>
                </a:solidFill>
                <a:latin typeface="DejaVu Sans"/>
                <a:ea typeface="DejaVu Sans"/>
                <a:cs typeface="DejaVu Sans"/>
              </a:rPr>
              <a:t>›</a:t>
            </a:r>
          </a:p>
        </p:txBody>
      </p:sp>
      <p:sp>
        <p:nvSpPr>
          <p:cNvPr id="15" name="Прямокутник: округлені кути 14">
            <a:extLst>
              <a:ext uri="{FF2B5EF4-FFF2-40B4-BE49-F238E27FC236}">
                <a16:creationId xmlns:a16="http://schemas.microsoft.com/office/drawing/2014/main" id="{53A8ABC7-141C-4E3F-9BB8-AF7985C763C8}"/>
              </a:ext>
            </a:extLst>
          </p:cNvPr>
          <p:cNvSpPr>
            <a:spLocks noGrp="1"/>
          </p:cNvSpPr>
          <p:nvPr/>
        </p:nvSpPr>
        <p:spPr>
          <a:xfrm>
            <a:off x="5581650" y="2581275"/>
            <a:ext cx="1809750" cy="590550"/>
          </a:xfrm>
          <a:prstGeom prst="roundRect">
            <a:avLst>
              <a:gd name="adj" fmla="val 12903"/>
            </a:avLst>
          </a:prstGeom>
          <a:solidFill>
            <a:srgbClr val="FFFFFF"/>
          </a:solidFill>
          <a:ln w="9525">
            <a:solidFill>
              <a:srgbClr val="D6E1DC"/>
            </a:solidFill>
          </a:ln>
        </p:spPr>
      </p:sp>
      <p:sp>
        <p:nvSpPr>
          <p:cNvPr id="16" name="Прямокутник 15">
            <a:extLst>
              <a:ext uri="{FF2B5EF4-FFF2-40B4-BE49-F238E27FC236}">
                <a16:creationId xmlns:a16="http://schemas.microsoft.com/office/drawing/2014/main" id="{BD4E59E8-DA29-406B-8A83-50D4615FA6D7}"/>
              </a:ext>
            </a:extLst>
          </p:cNvPr>
          <p:cNvSpPr>
            <a:spLocks noGrp="1"/>
          </p:cNvSpPr>
          <p:nvPr/>
        </p:nvSpPr>
        <p:spPr>
          <a:xfrm>
            <a:off x="5657850" y="2743200"/>
            <a:ext cx="16573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кормові рослини</a:t>
            </a:r>
          </a:p>
        </p:txBody>
      </p:sp>
      <p:sp>
        <p:nvSpPr>
          <p:cNvPr id="17" name="Прямокутник 16">
            <a:extLst>
              <a:ext uri="{FF2B5EF4-FFF2-40B4-BE49-F238E27FC236}">
                <a16:creationId xmlns:a16="http://schemas.microsoft.com/office/drawing/2014/main" id="{E3B90564-81E9-4075-BBC2-D64E7BE88101}"/>
              </a:ext>
            </a:extLst>
          </p:cNvPr>
          <p:cNvSpPr>
            <a:spLocks noGrp="1"/>
          </p:cNvSpPr>
          <p:nvPr/>
        </p:nvSpPr>
        <p:spPr>
          <a:xfrm>
            <a:off x="7391400" y="2714625"/>
            <a:ext cx="171450" cy="228600"/>
          </a:xfrm>
          <a:prstGeom prst="rect">
            <a:avLst/>
          </a:prstGeom>
          <a:noFill/>
          <a:ln w="0">
            <a:noFill/>
          </a:ln>
        </p:spPr>
        <p:txBody>
          <a:bodyPr anchor="t">
            <a:normAutofit fontScale="10000"/>
          </a:bodyPr>
          <a:lstStyle/>
          <a:p>
            <a:pPr algn="ctr">
              <a:defRPr sz="1350" b="1">
                <a:solidFill>
                  <a:srgbClr val="4D8969"/>
                </a:solidFill>
                <a:latin typeface="DejaVu Sans"/>
                <a:ea typeface="DejaVu Sans"/>
                <a:cs typeface="DejaVu Sans"/>
              </a:defRPr>
            </a:pPr>
            <a:r>
              <a:rPr sz="1350" b="1">
                <a:solidFill>
                  <a:srgbClr val="4D8969"/>
                </a:solidFill>
                <a:latin typeface="DejaVu Sans"/>
                <a:ea typeface="DejaVu Sans"/>
                <a:cs typeface="DejaVu Sans"/>
              </a:rPr>
              <a:t>›</a:t>
            </a:r>
          </a:p>
        </p:txBody>
      </p:sp>
      <p:sp>
        <p:nvSpPr>
          <p:cNvPr id="18" name="Прямокутник: округлені кути 17">
            <a:extLst>
              <a:ext uri="{FF2B5EF4-FFF2-40B4-BE49-F238E27FC236}">
                <a16:creationId xmlns:a16="http://schemas.microsoft.com/office/drawing/2014/main" id="{1CC1BDBF-E97D-40BF-8A00-9787295D8E01}"/>
              </a:ext>
            </a:extLst>
          </p:cNvPr>
          <p:cNvSpPr>
            <a:spLocks noGrp="1"/>
          </p:cNvSpPr>
          <p:nvPr/>
        </p:nvSpPr>
        <p:spPr>
          <a:xfrm>
            <a:off x="7562850" y="2581275"/>
            <a:ext cx="1809750" cy="590550"/>
          </a:xfrm>
          <a:prstGeom prst="roundRect">
            <a:avLst>
              <a:gd name="adj" fmla="val 12903"/>
            </a:avLst>
          </a:prstGeom>
          <a:solidFill>
            <a:srgbClr val="F5EBDD"/>
          </a:solidFill>
          <a:ln w="9525">
            <a:solidFill>
              <a:srgbClr val="D6E1DC"/>
            </a:solidFill>
          </a:ln>
        </p:spPr>
      </p:sp>
      <p:sp>
        <p:nvSpPr>
          <p:cNvPr id="19" name="Прямокутник 18">
            <a:extLst>
              <a:ext uri="{FF2B5EF4-FFF2-40B4-BE49-F238E27FC236}">
                <a16:creationId xmlns:a16="http://schemas.microsoft.com/office/drawing/2014/main" id="{BC24339C-6120-4176-A29C-0C678B62755D}"/>
              </a:ext>
            </a:extLst>
          </p:cNvPr>
          <p:cNvSpPr>
            <a:spLocks noGrp="1"/>
          </p:cNvSpPr>
          <p:nvPr/>
        </p:nvSpPr>
        <p:spPr>
          <a:xfrm>
            <a:off x="7639050" y="2743200"/>
            <a:ext cx="16573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травоїдні</a:t>
            </a:r>
          </a:p>
        </p:txBody>
      </p:sp>
      <p:sp>
        <p:nvSpPr>
          <p:cNvPr id="20" name="Прямокутник 19">
            <a:extLst>
              <a:ext uri="{FF2B5EF4-FFF2-40B4-BE49-F238E27FC236}">
                <a16:creationId xmlns:a16="http://schemas.microsoft.com/office/drawing/2014/main" id="{8F5BC78C-D6D2-4B17-8E14-4B984E4262A7}"/>
              </a:ext>
            </a:extLst>
          </p:cNvPr>
          <p:cNvSpPr>
            <a:spLocks noGrp="1"/>
          </p:cNvSpPr>
          <p:nvPr/>
        </p:nvSpPr>
        <p:spPr>
          <a:xfrm>
            <a:off x="9372600" y="2714625"/>
            <a:ext cx="171450" cy="228600"/>
          </a:xfrm>
          <a:prstGeom prst="rect">
            <a:avLst/>
          </a:prstGeom>
          <a:noFill/>
          <a:ln w="0">
            <a:noFill/>
          </a:ln>
        </p:spPr>
        <p:txBody>
          <a:bodyPr anchor="t">
            <a:normAutofit fontScale="10000"/>
          </a:bodyPr>
          <a:lstStyle/>
          <a:p>
            <a:pPr algn="ctr">
              <a:defRPr sz="1350" b="1">
                <a:solidFill>
                  <a:srgbClr val="4D8969"/>
                </a:solidFill>
                <a:latin typeface="DejaVu Sans"/>
                <a:ea typeface="DejaVu Sans"/>
                <a:cs typeface="DejaVu Sans"/>
              </a:defRPr>
            </a:pPr>
            <a:r>
              <a:rPr sz="1350" b="1">
                <a:solidFill>
                  <a:srgbClr val="4D8969"/>
                </a:solidFill>
                <a:latin typeface="DejaVu Sans"/>
                <a:ea typeface="DejaVu Sans"/>
                <a:cs typeface="DejaVu Sans"/>
              </a:rPr>
              <a:t>›</a:t>
            </a:r>
          </a:p>
        </p:txBody>
      </p:sp>
      <p:sp>
        <p:nvSpPr>
          <p:cNvPr id="21" name="Прямокутник: округлені кути 20">
            <a:extLst>
              <a:ext uri="{FF2B5EF4-FFF2-40B4-BE49-F238E27FC236}">
                <a16:creationId xmlns:a16="http://schemas.microsoft.com/office/drawing/2014/main" id="{6FA34B64-4C17-4DFB-9C77-01403721E772}"/>
              </a:ext>
            </a:extLst>
          </p:cNvPr>
          <p:cNvSpPr>
            <a:spLocks noGrp="1"/>
          </p:cNvSpPr>
          <p:nvPr/>
        </p:nvSpPr>
        <p:spPr>
          <a:xfrm>
            <a:off x="9544050" y="2581275"/>
            <a:ext cx="1809750" cy="590550"/>
          </a:xfrm>
          <a:prstGeom prst="roundRect">
            <a:avLst>
              <a:gd name="adj" fmla="val 12903"/>
            </a:avLst>
          </a:prstGeom>
          <a:solidFill>
            <a:srgbClr val="FFFFFF"/>
          </a:solidFill>
          <a:ln w="9525">
            <a:solidFill>
              <a:srgbClr val="D6E1DC"/>
            </a:solidFill>
          </a:ln>
        </p:spPr>
      </p:sp>
      <p:sp>
        <p:nvSpPr>
          <p:cNvPr id="22" name="Прямокутник 21">
            <a:extLst>
              <a:ext uri="{FF2B5EF4-FFF2-40B4-BE49-F238E27FC236}">
                <a16:creationId xmlns:a16="http://schemas.microsoft.com/office/drawing/2014/main" id="{EED81A65-0C80-4BC0-A6C0-616D852C05E1}"/>
              </a:ext>
            </a:extLst>
          </p:cNvPr>
          <p:cNvSpPr>
            <a:spLocks noGrp="1"/>
          </p:cNvSpPr>
          <p:nvPr/>
        </p:nvSpPr>
        <p:spPr>
          <a:xfrm>
            <a:off x="9620250" y="2743200"/>
            <a:ext cx="16573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хижі птахи</a:t>
            </a:r>
          </a:p>
        </p:txBody>
      </p:sp>
      <p:sp>
        <p:nvSpPr>
          <p:cNvPr id="23" name="Прямокутник 22">
            <a:extLst>
              <a:ext uri="{FF2B5EF4-FFF2-40B4-BE49-F238E27FC236}">
                <a16:creationId xmlns:a16="http://schemas.microsoft.com/office/drawing/2014/main" id="{487537DC-2A61-480E-A8D7-9AAA814D4CD1}"/>
              </a:ext>
            </a:extLst>
          </p:cNvPr>
          <p:cNvSpPr>
            <a:spLocks noGrp="1"/>
          </p:cNvSpPr>
          <p:nvPr/>
        </p:nvSpPr>
        <p:spPr>
          <a:xfrm>
            <a:off x="514350" y="3714750"/>
            <a:ext cx="209550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ВОДНИЙ ЛАНЦЮГ</a:t>
            </a:r>
          </a:p>
        </p:txBody>
      </p:sp>
      <p:sp>
        <p:nvSpPr>
          <p:cNvPr id="24" name="Прямокутник: округлені кути 23">
            <a:extLst>
              <a:ext uri="{FF2B5EF4-FFF2-40B4-BE49-F238E27FC236}">
                <a16:creationId xmlns:a16="http://schemas.microsoft.com/office/drawing/2014/main" id="{CB0443FA-3237-4079-8B68-947E9134CD5E}"/>
              </a:ext>
            </a:extLst>
          </p:cNvPr>
          <p:cNvSpPr>
            <a:spLocks noGrp="1"/>
          </p:cNvSpPr>
          <p:nvPr/>
        </p:nvSpPr>
        <p:spPr>
          <a:xfrm>
            <a:off x="1619250" y="3648075"/>
            <a:ext cx="1479550" cy="590550"/>
          </a:xfrm>
          <a:prstGeom prst="roundRect">
            <a:avLst>
              <a:gd name="adj" fmla="val 12903"/>
            </a:avLst>
          </a:prstGeom>
          <a:solidFill>
            <a:srgbClr val="FFFFFF"/>
          </a:solidFill>
          <a:ln w="9525">
            <a:solidFill>
              <a:srgbClr val="D6E1DC"/>
            </a:solidFill>
          </a:ln>
        </p:spPr>
      </p:sp>
      <p:sp>
        <p:nvSpPr>
          <p:cNvPr id="25" name="Прямокутник 24">
            <a:extLst>
              <a:ext uri="{FF2B5EF4-FFF2-40B4-BE49-F238E27FC236}">
                <a16:creationId xmlns:a16="http://schemas.microsoft.com/office/drawing/2014/main" id="{9B8FEFA2-5F2B-41FB-827B-CDDB70837AB6}"/>
              </a:ext>
            </a:extLst>
          </p:cNvPr>
          <p:cNvSpPr>
            <a:spLocks noGrp="1"/>
          </p:cNvSpPr>
          <p:nvPr/>
        </p:nvSpPr>
        <p:spPr>
          <a:xfrm>
            <a:off x="1695450" y="3810000"/>
            <a:ext cx="13271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забруднений стік</a:t>
            </a:r>
          </a:p>
        </p:txBody>
      </p:sp>
      <p:sp>
        <p:nvSpPr>
          <p:cNvPr id="26" name="Прямокутник 25">
            <a:extLst>
              <a:ext uri="{FF2B5EF4-FFF2-40B4-BE49-F238E27FC236}">
                <a16:creationId xmlns:a16="http://schemas.microsoft.com/office/drawing/2014/main" id="{A71B57E2-4A63-4FE3-A90D-738EEB69EF4C}"/>
              </a:ext>
            </a:extLst>
          </p:cNvPr>
          <p:cNvSpPr>
            <a:spLocks noGrp="1"/>
          </p:cNvSpPr>
          <p:nvPr/>
        </p:nvSpPr>
        <p:spPr>
          <a:xfrm>
            <a:off x="3098800" y="3781425"/>
            <a:ext cx="171450" cy="228600"/>
          </a:xfrm>
          <a:prstGeom prst="rect">
            <a:avLst/>
          </a:prstGeom>
          <a:noFill/>
          <a:ln w="0">
            <a:noFill/>
          </a:ln>
        </p:spPr>
        <p:txBody>
          <a:bodyPr anchor="t">
            <a:normAutofit fontScale="10000"/>
          </a:bodyPr>
          <a:lstStyle/>
          <a:p>
            <a:pPr algn="ctr">
              <a:defRPr sz="1350" b="1">
                <a:solidFill>
                  <a:srgbClr val="3E7692"/>
                </a:solidFill>
                <a:latin typeface="DejaVu Sans"/>
                <a:ea typeface="DejaVu Sans"/>
                <a:cs typeface="DejaVu Sans"/>
              </a:defRPr>
            </a:pPr>
            <a:r>
              <a:rPr sz="1350" b="1">
                <a:solidFill>
                  <a:srgbClr val="3E7692"/>
                </a:solidFill>
                <a:latin typeface="DejaVu Sans"/>
                <a:ea typeface="DejaVu Sans"/>
                <a:cs typeface="DejaVu Sans"/>
              </a:rPr>
              <a:t>›</a:t>
            </a:r>
          </a:p>
        </p:txBody>
      </p:sp>
      <p:sp>
        <p:nvSpPr>
          <p:cNvPr id="27" name="Прямокутник: округлені кути 26">
            <a:extLst>
              <a:ext uri="{FF2B5EF4-FFF2-40B4-BE49-F238E27FC236}">
                <a16:creationId xmlns:a16="http://schemas.microsoft.com/office/drawing/2014/main" id="{7B767BCC-E8A5-47D2-9F3C-D3B9CE5EC08E}"/>
              </a:ext>
            </a:extLst>
          </p:cNvPr>
          <p:cNvSpPr>
            <a:spLocks noGrp="1"/>
          </p:cNvSpPr>
          <p:nvPr/>
        </p:nvSpPr>
        <p:spPr>
          <a:xfrm>
            <a:off x="3270250" y="3648075"/>
            <a:ext cx="1479550" cy="590550"/>
          </a:xfrm>
          <a:prstGeom prst="roundRect">
            <a:avLst>
              <a:gd name="adj" fmla="val 12903"/>
            </a:avLst>
          </a:prstGeom>
          <a:solidFill>
            <a:srgbClr val="F5EBDD"/>
          </a:solidFill>
          <a:ln w="9525">
            <a:solidFill>
              <a:srgbClr val="D6E1DC"/>
            </a:solidFill>
          </a:ln>
        </p:spPr>
      </p:sp>
      <p:sp>
        <p:nvSpPr>
          <p:cNvPr id="28" name="Прямокутник 27">
            <a:extLst>
              <a:ext uri="{FF2B5EF4-FFF2-40B4-BE49-F238E27FC236}">
                <a16:creationId xmlns:a16="http://schemas.microsoft.com/office/drawing/2014/main" id="{E049EAE3-9D8B-43D7-85BC-5241F00E7AAA}"/>
              </a:ext>
            </a:extLst>
          </p:cNvPr>
          <p:cNvSpPr>
            <a:spLocks noGrp="1"/>
          </p:cNvSpPr>
          <p:nvPr/>
        </p:nvSpPr>
        <p:spPr>
          <a:xfrm>
            <a:off x="3346450" y="3810000"/>
            <a:ext cx="13271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річка</a:t>
            </a:r>
          </a:p>
        </p:txBody>
      </p:sp>
      <p:sp>
        <p:nvSpPr>
          <p:cNvPr id="29" name="Прямокутник 28">
            <a:extLst>
              <a:ext uri="{FF2B5EF4-FFF2-40B4-BE49-F238E27FC236}">
                <a16:creationId xmlns:a16="http://schemas.microsoft.com/office/drawing/2014/main" id="{069046CB-EB57-4BA3-9AAE-C5A16B24FA8D}"/>
              </a:ext>
            </a:extLst>
          </p:cNvPr>
          <p:cNvSpPr>
            <a:spLocks noGrp="1"/>
          </p:cNvSpPr>
          <p:nvPr/>
        </p:nvSpPr>
        <p:spPr>
          <a:xfrm>
            <a:off x="4749800" y="3781425"/>
            <a:ext cx="171450" cy="228600"/>
          </a:xfrm>
          <a:prstGeom prst="rect">
            <a:avLst/>
          </a:prstGeom>
          <a:noFill/>
          <a:ln w="0">
            <a:noFill/>
          </a:ln>
        </p:spPr>
        <p:txBody>
          <a:bodyPr anchor="t">
            <a:normAutofit fontScale="10000"/>
          </a:bodyPr>
          <a:lstStyle/>
          <a:p>
            <a:pPr algn="ctr">
              <a:defRPr sz="1350" b="1">
                <a:solidFill>
                  <a:srgbClr val="3E7692"/>
                </a:solidFill>
                <a:latin typeface="DejaVu Sans"/>
                <a:ea typeface="DejaVu Sans"/>
                <a:cs typeface="DejaVu Sans"/>
              </a:defRPr>
            </a:pPr>
            <a:r>
              <a:rPr sz="1350" b="1">
                <a:solidFill>
                  <a:srgbClr val="3E7692"/>
                </a:solidFill>
                <a:latin typeface="DejaVu Sans"/>
                <a:ea typeface="DejaVu Sans"/>
                <a:cs typeface="DejaVu Sans"/>
              </a:rPr>
              <a:t>›</a:t>
            </a:r>
          </a:p>
        </p:txBody>
      </p:sp>
      <p:sp>
        <p:nvSpPr>
          <p:cNvPr id="30" name="Прямокутник: округлені кути 29">
            <a:extLst>
              <a:ext uri="{FF2B5EF4-FFF2-40B4-BE49-F238E27FC236}">
                <a16:creationId xmlns:a16="http://schemas.microsoft.com/office/drawing/2014/main" id="{547C1DD4-750C-4B24-AA07-8A03D3102106}"/>
              </a:ext>
            </a:extLst>
          </p:cNvPr>
          <p:cNvSpPr>
            <a:spLocks noGrp="1"/>
          </p:cNvSpPr>
          <p:nvPr/>
        </p:nvSpPr>
        <p:spPr>
          <a:xfrm>
            <a:off x="4921250" y="3648075"/>
            <a:ext cx="1479550" cy="590550"/>
          </a:xfrm>
          <a:prstGeom prst="roundRect">
            <a:avLst>
              <a:gd name="adj" fmla="val 12903"/>
            </a:avLst>
          </a:prstGeom>
          <a:solidFill>
            <a:srgbClr val="FFFFFF"/>
          </a:solidFill>
          <a:ln w="9525">
            <a:solidFill>
              <a:srgbClr val="D6E1DC"/>
            </a:solidFill>
          </a:ln>
        </p:spPr>
      </p:sp>
      <p:sp>
        <p:nvSpPr>
          <p:cNvPr id="31" name="Прямокутник 30">
            <a:extLst>
              <a:ext uri="{FF2B5EF4-FFF2-40B4-BE49-F238E27FC236}">
                <a16:creationId xmlns:a16="http://schemas.microsoft.com/office/drawing/2014/main" id="{A92185F7-652E-42D5-904E-CDFF40552C39}"/>
              </a:ext>
            </a:extLst>
          </p:cNvPr>
          <p:cNvSpPr>
            <a:spLocks noGrp="1"/>
          </p:cNvSpPr>
          <p:nvPr/>
        </p:nvSpPr>
        <p:spPr>
          <a:xfrm>
            <a:off x="4997450" y="3810000"/>
            <a:ext cx="13271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донні відклади</a:t>
            </a:r>
          </a:p>
        </p:txBody>
      </p:sp>
      <p:sp>
        <p:nvSpPr>
          <p:cNvPr id="32" name="Прямокутник 31">
            <a:extLst>
              <a:ext uri="{FF2B5EF4-FFF2-40B4-BE49-F238E27FC236}">
                <a16:creationId xmlns:a16="http://schemas.microsoft.com/office/drawing/2014/main" id="{B3D1DA0F-27F8-412A-AA6A-6D73669E5612}"/>
              </a:ext>
            </a:extLst>
          </p:cNvPr>
          <p:cNvSpPr>
            <a:spLocks noGrp="1"/>
          </p:cNvSpPr>
          <p:nvPr/>
        </p:nvSpPr>
        <p:spPr>
          <a:xfrm>
            <a:off x="6400800" y="3781425"/>
            <a:ext cx="171450" cy="228600"/>
          </a:xfrm>
          <a:prstGeom prst="rect">
            <a:avLst/>
          </a:prstGeom>
          <a:noFill/>
          <a:ln w="0">
            <a:noFill/>
          </a:ln>
        </p:spPr>
        <p:txBody>
          <a:bodyPr anchor="t">
            <a:normAutofit fontScale="10000"/>
          </a:bodyPr>
          <a:lstStyle/>
          <a:p>
            <a:pPr algn="ctr">
              <a:defRPr sz="1350" b="1">
                <a:solidFill>
                  <a:srgbClr val="3E7692"/>
                </a:solidFill>
                <a:latin typeface="DejaVu Sans"/>
                <a:ea typeface="DejaVu Sans"/>
                <a:cs typeface="DejaVu Sans"/>
              </a:defRPr>
            </a:pPr>
            <a:r>
              <a:rPr sz="1350" b="1">
                <a:solidFill>
                  <a:srgbClr val="3E7692"/>
                </a:solidFill>
                <a:latin typeface="DejaVu Sans"/>
                <a:ea typeface="DejaVu Sans"/>
                <a:cs typeface="DejaVu Sans"/>
              </a:rPr>
              <a:t>›</a:t>
            </a:r>
          </a:p>
        </p:txBody>
      </p:sp>
      <p:sp>
        <p:nvSpPr>
          <p:cNvPr id="33" name="Прямокутник: округлені кути 32">
            <a:extLst>
              <a:ext uri="{FF2B5EF4-FFF2-40B4-BE49-F238E27FC236}">
                <a16:creationId xmlns:a16="http://schemas.microsoft.com/office/drawing/2014/main" id="{37E40F6D-C7A0-48AA-8BAB-61556BE850B1}"/>
              </a:ext>
            </a:extLst>
          </p:cNvPr>
          <p:cNvSpPr>
            <a:spLocks noGrp="1"/>
          </p:cNvSpPr>
          <p:nvPr/>
        </p:nvSpPr>
        <p:spPr>
          <a:xfrm>
            <a:off x="6572250" y="3648075"/>
            <a:ext cx="1479550" cy="590550"/>
          </a:xfrm>
          <a:prstGeom prst="roundRect">
            <a:avLst>
              <a:gd name="adj" fmla="val 12903"/>
            </a:avLst>
          </a:prstGeom>
          <a:solidFill>
            <a:srgbClr val="F5EBDD"/>
          </a:solidFill>
          <a:ln w="9525">
            <a:solidFill>
              <a:srgbClr val="D6E1DC"/>
            </a:solidFill>
          </a:ln>
        </p:spPr>
      </p:sp>
      <p:sp>
        <p:nvSpPr>
          <p:cNvPr id="34" name="Прямокутник 33">
            <a:extLst>
              <a:ext uri="{FF2B5EF4-FFF2-40B4-BE49-F238E27FC236}">
                <a16:creationId xmlns:a16="http://schemas.microsoft.com/office/drawing/2014/main" id="{C58995EE-8167-49B6-93E3-EA90FE99D3BC}"/>
              </a:ext>
            </a:extLst>
          </p:cNvPr>
          <p:cNvSpPr>
            <a:spLocks noGrp="1"/>
          </p:cNvSpPr>
          <p:nvPr/>
        </p:nvSpPr>
        <p:spPr>
          <a:xfrm>
            <a:off x="6648450" y="3810000"/>
            <a:ext cx="13271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бентос</a:t>
            </a:r>
          </a:p>
        </p:txBody>
      </p:sp>
      <p:sp>
        <p:nvSpPr>
          <p:cNvPr id="35" name="Прямокутник 34">
            <a:extLst>
              <a:ext uri="{FF2B5EF4-FFF2-40B4-BE49-F238E27FC236}">
                <a16:creationId xmlns:a16="http://schemas.microsoft.com/office/drawing/2014/main" id="{E4583122-938C-4678-B85D-D85105D5EFB0}"/>
              </a:ext>
            </a:extLst>
          </p:cNvPr>
          <p:cNvSpPr>
            <a:spLocks noGrp="1"/>
          </p:cNvSpPr>
          <p:nvPr/>
        </p:nvSpPr>
        <p:spPr>
          <a:xfrm>
            <a:off x="8051800" y="3781425"/>
            <a:ext cx="171450" cy="228600"/>
          </a:xfrm>
          <a:prstGeom prst="rect">
            <a:avLst/>
          </a:prstGeom>
          <a:noFill/>
          <a:ln w="0">
            <a:noFill/>
          </a:ln>
        </p:spPr>
        <p:txBody>
          <a:bodyPr anchor="t">
            <a:normAutofit fontScale="10000"/>
          </a:bodyPr>
          <a:lstStyle/>
          <a:p>
            <a:pPr algn="ctr">
              <a:defRPr sz="1350" b="1">
                <a:solidFill>
                  <a:srgbClr val="3E7692"/>
                </a:solidFill>
                <a:latin typeface="DejaVu Sans"/>
                <a:ea typeface="DejaVu Sans"/>
                <a:cs typeface="DejaVu Sans"/>
              </a:defRPr>
            </a:pPr>
            <a:r>
              <a:rPr sz="1350" b="1">
                <a:solidFill>
                  <a:srgbClr val="3E7692"/>
                </a:solidFill>
                <a:latin typeface="DejaVu Sans"/>
                <a:ea typeface="DejaVu Sans"/>
                <a:cs typeface="DejaVu Sans"/>
              </a:rPr>
              <a:t>›</a:t>
            </a:r>
          </a:p>
        </p:txBody>
      </p:sp>
      <p:sp>
        <p:nvSpPr>
          <p:cNvPr id="36" name="Прямокутник: округлені кути 35">
            <a:extLst>
              <a:ext uri="{FF2B5EF4-FFF2-40B4-BE49-F238E27FC236}">
                <a16:creationId xmlns:a16="http://schemas.microsoft.com/office/drawing/2014/main" id="{50C09495-7012-43FE-B73C-6089B7AC0C6C}"/>
              </a:ext>
            </a:extLst>
          </p:cNvPr>
          <p:cNvSpPr>
            <a:spLocks noGrp="1"/>
          </p:cNvSpPr>
          <p:nvPr/>
        </p:nvSpPr>
        <p:spPr>
          <a:xfrm>
            <a:off x="8223250" y="3648075"/>
            <a:ext cx="1479550" cy="590550"/>
          </a:xfrm>
          <a:prstGeom prst="roundRect">
            <a:avLst>
              <a:gd name="adj" fmla="val 12903"/>
            </a:avLst>
          </a:prstGeom>
          <a:solidFill>
            <a:srgbClr val="FFFFFF"/>
          </a:solidFill>
          <a:ln w="9525">
            <a:solidFill>
              <a:srgbClr val="D6E1DC"/>
            </a:solidFill>
          </a:ln>
        </p:spPr>
      </p:sp>
      <p:sp>
        <p:nvSpPr>
          <p:cNvPr id="37" name="Прямокутник 36">
            <a:extLst>
              <a:ext uri="{FF2B5EF4-FFF2-40B4-BE49-F238E27FC236}">
                <a16:creationId xmlns:a16="http://schemas.microsoft.com/office/drawing/2014/main" id="{ED2974C6-2EB6-4DB0-ABD6-287CD18D48BE}"/>
              </a:ext>
            </a:extLst>
          </p:cNvPr>
          <p:cNvSpPr>
            <a:spLocks noGrp="1"/>
          </p:cNvSpPr>
          <p:nvPr/>
        </p:nvSpPr>
        <p:spPr>
          <a:xfrm>
            <a:off x="8299450" y="3810000"/>
            <a:ext cx="13271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риба</a:t>
            </a:r>
          </a:p>
        </p:txBody>
      </p:sp>
      <p:sp>
        <p:nvSpPr>
          <p:cNvPr id="38" name="Прямокутник 37">
            <a:extLst>
              <a:ext uri="{FF2B5EF4-FFF2-40B4-BE49-F238E27FC236}">
                <a16:creationId xmlns:a16="http://schemas.microsoft.com/office/drawing/2014/main" id="{06CAA914-E068-494F-965D-10786FD9115B}"/>
              </a:ext>
            </a:extLst>
          </p:cNvPr>
          <p:cNvSpPr>
            <a:spLocks noGrp="1"/>
          </p:cNvSpPr>
          <p:nvPr/>
        </p:nvSpPr>
        <p:spPr>
          <a:xfrm>
            <a:off x="9702800" y="3781425"/>
            <a:ext cx="171450" cy="228600"/>
          </a:xfrm>
          <a:prstGeom prst="rect">
            <a:avLst/>
          </a:prstGeom>
          <a:noFill/>
          <a:ln w="0">
            <a:noFill/>
          </a:ln>
        </p:spPr>
        <p:txBody>
          <a:bodyPr anchor="t">
            <a:normAutofit fontScale="10000"/>
          </a:bodyPr>
          <a:lstStyle/>
          <a:p>
            <a:pPr algn="ctr">
              <a:defRPr sz="1350" b="1">
                <a:solidFill>
                  <a:srgbClr val="3E7692"/>
                </a:solidFill>
                <a:latin typeface="DejaVu Sans"/>
                <a:ea typeface="DejaVu Sans"/>
                <a:cs typeface="DejaVu Sans"/>
              </a:defRPr>
            </a:pPr>
            <a:r>
              <a:rPr sz="1350" b="1">
                <a:solidFill>
                  <a:srgbClr val="3E7692"/>
                </a:solidFill>
                <a:latin typeface="DejaVu Sans"/>
                <a:ea typeface="DejaVu Sans"/>
                <a:cs typeface="DejaVu Sans"/>
              </a:rPr>
              <a:t>›</a:t>
            </a:r>
          </a:p>
        </p:txBody>
      </p:sp>
      <p:sp>
        <p:nvSpPr>
          <p:cNvPr id="39" name="Прямокутник: округлені кути 38">
            <a:extLst>
              <a:ext uri="{FF2B5EF4-FFF2-40B4-BE49-F238E27FC236}">
                <a16:creationId xmlns:a16="http://schemas.microsoft.com/office/drawing/2014/main" id="{CF242F12-48D6-4915-9C85-91FDD54307F1}"/>
              </a:ext>
            </a:extLst>
          </p:cNvPr>
          <p:cNvSpPr>
            <a:spLocks noGrp="1"/>
          </p:cNvSpPr>
          <p:nvPr/>
        </p:nvSpPr>
        <p:spPr>
          <a:xfrm>
            <a:off x="9874250" y="3648075"/>
            <a:ext cx="1479550" cy="590550"/>
          </a:xfrm>
          <a:prstGeom prst="roundRect">
            <a:avLst>
              <a:gd name="adj" fmla="val 12903"/>
            </a:avLst>
          </a:prstGeom>
          <a:solidFill>
            <a:srgbClr val="F5EBDD"/>
          </a:solidFill>
          <a:ln w="9525">
            <a:solidFill>
              <a:srgbClr val="D6E1DC"/>
            </a:solidFill>
          </a:ln>
        </p:spPr>
      </p:sp>
      <p:sp>
        <p:nvSpPr>
          <p:cNvPr id="40" name="Прямокутник 39">
            <a:extLst>
              <a:ext uri="{FF2B5EF4-FFF2-40B4-BE49-F238E27FC236}">
                <a16:creationId xmlns:a16="http://schemas.microsoft.com/office/drawing/2014/main" id="{F9562C95-4873-4A9C-BCE1-0F66F8999913}"/>
              </a:ext>
            </a:extLst>
          </p:cNvPr>
          <p:cNvSpPr>
            <a:spLocks noGrp="1"/>
          </p:cNvSpPr>
          <p:nvPr/>
        </p:nvSpPr>
        <p:spPr>
          <a:xfrm>
            <a:off x="9950450" y="3810000"/>
            <a:ext cx="1327150" cy="266700"/>
          </a:xfrm>
          <a:prstGeom prst="rect">
            <a:avLst/>
          </a:prstGeom>
          <a:noFill/>
          <a:ln w="0">
            <a:noFill/>
          </a:ln>
        </p:spPr>
        <p:txBody>
          <a:bodyPr anchor="t">
            <a:normAutofit/>
          </a:bodyPr>
          <a:lstStyle/>
          <a:p>
            <a:pPr algn="ctr">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рибоїдні птахи</a:t>
            </a:r>
          </a:p>
        </p:txBody>
      </p:sp>
      <p:sp>
        <p:nvSpPr>
          <p:cNvPr id="41" name="Прямокутник 40">
            <a:extLst>
              <a:ext uri="{FF2B5EF4-FFF2-40B4-BE49-F238E27FC236}">
                <a16:creationId xmlns:a16="http://schemas.microsoft.com/office/drawing/2014/main" id="{AEBF5472-7D60-4A16-B81A-98BC448F9B35}"/>
              </a:ext>
            </a:extLst>
          </p:cNvPr>
          <p:cNvSpPr>
            <a:spLocks noGrp="1"/>
          </p:cNvSpPr>
          <p:nvPr/>
        </p:nvSpPr>
        <p:spPr>
          <a:xfrm>
            <a:off x="514350" y="4857750"/>
            <a:ext cx="4953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ДЛЯ КОЖНОГО ЛАНЦЮГА ВСТАНОВЛЮЮТЬ</a:t>
            </a:r>
          </a:p>
        </p:txBody>
      </p:sp>
      <p:sp>
        <p:nvSpPr>
          <p:cNvPr id="42" name="Прямокутник: округлені кути 41">
            <a:extLst>
              <a:ext uri="{FF2B5EF4-FFF2-40B4-BE49-F238E27FC236}">
                <a16:creationId xmlns:a16="http://schemas.microsoft.com/office/drawing/2014/main" id="{10FBDAF2-7ED2-4373-8019-7100418FD323}"/>
              </a:ext>
            </a:extLst>
          </p:cNvPr>
          <p:cNvSpPr>
            <a:spLocks noGrp="1"/>
          </p:cNvSpPr>
          <p:nvPr/>
        </p:nvSpPr>
        <p:spPr>
          <a:xfrm>
            <a:off x="514350" y="5172075"/>
            <a:ext cx="3476625" cy="304800"/>
          </a:xfrm>
          <a:prstGeom prst="roundRect">
            <a:avLst>
              <a:gd name="adj" fmla="val 25000"/>
            </a:avLst>
          </a:prstGeom>
          <a:solidFill>
            <a:srgbClr val="FFFFFF"/>
          </a:solidFill>
          <a:ln w="9525">
            <a:solidFill>
              <a:srgbClr val="D6E1DC"/>
            </a:solidFill>
          </a:ln>
        </p:spPr>
      </p:sp>
      <p:sp>
        <p:nvSpPr>
          <p:cNvPr id="43" name="Прямокутник 42">
            <a:extLst>
              <a:ext uri="{FF2B5EF4-FFF2-40B4-BE49-F238E27FC236}">
                <a16:creationId xmlns:a16="http://schemas.microsoft.com/office/drawing/2014/main" id="{83BEFD45-CF86-4EEE-8263-4AAF0057B703}"/>
              </a:ext>
            </a:extLst>
          </p:cNvPr>
          <p:cNvSpPr>
            <a:spLocks noGrp="1"/>
          </p:cNvSpPr>
          <p:nvPr/>
        </p:nvSpPr>
        <p:spPr>
          <a:xfrm>
            <a:off x="647700" y="5238750"/>
            <a:ext cx="31908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джерело і забруднювач</a:t>
            </a:r>
          </a:p>
        </p:txBody>
      </p:sp>
      <p:sp>
        <p:nvSpPr>
          <p:cNvPr id="44" name="Прямокутник: округлені кути 43">
            <a:extLst>
              <a:ext uri="{FF2B5EF4-FFF2-40B4-BE49-F238E27FC236}">
                <a16:creationId xmlns:a16="http://schemas.microsoft.com/office/drawing/2014/main" id="{990453B7-3439-4ECB-8028-1B0F5BCB558E}"/>
              </a:ext>
            </a:extLst>
          </p:cNvPr>
          <p:cNvSpPr>
            <a:spLocks noGrp="1"/>
          </p:cNvSpPr>
          <p:nvPr/>
        </p:nvSpPr>
        <p:spPr>
          <a:xfrm>
            <a:off x="4210050" y="5172075"/>
            <a:ext cx="3476625" cy="304800"/>
          </a:xfrm>
          <a:prstGeom prst="roundRect">
            <a:avLst>
              <a:gd name="adj" fmla="val 25000"/>
            </a:avLst>
          </a:prstGeom>
          <a:solidFill>
            <a:srgbClr val="F5EBDD"/>
          </a:solidFill>
          <a:ln w="9525">
            <a:solidFill>
              <a:srgbClr val="D6E1DC"/>
            </a:solidFill>
          </a:ln>
        </p:spPr>
      </p:sp>
      <p:sp>
        <p:nvSpPr>
          <p:cNvPr id="45" name="Прямокутник 44">
            <a:extLst>
              <a:ext uri="{FF2B5EF4-FFF2-40B4-BE49-F238E27FC236}">
                <a16:creationId xmlns:a16="http://schemas.microsoft.com/office/drawing/2014/main" id="{0A43942A-B666-4400-997A-644227663C1E}"/>
              </a:ext>
            </a:extLst>
          </p:cNvPr>
          <p:cNvSpPr>
            <a:spLocks noGrp="1"/>
          </p:cNvSpPr>
          <p:nvPr/>
        </p:nvSpPr>
        <p:spPr>
          <a:xfrm>
            <a:off x="4343400" y="5238750"/>
            <a:ext cx="31908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середовище та міграцію</a:t>
            </a:r>
          </a:p>
        </p:txBody>
      </p:sp>
      <p:sp>
        <p:nvSpPr>
          <p:cNvPr id="46" name="Прямокутник: округлені кути 45">
            <a:extLst>
              <a:ext uri="{FF2B5EF4-FFF2-40B4-BE49-F238E27FC236}">
                <a16:creationId xmlns:a16="http://schemas.microsoft.com/office/drawing/2014/main" id="{8F73D373-D13E-4E7E-A664-BB66B9898624}"/>
              </a:ext>
            </a:extLst>
          </p:cNvPr>
          <p:cNvSpPr>
            <a:spLocks noGrp="1"/>
          </p:cNvSpPr>
          <p:nvPr/>
        </p:nvSpPr>
        <p:spPr>
          <a:xfrm>
            <a:off x="7905750" y="5172075"/>
            <a:ext cx="3476625" cy="304800"/>
          </a:xfrm>
          <a:prstGeom prst="roundRect">
            <a:avLst>
              <a:gd name="adj" fmla="val 25000"/>
            </a:avLst>
          </a:prstGeom>
          <a:solidFill>
            <a:srgbClr val="FFFFFF"/>
          </a:solidFill>
          <a:ln w="9525">
            <a:solidFill>
              <a:srgbClr val="D6E1DC"/>
            </a:solidFill>
          </a:ln>
        </p:spPr>
      </p:sp>
      <p:sp>
        <p:nvSpPr>
          <p:cNvPr id="47" name="Прямокутник 46">
            <a:extLst>
              <a:ext uri="{FF2B5EF4-FFF2-40B4-BE49-F238E27FC236}">
                <a16:creationId xmlns:a16="http://schemas.microsoft.com/office/drawing/2014/main" id="{132F7742-810F-4E7C-80F7-6CEF2DBD8BFB}"/>
              </a:ext>
            </a:extLst>
          </p:cNvPr>
          <p:cNvSpPr>
            <a:spLocks noGrp="1"/>
          </p:cNvSpPr>
          <p:nvPr/>
        </p:nvSpPr>
        <p:spPr>
          <a:xfrm>
            <a:off x="8039100" y="5238750"/>
            <a:ext cx="31908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точку контакту й рецептора</a:t>
            </a:r>
          </a:p>
        </p:txBody>
      </p:sp>
      <p:sp>
        <p:nvSpPr>
          <p:cNvPr id="48" name="Прямокутник: округлені кути 47">
            <a:extLst>
              <a:ext uri="{FF2B5EF4-FFF2-40B4-BE49-F238E27FC236}">
                <a16:creationId xmlns:a16="http://schemas.microsoft.com/office/drawing/2014/main" id="{EE8CB17C-5BA4-48FA-85CA-220DB9485C55}"/>
              </a:ext>
            </a:extLst>
          </p:cNvPr>
          <p:cNvSpPr>
            <a:spLocks noGrp="1"/>
          </p:cNvSpPr>
          <p:nvPr/>
        </p:nvSpPr>
        <p:spPr>
          <a:xfrm>
            <a:off x="514350" y="5581650"/>
            <a:ext cx="3476625" cy="304800"/>
          </a:xfrm>
          <a:prstGeom prst="roundRect">
            <a:avLst>
              <a:gd name="adj" fmla="val 25000"/>
            </a:avLst>
          </a:prstGeom>
          <a:solidFill>
            <a:srgbClr val="F5EBDD"/>
          </a:solidFill>
          <a:ln w="9525">
            <a:solidFill>
              <a:srgbClr val="D6E1DC"/>
            </a:solidFill>
          </a:ln>
        </p:spPr>
      </p:sp>
      <p:sp>
        <p:nvSpPr>
          <p:cNvPr id="49" name="Прямокутник 48">
            <a:extLst>
              <a:ext uri="{FF2B5EF4-FFF2-40B4-BE49-F238E27FC236}">
                <a16:creationId xmlns:a16="http://schemas.microsoft.com/office/drawing/2014/main" id="{3CE6EA6E-4421-4390-9E65-C11326E2801C}"/>
              </a:ext>
            </a:extLst>
          </p:cNvPr>
          <p:cNvSpPr>
            <a:spLocks noGrp="1"/>
          </p:cNvSpPr>
          <p:nvPr/>
        </p:nvSpPr>
        <p:spPr>
          <a:xfrm>
            <a:off x="647700" y="5648325"/>
            <a:ext cx="31908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тип і період ефекту</a:t>
            </a:r>
          </a:p>
        </p:txBody>
      </p:sp>
      <p:sp>
        <p:nvSpPr>
          <p:cNvPr id="50" name="Прямокутник: округлені кути 49">
            <a:extLst>
              <a:ext uri="{FF2B5EF4-FFF2-40B4-BE49-F238E27FC236}">
                <a16:creationId xmlns:a16="http://schemas.microsoft.com/office/drawing/2014/main" id="{55CB4634-D2DC-430F-ACB8-52C2800BA168}"/>
              </a:ext>
            </a:extLst>
          </p:cNvPr>
          <p:cNvSpPr>
            <a:spLocks noGrp="1"/>
          </p:cNvSpPr>
          <p:nvPr/>
        </p:nvSpPr>
        <p:spPr>
          <a:xfrm>
            <a:off x="4210050" y="5581650"/>
            <a:ext cx="3476625" cy="304800"/>
          </a:xfrm>
          <a:prstGeom prst="roundRect">
            <a:avLst>
              <a:gd name="adj" fmla="val 25000"/>
            </a:avLst>
          </a:prstGeom>
          <a:solidFill>
            <a:srgbClr val="FFFFFF"/>
          </a:solidFill>
          <a:ln w="9525">
            <a:solidFill>
              <a:srgbClr val="D6E1DC"/>
            </a:solidFill>
          </a:ln>
        </p:spPr>
      </p:sp>
      <p:sp>
        <p:nvSpPr>
          <p:cNvPr id="51" name="Прямокутник 50">
            <a:extLst>
              <a:ext uri="{FF2B5EF4-FFF2-40B4-BE49-F238E27FC236}">
                <a16:creationId xmlns:a16="http://schemas.microsoft.com/office/drawing/2014/main" id="{ACB16058-083F-4C94-82F2-E6661337A84A}"/>
              </a:ext>
            </a:extLst>
          </p:cNvPr>
          <p:cNvSpPr>
            <a:spLocks noGrp="1"/>
          </p:cNvSpPr>
          <p:nvPr/>
        </p:nvSpPr>
        <p:spPr>
          <a:xfrm>
            <a:off x="4343400" y="5648325"/>
            <a:ext cx="31908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рівень доказовості</a:t>
            </a:r>
          </a:p>
        </p:txBody>
      </p:sp>
      <p:sp>
        <p:nvSpPr>
          <p:cNvPr id="52" name="Прямокутник: округлені кути 51">
            <a:extLst>
              <a:ext uri="{FF2B5EF4-FFF2-40B4-BE49-F238E27FC236}">
                <a16:creationId xmlns:a16="http://schemas.microsoft.com/office/drawing/2014/main" id="{F61988A2-F6F7-40BF-BB7E-A9023B721534}"/>
              </a:ext>
            </a:extLst>
          </p:cNvPr>
          <p:cNvSpPr>
            <a:spLocks noGrp="1"/>
          </p:cNvSpPr>
          <p:nvPr/>
        </p:nvSpPr>
        <p:spPr>
          <a:xfrm>
            <a:off x="7905750" y="5581650"/>
            <a:ext cx="3476625" cy="304800"/>
          </a:xfrm>
          <a:prstGeom prst="roundRect">
            <a:avLst>
              <a:gd name="adj" fmla="val 25000"/>
            </a:avLst>
          </a:prstGeom>
          <a:solidFill>
            <a:srgbClr val="F5EBDD"/>
          </a:solidFill>
          <a:ln w="9525">
            <a:solidFill>
              <a:srgbClr val="D6E1DC"/>
            </a:solidFill>
          </a:ln>
        </p:spPr>
      </p:sp>
      <p:sp>
        <p:nvSpPr>
          <p:cNvPr id="53" name="Прямокутник 52">
            <a:extLst>
              <a:ext uri="{FF2B5EF4-FFF2-40B4-BE49-F238E27FC236}">
                <a16:creationId xmlns:a16="http://schemas.microsoft.com/office/drawing/2014/main" id="{0EC30030-4D09-4241-810C-4FD170272B13}"/>
              </a:ext>
            </a:extLst>
          </p:cNvPr>
          <p:cNvSpPr>
            <a:spLocks noGrp="1"/>
          </p:cNvSpPr>
          <p:nvPr/>
        </p:nvSpPr>
        <p:spPr>
          <a:xfrm>
            <a:off x="8039100" y="5648325"/>
            <a:ext cx="31908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прогалини даних</a:t>
            </a:r>
          </a:p>
        </p:txBody>
      </p:sp>
      <p:sp>
        <p:nvSpPr>
          <p:cNvPr id="54" name="Прямокутник: округлені кути 53">
            <a:extLst>
              <a:ext uri="{FF2B5EF4-FFF2-40B4-BE49-F238E27FC236}">
                <a16:creationId xmlns:a16="http://schemas.microsoft.com/office/drawing/2014/main" id="{80E236B7-6E30-4FBD-8E4C-0F865562D72C}"/>
              </a:ext>
            </a:extLst>
          </p:cNvPr>
          <p:cNvSpPr>
            <a:spLocks noGrp="1"/>
          </p:cNvSpPr>
          <p:nvPr/>
        </p:nvSpPr>
        <p:spPr>
          <a:xfrm>
            <a:off x="514350" y="6019800"/>
            <a:ext cx="11068050" cy="266700"/>
          </a:xfrm>
          <a:prstGeom prst="roundRect">
            <a:avLst>
              <a:gd name="adj" fmla="val 28571"/>
            </a:avLst>
          </a:prstGeom>
          <a:solidFill>
            <a:srgbClr val="F7E6E3"/>
          </a:solidFill>
          <a:ln w="0">
            <a:noFill/>
          </a:ln>
        </p:spPr>
      </p:sp>
      <p:sp>
        <p:nvSpPr>
          <p:cNvPr id="55" name="Прямокутник 54">
            <a:extLst>
              <a:ext uri="{FF2B5EF4-FFF2-40B4-BE49-F238E27FC236}">
                <a16:creationId xmlns:a16="http://schemas.microsoft.com/office/drawing/2014/main" id="{1DBAA43C-84F6-47AF-8047-A9C39F355A11}"/>
              </a:ext>
            </a:extLst>
          </p:cNvPr>
          <p:cNvSpPr>
            <a:spLocks noGrp="1"/>
          </p:cNvSpPr>
          <p:nvPr/>
        </p:nvSpPr>
        <p:spPr>
          <a:xfrm>
            <a:off x="514350" y="6076950"/>
            <a:ext cx="11068050" cy="152400"/>
          </a:xfrm>
          <a:prstGeom prst="rect">
            <a:avLst/>
          </a:prstGeom>
          <a:noFill/>
          <a:ln w="0">
            <a:noFill/>
          </a:ln>
        </p:spPr>
        <p:txBody>
          <a:bodyPr anchor="t">
            <a:normAutofit fontScale="53333"/>
          </a:bodyPr>
          <a:lstStyle/>
          <a:p>
            <a:pPr algn="ctr">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Концентрації недостатньо: важливі біодоступність, сезонність, життєвий цикл і фактичне використання оселища.</a:t>
            </a:r>
          </a:p>
        </p:txBody>
      </p:sp>
      <p:sp>
        <p:nvSpPr>
          <p:cNvPr id="56" name="Прямокутник 55">
            <a:extLst>
              <a:ext uri="{FF2B5EF4-FFF2-40B4-BE49-F238E27FC236}">
                <a16:creationId xmlns:a16="http://schemas.microsoft.com/office/drawing/2014/main" id="{5BCD6455-809E-4FF9-AF8F-A60501E337B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7" name="Прямокутник 56">
            <a:extLst>
              <a:ext uri="{FF2B5EF4-FFF2-40B4-BE49-F238E27FC236}">
                <a16:creationId xmlns:a16="http://schemas.microsoft.com/office/drawing/2014/main" id="{BE81E47B-240C-4A15-B2E6-4C14FFA285EB}"/>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22</a:t>
            </a:r>
          </a:p>
        </p:txBody>
      </p:sp>
    </p:spTree>
    <p:extLst>
      <p:ext uri="{BB962C8B-B14F-4D97-AF65-F5344CB8AC3E}">
        <p14:creationId xmlns:p14="http://schemas.microsoft.com/office/powerpoint/2010/main" val="1185845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 name="Прямокутник 47">
            <a:extLst>
              <a:ext uri="{FF2B5EF4-FFF2-40B4-BE49-F238E27FC236}">
                <a16:creationId xmlns:a16="http://schemas.microsoft.com/office/drawing/2014/main" id="{C02CE18A-D11A-47A8-AD0D-BE83AD563305}"/>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23</a:t>
            </a:r>
          </a:p>
        </p:txBody>
      </p:sp>
      <p:sp>
        <p:nvSpPr>
          <p:cNvPr id="2" name="Прямокутник 1">
            <a:extLst>
              <a:ext uri="{FF2B5EF4-FFF2-40B4-BE49-F238E27FC236}">
                <a16:creationId xmlns:a16="http://schemas.microsoft.com/office/drawing/2014/main" id="{43CAC5E3-411A-4227-9BB8-D0A4C3C2F24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E86CDDD0-D519-4824-BD07-485DCE582E75}"/>
              </a:ext>
            </a:extLst>
          </p:cNvPr>
          <p:cNvSpPr>
            <a:spLocks noGrp="1"/>
          </p:cNvSpPr>
          <p:nvPr/>
        </p:nvSpPr>
        <p:spPr>
          <a:xfrm>
            <a:off x="514350" y="723900"/>
            <a:ext cx="11049000" cy="523875"/>
          </a:xfrm>
          <a:prstGeom prst="rect">
            <a:avLst/>
          </a:prstGeom>
          <a:noFill/>
          <a:ln w="0">
            <a:noFill/>
          </a:ln>
        </p:spPr>
        <p:txBody>
          <a:bodyPr anchor="t">
            <a:normAutofit fontScale="9333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Скринінг швидко виділяє речовини, шляхи й території для уточнення</a:t>
            </a:r>
          </a:p>
        </p:txBody>
      </p:sp>
      <p:sp>
        <p:nvSpPr>
          <p:cNvPr id="4" name="Прямокутник: округлені кути 3">
            <a:extLst>
              <a:ext uri="{FF2B5EF4-FFF2-40B4-BE49-F238E27FC236}">
                <a16:creationId xmlns:a16="http://schemas.microsoft.com/office/drawing/2014/main" id="{8131F443-B070-464F-A951-4F83302C9C89}"/>
              </a:ext>
            </a:extLst>
          </p:cNvPr>
          <p:cNvSpPr>
            <a:spLocks noGrp="1"/>
          </p:cNvSpPr>
          <p:nvPr/>
        </p:nvSpPr>
        <p:spPr>
          <a:xfrm>
            <a:off x="514350" y="1524000"/>
            <a:ext cx="5305425" cy="838200"/>
          </a:xfrm>
          <a:prstGeom prst="roundRect">
            <a:avLst>
              <a:gd name="adj" fmla="val 909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AF122304-E5CF-49E1-818A-91BC7ADA33BD}"/>
              </a:ext>
            </a:extLst>
          </p:cNvPr>
          <p:cNvSpPr>
            <a:spLocks noGrp="1"/>
          </p:cNvSpPr>
          <p:nvPr/>
        </p:nvSpPr>
        <p:spPr>
          <a:xfrm>
            <a:off x="514350" y="1524000"/>
            <a:ext cx="66675" cy="83820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0D145237-8292-4969-933F-D63D35297AE8}"/>
              </a:ext>
            </a:extLst>
          </p:cNvPr>
          <p:cNvSpPr>
            <a:spLocks noGrp="1"/>
          </p:cNvSpPr>
          <p:nvPr/>
        </p:nvSpPr>
        <p:spPr>
          <a:xfrm>
            <a:off x="704850" y="1638300"/>
            <a:ext cx="4924425"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СКРИНІНГОВЕ ОЦІНЮВАННЯ РИЗИКУ</a:t>
            </a:r>
          </a:p>
        </p:txBody>
      </p:sp>
      <p:sp>
        <p:nvSpPr>
          <p:cNvPr id="7" name="Прямокутник 6">
            <a:extLst>
              <a:ext uri="{FF2B5EF4-FFF2-40B4-BE49-F238E27FC236}">
                <a16:creationId xmlns:a16="http://schemas.microsoft.com/office/drawing/2014/main" id="{14E0FA10-A422-4725-9AC9-013576654665}"/>
              </a:ext>
            </a:extLst>
          </p:cNvPr>
          <p:cNvSpPr>
            <a:spLocks noGrp="1"/>
          </p:cNvSpPr>
          <p:nvPr/>
        </p:nvSpPr>
        <p:spPr>
          <a:xfrm>
            <a:off x="704850" y="1857375"/>
            <a:ext cx="4943475" cy="419100"/>
          </a:xfrm>
          <a:prstGeom prst="rect">
            <a:avLst/>
          </a:prstGeom>
          <a:noFill/>
          <a:ln w="0">
            <a:noFill/>
          </a:ln>
        </p:spPr>
        <p:txBody>
          <a:bodyPr anchor="t">
            <a:normAutofit fontScale="8415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Початкове консервативне оцінювання для швидкого виявлення забруднювачів, шляхів і територій, які потребують детальнішого дослідження або реагування.</a:t>
            </a:r>
          </a:p>
        </p:txBody>
      </p:sp>
      <p:sp>
        <p:nvSpPr>
          <p:cNvPr id="8" name="Прямокутник: округлені кути 7">
            <a:extLst>
              <a:ext uri="{FF2B5EF4-FFF2-40B4-BE49-F238E27FC236}">
                <a16:creationId xmlns:a16="http://schemas.microsoft.com/office/drawing/2014/main" id="{1FFBB131-A12E-42B3-9D10-7C35125A1053}"/>
              </a:ext>
            </a:extLst>
          </p:cNvPr>
          <p:cNvSpPr>
            <a:spLocks noGrp="1"/>
          </p:cNvSpPr>
          <p:nvPr/>
        </p:nvSpPr>
        <p:spPr>
          <a:xfrm>
            <a:off x="6029325" y="1524000"/>
            <a:ext cx="5553075" cy="838200"/>
          </a:xfrm>
          <a:prstGeom prst="roundRect">
            <a:avLst>
              <a:gd name="adj" fmla="val 9091"/>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1421A8C9-DD5B-4B15-B294-7A04FC61074A}"/>
              </a:ext>
            </a:extLst>
          </p:cNvPr>
          <p:cNvSpPr>
            <a:spLocks noGrp="1"/>
          </p:cNvSpPr>
          <p:nvPr/>
        </p:nvSpPr>
        <p:spPr>
          <a:xfrm>
            <a:off x="6029325" y="1524000"/>
            <a:ext cx="66675" cy="838200"/>
          </a:xfrm>
          <a:prstGeom prst="roundRect">
            <a:avLst>
              <a:gd name="adj" fmla="val 50000"/>
            </a:avLst>
          </a:prstGeom>
          <a:solidFill>
            <a:srgbClr val="0F6B64"/>
          </a:solidFill>
          <a:ln w="0">
            <a:noFill/>
          </a:ln>
        </p:spPr>
      </p:sp>
      <p:sp>
        <p:nvSpPr>
          <p:cNvPr id="10" name="Прямокутник 9">
            <a:extLst>
              <a:ext uri="{FF2B5EF4-FFF2-40B4-BE49-F238E27FC236}">
                <a16:creationId xmlns:a16="http://schemas.microsoft.com/office/drawing/2014/main" id="{65842F3B-D8F5-4793-97C4-EBE9EE3CBEE6}"/>
              </a:ext>
            </a:extLst>
          </p:cNvPr>
          <p:cNvSpPr>
            <a:spLocks noGrp="1"/>
          </p:cNvSpPr>
          <p:nvPr/>
        </p:nvSpPr>
        <p:spPr>
          <a:xfrm>
            <a:off x="6219825" y="1638300"/>
            <a:ext cx="517207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СКРИНІНГОВИЙ РІВЕНЬ</a:t>
            </a:r>
          </a:p>
        </p:txBody>
      </p:sp>
      <p:sp>
        <p:nvSpPr>
          <p:cNvPr id="11" name="Прямокутник 10">
            <a:extLst>
              <a:ext uri="{FF2B5EF4-FFF2-40B4-BE49-F238E27FC236}">
                <a16:creationId xmlns:a16="http://schemas.microsoft.com/office/drawing/2014/main" id="{4DFFF20B-0229-4B7F-96AB-4EE9BFF72079}"/>
              </a:ext>
            </a:extLst>
          </p:cNvPr>
          <p:cNvSpPr>
            <a:spLocks noGrp="1"/>
          </p:cNvSpPr>
          <p:nvPr/>
        </p:nvSpPr>
        <p:spPr>
          <a:xfrm>
            <a:off x="6219825" y="1857375"/>
            <a:ext cx="5191125" cy="419100"/>
          </a:xfrm>
          <a:prstGeom prst="rect">
            <a:avLst/>
          </a:prstGeom>
          <a:noFill/>
          <a:ln w="0">
            <a:noFill/>
          </a:ln>
        </p:spPr>
        <p:txBody>
          <a:bodyPr anchor="t">
            <a:normAutofit fontScale="99332"/>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Концентрація або показник, нижче якого суттєвий ризик за встановлених консервативних припущень вважається малоймовірним.</a:t>
            </a:r>
          </a:p>
        </p:txBody>
      </p:sp>
      <p:sp>
        <p:nvSpPr>
          <p:cNvPr id="12" name="Прямокутник 11">
            <a:extLst>
              <a:ext uri="{FF2B5EF4-FFF2-40B4-BE49-F238E27FC236}">
                <a16:creationId xmlns:a16="http://schemas.microsoft.com/office/drawing/2014/main" id="{B0864651-721B-48B2-89C5-09EFEFA93572}"/>
              </a:ext>
            </a:extLst>
          </p:cNvPr>
          <p:cNvSpPr>
            <a:spLocks noGrp="1"/>
          </p:cNvSpPr>
          <p:nvPr/>
        </p:nvSpPr>
        <p:spPr>
          <a:xfrm>
            <a:off x="514350" y="2686050"/>
            <a:ext cx="2476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ПРИЗНАЧЕННЯ</a:t>
            </a:r>
          </a:p>
        </p:txBody>
      </p:sp>
      <p:sp>
        <p:nvSpPr>
          <p:cNvPr id="13" name="Прямокутник: округлені кути 12">
            <a:extLst>
              <a:ext uri="{FF2B5EF4-FFF2-40B4-BE49-F238E27FC236}">
                <a16:creationId xmlns:a16="http://schemas.microsoft.com/office/drawing/2014/main" id="{FCBD44BC-2744-4DF8-87E9-6E4F0919EBCC}"/>
              </a:ext>
            </a:extLst>
          </p:cNvPr>
          <p:cNvSpPr>
            <a:spLocks noGrp="1"/>
          </p:cNvSpPr>
          <p:nvPr/>
        </p:nvSpPr>
        <p:spPr>
          <a:xfrm>
            <a:off x="514350" y="3000375"/>
            <a:ext cx="2505075" cy="323850"/>
          </a:xfrm>
          <a:prstGeom prst="roundRect">
            <a:avLst>
              <a:gd name="adj" fmla="val 23529"/>
            </a:avLst>
          </a:prstGeom>
          <a:solidFill>
            <a:srgbClr val="F4F8F6"/>
          </a:solidFill>
          <a:ln w="9525">
            <a:solidFill>
              <a:srgbClr val="D6E1DC"/>
            </a:solidFill>
          </a:ln>
        </p:spPr>
      </p:sp>
      <p:sp>
        <p:nvSpPr>
          <p:cNvPr id="14" name="Прямокутник 13">
            <a:extLst>
              <a:ext uri="{FF2B5EF4-FFF2-40B4-BE49-F238E27FC236}">
                <a16:creationId xmlns:a16="http://schemas.microsoft.com/office/drawing/2014/main" id="{03A3D9B4-82D3-4DB7-AA58-FFBED04BDB6A}"/>
              </a:ext>
            </a:extLst>
          </p:cNvPr>
          <p:cNvSpPr>
            <a:spLocks noGrp="1"/>
          </p:cNvSpPr>
          <p:nvPr/>
        </p:nvSpPr>
        <p:spPr>
          <a:xfrm>
            <a:off x="647700" y="3067050"/>
            <a:ext cx="22383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відсіяти малоймовірні ризики</a:t>
            </a:r>
          </a:p>
        </p:txBody>
      </p:sp>
      <p:sp>
        <p:nvSpPr>
          <p:cNvPr id="15" name="Прямокутник: округлені кути 14">
            <a:extLst>
              <a:ext uri="{FF2B5EF4-FFF2-40B4-BE49-F238E27FC236}">
                <a16:creationId xmlns:a16="http://schemas.microsoft.com/office/drawing/2014/main" id="{2266B84D-7E0F-4849-B698-444083655F8F}"/>
              </a:ext>
            </a:extLst>
          </p:cNvPr>
          <p:cNvSpPr>
            <a:spLocks noGrp="1"/>
          </p:cNvSpPr>
          <p:nvPr/>
        </p:nvSpPr>
        <p:spPr>
          <a:xfrm>
            <a:off x="3181350" y="3000375"/>
            <a:ext cx="2505075" cy="323850"/>
          </a:xfrm>
          <a:prstGeom prst="roundRect">
            <a:avLst>
              <a:gd name="adj" fmla="val 23529"/>
            </a:avLst>
          </a:prstGeom>
          <a:solidFill>
            <a:srgbClr val="F5EBDD"/>
          </a:solidFill>
          <a:ln w="9525">
            <a:solidFill>
              <a:srgbClr val="D6E1DC"/>
            </a:solidFill>
          </a:ln>
        </p:spPr>
      </p:sp>
      <p:sp>
        <p:nvSpPr>
          <p:cNvPr id="16" name="Прямокутник 15">
            <a:extLst>
              <a:ext uri="{FF2B5EF4-FFF2-40B4-BE49-F238E27FC236}">
                <a16:creationId xmlns:a16="http://schemas.microsoft.com/office/drawing/2014/main" id="{9ED98DF2-537A-4836-B53A-D919D2853630}"/>
              </a:ext>
            </a:extLst>
          </p:cNvPr>
          <p:cNvSpPr>
            <a:spLocks noGrp="1"/>
          </p:cNvSpPr>
          <p:nvPr/>
        </p:nvSpPr>
        <p:spPr>
          <a:xfrm>
            <a:off x="3314700" y="3067050"/>
            <a:ext cx="22383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визначити пріоритетні речовини</a:t>
            </a:r>
          </a:p>
        </p:txBody>
      </p:sp>
      <p:sp>
        <p:nvSpPr>
          <p:cNvPr id="17" name="Прямокутник: округлені кути 16">
            <a:extLst>
              <a:ext uri="{FF2B5EF4-FFF2-40B4-BE49-F238E27FC236}">
                <a16:creationId xmlns:a16="http://schemas.microsoft.com/office/drawing/2014/main" id="{702BF34C-8D06-406C-A913-92A31DAB8DC0}"/>
              </a:ext>
            </a:extLst>
          </p:cNvPr>
          <p:cNvSpPr>
            <a:spLocks noGrp="1"/>
          </p:cNvSpPr>
          <p:nvPr/>
        </p:nvSpPr>
        <p:spPr>
          <a:xfrm>
            <a:off x="514350" y="3429000"/>
            <a:ext cx="2505075" cy="323850"/>
          </a:xfrm>
          <a:prstGeom prst="roundRect">
            <a:avLst>
              <a:gd name="adj" fmla="val 23529"/>
            </a:avLst>
          </a:prstGeom>
          <a:solidFill>
            <a:srgbClr val="F4F8F6"/>
          </a:solidFill>
          <a:ln w="9525">
            <a:solidFill>
              <a:srgbClr val="D6E1DC"/>
            </a:solidFill>
          </a:ln>
        </p:spPr>
      </p:sp>
      <p:sp>
        <p:nvSpPr>
          <p:cNvPr id="18" name="Прямокутник 17">
            <a:extLst>
              <a:ext uri="{FF2B5EF4-FFF2-40B4-BE49-F238E27FC236}">
                <a16:creationId xmlns:a16="http://schemas.microsoft.com/office/drawing/2014/main" id="{7F77C9F6-BBCB-486F-93DD-3E615A12DFA6}"/>
              </a:ext>
            </a:extLst>
          </p:cNvPr>
          <p:cNvSpPr>
            <a:spLocks noGrp="1"/>
          </p:cNvSpPr>
          <p:nvPr/>
        </p:nvSpPr>
        <p:spPr>
          <a:xfrm>
            <a:off x="647700" y="3495675"/>
            <a:ext cx="22383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обрати зони додаткових проб</a:t>
            </a:r>
          </a:p>
        </p:txBody>
      </p:sp>
      <p:sp>
        <p:nvSpPr>
          <p:cNvPr id="19" name="Прямокутник: округлені кути 18">
            <a:extLst>
              <a:ext uri="{FF2B5EF4-FFF2-40B4-BE49-F238E27FC236}">
                <a16:creationId xmlns:a16="http://schemas.microsoft.com/office/drawing/2014/main" id="{29AC461D-61DE-48AD-BE4E-88439C8EFF11}"/>
              </a:ext>
            </a:extLst>
          </p:cNvPr>
          <p:cNvSpPr>
            <a:spLocks noGrp="1"/>
          </p:cNvSpPr>
          <p:nvPr/>
        </p:nvSpPr>
        <p:spPr>
          <a:xfrm>
            <a:off x="3181350" y="3429000"/>
            <a:ext cx="2505075" cy="323850"/>
          </a:xfrm>
          <a:prstGeom prst="roundRect">
            <a:avLst>
              <a:gd name="adj" fmla="val 23529"/>
            </a:avLst>
          </a:prstGeom>
          <a:solidFill>
            <a:srgbClr val="F5EBDD"/>
          </a:solidFill>
          <a:ln w="9525">
            <a:solidFill>
              <a:srgbClr val="D6E1DC"/>
            </a:solidFill>
          </a:ln>
        </p:spPr>
      </p:sp>
      <p:sp>
        <p:nvSpPr>
          <p:cNvPr id="20" name="Прямокутник 19">
            <a:extLst>
              <a:ext uri="{FF2B5EF4-FFF2-40B4-BE49-F238E27FC236}">
                <a16:creationId xmlns:a16="http://schemas.microsoft.com/office/drawing/2014/main" id="{CB473A6D-5244-4DD5-A98C-7EDA22634930}"/>
              </a:ext>
            </a:extLst>
          </p:cNvPr>
          <p:cNvSpPr>
            <a:spLocks noGrp="1"/>
          </p:cNvSpPr>
          <p:nvPr/>
        </p:nvSpPr>
        <p:spPr>
          <a:xfrm>
            <a:off x="3314700" y="3495675"/>
            <a:ext cx="22383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установити тимчасові обмеження</a:t>
            </a:r>
          </a:p>
        </p:txBody>
      </p:sp>
      <p:sp>
        <p:nvSpPr>
          <p:cNvPr id="21" name="Прямокутник: округлені кути 20">
            <a:extLst>
              <a:ext uri="{FF2B5EF4-FFF2-40B4-BE49-F238E27FC236}">
                <a16:creationId xmlns:a16="http://schemas.microsoft.com/office/drawing/2014/main" id="{07A8C6B6-8756-403E-8E16-C67062D6789B}"/>
              </a:ext>
            </a:extLst>
          </p:cNvPr>
          <p:cNvSpPr>
            <a:spLocks noGrp="1"/>
          </p:cNvSpPr>
          <p:nvPr/>
        </p:nvSpPr>
        <p:spPr>
          <a:xfrm>
            <a:off x="514350" y="3857625"/>
            <a:ext cx="2505075" cy="323850"/>
          </a:xfrm>
          <a:prstGeom prst="roundRect">
            <a:avLst>
              <a:gd name="adj" fmla="val 23529"/>
            </a:avLst>
          </a:prstGeom>
          <a:solidFill>
            <a:srgbClr val="F4F8F6"/>
          </a:solidFill>
          <a:ln w="9525">
            <a:solidFill>
              <a:srgbClr val="D6E1DC"/>
            </a:solidFill>
          </a:ln>
        </p:spPr>
      </p:sp>
      <p:sp>
        <p:nvSpPr>
          <p:cNvPr id="22" name="Прямокутник 21">
            <a:extLst>
              <a:ext uri="{FF2B5EF4-FFF2-40B4-BE49-F238E27FC236}">
                <a16:creationId xmlns:a16="http://schemas.microsoft.com/office/drawing/2014/main" id="{D34219E1-7BEC-41FF-A286-0ADE609A652F}"/>
              </a:ext>
            </a:extLst>
          </p:cNvPr>
          <p:cNvSpPr>
            <a:spLocks noGrp="1"/>
          </p:cNvSpPr>
          <p:nvPr/>
        </p:nvSpPr>
        <p:spPr>
          <a:xfrm>
            <a:off x="647700" y="3924300"/>
            <a:ext cx="22383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ранжувати території</a:t>
            </a:r>
          </a:p>
        </p:txBody>
      </p:sp>
      <p:sp>
        <p:nvSpPr>
          <p:cNvPr id="23" name="Прямокутник: округлені кути 22">
            <a:extLst>
              <a:ext uri="{FF2B5EF4-FFF2-40B4-BE49-F238E27FC236}">
                <a16:creationId xmlns:a16="http://schemas.microsoft.com/office/drawing/2014/main" id="{C4D797E4-5BB9-4FA2-91AE-19B44BB4CA7C}"/>
              </a:ext>
            </a:extLst>
          </p:cNvPr>
          <p:cNvSpPr>
            <a:spLocks noGrp="1"/>
          </p:cNvSpPr>
          <p:nvPr/>
        </p:nvSpPr>
        <p:spPr>
          <a:xfrm>
            <a:off x="3181350" y="3857625"/>
            <a:ext cx="2505075" cy="323850"/>
          </a:xfrm>
          <a:prstGeom prst="roundRect">
            <a:avLst>
              <a:gd name="adj" fmla="val 23529"/>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CDF0F5BB-B54A-4897-A5B4-25CE12B4E365}"/>
              </a:ext>
            </a:extLst>
          </p:cNvPr>
          <p:cNvSpPr>
            <a:spLocks noGrp="1"/>
          </p:cNvSpPr>
          <p:nvPr/>
        </p:nvSpPr>
        <p:spPr>
          <a:xfrm>
            <a:off x="3314700" y="3924300"/>
            <a:ext cx="223837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визначити потребу в деталізації</a:t>
            </a:r>
          </a:p>
        </p:txBody>
      </p:sp>
      <p:sp>
        <p:nvSpPr>
          <p:cNvPr id="25" name="Прямокутник 24">
            <a:extLst>
              <a:ext uri="{FF2B5EF4-FFF2-40B4-BE49-F238E27FC236}">
                <a16:creationId xmlns:a16="http://schemas.microsoft.com/office/drawing/2014/main" id="{11E6EDB6-36BC-4B75-AA0A-AAE1129FAF72}"/>
              </a:ext>
            </a:extLst>
          </p:cNvPr>
          <p:cNvSpPr>
            <a:spLocks noGrp="1"/>
          </p:cNvSpPr>
          <p:nvPr/>
        </p:nvSpPr>
        <p:spPr>
          <a:xfrm>
            <a:off x="6029325" y="2686050"/>
            <a:ext cx="4762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СКРИНІНГОВИЙ РІВЕНЬ НЕ ЗАВЖДИ Є</a:t>
            </a:r>
          </a:p>
        </p:txBody>
      </p:sp>
      <p:sp>
        <p:nvSpPr>
          <p:cNvPr id="26" name="Прямокутник: округлені кути 25">
            <a:extLst>
              <a:ext uri="{FF2B5EF4-FFF2-40B4-BE49-F238E27FC236}">
                <a16:creationId xmlns:a16="http://schemas.microsoft.com/office/drawing/2014/main" id="{AB0E2465-DB22-46BE-83C0-7FF6A6D0AB34}"/>
              </a:ext>
            </a:extLst>
          </p:cNvPr>
          <p:cNvSpPr>
            <a:spLocks noGrp="1"/>
          </p:cNvSpPr>
          <p:nvPr/>
        </p:nvSpPr>
        <p:spPr>
          <a:xfrm>
            <a:off x="6029325" y="3000375"/>
            <a:ext cx="5553075" cy="323850"/>
          </a:xfrm>
          <a:prstGeom prst="roundRect">
            <a:avLst>
              <a:gd name="adj" fmla="val 23529"/>
            </a:avLst>
          </a:prstGeom>
          <a:solidFill>
            <a:srgbClr val="F7E6E3"/>
          </a:solidFill>
          <a:ln w="9525">
            <a:solidFill>
              <a:srgbClr val="D6E1DC"/>
            </a:solidFill>
          </a:ln>
        </p:spPr>
      </p:sp>
      <p:sp>
        <p:nvSpPr>
          <p:cNvPr id="27" name="Овал 26">
            <a:extLst>
              <a:ext uri="{FF2B5EF4-FFF2-40B4-BE49-F238E27FC236}">
                <a16:creationId xmlns:a16="http://schemas.microsoft.com/office/drawing/2014/main" id="{56080DFE-AA3F-485E-9378-73419C0E349E}"/>
              </a:ext>
            </a:extLst>
          </p:cNvPr>
          <p:cNvSpPr>
            <a:spLocks noGrp="1"/>
          </p:cNvSpPr>
          <p:nvPr/>
        </p:nvSpPr>
        <p:spPr>
          <a:xfrm>
            <a:off x="6162675" y="3086100"/>
            <a:ext cx="152400" cy="152400"/>
          </a:xfrm>
          <a:prstGeom prst="ellipse">
            <a:avLst/>
          </a:prstGeom>
          <a:solidFill>
            <a:srgbClr val="C75A52"/>
          </a:solidFill>
          <a:ln w="0">
            <a:noFill/>
          </a:ln>
        </p:spPr>
      </p:sp>
      <p:sp>
        <p:nvSpPr>
          <p:cNvPr id="28" name="Прямокутник 27">
            <a:extLst>
              <a:ext uri="{FF2B5EF4-FFF2-40B4-BE49-F238E27FC236}">
                <a16:creationId xmlns:a16="http://schemas.microsoft.com/office/drawing/2014/main" id="{203EE95C-6EB4-4E24-8C9D-063C2EF0B846}"/>
              </a:ext>
            </a:extLst>
          </p:cNvPr>
          <p:cNvSpPr>
            <a:spLocks noGrp="1"/>
          </p:cNvSpPr>
          <p:nvPr/>
        </p:nvSpPr>
        <p:spPr>
          <a:xfrm>
            <a:off x="6457950" y="306705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нормативом</a:t>
            </a:r>
          </a:p>
        </p:txBody>
      </p:sp>
      <p:sp>
        <p:nvSpPr>
          <p:cNvPr id="29" name="Прямокутник: округлені кути 28">
            <a:extLst>
              <a:ext uri="{FF2B5EF4-FFF2-40B4-BE49-F238E27FC236}">
                <a16:creationId xmlns:a16="http://schemas.microsoft.com/office/drawing/2014/main" id="{18B02105-3E68-431E-A0A6-4E129110ABFD}"/>
              </a:ext>
            </a:extLst>
          </p:cNvPr>
          <p:cNvSpPr>
            <a:spLocks noGrp="1"/>
          </p:cNvSpPr>
          <p:nvPr/>
        </p:nvSpPr>
        <p:spPr>
          <a:xfrm>
            <a:off x="6029325" y="3429000"/>
            <a:ext cx="5553075" cy="323850"/>
          </a:xfrm>
          <a:prstGeom prst="roundRect">
            <a:avLst>
              <a:gd name="adj" fmla="val 23529"/>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5DF3CA3D-F5AD-488E-AB13-0868046C46F6}"/>
              </a:ext>
            </a:extLst>
          </p:cNvPr>
          <p:cNvSpPr>
            <a:spLocks noGrp="1"/>
          </p:cNvSpPr>
          <p:nvPr/>
        </p:nvSpPr>
        <p:spPr>
          <a:xfrm>
            <a:off x="6162675" y="3514725"/>
            <a:ext cx="152400" cy="152400"/>
          </a:xfrm>
          <a:prstGeom prst="ellipse">
            <a:avLst/>
          </a:prstGeom>
          <a:solidFill>
            <a:srgbClr val="C75A52"/>
          </a:solidFill>
          <a:ln w="0">
            <a:noFill/>
          </a:ln>
        </p:spPr>
      </p:sp>
      <p:sp>
        <p:nvSpPr>
          <p:cNvPr id="31" name="Прямокутник 30">
            <a:extLst>
              <a:ext uri="{FF2B5EF4-FFF2-40B4-BE49-F238E27FC236}">
                <a16:creationId xmlns:a16="http://schemas.microsoft.com/office/drawing/2014/main" id="{56817FC2-408C-48EC-9DAA-7E5904C36019}"/>
              </a:ext>
            </a:extLst>
          </p:cNvPr>
          <p:cNvSpPr>
            <a:spLocks noGrp="1"/>
          </p:cNvSpPr>
          <p:nvPr/>
        </p:nvSpPr>
        <p:spPr>
          <a:xfrm>
            <a:off x="6457950" y="3495675"/>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універсальним критерієм безпечності</a:t>
            </a:r>
          </a:p>
        </p:txBody>
      </p:sp>
      <p:sp>
        <p:nvSpPr>
          <p:cNvPr id="32" name="Прямокутник: округлені кути 31">
            <a:extLst>
              <a:ext uri="{FF2B5EF4-FFF2-40B4-BE49-F238E27FC236}">
                <a16:creationId xmlns:a16="http://schemas.microsoft.com/office/drawing/2014/main" id="{4AEDDCD5-F2BD-4DD1-AFA2-2E93D65F81EE}"/>
              </a:ext>
            </a:extLst>
          </p:cNvPr>
          <p:cNvSpPr>
            <a:spLocks noGrp="1"/>
          </p:cNvSpPr>
          <p:nvPr/>
        </p:nvSpPr>
        <p:spPr>
          <a:xfrm>
            <a:off x="6029325" y="3857625"/>
            <a:ext cx="5553075" cy="323850"/>
          </a:xfrm>
          <a:prstGeom prst="roundRect">
            <a:avLst>
              <a:gd name="adj" fmla="val 23529"/>
            </a:avLst>
          </a:prstGeom>
          <a:solidFill>
            <a:srgbClr val="F7E6E3"/>
          </a:solidFill>
          <a:ln w="9525">
            <a:solidFill>
              <a:srgbClr val="D6E1DC"/>
            </a:solidFill>
          </a:ln>
        </p:spPr>
      </p:sp>
      <p:sp>
        <p:nvSpPr>
          <p:cNvPr id="33" name="Овал 32">
            <a:extLst>
              <a:ext uri="{FF2B5EF4-FFF2-40B4-BE49-F238E27FC236}">
                <a16:creationId xmlns:a16="http://schemas.microsoft.com/office/drawing/2014/main" id="{B5C3DEA6-F1B3-458C-B171-A612C230B13B}"/>
              </a:ext>
            </a:extLst>
          </p:cNvPr>
          <p:cNvSpPr>
            <a:spLocks noGrp="1"/>
          </p:cNvSpPr>
          <p:nvPr/>
        </p:nvSpPr>
        <p:spPr>
          <a:xfrm>
            <a:off x="6162675" y="3943350"/>
            <a:ext cx="152400" cy="152400"/>
          </a:xfrm>
          <a:prstGeom prst="ellipse">
            <a:avLst/>
          </a:prstGeom>
          <a:solidFill>
            <a:srgbClr val="C75A52"/>
          </a:solidFill>
          <a:ln w="0">
            <a:noFill/>
          </a:ln>
        </p:spPr>
      </p:sp>
      <p:sp>
        <p:nvSpPr>
          <p:cNvPr id="34" name="Прямокутник 33">
            <a:extLst>
              <a:ext uri="{FF2B5EF4-FFF2-40B4-BE49-F238E27FC236}">
                <a16:creationId xmlns:a16="http://schemas.microsoft.com/office/drawing/2014/main" id="{AD22E27E-A01D-4CA1-8C51-F5D9885B8F56}"/>
              </a:ext>
            </a:extLst>
          </p:cNvPr>
          <p:cNvSpPr>
            <a:spLocks noGrp="1"/>
          </p:cNvSpPr>
          <p:nvPr/>
        </p:nvSpPr>
        <p:spPr>
          <a:xfrm>
            <a:off x="6457950" y="392430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цільовим рівнем очищення</a:t>
            </a:r>
          </a:p>
        </p:txBody>
      </p:sp>
      <p:sp>
        <p:nvSpPr>
          <p:cNvPr id="35" name="Прямокутник: округлені кути 34">
            <a:extLst>
              <a:ext uri="{FF2B5EF4-FFF2-40B4-BE49-F238E27FC236}">
                <a16:creationId xmlns:a16="http://schemas.microsoft.com/office/drawing/2014/main" id="{97DFE63C-9DAD-494D-9CCA-A6AD0252E9F4}"/>
              </a:ext>
            </a:extLst>
          </p:cNvPr>
          <p:cNvSpPr>
            <a:spLocks noGrp="1"/>
          </p:cNvSpPr>
          <p:nvPr/>
        </p:nvSpPr>
        <p:spPr>
          <a:xfrm>
            <a:off x="6029325" y="4286250"/>
            <a:ext cx="5553075" cy="323850"/>
          </a:xfrm>
          <a:prstGeom prst="roundRect">
            <a:avLst>
              <a:gd name="adj" fmla="val 23529"/>
            </a:avLst>
          </a:prstGeom>
          <a:solidFill>
            <a:srgbClr val="F5EBDD"/>
          </a:solidFill>
          <a:ln w="9525">
            <a:solidFill>
              <a:srgbClr val="D6E1DC"/>
            </a:solidFill>
          </a:ln>
        </p:spPr>
      </p:sp>
      <p:sp>
        <p:nvSpPr>
          <p:cNvPr id="36" name="Овал 35">
            <a:extLst>
              <a:ext uri="{FF2B5EF4-FFF2-40B4-BE49-F238E27FC236}">
                <a16:creationId xmlns:a16="http://schemas.microsoft.com/office/drawing/2014/main" id="{A6E256F1-87C2-4479-B07A-268D9D7CA375}"/>
              </a:ext>
            </a:extLst>
          </p:cNvPr>
          <p:cNvSpPr>
            <a:spLocks noGrp="1"/>
          </p:cNvSpPr>
          <p:nvPr/>
        </p:nvSpPr>
        <p:spPr>
          <a:xfrm>
            <a:off x="6162675" y="4371975"/>
            <a:ext cx="152400" cy="152400"/>
          </a:xfrm>
          <a:prstGeom prst="ellipse">
            <a:avLst/>
          </a:prstGeom>
          <a:solidFill>
            <a:srgbClr val="C75A52"/>
          </a:solidFill>
          <a:ln w="0">
            <a:noFill/>
          </a:ln>
        </p:spPr>
      </p:sp>
      <p:sp>
        <p:nvSpPr>
          <p:cNvPr id="37" name="Прямокутник 36">
            <a:extLst>
              <a:ext uri="{FF2B5EF4-FFF2-40B4-BE49-F238E27FC236}">
                <a16:creationId xmlns:a16="http://schemas.microsoft.com/office/drawing/2014/main" id="{98FC56AC-44D9-4246-B00A-110EF1C5D91A}"/>
              </a:ext>
            </a:extLst>
          </p:cNvPr>
          <p:cNvSpPr>
            <a:spLocks noGrp="1"/>
          </p:cNvSpPr>
          <p:nvPr/>
        </p:nvSpPr>
        <p:spPr>
          <a:xfrm>
            <a:off x="6457950" y="4352925"/>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межею юридичної відповідальності</a:t>
            </a:r>
          </a:p>
        </p:txBody>
      </p:sp>
      <p:sp>
        <p:nvSpPr>
          <p:cNvPr id="38" name="Прямокутник: округлені кути 37">
            <a:extLst>
              <a:ext uri="{FF2B5EF4-FFF2-40B4-BE49-F238E27FC236}">
                <a16:creationId xmlns:a16="http://schemas.microsoft.com/office/drawing/2014/main" id="{B6B46BEE-3BB7-4E4D-9606-AA8048DBE374}"/>
              </a:ext>
            </a:extLst>
          </p:cNvPr>
          <p:cNvSpPr>
            <a:spLocks noGrp="1"/>
          </p:cNvSpPr>
          <p:nvPr/>
        </p:nvSpPr>
        <p:spPr>
          <a:xfrm>
            <a:off x="6029325" y="4714875"/>
            <a:ext cx="5553075" cy="323850"/>
          </a:xfrm>
          <a:prstGeom prst="roundRect">
            <a:avLst>
              <a:gd name="adj" fmla="val 23529"/>
            </a:avLst>
          </a:prstGeom>
          <a:solidFill>
            <a:srgbClr val="F7E6E3"/>
          </a:solidFill>
          <a:ln w="9525">
            <a:solidFill>
              <a:srgbClr val="D6E1DC"/>
            </a:solidFill>
          </a:ln>
        </p:spPr>
      </p:sp>
      <p:sp>
        <p:nvSpPr>
          <p:cNvPr id="39" name="Овал 38">
            <a:extLst>
              <a:ext uri="{FF2B5EF4-FFF2-40B4-BE49-F238E27FC236}">
                <a16:creationId xmlns:a16="http://schemas.microsoft.com/office/drawing/2014/main" id="{E578EB7F-2DF7-48BB-98C7-ECDAC1F1B2E9}"/>
              </a:ext>
            </a:extLst>
          </p:cNvPr>
          <p:cNvSpPr>
            <a:spLocks noGrp="1"/>
          </p:cNvSpPr>
          <p:nvPr/>
        </p:nvSpPr>
        <p:spPr>
          <a:xfrm>
            <a:off x="6162675" y="4800600"/>
            <a:ext cx="152400" cy="152400"/>
          </a:xfrm>
          <a:prstGeom prst="ellipse">
            <a:avLst/>
          </a:prstGeom>
          <a:solidFill>
            <a:srgbClr val="C75A52"/>
          </a:solidFill>
          <a:ln w="0">
            <a:noFill/>
          </a:ln>
        </p:spPr>
      </p:sp>
      <p:sp>
        <p:nvSpPr>
          <p:cNvPr id="40" name="Прямокутник 39">
            <a:extLst>
              <a:ext uri="{FF2B5EF4-FFF2-40B4-BE49-F238E27FC236}">
                <a16:creationId xmlns:a16="http://schemas.microsoft.com/office/drawing/2014/main" id="{D8430C12-0A87-4D58-9732-8F5B050A2286}"/>
              </a:ext>
            </a:extLst>
          </p:cNvPr>
          <p:cNvSpPr>
            <a:spLocks noGrp="1"/>
          </p:cNvSpPr>
          <p:nvPr/>
        </p:nvSpPr>
        <p:spPr>
          <a:xfrm>
            <a:off x="6457950" y="4781550"/>
            <a:ext cx="4857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доказом відсутності будь-якого ризику</a:t>
            </a:r>
          </a:p>
        </p:txBody>
      </p:sp>
      <p:sp>
        <p:nvSpPr>
          <p:cNvPr id="41" name="Прямокутник: округлені кути 40">
            <a:extLst>
              <a:ext uri="{FF2B5EF4-FFF2-40B4-BE49-F238E27FC236}">
                <a16:creationId xmlns:a16="http://schemas.microsoft.com/office/drawing/2014/main" id="{C0DB0B92-D10E-4944-97BE-5A922C7D0BEC}"/>
              </a:ext>
            </a:extLst>
          </p:cNvPr>
          <p:cNvSpPr>
            <a:spLocks noGrp="1"/>
          </p:cNvSpPr>
          <p:nvPr/>
        </p:nvSpPr>
        <p:spPr>
          <a:xfrm>
            <a:off x="514350" y="4610100"/>
            <a:ext cx="5305425" cy="1181100"/>
          </a:xfrm>
          <a:prstGeom prst="roundRect">
            <a:avLst>
              <a:gd name="adj" fmla="val 6452"/>
            </a:avLst>
          </a:prstGeom>
          <a:solidFill>
            <a:srgbClr val="10282F"/>
          </a:solidFill>
          <a:ln w="0">
            <a:noFill/>
          </a:ln>
        </p:spPr>
      </p:sp>
      <p:sp>
        <p:nvSpPr>
          <p:cNvPr id="42" name="Прямокутник 41">
            <a:extLst>
              <a:ext uri="{FF2B5EF4-FFF2-40B4-BE49-F238E27FC236}">
                <a16:creationId xmlns:a16="http://schemas.microsoft.com/office/drawing/2014/main" id="{F7D5BA9D-EE6B-4F50-99D6-62F9EFA427C0}"/>
              </a:ext>
            </a:extLst>
          </p:cNvPr>
          <p:cNvSpPr>
            <a:spLocks noGrp="1"/>
          </p:cNvSpPr>
          <p:nvPr/>
        </p:nvSpPr>
        <p:spPr>
          <a:xfrm>
            <a:off x="742950" y="4791075"/>
            <a:ext cx="219075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ЕТАПИ СКРИНІНГУ</a:t>
            </a:r>
          </a:p>
        </p:txBody>
      </p:sp>
      <p:sp>
        <p:nvSpPr>
          <p:cNvPr id="43" name="Прямокутник 42">
            <a:extLst>
              <a:ext uri="{FF2B5EF4-FFF2-40B4-BE49-F238E27FC236}">
                <a16:creationId xmlns:a16="http://schemas.microsoft.com/office/drawing/2014/main" id="{260FB8DB-13BA-42B8-9B6F-E8C903078176}"/>
              </a:ext>
            </a:extLst>
          </p:cNvPr>
          <p:cNvSpPr>
            <a:spLocks noGrp="1"/>
          </p:cNvSpPr>
          <p:nvPr/>
        </p:nvSpPr>
        <p:spPr>
          <a:xfrm>
            <a:off x="742950" y="5095875"/>
            <a:ext cx="4762500" cy="523875"/>
          </a:xfrm>
          <a:prstGeom prst="rect">
            <a:avLst/>
          </a:prstGeom>
          <a:noFill/>
          <a:ln w="0">
            <a:noFill/>
          </a:ln>
        </p:spPr>
        <p:txBody>
          <a:bodyPr anchor="t">
            <a:normAutofit fontScale="97958"/>
          </a:bodyPr>
          <a:lstStyle/>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модель  ›  рецептори  ›  сценарії  ›  забруднювачі  ›  порівняння  ›  QA/QC  ›  відбір пріоритетів  ›  невизначеність  ›  рекомендації</a:t>
            </a:r>
          </a:p>
        </p:txBody>
      </p:sp>
      <p:sp>
        <p:nvSpPr>
          <p:cNvPr id="44" name="Прямокутник: округлені кути 43">
            <a:extLst>
              <a:ext uri="{FF2B5EF4-FFF2-40B4-BE49-F238E27FC236}">
                <a16:creationId xmlns:a16="http://schemas.microsoft.com/office/drawing/2014/main" id="{B8E1B057-CE73-498F-B0B8-EA12F24B4271}"/>
              </a:ext>
            </a:extLst>
          </p:cNvPr>
          <p:cNvSpPr>
            <a:spLocks noGrp="1"/>
          </p:cNvSpPr>
          <p:nvPr/>
        </p:nvSpPr>
        <p:spPr>
          <a:xfrm>
            <a:off x="6029325" y="5362575"/>
            <a:ext cx="5553075" cy="428625"/>
          </a:xfrm>
          <a:prstGeom prst="roundRect">
            <a:avLst>
              <a:gd name="adj" fmla="val 17778"/>
            </a:avLst>
          </a:prstGeom>
          <a:solidFill>
            <a:srgbClr val="DDECE4"/>
          </a:solidFill>
          <a:ln w="0">
            <a:noFill/>
          </a:ln>
        </p:spPr>
      </p:sp>
      <p:sp>
        <p:nvSpPr>
          <p:cNvPr id="45" name="Прямокутник 44">
            <a:extLst>
              <a:ext uri="{FF2B5EF4-FFF2-40B4-BE49-F238E27FC236}">
                <a16:creationId xmlns:a16="http://schemas.microsoft.com/office/drawing/2014/main" id="{C39D2043-5F92-408C-B9F6-F7B0BB51ECA9}"/>
              </a:ext>
            </a:extLst>
          </p:cNvPr>
          <p:cNvSpPr>
            <a:spLocks noGrp="1"/>
          </p:cNvSpPr>
          <p:nvPr/>
        </p:nvSpPr>
        <p:spPr>
          <a:xfrm>
            <a:off x="6191250" y="5467350"/>
            <a:ext cx="5238750" cy="190500"/>
          </a:xfrm>
          <a:prstGeom prst="rect">
            <a:avLst/>
          </a:prstGeom>
          <a:noFill/>
          <a:ln w="0">
            <a:noFill/>
          </a:ln>
        </p:spPr>
        <p:txBody>
          <a:bodyPr anchor="t">
            <a:normAutofit fontScale="78788"/>
          </a:bodyPr>
          <a:lstStyle/>
          <a:p>
            <a:pPr algn="ctr">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Перевищення запускає подальший аналіз, а не автоматичне вилучення матеріалу.</a:t>
            </a:r>
          </a:p>
        </p:txBody>
      </p:sp>
      <p:sp>
        <p:nvSpPr>
          <p:cNvPr id="46" name="Прямокутник 45">
            <a:extLst>
              <a:ext uri="{FF2B5EF4-FFF2-40B4-BE49-F238E27FC236}">
                <a16:creationId xmlns:a16="http://schemas.microsoft.com/office/drawing/2014/main" id="{F2757458-3E16-40C9-95A4-8F2CC0F2E73A}"/>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7" name="Прямокутник 46">
            <a:extLst>
              <a:ext uri="{FF2B5EF4-FFF2-40B4-BE49-F238E27FC236}">
                <a16:creationId xmlns:a16="http://schemas.microsoft.com/office/drawing/2014/main" id="{0E698FCE-0A2A-4259-9F6B-658264F1C221}"/>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23</a:t>
            </a:r>
          </a:p>
        </p:txBody>
      </p:sp>
    </p:spTree>
    <p:extLst>
      <p:ext uri="{BB962C8B-B14F-4D97-AF65-F5344CB8AC3E}">
        <p14:creationId xmlns:p14="http://schemas.microsoft.com/office/powerpoint/2010/main" val="560727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1" name="Прямокутник 50">
            <a:extLst>
              <a:ext uri="{FF2B5EF4-FFF2-40B4-BE49-F238E27FC236}">
                <a16:creationId xmlns:a16="http://schemas.microsoft.com/office/drawing/2014/main" id="{CFA21323-B1EE-4895-AF9D-AEC773ED0AE7}"/>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24</a:t>
            </a:r>
          </a:p>
        </p:txBody>
      </p:sp>
      <p:sp>
        <p:nvSpPr>
          <p:cNvPr id="2" name="Прямокутник 1">
            <a:extLst>
              <a:ext uri="{FF2B5EF4-FFF2-40B4-BE49-F238E27FC236}">
                <a16:creationId xmlns:a16="http://schemas.microsoft.com/office/drawing/2014/main" id="{5A7E81D0-B9E2-4A43-8EF2-BFEA4C406F5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13C15F34-943E-4F2E-9E7A-8D458AC9818E}"/>
              </a:ext>
            </a:extLst>
          </p:cNvPr>
          <p:cNvSpPr>
            <a:spLocks noGrp="1"/>
          </p:cNvSpPr>
          <p:nvPr/>
        </p:nvSpPr>
        <p:spPr>
          <a:xfrm>
            <a:off x="514350" y="723900"/>
            <a:ext cx="11049000" cy="523875"/>
          </a:xfrm>
          <a:prstGeom prst="rect">
            <a:avLst/>
          </a:prstGeom>
          <a:noFill/>
          <a:ln w="0">
            <a:noFill/>
          </a:ln>
        </p:spPr>
        <p:txBody>
          <a:bodyPr anchor="t">
            <a:normAutofit fontScale="8671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Консервативний підхід зменшує ризик недооцінювання за неповних даних</a:t>
            </a:r>
          </a:p>
        </p:txBody>
      </p:sp>
      <p:sp>
        <p:nvSpPr>
          <p:cNvPr id="4" name="Прямокутник: округлені кути 3">
            <a:extLst>
              <a:ext uri="{FF2B5EF4-FFF2-40B4-BE49-F238E27FC236}">
                <a16:creationId xmlns:a16="http://schemas.microsoft.com/office/drawing/2014/main" id="{1344E717-CEE7-45F4-B931-FE9320DEFDE8}"/>
              </a:ext>
            </a:extLst>
          </p:cNvPr>
          <p:cNvSpPr>
            <a:spLocks noGrp="1"/>
          </p:cNvSpPr>
          <p:nvPr/>
        </p:nvSpPr>
        <p:spPr>
          <a:xfrm>
            <a:off x="514350" y="152400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37627EC-065A-4BE1-A243-15CF3400F1CF}"/>
              </a:ext>
            </a:extLst>
          </p:cNvPr>
          <p:cNvSpPr>
            <a:spLocks noGrp="1"/>
          </p:cNvSpPr>
          <p:nvPr/>
        </p:nvSpPr>
        <p:spPr>
          <a:xfrm>
            <a:off x="514350" y="1524000"/>
            <a:ext cx="66675" cy="72390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6D7A2383-22A4-4275-9CB5-0322EE4DF38D}"/>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КОНСЕРВАТИВНИЙ ПІДХІД</a:t>
            </a:r>
          </a:p>
        </p:txBody>
      </p:sp>
      <p:sp>
        <p:nvSpPr>
          <p:cNvPr id="7" name="Прямокутник 6">
            <a:extLst>
              <a:ext uri="{FF2B5EF4-FFF2-40B4-BE49-F238E27FC236}">
                <a16:creationId xmlns:a16="http://schemas.microsoft.com/office/drawing/2014/main" id="{E54DD94F-60C6-4EFF-95A4-94F7B63167C0}"/>
              </a:ext>
            </a:extLst>
          </p:cNvPr>
          <p:cNvSpPr>
            <a:spLocks noGrp="1"/>
          </p:cNvSpPr>
          <p:nvPr/>
        </p:nvSpPr>
        <p:spPr>
          <a:xfrm>
            <a:off x="704850" y="185737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Використання захисних припущень, які зменшують імовірність недооцінювання ризику за умов неповних даних.</a:t>
            </a:r>
          </a:p>
        </p:txBody>
      </p:sp>
      <p:sp>
        <p:nvSpPr>
          <p:cNvPr id="8" name="Прямокутник: округлені кути 7">
            <a:extLst>
              <a:ext uri="{FF2B5EF4-FFF2-40B4-BE49-F238E27FC236}">
                <a16:creationId xmlns:a16="http://schemas.microsoft.com/office/drawing/2014/main" id="{FB4EC22A-3FFA-475D-B2E1-45D19B0CAE88}"/>
              </a:ext>
            </a:extLst>
          </p:cNvPr>
          <p:cNvSpPr>
            <a:spLocks noGrp="1"/>
          </p:cNvSpPr>
          <p:nvPr/>
        </p:nvSpPr>
        <p:spPr>
          <a:xfrm>
            <a:off x="514350" y="2647950"/>
            <a:ext cx="2533650" cy="714375"/>
          </a:xfrm>
          <a:prstGeom prst="roundRect">
            <a:avLst>
              <a:gd name="adj" fmla="val 10667"/>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37395635-25DE-4FD8-AF81-E5EC218F54D0}"/>
              </a:ext>
            </a:extLst>
          </p:cNvPr>
          <p:cNvSpPr>
            <a:spLocks noGrp="1"/>
          </p:cNvSpPr>
          <p:nvPr/>
        </p:nvSpPr>
        <p:spPr>
          <a:xfrm>
            <a:off x="647700" y="2809875"/>
            <a:ext cx="323850" cy="323850"/>
          </a:xfrm>
          <a:prstGeom prst="ellipse">
            <a:avLst/>
          </a:prstGeom>
          <a:solidFill>
            <a:srgbClr val="D9952D"/>
          </a:solidFill>
          <a:ln w="0">
            <a:noFill/>
          </a:ln>
        </p:spPr>
      </p:sp>
      <p:sp>
        <p:nvSpPr>
          <p:cNvPr id="10" name="Прямокутник 9">
            <a:extLst>
              <a:ext uri="{FF2B5EF4-FFF2-40B4-BE49-F238E27FC236}">
                <a16:creationId xmlns:a16="http://schemas.microsoft.com/office/drawing/2014/main" id="{E4320672-507E-4728-B802-46670D5FD919}"/>
              </a:ext>
            </a:extLst>
          </p:cNvPr>
          <p:cNvSpPr>
            <a:spLocks noGrp="1"/>
          </p:cNvSpPr>
          <p:nvPr/>
        </p:nvSpPr>
        <p:spPr>
          <a:xfrm>
            <a:off x="647700" y="29146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08E9F419-DA14-46EA-AD86-65C40A8D8B0B}"/>
              </a:ext>
            </a:extLst>
          </p:cNvPr>
          <p:cNvSpPr>
            <a:spLocks noGrp="1"/>
          </p:cNvSpPr>
          <p:nvPr/>
        </p:nvSpPr>
        <p:spPr>
          <a:xfrm>
            <a:off x="1104900" y="2771775"/>
            <a:ext cx="176212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Висока концентрація</a:t>
            </a:r>
          </a:p>
        </p:txBody>
      </p:sp>
      <p:sp>
        <p:nvSpPr>
          <p:cNvPr id="12" name="Прямокутник 11">
            <a:extLst>
              <a:ext uri="{FF2B5EF4-FFF2-40B4-BE49-F238E27FC236}">
                <a16:creationId xmlns:a16="http://schemas.microsoft.com/office/drawing/2014/main" id="{739152C7-C91C-4357-ADEA-D162FBD92D0F}"/>
              </a:ext>
            </a:extLst>
          </p:cNvPr>
          <p:cNvSpPr>
            <a:spLocks noGrp="1"/>
          </p:cNvSpPr>
          <p:nvPr/>
        </p:nvSpPr>
        <p:spPr>
          <a:xfrm>
            <a:off x="1104900" y="3028950"/>
            <a:ext cx="1762125"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у точці контакту</a:t>
            </a:r>
          </a:p>
        </p:txBody>
      </p:sp>
      <p:sp>
        <p:nvSpPr>
          <p:cNvPr id="13" name="Прямокутник: округлені кути 12">
            <a:extLst>
              <a:ext uri="{FF2B5EF4-FFF2-40B4-BE49-F238E27FC236}">
                <a16:creationId xmlns:a16="http://schemas.microsoft.com/office/drawing/2014/main" id="{27983563-AE3F-48F4-8675-C71886B00971}"/>
              </a:ext>
            </a:extLst>
          </p:cNvPr>
          <p:cNvSpPr>
            <a:spLocks noGrp="1"/>
          </p:cNvSpPr>
          <p:nvPr/>
        </p:nvSpPr>
        <p:spPr>
          <a:xfrm>
            <a:off x="3286125" y="2647950"/>
            <a:ext cx="2533650" cy="714375"/>
          </a:xfrm>
          <a:prstGeom prst="roundRect">
            <a:avLst>
              <a:gd name="adj" fmla="val 10667"/>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A99E807E-9D7E-4780-8F20-5592635E7E74}"/>
              </a:ext>
            </a:extLst>
          </p:cNvPr>
          <p:cNvSpPr>
            <a:spLocks noGrp="1"/>
          </p:cNvSpPr>
          <p:nvPr/>
        </p:nvSpPr>
        <p:spPr>
          <a:xfrm>
            <a:off x="3419475" y="2809875"/>
            <a:ext cx="323850" cy="323850"/>
          </a:xfrm>
          <a:prstGeom prst="ellipse">
            <a:avLst/>
          </a:prstGeom>
          <a:solidFill>
            <a:srgbClr val="D9952D"/>
          </a:solidFill>
          <a:ln w="0">
            <a:noFill/>
          </a:ln>
        </p:spPr>
      </p:sp>
      <p:sp>
        <p:nvSpPr>
          <p:cNvPr id="15" name="Прямокутник 14">
            <a:extLst>
              <a:ext uri="{FF2B5EF4-FFF2-40B4-BE49-F238E27FC236}">
                <a16:creationId xmlns:a16="http://schemas.microsoft.com/office/drawing/2014/main" id="{3F490EED-CA9E-4C71-B3B3-8E87035A76B8}"/>
              </a:ext>
            </a:extLst>
          </p:cNvPr>
          <p:cNvSpPr>
            <a:spLocks noGrp="1"/>
          </p:cNvSpPr>
          <p:nvPr/>
        </p:nvSpPr>
        <p:spPr>
          <a:xfrm>
            <a:off x="3419475" y="29146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CEEB4A78-D936-4598-BB6A-56EE5AF96C09}"/>
              </a:ext>
            </a:extLst>
          </p:cNvPr>
          <p:cNvSpPr>
            <a:spLocks noGrp="1"/>
          </p:cNvSpPr>
          <p:nvPr/>
        </p:nvSpPr>
        <p:spPr>
          <a:xfrm>
            <a:off x="3876675" y="2771775"/>
            <a:ext cx="176212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Тривалий контакт</a:t>
            </a:r>
          </a:p>
        </p:txBody>
      </p:sp>
      <p:sp>
        <p:nvSpPr>
          <p:cNvPr id="17" name="Прямокутник 16">
            <a:extLst>
              <a:ext uri="{FF2B5EF4-FFF2-40B4-BE49-F238E27FC236}">
                <a16:creationId xmlns:a16="http://schemas.microsoft.com/office/drawing/2014/main" id="{60E8CF41-D1CF-48FF-B741-5D8F0BA12A5E}"/>
              </a:ext>
            </a:extLst>
          </p:cNvPr>
          <p:cNvSpPr>
            <a:spLocks noGrp="1"/>
          </p:cNvSpPr>
          <p:nvPr/>
        </p:nvSpPr>
        <p:spPr>
          <a:xfrm>
            <a:off x="3876675" y="3028950"/>
            <a:ext cx="1762125"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захисна тривалість</a:t>
            </a:r>
          </a:p>
        </p:txBody>
      </p:sp>
      <p:sp>
        <p:nvSpPr>
          <p:cNvPr id="18" name="Прямокутник: округлені кути 17">
            <a:extLst>
              <a:ext uri="{FF2B5EF4-FFF2-40B4-BE49-F238E27FC236}">
                <a16:creationId xmlns:a16="http://schemas.microsoft.com/office/drawing/2014/main" id="{061CF3ED-61E9-434C-88C0-5E137887CBC4}"/>
              </a:ext>
            </a:extLst>
          </p:cNvPr>
          <p:cNvSpPr>
            <a:spLocks noGrp="1"/>
          </p:cNvSpPr>
          <p:nvPr/>
        </p:nvSpPr>
        <p:spPr>
          <a:xfrm>
            <a:off x="6057900" y="2647950"/>
            <a:ext cx="2533650" cy="714375"/>
          </a:xfrm>
          <a:prstGeom prst="roundRect">
            <a:avLst>
              <a:gd name="adj" fmla="val 10667"/>
            </a:avLst>
          </a:prstGeom>
          <a:solidFill>
            <a:srgbClr val="FFFFFF"/>
          </a:solidFill>
          <a:ln w="9525">
            <a:solidFill>
              <a:srgbClr val="D6E1DC"/>
            </a:solidFill>
          </a:ln>
        </p:spPr>
      </p:sp>
      <p:sp>
        <p:nvSpPr>
          <p:cNvPr id="19" name="Овал 18">
            <a:extLst>
              <a:ext uri="{FF2B5EF4-FFF2-40B4-BE49-F238E27FC236}">
                <a16:creationId xmlns:a16="http://schemas.microsoft.com/office/drawing/2014/main" id="{15307720-B4FA-45AC-920A-53CAE15C4994}"/>
              </a:ext>
            </a:extLst>
          </p:cNvPr>
          <p:cNvSpPr>
            <a:spLocks noGrp="1"/>
          </p:cNvSpPr>
          <p:nvPr/>
        </p:nvSpPr>
        <p:spPr>
          <a:xfrm>
            <a:off x="6191250" y="2809875"/>
            <a:ext cx="323850" cy="3238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8063ECC9-9B0B-42D0-B6A7-BBBF32B07990}"/>
              </a:ext>
            </a:extLst>
          </p:cNvPr>
          <p:cNvSpPr>
            <a:spLocks noGrp="1"/>
          </p:cNvSpPr>
          <p:nvPr/>
        </p:nvSpPr>
        <p:spPr>
          <a:xfrm>
            <a:off x="6191250" y="29146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4EDA791D-7222-445A-87A8-85AE2E99F0EF}"/>
              </a:ext>
            </a:extLst>
          </p:cNvPr>
          <p:cNvSpPr>
            <a:spLocks noGrp="1"/>
          </p:cNvSpPr>
          <p:nvPr/>
        </p:nvSpPr>
        <p:spPr>
          <a:xfrm>
            <a:off x="6648450" y="2771775"/>
            <a:ext cx="176212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Вразливий рецептор</a:t>
            </a:r>
          </a:p>
        </p:txBody>
      </p:sp>
      <p:sp>
        <p:nvSpPr>
          <p:cNvPr id="22" name="Прямокутник 21">
            <a:extLst>
              <a:ext uri="{FF2B5EF4-FFF2-40B4-BE49-F238E27FC236}">
                <a16:creationId xmlns:a16="http://schemas.microsoft.com/office/drawing/2014/main" id="{A0AE4194-B5BE-4D02-B112-D237631EA452}"/>
              </a:ext>
            </a:extLst>
          </p:cNvPr>
          <p:cNvSpPr>
            <a:spLocks noGrp="1"/>
          </p:cNvSpPr>
          <p:nvPr/>
        </p:nvSpPr>
        <p:spPr>
          <a:xfrm>
            <a:off x="6648450" y="3028950"/>
            <a:ext cx="1762125"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діти або чутливі групи</a:t>
            </a:r>
          </a:p>
        </p:txBody>
      </p:sp>
      <p:sp>
        <p:nvSpPr>
          <p:cNvPr id="23" name="Прямокутник: округлені кути 22">
            <a:extLst>
              <a:ext uri="{FF2B5EF4-FFF2-40B4-BE49-F238E27FC236}">
                <a16:creationId xmlns:a16="http://schemas.microsoft.com/office/drawing/2014/main" id="{1359D073-E1A4-449A-B512-A54E3A698F50}"/>
              </a:ext>
            </a:extLst>
          </p:cNvPr>
          <p:cNvSpPr>
            <a:spLocks noGrp="1"/>
          </p:cNvSpPr>
          <p:nvPr/>
        </p:nvSpPr>
        <p:spPr>
          <a:xfrm>
            <a:off x="8829675" y="2647950"/>
            <a:ext cx="2533650" cy="714375"/>
          </a:xfrm>
          <a:prstGeom prst="roundRect">
            <a:avLst>
              <a:gd name="adj" fmla="val 10667"/>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5637BDCC-F8F3-4926-AD0F-04BA47B498A7}"/>
              </a:ext>
            </a:extLst>
          </p:cNvPr>
          <p:cNvSpPr>
            <a:spLocks noGrp="1"/>
          </p:cNvSpPr>
          <p:nvPr/>
        </p:nvSpPr>
        <p:spPr>
          <a:xfrm>
            <a:off x="8963025" y="2809875"/>
            <a:ext cx="323850" cy="323850"/>
          </a:xfrm>
          <a:prstGeom prst="ellipse">
            <a:avLst/>
          </a:prstGeom>
          <a:solidFill>
            <a:srgbClr val="D9952D"/>
          </a:solidFill>
          <a:ln w="0">
            <a:noFill/>
          </a:ln>
        </p:spPr>
      </p:sp>
      <p:sp>
        <p:nvSpPr>
          <p:cNvPr id="25" name="Прямокутник 24">
            <a:extLst>
              <a:ext uri="{FF2B5EF4-FFF2-40B4-BE49-F238E27FC236}">
                <a16:creationId xmlns:a16="http://schemas.microsoft.com/office/drawing/2014/main" id="{8C5597DC-5503-49B3-B742-5DA919F879DE}"/>
              </a:ext>
            </a:extLst>
          </p:cNvPr>
          <p:cNvSpPr>
            <a:spLocks noGrp="1"/>
          </p:cNvSpPr>
          <p:nvPr/>
        </p:nvSpPr>
        <p:spPr>
          <a:xfrm>
            <a:off x="8963025" y="29146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0F6526DE-D906-4BAA-9A18-3A57E2B5E5BF}"/>
              </a:ext>
            </a:extLst>
          </p:cNvPr>
          <p:cNvSpPr>
            <a:spLocks noGrp="1"/>
          </p:cNvSpPr>
          <p:nvPr/>
        </p:nvSpPr>
        <p:spPr>
          <a:xfrm>
            <a:off x="9420225" y="2771775"/>
            <a:ext cx="176212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Кілька шляхів</a:t>
            </a:r>
          </a:p>
        </p:txBody>
      </p:sp>
      <p:sp>
        <p:nvSpPr>
          <p:cNvPr id="27" name="Прямокутник 26">
            <a:extLst>
              <a:ext uri="{FF2B5EF4-FFF2-40B4-BE49-F238E27FC236}">
                <a16:creationId xmlns:a16="http://schemas.microsoft.com/office/drawing/2014/main" id="{89E4DF21-1214-4BB3-9E99-B35B8CDC44AF}"/>
              </a:ext>
            </a:extLst>
          </p:cNvPr>
          <p:cNvSpPr>
            <a:spLocks noGrp="1"/>
          </p:cNvSpPr>
          <p:nvPr/>
        </p:nvSpPr>
        <p:spPr>
          <a:xfrm>
            <a:off x="9420225" y="3028950"/>
            <a:ext cx="1762125"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сукупна експозиція</a:t>
            </a:r>
          </a:p>
        </p:txBody>
      </p:sp>
      <p:sp>
        <p:nvSpPr>
          <p:cNvPr id="28" name="Прямокутник: округлені кути 27">
            <a:extLst>
              <a:ext uri="{FF2B5EF4-FFF2-40B4-BE49-F238E27FC236}">
                <a16:creationId xmlns:a16="http://schemas.microsoft.com/office/drawing/2014/main" id="{0F78BB3F-CD25-4BD2-8BCF-4B796C386AD9}"/>
              </a:ext>
            </a:extLst>
          </p:cNvPr>
          <p:cNvSpPr>
            <a:spLocks noGrp="1"/>
          </p:cNvSpPr>
          <p:nvPr/>
        </p:nvSpPr>
        <p:spPr>
          <a:xfrm>
            <a:off x="514350" y="3524250"/>
            <a:ext cx="2533650" cy="714375"/>
          </a:xfrm>
          <a:prstGeom prst="roundRect">
            <a:avLst>
              <a:gd name="adj" fmla="val 10667"/>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54C20B5B-9F4C-4A22-8428-E56DBBFCA4BE}"/>
              </a:ext>
            </a:extLst>
          </p:cNvPr>
          <p:cNvSpPr>
            <a:spLocks noGrp="1"/>
          </p:cNvSpPr>
          <p:nvPr/>
        </p:nvSpPr>
        <p:spPr>
          <a:xfrm>
            <a:off x="647700" y="3686175"/>
            <a:ext cx="323850" cy="323850"/>
          </a:xfrm>
          <a:prstGeom prst="ellipse">
            <a:avLst/>
          </a:prstGeom>
          <a:solidFill>
            <a:srgbClr val="D9952D"/>
          </a:solidFill>
          <a:ln w="0">
            <a:noFill/>
          </a:ln>
        </p:spPr>
      </p:sp>
      <p:sp>
        <p:nvSpPr>
          <p:cNvPr id="30" name="Прямокутник 29">
            <a:extLst>
              <a:ext uri="{FF2B5EF4-FFF2-40B4-BE49-F238E27FC236}">
                <a16:creationId xmlns:a16="http://schemas.microsoft.com/office/drawing/2014/main" id="{FF92BAE5-1144-4E67-821C-32D880D87ED7}"/>
              </a:ext>
            </a:extLst>
          </p:cNvPr>
          <p:cNvSpPr>
            <a:spLocks noGrp="1"/>
          </p:cNvSpPr>
          <p:nvPr/>
        </p:nvSpPr>
        <p:spPr>
          <a:xfrm>
            <a:off x="647700" y="37909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124B53FD-8070-403F-B8FF-996D750B6261}"/>
              </a:ext>
            </a:extLst>
          </p:cNvPr>
          <p:cNvSpPr>
            <a:spLocks noGrp="1"/>
          </p:cNvSpPr>
          <p:nvPr/>
        </p:nvSpPr>
        <p:spPr>
          <a:xfrm>
            <a:off x="1104900" y="3648075"/>
            <a:ext cx="176212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Житловий сценарій</a:t>
            </a:r>
          </a:p>
        </p:txBody>
      </p:sp>
      <p:sp>
        <p:nvSpPr>
          <p:cNvPr id="32" name="Прямокутник 31">
            <a:extLst>
              <a:ext uri="{FF2B5EF4-FFF2-40B4-BE49-F238E27FC236}">
                <a16:creationId xmlns:a16="http://schemas.microsoft.com/office/drawing/2014/main" id="{7A5C521B-80AC-46F5-B924-ACAA34980B80}"/>
              </a:ext>
            </a:extLst>
          </p:cNvPr>
          <p:cNvSpPr>
            <a:spLocks noGrp="1"/>
          </p:cNvSpPr>
          <p:nvPr/>
        </p:nvSpPr>
        <p:spPr>
          <a:xfrm>
            <a:off x="1104900" y="3905250"/>
            <a:ext cx="1762125"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тривале перебування</a:t>
            </a:r>
          </a:p>
        </p:txBody>
      </p:sp>
      <p:sp>
        <p:nvSpPr>
          <p:cNvPr id="33" name="Прямокутник: округлені кути 32">
            <a:extLst>
              <a:ext uri="{FF2B5EF4-FFF2-40B4-BE49-F238E27FC236}">
                <a16:creationId xmlns:a16="http://schemas.microsoft.com/office/drawing/2014/main" id="{78C55043-F721-47E4-A672-DAD4246A4C47}"/>
              </a:ext>
            </a:extLst>
          </p:cNvPr>
          <p:cNvSpPr>
            <a:spLocks noGrp="1"/>
          </p:cNvSpPr>
          <p:nvPr/>
        </p:nvSpPr>
        <p:spPr>
          <a:xfrm>
            <a:off x="3286125" y="3524250"/>
            <a:ext cx="2533650" cy="714375"/>
          </a:xfrm>
          <a:prstGeom prst="roundRect">
            <a:avLst>
              <a:gd name="adj" fmla="val 10667"/>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0D98C925-6E30-4E86-949A-C61DF41BB975}"/>
              </a:ext>
            </a:extLst>
          </p:cNvPr>
          <p:cNvSpPr>
            <a:spLocks noGrp="1"/>
          </p:cNvSpPr>
          <p:nvPr/>
        </p:nvSpPr>
        <p:spPr>
          <a:xfrm>
            <a:off x="3419475" y="3686175"/>
            <a:ext cx="323850" cy="323850"/>
          </a:xfrm>
          <a:prstGeom prst="ellipse">
            <a:avLst/>
          </a:prstGeom>
          <a:solidFill>
            <a:srgbClr val="D9952D"/>
          </a:solidFill>
          <a:ln w="0">
            <a:noFill/>
          </a:ln>
        </p:spPr>
      </p:sp>
      <p:sp>
        <p:nvSpPr>
          <p:cNvPr id="35" name="Прямокутник 34">
            <a:extLst>
              <a:ext uri="{FF2B5EF4-FFF2-40B4-BE49-F238E27FC236}">
                <a16:creationId xmlns:a16="http://schemas.microsoft.com/office/drawing/2014/main" id="{E797E724-C00A-46AC-9DE3-4DECCF9E5DA9}"/>
              </a:ext>
            </a:extLst>
          </p:cNvPr>
          <p:cNvSpPr>
            <a:spLocks noGrp="1"/>
          </p:cNvSpPr>
          <p:nvPr/>
        </p:nvSpPr>
        <p:spPr>
          <a:xfrm>
            <a:off x="3419475" y="37909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5A32950B-85D3-4DF3-9178-231BD2026284}"/>
              </a:ext>
            </a:extLst>
          </p:cNvPr>
          <p:cNvSpPr>
            <a:spLocks noGrp="1"/>
          </p:cNvSpPr>
          <p:nvPr/>
        </p:nvSpPr>
        <p:spPr>
          <a:xfrm>
            <a:off x="3876675" y="3648075"/>
            <a:ext cx="176212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Повна доступність</a:t>
            </a:r>
          </a:p>
        </p:txBody>
      </p:sp>
      <p:sp>
        <p:nvSpPr>
          <p:cNvPr id="37" name="Прямокутник 36">
            <a:extLst>
              <a:ext uri="{FF2B5EF4-FFF2-40B4-BE49-F238E27FC236}">
                <a16:creationId xmlns:a16="http://schemas.microsoft.com/office/drawing/2014/main" id="{F06C4FCD-69AE-4B9C-8B50-944061E1B035}"/>
              </a:ext>
            </a:extLst>
          </p:cNvPr>
          <p:cNvSpPr>
            <a:spLocks noGrp="1"/>
          </p:cNvSpPr>
          <p:nvPr/>
        </p:nvSpPr>
        <p:spPr>
          <a:xfrm>
            <a:off x="3876675" y="3905250"/>
            <a:ext cx="1762125"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коли даних немає</a:t>
            </a:r>
          </a:p>
        </p:txBody>
      </p:sp>
      <p:sp>
        <p:nvSpPr>
          <p:cNvPr id="38" name="Прямокутник: округлені кути 37">
            <a:extLst>
              <a:ext uri="{FF2B5EF4-FFF2-40B4-BE49-F238E27FC236}">
                <a16:creationId xmlns:a16="http://schemas.microsoft.com/office/drawing/2014/main" id="{D5095D90-BAC0-4195-A6B9-319C8D5B8040}"/>
              </a:ext>
            </a:extLst>
          </p:cNvPr>
          <p:cNvSpPr>
            <a:spLocks noGrp="1"/>
          </p:cNvSpPr>
          <p:nvPr/>
        </p:nvSpPr>
        <p:spPr>
          <a:xfrm>
            <a:off x="6057900" y="3524250"/>
            <a:ext cx="2533650" cy="714375"/>
          </a:xfrm>
          <a:prstGeom prst="roundRect">
            <a:avLst>
              <a:gd name="adj" fmla="val 10667"/>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5EAE2968-2EAF-4456-AD71-85DD13E3384B}"/>
              </a:ext>
            </a:extLst>
          </p:cNvPr>
          <p:cNvSpPr>
            <a:spLocks noGrp="1"/>
          </p:cNvSpPr>
          <p:nvPr/>
        </p:nvSpPr>
        <p:spPr>
          <a:xfrm>
            <a:off x="6191250" y="3686175"/>
            <a:ext cx="323850" cy="323850"/>
          </a:xfrm>
          <a:prstGeom prst="ellipse">
            <a:avLst/>
          </a:prstGeom>
          <a:solidFill>
            <a:srgbClr val="C75A52"/>
          </a:solidFill>
          <a:ln w="0">
            <a:noFill/>
          </a:ln>
        </p:spPr>
      </p:sp>
      <p:sp>
        <p:nvSpPr>
          <p:cNvPr id="40" name="Прямокутник 39">
            <a:extLst>
              <a:ext uri="{FF2B5EF4-FFF2-40B4-BE49-F238E27FC236}">
                <a16:creationId xmlns:a16="http://schemas.microsoft.com/office/drawing/2014/main" id="{736B084B-B689-4E6E-A285-5A2C43A9B556}"/>
              </a:ext>
            </a:extLst>
          </p:cNvPr>
          <p:cNvSpPr>
            <a:spLocks noGrp="1"/>
          </p:cNvSpPr>
          <p:nvPr/>
        </p:nvSpPr>
        <p:spPr>
          <a:xfrm>
            <a:off x="6191250" y="37909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7</a:t>
            </a:r>
          </a:p>
        </p:txBody>
      </p:sp>
      <p:sp>
        <p:nvSpPr>
          <p:cNvPr id="41" name="Прямокутник 40">
            <a:extLst>
              <a:ext uri="{FF2B5EF4-FFF2-40B4-BE49-F238E27FC236}">
                <a16:creationId xmlns:a16="http://schemas.microsoft.com/office/drawing/2014/main" id="{31EC542F-DF5C-46BA-A8F7-8A19F2362496}"/>
              </a:ext>
            </a:extLst>
          </p:cNvPr>
          <p:cNvSpPr>
            <a:spLocks noGrp="1"/>
          </p:cNvSpPr>
          <p:nvPr/>
        </p:nvSpPr>
        <p:spPr>
          <a:xfrm>
            <a:off x="6648450" y="3648075"/>
            <a:ext cx="1762125"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Потенційні шляхи</a:t>
            </a:r>
          </a:p>
        </p:txBody>
      </p:sp>
      <p:sp>
        <p:nvSpPr>
          <p:cNvPr id="42" name="Прямокутник 41">
            <a:extLst>
              <a:ext uri="{FF2B5EF4-FFF2-40B4-BE49-F238E27FC236}">
                <a16:creationId xmlns:a16="http://schemas.microsoft.com/office/drawing/2014/main" id="{67FCFC11-7D5B-42D7-A35E-732F6A94F4E1}"/>
              </a:ext>
            </a:extLst>
          </p:cNvPr>
          <p:cNvSpPr>
            <a:spLocks noGrp="1"/>
          </p:cNvSpPr>
          <p:nvPr/>
        </p:nvSpPr>
        <p:spPr>
          <a:xfrm>
            <a:off x="6648450" y="3905250"/>
            <a:ext cx="1762125"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включені до перевірки</a:t>
            </a:r>
          </a:p>
        </p:txBody>
      </p:sp>
      <p:sp>
        <p:nvSpPr>
          <p:cNvPr id="43" name="Прямокутник: округлені кути 42">
            <a:extLst>
              <a:ext uri="{FF2B5EF4-FFF2-40B4-BE49-F238E27FC236}">
                <a16:creationId xmlns:a16="http://schemas.microsoft.com/office/drawing/2014/main" id="{9DB505E7-F1CF-4B4E-B174-3E005956EDDB}"/>
              </a:ext>
            </a:extLst>
          </p:cNvPr>
          <p:cNvSpPr>
            <a:spLocks noGrp="1"/>
          </p:cNvSpPr>
          <p:nvPr/>
        </p:nvSpPr>
        <p:spPr>
          <a:xfrm>
            <a:off x="514350" y="4648200"/>
            <a:ext cx="5305425" cy="1143000"/>
          </a:xfrm>
          <a:prstGeom prst="roundRect">
            <a:avLst>
              <a:gd name="adj" fmla="val 6667"/>
            </a:avLst>
          </a:prstGeom>
          <a:solidFill>
            <a:srgbClr val="DDECE4"/>
          </a:solidFill>
          <a:ln w="0">
            <a:noFill/>
          </a:ln>
        </p:spPr>
      </p:sp>
      <p:sp>
        <p:nvSpPr>
          <p:cNvPr id="44" name="Прямокутник 43">
            <a:extLst>
              <a:ext uri="{FF2B5EF4-FFF2-40B4-BE49-F238E27FC236}">
                <a16:creationId xmlns:a16="http://schemas.microsoft.com/office/drawing/2014/main" id="{9B39E847-F707-4603-A8D6-E624E6B4D239}"/>
              </a:ext>
            </a:extLst>
          </p:cNvPr>
          <p:cNvSpPr>
            <a:spLocks noGrp="1"/>
          </p:cNvSpPr>
          <p:nvPr/>
        </p:nvSpPr>
        <p:spPr>
          <a:xfrm>
            <a:off x="742950" y="4857750"/>
            <a:ext cx="209550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ЗАХИСНА ФУНКЦІЯ</a:t>
            </a:r>
          </a:p>
        </p:txBody>
      </p:sp>
      <p:sp>
        <p:nvSpPr>
          <p:cNvPr id="45" name="Прямокутник 44">
            <a:extLst>
              <a:ext uri="{FF2B5EF4-FFF2-40B4-BE49-F238E27FC236}">
                <a16:creationId xmlns:a16="http://schemas.microsoft.com/office/drawing/2014/main" id="{81266DCF-8615-4481-8699-7125F674C6AF}"/>
              </a:ext>
            </a:extLst>
          </p:cNvPr>
          <p:cNvSpPr>
            <a:spLocks noGrp="1"/>
          </p:cNvSpPr>
          <p:nvPr/>
        </p:nvSpPr>
        <p:spPr>
          <a:xfrm>
            <a:off x="742950" y="5181600"/>
            <a:ext cx="4762500" cy="400050"/>
          </a:xfrm>
          <a:prstGeom prst="rect">
            <a:avLst/>
          </a:prstGeom>
          <a:noFill/>
          <a:ln w="0">
            <a:noFill/>
          </a:ln>
        </p:spPr>
        <p:txBody>
          <a:bodyPr anchor="t">
            <a:normAutofit fontScale="84375"/>
          </a:bodyPr>
          <a:lstStyle/>
          <a:p>
            <a:pPr algn="l">
              <a:defRPr sz="1200" b="1">
                <a:solidFill>
                  <a:srgbClr val="10282F"/>
                </a:solidFill>
                <a:latin typeface="DejaVu Sans"/>
                <a:ea typeface="DejaVu Sans"/>
                <a:cs typeface="DejaVu Sans"/>
              </a:defRPr>
            </a:pPr>
            <a:r>
              <a:rPr sz="1200" b="1">
                <a:solidFill>
                  <a:srgbClr val="10282F"/>
                </a:solidFill>
                <a:latin typeface="DejaVu Sans"/>
                <a:ea typeface="DejaVu Sans"/>
                <a:cs typeface="DejaVu Sans"/>
              </a:rPr>
              <a:t>Припущення мають зменшувати ймовірність пропустити небезпечний сценарій.</a:t>
            </a:r>
          </a:p>
        </p:txBody>
      </p:sp>
      <p:sp>
        <p:nvSpPr>
          <p:cNvPr id="46" name="Прямокутник: округлені кути 45">
            <a:extLst>
              <a:ext uri="{FF2B5EF4-FFF2-40B4-BE49-F238E27FC236}">
                <a16:creationId xmlns:a16="http://schemas.microsoft.com/office/drawing/2014/main" id="{6709BF0A-81A6-419F-9966-3C653F239B36}"/>
              </a:ext>
            </a:extLst>
          </p:cNvPr>
          <p:cNvSpPr>
            <a:spLocks noGrp="1"/>
          </p:cNvSpPr>
          <p:nvPr/>
        </p:nvSpPr>
        <p:spPr>
          <a:xfrm>
            <a:off x="6029325" y="4648200"/>
            <a:ext cx="5553075" cy="1143000"/>
          </a:xfrm>
          <a:prstGeom prst="roundRect">
            <a:avLst>
              <a:gd name="adj" fmla="val 6667"/>
            </a:avLst>
          </a:prstGeom>
          <a:solidFill>
            <a:srgbClr val="F7E6E3"/>
          </a:solidFill>
          <a:ln w="0">
            <a:noFill/>
          </a:ln>
        </p:spPr>
      </p:sp>
      <p:sp>
        <p:nvSpPr>
          <p:cNvPr id="47" name="Прямокутник 46">
            <a:extLst>
              <a:ext uri="{FF2B5EF4-FFF2-40B4-BE49-F238E27FC236}">
                <a16:creationId xmlns:a16="http://schemas.microsoft.com/office/drawing/2014/main" id="{0635C50D-FA20-4B5D-A690-42EC3BD051A6}"/>
              </a:ext>
            </a:extLst>
          </p:cNvPr>
          <p:cNvSpPr>
            <a:spLocks noGrp="1"/>
          </p:cNvSpPr>
          <p:nvPr/>
        </p:nvSpPr>
        <p:spPr>
          <a:xfrm>
            <a:off x="6257925" y="4857750"/>
            <a:ext cx="342900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РИЗИК НАДМІРНОГО КОНСЕРВАТИЗМУ</a:t>
            </a:r>
          </a:p>
        </p:txBody>
      </p:sp>
      <p:sp>
        <p:nvSpPr>
          <p:cNvPr id="48" name="Прямокутник 47">
            <a:extLst>
              <a:ext uri="{FF2B5EF4-FFF2-40B4-BE49-F238E27FC236}">
                <a16:creationId xmlns:a16="http://schemas.microsoft.com/office/drawing/2014/main" id="{50C9EE4B-C7D8-44DA-8A61-8B15759BFA8B}"/>
              </a:ext>
            </a:extLst>
          </p:cNvPr>
          <p:cNvSpPr>
            <a:spLocks noGrp="1"/>
          </p:cNvSpPr>
          <p:nvPr/>
        </p:nvSpPr>
        <p:spPr>
          <a:xfrm>
            <a:off x="6257925" y="5162550"/>
            <a:ext cx="4953000" cy="476250"/>
          </a:xfrm>
          <a:prstGeom prst="rect">
            <a:avLst/>
          </a:prstGeom>
          <a:noFill/>
          <a:ln w="0">
            <a:noFill/>
          </a:ln>
        </p:spPr>
        <p:txBody>
          <a:bodyPr anchor="t">
            <a:normAutofit fontScale="91043"/>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Накопичення припущень може нереалістично завищити ризик і спрямувати ресурси не туди, де вони потрібні найбільше.</a:t>
            </a:r>
          </a:p>
        </p:txBody>
      </p:sp>
      <p:sp>
        <p:nvSpPr>
          <p:cNvPr id="49" name="Прямокутник 48">
            <a:extLst>
              <a:ext uri="{FF2B5EF4-FFF2-40B4-BE49-F238E27FC236}">
                <a16:creationId xmlns:a16="http://schemas.microsoft.com/office/drawing/2014/main" id="{87C59846-515D-4904-BEF2-B7C15771BDD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0" name="Прямокутник 49">
            <a:extLst>
              <a:ext uri="{FF2B5EF4-FFF2-40B4-BE49-F238E27FC236}">
                <a16:creationId xmlns:a16="http://schemas.microsoft.com/office/drawing/2014/main" id="{B7618933-ACBB-4C8A-A8A1-F9F3580E08CE}"/>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24</a:t>
            </a:r>
          </a:p>
        </p:txBody>
      </p:sp>
    </p:spTree>
    <p:extLst>
      <p:ext uri="{BB962C8B-B14F-4D97-AF65-F5344CB8AC3E}">
        <p14:creationId xmlns:p14="http://schemas.microsoft.com/office/powerpoint/2010/main" val="1977274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 name="Прямокутник 61">
            <a:extLst>
              <a:ext uri="{FF2B5EF4-FFF2-40B4-BE49-F238E27FC236}">
                <a16:creationId xmlns:a16="http://schemas.microsoft.com/office/drawing/2014/main" id="{6AD943CC-D962-44CB-A9FB-0B7850E7F2D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25</a:t>
            </a:r>
          </a:p>
        </p:txBody>
      </p:sp>
      <p:sp>
        <p:nvSpPr>
          <p:cNvPr id="2" name="Прямокутник 1">
            <a:extLst>
              <a:ext uri="{FF2B5EF4-FFF2-40B4-BE49-F238E27FC236}">
                <a16:creationId xmlns:a16="http://schemas.microsoft.com/office/drawing/2014/main" id="{EECC5D3B-27BD-45A2-81F8-639C5119D47C}"/>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6AFCB301-E526-4C06-A43D-F4138ECE09FE}"/>
              </a:ext>
            </a:extLst>
          </p:cNvPr>
          <p:cNvSpPr>
            <a:spLocks noGrp="1"/>
          </p:cNvSpPr>
          <p:nvPr/>
        </p:nvSpPr>
        <p:spPr>
          <a:xfrm>
            <a:off x="514350" y="723900"/>
            <a:ext cx="11049000" cy="523875"/>
          </a:xfrm>
          <a:prstGeom prst="rect">
            <a:avLst/>
          </a:prstGeom>
          <a:noFill/>
          <a:ln w="0">
            <a:noFill/>
          </a:ln>
        </p:spPr>
        <p:txBody>
          <a:bodyPr anchor="t">
            <a:normAutofit fontScale="8963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Деталізоване оцінювання замінює загальні припущення даними ділянки</a:t>
            </a:r>
          </a:p>
        </p:txBody>
      </p:sp>
      <p:sp>
        <p:nvSpPr>
          <p:cNvPr id="4" name="Прямокутник: округлені кути 3">
            <a:extLst>
              <a:ext uri="{FF2B5EF4-FFF2-40B4-BE49-F238E27FC236}">
                <a16:creationId xmlns:a16="http://schemas.microsoft.com/office/drawing/2014/main" id="{117278E2-B52B-4C68-A80D-8D18E873D814}"/>
              </a:ext>
            </a:extLst>
          </p:cNvPr>
          <p:cNvSpPr>
            <a:spLocks noGrp="1"/>
          </p:cNvSpPr>
          <p:nvPr/>
        </p:nvSpPr>
        <p:spPr>
          <a:xfrm>
            <a:off x="514350" y="1524000"/>
            <a:ext cx="11068050" cy="781050"/>
          </a:xfrm>
          <a:prstGeom prst="roundRect">
            <a:avLst>
              <a:gd name="adj" fmla="val 97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223F3FA-E864-4849-9CA7-B5D3B5770530}"/>
              </a:ext>
            </a:extLst>
          </p:cNvPr>
          <p:cNvSpPr>
            <a:spLocks noGrp="1"/>
          </p:cNvSpPr>
          <p:nvPr/>
        </p:nvSpPr>
        <p:spPr>
          <a:xfrm>
            <a:off x="514350" y="1524000"/>
            <a:ext cx="66675" cy="7810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246B251E-7B4E-40E8-84E7-99BF7FB2FB6E}"/>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ДЕТАЛІЗОВАНЕ ОЦІНЮВАННЯ РИЗИКУ</a:t>
            </a:r>
          </a:p>
        </p:txBody>
      </p:sp>
      <p:sp>
        <p:nvSpPr>
          <p:cNvPr id="7" name="Прямокутник 6">
            <a:extLst>
              <a:ext uri="{FF2B5EF4-FFF2-40B4-BE49-F238E27FC236}">
                <a16:creationId xmlns:a16="http://schemas.microsoft.com/office/drawing/2014/main" id="{82A053EF-DE05-4ED2-9FD5-E6D33F33EE73}"/>
              </a:ext>
            </a:extLst>
          </p:cNvPr>
          <p:cNvSpPr>
            <a:spLocks noGrp="1"/>
          </p:cNvSpPr>
          <p:nvPr/>
        </p:nvSpPr>
        <p:spPr>
          <a:xfrm>
            <a:off x="704850" y="1857375"/>
            <a:ext cx="10706100" cy="361950"/>
          </a:xfrm>
          <a:prstGeom prst="rect">
            <a:avLst/>
          </a:prstGeom>
          <a:noFill/>
          <a:ln w="0">
            <a:noFill/>
          </a:ln>
        </p:spPr>
        <p:txBody>
          <a:bodyPr anchor="t">
            <a:normAutofit fontScale="97875"/>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Поглиблений аналіз зі специфічними для ділянки даними про концентрації, середовище, поведінку рецепторів, біодоступність і параметри експозиції.</a:t>
            </a:r>
          </a:p>
        </p:txBody>
      </p:sp>
      <p:sp>
        <p:nvSpPr>
          <p:cNvPr id="8" name="Прямокутник 7">
            <a:extLst>
              <a:ext uri="{FF2B5EF4-FFF2-40B4-BE49-F238E27FC236}">
                <a16:creationId xmlns:a16="http://schemas.microsoft.com/office/drawing/2014/main" id="{4C5F61C9-464B-46ED-B728-CFF46E7F7AD6}"/>
              </a:ext>
            </a:extLst>
          </p:cNvPr>
          <p:cNvSpPr>
            <a:spLocks noGrp="1"/>
          </p:cNvSpPr>
          <p:nvPr/>
        </p:nvSpPr>
        <p:spPr>
          <a:xfrm>
            <a:off x="514350" y="2647950"/>
            <a:ext cx="2857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ЩО УТОЧНЮЮТЬ</a:t>
            </a:r>
          </a:p>
        </p:txBody>
      </p:sp>
      <p:sp>
        <p:nvSpPr>
          <p:cNvPr id="9" name="Прямокутник: округлені кути 8">
            <a:extLst>
              <a:ext uri="{FF2B5EF4-FFF2-40B4-BE49-F238E27FC236}">
                <a16:creationId xmlns:a16="http://schemas.microsoft.com/office/drawing/2014/main" id="{D1B4B255-8095-42AC-8961-2571CB2C7460}"/>
              </a:ext>
            </a:extLst>
          </p:cNvPr>
          <p:cNvSpPr>
            <a:spLocks noGrp="1"/>
          </p:cNvSpPr>
          <p:nvPr/>
        </p:nvSpPr>
        <p:spPr>
          <a:xfrm>
            <a:off x="514350" y="2952750"/>
            <a:ext cx="1714500" cy="333375"/>
          </a:xfrm>
          <a:prstGeom prst="roundRect">
            <a:avLst>
              <a:gd name="adj" fmla="val 22857"/>
            </a:avLst>
          </a:prstGeom>
          <a:solidFill>
            <a:srgbClr val="F4F8F6"/>
          </a:solidFill>
          <a:ln w="9525">
            <a:solidFill>
              <a:srgbClr val="D6E1DC"/>
            </a:solidFill>
          </a:ln>
        </p:spPr>
      </p:sp>
      <p:sp>
        <p:nvSpPr>
          <p:cNvPr id="10" name="Прямокутник 9">
            <a:extLst>
              <a:ext uri="{FF2B5EF4-FFF2-40B4-BE49-F238E27FC236}">
                <a16:creationId xmlns:a16="http://schemas.microsoft.com/office/drawing/2014/main" id="{496A0D13-3691-486E-82B6-FF59CB3FF37A}"/>
              </a:ext>
            </a:extLst>
          </p:cNvPr>
          <p:cNvSpPr>
            <a:spLocks noGrp="1"/>
          </p:cNvSpPr>
          <p:nvPr/>
        </p:nvSpPr>
        <p:spPr>
          <a:xfrm>
            <a:off x="609600" y="30194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додатковий відбір проб</a:t>
            </a:r>
          </a:p>
        </p:txBody>
      </p:sp>
      <p:sp>
        <p:nvSpPr>
          <p:cNvPr id="11" name="Прямокутник: округлені кути 10">
            <a:extLst>
              <a:ext uri="{FF2B5EF4-FFF2-40B4-BE49-F238E27FC236}">
                <a16:creationId xmlns:a16="http://schemas.microsoft.com/office/drawing/2014/main" id="{DFF70B0B-9F4C-4163-829B-BCEFDF51B7A2}"/>
              </a:ext>
            </a:extLst>
          </p:cNvPr>
          <p:cNvSpPr>
            <a:spLocks noGrp="1"/>
          </p:cNvSpPr>
          <p:nvPr/>
        </p:nvSpPr>
        <p:spPr>
          <a:xfrm>
            <a:off x="2362200" y="2952750"/>
            <a:ext cx="1714500" cy="333375"/>
          </a:xfrm>
          <a:prstGeom prst="roundRect">
            <a:avLst>
              <a:gd name="adj" fmla="val 22857"/>
            </a:avLst>
          </a:prstGeom>
          <a:solidFill>
            <a:srgbClr val="F5EBDD"/>
          </a:solidFill>
          <a:ln w="9525">
            <a:solidFill>
              <a:srgbClr val="D6E1DC"/>
            </a:solidFill>
          </a:ln>
        </p:spPr>
      </p:sp>
      <p:sp>
        <p:nvSpPr>
          <p:cNvPr id="12" name="Прямокутник 11">
            <a:extLst>
              <a:ext uri="{FF2B5EF4-FFF2-40B4-BE49-F238E27FC236}">
                <a16:creationId xmlns:a16="http://schemas.microsoft.com/office/drawing/2014/main" id="{AF33E63B-C5B3-42EE-8C81-47677ABFA3E5}"/>
              </a:ext>
            </a:extLst>
          </p:cNvPr>
          <p:cNvSpPr>
            <a:spLocks noGrp="1"/>
          </p:cNvSpPr>
          <p:nvPr/>
        </p:nvSpPr>
        <p:spPr>
          <a:xfrm>
            <a:off x="2457450" y="30194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сезонні спостереження</a:t>
            </a:r>
          </a:p>
        </p:txBody>
      </p:sp>
      <p:sp>
        <p:nvSpPr>
          <p:cNvPr id="13" name="Прямокутник: округлені кути 12">
            <a:extLst>
              <a:ext uri="{FF2B5EF4-FFF2-40B4-BE49-F238E27FC236}">
                <a16:creationId xmlns:a16="http://schemas.microsoft.com/office/drawing/2014/main" id="{70E4ED10-5D82-4028-ADC1-ED067C1C7820}"/>
              </a:ext>
            </a:extLst>
          </p:cNvPr>
          <p:cNvSpPr>
            <a:spLocks noGrp="1"/>
          </p:cNvSpPr>
          <p:nvPr/>
        </p:nvSpPr>
        <p:spPr>
          <a:xfrm>
            <a:off x="4210050" y="2952750"/>
            <a:ext cx="1714500" cy="333375"/>
          </a:xfrm>
          <a:prstGeom prst="roundRect">
            <a:avLst>
              <a:gd name="adj" fmla="val 22857"/>
            </a:avLst>
          </a:prstGeom>
          <a:solidFill>
            <a:srgbClr val="F4F8F6"/>
          </a:solidFill>
          <a:ln w="9525">
            <a:solidFill>
              <a:srgbClr val="D6E1DC"/>
            </a:solidFill>
          </a:ln>
        </p:spPr>
      </p:sp>
      <p:sp>
        <p:nvSpPr>
          <p:cNvPr id="14" name="Прямокутник 13">
            <a:extLst>
              <a:ext uri="{FF2B5EF4-FFF2-40B4-BE49-F238E27FC236}">
                <a16:creationId xmlns:a16="http://schemas.microsoft.com/office/drawing/2014/main" id="{FB491204-BB9F-492E-A8D9-E03CFE97A784}"/>
              </a:ext>
            </a:extLst>
          </p:cNvPr>
          <p:cNvSpPr>
            <a:spLocks noGrp="1"/>
          </p:cNvSpPr>
          <p:nvPr/>
        </p:nvSpPr>
        <p:spPr>
          <a:xfrm>
            <a:off x="4305300" y="30194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біодоступні форми</a:t>
            </a:r>
          </a:p>
        </p:txBody>
      </p:sp>
      <p:sp>
        <p:nvSpPr>
          <p:cNvPr id="15" name="Прямокутник: округлені кути 14">
            <a:extLst>
              <a:ext uri="{FF2B5EF4-FFF2-40B4-BE49-F238E27FC236}">
                <a16:creationId xmlns:a16="http://schemas.microsoft.com/office/drawing/2014/main" id="{4B08BC72-2469-4CB6-8E7F-0EB2689AA1B7}"/>
              </a:ext>
            </a:extLst>
          </p:cNvPr>
          <p:cNvSpPr>
            <a:spLocks noGrp="1"/>
          </p:cNvSpPr>
          <p:nvPr/>
        </p:nvSpPr>
        <p:spPr>
          <a:xfrm>
            <a:off x="514350" y="3409950"/>
            <a:ext cx="1714500" cy="333375"/>
          </a:xfrm>
          <a:prstGeom prst="roundRect">
            <a:avLst>
              <a:gd name="adj" fmla="val 22857"/>
            </a:avLst>
          </a:prstGeom>
          <a:solidFill>
            <a:srgbClr val="F5EBDD"/>
          </a:solidFill>
          <a:ln w="9525">
            <a:solidFill>
              <a:srgbClr val="D6E1DC"/>
            </a:solidFill>
          </a:ln>
        </p:spPr>
      </p:sp>
      <p:sp>
        <p:nvSpPr>
          <p:cNvPr id="16" name="Прямокутник 15">
            <a:extLst>
              <a:ext uri="{FF2B5EF4-FFF2-40B4-BE49-F238E27FC236}">
                <a16:creationId xmlns:a16="http://schemas.microsoft.com/office/drawing/2014/main" id="{3C502F86-8C03-44D7-ACF9-B00FF3BAFE52}"/>
              </a:ext>
            </a:extLst>
          </p:cNvPr>
          <p:cNvSpPr>
            <a:spLocks noGrp="1"/>
          </p:cNvSpPr>
          <p:nvPr/>
        </p:nvSpPr>
        <p:spPr>
          <a:xfrm>
            <a:off x="609600" y="34766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домашній пил</a:t>
            </a:r>
          </a:p>
        </p:txBody>
      </p:sp>
      <p:sp>
        <p:nvSpPr>
          <p:cNvPr id="17" name="Прямокутник: округлені кути 16">
            <a:extLst>
              <a:ext uri="{FF2B5EF4-FFF2-40B4-BE49-F238E27FC236}">
                <a16:creationId xmlns:a16="http://schemas.microsoft.com/office/drawing/2014/main" id="{BFBF01C1-4903-40C1-9800-DB5B281A1EEE}"/>
              </a:ext>
            </a:extLst>
          </p:cNvPr>
          <p:cNvSpPr>
            <a:spLocks noGrp="1"/>
          </p:cNvSpPr>
          <p:nvPr/>
        </p:nvSpPr>
        <p:spPr>
          <a:xfrm>
            <a:off x="2362200" y="3409950"/>
            <a:ext cx="1714500" cy="333375"/>
          </a:xfrm>
          <a:prstGeom prst="roundRect">
            <a:avLst>
              <a:gd name="adj" fmla="val 22857"/>
            </a:avLst>
          </a:prstGeom>
          <a:solidFill>
            <a:srgbClr val="F4F8F6"/>
          </a:solidFill>
          <a:ln w="9525">
            <a:solidFill>
              <a:srgbClr val="D6E1DC"/>
            </a:solidFill>
          </a:ln>
        </p:spPr>
      </p:sp>
      <p:sp>
        <p:nvSpPr>
          <p:cNvPr id="18" name="Прямокутник 17">
            <a:extLst>
              <a:ext uri="{FF2B5EF4-FFF2-40B4-BE49-F238E27FC236}">
                <a16:creationId xmlns:a16="http://schemas.microsoft.com/office/drawing/2014/main" id="{2010782A-1B78-4C8A-B243-EFE27C2FAA62}"/>
              </a:ext>
            </a:extLst>
          </p:cNvPr>
          <p:cNvSpPr>
            <a:spLocks noGrp="1"/>
          </p:cNvSpPr>
          <p:nvPr/>
        </p:nvSpPr>
        <p:spPr>
          <a:xfrm>
            <a:off x="2457450" y="34766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місцеві харчові продукти</a:t>
            </a:r>
          </a:p>
        </p:txBody>
      </p:sp>
      <p:sp>
        <p:nvSpPr>
          <p:cNvPr id="19" name="Прямокутник: округлені кути 18">
            <a:extLst>
              <a:ext uri="{FF2B5EF4-FFF2-40B4-BE49-F238E27FC236}">
                <a16:creationId xmlns:a16="http://schemas.microsoft.com/office/drawing/2014/main" id="{0AB03F63-3E99-47E6-9FC3-C280A993EE17}"/>
              </a:ext>
            </a:extLst>
          </p:cNvPr>
          <p:cNvSpPr>
            <a:spLocks noGrp="1"/>
          </p:cNvSpPr>
          <p:nvPr/>
        </p:nvSpPr>
        <p:spPr>
          <a:xfrm>
            <a:off x="4210050" y="3409950"/>
            <a:ext cx="1714500" cy="333375"/>
          </a:xfrm>
          <a:prstGeom prst="roundRect">
            <a:avLst>
              <a:gd name="adj" fmla="val 22857"/>
            </a:avLst>
          </a:prstGeom>
          <a:solidFill>
            <a:srgbClr val="F5EBDD"/>
          </a:solidFill>
          <a:ln w="9525">
            <a:solidFill>
              <a:srgbClr val="D6E1DC"/>
            </a:solidFill>
          </a:ln>
        </p:spPr>
      </p:sp>
      <p:sp>
        <p:nvSpPr>
          <p:cNvPr id="20" name="Прямокутник 19">
            <a:extLst>
              <a:ext uri="{FF2B5EF4-FFF2-40B4-BE49-F238E27FC236}">
                <a16:creationId xmlns:a16="http://schemas.microsoft.com/office/drawing/2014/main" id="{91718486-A292-4118-9868-6FC3F9A68441}"/>
              </a:ext>
            </a:extLst>
          </p:cNvPr>
          <p:cNvSpPr>
            <a:spLocks noGrp="1"/>
          </p:cNvSpPr>
          <p:nvPr/>
        </p:nvSpPr>
        <p:spPr>
          <a:xfrm>
            <a:off x="4305300" y="34766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моделювання міграції</a:t>
            </a:r>
          </a:p>
        </p:txBody>
      </p:sp>
      <p:sp>
        <p:nvSpPr>
          <p:cNvPr id="21" name="Прямокутник: округлені кути 20">
            <a:extLst>
              <a:ext uri="{FF2B5EF4-FFF2-40B4-BE49-F238E27FC236}">
                <a16:creationId xmlns:a16="http://schemas.microsoft.com/office/drawing/2014/main" id="{C3BC4CD7-67B5-4151-BE9B-5C5957EA1032}"/>
              </a:ext>
            </a:extLst>
          </p:cNvPr>
          <p:cNvSpPr>
            <a:spLocks noGrp="1"/>
          </p:cNvSpPr>
          <p:nvPr/>
        </p:nvSpPr>
        <p:spPr>
          <a:xfrm>
            <a:off x="514350" y="3867150"/>
            <a:ext cx="1714500" cy="333375"/>
          </a:xfrm>
          <a:prstGeom prst="roundRect">
            <a:avLst>
              <a:gd name="adj" fmla="val 22857"/>
            </a:avLst>
          </a:prstGeom>
          <a:solidFill>
            <a:srgbClr val="F4F8F6"/>
          </a:solidFill>
          <a:ln w="9525">
            <a:solidFill>
              <a:srgbClr val="D6E1DC"/>
            </a:solidFill>
          </a:ln>
        </p:spPr>
      </p:sp>
      <p:sp>
        <p:nvSpPr>
          <p:cNvPr id="22" name="Прямокутник 21">
            <a:extLst>
              <a:ext uri="{FF2B5EF4-FFF2-40B4-BE49-F238E27FC236}">
                <a16:creationId xmlns:a16="http://schemas.microsoft.com/office/drawing/2014/main" id="{7C5BF3A7-DF8E-4892-AC1C-FFE1C83F1269}"/>
              </a:ext>
            </a:extLst>
          </p:cNvPr>
          <p:cNvSpPr>
            <a:spLocks noGrp="1"/>
          </p:cNvSpPr>
          <p:nvPr/>
        </p:nvSpPr>
        <p:spPr>
          <a:xfrm>
            <a:off x="609600" y="39338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підземні води</a:t>
            </a:r>
          </a:p>
        </p:txBody>
      </p:sp>
      <p:sp>
        <p:nvSpPr>
          <p:cNvPr id="23" name="Прямокутник: округлені кути 22">
            <a:extLst>
              <a:ext uri="{FF2B5EF4-FFF2-40B4-BE49-F238E27FC236}">
                <a16:creationId xmlns:a16="http://schemas.microsoft.com/office/drawing/2014/main" id="{4E217086-ABB3-43AD-A8F8-4AD003052F4A}"/>
              </a:ext>
            </a:extLst>
          </p:cNvPr>
          <p:cNvSpPr>
            <a:spLocks noGrp="1"/>
          </p:cNvSpPr>
          <p:nvPr/>
        </p:nvSpPr>
        <p:spPr>
          <a:xfrm>
            <a:off x="2362200" y="3867150"/>
            <a:ext cx="1714500" cy="333375"/>
          </a:xfrm>
          <a:prstGeom prst="roundRect">
            <a:avLst>
              <a:gd name="adj" fmla="val 22857"/>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F4B4E22C-DEAB-4839-B220-D64267C7FB5B}"/>
              </a:ext>
            </a:extLst>
          </p:cNvPr>
          <p:cNvSpPr>
            <a:spLocks noGrp="1"/>
          </p:cNvSpPr>
          <p:nvPr/>
        </p:nvSpPr>
        <p:spPr>
          <a:xfrm>
            <a:off x="2457450" y="39338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біотестування</a:t>
            </a:r>
          </a:p>
        </p:txBody>
      </p:sp>
      <p:sp>
        <p:nvSpPr>
          <p:cNvPr id="25" name="Прямокутник: округлені кути 24">
            <a:extLst>
              <a:ext uri="{FF2B5EF4-FFF2-40B4-BE49-F238E27FC236}">
                <a16:creationId xmlns:a16="http://schemas.microsoft.com/office/drawing/2014/main" id="{2E075FBD-F6FA-4B6D-A81C-19B308A690E8}"/>
              </a:ext>
            </a:extLst>
          </p:cNvPr>
          <p:cNvSpPr>
            <a:spLocks noGrp="1"/>
          </p:cNvSpPr>
          <p:nvPr/>
        </p:nvSpPr>
        <p:spPr>
          <a:xfrm>
            <a:off x="4210050" y="3867150"/>
            <a:ext cx="1714500" cy="333375"/>
          </a:xfrm>
          <a:prstGeom prst="roundRect">
            <a:avLst>
              <a:gd name="adj" fmla="val 22857"/>
            </a:avLst>
          </a:prstGeom>
          <a:solidFill>
            <a:srgbClr val="F4F8F6"/>
          </a:solidFill>
          <a:ln w="9525">
            <a:solidFill>
              <a:srgbClr val="D6E1DC"/>
            </a:solidFill>
          </a:ln>
        </p:spPr>
      </p:sp>
      <p:sp>
        <p:nvSpPr>
          <p:cNvPr id="26" name="Прямокутник 25">
            <a:extLst>
              <a:ext uri="{FF2B5EF4-FFF2-40B4-BE49-F238E27FC236}">
                <a16:creationId xmlns:a16="http://schemas.microsoft.com/office/drawing/2014/main" id="{70536A93-0BA6-408B-BF21-877F588FD3C6}"/>
              </a:ext>
            </a:extLst>
          </p:cNvPr>
          <p:cNvSpPr>
            <a:spLocks noGrp="1"/>
          </p:cNvSpPr>
          <p:nvPr/>
        </p:nvSpPr>
        <p:spPr>
          <a:xfrm>
            <a:off x="4305300" y="39338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стан популяцій</a:t>
            </a:r>
          </a:p>
        </p:txBody>
      </p:sp>
      <p:sp>
        <p:nvSpPr>
          <p:cNvPr id="27" name="Прямокутник: округлені кути 26">
            <a:extLst>
              <a:ext uri="{FF2B5EF4-FFF2-40B4-BE49-F238E27FC236}">
                <a16:creationId xmlns:a16="http://schemas.microsoft.com/office/drawing/2014/main" id="{5E4F9CD3-2454-4188-A747-9FEFA5C247E6}"/>
              </a:ext>
            </a:extLst>
          </p:cNvPr>
          <p:cNvSpPr>
            <a:spLocks noGrp="1"/>
          </p:cNvSpPr>
          <p:nvPr/>
        </p:nvSpPr>
        <p:spPr>
          <a:xfrm>
            <a:off x="514350" y="4324350"/>
            <a:ext cx="1714500" cy="333375"/>
          </a:xfrm>
          <a:prstGeom prst="roundRect">
            <a:avLst>
              <a:gd name="adj" fmla="val 22857"/>
            </a:avLst>
          </a:prstGeom>
          <a:solidFill>
            <a:srgbClr val="F5EBDD"/>
          </a:solidFill>
          <a:ln w="9525">
            <a:solidFill>
              <a:srgbClr val="D6E1DC"/>
            </a:solidFill>
          </a:ln>
        </p:spPr>
      </p:sp>
      <p:sp>
        <p:nvSpPr>
          <p:cNvPr id="28" name="Прямокутник 27">
            <a:extLst>
              <a:ext uri="{FF2B5EF4-FFF2-40B4-BE49-F238E27FC236}">
                <a16:creationId xmlns:a16="http://schemas.microsoft.com/office/drawing/2014/main" id="{64E05AD6-B86E-4C74-8BA9-508AC17B34C5}"/>
              </a:ext>
            </a:extLst>
          </p:cNvPr>
          <p:cNvSpPr>
            <a:spLocks noGrp="1"/>
          </p:cNvSpPr>
          <p:nvPr/>
        </p:nvSpPr>
        <p:spPr>
          <a:xfrm>
            <a:off x="609600" y="4391025"/>
            <a:ext cx="1524000" cy="200025"/>
          </a:xfrm>
          <a:prstGeom prst="rect">
            <a:avLst/>
          </a:prstGeom>
          <a:noFill/>
          <a:ln w="0">
            <a:noFill/>
          </a:ln>
        </p:spPr>
        <p:txBody>
          <a:bodyPr anchor="t">
            <a:normAutofit/>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трофічне перенесення</a:t>
            </a:r>
          </a:p>
        </p:txBody>
      </p:sp>
      <p:sp>
        <p:nvSpPr>
          <p:cNvPr id="29" name="Прямокутник: округлені кути 28">
            <a:extLst>
              <a:ext uri="{FF2B5EF4-FFF2-40B4-BE49-F238E27FC236}">
                <a16:creationId xmlns:a16="http://schemas.microsoft.com/office/drawing/2014/main" id="{4FA7524C-8861-4F8D-9BFB-0C61F87884DD}"/>
              </a:ext>
            </a:extLst>
          </p:cNvPr>
          <p:cNvSpPr>
            <a:spLocks noGrp="1"/>
          </p:cNvSpPr>
          <p:nvPr/>
        </p:nvSpPr>
        <p:spPr>
          <a:xfrm>
            <a:off x="2362200" y="4324350"/>
            <a:ext cx="1714500" cy="333375"/>
          </a:xfrm>
          <a:prstGeom prst="roundRect">
            <a:avLst>
              <a:gd name="adj" fmla="val 22857"/>
            </a:avLst>
          </a:prstGeom>
          <a:solidFill>
            <a:srgbClr val="F4F8F6"/>
          </a:solidFill>
          <a:ln w="9525">
            <a:solidFill>
              <a:srgbClr val="D6E1DC"/>
            </a:solidFill>
          </a:ln>
        </p:spPr>
      </p:sp>
      <p:sp>
        <p:nvSpPr>
          <p:cNvPr id="30" name="Прямокутник 29">
            <a:extLst>
              <a:ext uri="{FF2B5EF4-FFF2-40B4-BE49-F238E27FC236}">
                <a16:creationId xmlns:a16="http://schemas.microsoft.com/office/drawing/2014/main" id="{6D618D2F-05D6-4C55-9DCA-CC1A22EBDE85}"/>
              </a:ext>
            </a:extLst>
          </p:cNvPr>
          <p:cNvSpPr>
            <a:spLocks noGrp="1"/>
          </p:cNvSpPr>
          <p:nvPr/>
        </p:nvSpPr>
        <p:spPr>
          <a:xfrm>
            <a:off x="2457450" y="4391025"/>
            <a:ext cx="1524000" cy="200025"/>
          </a:xfrm>
          <a:prstGeom prst="rect">
            <a:avLst/>
          </a:prstGeom>
          <a:noFill/>
          <a:ln w="0">
            <a:noFill/>
          </a:ln>
        </p:spPr>
        <p:txBody>
          <a:bodyPr anchor="t">
            <a:normAutofit fontScale="88017"/>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фактичну тривалість контакту</a:t>
            </a:r>
          </a:p>
        </p:txBody>
      </p:sp>
      <p:sp>
        <p:nvSpPr>
          <p:cNvPr id="31" name="Прямокутник 30">
            <a:extLst>
              <a:ext uri="{FF2B5EF4-FFF2-40B4-BE49-F238E27FC236}">
                <a16:creationId xmlns:a16="http://schemas.microsoft.com/office/drawing/2014/main" id="{91117584-549F-496F-B523-6EF2AB24FB48}"/>
              </a:ext>
            </a:extLst>
          </p:cNvPr>
          <p:cNvSpPr>
            <a:spLocks noGrp="1"/>
          </p:cNvSpPr>
          <p:nvPr/>
        </p:nvSpPr>
        <p:spPr>
          <a:xfrm>
            <a:off x="6191250" y="2647950"/>
            <a:ext cx="4953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КОЛИ ПЕРЕХОДЯТЬ ДО ДЕТАЛЬНОГО ЕТАПУ</a:t>
            </a:r>
          </a:p>
        </p:txBody>
      </p:sp>
      <p:sp>
        <p:nvSpPr>
          <p:cNvPr id="32" name="Прямокутник: округлені кути 31">
            <a:extLst>
              <a:ext uri="{FF2B5EF4-FFF2-40B4-BE49-F238E27FC236}">
                <a16:creationId xmlns:a16="http://schemas.microsoft.com/office/drawing/2014/main" id="{D7CE20A6-6763-42B8-B020-FEC7CCDFC165}"/>
              </a:ext>
            </a:extLst>
          </p:cNvPr>
          <p:cNvSpPr>
            <a:spLocks noGrp="1"/>
          </p:cNvSpPr>
          <p:nvPr/>
        </p:nvSpPr>
        <p:spPr>
          <a:xfrm>
            <a:off x="6191250" y="2952750"/>
            <a:ext cx="5391150" cy="285750"/>
          </a:xfrm>
          <a:prstGeom prst="roundRect">
            <a:avLst>
              <a:gd name="adj" fmla="val 26667"/>
            </a:avLst>
          </a:prstGeom>
          <a:solidFill>
            <a:srgbClr val="FFFFFF"/>
          </a:solidFill>
          <a:ln w="9525">
            <a:solidFill>
              <a:srgbClr val="D6E1DC"/>
            </a:solidFill>
          </a:ln>
        </p:spPr>
      </p:sp>
      <p:sp>
        <p:nvSpPr>
          <p:cNvPr id="33" name="Овал 32">
            <a:extLst>
              <a:ext uri="{FF2B5EF4-FFF2-40B4-BE49-F238E27FC236}">
                <a16:creationId xmlns:a16="http://schemas.microsoft.com/office/drawing/2014/main" id="{3C9BF894-2E16-46E0-A5B1-64A056242F0F}"/>
              </a:ext>
            </a:extLst>
          </p:cNvPr>
          <p:cNvSpPr>
            <a:spLocks noGrp="1"/>
          </p:cNvSpPr>
          <p:nvPr/>
        </p:nvSpPr>
        <p:spPr>
          <a:xfrm>
            <a:off x="6315075" y="3028950"/>
            <a:ext cx="133350" cy="133350"/>
          </a:xfrm>
          <a:prstGeom prst="ellipse">
            <a:avLst/>
          </a:prstGeom>
          <a:solidFill>
            <a:srgbClr val="0F6B64"/>
          </a:solidFill>
          <a:ln w="0">
            <a:noFill/>
          </a:ln>
        </p:spPr>
      </p:sp>
      <p:sp>
        <p:nvSpPr>
          <p:cNvPr id="34" name="Прямокутник 33">
            <a:extLst>
              <a:ext uri="{FF2B5EF4-FFF2-40B4-BE49-F238E27FC236}">
                <a16:creationId xmlns:a16="http://schemas.microsoft.com/office/drawing/2014/main" id="{6538E4A2-8750-4FB0-B271-6DF912077AC2}"/>
              </a:ext>
            </a:extLst>
          </p:cNvPr>
          <p:cNvSpPr>
            <a:spLocks noGrp="1"/>
          </p:cNvSpPr>
          <p:nvPr/>
        </p:nvSpPr>
        <p:spPr>
          <a:xfrm>
            <a:off x="6581775" y="300990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перевищено скринінгові рівні</a:t>
            </a:r>
          </a:p>
        </p:txBody>
      </p:sp>
      <p:sp>
        <p:nvSpPr>
          <p:cNvPr id="35" name="Прямокутник: округлені кути 34">
            <a:extLst>
              <a:ext uri="{FF2B5EF4-FFF2-40B4-BE49-F238E27FC236}">
                <a16:creationId xmlns:a16="http://schemas.microsoft.com/office/drawing/2014/main" id="{F6210C60-AFEA-4FF1-9ACC-C274DE2E8EA7}"/>
              </a:ext>
            </a:extLst>
          </p:cNvPr>
          <p:cNvSpPr>
            <a:spLocks noGrp="1"/>
          </p:cNvSpPr>
          <p:nvPr/>
        </p:nvSpPr>
        <p:spPr>
          <a:xfrm>
            <a:off x="6191250" y="3324225"/>
            <a:ext cx="5391150" cy="285750"/>
          </a:xfrm>
          <a:prstGeom prst="roundRect">
            <a:avLst>
              <a:gd name="adj" fmla="val 26667"/>
            </a:avLst>
          </a:prstGeom>
          <a:solidFill>
            <a:srgbClr val="F5EBDD"/>
          </a:solidFill>
          <a:ln w="9525">
            <a:solidFill>
              <a:srgbClr val="D6E1DC"/>
            </a:solidFill>
          </a:ln>
        </p:spPr>
      </p:sp>
      <p:sp>
        <p:nvSpPr>
          <p:cNvPr id="36" name="Овал 35">
            <a:extLst>
              <a:ext uri="{FF2B5EF4-FFF2-40B4-BE49-F238E27FC236}">
                <a16:creationId xmlns:a16="http://schemas.microsoft.com/office/drawing/2014/main" id="{E2E08C8B-87B2-4361-B788-717FDE83460C}"/>
              </a:ext>
            </a:extLst>
          </p:cNvPr>
          <p:cNvSpPr>
            <a:spLocks noGrp="1"/>
          </p:cNvSpPr>
          <p:nvPr/>
        </p:nvSpPr>
        <p:spPr>
          <a:xfrm>
            <a:off x="6315075" y="3400425"/>
            <a:ext cx="133350" cy="133350"/>
          </a:xfrm>
          <a:prstGeom prst="ellipse">
            <a:avLst/>
          </a:prstGeom>
          <a:solidFill>
            <a:srgbClr val="0F6B64"/>
          </a:solidFill>
          <a:ln w="0">
            <a:noFill/>
          </a:ln>
        </p:spPr>
      </p:sp>
      <p:sp>
        <p:nvSpPr>
          <p:cNvPr id="37" name="Прямокутник 36">
            <a:extLst>
              <a:ext uri="{FF2B5EF4-FFF2-40B4-BE49-F238E27FC236}">
                <a16:creationId xmlns:a16="http://schemas.microsoft.com/office/drawing/2014/main" id="{0CC931EA-D821-42A8-B343-6179247D0365}"/>
              </a:ext>
            </a:extLst>
          </p:cNvPr>
          <p:cNvSpPr>
            <a:spLocks noGrp="1"/>
          </p:cNvSpPr>
          <p:nvPr/>
        </p:nvSpPr>
        <p:spPr>
          <a:xfrm>
            <a:off x="6581775" y="338137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існує повний шлях експозиції</a:t>
            </a:r>
          </a:p>
        </p:txBody>
      </p:sp>
      <p:sp>
        <p:nvSpPr>
          <p:cNvPr id="38" name="Прямокутник: округлені кути 37">
            <a:extLst>
              <a:ext uri="{FF2B5EF4-FFF2-40B4-BE49-F238E27FC236}">
                <a16:creationId xmlns:a16="http://schemas.microsoft.com/office/drawing/2014/main" id="{389C4F5B-FBAC-4B37-9244-0C5A95D176C1}"/>
              </a:ext>
            </a:extLst>
          </p:cNvPr>
          <p:cNvSpPr>
            <a:spLocks noGrp="1"/>
          </p:cNvSpPr>
          <p:nvPr/>
        </p:nvSpPr>
        <p:spPr>
          <a:xfrm>
            <a:off x="6191250" y="3695700"/>
            <a:ext cx="5391150" cy="285750"/>
          </a:xfrm>
          <a:prstGeom prst="roundRect">
            <a:avLst>
              <a:gd name="adj" fmla="val 26667"/>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A230048E-44C4-4E9D-87F0-609B1DD71E5D}"/>
              </a:ext>
            </a:extLst>
          </p:cNvPr>
          <p:cNvSpPr>
            <a:spLocks noGrp="1"/>
          </p:cNvSpPr>
          <p:nvPr/>
        </p:nvSpPr>
        <p:spPr>
          <a:xfrm>
            <a:off x="6315075" y="3771900"/>
            <a:ext cx="133350" cy="133350"/>
          </a:xfrm>
          <a:prstGeom prst="ellipse">
            <a:avLst/>
          </a:prstGeom>
          <a:solidFill>
            <a:srgbClr val="0F6B64"/>
          </a:solidFill>
          <a:ln w="0">
            <a:noFill/>
          </a:ln>
        </p:spPr>
      </p:sp>
      <p:sp>
        <p:nvSpPr>
          <p:cNvPr id="40" name="Прямокутник 39">
            <a:extLst>
              <a:ext uri="{FF2B5EF4-FFF2-40B4-BE49-F238E27FC236}">
                <a16:creationId xmlns:a16="http://schemas.microsoft.com/office/drawing/2014/main" id="{E6177D9A-2CD2-4928-849D-6BA08442C600}"/>
              </a:ext>
            </a:extLst>
          </p:cNvPr>
          <p:cNvSpPr>
            <a:spLocks noGrp="1"/>
          </p:cNvSpPr>
          <p:nvPr/>
        </p:nvSpPr>
        <p:spPr>
          <a:xfrm>
            <a:off x="6581775" y="375285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є вразливі рецептори</a:t>
            </a:r>
          </a:p>
        </p:txBody>
      </p:sp>
      <p:sp>
        <p:nvSpPr>
          <p:cNvPr id="41" name="Прямокутник: округлені кути 40">
            <a:extLst>
              <a:ext uri="{FF2B5EF4-FFF2-40B4-BE49-F238E27FC236}">
                <a16:creationId xmlns:a16="http://schemas.microsoft.com/office/drawing/2014/main" id="{2E7324C2-1FD3-497B-8527-EE56B2202D25}"/>
              </a:ext>
            </a:extLst>
          </p:cNvPr>
          <p:cNvSpPr>
            <a:spLocks noGrp="1"/>
          </p:cNvSpPr>
          <p:nvPr/>
        </p:nvSpPr>
        <p:spPr>
          <a:xfrm>
            <a:off x="6191250" y="4067175"/>
            <a:ext cx="5391150" cy="285750"/>
          </a:xfrm>
          <a:prstGeom prst="roundRect">
            <a:avLst>
              <a:gd name="adj" fmla="val 26667"/>
            </a:avLst>
          </a:prstGeom>
          <a:solidFill>
            <a:srgbClr val="F5EBDD"/>
          </a:solidFill>
          <a:ln w="9525">
            <a:solidFill>
              <a:srgbClr val="D6E1DC"/>
            </a:solidFill>
          </a:ln>
        </p:spPr>
      </p:sp>
      <p:sp>
        <p:nvSpPr>
          <p:cNvPr id="42" name="Овал 41">
            <a:extLst>
              <a:ext uri="{FF2B5EF4-FFF2-40B4-BE49-F238E27FC236}">
                <a16:creationId xmlns:a16="http://schemas.microsoft.com/office/drawing/2014/main" id="{E50B9ED6-51C4-4864-A352-44D199D1694A}"/>
              </a:ext>
            </a:extLst>
          </p:cNvPr>
          <p:cNvSpPr>
            <a:spLocks noGrp="1"/>
          </p:cNvSpPr>
          <p:nvPr/>
        </p:nvSpPr>
        <p:spPr>
          <a:xfrm>
            <a:off x="6315075" y="4143375"/>
            <a:ext cx="133350" cy="133350"/>
          </a:xfrm>
          <a:prstGeom prst="ellipse">
            <a:avLst/>
          </a:prstGeom>
          <a:solidFill>
            <a:srgbClr val="0F6B64"/>
          </a:solidFill>
          <a:ln w="0">
            <a:noFill/>
          </a:ln>
        </p:spPr>
      </p:sp>
      <p:sp>
        <p:nvSpPr>
          <p:cNvPr id="43" name="Прямокутник 42">
            <a:extLst>
              <a:ext uri="{FF2B5EF4-FFF2-40B4-BE49-F238E27FC236}">
                <a16:creationId xmlns:a16="http://schemas.microsoft.com/office/drawing/2014/main" id="{C1E68246-AF53-41DE-BF11-5974CAEE5B6D}"/>
              </a:ext>
            </a:extLst>
          </p:cNvPr>
          <p:cNvSpPr>
            <a:spLocks noGrp="1"/>
          </p:cNvSpPr>
          <p:nvPr/>
        </p:nvSpPr>
        <p:spPr>
          <a:xfrm>
            <a:off x="6581775" y="412432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ризик впливає на вибір ремедіації</a:t>
            </a:r>
          </a:p>
        </p:txBody>
      </p:sp>
      <p:sp>
        <p:nvSpPr>
          <p:cNvPr id="44" name="Прямокутник: округлені кути 43">
            <a:extLst>
              <a:ext uri="{FF2B5EF4-FFF2-40B4-BE49-F238E27FC236}">
                <a16:creationId xmlns:a16="http://schemas.microsoft.com/office/drawing/2014/main" id="{CD5B64A5-9C9E-4910-BD22-4AA95AF36E29}"/>
              </a:ext>
            </a:extLst>
          </p:cNvPr>
          <p:cNvSpPr>
            <a:spLocks noGrp="1"/>
          </p:cNvSpPr>
          <p:nvPr/>
        </p:nvSpPr>
        <p:spPr>
          <a:xfrm>
            <a:off x="6191250" y="4438650"/>
            <a:ext cx="5391150" cy="285750"/>
          </a:xfrm>
          <a:prstGeom prst="roundRect">
            <a:avLst>
              <a:gd name="adj" fmla="val 26667"/>
            </a:avLst>
          </a:prstGeom>
          <a:solidFill>
            <a:srgbClr val="FFFFFF"/>
          </a:solidFill>
          <a:ln w="9525">
            <a:solidFill>
              <a:srgbClr val="D6E1DC"/>
            </a:solidFill>
          </a:ln>
        </p:spPr>
      </p:sp>
      <p:sp>
        <p:nvSpPr>
          <p:cNvPr id="45" name="Овал 44">
            <a:extLst>
              <a:ext uri="{FF2B5EF4-FFF2-40B4-BE49-F238E27FC236}">
                <a16:creationId xmlns:a16="http://schemas.microsoft.com/office/drawing/2014/main" id="{268169B4-AECC-4E0B-AE21-98B7ACB54599}"/>
              </a:ext>
            </a:extLst>
          </p:cNvPr>
          <p:cNvSpPr>
            <a:spLocks noGrp="1"/>
          </p:cNvSpPr>
          <p:nvPr/>
        </p:nvSpPr>
        <p:spPr>
          <a:xfrm>
            <a:off x="6315075" y="4514850"/>
            <a:ext cx="133350" cy="133350"/>
          </a:xfrm>
          <a:prstGeom prst="ellipse">
            <a:avLst/>
          </a:prstGeom>
          <a:solidFill>
            <a:srgbClr val="0F6B64"/>
          </a:solidFill>
          <a:ln w="0">
            <a:noFill/>
          </a:ln>
        </p:spPr>
      </p:sp>
      <p:sp>
        <p:nvSpPr>
          <p:cNvPr id="46" name="Прямокутник 45">
            <a:extLst>
              <a:ext uri="{FF2B5EF4-FFF2-40B4-BE49-F238E27FC236}">
                <a16:creationId xmlns:a16="http://schemas.microsoft.com/office/drawing/2014/main" id="{9545E9B9-4B1A-4905-9BD3-8A01F5159A77}"/>
              </a:ext>
            </a:extLst>
          </p:cNvPr>
          <p:cNvSpPr>
            <a:spLocks noGrp="1"/>
          </p:cNvSpPr>
          <p:nvPr/>
        </p:nvSpPr>
        <p:spPr>
          <a:xfrm>
            <a:off x="6581775" y="449580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вартість очищення значна</a:t>
            </a:r>
          </a:p>
        </p:txBody>
      </p:sp>
      <p:sp>
        <p:nvSpPr>
          <p:cNvPr id="47" name="Прямокутник: округлені кути 46">
            <a:extLst>
              <a:ext uri="{FF2B5EF4-FFF2-40B4-BE49-F238E27FC236}">
                <a16:creationId xmlns:a16="http://schemas.microsoft.com/office/drawing/2014/main" id="{F8078683-6E89-4D7E-8CAB-47F87869B167}"/>
              </a:ext>
            </a:extLst>
          </p:cNvPr>
          <p:cNvSpPr>
            <a:spLocks noGrp="1"/>
          </p:cNvSpPr>
          <p:nvPr/>
        </p:nvSpPr>
        <p:spPr>
          <a:xfrm>
            <a:off x="6191250" y="4810125"/>
            <a:ext cx="5391150" cy="285750"/>
          </a:xfrm>
          <a:prstGeom prst="roundRect">
            <a:avLst>
              <a:gd name="adj" fmla="val 26667"/>
            </a:avLst>
          </a:prstGeom>
          <a:solidFill>
            <a:srgbClr val="F5EBDD"/>
          </a:solidFill>
          <a:ln w="9525">
            <a:solidFill>
              <a:srgbClr val="D6E1DC"/>
            </a:solidFill>
          </a:ln>
        </p:spPr>
      </p:sp>
      <p:sp>
        <p:nvSpPr>
          <p:cNvPr id="48" name="Овал 47">
            <a:extLst>
              <a:ext uri="{FF2B5EF4-FFF2-40B4-BE49-F238E27FC236}">
                <a16:creationId xmlns:a16="http://schemas.microsoft.com/office/drawing/2014/main" id="{325F3436-6AB0-4C03-A324-7E7B7EE00AB9}"/>
              </a:ext>
            </a:extLst>
          </p:cNvPr>
          <p:cNvSpPr>
            <a:spLocks noGrp="1"/>
          </p:cNvSpPr>
          <p:nvPr/>
        </p:nvSpPr>
        <p:spPr>
          <a:xfrm>
            <a:off x="6315075" y="4886325"/>
            <a:ext cx="133350" cy="133350"/>
          </a:xfrm>
          <a:prstGeom prst="ellipse">
            <a:avLst/>
          </a:prstGeom>
          <a:solidFill>
            <a:srgbClr val="0F6B64"/>
          </a:solidFill>
          <a:ln w="0">
            <a:noFill/>
          </a:ln>
        </p:spPr>
      </p:sp>
      <p:sp>
        <p:nvSpPr>
          <p:cNvPr id="49" name="Прямокутник 48">
            <a:extLst>
              <a:ext uri="{FF2B5EF4-FFF2-40B4-BE49-F238E27FC236}">
                <a16:creationId xmlns:a16="http://schemas.microsoft.com/office/drawing/2014/main" id="{8D04227A-9575-4708-BEEB-2127FB73768E}"/>
              </a:ext>
            </a:extLst>
          </p:cNvPr>
          <p:cNvSpPr>
            <a:spLocks noGrp="1"/>
          </p:cNvSpPr>
          <p:nvPr/>
        </p:nvSpPr>
        <p:spPr>
          <a:xfrm>
            <a:off x="6581775" y="486727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скринінг надто консервативний</a:t>
            </a:r>
          </a:p>
        </p:txBody>
      </p:sp>
      <p:sp>
        <p:nvSpPr>
          <p:cNvPr id="50" name="Прямокутник: округлені кути 49">
            <a:extLst>
              <a:ext uri="{FF2B5EF4-FFF2-40B4-BE49-F238E27FC236}">
                <a16:creationId xmlns:a16="http://schemas.microsoft.com/office/drawing/2014/main" id="{DE8A232F-3B80-4D54-A318-A1195BF58C29}"/>
              </a:ext>
            </a:extLst>
          </p:cNvPr>
          <p:cNvSpPr>
            <a:spLocks noGrp="1"/>
          </p:cNvSpPr>
          <p:nvPr/>
        </p:nvSpPr>
        <p:spPr>
          <a:xfrm>
            <a:off x="6191250" y="5181600"/>
            <a:ext cx="5391150" cy="285750"/>
          </a:xfrm>
          <a:prstGeom prst="roundRect">
            <a:avLst>
              <a:gd name="adj" fmla="val 26667"/>
            </a:avLst>
          </a:prstGeom>
          <a:solidFill>
            <a:srgbClr val="FFFFFF"/>
          </a:solidFill>
          <a:ln w="9525">
            <a:solidFill>
              <a:srgbClr val="D6E1DC"/>
            </a:solidFill>
          </a:ln>
        </p:spPr>
      </p:sp>
      <p:sp>
        <p:nvSpPr>
          <p:cNvPr id="51" name="Овал 50">
            <a:extLst>
              <a:ext uri="{FF2B5EF4-FFF2-40B4-BE49-F238E27FC236}">
                <a16:creationId xmlns:a16="http://schemas.microsoft.com/office/drawing/2014/main" id="{7594B23C-8925-447C-B98A-EBDB40B1055B}"/>
              </a:ext>
            </a:extLst>
          </p:cNvPr>
          <p:cNvSpPr>
            <a:spLocks noGrp="1"/>
          </p:cNvSpPr>
          <p:nvPr/>
        </p:nvSpPr>
        <p:spPr>
          <a:xfrm>
            <a:off x="6315075" y="5257800"/>
            <a:ext cx="133350" cy="133350"/>
          </a:xfrm>
          <a:prstGeom prst="ellipse">
            <a:avLst/>
          </a:prstGeom>
          <a:solidFill>
            <a:srgbClr val="0F6B64"/>
          </a:solidFill>
          <a:ln w="0">
            <a:noFill/>
          </a:ln>
        </p:spPr>
      </p:sp>
      <p:sp>
        <p:nvSpPr>
          <p:cNvPr id="52" name="Прямокутник 51">
            <a:extLst>
              <a:ext uri="{FF2B5EF4-FFF2-40B4-BE49-F238E27FC236}">
                <a16:creationId xmlns:a16="http://schemas.microsoft.com/office/drawing/2014/main" id="{AD84B723-DF00-4947-B914-88A605840EE6}"/>
              </a:ext>
            </a:extLst>
          </p:cNvPr>
          <p:cNvSpPr>
            <a:spLocks noGrp="1"/>
          </p:cNvSpPr>
          <p:nvPr/>
        </p:nvSpPr>
        <p:spPr>
          <a:xfrm>
            <a:off x="6581775" y="523875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дані суперечливі</a:t>
            </a:r>
          </a:p>
        </p:txBody>
      </p:sp>
      <p:sp>
        <p:nvSpPr>
          <p:cNvPr id="53" name="Прямокутник: округлені кути 52">
            <a:extLst>
              <a:ext uri="{FF2B5EF4-FFF2-40B4-BE49-F238E27FC236}">
                <a16:creationId xmlns:a16="http://schemas.microsoft.com/office/drawing/2014/main" id="{1948BF1E-400D-4177-AFD2-AC0562C81196}"/>
              </a:ext>
            </a:extLst>
          </p:cNvPr>
          <p:cNvSpPr>
            <a:spLocks noGrp="1"/>
          </p:cNvSpPr>
          <p:nvPr/>
        </p:nvSpPr>
        <p:spPr>
          <a:xfrm>
            <a:off x="6191250" y="5553075"/>
            <a:ext cx="5391150" cy="285750"/>
          </a:xfrm>
          <a:prstGeom prst="roundRect">
            <a:avLst>
              <a:gd name="adj" fmla="val 26667"/>
            </a:avLst>
          </a:prstGeom>
          <a:solidFill>
            <a:srgbClr val="F5EBDD"/>
          </a:solidFill>
          <a:ln w="9525">
            <a:solidFill>
              <a:srgbClr val="D6E1DC"/>
            </a:solidFill>
          </a:ln>
        </p:spPr>
      </p:sp>
      <p:sp>
        <p:nvSpPr>
          <p:cNvPr id="54" name="Овал 53">
            <a:extLst>
              <a:ext uri="{FF2B5EF4-FFF2-40B4-BE49-F238E27FC236}">
                <a16:creationId xmlns:a16="http://schemas.microsoft.com/office/drawing/2014/main" id="{4AEEE673-3A1C-40A3-A7B1-87B15CF03159}"/>
              </a:ext>
            </a:extLst>
          </p:cNvPr>
          <p:cNvSpPr>
            <a:spLocks noGrp="1"/>
          </p:cNvSpPr>
          <p:nvPr/>
        </p:nvSpPr>
        <p:spPr>
          <a:xfrm>
            <a:off x="6315075" y="5629275"/>
            <a:ext cx="133350" cy="133350"/>
          </a:xfrm>
          <a:prstGeom prst="ellipse">
            <a:avLst/>
          </a:prstGeom>
          <a:solidFill>
            <a:srgbClr val="C75A52"/>
          </a:solidFill>
          <a:ln w="0">
            <a:noFill/>
          </a:ln>
        </p:spPr>
      </p:sp>
      <p:sp>
        <p:nvSpPr>
          <p:cNvPr id="55" name="Прямокутник 54">
            <a:extLst>
              <a:ext uri="{FF2B5EF4-FFF2-40B4-BE49-F238E27FC236}">
                <a16:creationId xmlns:a16="http://schemas.microsoft.com/office/drawing/2014/main" id="{E6ADF750-A494-4653-B9C2-BA6BF4387327}"/>
              </a:ext>
            </a:extLst>
          </p:cNvPr>
          <p:cNvSpPr>
            <a:spLocks noGrp="1"/>
          </p:cNvSpPr>
          <p:nvPr/>
        </p:nvSpPr>
        <p:spPr>
          <a:xfrm>
            <a:off x="6581775" y="561022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рішення має юридичне або компенсаційне значення</a:t>
            </a:r>
          </a:p>
        </p:txBody>
      </p:sp>
      <p:sp>
        <p:nvSpPr>
          <p:cNvPr id="56" name="Прямокутник: округлені кути 55">
            <a:extLst>
              <a:ext uri="{FF2B5EF4-FFF2-40B4-BE49-F238E27FC236}">
                <a16:creationId xmlns:a16="http://schemas.microsoft.com/office/drawing/2014/main" id="{B5DCFB06-9B25-4217-9F1E-55454584513C}"/>
              </a:ext>
            </a:extLst>
          </p:cNvPr>
          <p:cNvSpPr>
            <a:spLocks noGrp="1"/>
          </p:cNvSpPr>
          <p:nvPr/>
        </p:nvSpPr>
        <p:spPr>
          <a:xfrm>
            <a:off x="514350" y="5086350"/>
            <a:ext cx="5305425" cy="781050"/>
          </a:xfrm>
          <a:prstGeom prst="roundRect">
            <a:avLst>
              <a:gd name="adj" fmla="val 9756"/>
            </a:avLst>
          </a:prstGeom>
          <a:solidFill>
            <a:srgbClr val="10282F"/>
          </a:solidFill>
          <a:ln w="0">
            <a:noFill/>
          </a:ln>
        </p:spPr>
      </p:sp>
      <p:sp>
        <p:nvSpPr>
          <p:cNvPr id="57" name="Прямокутник 56">
            <a:extLst>
              <a:ext uri="{FF2B5EF4-FFF2-40B4-BE49-F238E27FC236}">
                <a16:creationId xmlns:a16="http://schemas.microsoft.com/office/drawing/2014/main" id="{65EFB5B7-48B7-495C-8340-24849B6D24E3}"/>
              </a:ext>
            </a:extLst>
          </p:cNvPr>
          <p:cNvSpPr>
            <a:spLocks noGrp="1"/>
          </p:cNvSpPr>
          <p:nvPr/>
        </p:nvSpPr>
        <p:spPr>
          <a:xfrm>
            <a:off x="742950" y="5267325"/>
            <a:ext cx="95250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МЕТА</a:t>
            </a:r>
          </a:p>
        </p:txBody>
      </p:sp>
      <p:sp>
        <p:nvSpPr>
          <p:cNvPr id="58" name="Прямокутник 57">
            <a:extLst>
              <a:ext uri="{FF2B5EF4-FFF2-40B4-BE49-F238E27FC236}">
                <a16:creationId xmlns:a16="http://schemas.microsoft.com/office/drawing/2014/main" id="{40565067-2789-41D5-B119-37B29CCA5345}"/>
              </a:ext>
            </a:extLst>
          </p:cNvPr>
          <p:cNvSpPr>
            <a:spLocks noGrp="1"/>
          </p:cNvSpPr>
          <p:nvPr/>
        </p:nvSpPr>
        <p:spPr>
          <a:xfrm>
            <a:off x="1695450" y="5191125"/>
            <a:ext cx="3810000" cy="400050"/>
          </a:xfrm>
          <a:prstGeom prst="rect">
            <a:avLst/>
          </a:prstGeom>
          <a:noFill/>
          <a:ln w="0">
            <a:noFill/>
          </a:ln>
        </p:spPr>
        <p:txBody>
          <a:bodyPr anchor="t">
            <a:normAutofit fontScale="90000"/>
          </a:bodyPr>
          <a:lstStyle/>
          <a:p>
            <a:pPr algn="l">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Зменшити невизначеність, яка може змінити рішення щодо захисту або очищення.</a:t>
            </a:r>
          </a:p>
        </p:txBody>
      </p:sp>
      <p:sp>
        <p:nvSpPr>
          <p:cNvPr id="59" name="Прямокутник: округлені кути 58">
            <a:extLst>
              <a:ext uri="{FF2B5EF4-FFF2-40B4-BE49-F238E27FC236}">
                <a16:creationId xmlns:a16="http://schemas.microsoft.com/office/drawing/2014/main" id="{1C2B5E3E-7413-4D05-A5AF-E6A4C8314A58}"/>
              </a:ext>
            </a:extLst>
          </p:cNvPr>
          <p:cNvSpPr>
            <a:spLocks noGrp="1"/>
          </p:cNvSpPr>
          <p:nvPr/>
        </p:nvSpPr>
        <p:spPr>
          <a:xfrm>
            <a:off x="6191250" y="6115050"/>
            <a:ext cx="5391150" cy="190500"/>
          </a:xfrm>
          <a:prstGeom prst="roundRect">
            <a:avLst>
              <a:gd name="adj" fmla="val 40000"/>
            </a:avLst>
          </a:prstGeom>
          <a:solidFill>
            <a:srgbClr val="DDECE4"/>
          </a:solidFill>
          <a:ln w="0">
            <a:noFill/>
          </a:ln>
        </p:spPr>
      </p:sp>
      <p:sp>
        <p:nvSpPr>
          <p:cNvPr id="60" name="Прямокутник 59">
            <a:extLst>
              <a:ext uri="{FF2B5EF4-FFF2-40B4-BE49-F238E27FC236}">
                <a16:creationId xmlns:a16="http://schemas.microsoft.com/office/drawing/2014/main" id="{C3648057-D86D-4D7B-B534-388BF1BFEB4D}"/>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1" name="Прямокутник 60">
            <a:extLst>
              <a:ext uri="{FF2B5EF4-FFF2-40B4-BE49-F238E27FC236}">
                <a16:creationId xmlns:a16="http://schemas.microsoft.com/office/drawing/2014/main" id="{0A6AF28E-EF06-474E-A09B-688A2DF7DF7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25</a:t>
            </a:r>
          </a:p>
        </p:txBody>
      </p:sp>
    </p:spTree>
    <p:extLst>
      <p:ext uri="{BB962C8B-B14F-4D97-AF65-F5344CB8AC3E}">
        <p14:creationId xmlns:p14="http://schemas.microsoft.com/office/powerpoint/2010/main" val="979003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0" name="Прямокутник 59">
            <a:extLst>
              <a:ext uri="{FF2B5EF4-FFF2-40B4-BE49-F238E27FC236}">
                <a16:creationId xmlns:a16="http://schemas.microsoft.com/office/drawing/2014/main" id="{B36038F5-C8BA-4744-8F51-139953C95F67}"/>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26</a:t>
            </a:r>
          </a:p>
        </p:txBody>
      </p:sp>
      <p:sp>
        <p:nvSpPr>
          <p:cNvPr id="2" name="Прямокутник 1">
            <a:extLst>
              <a:ext uri="{FF2B5EF4-FFF2-40B4-BE49-F238E27FC236}">
                <a16:creationId xmlns:a16="http://schemas.microsoft.com/office/drawing/2014/main" id="{0A56E814-7F5D-4509-84E8-20BDD317B2C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95AA201-C4D2-43B4-AEA5-F9CC26E6F6A5}"/>
              </a:ext>
            </a:extLst>
          </p:cNvPr>
          <p:cNvSpPr>
            <a:spLocks noGrp="1"/>
          </p:cNvSpPr>
          <p:nvPr/>
        </p:nvSpPr>
        <p:spPr>
          <a:xfrm>
            <a:off x="514350" y="723900"/>
            <a:ext cx="11049000" cy="523875"/>
          </a:xfrm>
          <a:prstGeom prst="rect">
            <a:avLst/>
          </a:prstGeom>
          <a:noFill/>
          <a:ln w="0">
            <a:noFill/>
          </a:ln>
        </p:spPr>
        <p:txBody>
          <a:bodyPr anchor="t">
            <a:normAutofit fontScale="9182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Цільовий рівень очищення пов’язує ремедіацію з прийнятним ризиком</a:t>
            </a:r>
          </a:p>
        </p:txBody>
      </p:sp>
      <p:sp>
        <p:nvSpPr>
          <p:cNvPr id="4" name="Прямокутник: округлені кути 3">
            <a:extLst>
              <a:ext uri="{FF2B5EF4-FFF2-40B4-BE49-F238E27FC236}">
                <a16:creationId xmlns:a16="http://schemas.microsoft.com/office/drawing/2014/main" id="{EE0B9FB0-4D2E-42EA-AF95-251962EF9FD3}"/>
              </a:ext>
            </a:extLst>
          </p:cNvPr>
          <p:cNvSpPr>
            <a:spLocks noGrp="1"/>
          </p:cNvSpPr>
          <p:nvPr/>
        </p:nvSpPr>
        <p:spPr>
          <a:xfrm>
            <a:off x="514350" y="1524000"/>
            <a:ext cx="11068050" cy="800100"/>
          </a:xfrm>
          <a:prstGeom prst="roundRect">
            <a:avLst>
              <a:gd name="adj" fmla="val 9524"/>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B93E328C-BC86-4561-B3E4-EE114CD68A70}"/>
              </a:ext>
            </a:extLst>
          </p:cNvPr>
          <p:cNvSpPr>
            <a:spLocks noGrp="1"/>
          </p:cNvSpPr>
          <p:nvPr/>
        </p:nvSpPr>
        <p:spPr>
          <a:xfrm>
            <a:off x="514350" y="1524000"/>
            <a:ext cx="66675" cy="80010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DD3DE576-ACBD-4B2C-813B-33743456BB45}"/>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ЦІЛЬОВИЙ РІВЕНЬ ОЧИЩЕННЯ</a:t>
            </a:r>
          </a:p>
        </p:txBody>
      </p:sp>
      <p:sp>
        <p:nvSpPr>
          <p:cNvPr id="7" name="Прямокутник 6">
            <a:extLst>
              <a:ext uri="{FF2B5EF4-FFF2-40B4-BE49-F238E27FC236}">
                <a16:creationId xmlns:a16="http://schemas.microsoft.com/office/drawing/2014/main" id="{0678C79A-D4FA-4D21-B4B1-C4820505ADC2}"/>
              </a:ext>
            </a:extLst>
          </p:cNvPr>
          <p:cNvSpPr>
            <a:spLocks noGrp="1"/>
          </p:cNvSpPr>
          <p:nvPr/>
        </p:nvSpPr>
        <p:spPr>
          <a:xfrm>
            <a:off x="704850" y="1857375"/>
            <a:ext cx="10706100" cy="381000"/>
          </a:xfrm>
          <a:prstGeom prst="rect">
            <a:avLst/>
          </a:prstGeom>
          <a:noFill/>
          <a:ln w="0">
            <a:noFill/>
          </a:ln>
        </p:spPr>
        <p:txBody>
          <a:bodyPr anchor="t">
            <a:normAutofit fontScale="9047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Обґрунтована концентрація або стан середовища, якого необхідно досягти внаслідок ремедіації для забезпечення прийнятного ризику за визначеного сценарію використання.</a:t>
            </a:r>
          </a:p>
        </p:txBody>
      </p:sp>
      <p:sp>
        <p:nvSpPr>
          <p:cNvPr id="8" name="Прямокутник 7">
            <a:extLst>
              <a:ext uri="{FF2B5EF4-FFF2-40B4-BE49-F238E27FC236}">
                <a16:creationId xmlns:a16="http://schemas.microsoft.com/office/drawing/2014/main" id="{171CD2C0-636D-477F-8351-F73A820BF2E2}"/>
              </a:ext>
            </a:extLst>
          </p:cNvPr>
          <p:cNvSpPr>
            <a:spLocks noGrp="1"/>
          </p:cNvSpPr>
          <p:nvPr/>
        </p:nvSpPr>
        <p:spPr>
          <a:xfrm>
            <a:off x="514350" y="2647950"/>
            <a:ext cx="3810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ПІДСТАВИ ДЛЯ ВСТАНОВЛЕННЯ</a:t>
            </a:r>
          </a:p>
        </p:txBody>
      </p:sp>
      <p:sp>
        <p:nvSpPr>
          <p:cNvPr id="9" name="Прямокутник: округлені кути 8">
            <a:extLst>
              <a:ext uri="{FF2B5EF4-FFF2-40B4-BE49-F238E27FC236}">
                <a16:creationId xmlns:a16="http://schemas.microsoft.com/office/drawing/2014/main" id="{18309E2C-BF38-4DE8-ADA6-92EBF849283F}"/>
              </a:ext>
            </a:extLst>
          </p:cNvPr>
          <p:cNvSpPr>
            <a:spLocks noGrp="1"/>
          </p:cNvSpPr>
          <p:nvPr/>
        </p:nvSpPr>
        <p:spPr>
          <a:xfrm>
            <a:off x="514350" y="2952750"/>
            <a:ext cx="2505075" cy="304800"/>
          </a:xfrm>
          <a:prstGeom prst="roundRect">
            <a:avLst>
              <a:gd name="adj" fmla="val 25000"/>
            </a:avLst>
          </a:prstGeom>
          <a:solidFill>
            <a:srgbClr val="FFFFFF"/>
          </a:solidFill>
          <a:ln w="9525">
            <a:solidFill>
              <a:srgbClr val="D6E1DC"/>
            </a:solidFill>
          </a:ln>
        </p:spPr>
      </p:sp>
      <p:sp>
        <p:nvSpPr>
          <p:cNvPr id="10" name="Прямокутник 9">
            <a:extLst>
              <a:ext uri="{FF2B5EF4-FFF2-40B4-BE49-F238E27FC236}">
                <a16:creationId xmlns:a16="http://schemas.microsoft.com/office/drawing/2014/main" id="{58460C5F-4C8A-4115-BFAC-F0E6ACBDCDA5}"/>
              </a:ext>
            </a:extLst>
          </p:cNvPr>
          <p:cNvSpPr>
            <a:spLocks noGrp="1"/>
          </p:cNvSpPr>
          <p:nvPr/>
        </p:nvSpPr>
        <p:spPr>
          <a:xfrm>
            <a:off x="647700" y="301942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законодавчі нормативи</a:t>
            </a:r>
          </a:p>
        </p:txBody>
      </p:sp>
      <p:sp>
        <p:nvSpPr>
          <p:cNvPr id="11" name="Прямокутник: округлені кути 10">
            <a:extLst>
              <a:ext uri="{FF2B5EF4-FFF2-40B4-BE49-F238E27FC236}">
                <a16:creationId xmlns:a16="http://schemas.microsoft.com/office/drawing/2014/main" id="{5C7B9BE1-57E0-4370-A135-277C185C9D71}"/>
              </a:ext>
            </a:extLst>
          </p:cNvPr>
          <p:cNvSpPr>
            <a:spLocks noGrp="1"/>
          </p:cNvSpPr>
          <p:nvPr/>
        </p:nvSpPr>
        <p:spPr>
          <a:xfrm>
            <a:off x="3181350" y="2952750"/>
            <a:ext cx="2505075" cy="304800"/>
          </a:xfrm>
          <a:prstGeom prst="roundRect">
            <a:avLst>
              <a:gd name="adj" fmla="val 25000"/>
            </a:avLst>
          </a:prstGeom>
          <a:solidFill>
            <a:srgbClr val="F5EBDD"/>
          </a:solidFill>
          <a:ln w="9525">
            <a:solidFill>
              <a:srgbClr val="D6E1DC"/>
            </a:solidFill>
          </a:ln>
        </p:spPr>
      </p:sp>
      <p:sp>
        <p:nvSpPr>
          <p:cNvPr id="12" name="Прямокутник 11">
            <a:extLst>
              <a:ext uri="{FF2B5EF4-FFF2-40B4-BE49-F238E27FC236}">
                <a16:creationId xmlns:a16="http://schemas.microsoft.com/office/drawing/2014/main" id="{E1FACAD1-EF55-465D-8A23-7DD2DE4C32F8}"/>
              </a:ext>
            </a:extLst>
          </p:cNvPr>
          <p:cNvSpPr>
            <a:spLocks noGrp="1"/>
          </p:cNvSpPr>
          <p:nvPr/>
        </p:nvSpPr>
        <p:spPr>
          <a:xfrm>
            <a:off x="3314700" y="301942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санітарні вимоги</a:t>
            </a:r>
          </a:p>
        </p:txBody>
      </p:sp>
      <p:sp>
        <p:nvSpPr>
          <p:cNvPr id="13" name="Прямокутник: округлені кути 12">
            <a:extLst>
              <a:ext uri="{FF2B5EF4-FFF2-40B4-BE49-F238E27FC236}">
                <a16:creationId xmlns:a16="http://schemas.microsoft.com/office/drawing/2014/main" id="{D00284EF-99D7-4B92-BC19-693B4B9AB601}"/>
              </a:ext>
            </a:extLst>
          </p:cNvPr>
          <p:cNvSpPr>
            <a:spLocks noGrp="1"/>
          </p:cNvSpPr>
          <p:nvPr/>
        </p:nvSpPr>
        <p:spPr>
          <a:xfrm>
            <a:off x="514350" y="3362325"/>
            <a:ext cx="2505075" cy="304800"/>
          </a:xfrm>
          <a:prstGeom prst="roundRect">
            <a:avLst>
              <a:gd name="adj" fmla="val 25000"/>
            </a:avLst>
          </a:prstGeom>
          <a:solidFill>
            <a:srgbClr val="FFFFFF"/>
          </a:solidFill>
          <a:ln w="9525">
            <a:solidFill>
              <a:srgbClr val="D6E1DC"/>
            </a:solidFill>
          </a:ln>
        </p:spPr>
      </p:sp>
      <p:sp>
        <p:nvSpPr>
          <p:cNvPr id="14" name="Прямокутник 13">
            <a:extLst>
              <a:ext uri="{FF2B5EF4-FFF2-40B4-BE49-F238E27FC236}">
                <a16:creationId xmlns:a16="http://schemas.microsoft.com/office/drawing/2014/main" id="{049DEF87-7F01-4880-8186-D1C4D8EBEC21}"/>
              </a:ext>
            </a:extLst>
          </p:cNvPr>
          <p:cNvSpPr>
            <a:spLocks noGrp="1"/>
          </p:cNvSpPr>
          <p:nvPr/>
        </p:nvSpPr>
        <p:spPr>
          <a:xfrm>
            <a:off x="647700" y="3429000"/>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екологічні критерії</a:t>
            </a:r>
          </a:p>
        </p:txBody>
      </p:sp>
      <p:sp>
        <p:nvSpPr>
          <p:cNvPr id="15" name="Прямокутник: округлені кути 14">
            <a:extLst>
              <a:ext uri="{FF2B5EF4-FFF2-40B4-BE49-F238E27FC236}">
                <a16:creationId xmlns:a16="http://schemas.microsoft.com/office/drawing/2014/main" id="{409DFB53-5341-42A2-89B0-E4C6A6BB9448}"/>
              </a:ext>
            </a:extLst>
          </p:cNvPr>
          <p:cNvSpPr>
            <a:spLocks noGrp="1"/>
          </p:cNvSpPr>
          <p:nvPr/>
        </p:nvSpPr>
        <p:spPr>
          <a:xfrm>
            <a:off x="3181350" y="3362325"/>
            <a:ext cx="2505075" cy="304800"/>
          </a:xfrm>
          <a:prstGeom prst="roundRect">
            <a:avLst>
              <a:gd name="adj" fmla="val 25000"/>
            </a:avLst>
          </a:prstGeom>
          <a:solidFill>
            <a:srgbClr val="F5EBDD"/>
          </a:solidFill>
          <a:ln w="9525">
            <a:solidFill>
              <a:srgbClr val="D6E1DC"/>
            </a:solidFill>
          </a:ln>
        </p:spPr>
      </p:sp>
      <p:sp>
        <p:nvSpPr>
          <p:cNvPr id="16" name="Прямокутник 15">
            <a:extLst>
              <a:ext uri="{FF2B5EF4-FFF2-40B4-BE49-F238E27FC236}">
                <a16:creationId xmlns:a16="http://schemas.microsoft.com/office/drawing/2014/main" id="{324ED912-9E7D-477A-923A-C02DB222BD23}"/>
              </a:ext>
            </a:extLst>
          </p:cNvPr>
          <p:cNvSpPr>
            <a:spLocks noGrp="1"/>
          </p:cNvSpPr>
          <p:nvPr/>
        </p:nvSpPr>
        <p:spPr>
          <a:xfrm>
            <a:off x="3314700" y="3429000"/>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фонові значення</a:t>
            </a:r>
          </a:p>
        </p:txBody>
      </p:sp>
      <p:sp>
        <p:nvSpPr>
          <p:cNvPr id="17" name="Прямокутник: округлені кути 16">
            <a:extLst>
              <a:ext uri="{FF2B5EF4-FFF2-40B4-BE49-F238E27FC236}">
                <a16:creationId xmlns:a16="http://schemas.microsoft.com/office/drawing/2014/main" id="{86FC925D-2362-4C9B-AA24-9E9D4E048DF4}"/>
              </a:ext>
            </a:extLst>
          </p:cNvPr>
          <p:cNvSpPr>
            <a:spLocks noGrp="1"/>
          </p:cNvSpPr>
          <p:nvPr/>
        </p:nvSpPr>
        <p:spPr>
          <a:xfrm>
            <a:off x="514350" y="3771900"/>
            <a:ext cx="2505075" cy="304800"/>
          </a:xfrm>
          <a:prstGeom prst="roundRect">
            <a:avLst>
              <a:gd name="adj" fmla="val 25000"/>
            </a:avLst>
          </a:prstGeom>
          <a:solidFill>
            <a:srgbClr val="FFFFFF"/>
          </a:solidFill>
          <a:ln w="9525">
            <a:solidFill>
              <a:srgbClr val="D6E1DC"/>
            </a:solidFill>
          </a:ln>
        </p:spPr>
      </p:sp>
      <p:sp>
        <p:nvSpPr>
          <p:cNvPr id="18" name="Прямокутник 17">
            <a:extLst>
              <a:ext uri="{FF2B5EF4-FFF2-40B4-BE49-F238E27FC236}">
                <a16:creationId xmlns:a16="http://schemas.microsoft.com/office/drawing/2014/main" id="{5D27B9C9-DFD7-4EA8-BA81-28CA799E59FF}"/>
              </a:ext>
            </a:extLst>
          </p:cNvPr>
          <p:cNvSpPr>
            <a:spLocks noGrp="1"/>
          </p:cNvSpPr>
          <p:nvPr/>
        </p:nvSpPr>
        <p:spPr>
          <a:xfrm>
            <a:off x="647700" y="383857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скринінгові рівні</a:t>
            </a:r>
          </a:p>
        </p:txBody>
      </p:sp>
      <p:sp>
        <p:nvSpPr>
          <p:cNvPr id="19" name="Прямокутник: округлені кути 18">
            <a:extLst>
              <a:ext uri="{FF2B5EF4-FFF2-40B4-BE49-F238E27FC236}">
                <a16:creationId xmlns:a16="http://schemas.microsoft.com/office/drawing/2014/main" id="{B3FF9A6B-7334-4028-AFA9-7F203DF105E9}"/>
              </a:ext>
            </a:extLst>
          </p:cNvPr>
          <p:cNvSpPr>
            <a:spLocks noGrp="1"/>
          </p:cNvSpPr>
          <p:nvPr/>
        </p:nvSpPr>
        <p:spPr>
          <a:xfrm>
            <a:off x="3181350" y="3771900"/>
            <a:ext cx="2505075" cy="304800"/>
          </a:xfrm>
          <a:prstGeom prst="roundRect">
            <a:avLst>
              <a:gd name="adj" fmla="val 25000"/>
            </a:avLst>
          </a:prstGeom>
          <a:solidFill>
            <a:srgbClr val="F5EBDD"/>
          </a:solidFill>
          <a:ln w="9525">
            <a:solidFill>
              <a:srgbClr val="D6E1DC"/>
            </a:solidFill>
          </a:ln>
        </p:spPr>
      </p:sp>
      <p:sp>
        <p:nvSpPr>
          <p:cNvPr id="20" name="Прямокутник 19">
            <a:extLst>
              <a:ext uri="{FF2B5EF4-FFF2-40B4-BE49-F238E27FC236}">
                <a16:creationId xmlns:a16="http://schemas.microsoft.com/office/drawing/2014/main" id="{9FBDED0C-6C3B-4650-BB62-4D287283327A}"/>
              </a:ext>
            </a:extLst>
          </p:cNvPr>
          <p:cNvSpPr>
            <a:spLocks noGrp="1"/>
          </p:cNvSpPr>
          <p:nvPr/>
        </p:nvSpPr>
        <p:spPr>
          <a:xfrm>
            <a:off x="3314700" y="383857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оцінювання ризику</a:t>
            </a:r>
          </a:p>
        </p:txBody>
      </p:sp>
      <p:sp>
        <p:nvSpPr>
          <p:cNvPr id="21" name="Прямокутник: округлені кути 20">
            <a:extLst>
              <a:ext uri="{FF2B5EF4-FFF2-40B4-BE49-F238E27FC236}">
                <a16:creationId xmlns:a16="http://schemas.microsoft.com/office/drawing/2014/main" id="{62E3AB44-027F-49E9-BDCF-C7065F1C8293}"/>
              </a:ext>
            </a:extLst>
          </p:cNvPr>
          <p:cNvSpPr>
            <a:spLocks noGrp="1"/>
          </p:cNvSpPr>
          <p:nvPr/>
        </p:nvSpPr>
        <p:spPr>
          <a:xfrm>
            <a:off x="514350" y="4181475"/>
            <a:ext cx="2505075" cy="304800"/>
          </a:xfrm>
          <a:prstGeom prst="roundRect">
            <a:avLst>
              <a:gd name="adj" fmla="val 25000"/>
            </a:avLst>
          </a:prstGeom>
          <a:solidFill>
            <a:srgbClr val="FFFFFF"/>
          </a:solidFill>
          <a:ln w="9525">
            <a:solidFill>
              <a:srgbClr val="D6E1DC"/>
            </a:solidFill>
          </a:ln>
        </p:spPr>
      </p:sp>
      <p:sp>
        <p:nvSpPr>
          <p:cNvPr id="22" name="Прямокутник 21">
            <a:extLst>
              <a:ext uri="{FF2B5EF4-FFF2-40B4-BE49-F238E27FC236}">
                <a16:creationId xmlns:a16="http://schemas.microsoft.com/office/drawing/2014/main" id="{F1CAC4BB-0F90-485C-AF38-78854ADE3953}"/>
              </a:ext>
            </a:extLst>
          </p:cNvPr>
          <p:cNvSpPr>
            <a:spLocks noGrp="1"/>
          </p:cNvSpPr>
          <p:nvPr/>
        </p:nvSpPr>
        <p:spPr>
          <a:xfrm>
            <a:off x="647700" y="4248150"/>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цільове землекористування</a:t>
            </a:r>
          </a:p>
        </p:txBody>
      </p:sp>
      <p:sp>
        <p:nvSpPr>
          <p:cNvPr id="23" name="Прямокутник: округлені кути 22">
            <a:extLst>
              <a:ext uri="{FF2B5EF4-FFF2-40B4-BE49-F238E27FC236}">
                <a16:creationId xmlns:a16="http://schemas.microsoft.com/office/drawing/2014/main" id="{2AC2E005-B112-42C0-9EC9-C7306EAB1A23}"/>
              </a:ext>
            </a:extLst>
          </p:cNvPr>
          <p:cNvSpPr>
            <a:spLocks noGrp="1"/>
          </p:cNvSpPr>
          <p:nvPr/>
        </p:nvSpPr>
        <p:spPr>
          <a:xfrm>
            <a:off x="3181350" y="4181475"/>
            <a:ext cx="2505075" cy="304800"/>
          </a:xfrm>
          <a:prstGeom prst="roundRect">
            <a:avLst>
              <a:gd name="adj" fmla="val 25000"/>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515B0E99-B4E4-4EF8-8D6F-3551C16D56E5}"/>
              </a:ext>
            </a:extLst>
          </p:cNvPr>
          <p:cNvSpPr>
            <a:spLocks noGrp="1"/>
          </p:cNvSpPr>
          <p:nvPr/>
        </p:nvSpPr>
        <p:spPr>
          <a:xfrm>
            <a:off x="3314700" y="4248150"/>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технічна досяжність</a:t>
            </a:r>
          </a:p>
        </p:txBody>
      </p:sp>
      <p:sp>
        <p:nvSpPr>
          <p:cNvPr id="25" name="Прямокутник: округлені кути 24">
            <a:extLst>
              <a:ext uri="{FF2B5EF4-FFF2-40B4-BE49-F238E27FC236}">
                <a16:creationId xmlns:a16="http://schemas.microsoft.com/office/drawing/2014/main" id="{5C3E9105-F60F-404F-B083-98DCBFAAD307}"/>
              </a:ext>
            </a:extLst>
          </p:cNvPr>
          <p:cNvSpPr>
            <a:spLocks noGrp="1"/>
          </p:cNvSpPr>
          <p:nvPr/>
        </p:nvSpPr>
        <p:spPr>
          <a:xfrm>
            <a:off x="514350" y="4591050"/>
            <a:ext cx="2505075" cy="304800"/>
          </a:xfrm>
          <a:prstGeom prst="roundRect">
            <a:avLst>
              <a:gd name="adj" fmla="val 25000"/>
            </a:avLst>
          </a:prstGeom>
          <a:solidFill>
            <a:srgbClr val="FFFFFF"/>
          </a:solidFill>
          <a:ln w="9525">
            <a:solidFill>
              <a:srgbClr val="D6E1DC"/>
            </a:solidFill>
          </a:ln>
        </p:spPr>
      </p:sp>
      <p:sp>
        <p:nvSpPr>
          <p:cNvPr id="26" name="Прямокутник 25">
            <a:extLst>
              <a:ext uri="{FF2B5EF4-FFF2-40B4-BE49-F238E27FC236}">
                <a16:creationId xmlns:a16="http://schemas.microsoft.com/office/drawing/2014/main" id="{28510C9F-3734-416D-B5DA-96A2A84D6C8D}"/>
              </a:ext>
            </a:extLst>
          </p:cNvPr>
          <p:cNvSpPr>
            <a:spLocks noGrp="1"/>
          </p:cNvSpPr>
          <p:nvPr/>
        </p:nvSpPr>
        <p:spPr>
          <a:xfrm>
            <a:off x="647700" y="465772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договірні та донорські вимоги</a:t>
            </a:r>
          </a:p>
        </p:txBody>
      </p:sp>
      <p:sp>
        <p:nvSpPr>
          <p:cNvPr id="27" name="Прямокутник: округлені кути 26">
            <a:extLst>
              <a:ext uri="{FF2B5EF4-FFF2-40B4-BE49-F238E27FC236}">
                <a16:creationId xmlns:a16="http://schemas.microsoft.com/office/drawing/2014/main" id="{848B2270-48C6-4CC9-8AEA-746D2E9B80DD}"/>
              </a:ext>
            </a:extLst>
          </p:cNvPr>
          <p:cNvSpPr>
            <a:spLocks noGrp="1"/>
          </p:cNvSpPr>
          <p:nvPr/>
        </p:nvSpPr>
        <p:spPr>
          <a:xfrm>
            <a:off x="3181350" y="4591050"/>
            <a:ext cx="2505075" cy="304800"/>
          </a:xfrm>
          <a:prstGeom prst="roundRect">
            <a:avLst>
              <a:gd name="adj" fmla="val 25000"/>
            </a:avLst>
          </a:prstGeom>
          <a:solidFill>
            <a:srgbClr val="F5EBDD"/>
          </a:solidFill>
          <a:ln w="9525">
            <a:solidFill>
              <a:srgbClr val="D6E1DC"/>
            </a:solidFill>
          </a:ln>
        </p:spPr>
      </p:sp>
      <p:sp>
        <p:nvSpPr>
          <p:cNvPr id="28" name="Прямокутник 27">
            <a:extLst>
              <a:ext uri="{FF2B5EF4-FFF2-40B4-BE49-F238E27FC236}">
                <a16:creationId xmlns:a16="http://schemas.microsoft.com/office/drawing/2014/main" id="{9D616EE8-EAC3-484E-9403-E31DAC6F95EC}"/>
              </a:ext>
            </a:extLst>
          </p:cNvPr>
          <p:cNvSpPr>
            <a:spLocks noGrp="1"/>
          </p:cNvSpPr>
          <p:nvPr/>
        </p:nvSpPr>
        <p:spPr>
          <a:xfrm>
            <a:off x="3314700" y="4657725"/>
            <a:ext cx="2238375"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захист вод і екосистем</a:t>
            </a:r>
          </a:p>
        </p:txBody>
      </p:sp>
      <p:sp>
        <p:nvSpPr>
          <p:cNvPr id="29" name="Прямокутник 28">
            <a:extLst>
              <a:ext uri="{FF2B5EF4-FFF2-40B4-BE49-F238E27FC236}">
                <a16:creationId xmlns:a16="http://schemas.microsoft.com/office/drawing/2014/main" id="{D85E9A05-B03B-4908-BCB5-F30FA33A3F67}"/>
              </a:ext>
            </a:extLst>
          </p:cNvPr>
          <p:cNvSpPr>
            <a:spLocks noGrp="1"/>
          </p:cNvSpPr>
          <p:nvPr/>
        </p:nvSpPr>
        <p:spPr>
          <a:xfrm>
            <a:off x="6191250" y="2647950"/>
            <a:ext cx="47625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ЩО ПОТРІБНО ЗАДОКУМЕНТУВАТИ</a:t>
            </a:r>
          </a:p>
        </p:txBody>
      </p:sp>
      <p:sp>
        <p:nvSpPr>
          <p:cNvPr id="30" name="Прямокутник: округлені кути 29">
            <a:extLst>
              <a:ext uri="{FF2B5EF4-FFF2-40B4-BE49-F238E27FC236}">
                <a16:creationId xmlns:a16="http://schemas.microsoft.com/office/drawing/2014/main" id="{FD9AED18-E421-40A3-B154-8CC08495A6AD}"/>
              </a:ext>
            </a:extLst>
          </p:cNvPr>
          <p:cNvSpPr>
            <a:spLocks noGrp="1"/>
          </p:cNvSpPr>
          <p:nvPr/>
        </p:nvSpPr>
        <p:spPr>
          <a:xfrm>
            <a:off x="6191250" y="2952750"/>
            <a:ext cx="5391150" cy="285750"/>
          </a:xfrm>
          <a:prstGeom prst="roundRect">
            <a:avLst>
              <a:gd name="adj" fmla="val 26667"/>
            </a:avLst>
          </a:prstGeom>
          <a:solidFill>
            <a:srgbClr val="DCEBF1"/>
          </a:solidFill>
          <a:ln w="9525">
            <a:solidFill>
              <a:srgbClr val="D6E1DC"/>
            </a:solidFill>
          </a:ln>
        </p:spPr>
      </p:sp>
      <p:sp>
        <p:nvSpPr>
          <p:cNvPr id="31" name="Овал 30">
            <a:extLst>
              <a:ext uri="{FF2B5EF4-FFF2-40B4-BE49-F238E27FC236}">
                <a16:creationId xmlns:a16="http://schemas.microsoft.com/office/drawing/2014/main" id="{6E0FD4EB-7A9B-47EB-BFC3-0DF419D87DBF}"/>
              </a:ext>
            </a:extLst>
          </p:cNvPr>
          <p:cNvSpPr>
            <a:spLocks noGrp="1"/>
          </p:cNvSpPr>
          <p:nvPr/>
        </p:nvSpPr>
        <p:spPr>
          <a:xfrm>
            <a:off x="6315075" y="3028950"/>
            <a:ext cx="133350" cy="133350"/>
          </a:xfrm>
          <a:prstGeom prst="ellipse">
            <a:avLst/>
          </a:prstGeom>
          <a:solidFill>
            <a:srgbClr val="3E7692"/>
          </a:solidFill>
          <a:ln w="0">
            <a:noFill/>
          </a:ln>
        </p:spPr>
      </p:sp>
      <p:sp>
        <p:nvSpPr>
          <p:cNvPr id="32" name="Прямокутник 31">
            <a:extLst>
              <a:ext uri="{FF2B5EF4-FFF2-40B4-BE49-F238E27FC236}">
                <a16:creationId xmlns:a16="http://schemas.microsoft.com/office/drawing/2014/main" id="{4C7AECC5-D805-405A-9F8F-5B490C6831D7}"/>
              </a:ext>
            </a:extLst>
          </p:cNvPr>
          <p:cNvSpPr>
            <a:spLocks noGrp="1"/>
          </p:cNvSpPr>
          <p:nvPr/>
        </p:nvSpPr>
        <p:spPr>
          <a:xfrm>
            <a:off x="6581775" y="300990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речовина і матриця</a:t>
            </a:r>
          </a:p>
        </p:txBody>
      </p:sp>
      <p:sp>
        <p:nvSpPr>
          <p:cNvPr id="33" name="Прямокутник: округлені кути 32">
            <a:extLst>
              <a:ext uri="{FF2B5EF4-FFF2-40B4-BE49-F238E27FC236}">
                <a16:creationId xmlns:a16="http://schemas.microsoft.com/office/drawing/2014/main" id="{E71B7FF2-EC7A-4F07-97DA-0BB5C2F2B7DB}"/>
              </a:ext>
            </a:extLst>
          </p:cNvPr>
          <p:cNvSpPr>
            <a:spLocks noGrp="1"/>
          </p:cNvSpPr>
          <p:nvPr/>
        </p:nvSpPr>
        <p:spPr>
          <a:xfrm>
            <a:off x="6191250" y="3324225"/>
            <a:ext cx="5391150" cy="285750"/>
          </a:xfrm>
          <a:prstGeom prst="roundRect">
            <a:avLst>
              <a:gd name="adj" fmla="val 26667"/>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21CAAE40-E788-4ACC-915D-A3FB78E70581}"/>
              </a:ext>
            </a:extLst>
          </p:cNvPr>
          <p:cNvSpPr>
            <a:spLocks noGrp="1"/>
          </p:cNvSpPr>
          <p:nvPr/>
        </p:nvSpPr>
        <p:spPr>
          <a:xfrm>
            <a:off x="6315075" y="3400425"/>
            <a:ext cx="133350" cy="133350"/>
          </a:xfrm>
          <a:prstGeom prst="ellipse">
            <a:avLst/>
          </a:prstGeom>
          <a:solidFill>
            <a:srgbClr val="3E7692"/>
          </a:solidFill>
          <a:ln w="0">
            <a:noFill/>
          </a:ln>
        </p:spPr>
      </p:sp>
      <p:sp>
        <p:nvSpPr>
          <p:cNvPr id="35" name="Прямокутник 34">
            <a:extLst>
              <a:ext uri="{FF2B5EF4-FFF2-40B4-BE49-F238E27FC236}">
                <a16:creationId xmlns:a16="http://schemas.microsoft.com/office/drawing/2014/main" id="{0929024F-B99C-4FA1-9BE8-8906FF43B9FC}"/>
              </a:ext>
            </a:extLst>
          </p:cNvPr>
          <p:cNvSpPr>
            <a:spLocks noGrp="1"/>
          </p:cNvSpPr>
          <p:nvPr/>
        </p:nvSpPr>
        <p:spPr>
          <a:xfrm>
            <a:off x="6581775" y="338137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глибина та просторові межі</a:t>
            </a:r>
          </a:p>
        </p:txBody>
      </p:sp>
      <p:sp>
        <p:nvSpPr>
          <p:cNvPr id="36" name="Прямокутник: округлені кути 35">
            <a:extLst>
              <a:ext uri="{FF2B5EF4-FFF2-40B4-BE49-F238E27FC236}">
                <a16:creationId xmlns:a16="http://schemas.microsoft.com/office/drawing/2014/main" id="{D39AA576-F434-4B9C-8629-206782795B7F}"/>
              </a:ext>
            </a:extLst>
          </p:cNvPr>
          <p:cNvSpPr>
            <a:spLocks noGrp="1"/>
          </p:cNvSpPr>
          <p:nvPr/>
        </p:nvSpPr>
        <p:spPr>
          <a:xfrm>
            <a:off x="6191250" y="3695700"/>
            <a:ext cx="5391150" cy="285750"/>
          </a:xfrm>
          <a:prstGeom prst="roundRect">
            <a:avLst>
              <a:gd name="adj" fmla="val 26667"/>
            </a:avLst>
          </a:prstGeom>
          <a:solidFill>
            <a:srgbClr val="DCEBF1"/>
          </a:solidFill>
          <a:ln w="9525">
            <a:solidFill>
              <a:srgbClr val="D6E1DC"/>
            </a:solidFill>
          </a:ln>
        </p:spPr>
      </p:sp>
      <p:sp>
        <p:nvSpPr>
          <p:cNvPr id="37" name="Овал 36">
            <a:extLst>
              <a:ext uri="{FF2B5EF4-FFF2-40B4-BE49-F238E27FC236}">
                <a16:creationId xmlns:a16="http://schemas.microsoft.com/office/drawing/2014/main" id="{1193F228-E26B-453A-872D-B516DD6777D0}"/>
              </a:ext>
            </a:extLst>
          </p:cNvPr>
          <p:cNvSpPr>
            <a:spLocks noGrp="1"/>
          </p:cNvSpPr>
          <p:nvPr/>
        </p:nvSpPr>
        <p:spPr>
          <a:xfrm>
            <a:off x="6315075" y="3771900"/>
            <a:ext cx="133350" cy="133350"/>
          </a:xfrm>
          <a:prstGeom prst="ellipse">
            <a:avLst/>
          </a:prstGeom>
          <a:solidFill>
            <a:srgbClr val="3E7692"/>
          </a:solidFill>
          <a:ln w="0">
            <a:noFill/>
          </a:ln>
        </p:spPr>
      </p:sp>
      <p:sp>
        <p:nvSpPr>
          <p:cNvPr id="38" name="Прямокутник 37">
            <a:extLst>
              <a:ext uri="{FF2B5EF4-FFF2-40B4-BE49-F238E27FC236}">
                <a16:creationId xmlns:a16="http://schemas.microsoft.com/office/drawing/2014/main" id="{C15E9030-91DE-4D7F-9A05-6BC81ACEB088}"/>
              </a:ext>
            </a:extLst>
          </p:cNvPr>
          <p:cNvSpPr>
            <a:spLocks noGrp="1"/>
          </p:cNvSpPr>
          <p:nvPr/>
        </p:nvSpPr>
        <p:spPr>
          <a:xfrm>
            <a:off x="6581775" y="375285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рецептор і шлях експозиції</a:t>
            </a:r>
          </a:p>
        </p:txBody>
      </p:sp>
      <p:sp>
        <p:nvSpPr>
          <p:cNvPr id="39" name="Прямокутник: округлені кути 38">
            <a:extLst>
              <a:ext uri="{FF2B5EF4-FFF2-40B4-BE49-F238E27FC236}">
                <a16:creationId xmlns:a16="http://schemas.microsoft.com/office/drawing/2014/main" id="{6259D265-6D2E-4D79-92D7-66E4C41A94DB}"/>
              </a:ext>
            </a:extLst>
          </p:cNvPr>
          <p:cNvSpPr>
            <a:spLocks noGrp="1"/>
          </p:cNvSpPr>
          <p:nvPr/>
        </p:nvSpPr>
        <p:spPr>
          <a:xfrm>
            <a:off x="6191250" y="4067175"/>
            <a:ext cx="5391150" cy="285750"/>
          </a:xfrm>
          <a:prstGeom prst="roundRect">
            <a:avLst>
              <a:gd name="adj" fmla="val 26667"/>
            </a:avLst>
          </a:prstGeom>
          <a:solidFill>
            <a:srgbClr val="F5EBDD"/>
          </a:solidFill>
          <a:ln w="9525">
            <a:solidFill>
              <a:srgbClr val="D6E1DC"/>
            </a:solidFill>
          </a:ln>
        </p:spPr>
      </p:sp>
      <p:sp>
        <p:nvSpPr>
          <p:cNvPr id="40" name="Овал 39">
            <a:extLst>
              <a:ext uri="{FF2B5EF4-FFF2-40B4-BE49-F238E27FC236}">
                <a16:creationId xmlns:a16="http://schemas.microsoft.com/office/drawing/2014/main" id="{F86EA48B-0378-42D5-B95E-D31D71462A2A}"/>
              </a:ext>
            </a:extLst>
          </p:cNvPr>
          <p:cNvSpPr>
            <a:spLocks noGrp="1"/>
          </p:cNvSpPr>
          <p:nvPr/>
        </p:nvSpPr>
        <p:spPr>
          <a:xfrm>
            <a:off x="6315075" y="4143375"/>
            <a:ext cx="133350" cy="133350"/>
          </a:xfrm>
          <a:prstGeom prst="ellipse">
            <a:avLst/>
          </a:prstGeom>
          <a:solidFill>
            <a:srgbClr val="3E7692"/>
          </a:solidFill>
          <a:ln w="0">
            <a:noFill/>
          </a:ln>
        </p:spPr>
      </p:sp>
      <p:sp>
        <p:nvSpPr>
          <p:cNvPr id="41" name="Прямокутник 40">
            <a:extLst>
              <a:ext uri="{FF2B5EF4-FFF2-40B4-BE49-F238E27FC236}">
                <a16:creationId xmlns:a16="http://schemas.microsoft.com/office/drawing/2014/main" id="{F395A756-75F7-4011-AE48-5490A3D39DDC}"/>
              </a:ext>
            </a:extLst>
          </p:cNvPr>
          <p:cNvSpPr>
            <a:spLocks noGrp="1"/>
          </p:cNvSpPr>
          <p:nvPr/>
        </p:nvSpPr>
        <p:spPr>
          <a:xfrm>
            <a:off x="6581775" y="412432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сценарій землекористування</a:t>
            </a:r>
          </a:p>
        </p:txBody>
      </p:sp>
      <p:sp>
        <p:nvSpPr>
          <p:cNvPr id="42" name="Прямокутник: округлені кути 41">
            <a:extLst>
              <a:ext uri="{FF2B5EF4-FFF2-40B4-BE49-F238E27FC236}">
                <a16:creationId xmlns:a16="http://schemas.microsoft.com/office/drawing/2014/main" id="{04D1EEB8-5FFA-4DDD-9B4F-9FCCC4728B2B}"/>
              </a:ext>
            </a:extLst>
          </p:cNvPr>
          <p:cNvSpPr>
            <a:spLocks noGrp="1"/>
          </p:cNvSpPr>
          <p:nvPr/>
        </p:nvSpPr>
        <p:spPr>
          <a:xfrm>
            <a:off x="6191250" y="4438650"/>
            <a:ext cx="5391150" cy="285750"/>
          </a:xfrm>
          <a:prstGeom prst="roundRect">
            <a:avLst>
              <a:gd name="adj" fmla="val 26667"/>
            </a:avLst>
          </a:prstGeom>
          <a:solidFill>
            <a:srgbClr val="DCEBF1"/>
          </a:solidFill>
          <a:ln w="9525">
            <a:solidFill>
              <a:srgbClr val="D6E1DC"/>
            </a:solidFill>
          </a:ln>
        </p:spPr>
      </p:sp>
      <p:sp>
        <p:nvSpPr>
          <p:cNvPr id="43" name="Овал 42">
            <a:extLst>
              <a:ext uri="{FF2B5EF4-FFF2-40B4-BE49-F238E27FC236}">
                <a16:creationId xmlns:a16="http://schemas.microsoft.com/office/drawing/2014/main" id="{128562ED-200A-4AE6-8565-4F4A6FFD4CFC}"/>
              </a:ext>
            </a:extLst>
          </p:cNvPr>
          <p:cNvSpPr>
            <a:spLocks noGrp="1"/>
          </p:cNvSpPr>
          <p:nvPr/>
        </p:nvSpPr>
        <p:spPr>
          <a:xfrm>
            <a:off x="6315075" y="4514850"/>
            <a:ext cx="133350" cy="133350"/>
          </a:xfrm>
          <a:prstGeom prst="ellipse">
            <a:avLst/>
          </a:prstGeom>
          <a:solidFill>
            <a:srgbClr val="3E7692"/>
          </a:solidFill>
          <a:ln w="0">
            <a:noFill/>
          </a:ln>
        </p:spPr>
      </p:sp>
      <p:sp>
        <p:nvSpPr>
          <p:cNvPr id="44" name="Прямокутник 43">
            <a:extLst>
              <a:ext uri="{FF2B5EF4-FFF2-40B4-BE49-F238E27FC236}">
                <a16:creationId xmlns:a16="http://schemas.microsoft.com/office/drawing/2014/main" id="{3E5712C2-DE49-4396-BEF5-E3A7233694A7}"/>
              </a:ext>
            </a:extLst>
          </p:cNvPr>
          <p:cNvSpPr>
            <a:spLocks noGrp="1"/>
          </p:cNvSpPr>
          <p:nvPr/>
        </p:nvSpPr>
        <p:spPr>
          <a:xfrm>
            <a:off x="6581775" y="449580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період оцінювання</a:t>
            </a:r>
          </a:p>
        </p:txBody>
      </p:sp>
      <p:sp>
        <p:nvSpPr>
          <p:cNvPr id="45" name="Прямокутник: округлені кути 44">
            <a:extLst>
              <a:ext uri="{FF2B5EF4-FFF2-40B4-BE49-F238E27FC236}">
                <a16:creationId xmlns:a16="http://schemas.microsoft.com/office/drawing/2014/main" id="{3A0372AE-E989-432A-88EA-D7D3087BFCFB}"/>
              </a:ext>
            </a:extLst>
          </p:cNvPr>
          <p:cNvSpPr>
            <a:spLocks noGrp="1"/>
          </p:cNvSpPr>
          <p:nvPr/>
        </p:nvSpPr>
        <p:spPr>
          <a:xfrm>
            <a:off x="6191250" y="4810125"/>
            <a:ext cx="5391150" cy="285750"/>
          </a:xfrm>
          <a:prstGeom prst="roundRect">
            <a:avLst>
              <a:gd name="adj" fmla="val 26667"/>
            </a:avLst>
          </a:prstGeom>
          <a:solidFill>
            <a:srgbClr val="F5EBDD"/>
          </a:solidFill>
          <a:ln w="9525">
            <a:solidFill>
              <a:srgbClr val="D6E1DC"/>
            </a:solidFill>
          </a:ln>
        </p:spPr>
      </p:sp>
      <p:sp>
        <p:nvSpPr>
          <p:cNvPr id="46" name="Овал 45">
            <a:extLst>
              <a:ext uri="{FF2B5EF4-FFF2-40B4-BE49-F238E27FC236}">
                <a16:creationId xmlns:a16="http://schemas.microsoft.com/office/drawing/2014/main" id="{6143BE82-3494-40D5-BDF8-779A7B4364A8}"/>
              </a:ext>
            </a:extLst>
          </p:cNvPr>
          <p:cNvSpPr>
            <a:spLocks noGrp="1"/>
          </p:cNvSpPr>
          <p:nvPr/>
        </p:nvSpPr>
        <p:spPr>
          <a:xfrm>
            <a:off x="6315075" y="4886325"/>
            <a:ext cx="133350" cy="133350"/>
          </a:xfrm>
          <a:prstGeom prst="ellipse">
            <a:avLst/>
          </a:prstGeom>
          <a:solidFill>
            <a:srgbClr val="3E7692"/>
          </a:solidFill>
          <a:ln w="0">
            <a:noFill/>
          </a:ln>
        </p:spPr>
      </p:sp>
      <p:sp>
        <p:nvSpPr>
          <p:cNvPr id="47" name="Прямокутник 46">
            <a:extLst>
              <a:ext uri="{FF2B5EF4-FFF2-40B4-BE49-F238E27FC236}">
                <a16:creationId xmlns:a16="http://schemas.microsoft.com/office/drawing/2014/main" id="{47EC9EC3-BC21-489D-9170-1210EAB8D9E4}"/>
              </a:ext>
            </a:extLst>
          </p:cNvPr>
          <p:cNvSpPr>
            <a:spLocks noGrp="1"/>
          </p:cNvSpPr>
          <p:nvPr/>
        </p:nvSpPr>
        <p:spPr>
          <a:xfrm>
            <a:off x="6581775" y="486727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метод контролю</a:t>
            </a:r>
          </a:p>
        </p:txBody>
      </p:sp>
      <p:sp>
        <p:nvSpPr>
          <p:cNvPr id="48" name="Прямокутник: округлені кути 47">
            <a:extLst>
              <a:ext uri="{FF2B5EF4-FFF2-40B4-BE49-F238E27FC236}">
                <a16:creationId xmlns:a16="http://schemas.microsoft.com/office/drawing/2014/main" id="{28BEDF34-96D1-4F16-AD4D-01D314FE6AF6}"/>
              </a:ext>
            </a:extLst>
          </p:cNvPr>
          <p:cNvSpPr>
            <a:spLocks noGrp="1"/>
          </p:cNvSpPr>
          <p:nvPr/>
        </p:nvSpPr>
        <p:spPr>
          <a:xfrm>
            <a:off x="6191250" y="5181600"/>
            <a:ext cx="5391150" cy="285750"/>
          </a:xfrm>
          <a:prstGeom prst="roundRect">
            <a:avLst>
              <a:gd name="adj" fmla="val 26667"/>
            </a:avLst>
          </a:prstGeom>
          <a:solidFill>
            <a:srgbClr val="DCEBF1"/>
          </a:solidFill>
          <a:ln w="9525">
            <a:solidFill>
              <a:srgbClr val="D6E1DC"/>
            </a:solidFill>
          </a:ln>
        </p:spPr>
      </p:sp>
      <p:sp>
        <p:nvSpPr>
          <p:cNvPr id="49" name="Овал 48">
            <a:extLst>
              <a:ext uri="{FF2B5EF4-FFF2-40B4-BE49-F238E27FC236}">
                <a16:creationId xmlns:a16="http://schemas.microsoft.com/office/drawing/2014/main" id="{540AF04E-1D2A-47DF-B410-45C57CF0E6DB}"/>
              </a:ext>
            </a:extLst>
          </p:cNvPr>
          <p:cNvSpPr>
            <a:spLocks noGrp="1"/>
          </p:cNvSpPr>
          <p:nvPr/>
        </p:nvSpPr>
        <p:spPr>
          <a:xfrm>
            <a:off x="6315075" y="5257800"/>
            <a:ext cx="133350" cy="133350"/>
          </a:xfrm>
          <a:prstGeom prst="ellipse">
            <a:avLst/>
          </a:prstGeom>
          <a:solidFill>
            <a:srgbClr val="3E7692"/>
          </a:solidFill>
          <a:ln w="0">
            <a:noFill/>
          </a:ln>
        </p:spPr>
      </p:sp>
      <p:sp>
        <p:nvSpPr>
          <p:cNvPr id="50" name="Прямокутник 49">
            <a:extLst>
              <a:ext uri="{FF2B5EF4-FFF2-40B4-BE49-F238E27FC236}">
                <a16:creationId xmlns:a16="http://schemas.microsoft.com/office/drawing/2014/main" id="{E7751FA8-473D-49E4-B719-BD7740ECD48E}"/>
              </a:ext>
            </a:extLst>
          </p:cNvPr>
          <p:cNvSpPr>
            <a:spLocks noGrp="1"/>
          </p:cNvSpPr>
          <p:nvPr/>
        </p:nvSpPr>
        <p:spPr>
          <a:xfrm>
            <a:off x="6581775" y="5238750"/>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межа кількісного визначення</a:t>
            </a:r>
          </a:p>
        </p:txBody>
      </p:sp>
      <p:sp>
        <p:nvSpPr>
          <p:cNvPr id="51" name="Прямокутник: округлені кути 50">
            <a:extLst>
              <a:ext uri="{FF2B5EF4-FFF2-40B4-BE49-F238E27FC236}">
                <a16:creationId xmlns:a16="http://schemas.microsoft.com/office/drawing/2014/main" id="{4521A09F-9D80-4B0A-ADF9-AF542F377540}"/>
              </a:ext>
            </a:extLst>
          </p:cNvPr>
          <p:cNvSpPr>
            <a:spLocks noGrp="1"/>
          </p:cNvSpPr>
          <p:nvPr/>
        </p:nvSpPr>
        <p:spPr>
          <a:xfrm>
            <a:off x="6191250" y="5553075"/>
            <a:ext cx="5391150" cy="285750"/>
          </a:xfrm>
          <a:prstGeom prst="roundRect">
            <a:avLst>
              <a:gd name="adj" fmla="val 26667"/>
            </a:avLst>
          </a:prstGeom>
          <a:solidFill>
            <a:srgbClr val="F5EBDD"/>
          </a:solidFill>
          <a:ln w="9525">
            <a:solidFill>
              <a:srgbClr val="D6E1DC"/>
            </a:solidFill>
          </a:ln>
        </p:spPr>
      </p:sp>
      <p:sp>
        <p:nvSpPr>
          <p:cNvPr id="52" name="Овал 51">
            <a:extLst>
              <a:ext uri="{FF2B5EF4-FFF2-40B4-BE49-F238E27FC236}">
                <a16:creationId xmlns:a16="http://schemas.microsoft.com/office/drawing/2014/main" id="{F4D38CA3-E527-4B78-B14A-8222413E0084}"/>
              </a:ext>
            </a:extLst>
          </p:cNvPr>
          <p:cNvSpPr>
            <a:spLocks noGrp="1"/>
          </p:cNvSpPr>
          <p:nvPr/>
        </p:nvSpPr>
        <p:spPr>
          <a:xfrm>
            <a:off x="6315075" y="5629275"/>
            <a:ext cx="133350" cy="133350"/>
          </a:xfrm>
          <a:prstGeom prst="ellipse">
            <a:avLst/>
          </a:prstGeom>
          <a:solidFill>
            <a:srgbClr val="3E7692"/>
          </a:solidFill>
          <a:ln w="0">
            <a:noFill/>
          </a:ln>
        </p:spPr>
      </p:sp>
      <p:sp>
        <p:nvSpPr>
          <p:cNvPr id="53" name="Прямокутник 52">
            <a:extLst>
              <a:ext uri="{FF2B5EF4-FFF2-40B4-BE49-F238E27FC236}">
                <a16:creationId xmlns:a16="http://schemas.microsoft.com/office/drawing/2014/main" id="{98706B74-C3F0-4B67-A07A-EC6AAA8A7B6A}"/>
              </a:ext>
            </a:extLst>
          </p:cNvPr>
          <p:cNvSpPr>
            <a:spLocks noGrp="1"/>
          </p:cNvSpPr>
          <p:nvPr/>
        </p:nvSpPr>
        <p:spPr>
          <a:xfrm>
            <a:off x="6581775" y="5610225"/>
            <a:ext cx="48387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невизначеність і залишкові обмеження</a:t>
            </a:r>
          </a:p>
        </p:txBody>
      </p:sp>
      <p:sp>
        <p:nvSpPr>
          <p:cNvPr id="54" name="Прямокутник: округлені кути 53">
            <a:extLst>
              <a:ext uri="{FF2B5EF4-FFF2-40B4-BE49-F238E27FC236}">
                <a16:creationId xmlns:a16="http://schemas.microsoft.com/office/drawing/2014/main" id="{F0305A8D-813F-434E-8F8A-D51CCCB19FB8}"/>
              </a:ext>
            </a:extLst>
          </p:cNvPr>
          <p:cNvSpPr>
            <a:spLocks noGrp="1"/>
          </p:cNvSpPr>
          <p:nvPr/>
        </p:nvSpPr>
        <p:spPr>
          <a:xfrm>
            <a:off x="514350" y="5334000"/>
            <a:ext cx="5305425" cy="628650"/>
          </a:xfrm>
          <a:prstGeom prst="roundRect">
            <a:avLst>
              <a:gd name="adj" fmla="val 12121"/>
            </a:avLst>
          </a:prstGeom>
          <a:solidFill>
            <a:srgbClr val="10282F"/>
          </a:solidFill>
          <a:ln w="0">
            <a:noFill/>
          </a:ln>
        </p:spPr>
      </p:sp>
      <p:sp>
        <p:nvSpPr>
          <p:cNvPr id="55" name="Прямокутник 54">
            <a:extLst>
              <a:ext uri="{FF2B5EF4-FFF2-40B4-BE49-F238E27FC236}">
                <a16:creationId xmlns:a16="http://schemas.microsoft.com/office/drawing/2014/main" id="{54D4CFA4-DEAE-48D6-8B10-2F8B1A4873C7}"/>
              </a:ext>
            </a:extLst>
          </p:cNvPr>
          <p:cNvSpPr>
            <a:spLocks noGrp="1"/>
          </p:cNvSpPr>
          <p:nvPr/>
        </p:nvSpPr>
        <p:spPr>
          <a:xfrm>
            <a:off x="742950" y="5505450"/>
            <a:ext cx="276225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РИЗИК-ОРІЄНТОВАНИЙ РІВЕНЬ</a:t>
            </a:r>
          </a:p>
        </p:txBody>
      </p:sp>
      <p:sp>
        <p:nvSpPr>
          <p:cNvPr id="56" name="Прямокутник 55">
            <a:extLst>
              <a:ext uri="{FF2B5EF4-FFF2-40B4-BE49-F238E27FC236}">
                <a16:creationId xmlns:a16="http://schemas.microsoft.com/office/drawing/2014/main" id="{B07A2465-D607-40A7-AF5A-88EA122D2F82}"/>
              </a:ext>
            </a:extLst>
          </p:cNvPr>
          <p:cNvSpPr>
            <a:spLocks noGrp="1"/>
          </p:cNvSpPr>
          <p:nvPr/>
        </p:nvSpPr>
        <p:spPr>
          <a:xfrm>
            <a:off x="3524250" y="5429250"/>
            <a:ext cx="2047875" cy="400050"/>
          </a:xfrm>
          <a:prstGeom prst="rect">
            <a:avLst/>
          </a:prstGeom>
          <a:noFill/>
          <a:ln w="0">
            <a:noFill/>
          </a:ln>
        </p:spPr>
        <p:txBody>
          <a:bodyPr anchor="t">
            <a:normAutofit fontScale="69231"/>
          </a:bodyPr>
          <a:lstStyle/>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Концентрація, за якої ризик не перевищує прийнятий критерій у визначеному сценарії.</a:t>
            </a:r>
          </a:p>
        </p:txBody>
      </p:sp>
      <p:sp>
        <p:nvSpPr>
          <p:cNvPr id="57" name="Прямокутник: округлені кути 56">
            <a:extLst>
              <a:ext uri="{FF2B5EF4-FFF2-40B4-BE49-F238E27FC236}">
                <a16:creationId xmlns:a16="http://schemas.microsoft.com/office/drawing/2014/main" id="{111797E8-9D5A-40E6-87A9-D1173B7A5379}"/>
              </a:ext>
            </a:extLst>
          </p:cNvPr>
          <p:cNvSpPr>
            <a:spLocks noGrp="1"/>
          </p:cNvSpPr>
          <p:nvPr/>
        </p:nvSpPr>
        <p:spPr>
          <a:xfrm>
            <a:off x="6191250" y="6096000"/>
            <a:ext cx="5391150" cy="190500"/>
          </a:xfrm>
          <a:prstGeom prst="roundRect">
            <a:avLst>
              <a:gd name="adj" fmla="val 40000"/>
            </a:avLst>
          </a:prstGeom>
          <a:solidFill>
            <a:srgbClr val="DDECE4"/>
          </a:solidFill>
          <a:ln w="0">
            <a:noFill/>
          </a:ln>
        </p:spPr>
      </p:sp>
      <p:sp>
        <p:nvSpPr>
          <p:cNvPr id="58" name="Прямокутник 57">
            <a:extLst>
              <a:ext uri="{FF2B5EF4-FFF2-40B4-BE49-F238E27FC236}">
                <a16:creationId xmlns:a16="http://schemas.microsoft.com/office/drawing/2014/main" id="{5697C802-AEEF-411A-A13D-76E6DBD22E9B}"/>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9" name="Прямокутник 58">
            <a:extLst>
              <a:ext uri="{FF2B5EF4-FFF2-40B4-BE49-F238E27FC236}">
                <a16:creationId xmlns:a16="http://schemas.microsoft.com/office/drawing/2014/main" id="{19351521-4A6B-42B2-B56F-38FE52E17E94}"/>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26</a:t>
            </a:r>
          </a:p>
        </p:txBody>
      </p:sp>
    </p:spTree>
    <p:extLst>
      <p:ext uri="{BB962C8B-B14F-4D97-AF65-F5344CB8AC3E}">
        <p14:creationId xmlns:p14="http://schemas.microsoft.com/office/powerpoint/2010/main" val="508140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Прямокутник 39">
            <a:extLst>
              <a:ext uri="{FF2B5EF4-FFF2-40B4-BE49-F238E27FC236}">
                <a16:creationId xmlns:a16="http://schemas.microsoft.com/office/drawing/2014/main" id="{5A914334-0CF3-49D7-A8DD-4B1F6F1DC84A}"/>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27</a:t>
            </a:r>
          </a:p>
        </p:txBody>
      </p:sp>
      <p:sp>
        <p:nvSpPr>
          <p:cNvPr id="2" name="Прямокутник 1">
            <a:extLst>
              <a:ext uri="{FF2B5EF4-FFF2-40B4-BE49-F238E27FC236}">
                <a16:creationId xmlns:a16="http://schemas.microsoft.com/office/drawing/2014/main" id="{142C6674-181C-45A7-AE2D-9D6C10F14658}"/>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5A3E58F-3506-4438-87CD-D6826C25D394}"/>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Ризик-орієнтоване управління розриває ланцюг впливу</a:t>
            </a:r>
          </a:p>
        </p:txBody>
      </p:sp>
      <p:sp>
        <p:nvSpPr>
          <p:cNvPr id="4" name="Прямокутник: округлені кути 3">
            <a:extLst>
              <a:ext uri="{FF2B5EF4-FFF2-40B4-BE49-F238E27FC236}">
                <a16:creationId xmlns:a16="http://schemas.microsoft.com/office/drawing/2014/main" id="{A553F83D-C892-48A2-B9A9-15B00E0CC87B}"/>
              </a:ext>
            </a:extLst>
          </p:cNvPr>
          <p:cNvSpPr>
            <a:spLocks noGrp="1"/>
          </p:cNvSpPr>
          <p:nvPr/>
        </p:nvSpPr>
        <p:spPr>
          <a:xfrm>
            <a:off x="514350" y="1524000"/>
            <a:ext cx="11068050" cy="762000"/>
          </a:xfrm>
          <a:prstGeom prst="roundRect">
            <a:avLst>
              <a:gd name="adj" fmla="val 10000"/>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8EF6442-C4CC-4CA9-A723-E1E07F4C7A04}"/>
              </a:ext>
            </a:extLst>
          </p:cNvPr>
          <p:cNvSpPr>
            <a:spLocks noGrp="1"/>
          </p:cNvSpPr>
          <p:nvPr/>
        </p:nvSpPr>
        <p:spPr>
          <a:xfrm>
            <a:off x="514350" y="1524000"/>
            <a:ext cx="66675" cy="7620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00422598-F9F8-4849-B209-6652F1AA7452}"/>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РИЗИК-ОРІЄНТОВАНЕ УПРАВЛІННЯ</a:t>
            </a:r>
          </a:p>
        </p:txBody>
      </p:sp>
      <p:sp>
        <p:nvSpPr>
          <p:cNvPr id="7" name="Прямокутник 6">
            <a:extLst>
              <a:ext uri="{FF2B5EF4-FFF2-40B4-BE49-F238E27FC236}">
                <a16:creationId xmlns:a16="http://schemas.microsoft.com/office/drawing/2014/main" id="{F62EB5D1-5638-40DC-8205-89C30F4F1F71}"/>
              </a:ext>
            </a:extLst>
          </p:cNvPr>
          <p:cNvSpPr>
            <a:spLocks noGrp="1"/>
          </p:cNvSpPr>
          <p:nvPr/>
        </p:nvSpPr>
        <p:spPr>
          <a:xfrm>
            <a:off x="704850" y="1857375"/>
            <a:ext cx="10706100" cy="342900"/>
          </a:xfrm>
          <a:prstGeom prst="rect">
            <a:avLst/>
          </a:prstGeom>
          <a:noFill/>
          <a:ln w="0">
            <a:noFill/>
          </a:ln>
        </p:spPr>
        <p:txBody>
          <a:bodyPr anchor="t">
            <a:normAutofit fontScale="9564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Підхід, за якого характер і масштаб заходів визначаються концентрацією, повнотою шляху експозиції, чутливістю рецепторів та очікуваними наслідками.</a:t>
            </a:r>
          </a:p>
        </p:txBody>
      </p:sp>
      <p:sp>
        <p:nvSpPr>
          <p:cNvPr id="8" name="Прямокутник: округлені кути 7">
            <a:extLst>
              <a:ext uri="{FF2B5EF4-FFF2-40B4-BE49-F238E27FC236}">
                <a16:creationId xmlns:a16="http://schemas.microsoft.com/office/drawing/2014/main" id="{19FC4A07-E68B-4C56-BA2C-930F1BACB94A}"/>
              </a:ext>
            </a:extLst>
          </p:cNvPr>
          <p:cNvSpPr>
            <a:spLocks noGrp="1"/>
          </p:cNvSpPr>
          <p:nvPr/>
        </p:nvSpPr>
        <p:spPr>
          <a:xfrm>
            <a:off x="514350" y="2724150"/>
            <a:ext cx="2533650" cy="1714500"/>
          </a:xfrm>
          <a:prstGeom prst="roundRect">
            <a:avLst>
              <a:gd name="adj" fmla="val 4444"/>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FD858579-BC2A-457E-A535-F66EC728DA28}"/>
              </a:ext>
            </a:extLst>
          </p:cNvPr>
          <p:cNvSpPr>
            <a:spLocks noGrp="1"/>
          </p:cNvSpPr>
          <p:nvPr/>
        </p:nvSpPr>
        <p:spPr>
          <a:xfrm>
            <a:off x="685800" y="2895600"/>
            <a:ext cx="361950" cy="36195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AEBCE02C-A6D8-4335-8723-55E9C53407B6}"/>
              </a:ext>
            </a:extLst>
          </p:cNvPr>
          <p:cNvSpPr>
            <a:spLocks noGrp="1"/>
          </p:cNvSpPr>
          <p:nvPr/>
        </p:nvSpPr>
        <p:spPr>
          <a:xfrm>
            <a:off x="685800" y="300990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882A6E94-5456-4D71-BE81-36055CDFFE6D}"/>
              </a:ext>
            </a:extLst>
          </p:cNvPr>
          <p:cNvSpPr>
            <a:spLocks noGrp="1"/>
          </p:cNvSpPr>
          <p:nvPr/>
        </p:nvSpPr>
        <p:spPr>
          <a:xfrm>
            <a:off x="1181100" y="2952750"/>
            <a:ext cx="16764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ДЖЕРЕЛО</a:t>
            </a:r>
          </a:p>
        </p:txBody>
      </p:sp>
      <p:sp>
        <p:nvSpPr>
          <p:cNvPr id="12" name="Прямокутник 11">
            <a:extLst>
              <a:ext uri="{FF2B5EF4-FFF2-40B4-BE49-F238E27FC236}">
                <a16:creationId xmlns:a16="http://schemas.microsoft.com/office/drawing/2014/main" id="{0F519D3A-0D03-4BA5-BC20-7A33A49278AD}"/>
              </a:ext>
            </a:extLst>
          </p:cNvPr>
          <p:cNvSpPr>
            <a:spLocks noGrp="1"/>
          </p:cNvSpPr>
          <p:nvPr/>
        </p:nvSpPr>
        <p:spPr>
          <a:xfrm>
            <a:off x="704850" y="3486150"/>
            <a:ext cx="2152650" cy="3238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видалення джерела</a:t>
            </a:r>
          </a:p>
        </p:txBody>
      </p:sp>
      <p:sp>
        <p:nvSpPr>
          <p:cNvPr id="13" name="Прямокутник 12">
            <a:extLst>
              <a:ext uri="{FF2B5EF4-FFF2-40B4-BE49-F238E27FC236}">
                <a16:creationId xmlns:a16="http://schemas.microsoft.com/office/drawing/2014/main" id="{8DA1D1F0-BE7F-4073-AE16-AE4B8B5CD3EA}"/>
              </a:ext>
            </a:extLst>
          </p:cNvPr>
          <p:cNvSpPr>
            <a:spLocks noGrp="1"/>
          </p:cNvSpPr>
          <p:nvPr/>
        </p:nvSpPr>
        <p:spPr>
          <a:xfrm>
            <a:off x="704850" y="3962400"/>
            <a:ext cx="2152650" cy="3238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зменшення концентрації</a:t>
            </a:r>
          </a:p>
        </p:txBody>
      </p:sp>
      <p:sp>
        <p:nvSpPr>
          <p:cNvPr id="14" name="Прямокутник: округлені кути 13">
            <a:extLst>
              <a:ext uri="{FF2B5EF4-FFF2-40B4-BE49-F238E27FC236}">
                <a16:creationId xmlns:a16="http://schemas.microsoft.com/office/drawing/2014/main" id="{1D881BF7-80A7-4D42-8373-12F24E7813EE}"/>
              </a:ext>
            </a:extLst>
          </p:cNvPr>
          <p:cNvSpPr>
            <a:spLocks noGrp="1"/>
          </p:cNvSpPr>
          <p:nvPr/>
        </p:nvSpPr>
        <p:spPr>
          <a:xfrm>
            <a:off x="3286125" y="2724150"/>
            <a:ext cx="2533650" cy="1714500"/>
          </a:xfrm>
          <a:prstGeom prst="roundRect">
            <a:avLst>
              <a:gd name="adj" fmla="val 4444"/>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063F9005-8A67-4F0D-8E79-2F8853580979}"/>
              </a:ext>
            </a:extLst>
          </p:cNvPr>
          <p:cNvSpPr>
            <a:spLocks noGrp="1"/>
          </p:cNvSpPr>
          <p:nvPr/>
        </p:nvSpPr>
        <p:spPr>
          <a:xfrm>
            <a:off x="3457575" y="2895600"/>
            <a:ext cx="361950" cy="361950"/>
          </a:xfrm>
          <a:prstGeom prst="ellipse">
            <a:avLst/>
          </a:prstGeom>
          <a:solidFill>
            <a:srgbClr val="D9952D"/>
          </a:solidFill>
          <a:ln w="0">
            <a:noFill/>
          </a:ln>
        </p:spPr>
      </p:sp>
      <p:sp>
        <p:nvSpPr>
          <p:cNvPr id="16" name="Прямокутник 15">
            <a:extLst>
              <a:ext uri="{FF2B5EF4-FFF2-40B4-BE49-F238E27FC236}">
                <a16:creationId xmlns:a16="http://schemas.microsoft.com/office/drawing/2014/main" id="{2D654DF0-1EC6-45CE-8E49-7EE5E2463F61}"/>
              </a:ext>
            </a:extLst>
          </p:cNvPr>
          <p:cNvSpPr>
            <a:spLocks noGrp="1"/>
          </p:cNvSpPr>
          <p:nvPr/>
        </p:nvSpPr>
        <p:spPr>
          <a:xfrm>
            <a:off x="3457575" y="300990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7" name="Прямокутник 16">
            <a:extLst>
              <a:ext uri="{FF2B5EF4-FFF2-40B4-BE49-F238E27FC236}">
                <a16:creationId xmlns:a16="http://schemas.microsoft.com/office/drawing/2014/main" id="{799FFF51-6422-485C-8210-E3D7B73F2CCC}"/>
              </a:ext>
            </a:extLst>
          </p:cNvPr>
          <p:cNvSpPr>
            <a:spLocks noGrp="1"/>
          </p:cNvSpPr>
          <p:nvPr/>
        </p:nvSpPr>
        <p:spPr>
          <a:xfrm>
            <a:off x="3952875" y="2952750"/>
            <a:ext cx="16764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МІГРАЦІЯ</a:t>
            </a:r>
          </a:p>
        </p:txBody>
      </p:sp>
      <p:sp>
        <p:nvSpPr>
          <p:cNvPr id="18" name="Прямокутник 17">
            <a:extLst>
              <a:ext uri="{FF2B5EF4-FFF2-40B4-BE49-F238E27FC236}">
                <a16:creationId xmlns:a16="http://schemas.microsoft.com/office/drawing/2014/main" id="{77A93702-B9C9-42D7-9FDC-98BEC6B2D5DA}"/>
              </a:ext>
            </a:extLst>
          </p:cNvPr>
          <p:cNvSpPr>
            <a:spLocks noGrp="1"/>
          </p:cNvSpPr>
          <p:nvPr/>
        </p:nvSpPr>
        <p:spPr>
          <a:xfrm>
            <a:off x="3476625" y="3486150"/>
            <a:ext cx="2152650" cy="3238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ізоляція забруднення</a:t>
            </a:r>
          </a:p>
        </p:txBody>
      </p:sp>
      <p:sp>
        <p:nvSpPr>
          <p:cNvPr id="19" name="Прямокутник 18">
            <a:extLst>
              <a:ext uri="{FF2B5EF4-FFF2-40B4-BE49-F238E27FC236}">
                <a16:creationId xmlns:a16="http://schemas.microsoft.com/office/drawing/2014/main" id="{AE16C8D9-289F-47D1-BA64-731CA65F7EA1}"/>
              </a:ext>
            </a:extLst>
          </p:cNvPr>
          <p:cNvSpPr>
            <a:spLocks noGrp="1"/>
          </p:cNvSpPr>
          <p:nvPr/>
        </p:nvSpPr>
        <p:spPr>
          <a:xfrm>
            <a:off x="3476625" y="3962400"/>
            <a:ext cx="2152650" cy="3238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перехоплення стоку</a:t>
            </a:r>
          </a:p>
        </p:txBody>
      </p:sp>
      <p:sp>
        <p:nvSpPr>
          <p:cNvPr id="20" name="Прямокутник: округлені кути 19">
            <a:extLst>
              <a:ext uri="{FF2B5EF4-FFF2-40B4-BE49-F238E27FC236}">
                <a16:creationId xmlns:a16="http://schemas.microsoft.com/office/drawing/2014/main" id="{8BAD70B9-5367-4B8F-86A9-EE5855197F11}"/>
              </a:ext>
            </a:extLst>
          </p:cNvPr>
          <p:cNvSpPr>
            <a:spLocks noGrp="1"/>
          </p:cNvSpPr>
          <p:nvPr/>
        </p:nvSpPr>
        <p:spPr>
          <a:xfrm>
            <a:off x="6057900" y="2724150"/>
            <a:ext cx="2533650" cy="1714500"/>
          </a:xfrm>
          <a:prstGeom prst="roundRect">
            <a:avLst>
              <a:gd name="adj" fmla="val 4444"/>
            </a:avLst>
          </a:prstGeom>
          <a:solidFill>
            <a:srgbClr val="F4F8F6"/>
          </a:solidFill>
          <a:ln w="9525">
            <a:solidFill>
              <a:srgbClr val="D6E1DC"/>
            </a:solidFill>
          </a:ln>
        </p:spPr>
      </p:sp>
      <p:sp>
        <p:nvSpPr>
          <p:cNvPr id="21" name="Овал 20">
            <a:extLst>
              <a:ext uri="{FF2B5EF4-FFF2-40B4-BE49-F238E27FC236}">
                <a16:creationId xmlns:a16="http://schemas.microsoft.com/office/drawing/2014/main" id="{EE1ECE57-61CD-43C6-8ADB-48BF7D3227A2}"/>
              </a:ext>
            </a:extLst>
          </p:cNvPr>
          <p:cNvSpPr>
            <a:spLocks noGrp="1"/>
          </p:cNvSpPr>
          <p:nvPr/>
        </p:nvSpPr>
        <p:spPr>
          <a:xfrm>
            <a:off x="6229350" y="2895600"/>
            <a:ext cx="361950" cy="361950"/>
          </a:xfrm>
          <a:prstGeom prst="ellipse">
            <a:avLst/>
          </a:prstGeom>
          <a:solidFill>
            <a:srgbClr val="3E7692"/>
          </a:solidFill>
          <a:ln w="0">
            <a:noFill/>
          </a:ln>
        </p:spPr>
      </p:sp>
      <p:sp>
        <p:nvSpPr>
          <p:cNvPr id="22" name="Прямокутник 21">
            <a:extLst>
              <a:ext uri="{FF2B5EF4-FFF2-40B4-BE49-F238E27FC236}">
                <a16:creationId xmlns:a16="http://schemas.microsoft.com/office/drawing/2014/main" id="{BF22656C-FD97-4C43-8701-D55D60C36282}"/>
              </a:ext>
            </a:extLst>
          </p:cNvPr>
          <p:cNvSpPr>
            <a:spLocks noGrp="1"/>
          </p:cNvSpPr>
          <p:nvPr/>
        </p:nvSpPr>
        <p:spPr>
          <a:xfrm>
            <a:off x="6229350" y="300990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3" name="Прямокутник 22">
            <a:extLst>
              <a:ext uri="{FF2B5EF4-FFF2-40B4-BE49-F238E27FC236}">
                <a16:creationId xmlns:a16="http://schemas.microsoft.com/office/drawing/2014/main" id="{3DC0A5BB-1A96-41A5-BFCD-CDBF38CFB91D}"/>
              </a:ext>
            </a:extLst>
          </p:cNvPr>
          <p:cNvSpPr>
            <a:spLocks noGrp="1"/>
          </p:cNvSpPr>
          <p:nvPr/>
        </p:nvSpPr>
        <p:spPr>
          <a:xfrm>
            <a:off x="6724650" y="2952750"/>
            <a:ext cx="16764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КОНТАКТ</a:t>
            </a:r>
          </a:p>
        </p:txBody>
      </p:sp>
      <p:sp>
        <p:nvSpPr>
          <p:cNvPr id="24" name="Прямокутник 23">
            <a:extLst>
              <a:ext uri="{FF2B5EF4-FFF2-40B4-BE49-F238E27FC236}">
                <a16:creationId xmlns:a16="http://schemas.microsoft.com/office/drawing/2014/main" id="{91948AAA-539A-4DDA-967E-5E5E07C2F478}"/>
              </a:ext>
            </a:extLst>
          </p:cNvPr>
          <p:cNvSpPr>
            <a:spLocks noGrp="1"/>
          </p:cNvSpPr>
          <p:nvPr/>
        </p:nvSpPr>
        <p:spPr>
          <a:xfrm>
            <a:off x="6248400" y="3486150"/>
            <a:ext cx="2152650" cy="3238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захисне покриття</a:t>
            </a:r>
          </a:p>
        </p:txBody>
      </p:sp>
      <p:sp>
        <p:nvSpPr>
          <p:cNvPr id="25" name="Прямокутник 24">
            <a:extLst>
              <a:ext uri="{FF2B5EF4-FFF2-40B4-BE49-F238E27FC236}">
                <a16:creationId xmlns:a16="http://schemas.microsoft.com/office/drawing/2014/main" id="{65D8E1F7-84F4-4224-B84A-B23A0D745EA5}"/>
              </a:ext>
            </a:extLst>
          </p:cNvPr>
          <p:cNvSpPr>
            <a:spLocks noGrp="1"/>
          </p:cNvSpPr>
          <p:nvPr/>
        </p:nvSpPr>
        <p:spPr>
          <a:xfrm>
            <a:off x="6248400" y="3962400"/>
            <a:ext cx="2152650" cy="3238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контроль пилу</a:t>
            </a:r>
          </a:p>
        </p:txBody>
      </p:sp>
      <p:sp>
        <p:nvSpPr>
          <p:cNvPr id="26" name="Прямокутник: округлені кути 25">
            <a:extLst>
              <a:ext uri="{FF2B5EF4-FFF2-40B4-BE49-F238E27FC236}">
                <a16:creationId xmlns:a16="http://schemas.microsoft.com/office/drawing/2014/main" id="{8F7CE5EA-3CA6-464C-840F-A84A345CAED5}"/>
              </a:ext>
            </a:extLst>
          </p:cNvPr>
          <p:cNvSpPr>
            <a:spLocks noGrp="1"/>
          </p:cNvSpPr>
          <p:nvPr/>
        </p:nvSpPr>
        <p:spPr>
          <a:xfrm>
            <a:off x="8829675" y="2724150"/>
            <a:ext cx="2533650" cy="1714500"/>
          </a:xfrm>
          <a:prstGeom prst="roundRect">
            <a:avLst>
              <a:gd name="adj" fmla="val 4444"/>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16EEFBE1-24FB-4369-B3CA-AE0151D48C7A}"/>
              </a:ext>
            </a:extLst>
          </p:cNvPr>
          <p:cNvSpPr>
            <a:spLocks noGrp="1"/>
          </p:cNvSpPr>
          <p:nvPr/>
        </p:nvSpPr>
        <p:spPr>
          <a:xfrm>
            <a:off x="9001125" y="2895600"/>
            <a:ext cx="361950" cy="361950"/>
          </a:xfrm>
          <a:prstGeom prst="ellipse">
            <a:avLst/>
          </a:prstGeom>
          <a:solidFill>
            <a:srgbClr val="4D8969"/>
          </a:solidFill>
          <a:ln w="0">
            <a:noFill/>
          </a:ln>
        </p:spPr>
      </p:sp>
      <p:sp>
        <p:nvSpPr>
          <p:cNvPr id="28" name="Прямокутник 27">
            <a:extLst>
              <a:ext uri="{FF2B5EF4-FFF2-40B4-BE49-F238E27FC236}">
                <a16:creationId xmlns:a16="http://schemas.microsoft.com/office/drawing/2014/main" id="{84CCD442-46FC-4CF2-8B93-1486F8E9A803}"/>
              </a:ext>
            </a:extLst>
          </p:cNvPr>
          <p:cNvSpPr>
            <a:spLocks noGrp="1"/>
          </p:cNvSpPr>
          <p:nvPr/>
        </p:nvSpPr>
        <p:spPr>
          <a:xfrm>
            <a:off x="9001125" y="3009900"/>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9" name="Прямокутник 28">
            <a:extLst>
              <a:ext uri="{FF2B5EF4-FFF2-40B4-BE49-F238E27FC236}">
                <a16:creationId xmlns:a16="http://schemas.microsoft.com/office/drawing/2014/main" id="{8B2BE6DF-DE80-4504-92EC-37768553A93B}"/>
              </a:ext>
            </a:extLst>
          </p:cNvPr>
          <p:cNvSpPr>
            <a:spLocks noGrp="1"/>
          </p:cNvSpPr>
          <p:nvPr/>
        </p:nvSpPr>
        <p:spPr>
          <a:xfrm>
            <a:off x="9496425" y="2952750"/>
            <a:ext cx="16764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РЕЦЕПТОР</a:t>
            </a:r>
          </a:p>
        </p:txBody>
      </p:sp>
      <p:sp>
        <p:nvSpPr>
          <p:cNvPr id="30" name="Прямокутник 29">
            <a:extLst>
              <a:ext uri="{FF2B5EF4-FFF2-40B4-BE49-F238E27FC236}">
                <a16:creationId xmlns:a16="http://schemas.microsoft.com/office/drawing/2014/main" id="{4073B81F-12F8-42CC-B08B-ECFD0A51B436}"/>
              </a:ext>
            </a:extLst>
          </p:cNvPr>
          <p:cNvSpPr>
            <a:spLocks noGrp="1"/>
          </p:cNvSpPr>
          <p:nvPr/>
        </p:nvSpPr>
        <p:spPr>
          <a:xfrm>
            <a:off x="9020175" y="3486150"/>
            <a:ext cx="2152650" cy="3238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безпечне водопостачання</a:t>
            </a:r>
          </a:p>
        </p:txBody>
      </p:sp>
      <p:sp>
        <p:nvSpPr>
          <p:cNvPr id="31" name="Прямокутник 30">
            <a:extLst>
              <a:ext uri="{FF2B5EF4-FFF2-40B4-BE49-F238E27FC236}">
                <a16:creationId xmlns:a16="http://schemas.microsoft.com/office/drawing/2014/main" id="{B639FB6A-7F4B-49B8-A860-EFDD904C8B80}"/>
              </a:ext>
            </a:extLst>
          </p:cNvPr>
          <p:cNvSpPr>
            <a:spLocks noGrp="1"/>
          </p:cNvSpPr>
          <p:nvPr/>
        </p:nvSpPr>
        <p:spPr>
          <a:xfrm>
            <a:off x="9020175" y="3962400"/>
            <a:ext cx="2152650" cy="3238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обмеження доступу</a:t>
            </a:r>
          </a:p>
        </p:txBody>
      </p:sp>
      <p:sp>
        <p:nvSpPr>
          <p:cNvPr id="32" name="Прямокутник: округлені кути 31">
            <a:extLst>
              <a:ext uri="{FF2B5EF4-FFF2-40B4-BE49-F238E27FC236}">
                <a16:creationId xmlns:a16="http://schemas.microsoft.com/office/drawing/2014/main" id="{0BEF93C8-BB99-49D6-999C-19D940C795F7}"/>
              </a:ext>
            </a:extLst>
          </p:cNvPr>
          <p:cNvSpPr>
            <a:spLocks noGrp="1"/>
          </p:cNvSpPr>
          <p:nvPr/>
        </p:nvSpPr>
        <p:spPr>
          <a:xfrm>
            <a:off x="514350" y="4762500"/>
            <a:ext cx="5305425" cy="1028700"/>
          </a:xfrm>
          <a:prstGeom prst="roundRect">
            <a:avLst>
              <a:gd name="adj" fmla="val 7407"/>
            </a:avLst>
          </a:prstGeom>
          <a:solidFill>
            <a:srgbClr val="10282F"/>
          </a:solidFill>
          <a:ln w="0">
            <a:noFill/>
          </a:ln>
        </p:spPr>
      </p:sp>
      <p:sp>
        <p:nvSpPr>
          <p:cNvPr id="33" name="Прямокутник 32">
            <a:extLst>
              <a:ext uri="{FF2B5EF4-FFF2-40B4-BE49-F238E27FC236}">
                <a16:creationId xmlns:a16="http://schemas.microsoft.com/office/drawing/2014/main" id="{634622B9-7791-4CE4-B349-59A06E920B69}"/>
              </a:ext>
            </a:extLst>
          </p:cNvPr>
          <p:cNvSpPr>
            <a:spLocks noGrp="1"/>
          </p:cNvSpPr>
          <p:nvPr/>
        </p:nvSpPr>
        <p:spPr>
          <a:xfrm>
            <a:off x="742950" y="4953000"/>
            <a:ext cx="266700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КОМБІНОВАНА СТРАТЕГІЯ</a:t>
            </a:r>
          </a:p>
        </p:txBody>
      </p:sp>
      <p:sp>
        <p:nvSpPr>
          <p:cNvPr id="34" name="Прямокутник 33">
            <a:extLst>
              <a:ext uri="{FF2B5EF4-FFF2-40B4-BE49-F238E27FC236}">
                <a16:creationId xmlns:a16="http://schemas.microsoft.com/office/drawing/2014/main" id="{DDD0CF9B-F883-4555-BA8D-8A4FC80E320B}"/>
              </a:ext>
            </a:extLst>
          </p:cNvPr>
          <p:cNvSpPr>
            <a:spLocks noGrp="1"/>
          </p:cNvSpPr>
          <p:nvPr/>
        </p:nvSpPr>
        <p:spPr>
          <a:xfrm>
            <a:off x="742950" y="5257800"/>
            <a:ext cx="4762500" cy="381000"/>
          </a:xfrm>
          <a:prstGeom prst="rect">
            <a:avLst/>
          </a:prstGeom>
          <a:noFill/>
          <a:ln w="0">
            <a:noFill/>
          </a:ln>
        </p:spPr>
        <p:txBody>
          <a:bodyPr anchor="t">
            <a:normAutofit fontScale="84444"/>
          </a:bodyPr>
          <a:lstStyle/>
          <a:p>
            <a:pPr algn="l">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Очищення, інженерний контроль і моніторинг поєднують відповідно до повного шляху експозиції.</a:t>
            </a:r>
          </a:p>
        </p:txBody>
      </p:sp>
      <p:sp>
        <p:nvSpPr>
          <p:cNvPr id="35" name="Прямокутник: округлені кути 34">
            <a:extLst>
              <a:ext uri="{FF2B5EF4-FFF2-40B4-BE49-F238E27FC236}">
                <a16:creationId xmlns:a16="http://schemas.microsoft.com/office/drawing/2014/main" id="{C301B55B-B04F-4F23-B0CD-DD58DEDFD133}"/>
              </a:ext>
            </a:extLst>
          </p:cNvPr>
          <p:cNvSpPr>
            <a:spLocks noGrp="1"/>
          </p:cNvSpPr>
          <p:nvPr/>
        </p:nvSpPr>
        <p:spPr>
          <a:xfrm>
            <a:off x="6029325" y="4762500"/>
            <a:ext cx="5553075" cy="1028700"/>
          </a:xfrm>
          <a:prstGeom prst="roundRect">
            <a:avLst>
              <a:gd name="adj" fmla="val 7407"/>
            </a:avLst>
          </a:prstGeom>
          <a:solidFill>
            <a:srgbClr val="F7E6E3"/>
          </a:solidFill>
          <a:ln w="0">
            <a:noFill/>
          </a:ln>
        </p:spPr>
      </p:sp>
      <p:sp>
        <p:nvSpPr>
          <p:cNvPr id="36" name="Прямокутник 35">
            <a:extLst>
              <a:ext uri="{FF2B5EF4-FFF2-40B4-BE49-F238E27FC236}">
                <a16:creationId xmlns:a16="http://schemas.microsoft.com/office/drawing/2014/main" id="{A00F89DA-5C9A-4738-A07F-772749D16194}"/>
              </a:ext>
            </a:extLst>
          </p:cNvPr>
          <p:cNvSpPr>
            <a:spLocks noGrp="1"/>
          </p:cNvSpPr>
          <p:nvPr/>
        </p:nvSpPr>
        <p:spPr>
          <a:xfrm>
            <a:off x="6257925" y="4953000"/>
            <a:ext cx="209550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УМОВА ДІЄВОСТІ</a:t>
            </a:r>
          </a:p>
        </p:txBody>
      </p:sp>
      <p:sp>
        <p:nvSpPr>
          <p:cNvPr id="37" name="Прямокутник 36">
            <a:extLst>
              <a:ext uri="{FF2B5EF4-FFF2-40B4-BE49-F238E27FC236}">
                <a16:creationId xmlns:a16="http://schemas.microsoft.com/office/drawing/2014/main" id="{BDBC802E-11A0-4CE9-B7CF-50FAF6C425D6}"/>
              </a:ext>
            </a:extLst>
          </p:cNvPr>
          <p:cNvSpPr>
            <a:spLocks noGrp="1"/>
          </p:cNvSpPr>
          <p:nvPr/>
        </p:nvSpPr>
        <p:spPr>
          <a:xfrm>
            <a:off x="6257925" y="5257800"/>
            <a:ext cx="4953000" cy="381000"/>
          </a:xfrm>
          <a:prstGeom prst="rect">
            <a:avLst/>
          </a:prstGeom>
          <a:noFill/>
          <a:ln w="0">
            <a:noFill/>
          </a:ln>
        </p:spPr>
        <p:txBody>
          <a:bodyPr anchor="t">
            <a:normAutofit fontScale="84444"/>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Адміністративні обмеження придатні лише тоді, коли їх реально виконують, контролюють і переглядають.</a:t>
            </a:r>
          </a:p>
        </p:txBody>
      </p:sp>
      <p:sp>
        <p:nvSpPr>
          <p:cNvPr id="38" name="Прямокутник 37">
            <a:extLst>
              <a:ext uri="{FF2B5EF4-FFF2-40B4-BE49-F238E27FC236}">
                <a16:creationId xmlns:a16="http://schemas.microsoft.com/office/drawing/2014/main" id="{19592E89-64B6-463B-9591-4291E664849E}"/>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9" name="Прямокутник 38">
            <a:extLst>
              <a:ext uri="{FF2B5EF4-FFF2-40B4-BE49-F238E27FC236}">
                <a16:creationId xmlns:a16="http://schemas.microsoft.com/office/drawing/2014/main" id="{B55FCB80-EF61-42C1-A431-0F5873E7699D}"/>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27</a:t>
            </a:r>
          </a:p>
        </p:txBody>
      </p:sp>
    </p:spTree>
    <p:extLst>
      <p:ext uri="{BB962C8B-B14F-4D97-AF65-F5344CB8AC3E}">
        <p14:creationId xmlns:p14="http://schemas.microsoft.com/office/powerpoint/2010/main" val="2112601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2" name="Прямокутник 61">
            <a:extLst>
              <a:ext uri="{FF2B5EF4-FFF2-40B4-BE49-F238E27FC236}">
                <a16:creationId xmlns:a16="http://schemas.microsoft.com/office/drawing/2014/main" id="{F8CDC105-4242-40AD-8E62-C18D30FE946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28</a:t>
            </a:r>
          </a:p>
        </p:txBody>
      </p:sp>
      <p:sp>
        <p:nvSpPr>
          <p:cNvPr id="2" name="Прямокутник 1">
            <a:extLst>
              <a:ext uri="{FF2B5EF4-FFF2-40B4-BE49-F238E27FC236}">
                <a16:creationId xmlns:a16="http://schemas.microsoft.com/office/drawing/2014/main" id="{47DE32A4-5BF9-4417-AA9C-286DD5FC8582}"/>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2CA0DC00-6399-468E-80A8-CBBB65352B84}"/>
              </a:ext>
            </a:extLst>
          </p:cNvPr>
          <p:cNvSpPr>
            <a:spLocks noGrp="1"/>
          </p:cNvSpPr>
          <p:nvPr/>
        </p:nvSpPr>
        <p:spPr>
          <a:xfrm>
            <a:off x="514350" y="723900"/>
            <a:ext cx="11049000" cy="523875"/>
          </a:xfrm>
          <a:prstGeom prst="rect">
            <a:avLst/>
          </a:prstGeom>
          <a:noFill/>
          <a:ln w="0">
            <a:noFill/>
          </a:ln>
        </p:spPr>
        <p:txBody>
          <a:bodyPr anchor="t">
            <a:normAutofit fontScale="9510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Залишковий ризик потребує контролю після завершення ремедіації</a:t>
            </a:r>
          </a:p>
        </p:txBody>
      </p:sp>
      <p:sp>
        <p:nvSpPr>
          <p:cNvPr id="4" name="Прямокутник: округлені кути 3">
            <a:extLst>
              <a:ext uri="{FF2B5EF4-FFF2-40B4-BE49-F238E27FC236}">
                <a16:creationId xmlns:a16="http://schemas.microsoft.com/office/drawing/2014/main" id="{EA463727-AA6A-4FCC-A9D8-87C25EC42C94}"/>
              </a:ext>
            </a:extLst>
          </p:cNvPr>
          <p:cNvSpPr>
            <a:spLocks noGrp="1"/>
          </p:cNvSpPr>
          <p:nvPr/>
        </p:nvSpPr>
        <p:spPr>
          <a:xfrm>
            <a:off x="514350" y="152400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DA078F9-7375-4AC8-B602-9331583D99BC}"/>
              </a:ext>
            </a:extLst>
          </p:cNvPr>
          <p:cNvSpPr>
            <a:spLocks noGrp="1"/>
          </p:cNvSpPr>
          <p:nvPr/>
        </p:nvSpPr>
        <p:spPr>
          <a:xfrm>
            <a:off x="514350" y="1524000"/>
            <a:ext cx="66675" cy="72390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3C707774-5091-45CA-A6BE-CBDE51DC455C}"/>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ЗАЛИШКОВИЙ РИЗИК</a:t>
            </a:r>
          </a:p>
        </p:txBody>
      </p:sp>
      <p:sp>
        <p:nvSpPr>
          <p:cNvPr id="7" name="Прямокутник 6">
            <a:extLst>
              <a:ext uri="{FF2B5EF4-FFF2-40B4-BE49-F238E27FC236}">
                <a16:creationId xmlns:a16="http://schemas.microsoft.com/office/drawing/2014/main" id="{7B2CE5A7-7407-4797-A5E5-305EB4FA2162}"/>
              </a:ext>
            </a:extLst>
          </p:cNvPr>
          <p:cNvSpPr>
            <a:spLocks noGrp="1"/>
          </p:cNvSpPr>
          <p:nvPr/>
        </p:nvSpPr>
        <p:spPr>
          <a:xfrm>
            <a:off x="704850" y="185737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Ризик, який зберігається після виконання ремедіаційних, інженерних або організаційних заходів.</a:t>
            </a:r>
          </a:p>
        </p:txBody>
      </p:sp>
      <p:sp>
        <p:nvSpPr>
          <p:cNvPr id="8" name="Прямокутник 7">
            <a:extLst>
              <a:ext uri="{FF2B5EF4-FFF2-40B4-BE49-F238E27FC236}">
                <a16:creationId xmlns:a16="http://schemas.microsoft.com/office/drawing/2014/main" id="{518CC32C-B0AF-4BB8-B7FE-0965BFC2E5D4}"/>
              </a:ext>
            </a:extLst>
          </p:cNvPr>
          <p:cNvSpPr>
            <a:spLocks noGrp="1"/>
          </p:cNvSpPr>
          <p:nvPr/>
        </p:nvSpPr>
        <p:spPr>
          <a:xfrm>
            <a:off x="514350" y="2609850"/>
            <a:ext cx="4572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ЧОМУ РИЗИК ЗАЛИШАЄТЬСЯ</a:t>
            </a:r>
          </a:p>
        </p:txBody>
      </p:sp>
      <p:sp>
        <p:nvSpPr>
          <p:cNvPr id="9" name="Прямокутник: округлені кути 8">
            <a:extLst>
              <a:ext uri="{FF2B5EF4-FFF2-40B4-BE49-F238E27FC236}">
                <a16:creationId xmlns:a16="http://schemas.microsoft.com/office/drawing/2014/main" id="{5C7527AC-5E5C-4F6C-8DF8-FEEC1769FBE2}"/>
              </a:ext>
            </a:extLst>
          </p:cNvPr>
          <p:cNvSpPr>
            <a:spLocks noGrp="1"/>
          </p:cNvSpPr>
          <p:nvPr/>
        </p:nvSpPr>
        <p:spPr>
          <a:xfrm>
            <a:off x="514350" y="2914650"/>
            <a:ext cx="2505075" cy="342900"/>
          </a:xfrm>
          <a:prstGeom prst="roundRect">
            <a:avLst>
              <a:gd name="adj" fmla="val 22222"/>
            </a:avLst>
          </a:prstGeom>
          <a:solidFill>
            <a:srgbClr val="FFFFFF"/>
          </a:solidFill>
          <a:ln w="9525">
            <a:solidFill>
              <a:srgbClr val="D6E1DC"/>
            </a:solidFill>
          </a:ln>
        </p:spPr>
      </p:sp>
      <p:sp>
        <p:nvSpPr>
          <p:cNvPr id="10" name="Овал 9">
            <a:extLst>
              <a:ext uri="{FF2B5EF4-FFF2-40B4-BE49-F238E27FC236}">
                <a16:creationId xmlns:a16="http://schemas.microsoft.com/office/drawing/2014/main" id="{6DCE20D9-065A-4C73-8A17-E8C916D258B7}"/>
              </a:ext>
            </a:extLst>
          </p:cNvPr>
          <p:cNvSpPr>
            <a:spLocks noGrp="1"/>
          </p:cNvSpPr>
          <p:nvPr/>
        </p:nvSpPr>
        <p:spPr>
          <a:xfrm>
            <a:off x="628650" y="3009900"/>
            <a:ext cx="152400" cy="152400"/>
          </a:xfrm>
          <a:prstGeom prst="ellipse">
            <a:avLst/>
          </a:prstGeom>
          <a:solidFill>
            <a:srgbClr val="C75A52"/>
          </a:solidFill>
          <a:ln w="0">
            <a:noFill/>
          </a:ln>
        </p:spPr>
      </p:sp>
      <p:sp>
        <p:nvSpPr>
          <p:cNvPr id="11" name="Прямокутник 10">
            <a:extLst>
              <a:ext uri="{FF2B5EF4-FFF2-40B4-BE49-F238E27FC236}">
                <a16:creationId xmlns:a16="http://schemas.microsoft.com/office/drawing/2014/main" id="{DCB66A29-1838-4504-A072-6D48E11F203C}"/>
              </a:ext>
            </a:extLst>
          </p:cNvPr>
          <p:cNvSpPr>
            <a:spLocks noGrp="1"/>
          </p:cNvSpPr>
          <p:nvPr/>
        </p:nvSpPr>
        <p:spPr>
          <a:xfrm>
            <a:off x="895350" y="2981325"/>
            <a:ext cx="1981200" cy="209550"/>
          </a:xfrm>
          <a:prstGeom prst="rect">
            <a:avLst/>
          </a:prstGeom>
          <a:noFill/>
          <a:ln w="0">
            <a:noFill/>
          </a:ln>
        </p:spPr>
        <p:txBody>
          <a:bodyPr anchor="t">
            <a:normAutofit fontScale="8624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повне очищення технічно неможливе</a:t>
            </a:r>
          </a:p>
        </p:txBody>
      </p:sp>
      <p:sp>
        <p:nvSpPr>
          <p:cNvPr id="12" name="Прямокутник: округлені кути 11">
            <a:extLst>
              <a:ext uri="{FF2B5EF4-FFF2-40B4-BE49-F238E27FC236}">
                <a16:creationId xmlns:a16="http://schemas.microsoft.com/office/drawing/2014/main" id="{6C0D8A79-8D8A-4236-BEA9-E04AB463C953}"/>
              </a:ext>
            </a:extLst>
          </p:cNvPr>
          <p:cNvSpPr>
            <a:spLocks noGrp="1"/>
          </p:cNvSpPr>
          <p:nvPr/>
        </p:nvSpPr>
        <p:spPr>
          <a:xfrm>
            <a:off x="3181350" y="2914650"/>
            <a:ext cx="2505075" cy="342900"/>
          </a:xfrm>
          <a:prstGeom prst="roundRect">
            <a:avLst>
              <a:gd name="adj" fmla="val 22222"/>
            </a:avLst>
          </a:prstGeom>
          <a:solidFill>
            <a:srgbClr val="F5EBDD"/>
          </a:solidFill>
          <a:ln w="9525">
            <a:solidFill>
              <a:srgbClr val="D6E1DC"/>
            </a:solidFill>
          </a:ln>
        </p:spPr>
      </p:sp>
      <p:sp>
        <p:nvSpPr>
          <p:cNvPr id="13" name="Овал 12">
            <a:extLst>
              <a:ext uri="{FF2B5EF4-FFF2-40B4-BE49-F238E27FC236}">
                <a16:creationId xmlns:a16="http://schemas.microsoft.com/office/drawing/2014/main" id="{ADE2D0E6-7506-4CA0-A5E4-67D62A23729C}"/>
              </a:ext>
            </a:extLst>
          </p:cNvPr>
          <p:cNvSpPr>
            <a:spLocks noGrp="1"/>
          </p:cNvSpPr>
          <p:nvPr/>
        </p:nvSpPr>
        <p:spPr>
          <a:xfrm>
            <a:off x="3295650" y="3009900"/>
            <a:ext cx="152400" cy="152400"/>
          </a:xfrm>
          <a:prstGeom prst="ellipse">
            <a:avLst/>
          </a:prstGeom>
          <a:solidFill>
            <a:srgbClr val="C75A52"/>
          </a:solidFill>
          <a:ln w="0">
            <a:noFill/>
          </a:ln>
        </p:spPr>
      </p:sp>
      <p:sp>
        <p:nvSpPr>
          <p:cNvPr id="14" name="Прямокутник 13">
            <a:extLst>
              <a:ext uri="{FF2B5EF4-FFF2-40B4-BE49-F238E27FC236}">
                <a16:creationId xmlns:a16="http://schemas.microsoft.com/office/drawing/2014/main" id="{860430DE-C139-408E-8D57-9463C20CDC16}"/>
              </a:ext>
            </a:extLst>
          </p:cNvPr>
          <p:cNvSpPr>
            <a:spLocks noGrp="1"/>
          </p:cNvSpPr>
          <p:nvPr/>
        </p:nvSpPr>
        <p:spPr>
          <a:xfrm>
            <a:off x="3562350" y="2981325"/>
            <a:ext cx="1981200" cy="209550"/>
          </a:xfrm>
          <a:prstGeom prst="rect">
            <a:avLst/>
          </a:prstGeom>
          <a:noFill/>
          <a:ln w="0">
            <a:noFill/>
          </a:ln>
        </p:spPr>
        <p:txBody>
          <a:bodyPr anchor="t">
            <a:normAutofit fontScale="8765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забруднення зберігається на глибині</a:t>
            </a:r>
          </a:p>
        </p:txBody>
      </p:sp>
      <p:sp>
        <p:nvSpPr>
          <p:cNvPr id="15" name="Прямокутник: округлені кути 14">
            <a:extLst>
              <a:ext uri="{FF2B5EF4-FFF2-40B4-BE49-F238E27FC236}">
                <a16:creationId xmlns:a16="http://schemas.microsoft.com/office/drawing/2014/main" id="{BFC1B451-5D35-47BF-9405-FAB499859C79}"/>
              </a:ext>
            </a:extLst>
          </p:cNvPr>
          <p:cNvSpPr>
            <a:spLocks noGrp="1"/>
          </p:cNvSpPr>
          <p:nvPr/>
        </p:nvSpPr>
        <p:spPr>
          <a:xfrm>
            <a:off x="514350" y="3371850"/>
            <a:ext cx="2505075" cy="342900"/>
          </a:xfrm>
          <a:prstGeom prst="roundRect">
            <a:avLst>
              <a:gd name="adj" fmla="val 22222"/>
            </a:avLst>
          </a:prstGeom>
          <a:solidFill>
            <a:srgbClr val="FFFFFF"/>
          </a:solidFill>
          <a:ln w="9525">
            <a:solidFill>
              <a:srgbClr val="D6E1DC"/>
            </a:solidFill>
          </a:ln>
        </p:spPr>
      </p:sp>
      <p:sp>
        <p:nvSpPr>
          <p:cNvPr id="16" name="Овал 15">
            <a:extLst>
              <a:ext uri="{FF2B5EF4-FFF2-40B4-BE49-F238E27FC236}">
                <a16:creationId xmlns:a16="http://schemas.microsoft.com/office/drawing/2014/main" id="{14127AC8-49A1-46E4-9550-F945B059DCC2}"/>
              </a:ext>
            </a:extLst>
          </p:cNvPr>
          <p:cNvSpPr>
            <a:spLocks noGrp="1"/>
          </p:cNvSpPr>
          <p:nvPr/>
        </p:nvSpPr>
        <p:spPr>
          <a:xfrm>
            <a:off x="628650" y="3467100"/>
            <a:ext cx="152400" cy="152400"/>
          </a:xfrm>
          <a:prstGeom prst="ellipse">
            <a:avLst/>
          </a:prstGeom>
          <a:solidFill>
            <a:srgbClr val="C75A52"/>
          </a:solidFill>
          <a:ln w="0">
            <a:noFill/>
          </a:ln>
        </p:spPr>
      </p:sp>
      <p:sp>
        <p:nvSpPr>
          <p:cNvPr id="17" name="Прямокутник 16">
            <a:extLst>
              <a:ext uri="{FF2B5EF4-FFF2-40B4-BE49-F238E27FC236}">
                <a16:creationId xmlns:a16="http://schemas.microsoft.com/office/drawing/2014/main" id="{8DE08493-9C2D-4858-96BA-0CF278C1A404}"/>
              </a:ext>
            </a:extLst>
          </p:cNvPr>
          <p:cNvSpPr>
            <a:spLocks noGrp="1"/>
          </p:cNvSpPr>
          <p:nvPr/>
        </p:nvSpPr>
        <p:spPr>
          <a:xfrm>
            <a:off x="895350" y="3438525"/>
            <a:ext cx="19812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частина ділянки недоступна</a:t>
            </a:r>
          </a:p>
        </p:txBody>
      </p:sp>
      <p:sp>
        <p:nvSpPr>
          <p:cNvPr id="18" name="Прямокутник: округлені кути 17">
            <a:extLst>
              <a:ext uri="{FF2B5EF4-FFF2-40B4-BE49-F238E27FC236}">
                <a16:creationId xmlns:a16="http://schemas.microsoft.com/office/drawing/2014/main" id="{3BC00279-3BCD-47EE-B5AF-586A96AB7845}"/>
              </a:ext>
            </a:extLst>
          </p:cNvPr>
          <p:cNvSpPr>
            <a:spLocks noGrp="1"/>
          </p:cNvSpPr>
          <p:nvPr/>
        </p:nvSpPr>
        <p:spPr>
          <a:xfrm>
            <a:off x="3181350" y="3371850"/>
            <a:ext cx="2505075" cy="342900"/>
          </a:xfrm>
          <a:prstGeom prst="roundRect">
            <a:avLst>
              <a:gd name="adj" fmla="val 22222"/>
            </a:avLst>
          </a:prstGeom>
          <a:solidFill>
            <a:srgbClr val="F5EBDD"/>
          </a:solidFill>
          <a:ln w="9525">
            <a:solidFill>
              <a:srgbClr val="D6E1DC"/>
            </a:solidFill>
          </a:ln>
        </p:spPr>
      </p:sp>
      <p:sp>
        <p:nvSpPr>
          <p:cNvPr id="19" name="Овал 18">
            <a:extLst>
              <a:ext uri="{FF2B5EF4-FFF2-40B4-BE49-F238E27FC236}">
                <a16:creationId xmlns:a16="http://schemas.microsoft.com/office/drawing/2014/main" id="{5C2E69A1-9817-4F7F-9293-7FFFC9EBFF4C}"/>
              </a:ext>
            </a:extLst>
          </p:cNvPr>
          <p:cNvSpPr>
            <a:spLocks noGrp="1"/>
          </p:cNvSpPr>
          <p:nvPr/>
        </p:nvSpPr>
        <p:spPr>
          <a:xfrm>
            <a:off x="3295650" y="3467100"/>
            <a:ext cx="152400" cy="152400"/>
          </a:xfrm>
          <a:prstGeom prst="ellipse">
            <a:avLst/>
          </a:prstGeom>
          <a:solidFill>
            <a:srgbClr val="C75A52"/>
          </a:solidFill>
          <a:ln w="0">
            <a:noFill/>
          </a:ln>
        </p:spPr>
      </p:sp>
      <p:sp>
        <p:nvSpPr>
          <p:cNvPr id="20" name="Прямокутник 19">
            <a:extLst>
              <a:ext uri="{FF2B5EF4-FFF2-40B4-BE49-F238E27FC236}">
                <a16:creationId xmlns:a16="http://schemas.microsoft.com/office/drawing/2014/main" id="{FAED33BB-C0BF-42EB-AF4A-9FBB25C530D5}"/>
              </a:ext>
            </a:extLst>
          </p:cNvPr>
          <p:cNvSpPr>
            <a:spLocks noGrp="1"/>
          </p:cNvSpPr>
          <p:nvPr/>
        </p:nvSpPr>
        <p:spPr>
          <a:xfrm>
            <a:off x="3562350" y="3438525"/>
            <a:ext cx="1981200" cy="209550"/>
          </a:xfrm>
          <a:prstGeom prst="rect">
            <a:avLst/>
          </a:prstGeom>
          <a:noFill/>
          <a:ln w="0">
            <a:noFill/>
          </a:ln>
        </p:spPr>
        <p:txBody>
          <a:bodyPr anchor="t">
            <a:normAutofit fontScale="7843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забруднення розташоване під будівлями</a:t>
            </a:r>
          </a:p>
        </p:txBody>
      </p:sp>
      <p:sp>
        <p:nvSpPr>
          <p:cNvPr id="21" name="Прямокутник: округлені кути 20">
            <a:extLst>
              <a:ext uri="{FF2B5EF4-FFF2-40B4-BE49-F238E27FC236}">
                <a16:creationId xmlns:a16="http://schemas.microsoft.com/office/drawing/2014/main" id="{28C65ABB-79BC-4B8A-A085-74DDA4A4FD6C}"/>
              </a:ext>
            </a:extLst>
          </p:cNvPr>
          <p:cNvSpPr>
            <a:spLocks noGrp="1"/>
          </p:cNvSpPr>
          <p:nvPr/>
        </p:nvSpPr>
        <p:spPr>
          <a:xfrm>
            <a:off x="514350" y="3829050"/>
            <a:ext cx="2505075" cy="342900"/>
          </a:xfrm>
          <a:prstGeom prst="roundRect">
            <a:avLst>
              <a:gd name="adj" fmla="val 22222"/>
            </a:avLst>
          </a:prstGeom>
          <a:solidFill>
            <a:srgbClr val="FFFFFF"/>
          </a:solidFill>
          <a:ln w="9525">
            <a:solidFill>
              <a:srgbClr val="D6E1DC"/>
            </a:solidFill>
          </a:ln>
        </p:spPr>
      </p:sp>
      <p:sp>
        <p:nvSpPr>
          <p:cNvPr id="22" name="Овал 21">
            <a:extLst>
              <a:ext uri="{FF2B5EF4-FFF2-40B4-BE49-F238E27FC236}">
                <a16:creationId xmlns:a16="http://schemas.microsoft.com/office/drawing/2014/main" id="{640500FE-27B2-48C2-8030-FCEE087FEEF9}"/>
              </a:ext>
            </a:extLst>
          </p:cNvPr>
          <p:cNvSpPr>
            <a:spLocks noGrp="1"/>
          </p:cNvSpPr>
          <p:nvPr/>
        </p:nvSpPr>
        <p:spPr>
          <a:xfrm>
            <a:off x="628650" y="3924300"/>
            <a:ext cx="152400" cy="152400"/>
          </a:xfrm>
          <a:prstGeom prst="ellipse">
            <a:avLst/>
          </a:prstGeom>
          <a:solidFill>
            <a:srgbClr val="C75A52"/>
          </a:solidFill>
          <a:ln w="0">
            <a:noFill/>
          </a:ln>
        </p:spPr>
      </p:sp>
      <p:sp>
        <p:nvSpPr>
          <p:cNvPr id="23" name="Прямокутник 22">
            <a:extLst>
              <a:ext uri="{FF2B5EF4-FFF2-40B4-BE49-F238E27FC236}">
                <a16:creationId xmlns:a16="http://schemas.microsoft.com/office/drawing/2014/main" id="{6BD785FA-AB30-4C4B-B9DA-31A74BC93062}"/>
              </a:ext>
            </a:extLst>
          </p:cNvPr>
          <p:cNvSpPr>
            <a:spLocks noGrp="1"/>
          </p:cNvSpPr>
          <p:nvPr/>
        </p:nvSpPr>
        <p:spPr>
          <a:xfrm>
            <a:off x="895350" y="3895725"/>
            <a:ext cx="1981200" cy="209550"/>
          </a:xfrm>
          <a:prstGeom prst="rect">
            <a:avLst/>
          </a:prstGeom>
          <a:noFill/>
          <a:ln w="0">
            <a:noFill/>
          </a:ln>
        </p:spPr>
        <p:txBody>
          <a:bodyPr anchor="t">
            <a:normAutofit fontScale="9296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межі залишаються невизначеними</a:t>
            </a:r>
          </a:p>
        </p:txBody>
      </p:sp>
      <p:sp>
        <p:nvSpPr>
          <p:cNvPr id="24" name="Прямокутник: округлені кути 23">
            <a:extLst>
              <a:ext uri="{FF2B5EF4-FFF2-40B4-BE49-F238E27FC236}">
                <a16:creationId xmlns:a16="http://schemas.microsoft.com/office/drawing/2014/main" id="{B5E37FF5-EFED-4FD2-A08C-E044C7F70602}"/>
              </a:ext>
            </a:extLst>
          </p:cNvPr>
          <p:cNvSpPr>
            <a:spLocks noGrp="1"/>
          </p:cNvSpPr>
          <p:nvPr/>
        </p:nvSpPr>
        <p:spPr>
          <a:xfrm>
            <a:off x="3181350" y="3829050"/>
            <a:ext cx="2505075" cy="342900"/>
          </a:xfrm>
          <a:prstGeom prst="roundRect">
            <a:avLst>
              <a:gd name="adj" fmla="val 22222"/>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2F559B7F-CA9D-402A-9607-8ADB03638C40}"/>
              </a:ext>
            </a:extLst>
          </p:cNvPr>
          <p:cNvSpPr>
            <a:spLocks noGrp="1"/>
          </p:cNvSpPr>
          <p:nvPr/>
        </p:nvSpPr>
        <p:spPr>
          <a:xfrm>
            <a:off x="3295650" y="3924300"/>
            <a:ext cx="152400" cy="152400"/>
          </a:xfrm>
          <a:prstGeom prst="ellipse">
            <a:avLst/>
          </a:prstGeom>
          <a:solidFill>
            <a:srgbClr val="C75A52"/>
          </a:solidFill>
          <a:ln w="0">
            <a:noFill/>
          </a:ln>
        </p:spPr>
      </p:sp>
      <p:sp>
        <p:nvSpPr>
          <p:cNvPr id="26" name="Прямокутник 25">
            <a:extLst>
              <a:ext uri="{FF2B5EF4-FFF2-40B4-BE49-F238E27FC236}">
                <a16:creationId xmlns:a16="http://schemas.microsoft.com/office/drawing/2014/main" id="{71DDB5FF-FCED-4697-B4E6-6109980224E5}"/>
              </a:ext>
            </a:extLst>
          </p:cNvPr>
          <p:cNvSpPr>
            <a:spLocks noGrp="1"/>
          </p:cNvSpPr>
          <p:nvPr/>
        </p:nvSpPr>
        <p:spPr>
          <a:xfrm>
            <a:off x="3562350" y="3895725"/>
            <a:ext cx="19812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міграція триває тривалий час</a:t>
            </a:r>
          </a:p>
        </p:txBody>
      </p:sp>
      <p:sp>
        <p:nvSpPr>
          <p:cNvPr id="27" name="Прямокутник: округлені кути 26">
            <a:extLst>
              <a:ext uri="{FF2B5EF4-FFF2-40B4-BE49-F238E27FC236}">
                <a16:creationId xmlns:a16="http://schemas.microsoft.com/office/drawing/2014/main" id="{645F5EC8-614F-4E01-BFF1-609765B4171E}"/>
              </a:ext>
            </a:extLst>
          </p:cNvPr>
          <p:cNvSpPr>
            <a:spLocks noGrp="1"/>
          </p:cNvSpPr>
          <p:nvPr/>
        </p:nvSpPr>
        <p:spPr>
          <a:xfrm>
            <a:off x="514350" y="4286250"/>
            <a:ext cx="2505075" cy="342900"/>
          </a:xfrm>
          <a:prstGeom prst="roundRect">
            <a:avLst>
              <a:gd name="adj" fmla="val 22222"/>
            </a:avLst>
          </a:prstGeom>
          <a:solidFill>
            <a:srgbClr val="FFFFFF"/>
          </a:solidFill>
          <a:ln w="9525">
            <a:solidFill>
              <a:srgbClr val="D6E1DC"/>
            </a:solidFill>
          </a:ln>
        </p:spPr>
      </p:sp>
      <p:sp>
        <p:nvSpPr>
          <p:cNvPr id="28" name="Овал 27">
            <a:extLst>
              <a:ext uri="{FF2B5EF4-FFF2-40B4-BE49-F238E27FC236}">
                <a16:creationId xmlns:a16="http://schemas.microsoft.com/office/drawing/2014/main" id="{3E5AB3EB-DE77-4CC2-9261-9C73349E65F4}"/>
              </a:ext>
            </a:extLst>
          </p:cNvPr>
          <p:cNvSpPr>
            <a:spLocks noGrp="1"/>
          </p:cNvSpPr>
          <p:nvPr/>
        </p:nvSpPr>
        <p:spPr>
          <a:xfrm>
            <a:off x="628650" y="4381500"/>
            <a:ext cx="152400" cy="152400"/>
          </a:xfrm>
          <a:prstGeom prst="ellipse">
            <a:avLst/>
          </a:prstGeom>
          <a:solidFill>
            <a:srgbClr val="C75A52"/>
          </a:solidFill>
          <a:ln w="0">
            <a:noFill/>
          </a:ln>
        </p:spPr>
      </p:sp>
      <p:sp>
        <p:nvSpPr>
          <p:cNvPr id="29" name="Прямокутник 28">
            <a:extLst>
              <a:ext uri="{FF2B5EF4-FFF2-40B4-BE49-F238E27FC236}">
                <a16:creationId xmlns:a16="http://schemas.microsoft.com/office/drawing/2014/main" id="{40978044-8063-4EC0-950A-23C88DC91712}"/>
              </a:ext>
            </a:extLst>
          </p:cNvPr>
          <p:cNvSpPr>
            <a:spLocks noGrp="1"/>
          </p:cNvSpPr>
          <p:nvPr/>
        </p:nvSpPr>
        <p:spPr>
          <a:xfrm>
            <a:off x="895350" y="4352925"/>
            <a:ext cx="198120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існують вторинні джерела</a:t>
            </a:r>
          </a:p>
        </p:txBody>
      </p:sp>
      <p:sp>
        <p:nvSpPr>
          <p:cNvPr id="30" name="Прямокутник: округлені кути 29">
            <a:extLst>
              <a:ext uri="{FF2B5EF4-FFF2-40B4-BE49-F238E27FC236}">
                <a16:creationId xmlns:a16="http://schemas.microsoft.com/office/drawing/2014/main" id="{E7D2A4B0-A7E8-4F7B-918C-EA93626EE41C}"/>
              </a:ext>
            </a:extLst>
          </p:cNvPr>
          <p:cNvSpPr>
            <a:spLocks noGrp="1"/>
          </p:cNvSpPr>
          <p:nvPr/>
        </p:nvSpPr>
        <p:spPr>
          <a:xfrm>
            <a:off x="3181350" y="4286250"/>
            <a:ext cx="2505075" cy="342900"/>
          </a:xfrm>
          <a:prstGeom prst="roundRect">
            <a:avLst>
              <a:gd name="adj" fmla="val 22222"/>
            </a:avLst>
          </a:prstGeom>
          <a:solidFill>
            <a:srgbClr val="F5EBDD"/>
          </a:solidFill>
          <a:ln w="9525">
            <a:solidFill>
              <a:srgbClr val="D6E1DC"/>
            </a:solidFill>
          </a:ln>
        </p:spPr>
      </p:sp>
      <p:sp>
        <p:nvSpPr>
          <p:cNvPr id="31" name="Овал 30">
            <a:extLst>
              <a:ext uri="{FF2B5EF4-FFF2-40B4-BE49-F238E27FC236}">
                <a16:creationId xmlns:a16="http://schemas.microsoft.com/office/drawing/2014/main" id="{74599FFC-5DD4-419A-A89B-2024E16361DE}"/>
              </a:ext>
            </a:extLst>
          </p:cNvPr>
          <p:cNvSpPr>
            <a:spLocks noGrp="1"/>
          </p:cNvSpPr>
          <p:nvPr/>
        </p:nvSpPr>
        <p:spPr>
          <a:xfrm>
            <a:off x="3295650" y="4381500"/>
            <a:ext cx="152400" cy="152400"/>
          </a:xfrm>
          <a:prstGeom prst="ellipse">
            <a:avLst/>
          </a:prstGeom>
          <a:solidFill>
            <a:srgbClr val="C75A52"/>
          </a:solidFill>
          <a:ln w="0">
            <a:noFill/>
          </a:ln>
        </p:spPr>
      </p:sp>
      <p:sp>
        <p:nvSpPr>
          <p:cNvPr id="32" name="Прямокутник 31">
            <a:extLst>
              <a:ext uri="{FF2B5EF4-FFF2-40B4-BE49-F238E27FC236}">
                <a16:creationId xmlns:a16="http://schemas.microsoft.com/office/drawing/2014/main" id="{36058F70-CD99-4ECE-8C96-5ABB7CABA38A}"/>
              </a:ext>
            </a:extLst>
          </p:cNvPr>
          <p:cNvSpPr>
            <a:spLocks noGrp="1"/>
          </p:cNvSpPr>
          <p:nvPr/>
        </p:nvSpPr>
        <p:spPr>
          <a:xfrm>
            <a:off x="3562350" y="4352925"/>
            <a:ext cx="1981200" cy="209550"/>
          </a:xfrm>
          <a:prstGeom prst="rect">
            <a:avLst/>
          </a:prstGeom>
          <a:noFill/>
          <a:ln w="0">
            <a:noFill/>
          </a:ln>
        </p:spPr>
        <p:txBody>
          <a:bodyPr anchor="t">
            <a:normAutofit fontScale="8233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технологія має обмежену ефективність</a:t>
            </a:r>
          </a:p>
        </p:txBody>
      </p:sp>
      <p:sp>
        <p:nvSpPr>
          <p:cNvPr id="33" name="Прямокутник 32">
            <a:extLst>
              <a:ext uri="{FF2B5EF4-FFF2-40B4-BE49-F238E27FC236}">
                <a16:creationId xmlns:a16="http://schemas.microsoft.com/office/drawing/2014/main" id="{380D0635-D8E4-4A9E-BA4A-9060E2620149}"/>
              </a:ext>
            </a:extLst>
          </p:cNvPr>
          <p:cNvSpPr>
            <a:spLocks noGrp="1"/>
          </p:cNvSpPr>
          <p:nvPr/>
        </p:nvSpPr>
        <p:spPr>
          <a:xfrm>
            <a:off x="6191250" y="2609850"/>
            <a:ext cx="3810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ЯК УПРАВЛЯТИ</a:t>
            </a:r>
          </a:p>
        </p:txBody>
      </p:sp>
      <p:sp>
        <p:nvSpPr>
          <p:cNvPr id="34" name="Прямокутник: округлені кути 33">
            <a:extLst>
              <a:ext uri="{FF2B5EF4-FFF2-40B4-BE49-F238E27FC236}">
                <a16:creationId xmlns:a16="http://schemas.microsoft.com/office/drawing/2014/main" id="{0E8EDB5C-4FE8-4A15-9E18-7CAF794BF717}"/>
              </a:ext>
            </a:extLst>
          </p:cNvPr>
          <p:cNvSpPr>
            <a:spLocks noGrp="1"/>
          </p:cNvSpPr>
          <p:nvPr/>
        </p:nvSpPr>
        <p:spPr>
          <a:xfrm>
            <a:off x="6191250" y="2914650"/>
            <a:ext cx="5391150" cy="295275"/>
          </a:xfrm>
          <a:prstGeom prst="roundRect">
            <a:avLst>
              <a:gd name="adj" fmla="val 25806"/>
            </a:avLst>
          </a:prstGeom>
          <a:solidFill>
            <a:srgbClr val="DDECE4"/>
          </a:solidFill>
          <a:ln w="9525">
            <a:solidFill>
              <a:srgbClr val="D6E1DC"/>
            </a:solidFill>
          </a:ln>
        </p:spPr>
      </p:sp>
      <p:sp>
        <p:nvSpPr>
          <p:cNvPr id="35" name="Овал 34">
            <a:extLst>
              <a:ext uri="{FF2B5EF4-FFF2-40B4-BE49-F238E27FC236}">
                <a16:creationId xmlns:a16="http://schemas.microsoft.com/office/drawing/2014/main" id="{2793AC22-FC93-404A-A655-B7DF92C8F574}"/>
              </a:ext>
            </a:extLst>
          </p:cNvPr>
          <p:cNvSpPr>
            <a:spLocks noGrp="1"/>
          </p:cNvSpPr>
          <p:nvPr/>
        </p:nvSpPr>
        <p:spPr>
          <a:xfrm>
            <a:off x="6315075" y="2990850"/>
            <a:ext cx="142875" cy="142875"/>
          </a:xfrm>
          <a:prstGeom prst="ellipse">
            <a:avLst/>
          </a:prstGeom>
          <a:solidFill>
            <a:srgbClr val="0F6B64"/>
          </a:solidFill>
          <a:ln w="0">
            <a:noFill/>
          </a:ln>
        </p:spPr>
      </p:sp>
      <p:sp>
        <p:nvSpPr>
          <p:cNvPr id="36" name="Прямокутник 35">
            <a:extLst>
              <a:ext uri="{FF2B5EF4-FFF2-40B4-BE49-F238E27FC236}">
                <a16:creationId xmlns:a16="http://schemas.microsoft.com/office/drawing/2014/main" id="{9392499D-096A-474A-BF5C-2A0F1098DB12}"/>
              </a:ext>
            </a:extLst>
          </p:cNvPr>
          <p:cNvSpPr>
            <a:spLocks noGrp="1"/>
          </p:cNvSpPr>
          <p:nvPr/>
        </p:nvSpPr>
        <p:spPr>
          <a:xfrm>
            <a:off x="6591300" y="2971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обмежити землекористування</a:t>
            </a:r>
          </a:p>
        </p:txBody>
      </p:sp>
      <p:sp>
        <p:nvSpPr>
          <p:cNvPr id="37" name="Прямокутник: округлені кути 36">
            <a:extLst>
              <a:ext uri="{FF2B5EF4-FFF2-40B4-BE49-F238E27FC236}">
                <a16:creationId xmlns:a16="http://schemas.microsoft.com/office/drawing/2014/main" id="{B16AF982-5B56-4C61-8446-0907CCC60121}"/>
              </a:ext>
            </a:extLst>
          </p:cNvPr>
          <p:cNvSpPr>
            <a:spLocks noGrp="1"/>
          </p:cNvSpPr>
          <p:nvPr/>
        </p:nvSpPr>
        <p:spPr>
          <a:xfrm>
            <a:off x="6191250" y="3295650"/>
            <a:ext cx="5391150" cy="295275"/>
          </a:xfrm>
          <a:prstGeom prst="roundRect">
            <a:avLst>
              <a:gd name="adj" fmla="val 25806"/>
            </a:avLst>
          </a:prstGeom>
          <a:solidFill>
            <a:srgbClr val="F5EBDD"/>
          </a:solidFill>
          <a:ln w="9525">
            <a:solidFill>
              <a:srgbClr val="D6E1DC"/>
            </a:solidFill>
          </a:ln>
        </p:spPr>
      </p:sp>
      <p:sp>
        <p:nvSpPr>
          <p:cNvPr id="38" name="Овал 37">
            <a:extLst>
              <a:ext uri="{FF2B5EF4-FFF2-40B4-BE49-F238E27FC236}">
                <a16:creationId xmlns:a16="http://schemas.microsoft.com/office/drawing/2014/main" id="{C9681658-2E7C-405C-9AD8-E4EA27C1574C}"/>
              </a:ext>
            </a:extLst>
          </p:cNvPr>
          <p:cNvSpPr>
            <a:spLocks noGrp="1"/>
          </p:cNvSpPr>
          <p:nvPr/>
        </p:nvSpPr>
        <p:spPr>
          <a:xfrm>
            <a:off x="6315075" y="3371850"/>
            <a:ext cx="142875" cy="142875"/>
          </a:xfrm>
          <a:prstGeom prst="ellipse">
            <a:avLst/>
          </a:prstGeom>
          <a:solidFill>
            <a:srgbClr val="0F6B64"/>
          </a:solidFill>
          <a:ln w="0">
            <a:noFill/>
          </a:ln>
        </p:spPr>
      </p:sp>
      <p:sp>
        <p:nvSpPr>
          <p:cNvPr id="39" name="Прямокутник 38">
            <a:extLst>
              <a:ext uri="{FF2B5EF4-FFF2-40B4-BE49-F238E27FC236}">
                <a16:creationId xmlns:a16="http://schemas.microsoft.com/office/drawing/2014/main" id="{A4B91F02-18A5-4A3B-9367-3E2748F382E3}"/>
              </a:ext>
            </a:extLst>
          </p:cNvPr>
          <p:cNvSpPr>
            <a:spLocks noGrp="1"/>
          </p:cNvSpPr>
          <p:nvPr/>
        </p:nvSpPr>
        <p:spPr>
          <a:xfrm>
            <a:off x="6591300" y="3352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заборонити споживання підземних вод</a:t>
            </a:r>
          </a:p>
        </p:txBody>
      </p:sp>
      <p:sp>
        <p:nvSpPr>
          <p:cNvPr id="40" name="Прямокутник: округлені кути 39">
            <a:extLst>
              <a:ext uri="{FF2B5EF4-FFF2-40B4-BE49-F238E27FC236}">
                <a16:creationId xmlns:a16="http://schemas.microsoft.com/office/drawing/2014/main" id="{2D379733-3794-4467-98CD-36D738B3B0B2}"/>
              </a:ext>
            </a:extLst>
          </p:cNvPr>
          <p:cNvSpPr>
            <a:spLocks noGrp="1"/>
          </p:cNvSpPr>
          <p:nvPr/>
        </p:nvSpPr>
        <p:spPr>
          <a:xfrm>
            <a:off x="6191250" y="3676650"/>
            <a:ext cx="5391150" cy="295275"/>
          </a:xfrm>
          <a:prstGeom prst="roundRect">
            <a:avLst>
              <a:gd name="adj" fmla="val 25806"/>
            </a:avLst>
          </a:prstGeom>
          <a:solidFill>
            <a:srgbClr val="DDECE4"/>
          </a:solidFill>
          <a:ln w="9525">
            <a:solidFill>
              <a:srgbClr val="D6E1DC"/>
            </a:solidFill>
          </a:ln>
        </p:spPr>
      </p:sp>
      <p:sp>
        <p:nvSpPr>
          <p:cNvPr id="41" name="Овал 40">
            <a:extLst>
              <a:ext uri="{FF2B5EF4-FFF2-40B4-BE49-F238E27FC236}">
                <a16:creationId xmlns:a16="http://schemas.microsoft.com/office/drawing/2014/main" id="{54C4E305-C7CA-4F79-86DF-ACD139D28EEB}"/>
              </a:ext>
            </a:extLst>
          </p:cNvPr>
          <p:cNvSpPr>
            <a:spLocks noGrp="1"/>
          </p:cNvSpPr>
          <p:nvPr/>
        </p:nvSpPr>
        <p:spPr>
          <a:xfrm>
            <a:off x="6315075" y="3752850"/>
            <a:ext cx="142875" cy="142875"/>
          </a:xfrm>
          <a:prstGeom prst="ellipse">
            <a:avLst/>
          </a:prstGeom>
          <a:solidFill>
            <a:srgbClr val="0F6B64"/>
          </a:solidFill>
          <a:ln w="0">
            <a:noFill/>
          </a:ln>
        </p:spPr>
      </p:sp>
      <p:sp>
        <p:nvSpPr>
          <p:cNvPr id="42" name="Прямокутник 41">
            <a:extLst>
              <a:ext uri="{FF2B5EF4-FFF2-40B4-BE49-F238E27FC236}">
                <a16:creationId xmlns:a16="http://schemas.microsoft.com/office/drawing/2014/main" id="{951071D6-A78E-45A1-B112-5A84B8E20DEE}"/>
              </a:ext>
            </a:extLst>
          </p:cNvPr>
          <p:cNvSpPr>
            <a:spLocks noGrp="1"/>
          </p:cNvSpPr>
          <p:nvPr/>
        </p:nvSpPr>
        <p:spPr>
          <a:xfrm>
            <a:off x="6591300" y="3733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контролювати земляні роботи</a:t>
            </a:r>
          </a:p>
        </p:txBody>
      </p:sp>
      <p:sp>
        <p:nvSpPr>
          <p:cNvPr id="43" name="Прямокутник: округлені кути 42">
            <a:extLst>
              <a:ext uri="{FF2B5EF4-FFF2-40B4-BE49-F238E27FC236}">
                <a16:creationId xmlns:a16="http://schemas.microsoft.com/office/drawing/2014/main" id="{0181CB04-7F64-43B3-B60A-C6AD8FA6C53A}"/>
              </a:ext>
            </a:extLst>
          </p:cNvPr>
          <p:cNvSpPr>
            <a:spLocks noGrp="1"/>
          </p:cNvSpPr>
          <p:nvPr/>
        </p:nvSpPr>
        <p:spPr>
          <a:xfrm>
            <a:off x="6191250" y="4057650"/>
            <a:ext cx="5391150" cy="295275"/>
          </a:xfrm>
          <a:prstGeom prst="roundRect">
            <a:avLst>
              <a:gd name="adj" fmla="val 25806"/>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BE00AE9C-E716-4F6D-9D46-D77E0E5FC4A9}"/>
              </a:ext>
            </a:extLst>
          </p:cNvPr>
          <p:cNvSpPr>
            <a:spLocks noGrp="1"/>
          </p:cNvSpPr>
          <p:nvPr/>
        </p:nvSpPr>
        <p:spPr>
          <a:xfrm>
            <a:off x="6315075" y="4133850"/>
            <a:ext cx="142875" cy="142875"/>
          </a:xfrm>
          <a:prstGeom prst="ellipse">
            <a:avLst/>
          </a:prstGeom>
          <a:solidFill>
            <a:srgbClr val="0F6B64"/>
          </a:solidFill>
          <a:ln w="0">
            <a:noFill/>
          </a:ln>
        </p:spPr>
      </p:sp>
      <p:sp>
        <p:nvSpPr>
          <p:cNvPr id="45" name="Прямокутник 44">
            <a:extLst>
              <a:ext uri="{FF2B5EF4-FFF2-40B4-BE49-F238E27FC236}">
                <a16:creationId xmlns:a16="http://schemas.microsoft.com/office/drawing/2014/main" id="{A2D6008D-0A0F-4FBA-8E76-A19F8EA3DAB8}"/>
              </a:ext>
            </a:extLst>
          </p:cNvPr>
          <p:cNvSpPr>
            <a:spLocks noGrp="1"/>
          </p:cNvSpPr>
          <p:nvPr/>
        </p:nvSpPr>
        <p:spPr>
          <a:xfrm>
            <a:off x="6591300" y="4114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перевіряти цілісність бар’єра</a:t>
            </a:r>
          </a:p>
        </p:txBody>
      </p:sp>
      <p:sp>
        <p:nvSpPr>
          <p:cNvPr id="46" name="Прямокутник: округлені кути 45">
            <a:extLst>
              <a:ext uri="{FF2B5EF4-FFF2-40B4-BE49-F238E27FC236}">
                <a16:creationId xmlns:a16="http://schemas.microsoft.com/office/drawing/2014/main" id="{164BF862-ADCE-441F-A6AC-BAEB193A7D30}"/>
              </a:ext>
            </a:extLst>
          </p:cNvPr>
          <p:cNvSpPr>
            <a:spLocks noGrp="1"/>
          </p:cNvSpPr>
          <p:nvPr/>
        </p:nvSpPr>
        <p:spPr>
          <a:xfrm>
            <a:off x="6191250" y="4438650"/>
            <a:ext cx="5391150" cy="295275"/>
          </a:xfrm>
          <a:prstGeom prst="roundRect">
            <a:avLst>
              <a:gd name="adj" fmla="val 25806"/>
            </a:avLst>
          </a:prstGeom>
          <a:solidFill>
            <a:srgbClr val="DDECE4"/>
          </a:solidFill>
          <a:ln w="9525">
            <a:solidFill>
              <a:srgbClr val="D6E1DC"/>
            </a:solidFill>
          </a:ln>
        </p:spPr>
      </p:sp>
      <p:sp>
        <p:nvSpPr>
          <p:cNvPr id="47" name="Овал 46">
            <a:extLst>
              <a:ext uri="{FF2B5EF4-FFF2-40B4-BE49-F238E27FC236}">
                <a16:creationId xmlns:a16="http://schemas.microsoft.com/office/drawing/2014/main" id="{FA800197-35E6-47AF-A346-FD0F0AAEFEA4}"/>
              </a:ext>
            </a:extLst>
          </p:cNvPr>
          <p:cNvSpPr>
            <a:spLocks noGrp="1"/>
          </p:cNvSpPr>
          <p:nvPr/>
        </p:nvSpPr>
        <p:spPr>
          <a:xfrm>
            <a:off x="6315075" y="4514850"/>
            <a:ext cx="142875" cy="142875"/>
          </a:xfrm>
          <a:prstGeom prst="ellipse">
            <a:avLst/>
          </a:prstGeom>
          <a:solidFill>
            <a:srgbClr val="0F6B64"/>
          </a:solidFill>
          <a:ln w="0">
            <a:noFill/>
          </a:ln>
        </p:spPr>
      </p:sp>
      <p:sp>
        <p:nvSpPr>
          <p:cNvPr id="48" name="Прямокутник 47">
            <a:extLst>
              <a:ext uri="{FF2B5EF4-FFF2-40B4-BE49-F238E27FC236}">
                <a16:creationId xmlns:a16="http://schemas.microsoft.com/office/drawing/2014/main" id="{08DFC150-A7FF-4632-AB4B-4FB599ED0019}"/>
              </a:ext>
            </a:extLst>
          </p:cNvPr>
          <p:cNvSpPr>
            <a:spLocks noGrp="1"/>
          </p:cNvSpPr>
          <p:nvPr/>
        </p:nvSpPr>
        <p:spPr>
          <a:xfrm>
            <a:off x="6591300" y="4495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проводити постійний моніторинг</a:t>
            </a:r>
          </a:p>
        </p:txBody>
      </p:sp>
      <p:sp>
        <p:nvSpPr>
          <p:cNvPr id="49" name="Прямокутник: округлені кути 48">
            <a:extLst>
              <a:ext uri="{FF2B5EF4-FFF2-40B4-BE49-F238E27FC236}">
                <a16:creationId xmlns:a16="http://schemas.microsoft.com/office/drawing/2014/main" id="{375C6CC0-E098-43C7-A728-7A858D8F136C}"/>
              </a:ext>
            </a:extLst>
          </p:cNvPr>
          <p:cNvSpPr>
            <a:spLocks noGrp="1"/>
          </p:cNvSpPr>
          <p:nvPr/>
        </p:nvSpPr>
        <p:spPr>
          <a:xfrm>
            <a:off x="6191250" y="4819650"/>
            <a:ext cx="5391150" cy="295275"/>
          </a:xfrm>
          <a:prstGeom prst="roundRect">
            <a:avLst>
              <a:gd name="adj" fmla="val 25806"/>
            </a:avLst>
          </a:prstGeom>
          <a:solidFill>
            <a:srgbClr val="F5EBDD"/>
          </a:solidFill>
          <a:ln w="9525">
            <a:solidFill>
              <a:srgbClr val="D6E1DC"/>
            </a:solidFill>
          </a:ln>
        </p:spPr>
      </p:sp>
      <p:sp>
        <p:nvSpPr>
          <p:cNvPr id="50" name="Овал 49">
            <a:extLst>
              <a:ext uri="{FF2B5EF4-FFF2-40B4-BE49-F238E27FC236}">
                <a16:creationId xmlns:a16="http://schemas.microsoft.com/office/drawing/2014/main" id="{D313470C-9D92-4216-A793-4B08D463A48B}"/>
              </a:ext>
            </a:extLst>
          </p:cNvPr>
          <p:cNvSpPr>
            <a:spLocks noGrp="1"/>
          </p:cNvSpPr>
          <p:nvPr/>
        </p:nvSpPr>
        <p:spPr>
          <a:xfrm>
            <a:off x="6315075" y="4895850"/>
            <a:ext cx="142875" cy="142875"/>
          </a:xfrm>
          <a:prstGeom prst="ellipse">
            <a:avLst/>
          </a:prstGeom>
          <a:solidFill>
            <a:srgbClr val="0F6B64"/>
          </a:solidFill>
          <a:ln w="0">
            <a:noFill/>
          </a:ln>
        </p:spPr>
      </p:sp>
      <p:sp>
        <p:nvSpPr>
          <p:cNvPr id="51" name="Прямокутник 50">
            <a:extLst>
              <a:ext uri="{FF2B5EF4-FFF2-40B4-BE49-F238E27FC236}">
                <a16:creationId xmlns:a16="http://schemas.microsoft.com/office/drawing/2014/main" id="{98EFD1F0-9840-44BD-A4E3-32A5C9EE99A9}"/>
              </a:ext>
            </a:extLst>
          </p:cNvPr>
          <p:cNvSpPr>
            <a:spLocks noGrp="1"/>
          </p:cNvSpPr>
          <p:nvPr/>
        </p:nvSpPr>
        <p:spPr>
          <a:xfrm>
            <a:off x="6591300" y="4876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установити вимоги до будівництва</a:t>
            </a:r>
          </a:p>
        </p:txBody>
      </p:sp>
      <p:sp>
        <p:nvSpPr>
          <p:cNvPr id="52" name="Прямокутник: округлені кути 51">
            <a:extLst>
              <a:ext uri="{FF2B5EF4-FFF2-40B4-BE49-F238E27FC236}">
                <a16:creationId xmlns:a16="http://schemas.microsoft.com/office/drawing/2014/main" id="{8B23EED4-1716-4A0A-A878-CCB226930FBA}"/>
              </a:ext>
            </a:extLst>
          </p:cNvPr>
          <p:cNvSpPr>
            <a:spLocks noGrp="1"/>
          </p:cNvSpPr>
          <p:nvPr/>
        </p:nvSpPr>
        <p:spPr>
          <a:xfrm>
            <a:off x="6191250" y="5200650"/>
            <a:ext cx="5391150" cy="295275"/>
          </a:xfrm>
          <a:prstGeom prst="roundRect">
            <a:avLst>
              <a:gd name="adj" fmla="val 25806"/>
            </a:avLst>
          </a:prstGeom>
          <a:solidFill>
            <a:srgbClr val="DDECE4"/>
          </a:solidFill>
          <a:ln w="9525">
            <a:solidFill>
              <a:srgbClr val="D6E1DC"/>
            </a:solidFill>
          </a:ln>
        </p:spPr>
      </p:sp>
      <p:sp>
        <p:nvSpPr>
          <p:cNvPr id="53" name="Овал 52">
            <a:extLst>
              <a:ext uri="{FF2B5EF4-FFF2-40B4-BE49-F238E27FC236}">
                <a16:creationId xmlns:a16="http://schemas.microsoft.com/office/drawing/2014/main" id="{647DD687-88C5-4F3D-94F2-D141D8E7F6A9}"/>
              </a:ext>
            </a:extLst>
          </p:cNvPr>
          <p:cNvSpPr>
            <a:spLocks noGrp="1"/>
          </p:cNvSpPr>
          <p:nvPr/>
        </p:nvSpPr>
        <p:spPr>
          <a:xfrm>
            <a:off x="6315075" y="5276850"/>
            <a:ext cx="142875" cy="142875"/>
          </a:xfrm>
          <a:prstGeom prst="ellipse">
            <a:avLst/>
          </a:prstGeom>
          <a:solidFill>
            <a:srgbClr val="0F6B64"/>
          </a:solidFill>
          <a:ln w="0">
            <a:noFill/>
          </a:ln>
        </p:spPr>
      </p:sp>
      <p:sp>
        <p:nvSpPr>
          <p:cNvPr id="54" name="Прямокутник 53">
            <a:extLst>
              <a:ext uri="{FF2B5EF4-FFF2-40B4-BE49-F238E27FC236}">
                <a16:creationId xmlns:a16="http://schemas.microsoft.com/office/drawing/2014/main" id="{0C741B83-7735-411C-A657-C72F49F473F7}"/>
              </a:ext>
            </a:extLst>
          </p:cNvPr>
          <p:cNvSpPr>
            <a:spLocks noGrp="1"/>
          </p:cNvSpPr>
          <p:nvPr/>
        </p:nvSpPr>
        <p:spPr>
          <a:xfrm>
            <a:off x="6591300" y="5257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обмежити доступ</a:t>
            </a:r>
          </a:p>
        </p:txBody>
      </p:sp>
      <p:sp>
        <p:nvSpPr>
          <p:cNvPr id="55" name="Прямокутник: округлені кути 54">
            <a:extLst>
              <a:ext uri="{FF2B5EF4-FFF2-40B4-BE49-F238E27FC236}">
                <a16:creationId xmlns:a16="http://schemas.microsoft.com/office/drawing/2014/main" id="{61BA59FC-039F-4796-AE4C-AD13FAC45A36}"/>
              </a:ext>
            </a:extLst>
          </p:cNvPr>
          <p:cNvSpPr>
            <a:spLocks noGrp="1"/>
          </p:cNvSpPr>
          <p:nvPr/>
        </p:nvSpPr>
        <p:spPr>
          <a:xfrm>
            <a:off x="6191250" y="5581650"/>
            <a:ext cx="5391150" cy="295275"/>
          </a:xfrm>
          <a:prstGeom prst="roundRect">
            <a:avLst>
              <a:gd name="adj" fmla="val 25806"/>
            </a:avLst>
          </a:prstGeom>
          <a:solidFill>
            <a:srgbClr val="F5EBDD"/>
          </a:solidFill>
          <a:ln w="9525">
            <a:solidFill>
              <a:srgbClr val="D6E1DC"/>
            </a:solidFill>
          </a:ln>
        </p:spPr>
      </p:sp>
      <p:sp>
        <p:nvSpPr>
          <p:cNvPr id="56" name="Овал 55">
            <a:extLst>
              <a:ext uri="{FF2B5EF4-FFF2-40B4-BE49-F238E27FC236}">
                <a16:creationId xmlns:a16="http://schemas.microsoft.com/office/drawing/2014/main" id="{6C53668B-66EF-4952-8997-8ECE70A271FA}"/>
              </a:ext>
            </a:extLst>
          </p:cNvPr>
          <p:cNvSpPr>
            <a:spLocks noGrp="1"/>
          </p:cNvSpPr>
          <p:nvPr/>
        </p:nvSpPr>
        <p:spPr>
          <a:xfrm>
            <a:off x="6315075" y="5657850"/>
            <a:ext cx="142875" cy="142875"/>
          </a:xfrm>
          <a:prstGeom prst="ellipse">
            <a:avLst/>
          </a:prstGeom>
          <a:solidFill>
            <a:srgbClr val="0F6B64"/>
          </a:solidFill>
          <a:ln w="0">
            <a:noFill/>
          </a:ln>
        </p:spPr>
      </p:sp>
      <p:sp>
        <p:nvSpPr>
          <p:cNvPr id="57" name="Прямокутник 56">
            <a:extLst>
              <a:ext uri="{FF2B5EF4-FFF2-40B4-BE49-F238E27FC236}">
                <a16:creationId xmlns:a16="http://schemas.microsoft.com/office/drawing/2014/main" id="{EF9AC4C0-84E1-4883-8C38-E285787B2D17}"/>
              </a:ext>
            </a:extLst>
          </p:cNvPr>
          <p:cNvSpPr>
            <a:spLocks noGrp="1"/>
          </p:cNvSpPr>
          <p:nvPr/>
        </p:nvSpPr>
        <p:spPr>
          <a:xfrm>
            <a:off x="6591300" y="5638800"/>
            <a:ext cx="47625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повторно оцінити ризик</a:t>
            </a:r>
          </a:p>
        </p:txBody>
      </p:sp>
      <p:sp>
        <p:nvSpPr>
          <p:cNvPr id="58" name="Прямокутник: округлені кути 57">
            <a:extLst>
              <a:ext uri="{FF2B5EF4-FFF2-40B4-BE49-F238E27FC236}">
                <a16:creationId xmlns:a16="http://schemas.microsoft.com/office/drawing/2014/main" id="{63A6357C-6767-486F-A3C8-6E42D1D3BB85}"/>
              </a:ext>
            </a:extLst>
          </p:cNvPr>
          <p:cNvSpPr>
            <a:spLocks noGrp="1"/>
          </p:cNvSpPr>
          <p:nvPr/>
        </p:nvSpPr>
        <p:spPr>
          <a:xfrm>
            <a:off x="514350" y="5276850"/>
            <a:ext cx="5305425" cy="552450"/>
          </a:xfrm>
          <a:prstGeom prst="roundRect">
            <a:avLst>
              <a:gd name="adj" fmla="val 13793"/>
            </a:avLst>
          </a:prstGeom>
          <a:solidFill>
            <a:srgbClr val="10282F"/>
          </a:solidFill>
          <a:ln w="0">
            <a:noFill/>
          </a:ln>
        </p:spPr>
      </p:sp>
      <p:sp>
        <p:nvSpPr>
          <p:cNvPr id="59" name="Прямокутник 58">
            <a:extLst>
              <a:ext uri="{FF2B5EF4-FFF2-40B4-BE49-F238E27FC236}">
                <a16:creationId xmlns:a16="http://schemas.microsoft.com/office/drawing/2014/main" id="{696158C4-B6C7-4022-AB72-48672E7A17A6}"/>
              </a:ext>
            </a:extLst>
          </p:cNvPr>
          <p:cNvSpPr>
            <a:spLocks noGrp="1"/>
          </p:cNvSpPr>
          <p:nvPr/>
        </p:nvSpPr>
        <p:spPr>
          <a:xfrm>
            <a:off x="723900" y="5410200"/>
            <a:ext cx="4905375" cy="285750"/>
          </a:xfrm>
          <a:prstGeom prst="rect">
            <a:avLst/>
          </a:prstGeom>
          <a:noFill/>
          <a:ln w="0">
            <a:noFill/>
          </a:ln>
        </p:spPr>
        <p:txBody>
          <a:bodyPr anchor="t">
            <a:normAutofit fontScale="65385"/>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Залишковий ризик документують разом із відповідальними, строками контролю та умовами перегляду.</a:t>
            </a:r>
          </a:p>
        </p:txBody>
      </p:sp>
      <p:sp>
        <p:nvSpPr>
          <p:cNvPr id="60" name="Прямокутник 59">
            <a:extLst>
              <a:ext uri="{FF2B5EF4-FFF2-40B4-BE49-F238E27FC236}">
                <a16:creationId xmlns:a16="http://schemas.microsoft.com/office/drawing/2014/main" id="{03A4355F-134A-4667-97BC-AC2D94EE99D3}"/>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1" name="Прямокутник 60">
            <a:extLst>
              <a:ext uri="{FF2B5EF4-FFF2-40B4-BE49-F238E27FC236}">
                <a16:creationId xmlns:a16="http://schemas.microsoft.com/office/drawing/2014/main" id="{2B91191D-D4F5-4ECE-A7CB-61D9A91C66B5}"/>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28</a:t>
            </a:r>
          </a:p>
        </p:txBody>
      </p:sp>
    </p:spTree>
    <p:extLst>
      <p:ext uri="{BB962C8B-B14F-4D97-AF65-F5344CB8AC3E}">
        <p14:creationId xmlns:p14="http://schemas.microsoft.com/office/powerpoint/2010/main" val="236914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Прямокутник 31">
            <a:extLst>
              <a:ext uri="{FF2B5EF4-FFF2-40B4-BE49-F238E27FC236}">
                <a16:creationId xmlns:a16="http://schemas.microsoft.com/office/drawing/2014/main" id="{E30B8F45-4CBB-477C-BDE8-B0A7D90F8969}"/>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29</a:t>
            </a:r>
          </a:p>
        </p:txBody>
      </p:sp>
      <p:sp>
        <p:nvSpPr>
          <p:cNvPr id="2" name="Прямокутник 1">
            <a:extLst>
              <a:ext uri="{FF2B5EF4-FFF2-40B4-BE49-F238E27FC236}">
                <a16:creationId xmlns:a16="http://schemas.microsoft.com/office/drawing/2014/main" id="{A1E5A94A-89B8-4A0C-8478-EE7F83CF0662}"/>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700550E7-2419-4B60-B787-00CA0086509B}"/>
              </a:ext>
            </a:extLst>
          </p:cNvPr>
          <p:cNvSpPr>
            <a:spLocks noGrp="1"/>
          </p:cNvSpPr>
          <p:nvPr/>
        </p:nvSpPr>
        <p:spPr>
          <a:xfrm>
            <a:off x="514350" y="723900"/>
            <a:ext cx="11049000" cy="523875"/>
          </a:xfrm>
          <a:prstGeom prst="rect">
            <a:avLst/>
          </a:prstGeom>
          <a:noFill/>
          <a:ln w="0">
            <a:noFill/>
          </a:ln>
        </p:spPr>
        <p:txBody>
          <a:bodyPr anchor="t">
            <a:normAutofit fontScale="8822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Ранжування спрямовує ресурси до територій із найбільшою терміновістю</a:t>
            </a:r>
          </a:p>
        </p:txBody>
      </p:sp>
      <p:sp>
        <p:nvSpPr>
          <p:cNvPr id="4" name="Прямокутник: округлені кути 3">
            <a:extLst>
              <a:ext uri="{FF2B5EF4-FFF2-40B4-BE49-F238E27FC236}">
                <a16:creationId xmlns:a16="http://schemas.microsoft.com/office/drawing/2014/main" id="{D330C479-ECEB-4AC1-9C5E-146929911EEE}"/>
              </a:ext>
            </a:extLst>
          </p:cNvPr>
          <p:cNvSpPr>
            <a:spLocks noGrp="1"/>
          </p:cNvSpPr>
          <p:nvPr/>
        </p:nvSpPr>
        <p:spPr>
          <a:xfrm>
            <a:off x="514350" y="1524000"/>
            <a:ext cx="11068050" cy="800100"/>
          </a:xfrm>
          <a:prstGeom prst="roundRect">
            <a:avLst>
              <a:gd name="adj" fmla="val 9524"/>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E82B8375-414D-47F5-9707-9474E7C18427}"/>
              </a:ext>
            </a:extLst>
          </p:cNvPr>
          <p:cNvSpPr>
            <a:spLocks noGrp="1"/>
          </p:cNvSpPr>
          <p:nvPr/>
        </p:nvSpPr>
        <p:spPr>
          <a:xfrm>
            <a:off x="514350" y="1524000"/>
            <a:ext cx="66675" cy="80010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AD515FD8-B4EA-48DD-8EFA-D50FB8834DFC}"/>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РИЗИК-ОРІЄНТОВАНЕ РАНЖУВАННЯ</a:t>
            </a:r>
          </a:p>
        </p:txBody>
      </p:sp>
      <p:sp>
        <p:nvSpPr>
          <p:cNvPr id="7" name="Прямокутник 6">
            <a:extLst>
              <a:ext uri="{FF2B5EF4-FFF2-40B4-BE49-F238E27FC236}">
                <a16:creationId xmlns:a16="http://schemas.microsoft.com/office/drawing/2014/main" id="{65E9997C-F312-4D27-B918-67D39CE3E5C2}"/>
              </a:ext>
            </a:extLst>
          </p:cNvPr>
          <p:cNvSpPr>
            <a:spLocks noGrp="1"/>
          </p:cNvSpPr>
          <p:nvPr/>
        </p:nvSpPr>
        <p:spPr>
          <a:xfrm>
            <a:off x="704850" y="1857375"/>
            <a:ext cx="10706100" cy="381000"/>
          </a:xfrm>
          <a:prstGeom prst="rect">
            <a:avLst/>
          </a:prstGeom>
          <a:noFill/>
          <a:ln w="0">
            <a:noFill/>
          </a:ln>
        </p:spPr>
        <p:txBody>
          <a:bodyPr anchor="t">
            <a:normAutofit fontScale="9047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Порівняльне впорядкування територій за терміновістю обстеження, захисту, очищення чи відновлення з урахуванням небезпеки, експозиції, вразливості та невизначеності.</a:t>
            </a:r>
          </a:p>
        </p:txBody>
      </p:sp>
      <p:sp>
        <p:nvSpPr>
          <p:cNvPr id="8" name="Прямокутник: округлені кути 7">
            <a:extLst>
              <a:ext uri="{FF2B5EF4-FFF2-40B4-BE49-F238E27FC236}">
                <a16:creationId xmlns:a16="http://schemas.microsoft.com/office/drawing/2014/main" id="{60448E55-BA00-4B6D-8D78-AD0D09FEB7E9}"/>
              </a:ext>
            </a:extLst>
          </p:cNvPr>
          <p:cNvSpPr>
            <a:spLocks noGrp="1"/>
          </p:cNvSpPr>
          <p:nvPr/>
        </p:nvSpPr>
        <p:spPr>
          <a:xfrm>
            <a:off x="514350" y="2647950"/>
            <a:ext cx="11068050" cy="457200"/>
          </a:xfrm>
          <a:prstGeom prst="roundRect">
            <a:avLst>
              <a:gd name="adj" fmla="val 16667"/>
            </a:avLst>
          </a:prstGeom>
          <a:solidFill>
            <a:srgbClr val="F4F8F6"/>
          </a:solidFill>
          <a:ln w="9525">
            <a:solidFill>
              <a:srgbClr val="D6E1DC"/>
            </a:solidFill>
          </a:ln>
        </p:spPr>
      </p:sp>
      <p:sp>
        <p:nvSpPr>
          <p:cNvPr id="9" name="Прямокутник: округлені кути 8">
            <a:extLst>
              <a:ext uri="{FF2B5EF4-FFF2-40B4-BE49-F238E27FC236}">
                <a16:creationId xmlns:a16="http://schemas.microsoft.com/office/drawing/2014/main" id="{85839EB1-8070-49B8-9958-1262B58BC3D4}"/>
              </a:ext>
            </a:extLst>
          </p:cNvPr>
          <p:cNvSpPr>
            <a:spLocks noGrp="1"/>
          </p:cNvSpPr>
          <p:nvPr/>
        </p:nvSpPr>
        <p:spPr>
          <a:xfrm>
            <a:off x="666750" y="2743200"/>
            <a:ext cx="1524000" cy="266700"/>
          </a:xfrm>
          <a:prstGeom prst="roundRect">
            <a:avLst>
              <a:gd name="adj" fmla="val 28571"/>
            </a:avLst>
          </a:prstGeom>
          <a:solidFill>
            <a:srgbClr val="C75A52"/>
          </a:solidFill>
          <a:ln w="0">
            <a:noFill/>
          </a:ln>
        </p:spPr>
      </p:sp>
      <p:sp>
        <p:nvSpPr>
          <p:cNvPr id="10" name="Прямокутник 9">
            <a:extLst>
              <a:ext uri="{FF2B5EF4-FFF2-40B4-BE49-F238E27FC236}">
                <a16:creationId xmlns:a16="http://schemas.microsoft.com/office/drawing/2014/main" id="{FA50DC87-6BF6-4091-ACC4-5E606EB9F6B7}"/>
              </a:ext>
            </a:extLst>
          </p:cNvPr>
          <p:cNvSpPr>
            <a:spLocks noGrp="1"/>
          </p:cNvSpPr>
          <p:nvPr/>
        </p:nvSpPr>
        <p:spPr>
          <a:xfrm>
            <a:off x="666750" y="2809875"/>
            <a:ext cx="15240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КРИТИЧНИЙ</a:t>
            </a:r>
          </a:p>
        </p:txBody>
      </p:sp>
      <p:sp>
        <p:nvSpPr>
          <p:cNvPr id="11" name="Прямокутник 10">
            <a:extLst>
              <a:ext uri="{FF2B5EF4-FFF2-40B4-BE49-F238E27FC236}">
                <a16:creationId xmlns:a16="http://schemas.microsoft.com/office/drawing/2014/main" id="{AD62F63D-6E9B-49F5-98C6-06C3C5319308}"/>
              </a:ext>
            </a:extLst>
          </p:cNvPr>
          <p:cNvSpPr>
            <a:spLocks noGrp="1"/>
          </p:cNvSpPr>
          <p:nvPr/>
        </p:nvSpPr>
        <p:spPr>
          <a:xfrm>
            <a:off x="2400300" y="2762250"/>
            <a:ext cx="8810625" cy="2476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гостра небезпека або підтверджений контакт із високотоксичною речовиною</a:t>
            </a:r>
          </a:p>
        </p:txBody>
      </p:sp>
      <p:sp>
        <p:nvSpPr>
          <p:cNvPr id="12" name="Прямокутник: округлені кути 11">
            <a:extLst>
              <a:ext uri="{FF2B5EF4-FFF2-40B4-BE49-F238E27FC236}">
                <a16:creationId xmlns:a16="http://schemas.microsoft.com/office/drawing/2014/main" id="{DB379CDB-B9A5-415B-9765-E77DB192A888}"/>
              </a:ext>
            </a:extLst>
          </p:cNvPr>
          <p:cNvSpPr>
            <a:spLocks noGrp="1"/>
          </p:cNvSpPr>
          <p:nvPr/>
        </p:nvSpPr>
        <p:spPr>
          <a:xfrm>
            <a:off x="514350" y="3228975"/>
            <a:ext cx="11068050" cy="457200"/>
          </a:xfrm>
          <a:prstGeom prst="roundRect">
            <a:avLst>
              <a:gd name="adj" fmla="val 16667"/>
            </a:avLst>
          </a:prstGeom>
          <a:solidFill>
            <a:srgbClr val="F5EBDD"/>
          </a:solidFill>
          <a:ln w="9525">
            <a:solidFill>
              <a:srgbClr val="D6E1DC"/>
            </a:solidFill>
          </a:ln>
        </p:spPr>
      </p:sp>
      <p:sp>
        <p:nvSpPr>
          <p:cNvPr id="13" name="Прямокутник: округлені кути 12">
            <a:extLst>
              <a:ext uri="{FF2B5EF4-FFF2-40B4-BE49-F238E27FC236}">
                <a16:creationId xmlns:a16="http://schemas.microsoft.com/office/drawing/2014/main" id="{CA5D3975-60E6-4934-BCA4-6ABEF1C6A696}"/>
              </a:ext>
            </a:extLst>
          </p:cNvPr>
          <p:cNvSpPr>
            <a:spLocks noGrp="1"/>
          </p:cNvSpPr>
          <p:nvPr/>
        </p:nvSpPr>
        <p:spPr>
          <a:xfrm>
            <a:off x="666750" y="3324225"/>
            <a:ext cx="1524000" cy="266700"/>
          </a:xfrm>
          <a:prstGeom prst="roundRect">
            <a:avLst>
              <a:gd name="adj" fmla="val 28571"/>
            </a:avLst>
          </a:prstGeom>
          <a:solidFill>
            <a:srgbClr val="D98324"/>
          </a:solidFill>
          <a:ln w="0">
            <a:noFill/>
          </a:ln>
        </p:spPr>
      </p:sp>
      <p:sp>
        <p:nvSpPr>
          <p:cNvPr id="14" name="Прямокутник 13">
            <a:extLst>
              <a:ext uri="{FF2B5EF4-FFF2-40B4-BE49-F238E27FC236}">
                <a16:creationId xmlns:a16="http://schemas.microsoft.com/office/drawing/2014/main" id="{C1E18123-77E3-4C6B-989A-457F7DE5E45F}"/>
              </a:ext>
            </a:extLst>
          </p:cNvPr>
          <p:cNvSpPr>
            <a:spLocks noGrp="1"/>
          </p:cNvSpPr>
          <p:nvPr/>
        </p:nvSpPr>
        <p:spPr>
          <a:xfrm>
            <a:off x="666750" y="3390900"/>
            <a:ext cx="15240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ВИСОКИЙ</a:t>
            </a:r>
          </a:p>
        </p:txBody>
      </p:sp>
      <p:sp>
        <p:nvSpPr>
          <p:cNvPr id="15" name="Прямокутник 14">
            <a:extLst>
              <a:ext uri="{FF2B5EF4-FFF2-40B4-BE49-F238E27FC236}">
                <a16:creationId xmlns:a16="http://schemas.microsoft.com/office/drawing/2014/main" id="{C00A4BA2-BBB4-47EB-9271-8A5F7757C7F3}"/>
              </a:ext>
            </a:extLst>
          </p:cNvPr>
          <p:cNvSpPr>
            <a:spLocks noGrp="1"/>
          </p:cNvSpPr>
          <p:nvPr/>
        </p:nvSpPr>
        <p:spPr>
          <a:xfrm>
            <a:off x="2400300" y="3343275"/>
            <a:ext cx="8810625" cy="2476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повний шлях експозиції та чутливий рецептор</a:t>
            </a:r>
          </a:p>
        </p:txBody>
      </p:sp>
      <p:sp>
        <p:nvSpPr>
          <p:cNvPr id="16" name="Прямокутник: округлені кути 15">
            <a:extLst>
              <a:ext uri="{FF2B5EF4-FFF2-40B4-BE49-F238E27FC236}">
                <a16:creationId xmlns:a16="http://schemas.microsoft.com/office/drawing/2014/main" id="{0221E75A-1930-41C8-961F-5A05F40C1F3B}"/>
              </a:ext>
            </a:extLst>
          </p:cNvPr>
          <p:cNvSpPr>
            <a:spLocks noGrp="1"/>
          </p:cNvSpPr>
          <p:nvPr/>
        </p:nvSpPr>
        <p:spPr>
          <a:xfrm>
            <a:off x="514350" y="3810000"/>
            <a:ext cx="11068050" cy="457200"/>
          </a:xfrm>
          <a:prstGeom prst="roundRect">
            <a:avLst>
              <a:gd name="adj" fmla="val 16667"/>
            </a:avLst>
          </a:prstGeom>
          <a:solidFill>
            <a:srgbClr val="F4F8F6"/>
          </a:solidFill>
          <a:ln w="9525">
            <a:solidFill>
              <a:srgbClr val="D6E1DC"/>
            </a:solidFill>
          </a:ln>
        </p:spPr>
      </p:sp>
      <p:sp>
        <p:nvSpPr>
          <p:cNvPr id="17" name="Прямокутник: округлені кути 16">
            <a:extLst>
              <a:ext uri="{FF2B5EF4-FFF2-40B4-BE49-F238E27FC236}">
                <a16:creationId xmlns:a16="http://schemas.microsoft.com/office/drawing/2014/main" id="{EF62B847-29B0-4BE9-909D-6FF1E6B3D917}"/>
              </a:ext>
            </a:extLst>
          </p:cNvPr>
          <p:cNvSpPr>
            <a:spLocks noGrp="1"/>
          </p:cNvSpPr>
          <p:nvPr/>
        </p:nvSpPr>
        <p:spPr>
          <a:xfrm>
            <a:off x="666750" y="3905250"/>
            <a:ext cx="1524000" cy="266700"/>
          </a:xfrm>
          <a:prstGeom prst="roundRect">
            <a:avLst>
              <a:gd name="adj" fmla="val 28571"/>
            </a:avLst>
          </a:prstGeom>
          <a:solidFill>
            <a:srgbClr val="D9952D"/>
          </a:solidFill>
          <a:ln w="0">
            <a:noFill/>
          </a:ln>
        </p:spPr>
      </p:sp>
      <p:sp>
        <p:nvSpPr>
          <p:cNvPr id="18" name="Прямокутник 17">
            <a:extLst>
              <a:ext uri="{FF2B5EF4-FFF2-40B4-BE49-F238E27FC236}">
                <a16:creationId xmlns:a16="http://schemas.microsoft.com/office/drawing/2014/main" id="{4041809D-A968-40F4-916D-8084BD4586B9}"/>
              </a:ext>
            </a:extLst>
          </p:cNvPr>
          <p:cNvSpPr>
            <a:spLocks noGrp="1"/>
          </p:cNvSpPr>
          <p:nvPr/>
        </p:nvSpPr>
        <p:spPr>
          <a:xfrm>
            <a:off x="666750" y="3971925"/>
            <a:ext cx="15240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СЕРЕДНІЙ</a:t>
            </a:r>
          </a:p>
        </p:txBody>
      </p:sp>
      <p:sp>
        <p:nvSpPr>
          <p:cNvPr id="19" name="Прямокутник 18">
            <a:extLst>
              <a:ext uri="{FF2B5EF4-FFF2-40B4-BE49-F238E27FC236}">
                <a16:creationId xmlns:a16="http://schemas.microsoft.com/office/drawing/2014/main" id="{9E38E330-FE95-4228-9AE5-7CB8AAABCCD6}"/>
              </a:ext>
            </a:extLst>
          </p:cNvPr>
          <p:cNvSpPr>
            <a:spLocks noGrp="1"/>
          </p:cNvSpPr>
          <p:nvPr/>
        </p:nvSpPr>
        <p:spPr>
          <a:xfrm>
            <a:off x="2400300" y="3924300"/>
            <a:ext cx="8810625" cy="2476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потенційно повний шлях потребує перевірки</a:t>
            </a:r>
          </a:p>
        </p:txBody>
      </p:sp>
      <p:sp>
        <p:nvSpPr>
          <p:cNvPr id="20" name="Прямокутник: округлені кути 19">
            <a:extLst>
              <a:ext uri="{FF2B5EF4-FFF2-40B4-BE49-F238E27FC236}">
                <a16:creationId xmlns:a16="http://schemas.microsoft.com/office/drawing/2014/main" id="{1387FD35-E745-4FB1-ABD9-A958CEE524BA}"/>
              </a:ext>
            </a:extLst>
          </p:cNvPr>
          <p:cNvSpPr>
            <a:spLocks noGrp="1"/>
          </p:cNvSpPr>
          <p:nvPr/>
        </p:nvSpPr>
        <p:spPr>
          <a:xfrm>
            <a:off x="514350" y="4391025"/>
            <a:ext cx="11068050" cy="457200"/>
          </a:xfrm>
          <a:prstGeom prst="roundRect">
            <a:avLst>
              <a:gd name="adj" fmla="val 16667"/>
            </a:avLst>
          </a:prstGeom>
          <a:solidFill>
            <a:srgbClr val="F5EBDD"/>
          </a:solidFill>
          <a:ln w="9525">
            <a:solidFill>
              <a:srgbClr val="D6E1DC"/>
            </a:solidFill>
          </a:ln>
        </p:spPr>
      </p:sp>
      <p:sp>
        <p:nvSpPr>
          <p:cNvPr id="21" name="Прямокутник: округлені кути 20">
            <a:extLst>
              <a:ext uri="{FF2B5EF4-FFF2-40B4-BE49-F238E27FC236}">
                <a16:creationId xmlns:a16="http://schemas.microsoft.com/office/drawing/2014/main" id="{F2A5B399-2A53-487F-99CA-490D51768614}"/>
              </a:ext>
            </a:extLst>
          </p:cNvPr>
          <p:cNvSpPr>
            <a:spLocks noGrp="1"/>
          </p:cNvSpPr>
          <p:nvPr/>
        </p:nvSpPr>
        <p:spPr>
          <a:xfrm>
            <a:off x="666750" y="4486275"/>
            <a:ext cx="1524000" cy="266700"/>
          </a:xfrm>
          <a:prstGeom prst="roundRect">
            <a:avLst>
              <a:gd name="adj" fmla="val 28571"/>
            </a:avLst>
          </a:prstGeom>
          <a:solidFill>
            <a:srgbClr val="4D8969"/>
          </a:solidFill>
          <a:ln w="0">
            <a:noFill/>
          </a:ln>
        </p:spPr>
      </p:sp>
      <p:sp>
        <p:nvSpPr>
          <p:cNvPr id="22" name="Прямокутник 21">
            <a:extLst>
              <a:ext uri="{FF2B5EF4-FFF2-40B4-BE49-F238E27FC236}">
                <a16:creationId xmlns:a16="http://schemas.microsoft.com/office/drawing/2014/main" id="{DF0CA09C-3ACD-466E-B9B8-1E7D19AB2C36}"/>
              </a:ext>
            </a:extLst>
          </p:cNvPr>
          <p:cNvSpPr>
            <a:spLocks noGrp="1"/>
          </p:cNvSpPr>
          <p:nvPr/>
        </p:nvSpPr>
        <p:spPr>
          <a:xfrm>
            <a:off x="666750" y="4552950"/>
            <a:ext cx="15240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НИЖЧИЙ</a:t>
            </a:r>
          </a:p>
        </p:txBody>
      </p:sp>
      <p:sp>
        <p:nvSpPr>
          <p:cNvPr id="23" name="Прямокутник 22">
            <a:extLst>
              <a:ext uri="{FF2B5EF4-FFF2-40B4-BE49-F238E27FC236}">
                <a16:creationId xmlns:a16="http://schemas.microsoft.com/office/drawing/2014/main" id="{85737292-94B5-4A13-A1E3-6F38176E355B}"/>
              </a:ext>
            </a:extLst>
          </p:cNvPr>
          <p:cNvSpPr>
            <a:spLocks noGrp="1"/>
          </p:cNvSpPr>
          <p:nvPr/>
        </p:nvSpPr>
        <p:spPr>
          <a:xfrm>
            <a:off x="2400300" y="4505325"/>
            <a:ext cx="8810625" cy="2476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експозиція обмежена або забруднення стабільно ізольоване</a:t>
            </a:r>
          </a:p>
        </p:txBody>
      </p:sp>
      <p:sp>
        <p:nvSpPr>
          <p:cNvPr id="24" name="Прямокутник: округлені кути 23">
            <a:extLst>
              <a:ext uri="{FF2B5EF4-FFF2-40B4-BE49-F238E27FC236}">
                <a16:creationId xmlns:a16="http://schemas.microsoft.com/office/drawing/2014/main" id="{D693351E-12DC-4AD6-890E-33B1D3FE6492}"/>
              </a:ext>
            </a:extLst>
          </p:cNvPr>
          <p:cNvSpPr>
            <a:spLocks noGrp="1"/>
          </p:cNvSpPr>
          <p:nvPr/>
        </p:nvSpPr>
        <p:spPr>
          <a:xfrm>
            <a:off x="514350" y="4972050"/>
            <a:ext cx="11068050" cy="457200"/>
          </a:xfrm>
          <a:prstGeom prst="roundRect">
            <a:avLst>
              <a:gd name="adj" fmla="val 16667"/>
            </a:avLst>
          </a:prstGeom>
          <a:solidFill>
            <a:srgbClr val="F4F8F6"/>
          </a:solidFill>
          <a:ln w="9525">
            <a:solidFill>
              <a:srgbClr val="D6E1DC"/>
            </a:solidFill>
          </a:ln>
        </p:spPr>
      </p:sp>
      <p:sp>
        <p:nvSpPr>
          <p:cNvPr id="25" name="Прямокутник: округлені кути 24">
            <a:extLst>
              <a:ext uri="{FF2B5EF4-FFF2-40B4-BE49-F238E27FC236}">
                <a16:creationId xmlns:a16="http://schemas.microsoft.com/office/drawing/2014/main" id="{EC99B9C2-A7B5-43F3-8F47-78B0341FE52A}"/>
              </a:ext>
            </a:extLst>
          </p:cNvPr>
          <p:cNvSpPr>
            <a:spLocks noGrp="1"/>
          </p:cNvSpPr>
          <p:nvPr/>
        </p:nvSpPr>
        <p:spPr>
          <a:xfrm>
            <a:off x="666750" y="5067300"/>
            <a:ext cx="1524000" cy="266700"/>
          </a:xfrm>
          <a:prstGeom prst="roundRect">
            <a:avLst>
              <a:gd name="adj" fmla="val 28571"/>
            </a:avLst>
          </a:prstGeom>
          <a:solidFill>
            <a:srgbClr val="3E7692"/>
          </a:solidFill>
          <a:ln w="0">
            <a:noFill/>
          </a:ln>
        </p:spPr>
      </p:sp>
      <p:sp>
        <p:nvSpPr>
          <p:cNvPr id="26" name="Прямокутник 25">
            <a:extLst>
              <a:ext uri="{FF2B5EF4-FFF2-40B4-BE49-F238E27FC236}">
                <a16:creationId xmlns:a16="http://schemas.microsoft.com/office/drawing/2014/main" id="{728AA849-0EC6-4C2D-9F99-8D51E31BFDF9}"/>
              </a:ext>
            </a:extLst>
          </p:cNvPr>
          <p:cNvSpPr>
            <a:spLocks noGrp="1"/>
          </p:cNvSpPr>
          <p:nvPr/>
        </p:nvSpPr>
        <p:spPr>
          <a:xfrm>
            <a:off x="666750" y="5133975"/>
            <a:ext cx="15240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БРАК ДАНИХ</a:t>
            </a:r>
          </a:p>
        </p:txBody>
      </p:sp>
      <p:sp>
        <p:nvSpPr>
          <p:cNvPr id="27" name="Прямокутник 26">
            <a:extLst>
              <a:ext uri="{FF2B5EF4-FFF2-40B4-BE49-F238E27FC236}">
                <a16:creationId xmlns:a16="http://schemas.microsoft.com/office/drawing/2014/main" id="{65259A39-E437-4428-81E5-625C847E6516}"/>
              </a:ext>
            </a:extLst>
          </p:cNvPr>
          <p:cNvSpPr>
            <a:spLocks noGrp="1"/>
          </p:cNvSpPr>
          <p:nvPr/>
        </p:nvSpPr>
        <p:spPr>
          <a:xfrm>
            <a:off x="2400300" y="5086350"/>
            <a:ext cx="8810625" cy="2476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критичні прогалини не дають класифікувати ризик</a:t>
            </a:r>
          </a:p>
        </p:txBody>
      </p:sp>
      <p:sp>
        <p:nvSpPr>
          <p:cNvPr id="28" name="Прямокутник: округлені кути 27">
            <a:extLst>
              <a:ext uri="{FF2B5EF4-FFF2-40B4-BE49-F238E27FC236}">
                <a16:creationId xmlns:a16="http://schemas.microsoft.com/office/drawing/2014/main" id="{1CEC6294-842E-44FA-A2F4-2FFA9C7645A2}"/>
              </a:ext>
            </a:extLst>
          </p:cNvPr>
          <p:cNvSpPr>
            <a:spLocks noGrp="1"/>
          </p:cNvSpPr>
          <p:nvPr/>
        </p:nvSpPr>
        <p:spPr>
          <a:xfrm>
            <a:off x="514350" y="5695950"/>
            <a:ext cx="11068050" cy="400050"/>
          </a:xfrm>
          <a:prstGeom prst="roundRect">
            <a:avLst>
              <a:gd name="adj" fmla="val 19048"/>
            </a:avLst>
          </a:prstGeom>
          <a:solidFill>
            <a:srgbClr val="F7E6E3"/>
          </a:solidFill>
          <a:ln w="0">
            <a:noFill/>
          </a:ln>
        </p:spPr>
      </p:sp>
      <p:sp>
        <p:nvSpPr>
          <p:cNvPr id="29" name="Прямокутник 28">
            <a:extLst>
              <a:ext uri="{FF2B5EF4-FFF2-40B4-BE49-F238E27FC236}">
                <a16:creationId xmlns:a16="http://schemas.microsoft.com/office/drawing/2014/main" id="{CA23F2A1-7E4C-48BD-9B38-3EB6CC3EC3E3}"/>
              </a:ext>
            </a:extLst>
          </p:cNvPr>
          <p:cNvSpPr>
            <a:spLocks noGrp="1"/>
          </p:cNvSpPr>
          <p:nvPr/>
        </p:nvSpPr>
        <p:spPr>
          <a:xfrm>
            <a:off x="742950" y="5791200"/>
            <a:ext cx="10572750" cy="209550"/>
          </a:xfrm>
          <a:prstGeom prst="rect">
            <a:avLst/>
          </a:prstGeom>
          <a:noFill/>
          <a:ln w="0">
            <a:noFill/>
          </a:ln>
        </p:spPr>
        <p:txBody>
          <a:bodyPr anchor="t">
            <a:normAutofit fontScale="79487"/>
          </a:bodyPr>
          <a:lstStyle/>
          <a:p>
            <a:pPr algn="ctr">
              <a:defRPr sz="975" b="1">
                <a:solidFill>
                  <a:srgbClr val="C75A52"/>
                </a:solidFill>
                <a:latin typeface="DejaVu Sans"/>
                <a:ea typeface="DejaVu Sans"/>
                <a:cs typeface="DejaVu Sans"/>
              </a:defRPr>
            </a:pPr>
            <a:r>
              <a:rPr sz="975" b="1">
                <a:solidFill>
                  <a:srgbClr val="C75A52"/>
                </a:solidFill>
                <a:latin typeface="DejaVu Sans"/>
                <a:ea typeface="DejaVu Sans"/>
                <a:cs typeface="DejaVu Sans"/>
              </a:rPr>
              <a:t>Категорія «брак даних» не означає низький ризик. Вона визначає потребу в пріоритетному отриманні доказів.</a:t>
            </a:r>
          </a:p>
        </p:txBody>
      </p:sp>
      <p:sp>
        <p:nvSpPr>
          <p:cNvPr id="30" name="Прямокутник 29">
            <a:extLst>
              <a:ext uri="{FF2B5EF4-FFF2-40B4-BE49-F238E27FC236}">
                <a16:creationId xmlns:a16="http://schemas.microsoft.com/office/drawing/2014/main" id="{C020957F-1CBC-40E7-A575-ABE0A3305C3C}"/>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1" name="Прямокутник 30">
            <a:extLst>
              <a:ext uri="{FF2B5EF4-FFF2-40B4-BE49-F238E27FC236}">
                <a16:creationId xmlns:a16="http://schemas.microsoft.com/office/drawing/2014/main" id="{6242F470-906F-4985-8B0D-1F3256453174}"/>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29</a:t>
            </a:r>
          </a:p>
        </p:txBody>
      </p:sp>
    </p:spTree>
    <p:extLst>
      <p:ext uri="{BB962C8B-B14F-4D97-AF65-F5344CB8AC3E}">
        <p14:creationId xmlns:p14="http://schemas.microsoft.com/office/powerpoint/2010/main" val="2096064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84" name="Прямокутник 83">
            <a:extLst>
              <a:ext uri="{FF2B5EF4-FFF2-40B4-BE49-F238E27FC236}">
                <a16:creationId xmlns:a16="http://schemas.microsoft.com/office/drawing/2014/main" id="{7C8B71F9-15D1-443D-85D8-11250C902B4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30</a:t>
            </a:r>
          </a:p>
        </p:txBody>
      </p:sp>
      <p:sp>
        <p:nvSpPr>
          <p:cNvPr id="2" name="Прямокутник 1">
            <a:extLst>
              <a:ext uri="{FF2B5EF4-FFF2-40B4-BE49-F238E27FC236}">
                <a16:creationId xmlns:a16="http://schemas.microsoft.com/office/drawing/2014/main" id="{92147CE5-7A9E-4FE5-A225-B9797C2DDF50}"/>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49207572-8DE4-4751-9917-0B0025A9EEB7}"/>
              </a:ext>
            </a:extLst>
          </p:cNvPr>
          <p:cNvSpPr>
            <a:spLocks noGrp="1"/>
          </p:cNvSpPr>
          <p:nvPr/>
        </p:nvSpPr>
        <p:spPr>
          <a:xfrm>
            <a:off x="514350" y="723900"/>
            <a:ext cx="11049000" cy="523875"/>
          </a:xfrm>
          <a:prstGeom prst="rect">
            <a:avLst/>
          </a:prstGeom>
          <a:noFill/>
          <a:ln w="0">
            <a:noFill/>
          </a:ln>
        </p:spPr>
        <p:txBody>
          <a:bodyPr anchor="t">
            <a:normAutofit fontScale="7864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Матриця ранжування порівнює ознаки низького, середнього і високого пріоритету</a:t>
            </a:r>
          </a:p>
        </p:txBody>
      </p:sp>
      <p:sp>
        <p:nvSpPr>
          <p:cNvPr id="4" name="Прямокутник: округлені кути 3">
            <a:extLst>
              <a:ext uri="{FF2B5EF4-FFF2-40B4-BE49-F238E27FC236}">
                <a16:creationId xmlns:a16="http://schemas.microsoft.com/office/drawing/2014/main" id="{4A814CE8-F219-41E8-81E4-1B0C84150574}"/>
              </a:ext>
            </a:extLst>
          </p:cNvPr>
          <p:cNvSpPr>
            <a:spLocks noGrp="1"/>
          </p:cNvSpPr>
          <p:nvPr/>
        </p:nvSpPr>
        <p:spPr>
          <a:xfrm>
            <a:off x="514350" y="1428750"/>
            <a:ext cx="11068050" cy="704850"/>
          </a:xfrm>
          <a:prstGeom prst="roundRect">
            <a:avLst>
              <a:gd name="adj" fmla="val 108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87AC6F34-388A-4AC9-812D-4BF8D202EF57}"/>
              </a:ext>
            </a:extLst>
          </p:cNvPr>
          <p:cNvSpPr>
            <a:spLocks noGrp="1"/>
          </p:cNvSpPr>
          <p:nvPr/>
        </p:nvSpPr>
        <p:spPr>
          <a:xfrm>
            <a:off x="514350" y="1428750"/>
            <a:ext cx="66675" cy="7048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D3118BDC-5C85-4CDE-BCA4-66D4A9B16F05}"/>
              </a:ext>
            </a:extLst>
          </p:cNvPr>
          <p:cNvSpPr>
            <a:spLocks noGrp="1"/>
          </p:cNvSpPr>
          <p:nvPr/>
        </p:nvSpPr>
        <p:spPr>
          <a:xfrm>
            <a:off x="704850" y="15430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МАТРИЦЯ РИЗИК-ОРІЄНТОВАНОГО РАНЖУВАННЯ</a:t>
            </a:r>
          </a:p>
        </p:txBody>
      </p:sp>
      <p:sp>
        <p:nvSpPr>
          <p:cNvPr id="7" name="Прямокутник 6">
            <a:extLst>
              <a:ext uri="{FF2B5EF4-FFF2-40B4-BE49-F238E27FC236}">
                <a16:creationId xmlns:a16="http://schemas.microsoft.com/office/drawing/2014/main" id="{87C1DD0E-0780-40B8-923F-25FC1B8CAA18}"/>
              </a:ext>
            </a:extLst>
          </p:cNvPr>
          <p:cNvSpPr>
            <a:spLocks noGrp="1"/>
          </p:cNvSpPr>
          <p:nvPr/>
        </p:nvSpPr>
        <p:spPr>
          <a:xfrm>
            <a:off x="704850" y="1762125"/>
            <a:ext cx="10706100" cy="285750"/>
          </a:xfrm>
          <a:prstGeom prst="rect">
            <a:avLst/>
          </a:prstGeom>
          <a:noFill/>
          <a:ln w="0">
            <a:noFill/>
          </a:ln>
        </p:spPr>
        <p:txBody>
          <a:bodyPr anchor="t">
            <a:normAutofit fontScale="9843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Структурована таблиця критеріїв, яка допомагає порівняти території за небезпекою, експозицією, рецепторами, міграцією та потребою у реагуванні.</a:t>
            </a:r>
          </a:p>
        </p:txBody>
      </p:sp>
      <p:sp>
        <p:nvSpPr>
          <p:cNvPr id="8" name="Прямокутник: округлені кути 7">
            <a:extLst>
              <a:ext uri="{FF2B5EF4-FFF2-40B4-BE49-F238E27FC236}">
                <a16:creationId xmlns:a16="http://schemas.microsoft.com/office/drawing/2014/main" id="{CE443739-4C43-4178-925D-4B63D3AE912C}"/>
              </a:ext>
            </a:extLst>
          </p:cNvPr>
          <p:cNvSpPr>
            <a:spLocks noGrp="1"/>
          </p:cNvSpPr>
          <p:nvPr/>
        </p:nvSpPr>
        <p:spPr>
          <a:xfrm>
            <a:off x="514350" y="2400300"/>
            <a:ext cx="1809750" cy="361950"/>
          </a:xfrm>
          <a:prstGeom prst="roundRect">
            <a:avLst>
              <a:gd name="adj" fmla="val 21053"/>
            </a:avLst>
          </a:prstGeom>
          <a:solidFill>
            <a:srgbClr val="10282F"/>
          </a:solidFill>
          <a:ln w="0">
            <a:noFill/>
          </a:ln>
        </p:spPr>
      </p:sp>
      <p:sp>
        <p:nvSpPr>
          <p:cNvPr id="9" name="Прямокутник 8">
            <a:extLst>
              <a:ext uri="{FF2B5EF4-FFF2-40B4-BE49-F238E27FC236}">
                <a16:creationId xmlns:a16="http://schemas.microsoft.com/office/drawing/2014/main" id="{C99C02DA-3AC0-4D8C-9E38-44A2E4EF380D}"/>
              </a:ext>
            </a:extLst>
          </p:cNvPr>
          <p:cNvSpPr>
            <a:spLocks noGrp="1"/>
          </p:cNvSpPr>
          <p:nvPr/>
        </p:nvSpPr>
        <p:spPr>
          <a:xfrm>
            <a:off x="590550" y="2505075"/>
            <a:ext cx="1657350"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Критерій</a:t>
            </a:r>
          </a:p>
        </p:txBody>
      </p:sp>
      <p:sp>
        <p:nvSpPr>
          <p:cNvPr id="10" name="Прямокутник: округлені кути 9">
            <a:extLst>
              <a:ext uri="{FF2B5EF4-FFF2-40B4-BE49-F238E27FC236}">
                <a16:creationId xmlns:a16="http://schemas.microsoft.com/office/drawing/2014/main" id="{B52A46C6-4CAC-4AC1-8CA0-097ED79D7C42}"/>
              </a:ext>
            </a:extLst>
          </p:cNvPr>
          <p:cNvSpPr>
            <a:spLocks noGrp="1"/>
          </p:cNvSpPr>
          <p:nvPr/>
        </p:nvSpPr>
        <p:spPr>
          <a:xfrm>
            <a:off x="2476500" y="2400300"/>
            <a:ext cx="2657475" cy="361950"/>
          </a:xfrm>
          <a:prstGeom prst="roundRect">
            <a:avLst>
              <a:gd name="adj" fmla="val 21053"/>
            </a:avLst>
          </a:prstGeom>
          <a:solidFill>
            <a:srgbClr val="4D8969"/>
          </a:solidFill>
          <a:ln w="0">
            <a:noFill/>
          </a:ln>
        </p:spPr>
      </p:sp>
      <p:sp>
        <p:nvSpPr>
          <p:cNvPr id="11" name="Прямокутник 10">
            <a:extLst>
              <a:ext uri="{FF2B5EF4-FFF2-40B4-BE49-F238E27FC236}">
                <a16:creationId xmlns:a16="http://schemas.microsoft.com/office/drawing/2014/main" id="{EF35B7F5-8C45-48C3-A32F-15184EAC0697}"/>
              </a:ext>
            </a:extLst>
          </p:cNvPr>
          <p:cNvSpPr>
            <a:spLocks noGrp="1"/>
          </p:cNvSpPr>
          <p:nvPr/>
        </p:nvSpPr>
        <p:spPr>
          <a:xfrm>
            <a:off x="2552700" y="2505075"/>
            <a:ext cx="2505075"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Низький</a:t>
            </a:r>
          </a:p>
        </p:txBody>
      </p:sp>
      <p:sp>
        <p:nvSpPr>
          <p:cNvPr id="12" name="Прямокутник: округлені кути 11">
            <a:extLst>
              <a:ext uri="{FF2B5EF4-FFF2-40B4-BE49-F238E27FC236}">
                <a16:creationId xmlns:a16="http://schemas.microsoft.com/office/drawing/2014/main" id="{6AD8BCF4-68AF-4F0F-8139-1ECB69389E35}"/>
              </a:ext>
            </a:extLst>
          </p:cNvPr>
          <p:cNvSpPr>
            <a:spLocks noGrp="1"/>
          </p:cNvSpPr>
          <p:nvPr/>
        </p:nvSpPr>
        <p:spPr>
          <a:xfrm>
            <a:off x="5286375" y="2400300"/>
            <a:ext cx="2657475" cy="361950"/>
          </a:xfrm>
          <a:prstGeom prst="roundRect">
            <a:avLst>
              <a:gd name="adj" fmla="val 21053"/>
            </a:avLst>
          </a:prstGeom>
          <a:solidFill>
            <a:srgbClr val="D9952D"/>
          </a:solidFill>
          <a:ln w="0">
            <a:noFill/>
          </a:ln>
        </p:spPr>
      </p:sp>
      <p:sp>
        <p:nvSpPr>
          <p:cNvPr id="13" name="Прямокутник 12">
            <a:extLst>
              <a:ext uri="{FF2B5EF4-FFF2-40B4-BE49-F238E27FC236}">
                <a16:creationId xmlns:a16="http://schemas.microsoft.com/office/drawing/2014/main" id="{355B3105-EB0D-4907-8426-CC3675768CBB}"/>
              </a:ext>
            </a:extLst>
          </p:cNvPr>
          <p:cNvSpPr>
            <a:spLocks noGrp="1"/>
          </p:cNvSpPr>
          <p:nvPr/>
        </p:nvSpPr>
        <p:spPr>
          <a:xfrm>
            <a:off x="5362575" y="2505075"/>
            <a:ext cx="2505075"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Середній</a:t>
            </a:r>
          </a:p>
        </p:txBody>
      </p:sp>
      <p:sp>
        <p:nvSpPr>
          <p:cNvPr id="14" name="Прямокутник: округлені кути 13">
            <a:extLst>
              <a:ext uri="{FF2B5EF4-FFF2-40B4-BE49-F238E27FC236}">
                <a16:creationId xmlns:a16="http://schemas.microsoft.com/office/drawing/2014/main" id="{58DFB418-0510-460A-8B35-BECD0C493D5B}"/>
              </a:ext>
            </a:extLst>
          </p:cNvPr>
          <p:cNvSpPr>
            <a:spLocks noGrp="1"/>
          </p:cNvSpPr>
          <p:nvPr/>
        </p:nvSpPr>
        <p:spPr>
          <a:xfrm>
            <a:off x="8096250" y="2400300"/>
            <a:ext cx="3486150" cy="361950"/>
          </a:xfrm>
          <a:prstGeom prst="roundRect">
            <a:avLst>
              <a:gd name="adj" fmla="val 21053"/>
            </a:avLst>
          </a:prstGeom>
          <a:solidFill>
            <a:srgbClr val="C75A52"/>
          </a:solidFill>
          <a:ln w="0">
            <a:noFill/>
          </a:ln>
        </p:spPr>
      </p:sp>
      <p:sp>
        <p:nvSpPr>
          <p:cNvPr id="15" name="Прямокутник 14">
            <a:extLst>
              <a:ext uri="{FF2B5EF4-FFF2-40B4-BE49-F238E27FC236}">
                <a16:creationId xmlns:a16="http://schemas.microsoft.com/office/drawing/2014/main" id="{BE549FD1-9871-4355-BDFF-B26E140D934F}"/>
              </a:ext>
            </a:extLst>
          </p:cNvPr>
          <p:cNvSpPr>
            <a:spLocks noGrp="1"/>
          </p:cNvSpPr>
          <p:nvPr/>
        </p:nvSpPr>
        <p:spPr>
          <a:xfrm>
            <a:off x="8172450" y="2505075"/>
            <a:ext cx="3333750"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Високий</a:t>
            </a:r>
          </a:p>
        </p:txBody>
      </p:sp>
      <p:sp>
        <p:nvSpPr>
          <p:cNvPr id="16" name="Прямокутник: округлені кути 15">
            <a:extLst>
              <a:ext uri="{FF2B5EF4-FFF2-40B4-BE49-F238E27FC236}">
                <a16:creationId xmlns:a16="http://schemas.microsoft.com/office/drawing/2014/main" id="{219056FE-A65C-4266-BE1D-DF2823C04FBF}"/>
              </a:ext>
            </a:extLst>
          </p:cNvPr>
          <p:cNvSpPr>
            <a:spLocks noGrp="1"/>
          </p:cNvSpPr>
          <p:nvPr/>
        </p:nvSpPr>
        <p:spPr>
          <a:xfrm>
            <a:off x="514350" y="2838450"/>
            <a:ext cx="1809750" cy="304800"/>
          </a:xfrm>
          <a:prstGeom prst="roundRect">
            <a:avLst>
              <a:gd name="adj" fmla="val 25000"/>
            </a:avLst>
          </a:prstGeom>
          <a:solidFill>
            <a:srgbClr val="FFFFFF"/>
          </a:solidFill>
          <a:ln w="9525">
            <a:solidFill>
              <a:srgbClr val="D6E1DC"/>
            </a:solidFill>
          </a:ln>
        </p:spPr>
      </p:sp>
      <p:sp>
        <p:nvSpPr>
          <p:cNvPr id="17" name="Прямокутник 16">
            <a:extLst>
              <a:ext uri="{FF2B5EF4-FFF2-40B4-BE49-F238E27FC236}">
                <a16:creationId xmlns:a16="http://schemas.microsoft.com/office/drawing/2014/main" id="{6926CF09-298A-416D-B5E4-656BFE5C51D8}"/>
              </a:ext>
            </a:extLst>
          </p:cNvPr>
          <p:cNvSpPr>
            <a:spLocks noGrp="1"/>
          </p:cNvSpPr>
          <p:nvPr/>
        </p:nvSpPr>
        <p:spPr>
          <a:xfrm>
            <a:off x="590550" y="289560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Небезпека</a:t>
            </a:r>
          </a:p>
        </p:txBody>
      </p:sp>
      <p:sp>
        <p:nvSpPr>
          <p:cNvPr id="18" name="Прямокутник: округлені кути 17">
            <a:extLst>
              <a:ext uri="{FF2B5EF4-FFF2-40B4-BE49-F238E27FC236}">
                <a16:creationId xmlns:a16="http://schemas.microsoft.com/office/drawing/2014/main" id="{5CFE9228-B0C7-4596-8E88-2480C1E5A242}"/>
              </a:ext>
            </a:extLst>
          </p:cNvPr>
          <p:cNvSpPr>
            <a:spLocks noGrp="1"/>
          </p:cNvSpPr>
          <p:nvPr/>
        </p:nvSpPr>
        <p:spPr>
          <a:xfrm>
            <a:off x="2476500" y="2838450"/>
            <a:ext cx="2657475" cy="304800"/>
          </a:xfrm>
          <a:prstGeom prst="roundRect">
            <a:avLst>
              <a:gd name="adj" fmla="val 25000"/>
            </a:avLst>
          </a:prstGeom>
          <a:solidFill>
            <a:srgbClr val="FFFFFF"/>
          </a:solidFill>
          <a:ln w="9525">
            <a:solidFill>
              <a:srgbClr val="D6E1DC"/>
            </a:solidFill>
          </a:ln>
        </p:spPr>
      </p:sp>
      <p:sp>
        <p:nvSpPr>
          <p:cNvPr id="19" name="Прямокутник 18">
            <a:extLst>
              <a:ext uri="{FF2B5EF4-FFF2-40B4-BE49-F238E27FC236}">
                <a16:creationId xmlns:a16="http://schemas.microsoft.com/office/drawing/2014/main" id="{4DCF286C-EB2D-4721-885D-5861367C64E0}"/>
              </a:ext>
            </a:extLst>
          </p:cNvPr>
          <p:cNvSpPr>
            <a:spLocks noGrp="1"/>
          </p:cNvSpPr>
          <p:nvPr/>
        </p:nvSpPr>
        <p:spPr>
          <a:xfrm>
            <a:off x="2552700" y="28956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низька токсичність</a:t>
            </a:r>
          </a:p>
        </p:txBody>
      </p:sp>
      <p:sp>
        <p:nvSpPr>
          <p:cNvPr id="20" name="Прямокутник: округлені кути 19">
            <a:extLst>
              <a:ext uri="{FF2B5EF4-FFF2-40B4-BE49-F238E27FC236}">
                <a16:creationId xmlns:a16="http://schemas.microsoft.com/office/drawing/2014/main" id="{0215ED4A-7083-4294-B5F8-5FE6A1B10D81}"/>
              </a:ext>
            </a:extLst>
          </p:cNvPr>
          <p:cNvSpPr>
            <a:spLocks noGrp="1"/>
          </p:cNvSpPr>
          <p:nvPr/>
        </p:nvSpPr>
        <p:spPr>
          <a:xfrm>
            <a:off x="5286375" y="2838450"/>
            <a:ext cx="2657475" cy="304800"/>
          </a:xfrm>
          <a:prstGeom prst="roundRect">
            <a:avLst>
              <a:gd name="adj" fmla="val 25000"/>
            </a:avLst>
          </a:prstGeom>
          <a:solidFill>
            <a:srgbClr val="FFFFFF"/>
          </a:solidFill>
          <a:ln w="9525">
            <a:solidFill>
              <a:srgbClr val="D6E1DC"/>
            </a:solidFill>
          </a:ln>
        </p:spPr>
      </p:sp>
      <p:sp>
        <p:nvSpPr>
          <p:cNvPr id="21" name="Прямокутник 20">
            <a:extLst>
              <a:ext uri="{FF2B5EF4-FFF2-40B4-BE49-F238E27FC236}">
                <a16:creationId xmlns:a16="http://schemas.microsoft.com/office/drawing/2014/main" id="{4E0EB38E-C2D3-4EE0-B9C0-3B712D27DDE7}"/>
              </a:ext>
            </a:extLst>
          </p:cNvPr>
          <p:cNvSpPr>
            <a:spLocks noGrp="1"/>
          </p:cNvSpPr>
          <p:nvPr/>
        </p:nvSpPr>
        <p:spPr>
          <a:xfrm>
            <a:off x="5362575" y="28956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хронічна токсичність</a:t>
            </a:r>
          </a:p>
        </p:txBody>
      </p:sp>
      <p:sp>
        <p:nvSpPr>
          <p:cNvPr id="22" name="Прямокутник: округлені кути 21">
            <a:extLst>
              <a:ext uri="{FF2B5EF4-FFF2-40B4-BE49-F238E27FC236}">
                <a16:creationId xmlns:a16="http://schemas.microsoft.com/office/drawing/2014/main" id="{0F374B54-61CE-4BEC-AFE0-276E699A585A}"/>
              </a:ext>
            </a:extLst>
          </p:cNvPr>
          <p:cNvSpPr>
            <a:spLocks noGrp="1"/>
          </p:cNvSpPr>
          <p:nvPr/>
        </p:nvSpPr>
        <p:spPr>
          <a:xfrm>
            <a:off x="8096250" y="2838450"/>
            <a:ext cx="3486150" cy="304800"/>
          </a:xfrm>
          <a:prstGeom prst="roundRect">
            <a:avLst>
              <a:gd name="adj" fmla="val 25000"/>
            </a:avLst>
          </a:prstGeom>
          <a:solidFill>
            <a:srgbClr val="FFFFFF"/>
          </a:solidFill>
          <a:ln w="9525">
            <a:solidFill>
              <a:srgbClr val="D6E1DC"/>
            </a:solidFill>
          </a:ln>
        </p:spPr>
      </p:sp>
      <p:sp>
        <p:nvSpPr>
          <p:cNvPr id="23" name="Прямокутник 22">
            <a:extLst>
              <a:ext uri="{FF2B5EF4-FFF2-40B4-BE49-F238E27FC236}">
                <a16:creationId xmlns:a16="http://schemas.microsoft.com/office/drawing/2014/main" id="{45061435-AD87-4190-BBC9-92089AB85E2C}"/>
              </a:ext>
            </a:extLst>
          </p:cNvPr>
          <p:cNvSpPr>
            <a:spLocks noGrp="1"/>
          </p:cNvSpPr>
          <p:nvPr/>
        </p:nvSpPr>
        <p:spPr>
          <a:xfrm>
            <a:off x="8172450" y="289560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гостра токсичність, канцерогенність</a:t>
            </a:r>
          </a:p>
        </p:txBody>
      </p:sp>
      <p:sp>
        <p:nvSpPr>
          <p:cNvPr id="24" name="Прямокутник: округлені кути 23">
            <a:extLst>
              <a:ext uri="{FF2B5EF4-FFF2-40B4-BE49-F238E27FC236}">
                <a16:creationId xmlns:a16="http://schemas.microsoft.com/office/drawing/2014/main" id="{620935E3-1B5D-4D30-ABC3-AA3D526CDF7F}"/>
              </a:ext>
            </a:extLst>
          </p:cNvPr>
          <p:cNvSpPr>
            <a:spLocks noGrp="1"/>
          </p:cNvSpPr>
          <p:nvPr/>
        </p:nvSpPr>
        <p:spPr>
          <a:xfrm>
            <a:off x="514350" y="3200400"/>
            <a:ext cx="1809750" cy="304800"/>
          </a:xfrm>
          <a:prstGeom prst="roundRect">
            <a:avLst>
              <a:gd name="adj" fmla="val 25000"/>
            </a:avLst>
          </a:prstGeom>
          <a:solidFill>
            <a:srgbClr val="F5EBDD"/>
          </a:solidFill>
          <a:ln w="9525">
            <a:solidFill>
              <a:srgbClr val="D6E1DC"/>
            </a:solidFill>
          </a:ln>
        </p:spPr>
      </p:sp>
      <p:sp>
        <p:nvSpPr>
          <p:cNvPr id="25" name="Прямокутник 24">
            <a:extLst>
              <a:ext uri="{FF2B5EF4-FFF2-40B4-BE49-F238E27FC236}">
                <a16:creationId xmlns:a16="http://schemas.microsoft.com/office/drawing/2014/main" id="{28642C0E-93FB-4302-B9B1-ECD830150666}"/>
              </a:ext>
            </a:extLst>
          </p:cNvPr>
          <p:cNvSpPr>
            <a:spLocks noGrp="1"/>
          </p:cNvSpPr>
          <p:nvPr/>
        </p:nvSpPr>
        <p:spPr>
          <a:xfrm>
            <a:off x="590550" y="325755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Джерело</a:t>
            </a:r>
          </a:p>
        </p:txBody>
      </p:sp>
      <p:sp>
        <p:nvSpPr>
          <p:cNvPr id="26" name="Прямокутник: округлені кути 25">
            <a:extLst>
              <a:ext uri="{FF2B5EF4-FFF2-40B4-BE49-F238E27FC236}">
                <a16:creationId xmlns:a16="http://schemas.microsoft.com/office/drawing/2014/main" id="{0AC17C34-60C9-40C3-926F-EAB4D97A8605}"/>
              </a:ext>
            </a:extLst>
          </p:cNvPr>
          <p:cNvSpPr>
            <a:spLocks noGrp="1"/>
          </p:cNvSpPr>
          <p:nvPr/>
        </p:nvSpPr>
        <p:spPr>
          <a:xfrm>
            <a:off x="2476500" y="3200400"/>
            <a:ext cx="2657475" cy="304800"/>
          </a:xfrm>
          <a:prstGeom prst="roundRect">
            <a:avLst>
              <a:gd name="adj" fmla="val 25000"/>
            </a:avLst>
          </a:prstGeom>
          <a:solidFill>
            <a:srgbClr val="F5EBDD"/>
          </a:solidFill>
          <a:ln w="9525">
            <a:solidFill>
              <a:srgbClr val="D6E1DC"/>
            </a:solidFill>
          </a:ln>
        </p:spPr>
      </p:sp>
      <p:sp>
        <p:nvSpPr>
          <p:cNvPr id="27" name="Прямокутник 26">
            <a:extLst>
              <a:ext uri="{FF2B5EF4-FFF2-40B4-BE49-F238E27FC236}">
                <a16:creationId xmlns:a16="http://schemas.microsoft.com/office/drawing/2014/main" id="{290F7463-4D0A-46BA-A5AE-EAD462A83F83}"/>
              </a:ext>
            </a:extLst>
          </p:cNvPr>
          <p:cNvSpPr>
            <a:spLocks noGrp="1"/>
          </p:cNvSpPr>
          <p:nvPr/>
        </p:nvSpPr>
        <p:spPr>
          <a:xfrm>
            <a:off x="2552700" y="32575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стабільне, ізольоване</a:t>
            </a:r>
          </a:p>
        </p:txBody>
      </p:sp>
      <p:sp>
        <p:nvSpPr>
          <p:cNvPr id="28" name="Прямокутник: округлені кути 27">
            <a:extLst>
              <a:ext uri="{FF2B5EF4-FFF2-40B4-BE49-F238E27FC236}">
                <a16:creationId xmlns:a16="http://schemas.microsoft.com/office/drawing/2014/main" id="{7FA6C06C-A743-461E-8D75-21BD9C5BF823}"/>
              </a:ext>
            </a:extLst>
          </p:cNvPr>
          <p:cNvSpPr>
            <a:spLocks noGrp="1"/>
          </p:cNvSpPr>
          <p:nvPr/>
        </p:nvSpPr>
        <p:spPr>
          <a:xfrm>
            <a:off x="5286375" y="3200400"/>
            <a:ext cx="2657475" cy="304800"/>
          </a:xfrm>
          <a:prstGeom prst="roundRect">
            <a:avLst>
              <a:gd name="adj" fmla="val 25000"/>
            </a:avLst>
          </a:prstGeom>
          <a:solidFill>
            <a:srgbClr val="F5EBDD"/>
          </a:solidFill>
          <a:ln w="9525">
            <a:solidFill>
              <a:srgbClr val="D6E1DC"/>
            </a:solidFill>
          </a:ln>
        </p:spPr>
      </p:sp>
      <p:sp>
        <p:nvSpPr>
          <p:cNvPr id="29" name="Прямокутник 28">
            <a:extLst>
              <a:ext uri="{FF2B5EF4-FFF2-40B4-BE49-F238E27FC236}">
                <a16:creationId xmlns:a16="http://schemas.microsoft.com/office/drawing/2014/main" id="{98D0BA93-FDE6-4A37-A13F-4C0FA2EF6EAE}"/>
              </a:ext>
            </a:extLst>
          </p:cNvPr>
          <p:cNvSpPr>
            <a:spLocks noGrp="1"/>
          </p:cNvSpPr>
          <p:nvPr/>
        </p:nvSpPr>
        <p:spPr>
          <a:xfrm>
            <a:off x="5362575" y="32575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можливий витік</a:t>
            </a:r>
          </a:p>
        </p:txBody>
      </p:sp>
      <p:sp>
        <p:nvSpPr>
          <p:cNvPr id="30" name="Прямокутник: округлені кути 29">
            <a:extLst>
              <a:ext uri="{FF2B5EF4-FFF2-40B4-BE49-F238E27FC236}">
                <a16:creationId xmlns:a16="http://schemas.microsoft.com/office/drawing/2014/main" id="{A111A70C-58D8-493C-B2E1-0C989CE54410}"/>
              </a:ext>
            </a:extLst>
          </p:cNvPr>
          <p:cNvSpPr>
            <a:spLocks noGrp="1"/>
          </p:cNvSpPr>
          <p:nvPr/>
        </p:nvSpPr>
        <p:spPr>
          <a:xfrm>
            <a:off x="8096250" y="3200400"/>
            <a:ext cx="3486150" cy="304800"/>
          </a:xfrm>
          <a:prstGeom prst="roundRect">
            <a:avLst>
              <a:gd name="adj" fmla="val 25000"/>
            </a:avLst>
          </a:prstGeom>
          <a:solidFill>
            <a:srgbClr val="F5EBDD"/>
          </a:solidFill>
          <a:ln w="9525">
            <a:solidFill>
              <a:srgbClr val="D6E1DC"/>
            </a:solidFill>
          </a:ln>
        </p:spPr>
      </p:sp>
      <p:sp>
        <p:nvSpPr>
          <p:cNvPr id="31" name="Прямокутник 30">
            <a:extLst>
              <a:ext uri="{FF2B5EF4-FFF2-40B4-BE49-F238E27FC236}">
                <a16:creationId xmlns:a16="http://schemas.microsoft.com/office/drawing/2014/main" id="{3ADA93F5-8BFE-44B8-A9D9-9757705F342B}"/>
              </a:ext>
            </a:extLst>
          </p:cNvPr>
          <p:cNvSpPr>
            <a:spLocks noGrp="1"/>
          </p:cNvSpPr>
          <p:nvPr/>
        </p:nvSpPr>
        <p:spPr>
          <a:xfrm>
            <a:off x="8172450" y="325755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активний витік або розсіювання</a:t>
            </a:r>
          </a:p>
        </p:txBody>
      </p:sp>
      <p:sp>
        <p:nvSpPr>
          <p:cNvPr id="32" name="Прямокутник: округлені кути 31">
            <a:extLst>
              <a:ext uri="{FF2B5EF4-FFF2-40B4-BE49-F238E27FC236}">
                <a16:creationId xmlns:a16="http://schemas.microsoft.com/office/drawing/2014/main" id="{1CFF6F76-E280-4175-B732-E7D0F037B342}"/>
              </a:ext>
            </a:extLst>
          </p:cNvPr>
          <p:cNvSpPr>
            <a:spLocks noGrp="1"/>
          </p:cNvSpPr>
          <p:nvPr/>
        </p:nvSpPr>
        <p:spPr>
          <a:xfrm>
            <a:off x="514350" y="3562350"/>
            <a:ext cx="1809750" cy="304800"/>
          </a:xfrm>
          <a:prstGeom prst="roundRect">
            <a:avLst>
              <a:gd name="adj" fmla="val 25000"/>
            </a:avLst>
          </a:prstGeom>
          <a:solidFill>
            <a:srgbClr val="FFFFFF"/>
          </a:solidFill>
          <a:ln w="9525">
            <a:solidFill>
              <a:srgbClr val="D6E1DC"/>
            </a:solidFill>
          </a:ln>
        </p:spPr>
      </p:sp>
      <p:sp>
        <p:nvSpPr>
          <p:cNvPr id="33" name="Прямокутник 32">
            <a:extLst>
              <a:ext uri="{FF2B5EF4-FFF2-40B4-BE49-F238E27FC236}">
                <a16:creationId xmlns:a16="http://schemas.microsoft.com/office/drawing/2014/main" id="{3A1A471D-EBBA-4741-A219-CC692BBEFD46}"/>
              </a:ext>
            </a:extLst>
          </p:cNvPr>
          <p:cNvSpPr>
            <a:spLocks noGrp="1"/>
          </p:cNvSpPr>
          <p:nvPr/>
        </p:nvSpPr>
        <p:spPr>
          <a:xfrm>
            <a:off x="590550" y="361950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Шлях</a:t>
            </a:r>
          </a:p>
        </p:txBody>
      </p:sp>
      <p:sp>
        <p:nvSpPr>
          <p:cNvPr id="34" name="Прямокутник: округлені кути 33">
            <a:extLst>
              <a:ext uri="{FF2B5EF4-FFF2-40B4-BE49-F238E27FC236}">
                <a16:creationId xmlns:a16="http://schemas.microsoft.com/office/drawing/2014/main" id="{5DFB48B5-A49E-4F52-A244-29BB5D52C7FA}"/>
              </a:ext>
            </a:extLst>
          </p:cNvPr>
          <p:cNvSpPr>
            <a:spLocks noGrp="1"/>
          </p:cNvSpPr>
          <p:nvPr/>
        </p:nvSpPr>
        <p:spPr>
          <a:xfrm>
            <a:off x="2476500" y="3562350"/>
            <a:ext cx="2657475" cy="304800"/>
          </a:xfrm>
          <a:prstGeom prst="roundRect">
            <a:avLst>
              <a:gd name="adj" fmla="val 25000"/>
            </a:avLst>
          </a:prstGeom>
          <a:solidFill>
            <a:srgbClr val="FFFFFF"/>
          </a:solidFill>
          <a:ln w="9525">
            <a:solidFill>
              <a:srgbClr val="D6E1DC"/>
            </a:solidFill>
          </a:ln>
        </p:spPr>
      </p:sp>
      <p:sp>
        <p:nvSpPr>
          <p:cNvPr id="35" name="Прямокутник 34">
            <a:extLst>
              <a:ext uri="{FF2B5EF4-FFF2-40B4-BE49-F238E27FC236}">
                <a16:creationId xmlns:a16="http://schemas.microsoft.com/office/drawing/2014/main" id="{BF1C6589-F1E6-4AFA-8499-BBF7DAF78A1A}"/>
              </a:ext>
            </a:extLst>
          </p:cNvPr>
          <p:cNvSpPr>
            <a:spLocks noGrp="1"/>
          </p:cNvSpPr>
          <p:nvPr/>
        </p:nvSpPr>
        <p:spPr>
          <a:xfrm>
            <a:off x="2552700" y="36195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неповний</a:t>
            </a:r>
          </a:p>
        </p:txBody>
      </p:sp>
      <p:sp>
        <p:nvSpPr>
          <p:cNvPr id="36" name="Прямокутник: округлені кути 35">
            <a:extLst>
              <a:ext uri="{FF2B5EF4-FFF2-40B4-BE49-F238E27FC236}">
                <a16:creationId xmlns:a16="http://schemas.microsoft.com/office/drawing/2014/main" id="{39D292A3-3508-40D7-9332-A54DDD04DA27}"/>
              </a:ext>
            </a:extLst>
          </p:cNvPr>
          <p:cNvSpPr>
            <a:spLocks noGrp="1"/>
          </p:cNvSpPr>
          <p:nvPr/>
        </p:nvSpPr>
        <p:spPr>
          <a:xfrm>
            <a:off x="5286375" y="3562350"/>
            <a:ext cx="2657475" cy="304800"/>
          </a:xfrm>
          <a:prstGeom prst="roundRect">
            <a:avLst>
              <a:gd name="adj" fmla="val 25000"/>
            </a:avLst>
          </a:prstGeom>
          <a:solidFill>
            <a:srgbClr val="FFFFFF"/>
          </a:solidFill>
          <a:ln w="9525">
            <a:solidFill>
              <a:srgbClr val="D6E1DC"/>
            </a:solidFill>
          </a:ln>
        </p:spPr>
      </p:sp>
      <p:sp>
        <p:nvSpPr>
          <p:cNvPr id="37" name="Прямокутник 36">
            <a:extLst>
              <a:ext uri="{FF2B5EF4-FFF2-40B4-BE49-F238E27FC236}">
                <a16:creationId xmlns:a16="http://schemas.microsoft.com/office/drawing/2014/main" id="{6C1B607E-C034-4F7C-B23D-6843B380431A}"/>
              </a:ext>
            </a:extLst>
          </p:cNvPr>
          <p:cNvSpPr>
            <a:spLocks noGrp="1"/>
          </p:cNvSpPr>
          <p:nvPr/>
        </p:nvSpPr>
        <p:spPr>
          <a:xfrm>
            <a:off x="5362575" y="36195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потенційно повний</a:t>
            </a:r>
          </a:p>
        </p:txBody>
      </p:sp>
      <p:sp>
        <p:nvSpPr>
          <p:cNvPr id="38" name="Прямокутник: округлені кути 37">
            <a:extLst>
              <a:ext uri="{FF2B5EF4-FFF2-40B4-BE49-F238E27FC236}">
                <a16:creationId xmlns:a16="http://schemas.microsoft.com/office/drawing/2014/main" id="{6D3727C7-4C71-432C-B740-0EE034AB6686}"/>
              </a:ext>
            </a:extLst>
          </p:cNvPr>
          <p:cNvSpPr>
            <a:spLocks noGrp="1"/>
          </p:cNvSpPr>
          <p:nvPr/>
        </p:nvSpPr>
        <p:spPr>
          <a:xfrm>
            <a:off x="8096250" y="3562350"/>
            <a:ext cx="3486150" cy="304800"/>
          </a:xfrm>
          <a:prstGeom prst="roundRect">
            <a:avLst>
              <a:gd name="adj" fmla="val 25000"/>
            </a:avLst>
          </a:prstGeom>
          <a:solidFill>
            <a:srgbClr val="FFFFFF"/>
          </a:solidFill>
          <a:ln w="9525">
            <a:solidFill>
              <a:srgbClr val="D6E1DC"/>
            </a:solidFill>
          </a:ln>
        </p:spPr>
      </p:sp>
      <p:sp>
        <p:nvSpPr>
          <p:cNvPr id="39" name="Прямокутник 38">
            <a:extLst>
              <a:ext uri="{FF2B5EF4-FFF2-40B4-BE49-F238E27FC236}">
                <a16:creationId xmlns:a16="http://schemas.microsoft.com/office/drawing/2014/main" id="{3C46FB7E-BA25-47E3-8C61-79B07E71F490}"/>
              </a:ext>
            </a:extLst>
          </p:cNvPr>
          <p:cNvSpPr>
            <a:spLocks noGrp="1"/>
          </p:cNvSpPr>
          <p:nvPr/>
        </p:nvSpPr>
        <p:spPr>
          <a:xfrm>
            <a:off x="8172450" y="361950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підтверджено повний</a:t>
            </a:r>
          </a:p>
        </p:txBody>
      </p:sp>
      <p:sp>
        <p:nvSpPr>
          <p:cNvPr id="40" name="Прямокутник: округлені кути 39">
            <a:extLst>
              <a:ext uri="{FF2B5EF4-FFF2-40B4-BE49-F238E27FC236}">
                <a16:creationId xmlns:a16="http://schemas.microsoft.com/office/drawing/2014/main" id="{14B3E841-241A-450E-95A5-EA93B2594565}"/>
              </a:ext>
            </a:extLst>
          </p:cNvPr>
          <p:cNvSpPr>
            <a:spLocks noGrp="1"/>
          </p:cNvSpPr>
          <p:nvPr/>
        </p:nvSpPr>
        <p:spPr>
          <a:xfrm>
            <a:off x="514350" y="3924300"/>
            <a:ext cx="1809750" cy="304800"/>
          </a:xfrm>
          <a:prstGeom prst="roundRect">
            <a:avLst>
              <a:gd name="adj" fmla="val 25000"/>
            </a:avLst>
          </a:prstGeom>
          <a:solidFill>
            <a:srgbClr val="F5EBDD"/>
          </a:solidFill>
          <a:ln w="9525">
            <a:solidFill>
              <a:srgbClr val="D6E1DC"/>
            </a:solidFill>
          </a:ln>
        </p:spPr>
      </p:sp>
      <p:sp>
        <p:nvSpPr>
          <p:cNvPr id="41" name="Прямокутник 40">
            <a:extLst>
              <a:ext uri="{FF2B5EF4-FFF2-40B4-BE49-F238E27FC236}">
                <a16:creationId xmlns:a16="http://schemas.microsoft.com/office/drawing/2014/main" id="{1540FB67-E935-4F0F-8061-4C47580D8C71}"/>
              </a:ext>
            </a:extLst>
          </p:cNvPr>
          <p:cNvSpPr>
            <a:spLocks noGrp="1"/>
          </p:cNvSpPr>
          <p:nvPr/>
        </p:nvSpPr>
        <p:spPr>
          <a:xfrm>
            <a:off x="590550" y="398145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Рецептор</a:t>
            </a:r>
          </a:p>
        </p:txBody>
      </p:sp>
      <p:sp>
        <p:nvSpPr>
          <p:cNvPr id="42" name="Прямокутник: округлені кути 41">
            <a:extLst>
              <a:ext uri="{FF2B5EF4-FFF2-40B4-BE49-F238E27FC236}">
                <a16:creationId xmlns:a16="http://schemas.microsoft.com/office/drawing/2014/main" id="{F08B5FC0-463B-4C82-B0D6-4D063F81CA99}"/>
              </a:ext>
            </a:extLst>
          </p:cNvPr>
          <p:cNvSpPr>
            <a:spLocks noGrp="1"/>
          </p:cNvSpPr>
          <p:nvPr/>
        </p:nvSpPr>
        <p:spPr>
          <a:xfrm>
            <a:off x="2476500" y="3924300"/>
            <a:ext cx="2657475" cy="304800"/>
          </a:xfrm>
          <a:prstGeom prst="roundRect">
            <a:avLst>
              <a:gd name="adj" fmla="val 25000"/>
            </a:avLst>
          </a:prstGeom>
          <a:solidFill>
            <a:srgbClr val="F5EBDD"/>
          </a:solidFill>
          <a:ln w="9525">
            <a:solidFill>
              <a:srgbClr val="D6E1DC"/>
            </a:solidFill>
          </a:ln>
        </p:spPr>
      </p:sp>
      <p:sp>
        <p:nvSpPr>
          <p:cNvPr id="43" name="Прямокутник 42">
            <a:extLst>
              <a:ext uri="{FF2B5EF4-FFF2-40B4-BE49-F238E27FC236}">
                <a16:creationId xmlns:a16="http://schemas.microsoft.com/office/drawing/2014/main" id="{767D9778-5A86-4D5F-AA79-1BCC9849D59E}"/>
              </a:ext>
            </a:extLst>
          </p:cNvPr>
          <p:cNvSpPr>
            <a:spLocks noGrp="1"/>
          </p:cNvSpPr>
          <p:nvPr/>
        </p:nvSpPr>
        <p:spPr>
          <a:xfrm>
            <a:off x="2552700" y="39814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відсутній поблизу</a:t>
            </a:r>
          </a:p>
        </p:txBody>
      </p:sp>
      <p:sp>
        <p:nvSpPr>
          <p:cNvPr id="44" name="Прямокутник: округлені кути 43">
            <a:extLst>
              <a:ext uri="{FF2B5EF4-FFF2-40B4-BE49-F238E27FC236}">
                <a16:creationId xmlns:a16="http://schemas.microsoft.com/office/drawing/2014/main" id="{F4DEE1E1-F339-45C8-860B-CFA2D4E41CE2}"/>
              </a:ext>
            </a:extLst>
          </p:cNvPr>
          <p:cNvSpPr>
            <a:spLocks noGrp="1"/>
          </p:cNvSpPr>
          <p:nvPr/>
        </p:nvSpPr>
        <p:spPr>
          <a:xfrm>
            <a:off x="5286375" y="3924300"/>
            <a:ext cx="2657475" cy="304800"/>
          </a:xfrm>
          <a:prstGeom prst="roundRect">
            <a:avLst>
              <a:gd name="adj" fmla="val 25000"/>
            </a:avLst>
          </a:prstGeom>
          <a:solidFill>
            <a:srgbClr val="F5EBDD"/>
          </a:solidFill>
          <a:ln w="9525">
            <a:solidFill>
              <a:srgbClr val="D6E1DC"/>
            </a:solidFill>
          </a:ln>
        </p:spPr>
      </p:sp>
      <p:sp>
        <p:nvSpPr>
          <p:cNvPr id="45" name="Прямокутник 44">
            <a:extLst>
              <a:ext uri="{FF2B5EF4-FFF2-40B4-BE49-F238E27FC236}">
                <a16:creationId xmlns:a16="http://schemas.microsoft.com/office/drawing/2014/main" id="{D1A9D41B-3496-4ECF-8F60-EEC68A2D74FC}"/>
              </a:ext>
            </a:extLst>
          </p:cNvPr>
          <p:cNvSpPr>
            <a:spLocks noGrp="1"/>
          </p:cNvSpPr>
          <p:nvPr/>
        </p:nvSpPr>
        <p:spPr>
          <a:xfrm>
            <a:off x="5362575" y="39814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періодичний контакт</a:t>
            </a:r>
          </a:p>
        </p:txBody>
      </p:sp>
      <p:sp>
        <p:nvSpPr>
          <p:cNvPr id="46" name="Прямокутник: округлені кути 45">
            <a:extLst>
              <a:ext uri="{FF2B5EF4-FFF2-40B4-BE49-F238E27FC236}">
                <a16:creationId xmlns:a16="http://schemas.microsoft.com/office/drawing/2014/main" id="{E33E6619-B5AA-4CE0-A562-C0248369FE89}"/>
              </a:ext>
            </a:extLst>
          </p:cNvPr>
          <p:cNvSpPr>
            <a:spLocks noGrp="1"/>
          </p:cNvSpPr>
          <p:nvPr/>
        </p:nvSpPr>
        <p:spPr>
          <a:xfrm>
            <a:off x="8096250" y="3924300"/>
            <a:ext cx="3486150" cy="304800"/>
          </a:xfrm>
          <a:prstGeom prst="roundRect">
            <a:avLst>
              <a:gd name="adj" fmla="val 25000"/>
            </a:avLst>
          </a:prstGeom>
          <a:solidFill>
            <a:srgbClr val="F5EBDD"/>
          </a:solidFill>
          <a:ln w="9525">
            <a:solidFill>
              <a:srgbClr val="D6E1DC"/>
            </a:solidFill>
          </a:ln>
        </p:spPr>
      </p:sp>
      <p:sp>
        <p:nvSpPr>
          <p:cNvPr id="47" name="Прямокутник 46">
            <a:extLst>
              <a:ext uri="{FF2B5EF4-FFF2-40B4-BE49-F238E27FC236}">
                <a16:creationId xmlns:a16="http://schemas.microsoft.com/office/drawing/2014/main" id="{28A468B3-9E63-4EA7-A5AA-DF8C949015F9}"/>
              </a:ext>
            </a:extLst>
          </p:cNvPr>
          <p:cNvSpPr>
            <a:spLocks noGrp="1"/>
          </p:cNvSpPr>
          <p:nvPr/>
        </p:nvSpPr>
        <p:spPr>
          <a:xfrm>
            <a:off x="8172450" y="398145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житло, діти, водозабір</a:t>
            </a:r>
          </a:p>
        </p:txBody>
      </p:sp>
      <p:sp>
        <p:nvSpPr>
          <p:cNvPr id="48" name="Прямокутник: округлені кути 47">
            <a:extLst>
              <a:ext uri="{FF2B5EF4-FFF2-40B4-BE49-F238E27FC236}">
                <a16:creationId xmlns:a16="http://schemas.microsoft.com/office/drawing/2014/main" id="{748FAA52-BB0F-4ECF-BFE2-C654F6C4E15C}"/>
              </a:ext>
            </a:extLst>
          </p:cNvPr>
          <p:cNvSpPr>
            <a:spLocks noGrp="1"/>
          </p:cNvSpPr>
          <p:nvPr/>
        </p:nvSpPr>
        <p:spPr>
          <a:xfrm>
            <a:off x="514350" y="4286250"/>
            <a:ext cx="1809750" cy="304800"/>
          </a:xfrm>
          <a:prstGeom prst="roundRect">
            <a:avLst>
              <a:gd name="adj" fmla="val 25000"/>
            </a:avLst>
          </a:prstGeom>
          <a:solidFill>
            <a:srgbClr val="FFFFFF"/>
          </a:solidFill>
          <a:ln w="9525">
            <a:solidFill>
              <a:srgbClr val="D6E1DC"/>
            </a:solidFill>
          </a:ln>
        </p:spPr>
      </p:sp>
      <p:sp>
        <p:nvSpPr>
          <p:cNvPr id="49" name="Прямокутник 48">
            <a:extLst>
              <a:ext uri="{FF2B5EF4-FFF2-40B4-BE49-F238E27FC236}">
                <a16:creationId xmlns:a16="http://schemas.microsoft.com/office/drawing/2014/main" id="{3BEB4D89-B0BC-4251-AED5-84B7070F188C}"/>
              </a:ext>
            </a:extLst>
          </p:cNvPr>
          <p:cNvSpPr>
            <a:spLocks noGrp="1"/>
          </p:cNvSpPr>
          <p:nvPr/>
        </p:nvSpPr>
        <p:spPr>
          <a:xfrm>
            <a:off x="590550" y="434340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Міграція</a:t>
            </a:r>
          </a:p>
        </p:txBody>
      </p:sp>
      <p:sp>
        <p:nvSpPr>
          <p:cNvPr id="50" name="Прямокутник: округлені кути 49">
            <a:extLst>
              <a:ext uri="{FF2B5EF4-FFF2-40B4-BE49-F238E27FC236}">
                <a16:creationId xmlns:a16="http://schemas.microsoft.com/office/drawing/2014/main" id="{4B070FE9-6801-4C2B-A51A-5DAA9982F22E}"/>
              </a:ext>
            </a:extLst>
          </p:cNvPr>
          <p:cNvSpPr>
            <a:spLocks noGrp="1"/>
          </p:cNvSpPr>
          <p:nvPr/>
        </p:nvSpPr>
        <p:spPr>
          <a:xfrm>
            <a:off x="2476500" y="4286250"/>
            <a:ext cx="2657475" cy="304800"/>
          </a:xfrm>
          <a:prstGeom prst="roundRect">
            <a:avLst>
              <a:gd name="adj" fmla="val 25000"/>
            </a:avLst>
          </a:prstGeom>
          <a:solidFill>
            <a:srgbClr val="FFFFFF"/>
          </a:solidFill>
          <a:ln w="9525">
            <a:solidFill>
              <a:srgbClr val="D6E1DC"/>
            </a:solidFill>
          </a:ln>
        </p:spPr>
      </p:sp>
      <p:sp>
        <p:nvSpPr>
          <p:cNvPr id="51" name="Прямокутник 50">
            <a:extLst>
              <a:ext uri="{FF2B5EF4-FFF2-40B4-BE49-F238E27FC236}">
                <a16:creationId xmlns:a16="http://schemas.microsoft.com/office/drawing/2014/main" id="{00C265D5-AA0A-4238-BDB8-16ADE3771269}"/>
              </a:ext>
            </a:extLst>
          </p:cNvPr>
          <p:cNvSpPr>
            <a:spLocks noGrp="1"/>
          </p:cNvSpPr>
          <p:nvPr/>
        </p:nvSpPr>
        <p:spPr>
          <a:xfrm>
            <a:off x="2552700" y="43434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малоймовірна</a:t>
            </a:r>
          </a:p>
        </p:txBody>
      </p:sp>
      <p:sp>
        <p:nvSpPr>
          <p:cNvPr id="52" name="Прямокутник: округлені кути 51">
            <a:extLst>
              <a:ext uri="{FF2B5EF4-FFF2-40B4-BE49-F238E27FC236}">
                <a16:creationId xmlns:a16="http://schemas.microsoft.com/office/drawing/2014/main" id="{BBC00A8B-DD60-48DD-AA92-5C9E81B123B9}"/>
              </a:ext>
            </a:extLst>
          </p:cNvPr>
          <p:cNvSpPr>
            <a:spLocks noGrp="1"/>
          </p:cNvSpPr>
          <p:nvPr/>
        </p:nvSpPr>
        <p:spPr>
          <a:xfrm>
            <a:off x="5286375" y="4286250"/>
            <a:ext cx="2657475" cy="304800"/>
          </a:xfrm>
          <a:prstGeom prst="roundRect">
            <a:avLst>
              <a:gd name="adj" fmla="val 25000"/>
            </a:avLst>
          </a:prstGeom>
          <a:solidFill>
            <a:srgbClr val="FFFFFF"/>
          </a:solidFill>
          <a:ln w="9525">
            <a:solidFill>
              <a:srgbClr val="D6E1DC"/>
            </a:solidFill>
          </a:ln>
        </p:spPr>
      </p:sp>
      <p:sp>
        <p:nvSpPr>
          <p:cNvPr id="53" name="Прямокутник 52">
            <a:extLst>
              <a:ext uri="{FF2B5EF4-FFF2-40B4-BE49-F238E27FC236}">
                <a16:creationId xmlns:a16="http://schemas.microsoft.com/office/drawing/2014/main" id="{C2EBA435-2705-4C1E-9246-3FD64777B67D}"/>
              </a:ext>
            </a:extLst>
          </p:cNvPr>
          <p:cNvSpPr>
            <a:spLocks noGrp="1"/>
          </p:cNvSpPr>
          <p:nvPr/>
        </p:nvSpPr>
        <p:spPr>
          <a:xfrm>
            <a:off x="5362575" y="43434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повільна</a:t>
            </a:r>
          </a:p>
        </p:txBody>
      </p:sp>
      <p:sp>
        <p:nvSpPr>
          <p:cNvPr id="54" name="Прямокутник: округлені кути 53">
            <a:extLst>
              <a:ext uri="{FF2B5EF4-FFF2-40B4-BE49-F238E27FC236}">
                <a16:creationId xmlns:a16="http://schemas.microsoft.com/office/drawing/2014/main" id="{BFC42F53-947D-46F6-9A48-1611A4C00118}"/>
              </a:ext>
            </a:extLst>
          </p:cNvPr>
          <p:cNvSpPr>
            <a:spLocks noGrp="1"/>
          </p:cNvSpPr>
          <p:nvPr/>
        </p:nvSpPr>
        <p:spPr>
          <a:xfrm>
            <a:off x="8096250" y="4286250"/>
            <a:ext cx="3486150" cy="304800"/>
          </a:xfrm>
          <a:prstGeom prst="roundRect">
            <a:avLst>
              <a:gd name="adj" fmla="val 25000"/>
            </a:avLst>
          </a:prstGeom>
          <a:solidFill>
            <a:srgbClr val="FFFFFF"/>
          </a:solidFill>
          <a:ln w="9525">
            <a:solidFill>
              <a:srgbClr val="D6E1DC"/>
            </a:solidFill>
          </a:ln>
        </p:spPr>
      </p:sp>
      <p:sp>
        <p:nvSpPr>
          <p:cNvPr id="55" name="Прямокутник 54">
            <a:extLst>
              <a:ext uri="{FF2B5EF4-FFF2-40B4-BE49-F238E27FC236}">
                <a16:creationId xmlns:a16="http://schemas.microsoft.com/office/drawing/2014/main" id="{2309178E-1855-45CD-99CB-F60DD74A1845}"/>
              </a:ext>
            </a:extLst>
          </p:cNvPr>
          <p:cNvSpPr>
            <a:spLocks noGrp="1"/>
          </p:cNvSpPr>
          <p:nvPr/>
        </p:nvSpPr>
        <p:spPr>
          <a:xfrm>
            <a:off x="8172450" y="434340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швидка або за межі ділянки</a:t>
            </a:r>
          </a:p>
        </p:txBody>
      </p:sp>
      <p:sp>
        <p:nvSpPr>
          <p:cNvPr id="56" name="Прямокутник: округлені кути 55">
            <a:extLst>
              <a:ext uri="{FF2B5EF4-FFF2-40B4-BE49-F238E27FC236}">
                <a16:creationId xmlns:a16="http://schemas.microsoft.com/office/drawing/2014/main" id="{5ED885F9-138D-483A-B46B-CAAA034A7A40}"/>
              </a:ext>
            </a:extLst>
          </p:cNvPr>
          <p:cNvSpPr>
            <a:spLocks noGrp="1"/>
          </p:cNvSpPr>
          <p:nvPr/>
        </p:nvSpPr>
        <p:spPr>
          <a:xfrm>
            <a:off x="514350" y="4648200"/>
            <a:ext cx="1809750" cy="304800"/>
          </a:xfrm>
          <a:prstGeom prst="roundRect">
            <a:avLst>
              <a:gd name="adj" fmla="val 25000"/>
            </a:avLst>
          </a:prstGeom>
          <a:solidFill>
            <a:srgbClr val="F5EBDD"/>
          </a:solidFill>
          <a:ln w="9525">
            <a:solidFill>
              <a:srgbClr val="D6E1DC"/>
            </a:solidFill>
          </a:ln>
        </p:spPr>
      </p:sp>
      <p:sp>
        <p:nvSpPr>
          <p:cNvPr id="57" name="Прямокутник 56">
            <a:extLst>
              <a:ext uri="{FF2B5EF4-FFF2-40B4-BE49-F238E27FC236}">
                <a16:creationId xmlns:a16="http://schemas.microsoft.com/office/drawing/2014/main" id="{A0EC4587-67F2-497B-9452-48579E9135E9}"/>
              </a:ext>
            </a:extLst>
          </p:cNvPr>
          <p:cNvSpPr>
            <a:spLocks noGrp="1"/>
          </p:cNvSpPr>
          <p:nvPr/>
        </p:nvSpPr>
        <p:spPr>
          <a:xfrm>
            <a:off x="590550" y="470535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Екоцінність</a:t>
            </a:r>
          </a:p>
        </p:txBody>
      </p:sp>
      <p:sp>
        <p:nvSpPr>
          <p:cNvPr id="58" name="Прямокутник: округлені кути 57">
            <a:extLst>
              <a:ext uri="{FF2B5EF4-FFF2-40B4-BE49-F238E27FC236}">
                <a16:creationId xmlns:a16="http://schemas.microsoft.com/office/drawing/2014/main" id="{4D6D4113-197D-46DD-978E-45C064ED0549}"/>
              </a:ext>
            </a:extLst>
          </p:cNvPr>
          <p:cNvSpPr>
            <a:spLocks noGrp="1"/>
          </p:cNvSpPr>
          <p:nvPr/>
        </p:nvSpPr>
        <p:spPr>
          <a:xfrm>
            <a:off x="2476500" y="4648200"/>
            <a:ext cx="2657475" cy="304800"/>
          </a:xfrm>
          <a:prstGeom prst="roundRect">
            <a:avLst>
              <a:gd name="adj" fmla="val 25000"/>
            </a:avLst>
          </a:prstGeom>
          <a:solidFill>
            <a:srgbClr val="F5EBDD"/>
          </a:solidFill>
          <a:ln w="9525">
            <a:solidFill>
              <a:srgbClr val="D6E1DC"/>
            </a:solidFill>
          </a:ln>
        </p:spPr>
      </p:sp>
      <p:sp>
        <p:nvSpPr>
          <p:cNvPr id="59" name="Прямокутник 58">
            <a:extLst>
              <a:ext uri="{FF2B5EF4-FFF2-40B4-BE49-F238E27FC236}">
                <a16:creationId xmlns:a16="http://schemas.microsoft.com/office/drawing/2014/main" id="{438E25BF-25A1-412D-A1F8-C3345EA2C4B9}"/>
              </a:ext>
            </a:extLst>
          </p:cNvPr>
          <p:cNvSpPr>
            <a:spLocks noGrp="1"/>
          </p:cNvSpPr>
          <p:nvPr/>
        </p:nvSpPr>
        <p:spPr>
          <a:xfrm>
            <a:off x="2552700" y="47053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трансформована зона</a:t>
            </a:r>
          </a:p>
        </p:txBody>
      </p:sp>
      <p:sp>
        <p:nvSpPr>
          <p:cNvPr id="60" name="Прямокутник: округлені кути 59">
            <a:extLst>
              <a:ext uri="{FF2B5EF4-FFF2-40B4-BE49-F238E27FC236}">
                <a16:creationId xmlns:a16="http://schemas.microsoft.com/office/drawing/2014/main" id="{CFEDEFB1-4096-4B33-AD6E-8162CF49BC76}"/>
              </a:ext>
            </a:extLst>
          </p:cNvPr>
          <p:cNvSpPr>
            <a:spLocks noGrp="1"/>
          </p:cNvSpPr>
          <p:nvPr/>
        </p:nvSpPr>
        <p:spPr>
          <a:xfrm>
            <a:off x="5286375" y="4648200"/>
            <a:ext cx="2657475" cy="304800"/>
          </a:xfrm>
          <a:prstGeom prst="roundRect">
            <a:avLst>
              <a:gd name="adj" fmla="val 25000"/>
            </a:avLst>
          </a:prstGeom>
          <a:solidFill>
            <a:srgbClr val="F5EBDD"/>
          </a:solidFill>
          <a:ln w="9525">
            <a:solidFill>
              <a:srgbClr val="D6E1DC"/>
            </a:solidFill>
          </a:ln>
        </p:spPr>
      </p:sp>
      <p:sp>
        <p:nvSpPr>
          <p:cNvPr id="61" name="Прямокутник 60">
            <a:extLst>
              <a:ext uri="{FF2B5EF4-FFF2-40B4-BE49-F238E27FC236}">
                <a16:creationId xmlns:a16="http://schemas.microsoft.com/office/drawing/2014/main" id="{3B124BEC-1326-4162-B1FD-95D260145396}"/>
              </a:ext>
            </a:extLst>
          </p:cNvPr>
          <p:cNvSpPr>
            <a:spLocks noGrp="1"/>
          </p:cNvSpPr>
          <p:nvPr/>
        </p:nvSpPr>
        <p:spPr>
          <a:xfrm>
            <a:off x="5362575" y="47053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природна територія</a:t>
            </a:r>
          </a:p>
        </p:txBody>
      </p:sp>
      <p:sp>
        <p:nvSpPr>
          <p:cNvPr id="62" name="Прямокутник: округлені кути 61">
            <a:extLst>
              <a:ext uri="{FF2B5EF4-FFF2-40B4-BE49-F238E27FC236}">
                <a16:creationId xmlns:a16="http://schemas.microsoft.com/office/drawing/2014/main" id="{45D59DC2-9C7B-46B0-83A3-43C28F7ABEDE}"/>
              </a:ext>
            </a:extLst>
          </p:cNvPr>
          <p:cNvSpPr>
            <a:spLocks noGrp="1"/>
          </p:cNvSpPr>
          <p:nvPr/>
        </p:nvSpPr>
        <p:spPr>
          <a:xfrm>
            <a:off x="8096250" y="4648200"/>
            <a:ext cx="3486150" cy="304800"/>
          </a:xfrm>
          <a:prstGeom prst="roundRect">
            <a:avLst>
              <a:gd name="adj" fmla="val 25000"/>
            </a:avLst>
          </a:prstGeom>
          <a:solidFill>
            <a:srgbClr val="F5EBDD"/>
          </a:solidFill>
          <a:ln w="9525">
            <a:solidFill>
              <a:srgbClr val="D6E1DC"/>
            </a:solidFill>
          </a:ln>
        </p:spPr>
      </p:sp>
      <p:sp>
        <p:nvSpPr>
          <p:cNvPr id="63" name="Прямокутник 62">
            <a:extLst>
              <a:ext uri="{FF2B5EF4-FFF2-40B4-BE49-F238E27FC236}">
                <a16:creationId xmlns:a16="http://schemas.microsoft.com/office/drawing/2014/main" id="{EA0366C4-46D3-4AA5-9DB1-02DDAE0CF4D3}"/>
              </a:ext>
            </a:extLst>
          </p:cNvPr>
          <p:cNvSpPr>
            <a:spLocks noGrp="1"/>
          </p:cNvSpPr>
          <p:nvPr/>
        </p:nvSpPr>
        <p:spPr>
          <a:xfrm>
            <a:off x="8172450" y="470535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рідкісні види, заповідна територія</a:t>
            </a:r>
          </a:p>
        </p:txBody>
      </p:sp>
      <p:sp>
        <p:nvSpPr>
          <p:cNvPr id="64" name="Прямокутник: округлені кути 63">
            <a:extLst>
              <a:ext uri="{FF2B5EF4-FFF2-40B4-BE49-F238E27FC236}">
                <a16:creationId xmlns:a16="http://schemas.microsoft.com/office/drawing/2014/main" id="{8180533E-609D-4751-80B0-F4C2C319ABE2}"/>
              </a:ext>
            </a:extLst>
          </p:cNvPr>
          <p:cNvSpPr>
            <a:spLocks noGrp="1"/>
          </p:cNvSpPr>
          <p:nvPr/>
        </p:nvSpPr>
        <p:spPr>
          <a:xfrm>
            <a:off x="514350" y="5010150"/>
            <a:ext cx="1809750" cy="304800"/>
          </a:xfrm>
          <a:prstGeom prst="roundRect">
            <a:avLst>
              <a:gd name="adj" fmla="val 25000"/>
            </a:avLst>
          </a:prstGeom>
          <a:solidFill>
            <a:srgbClr val="FFFFFF"/>
          </a:solidFill>
          <a:ln w="9525">
            <a:solidFill>
              <a:srgbClr val="D6E1DC"/>
            </a:solidFill>
          </a:ln>
        </p:spPr>
      </p:sp>
      <p:sp>
        <p:nvSpPr>
          <p:cNvPr id="65" name="Прямокутник 64">
            <a:extLst>
              <a:ext uri="{FF2B5EF4-FFF2-40B4-BE49-F238E27FC236}">
                <a16:creationId xmlns:a16="http://schemas.microsoft.com/office/drawing/2014/main" id="{82AF192E-B899-48AD-8936-4DB06EB1F488}"/>
              </a:ext>
            </a:extLst>
          </p:cNvPr>
          <p:cNvSpPr>
            <a:spLocks noGrp="1"/>
          </p:cNvSpPr>
          <p:nvPr/>
        </p:nvSpPr>
        <p:spPr>
          <a:xfrm>
            <a:off x="590550" y="506730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Невизначеність</a:t>
            </a:r>
          </a:p>
        </p:txBody>
      </p:sp>
      <p:sp>
        <p:nvSpPr>
          <p:cNvPr id="66" name="Прямокутник: округлені кути 65">
            <a:extLst>
              <a:ext uri="{FF2B5EF4-FFF2-40B4-BE49-F238E27FC236}">
                <a16:creationId xmlns:a16="http://schemas.microsoft.com/office/drawing/2014/main" id="{414325E9-F09B-4373-8676-54A390653700}"/>
              </a:ext>
            </a:extLst>
          </p:cNvPr>
          <p:cNvSpPr>
            <a:spLocks noGrp="1"/>
          </p:cNvSpPr>
          <p:nvPr/>
        </p:nvSpPr>
        <p:spPr>
          <a:xfrm>
            <a:off x="2476500" y="5010150"/>
            <a:ext cx="2657475" cy="304800"/>
          </a:xfrm>
          <a:prstGeom prst="roundRect">
            <a:avLst>
              <a:gd name="adj" fmla="val 25000"/>
            </a:avLst>
          </a:prstGeom>
          <a:solidFill>
            <a:srgbClr val="FFFFFF"/>
          </a:solidFill>
          <a:ln w="9525">
            <a:solidFill>
              <a:srgbClr val="D6E1DC"/>
            </a:solidFill>
          </a:ln>
        </p:spPr>
      </p:sp>
      <p:sp>
        <p:nvSpPr>
          <p:cNvPr id="67" name="Прямокутник 66">
            <a:extLst>
              <a:ext uri="{FF2B5EF4-FFF2-40B4-BE49-F238E27FC236}">
                <a16:creationId xmlns:a16="http://schemas.microsoft.com/office/drawing/2014/main" id="{923B7C87-BED2-4557-A74C-4CDAEE5E35C7}"/>
              </a:ext>
            </a:extLst>
          </p:cNvPr>
          <p:cNvSpPr>
            <a:spLocks noGrp="1"/>
          </p:cNvSpPr>
          <p:nvPr/>
        </p:nvSpPr>
        <p:spPr>
          <a:xfrm>
            <a:off x="2552700" y="50673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низька</a:t>
            </a:r>
          </a:p>
        </p:txBody>
      </p:sp>
      <p:sp>
        <p:nvSpPr>
          <p:cNvPr id="68" name="Прямокутник: округлені кути 67">
            <a:extLst>
              <a:ext uri="{FF2B5EF4-FFF2-40B4-BE49-F238E27FC236}">
                <a16:creationId xmlns:a16="http://schemas.microsoft.com/office/drawing/2014/main" id="{D871A027-0833-4A6C-BC8A-414D18064F61}"/>
              </a:ext>
            </a:extLst>
          </p:cNvPr>
          <p:cNvSpPr>
            <a:spLocks noGrp="1"/>
          </p:cNvSpPr>
          <p:nvPr/>
        </p:nvSpPr>
        <p:spPr>
          <a:xfrm>
            <a:off x="5286375" y="5010150"/>
            <a:ext cx="2657475" cy="304800"/>
          </a:xfrm>
          <a:prstGeom prst="roundRect">
            <a:avLst>
              <a:gd name="adj" fmla="val 25000"/>
            </a:avLst>
          </a:prstGeom>
          <a:solidFill>
            <a:srgbClr val="FFFFFF"/>
          </a:solidFill>
          <a:ln w="9525">
            <a:solidFill>
              <a:srgbClr val="D6E1DC"/>
            </a:solidFill>
          </a:ln>
        </p:spPr>
      </p:sp>
      <p:sp>
        <p:nvSpPr>
          <p:cNvPr id="69" name="Прямокутник 68">
            <a:extLst>
              <a:ext uri="{FF2B5EF4-FFF2-40B4-BE49-F238E27FC236}">
                <a16:creationId xmlns:a16="http://schemas.microsoft.com/office/drawing/2014/main" id="{8238FEB9-B630-4AF5-BF76-BDEF9FB33B7E}"/>
              </a:ext>
            </a:extLst>
          </p:cNvPr>
          <p:cNvSpPr>
            <a:spLocks noGrp="1"/>
          </p:cNvSpPr>
          <p:nvPr/>
        </p:nvSpPr>
        <p:spPr>
          <a:xfrm>
            <a:off x="5362575" y="506730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середня</a:t>
            </a:r>
          </a:p>
        </p:txBody>
      </p:sp>
      <p:sp>
        <p:nvSpPr>
          <p:cNvPr id="70" name="Прямокутник: округлені кути 69">
            <a:extLst>
              <a:ext uri="{FF2B5EF4-FFF2-40B4-BE49-F238E27FC236}">
                <a16:creationId xmlns:a16="http://schemas.microsoft.com/office/drawing/2014/main" id="{F6AF7B32-3D83-4F43-A6D8-8F2834612086}"/>
              </a:ext>
            </a:extLst>
          </p:cNvPr>
          <p:cNvSpPr>
            <a:spLocks noGrp="1"/>
          </p:cNvSpPr>
          <p:nvPr/>
        </p:nvSpPr>
        <p:spPr>
          <a:xfrm>
            <a:off x="8096250" y="5010150"/>
            <a:ext cx="3486150" cy="304800"/>
          </a:xfrm>
          <a:prstGeom prst="roundRect">
            <a:avLst>
              <a:gd name="adj" fmla="val 25000"/>
            </a:avLst>
          </a:prstGeom>
          <a:solidFill>
            <a:srgbClr val="FFFFFF"/>
          </a:solidFill>
          <a:ln w="9525">
            <a:solidFill>
              <a:srgbClr val="D6E1DC"/>
            </a:solidFill>
          </a:ln>
        </p:spPr>
      </p:sp>
      <p:sp>
        <p:nvSpPr>
          <p:cNvPr id="71" name="Прямокутник 70">
            <a:extLst>
              <a:ext uri="{FF2B5EF4-FFF2-40B4-BE49-F238E27FC236}">
                <a16:creationId xmlns:a16="http://schemas.microsoft.com/office/drawing/2014/main" id="{B00F172F-62FE-493B-8410-D696487A74A4}"/>
              </a:ext>
            </a:extLst>
          </p:cNvPr>
          <p:cNvSpPr>
            <a:spLocks noGrp="1"/>
          </p:cNvSpPr>
          <p:nvPr/>
        </p:nvSpPr>
        <p:spPr>
          <a:xfrm>
            <a:off x="8172450" y="506730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критичні прогалини</a:t>
            </a:r>
          </a:p>
        </p:txBody>
      </p:sp>
      <p:sp>
        <p:nvSpPr>
          <p:cNvPr id="72" name="Прямокутник: округлені кути 71">
            <a:extLst>
              <a:ext uri="{FF2B5EF4-FFF2-40B4-BE49-F238E27FC236}">
                <a16:creationId xmlns:a16="http://schemas.microsoft.com/office/drawing/2014/main" id="{0D700C2E-35A2-4DAE-8BF2-794319D1A2F7}"/>
              </a:ext>
            </a:extLst>
          </p:cNvPr>
          <p:cNvSpPr>
            <a:spLocks noGrp="1"/>
          </p:cNvSpPr>
          <p:nvPr/>
        </p:nvSpPr>
        <p:spPr>
          <a:xfrm>
            <a:off x="514350" y="5372100"/>
            <a:ext cx="1809750" cy="304800"/>
          </a:xfrm>
          <a:prstGeom prst="roundRect">
            <a:avLst>
              <a:gd name="adj" fmla="val 25000"/>
            </a:avLst>
          </a:prstGeom>
          <a:solidFill>
            <a:srgbClr val="F5EBDD"/>
          </a:solidFill>
          <a:ln w="9525">
            <a:solidFill>
              <a:srgbClr val="D6E1DC"/>
            </a:solidFill>
          </a:ln>
        </p:spPr>
      </p:sp>
      <p:sp>
        <p:nvSpPr>
          <p:cNvPr id="73" name="Прямокутник 72">
            <a:extLst>
              <a:ext uri="{FF2B5EF4-FFF2-40B4-BE49-F238E27FC236}">
                <a16:creationId xmlns:a16="http://schemas.microsoft.com/office/drawing/2014/main" id="{1E533168-76E2-49D6-8BAC-C8F40DE3F69D}"/>
              </a:ext>
            </a:extLst>
          </p:cNvPr>
          <p:cNvSpPr>
            <a:spLocks noGrp="1"/>
          </p:cNvSpPr>
          <p:nvPr/>
        </p:nvSpPr>
        <p:spPr>
          <a:xfrm>
            <a:off x="590550" y="5429250"/>
            <a:ext cx="16573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Реагування</a:t>
            </a:r>
          </a:p>
        </p:txBody>
      </p:sp>
      <p:sp>
        <p:nvSpPr>
          <p:cNvPr id="74" name="Прямокутник: округлені кути 73">
            <a:extLst>
              <a:ext uri="{FF2B5EF4-FFF2-40B4-BE49-F238E27FC236}">
                <a16:creationId xmlns:a16="http://schemas.microsoft.com/office/drawing/2014/main" id="{5BD029E7-E922-49C3-82BD-60E48099F148}"/>
              </a:ext>
            </a:extLst>
          </p:cNvPr>
          <p:cNvSpPr>
            <a:spLocks noGrp="1"/>
          </p:cNvSpPr>
          <p:nvPr/>
        </p:nvSpPr>
        <p:spPr>
          <a:xfrm>
            <a:off x="2476500" y="5372100"/>
            <a:ext cx="2657475" cy="304800"/>
          </a:xfrm>
          <a:prstGeom prst="roundRect">
            <a:avLst>
              <a:gd name="adj" fmla="val 25000"/>
            </a:avLst>
          </a:prstGeom>
          <a:solidFill>
            <a:srgbClr val="F5EBDD"/>
          </a:solidFill>
          <a:ln w="9525">
            <a:solidFill>
              <a:srgbClr val="D6E1DC"/>
            </a:solidFill>
          </a:ln>
        </p:spPr>
      </p:sp>
      <p:sp>
        <p:nvSpPr>
          <p:cNvPr id="75" name="Прямокутник 74">
            <a:extLst>
              <a:ext uri="{FF2B5EF4-FFF2-40B4-BE49-F238E27FC236}">
                <a16:creationId xmlns:a16="http://schemas.microsoft.com/office/drawing/2014/main" id="{CCBF1E1B-4A1B-4FEA-9FDC-3F6E2D8E37FA}"/>
              </a:ext>
            </a:extLst>
          </p:cNvPr>
          <p:cNvSpPr>
            <a:spLocks noGrp="1"/>
          </p:cNvSpPr>
          <p:nvPr/>
        </p:nvSpPr>
        <p:spPr>
          <a:xfrm>
            <a:off x="2552700" y="54292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планове</a:t>
            </a:r>
          </a:p>
        </p:txBody>
      </p:sp>
      <p:sp>
        <p:nvSpPr>
          <p:cNvPr id="76" name="Прямокутник: округлені кути 75">
            <a:extLst>
              <a:ext uri="{FF2B5EF4-FFF2-40B4-BE49-F238E27FC236}">
                <a16:creationId xmlns:a16="http://schemas.microsoft.com/office/drawing/2014/main" id="{25F04CFD-212F-493F-ACAE-D7EA8C7EB622}"/>
              </a:ext>
            </a:extLst>
          </p:cNvPr>
          <p:cNvSpPr>
            <a:spLocks noGrp="1"/>
          </p:cNvSpPr>
          <p:nvPr/>
        </p:nvSpPr>
        <p:spPr>
          <a:xfrm>
            <a:off x="5286375" y="5372100"/>
            <a:ext cx="2657475" cy="304800"/>
          </a:xfrm>
          <a:prstGeom prst="roundRect">
            <a:avLst>
              <a:gd name="adj" fmla="val 25000"/>
            </a:avLst>
          </a:prstGeom>
          <a:solidFill>
            <a:srgbClr val="F5EBDD"/>
          </a:solidFill>
          <a:ln w="9525">
            <a:solidFill>
              <a:srgbClr val="D6E1DC"/>
            </a:solidFill>
          </a:ln>
        </p:spPr>
      </p:sp>
      <p:sp>
        <p:nvSpPr>
          <p:cNvPr id="77" name="Прямокутник 76">
            <a:extLst>
              <a:ext uri="{FF2B5EF4-FFF2-40B4-BE49-F238E27FC236}">
                <a16:creationId xmlns:a16="http://schemas.microsoft.com/office/drawing/2014/main" id="{9D18C601-5406-4EFF-9E74-6340D18CF8A6}"/>
              </a:ext>
            </a:extLst>
          </p:cNvPr>
          <p:cNvSpPr>
            <a:spLocks noGrp="1"/>
          </p:cNvSpPr>
          <p:nvPr/>
        </p:nvSpPr>
        <p:spPr>
          <a:xfrm>
            <a:off x="5362575" y="5429250"/>
            <a:ext cx="2505075"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потрібне уточнення</a:t>
            </a:r>
          </a:p>
        </p:txBody>
      </p:sp>
      <p:sp>
        <p:nvSpPr>
          <p:cNvPr id="78" name="Прямокутник: округлені кути 77">
            <a:extLst>
              <a:ext uri="{FF2B5EF4-FFF2-40B4-BE49-F238E27FC236}">
                <a16:creationId xmlns:a16="http://schemas.microsoft.com/office/drawing/2014/main" id="{E3A0E8D7-C7AD-462A-971E-AD23D820D902}"/>
              </a:ext>
            </a:extLst>
          </p:cNvPr>
          <p:cNvSpPr>
            <a:spLocks noGrp="1"/>
          </p:cNvSpPr>
          <p:nvPr/>
        </p:nvSpPr>
        <p:spPr>
          <a:xfrm>
            <a:off x="8096250" y="5372100"/>
            <a:ext cx="3486150" cy="304800"/>
          </a:xfrm>
          <a:prstGeom prst="roundRect">
            <a:avLst>
              <a:gd name="adj" fmla="val 25000"/>
            </a:avLst>
          </a:prstGeom>
          <a:solidFill>
            <a:srgbClr val="F5EBDD"/>
          </a:solidFill>
          <a:ln w="9525">
            <a:solidFill>
              <a:srgbClr val="D6E1DC"/>
            </a:solidFill>
          </a:ln>
        </p:spPr>
      </p:sp>
      <p:sp>
        <p:nvSpPr>
          <p:cNvPr id="79" name="Прямокутник 78">
            <a:extLst>
              <a:ext uri="{FF2B5EF4-FFF2-40B4-BE49-F238E27FC236}">
                <a16:creationId xmlns:a16="http://schemas.microsoft.com/office/drawing/2014/main" id="{4D0EFDFC-62A9-43DA-999A-184836DC543B}"/>
              </a:ext>
            </a:extLst>
          </p:cNvPr>
          <p:cNvSpPr>
            <a:spLocks noGrp="1"/>
          </p:cNvSpPr>
          <p:nvPr/>
        </p:nvSpPr>
        <p:spPr>
          <a:xfrm>
            <a:off x="8172450" y="5429250"/>
            <a:ext cx="3333750" cy="190500"/>
          </a:xfrm>
          <a:prstGeom prst="rect">
            <a:avLst/>
          </a:prstGeom>
          <a:noFill/>
          <a:ln w="0">
            <a:noFill/>
          </a:ln>
        </p:spPr>
        <p:txBody>
          <a:bodyPr anchor="t">
            <a:normAutofit fontScale="96296"/>
          </a:bodyPr>
          <a:lstStyle/>
          <a:p>
            <a:pPr algn="ctr">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невідкладні заходи</a:t>
            </a:r>
          </a:p>
        </p:txBody>
      </p:sp>
      <p:sp>
        <p:nvSpPr>
          <p:cNvPr id="80" name="Прямокутник: округлені кути 79">
            <a:extLst>
              <a:ext uri="{FF2B5EF4-FFF2-40B4-BE49-F238E27FC236}">
                <a16:creationId xmlns:a16="http://schemas.microsoft.com/office/drawing/2014/main" id="{A6569EA5-064B-4689-B84B-B51241BFD998}"/>
              </a:ext>
            </a:extLst>
          </p:cNvPr>
          <p:cNvSpPr>
            <a:spLocks noGrp="1"/>
          </p:cNvSpPr>
          <p:nvPr/>
        </p:nvSpPr>
        <p:spPr>
          <a:xfrm>
            <a:off x="514350" y="5905500"/>
            <a:ext cx="11068050" cy="381000"/>
          </a:xfrm>
          <a:prstGeom prst="roundRect">
            <a:avLst>
              <a:gd name="adj" fmla="val 20000"/>
            </a:avLst>
          </a:prstGeom>
          <a:solidFill>
            <a:srgbClr val="F7E6E3"/>
          </a:solidFill>
          <a:ln w="0">
            <a:noFill/>
          </a:ln>
        </p:spPr>
      </p:sp>
      <p:sp>
        <p:nvSpPr>
          <p:cNvPr id="81" name="Прямокутник 80">
            <a:extLst>
              <a:ext uri="{FF2B5EF4-FFF2-40B4-BE49-F238E27FC236}">
                <a16:creationId xmlns:a16="http://schemas.microsoft.com/office/drawing/2014/main" id="{B1F16B11-442E-462D-A0A1-707E8901432C}"/>
              </a:ext>
            </a:extLst>
          </p:cNvPr>
          <p:cNvSpPr>
            <a:spLocks noGrp="1"/>
          </p:cNvSpPr>
          <p:nvPr/>
        </p:nvSpPr>
        <p:spPr>
          <a:xfrm>
            <a:off x="742950" y="6000750"/>
            <a:ext cx="10572750" cy="190500"/>
          </a:xfrm>
          <a:prstGeom prst="rect">
            <a:avLst/>
          </a:prstGeom>
          <a:noFill/>
          <a:ln w="0">
            <a:noFill/>
          </a:ln>
        </p:spPr>
        <p:txBody>
          <a:bodyPr anchor="t">
            <a:normAutofit fontScale="72222"/>
          </a:bodyPr>
          <a:lstStyle/>
          <a:p>
            <a:pPr algn="ctr">
              <a:defRPr sz="900" b="1">
                <a:solidFill>
                  <a:srgbClr val="C75A52"/>
                </a:solidFill>
                <a:latin typeface="DejaVu Sans"/>
                <a:ea typeface="DejaVu Sans"/>
                <a:cs typeface="DejaVu Sans"/>
              </a:defRPr>
            </a:pPr>
            <a:r>
              <a:rPr sz="900" b="1">
                <a:solidFill>
                  <a:srgbClr val="C75A52"/>
                </a:solidFill>
                <a:latin typeface="DejaVu Sans"/>
                <a:ea typeface="DejaVu Sans"/>
                <a:cs typeface="DejaVu Sans"/>
              </a:rPr>
              <a:t>Один критичний чинник може визначити високий пріоритет незалежно від загальної суми балів.</a:t>
            </a:r>
          </a:p>
        </p:txBody>
      </p:sp>
      <p:sp>
        <p:nvSpPr>
          <p:cNvPr id="82" name="Прямокутник 81">
            <a:extLst>
              <a:ext uri="{FF2B5EF4-FFF2-40B4-BE49-F238E27FC236}">
                <a16:creationId xmlns:a16="http://schemas.microsoft.com/office/drawing/2014/main" id="{4BB397AA-5E50-48DA-9D4A-F2F00B4C0A27}"/>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83" name="Прямокутник 82">
            <a:extLst>
              <a:ext uri="{FF2B5EF4-FFF2-40B4-BE49-F238E27FC236}">
                <a16:creationId xmlns:a16="http://schemas.microsoft.com/office/drawing/2014/main" id="{5F5CEA8E-42D9-415B-B85F-461CC0A5F083}"/>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30</a:t>
            </a:r>
          </a:p>
        </p:txBody>
      </p:sp>
    </p:spTree>
    <p:extLst>
      <p:ext uri="{BB962C8B-B14F-4D97-AF65-F5344CB8AC3E}">
        <p14:creationId xmlns:p14="http://schemas.microsoft.com/office/powerpoint/2010/main" val="1014718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Прямокутник 37">
            <a:extLst>
              <a:ext uri="{FF2B5EF4-FFF2-40B4-BE49-F238E27FC236}">
                <a16:creationId xmlns:a16="http://schemas.microsoft.com/office/drawing/2014/main" id="{0B0A2E0E-6CC0-4EB5-9B64-4D1282EE92C5}"/>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31</a:t>
            </a:r>
          </a:p>
        </p:txBody>
      </p:sp>
      <p:sp>
        <p:nvSpPr>
          <p:cNvPr id="2" name="Прямокутник 1">
            <a:extLst>
              <a:ext uri="{FF2B5EF4-FFF2-40B4-BE49-F238E27FC236}">
                <a16:creationId xmlns:a16="http://schemas.microsoft.com/office/drawing/2014/main" id="{6F0CE21E-723E-4F82-898F-70AB3E3E555B}"/>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EB11B367-7C42-4B40-A05D-71FB86A3F9BB}"/>
              </a:ext>
            </a:extLst>
          </p:cNvPr>
          <p:cNvSpPr>
            <a:spLocks noGrp="1"/>
          </p:cNvSpPr>
          <p:nvPr/>
        </p:nvSpPr>
        <p:spPr>
          <a:xfrm>
            <a:off x="514350" y="723900"/>
            <a:ext cx="11049000" cy="523875"/>
          </a:xfrm>
          <a:prstGeom prst="rect">
            <a:avLst/>
          </a:prstGeom>
          <a:noFill/>
          <a:ln w="0">
            <a:noFill/>
          </a:ln>
        </p:spPr>
        <p:txBody>
          <a:bodyPr anchor="t">
            <a:normAutofit fontScale="8645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Невизначеність показує межі впевненості та напрям наступних досліджень</a:t>
            </a:r>
          </a:p>
        </p:txBody>
      </p:sp>
      <p:sp>
        <p:nvSpPr>
          <p:cNvPr id="4" name="Прямокутник: округлені кути 3">
            <a:extLst>
              <a:ext uri="{FF2B5EF4-FFF2-40B4-BE49-F238E27FC236}">
                <a16:creationId xmlns:a16="http://schemas.microsoft.com/office/drawing/2014/main" id="{85942FD8-3CC9-4796-AA56-D11FF04FA1A5}"/>
              </a:ext>
            </a:extLst>
          </p:cNvPr>
          <p:cNvSpPr>
            <a:spLocks noGrp="1"/>
          </p:cNvSpPr>
          <p:nvPr/>
        </p:nvSpPr>
        <p:spPr>
          <a:xfrm>
            <a:off x="514350" y="1524000"/>
            <a:ext cx="11068050" cy="762000"/>
          </a:xfrm>
          <a:prstGeom prst="roundRect">
            <a:avLst>
              <a:gd name="adj" fmla="val 10000"/>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DC6A13D2-FFA7-4936-9E62-E47447F21506}"/>
              </a:ext>
            </a:extLst>
          </p:cNvPr>
          <p:cNvSpPr>
            <a:spLocks noGrp="1"/>
          </p:cNvSpPr>
          <p:nvPr/>
        </p:nvSpPr>
        <p:spPr>
          <a:xfrm>
            <a:off x="514350" y="1524000"/>
            <a:ext cx="66675" cy="76200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BEB58D6F-AFBE-434C-ABB7-225BCF8DF430}"/>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НЕВИЗНАЧЕНІСТЬ</a:t>
            </a:r>
          </a:p>
        </p:txBody>
      </p:sp>
      <p:sp>
        <p:nvSpPr>
          <p:cNvPr id="7" name="Прямокутник 6">
            <a:extLst>
              <a:ext uri="{FF2B5EF4-FFF2-40B4-BE49-F238E27FC236}">
                <a16:creationId xmlns:a16="http://schemas.microsoft.com/office/drawing/2014/main" id="{2CCA4BE3-75D3-4702-927F-2B782318BC92}"/>
              </a:ext>
            </a:extLst>
          </p:cNvPr>
          <p:cNvSpPr>
            <a:spLocks noGrp="1"/>
          </p:cNvSpPr>
          <p:nvPr/>
        </p:nvSpPr>
        <p:spPr>
          <a:xfrm>
            <a:off x="704850" y="1857375"/>
            <a:ext cx="10706100" cy="342900"/>
          </a:xfrm>
          <a:prstGeom prst="rect">
            <a:avLst/>
          </a:prstGeom>
          <a:noFill/>
          <a:ln w="0">
            <a:noFill/>
          </a:ln>
        </p:spPr>
        <p:txBody>
          <a:bodyPr anchor="t">
            <a:normAutofit fontScale="9408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Обмеження впевненості у висновку через брак даних, природну мінливість, похибку вимірювання, модельні припущення або невідомий майбутній сценарій.</a:t>
            </a:r>
          </a:p>
        </p:txBody>
      </p:sp>
      <p:sp>
        <p:nvSpPr>
          <p:cNvPr id="8" name="Прямокутник: округлені кути 7">
            <a:extLst>
              <a:ext uri="{FF2B5EF4-FFF2-40B4-BE49-F238E27FC236}">
                <a16:creationId xmlns:a16="http://schemas.microsoft.com/office/drawing/2014/main" id="{DE2DA3E9-02F1-4C54-A503-FBB4A56B0362}"/>
              </a:ext>
            </a:extLst>
          </p:cNvPr>
          <p:cNvSpPr>
            <a:spLocks noGrp="1"/>
          </p:cNvSpPr>
          <p:nvPr/>
        </p:nvSpPr>
        <p:spPr>
          <a:xfrm>
            <a:off x="514350" y="2647950"/>
            <a:ext cx="3476625" cy="895350"/>
          </a:xfrm>
          <a:prstGeom prst="roundRect">
            <a:avLst>
              <a:gd name="adj" fmla="val 8511"/>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7073F008-91CE-4260-AAC4-636FFCCDF240}"/>
              </a:ext>
            </a:extLst>
          </p:cNvPr>
          <p:cNvSpPr>
            <a:spLocks noGrp="1"/>
          </p:cNvSpPr>
          <p:nvPr/>
        </p:nvSpPr>
        <p:spPr>
          <a:xfrm>
            <a:off x="666750" y="2809875"/>
            <a:ext cx="361950" cy="3619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76D25774-A742-4641-952A-3AE2F552400D}"/>
              </a:ext>
            </a:extLst>
          </p:cNvPr>
          <p:cNvSpPr>
            <a:spLocks noGrp="1"/>
          </p:cNvSpPr>
          <p:nvPr/>
        </p:nvSpPr>
        <p:spPr>
          <a:xfrm>
            <a:off x="666750" y="29241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9D651630-BA47-4AEA-8134-4DE783420AD4}"/>
              </a:ext>
            </a:extLst>
          </p:cNvPr>
          <p:cNvSpPr>
            <a:spLocks noGrp="1"/>
          </p:cNvSpPr>
          <p:nvPr/>
        </p:nvSpPr>
        <p:spPr>
          <a:xfrm>
            <a:off x="1181100" y="2800350"/>
            <a:ext cx="25908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ПРОСТОРОВА</a:t>
            </a:r>
          </a:p>
        </p:txBody>
      </p:sp>
      <p:sp>
        <p:nvSpPr>
          <p:cNvPr id="12" name="Прямокутник 11">
            <a:extLst>
              <a:ext uri="{FF2B5EF4-FFF2-40B4-BE49-F238E27FC236}">
                <a16:creationId xmlns:a16="http://schemas.microsoft.com/office/drawing/2014/main" id="{E5FC4567-7300-4645-912D-FB97C3B1F4B6}"/>
              </a:ext>
            </a:extLst>
          </p:cNvPr>
          <p:cNvSpPr>
            <a:spLocks noGrp="1"/>
          </p:cNvSpPr>
          <p:nvPr/>
        </p:nvSpPr>
        <p:spPr>
          <a:xfrm>
            <a:off x="1181100" y="3067050"/>
            <a:ext cx="2590800" cy="3810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мало проб, невідомі межі, недоступні зони</a:t>
            </a:r>
          </a:p>
        </p:txBody>
      </p:sp>
      <p:sp>
        <p:nvSpPr>
          <p:cNvPr id="13" name="Прямокутник: округлені кути 12">
            <a:extLst>
              <a:ext uri="{FF2B5EF4-FFF2-40B4-BE49-F238E27FC236}">
                <a16:creationId xmlns:a16="http://schemas.microsoft.com/office/drawing/2014/main" id="{CE7C5C25-8F43-4511-8824-0590F27D2B86}"/>
              </a:ext>
            </a:extLst>
          </p:cNvPr>
          <p:cNvSpPr>
            <a:spLocks noGrp="1"/>
          </p:cNvSpPr>
          <p:nvPr/>
        </p:nvSpPr>
        <p:spPr>
          <a:xfrm>
            <a:off x="4210050" y="2647950"/>
            <a:ext cx="3476625" cy="895350"/>
          </a:xfrm>
          <a:prstGeom prst="roundRect">
            <a:avLst>
              <a:gd name="adj" fmla="val 8511"/>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649B7871-384C-49F8-A0BF-B55F95066A2A}"/>
              </a:ext>
            </a:extLst>
          </p:cNvPr>
          <p:cNvSpPr>
            <a:spLocks noGrp="1"/>
          </p:cNvSpPr>
          <p:nvPr/>
        </p:nvSpPr>
        <p:spPr>
          <a:xfrm>
            <a:off x="4362450" y="2809875"/>
            <a:ext cx="361950" cy="3619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41B8D542-56F9-4B87-B71B-922CA88BF61F}"/>
              </a:ext>
            </a:extLst>
          </p:cNvPr>
          <p:cNvSpPr>
            <a:spLocks noGrp="1"/>
          </p:cNvSpPr>
          <p:nvPr/>
        </p:nvSpPr>
        <p:spPr>
          <a:xfrm>
            <a:off x="4362450" y="29241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02DFBDAD-8F93-45C0-B79B-6ADBD52F1139}"/>
              </a:ext>
            </a:extLst>
          </p:cNvPr>
          <p:cNvSpPr>
            <a:spLocks noGrp="1"/>
          </p:cNvSpPr>
          <p:nvPr/>
        </p:nvSpPr>
        <p:spPr>
          <a:xfrm>
            <a:off x="4876800" y="2800350"/>
            <a:ext cx="25908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ЧАСОВА</a:t>
            </a:r>
          </a:p>
        </p:txBody>
      </p:sp>
      <p:sp>
        <p:nvSpPr>
          <p:cNvPr id="17" name="Прямокутник 16">
            <a:extLst>
              <a:ext uri="{FF2B5EF4-FFF2-40B4-BE49-F238E27FC236}">
                <a16:creationId xmlns:a16="http://schemas.microsoft.com/office/drawing/2014/main" id="{F9D6D046-9628-469A-90E6-35306120B5CE}"/>
              </a:ext>
            </a:extLst>
          </p:cNvPr>
          <p:cNvSpPr>
            <a:spLocks noGrp="1"/>
          </p:cNvSpPr>
          <p:nvPr/>
        </p:nvSpPr>
        <p:spPr>
          <a:xfrm>
            <a:off x="4876800" y="3067050"/>
            <a:ext cx="2590800" cy="3810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одноразовий відбір, сезонність, активний витік</a:t>
            </a:r>
          </a:p>
        </p:txBody>
      </p:sp>
      <p:sp>
        <p:nvSpPr>
          <p:cNvPr id="18" name="Прямокутник: округлені кути 17">
            <a:extLst>
              <a:ext uri="{FF2B5EF4-FFF2-40B4-BE49-F238E27FC236}">
                <a16:creationId xmlns:a16="http://schemas.microsoft.com/office/drawing/2014/main" id="{F98583DD-D5CE-46AC-BE41-EF4058D7C1FF}"/>
              </a:ext>
            </a:extLst>
          </p:cNvPr>
          <p:cNvSpPr>
            <a:spLocks noGrp="1"/>
          </p:cNvSpPr>
          <p:nvPr/>
        </p:nvSpPr>
        <p:spPr>
          <a:xfrm>
            <a:off x="7905750" y="2647950"/>
            <a:ext cx="3476625" cy="895350"/>
          </a:xfrm>
          <a:prstGeom prst="roundRect">
            <a:avLst>
              <a:gd name="adj" fmla="val 8511"/>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07B7D9DA-FDD0-4272-A1DB-0C8B7E9AA324}"/>
              </a:ext>
            </a:extLst>
          </p:cNvPr>
          <p:cNvSpPr>
            <a:spLocks noGrp="1"/>
          </p:cNvSpPr>
          <p:nvPr/>
        </p:nvSpPr>
        <p:spPr>
          <a:xfrm>
            <a:off x="8058150" y="2809875"/>
            <a:ext cx="361950" cy="3619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EE9C8F36-CB6C-4501-85A2-30B9ED52469F}"/>
              </a:ext>
            </a:extLst>
          </p:cNvPr>
          <p:cNvSpPr>
            <a:spLocks noGrp="1"/>
          </p:cNvSpPr>
          <p:nvPr/>
        </p:nvSpPr>
        <p:spPr>
          <a:xfrm>
            <a:off x="8058150" y="29241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0DC57968-47EC-4A70-BBE3-522F6756D55D}"/>
              </a:ext>
            </a:extLst>
          </p:cNvPr>
          <p:cNvSpPr>
            <a:spLocks noGrp="1"/>
          </p:cNvSpPr>
          <p:nvPr/>
        </p:nvSpPr>
        <p:spPr>
          <a:xfrm>
            <a:off x="8572500" y="2800350"/>
            <a:ext cx="25908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АНАЛІТИЧНА</a:t>
            </a:r>
          </a:p>
        </p:txBody>
      </p:sp>
      <p:sp>
        <p:nvSpPr>
          <p:cNvPr id="22" name="Прямокутник 21">
            <a:extLst>
              <a:ext uri="{FF2B5EF4-FFF2-40B4-BE49-F238E27FC236}">
                <a16:creationId xmlns:a16="http://schemas.microsoft.com/office/drawing/2014/main" id="{B2011B76-28EA-4EAE-B8DC-248197ED132B}"/>
              </a:ext>
            </a:extLst>
          </p:cNvPr>
          <p:cNvSpPr>
            <a:spLocks noGrp="1"/>
          </p:cNvSpPr>
          <p:nvPr/>
        </p:nvSpPr>
        <p:spPr>
          <a:xfrm>
            <a:off x="8572500" y="3067050"/>
            <a:ext cx="2590800" cy="3810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LOD/LOQ, похибка методу, вплив матриці</a:t>
            </a:r>
          </a:p>
        </p:txBody>
      </p:sp>
      <p:sp>
        <p:nvSpPr>
          <p:cNvPr id="23" name="Прямокутник: округлені кути 22">
            <a:extLst>
              <a:ext uri="{FF2B5EF4-FFF2-40B4-BE49-F238E27FC236}">
                <a16:creationId xmlns:a16="http://schemas.microsoft.com/office/drawing/2014/main" id="{546785C4-3A15-435B-B1D4-0D3214369775}"/>
              </a:ext>
            </a:extLst>
          </p:cNvPr>
          <p:cNvSpPr>
            <a:spLocks noGrp="1"/>
          </p:cNvSpPr>
          <p:nvPr/>
        </p:nvSpPr>
        <p:spPr>
          <a:xfrm>
            <a:off x="514350" y="3752850"/>
            <a:ext cx="3476625" cy="895350"/>
          </a:xfrm>
          <a:prstGeom prst="roundRect">
            <a:avLst>
              <a:gd name="adj" fmla="val 8511"/>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44355013-2177-4BFD-A04B-AF453B5FA554}"/>
              </a:ext>
            </a:extLst>
          </p:cNvPr>
          <p:cNvSpPr>
            <a:spLocks noGrp="1"/>
          </p:cNvSpPr>
          <p:nvPr/>
        </p:nvSpPr>
        <p:spPr>
          <a:xfrm>
            <a:off x="666750" y="3914775"/>
            <a:ext cx="361950" cy="361950"/>
          </a:xfrm>
          <a:prstGeom prst="ellipse">
            <a:avLst/>
          </a:prstGeom>
          <a:solidFill>
            <a:srgbClr val="C75A52"/>
          </a:solidFill>
          <a:ln w="0">
            <a:noFill/>
          </a:ln>
        </p:spPr>
      </p:sp>
      <p:sp>
        <p:nvSpPr>
          <p:cNvPr id="25" name="Прямокутник 24">
            <a:extLst>
              <a:ext uri="{FF2B5EF4-FFF2-40B4-BE49-F238E27FC236}">
                <a16:creationId xmlns:a16="http://schemas.microsoft.com/office/drawing/2014/main" id="{D135F318-BBF2-49A2-AC76-667CDEF65282}"/>
              </a:ext>
            </a:extLst>
          </p:cNvPr>
          <p:cNvSpPr>
            <a:spLocks noGrp="1"/>
          </p:cNvSpPr>
          <p:nvPr/>
        </p:nvSpPr>
        <p:spPr>
          <a:xfrm>
            <a:off x="666750" y="40290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CB231BBF-1629-4B91-9575-9A5B593A1B8D}"/>
              </a:ext>
            </a:extLst>
          </p:cNvPr>
          <p:cNvSpPr>
            <a:spLocks noGrp="1"/>
          </p:cNvSpPr>
          <p:nvPr/>
        </p:nvSpPr>
        <p:spPr>
          <a:xfrm>
            <a:off x="1181100" y="3905250"/>
            <a:ext cx="25908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ТОКСИКОЛОГІЧНА</a:t>
            </a:r>
          </a:p>
        </p:txBody>
      </p:sp>
      <p:sp>
        <p:nvSpPr>
          <p:cNvPr id="27" name="Прямокутник 26">
            <a:extLst>
              <a:ext uri="{FF2B5EF4-FFF2-40B4-BE49-F238E27FC236}">
                <a16:creationId xmlns:a16="http://schemas.microsoft.com/office/drawing/2014/main" id="{A0074F17-B2E8-4D1A-A2DF-12F36F4FACA6}"/>
              </a:ext>
            </a:extLst>
          </p:cNvPr>
          <p:cNvSpPr>
            <a:spLocks noGrp="1"/>
          </p:cNvSpPr>
          <p:nvPr/>
        </p:nvSpPr>
        <p:spPr>
          <a:xfrm>
            <a:off x="1181100" y="4171950"/>
            <a:ext cx="2590800" cy="3810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ефекти сумішей, хронічна дія, чутливі групи</a:t>
            </a:r>
          </a:p>
        </p:txBody>
      </p:sp>
      <p:sp>
        <p:nvSpPr>
          <p:cNvPr id="28" name="Прямокутник: округлені кути 27">
            <a:extLst>
              <a:ext uri="{FF2B5EF4-FFF2-40B4-BE49-F238E27FC236}">
                <a16:creationId xmlns:a16="http://schemas.microsoft.com/office/drawing/2014/main" id="{4BC87E6D-24DF-45B7-BAAA-4CD7950C4AE6}"/>
              </a:ext>
            </a:extLst>
          </p:cNvPr>
          <p:cNvSpPr>
            <a:spLocks noGrp="1"/>
          </p:cNvSpPr>
          <p:nvPr/>
        </p:nvSpPr>
        <p:spPr>
          <a:xfrm>
            <a:off x="4210050" y="3752850"/>
            <a:ext cx="3476625" cy="895350"/>
          </a:xfrm>
          <a:prstGeom prst="roundRect">
            <a:avLst>
              <a:gd name="adj" fmla="val 8511"/>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834BB56D-1D03-4E44-80F7-C2F0C776D80B}"/>
              </a:ext>
            </a:extLst>
          </p:cNvPr>
          <p:cNvSpPr>
            <a:spLocks noGrp="1"/>
          </p:cNvSpPr>
          <p:nvPr/>
        </p:nvSpPr>
        <p:spPr>
          <a:xfrm>
            <a:off x="4362450" y="3914775"/>
            <a:ext cx="361950" cy="361950"/>
          </a:xfrm>
          <a:prstGeom prst="ellipse">
            <a:avLst/>
          </a:prstGeom>
          <a:solidFill>
            <a:srgbClr val="4D8969"/>
          </a:solidFill>
          <a:ln w="0">
            <a:noFill/>
          </a:ln>
        </p:spPr>
      </p:sp>
      <p:sp>
        <p:nvSpPr>
          <p:cNvPr id="30" name="Прямокутник 29">
            <a:extLst>
              <a:ext uri="{FF2B5EF4-FFF2-40B4-BE49-F238E27FC236}">
                <a16:creationId xmlns:a16="http://schemas.microsoft.com/office/drawing/2014/main" id="{1D0B5B52-730A-4160-B397-0EFBD58D431E}"/>
              </a:ext>
            </a:extLst>
          </p:cNvPr>
          <p:cNvSpPr>
            <a:spLocks noGrp="1"/>
          </p:cNvSpPr>
          <p:nvPr/>
        </p:nvSpPr>
        <p:spPr>
          <a:xfrm>
            <a:off x="4362450" y="4029075"/>
            <a:ext cx="3619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3D5AE11D-C138-4EA4-8A2F-D180C1CD14E5}"/>
              </a:ext>
            </a:extLst>
          </p:cNvPr>
          <p:cNvSpPr>
            <a:spLocks noGrp="1"/>
          </p:cNvSpPr>
          <p:nvPr/>
        </p:nvSpPr>
        <p:spPr>
          <a:xfrm>
            <a:off x="4876800" y="3905250"/>
            <a:ext cx="25908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СЦЕНАРНА</a:t>
            </a:r>
          </a:p>
        </p:txBody>
      </p:sp>
      <p:sp>
        <p:nvSpPr>
          <p:cNvPr id="32" name="Прямокутник 31">
            <a:extLst>
              <a:ext uri="{FF2B5EF4-FFF2-40B4-BE49-F238E27FC236}">
                <a16:creationId xmlns:a16="http://schemas.microsoft.com/office/drawing/2014/main" id="{F9026129-CFF9-487E-86FE-2BFF40B4B442}"/>
              </a:ext>
            </a:extLst>
          </p:cNvPr>
          <p:cNvSpPr>
            <a:spLocks noGrp="1"/>
          </p:cNvSpPr>
          <p:nvPr/>
        </p:nvSpPr>
        <p:spPr>
          <a:xfrm>
            <a:off x="4876800" y="4171950"/>
            <a:ext cx="2590800" cy="3810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майбутнє використання, частота контакту, дотримання обмежень</a:t>
            </a:r>
          </a:p>
        </p:txBody>
      </p:sp>
      <p:sp>
        <p:nvSpPr>
          <p:cNvPr id="33" name="Прямокутник: округлені кути 32">
            <a:extLst>
              <a:ext uri="{FF2B5EF4-FFF2-40B4-BE49-F238E27FC236}">
                <a16:creationId xmlns:a16="http://schemas.microsoft.com/office/drawing/2014/main" id="{7CA8D7B7-CEBA-46A2-90DD-2E7A5B6F48D1}"/>
              </a:ext>
            </a:extLst>
          </p:cNvPr>
          <p:cNvSpPr>
            <a:spLocks noGrp="1"/>
          </p:cNvSpPr>
          <p:nvPr/>
        </p:nvSpPr>
        <p:spPr>
          <a:xfrm>
            <a:off x="4210050" y="4857750"/>
            <a:ext cx="7372350" cy="914400"/>
          </a:xfrm>
          <a:prstGeom prst="roundRect">
            <a:avLst>
              <a:gd name="adj" fmla="val 8333"/>
            </a:avLst>
          </a:prstGeom>
          <a:solidFill>
            <a:srgbClr val="10282F"/>
          </a:solidFill>
          <a:ln w="0">
            <a:noFill/>
          </a:ln>
        </p:spPr>
      </p:sp>
      <p:sp>
        <p:nvSpPr>
          <p:cNvPr id="34" name="Прямокутник 33">
            <a:extLst>
              <a:ext uri="{FF2B5EF4-FFF2-40B4-BE49-F238E27FC236}">
                <a16:creationId xmlns:a16="http://schemas.microsoft.com/office/drawing/2014/main" id="{B51242C6-E0CD-4ABE-A552-BC6CAD3D8144}"/>
              </a:ext>
            </a:extLst>
          </p:cNvPr>
          <p:cNvSpPr>
            <a:spLocks noGrp="1"/>
          </p:cNvSpPr>
          <p:nvPr/>
        </p:nvSpPr>
        <p:spPr>
          <a:xfrm>
            <a:off x="4438650" y="5038725"/>
            <a:ext cx="209550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У ЗВІТІ ФІКСУЮТЬ</a:t>
            </a:r>
          </a:p>
        </p:txBody>
      </p:sp>
      <p:sp>
        <p:nvSpPr>
          <p:cNvPr id="35" name="Прямокутник 34">
            <a:extLst>
              <a:ext uri="{FF2B5EF4-FFF2-40B4-BE49-F238E27FC236}">
                <a16:creationId xmlns:a16="http://schemas.microsoft.com/office/drawing/2014/main" id="{E5061E21-3291-44E7-A655-F87BD4405EBF}"/>
              </a:ext>
            </a:extLst>
          </p:cNvPr>
          <p:cNvSpPr>
            <a:spLocks noGrp="1"/>
          </p:cNvSpPr>
          <p:nvPr/>
        </p:nvSpPr>
        <p:spPr>
          <a:xfrm>
            <a:off x="4438650" y="5334000"/>
            <a:ext cx="6810375" cy="304800"/>
          </a:xfrm>
          <a:prstGeom prst="rect">
            <a:avLst/>
          </a:prstGeom>
          <a:noFill/>
          <a:ln w="0">
            <a:noFill/>
          </a:ln>
        </p:spPr>
        <p:txBody>
          <a:bodyPr anchor="t">
            <a:normAutofit fontScale="81127"/>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джерело невизначеності   •   напрям зміщення   •   вплив на рішення   •   спосіб зменшення   •   відповідального</a:t>
            </a:r>
          </a:p>
        </p:txBody>
      </p:sp>
      <p:sp>
        <p:nvSpPr>
          <p:cNvPr id="36" name="Прямокутник 35">
            <a:extLst>
              <a:ext uri="{FF2B5EF4-FFF2-40B4-BE49-F238E27FC236}">
                <a16:creationId xmlns:a16="http://schemas.microsoft.com/office/drawing/2014/main" id="{257D8244-C445-4E57-8C23-21115D4B970F}"/>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7" name="Прямокутник 36">
            <a:extLst>
              <a:ext uri="{FF2B5EF4-FFF2-40B4-BE49-F238E27FC236}">
                <a16:creationId xmlns:a16="http://schemas.microsoft.com/office/drawing/2014/main" id="{A2EA28CE-40C9-400A-8618-BC4282A3D07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31</a:t>
            </a:r>
          </a:p>
        </p:txBody>
      </p:sp>
    </p:spTree>
    <p:extLst>
      <p:ext uri="{BB962C8B-B14F-4D97-AF65-F5344CB8AC3E}">
        <p14:creationId xmlns:p14="http://schemas.microsoft.com/office/powerpoint/2010/main" val="926477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1" name="Прямокутник 50">
            <a:extLst>
              <a:ext uri="{FF2B5EF4-FFF2-40B4-BE49-F238E27FC236}">
                <a16:creationId xmlns:a16="http://schemas.microsoft.com/office/drawing/2014/main" id="{EFB4D169-CAEF-412C-8FB9-2A7A1CA757FA}"/>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32</a:t>
            </a:r>
          </a:p>
        </p:txBody>
      </p:sp>
      <p:sp>
        <p:nvSpPr>
          <p:cNvPr id="2" name="Прямокутник 1">
            <a:extLst>
              <a:ext uri="{FF2B5EF4-FFF2-40B4-BE49-F238E27FC236}">
                <a16:creationId xmlns:a16="http://schemas.microsoft.com/office/drawing/2014/main" id="{B055E2C6-9C56-45C5-BDE2-0D4912AED8D6}"/>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1A7DBF80-B3E0-49EA-9B86-AAB5B5CF1414}"/>
              </a:ext>
            </a:extLst>
          </p:cNvPr>
          <p:cNvSpPr>
            <a:spLocks noGrp="1"/>
          </p:cNvSpPr>
          <p:nvPr/>
        </p:nvSpPr>
        <p:spPr>
          <a:xfrm>
            <a:off x="514350" y="723900"/>
            <a:ext cx="11049000" cy="523875"/>
          </a:xfrm>
          <a:prstGeom prst="rect">
            <a:avLst/>
          </a:prstGeom>
          <a:noFill/>
          <a:ln w="0">
            <a:noFill/>
          </a:ln>
        </p:spPr>
        <p:txBody>
          <a:bodyPr anchor="t">
            <a:normAutofit fontScale="9156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Якісне оцінювання підтримує ранні рішення за нестачі числових даних</a:t>
            </a:r>
          </a:p>
        </p:txBody>
      </p:sp>
      <p:sp>
        <p:nvSpPr>
          <p:cNvPr id="4" name="Прямокутник: округлені кути 3">
            <a:extLst>
              <a:ext uri="{FF2B5EF4-FFF2-40B4-BE49-F238E27FC236}">
                <a16:creationId xmlns:a16="http://schemas.microsoft.com/office/drawing/2014/main" id="{418E1D96-E743-4F27-B05B-A9A6130585AC}"/>
              </a:ext>
            </a:extLst>
          </p:cNvPr>
          <p:cNvSpPr>
            <a:spLocks noGrp="1"/>
          </p:cNvSpPr>
          <p:nvPr/>
        </p:nvSpPr>
        <p:spPr>
          <a:xfrm>
            <a:off x="514350" y="1524000"/>
            <a:ext cx="11068050" cy="781050"/>
          </a:xfrm>
          <a:prstGeom prst="roundRect">
            <a:avLst>
              <a:gd name="adj" fmla="val 97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8280383E-6BD2-41EE-8DDE-CC0870C8EC3A}"/>
              </a:ext>
            </a:extLst>
          </p:cNvPr>
          <p:cNvSpPr>
            <a:spLocks noGrp="1"/>
          </p:cNvSpPr>
          <p:nvPr/>
        </p:nvSpPr>
        <p:spPr>
          <a:xfrm>
            <a:off x="514350" y="1524000"/>
            <a:ext cx="66675"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94C17881-3654-4D1B-99E2-FA75A30E159E}"/>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ЯКІСНЕ ОЦІНЮВАННЯ РИЗИКУ</a:t>
            </a:r>
          </a:p>
        </p:txBody>
      </p:sp>
      <p:sp>
        <p:nvSpPr>
          <p:cNvPr id="7" name="Прямокутник 6">
            <a:extLst>
              <a:ext uri="{FF2B5EF4-FFF2-40B4-BE49-F238E27FC236}">
                <a16:creationId xmlns:a16="http://schemas.microsoft.com/office/drawing/2014/main" id="{0A436B5F-F4E4-4EC6-8C4B-DFFBA1BD8025}"/>
              </a:ext>
            </a:extLst>
          </p:cNvPr>
          <p:cNvSpPr>
            <a:spLocks noGrp="1"/>
          </p:cNvSpPr>
          <p:nvPr/>
        </p:nvSpPr>
        <p:spPr>
          <a:xfrm>
            <a:off x="704850" y="1857375"/>
            <a:ext cx="10706100" cy="361950"/>
          </a:xfrm>
          <a:prstGeom prst="rect">
            <a:avLst/>
          </a:prstGeom>
          <a:noFill/>
          <a:ln w="0">
            <a:noFill/>
          </a:ln>
        </p:spPr>
        <p:txBody>
          <a:bodyPr anchor="t">
            <a:normAutofit fontScale="93632"/>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Аргументоване визначення категорії ризику за небезпечністю, можливістю експозиції, тяжкістю наслідків і якістю доказів без повного числового розрахунку.</a:t>
            </a:r>
          </a:p>
        </p:txBody>
      </p:sp>
      <p:sp>
        <p:nvSpPr>
          <p:cNvPr id="8" name="Прямокутник: округлені кути 7">
            <a:extLst>
              <a:ext uri="{FF2B5EF4-FFF2-40B4-BE49-F238E27FC236}">
                <a16:creationId xmlns:a16="http://schemas.microsoft.com/office/drawing/2014/main" id="{396BE58E-BC4B-4FE7-A0A4-0E47CCD6D5C6}"/>
              </a:ext>
            </a:extLst>
          </p:cNvPr>
          <p:cNvSpPr>
            <a:spLocks noGrp="1"/>
          </p:cNvSpPr>
          <p:nvPr/>
        </p:nvSpPr>
        <p:spPr>
          <a:xfrm>
            <a:off x="514350" y="2705100"/>
            <a:ext cx="2066925" cy="1000125"/>
          </a:xfrm>
          <a:prstGeom prst="roundRect">
            <a:avLst>
              <a:gd name="adj" fmla="val 7619"/>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233417F8-1741-45EC-8317-538F34C5EC0A}"/>
              </a:ext>
            </a:extLst>
          </p:cNvPr>
          <p:cNvSpPr>
            <a:spLocks noGrp="1"/>
          </p:cNvSpPr>
          <p:nvPr/>
        </p:nvSpPr>
        <p:spPr>
          <a:xfrm>
            <a:off x="666750" y="2876550"/>
            <a:ext cx="1762125" cy="266700"/>
          </a:xfrm>
          <a:prstGeom prst="roundRect">
            <a:avLst>
              <a:gd name="adj" fmla="val 28571"/>
            </a:avLst>
          </a:prstGeom>
          <a:solidFill>
            <a:srgbClr val="4D8969"/>
          </a:solidFill>
          <a:ln w="0">
            <a:noFill/>
          </a:ln>
        </p:spPr>
      </p:sp>
      <p:sp>
        <p:nvSpPr>
          <p:cNvPr id="10" name="Прямокутник 9">
            <a:extLst>
              <a:ext uri="{FF2B5EF4-FFF2-40B4-BE49-F238E27FC236}">
                <a16:creationId xmlns:a16="http://schemas.microsoft.com/office/drawing/2014/main" id="{4B827D9C-04CB-41DA-A57F-EB25D3BAB0D2}"/>
              </a:ext>
            </a:extLst>
          </p:cNvPr>
          <p:cNvSpPr>
            <a:spLocks noGrp="1"/>
          </p:cNvSpPr>
          <p:nvPr/>
        </p:nvSpPr>
        <p:spPr>
          <a:xfrm>
            <a:off x="666750" y="2943225"/>
            <a:ext cx="1762125"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НИЗЬКИЙ</a:t>
            </a:r>
          </a:p>
        </p:txBody>
      </p:sp>
      <p:sp>
        <p:nvSpPr>
          <p:cNvPr id="11" name="Прямокутник 10">
            <a:extLst>
              <a:ext uri="{FF2B5EF4-FFF2-40B4-BE49-F238E27FC236}">
                <a16:creationId xmlns:a16="http://schemas.microsoft.com/office/drawing/2014/main" id="{AC7ABD24-BFB9-49C1-BE8B-ED9178A33A1F}"/>
              </a:ext>
            </a:extLst>
          </p:cNvPr>
          <p:cNvSpPr>
            <a:spLocks noGrp="1"/>
          </p:cNvSpPr>
          <p:nvPr/>
        </p:nvSpPr>
        <p:spPr>
          <a:xfrm>
            <a:off x="685800" y="3295650"/>
            <a:ext cx="1724025" cy="285750"/>
          </a:xfrm>
          <a:prstGeom prst="rect">
            <a:avLst/>
          </a:prstGeom>
          <a:noFill/>
          <a:ln w="0">
            <a:noFill/>
          </a:ln>
        </p:spPr>
        <p:txBody>
          <a:bodyPr anchor="t">
            <a:normAutofit/>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контакт малоймовірний</a:t>
            </a:r>
          </a:p>
        </p:txBody>
      </p:sp>
      <p:sp>
        <p:nvSpPr>
          <p:cNvPr id="12" name="Прямокутник: округлені кути 11">
            <a:extLst>
              <a:ext uri="{FF2B5EF4-FFF2-40B4-BE49-F238E27FC236}">
                <a16:creationId xmlns:a16="http://schemas.microsoft.com/office/drawing/2014/main" id="{3726202D-01A1-4EFA-8377-01D97A541282}"/>
              </a:ext>
            </a:extLst>
          </p:cNvPr>
          <p:cNvSpPr>
            <a:spLocks noGrp="1"/>
          </p:cNvSpPr>
          <p:nvPr/>
        </p:nvSpPr>
        <p:spPr>
          <a:xfrm>
            <a:off x="2733675" y="2705100"/>
            <a:ext cx="2066925" cy="1000125"/>
          </a:xfrm>
          <a:prstGeom prst="roundRect">
            <a:avLst>
              <a:gd name="adj" fmla="val 7619"/>
            </a:avLst>
          </a:prstGeom>
          <a:solidFill>
            <a:srgbClr val="F5EBDD"/>
          </a:solidFill>
          <a:ln w="9525">
            <a:solidFill>
              <a:srgbClr val="D6E1DC"/>
            </a:solidFill>
          </a:ln>
        </p:spPr>
      </p:sp>
      <p:sp>
        <p:nvSpPr>
          <p:cNvPr id="13" name="Прямокутник: округлені кути 12">
            <a:extLst>
              <a:ext uri="{FF2B5EF4-FFF2-40B4-BE49-F238E27FC236}">
                <a16:creationId xmlns:a16="http://schemas.microsoft.com/office/drawing/2014/main" id="{4EE3E64F-842F-4E3C-9458-3BFF9B929EF4}"/>
              </a:ext>
            </a:extLst>
          </p:cNvPr>
          <p:cNvSpPr>
            <a:spLocks noGrp="1"/>
          </p:cNvSpPr>
          <p:nvPr/>
        </p:nvSpPr>
        <p:spPr>
          <a:xfrm>
            <a:off x="2886075" y="2876550"/>
            <a:ext cx="1762125" cy="266700"/>
          </a:xfrm>
          <a:prstGeom prst="roundRect">
            <a:avLst>
              <a:gd name="adj" fmla="val 28571"/>
            </a:avLst>
          </a:prstGeom>
          <a:solidFill>
            <a:srgbClr val="D9952D"/>
          </a:solidFill>
          <a:ln w="0">
            <a:noFill/>
          </a:ln>
        </p:spPr>
      </p:sp>
      <p:sp>
        <p:nvSpPr>
          <p:cNvPr id="14" name="Прямокутник 13">
            <a:extLst>
              <a:ext uri="{FF2B5EF4-FFF2-40B4-BE49-F238E27FC236}">
                <a16:creationId xmlns:a16="http://schemas.microsoft.com/office/drawing/2014/main" id="{D6709A0A-0F21-463E-A30E-21EAF2C46166}"/>
              </a:ext>
            </a:extLst>
          </p:cNvPr>
          <p:cNvSpPr>
            <a:spLocks noGrp="1"/>
          </p:cNvSpPr>
          <p:nvPr/>
        </p:nvSpPr>
        <p:spPr>
          <a:xfrm>
            <a:off x="2886075" y="2943225"/>
            <a:ext cx="1762125"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ПОМІРНИЙ</a:t>
            </a:r>
          </a:p>
        </p:txBody>
      </p:sp>
      <p:sp>
        <p:nvSpPr>
          <p:cNvPr id="15" name="Прямокутник 14">
            <a:extLst>
              <a:ext uri="{FF2B5EF4-FFF2-40B4-BE49-F238E27FC236}">
                <a16:creationId xmlns:a16="http://schemas.microsoft.com/office/drawing/2014/main" id="{3D137FFF-F817-4745-9644-EC3AA8DDF243}"/>
              </a:ext>
            </a:extLst>
          </p:cNvPr>
          <p:cNvSpPr>
            <a:spLocks noGrp="1"/>
          </p:cNvSpPr>
          <p:nvPr/>
        </p:nvSpPr>
        <p:spPr>
          <a:xfrm>
            <a:off x="2905125" y="3295650"/>
            <a:ext cx="1724025" cy="285750"/>
          </a:xfrm>
          <a:prstGeom prst="rect">
            <a:avLst/>
          </a:prstGeom>
          <a:noFill/>
          <a:ln w="0">
            <a:noFill/>
          </a:ln>
        </p:spPr>
        <p:txBody>
          <a:bodyPr anchor="t">
            <a:normAutofit/>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експозиція можлива</a:t>
            </a:r>
          </a:p>
        </p:txBody>
      </p:sp>
      <p:sp>
        <p:nvSpPr>
          <p:cNvPr id="16" name="Прямокутник: округлені кути 15">
            <a:extLst>
              <a:ext uri="{FF2B5EF4-FFF2-40B4-BE49-F238E27FC236}">
                <a16:creationId xmlns:a16="http://schemas.microsoft.com/office/drawing/2014/main" id="{358B3A54-2258-4B01-8276-F8116F013A80}"/>
              </a:ext>
            </a:extLst>
          </p:cNvPr>
          <p:cNvSpPr>
            <a:spLocks noGrp="1"/>
          </p:cNvSpPr>
          <p:nvPr/>
        </p:nvSpPr>
        <p:spPr>
          <a:xfrm>
            <a:off x="4953000" y="2705100"/>
            <a:ext cx="2066925" cy="1000125"/>
          </a:xfrm>
          <a:prstGeom prst="roundRect">
            <a:avLst>
              <a:gd name="adj" fmla="val 7619"/>
            </a:avLst>
          </a:prstGeom>
          <a:solidFill>
            <a:srgbClr val="FFFFFF"/>
          </a:solidFill>
          <a:ln w="9525">
            <a:solidFill>
              <a:srgbClr val="D6E1DC"/>
            </a:solidFill>
          </a:ln>
        </p:spPr>
      </p:sp>
      <p:sp>
        <p:nvSpPr>
          <p:cNvPr id="17" name="Прямокутник: округлені кути 16">
            <a:extLst>
              <a:ext uri="{FF2B5EF4-FFF2-40B4-BE49-F238E27FC236}">
                <a16:creationId xmlns:a16="http://schemas.microsoft.com/office/drawing/2014/main" id="{3EF03944-E0EF-4892-B63D-2C5A018CC8F6}"/>
              </a:ext>
            </a:extLst>
          </p:cNvPr>
          <p:cNvSpPr>
            <a:spLocks noGrp="1"/>
          </p:cNvSpPr>
          <p:nvPr/>
        </p:nvSpPr>
        <p:spPr>
          <a:xfrm>
            <a:off x="5105400" y="2876550"/>
            <a:ext cx="1762125" cy="266700"/>
          </a:xfrm>
          <a:prstGeom prst="roundRect">
            <a:avLst>
              <a:gd name="adj" fmla="val 28571"/>
            </a:avLst>
          </a:prstGeom>
          <a:solidFill>
            <a:srgbClr val="D98324"/>
          </a:solidFill>
          <a:ln w="0">
            <a:noFill/>
          </a:ln>
        </p:spPr>
      </p:sp>
      <p:sp>
        <p:nvSpPr>
          <p:cNvPr id="18" name="Прямокутник 17">
            <a:extLst>
              <a:ext uri="{FF2B5EF4-FFF2-40B4-BE49-F238E27FC236}">
                <a16:creationId xmlns:a16="http://schemas.microsoft.com/office/drawing/2014/main" id="{B29D4E0C-8EB5-4D9F-9ABE-B5DCADDBBF98}"/>
              </a:ext>
            </a:extLst>
          </p:cNvPr>
          <p:cNvSpPr>
            <a:spLocks noGrp="1"/>
          </p:cNvSpPr>
          <p:nvPr/>
        </p:nvSpPr>
        <p:spPr>
          <a:xfrm>
            <a:off x="5105400" y="2943225"/>
            <a:ext cx="1762125"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ВИСОКИЙ</a:t>
            </a:r>
          </a:p>
        </p:txBody>
      </p:sp>
      <p:sp>
        <p:nvSpPr>
          <p:cNvPr id="19" name="Прямокутник 18">
            <a:extLst>
              <a:ext uri="{FF2B5EF4-FFF2-40B4-BE49-F238E27FC236}">
                <a16:creationId xmlns:a16="http://schemas.microsoft.com/office/drawing/2014/main" id="{EBE2397A-37F5-486E-9F15-1C7E823C6AB1}"/>
              </a:ext>
            </a:extLst>
          </p:cNvPr>
          <p:cNvSpPr>
            <a:spLocks noGrp="1"/>
          </p:cNvSpPr>
          <p:nvPr/>
        </p:nvSpPr>
        <p:spPr>
          <a:xfrm>
            <a:off x="5124450" y="3295650"/>
            <a:ext cx="1724025" cy="285750"/>
          </a:xfrm>
          <a:prstGeom prst="rect">
            <a:avLst/>
          </a:prstGeom>
          <a:noFill/>
          <a:ln w="0">
            <a:noFill/>
          </a:ln>
        </p:spPr>
        <p:txBody>
          <a:bodyPr anchor="t">
            <a:normAutofit fontScale="82241"/>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повний шлях і значні наслідки</a:t>
            </a:r>
          </a:p>
        </p:txBody>
      </p:sp>
      <p:sp>
        <p:nvSpPr>
          <p:cNvPr id="20" name="Прямокутник: округлені кути 19">
            <a:extLst>
              <a:ext uri="{FF2B5EF4-FFF2-40B4-BE49-F238E27FC236}">
                <a16:creationId xmlns:a16="http://schemas.microsoft.com/office/drawing/2014/main" id="{6034990B-ECCD-4661-9DAC-79B30773B4BA}"/>
              </a:ext>
            </a:extLst>
          </p:cNvPr>
          <p:cNvSpPr>
            <a:spLocks noGrp="1"/>
          </p:cNvSpPr>
          <p:nvPr/>
        </p:nvSpPr>
        <p:spPr>
          <a:xfrm>
            <a:off x="7172325" y="2705100"/>
            <a:ext cx="2066925" cy="1000125"/>
          </a:xfrm>
          <a:prstGeom prst="roundRect">
            <a:avLst>
              <a:gd name="adj" fmla="val 7619"/>
            </a:avLst>
          </a:prstGeom>
          <a:solidFill>
            <a:srgbClr val="F5EBDD"/>
          </a:solidFill>
          <a:ln w="9525">
            <a:solidFill>
              <a:srgbClr val="D6E1DC"/>
            </a:solidFill>
          </a:ln>
        </p:spPr>
      </p:sp>
      <p:sp>
        <p:nvSpPr>
          <p:cNvPr id="21" name="Прямокутник: округлені кути 20">
            <a:extLst>
              <a:ext uri="{FF2B5EF4-FFF2-40B4-BE49-F238E27FC236}">
                <a16:creationId xmlns:a16="http://schemas.microsoft.com/office/drawing/2014/main" id="{1A83422A-9084-4C83-B581-DEC5446CC426}"/>
              </a:ext>
            </a:extLst>
          </p:cNvPr>
          <p:cNvSpPr>
            <a:spLocks noGrp="1"/>
          </p:cNvSpPr>
          <p:nvPr/>
        </p:nvSpPr>
        <p:spPr>
          <a:xfrm>
            <a:off x="7324725" y="2876550"/>
            <a:ext cx="1762125" cy="266700"/>
          </a:xfrm>
          <a:prstGeom prst="roundRect">
            <a:avLst>
              <a:gd name="adj" fmla="val 28571"/>
            </a:avLst>
          </a:prstGeom>
          <a:solidFill>
            <a:srgbClr val="C75A52"/>
          </a:solidFill>
          <a:ln w="0">
            <a:noFill/>
          </a:ln>
        </p:spPr>
      </p:sp>
      <p:sp>
        <p:nvSpPr>
          <p:cNvPr id="22" name="Прямокутник 21">
            <a:extLst>
              <a:ext uri="{FF2B5EF4-FFF2-40B4-BE49-F238E27FC236}">
                <a16:creationId xmlns:a16="http://schemas.microsoft.com/office/drawing/2014/main" id="{50D790E6-ED26-4309-9791-2AB7F0FD47A4}"/>
              </a:ext>
            </a:extLst>
          </p:cNvPr>
          <p:cNvSpPr>
            <a:spLocks noGrp="1"/>
          </p:cNvSpPr>
          <p:nvPr/>
        </p:nvSpPr>
        <p:spPr>
          <a:xfrm>
            <a:off x="7324725" y="2943225"/>
            <a:ext cx="1762125"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КРИТИЧНИЙ</a:t>
            </a:r>
          </a:p>
        </p:txBody>
      </p:sp>
      <p:sp>
        <p:nvSpPr>
          <p:cNvPr id="23" name="Прямокутник 22">
            <a:extLst>
              <a:ext uri="{FF2B5EF4-FFF2-40B4-BE49-F238E27FC236}">
                <a16:creationId xmlns:a16="http://schemas.microsoft.com/office/drawing/2014/main" id="{34DB1E6A-0195-4E48-99A8-D247DE92DADA}"/>
              </a:ext>
            </a:extLst>
          </p:cNvPr>
          <p:cNvSpPr>
            <a:spLocks noGrp="1"/>
          </p:cNvSpPr>
          <p:nvPr/>
        </p:nvSpPr>
        <p:spPr>
          <a:xfrm>
            <a:off x="7343775" y="3295650"/>
            <a:ext cx="1724025" cy="285750"/>
          </a:xfrm>
          <a:prstGeom prst="rect">
            <a:avLst/>
          </a:prstGeom>
          <a:noFill/>
          <a:ln w="0">
            <a:noFill/>
          </a:ln>
        </p:spPr>
        <p:txBody>
          <a:bodyPr anchor="t">
            <a:normAutofit fontScale="77273"/>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гостра небезпека або фактичний контакт</a:t>
            </a:r>
          </a:p>
        </p:txBody>
      </p:sp>
      <p:sp>
        <p:nvSpPr>
          <p:cNvPr id="24" name="Прямокутник: округлені кути 23">
            <a:extLst>
              <a:ext uri="{FF2B5EF4-FFF2-40B4-BE49-F238E27FC236}">
                <a16:creationId xmlns:a16="http://schemas.microsoft.com/office/drawing/2014/main" id="{DE0B4E30-2341-4139-BBE1-C1B6A63FCF54}"/>
              </a:ext>
            </a:extLst>
          </p:cNvPr>
          <p:cNvSpPr>
            <a:spLocks noGrp="1"/>
          </p:cNvSpPr>
          <p:nvPr/>
        </p:nvSpPr>
        <p:spPr>
          <a:xfrm>
            <a:off x="9391650" y="2705100"/>
            <a:ext cx="2066925" cy="1000125"/>
          </a:xfrm>
          <a:prstGeom prst="roundRect">
            <a:avLst>
              <a:gd name="adj" fmla="val 7619"/>
            </a:avLst>
          </a:prstGeom>
          <a:solidFill>
            <a:srgbClr val="FFFFFF"/>
          </a:solidFill>
          <a:ln w="9525">
            <a:solidFill>
              <a:srgbClr val="D6E1DC"/>
            </a:solidFill>
          </a:ln>
        </p:spPr>
      </p:sp>
      <p:sp>
        <p:nvSpPr>
          <p:cNvPr id="25" name="Прямокутник: округлені кути 24">
            <a:extLst>
              <a:ext uri="{FF2B5EF4-FFF2-40B4-BE49-F238E27FC236}">
                <a16:creationId xmlns:a16="http://schemas.microsoft.com/office/drawing/2014/main" id="{0029A5EA-EC1E-4D7E-A431-3ABF1D06C337}"/>
              </a:ext>
            </a:extLst>
          </p:cNvPr>
          <p:cNvSpPr>
            <a:spLocks noGrp="1"/>
          </p:cNvSpPr>
          <p:nvPr/>
        </p:nvSpPr>
        <p:spPr>
          <a:xfrm>
            <a:off x="9544050" y="2876550"/>
            <a:ext cx="1762125" cy="266700"/>
          </a:xfrm>
          <a:prstGeom prst="roundRect">
            <a:avLst>
              <a:gd name="adj" fmla="val 28571"/>
            </a:avLst>
          </a:prstGeom>
          <a:solidFill>
            <a:srgbClr val="3E7692"/>
          </a:solidFill>
          <a:ln w="0">
            <a:noFill/>
          </a:ln>
        </p:spPr>
      </p:sp>
      <p:sp>
        <p:nvSpPr>
          <p:cNvPr id="26" name="Прямокутник 25">
            <a:extLst>
              <a:ext uri="{FF2B5EF4-FFF2-40B4-BE49-F238E27FC236}">
                <a16:creationId xmlns:a16="http://schemas.microsoft.com/office/drawing/2014/main" id="{8B5A2A3E-7175-4CD8-948D-38B4D0353BD8}"/>
              </a:ext>
            </a:extLst>
          </p:cNvPr>
          <p:cNvSpPr>
            <a:spLocks noGrp="1"/>
          </p:cNvSpPr>
          <p:nvPr/>
        </p:nvSpPr>
        <p:spPr>
          <a:xfrm>
            <a:off x="9544050" y="2943225"/>
            <a:ext cx="1762125"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НЕВИЗНАЧЕНИЙ</a:t>
            </a:r>
          </a:p>
        </p:txBody>
      </p:sp>
      <p:sp>
        <p:nvSpPr>
          <p:cNvPr id="27" name="Прямокутник 26">
            <a:extLst>
              <a:ext uri="{FF2B5EF4-FFF2-40B4-BE49-F238E27FC236}">
                <a16:creationId xmlns:a16="http://schemas.microsoft.com/office/drawing/2014/main" id="{DC4BE3A0-5F52-4BEB-AD07-39FB7308B710}"/>
              </a:ext>
            </a:extLst>
          </p:cNvPr>
          <p:cNvSpPr>
            <a:spLocks noGrp="1"/>
          </p:cNvSpPr>
          <p:nvPr/>
        </p:nvSpPr>
        <p:spPr>
          <a:xfrm>
            <a:off x="9563100" y="3295650"/>
            <a:ext cx="1724025" cy="285750"/>
          </a:xfrm>
          <a:prstGeom prst="rect">
            <a:avLst/>
          </a:prstGeom>
          <a:noFill/>
          <a:ln w="0">
            <a:noFill/>
          </a:ln>
        </p:spPr>
        <p:txBody>
          <a:bodyPr anchor="t">
            <a:normAutofit/>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доказів недостатньо</a:t>
            </a:r>
          </a:p>
        </p:txBody>
      </p:sp>
      <p:sp>
        <p:nvSpPr>
          <p:cNvPr id="28" name="Прямокутник 27">
            <a:extLst>
              <a:ext uri="{FF2B5EF4-FFF2-40B4-BE49-F238E27FC236}">
                <a16:creationId xmlns:a16="http://schemas.microsoft.com/office/drawing/2014/main" id="{1DC34ABB-C514-4B1E-9D92-F8C98BC51144}"/>
              </a:ext>
            </a:extLst>
          </p:cNvPr>
          <p:cNvSpPr>
            <a:spLocks noGrp="1"/>
          </p:cNvSpPr>
          <p:nvPr/>
        </p:nvSpPr>
        <p:spPr>
          <a:xfrm>
            <a:off x="514350" y="4114800"/>
            <a:ext cx="4000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ОБҐРУНТУВАННЯ ВИСНОВКУ</a:t>
            </a:r>
          </a:p>
        </p:txBody>
      </p:sp>
      <p:sp>
        <p:nvSpPr>
          <p:cNvPr id="29" name="Прямокутник: округлені кути 28">
            <a:extLst>
              <a:ext uri="{FF2B5EF4-FFF2-40B4-BE49-F238E27FC236}">
                <a16:creationId xmlns:a16="http://schemas.microsoft.com/office/drawing/2014/main" id="{4EE230FD-E62A-42A0-8CEC-9D8EC1178E91}"/>
              </a:ext>
            </a:extLst>
          </p:cNvPr>
          <p:cNvSpPr>
            <a:spLocks noGrp="1"/>
          </p:cNvSpPr>
          <p:nvPr/>
        </p:nvSpPr>
        <p:spPr>
          <a:xfrm>
            <a:off x="514350" y="4457700"/>
            <a:ext cx="3476625" cy="371475"/>
          </a:xfrm>
          <a:prstGeom prst="roundRect">
            <a:avLst>
              <a:gd name="adj" fmla="val 20513"/>
            </a:avLst>
          </a:prstGeom>
          <a:solidFill>
            <a:srgbClr val="FFFFFF"/>
          </a:solidFill>
          <a:ln w="9525">
            <a:solidFill>
              <a:srgbClr val="D6E1DC"/>
            </a:solidFill>
          </a:ln>
        </p:spPr>
      </p:sp>
      <p:sp>
        <p:nvSpPr>
          <p:cNvPr id="30" name="Овал 29">
            <a:extLst>
              <a:ext uri="{FF2B5EF4-FFF2-40B4-BE49-F238E27FC236}">
                <a16:creationId xmlns:a16="http://schemas.microsoft.com/office/drawing/2014/main" id="{1C24C813-187D-4E8F-9E78-ED9DF7CC68EB}"/>
              </a:ext>
            </a:extLst>
          </p:cNvPr>
          <p:cNvSpPr>
            <a:spLocks noGrp="1"/>
          </p:cNvSpPr>
          <p:nvPr/>
        </p:nvSpPr>
        <p:spPr>
          <a:xfrm>
            <a:off x="647700" y="4562475"/>
            <a:ext cx="161925" cy="161925"/>
          </a:xfrm>
          <a:prstGeom prst="ellipse">
            <a:avLst/>
          </a:prstGeom>
          <a:solidFill>
            <a:srgbClr val="0F6B64"/>
          </a:solidFill>
          <a:ln w="0">
            <a:noFill/>
          </a:ln>
        </p:spPr>
      </p:sp>
      <p:sp>
        <p:nvSpPr>
          <p:cNvPr id="31" name="Прямокутник 30">
            <a:extLst>
              <a:ext uri="{FF2B5EF4-FFF2-40B4-BE49-F238E27FC236}">
                <a16:creationId xmlns:a16="http://schemas.microsoft.com/office/drawing/2014/main" id="{BF46E1CD-6B0C-4C93-A880-C4A472B7AD93}"/>
              </a:ext>
            </a:extLst>
          </p:cNvPr>
          <p:cNvSpPr>
            <a:spLocks noGrp="1"/>
          </p:cNvSpPr>
          <p:nvPr/>
        </p:nvSpPr>
        <p:spPr>
          <a:xfrm>
            <a:off x="933450" y="4543425"/>
            <a:ext cx="2857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підтверджені факти</a:t>
            </a:r>
          </a:p>
        </p:txBody>
      </p:sp>
      <p:sp>
        <p:nvSpPr>
          <p:cNvPr id="32" name="Прямокутник: округлені кути 31">
            <a:extLst>
              <a:ext uri="{FF2B5EF4-FFF2-40B4-BE49-F238E27FC236}">
                <a16:creationId xmlns:a16="http://schemas.microsoft.com/office/drawing/2014/main" id="{D4A25AE4-34EB-4154-9116-9D0E9EF60FE1}"/>
              </a:ext>
            </a:extLst>
          </p:cNvPr>
          <p:cNvSpPr>
            <a:spLocks noGrp="1"/>
          </p:cNvSpPr>
          <p:nvPr/>
        </p:nvSpPr>
        <p:spPr>
          <a:xfrm>
            <a:off x="4210050" y="4457700"/>
            <a:ext cx="3476625" cy="371475"/>
          </a:xfrm>
          <a:prstGeom prst="roundRect">
            <a:avLst>
              <a:gd name="adj" fmla="val 20513"/>
            </a:avLst>
          </a:prstGeom>
          <a:solidFill>
            <a:srgbClr val="F5EBDD"/>
          </a:solidFill>
          <a:ln w="9525">
            <a:solidFill>
              <a:srgbClr val="D6E1DC"/>
            </a:solidFill>
          </a:ln>
        </p:spPr>
      </p:sp>
      <p:sp>
        <p:nvSpPr>
          <p:cNvPr id="33" name="Овал 32">
            <a:extLst>
              <a:ext uri="{FF2B5EF4-FFF2-40B4-BE49-F238E27FC236}">
                <a16:creationId xmlns:a16="http://schemas.microsoft.com/office/drawing/2014/main" id="{7C660FB0-F678-4E75-AC66-2344B74D6C57}"/>
              </a:ext>
            </a:extLst>
          </p:cNvPr>
          <p:cNvSpPr>
            <a:spLocks noGrp="1"/>
          </p:cNvSpPr>
          <p:nvPr/>
        </p:nvSpPr>
        <p:spPr>
          <a:xfrm>
            <a:off x="4343400" y="4562475"/>
            <a:ext cx="161925" cy="161925"/>
          </a:xfrm>
          <a:prstGeom prst="ellipse">
            <a:avLst/>
          </a:prstGeom>
          <a:solidFill>
            <a:srgbClr val="0F6B64"/>
          </a:solidFill>
          <a:ln w="0">
            <a:noFill/>
          </a:ln>
        </p:spPr>
      </p:sp>
      <p:sp>
        <p:nvSpPr>
          <p:cNvPr id="34" name="Прямокутник 33">
            <a:extLst>
              <a:ext uri="{FF2B5EF4-FFF2-40B4-BE49-F238E27FC236}">
                <a16:creationId xmlns:a16="http://schemas.microsoft.com/office/drawing/2014/main" id="{2FA8A283-99BC-4261-9043-A700B7F5FCAF}"/>
              </a:ext>
            </a:extLst>
          </p:cNvPr>
          <p:cNvSpPr>
            <a:spLocks noGrp="1"/>
          </p:cNvSpPr>
          <p:nvPr/>
        </p:nvSpPr>
        <p:spPr>
          <a:xfrm>
            <a:off x="4629150" y="4543425"/>
            <a:ext cx="2857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припущені зв’язки</a:t>
            </a:r>
          </a:p>
        </p:txBody>
      </p:sp>
      <p:sp>
        <p:nvSpPr>
          <p:cNvPr id="35" name="Прямокутник: округлені кути 34">
            <a:extLst>
              <a:ext uri="{FF2B5EF4-FFF2-40B4-BE49-F238E27FC236}">
                <a16:creationId xmlns:a16="http://schemas.microsoft.com/office/drawing/2014/main" id="{58DF4AC7-DF58-4001-9F5D-090534005BB8}"/>
              </a:ext>
            </a:extLst>
          </p:cNvPr>
          <p:cNvSpPr>
            <a:spLocks noGrp="1"/>
          </p:cNvSpPr>
          <p:nvPr/>
        </p:nvSpPr>
        <p:spPr>
          <a:xfrm>
            <a:off x="7905750" y="4457700"/>
            <a:ext cx="3476625" cy="371475"/>
          </a:xfrm>
          <a:prstGeom prst="roundRect">
            <a:avLst>
              <a:gd name="adj" fmla="val 20513"/>
            </a:avLst>
          </a:prstGeom>
          <a:solidFill>
            <a:srgbClr val="FFFFFF"/>
          </a:solidFill>
          <a:ln w="9525">
            <a:solidFill>
              <a:srgbClr val="D6E1DC"/>
            </a:solidFill>
          </a:ln>
        </p:spPr>
      </p:sp>
      <p:sp>
        <p:nvSpPr>
          <p:cNvPr id="36" name="Овал 35">
            <a:extLst>
              <a:ext uri="{FF2B5EF4-FFF2-40B4-BE49-F238E27FC236}">
                <a16:creationId xmlns:a16="http://schemas.microsoft.com/office/drawing/2014/main" id="{DE1CC359-0073-4237-B727-DD49CCD22BA5}"/>
              </a:ext>
            </a:extLst>
          </p:cNvPr>
          <p:cNvSpPr>
            <a:spLocks noGrp="1"/>
          </p:cNvSpPr>
          <p:nvPr/>
        </p:nvSpPr>
        <p:spPr>
          <a:xfrm>
            <a:off x="8039100" y="4562475"/>
            <a:ext cx="161925" cy="161925"/>
          </a:xfrm>
          <a:prstGeom prst="ellipse">
            <a:avLst/>
          </a:prstGeom>
          <a:solidFill>
            <a:srgbClr val="0F6B64"/>
          </a:solidFill>
          <a:ln w="0">
            <a:noFill/>
          </a:ln>
        </p:spPr>
      </p:sp>
      <p:sp>
        <p:nvSpPr>
          <p:cNvPr id="37" name="Прямокутник 36">
            <a:extLst>
              <a:ext uri="{FF2B5EF4-FFF2-40B4-BE49-F238E27FC236}">
                <a16:creationId xmlns:a16="http://schemas.microsoft.com/office/drawing/2014/main" id="{FB0D09EE-52C9-40B7-A721-5DAC6E6FA825}"/>
              </a:ext>
            </a:extLst>
          </p:cNvPr>
          <p:cNvSpPr>
            <a:spLocks noGrp="1"/>
          </p:cNvSpPr>
          <p:nvPr/>
        </p:nvSpPr>
        <p:spPr>
          <a:xfrm>
            <a:off x="8324850" y="4543425"/>
            <a:ext cx="2857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рецептори під впливом</a:t>
            </a:r>
          </a:p>
        </p:txBody>
      </p:sp>
      <p:sp>
        <p:nvSpPr>
          <p:cNvPr id="38" name="Прямокутник: округлені кути 37">
            <a:extLst>
              <a:ext uri="{FF2B5EF4-FFF2-40B4-BE49-F238E27FC236}">
                <a16:creationId xmlns:a16="http://schemas.microsoft.com/office/drawing/2014/main" id="{EED37DC8-6BA1-4AA3-9783-A8DE44320124}"/>
              </a:ext>
            </a:extLst>
          </p:cNvPr>
          <p:cNvSpPr>
            <a:spLocks noGrp="1"/>
          </p:cNvSpPr>
          <p:nvPr/>
        </p:nvSpPr>
        <p:spPr>
          <a:xfrm>
            <a:off x="514350" y="4953000"/>
            <a:ext cx="3476625" cy="371475"/>
          </a:xfrm>
          <a:prstGeom prst="roundRect">
            <a:avLst>
              <a:gd name="adj" fmla="val 20513"/>
            </a:avLst>
          </a:prstGeom>
          <a:solidFill>
            <a:srgbClr val="F5EBDD"/>
          </a:solidFill>
          <a:ln w="9525">
            <a:solidFill>
              <a:srgbClr val="D6E1DC"/>
            </a:solidFill>
          </a:ln>
        </p:spPr>
      </p:sp>
      <p:sp>
        <p:nvSpPr>
          <p:cNvPr id="39" name="Овал 38">
            <a:extLst>
              <a:ext uri="{FF2B5EF4-FFF2-40B4-BE49-F238E27FC236}">
                <a16:creationId xmlns:a16="http://schemas.microsoft.com/office/drawing/2014/main" id="{75BC9D14-ED08-47F4-BFB2-C1C2D4A827BA}"/>
              </a:ext>
            </a:extLst>
          </p:cNvPr>
          <p:cNvSpPr>
            <a:spLocks noGrp="1"/>
          </p:cNvSpPr>
          <p:nvPr/>
        </p:nvSpPr>
        <p:spPr>
          <a:xfrm>
            <a:off x="647700" y="5057775"/>
            <a:ext cx="161925" cy="161925"/>
          </a:xfrm>
          <a:prstGeom prst="ellipse">
            <a:avLst/>
          </a:prstGeom>
          <a:solidFill>
            <a:srgbClr val="0F6B64"/>
          </a:solidFill>
          <a:ln w="0">
            <a:noFill/>
          </a:ln>
        </p:spPr>
      </p:sp>
      <p:sp>
        <p:nvSpPr>
          <p:cNvPr id="40" name="Прямокутник 39">
            <a:extLst>
              <a:ext uri="{FF2B5EF4-FFF2-40B4-BE49-F238E27FC236}">
                <a16:creationId xmlns:a16="http://schemas.microsoft.com/office/drawing/2014/main" id="{47E0A514-D5FA-4B59-8C8C-3E6FB66C35D2}"/>
              </a:ext>
            </a:extLst>
          </p:cNvPr>
          <p:cNvSpPr>
            <a:spLocks noGrp="1"/>
          </p:cNvSpPr>
          <p:nvPr/>
        </p:nvSpPr>
        <p:spPr>
          <a:xfrm>
            <a:off x="933450" y="5038725"/>
            <a:ext cx="2857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відсутні дані</a:t>
            </a:r>
          </a:p>
        </p:txBody>
      </p:sp>
      <p:sp>
        <p:nvSpPr>
          <p:cNvPr id="41" name="Прямокутник: округлені кути 40">
            <a:extLst>
              <a:ext uri="{FF2B5EF4-FFF2-40B4-BE49-F238E27FC236}">
                <a16:creationId xmlns:a16="http://schemas.microsoft.com/office/drawing/2014/main" id="{A9EBCB43-3236-4192-A529-DAC602DB6028}"/>
              </a:ext>
            </a:extLst>
          </p:cNvPr>
          <p:cNvSpPr>
            <a:spLocks noGrp="1"/>
          </p:cNvSpPr>
          <p:nvPr/>
        </p:nvSpPr>
        <p:spPr>
          <a:xfrm>
            <a:off x="4210050" y="4953000"/>
            <a:ext cx="3476625" cy="371475"/>
          </a:xfrm>
          <a:prstGeom prst="roundRect">
            <a:avLst>
              <a:gd name="adj" fmla="val 20513"/>
            </a:avLst>
          </a:prstGeom>
          <a:solidFill>
            <a:srgbClr val="FFFFFF"/>
          </a:solidFill>
          <a:ln w="9525">
            <a:solidFill>
              <a:srgbClr val="D6E1DC"/>
            </a:solidFill>
          </a:ln>
        </p:spPr>
      </p:sp>
      <p:sp>
        <p:nvSpPr>
          <p:cNvPr id="42" name="Овал 41">
            <a:extLst>
              <a:ext uri="{FF2B5EF4-FFF2-40B4-BE49-F238E27FC236}">
                <a16:creationId xmlns:a16="http://schemas.microsoft.com/office/drawing/2014/main" id="{D3F612CB-BB0F-45DB-ADDB-71FDCB980ECC}"/>
              </a:ext>
            </a:extLst>
          </p:cNvPr>
          <p:cNvSpPr>
            <a:spLocks noGrp="1"/>
          </p:cNvSpPr>
          <p:nvPr/>
        </p:nvSpPr>
        <p:spPr>
          <a:xfrm>
            <a:off x="4343400" y="5057775"/>
            <a:ext cx="161925" cy="161925"/>
          </a:xfrm>
          <a:prstGeom prst="ellipse">
            <a:avLst/>
          </a:prstGeom>
          <a:solidFill>
            <a:srgbClr val="0F6B64"/>
          </a:solidFill>
          <a:ln w="0">
            <a:noFill/>
          </a:ln>
        </p:spPr>
      </p:sp>
      <p:sp>
        <p:nvSpPr>
          <p:cNvPr id="43" name="Прямокутник 42">
            <a:extLst>
              <a:ext uri="{FF2B5EF4-FFF2-40B4-BE49-F238E27FC236}">
                <a16:creationId xmlns:a16="http://schemas.microsoft.com/office/drawing/2014/main" id="{EC9E8CA5-C0EA-42FD-9899-1F9A7700CD7B}"/>
              </a:ext>
            </a:extLst>
          </p:cNvPr>
          <p:cNvSpPr>
            <a:spLocks noGrp="1"/>
          </p:cNvSpPr>
          <p:nvPr/>
        </p:nvSpPr>
        <p:spPr>
          <a:xfrm>
            <a:off x="4629150" y="5038725"/>
            <a:ext cx="2857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невідкладні заходи</a:t>
            </a:r>
          </a:p>
        </p:txBody>
      </p:sp>
      <p:sp>
        <p:nvSpPr>
          <p:cNvPr id="44" name="Прямокутник: округлені кути 43">
            <a:extLst>
              <a:ext uri="{FF2B5EF4-FFF2-40B4-BE49-F238E27FC236}">
                <a16:creationId xmlns:a16="http://schemas.microsoft.com/office/drawing/2014/main" id="{921B5F93-976C-4F2F-9F6A-90797C8601E0}"/>
              </a:ext>
            </a:extLst>
          </p:cNvPr>
          <p:cNvSpPr>
            <a:spLocks noGrp="1"/>
          </p:cNvSpPr>
          <p:nvPr/>
        </p:nvSpPr>
        <p:spPr>
          <a:xfrm>
            <a:off x="7905750" y="4953000"/>
            <a:ext cx="3476625" cy="371475"/>
          </a:xfrm>
          <a:prstGeom prst="roundRect">
            <a:avLst>
              <a:gd name="adj" fmla="val 20513"/>
            </a:avLst>
          </a:prstGeom>
          <a:solidFill>
            <a:srgbClr val="F5EBDD"/>
          </a:solidFill>
          <a:ln w="9525">
            <a:solidFill>
              <a:srgbClr val="D6E1DC"/>
            </a:solidFill>
          </a:ln>
        </p:spPr>
      </p:sp>
      <p:sp>
        <p:nvSpPr>
          <p:cNvPr id="45" name="Овал 44">
            <a:extLst>
              <a:ext uri="{FF2B5EF4-FFF2-40B4-BE49-F238E27FC236}">
                <a16:creationId xmlns:a16="http://schemas.microsoft.com/office/drawing/2014/main" id="{73326B3A-FC01-47CF-A24E-0054B4EA5040}"/>
              </a:ext>
            </a:extLst>
          </p:cNvPr>
          <p:cNvSpPr>
            <a:spLocks noGrp="1"/>
          </p:cNvSpPr>
          <p:nvPr/>
        </p:nvSpPr>
        <p:spPr>
          <a:xfrm>
            <a:off x="8039100" y="5057775"/>
            <a:ext cx="161925" cy="161925"/>
          </a:xfrm>
          <a:prstGeom prst="ellipse">
            <a:avLst/>
          </a:prstGeom>
          <a:solidFill>
            <a:srgbClr val="0F6B64"/>
          </a:solidFill>
          <a:ln w="0">
            <a:noFill/>
          </a:ln>
        </p:spPr>
      </p:sp>
      <p:sp>
        <p:nvSpPr>
          <p:cNvPr id="46" name="Прямокутник 45">
            <a:extLst>
              <a:ext uri="{FF2B5EF4-FFF2-40B4-BE49-F238E27FC236}">
                <a16:creationId xmlns:a16="http://schemas.microsoft.com/office/drawing/2014/main" id="{2216CD66-963A-4032-9CED-43ECD85B0FF3}"/>
              </a:ext>
            </a:extLst>
          </p:cNvPr>
          <p:cNvSpPr>
            <a:spLocks noGrp="1"/>
          </p:cNvSpPr>
          <p:nvPr/>
        </p:nvSpPr>
        <p:spPr>
          <a:xfrm>
            <a:off x="8324850" y="5038725"/>
            <a:ext cx="2857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наступні дослідження</a:t>
            </a:r>
          </a:p>
        </p:txBody>
      </p:sp>
      <p:sp>
        <p:nvSpPr>
          <p:cNvPr id="47" name="Прямокутник: округлені кути 46">
            <a:extLst>
              <a:ext uri="{FF2B5EF4-FFF2-40B4-BE49-F238E27FC236}">
                <a16:creationId xmlns:a16="http://schemas.microsoft.com/office/drawing/2014/main" id="{7E72F84D-9E6E-485A-B981-FE0B67EE2BCB}"/>
              </a:ext>
            </a:extLst>
          </p:cNvPr>
          <p:cNvSpPr>
            <a:spLocks noGrp="1"/>
          </p:cNvSpPr>
          <p:nvPr/>
        </p:nvSpPr>
        <p:spPr>
          <a:xfrm>
            <a:off x="514350" y="5619750"/>
            <a:ext cx="11068050" cy="495300"/>
          </a:xfrm>
          <a:prstGeom prst="roundRect">
            <a:avLst>
              <a:gd name="adj" fmla="val 15385"/>
            </a:avLst>
          </a:prstGeom>
          <a:solidFill>
            <a:srgbClr val="10282F"/>
          </a:solidFill>
          <a:ln w="0">
            <a:noFill/>
          </a:ln>
        </p:spPr>
      </p:sp>
      <p:sp>
        <p:nvSpPr>
          <p:cNvPr id="48" name="Прямокутник 47">
            <a:extLst>
              <a:ext uri="{FF2B5EF4-FFF2-40B4-BE49-F238E27FC236}">
                <a16:creationId xmlns:a16="http://schemas.microsoft.com/office/drawing/2014/main" id="{3A563A4B-B688-47D0-9124-AA59B3C61E8C}"/>
              </a:ext>
            </a:extLst>
          </p:cNvPr>
          <p:cNvSpPr>
            <a:spLocks noGrp="1"/>
          </p:cNvSpPr>
          <p:nvPr/>
        </p:nvSpPr>
        <p:spPr>
          <a:xfrm>
            <a:off x="742950" y="5743575"/>
            <a:ext cx="10572750" cy="247650"/>
          </a:xfrm>
          <a:prstGeom prst="rect">
            <a:avLst/>
          </a:prstGeom>
          <a:noFill/>
          <a:ln w="0">
            <a:noFill/>
          </a:ln>
        </p:spPr>
        <p:txBody>
          <a:bodyPr anchor="t">
            <a:normAutofit fontScale="97619"/>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Категорія ризику має спиратися на докази та прямо визначати захисні дії й потребу в додаткових даних.</a:t>
            </a:r>
          </a:p>
        </p:txBody>
      </p:sp>
      <p:sp>
        <p:nvSpPr>
          <p:cNvPr id="49" name="Прямокутник 48">
            <a:extLst>
              <a:ext uri="{FF2B5EF4-FFF2-40B4-BE49-F238E27FC236}">
                <a16:creationId xmlns:a16="http://schemas.microsoft.com/office/drawing/2014/main" id="{C8BA71FB-4031-4C47-AB53-3B1215AB1EDC}"/>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0" name="Прямокутник 49">
            <a:extLst>
              <a:ext uri="{FF2B5EF4-FFF2-40B4-BE49-F238E27FC236}">
                <a16:creationId xmlns:a16="http://schemas.microsoft.com/office/drawing/2014/main" id="{93DC049F-40CF-4A6C-9CCC-A297915D60A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32</a:t>
            </a:r>
          </a:p>
        </p:txBody>
      </p:sp>
    </p:spTree>
    <p:extLst>
      <p:ext uri="{BB962C8B-B14F-4D97-AF65-F5344CB8AC3E}">
        <p14:creationId xmlns:p14="http://schemas.microsoft.com/office/powerpoint/2010/main" val="156139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 name="Прямокутник 53">
            <a:extLst>
              <a:ext uri="{FF2B5EF4-FFF2-40B4-BE49-F238E27FC236}">
                <a16:creationId xmlns:a16="http://schemas.microsoft.com/office/drawing/2014/main" id="{A4FAF933-5B32-4045-8355-672126135D31}"/>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33</a:t>
            </a:r>
          </a:p>
        </p:txBody>
      </p:sp>
      <p:sp>
        <p:nvSpPr>
          <p:cNvPr id="2" name="Прямокутник 1">
            <a:extLst>
              <a:ext uri="{FF2B5EF4-FFF2-40B4-BE49-F238E27FC236}">
                <a16:creationId xmlns:a16="http://schemas.microsoft.com/office/drawing/2014/main" id="{ED7A9178-04E2-4A1B-B16A-C415C171D33D}"/>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38D3FED0-518C-42C6-834D-0C8263222FDF}"/>
              </a:ext>
            </a:extLst>
          </p:cNvPr>
          <p:cNvSpPr>
            <a:spLocks noGrp="1"/>
          </p:cNvSpPr>
          <p:nvPr/>
        </p:nvSpPr>
        <p:spPr>
          <a:xfrm>
            <a:off x="514350" y="723900"/>
            <a:ext cx="11049000" cy="523875"/>
          </a:xfrm>
          <a:prstGeom prst="rect">
            <a:avLst/>
          </a:prstGeom>
          <a:noFill/>
          <a:ln w="0">
            <a:noFill/>
          </a:ln>
        </p:spPr>
        <p:txBody>
          <a:bodyPr anchor="t">
            <a:normAutofit fontScale="9526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Невідкладні заходи зменшують ризик до завершення повної оцінки</a:t>
            </a:r>
          </a:p>
        </p:txBody>
      </p:sp>
      <p:sp>
        <p:nvSpPr>
          <p:cNvPr id="4" name="Прямокутник: округлені кути 3">
            <a:extLst>
              <a:ext uri="{FF2B5EF4-FFF2-40B4-BE49-F238E27FC236}">
                <a16:creationId xmlns:a16="http://schemas.microsoft.com/office/drawing/2014/main" id="{2179528D-6219-454D-BC6A-49DA980E8CAC}"/>
              </a:ext>
            </a:extLst>
          </p:cNvPr>
          <p:cNvSpPr>
            <a:spLocks noGrp="1"/>
          </p:cNvSpPr>
          <p:nvPr/>
        </p:nvSpPr>
        <p:spPr>
          <a:xfrm>
            <a:off x="514350" y="1524000"/>
            <a:ext cx="11068050" cy="781050"/>
          </a:xfrm>
          <a:prstGeom prst="roundRect">
            <a:avLst>
              <a:gd name="adj" fmla="val 97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6526F50-D51E-4EAD-AC47-E77492298768}"/>
              </a:ext>
            </a:extLst>
          </p:cNvPr>
          <p:cNvSpPr>
            <a:spLocks noGrp="1"/>
          </p:cNvSpPr>
          <p:nvPr/>
        </p:nvSpPr>
        <p:spPr>
          <a:xfrm>
            <a:off x="514350" y="1524000"/>
            <a:ext cx="66675" cy="78105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626768F3-D1C4-44D4-B887-DD63A72FB2DB}"/>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ПРИНЦИП ОБЕРЕЖНОСТІ</a:t>
            </a:r>
          </a:p>
        </p:txBody>
      </p:sp>
      <p:sp>
        <p:nvSpPr>
          <p:cNvPr id="7" name="Прямокутник 6">
            <a:extLst>
              <a:ext uri="{FF2B5EF4-FFF2-40B4-BE49-F238E27FC236}">
                <a16:creationId xmlns:a16="http://schemas.microsoft.com/office/drawing/2014/main" id="{C678BFF1-35A9-4671-820C-F7B55D902541}"/>
              </a:ext>
            </a:extLst>
          </p:cNvPr>
          <p:cNvSpPr>
            <a:spLocks noGrp="1"/>
          </p:cNvSpPr>
          <p:nvPr/>
        </p:nvSpPr>
        <p:spPr>
          <a:xfrm>
            <a:off x="704850" y="1857375"/>
            <a:ext cx="10706100" cy="361950"/>
          </a:xfrm>
          <a:prstGeom prst="rect">
            <a:avLst/>
          </a:prstGeom>
          <a:noFill/>
          <a:ln w="0">
            <a:noFill/>
          </a:ln>
        </p:spPr>
        <p:txBody>
          <a:bodyPr anchor="t">
            <a:normAutofit fontScale="9944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Відсутність повної наукової визначеності не слугує підставою для відкладення обґрунтованих заходів запобігання серйозній або незворотній шкоді.</a:t>
            </a:r>
          </a:p>
        </p:txBody>
      </p:sp>
      <p:sp>
        <p:nvSpPr>
          <p:cNvPr id="8" name="Прямокутник: округлені кути 7">
            <a:extLst>
              <a:ext uri="{FF2B5EF4-FFF2-40B4-BE49-F238E27FC236}">
                <a16:creationId xmlns:a16="http://schemas.microsoft.com/office/drawing/2014/main" id="{E0CB8599-8001-451C-ABBB-912A28D91725}"/>
              </a:ext>
            </a:extLst>
          </p:cNvPr>
          <p:cNvSpPr>
            <a:spLocks noGrp="1"/>
          </p:cNvSpPr>
          <p:nvPr/>
        </p:nvSpPr>
        <p:spPr>
          <a:xfrm>
            <a:off x="514350" y="2724150"/>
            <a:ext cx="2533650" cy="2381250"/>
          </a:xfrm>
          <a:prstGeom prst="roundRect">
            <a:avLst>
              <a:gd name="adj" fmla="val 3200"/>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AAAF26D6-61ED-4C6B-BE0E-EB571275E200}"/>
              </a:ext>
            </a:extLst>
          </p:cNvPr>
          <p:cNvSpPr>
            <a:spLocks noGrp="1"/>
          </p:cNvSpPr>
          <p:nvPr/>
        </p:nvSpPr>
        <p:spPr>
          <a:xfrm>
            <a:off x="685800" y="2905125"/>
            <a:ext cx="400050" cy="40005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E842360E-5954-4236-8365-412D49432636}"/>
              </a:ext>
            </a:extLst>
          </p:cNvPr>
          <p:cNvSpPr>
            <a:spLocks noGrp="1"/>
          </p:cNvSpPr>
          <p:nvPr/>
        </p:nvSpPr>
        <p:spPr>
          <a:xfrm>
            <a:off x="685800" y="3038475"/>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2C089B5E-7E94-43BB-B0B4-B66F5CFDDA79}"/>
              </a:ext>
            </a:extLst>
          </p:cNvPr>
          <p:cNvSpPr>
            <a:spLocks noGrp="1"/>
          </p:cNvSpPr>
          <p:nvPr/>
        </p:nvSpPr>
        <p:spPr>
          <a:xfrm>
            <a:off x="1219200" y="2952750"/>
            <a:ext cx="1619250" cy="32385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ЗУПИНИТИ ДЖЕРЕЛО</a:t>
            </a:r>
          </a:p>
        </p:txBody>
      </p:sp>
      <p:sp>
        <p:nvSpPr>
          <p:cNvPr id="12" name="Прямокутник: округлені кути 11">
            <a:extLst>
              <a:ext uri="{FF2B5EF4-FFF2-40B4-BE49-F238E27FC236}">
                <a16:creationId xmlns:a16="http://schemas.microsoft.com/office/drawing/2014/main" id="{47F966DD-6F33-4A52-AEE5-C21B9F1CFC17}"/>
              </a:ext>
            </a:extLst>
          </p:cNvPr>
          <p:cNvSpPr>
            <a:spLocks noGrp="1"/>
          </p:cNvSpPr>
          <p:nvPr/>
        </p:nvSpPr>
        <p:spPr>
          <a:xfrm>
            <a:off x="685800" y="3524250"/>
            <a:ext cx="2190750" cy="323850"/>
          </a:xfrm>
          <a:prstGeom prst="roundRect">
            <a:avLst>
              <a:gd name="adj" fmla="val 23529"/>
            </a:avLst>
          </a:prstGeom>
          <a:solidFill>
            <a:srgbClr val="F5EBDD"/>
          </a:solidFill>
          <a:ln w="9525">
            <a:solidFill>
              <a:srgbClr val="D6E1DC"/>
            </a:solidFill>
          </a:ln>
        </p:spPr>
      </p:sp>
      <p:sp>
        <p:nvSpPr>
          <p:cNvPr id="13" name="Прямокутник 12">
            <a:extLst>
              <a:ext uri="{FF2B5EF4-FFF2-40B4-BE49-F238E27FC236}">
                <a16:creationId xmlns:a16="http://schemas.microsoft.com/office/drawing/2014/main" id="{B85E874A-66E5-4828-A493-3181A6A8B404}"/>
              </a:ext>
            </a:extLst>
          </p:cNvPr>
          <p:cNvSpPr>
            <a:spLocks noGrp="1"/>
          </p:cNvSpPr>
          <p:nvPr/>
        </p:nvSpPr>
        <p:spPr>
          <a:xfrm>
            <a:off x="800100" y="360045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припинити витік</a:t>
            </a:r>
          </a:p>
        </p:txBody>
      </p:sp>
      <p:sp>
        <p:nvSpPr>
          <p:cNvPr id="14" name="Прямокутник: округлені кути 13">
            <a:extLst>
              <a:ext uri="{FF2B5EF4-FFF2-40B4-BE49-F238E27FC236}">
                <a16:creationId xmlns:a16="http://schemas.microsoft.com/office/drawing/2014/main" id="{9AF6DB66-8798-4209-BDD6-44DCB5944829}"/>
              </a:ext>
            </a:extLst>
          </p:cNvPr>
          <p:cNvSpPr>
            <a:spLocks noGrp="1"/>
          </p:cNvSpPr>
          <p:nvPr/>
        </p:nvSpPr>
        <p:spPr>
          <a:xfrm>
            <a:off x="685800" y="3962400"/>
            <a:ext cx="2190750" cy="323850"/>
          </a:xfrm>
          <a:prstGeom prst="roundRect">
            <a:avLst>
              <a:gd name="adj" fmla="val 23529"/>
            </a:avLst>
          </a:prstGeom>
          <a:solidFill>
            <a:srgbClr val="FFFFFF"/>
          </a:solidFill>
          <a:ln w="9525">
            <a:solidFill>
              <a:srgbClr val="D6E1DC"/>
            </a:solidFill>
          </a:ln>
        </p:spPr>
      </p:sp>
      <p:sp>
        <p:nvSpPr>
          <p:cNvPr id="15" name="Прямокутник 14">
            <a:extLst>
              <a:ext uri="{FF2B5EF4-FFF2-40B4-BE49-F238E27FC236}">
                <a16:creationId xmlns:a16="http://schemas.microsoft.com/office/drawing/2014/main" id="{CF1BB313-C09F-413B-9C3F-9212B7D7DCA0}"/>
              </a:ext>
            </a:extLst>
          </p:cNvPr>
          <p:cNvSpPr>
            <a:spLocks noGrp="1"/>
          </p:cNvSpPr>
          <p:nvPr/>
        </p:nvSpPr>
        <p:spPr>
          <a:xfrm>
            <a:off x="800100" y="4038600"/>
            <a:ext cx="1962150" cy="180975"/>
          </a:xfrm>
          <a:prstGeom prst="rect">
            <a:avLst/>
          </a:prstGeom>
          <a:noFill/>
          <a:ln w="0">
            <a:noFill/>
          </a:ln>
        </p:spPr>
        <p:txBody>
          <a:bodyPr anchor="t">
            <a:normAutofit fontScale="7625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контролювати пожежу або газовиділення</a:t>
            </a:r>
          </a:p>
        </p:txBody>
      </p:sp>
      <p:sp>
        <p:nvSpPr>
          <p:cNvPr id="16" name="Прямокутник: округлені кути 15">
            <a:extLst>
              <a:ext uri="{FF2B5EF4-FFF2-40B4-BE49-F238E27FC236}">
                <a16:creationId xmlns:a16="http://schemas.microsoft.com/office/drawing/2014/main" id="{188E0A18-CCC3-4C17-B699-E5B986B960A5}"/>
              </a:ext>
            </a:extLst>
          </p:cNvPr>
          <p:cNvSpPr>
            <a:spLocks noGrp="1"/>
          </p:cNvSpPr>
          <p:nvPr/>
        </p:nvSpPr>
        <p:spPr>
          <a:xfrm>
            <a:off x="685800" y="4400550"/>
            <a:ext cx="2190750" cy="323850"/>
          </a:xfrm>
          <a:prstGeom prst="roundRect">
            <a:avLst>
              <a:gd name="adj" fmla="val 23529"/>
            </a:avLst>
          </a:prstGeom>
          <a:solidFill>
            <a:srgbClr val="F5EBDD"/>
          </a:solidFill>
          <a:ln w="9525">
            <a:solidFill>
              <a:srgbClr val="D6E1DC"/>
            </a:solidFill>
          </a:ln>
        </p:spPr>
      </p:sp>
      <p:sp>
        <p:nvSpPr>
          <p:cNvPr id="17" name="Прямокутник 16">
            <a:extLst>
              <a:ext uri="{FF2B5EF4-FFF2-40B4-BE49-F238E27FC236}">
                <a16:creationId xmlns:a16="http://schemas.microsoft.com/office/drawing/2014/main" id="{F0EB422C-EAFA-41F7-9BF3-DB2AFF0B53ED}"/>
              </a:ext>
            </a:extLst>
          </p:cNvPr>
          <p:cNvSpPr>
            <a:spLocks noGrp="1"/>
          </p:cNvSpPr>
          <p:nvPr/>
        </p:nvSpPr>
        <p:spPr>
          <a:xfrm>
            <a:off x="800100" y="4476750"/>
            <a:ext cx="1962150" cy="180975"/>
          </a:xfrm>
          <a:prstGeom prst="rect">
            <a:avLst/>
          </a:prstGeom>
          <a:noFill/>
          <a:ln w="0">
            <a:noFill/>
          </a:ln>
        </p:spPr>
        <p:txBody>
          <a:bodyPr anchor="t">
            <a:normAutofit fontScale="7547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вилучити очевидно небезпечний матеріал</a:t>
            </a:r>
          </a:p>
        </p:txBody>
      </p:sp>
      <p:sp>
        <p:nvSpPr>
          <p:cNvPr id="18" name="Прямокутник: округлені кути 17">
            <a:extLst>
              <a:ext uri="{FF2B5EF4-FFF2-40B4-BE49-F238E27FC236}">
                <a16:creationId xmlns:a16="http://schemas.microsoft.com/office/drawing/2014/main" id="{5ACAB7C2-21DD-4789-972A-C62DF237BEB1}"/>
              </a:ext>
            </a:extLst>
          </p:cNvPr>
          <p:cNvSpPr>
            <a:spLocks noGrp="1"/>
          </p:cNvSpPr>
          <p:nvPr/>
        </p:nvSpPr>
        <p:spPr>
          <a:xfrm>
            <a:off x="3286125" y="2724150"/>
            <a:ext cx="2533650" cy="2381250"/>
          </a:xfrm>
          <a:prstGeom prst="roundRect">
            <a:avLst>
              <a:gd name="adj" fmla="val 3200"/>
            </a:avLst>
          </a:prstGeom>
          <a:solidFill>
            <a:srgbClr val="F5EBDD"/>
          </a:solidFill>
          <a:ln w="9525">
            <a:solidFill>
              <a:srgbClr val="D6E1DC"/>
            </a:solidFill>
          </a:ln>
        </p:spPr>
      </p:sp>
      <p:sp>
        <p:nvSpPr>
          <p:cNvPr id="19" name="Овал 18">
            <a:extLst>
              <a:ext uri="{FF2B5EF4-FFF2-40B4-BE49-F238E27FC236}">
                <a16:creationId xmlns:a16="http://schemas.microsoft.com/office/drawing/2014/main" id="{4AE2B6A4-4F83-4DAB-A96F-493019CF90AA}"/>
              </a:ext>
            </a:extLst>
          </p:cNvPr>
          <p:cNvSpPr>
            <a:spLocks noGrp="1"/>
          </p:cNvSpPr>
          <p:nvPr/>
        </p:nvSpPr>
        <p:spPr>
          <a:xfrm>
            <a:off x="3457575" y="2905125"/>
            <a:ext cx="400050" cy="4000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21813AE2-6EC1-49C5-BE0B-71C38726C582}"/>
              </a:ext>
            </a:extLst>
          </p:cNvPr>
          <p:cNvSpPr>
            <a:spLocks noGrp="1"/>
          </p:cNvSpPr>
          <p:nvPr/>
        </p:nvSpPr>
        <p:spPr>
          <a:xfrm>
            <a:off x="3457575" y="3038475"/>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21" name="Прямокутник 20">
            <a:extLst>
              <a:ext uri="{FF2B5EF4-FFF2-40B4-BE49-F238E27FC236}">
                <a16:creationId xmlns:a16="http://schemas.microsoft.com/office/drawing/2014/main" id="{057D42A2-4598-4912-929D-22ACA742DE23}"/>
              </a:ext>
            </a:extLst>
          </p:cNvPr>
          <p:cNvSpPr>
            <a:spLocks noGrp="1"/>
          </p:cNvSpPr>
          <p:nvPr/>
        </p:nvSpPr>
        <p:spPr>
          <a:xfrm>
            <a:off x="3990975" y="2952750"/>
            <a:ext cx="1619250" cy="32385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ПЕРЕРВАТИ КОНТАКТ</a:t>
            </a:r>
          </a:p>
        </p:txBody>
      </p:sp>
      <p:sp>
        <p:nvSpPr>
          <p:cNvPr id="22" name="Прямокутник: округлені кути 21">
            <a:extLst>
              <a:ext uri="{FF2B5EF4-FFF2-40B4-BE49-F238E27FC236}">
                <a16:creationId xmlns:a16="http://schemas.microsoft.com/office/drawing/2014/main" id="{E531C4D0-2456-4C43-98D4-D6D9BC506B13}"/>
              </a:ext>
            </a:extLst>
          </p:cNvPr>
          <p:cNvSpPr>
            <a:spLocks noGrp="1"/>
          </p:cNvSpPr>
          <p:nvPr/>
        </p:nvSpPr>
        <p:spPr>
          <a:xfrm>
            <a:off x="3457575" y="3524250"/>
            <a:ext cx="2190750" cy="323850"/>
          </a:xfrm>
          <a:prstGeom prst="roundRect">
            <a:avLst>
              <a:gd name="adj" fmla="val 23529"/>
            </a:avLst>
          </a:prstGeom>
          <a:solidFill>
            <a:srgbClr val="F5EBDD"/>
          </a:solidFill>
          <a:ln w="9525">
            <a:solidFill>
              <a:srgbClr val="D6E1DC"/>
            </a:solidFill>
          </a:ln>
        </p:spPr>
      </p:sp>
      <p:sp>
        <p:nvSpPr>
          <p:cNvPr id="23" name="Прямокутник 22">
            <a:extLst>
              <a:ext uri="{FF2B5EF4-FFF2-40B4-BE49-F238E27FC236}">
                <a16:creationId xmlns:a16="http://schemas.microsoft.com/office/drawing/2014/main" id="{6491C0FE-0A30-465C-B6FF-75D0C6B760C3}"/>
              </a:ext>
            </a:extLst>
          </p:cNvPr>
          <p:cNvSpPr>
            <a:spLocks noGrp="1"/>
          </p:cNvSpPr>
          <p:nvPr/>
        </p:nvSpPr>
        <p:spPr>
          <a:xfrm>
            <a:off x="3571875" y="360045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обмежити доступ</a:t>
            </a:r>
          </a:p>
        </p:txBody>
      </p:sp>
      <p:sp>
        <p:nvSpPr>
          <p:cNvPr id="24" name="Прямокутник: округлені кути 23">
            <a:extLst>
              <a:ext uri="{FF2B5EF4-FFF2-40B4-BE49-F238E27FC236}">
                <a16:creationId xmlns:a16="http://schemas.microsoft.com/office/drawing/2014/main" id="{85435B44-A64D-4ACF-ACFC-2CE4C69DBF46}"/>
              </a:ext>
            </a:extLst>
          </p:cNvPr>
          <p:cNvSpPr>
            <a:spLocks noGrp="1"/>
          </p:cNvSpPr>
          <p:nvPr/>
        </p:nvSpPr>
        <p:spPr>
          <a:xfrm>
            <a:off x="3457575" y="3962400"/>
            <a:ext cx="2190750" cy="323850"/>
          </a:xfrm>
          <a:prstGeom prst="roundRect">
            <a:avLst>
              <a:gd name="adj" fmla="val 23529"/>
            </a:avLst>
          </a:prstGeom>
          <a:solidFill>
            <a:srgbClr val="FFFFFF"/>
          </a:solidFill>
          <a:ln w="9525">
            <a:solidFill>
              <a:srgbClr val="D6E1DC"/>
            </a:solidFill>
          </a:ln>
        </p:spPr>
      </p:sp>
      <p:sp>
        <p:nvSpPr>
          <p:cNvPr id="25" name="Прямокутник 24">
            <a:extLst>
              <a:ext uri="{FF2B5EF4-FFF2-40B4-BE49-F238E27FC236}">
                <a16:creationId xmlns:a16="http://schemas.microsoft.com/office/drawing/2014/main" id="{9F6A2155-0AD8-45E1-A1BE-123F6C2FF76E}"/>
              </a:ext>
            </a:extLst>
          </p:cNvPr>
          <p:cNvSpPr>
            <a:spLocks noGrp="1"/>
          </p:cNvSpPr>
          <p:nvPr/>
        </p:nvSpPr>
        <p:spPr>
          <a:xfrm>
            <a:off x="3571875" y="403860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огородити небезпечну зону</a:t>
            </a:r>
          </a:p>
        </p:txBody>
      </p:sp>
      <p:sp>
        <p:nvSpPr>
          <p:cNvPr id="26" name="Прямокутник: округлені кути 25">
            <a:extLst>
              <a:ext uri="{FF2B5EF4-FFF2-40B4-BE49-F238E27FC236}">
                <a16:creationId xmlns:a16="http://schemas.microsoft.com/office/drawing/2014/main" id="{59B6A630-21F0-4F57-B099-37DE536B97A3}"/>
              </a:ext>
            </a:extLst>
          </p:cNvPr>
          <p:cNvSpPr>
            <a:spLocks noGrp="1"/>
          </p:cNvSpPr>
          <p:nvPr/>
        </p:nvSpPr>
        <p:spPr>
          <a:xfrm>
            <a:off x="3457575" y="4400550"/>
            <a:ext cx="2190750" cy="323850"/>
          </a:xfrm>
          <a:prstGeom prst="roundRect">
            <a:avLst>
              <a:gd name="adj" fmla="val 23529"/>
            </a:avLst>
          </a:prstGeom>
          <a:solidFill>
            <a:srgbClr val="F5EBDD"/>
          </a:solidFill>
          <a:ln w="9525">
            <a:solidFill>
              <a:srgbClr val="D6E1DC"/>
            </a:solidFill>
          </a:ln>
        </p:spPr>
      </p:sp>
      <p:sp>
        <p:nvSpPr>
          <p:cNvPr id="27" name="Прямокутник 26">
            <a:extLst>
              <a:ext uri="{FF2B5EF4-FFF2-40B4-BE49-F238E27FC236}">
                <a16:creationId xmlns:a16="http://schemas.microsoft.com/office/drawing/2014/main" id="{EDA41D47-C18B-4292-B0B6-4743B2BE22EB}"/>
              </a:ext>
            </a:extLst>
          </p:cNvPr>
          <p:cNvSpPr>
            <a:spLocks noGrp="1"/>
          </p:cNvSpPr>
          <p:nvPr/>
        </p:nvSpPr>
        <p:spPr>
          <a:xfrm>
            <a:off x="3571875" y="447675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припинити використання колодязя</a:t>
            </a:r>
          </a:p>
        </p:txBody>
      </p:sp>
      <p:sp>
        <p:nvSpPr>
          <p:cNvPr id="28" name="Прямокутник: округлені кути 27">
            <a:extLst>
              <a:ext uri="{FF2B5EF4-FFF2-40B4-BE49-F238E27FC236}">
                <a16:creationId xmlns:a16="http://schemas.microsoft.com/office/drawing/2014/main" id="{967FAEC2-A8CF-4CCE-A7D2-3EF3C73EAD8B}"/>
              </a:ext>
            </a:extLst>
          </p:cNvPr>
          <p:cNvSpPr>
            <a:spLocks noGrp="1"/>
          </p:cNvSpPr>
          <p:nvPr/>
        </p:nvSpPr>
        <p:spPr>
          <a:xfrm>
            <a:off x="3457575" y="4838700"/>
            <a:ext cx="2190750" cy="323850"/>
          </a:xfrm>
          <a:prstGeom prst="roundRect">
            <a:avLst>
              <a:gd name="adj" fmla="val 23529"/>
            </a:avLst>
          </a:prstGeom>
          <a:solidFill>
            <a:srgbClr val="FFFFFF"/>
          </a:solidFill>
          <a:ln w="9525">
            <a:solidFill>
              <a:srgbClr val="D6E1DC"/>
            </a:solidFill>
          </a:ln>
        </p:spPr>
      </p:sp>
      <p:sp>
        <p:nvSpPr>
          <p:cNvPr id="29" name="Прямокутник 28">
            <a:extLst>
              <a:ext uri="{FF2B5EF4-FFF2-40B4-BE49-F238E27FC236}">
                <a16:creationId xmlns:a16="http://schemas.microsoft.com/office/drawing/2014/main" id="{49E1F903-5597-42C4-955C-8E4A21F4D969}"/>
              </a:ext>
            </a:extLst>
          </p:cNvPr>
          <p:cNvSpPr>
            <a:spLocks noGrp="1"/>
          </p:cNvSpPr>
          <p:nvPr/>
        </p:nvSpPr>
        <p:spPr>
          <a:xfrm>
            <a:off x="3571875" y="4914900"/>
            <a:ext cx="1962150" cy="180975"/>
          </a:xfrm>
          <a:prstGeom prst="rect">
            <a:avLst/>
          </a:prstGeom>
          <a:noFill/>
          <a:ln w="0">
            <a:noFill/>
          </a:ln>
        </p:spPr>
        <p:txBody>
          <a:bodyPr anchor="t">
            <a:normAutofit fontScale="7406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заборонити споживання місцевої продукції</a:t>
            </a:r>
          </a:p>
        </p:txBody>
      </p:sp>
      <p:sp>
        <p:nvSpPr>
          <p:cNvPr id="30" name="Прямокутник: округлені кути 29">
            <a:extLst>
              <a:ext uri="{FF2B5EF4-FFF2-40B4-BE49-F238E27FC236}">
                <a16:creationId xmlns:a16="http://schemas.microsoft.com/office/drawing/2014/main" id="{909EFB35-CE27-4149-8489-C87E278EE86A}"/>
              </a:ext>
            </a:extLst>
          </p:cNvPr>
          <p:cNvSpPr>
            <a:spLocks noGrp="1"/>
          </p:cNvSpPr>
          <p:nvPr/>
        </p:nvSpPr>
        <p:spPr>
          <a:xfrm>
            <a:off x="6057900" y="2724150"/>
            <a:ext cx="2533650" cy="2381250"/>
          </a:xfrm>
          <a:prstGeom prst="roundRect">
            <a:avLst>
              <a:gd name="adj" fmla="val 3200"/>
            </a:avLst>
          </a:prstGeom>
          <a:solidFill>
            <a:srgbClr val="F4F8F6"/>
          </a:solidFill>
          <a:ln w="9525">
            <a:solidFill>
              <a:srgbClr val="D6E1DC"/>
            </a:solidFill>
          </a:ln>
        </p:spPr>
      </p:sp>
      <p:sp>
        <p:nvSpPr>
          <p:cNvPr id="31" name="Овал 30">
            <a:extLst>
              <a:ext uri="{FF2B5EF4-FFF2-40B4-BE49-F238E27FC236}">
                <a16:creationId xmlns:a16="http://schemas.microsoft.com/office/drawing/2014/main" id="{0429A77A-84F6-4E98-A756-66A7EC01DACD}"/>
              </a:ext>
            </a:extLst>
          </p:cNvPr>
          <p:cNvSpPr>
            <a:spLocks noGrp="1"/>
          </p:cNvSpPr>
          <p:nvPr/>
        </p:nvSpPr>
        <p:spPr>
          <a:xfrm>
            <a:off x="6229350" y="2905125"/>
            <a:ext cx="400050" cy="400050"/>
          </a:xfrm>
          <a:prstGeom prst="ellipse">
            <a:avLst/>
          </a:prstGeom>
          <a:solidFill>
            <a:srgbClr val="3E7692"/>
          </a:solidFill>
          <a:ln w="0">
            <a:noFill/>
          </a:ln>
        </p:spPr>
      </p:sp>
      <p:sp>
        <p:nvSpPr>
          <p:cNvPr id="32" name="Прямокутник 31">
            <a:extLst>
              <a:ext uri="{FF2B5EF4-FFF2-40B4-BE49-F238E27FC236}">
                <a16:creationId xmlns:a16="http://schemas.microsoft.com/office/drawing/2014/main" id="{E91F6D92-32B5-468B-9042-1B9D20510378}"/>
              </a:ext>
            </a:extLst>
          </p:cNvPr>
          <p:cNvSpPr>
            <a:spLocks noGrp="1"/>
          </p:cNvSpPr>
          <p:nvPr/>
        </p:nvSpPr>
        <p:spPr>
          <a:xfrm>
            <a:off x="6229350" y="3038475"/>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33" name="Прямокутник 32">
            <a:extLst>
              <a:ext uri="{FF2B5EF4-FFF2-40B4-BE49-F238E27FC236}">
                <a16:creationId xmlns:a16="http://schemas.microsoft.com/office/drawing/2014/main" id="{0358145D-FB6B-4BF3-96A6-4654A3ECBCF9}"/>
              </a:ext>
            </a:extLst>
          </p:cNvPr>
          <p:cNvSpPr>
            <a:spLocks noGrp="1"/>
          </p:cNvSpPr>
          <p:nvPr/>
        </p:nvSpPr>
        <p:spPr>
          <a:xfrm>
            <a:off x="6762750" y="2952750"/>
            <a:ext cx="1619250" cy="323850"/>
          </a:xfrm>
          <a:prstGeom prst="rect">
            <a:avLst/>
          </a:prstGeom>
          <a:noFill/>
          <a:ln w="0">
            <a:noFill/>
          </a:ln>
        </p:spPr>
        <p:txBody>
          <a:bodyPr anchor="t">
            <a:normAutofit fontScale="96877"/>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ЗАХИСТИТИ РЕЦЕПТОРА</a:t>
            </a:r>
          </a:p>
        </p:txBody>
      </p:sp>
      <p:sp>
        <p:nvSpPr>
          <p:cNvPr id="34" name="Прямокутник: округлені кути 33">
            <a:extLst>
              <a:ext uri="{FF2B5EF4-FFF2-40B4-BE49-F238E27FC236}">
                <a16:creationId xmlns:a16="http://schemas.microsoft.com/office/drawing/2014/main" id="{7343BB86-C853-40F2-91B4-53F484335A16}"/>
              </a:ext>
            </a:extLst>
          </p:cNvPr>
          <p:cNvSpPr>
            <a:spLocks noGrp="1"/>
          </p:cNvSpPr>
          <p:nvPr/>
        </p:nvSpPr>
        <p:spPr>
          <a:xfrm>
            <a:off x="6229350" y="3524250"/>
            <a:ext cx="2190750" cy="323850"/>
          </a:xfrm>
          <a:prstGeom prst="roundRect">
            <a:avLst>
              <a:gd name="adj" fmla="val 23529"/>
            </a:avLst>
          </a:prstGeom>
          <a:solidFill>
            <a:srgbClr val="F5EBDD"/>
          </a:solidFill>
          <a:ln w="9525">
            <a:solidFill>
              <a:srgbClr val="D6E1DC"/>
            </a:solidFill>
          </a:ln>
        </p:spPr>
      </p:sp>
      <p:sp>
        <p:nvSpPr>
          <p:cNvPr id="35" name="Прямокутник 34">
            <a:extLst>
              <a:ext uri="{FF2B5EF4-FFF2-40B4-BE49-F238E27FC236}">
                <a16:creationId xmlns:a16="http://schemas.microsoft.com/office/drawing/2014/main" id="{3C09D5A0-2302-4433-A26C-BAAAED97FB0C}"/>
              </a:ext>
            </a:extLst>
          </p:cNvPr>
          <p:cNvSpPr>
            <a:spLocks noGrp="1"/>
          </p:cNvSpPr>
          <p:nvPr/>
        </p:nvSpPr>
        <p:spPr>
          <a:xfrm>
            <a:off x="6343650" y="360045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надати альтернативну питну воду</a:t>
            </a:r>
          </a:p>
        </p:txBody>
      </p:sp>
      <p:sp>
        <p:nvSpPr>
          <p:cNvPr id="36" name="Прямокутник: округлені кути 35">
            <a:extLst>
              <a:ext uri="{FF2B5EF4-FFF2-40B4-BE49-F238E27FC236}">
                <a16:creationId xmlns:a16="http://schemas.microsoft.com/office/drawing/2014/main" id="{5AAA944E-40EF-4E55-82AE-F0A2CFA9312B}"/>
              </a:ext>
            </a:extLst>
          </p:cNvPr>
          <p:cNvSpPr>
            <a:spLocks noGrp="1"/>
          </p:cNvSpPr>
          <p:nvPr/>
        </p:nvSpPr>
        <p:spPr>
          <a:xfrm>
            <a:off x="6229350" y="3962400"/>
            <a:ext cx="2190750" cy="323850"/>
          </a:xfrm>
          <a:prstGeom prst="roundRect">
            <a:avLst>
              <a:gd name="adj" fmla="val 23529"/>
            </a:avLst>
          </a:prstGeom>
          <a:solidFill>
            <a:srgbClr val="FFFFFF"/>
          </a:solidFill>
          <a:ln w="9525">
            <a:solidFill>
              <a:srgbClr val="D6E1DC"/>
            </a:solidFill>
          </a:ln>
        </p:spPr>
      </p:sp>
      <p:sp>
        <p:nvSpPr>
          <p:cNvPr id="37" name="Прямокутник 36">
            <a:extLst>
              <a:ext uri="{FF2B5EF4-FFF2-40B4-BE49-F238E27FC236}">
                <a16:creationId xmlns:a16="http://schemas.microsoft.com/office/drawing/2014/main" id="{6334A013-342E-4159-A7E1-44AA75661B8E}"/>
              </a:ext>
            </a:extLst>
          </p:cNvPr>
          <p:cNvSpPr>
            <a:spLocks noGrp="1"/>
          </p:cNvSpPr>
          <p:nvPr/>
        </p:nvSpPr>
        <p:spPr>
          <a:xfrm>
            <a:off x="6343650" y="403860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евакуювати з небезпечної зони</a:t>
            </a:r>
          </a:p>
        </p:txBody>
      </p:sp>
      <p:sp>
        <p:nvSpPr>
          <p:cNvPr id="38" name="Прямокутник: округлені кути 37">
            <a:extLst>
              <a:ext uri="{FF2B5EF4-FFF2-40B4-BE49-F238E27FC236}">
                <a16:creationId xmlns:a16="http://schemas.microsoft.com/office/drawing/2014/main" id="{74E33669-0C59-4074-BEF1-9E908A2BE07A}"/>
              </a:ext>
            </a:extLst>
          </p:cNvPr>
          <p:cNvSpPr>
            <a:spLocks noGrp="1"/>
          </p:cNvSpPr>
          <p:nvPr/>
        </p:nvSpPr>
        <p:spPr>
          <a:xfrm>
            <a:off x="6229350" y="4400550"/>
            <a:ext cx="2190750" cy="323850"/>
          </a:xfrm>
          <a:prstGeom prst="roundRect">
            <a:avLst>
              <a:gd name="adj" fmla="val 23529"/>
            </a:avLst>
          </a:prstGeom>
          <a:solidFill>
            <a:srgbClr val="F5EBDD"/>
          </a:solidFill>
          <a:ln w="9525">
            <a:solidFill>
              <a:srgbClr val="D6E1DC"/>
            </a:solidFill>
          </a:ln>
        </p:spPr>
      </p:sp>
      <p:sp>
        <p:nvSpPr>
          <p:cNvPr id="39" name="Прямокутник 38">
            <a:extLst>
              <a:ext uri="{FF2B5EF4-FFF2-40B4-BE49-F238E27FC236}">
                <a16:creationId xmlns:a16="http://schemas.microsoft.com/office/drawing/2014/main" id="{F25FA59A-6089-4456-B31C-B03D6F37BF27}"/>
              </a:ext>
            </a:extLst>
          </p:cNvPr>
          <p:cNvSpPr>
            <a:spLocks noGrp="1"/>
          </p:cNvSpPr>
          <p:nvPr/>
        </p:nvSpPr>
        <p:spPr>
          <a:xfrm>
            <a:off x="6343650" y="447675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поінформувати населення</a:t>
            </a:r>
          </a:p>
        </p:txBody>
      </p:sp>
      <p:sp>
        <p:nvSpPr>
          <p:cNvPr id="40" name="Прямокутник: округлені кути 39">
            <a:extLst>
              <a:ext uri="{FF2B5EF4-FFF2-40B4-BE49-F238E27FC236}">
                <a16:creationId xmlns:a16="http://schemas.microsoft.com/office/drawing/2014/main" id="{92722EFA-EC45-4C21-AA6B-7BEC887A330F}"/>
              </a:ext>
            </a:extLst>
          </p:cNvPr>
          <p:cNvSpPr>
            <a:spLocks noGrp="1"/>
          </p:cNvSpPr>
          <p:nvPr/>
        </p:nvSpPr>
        <p:spPr>
          <a:xfrm>
            <a:off x="8829675" y="2724150"/>
            <a:ext cx="2533650" cy="2381250"/>
          </a:xfrm>
          <a:prstGeom prst="roundRect">
            <a:avLst>
              <a:gd name="adj" fmla="val 3200"/>
            </a:avLst>
          </a:prstGeom>
          <a:solidFill>
            <a:srgbClr val="F5EBDD"/>
          </a:solidFill>
          <a:ln w="9525">
            <a:solidFill>
              <a:srgbClr val="D6E1DC"/>
            </a:solidFill>
          </a:ln>
        </p:spPr>
      </p:sp>
      <p:sp>
        <p:nvSpPr>
          <p:cNvPr id="41" name="Овал 40">
            <a:extLst>
              <a:ext uri="{FF2B5EF4-FFF2-40B4-BE49-F238E27FC236}">
                <a16:creationId xmlns:a16="http://schemas.microsoft.com/office/drawing/2014/main" id="{21959EED-3579-47FA-83A7-3B36C0AC8257}"/>
              </a:ext>
            </a:extLst>
          </p:cNvPr>
          <p:cNvSpPr>
            <a:spLocks noGrp="1"/>
          </p:cNvSpPr>
          <p:nvPr/>
        </p:nvSpPr>
        <p:spPr>
          <a:xfrm>
            <a:off x="9001125" y="2905125"/>
            <a:ext cx="400050" cy="400050"/>
          </a:xfrm>
          <a:prstGeom prst="ellipse">
            <a:avLst/>
          </a:prstGeom>
          <a:solidFill>
            <a:srgbClr val="4D8969"/>
          </a:solidFill>
          <a:ln w="0">
            <a:noFill/>
          </a:ln>
        </p:spPr>
      </p:sp>
      <p:sp>
        <p:nvSpPr>
          <p:cNvPr id="42" name="Прямокутник 41">
            <a:extLst>
              <a:ext uri="{FF2B5EF4-FFF2-40B4-BE49-F238E27FC236}">
                <a16:creationId xmlns:a16="http://schemas.microsoft.com/office/drawing/2014/main" id="{F9F02D57-E472-4AB7-87B8-9F61E485B1D3}"/>
              </a:ext>
            </a:extLst>
          </p:cNvPr>
          <p:cNvSpPr>
            <a:spLocks noGrp="1"/>
          </p:cNvSpPr>
          <p:nvPr/>
        </p:nvSpPr>
        <p:spPr>
          <a:xfrm>
            <a:off x="9001125" y="3038475"/>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43" name="Прямокутник 42">
            <a:extLst>
              <a:ext uri="{FF2B5EF4-FFF2-40B4-BE49-F238E27FC236}">
                <a16:creationId xmlns:a16="http://schemas.microsoft.com/office/drawing/2014/main" id="{788C008E-A937-400E-8BC8-DA64459EBA7E}"/>
              </a:ext>
            </a:extLst>
          </p:cNvPr>
          <p:cNvSpPr>
            <a:spLocks noGrp="1"/>
          </p:cNvSpPr>
          <p:nvPr/>
        </p:nvSpPr>
        <p:spPr>
          <a:xfrm>
            <a:off x="9534525" y="2952750"/>
            <a:ext cx="1619250" cy="323850"/>
          </a:xfrm>
          <a:prstGeom prst="rect">
            <a:avLst/>
          </a:prstGeom>
          <a:noFill/>
          <a:ln w="0">
            <a:noFill/>
          </a:ln>
        </p:spPr>
        <p:txBody>
          <a:bodyPr anchor="t">
            <a:normAutofit fontScale="9242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СТАБІЛІЗУВАТИ СИТУАЦІЮ</a:t>
            </a:r>
          </a:p>
        </p:txBody>
      </p:sp>
      <p:sp>
        <p:nvSpPr>
          <p:cNvPr id="44" name="Прямокутник: округлені кути 43">
            <a:extLst>
              <a:ext uri="{FF2B5EF4-FFF2-40B4-BE49-F238E27FC236}">
                <a16:creationId xmlns:a16="http://schemas.microsoft.com/office/drawing/2014/main" id="{0D16B770-1AD0-4D9F-857D-782C2F12C066}"/>
              </a:ext>
            </a:extLst>
          </p:cNvPr>
          <p:cNvSpPr>
            <a:spLocks noGrp="1"/>
          </p:cNvSpPr>
          <p:nvPr/>
        </p:nvSpPr>
        <p:spPr>
          <a:xfrm>
            <a:off x="9001125" y="3524250"/>
            <a:ext cx="2190750" cy="323850"/>
          </a:xfrm>
          <a:prstGeom prst="roundRect">
            <a:avLst>
              <a:gd name="adj" fmla="val 23529"/>
            </a:avLst>
          </a:prstGeom>
          <a:solidFill>
            <a:srgbClr val="F5EBDD"/>
          </a:solidFill>
          <a:ln w="9525">
            <a:solidFill>
              <a:srgbClr val="D6E1DC"/>
            </a:solidFill>
          </a:ln>
        </p:spPr>
      </p:sp>
      <p:sp>
        <p:nvSpPr>
          <p:cNvPr id="45" name="Прямокутник 44">
            <a:extLst>
              <a:ext uri="{FF2B5EF4-FFF2-40B4-BE49-F238E27FC236}">
                <a16:creationId xmlns:a16="http://schemas.microsoft.com/office/drawing/2014/main" id="{99318FF1-C4A4-4C9A-ABAC-8022B7FDEA20}"/>
              </a:ext>
            </a:extLst>
          </p:cNvPr>
          <p:cNvSpPr>
            <a:spLocks noGrp="1"/>
          </p:cNvSpPr>
          <p:nvPr/>
        </p:nvSpPr>
        <p:spPr>
          <a:xfrm>
            <a:off x="9115425" y="360045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накрити пилуваті матеріали</a:t>
            </a:r>
          </a:p>
        </p:txBody>
      </p:sp>
      <p:sp>
        <p:nvSpPr>
          <p:cNvPr id="46" name="Прямокутник: округлені кути 45">
            <a:extLst>
              <a:ext uri="{FF2B5EF4-FFF2-40B4-BE49-F238E27FC236}">
                <a16:creationId xmlns:a16="http://schemas.microsoft.com/office/drawing/2014/main" id="{900A2D1A-AC84-4F98-9958-71DC8928E610}"/>
              </a:ext>
            </a:extLst>
          </p:cNvPr>
          <p:cNvSpPr>
            <a:spLocks noGrp="1"/>
          </p:cNvSpPr>
          <p:nvPr/>
        </p:nvSpPr>
        <p:spPr>
          <a:xfrm>
            <a:off x="9001125" y="3962400"/>
            <a:ext cx="2190750" cy="323850"/>
          </a:xfrm>
          <a:prstGeom prst="roundRect">
            <a:avLst>
              <a:gd name="adj" fmla="val 23529"/>
            </a:avLst>
          </a:prstGeom>
          <a:solidFill>
            <a:srgbClr val="FFFFFF"/>
          </a:solidFill>
          <a:ln w="9525">
            <a:solidFill>
              <a:srgbClr val="D6E1DC"/>
            </a:solidFill>
          </a:ln>
        </p:spPr>
      </p:sp>
      <p:sp>
        <p:nvSpPr>
          <p:cNvPr id="47" name="Прямокутник 46">
            <a:extLst>
              <a:ext uri="{FF2B5EF4-FFF2-40B4-BE49-F238E27FC236}">
                <a16:creationId xmlns:a16="http://schemas.microsoft.com/office/drawing/2014/main" id="{C890B457-BB13-4C18-AC2E-E90A41BE457B}"/>
              </a:ext>
            </a:extLst>
          </p:cNvPr>
          <p:cNvSpPr>
            <a:spLocks noGrp="1"/>
          </p:cNvSpPr>
          <p:nvPr/>
        </p:nvSpPr>
        <p:spPr>
          <a:xfrm>
            <a:off x="9115425" y="403860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локалізувати стік</a:t>
            </a:r>
          </a:p>
        </p:txBody>
      </p:sp>
      <p:sp>
        <p:nvSpPr>
          <p:cNvPr id="48" name="Прямокутник: округлені кути 47">
            <a:extLst>
              <a:ext uri="{FF2B5EF4-FFF2-40B4-BE49-F238E27FC236}">
                <a16:creationId xmlns:a16="http://schemas.microsoft.com/office/drawing/2014/main" id="{57C9A851-144D-4C14-8BFD-128303C52158}"/>
              </a:ext>
            </a:extLst>
          </p:cNvPr>
          <p:cNvSpPr>
            <a:spLocks noGrp="1"/>
          </p:cNvSpPr>
          <p:nvPr/>
        </p:nvSpPr>
        <p:spPr>
          <a:xfrm>
            <a:off x="9001125" y="4400550"/>
            <a:ext cx="2190750" cy="323850"/>
          </a:xfrm>
          <a:prstGeom prst="roundRect">
            <a:avLst>
              <a:gd name="adj" fmla="val 23529"/>
            </a:avLst>
          </a:prstGeom>
          <a:solidFill>
            <a:srgbClr val="F5EBDD"/>
          </a:solidFill>
          <a:ln w="9525">
            <a:solidFill>
              <a:srgbClr val="D6E1DC"/>
            </a:solidFill>
          </a:ln>
        </p:spPr>
      </p:sp>
      <p:sp>
        <p:nvSpPr>
          <p:cNvPr id="49" name="Прямокутник 48">
            <a:extLst>
              <a:ext uri="{FF2B5EF4-FFF2-40B4-BE49-F238E27FC236}">
                <a16:creationId xmlns:a16="http://schemas.microsoft.com/office/drawing/2014/main" id="{C5383290-3B07-4EF5-B792-5836A08B5A95}"/>
              </a:ext>
            </a:extLst>
          </p:cNvPr>
          <p:cNvSpPr>
            <a:spLocks noGrp="1"/>
          </p:cNvSpPr>
          <p:nvPr/>
        </p:nvSpPr>
        <p:spPr>
          <a:xfrm>
            <a:off x="9115425" y="4476750"/>
            <a:ext cx="196215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запровадити оперативний моніторинг</a:t>
            </a:r>
          </a:p>
        </p:txBody>
      </p:sp>
      <p:sp>
        <p:nvSpPr>
          <p:cNvPr id="50" name="Прямокутник: округлені кути 49">
            <a:extLst>
              <a:ext uri="{FF2B5EF4-FFF2-40B4-BE49-F238E27FC236}">
                <a16:creationId xmlns:a16="http://schemas.microsoft.com/office/drawing/2014/main" id="{8DFBD173-374B-4B49-AE6D-1657DCA24E09}"/>
              </a:ext>
            </a:extLst>
          </p:cNvPr>
          <p:cNvSpPr>
            <a:spLocks noGrp="1"/>
          </p:cNvSpPr>
          <p:nvPr/>
        </p:nvSpPr>
        <p:spPr>
          <a:xfrm>
            <a:off x="514350" y="5429250"/>
            <a:ext cx="11068050" cy="533400"/>
          </a:xfrm>
          <a:prstGeom prst="roundRect">
            <a:avLst>
              <a:gd name="adj" fmla="val 14286"/>
            </a:avLst>
          </a:prstGeom>
          <a:solidFill>
            <a:srgbClr val="10282F"/>
          </a:solidFill>
          <a:ln w="0">
            <a:noFill/>
          </a:ln>
        </p:spPr>
      </p:sp>
      <p:sp>
        <p:nvSpPr>
          <p:cNvPr id="51" name="Прямокутник 50">
            <a:extLst>
              <a:ext uri="{FF2B5EF4-FFF2-40B4-BE49-F238E27FC236}">
                <a16:creationId xmlns:a16="http://schemas.microsoft.com/office/drawing/2014/main" id="{C530E35D-AE93-4A67-A2F0-6F5C9EC51315}"/>
              </a:ext>
            </a:extLst>
          </p:cNvPr>
          <p:cNvSpPr>
            <a:spLocks noGrp="1"/>
          </p:cNvSpPr>
          <p:nvPr/>
        </p:nvSpPr>
        <p:spPr>
          <a:xfrm>
            <a:off x="742950" y="5562600"/>
            <a:ext cx="10572750" cy="266700"/>
          </a:xfrm>
          <a:prstGeom prst="rect">
            <a:avLst/>
          </a:prstGeom>
          <a:noFill/>
          <a:ln w="0">
            <a:noFill/>
          </a:ln>
        </p:spPr>
        <p:txBody>
          <a:bodyPr anchor="t">
            <a:normAutofit/>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Заходи мають бути пропорційними, документованими та переглядатися після отримання нових даних.</a:t>
            </a:r>
          </a:p>
        </p:txBody>
      </p:sp>
      <p:sp>
        <p:nvSpPr>
          <p:cNvPr id="52" name="Прямокутник 51">
            <a:extLst>
              <a:ext uri="{FF2B5EF4-FFF2-40B4-BE49-F238E27FC236}">
                <a16:creationId xmlns:a16="http://schemas.microsoft.com/office/drawing/2014/main" id="{895443F9-90BF-4DB7-B474-0AF304C2A08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3" name="Прямокутник 52">
            <a:extLst>
              <a:ext uri="{FF2B5EF4-FFF2-40B4-BE49-F238E27FC236}">
                <a16:creationId xmlns:a16="http://schemas.microsoft.com/office/drawing/2014/main" id="{D46E9997-6985-4A69-96B4-115292438ABC}"/>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33</a:t>
            </a:r>
          </a:p>
        </p:txBody>
      </p:sp>
    </p:spTree>
    <p:extLst>
      <p:ext uri="{BB962C8B-B14F-4D97-AF65-F5344CB8AC3E}">
        <p14:creationId xmlns:p14="http://schemas.microsoft.com/office/powerpoint/2010/main" val="67674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34" name="Прямокутник 33">
            <a:extLst>
              <a:ext uri="{FF2B5EF4-FFF2-40B4-BE49-F238E27FC236}">
                <a16:creationId xmlns:a16="http://schemas.microsoft.com/office/drawing/2014/main" id="{CDA49F39-7DA7-4D4C-8BF1-06F0C025CDD7}"/>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34</a:t>
            </a:r>
          </a:p>
        </p:txBody>
      </p:sp>
      <p:sp>
        <p:nvSpPr>
          <p:cNvPr id="2" name="Прямокутник 1">
            <a:extLst>
              <a:ext uri="{FF2B5EF4-FFF2-40B4-BE49-F238E27FC236}">
                <a16:creationId xmlns:a16="http://schemas.microsoft.com/office/drawing/2014/main" id="{928A659F-0940-4168-9D19-77E8128B5DC3}"/>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FC03CC36-F9CE-42CF-9F37-D343E69E6C68}"/>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Комунікація ризику пояснює факти, невизначеність і захисні дії</a:t>
            </a:r>
          </a:p>
        </p:txBody>
      </p:sp>
      <p:sp>
        <p:nvSpPr>
          <p:cNvPr id="4" name="Прямокутник: округлені кути 3">
            <a:extLst>
              <a:ext uri="{FF2B5EF4-FFF2-40B4-BE49-F238E27FC236}">
                <a16:creationId xmlns:a16="http://schemas.microsoft.com/office/drawing/2014/main" id="{40E6C734-F58F-4F3C-ABC1-46C3B7DE7DF8}"/>
              </a:ext>
            </a:extLst>
          </p:cNvPr>
          <p:cNvSpPr>
            <a:spLocks noGrp="1"/>
          </p:cNvSpPr>
          <p:nvPr/>
        </p:nvSpPr>
        <p:spPr>
          <a:xfrm>
            <a:off x="514350" y="1524000"/>
            <a:ext cx="11068050" cy="800100"/>
          </a:xfrm>
          <a:prstGeom prst="roundRect">
            <a:avLst>
              <a:gd name="adj" fmla="val 9524"/>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03A14C3-FA16-411D-8FD1-1B21F20F18D2}"/>
              </a:ext>
            </a:extLst>
          </p:cNvPr>
          <p:cNvSpPr>
            <a:spLocks noGrp="1"/>
          </p:cNvSpPr>
          <p:nvPr/>
        </p:nvSpPr>
        <p:spPr>
          <a:xfrm>
            <a:off x="514350" y="1524000"/>
            <a:ext cx="66675" cy="8001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7AA3B28B-6C85-4517-ADBB-8FA0DACB58F9}"/>
              </a:ext>
            </a:extLst>
          </p:cNvPr>
          <p:cNvSpPr>
            <a:spLocks noGrp="1"/>
          </p:cNvSpPr>
          <p:nvPr/>
        </p:nvSpPr>
        <p:spPr>
          <a:xfrm>
            <a:off x="704850" y="163830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КОМУНІКАЦІЯ РИЗИКУ</a:t>
            </a:r>
          </a:p>
        </p:txBody>
      </p:sp>
      <p:sp>
        <p:nvSpPr>
          <p:cNvPr id="7" name="Прямокутник 6">
            <a:extLst>
              <a:ext uri="{FF2B5EF4-FFF2-40B4-BE49-F238E27FC236}">
                <a16:creationId xmlns:a16="http://schemas.microsoft.com/office/drawing/2014/main" id="{116A9153-7067-4CEA-A551-C58F457C7DC3}"/>
              </a:ext>
            </a:extLst>
          </p:cNvPr>
          <p:cNvSpPr>
            <a:spLocks noGrp="1"/>
          </p:cNvSpPr>
          <p:nvPr/>
        </p:nvSpPr>
        <p:spPr>
          <a:xfrm>
            <a:off x="704850" y="1857375"/>
            <a:ext cx="10706100" cy="381000"/>
          </a:xfrm>
          <a:prstGeom prst="rect">
            <a:avLst/>
          </a:prstGeom>
          <a:noFill/>
          <a:ln w="0">
            <a:noFill/>
          </a:ln>
        </p:spPr>
        <p:txBody>
          <a:bodyPr anchor="t">
            <a:normAutofit fontScale="9047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Двосторонній обмін інформацією між фахівцями, владою, власниками, працівниками, громадою та іншими сторонами щодо небезпек, невизначеності й заходів захисту.</a:t>
            </a:r>
          </a:p>
        </p:txBody>
      </p:sp>
      <p:sp>
        <p:nvSpPr>
          <p:cNvPr id="8" name="Прямокутник: округлені кути 7">
            <a:extLst>
              <a:ext uri="{FF2B5EF4-FFF2-40B4-BE49-F238E27FC236}">
                <a16:creationId xmlns:a16="http://schemas.microsoft.com/office/drawing/2014/main" id="{0D1784F3-0E3A-4F67-A1BA-42302553D002}"/>
              </a:ext>
            </a:extLst>
          </p:cNvPr>
          <p:cNvSpPr>
            <a:spLocks noGrp="1"/>
          </p:cNvSpPr>
          <p:nvPr/>
        </p:nvSpPr>
        <p:spPr>
          <a:xfrm>
            <a:off x="514350" y="2705100"/>
            <a:ext cx="3476625" cy="876300"/>
          </a:xfrm>
          <a:prstGeom prst="roundRect">
            <a:avLst>
              <a:gd name="adj" fmla="val 8696"/>
            </a:avLst>
          </a:prstGeom>
          <a:solidFill>
            <a:srgbClr val="FFFFFF"/>
          </a:solidFill>
          <a:ln w="9525">
            <a:solidFill>
              <a:srgbClr val="D6E1DC"/>
            </a:solidFill>
          </a:ln>
        </p:spPr>
      </p:sp>
      <p:sp>
        <p:nvSpPr>
          <p:cNvPr id="9" name="Прямокутник 8">
            <a:extLst>
              <a:ext uri="{FF2B5EF4-FFF2-40B4-BE49-F238E27FC236}">
                <a16:creationId xmlns:a16="http://schemas.microsoft.com/office/drawing/2014/main" id="{30E43963-C0C6-4BF2-A3C3-7C078AE3225D}"/>
              </a:ext>
            </a:extLst>
          </p:cNvPr>
          <p:cNvSpPr>
            <a:spLocks noGrp="1"/>
          </p:cNvSpPr>
          <p:nvPr/>
        </p:nvSpPr>
        <p:spPr>
          <a:xfrm>
            <a:off x="685800" y="2857500"/>
            <a:ext cx="904875" cy="190500"/>
          </a:xfrm>
          <a:prstGeom prst="rect">
            <a:avLst/>
          </a:prstGeom>
          <a:noFill/>
          <a:ln w="0">
            <a:noFill/>
          </a:ln>
        </p:spPr>
        <p:txBody>
          <a:bodyPr anchor="t">
            <a:normAutofit fontScale="72222"/>
          </a:bodyPr>
          <a:lstStyle/>
          <a:p>
            <a:pPr algn="l">
              <a:defRPr sz="900" b="1">
                <a:solidFill>
                  <a:srgbClr val="C75A52"/>
                </a:solidFill>
                <a:latin typeface="DejaVu Sans"/>
                <a:ea typeface="DejaVu Sans"/>
                <a:cs typeface="DejaVu Sans"/>
              </a:defRPr>
            </a:pPr>
            <a:r>
              <a:rPr sz="900" b="1">
                <a:solidFill>
                  <a:srgbClr val="C75A52"/>
                </a:solidFill>
                <a:latin typeface="DejaVu Sans"/>
                <a:ea typeface="DejaVu Sans"/>
                <a:cs typeface="DejaVu Sans"/>
              </a:rPr>
              <a:t>ЩО?</a:t>
            </a:r>
          </a:p>
        </p:txBody>
      </p:sp>
      <p:sp>
        <p:nvSpPr>
          <p:cNvPr id="10" name="Прямокутник 9">
            <a:extLst>
              <a:ext uri="{FF2B5EF4-FFF2-40B4-BE49-F238E27FC236}">
                <a16:creationId xmlns:a16="http://schemas.microsoft.com/office/drawing/2014/main" id="{C372BF95-216A-4F07-99F0-1E617EEFA91E}"/>
              </a:ext>
            </a:extLst>
          </p:cNvPr>
          <p:cNvSpPr>
            <a:spLocks noGrp="1"/>
          </p:cNvSpPr>
          <p:nvPr/>
        </p:nvSpPr>
        <p:spPr>
          <a:xfrm>
            <a:off x="1619250" y="2838450"/>
            <a:ext cx="2152650" cy="4953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що виявлено та що означає перевищення</a:t>
            </a:r>
          </a:p>
        </p:txBody>
      </p:sp>
      <p:sp>
        <p:nvSpPr>
          <p:cNvPr id="11" name="Прямокутник: округлені кути 10">
            <a:extLst>
              <a:ext uri="{FF2B5EF4-FFF2-40B4-BE49-F238E27FC236}">
                <a16:creationId xmlns:a16="http://schemas.microsoft.com/office/drawing/2014/main" id="{EF3C8242-CBBE-486C-9F48-1D8AFA985984}"/>
              </a:ext>
            </a:extLst>
          </p:cNvPr>
          <p:cNvSpPr>
            <a:spLocks noGrp="1"/>
          </p:cNvSpPr>
          <p:nvPr/>
        </p:nvSpPr>
        <p:spPr>
          <a:xfrm>
            <a:off x="4210050" y="2705100"/>
            <a:ext cx="3476625" cy="876300"/>
          </a:xfrm>
          <a:prstGeom prst="roundRect">
            <a:avLst>
              <a:gd name="adj" fmla="val 8696"/>
            </a:avLst>
          </a:prstGeom>
          <a:solidFill>
            <a:srgbClr val="F5EBDD"/>
          </a:solidFill>
          <a:ln w="9525">
            <a:solidFill>
              <a:srgbClr val="D6E1DC"/>
            </a:solidFill>
          </a:ln>
        </p:spPr>
      </p:sp>
      <p:sp>
        <p:nvSpPr>
          <p:cNvPr id="12" name="Прямокутник 11">
            <a:extLst>
              <a:ext uri="{FF2B5EF4-FFF2-40B4-BE49-F238E27FC236}">
                <a16:creationId xmlns:a16="http://schemas.microsoft.com/office/drawing/2014/main" id="{68DF660F-F697-42F7-AAFF-666DE196E457}"/>
              </a:ext>
            </a:extLst>
          </p:cNvPr>
          <p:cNvSpPr>
            <a:spLocks noGrp="1"/>
          </p:cNvSpPr>
          <p:nvPr/>
        </p:nvSpPr>
        <p:spPr>
          <a:xfrm>
            <a:off x="4381500" y="2857500"/>
            <a:ext cx="904875" cy="190500"/>
          </a:xfrm>
          <a:prstGeom prst="rect">
            <a:avLst/>
          </a:prstGeom>
          <a:noFill/>
          <a:ln w="0">
            <a:noFill/>
          </a:ln>
        </p:spPr>
        <p:txBody>
          <a:bodyPr anchor="t">
            <a:normAutofit fontScale="72222"/>
          </a:bodyPr>
          <a:lstStyle/>
          <a:p>
            <a:pPr algn="l">
              <a:defRPr sz="900" b="1">
                <a:solidFill>
                  <a:srgbClr val="D9952D"/>
                </a:solidFill>
                <a:latin typeface="DejaVu Sans"/>
                <a:ea typeface="DejaVu Sans"/>
                <a:cs typeface="DejaVu Sans"/>
              </a:defRPr>
            </a:pPr>
            <a:r>
              <a:rPr sz="900" b="1">
                <a:solidFill>
                  <a:srgbClr val="D9952D"/>
                </a:solidFill>
                <a:latin typeface="DejaVu Sans"/>
                <a:ea typeface="DejaVu Sans"/>
                <a:cs typeface="DejaVu Sans"/>
              </a:rPr>
              <a:t>ДЕ?</a:t>
            </a:r>
          </a:p>
        </p:txBody>
      </p:sp>
      <p:sp>
        <p:nvSpPr>
          <p:cNvPr id="13" name="Прямокутник 12">
            <a:extLst>
              <a:ext uri="{FF2B5EF4-FFF2-40B4-BE49-F238E27FC236}">
                <a16:creationId xmlns:a16="http://schemas.microsoft.com/office/drawing/2014/main" id="{C4AAA20A-CD46-43B7-B476-075B92F57646}"/>
              </a:ext>
            </a:extLst>
          </p:cNvPr>
          <p:cNvSpPr>
            <a:spLocks noGrp="1"/>
          </p:cNvSpPr>
          <p:nvPr/>
        </p:nvSpPr>
        <p:spPr>
          <a:xfrm>
            <a:off x="5314950" y="2838450"/>
            <a:ext cx="2152650" cy="4953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місце, межі та зони без даних</a:t>
            </a:r>
          </a:p>
        </p:txBody>
      </p:sp>
      <p:sp>
        <p:nvSpPr>
          <p:cNvPr id="14" name="Прямокутник: округлені кути 13">
            <a:extLst>
              <a:ext uri="{FF2B5EF4-FFF2-40B4-BE49-F238E27FC236}">
                <a16:creationId xmlns:a16="http://schemas.microsoft.com/office/drawing/2014/main" id="{E0C00D2C-FBC8-45EA-87D4-134F8F484878}"/>
              </a:ext>
            </a:extLst>
          </p:cNvPr>
          <p:cNvSpPr>
            <a:spLocks noGrp="1"/>
          </p:cNvSpPr>
          <p:nvPr/>
        </p:nvSpPr>
        <p:spPr>
          <a:xfrm>
            <a:off x="7905750" y="2705100"/>
            <a:ext cx="3476625" cy="876300"/>
          </a:xfrm>
          <a:prstGeom prst="roundRect">
            <a:avLst>
              <a:gd name="adj" fmla="val 8696"/>
            </a:avLst>
          </a:prstGeom>
          <a:solidFill>
            <a:srgbClr val="FFFFFF"/>
          </a:solidFill>
          <a:ln w="9525">
            <a:solidFill>
              <a:srgbClr val="D6E1DC"/>
            </a:solidFill>
          </a:ln>
        </p:spPr>
      </p:sp>
      <p:sp>
        <p:nvSpPr>
          <p:cNvPr id="15" name="Прямокутник 14">
            <a:extLst>
              <a:ext uri="{FF2B5EF4-FFF2-40B4-BE49-F238E27FC236}">
                <a16:creationId xmlns:a16="http://schemas.microsoft.com/office/drawing/2014/main" id="{43F16C6A-C26E-44C0-B753-07206F784657}"/>
              </a:ext>
            </a:extLst>
          </p:cNvPr>
          <p:cNvSpPr>
            <a:spLocks noGrp="1"/>
          </p:cNvSpPr>
          <p:nvPr/>
        </p:nvSpPr>
        <p:spPr>
          <a:xfrm>
            <a:off x="8077200" y="2857500"/>
            <a:ext cx="904875" cy="190500"/>
          </a:xfrm>
          <a:prstGeom prst="rect">
            <a:avLst/>
          </a:prstGeom>
          <a:noFill/>
          <a:ln w="0">
            <a:noFill/>
          </a:ln>
        </p:spPr>
        <p:txBody>
          <a:bodyPr anchor="t">
            <a:normAutofit fontScale="72222"/>
          </a:bodyPr>
          <a:lstStyle/>
          <a:p>
            <a:pPr algn="l">
              <a:defRPr sz="900" b="1">
                <a:solidFill>
                  <a:srgbClr val="3E7692"/>
                </a:solidFill>
                <a:latin typeface="DejaVu Sans"/>
                <a:ea typeface="DejaVu Sans"/>
                <a:cs typeface="DejaVu Sans"/>
              </a:defRPr>
            </a:pPr>
            <a:r>
              <a:rPr sz="900" b="1">
                <a:solidFill>
                  <a:srgbClr val="3E7692"/>
                </a:solidFill>
                <a:latin typeface="DejaVu Sans"/>
                <a:ea typeface="DejaVu Sans"/>
                <a:cs typeface="DejaVu Sans"/>
              </a:rPr>
              <a:t>ДЛЯ КОГО?</a:t>
            </a:r>
          </a:p>
        </p:txBody>
      </p:sp>
      <p:sp>
        <p:nvSpPr>
          <p:cNvPr id="16" name="Прямокутник 15">
            <a:extLst>
              <a:ext uri="{FF2B5EF4-FFF2-40B4-BE49-F238E27FC236}">
                <a16:creationId xmlns:a16="http://schemas.microsoft.com/office/drawing/2014/main" id="{B1177473-1F80-4687-9F41-D18DC31986A2}"/>
              </a:ext>
            </a:extLst>
          </p:cNvPr>
          <p:cNvSpPr>
            <a:spLocks noGrp="1"/>
          </p:cNvSpPr>
          <p:nvPr/>
        </p:nvSpPr>
        <p:spPr>
          <a:xfrm>
            <a:off x="9010650" y="2838450"/>
            <a:ext cx="2152650" cy="4953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рецептори та вразливі групи</a:t>
            </a:r>
          </a:p>
        </p:txBody>
      </p:sp>
      <p:sp>
        <p:nvSpPr>
          <p:cNvPr id="17" name="Прямокутник: округлені кути 16">
            <a:extLst>
              <a:ext uri="{FF2B5EF4-FFF2-40B4-BE49-F238E27FC236}">
                <a16:creationId xmlns:a16="http://schemas.microsoft.com/office/drawing/2014/main" id="{DD1EE04D-0D76-4CE7-9B75-BF662D3825BA}"/>
              </a:ext>
            </a:extLst>
          </p:cNvPr>
          <p:cNvSpPr>
            <a:spLocks noGrp="1"/>
          </p:cNvSpPr>
          <p:nvPr/>
        </p:nvSpPr>
        <p:spPr>
          <a:xfrm>
            <a:off x="514350" y="3771900"/>
            <a:ext cx="3476625" cy="876300"/>
          </a:xfrm>
          <a:prstGeom prst="roundRect">
            <a:avLst>
              <a:gd name="adj" fmla="val 8696"/>
            </a:avLst>
          </a:prstGeom>
          <a:solidFill>
            <a:srgbClr val="F5EBDD"/>
          </a:solidFill>
          <a:ln w="9525">
            <a:solidFill>
              <a:srgbClr val="D6E1DC"/>
            </a:solidFill>
          </a:ln>
        </p:spPr>
      </p:sp>
      <p:sp>
        <p:nvSpPr>
          <p:cNvPr id="18" name="Прямокутник 17">
            <a:extLst>
              <a:ext uri="{FF2B5EF4-FFF2-40B4-BE49-F238E27FC236}">
                <a16:creationId xmlns:a16="http://schemas.microsoft.com/office/drawing/2014/main" id="{C269F810-B263-420D-82F4-ABE30A1D12BB}"/>
              </a:ext>
            </a:extLst>
          </p:cNvPr>
          <p:cNvSpPr>
            <a:spLocks noGrp="1"/>
          </p:cNvSpPr>
          <p:nvPr/>
        </p:nvSpPr>
        <p:spPr>
          <a:xfrm>
            <a:off x="685800" y="3924300"/>
            <a:ext cx="904875" cy="190500"/>
          </a:xfrm>
          <a:prstGeom prst="rect">
            <a:avLst/>
          </a:prstGeom>
          <a:noFill/>
          <a:ln w="0">
            <a:noFill/>
          </a:ln>
        </p:spPr>
        <p:txBody>
          <a:bodyPr anchor="t">
            <a:normAutofit fontScale="72222"/>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ЯК?</a:t>
            </a:r>
          </a:p>
        </p:txBody>
      </p:sp>
      <p:sp>
        <p:nvSpPr>
          <p:cNvPr id="19" name="Прямокутник 18">
            <a:extLst>
              <a:ext uri="{FF2B5EF4-FFF2-40B4-BE49-F238E27FC236}">
                <a16:creationId xmlns:a16="http://schemas.microsoft.com/office/drawing/2014/main" id="{CCDD0C58-33BE-4E7E-986B-D7886CB310C8}"/>
              </a:ext>
            </a:extLst>
          </p:cNvPr>
          <p:cNvSpPr>
            <a:spLocks noGrp="1"/>
          </p:cNvSpPr>
          <p:nvPr/>
        </p:nvSpPr>
        <p:spPr>
          <a:xfrm>
            <a:off x="1619250" y="3905250"/>
            <a:ext cx="2152650" cy="4953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шляхи контакту й тривалість впливу</a:t>
            </a:r>
          </a:p>
        </p:txBody>
      </p:sp>
      <p:sp>
        <p:nvSpPr>
          <p:cNvPr id="20" name="Прямокутник: округлені кути 19">
            <a:extLst>
              <a:ext uri="{FF2B5EF4-FFF2-40B4-BE49-F238E27FC236}">
                <a16:creationId xmlns:a16="http://schemas.microsoft.com/office/drawing/2014/main" id="{ED0883BF-00D3-48B9-9FBC-A64665B593EA}"/>
              </a:ext>
            </a:extLst>
          </p:cNvPr>
          <p:cNvSpPr>
            <a:spLocks noGrp="1"/>
          </p:cNvSpPr>
          <p:nvPr/>
        </p:nvSpPr>
        <p:spPr>
          <a:xfrm>
            <a:off x="4210050" y="3771900"/>
            <a:ext cx="3476625" cy="876300"/>
          </a:xfrm>
          <a:prstGeom prst="roundRect">
            <a:avLst>
              <a:gd name="adj" fmla="val 8696"/>
            </a:avLst>
          </a:prstGeom>
          <a:solidFill>
            <a:srgbClr val="FFFFFF"/>
          </a:solidFill>
          <a:ln w="9525">
            <a:solidFill>
              <a:srgbClr val="D6E1DC"/>
            </a:solidFill>
          </a:ln>
        </p:spPr>
      </p:sp>
      <p:sp>
        <p:nvSpPr>
          <p:cNvPr id="21" name="Прямокутник 20">
            <a:extLst>
              <a:ext uri="{FF2B5EF4-FFF2-40B4-BE49-F238E27FC236}">
                <a16:creationId xmlns:a16="http://schemas.microsoft.com/office/drawing/2014/main" id="{7EB5D6A7-B434-4833-8C53-B4A783FBBD19}"/>
              </a:ext>
            </a:extLst>
          </p:cNvPr>
          <p:cNvSpPr>
            <a:spLocks noGrp="1"/>
          </p:cNvSpPr>
          <p:nvPr/>
        </p:nvSpPr>
        <p:spPr>
          <a:xfrm>
            <a:off x="4381500" y="3924300"/>
            <a:ext cx="904875" cy="190500"/>
          </a:xfrm>
          <a:prstGeom prst="rect">
            <a:avLst/>
          </a:prstGeom>
          <a:noFill/>
          <a:ln w="0">
            <a:noFill/>
          </a:ln>
        </p:spPr>
        <p:txBody>
          <a:bodyPr anchor="t">
            <a:normAutofit fontScale="72222"/>
          </a:bodyPr>
          <a:lstStyle/>
          <a:p>
            <a:pPr algn="l">
              <a:defRPr sz="900" b="1">
                <a:solidFill>
                  <a:srgbClr val="4D8969"/>
                </a:solidFill>
                <a:latin typeface="DejaVu Sans"/>
                <a:ea typeface="DejaVu Sans"/>
                <a:cs typeface="DejaVu Sans"/>
              </a:defRPr>
            </a:pPr>
            <a:r>
              <a:rPr sz="900" b="1">
                <a:solidFill>
                  <a:srgbClr val="4D8969"/>
                </a:solidFill>
                <a:latin typeface="DejaVu Sans"/>
                <a:ea typeface="DejaVu Sans"/>
                <a:cs typeface="DejaVu Sans"/>
              </a:rPr>
              <a:t>ЩО РОБИТИ?</a:t>
            </a:r>
          </a:p>
        </p:txBody>
      </p:sp>
      <p:sp>
        <p:nvSpPr>
          <p:cNvPr id="22" name="Прямокутник 21">
            <a:extLst>
              <a:ext uri="{FF2B5EF4-FFF2-40B4-BE49-F238E27FC236}">
                <a16:creationId xmlns:a16="http://schemas.microsoft.com/office/drawing/2014/main" id="{77A4BA82-B9CD-4C64-B56E-C2B5AC3CD4C7}"/>
              </a:ext>
            </a:extLst>
          </p:cNvPr>
          <p:cNvSpPr>
            <a:spLocks noGrp="1"/>
          </p:cNvSpPr>
          <p:nvPr/>
        </p:nvSpPr>
        <p:spPr>
          <a:xfrm>
            <a:off x="5314950" y="3905250"/>
            <a:ext cx="2152650" cy="4953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дії, яких слід уникати, і захисні заходи</a:t>
            </a:r>
          </a:p>
        </p:txBody>
      </p:sp>
      <p:sp>
        <p:nvSpPr>
          <p:cNvPr id="23" name="Прямокутник: округлені кути 22">
            <a:extLst>
              <a:ext uri="{FF2B5EF4-FFF2-40B4-BE49-F238E27FC236}">
                <a16:creationId xmlns:a16="http://schemas.microsoft.com/office/drawing/2014/main" id="{778B1A75-D00F-407F-A8EF-37E3B6E3B7F8}"/>
              </a:ext>
            </a:extLst>
          </p:cNvPr>
          <p:cNvSpPr>
            <a:spLocks noGrp="1"/>
          </p:cNvSpPr>
          <p:nvPr/>
        </p:nvSpPr>
        <p:spPr>
          <a:xfrm>
            <a:off x="7905750" y="3771900"/>
            <a:ext cx="3476625" cy="876300"/>
          </a:xfrm>
          <a:prstGeom prst="roundRect">
            <a:avLst>
              <a:gd name="adj" fmla="val 8696"/>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AA389D76-2547-4221-AFBB-D70F34C18139}"/>
              </a:ext>
            </a:extLst>
          </p:cNvPr>
          <p:cNvSpPr>
            <a:spLocks noGrp="1"/>
          </p:cNvSpPr>
          <p:nvPr/>
        </p:nvSpPr>
        <p:spPr>
          <a:xfrm>
            <a:off x="8077200" y="3924300"/>
            <a:ext cx="904875" cy="190500"/>
          </a:xfrm>
          <a:prstGeom prst="rect">
            <a:avLst/>
          </a:prstGeom>
          <a:noFill/>
          <a:ln w="0">
            <a:noFill/>
          </a:ln>
        </p:spPr>
        <p:txBody>
          <a:bodyPr anchor="t">
            <a:normAutofit fontScale="72222"/>
          </a:bodyPr>
          <a:lstStyle/>
          <a:p>
            <a:pPr algn="l">
              <a:defRPr sz="900" b="1">
                <a:solidFill>
                  <a:srgbClr val="C75A52"/>
                </a:solidFill>
                <a:latin typeface="DejaVu Sans"/>
                <a:ea typeface="DejaVu Sans"/>
                <a:cs typeface="DejaVu Sans"/>
              </a:defRPr>
            </a:pPr>
            <a:r>
              <a:rPr sz="900" b="1">
                <a:solidFill>
                  <a:srgbClr val="C75A52"/>
                </a:solidFill>
                <a:latin typeface="DejaVu Sans"/>
                <a:ea typeface="DejaVu Sans"/>
                <a:cs typeface="DejaVu Sans"/>
              </a:rPr>
              <a:t>КОЛИ ДАЛІ?</a:t>
            </a:r>
          </a:p>
        </p:txBody>
      </p:sp>
      <p:sp>
        <p:nvSpPr>
          <p:cNvPr id="25" name="Прямокутник 24">
            <a:extLst>
              <a:ext uri="{FF2B5EF4-FFF2-40B4-BE49-F238E27FC236}">
                <a16:creationId xmlns:a16="http://schemas.microsoft.com/office/drawing/2014/main" id="{AF2168BB-1BEB-4389-896D-E23981BCC5C8}"/>
              </a:ext>
            </a:extLst>
          </p:cNvPr>
          <p:cNvSpPr>
            <a:spLocks noGrp="1"/>
          </p:cNvSpPr>
          <p:nvPr/>
        </p:nvSpPr>
        <p:spPr>
          <a:xfrm>
            <a:off x="9010650" y="3905250"/>
            <a:ext cx="2152650" cy="4953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строки результатів і відповідальні за реагування</a:t>
            </a:r>
          </a:p>
        </p:txBody>
      </p:sp>
      <p:sp>
        <p:nvSpPr>
          <p:cNvPr id="26" name="Прямокутник: округлені кути 25">
            <a:extLst>
              <a:ext uri="{FF2B5EF4-FFF2-40B4-BE49-F238E27FC236}">
                <a16:creationId xmlns:a16="http://schemas.microsoft.com/office/drawing/2014/main" id="{D2EDCAEC-11CE-4C73-AC1A-0C3B18BCAF77}"/>
              </a:ext>
            </a:extLst>
          </p:cNvPr>
          <p:cNvSpPr>
            <a:spLocks noGrp="1"/>
          </p:cNvSpPr>
          <p:nvPr/>
        </p:nvSpPr>
        <p:spPr>
          <a:xfrm>
            <a:off x="514350" y="5010150"/>
            <a:ext cx="5305425" cy="781050"/>
          </a:xfrm>
          <a:prstGeom prst="roundRect">
            <a:avLst>
              <a:gd name="adj" fmla="val 9756"/>
            </a:avLst>
          </a:prstGeom>
          <a:solidFill>
            <a:srgbClr val="F7E6E3"/>
          </a:solidFill>
          <a:ln w="0">
            <a:noFill/>
          </a:ln>
        </p:spPr>
      </p:sp>
      <p:sp>
        <p:nvSpPr>
          <p:cNvPr id="27" name="Прямокутник 26">
            <a:extLst>
              <a:ext uri="{FF2B5EF4-FFF2-40B4-BE49-F238E27FC236}">
                <a16:creationId xmlns:a16="http://schemas.microsoft.com/office/drawing/2014/main" id="{7311513B-CF91-43B7-A8F1-086C29514D24}"/>
              </a:ext>
            </a:extLst>
          </p:cNvPr>
          <p:cNvSpPr>
            <a:spLocks noGrp="1"/>
          </p:cNvSpPr>
          <p:nvPr/>
        </p:nvSpPr>
        <p:spPr>
          <a:xfrm>
            <a:off x="742950" y="5191125"/>
            <a:ext cx="16192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ДВІ КРАЙНОЩІ</a:t>
            </a:r>
          </a:p>
        </p:txBody>
      </p:sp>
      <p:sp>
        <p:nvSpPr>
          <p:cNvPr id="28" name="Прямокутник 27">
            <a:extLst>
              <a:ext uri="{FF2B5EF4-FFF2-40B4-BE49-F238E27FC236}">
                <a16:creationId xmlns:a16="http://schemas.microsoft.com/office/drawing/2014/main" id="{8CD098B2-5B69-4796-AB1E-1F7A7CDCD755}"/>
              </a:ext>
            </a:extLst>
          </p:cNvPr>
          <p:cNvSpPr>
            <a:spLocks noGrp="1"/>
          </p:cNvSpPr>
          <p:nvPr/>
        </p:nvSpPr>
        <p:spPr>
          <a:xfrm>
            <a:off x="2381250" y="5143500"/>
            <a:ext cx="3143250" cy="285750"/>
          </a:xfrm>
          <a:prstGeom prst="rect">
            <a:avLst/>
          </a:prstGeom>
          <a:noFill/>
          <a:ln w="0">
            <a:noFill/>
          </a:ln>
        </p:spPr>
        <p:txBody>
          <a:bodyPr anchor="t">
            <a:normAutofit fontScale="70911"/>
          </a:bodyPr>
          <a:lstStyle/>
          <a:p>
            <a:pPr algn="ctr">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применшення небезпеки   /   необґрунтоване залякування</a:t>
            </a:r>
          </a:p>
        </p:txBody>
      </p:sp>
      <p:sp>
        <p:nvSpPr>
          <p:cNvPr id="29" name="Прямокутник: округлені кути 28">
            <a:extLst>
              <a:ext uri="{FF2B5EF4-FFF2-40B4-BE49-F238E27FC236}">
                <a16:creationId xmlns:a16="http://schemas.microsoft.com/office/drawing/2014/main" id="{A25EEF07-66AD-4FF8-8827-DCEF960DC866}"/>
              </a:ext>
            </a:extLst>
          </p:cNvPr>
          <p:cNvSpPr>
            <a:spLocks noGrp="1"/>
          </p:cNvSpPr>
          <p:nvPr/>
        </p:nvSpPr>
        <p:spPr>
          <a:xfrm>
            <a:off x="6029325" y="5010150"/>
            <a:ext cx="5553075" cy="781050"/>
          </a:xfrm>
          <a:prstGeom prst="roundRect">
            <a:avLst>
              <a:gd name="adj" fmla="val 9756"/>
            </a:avLst>
          </a:prstGeom>
          <a:solidFill>
            <a:srgbClr val="10282F"/>
          </a:solidFill>
          <a:ln w="0">
            <a:noFill/>
          </a:ln>
        </p:spPr>
      </p:sp>
      <p:sp>
        <p:nvSpPr>
          <p:cNvPr id="30" name="Прямокутник 29">
            <a:extLst>
              <a:ext uri="{FF2B5EF4-FFF2-40B4-BE49-F238E27FC236}">
                <a16:creationId xmlns:a16="http://schemas.microsoft.com/office/drawing/2014/main" id="{C0D7567F-1F82-460F-A13B-6B370F9FFA3F}"/>
              </a:ext>
            </a:extLst>
          </p:cNvPr>
          <p:cNvSpPr>
            <a:spLocks noGrp="1"/>
          </p:cNvSpPr>
          <p:nvPr/>
        </p:nvSpPr>
        <p:spPr>
          <a:xfrm>
            <a:off x="6257925" y="5191125"/>
            <a:ext cx="2381250"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КОРЕКТНЕ ФОРМУЛЮВАННЯ</a:t>
            </a:r>
          </a:p>
        </p:txBody>
      </p:sp>
      <p:sp>
        <p:nvSpPr>
          <p:cNvPr id="31" name="Прямокутник 30">
            <a:extLst>
              <a:ext uri="{FF2B5EF4-FFF2-40B4-BE49-F238E27FC236}">
                <a16:creationId xmlns:a16="http://schemas.microsoft.com/office/drawing/2014/main" id="{3D86D6C8-D766-40E5-9175-8AFB17D1DC4B}"/>
              </a:ext>
            </a:extLst>
          </p:cNvPr>
          <p:cNvSpPr>
            <a:spLocks noGrp="1"/>
          </p:cNvSpPr>
          <p:nvPr/>
        </p:nvSpPr>
        <p:spPr>
          <a:xfrm>
            <a:off x="6257925" y="5429250"/>
            <a:ext cx="4953000" cy="247650"/>
          </a:xfrm>
          <a:prstGeom prst="rect">
            <a:avLst/>
          </a:prstGeom>
          <a:noFill/>
          <a:ln w="0">
            <a:noFill/>
          </a:ln>
        </p:spPr>
        <p:txBody>
          <a:bodyPr anchor="t">
            <a:normAutofit fontScale="89542"/>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Для кого, за якого контакту, упродовж якого часу та з якою впевненістю.</a:t>
            </a:r>
          </a:p>
        </p:txBody>
      </p:sp>
      <p:sp>
        <p:nvSpPr>
          <p:cNvPr id="32" name="Прямокутник 31">
            <a:extLst>
              <a:ext uri="{FF2B5EF4-FFF2-40B4-BE49-F238E27FC236}">
                <a16:creationId xmlns:a16="http://schemas.microsoft.com/office/drawing/2014/main" id="{20318B1B-49CE-4AE1-9F01-6D4B82244608}"/>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3" name="Прямокутник 32">
            <a:extLst>
              <a:ext uri="{FF2B5EF4-FFF2-40B4-BE49-F238E27FC236}">
                <a16:creationId xmlns:a16="http://schemas.microsoft.com/office/drawing/2014/main" id="{0081D046-051C-4FBC-AB9B-51167567F0D9}"/>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34</a:t>
            </a:r>
          </a:p>
        </p:txBody>
      </p:sp>
    </p:spTree>
    <p:extLst>
      <p:ext uri="{BB962C8B-B14F-4D97-AF65-F5344CB8AC3E}">
        <p14:creationId xmlns:p14="http://schemas.microsoft.com/office/powerpoint/2010/main" val="740917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Прямокутник 39">
            <a:extLst>
              <a:ext uri="{FF2B5EF4-FFF2-40B4-BE49-F238E27FC236}">
                <a16:creationId xmlns:a16="http://schemas.microsoft.com/office/drawing/2014/main" id="{039EED2E-31D8-4EF9-9B9E-13FE7C43469E}"/>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35</a:t>
            </a:r>
          </a:p>
        </p:txBody>
      </p:sp>
      <p:sp>
        <p:nvSpPr>
          <p:cNvPr id="2" name="Прямокутник 1">
            <a:extLst>
              <a:ext uri="{FF2B5EF4-FFF2-40B4-BE49-F238E27FC236}">
                <a16:creationId xmlns:a16="http://schemas.microsoft.com/office/drawing/2014/main" id="{9E17EF9F-A45A-4595-B342-AFDF7408CA00}"/>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717CEDE7-9ED8-46E6-A503-69BA6EFF4A8D}"/>
              </a:ext>
            </a:extLst>
          </p:cNvPr>
          <p:cNvSpPr>
            <a:spLocks noGrp="1"/>
          </p:cNvSpPr>
          <p:nvPr/>
        </p:nvSpPr>
        <p:spPr>
          <a:xfrm>
            <a:off x="514350" y="723900"/>
            <a:ext cx="11049000" cy="523875"/>
          </a:xfrm>
          <a:prstGeom prst="rect">
            <a:avLst/>
          </a:prstGeom>
          <a:noFill/>
          <a:ln w="0">
            <a:noFill/>
          </a:ln>
        </p:spPr>
        <p:txBody>
          <a:bodyPr anchor="t">
            <a:normAutofit fontScale="8536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Ситуаційний приклад: зруйнована промислова база біля житлової забудови</a:t>
            </a:r>
          </a:p>
        </p:txBody>
      </p:sp>
      <p:sp>
        <p:nvSpPr>
          <p:cNvPr id="4" name="Прямокутник: округлені кути 3">
            <a:extLst>
              <a:ext uri="{FF2B5EF4-FFF2-40B4-BE49-F238E27FC236}">
                <a16:creationId xmlns:a16="http://schemas.microsoft.com/office/drawing/2014/main" id="{964E8910-8D34-4646-8ED5-F6ED147BAE22}"/>
              </a:ext>
            </a:extLst>
          </p:cNvPr>
          <p:cNvSpPr>
            <a:spLocks noGrp="1"/>
          </p:cNvSpPr>
          <p:nvPr/>
        </p:nvSpPr>
        <p:spPr>
          <a:xfrm>
            <a:off x="514350" y="142875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A0F9DF6D-2AB2-4935-A5A8-8FF4CD983615}"/>
              </a:ext>
            </a:extLst>
          </p:cNvPr>
          <p:cNvSpPr>
            <a:spLocks noGrp="1"/>
          </p:cNvSpPr>
          <p:nvPr/>
        </p:nvSpPr>
        <p:spPr>
          <a:xfrm>
            <a:off x="514350" y="1428750"/>
            <a:ext cx="66675" cy="72390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F22C647B-BBC4-4DDC-A544-F03A88FCC3BE}"/>
              </a:ext>
            </a:extLst>
          </p:cNvPr>
          <p:cNvSpPr>
            <a:spLocks noGrp="1"/>
          </p:cNvSpPr>
          <p:nvPr/>
        </p:nvSpPr>
        <p:spPr>
          <a:xfrm>
            <a:off x="704850" y="15430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СЦЕНАРІЙ РИЗИКУ</a:t>
            </a:r>
          </a:p>
        </p:txBody>
      </p:sp>
      <p:sp>
        <p:nvSpPr>
          <p:cNvPr id="7" name="Прямокутник 6">
            <a:extLst>
              <a:ext uri="{FF2B5EF4-FFF2-40B4-BE49-F238E27FC236}">
                <a16:creationId xmlns:a16="http://schemas.microsoft.com/office/drawing/2014/main" id="{226870A5-CD21-4827-9415-4715A2D4DB16}"/>
              </a:ext>
            </a:extLst>
          </p:cNvPr>
          <p:cNvSpPr>
            <a:spLocks noGrp="1"/>
          </p:cNvSpPr>
          <p:nvPr/>
        </p:nvSpPr>
        <p:spPr>
          <a:xfrm>
            <a:off x="704850" y="176212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Опис джерела, забруднювачів, шляхів перенесення, точок контакту, рецепторів і можливих наслідків у конкретних умовах території.</a:t>
            </a:r>
          </a:p>
        </p:txBody>
      </p:sp>
      <p:sp>
        <p:nvSpPr>
          <p:cNvPr id="8" name="Прямокутник: округлені кути 7">
            <a:extLst>
              <a:ext uri="{FF2B5EF4-FFF2-40B4-BE49-F238E27FC236}">
                <a16:creationId xmlns:a16="http://schemas.microsoft.com/office/drawing/2014/main" id="{0CAA849E-190A-4247-BD9C-E3C50D2EE8FF}"/>
              </a:ext>
            </a:extLst>
          </p:cNvPr>
          <p:cNvSpPr>
            <a:spLocks noGrp="1"/>
          </p:cNvSpPr>
          <p:nvPr/>
        </p:nvSpPr>
        <p:spPr>
          <a:xfrm>
            <a:off x="514350" y="2400300"/>
            <a:ext cx="2762250" cy="1333500"/>
          </a:xfrm>
          <a:prstGeom prst="roundRect">
            <a:avLst>
              <a:gd name="adj" fmla="val 5714"/>
            </a:avLst>
          </a:prstGeom>
          <a:solidFill>
            <a:srgbClr val="F7E6E3"/>
          </a:solidFill>
          <a:ln w="0">
            <a:noFill/>
          </a:ln>
        </p:spPr>
      </p:sp>
      <p:sp>
        <p:nvSpPr>
          <p:cNvPr id="9" name="Прямокутник 8">
            <a:extLst>
              <a:ext uri="{FF2B5EF4-FFF2-40B4-BE49-F238E27FC236}">
                <a16:creationId xmlns:a16="http://schemas.microsoft.com/office/drawing/2014/main" id="{8DFC8CD6-C7F7-4EB6-87E3-7561F0383118}"/>
              </a:ext>
            </a:extLst>
          </p:cNvPr>
          <p:cNvSpPr>
            <a:spLocks noGrp="1"/>
          </p:cNvSpPr>
          <p:nvPr/>
        </p:nvSpPr>
        <p:spPr>
          <a:xfrm>
            <a:off x="723900" y="2571750"/>
            <a:ext cx="1143000" cy="171450"/>
          </a:xfrm>
          <a:prstGeom prst="rect">
            <a:avLst/>
          </a:prstGeom>
          <a:noFill/>
          <a:ln w="0">
            <a:noFill/>
          </a:ln>
        </p:spPr>
        <p:txBody>
          <a:bodyPr anchor="t">
            <a:normAutofit fontScale="63636"/>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ДЖЕРЕЛА</a:t>
            </a:r>
          </a:p>
        </p:txBody>
      </p:sp>
      <p:sp>
        <p:nvSpPr>
          <p:cNvPr id="10" name="Прямокутник 9">
            <a:extLst>
              <a:ext uri="{FF2B5EF4-FFF2-40B4-BE49-F238E27FC236}">
                <a16:creationId xmlns:a16="http://schemas.microsoft.com/office/drawing/2014/main" id="{B911E462-A2CB-4312-BA41-68A7750324B2}"/>
              </a:ext>
            </a:extLst>
          </p:cNvPr>
          <p:cNvSpPr>
            <a:spLocks noGrp="1"/>
          </p:cNvSpPr>
          <p:nvPr/>
        </p:nvSpPr>
        <p:spPr>
          <a:xfrm>
            <a:off x="723900" y="2876550"/>
            <a:ext cx="2333625" cy="74295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резервуар дизпалива</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трансформаторна підстанція</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склад хімічних матеріалів</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пошкоджене водовідведення</a:t>
            </a:r>
          </a:p>
        </p:txBody>
      </p:sp>
      <p:sp>
        <p:nvSpPr>
          <p:cNvPr id="11" name="Прямокутник: округлені кути 10">
            <a:extLst>
              <a:ext uri="{FF2B5EF4-FFF2-40B4-BE49-F238E27FC236}">
                <a16:creationId xmlns:a16="http://schemas.microsoft.com/office/drawing/2014/main" id="{3D5D9678-5774-4CB5-9422-FC1C43FC73CA}"/>
              </a:ext>
            </a:extLst>
          </p:cNvPr>
          <p:cNvSpPr>
            <a:spLocks noGrp="1"/>
          </p:cNvSpPr>
          <p:nvPr/>
        </p:nvSpPr>
        <p:spPr>
          <a:xfrm>
            <a:off x="3486150" y="2400300"/>
            <a:ext cx="2762250" cy="1333500"/>
          </a:xfrm>
          <a:prstGeom prst="roundRect">
            <a:avLst>
              <a:gd name="adj" fmla="val 5714"/>
            </a:avLst>
          </a:prstGeom>
          <a:solidFill>
            <a:srgbClr val="F5EBDD"/>
          </a:solidFill>
          <a:ln w="0">
            <a:noFill/>
          </a:ln>
        </p:spPr>
      </p:sp>
      <p:sp>
        <p:nvSpPr>
          <p:cNvPr id="12" name="Прямокутник 11">
            <a:extLst>
              <a:ext uri="{FF2B5EF4-FFF2-40B4-BE49-F238E27FC236}">
                <a16:creationId xmlns:a16="http://schemas.microsoft.com/office/drawing/2014/main" id="{1D926460-9077-44E2-8C74-59B636BF6497}"/>
              </a:ext>
            </a:extLst>
          </p:cNvPr>
          <p:cNvSpPr>
            <a:spLocks noGrp="1"/>
          </p:cNvSpPr>
          <p:nvPr/>
        </p:nvSpPr>
        <p:spPr>
          <a:xfrm>
            <a:off x="3695700" y="2571750"/>
            <a:ext cx="1619250" cy="171450"/>
          </a:xfrm>
          <a:prstGeom prst="rect">
            <a:avLst/>
          </a:prstGeom>
          <a:noFill/>
          <a:ln w="0">
            <a:noFill/>
          </a:ln>
        </p:spPr>
        <p:txBody>
          <a:bodyPr anchor="t">
            <a:normAutofit fontScale="63636"/>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ЗАБРУДНЮВАЧІ</a:t>
            </a:r>
          </a:p>
        </p:txBody>
      </p:sp>
      <p:sp>
        <p:nvSpPr>
          <p:cNvPr id="13" name="Прямокутник 12">
            <a:extLst>
              <a:ext uri="{FF2B5EF4-FFF2-40B4-BE49-F238E27FC236}">
                <a16:creationId xmlns:a16="http://schemas.microsoft.com/office/drawing/2014/main" id="{51F55979-DB8A-44B0-A0E7-F44DA8B6F83A}"/>
              </a:ext>
            </a:extLst>
          </p:cNvPr>
          <p:cNvSpPr>
            <a:spLocks noGrp="1"/>
          </p:cNvSpPr>
          <p:nvPr/>
        </p:nvSpPr>
        <p:spPr>
          <a:xfrm>
            <a:off x="3695700" y="2876550"/>
            <a:ext cx="2333625" cy="74295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нафтопродукти, BTEX, ПАВ</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метали, ПХБ</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продукти горіння</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хімічні реагенти</a:t>
            </a:r>
          </a:p>
        </p:txBody>
      </p:sp>
      <p:sp>
        <p:nvSpPr>
          <p:cNvPr id="14" name="Прямокутник: округлені кути 13">
            <a:extLst>
              <a:ext uri="{FF2B5EF4-FFF2-40B4-BE49-F238E27FC236}">
                <a16:creationId xmlns:a16="http://schemas.microsoft.com/office/drawing/2014/main" id="{0C9D3BD2-95F3-406C-BBBB-11DB47C1118F}"/>
              </a:ext>
            </a:extLst>
          </p:cNvPr>
          <p:cNvSpPr>
            <a:spLocks noGrp="1"/>
          </p:cNvSpPr>
          <p:nvPr/>
        </p:nvSpPr>
        <p:spPr>
          <a:xfrm>
            <a:off x="6457950" y="2400300"/>
            <a:ext cx="2381250" cy="1333500"/>
          </a:xfrm>
          <a:prstGeom prst="roundRect">
            <a:avLst>
              <a:gd name="adj" fmla="val 5714"/>
            </a:avLst>
          </a:prstGeom>
          <a:solidFill>
            <a:srgbClr val="F4F8F6"/>
          </a:solidFill>
          <a:ln w="0">
            <a:noFill/>
          </a:ln>
        </p:spPr>
      </p:sp>
      <p:sp>
        <p:nvSpPr>
          <p:cNvPr id="15" name="Прямокутник 14">
            <a:extLst>
              <a:ext uri="{FF2B5EF4-FFF2-40B4-BE49-F238E27FC236}">
                <a16:creationId xmlns:a16="http://schemas.microsoft.com/office/drawing/2014/main" id="{C8DA229C-6170-4FB0-817F-7F80BBF25588}"/>
              </a:ext>
            </a:extLst>
          </p:cNvPr>
          <p:cNvSpPr>
            <a:spLocks noGrp="1"/>
          </p:cNvSpPr>
          <p:nvPr/>
        </p:nvSpPr>
        <p:spPr>
          <a:xfrm>
            <a:off x="6667500" y="2571750"/>
            <a:ext cx="2000250" cy="171450"/>
          </a:xfrm>
          <a:prstGeom prst="rect">
            <a:avLst/>
          </a:prstGeom>
          <a:noFill/>
          <a:ln w="0">
            <a:noFill/>
          </a:ln>
        </p:spPr>
        <p:txBody>
          <a:bodyPr anchor="t">
            <a:normAutofit fontScale="63636"/>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ЛЮДСЬКІ РЕЦЕПТОРИ</a:t>
            </a:r>
          </a:p>
        </p:txBody>
      </p:sp>
      <p:sp>
        <p:nvSpPr>
          <p:cNvPr id="16" name="Прямокутник 15">
            <a:extLst>
              <a:ext uri="{FF2B5EF4-FFF2-40B4-BE49-F238E27FC236}">
                <a16:creationId xmlns:a16="http://schemas.microsoft.com/office/drawing/2014/main" id="{1D426E9B-5119-4DCB-840D-993E7E6427FA}"/>
              </a:ext>
            </a:extLst>
          </p:cNvPr>
          <p:cNvSpPr>
            <a:spLocks noGrp="1"/>
          </p:cNvSpPr>
          <p:nvPr/>
        </p:nvSpPr>
        <p:spPr>
          <a:xfrm>
            <a:off x="6667500" y="2876550"/>
            <a:ext cx="1952625" cy="74295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мешканці й діти</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користувачі колодязів</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власники городів</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працівники та ремедіатори</a:t>
            </a:r>
          </a:p>
        </p:txBody>
      </p:sp>
      <p:sp>
        <p:nvSpPr>
          <p:cNvPr id="17" name="Прямокутник: округлені кути 16">
            <a:extLst>
              <a:ext uri="{FF2B5EF4-FFF2-40B4-BE49-F238E27FC236}">
                <a16:creationId xmlns:a16="http://schemas.microsoft.com/office/drawing/2014/main" id="{CAD95E31-1A6B-412B-8305-7DBFA04B33FB}"/>
              </a:ext>
            </a:extLst>
          </p:cNvPr>
          <p:cNvSpPr>
            <a:spLocks noGrp="1"/>
          </p:cNvSpPr>
          <p:nvPr/>
        </p:nvSpPr>
        <p:spPr>
          <a:xfrm>
            <a:off x="9048750" y="2400300"/>
            <a:ext cx="2533650" cy="1333500"/>
          </a:xfrm>
          <a:prstGeom prst="roundRect">
            <a:avLst>
              <a:gd name="adj" fmla="val 5714"/>
            </a:avLst>
          </a:prstGeom>
          <a:solidFill>
            <a:srgbClr val="DDECE4"/>
          </a:solidFill>
          <a:ln w="0">
            <a:noFill/>
          </a:ln>
        </p:spPr>
      </p:sp>
      <p:sp>
        <p:nvSpPr>
          <p:cNvPr id="18" name="Прямокутник 17">
            <a:extLst>
              <a:ext uri="{FF2B5EF4-FFF2-40B4-BE49-F238E27FC236}">
                <a16:creationId xmlns:a16="http://schemas.microsoft.com/office/drawing/2014/main" id="{FAF7BA11-F55C-429B-A1DA-E25EAA11BE3C}"/>
              </a:ext>
            </a:extLst>
          </p:cNvPr>
          <p:cNvSpPr>
            <a:spLocks noGrp="1"/>
          </p:cNvSpPr>
          <p:nvPr/>
        </p:nvSpPr>
        <p:spPr>
          <a:xfrm>
            <a:off x="9258300" y="2571750"/>
            <a:ext cx="1714500" cy="171450"/>
          </a:xfrm>
          <a:prstGeom prst="rect">
            <a:avLst/>
          </a:prstGeom>
          <a:noFill/>
          <a:ln w="0">
            <a:noFill/>
          </a:ln>
        </p:spPr>
        <p:txBody>
          <a:bodyPr anchor="t">
            <a:normAutofit fontScale="63636"/>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ЕКОРЕЦЕПТОРИ</a:t>
            </a:r>
          </a:p>
        </p:txBody>
      </p:sp>
      <p:sp>
        <p:nvSpPr>
          <p:cNvPr id="19" name="Прямокутник 18">
            <a:extLst>
              <a:ext uri="{FF2B5EF4-FFF2-40B4-BE49-F238E27FC236}">
                <a16:creationId xmlns:a16="http://schemas.microsoft.com/office/drawing/2014/main" id="{69AFBB89-3DC0-4193-BCFF-3431F3333106}"/>
              </a:ext>
            </a:extLst>
          </p:cNvPr>
          <p:cNvSpPr>
            <a:spLocks noGrp="1"/>
          </p:cNvSpPr>
          <p:nvPr/>
        </p:nvSpPr>
        <p:spPr>
          <a:xfrm>
            <a:off x="9258300" y="2876550"/>
            <a:ext cx="2095500" cy="74295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ґрунтова біота й рослини</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водні безхребетні, риби</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амфібії та птахи</a:t>
            </a:r>
          </a:p>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прибережне оселище</a:t>
            </a:r>
          </a:p>
        </p:txBody>
      </p:sp>
      <p:sp>
        <p:nvSpPr>
          <p:cNvPr id="20" name="Прямокутник 19">
            <a:extLst>
              <a:ext uri="{FF2B5EF4-FFF2-40B4-BE49-F238E27FC236}">
                <a16:creationId xmlns:a16="http://schemas.microsoft.com/office/drawing/2014/main" id="{06C4F20C-97F6-48B1-814A-3DD3441E7E3D}"/>
              </a:ext>
            </a:extLst>
          </p:cNvPr>
          <p:cNvSpPr>
            <a:spLocks noGrp="1"/>
          </p:cNvSpPr>
          <p:nvPr/>
        </p:nvSpPr>
        <p:spPr>
          <a:xfrm>
            <a:off x="514350" y="4057650"/>
            <a:ext cx="26670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ПРІОРИТЕТНІ ШЛЯХИ</a:t>
            </a:r>
          </a:p>
        </p:txBody>
      </p:sp>
      <p:sp>
        <p:nvSpPr>
          <p:cNvPr id="21" name="Прямокутник: округлені кути 20">
            <a:extLst>
              <a:ext uri="{FF2B5EF4-FFF2-40B4-BE49-F238E27FC236}">
                <a16:creationId xmlns:a16="http://schemas.microsoft.com/office/drawing/2014/main" id="{4A951FD3-C589-4DB4-9337-D2424F10687D}"/>
              </a:ext>
            </a:extLst>
          </p:cNvPr>
          <p:cNvSpPr>
            <a:spLocks noGrp="1"/>
          </p:cNvSpPr>
          <p:nvPr/>
        </p:nvSpPr>
        <p:spPr>
          <a:xfrm>
            <a:off x="514350" y="4362450"/>
            <a:ext cx="3924300" cy="304800"/>
          </a:xfrm>
          <a:prstGeom prst="roundRect">
            <a:avLst>
              <a:gd name="adj" fmla="val 25000"/>
            </a:avLst>
          </a:prstGeom>
          <a:solidFill>
            <a:srgbClr val="F4F8F6"/>
          </a:solidFill>
          <a:ln w="9525">
            <a:solidFill>
              <a:srgbClr val="D6E1DC"/>
            </a:solidFill>
          </a:ln>
        </p:spPr>
      </p:sp>
      <p:sp>
        <p:nvSpPr>
          <p:cNvPr id="22" name="Прямокутник 21">
            <a:extLst>
              <a:ext uri="{FF2B5EF4-FFF2-40B4-BE49-F238E27FC236}">
                <a16:creationId xmlns:a16="http://schemas.microsoft.com/office/drawing/2014/main" id="{16180330-C183-422B-AB5A-CD09A000A8CD}"/>
              </a:ext>
            </a:extLst>
          </p:cNvPr>
          <p:cNvSpPr>
            <a:spLocks noGrp="1"/>
          </p:cNvSpPr>
          <p:nvPr/>
        </p:nvSpPr>
        <p:spPr>
          <a:xfrm>
            <a:off x="647700" y="4429125"/>
            <a:ext cx="36195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ґрунт → пил → мешканці</a:t>
            </a:r>
          </a:p>
        </p:txBody>
      </p:sp>
      <p:sp>
        <p:nvSpPr>
          <p:cNvPr id="23" name="Прямокутник: округлені кути 22">
            <a:extLst>
              <a:ext uri="{FF2B5EF4-FFF2-40B4-BE49-F238E27FC236}">
                <a16:creationId xmlns:a16="http://schemas.microsoft.com/office/drawing/2014/main" id="{D39726CA-7427-4B2A-B3F5-4C6D4F39AF7F}"/>
              </a:ext>
            </a:extLst>
          </p:cNvPr>
          <p:cNvSpPr>
            <a:spLocks noGrp="1"/>
          </p:cNvSpPr>
          <p:nvPr/>
        </p:nvSpPr>
        <p:spPr>
          <a:xfrm>
            <a:off x="4610100" y="4362450"/>
            <a:ext cx="3924300" cy="304800"/>
          </a:xfrm>
          <a:prstGeom prst="roundRect">
            <a:avLst>
              <a:gd name="adj" fmla="val 25000"/>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2BE418F0-5DD4-48B1-836A-898512F2CDE6}"/>
              </a:ext>
            </a:extLst>
          </p:cNvPr>
          <p:cNvSpPr>
            <a:spLocks noGrp="1"/>
          </p:cNvSpPr>
          <p:nvPr/>
        </p:nvSpPr>
        <p:spPr>
          <a:xfrm>
            <a:off x="4743450" y="4429125"/>
            <a:ext cx="36195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ґрунт → підземна вода → колодязі</a:t>
            </a:r>
          </a:p>
        </p:txBody>
      </p:sp>
      <p:sp>
        <p:nvSpPr>
          <p:cNvPr id="25" name="Прямокутник: округлені кути 24">
            <a:extLst>
              <a:ext uri="{FF2B5EF4-FFF2-40B4-BE49-F238E27FC236}">
                <a16:creationId xmlns:a16="http://schemas.microsoft.com/office/drawing/2014/main" id="{A7AF804E-2C95-4737-A528-5EA85308FDF5}"/>
              </a:ext>
            </a:extLst>
          </p:cNvPr>
          <p:cNvSpPr>
            <a:spLocks noGrp="1"/>
          </p:cNvSpPr>
          <p:nvPr/>
        </p:nvSpPr>
        <p:spPr>
          <a:xfrm>
            <a:off x="514350" y="4772025"/>
            <a:ext cx="3924300" cy="304800"/>
          </a:xfrm>
          <a:prstGeom prst="roundRect">
            <a:avLst>
              <a:gd name="adj" fmla="val 25000"/>
            </a:avLst>
          </a:prstGeom>
          <a:solidFill>
            <a:srgbClr val="F4F8F6"/>
          </a:solidFill>
          <a:ln w="9525">
            <a:solidFill>
              <a:srgbClr val="D6E1DC"/>
            </a:solidFill>
          </a:ln>
        </p:spPr>
      </p:sp>
      <p:sp>
        <p:nvSpPr>
          <p:cNvPr id="26" name="Прямокутник 25">
            <a:extLst>
              <a:ext uri="{FF2B5EF4-FFF2-40B4-BE49-F238E27FC236}">
                <a16:creationId xmlns:a16="http://schemas.microsoft.com/office/drawing/2014/main" id="{D579D5A7-00FB-4E7E-B384-6E307313B1E7}"/>
              </a:ext>
            </a:extLst>
          </p:cNvPr>
          <p:cNvSpPr>
            <a:spLocks noGrp="1"/>
          </p:cNvSpPr>
          <p:nvPr/>
        </p:nvSpPr>
        <p:spPr>
          <a:xfrm>
            <a:off x="647700" y="4838700"/>
            <a:ext cx="36195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пожежний стік → річка → біота</a:t>
            </a:r>
          </a:p>
        </p:txBody>
      </p:sp>
      <p:sp>
        <p:nvSpPr>
          <p:cNvPr id="27" name="Прямокутник: округлені кути 26">
            <a:extLst>
              <a:ext uri="{FF2B5EF4-FFF2-40B4-BE49-F238E27FC236}">
                <a16:creationId xmlns:a16="http://schemas.microsoft.com/office/drawing/2014/main" id="{CC36EF4E-2E94-458E-A1F6-7D8E95EB3812}"/>
              </a:ext>
            </a:extLst>
          </p:cNvPr>
          <p:cNvSpPr>
            <a:spLocks noGrp="1"/>
          </p:cNvSpPr>
          <p:nvPr/>
        </p:nvSpPr>
        <p:spPr>
          <a:xfrm>
            <a:off x="4610100" y="4772025"/>
            <a:ext cx="3924300" cy="304800"/>
          </a:xfrm>
          <a:prstGeom prst="roundRect">
            <a:avLst>
              <a:gd name="adj" fmla="val 25000"/>
            </a:avLst>
          </a:prstGeom>
          <a:solidFill>
            <a:srgbClr val="F5EBDD"/>
          </a:solidFill>
          <a:ln w="9525">
            <a:solidFill>
              <a:srgbClr val="D6E1DC"/>
            </a:solidFill>
          </a:ln>
        </p:spPr>
      </p:sp>
      <p:sp>
        <p:nvSpPr>
          <p:cNvPr id="28" name="Прямокутник 27">
            <a:extLst>
              <a:ext uri="{FF2B5EF4-FFF2-40B4-BE49-F238E27FC236}">
                <a16:creationId xmlns:a16="http://schemas.microsoft.com/office/drawing/2014/main" id="{82D5ECCB-DE63-45FA-929D-6CD16612EB50}"/>
              </a:ext>
            </a:extLst>
          </p:cNvPr>
          <p:cNvSpPr>
            <a:spLocks noGrp="1"/>
          </p:cNvSpPr>
          <p:nvPr/>
        </p:nvSpPr>
        <p:spPr>
          <a:xfrm>
            <a:off x="4743450" y="4838700"/>
            <a:ext cx="36195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донні відклади → риба → людина</a:t>
            </a:r>
          </a:p>
        </p:txBody>
      </p:sp>
      <p:sp>
        <p:nvSpPr>
          <p:cNvPr id="29" name="Прямокутник: округлені кути 28">
            <a:extLst>
              <a:ext uri="{FF2B5EF4-FFF2-40B4-BE49-F238E27FC236}">
                <a16:creationId xmlns:a16="http://schemas.microsoft.com/office/drawing/2014/main" id="{03D1D46E-837D-4E8C-8049-6EDEAAE3026D}"/>
              </a:ext>
            </a:extLst>
          </p:cNvPr>
          <p:cNvSpPr>
            <a:spLocks noGrp="1"/>
          </p:cNvSpPr>
          <p:nvPr/>
        </p:nvSpPr>
        <p:spPr>
          <a:xfrm>
            <a:off x="514350" y="5181600"/>
            <a:ext cx="3924300" cy="304800"/>
          </a:xfrm>
          <a:prstGeom prst="roundRect">
            <a:avLst>
              <a:gd name="adj" fmla="val 25000"/>
            </a:avLst>
          </a:prstGeom>
          <a:solidFill>
            <a:srgbClr val="F4F8F6"/>
          </a:solidFill>
          <a:ln w="9525">
            <a:solidFill>
              <a:srgbClr val="D6E1DC"/>
            </a:solidFill>
          </a:ln>
        </p:spPr>
      </p:sp>
      <p:sp>
        <p:nvSpPr>
          <p:cNvPr id="30" name="Прямокутник 29">
            <a:extLst>
              <a:ext uri="{FF2B5EF4-FFF2-40B4-BE49-F238E27FC236}">
                <a16:creationId xmlns:a16="http://schemas.microsoft.com/office/drawing/2014/main" id="{5BC1A1C8-CB93-47B4-8221-849DC25D7002}"/>
              </a:ext>
            </a:extLst>
          </p:cNvPr>
          <p:cNvSpPr>
            <a:spLocks noGrp="1"/>
          </p:cNvSpPr>
          <p:nvPr/>
        </p:nvSpPr>
        <p:spPr>
          <a:xfrm>
            <a:off x="647700" y="5248275"/>
            <a:ext cx="36195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ґрунт → овочі або корми → людина</a:t>
            </a:r>
          </a:p>
        </p:txBody>
      </p:sp>
      <p:sp>
        <p:nvSpPr>
          <p:cNvPr id="31" name="Прямокутник: округлені кути 30">
            <a:extLst>
              <a:ext uri="{FF2B5EF4-FFF2-40B4-BE49-F238E27FC236}">
                <a16:creationId xmlns:a16="http://schemas.microsoft.com/office/drawing/2014/main" id="{7589A474-5899-4C0D-BF77-1FD375A7627C}"/>
              </a:ext>
            </a:extLst>
          </p:cNvPr>
          <p:cNvSpPr>
            <a:spLocks noGrp="1"/>
          </p:cNvSpPr>
          <p:nvPr/>
        </p:nvSpPr>
        <p:spPr>
          <a:xfrm>
            <a:off x="4610100" y="5181600"/>
            <a:ext cx="3924300" cy="304800"/>
          </a:xfrm>
          <a:prstGeom prst="roundRect">
            <a:avLst>
              <a:gd name="adj" fmla="val 25000"/>
            </a:avLst>
          </a:prstGeom>
          <a:solidFill>
            <a:srgbClr val="F5EBDD"/>
          </a:solidFill>
          <a:ln w="9525">
            <a:solidFill>
              <a:srgbClr val="D6E1DC"/>
            </a:solidFill>
          </a:ln>
        </p:spPr>
      </p:sp>
      <p:sp>
        <p:nvSpPr>
          <p:cNvPr id="32" name="Прямокутник 31">
            <a:extLst>
              <a:ext uri="{FF2B5EF4-FFF2-40B4-BE49-F238E27FC236}">
                <a16:creationId xmlns:a16="http://schemas.microsoft.com/office/drawing/2014/main" id="{4585C365-0C05-495A-B590-CBC9083EA9CB}"/>
              </a:ext>
            </a:extLst>
          </p:cNvPr>
          <p:cNvSpPr>
            <a:spLocks noGrp="1"/>
          </p:cNvSpPr>
          <p:nvPr/>
        </p:nvSpPr>
        <p:spPr>
          <a:xfrm>
            <a:off x="4743450" y="5248275"/>
            <a:ext cx="36195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леткі речовини → повітря → рецептори</a:t>
            </a:r>
          </a:p>
        </p:txBody>
      </p:sp>
      <p:sp>
        <p:nvSpPr>
          <p:cNvPr id="33" name="Прямокутник: округлені кути 32">
            <a:extLst>
              <a:ext uri="{FF2B5EF4-FFF2-40B4-BE49-F238E27FC236}">
                <a16:creationId xmlns:a16="http://schemas.microsoft.com/office/drawing/2014/main" id="{6D16CED8-1C6D-45F3-BA52-F49AD53F8CC0}"/>
              </a:ext>
            </a:extLst>
          </p:cNvPr>
          <p:cNvSpPr>
            <a:spLocks noGrp="1"/>
          </p:cNvSpPr>
          <p:nvPr/>
        </p:nvSpPr>
        <p:spPr>
          <a:xfrm>
            <a:off x="8915400" y="4057650"/>
            <a:ext cx="2667000" cy="1533525"/>
          </a:xfrm>
          <a:prstGeom prst="roundRect">
            <a:avLst>
              <a:gd name="adj" fmla="val 4969"/>
            </a:avLst>
          </a:prstGeom>
          <a:solidFill>
            <a:srgbClr val="10282F"/>
          </a:solidFill>
          <a:ln w="0">
            <a:noFill/>
          </a:ln>
        </p:spPr>
      </p:sp>
      <p:sp>
        <p:nvSpPr>
          <p:cNvPr id="34" name="Прямокутник 33">
            <a:extLst>
              <a:ext uri="{FF2B5EF4-FFF2-40B4-BE49-F238E27FC236}">
                <a16:creationId xmlns:a16="http://schemas.microsoft.com/office/drawing/2014/main" id="{68277E92-F8B0-4691-A2FB-8F935A4931A7}"/>
              </a:ext>
            </a:extLst>
          </p:cNvPr>
          <p:cNvSpPr>
            <a:spLocks noGrp="1"/>
          </p:cNvSpPr>
          <p:nvPr/>
        </p:nvSpPr>
        <p:spPr>
          <a:xfrm>
            <a:off x="9124950" y="4238625"/>
            <a:ext cx="2238375" cy="171450"/>
          </a:xfrm>
          <a:prstGeom prst="rect">
            <a:avLst/>
          </a:prstGeom>
          <a:noFill/>
          <a:ln w="0">
            <a:noFill/>
          </a:ln>
        </p:spPr>
        <p:txBody>
          <a:bodyPr anchor="t">
            <a:normAutofit fontScale="70000"/>
          </a:bodyPr>
          <a:lstStyle/>
          <a:p>
            <a:pPr algn="l">
              <a:defRPr sz="750" b="1">
                <a:solidFill>
                  <a:srgbClr val="9DD3BE"/>
                </a:solidFill>
                <a:latin typeface="DejaVu Sans"/>
                <a:ea typeface="DejaVu Sans"/>
                <a:cs typeface="DejaVu Sans"/>
              </a:defRPr>
            </a:pPr>
            <a:r>
              <a:rPr sz="750" b="1">
                <a:solidFill>
                  <a:srgbClr val="9DD3BE"/>
                </a:solidFill>
                <a:latin typeface="DejaVu Sans"/>
                <a:ea typeface="DejaVu Sans"/>
                <a:cs typeface="DejaVu Sans"/>
              </a:rPr>
              <a:t>НЕВІДКЛАДНІ РІШЕННЯ</a:t>
            </a:r>
          </a:p>
        </p:txBody>
      </p:sp>
      <p:sp>
        <p:nvSpPr>
          <p:cNvPr id="35" name="Прямокутник 34">
            <a:extLst>
              <a:ext uri="{FF2B5EF4-FFF2-40B4-BE49-F238E27FC236}">
                <a16:creationId xmlns:a16="http://schemas.microsoft.com/office/drawing/2014/main" id="{B5314E87-1C11-4CE9-B09F-3DFE6980B6BB}"/>
              </a:ext>
            </a:extLst>
          </p:cNvPr>
          <p:cNvSpPr>
            <a:spLocks noGrp="1"/>
          </p:cNvSpPr>
          <p:nvPr/>
        </p:nvSpPr>
        <p:spPr>
          <a:xfrm>
            <a:off x="9124950" y="4543425"/>
            <a:ext cx="2238375" cy="914400"/>
          </a:xfrm>
          <a:prstGeom prst="rect">
            <a:avLst/>
          </a:prstGeom>
          <a:noFill/>
          <a:ln w="0">
            <a:noFill/>
          </a:ln>
        </p:spPr>
        <p:txBody>
          <a:bodyPr anchor="t">
            <a:normAutofit/>
          </a:bodyPr>
          <a:lstStyle/>
          <a:p>
            <a:pPr algn="l">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обмежити воду з колодязів</a:t>
            </a:r>
          </a:p>
          <a:p>
            <a:pPr algn="l">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локалізувати стік</a:t>
            </a:r>
          </a:p>
          <a:p>
            <a:pPr algn="l">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запобігти пилінню</a:t>
            </a:r>
          </a:p>
          <a:p>
            <a:pPr algn="l">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відібрати безпечні проби</a:t>
            </a:r>
          </a:p>
          <a:p>
            <a:pPr algn="l">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поінформувати населення</a:t>
            </a:r>
          </a:p>
          <a:p>
            <a:pPr algn="l">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оновити концептуальну модель</a:t>
            </a:r>
          </a:p>
        </p:txBody>
      </p:sp>
      <p:sp>
        <p:nvSpPr>
          <p:cNvPr id="36" name="Прямокутник: округлені кути 35">
            <a:extLst>
              <a:ext uri="{FF2B5EF4-FFF2-40B4-BE49-F238E27FC236}">
                <a16:creationId xmlns:a16="http://schemas.microsoft.com/office/drawing/2014/main" id="{5540FE61-D72C-40FC-8BD8-45EFE81A8EA1}"/>
              </a:ext>
            </a:extLst>
          </p:cNvPr>
          <p:cNvSpPr>
            <a:spLocks noGrp="1"/>
          </p:cNvSpPr>
          <p:nvPr/>
        </p:nvSpPr>
        <p:spPr>
          <a:xfrm>
            <a:off x="514350" y="5753100"/>
            <a:ext cx="11068050" cy="400050"/>
          </a:xfrm>
          <a:prstGeom prst="roundRect">
            <a:avLst>
              <a:gd name="adj" fmla="val 19048"/>
            </a:avLst>
          </a:prstGeom>
          <a:solidFill>
            <a:srgbClr val="F7E6E3"/>
          </a:solidFill>
          <a:ln w="0">
            <a:noFill/>
          </a:ln>
        </p:spPr>
      </p:sp>
      <p:sp>
        <p:nvSpPr>
          <p:cNvPr id="37" name="Прямокутник 36">
            <a:extLst>
              <a:ext uri="{FF2B5EF4-FFF2-40B4-BE49-F238E27FC236}">
                <a16:creationId xmlns:a16="http://schemas.microsoft.com/office/drawing/2014/main" id="{85E81961-A9D0-4D39-A7CD-82E3E9D45860}"/>
              </a:ext>
            </a:extLst>
          </p:cNvPr>
          <p:cNvSpPr>
            <a:spLocks noGrp="1"/>
          </p:cNvSpPr>
          <p:nvPr/>
        </p:nvSpPr>
        <p:spPr>
          <a:xfrm>
            <a:off x="742950" y="5848350"/>
            <a:ext cx="10572750" cy="190500"/>
          </a:xfrm>
          <a:prstGeom prst="rect">
            <a:avLst/>
          </a:prstGeom>
          <a:noFill/>
          <a:ln w="0">
            <a:noFill/>
          </a:ln>
        </p:spPr>
        <p:txBody>
          <a:bodyPr anchor="t">
            <a:normAutofit fontScale="72222"/>
          </a:bodyPr>
          <a:lstStyle/>
          <a:p>
            <a:pPr algn="ctr">
              <a:defRPr sz="900" b="1">
                <a:solidFill>
                  <a:srgbClr val="C75A52"/>
                </a:solidFill>
                <a:latin typeface="DejaVu Sans"/>
                <a:ea typeface="DejaVu Sans"/>
                <a:cs typeface="DejaVu Sans"/>
              </a:defRPr>
            </a:pPr>
            <a:r>
              <a:rPr sz="900" b="1">
                <a:solidFill>
                  <a:srgbClr val="C75A52"/>
                </a:solidFill>
                <a:latin typeface="DejaVu Sans"/>
                <a:ea typeface="DejaVu Sans"/>
                <a:cs typeface="DejaVu Sans"/>
              </a:rPr>
              <a:t>Недоступну центральну частину позначають як прогалину даних, а не як безпечну територію.</a:t>
            </a:r>
          </a:p>
        </p:txBody>
      </p:sp>
      <p:sp>
        <p:nvSpPr>
          <p:cNvPr id="38" name="Прямокутник 37">
            <a:extLst>
              <a:ext uri="{FF2B5EF4-FFF2-40B4-BE49-F238E27FC236}">
                <a16:creationId xmlns:a16="http://schemas.microsoft.com/office/drawing/2014/main" id="{70B721FD-1983-4F6E-A76D-4DBC838BF96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9" name="Прямокутник 38">
            <a:extLst>
              <a:ext uri="{FF2B5EF4-FFF2-40B4-BE49-F238E27FC236}">
                <a16:creationId xmlns:a16="http://schemas.microsoft.com/office/drawing/2014/main" id="{46864362-1485-452E-A6E9-BF0235565656}"/>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35</a:t>
            </a:r>
          </a:p>
        </p:txBody>
      </p:sp>
    </p:spTree>
    <p:extLst>
      <p:ext uri="{BB962C8B-B14F-4D97-AF65-F5344CB8AC3E}">
        <p14:creationId xmlns:p14="http://schemas.microsoft.com/office/powerpoint/2010/main" val="939007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80" name="Прямокутник 79">
            <a:extLst>
              <a:ext uri="{FF2B5EF4-FFF2-40B4-BE49-F238E27FC236}">
                <a16:creationId xmlns:a16="http://schemas.microsoft.com/office/drawing/2014/main" id="{DEDA9D15-A942-451D-984E-D86ECBEF5178}"/>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36</a:t>
            </a:r>
          </a:p>
        </p:txBody>
      </p:sp>
      <p:sp>
        <p:nvSpPr>
          <p:cNvPr id="2" name="Прямокутник 1">
            <a:extLst>
              <a:ext uri="{FF2B5EF4-FFF2-40B4-BE49-F238E27FC236}">
                <a16:creationId xmlns:a16="http://schemas.microsoft.com/office/drawing/2014/main" id="{A99404AD-4CC6-4E19-8023-64342445DA52}"/>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D0B8C4FC-54F7-454E-AF78-339052AE47DF}"/>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Типові помилки спотворюють оцінку експозиції та пріоритетів</a:t>
            </a:r>
          </a:p>
        </p:txBody>
      </p:sp>
      <p:sp>
        <p:nvSpPr>
          <p:cNvPr id="4" name="Прямокутник: округлені кути 3">
            <a:extLst>
              <a:ext uri="{FF2B5EF4-FFF2-40B4-BE49-F238E27FC236}">
                <a16:creationId xmlns:a16="http://schemas.microsoft.com/office/drawing/2014/main" id="{99A3D295-890C-4EBF-8FDE-4DCC4D2E23A1}"/>
              </a:ext>
            </a:extLst>
          </p:cNvPr>
          <p:cNvSpPr>
            <a:spLocks noGrp="1"/>
          </p:cNvSpPr>
          <p:nvPr/>
        </p:nvSpPr>
        <p:spPr>
          <a:xfrm>
            <a:off x="514350" y="1428750"/>
            <a:ext cx="11068050" cy="742950"/>
          </a:xfrm>
          <a:prstGeom prst="roundRect">
            <a:avLst>
              <a:gd name="adj" fmla="val 1025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DE6D1E1-7BE3-4B20-BF64-12E8DEF66C4F}"/>
              </a:ext>
            </a:extLst>
          </p:cNvPr>
          <p:cNvSpPr>
            <a:spLocks noGrp="1"/>
          </p:cNvSpPr>
          <p:nvPr/>
        </p:nvSpPr>
        <p:spPr>
          <a:xfrm>
            <a:off x="514350" y="1428750"/>
            <a:ext cx="66675" cy="7429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97DC01B4-1774-49E6-89FF-79DA7B4E3C94}"/>
              </a:ext>
            </a:extLst>
          </p:cNvPr>
          <p:cNvSpPr>
            <a:spLocks noGrp="1"/>
          </p:cNvSpPr>
          <p:nvPr/>
        </p:nvSpPr>
        <p:spPr>
          <a:xfrm>
            <a:off x="704850" y="154305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МЕТОДОЛОГІЧНА ПОМИЛКА</a:t>
            </a:r>
          </a:p>
        </p:txBody>
      </p:sp>
      <p:sp>
        <p:nvSpPr>
          <p:cNvPr id="7" name="Прямокутник 6">
            <a:extLst>
              <a:ext uri="{FF2B5EF4-FFF2-40B4-BE49-F238E27FC236}">
                <a16:creationId xmlns:a16="http://schemas.microsoft.com/office/drawing/2014/main" id="{3E70E3A3-E4A1-4BE9-8D3B-05385D65A334}"/>
              </a:ext>
            </a:extLst>
          </p:cNvPr>
          <p:cNvSpPr>
            <a:spLocks noGrp="1"/>
          </p:cNvSpPr>
          <p:nvPr/>
        </p:nvSpPr>
        <p:spPr>
          <a:xfrm>
            <a:off x="704850" y="1762125"/>
            <a:ext cx="10706100" cy="323850"/>
          </a:xfrm>
          <a:prstGeom prst="rect">
            <a:avLst/>
          </a:prstGeom>
          <a:noFill/>
          <a:ln w="0">
            <a:noFill/>
          </a:ln>
        </p:spPr>
        <p:txBody>
          <a:bodyPr anchor="t">
            <a:normAutofit fontScale="9564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Рішення або припущення, яке порушує логіку оцінювання ризику та може призвести до недооцінювання, завищення або хибного тлумачення результату.</a:t>
            </a:r>
          </a:p>
        </p:txBody>
      </p:sp>
      <p:sp>
        <p:nvSpPr>
          <p:cNvPr id="8" name="Прямокутник: округлені кути 7">
            <a:extLst>
              <a:ext uri="{FF2B5EF4-FFF2-40B4-BE49-F238E27FC236}">
                <a16:creationId xmlns:a16="http://schemas.microsoft.com/office/drawing/2014/main" id="{7E86E8F5-ED34-445A-B9C2-EC1156092039}"/>
              </a:ext>
            </a:extLst>
          </p:cNvPr>
          <p:cNvSpPr>
            <a:spLocks noGrp="1"/>
          </p:cNvSpPr>
          <p:nvPr/>
        </p:nvSpPr>
        <p:spPr>
          <a:xfrm>
            <a:off x="514350" y="2457450"/>
            <a:ext cx="5305425" cy="390525"/>
          </a:xfrm>
          <a:prstGeom prst="roundRect">
            <a:avLst>
              <a:gd name="adj" fmla="val 19512"/>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9F2DF5E2-C28D-4EB7-9541-4E2659FC8778}"/>
              </a:ext>
            </a:extLst>
          </p:cNvPr>
          <p:cNvSpPr>
            <a:spLocks noGrp="1"/>
          </p:cNvSpPr>
          <p:nvPr/>
        </p:nvSpPr>
        <p:spPr>
          <a:xfrm>
            <a:off x="628650" y="2562225"/>
            <a:ext cx="180975" cy="180975"/>
          </a:xfrm>
          <a:prstGeom prst="ellipse">
            <a:avLst/>
          </a:prstGeom>
          <a:solidFill>
            <a:srgbClr val="D9952D"/>
          </a:solidFill>
          <a:ln w="0">
            <a:noFill/>
          </a:ln>
        </p:spPr>
      </p:sp>
      <p:sp>
        <p:nvSpPr>
          <p:cNvPr id="10" name="Прямокутник 9">
            <a:extLst>
              <a:ext uri="{FF2B5EF4-FFF2-40B4-BE49-F238E27FC236}">
                <a16:creationId xmlns:a16="http://schemas.microsoft.com/office/drawing/2014/main" id="{7B8E152C-0ADB-426A-9ECA-6F6658AFC146}"/>
              </a:ext>
            </a:extLst>
          </p:cNvPr>
          <p:cNvSpPr>
            <a:spLocks noGrp="1"/>
          </p:cNvSpPr>
          <p:nvPr/>
        </p:nvSpPr>
        <p:spPr>
          <a:xfrm>
            <a:off x="628650" y="260985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57B2ED6B-6B8D-4AEC-985A-422DBBF0E6C0}"/>
              </a:ext>
            </a:extLst>
          </p:cNvPr>
          <p:cNvSpPr>
            <a:spLocks noGrp="1"/>
          </p:cNvSpPr>
          <p:nvPr/>
        </p:nvSpPr>
        <p:spPr>
          <a:xfrm>
            <a:off x="923925" y="252412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НЕБЕЗПЕКА = РИЗИК</a:t>
            </a:r>
          </a:p>
        </p:txBody>
      </p:sp>
      <p:sp>
        <p:nvSpPr>
          <p:cNvPr id="12" name="Прямокутник 11">
            <a:extLst>
              <a:ext uri="{FF2B5EF4-FFF2-40B4-BE49-F238E27FC236}">
                <a16:creationId xmlns:a16="http://schemas.microsoft.com/office/drawing/2014/main" id="{A2D809D5-F416-4352-B107-595C318C628B}"/>
              </a:ext>
            </a:extLst>
          </p:cNvPr>
          <p:cNvSpPr>
            <a:spLocks noGrp="1"/>
          </p:cNvSpPr>
          <p:nvPr/>
        </p:nvSpPr>
        <p:spPr>
          <a:xfrm>
            <a:off x="2657475" y="251460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ігнорування фактичної експозиції</a:t>
            </a:r>
          </a:p>
        </p:txBody>
      </p:sp>
      <p:sp>
        <p:nvSpPr>
          <p:cNvPr id="13" name="Прямокутник: округлені кути 12">
            <a:extLst>
              <a:ext uri="{FF2B5EF4-FFF2-40B4-BE49-F238E27FC236}">
                <a16:creationId xmlns:a16="http://schemas.microsoft.com/office/drawing/2014/main" id="{C913A067-58EB-41B6-A91E-639673F92651}"/>
              </a:ext>
            </a:extLst>
          </p:cNvPr>
          <p:cNvSpPr>
            <a:spLocks noGrp="1"/>
          </p:cNvSpPr>
          <p:nvPr/>
        </p:nvSpPr>
        <p:spPr>
          <a:xfrm>
            <a:off x="6048375" y="2457450"/>
            <a:ext cx="5305425" cy="390525"/>
          </a:xfrm>
          <a:prstGeom prst="roundRect">
            <a:avLst>
              <a:gd name="adj" fmla="val 19512"/>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FE5AAA7C-8DEB-4081-8F52-F7CCA0338DB1}"/>
              </a:ext>
            </a:extLst>
          </p:cNvPr>
          <p:cNvSpPr>
            <a:spLocks noGrp="1"/>
          </p:cNvSpPr>
          <p:nvPr/>
        </p:nvSpPr>
        <p:spPr>
          <a:xfrm>
            <a:off x="6162675" y="2562225"/>
            <a:ext cx="180975" cy="180975"/>
          </a:xfrm>
          <a:prstGeom prst="ellipse">
            <a:avLst/>
          </a:prstGeom>
          <a:solidFill>
            <a:srgbClr val="D9952D"/>
          </a:solidFill>
          <a:ln w="0">
            <a:noFill/>
          </a:ln>
        </p:spPr>
      </p:sp>
      <p:sp>
        <p:nvSpPr>
          <p:cNvPr id="15" name="Прямокутник 14">
            <a:extLst>
              <a:ext uri="{FF2B5EF4-FFF2-40B4-BE49-F238E27FC236}">
                <a16:creationId xmlns:a16="http://schemas.microsoft.com/office/drawing/2014/main" id="{DD99A9D9-93AA-4877-AA35-3FF791E12C6E}"/>
              </a:ext>
            </a:extLst>
          </p:cNvPr>
          <p:cNvSpPr>
            <a:spLocks noGrp="1"/>
          </p:cNvSpPr>
          <p:nvPr/>
        </p:nvSpPr>
        <p:spPr>
          <a:xfrm>
            <a:off x="6162675" y="260985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475061E5-D105-4438-AE8A-4214BCD99F5F}"/>
              </a:ext>
            </a:extLst>
          </p:cNvPr>
          <p:cNvSpPr>
            <a:spLocks noGrp="1"/>
          </p:cNvSpPr>
          <p:nvPr/>
        </p:nvSpPr>
        <p:spPr>
          <a:xfrm>
            <a:off x="6457950" y="252412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ЛИШЕ КОНЦЕНТРАЦІЯ</a:t>
            </a:r>
          </a:p>
        </p:txBody>
      </p:sp>
      <p:sp>
        <p:nvSpPr>
          <p:cNvPr id="17" name="Прямокутник 16">
            <a:extLst>
              <a:ext uri="{FF2B5EF4-FFF2-40B4-BE49-F238E27FC236}">
                <a16:creationId xmlns:a16="http://schemas.microsoft.com/office/drawing/2014/main" id="{E7896CBD-CABD-487D-9C49-CE0D7740CDAB}"/>
              </a:ext>
            </a:extLst>
          </p:cNvPr>
          <p:cNvSpPr>
            <a:spLocks noGrp="1"/>
          </p:cNvSpPr>
          <p:nvPr/>
        </p:nvSpPr>
        <p:spPr>
          <a:xfrm>
            <a:off x="8191500" y="251460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без частоти, тривалості й біодоступності</a:t>
            </a:r>
          </a:p>
        </p:txBody>
      </p:sp>
      <p:sp>
        <p:nvSpPr>
          <p:cNvPr id="18" name="Прямокутник: округлені кути 17">
            <a:extLst>
              <a:ext uri="{FF2B5EF4-FFF2-40B4-BE49-F238E27FC236}">
                <a16:creationId xmlns:a16="http://schemas.microsoft.com/office/drawing/2014/main" id="{ED64E455-567B-4188-96BB-61778F061BBC}"/>
              </a:ext>
            </a:extLst>
          </p:cNvPr>
          <p:cNvSpPr>
            <a:spLocks noGrp="1"/>
          </p:cNvSpPr>
          <p:nvPr/>
        </p:nvSpPr>
        <p:spPr>
          <a:xfrm>
            <a:off x="514350" y="2943225"/>
            <a:ext cx="5305425" cy="390525"/>
          </a:xfrm>
          <a:prstGeom prst="roundRect">
            <a:avLst>
              <a:gd name="adj" fmla="val 19512"/>
            </a:avLst>
          </a:prstGeom>
          <a:solidFill>
            <a:srgbClr val="FFFFFF"/>
          </a:solidFill>
          <a:ln w="9525">
            <a:solidFill>
              <a:srgbClr val="D6E1DC"/>
            </a:solidFill>
          </a:ln>
        </p:spPr>
      </p:sp>
      <p:sp>
        <p:nvSpPr>
          <p:cNvPr id="19" name="Овал 18">
            <a:extLst>
              <a:ext uri="{FF2B5EF4-FFF2-40B4-BE49-F238E27FC236}">
                <a16:creationId xmlns:a16="http://schemas.microsoft.com/office/drawing/2014/main" id="{194D4D68-848C-49D4-81B7-48745429FCFC}"/>
              </a:ext>
            </a:extLst>
          </p:cNvPr>
          <p:cNvSpPr>
            <a:spLocks noGrp="1"/>
          </p:cNvSpPr>
          <p:nvPr/>
        </p:nvSpPr>
        <p:spPr>
          <a:xfrm>
            <a:off x="628650" y="3048000"/>
            <a:ext cx="180975" cy="180975"/>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D1AA56BE-5899-4239-BF1E-C260591EA9B1}"/>
              </a:ext>
            </a:extLst>
          </p:cNvPr>
          <p:cNvSpPr>
            <a:spLocks noGrp="1"/>
          </p:cNvSpPr>
          <p:nvPr/>
        </p:nvSpPr>
        <p:spPr>
          <a:xfrm>
            <a:off x="628650" y="3095625"/>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7F45EB6A-06BC-4BC8-9830-AEBD8BF35031}"/>
              </a:ext>
            </a:extLst>
          </p:cNvPr>
          <p:cNvSpPr>
            <a:spLocks noGrp="1"/>
          </p:cNvSpPr>
          <p:nvPr/>
        </p:nvSpPr>
        <p:spPr>
          <a:xfrm>
            <a:off x="923925" y="3009900"/>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ЛИШЕ СЬОГОДЕННЯ</a:t>
            </a:r>
          </a:p>
        </p:txBody>
      </p:sp>
      <p:sp>
        <p:nvSpPr>
          <p:cNvPr id="22" name="Прямокутник 21">
            <a:extLst>
              <a:ext uri="{FF2B5EF4-FFF2-40B4-BE49-F238E27FC236}">
                <a16:creationId xmlns:a16="http://schemas.microsoft.com/office/drawing/2014/main" id="{11F3A9A6-4462-414E-ABEC-2933601D9269}"/>
              </a:ext>
            </a:extLst>
          </p:cNvPr>
          <p:cNvSpPr>
            <a:spLocks noGrp="1"/>
          </p:cNvSpPr>
          <p:nvPr/>
        </p:nvSpPr>
        <p:spPr>
          <a:xfrm>
            <a:off x="2657475" y="3000375"/>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ігнорування майбутнього землекористування</a:t>
            </a:r>
          </a:p>
        </p:txBody>
      </p:sp>
      <p:sp>
        <p:nvSpPr>
          <p:cNvPr id="23" name="Прямокутник: округлені кути 22">
            <a:extLst>
              <a:ext uri="{FF2B5EF4-FFF2-40B4-BE49-F238E27FC236}">
                <a16:creationId xmlns:a16="http://schemas.microsoft.com/office/drawing/2014/main" id="{2687AAE1-12F9-495C-B546-3AF3455316D6}"/>
              </a:ext>
            </a:extLst>
          </p:cNvPr>
          <p:cNvSpPr>
            <a:spLocks noGrp="1"/>
          </p:cNvSpPr>
          <p:nvPr/>
        </p:nvSpPr>
        <p:spPr>
          <a:xfrm>
            <a:off x="6048375" y="2943225"/>
            <a:ext cx="5305425" cy="390525"/>
          </a:xfrm>
          <a:prstGeom prst="roundRect">
            <a:avLst>
              <a:gd name="adj" fmla="val 19512"/>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212675A3-64C5-4116-9FAF-ADACD5D18E30}"/>
              </a:ext>
            </a:extLst>
          </p:cNvPr>
          <p:cNvSpPr>
            <a:spLocks noGrp="1"/>
          </p:cNvSpPr>
          <p:nvPr/>
        </p:nvSpPr>
        <p:spPr>
          <a:xfrm>
            <a:off x="6162675" y="3048000"/>
            <a:ext cx="180975" cy="180975"/>
          </a:xfrm>
          <a:prstGeom prst="ellipse">
            <a:avLst/>
          </a:prstGeom>
          <a:solidFill>
            <a:srgbClr val="D9952D"/>
          </a:solidFill>
          <a:ln w="0">
            <a:noFill/>
          </a:ln>
        </p:spPr>
      </p:sp>
      <p:sp>
        <p:nvSpPr>
          <p:cNvPr id="25" name="Прямокутник 24">
            <a:extLst>
              <a:ext uri="{FF2B5EF4-FFF2-40B4-BE49-F238E27FC236}">
                <a16:creationId xmlns:a16="http://schemas.microsoft.com/office/drawing/2014/main" id="{A4490107-C502-429E-83E6-EAC3D1AE9B94}"/>
              </a:ext>
            </a:extLst>
          </p:cNvPr>
          <p:cNvSpPr>
            <a:spLocks noGrp="1"/>
          </p:cNvSpPr>
          <p:nvPr/>
        </p:nvSpPr>
        <p:spPr>
          <a:xfrm>
            <a:off x="6162675" y="3095625"/>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79867260-984B-4D03-9569-ACBA3AC6CA2D}"/>
              </a:ext>
            </a:extLst>
          </p:cNvPr>
          <p:cNvSpPr>
            <a:spLocks noGrp="1"/>
          </p:cNvSpPr>
          <p:nvPr/>
        </p:nvSpPr>
        <p:spPr>
          <a:xfrm>
            <a:off x="6457950" y="3009900"/>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ЛИШЕ ДОРОСЛІ</a:t>
            </a:r>
          </a:p>
        </p:txBody>
      </p:sp>
      <p:sp>
        <p:nvSpPr>
          <p:cNvPr id="27" name="Прямокутник 26">
            <a:extLst>
              <a:ext uri="{FF2B5EF4-FFF2-40B4-BE49-F238E27FC236}">
                <a16:creationId xmlns:a16="http://schemas.microsoft.com/office/drawing/2014/main" id="{6064B0A4-5C9E-4105-B696-DED6DB467788}"/>
              </a:ext>
            </a:extLst>
          </p:cNvPr>
          <p:cNvSpPr>
            <a:spLocks noGrp="1"/>
          </p:cNvSpPr>
          <p:nvPr/>
        </p:nvSpPr>
        <p:spPr>
          <a:xfrm>
            <a:off x="8191500" y="3000375"/>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неврахування дітей і вразливих груп</a:t>
            </a:r>
          </a:p>
        </p:txBody>
      </p:sp>
      <p:sp>
        <p:nvSpPr>
          <p:cNvPr id="28" name="Прямокутник: округлені кути 27">
            <a:extLst>
              <a:ext uri="{FF2B5EF4-FFF2-40B4-BE49-F238E27FC236}">
                <a16:creationId xmlns:a16="http://schemas.microsoft.com/office/drawing/2014/main" id="{929C44CA-7B01-49B7-B121-D7CA04FCF80A}"/>
              </a:ext>
            </a:extLst>
          </p:cNvPr>
          <p:cNvSpPr>
            <a:spLocks noGrp="1"/>
          </p:cNvSpPr>
          <p:nvPr/>
        </p:nvSpPr>
        <p:spPr>
          <a:xfrm>
            <a:off x="514350" y="3429000"/>
            <a:ext cx="5305425" cy="390525"/>
          </a:xfrm>
          <a:prstGeom prst="roundRect">
            <a:avLst>
              <a:gd name="adj" fmla="val 19512"/>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202BECB7-2D6B-4AB1-BC65-0932AED7BFD0}"/>
              </a:ext>
            </a:extLst>
          </p:cNvPr>
          <p:cNvSpPr>
            <a:spLocks noGrp="1"/>
          </p:cNvSpPr>
          <p:nvPr/>
        </p:nvSpPr>
        <p:spPr>
          <a:xfrm>
            <a:off x="628650" y="3533775"/>
            <a:ext cx="180975" cy="180975"/>
          </a:xfrm>
          <a:prstGeom prst="ellipse">
            <a:avLst/>
          </a:prstGeom>
          <a:solidFill>
            <a:srgbClr val="D9952D"/>
          </a:solidFill>
          <a:ln w="0">
            <a:noFill/>
          </a:ln>
        </p:spPr>
      </p:sp>
      <p:sp>
        <p:nvSpPr>
          <p:cNvPr id="30" name="Прямокутник 29">
            <a:extLst>
              <a:ext uri="{FF2B5EF4-FFF2-40B4-BE49-F238E27FC236}">
                <a16:creationId xmlns:a16="http://schemas.microsoft.com/office/drawing/2014/main" id="{1060D6A1-1B56-4CB2-A19C-8C76AC50C98B}"/>
              </a:ext>
            </a:extLst>
          </p:cNvPr>
          <p:cNvSpPr>
            <a:spLocks noGrp="1"/>
          </p:cNvSpPr>
          <p:nvPr/>
        </p:nvSpPr>
        <p:spPr>
          <a:xfrm>
            <a:off x="628650" y="358140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3448FF43-DAD8-489F-BC48-F8B8956986B8}"/>
              </a:ext>
            </a:extLst>
          </p:cNvPr>
          <p:cNvSpPr>
            <a:spLocks noGrp="1"/>
          </p:cNvSpPr>
          <p:nvPr/>
        </p:nvSpPr>
        <p:spPr>
          <a:xfrm>
            <a:off x="923925" y="349567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БЕЗ ХАРЧОВИХ ЛАНЦЮГІВ</a:t>
            </a:r>
          </a:p>
        </p:txBody>
      </p:sp>
      <p:sp>
        <p:nvSpPr>
          <p:cNvPr id="32" name="Прямокутник 31">
            <a:extLst>
              <a:ext uri="{FF2B5EF4-FFF2-40B4-BE49-F238E27FC236}">
                <a16:creationId xmlns:a16="http://schemas.microsoft.com/office/drawing/2014/main" id="{C81BF701-19C1-4072-854D-E18F44774C2E}"/>
              </a:ext>
            </a:extLst>
          </p:cNvPr>
          <p:cNvSpPr>
            <a:spLocks noGrp="1"/>
          </p:cNvSpPr>
          <p:nvPr/>
        </p:nvSpPr>
        <p:spPr>
          <a:xfrm>
            <a:off x="2657475" y="348615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втрата непрямих шляхів</a:t>
            </a:r>
          </a:p>
        </p:txBody>
      </p:sp>
      <p:sp>
        <p:nvSpPr>
          <p:cNvPr id="33" name="Прямокутник: округлені кути 32">
            <a:extLst>
              <a:ext uri="{FF2B5EF4-FFF2-40B4-BE49-F238E27FC236}">
                <a16:creationId xmlns:a16="http://schemas.microsoft.com/office/drawing/2014/main" id="{9D418A9B-BF84-4CF3-A1EB-E8B708E18EFA}"/>
              </a:ext>
            </a:extLst>
          </p:cNvPr>
          <p:cNvSpPr>
            <a:spLocks noGrp="1"/>
          </p:cNvSpPr>
          <p:nvPr/>
        </p:nvSpPr>
        <p:spPr>
          <a:xfrm>
            <a:off x="6048375" y="3429000"/>
            <a:ext cx="5305425" cy="390525"/>
          </a:xfrm>
          <a:prstGeom prst="roundRect">
            <a:avLst>
              <a:gd name="adj" fmla="val 19512"/>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EBCFB2CD-0C0E-4FC0-9A3C-A41176039095}"/>
              </a:ext>
            </a:extLst>
          </p:cNvPr>
          <p:cNvSpPr>
            <a:spLocks noGrp="1"/>
          </p:cNvSpPr>
          <p:nvPr/>
        </p:nvSpPr>
        <p:spPr>
          <a:xfrm>
            <a:off x="6162675" y="3533775"/>
            <a:ext cx="180975" cy="180975"/>
          </a:xfrm>
          <a:prstGeom prst="ellipse">
            <a:avLst/>
          </a:prstGeom>
          <a:solidFill>
            <a:srgbClr val="D9952D"/>
          </a:solidFill>
          <a:ln w="0">
            <a:noFill/>
          </a:ln>
        </p:spPr>
      </p:sp>
      <p:sp>
        <p:nvSpPr>
          <p:cNvPr id="35" name="Прямокутник 34">
            <a:extLst>
              <a:ext uri="{FF2B5EF4-FFF2-40B4-BE49-F238E27FC236}">
                <a16:creationId xmlns:a16="http://schemas.microsoft.com/office/drawing/2014/main" id="{45AB1422-C51A-4F05-9D10-4F29A3813FF7}"/>
              </a:ext>
            </a:extLst>
          </p:cNvPr>
          <p:cNvSpPr>
            <a:spLocks noGrp="1"/>
          </p:cNvSpPr>
          <p:nvPr/>
        </p:nvSpPr>
        <p:spPr>
          <a:xfrm>
            <a:off x="6162675" y="358140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DB3C561F-BCFF-4EA5-A1A9-A7E1647C5CF5}"/>
              </a:ext>
            </a:extLst>
          </p:cNvPr>
          <p:cNvSpPr>
            <a:spLocks noGrp="1"/>
          </p:cNvSpPr>
          <p:nvPr/>
        </p:nvSpPr>
        <p:spPr>
          <a:xfrm>
            <a:off x="6457950" y="349567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НЕМАЄ ДАНИХ = НЕМАЄ ШЛЯХУ</a:t>
            </a:r>
          </a:p>
        </p:txBody>
      </p:sp>
      <p:sp>
        <p:nvSpPr>
          <p:cNvPr id="37" name="Прямокутник 36">
            <a:extLst>
              <a:ext uri="{FF2B5EF4-FFF2-40B4-BE49-F238E27FC236}">
                <a16:creationId xmlns:a16="http://schemas.microsoft.com/office/drawing/2014/main" id="{B26BB69A-CE87-4410-BD05-E41A6FA025BC}"/>
              </a:ext>
            </a:extLst>
          </p:cNvPr>
          <p:cNvSpPr>
            <a:spLocks noGrp="1"/>
          </p:cNvSpPr>
          <p:nvPr/>
        </p:nvSpPr>
        <p:spPr>
          <a:xfrm>
            <a:off x="8191500" y="348615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невизначеність помилково стає висновком</a:t>
            </a:r>
          </a:p>
        </p:txBody>
      </p:sp>
      <p:sp>
        <p:nvSpPr>
          <p:cNvPr id="38" name="Прямокутник: округлені кути 37">
            <a:extLst>
              <a:ext uri="{FF2B5EF4-FFF2-40B4-BE49-F238E27FC236}">
                <a16:creationId xmlns:a16="http://schemas.microsoft.com/office/drawing/2014/main" id="{0AB877A5-CC6D-4623-97AF-E31F077DBF0F}"/>
              </a:ext>
            </a:extLst>
          </p:cNvPr>
          <p:cNvSpPr>
            <a:spLocks noGrp="1"/>
          </p:cNvSpPr>
          <p:nvPr/>
        </p:nvSpPr>
        <p:spPr>
          <a:xfrm>
            <a:off x="514350" y="3914775"/>
            <a:ext cx="5305425" cy="390525"/>
          </a:xfrm>
          <a:prstGeom prst="roundRect">
            <a:avLst>
              <a:gd name="adj" fmla="val 19512"/>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F8C2E992-3155-4884-AD97-26A67554DE84}"/>
              </a:ext>
            </a:extLst>
          </p:cNvPr>
          <p:cNvSpPr>
            <a:spLocks noGrp="1"/>
          </p:cNvSpPr>
          <p:nvPr/>
        </p:nvSpPr>
        <p:spPr>
          <a:xfrm>
            <a:off x="628650" y="4019550"/>
            <a:ext cx="180975" cy="180975"/>
          </a:xfrm>
          <a:prstGeom prst="ellipse">
            <a:avLst/>
          </a:prstGeom>
          <a:solidFill>
            <a:srgbClr val="D9952D"/>
          </a:solidFill>
          <a:ln w="0">
            <a:noFill/>
          </a:ln>
        </p:spPr>
      </p:sp>
      <p:sp>
        <p:nvSpPr>
          <p:cNvPr id="40" name="Прямокутник 39">
            <a:extLst>
              <a:ext uri="{FF2B5EF4-FFF2-40B4-BE49-F238E27FC236}">
                <a16:creationId xmlns:a16="http://schemas.microsoft.com/office/drawing/2014/main" id="{1C7BC72E-CCFA-4796-9338-CE27FD544EB8}"/>
              </a:ext>
            </a:extLst>
          </p:cNvPr>
          <p:cNvSpPr>
            <a:spLocks noGrp="1"/>
          </p:cNvSpPr>
          <p:nvPr/>
        </p:nvSpPr>
        <p:spPr>
          <a:xfrm>
            <a:off x="628650" y="4067175"/>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7</a:t>
            </a:r>
          </a:p>
        </p:txBody>
      </p:sp>
      <p:sp>
        <p:nvSpPr>
          <p:cNvPr id="41" name="Прямокутник 40">
            <a:extLst>
              <a:ext uri="{FF2B5EF4-FFF2-40B4-BE49-F238E27FC236}">
                <a16:creationId xmlns:a16="http://schemas.microsoft.com/office/drawing/2014/main" id="{D10A679B-A2EB-4D8A-B1F0-18CEE0C0FA24}"/>
              </a:ext>
            </a:extLst>
          </p:cNvPr>
          <p:cNvSpPr>
            <a:spLocks noGrp="1"/>
          </p:cNvSpPr>
          <p:nvPr/>
        </p:nvSpPr>
        <p:spPr>
          <a:xfrm>
            <a:off x="923925" y="3981450"/>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СКРИНІНГ = НОРМАТИВ</a:t>
            </a:r>
          </a:p>
        </p:txBody>
      </p:sp>
      <p:sp>
        <p:nvSpPr>
          <p:cNvPr id="42" name="Прямокутник 41">
            <a:extLst>
              <a:ext uri="{FF2B5EF4-FFF2-40B4-BE49-F238E27FC236}">
                <a16:creationId xmlns:a16="http://schemas.microsoft.com/office/drawing/2014/main" id="{80EC6AB6-1375-4309-952C-A1E03B0084F3}"/>
              </a:ext>
            </a:extLst>
          </p:cNvPr>
          <p:cNvSpPr>
            <a:spLocks noGrp="1"/>
          </p:cNvSpPr>
          <p:nvPr/>
        </p:nvSpPr>
        <p:spPr>
          <a:xfrm>
            <a:off x="2657475" y="3971925"/>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неврахування сценарію і матриці</a:t>
            </a:r>
          </a:p>
        </p:txBody>
      </p:sp>
      <p:sp>
        <p:nvSpPr>
          <p:cNvPr id="43" name="Прямокутник: округлені кути 42">
            <a:extLst>
              <a:ext uri="{FF2B5EF4-FFF2-40B4-BE49-F238E27FC236}">
                <a16:creationId xmlns:a16="http://schemas.microsoft.com/office/drawing/2014/main" id="{FB333430-2AAE-4713-8422-89E1214F01F7}"/>
              </a:ext>
            </a:extLst>
          </p:cNvPr>
          <p:cNvSpPr>
            <a:spLocks noGrp="1"/>
          </p:cNvSpPr>
          <p:nvPr/>
        </p:nvSpPr>
        <p:spPr>
          <a:xfrm>
            <a:off x="6048375" y="3914775"/>
            <a:ext cx="5305425" cy="390525"/>
          </a:xfrm>
          <a:prstGeom prst="roundRect">
            <a:avLst>
              <a:gd name="adj" fmla="val 19512"/>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725D7E88-530F-409F-B8BD-0B073EA7CA1B}"/>
              </a:ext>
            </a:extLst>
          </p:cNvPr>
          <p:cNvSpPr>
            <a:spLocks noGrp="1"/>
          </p:cNvSpPr>
          <p:nvPr/>
        </p:nvSpPr>
        <p:spPr>
          <a:xfrm>
            <a:off x="6162675" y="4019550"/>
            <a:ext cx="180975" cy="180975"/>
          </a:xfrm>
          <a:prstGeom prst="ellipse">
            <a:avLst/>
          </a:prstGeom>
          <a:solidFill>
            <a:srgbClr val="D9952D"/>
          </a:solidFill>
          <a:ln w="0">
            <a:noFill/>
          </a:ln>
        </p:spPr>
      </p:sp>
      <p:sp>
        <p:nvSpPr>
          <p:cNvPr id="45" name="Прямокутник 44">
            <a:extLst>
              <a:ext uri="{FF2B5EF4-FFF2-40B4-BE49-F238E27FC236}">
                <a16:creationId xmlns:a16="http://schemas.microsoft.com/office/drawing/2014/main" id="{C6301ACB-7532-40D8-A232-0B17BDF32B7C}"/>
              </a:ext>
            </a:extLst>
          </p:cNvPr>
          <p:cNvSpPr>
            <a:spLocks noGrp="1"/>
          </p:cNvSpPr>
          <p:nvPr/>
        </p:nvSpPr>
        <p:spPr>
          <a:xfrm>
            <a:off x="6162675" y="4067175"/>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8</a:t>
            </a:r>
          </a:p>
        </p:txBody>
      </p:sp>
      <p:sp>
        <p:nvSpPr>
          <p:cNvPr id="46" name="Прямокутник 45">
            <a:extLst>
              <a:ext uri="{FF2B5EF4-FFF2-40B4-BE49-F238E27FC236}">
                <a16:creationId xmlns:a16="http://schemas.microsoft.com/office/drawing/2014/main" id="{3D05D654-D7C5-4A5B-BD7C-275D47B58F7F}"/>
              </a:ext>
            </a:extLst>
          </p:cNvPr>
          <p:cNvSpPr>
            <a:spLocks noGrp="1"/>
          </p:cNvSpPr>
          <p:nvPr/>
        </p:nvSpPr>
        <p:spPr>
          <a:xfrm>
            <a:off x="6457950" y="3981450"/>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ОЧИЩЕННЯ ДО ФОНУ</a:t>
            </a:r>
          </a:p>
        </p:txBody>
      </p:sp>
      <p:sp>
        <p:nvSpPr>
          <p:cNvPr id="47" name="Прямокутник 46">
            <a:extLst>
              <a:ext uri="{FF2B5EF4-FFF2-40B4-BE49-F238E27FC236}">
                <a16:creationId xmlns:a16="http://schemas.microsoft.com/office/drawing/2014/main" id="{9A853D9F-B40D-4495-BF27-D17D5636B6B5}"/>
              </a:ext>
            </a:extLst>
          </p:cNvPr>
          <p:cNvSpPr>
            <a:spLocks noGrp="1"/>
          </p:cNvSpPr>
          <p:nvPr/>
        </p:nvSpPr>
        <p:spPr>
          <a:xfrm>
            <a:off x="8191500" y="3971925"/>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може бути недосяжним або шкідливим</a:t>
            </a:r>
          </a:p>
        </p:txBody>
      </p:sp>
      <p:sp>
        <p:nvSpPr>
          <p:cNvPr id="48" name="Прямокутник: округлені кути 47">
            <a:extLst>
              <a:ext uri="{FF2B5EF4-FFF2-40B4-BE49-F238E27FC236}">
                <a16:creationId xmlns:a16="http://schemas.microsoft.com/office/drawing/2014/main" id="{F4FCC0AA-F9B4-4F0C-BB24-270EC1E633B4}"/>
              </a:ext>
            </a:extLst>
          </p:cNvPr>
          <p:cNvSpPr>
            <a:spLocks noGrp="1"/>
          </p:cNvSpPr>
          <p:nvPr/>
        </p:nvSpPr>
        <p:spPr>
          <a:xfrm>
            <a:off x="514350" y="4400550"/>
            <a:ext cx="5305425" cy="390525"/>
          </a:xfrm>
          <a:prstGeom prst="roundRect">
            <a:avLst>
              <a:gd name="adj" fmla="val 19512"/>
            </a:avLst>
          </a:prstGeom>
          <a:solidFill>
            <a:srgbClr val="FFFFFF"/>
          </a:solidFill>
          <a:ln w="9525">
            <a:solidFill>
              <a:srgbClr val="D6E1DC"/>
            </a:solidFill>
          </a:ln>
        </p:spPr>
      </p:sp>
      <p:sp>
        <p:nvSpPr>
          <p:cNvPr id="49" name="Овал 48">
            <a:extLst>
              <a:ext uri="{FF2B5EF4-FFF2-40B4-BE49-F238E27FC236}">
                <a16:creationId xmlns:a16="http://schemas.microsoft.com/office/drawing/2014/main" id="{5A4DFD51-2DEC-4B2A-8255-D04699F8A170}"/>
              </a:ext>
            </a:extLst>
          </p:cNvPr>
          <p:cNvSpPr>
            <a:spLocks noGrp="1"/>
          </p:cNvSpPr>
          <p:nvPr/>
        </p:nvSpPr>
        <p:spPr>
          <a:xfrm>
            <a:off x="628650" y="4505325"/>
            <a:ext cx="180975" cy="180975"/>
          </a:xfrm>
          <a:prstGeom prst="ellipse">
            <a:avLst/>
          </a:prstGeom>
          <a:solidFill>
            <a:srgbClr val="D9952D"/>
          </a:solidFill>
          <a:ln w="0">
            <a:noFill/>
          </a:ln>
        </p:spPr>
      </p:sp>
      <p:sp>
        <p:nvSpPr>
          <p:cNvPr id="50" name="Прямокутник 49">
            <a:extLst>
              <a:ext uri="{FF2B5EF4-FFF2-40B4-BE49-F238E27FC236}">
                <a16:creationId xmlns:a16="http://schemas.microsoft.com/office/drawing/2014/main" id="{1214C0F4-960E-47FD-9C41-D119A2B16193}"/>
              </a:ext>
            </a:extLst>
          </p:cNvPr>
          <p:cNvSpPr>
            <a:spLocks noGrp="1"/>
          </p:cNvSpPr>
          <p:nvPr/>
        </p:nvSpPr>
        <p:spPr>
          <a:xfrm>
            <a:off x="628650" y="455295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9</a:t>
            </a:r>
          </a:p>
        </p:txBody>
      </p:sp>
      <p:sp>
        <p:nvSpPr>
          <p:cNvPr id="51" name="Прямокутник 50">
            <a:extLst>
              <a:ext uri="{FF2B5EF4-FFF2-40B4-BE49-F238E27FC236}">
                <a16:creationId xmlns:a16="http://schemas.microsoft.com/office/drawing/2014/main" id="{8CBB8885-FA54-4F71-847A-1D19C0492173}"/>
              </a:ext>
            </a:extLst>
          </p:cNvPr>
          <p:cNvSpPr>
            <a:spLocks noGrp="1"/>
          </p:cNvSpPr>
          <p:nvPr/>
        </p:nvSpPr>
        <p:spPr>
          <a:xfrm>
            <a:off x="923925" y="446722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ЛИШЕ ЛЮДИНА</a:t>
            </a:r>
          </a:p>
        </p:txBody>
      </p:sp>
      <p:sp>
        <p:nvSpPr>
          <p:cNvPr id="52" name="Прямокутник 51">
            <a:extLst>
              <a:ext uri="{FF2B5EF4-FFF2-40B4-BE49-F238E27FC236}">
                <a16:creationId xmlns:a16="http://schemas.microsoft.com/office/drawing/2014/main" id="{CB7C82C1-459B-4149-94C3-6C23B2321753}"/>
              </a:ext>
            </a:extLst>
          </p:cNvPr>
          <p:cNvSpPr>
            <a:spLocks noGrp="1"/>
          </p:cNvSpPr>
          <p:nvPr/>
        </p:nvSpPr>
        <p:spPr>
          <a:xfrm>
            <a:off x="2657475" y="445770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екологічні рецептори залишаються поза оцінкою</a:t>
            </a:r>
          </a:p>
        </p:txBody>
      </p:sp>
      <p:sp>
        <p:nvSpPr>
          <p:cNvPr id="53" name="Прямокутник: округлені кути 52">
            <a:extLst>
              <a:ext uri="{FF2B5EF4-FFF2-40B4-BE49-F238E27FC236}">
                <a16:creationId xmlns:a16="http://schemas.microsoft.com/office/drawing/2014/main" id="{293999DD-4281-4C3D-AD61-18AB12DF54B8}"/>
              </a:ext>
            </a:extLst>
          </p:cNvPr>
          <p:cNvSpPr>
            <a:spLocks noGrp="1"/>
          </p:cNvSpPr>
          <p:nvPr/>
        </p:nvSpPr>
        <p:spPr>
          <a:xfrm>
            <a:off x="6048375" y="4400550"/>
            <a:ext cx="5305425" cy="390525"/>
          </a:xfrm>
          <a:prstGeom prst="roundRect">
            <a:avLst>
              <a:gd name="adj" fmla="val 19512"/>
            </a:avLst>
          </a:prstGeom>
          <a:solidFill>
            <a:srgbClr val="F5EBDD"/>
          </a:solidFill>
          <a:ln w="9525">
            <a:solidFill>
              <a:srgbClr val="D6E1DC"/>
            </a:solidFill>
          </a:ln>
        </p:spPr>
      </p:sp>
      <p:sp>
        <p:nvSpPr>
          <p:cNvPr id="54" name="Овал 53">
            <a:extLst>
              <a:ext uri="{FF2B5EF4-FFF2-40B4-BE49-F238E27FC236}">
                <a16:creationId xmlns:a16="http://schemas.microsoft.com/office/drawing/2014/main" id="{F58EA28D-ED0B-4D52-9406-B8D40A2665D1}"/>
              </a:ext>
            </a:extLst>
          </p:cNvPr>
          <p:cNvSpPr>
            <a:spLocks noGrp="1"/>
          </p:cNvSpPr>
          <p:nvPr/>
        </p:nvSpPr>
        <p:spPr>
          <a:xfrm>
            <a:off x="6162675" y="4505325"/>
            <a:ext cx="180975" cy="180975"/>
          </a:xfrm>
          <a:prstGeom prst="ellipse">
            <a:avLst/>
          </a:prstGeom>
          <a:solidFill>
            <a:srgbClr val="D9952D"/>
          </a:solidFill>
          <a:ln w="0">
            <a:noFill/>
          </a:ln>
        </p:spPr>
      </p:sp>
      <p:sp>
        <p:nvSpPr>
          <p:cNvPr id="55" name="Прямокутник 54">
            <a:extLst>
              <a:ext uri="{FF2B5EF4-FFF2-40B4-BE49-F238E27FC236}">
                <a16:creationId xmlns:a16="http://schemas.microsoft.com/office/drawing/2014/main" id="{C4E36613-10BC-4792-A425-0F2486DAC3C7}"/>
              </a:ext>
            </a:extLst>
          </p:cNvPr>
          <p:cNvSpPr>
            <a:spLocks noGrp="1"/>
          </p:cNvSpPr>
          <p:nvPr/>
        </p:nvSpPr>
        <p:spPr>
          <a:xfrm>
            <a:off x="6162675" y="455295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10</a:t>
            </a:r>
          </a:p>
        </p:txBody>
      </p:sp>
      <p:sp>
        <p:nvSpPr>
          <p:cNvPr id="56" name="Прямокутник 55">
            <a:extLst>
              <a:ext uri="{FF2B5EF4-FFF2-40B4-BE49-F238E27FC236}">
                <a16:creationId xmlns:a16="http://schemas.microsoft.com/office/drawing/2014/main" id="{6166F900-03BE-4425-BC2F-A2023EBD927D}"/>
              </a:ext>
            </a:extLst>
          </p:cNvPr>
          <p:cNvSpPr>
            <a:spLocks noGrp="1"/>
          </p:cNvSpPr>
          <p:nvPr/>
        </p:nvSpPr>
        <p:spPr>
          <a:xfrm>
            <a:off x="6457950" y="446722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УСЕРЕДНЕННЯ МАКСИМУМІВ</a:t>
            </a:r>
          </a:p>
        </p:txBody>
      </p:sp>
      <p:sp>
        <p:nvSpPr>
          <p:cNvPr id="57" name="Прямокутник 56">
            <a:extLst>
              <a:ext uri="{FF2B5EF4-FFF2-40B4-BE49-F238E27FC236}">
                <a16:creationId xmlns:a16="http://schemas.microsoft.com/office/drawing/2014/main" id="{56762DF4-F73E-4DCA-9ED4-025D94404C37}"/>
              </a:ext>
            </a:extLst>
          </p:cNvPr>
          <p:cNvSpPr>
            <a:spLocks noGrp="1"/>
          </p:cNvSpPr>
          <p:nvPr/>
        </p:nvSpPr>
        <p:spPr>
          <a:xfrm>
            <a:off x="8191500" y="445770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локальні осередки стають невидимими</a:t>
            </a:r>
          </a:p>
        </p:txBody>
      </p:sp>
      <p:sp>
        <p:nvSpPr>
          <p:cNvPr id="58" name="Прямокутник: округлені кути 57">
            <a:extLst>
              <a:ext uri="{FF2B5EF4-FFF2-40B4-BE49-F238E27FC236}">
                <a16:creationId xmlns:a16="http://schemas.microsoft.com/office/drawing/2014/main" id="{4E1FA379-C208-4BAE-872B-577A116A271A}"/>
              </a:ext>
            </a:extLst>
          </p:cNvPr>
          <p:cNvSpPr>
            <a:spLocks noGrp="1"/>
          </p:cNvSpPr>
          <p:nvPr/>
        </p:nvSpPr>
        <p:spPr>
          <a:xfrm>
            <a:off x="514350" y="4886325"/>
            <a:ext cx="5305425" cy="390525"/>
          </a:xfrm>
          <a:prstGeom prst="roundRect">
            <a:avLst>
              <a:gd name="adj" fmla="val 19512"/>
            </a:avLst>
          </a:prstGeom>
          <a:solidFill>
            <a:srgbClr val="FFFFFF"/>
          </a:solidFill>
          <a:ln w="9525">
            <a:solidFill>
              <a:srgbClr val="D6E1DC"/>
            </a:solidFill>
          </a:ln>
        </p:spPr>
      </p:sp>
      <p:sp>
        <p:nvSpPr>
          <p:cNvPr id="59" name="Овал 58">
            <a:extLst>
              <a:ext uri="{FF2B5EF4-FFF2-40B4-BE49-F238E27FC236}">
                <a16:creationId xmlns:a16="http://schemas.microsoft.com/office/drawing/2014/main" id="{24C74E5B-0DA2-4D9C-A556-16BD90376573}"/>
              </a:ext>
            </a:extLst>
          </p:cNvPr>
          <p:cNvSpPr>
            <a:spLocks noGrp="1"/>
          </p:cNvSpPr>
          <p:nvPr/>
        </p:nvSpPr>
        <p:spPr>
          <a:xfrm>
            <a:off x="628650" y="4991100"/>
            <a:ext cx="180975" cy="180975"/>
          </a:xfrm>
          <a:prstGeom prst="ellipse">
            <a:avLst/>
          </a:prstGeom>
          <a:solidFill>
            <a:srgbClr val="D9952D"/>
          </a:solidFill>
          <a:ln w="0">
            <a:noFill/>
          </a:ln>
        </p:spPr>
      </p:sp>
      <p:sp>
        <p:nvSpPr>
          <p:cNvPr id="60" name="Прямокутник 59">
            <a:extLst>
              <a:ext uri="{FF2B5EF4-FFF2-40B4-BE49-F238E27FC236}">
                <a16:creationId xmlns:a16="http://schemas.microsoft.com/office/drawing/2014/main" id="{044681A6-AC01-4A39-9968-6608EB8F8EC0}"/>
              </a:ext>
            </a:extLst>
          </p:cNvPr>
          <p:cNvSpPr>
            <a:spLocks noGrp="1"/>
          </p:cNvSpPr>
          <p:nvPr/>
        </p:nvSpPr>
        <p:spPr>
          <a:xfrm>
            <a:off x="628650" y="5038725"/>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11</a:t>
            </a:r>
          </a:p>
        </p:txBody>
      </p:sp>
      <p:sp>
        <p:nvSpPr>
          <p:cNvPr id="61" name="Прямокутник 60">
            <a:extLst>
              <a:ext uri="{FF2B5EF4-FFF2-40B4-BE49-F238E27FC236}">
                <a16:creationId xmlns:a16="http://schemas.microsoft.com/office/drawing/2014/main" id="{0E0B7451-6281-4A2D-8610-93042CE44D8A}"/>
              </a:ext>
            </a:extLst>
          </p:cNvPr>
          <p:cNvSpPr>
            <a:spLocks noGrp="1"/>
          </p:cNvSpPr>
          <p:nvPr/>
        </p:nvSpPr>
        <p:spPr>
          <a:xfrm>
            <a:off x="923925" y="4953000"/>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ІГНОРУВАННЯ СУМІШЕЙ</a:t>
            </a:r>
          </a:p>
        </p:txBody>
      </p:sp>
      <p:sp>
        <p:nvSpPr>
          <p:cNvPr id="62" name="Прямокутник 61">
            <a:extLst>
              <a:ext uri="{FF2B5EF4-FFF2-40B4-BE49-F238E27FC236}">
                <a16:creationId xmlns:a16="http://schemas.microsoft.com/office/drawing/2014/main" id="{D7F6E920-DC9E-4786-80AE-EA8B8AAF2BF4}"/>
              </a:ext>
            </a:extLst>
          </p:cNvPr>
          <p:cNvSpPr>
            <a:spLocks noGrp="1"/>
          </p:cNvSpPr>
          <p:nvPr/>
        </p:nvSpPr>
        <p:spPr>
          <a:xfrm>
            <a:off x="2657475" y="4943475"/>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кілька речовин і шляхів діють одночасно</a:t>
            </a:r>
          </a:p>
        </p:txBody>
      </p:sp>
      <p:sp>
        <p:nvSpPr>
          <p:cNvPr id="63" name="Прямокутник: округлені кути 62">
            <a:extLst>
              <a:ext uri="{FF2B5EF4-FFF2-40B4-BE49-F238E27FC236}">
                <a16:creationId xmlns:a16="http://schemas.microsoft.com/office/drawing/2014/main" id="{001317B6-FF18-41AB-B12D-B357377ECA85}"/>
              </a:ext>
            </a:extLst>
          </p:cNvPr>
          <p:cNvSpPr>
            <a:spLocks noGrp="1"/>
          </p:cNvSpPr>
          <p:nvPr/>
        </p:nvSpPr>
        <p:spPr>
          <a:xfrm>
            <a:off x="6048375" y="4886325"/>
            <a:ext cx="5305425" cy="390525"/>
          </a:xfrm>
          <a:prstGeom prst="roundRect">
            <a:avLst>
              <a:gd name="adj" fmla="val 19512"/>
            </a:avLst>
          </a:prstGeom>
          <a:solidFill>
            <a:srgbClr val="F5EBDD"/>
          </a:solidFill>
          <a:ln w="9525">
            <a:solidFill>
              <a:srgbClr val="D6E1DC"/>
            </a:solidFill>
          </a:ln>
        </p:spPr>
      </p:sp>
      <p:sp>
        <p:nvSpPr>
          <p:cNvPr id="64" name="Овал 63">
            <a:extLst>
              <a:ext uri="{FF2B5EF4-FFF2-40B4-BE49-F238E27FC236}">
                <a16:creationId xmlns:a16="http://schemas.microsoft.com/office/drawing/2014/main" id="{93C40F2B-761C-4864-8E7E-466A2481BC19}"/>
              </a:ext>
            </a:extLst>
          </p:cNvPr>
          <p:cNvSpPr>
            <a:spLocks noGrp="1"/>
          </p:cNvSpPr>
          <p:nvPr/>
        </p:nvSpPr>
        <p:spPr>
          <a:xfrm>
            <a:off x="6162675" y="4991100"/>
            <a:ext cx="180975" cy="180975"/>
          </a:xfrm>
          <a:prstGeom prst="ellipse">
            <a:avLst/>
          </a:prstGeom>
          <a:solidFill>
            <a:srgbClr val="D9952D"/>
          </a:solidFill>
          <a:ln w="0">
            <a:noFill/>
          </a:ln>
        </p:spPr>
      </p:sp>
      <p:sp>
        <p:nvSpPr>
          <p:cNvPr id="65" name="Прямокутник 64">
            <a:extLst>
              <a:ext uri="{FF2B5EF4-FFF2-40B4-BE49-F238E27FC236}">
                <a16:creationId xmlns:a16="http://schemas.microsoft.com/office/drawing/2014/main" id="{D269B924-7815-4951-B4E8-6AED1FD67F2A}"/>
              </a:ext>
            </a:extLst>
          </p:cNvPr>
          <p:cNvSpPr>
            <a:spLocks noGrp="1"/>
          </p:cNvSpPr>
          <p:nvPr/>
        </p:nvSpPr>
        <p:spPr>
          <a:xfrm>
            <a:off x="6162675" y="5038725"/>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12</a:t>
            </a:r>
          </a:p>
        </p:txBody>
      </p:sp>
      <p:sp>
        <p:nvSpPr>
          <p:cNvPr id="66" name="Прямокутник 65">
            <a:extLst>
              <a:ext uri="{FF2B5EF4-FFF2-40B4-BE49-F238E27FC236}">
                <a16:creationId xmlns:a16="http://schemas.microsoft.com/office/drawing/2014/main" id="{520A91F9-7FB5-4B84-90F4-8967A05D620A}"/>
              </a:ext>
            </a:extLst>
          </p:cNvPr>
          <p:cNvSpPr>
            <a:spLocks noGrp="1"/>
          </p:cNvSpPr>
          <p:nvPr/>
        </p:nvSpPr>
        <p:spPr>
          <a:xfrm>
            <a:off x="6457950" y="4953000"/>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МОДЕЛЬ = ТОЧНИЙ ПРОГНОЗ</a:t>
            </a:r>
          </a:p>
        </p:txBody>
      </p:sp>
      <p:sp>
        <p:nvSpPr>
          <p:cNvPr id="67" name="Прямокутник 66">
            <a:extLst>
              <a:ext uri="{FF2B5EF4-FFF2-40B4-BE49-F238E27FC236}">
                <a16:creationId xmlns:a16="http://schemas.microsoft.com/office/drawing/2014/main" id="{8CA176B5-E29B-49C4-8CDA-806396EFFFE2}"/>
              </a:ext>
            </a:extLst>
          </p:cNvPr>
          <p:cNvSpPr>
            <a:spLocks noGrp="1"/>
          </p:cNvSpPr>
          <p:nvPr/>
        </p:nvSpPr>
        <p:spPr>
          <a:xfrm>
            <a:off x="8191500" y="4943475"/>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припущення та невизначеність приховані</a:t>
            </a:r>
          </a:p>
        </p:txBody>
      </p:sp>
      <p:sp>
        <p:nvSpPr>
          <p:cNvPr id="68" name="Прямокутник: округлені кути 67">
            <a:extLst>
              <a:ext uri="{FF2B5EF4-FFF2-40B4-BE49-F238E27FC236}">
                <a16:creationId xmlns:a16="http://schemas.microsoft.com/office/drawing/2014/main" id="{00C8EC83-22AA-475A-9E76-534502567D6A}"/>
              </a:ext>
            </a:extLst>
          </p:cNvPr>
          <p:cNvSpPr>
            <a:spLocks noGrp="1"/>
          </p:cNvSpPr>
          <p:nvPr/>
        </p:nvSpPr>
        <p:spPr>
          <a:xfrm>
            <a:off x="514350" y="5372100"/>
            <a:ext cx="5305425" cy="390525"/>
          </a:xfrm>
          <a:prstGeom prst="roundRect">
            <a:avLst>
              <a:gd name="adj" fmla="val 19512"/>
            </a:avLst>
          </a:prstGeom>
          <a:solidFill>
            <a:srgbClr val="FFFFFF"/>
          </a:solidFill>
          <a:ln w="9525">
            <a:solidFill>
              <a:srgbClr val="D6E1DC"/>
            </a:solidFill>
          </a:ln>
        </p:spPr>
      </p:sp>
      <p:sp>
        <p:nvSpPr>
          <p:cNvPr id="69" name="Овал 68">
            <a:extLst>
              <a:ext uri="{FF2B5EF4-FFF2-40B4-BE49-F238E27FC236}">
                <a16:creationId xmlns:a16="http://schemas.microsoft.com/office/drawing/2014/main" id="{701334DD-66E6-4BBC-A163-AA66C65B38EF}"/>
              </a:ext>
            </a:extLst>
          </p:cNvPr>
          <p:cNvSpPr>
            <a:spLocks noGrp="1"/>
          </p:cNvSpPr>
          <p:nvPr/>
        </p:nvSpPr>
        <p:spPr>
          <a:xfrm>
            <a:off x="628650" y="5476875"/>
            <a:ext cx="180975" cy="180975"/>
          </a:xfrm>
          <a:prstGeom prst="ellipse">
            <a:avLst/>
          </a:prstGeom>
          <a:solidFill>
            <a:srgbClr val="D9952D"/>
          </a:solidFill>
          <a:ln w="0">
            <a:noFill/>
          </a:ln>
        </p:spPr>
      </p:sp>
      <p:sp>
        <p:nvSpPr>
          <p:cNvPr id="70" name="Прямокутник 69">
            <a:extLst>
              <a:ext uri="{FF2B5EF4-FFF2-40B4-BE49-F238E27FC236}">
                <a16:creationId xmlns:a16="http://schemas.microsoft.com/office/drawing/2014/main" id="{544BB88D-D3F8-4AAC-A349-B98C9B5AC00B}"/>
              </a:ext>
            </a:extLst>
          </p:cNvPr>
          <p:cNvSpPr>
            <a:spLocks noGrp="1"/>
          </p:cNvSpPr>
          <p:nvPr/>
        </p:nvSpPr>
        <p:spPr>
          <a:xfrm>
            <a:off x="628650" y="552450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13</a:t>
            </a:r>
          </a:p>
        </p:txBody>
      </p:sp>
      <p:sp>
        <p:nvSpPr>
          <p:cNvPr id="71" name="Прямокутник 70">
            <a:extLst>
              <a:ext uri="{FF2B5EF4-FFF2-40B4-BE49-F238E27FC236}">
                <a16:creationId xmlns:a16="http://schemas.microsoft.com/office/drawing/2014/main" id="{F7E92617-8011-4E4A-8F5B-1110F29F340D}"/>
              </a:ext>
            </a:extLst>
          </p:cNvPr>
          <p:cNvSpPr>
            <a:spLocks noGrp="1"/>
          </p:cNvSpPr>
          <p:nvPr/>
        </p:nvSpPr>
        <p:spPr>
          <a:xfrm>
            <a:off x="923925" y="543877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БРАК ДАНИХ = НИЗЬКИЙ ПРІОРИТЕТ</a:t>
            </a:r>
          </a:p>
        </p:txBody>
      </p:sp>
      <p:sp>
        <p:nvSpPr>
          <p:cNvPr id="72" name="Прямокутник 71">
            <a:extLst>
              <a:ext uri="{FF2B5EF4-FFF2-40B4-BE49-F238E27FC236}">
                <a16:creationId xmlns:a16="http://schemas.microsoft.com/office/drawing/2014/main" id="{52D724B1-03A2-4A8F-8B3E-B0CF0B9A320B}"/>
              </a:ext>
            </a:extLst>
          </p:cNvPr>
          <p:cNvSpPr>
            <a:spLocks noGrp="1"/>
          </p:cNvSpPr>
          <p:nvPr/>
        </p:nvSpPr>
        <p:spPr>
          <a:xfrm>
            <a:off x="2657475" y="542925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недосліджена зона не є безпечною</a:t>
            </a:r>
          </a:p>
        </p:txBody>
      </p:sp>
      <p:sp>
        <p:nvSpPr>
          <p:cNvPr id="73" name="Прямокутник: округлені кути 72">
            <a:extLst>
              <a:ext uri="{FF2B5EF4-FFF2-40B4-BE49-F238E27FC236}">
                <a16:creationId xmlns:a16="http://schemas.microsoft.com/office/drawing/2014/main" id="{B6E5B8E7-E64F-4260-86B3-B34DB8FD2FA2}"/>
              </a:ext>
            </a:extLst>
          </p:cNvPr>
          <p:cNvSpPr>
            <a:spLocks noGrp="1"/>
          </p:cNvSpPr>
          <p:nvPr/>
        </p:nvSpPr>
        <p:spPr>
          <a:xfrm>
            <a:off x="6048375" y="5372100"/>
            <a:ext cx="5305425" cy="390525"/>
          </a:xfrm>
          <a:prstGeom prst="roundRect">
            <a:avLst>
              <a:gd name="adj" fmla="val 19512"/>
            </a:avLst>
          </a:prstGeom>
          <a:solidFill>
            <a:srgbClr val="F5EBDD"/>
          </a:solidFill>
          <a:ln w="9525">
            <a:solidFill>
              <a:srgbClr val="D6E1DC"/>
            </a:solidFill>
          </a:ln>
        </p:spPr>
      </p:sp>
      <p:sp>
        <p:nvSpPr>
          <p:cNvPr id="74" name="Овал 73">
            <a:extLst>
              <a:ext uri="{FF2B5EF4-FFF2-40B4-BE49-F238E27FC236}">
                <a16:creationId xmlns:a16="http://schemas.microsoft.com/office/drawing/2014/main" id="{00B6E4AA-12DE-401C-84FE-55CEEBCA3A56}"/>
              </a:ext>
            </a:extLst>
          </p:cNvPr>
          <p:cNvSpPr>
            <a:spLocks noGrp="1"/>
          </p:cNvSpPr>
          <p:nvPr/>
        </p:nvSpPr>
        <p:spPr>
          <a:xfrm>
            <a:off x="6162675" y="5476875"/>
            <a:ext cx="180975" cy="180975"/>
          </a:xfrm>
          <a:prstGeom prst="ellipse">
            <a:avLst/>
          </a:prstGeom>
          <a:solidFill>
            <a:srgbClr val="C75A52"/>
          </a:solidFill>
          <a:ln w="0">
            <a:noFill/>
          </a:ln>
        </p:spPr>
      </p:sp>
      <p:sp>
        <p:nvSpPr>
          <p:cNvPr id="75" name="Прямокутник 74">
            <a:extLst>
              <a:ext uri="{FF2B5EF4-FFF2-40B4-BE49-F238E27FC236}">
                <a16:creationId xmlns:a16="http://schemas.microsoft.com/office/drawing/2014/main" id="{22004D46-018D-4356-AF8B-9A3160D7D22E}"/>
              </a:ext>
            </a:extLst>
          </p:cNvPr>
          <p:cNvSpPr>
            <a:spLocks noGrp="1"/>
          </p:cNvSpPr>
          <p:nvPr/>
        </p:nvSpPr>
        <p:spPr>
          <a:xfrm>
            <a:off x="6162675" y="5524500"/>
            <a:ext cx="180975" cy="9525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14</a:t>
            </a:r>
          </a:p>
        </p:txBody>
      </p:sp>
      <p:sp>
        <p:nvSpPr>
          <p:cNvPr id="76" name="Прямокутник 75">
            <a:extLst>
              <a:ext uri="{FF2B5EF4-FFF2-40B4-BE49-F238E27FC236}">
                <a16:creationId xmlns:a16="http://schemas.microsoft.com/office/drawing/2014/main" id="{8F645FF7-7C68-4D0D-868A-1618398816EF}"/>
              </a:ext>
            </a:extLst>
          </p:cNvPr>
          <p:cNvSpPr>
            <a:spLocks noGrp="1"/>
          </p:cNvSpPr>
          <p:nvPr/>
        </p:nvSpPr>
        <p:spPr>
          <a:xfrm>
            <a:off x="6457950" y="5438775"/>
            <a:ext cx="1714500" cy="171450"/>
          </a:xfrm>
          <a:prstGeom prst="rect">
            <a:avLst/>
          </a:prstGeom>
          <a:noFill/>
          <a:ln w="0">
            <a:noFill/>
          </a:ln>
        </p:spPr>
        <p:txBody>
          <a:bodyPr anchor="t">
            <a:normAutofit fontScale="77778"/>
          </a:bodyPr>
          <a:lstStyle/>
          <a:p>
            <a:pPr algn="l">
              <a:defRPr sz="675" b="1">
                <a:solidFill>
                  <a:srgbClr val="10282F"/>
                </a:solidFill>
                <a:latin typeface="DejaVu Sans"/>
                <a:ea typeface="DejaVu Sans"/>
                <a:cs typeface="DejaVu Sans"/>
              </a:defRPr>
            </a:pPr>
            <a:r>
              <a:rPr sz="675" b="1">
                <a:solidFill>
                  <a:srgbClr val="10282F"/>
                </a:solidFill>
                <a:latin typeface="DejaVu Sans"/>
                <a:ea typeface="DejaVu Sans"/>
                <a:cs typeface="DejaVu Sans"/>
              </a:rPr>
              <a:t>ДАНІ ВАЖЛИВІШІ ЗА БЕЗПЕКУ</a:t>
            </a:r>
          </a:p>
        </p:txBody>
      </p:sp>
      <p:sp>
        <p:nvSpPr>
          <p:cNvPr id="77" name="Прямокутник 76">
            <a:extLst>
              <a:ext uri="{FF2B5EF4-FFF2-40B4-BE49-F238E27FC236}">
                <a16:creationId xmlns:a16="http://schemas.microsoft.com/office/drawing/2014/main" id="{D5CB5FD9-5841-4F19-A4FF-762C9B3AF107}"/>
              </a:ext>
            </a:extLst>
          </p:cNvPr>
          <p:cNvSpPr>
            <a:spLocks noGrp="1"/>
          </p:cNvSpPr>
          <p:nvPr/>
        </p:nvSpPr>
        <p:spPr>
          <a:xfrm>
            <a:off x="8191500" y="5429250"/>
            <a:ext cx="2952750" cy="247650"/>
          </a:xfrm>
          <a:prstGeom prst="rect">
            <a:avLst/>
          </a:prstGeom>
          <a:noFill/>
          <a:ln w="0">
            <a:noFill/>
          </a:ln>
        </p:spPr>
        <p:txBody>
          <a:bodyPr anchor="t">
            <a:normAutofit/>
          </a:bodyPr>
          <a:lstStyle/>
          <a:p>
            <a:pPr algn="l">
              <a:defRPr sz="675" b="0">
                <a:solidFill>
                  <a:srgbClr val="62747A"/>
                </a:solidFill>
                <a:latin typeface="DejaVu Sans"/>
                <a:ea typeface="DejaVu Sans"/>
                <a:cs typeface="DejaVu Sans"/>
              </a:defRPr>
            </a:pPr>
            <a:r>
              <a:rPr sz="675" b="0">
                <a:solidFill>
                  <a:srgbClr val="62747A"/>
                </a:solidFill>
                <a:latin typeface="DejaVu Sans"/>
                <a:ea typeface="DejaVu Sans"/>
                <a:cs typeface="DejaVu Sans"/>
              </a:rPr>
              <a:t>вхід на неперевірену територію</a:t>
            </a:r>
          </a:p>
        </p:txBody>
      </p:sp>
      <p:sp>
        <p:nvSpPr>
          <p:cNvPr id="78" name="Прямокутник 77">
            <a:extLst>
              <a:ext uri="{FF2B5EF4-FFF2-40B4-BE49-F238E27FC236}">
                <a16:creationId xmlns:a16="http://schemas.microsoft.com/office/drawing/2014/main" id="{08898F03-25E7-48ED-B32E-E77438E7AEEF}"/>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9" name="Прямокутник 78">
            <a:extLst>
              <a:ext uri="{FF2B5EF4-FFF2-40B4-BE49-F238E27FC236}">
                <a16:creationId xmlns:a16="http://schemas.microsoft.com/office/drawing/2014/main" id="{21234495-EFDB-401E-A630-6038B5BB0B95}"/>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36</a:t>
            </a:r>
          </a:p>
        </p:txBody>
      </p:sp>
    </p:spTree>
    <p:extLst>
      <p:ext uri="{BB962C8B-B14F-4D97-AF65-F5344CB8AC3E}">
        <p14:creationId xmlns:p14="http://schemas.microsoft.com/office/powerpoint/2010/main" val="2120820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 name="Прямокутник 47">
            <a:extLst>
              <a:ext uri="{FF2B5EF4-FFF2-40B4-BE49-F238E27FC236}">
                <a16:creationId xmlns:a16="http://schemas.microsoft.com/office/drawing/2014/main" id="{043D6EAF-DC39-45E4-BBB4-C9E43C56DB88}"/>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37</a:t>
            </a:r>
          </a:p>
        </p:txBody>
      </p:sp>
      <p:sp>
        <p:nvSpPr>
          <p:cNvPr id="2" name="Прямокутник 1">
            <a:extLst>
              <a:ext uri="{FF2B5EF4-FFF2-40B4-BE49-F238E27FC236}">
                <a16:creationId xmlns:a16="http://schemas.microsoft.com/office/drawing/2014/main" id="{56BEE56C-F427-4BF3-96CD-15682BC69FE9}"/>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6AE6253-B69B-4955-A3BF-6868A56D4571}"/>
              </a:ext>
            </a:extLst>
          </p:cNvPr>
          <p:cNvSpPr>
            <a:spLocks noGrp="1"/>
          </p:cNvSpPr>
          <p:nvPr/>
        </p:nvSpPr>
        <p:spPr>
          <a:xfrm>
            <a:off x="514350" y="723900"/>
            <a:ext cx="11049000" cy="523875"/>
          </a:xfrm>
          <a:prstGeom prst="rect">
            <a:avLst/>
          </a:prstGeom>
          <a:noFill/>
          <a:ln w="0">
            <a:noFill/>
          </a:ln>
        </p:spPr>
        <p:txBody>
          <a:bodyPr anchor="t">
            <a:normAutofit fontScale="8083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Оцінювання ризику перетворює дані про забруднення на рішення щодо захисту</a:t>
            </a:r>
          </a:p>
        </p:txBody>
      </p:sp>
      <p:sp>
        <p:nvSpPr>
          <p:cNvPr id="4" name="Прямокутник: округлені кути 3">
            <a:extLst>
              <a:ext uri="{FF2B5EF4-FFF2-40B4-BE49-F238E27FC236}">
                <a16:creationId xmlns:a16="http://schemas.microsoft.com/office/drawing/2014/main" id="{B4A43582-B7CB-497D-B077-4C02E980FAD0}"/>
              </a:ext>
            </a:extLst>
          </p:cNvPr>
          <p:cNvSpPr>
            <a:spLocks noGrp="1"/>
          </p:cNvSpPr>
          <p:nvPr/>
        </p:nvSpPr>
        <p:spPr>
          <a:xfrm>
            <a:off x="514350" y="1428750"/>
            <a:ext cx="11068050" cy="762000"/>
          </a:xfrm>
          <a:prstGeom prst="roundRect">
            <a:avLst>
              <a:gd name="adj" fmla="val 10000"/>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FA62D16E-BBFB-4E19-B61C-9951EDB2900A}"/>
              </a:ext>
            </a:extLst>
          </p:cNvPr>
          <p:cNvSpPr>
            <a:spLocks noGrp="1"/>
          </p:cNvSpPr>
          <p:nvPr/>
        </p:nvSpPr>
        <p:spPr>
          <a:xfrm>
            <a:off x="514350" y="1428750"/>
            <a:ext cx="66675" cy="76200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DB2BDF8A-300A-4D21-9A93-15698BD918C7}"/>
              </a:ext>
            </a:extLst>
          </p:cNvPr>
          <p:cNvSpPr>
            <a:spLocks noGrp="1"/>
          </p:cNvSpPr>
          <p:nvPr/>
        </p:nvSpPr>
        <p:spPr>
          <a:xfrm>
            <a:off x="704850" y="154305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РИЗИК-ОРІЄНТОВАНЕ РІШЕННЯ</a:t>
            </a:r>
          </a:p>
        </p:txBody>
      </p:sp>
      <p:sp>
        <p:nvSpPr>
          <p:cNvPr id="7" name="Прямокутник 6">
            <a:extLst>
              <a:ext uri="{FF2B5EF4-FFF2-40B4-BE49-F238E27FC236}">
                <a16:creationId xmlns:a16="http://schemas.microsoft.com/office/drawing/2014/main" id="{DDAE0714-33CF-4518-9A9D-B4BC9589A7EC}"/>
              </a:ext>
            </a:extLst>
          </p:cNvPr>
          <p:cNvSpPr>
            <a:spLocks noGrp="1"/>
          </p:cNvSpPr>
          <p:nvPr/>
        </p:nvSpPr>
        <p:spPr>
          <a:xfrm>
            <a:off x="704850" y="1762125"/>
            <a:ext cx="10706100" cy="342900"/>
          </a:xfrm>
          <a:prstGeom prst="rect">
            <a:avLst/>
          </a:prstGeom>
          <a:noFill/>
          <a:ln w="0">
            <a:noFill/>
          </a:ln>
        </p:spPr>
        <p:txBody>
          <a:bodyPr anchor="t">
            <a:normAutofit fontScale="87168"/>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Управлінське рішення, у якому захисні заходи, рівень очищення та пріоритет території пов’язані з повним шляхом експозиції, рецепторами й прийнятним рівнем ризику.</a:t>
            </a:r>
          </a:p>
        </p:txBody>
      </p:sp>
      <p:sp>
        <p:nvSpPr>
          <p:cNvPr id="8" name="Прямокутник: округлені кути 7">
            <a:extLst>
              <a:ext uri="{FF2B5EF4-FFF2-40B4-BE49-F238E27FC236}">
                <a16:creationId xmlns:a16="http://schemas.microsoft.com/office/drawing/2014/main" id="{4FB4916A-A911-432D-A8AA-3C361C304F24}"/>
              </a:ext>
            </a:extLst>
          </p:cNvPr>
          <p:cNvSpPr>
            <a:spLocks noGrp="1"/>
          </p:cNvSpPr>
          <p:nvPr/>
        </p:nvSpPr>
        <p:spPr>
          <a:xfrm>
            <a:off x="514350" y="2571750"/>
            <a:ext cx="3476625" cy="781050"/>
          </a:xfrm>
          <a:prstGeom prst="roundRect">
            <a:avLst>
              <a:gd name="adj" fmla="val 9756"/>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C82EAFC1-E057-4A61-AAF0-35F486F9747B}"/>
              </a:ext>
            </a:extLst>
          </p:cNvPr>
          <p:cNvSpPr>
            <a:spLocks noGrp="1"/>
          </p:cNvSpPr>
          <p:nvPr/>
        </p:nvSpPr>
        <p:spPr>
          <a:xfrm>
            <a:off x="666750" y="2762250"/>
            <a:ext cx="400050" cy="4000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E6CD7137-889F-4BFB-81F0-91584BFFF150}"/>
              </a:ext>
            </a:extLst>
          </p:cNvPr>
          <p:cNvSpPr>
            <a:spLocks noGrp="1"/>
          </p:cNvSpPr>
          <p:nvPr/>
        </p:nvSpPr>
        <p:spPr>
          <a:xfrm>
            <a:off x="666750" y="28956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2890D891-0F58-4975-8CB6-5BE046B2B90C}"/>
              </a:ext>
            </a:extLst>
          </p:cNvPr>
          <p:cNvSpPr>
            <a:spLocks noGrp="1"/>
          </p:cNvSpPr>
          <p:nvPr/>
        </p:nvSpPr>
        <p:spPr>
          <a:xfrm>
            <a:off x="1219200" y="27051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Небезпека описує потенціал шкоди, експозиція контакт, доза надходження, ризик можливі наслідки.</a:t>
            </a:r>
          </a:p>
        </p:txBody>
      </p:sp>
      <p:sp>
        <p:nvSpPr>
          <p:cNvPr id="12" name="Прямокутник: округлені кути 11">
            <a:extLst>
              <a:ext uri="{FF2B5EF4-FFF2-40B4-BE49-F238E27FC236}">
                <a16:creationId xmlns:a16="http://schemas.microsoft.com/office/drawing/2014/main" id="{BA0393F8-8487-4436-A681-AE0E351AF2B0}"/>
              </a:ext>
            </a:extLst>
          </p:cNvPr>
          <p:cNvSpPr>
            <a:spLocks noGrp="1"/>
          </p:cNvSpPr>
          <p:nvPr/>
        </p:nvSpPr>
        <p:spPr>
          <a:xfrm>
            <a:off x="4210050" y="2571750"/>
            <a:ext cx="3476625" cy="781050"/>
          </a:xfrm>
          <a:prstGeom prst="roundRect">
            <a:avLst>
              <a:gd name="adj" fmla="val 9756"/>
            </a:avLst>
          </a:prstGeom>
          <a:solidFill>
            <a:srgbClr val="F5EBDD"/>
          </a:solidFill>
          <a:ln w="9525">
            <a:solidFill>
              <a:srgbClr val="D6E1DC"/>
            </a:solidFill>
          </a:ln>
        </p:spPr>
      </p:sp>
      <p:sp>
        <p:nvSpPr>
          <p:cNvPr id="13" name="Овал 12">
            <a:extLst>
              <a:ext uri="{FF2B5EF4-FFF2-40B4-BE49-F238E27FC236}">
                <a16:creationId xmlns:a16="http://schemas.microsoft.com/office/drawing/2014/main" id="{9E0E01EC-74A5-4A81-8A3B-D85885AFF8F0}"/>
              </a:ext>
            </a:extLst>
          </p:cNvPr>
          <p:cNvSpPr>
            <a:spLocks noGrp="1"/>
          </p:cNvSpPr>
          <p:nvPr/>
        </p:nvSpPr>
        <p:spPr>
          <a:xfrm>
            <a:off x="4362450" y="2762250"/>
            <a:ext cx="400050" cy="400050"/>
          </a:xfrm>
          <a:prstGeom prst="ellipse">
            <a:avLst/>
          </a:prstGeom>
          <a:solidFill>
            <a:srgbClr val="3E7692"/>
          </a:solidFill>
          <a:ln w="0">
            <a:noFill/>
          </a:ln>
        </p:spPr>
      </p:sp>
      <p:sp>
        <p:nvSpPr>
          <p:cNvPr id="14" name="Прямокутник 13">
            <a:extLst>
              <a:ext uri="{FF2B5EF4-FFF2-40B4-BE49-F238E27FC236}">
                <a16:creationId xmlns:a16="http://schemas.microsoft.com/office/drawing/2014/main" id="{E8B6973C-25CC-4B50-8570-DBEBE8CB476C}"/>
              </a:ext>
            </a:extLst>
          </p:cNvPr>
          <p:cNvSpPr>
            <a:spLocks noGrp="1"/>
          </p:cNvSpPr>
          <p:nvPr/>
        </p:nvSpPr>
        <p:spPr>
          <a:xfrm>
            <a:off x="4362450" y="28956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5" name="Прямокутник 14">
            <a:extLst>
              <a:ext uri="{FF2B5EF4-FFF2-40B4-BE49-F238E27FC236}">
                <a16:creationId xmlns:a16="http://schemas.microsoft.com/office/drawing/2014/main" id="{FEC1BB73-473F-4449-BCD9-241E6401C189}"/>
              </a:ext>
            </a:extLst>
          </p:cNvPr>
          <p:cNvSpPr>
            <a:spLocks noGrp="1"/>
          </p:cNvSpPr>
          <p:nvPr/>
        </p:nvSpPr>
        <p:spPr>
          <a:xfrm>
            <a:off x="4914900" y="27051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Повний або потенційно повний ланцюг пов’язує джерело, перенесення, контакт і рецептора.</a:t>
            </a:r>
          </a:p>
        </p:txBody>
      </p:sp>
      <p:sp>
        <p:nvSpPr>
          <p:cNvPr id="16" name="Прямокутник: округлені кути 15">
            <a:extLst>
              <a:ext uri="{FF2B5EF4-FFF2-40B4-BE49-F238E27FC236}">
                <a16:creationId xmlns:a16="http://schemas.microsoft.com/office/drawing/2014/main" id="{A08E4CF9-AEEB-4691-ABFB-ACE14AB8DA77}"/>
              </a:ext>
            </a:extLst>
          </p:cNvPr>
          <p:cNvSpPr>
            <a:spLocks noGrp="1"/>
          </p:cNvSpPr>
          <p:nvPr/>
        </p:nvSpPr>
        <p:spPr>
          <a:xfrm>
            <a:off x="7905750" y="2571750"/>
            <a:ext cx="3476625" cy="781050"/>
          </a:xfrm>
          <a:prstGeom prst="roundRect">
            <a:avLst>
              <a:gd name="adj" fmla="val 9756"/>
            </a:avLst>
          </a:prstGeom>
          <a:solidFill>
            <a:srgbClr val="F4F8F6"/>
          </a:solidFill>
          <a:ln w="9525">
            <a:solidFill>
              <a:srgbClr val="D6E1DC"/>
            </a:solidFill>
          </a:ln>
        </p:spPr>
      </p:sp>
      <p:sp>
        <p:nvSpPr>
          <p:cNvPr id="17" name="Овал 16">
            <a:extLst>
              <a:ext uri="{FF2B5EF4-FFF2-40B4-BE49-F238E27FC236}">
                <a16:creationId xmlns:a16="http://schemas.microsoft.com/office/drawing/2014/main" id="{8C557F4B-A3B7-475F-AAC9-CA57DC69330F}"/>
              </a:ext>
            </a:extLst>
          </p:cNvPr>
          <p:cNvSpPr>
            <a:spLocks noGrp="1"/>
          </p:cNvSpPr>
          <p:nvPr/>
        </p:nvSpPr>
        <p:spPr>
          <a:xfrm>
            <a:off x="8058150" y="2762250"/>
            <a:ext cx="400050" cy="400050"/>
          </a:xfrm>
          <a:prstGeom prst="ellipse">
            <a:avLst/>
          </a:prstGeom>
          <a:solidFill>
            <a:srgbClr val="D9952D"/>
          </a:solidFill>
          <a:ln w="0">
            <a:noFill/>
          </a:ln>
        </p:spPr>
      </p:sp>
      <p:sp>
        <p:nvSpPr>
          <p:cNvPr id="18" name="Прямокутник 17">
            <a:extLst>
              <a:ext uri="{FF2B5EF4-FFF2-40B4-BE49-F238E27FC236}">
                <a16:creationId xmlns:a16="http://schemas.microsoft.com/office/drawing/2014/main" id="{3957D51A-A759-4CB8-9897-3B1904D989E1}"/>
              </a:ext>
            </a:extLst>
          </p:cNvPr>
          <p:cNvSpPr>
            <a:spLocks noGrp="1"/>
          </p:cNvSpPr>
          <p:nvPr/>
        </p:nvSpPr>
        <p:spPr>
          <a:xfrm>
            <a:off x="8058150" y="28956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19" name="Прямокутник 18">
            <a:extLst>
              <a:ext uri="{FF2B5EF4-FFF2-40B4-BE49-F238E27FC236}">
                <a16:creationId xmlns:a16="http://schemas.microsoft.com/office/drawing/2014/main" id="{36881274-206E-4EFD-AACE-977CF0F3562C}"/>
              </a:ext>
            </a:extLst>
          </p:cNvPr>
          <p:cNvSpPr>
            <a:spLocks noGrp="1"/>
          </p:cNvSpPr>
          <p:nvPr/>
        </p:nvSpPr>
        <p:spPr>
          <a:xfrm>
            <a:off x="8610600" y="27051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Сценарії охоплюють сучасне й майбутнє землекористування, дітей, працівників і вразливі групи.</a:t>
            </a:r>
          </a:p>
        </p:txBody>
      </p:sp>
      <p:sp>
        <p:nvSpPr>
          <p:cNvPr id="20" name="Прямокутник: округлені кути 19">
            <a:extLst>
              <a:ext uri="{FF2B5EF4-FFF2-40B4-BE49-F238E27FC236}">
                <a16:creationId xmlns:a16="http://schemas.microsoft.com/office/drawing/2014/main" id="{B67DCBA0-D9AE-4F63-A451-D778239211C5}"/>
              </a:ext>
            </a:extLst>
          </p:cNvPr>
          <p:cNvSpPr>
            <a:spLocks noGrp="1"/>
          </p:cNvSpPr>
          <p:nvPr/>
        </p:nvSpPr>
        <p:spPr>
          <a:xfrm>
            <a:off x="514350" y="3524250"/>
            <a:ext cx="3476625" cy="781050"/>
          </a:xfrm>
          <a:prstGeom prst="roundRect">
            <a:avLst>
              <a:gd name="adj" fmla="val 9756"/>
            </a:avLst>
          </a:prstGeom>
          <a:solidFill>
            <a:srgbClr val="F5EBDD"/>
          </a:solidFill>
          <a:ln w="9525">
            <a:solidFill>
              <a:srgbClr val="D6E1DC"/>
            </a:solidFill>
          </a:ln>
        </p:spPr>
      </p:sp>
      <p:sp>
        <p:nvSpPr>
          <p:cNvPr id="21" name="Овал 20">
            <a:extLst>
              <a:ext uri="{FF2B5EF4-FFF2-40B4-BE49-F238E27FC236}">
                <a16:creationId xmlns:a16="http://schemas.microsoft.com/office/drawing/2014/main" id="{9A2CE6E1-B92D-484A-B0DB-8BBA7D2D48BF}"/>
              </a:ext>
            </a:extLst>
          </p:cNvPr>
          <p:cNvSpPr>
            <a:spLocks noGrp="1"/>
          </p:cNvSpPr>
          <p:nvPr/>
        </p:nvSpPr>
        <p:spPr>
          <a:xfrm>
            <a:off x="666750" y="3714750"/>
            <a:ext cx="400050" cy="400050"/>
          </a:xfrm>
          <a:prstGeom prst="ellipse">
            <a:avLst/>
          </a:prstGeom>
          <a:solidFill>
            <a:srgbClr val="4D8969"/>
          </a:solidFill>
          <a:ln w="0">
            <a:noFill/>
          </a:ln>
        </p:spPr>
      </p:sp>
      <p:sp>
        <p:nvSpPr>
          <p:cNvPr id="22" name="Прямокутник 21">
            <a:extLst>
              <a:ext uri="{FF2B5EF4-FFF2-40B4-BE49-F238E27FC236}">
                <a16:creationId xmlns:a16="http://schemas.microsoft.com/office/drawing/2014/main" id="{13004D92-DE4D-469D-A7D0-4E5DA1A913A6}"/>
              </a:ext>
            </a:extLst>
          </p:cNvPr>
          <p:cNvSpPr>
            <a:spLocks noGrp="1"/>
          </p:cNvSpPr>
          <p:nvPr/>
        </p:nvSpPr>
        <p:spPr>
          <a:xfrm>
            <a:off x="666750" y="38481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3" name="Прямокутник 22">
            <a:extLst>
              <a:ext uri="{FF2B5EF4-FFF2-40B4-BE49-F238E27FC236}">
                <a16:creationId xmlns:a16="http://schemas.microsoft.com/office/drawing/2014/main" id="{8B760FE4-B695-4ADC-8CA0-3633D91E01C0}"/>
              </a:ext>
            </a:extLst>
          </p:cNvPr>
          <p:cNvSpPr>
            <a:spLocks noGrp="1"/>
          </p:cNvSpPr>
          <p:nvPr/>
        </p:nvSpPr>
        <p:spPr>
          <a:xfrm>
            <a:off x="1219200" y="36576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Ґрунт, пил, вода, повітря та харчові ланцюги формують взаємопов’язані шляхи впливу.</a:t>
            </a:r>
          </a:p>
        </p:txBody>
      </p:sp>
      <p:sp>
        <p:nvSpPr>
          <p:cNvPr id="24" name="Прямокутник: округлені кути 23">
            <a:extLst>
              <a:ext uri="{FF2B5EF4-FFF2-40B4-BE49-F238E27FC236}">
                <a16:creationId xmlns:a16="http://schemas.microsoft.com/office/drawing/2014/main" id="{873503D7-1A14-4E35-A6AA-3FB457E16057}"/>
              </a:ext>
            </a:extLst>
          </p:cNvPr>
          <p:cNvSpPr>
            <a:spLocks noGrp="1"/>
          </p:cNvSpPr>
          <p:nvPr/>
        </p:nvSpPr>
        <p:spPr>
          <a:xfrm>
            <a:off x="4210050" y="3524250"/>
            <a:ext cx="3476625" cy="781050"/>
          </a:xfrm>
          <a:prstGeom prst="roundRect">
            <a:avLst>
              <a:gd name="adj" fmla="val 9756"/>
            </a:avLst>
          </a:prstGeom>
          <a:solidFill>
            <a:srgbClr val="F4F8F6"/>
          </a:solidFill>
          <a:ln w="9525">
            <a:solidFill>
              <a:srgbClr val="D6E1DC"/>
            </a:solidFill>
          </a:ln>
        </p:spPr>
      </p:sp>
      <p:sp>
        <p:nvSpPr>
          <p:cNvPr id="25" name="Овал 24">
            <a:extLst>
              <a:ext uri="{FF2B5EF4-FFF2-40B4-BE49-F238E27FC236}">
                <a16:creationId xmlns:a16="http://schemas.microsoft.com/office/drawing/2014/main" id="{272B171B-0231-4AE9-BCBB-F7FA598C1E66}"/>
              </a:ext>
            </a:extLst>
          </p:cNvPr>
          <p:cNvSpPr>
            <a:spLocks noGrp="1"/>
          </p:cNvSpPr>
          <p:nvPr/>
        </p:nvSpPr>
        <p:spPr>
          <a:xfrm>
            <a:off x="4362450" y="3714750"/>
            <a:ext cx="400050" cy="400050"/>
          </a:xfrm>
          <a:prstGeom prst="ellipse">
            <a:avLst/>
          </a:prstGeom>
          <a:solidFill>
            <a:srgbClr val="C75A52"/>
          </a:solidFill>
          <a:ln w="0">
            <a:noFill/>
          </a:ln>
        </p:spPr>
      </p:sp>
      <p:sp>
        <p:nvSpPr>
          <p:cNvPr id="26" name="Прямокутник 25">
            <a:extLst>
              <a:ext uri="{FF2B5EF4-FFF2-40B4-BE49-F238E27FC236}">
                <a16:creationId xmlns:a16="http://schemas.microsoft.com/office/drawing/2014/main" id="{BE4746E6-2380-4796-8EBE-87FE163510C6}"/>
              </a:ext>
            </a:extLst>
          </p:cNvPr>
          <p:cNvSpPr>
            <a:spLocks noGrp="1"/>
          </p:cNvSpPr>
          <p:nvPr/>
        </p:nvSpPr>
        <p:spPr>
          <a:xfrm>
            <a:off x="4362450" y="38481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27" name="Прямокутник 26">
            <a:extLst>
              <a:ext uri="{FF2B5EF4-FFF2-40B4-BE49-F238E27FC236}">
                <a16:creationId xmlns:a16="http://schemas.microsoft.com/office/drawing/2014/main" id="{5BE9A9EB-E98E-4048-9DB5-E860D1A7C1F2}"/>
              </a:ext>
            </a:extLst>
          </p:cNvPr>
          <p:cNvSpPr>
            <a:spLocks noGrp="1"/>
          </p:cNvSpPr>
          <p:nvPr/>
        </p:nvSpPr>
        <p:spPr>
          <a:xfrm>
            <a:off x="4914900" y="36576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Екологічна оцінка охоплює організми, популяції, оселища, функції та природні ресурси.</a:t>
            </a:r>
          </a:p>
        </p:txBody>
      </p:sp>
      <p:sp>
        <p:nvSpPr>
          <p:cNvPr id="28" name="Прямокутник: округлені кути 27">
            <a:extLst>
              <a:ext uri="{FF2B5EF4-FFF2-40B4-BE49-F238E27FC236}">
                <a16:creationId xmlns:a16="http://schemas.microsoft.com/office/drawing/2014/main" id="{D1991866-5B22-4213-9E33-AF7580626203}"/>
              </a:ext>
            </a:extLst>
          </p:cNvPr>
          <p:cNvSpPr>
            <a:spLocks noGrp="1"/>
          </p:cNvSpPr>
          <p:nvPr/>
        </p:nvSpPr>
        <p:spPr>
          <a:xfrm>
            <a:off x="7905750" y="3524250"/>
            <a:ext cx="3476625" cy="781050"/>
          </a:xfrm>
          <a:prstGeom prst="roundRect">
            <a:avLst>
              <a:gd name="adj" fmla="val 9756"/>
            </a:avLst>
          </a:prstGeom>
          <a:solidFill>
            <a:srgbClr val="F5EBDD"/>
          </a:solidFill>
          <a:ln w="9525">
            <a:solidFill>
              <a:srgbClr val="D6E1DC"/>
            </a:solidFill>
          </a:ln>
        </p:spPr>
      </p:sp>
      <p:sp>
        <p:nvSpPr>
          <p:cNvPr id="29" name="Овал 28">
            <a:extLst>
              <a:ext uri="{FF2B5EF4-FFF2-40B4-BE49-F238E27FC236}">
                <a16:creationId xmlns:a16="http://schemas.microsoft.com/office/drawing/2014/main" id="{9839496E-B770-4534-A610-B1DBF0D1E813}"/>
              </a:ext>
            </a:extLst>
          </p:cNvPr>
          <p:cNvSpPr>
            <a:spLocks noGrp="1"/>
          </p:cNvSpPr>
          <p:nvPr/>
        </p:nvSpPr>
        <p:spPr>
          <a:xfrm>
            <a:off x="8058150" y="3714750"/>
            <a:ext cx="400050" cy="40005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8231D7E5-A49D-4732-A5D5-BC812EB85720}"/>
              </a:ext>
            </a:extLst>
          </p:cNvPr>
          <p:cNvSpPr>
            <a:spLocks noGrp="1"/>
          </p:cNvSpPr>
          <p:nvPr/>
        </p:nvSpPr>
        <p:spPr>
          <a:xfrm>
            <a:off x="8058150" y="38481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06</a:t>
            </a:r>
          </a:p>
        </p:txBody>
      </p:sp>
      <p:sp>
        <p:nvSpPr>
          <p:cNvPr id="31" name="Прямокутник 30">
            <a:extLst>
              <a:ext uri="{FF2B5EF4-FFF2-40B4-BE49-F238E27FC236}">
                <a16:creationId xmlns:a16="http://schemas.microsoft.com/office/drawing/2014/main" id="{80D9824F-932F-4220-82A6-13527F979F00}"/>
              </a:ext>
            </a:extLst>
          </p:cNvPr>
          <p:cNvSpPr>
            <a:spLocks noGrp="1"/>
          </p:cNvSpPr>
          <p:nvPr/>
        </p:nvSpPr>
        <p:spPr>
          <a:xfrm>
            <a:off x="8610600" y="36576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Скринінг визначає пріоритети, а деталізоване оцінювання уточнює рішення щодо ремедіації.</a:t>
            </a:r>
          </a:p>
        </p:txBody>
      </p:sp>
      <p:sp>
        <p:nvSpPr>
          <p:cNvPr id="32" name="Прямокутник: округлені кути 31">
            <a:extLst>
              <a:ext uri="{FF2B5EF4-FFF2-40B4-BE49-F238E27FC236}">
                <a16:creationId xmlns:a16="http://schemas.microsoft.com/office/drawing/2014/main" id="{11F331FE-4693-4286-BDB2-E8D7DA2FC8AD}"/>
              </a:ext>
            </a:extLst>
          </p:cNvPr>
          <p:cNvSpPr>
            <a:spLocks noGrp="1"/>
          </p:cNvSpPr>
          <p:nvPr/>
        </p:nvSpPr>
        <p:spPr>
          <a:xfrm>
            <a:off x="514350" y="4476750"/>
            <a:ext cx="3476625" cy="781050"/>
          </a:xfrm>
          <a:prstGeom prst="roundRect">
            <a:avLst>
              <a:gd name="adj" fmla="val 9756"/>
            </a:avLst>
          </a:prstGeom>
          <a:solidFill>
            <a:srgbClr val="F4F8F6"/>
          </a:solidFill>
          <a:ln w="9525">
            <a:solidFill>
              <a:srgbClr val="D6E1DC"/>
            </a:solidFill>
          </a:ln>
        </p:spPr>
      </p:sp>
      <p:sp>
        <p:nvSpPr>
          <p:cNvPr id="33" name="Овал 32">
            <a:extLst>
              <a:ext uri="{FF2B5EF4-FFF2-40B4-BE49-F238E27FC236}">
                <a16:creationId xmlns:a16="http://schemas.microsoft.com/office/drawing/2014/main" id="{D5C545CB-4297-4E93-A6FB-77AFB3D05F24}"/>
              </a:ext>
            </a:extLst>
          </p:cNvPr>
          <p:cNvSpPr>
            <a:spLocks noGrp="1"/>
          </p:cNvSpPr>
          <p:nvPr/>
        </p:nvSpPr>
        <p:spPr>
          <a:xfrm>
            <a:off x="666750" y="4667250"/>
            <a:ext cx="400050" cy="400050"/>
          </a:xfrm>
          <a:prstGeom prst="ellipse">
            <a:avLst/>
          </a:prstGeom>
          <a:solidFill>
            <a:srgbClr val="3E7692"/>
          </a:solidFill>
          <a:ln w="0">
            <a:noFill/>
          </a:ln>
        </p:spPr>
      </p:sp>
      <p:sp>
        <p:nvSpPr>
          <p:cNvPr id="34" name="Прямокутник 33">
            <a:extLst>
              <a:ext uri="{FF2B5EF4-FFF2-40B4-BE49-F238E27FC236}">
                <a16:creationId xmlns:a16="http://schemas.microsoft.com/office/drawing/2014/main" id="{8665B3B8-7C45-4714-9650-C13DB7349DA1}"/>
              </a:ext>
            </a:extLst>
          </p:cNvPr>
          <p:cNvSpPr>
            <a:spLocks noGrp="1"/>
          </p:cNvSpPr>
          <p:nvPr/>
        </p:nvSpPr>
        <p:spPr>
          <a:xfrm>
            <a:off x="666750" y="48006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07</a:t>
            </a:r>
          </a:p>
        </p:txBody>
      </p:sp>
      <p:sp>
        <p:nvSpPr>
          <p:cNvPr id="35" name="Прямокутник 34">
            <a:extLst>
              <a:ext uri="{FF2B5EF4-FFF2-40B4-BE49-F238E27FC236}">
                <a16:creationId xmlns:a16="http://schemas.microsoft.com/office/drawing/2014/main" id="{744E08E6-E6A3-47B6-AF30-456770DFE99C}"/>
              </a:ext>
            </a:extLst>
          </p:cNvPr>
          <p:cNvSpPr>
            <a:spLocks noGrp="1"/>
          </p:cNvSpPr>
          <p:nvPr/>
        </p:nvSpPr>
        <p:spPr>
          <a:xfrm>
            <a:off x="1219200" y="46101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Цільовий рівень очищення прив’язують до речовини, матриці, рецептора, шляху й сценарію.</a:t>
            </a:r>
          </a:p>
        </p:txBody>
      </p:sp>
      <p:sp>
        <p:nvSpPr>
          <p:cNvPr id="36" name="Прямокутник: округлені кути 35">
            <a:extLst>
              <a:ext uri="{FF2B5EF4-FFF2-40B4-BE49-F238E27FC236}">
                <a16:creationId xmlns:a16="http://schemas.microsoft.com/office/drawing/2014/main" id="{0E70FC64-2596-4996-8BBF-C690261FEB60}"/>
              </a:ext>
            </a:extLst>
          </p:cNvPr>
          <p:cNvSpPr>
            <a:spLocks noGrp="1"/>
          </p:cNvSpPr>
          <p:nvPr/>
        </p:nvSpPr>
        <p:spPr>
          <a:xfrm>
            <a:off x="4210050" y="4476750"/>
            <a:ext cx="3476625" cy="781050"/>
          </a:xfrm>
          <a:prstGeom prst="roundRect">
            <a:avLst>
              <a:gd name="adj" fmla="val 9756"/>
            </a:avLst>
          </a:prstGeom>
          <a:solidFill>
            <a:srgbClr val="F5EBDD"/>
          </a:solidFill>
          <a:ln w="9525">
            <a:solidFill>
              <a:srgbClr val="D6E1DC"/>
            </a:solidFill>
          </a:ln>
        </p:spPr>
      </p:sp>
      <p:sp>
        <p:nvSpPr>
          <p:cNvPr id="37" name="Овал 36">
            <a:extLst>
              <a:ext uri="{FF2B5EF4-FFF2-40B4-BE49-F238E27FC236}">
                <a16:creationId xmlns:a16="http://schemas.microsoft.com/office/drawing/2014/main" id="{02C112FF-6D34-474B-9CE1-002C2D39600E}"/>
              </a:ext>
            </a:extLst>
          </p:cNvPr>
          <p:cNvSpPr>
            <a:spLocks noGrp="1"/>
          </p:cNvSpPr>
          <p:nvPr/>
        </p:nvSpPr>
        <p:spPr>
          <a:xfrm>
            <a:off x="4362450" y="4667250"/>
            <a:ext cx="400050" cy="400050"/>
          </a:xfrm>
          <a:prstGeom prst="ellipse">
            <a:avLst/>
          </a:prstGeom>
          <a:solidFill>
            <a:srgbClr val="D9952D"/>
          </a:solidFill>
          <a:ln w="0">
            <a:noFill/>
          </a:ln>
        </p:spPr>
      </p:sp>
      <p:sp>
        <p:nvSpPr>
          <p:cNvPr id="38" name="Прямокутник 37">
            <a:extLst>
              <a:ext uri="{FF2B5EF4-FFF2-40B4-BE49-F238E27FC236}">
                <a16:creationId xmlns:a16="http://schemas.microsoft.com/office/drawing/2014/main" id="{2A032699-025C-4376-B683-973D8BFE2AA4}"/>
              </a:ext>
            </a:extLst>
          </p:cNvPr>
          <p:cNvSpPr>
            <a:spLocks noGrp="1"/>
          </p:cNvSpPr>
          <p:nvPr/>
        </p:nvSpPr>
        <p:spPr>
          <a:xfrm>
            <a:off x="4362450" y="48006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08</a:t>
            </a:r>
          </a:p>
        </p:txBody>
      </p:sp>
      <p:sp>
        <p:nvSpPr>
          <p:cNvPr id="39" name="Прямокутник 38">
            <a:extLst>
              <a:ext uri="{FF2B5EF4-FFF2-40B4-BE49-F238E27FC236}">
                <a16:creationId xmlns:a16="http://schemas.microsoft.com/office/drawing/2014/main" id="{5AF13E8B-51E1-4A3C-B303-80D4532DBF10}"/>
              </a:ext>
            </a:extLst>
          </p:cNvPr>
          <p:cNvSpPr>
            <a:spLocks noGrp="1"/>
          </p:cNvSpPr>
          <p:nvPr/>
        </p:nvSpPr>
        <p:spPr>
          <a:xfrm>
            <a:off x="4914900" y="46101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Ранжування спрямовує ресурси туди, де поєднуються висока небезпека, експозиція та вразливість.</a:t>
            </a:r>
          </a:p>
        </p:txBody>
      </p:sp>
      <p:sp>
        <p:nvSpPr>
          <p:cNvPr id="40" name="Прямокутник: округлені кути 39">
            <a:extLst>
              <a:ext uri="{FF2B5EF4-FFF2-40B4-BE49-F238E27FC236}">
                <a16:creationId xmlns:a16="http://schemas.microsoft.com/office/drawing/2014/main" id="{BC8E903D-BD3D-4834-A9A3-9BDD3303F63B}"/>
              </a:ext>
            </a:extLst>
          </p:cNvPr>
          <p:cNvSpPr>
            <a:spLocks noGrp="1"/>
          </p:cNvSpPr>
          <p:nvPr/>
        </p:nvSpPr>
        <p:spPr>
          <a:xfrm>
            <a:off x="7905750" y="4476750"/>
            <a:ext cx="3476625" cy="781050"/>
          </a:xfrm>
          <a:prstGeom prst="roundRect">
            <a:avLst>
              <a:gd name="adj" fmla="val 9756"/>
            </a:avLst>
          </a:prstGeom>
          <a:solidFill>
            <a:srgbClr val="F4F8F6"/>
          </a:solidFill>
          <a:ln w="9525">
            <a:solidFill>
              <a:srgbClr val="D6E1DC"/>
            </a:solidFill>
          </a:ln>
        </p:spPr>
      </p:sp>
      <p:sp>
        <p:nvSpPr>
          <p:cNvPr id="41" name="Овал 40">
            <a:extLst>
              <a:ext uri="{FF2B5EF4-FFF2-40B4-BE49-F238E27FC236}">
                <a16:creationId xmlns:a16="http://schemas.microsoft.com/office/drawing/2014/main" id="{0E8D1647-070B-43AC-A97B-559F22671E37}"/>
              </a:ext>
            </a:extLst>
          </p:cNvPr>
          <p:cNvSpPr>
            <a:spLocks noGrp="1"/>
          </p:cNvSpPr>
          <p:nvPr/>
        </p:nvSpPr>
        <p:spPr>
          <a:xfrm>
            <a:off x="8058150" y="4667250"/>
            <a:ext cx="400050" cy="400050"/>
          </a:xfrm>
          <a:prstGeom prst="ellipse">
            <a:avLst/>
          </a:prstGeom>
          <a:solidFill>
            <a:srgbClr val="4D8969"/>
          </a:solidFill>
          <a:ln w="0">
            <a:noFill/>
          </a:ln>
        </p:spPr>
      </p:sp>
      <p:sp>
        <p:nvSpPr>
          <p:cNvPr id="42" name="Прямокутник 41">
            <a:extLst>
              <a:ext uri="{FF2B5EF4-FFF2-40B4-BE49-F238E27FC236}">
                <a16:creationId xmlns:a16="http://schemas.microsoft.com/office/drawing/2014/main" id="{1945F055-877C-473C-ACDC-BAE7C5CB657E}"/>
              </a:ext>
            </a:extLst>
          </p:cNvPr>
          <p:cNvSpPr>
            <a:spLocks noGrp="1"/>
          </p:cNvSpPr>
          <p:nvPr/>
        </p:nvSpPr>
        <p:spPr>
          <a:xfrm>
            <a:off x="8058150" y="4800600"/>
            <a:ext cx="4000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09</a:t>
            </a:r>
          </a:p>
        </p:txBody>
      </p:sp>
      <p:sp>
        <p:nvSpPr>
          <p:cNvPr id="43" name="Прямокутник 42">
            <a:extLst>
              <a:ext uri="{FF2B5EF4-FFF2-40B4-BE49-F238E27FC236}">
                <a16:creationId xmlns:a16="http://schemas.microsoft.com/office/drawing/2014/main" id="{E48AA1CD-4FDB-4A0A-B526-0CD5473F613C}"/>
              </a:ext>
            </a:extLst>
          </p:cNvPr>
          <p:cNvSpPr>
            <a:spLocks noGrp="1"/>
          </p:cNvSpPr>
          <p:nvPr/>
        </p:nvSpPr>
        <p:spPr>
          <a:xfrm>
            <a:off x="8610600" y="4610100"/>
            <a:ext cx="2571750" cy="5143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Невизначеність роблять видимою. Нові дані запускають перегляд моделі та рішень.</a:t>
            </a:r>
          </a:p>
        </p:txBody>
      </p:sp>
      <p:sp>
        <p:nvSpPr>
          <p:cNvPr id="44" name="Прямокутник: округлені кути 43">
            <a:extLst>
              <a:ext uri="{FF2B5EF4-FFF2-40B4-BE49-F238E27FC236}">
                <a16:creationId xmlns:a16="http://schemas.microsoft.com/office/drawing/2014/main" id="{3FB9658D-4AF6-4857-801F-5AAA0268703A}"/>
              </a:ext>
            </a:extLst>
          </p:cNvPr>
          <p:cNvSpPr>
            <a:spLocks noGrp="1"/>
          </p:cNvSpPr>
          <p:nvPr/>
        </p:nvSpPr>
        <p:spPr>
          <a:xfrm>
            <a:off x="514350" y="5695950"/>
            <a:ext cx="11068050" cy="457200"/>
          </a:xfrm>
          <a:prstGeom prst="roundRect">
            <a:avLst>
              <a:gd name="adj" fmla="val 16667"/>
            </a:avLst>
          </a:prstGeom>
          <a:solidFill>
            <a:srgbClr val="10282F"/>
          </a:solidFill>
          <a:ln w="0">
            <a:noFill/>
          </a:ln>
        </p:spPr>
      </p:sp>
      <p:sp>
        <p:nvSpPr>
          <p:cNvPr id="45" name="Прямокутник 44">
            <a:extLst>
              <a:ext uri="{FF2B5EF4-FFF2-40B4-BE49-F238E27FC236}">
                <a16:creationId xmlns:a16="http://schemas.microsoft.com/office/drawing/2014/main" id="{81E7D75A-A240-4A28-ACBE-5B9FE52C26BE}"/>
              </a:ext>
            </a:extLst>
          </p:cNvPr>
          <p:cNvSpPr>
            <a:spLocks noGrp="1"/>
          </p:cNvSpPr>
          <p:nvPr/>
        </p:nvSpPr>
        <p:spPr>
          <a:xfrm>
            <a:off x="742950" y="5810250"/>
            <a:ext cx="10572750" cy="209550"/>
          </a:xfrm>
          <a:prstGeom prst="rect">
            <a:avLst/>
          </a:prstGeom>
          <a:noFill/>
          <a:ln w="0">
            <a:noFill/>
          </a:ln>
        </p:spPr>
        <p:txBody>
          <a:bodyPr anchor="t">
            <a:normAutofit fontScale="73809"/>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ДАНІ  →  МОДЕЛЬ  →  ЕКСПОЗИЦІЯ  →  РИЗИК  →  ЗАХИСТ  →  ОНОВЛЕННЯ</a:t>
            </a:r>
          </a:p>
        </p:txBody>
      </p:sp>
      <p:sp>
        <p:nvSpPr>
          <p:cNvPr id="46" name="Прямокутник 45">
            <a:extLst>
              <a:ext uri="{FF2B5EF4-FFF2-40B4-BE49-F238E27FC236}">
                <a16:creationId xmlns:a16="http://schemas.microsoft.com/office/drawing/2014/main" id="{94EA7337-2802-4F5A-9AD2-3480F3546D1D}"/>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7" name="Прямокутник 46">
            <a:extLst>
              <a:ext uri="{FF2B5EF4-FFF2-40B4-BE49-F238E27FC236}">
                <a16:creationId xmlns:a16="http://schemas.microsoft.com/office/drawing/2014/main" id="{C3E36EF6-5366-41B7-AF3D-40D605DBBE8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37</a:t>
            </a:r>
          </a:p>
        </p:txBody>
      </p:sp>
    </p:spTree>
    <p:extLst>
      <p:ext uri="{BB962C8B-B14F-4D97-AF65-F5344CB8AC3E}">
        <p14:creationId xmlns:p14="http://schemas.microsoft.com/office/powerpoint/2010/main" val="185730183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6706</Words>
  <Application>Microsoft Office PowerPoint</Application>
  <DocSecurity>0</DocSecurity>
  <PresentationFormat>Широкий екран</PresentationFormat>
  <Paragraphs>1162</Paragraphs>
  <Slides>37</Slides>
  <Notes>37</Notes>
  <HiddenSlides>0</HiddenSlides>
  <MMClips>0</MMClips>
  <ScaleCrop>false</ScaleCrop>
  <HeadingPairs>
    <vt:vector size="6" baseType="variant">
      <vt:variant>
        <vt:lpstr>Використані шрифти</vt:lpstr>
      </vt:variant>
      <vt:variant>
        <vt:i4>2</vt:i4>
      </vt:variant>
      <vt:variant>
        <vt:lpstr>Тема</vt:lpstr>
      </vt:variant>
      <vt:variant>
        <vt:i4>1</vt:i4>
      </vt:variant>
      <vt:variant>
        <vt:lpstr>Заголовки слайдів</vt:lpstr>
      </vt:variant>
      <vt:variant>
        <vt:i4>37</vt:i4>
      </vt:variant>
    </vt:vector>
  </HeadingPairs>
  <TitlesOfParts>
    <vt:vector size="40" baseType="lpstr">
      <vt:lpstr>Aptos</vt:lpstr>
      <vt:lpstr>DejaVu Sans</vt:lpstr>
      <vt:lpstr>ChatGPT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Lenovo</cp:lastModifiedBy>
  <cp:revision>1</cp:revision>
  <dcterms:created xsi:type="dcterms:W3CDTF">2026-10-02T09:47:26Z</dcterms:created>
  <dcterms:modified xsi:type="dcterms:W3CDTF">2026-10-02T09:51:25Z</dcterms:modified>
</cp:coreProperties>
</file>