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Мета лекції: сформувати системне розуміння принципів організації моніторингу забруднених і воєнно порушених територій, методів одержання просторових даних та побудови карт забруднення. Особлива увага приділяється поєднанню польових сенсорів, лабораторних досліджень, дистанційного зондування, БПЛА та ГІС.</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Моніторинг включає визначення мети, вибір показників, формування мережі, установлення періодичності, польові вимірювання, лабораторний аналіз, дистанційні дані, просторову прив’язку, контроль якості, геопросторове опрацювання, картографування, інтерпретацію, передавання інформації та перегляд програми. Об’єктами можуть бути ґрунти, води, донні відклади, повітря, рослинність, біота, відходи, техногенні насипи, пил, стічні води, забруднені матеріали, бар’єри й системи очищення.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Вихідний моніторинг визначає початковий стан до активних робіт. Оперативний моніторинг швидко виявляє небезпечні зміни під час пожежі, витоку, прориву дамби, пошкодження трубопроводу, зміни якості води або поширення пилу. Під час робіт контролюють вторинне забруднення, відкачану воду, повітря, стік, бар’єри, рух ґрунту, відходи та безпеку. Післяпроєктний моніторинг підтверджує стабільність результату і контролює залишкові ризики.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Орієнтація на рішення вимагає, щоб кожний показник і точка відповідали на конкретне питання. Репрезентативність залежить від концептуальної моделі, розташування пунктів, щільності мережі, періодичності, типу проб, координат, сезонності й неоднорідності. Порівнюваність забезпечують однакові координати, глибини, методи, одиниці та умови. Простежуваність дозволяє відтворити походження результату. Адаптивний моніторинг коригують, коли змінюються межі шлейфу, джерела, напрям потоку, доступність або інформаційна цінність показників.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Комплексна система поєднує польові сенсори, ручні прилади, автоматичні станції, лабораторні результати, супутникові зображення, матеріали БПЛА, геофізику, метеорологічні та гідрологічні спостереження, кадастрові дані, цифрові моделі рельєфу, архівні карти, дані підприємств, попередні обстеження, свідчення населення та відомості про воєнні події. Надійний висновок формують через зіставлення кількох незалежних масивів.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Польові сенсори можуть працювати вручну, у складі переносного приладу, як стаціонарні станції, у свердловині, на плавучій платформі, транспортному засобі, БПЛА або в мережі передавання даних. Сенсори води визначають температуру, pH, електропровідність, окисно-відновний потенціал, розчинений кисень, каламутність, солоність і рівень. Сенсори ґрунту контролюють вологість, температуру, EC, pH, ORP, ущільнення та окремі елементи. Газоаналізатори контролюють O₂, CO, H₂S, CH₄, ЛОС і вибухонебезпечні концентрації. Радіометричні прилади вимірюють потужність дози, поверхневе забруднення та просторові аномалії.</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Переваги польових сенсорів: швидке отримання результату, оперативне реагування, велика кількість вимірювань, виявлення просторових аномалій, спостереження за змінами, зменшення кількості лабораторних аналізів, вибір пріоритетних точок і автоматичне передавання. Обмеження: нижча селективність, вплив температури й вологості, дрейф, перехресна чутливість, обмежений діапазон, забруднення сенсора, недостатня межа виявлення, залежність від калібрування, нестабільність у складних матрицях і обмежена юридична доказовість. Польові вимірювання не завжди замінюють лабораторний аналіз.</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Калібрування встановлює співвідношення між показанням приладу і відомим значенням стандарту. Польова перевірка контролює правильність роботи перед, під час або після серії вимірювань. Для кожного приладу фіксують модель, серійний номер, дату, стандарт, термін його придатності, результат перевірки, допустиме відхилення, батарею, очищення, виконавця й нестандартні ситуації. Дані потребують застереження, якщо прилад не пройшов перевірку, калібрування нестабільне, значення поза діапазоном, сенсор пошкоджений, умови перевищують технічні обмеження або не зафіксовано час і координати.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Лабораторний аналіз застосовують для точного кількісного визначення, ідентифікації речовин, підтвердження польових результатів, визначення низьких концентрацій, аналізу складних сумішей, оцінювання відповідності критеріям, документування екологічної шкоди та контролю очищення. Основні групи: спектрометричні, хроматографічні, хімічні й фізико-хімічні, біологічні методи.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Для лабораторних даних перевіряють компетентність лабораторії, сферу методу, тип матриці, межу виявлення, межу кількісного визначення, точність, правильність, прецизійність, невизначеність, внутрішній контроль, стандартні зразки та строки зберігання проб.</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Польові сенсори забезпечують високу швидкість, велику кількість вимірювань і просторову деталізацію, але часто мають нижчу чутливість і селективність. Лабораторія працює повільніше й аналізує меншу кількість проб, проте забезпечує кращу чутливість, селективність і доказовість. Раціональна схема: польове картування, виявлення аномалій, цільовий відбір, лабораторне підтвердження, просторова модель і повторна польова перевірка.</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Дистанційне зондування Землі отримує інформацію без прямого контакту. Джерелами є супутники, пілотовані апарати, БПЛА та наземні дистанційні системи. Оптичні дані показують руйнування, вирви, зміни покриву, пожежі й затоплення. Мультиспектральні дані оцінюють рослинність, вологість і порушення покриву. Гіперспектральні дані розрізняють матеріали, мінерали й окремі типи поверхневого забруднення, але потребують наземної перевірки. Теплові дані виявляють пожежі, тління і температурні аномалії. Радіолокаційні дані працюють за хмарності й допомагають оцінювати затоплення, вологість і деформації.</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Просторова роздільність визначає мінімальний розмір об’єкта. Висока просторова деталізація потрібна для малих вирв, локальних розливів, вузьких каналів, резервуарів і точних меж робіт. Спектральна роздільність визначає здатність сенсора розрізняти вузькі діапазони. Часова роздільність визначає частоту повторного знімання. Радіометрична роздільність показує здатність розрізняти невеликі відмінності інтенсивності сигналу.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ДЗЗ не завжди визначає хімічний склад, концентрацію, глибину забруднення, стан підземних вод, речовину під покриттям, юридично значущу межу або безпечність щодо вибухонебезпечних предметів. Темна пляма може бути нафтопродуктом, водою, тінню, свіжим ґрунтом, золою, вологою рослинністю або іншим матеріалом. Тому її описують як потенційну аномалію до польового й лабораторного підтвердження.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БПЛА можуть нести RGB-, мультиспектральні, теплові, гіперспектральні, лазерні, газові й радіометричні сенсори. Їх використовують для ортофотопланів, цифрових моделей поверхні, картографування вирв, фіксації руйнувань, оцінювання пожежі, визначення стоку, затоплення, стану рослинності, відходів, недоступних зон, контролю робіт і порівняння в часі. Ортофотоплан є геометрично виправленим зображенням. Цифрова модель поверхні включає будівлі й рослинність, а модель рельєфу намагається показати висоти без надземних об’єктів.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Під час використання БПЛА враховують правові обмеження польотів, режим воєнного стану, заборонені й контрольовані зони, близькість критичної інфраструктури, погодження, чутливу інформацію, безпеку персоналу, радіоелектронні перешкоди, погоду, тривалість польоту, точність позиціонування, якість наземних опорних точок та захист персональних даних.</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ГІС поєднує точки пробовідбору, лабораторні результати, межі ділянки, джерела, водні об’єкти, дороги, рельєф, ґрунти, землекористування, населені пункти, охоронні території, супутникові зображення, БПЛА, зони доступу, інтерполяцію та невизначеність. Просторові дані містять інформацію про місцеположення, форму і зв’язки. Векторні дані подають об’єкти як точки, лінії й полігони. Растрові дані представляють територію як регулярну сітку комірок.</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Помилки системи координат спричиняють зміщення точок, неправильне накладання, хибні відстані й площі, помилкове віднесення проби до ділянки та неправильний маршрут. Для кожного шару фіксують систему координат, одиниці, джерело, точність, дату, спосіб отримання і відповідального.</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База геоданих забезпечує унікальність записів, єдину систему координат, зв’язок точки з пробою та лабораторним результатом, історію змін, контроль версій, допустимі значення, права доступу, резервне копіювання й експорт. Основні таблиці: ділянки, джерела, точки, виїзди, проби, вимірювання, лабораторні результати, показники, методи, контрольні проби, інциденти, фотографії, документи, обмеження, моніторинг і версії карт. Унікальний ідентифікатор незмінно пов’язує всі документи.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Атрибутами точки можуть бути код, координати, точність GPS, дата, час, глибина, тип проби, середовище, показник, концентрація, одиниця, метод, LOD, LOQ, лабораторія, статус валідації, тип контрольної проби, примітка й автор. Концентрацію не зберігають без одиниць, матриці, методу, дати, LOQ і статусу якості.</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Метадані пояснюють, хто створив набір, коли, для якої мети, яку територію він охоплює, у якій системі координат, яким методом отримано дані, яка точність, які обмеження, хто має доступ і яка версія актуальна.</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Проблеми інтеграції: різні координатні системи, одиниці, формати, точність, дати, масштаби, дублювання, назви показників, межі виявлення, відсутні метадані, суперечливі значення й неоднакові критерії якості. Гармонізація включає назви полів, перетворення координат, одиниці, дати, коди, дублікати, документування, статус якості, збереження первинних значень і журнал змін.</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Контроль охоплює точність координат, систему координат, топологію, повноту атрибутів, унікальність кодів, допустимість значень, одиниці, дати, зв’язок із лабораторним протоколом, категорії, логічну узгодженість та актуальність версії. Топологічні правила контролюють самоперетини, прогалини, положення точок, маршрутів і річкових пунктів. Логічні перевірки контролюють глибину, послідовність дат, статус нижче LOQ, відповідність одиниць матриці, функцію фону, тип проби та наявність координат.</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Просторовий аналіз охоплює буферний аналіз, накладання шарів, відстані, водозбори, моделювання стоку, рельєф, профілі, щільність, кластери, інтерполяцію, часовий аналіз і багатокритеріальне оцінювання. Буферну зону застосовують для попереднього виділення зони впливу, аналізу близькості житла й колодязів, контролю водоохоронної території та планування додаткових точок.</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Перед інтерполяцією перевіряють достатність і рівномірність точок, просторову залежність, однорідність, координати, викиди, межі, розподіл, рельєф, бар’єри, спрямованість міграції та відмінності між глибинами й періодами. Не об’єднують різні горизонти ґрунту або води, сезони без обґрунтування, фонові й цільові точки різної функції, різні одиниці та несумісні методи.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IDW визначає прогноз як зважене середнє навколишніх вимірювань. Переваги: простота, швидкість, зрозумілий принцип, проходження через виміряні точки та придатність для первинної візуалізації. Обмеження: відсутність статистичної оцінки невизначеності, залежність від щільності точок, концентричні структури, неврахування бар’єрів і спрямованої міграції, залежність від параметра ваги та кількості сусідів.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Кригінг використовує просторову автокореляцію. Варіограма описує, як змінюється відмінність між значеннями зі збільшенням відстані. Її параметри: ефект самородка, поріг, радіус кореляції та напрямна залежність. Переваги кригінгу: використання просторової структури, статистичне оцінювання, карта похибки, тренд, анізотропія й оцінка невизначеності. Обмеження: потреба в достатній кількості точок, чутливість до моделі варіограми, складність інтерпретації та залежність від припущень.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Сплайн-інтерполяція формує гладку поверхню, але може створювати нереалістичні екстремуми. Метод природного сусіда використовує найближчі точки й геометрію їх розташування. Полігони Тіссена або Вороного показують зони найближчої точки. Регресійні моделі можуть ураховувати висоту, ухил, відстань до джерела, тип ґрунту, землекористування, індекс рослинності й напрям стоку.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Перехресна перевірка послідовно виключає точки, прогнозує значення в їхньому місці та порівнює прогноз із фактичним результатом. Оцінюють систематичне зміщення, середню абсолютну помилку, великі локальні помилки, стабільність і чутливість. Навіть добра перевірка не усуває нерепрезентативний дизайн, недостатню кількість точок, пропущений осередок, змішування шарів або хибну концептуальну модель.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На карті розрізняють виміряні точки, прогнозовану поверхню, межі інтерполяції, зони без даних, недоступні території, фонові точки, джерела, рецепторів, одиниці й дату. Значення класифікують за нормативами, ризиком, квантилями, рівними інтервалами, природними розривами або експертними класами. Вибір меж класів впливає на вигляд карти й повинен бути пояснений.</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Критерієм карти перевищень може бути норматив, фон, рівень ризику, критерій очищення, контрольне значення, договірна умова або показник до ремедіації. Для критерію зазначають джерело, сферу застосування, матрицю, сценарій землекористування, одиниці, правило роботи з результатами нижче LOQ та невизначеність вимірювань.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Карта невизначеності може показувати стандартну помилку прогнозу, щільність точок, відстань до найближчого вимірювання, ймовірність перевищення, рівень довіри, якість даних, недоступні зони, суперечливі джерела та ділянки екстраполяції. Дві ділянки з однаковою прогнозною концентрацією можуть мати різну впевненість залежно від близькості точок і фізичних бар’єрів.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Просторова невизначеність виникає через недостатню кількість точок, нерівномірну мережу, невідомі межі, координати, недоступність і малий осередок. Часова пов’язана з датами, сезонністю, опадами, паводками, активністю джерела, землекористуванням і роботами. Аналітична включає похибку, LOD, LOQ, матричні ефекти, стабільність і підготовку проби. Модельна залежить від методу, параметрів, варіограми, однорідності, бар’єрів і концептуальної моделі. Сценарна пов’язана з майбутнім землекористуванням, доступом, контактом, кліматом, забудовою та поведінкою рецепторів.</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Невизначеність можна показувати окремою картою похибки, прозорістю, штрихуванням, контуром зони без даних, позначенням недоступної території, класом недостатньої інформації, інтервалами довіри, ймовірністю перевищення та картою щільності спостережень.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Екстраполяція особливо ризикована, якщо точки розташовані лише біля джерела, немає даних поза ділянкою, не враховано водозбір, невідомий напрям підземного потоку, частина території недоступна, вимірювання виконано лише в один сезон або змінилися джерело чи ландшафт.</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Аналіз часових рядів визначає тенденцію, сезонність, імпульсний вплив, затримку міграції, ефект ремедіації, повторне забруднення, стабілізацію й довгострокове відновлення. Для порівняння карт забезпечують однакову систему координат, порівнювані методи, одиниці, класи й межі, показують зміни мережі та пояснюють пропущені точки.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За дистанційними даними оцінюють руйнування, затоплення, вирви, втрату рослинності, відходи, берегову лінію, нові дороги, відновлення покриву й переміщення матеріалів. Враховують сезон, освітлення, кут знімання, хмарність, роздільність, зміщення, стан рослинності та природну вологість.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Індекси рослинності допомагають виявляти пошкодження, оцінювати відновлення, спостерігати за стресом, порівнювати ділянки й визначати пріоритети наземної перевірки. Низький NDVI може бути наслідком посухи, пожежі, механічного пошкодження, затоплення, скошування, зміни культури, сезонності або ущільнення ґрунту.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Критеріями можуть бути концентрація, токсичність, близькість до населення або водозабору, напрям стоку, проникність ґрунту, охоронний статус, доступність, мінна небезпека, ймовірність міграції та невизначеність. Результатом може бути карта терміновості, ризику, пріоритетів ремедіації, придатності технологій або потреби в даних. Ваги обґрунтовують і документують.</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Контроль джерела перевіряє автора, установу, метод, дату, мету, повноту й первинність. Технічний контроль охоплює формат, координати, одиниці, поля, структуру, пошкодження й дублікати. Аналітичний контроль перевіряє діапазони, викиди, лабораторні прапорці, LOD, LOQ, контрольні проби та перерахунки. Просторовий контроль перевіряє координати, положення, топологію, страту, маршрут і доступ. Експертний контроль оцінює логіку, концептуальну модель, фізичну правдоподібність, узгодженість і придатність для рішення.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Записам присвоюють статус: підтверджені, умовно придатні, орієнтовні, непридатні або неперевірені. Перед вилученням незвичного результату перевіряють координати, код проби, одиниці, лабораторні прапорці, умови відбору та можливість реального локального осередку.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Результати можуть бути нижче LOD, між LOD і LOQ, вище LOQ, поза калібрувальним діапазоном або відхилені лабораторією. Заміна всіх значень нижче LOD на нуль може спотворити середні, тренди, карти, інтерполяцію та статистику. Правило визначають до картографування й описують у метаданих.</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Викид може бути помилкою, неправильним кодуванням, наслідком забруднення проби, локальним максимумом, ознакою невідомого джерела або реальною особливістю території. Перед вилученням перевіряють первинний документ, одиниці, координати, контрольні проби, лабораторний протокол, місцеві умови, розглядають повторний відбір і документують рішення.</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Карта повинна містити назву, територію і період, показник, матрицю, одиницю, легенду, масштаб, північ, систему координат, джерела, дату, автора, межі інтерполяції, виміряні точки, зони без даних і застереження. Кольори мають відповідати типу показника, бути доступними, мати підписані межі та не драматизувати результат.</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Перед використанням карти з’ясовують, чи показує вона вимірювання або прогноз, достатність точок, період, порівнюваність, контроль якості, межі моделі, невизначеність, недоступні зони, придатність для обсягів робіт і потребу в перевірці. Скринінгова карта не завжди придатна для точної межі вилучення, вартості ремедіації, підтвердження очищення або юридичної площі шкоди.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Вебкарти й панелі забезпечують актуальний стан, фільтрування, порівняння, динаміку, контроль робіт, інформування й реагування. Потрібно встановити права доступу, відповідального, періодичність, правила публікації, захист персональних даних, обмеження щодо чутливої інформації та архівування версій.</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Обмеження можуть стосуватися військових об’єктів, критичної інфраструктури, координат небезпечних предметів, приватних свердловин, персональних даних, небезпечних відходів, маршрутів, доказів і протимінних робіт. Для публікації застосовують узагальнення, приховування координат, агрегування, обмеження масштабу, поділ версій і контрольований доступ.</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Польові координати не повинні змушувати групу сходити з маршруту, входити у вирви, переміщувати уламки, ставити кілки без погодження, наближатися до підозрілих предметів, входити в нестійкі споруди або замкнені простори чи працювати без зв’язку. Для недоступної точки зупиняють роботу, визначають причину, використовують погоджений резерв, документують координати, оцінюють вплив, позначають прогалину й оновлюють карту доступу.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Типові помилки: відсутність концептуальної моделі, замало точок, прогноз як факт, ігнорування недоступних зон, змішування глибин і сезонів, різні одиниці, відсутність точок і карти невизначеності, автоматичне видалення викидів, надмірна довіра до супутникової ознаки та невизначена версія карти.</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На зруйнованій нафтобазі є пошкоджені резервуари, сліди пожежі, плями, канава, річка, колодязі, недоступна зона й неповні архіви. Дані охоплюють супутники, ортофото, рельєф, поле, лабораторію, водні пункти, погоду, свідчення й доступ. Мережа включає джерела, канаву, річку, водозабір, свердловини, фон, резерви та повтор після опадів. Створюють карти джерел, доступу, точок, показників, концентрацій, прогнозу, перевищень, невизначеності, прогалин і пріоритетів. Недоступний центр позначають як зону високої невизначеності.</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Підсумок лекції: моніторинг є системою підтримки рішень і ґрунтується на концептуальній моделі. Польові сенсори потребують контролю, лабораторія залежить від репрезентативності, ДЗЗ і БПЛА мають обмеження, ГІС і база забезпечують інтеграцію й простежуваність. Інтерполяція є прогнозом, карти мають показувати межі й точки, карта невизначеності визначає потребу в даних. Дані гармонізують, безпека має пріоритет, а систему оновлюють після кожного циклу.</a:t>
            </a:r>
          </a:p>
          <a:p>
            <a:endParaRPr/>
          </a:p>
          <a:p>
            <a:r>
              <a:t>Джерело: матеріали, надані користувачем.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4AD47B52-A0DC-4145-8715-5261D7F154A9}"/>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5F5A4527-BB59-4666-9B41-BE0D8BFD99F3}"/>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C10782E9-849F-43DF-AD16-941E0ADAA6ED}"/>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A73C4A63-514D-4EE7-A5F9-1CB7C8FE0B69}"/>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F9559AB5-45AF-4C2D-B81D-3D999A7FB646}"/>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632B5838-BAA9-46E7-B085-E0B87D90A476}"/>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CADE0278-C764-44E2-B91C-14092382635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789AEAA6-FF30-43EA-BD5C-7ABAB20C7552}"/>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A849BE4C-F268-44CB-8173-98FCD18EE36B}"/>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38DEDE0A-A84B-4A00-B2B3-31342C3AC3A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9A644D0D-603F-45E9-996F-816A000EB51C}"/>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63192E7C-C778-461E-99A2-0389DCBD1F7B}"/>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BF8D87F8-B73B-4DEE-8DAC-48C592EA455E}"/>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C9EB51C4-87AE-484E-830B-9E274B85DB28}"/>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EA987BED-0F72-4F79-BBD2-7F40FE45434E}"/>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3"/>
          <a:srcRect t="27" b="27"/>
          <a:stretch>
            <a:fillRect/>
          </a:stretch>
        </p:blipFill>
        <p:spPr>
          <a:xfrm>
            <a:off x="0" y="0"/>
            <a:ext cx="12192000" cy="6858000"/>
          </a:xfrm>
          <a:prstGeom prst="rect">
            <a:avLst/>
          </a:prstGeom>
        </p:spPr>
      </p:pic>
      <p:sp>
        <p:nvSpPr>
          <p:cNvPr id="2" name="Прямокутник 1">
            <a:extLst>
              <a:ext uri="{FF2B5EF4-FFF2-40B4-BE49-F238E27FC236}">
                <a16:creationId xmlns:a16="http://schemas.microsoft.com/office/drawing/2014/main" id="{9F9B182B-3290-4EE4-9A70-9D05B7318375}"/>
              </a:ext>
            </a:extLst>
          </p:cNvPr>
          <p:cNvSpPr>
            <a:spLocks noGrp="1"/>
          </p:cNvSpPr>
          <p:nvPr/>
        </p:nvSpPr>
        <p:spPr>
          <a:xfrm>
            <a:off x="0" y="0"/>
            <a:ext cx="5857875" cy="6858000"/>
          </a:xfrm>
          <a:prstGeom prst="rect">
            <a:avLst/>
          </a:prstGeom>
          <a:ln w="0">
            <a:noFill/>
          </a:ln>
        </p:spPr>
      </p:sp>
      <p:sp>
        <p:nvSpPr>
          <p:cNvPr id="3" name="Прямокутник 2">
            <a:extLst>
              <a:ext uri="{FF2B5EF4-FFF2-40B4-BE49-F238E27FC236}">
                <a16:creationId xmlns:a16="http://schemas.microsoft.com/office/drawing/2014/main" id="{2DB5C6C0-4C5F-47EB-9A82-EA263E365C64}"/>
              </a:ext>
            </a:extLst>
          </p:cNvPr>
          <p:cNvSpPr>
            <a:spLocks noGrp="1"/>
          </p:cNvSpPr>
          <p:nvPr/>
        </p:nvSpPr>
        <p:spPr>
          <a:xfrm>
            <a:off x="0" y="0"/>
            <a:ext cx="152400" cy="6858000"/>
          </a:xfrm>
          <a:prstGeom prst="rect">
            <a:avLst/>
          </a:prstGeom>
          <a:solidFill>
            <a:srgbClr val="0F6B64"/>
          </a:solidFill>
          <a:ln w="0">
            <a:noFill/>
          </a:ln>
        </p:spPr>
      </p:sp>
      <p:sp>
        <p:nvSpPr>
          <p:cNvPr id="4" name="Прямокутник 3">
            <a:extLst>
              <a:ext uri="{FF2B5EF4-FFF2-40B4-BE49-F238E27FC236}">
                <a16:creationId xmlns:a16="http://schemas.microsoft.com/office/drawing/2014/main" id="{F0FC13B2-04FB-40A8-8770-163D7CFAF17D}"/>
              </a:ext>
            </a:extLst>
          </p:cNvPr>
          <p:cNvSpPr>
            <a:spLocks noGrp="1"/>
          </p:cNvSpPr>
          <p:nvPr/>
        </p:nvSpPr>
        <p:spPr>
          <a:xfrm>
            <a:off x="666750" y="552450"/>
            <a:ext cx="2381250" cy="266700"/>
          </a:xfrm>
          <a:prstGeom prst="rect">
            <a:avLst/>
          </a:prstGeom>
          <a:noFill/>
          <a:ln w="0">
            <a:noFill/>
          </a:ln>
        </p:spPr>
        <p:txBody>
          <a:bodyPr anchor="t">
            <a:normAutofit/>
          </a:bodyPr>
          <a:lstStyle/>
          <a:p>
            <a:pPr algn="l">
              <a:defRPr sz="1125" b="1">
                <a:solidFill>
                  <a:srgbClr val="0F6B64"/>
                </a:solidFill>
                <a:latin typeface="DejaVu Sans"/>
                <a:ea typeface="DejaVu Sans"/>
                <a:cs typeface="DejaVu Sans"/>
              </a:defRPr>
            </a:pPr>
            <a:r>
              <a:rPr sz="1125" b="1">
                <a:solidFill>
                  <a:srgbClr val="0F6B64"/>
                </a:solidFill>
                <a:latin typeface="DejaVu Sans"/>
                <a:ea typeface="DejaVu Sans"/>
                <a:cs typeface="DejaVu Sans"/>
              </a:rPr>
              <a:t>ЛЕКЦІЯ № 7</a:t>
            </a:r>
          </a:p>
        </p:txBody>
      </p:sp>
      <p:sp>
        <p:nvSpPr>
          <p:cNvPr id="5" name="Прямокутник 4">
            <a:extLst>
              <a:ext uri="{FF2B5EF4-FFF2-40B4-BE49-F238E27FC236}">
                <a16:creationId xmlns:a16="http://schemas.microsoft.com/office/drawing/2014/main" id="{315D3001-ABEC-4ABC-9D09-D205B105BE16}"/>
              </a:ext>
            </a:extLst>
          </p:cNvPr>
          <p:cNvSpPr>
            <a:spLocks noGrp="1"/>
          </p:cNvSpPr>
          <p:nvPr/>
        </p:nvSpPr>
        <p:spPr>
          <a:xfrm>
            <a:off x="666750" y="1066800"/>
            <a:ext cx="4857750" cy="1428750"/>
          </a:xfrm>
          <a:prstGeom prst="rect">
            <a:avLst/>
          </a:prstGeom>
          <a:noFill/>
          <a:ln w="0">
            <a:noFill/>
          </a:ln>
        </p:spPr>
        <p:txBody>
          <a:bodyPr anchor="t">
            <a:normAutofit fontScale="95149"/>
          </a:bodyPr>
          <a:lstStyle/>
          <a:p>
            <a:pPr algn="l">
              <a:defRPr sz="2850" b="1">
                <a:solidFill>
                  <a:srgbClr val="10282F"/>
                </a:solidFill>
                <a:latin typeface="DejaVu Sans"/>
                <a:ea typeface="DejaVu Sans"/>
                <a:cs typeface="DejaVu Sans"/>
              </a:defRPr>
            </a:pPr>
            <a:r>
              <a:rPr sz="2850" b="1">
                <a:solidFill>
                  <a:srgbClr val="10282F"/>
                </a:solidFill>
                <a:latin typeface="DejaVu Sans"/>
                <a:ea typeface="DejaVu Sans"/>
                <a:cs typeface="DejaVu Sans"/>
              </a:rPr>
              <a:t>Моніторинг і картографування</a:t>
            </a:r>
          </a:p>
          <a:p>
            <a:pPr algn="l">
              <a:defRPr sz="2850" b="1">
                <a:solidFill>
                  <a:srgbClr val="10282F"/>
                </a:solidFill>
                <a:latin typeface="DejaVu Sans"/>
                <a:ea typeface="DejaVu Sans"/>
                <a:cs typeface="DejaVu Sans"/>
              </a:defRPr>
            </a:pPr>
            <a:r>
              <a:rPr sz="2850" b="1">
                <a:solidFill>
                  <a:srgbClr val="10282F"/>
                </a:solidFill>
                <a:latin typeface="DejaVu Sans"/>
                <a:ea typeface="DejaVu Sans"/>
                <a:cs typeface="DejaVu Sans"/>
              </a:rPr>
              <a:t>забруднених територій</a:t>
            </a:r>
          </a:p>
        </p:txBody>
      </p:sp>
      <p:sp>
        <p:nvSpPr>
          <p:cNvPr id="6" name="Прямокутник 5">
            <a:extLst>
              <a:ext uri="{FF2B5EF4-FFF2-40B4-BE49-F238E27FC236}">
                <a16:creationId xmlns:a16="http://schemas.microsoft.com/office/drawing/2014/main" id="{BC792675-0A19-4949-B6E1-6002A54B7634}"/>
              </a:ext>
            </a:extLst>
          </p:cNvPr>
          <p:cNvSpPr>
            <a:spLocks noGrp="1"/>
          </p:cNvSpPr>
          <p:nvPr/>
        </p:nvSpPr>
        <p:spPr>
          <a:xfrm>
            <a:off x="666750" y="2781300"/>
            <a:ext cx="4524375" cy="647700"/>
          </a:xfrm>
          <a:prstGeom prst="rect">
            <a:avLst/>
          </a:prstGeom>
          <a:noFill/>
          <a:ln w="0">
            <a:noFill/>
          </a:ln>
        </p:spPr>
        <p:txBody>
          <a:bodyPr anchor="t">
            <a:normAutofit/>
          </a:bodyPr>
          <a:lstStyle/>
          <a:p>
            <a:pPr algn="l">
              <a:defRPr sz="1350" b="0">
                <a:solidFill>
                  <a:srgbClr val="62747A"/>
                </a:solidFill>
                <a:latin typeface="DejaVu Sans"/>
                <a:ea typeface="DejaVu Sans"/>
                <a:cs typeface="DejaVu Sans"/>
              </a:defRPr>
            </a:pPr>
            <a:r>
              <a:rPr sz="1350" b="0">
                <a:solidFill>
                  <a:srgbClr val="62747A"/>
                </a:solidFill>
                <a:latin typeface="DejaVu Sans"/>
                <a:ea typeface="DejaVu Sans"/>
                <a:cs typeface="DejaVu Sans"/>
              </a:rPr>
              <a:t>Польові сенсори, лабораторні методи, ДЗЗ, БПЛА, ГІС і карти невизначеності</a:t>
            </a:r>
          </a:p>
        </p:txBody>
      </p:sp>
      <p:sp>
        <p:nvSpPr>
          <p:cNvPr id="7" name="Прямокутник: округлені кути 6">
            <a:extLst>
              <a:ext uri="{FF2B5EF4-FFF2-40B4-BE49-F238E27FC236}">
                <a16:creationId xmlns:a16="http://schemas.microsoft.com/office/drawing/2014/main" id="{D9D0876A-CF03-4A6A-99CB-7142811E8797}"/>
              </a:ext>
            </a:extLst>
          </p:cNvPr>
          <p:cNvSpPr>
            <a:spLocks noGrp="1"/>
          </p:cNvSpPr>
          <p:nvPr/>
        </p:nvSpPr>
        <p:spPr>
          <a:xfrm>
            <a:off x="666750" y="3848100"/>
            <a:ext cx="4572000" cy="1162050"/>
          </a:xfrm>
          <a:prstGeom prst="roundRect">
            <a:avLst>
              <a:gd name="adj" fmla="val 6557"/>
            </a:avLst>
          </a:prstGeom>
          <a:solidFill>
            <a:srgbClr val="FFFFFF"/>
          </a:solidFill>
          <a:ln w="9525">
            <a:solidFill>
              <a:srgbClr val="D6E1DC"/>
            </a:solidFill>
          </a:ln>
        </p:spPr>
      </p:sp>
      <p:sp>
        <p:nvSpPr>
          <p:cNvPr id="8" name="Прямокутник: округлені кути 7">
            <a:extLst>
              <a:ext uri="{FF2B5EF4-FFF2-40B4-BE49-F238E27FC236}">
                <a16:creationId xmlns:a16="http://schemas.microsoft.com/office/drawing/2014/main" id="{7AD4F47E-829D-4AE3-901E-42C1202837CF}"/>
              </a:ext>
            </a:extLst>
          </p:cNvPr>
          <p:cNvSpPr>
            <a:spLocks noGrp="1"/>
          </p:cNvSpPr>
          <p:nvPr/>
        </p:nvSpPr>
        <p:spPr>
          <a:xfrm>
            <a:off x="666750" y="3848100"/>
            <a:ext cx="66675" cy="1162050"/>
          </a:xfrm>
          <a:prstGeom prst="roundRect">
            <a:avLst>
              <a:gd name="adj" fmla="val 50000"/>
            </a:avLst>
          </a:prstGeom>
          <a:solidFill>
            <a:srgbClr val="0F6B64"/>
          </a:solidFill>
          <a:ln w="0">
            <a:noFill/>
          </a:ln>
        </p:spPr>
      </p:sp>
      <p:sp>
        <p:nvSpPr>
          <p:cNvPr id="9" name="Прямокутник 8">
            <a:extLst>
              <a:ext uri="{FF2B5EF4-FFF2-40B4-BE49-F238E27FC236}">
                <a16:creationId xmlns:a16="http://schemas.microsoft.com/office/drawing/2014/main" id="{9FED51C7-D034-4199-AE30-C7828A718DED}"/>
              </a:ext>
            </a:extLst>
          </p:cNvPr>
          <p:cNvSpPr>
            <a:spLocks noGrp="1"/>
          </p:cNvSpPr>
          <p:nvPr/>
        </p:nvSpPr>
        <p:spPr>
          <a:xfrm>
            <a:off x="857250" y="3962400"/>
            <a:ext cx="41910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МОНІТОРИНГ ЗАБРУДНЕНОЇ ТЕРИТОРІЇ</a:t>
            </a:r>
          </a:p>
        </p:txBody>
      </p:sp>
      <p:sp>
        <p:nvSpPr>
          <p:cNvPr id="10" name="Прямокутник 9">
            <a:extLst>
              <a:ext uri="{FF2B5EF4-FFF2-40B4-BE49-F238E27FC236}">
                <a16:creationId xmlns:a16="http://schemas.microsoft.com/office/drawing/2014/main" id="{BE555D5A-6D11-453A-AD6E-4CC875E5B1C8}"/>
              </a:ext>
            </a:extLst>
          </p:cNvPr>
          <p:cNvSpPr>
            <a:spLocks noGrp="1"/>
          </p:cNvSpPr>
          <p:nvPr/>
        </p:nvSpPr>
        <p:spPr>
          <a:xfrm>
            <a:off x="857250" y="4181475"/>
            <a:ext cx="4210050" cy="7429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Систематичне отримання й аналіз даних про джерела, концентрації, міграцію, рецепторів та ефективність відновлення.</a:t>
            </a:r>
          </a:p>
        </p:txBody>
      </p:sp>
      <p:sp>
        <p:nvSpPr>
          <p:cNvPr id="11" name="Прямокутник 10">
            <a:extLst>
              <a:ext uri="{FF2B5EF4-FFF2-40B4-BE49-F238E27FC236}">
                <a16:creationId xmlns:a16="http://schemas.microsoft.com/office/drawing/2014/main" id="{E29867E0-91C1-484F-B52E-95AF09BCD66C}"/>
              </a:ext>
            </a:extLst>
          </p:cNvPr>
          <p:cNvSpPr>
            <a:spLocks noGrp="1"/>
          </p:cNvSpPr>
          <p:nvPr/>
        </p:nvSpPr>
        <p:spPr>
          <a:xfrm>
            <a:off x="666750" y="5429250"/>
            <a:ext cx="57150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Мета</a:t>
            </a:r>
          </a:p>
        </p:txBody>
      </p:sp>
      <p:sp>
        <p:nvSpPr>
          <p:cNvPr id="12" name="Прямокутник 11">
            <a:extLst>
              <a:ext uri="{FF2B5EF4-FFF2-40B4-BE49-F238E27FC236}">
                <a16:creationId xmlns:a16="http://schemas.microsoft.com/office/drawing/2014/main" id="{E00A98DC-DA1A-43FC-B186-583BD75E1707}"/>
              </a:ext>
            </a:extLst>
          </p:cNvPr>
          <p:cNvSpPr>
            <a:spLocks noGrp="1"/>
          </p:cNvSpPr>
          <p:nvPr/>
        </p:nvSpPr>
        <p:spPr>
          <a:xfrm>
            <a:off x="1314450" y="5391150"/>
            <a:ext cx="3905250" cy="552450"/>
          </a:xfrm>
          <a:prstGeom prst="rect">
            <a:avLst/>
          </a:prstGeom>
          <a:noFill/>
          <a:ln w="0">
            <a:noFill/>
          </a:ln>
        </p:spPr>
        <p:txBody>
          <a:bodyPr anchor="t">
            <a:normAutofit fontScale="89630"/>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Поєднати спостереження, просторові дані й картографування для обґрунтованих рішень щодо відновлення.</a:t>
            </a:r>
          </a:p>
        </p:txBody>
      </p:sp>
    </p:spTree>
    <p:extLst>
      <p:ext uri="{BB962C8B-B14F-4D97-AF65-F5344CB8AC3E}">
        <p14:creationId xmlns:p14="http://schemas.microsoft.com/office/powerpoint/2010/main" val="1186724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44" name="Прямокутник 43">
            <a:extLst>
              <a:ext uri="{FF2B5EF4-FFF2-40B4-BE49-F238E27FC236}">
                <a16:creationId xmlns:a16="http://schemas.microsoft.com/office/drawing/2014/main" id="{0ABCE4BB-278A-4CDF-B7B1-6A3889C917C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02</a:t>
            </a:r>
          </a:p>
        </p:txBody>
      </p:sp>
      <p:sp>
        <p:nvSpPr>
          <p:cNvPr id="2" name="Прямокутник 1">
            <a:extLst>
              <a:ext uri="{FF2B5EF4-FFF2-40B4-BE49-F238E27FC236}">
                <a16:creationId xmlns:a16="http://schemas.microsoft.com/office/drawing/2014/main" id="{4096C317-6046-4CA9-BA54-0921D2058AE8}"/>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183A3A62-2DCE-4FAC-ADC5-02604141A7E3}"/>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Екологічний моніторинг підтримує рішення</a:t>
            </a:r>
          </a:p>
        </p:txBody>
      </p:sp>
      <p:sp>
        <p:nvSpPr>
          <p:cNvPr id="4" name="Прямокутник 3">
            <a:extLst>
              <a:ext uri="{FF2B5EF4-FFF2-40B4-BE49-F238E27FC236}">
                <a16:creationId xmlns:a16="http://schemas.microsoft.com/office/drawing/2014/main" id="{F55AF016-AFFA-47F4-9091-79175885120A}"/>
              </a:ext>
            </a:extLst>
          </p:cNvPr>
          <p:cNvSpPr>
            <a:spLocks noGrp="1"/>
          </p:cNvSpPr>
          <p:nvPr/>
        </p:nvSpPr>
        <p:spPr>
          <a:xfrm>
            <a:off x="514350" y="1257300"/>
            <a:ext cx="10953750" cy="247650"/>
          </a:xfrm>
          <a:prstGeom prst="rect">
            <a:avLst/>
          </a:prstGeom>
          <a:noFill/>
          <a:ln w="0">
            <a:noFill/>
          </a:ln>
        </p:spPr>
        <p:txBody>
          <a:bodyPr anchor="t">
            <a:normAutofit fontScale="97619"/>
          </a:bodyPr>
          <a:lstStyle/>
          <a:p>
            <a:pPr algn="l">
              <a:defRPr sz="1050" b="0">
                <a:solidFill>
                  <a:srgbClr val="62747A"/>
                </a:solidFill>
                <a:latin typeface="DejaVu Sans"/>
                <a:ea typeface="DejaVu Sans"/>
                <a:cs typeface="DejaVu Sans"/>
              </a:defRPr>
            </a:pPr>
            <a:r>
              <a:rPr sz="1050" b="0">
                <a:solidFill>
                  <a:srgbClr val="62747A"/>
                </a:solidFill>
                <a:latin typeface="DejaVu Sans"/>
                <a:ea typeface="DejaVu Sans"/>
                <a:cs typeface="DejaVu Sans"/>
              </a:rPr>
              <a:t>Від постановки мети до перегляду програми</a:t>
            </a:r>
          </a:p>
        </p:txBody>
      </p:sp>
      <p:sp>
        <p:nvSpPr>
          <p:cNvPr id="5" name="Прямокутник: округлені кути 4">
            <a:extLst>
              <a:ext uri="{FF2B5EF4-FFF2-40B4-BE49-F238E27FC236}">
                <a16:creationId xmlns:a16="http://schemas.microsoft.com/office/drawing/2014/main" id="{C04475DC-6CDC-4E4B-B307-852BCC6FFAB8}"/>
              </a:ext>
            </a:extLst>
          </p:cNvPr>
          <p:cNvSpPr>
            <a:spLocks noGrp="1"/>
          </p:cNvSpPr>
          <p:nvPr/>
        </p:nvSpPr>
        <p:spPr>
          <a:xfrm>
            <a:off x="514350" y="1657350"/>
            <a:ext cx="11068050" cy="723900"/>
          </a:xfrm>
          <a:prstGeom prst="roundRect">
            <a:avLst>
              <a:gd name="adj" fmla="val 10526"/>
            </a:avLst>
          </a:prstGeom>
          <a:solidFill>
            <a:srgbClr val="FFFFFF"/>
          </a:solidFill>
          <a:ln w="9525">
            <a:solidFill>
              <a:srgbClr val="D6E1DC"/>
            </a:solidFill>
          </a:ln>
        </p:spPr>
      </p:sp>
      <p:sp>
        <p:nvSpPr>
          <p:cNvPr id="6" name="Прямокутник: округлені кути 5">
            <a:extLst>
              <a:ext uri="{FF2B5EF4-FFF2-40B4-BE49-F238E27FC236}">
                <a16:creationId xmlns:a16="http://schemas.microsoft.com/office/drawing/2014/main" id="{2917B41B-E130-4DAC-B01A-5185A186D6A9}"/>
              </a:ext>
            </a:extLst>
          </p:cNvPr>
          <p:cNvSpPr>
            <a:spLocks noGrp="1"/>
          </p:cNvSpPr>
          <p:nvPr/>
        </p:nvSpPr>
        <p:spPr>
          <a:xfrm>
            <a:off x="514350" y="1657350"/>
            <a:ext cx="66675" cy="723900"/>
          </a:xfrm>
          <a:prstGeom prst="roundRect">
            <a:avLst>
              <a:gd name="adj" fmla="val 50000"/>
            </a:avLst>
          </a:prstGeom>
          <a:solidFill>
            <a:srgbClr val="0F6B64"/>
          </a:solidFill>
          <a:ln w="0">
            <a:noFill/>
          </a:ln>
        </p:spPr>
      </p:sp>
      <p:sp>
        <p:nvSpPr>
          <p:cNvPr id="7" name="Прямокутник 6">
            <a:extLst>
              <a:ext uri="{FF2B5EF4-FFF2-40B4-BE49-F238E27FC236}">
                <a16:creationId xmlns:a16="http://schemas.microsoft.com/office/drawing/2014/main" id="{6C7AC575-9BC9-4EF4-B6A7-AF6CC914AC62}"/>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ЕКОЛОГІЧНИЙ МОНІТОРИНГ</a:t>
            </a:r>
          </a:p>
        </p:txBody>
      </p:sp>
      <p:sp>
        <p:nvSpPr>
          <p:cNvPr id="8" name="Прямокутник 7">
            <a:extLst>
              <a:ext uri="{FF2B5EF4-FFF2-40B4-BE49-F238E27FC236}">
                <a16:creationId xmlns:a16="http://schemas.microsoft.com/office/drawing/2014/main" id="{6D02ABE4-D6C1-4C50-8A92-5992B2DDBAAE}"/>
              </a:ext>
            </a:extLst>
          </p:cNvPr>
          <p:cNvSpPr>
            <a:spLocks noGrp="1"/>
          </p:cNvSpPr>
          <p:nvPr/>
        </p:nvSpPr>
        <p:spPr>
          <a:xfrm>
            <a:off x="704850" y="1990725"/>
            <a:ext cx="10706100" cy="304800"/>
          </a:xfrm>
          <a:prstGeom prst="rect">
            <a:avLst/>
          </a:prstGeom>
          <a:noFill/>
          <a:ln w="0">
            <a:noFill/>
          </a:ln>
        </p:spPr>
        <p:txBody>
          <a:bodyPr anchor="t">
            <a:normAutofit fontScale="99218"/>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 регулярних спостережень, вимірювань, оцінювання і прогнозування стану довкілля для виявлення змін та підтримки управлінських рішень.</a:t>
            </a:r>
          </a:p>
        </p:txBody>
      </p:sp>
      <p:sp>
        <p:nvSpPr>
          <p:cNvPr id="9" name="Прямокутник: округлені кути 8">
            <a:extLst>
              <a:ext uri="{FF2B5EF4-FFF2-40B4-BE49-F238E27FC236}">
                <a16:creationId xmlns:a16="http://schemas.microsoft.com/office/drawing/2014/main" id="{47C6E1FB-D91E-4B4B-B8E5-804E31A0FE98}"/>
              </a:ext>
            </a:extLst>
          </p:cNvPr>
          <p:cNvSpPr>
            <a:spLocks noGrp="1"/>
          </p:cNvSpPr>
          <p:nvPr/>
        </p:nvSpPr>
        <p:spPr>
          <a:xfrm>
            <a:off x="514350" y="2686050"/>
            <a:ext cx="2552700" cy="590550"/>
          </a:xfrm>
          <a:prstGeom prst="roundRect">
            <a:avLst>
              <a:gd name="adj" fmla="val 12903"/>
            </a:avLst>
          </a:prstGeom>
          <a:solidFill>
            <a:srgbClr val="FFFFFF"/>
          </a:solidFill>
          <a:ln w="9525">
            <a:solidFill>
              <a:srgbClr val="D6E1DC"/>
            </a:solidFill>
          </a:ln>
        </p:spPr>
      </p:sp>
      <p:sp>
        <p:nvSpPr>
          <p:cNvPr id="10" name="Овал 9">
            <a:extLst>
              <a:ext uri="{FF2B5EF4-FFF2-40B4-BE49-F238E27FC236}">
                <a16:creationId xmlns:a16="http://schemas.microsoft.com/office/drawing/2014/main" id="{812F9842-CBD2-470A-943A-741A510E5A75}"/>
              </a:ext>
            </a:extLst>
          </p:cNvPr>
          <p:cNvSpPr>
            <a:spLocks noGrp="1"/>
          </p:cNvSpPr>
          <p:nvPr/>
        </p:nvSpPr>
        <p:spPr>
          <a:xfrm>
            <a:off x="647700" y="2819400"/>
            <a:ext cx="323850" cy="32385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35AF02E0-80F9-4D1F-A691-B20D599C510A}"/>
              </a:ext>
            </a:extLst>
          </p:cNvPr>
          <p:cNvSpPr>
            <a:spLocks noGrp="1"/>
          </p:cNvSpPr>
          <p:nvPr/>
        </p:nvSpPr>
        <p:spPr>
          <a:xfrm>
            <a:off x="647700" y="2905125"/>
            <a:ext cx="3238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2" name="Прямокутник 11">
            <a:extLst>
              <a:ext uri="{FF2B5EF4-FFF2-40B4-BE49-F238E27FC236}">
                <a16:creationId xmlns:a16="http://schemas.microsoft.com/office/drawing/2014/main" id="{1C211E0C-3015-4837-B9E6-764DAF662344}"/>
              </a:ext>
            </a:extLst>
          </p:cNvPr>
          <p:cNvSpPr>
            <a:spLocks noGrp="1"/>
          </p:cNvSpPr>
          <p:nvPr/>
        </p:nvSpPr>
        <p:spPr>
          <a:xfrm>
            <a:off x="1104900" y="2828925"/>
            <a:ext cx="1809750" cy="3048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Мета і показники</a:t>
            </a:r>
          </a:p>
        </p:txBody>
      </p:sp>
      <p:sp>
        <p:nvSpPr>
          <p:cNvPr id="13" name="Прямокутник: округлені кути 12">
            <a:extLst>
              <a:ext uri="{FF2B5EF4-FFF2-40B4-BE49-F238E27FC236}">
                <a16:creationId xmlns:a16="http://schemas.microsoft.com/office/drawing/2014/main" id="{46105A4C-E2A2-4DAB-A3AC-84D2595DC9EF}"/>
              </a:ext>
            </a:extLst>
          </p:cNvPr>
          <p:cNvSpPr>
            <a:spLocks noGrp="1"/>
          </p:cNvSpPr>
          <p:nvPr/>
        </p:nvSpPr>
        <p:spPr>
          <a:xfrm>
            <a:off x="3286125" y="2686050"/>
            <a:ext cx="2552700" cy="590550"/>
          </a:xfrm>
          <a:prstGeom prst="roundRect">
            <a:avLst>
              <a:gd name="adj" fmla="val 12903"/>
            </a:avLst>
          </a:prstGeom>
          <a:solidFill>
            <a:srgbClr val="FFFFFF"/>
          </a:solidFill>
          <a:ln w="9525">
            <a:solidFill>
              <a:srgbClr val="D6E1DC"/>
            </a:solidFill>
          </a:ln>
        </p:spPr>
      </p:sp>
      <p:sp>
        <p:nvSpPr>
          <p:cNvPr id="14" name="Овал 13">
            <a:extLst>
              <a:ext uri="{FF2B5EF4-FFF2-40B4-BE49-F238E27FC236}">
                <a16:creationId xmlns:a16="http://schemas.microsoft.com/office/drawing/2014/main" id="{4D89A1D8-0DD3-4844-A25D-E73F289283B6}"/>
              </a:ext>
            </a:extLst>
          </p:cNvPr>
          <p:cNvSpPr>
            <a:spLocks noGrp="1"/>
          </p:cNvSpPr>
          <p:nvPr/>
        </p:nvSpPr>
        <p:spPr>
          <a:xfrm>
            <a:off x="3419475" y="2819400"/>
            <a:ext cx="323850" cy="3238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1224DE0D-4F27-4236-8057-1E0CBE8D1D30}"/>
              </a:ext>
            </a:extLst>
          </p:cNvPr>
          <p:cNvSpPr>
            <a:spLocks noGrp="1"/>
          </p:cNvSpPr>
          <p:nvPr/>
        </p:nvSpPr>
        <p:spPr>
          <a:xfrm>
            <a:off x="3419475" y="2905125"/>
            <a:ext cx="3238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DCB45FE1-2535-476C-AD06-80A91ACC3C01}"/>
              </a:ext>
            </a:extLst>
          </p:cNvPr>
          <p:cNvSpPr>
            <a:spLocks noGrp="1"/>
          </p:cNvSpPr>
          <p:nvPr/>
        </p:nvSpPr>
        <p:spPr>
          <a:xfrm>
            <a:off x="3876675" y="2828925"/>
            <a:ext cx="1809750" cy="304800"/>
          </a:xfrm>
          <a:prstGeom prst="rect">
            <a:avLst/>
          </a:prstGeom>
          <a:noFill/>
          <a:ln w="0">
            <a:noFill/>
          </a:ln>
        </p:spPr>
        <p:txBody>
          <a:bodyPr anchor="t">
            <a:normAutofit fontScale="9422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Мережа і періодичність</a:t>
            </a:r>
          </a:p>
        </p:txBody>
      </p:sp>
      <p:sp>
        <p:nvSpPr>
          <p:cNvPr id="17" name="Прямокутник: округлені кути 16">
            <a:extLst>
              <a:ext uri="{FF2B5EF4-FFF2-40B4-BE49-F238E27FC236}">
                <a16:creationId xmlns:a16="http://schemas.microsoft.com/office/drawing/2014/main" id="{A569663F-C85E-41C0-80FC-C66224E91163}"/>
              </a:ext>
            </a:extLst>
          </p:cNvPr>
          <p:cNvSpPr>
            <a:spLocks noGrp="1"/>
          </p:cNvSpPr>
          <p:nvPr/>
        </p:nvSpPr>
        <p:spPr>
          <a:xfrm>
            <a:off x="6057900" y="2686050"/>
            <a:ext cx="2552700" cy="590550"/>
          </a:xfrm>
          <a:prstGeom prst="roundRect">
            <a:avLst>
              <a:gd name="adj" fmla="val 12903"/>
            </a:avLst>
          </a:prstGeom>
          <a:solidFill>
            <a:srgbClr val="FFFFFF"/>
          </a:solidFill>
          <a:ln w="9525">
            <a:solidFill>
              <a:srgbClr val="D6E1DC"/>
            </a:solidFill>
          </a:ln>
        </p:spPr>
      </p:sp>
      <p:sp>
        <p:nvSpPr>
          <p:cNvPr id="18" name="Овал 17">
            <a:extLst>
              <a:ext uri="{FF2B5EF4-FFF2-40B4-BE49-F238E27FC236}">
                <a16:creationId xmlns:a16="http://schemas.microsoft.com/office/drawing/2014/main" id="{6E94AF2A-E138-4D93-8C36-072DFC1C82AA}"/>
              </a:ext>
            </a:extLst>
          </p:cNvPr>
          <p:cNvSpPr>
            <a:spLocks noGrp="1"/>
          </p:cNvSpPr>
          <p:nvPr/>
        </p:nvSpPr>
        <p:spPr>
          <a:xfrm>
            <a:off x="6191250" y="2819400"/>
            <a:ext cx="323850" cy="323850"/>
          </a:xfrm>
          <a:prstGeom prst="ellipse">
            <a:avLst/>
          </a:prstGeom>
          <a:solidFill>
            <a:srgbClr val="0F6B64"/>
          </a:solidFill>
          <a:ln w="0">
            <a:noFill/>
          </a:ln>
        </p:spPr>
      </p:sp>
      <p:sp>
        <p:nvSpPr>
          <p:cNvPr id="19" name="Прямокутник 18">
            <a:extLst>
              <a:ext uri="{FF2B5EF4-FFF2-40B4-BE49-F238E27FC236}">
                <a16:creationId xmlns:a16="http://schemas.microsoft.com/office/drawing/2014/main" id="{D66C94A5-6CE6-43E2-B525-D6F721C0A7C3}"/>
              </a:ext>
            </a:extLst>
          </p:cNvPr>
          <p:cNvSpPr>
            <a:spLocks noGrp="1"/>
          </p:cNvSpPr>
          <p:nvPr/>
        </p:nvSpPr>
        <p:spPr>
          <a:xfrm>
            <a:off x="6191250" y="2905125"/>
            <a:ext cx="3238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0" name="Прямокутник 19">
            <a:extLst>
              <a:ext uri="{FF2B5EF4-FFF2-40B4-BE49-F238E27FC236}">
                <a16:creationId xmlns:a16="http://schemas.microsoft.com/office/drawing/2014/main" id="{05FB9A10-B301-428D-938B-BD86F04D0DE6}"/>
              </a:ext>
            </a:extLst>
          </p:cNvPr>
          <p:cNvSpPr>
            <a:spLocks noGrp="1"/>
          </p:cNvSpPr>
          <p:nvPr/>
        </p:nvSpPr>
        <p:spPr>
          <a:xfrm>
            <a:off x="6648450" y="2828925"/>
            <a:ext cx="1809750" cy="304800"/>
          </a:xfrm>
          <a:prstGeom prst="rect">
            <a:avLst/>
          </a:prstGeom>
          <a:noFill/>
          <a:ln w="0">
            <a:noFill/>
          </a:ln>
        </p:spPr>
        <p:txBody>
          <a:bodyPr anchor="t">
            <a:normAutofit fontScale="7932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Польові та лабораторні дані</a:t>
            </a:r>
          </a:p>
        </p:txBody>
      </p:sp>
      <p:sp>
        <p:nvSpPr>
          <p:cNvPr id="21" name="Прямокутник: округлені кути 20">
            <a:extLst>
              <a:ext uri="{FF2B5EF4-FFF2-40B4-BE49-F238E27FC236}">
                <a16:creationId xmlns:a16="http://schemas.microsoft.com/office/drawing/2014/main" id="{E8ADCC50-EECF-4809-BE77-0CE2058640FE}"/>
              </a:ext>
            </a:extLst>
          </p:cNvPr>
          <p:cNvSpPr>
            <a:spLocks noGrp="1"/>
          </p:cNvSpPr>
          <p:nvPr/>
        </p:nvSpPr>
        <p:spPr>
          <a:xfrm>
            <a:off x="8829675" y="2686050"/>
            <a:ext cx="2552700" cy="590550"/>
          </a:xfrm>
          <a:prstGeom prst="roundRect">
            <a:avLst>
              <a:gd name="adj" fmla="val 12903"/>
            </a:avLst>
          </a:prstGeom>
          <a:solidFill>
            <a:srgbClr val="FFFFFF"/>
          </a:solidFill>
          <a:ln w="9525">
            <a:solidFill>
              <a:srgbClr val="D6E1DC"/>
            </a:solidFill>
          </a:ln>
        </p:spPr>
      </p:sp>
      <p:sp>
        <p:nvSpPr>
          <p:cNvPr id="22" name="Овал 21">
            <a:extLst>
              <a:ext uri="{FF2B5EF4-FFF2-40B4-BE49-F238E27FC236}">
                <a16:creationId xmlns:a16="http://schemas.microsoft.com/office/drawing/2014/main" id="{ADA2633A-3597-46F9-AE60-5F9400280C40}"/>
              </a:ext>
            </a:extLst>
          </p:cNvPr>
          <p:cNvSpPr>
            <a:spLocks noGrp="1"/>
          </p:cNvSpPr>
          <p:nvPr/>
        </p:nvSpPr>
        <p:spPr>
          <a:xfrm>
            <a:off x="8963025" y="2819400"/>
            <a:ext cx="323850" cy="32385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DA6AD540-90F5-4234-B670-5EFC829B8860}"/>
              </a:ext>
            </a:extLst>
          </p:cNvPr>
          <p:cNvSpPr>
            <a:spLocks noGrp="1"/>
          </p:cNvSpPr>
          <p:nvPr/>
        </p:nvSpPr>
        <p:spPr>
          <a:xfrm>
            <a:off x="8963025" y="2905125"/>
            <a:ext cx="3238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4" name="Прямокутник 23">
            <a:extLst>
              <a:ext uri="{FF2B5EF4-FFF2-40B4-BE49-F238E27FC236}">
                <a16:creationId xmlns:a16="http://schemas.microsoft.com/office/drawing/2014/main" id="{4720B852-CDFC-4FD8-8D5C-4087F94706B8}"/>
              </a:ext>
            </a:extLst>
          </p:cNvPr>
          <p:cNvSpPr>
            <a:spLocks noGrp="1"/>
          </p:cNvSpPr>
          <p:nvPr/>
        </p:nvSpPr>
        <p:spPr>
          <a:xfrm>
            <a:off x="9420225" y="2828925"/>
            <a:ext cx="1809750" cy="3048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Просторова прив’язка</a:t>
            </a:r>
          </a:p>
        </p:txBody>
      </p:sp>
      <p:sp>
        <p:nvSpPr>
          <p:cNvPr id="25" name="Прямокутник: округлені кути 24">
            <a:extLst>
              <a:ext uri="{FF2B5EF4-FFF2-40B4-BE49-F238E27FC236}">
                <a16:creationId xmlns:a16="http://schemas.microsoft.com/office/drawing/2014/main" id="{B51D77D6-8C86-46D9-A7DB-FB7D931A4B48}"/>
              </a:ext>
            </a:extLst>
          </p:cNvPr>
          <p:cNvSpPr>
            <a:spLocks noGrp="1"/>
          </p:cNvSpPr>
          <p:nvPr/>
        </p:nvSpPr>
        <p:spPr>
          <a:xfrm>
            <a:off x="514350" y="3467100"/>
            <a:ext cx="2552700" cy="590550"/>
          </a:xfrm>
          <a:prstGeom prst="roundRect">
            <a:avLst>
              <a:gd name="adj" fmla="val 12903"/>
            </a:avLst>
          </a:prstGeom>
          <a:solidFill>
            <a:srgbClr val="F5EBDD"/>
          </a:solidFill>
          <a:ln w="9525">
            <a:solidFill>
              <a:srgbClr val="D6E1DC"/>
            </a:solidFill>
          </a:ln>
        </p:spPr>
      </p:sp>
      <p:sp>
        <p:nvSpPr>
          <p:cNvPr id="26" name="Овал 25">
            <a:extLst>
              <a:ext uri="{FF2B5EF4-FFF2-40B4-BE49-F238E27FC236}">
                <a16:creationId xmlns:a16="http://schemas.microsoft.com/office/drawing/2014/main" id="{EE105412-4C5F-45C7-84D8-0E3688F19DF0}"/>
              </a:ext>
            </a:extLst>
          </p:cNvPr>
          <p:cNvSpPr>
            <a:spLocks noGrp="1"/>
          </p:cNvSpPr>
          <p:nvPr/>
        </p:nvSpPr>
        <p:spPr>
          <a:xfrm>
            <a:off x="647700" y="3600450"/>
            <a:ext cx="323850" cy="323850"/>
          </a:xfrm>
          <a:prstGeom prst="ellipse">
            <a:avLst/>
          </a:prstGeom>
          <a:solidFill>
            <a:srgbClr val="0F6B64"/>
          </a:solidFill>
          <a:ln w="0">
            <a:noFill/>
          </a:ln>
        </p:spPr>
      </p:sp>
      <p:sp>
        <p:nvSpPr>
          <p:cNvPr id="27" name="Прямокутник 26">
            <a:extLst>
              <a:ext uri="{FF2B5EF4-FFF2-40B4-BE49-F238E27FC236}">
                <a16:creationId xmlns:a16="http://schemas.microsoft.com/office/drawing/2014/main" id="{4D38D9C1-82D1-488E-B01B-18570DABD1E1}"/>
              </a:ext>
            </a:extLst>
          </p:cNvPr>
          <p:cNvSpPr>
            <a:spLocks noGrp="1"/>
          </p:cNvSpPr>
          <p:nvPr/>
        </p:nvSpPr>
        <p:spPr>
          <a:xfrm>
            <a:off x="647700" y="3686175"/>
            <a:ext cx="3238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28" name="Прямокутник 27">
            <a:extLst>
              <a:ext uri="{FF2B5EF4-FFF2-40B4-BE49-F238E27FC236}">
                <a16:creationId xmlns:a16="http://schemas.microsoft.com/office/drawing/2014/main" id="{8FBF7D8A-C88F-4166-851D-BB8F8E0CCEC8}"/>
              </a:ext>
            </a:extLst>
          </p:cNvPr>
          <p:cNvSpPr>
            <a:spLocks noGrp="1"/>
          </p:cNvSpPr>
          <p:nvPr/>
        </p:nvSpPr>
        <p:spPr>
          <a:xfrm>
            <a:off x="1104900" y="3609975"/>
            <a:ext cx="1809750" cy="3048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Контроль якості</a:t>
            </a:r>
          </a:p>
        </p:txBody>
      </p:sp>
      <p:sp>
        <p:nvSpPr>
          <p:cNvPr id="29" name="Прямокутник: округлені кути 28">
            <a:extLst>
              <a:ext uri="{FF2B5EF4-FFF2-40B4-BE49-F238E27FC236}">
                <a16:creationId xmlns:a16="http://schemas.microsoft.com/office/drawing/2014/main" id="{C8EC8647-302E-4FA4-9B6F-36B805A8D50B}"/>
              </a:ext>
            </a:extLst>
          </p:cNvPr>
          <p:cNvSpPr>
            <a:spLocks noGrp="1"/>
          </p:cNvSpPr>
          <p:nvPr/>
        </p:nvSpPr>
        <p:spPr>
          <a:xfrm>
            <a:off x="3286125" y="3467100"/>
            <a:ext cx="2552700" cy="590550"/>
          </a:xfrm>
          <a:prstGeom prst="roundRect">
            <a:avLst>
              <a:gd name="adj" fmla="val 12903"/>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28C12DB0-9ED8-4BC3-BAD8-403E8723BDF6}"/>
              </a:ext>
            </a:extLst>
          </p:cNvPr>
          <p:cNvSpPr>
            <a:spLocks noGrp="1"/>
          </p:cNvSpPr>
          <p:nvPr/>
        </p:nvSpPr>
        <p:spPr>
          <a:xfrm>
            <a:off x="3419475" y="3600450"/>
            <a:ext cx="323850" cy="323850"/>
          </a:xfrm>
          <a:prstGeom prst="ellipse">
            <a:avLst/>
          </a:prstGeom>
          <a:solidFill>
            <a:srgbClr val="0F6B64"/>
          </a:solidFill>
          <a:ln w="0">
            <a:noFill/>
          </a:ln>
        </p:spPr>
      </p:sp>
      <p:sp>
        <p:nvSpPr>
          <p:cNvPr id="31" name="Прямокутник 30">
            <a:extLst>
              <a:ext uri="{FF2B5EF4-FFF2-40B4-BE49-F238E27FC236}">
                <a16:creationId xmlns:a16="http://schemas.microsoft.com/office/drawing/2014/main" id="{3B1C06CD-494B-4486-8B0B-89F7A58179AB}"/>
              </a:ext>
            </a:extLst>
          </p:cNvPr>
          <p:cNvSpPr>
            <a:spLocks noGrp="1"/>
          </p:cNvSpPr>
          <p:nvPr/>
        </p:nvSpPr>
        <p:spPr>
          <a:xfrm>
            <a:off x="3419475" y="3686175"/>
            <a:ext cx="3238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06</a:t>
            </a:r>
          </a:p>
        </p:txBody>
      </p:sp>
      <p:sp>
        <p:nvSpPr>
          <p:cNvPr id="32" name="Прямокутник 31">
            <a:extLst>
              <a:ext uri="{FF2B5EF4-FFF2-40B4-BE49-F238E27FC236}">
                <a16:creationId xmlns:a16="http://schemas.microsoft.com/office/drawing/2014/main" id="{90949D82-C9E2-4CD5-A176-7F6FDE3F4BFE}"/>
              </a:ext>
            </a:extLst>
          </p:cNvPr>
          <p:cNvSpPr>
            <a:spLocks noGrp="1"/>
          </p:cNvSpPr>
          <p:nvPr/>
        </p:nvSpPr>
        <p:spPr>
          <a:xfrm>
            <a:off x="3876675" y="3609975"/>
            <a:ext cx="1809750" cy="304800"/>
          </a:xfrm>
          <a:prstGeom prst="rect">
            <a:avLst/>
          </a:prstGeom>
          <a:noFill/>
          <a:ln w="0">
            <a:noFill/>
          </a:ln>
        </p:spPr>
        <p:txBody>
          <a:bodyPr anchor="t">
            <a:normAutofit fontScale="87142"/>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Аналіз і картографування</a:t>
            </a:r>
          </a:p>
        </p:txBody>
      </p:sp>
      <p:sp>
        <p:nvSpPr>
          <p:cNvPr id="33" name="Прямокутник: округлені кути 32">
            <a:extLst>
              <a:ext uri="{FF2B5EF4-FFF2-40B4-BE49-F238E27FC236}">
                <a16:creationId xmlns:a16="http://schemas.microsoft.com/office/drawing/2014/main" id="{72F7039B-7E08-45A8-A7DF-700BD67206E1}"/>
              </a:ext>
            </a:extLst>
          </p:cNvPr>
          <p:cNvSpPr>
            <a:spLocks noGrp="1"/>
          </p:cNvSpPr>
          <p:nvPr/>
        </p:nvSpPr>
        <p:spPr>
          <a:xfrm>
            <a:off x="6057900" y="3467100"/>
            <a:ext cx="2552700" cy="590550"/>
          </a:xfrm>
          <a:prstGeom prst="roundRect">
            <a:avLst>
              <a:gd name="adj" fmla="val 12903"/>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A45BF9CE-42DD-42B2-9BBB-CBC86A34A959}"/>
              </a:ext>
            </a:extLst>
          </p:cNvPr>
          <p:cNvSpPr>
            <a:spLocks noGrp="1"/>
          </p:cNvSpPr>
          <p:nvPr/>
        </p:nvSpPr>
        <p:spPr>
          <a:xfrm>
            <a:off x="6191250" y="3600450"/>
            <a:ext cx="323850" cy="323850"/>
          </a:xfrm>
          <a:prstGeom prst="ellipse">
            <a:avLst/>
          </a:prstGeom>
          <a:solidFill>
            <a:srgbClr val="D9952D"/>
          </a:solidFill>
          <a:ln w="0">
            <a:noFill/>
          </a:ln>
        </p:spPr>
      </p:sp>
      <p:sp>
        <p:nvSpPr>
          <p:cNvPr id="35" name="Прямокутник 34">
            <a:extLst>
              <a:ext uri="{FF2B5EF4-FFF2-40B4-BE49-F238E27FC236}">
                <a16:creationId xmlns:a16="http://schemas.microsoft.com/office/drawing/2014/main" id="{71FBC278-8DED-48EB-B776-2EEB7CAB769F}"/>
              </a:ext>
            </a:extLst>
          </p:cNvPr>
          <p:cNvSpPr>
            <a:spLocks noGrp="1"/>
          </p:cNvSpPr>
          <p:nvPr/>
        </p:nvSpPr>
        <p:spPr>
          <a:xfrm>
            <a:off x="6191250" y="3686175"/>
            <a:ext cx="3238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07</a:t>
            </a:r>
          </a:p>
        </p:txBody>
      </p:sp>
      <p:sp>
        <p:nvSpPr>
          <p:cNvPr id="36" name="Прямокутник 35">
            <a:extLst>
              <a:ext uri="{FF2B5EF4-FFF2-40B4-BE49-F238E27FC236}">
                <a16:creationId xmlns:a16="http://schemas.microsoft.com/office/drawing/2014/main" id="{20671D33-74A1-460D-BFE9-A1350C79CD67}"/>
              </a:ext>
            </a:extLst>
          </p:cNvPr>
          <p:cNvSpPr>
            <a:spLocks noGrp="1"/>
          </p:cNvSpPr>
          <p:nvPr/>
        </p:nvSpPr>
        <p:spPr>
          <a:xfrm>
            <a:off x="6648450" y="3609975"/>
            <a:ext cx="1809750" cy="304800"/>
          </a:xfrm>
          <a:prstGeom prst="rect">
            <a:avLst/>
          </a:prstGeom>
          <a:noFill/>
          <a:ln w="0">
            <a:noFill/>
          </a:ln>
        </p:spPr>
        <p:txBody>
          <a:bodyPr anchor="t">
            <a:normAutofit fontScale="88219"/>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Інтерпретація та рішення</a:t>
            </a:r>
          </a:p>
        </p:txBody>
      </p:sp>
      <p:sp>
        <p:nvSpPr>
          <p:cNvPr id="37" name="Прямокутник 36">
            <a:extLst>
              <a:ext uri="{FF2B5EF4-FFF2-40B4-BE49-F238E27FC236}">
                <a16:creationId xmlns:a16="http://schemas.microsoft.com/office/drawing/2014/main" id="{D0D3386C-F033-4A21-A867-D8BCB6AD4A7F}"/>
              </a:ext>
            </a:extLst>
          </p:cNvPr>
          <p:cNvSpPr>
            <a:spLocks noGrp="1"/>
          </p:cNvSpPr>
          <p:nvPr/>
        </p:nvSpPr>
        <p:spPr>
          <a:xfrm>
            <a:off x="514350" y="4438650"/>
            <a:ext cx="247650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ОБ’ЄКТИ СПОСТЕРЕЖЕННЯ</a:t>
            </a:r>
          </a:p>
        </p:txBody>
      </p:sp>
      <p:sp>
        <p:nvSpPr>
          <p:cNvPr id="38" name="Прямокутник 37">
            <a:extLst>
              <a:ext uri="{FF2B5EF4-FFF2-40B4-BE49-F238E27FC236}">
                <a16:creationId xmlns:a16="http://schemas.microsoft.com/office/drawing/2014/main" id="{48A999C1-0858-418A-85E9-E646124445E6}"/>
              </a:ext>
            </a:extLst>
          </p:cNvPr>
          <p:cNvSpPr>
            <a:spLocks noGrp="1"/>
          </p:cNvSpPr>
          <p:nvPr/>
        </p:nvSpPr>
        <p:spPr>
          <a:xfrm>
            <a:off x="514350" y="4695825"/>
            <a:ext cx="11068050" cy="323850"/>
          </a:xfrm>
          <a:prstGeom prst="rect">
            <a:avLst/>
          </a:prstGeom>
          <a:noFill/>
          <a:ln w="0">
            <a:noFill/>
          </a:ln>
        </p:spPr>
        <p:txBody>
          <a:bodyPr anchor="t">
            <a:normAutofit/>
          </a:bodyPr>
          <a:lstStyle/>
          <a:p>
            <a:pPr algn="l">
              <a:defRPr sz="1125" b="1">
                <a:solidFill>
                  <a:srgbClr val="17313A"/>
                </a:solidFill>
                <a:latin typeface="DejaVu Sans"/>
                <a:ea typeface="DejaVu Sans"/>
                <a:cs typeface="DejaVu Sans"/>
              </a:defRPr>
            </a:pPr>
            <a:r>
              <a:rPr sz="1125" b="1">
                <a:solidFill>
                  <a:srgbClr val="17313A"/>
                </a:solidFill>
                <a:latin typeface="DejaVu Sans"/>
                <a:ea typeface="DejaVu Sans"/>
                <a:cs typeface="DejaVu Sans"/>
              </a:rPr>
              <a:t>ґрунти  •  поверхневі й підземні води  •  донні відклади  •  повітря  •  біота  •  відходи  •  пил  •  захисні бар’єри</a:t>
            </a:r>
          </a:p>
        </p:txBody>
      </p:sp>
      <p:sp>
        <p:nvSpPr>
          <p:cNvPr id="39" name="Прямокутник: округлені кути 38">
            <a:extLst>
              <a:ext uri="{FF2B5EF4-FFF2-40B4-BE49-F238E27FC236}">
                <a16:creationId xmlns:a16="http://schemas.microsoft.com/office/drawing/2014/main" id="{4A566AE8-68ED-448C-8EA0-68FF633052F5}"/>
              </a:ext>
            </a:extLst>
          </p:cNvPr>
          <p:cNvSpPr>
            <a:spLocks noGrp="1"/>
          </p:cNvSpPr>
          <p:nvPr/>
        </p:nvSpPr>
        <p:spPr>
          <a:xfrm>
            <a:off x="514350" y="5257800"/>
            <a:ext cx="11068050" cy="733425"/>
          </a:xfrm>
          <a:prstGeom prst="roundRect">
            <a:avLst>
              <a:gd name="adj" fmla="val 10390"/>
            </a:avLst>
          </a:prstGeom>
          <a:solidFill>
            <a:srgbClr val="10282F"/>
          </a:solidFill>
          <a:ln w="0">
            <a:noFill/>
          </a:ln>
        </p:spPr>
      </p:sp>
      <p:sp>
        <p:nvSpPr>
          <p:cNvPr id="40" name="Прямокутник 39">
            <a:extLst>
              <a:ext uri="{FF2B5EF4-FFF2-40B4-BE49-F238E27FC236}">
                <a16:creationId xmlns:a16="http://schemas.microsoft.com/office/drawing/2014/main" id="{E3BB7FD4-CE41-4DB2-9C30-620B946E7CC2}"/>
              </a:ext>
            </a:extLst>
          </p:cNvPr>
          <p:cNvSpPr>
            <a:spLocks noGrp="1"/>
          </p:cNvSpPr>
          <p:nvPr/>
        </p:nvSpPr>
        <p:spPr>
          <a:xfrm>
            <a:off x="742950" y="5419725"/>
            <a:ext cx="17145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Головний принцип</a:t>
            </a:r>
          </a:p>
        </p:txBody>
      </p:sp>
      <p:sp>
        <p:nvSpPr>
          <p:cNvPr id="41" name="Прямокутник 40">
            <a:extLst>
              <a:ext uri="{FF2B5EF4-FFF2-40B4-BE49-F238E27FC236}">
                <a16:creationId xmlns:a16="http://schemas.microsoft.com/office/drawing/2014/main" id="{8AA0C52A-1B71-41C5-8855-18007A39152F}"/>
              </a:ext>
            </a:extLst>
          </p:cNvPr>
          <p:cNvSpPr>
            <a:spLocks noGrp="1"/>
          </p:cNvSpPr>
          <p:nvPr/>
        </p:nvSpPr>
        <p:spPr>
          <a:xfrm>
            <a:off x="2457450" y="5381625"/>
            <a:ext cx="8763000" cy="285750"/>
          </a:xfrm>
          <a:prstGeom prst="rect">
            <a:avLst/>
          </a:prstGeom>
          <a:noFill/>
          <a:ln w="0">
            <a:noFill/>
          </a:ln>
        </p:spPr>
        <p:txBody>
          <a:bodyPr anchor="t">
            <a:normAutofit fontScale="89474"/>
          </a:bodyPr>
          <a:lstStyle/>
          <a:p>
            <a:pPr algn="l">
              <a:defRPr sz="1425" b="1">
                <a:solidFill>
                  <a:srgbClr val="FFFFFF"/>
                </a:solidFill>
                <a:latin typeface="DejaVu Sans"/>
                <a:ea typeface="DejaVu Sans"/>
                <a:cs typeface="DejaVu Sans"/>
              </a:defRPr>
            </a:pPr>
            <a:r>
              <a:rPr sz="1425" b="1">
                <a:solidFill>
                  <a:srgbClr val="FFFFFF"/>
                </a:solidFill>
                <a:latin typeface="DejaVu Sans"/>
                <a:ea typeface="DejaVu Sans"/>
                <a:cs typeface="DejaVu Sans"/>
              </a:rPr>
              <a:t>Моніторинг перевіряє гіпотези й показує, яке рішення потрібно ухвалити.</a:t>
            </a:r>
          </a:p>
        </p:txBody>
      </p:sp>
      <p:sp>
        <p:nvSpPr>
          <p:cNvPr id="42" name="Прямокутник 41">
            <a:extLst>
              <a:ext uri="{FF2B5EF4-FFF2-40B4-BE49-F238E27FC236}">
                <a16:creationId xmlns:a16="http://schemas.microsoft.com/office/drawing/2014/main" id="{591F72D2-9221-4771-BD39-50D431CEB4BC}"/>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3" name="Прямокутник 42">
            <a:extLst>
              <a:ext uri="{FF2B5EF4-FFF2-40B4-BE49-F238E27FC236}">
                <a16:creationId xmlns:a16="http://schemas.microsoft.com/office/drawing/2014/main" id="{40C39866-27AB-48F6-A150-167E4E951C6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02</a:t>
            </a:r>
          </a:p>
        </p:txBody>
      </p:sp>
    </p:spTree>
    <p:extLst>
      <p:ext uri="{BB962C8B-B14F-4D97-AF65-F5344CB8AC3E}">
        <p14:creationId xmlns:p14="http://schemas.microsoft.com/office/powerpoint/2010/main" val="549852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Прямокутник 36">
            <a:extLst>
              <a:ext uri="{FF2B5EF4-FFF2-40B4-BE49-F238E27FC236}">
                <a16:creationId xmlns:a16="http://schemas.microsoft.com/office/drawing/2014/main" id="{EBF636FA-B65B-4D7E-830A-07AC1DCB7458}"/>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03</a:t>
            </a:r>
          </a:p>
        </p:txBody>
      </p:sp>
      <p:sp>
        <p:nvSpPr>
          <p:cNvPr id="2" name="Прямокутник 1">
            <a:extLst>
              <a:ext uri="{FF2B5EF4-FFF2-40B4-BE49-F238E27FC236}">
                <a16:creationId xmlns:a16="http://schemas.microsoft.com/office/drawing/2014/main" id="{35473F0D-6BD9-40CC-B895-4A62FFB2105C}"/>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F65F9A5C-A0FB-46AE-93B1-C071DD65CFCD}"/>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Моніторинг супроводжує весь цикл відновлення</a:t>
            </a:r>
          </a:p>
        </p:txBody>
      </p:sp>
      <p:sp>
        <p:nvSpPr>
          <p:cNvPr id="4" name="Прямокутник: округлені кути 3">
            <a:extLst>
              <a:ext uri="{FF2B5EF4-FFF2-40B4-BE49-F238E27FC236}">
                <a16:creationId xmlns:a16="http://schemas.microsoft.com/office/drawing/2014/main" id="{5B79CC65-1E3E-4230-B826-ACE689FEABFF}"/>
              </a:ext>
            </a:extLst>
          </p:cNvPr>
          <p:cNvSpPr>
            <a:spLocks noGrp="1"/>
          </p:cNvSpPr>
          <p:nvPr/>
        </p:nvSpPr>
        <p:spPr>
          <a:xfrm>
            <a:off x="514350" y="1657350"/>
            <a:ext cx="11068050" cy="695325"/>
          </a:xfrm>
          <a:prstGeom prst="roundRect">
            <a:avLst>
              <a:gd name="adj" fmla="val 1095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C6044CD-CD3A-4101-9B45-5FD82F12CE18}"/>
              </a:ext>
            </a:extLst>
          </p:cNvPr>
          <p:cNvSpPr>
            <a:spLocks noGrp="1"/>
          </p:cNvSpPr>
          <p:nvPr/>
        </p:nvSpPr>
        <p:spPr>
          <a:xfrm>
            <a:off x="514350" y="1657350"/>
            <a:ext cx="66675" cy="695325"/>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A058588E-AAF4-48CE-AF4C-CF170ED2EA12}"/>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ЦИКЛ МОНІТОРИНГУ</a:t>
            </a:r>
          </a:p>
        </p:txBody>
      </p:sp>
      <p:sp>
        <p:nvSpPr>
          <p:cNvPr id="7" name="Прямокутник 6">
            <a:extLst>
              <a:ext uri="{FF2B5EF4-FFF2-40B4-BE49-F238E27FC236}">
                <a16:creationId xmlns:a16="http://schemas.microsoft.com/office/drawing/2014/main" id="{131D7695-1902-46A3-A918-EA552BC9675D}"/>
              </a:ext>
            </a:extLst>
          </p:cNvPr>
          <p:cNvSpPr>
            <a:spLocks noGrp="1"/>
          </p:cNvSpPr>
          <p:nvPr/>
        </p:nvSpPr>
        <p:spPr>
          <a:xfrm>
            <a:off x="704850" y="1990725"/>
            <a:ext cx="10706100" cy="276225"/>
          </a:xfrm>
          <a:prstGeom prst="rect">
            <a:avLst/>
          </a:prstGeom>
          <a:noFill/>
          <a:ln w="0">
            <a:noFill/>
          </a:ln>
        </p:spPr>
        <p:txBody>
          <a:bodyPr anchor="t">
            <a:normAutofit fontScale="99332"/>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Послідовність спостережень до, під час і після відновлювальних робіт, яка дозволяє порівнювати стан території та контролювати залишкові ризики.</a:t>
            </a:r>
          </a:p>
        </p:txBody>
      </p:sp>
      <p:sp>
        <p:nvSpPr>
          <p:cNvPr id="8" name="Прямокутник: округлені кути 7">
            <a:extLst>
              <a:ext uri="{FF2B5EF4-FFF2-40B4-BE49-F238E27FC236}">
                <a16:creationId xmlns:a16="http://schemas.microsoft.com/office/drawing/2014/main" id="{C5D95802-2A32-4087-85F9-B3BBBB8837E8}"/>
              </a:ext>
            </a:extLst>
          </p:cNvPr>
          <p:cNvSpPr>
            <a:spLocks noGrp="1"/>
          </p:cNvSpPr>
          <p:nvPr/>
        </p:nvSpPr>
        <p:spPr>
          <a:xfrm>
            <a:off x="514350" y="2771775"/>
            <a:ext cx="2533650" cy="2381250"/>
          </a:xfrm>
          <a:prstGeom prst="roundRect">
            <a:avLst>
              <a:gd name="adj" fmla="val 3200"/>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826691B5-2798-4771-AF3F-53589734DDEE}"/>
              </a:ext>
            </a:extLst>
          </p:cNvPr>
          <p:cNvSpPr>
            <a:spLocks noGrp="1"/>
          </p:cNvSpPr>
          <p:nvPr/>
        </p:nvSpPr>
        <p:spPr>
          <a:xfrm>
            <a:off x="685800" y="2943225"/>
            <a:ext cx="438150" cy="4381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EF2AFA50-EC9E-4E52-BFFD-BFE654909EDB}"/>
              </a:ext>
            </a:extLst>
          </p:cNvPr>
          <p:cNvSpPr>
            <a:spLocks noGrp="1"/>
          </p:cNvSpPr>
          <p:nvPr/>
        </p:nvSpPr>
        <p:spPr>
          <a:xfrm>
            <a:off x="685800" y="3086100"/>
            <a:ext cx="4381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C4E72D7E-C996-4B9F-AA21-981AACCC0BD2}"/>
              </a:ext>
            </a:extLst>
          </p:cNvPr>
          <p:cNvSpPr>
            <a:spLocks noGrp="1"/>
          </p:cNvSpPr>
          <p:nvPr/>
        </p:nvSpPr>
        <p:spPr>
          <a:xfrm>
            <a:off x="1257300" y="2962275"/>
            <a:ext cx="1600200" cy="285750"/>
          </a:xfrm>
          <a:prstGeom prst="rect">
            <a:avLst/>
          </a:prstGeom>
          <a:noFill/>
          <a:ln w="0">
            <a:noFill/>
          </a:ln>
        </p:spPr>
        <p:txBody>
          <a:bodyPr anchor="t">
            <a:normAutofit/>
          </a:bodyPr>
          <a:lstStyle/>
          <a:p>
            <a:pPr algn="l">
              <a:defRPr sz="1275" b="1">
                <a:solidFill>
                  <a:srgbClr val="10282F"/>
                </a:solidFill>
                <a:latin typeface="DejaVu Sans"/>
                <a:ea typeface="DejaVu Sans"/>
                <a:cs typeface="DejaVu Sans"/>
              </a:defRPr>
            </a:pPr>
            <a:r>
              <a:rPr sz="1275" b="1">
                <a:solidFill>
                  <a:srgbClr val="10282F"/>
                </a:solidFill>
                <a:latin typeface="DejaVu Sans"/>
                <a:ea typeface="DejaVu Sans"/>
                <a:cs typeface="DejaVu Sans"/>
              </a:rPr>
              <a:t>Вихідний</a:t>
            </a:r>
          </a:p>
        </p:txBody>
      </p:sp>
      <p:sp>
        <p:nvSpPr>
          <p:cNvPr id="12" name="Прямокутник 11">
            <a:extLst>
              <a:ext uri="{FF2B5EF4-FFF2-40B4-BE49-F238E27FC236}">
                <a16:creationId xmlns:a16="http://schemas.microsoft.com/office/drawing/2014/main" id="{9A8C2BBB-E37A-4C79-80E1-4E184A1C8950}"/>
              </a:ext>
            </a:extLst>
          </p:cNvPr>
          <p:cNvSpPr>
            <a:spLocks noGrp="1"/>
          </p:cNvSpPr>
          <p:nvPr/>
        </p:nvSpPr>
        <p:spPr>
          <a:xfrm>
            <a:off x="685800" y="3524250"/>
            <a:ext cx="2114550" cy="228600"/>
          </a:xfrm>
          <a:prstGeom prst="rect">
            <a:avLst/>
          </a:prstGeom>
          <a:noFill/>
          <a:ln w="0">
            <a:noFill/>
          </a:ln>
        </p:spPr>
        <p:txBody>
          <a:bodyPr anchor="t">
            <a:normAutofit fontScale="92308"/>
          </a:bodyPr>
          <a:lstStyle/>
          <a:p>
            <a:pPr algn="l">
              <a:defRPr sz="975" b="1">
                <a:solidFill>
                  <a:srgbClr val="3E7692"/>
                </a:solidFill>
                <a:latin typeface="DejaVu Sans"/>
                <a:ea typeface="DejaVu Sans"/>
                <a:cs typeface="DejaVu Sans"/>
              </a:defRPr>
            </a:pPr>
            <a:r>
              <a:rPr sz="975" b="1">
                <a:solidFill>
                  <a:srgbClr val="3E7692"/>
                </a:solidFill>
                <a:latin typeface="DejaVu Sans"/>
                <a:ea typeface="DejaVu Sans"/>
                <a:cs typeface="DejaVu Sans"/>
              </a:rPr>
              <a:t>Початковий стан</a:t>
            </a:r>
          </a:p>
        </p:txBody>
      </p:sp>
      <p:sp>
        <p:nvSpPr>
          <p:cNvPr id="13" name="Прямокутник 12">
            <a:extLst>
              <a:ext uri="{FF2B5EF4-FFF2-40B4-BE49-F238E27FC236}">
                <a16:creationId xmlns:a16="http://schemas.microsoft.com/office/drawing/2014/main" id="{E86E33FB-CFBC-4561-845C-345682368F6A}"/>
              </a:ext>
            </a:extLst>
          </p:cNvPr>
          <p:cNvSpPr>
            <a:spLocks noGrp="1"/>
          </p:cNvSpPr>
          <p:nvPr/>
        </p:nvSpPr>
        <p:spPr>
          <a:xfrm>
            <a:off x="685800" y="3857625"/>
            <a:ext cx="2152650" cy="914400"/>
          </a:xfrm>
          <a:prstGeom prst="rect">
            <a:avLst/>
          </a:prstGeom>
          <a:noFill/>
          <a:ln w="0">
            <a:noFill/>
          </a:ln>
        </p:spPr>
        <p:txBody>
          <a:bodyPr anchor="t">
            <a:normAutofit/>
          </a:bodyPr>
          <a:lstStyle/>
          <a:p>
            <a:pPr algn="l">
              <a:defRPr sz="1050" b="0">
                <a:solidFill>
                  <a:srgbClr val="62747A"/>
                </a:solidFill>
                <a:latin typeface="DejaVu Sans"/>
                <a:ea typeface="DejaVu Sans"/>
                <a:cs typeface="DejaVu Sans"/>
              </a:defRPr>
            </a:pPr>
            <a:r>
              <a:rPr sz="1050" b="0">
                <a:solidFill>
                  <a:srgbClr val="62747A"/>
                </a:solidFill>
                <a:latin typeface="DejaVu Sans"/>
                <a:ea typeface="DejaVu Sans"/>
                <a:cs typeface="DejaVu Sans"/>
              </a:rPr>
              <a:t>масштаби, фон, довоєнний і воєнний вплив</a:t>
            </a:r>
          </a:p>
        </p:txBody>
      </p:sp>
      <p:sp>
        <p:nvSpPr>
          <p:cNvPr id="14" name="Прямокутник: округлені кути 13">
            <a:extLst>
              <a:ext uri="{FF2B5EF4-FFF2-40B4-BE49-F238E27FC236}">
                <a16:creationId xmlns:a16="http://schemas.microsoft.com/office/drawing/2014/main" id="{124C2205-5040-4CE4-A832-9A2AB4C183CF}"/>
              </a:ext>
            </a:extLst>
          </p:cNvPr>
          <p:cNvSpPr>
            <a:spLocks noGrp="1"/>
          </p:cNvSpPr>
          <p:nvPr/>
        </p:nvSpPr>
        <p:spPr>
          <a:xfrm>
            <a:off x="3286125" y="2771775"/>
            <a:ext cx="2533650" cy="2381250"/>
          </a:xfrm>
          <a:prstGeom prst="roundRect">
            <a:avLst>
              <a:gd name="adj" fmla="val 3200"/>
            </a:avLst>
          </a:prstGeom>
          <a:solidFill>
            <a:srgbClr val="FFFFFF"/>
          </a:solidFill>
          <a:ln w="9525">
            <a:solidFill>
              <a:srgbClr val="D6E1DC"/>
            </a:solidFill>
          </a:ln>
        </p:spPr>
      </p:sp>
      <p:sp>
        <p:nvSpPr>
          <p:cNvPr id="15" name="Овал 14">
            <a:extLst>
              <a:ext uri="{FF2B5EF4-FFF2-40B4-BE49-F238E27FC236}">
                <a16:creationId xmlns:a16="http://schemas.microsoft.com/office/drawing/2014/main" id="{9AC790BE-74AF-4F62-86CD-0F69C864786B}"/>
              </a:ext>
            </a:extLst>
          </p:cNvPr>
          <p:cNvSpPr>
            <a:spLocks noGrp="1"/>
          </p:cNvSpPr>
          <p:nvPr/>
        </p:nvSpPr>
        <p:spPr>
          <a:xfrm>
            <a:off x="3457575" y="2943225"/>
            <a:ext cx="438150" cy="438150"/>
          </a:xfrm>
          <a:prstGeom prst="ellipse">
            <a:avLst/>
          </a:prstGeom>
          <a:solidFill>
            <a:srgbClr val="C75A52"/>
          </a:solidFill>
          <a:ln w="0">
            <a:noFill/>
          </a:ln>
        </p:spPr>
      </p:sp>
      <p:sp>
        <p:nvSpPr>
          <p:cNvPr id="16" name="Прямокутник 15">
            <a:extLst>
              <a:ext uri="{FF2B5EF4-FFF2-40B4-BE49-F238E27FC236}">
                <a16:creationId xmlns:a16="http://schemas.microsoft.com/office/drawing/2014/main" id="{CC206584-8381-4E6B-BC61-BC19578128A5}"/>
              </a:ext>
            </a:extLst>
          </p:cNvPr>
          <p:cNvSpPr>
            <a:spLocks noGrp="1"/>
          </p:cNvSpPr>
          <p:nvPr/>
        </p:nvSpPr>
        <p:spPr>
          <a:xfrm>
            <a:off x="3457575" y="3086100"/>
            <a:ext cx="4381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09B20799-8B78-468B-8B26-7123CB102078}"/>
              </a:ext>
            </a:extLst>
          </p:cNvPr>
          <p:cNvSpPr>
            <a:spLocks noGrp="1"/>
          </p:cNvSpPr>
          <p:nvPr/>
        </p:nvSpPr>
        <p:spPr>
          <a:xfrm>
            <a:off x="4029075" y="2962275"/>
            <a:ext cx="1600200" cy="285750"/>
          </a:xfrm>
          <a:prstGeom prst="rect">
            <a:avLst/>
          </a:prstGeom>
          <a:noFill/>
          <a:ln w="0">
            <a:noFill/>
          </a:ln>
        </p:spPr>
        <p:txBody>
          <a:bodyPr anchor="t">
            <a:normAutofit/>
          </a:bodyPr>
          <a:lstStyle/>
          <a:p>
            <a:pPr algn="l">
              <a:defRPr sz="1275" b="1">
                <a:solidFill>
                  <a:srgbClr val="10282F"/>
                </a:solidFill>
                <a:latin typeface="DejaVu Sans"/>
                <a:ea typeface="DejaVu Sans"/>
                <a:cs typeface="DejaVu Sans"/>
              </a:defRPr>
            </a:pPr>
            <a:r>
              <a:rPr sz="1275" b="1">
                <a:solidFill>
                  <a:srgbClr val="10282F"/>
                </a:solidFill>
                <a:latin typeface="DejaVu Sans"/>
                <a:ea typeface="DejaVu Sans"/>
                <a:cs typeface="DejaVu Sans"/>
              </a:rPr>
              <a:t>Оперативний</a:t>
            </a:r>
          </a:p>
        </p:txBody>
      </p:sp>
      <p:sp>
        <p:nvSpPr>
          <p:cNvPr id="18" name="Прямокутник 17">
            <a:extLst>
              <a:ext uri="{FF2B5EF4-FFF2-40B4-BE49-F238E27FC236}">
                <a16:creationId xmlns:a16="http://schemas.microsoft.com/office/drawing/2014/main" id="{9FF055B1-1A67-418B-AEE6-167FB3C02B10}"/>
              </a:ext>
            </a:extLst>
          </p:cNvPr>
          <p:cNvSpPr>
            <a:spLocks noGrp="1"/>
          </p:cNvSpPr>
          <p:nvPr/>
        </p:nvSpPr>
        <p:spPr>
          <a:xfrm>
            <a:off x="3457575" y="3524250"/>
            <a:ext cx="2114550" cy="228600"/>
          </a:xfrm>
          <a:prstGeom prst="rect">
            <a:avLst/>
          </a:prstGeom>
          <a:noFill/>
          <a:ln w="0">
            <a:noFill/>
          </a:ln>
        </p:spPr>
        <p:txBody>
          <a:bodyPr anchor="t">
            <a:normAutofit fontScale="92308"/>
          </a:bodyPr>
          <a:lstStyle/>
          <a:p>
            <a:pPr algn="l">
              <a:defRPr sz="975" b="1">
                <a:solidFill>
                  <a:srgbClr val="C75A52"/>
                </a:solidFill>
                <a:latin typeface="DejaVu Sans"/>
                <a:ea typeface="DejaVu Sans"/>
                <a:cs typeface="DejaVu Sans"/>
              </a:defRPr>
            </a:pPr>
            <a:r>
              <a:rPr sz="975" b="1">
                <a:solidFill>
                  <a:srgbClr val="C75A52"/>
                </a:solidFill>
                <a:latin typeface="DejaVu Sans"/>
                <a:ea typeface="DejaVu Sans"/>
                <a:cs typeface="DejaVu Sans"/>
              </a:rPr>
              <a:t>Небезпечна зміна</a:t>
            </a:r>
          </a:p>
        </p:txBody>
      </p:sp>
      <p:sp>
        <p:nvSpPr>
          <p:cNvPr id="19" name="Прямокутник 18">
            <a:extLst>
              <a:ext uri="{FF2B5EF4-FFF2-40B4-BE49-F238E27FC236}">
                <a16:creationId xmlns:a16="http://schemas.microsoft.com/office/drawing/2014/main" id="{ACB44B40-F79A-4594-8F5F-8B26F75D0D5F}"/>
              </a:ext>
            </a:extLst>
          </p:cNvPr>
          <p:cNvSpPr>
            <a:spLocks noGrp="1"/>
          </p:cNvSpPr>
          <p:nvPr/>
        </p:nvSpPr>
        <p:spPr>
          <a:xfrm>
            <a:off x="3457575" y="3857625"/>
            <a:ext cx="2152650" cy="914400"/>
          </a:xfrm>
          <a:prstGeom prst="rect">
            <a:avLst/>
          </a:prstGeom>
          <a:noFill/>
          <a:ln w="0">
            <a:noFill/>
          </a:ln>
        </p:spPr>
        <p:txBody>
          <a:bodyPr anchor="t">
            <a:normAutofit/>
          </a:bodyPr>
          <a:lstStyle/>
          <a:p>
            <a:pPr algn="l">
              <a:defRPr sz="1050" b="0">
                <a:solidFill>
                  <a:srgbClr val="62747A"/>
                </a:solidFill>
                <a:latin typeface="DejaVu Sans"/>
                <a:ea typeface="DejaVu Sans"/>
                <a:cs typeface="DejaVu Sans"/>
              </a:defRPr>
            </a:pPr>
            <a:r>
              <a:rPr sz="1050" b="0">
                <a:solidFill>
                  <a:srgbClr val="62747A"/>
                </a:solidFill>
                <a:latin typeface="DejaVu Sans"/>
                <a:ea typeface="DejaVu Sans"/>
                <a:cs typeface="DejaVu Sans"/>
              </a:rPr>
              <a:t>пожежа, витік, стік, пил, радіаційна аномалія</a:t>
            </a:r>
          </a:p>
        </p:txBody>
      </p:sp>
      <p:sp>
        <p:nvSpPr>
          <p:cNvPr id="20" name="Прямокутник: округлені кути 19">
            <a:extLst>
              <a:ext uri="{FF2B5EF4-FFF2-40B4-BE49-F238E27FC236}">
                <a16:creationId xmlns:a16="http://schemas.microsoft.com/office/drawing/2014/main" id="{5CF00164-7321-4B9B-A9D7-6EE2033C14E9}"/>
              </a:ext>
            </a:extLst>
          </p:cNvPr>
          <p:cNvSpPr>
            <a:spLocks noGrp="1"/>
          </p:cNvSpPr>
          <p:nvPr/>
        </p:nvSpPr>
        <p:spPr>
          <a:xfrm>
            <a:off x="6057900" y="2771775"/>
            <a:ext cx="2533650" cy="2381250"/>
          </a:xfrm>
          <a:prstGeom prst="roundRect">
            <a:avLst>
              <a:gd name="adj" fmla="val 3200"/>
            </a:avLst>
          </a:prstGeom>
          <a:solidFill>
            <a:srgbClr val="F4F8F6"/>
          </a:solidFill>
          <a:ln w="9525">
            <a:solidFill>
              <a:srgbClr val="D6E1DC"/>
            </a:solidFill>
          </a:ln>
        </p:spPr>
      </p:sp>
      <p:sp>
        <p:nvSpPr>
          <p:cNvPr id="21" name="Овал 20">
            <a:extLst>
              <a:ext uri="{FF2B5EF4-FFF2-40B4-BE49-F238E27FC236}">
                <a16:creationId xmlns:a16="http://schemas.microsoft.com/office/drawing/2014/main" id="{E3A1BAEB-BE9F-43EB-9A9E-D164FF4FFB64}"/>
              </a:ext>
            </a:extLst>
          </p:cNvPr>
          <p:cNvSpPr>
            <a:spLocks noGrp="1"/>
          </p:cNvSpPr>
          <p:nvPr/>
        </p:nvSpPr>
        <p:spPr>
          <a:xfrm>
            <a:off x="6229350" y="2943225"/>
            <a:ext cx="438150" cy="438150"/>
          </a:xfrm>
          <a:prstGeom prst="ellipse">
            <a:avLst/>
          </a:prstGeom>
          <a:solidFill>
            <a:srgbClr val="D9952D"/>
          </a:solidFill>
          <a:ln w="0">
            <a:noFill/>
          </a:ln>
        </p:spPr>
      </p:sp>
      <p:sp>
        <p:nvSpPr>
          <p:cNvPr id="22" name="Прямокутник 21">
            <a:extLst>
              <a:ext uri="{FF2B5EF4-FFF2-40B4-BE49-F238E27FC236}">
                <a16:creationId xmlns:a16="http://schemas.microsoft.com/office/drawing/2014/main" id="{438FE5D3-F2D7-47DF-9B1C-6D1BF6E52148}"/>
              </a:ext>
            </a:extLst>
          </p:cNvPr>
          <p:cNvSpPr>
            <a:spLocks noGrp="1"/>
          </p:cNvSpPr>
          <p:nvPr/>
        </p:nvSpPr>
        <p:spPr>
          <a:xfrm>
            <a:off x="6229350" y="3086100"/>
            <a:ext cx="4381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8E0E90C0-A697-421A-BB12-A0FD5B95E51B}"/>
              </a:ext>
            </a:extLst>
          </p:cNvPr>
          <p:cNvSpPr>
            <a:spLocks noGrp="1"/>
          </p:cNvSpPr>
          <p:nvPr/>
        </p:nvSpPr>
        <p:spPr>
          <a:xfrm>
            <a:off x="6800850" y="2962275"/>
            <a:ext cx="1600200" cy="285750"/>
          </a:xfrm>
          <a:prstGeom prst="rect">
            <a:avLst/>
          </a:prstGeom>
          <a:noFill/>
          <a:ln w="0">
            <a:noFill/>
          </a:ln>
        </p:spPr>
        <p:txBody>
          <a:bodyPr anchor="t">
            <a:normAutofit/>
          </a:bodyPr>
          <a:lstStyle/>
          <a:p>
            <a:pPr algn="l">
              <a:defRPr sz="1275" b="1">
                <a:solidFill>
                  <a:srgbClr val="10282F"/>
                </a:solidFill>
                <a:latin typeface="DejaVu Sans"/>
                <a:ea typeface="DejaVu Sans"/>
                <a:cs typeface="DejaVu Sans"/>
              </a:defRPr>
            </a:pPr>
            <a:r>
              <a:rPr sz="1275" b="1">
                <a:solidFill>
                  <a:srgbClr val="10282F"/>
                </a:solidFill>
                <a:latin typeface="DejaVu Sans"/>
                <a:ea typeface="DejaVu Sans"/>
                <a:cs typeface="DejaVu Sans"/>
              </a:rPr>
              <a:t>Під час робіт</a:t>
            </a:r>
          </a:p>
        </p:txBody>
      </p:sp>
      <p:sp>
        <p:nvSpPr>
          <p:cNvPr id="24" name="Прямокутник 23">
            <a:extLst>
              <a:ext uri="{FF2B5EF4-FFF2-40B4-BE49-F238E27FC236}">
                <a16:creationId xmlns:a16="http://schemas.microsoft.com/office/drawing/2014/main" id="{BB3BFC9B-56CD-4A5A-B322-E3F9A48526EF}"/>
              </a:ext>
            </a:extLst>
          </p:cNvPr>
          <p:cNvSpPr>
            <a:spLocks noGrp="1"/>
          </p:cNvSpPr>
          <p:nvPr/>
        </p:nvSpPr>
        <p:spPr>
          <a:xfrm>
            <a:off x="6229350" y="3524250"/>
            <a:ext cx="2114550" cy="228600"/>
          </a:xfrm>
          <a:prstGeom prst="rect">
            <a:avLst/>
          </a:prstGeom>
          <a:noFill/>
          <a:ln w="0">
            <a:noFill/>
          </a:ln>
        </p:spPr>
        <p:txBody>
          <a:bodyPr anchor="t">
            <a:normAutofit fontScale="92308"/>
          </a:bodyPr>
          <a:lstStyle/>
          <a:p>
            <a:pPr algn="l">
              <a:defRPr sz="975" b="1">
                <a:solidFill>
                  <a:srgbClr val="D9952D"/>
                </a:solidFill>
                <a:latin typeface="DejaVu Sans"/>
                <a:ea typeface="DejaVu Sans"/>
                <a:cs typeface="DejaVu Sans"/>
              </a:defRPr>
            </a:pPr>
            <a:r>
              <a:rPr sz="975" b="1">
                <a:solidFill>
                  <a:srgbClr val="D9952D"/>
                </a:solidFill>
                <a:latin typeface="DejaVu Sans"/>
                <a:ea typeface="DejaVu Sans"/>
                <a:cs typeface="DejaVu Sans"/>
              </a:rPr>
              <a:t>Контроль впливу</a:t>
            </a:r>
          </a:p>
        </p:txBody>
      </p:sp>
      <p:sp>
        <p:nvSpPr>
          <p:cNvPr id="25" name="Прямокутник 24">
            <a:extLst>
              <a:ext uri="{FF2B5EF4-FFF2-40B4-BE49-F238E27FC236}">
                <a16:creationId xmlns:a16="http://schemas.microsoft.com/office/drawing/2014/main" id="{2855F632-4253-4DB8-B151-DF9C667D5290}"/>
              </a:ext>
            </a:extLst>
          </p:cNvPr>
          <p:cNvSpPr>
            <a:spLocks noGrp="1"/>
          </p:cNvSpPr>
          <p:nvPr/>
        </p:nvSpPr>
        <p:spPr>
          <a:xfrm>
            <a:off x="6229350" y="3857625"/>
            <a:ext cx="2152650" cy="914400"/>
          </a:xfrm>
          <a:prstGeom prst="rect">
            <a:avLst/>
          </a:prstGeom>
          <a:noFill/>
          <a:ln w="0">
            <a:noFill/>
          </a:ln>
        </p:spPr>
        <p:txBody>
          <a:bodyPr anchor="t">
            <a:normAutofit/>
          </a:bodyPr>
          <a:lstStyle/>
          <a:p>
            <a:pPr algn="l">
              <a:defRPr sz="1050" b="0">
                <a:solidFill>
                  <a:srgbClr val="62747A"/>
                </a:solidFill>
                <a:latin typeface="DejaVu Sans"/>
                <a:ea typeface="DejaVu Sans"/>
                <a:cs typeface="DejaVu Sans"/>
              </a:defRPr>
            </a:pPr>
            <a:r>
              <a:rPr sz="1050" b="0">
                <a:solidFill>
                  <a:srgbClr val="62747A"/>
                </a:solidFill>
                <a:latin typeface="DejaVu Sans"/>
                <a:ea typeface="DejaVu Sans"/>
                <a:cs typeface="DejaVu Sans"/>
              </a:rPr>
              <a:t>повітря, вода, відходи, бар’єри, безпека</a:t>
            </a:r>
          </a:p>
        </p:txBody>
      </p:sp>
      <p:sp>
        <p:nvSpPr>
          <p:cNvPr id="26" name="Прямокутник: округлені кути 25">
            <a:extLst>
              <a:ext uri="{FF2B5EF4-FFF2-40B4-BE49-F238E27FC236}">
                <a16:creationId xmlns:a16="http://schemas.microsoft.com/office/drawing/2014/main" id="{DC8E4218-6F4C-4AC7-BC71-070F3BDCC780}"/>
              </a:ext>
            </a:extLst>
          </p:cNvPr>
          <p:cNvSpPr>
            <a:spLocks noGrp="1"/>
          </p:cNvSpPr>
          <p:nvPr/>
        </p:nvSpPr>
        <p:spPr>
          <a:xfrm>
            <a:off x="8829675" y="2771775"/>
            <a:ext cx="2533650" cy="2381250"/>
          </a:xfrm>
          <a:prstGeom prst="roundRect">
            <a:avLst>
              <a:gd name="adj" fmla="val 3200"/>
            </a:avLst>
          </a:prstGeom>
          <a:solidFill>
            <a:srgbClr val="FFFFFF"/>
          </a:solidFill>
          <a:ln w="9525">
            <a:solidFill>
              <a:srgbClr val="D6E1DC"/>
            </a:solidFill>
          </a:ln>
        </p:spPr>
      </p:sp>
      <p:sp>
        <p:nvSpPr>
          <p:cNvPr id="27" name="Овал 26">
            <a:extLst>
              <a:ext uri="{FF2B5EF4-FFF2-40B4-BE49-F238E27FC236}">
                <a16:creationId xmlns:a16="http://schemas.microsoft.com/office/drawing/2014/main" id="{16473425-D4E3-412E-BD3F-0A2D491A1ABB}"/>
              </a:ext>
            </a:extLst>
          </p:cNvPr>
          <p:cNvSpPr>
            <a:spLocks noGrp="1"/>
          </p:cNvSpPr>
          <p:nvPr/>
        </p:nvSpPr>
        <p:spPr>
          <a:xfrm>
            <a:off x="9001125" y="2943225"/>
            <a:ext cx="438150" cy="438150"/>
          </a:xfrm>
          <a:prstGeom prst="ellipse">
            <a:avLst/>
          </a:prstGeom>
          <a:solidFill>
            <a:srgbClr val="4D8969"/>
          </a:solidFill>
          <a:ln w="0">
            <a:noFill/>
          </a:ln>
        </p:spPr>
      </p:sp>
      <p:sp>
        <p:nvSpPr>
          <p:cNvPr id="28" name="Прямокутник 27">
            <a:extLst>
              <a:ext uri="{FF2B5EF4-FFF2-40B4-BE49-F238E27FC236}">
                <a16:creationId xmlns:a16="http://schemas.microsoft.com/office/drawing/2014/main" id="{34D28C18-B273-40BF-B66E-4CB9AE6D85C9}"/>
              </a:ext>
            </a:extLst>
          </p:cNvPr>
          <p:cNvSpPr>
            <a:spLocks noGrp="1"/>
          </p:cNvSpPr>
          <p:nvPr/>
        </p:nvSpPr>
        <p:spPr>
          <a:xfrm>
            <a:off x="9001125" y="3086100"/>
            <a:ext cx="43815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04</a:t>
            </a:r>
          </a:p>
        </p:txBody>
      </p:sp>
      <p:sp>
        <p:nvSpPr>
          <p:cNvPr id="29" name="Прямокутник 28">
            <a:extLst>
              <a:ext uri="{FF2B5EF4-FFF2-40B4-BE49-F238E27FC236}">
                <a16:creationId xmlns:a16="http://schemas.microsoft.com/office/drawing/2014/main" id="{EF5E98E1-C378-4921-8DD4-C8D8B65A7AA7}"/>
              </a:ext>
            </a:extLst>
          </p:cNvPr>
          <p:cNvSpPr>
            <a:spLocks noGrp="1"/>
          </p:cNvSpPr>
          <p:nvPr/>
        </p:nvSpPr>
        <p:spPr>
          <a:xfrm>
            <a:off x="9572625" y="2962275"/>
            <a:ext cx="1600200" cy="285750"/>
          </a:xfrm>
          <a:prstGeom prst="rect">
            <a:avLst/>
          </a:prstGeom>
          <a:noFill/>
          <a:ln w="0">
            <a:noFill/>
          </a:ln>
        </p:spPr>
        <p:txBody>
          <a:bodyPr anchor="t">
            <a:normAutofit fontScale="95497"/>
          </a:bodyPr>
          <a:lstStyle/>
          <a:p>
            <a:pPr algn="l">
              <a:defRPr sz="1275" b="1">
                <a:solidFill>
                  <a:srgbClr val="10282F"/>
                </a:solidFill>
                <a:latin typeface="DejaVu Sans"/>
                <a:ea typeface="DejaVu Sans"/>
                <a:cs typeface="DejaVu Sans"/>
              </a:defRPr>
            </a:pPr>
            <a:r>
              <a:rPr sz="1275" b="1">
                <a:solidFill>
                  <a:srgbClr val="10282F"/>
                </a:solidFill>
                <a:latin typeface="DejaVu Sans"/>
                <a:ea typeface="DejaVu Sans"/>
                <a:cs typeface="DejaVu Sans"/>
              </a:rPr>
              <a:t>Післяпроєктний</a:t>
            </a:r>
          </a:p>
        </p:txBody>
      </p:sp>
      <p:sp>
        <p:nvSpPr>
          <p:cNvPr id="30" name="Прямокутник 29">
            <a:extLst>
              <a:ext uri="{FF2B5EF4-FFF2-40B4-BE49-F238E27FC236}">
                <a16:creationId xmlns:a16="http://schemas.microsoft.com/office/drawing/2014/main" id="{C8E3C019-DB33-4550-9E5D-C4EFA7586BB5}"/>
              </a:ext>
            </a:extLst>
          </p:cNvPr>
          <p:cNvSpPr>
            <a:spLocks noGrp="1"/>
          </p:cNvSpPr>
          <p:nvPr/>
        </p:nvSpPr>
        <p:spPr>
          <a:xfrm>
            <a:off x="9001125" y="3524250"/>
            <a:ext cx="2114550" cy="228600"/>
          </a:xfrm>
          <a:prstGeom prst="rect">
            <a:avLst/>
          </a:prstGeom>
          <a:noFill/>
          <a:ln w="0">
            <a:noFill/>
          </a:ln>
        </p:spPr>
        <p:txBody>
          <a:bodyPr anchor="t">
            <a:normAutofit fontScale="92308"/>
          </a:bodyPr>
          <a:lstStyle/>
          <a:p>
            <a:pPr algn="l">
              <a:defRPr sz="975" b="1">
                <a:solidFill>
                  <a:srgbClr val="4D8969"/>
                </a:solidFill>
                <a:latin typeface="DejaVu Sans"/>
                <a:ea typeface="DejaVu Sans"/>
                <a:cs typeface="DejaVu Sans"/>
              </a:defRPr>
            </a:pPr>
            <a:r>
              <a:rPr sz="975" b="1">
                <a:solidFill>
                  <a:srgbClr val="4D8969"/>
                </a:solidFill>
                <a:latin typeface="DejaVu Sans"/>
                <a:ea typeface="DejaVu Sans"/>
                <a:cs typeface="DejaVu Sans"/>
              </a:rPr>
              <a:t>Стабільність результату</a:t>
            </a:r>
          </a:p>
        </p:txBody>
      </p:sp>
      <p:sp>
        <p:nvSpPr>
          <p:cNvPr id="31" name="Прямокутник 30">
            <a:extLst>
              <a:ext uri="{FF2B5EF4-FFF2-40B4-BE49-F238E27FC236}">
                <a16:creationId xmlns:a16="http://schemas.microsoft.com/office/drawing/2014/main" id="{EEB12F73-0756-4532-A05D-669769380248}"/>
              </a:ext>
            </a:extLst>
          </p:cNvPr>
          <p:cNvSpPr>
            <a:spLocks noGrp="1"/>
          </p:cNvSpPr>
          <p:nvPr/>
        </p:nvSpPr>
        <p:spPr>
          <a:xfrm>
            <a:off x="9001125" y="3857625"/>
            <a:ext cx="2152650" cy="914400"/>
          </a:xfrm>
          <a:prstGeom prst="rect">
            <a:avLst/>
          </a:prstGeom>
          <a:noFill/>
          <a:ln w="0">
            <a:noFill/>
          </a:ln>
        </p:spPr>
        <p:txBody>
          <a:bodyPr anchor="t">
            <a:normAutofit/>
          </a:bodyPr>
          <a:lstStyle/>
          <a:p>
            <a:pPr algn="l">
              <a:defRPr sz="1050" b="0">
                <a:solidFill>
                  <a:srgbClr val="62747A"/>
                </a:solidFill>
                <a:latin typeface="DejaVu Sans"/>
                <a:ea typeface="DejaVu Sans"/>
                <a:cs typeface="DejaVu Sans"/>
              </a:defRPr>
            </a:pPr>
            <a:r>
              <a:rPr sz="1050" b="0">
                <a:solidFill>
                  <a:srgbClr val="62747A"/>
                </a:solidFill>
                <a:latin typeface="DejaVu Sans"/>
                <a:ea typeface="DejaVu Sans"/>
                <a:cs typeface="DejaVu Sans"/>
              </a:rPr>
              <a:t>залишкова міграція, покриття, рослинність, обмеження</a:t>
            </a:r>
          </a:p>
        </p:txBody>
      </p:sp>
      <p:sp>
        <p:nvSpPr>
          <p:cNvPr id="32" name="Прямокутник: округлені кути 31">
            <a:extLst>
              <a:ext uri="{FF2B5EF4-FFF2-40B4-BE49-F238E27FC236}">
                <a16:creationId xmlns:a16="http://schemas.microsoft.com/office/drawing/2014/main" id="{F465A00B-3470-4A34-AA1A-FB35DDA512D6}"/>
              </a:ext>
            </a:extLst>
          </p:cNvPr>
          <p:cNvSpPr>
            <a:spLocks noGrp="1"/>
          </p:cNvSpPr>
          <p:nvPr/>
        </p:nvSpPr>
        <p:spPr>
          <a:xfrm>
            <a:off x="514350" y="5410200"/>
            <a:ext cx="11068050" cy="628650"/>
          </a:xfrm>
          <a:prstGeom prst="roundRect">
            <a:avLst>
              <a:gd name="adj" fmla="val 12121"/>
            </a:avLst>
          </a:prstGeom>
          <a:solidFill>
            <a:srgbClr val="DDECE4"/>
          </a:solidFill>
          <a:ln w="0">
            <a:noFill/>
          </a:ln>
        </p:spPr>
      </p:sp>
      <p:sp>
        <p:nvSpPr>
          <p:cNvPr id="33" name="Прямокутник 32">
            <a:extLst>
              <a:ext uri="{FF2B5EF4-FFF2-40B4-BE49-F238E27FC236}">
                <a16:creationId xmlns:a16="http://schemas.microsoft.com/office/drawing/2014/main" id="{2D3285B9-8979-41D6-A963-9E1DE0C7CB83}"/>
              </a:ext>
            </a:extLst>
          </p:cNvPr>
          <p:cNvSpPr>
            <a:spLocks noGrp="1"/>
          </p:cNvSpPr>
          <p:nvPr/>
        </p:nvSpPr>
        <p:spPr>
          <a:xfrm>
            <a:off x="742950" y="5562600"/>
            <a:ext cx="19050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Порівняння в часі</a:t>
            </a:r>
          </a:p>
        </p:txBody>
      </p:sp>
      <p:sp>
        <p:nvSpPr>
          <p:cNvPr id="34" name="Прямокутник 33">
            <a:extLst>
              <a:ext uri="{FF2B5EF4-FFF2-40B4-BE49-F238E27FC236}">
                <a16:creationId xmlns:a16="http://schemas.microsoft.com/office/drawing/2014/main" id="{2D821165-B47E-47FD-BDBB-D5C75181605B}"/>
              </a:ext>
            </a:extLst>
          </p:cNvPr>
          <p:cNvSpPr>
            <a:spLocks noGrp="1"/>
          </p:cNvSpPr>
          <p:nvPr/>
        </p:nvSpPr>
        <p:spPr>
          <a:xfrm>
            <a:off x="2647950" y="5524500"/>
            <a:ext cx="8572500" cy="361950"/>
          </a:xfrm>
          <a:prstGeom prst="rect">
            <a:avLst/>
          </a:prstGeom>
          <a:noFill/>
          <a:ln w="0">
            <a:noFill/>
          </a:ln>
        </p:spPr>
        <p:txBody>
          <a:bodyPr anchor="t">
            <a:normAutofit fontScale="77634"/>
          </a:bodyPr>
          <a:lstStyle/>
          <a:p>
            <a:pPr algn="l">
              <a:defRPr sz="1200" b="1">
                <a:solidFill>
                  <a:srgbClr val="10282F"/>
                </a:solidFill>
                <a:latin typeface="DejaVu Sans"/>
                <a:ea typeface="DejaVu Sans"/>
                <a:cs typeface="DejaVu Sans"/>
              </a:defRPr>
            </a:pPr>
            <a:r>
              <a:rPr sz="1200" b="1">
                <a:solidFill>
                  <a:srgbClr val="10282F"/>
                </a:solidFill>
                <a:latin typeface="DejaVu Sans"/>
                <a:ea typeface="DejaVu Sans"/>
                <a:cs typeface="DejaVu Sans"/>
              </a:rPr>
              <a:t>Базовий стан задає точку відліку, а післяпроєктні спостереження підтверджують, чи зберігається досягнутий результат.</a:t>
            </a:r>
          </a:p>
        </p:txBody>
      </p:sp>
      <p:sp>
        <p:nvSpPr>
          <p:cNvPr id="35" name="Прямокутник 34">
            <a:extLst>
              <a:ext uri="{FF2B5EF4-FFF2-40B4-BE49-F238E27FC236}">
                <a16:creationId xmlns:a16="http://schemas.microsoft.com/office/drawing/2014/main" id="{773FE99D-AE91-4232-9447-E63731AF1D53}"/>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6" name="Прямокутник 35">
            <a:extLst>
              <a:ext uri="{FF2B5EF4-FFF2-40B4-BE49-F238E27FC236}">
                <a16:creationId xmlns:a16="http://schemas.microsoft.com/office/drawing/2014/main" id="{4716AD51-5C38-4624-9E3F-BB474B38A021}"/>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03</a:t>
            </a:r>
          </a:p>
        </p:txBody>
      </p:sp>
    </p:spTree>
    <p:extLst>
      <p:ext uri="{BB962C8B-B14F-4D97-AF65-F5344CB8AC3E}">
        <p14:creationId xmlns:p14="http://schemas.microsoft.com/office/powerpoint/2010/main" val="662289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40" name="Прямокутник 39">
            <a:extLst>
              <a:ext uri="{FF2B5EF4-FFF2-40B4-BE49-F238E27FC236}">
                <a16:creationId xmlns:a16="http://schemas.microsoft.com/office/drawing/2014/main" id="{0A9F2FA3-50B9-44EE-A7E3-3BC04A1E6381}"/>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04</a:t>
            </a:r>
          </a:p>
        </p:txBody>
      </p:sp>
      <p:sp>
        <p:nvSpPr>
          <p:cNvPr id="2" name="Прямокутник 1">
            <a:extLst>
              <a:ext uri="{FF2B5EF4-FFF2-40B4-BE49-F238E27FC236}">
                <a16:creationId xmlns:a16="http://schemas.microsoft.com/office/drawing/2014/main" id="{79298C76-A6F5-4901-9764-3949E47E8A56}"/>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C108EEFF-F188-429D-BFE5-A47DF14761CD}"/>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Якісний моніторинг спирається на п’ять принципів</a:t>
            </a:r>
          </a:p>
        </p:txBody>
      </p:sp>
      <p:sp>
        <p:nvSpPr>
          <p:cNvPr id="4" name="Прямокутник: округлені кути 3">
            <a:extLst>
              <a:ext uri="{FF2B5EF4-FFF2-40B4-BE49-F238E27FC236}">
                <a16:creationId xmlns:a16="http://schemas.microsoft.com/office/drawing/2014/main" id="{4F6A5F99-6974-401A-9CEA-E920A4D3AF7A}"/>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382E1CB-A18E-4E7A-98F5-6C1E359C8E2D}"/>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41FC7BC0-76FE-4E8F-8940-66677A43F77B}"/>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РЕПРЕЗЕНТАТИВНІСТЬ МОНІТОРИНГУ</a:t>
            </a:r>
          </a:p>
        </p:txBody>
      </p:sp>
      <p:sp>
        <p:nvSpPr>
          <p:cNvPr id="7" name="Прямокутник 6">
            <a:extLst>
              <a:ext uri="{FF2B5EF4-FFF2-40B4-BE49-F238E27FC236}">
                <a16:creationId xmlns:a16="http://schemas.microsoft.com/office/drawing/2014/main" id="{C473BDF5-3F24-4CE9-A0A4-0A5F84F33ED2}"/>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Здатність мережі спостережень адекватно відображати просторові й часові особливості досліджуваного об’єкта.</a:t>
            </a:r>
          </a:p>
        </p:txBody>
      </p:sp>
      <p:sp>
        <p:nvSpPr>
          <p:cNvPr id="8" name="Прямокутник: округлені кути 7">
            <a:extLst>
              <a:ext uri="{FF2B5EF4-FFF2-40B4-BE49-F238E27FC236}">
                <a16:creationId xmlns:a16="http://schemas.microsoft.com/office/drawing/2014/main" id="{BF3847D6-3C67-4E3D-9158-F53A6F6A200E}"/>
              </a:ext>
            </a:extLst>
          </p:cNvPr>
          <p:cNvSpPr>
            <a:spLocks noGrp="1"/>
          </p:cNvSpPr>
          <p:nvPr/>
        </p:nvSpPr>
        <p:spPr>
          <a:xfrm>
            <a:off x="514350" y="2571750"/>
            <a:ext cx="11068050" cy="514350"/>
          </a:xfrm>
          <a:prstGeom prst="roundRect">
            <a:avLst>
              <a:gd name="adj" fmla="val 14815"/>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7205DE0E-3292-44E8-BA1C-CE9AD503ECE6}"/>
              </a:ext>
            </a:extLst>
          </p:cNvPr>
          <p:cNvSpPr>
            <a:spLocks noGrp="1"/>
          </p:cNvSpPr>
          <p:nvPr/>
        </p:nvSpPr>
        <p:spPr>
          <a:xfrm>
            <a:off x="666750" y="2676525"/>
            <a:ext cx="323850" cy="30480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14FC6ABC-420F-48F4-BC87-23EEAD328F52}"/>
              </a:ext>
            </a:extLst>
          </p:cNvPr>
          <p:cNvSpPr>
            <a:spLocks noGrp="1"/>
          </p:cNvSpPr>
          <p:nvPr/>
        </p:nvSpPr>
        <p:spPr>
          <a:xfrm>
            <a:off x="666750" y="27622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EBD86F21-0FD6-4990-8DD9-A3C7C81CCD07}"/>
              </a:ext>
            </a:extLst>
          </p:cNvPr>
          <p:cNvSpPr>
            <a:spLocks noGrp="1"/>
          </p:cNvSpPr>
          <p:nvPr/>
        </p:nvSpPr>
        <p:spPr>
          <a:xfrm>
            <a:off x="1162050" y="2667000"/>
            <a:ext cx="21907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Орієнтація на рішення</a:t>
            </a:r>
          </a:p>
        </p:txBody>
      </p:sp>
      <p:sp>
        <p:nvSpPr>
          <p:cNvPr id="12" name="Прямокутник 11">
            <a:extLst>
              <a:ext uri="{FF2B5EF4-FFF2-40B4-BE49-F238E27FC236}">
                <a16:creationId xmlns:a16="http://schemas.microsoft.com/office/drawing/2014/main" id="{096345D3-C642-44C0-98A0-39480207CEFC}"/>
              </a:ext>
            </a:extLst>
          </p:cNvPr>
          <p:cNvSpPr>
            <a:spLocks noGrp="1"/>
          </p:cNvSpPr>
          <p:nvPr/>
        </p:nvSpPr>
        <p:spPr>
          <a:xfrm>
            <a:off x="3476625" y="2657475"/>
            <a:ext cx="5095875" cy="342900"/>
          </a:xfrm>
          <a:prstGeom prst="rect">
            <a:avLst/>
          </a:prstGeom>
          <a:noFill/>
          <a:ln w="0">
            <a:noFill/>
          </a:ln>
        </p:spPr>
        <p:txBody>
          <a:bodyPr anchor="t">
            <a:normAutofit/>
          </a:bodyPr>
          <a:lstStyle/>
          <a:p>
            <a:pPr algn="l">
              <a:defRPr sz="975" b="0">
                <a:solidFill>
                  <a:srgbClr val="17313A"/>
                </a:solidFill>
                <a:latin typeface="DejaVu Sans"/>
                <a:ea typeface="DejaVu Sans"/>
                <a:cs typeface="DejaVu Sans"/>
              </a:defRPr>
            </a:pPr>
            <a:r>
              <a:rPr sz="975" b="0">
                <a:solidFill>
                  <a:srgbClr val="17313A"/>
                </a:solidFill>
                <a:latin typeface="DejaVu Sans"/>
                <a:ea typeface="DejaVu Sans"/>
                <a:cs typeface="DejaVu Sans"/>
              </a:rPr>
              <a:t>Кожна точка й показник відповідають на конкретне питання</a:t>
            </a:r>
          </a:p>
        </p:txBody>
      </p:sp>
      <p:sp>
        <p:nvSpPr>
          <p:cNvPr id="13" name="Прямокутник 12">
            <a:extLst>
              <a:ext uri="{FF2B5EF4-FFF2-40B4-BE49-F238E27FC236}">
                <a16:creationId xmlns:a16="http://schemas.microsoft.com/office/drawing/2014/main" id="{1C71D106-2D05-4390-8094-4026F50F9742}"/>
              </a:ext>
            </a:extLst>
          </p:cNvPr>
          <p:cNvSpPr>
            <a:spLocks noGrp="1"/>
          </p:cNvSpPr>
          <p:nvPr/>
        </p:nvSpPr>
        <p:spPr>
          <a:xfrm>
            <a:off x="8782050" y="2657475"/>
            <a:ext cx="2571750" cy="342900"/>
          </a:xfrm>
          <a:prstGeom prst="rect">
            <a:avLst/>
          </a:prstGeom>
          <a:noFill/>
          <a:ln w="0">
            <a:noFill/>
          </a:ln>
        </p:spPr>
        <p:txBody>
          <a:bodyPr anchor="t">
            <a:normAutofit/>
          </a:bodyPr>
          <a:lstStyle/>
          <a:p>
            <a:pPr algn="l">
              <a:defRPr sz="900" b="1">
                <a:solidFill>
                  <a:srgbClr val="62747A"/>
                </a:solidFill>
                <a:latin typeface="DejaVu Sans"/>
                <a:ea typeface="DejaVu Sans"/>
                <a:cs typeface="DejaVu Sans"/>
              </a:defRPr>
            </a:pPr>
            <a:r>
              <a:rPr sz="900" b="1">
                <a:solidFill>
                  <a:srgbClr val="62747A"/>
                </a:solidFill>
                <a:latin typeface="DejaVu Sans"/>
                <a:ea typeface="DejaVu Sans"/>
                <a:cs typeface="DejaVu Sans"/>
              </a:rPr>
              <a:t>Чи рухається шлейф до колодязя?</a:t>
            </a:r>
          </a:p>
        </p:txBody>
      </p:sp>
      <p:sp>
        <p:nvSpPr>
          <p:cNvPr id="14" name="Прямокутник: округлені кути 13">
            <a:extLst>
              <a:ext uri="{FF2B5EF4-FFF2-40B4-BE49-F238E27FC236}">
                <a16:creationId xmlns:a16="http://schemas.microsoft.com/office/drawing/2014/main" id="{30CF7C34-9AD0-4169-AF88-F75982B726AB}"/>
              </a:ext>
            </a:extLst>
          </p:cNvPr>
          <p:cNvSpPr>
            <a:spLocks noGrp="1"/>
          </p:cNvSpPr>
          <p:nvPr/>
        </p:nvSpPr>
        <p:spPr>
          <a:xfrm>
            <a:off x="514350" y="3209925"/>
            <a:ext cx="11068050" cy="514350"/>
          </a:xfrm>
          <a:prstGeom prst="roundRect">
            <a:avLst>
              <a:gd name="adj" fmla="val 14815"/>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48DE09C1-85C0-4176-9F19-B4246524A277}"/>
              </a:ext>
            </a:extLst>
          </p:cNvPr>
          <p:cNvSpPr>
            <a:spLocks noGrp="1"/>
          </p:cNvSpPr>
          <p:nvPr/>
        </p:nvSpPr>
        <p:spPr>
          <a:xfrm>
            <a:off x="666750" y="3314700"/>
            <a:ext cx="323850" cy="304800"/>
          </a:xfrm>
          <a:prstGeom prst="ellipse">
            <a:avLst/>
          </a:prstGeom>
          <a:solidFill>
            <a:srgbClr val="0F6B64"/>
          </a:solidFill>
          <a:ln w="0">
            <a:noFill/>
          </a:ln>
        </p:spPr>
      </p:sp>
      <p:sp>
        <p:nvSpPr>
          <p:cNvPr id="16" name="Прямокутник 15">
            <a:extLst>
              <a:ext uri="{FF2B5EF4-FFF2-40B4-BE49-F238E27FC236}">
                <a16:creationId xmlns:a16="http://schemas.microsoft.com/office/drawing/2014/main" id="{0B183DBD-783C-4DA7-B9D2-C9FFFED170BF}"/>
              </a:ext>
            </a:extLst>
          </p:cNvPr>
          <p:cNvSpPr>
            <a:spLocks noGrp="1"/>
          </p:cNvSpPr>
          <p:nvPr/>
        </p:nvSpPr>
        <p:spPr>
          <a:xfrm>
            <a:off x="666750" y="340042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84AFE474-3802-4F90-850A-15A03E9E2DA5}"/>
              </a:ext>
            </a:extLst>
          </p:cNvPr>
          <p:cNvSpPr>
            <a:spLocks noGrp="1"/>
          </p:cNvSpPr>
          <p:nvPr/>
        </p:nvSpPr>
        <p:spPr>
          <a:xfrm>
            <a:off x="1162050" y="3305175"/>
            <a:ext cx="21907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Репрезентативність</a:t>
            </a:r>
          </a:p>
        </p:txBody>
      </p:sp>
      <p:sp>
        <p:nvSpPr>
          <p:cNvPr id="18" name="Прямокутник 17">
            <a:extLst>
              <a:ext uri="{FF2B5EF4-FFF2-40B4-BE49-F238E27FC236}">
                <a16:creationId xmlns:a16="http://schemas.microsoft.com/office/drawing/2014/main" id="{FF167A23-B106-4471-B986-794DC8FA6E03}"/>
              </a:ext>
            </a:extLst>
          </p:cNvPr>
          <p:cNvSpPr>
            <a:spLocks noGrp="1"/>
          </p:cNvSpPr>
          <p:nvPr/>
        </p:nvSpPr>
        <p:spPr>
          <a:xfrm>
            <a:off x="3476625" y="3295650"/>
            <a:ext cx="5095875" cy="342900"/>
          </a:xfrm>
          <a:prstGeom prst="rect">
            <a:avLst/>
          </a:prstGeom>
          <a:noFill/>
          <a:ln w="0">
            <a:noFill/>
          </a:ln>
        </p:spPr>
        <p:txBody>
          <a:bodyPr anchor="t">
            <a:normAutofit/>
          </a:bodyPr>
          <a:lstStyle/>
          <a:p>
            <a:pPr algn="l">
              <a:defRPr sz="975" b="0">
                <a:solidFill>
                  <a:srgbClr val="17313A"/>
                </a:solidFill>
                <a:latin typeface="DejaVu Sans"/>
                <a:ea typeface="DejaVu Sans"/>
                <a:cs typeface="DejaVu Sans"/>
              </a:defRPr>
            </a:pPr>
            <a:r>
              <a:rPr sz="975" b="0">
                <a:solidFill>
                  <a:srgbClr val="17313A"/>
                </a:solidFill>
                <a:latin typeface="DejaVu Sans"/>
                <a:ea typeface="DejaVu Sans"/>
                <a:cs typeface="DejaVu Sans"/>
              </a:rPr>
              <a:t>Мережа охоплює важливі зони, глибини, сезони й рецепторів</a:t>
            </a:r>
          </a:p>
        </p:txBody>
      </p:sp>
      <p:sp>
        <p:nvSpPr>
          <p:cNvPr id="19" name="Прямокутник 18">
            <a:extLst>
              <a:ext uri="{FF2B5EF4-FFF2-40B4-BE49-F238E27FC236}">
                <a16:creationId xmlns:a16="http://schemas.microsoft.com/office/drawing/2014/main" id="{E817A0AD-0EF5-4C3B-A9A1-9D452432A9F6}"/>
              </a:ext>
            </a:extLst>
          </p:cNvPr>
          <p:cNvSpPr>
            <a:spLocks noGrp="1"/>
          </p:cNvSpPr>
          <p:nvPr/>
        </p:nvSpPr>
        <p:spPr>
          <a:xfrm>
            <a:off x="8782050" y="3295650"/>
            <a:ext cx="2571750" cy="342900"/>
          </a:xfrm>
          <a:prstGeom prst="rect">
            <a:avLst/>
          </a:prstGeom>
          <a:noFill/>
          <a:ln w="0">
            <a:noFill/>
          </a:ln>
        </p:spPr>
        <p:txBody>
          <a:bodyPr anchor="t">
            <a:normAutofit fontScale="91667"/>
          </a:bodyPr>
          <a:lstStyle/>
          <a:p>
            <a:pPr algn="l">
              <a:defRPr sz="900" b="1">
                <a:solidFill>
                  <a:srgbClr val="62747A"/>
                </a:solidFill>
                <a:latin typeface="DejaVu Sans"/>
                <a:ea typeface="DejaVu Sans"/>
                <a:cs typeface="DejaVu Sans"/>
              </a:defRPr>
            </a:pPr>
            <a:r>
              <a:rPr sz="900" b="1">
                <a:solidFill>
                  <a:srgbClr val="62747A"/>
                </a:solidFill>
                <a:latin typeface="DejaVu Sans"/>
                <a:ea typeface="DejaVu Sans"/>
                <a:cs typeface="DejaVu Sans"/>
              </a:rPr>
              <a:t>Щільність, точність координат, тривалість</a:t>
            </a:r>
          </a:p>
        </p:txBody>
      </p:sp>
      <p:sp>
        <p:nvSpPr>
          <p:cNvPr id="20" name="Прямокутник: округлені кути 19">
            <a:extLst>
              <a:ext uri="{FF2B5EF4-FFF2-40B4-BE49-F238E27FC236}">
                <a16:creationId xmlns:a16="http://schemas.microsoft.com/office/drawing/2014/main" id="{D3558FFF-FE42-4228-B5FB-513D1F8A228B}"/>
              </a:ext>
            </a:extLst>
          </p:cNvPr>
          <p:cNvSpPr>
            <a:spLocks noGrp="1"/>
          </p:cNvSpPr>
          <p:nvPr/>
        </p:nvSpPr>
        <p:spPr>
          <a:xfrm>
            <a:off x="514350" y="3848100"/>
            <a:ext cx="11068050" cy="514350"/>
          </a:xfrm>
          <a:prstGeom prst="roundRect">
            <a:avLst>
              <a:gd name="adj" fmla="val 14815"/>
            </a:avLst>
          </a:prstGeom>
          <a:solidFill>
            <a:srgbClr val="FFFFFF"/>
          </a:solidFill>
          <a:ln w="9525">
            <a:solidFill>
              <a:srgbClr val="D6E1DC"/>
            </a:solidFill>
          </a:ln>
        </p:spPr>
      </p:sp>
      <p:sp>
        <p:nvSpPr>
          <p:cNvPr id="21" name="Овал 20">
            <a:extLst>
              <a:ext uri="{FF2B5EF4-FFF2-40B4-BE49-F238E27FC236}">
                <a16:creationId xmlns:a16="http://schemas.microsoft.com/office/drawing/2014/main" id="{4FC1BCA9-EAB4-4F75-8CE3-572EB9F57023}"/>
              </a:ext>
            </a:extLst>
          </p:cNvPr>
          <p:cNvSpPr>
            <a:spLocks noGrp="1"/>
          </p:cNvSpPr>
          <p:nvPr/>
        </p:nvSpPr>
        <p:spPr>
          <a:xfrm>
            <a:off x="666750" y="3952875"/>
            <a:ext cx="323850" cy="304800"/>
          </a:xfrm>
          <a:prstGeom prst="ellipse">
            <a:avLst/>
          </a:prstGeom>
          <a:solidFill>
            <a:srgbClr val="0F6B64"/>
          </a:solidFill>
          <a:ln w="0">
            <a:noFill/>
          </a:ln>
        </p:spPr>
      </p:sp>
      <p:sp>
        <p:nvSpPr>
          <p:cNvPr id="22" name="Прямокутник 21">
            <a:extLst>
              <a:ext uri="{FF2B5EF4-FFF2-40B4-BE49-F238E27FC236}">
                <a16:creationId xmlns:a16="http://schemas.microsoft.com/office/drawing/2014/main" id="{E4EB126E-DD44-4687-B125-0959A14BAE21}"/>
              </a:ext>
            </a:extLst>
          </p:cNvPr>
          <p:cNvSpPr>
            <a:spLocks noGrp="1"/>
          </p:cNvSpPr>
          <p:nvPr/>
        </p:nvSpPr>
        <p:spPr>
          <a:xfrm>
            <a:off x="666750" y="403860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C573220D-CA97-4074-A785-0C3C444AC431}"/>
              </a:ext>
            </a:extLst>
          </p:cNvPr>
          <p:cNvSpPr>
            <a:spLocks noGrp="1"/>
          </p:cNvSpPr>
          <p:nvPr/>
        </p:nvSpPr>
        <p:spPr>
          <a:xfrm>
            <a:off x="1162050" y="3943350"/>
            <a:ext cx="21907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Порівнюваність</a:t>
            </a:r>
          </a:p>
        </p:txBody>
      </p:sp>
      <p:sp>
        <p:nvSpPr>
          <p:cNvPr id="24" name="Прямокутник 23">
            <a:extLst>
              <a:ext uri="{FF2B5EF4-FFF2-40B4-BE49-F238E27FC236}">
                <a16:creationId xmlns:a16="http://schemas.microsoft.com/office/drawing/2014/main" id="{F58D4785-4859-42CB-8B41-BBEF3B395AB9}"/>
              </a:ext>
            </a:extLst>
          </p:cNvPr>
          <p:cNvSpPr>
            <a:spLocks noGrp="1"/>
          </p:cNvSpPr>
          <p:nvPr/>
        </p:nvSpPr>
        <p:spPr>
          <a:xfrm>
            <a:off x="3476625" y="3933825"/>
            <a:ext cx="5095875" cy="342900"/>
          </a:xfrm>
          <a:prstGeom prst="rect">
            <a:avLst/>
          </a:prstGeom>
          <a:noFill/>
          <a:ln w="0">
            <a:noFill/>
          </a:ln>
        </p:spPr>
        <p:txBody>
          <a:bodyPr anchor="t">
            <a:normAutofit/>
          </a:bodyPr>
          <a:lstStyle/>
          <a:p>
            <a:pPr algn="l">
              <a:defRPr sz="975" b="0">
                <a:solidFill>
                  <a:srgbClr val="17313A"/>
                </a:solidFill>
                <a:latin typeface="DejaVu Sans"/>
                <a:ea typeface="DejaVu Sans"/>
                <a:cs typeface="DejaVu Sans"/>
              </a:defRPr>
            </a:pPr>
            <a:r>
              <a:rPr sz="975" b="0">
                <a:solidFill>
                  <a:srgbClr val="17313A"/>
                </a:solidFill>
                <a:latin typeface="DejaVu Sans"/>
                <a:ea typeface="DejaVu Sans"/>
                <a:cs typeface="DejaVu Sans"/>
              </a:rPr>
              <a:t>Різні цикли використовують узгоджені умови та методи</a:t>
            </a:r>
          </a:p>
        </p:txBody>
      </p:sp>
      <p:sp>
        <p:nvSpPr>
          <p:cNvPr id="25" name="Прямокутник 24">
            <a:extLst>
              <a:ext uri="{FF2B5EF4-FFF2-40B4-BE49-F238E27FC236}">
                <a16:creationId xmlns:a16="http://schemas.microsoft.com/office/drawing/2014/main" id="{DAD600CC-1364-48DB-8CBB-197DEC45523D}"/>
              </a:ext>
            </a:extLst>
          </p:cNvPr>
          <p:cNvSpPr>
            <a:spLocks noGrp="1"/>
          </p:cNvSpPr>
          <p:nvPr/>
        </p:nvSpPr>
        <p:spPr>
          <a:xfrm>
            <a:off x="8782050" y="3933825"/>
            <a:ext cx="2571750" cy="342900"/>
          </a:xfrm>
          <a:prstGeom prst="rect">
            <a:avLst/>
          </a:prstGeom>
          <a:noFill/>
          <a:ln w="0">
            <a:noFill/>
          </a:ln>
        </p:spPr>
        <p:txBody>
          <a:bodyPr anchor="t">
            <a:normAutofit/>
          </a:bodyPr>
          <a:lstStyle/>
          <a:p>
            <a:pPr algn="l">
              <a:defRPr sz="900" b="1">
                <a:solidFill>
                  <a:srgbClr val="62747A"/>
                </a:solidFill>
                <a:latin typeface="DejaVu Sans"/>
                <a:ea typeface="DejaVu Sans"/>
                <a:cs typeface="DejaVu Sans"/>
              </a:defRPr>
            </a:pPr>
            <a:r>
              <a:rPr sz="900" b="1">
                <a:solidFill>
                  <a:srgbClr val="62747A"/>
                </a:solidFill>
                <a:latin typeface="DejaVu Sans"/>
                <a:ea typeface="DejaVu Sans"/>
                <a:cs typeface="DejaVu Sans"/>
              </a:rPr>
              <a:t>Координати, глибина, одиниці, LOD</a:t>
            </a:r>
          </a:p>
        </p:txBody>
      </p:sp>
      <p:sp>
        <p:nvSpPr>
          <p:cNvPr id="26" name="Прямокутник: округлені кути 25">
            <a:extLst>
              <a:ext uri="{FF2B5EF4-FFF2-40B4-BE49-F238E27FC236}">
                <a16:creationId xmlns:a16="http://schemas.microsoft.com/office/drawing/2014/main" id="{640E7957-3620-4053-8408-4A6B4E6D59D3}"/>
              </a:ext>
            </a:extLst>
          </p:cNvPr>
          <p:cNvSpPr>
            <a:spLocks noGrp="1"/>
          </p:cNvSpPr>
          <p:nvPr/>
        </p:nvSpPr>
        <p:spPr>
          <a:xfrm>
            <a:off x="514350" y="4486275"/>
            <a:ext cx="11068050" cy="514350"/>
          </a:xfrm>
          <a:prstGeom prst="roundRect">
            <a:avLst>
              <a:gd name="adj" fmla="val 14815"/>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EBCD9738-DFD0-4CFC-B738-AFE07EC7AA5D}"/>
              </a:ext>
            </a:extLst>
          </p:cNvPr>
          <p:cNvSpPr>
            <a:spLocks noGrp="1"/>
          </p:cNvSpPr>
          <p:nvPr/>
        </p:nvSpPr>
        <p:spPr>
          <a:xfrm>
            <a:off x="666750" y="4591050"/>
            <a:ext cx="323850" cy="304800"/>
          </a:xfrm>
          <a:prstGeom prst="ellipse">
            <a:avLst/>
          </a:prstGeom>
          <a:solidFill>
            <a:srgbClr val="0F6B64"/>
          </a:solidFill>
          <a:ln w="0">
            <a:noFill/>
          </a:ln>
        </p:spPr>
      </p:sp>
      <p:sp>
        <p:nvSpPr>
          <p:cNvPr id="28" name="Прямокутник 27">
            <a:extLst>
              <a:ext uri="{FF2B5EF4-FFF2-40B4-BE49-F238E27FC236}">
                <a16:creationId xmlns:a16="http://schemas.microsoft.com/office/drawing/2014/main" id="{B3269301-ABCF-402A-997D-B336607B48D1}"/>
              </a:ext>
            </a:extLst>
          </p:cNvPr>
          <p:cNvSpPr>
            <a:spLocks noGrp="1"/>
          </p:cNvSpPr>
          <p:nvPr/>
        </p:nvSpPr>
        <p:spPr>
          <a:xfrm>
            <a:off x="666750" y="4676775"/>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9" name="Прямокутник 28">
            <a:extLst>
              <a:ext uri="{FF2B5EF4-FFF2-40B4-BE49-F238E27FC236}">
                <a16:creationId xmlns:a16="http://schemas.microsoft.com/office/drawing/2014/main" id="{E5CD34FB-60A9-486B-A1D3-94D1AC0DB0B2}"/>
              </a:ext>
            </a:extLst>
          </p:cNvPr>
          <p:cNvSpPr>
            <a:spLocks noGrp="1"/>
          </p:cNvSpPr>
          <p:nvPr/>
        </p:nvSpPr>
        <p:spPr>
          <a:xfrm>
            <a:off x="1162050" y="4581525"/>
            <a:ext cx="21907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Простежуваність</a:t>
            </a:r>
          </a:p>
        </p:txBody>
      </p:sp>
      <p:sp>
        <p:nvSpPr>
          <p:cNvPr id="30" name="Прямокутник 29">
            <a:extLst>
              <a:ext uri="{FF2B5EF4-FFF2-40B4-BE49-F238E27FC236}">
                <a16:creationId xmlns:a16="http://schemas.microsoft.com/office/drawing/2014/main" id="{5E46BF9C-9C4E-499C-B574-5C8A1ACA19B5}"/>
              </a:ext>
            </a:extLst>
          </p:cNvPr>
          <p:cNvSpPr>
            <a:spLocks noGrp="1"/>
          </p:cNvSpPr>
          <p:nvPr/>
        </p:nvSpPr>
        <p:spPr>
          <a:xfrm>
            <a:off x="3476625" y="4572000"/>
            <a:ext cx="5095875" cy="342900"/>
          </a:xfrm>
          <a:prstGeom prst="rect">
            <a:avLst/>
          </a:prstGeom>
          <a:noFill/>
          <a:ln w="0">
            <a:noFill/>
          </a:ln>
        </p:spPr>
        <p:txBody>
          <a:bodyPr anchor="t">
            <a:normAutofit/>
          </a:bodyPr>
          <a:lstStyle/>
          <a:p>
            <a:pPr algn="l">
              <a:defRPr sz="975" b="0">
                <a:solidFill>
                  <a:srgbClr val="17313A"/>
                </a:solidFill>
                <a:latin typeface="DejaVu Sans"/>
                <a:ea typeface="DejaVu Sans"/>
                <a:cs typeface="DejaVu Sans"/>
              </a:defRPr>
            </a:pPr>
            <a:r>
              <a:rPr sz="975" b="0">
                <a:solidFill>
                  <a:srgbClr val="17313A"/>
                </a:solidFill>
                <a:latin typeface="DejaVu Sans"/>
                <a:ea typeface="DejaVu Sans"/>
                <a:cs typeface="DejaVu Sans"/>
              </a:rPr>
              <a:t>Можна відтворити походження кожного результату</a:t>
            </a:r>
          </a:p>
        </p:txBody>
      </p:sp>
      <p:sp>
        <p:nvSpPr>
          <p:cNvPr id="31" name="Прямокутник 30">
            <a:extLst>
              <a:ext uri="{FF2B5EF4-FFF2-40B4-BE49-F238E27FC236}">
                <a16:creationId xmlns:a16="http://schemas.microsoft.com/office/drawing/2014/main" id="{82B1B9DD-06E2-40C8-B26B-B68A0E35A913}"/>
              </a:ext>
            </a:extLst>
          </p:cNvPr>
          <p:cNvSpPr>
            <a:spLocks noGrp="1"/>
          </p:cNvSpPr>
          <p:nvPr/>
        </p:nvSpPr>
        <p:spPr>
          <a:xfrm>
            <a:off x="8782050" y="4572000"/>
            <a:ext cx="2571750" cy="342900"/>
          </a:xfrm>
          <a:prstGeom prst="rect">
            <a:avLst/>
          </a:prstGeom>
          <a:noFill/>
          <a:ln w="0">
            <a:noFill/>
          </a:ln>
        </p:spPr>
        <p:txBody>
          <a:bodyPr anchor="t">
            <a:normAutofit fontScale="91667"/>
          </a:bodyPr>
          <a:lstStyle/>
          <a:p>
            <a:pPr algn="l">
              <a:defRPr sz="900" b="1">
                <a:solidFill>
                  <a:srgbClr val="62747A"/>
                </a:solidFill>
                <a:latin typeface="DejaVu Sans"/>
                <a:ea typeface="DejaVu Sans"/>
                <a:cs typeface="DejaVu Sans"/>
              </a:defRPr>
            </a:pPr>
            <a:r>
              <a:rPr sz="900" b="1">
                <a:solidFill>
                  <a:srgbClr val="62747A"/>
                </a:solidFill>
                <a:latin typeface="DejaVu Sans"/>
                <a:ea typeface="DejaVu Sans"/>
                <a:cs typeface="DejaVu Sans"/>
              </a:rPr>
              <a:t>Хто, де, коли, яким приладом і методом</a:t>
            </a:r>
          </a:p>
        </p:txBody>
      </p:sp>
      <p:sp>
        <p:nvSpPr>
          <p:cNvPr id="32" name="Прямокутник: округлені кути 31">
            <a:extLst>
              <a:ext uri="{FF2B5EF4-FFF2-40B4-BE49-F238E27FC236}">
                <a16:creationId xmlns:a16="http://schemas.microsoft.com/office/drawing/2014/main" id="{5ED9410C-125D-4025-88D1-0CCF4B249561}"/>
              </a:ext>
            </a:extLst>
          </p:cNvPr>
          <p:cNvSpPr>
            <a:spLocks noGrp="1"/>
          </p:cNvSpPr>
          <p:nvPr/>
        </p:nvSpPr>
        <p:spPr>
          <a:xfrm>
            <a:off x="514350" y="5124450"/>
            <a:ext cx="11068050" cy="514350"/>
          </a:xfrm>
          <a:prstGeom prst="roundRect">
            <a:avLst>
              <a:gd name="adj" fmla="val 14815"/>
            </a:avLst>
          </a:prstGeom>
          <a:solidFill>
            <a:srgbClr val="FFFFFF"/>
          </a:solidFill>
          <a:ln w="9525">
            <a:solidFill>
              <a:srgbClr val="D6E1DC"/>
            </a:solidFill>
          </a:ln>
        </p:spPr>
      </p:sp>
      <p:sp>
        <p:nvSpPr>
          <p:cNvPr id="33" name="Овал 32">
            <a:extLst>
              <a:ext uri="{FF2B5EF4-FFF2-40B4-BE49-F238E27FC236}">
                <a16:creationId xmlns:a16="http://schemas.microsoft.com/office/drawing/2014/main" id="{4C1F3FD6-2138-4BCB-9BDF-CAC477768C65}"/>
              </a:ext>
            </a:extLst>
          </p:cNvPr>
          <p:cNvSpPr>
            <a:spLocks noGrp="1"/>
          </p:cNvSpPr>
          <p:nvPr/>
        </p:nvSpPr>
        <p:spPr>
          <a:xfrm>
            <a:off x="666750" y="5229225"/>
            <a:ext cx="323850" cy="304800"/>
          </a:xfrm>
          <a:prstGeom prst="ellipse">
            <a:avLst/>
          </a:prstGeom>
          <a:solidFill>
            <a:srgbClr val="D9952D"/>
          </a:solidFill>
          <a:ln w="0">
            <a:noFill/>
          </a:ln>
        </p:spPr>
      </p:sp>
      <p:sp>
        <p:nvSpPr>
          <p:cNvPr id="34" name="Прямокутник 33">
            <a:extLst>
              <a:ext uri="{FF2B5EF4-FFF2-40B4-BE49-F238E27FC236}">
                <a16:creationId xmlns:a16="http://schemas.microsoft.com/office/drawing/2014/main" id="{94EE3987-ED11-4344-B3E4-D4AEB5232E66}"/>
              </a:ext>
            </a:extLst>
          </p:cNvPr>
          <p:cNvSpPr>
            <a:spLocks noGrp="1"/>
          </p:cNvSpPr>
          <p:nvPr/>
        </p:nvSpPr>
        <p:spPr>
          <a:xfrm>
            <a:off x="666750" y="53149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35" name="Прямокутник 34">
            <a:extLst>
              <a:ext uri="{FF2B5EF4-FFF2-40B4-BE49-F238E27FC236}">
                <a16:creationId xmlns:a16="http://schemas.microsoft.com/office/drawing/2014/main" id="{29AEF4FD-2B8E-4F26-831F-463F03388FA6}"/>
              </a:ext>
            </a:extLst>
          </p:cNvPr>
          <p:cNvSpPr>
            <a:spLocks noGrp="1"/>
          </p:cNvSpPr>
          <p:nvPr/>
        </p:nvSpPr>
        <p:spPr>
          <a:xfrm>
            <a:off x="1162050" y="5219700"/>
            <a:ext cx="21907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Адаптивність</a:t>
            </a:r>
          </a:p>
        </p:txBody>
      </p:sp>
      <p:sp>
        <p:nvSpPr>
          <p:cNvPr id="36" name="Прямокутник 35">
            <a:extLst>
              <a:ext uri="{FF2B5EF4-FFF2-40B4-BE49-F238E27FC236}">
                <a16:creationId xmlns:a16="http://schemas.microsoft.com/office/drawing/2014/main" id="{11F49438-5919-4148-8AA7-A1BD4BB7141D}"/>
              </a:ext>
            </a:extLst>
          </p:cNvPr>
          <p:cNvSpPr>
            <a:spLocks noGrp="1"/>
          </p:cNvSpPr>
          <p:nvPr/>
        </p:nvSpPr>
        <p:spPr>
          <a:xfrm>
            <a:off x="3476625" y="5210175"/>
            <a:ext cx="5095875" cy="342900"/>
          </a:xfrm>
          <a:prstGeom prst="rect">
            <a:avLst/>
          </a:prstGeom>
          <a:noFill/>
          <a:ln w="0">
            <a:noFill/>
          </a:ln>
        </p:spPr>
        <p:txBody>
          <a:bodyPr anchor="t">
            <a:normAutofit/>
          </a:bodyPr>
          <a:lstStyle/>
          <a:p>
            <a:pPr algn="l">
              <a:defRPr sz="975" b="0">
                <a:solidFill>
                  <a:srgbClr val="17313A"/>
                </a:solidFill>
                <a:latin typeface="DejaVu Sans"/>
                <a:ea typeface="DejaVu Sans"/>
                <a:cs typeface="DejaVu Sans"/>
              </a:defRPr>
            </a:pPr>
            <a:r>
              <a:rPr sz="975" b="0">
                <a:solidFill>
                  <a:srgbClr val="17313A"/>
                </a:solidFill>
                <a:latin typeface="DejaVu Sans"/>
                <a:ea typeface="DejaVu Sans"/>
                <a:cs typeface="DejaVu Sans"/>
              </a:rPr>
              <a:t>Мережу коригують після нових даних або зміни умов</a:t>
            </a:r>
          </a:p>
        </p:txBody>
      </p:sp>
      <p:sp>
        <p:nvSpPr>
          <p:cNvPr id="37" name="Прямокутник 36">
            <a:extLst>
              <a:ext uri="{FF2B5EF4-FFF2-40B4-BE49-F238E27FC236}">
                <a16:creationId xmlns:a16="http://schemas.microsoft.com/office/drawing/2014/main" id="{339943E3-AEF0-4889-98B0-1D4599139E6D}"/>
              </a:ext>
            </a:extLst>
          </p:cNvPr>
          <p:cNvSpPr>
            <a:spLocks noGrp="1"/>
          </p:cNvSpPr>
          <p:nvPr/>
        </p:nvSpPr>
        <p:spPr>
          <a:xfrm>
            <a:off x="8782050" y="5210175"/>
            <a:ext cx="2571750" cy="342900"/>
          </a:xfrm>
          <a:prstGeom prst="rect">
            <a:avLst/>
          </a:prstGeom>
          <a:noFill/>
          <a:ln w="0">
            <a:noFill/>
          </a:ln>
        </p:spPr>
        <p:txBody>
          <a:bodyPr anchor="t">
            <a:normAutofit fontScale="91667"/>
          </a:bodyPr>
          <a:lstStyle/>
          <a:p>
            <a:pPr algn="l">
              <a:defRPr sz="900" b="1">
                <a:solidFill>
                  <a:srgbClr val="62747A"/>
                </a:solidFill>
                <a:latin typeface="DejaVu Sans"/>
                <a:ea typeface="DejaVu Sans"/>
                <a:cs typeface="DejaVu Sans"/>
              </a:defRPr>
            </a:pPr>
            <a:r>
              <a:rPr sz="900" b="1">
                <a:solidFill>
                  <a:srgbClr val="62747A"/>
                </a:solidFill>
                <a:latin typeface="DejaVu Sans"/>
                <a:ea typeface="DejaVu Sans"/>
                <a:cs typeface="DejaVu Sans"/>
              </a:rPr>
              <a:t>Нове джерело, більший шлейф, недоступна точка</a:t>
            </a:r>
          </a:p>
        </p:txBody>
      </p:sp>
      <p:sp>
        <p:nvSpPr>
          <p:cNvPr id="38" name="Прямокутник 37">
            <a:extLst>
              <a:ext uri="{FF2B5EF4-FFF2-40B4-BE49-F238E27FC236}">
                <a16:creationId xmlns:a16="http://schemas.microsoft.com/office/drawing/2014/main" id="{E889E2A7-85D7-4D0E-8396-22FEC3CE550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9" name="Прямокутник 38">
            <a:extLst>
              <a:ext uri="{FF2B5EF4-FFF2-40B4-BE49-F238E27FC236}">
                <a16:creationId xmlns:a16="http://schemas.microsoft.com/office/drawing/2014/main" id="{CEE8E313-ADC3-4540-8563-B65288948D4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04</a:t>
            </a:r>
          </a:p>
        </p:txBody>
      </p:sp>
    </p:spTree>
    <p:extLst>
      <p:ext uri="{BB962C8B-B14F-4D97-AF65-F5344CB8AC3E}">
        <p14:creationId xmlns:p14="http://schemas.microsoft.com/office/powerpoint/2010/main" val="348817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Прямокутник 44">
            <a:extLst>
              <a:ext uri="{FF2B5EF4-FFF2-40B4-BE49-F238E27FC236}">
                <a16:creationId xmlns:a16="http://schemas.microsoft.com/office/drawing/2014/main" id="{619D27EF-7523-4AE1-8EE3-127B9867874B}"/>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05</a:t>
            </a:r>
          </a:p>
        </p:txBody>
      </p:sp>
      <p:sp>
        <p:nvSpPr>
          <p:cNvPr id="2" name="Прямокутник 1">
            <a:extLst>
              <a:ext uri="{FF2B5EF4-FFF2-40B4-BE49-F238E27FC236}">
                <a16:creationId xmlns:a16="http://schemas.microsoft.com/office/drawing/2014/main" id="{4BE4EAE8-A083-4812-B2DD-CA010B328BC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ABBD8E27-AB52-4413-8182-01FC8BCFD61E}"/>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Надійний висновок потребує кількох джерел даних</a:t>
            </a:r>
          </a:p>
        </p:txBody>
      </p:sp>
      <p:sp>
        <p:nvSpPr>
          <p:cNvPr id="4" name="Прямокутник: округлені кути 3">
            <a:extLst>
              <a:ext uri="{FF2B5EF4-FFF2-40B4-BE49-F238E27FC236}">
                <a16:creationId xmlns:a16="http://schemas.microsoft.com/office/drawing/2014/main" id="{487D3442-1B3E-4A5C-9B10-BA5804B50A7B}"/>
              </a:ext>
            </a:extLst>
          </p:cNvPr>
          <p:cNvSpPr>
            <a:spLocks noGrp="1"/>
          </p:cNvSpPr>
          <p:nvPr/>
        </p:nvSpPr>
        <p:spPr>
          <a:xfrm>
            <a:off x="514350" y="1657350"/>
            <a:ext cx="11068050" cy="685800"/>
          </a:xfrm>
          <a:prstGeom prst="roundRect">
            <a:avLst>
              <a:gd name="adj" fmla="val 111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F549A5AA-D7DD-480B-8BE3-4DF956C2DBC5}"/>
              </a:ext>
            </a:extLst>
          </p:cNvPr>
          <p:cNvSpPr>
            <a:spLocks noGrp="1"/>
          </p:cNvSpPr>
          <p:nvPr/>
        </p:nvSpPr>
        <p:spPr>
          <a:xfrm>
            <a:off x="514350" y="1657350"/>
            <a:ext cx="66675" cy="68580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4291EAC3-8978-4C8A-9F0B-D9DA8B7EB3B4}"/>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БАГАТОДЖЕРЕЛЬНІ ДАНІ</a:t>
            </a:r>
          </a:p>
        </p:txBody>
      </p:sp>
      <p:sp>
        <p:nvSpPr>
          <p:cNvPr id="7" name="Прямокутник 6">
            <a:extLst>
              <a:ext uri="{FF2B5EF4-FFF2-40B4-BE49-F238E27FC236}">
                <a16:creationId xmlns:a16="http://schemas.microsoft.com/office/drawing/2014/main" id="{F95B32A1-47B8-4753-8312-501341B7E4CC}"/>
              </a:ext>
            </a:extLst>
          </p:cNvPr>
          <p:cNvSpPr>
            <a:spLocks noGrp="1"/>
          </p:cNvSpPr>
          <p:nvPr/>
        </p:nvSpPr>
        <p:spPr>
          <a:xfrm>
            <a:off x="704850" y="1990725"/>
            <a:ext cx="10706100" cy="2667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Інформація, отримана різними методами, приладами, організаціями та в різний час, яку об’єднують для комплексного опису території.</a:t>
            </a:r>
          </a:p>
        </p:txBody>
      </p:sp>
      <p:sp>
        <p:nvSpPr>
          <p:cNvPr id="8" name="Прямокутник: округлені кути 7">
            <a:extLst>
              <a:ext uri="{FF2B5EF4-FFF2-40B4-BE49-F238E27FC236}">
                <a16:creationId xmlns:a16="http://schemas.microsoft.com/office/drawing/2014/main" id="{D2EE1B05-4FBC-4F7D-B10D-DF8483F1524C}"/>
              </a:ext>
            </a:extLst>
          </p:cNvPr>
          <p:cNvSpPr>
            <a:spLocks noGrp="1"/>
          </p:cNvSpPr>
          <p:nvPr/>
        </p:nvSpPr>
        <p:spPr>
          <a:xfrm>
            <a:off x="514350" y="2724150"/>
            <a:ext cx="2000250" cy="1104900"/>
          </a:xfrm>
          <a:prstGeom prst="roundRect">
            <a:avLst>
              <a:gd name="adj" fmla="val 6897"/>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D70C488F-F88B-4A8E-A011-A91B7DDC6C3E}"/>
              </a:ext>
            </a:extLst>
          </p:cNvPr>
          <p:cNvSpPr>
            <a:spLocks noGrp="1"/>
          </p:cNvSpPr>
          <p:nvPr/>
        </p:nvSpPr>
        <p:spPr>
          <a:xfrm>
            <a:off x="685800" y="2886075"/>
            <a:ext cx="342900" cy="34290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E84C0504-66D3-4075-9D51-CFB22B6C7435}"/>
              </a:ext>
            </a:extLst>
          </p:cNvPr>
          <p:cNvSpPr>
            <a:spLocks noGrp="1"/>
          </p:cNvSpPr>
          <p:nvPr/>
        </p:nvSpPr>
        <p:spPr>
          <a:xfrm>
            <a:off x="685800" y="299085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54D496AC-1C9A-4601-999F-E833D0EF9EAA}"/>
              </a:ext>
            </a:extLst>
          </p:cNvPr>
          <p:cNvSpPr>
            <a:spLocks noGrp="1"/>
          </p:cNvSpPr>
          <p:nvPr/>
        </p:nvSpPr>
        <p:spPr>
          <a:xfrm>
            <a:off x="1143000" y="2876550"/>
            <a:ext cx="12001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Польові</a:t>
            </a:r>
          </a:p>
        </p:txBody>
      </p:sp>
      <p:sp>
        <p:nvSpPr>
          <p:cNvPr id="12" name="Прямокутник 11">
            <a:extLst>
              <a:ext uri="{FF2B5EF4-FFF2-40B4-BE49-F238E27FC236}">
                <a16:creationId xmlns:a16="http://schemas.microsoft.com/office/drawing/2014/main" id="{B48954D0-A91B-4F6C-A6E6-3C7D779E1AA8}"/>
              </a:ext>
            </a:extLst>
          </p:cNvPr>
          <p:cNvSpPr>
            <a:spLocks noGrp="1"/>
          </p:cNvSpPr>
          <p:nvPr/>
        </p:nvSpPr>
        <p:spPr>
          <a:xfrm>
            <a:off x="685800" y="3276600"/>
            <a:ext cx="1657350" cy="4191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сенсори, прилади, автоматичні станції</a:t>
            </a:r>
          </a:p>
        </p:txBody>
      </p:sp>
      <p:sp>
        <p:nvSpPr>
          <p:cNvPr id="13" name="Прямокутник: округлені кути 12">
            <a:extLst>
              <a:ext uri="{FF2B5EF4-FFF2-40B4-BE49-F238E27FC236}">
                <a16:creationId xmlns:a16="http://schemas.microsoft.com/office/drawing/2014/main" id="{DE008B44-8048-4BE2-9D89-385A59B2F5F8}"/>
              </a:ext>
            </a:extLst>
          </p:cNvPr>
          <p:cNvSpPr>
            <a:spLocks noGrp="1"/>
          </p:cNvSpPr>
          <p:nvPr/>
        </p:nvSpPr>
        <p:spPr>
          <a:xfrm>
            <a:off x="2724150" y="2724150"/>
            <a:ext cx="2000250" cy="1104900"/>
          </a:xfrm>
          <a:prstGeom prst="roundRect">
            <a:avLst>
              <a:gd name="adj" fmla="val 6897"/>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5CCD840E-9CE7-41D5-988E-A444C3779ED5}"/>
              </a:ext>
            </a:extLst>
          </p:cNvPr>
          <p:cNvSpPr>
            <a:spLocks noGrp="1"/>
          </p:cNvSpPr>
          <p:nvPr/>
        </p:nvSpPr>
        <p:spPr>
          <a:xfrm>
            <a:off x="2895600" y="2886075"/>
            <a:ext cx="342900" cy="342900"/>
          </a:xfrm>
          <a:prstGeom prst="ellipse">
            <a:avLst/>
          </a:prstGeom>
          <a:solidFill>
            <a:srgbClr val="3E7692"/>
          </a:solidFill>
          <a:ln w="0">
            <a:noFill/>
          </a:ln>
        </p:spPr>
      </p:sp>
      <p:sp>
        <p:nvSpPr>
          <p:cNvPr id="15" name="Прямокутник 14">
            <a:extLst>
              <a:ext uri="{FF2B5EF4-FFF2-40B4-BE49-F238E27FC236}">
                <a16:creationId xmlns:a16="http://schemas.microsoft.com/office/drawing/2014/main" id="{C10CBB6D-4D5F-4784-9F15-AC2D9ED42AC6}"/>
              </a:ext>
            </a:extLst>
          </p:cNvPr>
          <p:cNvSpPr>
            <a:spLocks noGrp="1"/>
          </p:cNvSpPr>
          <p:nvPr/>
        </p:nvSpPr>
        <p:spPr>
          <a:xfrm>
            <a:off x="2895600" y="299085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60F3F241-4AC9-4293-B8B1-A150C6FCE82B}"/>
              </a:ext>
            </a:extLst>
          </p:cNvPr>
          <p:cNvSpPr>
            <a:spLocks noGrp="1"/>
          </p:cNvSpPr>
          <p:nvPr/>
        </p:nvSpPr>
        <p:spPr>
          <a:xfrm>
            <a:off x="3352800" y="2876550"/>
            <a:ext cx="12001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Лабораторні</a:t>
            </a:r>
          </a:p>
        </p:txBody>
      </p:sp>
      <p:sp>
        <p:nvSpPr>
          <p:cNvPr id="17" name="Прямокутник 16">
            <a:extLst>
              <a:ext uri="{FF2B5EF4-FFF2-40B4-BE49-F238E27FC236}">
                <a16:creationId xmlns:a16="http://schemas.microsoft.com/office/drawing/2014/main" id="{44CB0411-23A9-4C9D-8263-2ECEFF7440F5}"/>
              </a:ext>
            </a:extLst>
          </p:cNvPr>
          <p:cNvSpPr>
            <a:spLocks noGrp="1"/>
          </p:cNvSpPr>
          <p:nvPr/>
        </p:nvSpPr>
        <p:spPr>
          <a:xfrm>
            <a:off x="2895600" y="3276600"/>
            <a:ext cx="1657350" cy="4191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проби, контрольні аналізи, QA/QC</a:t>
            </a:r>
          </a:p>
        </p:txBody>
      </p:sp>
      <p:sp>
        <p:nvSpPr>
          <p:cNvPr id="18" name="Прямокутник: округлені кути 17">
            <a:extLst>
              <a:ext uri="{FF2B5EF4-FFF2-40B4-BE49-F238E27FC236}">
                <a16:creationId xmlns:a16="http://schemas.microsoft.com/office/drawing/2014/main" id="{5B919AA8-129B-45EA-AC77-B25859BA894E}"/>
              </a:ext>
            </a:extLst>
          </p:cNvPr>
          <p:cNvSpPr>
            <a:spLocks noGrp="1"/>
          </p:cNvSpPr>
          <p:nvPr/>
        </p:nvSpPr>
        <p:spPr>
          <a:xfrm>
            <a:off x="4933950" y="2724150"/>
            <a:ext cx="2000250" cy="1104900"/>
          </a:xfrm>
          <a:prstGeom prst="roundRect">
            <a:avLst>
              <a:gd name="adj" fmla="val 6897"/>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B5A3E4A9-42BB-4E13-BFE6-2985BC7E5434}"/>
              </a:ext>
            </a:extLst>
          </p:cNvPr>
          <p:cNvSpPr>
            <a:spLocks noGrp="1"/>
          </p:cNvSpPr>
          <p:nvPr/>
        </p:nvSpPr>
        <p:spPr>
          <a:xfrm>
            <a:off x="5105400" y="2886075"/>
            <a:ext cx="342900" cy="342900"/>
          </a:xfrm>
          <a:prstGeom prst="ellipse">
            <a:avLst/>
          </a:prstGeom>
          <a:solidFill>
            <a:srgbClr val="4D8969"/>
          </a:solidFill>
          <a:ln w="0">
            <a:noFill/>
          </a:ln>
        </p:spPr>
      </p:sp>
      <p:sp>
        <p:nvSpPr>
          <p:cNvPr id="20" name="Прямокутник 19">
            <a:extLst>
              <a:ext uri="{FF2B5EF4-FFF2-40B4-BE49-F238E27FC236}">
                <a16:creationId xmlns:a16="http://schemas.microsoft.com/office/drawing/2014/main" id="{72ACEF11-D6EB-4C36-AE76-B1B86AB9D123}"/>
              </a:ext>
            </a:extLst>
          </p:cNvPr>
          <p:cNvSpPr>
            <a:spLocks noGrp="1"/>
          </p:cNvSpPr>
          <p:nvPr/>
        </p:nvSpPr>
        <p:spPr>
          <a:xfrm>
            <a:off x="5105400" y="299085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166D40DF-4691-4C49-B937-41900CE1887B}"/>
              </a:ext>
            </a:extLst>
          </p:cNvPr>
          <p:cNvSpPr>
            <a:spLocks noGrp="1"/>
          </p:cNvSpPr>
          <p:nvPr/>
        </p:nvSpPr>
        <p:spPr>
          <a:xfrm>
            <a:off x="5562600" y="2876550"/>
            <a:ext cx="12001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Дистанційні</a:t>
            </a:r>
          </a:p>
        </p:txBody>
      </p:sp>
      <p:sp>
        <p:nvSpPr>
          <p:cNvPr id="22" name="Прямокутник 21">
            <a:extLst>
              <a:ext uri="{FF2B5EF4-FFF2-40B4-BE49-F238E27FC236}">
                <a16:creationId xmlns:a16="http://schemas.microsoft.com/office/drawing/2014/main" id="{C3008629-AE91-4E3B-B2F9-4180DBCFA9B3}"/>
              </a:ext>
            </a:extLst>
          </p:cNvPr>
          <p:cNvSpPr>
            <a:spLocks noGrp="1"/>
          </p:cNvSpPr>
          <p:nvPr/>
        </p:nvSpPr>
        <p:spPr>
          <a:xfrm>
            <a:off x="5105400" y="3276600"/>
            <a:ext cx="1657350" cy="4191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супутники, БПЛА, геофізика</a:t>
            </a:r>
          </a:p>
        </p:txBody>
      </p:sp>
      <p:sp>
        <p:nvSpPr>
          <p:cNvPr id="23" name="Прямокутник: округлені кути 22">
            <a:extLst>
              <a:ext uri="{FF2B5EF4-FFF2-40B4-BE49-F238E27FC236}">
                <a16:creationId xmlns:a16="http://schemas.microsoft.com/office/drawing/2014/main" id="{6EDDE7F2-14A7-401E-95BA-3254C9604AC2}"/>
              </a:ext>
            </a:extLst>
          </p:cNvPr>
          <p:cNvSpPr>
            <a:spLocks noGrp="1"/>
          </p:cNvSpPr>
          <p:nvPr/>
        </p:nvSpPr>
        <p:spPr>
          <a:xfrm>
            <a:off x="7143750" y="2724150"/>
            <a:ext cx="2000250" cy="1104900"/>
          </a:xfrm>
          <a:prstGeom prst="roundRect">
            <a:avLst>
              <a:gd name="adj" fmla="val 6897"/>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69FB836A-81FB-4D39-9F8C-74C438317EBD}"/>
              </a:ext>
            </a:extLst>
          </p:cNvPr>
          <p:cNvSpPr>
            <a:spLocks noGrp="1"/>
          </p:cNvSpPr>
          <p:nvPr/>
        </p:nvSpPr>
        <p:spPr>
          <a:xfrm>
            <a:off x="7315200" y="2886075"/>
            <a:ext cx="342900" cy="342900"/>
          </a:xfrm>
          <a:prstGeom prst="ellipse">
            <a:avLst/>
          </a:prstGeom>
          <a:solidFill>
            <a:srgbClr val="D9952D"/>
          </a:solidFill>
          <a:ln w="0">
            <a:noFill/>
          </a:ln>
        </p:spPr>
      </p:sp>
      <p:sp>
        <p:nvSpPr>
          <p:cNvPr id="25" name="Прямокутник 24">
            <a:extLst>
              <a:ext uri="{FF2B5EF4-FFF2-40B4-BE49-F238E27FC236}">
                <a16:creationId xmlns:a16="http://schemas.microsoft.com/office/drawing/2014/main" id="{8EA89011-208E-47F2-90D6-EE7819BC5CBC}"/>
              </a:ext>
            </a:extLst>
          </p:cNvPr>
          <p:cNvSpPr>
            <a:spLocks noGrp="1"/>
          </p:cNvSpPr>
          <p:nvPr/>
        </p:nvSpPr>
        <p:spPr>
          <a:xfrm>
            <a:off x="7315200" y="299085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6" name="Прямокутник 25">
            <a:extLst>
              <a:ext uri="{FF2B5EF4-FFF2-40B4-BE49-F238E27FC236}">
                <a16:creationId xmlns:a16="http://schemas.microsoft.com/office/drawing/2014/main" id="{F6B88FC3-CB55-40AC-B31B-72FCE3644C39}"/>
              </a:ext>
            </a:extLst>
          </p:cNvPr>
          <p:cNvSpPr>
            <a:spLocks noGrp="1"/>
          </p:cNvSpPr>
          <p:nvPr/>
        </p:nvSpPr>
        <p:spPr>
          <a:xfrm>
            <a:off x="7772400" y="2876550"/>
            <a:ext cx="12001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Просторові</a:t>
            </a:r>
          </a:p>
        </p:txBody>
      </p:sp>
      <p:sp>
        <p:nvSpPr>
          <p:cNvPr id="27" name="Прямокутник 26">
            <a:extLst>
              <a:ext uri="{FF2B5EF4-FFF2-40B4-BE49-F238E27FC236}">
                <a16:creationId xmlns:a16="http://schemas.microsoft.com/office/drawing/2014/main" id="{232F7C55-3EAB-4653-BD11-8F004DF328BD}"/>
              </a:ext>
            </a:extLst>
          </p:cNvPr>
          <p:cNvSpPr>
            <a:spLocks noGrp="1"/>
          </p:cNvSpPr>
          <p:nvPr/>
        </p:nvSpPr>
        <p:spPr>
          <a:xfrm>
            <a:off x="7315200" y="3276600"/>
            <a:ext cx="1657350" cy="4191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кадастр, рельєф, архівні карти</a:t>
            </a:r>
          </a:p>
        </p:txBody>
      </p:sp>
      <p:sp>
        <p:nvSpPr>
          <p:cNvPr id="28" name="Прямокутник: округлені кути 27">
            <a:extLst>
              <a:ext uri="{FF2B5EF4-FFF2-40B4-BE49-F238E27FC236}">
                <a16:creationId xmlns:a16="http://schemas.microsoft.com/office/drawing/2014/main" id="{C59765A1-B898-4633-8DA8-E3D40B5029FD}"/>
              </a:ext>
            </a:extLst>
          </p:cNvPr>
          <p:cNvSpPr>
            <a:spLocks noGrp="1"/>
          </p:cNvSpPr>
          <p:nvPr/>
        </p:nvSpPr>
        <p:spPr>
          <a:xfrm>
            <a:off x="9353550" y="2724150"/>
            <a:ext cx="2000250" cy="1104900"/>
          </a:xfrm>
          <a:prstGeom prst="roundRect">
            <a:avLst>
              <a:gd name="adj" fmla="val 6897"/>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8F64698D-221B-43AA-B93E-98023B4C66E9}"/>
              </a:ext>
            </a:extLst>
          </p:cNvPr>
          <p:cNvSpPr>
            <a:spLocks noGrp="1"/>
          </p:cNvSpPr>
          <p:nvPr/>
        </p:nvSpPr>
        <p:spPr>
          <a:xfrm>
            <a:off x="9525000" y="2886075"/>
            <a:ext cx="342900" cy="342900"/>
          </a:xfrm>
          <a:prstGeom prst="ellipse">
            <a:avLst/>
          </a:prstGeom>
          <a:solidFill>
            <a:srgbClr val="C75A52"/>
          </a:solidFill>
          <a:ln w="0">
            <a:noFill/>
          </a:ln>
        </p:spPr>
      </p:sp>
      <p:sp>
        <p:nvSpPr>
          <p:cNvPr id="30" name="Прямокутник 29">
            <a:extLst>
              <a:ext uri="{FF2B5EF4-FFF2-40B4-BE49-F238E27FC236}">
                <a16:creationId xmlns:a16="http://schemas.microsoft.com/office/drawing/2014/main" id="{73BDCF38-F981-45B9-AAFD-82A1EA512846}"/>
              </a:ext>
            </a:extLst>
          </p:cNvPr>
          <p:cNvSpPr>
            <a:spLocks noGrp="1"/>
          </p:cNvSpPr>
          <p:nvPr/>
        </p:nvSpPr>
        <p:spPr>
          <a:xfrm>
            <a:off x="9525000" y="2990850"/>
            <a:ext cx="34290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31" name="Прямокутник 30">
            <a:extLst>
              <a:ext uri="{FF2B5EF4-FFF2-40B4-BE49-F238E27FC236}">
                <a16:creationId xmlns:a16="http://schemas.microsoft.com/office/drawing/2014/main" id="{EC58182E-9C84-47C7-A0B2-FA20178AA6BE}"/>
              </a:ext>
            </a:extLst>
          </p:cNvPr>
          <p:cNvSpPr>
            <a:spLocks noGrp="1"/>
          </p:cNvSpPr>
          <p:nvPr/>
        </p:nvSpPr>
        <p:spPr>
          <a:xfrm>
            <a:off x="9982200" y="2876550"/>
            <a:ext cx="12001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Контекстні</a:t>
            </a:r>
          </a:p>
        </p:txBody>
      </p:sp>
      <p:sp>
        <p:nvSpPr>
          <p:cNvPr id="32" name="Прямокутник 31">
            <a:extLst>
              <a:ext uri="{FF2B5EF4-FFF2-40B4-BE49-F238E27FC236}">
                <a16:creationId xmlns:a16="http://schemas.microsoft.com/office/drawing/2014/main" id="{A8DEBEFB-DDBD-4154-A117-337C9435ACB2}"/>
              </a:ext>
            </a:extLst>
          </p:cNvPr>
          <p:cNvSpPr>
            <a:spLocks noGrp="1"/>
          </p:cNvSpPr>
          <p:nvPr/>
        </p:nvSpPr>
        <p:spPr>
          <a:xfrm>
            <a:off x="9525000" y="3276600"/>
            <a:ext cx="1657350" cy="419100"/>
          </a:xfrm>
          <a:prstGeom prst="rect">
            <a:avLst/>
          </a:prstGeom>
          <a:noFill/>
          <a:ln w="0">
            <a:noFill/>
          </a:ln>
        </p:spPr>
        <p:txBody>
          <a:bodyPr anchor="t">
            <a:normAutofit fontScale="98696"/>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погода, гідрологія, підприємства, свідчення</a:t>
            </a:r>
          </a:p>
        </p:txBody>
      </p:sp>
      <p:sp>
        <p:nvSpPr>
          <p:cNvPr id="33" name="Прямокутник 32">
            <a:extLst>
              <a:ext uri="{FF2B5EF4-FFF2-40B4-BE49-F238E27FC236}">
                <a16:creationId xmlns:a16="http://schemas.microsoft.com/office/drawing/2014/main" id="{FA33E53E-A64F-4BCB-9F19-6B1516DF68D8}"/>
              </a:ext>
            </a:extLst>
          </p:cNvPr>
          <p:cNvSpPr>
            <a:spLocks noGrp="1"/>
          </p:cNvSpPr>
          <p:nvPr/>
        </p:nvSpPr>
        <p:spPr>
          <a:xfrm>
            <a:off x="1428750" y="4114800"/>
            <a:ext cx="38100" cy="590550"/>
          </a:xfrm>
          <a:prstGeom prst="rect">
            <a:avLst/>
          </a:prstGeom>
          <a:solidFill>
            <a:srgbClr val="0F6B64"/>
          </a:solidFill>
          <a:ln w="0">
            <a:noFill/>
          </a:ln>
        </p:spPr>
      </p:sp>
      <p:sp>
        <p:nvSpPr>
          <p:cNvPr id="34" name="Прямокутник 33">
            <a:extLst>
              <a:ext uri="{FF2B5EF4-FFF2-40B4-BE49-F238E27FC236}">
                <a16:creationId xmlns:a16="http://schemas.microsoft.com/office/drawing/2014/main" id="{109F20B1-B86B-4B5B-B285-D74FEDE30C7B}"/>
              </a:ext>
            </a:extLst>
          </p:cNvPr>
          <p:cNvSpPr>
            <a:spLocks noGrp="1"/>
          </p:cNvSpPr>
          <p:nvPr/>
        </p:nvSpPr>
        <p:spPr>
          <a:xfrm>
            <a:off x="3524250" y="4114800"/>
            <a:ext cx="38100" cy="590550"/>
          </a:xfrm>
          <a:prstGeom prst="rect">
            <a:avLst/>
          </a:prstGeom>
          <a:solidFill>
            <a:srgbClr val="3E7692"/>
          </a:solidFill>
          <a:ln w="0">
            <a:noFill/>
          </a:ln>
        </p:spPr>
      </p:sp>
      <p:sp>
        <p:nvSpPr>
          <p:cNvPr id="35" name="Прямокутник 34">
            <a:extLst>
              <a:ext uri="{FF2B5EF4-FFF2-40B4-BE49-F238E27FC236}">
                <a16:creationId xmlns:a16="http://schemas.microsoft.com/office/drawing/2014/main" id="{5339A3BA-10B8-47BD-8E2C-3B0A75A04AA3}"/>
              </a:ext>
            </a:extLst>
          </p:cNvPr>
          <p:cNvSpPr>
            <a:spLocks noGrp="1"/>
          </p:cNvSpPr>
          <p:nvPr/>
        </p:nvSpPr>
        <p:spPr>
          <a:xfrm>
            <a:off x="5619750" y="4114800"/>
            <a:ext cx="38100" cy="590550"/>
          </a:xfrm>
          <a:prstGeom prst="rect">
            <a:avLst/>
          </a:prstGeom>
          <a:solidFill>
            <a:srgbClr val="4D8969"/>
          </a:solidFill>
          <a:ln w="0">
            <a:noFill/>
          </a:ln>
        </p:spPr>
      </p:sp>
      <p:sp>
        <p:nvSpPr>
          <p:cNvPr id="36" name="Прямокутник 35">
            <a:extLst>
              <a:ext uri="{FF2B5EF4-FFF2-40B4-BE49-F238E27FC236}">
                <a16:creationId xmlns:a16="http://schemas.microsoft.com/office/drawing/2014/main" id="{D424D6C7-285D-47EB-9DB2-167630DE09E7}"/>
              </a:ext>
            </a:extLst>
          </p:cNvPr>
          <p:cNvSpPr>
            <a:spLocks noGrp="1"/>
          </p:cNvSpPr>
          <p:nvPr/>
        </p:nvSpPr>
        <p:spPr>
          <a:xfrm>
            <a:off x="7715250" y="4114800"/>
            <a:ext cx="38100" cy="590550"/>
          </a:xfrm>
          <a:prstGeom prst="rect">
            <a:avLst/>
          </a:prstGeom>
          <a:solidFill>
            <a:srgbClr val="D9952D"/>
          </a:solidFill>
          <a:ln w="0">
            <a:noFill/>
          </a:ln>
        </p:spPr>
      </p:sp>
      <p:sp>
        <p:nvSpPr>
          <p:cNvPr id="37" name="Прямокутник 36">
            <a:extLst>
              <a:ext uri="{FF2B5EF4-FFF2-40B4-BE49-F238E27FC236}">
                <a16:creationId xmlns:a16="http://schemas.microsoft.com/office/drawing/2014/main" id="{09F06030-66FB-441E-BF5D-007BEC2E66B3}"/>
              </a:ext>
            </a:extLst>
          </p:cNvPr>
          <p:cNvSpPr>
            <a:spLocks noGrp="1"/>
          </p:cNvSpPr>
          <p:nvPr/>
        </p:nvSpPr>
        <p:spPr>
          <a:xfrm>
            <a:off x="9810750" y="4114800"/>
            <a:ext cx="38100" cy="590550"/>
          </a:xfrm>
          <a:prstGeom prst="rect">
            <a:avLst/>
          </a:prstGeom>
          <a:solidFill>
            <a:srgbClr val="C75A52"/>
          </a:solidFill>
          <a:ln w="0">
            <a:noFill/>
          </a:ln>
        </p:spPr>
      </p:sp>
      <p:sp>
        <p:nvSpPr>
          <p:cNvPr id="38" name="Прямокутник: округлені кути 37">
            <a:extLst>
              <a:ext uri="{FF2B5EF4-FFF2-40B4-BE49-F238E27FC236}">
                <a16:creationId xmlns:a16="http://schemas.microsoft.com/office/drawing/2014/main" id="{94F2B75A-DC34-4098-94BB-10DBECB63A26}"/>
              </a:ext>
            </a:extLst>
          </p:cNvPr>
          <p:cNvSpPr>
            <a:spLocks noGrp="1"/>
          </p:cNvSpPr>
          <p:nvPr/>
        </p:nvSpPr>
        <p:spPr>
          <a:xfrm>
            <a:off x="514350" y="4705350"/>
            <a:ext cx="11068050" cy="895350"/>
          </a:xfrm>
          <a:prstGeom prst="roundRect">
            <a:avLst>
              <a:gd name="adj" fmla="val 8511"/>
            </a:avLst>
          </a:prstGeom>
          <a:solidFill>
            <a:srgbClr val="10282F"/>
          </a:solidFill>
          <a:ln w="0">
            <a:noFill/>
          </a:ln>
        </p:spPr>
      </p:sp>
      <p:sp>
        <p:nvSpPr>
          <p:cNvPr id="39" name="Прямокутник 38">
            <a:extLst>
              <a:ext uri="{FF2B5EF4-FFF2-40B4-BE49-F238E27FC236}">
                <a16:creationId xmlns:a16="http://schemas.microsoft.com/office/drawing/2014/main" id="{4DAF977D-A7D1-46B3-975C-0A0FDB0FC6E4}"/>
              </a:ext>
            </a:extLst>
          </p:cNvPr>
          <p:cNvSpPr>
            <a:spLocks noGrp="1"/>
          </p:cNvSpPr>
          <p:nvPr/>
        </p:nvSpPr>
        <p:spPr>
          <a:xfrm>
            <a:off x="742950" y="4914900"/>
            <a:ext cx="1714500" cy="190500"/>
          </a:xfrm>
          <a:prstGeom prst="rect">
            <a:avLst/>
          </a:prstGeom>
          <a:noFill/>
          <a:ln w="0">
            <a:noFill/>
          </a:ln>
        </p:spPr>
        <p:txBody>
          <a:bodyPr anchor="t">
            <a:normAutofit fontScale="78788"/>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ЗІСТАВЛЕННЯ</a:t>
            </a:r>
          </a:p>
        </p:txBody>
      </p:sp>
      <p:sp>
        <p:nvSpPr>
          <p:cNvPr id="40" name="Прямокутник 39">
            <a:extLst>
              <a:ext uri="{FF2B5EF4-FFF2-40B4-BE49-F238E27FC236}">
                <a16:creationId xmlns:a16="http://schemas.microsoft.com/office/drawing/2014/main" id="{4DC76916-8919-43A0-BDEB-D09BE77C2B4F}"/>
              </a:ext>
            </a:extLst>
          </p:cNvPr>
          <p:cNvSpPr>
            <a:spLocks noGrp="1"/>
          </p:cNvSpPr>
          <p:nvPr/>
        </p:nvSpPr>
        <p:spPr>
          <a:xfrm>
            <a:off x="2457450" y="4838700"/>
            <a:ext cx="8667750" cy="428625"/>
          </a:xfrm>
          <a:prstGeom prst="rect">
            <a:avLst/>
          </a:prstGeom>
          <a:noFill/>
          <a:ln w="0">
            <a:noFill/>
          </a:ln>
        </p:spPr>
        <p:txBody>
          <a:bodyPr anchor="t">
            <a:normAutofit fontScale="81944"/>
          </a:bodyPr>
          <a:lstStyle/>
          <a:p>
            <a:pPr algn="l">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Незалежні масиви підтверджують або спростовують один одного, уточнюють просторову картину та показують прогалини даних.</a:t>
            </a:r>
          </a:p>
        </p:txBody>
      </p:sp>
      <p:sp>
        <p:nvSpPr>
          <p:cNvPr id="41" name="Прямокутник: округлені кути 40">
            <a:extLst>
              <a:ext uri="{FF2B5EF4-FFF2-40B4-BE49-F238E27FC236}">
                <a16:creationId xmlns:a16="http://schemas.microsoft.com/office/drawing/2014/main" id="{BCEB0787-EA82-428D-8BA7-AF75A3C9A27B}"/>
              </a:ext>
            </a:extLst>
          </p:cNvPr>
          <p:cNvSpPr>
            <a:spLocks noGrp="1"/>
          </p:cNvSpPr>
          <p:nvPr/>
        </p:nvSpPr>
        <p:spPr>
          <a:xfrm>
            <a:off x="514350" y="5810250"/>
            <a:ext cx="11068050" cy="400050"/>
          </a:xfrm>
          <a:prstGeom prst="roundRect">
            <a:avLst>
              <a:gd name="adj" fmla="val 19048"/>
            </a:avLst>
          </a:prstGeom>
          <a:solidFill>
            <a:srgbClr val="DDECE4"/>
          </a:solidFill>
          <a:ln w="0">
            <a:noFill/>
          </a:ln>
        </p:spPr>
      </p:sp>
      <p:sp>
        <p:nvSpPr>
          <p:cNvPr id="42" name="Прямокутник 41">
            <a:extLst>
              <a:ext uri="{FF2B5EF4-FFF2-40B4-BE49-F238E27FC236}">
                <a16:creationId xmlns:a16="http://schemas.microsoft.com/office/drawing/2014/main" id="{12063ECE-5DA2-4097-90D9-A8A78FF428BC}"/>
              </a:ext>
            </a:extLst>
          </p:cNvPr>
          <p:cNvSpPr>
            <a:spLocks noGrp="1"/>
          </p:cNvSpPr>
          <p:nvPr/>
        </p:nvSpPr>
        <p:spPr>
          <a:xfrm>
            <a:off x="514350" y="5915025"/>
            <a:ext cx="11068050" cy="171450"/>
          </a:xfrm>
          <a:prstGeom prst="rect">
            <a:avLst/>
          </a:prstGeom>
          <a:noFill/>
          <a:ln w="0">
            <a:noFill/>
          </a:ln>
        </p:spPr>
        <p:txBody>
          <a:bodyPr anchor="t">
            <a:normAutofit fontScale="50000"/>
          </a:bodyPr>
          <a:lstStyle/>
          <a:p>
            <a:pPr algn="ctr">
              <a:defRPr sz="1050" b="1">
                <a:solidFill>
                  <a:srgbClr val="4D8969"/>
                </a:solidFill>
                <a:latin typeface="DejaVu Sans"/>
                <a:ea typeface="DejaVu Sans"/>
                <a:cs typeface="DejaVu Sans"/>
              </a:defRPr>
            </a:pPr>
            <a:r>
              <a:rPr sz="1050" b="1">
                <a:solidFill>
                  <a:srgbClr val="4D8969"/>
                </a:solidFill>
                <a:latin typeface="DejaVu Sans"/>
                <a:ea typeface="DejaVu Sans"/>
                <a:cs typeface="DejaVu Sans"/>
              </a:rPr>
              <a:t>Окреме джерело рідко дає повний опис території.</a:t>
            </a:r>
          </a:p>
        </p:txBody>
      </p:sp>
      <p:sp>
        <p:nvSpPr>
          <p:cNvPr id="43" name="Прямокутник 42">
            <a:extLst>
              <a:ext uri="{FF2B5EF4-FFF2-40B4-BE49-F238E27FC236}">
                <a16:creationId xmlns:a16="http://schemas.microsoft.com/office/drawing/2014/main" id="{32E68513-CCB6-44DE-822D-D15B83C9108D}"/>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4" name="Прямокутник 43">
            <a:extLst>
              <a:ext uri="{FF2B5EF4-FFF2-40B4-BE49-F238E27FC236}">
                <a16:creationId xmlns:a16="http://schemas.microsoft.com/office/drawing/2014/main" id="{85C56C66-C4D3-4A3D-A5BE-7606CBCAAEA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05</a:t>
            </a:r>
          </a:p>
        </p:txBody>
      </p:sp>
    </p:spTree>
    <p:extLst>
      <p:ext uri="{BB962C8B-B14F-4D97-AF65-F5344CB8AC3E}">
        <p14:creationId xmlns:p14="http://schemas.microsoft.com/office/powerpoint/2010/main" val="1536346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32" name="Прямокутник 31">
            <a:extLst>
              <a:ext uri="{FF2B5EF4-FFF2-40B4-BE49-F238E27FC236}">
                <a16:creationId xmlns:a16="http://schemas.microsoft.com/office/drawing/2014/main" id="{0028CCF0-A133-4DA3-B2E4-C2D94ED7BFD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06</a:t>
            </a:r>
          </a:p>
        </p:txBody>
      </p:sp>
      <p:sp>
        <p:nvSpPr>
          <p:cNvPr id="2" name="Прямокутник 1">
            <a:extLst>
              <a:ext uri="{FF2B5EF4-FFF2-40B4-BE49-F238E27FC236}">
                <a16:creationId xmlns:a16="http://schemas.microsoft.com/office/drawing/2014/main" id="{0A3B22AD-61C9-4BBA-9E05-21BA98540320}"/>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CE8A204-4AD2-41C0-921E-67F67AF14BE1}"/>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Польові сенсори дають швидкий просторовий сигнал</a:t>
            </a:r>
          </a:p>
        </p:txBody>
      </p:sp>
      <p:sp>
        <p:nvSpPr>
          <p:cNvPr id="4" name="Прямокутник: округлені кути 3">
            <a:extLst>
              <a:ext uri="{FF2B5EF4-FFF2-40B4-BE49-F238E27FC236}">
                <a16:creationId xmlns:a16="http://schemas.microsoft.com/office/drawing/2014/main" id="{87771592-50E2-451B-AD34-E38802DD77D0}"/>
              </a:ext>
            </a:extLst>
          </p:cNvPr>
          <p:cNvSpPr>
            <a:spLocks noGrp="1"/>
          </p:cNvSpPr>
          <p:nvPr/>
        </p:nvSpPr>
        <p:spPr>
          <a:xfrm>
            <a:off x="514350" y="1657350"/>
            <a:ext cx="11068050" cy="676275"/>
          </a:xfrm>
          <a:prstGeom prst="roundRect">
            <a:avLst>
              <a:gd name="adj" fmla="val 11268"/>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60933D5-A41E-4FF2-A4F4-F243C27BDBE4}"/>
              </a:ext>
            </a:extLst>
          </p:cNvPr>
          <p:cNvSpPr>
            <a:spLocks noGrp="1"/>
          </p:cNvSpPr>
          <p:nvPr/>
        </p:nvSpPr>
        <p:spPr>
          <a:xfrm>
            <a:off x="514350" y="1657350"/>
            <a:ext cx="66675" cy="676275"/>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490450E0-5144-4F8C-98AE-DE1FC9F040D0}"/>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ПОЛЬОВИЙ СЕНСОР</a:t>
            </a:r>
          </a:p>
        </p:txBody>
      </p:sp>
      <p:sp>
        <p:nvSpPr>
          <p:cNvPr id="7" name="Прямокутник 6">
            <a:extLst>
              <a:ext uri="{FF2B5EF4-FFF2-40B4-BE49-F238E27FC236}">
                <a16:creationId xmlns:a16="http://schemas.microsoft.com/office/drawing/2014/main" id="{7E1097B5-A23A-4791-95ED-C4D95574864A}"/>
              </a:ext>
            </a:extLst>
          </p:cNvPr>
          <p:cNvSpPr>
            <a:spLocks noGrp="1"/>
          </p:cNvSpPr>
          <p:nvPr/>
        </p:nvSpPr>
        <p:spPr>
          <a:xfrm>
            <a:off x="704850" y="1990725"/>
            <a:ext cx="10706100" cy="257175"/>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Технічний засіб, який безпосередньо на місці дослідження перетворює фізичну або хімічну характеристику середовища на вимірюваний сигнал.</a:t>
            </a:r>
          </a:p>
        </p:txBody>
      </p:sp>
      <p:sp>
        <p:nvSpPr>
          <p:cNvPr id="8" name="Прямокутник: округлені кути 7">
            <a:extLst>
              <a:ext uri="{FF2B5EF4-FFF2-40B4-BE49-F238E27FC236}">
                <a16:creationId xmlns:a16="http://schemas.microsoft.com/office/drawing/2014/main" id="{6AA27315-8093-43AA-944F-9B32406A8668}"/>
              </a:ext>
            </a:extLst>
          </p:cNvPr>
          <p:cNvSpPr>
            <a:spLocks noGrp="1"/>
          </p:cNvSpPr>
          <p:nvPr/>
        </p:nvSpPr>
        <p:spPr>
          <a:xfrm>
            <a:off x="514350" y="2628900"/>
            <a:ext cx="11068050" cy="609600"/>
          </a:xfrm>
          <a:prstGeom prst="roundRect">
            <a:avLst>
              <a:gd name="adj" fmla="val 12500"/>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FB7250BE-2A7D-4A7E-839B-CC8D2D99336C}"/>
              </a:ext>
            </a:extLst>
          </p:cNvPr>
          <p:cNvSpPr>
            <a:spLocks noGrp="1"/>
          </p:cNvSpPr>
          <p:nvPr/>
        </p:nvSpPr>
        <p:spPr>
          <a:xfrm>
            <a:off x="666750" y="2752725"/>
            <a:ext cx="914400" cy="361950"/>
          </a:xfrm>
          <a:prstGeom prst="roundRect">
            <a:avLst>
              <a:gd name="adj" fmla="val 21053"/>
            </a:avLst>
          </a:prstGeom>
          <a:solidFill>
            <a:srgbClr val="3E7692"/>
          </a:solidFill>
          <a:ln w="0">
            <a:noFill/>
          </a:ln>
        </p:spPr>
      </p:sp>
      <p:sp>
        <p:nvSpPr>
          <p:cNvPr id="10" name="Прямокутник 9">
            <a:extLst>
              <a:ext uri="{FF2B5EF4-FFF2-40B4-BE49-F238E27FC236}">
                <a16:creationId xmlns:a16="http://schemas.microsoft.com/office/drawing/2014/main" id="{D680B46F-AB95-499D-AC1F-31A712017CD6}"/>
              </a:ext>
            </a:extLst>
          </p:cNvPr>
          <p:cNvSpPr>
            <a:spLocks noGrp="1"/>
          </p:cNvSpPr>
          <p:nvPr/>
        </p:nvSpPr>
        <p:spPr>
          <a:xfrm>
            <a:off x="666750" y="2857500"/>
            <a:ext cx="9144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ВОДА</a:t>
            </a:r>
          </a:p>
        </p:txBody>
      </p:sp>
      <p:sp>
        <p:nvSpPr>
          <p:cNvPr id="11" name="Прямокутник 10">
            <a:extLst>
              <a:ext uri="{FF2B5EF4-FFF2-40B4-BE49-F238E27FC236}">
                <a16:creationId xmlns:a16="http://schemas.microsoft.com/office/drawing/2014/main" id="{8D166FD5-5098-4D92-8C9E-46AC50948E07}"/>
              </a:ext>
            </a:extLst>
          </p:cNvPr>
          <p:cNvSpPr>
            <a:spLocks noGrp="1"/>
          </p:cNvSpPr>
          <p:nvPr/>
        </p:nvSpPr>
        <p:spPr>
          <a:xfrm>
            <a:off x="1771650" y="2724150"/>
            <a:ext cx="5715000" cy="390525"/>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Температура, pH, EC, ORP, розчинений кисень, каламутність, рівень</a:t>
            </a:r>
          </a:p>
        </p:txBody>
      </p:sp>
      <p:sp>
        <p:nvSpPr>
          <p:cNvPr id="12" name="Прямокутник 11">
            <a:extLst>
              <a:ext uri="{FF2B5EF4-FFF2-40B4-BE49-F238E27FC236}">
                <a16:creationId xmlns:a16="http://schemas.microsoft.com/office/drawing/2014/main" id="{C75EA808-25F3-4DBF-98BD-0BC54A40E814}"/>
              </a:ext>
            </a:extLst>
          </p:cNvPr>
          <p:cNvSpPr>
            <a:spLocks noGrp="1"/>
          </p:cNvSpPr>
          <p:nvPr/>
        </p:nvSpPr>
        <p:spPr>
          <a:xfrm>
            <a:off x="7734300" y="2724150"/>
            <a:ext cx="3619500" cy="3619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ручний прилад  |  зонд  |  плавуча платформа</a:t>
            </a:r>
          </a:p>
        </p:txBody>
      </p:sp>
      <p:sp>
        <p:nvSpPr>
          <p:cNvPr id="13" name="Прямокутник: округлені кути 12">
            <a:extLst>
              <a:ext uri="{FF2B5EF4-FFF2-40B4-BE49-F238E27FC236}">
                <a16:creationId xmlns:a16="http://schemas.microsoft.com/office/drawing/2014/main" id="{A993DFA5-611B-491D-A56B-1327ACE7ABDF}"/>
              </a:ext>
            </a:extLst>
          </p:cNvPr>
          <p:cNvSpPr>
            <a:spLocks noGrp="1"/>
          </p:cNvSpPr>
          <p:nvPr/>
        </p:nvSpPr>
        <p:spPr>
          <a:xfrm>
            <a:off x="514350" y="3381375"/>
            <a:ext cx="11068050" cy="609600"/>
          </a:xfrm>
          <a:prstGeom prst="roundRect">
            <a:avLst>
              <a:gd name="adj" fmla="val 12500"/>
            </a:avLst>
          </a:prstGeom>
          <a:solidFill>
            <a:srgbClr val="F5EBDD"/>
          </a:solidFill>
          <a:ln w="9525">
            <a:solidFill>
              <a:srgbClr val="D6E1DC"/>
            </a:solidFill>
          </a:ln>
        </p:spPr>
      </p:sp>
      <p:sp>
        <p:nvSpPr>
          <p:cNvPr id="14" name="Прямокутник: округлені кути 13">
            <a:extLst>
              <a:ext uri="{FF2B5EF4-FFF2-40B4-BE49-F238E27FC236}">
                <a16:creationId xmlns:a16="http://schemas.microsoft.com/office/drawing/2014/main" id="{0CA8E74C-917D-430B-AF8C-DA5F78C36A77}"/>
              </a:ext>
            </a:extLst>
          </p:cNvPr>
          <p:cNvSpPr>
            <a:spLocks noGrp="1"/>
          </p:cNvSpPr>
          <p:nvPr/>
        </p:nvSpPr>
        <p:spPr>
          <a:xfrm>
            <a:off x="666750" y="3505200"/>
            <a:ext cx="914400" cy="361950"/>
          </a:xfrm>
          <a:prstGeom prst="roundRect">
            <a:avLst>
              <a:gd name="adj" fmla="val 21053"/>
            </a:avLst>
          </a:prstGeom>
          <a:solidFill>
            <a:srgbClr val="4D8969"/>
          </a:solidFill>
          <a:ln w="0">
            <a:noFill/>
          </a:ln>
        </p:spPr>
      </p:sp>
      <p:sp>
        <p:nvSpPr>
          <p:cNvPr id="15" name="Прямокутник 14">
            <a:extLst>
              <a:ext uri="{FF2B5EF4-FFF2-40B4-BE49-F238E27FC236}">
                <a16:creationId xmlns:a16="http://schemas.microsoft.com/office/drawing/2014/main" id="{2C9E3929-66E9-43FD-9961-8132F7F416DF}"/>
              </a:ext>
            </a:extLst>
          </p:cNvPr>
          <p:cNvSpPr>
            <a:spLocks noGrp="1"/>
          </p:cNvSpPr>
          <p:nvPr/>
        </p:nvSpPr>
        <p:spPr>
          <a:xfrm>
            <a:off x="666750" y="3609975"/>
            <a:ext cx="9144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ҐРУНТ</a:t>
            </a:r>
          </a:p>
        </p:txBody>
      </p:sp>
      <p:sp>
        <p:nvSpPr>
          <p:cNvPr id="16" name="Прямокутник 15">
            <a:extLst>
              <a:ext uri="{FF2B5EF4-FFF2-40B4-BE49-F238E27FC236}">
                <a16:creationId xmlns:a16="http://schemas.microsoft.com/office/drawing/2014/main" id="{6582407F-0895-4553-AB2E-47DBA1079086}"/>
              </a:ext>
            </a:extLst>
          </p:cNvPr>
          <p:cNvSpPr>
            <a:spLocks noGrp="1"/>
          </p:cNvSpPr>
          <p:nvPr/>
        </p:nvSpPr>
        <p:spPr>
          <a:xfrm>
            <a:off x="1771650" y="3476625"/>
            <a:ext cx="5715000" cy="390525"/>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Вологість, температура, EC, pH, ORP, ущільнення, окремі елементи</a:t>
            </a:r>
          </a:p>
        </p:txBody>
      </p:sp>
      <p:sp>
        <p:nvSpPr>
          <p:cNvPr id="17" name="Прямокутник 16">
            <a:extLst>
              <a:ext uri="{FF2B5EF4-FFF2-40B4-BE49-F238E27FC236}">
                <a16:creationId xmlns:a16="http://schemas.microsoft.com/office/drawing/2014/main" id="{74352FB4-1AC6-4123-A971-D78765FC4C97}"/>
              </a:ext>
            </a:extLst>
          </p:cNvPr>
          <p:cNvSpPr>
            <a:spLocks noGrp="1"/>
          </p:cNvSpPr>
          <p:nvPr/>
        </p:nvSpPr>
        <p:spPr>
          <a:xfrm>
            <a:off x="7734300" y="3476625"/>
            <a:ext cx="3619500" cy="3619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портативний аналізатор  |  стаціонарний датчик</a:t>
            </a:r>
          </a:p>
        </p:txBody>
      </p:sp>
      <p:sp>
        <p:nvSpPr>
          <p:cNvPr id="18" name="Прямокутник: округлені кути 17">
            <a:extLst>
              <a:ext uri="{FF2B5EF4-FFF2-40B4-BE49-F238E27FC236}">
                <a16:creationId xmlns:a16="http://schemas.microsoft.com/office/drawing/2014/main" id="{09948C4D-7D6C-4734-9707-96F117FE6971}"/>
              </a:ext>
            </a:extLst>
          </p:cNvPr>
          <p:cNvSpPr>
            <a:spLocks noGrp="1"/>
          </p:cNvSpPr>
          <p:nvPr/>
        </p:nvSpPr>
        <p:spPr>
          <a:xfrm>
            <a:off x="514350" y="4133850"/>
            <a:ext cx="11068050" cy="609600"/>
          </a:xfrm>
          <a:prstGeom prst="roundRect">
            <a:avLst>
              <a:gd name="adj" fmla="val 12500"/>
            </a:avLst>
          </a:prstGeom>
          <a:solidFill>
            <a:srgbClr val="FFFFFF"/>
          </a:solidFill>
          <a:ln w="9525">
            <a:solidFill>
              <a:srgbClr val="D6E1DC"/>
            </a:solidFill>
          </a:ln>
        </p:spPr>
      </p:sp>
      <p:sp>
        <p:nvSpPr>
          <p:cNvPr id="19" name="Прямокутник: округлені кути 18">
            <a:extLst>
              <a:ext uri="{FF2B5EF4-FFF2-40B4-BE49-F238E27FC236}">
                <a16:creationId xmlns:a16="http://schemas.microsoft.com/office/drawing/2014/main" id="{84FAD71F-75AD-4900-B57E-8B5B6AB674DA}"/>
              </a:ext>
            </a:extLst>
          </p:cNvPr>
          <p:cNvSpPr>
            <a:spLocks noGrp="1"/>
          </p:cNvSpPr>
          <p:nvPr/>
        </p:nvSpPr>
        <p:spPr>
          <a:xfrm>
            <a:off x="666750" y="4257675"/>
            <a:ext cx="914400" cy="361950"/>
          </a:xfrm>
          <a:prstGeom prst="roundRect">
            <a:avLst>
              <a:gd name="adj" fmla="val 21053"/>
            </a:avLst>
          </a:prstGeom>
          <a:solidFill>
            <a:srgbClr val="D9952D"/>
          </a:solidFill>
          <a:ln w="0">
            <a:noFill/>
          </a:ln>
        </p:spPr>
      </p:sp>
      <p:sp>
        <p:nvSpPr>
          <p:cNvPr id="20" name="Прямокутник 19">
            <a:extLst>
              <a:ext uri="{FF2B5EF4-FFF2-40B4-BE49-F238E27FC236}">
                <a16:creationId xmlns:a16="http://schemas.microsoft.com/office/drawing/2014/main" id="{1250F88A-B708-42AF-85FA-E97477FA2163}"/>
              </a:ext>
            </a:extLst>
          </p:cNvPr>
          <p:cNvSpPr>
            <a:spLocks noGrp="1"/>
          </p:cNvSpPr>
          <p:nvPr/>
        </p:nvSpPr>
        <p:spPr>
          <a:xfrm>
            <a:off x="666750" y="4362450"/>
            <a:ext cx="9144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ГАЗИ</a:t>
            </a:r>
          </a:p>
        </p:txBody>
      </p:sp>
      <p:sp>
        <p:nvSpPr>
          <p:cNvPr id="21" name="Прямокутник 20">
            <a:extLst>
              <a:ext uri="{FF2B5EF4-FFF2-40B4-BE49-F238E27FC236}">
                <a16:creationId xmlns:a16="http://schemas.microsoft.com/office/drawing/2014/main" id="{8255B195-970E-48FE-BAE2-C7D13CF6383E}"/>
              </a:ext>
            </a:extLst>
          </p:cNvPr>
          <p:cNvSpPr>
            <a:spLocks noGrp="1"/>
          </p:cNvSpPr>
          <p:nvPr/>
        </p:nvSpPr>
        <p:spPr>
          <a:xfrm>
            <a:off x="1771650" y="4229100"/>
            <a:ext cx="5715000" cy="390525"/>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O₂, CO, H₂S, CH₄, ЛОС, токсичні та вибухонебезпечні концентрації</a:t>
            </a:r>
          </a:p>
        </p:txBody>
      </p:sp>
      <p:sp>
        <p:nvSpPr>
          <p:cNvPr id="22" name="Прямокутник 21">
            <a:extLst>
              <a:ext uri="{FF2B5EF4-FFF2-40B4-BE49-F238E27FC236}">
                <a16:creationId xmlns:a16="http://schemas.microsoft.com/office/drawing/2014/main" id="{E4E089A1-BEE0-4D4B-BBD5-8A8B7DC54E4D}"/>
              </a:ext>
            </a:extLst>
          </p:cNvPr>
          <p:cNvSpPr>
            <a:spLocks noGrp="1"/>
          </p:cNvSpPr>
          <p:nvPr/>
        </p:nvSpPr>
        <p:spPr>
          <a:xfrm>
            <a:off x="7734300" y="4229100"/>
            <a:ext cx="3619500" cy="3619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переносний газоаналізатор  |  автоматична станція</a:t>
            </a:r>
          </a:p>
        </p:txBody>
      </p:sp>
      <p:sp>
        <p:nvSpPr>
          <p:cNvPr id="23" name="Прямокутник: округлені кути 22">
            <a:extLst>
              <a:ext uri="{FF2B5EF4-FFF2-40B4-BE49-F238E27FC236}">
                <a16:creationId xmlns:a16="http://schemas.microsoft.com/office/drawing/2014/main" id="{3E463AED-DE39-4E0D-BAF5-ABAFFA63839F}"/>
              </a:ext>
            </a:extLst>
          </p:cNvPr>
          <p:cNvSpPr>
            <a:spLocks noGrp="1"/>
          </p:cNvSpPr>
          <p:nvPr/>
        </p:nvSpPr>
        <p:spPr>
          <a:xfrm>
            <a:off x="514350" y="4886325"/>
            <a:ext cx="11068050" cy="609600"/>
          </a:xfrm>
          <a:prstGeom prst="roundRect">
            <a:avLst>
              <a:gd name="adj" fmla="val 12500"/>
            </a:avLst>
          </a:prstGeom>
          <a:solidFill>
            <a:srgbClr val="F5EBDD"/>
          </a:solidFill>
          <a:ln w="9525">
            <a:solidFill>
              <a:srgbClr val="D6E1DC"/>
            </a:solidFill>
          </a:ln>
        </p:spPr>
      </p:sp>
      <p:sp>
        <p:nvSpPr>
          <p:cNvPr id="24" name="Прямокутник: округлені кути 23">
            <a:extLst>
              <a:ext uri="{FF2B5EF4-FFF2-40B4-BE49-F238E27FC236}">
                <a16:creationId xmlns:a16="http://schemas.microsoft.com/office/drawing/2014/main" id="{DC116142-5D93-438F-8CE0-AE9231422DE7}"/>
              </a:ext>
            </a:extLst>
          </p:cNvPr>
          <p:cNvSpPr>
            <a:spLocks noGrp="1"/>
          </p:cNvSpPr>
          <p:nvPr/>
        </p:nvSpPr>
        <p:spPr>
          <a:xfrm>
            <a:off x="666750" y="5010150"/>
            <a:ext cx="914400" cy="361950"/>
          </a:xfrm>
          <a:prstGeom prst="roundRect">
            <a:avLst>
              <a:gd name="adj" fmla="val 21053"/>
            </a:avLst>
          </a:prstGeom>
          <a:solidFill>
            <a:srgbClr val="C75A52"/>
          </a:solidFill>
          <a:ln w="0">
            <a:noFill/>
          </a:ln>
        </p:spPr>
      </p:sp>
      <p:sp>
        <p:nvSpPr>
          <p:cNvPr id="25" name="Прямокутник 24">
            <a:extLst>
              <a:ext uri="{FF2B5EF4-FFF2-40B4-BE49-F238E27FC236}">
                <a16:creationId xmlns:a16="http://schemas.microsoft.com/office/drawing/2014/main" id="{FD6E8B33-9003-4DBA-A750-653B106BC271}"/>
              </a:ext>
            </a:extLst>
          </p:cNvPr>
          <p:cNvSpPr>
            <a:spLocks noGrp="1"/>
          </p:cNvSpPr>
          <p:nvPr/>
        </p:nvSpPr>
        <p:spPr>
          <a:xfrm>
            <a:off x="666750" y="5114925"/>
            <a:ext cx="9144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РАДІАЦІЯ</a:t>
            </a:r>
          </a:p>
        </p:txBody>
      </p:sp>
      <p:sp>
        <p:nvSpPr>
          <p:cNvPr id="26" name="Прямокутник 25">
            <a:extLst>
              <a:ext uri="{FF2B5EF4-FFF2-40B4-BE49-F238E27FC236}">
                <a16:creationId xmlns:a16="http://schemas.microsoft.com/office/drawing/2014/main" id="{EB32E528-B800-4A5D-8656-2400D1F48DCC}"/>
              </a:ext>
            </a:extLst>
          </p:cNvPr>
          <p:cNvSpPr>
            <a:spLocks noGrp="1"/>
          </p:cNvSpPr>
          <p:nvPr/>
        </p:nvSpPr>
        <p:spPr>
          <a:xfrm>
            <a:off x="1771650" y="4981575"/>
            <a:ext cx="5715000" cy="390525"/>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Потужність дози, поверхневе забруднення, α, β, γ, просторові аномалії</a:t>
            </a:r>
          </a:p>
        </p:txBody>
      </p:sp>
      <p:sp>
        <p:nvSpPr>
          <p:cNvPr id="27" name="Прямокутник 26">
            <a:extLst>
              <a:ext uri="{FF2B5EF4-FFF2-40B4-BE49-F238E27FC236}">
                <a16:creationId xmlns:a16="http://schemas.microsoft.com/office/drawing/2014/main" id="{F6EC5BA9-1617-405D-8230-267F617DED2D}"/>
              </a:ext>
            </a:extLst>
          </p:cNvPr>
          <p:cNvSpPr>
            <a:spLocks noGrp="1"/>
          </p:cNvSpPr>
          <p:nvPr/>
        </p:nvSpPr>
        <p:spPr>
          <a:xfrm>
            <a:off x="7734300" y="4981575"/>
            <a:ext cx="3619500" cy="3619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радіометр  |  транспортна платформа  |  БПЛА</a:t>
            </a:r>
          </a:p>
        </p:txBody>
      </p:sp>
      <p:sp>
        <p:nvSpPr>
          <p:cNvPr id="28" name="Прямокутник: округлені кути 27">
            <a:extLst>
              <a:ext uri="{FF2B5EF4-FFF2-40B4-BE49-F238E27FC236}">
                <a16:creationId xmlns:a16="http://schemas.microsoft.com/office/drawing/2014/main" id="{AF50ACE0-8510-4107-BB8D-BAA71EE24797}"/>
              </a:ext>
            </a:extLst>
          </p:cNvPr>
          <p:cNvSpPr>
            <a:spLocks noGrp="1"/>
          </p:cNvSpPr>
          <p:nvPr/>
        </p:nvSpPr>
        <p:spPr>
          <a:xfrm>
            <a:off x="514350" y="5867400"/>
            <a:ext cx="11068050" cy="400050"/>
          </a:xfrm>
          <a:prstGeom prst="roundRect">
            <a:avLst>
              <a:gd name="adj" fmla="val 19048"/>
            </a:avLst>
          </a:prstGeom>
          <a:solidFill>
            <a:srgbClr val="DDECE4"/>
          </a:solidFill>
          <a:ln w="0">
            <a:noFill/>
          </a:ln>
        </p:spPr>
      </p:sp>
      <p:sp>
        <p:nvSpPr>
          <p:cNvPr id="29" name="Прямокутник 28">
            <a:extLst>
              <a:ext uri="{FF2B5EF4-FFF2-40B4-BE49-F238E27FC236}">
                <a16:creationId xmlns:a16="http://schemas.microsoft.com/office/drawing/2014/main" id="{B4BB718D-F64C-42B8-A61A-1D1C97DA8914}"/>
              </a:ext>
            </a:extLst>
          </p:cNvPr>
          <p:cNvSpPr>
            <a:spLocks noGrp="1"/>
          </p:cNvSpPr>
          <p:nvPr/>
        </p:nvSpPr>
        <p:spPr>
          <a:xfrm>
            <a:off x="514350" y="5972175"/>
            <a:ext cx="11068050" cy="161925"/>
          </a:xfrm>
          <a:prstGeom prst="rect">
            <a:avLst/>
          </a:prstGeom>
          <a:noFill/>
          <a:ln w="0">
            <a:noFill/>
          </a:ln>
        </p:spPr>
        <p:txBody>
          <a:bodyPr anchor="t">
            <a:normAutofit fontScale="47436"/>
          </a:bodyPr>
          <a:lstStyle/>
          <a:p>
            <a:pPr algn="ctr">
              <a:defRPr sz="975" b="1">
                <a:solidFill>
                  <a:srgbClr val="4D8969"/>
                </a:solidFill>
                <a:latin typeface="DejaVu Sans"/>
                <a:ea typeface="DejaVu Sans"/>
                <a:cs typeface="DejaVu Sans"/>
              </a:defRPr>
            </a:pPr>
            <a:r>
              <a:rPr sz="975" b="1">
                <a:solidFill>
                  <a:srgbClr val="4D8969"/>
                </a:solidFill>
                <a:latin typeface="DejaVu Sans"/>
                <a:ea typeface="DejaVu Sans"/>
                <a:cs typeface="DejaVu Sans"/>
              </a:rPr>
              <a:t>Режими роботи: ручний  •  переносний  •  стаціонарний  •  свердловинний  •  мобільний  •  мережевий</a:t>
            </a:r>
          </a:p>
        </p:txBody>
      </p:sp>
      <p:sp>
        <p:nvSpPr>
          <p:cNvPr id="30" name="Прямокутник 29">
            <a:extLst>
              <a:ext uri="{FF2B5EF4-FFF2-40B4-BE49-F238E27FC236}">
                <a16:creationId xmlns:a16="http://schemas.microsoft.com/office/drawing/2014/main" id="{8B048FF1-12A0-4549-BA4A-255B45D10D5B}"/>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1" name="Прямокутник 30">
            <a:extLst>
              <a:ext uri="{FF2B5EF4-FFF2-40B4-BE49-F238E27FC236}">
                <a16:creationId xmlns:a16="http://schemas.microsoft.com/office/drawing/2014/main" id="{04642E09-ADE4-4E87-910B-5E1E4FA9C00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06</a:t>
            </a:r>
          </a:p>
        </p:txBody>
      </p:sp>
    </p:spTree>
    <p:extLst>
      <p:ext uri="{BB962C8B-B14F-4D97-AF65-F5344CB8AC3E}">
        <p14:creationId xmlns:p14="http://schemas.microsoft.com/office/powerpoint/2010/main" val="2035557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 name="Прямокутник 70">
            <a:extLst>
              <a:ext uri="{FF2B5EF4-FFF2-40B4-BE49-F238E27FC236}">
                <a16:creationId xmlns:a16="http://schemas.microsoft.com/office/drawing/2014/main" id="{2F5FDFAB-BBCC-46AB-8F92-F722111C7CB6}"/>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07</a:t>
            </a:r>
          </a:p>
        </p:txBody>
      </p:sp>
      <p:sp>
        <p:nvSpPr>
          <p:cNvPr id="2" name="Прямокутник 1">
            <a:extLst>
              <a:ext uri="{FF2B5EF4-FFF2-40B4-BE49-F238E27FC236}">
                <a16:creationId xmlns:a16="http://schemas.microsoft.com/office/drawing/2014/main" id="{4367C6E4-38AA-432D-8566-C791493B7CB0}"/>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590D3F1-F5AE-4F04-A9F5-EA8ED8EB16E0}"/>
              </a:ext>
            </a:extLst>
          </p:cNvPr>
          <p:cNvSpPr>
            <a:spLocks noGrp="1"/>
          </p:cNvSpPr>
          <p:nvPr/>
        </p:nvSpPr>
        <p:spPr>
          <a:xfrm>
            <a:off x="514350" y="723900"/>
            <a:ext cx="11049000" cy="523875"/>
          </a:xfrm>
          <a:prstGeom prst="rect">
            <a:avLst/>
          </a:prstGeom>
          <a:noFill/>
          <a:ln w="0">
            <a:noFill/>
          </a:ln>
        </p:spPr>
        <p:txBody>
          <a:bodyPr anchor="t">
            <a:normAutofit fontScale="9916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Польові сенсори поєднують швидкість з обмеженою доказовістю</a:t>
            </a:r>
          </a:p>
        </p:txBody>
      </p:sp>
      <p:sp>
        <p:nvSpPr>
          <p:cNvPr id="4" name="Прямокутник: округлені кути 3">
            <a:extLst>
              <a:ext uri="{FF2B5EF4-FFF2-40B4-BE49-F238E27FC236}">
                <a16:creationId xmlns:a16="http://schemas.microsoft.com/office/drawing/2014/main" id="{3BD2A518-1417-4B8F-B446-9CA982FCDA89}"/>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F65EBA57-0F2D-4EE0-A3ED-72B92EFDFF7A}"/>
              </a:ext>
            </a:extLst>
          </p:cNvPr>
          <p:cNvSpPr>
            <a:spLocks noGrp="1"/>
          </p:cNvSpPr>
          <p:nvPr/>
        </p:nvSpPr>
        <p:spPr>
          <a:xfrm>
            <a:off x="514350" y="1657350"/>
            <a:ext cx="66675" cy="66675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982C2D0A-68E7-463F-B63A-07CC4E80B5D5}"/>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СКРИНІНГ</a:t>
            </a:r>
          </a:p>
        </p:txBody>
      </p:sp>
      <p:sp>
        <p:nvSpPr>
          <p:cNvPr id="7" name="Прямокутник 6">
            <a:extLst>
              <a:ext uri="{FF2B5EF4-FFF2-40B4-BE49-F238E27FC236}">
                <a16:creationId xmlns:a16="http://schemas.microsoft.com/office/drawing/2014/main" id="{7A9D7C27-42DD-436B-9D88-672CAF9EFF45}"/>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Швидке попереднє обстеження, яке виявляє аномалії, визначає пріоритетні точки й показує, де потрібне лабораторне підтвердження.</a:t>
            </a:r>
          </a:p>
        </p:txBody>
      </p:sp>
      <p:sp>
        <p:nvSpPr>
          <p:cNvPr id="8" name="Прямокутник 7">
            <a:extLst>
              <a:ext uri="{FF2B5EF4-FFF2-40B4-BE49-F238E27FC236}">
                <a16:creationId xmlns:a16="http://schemas.microsoft.com/office/drawing/2014/main" id="{F4221B99-9CDC-481E-9192-DC7EB0F0722A}"/>
              </a:ext>
            </a:extLst>
          </p:cNvPr>
          <p:cNvSpPr>
            <a:spLocks noGrp="1"/>
          </p:cNvSpPr>
          <p:nvPr/>
        </p:nvSpPr>
        <p:spPr>
          <a:xfrm>
            <a:off x="514350" y="2609850"/>
            <a:ext cx="2857500" cy="209550"/>
          </a:xfrm>
          <a:prstGeom prst="rect">
            <a:avLst/>
          </a:prstGeom>
          <a:noFill/>
          <a:ln w="0">
            <a:noFill/>
          </a:ln>
        </p:spPr>
        <p:txBody>
          <a:bodyPr anchor="t">
            <a:normAutofit fontScale="86111"/>
          </a:bodyPr>
          <a:lstStyle/>
          <a:p>
            <a:pPr algn="l">
              <a:defRPr sz="900" b="1">
                <a:solidFill>
                  <a:srgbClr val="4D8969"/>
                </a:solidFill>
                <a:latin typeface="DejaVu Sans"/>
                <a:ea typeface="DejaVu Sans"/>
                <a:cs typeface="DejaVu Sans"/>
              </a:defRPr>
            </a:pPr>
            <a:r>
              <a:rPr sz="900" b="1">
                <a:solidFill>
                  <a:srgbClr val="4D8969"/>
                </a:solidFill>
                <a:latin typeface="DejaVu Sans"/>
                <a:ea typeface="DejaVu Sans"/>
                <a:cs typeface="DejaVu Sans"/>
              </a:rPr>
              <a:t>ПЕРЕВАГИ</a:t>
            </a:r>
          </a:p>
        </p:txBody>
      </p:sp>
      <p:sp>
        <p:nvSpPr>
          <p:cNvPr id="9" name="Прямокутник 8">
            <a:extLst>
              <a:ext uri="{FF2B5EF4-FFF2-40B4-BE49-F238E27FC236}">
                <a16:creationId xmlns:a16="http://schemas.microsoft.com/office/drawing/2014/main" id="{15EE2E09-8B15-4794-8BF0-62A54158CD69}"/>
              </a:ext>
            </a:extLst>
          </p:cNvPr>
          <p:cNvSpPr>
            <a:spLocks noGrp="1"/>
          </p:cNvSpPr>
          <p:nvPr/>
        </p:nvSpPr>
        <p:spPr>
          <a:xfrm>
            <a:off x="6191250" y="2609850"/>
            <a:ext cx="2857500" cy="209550"/>
          </a:xfrm>
          <a:prstGeom prst="rect">
            <a:avLst/>
          </a:prstGeom>
          <a:noFill/>
          <a:ln w="0">
            <a:noFill/>
          </a:ln>
        </p:spPr>
        <p:txBody>
          <a:bodyPr anchor="t">
            <a:normAutofit fontScale="86111"/>
          </a:bodyPr>
          <a:lstStyle/>
          <a:p>
            <a:pPr algn="l">
              <a:defRPr sz="900" b="1">
                <a:solidFill>
                  <a:srgbClr val="C75A52"/>
                </a:solidFill>
                <a:latin typeface="DejaVu Sans"/>
                <a:ea typeface="DejaVu Sans"/>
                <a:cs typeface="DejaVu Sans"/>
              </a:defRPr>
            </a:pPr>
            <a:r>
              <a:rPr sz="900" b="1">
                <a:solidFill>
                  <a:srgbClr val="C75A52"/>
                </a:solidFill>
                <a:latin typeface="DejaVu Sans"/>
                <a:ea typeface="DejaVu Sans"/>
                <a:cs typeface="DejaVu Sans"/>
              </a:rPr>
              <a:t>ОБМЕЖЕННЯ</a:t>
            </a:r>
          </a:p>
        </p:txBody>
      </p:sp>
      <p:sp>
        <p:nvSpPr>
          <p:cNvPr id="10" name="Прямокутник: округлені кути 9">
            <a:extLst>
              <a:ext uri="{FF2B5EF4-FFF2-40B4-BE49-F238E27FC236}">
                <a16:creationId xmlns:a16="http://schemas.microsoft.com/office/drawing/2014/main" id="{381A1720-3D7F-47B7-B670-43E819B9998A}"/>
              </a:ext>
            </a:extLst>
          </p:cNvPr>
          <p:cNvSpPr>
            <a:spLocks noGrp="1"/>
          </p:cNvSpPr>
          <p:nvPr/>
        </p:nvSpPr>
        <p:spPr>
          <a:xfrm>
            <a:off x="514350" y="2971800"/>
            <a:ext cx="5257800" cy="323850"/>
          </a:xfrm>
          <a:prstGeom prst="roundRect">
            <a:avLst>
              <a:gd name="adj" fmla="val 23529"/>
            </a:avLst>
          </a:prstGeom>
          <a:solidFill>
            <a:srgbClr val="F4F8F6"/>
          </a:solidFill>
          <a:ln w="9525">
            <a:solidFill>
              <a:srgbClr val="D6E1DC"/>
            </a:solidFill>
          </a:ln>
        </p:spPr>
      </p:sp>
      <p:sp>
        <p:nvSpPr>
          <p:cNvPr id="11" name="Овал 10">
            <a:extLst>
              <a:ext uri="{FF2B5EF4-FFF2-40B4-BE49-F238E27FC236}">
                <a16:creationId xmlns:a16="http://schemas.microsoft.com/office/drawing/2014/main" id="{965301C0-8BF1-451D-85A0-4C8428F70AA0}"/>
              </a:ext>
            </a:extLst>
          </p:cNvPr>
          <p:cNvSpPr>
            <a:spLocks noGrp="1"/>
          </p:cNvSpPr>
          <p:nvPr/>
        </p:nvSpPr>
        <p:spPr>
          <a:xfrm>
            <a:off x="666750" y="3057525"/>
            <a:ext cx="152400" cy="152400"/>
          </a:xfrm>
          <a:prstGeom prst="ellipse">
            <a:avLst/>
          </a:prstGeom>
          <a:solidFill>
            <a:srgbClr val="4D8969"/>
          </a:solidFill>
          <a:ln w="0">
            <a:noFill/>
          </a:ln>
        </p:spPr>
      </p:sp>
      <p:sp>
        <p:nvSpPr>
          <p:cNvPr id="12" name="Прямокутник 11">
            <a:extLst>
              <a:ext uri="{FF2B5EF4-FFF2-40B4-BE49-F238E27FC236}">
                <a16:creationId xmlns:a16="http://schemas.microsoft.com/office/drawing/2014/main" id="{4BA9C7AF-183A-482C-832A-5DB85F78D573}"/>
              </a:ext>
            </a:extLst>
          </p:cNvPr>
          <p:cNvSpPr>
            <a:spLocks noGrp="1"/>
          </p:cNvSpPr>
          <p:nvPr/>
        </p:nvSpPr>
        <p:spPr>
          <a:xfrm>
            <a:off x="657225" y="3048000"/>
            <a:ext cx="171450" cy="161925"/>
          </a:xfrm>
          <a:prstGeom prst="rect">
            <a:avLst/>
          </a:prstGeom>
          <a:noFill/>
          <a:ln w="0">
            <a:noFill/>
          </a:ln>
        </p:spPr>
        <p:txBody>
          <a:bodyPr anchor="t">
            <a:normAutofit fontScale="1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a:t>
            </a:r>
          </a:p>
        </p:txBody>
      </p:sp>
      <p:sp>
        <p:nvSpPr>
          <p:cNvPr id="13" name="Прямокутник 12">
            <a:extLst>
              <a:ext uri="{FF2B5EF4-FFF2-40B4-BE49-F238E27FC236}">
                <a16:creationId xmlns:a16="http://schemas.microsoft.com/office/drawing/2014/main" id="{0A2BB2E3-3091-42F3-A9E8-F3D6488656A0}"/>
              </a:ext>
            </a:extLst>
          </p:cNvPr>
          <p:cNvSpPr>
            <a:spLocks noGrp="1"/>
          </p:cNvSpPr>
          <p:nvPr/>
        </p:nvSpPr>
        <p:spPr>
          <a:xfrm>
            <a:off x="952500" y="3038475"/>
            <a:ext cx="4572000" cy="171450"/>
          </a:xfrm>
          <a:prstGeom prst="rect">
            <a:avLst/>
          </a:prstGeom>
          <a:noFill/>
          <a:ln w="0">
            <a:noFill/>
          </a:ln>
        </p:spPr>
        <p:txBody>
          <a:bodyPr anchor="t">
            <a:normAutofit fontScale="5384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результат безпосередньо на місці</a:t>
            </a:r>
          </a:p>
        </p:txBody>
      </p:sp>
      <p:sp>
        <p:nvSpPr>
          <p:cNvPr id="14" name="Прямокутник: округлені кути 13">
            <a:extLst>
              <a:ext uri="{FF2B5EF4-FFF2-40B4-BE49-F238E27FC236}">
                <a16:creationId xmlns:a16="http://schemas.microsoft.com/office/drawing/2014/main" id="{D9B0B038-4D3E-403D-B459-34588CBB45D8}"/>
              </a:ext>
            </a:extLst>
          </p:cNvPr>
          <p:cNvSpPr>
            <a:spLocks noGrp="1"/>
          </p:cNvSpPr>
          <p:nvPr/>
        </p:nvSpPr>
        <p:spPr>
          <a:xfrm>
            <a:off x="514350" y="3400425"/>
            <a:ext cx="5257800" cy="323850"/>
          </a:xfrm>
          <a:prstGeom prst="roundRect">
            <a:avLst>
              <a:gd name="adj" fmla="val 23529"/>
            </a:avLst>
          </a:prstGeom>
          <a:solidFill>
            <a:srgbClr val="FFFFFF"/>
          </a:solidFill>
          <a:ln w="9525">
            <a:solidFill>
              <a:srgbClr val="D6E1DC"/>
            </a:solidFill>
          </a:ln>
        </p:spPr>
      </p:sp>
      <p:sp>
        <p:nvSpPr>
          <p:cNvPr id="15" name="Овал 14">
            <a:extLst>
              <a:ext uri="{FF2B5EF4-FFF2-40B4-BE49-F238E27FC236}">
                <a16:creationId xmlns:a16="http://schemas.microsoft.com/office/drawing/2014/main" id="{D9584E26-11E8-4250-B7CA-0BC85B8E29B8}"/>
              </a:ext>
            </a:extLst>
          </p:cNvPr>
          <p:cNvSpPr>
            <a:spLocks noGrp="1"/>
          </p:cNvSpPr>
          <p:nvPr/>
        </p:nvSpPr>
        <p:spPr>
          <a:xfrm>
            <a:off x="666750" y="3486150"/>
            <a:ext cx="152400" cy="152400"/>
          </a:xfrm>
          <a:prstGeom prst="ellipse">
            <a:avLst/>
          </a:prstGeom>
          <a:solidFill>
            <a:srgbClr val="4D8969"/>
          </a:solidFill>
          <a:ln w="0">
            <a:noFill/>
          </a:ln>
        </p:spPr>
      </p:sp>
      <p:sp>
        <p:nvSpPr>
          <p:cNvPr id="16" name="Прямокутник 15">
            <a:extLst>
              <a:ext uri="{FF2B5EF4-FFF2-40B4-BE49-F238E27FC236}">
                <a16:creationId xmlns:a16="http://schemas.microsoft.com/office/drawing/2014/main" id="{7A3A35B0-7982-4676-84E7-60D5D945D43D}"/>
              </a:ext>
            </a:extLst>
          </p:cNvPr>
          <p:cNvSpPr>
            <a:spLocks noGrp="1"/>
          </p:cNvSpPr>
          <p:nvPr/>
        </p:nvSpPr>
        <p:spPr>
          <a:xfrm>
            <a:off x="657225" y="3476625"/>
            <a:ext cx="171450" cy="161925"/>
          </a:xfrm>
          <a:prstGeom prst="rect">
            <a:avLst/>
          </a:prstGeom>
          <a:noFill/>
          <a:ln w="0">
            <a:noFill/>
          </a:ln>
        </p:spPr>
        <p:txBody>
          <a:bodyPr anchor="t">
            <a:normAutofit fontScale="1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a:t>
            </a:r>
          </a:p>
        </p:txBody>
      </p:sp>
      <p:sp>
        <p:nvSpPr>
          <p:cNvPr id="17" name="Прямокутник 16">
            <a:extLst>
              <a:ext uri="{FF2B5EF4-FFF2-40B4-BE49-F238E27FC236}">
                <a16:creationId xmlns:a16="http://schemas.microsoft.com/office/drawing/2014/main" id="{F80176F4-D5EE-46D2-9718-685936356A1A}"/>
              </a:ext>
            </a:extLst>
          </p:cNvPr>
          <p:cNvSpPr>
            <a:spLocks noGrp="1"/>
          </p:cNvSpPr>
          <p:nvPr/>
        </p:nvSpPr>
        <p:spPr>
          <a:xfrm>
            <a:off x="952500" y="3467100"/>
            <a:ext cx="4572000" cy="171450"/>
          </a:xfrm>
          <a:prstGeom prst="rect">
            <a:avLst/>
          </a:prstGeom>
          <a:noFill/>
          <a:ln w="0">
            <a:noFill/>
          </a:ln>
        </p:spPr>
        <p:txBody>
          <a:bodyPr anchor="t">
            <a:normAutofit fontScale="5384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швидке оперативне реагування</a:t>
            </a:r>
          </a:p>
        </p:txBody>
      </p:sp>
      <p:sp>
        <p:nvSpPr>
          <p:cNvPr id="18" name="Прямокутник: округлені кути 17">
            <a:extLst>
              <a:ext uri="{FF2B5EF4-FFF2-40B4-BE49-F238E27FC236}">
                <a16:creationId xmlns:a16="http://schemas.microsoft.com/office/drawing/2014/main" id="{3EC6001B-DF9A-4BD7-AF09-127E1DB93ADA}"/>
              </a:ext>
            </a:extLst>
          </p:cNvPr>
          <p:cNvSpPr>
            <a:spLocks noGrp="1"/>
          </p:cNvSpPr>
          <p:nvPr/>
        </p:nvSpPr>
        <p:spPr>
          <a:xfrm>
            <a:off x="514350" y="3829050"/>
            <a:ext cx="5257800" cy="323850"/>
          </a:xfrm>
          <a:prstGeom prst="roundRect">
            <a:avLst>
              <a:gd name="adj" fmla="val 23529"/>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107D3523-A01E-4F7B-BB43-DF43920C40C6}"/>
              </a:ext>
            </a:extLst>
          </p:cNvPr>
          <p:cNvSpPr>
            <a:spLocks noGrp="1"/>
          </p:cNvSpPr>
          <p:nvPr/>
        </p:nvSpPr>
        <p:spPr>
          <a:xfrm>
            <a:off x="666750" y="3914775"/>
            <a:ext cx="152400" cy="152400"/>
          </a:xfrm>
          <a:prstGeom prst="ellipse">
            <a:avLst/>
          </a:prstGeom>
          <a:solidFill>
            <a:srgbClr val="4D8969"/>
          </a:solidFill>
          <a:ln w="0">
            <a:noFill/>
          </a:ln>
        </p:spPr>
      </p:sp>
      <p:sp>
        <p:nvSpPr>
          <p:cNvPr id="20" name="Прямокутник 19">
            <a:extLst>
              <a:ext uri="{FF2B5EF4-FFF2-40B4-BE49-F238E27FC236}">
                <a16:creationId xmlns:a16="http://schemas.microsoft.com/office/drawing/2014/main" id="{85BA2DF5-8344-4C3F-BD9A-7FBABCDB1FA4}"/>
              </a:ext>
            </a:extLst>
          </p:cNvPr>
          <p:cNvSpPr>
            <a:spLocks noGrp="1"/>
          </p:cNvSpPr>
          <p:nvPr/>
        </p:nvSpPr>
        <p:spPr>
          <a:xfrm>
            <a:off x="657225" y="3905250"/>
            <a:ext cx="171450" cy="161925"/>
          </a:xfrm>
          <a:prstGeom prst="rect">
            <a:avLst/>
          </a:prstGeom>
          <a:noFill/>
          <a:ln w="0">
            <a:noFill/>
          </a:ln>
        </p:spPr>
        <p:txBody>
          <a:bodyPr anchor="t">
            <a:normAutofit fontScale="1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a:t>
            </a:r>
          </a:p>
        </p:txBody>
      </p:sp>
      <p:sp>
        <p:nvSpPr>
          <p:cNvPr id="21" name="Прямокутник 20">
            <a:extLst>
              <a:ext uri="{FF2B5EF4-FFF2-40B4-BE49-F238E27FC236}">
                <a16:creationId xmlns:a16="http://schemas.microsoft.com/office/drawing/2014/main" id="{1643873A-4443-4B3A-859F-3CFB70969DA6}"/>
              </a:ext>
            </a:extLst>
          </p:cNvPr>
          <p:cNvSpPr>
            <a:spLocks noGrp="1"/>
          </p:cNvSpPr>
          <p:nvPr/>
        </p:nvSpPr>
        <p:spPr>
          <a:xfrm>
            <a:off x="952500" y="3895725"/>
            <a:ext cx="4572000" cy="171450"/>
          </a:xfrm>
          <a:prstGeom prst="rect">
            <a:avLst/>
          </a:prstGeom>
          <a:noFill/>
          <a:ln w="0">
            <a:noFill/>
          </a:ln>
        </p:spPr>
        <p:txBody>
          <a:bodyPr anchor="t">
            <a:normAutofit fontScale="5384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велика кількість вимірювань</a:t>
            </a:r>
          </a:p>
        </p:txBody>
      </p:sp>
      <p:sp>
        <p:nvSpPr>
          <p:cNvPr id="22" name="Прямокутник: округлені кути 21">
            <a:extLst>
              <a:ext uri="{FF2B5EF4-FFF2-40B4-BE49-F238E27FC236}">
                <a16:creationId xmlns:a16="http://schemas.microsoft.com/office/drawing/2014/main" id="{B1C617DD-F740-451C-B6BD-B83F6E8B59F4}"/>
              </a:ext>
            </a:extLst>
          </p:cNvPr>
          <p:cNvSpPr>
            <a:spLocks noGrp="1"/>
          </p:cNvSpPr>
          <p:nvPr/>
        </p:nvSpPr>
        <p:spPr>
          <a:xfrm>
            <a:off x="514350" y="4257675"/>
            <a:ext cx="5257800" cy="323850"/>
          </a:xfrm>
          <a:prstGeom prst="roundRect">
            <a:avLst>
              <a:gd name="adj" fmla="val 23529"/>
            </a:avLst>
          </a:prstGeom>
          <a:solidFill>
            <a:srgbClr val="FFFFFF"/>
          </a:solidFill>
          <a:ln w="9525">
            <a:solidFill>
              <a:srgbClr val="D6E1DC"/>
            </a:solidFill>
          </a:ln>
        </p:spPr>
      </p:sp>
      <p:sp>
        <p:nvSpPr>
          <p:cNvPr id="23" name="Овал 22">
            <a:extLst>
              <a:ext uri="{FF2B5EF4-FFF2-40B4-BE49-F238E27FC236}">
                <a16:creationId xmlns:a16="http://schemas.microsoft.com/office/drawing/2014/main" id="{A274E87F-B48E-490A-A64E-6141B0F702D5}"/>
              </a:ext>
            </a:extLst>
          </p:cNvPr>
          <p:cNvSpPr>
            <a:spLocks noGrp="1"/>
          </p:cNvSpPr>
          <p:nvPr/>
        </p:nvSpPr>
        <p:spPr>
          <a:xfrm>
            <a:off x="666750" y="4343400"/>
            <a:ext cx="152400" cy="152400"/>
          </a:xfrm>
          <a:prstGeom prst="ellipse">
            <a:avLst/>
          </a:prstGeom>
          <a:solidFill>
            <a:srgbClr val="4D8969"/>
          </a:solidFill>
          <a:ln w="0">
            <a:noFill/>
          </a:ln>
        </p:spPr>
      </p:sp>
      <p:sp>
        <p:nvSpPr>
          <p:cNvPr id="24" name="Прямокутник 23">
            <a:extLst>
              <a:ext uri="{FF2B5EF4-FFF2-40B4-BE49-F238E27FC236}">
                <a16:creationId xmlns:a16="http://schemas.microsoft.com/office/drawing/2014/main" id="{73FFAB7C-67CB-4326-B32A-12CD20C4D406}"/>
              </a:ext>
            </a:extLst>
          </p:cNvPr>
          <p:cNvSpPr>
            <a:spLocks noGrp="1"/>
          </p:cNvSpPr>
          <p:nvPr/>
        </p:nvSpPr>
        <p:spPr>
          <a:xfrm>
            <a:off x="657225" y="4333875"/>
            <a:ext cx="171450" cy="161925"/>
          </a:xfrm>
          <a:prstGeom prst="rect">
            <a:avLst/>
          </a:prstGeom>
          <a:noFill/>
          <a:ln w="0">
            <a:noFill/>
          </a:ln>
        </p:spPr>
        <p:txBody>
          <a:bodyPr anchor="t">
            <a:normAutofit fontScale="1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a:t>
            </a:r>
          </a:p>
        </p:txBody>
      </p:sp>
      <p:sp>
        <p:nvSpPr>
          <p:cNvPr id="25" name="Прямокутник 24">
            <a:extLst>
              <a:ext uri="{FF2B5EF4-FFF2-40B4-BE49-F238E27FC236}">
                <a16:creationId xmlns:a16="http://schemas.microsoft.com/office/drawing/2014/main" id="{C5EB24D9-C2B2-4495-8130-2C3E436E9FA1}"/>
              </a:ext>
            </a:extLst>
          </p:cNvPr>
          <p:cNvSpPr>
            <a:spLocks noGrp="1"/>
          </p:cNvSpPr>
          <p:nvPr/>
        </p:nvSpPr>
        <p:spPr>
          <a:xfrm>
            <a:off x="952500" y="4324350"/>
            <a:ext cx="4572000" cy="171450"/>
          </a:xfrm>
          <a:prstGeom prst="rect">
            <a:avLst/>
          </a:prstGeom>
          <a:noFill/>
          <a:ln w="0">
            <a:noFill/>
          </a:ln>
        </p:spPr>
        <p:txBody>
          <a:bodyPr anchor="t">
            <a:normAutofit fontScale="5384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просторові аномалії й часові зміни</a:t>
            </a:r>
          </a:p>
        </p:txBody>
      </p:sp>
      <p:sp>
        <p:nvSpPr>
          <p:cNvPr id="26" name="Прямокутник: округлені кути 25">
            <a:extLst>
              <a:ext uri="{FF2B5EF4-FFF2-40B4-BE49-F238E27FC236}">
                <a16:creationId xmlns:a16="http://schemas.microsoft.com/office/drawing/2014/main" id="{2BA866A7-0B1F-4AF1-8D08-0EE8A96D9FFC}"/>
              </a:ext>
            </a:extLst>
          </p:cNvPr>
          <p:cNvSpPr>
            <a:spLocks noGrp="1"/>
          </p:cNvSpPr>
          <p:nvPr/>
        </p:nvSpPr>
        <p:spPr>
          <a:xfrm>
            <a:off x="514350" y="4686300"/>
            <a:ext cx="5257800" cy="323850"/>
          </a:xfrm>
          <a:prstGeom prst="roundRect">
            <a:avLst>
              <a:gd name="adj" fmla="val 23529"/>
            </a:avLst>
          </a:prstGeom>
          <a:solidFill>
            <a:srgbClr val="F4F8F6"/>
          </a:solidFill>
          <a:ln w="9525">
            <a:solidFill>
              <a:srgbClr val="D6E1DC"/>
            </a:solidFill>
          </a:ln>
        </p:spPr>
      </p:sp>
      <p:sp>
        <p:nvSpPr>
          <p:cNvPr id="27" name="Овал 26">
            <a:extLst>
              <a:ext uri="{FF2B5EF4-FFF2-40B4-BE49-F238E27FC236}">
                <a16:creationId xmlns:a16="http://schemas.microsoft.com/office/drawing/2014/main" id="{82776E67-DCD8-4886-8D4E-0E1EF5F7061D}"/>
              </a:ext>
            </a:extLst>
          </p:cNvPr>
          <p:cNvSpPr>
            <a:spLocks noGrp="1"/>
          </p:cNvSpPr>
          <p:nvPr/>
        </p:nvSpPr>
        <p:spPr>
          <a:xfrm>
            <a:off x="666750" y="4772025"/>
            <a:ext cx="152400" cy="152400"/>
          </a:xfrm>
          <a:prstGeom prst="ellipse">
            <a:avLst/>
          </a:prstGeom>
          <a:solidFill>
            <a:srgbClr val="4D8969"/>
          </a:solidFill>
          <a:ln w="0">
            <a:noFill/>
          </a:ln>
        </p:spPr>
      </p:sp>
      <p:sp>
        <p:nvSpPr>
          <p:cNvPr id="28" name="Прямокутник 27">
            <a:extLst>
              <a:ext uri="{FF2B5EF4-FFF2-40B4-BE49-F238E27FC236}">
                <a16:creationId xmlns:a16="http://schemas.microsoft.com/office/drawing/2014/main" id="{9DB61A8C-7FBB-4297-80D1-0C228CCBAE85}"/>
              </a:ext>
            </a:extLst>
          </p:cNvPr>
          <p:cNvSpPr>
            <a:spLocks noGrp="1"/>
          </p:cNvSpPr>
          <p:nvPr/>
        </p:nvSpPr>
        <p:spPr>
          <a:xfrm>
            <a:off x="657225" y="4762500"/>
            <a:ext cx="171450" cy="161925"/>
          </a:xfrm>
          <a:prstGeom prst="rect">
            <a:avLst/>
          </a:prstGeom>
          <a:noFill/>
          <a:ln w="0">
            <a:noFill/>
          </a:ln>
        </p:spPr>
        <p:txBody>
          <a:bodyPr anchor="t">
            <a:normAutofit fontScale="1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a:t>
            </a:r>
          </a:p>
        </p:txBody>
      </p:sp>
      <p:sp>
        <p:nvSpPr>
          <p:cNvPr id="29" name="Прямокутник 28">
            <a:extLst>
              <a:ext uri="{FF2B5EF4-FFF2-40B4-BE49-F238E27FC236}">
                <a16:creationId xmlns:a16="http://schemas.microsoft.com/office/drawing/2014/main" id="{7D341BF8-A398-480C-A0BB-1F901EB51ABC}"/>
              </a:ext>
            </a:extLst>
          </p:cNvPr>
          <p:cNvSpPr>
            <a:spLocks noGrp="1"/>
          </p:cNvSpPr>
          <p:nvPr/>
        </p:nvSpPr>
        <p:spPr>
          <a:xfrm>
            <a:off x="952500" y="4752975"/>
            <a:ext cx="4572000" cy="171450"/>
          </a:xfrm>
          <a:prstGeom prst="rect">
            <a:avLst/>
          </a:prstGeom>
          <a:noFill/>
          <a:ln w="0">
            <a:noFill/>
          </a:ln>
        </p:spPr>
        <p:txBody>
          <a:bodyPr anchor="t">
            <a:normAutofit fontScale="5384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точніший вибір лабораторних проб</a:t>
            </a:r>
          </a:p>
        </p:txBody>
      </p:sp>
      <p:sp>
        <p:nvSpPr>
          <p:cNvPr id="30" name="Прямокутник: округлені кути 29">
            <a:extLst>
              <a:ext uri="{FF2B5EF4-FFF2-40B4-BE49-F238E27FC236}">
                <a16:creationId xmlns:a16="http://schemas.microsoft.com/office/drawing/2014/main" id="{7068B24E-4EB2-4052-AAD9-DEAEDFF0E950}"/>
              </a:ext>
            </a:extLst>
          </p:cNvPr>
          <p:cNvSpPr>
            <a:spLocks noGrp="1"/>
          </p:cNvSpPr>
          <p:nvPr/>
        </p:nvSpPr>
        <p:spPr>
          <a:xfrm>
            <a:off x="514350" y="5114925"/>
            <a:ext cx="5257800" cy="323850"/>
          </a:xfrm>
          <a:prstGeom prst="roundRect">
            <a:avLst>
              <a:gd name="adj" fmla="val 23529"/>
            </a:avLst>
          </a:prstGeom>
          <a:solidFill>
            <a:srgbClr val="FFFFFF"/>
          </a:solidFill>
          <a:ln w="9525">
            <a:solidFill>
              <a:srgbClr val="D6E1DC"/>
            </a:solidFill>
          </a:ln>
        </p:spPr>
      </p:sp>
      <p:sp>
        <p:nvSpPr>
          <p:cNvPr id="31" name="Овал 30">
            <a:extLst>
              <a:ext uri="{FF2B5EF4-FFF2-40B4-BE49-F238E27FC236}">
                <a16:creationId xmlns:a16="http://schemas.microsoft.com/office/drawing/2014/main" id="{3704FECE-C4ED-46CE-AEB0-626BA0F1835B}"/>
              </a:ext>
            </a:extLst>
          </p:cNvPr>
          <p:cNvSpPr>
            <a:spLocks noGrp="1"/>
          </p:cNvSpPr>
          <p:nvPr/>
        </p:nvSpPr>
        <p:spPr>
          <a:xfrm>
            <a:off x="666750" y="5200650"/>
            <a:ext cx="152400" cy="152400"/>
          </a:xfrm>
          <a:prstGeom prst="ellipse">
            <a:avLst/>
          </a:prstGeom>
          <a:solidFill>
            <a:srgbClr val="4D8969"/>
          </a:solidFill>
          <a:ln w="0">
            <a:noFill/>
          </a:ln>
        </p:spPr>
      </p:sp>
      <p:sp>
        <p:nvSpPr>
          <p:cNvPr id="32" name="Прямокутник 31">
            <a:extLst>
              <a:ext uri="{FF2B5EF4-FFF2-40B4-BE49-F238E27FC236}">
                <a16:creationId xmlns:a16="http://schemas.microsoft.com/office/drawing/2014/main" id="{B538682E-75E4-408A-9EF6-BB22BAFF7708}"/>
              </a:ext>
            </a:extLst>
          </p:cNvPr>
          <p:cNvSpPr>
            <a:spLocks noGrp="1"/>
          </p:cNvSpPr>
          <p:nvPr/>
        </p:nvSpPr>
        <p:spPr>
          <a:xfrm>
            <a:off x="657225" y="5191125"/>
            <a:ext cx="171450" cy="161925"/>
          </a:xfrm>
          <a:prstGeom prst="rect">
            <a:avLst/>
          </a:prstGeom>
          <a:noFill/>
          <a:ln w="0">
            <a:noFill/>
          </a:ln>
        </p:spPr>
        <p:txBody>
          <a:bodyPr anchor="t">
            <a:normAutofit fontScale="10000"/>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a:t>
            </a:r>
          </a:p>
        </p:txBody>
      </p:sp>
      <p:sp>
        <p:nvSpPr>
          <p:cNvPr id="33" name="Прямокутник 32">
            <a:extLst>
              <a:ext uri="{FF2B5EF4-FFF2-40B4-BE49-F238E27FC236}">
                <a16:creationId xmlns:a16="http://schemas.microsoft.com/office/drawing/2014/main" id="{7E4BD574-6D58-417E-BAA4-04612DCF7222}"/>
              </a:ext>
            </a:extLst>
          </p:cNvPr>
          <p:cNvSpPr>
            <a:spLocks noGrp="1"/>
          </p:cNvSpPr>
          <p:nvPr/>
        </p:nvSpPr>
        <p:spPr>
          <a:xfrm>
            <a:off x="952500" y="5181600"/>
            <a:ext cx="4572000" cy="171450"/>
          </a:xfrm>
          <a:prstGeom prst="rect">
            <a:avLst/>
          </a:prstGeom>
          <a:noFill/>
          <a:ln w="0">
            <a:noFill/>
          </a:ln>
        </p:spPr>
        <p:txBody>
          <a:bodyPr anchor="t">
            <a:normAutofit fontScale="5384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автоматичне передавання даних</a:t>
            </a:r>
          </a:p>
        </p:txBody>
      </p:sp>
      <p:sp>
        <p:nvSpPr>
          <p:cNvPr id="34" name="Прямокутник: округлені кути 33">
            <a:extLst>
              <a:ext uri="{FF2B5EF4-FFF2-40B4-BE49-F238E27FC236}">
                <a16:creationId xmlns:a16="http://schemas.microsoft.com/office/drawing/2014/main" id="{5E4D3B9F-D57B-4B1C-94C1-F8BC3D6BDCC1}"/>
              </a:ext>
            </a:extLst>
          </p:cNvPr>
          <p:cNvSpPr>
            <a:spLocks noGrp="1"/>
          </p:cNvSpPr>
          <p:nvPr/>
        </p:nvSpPr>
        <p:spPr>
          <a:xfrm>
            <a:off x="6191250" y="2971800"/>
            <a:ext cx="2514600" cy="409575"/>
          </a:xfrm>
          <a:prstGeom prst="roundRect">
            <a:avLst>
              <a:gd name="adj" fmla="val 18605"/>
            </a:avLst>
          </a:prstGeom>
          <a:solidFill>
            <a:srgbClr val="F5EBDD"/>
          </a:solidFill>
          <a:ln w="9525">
            <a:solidFill>
              <a:srgbClr val="D6E1DC"/>
            </a:solidFill>
          </a:ln>
        </p:spPr>
      </p:sp>
      <p:sp>
        <p:nvSpPr>
          <p:cNvPr id="35" name="Овал 34">
            <a:extLst>
              <a:ext uri="{FF2B5EF4-FFF2-40B4-BE49-F238E27FC236}">
                <a16:creationId xmlns:a16="http://schemas.microsoft.com/office/drawing/2014/main" id="{1E6C34EB-3E63-4F7F-9DE3-94F1106C8A27}"/>
              </a:ext>
            </a:extLst>
          </p:cNvPr>
          <p:cNvSpPr>
            <a:spLocks noGrp="1"/>
          </p:cNvSpPr>
          <p:nvPr/>
        </p:nvSpPr>
        <p:spPr>
          <a:xfrm>
            <a:off x="6305550" y="3095625"/>
            <a:ext cx="152400" cy="152400"/>
          </a:xfrm>
          <a:prstGeom prst="ellipse">
            <a:avLst/>
          </a:prstGeom>
          <a:solidFill>
            <a:srgbClr val="C75A52"/>
          </a:solidFill>
          <a:ln w="0">
            <a:noFill/>
          </a:ln>
        </p:spPr>
      </p:sp>
      <p:sp>
        <p:nvSpPr>
          <p:cNvPr id="36" name="Прямокутник 35">
            <a:extLst>
              <a:ext uri="{FF2B5EF4-FFF2-40B4-BE49-F238E27FC236}">
                <a16:creationId xmlns:a16="http://schemas.microsoft.com/office/drawing/2014/main" id="{3DA506FE-7DF0-4C76-BAB6-8DC19EAC30CA}"/>
              </a:ext>
            </a:extLst>
          </p:cNvPr>
          <p:cNvSpPr>
            <a:spLocks noGrp="1"/>
          </p:cNvSpPr>
          <p:nvPr/>
        </p:nvSpPr>
        <p:spPr>
          <a:xfrm>
            <a:off x="6305550" y="309562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7" name="Прямокутник 36">
            <a:extLst>
              <a:ext uri="{FF2B5EF4-FFF2-40B4-BE49-F238E27FC236}">
                <a16:creationId xmlns:a16="http://schemas.microsoft.com/office/drawing/2014/main" id="{81E58400-5D03-473E-8518-A78B69788032}"/>
              </a:ext>
            </a:extLst>
          </p:cNvPr>
          <p:cNvSpPr>
            <a:spLocks noGrp="1"/>
          </p:cNvSpPr>
          <p:nvPr/>
        </p:nvSpPr>
        <p:spPr>
          <a:xfrm>
            <a:off x="6562725" y="3038475"/>
            <a:ext cx="2009775"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нижча селективність</a:t>
            </a:r>
          </a:p>
        </p:txBody>
      </p:sp>
      <p:sp>
        <p:nvSpPr>
          <p:cNvPr id="38" name="Прямокутник: округлені кути 37">
            <a:extLst>
              <a:ext uri="{FF2B5EF4-FFF2-40B4-BE49-F238E27FC236}">
                <a16:creationId xmlns:a16="http://schemas.microsoft.com/office/drawing/2014/main" id="{BD5C9618-6BF9-4272-85F5-04D744B9E655}"/>
              </a:ext>
            </a:extLst>
          </p:cNvPr>
          <p:cNvSpPr>
            <a:spLocks noGrp="1"/>
          </p:cNvSpPr>
          <p:nvPr/>
        </p:nvSpPr>
        <p:spPr>
          <a:xfrm>
            <a:off x="8886825" y="2971800"/>
            <a:ext cx="2514600" cy="409575"/>
          </a:xfrm>
          <a:prstGeom prst="roundRect">
            <a:avLst>
              <a:gd name="adj" fmla="val 18605"/>
            </a:avLst>
          </a:prstGeom>
          <a:solidFill>
            <a:srgbClr val="F5EBDD"/>
          </a:solidFill>
          <a:ln w="9525">
            <a:solidFill>
              <a:srgbClr val="D6E1DC"/>
            </a:solidFill>
          </a:ln>
        </p:spPr>
      </p:sp>
      <p:sp>
        <p:nvSpPr>
          <p:cNvPr id="39" name="Овал 38">
            <a:extLst>
              <a:ext uri="{FF2B5EF4-FFF2-40B4-BE49-F238E27FC236}">
                <a16:creationId xmlns:a16="http://schemas.microsoft.com/office/drawing/2014/main" id="{7450F239-6F59-4339-A71D-05CB6E790588}"/>
              </a:ext>
            </a:extLst>
          </p:cNvPr>
          <p:cNvSpPr>
            <a:spLocks noGrp="1"/>
          </p:cNvSpPr>
          <p:nvPr/>
        </p:nvSpPr>
        <p:spPr>
          <a:xfrm>
            <a:off x="9001125" y="3095625"/>
            <a:ext cx="152400" cy="152400"/>
          </a:xfrm>
          <a:prstGeom prst="ellipse">
            <a:avLst/>
          </a:prstGeom>
          <a:solidFill>
            <a:srgbClr val="C75A52"/>
          </a:solidFill>
          <a:ln w="0">
            <a:noFill/>
          </a:ln>
        </p:spPr>
      </p:sp>
      <p:sp>
        <p:nvSpPr>
          <p:cNvPr id="40" name="Прямокутник 39">
            <a:extLst>
              <a:ext uri="{FF2B5EF4-FFF2-40B4-BE49-F238E27FC236}">
                <a16:creationId xmlns:a16="http://schemas.microsoft.com/office/drawing/2014/main" id="{00D78C48-9934-4907-9650-F29D471F51B6}"/>
              </a:ext>
            </a:extLst>
          </p:cNvPr>
          <p:cNvSpPr>
            <a:spLocks noGrp="1"/>
          </p:cNvSpPr>
          <p:nvPr/>
        </p:nvSpPr>
        <p:spPr>
          <a:xfrm>
            <a:off x="9001125" y="309562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1" name="Прямокутник 40">
            <a:extLst>
              <a:ext uri="{FF2B5EF4-FFF2-40B4-BE49-F238E27FC236}">
                <a16:creationId xmlns:a16="http://schemas.microsoft.com/office/drawing/2014/main" id="{62BEDCC0-5111-4425-825C-4E06207B432B}"/>
              </a:ext>
            </a:extLst>
          </p:cNvPr>
          <p:cNvSpPr>
            <a:spLocks noGrp="1"/>
          </p:cNvSpPr>
          <p:nvPr/>
        </p:nvSpPr>
        <p:spPr>
          <a:xfrm>
            <a:off x="9258300" y="3038475"/>
            <a:ext cx="2009775" cy="266700"/>
          </a:xfrm>
          <a:prstGeom prst="rect">
            <a:avLst/>
          </a:prstGeom>
          <a:noFill/>
          <a:ln w="0">
            <a:noFill/>
          </a:ln>
        </p:spPr>
        <p:txBody>
          <a:bodyPr anchor="t">
            <a:normAutofit fontScale="9630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вплив температури й вологості</a:t>
            </a:r>
          </a:p>
        </p:txBody>
      </p:sp>
      <p:sp>
        <p:nvSpPr>
          <p:cNvPr id="42" name="Прямокутник: округлені кути 41">
            <a:extLst>
              <a:ext uri="{FF2B5EF4-FFF2-40B4-BE49-F238E27FC236}">
                <a16:creationId xmlns:a16="http://schemas.microsoft.com/office/drawing/2014/main" id="{00D221D3-516F-4377-BE11-31161DE0A054}"/>
              </a:ext>
            </a:extLst>
          </p:cNvPr>
          <p:cNvSpPr>
            <a:spLocks noGrp="1"/>
          </p:cNvSpPr>
          <p:nvPr/>
        </p:nvSpPr>
        <p:spPr>
          <a:xfrm>
            <a:off x="6191250" y="3495675"/>
            <a:ext cx="2514600" cy="409575"/>
          </a:xfrm>
          <a:prstGeom prst="roundRect">
            <a:avLst>
              <a:gd name="adj" fmla="val 18605"/>
            </a:avLst>
          </a:prstGeom>
          <a:solidFill>
            <a:srgbClr val="F4F8F6"/>
          </a:solidFill>
          <a:ln w="9525">
            <a:solidFill>
              <a:srgbClr val="D6E1DC"/>
            </a:solidFill>
          </a:ln>
        </p:spPr>
      </p:sp>
      <p:sp>
        <p:nvSpPr>
          <p:cNvPr id="43" name="Овал 42">
            <a:extLst>
              <a:ext uri="{FF2B5EF4-FFF2-40B4-BE49-F238E27FC236}">
                <a16:creationId xmlns:a16="http://schemas.microsoft.com/office/drawing/2014/main" id="{1A4DB87C-DFCF-4FF1-A788-4D03AEFA0656}"/>
              </a:ext>
            </a:extLst>
          </p:cNvPr>
          <p:cNvSpPr>
            <a:spLocks noGrp="1"/>
          </p:cNvSpPr>
          <p:nvPr/>
        </p:nvSpPr>
        <p:spPr>
          <a:xfrm>
            <a:off x="6305550" y="3619500"/>
            <a:ext cx="152400" cy="152400"/>
          </a:xfrm>
          <a:prstGeom prst="ellipse">
            <a:avLst/>
          </a:prstGeom>
          <a:solidFill>
            <a:srgbClr val="C75A52"/>
          </a:solidFill>
          <a:ln w="0">
            <a:noFill/>
          </a:ln>
        </p:spPr>
      </p:sp>
      <p:sp>
        <p:nvSpPr>
          <p:cNvPr id="44" name="Прямокутник 43">
            <a:extLst>
              <a:ext uri="{FF2B5EF4-FFF2-40B4-BE49-F238E27FC236}">
                <a16:creationId xmlns:a16="http://schemas.microsoft.com/office/drawing/2014/main" id="{AEAAC4B4-2137-4ACD-9A9B-6AFB4DCA1B27}"/>
              </a:ext>
            </a:extLst>
          </p:cNvPr>
          <p:cNvSpPr>
            <a:spLocks noGrp="1"/>
          </p:cNvSpPr>
          <p:nvPr/>
        </p:nvSpPr>
        <p:spPr>
          <a:xfrm>
            <a:off x="6305550" y="3619500"/>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5" name="Прямокутник 44">
            <a:extLst>
              <a:ext uri="{FF2B5EF4-FFF2-40B4-BE49-F238E27FC236}">
                <a16:creationId xmlns:a16="http://schemas.microsoft.com/office/drawing/2014/main" id="{A0DB032E-5EFA-492F-ADEC-D0812359C1B7}"/>
              </a:ext>
            </a:extLst>
          </p:cNvPr>
          <p:cNvSpPr>
            <a:spLocks noGrp="1"/>
          </p:cNvSpPr>
          <p:nvPr/>
        </p:nvSpPr>
        <p:spPr>
          <a:xfrm>
            <a:off x="6562725" y="3562350"/>
            <a:ext cx="2009775" cy="266700"/>
          </a:xfrm>
          <a:prstGeom prst="rect">
            <a:avLst/>
          </a:prstGeom>
          <a:noFill/>
          <a:ln w="0">
            <a:noFill/>
          </a:ln>
        </p:spPr>
        <p:txBody>
          <a:bodyPr anchor="t">
            <a:normAutofit fontScale="9588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дрейф і перехресна чутливість</a:t>
            </a:r>
          </a:p>
        </p:txBody>
      </p:sp>
      <p:sp>
        <p:nvSpPr>
          <p:cNvPr id="46" name="Прямокутник: округлені кути 45">
            <a:extLst>
              <a:ext uri="{FF2B5EF4-FFF2-40B4-BE49-F238E27FC236}">
                <a16:creationId xmlns:a16="http://schemas.microsoft.com/office/drawing/2014/main" id="{B00EC8FB-554B-41D6-BA05-3BB769B837BC}"/>
              </a:ext>
            </a:extLst>
          </p:cNvPr>
          <p:cNvSpPr>
            <a:spLocks noGrp="1"/>
          </p:cNvSpPr>
          <p:nvPr/>
        </p:nvSpPr>
        <p:spPr>
          <a:xfrm>
            <a:off x="8886825" y="3495675"/>
            <a:ext cx="2514600" cy="409575"/>
          </a:xfrm>
          <a:prstGeom prst="roundRect">
            <a:avLst>
              <a:gd name="adj" fmla="val 18605"/>
            </a:avLst>
          </a:prstGeom>
          <a:solidFill>
            <a:srgbClr val="F4F8F6"/>
          </a:solidFill>
          <a:ln w="9525">
            <a:solidFill>
              <a:srgbClr val="D6E1DC"/>
            </a:solidFill>
          </a:ln>
        </p:spPr>
      </p:sp>
      <p:sp>
        <p:nvSpPr>
          <p:cNvPr id="47" name="Овал 46">
            <a:extLst>
              <a:ext uri="{FF2B5EF4-FFF2-40B4-BE49-F238E27FC236}">
                <a16:creationId xmlns:a16="http://schemas.microsoft.com/office/drawing/2014/main" id="{38EB29B5-C131-4719-BD10-1D5A49AF08E9}"/>
              </a:ext>
            </a:extLst>
          </p:cNvPr>
          <p:cNvSpPr>
            <a:spLocks noGrp="1"/>
          </p:cNvSpPr>
          <p:nvPr/>
        </p:nvSpPr>
        <p:spPr>
          <a:xfrm>
            <a:off x="9001125" y="3619500"/>
            <a:ext cx="152400" cy="152400"/>
          </a:xfrm>
          <a:prstGeom prst="ellipse">
            <a:avLst/>
          </a:prstGeom>
          <a:solidFill>
            <a:srgbClr val="C75A52"/>
          </a:solidFill>
          <a:ln w="0">
            <a:noFill/>
          </a:ln>
        </p:spPr>
      </p:sp>
      <p:sp>
        <p:nvSpPr>
          <p:cNvPr id="48" name="Прямокутник 47">
            <a:extLst>
              <a:ext uri="{FF2B5EF4-FFF2-40B4-BE49-F238E27FC236}">
                <a16:creationId xmlns:a16="http://schemas.microsoft.com/office/drawing/2014/main" id="{B188594D-A7A9-4068-8C7F-410D3BE9E971}"/>
              </a:ext>
            </a:extLst>
          </p:cNvPr>
          <p:cNvSpPr>
            <a:spLocks noGrp="1"/>
          </p:cNvSpPr>
          <p:nvPr/>
        </p:nvSpPr>
        <p:spPr>
          <a:xfrm>
            <a:off x="9001125" y="3619500"/>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9" name="Прямокутник 48">
            <a:extLst>
              <a:ext uri="{FF2B5EF4-FFF2-40B4-BE49-F238E27FC236}">
                <a16:creationId xmlns:a16="http://schemas.microsoft.com/office/drawing/2014/main" id="{C0E366C0-7364-4A28-861D-BF48944DA180}"/>
              </a:ext>
            </a:extLst>
          </p:cNvPr>
          <p:cNvSpPr>
            <a:spLocks noGrp="1"/>
          </p:cNvSpPr>
          <p:nvPr/>
        </p:nvSpPr>
        <p:spPr>
          <a:xfrm>
            <a:off x="9258300" y="3562350"/>
            <a:ext cx="2009775" cy="266700"/>
          </a:xfrm>
          <a:prstGeom prst="rect">
            <a:avLst/>
          </a:prstGeom>
          <a:noFill/>
          <a:ln w="0">
            <a:noFill/>
          </a:ln>
        </p:spPr>
        <p:txBody>
          <a:bodyPr anchor="t">
            <a:normAutofit fontScale="7358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обмежений діапазон та межа виявлення</a:t>
            </a:r>
          </a:p>
        </p:txBody>
      </p:sp>
      <p:sp>
        <p:nvSpPr>
          <p:cNvPr id="50" name="Прямокутник: округлені кути 49">
            <a:extLst>
              <a:ext uri="{FF2B5EF4-FFF2-40B4-BE49-F238E27FC236}">
                <a16:creationId xmlns:a16="http://schemas.microsoft.com/office/drawing/2014/main" id="{6F6DA238-6021-4377-9702-EB04616BCB74}"/>
              </a:ext>
            </a:extLst>
          </p:cNvPr>
          <p:cNvSpPr>
            <a:spLocks noGrp="1"/>
          </p:cNvSpPr>
          <p:nvPr/>
        </p:nvSpPr>
        <p:spPr>
          <a:xfrm>
            <a:off x="6191250" y="4019550"/>
            <a:ext cx="2514600" cy="409575"/>
          </a:xfrm>
          <a:prstGeom prst="roundRect">
            <a:avLst>
              <a:gd name="adj" fmla="val 18605"/>
            </a:avLst>
          </a:prstGeom>
          <a:solidFill>
            <a:srgbClr val="F5EBDD"/>
          </a:solidFill>
          <a:ln w="9525">
            <a:solidFill>
              <a:srgbClr val="D6E1DC"/>
            </a:solidFill>
          </a:ln>
        </p:spPr>
      </p:sp>
      <p:sp>
        <p:nvSpPr>
          <p:cNvPr id="51" name="Овал 50">
            <a:extLst>
              <a:ext uri="{FF2B5EF4-FFF2-40B4-BE49-F238E27FC236}">
                <a16:creationId xmlns:a16="http://schemas.microsoft.com/office/drawing/2014/main" id="{FBF310BE-1EA3-423B-91E8-7FFBCCB41C97}"/>
              </a:ext>
            </a:extLst>
          </p:cNvPr>
          <p:cNvSpPr>
            <a:spLocks noGrp="1"/>
          </p:cNvSpPr>
          <p:nvPr/>
        </p:nvSpPr>
        <p:spPr>
          <a:xfrm>
            <a:off x="6305550" y="4143375"/>
            <a:ext cx="152400" cy="152400"/>
          </a:xfrm>
          <a:prstGeom prst="ellipse">
            <a:avLst/>
          </a:prstGeom>
          <a:solidFill>
            <a:srgbClr val="C75A52"/>
          </a:solidFill>
          <a:ln w="0">
            <a:noFill/>
          </a:ln>
        </p:spPr>
      </p:sp>
      <p:sp>
        <p:nvSpPr>
          <p:cNvPr id="52" name="Прямокутник 51">
            <a:extLst>
              <a:ext uri="{FF2B5EF4-FFF2-40B4-BE49-F238E27FC236}">
                <a16:creationId xmlns:a16="http://schemas.microsoft.com/office/drawing/2014/main" id="{769B0B29-674D-4A6C-BDEB-76DB41917402}"/>
              </a:ext>
            </a:extLst>
          </p:cNvPr>
          <p:cNvSpPr>
            <a:spLocks noGrp="1"/>
          </p:cNvSpPr>
          <p:nvPr/>
        </p:nvSpPr>
        <p:spPr>
          <a:xfrm>
            <a:off x="6305550" y="41433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53" name="Прямокутник 52">
            <a:extLst>
              <a:ext uri="{FF2B5EF4-FFF2-40B4-BE49-F238E27FC236}">
                <a16:creationId xmlns:a16="http://schemas.microsoft.com/office/drawing/2014/main" id="{2A164B4A-F54B-4FAE-A11A-57AF9CDE5F22}"/>
              </a:ext>
            </a:extLst>
          </p:cNvPr>
          <p:cNvSpPr>
            <a:spLocks noGrp="1"/>
          </p:cNvSpPr>
          <p:nvPr/>
        </p:nvSpPr>
        <p:spPr>
          <a:xfrm>
            <a:off x="6562725" y="4086225"/>
            <a:ext cx="2009775" cy="266700"/>
          </a:xfrm>
          <a:prstGeom prst="rect">
            <a:avLst/>
          </a:prstGeom>
          <a:noFill/>
          <a:ln w="0">
            <a:noFill/>
          </a:ln>
        </p:spPr>
        <p:txBody>
          <a:bodyPr anchor="t">
            <a:normAutofit fontScale="88777"/>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забруднення чутливого елемента</a:t>
            </a:r>
          </a:p>
        </p:txBody>
      </p:sp>
      <p:sp>
        <p:nvSpPr>
          <p:cNvPr id="54" name="Прямокутник: округлені кути 53">
            <a:extLst>
              <a:ext uri="{FF2B5EF4-FFF2-40B4-BE49-F238E27FC236}">
                <a16:creationId xmlns:a16="http://schemas.microsoft.com/office/drawing/2014/main" id="{24F5D460-3273-4AB8-A210-A471B06BB159}"/>
              </a:ext>
            </a:extLst>
          </p:cNvPr>
          <p:cNvSpPr>
            <a:spLocks noGrp="1"/>
          </p:cNvSpPr>
          <p:nvPr/>
        </p:nvSpPr>
        <p:spPr>
          <a:xfrm>
            <a:off x="8886825" y="4019550"/>
            <a:ext cx="2514600" cy="409575"/>
          </a:xfrm>
          <a:prstGeom prst="roundRect">
            <a:avLst>
              <a:gd name="adj" fmla="val 18605"/>
            </a:avLst>
          </a:prstGeom>
          <a:solidFill>
            <a:srgbClr val="F5EBDD"/>
          </a:solidFill>
          <a:ln w="9525">
            <a:solidFill>
              <a:srgbClr val="D6E1DC"/>
            </a:solidFill>
          </a:ln>
        </p:spPr>
      </p:sp>
      <p:sp>
        <p:nvSpPr>
          <p:cNvPr id="55" name="Овал 54">
            <a:extLst>
              <a:ext uri="{FF2B5EF4-FFF2-40B4-BE49-F238E27FC236}">
                <a16:creationId xmlns:a16="http://schemas.microsoft.com/office/drawing/2014/main" id="{8309A880-53DF-4528-88CE-31DA6EB79032}"/>
              </a:ext>
            </a:extLst>
          </p:cNvPr>
          <p:cNvSpPr>
            <a:spLocks noGrp="1"/>
          </p:cNvSpPr>
          <p:nvPr/>
        </p:nvSpPr>
        <p:spPr>
          <a:xfrm>
            <a:off x="9001125" y="4143375"/>
            <a:ext cx="152400" cy="152400"/>
          </a:xfrm>
          <a:prstGeom prst="ellipse">
            <a:avLst/>
          </a:prstGeom>
          <a:solidFill>
            <a:srgbClr val="C75A52"/>
          </a:solidFill>
          <a:ln w="0">
            <a:noFill/>
          </a:ln>
        </p:spPr>
      </p:sp>
      <p:sp>
        <p:nvSpPr>
          <p:cNvPr id="56" name="Прямокутник 55">
            <a:extLst>
              <a:ext uri="{FF2B5EF4-FFF2-40B4-BE49-F238E27FC236}">
                <a16:creationId xmlns:a16="http://schemas.microsoft.com/office/drawing/2014/main" id="{98470BEB-AAD5-4033-B3CC-354A2F98A173}"/>
              </a:ext>
            </a:extLst>
          </p:cNvPr>
          <p:cNvSpPr>
            <a:spLocks noGrp="1"/>
          </p:cNvSpPr>
          <p:nvPr/>
        </p:nvSpPr>
        <p:spPr>
          <a:xfrm>
            <a:off x="9001125" y="41433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57" name="Прямокутник 56">
            <a:extLst>
              <a:ext uri="{FF2B5EF4-FFF2-40B4-BE49-F238E27FC236}">
                <a16:creationId xmlns:a16="http://schemas.microsoft.com/office/drawing/2014/main" id="{C6D8F384-061D-46C0-8C13-8F77950CB49F}"/>
              </a:ext>
            </a:extLst>
          </p:cNvPr>
          <p:cNvSpPr>
            <a:spLocks noGrp="1"/>
          </p:cNvSpPr>
          <p:nvPr/>
        </p:nvSpPr>
        <p:spPr>
          <a:xfrm>
            <a:off x="9258300" y="4086225"/>
            <a:ext cx="2009775"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залежність від калібрування</a:t>
            </a:r>
          </a:p>
        </p:txBody>
      </p:sp>
      <p:sp>
        <p:nvSpPr>
          <p:cNvPr id="58" name="Прямокутник: округлені кути 57">
            <a:extLst>
              <a:ext uri="{FF2B5EF4-FFF2-40B4-BE49-F238E27FC236}">
                <a16:creationId xmlns:a16="http://schemas.microsoft.com/office/drawing/2014/main" id="{210768DA-FC0D-4D0A-8F6D-4753787A15BC}"/>
              </a:ext>
            </a:extLst>
          </p:cNvPr>
          <p:cNvSpPr>
            <a:spLocks noGrp="1"/>
          </p:cNvSpPr>
          <p:nvPr/>
        </p:nvSpPr>
        <p:spPr>
          <a:xfrm>
            <a:off x="6191250" y="4543425"/>
            <a:ext cx="2514600" cy="409575"/>
          </a:xfrm>
          <a:prstGeom prst="roundRect">
            <a:avLst>
              <a:gd name="adj" fmla="val 18605"/>
            </a:avLst>
          </a:prstGeom>
          <a:solidFill>
            <a:srgbClr val="F4F8F6"/>
          </a:solidFill>
          <a:ln w="9525">
            <a:solidFill>
              <a:srgbClr val="D6E1DC"/>
            </a:solidFill>
          </a:ln>
        </p:spPr>
      </p:sp>
      <p:sp>
        <p:nvSpPr>
          <p:cNvPr id="59" name="Овал 58">
            <a:extLst>
              <a:ext uri="{FF2B5EF4-FFF2-40B4-BE49-F238E27FC236}">
                <a16:creationId xmlns:a16="http://schemas.microsoft.com/office/drawing/2014/main" id="{2571F424-8B65-43B1-AF9F-A106B7C93A59}"/>
              </a:ext>
            </a:extLst>
          </p:cNvPr>
          <p:cNvSpPr>
            <a:spLocks noGrp="1"/>
          </p:cNvSpPr>
          <p:nvPr/>
        </p:nvSpPr>
        <p:spPr>
          <a:xfrm>
            <a:off x="6305550" y="4667250"/>
            <a:ext cx="152400" cy="152400"/>
          </a:xfrm>
          <a:prstGeom prst="ellipse">
            <a:avLst/>
          </a:prstGeom>
          <a:solidFill>
            <a:srgbClr val="C75A52"/>
          </a:solidFill>
          <a:ln w="0">
            <a:noFill/>
          </a:ln>
        </p:spPr>
      </p:sp>
      <p:sp>
        <p:nvSpPr>
          <p:cNvPr id="60" name="Прямокутник 59">
            <a:extLst>
              <a:ext uri="{FF2B5EF4-FFF2-40B4-BE49-F238E27FC236}">
                <a16:creationId xmlns:a16="http://schemas.microsoft.com/office/drawing/2014/main" id="{FDEA9191-A117-4BD6-B496-C63E23BC2DC5}"/>
              </a:ext>
            </a:extLst>
          </p:cNvPr>
          <p:cNvSpPr>
            <a:spLocks noGrp="1"/>
          </p:cNvSpPr>
          <p:nvPr/>
        </p:nvSpPr>
        <p:spPr>
          <a:xfrm>
            <a:off x="6305550" y="4667250"/>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61" name="Прямокутник 60">
            <a:extLst>
              <a:ext uri="{FF2B5EF4-FFF2-40B4-BE49-F238E27FC236}">
                <a16:creationId xmlns:a16="http://schemas.microsoft.com/office/drawing/2014/main" id="{017BB462-C8F5-44E5-9392-B887DDCC7EE6}"/>
              </a:ext>
            </a:extLst>
          </p:cNvPr>
          <p:cNvSpPr>
            <a:spLocks noGrp="1"/>
          </p:cNvSpPr>
          <p:nvPr/>
        </p:nvSpPr>
        <p:spPr>
          <a:xfrm>
            <a:off x="6562725" y="4610100"/>
            <a:ext cx="2009775" cy="266700"/>
          </a:xfrm>
          <a:prstGeom prst="rect">
            <a:avLst/>
          </a:prstGeom>
          <a:noFill/>
          <a:ln w="0">
            <a:noFill/>
          </a:ln>
        </p:spPr>
        <p:txBody>
          <a:bodyPr anchor="t">
            <a:normAutofit fontScale="82241"/>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нестабільність у складних матрицях</a:t>
            </a:r>
          </a:p>
        </p:txBody>
      </p:sp>
      <p:sp>
        <p:nvSpPr>
          <p:cNvPr id="62" name="Прямокутник: округлені кути 61">
            <a:extLst>
              <a:ext uri="{FF2B5EF4-FFF2-40B4-BE49-F238E27FC236}">
                <a16:creationId xmlns:a16="http://schemas.microsoft.com/office/drawing/2014/main" id="{5EE24356-6F31-43CF-B77E-F8049116D9D1}"/>
              </a:ext>
            </a:extLst>
          </p:cNvPr>
          <p:cNvSpPr>
            <a:spLocks noGrp="1"/>
          </p:cNvSpPr>
          <p:nvPr/>
        </p:nvSpPr>
        <p:spPr>
          <a:xfrm>
            <a:off x="8886825" y="4543425"/>
            <a:ext cx="2514600" cy="409575"/>
          </a:xfrm>
          <a:prstGeom prst="roundRect">
            <a:avLst>
              <a:gd name="adj" fmla="val 18605"/>
            </a:avLst>
          </a:prstGeom>
          <a:solidFill>
            <a:srgbClr val="F4F8F6"/>
          </a:solidFill>
          <a:ln w="9525">
            <a:solidFill>
              <a:srgbClr val="D6E1DC"/>
            </a:solidFill>
          </a:ln>
        </p:spPr>
      </p:sp>
      <p:sp>
        <p:nvSpPr>
          <p:cNvPr id="63" name="Овал 62">
            <a:extLst>
              <a:ext uri="{FF2B5EF4-FFF2-40B4-BE49-F238E27FC236}">
                <a16:creationId xmlns:a16="http://schemas.microsoft.com/office/drawing/2014/main" id="{E28866DE-929B-48D6-9261-D84A8BAD1BAC}"/>
              </a:ext>
            </a:extLst>
          </p:cNvPr>
          <p:cNvSpPr>
            <a:spLocks noGrp="1"/>
          </p:cNvSpPr>
          <p:nvPr/>
        </p:nvSpPr>
        <p:spPr>
          <a:xfrm>
            <a:off x="9001125" y="4667250"/>
            <a:ext cx="152400" cy="152400"/>
          </a:xfrm>
          <a:prstGeom prst="ellipse">
            <a:avLst/>
          </a:prstGeom>
          <a:solidFill>
            <a:srgbClr val="C75A52"/>
          </a:solidFill>
          <a:ln w="0">
            <a:noFill/>
          </a:ln>
        </p:spPr>
      </p:sp>
      <p:sp>
        <p:nvSpPr>
          <p:cNvPr id="64" name="Прямокутник 63">
            <a:extLst>
              <a:ext uri="{FF2B5EF4-FFF2-40B4-BE49-F238E27FC236}">
                <a16:creationId xmlns:a16="http://schemas.microsoft.com/office/drawing/2014/main" id="{75741BE0-03FE-4AF7-9988-6181FEBED0C2}"/>
              </a:ext>
            </a:extLst>
          </p:cNvPr>
          <p:cNvSpPr>
            <a:spLocks noGrp="1"/>
          </p:cNvSpPr>
          <p:nvPr/>
        </p:nvSpPr>
        <p:spPr>
          <a:xfrm>
            <a:off x="9001125" y="4667250"/>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65" name="Прямокутник 64">
            <a:extLst>
              <a:ext uri="{FF2B5EF4-FFF2-40B4-BE49-F238E27FC236}">
                <a16:creationId xmlns:a16="http://schemas.microsoft.com/office/drawing/2014/main" id="{D6735782-B9C5-4E8B-B200-6CC5A284CF1E}"/>
              </a:ext>
            </a:extLst>
          </p:cNvPr>
          <p:cNvSpPr>
            <a:spLocks noGrp="1"/>
          </p:cNvSpPr>
          <p:nvPr/>
        </p:nvSpPr>
        <p:spPr>
          <a:xfrm>
            <a:off x="9258300" y="4610100"/>
            <a:ext cx="2009775" cy="266700"/>
          </a:xfrm>
          <a:prstGeom prst="rect">
            <a:avLst/>
          </a:prstGeom>
          <a:noFill/>
          <a:ln w="0">
            <a:noFill/>
          </a:ln>
        </p:spPr>
        <p:txBody>
          <a:bodyPr anchor="t">
            <a:normAutofit fontScale="89777"/>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обмежена юридична доказовість</a:t>
            </a:r>
          </a:p>
        </p:txBody>
      </p:sp>
      <p:sp>
        <p:nvSpPr>
          <p:cNvPr id="66" name="Прямокутник: округлені кути 65">
            <a:extLst>
              <a:ext uri="{FF2B5EF4-FFF2-40B4-BE49-F238E27FC236}">
                <a16:creationId xmlns:a16="http://schemas.microsoft.com/office/drawing/2014/main" id="{436349F6-BBA9-4D34-99E8-8EFD74BCF424}"/>
              </a:ext>
            </a:extLst>
          </p:cNvPr>
          <p:cNvSpPr>
            <a:spLocks noGrp="1"/>
          </p:cNvSpPr>
          <p:nvPr/>
        </p:nvSpPr>
        <p:spPr>
          <a:xfrm>
            <a:off x="6191250" y="5276850"/>
            <a:ext cx="5400675" cy="590550"/>
          </a:xfrm>
          <a:prstGeom prst="roundRect">
            <a:avLst>
              <a:gd name="adj" fmla="val 12903"/>
            </a:avLst>
          </a:prstGeom>
          <a:solidFill>
            <a:srgbClr val="10282F"/>
          </a:solidFill>
          <a:ln w="0">
            <a:noFill/>
          </a:ln>
        </p:spPr>
      </p:sp>
      <p:sp>
        <p:nvSpPr>
          <p:cNvPr id="67" name="Прямокутник 66">
            <a:extLst>
              <a:ext uri="{FF2B5EF4-FFF2-40B4-BE49-F238E27FC236}">
                <a16:creationId xmlns:a16="http://schemas.microsoft.com/office/drawing/2014/main" id="{8407CB29-8909-45B9-9881-C88FDEE2824B}"/>
              </a:ext>
            </a:extLst>
          </p:cNvPr>
          <p:cNvSpPr>
            <a:spLocks noGrp="1"/>
          </p:cNvSpPr>
          <p:nvPr/>
        </p:nvSpPr>
        <p:spPr>
          <a:xfrm>
            <a:off x="6419850" y="5438775"/>
            <a:ext cx="104775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Висновок</a:t>
            </a:r>
          </a:p>
        </p:txBody>
      </p:sp>
      <p:sp>
        <p:nvSpPr>
          <p:cNvPr id="68" name="Прямокутник 67">
            <a:extLst>
              <a:ext uri="{FF2B5EF4-FFF2-40B4-BE49-F238E27FC236}">
                <a16:creationId xmlns:a16="http://schemas.microsoft.com/office/drawing/2014/main" id="{15398E02-DC60-4202-9BD9-A298D51C1623}"/>
              </a:ext>
            </a:extLst>
          </p:cNvPr>
          <p:cNvSpPr>
            <a:spLocks noGrp="1"/>
          </p:cNvSpPr>
          <p:nvPr/>
        </p:nvSpPr>
        <p:spPr>
          <a:xfrm>
            <a:off x="7467600" y="5381625"/>
            <a:ext cx="3857625" cy="342900"/>
          </a:xfrm>
          <a:prstGeom prst="rect">
            <a:avLst/>
          </a:prstGeom>
          <a:noFill/>
          <a:ln w="0">
            <a:noFill/>
          </a:ln>
        </p:spPr>
        <p:txBody>
          <a:bodyPr anchor="t">
            <a:normAutofit fontScale="73333"/>
          </a:bodyPr>
          <a:lstStyle/>
          <a:p>
            <a:pPr algn="l">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Польові дані орієнтують і попереджають. Лабораторія підтверджує склад і концентрацію.</a:t>
            </a:r>
          </a:p>
        </p:txBody>
      </p:sp>
      <p:sp>
        <p:nvSpPr>
          <p:cNvPr id="69" name="Прямокутник 68">
            <a:extLst>
              <a:ext uri="{FF2B5EF4-FFF2-40B4-BE49-F238E27FC236}">
                <a16:creationId xmlns:a16="http://schemas.microsoft.com/office/drawing/2014/main" id="{F87DA284-9A45-462E-978A-3CC8801E3C6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0" name="Прямокутник 69">
            <a:extLst>
              <a:ext uri="{FF2B5EF4-FFF2-40B4-BE49-F238E27FC236}">
                <a16:creationId xmlns:a16="http://schemas.microsoft.com/office/drawing/2014/main" id="{A0D6E8F4-9CA3-42B4-AFE8-13DA4F3043D7}"/>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07</a:t>
            </a:r>
          </a:p>
        </p:txBody>
      </p:sp>
    </p:spTree>
    <p:extLst>
      <p:ext uri="{BB962C8B-B14F-4D97-AF65-F5344CB8AC3E}">
        <p14:creationId xmlns:p14="http://schemas.microsoft.com/office/powerpoint/2010/main" val="1313474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75" name="Прямокутник 74">
            <a:extLst>
              <a:ext uri="{FF2B5EF4-FFF2-40B4-BE49-F238E27FC236}">
                <a16:creationId xmlns:a16="http://schemas.microsoft.com/office/drawing/2014/main" id="{FDF58D08-73DD-4E97-90BA-B500FE9631CA}"/>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08</a:t>
            </a:r>
          </a:p>
        </p:txBody>
      </p:sp>
      <p:sp>
        <p:nvSpPr>
          <p:cNvPr id="2" name="Прямокутник 1">
            <a:extLst>
              <a:ext uri="{FF2B5EF4-FFF2-40B4-BE49-F238E27FC236}">
                <a16:creationId xmlns:a16="http://schemas.microsoft.com/office/drawing/2014/main" id="{E7A771B8-EB47-44DE-8EA1-C09878CD650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7E762968-1EA5-4314-9B3A-FD8B0650E1ED}"/>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Калібрування підтверджує придатність польового приладу</a:t>
            </a:r>
          </a:p>
        </p:txBody>
      </p:sp>
      <p:sp>
        <p:nvSpPr>
          <p:cNvPr id="4" name="Прямокутник: округлені кути 3">
            <a:extLst>
              <a:ext uri="{FF2B5EF4-FFF2-40B4-BE49-F238E27FC236}">
                <a16:creationId xmlns:a16="http://schemas.microsoft.com/office/drawing/2014/main" id="{482FC563-F75B-45FC-B919-5F778F516E66}"/>
              </a:ext>
            </a:extLst>
          </p:cNvPr>
          <p:cNvSpPr>
            <a:spLocks noGrp="1"/>
          </p:cNvSpPr>
          <p:nvPr/>
        </p:nvSpPr>
        <p:spPr>
          <a:xfrm>
            <a:off x="514350" y="1657350"/>
            <a:ext cx="533400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1F19412A-6ECD-45C8-A089-866E93FE3EB5}"/>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89B84821-88EE-440B-8547-6A16D77D8576}"/>
              </a:ext>
            </a:extLst>
          </p:cNvPr>
          <p:cNvSpPr>
            <a:spLocks noGrp="1"/>
          </p:cNvSpPr>
          <p:nvPr/>
        </p:nvSpPr>
        <p:spPr>
          <a:xfrm>
            <a:off x="704850" y="1771650"/>
            <a:ext cx="49530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КАЛІБРУВАННЯ</a:t>
            </a:r>
          </a:p>
        </p:txBody>
      </p:sp>
      <p:sp>
        <p:nvSpPr>
          <p:cNvPr id="7" name="Прямокутник 6">
            <a:extLst>
              <a:ext uri="{FF2B5EF4-FFF2-40B4-BE49-F238E27FC236}">
                <a16:creationId xmlns:a16="http://schemas.microsoft.com/office/drawing/2014/main" id="{550A4381-CA58-4A48-8C0D-C8565CC03FFE}"/>
              </a:ext>
            </a:extLst>
          </p:cNvPr>
          <p:cNvSpPr>
            <a:spLocks noGrp="1"/>
          </p:cNvSpPr>
          <p:nvPr/>
        </p:nvSpPr>
        <p:spPr>
          <a:xfrm>
            <a:off x="704850" y="1990725"/>
            <a:ext cx="4972050" cy="247650"/>
          </a:xfrm>
          <a:prstGeom prst="rect">
            <a:avLst/>
          </a:prstGeom>
          <a:noFill/>
          <a:ln w="0">
            <a:noFill/>
          </a:ln>
        </p:spPr>
        <p:txBody>
          <a:bodyPr anchor="t">
            <a:normAutofit fontScale="7488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Установлення співвідношення між показанням приладу та відомим значенням стандарту.</a:t>
            </a:r>
          </a:p>
        </p:txBody>
      </p:sp>
      <p:sp>
        <p:nvSpPr>
          <p:cNvPr id="8" name="Прямокутник: округлені кути 7">
            <a:extLst>
              <a:ext uri="{FF2B5EF4-FFF2-40B4-BE49-F238E27FC236}">
                <a16:creationId xmlns:a16="http://schemas.microsoft.com/office/drawing/2014/main" id="{F12F05E7-1196-4B77-AD3B-7D9B39411D9F}"/>
              </a:ext>
            </a:extLst>
          </p:cNvPr>
          <p:cNvSpPr>
            <a:spLocks noGrp="1"/>
          </p:cNvSpPr>
          <p:nvPr/>
        </p:nvSpPr>
        <p:spPr>
          <a:xfrm>
            <a:off x="6057900" y="1657350"/>
            <a:ext cx="5524500" cy="666750"/>
          </a:xfrm>
          <a:prstGeom prst="roundRect">
            <a:avLst>
              <a:gd name="adj" fmla="val 11429"/>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733F14BD-0105-4123-8589-8DA19031AF61}"/>
              </a:ext>
            </a:extLst>
          </p:cNvPr>
          <p:cNvSpPr>
            <a:spLocks noGrp="1"/>
          </p:cNvSpPr>
          <p:nvPr/>
        </p:nvSpPr>
        <p:spPr>
          <a:xfrm>
            <a:off x="6057900" y="1657350"/>
            <a:ext cx="66675" cy="666750"/>
          </a:xfrm>
          <a:prstGeom prst="roundRect">
            <a:avLst>
              <a:gd name="adj" fmla="val 50000"/>
            </a:avLst>
          </a:prstGeom>
          <a:solidFill>
            <a:srgbClr val="3E7692"/>
          </a:solidFill>
          <a:ln w="0">
            <a:noFill/>
          </a:ln>
        </p:spPr>
      </p:sp>
      <p:sp>
        <p:nvSpPr>
          <p:cNvPr id="10" name="Прямокутник 9">
            <a:extLst>
              <a:ext uri="{FF2B5EF4-FFF2-40B4-BE49-F238E27FC236}">
                <a16:creationId xmlns:a16="http://schemas.microsoft.com/office/drawing/2014/main" id="{D2A2D3AE-C7E8-4E98-B281-C894DFE59E13}"/>
              </a:ext>
            </a:extLst>
          </p:cNvPr>
          <p:cNvSpPr>
            <a:spLocks noGrp="1"/>
          </p:cNvSpPr>
          <p:nvPr/>
        </p:nvSpPr>
        <p:spPr>
          <a:xfrm>
            <a:off x="6248400" y="1771650"/>
            <a:ext cx="514350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ПОЛЬОВА ПЕРЕВІРКА</a:t>
            </a:r>
          </a:p>
        </p:txBody>
      </p:sp>
      <p:sp>
        <p:nvSpPr>
          <p:cNvPr id="11" name="Прямокутник 10">
            <a:extLst>
              <a:ext uri="{FF2B5EF4-FFF2-40B4-BE49-F238E27FC236}">
                <a16:creationId xmlns:a16="http://schemas.microsoft.com/office/drawing/2014/main" id="{37F269B0-4B85-4E66-AB39-69E376928375}"/>
              </a:ext>
            </a:extLst>
          </p:cNvPr>
          <p:cNvSpPr>
            <a:spLocks noGrp="1"/>
          </p:cNvSpPr>
          <p:nvPr/>
        </p:nvSpPr>
        <p:spPr>
          <a:xfrm>
            <a:off x="6248400" y="1990725"/>
            <a:ext cx="5162550" cy="247650"/>
          </a:xfrm>
          <a:prstGeom prst="rect">
            <a:avLst/>
          </a:prstGeom>
          <a:noFill/>
          <a:ln w="0">
            <a:noFill/>
          </a:ln>
        </p:spPr>
        <p:txBody>
          <a:bodyPr anchor="t">
            <a:normAutofit fontScale="85268"/>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Контроль правильності роботи приладу перед, під час або після серії вимірювань.</a:t>
            </a:r>
          </a:p>
        </p:txBody>
      </p:sp>
      <p:sp>
        <p:nvSpPr>
          <p:cNvPr id="12" name="Прямокутник 11">
            <a:extLst>
              <a:ext uri="{FF2B5EF4-FFF2-40B4-BE49-F238E27FC236}">
                <a16:creationId xmlns:a16="http://schemas.microsoft.com/office/drawing/2014/main" id="{BAC7EFE0-BE90-42A3-AB9D-7E0B815717D0}"/>
              </a:ext>
            </a:extLst>
          </p:cNvPr>
          <p:cNvSpPr>
            <a:spLocks noGrp="1"/>
          </p:cNvSpPr>
          <p:nvPr/>
        </p:nvSpPr>
        <p:spPr>
          <a:xfrm>
            <a:off x="514350" y="2609850"/>
            <a:ext cx="2476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ЖУРНАЛ ПРИЛАДУ</a:t>
            </a:r>
          </a:p>
        </p:txBody>
      </p:sp>
      <p:sp>
        <p:nvSpPr>
          <p:cNvPr id="13" name="Прямокутник: округлені кути 12">
            <a:extLst>
              <a:ext uri="{FF2B5EF4-FFF2-40B4-BE49-F238E27FC236}">
                <a16:creationId xmlns:a16="http://schemas.microsoft.com/office/drawing/2014/main" id="{6E483727-5D0B-4637-9659-480B2B628402}"/>
              </a:ext>
            </a:extLst>
          </p:cNvPr>
          <p:cNvSpPr>
            <a:spLocks noGrp="1"/>
          </p:cNvSpPr>
          <p:nvPr/>
        </p:nvSpPr>
        <p:spPr>
          <a:xfrm>
            <a:off x="514350" y="2914650"/>
            <a:ext cx="2524125" cy="390525"/>
          </a:xfrm>
          <a:prstGeom prst="roundRect">
            <a:avLst>
              <a:gd name="adj" fmla="val 19512"/>
            </a:avLst>
          </a:prstGeom>
          <a:solidFill>
            <a:srgbClr val="FFFFFF"/>
          </a:solidFill>
          <a:ln w="9525">
            <a:solidFill>
              <a:srgbClr val="D6E1DC"/>
            </a:solidFill>
          </a:ln>
        </p:spPr>
      </p:sp>
      <p:sp>
        <p:nvSpPr>
          <p:cNvPr id="14" name="Овал 13">
            <a:extLst>
              <a:ext uri="{FF2B5EF4-FFF2-40B4-BE49-F238E27FC236}">
                <a16:creationId xmlns:a16="http://schemas.microsoft.com/office/drawing/2014/main" id="{02D319E3-6162-4401-A7C1-967EE67DED46}"/>
              </a:ext>
            </a:extLst>
          </p:cNvPr>
          <p:cNvSpPr>
            <a:spLocks noGrp="1"/>
          </p:cNvSpPr>
          <p:nvPr/>
        </p:nvSpPr>
        <p:spPr>
          <a:xfrm>
            <a:off x="628650" y="3028950"/>
            <a:ext cx="161925" cy="161925"/>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CB9822E9-5CE6-401A-A806-8CD661FD9B45}"/>
              </a:ext>
            </a:extLst>
          </p:cNvPr>
          <p:cNvSpPr>
            <a:spLocks noGrp="1"/>
          </p:cNvSpPr>
          <p:nvPr/>
        </p:nvSpPr>
        <p:spPr>
          <a:xfrm>
            <a:off x="628650" y="301942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16" name="Прямокутник 15">
            <a:extLst>
              <a:ext uri="{FF2B5EF4-FFF2-40B4-BE49-F238E27FC236}">
                <a16:creationId xmlns:a16="http://schemas.microsoft.com/office/drawing/2014/main" id="{0A1D3231-0F0F-4015-A53B-2EB32A1E5902}"/>
              </a:ext>
            </a:extLst>
          </p:cNvPr>
          <p:cNvSpPr>
            <a:spLocks noGrp="1"/>
          </p:cNvSpPr>
          <p:nvPr/>
        </p:nvSpPr>
        <p:spPr>
          <a:xfrm>
            <a:off x="895350" y="3000375"/>
            <a:ext cx="200025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модель і серійний номер</a:t>
            </a:r>
          </a:p>
        </p:txBody>
      </p:sp>
      <p:sp>
        <p:nvSpPr>
          <p:cNvPr id="17" name="Прямокутник: округлені кути 16">
            <a:extLst>
              <a:ext uri="{FF2B5EF4-FFF2-40B4-BE49-F238E27FC236}">
                <a16:creationId xmlns:a16="http://schemas.microsoft.com/office/drawing/2014/main" id="{44E9714B-1CDA-4D3E-8513-AA63F8823430}"/>
              </a:ext>
            </a:extLst>
          </p:cNvPr>
          <p:cNvSpPr>
            <a:spLocks noGrp="1"/>
          </p:cNvSpPr>
          <p:nvPr/>
        </p:nvSpPr>
        <p:spPr>
          <a:xfrm>
            <a:off x="3228975" y="2914650"/>
            <a:ext cx="2524125" cy="390525"/>
          </a:xfrm>
          <a:prstGeom prst="roundRect">
            <a:avLst>
              <a:gd name="adj" fmla="val 19512"/>
            </a:avLst>
          </a:prstGeom>
          <a:solidFill>
            <a:srgbClr val="FFFFFF"/>
          </a:solidFill>
          <a:ln w="9525">
            <a:solidFill>
              <a:srgbClr val="D6E1DC"/>
            </a:solidFill>
          </a:ln>
        </p:spPr>
      </p:sp>
      <p:sp>
        <p:nvSpPr>
          <p:cNvPr id="18" name="Овал 17">
            <a:extLst>
              <a:ext uri="{FF2B5EF4-FFF2-40B4-BE49-F238E27FC236}">
                <a16:creationId xmlns:a16="http://schemas.microsoft.com/office/drawing/2014/main" id="{1C4BF1EE-25C6-401F-A986-C7D988CF3F5B}"/>
              </a:ext>
            </a:extLst>
          </p:cNvPr>
          <p:cNvSpPr>
            <a:spLocks noGrp="1"/>
          </p:cNvSpPr>
          <p:nvPr/>
        </p:nvSpPr>
        <p:spPr>
          <a:xfrm>
            <a:off x="3343275" y="3028950"/>
            <a:ext cx="161925" cy="161925"/>
          </a:xfrm>
          <a:prstGeom prst="ellipse">
            <a:avLst/>
          </a:prstGeom>
          <a:solidFill>
            <a:srgbClr val="0F6B64"/>
          </a:solidFill>
          <a:ln w="0">
            <a:noFill/>
          </a:ln>
        </p:spPr>
      </p:sp>
      <p:sp>
        <p:nvSpPr>
          <p:cNvPr id="19" name="Прямокутник 18">
            <a:extLst>
              <a:ext uri="{FF2B5EF4-FFF2-40B4-BE49-F238E27FC236}">
                <a16:creationId xmlns:a16="http://schemas.microsoft.com/office/drawing/2014/main" id="{E733C592-C8F2-4960-BAF9-5D585520178B}"/>
              </a:ext>
            </a:extLst>
          </p:cNvPr>
          <p:cNvSpPr>
            <a:spLocks noGrp="1"/>
          </p:cNvSpPr>
          <p:nvPr/>
        </p:nvSpPr>
        <p:spPr>
          <a:xfrm>
            <a:off x="3343275" y="301942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0" name="Прямокутник 19">
            <a:extLst>
              <a:ext uri="{FF2B5EF4-FFF2-40B4-BE49-F238E27FC236}">
                <a16:creationId xmlns:a16="http://schemas.microsoft.com/office/drawing/2014/main" id="{CC5B8D95-7EDC-41C3-B9CF-22D7699DFB98}"/>
              </a:ext>
            </a:extLst>
          </p:cNvPr>
          <p:cNvSpPr>
            <a:spLocks noGrp="1"/>
          </p:cNvSpPr>
          <p:nvPr/>
        </p:nvSpPr>
        <p:spPr>
          <a:xfrm>
            <a:off x="3609975" y="3000375"/>
            <a:ext cx="200025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дата калібрування</a:t>
            </a:r>
          </a:p>
        </p:txBody>
      </p:sp>
      <p:sp>
        <p:nvSpPr>
          <p:cNvPr id="21" name="Прямокутник: округлені кути 20">
            <a:extLst>
              <a:ext uri="{FF2B5EF4-FFF2-40B4-BE49-F238E27FC236}">
                <a16:creationId xmlns:a16="http://schemas.microsoft.com/office/drawing/2014/main" id="{78CD3784-A88A-4DE4-8A81-7422A40FED08}"/>
              </a:ext>
            </a:extLst>
          </p:cNvPr>
          <p:cNvSpPr>
            <a:spLocks noGrp="1"/>
          </p:cNvSpPr>
          <p:nvPr/>
        </p:nvSpPr>
        <p:spPr>
          <a:xfrm>
            <a:off x="514350" y="3429000"/>
            <a:ext cx="2524125" cy="390525"/>
          </a:xfrm>
          <a:prstGeom prst="roundRect">
            <a:avLst>
              <a:gd name="adj" fmla="val 19512"/>
            </a:avLst>
          </a:prstGeom>
          <a:solidFill>
            <a:srgbClr val="F5EBDD"/>
          </a:solidFill>
          <a:ln w="9525">
            <a:solidFill>
              <a:srgbClr val="D6E1DC"/>
            </a:solidFill>
          </a:ln>
        </p:spPr>
      </p:sp>
      <p:sp>
        <p:nvSpPr>
          <p:cNvPr id="22" name="Овал 21">
            <a:extLst>
              <a:ext uri="{FF2B5EF4-FFF2-40B4-BE49-F238E27FC236}">
                <a16:creationId xmlns:a16="http://schemas.microsoft.com/office/drawing/2014/main" id="{F018E70A-66F9-4A36-8EE9-C8E7288A42BC}"/>
              </a:ext>
            </a:extLst>
          </p:cNvPr>
          <p:cNvSpPr>
            <a:spLocks noGrp="1"/>
          </p:cNvSpPr>
          <p:nvPr/>
        </p:nvSpPr>
        <p:spPr>
          <a:xfrm>
            <a:off x="628650" y="3543300"/>
            <a:ext cx="161925" cy="161925"/>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A4EE0888-08E9-486D-BE29-918F44D79C0C}"/>
              </a:ext>
            </a:extLst>
          </p:cNvPr>
          <p:cNvSpPr>
            <a:spLocks noGrp="1"/>
          </p:cNvSpPr>
          <p:nvPr/>
        </p:nvSpPr>
        <p:spPr>
          <a:xfrm>
            <a:off x="628650" y="353377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4" name="Прямокутник 23">
            <a:extLst>
              <a:ext uri="{FF2B5EF4-FFF2-40B4-BE49-F238E27FC236}">
                <a16:creationId xmlns:a16="http://schemas.microsoft.com/office/drawing/2014/main" id="{230DBD85-7B26-41AE-9FCD-4085EB9C0CF2}"/>
              </a:ext>
            </a:extLst>
          </p:cNvPr>
          <p:cNvSpPr>
            <a:spLocks noGrp="1"/>
          </p:cNvSpPr>
          <p:nvPr/>
        </p:nvSpPr>
        <p:spPr>
          <a:xfrm>
            <a:off x="895350" y="3514725"/>
            <a:ext cx="2000250" cy="228600"/>
          </a:xfrm>
          <a:prstGeom prst="rect">
            <a:avLst/>
          </a:prstGeom>
          <a:noFill/>
          <a:ln w="0">
            <a:noFill/>
          </a:ln>
        </p:spPr>
        <p:txBody>
          <a:bodyPr anchor="t">
            <a:normAutofit fontScale="8554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еталон або стандартний розчин</a:t>
            </a:r>
          </a:p>
        </p:txBody>
      </p:sp>
      <p:sp>
        <p:nvSpPr>
          <p:cNvPr id="25" name="Прямокутник: округлені кути 24">
            <a:extLst>
              <a:ext uri="{FF2B5EF4-FFF2-40B4-BE49-F238E27FC236}">
                <a16:creationId xmlns:a16="http://schemas.microsoft.com/office/drawing/2014/main" id="{9B23939A-3088-4B0B-A1D3-01F9B1F7EFE6}"/>
              </a:ext>
            </a:extLst>
          </p:cNvPr>
          <p:cNvSpPr>
            <a:spLocks noGrp="1"/>
          </p:cNvSpPr>
          <p:nvPr/>
        </p:nvSpPr>
        <p:spPr>
          <a:xfrm>
            <a:off x="3228975" y="3429000"/>
            <a:ext cx="2524125" cy="390525"/>
          </a:xfrm>
          <a:prstGeom prst="roundRect">
            <a:avLst>
              <a:gd name="adj" fmla="val 19512"/>
            </a:avLst>
          </a:prstGeom>
          <a:solidFill>
            <a:srgbClr val="F5EBDD"/>
          </a:solidFill>
          <a:ln w="9525">
            <a:solidFill>
              <a:srgbClr val="D6E1DC"/>
            </a:solidFill>
          </a:ln>
        </p:spPr>
      </p:sp>
      <p:sp>
        <p:nvSpPr>
          <p:cNvPr id="26" name="Овал 25">
            <a:extLst>
              <a:ext uri="{FF2B5EF4-FFF2-40B4-BE49-F238E27FC236}">
                <a16:creationId xmlns:a16="http://schemas.microsoft.com/office/drawing/2014/main" id="{B519543F-78FA-4A16-A555-FA4601F7F695}"/>
              </a:ext>
            </a:extLst>
          </p:cNvPr>
          <p:cNvSpPr>
            <a:spLocks noGrp="1"/>
          </p:cNvSpPr>
          <p:nvPr/>
        </p:nvSpPr>
        <p:spPr>
          <a:xfrm>
            <a:off x="3343275" y="3543300"/>
            <a:ext cx="161925" cy="161925"/>
          </a:xfrm>
          <a:prstGeom prst="ellipse">
            <a:avLst/>
          </a:prstGeom>
          <a:solidFill>
            <a:srgbClr val="0F6B64"/>
          </a:solidFill>
          <a:ln w="0">
            <a:noFill/>
          </a:ln>
        </p:spPr>
      </p:sp>
      <p:sp>
        <p:nvSpPr>
          <p:cNvPr id="27" name="Прямокутник 26">
            <a:extLst>
              <a:ext uri="{FF2B5EF4-FFF2-40B4-BE49-F238E27FC236}">
                <a16:creationId xmlns:a16="http://schemas.microsoft.com/office/drawing/2014/main" id="{0018FE08-3E5E-44DA-8C3A-1B870FF43553}"/>
              </a:ext>
            </a:extLst>
          </p:cNvPr>
          <p:cNvSpPr>
            <a:spLocks noGrp="1"/>
          </p:cNvSpPr>
          <p:nvPr/>
        </p:nvSpPr>
        <p:spPr>
          <a:xfrm>
            <a:off x="3343275" y="353377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8" name="Прямокутник 27">
            <a:extLst>
              <a:ext uri="{FF2B5EF4-FFF2-40B4-BE49-F238E27FC236}">
                <a16:creationId xmlns:a16="http://schemas.microsoft.com/office/drawing/2014/main" id="{8F95A6F8-8F7F-498C-9E45-6ECBF0C43925}"/>
              </a:ext>
            </a:extLst>
          </p:cNvPr>
          <p:cNvSpPr>
            <a:spLocks noGrp="1"/>
          </p:cNvSpPr>
          <p:nvPr/>
        </p:nvSpPr>
        <p:spPr>
          <a:xfrm>
            <a:off x="3609975" y="3514725"/>
            <a:ext cx="2000250" cy="228600"/>
          </a:xfrm>
          <a:prstGeom prst="rect">
            <a:avLst/>
          </a:prstGeom>
          <a:noFill/>
          <a:ln w="0">
            <a:noFill/>
          </a:ln>
        </p:spPr>
        <p:txBody>
          <a:bodyPr anchor="t">
            <a:normAutofit fontScale="9036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термін придатності стандарту</a:t>
            </a:r>
          </a:p>
        </p:txBody>
      </p:sp>
      <p:sp>
        <p:nvSpPr>
          <p:cNvPr id="29" name="Прямокутник: округлені кути 28">
            <a:extLst>
              <a:ext uri="{FF2B5EF4-FFF2-40B4-BE49-F238E27FC236}">
                <a16:creationId xmlns:a16="http://schemas.microsoft.com/office/drawing/2014/main" id="{041D6EDD-60B5-4AE5-BA5A-B50188865965}"/>
              </a:ext>
            </a:extLst>
          </p:cNvPr>
          <p:cNvSpPr>
            <a:spLocks noGrp="1"/>
          </p:cNvSpPr>
          <p:nvPr/>
        </p:nvSpPr>
        <p:spPr>
          <a:xfrm>
            <a:off x="514350" y="3943350"/>
            <a:ext cx="2524125" cy="390525"/>
          </a:xfrm>
          <a:prstGeom prst="roundRect">
            <a:avLst>
              <a:gd name="adj" fmla="val 19512"/>
            </a:avLst>
          </a:prstGeom>
          <a:solidFill>
            <a:srgbClr val="FFFFFF"/>
          </a:solidFill>
          <a:ln w="9525">
            <a:solidFill>
              <a:srgbClr val="D6E1DC"/>
            </a:solidFill>
          </a:ln>
        </p:spPr>
      </p:sp>
      <p:sp>
        <p:nvSpPr>
          <p:cNvPr id="30" name="Овал 29">
            <a:extLst>
              <a:ext uri="{FF2B5EF4-FFF2-40B4-BE49-F238E27FC236}">
                <a16:creationId xmlns:a16="http://schemas.microsoft.com/office/drawing/2014/main" id="{26F3FF71-EDC1-4B93-AD3E-04EF377DBC21}"/>
              </a:ext>
            </a:extLst>
          </p:cNvPr>
          <p:cNvSpPr>
            <a:spLocks noGrp="1"/>
          </p:cNvSpPr>
          <p:nvPr/>
        </p:nvSpPr>
        <p:spPr>
          <a:xfrm>
            <a:off x="628650" y="4057650"/>
            <a:ext cx="161925" cy="161925"/>
          </a:xfrm>
          <a:prstGeom prst="ellipse">
            <a:avLst/>
          </a:prstGeom>
          <a:solidFill>
            <a:srgbClr val="0F6B64"/>
          </a:solidFill>
          <a:ln w="0">
            <a:noFill/>
          </a:ln>
        </p:spPr>
      </p:sp>
      <p:sp>
        <p:nvSpPr>
          <p:cNvPr id="31" name="Прямокутник 30">
            <a:extLst>
              <a:ext uri="{FF2B5EF4-FFF2-40B4-BE49-F238E27FC236}">
                <a16:creationId xmlns:a16="http://schemas.microsoft.com/office/drawing/2014/main" id="{815F2393-574F-4393-BDD0-D80EC6ACA1D7}"/>
              </a:ext>
            </a:extLst>
          </p:cNvPr>
          <p:cNvSpPr>
            <a:spLocks noGrp="1"/>
          </p:cNvSpPr>
          <p:nvPr/>
        </p:nvSpPr>
        <p:spPr>
          <a:xfrm>
            <a:off x="628650" y="404812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2" name="Прямокутник 31">
            <a:extLst>
              <a:ext uri="{FF2B5EF4-FFF2-40B4-BE49-F238E27FC236}">
                <a16:creationId xmlns:a16="http://schemas.microsoft.com/office/drawing/2014/main" id="{14EB99E2-7F3E-401F-AF83-0F420EC21A9C}"/>
              </a:ext>
            </a:extLst>
          </p:cNvPr>
          <p:cNvSpPr>
            <a:spLocks noGrp="1"/>
          </p:cNvSpPr>
          <p:nvPr/>
        </p:nvSpPr>
        <p:spPr>
          <a:xfrm>
            <a:off x="895350" y="4029075"/>
            <a:ext cx="2000250" cy="228600"/>
          </a:xfrm>
          <a:prstGeom prst="rect">
            <a:avLst/>
          </a:prstGeom>
          <a:noFill/>
          <a:ln w="0">
            <a:noFill/>
          </a:ln>
        </p:spPr>
        <p:txBody>
          <a:bodyPr anchor="t">
            <a:normAutofit fontScale="7956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результат і допустиме відхилення</a:t>
            </a:r>
          </a:p>
        </p:txBody>
      </p:sp>
      <p:sp>
        <p:nvSpPr>
          <p:cNvPr id="33" name="Прямокутник: округлені кути 32">
            <a:extLst>
              <a:ext uri="{FF2B5EF4-FFF2-40B4-BE49-F238E27FC236}">
                <a16:creationId xmlns:a16="http://schemas.microsoft.com/office/drawing/2014/main" id="{8054AE39-B6E9-40D0-ABEA-4A32CEA39F61}"/>
              </a:ext>
            </a:extLst>
          </p:cNvPr>
          <p:cNvSpPr>
            <a:spLocks noGrp="1"/>
          </p:cNvSpPr>
          <p:nvPr/>
        </p:nvSpPr>
        <p:spPr>
          <a:xfrm>
            <a:off x="3228975" y="3943350"/>
            <a:ext cx="2524125" cy="390525"/>
          </a:xfrm>
          <a:prstGeom prst="roundRect">
            <a:avLst>
              <a:gd name="adj" fmla="val 19512"/>
            </a:avLst>
          </a:prstGeom>
          <a:solidFill>
            <a:srgbClr val="FFFFFF"/>
          </a:solidFill>
          <a:ln w="9525">
            <a:solidFill>
              <a:srgbClr val="D6E1DC"/>
            </a:solidFill>
          </a:ln>
        </p:spPr>
      </p:sp>
      <p:sp>
        <p:nvSpPr>
          <p:cNvPr id="34" name="Овал 33">
            <a:extLst>
              <a:ext uri="{FF2B5EF4-FFF2-40B4-BE49-F238E27FC236}">
                <a16:creationId xmlns:a16="http://schemas.microsoft.com/office/drawing/2014/main" id="{48AEB947-6959-4C20-8E3B-17EBDAC08969}"/>
              </a:ext>
            </a:extLst>
          </p:cNvPr>
          <p:cNvSpPr>
            <a:spLocks noGrp="1"/>
          </p:cNvSpPr>
          <p:nvPr/>
        </p:nvSpPr>
        <p:spPr>
          <a:xfrm>
            <a:off x="3343275" y="4057650"/>
            <a:ext cx="161925" cy="161925"/>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100F729E-EB23-4B1F-8FA7-6EC6ECA2D28B}"/>
              </a:ext>
            </a:extLst>
          </p:cNvPr>
          <p:cNvSpPr>
            <a:spLocks noGrp="1"/>
          </p:cNvSpPr>
          <p:nvPr/>
        </p:nvSpPr>
        <p:spPr>
          <a:xfrm>
            <a:off x="3343275" y="404812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6" name="Прямокутник 35">
            <a:extLst>
              <a:ext uri="{FF2B5EF4-FFF2-40B4-BE49-F238E27FC236}">
                <a16:creationId xmlns:a16="http://schemas.microsoft.com/office/drawing/2014/main" id="{4142CBD0-37B6-402D-853E-F0980868C38E}"/>
              </a:ext>
            </a:extLst>
          </p:cNvPr>
          <p:cNvSpPr>
            <a:spLocks noGrp="1"/>
          </p:cNvSpPr>
          <p:nvPr/>
        </p:nvSpPr>
        <p:spPr>
          <a:xfrm>
            <a:off x="3609975" y="4029075"/>
            <a:ext cx="200025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стан батареї та очищення</a:t>
            </a:r>
          </a:p>
        </p:txBody>
      </p:sp>
      <p:sp>
        <p:nvSpPr>
          <p:cNvPr id="37" name="Прямокутник: округлені кути 36">
            <a:extLst>
              <a:ext uri="{FF2B5EF4-FFF2-40B4-BE49-F238E27FC236}">
                <a16:creationId xmlns:a16="http://schemas.microsoft.com/office/drawing/2014/main" id="{C6ACB99A-94E6-498E-AADA-4ED032F6A279}"/>
              </a:ext>
            </a:extLst>
          </p:cNvPr>
          <p:cNvSpPr>
            <a:spLocks noGrp="1"/>
          </p:cNvSpPr>
          <p:nvPr/>
        </p:nvSpPr>
        <p:spPr>
          <a:xfrm>
            <a:off x="514350" y="4457700"/>
            <a:ext cx="2524125" cy="390525"/>
          </a:xfrm>
          <a:prstGeom prst="roundRect">
            <a:avLst>
              <a:gd name="adj" fmla="val 19512"/>
            </a:avLst>
          </a:prstGeom>
          <a:solidFill>
            <a:srgbClr val="F5EBDD"/>
          </a:solidFill>
          <a:ln w="9525">
            <a:solidFill>
              <a:srgbClr val="D6E1DC"/>
            </a:solidFill>
          </a:ln>
        </p:spPr>
      </p:sp>
      <p:sp>
        <p:nvSpPr>
          <p:cNvPr id="38" name="Овал 37">
            <a:extLst>
              <a:ext uri="{FF2B5EF4-FFF2-40B4-BE49-F238E27FC236}">
                <a16:creationId xmlns:a16="http://schemas.microsoft.com/office/drawing/2014/main" id="{B7ADF213-9099-4B14-9EE1-44B958CC13EE}"/>
              </a:ext>
            </a:extLst>
          </p:cNvPr>
          <p:cNvSpPr>
            <a:spLocks noGrp="1"/>
          </p:cNvSpPr>
          <p:nvPr/>
        </p:nvSpPr>
        <p:spPr>
          <a:xfrm>
            <a:off x="628650" y="4572000"/>
            <a:ext cx="161925" cy="161925"/>
          </a:xfrm>
          <a:prstGeom prst="ellipse">
            <a:avLst/>
          </a:prstGeom>
          <a:solidFill>
            <a:srgbClr val="0F6B64"/>
          </a:solidFill>
          <a:ln w="0">
            <a:noFill/>
          </a:ln>
        </p:spPr>
      </p:sp>
      <p:sp>
        <p:nvSpPr>
          <p:cNvPr id="39" name="Прямокутник 38">
            <a:extLst>
              <a:ext uri="{FF2B5EF4-FFF2-40B4-BE49-F238E27FC236}">
                <a16:creationId xmlns:a16="http://schemas.microsoft.com/office/drawing/2014/main" id="{0672A2B0-8A5E-4BAD-A85A-71D7C584905A}"/>
              </a:ext>
            </a:extLst>
          </p:cNvPr>
          <p:cNvSpPr>
            <a:spLocks noGrp="1"/>
          </p:cNvSpPr>
          <p:nvPr/>
        </p:nvSpPr>
        <p:spPr>
          <a:xfrm>
            <a:off x="628650" y="456247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0" name="Прямокутник 39">
            <a:extLst>
              <a:ext uri="{FF2B5EF4-FFF2-40B4-BE49-F238E27FC236}">
                <a16:creationId xmlns:a16="http://schemas.microsoft.com/office/drawing/2014/main" id="{BBA7EE55-8000-459F-954F-06CAB7237355}"/>
              </a:ext>
            </a:extLst>
          </p:cNvPr>
          <p:cNvSpPr>
            <a:spLocks noGrp="1"/>
          </p:cNvSpPr>
          <p:nvPr/>
        </p:nvSpPr>
        <p:spPr>
          <a:xfrm>
            <a:off x="895350" y="4543425"/>
            <a:ext cx="200025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виконавець</a:t>
            </a:r>
          </a:p>
        </p:txBody>
      </p:sp>
      <p:sp>
        <p:nvSpPr>
          <p:cNvPr id="41" name="Прямокутник: округлені кути 40">
            <a:extLst>
              <a:ext uri="{FF2B5EF4-FFF2-40B4-BE49-F238E27FC236}">
                <a16:creationId xmlns:a16="http://schemas.microsoft.com/office/drawing/2014/main" id="{6B22CAA3-088A-4145-B92B-96C6BDEA4AC3}"/>
              </a:ext>
            </a:extLst>
          </p:cNvPr>
          <p:cNvSpPr>
            <a:spLocks noGrp="1"/>
          </p:cNvSpPr>
          <p:nvPr/>
        </p:nvSpPr>
        <p:spPr>
          <a:xfrm>
            <a:off x="3228975" y="4457700"/>
            <a:ext cx="2524125" cy="390525"/>
          </a:xfrm>
          <a:prstGeom prst="roundRect">
            <a:avLst>
              <a:gd name="adj" fmla="val 19512"/>
            </a:avLst>
          </a:prstGeom>
          <a:solidFill>
            <a:srgbClr val="F5EBDD"/>
          </a:solidFill>
          <a:ln w="9525">
            <a:solidFill>
              <a:srgbClr val="D6E1DC"/>
            </a:solidFill>
          </a:ln>
        </p:spPr>
      </p:sp>
      <p:sp>
        <p:nvSpPr>
          <p:cNvPr id="42" name="Овал 41">
            <a:extLst>
              <a:ext uri="{FF2B5EF4-FFF2-40B4-BE49-F238E27FC236}">
                <a16:creationId xmlns:a16="http://schemas.microsoft.com/office/drawing/2014/main" id="{FA602A0C-635B-4505-A3C1-9A4B562B8E51}"/>
              </a:ext>
            </a:extLst>
          </p:cNvPr>
          <p:cNvSpPr>
            <a:spLocks noGrp="1"/>
          </p:cNvSpPr>
          <p:nvPr/>
        </p:nvSpPr>
        <p:spPr>
          <a:xfrm>
            <a:off x="3343275" y="4572000"/>
            <a:ext cx="161925" cy="161925"/>
          </a:xfrm>
          <a:prstGeom prst="ellipse">
            <a:avLst/>
          </a:prstGeom>
          <a:solidFill>
            <a:srgbClr val="0F6B64"/>
          </a:solidFill>
          <a:ln w="0">
            <a:noFill/>
          </a:ln>
        </p:spPr>
      </p:sp>
      <p:sp>
        <p:nvSpPr>
          <p:cNvPr id="43" name="Прямокутник 42">
            <a:extLst>
              <a:ext uri="{FF2B5EF4-FFF2-40B4-BE49-F238E27FC236}">
                <a16:creationId xmlns:a16="http://schemas.microsoft.com/office/drawing/2014/main" id="{0DFD6FC9-E05D-43D2-B237-1F3661A45E53}"/>
              </a:ext>
            </a:extLst>
          </p:cNvPr>
          <p:cNvSpPr>
            <a:spLocks noGrp="1"/>
          </p:cNvSpPr>
          <p:nvPr/>
        </p:nvSpPr>
        <p:spPr>
          <a:xfrm>
            <a:off x="3343275" y="4562475"/>
            <a:ext cx="161925" cy="15240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4" name="Прямокутник 43">
            <a:extLst>
              <a:ext uri="{FF2B5EF4-FFF2-40B4-BE49-F238E27FC236}">
                <a16:creationId xmlns:a16="http://schemas.microsoft.com/office/drawing/2014/main" id="{A3B981B0-CECC-400B-9770-33005C2742FC}"/>
              </a:ext>
            </a:extLst>
          </p:cNvPr>
          <p:cNvSpPr>
            <a:spLocks noGrp="1"/>
          </p:cNvSpPr>
          <p:nvPr/>
        </p:nvSpPr>
        <p:spPr>
          <a:xfrm>
            <a:off x="3609975" y="4543425"/>
            <a:ext cx="2000250" cy="228600"/>
          </a:xfrm>
          <a:prstGeom prst="rect">
            <a:avLst/>
          </a:prstGeom>
          <a:noFill/>
          <a:ln w="0">
            <a:noFill/>
          </a:ln>
        </p:spPr>
        <p:txBody>
          <a:bodyPr anchor="t">
            <a:normAutofit fontScale="85154"/>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відмови й нестандартні ситуації</a:t>
            </a:r>
          </a:p>
        </p:txBody>
      </p:sp>
      <p:sp>
        <p:nvSpPr>
          <p:cNvPr id="45" name="Прямокутник 44">
            <a:extLst>
              <a:ext uri="{FF2B5EF4-FFF2-40B4-BE49-F238E27FC236}">
                <a16:creationId xmlns:a16="http://schemas.microsoft.com/office/drawing/2014/main" id="{B81A3C84-8679-4C84-9E94-F6F7AF9E98E2}"/>
              </a:ext>
            </a:extLst>
          </p:cNvPr>
          <p:cNvSpPr>
            <a:spLocks noGrp="1"/>
          </p:cNvSpPr>
          <p:nvPr/>
        </p:nvSpPr>
        <p:spPr>
          <a:xfrm>
            <a:off x="6172200" y="2609850"/>
            <a:ext cx="447675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РЕЗУЛЬТАТ ПОТРЕБУЄ ЗАСТЕРЕЖЕННЯ</a:t>
            </a:r>
          </a:p>
        </p:txBody>
      </p:sp>
      <p:sp>
        <p:nvSpPr>
          <p:cNvPr id="46" name="Прямокутник: округлені кути 45">
            <a:extLst>
              <a:ext uri="{FF2B5EF4-FFF2-40B4-BE49-F238E27FC236}">
                <a16:creationId xmlns:a16="http://schemas.microsoft.com/office/drawing/2014/main" id="{BB1D1424-8D70-4F86-86FE-0157C6708BA4}"/>
              </a:ext>
            </a:extLst>
          </p:cNvPr>
          <p:cNvSpPr>
            <a:spLocks noGrp="1"/>
          </p:cNvSpPr>
          <p:nvPr/>
        </p:nvSpPr>
        <p:spPr>
          <a:xfrm>
            <a:off x="6172200" y="2914650"/>
            <a:ext cx="5410200" cy="323850"/>
          </a:xfrm>
          <a:prstGeom prst="roundRect">
            <a:avLst>
              <a:gd name="adj" fmla="val 23529"/>
            </a:avLst>
          </a:prstGeom>
          <a:solidFill>
            <a:srgbClr val="F8E7E4"/>
          </a:solidFill>
          <a:ln w="9525">
            <a:solidFill>
              <a:srgbClr val="D6E1DC"/>
            </a:solidFill>
          </a:ln>
        </p:spPr>
      </p:sp>
      <p:sp>
        <p:nvSpPr>
          <p:cNvPr id="47" name="Овал 46">
            <a:extLst>
              <a:ext uri="{FF2B5EF4-FFF2-40B4-BE49-F238E27FC236}">
                <a16:creationId xmlns:a16="http://schemas.microsoft.com/office/drawing/2014/main" id="{14840CC7-B798-4031-B9C9-CF30AC1134CD}"/>
              </a:ext>
            </a:extLst>
          </p:cNvPr>
          <p:cNvSpPr>
            <a:spLocks noGrp="1"/>
          </p:cNvSpPr>
          <p:nvPr/>
        </p:nvSpPr>
        <p:spPr>
          <a:xfrm>
            <a:off x="6305550" y="3000375"/>
            <a:ext cx="152400" cy="152400"/>
          </a:xfrm>
          <a:prstGeom prst="ellipse">
            <a:avLst/>
          </a:prstGeom>
          <a:solidFill>
            <a:srgbClr val="C75A52"/>
          </a:solidFill>
          <a:ln w="0">
            <a:noFill/>
          </a:ln>
        </p:spPr>
      </p:sp>
      <p:sp>
        <p:nvSpPr>
          <p:cNvPr id="48" name="Прямокутник 47">
            <a:extLst>
              <a:ext uri="{FF2B5EF4-FFF2-40B4-BE49-F238E27FC236}">
                <a16:creationId xmlns:a16="http://schemas.microsoft.com/office/drawing/2014/main" id="{A9A278AD-251C-46D0-86B1-7111CDF0C761}"/>
              </a:ext>
            </a:extLst>
          </p:cNvPr>
          <p:cNvSpPr>
            <a:spLocks noGrp="1"/>
          </p:cNvSpPr>
          <p:nvPr/>
        </p:nvSpPr>
        <p:spPr>
          <a:xfrm>
            <a:off x="6305550" y="30003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9" name="Прямокутник 48">
            <a:extLst>
              <a:ext uri="{FF2B5EF4-FFF2-40B4-BE49-F238E27FC236}">
                <a16:creationId xmlns:a16="http://schemas.microsoft.com/office/drawing/2014/main" id="{27BEB686-B84E-45B4-9D3E-EC42F327BC80}"/>
              </a:ext>
            </a:extLst>
          </p:cNvPr>
          <p:cNvSpPr>
            <a:spLocks noGrp="1"/>
          </p:cNvSpPr>
          <p:nvPr/>
        </p:nvSpPr>
        <p:spPr>
          <a:xfrm>
            <a:off x="6572250" y="2981325"/>
            <a:ext cx="47625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прилад не пройшов перевірку</a:t>
            </a:r>
          </a:p>
        </p:txBody>
      </p:sp>
      <p:sp>
        <p:nvSpPr>
          <p:cNvPr id="50" name="Прямокутник: округлені кути 49">
            <a:extLst>
              <a:ext uri="{FF2B5EF4-FFF2-40B4-BE49-F238E27FC236}">
                <a16:creationId xmlns:a16="http://schemas.microsoft.com/office/drawing/2014/main" id="{50B33A92-69FA-45C5-BA2E-3596A7DC436D}"/>
              </a:ext>
            </a:extLst>
          </p:cNvPr>
          <p:cNvSpPr>
            <a:spLocks noGrp="1"/>
          </p:cNvSpPr>
          <p:nvPr/>
        </p:nvSpPr>
        <p:spPr>
          <a:xfrm>
            <a:off x="6172200" y="3333750"/>
            <a:ext cx="5410200" cy="323850"/>
          </a:xfrm>
          <a:prstGeom prst="roundRect">
            <a:avLst>
              <a:gd name="adj" fmla="val 23529"/>
            </a:avLst>
          </a:prstGeom>
          <a:solidFill>
            <a:srgbClr val="FFFFFF"/>
          </a:solidFill>
          <a:ln w="9525">
            <a:solidFill>
              <a:srgbClr val="D6E1DC"/>
            </a:solidFill>
          </a:ln>
        </p:spPr>
      </p:sp>
      <p:sp>
        <p:nvSpPr>
          <p:cNvPr id="51" name="Овал 50">
            <a:extLst>
              <a:ext uri="{FF2B5EF4-FFF2-40B4-BE49-F238E27FC236}">
                <a16:creationId xmlns:a16="http://schemas.microsoft.com/office/drawing/2014/main" id="{152D3C76-B72A-40F1-97B5-0ECC0A46DD7C}"/>
              </a:ext>
            </a:extLst>
          </p:cNvPr>
          <p:cNvSpPr>
            <a:spLocks noGrp="1"/>
          </p:cNvSpPr>
          <p:nvPr/>
        </p:nvSpPr>
        <p:spPr>
          <a:xfrm>
            <a:off x="6305550" y="3419475"/>
            <a:ext cx="152400" cy="152400"/>
          </a:xfrm>
          <a:prstGeom prst="ellipse">
            <a:avLst/>
          </a:prstGeom>
          <a:solidFill>
            <a:srgbClr val="C75A52"/>
          </a:solidFill>
          <a:ln w="0">
            <a:noFill/>
          </a:ln>
        </p:spPr>
      </p:sp>
      <p:sp>
        <p:nvSpPr>
          <p:cNvPr id="52" name="Прямокутник 51">
            <a:extLst>
              <a:ext uri="{FF2B5EF4-FFF2-40B4-BE49-F238E27FC236}">
                <a16:creationId xmlns:a16="http://schemas.microsoft.com/office/drawing/2014/main" id="{5C3DB6A3-DA6C-4259-A00B-5E390F7F41C4}"/>
              </a:ext>
            </a:extLst>
          </p:cNvPr>
          <p:cNvSpPr>
            <a:spLocks noGrp="1"/>
          </p:cNvSpPr>
          <p:nvPr/>
        </p:nvSpPr>
        <p:spPr>
          <a:xfrm>
            <a:off x="6305550" y="34194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53" name="Прямокутник 52">
            <a:extLst>
              <a:ext uri="{FF2B5EF4-FFF2-40B4-BE49-F238E27FC236}">
                <a16:creationId xmlns:a16="http://schemas.microsoft.com/office/drawing/2014/main" id="{0E0CF6B9-2164-4197-9E4F-E5C766B56B9B}"/>
              </a:ext>
            </a:extLst>
          </p:cNvPr>
          <p:cNvSpPr>
            <a:spLocks noGrp="1"/>
          </p:cNvSpPr>
          <p:nvPr/>
        </p:nvSpPr>
        <p:spPr>
          <a:xfrm>
            <a:off x="6572250" y="3400425"/>
            <a:ext cx="47625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калібрування нестабільне</a:t>
            </a:r>
          </a:p>
        </p:txBody>
      </p:sp>
      <p:sp>
        <p:nvSpPr>
          <p:cNvPr id="54" name="Прямокутник: округлені кути 53">
            <a:extLst>
              <a:ext uri="{FF2B5EF4-FFF2-40B4-BE49-F238E27FC236}">
                <a16:creationId xmlns:a16="http://schemas.microsoft.com/office/drawing/2014/main" id="{C78C22B0-6B5D-40E1-971F-D128819E8A83}"/>
              </a:ext>
            </a:extLst>
          </p:cNvPr>
          <p:cNvSpPr>
            <a:spLocks noGrp="1"/>
          </p:cNvSpPr>
          <p:nvPr/>
        </p:nvSpPr>
        <p:spPr>
          <a:xfrm>
            <a:off x="6172200" y="3752850"/>
            <a:ext cx="5410200" cy="323850"/>
          </a:xfrm>
          <a:prstGeom prst="roundRect">
            <a:avLst>
              <a:gd name="adj" fmla="val 23529"/>
            </a:avLst>
          </a:prstGeom>
          <a:solidFill>
            <a:srgbClr val="F8E7E4"/>
          </a:solidFill>
          <a:ln w="9525">
            <a:solidFill>
              <a:srgbClr val="D6E1DC"/>
            </a:solidFill>
          </a:ln>
        </p:spPr>
      </p:sp>
      <p:sp>
        <p:nvSpPr>
          <p:cNvPr id="55" name="Овал 54">
            <a:extLst>
              <a:ext uri="{FF2B5EF4-FFF2-40B4-BE49-F238E27FC236}">
                <a16:creationId xmlns:a16="http://schemas.microsoft.com/office/drawing/2014/main" id="{31EDFFA5-82F7-4A3D-9C5D-EF78E65B528D}"/>
              </a:ext>
            </a:extLst>
          </p:cNvPr>
          <p:cNvSpPr>
            <a:spLocks noGrp="1"/>
          </p:cNvSpPr>
          <p:nvPr/>
        </p:nvSpPr>
        <p:spPr>
          <a:xfrm>
            <a:off x="6305550" y="3838575"/>
            <a:ext cx="152400" cy="152400"/>
          </a:xfrm>
          <a:prstGeom prst="ellipse">
            <a:avLst/>
          </a:prstGeom>
          <a:solidFill>
            <a:srgbClr val="C75A52"/>
          </a:solidFill>
          <a:ln w="0">
            <a:noFill/>
          </a:ln>
        </p:spPr>
      </p:sp>
      <p:sp>
        <p:nvSpPr>
          <p:cNvPr id="56" name="Прямокутник 55">
            <a:extLst>
              <a:ext uri="{FF2B5EF4-FFF2-40B4-BE49-F238E27FC236}">
                <a16:creationId xmlns:a16="http://schemas.microsoft.com/office/drawing/2014/main" id="{81E15EA4-9236-4514-8E20-AF6A62AF5C9D}"/>
              </a:ext>
            </a:extLst>
          </p:cNvPr>
          <p:cNvSpPr>
            <a:spLocks noGrp="1"/>
          </p:cNvSpPr>
          <p:nvPr/>
        </p:nvSpPr>
        <p:spPr>
          <a:xfrm>
            <a:off x="6305550" y="38385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57" name="Прямокутник 56">
            <a:extLst>
              <a:ext uri="{FF2B5EF4-FFF2-40B4-BE49-F238E27FC236}">
                <a16:creationId xmlns:a16="http://schemas.microsoft.com/office/drawing/2014/main" id="{F16949C6-EB23-4ED5-8A72-DE5336B6A507}"/>
              </a:ext>
            </a:extLst>
          </p:cNvPr>
          <p:cNvSpPr>
            <a:spLocks noGrp="1"/>
          </p:cNvSpPr>
          <p:nvPr/>
        </p:nvSpPr>
        <p:spPr>
          <a:xfrm>
            <a:off x="6572250" y="3819525"/>
            <a:ext cx="47625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значення поза робочим діапазоном</a:t>
            </a:r>
          </a:p>
        </p:txBody>
      </p:sp>
      <p:sp>
        <p:nvSpPr>
          <p:cNvPr id="58" name="Прямокутник: округлені кути 57">
            <a:extLst>
              <a:ext uri="{FF2B5EF4-FFF2-40B4-BE49-F238E27FC236}">
                <a16:creationId xmlns:a16="http://schemas.microsoft.com/office/drawing/2014/main" id="{7C0E0A8E-65F4-4EE2-9721-85493D8DCE65}"/>
              </a:ext>
            </a:extLst>
          </p:cNvPr>
          <p:cNvSpPr>
            <a:spLocks noGrp="1"/>
          </p:cNvSpPr>
          <p:nvPr/>
        </p:nvSpPr>
        <p:spPr>
          <a:xfrm>
            <a:off x="6172200" y="4171950"/>
            <a:ext cx="5410200" cy="323850"/>
          </a:xfrm>
          <a:prstGeom prst="roundRect">
            <a:avLst>
              <a:gd name="adj" fmla="val 23529"/>
            </a:avLst>
          </a:prstGeom>
          <a:solidFill>
            <a:srgbClr val="FFFFFF"/>
          </a:solidFill>
          <a:ln w="9525">
            <a:solidFill>
              <a:srgbClr val="D6E1DC"/>
            </a:solidFill>
          </a:ln>
        </p:spPr>
      </p:sp>
      <p:sp>
        <p:nvSpPr>
          <p:cNvPr id="59" name="Овал 58">
            <a:extLst>
              <a:ext uri="{FF2B5EF4-FFF2-40B4-BE49-F238E27FC236}">
                <a16:creationId xmlns:a16="http://schemas.microsoft.com/office/drawing/2014/main" id="{5F6D841D-1503-4045-8B00-7AB583D18C95}"/>
              </a:ext>
            </a:extLst>
          </p:cNvPr>
          <p:cNvSpPr>
            <a:spLocks noGrp="1"/>
          </p:cNvSpPr>
          <p:nvPr/>
        </p:nvSpPr>
        <p:spPr>
          <a:xfrm>
            <a:off x="6305550" y="4257675"/>
            <a:ext cx="152400" cy="152400"/>
          </a:xfrm>
          <a:prstGeom prst="ellipse">
            <a:avLst/>
          </a:prstGeom>
          <a:solidFill>
            <a:srgbClr val="C75A52"/>
          </a:solidFill>
          <a:ln w="0">
            <a:noFill/>
          </a:ln>
        </p:spPr>
      </p:sp>
      <p:sp>
        <p:nvSpPr>
          <p:cNvPr id="60" name="Прямокутник 59">
            <a:extLst>
              <a:ext uri="{FF2B5EF4-FFF2-40B4-BE49-F238E27FC236}">
                <a16:creationId xmlns:a16="http://schemas.microsoft.com/office/drawing/2014/main" id="{BB6DAE47-BFFA-47D6-BCE1-3A8A393D87D7}"/>
              </a:ext>
            </a:extLst>
          </p:cNvPr>
          <p:cNvSpPr>
            <a:spLocks noGrp="1"/>
          </p:cNvSpPr>
          <p:nvPr/>
        </p:nvSpPr>
        <p:spPr>
          <a:xfrm>
            <a:off x="6305550" y="42576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61" name="Прямокутник 60">
            <a:extLst>
              <a:ext uri="{FF2B5EF4-FFF2-40B4-BE49-F238E27FC236}">
                <a16:creationId xmlns:a16="http://schemas.microsoft.com/office/drawing/2014/main" id="{E5C7B7B1-605C-404F-A54B-0D955EA489FF}"/>
              </a:ext>
            </a:extLst>
          </p:cNvPr>
          <p:cNvSpPr>
            <a:spLocks noGrp="1"/>
          </p:cNvSpPr>
          <p:nvPr/>
        </p:nvSpPr>
        <p:spPr>
          <a:xfrm>
            <a:off x="6572250" y="4238625"/>
            <a:ext cx="47625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сенсор пошкоджено</a:t>
            </a:r>
          </a:p>
        </p:txBody>
      </p:sp>
      <p:sp>
        <p:nvSpPr>
          <p:cNvPr id="62" name="Прямокутник: округлені кути 61">
            <a:extLst>
              <a:ext uri="{FF2B5EF4-FFF2-40B4-BE49-F238E27FC236}">
                <a16:creationId xmlns:a16="http://schemas.microsoft.com/office/drawing/2014/main" id="{21564E9D-DA29-41B0-9DDF-9D86A80FB6D3}"/>
              </a:ext>
            </a:extLst>
          </p:cNvPr>
          <p:cNvSpPr>
            <a:spLocks noGrp="1"/>
          </p:cNvSpPr>
          <p:nvPr/>
        </p:nvSpPr>
        <p:spPr>
          <a:xfrm>
            <a:off x="6172200" y="4591050"/>
            <a:ext cx="5410200" cy="323850"/>
          </a:xfrm>
          <a:prstGeom prst="roundRect">
            <a:avLst>
              <a:gd name="adj" fmla="val 23529"/>
            </a:avLst>
          </a:prstGeom>
          <a:solidFill>
            <a:srgbClr val="F8E7E4"/>
          </a:solidFill>
          <a:ln w="9525">
            <a:solidFill>
              <a:srgbClr val="D6E1DC"/>
            </a:solidFill>
          </a:ln>
        </p:spPr>
      </p:sp>
      <p:sp>
        <p:nvSpPr>
          <p:cNvPr id="63" name="Овал 62">
            <a:extLst>
              <a:ext uri="{FF2B5EF4-FFF2-40B4-BE49-F238E27FC236}">
                <a16:creationId xmlns:a16="http://schemas.microsoft.com/office/drawing/2014/main" id="{6F71716B-7204-41B9-A8E1-146E8D2FE536}"/>
              </a:ext>
            </a:extLst>
          </p:cNvPr>
          <p:cNvSpPr>
            <a:spLocks noGrp="1"/>
          </p:cNvSpPr>
          <p:nvPr/>
        </p:nvSpPr>
        <p:spPr>
          <a:xfrm>
            <a:off x="6305550" y="4676775"/>
            <a:ext cx="152400" cy="152400"/>
          </a:xfrm>
          <a:prstGeom prst="ellipse">
            <a:avLst/>
          </a:prstGeom>
          <a:solidFill>
            <a:srgbClr val="C75A52"/>
          </a:solidFill>
          <a:ln w="0">
            <a:noFill/>
          </a:ln>
        </p:spPr>
      </p:sp>
      <p:sp>
        <p:nvSpPr>
          <p:cNvPr id="64" name="Прямокутник 63">
            <a:extLst>
              <a:ext uri="{FF2B5EF4-FFF2-40B4-BE49-F238E27FC236}">
                <a16:creationId xmlns:a16="http://schemas.microsoft.com/office/drawing/2014/main" id="{49174331-46F0-41FE-8320-5B8F4192AEFB}"/>
              </a:ext>
            </a:extLst>
          </p:cNvPr>
          <p:cNvSpPr>
            <a:spLocks noGrp="1"/>
          </p:cNvSpPr>
          <p:nvPr/>
        </p:nvSpPr>
        <p:spPr>
          <a:xfrm>
            <a:off x="6305550" y="46767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65" name="Прямокутник 64">
            <a:extLst>
              <a:ext uri="{FF2B5EF4-FFF2-40B4-BE49-F238E27FC236}">
                <a16:creationId xmlns:a16="http://schemas.microsoft.com/office/drawing/2014/main" id="{84E128E0-A7F7-4BC8-9728-AE26E5A29196}"/>
              </a:ext>
            </a:extLst>
          </p:cNvPr>
          <p:cNvSpPr>
            <a:spLocks noGrp="1"/>
          </p:cNvSpPr>
          <p:nvPr/>
        </p:nvSpPr>
        <p:spPr>
          <a:xfrm>
            <a:off x="6572250" y="4657725"/>
            <a:ext cx="47625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умови перевищують технічні межі</a:t>
            </a:r>
          </a:p>
        </p:txBody>
      </p:sp>
      <p:sp>
        <p:nvSpPr>
          <p:cNvPr id="66" name="Прямокутник: округлені кути 65">
            <a:extLst>
              <a:ext uri="{FF2B5EF4-FFF2-40B4-BE49-F238E27FC236}">
                <a16:creationId xmlns:a16="http://schemas.microsoft.com/office/drawing/2014/main" id="{992AFAFA-8302-4AF9-8A80-59CF1E39A7A7}"/>
              </a:ext>
            </a:extLst>
          </p:cNvPr>
          <p:cNvSpPr>
            <a:spLocks noGrp="1"/>
          </p:cNvSpPr>
          <p:nvPr/>
        </p:nvSpPr>
        <p:spPr>
          <a:xfrm>
            <a:off x="6172200" y="5010150"/>
            <a:ext cx="5410200" cy="323850"/>
          </a:xfrm>
          <a:prstGeom prst="roundRect">
            <a:avLst>
              <a:gd name="adj" fmla="val 23529"/>
            </a:avLst>
          </a:prstGeom>
          <a:solidFill>
            <a:srgbClr val="FFFFFF"/>
          </a:solidFill>
          <a:ln w="9525">
            <a:solidFill>
              <a:srgbClr val="D6E1DC"/>
            </a:solidFill>
          </a:ln>
        </p:spPr>
      </p:sp>
      <p:sp>
        <p:nvSpPr>
          <p:cNvPr id="67" name="Овал 66">
            <a:extLst>
              <a:ext uri="{FF2B5EF4-FFF2-40B4-BE49-F238E27FC236}">
                <a16:creationId xmlns:a16="http://schemas.microsoft.com/office/drawing/2014/main" id="{33E98C3E-FD6A-4711-BC09-8C6BC9DCC711}"/>
              </a:ext>
            </a:extLst>
          </p:cNvPr>
          <p:cNvSpPr>
            <a:spLocks noGrp="1"/>
          </p:cNvSpPr>
          <p:nvPr/>
        </p:nvSpPr>
        <p:spPr>
          <a:xfrm>
            <a:off x="6305550" y="5095875"/>
            <a:ext cx="152400" cy="152400"/>
          </a:xfrm>
          <a:prstGeom prst="ellipse">
            <a:avLst/>
          </a:prstGeom>
          <a:solidFill>
            <a:srgbClr val="C75A52"/>
          </a:solidFill>
          <a:ln w="0">
            <a:noFill/>
          </a:ln>
        </p:spPr>
      </p:sp>
      <p:sp>
        <p:nvSpPr>
          <p:cNvPr id="68" name="Прямокутник 67">
            <a:extLst>
              <a:ext uri="{FF2B5EF4-FFF2-40B4-BE49-F238E27FC236}">
                <a16:creationId xmlns:a16="http://schemas.microsoft.com/office/drawing/2014/main" id="{D14ED6FF-8B57-47CA-8461-3062E732182C}"/>
              </a:ext>
            </a:extLst>
          </p:cNvPr>
          <p:cNvSpPr>
            <a:spLocks noGrp="1"/>
          </p:cNvSpPr>
          <p:nvPr/>
        </p:nvSpPr>
        <p:spPr>
          <a:xfrm>
            <a:off x="6305550" y="5095875"/>
            <a:ext cx="15240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69" name="Прямокутник 68">
            <a:extLst>
              <a:ext uri="{FF2B5EF4-FFF2-40B4-BE49-F238E27FC236}">
                <a16:creationId xmlns:a16="http://schemas.microsoft.com/office/drawing/2014/main" id="{2EF968C5-F131-4026-9B63-E8389BA101F9}"/>
              </a:ext>
            </a:extLst>
          </p:cNvPr>
          <p:cNvSpPr>
            <a:spLocks noGrp="1"/>
          </p:cNvSpPr>
          <p:nvPr/>
        </p:nvSpPr>
        <p:spPr>
          <a:xfrm>
            <a:off x="6572250" y="5076825"/>
            <a:ext cx="47625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немає часу або координат</a:t>
            </a:r>
          </a:p>
        </p:txBody>
      </p:sp>
      <p:sp>
        <p:nvSpPr>
          <p:cNvPr id="70" name="Прямокутник: округлені кути 69">
            <a:extLst>
              <a:ext uri="{FF2B5EF4-FFF2-40B4-BE49-F238E27FC236}">
                <a16:creationId xmlns:a16="http://schemas.microsoft.com/office/drawing/2014/main" id="{2869DCA6-A52E-4D2E-A772-6FDE0EBB8F0A}"/>
              </a:ext>
            </a:extLst>
          </p:cNvPr>
          <p:cNvSpPr>
            <a:spLocks noGrp="1"/>
          </p:cNvSpPr>
          <p:nvPr/>
        </p:nvSpPr>
        <p:spPr>
          <a:xfrm>
            <a:off x="514350" y="5334000"/>
            <a:ext cx="11068050" cy="666750"/>
          </a:xfrm>
          <a:prstGeom prst="roundRect">
            <a:avLst>
              <a:gd name="adj" fmla="val 11429"/>
            </a:avLst>
          </a:prstGeom>
          <a:solidFill>
            <a:srgbClr val="10282F"/>
          </a:solidFill>
          <a:ln w="0">
            <a:noFill/>
          </a:ln>
        </p:spPr>
      </p:sp>
      <p:sp>
        <p:nvSpPr>
          <p:cNvPr id="71" name="Прямокутник 70">
            <a:extLst>
              <a:ext uri="{FF2B5EF4-FFF2-40B4-BE49-F238E27FC236}">
                <a16:creationId xmlns:a16="http://schemas.microsoft.com/office/drawing/2014/main" id="{0D30FB7F-E730-4066-8D09-21873F6BE58B}"/>
              </a:ext>
            </a:extLst>
          </p:cNvPr>
          <p:cNvSpPr>
            <a:spLocks noGrp="1"/>
          </p:cNvSpPr>
          <p:nvPr/>
        </p:nvSpPr>
        <p:spPr>
          <a:xfrm>
            <a:off x="742950" y="5524500"/>
            <a:ext cx="15240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Логіка контролю</a:t>
            </a:r>
          </a:p>
        </p:txBody>
      </p:sp>
      <p:sp>
        <p:nvSpPr>
          <p:cNvPr id="72" name="Прямокутник 71">
            <a:extLst>
              <a:ext uri="{FF2B5EF4-FFF2-40B4-BE49-F238E27FC236}">
                <a16:creationId xmlns:a16="http://schemas.microsoft.com/office/drawing/2014/main" id="{FB54BB6D-8C77-4F04-8B95-C45D6FA7C551}"/>
              </a:ext>
            </a:extLst>
          </p:cNvPr>
          <p:cNvSpPr>
            <a:spLocks noGrp="1"/>
          </p:cNvSpPr>
          <p:nvPr/>
        </p:nvSpPr>
        <p:spPr>
          <a:xfrm>
            <a:off x="2343150" y="5476875"/>
            <a:ext cx="8858250" cy="266700"/>
          </a:xfrm>
          <a:prstGeom prst="rect">
            <a:avLst/>
          </a:prstGeom>
          <a:noFill/>
          <a:ln w="0">
            <a:noFill/>
          </a:ln>
        </p:spPr>
        <p:txBody>
          <a:bodyPr anchor="t">
            <a:normAutofit fontScale="83185"/>
          </a:bodyPr>
          <a:lstStyle/>
          <a:p>
            <a:pPr algn="l">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Стандарт  →  калібрування  →  польова перевірка  →  вимірювання  →  завершальна перевірка  →  статус даних</a:t>
            </a:r>
          </a:p>
        </p:txBody>
      </p:sp>
      <p:sp>
        <p:nvSpPr>
          <p:cNvPr id="73" name="Прямокутник 72">
            <a:extLst>
              <a:ext uri="{FF2B5EF4-FFF2-40B4-BE49-F238E27FC236}">
                <a16:creationId xmlns:a16="http://schemas.microsoft.com/office/drawing/2014/main" id="{19AC1CF3-C731-4B32-B2BE-6B211A1FD57C}"/>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4" name="Прямокутник 73">
            <a:extLst>
              <a:ext uri="{FF2B5EF4-FFF2-40B4-BE49-F238E27FC236}">
                <a16:creationId xmlns:a16="http://schemas.microsoft.com/office/drawing/2014/main" id="{7A480B76-B8DF-41A8-A428-3EC22B4F77C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08</a:t>
            </a:r>
          </a:p>
        </p:txBody>
      </p:sp>
    </p:spTree>
    <p:extLst>
      <p:ext uri="{BB962C8B-B14F-4D97-AF65-F5344CB8AC3E}">
        <p14:creationId xmlns:p14="http://schemas.microsoft.com/office/powerpoint/2010/main" val="1669531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Прямокутник 35">
            <a:extLst>
              <a:ext uri="{FF2B5EF4-FFF2-40B4-BE49-F238E27FC236}">
                <a16:creationId xmlns:a16="http://schemas.microsoft.com/office/drawing/2014/main" id="{8EA36070-F18B-4B45-BCB2-0D85E4B405F8}"/>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09</a:t>
            </a:r>
          </a:p>
        </p:txBody>
      </p:sp>
      <p:sp>
        <p:nvSpPr>
          <p:cNvPr id="2" name="Прямокутник 1">
            <a:extLst>
              <a:ext uri="{FF2B5EF4-FFF2-40B4-BE49-F238E27FC236}">
                <a16:creationId xmlns:a16="http://schemas.microsoft.com/office/drawing/2014/main" id="{6AD6FC5B-AF4A-4691-BF47-7D4A2AEB3792}"/>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FD73A8F-F430-4FE0-9CE3-7269DE54B873}"/>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Лабораторні методи підтверджують склад і концентрацію</a:t>
            </a:r>
          </a:p>
        </p:txBody>
      </p:sp>
      <p:sp>
        <p:nvSpPr>
          <p:cNvPr id="4" name="Прямокутник: округлені кути 3">
            <a:extLst>
              <a:ext uri="{FF2B5EF4-FFF2-40B4-BE49-F238E27FC236}">
                <a16:creationId xmlns:a16="http://schemas.microsoft.com/office/drawing/2014/main" id="{897403CB-B2C7-4B40-A0EA-FA3628AF14D1}"/>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13136BAF-9E47-4940-A06E-29FD6BB540A5}"/>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991387C7-1BED-4333-87EA-8A3DBEDB810A}"/>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ЛАБОРАТОРНИЙ МЕТОД</a:t>
            </a:r>
          </a:p>
        </p:txBody>
      </p:sp>
      <p:sp>
        <p:nvSpPr>
          <p:cNvPr id="7" name="Прямокутник 6">
            <a:extLst>
              <a:ext uri="{FF2B5EF4-FFF2-40B4-BE49-F238E27FC236}">
                <a16:creationId xmlns:a16="http://schemas.microsoft.com/office/drawing/2014/main" id="{8BBD561B-E49B-4690-BC40-0D7800029EB1}"/>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Стандартизована аналітична процедура визначення складу або властивостей проби в контрольованих умовах.</a:t>
            </a:r>
          </a:p>
        </p:txBody>
      </p:sp>
      <p:sp>
        <p:nvSpPr>
          <p:cNvPr id="8" name="Прямокутник: округлені кути 7">
            <a:extLst>
              <a:ext uri="{FF2B5EF4-FFF2-40B4-BE49-F238E27FC236}">
                <a16:creationId xmlns:a16="http://schemas.microsoft.com/office/drawing/2014/main" id="{AACBDF2E-F0E4-4B2E-9D9F-C48C5A2B19E6}"/>
              </a:ext>
            </a:extLst>
          </p:cNvPr>
          <p:cNvSpPr>
            <a:spLocks noGrp="1"/>
          </p:cNvSpPr>
          <p:nvPr/>
        </p:nvSpPr>
        <p:spPr>
          <a:xfrm>
            <a:off x="514350" y="2647950"/>
            <a:ext cx="5305425" cy="1181100"/>
          </a:xfrm>
          <a:prstGeom prst="roundRect">
            <a:avLst>
              <a:gd name="adj" fmla="val 6452"/>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D091E95E-442A-4145-8A42-BA0656B4C3BB}"/>
              </a:ext>
            </a:extLst>
          </p:cNvPr>
          <p:cNvSpPr>
            <a:spLocks noGrp="1"/>
          </p:cNvSpPr>
          <p:nvPr/>
        </p:nvSpPr>
        <p:spPr>
          <a:xfrm>
            <a:off x="685800" y="2800350"/>
            <a:ext cx="400050" cy="4000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FC23A7A9-2F6E-4014-9E26-FA6C635B80A5}"/>
              </a:ext>
            </a:extLst>
          </p:cNvPr>
          <p:cNvSpPr>
            <a:spLocks noGrp="1"/>
          </p:cNvSpPr>
          <p:nvPr/>
        </p:nvSpPr>
        <p:spPr>
          <a:xfrm>
            <a:off x="685800" y="2924175"/>
            <a:ext cx="400050" cy="152400"/>
          </a:xfrm>
          <a:prstGeom prst="rect">
            <a:avLst/>
          </a:prstGeom>
          <a:noFill/>
          <a:ln w="0">
            <a:noFill/>
          </a:ln>
        </p:spPr>
        <p:txBody>
          <a:bodyPr anchor="t">
            <a:normAutofit fontScale="5925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7E53207C-B16F-4FF6-A13F-FBC1BFA24DDC}"/>
              </a:ext>
            </a:extLst>
          </p:cNvPr>
          <p:cNvSpPr>
            <a:spLocks noGrp="1"/>
          </p:cNvSpPr>
          <p:nvPr/>
        </p:nvSpPr>
        <p:spPr>
          <a:xfrm>
            <a:off x="1257300" y="2781300"/>
            <a:ext cx="4286250" cy="228600"/>
          </a:xfrm>
          <a:prstGeom prst="rect">
            <a:avLst/>
          </a:prstGeom>
          <a:noFill/>
          <a:ln w="0">
            <a:noFill/>
          </a:ln>
        </p:spPr>
        <p:txBody>
          <a:bodyPr anchor="t">
            <a:normAutofit fontScale="75000"/>
          </a:bodyPr>
          <a:lstStyle/>
          <a:p>
            <a:pPr algn="l">
              <a:defRPr sz="1200" b="1">
                <a:solidFill>
                  <a:srgbClr val="10282F"/>
                </a:solidFill>
                <a:latin typeface="DejaVu Sans"/>
                <a:ea typeface="DejaVu Sans"/>
                <a:cs typeface="DejaVu Sans"/>
              </a:defRPr>
            </a:pPr>
            <a:r>
              <a:rPr sz="1200" b="1">
                <a:solidFill>
                  <a:srgbClr val="10282F"/>
                </a:solidFill>
                <a:latin typeface="DejaVu Sans"/>
                <a:ea typeface="DejaVu Sans"/>
                <a:cs typeface="DejaVu Sans"/>
              </a:rPr>
              <a:t>Спектрометричні</a:t>
            </a:r>
          </a:p>
        </p:txBody>
      </p:sp>
      <p:sp>
        <p:nvSpPr>
          <p:cNvPr id="12" name="Прямокутник 11">
            <a:extLst>
              <a:ext uri="{FF2B5EF4-FFF2-40B4-BE49-F238E27FC236}">
                <a16:creationId xmlns:a16="http://schemas.microsoft.com/office/drawing/2014/main" id="{CD3737B5-F2CD-475A-9530-B36AD0967135}"/>
              </a:ext>
            </a:extLst>
          </p:cNvPr>
          <p:cNvSpPr>
            <a:spLocks noGrp="1"/>
          </p:cNvSpPr>
          <p:nvPr/>
        </p:nvSpPr>
        <p:spPr>
          <a:xfrm>
            <a:off x="1257300" y="3086100"/>
            <a:ext cx="428625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метали, металоїди, неорганічні сполуки, радіонукліди</a:t>
            </a:r>
          </a:p>
        </p:txBody>
      </p:sp>
      <p:sp>
        <p:nvSpPr>
          <p:cNvPr id="13" name="Прямокутник 12">
            <a:extLst>
              <a:ext uri="{FF2B5EF4-FFF2-40B4-BE49-F238E27FC236}">
                <a16:creationId xmlns:a16="http://schemas.microsoft.com/office/drawing/2014/main" id="{1DC41E51-159D-4856-A87E-FE2710EE5A84}"/>
              </a:ext>
            </a:extLst>
          </p:cNvPr>
          <p:cNvSpPr>
            <a:spLocks noGrp="1"/>
          </p:cNvSpPr>
          <p:nvPr/>
        </p:nvSpPr>
        <p:spPr>
          <a:xfrm>
            <a:off x="1257300" y="3486150"/>
            <a:ext cx="4286250" cy="190500"/>
          </a:xfrm>
          <a:prstGeom prst="rect">
            <a:avLst/>
          </a:prstGeom>
          <a:noFill/>
          <a:ln w="0">
            <a:noFill/>
          </a:ln>
        </p:spPr>
        <p:txBody>
          <a:bodyPr anchor="t">
            <a:normAutofit fontScale="72222"/>
          </a:bodyPr>
          <a:lstStyle/>
          <a:p>
            <a:pPr algn="l">
              <a:defRPr sz="900" b="1">
                <a:solidFill>
                  <a:srgbClr val="3E7692"/>
                </a:solidFill>
                <a:latin typeface="DejaVu Sans"/>
                <a:ea typeface="DejaVu Sans"/>
                <a:cs typeface="DejaVu Sans"/>
              </a:defRPr>
            </a:pPr>
            <a:r>
              <a:rPr sz="900" b="1">
                <a:solidFill>
                  <a:srgbClr val="3E7692"/>
                </a:solidFill>
                <a:latin typeface="DejaVu Sans"/>
                <a:ea typeface="DejaVu Sans"/>
                <a:cs typeface="DejaVu Sans"/>
              </a:rPr>
              <a:t>кількісне визначення елементів</a:t>
            </a:r>
          </a:p>
        </p:txBody>
      </p:sp>
      <p:sp>
        <p:nvSpPr>
          <p:cNvPr id="14" name="Прямокутник: округлені кути 13">
            <a:extLst>
              <a:ext uri="{FF2B5EF4-FFF2-40B4-BE49-F238E27FC236}">
                <a16:creationId xmlns:a16="http://schemas.microsoft.com/office/drawing/2014/main" id="{D3F64EBB-49BE-4802-994C-C7DFE3337F0D}"/>
              </a:ext>
            </a:extLst>
          </p:cNvPr>
          <p:cNvSpPr>
            <a:spLocks noGrp="1"/>
          </p:cNvSpPr>
          <p:nvPr/>
        </p:nvSpPr>
        <p:spPr>
          <a:xfrm>
            <a:off x="6048375" y="2647950"/>
            <a:ext cx="5305425" cy="1181100"/>
          </a:xfrm>
          <a:prstGeom prst="roundRect">
            <a:avLst>
              <a:gd name="adj" fmla="val 6452"/>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71203859-A55C-47E4-97E7-0EB13281499E}"/>
              </a:ext>
            </a:extLst>
          </p:cNvPr>
          <p:cNvSpPr>
            <a:spLocks noGrp="1"/>
          </p:cNvSpPr>
          <p:nvPr/>
        </p:nvSpPr>
        <p:spPr>
          <a:xfrm>
            <a:off x="6219825" y="2800350"/>
            <a:ext cx="400050" cy="400050"/>
          </a:xfrm>
          <a:prstGeom prst="ellipse">
            <a:avLst/>
          </a:prstGeom>
          <a:solidFill>
            <a:srgbClr val="0F6B64"/>
          </a:solidFill>
          <a:ln w="0">
            <a:noFill/>
          </a:ln>
        </p:spPr>
      </p:sp>
      <p:sp>
        <p:nvSpPr>
          <p:cNvPr id="16" name="Прямокутник 15">
            <a:extLst>
              <a:ext uri="{FF2B5EF4-FFF2-40B4-BE49-F238E27FC236}">
                <a16:creationId xmlns:a16="http://schemas.microsoft.com/office/drawing/2014/main" id="{AEF09FBE-AE97-46BB-AB89-7586AD5613D9}"/>
              </a:ext>
            </a:extLst>
          </p:cNvPr>
          <p:cNvSpPr>
            <a:spLocks noGrp="1"/>
          </p:cNvSpPr>
          <p:nvPr/>
        </p:nvSpPr>
        <p:spPr>
          <a:xfrm>
            <a:off x="6219825" y="2924175"/>
            <a:ext cx="400050" cy="152400"/>
          </a:xfrm>
          <a:prstGeom prst="rect">
            <a:avLst/>
          </a:prstGeom>
          <a:noFill/>
          <a:ln w="0">
            <a:noFill/>
          </a:ln>
        </p:spPr>
        <p:txBody>
          <a:bodyPr anchor="t">
            <a:normAutofit fontScale="5925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DA4EA514-4F37-4FF7-8E50-97C07AE2B79E}"/>
              </a:ext>
            </a:extLst>
          </p:cNvPr>
          <p:cNvSpPr>
            <a:spLocks noGrp="1"/>
          </p:cNvSpPr>
          <p:nvPr/>
        </p:nvSpPr>
        <p:spPr>
          <a:xfrm>
            <a:off x="6791325" y="2781300"/>
            <a:ext cx="4286250" cy="228600"/>
          </a:xfrm>
          <a:prstGeom prst="rect">
            <a:avLst/>
          </a:prstGeom>
          <a:noFill/>
          <a:ln w="0">
            <a:noFill/>
          </a:ln>
        </p:spPr>
        <p:txBody>
          <a:bodyPr anchor="t">
            <a:normAutofit fontScale="75000"/>
          </a:bodyPr>
          <a:lstStyle/>
          <a:p>
            <a:pPr algn="l">
              <a:defRPr sz="1200" b="1">
                <a:solidFill>
                  <a:srgbClr val="10282F"/>
                </a:solidFill>
                <a:latin typeface="DejaVu Sans"/>
                <a:ea typeface="DejaVu Sans"/>
                <a:cs typeface="DejaVu Sans"/>
              </a:defRPr>
            </a:pPr>
            <a:r>
              <a:rPr sz="1200" b="1">
                <a:solidFill>
                  <a:srgbClr val="10282F"/>
                </a:solidFill>
                <a:latin typeface="DejaVu Sans"/>
                <a:ea typeface="DejaVu Sans"/>
                <a:cs typeface="DejaVu Sans"/>
              </a:rPr>
              <a:t>Хроматографічні</a:t>
            </a:r>
          </a:p>
        </p:txBody>
      </p:sp>
      <p:sp>
        <p:nvSpPr>
          <p:cNvPr id="18" name="Прямокутник 17">
            <a:extLst>
              <a:ext uri="{FF2B5EF4-FFF2-40B4-BE49-F238E27FC236}">
                <a16:creationId xmlns:a16="http://schemas.microsoft.com/office/drawing/2014/main" id="{BAE210E9-93F8-44A6-AA72-3BD6831A9073}"/>
              </a:ext>
            </a:extLst>
          </p:cNvPr>
          <p:cNvSpPr>
            <a:spLocks noGrp="1"/>
          </p:cNvSpPr>
          <p:nvPr/>
        </p:nvSpPr>
        <p:spPr>
          <a:xfrm>
            <a:off x="6791325" y="3086100"/>
            <a:ext cx="428625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нафтопродукти, ЛОС, пестициди, ПАВ, ПХБ, розчинники</a:t>
            </a:r>
          </a:p>
        </p:txBody>
      </p:sp>
      <p:sp>
        <p:nvSpPr>
          <p:cNvPr id="19" name="Прямокутник 18">
            <a:extLst>
              <a:ext uri="{FF2B5EF4-FFF2-40B4-BE49-F238E27FC236}">
                <a16:creationId xmlns:a16="http://schemas.microsoft.com/office/drawing/2014/main" id="{AA7D65BB-D141-4673-A759-92D47676B2DD}"/>
              </a:ext>
            </a:extLst>
          </p:cNvPr>
          <p:cNvSpPr>
            <a:spLocks noGrp="1"/>
          </p:cNvSpPr>
          <p:nvPr/>
        </p:nvSpPr>
        <p:spPr>
          <a:xfrm>
            <a:off x="6791325" y="3486150"/>
            <a:ext cx="4286250" cy="190500"/>
          </a:xfrm>
          <a:prstGeom prst="rect">
            <a:avLst/>
          </a:prstGeom>
          <a:noFill/>
          <a:ln w="0">
            <a:noFill/>
          </a:ln>
        </p:spPr>
        <p:txBody>
          <a:bodyPr anchor="t">
            <a:normAutofit fontScale="72222"/>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поділ та ідентифікація сумішей</a:t>
            </a:r>
          </a:p>
        </p:txBody>
      </p:sp>
      <p:sp>
        <p:nvSpPr>
          <p:cNvPr id="20" name="Прямокутник: округлені кути 19">
            <a:extLst>
              <a:ext uri="{FF2B5EF4-FFF2-40B4-BE49-F238E27FC236}">
                <a16:creationId xmlns:a16="http://schemas.microsoft.com/office/drawing/2014/main" id="{B2AA81FD-E586-4922-A420-5FC887AB9806}"/>
              </a:ext>
            </a:extLst>
          </p:cNvPr>
          <p:cNvSpPr>
            <a:spLocks noGrp="1"/>
          </p:cNvSpPr>
          <p:nvPr/>
        </p:nvSpPr>
        <p:spPr>
          <a:xfrm>
            <a:off x="514350" y="4029075"/>
            <a:ext cx="5305425" cy="1181100"/>
          </a:xfrm>
          <a:prstGeom prst="roundRect">
            <a:avLst>
              <a:gd name="adj" fmla="val 6452"/>
            </a:avLst>
          </a:prstGeom>
          <a:solidFill>
            <a:srgbClr val="F4F8F6"/>
          </a:solidFill>
          <a:ln w="9525">
            <a:solidFill>
              <a:srgbClr val="D6E1DC"/>
            </a:solidFill>
          </a:ln>
        </p:spPr>
      </p:sp>
      <p:sp>
        <p:nvSpPr>
          <p:cNvPr id="21" name="Овал 20">
            <a:extLst>
              <a:ext uri="{FF2B5EF4-FFF2-40B4-BE49-F238E27FC236}">
                <a16:creationId xmlns:a16="http://schemas.microsoft.com/office/drawing/2014/main" id="{1B79E280-ABEA-45B6-B718-ACFBB23F9249}"/>
              </a:ext>
            </a:extLst>
          </p:cNvPr>
          <p:cNvSpPr>
            <a:spLocks noGrp="1"/>
          </p:cNvSpPr>
          <p:nvPr/>
        </p:nvSpPr>
        <p:spPr>
          <a:xfrm>
            <a:off x="685800" y="4181475"/>
            <a:ext cx="400050" cy="400050"/>
          </a:xfrm>
          <a:prstGeom prst="ellipse">
            <a:avLst/>
          </a:prstGeom>
          <a:solidFill>
            <a:srgbClr val="D9952D"/>
          </a:solidFill>
          <a:ln w="0">
            <a:noFill/>
          </a:ln>
        </p:spPr>
      </p:sp>
      <p:sp>
        <p:nvSpPr>
          <p:cNvPr id="22" name="Прямокутник 21">
            <a:extLst>
              <a:ext uri="{FF2B5EF4-FFF2-40B4-BE49-F238E27FC236}">
                <a16:creationId xmlns:a16="http://schemas.microsoft.com/office/drawing/2014/main" id="{C3E48BE9-3466-4AF8-BC9E-D50D67B0FA5C}"/>
              </a:ext>
            </a:extLst>
          </p:cNvPr>
          <p:cNvSpPr>
            <a:spLocks noGrp="1"/>
          </p:cNvSpPr>
          <p:nvPr/>
        </p:nvSpPr>
        <p:spPr>
          <a:xfrm>
            <a:off x="685800" y="4305300"/>
            <a:ext cx="400050" cy="152400"/>
          </a:xfrm>
          <a:prstGeom prst="rect">
            <a:avLst/>
          </a:prstGeom>
          <a:noFill/>
          <a:ln w="0">
            <a:noFill/>
          </a:ln>
        </p:spPr>
        <p:txBody>
          <a:bodyPr anchor="t">
            <a:normAutofit fontScale="5925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FC9B135D-BD62-4493-B79E-5DECD5B4834D}"/>
              </a:ext>
            </a:extLst>
          </p:cNvPr>
          <p:cNvSpPr>
            <a:spLocks noGrp="1"/>
          </p:cNvSpPr>
          <p:nvPr/>
        </p:nvSpPr>
        <p:spPr>
          <a:xfrm>
            <a:off x="1257300" y="4162425"/>
            <a:ext cx="4286250" cy="228600"/>
          </a:xfrm>
          <a:prstGeom prst="rect">
            <a:avLst/>
          </a:prstGeom>
          <a:noFill/>
          <a:ln w="0">
            <a:noFill/>
          </a:ln>
        </p:spPr>
        <p:txBody>
          <a:bodyPr anchor="t">
            <a:normAutofit fontScale="75000"/>
          </a:bodyPr>
          <a:lstStyle/>
          <a:p>
            <a:pPr algn="l">
              <a:defRPr sz="1200" b="1">
                <a:solidFill>
                  <a:srgbClr val="10282F"/>
                </a:solidFill>
                <a:latin typeface="DejaVu Sans"/>
                <a:ea typeface="DejaVu Sans"/>
                <a:cs typeface="DejaVu Sans"/>
              </a:defRPr>
            </a:pPr>
            <a:r>
              <a:rPr sz="1200" b="1">
                <a:solidFill>
                  <a:srgbClr val="10282F"/>
                </a:solidFill>
                <a:latin typeface="DejaVu Sans"/>
                <a:ea typeface="DejaVu Sans"/>
                <a:cs typeface="DejaVu Sans"/>
              </a:rPr>
              <a:t>Хімічні й фізико-хімічні</a:t>
            </a:r>
          </a:p>
        </p:txBody>
      </p:sp>
      <p:sp>
        <p:nvSpPr>
          <p:cNvPr id="24" name="Прямокутник 23">
            <a:extLst>
              <a:ext uri="{FF2B5EF4-FFF2-40B4-BE49-F238E27FC236}">
                <a16:creationId xmlns:a16="http://schemas.microsoft.com/office/drawing/2014/main" id="{757CFFCC-D239-4F33-A831-8425FE1FEF70}"/>
              </a:ext>
            </a:extLst>
          </p:cNvPr>
          <p:cNvSpPr>
            <a:spLocks noGrp="1"/>
          </p:cNvSpPr>
          <p:nvPr/>
        </p:nvSpPr>
        <p:spPr>
          <a:xfrm>
            <a:off x="1257300" y="4467225"/>
            <a:ext cx="428625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pH, EC, вологість, органічна речовина, ХСК, БСК, N і P</a:t>
            </a:r>
          </a:p>
        </p:txBody>
      </p:sp>
      <p:sp>
        <p:nvSpPr>
          <p:cNvPr id="25" name="Прямокутник 24">
            <a:extLst>
              <a:ext uri="{FF2B5EF4-FFF2-40B4-BE49-F238E27FC236}">
                <a16:creationId xmlns:a16="http://schemas.microsoft.com/office/drawing/2014/main" id="{C4543587-ADD4-4506-BC48-14FBD8D41226}"/>
              </a:ext>
            </a:extLst>
          </p:cNvPr>
          <p:cNvSpPr>
            <a:spLocks noGrp="1"/>
          </p:cNvSpPr>
          <p:nvPr/>
        </p:nvSpPr>
        <p:spPr>
          <a:xfrm>
            <a:off x="1257300" y="4867275"/>
            <a:ext cx="4286250" cy="190500"/>
          </a:xfrm>
          <a:prstGeom prst="rect">
            <a:avLst/>
          </a:prstGeom>
          <a:noFill/>
          <a:ln w="0">
            <a:noFill/>
          </a:ln>
        </p:spPr>
        <p:txBody>
          <a:bodyPr anchor="t">
            <a:normAutofit fontScale="72222"/>
          </a:bodyPr>
          <a:lstStyle/>
          <a:p>
            <a:pPr algn="l">
              <a:defRPr sz="900" b="1">
                <a:solidFill>
                  <a:srgbClr val="D9952D"/>
                </a:solidFill>
                <a:latin typeface="DejaVu Sans"/>
                <a:ea typeface="DejaVu Sans"/>
                <a:cs typeface="DejaVu Sans"/>
              </a:defRPr>
            </a:pPr>
            <a:r>
              <a:rPr sz="900" b="1">
                <a:solidFill>
                  <a:srgbClr val="D9952D"/>
                </a:solidFill>
                <a:latin typeface="DejaVu Sans"/>
                <a:ea typeface="DejaVu Sans"/>
                <a:cs typeface="DejaVu Sans"/>
              </a:rPr>
              <a:t>властивості матриці та загальні показники</a:t>
            </a:r>
          </a:p>
        </p:txBody>
      </p:sp>
      <p:sp>
        <p:nvSpPr>
          <p:cNvPr id="26" name="Прямокутник: округлені кути 25">
            <a:extLst>
              <a:ext uri="{FF2B5EF4-FFF2-40B4-BE49-F238E27FC236}">
                <a16:creationId xmlns:a16="http://schemas.microsoft.com/office/drawing/2014/main" id="{3C194699-0C91-4B6C-9C07-58A6A8BBFD98}"/>
              </a:ext>
            </a:extLst>
          </p:cNvPr>
          <p:cNvSpPr>
            <a:spLocks noGrp="1"/>
          </p:cNvSpPr>
          <p:nvPr/>
        </p:nvSpPr>
        <p:spPr>
          <a:xfrm>
            <a:off x="6048375" y="4029075"/>
            <a:ext cx="5305425" cy="1181100"/>
          </a:xfrm>
          <a:prstGeom prst="roundRect">
            <a:avLst>
              <a:gd name="adj" fmla="val 6452"/>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D4590E0C-03A6-40AB-B513-F629E488170C}"/>
              </a:ext>
            </a:extLst>
          </p:cNvPr>
          <p:cNvSpPr>
            <a:spLocks noGrp="1"/>
          </p:cNvSpPr>
          <p:nvPr/>
        </p:nvSpPr>
        <p:spPr>
          <a:xfrm>
            <a:off x="6219825" y="4181475"/>
            <a:ext cx="400050" cy="400050"/>
          </a:xfrm>
          <a:prstGeom prst="ellipse">
            <a:avLst/>
          </a:prstGeom>
          <a:solidFill>
            <a:srgbClr val="4D8969"/>
          </a:solidFill>
          <a:ln w="0">
            <a:noFill/>
          </a:ln>
        </p:spPr>
      </p:sp>
      <p:sp>
        <p:nvSpPr>
          <p:cNvPr id="28" name="Прямокутник 27">
            <a:extLst>
              <a:ext uri="{FF2B5EF4-FFF2-40B4-BE49-F238E27FC236}">
                <a16:creationId xmlns:a16="http://schemas.microsoft.com/office/drawing/2014/main" id="{EEFBBB57-77F9-46CB-916B-7CA96BB6DF80}"/>
              </a:ext>
            </a:extLst>
          </p:cNvPr>
          <p:cNvSpPr>
            <a:spLocks noGrp="1"/>
          </p:cNvSpPr>
          <p:nvPr/>
        </p:nvSpPr>
        <p:spPr>
          <a:xfrm>
            <a:off x="6219825" y="4305300"/>
            <a:ext cx="400050" cy="152400"/>
          </a:xfrm>
          <a:prstGeom prst="rect">
            <a:avLst/>
          </a:prstGeom>
          <a:noFill/>
          <a:ln w="0">
            <a:noFill/>
          </a:ln>
        </p:spPr>
        <p:txBody>
          <a:bodyPr anchor="t">
            <a:normAutofit fontScale="5925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9" name="Прямокутник 28">
            <a:extLst>
              <a:ext uri="{FF2B5EF4-FFF2-40B4-BE49-F238E27FC236}">
                <a16:creationId xmlns:a16="http://schemas.microsoft.com/office/drawing/2014/main" id="{8BB15DD0-A163-4313-A08B-A9E1D91025AB}"/>
              </a:ext>
            </a:extLst>
          </p:cNvPr>
          <p:cNvSpPr>
            <a:spLocks noGrp="1"/>
          </p:cNvSpPr>
          <p:nvPr/>
        </p:nvSpPr>
        <p:spPr>
          <a:xfrm>
            <a:off x="6791325" y="4162425"/>
            <a:ext cx="4286250" cy="228600"/>
          </a:xfrm>
          <a:prstGeom prst="rect">
            <a:avLst/>
          </a:prstGeom>
          <a:noFill/>
          <a:ln w="0">
            <a:noFill/>
          </a:ln>
        </p:spPr>
        <p:txBody>
          <a:bodyPr anchor="t">
            <a:normAutofit fontScale="75000"/>
          </a:bodyPr>
          <a:lstStyle/>
          <a:p>
            <a:pPr algn="l">
              <a:defRPr sz="1200" b="1">
                <a:solidFill>
                  <a:srgbClr val="10282F"/>
                </a:solidFill>
                <a:latin typeface="DejaVu Sans"/>
                <a:ea typeface="DejaVu Sans"/>
                <a:cs typeface="DejaVu Sans"/>
              </a:defRPr>
            </a:pPr>
            <a:r>
              <a:rPr sz="1200" b="1">
                <a:solidFill>
                  <a:srgbClr val="10282F"/>
                </a:solidFill>
                <a:latin typeface="DejaVu Sans"/>
                <a:ea typeface="DejaVu Sans"/>
                <a:cs typeface="DejaVu Sans"/>
              </a:rPr>
              <a:t>Біологічні</a:t>
            </a:r>
          </a:p>
        </p:txBody>
      </p:sp>
      <p:sp>
        <p:nvSpPr>
          <p:cNvPr id="30" name="Прямокутник 29">
            <a:extLst>
              <a:ext uri="{FF2B5EF4-FFF2-40B4-BE49-F238E27FC236}">
                <a16:creationId xmlns:a16="http://schemas.microsoft.com/office/drawing/2014/main" id="{B1DF6E53-455C-4774-9CFC-1F82889D5BF7}"/>
              </a:ext>
            </a:extLst>
          </p:cNvPr>
          <p:cNvSpPr>
            <a:spLocks noGrp="1"/>
          </p:cNvSpPr>
          <p:nvPr/>
        </p:nvSpPr>
        <p:spPr>
          <a:xfrm>
            <a:off x="6791325" y="4467225"/>
            <a:ext cx="428625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біотестування, мікробіологія, токсичність, біоіндикатори</a:t>
            </a:r>
          </a:p>
        </p:txBody>
      </p:sp>
      <p:sp>
        <p:nvSpPr>
          <p:cNvPr id="31" name="Прямокутник 30">
            <a:extLst>
              <a:ext uri="{FF2B5EF4-FFF2-40B4-BE49-F238E27FC236}">
                <a16:creationId xmlns:a16="http://schemas.microsoft.com/office/drawing/2014/main" id="{BF35B574-6D46-4C4A-910C-FFAA11020E08}"/>
              </a:ext>
            </a:extLst>
          </p:cNvPr>
          <p:cNvSpPr>
            <a:spLocks noGrp="1"/>
          </p:cNvSpPr>
          <p:nvPr/>
        </p:nvSpPr>
        <p:spPr>
          <a:xfrm>
            <a:off x="6791325" y="4867275"/>
            <a:ext cx="4286250" cy="190500"/>
          </a:xfrm>
          <a:prstGeom prst="rect">
            <a:avLst/>
          </a:prstGeom>
          <a:noFill/>
          <a:ln w="0">
            <a:noFill/>
          </a:ln>
        </p:spPr>
        <p:txBody>
          <a:bodyPr anchor="t">
            <a:normAutofit fontScale="72222"/>
          </a:bodyPr>
          <a:lstStyle/>
          <a:p>
            <a:pPr algn="l">
              <a:defRPr sz="900" b="1">
                <a:solidFill>
                  <a:srgbClr val="4D8969"/>
                </a:solidFill>
                <a:latin typeface="DejaVu Sans"/>
                <a:ea typeface="DejaVu Sans"/>
                <a:cs typeface="DejaVu Sans"/>
              </a:defRPr>
            </a:pPr>
            <a:r>
              <a:rPr sz="900" b="1">
                <a:solidFill>
                  <a:srgbClr val="4D8969"/>
                </a:solidFill>
                <a:latin typeface="DejaVu Sans"/>
                <a:ea typeface="DejaVu Sans"/>
                <a:cs typeface="DejaVu Sans"/>
              </a:rPr>
              <a:t>реакція організмів і угруповань</a:t>
            </a:r>
          </a:p>
        </p:txBody>
      </p:sp>
      <p:sp>
        <p:nvSpPr>
          <p:cNvPr id="32" name="Прямокутник: округлені кути 31">
            <a:extLst>
              <a:ext uri="{FF2B5EF4-FFF2-40B4-BE49-F238E27FC236}">
                <a16:creationId xmlns:a16="http://schemas.microsoft.com/office/drawing/2014/main" id="{60993304-4DC4-401E-AA32-178A2BFF3B66}"/>
              </a:ext>
            </a:extLst>
          </p:cNvPr>
          <p:cNvSpPr>
            <a:spLocks noGrp="1"/>
          </p:cNvSpPr>
          <p:nvPr/>
        </p:nvSpPr>
        <p:spPr>
          <a:xfrm>
            <a:off x="514350" y="5600700"/>
            <a:ext cx="11068050" cy="476250"/>
          </a:xfrm>
          <a:prstGeom prst="roundRect">
            <a:avLst>
              <a:gd name="adj" fmla="val 16000"/>
            </a:avLst>
          </a:prstGeom>
          <a:solidFill>
            <a:srgbClr val="DDECE4"/>
          </a:solidFill>
          <a:ln w="0">
            <a:noFill/>
          </a:ln>
        </p:spPr>
      </p:sp>
      <p:sp>
        <p:nvSpPr>
          <p:cNvPr id="33" name="Прямокутник 32">
            <a:extLst>
              <a:ext uri="{FF2B5EF4-FFF2-40B4-BE49-F238E27FC236}">
                <a16:creationId xmlns:a16="http://schemas.microsoft.com/office/drawing/2014/main" id="{24F6E700-4EB4-43F2-B6D7-81DA775E8EC2}"/>
              </a:ext>
            </a:extLst>
          </p:cNvPr>
          <p:cNvSpPr>
            <a:spLocks noGrp="1"/>
          </p:cNvSpPr>
          <p:nvPr/>
        </p:nvSpPr>
        <p:spPr>
          <a:xfrm>
            <a:off x="514350" y="5743575"/>
            <a:ext cx="11068050" cy="190500"/>
          </a:xfrm>
          <a:prstGeom prst="rect">
            <a:avLst/>
          </a:prstGeom>
          <a:noFill/>
          <a:ln w="0">
            <a:noFill/>
          </a:ln>
        </p:spPr>
        <p:txBody>
          <a:bodyPr anchor="t">
            <a:normAutofit fontScale="66667"/>
          </a:bodyPr>
          <a:lstStyle/>
          <a:p>
            <a:pPr algn="ctr">
              <a:defRPr sz="975" b="1">
                <a:solidFill>
                  <a:srgbClr val="4D8969"/>
                </a:solidFill>
                <a:latin typeface="DejaVu Sans"/>
                <a:ea typeface="DejaVu Sans"/>
                <a:cs typeface="DejaVu Sans"/>
              </a:defRPr>
            </a:pPr>
            <a:r>
              <a:rPr sz="975" b="1">
                <a:solidFill>
                  <a:srgbClr val="4D8969"/>
                </a:solidFill>
                <a:latin typeface="DejaVu Sans"/>
                <a:ea typeface="DejaVu Sans"/>
                <a:cs typeface="DejaVu Sans"/>
              </a:rPr>
              <a:t>Роль лабораторії: точне визначення  •  ідентифікація  •  низькі концентрації  •  критерії  •  документування шкоди  •  контроль очищення</a:t>
            </a:r>
          </a:p>
        </p:txBody>
      </p:sp>
      <p:sp>
        <p:nvSpPr>
          <p:cNvPr id="34" name="Прямокутник 33">
            <a:extLst>
              <a:ext uri="{FF2B5EF4-FFF2-40B4-BE49-F238E27FC236}">
                <a16:creationId xmlns:a16="http://schemas.microsoft.com/office/drawing/2014/main" id="{40AA6AA6-79ED-47C9-97D2-AA6C79A3A0CB}"/>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5" name="Прямокутник 34">
            <a:extLst>
              <a:ext uri="{FF2B5EF4-FFF2-40B4-BE49-F238E27FC236}">
                <a16:creationId xmlns:a16="http://schemas.microsoft.com/office/drawing/2014/main" id="{7FAF38C6-E0BC-4D1B-9AB7-13C5AAA57EEF}"/>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09</a:t>
            </a:r>
          </a:p>
        </p:txBody>
      </p:sp>
    </p:spTree>
    <p:extLst>
      <p:ext uri="{BB962C8B-B14F-4D97-AF65-F5344CB8AC3E}">
        <p14:creationId xmlns:p14="http://schemas.microsoft.com/office/powerpoint/2010/main" val="114198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5" name="Прямокутник 54">
            <a:extLst>
              <a:ext uri="{FF2B5EF4-FFF2-40B4-BE49-F238E27FC236}">
                <a16:creationId xmlns:a16="http://schemas.microsoft.com/office/drawing/2014/main" id="{02E8814D-E9E8-4123-B27C-06AEE2503296}"/>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10</a:t>
            </a:r>
          </a:p>
        </p:txBody>
      </p:sp>
      <p:sp>
        <p:nvSpPr>
          <p:cNvPr id="2" name="Прямокутник 1">
            <a:extLst>
              <a:ext uri="{FF2B5EF4-FFF2-40B4-BE49-F238E27FC236}">
                <a16:creationId xmlns:a16="http://schemas.microsoft.com/office/drawing/2014/main" id="{7080766C-83BF-49E8-939D-94D618ECC591}"/>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CFE1FDAA-3B71-4AB4-A324-DD512713D135}"/>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Лабораторний результат оцінюють разом з його якістю</a:t>
            </a:r>
          </a:p>
        </p:txBody>
      </p:sp>
      <p:sp>
        <p:nvSpPr>
          <p:cNvPr id="4" name="Прямокутник: округлені кути 3">
            <a:extLst>
              <a:ext uri="{FF2B5EF4-FFF2-40B4-BE49-F238E27FC236}">
                <a16:creationId xmlns:a16="http://schemas.microsoft.com/office/drawing/2014/main" id="{2E7070FC-FB50-498C-8DF4-D31896D88EE0}"/>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B5B8F65E-77E9-4647-8382-937AE1E12FA7}"/>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58E98EB0-FA70-4896-94CE-F39C3368AB16}"/>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ПРИДАТНІСТЬ ЛАБОРАТОРНИХ ДАНИХ</a:t>
            </a:r>
          </a:p>
        </p:txBody>
      </p:sp>
      <p:sp>
        <p:nvSpPr>
          <p:cNvPr id="7" name="Прямокутник 6">
            <a:extLst>
              <a:ext uri="{FF2B5EF4-FFF2-40B4-BE49-F238E27FC236}">
                <a16:creationId xmlns:a16="http://schemas.microsoft.com/office/drawing/2014/main" id="{DCE1380E-AA20-44AB-AB5D-B9536367E671}"/>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Відповідність результату меті дослідження за методом, матрицею, чутливістю, точністю та документованим контролем якості.</a:t>
            </a:r>
          </a:p>
        </p:txBody>
      </p:sp>
      <p:sp>
        <p:nvSpPr>
          <p:cNvPr id="8" name="Прямокутник: округлені кути 7">
            <a:extLst>
              <a:ext uri="{FF2B5EF4-FFF2-40B4-BE49-F238E27FC236}">
                <a16:creationId xmlns:a16="http://schemas.microsoft.com/office/drawing/2014/main" id="{BCC2A828-0FC4-4F97-ADDF-2CF6A72CAB09}"/>
              </a:ext>
            </a:extLst>
          </p:cNvPr>
          <p:cNvSpPr>
            <a:spLocks noGrp="1"/>
          </p:cNvSpPr>
          <p:nvPr/>
        </p:nvSpPr>
        <p:spPr>
          <a:xfrm>
            <a:off x="514350" y="2724150"/>
            <a:ext cx="2000250" cy="2019300"/>
          </a:xfrm>
          <a:prstGeom prst="roundRect">
            <a:avLst>
              <a:gd name="adj" fmla="val 3810"/>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AEC2BC6D-F777-4D46-A8BD-1DD0AE71BDB6}"/>
              </a:ext>
            </a:extLst>
          </p:cNvPr>
          <p:cNvSpPr>
            <a:spLocks noGrp="1"/>
          </p:cNvSpPr>
          <p:nvPr/>
        </p:nvSpPr>
        <p:spPr>
          <a:xfrm>
            <a:off x="685800" y="2905125"/>
            <a:ext cx="400050" cy="4000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7D923B0F-9EEB-4909-A45A-329B8C1F3C9D}"/>
              </a:ext>
            </a:extLst>
          </p:cNvPr>
          <p:cNvSpPr>
            <a:spLocks noGrp="1"/>
          </p:cNvSpPr>
          <p:nvPr/>
        </p:nvSpPr>
        <p:spPr>
          <a:xfrm>
            <a:off x="685800" y="30289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880C5725-2367-43C0-89CD-E3E158054BA6}"/>
              </a:ext>
            </a:extLst>
          </p:cNvPr>
          <p:cNvSpPr>
            <a:spLocks noGrp="1"/>
          </p:cNvSpPr>
          <p:nvPr/>
        </p:nvSpPr>
        <p:spPr>
          <a:xfrm>
            <a:off x="685800" y="3448050"/>
            <a:ext cx="1657350" cy="2667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ЛАБОРАТОРІЯ</a:t>
            </a:r>
          </a:p>
        </p:txBody>
      </p:sp>
      <p:sp>
        <p:nvSpPr>
          <p:cNvPr id="12" name="Прямокутник: округлені кути 11">
            <a:extLst>
              <a:ext uri="{FF2B5EF4-FFF2-40B4-BE49-F238E27FC236}">
                <a16:creationId xmlns:a16="http://schemas.microsoft.com/office/drawing/2014/main" id="{DA3D7648-D552-4288-BB13-A57B09AF9027}"/>
              </a:ext>
            </a:extLst>
          </p:cNvPr>
          <p:cNvSpPr>
            <a:spLocks noGrp="1"/>
          </p:cNvSpPr>
          <p:nvPr/>
        </p:nvSpPr>
        <p:spPr>
          <a:xfrm>
            <a:off x="685800" y="3829050"/>
            <a:ext cx="1657350" cy="295275"/>
          </a:xfrm>
          <a:prstGeom prst="roundRect">
            <a:avLst>
              <a:gd name="adj" fmla="val 25806"/>
            </a:avLst>
          </a:prstGeom>
          <a:solidFill>
            <a:srgbClr val="F4F8F6"/>
          </a:solidFill>
          <a:ln w="0">
            <a:noFill/>
          </a:ln>
        </p:spPr>
      </p:sp>
      <p:sp>
        <p:nvSpPr>
          <p:cNvPr id="13" name="Прямокутник 12">
            <a:extLst>
              <a:ext uri="{FF2B5EF4-FFF2-40B4-BE49-F238E27FC236}">
                <a16:creationId xmlns:a16="http://schemas.microsoft.com/office/drawing/2014/main" id="{3593C3A8-567D-423F-AC6D-B85ECF2DE766}"/>
              </a:ext>
            </a:extLst>
          </p:cNvPr>
          <p:cNvSpPr>
            <a:spLocks noGrp="1"/>
          </p:cNvSpPr>
          <p:nvPr/>
        </p:nvSpPr>
        <p:spPr>
          <a:xfrm>
            <a:off x="781050" y="389572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компетентність</a:t>
            </a:r>
          </a:p>
        </p:txBody>
      </p:sp>
      <p:sp>
        <p:nvSpPr>
          <p:cNvPr id="14" name="Прямокутник: округлені кути 13">
            <a:extLst>
              <a:ext uri="{FF2B5EF4-FFF2-40B4-BE49-F238E27FC236}">
                <a16:creationId xmlns:a16="http://schemas.microsoft.com/office/drawing/2014/main" id="{75591AC4-47B8-4677-9352-CCD0D04C140D}"/>
              </a:ext>
            </a:extLst>
          </p:cNvPr>
          <p:cNvSpPr>
            <a:spLocks noGrp="1"/>
          </p:cNvSpPr>
          <p:nvPr/>
        </p:nvSpPr>
        <p:spPr>
          <a:xfrm>
            <a:off x="685800" y="4229100"/>
            <a:ext cx="1657350" cy="295275"/>
          </a:xfrm>
          <a:prstGeom prst="roundRect">
            <a:avLst>
              <a:gd name="adj" fmla="val 25806"/>
            </a:avLst>
          </a:prstGeom>
          <a:solidFill>
            <a:srgbClr val="F4F8F6"/>
          </a:solidFill>
          <a:ln w="0">
            <a:noFill/>
          </a:ln>
        </p:spPr>
      </p:sp>
      <p:sp>
        <p:nvSpPr>
          <p:cNvPr id="15" name="Прямокутник 14">
            <a:extLst>
              <a:ext uri="{FF2B5EF4-FFF2-40B4-BE49-F238E27FC236}">
                <a16:creationId xmlns:a16="http://schemas.microsoft.com/office/drawing/2014/main" id="{F4C60E5E-01F9-441E-8E50-D4E01143BDF1}"/>
              </a:ext>
            </a:extLst>
          </p:cNvPr>
          <p:cNvSpPr>
            <a:spLocks noGrp="1"/>
          </p:cNvSpPr>
          <p:nvPr/>
        </p:nvSpPr>
        <p:spPr>
          <a:xfrm>
            <a:off x="781050" y="429577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сфера застосування методу</a:t>
            </a:r>
          </a:p>
        </p:txBody>
      </p:sp>
      <p:sp>
        <p:nvSpPr>
          <p:cNvPr id="16" name="Прямокутник: округлені кути 15">
            <a:extLst>
              <a:ext uri="{FF2B5EF4-FFF2-40B4-BE49-F238E27FC236}">
                <a16:creationId xmlns:a16="http://schemas.microsoft.com/office/drawing/2014/main" id="{3B7B53B5-6D95-46E2-8CEF-03DDD6CA6655}"/>
              </a:ext>
            </a:extLst>
          </p:cNvPr>
          <p:cNvSpPr>
            <a:spLocks noGrp="1"/>
          </p:cNvSpPr>
          <p:nvPr/>
        </p:nvSpPr>
        <p:spPr>
          <a:xfrm>
            <a:off x="2724150" y="2724150"/>
            <a:ext cx="2000250" cy="2019300"/>
          </a:xfrm>
          <a:prstGeom prst="roundRect">
            <a:avLst>
              <a:gd name="adj" fmla="val 3810"/>
            </a:avLst>
          </a:prstGeom>
          <a:solidFill>
            <a:srgbClr val="F5EBDD"/>
          </a:solidFill>
          <a:ln w="9525">
            <a:solidFill>
              <a:srgbClr val="D6E1DC"/>
            </a:solidFill>
          </a:ln>
        </p:spPr>
      </p:sp>
      <p:sp>
        <p:nvSpPr>
          <p:cNvPr id="17" name="Овал 16">
            <a:extLst>
              <a:ext uri="{FF2B5EF4-FFF2-40B4-BE49-F238E27FC236}">
                <a16:creationId xmlns:a16="http://schemas.microsoft.com/office/drawing/2014/main" id="{A3BA67E0-A2FA-46EE-B635-D336A34D76FE}"/>
              </a:ext>
            </a:extLst>
          </p:cNvPr>
          <p:cNvSpPr>
            <a:spLocks noGrp="1"/>
          </p:cNvSpPr>
          <p:nvPr/>
        </p:nvSpPr>
        <p:spPr>
          <a:xfrm>
            <a:off x="2895600" y="2905125"/>
            <a:ext cx="400050" cy="400050"/>
          </a:xfrm>
          <a:prstGeom prst="ellipse">
            <a:avLst/>
          </a:prstGeom>
          <a:solidFill>
            <a:srgbClr val="0F6B64"/>
          </a:solidFill>
          <a:ln w="0">
            <a:noFill/>
          </a:ln>
        </p:spPr>
      </p:sp>
      <p:sp>
        <p:nvSpPr>
          <p:cNvPr id="18" name="Прямокутник 17">
            <a:extLst>
              <a:ext uri="{FF2B5EF4-FFF2-40B4-BE49-F238E27FC236}">
                <a16:creationId xmlns:a16="http://schemas.microsoft.com/office/drawing/2014/main" id="{BD8C8496-CFB5-4620-B4B7-8FCCE4187CE5}"/>
              </a:ext>
            </a:extLst>
          </p:cNvPr>
          <p:cNvSpPr>
            <a:spLocks noGrp="1"/>
          </p:cNvSpPr>
          <p:nvPr/>
        </p:nvSpPr>
        <p:spPr>
          <a:xfrm>
            <a:off x="2895600" y="30289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9" name="Прямокутник 18">
            <a:extLst>
              <a:ext uri="{FF2B5EF4-FFF2-40B4-BE49-F238E27FC236}">
                <a16:creationId xmlns:a16="http://schemas.microsoft.com/office/drawing/2014/main" id="{97AF1D6E-FE96-482E-8CD6-3EFA8BC7A761}"/>
              </a:ext>
            </a:extLst>
          </p:cNvPr>
          <p:cNvSpPr>
            <a:spLocks noGrp="1"/>
          </p:cNvSpPr>
          <p:nvPr/>
        </p:nvSpPr>
        <p:spPr>
          <a:xfrm>
            <a:off x="2895600" y="3448050"/>
            <a:ext cx="1657350" cy="2667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МЕТОД І МАТРИЦЯ</a:t>
            </a:r>
          </a:p>
        </p:txBody>
      </p:sp>
      <p:sp>
        <p:nvSpPr>
          <p:cNvPr id="20" name="Прямокутник: округлені кути 19">
            <a:extLst>
              <a:ext uri="{FF2B5EF4-FFF2-40B4-BE49-F238E27FC236}">
                <a16:creationId xmlns:a16="http://schemas.microsoft.com/office/drawing/2014/main" id="{2B1182B2-5219-4EAD-9DDA-8F899F05E6C1}"/>
              </a:ext>
            </a:extLst>
          </p:cNvPr>
          <p:cNvSpPr>
            <a:spLocks noGrp="1"/>
          </p:cNvSpPr>
          <p:nvPr/>
        </p:nvSpPr>
        <p:spPr>
          <a:xfrm>
            <a:off x="2895600" y="3829050"/>
            <a:ext cx="1657350" cy="295275"/>
          </a:xfrm>
          <a:prstGeom prst="roundRect">
            <a:avLst>
              <a:gd name="adj" fmla="val 25806"/>
            </a:avLst>
          </a:prstGeom>
          <a:solidFill>
            <a:srgbClr val="F4F8F6"/>
          </a:solidFill>
          <a:ln w="0">
            <a:noFill/>
          </a:ln>
        </p:spPr>
      </p:sp>
      <p:sp>
        <p:nvSpPr>
          <p:cNvPr id="21" name="Прямокутник 20">
            <a:extLst>
              <a:ext uri="{FF2B5EF4-FFF2-40B4-BE49-F238E27FC236}">
                <a16:creationId xmlns:a16="http://schemas.microsoft.com/office/drawing/2014/main" id="{69B02D77-A4C4-4D03-AC86-CAB27982C7EB}"/>
              </a:ext>
            </a:extLst>
          </p:cNvPr>
          <p:cNvSpPr>
            <a:spLocks noGrp="1"/>
          </p:cNvSpPr>
          <p:nvPr/>
        </p:nvSpPr>
        <p:spPr>
          <a:xfrm>
            <a:off x="2990850" y="389572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тип досліджуваної матриці</a:t>
            </a:r>
          </a:p>
        </p:txBody>
      </p:sp>
      <p:sp>
        <p:nvSpPr>
          <p:cNvPr id="22" name="Прямокутник: округлені кути 21">
            <a:extLst>
              <a:ext uri="{FF2B5EF4-FFF2-40B4-BE49-F238E27FC236}">
                <a16:creationId xmlns:a16="http://schemas.microsoft.com/office/drawing/2014/main" id="{8FF06070-0261-4F3B-99BD-DD3A8D289C74}"/>
              </a:ext>
            </a:extLst>
          </p:cNvPr>
          <p:cNvSpPr>
            <a:spLocks noGrp="1"/>
          </p:cNvSpPr>
          <p:nvPr/>
        </p:nvSpPr>
        <p:spPr>
          <a:xfrm>
            <a:off x="2895600" y="4229100"/>
            <a:ext cx="1657350" cy="295275"/>
          </a:xfrm>
          <a:prstGeom prst="roundRect">
            <a:avLst>
              <a:gd name="adj" fmla="val 25806"/>
            </a:avLst>
          </a:prstGeom>
          <a:solidFill>
            <a:srgbClr val="F4F8F6"/>
          </a:solidFill>
          <a:ln w="0">
            <a:noFill/>
          </a:ln>
        </p:spPr>
      </p:sp>
      <p:sp>
        <p:nvSpPr>
          <p:cNvPr id="23" name="Прямокутник 22">
            <a:extLst>
              <a:ext uri="{FF2B5EF4-FFF2-40B4-BE49-F238E27FC236}">
                <a16:creationId xmlns:a16="http://schemas.microsoft.com/office/drawing/2014/main" id="{FAED3EBB-8B09-4CDD-AED9-0E7404CBC508}"/>
              </a:ext>
            </a:extLst>
          </p:cNvPr>
          <p:cNvSpPr>
            <a:spLocks noGrp="1"/>
          </p:cNvSpPr>
          <p:nvPr/>
        </p:nvSpPr>
        <p:spPr>
          <a:xfrm>
            <a:off x="2990850" y="429577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LOD і LOQ</a:t>
            </a:r>
          </a:p>
        </p:txBody>
      </p:sp>
      <p:sp>
        <p:nvSpPr>
          <p:cNvPr id="24" name="Прямокутник: округлені кути 23">
            <a:extLst>
              <a:ext uri="{FF2B5EF4-FFF2-40B4-BE49-F238E27FC236}">
                <a16:creationId xmlns:a16="http://schemas.microsoft.com/office/drawing/2014/main" id="{E9CE785E-3F7E-4B36-A9C5-94C5109FF972}"/>
              </a:ext>
            </a:extLst>
          </p:cNvPr>
          <p:cNvSpPr>
            <a:spLocks noGrp="1"/>
          </p:cNvSpPr>
          <p:nvPr/>
        </p:nvSpPr>
        <p:spPr>
          <a:xfrm>
            <a:off x="4933950" y="2724150"/>
            <a:ext cx="2000250" cy="2019300"/>
          </a:xfrm>
          <a:prstGeom prst="roundRect">
            <a:avLst>
              <a:gd name="adj" fmla="val 3810"/>
            </a:avLst>
          </a:prstGeom>
          <a:solidFill>
            <a:srgbClr val="FFFFFF"/>
          </a:solidFill>
          <a:ln w="9525">
            <a:solidFill>
              <a:srgbClr val="D6E1DC"/>
            </a:solidFill>
          </a:ln>
        </p:spPr>
      </p:sp>
      <p:sp>
        <p:nvSpPr>
          <p:cNvPr id="25" name="Овал 24">
            <a:extLst>
              <a:ext uri="{FF2B5EF4-FFF2-40B4-BE49-F238E27FC236}">
                <a16:creationId xmlns:a16="http://schemas.microsoft.com/office/drawing/2014/main" id="{598E3312-74D2-405A-BEAF-56281CA68C07}"/>
              </a:ext>
            </a:extLst>
          </p:cNvPr>
          <p:cNvSpPr>
            <a:spLocks noGrp="1"/>
          </p:cNvSpPr>
          <p:nvPr/>
        </p:nvSpPr>
        <p:spPr>
          <a:xfrm>
            <a:off x="5105400" y="2905125"/>
            <a:ext cx="400050" cy="400050"/>
          </a:xfrm>
          <a:prstGeom prst="ellipse">
            <a:avLst/>
          </a:prstGeom>
          <a:solidFill>
            <a:srgbClr val="D9952D"/>
          </a:solidFill>
          <a:ln w="0">
            <a:noFill/>
          </a:ln>
        </p:spPr>
      </p:sp>
      <p:sp>
        <p:nvSpPr>
          <p:cNvPr id="26" name="Прямокутник 25">
            <a:extLst>
              <a:ext uri="{FF2B5EF4-FFF2-40B4-BE49-F238E27FC236}">
                <a16:creationId xmlns:a16="http://schemas.microsoft.com/office/drawing/2014/main" id="{D8D7BDE5-D662-40FB-B4AF-649AF2861946}"/>
              </a:ext>
            </a:extLst>
          </p:cNvPr>
          <p:cNvSpPr>
            <a:spLocks noGrp="1"/>
          </p:cNvSpPr>
          <p:nvPr/>
        </p:nvSpPr>
        <p:spPr>
          <a:xfrm>
            <a:off x="5105400" y="30289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7" name="Прямокутник 26">
            <a:extLst>
              <a:ext uri="{FF2B5EF4-FFF2-40B4-BE49-F238E27FC236}">
                <a16:creationId xmlns:a16="http://schemas.microsoft.com/office/drawing/2014/main" id="{32005D74-1281-4EE3-9EBC-3704DF19A88F}"/>
              </a:ext>
            </a:extLst>
          </p:cNvPr>
          <p:cNvSpPr>
            <a:spLocks noGrp="1"/>
          </p:cNvSpPr>
          <p:nvPr/>
        </p:nvSpPr>
        <p:spPr>
          <a:xfrm>
            <a:off x="5105400" y="3448050"/>
            <a:ext cx="1657350" cy="2667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МЕТРОЛОГІЯ</a:t>
            </a:r>
          </a:p>
        </p:txBody>
      </p:sp>
      <p:sp>
        <p:nvSpPr>
          <p:cNvPr id="28" name="Прямокутник: округлені кути 27">
            <a:extLst>
              <a:ext uri="{FF2B5EF4-FFF2-40B4-BE49-F238E27FC236}">
                <a16:creationId xmlns:a16="http://schemas.microsoft.com/office/drawing/2014/main" id="{F2BC2623-F506-49B9-8C42-F9BC8507DEEC}"/>
              </a:ext>
            </a:extLst>
          </p:cNvPr>
          <p:cNvSpPr>
            <a:spLocks noGrp="1"/>
          </p:cNvSpPr>
          <p:nvPr/>
        </p:nvSpPr>
        <p:spPr>
          <a:xfrm>
            <a:off x="5105400" y="3829050"/>
            <a:ext cx="1657350" cy="295275"/>
          </a:xfrm>
          <a:prstGeom prst="roundRect">
            <a:avLst>
              <a:gd name="adj" fmla="val 25806"/>
            </a:avLst>
          </a:prstGeom>
          <a:solidFill>
            <a:srgbClr val="F4F8F6"/>
          </a:solidFill>
          <a:ln w="0">
            <a:noFill/>
          </a:ln>
        </p:spPr>
      </p:sp>
      <p:sp>
        <p:nvSpPr>
          <p:cNvPr id="29" name="Прямокутник 28">
            <a:extLst>
              <a:ext uri="{FF2B5EF4-FFF2-40B4-BE49-F238E27FC236}">
                <a16:creationId xmlns:a16="http://schemas.microsoft.com/office/drawing/2014/main" id="{B2FB9FAF-492D-46FF-BCBB-2E6C8D7AE5D2}"/>
              </a:ext>
            </a:extLst>
          </p:cNvPr>
          <p:cNvSpPr>
            <a:spLocks noGrp="1"/>
          </p:cNvSpPr>
          <p:nvPr/>
        </p:nvSpPr>
        <p:spPr>
          <a:xfrm>
            <a:off x="5200650" y="389572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точність і правильність</a:t>
            </a:r>
          </a:p>
        </p:txBody>
      </p:sp>
      <p:sp>
        <p:nvSpPr>
          <p:cNvPr id="30" name="Прямокутник: округлені кути 29">
            <a:extLst>
              <a:ext uri="{FF2B5EF4-FFF2-40B4-BE49-F238E27FC236}">
                <a16:creationId xmlns:a16="http://schemas.microsoft.com/office/drawing/2014/main" id="{7F33AF40-1530-4891-8A00-3AA0A22D8178}"/>
              </a:ext>
            </a:extLst>
          </p:cNvPr>
          <p:cNvSpPr>
            <a:spLocks noGrp="1"/>
          </p:cNvSpPr>
          <p:nvPr/>
        </p:nvSpPr>
        <p:spPr>
          <a:xfrm>
            <a:off x="5105400" y="4229100"/>
            <a:ext cx="1657350" cy="295275"/>
          </a:xfrm>
          <a:prstGeom prst="roundRect">
            <a:avLst>
              <a:gd name="adj" fmla="val 25806"/>
            </a:avLst>
          </a:prstGeom>
          <a:solidFill>
            <a:srgbClr val="F4F8F6"/>
          </a:solidFill>
          <a:ln w="0">
            <a:noFill/>
          </a:ln>
        </p:spPr>
      </p:sp>
      <p:sp>
        <p:nvSpPr>
          <p:cNvPr id="31" name="Прямокутник 30">
            <a:extLst>
              <a:ext uri="{FF2B5EF4-FFF2-40B4-BE49-F238E27FC236}">
                <a16:creationId xmlns:a16="http://schemas.microsoft.com/office/drawing/2014/main" id="{DE85A1CF-4F8D-4A2F-85EF-B0B3CE17C9E4}"/>
              </a:ext>
            </a:extLst>
          </p:cNvPr>
          <p:cNvSpPr>
            <a:spLocks noGrp="1"/>
          </p:cNvSpPr>
          <p:nvPr/>
        </p:nvSpPr>
        <p:spPr>
          <a:xfrm>
            <a:off x="5200650" y="429577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прецизійність</a:t>
            </a:r>
          </a:p>
        </p:txBody>
      </p:sp>
      <p:sp>
        <p:nvSpPr>
          <p:cNvPr id="32" name="Прямокутник: округлені кути 31">
            <a:extLst>
              <a:ext uri="{FF2B5EF4-FFF2-40B4-BE49-F238E27FC236}">
                <a16:creationId xmlns:a16="http://schemas.microsoft.com/office/drawing/2014/main" id="{46D28C6E-035B-4C75-ABD1-4AF340656A7E}"/>
              </a:ext>
            </a:extLst>
          </p:cNvPr>
          <p:cNvSpPr>
            <a:spLocks noGrp="1"/>
          </p:cNvSpPr>
          <p:nvPr/>
        </p:nvSpPr>
        <p:spPr>
          <a:xfrm>
            <a:off x="5105400" y="4629150"/>
            <a:ext cx="1657350" cy="295275"/>
          </a:xfrm>
          <a:prstGeom prst="roundRect">
            <a:avLst>
              <a:gd name="adj" fmla="val 25806"/>
            </a:avLst>
          </a:prstGeom>
          <a:solidFill>
            <a:srgbClr val="F4F8F6"/>
          </a:solidFill>
          <a:ln w="0">
            <a:noFill/>
          </a:ln>
        </p:spPr>
      </p:sp>
      <p:sp>
        <p:nvSpPr>
          <p:cNvPr id="33" name="Прямокутник 32">
            <a:extLst>
              <a:ext uri="{FF2B5EF4-FFF2-40B4-BE49-F238E27FC236}">
                <a16:creationId xmlns:a16="http://schemas.microsoft.com/office/drawing/2014/main" id="{7AA3F0A0-499E-4D36-B19C-B5CB3B9811B2}"/>
              </a:ext>
            </a:extLst>
          </p:cNvPr>
          <p:cNvSpPr>
            <a:spLocks noGrp="1"/>
          </p:cNvSpPr>
          <p:nvPr/>
        </p:nvSpPr>
        <p:spPr>
          <a:xfrm>
            <a:off x="5200650" y="469582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невизначеність вимірювання</a:t>
            </a:r>
          </a:p>
        </p:txBody>
      </p:sp>
      <p:sp>
        <p:nvSpPr>
          <p:cNvPr id="34" name="Прямокутник: округлені кути 33">
            <a:extLst>
              <a:ext uri="{FF2B5EF4-FFF2-40B4-BE49-F238E27FC236}">
                <a16:creationId xmlns:a16="http://schemas.microsoft.com/office/drawing/2014/main" id="{208C4FB2-80F9-4200-94E6-B596B19AADC9}"/>
              </a:ext>
            </a:extLst>
          </p:cNvPr>
          <p:cNvSpPr>
            <a:spLocks noGrp="1"/>
          </p:cNvSpPr>
          <p:nvPr/>
        </p:nvSpPr>
        <p:spPr>
          <a:xfrm>
            <a:off x="7143750" y="2724150"/>
            <a:ext cx="2000250" cy="2019300"/>
          </a:xfrm>
          <a:prstGeom prst="roundRect">
            <a:avLst>
              <a:gd name="adj" fmla="val 3810"/>
            </a:avLst>
          </a:prstGeom>
          <a:solidFill>
            <a:srgbClr val="F5EBDD"/>
          </a:solidFill>
          <a:ln w="9525">
            <a:solidFill>
              <a:srgbClr val="D6E1DC"/>
            </a:solidFill>
          </a:ln>
        </p:spPr>
      </p:sp>
      <p:sp>
        <p:nvSpPr>
          <p:cNvPr id="35" name="Овал 34">
            <a:extLst>
              <a:ext uri="{FF2B5EF4-FFF2-40B4-BE49-F238E27FC236}">
                <a16:creationId xmlns:a16="http://schemas.microsoft.com/office/drawing/2014/main" id="{CF68D066-41B2-4CC1-A5D6-98711E9BBE11}"/>
              </a:ext>
            </a:extLst>
          </p:cNvPr>
          <p:cNvSpPr>
            <a:spLocks noGrp="1"/>
          </p:cNvSpPr>
          <p:nvPr/>
        </p:nvSpPr>
        <p:spPr>
          <a:xfrm>
            <a:off x="7315200" y="2905125"/>
            <a:ext cx="400050" cy="400050"/>
          </a:xfrm>
          <a:prstGeom prst="ellipse">
            <a:avLst/>
          </a:prstGeom>
          <a:solidFill>
            <a:srgbClr val="4D8969"/>
          </a:solidFill>
          <a:ln w="0">
            <a:noFill/>
          </a:ln>
        </p:spPr>
      </p:sp>
      <p:sp>
        <p:nvSpPr>
          <p:cNvPr id="36" name="Прямокутник 35">
            <a:extLst>
              <a:ext uri="{FF2B5EF4-FFF2-40B4-BE49-F238E27FC236}">
                <a16:creationId xmlns:a16="http://schemas.microsoft.com/office/drawing/2014/main" id="{4E783466-2409-4589-87BC-D685A826B520}"/>
              </a:ext>
            </a:extLst>
          </p:cNvPr>
          <p:cNvSpPr>
            <a:spLocks noGrp="1"/>
          </p:cNvSpPr>
          <p:nvPr/>
        </p:nvSpPr>
        <p:spPr>
          <a:xfrm>
            <a:off x="7315200" y="30289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37" name="Прямокутник 36">
            <a:extLst>
              <a:ext uri="{FF2B5EF4-FFF2-40B4-BE49-F238E27FC236}">
                <a16:creationId xmlns:a16="http://schemas.microsoft.com/office/drawing/2014/main" id="{1CA7BCBB-7F12-495F-96DA-976EF7058CD2}"/>
              </a:ext>
            </a:extLst>
          </p:cNvPr>
          <p:cNvSpPr>
            <a:spLocks noGrp="1"/>
          </p:cNvSpPr>
          <p:nvPr/>
        </p:nvSpPr>
        <p:spPr>
          <a:xfrm>
            <a:off x="7315200" y="3448050"/>
            <a:ext cx="1657350" cy="2667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КОНТРОЛЬ ЯКОСТІ</a:t>
            </a:r>
          </a:p>
        </p:txBody>
      </p:sp>
      <p:sp>
        <p:nvSpPr>
          <p:cNvPr id="38" name="Прямокутник: округлені кути 37">
            <a:extLst>
              <a:ext uri="{FF2B5EF4-FFF2-40B4-BE49-F238E27FC236}">
                <a16:creationId xmlns:a16="http://schemas.microsoft.com/office/drawing/2014/main" id="{F8906F92-BBFA-4C56-825B-368986DC8570}"/>
              </a:ext>
            </a:extLst>
          </p:cNvPr>
          <p:cNvSpPr>
            <a:spLocks noGrp="1"/>
          </p:cNvSpPr>
          <p:nvPr/>
        </p:nvSpPr>
        <p:spPr>
          <a:xfrm>
            <a:off x="7315200" y="3829050"/>
            <a:ext cx="1657350" cy="295275"/>
          </a:xfrm>
          <a:prstGeom prst="roundRect">
            <a:avLst>
              <a:gd name="adj" fmla="val 25806"/>
            </a:avLst>
          </a:prstGeom>
          <a:solidFill>
            <a:srgbClr val="F4F8F6"/>
          </a:solidFill>
          <a:ln w="0">
            <a:noFill/>
          </a:ln>
        </p:spPr>
      </p:sp>
      <p:sp>
        <p:nvSpPr>
          <p:cNvPr id="39" name="Прямокутник 38">
            <a:extLst>
              <a:ext uri="{FF2B5EF4-FFF2-40B4-BE49-F238E27FC236}">
                <a16:creationId xmlns:a16="http://schemas.microsoft.com/office/drawing/2014/main" id="{413B0ED1-2386-4A31-9937-D2A4DFC7AE91}"/>
              </a:ext>
            </a:extLst>
          </p:cNvPr>
          <p:cNvSpPr>
            <a:spLocks noGrp="1"/>
          </p:cNvSpPr>
          <p:nvPr/>
        </p:nvSpPr>
        <p:spPr>
          <a:xfrm>
            <a:off x="7410450" y="389572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внутрішній контроль</a:t>
            </a:r>
          </a:p>
        </p:txBody>
      </p:sp>
      <p:sp>
        <p:nvSpPr>
          <p:cNvPr id="40" name="Прямокутник: округлені кути 39">
            <a:extLst>
              <a:ext uri="{FF2B5EF4-FFF2-40B4-BE49-F238E27FC236}">
                <a16:creationId xmlns:a16="http://schemas.microsoft.com/office/drawing/2014/main" id="{130E40E7-5247-4451-AD52-8E6D78F57414}"/>
              </a:ext>
            </a:extLst>
          </p:cNvPr>
          <p:cNvSpPr>
            <a:spLocks noGrp="1"/>
          </p:cNvSpPr>
          <p:nvPr/>
        </p:nvSpPr>
        <p:spPr>
          <a:xfrm>
            <a:off x="7315200" y="4229100"/>
            <a:ext cx="1657350" cy="295275"/>
          </a:xfrm>
          <a:prstGeom prst="roundRect">
            <a:avLst>
              <a:gd name="adj" fmla="val 25806"/>
            </a:avLst>
          </a:prstGeom>
          <a:solidFill>
            <a:srgbClr val="F4F8F6"/>
          </a:solidFill>
          <a:ln w="0">
            <a:noFill/>
          </a:ln>
        </p:spPr>
      </p:sp>
      <p:sp>
        <p:nvSpPr>
          <p:cNvPr id="41" name="Прямокутник 40">
            <a:extLst>
              <a:ext uri="{FF2B5EF4-FFF2-40B4-BE49-F238E27FC236}">
                <a16:creationId xmlns:a16="http://schemas.microsoft.com/office/drawing/2014/main" id="{D3B6D090-4AD4-481B-85B2-DB5D1A57768F}"/>
              </a:ext>
            </a:extLst>
          </p:cNvPr>
          <p:cNvSpPr>
            <a:spLocks noGrp="1"/>
          </p:cNvSpPr>
          <p:nvPr/>
        </p:nvSpPr>
        <p:spPr>
          <a:xfrm>
            <a:off x="7410450" y="429577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стандартні зразки</a:t>
            </a:r>
          </a:p>
        </p:txBody>
      </p:sp>
      <p:sp>
        <p:nvSpPr>
          <p:cNvPr id="42" name="Прямокутник: округлені кути 41">
            <a:extLst>
              <a:ext uri="{FF2B5EF4-FFF2-40B4-BE49-F238E27FC236}">
                <a16:creationId xmlns:a16="http://schemas.microsoft.com/office/drawing/2014/main" id="{A88D7D0C-213C-42EE-A227-CFEC165B3BCC}"/>
              </a:ext>
            </a:extLst>
          </p:cNvPr>
          <p:cNvSpPr>
            <a:spLocks noGrp="1"/>
          </p:cNvSpPr>
          <p:nvPr/>
        </p:nvSpPr>
        <p:spPr>
          <a:xfrm>
            <a:off x="9353550" y="2724150"/>
            <a:ext cx="2000250" cy="2019300"/>
          </a:xfrm>
          <a:prstGeom prst="roundRect">
            <a:avLst>
              <a:gd name="adj" fmla="val 3810"/>
            </a:avLst>
          </a:prstGeom>
          <a:solidFill>
            <a:srgbClr val="FFFFFF"/>
          </a:solidFill>
          <a:ln w="9525">
            <a:solidFill>
              <a:srgbClr val="D6E1DC"/>
            </a:solidFill>
          </a:ln>
        </p:spPr>
      </p:sp>
      <p:sp>
        <p:nvSpPr>
          <p:cNvPr id="43" name="Овал 42">
            <a:extLst>
              <a:ext uri="{FF2B5EF4-FFF2-40B4-BE49-F238E27FC236}">
                <a16:creationId xmlns:a16="http://schemas.microsoft.com/office/drawing/2014/main" id="{5654D9FE-765B-4753-97A9-6D13FC2B4A2A}"/>
              </a:ext>
            </a:extLst>
          </p:cNvPr>
          <p:cNvSpPr>
            <a:spLocks noGrp="1"/>
          </p:cNvSpPr>
          <p:nvPr/>
        </p:nvSpPr>
        <p:spPr>
          <a:xfrm>
            <a:off x="9525000" y="2905125"/>
            <a:ext cx="400050" cy="400050"/>
          </a:xfrm>
          <a:prstGeom prst="ellipse">
            <a:avLst/>
          </a:prstGeom>
          <a:solidFill>
            <a:srgbClr val="C75A52"/>
          </a:solidFill>
          <a:ln w="0">
            <a:noFill/>
          </a:ln>
        </p:spPr>
      </p:sp>
      <p:sp>
        <p:nvSpPr>
          <p:cNvPr id="44" name="Прямокутник 43">
            <a:extLst>
              <a:ext uri="{FF2B5EF4-FFF2-40B4-BE49-F238E27FC236}">
                <a16:creationId xmlns:a16="http://schemas.microsoft.com/office/drawing/2014/main" id="{3FFCAEE7-8E86-42A7-B5A7-19B351B2D778}"/>
              </a:ext>
            </a:extLst>
          </p:cNvPr>
          <p:cNvSpPr>
            <a:spLocks noGrp="1"/>
          </p:cNvSpPr>
          <p:nvPr/>
        </p:nvSpPr>
        <p:spPr>
          <a:xfrm>
            <a:off x="9525000" y="30289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05</a:t>
            </a:r>
          </a:p>
        </p:txBody>
      </p:sp>
      <p:sp>
        <p:nvSpPr>
          <p:cNvPr id="45" name="Прямокутник 44">
            <a:extLst>
              <a:ext uri="{FF2B5EF4-FFF2-40B4-BE49-F238E27FC236}">
                <a16:creationId xmlns:a16="http://schemas.microsoft.com/office/drawing/2014/main" id="{4F25B84A-C4D8-4B26-95D1-43858EDAA239}"/>
              </a:ext>
            </a:extLst>
          </p:cNvPr>
          <p:cNvSpPr>
            <a:spLocks noGrp="1"/>
          </p:cNvSpPr>
          <p:nvPr/>
        </p:nvSpPr>
        <p:spPr>
          <a:xfrm>
            <a:off x="9525000" y="3448050"/>
            <a:ext cx="1657350" cy="2667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ЗБЕРЕЖЕННЯ</a:t>
            </a:r>
          </a:p>
        </p:txBody>
      </p:sp>
      <p:sp>
        <p:nvSpPr>
          <p:cNvPr id="46" name="Прямокутник: округлені кути 45">
            <a:extLst>
              <a:ext uri="{FF2B5EF4-FFF2-40B4-BE49-F238E27FC236}">
                <a16:creationId xmlns:a16="http://schemas.microsoft.com/office/drawing/2014/main" id="{2C6D4B67-E636-4BCF-9999-9CD457880B6D}"/>
              </a:ext>
            </a:extLst>
          </p:cNvPr>
          <p:cNvSpPr>
            <a:spLocks noGrp="1"/>
          </p:cNvSpPr>
          <p:nvPr/>
        </p:nvSpPr>
        <p:spPr>
          <a:xfrm>
            <a:off x="9525000" y="3829050"/>
            <a:ext cx="1657350" cy="295275"/>
          </a:xfrm>
          <a:prstGeom prst="roundRect">
            <a:avLst>
              <a:gd name="adj" fmla="val 25806"/>
            </a:avLst>
          </a:prstGeom>
          <a:solidFill>
            <a:srgbClr val="F4F8F6"/>
          </a:solidFill>
          <a:ln w="0">
            <a:noFill/>
          </a:ln>
        </p:spPr>
      </p:sp>
      <p:sp>
        <p:nvSpPr>
          <p:cNvPr id="47" name="Прямокутник 46">
            <a:extLst>
              <a:ext uri="{FF2B5EF4-FFF2-40B4-BE49-F238E27FC236}">
                <a16:creationId xmlns:a16="http://schemas.microsoft.com/office/drawing/2014/main" id="{246E92FD-FAEC-4711-8ED0-66BC699F4EA5}"/>
              </a:ext>
            </a:extLst>
          </p:cNvPr>
          <p:cNvSpPr>
            <a:spLocks noGrp="1"/>
          </p:cNvSpPr>
          <p:nvPr/>
        </p:nvSpPr>
        <p:spPr>
          <a:xfrm>
            <a:off x="9620250" y="389572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строки зберігання</a:t>
            </a:r>
          </a:p>
        </p:txBody>
      </p:sp>
      <p:sp>
        <p:nvSpPr>
          <p:cNvPr id="48" name="Прямокутник: округлені кути 47">
            <a:extLst>
              <a:ext uri="{FF2B5EF4-FFF2-40B4-BE49-F238E27FC236}">
                <a16:creationId xmlns:a16="http://schemas.microsoft.com/office/drawing/2014/main" id="{C68D1C1F-4CED-417A-9E3A-F60EB3A269C2}"/>
              </a:ext>
            </a:extLst>
          </p:cNvPr>
          <p:cNvSpPr>
            <a:spLocks noGrp="1"/>
          </p:cNvSpPr>
          <p:nvPr/>
        </p:nvSpPr>
        <p:spPr>
          <a:xfrm>
            <a:off x="9525000" y="4229100"/>
            <a:ext cx="1657350" cy="295275"/>
          </a:xfrm>
          <a:prstGeom prst="roundRect">
            <a:avLst>
              <a:gd name="adj" fmla="val 25806"/>
            </a:avLst>
          </a:prstGeom>
          <a:solidFill>
            <a:srgbClr val="F4F8F6"/>
          </a:solidFill>
          <a:ln w="0">
            <a:noFill/>
          </a:ln>
        </p:spPr>
      </p:sp>
      <p:sp>
        <p:nvSpPr>
          <p:cNvPr id="49" name="Прямокутник 48">
            <a:extLst>
              <a:ext uri="{FF2B5EF4-FFF2-40B4-BE49-F238E27FC236}">
                <a16:creationId xmlns:a16="http://schemas.microsoft.com/office/drawing/2014/main" id="{994548E7-42B6-4991-89B4-880A4D57486A}"/>
              </a:ext>
            </a:extLst>
          </p:cNvPr>
          <p:cNvSpPr>
            <a:spLocks noGrp="1"/>
          </p:cNvSpPr>
          <p:nvPr/>
        </p:nvSpPr>
        <p:spPr>
          <a:xfrm>
            <a:off x="9620250" y="4295775"/>
            <a:ext cx="1466850" cy="171450"/>
          </a:xfrm>
          <a:prstGeom prst="rect">
            <a:avLst/>
          </a:prstGeom>
          <a:noFill/>
          <a:ln w="0">
            <a:noFill/>
          </a:ln>
        </p:spPr>
        <p:txBody>
          <a:bodyPr anchor="t">
            <a:normAutofit fontScale="63636"/>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умови транспортування</a:t>
            </a:r>
          </a:p>
        </p:txBody>
      </p:sp>
      <p:sp>
        <p:nvSpPr>
          <p:cNvPr id="50" name="Прямокутник: округлені кути 49">
            <a:extLst>
              <a:ext uri="{FF2B5EF4-FFF2-40B4-BE49-F238E27FC236}">
                <a16:creationId xmlns:a16="http://schemas.microsoft.com/office/drawing/2014/main" id="{EE5394A8-A445-4CC5-9F43-A1C8BDD4D5B9}"/>
              </a:ext>
            </a:extLst>
          </p:cNvPr>
          <p:cNvSpPr>
            <a:spLocks noGrp="1"/>
          </p:cNvSpPr>
          <p:nvPr/>
        </p:nvSpPr>
        <p:spPr>
          <a:xfrm>
            <a:off x="514350" y="5048250"/>
            <a:ext cx="11068050" cy="781050"/>
          </a:xfrm>
          <a:prstGeom prst="roundRect">
            <a:avLst>
              <a:gd name="adj" fmla="val 9756"/>
            </a:avLst>
          </a:prstGeom>
          <a:solidFill>
            <a:srgbClr val="10282F"/>
          </a:solidFill>
          <a:ln w="0">
            <a:noFill/>
          </a:ln>
        </p:spPr>
      </p:sp>
      <p:sp>
        <p:nvSpPr>
          <p:cNvPr id="51" name="Прямокутник 50">
            <a:extLst>
              <a:ext uri="{FF2B5EF4-FFF2-40B4-BE49-F238E27FC236}">
                <a16:creationId xmlns:a16="http://schemas.microsoft.com/office/drawing/2014/main" id="{33F93FB2-02AD-4309-882A-FBA4B1462968}"/>
              </a:ext>
            </a:extLst>
          </p:cNvPr>
          <p:cNvSpPr>
            <a:spLocks noGrp="1"/>
          </p:cNvSpPr>
          <p:nvPr/>
        </p:nvSpPr>
        <p:spPr>
          <a:xfrm>
            <a:off x="742950" y="5257800"/>
            <a:ext cx="17145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Ключове запитання</a:t>
            </a:r>
          </a:p>
        </p:txBody>
      </p:sp>
      <p:sp>
        <p:nvSpPr>
          <p:cNvPr id="52" name="Прямокутник 51">
            <a:extLst>
              <a:ext uri="{FF2B5EF4-FFF2-40B4-BE49-F238E27FC236}">
                <a16:creationId xmlns:a16="http://schemas.microsoft.com/office/drawing/2014/main" id="{B65192BD-C1A3-4355-88DF-F0C939AB3753}"/>
              </a:ext>
            </a:extLst>
          </p:cNvPr>
          <p:cNvSpPr>
            <a:spLocks noGrp="1"/>
          </p:cNvSpPr>
          <p:nvPr/>
        </p:nvSpPr>
        <p:spPr>
          <a:xfrm>
            <a:off x="2524125" y="5191125"/>
            <a:ext cx="8667750" cy="323850"/>
          </a:xfrm>
          <a:prstGeom prst="rect">
            <a:avLst/>
          </a:prstGeom>
          <a:noFill/>
          <a:ln w="0">
            <a:noFill/>
          </a:ln>
        </p:spPr>
        <p:txBody>
          <a:bodyPr anchor="t">
            <a:normAutofit fontScale="92812"/>
          </a:bodyPr>
          <a:lstStyle/>
          <a:p>
            <a:pPr algn="l">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Чи може цей метод надійно підтвердити критерій, з яким порівнюють результат?</a:t>
            </a:r>
          </a:p>
        </p:txBody>
      </p:sp>
      <p:sp>
        <p:nvSpPr>
          <p:cNvPr id="53" name="Прямокутник 52">
            <a:extLst>
              <a:ext uri="{FF2B5EF4-FFF2-40B4-BE49-F238E27FC236}">
                <a16:creationId xmlns:a16="http://schemas.microsoft.com/office/drawing/2014/main" id="{22D287F8-0B9D-4CC4-8CD3-297C61AEC82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4" name="Прямокутник 53">
            <a:extLst>
              <a:ext uri="{FF2B5EF4-FFF2-40B4-BE49-F238E27FC236}">
                <a16:creationId xmlns:a16="http://schemas.microsoft.com/office/drawing/2014/main" id="{630CFFEE-5B15-4EF8-BF5A-72DD105F37CD}"/>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10</a:t>
            </a:r>
          </a:p>
        </p:txBody>
      </p:sp>
    </p:spTree>
    <p:extLst>
      <p:ext uri="{BB962C8B-B14F-4D97-AF65-F5344CB8AC3E}">
        <p14:creationId xmlns:p14="http://schemas.microsoft.com/office/powerpoint/2010/main" val="557260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 name="Прямокутник 70">
            <a:extLst>
              <a:ext uri="{FF2B5EF4-FFF2-40B4-BE49-F238E27FC236}">
                <a16:creationId xmlns:a16="http://schemas.microsoft.com/office/drawing/2014/main" id="{B829C470-CF6B-4EF6-B768-566CB5958F0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11</a:t>
            </a:r>
          </a:p>
        </p:txBody>
      </p:sp>
      <p:sp>
        <p:nvSpPr>
          <p:cNvPr id="2" name="Прямокутник 1">
            <a:extLst>
              <a:ext uri="{FF2B5EF4-FFF2-40B4-BE49-F238E27FC236}">
                <a16:creationId xmlns:a16="http://schemas.microsoft.com/office/drawing/2014/main" id="{9D274B9F-2C2C-463A-8DD3-612F345355D8}"/>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5D7A7E6-08E1-4A82-A43B-01631B194034}"/>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Польові й лабораторні методи працюють як одна система</a:t>
            </a:r>
          </a:p>
        </p:txBody>
      </p:sp>
      <p:sp>
        <p:nvSpPr>
          <p:cNvPr id="4" name="Прямокутник: округлені кути 3">
            <a:extLst>
              <a:ext uri="{FF2B5EF4-FFF2-40B4-BE49-F238E27FC236}">
                <a16:creationId xmlns:a16="http://schemas.microsoft.com/office/drawing/2014/main" id="{9693F0B4-9F96-4529-BCF8-228BB97C0B62}"/>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F56814F2-02A7-4363-82F9-C20D23387BC3}"/>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AC594CCE-AEB3-40CB-B6D1-E1F9B9503394}"/>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ІНТЕГРОВАНА СИСТЕМА ВИМІРЮВАНЬ</a:t>
            </a:r>
          </a:p>
        </p:txBody>
      </p:sp>
      <p:sp>
        <p:nvSpPr>
          <p:cNvPr id="7" name="Прямокутник 6">
            <a:extLst>
              <a:ext uri="{FF2B5EF4-FFF2-40B4-BE49-F238E27FC236}">
                <a16:creationId xmlns:a16="http://schemas.microsoft.com/office/drawing/2014/main" id="{6A0B85F4-D234-4D8B-9FEE-D03F7A6779C8}"/>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Поєднання швидких польових спостережень із лабораторним підтвердженням для просторово детального та доказового висновку.</a:t>
            </a:r>
          </a:p>
        </p:txBody>
      </p:sp>
      <p:sp>
        <p:nvSpPr>
          <p:cNvPr id="8" name="Прямокутник 7">
            <a:extLst>
              <a:ext uri="{FF2B5EF4-FFF2-40B4-BE49-F238E27FC236}">
                <a16:creationId xmlns:a16="http://schemas.microsoft.com/office/drawing/2014/main" id="{BADA0477-5AAE-4739-8879-B7835A4D7BE9}"/>
              </a:ext>
            </a:extLst>
          </p:cNvPr>
          <p:cNvSpPr>
            <a:spLocks noGrp="1"/>
          </p:cNvSpPr>
          <p:nvPr/>
        </p:nvSpPr>
        <p:spPr>
          <a:xfrm>
            <a:off x="514350" y="2628900"/>
            <a:ext cx="6743700" cy="400050"/>
          </a:xfrm>
          <a:prstGeom prst="rect">
            <a:avLst/>
          </a:prstGeom>
          <a:solidFill>
            <a:srgbClr val="10282F"/>
          </a:solidFill>
          <a:ln w="0">
            <a:noFill/>
          </a:ln>
        </p:spPr>
      </p:sp>
      <p:sp>
        <p:nvSpPr>
          <p:cNvPr id="9" name="Прямокутник 8">
            <a:extLst>
              <a:ext uri="{FF2B5EF4-FFF2-40B4-BE49-F238E27FC236}">
                <a16:creationId xmlns:a16="http://schemas.microsoft.com/office/drawing/2014/main" id="{563FBD0E-6379-4800-B847-693586D5D59D}"/>
              </a:ext>
            </a:extLst>
          </p:cNvPr>
          <p:cNvSpPr>
            <a:spLocks noGrp="1"/>
          </p:cNvSpPr>
          <p:nvPr/>
        </p:nvSpPr>
        <p:spPr>
          <a:xfrm>
            <a:off x="666750" y="2743200"/>
            <a:ext cx="2000250" cy="171450"/>
          </a:xfrm>
          <a:prstGeom prst="rect">
            <a:avLst/>
          </a:prstGeom>
          <a:noFill/>
          <a:ln w="0">
            <a:noFill/>
          </a:ln>
        </p:spPr>
        <p:txBody>
          <a:bodyPr anchor="t">
            <a:normAutofit fontScale="58333"/>
          </a:bodyPr>
          <a:lstStyle/>
          <a:p>
            <a:pPr algn="l">
              <a:defRPr sz="900" b="1">
                <a:solidFill>
                  <a:srgbClr val="FFFFFF"/>
                </a:solidFill>
                <a:latin typeface="DejaVu Sans"/>
                <a:ea typeface="DejaVu Sans"/>
                <a:cs typeface="DejaVu Sans"/>
              </a:defRPr>
            </a:pPr>
            <a:r>
              <a:rPr sz="900" b="1">
                <a:solidFill>
                  <a:srgbClr val="FFFFFF"/>
                </a:solidFill>
                <a:latin typeface="DejaVu Sans"/>
                <a:ea typeface="DejaVu Sans"/>
                <a:cs typeface="DejaVu Sans"/>
              </a:rPr>
              <a:t>Характеристика</a:t>
            </a:r>
          </a:p>
        </p:txBody>
      </p:sp>
      <p:sp>
        <p:nvSpPr>
          <p:cNvPr id="10" name="Прямокутник 9">
            <a:extLst>
              <a:ext uri="{FF2B5EF4-FFF2-40B4-BE49-F238E27FC236}">
                <a16:creationId xmlns:a16="http://schemas.microsoft.com/office/drawing/2014/main" id="{A3B6FD99-A287-49A8-A179-C159A385BE44}"/>
              </a:ext>
            </a:extLst>
          </p:cNvPr>
          <p:cNvSpPr>
            <a:spLocks noGrp="1"/>
          </p:cNvSpPr>
          <p:nvPr/>
        </p:nvSpPr>
        <p:spPr>
          <a:xfrm>
            <a:off x="2857500" y="2743200"/>
            <a:ext cx="1952625" cy="171450"/>
          </a:xfrm>
          <a:prstGeom prst="rect">
            <a:avLst/>
          </a:prstGeom>
          <a:noFill/>
          <a:ln w="0">
            <a:noFill/>
          </a:ln>
        </p:spPr>
        <p:txBody>
          <a:bodyPr anchor="t">
            <a:normAutofit fontScale="58333"/>
          </a:bodyPr>
          <a:lstStyle/>
          <a:p>
            <a:pPr algn="l">
              <a:defRPr sz="900" b="1">
                <a:solidFill>
                  <a:srgbClr val="FFFFFF"/>
                </a:solidFill>
                <a:latin typeface="DejaVu Sans"/>
                <a:ea typeface="DejaVu Sans"/>
                <a:cs typeface="DejaVu Sans"/>
              </a:defRPr>
            </a:pPr>
            <a:r>
              <a:rPr sz="900" b="1">
                <a:solidFill>
                  <a:srgbClr val="FFFFFF"/>
                </a:solidFill>
                <a:latin typeface="DejaVu Sans"/>
                <a:ea typeface="DejaVu Sans"/>
                <a:cs typeface="DejaVu Sans"/>
              </a:rPr>
              <a:t>Польові сенсори</a:t>
            </a:r>
          </a:p>
        </p:txBody>
      </p:sp>
      <p:sp>
        <p:nvSpPr>
          <p:cNvPr id="11" name="Прямокутник 10">
            <a:extLst>
              <a:ext uri="{FF2B5EF4-FFF2-40B4-BE49-F238E27FC236}">
                <a16:creationId xmlns:a16="http://schemas.microsoft.com/office/drawing/2014/main" id="{0A030103-93CF-4B1A-9408-4AC7FF2D2BB2}"/>
              </a:ext>
            </a:extLst>
          </p:cNvPr>
          <p:cNvSpPr>
            <a:spLocks noGrp="1"/>
          </p:cNvSpPr>
          <p:nvPr/>
        </p:nvSpPr>
        <p:spPr>
          <a:xfrm>
            <a:off x="5010150" y="2743200"/>
            <a:ext cx="2095500" cy="171450"/>
          </a:xfrm>
          <a:prstGeom prst="rect">
            <a:avLst/>
          </a:prstGeom>
          <a:noFill/>
          <a:ln w="0">
            <a:noFill/>
          </a:ln>
        </p:spPr>
        <p:txBody>
          <a:bodyPr anchor="t">
            <a:normAutofit fontScale="58333"/>
          </a:bodyPr>
          <a:lstStyle/>
          <a:p>
            <a:pPr algn="l">
              <a:defRPr sz="900" b="1">
                <a:solidFill>
                  <a:srgbClr val="FFFFFF"/>
                </a:solidFill>
                <a:latin typeface="DejaVu Sans"/>
                <a:ea typeface="DejaVu Sans"/>
                <a:cs typeface="DejaVu Sans"/>
              </a:defRPr>
            </a:pPr>
            <a:r>
              <a:rPr sz="900" b="1">
                <a:solidFill>
                  <a:srgbClr val="FFFFFF"/>
                </a:solidFill>
                <a:latin typeface="DejaVu Sans"/>
                <a:ea typeface="DejaVu Sans"/>
                <a:cs typeface="DejaVu Sans"/>
              </a:rPr>
              <a:t>Лабораторний аналіз</a:t>
            </a:r>
          </a:p>
        </p:txBody>
      </p:sp>
      <p:sp>
        <p:nvSpPr>
          <p:cNvPr id="12" name="Прямокутник 11">
            <a:extLst>
              <a:ext uri="{FF2B5EF4-FFF2-40B4-BE49-F238E27FC236}">
                <a16:creationId xmlns:a16="http://schemas.microsoft.com/office/drawing/2014/main" id="{310B52B6-850B-49D1-A51B-FBC30551CC61}"/>
              </a:ext>
            </a:extLst>
          </p:cNvPr>
          <p:cNvSpPr>
            <a:spLocks noGrp="1"/>
          </p:cNvSpPr>
          <p:nvPr/>
        </p:nvSpPr>
        <p:spPr>
          <a:xfrm>
            <a:off x="514350" y="3028950"/>
            <a:ext cx="6743700" cy="323850"/>
          </a:xfrm>
          <a:prstGeom prst="rect">
            <a:avLst/>
          </a:prstGeom>
          <a:solidFill>
            <a:srgbClr val="F4F8F6"/>
          </a:solidFill>
          <a:ln w="9525">
            <a:solidFill>
              <a:srgbClr val="D6E1DC"/>
            </a:solidFill>
          </a:ln>
        </p:spPr>
      </p:sp>
      <p:sp>
        <p:nvSpPr>
          <p:cNvPr id="13" name="Прямокутник 12">
            <a:extLst>
              <a:ext uri="{FF2B5EF4-FFF2-40B4-BE49-F238E27FC236}">
                <a16:creationId xmlns:a16="http://schemas.microsoft.com/office/drawing/2014/main" id="{DF1846E2-0F45-4823-B1CA-21F2BB933E51}"/>
              </a:ext>
            </a:extLst>
          </p:cNvPr>
          <p:cNvSpPr>
            <a:spLocks noGrp="1"/>
          </p:cNvSpPr>
          <p:nvPr/>
        </p:nvSpPr>
        <p:spPr>
          <a:xfrm>
            <a:off x="666750" y="30956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Швидкість</a:t>
            </a:r>
          </a:p>
        </p:txBody>
      </p:sp>
      <p:sp>
        <p:nvSpPr>
          <p:cNvPr id="14" name="Прямокутник 13">
            <a:extLst>
              <a:ext uri="{FF2B5EF4-FFF2-40B4-BE49-F238E27FC236}">
                <a16:creationId xmlns:a16="http://schemas.microsoft.com/office/drawing/2014/main" id="{532C5AB0-D7E9-4AA6-9EA6-7817257FB52C}"/>
              </a:ext>
            </a:extLst>
          </p:cNvPr>
          <p:cNvSpPr>
            <a:spLocks noGrp="1"/>
          </p:cNvSpPr>
          <p:nvPr/>
        </p:nvSpPr>
        <p:spPr>
          <a:xfrm>
            <a:off x="2857500" y="30956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висока</a:t>
            </a:r>
          </a:p>
        </p:txBody>
      </p:sp>
      <p:sp>
        <p:nvSpPr>
          <p:cNvPr id="15" name="Прямокутник 14">
            <a:extLst>
              <a:ext uri="{FF2B5EF4-FFF2-40B4-BE49-F238E27FC236}">
                <a16:creationId xmlns:a16="http://schemas.microsoft.com/office/drawing/2014/main" id="{749EE7AB-2398-425A-86C2-E8FFB86F5776}"/>
              </a:ext>
            </a:extLst>
          </p:cNvPr>
          <p:cNvSpPr>
            <a:spLocks noGrp="1"/>
          </p:cNvSpPr>
          <p:nvPr/>
        </p:nvSpPr>
        <p:spPr>
          <a:xfrm>
            <a:off x="5010150" y="30956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нижча</a:t>
            </a:r>
          </a:p>
        </p:txBody>
      </p:sp>
      <p:sp>
        <p:nvSpPr>
          <p:cNvPr id="16" name="Прямокутник 15">
            <a:extLst>
              <a:ext uri="{FF2B5EF4-FFF2-40B4-BE49-F238E27FC236}">
                <a16:creationId xmlns:a16="http://schemas.microsoft.com/office/drawing/2014/main" id="{45E48C2F-B33F-4CF5-B8D3-52E3878D3077}"/>
              </a:ext>
            </a:extLst>
          </p:cNvPr>
          <p:cNvSpPr>
            <a:spLocks noGrp="1"/>
          </p:cNvSpPr>
          <p:nvPr/>
        </p:nvSpPr>
        <p:spPr>
          <a:xfrm>
            <a:off x="514350" y="3371850"/>
            <a:ext cx="6743700" cy="323850"/>
          </a:xfrm>
          <a:prstGeom prst="rect">
            <a:avLst/>
          </a:prstGeom>
          <a:solidFill>
            <a:srgbClr val="F5EBDD"/>
          </a:solidFill>
          <a:ln w="9525">
            <a:solidFill>
              <a:srgbClr val="D6E1DC"/>
            </a:solidFill>
          </a:ln>
        </p:spPr>
      </p:sp>
      <p:sp>
        <p:nvSpPr>
          <p:cNvPr id="17" name="Прямокутник 16">
            <a:extLst>
              <a:ext uri="{FF2B5EF4-FFF2-40B4-BE49-F238E27FC236}">
                <a16:creationId xmlns:a16="http://schemas.microsoft.com/office/drawing/2014/main" id="{49E6E6B8-AF49-4966-8B7A-8FFF521027F0}"/>
              </a:ext>
            </a:extLst>
          </p:cNvPr>
          <p:cNvSpPr>
            <a:spLocks noGrp="1"/>
          </p:cNvSpPr>
          <p:nvPr/>
        </p:nvSpPr>
        <p:spPr>
          <a:xfrm>
            <a:off x="666750" y="34385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Кількість</a:t>
            </a:r>
          </a:p>
        </p:txBody>
      </p:sp>
      <p:sp>
        <p:nvSpPr>
          <p:cNvPr id="18" name="Прямокутник 17">
            <a:extLst>
              <a:ext uri="{FF2B5EF4-FFF2-40B4-BE49-F238E27FC236}">
                <a16:creationId xmlns:a16="http://schemas.microsoft.com/office/drawing/2014/main" id="{0FE11278-863B-4335-A3D7-BF689CE8883F}"/>
              </a:ext>
            </a:extLst>
          </p:cNvPr>
          <p:cNvSpPr>
            <a:spLocks noGrp="1"/>
          </p:cNvSpPr>
          <p:nvPr/>
        </p:nvSpPr>
        <p:spPr>
          <a:xfrm>
            <a:off x="2857500" y="34385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велика</a:t>
            </a:r>
          </a:p>
        </p:txBody>
      </p:sp>
      <p:sp>
        <p:nvSpPr>
          <p:cNvPr id="19" name="Прямокутник 18">
            <a:extLst>
              <a:ext uri="{FF2B5EF4-FFF2-40B4-BE49-F238E27FC236}">
                <a16:creationId xmlns:a16="http://schemas.microsoft.com/office/drawing/2014/main" id="{5D994D68-AAD0-4C7F-857B-DCB0D4EA9CFB}"/>
              </a:ext>
            </a:extLst>
          </p:cNvPr>
          <p:cNvSpPr>
            <a:spLocks noGrp="1"/>
          </p:cNvSpPr>
          <p:nvPr/>
        </p:nvSpPr>
        <p:spPr>
          <a:xfrm>
            <a:off x="5010150" y="34385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обмежена ресурсами</a:t>
            </a:r>
          </a:p>
        </p:txBody>
      </p:sp>
      <p:sp>
        <p:nvSpPr>
          <p:cNvPr id="20" name="Прямокутник 19">
            <a:extLst>
              <a:ext uri="{FF2B5EF4-FFF2-40B4-BE49-F238E27FC236}">
                <a16:creationId xmlns:a16="http://schemas.microsoft.com/office/drawing/2014/main" id="{B5ED01F8-9616-4515-91A6-4152F64974E8}"/>
              </a:ext>
            </a:extLst>
          </p:cNvPr>
          <p:cNvSpPr>
            <a:spLocks noGrp="1"/>
          </p:cNvSpPr>
          <p:nvPr/>
        </p:nvSpPr>
        <p:spPr>
          <a:xfrm>
            <a:off x="514350" y="3714750"/>
            <a:ext cx="6743700" cy="323850"/>
          </a:xfrm>
          <a:prstGeom prst="rect">
            <a:avLst/>
          </a:prstGeom>
          <a:solidFill>
            <a:srgbClr val="F4F8F6"/>
          </a:solidFill>
          <a:ln w="9525">
            <a:solidFill>
              <a:srgbClr val="D6E1DC"/>
            </a:solidFill>
          </a:ln>
        </p:spPr>
      </p:sp>
      <p:sp>
        <p:nvSpPr>
          <p:cNvPr id="21" name="Прямокутник 20">
            <a:extLst>
              <a:ext uri="{FF2B5EF4-FFF2-40B4-BE49-F238E27FC236}">
                <a16:creationId xmlns:a16="http://schemas.microsoft.com/office/drawing/2014/main" id="{830A13A8-0C83-4116-9808-77D596031A80}"/>
              </a:ext>
            </a:extLst>
          </p:cNvPr>
          <p:cNvSpPr>
            <a:spLocks noGrp="1"/>
          </p:cNvSpPr>
          <p:nvPr/>
        </p:nvSpPr>
        <p:spPr>
          <a:xfrm>
            <a:off x="666750" y="37814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Просторова деталізація</a:t>
            </a:r>
          </a:p>
        </p:txBody>
      </p:sp>
      <p:sp>
        <p:nvSpPr>
          <p:cNvPr id="22" name="Прямокутник 21">
            <a:extLst>
              <a:ext uri="{FF2B5EF4-FFF2-40B4-BE49-F238E27FC236}">
                <a16:creationId xmlns:a16="http://schemas.microsoft.com/office/drawing/2014/main" id="{D071D186-150B-4582-BC65-D90D089BC1EB}"/>
              </a:ext>
            </a:extLst>
          </p:cNvPr>
          <p:cNvSpPr>
            <a:spLocks noGrp="1"/>
          </p:cNvSpPr>
          <p:nvPr/>
        </p:nvSpPr>
        <p:spPr>
          <a:xfrm>
            <a:off x="2857500" y="37814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висока</a:t>
            </a:r>
          </a:p>
        </p:txBody>
      </p:sp>
      <p:sp>
        <p:nvSpPr>
          <p:cNvPr id="23" name="Прямокутник 22">
            <a:extLst>
              <a:ext uri="{FF2B5EF4-FFF2-40B4-BE49-F238E27FC236}">
                <a16:creationId xmlns:a16="http://schemas.microsoft.com/office/drawing/2014/main" id="{94C45360-CB9C-4D40-9CF7-4BBD4989B07E}"/>
              </a:ext>
            </a:extLst>
          </p:cNvPr>
          <p:cNvSpPr>
            <a:spLocks noGrp="1"/>
          </p:cNvSpPr>
          <p:nvPr/>
        </p:nvSpPr>
        <p:spPr>
          <a:xfrm>
            <a:off x="5010150" y="37814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залежить від кількості проб</a:t>
            </a:r>
          </a:p>
        </p:txBody>
      </p:sp>
      <p:sp>
        <p:nvSpPr>
          <p:cNvPr id="24" name="Прямокутник 23">
            <a:extLst>
              <a:ext uri="{FF2B5EF4-FFF2-40B4-BE49-F238E27FC236}">
                <a16:creationId xmlns:a16="http://schemas.microsoft.com/office/drawing/2014/main" id="{F83D3CD4-D632-4F9B-B182-3499822A739A}"/>
              </a:ext>
            </a:extLst>
          </p:cNvPr>
          <p:cNvSpPr>
            <a:spLocks noGrp="1"/>
          </p:cNvSpPr>
          <p:nvPr/>
        </p:nvSpPr>
        <p:spPr>
          <a:xfrm>
            <a:off x="514350" y="4057650"/>
            <a:ext cx="6743700" cy="323850"/>
          </a:xfrm>
          <a:prstGeom prst="rect">
            <a:avLst/>
          </a:prstGeom>
          <a:solidFill>
            <a:srgbClr val="F5EBDD"/>
          </a:solidFill>
          <a:ln w="9525">
            <a:solidFill>
              <a:srgbClr val="D6E1DC"/>
            </a:solidFill>
          </a:ln>
        </p:spPr>
      </p:sp>
      <p:sp>
        <p:nvSpPr>
          <p:cNvPr id="25" name="Прямокутник 24">
            <a:extLst>
              <a:ext uri="{FF2B5EF4-FFF2-40B4-BE49-F238E27FC236}">
                <a16:creationId xmlns:a16="http://schemas.microsoft.com/office/drawing/2014/main" id="{49254680-996F-47A2-AB9F-FB48E6E33268}"/>
              </a:ext>
            </a:extLst>
          </p:cNvPr>
          <p:cNvSpPr>
            <a:spLocks noGrp="1"/>
          </p:cNvSpPr>
          <p:nvPr/>
        </p:nvSpPr>
        <p:spPr>
          <a:xfrm>
            <a:off x="666750" y="41243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Чутливість</a:t>
            </a:r>
          </a:p>
        </p:txBody>
      </p:sp>
      <p:sp>
        <p:nvSpPr>
          <p:cNvPr id="26" name="Прямокутник 25">
            <a:extLst>
              <a:ext uri="{FF2B5EF4-FFF2-40B4-BE49-F238E27FC236}">
                <a16:creationId xmlns:a16="http://schemas.microsoft.com/office/drawing/2014/main" id="{F64A80D1-5EF1-4C0D-B8BD-6101BB218DCE}"/>
              </a:ext>
            </a:extLst>
          </p:cNvPr>
          <p:cNvSpPr>
            <a:spLocks noGrp="1"/>
          </p:cNvSpPr>
          <p:nvPr/>
        </p:nvSpPr>
        <p:spPr>
          <a:xfrm>
            <a:off x="2857500" y="41243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часто обмежена</a:t>
            </a:r>
          </a:p>
        </p:txBody>
      </p:sp>
      <p:sp>
        <p:nvSpPr>
          <p:cNvPr id="27" name="Прямокутник 26">
            <a:extLst>
              <a:ext uri="{FF2B5EF4-FFF2-40B4-BE49-F238E27FC236}">
                <a16:creationId xmlns:a16="http://schemas.microsoft.com/office/drawing/2014/main" id="{CB51AE6E-AE0F-4440-A126-842AC0E1BE6D}"/>
              </a:ext>
            </a:extLst>
          </p:cNvPr>
          <p:cNvSpPr>
            <a:spLocks noGrp="1"/>
          </p:cNvSpPr>
          <p:nvPr/>
        </p:nvSpPr>
        <p:spPr>
          <a:xfrm>
            <a:off x="5010150" y="41243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зазвичай вища</a:t>
            </a:r>
          </a:p>
        </p:txBody>
      </p:sp>
      <p:sp>
        <p:nvSpPr>
          <p:cNvPr id="28" name="Прямокутник 27">
            <a:extLst>
              <a:ext uri="{FF2B5EF4-FFF2-40B4-BE49-F238E27FC236}">
                <a16:creationId xmlns:a16="http://schemas.microsoft.com/office/drawing/2014/main" id="{259E5238-F674-4600-8CCB-E96825AF4C6D}"/>
              </a:ext>
            </a:extLst>
          </p:cNvPr>
          <p:cNvSpPr>
            <a:spLocks noGrp="1"/>
          </p:cNvSpPr>
          <p:nvPr/>
        </p:nvSpPr>
        <p:spPr>
          <a:xfrm>
            <a:off x="514350" y="4400550"/>
            <a:ext cx="6743700" cy="323850"/>
          </a:xfrm>
          <a:prstGeom prst="rect">
            <a:avLst/>
          </a:prstGeom>
          <a:solidFill>
            <a:srgbClr val="F4F8F6"/>
          </a:solidFill>
          <a:ln w="9525">
            <a:solidFill>
              <a:srgbClr val="D6E1DC"/>
            </a:solidFill>
          </a:ln>
        </p:spPr>
      </p:sp>
      <p:sp>
        <p:nvSpPr>
          <p:cNvPr id="29" name="Прямокутник 28">
            <a:extLst>
              <a:ext uri="{FF2B5EF4-FFF2-40B4-BE49-F238E27FC236}">
                <a16:creationId xmlns:a16="http://schemas.microsoft.com/office/drawing/2014/main" id="{A27BF435-ADB1-427B-9AAB-1E0AB029E1AA}"/>
              </a:ext>
            </a:extLst>
          </p:cNvPr>
          <p:cNvSpPr>
            <a:spLocks noGrp="1"/>
          </p:cNvSpPr>
          <p:nvPr/>
        </p:nvSpPr>
        <p:spPr>
          <a:xfrm>
            <a:off x="666750" y="44672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Селективність</a:t>
            </a:r>
          </a:p>
        </p:txBody>
      </p:sp>
      <p:sp>
        <p:nvSpPr>
          <p:cNvPr id="30" name="Прямокутник 29">
            <a:extLst>
              <a:ext uri="{FF2B5EF4-FFF2-40B4-BE49-F238E27FC236}">
                <a16:creationId xmlns:a16="http://schemas.microsoft.com/office/drawing/2014/main" id="{168BA1EA-464D-44A8-9BC2-4A62D0AC309F}"/>
              </a:ext>
            </a:extLst>
          </p:cNvPr>
          <p:cNvSpPr>
            <a:spLocks noGrp="1"/>
          </p:cNvSpPr>
          <p:nvPr/>
        </p:nvSpPr>
        <p:spPr>
          <a:xfrm>
            <a:off x="2857500" y="44672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може бути нижчою</a:t>
            </a:r>
          </a:p>
        </p:txBody>
      </p:sp>
      <p:sp>
        <p:nvSpPr>
          <p:cNvPr id="31" name="Прямокутник 30">
            <a:extLst>
              <a:ext uri="{FF2B5EF4-FFF2-40B4-BE49-F238E27FC236}">
                <a16:creationId xmlns:a16="http://schemas.microsoft.com/office/drawing/2014/main" id="{77618177-0352-4F06-AB36-C56CBEF1D967}"/>
              </a:ext>
            </a:extLst>
          </p:cNvPr>
          <p:cNvSpPr>
            <a:spLocks noGrp="1"/>
          </p:cNvSpPr>
          <p:nvPr/>
        </p:nvSpPr>
        <p:spPr>
          <a:xfrm>
            <a:off x="5010150" y="44672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вища за належного методу</a:t>
            </a:r>
          </a:p>
        </p:txBody>
      </p:sp>
      <p:sp>
        <p:nvSpPr>
          <p:cNvPr id="32" name="Прямокутник 31">
            <a:extLst>
              <a:ext uri="{FF2B5EF4-FFF2-40B4-BE49-F238E27FC236}">
                <a16:creationId xmlns:a16="http://schemas.microsoft.com/office/drawing/2014/main" id="{9A206ED6-4FF0-43B2-8B8E-28F5BD40D343}"/>
              </a:ext>
            </a:extLst>
          </p:cNvPr>
          <p:cNvSpPr>
            <a:spLocks noGrp="1"/>
          </p:cNvSpPr>
          <p:nvPr/>
        </p:nvSpPr>
        <p:spPr>
          <a:xfrm>
            <a:off x="514350" y="4743450"/>
            <a:ext cx="6743700" cy="323850"/>
          </a:xfrm>
          <a:prstGeom prst="rect">
            <a:avLst/>
          </a:prstGeom>
          <a:solidFill>
            <a:srgbClr val="F5EBDD"/>
          </a:solidFill>
          <a:ln w="9525">
            <a:solidFill>
              <a:srgbClr val="D6E1DC"/>
            </a:solidFill>
          </a:ln>
        </p:spPr>
      </p:sp>
      <p:sp>
        <p:nvSpPr>
          <p:cNvPr id="33" name="Прямокутник 32">
            <a:extLst>
              <a:ext uri="{FF2B5EF4-FFF2-40B4-BE49-F238E27FC236}">
                <a16:creationId xmlns:a16="http://schemas.microsoft.com/office/drawing/2014/main" id="{EE8023BA-D7C5-41B0-A405-D921350A9436}"/>
              </a:ext>
            </a:extLst>
          </p:cNvPr>
          <p:cNvSpPr>
            <a:spLocks noGrp="1"/>
          </p:cNvSpPr>
          <p:nvPr/>
        </p:nvSpPr>
        <p:spPr>
          <a:xfrm>
            <a:off x="666750" y="48101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Умови</a:t>
            </a:r>
          </a:p>
        </p:txBody>
      </p:sp>
      <p:sp>
        <p:nvSpPr>
          <p:cNvPr id="34" name="Прямокутник 33">
            <a:extLst>
              <a:ext uri="{FF2B5EF4-FFF2-40B4-BE49-F238E27FC236}">
                <a16:creationId xmlns:a16="http://schemas.microsoft.com/office/drawing/2014/main" id="{41983B4C-928F-47ED-AC3D-39E63982CF5B}"/>
              </a:ext>
            </a:extLst>
          </p:cNvPr>
          <p:cNvSpPr>
            <a:spLocks noGrp="1"/>
          </p:cNvSpPr>
          <p:nvPr/>
        </p:nvSpPr>
        <p:spPr>
          <a:xfrm>
            <a:off x="2857500" y="48101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реальне середовище</a:t>
            </a:r>
          </a:p>
        </p:txBody>
      </p:sp>
      <p:sp>
        <p:nvSpPr>
          <p:cNvPr id="35" name="Прямокутник 34">
            <a:extLst>
              <a:ext uri="{FF2B5EF4-FFF2-40B4-BE49-F238E27FC236}">
                <a16:creationId xmlns:a16="http://schemas.microsoft.com/office/drawing/2014/main" id="{ABA5125D-C637-43AB-AA1B-F22907FA3BE4}"/>
              </a:ext>
            </a:extLst>
          </p:cNvPr>
          <p:cNvSpPr>
            <a:spLocks noGrp="1"/>
          </p:cNvSpPr>
          <p:nvPr/>
        </p:nvSpPr>
        <p:spPr>
          <a:xfrm>
            <a:off x="5010150" y="48101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контрольовані</a:t>
            </a:r>
          </a:p>
        </p:txBody>
      </p:sp>
      <p:sp>
        <p:nvSpPr>
          <p:cNvPr id="36" name="Прямокутник 35">
            <a:extLst>
              <a:ext uri="{FF2B5EF4-FFF2-40B4-BE49-F238E27FC236}">
                <a16:creationId xmlns:a16="http://schemas.microsoft.com/office/drawing/2014/main" id="{E7711552-ABCB-48D3-82C1-E979171C781A}"/>
              </a:ext>
            </a:extLst>
          </p:cNvPr>
          <p:cNvSpPr>
            <a:spLocks noGrp="1"/>
          </p:cNvSpPr>
          <p:nvPr/>
        </p:nvSpPr>
        <p:spPr>
          <a:xfrm>
            <a:off x="514350" y="5086350"/>
            <a:ext cx="6743700" cy="323850"/>
          </a:xfrm>
          <a:prstGeom prst="rect">
            <a:avLst/>
          </a:prstGeom>
          <a:solidFill>
            <a:srgbClr val="F4F8F6"/>
          </a:solidFill>
          <a:ln w="9525">
            <a:solidFill>
              <a:srgbClr val="D6E1DC"/>
            </a:solidFill>
          </a:ln>
        </p:spPr>
      </p:sp>
      <p:sp>
        <p:nvSpPr>
          <p:cNvPr id="37" name="Прямокутник 36">
            <a:extLst>
              <a:ext uri="{FF2B5EF4-FFF2-40B4-BE49-F238E27FC236}">
                <a16:creationId xmlns:a16="http://schemas.microsoft.com/office/drawing/2014/main" id="{259BDE51-A1F0-4684-8712-6DDCB2D94641}"/>
              </a:ext>
            </a:extLst>
          </p:cNvPr>
          <p:cNvSpPr>
            <a:spLocks noGrp="1"/>
          </p:cNvSpPr>
          <p:nvPr/>
        </p:nvSpPr>
        <p:spPr>
          <a:xfrm>
            <a:off x="666750" y="51530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Призначення</a:t>
            </a:r>
          </a:p>
        </p:txBody>
      </p:sp>
      <p:sp>
        <p:nvSpPr>
          <p:cNvPr id="38" name="Прямокутник 37">
            <a:extLst>
              <a:ext uri="{FF2B5EF4-FFF2-40B4-BE49-F238E27FC236}">
                <a16:creationId xmlns:a16="http://schemas.microsoft.com/office/drawing/2014/main" id="{67119D77-0079-4F75-9E97-34A921D68DE3}"/>
              </a:ext>
            </a:extLst>
          </p:cNvPr>
          <p:cNvSpPr>
            <a:spLocks noGrp="1"/>
          </p:cNvSpPr>
          <p:nvPr/>
        </p:nvSpPr>
        <p:spPr>
          <a:xfrm>
            <a:off x="2857500" y="51530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скринінг і контроль</a:t>
            </a:r>
          </a:p>
        </p:txBody>
      </p:sp>
      <p:sp>
        <p:nvSpPr>
          <p:cNvPr id="39" name="Прямокутник 38">
            <a:extLst>
              <a:ext uri="{FF2B5EF4-FFF2-40B4-BE49-F238E27FC236}">
                <a16:creationId xmlns:a16="http://schemas.microsoft.com/office/drawing/2014/main" id="{B36C524E-10BC-43BE-B305-750ED2452EF1}"/>
              </a:ext>
            </a:extLst>
          </p:cNvPr>
          <p:cNvSpPr>
            <a:spLocks noGrp="1"/>
          </p:cNvSpPr>
          <p:nvPr/>
        </p:nvSpPr>
        <p:spPr>
          <a:xfrm>
            <a:off x="5010150" y="51530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підтвердження й кількісна оцінка</a:t>
            </a:r>
          </a:p>
        </p:txBody>
      </p:sp>
      <p:sp>
        <p:nvSpPr>
          <p:cNvPr id="40" name="Прямокутник 39">
            <a:extLst>
              <a:ext uri="{FF2B5EF4-FFF2-40B4-BE49-F238E27FC236}">
                <a16:creationId xmlns:a16="http://schemas.microsoft.com/office/drawing/2014/main" id="{6EB87878-E839-413E-93F2-69476F86228D}"/>
              </a:ext>
            </a:extLst>
          </p:cNvPr>
          <p:cNvSpPr>
            <a:spLocks noGrp="1"/>
          </p:cNvSpPr>
          <p:nvPr/>
        </p:nvSpPr>
        <p:spPr>
          <a:xfrm>
            <a:off x="514350" y="5429250"/>
            <a:ext cx="6743700" cy="323850"/>
          </a:xfrm>
          <a:prstGeom prst="rect">
            <a:avLst/>
          </a:prstGeom>
          <a:solidFill>
            <a:srgbClr val="F5EBDD"/>
          </a:solidFill>
          <a:ln w="9525">
            <a:solidFill>
              <a:srgbClr val="D6E1DC"/>
            </a:solidFill>
          </a:ln>
        </p:spPr>
      </p:sp>
      <p:sp>
        <p:nvSpPr>
          <p:cNvPr id="41" name="Прямокутник 40">
            <a:extLst>
              <a:ext uri="{FF2B5EF4-FFF2-40B4-BE49-F238E27FC236}">
                <a16:creationId xmlns:a16="http://schemas.microsoft.com/office/drawing/2014/main" id="{C943A7A5-1B97-45FE-B19E-B2857630CDDA}"/>
              </a:ext>
            </a:extLst>
          </p:cNvPr>
          <p:cNvSpPr>
            <a:spLocks noGrp="1"/>
          </p:cNvSpPr>
          <p:nvPr/>
        </p:nvSpPr>
        <p:spPr>
          <a:xfrm>
            <a:off x="666750" y="5495925"/>
            <a:ext cx="19812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Доказовість</a:t>
            </a:r>
          </a:p>
        </p:txBody>
      </p:sp>
      <p:sp>
        <p:nvSpPr>
          <p:cNvPr id="42" name="Прямокутник 41">
            <a:extLst>
              <a:ext uri="{FF2B5EF4-FFF2-40B4-BE49-F238E27FC236}">
                <a16:creationId xmlns:a16="http://schemas.microsoft.com/office/drawing/2014/main" id="{D0356EBD-17C5-4439-80BE-56800D3BC237}"/>
              </a:ext>
            </a:extLst>
          </p:cNvPr>
          <p:cNvSpPr>
            <a:spLocks noGrp="1"/>
          </p:cNvSpPr>
          <p:nvPr/>
        </p:nvSpPr>
        <p:spPr>
          <a:xfrm>
            <a:off x="2857500" y="5495925"/>
            <a:ext cx="1952625"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залежить від методу</a:t>
            </a:r>
          </a:p>
        </p:txBody>
      </p:sp>
      <p:sp>
        <p:nvSpPr>
          <p:cNvPr id="43" name="Прямокутник 42">
            <a:extLst>
              <a:ext uri="{FF2B5EF4-FFF2-40B4-BE49-F238E27FC236}">
                <a16:creationId xmlns:a16="http://schemas.microsoft.com/office/drawing/2014/main" id="{C50E7594-290E-4DDB-8073-FF3D554748E0}"/>
              </a:ext>
            </a:extLst>
          </p:cNvPr>
          <p:cNvSpPr>
            <a:spLocks noGrp="1"/>
          </p:cNvSpPr>
          <p:nvPr/>
        </p:nvSpPr>
        <p:spPr>
          <a:xfrm>
            <a:off x="5010150" y="5495925"/>
            <a:ext cx="2095500" cy="171450"/>
          </a:xfrm>
          <a:prstGeom prst="rect">
            <a:avLst/>
          </a:prstGeom>
          <a:noFill/>
          <a:ln w="0">
            <a:noFill/>
          </a:ln>
        </p:spPr>
        <p:txBody>
          <a:bodyPr anchor="t">
            <a:normAutofit fontScale="63636"/>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вища за належного QA/QC</a:t>
            </a:r>
          </a:p>
        </p:txBody>
      </p:sp>
      <p:sp>
        <p:nvSpPr>
          <p:cNvPr id="44" name="Прямокутник 43">
            <a:extLst>
              <a:ext uri="{FF2B5EF4-FFF2-40B4-BE49-F238E27FC236}">
                <a16:creationId xmlns:a16="http://schemas.microsoft.com/office/drawing/2014/main" id="{E278B489-35F5-4C72-92CC-5A3FB2D154DD}"/>
              </a:ext>
            </a:extLst>
          </p:cNvPr>
          <p:cNvSpPr>
            <a:spLocks noGrp="1"/>
          </p:cNvSpPr>
          <p:nvPr/>
        </p:nvSpPr>
        <p:spPr>
          <a:xfrm>
            <a:off x="7639050" y="2628900"/>
            <a:ext cx="3429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РАЦІОНАЛЬНА ПОСЛІДОВНІСТЬ</a:t>
            </a:r>
          </a:p>
        </p:txBody>
      </p:sp>
      <p:sp>
        <p:nvSpPr>
          <p:cNvPr id="45" name="Прямокутник: округлені кути 44">
            <a:extLst>
              <a:ext uri="{FF2B5EF4-FFF2-40B4-BE49-F238E27FC236}">
                <a16:creationId xmlns:a16="http://schemas.microsoft.com/office/drawing/2014/main" id="{7894B869-82AB-4F86-B03D-CCDB6D93607C}"/>
              </a:ext>
            </a:extLst>
          </p:cNvPr>
          <p:cNvSpPr>
            <a:spLocks noGrp="1"/>
          </p:cNvSpPr>
          <p:nvPr/>
        </p:nvSpPr>
        <p:spPr>
          <a:xfrm>
            <a:off x="7639050" y="2981325"/>
            <a:ext cx="3943350" cy="361950"/>
          </a:xfrm>
          <a:prstGeom prst="roundRect">
            <a:avLst>
              <a:gd name="adj" fmla="val 21053"/>
            </a:avLst>
          </a:prstGeom>
          <a:solidFill>
            <a:srgbClr val="FFFFFF"/>
          </a:solidFill>
          <a:ln w="9525">
            <a:solidFill>
              <a:srgbClr val="D6E1DC"/>
            </a:solidFill>
          </a:ln>
        </p:spPr>
      </p:sp>
      <p:sp>
        <p:nvSpPr>
          <p:cNvPr id="46" name="Овал 45">
            <a:extLst>
              <a:ext uri="{FF2B5EF4-FFF2-40B4-BE49-F238E27FC236}">
                <a16:creationId xmlns:a16="http://schemas.microsoft.com/office/drawing/2014/main" id="{571106AB-DA35-47F8-8732-95C761B5AC89}"/>
              </a:ext>
            </a:extLst>
          </p:cNvPr>
          <p:cNvSpPr>
            <a:spLocks noGrp="1"/>
          </p:cNvSpPr>
          <p:nvPr/>
        </p:nvSpPr>
        <p:spPr>
          <a:xfrm>
            <a:off x="7772400" y="3067050"/>
            <a:ext cx="190500" cy="190500"/>
          </a:xfrm>
          <a:prstGeom prst="ellipse">
            <a:avLst/>
          </a:prstGeom>
          <a:solidFill>
            <a:srgbClr val="0F6B64"/>
          </a:solidFill>
          <a:ln w="0">
            <a:noFill/>
          </a:ln>
        </p:spPr>
      </p:sp>
      <p:sp>
        <p:nvSpPr>
          <p:cNvPr id="47" name="Прямокутник 46">
            <a:extLst>
              <a:ext uri="{FF2B5EF4-FFF2-40B4-BE49-F238E27FC236}">
                <a16:creationId xmlns:a16="http://schemas.microsoft.com/office/drawing/2014/main" id="{3DE51094-1634-4DCF-80A8-F6EA531C25D1}"/>
              </a:ext>
            </a:extLst>
          </p:cNvPr>
          <p:cNvSpPr>
            <a:spLocks noGrp="1"/>
          </p:cNvSpPr>
          <p:nvPr/>
        </p:nvSpPr>
        <p:spPr>
          <a:xfrm>
            <a:off x="7772400" y="3105150"/>
            <a:ext cx="190500" cy="114300"/>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48" name="Прямокутник 47">
            <a:extLst>
              <a:ext uri="{FF2B5EF4-FFF2-40B4-BE49-F238E27FC236}">
                <a16:creationId xmlns:a16="http://schemas.microsoft.com/office/drawing/2014/main" id="{4AD2D513-CFEA-45D8-B3D0-D1E6C0D07A49}"/>
              </a:ext>
            </a:extLst>
          </p:cNvPr>
          <p:cNvSpPr>
            <a:spLocks noGrp="1"/>
          </p:cNvSpPr>
          <p:nvPr/>
        </p:nvSpPr>
        <p:spPr>
          <a:xfrm>
            <a:off x="8096250" y="3067050"/>
            <a:ext cx="3219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Польове картування</a:t>
            </a:r>
          </a:p>
        </p:txBody>
      </p:sp>
      <p:sp>
        <p:nvSpPr>
          <p:cNvPr id="49" name="Прямокутник: округлені кути 48">
            <a:extLst>
              <a:ext uri="{FF2B5EF4-FFF2-40B4-BE49-F238E27FC236}">
                <a16:creationId xmlns:a16="http://schemas.microsoft.com/office/drawing/2014/main" id="{9CA3986F-FEDA-446D-BB73-006DADBB5BE5}"/>
              </a:ext>
            </a:extLst>
          </p:cNvPr>
          <p:cNvSpPr>
            <a:spLocks noGrp="1"/>
          </p:cNvSpPr>
          <p:nvPr/>
        </p:nvSpPr>
        <p:spPr>
          <a:xfrm>
            <a:off x="7639050" y="3448050"/>
            <a:ext cx="3943350" cy="361950"/>
          </a:xfrm>
          <a:prstGeom prst="roundRect">
            <a:avLst>
              <a:gd name="adj" fmla="val 21053"/>
            </a:avLst>
          </a:prstGeom>
          <a:solidFill>
            <a:srgbClr val="FFFFFF"/>
          </a:solidFill>
          <a:ln w="9525">
            <a:solidFill>
              <a:srgbClr val="D6E1DC"/>
            </a:solidFill>
          </a:ln>
        </p:spPr>
      </p:sp>
      <p:sp>
        <p:nvSpPr>
          <p:cNvPr id="50" name="Овал 49">
            <a:extLst>
              <a:ext uri="{FF2B5EF4-FFF2-40B4-BE49-F238E27FC236}">
                <a16:creationId xmlns:a16="http://schemas.microsoft.com/office/drawing/2014/main" id="{EDF07AF8-1217-480B-8E6D-6DFD9FF55B3B}"/>
              </a:ext>
            </a:extLst>
          </p:cNvPr>
          <p:cNvSpPr>
            <a:spLocks noGrp="1"/>
          </p:cNvSpPr>
          <p:nvPr/>
        </p:nvSpPr>
        <p:spPr>
          <a:xfrm>
            <a:off x="7772400" y="3533775"/>
            <a:ext cx="190500" cy="190500"/>
          </a:xfrm>
          <a:prstGeom prst="ellipse">
            <a:avLst/>
          </a:prstGeom>
          <a:solidFill>
            <a:srgbClr val="0F6B64"/>
          </a:solidFill>
          <a:ln w="0">
            <a:noFill/>
          </a:ln>
        </p:spPr>
      </p:sp>
      <p:sp>
        <p:nvSpPr>
          <p:cNvPr id="51" name="Прямокутник 50">
            <a:extLst>
              <a:ext uri="{FF2B5EF4-FFF2-40B4-BE49-F238E27FC236}">
                <a16:creationId xmlns:a16="http://schemas.microsoft.com/office/drawing/2014/main" id="{27CD8480-57F9-4190-B757-23F35B428B64}"/>
              </a:ext>
            </a:extLst>
          </p:cNvPr>
          <p:cNvSpPr>
            <a:spLocks noGrp="1"/>
          </p:cNvSpPr>
          <p:nvPr/>
        </p:nvSpPr>
        <p:spPr>
          <a:xfrm>
            <a:off x="7772400" y="3571875"/>
            <a:ext cx="190500" cy="114300"/>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52" name="Прямокутник 51">
            <a:extLst>
              <a:ext uri="{FF2B5EF4-FFF2-40B4-BE49-F238E27FC236}">
                <a16:creationId xmlns:a16="http://schemas.microsoft.com/office/drawing/2014/main" id="{7F2A3484-23B5-4F9D-9381-BD9B63740383}"/>
              </a:ext>
            </a:extLst>
          </p:cNvPr>
          <p:cNvSpPr>
            <a:spLocks noGrp="1"/>
          </p:cNvSpPr>
          <p:nvPr/>
        </p:nvSpPr>
        <p:spPr>
          <a:xfrm>
            <a:off x="8096250" y="3533775"/>
            <a:ext cx="3219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Аномальні зони</a:t>
            </a:r>
          </a:p>
        </p:txBody>
      </p:sp>
      <p:sp>
        <p:nvSpPr>
          <p:cNvPr id="53" name="Прямокутник: округлені кути 52">
            <a:extLst>
              <a:ext uri="{FF2B5EF4-FFF2-40B4-BE49-F238E27FC236}">
                <a16:creationId xmlns:a16="http://schemas.microsoft.com/office/drawing/2014/main" id="{00BED9F7-DB7F-4AF2-AC00-09C5445A7B35}"/>
              </a:ext>
            </a:extLst>
          </p:cNvPr>
          <p:cNvSpPr>
            <a:spLocks noGrp="1"/>
          </p:cNvSpPr>
          <p:nvPr/>
        </p:nvSpPr>
        <p:spPr>
          <a:xfrm>
            <a:off x="7639050" y="3914775"/>
            <a:ext cx="3943350" cy="361950"/>
          </a:xfrm>
          <a:prstGeom prst="roundRect">
            <a:avLst>
              <a:gd name="adj" fmla="val 21053"/>
            </a:avLst>
          </a:prstGeom>
          <a:solidFill>
            <a:srgbClr val="FFFFFF"/>
          </a:solidFill>
          <a:ln w="9525">
            <a:solidFill>
              <a:srgbClr val="D6E1DC"/>
            </a:solidFill>
          </a:ln>
        </p:spPr>
      </p:sp>
      <p:sp>
        <p:nvSpPr>
          <p:cNvPr id="54" name="Овал 53">
            <a:extLst>
              <a:ext uri="{FF2B5EF4-FFF2-40B4-BE49-F238E27FC236}">
                <a16:creationId xmlns:a16="http://schemas.microsoft.com/office/drawing/2014/main" id="{CFE45A86-BC0C-442F-98AF-FAF0E241EB4B}"/>
              </a:ext>
            </a:extLst>
          </p:cNvPr>
          <p:cNvSpPr>
            <a:spLocks noGrp="1"/>
          </p:cNvSpPr>
          <p:nvPr/>
        </p:nvSpPr>
        <p:spPr>
          <a:xfrm>
            <a:off x="7772400" y="4000500"/>
            <a:ext cx="190500" cy="190500"/>
          </a:xfrm>
          <a:prstGeom prst="ellipse">
            <a:avLst/>
          </a:prstGeom>
          <a:solidFill>
            <a:srgbClr val="0F6B64"/>
          </a:solidFill>
          <a:ln w="0">
            <a:noFill/>
          </a:ln>
        </p:spPr>
      </p:sp>
      <p:sp>
        <p:nvSpPr>
          <p:cNvPr id="55" name="Прямокутник 54">
            <a:extLst>
              <a:ext uri="{FF2B5EF4-FFF2-40B4-BE49-F238E27FC236}">
                <a16:creationId xmlns:a16="http://schemas.microsoft.com/office/drawing/2014/main" id="{97A25DEF-3FAB-4B70-9AC5-0E504320AE67}"/>
              </a:ext>
            </a:extLst>
          </p:cNvPr>
          <p:cNvSpPr>
            <a:spLocks noGrp="1"/>
          </p:cNvSpPr>
          <p:nvPr/>
        </p:nvSpPr>
        <p:spPr>
          <a:xfrm>
            <a:off x="7772400" y="4038600"/>
            <a:ext cx="190500" cy="114300"/>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56" name="Прямокутник 55">
            <a:extLst>
              <a:ext uri="{FF2B5EF4-FFF2-40B4-BE49-F238E27FC236}">
                <a16:creationId xmlns:a16="http://schemas.microsoft.com/office/drawing/2014/main" id="{1AD145B9-0CC3-41A5-ABDB-895070578A26}"/>
              </a:ext>
            </a:extLst>
          </p:cNvPr>
          <p:cNvSpPr>
            <a:spLocks noGrp="1"/>
          </p:cNvSpPr>
          <p:nvPr/>
        </p:nvSpPr>
        <p:spPr>
          <a:xfrm>
            <a:off x="8096250" y="4000500"/>
            <a:ext cx="3219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Цільовий відбір</a:t>
            </a:r>
          </a:p>
        </p:txBody>
      </p:sp>
      <p:sp>
        <p:nvSpPr>
          <p:cNvPr id="57" name="Прямокутник: округлені кути 56">
            <a:extLst>
              <a:ext uri="{FF2B5EF4-FFF2-40B4-BE49-F238E27FC236}">
                <a16:creationId xmlns:a16="http://schemas.microsoft.com/office/drawing/2014/main" id="{7B94F1E8-1822-4AE7-8E5F-E8C4C0840480}"/>
              </a:ext>
            </a:extLst>
          </p:cNvPr>
          <p:cNvSpPr>
            <a:spLocks noGrp="1"/>
          </p:cNvSpPr>
          <p:nvPr/>
        </p:nvSpPr>
        <p:spPr>
          <a:xfrm>
            <a:off x="7639050" y="4381500"/>
            <a:ext cx="3943350" cy="361950"/>
          </a:xfrm>
          <a:prstGeom prst="roundRect">
            <a:avLst>
              <a:gd name="adj" fmla="val 21053"/>
            </a:avLst>
          </a:prstGeom>
          <a:solidFill>
            <a:srgbClr val="FFFFFF"/>
          </a:solidFill>
          <a:ln w="9525">
            <a:solidFill>
              <a:srgbClr val="D6E1DC"/>
            </a:solidFill>
          </a:ln>
        </p:spPr>
      </p:sp>
      <p:sp>
        <p:nvSpPr>
          <p:cNvPr id="58" name="Овал 57">
            <a:extLst>
              <a:ext uri="{FF2B5EF4-FFF2-40B4-BE49-F238E27FC236}">
                <a16:creationId xmlns:a16="http://schemas.microsoft.com/office/drawing/2014/main" id="{AEE93BE2-C2FE-4F78-B02C-D575FD515EDD}"/>
              </a:ext>
            </a:extLst>
          </p:cNvPr>
          <p:cNvSpPr>
            <a:spLocks noGrp="1"/>
          </p:cNvSpPr>
          <p:nvPr/>
        </p:nvSpPr>
        <p:spPr>
          <a:xfrm>
            <a:off x="7772400" y="4467225"/>
            <a:ext cx="190500" cy="190500"/>
          </a:xfrm>
          <a:prstGeom prst="ellipse">
            <a:avLst/>
          </a:prstGeom>
          <a:solidFill>
            <a:srgbClr val="0F6B64"/>
          </a:solidFill>
          <a:ln w="0">
            <a:noFill/>
          </a:ln>
        </p:spPr>
      </p:sp>
      <p:sp>
        <p:nvSpPr>
          <p:cNvPr id="59" name="Прямокутник 58">
            <a:extLst>
              <a:ext uri="{FF2B5EF4-FFF2-40B4-BE49-F238E27FC236}">
                <a16:creationId xmlns:a16="http://schemas.microsoft.com/office/drawing/2014/main" id="{19F79542-9EFD-40BB-8DCB-EEC2A54F6CBB}"/>
              </a:ext>
            </a:extLst>
          </p:cNvPr>
          <p:cNvSpPr>
            <a:spLocks noGrp="1"/>
          </p:cNvSpPr>
          <p:nvPr/>
        </p:nvSpPr>
        <p:spPr>
          <a:xfrm>
            <a:off x="7772400" y="4505325"/>
            <a:ext cx="190500" cy="114300"/>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60" name="Прямокутник 59">
            <a:extLst>
              <a:ext uri="{FF2B5EF4-FFF2-40B4-BE49-F238E27FC236}">
                <a16:creationId xmlns:a16="http://schemas.microsoft.com/office/drawing/2014/main" id="{2F7126CB-031B-479F-961F-7DE7EB61E734}"/>
              </a:ext>
            </a:extLst>
          </p:cNvPr>
          <p:cNvSpPr>
            <a:spLocks noGrp="1"/>
          </p:cNvSpPr>
          <p:nvPr/>
        </p:nvSpPr>
        <p:spPr>
          <a:xfrm>
            <a:off x="8096250" y="4467225"/>
            <a:ext cx="3219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Лабораторне підтвердження</a:t>
            </a:r>
          </a:p>
        </p:txBody>
      </p:sp>
      <p:sp>
        <p:nvSpPr>
          <p:cNvPr id="61" name="Прямокутник: округлені кути 60">
            <a:extLst>
              <a:ext uri="{FF2B5EF4-FFF2-40B4-BE49-F238E27FC236}">
                <a16:creationId xmlns:a16="http://schemas.microsoft.com/office/drawing/2014/main" id="{D86AE7B7-FE0F-40C6-BEA2-355E2D109121}"/>
              </a:ext>
            </a:extLst>
          </p:cNvPr>
          <p:cNvSpPr>
            <a:spLocks noGrp="1"/>
          </p:cNvSpPr>
          <p:nvPr/>
        </p:nvSpPr>
        <p:spPr>
          <a:xfrm>
            <a:off x="7639050" y="4848225"/>
            <a:ext cx="3943350" cy="361950"/>
          </a:xfrm>
          <a:prstGeom prst="roundRect">
            <a:avLst>
              <a:gd name="adj" fmla="val 21053"/>
            </a:avLst>
          </a:prstGeom>
          <a:solidFill>
            <a:srgbClr val="FFFFFF"/>
          </a:solidFill>
          <a:ln w="9525">
            <a:solidFill>
              <a:srgbClr val="D6E1DC"/>
            </a:solidFill>
          </a:ln>
        </p:spPr>
      </p:sp>
      <p:sp>
        <p:nvSpPr>
          <p:cNvPr id="62" name="Овал 61">
            <a:extLst>
              <a:ext uri="{FF2B5EF4-FFF2-40B4-BE49-F238E27FC236}">
                <a16:creationId xmlns:a16="http://schemas.microsoft.com/office/drawing/2014/main" id="{947B442A-4E7C-4E68-A959-FA013CD836E3}"/>
              </a:ext>
            </a:extLst>
          </p:cNvPr>
          <p:cNvSpPr>
            <a:spLocks noGrp="1"/>
          </p:cNvSpPr>
          <p:nvPr/>
        </p:nvSpPr>
        <p:spPr>
          <a:xfrm>
            <a:off x="7772400" y="4933950"/>
            <a:ext cx="190500" cy="190500"/>
          </a:xfrm>
          <a:prstGeom prst="ellipse">
            <a:avLst/>
          </a:prstGeom>
          <a:solidFill>
            <a:srgbClr val="0F6B64"/>
          </a:solidFill>
          <a:ln w="0">
            <a:noFill/>
          </a:ln>
        </p:spPr>
      </p:sp>
      <p:sp>
        <p:nvSpPr>
          <p:cNvPr id="63" name="Прямокутник 62">
            <a:extLst>
              <a:ext uri="{FF2B5EF4-FFF2-40B4-BE49-F238E27FC236}">
                <a16:creationId xmlns:a16="http://schemas.microsoft.com/office/drawing/2014/main" id="{AE9CE0DB-7B1C-420B-A90A-7FD8ACC36225}"/>
              </a:ext>
            </a:extLst>
          </p:cNvPr>
          <p:cNvSpPr>
            <a:spLocks noGrp="1"/>
          </p:cNvSpPr>
          <p:nvPr/>
        </p:nvSpPr>
        <p:spPr>
          <a:xfrm>
            <a:off x="7772400" y="4972050"/>
            <a:ext cx="190500" cy="114300"/>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64" name="Прямокутник 63">
            <a:extLst>
              <a:ext uri="{FF2B5EF4-FFF2-40B4-BE49-F238E27FC236}">
                <a16:creationId xmlns:a16="http://schemas.microsoft.com/office/drawing/2014/main" id="{BFE8AD68-C9E7-4CC3-9756-E1E181E1FF07}"/>
              </a:ext>
            </a:extLst>
          </p:cNvPr>
          <p:cNvSpPr>
            <a:spLocks noGrp="1"/>
          </p:cNvSpPr>
          <p:nvPr/>
        </p:nvSpPr>
        <p:spPr>
          <a:xfrm>
            <a:off x="8096250" y="4933950"/>
            <a:ext cx="3219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Просторова модель</a:t>
            </a:r>
          </a:p>
        </p:txBody>
      </p:sp>
      <p:sp>
        <p:nvSpPr>
          <p:cNvPr id="65" name="Прямокутник: округлені кути 64">
            <a:extLst>
              <a:ext uri="{FF2B5EF4-FFF2-40B4-BE49-F238E27FC236}">
                <a16:creationId xmlns:a16="http://schemas.microsoft.com/office/drawing/2014/main" id="{27468858-10A5-4CD9-AE67-D43EC27B075E}"/>
              </a:ext>
            </a:extLst>
          </p:cNvPr>
          <p:cNvSpPr>
            <a:spLocks noGrp="1"/>
          </p:cNvSpPr>
          <p:nvPr/>
        </p:nvSpPr>
        <p:spPr>
          <a:xfrm>
            <a:off x="7639050" y="5314950"/>
            <a:ext cx="3943350" cy="361950"/>
          </a:xfrm>
          <a:prstGeom prst="roundRect">
            <a:avLst>
              <a:gd name="adj" fmla="val 21053"/>
            </a:avLst>
          </a:prstGeom>
          <a:solidFill>
            <a:srgbClr val="DDECE4"/>
          </a:solidFill>
          <a:ln w="9525">
            <a:solidFill>
              <a:srgbClr val="D6E1DC"/>
            </a:solidFill>
          </a:ln>
        </p:spPr>
      </p:sp>
      <p:sp>
        <p:nvSpPr>
          <p:cNvPr id="66" name="Овал 65">
            <a:extLst>
              <a:ext uri="{FF2B5EF4-FFF2-40B4-BE49-F238E27FC236}">
                <a16:creationId xmlns:a16="http://schemas.microsoft.com/office/drawing/2014/main" id="{C5C926F5-D47E-42B3-82B4-282292B9FD9C}"/>
              </a:ext>
            </a:extLst>
          </p:cNvPr>
          <p:cNvSpPr>
            <a:spLocks noGrp="1"/>
          </p:cNvSpPr>
          <p:nvPr/>
        </p:nvSpPr>
        <p:spPr>
          <a:xfrm>
            <a:off x="7772400" y="5400675"/>
            <a:ext cx="190500" cy="190500"/>
          </a:xfrm>
          <a:prstGeom prst="ellipse">
            <a:avLst/>
          </a:prstGeom>
          <a:solidFill>
            <a:srgbClr val="4D8969"/>
          </a:solidFill>
          <a:ln w="0">
            <a:noFill/>
          </a:ln>
        </p:spPr>
      </p:sp>
      <p:sp>
        <p:nvSpPr>
          <p:cNvPr id="67" name="Прямокутник 66">
            <a:extLst>
              <a:ext uri="{FF2B5EF4-FFF2-40B4-BE49-F238E27FC236}">
                <a16:creationId xmlns:a16="http://schemas.microsoft.com/office/drawing/2014/main" id="{53DB0C83-A28B-4234-8C48-EE231E8E3FCB}"/>
              </a:ext>
            </a:extLst>
          </p:cNvPr>
          <p:cNvSpPr>
            <a:spLocks noGrp="1"/>
          </p:cNvSpPr>
          <p:nvPr/>
        </p:nvSpPr>
        <p:spPr>
          <a:xfrm>
            <a:off x="7772400" y="5438775"/>
            <a:ext cx="190500" cy="114300"/>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68" name="Прямокутник 67">
            <a:extLst>
              <a:ext uri="{FF2B5EF4-FFF2-40B4-BE49-F238E27FC236}">
                <a16:creationId xmlns:a16="http://schemas.microsoft.com/office/drawing/2014/main" id="{95F7C3DB-2CAA-4874-99D2-3EF0860BB00F}"/>
              </a:ext>
            </a:extLst>
          </p:cNvPr>
          <p:cNvSpPr>
            <a:spLocks noGrp="1"/>
          </p:cNvSpPr>
          <p:nvPr/>
        </p:nvSpPr>
        <p:spPr>
          <a:xfrm>
            <a:off x="8096250" y="5400675"/>
            <a:ext cx="321945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Повторна перевірка</a:t>
            </a:r>
          </a:p>
        </p:txBody>
      </p:sp>
      <p:sp>
        <p:nvSpPr>
          <p:cNvPr id="69" name="Прямокутник 68">
            <a:extLst>
              <a:ext uri="{FF2B5EF4-FFF2-40B4-BE49-F238E27FC236}">
                <a16:creationId xmlns:a16="http://schemas.microsoft.com/office/drawing/2014/main" id="{5AF359CE-851D-465E-B6FC-DAF9B3BE2CE6}"/>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0" name="Прямокутник 69">
            <a:extLst>
              <a:ext uri="{FF2B5EF4-FFF2-40B4-BE49-F238E27FC236}">
                <a16:creationId xmlns:a16="http://schemas.microsoft.com/office/drawing/2014/main" id="{326D876D-7121-42AD-805D-1FC140794BEB}"/>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11</a:t>
            </a:r>
          </a:p>
        </p:txBody>
      </p:sp>
    </p:spTree>
    <p:extLst>
      <p:ext uri="{BB962C8B-B14F-4D97-AF65-F5344CB8AC3E}">
        <p14:creationId xmlns:p14="http://schemas.microsoft.com/office/powerpoint/2010/main" val="1590877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8" name="Рисунок 27"/>
          <p:cNvPicPr>
            <a:picLocks noChangeAspect="1"/>
          </p:cNvPicPr>
          <p:nvPr/>
        </p:nvPicPr>
        <p:blipFill>
          <a:blip r:embed="rId3"/>
          <a:srcRect t="27" b="27"/>
          <a:stretch>
            <a:fillRect/>
          </a:stretch>
        </p:blipFill>
        <p:spPr>
          <a:xfrm>
            <a:off x="0" y="0"/>
            <a:ext cx="12192000" cy="6858000"/>
          </a:xfrm>
          <a:prstGeom prst="rect">
            <a:avLst/>
          </a:prstGeom>
        </p:spPr>
      </p:pic>
      <p:sp>
        <p:nvSpPr>
          <p:cNvPr id="2" name="Прямокутник 1">
            <a:extLst>
              <a:ext uri="{FF2B5EF4-FFF2-40B4-BE49-F238E27FC236}">
                <a16:creationId xmlns:a16="http://schemas.microsoft.com/office/drawing/2014/main" id="{DDAA45E1-0BC3-46E3-ABE0-24AAFFE0427A}"/>
              </a:ext>
            </a:extLst>
          </p:cNvPr>
          <p:cNvSpPr>
            <a:spLocks noGrp="1"/>
          </p:cNvSpPr>
          <p:nvPr/>
        </p:nvSpPr>
        <p:spPr>
          <a:xfrm>
            <a:off x="0" y="0"/>
            <a:ext cx="5715000" cy="6858000"/>
          </a:xfrm>
          <a:prstGeom prst="rect">
            <a:avLst/>
          </a:prstGeom>
          <a:ln w="0">
            <a:noFill/>
          </a:ln>
        </p:spPr>
      </p:sp>
      <p:sp>
        <p:nvSpPr>
          <p:cNvPr id="3" name="Прямокутник 2">
            <a:extLst>
              <a:ext uri="{FF2B5EF4-FFF2-40B4-BE49-F238E27FC236}">
                <a16:creationId xmlns:a16="http://schemas.microsoft.com/office/drawing/2014/main" id="{6B143F60-28A2-46DA-982C-44B511960282}"/>
              </a:ext>
            </a:extLst>
          </p:cNvPr>
          <p:cNvSpPr>
            <a:spLocks noGrp="1"/>
          </p:cNvSpPr>
          <p:nvPr/>
        </p:nvSpPr>
        <p:spPr>
          <a:xfrm>
            <a:off x="0" y="0"/>
            <a:ext cx="142875" cy="6858000"/>
          </a:xfrm>
          <a:prstGeom prst="rect">
            <a:avLst/>
          </a:prstGeom>
          <a:solidFill>
            <a:srgbClr val="0F6B64"/>
          </a:solidFill>
          <a:ln w="0">
            <a:noFill/>
          </a:ln>
        </p:spPr>
      </p:sp>
      <p:sp>
        <p:nvSpPr>
          <p:cNvPr id="4" name="Прямокутник 3">
            <a:extLst>
              <a:ext uri="{FF2B5EF4-FFF2-40B4-BE49-F238E27FC236}">
                <a16:creationId xmlns:a16="http://schemas.microsoft.com/office/drawing/2014/main" id="{9A007CDB-6C4B-48DD-8594-27CAA5F31975}"/>
              </a:ext>
            </a:extLst>
          </p:cNvPr>
          <p:cNvSpPr>
            <a:spLocks noGrp="1"/>
          </p:cNvSpPr>
          <p:nvPr/>
        </p:nvSpPr>
        <p:spPr>
          <a:xfrm>
            <a:off x="514350" y="361950"/>
            <a:ext cx="361950" cy="190500"/>
          </a:xfrm>
          <a:prstGeom prst="rect">
            <a:avLst/>
          </a:prstGeom>
          <a:noFill/>
          <a:ln w="0">
            <a:noFill/>
          </a:ln>
        </p:spPr>
        <p:txBody>
          <a:bodyPr anchor="t">
            <a:normAutofit fontScale="72222"/>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12</a:t>
            </a:r>
          </a:p>
        </p:txBody>
      </p:sp>
      <p:sp>
        <p:nvSpPr>
          <p:cNvPr id="5" name="Прямокутник 4">
            <a:extLst>
              <a:ext uri="{FF2B5EF4-FFF2-40B4-BE49-F238E27FC236}">
                <a16:creationId xmlns:a16="http://schemas.microsoft.com/office/drawing/2014/main" id="{F318A0C8-14BE-430B-897A-F6F2EB7389F4}"/>
              </a:ext>
            </a:extLst>
          </p:cNvPr>
          <p:cNvSpPr>
            <a:spLocks noGrp="1"/>
          </p:cNvSpPr>
          <p:nvPr/>
        </p:nvSpPr>
        <p:spPr>
          <a:xfrm>
            <a:off x="990600" y="428625"/>
            <a:ext cx="400050" cy="38100"/>
          </a:xfrm>
          <a:prstGeom prst="rect">
            <a:avLst/>
          </a:prstGeom>
          <a:solidFill>
            <a:srgbClr val="D9952D"/>
          </a:solidFill>
          <a:ln w="0">
            <a:noFill/>
          </a:ln>
        </p:spPr>
      </p:sp>
      <p:sp>
        <p:nvSpPr>
          <p:cNvPr id="6" name="Прямокутник 5">
            <a:extLst>
              <a:ext uri="{FF2B5EF4-FFF2-40B4-BE49-F238E27FC236}">
                <a16:creationId xmlns:a16="http://schemas.microsoft.com/office/drawing/2014/main" id="{1A134C7B-268E-4153-B6E0-9E3E5604E0FC}"/>
              </a:ext>
            </a:extLst>
          </p:cNvPr>
          <p:cNvSpPr>
            <a:spLocks noGrp="1"/>
          </p:cNvSpPr>
          <p:nvPr/>
        </p:nvSpPr>
        <p:spPr>
          <a:xfrm>
            <a:off x="514350" y="762000"/>
            <a:ext cx="4857750" cy="628650"/>
          </a:xfrm>
          <a:prstGeom prst="rect">
            <a:avLst/>
          </a:prstGeom>
          <a:noFill/>
          <a:ln w="0">
            <a:noFill/>
          </a:ln>
        </p:spPr>
        <p:txBody>
          <a:bodyPr anchor="t">
            <a:normAutofit fontScale="87853"/>
          </a:bodyPr>
          <a:lstStyle/>
          <a:p>
            <a:pPr algn="l">
              <a:defRPr sz="2325" b="1">
                <a:solidFill>
                  <a:srgbClr val="10282F"/>
                </a:solidFill>
                <a:latin typeface="DejaVu Sans"/>
                <a:ea typeface="DejaVu Sans"/>
                <a:cs typeface="DejaVu Sans"/>
              </a:defRPr>
            </a:pPr>
            <a:r>
              <a:rPr sz="2325" b="1">
                <a:solidFill>
                  <a:srgbClr val="10282F"/>
                </a:solidFill>
                <a:latin typeface="DejaVu Sans"/>
                <a:ea typeface="DejaVu Sans"/>
                <a:cs typeface="DejaVu Sans"/>
              </a:rPr>
              <a:t>Дистанційне зондування Землі</a:t>
            </a:r>
          </a:p>
        </p:txBody>
      </p:sp>
      <p:sp>
        <p:nvSpPr>
          <p:cNvPr id="7" name="Прямокутник: округлені кути 6">
            <a:extLst>
              <a:ext uri="{FF2B5EF4-FFF2-40B4-BE49-F238E27FC236}">
                <a16:creationId xmlns:a16="http://schemas.microsoft.com/office/drawing/2014/main" id="{A935010A-2655-47D2-9460-FB024F083707}"/>
              </a:ext>
            </a:extLst>
          </p:cNvPr>
          <p:cNvSpPr>
            <a:spLocks noGrp="1"/>
          </p:cNvSpPr>
          <p:nvPr/>
        </p:nvSpPr>
        <p:spPr>
          <a:xfrm>
            <a:off x="514350" y="1581150"/>
            <a:ext cx="4762500" cy="1028700"/>
          </a:xfrm>
          <a:prstGeom prst="roundRect">
            <a:avLst>
              <a:gd name="adj" fmla="val 7407"/>
            </a:avLst>
          </a:prstGeom>
          <a:solidFill>
            <a:srgbClr val="FFFFFF"/>
          </a:solidFill>
          <a:ln w="9525">
            <a:solidFill>
              <a:srgbClr val="D6E1DC"/>
            </a:solidFill>
          </a:ln>
        </p:spPr>
      </p:sp>
      <p:sp>
        <p:nvSpPr>
          <p:cNvPr id="8" name="Прямокутник: округлені кути 7">
            <a:extLst>
              <a:ext uri="{FF2B5EF4-FFF2-40B4-BE49-F238E27FC236}">
                <a16:creationId xmlns:a16="http://schemas.microsoft.com/office/drawing/2014/main" id="{7094FB56-935D-42C4-A7E2-FECBD52EC598}"/>
              </a:ext>
            </a:extLst>
          </p:cNvPr>
          <p:cNvSpPr>
            <a:spLocks noGrp="1"/>
          </p:cNvSpPr>
          <p:nvPr/>
        </p:nvSpPr>
        <p:spPr>
          <a:xfrm>
            <a:off x="514350" y="1581150"/>
            <a:ext cx="66675" cy="1028700"/>
          </a:xfrm>
          <a:prstGeom prst="roundRect">
            <a:avLst>
              <a:gd name="adj" fmla="val 50000"/>
            </a:avLst>
          </a:prstGeom>
          <a:solidFill>
            <a:srgbClr val="0F6B64"/>
          </a:solidFill>
          <a:ln w="0">
            <a:noFill/>
          </a:ln>
        </p:spPr>
      </p:sp>
      <p:sp>
        <p:nvSpPr>
          <p:cNvPr id="9" name="Прямокутник 8">
            <a:extLst>
              <a:ext uri="{FF2B5EF4-FFF2-40B4-BE49-F238E27FC236}">
                <a16:creationId xmlns:a16="http://schemas.microsoft.com/office/drawing/2014/main" id="{B9145FAD-CA45-46AD-ACAA-BA24DE255355}"/>
              </a:ext>
            </a:extLst>
          </p:cNvPr>
          <p:cNvSpPr>
            <a:spLocks noGrp="1"/>
          </p:cNvSpPr>
          <p:nvPr/>
        </p:nvSpPr>
        <p:spPr>
          <a:xfrm>
            <a:off x="704850" y="1695450"/>
            <a:ext cx="43815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ДЗЗ</a:t>
            </a:r>
          </a:p>
        </p:txBody>
      </p:sp>
      <p:sp>
        <p:nvSpPr>
          <p:cNvPr id="10" name="Прямокутник 9">
            <a:extLst>
              <a:ext uri="{FF2B5EF4-FFF2-40B4-BE49-F238E27FC236}">
                <a16:creationId xmlns:a16="http://schemas.microsoft.com/office/drawing/2014/main" id="{8CBDFC45-9DA7-403E-9BFA-48D00221554D}"/>
              </a:ext>
            </a:extLst>
          </p:cNvPr>
          <p:cNvSpPr>
            <a:spLocks noGrp="1"/>
          </p:cNvSpPr>
          <p:nvPr/>
        </p:nvSpPr>
        <p:spPr>
          <a:xfrm>
            <a:off x="704850" y="1914525"/>
            <a:ext cx="4400550" cy="6096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Отримання інформації про поверхню Землі без безпосереднього контакту шляхом реєстрації відбитого або випроміненого електромагнітного сигналу.</a:t>
            </a:r>
          </a:p>
        </p:txBody>
      </p:sp>
      <p:sp>
        <p:nvSpPr>
          <p:cNvPr id="11" name="Прямокутник: округлені кути 10">
            <a:extLst>
              <a:ext uri="{FF2B5EF4-FFF2-40B4-BE49-F238E27FC236}">
                <a16:creationId xmlns:a16="http://schemas.microsoft.com/office/drawing/2014/main" id="{49F87102-50AD-4492-A096-42BDC4495FAE}"/>
              </a:ext>
            </a:extLst>
          </p:cNvPr>
          <p:cNvSpPr>
            <a:spLocks noGrp="1"/>
          </p:cNvSpPr>
          <p:nvPr/>
        </p:nvSpPr>
        <p:spPr>
          <a:xfrm>
            <a:off x="514350" y="2838450"/>
            <a:ext cx="4762500" cy="419100"/>
          </a:xfrm>
          <a:prstGeom prst="roundRect">
            <a:avLst>
              <a:gd name="adj" fmla="val 18182"/>
            </a:avLst>
          </a:prstGeom>
          <a:solidFill>
            <a:srgbClr val="F4F8F6"/>
          </a:solidFill>
          <a:ln w="9525">
            <a:solidFill>
              <a:srgbClr val="D6E1DC"/>
            </a:solidFill>
          </a:ln>
        </p:spPr>
      </p:sp>
      <p:sp>
        <p:nvSpPr>
          <p:cNvPr id="12" name="Прямокутник 11">
            <a:extLst>
              <a:ext uri="{FF2B5EF4-FFF2-40B4-BE49-F238E27FC236}">
                <a16:creationId xmlns:a16="http://schemas.microsoft.com/office/drawing/2014/main" id="{93FA2926-6A01-475C-A077-E84B647DCF13}"/>
              </a:ext>
            </a:extLst>
          </p:cNvPr>
          <p:cNvSpPr>
            <a:spLocks noGrp="1"/>
          </p:cNvSpPr>
          <p:nvPr/>
        </p:nvSpPr>
        <p:spPr>
          <a:xfrm>
            <a:off x="666750" y="2914650"/>
            <a:ext cx="1619250" cy="171450"/>
          </a:xfrm>
          <a:prstGeom prst="rect">
            <a:avLst/>
          </a:prstGeom>
          <a:noFill/>
          <a:ln w="0">
            <a:noFill/>
          </a:ln>
        </p:spPr>
        <p:txBody>
          <a:bodyPr anchor="t">
            <a:normAutofit fontScale="58333"/>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Оптичні</a:t>
            </a:r>
          </a:p>
        </p:txBody>
      </p:sp>
      <p:sp>
        <p:nvSpPr>
          <p:cNvPr id="13" name="Прямокутник 12">
            <a:extLst>
              <a:ext uri="{FF2B5EF4-FFF2-40B4-BE49-F238E27FC236}">
                <a16:creationId xmlns:a16="http://schemas.microsoft.com/office/drawing/2014/main" id="{2941514E-C422-432B-864F-4BBD7165CDC8}"/>
              </a:ext>
            </a:extLst>
          </p:cNvPr>
          <p:cNvSpPr>
            <a:spLocks noGrp="1"/>
          </p:cNvSpPr>
          <p:nvPr/>
        </p:nvSpPr>
        <p:spPr>
          <a:xfrm>
            <a:off x="2324100" y="2914650"/>
            <a:ext cx="2762250" cy="2476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руйнування, плями, затоплення</a:t>
            </a:r>
          </a:p>
        </p:txBody>
      </p:sp>
      <p:sp>
        <p:nvSpPr>
          <p:cNvPr id="14" name="Прямокутник: округлені кути 13">
            <a:extLst>
              <a:ext uri="{FF2B5EF4-FFF2-40B4-BE49-F238E27FC236}">
                <a16:creationId xmlns:a16="http://schemas.microsoft.com/office/drawing/2014/main" id="{42FCFB93-5E9D-4005-B817-CE1284CE029E}"/>
              </a:ext>
            </a:extLst>
          </p:cNvPr>
          <p:cNvSpPr>
            <a:spLocks noGrp="1"/>
          </p:cNvSpPr>
          <p:nvPr/>
        </p:nvSpPr>
        <p:spPr>
          <a:xfrm>
            <a:off x="514350" y="3381375"/>
            <a:ext cx="4762500" cy="419100"/>
          </a:xfrm>
          <a:prstGeom prst="roundRect">
            <a:avLst>
              <a:gd name="adj" fmla="val 18182"/>
            </a:avLst>
          </a:prstGeom>
          <a:solidFill>
            <a:srgbClr val="F5EBDD"/>
          </a:solidFill>
          <a:ln w="9525">
            <a:solidFill>
              <a:srgbClr val="D6E1DC"/>
            </a:solidFill>
          </a:ln>
        </p:spPr>
      </p:sp>
      <p:sp>
        <p:nvSpPr>
          <p:cNvPr id="15" name="Прямокутник 14">
            <a:extLst>
              <a:ext uri="{FF2B5EF4-FFF2-40B4-BE49-F238E27FC236}">
                <a16:creationId xmlns:a16="http://schemas.microsoft.com/office/drawing/2014/main" id="{0A066A28-D0D6-4EBC-A3CC-880E7E2D6028}"/>
              </a:ext>
            </a:extLst>
          </p:cNvPr>
          <p:cNvSpPr>
            <a:spLocks noGrp="1"/>
          </p:cNvSpPr>
          <p:nvPr/>
        </p:nvSpPr>
        <p:spPr>
          <a:xfrm>
            <a:off x="666750" y="3457575"/>
            <a:ext cx="1619250" cy="171450"/>
          </a:xfrm>
          <a:prstGeom prst="rect">
            <a:avLst/>
          </a:prstGeom>
          <a:noFill/>
          <a:ln w="0">
            <a:noFill/>
          </a:ln>
        </p:spPr>
        <p:txBody>
          <a:bodyPr anchor="t">
            <a:normAutofit fontScale="58333"/>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Мультиспектральні</a:t>
            </a:r>
          </a:p>
        </p:txBody>
      </p:sp>
      <p:sp>
        <p:nvSpPr>
          <p:cNvPr id="16" name="Прямокутник 15">
            <a:extLst>
              <a:ext uri="{FF2B5EF4-FFF2-40B4-BE49-F238E27FC236}">
                <a16:creationId xmlns:a16="http://schemas.microsoft.com/office/drawing/2014/main" id="{69093391-7EA2-4A43-ABAF-930B2DC5177F}"/>
              </a:ext>
            </a:extLst>
          </p:cNvPr>
          <p:cNvSpPr>
            <a:spLocks noGrp="1"/>
          </p:cNvSpPr>
          <p:nvPr/>
        </p:nvSpPr>
        <p:spPr>
          <a:xfrm>
            <a:off x="2324100" y="3457575"/>
            <a:ext cx="2762250" cy="2476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рослинність, вологість, покрив</a:t>
            </a:r>
          </a:p>
        </p:txBody>
      </p:sp>
      <p:sp>
        <p:nvSpPr>
          <p:cNvPr id="17" name="Прямокутник: округлені кути 16">
            <a:extLst>
              <a:ext uri="{FF2B5EF4-FFF2-40B4-BE49-F238E27FC236}">
                <a16:creationId xmlns:a16="http://schemas.microsoft.com/office/drawing/2014/main" id="{CC712AA9-1662-402C-AD19-7ABAFF4BC888}"/>
              </a:ext>
            </a:extLst>
          </p:cNvPr>
          <p:cNvSpPr>
            <a:spLocks noGrp="1"/>
          </p:cNvSpPr>
          <p:nvPr/>
        </p:nvSpPr>
        <p:spPr>
          <a:xfrm>
            <a:off x="514350" y="3924300"/>
            <a:ext cx="4762500" cy="419100"/>
          </a:xfrm>
          <a:prstGeom prst="roundRect">
            <a:avLst>
              <a:gd name="adj" fmla="val 18182"/>
            </a:avLst>
          </a:prstGeom>
          <a:solidFill>
            <a:srgbClr val="F4F8F6"/>
          </a:solidFill>
          <a:ln w="9525">
            <a:solidFill>
              <a:srgbClr val="D6E1DC"/>
            </a:solidFill>
          </a:ln>
        </p:spPr>
      </p:sp>
      <p:sp>
        <p:nvSpPr>
          <p:cNvPr id="18" name="Прямокутник 17">
            <a:extLst>
              <a:ext uri="{FF2B5EF4-FFF2-40B4-BE49-F238E27FC236}">
                <a16:creationId xmlns:a16="http://schemas.microsoft.com/office/drawing/2014/main" id="{648B79FF-27FF-4139-ABFF-ACBA7CECB901}"/>
              </a:ext>
            </a:extLst>
          </p:cNvPr>
          <p:cNvSpPr>
            <a:spLocks noGrp="1"/>
          </p:cNvSpPr>
          <p:nvPr/>
        </p:nvSpPr>
        <p:spPr>
          <a:xfrm>
            <a:off x="666750" y="4000500"/>
            <a:ext cx="1619250" cy="171450"/>
          </a:xfrm>
          <a:prstGeom prst="rect">
            <a:avLst/>
          </a:prstGeom>
          <a:noFill/>
          <a:ln w="0">
            <a:noFill/>
          </a:ln>
        </p:spPr>
        <p:txBody>
          <a:bodyPr anchor="t">
            <a:normAutofit fontScale="58333"/>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Гіперспектральні</a:t>
            </a:r>
          </a:p>
        </p:txBody>
      </p:sp>
      <p:sp>
        <p:nvSpPr>
          <p:cNvPr id="19" name="Прямокутник 18">
            <a:extLst>
              <a:ext uri="{FF2B5EF4-FFF2-40B4-BE49-F238E27FC236}">
                <a16:creationId xmlns:a16="http://schemas.microsoft.com/office/drawing/2014/main" id="{DA5124F2-57C7-4C0E-A343-4A56C7D0536D}"/>
              </a:ext>
            </a:extLst>
          </p:cNvPr>
          <p:cNvSpPr>
            <a:spLocks noGrp="1"/>
          </p:cNvSpPr>
          <p:nvPr/>
        </p:nvSpPr>
        <p:spPr>
          <a:xfrm>
            <a:off x="2324100" y="4000500"/>
            <a:ext cx="2762250" cy="2476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матеріали, мінерали, поверхневі ознаки</a:t>
            </a:r>
          </a:p>
        </p:txBody>
      </p:sp>
      <p:sp>
        <p:nvSpPr>
          <p:cNvPr id="20" name="Прямокутник: округлені кути 19">
            <a:extLst>
              <a:ext uri="{FF2B5EF4-FFF2-40B4-BE49-F238E27FC236}">
                <a16:creationId xmlns:a16="http://schemas.microsoft.com/office/drawing/2014/main" id="{C1D25343-F30D-4C22-BD16-570C1A67C855}"/>
              </a:ext>
            </a:extLst>
          </p:cNvPr>
          <p:cNvSpPr>
            <a:spLocks noGrp="1"/>
          </p:cNvSpPr>
          <p:nvPr/>
        </p:nvSpPr>
        <p:spPr>
          <a:xfrm>
            <a:off x="514350" y="4467225"/>
            <a:ext cx="4762500" cy="419100"/>
          </a:xfrm>
          <a:prstGeom prst="roundRect">
            <a:avLst>
              <a:gd name="adj" fmla="val 18182"/>
            </a:avLst>
          </a:prstGeom>
          <a:solidFill>
            <a:srgbClr val="F5EBDD"/>
          </a:solidFill>
          <a:ln w="9525">
            <a:solidFill>
              <a:srgbClr val="D6E1DC"/>
            </a:solidFill>
          </a:ln>
        </p:spPr>
      </p:sp>
      <p:sp>
        <p:nvSpPr>
          <p:cNvPr id="21" name="Прямокутник 20">
            <a:extLst>
              <a:ext uri="{FF2B5EF4-FFF2-40B4-BE49-F238E27FC236}">
                <a16:creationId xmlns:a16="http://schemas.microsoft.com/office/drawing/2014/main" id="{FFAFCF35-6B3A-4877-AF5D-6DBE1A1E6F01}"/>
              </a:ext>
            </a:extLst>
          </p:cNvPr>
          <p:cNvSpPr>
            <a:spLocks noGrp="1"/>
          </p:cNvSpPr>
          <p:nvPr/>
        </p:nvSpPr>
        <p:spPr>
          <a:xfrm>
            <a:off x="666750" y="4543425"/>
            <a:ext cx="1619250" cy="171450"/>
          </a:xfrm>
          <a:prstGeom prst="rect">
            <a:avLst/>
          </a:prstGeom>
          <a:noFill/>
          <a:ln w="0">
            <a:noFill/>
          </a:ln>
        </p:spPr>
        <p:txBody>
          <a:bodyPr anchor="t">
            <a:normAutofit fontScale="58333"/>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Теплові</a:t>
            </a:r>
          </a:p>
        </p:txBody>
      </p:sp>
      <p:sp>
        <p:nvSpPr>
          <p:cNvPr id="22" name="Прямокутник 21">
            <a:extLst>
              <a:ext uri="{FF2B5EF4-FFF2-40B4-BE49-F238E27FC236}">
                <a16:creationId xmlns:a16="http://schemas.microsoft.com/office/drawing/2014/main" id="{56E475BB-D44B-4BD9-85C4-7AC85A7D439B}"/>
              </a:ext>
            </a:extLst>
          </p:cNvPr>
          <p:cNvSpPr>
            <a:spLocks noGrp="1"/>
          </p:cNvSpPr>
          <p:nvPr/>
        </p:nvSpPr>
        <p:spPr>
          <a:xfrm>
            <a:off x="2324100" y="4543425"/>
            <a:ext cx="2762250" cy="2476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пожежі, тління, температурні аномалії</a:t>
            </a:r>
          </a:p>
        </p:txBody>
      </p:sp>
      <p:sp>
        <p:nvSpPr>
          <p:cNvPr id="23" name="Прямокутник: округлені кути 22">
            <a:extLst>
              <a:ext uri="{FF2B5EF4-FFF2-40B4-BE49-F238E27FC236}">
                <a16:creationId xmlns:a16="http://schemas.microsoft.com/office/drawing/2014/main" id="{E617ADCA-7F99-47BF-971D-4B9B0AAEF8AE}"/>
              </a:ext>
            </a:extLst>
          </p:cNvPr>
          <p:cNvSpPr>
            <a:spLocks noGrp="1"/>
          </p:cNvSpPr>
          <p:nvPr/>
        </p:nvSpPr>
        <p:spPr>
          <a:xfrm>
            <a:off x="514350" y="5010150"/>
            <a:ext cx="4762500" cy="419100"/>
          </a:xfrm>
          <a:prstGeom prst="roundRect">
            <a:avLst>
              <a:gd name="adj" fmla="val 18182"/>
            </a:avLst>
          </a:prstGeom>
          <a:solidFill>
            <a:srgbClr val="F4F8F6"/>
          </a:solidFill>
          <a:ln w="9525">
            <a:solidFill>
              <a:srgbClr val="D6E1DC"/>
            </a:solidFill>
          </a:ln>
        </p:spPr>
      </p:sp>
      <p:sp>
        <p:nvSpPr>
          <p:cNvPr id="24" name="Прямокутник 23">
            <a:extLst>
              <a:ext uri="{FF2B5EF4-FFF2-40B4-BE49-F238E27FC236}">
                <a16:creationId xmlns:a16="http://schemas.microsoft.com/office/drawing/2014/main" id="{5CDB6905-374A-4DE5-9C39-C4CD0AAEBCD4}"/>
              </a:ext>
            </a:extLst>
          </p:cNvPr>
          <p:cNvSpPr>
            <a:spLocks noGrp="1"/>
          </p:cNvSpPr>
          <p:nvPr/>
        </p:nvSpPr>
        <p:spPr>
          <a:xfrm>
            <a:off x="666750" y="5086350"/>
            <a:ext cx="1619250" cy="171450"/>
          </a:xfrm>
          <a:prstGeom prst="rect">
            <a:avLst/>
          </a:prstGeom>
          <a:noFill/>
          <a:ln w="0">
            <a:noFill/>
          </a:ln>
        </p:spPr>
        <p:txBody>
          <a:bodyPr anchor="t">
            <a:normAutofit fontScale="58333"/>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Радіолокаційні</a:t>
            </a:r>
          </a:p>
        </p:txBody>
      </p:sp>
      <p:sp>
        <p:nvSpPr>
          <p:cNvPr id="25" name="Прямокутник 24">
            <a:extLst>
              <a:ext uri="{FF2B5EF4-FFF2-40B4-BE49-F238E27FC236}">
                <a16:creationId xmlns:a16="http://schemas.microsoft.com/office/drawing/2014/main" id="{6CAD3556-3A13-413C-913C-5B90B281DB21}"/>
              </a:ext>
            </a:extLst>
          </p:cNvPr>
          <p:cNvSpPr>
            <a:spLocks noGrp="1"/>
          </p:cNvSpPr>
          <p:nvPr/>
        </p:nvSpPr>
        <p:spPr>
          <a:xfrm>
            <a:off x="2324100" y="5086350"/>
            <a:ext cx="2762250" cy="2476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затоплення, вологість, деформації, хмарність</a:t>
            </a:r>
          </a:p>
        </p:txBody>
      </p:sp>
      <p:sp>
        <p:nvSpPr>
          <p:cNvPr id="26" name="Прямокутник: округлені кути 25">
            <a:extLst>
              <a:ext uri="{FF2B5EF4-FFF2-40B4-BE49-F238E27FC236}">
                <a16:creationId xmlns:a16="http://schemas.microsoft.com/office/drawing/2014/main" id="{9B6C3066-1AA3-448D-BFE7-7BE50946800C}"/>
              </a:ext>
            </a:extLst>
          </p:cNvPr>
          <p:cNvSpPr>
            <a:spLocks noGrp="1"/>
          </p:cNvSpPr>
          <p:nvPr/>
        </p:nvSpPr>
        <p:spPr>
          <a:xfrm>
            <a:off x="514350" y="5734050"/>
            <a:ext cx="4762500" cy="476250"/>
          </a:xfrm>
          <a:prstGeom prst="roundRect">
            <a:avLst>
              <a:gd name="adj" fmla="val 16000"/>
            </a:avLst>
          </a:prstGeom>
          <a:solidFill>
            <a:srgbClr val="10282F"/>
          </a:solidFill>
          <a:ln w="0">
            <a:noFill/>
          </a:ln>
        </p:spPr>
      </p:sp>
      <p:sp>
        <p:nvSpPr>
          <p:cNvPr id="27" name="Прямокутник 26">
            <a:extLst>
              <a:ext uri="{FF2B5EF4-FFF2-40B4-BE49-F238E27FC236}">
                <a16:creationId xmlns:a16="http://schemas.microsoft.com/office/drawing/2014/main" id="{FF71F4CE-83A6-4C5E-8E38-986A1AA7D5C4}"/>
              </a:ext>
            </a:extLst>
          </p:cNvPr>
          <p:cNvSpPr>
            <a:spLocks noGrp="1"/>
          </p:cNvSpPr>
          <p:nvPr/>
        </p:nvSpPr>
        <p:spPr>
          <a:xfrm>
            <a:off x="666750" y="5867400"/>
            <a:ext cx="4476750" cy="209550"/>
          </a:xfrm>
          <a:prstGeom prst="rect">
            <a:avLst/>
          </a:prstGeom>
          <a:noFill/>
          <a:ln w="0">
            <a:noFill/>
          </a:ln>
        </p:spPr>
        <p:txBody>
          <a:bodyPr anchor="t">
            <a:normAutofit fontScale="86111"/>
          </a:bodyPr>
          <a:lstStyle/>
          <a:p>
            <a:pPr algn="ctr">
              <a:defRPr sz="900" b="1">
                <a:solidFill>
                  <a:srgbClr val="FFFFFF"/>
                </a:solidFill>
                <a:latin typeface="DejaVu Sans"/>
                <a:ea typeface="DejaVu Sans"/>
                <a:cs typeface="DejaVu Sans"/>
              </a:defRPr>
            </a:pPr>
            <a:r>
              <a:rPr sz="900" b="1">
                <a:solidFill>
                  <a:srgbClr val="FFFFFF"/>
                </a:solidFill>
                <a:latin typeface="DejaVu Sans"/>
                <a:ea typeface="DejaVu Sans"/>
                <a:cs typeface="DejaVu Sans"/>
              </a:rPr>
              <a:t>Джерела: супутники  •  літаки  •  БПЛА  •  наземні дистанційні системи</a:t>
            </a:r>
          </a:p>
        </p:txBody>
      </p:sp>
    </p:spTree>
    <p:extLst>
      <p:ext uri="{BB962C8B-B14F-4D97-AF65-F5344CB8AC3E}">
        <p14:creationId xmlns:p14="http://schemas.microsoft.com/office/powerpoint/2010/main" val="1421703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36" name="Прямокутник 35">
            <a:extLst>
              <a:ext uri="{FF2B5EF4-FFF2-40B4-BE49-F238E27FC236}">
                <a16:creationId xmlns:a16="http://schemas.microsoft.com/office/drawing/2014/main" id="{02B896D2-21A2-4072-ADA0-87E8C2796578}"/>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13</a:t>
            </a:r>
          </a:p>
        </p:txBody>
      </p:sp>
      <p:sp>
        <p:nvSpPr>
          <p:cNvPr id="2" name="Прямокутник 1">
            <a:extLst>
              <a:ext uri="{FF2B5EF4-FFF2-40B4-BE49-F238E27FC236}">
                <a16:creationId xmlns:a16="http://schemas.microsoft.com/office/drawing/2014/main" id="{A54CF578-97B6-4072-AECC-0CE2E9C6C6BD}"/>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751370AA-2C43-4D8F-9C65-19D7232023E6}"/>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Чотири види роздільності визначають придатність даних</a:t>
            </a:r>
          </a:p>
        </p:txBody>
      </p:sp>
      <p:sp>
        <p:nvSpPr>
          <p:cNvPr id="4" name="Прямокутник: округлені кути 3">
            <a:extLst>
              <a:ext uri="{FF2B5EF4-FFF2-40B4-BE49-F238E27FC236}">
                <a16:creationId xmlns:a16="http://schemas.microsoft.com/office/drawing/2014/main" id="{3415DF7C-4683-469E-8EA7-A8F758B8BB29}"/>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8323E71A-407B-4412-B2FA-69B1818F60C2}"/>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9A699E0A-3443-4EF4-A624-376DA89AEE55}"/>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РОЗДІЛЬНІСТЬ ДИСТАНЦІЙНИХ ДАНИХ</a:t>
            </a:r>
          </a:p>
        </p:txBody>
      </p:sp>
      <p:sp>
        <p:nvSpPr>
          <p:cNvPr id="7" name="Прямокутник 6">
            <a:extLst>
              <a:ext uri="{FF2B5EF4-FFF2-40B4-BE49-F238E27FC236}">
                <a16:creationId xmlns:a16="http://schemas.microsoft.com/office/drawing/2014/main" id="{853E03A4-5DED-4349-994F-5D20CD5CF7CF}"/>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Здатність системи розрізняти просторові об’єкти, спектральні діапазони, часові зміни або невеликі відмінності інтенсивності сигналу.</a:t>
            </a:r>
          </a:p>
        </p:txBody>
      </p:sp>
      <p:sp>
        <p:nvSpPr>
          <p:cNvPr id="8" name="Прямокутник: округлені кути 7">
            <a:extLst>
              <a:ext uri="{FF2B5EF4-FFF2-40B4-BE49-F238E27FC236}">
                <a16:creationId xmlns:a16="http://schemas.microsoft.com/office/drawing/2014/main" id="{983D530A-CB56-4C58-824B-0E4BFC74CD1C}"/>
              </a:ext>
            </a:extLst>
          </p:cNvPr>
          <p:cNvSpPr>
            <a:spLocks noGrp="1"/>
          </p:cNvSpPr>
          <p:nvPr/>
        </p:nvSpPr>
        <p:spPr>
          <a:xfrm>
            <a:off x="514350" y="2724150"/>
            <a:ext cx="5305425" cy="1238250"/>
          </a:xfrm>
          <a:prstGeom prst="roundRect">
            <a:avLst>
              <a:gd name="adj" fmla="val 6154"/>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B59CAEF5-BC6B-41E4-909A-FDF0EB7A2717}"/>
              </a:ext>
            </a:extLst>
          </p:cNvPr>
          <p:cNvSpPr>
            <a:spLocks noGrp="1"/>
          </p:cNvSpPr>
          <p:nvPr/>
        </p:nvSpPr>
        <p:spPr>
          <a:xfrm>
            <a:off x="685800" y="2895600"/>
            <a:ext cx="495300" cy="49530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7263F206-E87D-4358-920C-CD49E223FB33}"/>
              </a:ext>
            </a:extLst>
          </p:cNvPr>
          <p:cNvSpPr>
            <a:spLocks noGrp="1"/>
          </p:cNvSpPr>
          <p:nvPr/>
        </p:nvSpPr>
        <p:spPr>
          <a:xfrm>
            <a:off x="685800" y="3057525"/>
            <a:ext cx="4953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D250DAA6-38F3-4137-9952-F6C90C5453A6}"/>
              </a:ext>
            </a:extLst>
          </p:cNvPr>
          <p:cNvSpPr>
            <a:spLocks noGrp="1"/>
          </p:cNvSpPr>
          <p:nvPr/>
        </p:nvSpPr>
        <p:spPr>
          <a:xfrm>
            <a:off x="1352550" y="2895600"/>
            <a:ext cx="40957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ПРОСТОРОВА</a:t>
            </a:r>
          </a:p>
        </p:txBody>
      </p:sp>
      <p:sp>
        <p:nvSpPr>
          <p:cNvPr id="12" name="Прямокутник 11">
            <a:extLst>
              <a:ext uri="{FF2B5EF4-FFF2-40B4-BE49-F238E27FC236}">
                <a16:creationId xmlns:a16="http://schemas.microsoft.com/office/drawing/2014/main" id="{858CD976-C4A0-4DD3-8E72-9EED1D7AC8D9}"/>
              </a:ext>
            </a:extLst>
          </p:cNvPr>
          <p:cNvSpPr>
            <a:spLocks noGrp="1"/>
          </p:cNvSpPr>
          <p:nvPr/>
        </p:nvSpPr>
        <p:spPr>
          <a:xfrm>
            <a:off x="1352550" y="3190875"/>
            <a:ext cx="4095750" cy="219075"/>
          </a:xfrm>
          <a:prstGeom prst="rect">
            <a:avLst/>
          </a:prstGeom>
          <a:noFill/>
          <a:ln w="0">
            <a:noFill/>
          </a:ln>
        </p:spPr>
        <p:txBody>
          <a:bodyPr anchor="t">
            <a:normAutofit fontScale="85897"/>
          </a:bodyPr>
          <a:lstStyle/>
          <a:p>
            <a:pPr algn="l">
              <a:defRPr sz="975" b="1">
                <a:solidFill>
                  <a:srgbClr val="3E7692"/>
                </a:solidFill>
                <a:latin typeface="DejaVu Sans"/>
                <a:ea typeface="DejaVu Sans"/>
                <a:cs typeface="DejaVu Sans"/>
              </a:defRPr>
            </a:pPr>
            <a:r>
              <a:rPr sz="975" b="1">
                <a:solidFill>
                  <a:srgbClr val="3E7692"/>
                </a:solidFill>
                <a:latin typeface="DejaVu Sans"/>
                <a:ea typeface="DejaVu Sans"/>
                <a:cs typeface="DejaVu Sans"/>
              </a:rPr>
              <a:t>Мінімальний розмір об’єкта</a:t>
            </a:r>
          </a:p>
        </p:txBody>
      </p:sp>
      <p:sp>
        <p:nvSpPr>
          <p:cNvPr id="13" name="Прямокутник 12">
            <a:extLst>
              <a:ext uri="{FF2B5EF4-FFF2-40B4-BE49-F238E27FC236}">
                <a16:creationId xmlns:a16="http://schemas.microsoft.com/office/drawing/2014/main" id="{9F0824EC-159B-4F5A-9C5F-39E6ABC32C87}"/>
              </a:ext>
            </a:extLst>
          </p:cNvPr>
          <p:cNvSpPr>
            <a:spLocks noGrp="1"/>
          </p:cNvSpPr>
          <p:nvPr/>
        </p:nvSpPr>
        <p:spPr>
          <a:xfrm>
            <a:off x="1352550" y="3476625"/>
            <a:ext cx="4095750" cy="333375"/>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вирви, розливи, канали, резервуари, межі робіт</a:t>
            </a:r>
          </a:p>
        </p:txBody>
      </p:sp>
      <p:sp>
        <p:nvSpPr>
          <p:cNvPr id="14" name="Прямокутник: округлені кути 13">
            <a:extLst>
              <a:ext uri="{FF2B5EF4-FFF2-40B4-BE49-F238E27FC236}">
                <a16:creationId xmlns:a16="http://schemas.microsoft.com/office/drawing/2014/main" id="{EFA4FFF5-1BD7-41BB-8091-C6D30AD8D334}"/>
              </a:ext>
            </a:extLst>
          </p:cNvPr>
          <p:cNvSpPr>
            <a:spLocks noGrp="1"/>
          </p:cNvSpPr>
          <p:nvPr/>
        </p:nvSpPr>
        <p:spPr>
          <a:xfrm>
            <a:off x="6048375" y="2724150"/>
            <a:ext cx="5305425" cy="1238250"/>
          </a:xfrm>
          <a:prstGeom prst="roundRect">
            <a:avLst>
              <a:gd name="adj" fmla="val 6154"/>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DA07EA4F-DC20-425B-8640-FF1D61357080}"/>
              </a:ext>
            </a:extLst>
          </p:cNvPr>
          <p:cNvSpPr>
            <a:spLocks noGrp="1"/>
          </p:cNvSpPr>
          <p:nvPr/>
        </p:nvSpPr>
        <p:spPr>
          <a:xfrm>
            <a:off x="6219825" y="2895600"/>
            <a:ext cx="495300" cy="495300"/>
          </a:xfrm>
          <a:prstGeom prst="ellipse">
            <a:avLst/>
          </a:prstGeom>
          <a:solidFill>
            <a:srgbClr val="0F6B64"/>
          </a:solidFill>
          <a:ln w="0">
            <a:noFill/>
          </a:ln>
        </p:spPr>
      </p:sp>
      <p:sp>
        <p:nvSpPr>
          <p:cNvPr id="16" name="Прямокутник 15">
            <a:extLst>
              <a:ext uri="{FF2B5EF4-FFF2-40B4-BE49-F238E27FC236}">
                <a16:creationId xmlns:a16="http://schemas.microsoft.com/office/drawing/2014/main" id="{C101BB21-DEC4-4F91-8504-BF94D8D30547}"/>
              </a:ext>
            </a:extLst>
          </p:cNvPr>
          <p:cNvSpPr>
            <a:spLocks noGrp="1"/>
          </p:cNvSpPr>
          <p:nvPr/>
        </p:nvSpPr>
        <p:spPr>
          <a:xfrm>
            <a:off x="6219825" y="3057525"/>
            <a:ext cx="4953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02</a:t>
            </a:r>
          </a:p>
        </p:txBody>
      </p:sp>
      <p:sp>
        <p:nvSpPr>
          <p:cNvPr id="17" name="Прямокутник 16">
            <a:extLst>
              <a:ext uri="{FF2B5EF4-FFF2-40B4-BE49-F238E27FC236}">
                <a16:creationId xmlns:a16="http://schemas.microsoft.com/office/drawing/2014/main" id="{038D6E7E-B469-4F55-B22D-E1523E2519DD}"/>
              </a:ext>
            </a:extLst>
          </p:cNvPr>
          <p:cNvSpPr>
            <a:spLocks noGrp="1"/>
          </p:cNvSpPr>
          <p:nvPr/>
        </p:nvSpPr>
        <p:spPr>
          <a:xfrm>
            <a:off x="6886575" y="2895600"/>
            <a:ext cx="40957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СПЕКТРАЛЬНА</a:t>
            </a:r>
          </a:p>
        </p:txBody>
      </p:sp>
      <p:sp>
        <p:nvSpPr>
          <p:cNvPr id="18" name="Прямокутник 17">
            <a:extLst>
              <a:ext uri="{FF2B5EF4-FFF2-40B4-BE49-F238E27FC236}">
                <a16:creationId xmlns:a16="http://schemas.microsoft.com/office/drawing/2014/main" id="{9C714844-A273-45E7-A089-07F9FA6FA865}"/>
              </a:ext>
            </a:extLst>
          </p:cNvPr>
          <p:cNvSpPr>
            <a:spLocks noGrp="1"/>
          </p:cNvSpPr>
          <p:nvPr/>
        </p:nvSpPr>
        <p:spPr>
          <a:xfrm>
            <a:off x="6886575" y="3190875"/>
            <a:ext cx="4095750" cy="219075"/>
          </a:xfrm>
          <a:prstGeom prst="rect">
            <a:avLst/>
          </a:prstGeom>
          <a:noFill/>
          <a:ln w="0">
            <a:noFill/>
          </a:ln>
        </p:spPr>
        <p:txBody>
          <a:bodyPr anchor="t">
            <a:normAutofit fontScale="85897"/>
          </a:bodyPr>
          <a:lstStyle/>
          <a:p>
            <a:pPr algn="l">
              <a:defRPr sz="975" b="1">
                <a:solidFill>
                  <a:srgbClr val="0F6B64"/>
                </a:solidFill>
                <a:latin typeface="DejaVu Sans"/>
                <a:ea typeface="DejaVu Sans"/>
                <a:cs typeface="DejaVu Sans"/>
              </a:defRPr>
            </a:pPr>
            <a:r>
              <a:rPr sz="975" b="1">
                <a:solidFill>
                  <a:srgbClr val="0F6B64"/>
                </a:solidFill>
                <a:latin typeface="DejaVu Sans"/>
                <a:ea typeface="DejaVu Sans"/>
                <a:cs typeface="DejaVu Sans"/>
              </a:rPr>
              <a:t>Вузькість діапазонів сигналу</a:t>
            </a:r>
          </a:p>
        </p:txBody>
      </p:sp>
      <p:sp>
        <p:nvSpPr>
          <p:cNvPr id="19" name="Прямокутник 18">
            <a:extLst>
              <a:ext uri="{FF2B5EF4-FFF2-40B4-BE49-F238E27FC236}">
                <a16:creationId xmlns:a16="http://schemas.microsoft.com/office/drawing/2014/main" id="{36C0811F-FD8A-4277-8D3F-865691BB0331}"/>
              </a:ext>
            </a:extLst>
          </p:cNvPr>
          <p:cNvSpPr>
            <a:spLocks noGrp="1"/>
          </p:cNvSpPr>
          <p:nvPr/>
        </p:nvSpPr>
        <p:spPr>
          <a:xfrm>
            <a:off x="6886575" y="3476625"/>
            <a:ext cx="4095750" cy="333375"/>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розпізнавання матеріалів і станів поверхні</a:t>
            </a:r>
          </a:p>
        </p:txBody>
      </p:sp>
      <p:sp>
        <p:nvSpPr>
          <p:cNvPr id="20" name="Прямокутник: округлені кути 19">
            <a:extLst>
              <a:ext uri="{FF2B5EF4-FFF2-40B4-BE49-F238E27FC236}">
                <a16:creationId xmlns:a16="http://schemas.microsoft.com/office/drawing/2014/main" id="{17680847-1330-46C7-9CFC-F208B39B0D3D}"/>
              </a:ext>
            </a:extLst>
          </p:cNvPr>
          <p:cNvSpPr>
            <a:spLocks noGrp="1"/>
          </p:cNvSpPr>
          <p:nvPr/>
        </p:nvSpPr>
        <p:spPr>
          <a:xfrm>
            <a:off x="514350" y="4171950"/>
            <a:ext cx="5305425" cy="1238250"/>
          </a:xfrm>
          <a:prstGeom prst="roundRect">
            <a:avLst>
              <a:gd name="adj" fmla="val 6154"/>
            </a:avLst>
          </a:prstGeom>
          <a:solidFill>
            <a:srgbClr val="FFFFFF"/>
          </a:solidFill>
          <a:ln w="9525">
            <a:solidFill>
              <a:srgbClr val="D6E1DC"/>
            </a:solidFill>
          </a:ln>
        </p:spPr>
      </p:sp>
      <p:sp>
        <p:nvSpPr>
          <p:cNvPr id="21" name="Овал 20">
            <a:extLst>
              <a:ext uri="{FF2B5EF4-FFF2-40B4-BE49-F238E27FC236}">
                <a16:creationId xmlns:a16="http://schemas.microsoft.com/office/drawing/2014/main" id="{1DBBFF59-24AC-4BA3-92E0-ADDF3FA1B7CA}"/>
              </a:ext>
            </a:extLst>
          </p:cNvPr>
          <p:cNvSpPr>
            <a:spLocks noGrp="1"/>
          </p:cNvSpPr>
          <p:nvPr/>
        </p:nvSpPr>
        <p:spPr>
          <a:xfrm>
            <a:off x="685800" y="4343400"/>
            <a:ext cx="495300" cy="495300"/>
          </a:xfrm>
          <a:prstGeom prst="ellipse">
            <a:avLst/>
          </a:prstGeom>
          <a:solidFill>
            <a:srgbClr val="D9952D"/>
          </a:solidFill>
          <a:ln w="0">
            <a:noFill/>
          </a:ln>
        </p:spPr>
      </p:sp>
      <p:sp>
        <p:nvSpPr>
          <p:cNvPr id="22" name="Прямокутник 21">
            <a:extLst>
              <a:ext uri="{FF2B5EF4-FFF2-40B4-BE49-F238E27FC236}">
                <a16:creationId xmlns:a16="http://schemas.microsoft.com/office/drawing/2014/main" id="{E8218A18-9F54-475D-94B5-E3022D44F177}"/>
              </a:ext>
            </a:extLst>
          </p:cNvPr>
          <p:cNvSpPr>
            <a:spLocks noGrp="1"/>
          </p:cNvSpPr>
          <p:nvPr/>
        </p:nvSpPr>
        <p:spPr>
          <a:xfrm>
            <a:off x="685800" y="4505325"/>
            <a:ext cx="4953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03</a:t>
            </a:r>
          </a:p>
        </p:txBody>
      </p:sp>
      <p:sp>
        <p:nvSpPr>
          <p:cNvPr id="23" name="Прямокутник 22">
            <a:extLst>
              <a:ext uri="{FF2B5EF4-FFF2-40B4-BE49-F238E27FC236}">
                <a16:creationId xmlns:a16="http://schemas.microsoft.com/office/drawing/2014/main" id="{81878917-181B-4614-926A-716320F0F27C}"/>
              </a:ext>
            </a:extLst>
          </p:cNvPr>
          <p:cNvSpPr>
            <a:spLocks noGrp="1"/>
          </p:cNvSpPr>
          <p:nvPr/>
        </p:nvSpPr>
        <p:spPr>
          <a:xfrm>
            <a:off x="1352550" y="4343400"/>
            <a:ext cx="40957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ЧАСОВА</a:t>
            </a:r>
          </a:p>
        </p:txBody>
      </p:sp>
      <p:sp>
        <p:nvSpPr>
          <p:cNvPr id="24" name="Прямокутник 23">
            <a:extLst>
              <a:ext uri="{FF2B5EF4-FFF2-40B4-BE49-F238E27FC236}">
                <a16:creationId xmlns:a16="http://schemas.microsoft.com/office/drawing/2014/main" id="{2D008117-DF6C-4E92-A8FB-FA7650712F7D}"/>
              </a:ext>
            </a:extLst>
          </p:cNvPr>
          <p:cNvSpPr>
            <a:spLocks noGrp="1"/>
          </p:cNvSpPr>
          <p:nvPr/>
        </p:nvSpPr>
        <p:spPr>
          <a:xfrm>
            <a:off x="1352550" y="4638675"/>
            <a:ext cx="4095750" cy="219075"/>
          </a:xfrm>
          <a:prstGeom prst="rect">
            <a:avLst/>
          </a:prstGeom>
          <a:noFill/>
          <a:ln w="0">
            <a:noFill/>
          </a:ln>
        </p:spPr>
        <p:txBody>
          <a:bodyPr anchor="t">
            <a:normAutofit fontScale="85897"/>
          </a:bodyPr>
          <a:lstStyle/>
          <a:p>
            <a:pPr algn="l">
              <a:defRPr sz="975" b="1">
                <a:solidFill>
                  <a:srgbClr val="D9952D"/>
                </a:solidFill>
                <a:latin typeface="DejaVu Sans"/>
                <a:ea typeface="DejaVu Sans"/>
                <a:cs typeface="DejaVu Sans"/>
              </a:defRPr>
            </a:pPr>
            <a:r>
              <a:rPr sz="975" b="1">
                <a:solidFill>
                  <a:srgbClr val="D9952D"/>
                </a:solidFill>
                <a:latin typeface="DejaVu Sans"/>
                <a:ea typeface="DejaVu Sans"/>
                <a:cs typeface="DejaVu Sans"/>
              </a:rPr>
              <a:t>Частота повторного знімання</a:t>
            </a:r>
          </a:p>
        </p:txBody>
      </p:sp>
      <p:sp>
        <p:nvSpPr>
          <p:cNvPr id="25" name="Прямокутник 24">
            <a:extLst>
              <a:ext uri="{FF2B5EF4-FFF2-40B4-BE49-F238E27FC236}">
                <a16:creationId xmlns:a16="http://schemas.microsoft.com/office/drawing/2014/main" id="{0C991F52-8D4A-44C4-B0C3-A61DCC61CA2C}"/>
              </a:ext>
            </a:extLst>
          </p:cNvPr>
          <p:cNvSpPr>
            <a:spLocks noGrp="1"/>
          </p:cNvSpPr>
          <p:nvPr/>
        </p:nvSpPr>
        <p:spPr>
          <a:xfrm>
            <a:off x="1352550" y="4924425"/>
            <a:ext cx="4095750" cy="333375"/>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дата події, пожежа, затоплення, сезонність, відновлення</a:t>
            </a:r>
          </a:p>
        </p:txBody>
      </p:sp>
      <p:sp>
        <p:nvSpPr>
          <p:cNvPr id="26" name="Прямокутник: округлені кути 25">
            <a:extLst>
              <a:ext uri="{FF2B5EF4-FFF2-40B4-BE49-F238E27FC236}">
                <a16:creationId xmlns:a16="http://schemas.microsoft.com/office/drawing/2014/main" id="{07B54BBC-76AA-4177-ABD8-FC76B12A4AF0}"/>
              </a:ext>
            </a:extLst>
          </p:cNvPr>
          <p:cNvSpPr>
            <a:spLocks noGrp="1"/>
          </p:cNvSpPr>
          <p:nvPr/>
        </p:nvSpPr>
        <p:spPr>
          <a:xfrm>
            <a:off x="6048375" y="4171950"/>
            <a:ext cx="5305425" cy="1238250"/>
          </a:xfrm>
          <a:prstGeom prst="roundRect">
            <a:avLst>
              <a:gd name="adj" fmla="val 6154"/>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593E90D9-CD6B-472D-A156-44DBA5B3F826}"/>
              </a:ext>
            </a:extLst>
          </p:cNvPr>
          <p:cNvSpPr>
            <a:spLocks noGrp="1"/>
          </p:cNvSpPr>
          <p:nvPr/>
        </p:nvSpPr>
        <p:spPr>
          <a:xfrm>
            <a:off x="6219825" y="4343400"/>
            <a:ext cx="495300" cy="495300"/>
          </a:xfrm>
          <a:prstGeom prst="ellipse">
            <a:avLst/>
          </a:prstGeom>
          <a:solidFill>
            <a:srgbClr val="4D8969"/>
          </a:solidFill>
          <a:ln w="0">
            <a:noFill/>
          </a:ln>
        </p:spPr>
      </p:sp>
      <p:sp>
        <p:nvSpPr>
          <p:cNvPr id="28" name="Прямокутник 27">
            <a:extLst>
              <a:ext uri="{FF2B5EF4-FFF2-40B4-BE49-F238E27FC236}">
                <a16:creationId xmlns:a16="http://schemas.microsoft.com/office/drawing/2014/main" id="{A7AF2491-2923-4782-95FD-C2D321835CE2}"/>
              </a:ext>
            </a:extLst>
          </p:cNvPr>
          <p:cNvSpPr>
            <a:spLocks noGrp="1"/>
          </p:cNvSpPr>
          <p:nvPr/>
        </p:nvSpPr>
        <p:spPr>
          <a:xfrm>
            <a:off x="6219825" y="4505325"/>
            <a:ext cx="495300" cy="152400"/>
          </a:xfrm>
          <a:prstGeom prst="rect">
            <a:avLst/>
          </a:prstGeom>
          <a:noFill/>
          <a:ln w="0">
            <a:noFill/>
          </a:ln>
        </p:spPr>
        <p:txBody>
          <a:bodyPr anchor="t">
            <a:normAutofit fontScale="53333"/>
          </a:bodyPr>
          <a:lstStyle/>
          <a:p>
            <a:pPr algn="ctr">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04</a:t>
            </a:r>
          </a:p>
        </p:txBody>
      </p:sp>
      <p:sp>
        <p:nvSpPr>
          <p:cNvPr id="29" name="Прямокутник 28">
            <a:extLst>
              <a:ext uri="{FF2B5EF4-FFF2-40B4-BE49-F238E27FC236}">
                <a16:creationId xmlns:a16="http://schemas.microsoft.com/office/drawing/2014/main" id="{83635A10-9E4C-416E-8B09-AC2618EF5EBC}"/>
              </a:ext>
            </a:extLst>
          </p:cNvPr>
          <p:cNvSpPr>
            <a:spLocks noGrp="1"/>
          </p:cNvSpPr>
          <p:nvPr/>
        </p:nvSpPr>
        <p:spPr>
          <a:xfrm>
            <a:off x="6886575" y="4343400"/>
            <a:ext cx="4095750" cy="209550"/>
          </a:xfrm>
          <a:prstGeom prst="rect">
            <a:avLst/>
          </a:prstGeom>
          <a:noFill/>
          <a:ln w="0">
            <a:noFill/>
          </a:ln>
        </p:spPr>
        <p:txBody>
          <a:bodyPr anchor="t">
            <a:normAutofit fontScale="73809"/>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РАДІОМЕТРИЧНА</a:t>
            </a:r>
          </a:p>
        </p:txBody>
      </p:sp>
      <p:sp>
        <p:nvSpPr>
          <p:cNvPr id="30" name="Прямокутник 29">
            <a:extLst>
              <a:ext uri="{FF2B5EF4-FFF2-40B4-BE49-F238E27FC236}">
                <a16:creationId xmlns:a16="http://schemas.microsoft.com/office/drawing/2014/main" id="{BF493A1E-679D-4428-BC7D-9889185D1C42}"/>
              </a:ext>
            </a:extLst>
          </p:cNvPr>
          <p:cNvSpPr>
            <a:spLocks noGrp="1"/>
          </p:cNvSpPr>
          <p:nvPr/>
        </p:nvSpPr>
        <p:spPr>
          <a:xfrm>
            <a:off x="6886575" y="4638675"/>
            <a:ext cx="4095750" cy="219075"/>
          </a:xfrm>
          <a:prstGeom prst="rect">
            <a:avLst/>
          </a:prstGeom>
          <a:noFill/>
          <a:ln w="0">
            <a:noFill/>
          </a:ln>
        </p:spPr>
        <p:txBody>
          <a:bodyPr anchor="t">
            <a:normAutofit fontScale="85897"/>
          </a:bodyPr>
          <a:lstStyle/>
          <a:p>
            <a:pPr algn="l">
              <a:defRPr sz="975" b="1">
                <a:solidFill>
                  <a:srgbClr val="4D8969"/>
                </a:solidFill>
                <a:latin typeface="DejaVu Sans"/>
                <a:ea typeface="DejaVu Sans"/>
                <a:cs typeface="DejaVu Sans"/>
              </a:defRPr>
            </a:pPr>
            <a:r>
              <a:rPr sz="975" b="1">
                <a:solidFill>
                  <a:srgbClr val="4D8969"/>
                </a:solidFill>
                <a:latin typeface="DejaVu Sans"/>
                <a:ea typeface="DejaVu Sans"/>
                <a:cs typeface="DejaVu Sans"/>
              </a:rPr>
              <a:t>Малі відмінності інтенсивності</a:t>
            </a:r>
          </a:p>
        </p:txBody>
      </p:sp>
      <p:sp>
        <p:nvSpPr>
          <p:cNvPr id="31" name="Прямокутник 30">
            <a:extLst>
              <a:ext uri="{FF2B5EF4-FFF2-40B4-BE49-F238E27FC236}">
                <a16:creationId xmlns:a16="http://schemas.microsoft.com/office/drawing/2014/main" id="{4F03EE1F-9814-42F2-BAAC-748924F12D8C}"/>
              </a:ext>
            </a:extLst>
          </p:cNvPr>
          <p:cNvSpPr>
            <a:spLocks noGrp="1"/>
          </p:cNvSpPr>
          <p:nvPr/>
        </p:nvSpPr>
        <p:spPr>
          <a:xfrm>
            <a:off x="6886575" y="4924425"/>
            <a:ext cx="4095750" cy="333375"/>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тонкі зміни відбитого або випроміненого сигналу</a:t>
            </a:r>
          </a:p>
        </p:txBody>
      </p:sp>
      <p:sp>
        <p:nvSpPr>
          <p:cNvPr id="32" name="Прямокутник: округлені кути 31">
            <a:extLst>
              <a:ext uri="{FF2B5EF4-FFF2-40B4-BE49-F238E27FC236}">
                <a16:creationId xmlns:a16="http://schemas.microsoft.com/office/drawing/2014/main" id="{FF212255-721E-421F-965A-D8272260E213}"/>
              </a:ext>
            </a:extLst>
          </p:cNvPr>
          <p:cNvSpPr>
            <a:spLocks noGrp="1"/>
          </p:cNvSpPr>
          <p:nvPr/>
        </p:nvSpPr>
        <p:spPr>
          <a:xfrm>
            <a:off x="514350" y="5753100"/>
            <a:ext cx="11068050" cy="419100"/>
          </a:xfrm>
          <a:prstGeom prst="roundRect">
            <a:avLst>
              <a:gd name="adj" fmla="val 18182"/>
            </a:avLst>
          </a:prstGeom>
          <a:solidFill>
            <a:srgbClr val="DDECE4"/>
          </a:solidFill>
          <a:ln w="0">
            <a:noFill/>
          </a:ln>
        </p:spPr>
      </p:sp>
      <p:sp>
        <p:nvSpPr>
          <p:cNvPr id="33" name="Прямокутник 32">
            <a:extLst>
              <a:ext uri="{FF2B5EF4-FFF2-40B4-BE49-F238E27FC236}">
                <a16:creationId xmlns:a16="http://schemas.microsoft.com/office/drawing/2014/main" id="{B7C5465D-425A-4C9C-8A79-83E034D9BED8}"/>
              </a:ext>
            </a:extLst>
          </p:cNvPr>
          <p:cNvSpPr>
            <a:spLocks noGrp="1"/>
          </p:cNvSpPr>
          <p:nvPr/>
        </p:nvSpPr>
        <p:spPr>
          <a:xfrm>
            <a:off x="514350" y="5867400"/>
            <a:ext cx="11068050" cy="190500"/>
          </a:xfrm>
          <a:prstGeom prst="rect">
            <a:avLst/>
          </a:prstGeom>
          <a:noFill/>
          <a:ln w="0">
            <a:noFill/>
          </a:ln>
        </p:spPr>
        <p:txBody>
          <a:bodyPr anchor="t">
            <a:normAutofit fontScale="66667"/>
          </a:bodyPr>
          <a:lstStyle/>
          <a:p>
            <a:pPr algn="ctr">
              <a:defRPr sz="975" b="1">
                <a:solidFill>
                  <a:srgbClr val="4D8969"/>
                </a:solidFill>
                <a:latin typeface="DejaVu Sans"/>
                <a:ea typeface="DejaVu Sans"/>
                <a:cs typeface="DejaVu Sans"/>
              </a:defRPr>
            </a:pPr>
            <a:r>
              <a:rPr sz="975" b="1">
                <a:solidFill>
                  <a:srgbClr val="4D8969"/>
                </a:solidFill>
                <a:latin typeface="DejaVu Sans"/>
                <a:ea typeface="DejaVu Sans"/>
                <a:cs typeface="DejaVu Sans"/>
              </a:rPr>
              <a:t>Вища роздільність дає більше деталей, але збільшує обсяг даних, вимоги до оброблення та вартість.</a:t>
            </a:r>
          </a:p>
        </p:txBody>
      </p:sp>
      <p:sp>
        <p:nvSpPr>
          <p:cNvPr id="34" name="Прямокутник 33">
            <a:extLst>
              <a:ext uri="{FF2B5EF4-FFF2-40B4-BE49-F238E27FC236}">
                <a16:creationId xmlns:a16="http://schemas.microsoft.com/office/drawing/2014/main" id="{72C95EFC-2DDB-4B02-B15D-C643F2E39CE2}"/>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5" name="Прямокутник 34">
            <a:extLst>
              <a:ext uri="{FF2B5EF4-FFF2-40B4-BE49-F238E27FC236}">
                <a16:creationId xmlns:a16="http://schemas.microsoft.com/office/drawing/2014/main" id="{D1A3A495-D27D-4800-8441-B60D58FA960A}"/>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13</a:t>
            </a:r>
          </a:p>
        </p:txBody>
      </p:sp>
    </p:spTree>
    <p:extLst>
      <p:ext uri="{BB962C8B-B14F-4D97-AF65-F5344CB8AC3E}">
        <p14:creationId xmlns:p14="http://schemas.microsoft.com/office/powerpoint/2010/main" val="398058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 name="Прямокутник 63">
            <a:extLst>
              <a:ext uri="{FF2B5EF4-FFF2-40B4-BE49-F238E27FC236}">
                <a16:creationId xmlns:a16="http://schemas.microsoft.com/office/drawing/2014/main" id="{0B189E7C-1F87-4E03-B2B9-C7031BF7F186}"/>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14</a:t>
            </a:r>
          </a:p>
        </p:txBody>
      </p:sp>
      <p:sp>
        <p:nvSpPr>
          <p:cNvPr id="2" name="Прямокутник 1">
            <a:extLst>
              <a:ext uri="{FF2B5EF4-FFF2-40B4-BE49-F238E27FC236}">
                <a16:creationId xmlns:a16="http://schemas.microsoft.com/office/drawing/2014/main" id="{0BDB35AE-026F-47EA-9B43-80C9273E77D2}"/>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4FE87B7-9FE6-4C46-86DA-A51CD670851A}"/>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Дистанційна ознака потребує наземного підтвердження</a:t>
            </a:r>
          </a:p>
        </p:txBody>
      </p:sp>
      <p:sp>
        <p:nvSpPr>
          <p:cNvPr id="4" name="Прямокутник: округлені кути 3">
            <a:extLst>
              <a:ext uri="{FF2B5EF4-FFF2-40B4-BE49-F238E27FC236}">
                <a16:creationId xmlns:a16="http://schemas.microsoft.com/office/drawing/2014/main" id="{25356377-DC67-4E89-AAB6-750BE7428D05}"/>
              </a:ext>
            </a:extLst>
          </p:cNvPr>
          <p:cNvSpPr>
            <a:spLocks noGrp="1"/>
          </p:cNvSpPr>
          <p:nvPr/>
        </p:nvSpPr>
        <p:spPr>
          <a:xfrm>
            <a:off x="514350" y="1657350"/>
            <a:ext cx="11068050" cy="704850"/>
          </a:xfrm>
          <a:prstGeom prst="roundRect">
            <a:avLst>
              <a:gd name="adj" fmla="val 108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E99B602-FD04-4126-85CF-7D620E47685E}"/>
              </a:ext>
            </a:extLst>
          </p:cNvPr>
          <p:cNvSpPr>
            <a:spLocks noGrp="1"/>
          </p:cNvSpPr>
          <p:nvPr/>
        </p:nvSpPr>
        <p:spPr>
          <a:xfrm>
            <a:off x="514350" y="1657350"/>
            <a:ext cx="66675" cy="704850"/>
          </a:xfrm>
          <a:prstGeom prst="roundRect">
            <a:avLst>
              <a:gd name="adj" fmla="val 50000"/>
            </a:avLst>
          </a:prstGeom>
          <a:solidFill>
            <a:srgbClr val="D9952D"/>
          </a:solidFill>
          <a:ln w="0">
            <a:noFill/>
          </a:ln>
        </p:spPr>
      </p:sp>
      <p:sp>
        <p:nvSpPr>
          <p:cNvPr id="6" name="Прямокутник 5">
            <a:extLst>
              <a:ext uri="{FF2B5EF4-FFF2-40B4-BE49-F238E27FC236}">
                <a16:creationId xmlns:a16="http://schemas.microsoft.com/office/drawing/2014/main" id="{9911671B-16B8-43A2-A22C-1728B524C3A0}"/>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ПОТЕНЦІЙНА АНОМАЛІЯ</a:t>
            </a:r>
          </a:p>
        </p:txBody>
      </p:sp>
      <p:sp>
        <p:nvSpPr>
          <p:cNvPr id="7" name="Прямокутник 6">
            <a:extLst>
              <a:ext uri="{FF2B5EF4-FFF2-40B4-BE49-F238E27FC236}">
                <a16:creationId xmlns:a16="http://schemas.microsoft.com/office/drawing/2014/main" id="{6C6A3C7A-DA88-46EC-A9FE-7D9852E6D19A}"/>
              </a:ext>
            </a:extLst>
          </p:cNvPr>
          <p:cNvSpPr>
            <a:spLocks noGrp="1"/>
          </p:cNvSpPr>
          <p:nvPr/>
        </p:nvSpPr>
        <p:spPr>
          <a:xfrm>
            <a:off x="704850" y="1990725"/>
            <a:ext cx="10706100" cy="285750"/>
          </a:xfrm>
          <a:prstGeom prst="rect">
            <a:avLst/>
          </a:prstGeom>
          <a:noFill/>
          <a:ln w="0">
            <a:noFill/>
          </a:ln>
        </p:spPr>
        <p:txBody>
          <a:bodyPr anchor="t">
            <a:normAutofit fontScale="9564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Візуальна, спектральна або теплова відмінність, яка може вказувати на порушення, але ще не підтверджує хімічний склад, концентрацію чи безпечність.</a:t>
            </a:r>
          </a:p>
        </p:txBody>
      </p:sp>
      <p:sp>
        <p:nvSpPr>
          <p:cNvPr id="8" name="Прямокутник 7">
            <a:extLst>
              <a:ext uri="{FF2B5EF4-FFF2-40B4-BE49-F238E27FC236}">
                <a16:creationId xmlns:a16="http://schemas.microsoft.com/office/drawing/2014/main" id="{02E3F8EB-BBFD-471B-9519-B811F20A782A}"/>
              </a:ext>
            </a:extLst>
          </p:cNvPr>
          <p:cNvSpPr>
            <a:spLocks noGrp="1"/>
          </p:cNvSpPr>
          <p:nvPr/>
        </p:nvSpPr>
        <p:spPr>
          <a:xfrm>
            <a:off x="514350" y="2657475"/>
            <a:ext cx="3619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ДЗЗ НЕ ЗАВЖДИ ВИЗНАЧАЄ</a:t>
            </a:r>
          </a:p>
        </p:txBody>
      </p:sp>
      <p:sp>
        <p:nvSpPr>
          <p:cNvPr id="9" name="Прямокутник: округлені кути 8">
            <a:extLst>
              <a:ext uri="{FF2B5EF4-FFF2-40B4-BE49-F238E27FC236}">
                <a16:creationId xmlns:a16="http://schemas.microsoft.com/office/drawing/2014/main" id="{EF8F06B5-E1D1-49A6-8688-B571008250E9}"/>
              </a:ext>
            </a:extLst>
          </p:cNvPr>
          <p:cNvSpPr>
            <a:spLocks noGrp="1"/>
          </p:cNvSpPr>
          <p:nvPr/>
        </p:nvSpPr>
        <p:spPr>
          <a:xfrm>
            <a:off x="514350" y="2990850"/>
            <a:ext cx="2524125" cy="352425"/>
          </a:xfrm>
          <a:prstGeom prst="roundRect">
            <a:avLst>
              <a:gd name="adj" fmla="val 21622"/>
            </a:avLst>
          </a:prstGeom>
          <a:solidFill>
            <a:srgbClr val="F4F8F6"/>
          </a:solidFill>
          <a:ln w="9525">
            <a:solidFill>
              <a:srgbClr val="D6E1DC"/>
            </a:solidFill>
          </a:ln>
        </p:spPr>
      </p:sp>
      <p:sp>
        <p:nvSpPr>
          <p:cNvPr id="10" name="Овал 9">
            <a:extLst>
              <a:ext uri="{FF2B5EF4-FFF2-40B4-BE49-F238E27FC236}">
                <a16:creationId xmlns:a16="http://schemas.microsoft.com/office/drawing/2014/main" id="{6EE73BC5-EA4A-44EA-83B1-70BEFCDF18E0}"/>
              </a:ext>
            </a:extLst>
          </p:cNvPr>
          <p:cNvSpPr>
            <a:spLocks noGrp="1"/>
          </p:cNvSpPr>
          <p:nvPr/>
        </p:nvSpPr>
        <p:spPr>
          <a:xfrm>
            <a:off x="628650" y="3086100"/>
            <a:ext cx="161925" cy="161925"/>
          </a:xfrm>
          <a:prstGeom prst="ellipse">
            <a:avLst/>
          </a:prstGeom>
          <a:solidFill>
            <a:srgbClr val="C75A52"/>
          </a:solidFill>
          <a:ln w="0">
            <a:noFill/>
          </a:ln>
        </p:spPr>
      </p:sp>
      <p:sp>
        <p:nvSpPr>
          <p:cNvPr id="11" name="Прямокутник 10">
            <a:extLst>
              <a:ext uri="{FF2B5EF4-FFF2-40B4-BE49-F238E27FC236}">
                <a16:creationId xmlns:a16="http://schemas.microsoft.com/office/drawing/2014/main" id="{22221FCD-C27A-420A-804D-13D54D461DE6}"/>
              </a:ext>
            </a:extLst>
          </p:cNvPr>
          <p:cNvSpPr>
            <a:spLocks noGrp="1"/>
          </p:cNvSpPr>
          <p:nvPr/>
        </p:nvSpPr>
        <p:spPr>
          <a:xfrm>
            <a:off x="628650" y="3086100"/>
            <a:ext cx="161925"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12" name="Прямокутник 11">
            <a:extLst>
              <a:ext uri="{FF2B5EF4-FFF2-40B4-BE49-F238E27FC236}">
                <a16:creationId xmlns:a16="http://schemas.microsoft.com/office/drawing/2014/main" id="{CD018ADD-58B6-40C2-9BD5-E341E8A08186}"/>
              </a:ext>
            </a:extLst>
          </p:cNvPr>
          <p:cNvSpPr>
            <a:spLocks noGrp="1"/>
          </p:cNvSpPr>
          <p:nvPr/>
        </p:nvSpPr>
        <p:spPr>
          <a:xfrm>
            <a:off x="895350" y="306705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хімічний склад плями</a:t>
            </a:r>
          </a:p>
        </p:txBody>
      </p:sp>
      <p:sp>
        <p:nvSpPr>
          <p:cNvPr id="13" name="Прямокутник: округлені кути 12">
            <a:extLst>
              <a:ext uri="{FF2B5EF4-FFF2-40B4-BE49-F238E27FC236}">
                <a16:creationId xmlns:a16="http://schemas.microsoft.com/office/drawing/2014/main" id="{E1B01762-3696-44AE-B068-641E227560A5}"/>
              </a:ext>
            </a:extLst>
          </p:cNvPr>
          <p:cNvSpPr>
            <a:spLocks noGrp="1"/>
          </p:cNvSpPr>
          <p:nvPr/>
        </p:nvSpPr>
        <p:spPr>
          <a:xfrm>
            <a:off x="3228975" y="2990850"/>
            <a:ext cx="2524125" cy="352425"/>
          </a:xfrm>
          <a:prstGeom prst="roundRect">
            <a:avLst>
              <a:gd name="adj" fmla="val 21622"/>
            </a:avLst>
          </a:prstGeom>
          <a:solidFill>
            <a:srgbClr val="F4F8F6"/>
          </a:solidFill>
          <a:ln w="9525">
            <a:solidFill>
              <a:srgbClr val="D6E1DC"/>
            </a:solidFill>
          </a:ln>
        </p:spPr>
      </p:sp>
      <p:sp>
        <p:nvSpPr>
          <p:cNvPr id="14" name="Овал 13">
            <a:extLst>
              <a:ext uri="{FF2B5EF4-FFF2-40B4-BE49-F238E27FC236}">
                <a16:creationId xmlns:a16="http://schemas.microsoft.com/office/drawing/2014/main" id="{6DF0C014-8CC4-461D-98ED-246B1004F961}"/>
              </a:ext>
            </a:extLst>
          </p:cNvPr>
          <p:cNvSpPr>
            <a:spLocks noGrp="1"/>
          </p:cNvSpPr>
          <p:nvPr/>
        </p:nvSpPr>
        <p:spPr>
          <a:xfrm>
            <a:off x="3343275" y="3086100"/>
            <a:ext cx="161925" cy="161925"/>
          </a:xfrm>
          <a:prstGeom prst="ellipse">
            <a:avLst/>
          </a:prstGeom>
          <a:solidFill>
            <a:srgbClr val="C75A52"/>
          </a:solidFill>
          <a:ln w="0">
            <a:noFill/>
          </a:ln>
        </p:spPr>
      </p:sp>
      <p:sp>
        <p:nvSpPr>
          <p:cNvPr id="15" name="Прямокутник 14">
            <a:extLst>
              <a:ext uri="{FF2B5EF4-FFF2-40B4-BE49-F238E27FC236}">
                <a16:creationId xmlns:a16="http://schemas.microsoft.com/office/drawing/2014/main" id="{4BAC184C-6D0C-43E3-913E-E9DF12775909}"/>
              </a:ext>
            </a:extLst>
          </p:cNvPr>
          <p:cNvSpPr>
            <a:spLocks noGrp="1"/>
          </p:cNvSpPr>
          <p:nvPr/>
        </p:nvSpPr>
        <p:spPr>
          <a:xfrm>
            <a:off x="3343275" y="3086100"/>
            <a:ext cx="161925"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16" name="Прямокутник 15">
            <a:extLst>
              <a:ext uri="{FF2B5EF4-FFF2-40B4-BE49-F238E27FC236}">
                <a16:creationId xmlns:a16="http://schemas.microsoft.com/office/drawing/2014/main" id="{A7249CCD-5CE1-40D5-9E23-7A56D2F0B712}"/>
              </a:ext>
            </a:extLst>
          </p:cNvPr>
          <p:cNvSpPr>
            <a:spLocks noGrp="1"/>
          </p:cNvSpPr>
          <p:nvPr/>
        </p:nvSpPr>
        <p:spPr>
          <a:xfrm>
            <a:off x="3609975" y="306705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концентрацію речовини</a:t>
            </a:r>
          </a:p>
        </p:txBody>
      </p:sp>
      <p:sp>
        <p:nvSpPr>
          <p:cNvPr id="17" name="Прямокутник: округлені кути 16">
            <a:extLst>
              <a:ext uri="{FF2B5EF4-FFF2-40B4-BE49-F238E27FC236}">
                <a16:creationId xmlns:a16="http://schemas.microsoft.com/office/drawing/2014/main" id="{E2A179DB-6EA6-4727-B2BF-0DA778964B3F}"/>
              </a:ext>
            </a:extLst>
          </p:cNvPr>
          <p:cNvSpPr>
            <a:spLocks noGrp="1"/>
          </p:cNvSpPr>
          <p:nvPr/>
        </p:nvSpPr>
        <p:spPr>
          <a:xfrm>
            <a:off x="514350" y="3457575"/>
            <a:ext cx="2524125" cy="352425"/>
          </a:xfrm>
          <a:prstGeom prst="roundRect">
            <a:avLst>
              <a:gd name="adj" fmla="val 21622"/>
            </a:avLst>
          </a:prstGeom>
          <a:solidFill>
            <a:srgbClr val="F4F8F6"/>
          </a:solidFill>
          <a:ln w="9525">
            <a:solidFill>
              <a:srgbClr val="D6E1DC"/>
            </a:solidFill>
          </a:ln>
        </p:spPr>
      </p:sp>
      <p:sp>
        <p:nvSpPr>
          <p:cNvPr id="18" name="Овал 17">
            <a:extLst>
              <a:ext uri="{FF2B5EF4-FFF2-40B4-BE49-F238E27FC236}">
                <a16:creationId xmlns:a16="http://schemas.microsoft.com/office/drawing/2014/main" id="{4F9A672B-190A-49B1-8468-58EA23EE1D06}"/>
              </a:ext>
            </a:extLst>
          </p:cNvPr>
          <p:cNvSpPr>
            <a:spLocks noGrp="1"/>
          </p:cNvSpPr>
          <p:nvPr/>
        </p:nvSpPr>
        <p:spPr>
          <a:xfrm>
            <a:off x="628650" y="3552825"/>
            <a:ext cx="161925" cy="161925"/>
          </a:xfrm>
          <a:prstGeom prst="ellipse">
            <a:avLst/>
          </a:prstGeom>
          <a:solidFill>
            <a:srgbClr val="C75A52"/>
          </a:solidFill>
          <a:ln w="0">
            <a:noFill/>
          </a:ln>
        </p:spPr>
      </p:sp>
      <p:sp>
        <p:nvSpPr>
          <p:cNvPr id="19" name="Прямокутник 18">
            <a:extLst>
              <a:ext uri="{FF2B5EF4-FFF2-40B4-BE49-F238E27FC236}">
                <a16:creationId xmlns:a16="http://schemas.microsoft.com/office/drawing/2014/main" id="{FA5D20E5-2A61-4420-868C-9F719AE93847}"/>
              </a:ext>
            </a:extLst>
          </p:cNvPr>
          <p:cNvSpPr>
            <a:spLocks noGrp="1"/>
          </p:cNvSpPr>
          <p:nvPr/>
        </p:nvSpPr>
        <p:spPr>
          <a:xfrm>
            <a:off x="628650" y="3552825"/>
            <a:ext cx="161925"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0" name="Прямокутник 19">
            <a:extLst>
              <a:ext uri="{FF2B5EF4-FFF2-40B4-BE49-F238E27FC236}">
                <a16:creationId xmlns:a16="http://schemas.microsoft.com/office/drawing/2014/main" id="{110ADD7E-3C84-40A5-8266-EC4618B5EED5}"/>
              </a:ext>
            </a:extLst>
          </p:cNvPr>
          <p:cNvSpPr>
            <a:spLocks noGrp="1"/>
          </p:cNvSpPr>
          <p:nvPr/>
        </p:nvSpPr>
        <p:spPr>
          <a:xfrm>
            <a:off x="895350" y="353377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глибину забруднення</a:t>
            </a:r>
          </a:p>
        </p:txBody>
      </p:sp>
      <p:sp>
        <p:nvSpPr>
          <p:cNvPr id="21" name="Прямокутник: округлені кути 20">
            <a:extLst>
              <a:ext uri="{FF2B5EF4-FFF2-40B4-BE49-F238E27FC236}">
                <a16:creationId xmlns:a16="http://schemas.microsoft.com/office/drawing/2014/main" id="{5E6569B0-42D5-4302-86C0-3C587181F7E1}"/>
              </a:ext>
            </a:extLst>
          </p:cNvPr>
          <p:cNvSpPr>
            <a:spLocks noGrp="1"/>
          </p:cNvSpPr>
          <p:nvPr/>
        </p:nvSpPr>
        <p:spPr>
          <a:xfrm>
            <a:off x="3228975" y="3457575"/>
            <a:ext cx="2524125" cy="352425"/>
          </a:xfrm>
          <a:prstGeom prst="roundRect">
            <a:avLst>
              <a:gd name="adj" fmla="val 21622"/>
            </a:avLst>
          </a:prstGeom>
          <a:solidFill>
            <a:srgbClr val="F4F8F6"/>
          </a:solidFill>
          <a:ln w="9525">
            <a:solidFill>
              <a:srgbClr val="D6E1DC"/>
            </a:solidFill>
          </a:ln>
        </p:spPr>
      </p:sp>
      <p:sp>
        <p:nvSpPr>
          <p:cNvPr id="22" name="Овал 21">
            <a:extLst>
              <a:ext uri="{FF2B5EF4-FFF2-40B4-BE49-F238E27FC236}">
                <a16:creationId xmlns:a16="http://schemas.microsoft.com/office/drawing/2014/main" id="{4E334F3E-E24D-4376-BBFE-ECA1D6CCFCBF}"/>
              </a:ext>
            </a:extLst>
          </p:cNvPr>
          <p:cNvSpPr>
            <a:spLocks noGrp="1"/>
          </p:cNvSpPr>
          <p:nvPr/>
        </p:nvSpPr>
        <p:spPr>
          <a:xfrm>
            <a:off x="3343275" y="3552825"/>
            <a:ext cx="161925" cy="161925"/>
          </a:xfrm>
          <a:prstGeom prst="ellipse">
            <a:avLst/>
          </a:prstGeom>
          <a:solidFill>
            <a:srgbClr val="C75A52"/>
          </a:solidFill>
          <a:ln w="0">
            <a:noFill/>
          </a:ln>
        </p:spPr>
      </p:sp>
      <p:sp>
        <p:nvSpPr>
          <p:cNvPr id="23" name="Прямокутник 22">
            <a:extLst>
              <a:ext uri="{FF2B5EF4-FFF2-40B4-BE49-F238E27FC236}">
                <a16:creationId xmlns:a16="http://schemas.microsoft.com/office/drawing/2014/main" id="{8EF37DEE-2911-491D-92B9-A4BE311DF78C}"/>
              </a:ext>
            </a:extLst>
          </p:cNvPr>
          <p:cNvSpPr>
            <a:spLocks noGrp="1"/>
          </p:cNvSpPr>
          <p:nvPr/>
        </p:nvSpPr>
        <p:spPr>
          <a:xfrm>
            <a:off x="3343275" y="3552825"/>
            <a:ext cx="161925"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4" name="Прямокутник 23">
            <a:extLst>
              <a:ext uri="{FF2B5EF4-FFF2-40B4-BE49-F238E27FC236}">
                <a16:creationId xmlns:a16="http://schemas.microsoft.com/office/drawing/2014/main" id="{F9595545-23D4-4192-AA5F-4748CA67D60E}"/>
              </a:ext>
            </a:extLst>
          </p:cNvPr>
          <p:cNvSpPr>
            <a:spLocks noGrp="1"/>
          </p:cNvSpPr>
          <p:nvPr/>
        </p:nvSpPr>
        <p:spPr>
          <a:xfrm>
            <a:off x="3609975" y="353377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стан підземних вод</a:t>
            </a:r>
          </a:p>
        </p:txBody>
      </p:sp>
      <p:sp>
        <p:nvSpPr>
          <p:cNvPr id="25" name="Прямокутник: округлені кути 24">
            <a:extLst>
              <a:ext uri="{FF2B5EF4-FFF2-40B4-BE49-F238E27FC236}">
                <a16:creationId xmlns:a16="http://schemas.microsoft.com/office/drawing/2014/main" id="{4264A366-878C-4B08-A5FF-7CAE25B1C397}"/>
              </a:ext>
            </a:extLst>
          </p:cNvPr>
          <p:cNvSpPr>
            <a:spLocks noGrp="1"/>
          </p:cNvSpPr>
          <p:nvPr/>
        </p:nvSpPr>
        <p:spPr>
          <a:xfrm>
            <a:off x="514350" y="3924300"/>
            <a:ext cx="2524125" cy="352425"/>
          </a:xfrm>
          <a:prstGeom prst="roundRect">
            <a:avLst>
              <a:gd name="adj" fmla="val 21622"/>
            </a:avLst>
          </a:prstGeom>
          <a:solidFill>
            <a:srgbClr val="F4F8F6"/>
          </a:solidFill>
          <a:ln w="9525">
            <a:solidFill>
              <a:srgbClr val="D6E1DC"/>
            </a:solidFill>
          </a:ln>
        </p:spPr>
      </p:sp>
      <p:sp>
        <p:nvSpPr>
          <p:cNvPr id="26" name="Овал 25">
            <a:extLst>
              <a:ext uri="{FF2B5EF4-FFF2-40B4-BE49-F238E27FC236}">
                <a16:creationId xmlns:a16="http://schemas.microsoft.com/office/drawing/2014/main" id="{78681B69-11EA-45D2-850D-0ECB513BEECF}"/>
              </a:ext>
            </a:extLst>
          </p:cNvPr>
          <p:cNvSpPr>
            <a:spLocks noGrp="1"/>
          </p:cNvSpPr>
          <p:nvPr/>
        </p:nvSpPr>
        <p:spPr>
          <a:xfrm>
            <a:off x="628650" y="4019550"/>
            <a:ext cx="161925" cy="161925"/>
          </a:xfrm>
          <a:prstGeom prst="ellipse">
            <a:avLst/>
          </a:prstGeom>
          <a:solidFill>
            <a:srgbClr val="C75A52"/>
          </a:solidFill>
          <a:ln w="0">
            <a:noFill/>
          </a:ln>
        </p:spPr>
      </p:sp>
      <p:sp>
        <p:nvSpPr>
          <p:cNvPr id="27" name="Прямокутник 26">
            <a:extLst>
              <a:ext uri="{FF2B5EF4-FFF2-40B4-BE49-F238E27FC236}">
                <a16:creationId xmlns:a16="http://schemas.microsoft.com/office/drawing/2014/main" id="{C9759C66-F225-4F89-90B7-75438F55D066}"/>
              </a:ext>
            </a:extLst>
          </p:cNvPr>
          <p:cNvSpPr>
            <a:spLocks noGrp="1"/>
          </p:cNvSpPr>
          <p:nvPr/>
        </p:nvSpPr>
        <p:spPr>
          <a:xfrm>
            <a:off x="628650" y="4019550"/>
            <a:ext cx="161925"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8" name="Прямокутник 27">
            <a:extLst>
              <a:ext uri="{FF2B5EF4-FFF2-40B4-BE49-F238E27FC236}">
                <a16:creationId xmlns:a16="http://schemas.microsoft.com/office/drawing/2014/main" id="{C526BC66-C6B7-465E-B203-E1B812D6ABE2}"/>
              </a:ext>
            </a:extLst>
          </p:cNvPr>
          <p:cNvSpPr>
            <a:spLocks noGrp="1"/>
          </p:cNvSpPr>
          <p:nvPr/>
        </p:nvSpPr>
        <p:spPr>
          <a:xfrm>
            <a:off x="895350" y="400050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речовину під покриттям</a:t>
            </a:r>
          </a:p>
        </p:txBody>
      </p:sp>
      <p:sp>
        <p:nvSpPr>
          <p:cNvPr id="29" name="Прямокутник: округлені кути 28">
            <a:extLst>
              <a:ext uri="{FF2B5EF4-FFF2-40B4-BE49-F238E27FC236}">
                <a16:creationId xmlns:a16="http://schemas.microsoft.com/office/drawing/2014/main" id="{101FA026-3D23-4864-8DBB-26EB146532BF}"/>
              </a:ext>
            </a:extLst>
          </p:cNvPr>
          <p:cNvSpPr>
            <a:spLocks noGrp="1"/>
          </p:cNvSpPr>
          <p:nvPr/>
        </p:nvSpPr>
        <p:spPr>
          <a:xfrm>
            <a:off x="3228975" y="3924300"/>
            <a:ext cx="2524125" cy="352425"/>
          </a:xfrm>
          <a:prstGeom prst="roundRect">
            <a:avLst>
              <a:gd name="adj" fmla="val 21622"/>
            </a:avLst>
          </a:prstGeom>
          <a:solidFill>
            <a:srgbClr val="F4F8F6"/>
          </a:solidFill>
          <a:ln w="9525">
            <a:solidFill>
              <a:srgbClr val="D6E1DC"/>
            </a:solidFill>
          </a:ln>
        </p:spPr>
      </p:sp>
      <p:sp>
        <p:nvSpPr>
          <p:cNvPr id="30" name="Овал 29">
            <a:extLst>
              <a:ext uri="{FF2B5EF4-FFF2-40B4-BE49-F238E27FC236}">
                <a16:creationId xmlns:a16="http://schemas.microsoft.com/office/drawing/2014/main" id="{F4CEA994-E76A-4663-9249-B552BFEF89C3}"/>
              </a:ext>
            </a:extLst>
          </p:cNvPr>
          <p:cNvSpPr>
            <a:spLocks noGrp="1"/>
          </p:cNvSpPr>
          <p:nvPr/>
        </p:nvSpPr>
        <p:spPr>
          <a:xfrm>
            <a:off x="3343275" y="4019550"/>
            <a:ext cx="161925" cy="161925"/>
          </a:xfrm>
          <a:prstGeom prst="ellipse">
            <a:avLst/>
          </a:prstGeom>
          <a:solidFill>
            <a:srgbClr val="C75A52"/>
          </a:solidFill>
          <a:ln w="0">
            <a:noFill/>
          </a:ln>
        </p:spPr>
      </p:sp>
      <p:sp>
        <p:nvSpPr>
          <p:cNvPr id="31" name="Прямокутник 30">
            <a:extLst>
              <a:ext uri="{FF2B5EF4-FFF2-40B4-BE49-F238E27FC236}">
                <a16:creationId xmlns:a16="http://schemas.microsoft.com/office/drawing/2014/main" id="{A061E7A6-261A-47D3-948F-B4EABF580337}"/>
              </a:ext>
            </a:extLst>
          </p:cNvPr>
          <p:cNvSpPr>
            <a:spLocks noGrp="1"/>
          </p:cNvSpPr>
          <p:nvPr/>
        </p:nvSpPr>
        <p:spPr>
          <a:xfrm>
            <a:off x="3343275" y="4019550"/>
            <a:ext cx="161925"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2" name="Прямокутник 31">
            <a:extLst>
              <a:ext uri="{FF2B5EF4-FFF2-40B4-BE49-F238E27FC236}">
                <a16:creationId xmlns:a16="http://schemas.microsoft.com/office/drawing/2014/main" id="{6465F44A-FB0A-4E32-83F7-2DC98D2C123F}"/>
              </a:ext>
            </a:extLst>
          </p:cNvPr>
          <p:cNvSpPr>
            <a:spLocks noGrp="1"/>
          </p:cNvSpPr>
          <p:nvPr/>
        </p:nvSpPr>
        <p:spPr>
          <a:xfrm>
            <a:off x="3609975" y="400050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юридично значущу межу</a:t>
            </a:r>
          </a:p>
        </p:txBody>
      </p:sp>
      <p:sp>
        <p:nvSpPr>
          <p:cNvPr id="33" name="Прямокутник: округлені кути 32">
            <a:extLst>
              <a:ext uri="{FF2B5EF4-FFF2-40B4-BE49-F238E27FC236}">
                <a16:creationId xmlns:a16="http://schemas.microsoft.com/office/drawing/2014/main" id="{84B06132-0CFE-4285-B964-DFA0E04EBBEC}"/>
              </a:ext>
            </a:extLst>
          </p:cNvPr>
          <p:cNvSpPr>
            <a:spLocks noGrp="1"/>
          </p:cNvSpPr>
          <p:nvPr/>
        </p:nvSpPr>
        <p:spPr>
          <a:xfrm>
            <a:off x="514350" y="4391025"/>
            <a:ext cx="2524125" cy="352425"/>
          </a:xfrm>
          <a:prstGeom prst="roundRect">
            <a:avLst>
              <a:gd name="adj" fmla="val 21622"/>
            </a:avLst>
          </a:prstGeom>
          <a:solidFill>
            <a:srgbClr val="F8E7E4"/>
          </a:solidFill>
          <a:ln w="9525">
            <a:solidFill>
              <a:srgbClr val="D6E1DC"/>
            </a:solidFill>
          </a:ln>
        </p:spPr>
      </p:sp>
      <p:sp>
        <p:nvSpPr>
          <p:cNvPr id="34" name="Овал 33">
            <a:extLst>
              <a:ext uri="{FF2B5EF4-FFF2-40B4-BE49-F238E27FC236}">
                <a16:creationId xmlns:a16="http://schemas.microsoft.com/office/drawing/2014/main" id="{481646D8-3578-4704-AFCE-EBF9B31161BF}"/>
              </a:ext>
            </a:extLst>
          </p:cNvPr>
          <p:cNvSpPr>
            <a:spLocks noGrp="1"/>
          </p:cNvSpPr>
          <p:nvPr/>
        </p:nvSpPr>
        <p:spPr>
          <a:xfrm>
            <a:off x="628650" y="4486275"/>
            <a:ext cx="161925" cy="161925"/>
          </a:xfrm>
          <a:prstGeom prst="ellipse">
            <a:avLst/>
          </a:prstGeom>
          <a:solidFill>
            <a:srgbClr val="C75A52"/>
          </a:solidFill>
          <a:ln w="0">
            <a:noFill/>
          </a:ln>
        </p:spPr>
      </p:sp>
      <p:sp>
        <p:nvSpPr>
          <p:cNvPr id="35" name="Прямокутник 34">
            <a:extLst>
              <a:ext uri="{FF2B5EF4-FFF2-40B4-BE49-F238E27FC236}">
                <a16:creationId xmlns:a16="http://schemas.microsoft.com/office/drawing/2014/main" id="{AB1363AD-6B92-459F-AAED-B85C2A79D029}"/>
              </a:ext>
            </a:extLst>
          </p:cNvPr>
          <p:cNvSpPr>
            <a:spLocks noGrp="1"/>
          </p:cNvSpPr>
          <p:nvPr/>
        </p:nvSpPr>
        <p:spPr>
          <a:xfrm>
            <a:off x="628650" y="4486275"/>
            <a:ext cx="161925"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6" name="Прямокутник 35">
            <a:extLst>
              <a:ext uri="{FF2B5EF4-FFF2-40B4-BE49-F238E27FC236}">
                <a16:creationId xmlns:a16="http://schemas.microsoft.com/office/drawing/2014/main" id="{2F1DABE5-8F97-4BBA-96AA-D046B77DD1D9}"/>
              </a:ext>
            </a:extLst>
          </p:cNvPr>
          <p:cNvSpPr>
            <a:spLocks noGrp="1"/>
          </p:cNvSpPr>
          <p:nvPr/>
        </p:nvSpPr>
        <p:spPr>
          <a:xfrm>
            <a:off x="895350" y="446722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мінну безпечність</a:t>
            </a:r>
          </a:p>
        </p:txBody>
      </p:sp>
      <p:sp>
        <p:nvSpPr>
          <p:cNvPr id="37" name="Прямокутник 36">
            <a:extLst>
              <a:ext uri="{FF2B5EF4-FFF2-40B4-BE49-F238E27FC236}">
                <a16:creationId xmlns:a16="http://schemas.microsoft.com/office/drawing/2014/main" id="{0AE75628-3C35-4EE3-A838-A34317953B56}"/>
              </a:ext>
            </a:extLst>
          </p:cNvPr>
          <p:cNvSpPr>
            <a:spLocks noGrp="1"/>
          </p:cNvSpPr>
          <p:nvPr/>
        </p:nvSpPr>
        <p:spPr>
          <a:xfrm>
            <a:off x="6191250" y="2657475"/>
            <a:ext cx="53911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ОДНА ТЕМНА ПЛЯМА МОЖЕ МАТИ РІЗНІ ПОЯСНЕННЯ</a:t>
            </a:r>
          </a:p>
        </p:txBody>
      </p:sp>
      <p:sp>
        <p:nvSpPr>
          <p:cNvPr id="38" name="Прямокутник: округлені кути 37">
            <a:extLst>
              <a:ext uri="{FF2B5EF4-FFF2-40B4-BE49-F238E27FC236}">
                <a16:creationId xmlns:a16="http://schemas.microsoft.com/office/drawing/2014/main" id="{9C634839-5821-4B64-9C4C-17E16256DFB5}"/>
              </a:ext>
            </a:extLst>
          </p:cNvPr>
          <p:cNvSpPr>
            <a:spLocks noGrp="1"/>
          </p:cNvSpPr>
          <p:nvPr/>
        </p:nvSpPr>
        <p:spPr>
          <a:xfrm>
            <a:off x="6191250" y="2990850"/>
            <a:ext cx="2514600" cy="352425"/>
          </a:xfrm>
          <a:prstGeom prst="roundRect">
            <a:avLst>
              <a:gd name="adj" fmla="val 21622"/>
            </a:avLst>
          </a:prstGeom>
          <a:solidFill>
            <a:srgbClr val="F5EBDD"/>
          </a:solidFill>
          <a:ln w="9525">
            <a:solidFill>
              <a:srgbClr val="D6E1DC"/>
            </a:solidFill>
          </a:ln>
        </p:spPr>
      </p:sp>
      <p:sp>
        <p:nvSpPr>
          <p:cNvPr id="39" name="Овал 38">
            <a:extLst>
              <a:ext uri="{FF2B5EF4-FFF2-40B4-BE49-F238E27FC236}">
                <a16:creationId xmlns:a16="http://schemas.microsoft.com/office/drawing/2014/main" id="{E7307AE1-CD25-4BC2-B934-CBBDFCC86652}"/>
              </a:ext>
            </a:extLst>
          </p:cNvPr>
          <p:cNvSpPr>
            <a:spLocks noGrp="1"/>
          </p:cNvSpPr>
          <p:nvPr/>
        </p:nvSpPr>
        <p:spPr>
          <a:xfrm>
            <a:off x="6305550" y="3086100"/>
            <a:ext cx="161925" cy="161925"/>
          </a:xfrm>
          <a:prstGeom prst="ellipse">
            <a:avLst/>
          </a:prstGeom>
          <a:solidFill>
            <a:srgbClr val="D9952D"/>
          </a:solidFill>
          <a:ln w="0">
            <a:noFill/>
          </a:ln>
        </p:spPr>
      </p:sp>
      <p:sp>
        <p:nvSpPr>
          <p:cNvPr id="40" name="Прямокутник 39">
            <a:extLst>
              <a:ext uri="{FF2B5EF4-FFF2-40B4-BE49-F238E27FC236}">
                <a16:creationId xmlns:a16="http://schemas.microsoft.com/office/drawing/2014/main" id="{9AE7512F-E681-472E-A2BE-FF49F9D8DAEA}"/>
              </a:ext>
            </a:extLst>
          </p:cNvPr>
          <p:cNvSpPr>
            <a:spLocks noGrp="1"/>
          </p:cNvSpPr>
          <p:nvPr/>
        </p:nvSpPr>
        <p:spPr>
          <a:xfrm>
            <a:off x="6572250" y="306705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Нафтопродукт</a:t>
            </a:r>
          </a:p>
        </p:txBody>
      </p:sp>
      <p:sp>
        <p:nvSpPr>
          <p:cNvPr id="41" name="Прямокутник: округлені кути 40">
            <a:extLst>
              <a:ext uri="{FF2B5EF4-FFF2-40B4-BE49-F238E27FC236}">
                <a16:creationId xmlns:a16="http://schemas.microsoft.com/office/drawing/2014/main" id="{041E9FC6-E0C0-4477-ABCE-0952EE62C4F5}"/>
              </a:ext>
            </a:extLst>
          </p:cNvPr>
          <p:cNvSpPr>
            <a:spLocks noGrp="1"/>
          </p:cNvSpPr>
          <p:nvPr/>
        </p:nvSpPr>
        <p:spPr>
          <a:xfrm>
            <a:off x="8886825" y="2990850"/>
            <a:ext cx="2514600" cy="352425"/>
          </a:xfrm>
          <a:prstGeom prst="roundRect">
            <a:avLst>
              <a:gd name="adj" fmla="val 21622"/>
            </a:avLst>
          </a:prstGeom>
          <a:solidFill>
            <a:srgbClr val="F4F8F6"/>
          </a:solidFill>
          <a:ln w="9525">
            <a:solidFill>
              <a:srgbClr val="D6E1DC"/>
            </a:solidFill>
          </a:ln>
        </p:spPr>
      </p:sp>
      <p:sp>
        <p:nvSpPr>
          <p:cNvPr id="42" name="Овал 41">
            <a:extLst>
              <a:ext uri="{FF2B5EF4-FFF2-40B4-BE49-F238E27FC236}">
                <a16:creationId xmlns:a16="http://schemas.microsoft.com/office/drawing/2014/main" id="{F06FF1C3-1BB4-4654-9038-7D5A8AEF550E}"/>
              </a:ext>
            </a:extLst>
          </p:cNvPr>
          <p:cNvSpPr>
            <a:spLocks noGrp="1"/>
          </p:cNvSpPr>
          <p:nvPr/>
        </p:nvSpPr>
        <p:spPr>
          <a:xfrm>
            <a:off x="9001125" y="3086100"/>
            <a:ext cx="161925" cy="161925"/>
          </a:xfrm>
          <a:prstGeom prst="ellipse">
            <a:avLst/>
          </a:prstGeom>
          <a:solidFill>
            <a:srgbClr val="3E7692"/>
          </a:solidFill>
          <a:ln w="0">
            <a:noFill/>
          </a:ln>
        </p:spPr>
      </p:sp>
      <p:sp>
        <p:nvSpPr>
          <p:cNvPr id="43" name="Прямокутник 42">
            <a:extLst>
              <a:ext uri="{FF2B5EF4-FFF2-40B4-BE49-F238E27FC236}">
                <a16:creationId xmlns:a16="http://schemas.microsoft.com/office/drawing/2014/main" id="{0C348421-8CE7-4DE8-BAE2-600C2C472782}"/>
              </a:ext>
            </a:extLst>
          </p:cNvPr>
          <p:cNvSpPr>
            <a:spLocks noGrp="1"/>
          </p:cNvSpPr>
          <p:nvPr/>
        </p:nvSpPr>
        <p:spPr>
          <a:xfrm>
            <a:off x="9267825" y="306705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Вода</a:t>
            </a:r>
          </a:p>
        </p:txBody>
      </p:sp>
      <p:sp>
        <p:nvSpPr>
          <p:cNvPr id="44" name="Прямокутник: округлені кути 43">
            <a:extLst>
              <a:ext uri="{FF2B5EF4-FFF2-40B4-BE49-F238E27FC236}">
                <a16:creationId xmlns:a16="http://schemas.microsoft.com/office/drawing/2014/main" id="{4A0E9FE7-26DD-4C34-B914-2B2A425038C6}"/>
              </a:ext>
            </a:extLst>
          </p:cNvPr>
          <p:cNvSpPr>
            <a:spLocks noGrp="1"/>
          </p:cNvSpPr>
          <p:nvPr/>
        </p:nvSpPr>
        <p:spPr>
          <a:xfrm>
            <a:off x="6191250" y="3457575"/>
            <a:ext cx="2514600" cy="352425"/>
          </a:xfrm>
          <a:prstGeom prst="roundRect">
            <a:avLst>
              <a:gd name="adj" fmla="val 21622"/>
            </a:avLst>
          </a:prstGeom>
          <a:solidFill>
            <a:srgbClr val="F5EBDD"/>
          </a:solidFill>
          <a:ln w="9525">
            <a:solidFill>
              <a:srgbClr val="D6E1DC"/>
            </a:solidFill>
          </a:ln>
        </p:spPr>
      </p:sp>
      <p:sp>
        <p:nvSpPr>
          <p:cNvPr id="45" name="Овал 44">
            <a:extLst>
              <a:ext uri="{FF2B5EF4-FFF2-40B4-BE49-F238E27FC236}">
                <a16:creationId xmlns:a16="http://schemas.microsoft.com/office/drawing/2014/main" id="{A002CF90-5E31-466D-A2A0-D815E2C93C9C}"/>
              </a:ext>
            </a:extLst>
          </p:cNvPr>
          <p:cNvSpPr>
            <a:spLocks noGrp="1"/>
          </p:cNvSpPr>
          <p:nvPr/>
        </p:nvSpPr>
        <p:spPr>
          <a:xfrm>
            <a:off x="6305550" y="3552825"/>
            <a:ext cx="161925" cy="161925"/>
          </a:xfrm>
          <a:prstGeom prst="ellipse">
            <a:avLst/>
          </a:prstGeom>
          <a:solidFill>
            <a:srgbClr val="5F6A70"/>
          </a:solidFill>
          <a:ln w="0">
            <a:noFill/>
          </a:ln>
        </p:spPr>
      </p:sp>
      <p:sp>
        <p:nvSpPr>
          <p:cNvPr id="46" name="Прямокутник 45">
            <a:extLst>
              <a:ext uri="{FF2B5EF4-FFF2-40B4-BE49-F238E27FC236}">
                <a16:creationId xmlns:a16="http://schemas.microsoft.com/office/drawing/2014/main" id="{980DB3FE-4147-47C7-A6EA-B7F2219BCD24}"/>
              </a:ext>
            </a:extLst>
          </p:cNvPr>
          <p:cNvSpPr>
            <a:spLocks noGrp="1"/>
          </p:cNvSpPr>
          <p:nvPr/>
        </p:nvSpPr>
        <p:spPr>
          <a:xfrm>
            <a:off x="6572250" y="353377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Тінь</a:t>
            </a:r>
          </a:p>
        </p:txBody>
      </p:sp>
      <p:sp>
        <p:nvSpPr>
          <p:cNvPr id="47" name="Прямокутник: округлені кути 46">
            <a:extLst>
              <a:ext uri="{FF2B5EF4-FFF2-40B4-BE49-F238E27FC236}">
                <a16:creationId xmlns:a16="http://schemas.microsoft.com/office/drawing/2014/main" id="{87DFC28A-5DF2-4CD9-8C69-EA141D0B637D}"/>
              </a:ext>
            </a:extLst>
          </p:cNvPr>
          <p:cNvSpPr>
            <a:spLocks noGrp="1"/>
          </p:cNvSpPr>
          <p:nvPr/>
        </p:nvSpPr>
        <p:spPr>
          <a:xfrm>
            <a:off x="8886825" y="3457575"/>
            <a:ext cx="2514600" cy="352425"/>
          </a:xfrm>
          <a:prstGeom prst="roundRect">
            <a:avLst>
              <a:gd name="adj" fmla="val 21622"/>
            </a:avLst>
          </a:prstGeom>
          <a:solidFill>
            <a:srgbClr val="F4F8F6"/>
          </a:solidFill>
          <a:ln w="9525">
            <a:solidFill>
              <a:srgbClr val="D6E1DC"/>
            </a:solidFill>
          </a:ln>
        </p:spPr>
      </p:sp>
      <p:sp>
        <p:nvSpPr>
          <p:cNvPr id="48" name="Овал 47">
            <a:extLst>
              <a:ext uri="{FF2B5EF4-FFF2-40B4-BE49-F238E27FC236}">
                <a16:creationId xmlns:a16="http://schemas.microsoft.com/office/drawing/2014/main" id="{DADABB04-F251-4349-A4FC-7180293F4BFE}"/>
              </a:ext>
            </a:extLst>
          </p:cNvPr>
          <p:cNvSpPr>
            <a:spLocks noGrp="1"/>
          </p:cNvSpPr>
          <p:nvPr/>
        </p:nvSpPr>
        <p:spPr>
          <a:xfrm>
            <a:off x="9001125" y="3552825"/>
            <a:ext cx="161925" cy="161925"/>
          </a:xfrm>
          <a:prstGeom prst="ellipse">
            <a:avLst/>
          </a:prstGeom>
          <a:solidFill>
            <a:srgbClr val="9B775D"/>
          </a:solidFill>
          <a:ln w="0">
            <a:noFill/>
          </a:ln>
        </p:spPr>
      </p:sp>
      <p:sp>
        <p:nvSpPr>
          <p:cNvPr id="49" name="Прямокутник 48">
            <a:extLst>
              <a:ext uri="{FF2B5EF4-FFF2-40B4-BE49-F238E27FC236}">
                <a16:creationId xmlns:a16="http://schemas.microsoft.com/office/drawing/2014/main" id="{971D222D-5831-46A5-9E2F-02F9A1798D88}"/>
              </a:ext>
            </a:extLst>
          </p:cNvPr>
          <p:cNvSpPr>
            <a:spLocks noGrp="1"/>
          </p:cNvSpPr>
          <p:nvPr/>
        </p:nvSpPr>
        <p:spPr>
          <a:xfrm>
            <a:off x="9267825" y="353377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Свіжий ґрунт</a:t>
            </a:r>
          </a:p>
        </p:txBody>
      </p:sp>
      <p:sp>
        <p:nvSpPr>
          <p:cNvPr id="50" name="Прямокутник: округлені кути 49">
            <a:extLst>
              <a:ext uri="{FF2B5EF4-FFF2-40B4-BE49-F238E27FC236}">
                <a16:creationId xmlns:a16="http://schemas.microsoft.com/office/drawing/2014/main" id="{E7B1E193-7118-4AA0-B258-9CF9657797EE}"/>
              </a:ext>
            </a:extLst>
          </p:cNvPr>
          <p:cNvSpPr>
            <a:spLocks noGrp="1"/>
          </p:cNvSpPr>
          <p:nvPr/>
        </p:nvSpPr>
        <p:spPr>
          <a:xfrm>
            <a:off x="6191250" y="3924300"/>
            <a:ext cx="2514600" cy="352425"/>
          </a:xfrm>
          <a:prstGeom prst="roundRect">
            <a:avLst>
              <a:gd name="adj" fmla="val 21622"/>
            </a:avLst>
          </a:prstGeom>
          <a:solidFill>
            <a:srgbClr val="F5EBDD"/>
          </a:solidFill>
          <a:ln w="9525">
            <a:solidFill>
              <a:srgbClr val="D6E1DC"/>
            </a:solidFill>
          </a:ln>
        </p:spPr>
      </p:sp>
      <p:sp>
        <p:nvSpPr>
          <p:cNvPr id="51" name="Овал 50">
            <a:extLst>
              <a:ext uri="{FF2B5EF4-FFF2-40B4-BE49-F238E27FC236}">
                <a16:creationId xmlns:a16="http://schemas.microsoft.com/office/drawing/2014/main" id="{8A26C47D-2176-4795-9366-B6B122373CFD}"/>
              </a:ext>
            </a:extLst>
          </p:cNvPr>
          <p:cNvSpPr>
            <a:spLocks noGrp="1"/>
          </p:cNvSpPr>
          <p:nvPr/>
        </p:nvSpPr>
        <p:spPr>
          <a:xfrm>
            <a:off x="6305550" y="4019550"/>
            <a:ext cx="161925" cy="161925"/>
          </a:xfrm>
          <a:prstGeom prst="ellipse">
            <a:avLst/>
          </a:prstGeom>
          <a:solidFill>
            <a:srgbClr val="7D8385"/>
          </a:solidFill>
          <a:ln w="0">
            <a:noFill/>
          </a:ln>
        </p:spPr>
      </p:sp>
      <p:sp>
        <p:nvSpPr>
          <p:cNvPr id="52" name="Прямокутник 51">
            <a:extLst>
              <a:ext uri="{FF2B5EF4-FFF2-40B4-BE49-F238E27FC236}">
                <a16:creationId xmlns:a16="http://schemas.microsoft.com/office/drawing/2014/main" id="{49BC7754-A1FE-4166-B8EB-E91FE6F1A6D1}"/>
              </a:ext>
            </a:extLst>
          </p:cNvPr>
          <p:cNvSpPr>
            <a:spLocks noGrp="1"/>
          </p:cNvSpPr>
          <p:nvPr/>
        </p:nvSpPr>
        <p:spPr>
          <a:xfrm>
            <a:off x="6572250" y="400050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Зола</a:t>
            </a:r>
          </a:p>
        </p:txBody>
      </p:sp>
      <p:sp>
        <p:nvSpPr>
          <p:cNvPr id="53" name="Прямокутник: округлені кути 52">
            <a:extLst>
              <a:ext uri="{FF2B5EF4-FFF2-40B4-BE49-F238E27FC236}">
                <a16:creationId xmlns:a16="http://schemas.microsoft.com/office/drawing/2014/main" id="{456949EB-BDD0-43A7-8D79-22109B3758D1}"/>
              </a:ext>
            </a:extLst>
          </p:cNvPr>
          <p:cNvSpPr>
            <a:spLocks noGrp="1"/>
          </p:cNvSpPr>
          <p:nvPr/>
        </p:nvSpPr>
        <p:spPr>
          <a:xfrm>
            <a:off x="8886825" y="3924300"/>
            <a:ext cx="2514600" cy="352425"/>
          </a:xfrm>
          <a:prstGeom prst="roundRect">
            <a:avLst>
              <a:gd name="adj" fmla="val 21622"/>
            </a:avLst>
          </a:prstGeom>
          <a:solidFill>
            <a:srgbClr val="F4F8F6"/>
          </a:solidFill>
          <a:ln w="9525">
            <a:solidFill>
              <a:srgbClr val="D6E1DC"/>
            </a:solidFill>
          </a:ln>
        </p:spPr>
      </p:sp>
      <p:sp>
        <p:nvSpPr>
          <p:cNvPr id="54" name="Овал 53">
            <a:extLst>
              <a:ext uri="{FF2B5EF4-FFF2-40B4-BE49-F238E27FC236}">
                <a16:creationId xmlns:a16="http://schemas.microsoft.com/office/drawing/2014/main" id="{EA25069B-3A3B-4BBB-9CE1-DBC456136880}"/>
              </a:ext>
            </a:extLst>
          </p:cNvPr>
          <p:cNvSpPr>
            <a:spLocks noGrp="1"/>
          </p:cNvSpPr>
          <p:nvPr/>
        </p:nvSpPr>
        <p:spPr>
          <a:xfrm>
            <a:off x="9001125" y="4019550"/>
            <a:ext cx="161925" cy="161925"/>
          </a:xfrm>
          <a:prstGeom prst="ellipse">
            <a:avLst/>
          </a:prstGeom>
          <a:solidFill>
            <a:srgbClr val="4D8969"/>
          </a:solidFill>
          <a:ln w="0">
            <a:noFill/>
          </a:ln>
        </p:spPr>
      </p:sp>
      <p:sp>
        <p:nvSpPr>
          <p:cNvPr id="55" name="Прямокутник 54">
            <a:extLst>
              <a:ext uri="{FF2B5EF4-FFF2-40B4-BE49-F238E27FC236}">
                <a16:creationId xmlns:a16="http://schemas.microsoft.com/office/drawing/2014/main" id="{1752E351-B906-45B0-A568-35A5332EDF21}"/>
              </a:ext>
            </a:extLst>
          </p:cNvPr>
          <p:cNvSpPr>
            <a:spLocks noGrp="1"/>
          </p:cNvSpPr>
          <p:nvPr/>
        </p:nvSpPr>
        <p:spPr>
          <a:xfrm>
            <a:off x="9267825" y="400050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Волога рослинність</a:t>
            </a:r>
          </a:p>
        </p:txBody>
      </p:sp>
      <p:sp>
        <p:nvSpPr>
          <p:cNvPr id="56" name="Прямокутник: округлені кути 55">
            <a:extLst>
              <a:ext uri="{FF2B5EF4-FFF2-40B4-BE49-F238E27FC236}">
                <a16:creationId xmlns:a16="http://schemas.microsoft.com/office/drawing/2014/main" id="{1A417B60-35AC-464B-BC78-CAC6C7C44B0A}"/>
              </a:ext>
            </a:extLst>
          </p:cNvPr>
          <p:cNvSpPr>
            <a:spLocks noGrp="1"/>
          </p:cNvSpPr>
          <p:nvPr/>
        </p:nvSpPr>
        <p:spPr>
          <a:xfrm>
            <a:off x="6191250" y="4391025"/>
            <a:ext cx="2514600" cy="352425"/>
          </a:xfrm>
          <a:prstGeom prst="roundRect">
            <a:avLst>
              <a:gd name="adj" fmla="val 21622"/>
            </a:avLst>
          </a:prstGeom>
          <a:solidFill>
            <a:srgbClr val="F5EBDD"/>
          </a:solidFill>
          <a:ln w="9525">
            <a:solidFill>
              <a:srgbClr val="D6E1DC"/>
            </a:solidFill>
          </a:ln>
        </p:spPr>
      </p:sp>
      <p:sp>
        <p:nvSpPr>
          <p:cNvPr id="57" name="Овал 56">
            <a:extLst>
              <a:ext uri="{FF2B5EF4-FFF2-40B4-BE49-F238E27FC236}">
                <a16:creationId xmlns:a16="http://schemas.microsoft.com/office/drawing/2014/main" id="{3F997CA2-141D-4C02-8C2E-7C8CC855D8B0}"/>
              </a:ext>
            </a:extLst>
          </p:cNvPr>
          <p:cNvSpPr>
            <a:spLocks noGrp="1"/>
          </p:cNvSpPr>
          <p:nvPr/>
        </p:nvSpPr>
        <p:spPr>
          <a:xfrm>
            <a:off x="6305550" y="4486275"/>
            <a:ext cx="161925" cy="161925"/>
          </a:xfrm>
          <a:prstGeom prst="ellipse">
            <a:avLst/>
          </a:prstGeom>
          <a:solidFill>
            <a:srgbClr val="0F6B64"/>
          </a:solidFill>
          <a:ln w="0">
            <a:noFill/>
          </a:ln>
        </p:spPr>
      </p:sp>
      <p:sp>
        <p:nvSpPr>
          <p:cNvPr id="58" name="Прямокутник 57">
            <a:extLst>
              <a:ext uri="{FF2B5EF4-FFF2-40B4-BE49-F238E27FC236}">
                <a16:creationId xmlns:a16="http://schemas.microsoft.com/office/drawing/2014/main" id="{93DE7876-73A1-4C0C-9549-DB5401A4837D}"/>
              </a:ext>
            </a:extLst>
          </p:cNvPr>
          <p:cNvSpPr>
            <a:spLocks noGrp="1"/>
          </p:cNvSpPr>
          <p:nvPr/>
        </p:nvSpPr>
        <p:spPr>
          <a:xfrm>
            <a:off x="6572250" y="446722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Інший матеріал</a:t>
            </a:r>
          </a:p>
        </p:txBody>
      </p:sp>
      <p:sp>
        <p:nvSpPr>
          <p:cNvPr id="59" name="Прямокутник: округлені кути 58">
            <a:extLst>
              <a:ext uri="{FF2B5EF4-FFF2-40B4-BE49-F238E27FC236}">
                <a16:creationId xmlns:a16="http://schemas.microsoft.com/office/drawing/2014/main" id="{17109527-8050-4A27-94CB-FF9C642DC813}"/>
              </a:ext>
            </a:extLst>
          </p:cNvPr>
          <p:cNvSpPr>
            <a:spLocks noGrp="1"/>
          </p:cNvSpPr>
          <p:nvPr/>
        </p:nvSpPr>
        <p:spPr>
          <a:xfrm>
            <a:off x="514350" y="5257800"/>
            <a:ext cx="11068050" cy="685800"/>
          </a:xfrm>
          <a:prstGeom prst="roundRect">
            <a:avLst>
              <a:gd name="adj" fmla="val 11111"/>
            </a:avLst>
          </a:prstGeom>
          <a:solidFill>
            <a:srgbClr val="10282F"/>
          </a:solidFill>
          <a:ln w="0">
            <a:noFill/>
          </a:ln>
        </p:spPr>
      </p:sp>
      <p:sp>
        <p:nvSpPr>
          <p:cNvPr id="60" name="Прямокутник 59">
            <a:extLst>
              <a:ext uri="{FF2B5EF4-FFF2-40B4-BE49-F238E27FC236}">
                <a16:creationId xmlns:a16="http://schemas.microsoft.com/office/drawing/2014/main" id="{98E69510-1F49-4967-B09B-F620C99CBF78}"/>
              </a:ext>
            </a:extLst>
          </p:cNvPr>
          <p:cNvSpPr>
            <a:spLocks noGrp="1"/>
          </p:cNvSpPr>
          <p:nvPr/>
        </p:nvSpPr>
        <p:spPr>
          <a:xfrm>
            <a:off x="742950" y="5457825"/>
            <a:ext cx="1762125"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Коректний висновок</a:t>
            </a:r>
          </a:p>
        </p:txBody>
      </p:sp>
      <p:sp>
        <p:nvSpPr>
          <p:cNvPr id="61" name="Прямокутник 60">
            <a:extLst>
              <a:ext uri="{FF2B5EF4-FFF2-40B4-BE49-F238E27FC236}">
                <a16:creationId xmlns:a16="http://schemas.microsoft.com/office/drawing/2014/main" id="{6D6375B0-75F0-4F46-9194-09D391689581}"/>
              </a:ext>
            </a:extLst>
          </p:cNvPr>
          <p:cNvSpPr>
            <a:spLocks noGrp="1"/>
          </p:cNvSpPr>
          <p:nvPr/>
        </p:nvSpPr>
        <p:spPr>
          <a:xfrm>
            <a:off x="2571750" y="5381625"/>
            <a:ext cx="8572500" cy="381000"/>
          </a:xfrm>
          <a:prstGeom prst="rect">
            <a:avLst/>
          </a:prstGeom>
          <a:noFill/>
          <a:ln w="0">
            <a:noFill/>
          </a:ln>
        </p:spPr>
        <p:txBody>
          <a:bodyPr anchor="t">
            <a:normAutofit fontScale="74510"/>
          </a:bodyPr>
          <a:lstStyle/>
          <a:p>
            <a:pPr algn="l">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На знімку виявлено потенційну аномалію. Її природу перевіряють польовими спостереженнями та лабораторним аналізом.</a:t>
            </a:r>
          </a:p>
        </p:txBody>
      </p:sp>
      <p:sp>
        <p:nvSpPr>
          <p:cNvPr id="62" name="Прямокутник 61">
            <a:extLst>
              <a:ext uri="{FF2B5EF4-FFF2-40B4-BE49-F238E27FC236}">
                <a16:creationId xmlns:a16="http://schemas.microsoft.com/office/drawing/2014/main" id="{238B12F8-97DF-4A4D-88DF-A17A19EFC603}"/>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3" name="Прямокутник 62">
            <a:extLst>
              <a:ext uri="{FF2B5EF4-FFF2-40B4-BE49-F238E27FC236}">
                <a16:creationId xmlns:a16="http://schemas.microsoft.com/office/drawing/2014/main" id="{98D412B0-43D5-4142-9CE2-CA45FE95435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14</a:t>
            </a:r>
          </a:p>
        </p:txBody>
      </p:sp>
    </p:spTree>
    <p:extLst>
      <p:ext uri="{BB962C8B-B14F-4D97-AF65-F5344CB8AC3E}">
        <p14:creationId xmlns:p14="http://schemas.microsoft.com/office/powerpoint/2010/main" val="1492162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2" name="Прямокутник 61">
            <a:extLst>
              <a:ext uri="{FF2B5EF4-FFF2-40B4-BE49-F238E27FC236}">
                <a16:creationId xmlns:a16="http://schemas.microsoft.com/office/drawing/2014/main" id="{A8BB3DAF-FAC3-44B6-A8DF-8D6D846B9C4B}"/>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15</a:t>
            </a:r>
          </a:p>
        </p:txBody>
      </p:sp>
      <p:sp>
        <p:nvSpPr>
          <p:cNvPr id="2" name="Прямокутник 1">
            <a:extLst>
              <a:ext uri="{FF2B5EF4-FFF2-40B4-BE49-F238E27FC236}">
                <a16:creationId xmlns:a16="http://schemas.microsoft.com/office/drawing/2014/main" id="{7B7A309E-13C5-4A80-8DBF-216817474F8B}"/>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CED1496F-91EE-4C68-98D7-0AD373A8ECA0}"/>
              </a:ext>
            </a:extLst>
          </p:cNvPr>
          <p:cNvSpPr>
            <a:spLocks noGrp="1"/>
          </p:cNvSpPr>
          <p:nvPr/>
        </p:nvSpPr>
        <p:spPr>
          <a:xfrm>
            <a:off x="514350" y="723900"/>
            <a:ext cx="11049000" cy="523875"/>
          </a:xfrm>
          <a:prstGeom prst="rect">
            <a:avLst/>
          </a:prstGeom>
          <a:noFill/>
          <a:ln w="0">
            <a:noFill/>
          </a:ln>
        </p:spPr>
        <p:txBody>
          <a:bodyPr anchor="t">
            <a:normAutofit fontScale="9828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БПЛА деталізують територію та створюють картографічну основу</a:t>
            </a:r>
          </a:p>
        </p:txBody>
      </p:sp>
      <p:sp>
        <p:nvSpPr>
          <p:cNvPr id="4" name="Прямокутник: округлені кути 3">
            <a:extLst>
              <a:ext uri="{FF2B5EF4-FFF2-40B4-BE49-F238E27FC236}">
                <a16:creationId xmlns:a16="http://schemas.microsoft.com/office/drawing/2014/main" id="{518EA146-E3A5-48BB-B977-1E8B0CD8AE91}"/>
              </a:ext>
            </a:extLst>
          </p:cNvPr>
          <p:cNvSpPr>
            <a:spLocks noGrp="1"/>
          </p:cNvSpPr>
          <p:nvPr/>
        </p:nvSpPr>
        <p:spPr>
          <a:xfrm>
            <a:off x="514350" y="1657350"/>
            <a:ext cx="5286375" cy="704850"/>
          </a:xfrm>
          <a:prstGeom prst="roundRect">
            <a:avLst>
              <a:gd name="adj" fmla="val 108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2082BCA-9D39-446E-A85B-0CAB2758359B}"/>
              </a:ext>
            </a:extLst>
          </p:cNvPr>
          <p:cNvSpPr>
            <a:spLocks noGrp="1"/>
          </p:cNvSpPr>
          <p:nvPr/>
        </p:nvSpPr>
        <p:spPr>
          <a:xfrm>
            <a:off x="514350" y="1657350"/>
            <a:ext cx="66675" cy="7048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2F9479BB-6BFA-4B58-90D0-AFDC88358847}"/>
              </a:ext>
            </a:extLst>
          </p:cNvPr>
          <p:cNvSpPr>
            <a:spLocks noGrp="1"/>
          </p:cNvSpPr>
          <p:nvPr/>
        </p:nvSpPr>
        <p:spPr>
          <a:xfrm>
            <a:off x="704850" y="1771650"/>
            <a:ext cx="490537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БЕЗПІЛОТНИЙ ЛІТАЛЬНИЙ АПАРАТ</a:t>
            </a:r>
          </a:p>
        </p:txBody>
      </p:sp>
      <p:sp>
        <p:nvSpPr>
          <p:cNvPr id="7" name="Прямокутник 6">
            <a:extLst>
              <a:ext uri="{FF2B5EF4-FFF2-40B4-BE49-F238E27FC236}">
                <a16:creationId xmlns:a16="http://schemas.microsoft.com/office/drawing/2014/main" id="{07C94970-03C8-4C07-88A6-51DB152DE444}"/>
              </a:ext>
            </a:extLst>
          </p:cNvPr>
          <p:cNvSpPr>
            <a:spLocks noGrp="1"/>
          </p:cNvSpPr>
          <p:nvPr/>
        </p:nvSpPr>
        <p:spPr>
          <a:xfrm>
            <a:off x="704850" y="1990725"/>
            <a:ext cx="4924425" cy="285750"/>
          </a:xfrm>
          <a:prstGeom prst="rect">
            <a:avLst/>
          </a:prstGeom>
          <a:noFill/>
          <a:ln w="0">
            <a:noFill/>
          </a:ln>
        </p:spPr>
        <p:txBody>
          <a:bodyPr anchor="t">
            <a:normAutofit fontScale="6071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Літальний апарат без пілота на борту, який керується дистанційно або виконує політ за попередньо визначеною програмою.</a:t>
            </a:r>
          </a:p>
        </p:txBody>
      </p:sp>
      <p:sp>
        <p:nvSpPr>
          <p:cNvPr id="8" name="Прямокутник: округлені кути 7">
            <a:extLst>
              <a:ext uri="{FF2B5EF4-FFF2-40B4-BE49-F238E27FC236}">
                <a16:creationId xmlns:a16="http://schemas.microsoft.com/office/drawing/2014/main" id="{6A38ECB0-1A04-41EC-AA96-61A4FC2895FA}"/>
              </a:ext>
            </a:extLst>
          </p:cNvPr>
          <p:cNvSpPr>
            <a:spLocks noGrp="1"/>
          </p:cNvSpPr>
          <p:nvPr/>
        </p:nvSpPr>
        <p:spPr>
          <a:xfrm>
            <a:off x="6010275" y="1657350"/>
            <a:ext cx="5572125" cy="704850"/>
          </a:xfrm>
          <a:prstGeom prst="roundRect">
            <a:avLst>
              <a:gd name="adj" fmla="val 10811"/>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DF6FEF87-92FE-4CEE-A0B6-0061E709583A}"/>
              </a:ext>
            </a:extLst>
          </p:cNvPr>
          <p:cNvSpPr>
            <a:spLocks noGrp="1"/>
          </p:cNvSpPr>
          <p:nvPr/>
        </p:nvSpPr>
        <p:spPr>
          <a:xfrm>
            <a:off x="6010275" y="1657350"/>
            <a:ext cx="66675" cy="704850"/>
          </a:xfrm>
          <a:prstGeom prst="roundRect">
            <a:avLst>
              <a:gd name="adj" fmla="val 50000"/>
            </a:avLst>
          </a:prstGeom>
          <a:solidFill>
            <a:srgbClr val="3E7692"/>
          </a:solidFill>
          <a:ln w="0">
            <a:noFill/>
          </a:ln>
        </p:spPr>
      </p:sp>
      <p:sp>
        <p:nvSpPr>
          <p:cNvPr id="10" name="Прямокутник 9">
            <a:extLst>
              <a:ext uri="{FF2B5EF4-FFF2-40B4-BE49-F238E27FC236}">
                <a16:creationId xmlns:a16="http://schemas.microsoft.com/office/drawing/2014/main" id="{A60FB1D3-398B-49E2-890A-CD766F475200}"/>
              </a:ext>
            </a:extLst>
          </p:cNvPr>
          <p:cNvSpPr>
            <a:spLocks noGrp="1"/>
          </p:cNvSpPr>
          <p:nvPr/>
        </p:nvSpPr>
        <p:spPr>
          <a:xfrm>
            <a:off x="6200775" y="1771650"/>
            <a:ext cx="5191125"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ОРТОФОТОПЛАН</a:t>
            </a:r>
          </a:p>
        </p:txBody>
      </p:sp>
      <p:sp>
        <p:nvSpPr>
          <p:cNvPr id="11" name="Прямокутник 10">
            <a:extLst>
              <a:ext uri="{FF2B5EF4-FFF2-40B4-BE49-F238E27FC236}">
                <a16:creationId xmlns:a16="http://schemas.microsoft.com/office/drawing/2014/main" id="{80027B3C-E5CE-4E21-BEA6-EFA252A6D190}"/>
              </a:ext>
            </a:extLst>
          </p:cNvPr>
          <p:cNvSpPr>
            <a:spLocks noGrp="1"/>
          </p:cNvSpPr>
          <p:nvPr/>
        </p:nvSpPr>
        <p:spPr>
          <a:xfrm>
            <a:off x="6200775" y="1990725"/>
            <a:ext cx="5210175" cy="285750"/>
          </a:xfrm>
          <a:prstGeom prst="rect">
            <a:avLst/>
          </a:prstGeom>
          <a:noFill/>
          <a:ln w="0">
            <a:noFill/>
          </a:ln>
        </p:spPr>
        <p:txBody>
          <a:bodyPr anchor="t">
            <a:normAutofit fontScale="61161"/>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Геометрично виправлене аерофотозображення без основних спотворень рельєфу, нахилу камери й умов знімання.</a:t>
            </a:r>
          </a:p>
        </p:txBody>
      </p:sp>
      <p:sp>
        <p:nvSpPr>
          <p:cNvPr id="12" name="Прямокутник 11">
            <a:extLst>
              <a:ext uri="{FF2B5EF4-FFF2-40B4-BE49-F238E27FC236}">
                <a16:creationId xmlns:a16="http://schemas.microsoft.com/office/drawing/2014/main" id="{C8A0A9D3-5DF3-4A88-B2B4-0EF43B495D49}"/>
              </a:ext>
            </a:extLst>
          </p:cNvPr>
          <p:cNvSpPr>
            <a:spLocks noGrp="1"/>
          </p:cNvSpPr>
          <p:nvPr/>
        </p:nvSpPr>
        <p:spPr>
          <a:xfrm>
            <a:off x="514350" y="2628900"/>
            <a:ext cx="3048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КОРИСНЕ НАВАНТАЖЕННЯ</a:t>
            </a:r>
          </a:p>
        </p:txBody>
      </p:sp>
      <p:sp>
        <p:nvSpPr>
          <p:cNvPr id="13" name="Прямокутник: округлені кути 12">
            <a:extLst>
              <a:ext uri="{FF2B5EF4-FFF2-40B4-BE49-F238E27FC236}">
                <a16:creationId xmlns:a16="http://schemas.microsoft.com/office/drawing/2014/main" id="{43FED09C-B0F7-47DE-8DE6-F80BB8A51001}"/>
              </a:ext>
            </a:extLst>
          </p:cNvPr>
          <p:cNvSpPr>
            <a:spLocks noGrp="1"/>
          </p:cNvSpPr>
          <p:nvPr/>
        </p:nvSpPr>
        <p:spPr>
          <a:xfrm>
            <a:off x="514350" y="2952750"/>
            <a:ext cx="2381250" cy="333375"/>
          </a:xfrm>
          <a:prstGeom prst="roundRect">
            <a:avLst>
              <a:gd name="adj" fmla="val 22857"/>
            </a:avLst>
          </a:prstGeom>
          <a:solidFill>
            <a:srgbClr val="FFFFFF"/>
          </a:solidFill>
          <a:ln w="9525">
            <a:solidFill>
              <a:srgbClr val="D6E1DC"/>
            </a:solidFill>
          </a:ln>
        </p:spPr>
      </p:sp>
      <p:sp>
        <p:nvSpPr>
          <p:cNvPr id="14" name="Овал 13">
            <a:extLst>
              <a:ext uri="{FF2B5EF4-FFF2-40B4-BE49-F238E27FC236}">
                <a16:creationId xmlns:a16="http://schemas.microsoft.com/office/drawing/2014/main" id="{0553C310-8C4F-4E3C-A7C6-02959E6273C8}"/>
              </a:ext>
            </a:extLst>
          </p:cNvPr>
          <p:cNvSpPr>
            <a:spLocks noGrp="1"/>
          </p:cNvSpPr>
          <p:nvPr/>
        </p:nvSpPr>
        <p:spPr>
          <a:xfrm>
            <a:off x="628650" y="3038475"/>
            <a:ext cx="152400" cy="15240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B606EABA-0192-406D-89AA-956D69F84F37}"/>
              </a:ext>
            </a:extLst>
          </p:cNvPr>
          <p:cNvSpPr>
            <a:spLocks noGrp="1"/>
          </p:cNvSpPr>
          <p:nvPr/>
        </p:nvSpPr>
        <p:spPr>
          <a:xfrm>
            <a:off x="628650" y="30670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6" name="Прямокутник 15">
            <a:extLst>
              <a:ext uri="{FF2B5EF4-FFF2-40B4-BE49-F238E27FC236}">
                <a16:creationId xmlns:a16="http://schemas.microsoft.com/office/drawing/2014/main" id="{435D2425-83BF-4325-9C42-FC6A2C66EEC4}"/>
              </a:ext>
            </a:extLst>
          </p:cNvPr>
          <p:cNvSpPr>
            <a:spLocks noGrp="1"/>
          </p:cNvSpPr>
          <p:nvPr/>
        </p:nvSpPr>
        <p:spPr>
          <a:xfrm>
            <a:off x="895350" y="3028950"/>
            <a:ext cx="185737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RGB-камера</a:t>
            </a:r>
          </a:p>
        </p:txBody>
      </p:sp>
      <p:sp>
        <p:nvSpPr>
          <p:cNvPr id="17" name="Прямокутник: округлені кути 16">
            <a:extLst>
              <a:ext uri="{FF2B5EF4-FFF2-40B4-BE49-F238E27FC236}">
                <a16:creationId xmlns:a16="http://schemas.microsoft.com/office/drawing/2014/main" id="{B97CBA83-0231-42AC-ABED-77968CB006EB}"/>
              </a:ext>
            </a:extLst>
          </p:cNvPr>
          <p:cNvSpPr>
            <a:spLocks noGrp="1"/>
          </p:cNvSpPr>
          <p:nvPr/>
        </p:nvSpPr>
        <p:spPr>
          <a:xfrm>
            <a:off x="3086100" y="2952750"/>
            <a:ext cx="2381250" cy="333375"/>
          </a:xfrm>
          <a:prstGeom prst="roundRect">
            <a:avLst>
              <a:gd name="adj" fmla="val 22857"/>
            </a:avLst>
          </a:prstGeom>
          <a:solidFill>
            <a:srgbClr val="FFFFFF"/>
          </a:solidFill>
          <a:ln w="9525">
            <a:solidFill>
              <a:srgbClr val="D6E1DC"/>
            </a:solidFill>
          </a:ln>
        </p:spPr>
      </p:sp>
      <p:sp>
        <p:nvSpPr>
          <p:cNvPr id="18" name="Овал 17">
            <a:extLst>
              <a:ext uri="{FF2B5EF4-FFF2-40B4-BE49-F238E27FC236}">
                <a16:creationId xmlns:a16="http://schemas.microsoft.com/office/drawing/2014/main" id="{FD3ADE1D-0599-458B-9DEF-A28C8D211B76}"/>
              </a:ext>
            </a:extLst>
          </p:cNvPr>
          <p:cNvSpPr>
            <a:spLocks noGrp="1"/>
          </p:cNvSpPr>
          <p:nvPr/>
        </p:nvSpPr>
        <p:spPr>
          <a:xfrm>
            <a:off x="3200400" y="3038475"/>
            <a:ext cx="152400" cy="152400"/>
          </a:xfrm>
          <a:prstGeom prst="ellipse">
            <a:avLst/>
          </a:prstGeom>
          <a:solidFill>
            <a:srgbClr val="0F6B64"/>
          </a:solidFill>
          <a:ln w="0">
            <a:noFill/>
          </a:ln>
        </p:spPr>
      </p:sp>
      <p:sp>
        <p:nvSpPr>
          <p:cNvPr id="19" name="Прямокутник 18">
            <a:extLst>
              <a:ext uri="{FF2B5EF4-FFF2-40B4-BE49-F238E27FC236}">
                <a16:creationId xmlns:a16="http://schemas.microsoft.com/office/drawing/2014/main" id="{8E87DFDF-D6B8-4909-9A88-B5A2EBEA283A}"/>
              </a:ext>
            </a:extLst>
          </p:cNvPr>
          <p:cNvSpPr>
            <a:spLocks noGrp="1"/>
          </p:cNvSpPr>
          <p:nvPr/>
        </p:nvSpPr>
        <p:spPr>
          <a:xfrm>
            <a:off x="3200400" y="30670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20" name="Прямокутник 19">
            <a:extLst>
              <a:ext uri="{FF2B5EF4-FFF2-40B4-BE49-F238E27FC236}">
                <a16:creationId xmlns:a16="http://schemas.microsoft.com/office/drawing/2014/main" id="{9582407A-B817-4F6C-B6F1-FD1966B16B75}"/>
              </a:ext>
            </a:extLst>
          </p:cNvPr>
          <p:cNvSpPr>
            <a:spLocks noGrp="1"/>
          </p:cNvSpPr>
          <p:nvPr/>
        </p:nvSpPr>
        <p:spPr>
          <a:xfrm>
            <a:off x="3467100" y="3028950"/>
            <a:ext cx="185737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мультиспектральна камера</a:t>
            </a:r>
          </a:p>
        </p:txBody>
      </p:sp>
      <p:sp>
        <p:nvSpPr>
          <p:cNvPr id="21" name="Прямокутник: округлені кути 20">
            <a:extLst>
              <a:ext uri="{FF2B5EF4-FFF2-40B4-BE49-F238E27FC236}">
                <a16:creationId xmlns:a16="http://schemas.microsoft.com/office/drawing/2014/main" id="{F03612E7-38CC-4B59-A9E3-D440AE2B5E82}"/>
              </a:ext>
            </a:extLst>
          </p:cNvPr>
          <p:cNvSpPr>
            <a:spLocks noGrp="1"/>
          </p:cNvSpPr>
          <p:nvPr/>
        </p:nvSpPr>
        <p:spPr>
          <a:xfrm>
            <a:off x="514350" y="3409950"/>
            <a:ext cx="2381250" cy="333375"/>
          </a:xfrm>
          <a:prstGeom prst="roundRect">
            <a:avLst>
              <a:gd name="adj" fmla="val 22857"/>
            </a:avLst>
          </a:prstGeom>
          <a:solidFill>
            <a:srgbClr val="FFFFFF"/>
          </a:solidFill>
          <a:ln w="9525">
            <a:solidFill>
              <a:srgbClr val="D6E1DC"/>
            </a:solidFill>
          </a:ln>
        </p:spPr>
      </p:sp>
      <p:sp>
        <p:nvSpPr>
          <p:cNvPr id="22" name="Овал 21">
            <a:extLst>
              <a:ext uri="{FF2B5EF4-FFF2-40B4-BE49-F238E27FC236}">
                <a16:creationId xmlns:a16="http://schemas.microsoft.com/office/drawing/2014/main" id="{8C75BB65-C6FE-4875-BBFF-4D80E180381A}"/>
              </a:ext>
            </a:extLst>
          </p:cNvPr>
          <p:cNvSpPr>
            <a:spLocks noGrp="1"/>
          </p:cNvSpPr>
          <p:nvPr/>
        </p:nvSpPr>
        <p:spPr>
          <a:xfrm>
            <a:off x="628650" y="3495675"/>
            <a:ext cx="152400" cy="15240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B9EDDE8E-2DBB-425E-8020-D3A48570B963}"/>
              </a:ext>
            </a:extLst>
          </p:cNvPr>
          <p:cNvSpPr>
            <a:spLocks noGrp="1"/>
          </p:cNvSpPr>
          <p:nvPr/>
        </p:nvSpPr>
        <p:spPr>
          <a:xfrm>
            <a:off x="628650" y="35242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4" name="Прямокутник 23">
            <a:extLst>
              <a:ext uri="{FF2B5EF4-FFF2-40B4-BE49-F238E27FC236}">
                <a16:creationId xmlns:a16="http://schemas.microsoft.com/office/drawing/2014/main" id="{26A20BEB-2D94-4D42-8EC5-3E0D5C712B9C}"/>
              </a:ext>
            </a:extLst>
          </p:cNvPr>
          <p:cNvSpPr>
            <a:spLocks noGrp="1"/>
          </p:cNvSpPr>
          <p:nvPr/>
        </p:nvSpPr>
        <p:spPr>
          <a:xfrm>
            <a:off x="895350" y="3486150"/>
            <a:ext cx="185737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тепловізор</a:t>
            </a:r>
          </a:p>
        </p:txBody>
      </p:sp>
      <p:sp>
        <p:nvSpPr>
          <p:cNvPr id="25" name="Прямокутник: округлені кути 24">
            <a:extLst>
              <a:ext uri="{FF2B5EF4-FFF2-40B4-BE49-F238E27FC236}">
                <a16:creationId xmlns:a16="http://schemas.microsoft.com/office/drawing/2014/main" id="{BE804AB6-73B7-4A74-A509-00AF029ABEF7}"/>
              </a:ext>
            </a:extLst>
          </p:cNvPr>
          <p:cNvSpPr>
            <a:spLocks noGrp="1"/>
          </p:cNvSpPr>
          <p:nvPr/>
        </p:nvSpPr>
        <p:spPr>
          <a:xfrm>
            <a:off x="3086100" y="3409950"/>
            <a:ext cx="2381250" cy="333375"/>
          </a:xfrm>
          <a:prstGeom prst="roundRect">
            <a:avLst>
              <a:gd name="adj" fmla="val 22857"/>
            </a:avLst>
          </a:prstGeom>
          <a:solidFill>
            <a:srgbClr val="FFFFFF"/>
          </a:solidFill>
          <a:ln w="9525">
            <a:solidFill>
              <a:srgbClr val="D6E1DC"/>
            </a:solidFill>
          </a:ln>
        </p:spPr>
      </p:sp>
      <p:sp>
        <p:nvSpPr>
          <p:cNvPr id="26" name="Овал 25">
            <a:extLst>
              <a:ext uri="{FF2B5EF4-FFF2-40B4-BE49-F238E27FC236}">
                <a16:creationId xmlns:a16="http://schemas.microsoft.com/office/drawing/2014/main" id="{CD2C65FF-139E-4D42-BAAB-F688F82A806D}"/>
              </a:ext>
            </a:extLst>
          </p:cNvPr>
          <p:cNvSpPr>
            <a:spLocks noGrp="1"/>
          </p:cNvSpPr>
          <p:nvPr/>
        </p:nvSpPr>
        <p:spPr>
          <a:xfrm>
            <a:off x="3200400" y="3495675"/>
            <a:ext cx="152400" cy="152400"/>
          </a:xfrm>
          <a:prstGeom prst="ellipse">
            <a:avLst/>
          </a:prstGeom>
          <a:solidFill>
            <a:srgbClr val="0F6B64"/>
          </a:solidFill>
          <a:ln w="0">
            <a:noFill/>
          </a:ln>
        </p:spPr>
      </p:sp>
      <p:sp>
        <p:nvSpPr>
          <p:cNvPr id="27" name="Прямокутник 26">
            <a:extLst>
              <a:ext uri="{FF2B5EF4-FFF2-40B4-BE49-F238E27FC236}">
                <a16:creationId xmlns:a16="http://schemas.microsoft.com/office/drawing/2014/main" id="{1107D6FB-6E91-4C75-8142-3BF6E10B3DD6}"/>
              </a:ext>
            </a:extLst>
          </p:cNvPr>
          <p:cNvSpPr>
            <a:spLocks noGrp="1"/>
          </p:cNvSpPr>
          <p:nvPr/>
        </p:nvSpPr>
        <p:spPr>
          <a:xfrm>
            <a:off x="3200400" y="35242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8" name="Прямокутник 27">
            <a:extLst>
              <a:ext uri="{FF2B5EF4-FFF2-40B4-BE49-F238E27FC236}">
                <a16:creationId xmlns:a16="http://schemas.microsoft.com/office/drawing/2014/main" id="{C7023CA8-7408-40E3-B590-4E50497E03CC}"/>
              </a:ext>
            </a:extLst>
          </p:cNvPr>
          <p:cNvSpPr>
            <a:spLocks noGrp="1"/>
          </p:cNvSpPr>
          <p:nvPr/>
        </p:nvSpPr>
        <p:spPr>
          <a:xfrm>
            <a:off x="3467100" y="3486150"/>
            <a:ext cx="185737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гіперспектральний сенсор</a:t>
            </a:r>
          </a:p>
        </p:txBody>
      </p:sp>
      <p:sp>
        <p:nvSpPr>
          <p:cNvPr id="29" name="Прямокутник: округлені кути 28">
            <a:extLst>
              <a:ext uri="{FF2B5EF4-FFF2-40B4-BE49-F238E27FC236}">
                <a16:creationId xmlns:a16="http://schemas.microsoft.com/office/drawing/2014/main" id="{D6B12A81-B840-4803-8AE3-D9C6395142B2}"/>
              </a:ext>
            </a:extLst>
          </p:cNvPr>
          <p:cNvSpPr>
            <a:spLocks noGrp="1"/>
          </p:cNvSpPr>
          <p:nvPr/>
        </p:nvSpPr>
        <p:spPr>
          <a:xfrm>
            <a:off x="514350" y="3867150"/>
            <a:ext cx="2381250" cy="333375"/>
          </a:xfrm>
          <a:prstGeom prst="roundRect">
            <a:avLst>
              <a:gd name="adj" fmla="val 22857"/>
            </a:avLst>
          </a:prstGeom>
          <a:solidFill>
            <a:srgbClr val="FFFFFF"/>
          </a:solidFill>
          <a:ln w="9525">
            <a:solidFill>
              <a:srgbClr val="D6E1DC"/>
            </a:solidFill>
          </a:ln>
        </p:spPr>
      </p:sp>
      <p:sp>
        <p:nvSpPr>
          <p:cNvPr id="30" name="Овал 29">
            <a:extLst>
              <a:ext uri="{FF2B5EF4-FFF2-40B4-BE49-F238E27FC236}">
                <a16:creationId xmlns:a16="http://schemas.microsoft.com/office/drawing/2014/main" id="{46B90004-42EC-4CEF-B9B9-532BDCE504C7}"/>
              </a:ext>
            </a:extLst>
          </p:cNvPr>
          <p:cNvSpPr>
            <a:spLocks noGrp="1"/>
          </p:cNvSpPr>
          <p:nvPr/>
        </p:nvSpPr>
        <p:spPr>
          <a:xfrm>
            <a:off x="628650" y="3952875"/>
            <a:ext cx="152400" cy="152400"/>
          </a:xfrm>
          <a:prstGeom prst="ellipse">
            <a:avLst/>
          </a:prstGeom>
          <a:solidFill>
            <a:srgbClr val="0F6B64"/>
          </a:solidFill>
          <a:ln w="0">
            <a:noFill/>
          </a:ln>
        </p:spPr>
      </p:sp>
      <p:sp>
        <p:nvSpPr>
          <p:cNvPr id="31" name="Прямокутник 30">
            <a:extLst>
              <a:ext uri="{FF2B5EF4-FFF2-40B4-BE49-F238E27FC236}">
                <a16:creationId xmlns:a16="http://schemas.microsoft.com/office/drawing/2014/main" id="{A8F754D4-5ECF-485A-8B30-2D6C3E163952}"/>
              </a:ext>
            </a:extLst>
          </p:cNvPr>
          <p:cNvSpPr>
            <a:spLocks noGrp="1"/>
          </p:cNvSpPr>
          <p:nvPr/>
        </p:nvSpPr>
        <p:spPr>
          <a:xfrm>
            <a:off x="628650" y="39814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2" name="Прямокутник 31">
            <a:extLst>
              <a:ext uri="{FF2B5EF4-FFF2-40B4-BE49-F238E27FC236}">
                <a16:creationId xmlns:a16="http://schemas.microsoft.com/office/drawing/2014/main" id="{BE2232DF-20D6-4375-946D-5BE3CA919E2E}"/>
              </a:ext>
            </a:extLst>
          </p:cNvPr>
          <p:cNvSpPr>
            <a:spLocks noGrp="1"/>
          </p:cNvSpPr>
          <p:nvPr/>
        </p:nvSpPr>
        <p:spPr>
          <a:xfrm>
            <a:off x="895350" y="3943350"/>
            <a:ext cx="185737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лазерний сканер</a:t>
            </a:r>
          </a:p>
        </p:txBody>
      </p:sp>
      <p:sp>
        <p:nvSpPr>
          <p:cNvPr id="33" name="Прямокутник: округлені кути 32">
            <a:extLst>
              <a:ext uri="{FF2B5EF4-FFF2-40B4-BE49-F238E27FC236}">
                <a16:creationId xmlns:a16="http://schemas.microsoft.com/office/drawing/2014/main" id="{D1122587-62C9-4584-B1DF-E084F2BEC837}"/>
              </a:ext>
            </a:extLst>
          </p:cNvPr>
          <p:cNvSpPr>
            <a:spLocks noGrp="1"/>
          </p:cNvSpPr>
          <p:nvPr/>
        </p:nvSpPr>
        <p:spPr>
          <a:xfrm>
            <a:off x="3086100" y="3867150"/>
            <a:ext cx="2381250" cy="333375"/>
          </a:xfrm>
          <a:prstGeom prst="roundRect">
            <a:avLst>
              <a:gd name="adj" fmla="val 22857"/>
            </a:avLst>
          </a:prstGeom>
          <a:solidFill>
            <a:srgbClr val="FFFFFF"/>
          </a:solidFill>
          <a:ln w="9525">
            <a:solidFill>
              <a:srgbClr val="D6E1DC"/>
            </a:solidFill>
          </a:ln>
        </p:spPr>
      </p:sp>
      <p:sp>
        <p:nvSpPr>
          <p:cNvPr id="34" name="Овал 33">
            <a:extLst>
              <a:ext uri="{FF2B5EF4-FFF2-40B4-BE49-F238E27FC236}">
                <a16:creationId xmlns:a16="http://schemas.microsoft.com/office/drawing/2014/main" id="{70ECB716-E3C7-4805-9BDF-188882283761}"/>
              </a:ext>
            </a:extLst>
          </p:cNvPr>
          <p:cNvSpPr>
            <a:spLocks noGrp="1"/>
          </p:cNvSpPr>
          <p:nvPr/>
        </p:nvSpPr>
        <p:spPr>
          <a:xfrm>
            <a:off x="3200400" y="3952875"/>
            <a:ext cx="152400" cy="15240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1D9D0E1C-4DFF-4614-B2AE-6C9ED2A1C9B8}"/>
              </a:ext>
            </a:extLst>
          </p:cNvPr>
          <p:cNvSpPr>
            <a:spLocks noGrp="1"/>
          </p:cNvSpPr>
          <p:nvPr/>
        </p:nvSpPr>
        <p:spPr>
          <a:xfrm>
            <a:off x="3200400" y="39814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9984420C-7E79-43F1-9CBE-C7B44BEA1422}"/>
              </a:ext>
            </a:extLst>
          </p:cNvPr>
          <p:cNvSpPr>
            <a:spLocks noGrp="1"/>
          </p:cNvSpPr>
          <p:nvPr/>
        </p:nvSpPr>
        <p:spPr>
          <a:xfrm>
            <a:off x="3467100" y="3943350"/>
            <a:ext cx="185737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газовий сенсор</a:t>
            </a:r>
          </a:p>
        </p:txBody>
      </p:sp>
      <p:sp>
        <p:nvSpPr>
          <p:cNvPr id="37" name="Прямокутник: округлені кути 36">
            <a:extLst>
              <a:ext uri="{FF2B5EF4-FFF2-40B4-BE49-F238E27FC236}">
                <a16:creationId xmlns:a16="http://schemas.microsoft.com/office/drawing/2014/main" id="{D8473041-9346-4874-B1BD-869FB448DDDA}"/>
              </a:ext>
            </a:extLst>
          </p:cNvPr>
          <p:cNvSpPr>
            <a:spLocks noGrp="1"/>
          </p:cNvSpPr>
          <p:nvPr/>
        </p:nvSpPr>
        <p:spPr>
          <a:xfrm>
            <a:off x="514350" y="4324350"/>
            <a:ext cx="2381250" cy="333375"/>
          </a:xfrm>
          <a:prstGeom prst="roundRect">
            <a:avLst>
              <a:gd name="adj" fmla="val 22857"/>
            </a:avLst>
          </a:prstGeom>
          <a:solidFill>
            <a:srgbClr val="F5EBDD"/>
          </a:solidFill>
          <a:ln w="9525">
            <a:solidFill>
              <a:srgbClr val="D6E1DC"/>
            </a:solidFill>
          </a:ln>
        </p:spPr>
      </p:sp>
      <p:sp>
        <p:nvSpPr>
          <p:cNvPr id="38" name="Овал 37">
            <a:extLst>
              <a:ext uri="{FF2B5EF4-FFF2-40B4-BE49-F238E27FC236}">
                <a16:creationId xmlns:a16="http://schemas.microsoft.com/office/drawing/2014/main" id="{CEDC77DC-3798-47DE-A1B3-F549072C86C4}"/>
              </a:ext>
            </a:extLst>
          </p:cNvPr>
          <p:cNvSpPr>
            <a:spLocks noGrp="1"/>
          </p:cNvSpPr>
          <p:nvPr/>
        </p:nvSpPr>
        <p:spPr>
          <a:xfrm>
            <a:off x="628650" y="4410075"/>
            <a:ext cx="152400" cy="152400"/>
          </a:xfrm>
          <a:prstGeom prst="ellipse">
            <a:avLst/>
          </a:prstGeom>
          <a:solidFill>
            <a:srgbClr val="D9952D"/>
          </a:solidFill>
          <a:ln w="0">
            <a:noFill/>
          </a:ln>
        </p:spPr>
      </p:sp>
      <p:sp>
        <p:nvSpPr>
          <p:cNvPr id="39" name="Прямокутник 38">
            <a:extLst>
              <a:ext uri="{FF2B5EF4-FFF2-40B4-BE49-F238E27FC236}">
                <a16:creationId xmlns:a16="http://schemas.microsoft.com/office/drawing/2014/main" id="{A749D7BF-804E-4B26-8822-B0D386C6ADD2}"/>
              </a:ext>
            </a:extLst>
          </p:cNvPr>
          <p:cNvSpPr>
            <a:spLocks noGrp="1"/>
          </p:cNvSpPr>
          <p:nvPr/>
        </p:nvSpPr>
        <p:spPr>
          <a:xfrm>
            <a:off x="628650" y="44386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40" name="Прямокутник 39">
            <a:extLst>
              <a:ext uri="{FF2B5EF4-FFF2-40B4-BE49-F238E27FC236}">
                <a16:creationId xmlns:a16="http://schemas.microsoft.com/office/drawing/2014/main" id="{DD299FD6-AFE2-40A6-BF0F-ED2BB237388F}"/>
              </a:ext>
            </a:extLst>
          </p:cNvPr>
          <p:cNvSpPr>
            <a:spLocks noGrp="1"/>
          </p:cNvSpPr>
          <p:nvPr/>
        </p:nvSpPr>
        <p:spPr>
          <a:xfrm>
            <a:off x="895350" y="4400550"/>
            <a:ext cx="1857375"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радіометричне обладнання</a:t>
            </a:r>
          </a:p>
        </p:txBody>
      </p:sp>
      <p:sp>
        <p:nvSpPr>
          <p:cNvPr id="41" name="Прямокутник 40">
            <a:extLst>
              <a:ext uri="{FF2B5EF4-FFF2-40B4-BE49-F238E27FC236}">
                <a16:creationId xmlns:a16="http://schemas.microsoft.com/office/drawing/2014/main" id="{F9D815DC-FEF7-41C0-AACE-8C2B4FA997DE}"/>
              </a:ext>
            </a:extLst>
          </p:cNvPr>
          <p:cNvSpPr>
            <a:spLocks noGrp="1"/>
          </p:cNvSpPr>
          <p:nvPr/>
        </p:nvSpPr>
        <p:spPr>
          <a:xfrm>
            <a:off x="6010275" y="2628900"/>
            <a:ext cx="34290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ПРОДУКТИ Й ЗАВДАННЯ</a:t>
            </a:r>
          </a:p>
        </p:txBody>
      </p:sp>
      <p:sp>
        <p:nvSpPr>
          <p:cNvPr id="42" name="Прямокутник: округлені кути 41">
            <a:extLst>
              <a:ext uri="{FF2B5EF4-FFF2-40B4-BE49-F238E27FC236}">
                <a16:creationId xmlns:a16="http://schemas.microsoft.com/office/drawing/2014/main" id="{AF59CB7A-B740-4873-8C82-4B947121042F}"/>
              </a:ext>
            </a:extLst>
          </p:cNvPr>
          <p:cNvSpPr>
            <a:spLocks noGrp="1"/>
          </p:cNvSpPr>
          <p:nvPr/>
        </p:nvSpPr>
        <p:spPr>
          <a:xfrm>
            <a:off x="6010275" y="2952750"/>
            <a:ext cx="5572125" cy="371475"/>
          </a:xfrm>
          <a:prstGeom prst="roundRect">
            <a:avLst>
              <a:gd name="adj" fmla="val 20513"/>
            </a:avLst>
          </a:prstGeom>
          <a:solidFill>
            <a:srgbClr val="FFFFFF"/>
          </a:solidFill>
          <a:ln w="9525">
            <a:solidFill>
              <a:srgbClr val="D6E1DC"/>
            </a:solidFill>
          </a:ln>
        </p:spPr>
      </p:sp>
      <p:sp>
        <p:nvSpPr>
          <p:cNvPr id="43" name="Прямокутник 42">
            <a:extLst>
              <a:ext uri="{FF2B5EF4-FFF2-40B4-BE49-F238E27FC236}">
                <a16:creationId xmlns:a16="http://schemas.microsoft.com/office/drawing/2014/main" id="{A0D4DD4D-8DB2-42A7-891A-7E3DCB43DE25}"/>
              </a:ext>
            </a:extLst>
          </p:cNvPr>
          <p:cNvSpPr>
            <a:spLocks noGrp="1"/>
          </p:cNvSpPr>
          <p:nvPr/>
        </p:nvSpPr>
        <p:spPr>
          <a:xfrm>
            <a:off x="6162675" y="3028950"/>
            <a:ext cx="209550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Ортофотоплан</a:t>
            </a:r>
          </a:p>
        </p:txBody>
      </p:sp>
      <p:sp>
        <p:nvSpPr>
          <p:cNvPr id="44" name="Прямокутник 43">
            <a:extLst>
              <a:ext uri="{FF2B5EF4-FFF2-40B4-BE49-F238E27FC236}">
                <a16:creationId xmlns:a16="http://schemas.microsoft.com/office/drawing/2014/main" id="{60837F9D-F39D-4E9D-A10D-A3612BB0749E}"/>
              </a:ext>
            </a:extLst>
          </p:cNvPr>
          <p:cNvSpPr>
            <a:spLocks noGrp="1"/>
          </p:cNvSpPr>
          <p:nvPr/>
        </p:nvSpPr>
        <p:spPr>
          <a:xfrm>
            <a:off x="8334375" y="3028950"/>
            <a:ext cx="3048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точки, площі, межі, документація</a:t>
            </a:r>
          </a:p>
        </p:txBody>
      </p:sp>
      <p:sp>
        <p:nvSpPr>
          <p:cNvPr id="45" name="Прямокутник: округлені кути 44">
            <a:extLst>
              <a:ext uri="{FF2B5EF4-FFF2-40B4-BE49-F238E27FC236}">
                <a16:creationId xmlns:a16="http://schemas.microsoft.com/office/drawing/2014/main" id="{C59DAE9B-983E-47B5-A3D7-17F1DA018134}"/>
              </a:ext>
            </a:extLst>
          </p:cNvPr>
          <p:cNvSpPr>
            <a:spLocks noGrp="1"/>
          </p:cNvSpPr>
          <p:nvPr/>
        </p:nvSpPr>
        <p:spPr>
          <a:xfrm>
            <a:off x="6010275" y="3438525"/>
            <a:ext cx="5572125" cy="371475"/>
          </a:xfrm>
          <a:prstGeom prst="roundRect">
            <a:avLst>
              <a:gd name="adj" fmla="val 20513"/>
            </a:avLst>
          </a:prstGeom>
          <a:solidFill>
            <a:srgbClr val="F5EBDD"/>
          </a:solidFill>
          <a:ln w="9525">
            <a:solidFill>
              <a:srgbClr val="D6E1DC"/>
            </a:solidFill>
          </a:ln>
        </p:spPr>
      </p:sp>
      <p:sp>
        <p:nvSpPr>
          <p:cNvPr id="46" name="Прямокутник 45">
            <a:extLst>
              <a:ext uri="{FF2B5EF4-FFF2-40B4-BE49-F238E27FC236}">
                <a16:creationId xmlns:a16="http://schemas.microsoft.com/office/drawing/2014/main" id="{00CE64A2-D969-47D9-9C16-934959A06B33}"/>
              </a:ext>
            </a:extLst>
          </p:cNvPr>
          <p:cNvSpPr>
            <a:spLocks noGrp="1"/>
          </p:cNvSpPr>
          <p:nvPr/>
        </p:nvSpPr>
        <p:spPr>
          <a:xfrm>
            <a:off x="6162675" y="3514725"/>
            <a:ext cx="209550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Цифрова модель поверхні</a:t>
            </a:r>
          </a:p>
        </p:txBody>
      </p:sp>
      <p:sp>
        <p:nvSpPr>
          <p:cNvPr id="47" name="Прямокутник 46">
            <a:extLst>
              <a:ext uri="{FF2B5EF4-FFF2-40B4-BE49-F238E27FC236}">
                <a16:creationId xmlns:a16="http://schemas.microsoft.com/office/drawing/2014/main" id="{D08DE40D-67CD-4814-9DD4-9888B05DA71F}"/>
              </a:ext>
            </a:extLst>
          </p:cNvPr>
          <p:cNvSpPr>
            <a:spLocks noGrp="1"/>
          </p:cNvSpPr>
          <p:nvPr/>
        </p:nvSpPr>
        <p:spPr>
          <a:xfrm>
            <a:off x="8334375" y="3514725"/>
            <a:ext cx="3048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будівлі, рослинність, об’єкти</a:t>
            </a:r>
          </a:p>
        </p:txBody>
      </p:sp>
      <p:sp>
        <p:nvSpPr>
          <p:cNvPr id="48" name="Прямокутник: округлені кути 47">
            <a:extLst>
              <a:ext uri="{FF2B5EF4-FFF2-40B4-BE49-F238E27FC236}">
                <a16:creationId xmlns:a16="http://schemas.microsoft.com/office/drawing/2014/main" id="{B0102A56-A355-49A5-A63F-BAB998403D4D}"/>
              </a:ext>
            </a:extLst>
          </p:cNvPr>
          <p:cNvSpPr>
            <a:spLocks noGrp="1"/>
          </p:cNvSpPr>
          <p:nvPr/>
        </p:nvSpPr>
        <p:spPr>
          <a:xfrm>
            <a:off x="6010275" y="3924300"/>
            <a:ext cx="5572125" cy="371475"/>
          </a:xfrm>
          <a:prstGeom prst="roundRect">
            <a:avLst>
              <a:gd name="adj" fmla="val 20513"/>
            </a:avLst>
          </a:prstGeom>
          <a:solidFill>
            <a:srgbClr val="FFFFFF"/>
          </a:solidFill>
          <a:ln w="9525">
            <a:solidFill>
              <a:srgbClr val="D6E1DC"/>
            </a:solidFill>
          </a:ln>
        </p:spPr>
      </p:sp>
      <p:sp>
        <p:nvSpPr>
          <p:cNvPr id="49" name="Прямокутник 48">
            <a:extLst>
              <a:ext uri="{FF2B5EF4-FFF2-40B4-BE49-F238E27FC236}">
                <a16:creationId xmlns:a16="http://schemas.microsoft.com/office/drawing/2014/main" id="{2D06184A-51CE-41CB-90A0-0DA022D0C5BB}"/>
              </a:ext>
            </a:extLst>
          </p:cNvPr>
          <p:cNvSpPr>
            <a:spLocks noGrp="1"/>
          </p:cNvSpPr>
          <p:nvPr/>
        </p:nvSpPr>
        <p:spPr>
          <a:xfrm>
            <a:off x="6162675" y="4000500"/>
            <a:ext cx="209550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Цифрова модель рельєфу</a:t>
            </a:r>
          </a:p>
        </p:txBody>
      </p:sp>
      <p:sp>
        <p:nvSpPr>
          <p:cNvPr id="50" name="Прямокутник 49">
            <a:extLst>
              <a:ext uri="{FF2B5EF4-FFF2-40B4-BE49-F238E27FC236}">
                <a16:creationId xmlns:a16="http://schemas.microsoft.com/office/drawing/2014/main" id="{EED6EE96-8561-495C-828C-96DB17CE998C}"/>
              </a:ext>
            </a:extLst>
          </p:cNvPr>
          <p:cNvSpPr>
            <a:spLocks noGrp="1"/>
          </p:cNvSpPr>
          <p:nvPr/>
        </p:nvSpPr>
        <p:spPr>
          <a:xfrm>
            <a:off x="8334375" y="4000500"/>
            <a:ext cx="3048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ухили, пониження, напрямки стоку</a:t>
            </a:r>
          </a:p>
        </p:txBody>
      </p:sp>
      <p:sp>
        <p:nvSpPr>
          <p:cNvPr id="51" name="Прямокутник: округлені кути 50">
            <a:extLst>
              <a:ext uri="{FF2B5EF4-FFF2-40B4-BE49-F238E27FC236}">
                <a16:creationId xmlns:a16="http://schemas.microsoft.com/office/drawing/2014/main" id="{77032859-60D1-448B-BFAA-FD8D42247FD7}"/>
              </a:ext>
            </a:extLst>
          </p:cNvPr>
          <p:cNvSpPr>
            <a:spLocks noGrp="1"/>
          </p:cNvSpPr>
          <p:nvPr/>
        </p:nvSpPr>
        <p:spPr>
          <a:xfrm>
            <a:off x="6010275" y="4410075"/>
            <a:ext cx="5572125" cy="371475"/>
          </a:xfrm>
          <a:prstGeom prst="roundRect">
            <a:avLst>
              <a:gd name="adj" fmla="val 20513"/>
            </a:avLst>
          </a:prstGeom>
          <a:solidFill>
            <a:srgbClr val="F5EBDD"/>
          </a:solidFill>
          <a:ln w="9525">
            <a:solidFill>
              <a:srgbClr val="D6E1DC"/>
            </a:solidFill>
          </a:ln>
        </p:spPr>
      </p:sp>
      <p:sp>
        <p:nvSpPr>
          <p:cNvPr id="52" name="Прямокутник 51">
            <a:extLst>
              <a:ext uri="{FF2B5EF4-FFF2-40B4-BE49-F238E27FC236}">
                <a16:creationId xmlns:a16="http://schemas.microsoft.com/office/drawing/2014/main" id="{6C5526E3-6C0F-4901-8048-DBC19D5DB1B5}"/>
              </a:ext>
            </a:extLst>
          </p:cNvPr>
          <p:cNvSpPr>
            <a:spLocks noGrp="1"/>
          </p:cNvSpPr>
          <p:nvPr/>
        </p:nvSpPr>
        <p:spPr>
          <a:xfrm>
            <a:off x="6162675" y="4486275"/>
            <a:ext cx="209550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Повторні зйомки</a:t>
            </a:r>
          </a:p>
        </p:txBody>
      </p:sp>
      <p:sp>
        <p:nvSpPr>
          <p:cNvPr id="53" name="Прямокутник 52">
            <a:extLst>
              <a:ext uri="{FF2B5EF4-FFF2-40B4-BE49-F238E27FC236}">
                <a16:creationId xmlns:a16="http://schemas.microsoft.com/office/drawing/2014/main" id="{29CFDC51-2947-4143-A83A-949139F86F63}"/>
              </a:ext>
            </a:extLst>
          </p:cNvPr>
          <p:cNvSpPr>
            <a:spLocks noGrp="1"/>
          </p:cNvSpPr>
          <p:nvPr/>
        </p:nvSpPr>
        <p:spPr>
          <a:xfrm>
            <a:off x="8334375" y="4486275"/>
            <a:ext cx="3048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руйнування, затоплення, рослинність, відходи</a:t>
            </a:r>
          </a:p>
        </p:txBody>
      </p:sp>
      <p:sp>
        <p:nvSpPr>
          <p:cNvPr id="54" name="Прямокутник: округлені кути 53">
            <a:extLst>
              <a:ext uri="{FF2B5EF4-FFF2-40B4-BE49-F238E27FC236}">
                <a16:creationId xmlns:a16="http://schemas.microsoft.com/office/drawing/2014/main" id="{D3A38CCF-CF65-4D87-BC81-EBC38BFF0645}"/>
              </a:ext>
            </a:extLst>
          </p:cNvPr>
          <p:cNvSpPr>
            <a:spLocks noGrp="1"/>
          </p:cNvSpPr>
          <p:nvPr/>
        </p:nvSpPr>
        <p:spPr>
          <a:xfrm>
            <a:off x="6010275" y="4895850"/>
            <a:ext cx="5572125" cy="371475"/>
          </a:xfrm>
          <a:prstGeom prst="roundRect">
            <a:avLst>
              <a:gd name="adj" fmla="val 20513"/>
            </a:avLst>
          </a:prstGeom>
          <a:solidFill>
            <a:srgbClr val="FFFFFF"/>
          </a:solidFill>
          <a:ln w="9525">
            <a:solidFill>
              <a:srgbClr val="D6E1DC"/>
            </a:solidFill>
          </a:ln>
        </p:spPr>
      </p:sp>
      <p:sp>
        <p:nvSpPr>
          <p:cNvPr id="55" name="Прямокутник 54">
            <a:extLst>
              <a:ext uri="{FF2B5EF4-FFF2-40B4-BE49-F238E27FC236}">
                <a16:creationId xmlns:a16="http://schemas.microsoft.com/office/drawing/2014/main" id="{BB1913F0-99F9-4801-9A58-F97B96F6658D}"/>
              </a:ext>
            </a:extLst>
          </p:cNvPr>
          <p:cNvSpPr>
            <a:spLocks noGrp="1"/>
          </p:cNvSpPr>
          <p:nvPr/>
        </p:nvSpPr>
        <p:spPr>
          <a:xfrm>
            <a:off x="6162675" y="4972050"/>
            <a:ext cx="209550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Недоступні зони</a:t>
            </a:r>
          </a:p>
        </p:txBody>
      </p:sp>
      <p:sp>
        <p:nvSpPr>
          <p:cNvPr id="56" name="Прямокутник 55">
            <a:extLst>
              <a:ext uri="{FF2B5EF4-FFF2-40B4-BE49-F238E27FC236}">
                <a16:creationId xmlns:a16="http://schemas.microsoft.com/office/drawing/2014/main" id="{C57B4F21-E5A5-49DB-A0C7-83A5EA1C61AD}"/>
              </a:ext>
            </a:extLst>
          </p:cNvPr>
          <p:cNvSpPr>
            <a:spLocks noGrp="1"/>
          </p:cNvSpPr>
          <p:nvPr/>
        </p:nvSpPr>
        <p:spPr>
          <a:xfrm>
            <a:off x="8334375" y="4972050"/>
            <a:ext cx="3048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дистанційне спостереження без входу</a:t>
            </a:r>
          </a:p>
        </p:txBody>
      </p:sp>
      <p:sp>
        <p:nvSpPr>
          <p:cNvPr id="57" name="Прямокутник: округлені кути 56">
            <a:extLst>
              <a:ext uri="{FF2B5EF4-FFF2-40B4-BE49-F238E27FC236}">
                <a16:creationId xmlns:a16="http://schemas.microsoft.com/office/drawing/2014/main" id="{76C5E848-61D8-4006-B341-461A64F95B63}"/>
              </a:ext>
            </a:extLst>
          </p:cNvPr>
          <p:cNvSpPr>
            <a:spLocks noGrp="1"/>
          </p:cNvSpPr>
          <p:nvPr/>
        </p:nvSpPr>
        <p:spPr>
          <a:xfrm>
            <a:off x="514350" y="5257800"/>
            <a:ext cx="11068050" cy="685800"/>
          </a:xfrm>
          <a:prstGeom prst="roundRect">
            <a:avLst>
              <a:gd name="adj" fmla="val 11111"/>
            </a:avLst>
          </a:prstGeom>
          <a:solidFill>
            <a:srgbClr val="10282F"/>
          </a:solidFill>
          <a:ln w="0">
            <a:noFill/>
          </a:ln>
        </p:spPr>
      </p:sp>
      <p:sp>
        <p:nvSpPr>
          <p:cNvPr id="58" name="Прямокутник 57">
            <a:extLst>
              <a:ext uri="{FF2B5EF4-FFF2-40B4-BE49-F238E27FC236}">
                <a16:creationId xmlns:a16="http://schemas.microsoft.com/office/drawing/2014/main" id="{E689CAA0-671D-4A65-A510-25E2BDFCE699}"/>
              </a:ext>
            </a:extLst>
          </p:cNvPr>
          <p:cNvSpPr>
            <a:spLocks noGrp="1"/>
          </p:cNvSpPr>
          <p:nvPr/>
        </p:nvSpPr>
        <p:spPr>
          <a:xfrm>
            <a:off x="742950" y="5457825"/>
            <a:ext cx="22860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Рельєф пояснює міграцію</a:t>
            </a:r>
          </a:p>
        </p:txBody>
      </p:sp>
      <p:sp>
        <p:nvSpPr>
          <p:cNvPr id="59" name="Прямокутник 58">
            <a:extLst>
              <a:ext uri="{FF2B5EF4-FFF2-40B4-BE49-F238E27FC236}">
                <a16:creationId xmlns:a16="http://schemas.microsoft.com/office/drawing/2014/main" id="{D3D1B675-60A3-4820-A454-A0251041F841}"/>
              </a:ext>
            </a:extLst>
          </p:cNvPr>
          <p:cNvSpPr>
            <a:spLocks noGrp="1"/>
          </p:cNvSpPr>
          <p:nvPr/>
        </p:nvSpPr>
        <p:spPr>
          <a:xfrm>
            <a:off x="3067050" y="5381625"/>
            <a:ext cx="8096250" cy="381000"/>
          </a:xfrm>
          <a:prstGeom prst="rect">
            <a:avLst/>
          </a:prstGeom>
          <a:noFill/>
          <a:ln w="0">
            <a:noFill/>
          </a:ln>
        </p:spPr>
        <p:txBody>
          <a:bodyPr anchor="t">
            <a:normAutofit fontScale="74510"/>
          </a:bodyPr>
          <a:lstStyle/>
          <a:p>
            <a:pPr algn="l">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Ухили, пониження, ерозійні шляхи й зони накопичення води допомагають прогнозувати переміщення забрудненого матеріалу.</a:t>
            </a:r>
          </a:p>
        </p:txBody>
      </p:sp>
      <p:sp>
        <p:nvSpPr>
          <p:cNvPr id="60" name="Прямокутник 59">
            <a:extLst>
              <a:ext uri="{FF2B5EF4-FFF2-40B4-BE49-F238E27FC236}">
                <a16:creationId xmlns:a16="http://schemas.microsoft.com/office/drawing/2014/main" id="{9E5C46CE-D96F-4B08-82E1-BAAE93016AE6}"/>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1" name="Прямокутник 60">
            <a:extLst>
              <a:ext uri="{FF2B5EF4-FFF2-40B4-BE49-F238E27FC236}">
                <a16:creationId xmlns:a16="http://schemas.microsoft.com/office/drawing/2014/main" id="{76E03F29-E8BA-477F-BAC2-31F2A4EF3FA1}"/>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15</a:t>
            </a:r>
          </a:p>
        </p:txBody>
      </p:sp>
    </p:spTree>
    <p:extLst>
      <p:ext uri="{BB962C8B-B14F-4D97-AF65-F5344CB8AC3E}">
        <p14:creationId xmlns:p14="http://schemas.microsoft.com/office/powerpoint/2010/main" val="726492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Прямокутник 31">
            <a:extLst>
              <a:ext uri="{FF2B5EF4-FFF2-40B4-BE49-F238E27FC236}">
                <a16:creationId xmlns:a16="http://schemas.microsoft.com/office/drawing/2014/main" id="{50EF3B36-59A5-4220-9708-E73C093A5DBA}"/>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16</a:t>
            </a:r>
          </a:p>
        </p:txBody>
      </p:sp>
      <p:sp>
        <p:nvSpPr>
          <p:cNvPr id="2" name="Прямокутник 1">
            <a:extLst>
              <a:ext uri="{FF2B5EF4-FFF2-40B4-BE49-F238E27FC236}">
                <a16:creationId xmlns:a16="http://schemas.microsoft.com/office/drawing/2014/main" id="{ED1C4F76-F20C-4DDF-A95E-DCA5C9C27A49}"/>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363A5C5D-28D4-481C-830E-657D66ADF38B}"/>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Безпечне використання БПЛА починається з дозволу</a:t>
            </a:r>
          </a:p>
        </p:txBody>
      </p:sp>
      <p:sp>
        <p:nvSpPr>
          <p:cNvPr id="4" name="Прямокутник: округлені кути 3">
            <a:extLst>
              <a:ext uri="{FF2B5EF4-FFF2-40B4-BE49-F238E27FC236}">
                <a16:creationId xmlns:a16="http://schemas.microsoft.com/office/drawing/2014/main" id="{3432FA64-9F4D-49EB-9DC2-E4AE9485CE01}"/>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271BBFA-D911-4BE2-A2AB-A262F16B2F43}"/>
              </a:ext>
            </a:extLst>
          </p:cNvPr>
          <p:cNvSpPr>
            <a:spLocks noGrp="1"/>
          </p:cNvSpPr>
          <p:nvPr/>
        </p:nvSpPr>
        <p:spPr>
          <a:xfrm>
            <a:off x="514350" y="1657350"/>
            <a:ext cx="66675" cy="6667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E46F30DA-C531-4D80-BEE2-ABD6D55F6B08}"/>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БЕЗПЕКА ВИКОРИСТАННЯ БПЛА</a:t>
            </a:r>
          </a:p>
        </p:txBody>
      </p:sp>
      <p:sp>
        <p:nvSpPr>
          <p:cNvPr id="7" name="Прямокутник 6">
            <a:extLst>
              <a:ext uri="{FF2B5EF4-FFF2-40B4-BE49-F238E27FC236}">
                <a16:creationId xmlns:a16="http://schemas.microsoft.com/office/drawing/2014/main" id="{8840B2FC-0996-4E7A-8CAA-E1AF8895B56F}"/>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 правових, організаційних, технічних та інформаційних обмежень, які визначають допустимість польоту, знімання і використання матеріалів.</a:t>
            </a:r>
          </a:p>
        </p:txBody>
      </p:sp>
      <p:sp>
        <p:nvSpPr>
          <p:cNvPr id="8" name="Прямокутник: округлені кути 7">
            <a:extLst>
              <a:ext uri="{FF2B5EF4-FFF2-40B4-BE49-F238E27FC236}">
                <a16:creationId xmlns:a16="http://schemas.microsoft.com/office/drawing/2014/main" id="{740E13C8-A972-4065-8962-53BEB2737791}"/>
              </a:ext>
            </a:extLst>
          </p:cNvPr>
          <p:cNvSpPr>
            <a:spLocks noGrp="1"/>
          </p:cNvSpPr>
          <p:nvPr/>
        </p:nvSpPr>
        <p:spPr>
          <a:xfrm>
            <a:off x="514350" y="2657475"/>
            <a:ext cx="5305425" cy="1238250"/>
          </a:xfrm>
          <a:prstGeom prst="roundRect">
            <a:avLst>
              <a:gd name="adj" fmla="val 6154"/>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AD3633CC-FE8A-495F-9242-F7026C4D7437}"/>
              </a:ext>
            </a:extLst>
          </p:cNvPr>
          <p:cNvSpPr>
            <a:spLocks noGrp="1"/>
          </p:cNvSpPr>
          <p:nvPr/>
        </p:nvSpPr>
        <p:spPr>
          <a:xfrm>
            <a:off x="685800" y="2828925"/>
            <a:ext cx="457200" cy="45720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AC4BDA27-A825-4765-91FA-6C35E3E86B04}"/>
              </a:ext>
            </a:extLst>
          </p:cNvPr>
          <p:cNvSpPr>
            <a:spLocks noGrp="1"/>
          </p:cNvSpPr>
          <p:nvPr/>
        </p:nvSpPr>
        <p:spPr>
          <a:xfrm>
            <a:off x="685800" y="2981325"/>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01</a:t>
            </a:r>
          </a:p>
        </p:txBody>
      </p:sp>
      <p:sp>
        <p:nvSpPr>
          <p:cNvPr id="11" name="Прямокутник 10">
            <a:extLst>
              <a:ext uri="{FF2B5EF4-FFF2-40B4-BE49-F238E27FC236}">
                <a16:creationId xmlns:a16="http://schemas.microsoft.com/office/drawing/2014/main" id="{04044FCE-AE70-43D6-AD29-6255A99EF099}"/>
              </a:ext>
            </a:extLst>
          </p:cNvPr>
          <p:cNvSpPr>
            <a:spLocks noGrp="1"/>
          </p:cNvSpPr>
          <p:nvPr/>
        </p:nvSpPr>
        <p:spPr>
          <a:xfrm>
            <a:off x="1295400" y="2828925"/>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ПРАВО І ДОПУСК</a:t>
            </a:r>
          </a:p>
        </p:txBody>
      </p:sp>
      <p:sp>
        <p:nvSpPr>
          <p:cNvPr id="12" name="Прямокутник 11">
            <a:extLst>
              <a:ext uri="{FF2B5EF4-FFF2-40B4-BE49-F238E27FC236}">
                <a16:creationId xmlns:a16="http://schemas.microsoft.com/office/drawing/2014/main" id="{A5FA2550-4724-4F67-A67B-4796827E79A6}"/>
              </a:ext>
            </a:extLst>
          </p:cNvPr>
          <p:cNvSpPr>
            <a:spLocks noGrp="1"/>
          </p:cNvSpPr>
          <p:nvPr/>
        </p:nvSpPr>
        <p:spPr>
          <a:xfrm>
            <a:off x="1295400" y="3105150"/>
            <a:ext cx="4191000" cy="6667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правові обмеження польотів</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воєнний стан</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заборонені й контрольовані зони</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погодження з уповноваженими органами</a:t>
            </a:r>
          </a:p>
        </p:txBody>
      </p:sp>
      <p:sp>
        <p:nvSpPr>
          <p:cNvPr id="13" name="Прямокутник: округлені кути 12">
            <a:extLst>
              <a:ext uri="{FF2B5EF4-FFF2-40B4-BE49-F238E27FC236}">
                <a16:creationId xmlns:a16="http://schemas.microsoft.com/office/drawing/2014/main" id="{576A6553-3053-4160-8CC3-F9186977035B}"/>
              </a:ext>
            </a:extLst>
          </p:cNvPr>
          <p:cNvSpPr>
            <a:spLocks noGrp="1"/>
          </p:cNvSpPr>
          <p:nvPr/>
        </p:nvSpPr>
        <p:spPr>
          <a:xfrm>
            <a:off x="6048375" y="2657475"/>
            <a:ext cx="5305425" cy="1238250"/>
          </a:xfrm>
          <a:prstGeom prst="roundRect">
            <a:avLst>
              <a:gd name="adj" fmla="val 6154"/>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A22B6365-B5D7-45BB-B6EE-435BAA698D3D}"/>
              </a:ext>
            </a:extLst>
          </p:cNvPr>
          <p:cNvSpPr>
            <a:spLocks noGrp="1"/>
          </p:cNvSpPr>
          <p:nvPr/>
        </p:nvSpPr>
        <p:spPr>
          <a:xfrm>
            <a:off x="6219825" y="2828925"/>
            <a:ext cx="457200" cy="457200"/>
          </a:xfrm>
          <a:prstGeom prst="ellipse">
            <a:avLst/>
          </a:prstGeom>
          <a:solidFill>
            <a:srgbClr val="D9952D"/>
          </a:solidFill>
          <a:ln w="0">
            <a:noFill/>
          </a:ln>
        </p:spPr>
      </p:sp>
      <p:sp>
        <p:nvSpPr>
          <p:cNvPr id="15" name="Прямокутник 14">
            <a:extLst>
              <a:ext uri="{FF2B5EF4-FFF2-40B4-BE49-F238E27FC236}">
                <a16:creationId xmlns:a16="http://schemas.microsoft.com/office/drawing/2014/main" id="{6ED15351-CE76-48EC-8C03-163B024BAD04}"/>
              </a:ext>
            </a:extLst>
          </p:cNvPr>
          <p:cNvSpPr>
            <a:spLocks noGrp="1"/>
          </p:cNvSpPr>
          <p:nvPr/>
        </p:nvSpPr>
        <p:spPr>
          <a:xfrm>
            <a:off x="6219825" y="2981325"/>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02</a:t>
            </a:r>
          </a:p>
        </p:txBody>
      </p:sp>
      <p:sp>
        <p:nvSpPr>
          <p:cNvPr id="16" name="Прямокутник 15">
            <a:extLst>
              <a:ext uri="{FF2B5EF4-FFF2-40B4-BE49-F238E27FC236}">
                <a16:creationId xmlns:a16="http://schemas.microsoft.com/office/drawing/2014/main" id="{E1FB97E2-7358-42FF-9772-98D274C976CA}"/>
              </a:ext>
            </a:extLst>
          </p:cNvPr>
          <p:cNvSpPr>
            <a:spLocks noGrp="1"/>
          </p:cNvSpPr>
          <p:nvPr/>
        </p:nvSpPr>
        <p:spPr>
          <a:xfrm>
            <a:off x="6829425" y="2828925"/>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БЕЗПЕКА ПОЛЬОТУ</a:t>
            </a:r>
          </a:p>
        </p:txBody>
      </p:sp>
      <p:sp>
        <p:nvSpPr>
          <p:cNvPr id="17" name="Прямокутник 16">
            <a:extLst>
              <a:ext uri="{FF2B5EF4-FFF2-40B4-BE49-F238E27FC236}">
                <a16:creationId xmlns:a16="http://schemas.microsoft.com/office/drawing/2014/main" id="{264B1E4E-268F-4EA9-B814-E75B821977F0}"/>
              </a:ext>
            </a:extLst>
          </p:cNvPr>
          <p:cNvSpPr>
            <a:spLocks noGrp="1"/>
          </p:cNvSpPr>
          <p:nvPr/>
        </p:nvSpPr>
        <p:spPr>
          <a:xfrm>
            <a:off x="6829425" y="3105150"/>
            <a:ext cx="4191000" cy="6667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критична інфраструктура</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безпека персоналу</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радіоелектронні перешкоди</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метеорологічні умови</a:t>
            </a:r>
          </a:p>
        </p:txBody>
      </p:sp>
      <p:sp>
        <p:nvSpPr>
          <p:cNvPr id="18" name="Прямокутник: округлені кути 17">
            <a:extLst>
              <a:ext uri="{FF2B5EF4-FFF2-40B4-BE49-F238E27FC236}">
                <a16:creationId xmlns:a16="http://schemas.microsoft.com/office/drawing/2014/main" id="{32F86C26-4AF1-4F9B-A2CE-3A2F561893DB}"/>
              </a:ext>
            </a:extLst>
          </p:cNvPr>
          <p:cNvSpPr>
            <a:spLocks noGrp="1"/>
          </p:cNvSpPr>
          <p:nvPr/>
        </p:nvSpPr>
        <p:spPr>
          <a:xfrm>
            <a:off x="514350" y="4095750"/>
            <a:ext cx="5305425" cy="1238250"/>
          </a:xfrm>
          <a:prstGeom prst="roundRect">
            <a:avLst>
              <a:gd name="adj" fmla="val 6154"/>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AC0AB491-49AE-4E6F-A586-3CE7ADEC514C}"/>
              </a:ext>
            </a:extLst>
          </p:cNvPr>
          <p:cNvSpPr>
            <a:spLocks noGrp="1"/>
          </p:cNvSpPr>
          <p:nvPr/>
        </p:nvSpPr>
        <p:spPr>
          <a:xfrm>
            <a:off x="685800" y="4267200"/>
            <a:ext cx="457200" cy="457200"/>
          </a:xfrm>
          <a:prstGeom prst="ellipse">
            <a:avLst/>
          </a:prstGeom>
          <a:solidFill>
            <a:srgbClr val="3E7692"/>
          </a:solidFill>
          <a:ln w="0">
            <a:noFill/>
          </a:ln>
        </p:spPr>
      </p:sp>
      <p:sp>
        <p:nvSpPr>
          <p:cNvPr id="20" name="Прямокутник 19">
            <a:extLst>
              <a:ext uri="{FF2B5EF4-FFF2-40B4-BE49-F238E27FC236}">
                <a16:creationId xmlns:a16="http://schemas.microsoft.com/office/drawing/2014/main" id="{128E21DC-90B0-4D8E-9328-A41093638D89}"/>
              </a:ext>
            </a:extLst>
          </p:cNvPr>
          <p:cNvSpPr>
            <a:spLocks noGrp="1"/>
          </p:cNvSpPr>
          <p:nvPr/>
        </p:nvSpPr>
        <p:spPr>
          <a:xfrm>
            <a:off x="685800" y="4419600"/>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03</a:t>
            </a:r>
          </a:p>
        </p:txBody>
      </p:sp>
      <p:sp>
        <p:nvSpPr>
          <p:cNvPr id="21" name="Прямокутник 20">
            <a:extLst>
              <a:ext uri="{FF2B5EF4-FFF2-40B4-BE49-F238E27FC236}">
                <a16:creationId xmlns:a16="http://schemas.microsoft.com/office/drawing/2014/main" id="{B9109797-788C-4D2D-92BD-B1954EF2BD5B}"/>
              </a:ext>
            </a:extLst>
          </p:cNvPr>
          <p:cNvSpPr>
            <a:spLocks noGrp="1"/>
          </p:cNvSpPr>
          <p:nvPr/>
        </p:nvSpPr>
        <p:spPr>
          <a:xfrm>
            <a:off x="1295400" y="4267200"/>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ЯКІСТЬ ДАНИХ</a:t>
            </a:r>
          </a:p>
        </p:txBody>
      </p:sp>
      <p:sp>
        <p:nvSpPr>
          <p:cNvPr id="22" name="Прямокутник 21">
            <a:extLst>
              <a:ext uri="{FF2B5EF4-FFF2-40B4-BE49-F238E27FC236}">
                <a16:creationId xmlns:a16="http://schemas.microsoft.com/office/drawing/2014/main" id="{67E02C85-D13D-45E6-8D6E-AB636C255F97}"/>
              </a:ext>
            </a:extLst>
          </p:cNvPr>
          <p:cNvSpPr>
            <a:spLocks noGrp="1"/>
          </p:cNvSpPr>
          <p:nvPr/>
        </p:nvSpPr>
        <p:spPr>
          <a:xfrm>
            <a:off x="1295400" y="4543425"/>
            <a:ext cx="4191000" cy="6667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тривалість польоту</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точність позиціонування</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наземні опорні точки</a:t>
            </a:r>
          </a:p>
        </p:txBody>
      </p:sp>
      <p:sp>
        <p:nvSpPr>
          <p:cNvPr id="23" name="Прямокутник: округлені кути 22">
            <a:extLst>
              <a:ext uri="{FF2B5EF4-FFF2-40B4-BE49-F238E27FC236}">
                <a16:creationId xmlns:a16="http://schemas.microsoft.com/office/drawing/2014/main" id="{025EDB87-3816-4293-B75C-5672ABF905B9}"/>
              </a:ext>
            </a:extLst>
          </p:cNvPr>
          <p:cNvSpPr>
            <a:spLocks noGrp="1"/>
          </p:cNvSpPr>
          <p:nvPr/>
        </p:nvSpPr>
        <p:spPr>
          <a:xfrm>
            <a:off x="6048375" y="4095750"/>
            <a:ext cx="5305425" cy="1238250"/>
          </a:xfrm>
          <a:prstGeom prst="roundRect">
            <a:avLst>
              <a:gd name="adj" fmla="val 6154"/>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BBF156DA-D334-4B1C-B41E-8BA02E997CFF}"/>
              </a:ext>
            </a:extLst>
          </p:cNvPr>
          <p:cNvSpPr>
            <a:spLocks noGrp="1"/>
          </p:cNvSpPr>
          <p:nvPr/>
        </p:nvSpPr>
        <p:spPr>
          <a:xfrm>
            <a:off x="6219825" y="4267200"/>
            <a:ext cx="457200" cy="457200"/>
          </a:xfrm>
          <a:prstGeom prst="ellipse">
            <a:avLst/>
          </a:prstGeom>
          <a:solidFill>
            <a:srgbClr val="0F6B64"/>
          </a:solidFill>
          <a:ln w="0">
            <a:noFill/>
          </a:ln>
        </p:spPr>
      </p:sp>
      <p:sp>
        <p:nvSpPr>
          <p:cNvPr id="25" name="Прямокутник 24">
            <a:extLst>
              <a:ext uri="{FF2B5EF4-FFF2-40B4-BE49-F238E27FC236}">
                <a16:creationId xmlns:a16="http://schemas.microsoft.com/office/drawing/2014/main" id="{E148B734-9954-45AA-89E6-DE64161F7DE2}"/>
              </a:ext>
            </a:extLst>
          </p:cNvPr>
          <p:cNvSpPr>
            <a:spLocks noGrp="1"/>
          </p:cNvSpPr>
          <p:nvPr/>
        </p:nvSpPr>
        <p:spPr>
          <a:xfrm>
            <a:off x="6219825" y="4419600"/>
            <a:ext cx="4572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04</a:t>
            </a:r>
          </a:p>
        </p:txBody>
      </p:sp>
      <p:sp>
        <p:nvSpPr>
          <p:cNvPr id="26" name="Прямокутник 25">
            <a:extLst>
              <a:ext uri="{FF2B5EF4-FFF2-40B4-BE49-F238E27FC236}">
                <a16:creationId xmlns:a16="http://schemas.microsoft.com/office/drawing/2014/main" id="{33565DAE-9C56-4967-8875-C26E1487C9F4}"/>
              </a:ext>
            </a:extLst>
          </p:cNvPr>
          <p:cNvSpPr>
            <a:spLocks noGrp="1"/>
          </p:cNvSpPr>
          <p:nvPr/>
        </p:nvSpPr>
        <p:spPr>
          <a:xfrm>
            <a:off x="6829425" y="4267200"/>
            <a:ext cx="41910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ЗАХИСТ ІНФОРМАЦІЇ</a:t>
            </a:r>
          </a:p>
        </p:txBody>
      </p:sp>
      <p:sp>
        <p:nvSpPr>
          <p:cNvPr id="27" name="Прямокутник 26">
            <a:extLst>
              <a:ext uri="{FF2B5EF4-FFF2-40B4-BE49-F238E27FC236}">
                <a16:creationId xmlns:a16="http://schemas.microsoft.com/office/drawing/2014/main" id="{F15B4F31-3F4A-475F-B17E-6189E0F9A816}"/>
              </a:ext>
            </a:extLst>
          </p:cNvPr>
          <p:cNvSpPr>
            <a:spLocks noGrp="1"/>
          </p:cNvSpPr>
          <p:nvPr/>
        </p:nvSpPr>
        <p:spPr>
          <a:xfrm>
            <a:off x="6829425" y="4543425"/>
            <a:ext cx="4191000" cy="66675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чутлива інформація</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персональні дані</a:t>
            </a:r>
          </a:p>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 обмежений доступ до матеріалів</a:t>
            </a:r>
          </a:p>
        </p:txBody>
      </p:sp>
      <p:sp>
        <p:nvSpPr>
          <p:cNvPr id="28" name="Прямокутник: округлені кути 27">
            <a:extLst>
              <a:ext uri="{FF2B5EF4-FFF2-40B4-BE49-F238E27FC236}">
                <a16:creationId xmlns:a16="http://schemas.microsoft.com/office/drawing/2014/main" id="{33E3B3EF-EEAE-4343-A66F-55C108D6B38A}"/>
              </a:ext>
            </a:extLst>
          </p:cNvPr>
          <p:cNvSpPr>
            <a:spLocks noGrp="1"/>
          </p:cNvSpPr>
          <p:nvPr/>
        </p:nvSpPr>
        <p:spPr>
          <a:xfrm>
            <a:off x="514350" y="5695950"/>
            <a:ext cx="11068050" cy="495300"/>
          </a:xfrm>
          <a:prstGeom prst="roundRect">
            <a:avLst>
              <a:gd name="adj" fmla="val 15385"/>
            </a:avLst>
          </a:prstGeom>
          <a:solidFill>
            <a:srgbClr val="10282F"/>
          </a:solidFill>
          <a:ln w="0">
            <a:noFill/>
          </a:ln>
        </p:spPr>
      </p:sp>
      <p:sp>
        <p:nvSpPr>
          <p:cNvPr id="29" name="Прямокутник 28">
            <a:extLst>
              <a:ext uri="{FF2B5EF4-FFF2-40B4-BE49-F238E27FC236}">
                <a16:creationId xmlns:a16="http://schemas.microsoft.com/office/drawing/2014/main" id="{EE83D345-662E-44AF-B791-932685989481}"/>
              </a:ext>
            </a:extLst>
          </p:cNvPr>
          <p:cNvSpPr>
            <a:spLocks noGrp="1"/>
          </p:cNvSpPr>
          <p:nvPr/>
        </p:nvSpPr>
        <p:spPr>
          <a:xfrm>
            <a:off x="514350" y="5838825"/>
            <a:ext cx="11068050" cy="209550"/>
          </a:xfrm>
          <a:prstGeom prst="rect">
            <a:avLst/>
          </a:prstGeom>
          <a:noFill/>
          <a:ln w="0">
            <a:noFill/>
          </a:ln>
        </p:spPr>
        <p:txBody>
          <a:bodyPr anchor="t">
            <a:normAutofit fontScale="73809"/>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БПЛА не використовують без належного дозволу. Матеріали зйомки можуть містити інформацію з обмеженим доступом.</a:t>
            </a:r>
          </a:p>
        </p:txBody>
      </p:sp>
      <p:sp>
        <p:nvSpPr>
          <p:cNvPr id="30" name="Прямокутник 29">
            <a:extLst>
              <a:ext uri="{FF2B5EF4-FFF2-40B4-BE49-F238E27FC236}">
                <a16:creationId xmlns:a16="http://schemas.microsoft.com/office/drawing/2014/main" id="{0B58684A-7ABD-4BE0-8676-850ED8F568C1}"/>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1" name="Прямокутник 30">
            <a:extLst>
              <a:ext uri="{FF2B5EF4-FFF2-40B4-BE49-F238E27FC236}">
                <a16:creationId xmlns:a16="http://schemas.microsoft.com/office/drawing/2014/main" id="{343087FC-568C-4D3D-AC80-075F7FDA303A}"/>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16</a:t>
            </a:r>
          </a:p>
        </p:txBody>
      </p:sp>
    </p:spTree>
    <p:extLst>
      <p:ext uri="{BB962C8B-B14F-4D97-AF65-F5344CB8AC3E}">
        <p14:creationId xmlns:p14="http://schemas.microsoft.com/office/powerpoint/2010/main" val="1989408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45" name="Прямокутник 44">
            <a:extLst>
              <a:ext uri="{FF2B5EF4-FFF2-40B4-BE49-F238E27FC236}">
                <a16:creationId xmlns:a16="http://schemas.microsoft.com/office/drawing/2014/main" id="{CE8D886C-4086-4593-8ECB-964B89E1EB8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17</a:t>
            </a:r>
          </a:p>
        </p:txBody>
      </p:sp>
      <p:sp>
        <p:nvSpPr>
          <p:cNvPr id="2" name="Прямокутник 1">
            <a:extLst>
              <a:ext uri="{FF2B5EF4-FFF2-40B4-BE49-F238E27FC236}">
                <a16:creationId xmlns:a16="http://schemas.microsoft.com/office/drawing/2014/main" id="{83C614EC-C3C1-459A-A0D2-4FCA57B7F72F}"/>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F720CF22-D4DC-4DDE-A581-E5026AB1A900}"/>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ГІС об’єднує спостереження в єдину просторову систему</a:t>
            </a:r>
          </a:p>
        </p:txBody>
      </p:sp>
      <p:sp>
        <p:nvSpPr>
          <p:cNvPr id="4" name="Прямокутник: округлені кути 3">
            <a:extLst>
              <a:ext uri="{FF2B5EF4-FFF2-40B4-BE49-F238E27FC236}">
                <a16:creationId xmlns:a16="http://schemas.microsoft.com/office/drawing/2014/main" id="{2F3ABC30-D199-436B-8B50-D533413FAFF9}"/>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F5EF7412-77D7-4ED5-9925-5B7C76B88D4C}"/>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DDF9F530-348F-4AA2-9D61-8765D616B26B}"/>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ГЕОІНФОРМАЦІЙНА СИСТЕМА</a:t>
            </a:r>
          </a:p>
        </p:txBody>
      </p:sp>
      <p:sp>
        <p:nvSpPr>
          <p:cNvPr id="7" name="Прямокутник 6">
            <a:extLst>
              <a:ext uri="{FF2B5EF4-FFF2-40B4-BE49-F238E27FC236}">
                <a16:creationId xmlns:a16="http://schemas.microsoft.com/office/drawing/2014/main" id="{3E03150E-234F-4CFB-9896-03AC873AE66C}"/>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Програмно-інформаційна система для збирання, зберігання, опрацювання, аналізу, візуалізації та поширення даних, пов’язаних із певним місцем.</a:t>
            </a:r>
          </a:p>
        </p:txBody>
      </p:sp>
      <p:sp>
        <p:nvSpPr>
          <p:cNvPr id="8" name="Прямокутник: округлені кути 7">
            <a:extLst>
              <a:ext uri="{FF2B5EF4-FFF2-40B4-BE49-F238E27FC236}">
                <a16:creationId xmlns:a16="http://schemas.microsoft.com/office/drawing/2014/main" id="{AD5F0C0A-B55F-4B6F-96CB-C678B353D6D3}"/>
              </a:ext>
            </a:extLst>
          </p:cNvPr>
          <p:cNvSpPr>
            <a:spLocks noGrp="1"/>
          </p:cNvSpPr>
          <p:nvPr/>
        </p:nvSpPr>
        <p:spPr>
          <a:xfrm>
            <a:off x="4705350" y="2857500"/>
            <a:ext cx="2781300" cy="1200150"/>
          </a:xfrm>
          <a:prstGeom prst="roundRect">
            <a:avLst>
              <a:gd name="adj" fmla="val 6349"/>
            </a:avLst>
          </a:prstGeom>
          <a:solidFill>
            <a:srgbClr val="10282F"/>
          </a:solidFill>
          <a:ln w="0">
            <a:noFill/>
          </a:ln>
        </p:spPr>
      </p:sp>
      <p:sp>
        <p:nvSpPr>
          <p:cNvPr id="9" name="Прямокутник 8">
            <a:extLst>
              <a:ext uri="{FF2B5EF4-FFF2-40B4-BE49-F238E27FC236}">
                <a16:creationId xmlns:a16="http://schemas.microsoft.com/office/drawing/2014/main" id="{537EF602-FA32-4282-991D-03CFCFC2E803}"/>
              </a:ext>
            </a:extLst>
          </p:cNvPr>
          <p:cNvSpPr>
            <a:spLocks noGrp="1"/>
          </p:cNvSpPr>
          <p:nvPr/>
        </p:nvSpPr>
        <p:spPr>
          <a:xfrm>
            <a:off x="4705350" y="3095625"/>
            <a:ext cx="2781300" cy="342900"/>
          </a:xfrm>
          <a:prstGeom prst="rect">
            <a:avLst/>
          </a:prstGeom>
          <a:noFill/>
          <a:ln w="0">
            <a:noFill/>
          </a:ln>
        </p:spPr>
        <p:txBody>
          <a:bodyPr anchor="t">
            <a:normAutofit fontScale="78571"/>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ГІС</a:t>
            </a:r>
          </a:p>
        </p:txBody>
      </p:sp>
      <p:sp>
        <p:nvSpPr>
          <p:cNvPr id="10" name="Прямокутник 9">
            <a:extLst>
              <a:ext uri="{FF2B5EF4-FFF2-40B4-BE49-F238E27FC236}">
                <a16:creationId xmlns:a16="http://schemas.microsoft.com/office/drawing/2014/main" id="{72921FD6-588C-4195-8A8C-B46196AF2E99}"/>
              </a:ext>
            </a:extLst>
          </p:cNvPr>
          <p:cNvSpPr>
            <a:spLocks noGrp="1"/>
          </p:cNvSpPr>
          <p:nvPr/>
        </p:nvSpPr>
        <p:spPr>
          <a:xfrm>
            <a:off x="4953000" y="3562350"/>
            <a:ext cx="2286000" cy="209550"/>
          </a:xfrm>
          <a:prstGeom prst="rect">
            <a:avLst/>
          </a:prstGeom>
          <a:noFill/>
          <a:ln w="0">
            <a:noFill/>
          </a:ln>
        </p:spPr>
        <p:txBody>
          <a:bodyPr anchor="t">
            <a:normAutofit fontScale="86111"/>
          </a:bodyPr>
          <a:lstStyle/>
          <a:p>
            <a:pPr algn="ctr">
              <a:defRPr sz="900" b="1">
                <a:solidFill>
                  <a:srgbClr val="A9D6C4"/>
                </a:solidFill>
                <a:latin typeface="DejaVu Sans"/>
                <a:ea typeface="DejaVu Sans"/>
                <a:cs typeface="DejaVu Sans"/>
              </a:defRPr>
            </a:pPr>
            <a:r>
              <a:rPr sz="900" b="1">
                <a:solidFill>
                  <a:srgbClr val="A9D6C4"/>
                </a:solidFill>
                <a:latin typeface="DejaVu Sans"/>
                <a:ea typeface="DejaVu Sans"/>
                <a:cs typeface="DejaVu Sans"/>
              </a:rPr>
              <a:t>просторове об’єднання й аналіз</a:t>
            </a:r>
          </a:p>
        </p:txBody>
      </p:sp>
      <p:sp>
        <p:nvSpPr>
          <p:cNvPr id="11" name="Прямокутник: округлені кути 10">
            <a:extLst>
              <a:ext uri="{FF2B5EF4-FFF2-40B4-BE49-F238E27FC236}">
                <a16:creationId xmlns:a16="http://schemas.microsoft.com/office/drawing/2014/main" id="{7B158FDB-D7BE-4F0E-8C25-6721E06F0B5A}"/>
              </a:ext>
            </a:extLst>
          </p:cNvPr>
          <p:cNvSpPr>
            <a:spLocks noGrp="1"/>
          </p:cNvSpPr>
          <p:nvPr/>
        </p:nvSpPr>
        <p:spPr>
          <a:xfrm>
            <a:off x="514350" y="2657475"/>
            <a:ext cx="3076575" cy="723900"/>
          </a:xfrm>
          <a:prstGeom prst="roundRect">
            <a:avLst>
              <a:gd name="adj" fmla="val 10526"/>
            </a:avLst>
          </a:prstGeom>
          <a:solidFill>
            <a:srgbClr val="FFFFFF"/>
          </a:solidFill>
          <a:ln w="9525">
            <a:solidFill>
              <a:srgbClr val="D6E1DC"/>
            </a:solidFill>
          </a:ln>
        </p:spPr>
      </p:sp>
      <p:sp>
        <p:nvSpPr>
          <p:cNvPr id="12" name="Овал 11">
            <a:extLst>
              <a:ext uri="{FF2B5EF4-FFF2-40B4-BE49-F238E27FC236}">
                <a16:creationId xmlns:a16="http://schemas.microsoft.com/office/drawing/2014/main" id="{983B50C6-91E4-4EF1-BB2F-F5836007E29F}"/>
              </a:ext>
            </a:extLst>
          </p:cNvPr>
          <p:cNvSpPr>
            <a:spLocks noGrp="1"/>
          </p:cNvSpPr>
          <p:nvPr/>
        </p:nvSpPr>
        <p:spPr>
          <a:xfrm>
            <a:off x="666750" y="2847975"/>
            <a:ext cx="323850" cy="323850"/>
          </a:xfrm>
          <a:prstGeom prst="ellipse">
            <a:avLst/>
          </a:prstGeom>
          <a:solidFill>
            <a:srgbClr val="3E7692"/>
          </a:solidFill>
          <a:ln w="0">
            <a:noFill/>
          </a:ln>
        </p:spPr>
      </p:sp>
      <p:sp>
        <p:nvSpPr>
          <p:cNvPr id="13" name="Прямокутник 12">
            <a:extLst>
              <a:ext uri="{FF2B5EF4-FFF2-40B4-BE49-F238E27FC236}">
                <a16:creationId xmlns:a16="http://schemas.microsoft.com/office/drawing/2014/main" id="{7271F0F3-9C6F-4A1F-9257-21817A46A347}"/>
              </a:ext>
            </a:extLst>
          </p:cNvPr>
          <p:cNvSpPr>
            <a:spLocks noGrp="1"/>
          </p:cNvSpPr>
          <p:nvPr/>
        </p:nvSpPr>
        <p:spPr>
          <a:xfrm>
            <a:off x="666750" y="2943225"/>
            <a:ext cx="3238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4" name="Прямокутник 13">
            <a:extLst>
              <a:ext uri="{FF2B5EF4-FFF2-40B4-BE49-F238E27FC236}">
                <a16:creationId xmlns:a16="http://schemas.microsoft.com/office/drawing/2014/main" id="{D2E67BE0-DB12-420D-9A17-6CE399BA3236}"/>
              </a:ext>
            </a:extLst>
          </p:cNvPr>
          <p:cNvSpPr>
            <a:spLocks noGrp="1"/>
          </p:cNvSpPr>
          <p:nvPr/>
        </p:nvSpPr>
        <p:spPr>
          <a:xfrm>
            <a:off x="1133475" y="2819400"/>
            <a:ext cx="2238375" cy="36195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Проби й лабораторія</a:t>
            </a:r>
          </a:p>
        </p:txBody>
      </p:sp>
      <p:sp>
        <p:nvSpPr>
          <p:cNvPr id="15" name="Прямокутник: округлені кути 14">
            <a:extLst>
              <a:ext uri="{FF2B5EF4-FFF2-40B4-BE49-F238E27FC236}">
                <a16:creationId xmlns:a16="http://schemas.microsoft.com/office/drawing/2014/main" id="{D119E087-BBCA-4685-A1E5-73180CE7CF37}"/>
              </a:ext>
            </a:extLst>
          </p:cNvPr>
          <p:cNvSpPr>
            <a:spLocks noGrp="1"/>
          </p:cNvSpPr>
          <p:nvPr/>
        </p:nvSpPr>
        <p:spPr>
          <a:xfrm>
            <a:off x="514350" y="4114800"/>
            <a:ext cx="3076575" cy="723900"/>
          </a:xfrm>
          <a:prstGeom prst="roundRect">
            <a:avLst>
              <a:gd name="adj" fmla="val 10526"/>
            </a:avLst>
          </a:prstGeom>
          <a:solidFill>
            <a:srgbClr val="F5EBDD"/>
          </a:solidFill>
          <a:ln w="9525">
            <a:solidFill>
              <a:srgbClr val="D6E1DC"/>
            </a:solidFill>
          </a:ln>
        </p:spPr>
      </p:sp>
      <p:sp>
        <p:nvSpPr>
          <p:cNvPr id="16" name="Овал 15">
            <a:extLst>
              <a:ext uri="{FF2B5EF4-FFF2-40B4-BE49-F238E27FC236}">
                <a16:creationId xmlns:a16="http://schemas.microsoft.com/office/drawing/2014/main" id="{A74ABCB8-1AC3-4599-BF67-F0FEF7FBCFCF}"/>
              </a:ext>
            </a:extLst>
          </p:cNvPr>
          <p:cNvSpPr>
            <a:spLocks noGrp="1"/>
          </p:cNvSpPr>
          <p:nvPr/>
        </p:nvSpPr>
        <p:spPr>
          <a:xfrm>
            <a:off x="666750" y="4305300"/>
            <a:ext cx="323850" cy="323850"/>
          </a:xfrm>
          <a:prstGeom prst="ellipse">
            <a:avLst/>
          </a:prstGeom>
          <a:solidFill>
            <a:srgbClr val="C75A52"/>
          </a:solidFill>
          <a:ln w="0">
            <a:noFill/>
          </a:ln>
        </p:spPr>
      </p:sp>
      <p:sp>
        <p:nvSpPr>
          <p:cNvPr id="17" name="Прямокутник 16">
            <a:extLst>
              <a:ext uri="{FF2B5EF4-FFF2-40B4-BE49-F238E27FC236}">
                <a16:creationId xmlns:a16="http://schemas.microsoft.com/office/drawing/2014/main" id="{D403040A-C523-4A26-9104-ED3C8FA53923}"/>
              </a:ext>
            </a:extLst>
          </p:cNvPr>
          <p:cNvSpPr>
            <a:spLocks noGrp="1"/>
          </p:cNvSpPr>
          <p:nvPr/>
        </p:nvSpPr>
        <p:spPr>
          <a:xfrm>
            <a:off x="666750" y="4400550"/>
            <a:ext cx="3238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8" name="Прямокутник 17">
            <a:extLst>
              <a:ext uri="{FF2B5EF4-FFF2-40B4-BE49-F238E27FC236}">
                <a16:creationId xmlns:a16="http://schemas.microsoft.com/office/drawing/2014/main" id="{990D1190-7F87-4A67-9881-25DC2A0A5BAD}"/>
              </a:ext>
            </a:extLst>
          </p:cNvPr>
          <p:cNvSpPr>
            <a:spLocks noGrp="1"/>
          </p:cNvSpPr>
          <p:nvPr/>
        </p:nvSpPr>
        <p:spPr>
          <a:xfrm>
            <a:off x="1133475" y="4276725"/>
            <a:ext cx="2238375" cy="36195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Джерела й межі</a:t>
            </a:r>
          </a:p>
        </p:txBody>
      </p:sp>
      <p:sp>
        <p:nvSpPr>
          <p:cNvPr id="19" name="Прямокутник: округлені кути 18">
            <a:extLst>
              <a:ext uri="{FF2B5EF4-FFF2-40B4-BE49-F238E27FC236}">
                <a16:creationId xmlns:a16="http://schemas.microsoft.com/office/drawing/2014/main" id="{FF11660B-657C-4E10-95EB-61540371E88E}"/>
              </a:ext>
            </a:extLst>
          </p:cNvPr>
          <p:cNvSpPr>
            <a:spLocks noGrp="1"/>
          </p:cNvSpPr>
          <p:nvPr/>
        </p:nvSpPr>
        <p:spPr>
          <a:xfrm>
            <a:off x="8601075" y="2657475"/>
            <a:ext cx="3076575" cy="723900"/>
          </a:xfrm>
          <a:prstGeom prst="roundRect">
            <a:avLst>
              <a:gd name="adj" fmla="val 10526"/>
            </a:avLst>
          </a:prstGeom>
          <a:solidFill>
            <a:srgbClr val="FFFFFF"/>
          </a:solidFill>
          <a:ln w="9525">
            <a:solidFill>
              <a:srgbClr val="D6E1DC"/>
            </a:solidFill>
          </a:ln>
        </p:spPr>
      </p:sp>
      <p:sp>
        <p:nvSpPr>
          <p:cNvPr id="20" name="Овал 19">
            <a:extLst>
              <a:ext uri="{FF2B5EF4-FFF2-40B4-BE49-F238E27FC236}">
                <a16:creationId xmlns:a16="http://schemas.microsoft.com/office/drawing/2014/main" id="{87319C10-5BF3-4D35-889B-0BF166E55379}"/>
              </a:ext>
            </a:extLst>
          </p:cNvPr>
          <p:cNvSpPr>
            <a:spLocks noGrp="1"/>
          </p:cNvSpPr>
          <p:nvPr/>
        </p:nvSpPr>
        <p:spPr>
          <a:xfrm>
            <a:off x="8753475" y="2847975"/>
            <a:ext cx="323850" cy="323850"/>
          </a:xfrm>
          <a:prstGeom prst="ellipse">
            <a:avLst/>
          </a:prstGeom>
          <a:solidFill>
            <a:srgbClr val="0F6B64"/>
          </a:solidFill>
          <a:ln w="0">
            <a:noFill/>
          </a:ln>
        </p:spPr>
      </p:sp>
      <p:sp>
        <p:nvSpPr>
          <p:cNvPr id="21" name="Прямокутник 20">
            <a:extLst>
              <a:ext uri="{FF2B5EF4-FFF2-40B4-BE49-F238E27FC236}">
                <a16:creationId xmlns:a16="http://schemas.microsoft.com/office/drawing/2014/main" id="{1CB588CB-804F-47AC-98C9-7A2D07A27429}"/>
              </a:ext>
            </a:extLst>
          </p:cNvPr>
          <p:cNvSpPr>
            <a:spLocks noGrp="1"/>
          </p:cNvSpPr>
          <p:nvPr/>
        </p:nvSpPr>
        <p:spPr>
          <a:xfrm>
            <a:off x="8753475" y="2943225"/>
            <a:ext cx="3238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2" name="Прямокутник 21">
            <a:extLst>
              <a:ext uri="{FF2B5EF4-FFF2-40B4-BE49-F238E27FC236}">
                <a16:creationId xmlns:a16="http://schemas.microsoft.com/office/drawing/2014/main" id="{A3489324-2C88-49B3-90A9-576CE1395077}"/>
              </a:ext>
            </a:extLst>
          </p:cNvPr>
          <p:cNvSpPr>
            <a:spLocks noGrp="1"/>
          </p:cNvSpPr>
          <p:nvPr/>
        </p:nvSpPr>
        <p:spPr>
          <a:xfrm>
            <a:off x="9220200" y="2819400"/>
            <a:ext cx="2238375" cy="36195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Води, дороги, рельєф</a:t>
            </a:r>
          </a:p>
        </p:txBody>
      </p:sp>
      <p:sp>
        <p:nvSpPr>
          <p:cNvPr id="23" name="Прямокутник: округлені кути 22">
            <a:extLst>
              <a:ext uri="{FF2B5EF4-FFF2-40B4-BE49-F238E27FC236}">
                <a16:creationId xmlns:a16="http://schemas.microsoft.com/office/drawing/2014/main" id="{92610DCD-F726-4FA4-83A2-99069278E429}"/>
              </a:ext>
            </a:extLst>
          </p:cNvPr>
          <p:cNvSpPr>
            <a:spLocks noGrp="1"/>
          </p:cNvSpPr>
          <p:nvPr/>
        </p:nvSpPr>
        <p:spPr>
          <a:xfrm>
            <a:off x="8601075" y="4114800"/>
            <a:ext cx="3076575" cy="723900"/>
          </a:xfrm>
          <a:prstGeom prst="roundRect">
            <a:avLst>
              <a:gd name="adj" fmla="val 10526"/>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EDF51B12-E4D2-4554-A7A2-A043EB854C62}"/>
              </a:ext>
            </a:extLst>
          </p:cNvPr>
          <p:cNvSpPr>
            <a:spLocks noGrp="1"/>
          </p:cNvSpPr>
          <p:nvPr/>
        </p:nvSpPr>
        <p:spPr>
          <a:xfrm>
            <a:off x="8753475" y="4305300"/>
            <a:ext cx="323850" cy="323850"/>
          </a:xfrm>
          <a:prstGeom prst="ellipse">
            <a:avLst/>
          </a:prstGeom>
          <a:solidFill>
            <a:srgbClr val="4D8969"/>
          </a:solidFill>
          <a:ln w="0">
            <a:noFill/>
          </a:ln>
        </p:spPr>
      </p:sp>
      <p:sp>
        <p:nvSpPr>
          <p:cNvPr id="25" name="Прямокутник 24">
            <a:extLst>
              <a:ext uri="{FF2B5EF4-FFF2-40B4-BE49-F238E27FC236}">
                <a16:creationId xmlns:a16="http://schemas.microsoft.com/office/drawing/2014/main" id="{F6E1CA62-ED0A-4451-A0EC-91102E26591A}"/>
              </a:ext>
            </a:extLst>
          </p:cNvPr>
          <p:cNvSpPr>
            <a:spLocks noGrp="1"/>
          </p:cNvSpPr>
          <p:nvPr/>
        </p:nvSpPr>
        <p:spPr>
          <a:xfrm>
            <a:off x="8753475" y="4400550"/>
            <a:ext cx="3238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13A12BD5-0BDA-4F93-8E9D-54E827022B52}"/>
              </a:ext>
            </a:extLst>
          </p:cNvPr>
          <p:cNvSpPr>
            <a:spLocks noGrp="1"/>
          </p:cNvSpPr>
          <p:nvPr/>
        </p:nvSpPr>
        <p:spPr>
          <a:xfrm>
            <a:off x="9220200" y="4276725"/>
            <a:ext cx="2238375" cy="361950"/>
          </a:xfrm>
          <a:prstGeom prst="rect">
            <a:avLst/>
          </a:prstGeom>
          <a:noFill/>
          <a:ln w="0">
            <a:noFill/>
          </a:ln>
        </p:spPr>
        <p:txBody>
          <a:bodyPr anchor="t">
            <a:normAutofit fontScale="91026"/>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Землекористування й населення</a:t>
            </a:r>
          </a:p>
        </p:txBody>
      </p:sp>
      <p:sp>
        <p:nvSpPr>
          <p:cNvPr id="27" name="Прямокутник: округлені кути 26">
            <a:extLst>
              <a:ext uri="{FF2B5EF4-FFF2-40B4-BE49-F238E27FC236}">
                <a16:creationId xmlns:a16="http://schemas.microsoft.com/office/drawing/2014/main" id="{C2297495-26D2-48D4-AE3D-3BF90CD31338}"/>
              </a:ext>
            </a:extLst>
          </p:cNvPr>
          <p:cNvSpPr>
            <a:spLocks noGrp="1"/>
          </p:cNvSpPr>
          <p:nvPr/>
        </p:nvSpPr>
        <p:spPr>
          <a:xfrm>
            <a:off x="514350" y="5200650"/>
            <a:ext cx="3076575" cy="723900"/>
          </a:xfrm>
          <a:prstGeom prst="roundRect">
            <a:avLst>
              <a:gd name="adj" fmla="val 10526"/>
            </a:avLst>
          </a:prstGeom>
          <a:solidFill>
            <a:srgbClr val="FFFFFF"/>
          </a:solidFill>
          <a:ln w="9525">
            <a:solidFill>
              <a:srgbClr val="D6E1DC"/>
            </a:solidFill>
          </a:ln>
        </p:spPr>
      </p:sp>
      <p:sp>
        <p:nvSpPr>
          <p:cNvPr id="28" name="Овал 27">
            <a:extLst>
              <a:ext uri="{FF2B5EF4-FFF2-40B4-BE49-F238E27FC236}">
                <a16:creationId xmlns:a16="http://schemas.microsoft.com/office/drawing/2014/main" id="{F20CF59F-BE76-49D4-9037-62140BF90814}"/>
              </a:ext>
            </a:extLst>
          </p:cNvPr>
          <p:cNvSpPr>
            <a:spLocks noGrp="1"/>
          </p:cNvSpPr>
          <p:nvPr/>
        </p:nvSpPr>
        <p:spPr>
          <a:xfrm>
            <a:off x="666750" y="5391150"/>
            <a:ext cx="323850" cy="323850"/>
          </a:xfrm>
          <a:prstGeom prst="ellipse">
            <a:avLst/>
          </a:prstGeom>
          <a:solidFill>
            <a:srgbClr val="D9952D"/>
          </a:solidFill>
          <a:ln w="0">
            <a:noFill/>
          </a:ln>
        </p:spPr>
      </p:sp>
      <p:sp>
        <p:nvSpPr>
          <p:cNvPr id="29" name="Прямокутник 28">
            <a:extLst>
              <a:ext uri="{FF2B5EF4-FFF2-40B4-BE49-F238E27FC236}">
                <a16:creationId xmlns:a16="http://schemas.microsoft.com/office/drawing/2014/main" id="{C31DE747-240A-4977-9FC1-7E9FC3174E25}"/>
              </a:ext>
            </a:extLst>
          </p:cNvPr>
          <p:cNvSpPr>
            <a:spLocks noGrp="1"/>
          </p:cNvSpPr>
          <p:nvPr/>
        </p:nvSpPr>
        <p:spPr>
          <a:xfrm>
            <a:off x="666750" y="5486400"/>
            <a:ext cx="3238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0" name="Прямокутник 29">
            <a:extLst>
              <a:ext uri="{FF2B5EF4-FFF2-40B4-BE49-F238E27FC236}">
                <a16:creationId xmlns:a16="http://schemas.microsoft.com/office/drawing/2014/main" id="{CAE1A751-1C0A-4607-8E23-5FE0443D3564}"/>
              </a:ext>
            </a:extLst>
          </p:cNvPr>
          <p:cNvSpPr>
            <a:spLocks noGrp="1"/>
          </p:cNvSpPr>
          <p:nvPr/>
        </p:nvSpPr>
        <p:spPr>
          <a:xfrm>
            <a:off x="1133475" y="5362575"/>
            <a:ext cx="2238375" cy="36195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Супутники та БПЛА</a:t>
            </a:r>
          </a:p>
        </p:txBody>
      </p:sp>
      <p:sp>
        <p:nvSpPr>
          <p:cNvPr id="31" name="Прямокутник: округлені кути 30">
            <a:extLst>
              <a:ext uri="{FF2B5EF4-FFF2-40B4-BE49-F238E27FC236}">
                <a16:creationId xmlns:a16="http://schemas.microsoft.com/office/drawing/2014/main" id="{59CF75F9-9208-4DA8-89A0-ECC172A08B33}"/>
              </a:ext>
            </a:extLst>
          </p:cNvPr>
          <p:cNvSpPr>
            <a:spLocks noGrp="1"/>
          </p:cNvSpPr>
          <p:nvPr/>
        </p:nvSpPr>
        <p:spPr>
          <a:xfrm>
            <a:off x="8601075" y="5200650"/>
            <a:ext cx="3076575" cy="723900"/>
          </a:xfrm>
          <a:prstGeom prst="roundRect">
            <a:avLst>
              <a:gd name="adj" fmla="val 10526"/>
            </a:avLst>
          </a:prstGeom>
          <a:solidFill>
            <a:srgbClr val="F5EBDD"/>
          </a:solidFill>
          <a:ln w="9525">
            <a:solidFill>
              <a:srgbClr val="D6E1DC"/>
            </a:solidFill>
          </a:ln>
        </p:spPr>
      </p:sp>
      <p:sp>
        <p:nvSpPr>
          <p:cNvPr id="32" name="Овал 31">
            <a:extLst>
              <a:ext uri="{FF2B5EF4-FFF2-40B4-BE49-F238E27FC236}">
                <a16:creationId xmlns:a16="http://schemas.microsoft.com/office/drawing/2014/main" id="{23DEA332-EF9C-49B5-BCD6-4C134FA2E81F}"/>
              </a:ext>
            </a:extLst>
          </p:cNvPr>
          <p:cNvSpPr>
            <a:spLocks noGrp="1"/>
          </p:cNvSpPr>
          <p:nvPr/>
        </p:nvSpPr>
        <p:spPr>
          <a:xfrm>
            <a:off x="8753475" y="5391150"/>
            <a:ext cx="323850" cy="323850"/>
          </a:xfrm>
          <a:prstGeom prst="ellipse">
            <a:avLst/>
          </a:prstGeom>
          <a:solidFill>
            <a:srgbClr val="3E7692"/>
          </a:solidFill>
          <a:ln w="0">
            <a:noFill/>
          </a:ln>
        </p:spPr>
      </p:sp>
      <p:sp>
        <p:nvSpPr>
          <p:cNvPr id="33" name="Прямокутник 32">
            <a:extLst>
              <a:ext uri="{FF2B5EF4-FFF2-40B4-BE49-F238E27FC236}">
                <a16:creationId xmlns:a16="http://schemas.microsoft.com/office/drawing/2014/main" id="{86BC22CD-C422-4005-BECD-BDA9A8573863}"/>
              </a:ext>
            </a:extLst>
          </p:cNvPr>
          <p:cNvSpPr>
            <a:spLocks noGrp="1"/>
          </p:cNvSpPr>
          <p:nvPr/>
        </p:nvSpPr>
        <p:spPr>
          <a:xfrm>
            <a:off x="8753475" y="5486400"/>
            <a:ext cx="3238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4" name="Прямокутник 33">
            <a:extLst>
              <a:ext uri="{FF2B5EF4-FFF2-40B4-BE49-F238E27FC236}">
                <a16:creationId xmlns:a16="http://schemas.microsoft.com/office/drawing/2014/main" id="{B4BAC9A0-0E84-421B-B42F-A25677928E90}"/>
              </a:ext>
            </a:extLst>
          </p:cNvPr>
          <p:cNvSpPr>
            <a:spLocks noGrp="1"/>
          </p:cNvSpPr>
          <p:nvPr/>
        </p:nvSpPr>
        <p:spPr>
          <a:xfrm>
            <a:off x="9220200" y="5362575"/>
            <a:ext cx="2238375" cy="361950"/>
          </a:xfrm>
          <a:prstGeom prst="rect">
            <a:avLst/>
          </a:prstGeom>
          <a:noFill/>
          <a:ln w="0">
            <a:noFill/>
          </a:ln>
        </p:spPr>
        <p:txBody>
          <a:bodyPr anchor="t">
            <a:normAutofit fontScale="93750"/>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Інтерполяція й невизначеність</a:t>
            </a:r>
          </a:p>
        </p:txBody>
      </p:sp>
      <p:sp>
        <p:nvSpPr>
          <p:cNvPr id="35" name="Прямокутник 34">
            <a:extLst>
              <a:ext uri="{FF2B5EF4-FFF2-40B4-BE49-F238E27FC236}">
                <a16:creationId xmlns:a16="http://schemas.microsoft.com/office/drawing/2014/main" id="{2A1DBCD4-E816-4DD9-BCA0-D9FB0B19A6FB}"/>
              </a:ext>
            </a:extLst>
          </p:cNvPr>
          <p:cNvSpPr>
            <a:spLocks noGrp="1"/>
          </p:cNvSpPr>
          <p:nvPr/>
        </p:nvSpPr>
        <p:spPr>
          <a:xfrm>
            <a:off x="3590925" y="3209925"/>
            <a:ext cx="1114425" cy="38100"/>
          </a:xfrm>
          <a:prstGeom prst="rect">
            <a:avLst/>
          </a:prstGeom>
          <a:solidFill>
            <a:srgbClr val="D6E1DC"/>
          </a:solidFill>
          <a:ln w="0">
            <a:noFill/>
          </a:ln>
        </p:spPr>
      </p:sp>
      <p:sp>
        <p:nvSpPr>
          <p:cNvPr id="36" name="Прямокутник 35">
            <a:extLst>
              <a:ext uri="{FF2B5EF4-FFF2-40B4-BE49-F238E27FC236}">
                <a16:creationId xmlns:a16="http://schemas.microsoft.com/office/drawing/2014/main" id="{9CE6D575-2582-4859-8537-9A7836096681}"/>
              </a:ext>
            </a:extLst>
          </p:cNvPr>
          <p:cNvSpPr>
            <a:spLocks noGrp="1"/>
          </p:cNvSpPr>
          <p:nvPr/>
        </p:nvSpPr>
        <p:spPr>
          <a:xfrm>
            <a:off x="7486650" y="3209925"/>
            <a:ext cx="1114425" cy="38100"/>
          </a:xfrm>
          <a:prstGeom prst="rect">
            <a:avLst/>
          </a:prstGeom>
          <a:solidFill>
            <a:srgbClr val="D6E1DC"/>
          </a:solidFill>
          <a:ln w="0">
            <a:noFill/>
          </a:ln>
        </p:spPr>
      </p:sp>
      <p:sp>
        <p:nvSpPr>
          <p:cNvPr id="37" name="Прямокутник 36">
            <a:extLst>
              <a:ext uri="{FF2B5EF4-FFF2-40B4-BE49-F238E27FC236}">
                <a16:creationId xmlns:a16="http://schemas.microsoft.com/office/drawing/2014/main" id="{46D9ECA3-09B2-46A9-8C5D-C2275EEBB241}"/>
              </a:ext>
            </a:extLst>
          </p:cNvPr>
          <p:cNvSpPr>
            <a:spLocks noGrp="1"/>
          </p:cNvSpPr>
          <p:nvPr/>
        </p:nvSpPr>
        <p:spPr>
          <a:xfrm>
            <a:off x="3590925" y="4457700"/>
            <a:ext cx="1114425" cy="38100"/>
          </a:xfrm>
          <a:prstGeom prst="rect">
            <a:avLst/>
          </a:prstGeom>
          <a:solidFill>
            <a:srgbClr val="D6E1DC"/>
          </a:solidFill>
          <a:ln w="0">
            <a:noFill/>
          </a:ln>
        </p:spPr>
      </p:sp>
      <p:sp>
        <p:nvSpPr>
          <p:cNvPr id="38" name="Прямокутник 37">
            <a:extLst>
              <a:ext uri="{FF2B5EF4-FFF2-40B4-BE49-F238E27FC236}">
                <a16:creationId xmlns:a16="http://schemas.microsoft.com/office/drawing/2014/main" id="{7322DFD3-00F7-451E-9682-BD014829168A}"/>
              </a:ext>
            </a:extLst>
          </p:cNvPr>
          <p:cNvSpPr>
            <a:spLocks noGrp="1"/>
          </p:cNvSpPr>
          <p:nvPr/>
        </p:nvSpPr>
        <p:spPr>
          <a:xfrm>
            <a:off x="7486650" y="4457700"/>
            <a:ext cx="1114425" cy="38100"/>
          </a:xfrm>
          <a:prstGeom prst="rect">
            <a:avLst/>
          </a:prstGeom>
          <a:solidFill>
            <a:srgbClr val="D6E1DC"/>
          </a:solidFill>
          <a:ln w="0">
            <a:noFill/>
          </a:ln>
        </p:spPr>
      </p:sp>
      <p:sp>
        <p:nvSpPr>
          <p:cNvPr id="39" name="Прямокутник: округлені кути 38">
            <a:extLst>
              <a:ext uri="{FF2B5EF4-FFF2-40B4-BE49-F238E27FC236}">
                <a16:creationId xmlns:a16="http://schemas.microsoft.com/office/drawing/2014/main" id="{CA4B0C8E-5B6F-472E-BF1F-4CBBE8CC8E3C}"/>
              </a:ext>
            </a:extLst>
          </p:cNvPr>
          <p:cNvSpPr>
            <a:spLocks noGrp="1"/>
          </p:cNvSpPr>
          <p:nvPr/>
        </p:nvSpPr>
        <p:spPr>
          <a:xfrm>
            <a:off x="4010025" y="4514850"/>
            <a:ext cx="4171950" cy="647700"/>
          </a:xfrm>
          <a:prstGeom prst="roundRect">
            <a:avLst>
              <a:gd name="adj" fmla="val 11765"/>
            </a:avLst>
          </a:prstGeom>
          <a:solidFill>
            <a:srgbClr val="FFFFFF"/>
          </a:solidFill>
          <a:ln w="9525">
            <a:solidFill>
              <a:srgbClr val="D6E1DC"/>
            </a:solidFill>
          </a:ln>
        </p:spPr>
      </p:sp>
      <p:sp>
        <p:nvSpPr>
          <p:cNvPr id="40" name="Прямокутник: округлені кути 39">
            <a:extLst>
              <a:ext uri="{FF2B5EF4-FFF2-40B4-BE49-F238E27FC236}">
                <a16:creationId xmlns:a16="http://schemas.microsoft.com/office/drawing/2014/main" id="{86E3B9CE-4E73-40C2-A874-85C2702447DB}"/>
              </a:ext>
            </a:extLst>
          </p:cNvPr>
          <p:cNvSpPr>
            <a:spLocks noGrp="1"/>
          </p:cNvSpPr>
          <p:nvPr/>
        </p:nvSpPr>
        <p:spPr>
          <a:xfrm>
            <a:off x="4010025" y="4514850"/>
            <a:ext cx="66675" cy="647700"/>
          </a:xfrm>
          <a:prstGeom prst="roundRect">
            <a:avLst>
              <a:gd name="adj" fmla="val 50000"/>
            </a:avLst>
          </a:prstGeom>
          <a:solidFill>
            <a:srgbClr val="3E7692"/>
          </a:solidFill>
          <a:ln w="0">
            <a:noFill/>
          </a:ln>
        </p:spPr>
      </p:sp>
      <p:sp>
        <p:nvSpPr>
          <p:cNvPr id="41" name="Прямокутник 40">
            <a:extLst>
              <a:ext uri="{FF2B5EF4-FFF2-40B4-BE49-F238E27FC236}">
                <a16:creationId xmlns:a16="http://schemas.microsoft.com/office/drawing/2014/main" id="{A29EF0EC-4665-417C-8F8A-864DCFEAF662}"/>
              </a:ext>
            </a:extLst>
          </p:cNvPr>
          <p:cNvSpPr>
            <a:spLocks noGrp="1"/>
          </p:cNvSpPr>
          <p:nvPr/>
        </p:nvSpPr>
        <p:spPr>
          <a:xfrm>
            <a:off x="4200525" y="4629150"/>
            <a:ext cx="37909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ПРОСТОРОВІ ДАНІ</a:t>
            </a:r>
          </a:p>
        </p:txBody>
      </p:sp>
      <p:sp>
        <p:nvSpPr>
          <p:cNvPr id="42" name="Прямокутник 41">
            <a:extLst>
              <a:ext uri="{FF2B5EF4-FFF2-40B4-BE49-F238E27FC236}">
                <a16:creationId xmlns:a16="http://schemas.microsoft.com/office/drawing/2014/main" id="{9104FEBB-89A1-41C4-BBEA-9D775984B2C4}"/>
              </a:ext>
            </a:extLst>
          </p:cNvPr>
          <p:cNvSpPr>
            <a:spLocks noGrp="1"/>
          </p:cNvSpPr>
          <p:nvPr/>
        </p:nvSpPr>
        <p:spPr>
          <a:xfrm>
            <a:off x="4200525" y="4848225"/>
            <a:ext cx="3810000" cy="228600"/>
          </a:xfrm>
          <a:prstGeom prst="rect">
            <a:avLst/>
          </a:prstGeom>
          <a:noFill/>
          <a:ln w="0">
            <a:noFill/>
          </a:ln>
        </p:spPr>
        <p:txBody>
          <a:bodyPr anchor="t">
            <a:normAutofit fontScale="80582"/>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Дані про місцеположення, форму й просторові зв’язки об’єктів.</a:t>
            </a:r>
          </a:p>
        </p:txBody>
      </p:sp>
      <p:sp>
        <p:nvSpPr>
          <p:cNvPr id="43" name="Прямокутник 42">
            <a:extLst>
              <a:ext uri="{FF2B5EF4-FFF2-40B4-BE49-F238E27FC236}">
                <a16:creationId xmlns:a16="http://schemas.microsoft.com/office/drawing/2014/main" id="{DB09235C-AA5F-4102-B0FE-A23577BDADE8}"/>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4" name="Прямокутник 43">
            <a:extLst>
              <a:ext uri="{FF2B5EF4-FFF2-40B4-BE49-F238E27FC236}">
                <a16:creationId xmlns:a16="http://schemas.microsoft.com/office/drawing/2014/main" id="{7253CC66-37CD-4C6F-AB51-472895A1F9E4}"/>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17</a:t>
            </a:r>
          </a:p>
        </p:txBody>
      </p:sp>
    </p:spTree>
    <p:extLst>
      <p:ext uri="{BB962C8B-B14F-4D97-AF65-F5344CB8AC3E}">
        <p14:creationId xmlns:p14="http://schemas.microsoft.com/office/powerpoint/2010/main" val="102114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 name="Прямокутник 54">
            <a:extLst>
              <a:ext uri="{FF2B5EF4-FFF2-40B4-BE49-F238E27FC236}">
                <a16:creationId xmlns:a16="http://schemas.microsoft.com/office/drawing/2014/main" id="{B1B6A053-2618-4281-9235-555B4E583C29}"/>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18</a:t>
            </a:r>
          </a:p>
        </p:txBody>
      </p:sp>
      <p:sp>
        <p:nvSpPr>
          <p:cNvPr id="2" name="Прямокутник 1">
            <a:extLst>
              <a:ext uri="{FF2B5EF4-FFF2-40B4-BE49-F238E27FC236}">
                <a16:creationId xmlns:a16="http://schemas.microsoft.com/office/drawing/2014/main" id="{AB536249-9B10-4174-A903-7A6D7B69B0B0}"/>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27EEA1F5-2631-4327-BB26-7EF53282A918}"/>
              </a:ext>
            </a:extLst>
          </p:cNvPr>
          <p:cNvSpPr>
            <a:spLocks noGrp="1"/>
          </p:cNvSpPr>
          <p:nvPr/>
        </p:nvSpPr>
        <p:spPr>
          <a:xfrm>
            <a:off x="514350" y="723900"/>
            <a:ext cx="11049000" cy="523875"/>
          </a:xfrm>
          <a:prstGeom prst="rect">
            <a:avLst/>
          </a:prstGeom>
          <a:noFill/>
          <a:ln w="0">
            <a:noFill/>
          </a:ln>
        </p:spPr>
        <p:txBody>
          <a:bodyPr anchor="t">
            <a:normAutofit fontScale="9749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Система координат визначає правильне положення кожного шару</a:t>
            </a:r>
          </a:p>
        </p:txBody>
      </p:sp>
      <p:sp>
        <p:nvSpPr>
          <p:cNvPr id="4" name="Прямокутник: округлені кути 3">
            <a:extLst>
              <a:ext uri="{FF2B5EF4-FFF2-40B4-BE49-F238E27FC236}">
                <a16:creationId xmlns:a16="http://schemas.microsoft.com/office/drawing/2014/main" id="{D8DC66DE-1687-489D-A972-A6080D18FE04}"/>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49731EB-42B0-4E23-9041-56F7F42629EA}"/>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59709246-C505-40DB-9027-071CD453C238}"/>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СИСТЕМА КООРДИНАТ</a:t>
            </a:r>
          </a:p>
        </p:txBody>
      </p:sp>
      <p:sp>
        <p:nvSpPr>
          <p:cNvPr id="7" name="Прямокутник 6">
            <a:extLst>
              <a:ext uri="{FF2B5EF4-FFF2-40B4-BE49-F238E27FC236}">
                <a16:creationId xmlns:a16="http://schemas.microsoft.com/office/drawing/2014/main" id="{7DDB64F5-2D40-4B7D-8EEB-87EDDA7C20DE}"/>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Математично визначений спосіб опису положення об’єкта на земній поверхні.</a:t>
            </a:r>
          </a:p>
        </p:txBody>
      </p:sp>
      <p:sp>
        <p:nvSpPr>
          <p:cNvPr id="8" name="Прямокутник: округлені кути 7">
            <a:extLst>
              <a:ext uri="{FF2B5EF4-FFF2-40B4-BE49-F238E27FC236}">
                <a16:creationId xmlns:a16="http://schemas.microsoft.com/office/drawing/2014/main" id="{40A8892B-25F6-4E0F-8C41-602828B42707}"/>
              </a:ext>
            </a:extLst>
          </p:cNvPr>
          <p:cNvSpPr>
            <a:spLocks noGrp="1"/>
          </p:cNvSpPr>
          <p:nvPr/>
        </p:nvSpPr>
        <p:spPr>
          <a:xfrm>
            <a:off x="514350" y="2647950"/>
            <a:ext cx="4476750" cy="2628900"/>
          </a:xfrm>
          <a:prstGeom prst="roundRect">
            <a:avLst>
              <a:gd name="adj" fmla="val 2899"/>
            </a:avLst>
          </a:prstGeom>
          <a:solidFill>
            <a:srgbClr val="F4F8F6"/>
          </a:solidFill>
          <a:ln w="9525">
            <a:solidFill>
              <a:srgbClr val="D6E1DC"/>
            </a:solidFill>
          </a:ln>
        </p:spPr>
      </p:sp>
      <p:sp>
        <p:nvSpPr>
          <p:cNvPr id="9" name="Прямокутник 8">
            <a:extLst>
              <a:ext uri="{FF2B5EF4-FFF2-40B4-BE49-F238E27FC236}">
                <a16:creationId xmlns:a16="http://schemas.microsoft.com/office/drawing/2014/main" id="{F016F071-DBE9-471D-A826-E95FAE8DA685}"/>
              </a:ext>
            </a:extLst>
          </p:cNvPr>
          <p:cNvSpPr>
            <a:spLocks noGrp="1"/>
          </p:cNvSpPr>
          <p:nvPr/>
        </p:nvSpPr>
        <p:spPr>
          <a:xfrm>
            <a:off x="742950" y="2838450"/>
            <a:ext cx="28575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ПРАВИЛЬНЕ НАКЛАДАННЯ</a:t>
            </a:r>
          </a:p>
        </p:txBody>
      </p:sp>
      <p:sp>
        <p:nvSpPr>
          <p:cNvPr id="10" name="Прямокутник 9">
            <a:extLst>
              <a:ext uri="{FF2B5EF4-FFF2-40B4-BE49-F238E27FC236}">
                <a16:creationId xmlns:a16="http://schemas.microsoft.com/office/drawing/2014/main" id="{5D9196C2-ED5C-4DDB-B199-9CCAD5331AF0}"/>
              </a:ext>
            </a:extLst>
          </p:cNvPr>
          <p:cNvSpPr>
            <a:spLocks noGrp="1"/>
          </p:cNvSpPr>
          <p:nvPr/>
        </p:nvSpPr>
        <p:spPr>
          <a:xfrm>
            <a:off x="876300" y="3295650"/>
            <a:ext cx="38100" cy="1466850"/>
          </a:xfrm>
          <a:prstGeom prst="rect">
            <a:avLst/>
          </a:prstGeom>
          <a:solidFill>
            <a:srgbClr val="C8D7D1"/>
          </a:solidFill>
          <a:ln w="0">
            <a:noFill/>
          </a:ln>
        </p:spPr>
      </p:sp>
      <p:sp>
        <p:nvSpPr>
          <p:cNvPr id="11" name="Прямокутник 10">
            <a:extLst>
              <a:ext uri="{FF2B5EF4-FFF2-40B4-BE49-F238E27FC236}">
                <a16:creationId xmlns:a16="http://schemas.microsoft.com/office/drawing/2014/main" id="{3BC60CCA-B660-4ED1-82D9-0B6616AD8175}"/>
              </a:ext>
            </a:extLst>
          </p:cNvPr>
          <p:cNvSpPr>
            <a:spLocks noGrp="1"/>
          </p:cNvSpPr>
          <p:nvPr/>
        </p:nvSpPr>
        <p:spPr>
          <a:xfrm>
            <a:off x="742950" y="3429000"/>
            <a:ext cx="3524250" cy="28575"/>
          </a:xfrm>
          <a:prstGeom prst="rect">
            <a:avLst/>
          </a:prstGeom>
          <a:solidFill>
            <a:srgbClr val="C8D7D1"/>
          </a:solidFill>
          <a:ln w="0">
            <a:noFill/>
          </a:ln>
        </p:spPr>
      </p:sp>
      <p:sp>
        <p:nvSpPr>
          <p:cNvPr id="12" name="Прямокутник 11">
            <a:extLst>
              <a:ext uri="{FF2B5EF4-FFF2-40B4-BE49-F238E27FC236}">
                <a16:creationId xmlns:a16="http://schemas.microsoft.com/office/drawing/2014/main" id="{6A841D8B-CA9B-46D6-AFB2-E11CFC4C85C4}"/>
              </a:ext>
            </a:extLst>
          </p:cNvPr>
          <p:cNvSpPr>
            <a:spLocks noGrp="1"/>
          </p:cNvSpPr>
          <p:nvPr/>
        </p:nvSpPr>
        <p:spPr>
          <a:xfrm>
            <a:off x="1562100" y="3295650"/>
            <a:ext cx="38100" cy="1466850"/>
          </a:xfrm>
          <a:prstGeom prst="rect">
            <a:avLst/>
          </a:prstGeom>
          <a:solidFill>
            <a:srgbClr val="C8D7D1"/>
          </a:solidFill>
          <a:ln w="0">
            <a:noFill/>
          </a:ln>
        </p:spPr>
      </p:sp>
      <p:sp>
        <p:nvSpPr>
          <p:cNvPr id="13" name="Прямокутник 12">
            <a:extLst>
              <a:ext uri="{FF2B5EF4-FFF2-40B4-BE49-F238E27FC236}">
                <a16:creationId xmlns:a16="http://schemas.microsoft.com/office/drawing/2014/main" id="{CC82F3D6-7F4C-4CF4-9FD2-92940D2C51D5}"/>
              </a:ext>
            </a:extLst>
          </p:cNvPr>
          <p:cNvSpPr>
            <a:spLocks noGrp="1"/>
          </p:cNvSpPr>
          <p:nvPr/>
        </p:nvSpPr>
        <p:spPr>
          <a:xfrm>
            <a:off x="742950" y="3695700"/>
            <a:ext cx="3524250" cy="28575"/>
          </a:xfrm>
          <a:prstGeom prst="rect">
            <a:avLst/>
          </a:prstGeom>
          <a:solidFill>
            <a:srgbClr val="C8D7D1"/>
          </a:solidFill>
          <a:ln w="0">
            <a:noFill/>
          </a:ln>
        </p:spPr>
      </p:sp>
      <p:sp>
        <p:nvSpPr>
          <p:cNvPr id="14" name="Прямокутник 13">
            <a:extLst>
              <a:ext uri="{FF2B5EF4-FFF2-40B4-BE49-F238E27FC236}">
                <a16:creationId xmlns:a16="http://schemas.microsoft.com/office/drawing/2014/main" id="{5CF34550-4BDC-4A6E-9D22-3DC5BFB0ACFD}"/>
              </a:ext>
            </a:extLst>
          </p:cNvPr>
          <p:cNvSpPr>
            <a:spLocks noGrp="1"/>
          </p:cNvSpPr>
          <p:nvPr/>
        </p:nvSpPr>
        <p:spPr>
          <a:xfrm>
            <a:off x="2247900" y="3295650"/>
            <a:ext cx="38100" cy="1466850"/>
          </a:xfrm>
          <a:prstGeom prst="rect">
            <a:avLst/>
          </a:prstGeom>
          <a:solidFill>
            <a:srgbClr val="C8D7D1"/>
          </a:solidFill>
          <a:ln w="0">
            <a:noFill/>
          </a:ln>
        </p:spPr>
      </p:sp>
      <p:sp>
        <p:nvSpPr>
          <p:cNvPr id="15" name="Прямокутник 14">
            <a:extLst>
              <a:ext uri="{FF2B5EF4-FFF2-40B4-BE49-F238E27FC236}">
                <a16:creationId xmlns:a16="http://schemas.microsoft.com/office/drawing/2014/main" id="{502C4D69-08B7-4357-90A0-CC88986D1A1A}"/>
              </a:ext>
            </a:extLst>
          </p:cNvPr>
          <p:cNvSpPr>
            <a:spLocks noGrp="1"/>
          </p:cNvSpPr>
          <p:nvPr/>
        </p:nvSpPr>
        <p:spPr>
          <a:xfrm>
            <a:off x="742950" y="3962400"/>
            <a:ext cx="3524250" cy="28575"/>
          </a:xfrm>
          <a:prstGeom prst="rect">
            <a:avLst/>
          </a:prstGeom>
          <a:solidFill>
            <a:srgbClr val="C8D7D1"/>
          </a:solidFill>
          <a:ln w="0">
            <a:noFill/>
          </a:ln>
        </p:spPr>
      </p:sp>
      <p:sp>
        <p:nvSpPr>
          <p:cNvPr id="16" name="Прямокутник 15">
            <a:extLst>
              <a:ext uri="{FF2B5EF4-FFF2-40B4-BE49-F238E27FC236}">
                <a16:creationId xmlns:a16="http://schemas.microsoft.com/office/drawing/2014/main" id="{63B7F42A-0ECD-4687-99BD-485EB0A621F8}"/>
              </a:ext>
            </a:extLst>
          </p:cNvPr>
          <p:cNvSpPr>
            <a:spLocks noGrp="1"/>
          </p:cNvSpPr>
          <p:nvPr/>
        </p:nvSpPr>
        <p:spPr>
          <a:xfrm>
            <a:off x="2933700" y="3295650"/>
            <a:ext cx="38100" cy="1466850"/>
          </a:xfrm>
          <a:prstGeom prst="rect">
            <a:avLst/>
          </a:prstGeom>
          <a:solidFill>
            <a:srgbClr val="C8D7D1"/>
          </a:solidFill>
          <a:ln w="0">
            <a:noFill/>
          </a:ln>
        </p:spPr>
      </p:sp>
      <p:sp>
        <p:nvSpPr>
          <p:cNvPr id="17" name="Прямокутник 16">
            <a:extLst>
              <a:ext uri="{FF2B5EF4-FFF2-40B4-BE49-F238E27FC236}">
                <a16:creationId xmlns:a16="http://schemas.microsoft.com/office/drawing/2014/main" id="{D8B731BA-433E-4107-8AEB-1B10C85EF2B1}"/>
              </a:ext>
            </a:extLst>
          </p:cNvPr>
          <p:cNvSpPr>
            <a:spLocks noGrp="1"/>
          </p:cNvSpPr>
          <p:nvPr/>
        </p:nvSpPr>
        <p:spPr>
          <a:xfrm>
            <a:off x="742950" y="4229100"/>
            <a:ext cx="3524250" cy="28575"/>
          </a:xfrm>
          <a:prstGeom prst="rect">
            <a:avLst/>
          </a:prstGeom>
          <a:solidFill>
            <a:srgbClr val="C8D7D1"/>
          </a:solidFill>
          <a:ln w="0">
            <a:noFill/>
          </a:ln>
        </p:spPr>
      </p:sp>
      <p:sp>
        <p:nvSpPr>
          <p:cNvPr id="18" name="Прямокутник 17">
            <a:extLst>
              <a:ext uri="{FF2B5EF4-FFF2-40B4-BE49-F238E27FC236}">
                <a16:creationId xmlns:a16="http://schemas.microsoft.com/office/drawing/2014/main" id="{5E92D984-0737-43E7-89FC-B153879EC5CC}"/>
              </a:ext>
            </a:extLst>
          </p:cNvPr>
          <p:cNvSpPr>
            <a:spLocks noGrp="1"/>
          </p:cNvSpPr>
          <p:nvPr/>
        </p:nvSpPr>
        <p:spPr>
          <a:xfrm>
            <a:off x="3619500" y="3295650"/>
            <a:ext cx="38100" cy="1466850"/>
          </a:xfrm>
          <a:prstGeom prst="rect">
            <a:avLst/>
          </a:prstGeom>
          <a:solidFill>
            <a:srgbClr val="C8D7D1"/>
          </a:solidFill>
          <a:ln w="0">
            <a:noFill/>
          </a:ln>
        </p:spPr>
      </p:sp>
      <p:sp>
        <p:nvSpPr>
          <p:cNvPr id="19" name="Прямокутник 18">
            <a:extLst>
              <a:ext uri="{FF2B5EF4-FFF2-40B4-BE49-F238E27FC236}">
                <a16:creationId xmlns:a16="http://schemas.microsoft.com/office/drawing/2014/main" id="{951CD1EE-2D5E-474B-92B3-ED892CDAE3A1}"/>
              </a:ext>
            </a:extLst>
          </p:cNvPr>
          <p:cNvSpPr>
            <a:spLocks noGrp="1"/>
          </p:cNvSpPr>
          <p:nvPr/>
        </p:nvSpPr>
        <p:spPr>
          <a:xfrm>
            <a:off x="742950" y="4495800"/>
            <a:ext cx="3524250" cy="28575"/>
          </a:xfrm>
          <a:prstGeom prst="rect">
            <a:avLst/>
          </a:prstGeom>
          <a:solidFill>
            <a:srgbClr val="C8D7D1"/>
          </a:solidFill>
          <a:ln w="0">
            <a:noFill/>
          </a:ln>
        </p:spPr>
      </p:sp>
      <p:sp>
        <p:nvSpPr>
          <p:cNvPr id="20" name="Овал 19">
            <a:extLst>
              <a:ext uri="{FF2B5EF4-FFF2-40B4-BE49-F238E27FC236}">
                <a16:creationId xmlns:a16="http://schemas.microsoft.com/office/drawing/2014/main" id="{17849B5F-5E1E-4D43-8784-2B5302760971}"/>
              </a:ext>
            </a:extLst>
          </p:cNvPr>
          <p:cNvSpPr>
            <a:spLocks noGrp="1"/>
          </p:cNvSpPr>
          <p:nvPr/>
        </p:nvSpPr>
        <p:spPr>
          <a:xfrm>
            <a:off x="1504950" y="3733800"/>
            <a:ext cx="142875" cy="142875"/>
          </a:xfrm>
          <a:prstGeom prst="ellipse">
            <a:avLst/>
          </a:prstGeom>
          <a:solidFill>
            <a:srgbClr val="0F6B64"/>
          </a:solidFill>
          <a:ln w="0">
            <a:noFill/>
          </a:ln>
        </p:spPr>
      </p:sp>
      <p:sp>
        <p:nvSpPr>
          <p:cNvPr id="21" name="Овал 20">
            <a:extLst>
              <a:ext uri="{FF2B5EF4-FFF2-40B4-BE49-F238E27FC236}">
                <a16:creationId xmlns:a16="http://schemas.microsoft.com/office/drawing/2014/main" id="{725B84CF-D0BE-481C-B9B7-5F62AB39CC92}"/>
              </a:ext>
            </a:extLst>
          </p:cNvPr>
          <p:cNvSpPr>
            <a:spLocks noGrp="1"/>
          </p:cNvSpPr>
          <p:nvPr/>
        </p:nvSpPr>
        <p:spPr>
          <a:xfrm>
            <a:off x="2686050" y="4171950"/>
            <a:ext cx="142875" cy="142875"/>
          </a:xfrm>
          <a:prstGeom prst="ellipse">
            <a:avLst/>
          </a:prstGeom>
          <a:solidFill>
            <a:srgbClr val="3E7692"/>
          </a:solidFill>
          <a:ln w="0">
            <a:noFill/>
          </a:ln>
        </p:spPr>
      </p:sp>
      <p:sp>
        <p:nvSpPr>
          <p:cNvPr id="22" name="Овал 21">
            <a:extLst>
              <a:ext uri="{FF2B5EF4-FFF2-40B4-BE49-F238E27FC236}">
                <a16:creationId xmlns:a16="http://schemas.microsoft.com/office/drawing/2014/main" id="{DFB932C0-4FD9-4CD8-9DC2-3C9E67EA590B}"/>
              </a:ext>
            </a:extLst>
          </p:cNvPr>
          <p:cNvSpPr>
            <a:spLocks noGrp="1"/>
          </p:cNvSpPr>
          <p:nvPr/>
        </p:nvSpPr>
        <p:spPr>
          <a:xfrm>
            <a:off x="3476625" y="3562350"/>
            <a:ext cx="142875" cy="142875"/>
          </a:xfrm>
          <a:prstGeom prst="ellipse">
            <a:avLst/>
          </a:prstGeom>
          <a:solidFill>
            <a:srgbClr val="C75A52"/>
          </a:solidFill>
          <a:ln w="0">
            <a:noFill/>
          </a:ln>
        </p:spPr>
      </p:sp>
      <p:sp>
        <p:nvSpPr>
          <p:cNvPr id="23" name="Прямокутник 22">
            <a:extLst>
              <a:ext uri="{FF2B5EF4-FFF2-40B4-BE49-F238E27FC236}">
                <a16:creationId xmlns:a16="http://schemas.microsoft.com/office/drawing/2014/main" id="{39A5B51B-7D26-4319-B3B0-229D86ECDE32}"/>
              </a:ext>
            </a:extLst>
          </p:cNvPr>
          <p:cNvSpPr>
            <a:spLocks noGrp="1"/>
          </p:cNvSpPr>
          <p:nvPr/>
        </p:nvSpPr>
        <p:spPr>
          <a:xfrm>
            <a:off x="742950" y="4857750"/>
            <a:ext cx="3524250" cy="228600"/>
          </a:xfrm>
          <a:prstGeom prst="rect">
            <a:avLst/>
          </a:prstGeom>
          <a:noFill/>
          <a:ln w="0">
            <a:noFill/>
          </a:ln>
        </p:spPr>
        <p:txBody>
          <a:bodyPr anchor="t">
            <a:normAutofit/>
          </a:bodyPr>
          <a:lstStyle/>
          <a:p>
            <a:pPr algn="ctr">
              <a:defRPr sz="900" b="1">
                <a:solidFill>
                  <a:srgbClr val="4D8969"/>
                </a:solidFill>
                <a:latin typeface="DejaVu Sans"/>
                <a:ea typeface="DejaVu Sans"/>
                <a:cs typeface="DejaVu Sans"/>
              </a:defRPr>
            </a:pPr>
            <a:r>
              <a:rPr sz="900" b="1">
                <a:solidFill>
                  <a:srgbClr val="4D8969"/>
                </a:solidFill>
                <a:latin typeface="DejaVu Sans"/>
                <a:ea typeface="DejaVu Sans"/>
                <a:cs typeface="DejaVu Sans"/>
              </a:rPr>
              <a:t>точки, межі й маршрути збігаються</a:t>
            </a:r>
          </a:p>
        </p:txBody>
      </p:sp>
      <p:sp>
        <p:nvSpPr>
          <p:cNvPr id="24" name="Прямокутник 23">
            <a:extLst>
              <a:ext uri="{FF2B5EF4-FFF2-40B4-BE49-F238E27FC236}">
                <a16:creationId xmlns:a16="http://schemas.microsoft.com/office/drawing/2014/main" id="{AB72A517-2236-451E-9A30-16F1053A65F9}"/>
              </a:ext>
            </a:extLst>
          </p:cNvPr>
          <p:cNvSpPr>
            <a:spLocks noGrp="1"/>
          </p:cNvSpPr>
          <p:nvPr/>
        </p:nvSpPr>
        <p:spPr>
          <a:xfrm>
            <a:off x="5353050" y="2647950"/>
            <a:ext cx="314325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ПОМИЛКИ СПРИЧИНЯЮТЬ</a:t>
            </a:r>
          </a:p>
        </p:txBody>
      </p:sp>
      <p:sp>
        <p:nvSpPr>
          <p:cNvPr id="25" name="Прямокутник: округлені кути 24">
            <a:extLst>
              <a:ext uri="{FF2B5EF4-FFF2-40B4-BE49-F238E27FC236}">
                <a16:creationId xmlns:a16="http://schemas.microsoft.com/office/drawing/2014/main" id="{DCF43FF1-62BF-4098-BC23-012EB173FA8C}"/>
              </a:ext>
            </a:extLst>
          </p:cNvPr>
          <p:cNvSpPr>
            <a:spLocks noGrp="1"/>
          </p:cNvSpPr>
          <p:nvPr/>
        </p:nvSpPr>
        <p:spPr>
          <a:xfrm>
            <a:off x="5353050" y="3009900"/>
            <a:ext cx="2924175" cy="457200"/>
          </a:xfrm>
          <a:prstGeom prst="roundRect">
            <a:avLst>
              <a:gd name="adj" fmla="val 16667"/>
            </a:avLst>
          </a:prstGeom>
          <a:solidFill>
            <a:srgbClr val="F8E7E4"/>
          </a:solidFill>
          <a:ln w="9525">
            <a:solidFill>
              <a:srgbClr val="D6E1DC"/>
            </a:solidFill>
          </a:ln>
        </p:spPr>
      </p:sp>
      <p:sp>
        <p:nvSpPr>
          <p:cNvPr id="26" name="Овал 25">
            <a:extLst>
              <a:ext uri="{FF2B5EF4-FFF2-40B4-BE49-F238E27FC236}">
                <a16:creationId xmlns:a16="http://schemas.microsoft.com/office/drawing/2014/main" id="{9DC3D324-A5B5-485D-B0FE-A8B8F4968ED5}"/>
              </a:ext>
            </a:extLst>
          </p:cNvPr>
          <p:cNvSpPr>
            <a:spLocks noGrp="1"/>
          </p:cNvSpPr>
          <p:nvPr/>
        </p:nvSpPr>
        <p:spPr>
          <a:xfrm>
            <a:off x="5476875" y="3152775"/>
            <a:ext cx="171450" cy="171450"/>
          </a:xfrm>
          <a:prstGeom prst="ellipse">
            <a:avLst/>
          </a:prstGeom>
          <a:solidFill>
            <a:srgbClr val="C75A52"/>
          </a:solidFill>
          <a:ln w="0">
            <a:noFill/>
          </a:ln>
        </p:spPr>
      </p:sp>
      <p:sp>
        <p:nvSpPr>
          <p:cNvPr id="27" name="Прямокутник 26">
            <a:extLst>
              <a:ext uri="{FF2B5EF4-FFF2-40B4-BE49-F238E27FC236}">
                <a16:creationId xmlns:a16="http://schemas.microsoft.com/office/drawing/2014/main" id="{EFF56C0E-83F7-4F19-A80C-238C011F4EFC}"/>
              </a:ext>
            </a:extLst>
          </p:cNvPr>
          <p:cNvSpPr>
            <a:spLocks noGrp="1"/>
          </p:cNvSpPr>
          <p:nvPr/>
        </p:nvSpPr>
        <p:spPr>
          <a:xfrm>
            <a:off x="5476875" y="31623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8" name="Прямокутник 27">
            <a:extLst>
              <a:ext uri="{FF2B5EF4-FFF2-40B4-BE49-F238E27FC236}">
                <a16:creationId xmlns:a16="http://schemas.microsoft.com/office/drawing/2014/main" id="{4BA005D8-004E-4730-9F37-049C84370963}"/>
              </a:ext>
            </a:extLst>
          </p:cNvPr>
          <p:cNvSpPr>
            <a:spLocks noGrp="1"/>
          </p:cNvSpPr>
          <p:nvPr/>
        </p:nvSpPr>
        <p:spPr>
          <a:xfrm>
            <a:off x="5772150" y="3133725"/>
            <a:ext cx="23336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зміщення точок</a:t>
            </a:r>
          </a:p>
        </p:txBody>
      </p:sp>
      <p:sp>
        <p:nvSpPr>
          <p:cNvPr id="29" name="Прямокутник: округлені кути 28">
            <a:extLst>
              <a:ext uri="{FF2B5EF4-FFF2-40B4-BE49-F238E27FC236}">
                <a16:creationId xmlns:a16="http://schemas.microsoft.com/office/drawing/2014/main" id="{269B5018-3ABD-4C64-B9E9-2F6C5DB7C296}"/>
              </a:ext>
            </a:extLst>
          </p:cNvPr>
          <p:cNvSpPr>
            <a:spLocks noGrp="1"/>
          </p:cNvSpPr>
          <p:nvPr/>
        </p:nvSpPr>
        <p:spPr>
          <a:xfrm>
            <a:off x="8467725" y="3009900"/>
            <a:ext cx="2924175" cy="457200"/>
          </a:xfrm>
          <a:prstGeom prst="roundRect">
            <a:avLst>
              <a:gd name="adj" fmla="val 16667"/>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0290D4AC-8A33-4723-88CF-E269E252BCFE}"/>
              </a:ext>
            </a:extLst>
          </p:cNvPr>
          <p:cNvSpPr>
            <a:spLocks noGrp="1"/>
          </p:cNvSpPr>
          <p:nvPr/>
        </p:nvSpPr>
        <p:spPr>
          <a:xfrm>
            <a:off x="8591550" y="3152775"/>
            <a:ext cx="171450" cy="171450"/>
          </a:xfrm>
          <a:prstGeom prst="ellipse">
            <a:avLst/>
          </a:prstGeom>
          <a:solidFill>
            <a:srgbClr val="C75A52"/>
          </a:solidFill>
          <a:ln w="0">
            <a:noFill/>
          </a:ln>
        </p:spPr>
      </p:sp>
      <p:sp>
        <p:nvSpPr>
          <p:cNvPr id="31" name="Прямокутник 30">
            <a:extLst>
              <a:ext uri="{FF2B5EF4-FFF2-40B4-BE49-F238E27FC236}">
                <a16:creationId xmlns:a16="http://schemas.microsoft.com/office/drawing/2014/main" id="{B4162DE8-CD5C-452D-826D-377A1F9CB155}"/>
              </a:ext>
            </a:extLst>
          </p:cNvPr>
          <p:cNvSpPr>
            <a:spLocks noGrp="1"/>
          </p:cNvSpPr>
          <p:nvPr/>
        </p:nvSpPr>
        <p:spPr>
          <a:xfrm>
            <a:off x="8591550" y="31623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2" name="Прямокутник 31">
            <a:extLst>
              <a:ext uri="{FF2B5EF4-FFF2-40B4-BE49-F238E27FC236}">
                <a16:creationId xmlns:a16="http://schemas.microsoft.com/office/drawing/2014/main" id="{54ABE527-5903-41A5-9F3A-C2A7C0939080}"/>
              </a:ext>
            </a:extLst>
          </p:cNvPr>
          <p:cNvSpPr>
            <a:spLocks noGrp="1"/>
          </p:cNvSpPr>
          <p:nvPr/>
        </p:nvSpPr>
        <p:spPr>
          <a:xfrm>
            <a:off x="8886825" y="3133725"/>
            <a:ext cx="23336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неправильне накладання шарів</a:t>
            </a:r>
          </a:p>
        </p:txBody>
      </p:sp>
      <p:sp>
        <p:nvSpPr>
          <p:cNvPr id="33" name="Прямокутник: округлені кути 32">
            <a:extLst>
              <a:ext uri="{FF2B5EF4-FFF2-40B4-BE49-F238E27FC236}">
                <a16:creationId xmlns:a16="http://schemas.microsoft.com/office/drawing/2014/main" id="{A0CA91C6-F4B4-4AB9-9FAB-83952A6389BE}"/>
              </a:ext>
            </a:extLst>
          </p:cNvPr>
          <p:cNvSpPr>
            <a:spLocks noGrp="1"/>
          </p:cNvSpPr>
          <p:nvPr/>
        </p:nvSpPr>
        <p:spPr>
          <a:xfrm>
            <a:off x="5353050" y="3590925"/>
            <a:ext cx="2924175" cy="457200"/>
          </a:xfrm>
          <a:prstGeom prst="roundRect">
            <a:avLst>
              <a:gd name="adj" fmla="val 16667"/>
            </a:avLst>
          </a:prstGeom>
          <a:solidFill>
            <a:srgbClr val="F8E7E4"/>
          </a:solidFill>
          <a:ln w="9525">
            <a:solidFill>
              <a:srgbClr val="D6E1DC"/>
            </a:solidFill>
          </a:ln>
        </p:spPr>
      </p:sp>
      <p:sp>
        <p:nvSpPr>
          <p:cNvPr id="34" name="Овал 33">
            <a:extLst>
              <a:ext uri="{FF2B5EF4-FFF2-40B4-BE49-F238E27FC236}">
                <a16:creationId xmlns:a16="http://schemas.microsoft.com/office/drawing/2014/main" id="{4EB639AF-2C7B-497B-97C7-F6E38BC7A61D}"/>
              </a:ext>
            </a:extLst>
          </p:cNvPr>
          <p:cNvSpPr>
            <a:spLocks noGrp="1"/>
          </p:cNvSpPr>
          <p:nvPr/>
        </p:nvSpPr>
        <p:spPr>
          <a:xfrm>
            <a:off x="5476875" y="3733800"/>
            <a:ext cx="171450" cy="171450"/>
          </a:xfrm>
          <a:prstGeom prst="ellipse">
            <a:avLst/>
          </a:prstGeom>
          <a:solidFill>
            <a:srgbClr val="C75A52"/>
          </a:solidFill>
          <a:ln w="0">
            <a:noFill/>
          </a:ln>
        </p:spPr>
      </p:sp>
      <p:sp>
        <p:nvSpPr>
          <p:cNvPr id="35" name="Прямокутник 34">
            <a:extLst>
              <a:ext uri="{FF2B5EF4-FFF2-40B4-BE49-F238E27FC236}">
                <a16:creationId xmlns:a16="http://schemas.microsoft.com/office/drawing/2014/main" id="{BEBEC095-6A1C-4A27-AECC-9816F0D74407}"/>
              </a:ext>
            </a:extLst>
          </p:cNvPr>
          <p:cNvSpPr>
            <a:spLocks noGrp="1"/>
          </p:cNvSpPr>
          <p:nvPr/>
        </p:nvSpPr>
        <p:spPr>
          <a:xfrm>
            <a:off x="5476875" y="3743325"/>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6" name="Прямокутник 35">
            <a:extLst>
              <a:ext uri="{FF2B5EF4-FFF2-40B4-BE49-F238E27FC236}">
                <a16:creationId xmlns:a16="http://schemas.microsoft.com/office/drawing/2014/main" id="{8E482FFF-21B8-4F8C-ABCA-2952E376C11B}"/>
              </a:ext>
            </a:extLst>
          </p:cNvPr>
          <p:cNvSpPr>
            <a:spLocks noGrp="1"/>
          </p:cNvSpPr>
          <p:nvPr/>
        </p:nvSpPr>
        <p:spPr>
          <a:xfrm>
            <a:off x="5772150" y="3714750"/>
            <a:ext cx="23336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хибні відстані</a:t>
            </a:r>
          </a:p>
        </p:txBody>
      </p:sp>
      <p:sp>
        <p:nvSpPr>
          <p:cNvPr id="37" name="Прямокутник: округлені кути 36">
            <a:extLst>
              <a:ext uri="{FF2B5EF4-FFF2-40B4-BE49-F238E27FC236}">
                <a16:creationId xmlns:a16="http://schemas.microsoft.com/office/drawing/2014/main" id="{0AD92D2D-E590-45E3-A18C-2819E7AC060E}"/>
              </a:ext>
            </a:extLst>
          </p:cNvPr>
          <p:cNvSpPr>
            <a:spLocks noGrp="1"/>
          </p:cNvSpPr>
          <p:nvPr/>
        </p:nvSpPr>
        <p:spPr>
          <a:xfrm>
            <a:off x="8467725" y="3590925"/>
            <a:ext cx="2924175" cy="457200"/>
          </a:xfrm>
          <a:prstGeom prst="roundRect">
            <a:avLst>
              <a:gd name="adj" fmla="val 16667"/>
            </a:avLst>
          </a:prstGeom>
          <a:solidFill>
            <a:srgbClr val="F5EBDD"/>
          </a:solidFill>
          <a:ln w="9525">
            <a:solidFill>
              <a:srgbClr val="D6E1DC"/>
            </a:solidFill>
          </a:ln>
        </p:spPr>
      </p:sp>
      <p:sp>
        <p:nvSpPr>
          <p:cNvPr id="38" name="Овал 37">
            <a:extLst>
              <a:ext uri="{FF2B5EF4-FFF2-40B4-BE49-F238E27FC236}">
                <a16:creationId xmlns:a16="http://schemas.microsoft.com/office/drawing/2014/main" id="{2DF6312D-FEF1-4961-A8B1-90442082BB3D}"/>
              </a:ext>
            </a:extLst>
          </p:cNvPr>
          <p:cNvSpPr>
            <a:spLocks noGrp="1"/>
          </p:cNvSpPr>
          <p:nvPr/>
        </p:nvSpPr>
        <p:spPr>
          <a:xfrm>
            <a:off x="8591550" y="3733800"/>
            <a:ext cx="171450" cy="171450"/>
          </a:xfrm>
          <a:prstGeom prst="ellipse">
            <a:avLst/>
          </a:prstGeom>
          <a:solidFill>
            <a:srgbClr val="C75A52"/>
          </a:solidFill>
          <a:ln w="0">
            <a:noFill/>
          </a:ln>
        </p:spPr>
      </p:sp>
      <p:sp>
        <p:nvSpPr>
          <p:cNvPr id="39" name="Прямокутник 38">
            <a:extLst>
              <a:ext uri="{FF2B5EF4-FFF2-40B4-BE49-F238E27FC236}">
                <a16:creationId xmlns:a16="http://schemas.microsoft.com/office/drawing/2014/main" id="{BD8F90A5-790F-49E2-8DA0-8E1DD000EB58}"/>
              </a:ext>
            </a:extLst>
          </p:cNvPr>
          <p:cNvSpPr>
            <a:spLocks noGrp="1"/>
          </p:cNvSpPr>
          <p:nvPr/>
        </p:nvSpPr>
        <p:spPr>
          <a:xfrm>
            <a:off x="8591550" y="3743325"/>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0" name="Прямокутник 39">
            <a:extLst>
              <a:ext uri="{FF2B5EF4-FFF2-40B4-BE49-F238E27FC236}">
                <a16:creationId xmlns:a16="http://schemas.microsoft.com/office/drawing/2014/main" id="{703F56AA-0644-46B1-BD55-5C78C5C78D61}"/>
              </a:ext>
            </a:extLst>
          </p:cNvPr>
          <p:cNvSpPr>
            <a:spLocks noGrp="1"/>
          </p:cNvSpPr>
          <p:nvPr/>
        </p:nvSpPr>
        <p:spPr>
          <a:xfrm>
            <a:off x="8886825" y="3714750"/>
            <a:ext cx="23336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неправильні площі</a:t>
            </a:r>
          </a:p>
        </p:txBody>
      </p:sp>
      <p:sp>
        <p:nvSpPr>
          <p:cNvPr id="41" name="Прямокутник: округлені кути 40">
            <a:extLst>
              <a:ext uri="{FF2B5EF4-FFF2-40B4-BE49-F238E27FC236}">
                <a16:creationId xmlns:a16="http://schemas.microsoft.com/office/drawing/2014/main" id="{4C626739-2410-41CD-8B51-5AC00826A5AC}"/>
              </a:ext>
            </a:extLst>
          </p:cNvPr>
          <p:cNvSpPr>
            <a:spLocks noGrp="1"/>
          </p:cNvSpPr>
          <p:nvPr/>
        </p:nvSpPr>
        <p:spPr>
          <a:xfrm>
            <a:off x="5353050" y="4171950"/>
            <a:ext cx="2924175" cy="457200"/>
          </a:xfrm>
          <a:prstGeom prst="roundRect">
            <a:avLst>
              <a:gd name="adj" fmla="val 16667"/>
            </a:avLst>
          </a:prstGeom>
          <a:solidFill>
            <a:srgbClr val="F8E7E4"/>
          </a:solidFill>
          <a:ln w="9525">
            <a:solidFill>
              <a:srgbClr val="D6E1DC"/>
            </a:solidFill>
          </a:ln>
        </p:spPr>
      </p:sp>
      <p:sp>
        <p:nvSpPr>
          <p:cNvPr id="42" name="Овал 41">
            <a:extLst>
              <a:ext uri="{FF2B5EF4-FFF2-40B4-BE49-F238E27FC236}">
                <a16:creationId xmlns:a16="http://schemas.microsoft.com/office/drawing/2014/main" id="{8793D3F5-937A-43DE-B25F-13A089FFD6C0}"/>
              </a:ext>
            </a:extLst>
          </p:cNvPr>
          <p:cNvSpPr>
            <a:spLocks noGrp="1"/>
          </p:cNvSpPr>
          <p:nvPr/>
        </p:nvSpPr>
        <p:spPr>
          <a:xfrm>
            <a:off x="5476875" y="4314825"/>
            <a:ext cx="171450" cy="171450"/>
          </a:xfrm>
          <a:prstGeom prst="ellipse">
            <a:avLst/>
          </a:prstGeom>
          <a:solidFill>
            <a:srgbClr val="C75A52"/>
          </a:solidFill>
          <a:ln w="0">
            <a:noFill/>
          </a:ln>
        </p:spPr>
      </p:sp>
      <p:sp>
        <p:nvSpPr>
          <p:cNvPr id="43" name="Прямокутник 42">
            <a:extLst>
              <a:ext uri="{FF2B5EF4-FFF2-40B4-BE49-F238E27FC236}">
                <a16:creationId xmlns:a16="http://schemas.microsoft.com/office/drawing/2014/main" id="{6BEAB7DA-DC38-4C08-92FF-54EA810AD185}"/>
              </a:ext>
            </a:extLst>
          </p:cNvPr>
          <p:cNvSpPr>
            <a:spLocks noGrp="1"/>
          </p:cNvSpPr>
          <p:nvPr/>
        </p:nvSpPr>
        <p:spPr>
          <a:xfrm>
            <a:off x="5476875" y="432435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4" name="Прямокутник 43">
            <a:extLst>
              <a:ext uri="{FF2B5EF4-FFF2-40B4-BE49-F238E27FC236}">
                <a16:creationId xmlns:a16="http://schemas.microsoft.com/office/drawing/2014/main" id="{F4AFD941-C379-41C9-BBF4-B33D80BC8884}"/>
              </a:ext>
            </a:extLst>
          </p:cNvPr>
          <p:cNvSpPr>
            <a:spLocks noGrp="1"/>
          </p:cNvSpPr>
          <p:nvPr/>
        </p:nvSpPr>
        <p:spPr>
          <a:xfrm>
            <a:off x="5772150" y="4295775"/>
            <a:ext cx="23336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помилкову належність проби</a:t>
            </a:r>
          </a:p>
        </p:txBody>
      </p:sp>
      <p:sp>
        <p:nvSpPr>
          <p:cNvPr id="45" name="Прямокутник: округлені кути 44">
            <a:extLst>
              <a:ext uri="{FF2B5EF4-FFF2-40B4-BE49-F238E27FC236}">
                <a16:creationId xmlns:a16="http://schemas.microsoft.com/office/drawing/2014/main" id="{82EFD191-EEB2-4C07-9B27-03E65F2D6AC0}"/>
              </a:ext>
            </a:extLst>
          </p:cNvPr>
          <p:cNvSpPr>
            <a:spLocks noGrp="1"/>
          </p:cNvSpPr>
          <p:nvPr/>
        </p:nvSpPr>
        <p:spPr>
          <a:xfrm>
            <a:off x="8467725" y="4171950"/>
            <a:ext cx="2924175" cy="457200"/>
          </a:xfrm>
          <a:prstGeom prst="roundRect">
            <a:avLst>
              <a:gd name="adj" fmla="val 16667"/>
            </a:avLst>
          </a:prstGeom>
          <a:solidFill>
            <a:srgbClr val="F5EBDD"/>
          </a:solidFill>
          <a:ln w="9525">
            <a:solidFill>
              <a:srgbClr val="D6E1DC"/>
            </a:solidFill>
          </a:ln>
        </p:spPr>
      </p:sp>
      <p:sp>
        <p:nvSpPr>
          <p:cNvPr id="46" name="Овал 45">
            <a:extLst>
              <a:ext uri="{FF2B5EF4-FFF2-40B4-BE49-F238E27FC236}">
                <a16:creationId xmlns:a16="http://schemas.microsoft.com/office/drawing/2014/main" id="{A8DA7E89-0BDE-48D9-A284-2CCA7AD22431}"/>
              </a:ext>
            </a:extLst>
          </p:cNvPr>
          <p:cNvSpPr>
            <a:spLocks noGrp="1"/>
          </p:cNvSpPr>
          <p:nvPr/>
        </p:nvSpPr>
        <p:spPr>
          <a:xfrm>
            <a:off x="8591550" y="4314825"/>
            <a:ext cx="171450" cy="171450"/>
          </a:xfrm>
          <a:prstGeom prst="ellipse">
            <a:avLst/>
          </a:prstGeom>
          <a:solidFill>
            <a:srgbClr val="C75A52"/>
          </a:solidFill>
          <a:ln w="0">
            <a:noFill/>
          </a:ln>
        </p:spPr>
      </p:sp>
      <p:sp>
        <p:nvSpPr>
          <p:cNvPr id="47" name="Прямокутник 46">
            <a:extLst>
              <a:ext uri="{FF2B5EF4-FFF2-40B4-BE49-F238E27FC236}">
                <a16:creationId xmlns:a16="http://schemas.microsoft.com/office/drawing/2014/main" id="{CC6AD8AE-DAA8-4E21-92FB-A10CCDBD1DC2}"/>
              </a:ext>
            </a:extLst>
          </p:cNvPr>
          <p:cNvSpPr>
            <a:spLocks noGrp="1"/>
          </p:cNvSpPr>
          <p:nvPr/>
        </p:nvSpPr>
        <p:spPr>
          <a:xfrm>
            <a:off x="8591550" y="432435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8" name="Прямокутник 47">
            <a:extLst>
              <a:ext uri="{FF2B5EF4-FFF2-40B4-BE49-F238E27FC236}">
                <a16:creationId xmlns:a16="http://schemas.microsoft.com/office/drawing/2014/main" id="{FED746C6-698D-4E4F-A722-04B1A6E20759}"/>
              </a:ext>
            </a:extLst>
          </p:cNvPr>
          <p:cNvSpPr>
            <a:spLocks noGrp="1"/>
          </p:cNvSpPr>
          <p:nvPr/>
        </p:nvSpPr>
        <p:spPr>
          <a:xfrm>
            <a:off x="8886825" y="4295775"/>
            <a:ext cx="2333625"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неправильний маршрут</a:t>
            </a:r>
          </a:p>
        </p:txBody>
      </p:sp>
      <p:sp>
        <p:nvSpPr>
          <p:cNvPr id="49" name="Прямокутник: округлені кути 48">
            <a:extLst>
              <a:ext uri="{FF2B5EF4-FFF2-40B4-BE49-F238E27FC236}">
                <a16:creationId xmlns:a16="http://schemas.microsoft.com/office/drawing/2014/main" id="{57B8D003-502C-499D-8546-B240166AFFA4}"/>
              </a:ext>
            </a:extLst>
          </p:cNvPr>
          <p:cNvSpPr>
            <a:spLocks noGrp="1"/>
          </p:cNvSpPr>
          <p:nvPr/>
        </p:nvSpPr>
        <p:spPr>
          <a:xfrm>
            <a:off x="5353050" y="4867275"/>
            <a:ext cx="6229350" cy="409575"/>
          </a:xfrm>
          <a:prstGeom prst="roundRect">
            <a:avLst>
              <a:gd name="adj" fmla="val 18605"/>
            </a:avLst>
          </a:prstGeom>
          <a:solidFill>
            <a:srgbClr val="10282F"/>
          </a:solidFill>
          <a:ln w="0">
            <a:noFill/>
          </a:ln>
        </p:spPr>
      </p:sp>
      <p:sp>
        <p:nvSpPr>
          <p:cNvPr id="50" name="Прямокутник 49">
            <a:extLst>
              <a:ext uri="{FF2B5EF4-FFF2-40B4-BE49-F238E27FC236}">
                <a16:creationId xmlns:a16="http://schemas.microsoft.com/office/drawing/2014/main" id="{E9AB68BE-9F2D-43B8-A91E-9E5057FB7205}"/>
              </a:ext>
            </a:extLst>
          </p:cNvPr>
          <p:cNvSpPr>
            <a:spLocks noGrp="1"/>
          </p:cNvSpPr>
          <p:nvPr/>
        </p:nvSpPr>
        <p:spPr>
          <a:xfrm>
            <a:off x="5505450" y="4981575"/>
            <a:ext cx="5924550" cy="171450"/>
          </a:xfrm>
          <a:prstGeom prst="rect">
            <a:avLst/>
          </a:prstGeom>
          <a:noFill/>
          <a:ln w="0">
            <a:noFill/>
          </a:ln>
        </p:spPr>
        <p:txBody>
          <a:bodyPr anchor="t">
            <a:normAutofit fontScale="63636"/>
          </a:bodyPr>
          <a:lstStyle/>
          <a:p>
            <a:pPr algn="ctr">
              <a:defRPr sz="825" b="1">
                <a:solidFill>
                  <a:srgbClr val="FFFFFF"/>
                </a:solidFill>
                <a:latin typeface="DejaVu Sans"/>
                <a:ea typeface="DejaVu Sans"/>
                <a:cs typeface="DejaVu Sans"/>
              </a:defRPr>
            </a:pPr>
            <a:r>
              <a:rPr sz="825" b="1">
                <a:solidFill>
                  <a:srgbClr val="FFFFFF"/>
                </a:solidFill>
                <a:latin typeface="DejaVu Sans"/>
                <a:ea typeface="DejaVu Sans"/>
                <a:cs typeface="DejaVu Sans"/>
              </a:rPr>
              <a:t>Для кожного шару: система координат  •  одиниці  •  джерело  •  точність  •  дата  •  метод  •  відповідальний</a:t>
            </a:r>
          </a:p>
        </p:txBody>
      </p:sp>
      <p:sp>
        <p:nvSpPr>
          <p:cNvPr id="51" name="Прямокутник: округлені кути 50">
            <a:extLst>
              <a:ext uri="{FF2B5EF4-FFF2-40B4-BE49-F238E27FC236}">
                <a16:creationId xmlns:a16="http://schemas.microsoft.com/office/drawing/2014/main" id="{B46594D9-BC42-48E9-868D-268D99C7791B}"/>
              </a:ext>
            </a:extLst>
          </p:cNvPr>
          <p:cNvSpPr>
            <a:spLocks noGrp="1"/>
          </p:cNvSpPr>
          <p:nvPr/>
        </p:nvSpPr>
        <p:spPr>
          <a:xfrm>
            <a:off x="514350" y="5562600"/>
            <a:ext cx="11068050" cy="495300"/>
          </a:xfrm>
          <a:prstGeom prst="roundRect">
            <a:avLst>
              <a:gd name="adj" fmla="val 15385"/>
            </a:avLst>
          </a:prstGeom>
          <a:solidFill>
            <a:srgbClr val="DDECE4"/>
          </a:solidFill>
          <a:ln w="0">
            <a:noFill/>
          </a:ln>
        </p:spPr>
      </p:sp>
      <p:sp>
        <p:nvSpPr>
          <p:cNvPr id="52" name="Прямокутник 51">
            <a:extLst>
              <a:ext uri="{FF2B5EF4-FFF2-40B4-BE49-F238E27FC236}">
                <a16:creationId xmlns:a16="http://schemas.microsoft.com/office/drawing/2014/main" id="{78C7110D-0A9F-4DD8-8EE0-64FBD0B8742F}"/>
              </a:ext>
            </a:extLst>
          </p:cNvPr>
          <p:cNvSpPr>
            <a:spLocks noGrp="1"/>
          </p:cNvSpPr>
          <p:nvPr/>
        </p:nvSpPr>
        <p:spPr>
          <a:xfrm>
            <a:off x="514350" y="5695950"/>
            <a:ext cx="11068050" cy="219075"/>
          </a:xfrm>
          <a:prstGeom prst="rect">
            <a:avLst/>
          </a:prstGeom>
          <a:noFill/>
          <a:ln w="0">
            <a:noFill/>
          </a:ln>
        </p:spPr>
        <p:txBody>
          <a:bodyPr anchor="t">
            <a:normAutofit fontScale="74444"/>
          </a:bodyPr>
          <a:lstStyle/>
          <a:p>
            <a:pPr algn="ctr">
              <a:defRPr sz="1125" b="1">
                <a:solidFill>
                  <a:srgbClr val="4D8969"/>
                </a:solidFill>
                <a:latin typeface="DejaVu Sans"/>
                <a:ea typeface="DejaVu Sans"/>
                <a:cs typeface="DejaVu Sans"/>
              </a:defRPr>
            </a:pPr>
            <a:r>
              <a:rPr sz="1125" b="1">
                <a:solidFill>
                  <a:srgbClr val="4D8969"/>
                </a:solidFill>
                <a:latin typeface="DejaVu Sans"/>
                <a:ea typeface="DejaVu Sans"/>
                <a:cs typeface="DejaVu Sans"/>
              </a:rPr>
              <a:t>Координата без зазначення системи координат є неповною інформацією.</a:t>
            </a:r>
          </a:p>
        </p:txBody>
      </p:sp>
      <p:sp>
        <p:nvSpPr>
          <p:cNvPr id="53" name="Прямокутник 52">
            <a:extLst>
              <a:ext uri="{FF2B5EF4-FFF2-40B4-BE49-F238E27FC236}">
                <a16:creationId xmlns:a16="http://schemas.microsoft.com/office/drawing/2014/main" id="{AA210F6F-E33C-437F-991B-A5A0DB7D642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4" name="Прямокутник 53">
            <a:extLst>
              <a:ext uri="{FF2B5EF4-FFF2-40B4-BE49-F238E27FC236}">
                <a16:creationId xmlns:a16="http://schemas.microsoft.com/office/drawing/2014/main" id="{0212713E-0441-41C3-99CC-DC13A32C6FE0}"/>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18</a:t>
            </a:r>
          </a:p>
        </p:txBody>
      </p:sp>
    </p:spTree>
    <p:extLst>
      <p:ext uri="{BB962C8B-B14F-4D97-AF65-F5344CB8AC3E}">
        <p14:creationId xmlns:p14="http://schemas.microsoft.com/office/powerpoint/2010/main" val="1151985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44" name="Прямокутник 43">
            <a:extLst>
              <a:ext uri="{FF2B5EF4-FFF2-40B4-BE49-F238E27FC236}">
                <a16:creationId xmlns:a16="http://schemas.microsoft.com/office/drawing/2014/main" id="{547EC043-3D39-4AB2-9C3F-FC5D8A4D30C0}"/>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19</a:t>
            </a:r>
          </a:p>
        </p:txBody>
      </p:sp>
      <p:sp>
        <p:nvSpPr>
          <p:cNvPr id="2" name="Прямокутник 1">
            <a:extLst>
              <a:ext uri="{FF2B5EF4-FFF2-40B4-BE49-F238E27FC236}">
                <a16:creationId xmlns:a16="http://schemas.microsoft.com/office/drawing/2014/main" id="{B15E577A-01A4-4B1E-AEDA-4C047075121C}"/>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ED66F43F-850F-44C1-9D3C-11445CA5AC00}"/>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База геоданих пов’язує ділянку, пробу й результат</a:t>
            </a:r>
          </a:p>
        </p:txBody>
      </p:sp>
      <p:sp>
        <p:nvSpPr>
          <p:cNvPr id="4" name="Прямокутник: округлені кути 3">
            <a:extLst>
              <a:ext uri="{FF2B5EF4-FFF2-40B4-BE49-F238E27FC236}">
                <a16:creationId xmlns:a16="http://schemas.microsoft.com/office/drawing/2014/main" id="{4209A886-0D03-4B50-97B5-659FE9379255}"/>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96EA72A-EE68-4FF0-A4F9-3AAC077BD590}"/>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E44930B5-2926-4A87-B314-364E8AFB6BD6}"/>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БАЗА ГЕОДАНИХ</a:t>
            </a:r>
          </a:p>
        </p:txBody>
      </p:sp>
      <p:sp>
        <p:nvSpPr>
          <p:cNvPr id="7" name="Прямокутник 6">
            <a:extLst>
              <a:ext uri="{FF2B5EF4-FFF2-40B4-BE49-F238E27FC236}">
                <a16:creationId xmlns:a16="http://schemas.microsoft.com/office/drawing/2014/main" id="{96410AFA-4763-4D01-BBD0-148E75E1B455}"/>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Організована система зберігання просторових об’єктів, їхніх атрибутів, зв’язків, правил і метаданих.</a:t>
            </a:r>
          </a:p>
        </p:txBody>
      </p:sp>
      <p:sp>
        <p:nvSpPr>
          <p:cNvPr id="8" name="Прямокутник: округлені кути 7">
            <a:extLst>
              <a:ext uri="{FF2B5EF4-FFF2-40B4-BE49-F238E27FC236}">
                <a16:creationId xmlns:a16="http://schemas.microsoft.com/office/drawing/2014/main" id="{D3D78F6F-241D-46E9-91BB-1303E1AF19FB}"/>
              </a:ext>
            </a:extLst>
          </p:cNvPr>
          <p:cNvSpPr>
            <a:spLocks noGrp="1"/>
          </p:cNvSpPr>
          <p:nvPr/>
        </p:nvSpPr>
        <p:spPr>
          <a:xfrm>
            <a:off x="514350" y="2724150"/>
            <a:ext cx="2514600" cy="895350"/>
          </a:xfrm>
          <a:prstGeom prst="roundRect">
            <a:avLst>
              <a:gd name="adj" fmla="val 8511"/>
            </a:avLst>
          </a:prstGeom>
          <a:solidFill>
            <a:srgbClr val="FFFFFF"/>
          </a:solidFill>
          <a:ln w="9525">
            <a:solidFill>
              <a:srgbClr val="D6E1DC"/>
            </a:solidFill>
          </a:ln>
        </p:spPr>
      </p:sp>
      <p:sp>
        <p:nvSpPr>
          <p:cNvPr id="9" name="Прямокутник 8">
            <a:extLst>
              <a:ext uri="{FF2B5EF4-FFF2-40B4-BE49-F238E27FC236}">
                <a16:creationId xmlns:a16="http://schemas.microsoft.com/office/drawing/2014/main" id="{21E762F2-FE20-4EDB-9C45-E6E78B8F8BB3}"/>
              </a:ext>
            </a:extLst>
          </p:cNvPr>
          <p:cNvSpPr>
            <a:spLocks noGrp="1"/>
          </p:cNvSpPr>
          <p:nvPr/>
        </p:nvSpPr>
        <p:spPr>
          <a:xfrm>
            <a:off x="685800" y="2905125"/>
            <a:ext cx="20002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ДІЛЯНКА</a:t>
            </a:r>
          </a:p>
        </p:txBody>
      </p:sp>
      <p:sp>
        <p:nvSpPr>
          <p:cNvPr id="10" name="Прямокутник 9">
            <a:extLst>
              <a:ext uri="{FF2B5EF4-FFF2-40B4-BE49-F238E27FC236}">
                <a16:creationId xmlns:a16="http://schemas.microsoft.com/office/drawing/2014/main" id="{85911C6D-010F-4DCF-A3B5-64075B80622B}"/>
              </a:ext>
            </a:extLst>
          </p:cNvPr>
          <p:cNvSpPr>
            <a:spLocks noGrp="1"/>
          </p:cNvSpPr>
          <p:nvPr/>
        </p:nvSpPr>
        <p:spPr>
          <a:xfrm>
            <a:off x="685800" y="3219450"/>
            <a:ext cx="2000250" cy="228600"/>
          </a:xfrm>
          <a:prstGeom prst="rect">
            <a:avLst/>
          </a:prstGeom>
          <a:noFill/>
          <a:ln w="0">
            <a:noFill/>
          </a:ln>
        </p:spPr>
        <p:txBody>
          <a:bodyPr anchor="t">
            <a:normAutofit fontScale="66667"/>
          </a:bodyPr>
          <a:lstStyle/>
          <a:p>
            <a:pPr algn="l">
              <a:defRPr sz="1350" b="1">
                <a:solidFill>
                  <a:srgbClr val="10282F"/>
                </a:solidFill>
                <a:latin typeface="DejaVu Sans"/>
                <a:ea typeface="DejaVu Sans"/>
                <a:cs typeface="DejaVu Sans"/>
              </a:defRPr>
            </a:pPr>
            <a:r>
              <a:rPr sz="1350" b="1">
                <a:solidFill>
                  <a:srgbClr val="10282F"/>
                </a:solidFill>
                <a:latin typeface="DejaVu Sans"/>
                <a:ea typeface="DejaVu Sans"/>
                <a:cs typeface="DejaVu Sans"/>
              </a:rPr>
              <a:t>SITE01</a:t>
            </a:r>
          </a:p>
        </p:txBody>
      </p:sp>
      <p:sp>
        <p:nvSpPr>
          <p:cNvPr id="11" name="Прямокутник 10">
            <a:extLst>
              <a:ext uri="{FF2B5EF4-FFF2-40B4-BE49-F238E27FC236}">
                <a16:creationId xmlns:a16="http://schemas.microsoft.com/office/drawing/2014/main" id="{BB3A3F89-0F59-4080-8C7A-BB75A1038B17}"/>
              </a:ext>
            </a:extLst>
          </p:cNvPr>
          <p:cNvSpPr>
            <a:spLocks noGrp="1"/>
          </p:cNvSpPr>
          <p:nvPr/>
        </p:nvSpPr>
        <p:spPr>
          <a:xfrm>
            <a:off x="3048000" y="3152775"/>
            <a:ext cx="238125" cy="38100"/>
          </a:xfrm>
          <a:prstGeom prst="rect">
            <a:avLst/>
          </a:prstGeom>
          <a:solidFill>
            <a:srgbClr val="4D8969"/>
          </a:solidFill>
          <a:ln w="0">
            <a:noFill/>
          </a:ln>
        </p:spPr>
      </p:sp>
      <p:sp>
        <p:nvSpPr>
          <p:cNvPr id="12" name="Прямокутник: округлені кути 11">
            <a:extLst>
              <a:ext uri="{FF2B5EF4-FFF2-40B4-BE49-F238E27FC236}">
                <a16:creationId xmlns:a16="http://schemas.microsoft.com/office/drawing/2014/main" id="{4C14CEFF-24E0-4888-86F8-D0EE4F418978}"/>
              </a:ext>
            </a:extLst>
          </p:cNvPr>
          <p:cNvSpPr>
            <a:spLocks noGrp="1"/>
          </p:cNvSpPr>
          <p:nvPr/>
        </p:nvSpPr>
        <p:spPr>
          <a:xfrm>
            <a:off x="3286125" y="2724150"/>
            <a:ext cx="2514600" cy="895350"/>
          </a:xfrm>
          <a:prstGeom prst="roundRect">
            <a:avLst>
              <a:gd name="adj" fmla="val 8511"/>
            </a:avLst>
          </a:prstGeom>
          <a:solidFill>
            <a:srgbClr val="F5EBDD"/>
          </a:solidFill>
          <a:ln w="9525">
            <a:solidFill>
              <a:srgbClr val="D6E1DC"/>
            </a:solidFill>
          </a:ln>
        </p:spPr>
      </p:sp>
      <p:sp>
        <p:nvSpPr>
          <p:cNvPr id="13" name="Прямокутник 12">
            <a:extLst>
              <a:ext uri="{FF2B5EF4-FFF2-40B4-BE49-F238E27FC236}">
                <a16:creationId xmlns:a16="http://schemas.microsoft.com/office/drawing/2014/main" id="{E86095E4-7C8D-4A69-B551-464672A71355}"/>
              </a:ext>
            </a:extLst>
          </p:cNvPr>
          <p:cNvSpPr>
            <a:spLocks noGrp="1"/>
          </p:cNvSpPr>
          <p:nvPr/>
        </p:nvSpPr>
        <p:spPr>
          <a:xfrm>
            <a:off x="3457575" y="2905125"/>
            <a:ext cx="20002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ТОЧКА</a:t>
            </a:r>
          </a:p>
        </p:txBody>
      </p:sp>
      <p:sp>
        <p:nvSpPr>
          <p:cNvPr id="14" name="Прямокутник 13">
            <a:extLst>
              <a:ext uri="{FF2B5EF4-FFF2-40B4-BE49-F238E27FC236}">
                <a16:creationId xmlns:a16="http://schemas.microsoft.com/office/drawing/2014/main" id="{5E527FE5-4FFA-4DE1-B6A9-CB88CC425F3E}"/>
              </a:ext>
            </a:extLst>
          </p:cNvPr>
          <p:cNvSpPr>
            <a:spLocks noGrp="1"/>
          </p:cNvSpPr>
          <p:nvPr/>
        </p:nvSpPr>
        <p:spPr>
          <a:xfrm>
            <a:off x="3457575" y="3219450"/>
            <a:ext cx="2000250" cy="228600"/>
          </a:xfrm>
          <a:prstGeom prst="rect">
            <a:avLst/>
          </a:prstGeom>
          <a:noFill/>
          <a:ln w="0">
            <a:noFill/>
          </a:ln>
        </p:spPr>
        <p:txBody>
          <a:bodyPr anchor="t">
            <a:normAutofit fontScale="66667"/>
          </a:bodyPr>
          <a:lstStyle/>
          <a:p>
            <a:pPr algn="l">
              <a:defRPr sz="1350" b="1">
                <a:solidFill>
                  <a:srgbClr val="10282F"/>
                </a:solidFill>
                <a:latin typeface="DejaVu Sans"/>
                <a:ea typeface="DejaVu Sans"/>
                <a:cs typeface="DejaVu Sans"/>
              </a:defRPr>
            </a:pPr>
            <a:r>
              <a:rPr sz="1350" b="1">
                <a:solidFill>
                  <a:srgbClr val="10282F"/>
                </a:solidFill>
                <a:latin typeface="DejaVu Sans"/>
                <a:ea typeface="DejaVu Sans"/>
                <a:cs typeface="DejaVu Sans"/>
              </a:rPr>
              <a:t>GW03</a:t>
            </a:r>
          </a:p>
        </p:txBody>
      </p:sp>
      <p:sp>
        <p:nvSpPr>
          <p:cNvPr id="15" name="Прямокутник 14">
            <a:extLst>
              <a:ext uri="{FF2B5EF4-FFF2-40B4-BE49-F238E27FC236}">
                <a16:creationId xmlns:a16="http://schemas.microsoft.com/office/drawing/2014/main" id="{056936F0-51B1-465A-BFDC-18B401FF82DF}"/>
              </a:ext>
            </a:extLst>
          </p:cNvPr>
          <p:cNvSpPr>
            <a:spLocks noGrp="1"/>
          </p:cNvSpPr>
          <p:nvPr/>
        </p:nvSpPr>
        <p:spPr>
          <a:xfrm>
            <a:off x="5819775" y="3152775"/>
            <a:ext cx="238125" cy="38100"/>
          </a:xfrm>
          <a:prstGeom prst="rect">
            <a:avLst/>
          </a:prstGeom>
          <a:solidFill>
            <a:srgbClr val="4D8969"/>
          </a:solidFill>
          <a:ln w="0">
            <a:noFill/>
          </a:ln>
        </p:spPr>
      </p:sp>
      <p:sp>
        <p:nvSpPr>
          <p:cNvPr id="16" name="Прямокутник: округлені кути 15">
            <a:extLst>
              <a:ext uri="{FF2B5EF4-FFF2-40B4-BE49-F238E27FC236}">
                <a16:creationId xmlns:a16="http://schemas.microsoft.com/office/drawing/2014/main" id="{948660F1-BA13-46C1-8D5C-D11F0DD94742}"/>
              </a:ext>
            </a:extLst>
          </p:cNvPr>
          <p:cNvSpPr>
            <a:spLocks noGrp="1"/>
          </p:cNvSpPr>
          <p:nvPr/>
        </p:nvSpPr>
        <p:spPr>
          <a:xfrm>
            <a:off x="6057900" y="2724150"/>
            <a:ext cx="2514600" cy="895350"/>
          </a:xfrm>
          <a:prstGeom prst="roundRect">
            <a:avLst>
              <a:gd name="adj" fmla="val 8511"/>
            </a:avLst>
          </a:prstGeom>
          <a:solidFill>
            <a:srgbClr val="FFFFFF"/>
          </a:solidFill>
          <a:ln w="9525">
            <a:solidFill>
              <a:srgbClr val="D6E1DC"/>
            </a:solidFill>
          </a:ln>
        </p:spPr>
      </p:sp>
      <p:sp>
        <p:nvSpPr>
          <p:cNvPr id="17" name="Прямокутник 16">
            <a:extLst>
              <a:ext uri="{FF2B5EF4-FFF2-40B4-BE49-F238E27FC236}">
                <a16:creationId xmlns:a16="http://schemas.microsoft.com/office/drawing/2014/main" id="{E422DBCF-AE8F-4C1D-A13E-C061D2110509}"/>
              </a:ext>
            </a:extLst>
          </p:cNvPr>
          <p:cNvSpPr>
            <a:spLocks noGrp="1"/>
          </p:cNvSpPr>
          <p:nvPr/>
        </p:nvSpPr>
        <p:spPr>
          <a:xfrm>
            <a:off x="6229350" y="2905125"/>
            <a:ext cx="20002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ПРОБА</a:t>
            </a:r>
          </a:p>
        </p:txBody>
      </p:sp>
      <p:sp>
        <p:nvSpPr>
          <p:cNvPr id="18" name="Прямокутник 17">
            <a:extLst>
              <a:ext uri="{FF2B5EF4-FFF2-40B4-BE49-F238E27FC236}">
                <a16:creationId xmlns:a16="http://schemas.microsoft.com/office/drawing/2014/main" id="{568AF271-26D4-4BB5-A046-C28FD117AC1A}"/>
              </a:ext>
            </a:extLst>
          </p:cNvPr>
          <p:cNvSpPr>
            <a:spLocks noGrp="1"/>
          </p:cNvSpPr>
          <p:nvPr/>
        </p:nvSpPr>
        <p:spPr>
          <a:xfrm>
            <a:off x="6229350" y="3219450"/>
            <a:ext cx="2000250" cy="228600"/>
          </a:xfrm>
          <a:prstGeom prst="rect">
            <a:avLst/>
          </a:prstGeom>
          <a:noFill/>
          <a:ln w="0">
            <a:noFill/>
          </a:ln>
        </p:spPr>
        <p:txBody>
          <a:bodyPr anchor="t">
            <a:normAutofit fontScale="66667"/>
          </a:bodyPr>
          <a:lstStyle/>
          <a:p>
            <a:pPr algn="l">
              <a:defRPr sz="1350" b="1">
                <a:solidFill>
                  <a:srgbClr val="10282F"/>
                </a:solidFill>
                <a:latin typeface="DejaVu Sans"/>
                <a:ea typeface="DejaVu Sans"/>
                <a:cs typeface="DejaVu Sans"/>
              </a:defRPr>
            </a:pPr>
            <a:r>
              <a:rPr sz="1350" b="1">
                <a:solidFill>
                  <a:srgbClr val="10282F"/>
                </a:solidFill>
                <a:latin typeface="DejaVu Sans"/>
                <a:ea typeface="DejaVu Sans"/>
                <a:cs typeface="DejaVu Sans"/>
              </a:rPr>
              <a:t>20261015</a:t>
            </a:r>
          </a:p>
        </p:txBody>
      </p:sp>
      <p:sp>
        <p:nvSpPr>
          <p:cNvPr id="19" name="Прямокутник 18">
            <a:extLst>
              <a:ext uri="{FF2B5EF4-FFF2-40B4-BE49-F238E27FC236}">
                <a16:creationId xmlns:a16="http://schemas.microsoft.com/office/drawing/2014/main" id="{1F77B867-48FA-417E-98D6-D2DE26EBF8F9}"/>
              </a:ext>
            </a:extLst>
          </p:cNvPr>
          <p:cNvSpPr>
            <a:spLocks noGrp="1"/>
          </p:cNvSpPr>
          <p:nvPr/>
        </p:nvSpPr>
        <p:spPr>
          <a:xfrm>
            <a:off x="8591550" y="3152775"/>
            <a:ext cx="238125" cy="38100"/>
          </a:xfrm>
          <a:prstGeom prst="rect">
            <a:avLst/>
          </a:prstGeom>
          <a:solidFill>
            <a:srgbClr val="4D8969"/>
          </a:solidFill>
          <a:ln w="0">
            <a:noFill/>
          </a:ln>
        </p:spPr>
      </p:sp>
      <p:sp>
        <p:nvSpPr>
          <p:cNvPr id="20" name="Прямокутник: округлені кути 19">
            <a:extLst>
              <a:ext uri="{FF2B5EF4-FFF2-40B4-BE49-F238E27FC236}">
                <a16:creationId xmlns:a16="http://schemas.microsoft.com/office/drawing/2014/main" id="{64D0C221-5A2D-44A1-9879-A4549DA96689}"/>
              </a:ext>
            </a:extLst>
          </p:cNvPr>
          <p:cNvSpPr>
            <a:spLocks noGrp="1"/>
          </p:cNvSpPr>
          <p:nvPr/>
        </p:nvSpPr>
        <p:spPr>
          <a:xfrm>
            <a:off x="8829675" y="2724150"/>
            <a:ext cx="2514600" cy="895350"/>
          </a:xfrm>
          <a:prstGeom prst="roundRect">
            <a:avLst>
              <a:gd name="adj" fmla="val 8511"/>
            </a:avLst>
          </a:prstGeom>
          <a:solidFill>
            <a:srgbClr val="F5EBDD"/>
          </a:solidFill>
          <a:ln w="9525">
            <a:solidFill>
              <a:srgbClr val="D6E1DC"/>
            </a:solidFill>
          </a:ln>
        </p:spPr>
      </p:sp>
      <p:sp>
        <p:nvSpPr>
          <p:cNvPr id="21" name="Прямокутник 20">
            <a:extLst>
              <a:ext uri="{FF2B5EF4-FFF2-40B4-BE49-F238E27FC236}">
                <a16:creationId xmlns:a16="http://schemas.microsoft.com/office/drawing/2014/main" id="{3DDCB261-D2EC-466B-8B27-854AA0667491}"/>
              </a:ext>
            </a:extLst>
          </p:cNvPr>
          <p:cNvSpPr>
            <a:spLocks noGrp="1"/>
          </p:cNvSpPr>
          <p:nvPr/>
        </p:nvSpPr>
        <p:spPr>
          <a:xfrm>
            <a:off x="9001125" y="2905125"/>
            <a:ext cx="200025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РЕЗУЛЬТАТ</a:t>
            </a:r>
          </a:p>
        </p:txBody>
      </p:sp>
      <p:sp>
        <p:nvSpPr>
          <p:cNvPr id="22" name="Прямокутник 21">
            <a:extLst>
              <a:ext uri="{FF2B5EF4-FFF2-40B4-BE49-F238E27FC236}">
                <a16:creationId xmlns:a16="http://schemas.microsoft.com/office/drawing/2014/main" id="{4CCE650C-34C2-4C02-B483-5944A594A909}"/>
              </a:ext>
            </a:extLst>
          </p:cNvPr>
          <p:cNvSpPr>
            <a:spLocks noGrp="1"/>
          </p:cNvSpPr>
          <p:nvPr/>
        </p:nvSpPr>
        <p:spPr>
          <a:xfrm>
            <a:off x="9001125" y="3219450"/>
            <a:ext cx="2000250" cy="228600"/>
          </a:xfrm>
          <a:prstGeom prst="rect">
            <a:avLst/>
          </a:prstGeom>
          <a:noFill/>
          <a:ln w="0">
            <a:noFill/>
          </a:ln>
        </p:spPr>
        <p:txBody>
          <a:bodyPr anchor="t">
            <a:normAutofit fontScale="66667"/>
          </a:bodyPr>
          <a:lstStyle/>
          <a:p>
            <a:pPr algn="l">
              <a:defRPr sz="1350" b="1">
                <a:solidFill>
                  <a:srgbClr val="10282F"/>
                </a:solidFill>
                <a:latin typeface="DejaVu Sans"/>
                <a:ea typeface="DejaVu Sans"/>
                <a:cs typeface="DejaVu Sans"/>
              </a:defRPr>
            </a:pPr>
            <a:r>
              <a:rPr sz="1350" b="1">
                <a:solidFill>
                  <a:srgbClr val="10282F"/>
                </a:solidFill>
                <a:latin typeface="DejaVu Sans"/>
                <a:ea typeface="DejaVu Sans"/>
                <a:cs typeface="DejaVu Sans"/>
              </a:rPr>
              <a:t>01</a:t>
            </a:r>
          </a:p>
        </p:txBody>
      </p:sp>
      <p:sp>
        <p:nvSpPr>
          <p:cNvPr id="23" name="Прямокутник 22">
            <a:extLst>
              <a:ext uri="{FF2B5EF4-FFF2-40B4-BE49-F238E27FC236}">
                <a16:creationId xmlns:a16="http://schemas.microsoft.com/office/drawing/2014/main" id="{1B3AE2AB-9F75-408F-BF40-5F0EC2F2B0D9}"/>
              </a:ext>
            </a:extLst>
          </p:cNvPr>
          <p:cNvSpPr>
            <a:spLocks noGrp="1"/>
          </p:cNvSpPr>
          <p:nvPr/>
        </p:nvSpPr>
        <p:spPr>
          <a:xfrm>
            <a:off x="514350" y="3857625"/>
            <a:ext cx="26670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Унікальний ідентифікатор</a:t>
            </a:r>
          </a:p>
        </p:txBody>
      </p:sp>
      <p:sp>
        <p:nvSpPr>
          <p:cNvPr id="24" name="Прямокутник: округлені кути 23">
            <a:extLst>
              <a:ext uri="{FF2B5EF4-FFF2-40B4-BE49-F238E27FC236}">
                <a16:creationId xmlns:a16="http://schemas.microsoft.com/office/drawing/2014/main" id="{7C8FCCEE-33F1-4FBD-B625-D2B4FBC9A8FD}"/>
              </a:ext>
            </a:extLst>
          </p:cNvPr>
          <p:cNvSpPr>
            <a:spLocks noGrp="1"/>
          </p:cNvSpPr>
          <p:nvPr/>
        </p:nvSpPr>
        <p:spPr>
          <a:xfrm>
            <a:off x="514350" y="4143375"/>
            <a:ext cx="6896100" cy="619125"/>
          </a:xfrm>
          <a:prstGeom prst="roundRect">
            <a:avLst>
              <a:gd name="adj" fmla="val 12308"/>
            </a:avLst>
          </a:prstGeom>
          <a:solidFill>
            <a:srgbClr val="10282F"/>
          </a:solidFill>
          <a:ln w="0">
            <a:noFill/>
          </a:ln>
        </p:spPr>
      </p:sp>
      <p:sp>
        <p:nvSpPr>
          <p:cNvPr id="25" name="Прямокутник 24">
            <a:extLst>
              <a:ext uri="{FF2B5EF4-FFF2-40B4-BE49-F238E27FC236}">
                <a16:creationId xmlns:a16="http://schemas.microsoft.com/office/drawing/2014/main" id="{136037B7-05BD-4F6D-B12A-96AB572E001A}"/>
              </a:ext>
            </a:extLst>
          </p:cNvPr>
          <p:cNvSpPr>
            <a:spLocks noGrp="1"/>
          </p:cNvSpPr>
          <p:nvPr/>
        </p:nvSpPr>
        <p:spPr>
          <a:xfrm>
            <a:off x="685800" y="4314825"/>
            <a:ext cx="6553200" cy="266700"/>
          </a:xfrm>
          <a:prstGeom prst="rect">
            <a:avLst/>
          </a:prstGeom>
          <a:noFill/>
          <a:ln w="0">
            <a:noFill/>
          </a:ln>
        </p:spPr>
        <p:txBody>
          <a:bodyPr anchor="t">
            <a:normAutofit fontScale="69697"/>
          </a:bodyPr>
          <a:lstStyle/>
          <a:p>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SITE01–GW03–20261015–01</a:t>
            </a:r>
          </a:p>
        </p:txBody>
      </p:sp>
      <p:sp>
        <p:nvSpPr>
          <p:cNvPr id="26" name="Прямокутник 25">
            <a:extLst>
              <a:ext uri="{FF2B5EF4-FFF2-40B4-BE49-F238E27FC236}">
                <a16:creationId xmlns:a16="http://schemas.microsoft.com/office/drawing/2014/main" id="{9ECD0403-4FC6-4AED-8409-BDEAC339DF9F}"/>
              </a:ext>
            </a:extLst>
          </p:cNvPr>
          <p:cNvSpPr>
            <a:spLocks noGrp="1"/>
          </p:cNvSpPr>
          <p:nvPr/>
        </p:nvSpPr>
        <p:spPr>
          <a:xfrm>
            <a:off x="7810500" y="3857625"/>
            <a:ext cx="238125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ЗАБЕЗПЕЧУЄ</a:t>
            </a:r>
          </a:p>
        </p:txBody>
      </p:sp>
      <p:sp>
        <p:nvSpPr>
          <p:cNvPr id="27" name="Прямокутник: округлені кути 26">
            <a:extLst>
              <a:ext uri="{FF2B5EF4-FFF2-40B4-BE49-F238E27FC236}">
                <a16:creationId xmlns:a16="http://schemas.microsoft.com/office/drawing/2014/main" id="{81BF3C2D-C989-499F-BAC0-8C77EABF688F}"/>
              </a:ext>
            </a:extLst>
          </p:cNvPr>
          <p:cNvSpPr>
            <a:spLocks noGrp="1"/>
          </p:cNvSpPr>
          <p:nvPr/>
        </p:nvSpPr>
        <p:spPr>
          <a:xfrm>
            <a:off x="7810500" y="4143375"/>
            <a:ext cx="3771900" cy="238125"/>
          </a:xfrm>
          <a:prstGeom prst="roundRect">
            <a:avLst>
              <a:gd name="adj" fmla="val 32000"/>
            </a:avLst>
          </a:prstGeom>
          <a:solidFill>
            <a:srgbClr val="FFFFFF"/>
          </a:solidFill>
          <a:ln w="9525">
            <a:solidFill>
              <a:srgbClr val="D6E1DC"/>
            </a:solidFill>
          </a:ln>
        </p:spPr>
      </p:sp>
      <p:sp>
        <p:nvSpPr>
          <p:cNvPr id="28" name="Прямокутник 27">
            <a:extLst>
              <a:ext uri="{FF2B5EF4-FFF2-40B4-BE49-F238E27FC236}">
                <a16:creationId xmlns:a16="http://schemas.microsoft.com/office/drawing/2014/main" id="{0D339F47-30FE-432E-9A15-A91D35005A23}"/>
              </a:ext>
            </a:extLst>
          </p:cNvPr>
          <p:cNvSpPr>
            <a:spLocks noGrp="1"/>
          </p:cNvSpPr>
          <p:nvPr/>
        </p:nvSpPr>
        <p:spPr>
          <a:xfrm>
            <a:off x="7943850" y="4191000"/>
            <a:ext cx="3467100" cy="142875"/>
          </a:xfrm>
          <a:prstGeom prst="rect">
            <a:avLst/>
          </a:prstGeom>
          <a:noFill/>
          <a:ln w="0">
            <a:noFill/>
          </a:ln>
        </p:spPr>
        <p:txBody>
          <a:bodyPr anchor="t">
            <a:normAutofit fontScale="4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унікальність записів</a:t>
            </a:r>
          </a:p>
        </p:txBody>
      </p:sp>
      <p:sp>
        <p:nvSpPr>
          <p:cNvPr id="29" name="Прямокутник: округлені кути 28">
            <a:extLst>
              <a:ext uri="{FF2B5EF4-FFF2-40B4-BE49-F238E27FC236}">
                <a16:creationId xmlns:a16="http://schemas.microsoft.com/office/drawing/2014/main" id="{B0445CEB-CD5E-42EA-B69D-A955762318C1}"/>
              </a:ext>
            </a:extLst>
          </p:cNvPr>
          <p:cNvSpPr>
            <a:spLocks noGrp="1"/>
          </p:cNvSpPr>
          <p:nvPr/>
        </p:nvSpPr>
        <p:spPr>
          <a:xfrm>
            <a:off x="7810500" y="4438650"/>
            <a:ext cx="3771900" cy="238125"/>
          </a:xfrm>
          <a:prstGeom prst="roundRect">
            <a:avLst>
              <a:gd name="adj" fmla="val 32000"/>
            </a:avLst>
          </a:prstGeom>
          <a:solidFill>
            <a:srgbClr val="F5EBDD"/>
          </a:solidFill>
          <a:ln w="9525">
            <a:solidFill>
              <a:srgbClr val="D6E1DC"/>
            </a:solidFill>
          </a:ln>
        </p:spPr>
      </p:sp>
      <p:sp>
        <p:nvSpPr>
          <p:cNvPr id="30" name="Прямокутник 29">
            <a:extLst>
              <a:ext uri="{FF2B5EF4-FFF2-40B4-BE49-F238E27FC236}">
                <a16:creationId xmlns:a16="http://schemas.microsoft.com/office/drawing/2014/main" id="{C224B27B-29C8-490A-8684-F7773F451907}"/>
              </a:ext>
            </a:extLst>
          </p:cNvPr>
          <p:cNvSpPr>
            <a:spLocks noGrp="1"/>
          </p:cNvSpPr>
          <p:nvPr/>
        </p:nvSpPr>
        <p:spPr>
          <a:xfrm>
            <a:off x="7943850" y="4486275"/>
            <a:ext cx="3467100" cy="142875"/>
          </a:xfrm>
          <a:prstGeom prst="rect">
            <a:avLst/>
          </a:prstGeom>
          <a:noFill/>
          <a:ln w="0">
            <a:noFill/>
          </a:ln>
        </p:spPr>
        <p:txBody>
          <a:bodyPr anchor="t">
            <a:normAutofit fontScale="4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єдину систему координат</a:t>
            </a:r>
          </a:p>
        </p:txBody>
      </p:sp>
      <p:sp>
        <p:nvSpPr>
          <p:cNvPr id="31" name="Прямокутник: округлені кути 30">
            <a:extLst>
              <a:ext uri="{FF2B5EF4-FFF2-40B4-BE49-F238E27FC236}">
                <a16:creationId xmlns:a16="http://schemas.microsoft.com/office/drawing/2014/main" id="{C2FC555D-92A8-4D0C-BF29-2A534A37B236}"/>
              </a:ext>
            </a:extLst>
          </p:cNvPr>
          <p:cNvSpPr>
            <a:spLocks noGrp="1"/>
          </p:cNvSpPr>
          <p:nvPr/>
        </p:nvSpPr>
        <p:spPr>
          <a:xfrm>
            <a:off x="7810500" y="4733925"/>
            <a:ext cx="3771900" cy="238125"/>
          </a:xfrm>
          <a:prstGeom prst="roundRect">
            <a:avLst>
              <a:gd name="adj" fmla="val 32000"/>
            </a:avLst>
          </a:prstGeom>
          <a:solidFill>
            <a:srgbClr val="FFFFFF"/>
          </a:solidFill>
          <a:ln w="9525">
            <a:solidFill>
              <a:srgbClr val="D6E1DC"/>
            </a:solidFill>
          </a:ln>
        </p:spPr>
      </p:sp>
      <p:sp>
        <p:nvSpPr>
          <p:cNvPr id="32" name="Прямокутник 31">
            <a:extLst>
              <a:ext uri="{FF2B5EF4-FFF2-40B4-BE49-F238E27FC236}">
                <a16:creationId xmlns:a16="http://schemas.microsoft.com/office/drawing/2014/main" id="{CBDF528B-9F0C-4A65-8434-FADD6D17CB81}"/>
              </a:ext>
            </a:extLst>
          </p:cNvPr>
          <p:cNvSpPr>
            <a:spLocks noGrp="1"/>
          </p:cNvSpPr>
          <p:nvPr/>
        </p:nvSpPr>
        <p:spPr>
          <a:xfrm>
            <a:off x="7943850" y="4781550"/>
            <a:ext cx="3467100" cy="142875"/>
          </a:xfrm>
          <a:prstGeom prst="rect">
            <a:avLst/>
          </a:prstGeom>
          <a:noFill/>
          <a:ln w="0">
            <a:noFill/>
          </a:ln>
        </p:spPr>
        <p:txBody>
          <a:bodyPr anchor="t">
            <a:normAutofit fontScale="4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зв’язок проби й аналізу</a:t>
            </a:r>
          </a:p>
        </p:txBody>
      </p:sp>
      <p:sp>
        <p:nvSpPr>
          <p:cNvPr id="33" name="Прямокутник: округлені кути 32">
            <a:extLst>
              <a:ext uri="{FF2B5EF4-FFF2-40B4-BE49-F238E27FC236}">
                <a16:creationId xmlns:a16="http://schemas.microsoft.com/office/drawing/2014/main" id="{B41F2120-150E-4E37-A7D3-57F5B39C3F63}"/>
              </a:ext>
            </a:extLst>
          </p:cNvPr>
          <p:cNvSpPr>
            <a:spLocks noGrp="1"/>
          </p:cNvSpPr>
          <p:nvPr/>
        </p:nvSpPr>
        <p:spPr>
          <a:xfrm>
            <a:off x="7810500" y="5029200"/>
            <a:ext cx="3771900" cy="238125"/>
          </a:xfrm>
          <a:prstGeom prst="roundRect">
            <a:avLst>
              <a:gd name="adj" fmla="val 32000"/>
            </a:avLst>
          </a:prstGeom>
          <a:solidFill>
            <a:srgbClr val="F5EBDD"/>
          </a:solidFill>
          <a:ln w="9525">
            <a:solidFill>
              <a:srgbClr val="D6E1DC"/>
            </a:solidFill>
          </a:ln>
        </p:spPr>
      </p:sp>
      <p:sp>
        <p:nvSpPr>
          <p:cNvPr id="34" name="Прямокутник 33">
            <a:extLst>
              <a:ext uri="{FF2B5EF4-FFF2-40B4-BE49-F238E27FC236}">
                <a16:creationId xmlns:a16="http://schemas.microsoft.com/office/drawing/2014/main" id="{E497590B-C68D-400C-8646-F0725CE2B23D}"/>
              </a:ext>
            </a:extLst>
          </p:cNvPr>
          <p:cNvSpPr>
            <a:spLocks noGrp="1"/>
          </p:cNvSpPr>
          <p:nvPr/>
        </p:nvSpPr>
        <p:spPr>
          <a:xfrm>
            <a:off x="7943850" y="5076825"/>
            <a:ext cx="3467100" cy="142875"/>
          </a:xfrm>
          <a:prstGeom prst="rect">
            <a:avLst/>
          </a:prstGeom>
          <a:noFill/>
          <a:ln w="0">
            <a:noFill/>
          </a:ln>
        </p:spPr>
        <p:txBody>
          <a:bodyPr anchor="t">
            <a:normAutofit fontScale="4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історію та версії</a:t>
            </a:r>
          </a:p>
        </p:txBody>
      </p:sp>
      <p:sp>
        <p:nvSpPr>
          <p:cNvPr id="35" name="Прямокутник: округлені кути 34">
            <a:extLst>
              <a:ext uri="{FF2B5EF4-FFF2-40B4-BE49-F238E27FC236}">
                <a16:creationId xmlns:a16="http://schemas.microsoft.com/office/drawing/2014/main" id="{A26E1A3A-777A-40B8-BF28-BF19D2B8B594}"/>
              </a:ext>
            </a:extLst>
          </p:cNvPr>
          <p:cNvSpPr>
            <a:spLocks noGrp="1"/>
          </p:cNvSpPr>
          <p:nvPr/>
        </p:nvSpPr>
        <p:spPr>
          <a:xfrm>
            <a:off x="7810500" y="5324475"/>
            <a:ext cx="3771900" cy="238125"/>
          </a:xfrm>
          <a:prstGeom prst="roundRect">
            <a:avLst>
              <a:gd name="adj" fmla="val 32000"/>
            </a:avLst>
          </a:prstGeom>
          <a:solidFill>
            <a:srgbClr val="FFFFFF"/>
          </a:solidFill>
          <a:ln w="9525">
            <a:solidFill>
              <a:srgbClr val="D6E1DC"/>
            </a:solidFill>
          </a:ln>
        </p:spPr>
      </p:sp>
      <p:sp>
        <p:nvSpPr>
          <p:cNvPr id="36" name="Прямокутник 35">
            <a:extLst>
              <a:ext uri="{FF2B5EF4-FFF2-40B4-BE49-F238E27FC236}">
                <a16:creationId xmlns:a16="http://schemas.microsoft.com/office/drawing/2014/main" id="{49A8A6CC-9EAA-4A8C-AE1D-770E3EBB4896}"/>
              </a:ext>
            </a:extLst>
          </p:cNvPr>
          <p:cNvSpPr>
            <a:spLocks noGrp="1"/>
          </p:cNvSpPr>
          <p:nvPr/>
        </p:nvSpPr>
        <p:spPr>
          <a:xfrm>
            <a:off x="7943850" y="5372100"/>
            <a:ext cx="3467100" cy="142875"/>
          </a:xfrm>
          <a:prstGeom prst="rect">
            <a:avLst/>
          </a:prstGeom>
          <a:noFill/>
          <a:ln w="0">
            <a:noFill/>
          </a:ln>
        </p:spPr>
        <p:txBody>
          <a:bodyPr anchor="t">
            <a:normAutofit fontScale="4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перевірку значень</a:t>
            </a:r>
          </a:p>
        </p:txBody>
      </p:sp>
      <p:sp>
        <p:nvSpPr>
          <p:cNvPr id="37" name="Прямокутник: округлені кути 36">
            <a:extLst>
              <a:ext uri="{FF2B5EF4-FFF2-40B4-BE49-F238E27FC236}">
                <a16:creationId xmlns:a16="http://schemas.microsoft.com/office/drawing/2014/main" id="{686FEBCA-CC54-4F9F-937F-C297B93984D4}"/>
              </a:ext>
            </a:extLst>
          </p:cNvPr>
          <p:cNvSpPr>
            <a:spLocks noGrp="1"/>
          </p:cNvSpPr>
          <p:nvPr/>
        </p:nvSpPr>
        <p:spPr>
          <a:xfrm>
            <a:off x="7810500" y="5619750"/>
            <a:ext cx="3771900" cy="238125"/>
          </a:xfrm>
          <a:prstGeom prst="roundRect">
            <a:avLst>
              <a:gd name="adj" fmla="val 32000"/>
            </a:avLst>
          </a:prstGeom>
          <a:solidFill>
            <a:srgbClr val="F5EBDD"/>
          </a:solidFill>
          <a:ln w="9525">
            <a:solidFill>
              <a:srgbClr val="D6E1DC"/>
            </a:solidFill>
          </a:ln>
        </p:spPr>
      </p:sp>
      <p:sp>
        <p:nvSpPr>
          <p:cNvPr id="38" name="Прямокутник 37">
            <a:extLst>
              <a:ext uri="{FF2B5EF4-FFF2-40B4-BE49-F238E27FC236}">
                <a16:creationId xmlns:a16="http://schemas.microsoft.com/office/drawing/2014/main" id="{0BBF5C9E-C2AC-4E00-A45E-3B391A1ECEB5}"/>
              </a:ext>
            </a:extLst>
          </p:cNvPr>
          <p:cNvSpPr>
            <a:spLocks noGrp="1"/>
          </p:cNvSpPr>
          <p:nvPr/>
        </p:nvSpPr>
        <p:spPr>
          <a:xfrm>
            <a:off x="7943850" y="5667375"/>
            <a:ext cx="3467100" cy="142875"/>
          </a:xfrm>
          <a:prstGeom prst="rect">
            <a:avLst/>
          </a:prstGeom>
          <a:noFill/>
          <a:ln w="0">
            <a:noFill/>
          </a:ln>
        </p:spPr>
        <p:txBody>
          <a:bodyPr anchor="t">
            <a:normAutofit fontScale="4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права доступу й резервування</a:t>
            </a:r>
          </a:p>
        </p:txBody>
      </p:sp>
      <p:sp>
        <p:nvSpPr>
          <p:cNvPr id="39" name="Прямокутник: округлені кути 38">
            <a:extLst>
              <a:ext uri="{FF2B5EF4-FFF2-40B4-BE49-F238E27FC236}">
                <a16:creationId xmlns:a16="http://schemas.microsoft.com/office/drawing/2014/main" id="{ED334EBC-EEE3-4700-9F4A-8B254A0834D9}"/>
              </a:ext>
            </a:extLst>
          </p:cNvPr>
          <p:cNvSpPr>
            <a:spLocks noGrp="1"/>
          </p:cNvSpPr>
          <p:nvPr/>
        </p:nvSpPr>
        <p:spPr>
          <a:xfrm>
            <a:off x="514350" y="5181600"/>
            <a:ext cx="6896100" cy="742950"/>
          </a:xfrm>
          <a:prstGeom prst="roundRect">
            <a:avLst>
              <a:gd name="adj" fmla="val 10256"/>
            </a:avLst>
          </a:prstGeom>
          <a:solidFill>
            <a:srgbClr val="FFFFFF"/>
          </a:solidFill>
          <a:ln w="9525">
            <a:solidFill>
              <a:srgbClr val="D6E1DC"/>
            </a:solidFill>
          </a:ln>
        </p:spPr>
      </p:sp>
      <p:sp>
        <p:nvSpPr>
          <p:cNvPr id="40" name="Прямокутник 39">
            <a:extLst>
              <a:ext uri="{FF2B5EF4-FFF2-40B4-BE49-F238E27FC236}">
                <a16:creationId xmlns:a16="http://schemas.microsoft.com/office/drawing/2014/main" id="{69992556-C69A-4AF1-BFD4-8E267515CE71}"/>
              </a:ext>
            </a:extLst>
          </p:cNvPr>
          <p:cNvSpPr>
            <a:spLocks noGrp="1"/>
          </p:cNvSpPr>
          <p:nvPr/>
        </p:nvSpPr>
        <p:spPr>
          <a:xfrm>
            <a:off x="685800" y="5314950"/>
            <a:ext cx="15240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Основні таблиці</a:t>
            </a:r>
          </a:p>
        </p:txBody>
      </p:sp>
      <p:sp>
        <p:nvSpPr>
          <p:cNvPr id="41" name="Прямокутник 40">
            <a:extLst>
              <a:ext uri="{FF2B5EF4-FFF2-40B4-BE49-F238E27FC236}">
                <a16:creationId xmlns:a16="http://schemas.microsoft.com/office/drawing/2014/main" id="{5113B0BB-C3B0-4FBE-93DF-5868F2457644}"/>
              </a:ext>
            </a:extLst>
          </p:cNvPr>
          <p:cNvSpPr>
            <a:spLocks noGrp="1"/>
          </p:cNvSpPr>
          <p:nvPr/>
        </p:nvSpPr>
        <p:spPr>
          <a:xfrm>
            <a:off x="685800" y="5562600"/>
            <a:ext cx="6496050" cy="266700"/>
          </a:xfrm>
          <a:prstGeom prst="rect">
            <a:avLst/>
          </a:prstGeom>
          <a:noFill/>
          <a:ln w="0">
            <a:noFill/>
          </a:ln>
        </p:spPr>
        <p:txBody>
          <a:bodyPr anchor="t">
            <a:normAutofit fontScale="69697"/>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ділянки  •  джерела  •  точки  •  виїзди  •  проби  •  польові вимірювання  •  лабораторні результати  •  методи  •  контроль  •  документи  •  версії карт</a:t>
            </a:r>
          </a:p>
        </p:txBody>
      </p:sp>
      <p:sp>
        <p:nvSpPr>
          <p:cNvPr id="42" name="Прямокутник 41">
            <a:extLst>
              <a:ext uri="{FF2B5EF4-FFF2-40B4-BE49-F238E27FC236}">
                <a16:creationId xmlns:a16="http://schemas.microsoft.com/office/drawing/2014/main" id="{11319DAC-DC2E-4BA4-8747-B907326122D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3" name="Прямокутник 42">
            <a:extLst>
              <a:ext uri="{FF2B5EF4-FFF2-40B4-BE49-F238E27FC236}">
                <a16:creationId xmlns:a16="http://schemas.microsoft.com/office/drawing/2014/main" id="{78706787-EACD-456A-A0D9-3458CCA0CAA7}"/>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19</a:t>
            </a:r>
          </a:p>
        </p:txBody>
      </p:sp>
    </p:spTree>
    <p:extLst>
      <p:ext uri="{BB962C8B-B14F-4D97-AF65-F5344CB8AC3E}">
        <p14:creationId xmlns:p14="http://schemas.microsoft.com/office/powerpoint/2010/main" val="509141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 name="Прямокутник 54">
            <a:extLst>
              <a:ext uri="{FF2B5EF4-FFF2-40B4-BE49-F238E27FC236}">
                <a16:creationId xmlns:a16="http://schemas.microsoft.com/office/drawing/2014/main" id="{B37B6A2B-5CB5-43B5-ACBC-E121C602D1BA}"/>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20</a:t>
            </a:r>
          </a:p>
        </p:txBody>
      </p:sp>
      <p:sp>
        <p:nvSpPr>
          <p:cNvPr id="2" name="Прямокутник 1">
            <a:extLst>
              <a:ext uri="{FF2B5EF4-FFF2-40B4-BE49-F238E27FC236}">
                <a16:creationId xmlns:a16="http://schemas.microsoft.com/office/drawing/2014/main" id="{D88C64E1-294E-459E-887B-21EF735EA467}"/>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38395A69-DD76-4B48-9910-50361DFF8F58}"/>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Атрибутивні дані пояснюють властивості просторового об’єкта</a:t>
            </a:r>
          </a:p>
        </p:txBody>
      </p:sp>
      <p:sp>
        <p:nvSpPr>
          <p:cNvPr id="4" name="Прямокутник: округлені кути 3">
            <a:extLst>
              <a:ext uri="{FF2B5EF4-FFF2-40B4-BE49-F238E27FC236}">
                <a16:creationId xmlns:a16="http://schemas.microsoft.com/office/drawing/2014/main" id="{396A2532-A6C8-4BFF-A808-5288E3D99106}"/>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D7B913E-3AC8-428B-ABCC-1F1E8877CE30}"/>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433FD986-B3E9-4593-8265-8AB86105BB88}"/>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АТРИБУТИВНІ ДАНІ</a:t>
            </a:r>
          </a:p>
        </p:txBody>
      </p:sp>
      <p:sp>
        <p:nvSpPr>
          <p:cNvPr id="7" name="Прямокутник 6">
            <a:extLst>
              <a:ext uri="{FF2B5EF4-FFF2-40B4-BE49-F238E27FC236}">
                <a16:creationId xmlns:a16="http://schemas.microsoft.com/office/drawing/2014/main" id="{87083764-EF30-464A-A1A6-71CDAB90F239}"/>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Непросторова інформація, яка описує властивості географічного об’єкта.</a:t>
            </a:r>
          </a:p>
        </p:txBody>
      </p:sp>
      <p:sp>
        <p:nvSpPr>
          <p:cNvPr id="8" name="Прямокутник: округлені кути 7">
            <a:extLst>
              <a:ext uri="{FF2B5EF4-FFF2-40B4-BE49-F238E27FC236}">
                <a16:creationId xmlns:a16="http://schemas.microsoft.com/office/drawing/2014/main" id="{EAAED738-FBE6-44EB-A180-B9D3E0DF11CB}"/>
              </a:ext>
            </a:extLst>
          </p:cNvPr>
          <p:cNvSpPr>
            <a:spLocks noGrp="1"/>
          </p:cNvSpPr>
          <p:nvPr/>
        </p:nvSpPr>
        <p:spPr>
          <a:xfrm>
            <a:off x="514350" y="2647950"/>
            <a:ext cx="11068050" cy="2362200"/>
          </a:xfrm>
          <a:prstGeom prst="roundRect">
            <a:avLst>
              <a:gd name="adj" fmla="val 3226"/>
            </a:avLst>
          </a:prstGeom>
          <a:solidFill>
            <a:srgbClr val="F4F8F6"/>
          </a:solidFill>
          <a:ln w="9525">
            <a:solidFill>
              <a:srgbClr val="D6E1DC"/>
            </a:solidFill>
          </a:ln>
        </p:spPr>
      </p:sp>
      <p:sp>
        <p:nvSpPr>
          <p:cNvPr id="9" name="Прямокутник 8">
            <a:extLst>
              <a:ext uri="{FF2B5EF4-FFF2-40B4-BE49-F238E27FC236}">
                <a16:creationId xmlns:a16="http://schemas.microsoft.com/office/drawing/2014/main" id="{40636369-957C-4885-9EA3-EB04F531FDF0}"/>
              </a:ext>
            </a:extLst>
          </p:cNvPr>
          <p:cNvSpPr>
            <a:spLocks noGrp="1"/>
          </p:cNvSpPr>
          <p:nvPr/>
        </p:nvSpPr>
        <p:spPr>
          <a:xfrm>
            <a:off x="742950" y="2819400"/>
            <a:ext cx="3333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ЗАПИС ТОЧКИ ПРОБОВІДБОРУ</a:t>
            </a:r>
          </a:p>
        </p:txBody>
      </p:sp>
      <p:sp>
        <p:nvSpPr>
          <p:cNvPr id="10" name="Прямокутник: округлені кути 9">
            <a:extLst>
              <a:ext uri="{FF2B5EF4-FFF2-40B4-BE49-F238E27FC236}">
                <a16:creationId xmlns:a16="http://schemas.microsoft.com/office/drawing/2014/main" id="{9FDD1E17-1FFB-4E3A-BDB9-6FDE50DFF95B}"/>
              </a:ext>
            </a:extLst>
          </p:cNvPr>
          <p:cNvSpPr>
            <a:spLocks noGrp="1"/>
          </p:cNvSpPr>
          <p:nvPr/>
        </p:nvSpPr>
        <p:spPr>
          <a:xfrm>
            <a:off x="742950" y="3171825"/>
            <a:ext cx="5048250" cy="428625"/>
          </a:xfrm>
          <a:prstGeom prst="roundRect">
            <a:avLst>
              <a:gd name="adj" fmla="val 17778"/>
            </a:avLst>
          </a:prstGeom>
          <a:solidFill>
            <a:srgbClr val="FFFFFF"/>
          </a:solidFill>
          <a:ln w="9525">
            <a:solidFill>
              <a:srgbClr val="D6E1DC"/>
            </a:solidFill>
          </a:ln>
        </p:spPr>
      </p:sp>
      <p:sp>
        <p:nvSpPr>
          <p:cNvPr id="11" name="Прямокутник 10">
            <a:extLst>
              <a:ext uri="{FF2B5EF4-FFF2-40B4-BE49-F238E27FC236}">
                <a16:creationId xmlns:a16="http://schemas.microsoft.com/office/drawing/2014/main" id="{63A8D26B-BD8D-4919-A43C-725398128805}"/>
              </a:ext>
            </a:extLst>
          </p:cNvPr>
          <p:cNvSpPr>
            <a:spLocks noGrp="1"/>
          </p:cNvSpPr>
          <p:nvPr/>
        </p:nvSpPr>
        <p:spPr>
          <a:xfrm>
            <a:off x="876300" y="3257550"/>
            <a:ext cx="1143000" cy="180975"/>
          </a:xfrm>
          <a:prstGeom prst="rect">
            <a:avLst/>
          </a:prstGeom>
          <a:noFill/>
          <a:ln w="0">
            <a:noFill/>
          </a:ln>
        </p:spPr>
        <p:txBody>
          <a:bodyPr anchor="t">
            <a:normAutofit fontScale="71212"/>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Ідентифікація</a:t>
            </a:r>
          </a:p>
        </p:txBody>
      </p:sp>
      <p:sp>
        <p:nvSpPr>
          <p:cNvPr id="12" name="Прямокутник 11">
            <a:extLst>
              <a:ext uri="{FF2B5EF4-FFF2-40B4-BE49-F238E27FC236}">
                <a16:creationId xmlns:a16="http://schemas.microsoft.com/office/drawing/2014/main" id="{80CE041C-10AF-4A28-AE17-55FDC32DEC4E}"/>
              </a:ext>
            </a:extLst>
          </p:cNvPr>
          <p:cNvSpPr>
            <a:spLocks noGrp="1"/>
          </p:cNvSpPr>
          <p:nvPr/>
        </p:nvSpPr>
        <p:spPr>
          <a:xfrm>
            <a:off x="2076450" y="3257550"/>
            <a:ext cx="3543300" cy="228600"/>
          </a:xfrm>
          <a:prstGeom prst="rect">
            <a:avLst/>
          </a:prstGeom>
          <a:noFill/>
          <a:ln w="0">
            <a:noFill/>
          </a:ln>
        </p:spPr>
        <p:txBody>
          <a:bodyPr anchor="t">
            <a:normAutofit/>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код точки  •  координати  •  точність GPS</a:t>
            </a:r>
          </a:p>
        </p:txBody>
      </p:sp>
      <p:sp>
        <p:nvSpPr>
          <p:cNvPr id="13" name="Прямокутник: округлені кути 12">
            <a:extLst>
              <a:ext uri="{FF2B5EF4-FFF2-40B4-BE49-F238E27FC236}">
                <a16:creationId xmlns:a16="http://schemas.microsoft.com/office/drawing/2014/main" id="{3DB45B00-E66D-4DE4-914F-9544DBEABEEE}"/>
              </a:ext>
            </a:extLst>
          </p:cNvPr>
          <p:cNvSpPr>
            <a:spLocks noGrp="1"/>
          </p:cNvSpPr>
          <p:nvPr/>
        </p:nvSpPr>
        <p:spPr>
          <a:xfrm>
            <a:off x="6048375" y="3171825"/>
            <a:ext cx="5048250" cy="428625"/>
          </a:xfrm>
          <a:prstGeom prst="roundRect">
            <a:avLst>
              <a:gd name="adj" fmla="val 17778"/>
            </a:avLst>
          </a:prstGeom>
          <a:solidFill>
            <a:srgbClr val="F5EBDD"/>
          </a:solidFill>
          <a:ln w="9525">
            <a:solidFill>
              <a:srgbClr val="D6E1DC"/>
            </a:solidFill>
          </a:ln>
        </p:spPr>
      </p:sp>
      <p:sp>
        <p:nvSpPr>
          <p:cNvPr id="14" name="Прямокутник 13">
            <a:extLst>
              <a:ext uri="{FF2B5EF4-FFF2-40B4-BE49-F238E27FC236}">
                <a16:creationId xmlns:a16="http://schemas.microsoft.com/office/drawing/2014/main" id="{8A11E264-16C5-43E5-AE0A-FBFEBDA08435}"/>
              </a:ext>
            </a:extLst>
          </p:cNvPr>
          <p:cNvSpPr>
            <a:spLocks noGrp="1"/>
          </p:cNvSpPr>
          <p:nvPr/>
        </p:nvSpPr>
        <p:spPr>
          <a:xfrm>
            <a:off x="6181725" y="3257550"/>
            <a:ext cx="1143000" cy="180975"/>
          </a:xfrm>
          <a:prstGeom prst="rect">
            <a:avLst/>
          </a:prstGeom>
          <a:noFill/>
          <a:ln w="0">
            <a:noFill/>
          </a:ln>
        </p:spPr>
        <p:txBody>
          <a:bodyPr anchor="t">
            <a:normAutofit fontScale="71212"/>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Час і геометрія</a:t>
            </a:r>
          </a:p>
        </p:txBody>
      </p:sp>
      <p:sp>
        <p:nvSpPr>
          <p:cNvPr id="15" name="Прямокутник 14">
            <a:extLst>
              <a:ext uri="{FF2B5EF4-FFF2-40B4-BE49-F238E27FC236}">
                <a16:creationId xmlns:a16="http://schemas.microsoft.com/office/drawing/2014/main" id="{1CB9E983-4471-40C9-A2C0-CF3E0195BA76}"/>
              </a:ext>
            </a:extLst>
          </p:cNvPr>
          <p:cNvSpPr>
            <a:spLocks noGrp="1"/>
          </p:cNvSpPr>
          <p:nvPr/>
        </p:nvSpPr>
        <p:spPr>
          <a:xfrm>
            <a:off x="7381875" y="3257550"/>
            <a:ext cx="3543300" cy="228600"/>
          </a:xfrm>
          <a:prstGeom prst="rect">
            <a:avLst/>
          </a:prstGeom>
          <a:noFill/>
          <a:ln w="0">
            <a:noFill/>
          </a:ln>
        </p:spPr>
        <p:txBody>
          <a:bodyPr anchor="t">
            <a:normAutofit/>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дата  •  час  •  глибина</a:t>
            </a:r>
          </a:p>
        </p:txBody>
      </p:sp>
      <p:sp>
        <p:nvSpPr>
          <p:cNvPr id="16" name="Прямокутник: округлені кути 15">
            <a:extLst>
              <a:ext uri="{FF2B5EF4-FFF2-40B4-BE49-F238E27FC236}">
                <a16:creationId xmlns:a16="http://schemas.microsoft.com/office/drawing/2014/main" id="{965A66EA-0EB2-4BF0-9560-5F8842A07821}"/>
              </a:ext>
            </a:extLst>
          </p:cNvPr>
          <p:cNvSpPr>
            <a:spLocks noGrp="1"/>
          </p:cNvSpPr>
          <p:nvPr/>
        </p:nvSpPr>
        <p:spPr>
          <a:xfrm>
            <a:off x="742950" y="3724275"/>
            <a:ext cx="5048250" cy="428625"/>
          </a:xfrm>
          <a:prstGeom prst="roundRect">
            <a:avLst>
              <a:gd name="adj" fmla="val 17778"/>
            </a:avLst>
          </a:prstGeom>
          <a:solidFill>
            <a:srgbClr val="FFFFFF"/>
          </a:solidFill>
          <a:ln w="9525">
            <a:solidFill>
              <a:srgbClr val="D6E1DC"/>
            </a:solidFill>
          </a:ln>
        </p:spPr>
      </p:sp>
      <p:sp>
        <p:nvSpPr>
          <p:cNvPr id="17" name="Прямокутник 16">
            <a:extLst>
              <a:ext uri="{FF2B5EF4-FFF2-40B4-BE49-F238E27FC236}">
                <a16:creationId xmlns:a16="http://schemas.microsoft.com/office/drawing/2014/main" id="{6B8FC336-6FD5-4AB4-91AA-6BF01E78F5B9}"/>
              </a:ext>
            </a:extLst>
          </p:cNvPr>
          <p:cNvSpPr>
            <a:spLocks noGrp="1"/>
          </p:cNvSpPr>
          <p:nvPr/>
        </p:nvSpPr>
        <p:spPr>
          <a:xfrm>
            <a:off x="876300" y="3810000"/>
            <a:ext cx="1143000" cy="180975"/>
          </a:xfrm>
          <a:prstGeom prst="rect">
            <a:avLst/>
          </a:prstGeom>
          <a:noFill/>
          <a:ln w="0">
            <a:noFill/>
          </a:ln>
        </p:spPr>
        <p:txBody>
          <a:bodyPr anchor="t">
            <a:normAutofit fontScale="71212"/>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Проба</a:t>
            </a:r>
          </a:p>
        </p:txBody>
      </p:sp>
      <p:sp>
        <p:nvSpPr>
          <p:cNvPr id="18" name="Прямокутник 17">
            <a:extLst>
              <a:ext uri="{FF2B5EF4-FFF2-40B4-BE49-F238E27FC236}">
                <a16:creationId xmlns:a16="http://schemas.microsoft.com/office/drawing/2014/main" id="{2B4825F6-A47D-4CF0-8C5E-FE4F783D9200}"/>
              </a:ext>
            </a:extLst>
          </p:cNvPr>
          <p:cNvSpPr>
            <a:spLocks noGrp="1"/>
          </p:cNvSpPr>
          <p:nvPr/>
        </p:nvSpPr>
        <p:spPr>
          <a:xfrm>
            <a:off x="2076450" y="3810000"/>
            <a:ext cx="3543300" cy="228600"/>
          </a:xfrm>
          <a:prstGeom prst="rect">
            <a:avLst/>
          </a:prstGeom>
          <a:noFill/>
          <a:ln w="0">
            <a:noFill/>
          </a:ln>
        </p:spPr>
        <p:txBody>
          <a:bodyPr anchor="t">
            <a:normAutofit/>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тип  •  середовище  •  контрольна проба</a:t>
            </a:r>
          </a:p>
        </p:txBody>
      </p:sp>
      <p:sp>
        <p:nvSpPr>
          <p:cNvPr id="19" name="Прямокутник: округлені кути 18">
            <a:extLst>
              <a:ext uri="{FF2B5EF4-FFF2-40B4-BE49-F238E27FC236}">
                <a16:creationId xmlns:a16="http://schemas.microsoft.com/office/drawing/2014/main" id="{12472D93-F6E0-4376-A7B3-A58CE99B2245}"/>
              </a:ext>
            </a:extLst>
          </p:cNvPr>
          <p:cNvSpPr>
            <a:spLocks noGrp="1"/>
          </p:cNvSpPr>
          <p:nvPr/>
        </p:nvSpPr>
        <p:spPr>
          <a:xfrm>
            <a:off x="6048375" y="3724275"/>
            <a:ext cx="5048250" cy="428625"/>
          </a:xfrm>
          <a:prstGeom prst="roundRect">
            <a:avLst>
              <a:gd name="adj" fmla="val 17778"/>
            </a:avLst>
          </a:prstGeom>
          <a:solidFill>
            <a:srgbClr val="F5EBDD"/>
          </a:solidFill>
          <a:ln w="9525">
            <a:solidFill>
              <a:srgbClr val="D6E1DC"/>
            </a:solidFill>
          </a:ln>
        </p:spPr>
      </p:sp>
      <p:sp>
        <p:nvSpPr>
          <p:cNvPr id="20" name="Прямокутник 19">
            <a:extLst>
              <a:ext uri="{FF2B5EF4-FFF2-40B4-BE49-F238E27FC236}">
                <a16:creationId xmlns:a16="http://schemas.microsoft.com/office/drawing/2014/main" id="{CFD28973-E051-4A47-A72A-9931A15BF79B}"/>
              </a:ext>
            </a:extLst>
          </p:cNvPr>
          <p:cNvSpPr>
            <a:spLocks noGrp="1"/>
          </p:cNvSpPr>
          <p:nvPr/>
        </p:nvSpPr>
        <p:spPr>
          <a:xfrm>
            <a:off x="6181725" y="3810000"/>
            <a:ext cx="1143000" cy="180975"/>
          </a:xfrm>
          <a:prstGeom prst="rect">
            <a:avLst/>
          </a:prstGeom>
          <a:noFill/>
          <a:ln w="0">
            <a:noFill/>
          </a:ln>
        </p:spPr>
        <p:txBody>
          <a:bodyPr anchor="t">
            <a:normAutofit fontScale="71212"/>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Результат</a:t>
            </a:r>
          </a:p>
        </p:txBody>
      </p:sp>
      <p:sp>
        <p:nvSpPr>
          <p:cNvPr id="21" name="Прямокутник 20">
            <a:extLst>
              <a:ext uri="{FF2B5EF4-FFF2-40B4-BE49-F238E27FC236}">
                <a16:creationId xmlns:a16="http://schemas.microsoft.com/office/drawing/2014/main" id="{FCE0021C-0B69-4BBC-A5BA-A00ACE7666BE}"/>
              </a:ext>
            </a:extLst>
          </p:cNvPr>
          <p:cNvSpPr>
            <a:spLocks noGrp="1"/>
          </p:cNvSpPr>
          <p:nvPr/>
        </p:nvSpPr>
        <p:spPr>
          <a:xfrm>
            <a:off x="7381875" y="3810000"/>
            <a:ext cx="3543300" cy="228600"/>
          </a:xfrm>
          <a:prstGeom prst="rect">
            <a:avLst/>
          </a:prstGeom>
          <a:noFill/>
          <a:ln w="0">
            <a:noFill/>
          </a:ln>
        </p:spPr>
        <p:txBody>
          <a:bodyPr anchor="t">
            <a:normAutofit/>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показник  •  концентрація  •  одиниця</a:t>
            </a:r>
          </a:p>
        </p:txBody>
      </p:sp>
      <p:sp>
        <p:nvSpPr>
          <p:cNvPr id="22" name="Прямокутник: округлені кути 21">
            <a:extLst>
              <a:ext uri="{FF2B5EF4-FFF2-40B4-BE49-F238E27FC236}">
                <a16:creationId xmlns:a16="http://schemas.microsoft.com/office/drawing/2014/main" id="{0B37FECC-35E7-489C-AB9E-44DF8A657089}"/>
              </a:ext>
            </a:extLst>
          </p:cNvPr>
          <p:cNvSpPr>
            <a:spLocks noGrp="1"/>
          </p:cNvSpPr>
          <p:nvPr/>
        </p:nvSpPr>
        <p:spPr>
          <a:xfrm>
            <a:off x="742950" y="4276725"/>
            <a:ext cx="5048250" cy="428625"/>
          </a:xfrm>
          <a:prstGeom prst="roundRect">
            <a:avLst>
              <a:gd name="adj" fmla="val 17778"/>
            </a:avLst>
          </a:prstGeom>
          <a:solidFill>
            <a:srgbClr val="FFFFFF"/>
          </a:solidFill>
          <a:ln w="9525">
            <a:solidFill>
              <a:srgbClr val="D6E1DC"/>
            </a:solidFill>
          </a:ln>
        </p:spPr>
      </p:sp>
      <p:sp>
        <p:nvSpPr>
          <p:cNvPr id="23" name="Прямокутник 22">
            <a:extLst>
              <a:ext uri="{FF2B5EF4-FFF2-40B4-BE49-F238E27FC236}">
                <a16:creationId xmlns:a16="http://schemas.microsoft.com/office/drawing/2014/main" id="{67518F6D-E020-43BB-8B8D-F76ABE9ADCC0}"/>
              </a:ext>
            </a:extLst>
          </p:cNvPr>
          <p:cNvSpPr>
            <a:spLocks noGrp="1"/>
          </p:cNvSpPr>
          <p:nvPr/>
        </p:nvSpPr>
        <p:spPr>
          <a:xfrm>
            <a:off x="876300" y="4362450"/>
            <a:ext cx="1143000" cy="180975"/>
          </a:xfrm>
          <a:prstGeom prst="rect">
            <a:avLst/>
          </a:prstGeom>
          <a:noFill/>
          <a:ln w="0">
            <a:noFill/>
          </a:ln>
        </p:spPr>
        <p:txBody>
          <a:bodyPr anchor="t">
            <a:normAutofit fontScale="71212"/>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Метод</a:t>
            </a:r>
          </a:p>
        </p:txBody>
      </p:sp>
      <p:sp>
        <p:nvSpPr>
          <p:cNvPr id="24" name="Прямокутник 23">
            <a:extLst>
              <a:ext uri="{FF2B5EF4-FFF2-40B4-BE49-F238E27FC236}">
                <a16:creationId xmlns:a16="http://schemas.microsoft.com/office/drawing/2014/main" id="{CB693E99-6A31-4F59-84E2-1B4CC57125E6}"/>
              </a:ext>
            </a:extLst>
          </p:cNvPr>
          <p:cNvSpPr>
            <a:spLocks noGrp="1"/>
          </p:cNvSpPr>
          <p:nvPr/>
        </p:nvSpPr>
        <p:spPr>
          <a:xfrm>
            <a:off x="2076450" y="4362450"/>
            <a:ext cx="3543300" cy="228600"/>
          </a:xfrm>
          <a:prstGeom prst="rect">
            <a:avLst/>
          </a:prstGeom>
          <a:noFill/>
          <a:ln w="0">
            <a:noFill/>
          </a:ln>
        </p:spPr>
        <p:txBody>
          <a:bodyPr anchor="t">
            <a:normAutofit/>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метод  •  LOD  •  LOQ  •  лабораторія</a:t>
            </a:r>
          </a:p>
        </p:txBody>
      </p:sp>
      <p:sp>
        <p:nvSpPr>
          <p:cNvPr id="25" name="Прямокутник: округлені кути 24">
            <a:extLst>
              <a:ext uri="{FF2B5EF4-FFF2-40B4-BE49-F238E27FC236}">
                <a16:creationId xmlns:a16="http://schemas.microsoft.com/office/drawing/2014/main" id="{5BBDBC9A-9F63-4F95-9CF7-9A739EA154A8}"/>
              </a:ext>
            </a:extLst>
          </p:cNvPr>
          <p:cNvSpPr>
            <a:spLocks noGrp="1"/>
          </p:cNvSpPr>
          <p:nvPr/>
        </p:nvSpPr>
        <p:spPr>
          <a:xfrm>
            <a:off x="6048375" y="4276725"/>
            <a:ext cx="5048250" cy="428625"/>
          </a:xfrm>
          <a:prstGeom prst="roundRect">
            <a:avLst>
              <a:gd name="adj" fmla="val 17778"/>
            </a:avLst>
          </a:prstGeom>
          <a:solidFill>
            <a:srgbClr val="F5EBDD"/>
          </a:solidFill>
          <a:ln w="9525">
            <a:solidFill>
              <a:srgbClr val="D6E1DC"/>
            </a:solidFill>
          </a:ln>
        </p:spPr>
      </p:sp>
      <p:sp>
        <p:nvSpPr>
          <p:cNvPr id="26" name="Прямокутник 25">
            <a:extLst>
              <a:ext uri="{FF2B5EF4-FFF2-40B4-BE49-F238E27FC236}">
                <a16:creationId xmlns:a16="http://schemas.microsoft.com/office/drawing/2014/main" id="{2518C00A-0D96-40AE-A34E-4DD48F39783B}"/>
              </a:ext>
            </a:extLst>
          </p:cNvPr>
          <p:cNvSpPr>
            <a:spLocks noGrp="1"/>
          </p:cNvSpPr>
          <p:nvPr/>
        </p:nvSpPr>
        <p:spPr>
          <a:xfrm>
            <a:off x="6181725" y="4362450"/>
            <a:ext cx="1143000" cy="180975"/>
          </a:xfrm>
          <a:prstGeom prst="rect">
            <a:avLst/>
          </a:prstGeom>
          <a:noFill/>
          <a:ln w="0">
            <a:noFill/>
          </a:ln>
        </p:spPr>
        <p:txBody>
          <a:bodyPr anchor="t">
            <a:normAutofit fontScale="71212"/>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Якість</a:t>
            </a:r>
          </a:p>
        </p:txBody>
      </p:sp>
      <p:sp>
        <p:nvSpPr>
          <p:cNvPr id="27" name="Прямокутник 26">
            <a:extLst>
              <a:ext uri="{FF2B5EF4-FFF2-40B4-BE49-F238E27FC236}">
                <a16:creationId xmlns:a16="http://schemas.microsoft.com/office/drawing/2014/main" id="{FE5AB435-1EFB-443F-9A5A-F4DF5BD07FE8}"/>
              </a:ext>
            </a:extLst>
          </p:cNvPr>
          <p:cNvSpPr>
            <a:spLocks noGrp="1"/>
          </p:cNvSpPr>
          <p:nvPr/>
        </p:nvSpPr>
        <p:spPr>
          <a:xfrm>
            <a:off x="7381875" y="4362450"/>
            <a:ext cx="3543300" cy="228600"/>
          </a:xfrm>
          <a:prstGeom prst="rect">
            <a:avLst/>
          </a:prstGeom>
          <a:noFill/>
          <a:ln w="0">
            <a:noFill/>
          </a:ln>
        </p:spPr>
        <p:txBody>
          <a:bodyPr anchor="t">
            <a:normAutofit/>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статус валідації  •  примітка  •  автор</a:t>
            </a:r>
          </a:p>
        </p:txBody>
      </p:sp>
      <p:sp>
        <p:nvSpPr>
          <p:cNvPr id="28" name="Прямокутник 27">
            <a:extLst>
              <a:ext uri="{FF2B5EF4-FFF2-40B4-BE49-F238E27FC236}">
                <a16:creationId xmlns:a16="http://schemas.microsoft.com/office/drawing/2014/main" id="{1BEB2E62-2050-4627-9013-68511B7E8463}"/>
              </a:ext>
            </a:extLst>
          </p:cNvPr>
          <p:cNvSpPr>
            <a:spLocks noGrp="1"/>
          </p:cNvSpPr>
          <p:nvPr/>
        </p:nvSpPr>
        <p:spPr>
          <a:xfrm>
            <a:off x="514350" y="5276850"/>
            <a:ext cx="4953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НЕПРИПУСТИМО ЗБЕРІГАТИ КОНЦЕНТРАЦІЮ БЕЗ</a:t>
            </a:r>
          </a:p>
        </p:txBody>
      </p:sp>
      <p:sp>
        <p:nvSpPr>
          <p:cNvPr id="29" name="Прямокутник: округлені кути 28">
            <a:extLst>
              <a:ext uri="{FF2B5EF4-FFF2-40B4-BE49-F238E27FC236}">
                <a16:creationId xmlns:a16="http://schemas.microsoft.com/office/drawing/2014/main" id="{273B8371-9A83-4D22-8E79-CA292FC74749}"/>
              </a:ext>
            </a:extLst>
          </p:cNvPr>
          <p:cNvSpPr>
            <a:spLocks noGrp="1"/>
          </p:cNvSpPr>
          <p:nvPr/>
        </p:nvSpPr>
        <p:spPr>
          <a:xfrm>
            <a:off x="514350" y="5591175"/>
            <a:ext cx="1657350" cy="400050"/>
          </a:xfrm>
          <a:prstGeom prst="roundRect">
            <a:avLst>
              <a:gd name="adj" fmla="val 19048"/>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33A56418-FDE1-4564-AD32-EE85FC8970C7}"/>
              </a:ext>
            </a:extLst>
          </p:cNvPr>
          <p:cNvSpPr>
            <a:spLocks noGrp="1"/>
          </p:cNvSpPr>
          <p:nvPr/>
        </p:nvSpPr>
        <p:spPr>
          <a:xfrm>
            <a:off x="628650" y="5705475"/>
            <a:ext cx="171450" cy="171450"/>
          </a:xfrm>
          <a:prstGeom prst="ellipse">
            <a:avLst/>
          </a:prstGeom>
          <a:solidFill>
            <a:srgbClr val="C75A52"/>
          </a:solidFill>
          <a:ln w="0">
            <a:noFill/>
          </a:ln>
        </p:spPr>
      </p:sp>
      <p:sp>
        <p:nvSpPr>
          <p:cNvPr id="31" name="Прямокутник 30">
            <a:extLst>
              <a:ext uri="{FF2B5EF4-FFF2-40B4-BE49-F238E27FC236}">
                <a16:creationId xmlns:a16="http://schemas.microsoft.com/office/drawing/2014/main" id="{8C50A7A1-4BAF-4220-A45F-1117C660527D}"/>
              </a:ext>
            </a:extLst>
          </p:cNvPr>
          <p:cNvSpPr>
            <a:spLocks noGrp="1"/>
          </p:cNvSpPr>
          <p:nvPr/>
        </p:nvSpPr>
        <p:spPr>
          <a:xfrm>
            <a:off x="628650" y="57150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2" name="Прямокутник 31">
            <a:extLst>
              <a:ext uri="{FF2B5EF4-FFF2-40B4-BE49-F238E27FC236}">
                <a16:creationId xmlns:a16="http://schemas.microsoft.com/office/drawing/2014/main" id="{909A9B0B-303D-499B-9DB4-EB4C69710B98}"/>
              </a:ext>
            </a:extLst>
          </p:cNvPr>
          <p:cNvSpPr>
            <a:spLocks noGrp="1"/>
          </p:cNvSpPr>
          <p:nvPr/>
        </p:nvSpPr>
        <p:spPr>
          <a:xfrm>
            <a:off x="914400" y="5686425"/>
            <a:ext cx="110490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одиниці</a:t>
            </a:r>
          </a:p>
        </p:txBody>
      </p:sp>
      <p:sp>
        <p:nvSpPr>
          <p:cNvPr id="33" name="Прямокутник: округлені кути 32">
            <a:extLst>
              <a:ext uri="{FF2B5EF4-FFF2-40B4-BE49-F238E27FC236}">
                <a16:creationId xmlns:a16="http://schemas.microsoft.com/office/drawing/2014/main" id="{E3633D14-DE39-4478-AE3E-92BD5B7B0516}"/>
              </a:ext>
            </a:extLst>
          </p:cNvPr>
          <p:cNvSpPr>
            <a:spLocks noGrp="1"/>
          </p:cNvSpPr>
          <p:nvPr/>
        </p:nvSpPr>
        <p:spPr>
          <a:xfrm>
            <a:off x="2362200" y="5591175"/>
            <a:ext cx="1657350" cy="400050"/>
          </a:xfrm>
          <a:prstGeom prst="roundRect">
            <a:avLst>
              <a:gd name="adj" fmla="val 19048"/>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93B2FAD7-BDFF-4DE4-9790-3D791993B029}"/>
              </a:ext>
            </a:extLst>
          </p:cNvPr>
          <p:cNvSpPr>
            <a:spLocks noGrp="1"/>
          </p:cNvSpPr>
          <p:nvPr/>
        </p:nvSpPr>
        <p:spPr>
          <a:xfrm>
            <a:off x="2476500" y="5705475"/>
            <a:ext cx="171450" cy="171450"/>
          </a:xfrm>
          <a:prstGeom prst="ellipse">
            <a:avLst/>
          </a:prstGeom>
          <a:solidFill>
            <a:srgbClr val="C75A52"/>
          </a:solidFill>
          <a:ln w="0">
            <a:noFill/>
          </a:ln>
        </p:spPr>
      </p:sp>
      <p:sp>
        <p:nvSpPr>
          <p:cNvPr id="35" name="Прямокутник 34">
            <a:extLst>
              <a:ext uri="{FF2B5EF4-FFF2-40B4-BE49-F238E27FC236}">
                <a16:creationId xmlns:a16="http://schemas.microsoft.com/office/drawing/2014/main" id="{2109BBA8-FB02-45A2-BF3D-62366C62DB6C}"/>
              </a:ext>
            </a:extLst>
          </p:cNvPr>
          <p:cNvSpPr>
            <a:spLocks noGrp="1"/>
          </p:cNvSpPr>
          <p:nvPr/>
        </p:nvSpPr>
        <p:spPr>
          <a:xfrm>
            <a:off x="2476500" y="57150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6" name="Прямокутник 35">
            <a:extLst>
              <a:ext uri="{FF2B5EF4-FFF2-40B4-BE49-F238E27FC236}">
                <a16:creationId xmlns:a16="http://schemas.microsoft.com/office/drawing/2014/main" id="{1C897330-5938-49C9-91B5-5A111EBCAB66}"/>
              </a:ext>
            </a:extLst>
          </p:cNvPr>
          <p:cNvSpPr>
            <a:spLocks noGrp="1"/>
          </p:cNvSpPr>
          <p:nvPr/>
        </p:nvSpPr>
        <p:spPr>
          <a:xfrm>
            <a:off x="2762250" y="5686425"/>
            <a:ext cx="110490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матриці</a:t>
            </a:r>
          </a:p>
        </p:txBody>
      </p:sp>
      <p:sp>
        <p:nvSpPr>
          <p:cNvPr id="37" name="Прямокутник: округлені кути 36">
            <a:extLst>
              <a:ext uri="{FF2B5EF4-FFF2-40B4-BE49-F238E27FC236}">
                <a16:creationId xmlns:a16="http://schemas.microsoft.com/office/drawing/2014/main" id="{19DA1233-6A9B-45DD-BA75-AF261B80D1D3}"/>
              </a:ext>
            </a:extLst>
          </p:cNvPr>
          <p:cNvSpPr>
            <a:spLocks noGrp="1"/>
          </p:cNvSpPr>
          <p:nvPr/>
        </p:nvSpPr>
        <p:spPr>
          <a:xfrm>
            <a:off x="4210050" y="5591175"/>
            <a:ext cx="1657350" cy="400050"/>
          </a:xfrm>
          <a:prstGeom prst="roundRect">
            <a:avLst>
              <a:gd name="adj" fmla="val 19048"/>
            </a:avLst>
          </a:prstGeom>
          <a:solidFill>
            <a:srgbClr val="F5EBDD"/>
          </a:solidFill>
          <a:ln w="9525">
            <a:solidFill>
              <a:srgbClr val="D6E1DC"/>
            </a:solidFill>
          </a:ln>
        </p:spPr>
      </p:sp>
      <p:sp>
        <p:nvSpPr>
          <p:cNvPr id="38" name="Овал 37">
            <a:extLst>
              <a:ext uri="{FF2B5EF4-FFF2-40B4-BE49-F238E27FC236}">
                <a16:creationId xmlns:a16="http://schemas.microsoft.com/office/drawing/2014/main" id="{39189B7A-64AC-4729-9BF2-8A27DFE29A67}"/>
              </a:ext>
            </a:extLst>
          </p:cNvPr>
          <p:cNvSpPr>
            <a:spLocks noGrp="1"/>
          </p:cNvSpPr>
          <p:nvPr/>
        </p:nvSpPr>
        <p:spPr>
          <a:xfrm>
            <a:off x="4324350" y="5705475"/>
            <a:ext cx="171450" cy="171450"/>
          </a:xfrm>
          <a:prstGeom prst="ellipse">
            <a:avLst/>
          </a:prstGeom>
          <a:solidFill>
            <a:srgbClr val="C75A52"/>
          </a:solidFill>
          <a:ln w="0">
            <a:noFill/>
          </a:ln>
        </p:spPr>
      </p:sp>
      <p:sp>
        <p:nvSpPr>
          <p:cNvPr id="39" name="Прямокутник 38">
            <a:extLst>
              <a:ext uri="{FF2B5EF4-FFF2-40B4-BE49-F238E27FC236}">
                <a16:creationId xmlns:a16="http://schemas.microsoft.com/office/drawing/2014/main" id="{C793E3F3-2CCF-4B4B-B0A0-2CE72C9515EC}"/>
              </a:ext>
            </a:extLst>
          </p:cNvPr>
          <p:cNvSpPr>
            <a:spLocks noGrp="1"/>
          </p:cNvSpPr>
          <p:nvPr/>
        </p:nvSpPr>
        <p:spPr>
          <a:xfrm>
            <a:off x="4324350" y="57150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0" name="Прямокутник 39">
            <a:extLst>
              <a:ext uri="{FF2B5EF4-FFF2-40B4-BE49-F238E27FC236}">
                <a16:creationId xmlns:a16="http://schemas.microsoft.com/office/drawing/2014/main" id="{AF8F86D8-A0AB-406F-9771-632CB724E83B}"/>
              </a:ext>
            </a:extLst>
          </p:cNvPr>
          <p:cNvSpPr>
            <a:spLocks noGrp="1"/>
          </p:cNvSpPr>
          <p:nvPr/>
        </p:nvSpPr>
        <p:spPr>
          <a:xfrm>
            <a:off x="4610100" y="5686425"/>
            <a:ext cx="110490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методу</a:t>
            </a:r>
          </a:p>
        </p:txBody>
      </p:sp>
      <p:sp>
        <p:nvSpPr>
          <p:cNvPr id="41" name="Прямокутник: округлені кути 40">
            <a:extLst>
              <a:ext uri="{FF2B5EF4-FFF2-40B4-BE49-F238E27FC236}">
                <a16:creationId xmlns:a16="http://schemas.microsoft.com/office/drawing/2014/main" id="{07C8EAC1-CFBE-49CD-AF1C-B9918A7313EF}"/>
              </a:ext>
            </a:extLst>
          </p:cNvPr>
          <p:cNvSpPr>
            <a:spLocks noGrp="1"/>
          </p:cNvSpPr>
          <p:nvPr/>
        </p:nvSpPr>
        <p:spPr>
          <a:xfrm>
            <a:off x="6057900" y="5591175"/>
            <a:ext cx="1657350" cy="400050"/>
          </a:xfrm>
          <a:prstGeom prst="roundRect">
            <a:avLst>
              <a:gd name="adj" fmla="val 19048"/>
            </a:avLst>
          </a:prstGeom>
          <a:solidFill>
            <a:srgbClr val="F5EBDD"/>
          </a:solidFill>
          <a:ln w="9525">
            <a:solidFill>
              <a:srgbClr val="D6E1DC"/>
            </a:solidFill>
          </a:ln>
        </p:spPr>
      </p:sp>
      <p:sp>
        <p:nvSpPr>
          <p:cNvPr id="42" name="Овал 41">
            <a:extLst>
              <a:ext uri="{FF2B5EF4-FFF2-40B4-BE49-F238E27FC236}">
                <a16:creationId xmlns:a16="http://schemas.microsoft.com/office/drawing/2014/main" id="{A862C248-68A2-4657-BD7E-A056E7FC8843}"/>
              </a:ext>
            </a:extLst>
          </p:cNvPr>
          <p:cNvSpPr>
            <a:spLocks noGrp="1"/>
          </p:cNvSpPr>
          <p:nvPr/>
        </p:nvSpPr>
        <p:spPr>
          <a:xfrm>
            <a:off x="6172200" y="5705475"/>
            <a:ext cx="171450" cy="171450"/>
          </a:xfrm>
          <a:prstGeom prst="ellipse">
            <a:avLst/>
          </a:prstGeom>
          <a:solidFill>
            <a:srgbClr val="C75A52"/>
          </a:solidFill>
          <a:ln w="0">
            <a:noFill/>
          </a:ln>
        </p:spPr>
      </p:sp>
      <p:sp>
        <p:nvSpPr>
          <p:cNvPr id="43" name="Прямокутник 42">
            <a:extLst>
              <a:ext uri="{FF2B5EF4-FFF2-40B4-BE49-F238E27FC236}">
                <a16:creationId xmlns:a16="http://schemas.microsoft.com/office/drawing/2014/main" id="{6981BCB9-16B2-4648-9B8E-24FAE5EBFB90}"/>
              </a:ext>
            </a:extLst>
          </p:cNvPr>
          <p:cNvSpPr>
            <a:spLocks noGrp="1"/>
          </p:cNvSpPr>
          <p:nvPr/>
        </p:nvSpPr>
        <p:spPr>
          <a:xfrm>
            <a:off x="6172200" y="57150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4" name="Прямокутник 43">
            <a:extLst>
              <a:ext uri="{FF2B5EF4-FFF2-40B4-BE49-F238E27FC236}">
                <a16:creationId xmlns:a16="http://schemas.microsoft.com/office/drawing/2014/main" id="{06A91F61-70D2-44BB-8516-14FE8B1C1219}"/>
              </a:ext>
            </a:extLst>
          </p:cNvPr>
          <p:cNvSpPr>
            <a:spLocks noGrp="1"/>
          </p:cNvSpPr>
          <p:nvPr/>
        </p:nvSpPr>
        <p:spPr>
          <a:xfrm>
            <a:off x="6457950" y="5686425"/>
            <a:ext cx="110490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дати</a:t>
            </a:r>
          </a:p>
        </p:txBody>
      </p:sp>
      <p:sp>
        <p:nvSpPr>
          <p:cNvPr id="45" name="Прямокутник: округлені кути 44">
            <a:extLst>
              <a:ext uri="{FF2B5EF4-FFF2-40B4-BE49-F238E27FC236}">
                <a16:creationId xmlns:a16="http://schemas.microsoft.com/office/drawing/2014/main" id="{8C376045-7559-49ED-8017-564C453477F0}"/>
              </a:ext>
            </a:extLst>
          </p:cNvPr>
          <p:cNvSpPr>
            <a:spLocks noGrp="1"/>
          </p:cNvSpPr>
          <p:nvPr/>
        </p:nvSpPr>
        <p:spPr>
          <a:xfrm>
            <a:off x="7905750" y="5591175"/>
            <a:ext cx="1657350" cy="400050"/>
          </a:xfrm>
          <a:prstGeom prst="roundRect">
            <a:avLst>
              <a:gd name="adj" fmla="val 19048"/>
            </a:avLst>
          </a:prstGeom>
          <a:solidFill>
            <a:srgbClr val="F5EBDD"/>
          </a:solidFill>
          <a:ln w="9525">
            <a:solidFill>
              <a:srgbClr val="D6E1DC"/>
            </a:solidFill>
          </a:ln>
        </p:spPr>
      </p:sp>
      <p:sp>
        <p:nvSpPr>
          <p:cNvPr id="46" name="Овал 45">
            <a:extLst>
              <a:ext uri="{FF2B5EF4-FFF2-40B4-BE49-F238E27FC236}">
                <a16:creationId xmlns:a16="http://schemas.microsoft.com/office/drawing/2014/main" id="{344EAE62-4D13-4930-B932-083D21A3D711}"/>
              </a:ext>
            </a:extLst>
          </p:cNvPr>
          <p:cNvSpPr>
            <a:spLocks noGrp="1"/>
          </p:cNvSpPr>
          <p:nvPr/>
        </p:nvSpPr>
        <p:spPr>
          <a:xfrm>
            <a:off x="8020050" y="5705475"/>
            <a:ext cx="171450" cy="171450"/>
          </a:xfrm>
          <a:prstGeom prst="ellipse">
            <a:avLst/>
          </a:prstGeom>
          <a:solidFill>
            <a:srgbClr val="C75A52"/>
          </a:solidFill>
          <a:ln w="0">
            <a:noFill/>
          </a:ln>
        </p:spPr>
      </p:sp>
      <p:sp>
        <p:nvSpPr>
          <p:cNvPr id="47" name="Прямокутник 46">
            <a:extLst>
              <a:ext uri="{FF2B5EF4-FFF2-40B4-BE49-F238E27FC236}">
                <a16:creationId xmlns:a16="http://schemas.microsoft.com/office/drawing/2014/main" id="{DA968872-5F7E-4494-9FC2-33467AFC7D8F}"/>
              </a:ext>
            </a:extLst>
          </p:cNvPr>
          <p:cNvSpPr>
            <a:spLocks noGrp="1"/>
          </p:cNvSpPr>
          <p:nvPr/>
        </p:nvSpPr>
        <p:spPr>
          <a:xfrm>
            <a:off x="8020050" y="57150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8" name="Прямокутник 47">
            <a:extLst>
              <a:ext uri="{FF2B5EF4-FFF2-40B4-BE49-F238E27FC236}">
                <a16:creationId xmlns:a16="http://schemas.microsoft.com/office/drawing/2014/main" id="{063FADDF-E0DF-4E5F-97AC-B867439DC938}"/>
              </a:ext>
            </a:extLst>
          </p:cNvPr>
          <p:cNvSpPr>
            <a:spLocks noGrp="1"/>
          </p:cNvSpPr>
          <p:nvPr/>
        </p:nvSpPr>
        <p:spPr>
          <a:xfrm>
            <a:off x="8305800" y="5686425"/>
            <a:ext cx="110490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LOQ</a:t>
            </a:r>
          </a:p>
        </p:txBody>
      </p:sp>
      <p:sp>
        <p:nvSpPr>
          <p:cNvPr id="49" name="Прямокутник: округлені кути 48">
            <a:extLst>
              <a:ext uri="{FF2B5EF4-FFF2-40B4-BE49-F238E27FC236}">
                <a16:creationId xmlns:a16="http://schemas.microsoft.com/office/drawing/2014/main" id="{6B83E558-40FF-4D09-A8DB-96A1FD460385}"/>
              </a:ext>
            </a:extLst>
          </p:cNvPr>
          <p:cNvSpPr>
            <a:spLocks noGrp="1"/>
          </p:cNvSpPr>
          <p:nvPr/>
        </p:nvSpPr>
        <p:spPr>
          <a:xfrm>
            <a:off x="9753600" y="5591175"/>
            <a:ext cx="1657350" cy="400050"/>
          </a:xfrm>
          <a:prstGeom prst="roundRect">
            <a:avLst>
              <a:gd name="adj" fmla="val 19048"/>
            </a:avLst>
          </a:prstGeom>
          <a:solidFill>
            <a:srgbClr val="F8E7E4"/>
          </a:solidFill>
          <a:ln w="9525">
            <a:solidFill>
              <a:srgbClr val="D6E1DC"/>
            </a:solidFill>
          </a:ln>
        </p:spPr>
      </p:sp>
      <p:sp>
        <p:nvSpPr>
          <p:cNvPr id="50" name="Овал 49">
            <a:extLst>
              <a:ext uri="{FF2B5EF4-FFF2-40B4-BE49-F238E27FC236}">
                <a16:creationId xmlns:a16="http://schemas.microsoft.com/office/drawing/2014/main" id="{2B20BE64-92D5-4687-95B1-7B0F74BA41DB}"/>
              </a:ext>
            </a:extLst>
          </p:cNvPr>
          <p:cNvSpPr>
            <a:spLocks noGrp="1"/>
          </p:cNvSpPr>
          <p:nvPr/>
        </p:nvSpPr>
        <p:spPr>
          <a:xfrm>
            <a:off x="9867900" y="5705475"/>
            <a:ext cx="171450" cy="171450"/>
          </a:xfrm>
          <a:prstGeom prst="ellipse">
            <a:avLst/>
          </a:prstGeom>
          <a:solidFill>
            <a:srgbClr val="C75A52"/>
          </a:solidFill>
          <a:ln w="0">
            <a:noFill/>
          </a:ln>
        </p:spPr>
      </p:sp>
      <p:sp>
        <p:nvSpPr>
          <p:cNvPr id="51" name="Прямокутник 50">
            <a:extLst>
              <a:ext uri="{FF2B5EF4-FFF2-40B4-BE49-F238E27FC236}">
                <a16:creationId xmlns:a16="http://schemas.microsoft.com/office/drawing/2014/main" id="{779C49CE-9AA4-4FB6-ACE8-A3CAA3919908}"/>
              </a:ext>
            </a:extLst>
          </p:cNvPr>
          <p:cNvSpPr>
            <a:spLocks noGrp="1"/>
          </p:cNvSpPr>
          <p:nvPr/>
        </p:nvSpPr>
        <p:spPr>
          <a:xfrm>
            <a:off x="9867900" y="5715000"/>
            <a:ext cx="171450" cy="1333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52" name="Прямокутник 51">
            <a:extLst>
              <a:ext uri="{FF2B5EF4-FFF2-40B4-BE49-F238E27FC236}">
                <a16:creationId xmlns:a16="http://schemas.microsoft.com/office/drawing/2014/main" id="{2585BAE0-823C-4C5C-BEF8-E117DE63D0F0}"/>
              </a:ext>
            </a:extLst>
          </p:cNvPr>
          <p:cNvSpPr>
            <a:spLocks noGrp="1"/>
          </p:cNvSpPr>
          <p:nvPr/>
        </p:nvSpPr>
        <p:spPr>
          <a:xfrm>
            <a:off x="10153650" y="5686425"/>
            <a:ext cx="1104900" cy="190500"/>
          </a:xfrm>
          <a:prstGeom prst="rect">
            <a:avLst/>
          </a:prstGeom>
          <a:noFill/>
          <a:ln w="0">
            <a:noFill/>
          </a:ln>
        </p:spPr>
        <p:txBody>
          <a:bodyPr anchor="t">
            <a:normAutofit fontScale="72222"/>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статусу якості</a:t>
            </a:r>
          </a:p>
        </p:txBody>
      </p:sp>
      <p:sp>
        <p:nvSpPr>
          <p:cNvPr id="53" name="Прямокутник 52">
            <a:extLst>
              <a:ext uri="{FF2B5EF4-FFF2-40B4-BE49-F238E27FC236}">
                <a16:creationId xmlns:a16="http://schemas.microsoft.com/office/drawing/2014/main" id="{742806C9-D80E-40F0-B310-2A2FFC3C0ED0}"/>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4" name="Прямокутник 53">
            <a:extLst>
              <a:ext uri="{FF2B5EF4-FFF2-40B4-BE49-F238E27FC236}">
                <a16:creationId xmlns:a16="http://schemas.microsoft.com/office/drawing/2014/main" id="{C1F0F302-1C08-49B7-BE91-6259F9148A2E}"/>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20</a:t>
            </a:r>
          </a:p>
        </p:txBody>
      </p:sp>
    </p:spTree>
    <p:extLst>
      <p:ext uri="{BB962C8B-B14F-4D97-AF65-F5344CB8AC3E}">
        <p14:creationId xmlns:p14="http://schemas.microsoft.com/office/powerpoint/2010/main" val="1518424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42" name="Прямокутник 41">
            <a:extLst>
              <a:ext uri="{FF2B5EF4-FFF2-40B4-BE49-F238E27FC236}">
                <a16:creationId xmlns:a16="http://schemas.microsoft.com/office/drawing/2014/main" id="{B30E39DD-2BAC-4D7A-BC5D-CB4881B7E023}"/>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21</a:t>
            </a:r>
          </a:p>
        </p:txBody>
      </p:sp>
      <p:sp>
        <p:nvSpPr>
          <p:cNvPr id="2" name="Прямокутник 1">
            <a:extLst>
              <a:ext uri="{FF2B5EF4-FFF2-40B4-BE49-F238E27FC236}">
                <a16:creationId xmlns:a16="http://schemas.microsoft.com/office/drawing/2014/main" id="{47407B63-86A5-4706-AE35-F3BD9EDABAFD}"/>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F85EEC0A-FF55-4F7A-AE9D-6195DF2E46C3}"/>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Метадані зберігають контекст і придатність набору даних</a:t>
            </a:r>
          </a:p>
        </p:txBody>
      </p:sp>
      <p:sp>
        <p:nvSpPr>
          <p:cNvPr id="4" name="Прямокутник: округлені кути 3">
            <a:extLst>
              <a:ext uri="{FF2B5EF4-FFF2-40B4-BE49-F238E27FC236}">
                <a16:creationId xmlns:a16="http://schemas.microsoft.com/office/drawing/2014/main" id="{D1BA4B3E-23D2-472B-A504-B4BFA2A29A63}"/>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A38C1D73-6434-4984-8F0D-E079F8880AD2}"/>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56AD0711-0151-407E-9FE0-7DB8D4056D1B}"/>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МЕТАДАНІ</a:t>
            </a:r>
          </a:p>
        </p:txBody>
      </p:sp>
      <p:sp>
        <p:nvSpPr>
          <p:cNvPr id="7" name="Прямокутник 6">
            <a:extLst>
              <a:ext uri="{FF2B5EF4-FFF2-40B4-BE49-F238E27FC236}">
                <a16:creationId xmlns:a16="http://schemas.microsoft.com/office/drawing/2014/main" id="{6DEAFEF3-9FA2-4267-9A8A-13A5C04AC524}"/>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Структурована інформація про походження, зміст, якість, просторове покриття, час створення, формат і обмеження використання набору даних.</a:t>
            </a:r>
          </a:p>
        </p:txBody>
      </p:sp>
      <p:sp>
        <p:nvSpPr>
          <p:cNvPr id="8" name="Прямокутник: округлені кути 7">
            <a:extLst>
              <a:ext uri="{FF2B5EF4-FFF2-40B4-BE49-F238E27FC236}">
                <a16:creationId xmlns:a16="http://schemas.microsoft.com/office/drawing/2014/main" id="{21FC2D37-9B61-406C-90C8-EB3DE5EAE16F}"/>
              </a:ext>
            </a:extLst>
          </p:cNvPr>
          <p:cNvSpPr>
            <a:spLocks noGrp="1"/>
          </p:cNvSpPr>
          <p:nvPr/>
        </p:nvSpPr>
        <p:spPr>
          <a:xfrm>
            <a:off x="514350" y="2724150"/>
            <a:ext cx="3457575" cy="1009650"/>
          </a:xfrm>
          <a:prstGeom prst="roundRect">
            <a:avLst>
              <a:gd name="adj" fmla="val 7547"/>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05D87ACC-8DB9-475F-8BF4-323EA50D5736}"/>
              </a:ext>
            </a:extLst>
          </p:cNvPr>
          <p:cNvSpPr>
            <a:spLocks noGrp="1"/>
          </p:cNvSpPr>
          <p:nvPr/>
        </p:nvSpPr>
        <p:spPr>
          <a:xfrm>
            <a:off x="685800" y="2886075"/>
            <a:ext cx="400050" cy="4000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A089F1CE-0BDB-4334-B790-E811420EFB28}"/>
              </a:ext>
            </a:extLst>
          </p:cNvPr>
          <p:cNvSpPr>
            <a:spLocks noGrp="1"/>
          </p:cNvSpPr>
          <p:nvPr/>
        </p:nvSpPr>
        <p:spPr>
          <a:xfrm>
            <a:off x="685800" y="300990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0372F782-D0B5-46DE-829B-A18B1427CCF2}"/>
              </a:ext>
            </a:extLst>
          </p:cNvPr>
          <p:cNvSpPr>
            <a:spLocks noGrp="1"/>
          </p:cNvSpPr>
          <p:nvPr/>
        </p:nvSpPr>
        <p:spPr>
          <a:xfrm>
            <a:off x="1238250" y="2886075"/>
            <a:ext cx="24765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ХТО?</a:t>
            </a:r>
          </a:p>
        </p:txBody>
      </p:sp>
      <p:sp>
        <p:nvSpPr>
          <p:cNvPr id="12" name="Прямокутник 11">
            <a:extLst>
              <a:ext uri="{FF2B5EF4-FFF2-40B4-BE49-F238E27FC236}">
                <a16:creationId xmlns:a16="http://schemas.microsoft.com/office/drawing/2014/main" id="{A9579314-33B2-40B9-A7C5-67A1BABA16F1}"/>
              </a:ext>
            </a:extLst>
          </p:cNvPr>
          <p:cNvSpPr>
            <a:spLocks noGrp="1"/>
          </p:cNvSpPr>
          <p:nvPr/>
        </p:nvSpPr>
        <p:spPr>
          <a:xfrm>
            <a:off x="1238250" y="3190875"/>
            <a:ext cx="247650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автор або організація</a:t>
            </a:r>
          </a:p>
        </p:txBody>
      </p:sp>
      <p:sp>
        <p:nvSpPr>
          <p:cNvPr id="13" name="Прямокутник: округлені кути 12">
            <a:extLst>
              <a:ext uri="{FF2B5EF4-FFF2-40B4-BE49-F238E27FC236}">
                <a16:creationId xmlns:a16="http://schemas.microsoft.com/office/drawing/2014/main" id="{C28D75BD-0232-4B5E-AC10-F95EF8AB1C92}"/>
              </a:ext>
            </a:extLst>
          </p:cNvPr>
          <p:cNvSpPr>
            <a:spLocks noGrp="1"/>
          </p:cNvSpPr>
          <p:nvPr/>
        </p:nvSpPr>
        <p:spPr>
          <a:xfrm>
            <a:off x="4200525" y="2724150"/>
            <a:ext cx="3457575" cy="1009650"/>
          </a:xfrm>
          <a:prstGeom prst="roundRect">
            <a:avLst>
              <a:gd name="adj" fmla="val 7547"/>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23D27BAF-CEF0-4850-9D81-6D50BD2A39CB}"/>
              </a:ext>
            </a:extLst>
          </p:cNvPr>
          <p:cNvSpPr>
            <a:spLocks noGrp="1"/>
          </p:cNvSpPr>
          <p:nvPr/>
        </p:nvSpPr>
        <p:spPr>
          <a:xfrm>
            <a:off x="4371975" y="2886075"/>
            <a:ext cx="400050" cy="4000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3E426E9A-5743-47DF-8769-94C90E6B732C}"/>
              </a:ext>
            </a:extLst>
          </p:cNvPr>
          <p:cNvSpPr>
            <a:spLocks noGrp="1"/>
          </p:cNvSpPr>
          <p:nvPr/>
        </p:nvSpPr>
        <p:spPr>
          <a:xfrm>
            <a:off x="4371975" y="300990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70EE47AD-E5D8-4B71-85EB-C8D5A71E77E0}"/>
              </a:ext>
            </a:extLst>
          </p:cNvPr>
          <p:cNvSpPr>
            <a:spLocks noGrp="1"/>
          </p:cNvSpPr>
          <p:nvPr/>
        </p:nvSpPr>
        <p:spPr>
          <a:xfrm>
            <a:off x="4924425" y="2886075"/>
            <a:ext cx="24765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КОЛИ?</a:t>
            </a:r>
          </a:p>
        </p:txBody>
      </p:sp>
      <p:sp>
        <p:nvSpPr>
          <p:cNvPr id="17" name="Прямокутник 16">
            <a:extLst>
              <a:ext uri="{FF2B5EF4-FFF2-40B4-BE49-F238E27FC236}">
                <a16:creationId xmlns:a16="http://schemas.microsoft.com/office/drawing/2014/main" id="{3F939758-76F1-4694-84A7-66C7AF3A511B}"/>
              </a:ext>
            </a:extLst>
          </p:cNvPr>
          <p:cNvSpPr>
            <a:spLocks noGrp="1"/>
          </p:cNvSpPr>
          <p:nvPr/>
        </p:nvSpPr>
        <p:spPr>
          <a:xfrm>
            <a:off x="4924425" y="3190875"/>
            <a:ext cx="247650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дата створення й актуальність</a:t>
            </a:r>
          </a:p>
        </p:txBody>
      </p:sp>
      <p:sp>
        <p:nvSpPr>
          <p:cNvPr id="18" name="Прямокутник: округлені кути 17">
            <a:extLst>
              <a:ext uri="{FF2B5EF4-FFF2-40B4-BE49-F238E27FC236}">
                <a16:creationId xmlns:a16="http://schemas.microsoft.com/office/drawing/2014/main" id="{F22BAF23-C7AE-4FD9-8546-84B58D7AF429}"/>
              </a:ext>
            </a:extLst>
          </p:cNvPr>
          <p:cNvSpPr>
            <a:spLocks noGrp="1"/>
          </p:cNvSpPr>
          <p:nvPr/>
        </p:nvSpPr>
        <p:spPr>
          <a:xfrm>
            <a:off x="7886700" y="2724150"/>
            <a:ext cx="3457575" cy="1009650"/>
          </a:xfrm>
          <a:prstGeom prst="roundRect">
            <a:avLst>
              <a:gd name="adj" fmla="val 7547"/>
            </a:avLst>
          </a:prstGeom>
          <a:solidFill>
            <a:srgbClr val="FFFFFF"/>
          </a:solidFill>
          <a:ln w="9525">
            <a:solidFill>
              <a:srgbClr val="D6E1DC"/>
            </a:solidFill>
          </a:ln>
        </p:spPr>
      </p:sp>
      <p:sp>
        <p:nvSpPr>
          <p:cNvPr id="19" name="Овал 18">
            <a:extLst>
              <a:ext uri="{FF2B5EF4-FFF2-40B4-BE49-F238E27FC236}">
                <a16:creationId xmlns:a16="http://schemas.microsoft.com/office/drawing/2014/main" id="{9F40DAAA-8126-4DBD-AC17-BFA2F7A9F73C}"/>
              </a:ext>
            </a:extLst>
          </p:cNvPr>
          <p:cNvSpPr>
            <a:spLocks noGrp="1"/>
          </p:cNvSpPr>
          <p:nvPr/>
        </p:nvSpPr>
        <p:spPr>
          <a:xfrm>
            <a:off x="8058150" y="2886075"/>
            <a:ext cx="400050" cy="4000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13A32941-12C7-4C27-8EA0-A626252C4403}"/>
              </a:ext>
            </a:extLst>
          </p:cNvPr>
          <p:cNvSpPr>
            <a:spLocks noGrp="1"/>
          </p:cNvSpPr>
          <p:nvPr/>
        </p:nvSpPr>
        <p:spPr>
          <a:xfrm>
            <a:off x="8058150" y="300990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08A6453C-7930-490E-A3D1-F8E4AB62002C}"/>
              </a:ext>
            </a:extLst>
          </p:cNvPr>
          <p:cNvSpPr>
            <a:spLocks noGrp="1"/>
          </p:cNvSpPr>
          <p:nvPr/>
        </p:nvSpPr>
        <p:spPr>
          <a:xfrm>
            <a:off x="8610600" y="2886075"/>
            <a:ext cx="24765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НАВІЩО?</a:t>
            </a:r>
          </a:p>
        </p:txBody>
      </p:sp>
      <p:sp>
        <p:nvSpPr>
          <p:cNvPr id="22" name="Прямокутник 21">
            <a:extLst>
              <a:ext uri="{FF2B5EF4-FFF2-40B4-BE49-F238E27FC236}">
                <a16:creationId xmlns:a16="http://schemas.microsoft.com/office/drawing/2014/main" id="{2B33E180-FB3C-4B1A-AA1F-272453BF4E15}"/>
              </a:ext>
            </a:extLst>
          </p:cNvPr>
          <p:cNvSpPr>
            <a:spLocks noGrp="1"/>
          </p:cNvSpPr>
          <p:nvPr/>
        </p:nvSpPr>
        <p:spPr>
          <a:xfrm>
            <a:off x="8610600" y="3190875"/>
            <a:ext cx="247650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мета створення набору</a:t>
            </a:r>
          </a:p>
        </p:txBody>
      </p:sp>
      <p:sp>
        <p:nvSpPr>
          <p:cNvPr id="23" name="Прямокутник: округлені кути 22">
            <a:extLst>
              <a:ext uri="{FF2B5EF4-FFF2-40B4-BE49-F238E27FC236}">
                <a16:creationId xmlns:a16="http://schemas.microsoft.com/office/drawing/2014/main" id="{96C69527-1DAA-4BAC-B25B-0E751BD3D8A1}"/>
              </a:ext>
            </a:extLst>
          </p:cNvPr>
          <p:cNvSpPr>
            <a:spLocks noGrp="1"/>
          </p:cNvSpPr>
          <p:nvPr/>
        </p:nvSpPr>
        <p:spPr>
          <a:xfrm>
            <a:off x="514350" y="3962400"/>
            <a:ext cx="3457575" cy="1009650"/>
          </a:xfrm>
          <a:prstGeom prst="roundRect">
            <a:avLst>
              <a:gd name="adj" fmla="val 7547"/>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6A42BA03-0AD5-4A67-85C6-4C1DEE1B3739}"/>
              </a:ext>
            </a:extLst>
          </p:cNvPr>
          <p:cNvSpPr>
            <a:spLocks noGrp="1"/>
          </p:cNvSpPr>
          <p:nvPr/>
        </p:nvSpPr>
        <p:spPr>
          <a:xfrm>
            <a:off x="685800" y="4124325"/>
            <a:ext cx="400050" cy="400050"/>
          </a:xfrm>
          <a:prstGeom prst="ellipse">
            <a:avLst/>
          </a:prstGeom>
          <a:solidFill>
            <a:srgbClr val="4D8969"/>
          </a:solidFill>
          <a:ln w="0">
            <a:noFill/>
          </a:ln>
        </p:spPr>
      </p:sp>
      <p:sp>
        <p:nvSpPr>
          <p:cNvPr id="25" name="Прямокутник 24">
            <a:extLst>
              <a:ext uri="{FF2B5EF4-FFF2-40B4-BE49-F238E27FC236}">
                <a16:creationId xmlns:a16="http://schemas.microsoft.com/office/drawing/2014/main" id="{3FF7500D-E1BF-4FF2-8658-CFB7A4842498}"/>
              </a:ext>
            </a:extLst>
          </p:cNvPr>
          <p:cNvSpPr>
            <a:spLocks noGrp="1"/>
          </p:cNvSpPr>
          <p:nvPr/>
        </p:nvSpPr>
        <p:spPr>
          <a:xfrm>
            <a:off x="685800" y="42481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5201E282-C210-4FCF-A73D-E108467F22DF}"/>
              </a:ext>
            </a:extLst>
          </p:cNvPr>
          <p:cNvSpPr>
            <a:spLocks noGrp="1"/>
          </p:cNvSpPr>
          <p:nvPr/>
        </p:nvSpPr>
        <p:spPr>
          <a:xfrm>
            <a:off x="1238250" y="4124325"/>
            <a:ext cx="24765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ДЕ?</a:t>
            </a:r>
          </a:p>
        </p:txBody>
      </p:sp>
      <p:sp>
        <p:nvSpPr>
          <p:cNvPr id="27" name="Прямокутник 26">
            <a:extLst>
              <a:ext uri="{FF2B5EF4-FFF2-40B4-BE49-F238E27FC236}">
                <a16:creationId xmlns:a16="http://schemas.microsoft.com/office/drawing/2014/main" id="{AD8A1F4B-4682-4F8C-A055-D2877467DDC2}"/>
              </a:ext>
            </a:extLst>
          </p:cNvPr>
          <p:cNvSpPr>
            <a:spLocks noGrp="1"/>
          </p:cNvSpPr>
          <p:nvPr/>
        </p:nvSpPr>
        <p:spPr>
          <a:xfrm>
            <a:off x="1238250" y="4429125"/>
            <a:ext cx="247650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територіальне покриття</a:t>
            </a:r>
          </a:p>
        </p:txBody>
      </p:sp>
      <p:sp>
        <p:nvSpPr>
          <p:cNvPr id="28" name="Прямокутник: округлені кути 27">
            <a:extLst>
              <a:ext uri="{FF2B5EF4-FFF2-40B4-BE49-F238E27FC236}">
                <a16:creationId xmlns:a16="http://schemas.microsoft.com/office/drawing/2014/main" id="{953F30CF-9349-4310-A1FA-173DAA6BAB5D}"/>
              </a:ext>
            </a:extLst>
          </p:cNvPr>
          <p:cNvSpPr>
            <a:spLocks noGrp="1"/>
          </p:cNvSpPr>
          <p:nvPr/>
        </p:nvSpPr>
        <p:spPr>
          <a:xfrm>
            <a:off x="4200525" y="3962400"/>
            <a:ext cx="3457575" cy="1009650"/>
          </a:xfrm>
          <a:prstGeom prst="roundRect">
            <a:avLst>
              <a:gd name="adj" fmla="val 7547"/>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E8C85578-7CE3-4B2B-B5AF-2244EAF04101}"/>
              </a:ext>
            </a:extLst>
          </p:cNvPr>
          <p:cNvSpPr>
            <a:spLocks noGrp="1"/>
          </p:cNvSpPr>
          <p:nvPr/>
        </p:nvSpPr>
        <p:spPr>
          <a:xfrm>
            <a:off x="4371975" y="4124325"/>
            <a:ext cx="400050" cy="400050"/>
          </a:xfrm>
          <a:prstGeom prst="ellipse">
            <a:avLst/>
          </a:prstGeom>
          <a:solidFill>
            <a:srgbClr val="3E7692"/>
          </a:solidFill>
          <a:ln w="0">
            <a:noFill/>
          </a:ln>
        </p:spPr>
      </p:sp>
      <p:sp>
        <p:nvSpPr>
          <p:cNvPr id="30" name="Прямокутник 29">
            <a:extLst>
              <a:ext uri="{FF2B5EF4-FFF2-40B4-BE49-F238E27FC236}">
                <a16:creationId xmlns:a16="http://schemas.microsoft.com/office/drawing/2014/main" id="{5870FC5D-B6F2-40FF-A203-C7550F49A096}"/>
              </a:ext>
            </a:extLst>
          </p:cNvPr>
          <p:cNvSpPr>
            <a:spLocks noGrp="1"/>
          </p:cNvSpPr>
          <p:nvPr/>
        </p:nvSpPr>
        <p:spPr>
          <a:xfrm>
            <a:off x="4371975" y="42481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CDA68D13-0278-4EF1-A351-D4CC7ACCB54B}"/>
              </a:ext>
            </a:extLst>
          </p:cNvPr>
          <p:cNvSpPr>
            <a:spLocks noGrp="1"/>
          </p:cNvSpPr>
          <p:nvPr/>
        </p:nvSpPr>
        <p:spPr>
          <a:xfrm>
            <a:off x="4924425" y="4124325"/>
            <a:ext cx="24765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ЯК?</a:t>
            </a:r>
          </a:p>
        </p:txBody>
      </p:sp>
      <p:sp>
        <p:nvSpPr>
          <p:cNvPr id="32" name="Прямокутник 31">
            <a:extLst>
              <a:ext uri="{FF2B5EF4-FFF2-40B4-BE49-F238E27FC236}">
                <a16:creationId xmlns:a16="http://schemas.microsoft.com/office/drawing/2014/main" id="{59D080B4-B3F6-41AF-A462-AA427CB0DCC2}"/>
              </a:ext>
            </a:extLst>
          </p:cNvPr>
          <p:cNvSpPr>
            <a:spLocks noGrp="1"/>
          </p:cNvSpPr>
          <p:nvPr/>
        </p:nvSpPr>
        <p:spPr>
          <a:xfrm>
            <a:off x="4924425" y="4429125"/>
            <a:ext cx="247650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метод, точність, система координат</a:t>
            </a:r>
          </a:p>
        </p:txBody>
      </p:sp>
      <p:sp>
        <p:nvSpPr>
          <p:cNvPr id="33" name="Прямокутник: округлені кути 32">
            <a:extLst>
              <a:ext uri="{FF2B5EF4-FFF2-40B4-BE49-F238E27FC236}">
                <a16:creationId xmlns:a16="http://schemas.microsoft.com/office/drawing/2014/main" id="{05E0D031-96E9-45BA-8797-BFA320034A88}"/>
              </a:ext>
            </a:extLst>
          </p:cNvPr>
          <p:cNvSpPr>
            <a:spLocks noGrp="1"/>
          </p:cNvSpPr>
          <p:nvPr/>
        </p:nvSpPr>
        <p:spPr>
          <a:xfrm>
            <a:off x="7886700" y="3962400"/>
            <a:ext cx="3457575" cy="1009650"/>
          </a:xfrm>
          <a:prstGeom prst="roundRect">
            <a:avLst>
              <a:gd name="adj" fmla="val 7547"/>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9AF4CAC1-38C2-49F3-AD9B-66F4141E12F5}"/>
              </a:ext>
            </a:extLst>
          </p:cNvPr>
          <p:cNvSpPr>
            <a:spLocks noGrp="1"/>
          </p:cNvSpPr>
          <p:nvPr/>
        </p:nvSpPr>
        <p:spPr>
          <a:xfrm>
            <a:off x="8058150" y="4124325"/>
            <a:ext cx="400050" cy="400050"/>
          </a:xfrm>
          <a:prstGeom prst="ellipse">
            <a:avLst/>
          </a:prstGeom>
          <a:solidFill>
            <a:srgbClr val="C75A52"/>
          </a:solidFill>
          <a:ln w="0">
            <a:noFill/>
          </a:ln>
        </p:spPr>
      </p:sp>
      <p:sp>
        <p:nvSpPr>
          <p:cNvPr id="35" name="Прямокутник 34">
            <a:extLst>
              <a:ext uri="{FF2B5EF4-FFF2-40B4-BE49-F238E27FC236}">
                <a16:creationId xmlns:a16="http://schemas.microsoft.com/office/drawing/2014/main" id="{C3E0C5EB-A31E-4BF2-AA9A-CB43F3E4C949}"/>
              </a:ext>
            </a:extLst>
          </p:cNvPr>
          <p:cNvSpPr>
            <a:spLocks noGrp="1"/>
          </p:cNvSpPr>
          <p:nvPr/>
        </p:nvSpPr>
        <p:spPr>
          <a:xfrm>
            <a:off x="8058150" y="4248150"/>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C61A004B-DC01-42DA-9FAD-2DADD39197EC}"/>
              </a:ext>
            </a:extLst>
          </p:cNvPr>
          <p:cNvSpPr>
            <a:spLocks noGrp="1"/>
          </p:cNvSpPr>
          <p:nvPr/>
        </p:nvSpPr>
        <p:spPr>
          <a:xfrm>
            <a:off x="8610600" y="4124325"/>
            <a:ext cx="2476500" cy="190500"/>
          </a:xfrm>
          <a:prstGeom prst="rect">
            <a:avLst/>
          </a:prstGeom>
          <a:noFill/>
          <a:ln w="0">
            <a:noFill/>
          </a:ln>
        </p:spPr>
        <p:txBody>
          <a:bodyPr anchor="t">
            <a:normAutofit fontScale="66667"/>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З ЯКИМИ УМОВАМИ?</a:t>
            </a:r>
          </a:p>
        </p:txBody>
      </p:sp>
      <p:sp>
        <p:nvSpPr>
          <p:cNvPr id="37" name="Прямокутник 36">
            <a:extLst>
              <a:ext uri="{FF2B5EF4-FFF2-40B4-BE49-F238E27FC236}">
                <a16:creationId xmlns:a16="http://schemas.microsoft.com/office/drawing/2014/main" id="{AB6C2C31-10E7-423D-9222-1038C020C429}"/>
              </a:ext>
            </a:extLst>
          </p:cNvPr>
          <p:cNvSpPr>
            <a:spLocks noGrp="1"/>
          </p:cNvSpPr>
          <p:nvPr/>
        </p:nvSpPr>
        <p:spPr>
          <a:xfrm>
            <a:off x="8610600" y="4429125"/>
            <a:ext cx="2476500" cy="3429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обмеження, доступ, формат, версія</a:t>
            </a:r>
          </a:p>
        </p:txBody>
      </p:sp>
      <p:sp>
        <p:nvSpPr>
          <p:cNvPr id="38" name="Прямокутник: округлені кути 37">
            <a:extLst>
              <a:ext uri="{FF2B5EF4-FFF2-40B4-BE49-F238E27FC236}">
                <a16:creationId xmlns:a16="http://schemas.microsoft.com/office/drawing/2014/main" id="{606EDF41-31A4-4642-8239-F08BF90FBEDD}"/>
              </a:ext>
            </a:extLst>
          </p:cNvPr>
          <p:cNvSpPr>
            <a:spLocks noGrp="1"/>
          </p:cNvSpPr>
          <p:nvPr/>
        </p:nvSpPr>
        <p:spPr>
          <a:xfrm>
            <a:off x="514350" y="5410200"/>
            <a:ext cx="11068050" cy="590550"/>
          </a:xfrm>
          <a:prstGeom prst="roundRect">
            <a:avLst>
              <a:gd name="adj" fmla="val 12903"/>
            </a:avLst>
          </a:prstGeom>
          <a:solidFill>
            <a:srgbClr val="10282F"/>
          </a:solidFill>
          <a:ln w="0">
            <a:noFill/>
          </a:ln>
        </p:spPr>
      </p:sp>
      <p:sp>
        <p:nvSpPr>
          <p:cNvPr id="39" name="Прямокутник 38">
            <a:extLst>
              <a:ext uri="{FF2B5EF4-FFF2-40B4-BE49-F238E27FC236}">
                <a16:creationId xmlns:a16="http://schemas.microsoft.com/office/drawing/2014/main" id="{FD16C9FA-9C16-4BA4-AB73-E58B0D0F38D5}"/>
              </a:ext>
            </a:extLst>
          </p:cNvPr>
          <p:cNvSpPr>
            <a:spLocks noGrp="1"/>
          </p:cNvSpPr>
          <p:nvPr/>
        </p:nvSpPr>
        <p:spPr>
          <a:xfrm>
            <a:off x="514350" y="5572125"/>
            <a:ext cx="11068050" cy="266700"/>
          </a:xfrm>
          <a:prstGeom prst="rect">
            <a:avLst/>
          </a:prstGeom>
          <a:noFill/>
          <a:ln w="0">
            <a:noFill/>
          </a:ln>
        </p:spPr>
        <p:txBody>
          <a:bodyPr anchor="t">
            <a:normAutofit fontScale="85185"/>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Без метаданих навіть точний набір з часом може стати непридатним.</a:t>
            </a:r>
          </a:p>
        </p:txBody>
      </p:sp>
      <p:sp>
        <p:nvSpPr>
          <p:cNvPr id="40" name="Прямокутник 39">
            <a:extLst>
              <a:ext uri="{FF2B5EF4-FFF2-40B4-BE49-F238E27FC236}">
                <a16:creationId xmlns:a16="http://schemas.microsoft.com/office/drawing/2014/main" id="{0C167F24-2EFD-4F33-8734-B0EFFCF83E9A}"/>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1" name="Прямокутник 40">
            <a:extLst>
              <a:ext uri="{FF2B5EF4-FFF2-40B4-BE49-F238E27FC236}">
                <a16:creationId xmlns:a16="http://schemas.microsoft.com/office/drawing/2014/main" id="{AF92708B-9A93-4715-A106-DFB6041C0319}"/>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21</a:t>
            </a:r>
          </a:p>
        </p:txBody>
      </p:sp>
    </p:spTree>
    <p:extLst>
      <p:ext uri="{BB962C8B-B14F-4D97-AF65-F5344CB8AC3E}">
        <p14:creationId xmlns:p14="http://schemas.microsoft.com/office/powerpoint/2010/main" val="1994529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 name="Прямокутник 66">
            <a:extLst>
              <a:ext uri="{FF2B5EF4-FFF2-40B4-BE49-F238E27FC236}">
                <a16:creationId xmlns:a16="http://schemas.microsoft.com/office/drawing/2014/main" id="{4086E7A5-6B95-49C6-B902-C1C43FB39D81}"/>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22</a:t>
            </a:r>
          </a:p>
        </p:txBody>
      </p:sp>
      <p:sp>
        <p:nvSpPr>
          <p:cNvPr id="2" name="Прямокутник 1">
            <a:extLst>
              <a:ext uri="{FF2B5EF4-FFF2-40B4-BE49-F238E27FC236}">
                <a16:creationId xmlns:a16="http://schemas.microsoft.com/office/drawing/2014/main" id="{72E1271D-912B-47B3-9A2F-77CCD880CD5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146D371C-057B-4729-BAA8-8359DF5775AA}"/>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Гармонізація робить багатоджерельні дані сумісними</a:t>
            </a:r>
          </a:p>
        </p:txBody>
      </p:sp>
      <p:sp>
        <p:nvSpPr>
          <p:cNvPr id="4" name="Прямокутник: округлені кути 3">
            <a:extLst>
              <a:ext uri="{FF2B5EF4-FFF2-40B4-BE49-F238E27FC236}">
                <a16:creationId xmlns:a16="http://schemas.microsoft.com/office/drawing/2014/main" id="{9348B675-9264-471C-988E-51D1B9BF1FA3}"/>
              </a:ext>
            </a:extLst>
          </p:cNvPr>
          <p:cNvSpPr>
            <a:spLocks noGrp="1"/>
          </p:cNvSpPr>
          <p:nvPr/>
        </p:nvSpPr>
        <p:spPr>
          <a:xfrm>
            <a:off x="514350" y="1657350"/>
            <a:ext cx="5381625" cy="704850"/>
          </a:xfrm>
          <a:prstGeom prst="roundRect">
            <a:avLst>
              <a:gd name="adj" fmla="val 108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9FD1D7F-0936-4217-8795-C8ECE6D3AA8B}"/>
              </a:ext>
            </a:extLst>
          </p:cNvPr>
          <p:cNvSpPr>
            <a:spLocks noGrp="1"/>
          </p:cNvSpPr>
          <p:nvPr/>
        </p:nvSpPr>
        <p:spPr>
          <a:xfrm>
            <a:off x="514350" y="1657350"/>
            <a:ext cx="66675" cy="7048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B27118F0-E265-417A-877F-BA9B8E00F7C6}"/>
              </a:ext>
            </a:extLst>
          </p:cNvPr>
          <p:cNvSpPr>
            <a:spLocks noGrp="1"/>
          </p:cNvSpPr>
          <p:nvPr/>
        </p:nvSpPr>
        <p:spPr>
          <a:xfrm>
            <a:off x="704850" y="1771650"/>
            <a:ext cx="5000625"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БАГАТОДЖЕРЕЛЬНІ ДАНІ</a:t>
            </a:r>
          </a:p>
        </p:txBody>
      </p:sp>
      <p:sp>
        <p:nvSpPr>
          <p:cNvPr id="7" name="Прямокутник 6">
            <a:extLst>
              <a:ext uri="{FF2B5EF4-FFF2-40B4-BE49-F238E27FC236}">
                <a16:creationId xmlns:a16="http://schemas.microsoft.com/office/drawing/2014/main" id="{E120E1B2-66B2-4833-9674-440C5C0F407E}"/>
              </a:ext>
            </a:extLst>
          </p:cNvPr>
          <p:cNvSpPr>
            <a:spLocks noGrp="1"/>
          </p:cNvSpPr>
          <p:nvPr/>
        </p:nvSpPr>
        <p:spPr>
          <a:xfrm>
            <a:off x="704850" y="1990725"/>
            <a:ext cx="5019675" cy="285750"/>
          </a:xfrm>
          <a:prstGeom prst="rect">
            <a:avLst/>
          </a:prstGeom>
          <a:noFill/>
          <a:ln w="0">
            <a:noFill/>
          </a:ln>
        </p:spPr>
        <p:txBody>
          <a:bodyPr anchor="t">
            <a:normAutofit fontScale="6071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Інформація, отримана різними методами, приладами, організаціями, у різний час і з різною просторовою деталізацією.</a:t>
            </a:r>
          </a:p>
        </p:txBody>
      </p:sp>
      <p:sp>
        <p:nvSpPr>
          <p:cNvPr id="8" name="Прямокутник: округлені кути 7">
            <a:extLst>
              <a:ext uri="{FF2B5EF4-FFF2-40B4-BE49-F238E27FC236}">
                <a16:creationId xmlns:a16="http://schemas.microsoft.com/office/drawing/2014/main" id="{ED86966F-868F-49BE-B468-6FF7C9F42055}"/>
              </a:ext>
            </a:extLst>
          </p:cNvPr>
          <p:cNvSpPr>
            <a:spLocks noGrp="1"/>
          </p:cNvSpPr>
          <p:nvPr/>
        </p:nvSpPr>
        <p:spPr>
          <a:xfrm>
            <a:off x="6105525" y="1657350"/>
            <a:ext cx="5476875" cy="704850"/>
          </a:xfrm>
          <a:prstGeom prst="roundRect">
            <a:avLst>
              <a:gd name="adj" fmla="val 10811"/>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F4A10FE7-DB7B-46DB-BF9B-EC44876B322B}"/>
              </a:ext>
            </a:extLst>
          </p:cNvPr>
          <p:cNvSpPr>
            <a:spLocks noGrp="1"/>
          </p:cNvSpPr>
          <p:nvPr/>
        </p:nvSpPr>
        <p:spPr>
          <a:xfrm>
            <a:off x="6105525" y="1657350"/>
            <a:ext cx="66675" cy="704850"/>
          </a:xfrm>
          <a:prstGeom prst="roundRect">
            <a:avLst>
              <a:gd name="adj" fmla="val 50000"/>
            </a:avLst>
          </a:prstGeom>
          <a:solidFill>
            <a:srgbClr val="0F6B64"/>
          </a:solidFill>
          <a:ln w="0">
            <a:noFill/>
          </a:ln>
        </p:spPr>
      </p:sp>
      <p:sp>
        <p:nvSpPr>
          <p:cNvPr id="10" name="Прямокутник 9">
            <a:extLst>
              <a:ext uri="{FF2B5EF4-FFF2-40B4-BE49-F238E27FC236}">
                <a16:creationId xmlns:a16="http://schemas.microsoft.com/office/drawing/2014/main" id="{82C7CF2D-85A7-4D85-B51D-A1DF1183E318}"/>
              </a:ext>
            </a:extLst>
          </p:cNvPr>
          <p:cNvSpPr>
            <a:spLocks noGrp="1"/>
          </p:cNvSpPr>
          <p:nvPr/>
        </p:nvSpPr>
        <p:spPr>
          <a:xfrm>
            <a:off x="6296025" y="1771650"/>
            <a:ext cx="5095875"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ГАРМОНІЗАЦІЯ ДАНИХ</a:t>
            </a:r>
          </a:p>
        </p:txBody>
      </p:sp>
      <p:sp>
        <p:nvSpPr>
          <p:cNvPr id="11" name="Прямокутник 10">
            <a:extLst>
              <a:ext uri="{FF2B5EF4-FFF2-40B4-BE49-F238E27FC236}">
                <a16:creationId xmlns:a16="http://schemas.microsoft.com/office/drawing/2014/main" id="{D3C88BC4-99FA-4C2D-BF38-43CD70F00AC2}"/>
              </a:ext>
            </a:extLst>
          </p:cNvPr>
          <p:cNvSpPr>
            <a:spLocks noGrp="1"/>
          </p:cNvSpPr>
          <p:nvPr/>
        </p:nvSpPr>
        <p:spPr>
          <a:xfrm>
            <a:off x="6296025" y="1990725"/>
            <a:ext cx="5114925" cy="285750"/>
          </a:xfrm>
          <a:prstGeom prst="rect">
            <a:avLst/>
          </a:prstGeom>
          <a:noFill/>
          <a:ln w="0">
            <a:noFill/>
          </a:ln>
        </p:spPr>
        <p:txBody>
          <a:bodyPr anchor="t">
            <a:normAutofit fontScale="65175"/>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Приведення наборів до узгоджених форматів, одиниць, класифікаторів, систем координат і правил опису.</a:t>
            </a:r>
          </a:p>
        </p:txBody>
      </p:sp>
      <p:sp>
        <p:nvSpPr>
          <p:cNvPr id="12" name="Прямокутник 11">
            <a:extLst>
              <a:ext uri="{FF2B5EF4-FFF2-40B4-BE49-F238E27FC236}">
                <a16:creationId xmlns:a16="http://schemas.microsoft.com/office/drawing/2014/main" id="{6FD4B24E-26AF-4EC4-A8DB-90A5010B1412}"/>
              </a:ext>
            </a:extLst>
          </p:cNvPr>
          <p:cNvSpPr>
            <a:spLocks noGrp="1"/>
          </p:cNvSpPr>
          <p:nvPr/>
        </p:nvSpPr>
        <p:spPr>
          <a:xfrm>
            <a:off x="514350" y="2647950"/>
            <a:ext cx="20955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РІЗНІ ДЖЕРЕЛА</a:t>
            </a:r>
          </a:p>
        </p:txBody>
      </p:sp>
      <p:sp>
        <p:nvSpPr>
          <p:cNvPr id="13" name="Прямокутник: округлені кути 12">
            <a:extLst>
              <a:ext uri="{FF2B5EF4-FFF2-40B4-BE49-F238E27FC236}">
                <a16:creationId xmlns:a16="http://schemas.microsoft.com/office/drawing/2014/main" id="{4C0C1434-A9D0-4F79-8830-4066D0317B59}"/>
              </a:ext>
            </a:extLst>
          </p:cNvPr>
          <p:cNvSpPr>
            <a:spLocks noGrp="1"/>
          </p:cNvSpPr>
          <p:nvPr/>
        </p:nvSpPr>
        <p:spPr>
          <a:xfrm>
            <a:off x="514350" y="2971800"/>
            <a:ext cx="2286000" cy="333375"/>
          </a:xfrm>
          <a:prstGeom prst="roundRect">
            <a:avLst>
              <a:gd name="adj" fmla="val 22857"/>
            </a:avLst>
          </a:prstGeom>
          <a:solidFill>
            <a:srgbClr val="F4F8F6"/>
          </a:solidFill>
          <a:ln w="9525">
            <a:solidFill>
              <a:srgbClr val="D6E1DC"/>
            </a:solidFill>
          </a:ln>
        </p:spPr>
      </p:sp>
      <p:sp>
        <p:nvSpPr>
          <p:cNvPr id="14" name="Прямокутник 13">
            <a:extLst>
              <a:ext uri="{FF2B5EF4-FFF2-40B4-BE49-F238E27FC236}">
                <a16:creationId xmlns:a16="http://schemas.microsoft.com/office/drawing/2014/main" id="{B263C40C-486E-418D-8422-8C570FE56718}"/>
              </a:ext>
            </a:extLst>
          </p:cNvPr>
          <p:cNvSpPr>
            <a:spLocks noGrp="1"/>
          </p:cNvSpPr>
          <p:nvPr/>
        </p:nvSpPr>
        <p:spPr>
          <a:xfrm>
            <a:off x="647700" y="304800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pH у полі</a:t>
            </a:r>
          </a:p>
        </p:txBody>
      </p:sp>
      <p:sp>
        <p:nvSpPr>
          <p:cNvPr id="15" name="Прямокутник: округлені кути 14">
            <a:extLst>
              <a:ext uri="{FF2B5EF4-FFF2-40B4-BE49-F238E27FC236}">
                <a16:creationId xmlns:a16="http://schemas.microsoft.com/office/drawing/2014/main" id="{F764B50D-AF01-4C0E-9D3E-0BAD1A99D406}"/>
              </a:ext>
            </a:extLst>
          </p:cNvPr>
          <p:cNvSpPr>
            <a:spLocks noGrp="1"/>
          </p:cNvSpPr>
          <p:nvPr/>
        </p:nvSpPr>
        <p:spPr>
          <a:xfrm>
            <a:off x="2990850" y="2971800"/>
            <a:ext cx="2286000" cy="333375"/>
          </a:xfrm>
          <a:prstGeom prst="roundRect">
            <a:avLst>
              <a:gd name="adj" fmla="val 22857"/>
            </a:avLst>
          </a:prstGeom>
          <a:solidFill>
            <a:srgbClr val="F5EBDD"/>
          </a:solidFill>
          <a:ln w="9525">
            <a:solidFill>
              <a:srgbClr val="D6E1DC"/>
            </a:solidFill>
          </a:ln>
        </p:spPr>
      </p:sp>
      <p:sp>
        <p:nvSpPr>
          <p:cNvPr id="16" name="Прямокутник 15">
            <a:extLst>
              <a:ext uri="{FF2B5EF4-FFF2-40B4-BE49-F238E27FC236}">
                <a16:creationId xmlns:a16="http://schemas.microsoft.com/office/drawing/2014/main" id="{070C39F0-0E81-46AE-AED6-FD9B3271718D}"/>
              </a:ext>
            </a:extLst>
          </p:cNvPr>
          <p:cNvSpPr>
            <a:spLocks noGrp="1"/>
          </p:cNvSpPr>
          <p:nvPr/>
        </p:nvSpPr>
        <p:spPr>
          <a:xfrm>
            <a:off x="3124200" y="304800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метали в лабораторії</a:t>
            </a:r>
          </a:p>
        </p:txBody>
      </p:sp>
      <p:sp>
        <p:nvSpPr>
          <p:cNvPr id="17" name="Прямокутник: округлені кути 16">
            <a:extLst>
              <a:ext uri="{FF2B5EF4-FFF2-40B4-BE49-F238E27FC236}">
                <a16:creationId xmlns:a16="http://schemas.microsoft.com/office/drawing/2014/main" id="{EAC52606-8399-4F92-8826-DEFD11B080E1}"/>
              </a:ext>
            </a:extLst>
          </p:cNvPr>
          <p:cNvSpPr>
            <a:spLocks noGrp="1"/>
          </p:cNvSpPr>
          <p:nvPr/>
        </p:nvSpPr>
        <p:spPr>
          <a:xfrm>
            <a:off x="514350" y="3419475"/>
            <a:ext cx="2286000" cy="333375"/>
          </a:xfrm>
          <a:prstGeom prst="roundRect">
            <a:avLst>
              <a:gd name="adj" fmla="val 22857"/>
            </a:avLst>
          </a:prstGeom>
          <a:solidFill>
            <a:srgbClr val="F4F8F6"/>
          </a:solidFill>
          <a:ln w="9525">
            <a:solidFill>
              <a:srgbClr val="D6E1DC"/>
            </a:solidFill>
          </a:ln>
        </p:spPr>
      </p:sp>
      <p:sp>
        <p:nvSpPr>
          <p:cNvPr id="18" name="Прямокутник 17">
            <a:extLst>
              <a:ext uri="{FF2B5EF4-FFF2-40B4-BE49-F238E27FC236}">
                <a16:creationId xmlns:a16="http://schemas.microsoft.com/office/drawing/2014/main" id="{C0294E7D-7A44-426B-AB00-52A83D57A5DD}"/>
              </a:ext>
            </a:extLst>
          </p:cNvPr>
          <p:cNvSpPr>
            <a:spLocks noGrp="1"/>
          </p:cNvSpPr>
          <p:nvPr/>
        </p:nvSpPr>
        <p:spPr>
          <a:xfrm>
            <a:off x="647700" y="349567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супутниковий індекс</a:t>
            </a:r>
          </a:p>
        </p:txBody>
      </p:sp>
      <p:sp>
        <p:nvSpPr>
          <p:cNvPr id="19" name="Прямокутник: округлені кути 18">
            <a:extLst>
              <a:ext uri="{FF2B5EF4-FFF2-40B4-BE49-F238E27FC236}">
                <a16:creationId xmlns:a16="http://schemas.microsoft.com/office/drawing/2014/main" id="{70EF39B1-F064-4715-B5C7-98A6FDD6701A}"/>
              </a:ext>
            </a:extLst>
          </p:cNvPr>
          <p:cNvSpPr>
            <a:spLocks noGrp="1"/>
          </p:cNvSpPr>
          <p:nvPr/>
        </p:nvSpPr>
        <p:spPr>
          <a:xfrm>
            <a:off x="2990850" y="3419475"/>
            <a:ext cx="2286000" cy="333375"/>
          </a:xfrm>
          <a:prstGeom prst="roundRect">
            <a:avLst>
              <a:gd name="adj" fmla="val 22857"/>
            </a:avLst>
          </a:prstGeom>
          <a:solidFill>
            <a:srgbClr val="F5EBDD"/>
          </a:solidFill>
          <a:ln w="9525">
            <a:solidFill>
              <a:srgbClr val="D6E1DC"/>
            </a:solidFill>
          </a:ln>
        </p:spPr>
      </p:sp>
      <p:sp>
        <p:nvSpPr>
          <p:cNvPr id="20" name="Прямокутник 19">
            <a:extLst>
              <a:ext uri="{FF2B5EF4-FFF2-40B4-BE49-F238E27FC236}">
                <a16:creationId xmlns:a16="http://schemas.microsoft.com/office/drawing/2014/main" id="{449991DE-71EF-45A2-9831-160A7FC0F283}"/>
              </a:ext>
            </a:extLst>
          </p:cNvPr>
          <p:cNvSpPr>
            <a:spLocks noGrp="1"/>
          </p:cNvSpPr>
          <p:nvPr/>
        </p:nvSpPr>
        <p:spPr>
          <a:xfrm>
            <a:off x="3124200" y="349567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ортофотоплан БПЛА</a:t>
            </a:r>
          </a:p>
        </p:txBody>
      </p:sp>
      <p:sp>
        <p:nvSpPr>
          <p:cNvPr id="21" name="Прямокутник: округлені кути 20">
            <a:extLst>
              <a:ext uri="{FF2B5EF4-FFF2-40B4-BE49-F238E27FC236}">
                <a16:creationId xmlns:a16="http://schemas.microsoft.com/office/drawing/2014/main" id="{96820609-CF8B-49B0-BDF1-A47BB709BBF1}"/>
              </a:ext>
            </a:extLst>
          </p:cNvPr>
          <p:cNvSpPr>
            <a:spLocks noGrp="1"/>
          </p:cNvSpPr>
          <p:nvPr/>
        </p:nvSpPr>
        <p:spPr>
          <a:xfrm>
            <a:off x="514350" y="3867150"/>
            <a:ext cx="2286000" cy="333375"/>
          </a:xfrm>
          <a:prstGeom prst="roundRect">
            <a:avLst>
              <a:gd name="adj" fmla="val 22857"/>
            </a:avLst>
          </a:prstGeom>
          <a:solidFill>
            <a:srgbClr val="F4F8F6"/>
          </a:solidFill>
          <a:ln w="9525">
            <a:solidFill>
              <a:srgbClr val="D6E1DC"/>
            </a:solidFill>
          </a:ln>
        </p:spPr>
      </p:sp>
      <p:sp>
        <p:nvSpPr>
          <p:cNvPr id="22" name="Прямокутник 21">
            <a:extLst>
              <a:ext uri="{FF2B5EF4-FFF2-40B4-BE49-F238E27FC236}">
                <a16:creationId xmlns:a16="http://schemas.microsoft.com/office/drawing/2014/main" id="{032ED4CD-D17F-4E4B-8D6C-5DA8CD811071}"/>
              </a:ext>
            </a:extLst>
          </p:cNvPr>
          <p:cNvSpPr>
            <a:spLocks noGrp="1"/>
          </p:cNvSpPr>
          <p:nvPr/>
        </p:nvSpPr>
        <p:spPr>
          <a:xfrm>
            <a:off x="647700" y="394335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модель рельєфу</a:t>
            </a:r>
          </a:p>
        </p:txBody>
      </p:sp>
      <p:sp>
        <p:nvSpPr>
          <p:cNvPr id="23" name="Прямокутник: округлені кути 22">
            <a:extLst>
              <a:ext uri="{FF2B5EF4-FFF2-40B4-BE49-F238E27FC236}">
                <a16:creationId xmlns:a16="http://schemas.microsoft.com/office/drawing/2014/main" id="{DEA9B54D-1A7F-474E-A8D2-3A2D0547F157}"/>
              </a:ext>
            </a:extLst>
          </p:cNvPr>
          <p:cNvSpPr>
            <a:spLocks noGrp="1"/>
          </p:cNvSpPr>
          <p:nvPr/>
        </p:nvSpPr>
        <p:spPr>
          <a:xfrm>
            <a:off x="2990850" y="3867150"/>
            <a:ext cx="2286000" cy="333375"/>
          </a:xfrm>
          <a:prstGeom prst="roundRect">
            <a:avLst>
              <a:gd name="adj" fmla="val 22857"/>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0D466124-8525-45AF-A657-AC7FD2772E41}"/>
              </a:ext>
            </a:extLst>
          </p:cNvPr>
          <p:cNvSpPr>
            <a:spLocks noGrp="1"/>
          </p:cNvSpPr>
          <p:nvPr/>
        </p:nvSpPr>
        <p:spPr>
          <a:xfrm>
            <a:off x="3124200" y="394335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архівна карта</a:t>
            </a:r>
          </a:p>
        </p:txBody>
      </p:sp>
      <p:sp>
        <p:nvSpPr>
          <p:cNvPr id="25" name="Прямокутник: округлені кути 24">
            <a:extLst>
              <a:ext uri="{FF2B5EF4-FFF2-40B4-BE49-F238E27FC236}">
                <a16:creationId xmlns:a16="http://schemas.microsoft.com/office/drawing/2014/main" id="{275887F8-CFAA-4C85-857D-D8CEC339592C}"/>
              </a:ext>
            </a:extLst>
          </p:cNvPr>
          <p:cNvSpPr>
            <a:spLocks noGrp="1"/>
          </p:cNvSpPr>
          <p:nvPr/>
        </p:nvSpPr>
        <p:spPr>
          <a:xfrm>
            <a:off x="514350" y="4314825"/>
            <a:ext cx="2286000" cy="333375"/>
          </a:xfrm>
          <a:prstGeom prst="roundRect">
            <a:avLst>
              <a:gd name="adj" fmla="val 22857"/>
            </a:avLst>
          </a:prstGeom>
          <a:solidFill>
            <a:srgbClr val="F4F8F6"/>
          </a:solidFill>
          <a:ln w="9525">
            <a:solidFill>
              <a:srgbClr val="D6E1DC"/>
            </a:solidFill>
          </a:ln>
        </p:spPr>
      </p:sp>
      <p:sp>
        <p:nvSpPr>
          <p:cNvPr id="26" name="Прямокутник 25">
            <a:extLst>
              <a:ext uri="{FF2B5EF4-FFF2-40B4-BE49-F238E27FC236}">
                <a16:creationId xmlns:a16="http://schemas.microsoft.com/office/drawing/2014/main" id="{2F6386A1-7B59-4C8A-8A76-A4C07794A694}"/>
              </a:ext>
            </a:extLst>
          </p:cNvPr>
          <p:cNvSpPr>
            <a:spLocks noGrp="1"/>
          </p:cNvSpPr>
          <p:nvPr/>
        </p:nvSpPr>
        <p:spPr>
          <a:xfrm>
            <a:off x="647700" y="439102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кадастрові межі</a:t>
            </a:r>
          </a:p>
        </p:txBody>
      </p:sp>
      <p:sp>
        <p:nvSpPr>
          <p:cNvPr id="27" name="Прямокутник: округлені кути 26">
            <a:extLst>
              <a:ext uri="{FF2B5EF4-FFF2-40B4-BE49-F238E27FC236}">
                <a16:creationId xmlns:a16="http://schemas.microsoft.com/office/drawing/2014/main" id="{9684CDBF-B9C3-4504-9802-47E18C39B236}"/>
              </a:ext>
            </a:extLst>
          </p:cNvPr>
          <p:cNvSpPr>
            <a:spLocks noGrp="1"/>
          </p:cNvSpPr>
          <p:nvPr/>
        </p:nvSpPr>
        <p:spPr>
          <a:xfrm>
            <a:off x="2990850" y="4314825"/>
            <a:ext cx="2286000" cy="333375"/>
          </a:xfrm>
          <a:prstGeom prst="roundRect">
            <a:avLst>
              <a:gd name="adj" fmla="val 22857"/>
            </a:avLst>
          </a:prstGeom>
          <a:solidFill>
            <a:srgbClr val="F5EBDD"/>
          </a:solidFill>
          <a:ln w="9525">
            <a:solidFill>
              <a:srgbClr val="D6E1DC"/>
            </a:solidFill>
          </a:ln>
        </p:spPr>
      </p:sp>
      <p:sp>
        <p:nvSpPr>
          <p:cNvPr id="28" name="Прямокутник 27">
            <a:extLst>
              <a:ext uri="{FF2B5EF4-FFF2-40B4-BE49-F238E27FC236}">
                <a16:creationId xmlns:a16="http://schemas.microsoft.com/office/drawing/2014/main" id="{0A99DDEA-F8E4-4107-9994-096AAFB38A77}"/>
              </a:ext>
            </a:extLst>
          </p:cNvPr>
          <p:cNvSpPr>
            <a:spLocks noGrp="1"/>
          </p:cNvSpPr>
          <p:nvPr/>
        </p:nvSpPr>
        <p:spPr>
          <a:xfrm>
            <a:off x="3124200" y="439102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свідчення жителів</a:t>
            </a:r>
          </a:p>
        </p:txBody>
      </p:sp>
      <p:sp>
        <p:nvSpPr>
          <p:cNvPr id="29" name="Прямокутник 28">
            <a:extLst>
              <a:ext uri="{FF2B5EF4-FFF2-40B4-BE49-F238E27FC236}">
                <a16:creationId xmlns:a16="http://schemas.microsoft.com/office/drawing/2014/main" id="{71B24546-F70F-4AFE-9220-8B62C3D75721}"/>
              </a:ext>
            </a:extLst>
          </p:cNvPr>
          <p:cNvSpPr>
            <a:spLocks noGrp="1"/>
          </p:cNvSpPr>
          <p:nvPr/>
        </p:nvSpPr>
        <p:spPr>
          <a:xfrm>
            <a:off x="6105525" y="2647950"/>
            <a:ext cx="2095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УЗГОДЖЕННЯ</a:t>
            </a:r>
          </a:p>
        </p:txBody>
      </p:sp>
      <p:sp>
        <p:nvSpPr>
          <p:cNvPr id="30" name="Прямокутник: округлені кути 29">
            <a:extLst>
              <a:ext uri="{FF2B5EF4-FFF2-40B4-BE49-F238E27FC236}">
                <a16:creationId xmlns:a16="http://schemas.microsoft.com/office/drawing/2014/main" id="{172D9081-0E04-417E-934B-49132C6BA2A5}"/>
              </a:ext>
            </a:extLst>
          </p:cNvPr>
          <p:cNvSpPr>
            <a:spLocks noGrp="1"/>
          </p:cNvSpPr>
          <p:nvPr/>
        </p:nvSpPr>
        <p:spPr>
          <a:xfrm>
            <a:off x="6105525" y="2971800"/>
            <a:ext cx="2543175" cy="333375"/>
          </a:xfrm>
          <a:prstGeom prst="roundRect">
            <a:avLst>
              <a:gd name="adj" fmla="val 22857"/>
            </a:avLst>
          </a:prstGeom>
          <a:solidFill>
            <a:srgbClr val="FFFFFF"/>
          </a:solidFill>
          <a:ln w="9525">
            <a:solidFill>
              <a:srgbClr val="D6E1DC"/>
            </a:solidFill>
          </a:ln>
        </p:spPr>
      </p:sp>
      <p:sp>
        <p:nvSpPr>
          <p:cNvPr id="31" name="Овал 30">
            <a:extLst>
              <a:ext uri="{FF2B5EF4-FFF2-40B4-BE49-F238E27FC236}">
                <a16:creationId xmlns:a16="http://schemas.microsoft.com/office/drawing/2014/main" id="{B783A700-2E2E-41CF-BED1-96BCFF48E024}"/>
              </a:ext>
            </a:extLst>
          </p:cNvPr>
          <p:cNvSpPr>
            <a:spLocks noGrp="1"/>
          </p:cNvSpPr>
          <p:nvPr/>
        </p:nvSpPr>
        <p:spPr>
          <a:xfrm>
            <a:off x="6219825" y="3057525"/>
            <a:ext cx="152400" cy="152400"/>
          </a:xfrm>
          <a:prstGeom prst="ellipse">
            <a:avLst/>
          </a:prstGeom>
          <a:solidFill>
            <a:srgbClr val="0F6B64"/>
          </a:solidFill>
          <a:ln w="0">
            <a:noFill/>
          </a:ln>
        </p:spPr>
      </p:sp>
      <p:sp>
        <p:nvSpPr>
          <p:cNvPr id="32" name="Прямокутник 31">
            <a:extLst>
              <a:ext uri="{FF2B5EF4-FFF2-40B4-BE49-F238E27FC236}">
                <a16:creationId xmlns:a16="http://schemas.microsoft.com/office/drawing/2014/main" id="{791A0940-F162-404F-BB3D-6C8CC7484029}"/>
              </a:ext>
            </a:extLst>
          </p:cNvPr>
          <p:cNvSpPr>
            <a:spLocks noGrp="1"/>
          </p:cNvSpPr>
          <p:nvPr/>
        </p:nvSpPr>
        <p:spPr>
          <a:xfrm>
            <a:off x="6219825" y="308610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33" name="Прямокутник 32">
            <a:extLst>
              <a:ext uri="{FF2B5EF4-FFF2-40B4-BE49-F238E27FC236}">
                <a16:creationId xmlns:a16="http://schemas.microsoft.com/office/drawing/2014/main" id="{17509485-624D-478D-8A5E-D736AA1E9A36}"/>
              </a:ext>
            </a:extLst>
          </p:cNvPr>
          <p:cNvSpPr>
            <a:spLocks noGrp="1"/>
          </p:cNvSpPr>
          <p:nvPr/>
        </p:nvSpPr>
        <p:spPr>
          <a:xfrm>
            <a:off x="6486525" y="304800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назви полів</a:t>
            </a:r>
          </a:p>
        </p:txBody>
      </p:sp>
      <p:sp>
        <p:nvSpPr>
          <p:cNvPr id="34" name="Прямокутник: округлені кути 33">
            <a:extLst>
              <a:ext uri="{FF2B5EF4-FFF2-40B4-BE49-F238E27FC236}">
                <a16:creationId xmlns:a16="http://schemas.microsoft.com/office/drawing/2014/main" id="{EE96A3E4-B0BE-4F70-8FB9-D4C29FD141FA}"/>
              </a:ext>
            </a:extLst>
          </p:cNvPr>
          <p:cNvSpPr>
            <a:spLocks noGrp="1"/>
          </p:cNvSpPr>
          <p:nvPr/>
        </p:nvSpPr>
        <p:spPr>
          <a:xfrm>
            <a:off x="8839200" y="2971800"/>
            <a:ext cx="2543175" cy="333375"/>
          </a:xfrm>
          <a:prstGeom prst="roundRect">
            <a:avLst>
              <a:gd name="adj" fmla="val 22857"/>
            </a:avLst>
          </a:prstGeom>
          <a:solidFill>
            <a:srgbClr val="F5EBDD"/>
          </a:solidFill>
          <a:ln w="9525">
            <a:solidFill>
              <a:srgbClr val="D6E1DC"/>
            </a:solidFill>
          </a:ln>
        </p:spPr>
      </p:sp>
      <p:sp>
        <p:nvSpPr>
          <p:cNvPr id="35" name="Овал 34">
            <a:extLst>
              <a:ext uri="{FF2B5EF4-FFF2-40B4-BE49-F238E27FC236}">
                <a16:creationId xmlns:a16="http://schemas.microsoft.com/office/drawing/2014/main" id="{950AC0E7-E4E7-47E9-9B4A-9EC1C551D63A}"/>
              </a:ext>
            </a:extLst>
          </p:cNvPr>
          <p:cNvSpPr>
            <a:spLocks noGrp="1"/>
          </p:cNvSpPr>
          <p:nvPr/>
        </p:nvSpPr>
        <p:spPr>
          <a:xfrm>
            <a:off x="8953500" y="3057525"/>
            <a:ext cx="152400" cy="152400"/>
          </a:xfrm>
          <a:prstGeom prst="ellipse">
            <a:avLst/>
          </a:prstGeom>
          <a:solidFill>
            <a:srgbClr val="0F6B64"/>
          </a:solidFill>
          <a:ln w="0">
            <a:noFill/>
          </a:ln>
        </p:spPr>
      </p:sp>
      <p:sp>
        <p:nvSpPr>
          <p:cNvPr id="36" name="Прямокутник 35">
            <a:extLst>
              <a:ext uri="{FF2B5EF4-FFF2-40B4-BE49-F238E27FC236}">
                <a16:creationId xmlns:a16="http://schemas.microsoft.com/office/drawing/2014/main" id="{0B101D26-C15E-4DD3-8403-6C39A8B5C005}"/>
              </a:ext>
            </a:extLst>
          </p:cNvPr>
          <p:cNvSpPr>
            <a:spLocks noGrp="1"/>
          </p:cNvSpPr>
          <p:nvPr/>
        </p:nvSpPr>
        <p:spPr>
          <a:xfrm>
            <a:off x="8953500" y="308610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37" name="Прямокутник 36">
            <a:extLst>
              <a:ext uri="{FF2B5EF4-FFF2-40B4-BE49-F238E27FC236}">
                <a16:creationId xmlns:a16="http://schemas.microsoft.com/office/drawing/2014/main" id="{03221431-7FD6-456F-8353-F531F89E3301}"/>
              </a:ext>
            </a:extLst>
          </p:cNvPr>
          <p:cNvSpPr>
            <a:spLocks noGrp="1"/>
          </p:cNvSpPr>
          <p:nvPr/>
        </p:nvSpPr>
        <p:spPr>
          <a:xfrm>
            <a:off x="9220200" y="304800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координати</a:t>
            </a:r>
          </a:p>
        </p:txBody>
      </p:sp>
      <p:sp>
        <p:nvSpPr>
          <p:cNvPr id="38" name="Прямокутник: округлені кути 37">
            <a:extLst>
              <a:ext uri="{FF2B5EF4-FFF2-40B4-BE49-F238E27FC236}">
                <a16:creationId xmlns:a16="http://schemas.microsoft.com/office/drawing/2014/main" id="{A8EC0B28-DBE0-4512-8064-1DAF3634678C}"/>
              </a:ext>
            </a:extLst>
          </p:cNvPr>
          <p:cNvSpPr>
            <a:spLocks noGrp="1"/>
          </p:cNvSpPr>
          <p:nvPr/>
        </p:nvSpPr>
        <p:spPr>
          <a:xfrm>
            <a:off x="6105525" y="3419475"/>
            <a:ext cx="2543175" cy="333375"/>
          </a:xfrm>
          <a:prstGeom prst="roundRect">
            <a:avLst>
              <a:gd name="adj" fmla="val 22857"/>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9B3B31A7-02A4-4CA0-BA84-DC9A6E18F157}"/>
              </a:ext>
            </a:extLst>
          </p:cNvPr>
          <p:cNvSpPr>
            <a:spLocks noGrp="1"/>
          </p:cNvSpPr>
          <p:nvPr/>
        </p:nvSpPr>
        <p:spPr>
          <a:xfrm>
            <a:off x="6219825" y="3505200"/>
            <a:ext cx="152400" cy="152400"/>
          </a:xfrm>
          <a:prstGeom prst="ellipse">
            <a:avLst/>
          </a:prstGeom>
          <a:solidFill>
            <a:srgbClr val="0F6B64"/>
          </a:solidFill>
          <a:ln w="0">
            <a:noFill/>
          </a:ln>
        </p:spPr>
      </p:sp>
      <p:sp>
        <p:nvSpPr>
          <p:cNvPr id="40" name="Прямокутник 39">
            <a:extLst>
              <a:ext uri="{FF2B5EF4-FFF2-40B4-BE49-F238E27FC236}">
                <a16:creationId xmlns:a16="http://schemas.microsoft.com/office/drawing/2014/main" id="{5AC8247B-F1FF-4916-8D1F-E1C82BC56F0B}"/>
              </a:ext>
            </a:extLst>
          </p:cNvPr>
          <p:cNvSpPr>
            <a:spLocks noGrp="1"/>
          </p:cNvSpPr>
          <p:nvPr/>
        </p:nvSpPr>
        <p:spPr>
          <a:xfrm>
            <a:off x="6219825" y="3533775"/>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41" name="Прямокутник 40">
            <a:extLst>
              <a:ext uri="{FF2B5EF4-FFF2-40B4-BE49-F238E27FC236}">
                <a16:creationId xmlns:a16="http://schemas.microsoft.com/office/drawing/2014/main" id="{8ED97EC4-F322-4A0A-9777-6231FB22E6EA}"/>
              </a:ext>
            </a:extLst>
          </p:cNvPr>
          <p:cNvSpPr>
            <a:spLocks noGrp="1"/>
          </p:cNvSpPr>
          <p:nvPr/>
        </p:nvSpPr>
        <p:spPr>
          <a:xfrm>
            <a:off x="6486525" y="349567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одиниці</a:t>
            </a:r>
          </a:p>
        </p:txBody>
      </p:sp>
      <p:sp>
        <p:nvSpPr>
          <p:cNvPr id="42" name="Прямокутник: округлені кути 41">
            <a:extLst>
              <a:ext uri="{FF2B5EF4-FFF2-40B4-BE49-F238E27FC236}">
                <a16:creationId xmlns:a16="http://schemas.microsoft.com/office/drawing/2014/main" id="{BE017A9C-1AF0-46AB-8AC2-3CAC710649FE}"/>
              </a:ext>
            </a:extLst>
          </p:cNvPr>
          <p:cNvSpPr>
            <a:spLocks noGrp="1"/>
          </p:cNvSpPr>
          <p:nvPr/>
        </p:nvSpPr>
        <p:spPr>
          <a:xfrm>
            <a:off x="8839200" y="3419475"/>
            <a:ext cx="2543175" cy="333375"/>
          </a:xfrm>
          <a:prstGeom prst="roundRect">
            <a:avLst>
              <a:gd name="adj" fmla="val 22857"/>
            </a:avLst>
          </a:prstGeom>
          <a:solidFill>
            <a:srgbClr val="F5EBDD"/>
          </a:solidFill>
          <a:ln w="9525">
            <a:solidFill>
              <a:srgbClr val="D6E1DC"/>
            </a:solidFill>
          </a:ln>
        </p:spPr>
      </p:sp>
      <p:sp>
        <p:nvSpPr>
          <p:cNvPr id="43" name="Овал 42">
            <a:extLst>
              <a:ext uri="{FF2B5EF4-FFF2-40B4-BE49-F238E27FC236}">
                <a16:creationId xmlns:a16="http://schemas.microsoft.com/office/drawing/2014/main" id="{27F38AFA-849E-4269-AFB4-2B8B11F30528}"/>
              </a:ext>
            </a:extLst>
          </p:cNvPr>
          <p:cNvSpPr>
            <a:spLocks noGrp="1"/>
          </p:cNvSpPr>
          <p:nvPr/>
        </p:nvSpPr>
        <p:spPr>
          <a:xfrm>
            <a:off x="8953500" y="3505200"/>
            <a:ext cx="152400" cy="152400"/>
          </a:xfrm>
          <a:prstGeom prst="ellipse">
            <a:avLst/>
          </a:prstGeom>
          <a:solidFill>
            <a:srgbClr val="0F6B64"/>
          </a:solidFill>
          <a:ln w="0">
            <a:noFill/>
          </a:ln>
        </p:spPr>
      </p:sp>
      <p:sp>
        <p:nvSpPr>
          <p:cNvPr id="44" name="Прямокутник 43">
            <a:extLst>
              <a:ext uri="{FF2B5EF4-FFF2-40B4-BE49-F238E27FC236}">
                <a16:creationId xmlns:a16="http://schemas.microsoft.com/office/drawing/2014/main" id="{C525F4B9-AF38-444F-A338-371FBC8A421E}"/>
              </a:ext>
            </a:extLst>
          </p:cNvPr>
          <p:cNvSpPr>
            <a:spLocks noGrp="1"/>
          </p:cNvSpPr>
          <p:nvPr/>
        </p:nvSpPr>
        <p:spPr>
          <a:xfrm>
            <a:off x="8953500" y="3533775"/>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45" name="Прямокутник 44">
            <a:extLst>
              <a:ext uri="{FF2B5EF4-FFF2-40B4-BE49-F238E27FC236}">
                <a16:creationId xmlns:a16="http://schemas.microsoft.com/office/drawing/2014/main" id="{BE072146-7D0D-4DA7-8318-2710C546607D}"/>
              </a:ext>
            </a:extLst>
          </p:cNvPr>
          <p:cNvSpPr>
            <a:spLocks noGrp="1"/>
          </p:cNvSpPr>
          <p:nvPr/>
        </p:nvSpPr>
        <p:spPr>
          <a:xfrm>
            <a:off x="9220200" y="349567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формати дат</a:t>
            </a:r>
          </a:p>
        </p:txBody>
      </p:sp>
      <p:sp>
        <p:nvSpPr>
          <p:cNvPr id="46" name="Прямокутник: округлені кути 45">
            <a:extLst>
              <a:ext uri="{FF2B5EF4-FFF2-40B4-BE49-F238E27FC236}">
                <a16:creationId xmlns:a16="http://schemas.microsoft.com/office/drawing/2014/main" id="{E06918CD-595A-4A23-AE69-636C3A9CC8F2}"/>
              </a:ext>
            </a:extLst>
          </p:cNvPr>
          <p:cNvSpPr>
            <a:spLocks noGrp="1"/>
          </p:cNvSpPr>
          <p:nvPr/>
        </p:nvSpPr>
        <p:spPr>
          <a:xfrm>
            <a:off x="6105525" y="3867150"/>
            <a:ext cx="2543175" cy="333375"/>
          </a:xfrm>
          <a:prstGeom prst="roundRect">
            <a:avLst>
              <a:gd name="adj" fmla="val 22857"/>
            </a:avLst>
          </a:prstGeom>
          <a:solidFill>
            <a:srgbClr val="FFFFFF"/>
          </a:solidFill>
          <a:ln w="9525">
            <a:solidFill>
              <a:srgbClr val="D6E1DC"/>
            </a:solidFill>
          </a:ln>
        </p:spPr>
      </p:sp>
      <p:sp>
        <p:nvSpPr>
          <p:cNvPr id="47" name="Овал 46">
            <a:extLst>
              <a:ext uri="{FF2B5EF4-FFF2-40B4-BE49-F238E27FC236}">
                <a16:creationId xmlns:a16="http://schemas.microsoft.com/office/drawing/2014/main" id="{72F9303B-CA95-4A50-B2FA-A0F04EB293DB}"/>
              </a:ext>
            </a:extLst>
          </p:cNvPr>
          <p:cNvSpPr>
            <a:spLocks noGrp="1"/>
          </p:cNvSpPr>
          <p:nvPr/>
        </p:nvSpPr>
        <p:spPr>
          <a:xfrm>
            <a:off x="6219825" y="3952875"/>
            <a:ext cx="152400" cy="152400"/>
          </a:xfrm>
          <a:prstGeom prst="ellipse">
            <a:avLst/>
          </a:prstGeom>
          <a:solidFill>
            <a:srgbClr val="0F6B64"/>
          </a:solidFill>
          <a:ln w="0">
            <a:noFill/>
          </a:ln>
        </p:spPr>
      </p:sp>
      <p:sp>
        <p:nvSpPr>
          <p:cNvPr id="48" name="Прямокутник 47">
            <a:extLst>
              <a:ext uri="{FF2B5EF4-FFF2-40B4-BE49-F238E27FC236}">
                <a16:creationId xmlns:a16="http://schemas.microsoft.com/office/drawing/2014/main" id="{5FFB9392-2016-43E9-86D6-FF1E2E5DEF0C}"/>
              </a:ext>
            </a:extLst>
          </p:cNvPr>
          <p:cNvSpPr>
            <a:spLocks noGrp="1"/>
          </p:cNvSpPr>
          <p:nvPr/>
        </p:nvSpPr>
        <p:spPr>
          <a:xfrm>
            <a:off x="6219825" y="39814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49" name="Прямокутник 48">
            <a:extLst>
              <a:ext uri="{FF2B5EF4-FFF2-40B4-BE49-F238E27FC236}">
                <a16:creationId xmlns:a16="http://schemas.microsoft.com/office/drawing/2014/main" id="{0645B4DB-857E-40D0-AA02-3B2312C2B0BB}"/>
              </a:ext>
            </a:extLst>
          </p:cNvPr>
          <p:cNvSpPr>
            <a:spLocks noGrp="1"/>
          </p:cNvSpPr>
          <p:nvPr/>
        </p:nvSpPr>
        <p:spPr>
          <a:xfrm>
            <a:off x="6486525" y="394335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коди точок</a:t>
            </a:r>
          </a:p>
        </p:txBody>
      </p:sp>
      <p:sp>
        <p:nvSpPr>
          <p:cNvPr id="50" name="Прямокутник: округлені кути 49">
            <a:extLst>
              <a:ext uri="{FF2B5EF4-FFF2-40B4-BE49-F238E27FC236}">
                <a16:creationId xmlns:a16="http://schemas.microsoft.com/office/drawing/2014/main" id="{CCEC2FD7-C413-4766-B67A-2BFEC2208C5B}"/>
              </a:ext>
            </a:extLst>
          </p:cNvPr>
          <p:cNvSpPr>
            <a:spLocks noGrp="1"/>
          </p:cNvSpPr>
          <p:nvPr/>
        </p:nvSpPr>
        <p:spPr>
          <a:xfrm>
            <a:off x="8839200" y="3867150"/>
            <a:ext cx="2543175" cy="333375"/>
          </a:xfrm>
          <a:prstGeom prst="roundRect">
            <a:avLst>
              <a:gd name="adj" fmla="val 22857"/>
            </a:avLst>
          </a:prstGeom>
          <a:solidFill>
            <a:srgbClr val="F5EBDD"/>
          </a:solidFill>
          <a:ln w="9525">
            <a:solidFill>
              <a:srgbClr val="D6E1DC"/>
            </a:solidFill>
          </a:ln>
        </p:spPr>
      </p:sp>
      <p:sp>
        <p:nvSpPr>
          <p:cNvPr id="51" name="Овал 50">
            <a:extLst>
              <a:ext uri="{FF2B5EF4-FFF2-40B4-BE49-F238E27FC236}">
                <a16:creationId xmlns:a16="http://schemas.microsoft.com/office/drawing/2014/main" id="{8B3A570E-A43F-45DC-9B96-4C2F879CCA4F}"/>
              </a:ext>
            </a:extLst>
          </p:cNvPr>
          <p:cNvSpPr>
            <a:spLocks noGrp="1"/>
          </p:cNvSpPr>
          <p:nvPr/>
        </p:nvSpPr>
        <p:spPr>
          <a:xfrm>
            <a:off x="8953500" y="3952875"/>
            <a:ext cx="152400" cy="152400"/>
          </a:xfrm>
          <a:prstGeom prst="ellipse">
            <a:avLst/>
          </a:prstGeom>
          <a:solidFill>
            <a:srgbClr val="0F6B64"/>
          </a:solidFill>
          <a:ln w="0">
            <a:noFill/>
          </a:ln>
        </p:spPr>
      </p:sp>
      <p:sp>
        <p:nvSpPr>
          <p:cNvPr id="52" name="Прямокутник 51">
            <a:extLst>
              <a:ext uri="{FF2B5EF4-FFF2-40B4-BE49-F238E27FC236}">
                <a16:creationId xmlns:a16="http://schemas.microsoft.com/office/drawing/2014/main" id="{C89B436F-4676-4614-AC96-9198600C5E44}"/>
              </a:ext>
            </a:extLst>
          </p:cNvPr>
          <p:cNvSpPr>
            <a:spLocks noGrp="1"/>
          </p:cNvSpPr>
          <p:nvPr/>
        </p:nvSpPr>
        <p:spPr>
          <a:xfrm>
            <a:off x="8953500" y="3981450"/>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53" name="Прямокутник 52">
            <a:extLst>
              <a:ext uri="{FF2B5EF4-FFF2-40B4-BE49-F238E27FC236}">
                <a16:creationId xmlns:a16="http://schemas.microsoft.com/office/drawing/2014/main" id="{D15BC6CD-52BE-4CF6-B592-BDC004191F31}"/>
              </a:ext>
            </a:extLst>
          </p:cNvPr>
          <p:cNvSpPr>
            <a:spLocks noGrp="1"/>
          </p:cNvSpPr>
          <p:nvPr/>
        </p:nvSpPr>
        <p:spPr>
          <a:xfrm>
            <a:off x="9220200" y="3943350"/>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дублікати</a:t>
            </a:r>
          </a:p>
        </p:txBody>
      </p:sp>
      <p:sp>
        <p:nvSpPr>
          <p:cNvPr id="54" name="Прямокутник: округлені кути 53">
            <a:extLst>
              <a:ext uri="{FF2B5EF4-FFF2-40B4-BE49-F238E27FC236}">
                <a16:creationId xmlns:a16="http://schemas.microsoft.com/office/drawing/2014/main" id="{E742C603-2124-4B77-99B8-DDC4A1FF795B}"/>
              </a:ext>
            </a:extLst>
          </p:cNvPr>
          <p:cNvSpPr>
            <a:spLocks noGrp="1"/>
          </p:cNvSpPr>
          <p:nvPr/>
        </p:nvSpPr>
        <p:spPr>
          <a:xfrm>
            <a:off x="6105525" y="4314825"/>
            <a:ext cx="2543175" cy="333375"/>
          </a:xfrm>
          <a:prstGeom prst="roundRect">
            <a:avLst>
              <a:gd name="adj" fmla="val 22857"/>
            </a:avLst>
          </a:prstGeom>
          <a:solidFill>
            <a:srgbClr val="FFFFFF"/>
          </a:solidFill>
          <a:ln w="9525">
            <a:solidFill>
              <a:srgbClr val="D6E1DC"/>
            </a:solidFill>
          </a:ln>
        </p:spPr>
      </p:sp>
      <p:sp>
        <p:nvSpPr>
          <p:cNvPr id="55" name="Овал 54">
            <a:extLst>
              <a:ext uri="{FF2B5EF4-FFF2-40B4-BE49-F238E27FC236}">
                <a16:creationId xmlns:a16="http://schemas.microsoft.com/office/drawing/2014/main" id="{A53F497A-7143-430B-A246-2951B7FE0E87}"/>
              </a:ext>
            </a:extLst>
          </p:cNvPr>
          <p:cNvSpPr>
            <a:spLocks noGrp="1"/>
          </p:cNvSpPr>
          <p:nvPr/>
        </p:nvSpPr>
        <p:spPr>
          <a:xfrm>
            <a:off x="6219825" y="4400550"/>
            <a:ext cx="152400" cy="152400"/>
          </a:xfrm>
          <a:prstGeom prst="ellipse">
            <a:avLst/>
          </a:prstGeom>
          <a:solidFill>
            <a:srgbClr val="0F6B64"/>
          </a:solidFill>
          <a:ln w="0">
            <a:noFill/>
          </a:ln>
        </p:spPr>
      </p:sp>
      <p:sp>
        <p:nvSpPr>
          <p:cNvPr id="56" name="Прямокутник 55">
            <a:extLst>
              <a:ext uri="{FF2B5EF4-FFF2-40B4-BE49-F238E27FC236}">
                <a16:creationId xmlns:a16="http://schemas.microsoft.com/office/drawing/2014/main" id="{CD45F933-B348-4462-A6B3-1C6D6C4B80E1}"/>
              </a:ext>
            </a:extLst>
          </p:cNvPr>
          <p:cNvSpPr>
            <a:spLocks noGrp="1"/>
          </p:cNvSpPr>
          <p:nvPr/>
        </p:nvSpPr>
        <p:spPr>
          <a:xfrm>
            <a:off x="6219825" y="4429125"/>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57" name="Прямокутник 56">
            <a:extLst>
              <a:ext uri="{FF2B5EF4-FFF2-40B4-BE49-F238E27FC236}">
                <a16:creationId xmlns:a16="http://schemas.microsoft.com/office/drawing/2014/main" id="{BD264A22-806F-4386-B52D-ED9B7D1497C7}"/>
              </a:ext>
            </a:extLst>
          </p:cNvPr>
          <p:cNvSpPr>
            <a:spLocks noGrp="1"/>
          </p:cNvSpPr>
          <p:nvPr/>
        </p:nvSpPr>
        <p:spPr>
          <a:xfrm>
            <a:off x="6486525" y="439102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статус якості</a:t>
            </a:r>
          </a:p>
        </p:txBody>
      </p:sp>
      <p:sp>
        <p:nvSpPr>
          <p:cNvPr id="58" name="Прямокутник: округлені кути 57">
            <a:extLst>
              <a:ext uri="{FF2B5EF4-FFF2-40B4-BE49-F238E27FC236}">
                <a16:creationId xmlns:a16="http://schemas.microsoft.com/office/drawing/2014/main" id="{E60D09B5-FA9F-4808-B111-048A84443A77}"/>
              </a:ext>
            </a:extLst>
          </p:cNvPr>
          <p:cNvSpPr>
            <a:spLocks noGrp="1"/>
          </p:cNvSpPr>
          <p:nvPr/>
        </p:nvSpPr>
        <p:spPr>
          <a:xfrm>
            <a:off x="8839200" y="4314825"/>
            <a:ext cx="2543175" cy="333375"/>
          </a:xfrm>
          <a:prstGeom prst="roundRect">
            <a:avLst>
              <a:gd name="adj" fmla="val 22857"/>
            </a:avLst>
          </a:prstGeom>
          <a:solidFill>
            <a:srgbClr val="F5EBDD"/>
          </a:solidFill>
          <a:ln w="9525">
            <a:solidFill>
              <a:srgbClr val="D6E1DC"/>
            </a:solidFill>
          </a:ln>
        </p:spPr>
      </p:sp>
      <p:sp>
        <p:nvSpPr>
          <p:cNvPr id="59" name="Овал 58">
            <a:extLst>
              <a:ext uri="{FF2B5EF4-FFF2-40B4-BE49-F238E27FC236}">
                <a16:creationId xmlns:a16="http://schemas.microsoft.com/office/drawing/2014/main" id="{93A3FFC3-91D9-4E68-8CAE-DB83A7B81301}"/>
              </a:ext>
            </a:extLst>
          </p:cNvPr>
          <p:cNvSpPr>
            <a:spLocks noGrp="1"/>
          </p:cNvSpPr>
          <p:nvPr/>
        </p:nvSpPr>
        <p:spPr>
          <a:xfrm>
            <a:off x="8953500" y="4400550"/>
            <a:ext cx="152400" cy="152400"/>
          </a:xfrm>
          <a:prstGeom prst="ellipse">
            <a:avLst/>
          </a:prstGeom>
          <a:solidFill>
            <a:srgbClr val="0F6B64"/>
          </a:solidFill>
          <a:ln w="0">
            <a:noFill/>
          </a:ln>
        </p:spPr>
      </p:sp>
      <p:sp>
        <p:nvSpPr>
          <p:cNvPr id="60" name="Прямокутник 59">
            <a:extLst>
              <a:ext uri="{FF2B5EF4-FFF2-40B4-BE49-F238E27FC236}">
                <a16:creationId xmlns:a16="http://schemas.microsoft.com/office/drawing/2014/main" id="{7B4F2FEB-5D9C-427A-83AB-30FC2A5B9174}"/>
              </a:ext>
            </a:extLst>
          </p:cNvPr>
          <p:cNvSpPr>
            <a:spLocks noGrp="1"/>
          </p:cNvSpPr>
          <p:nvPr/>
        </p:nvSpPr>
        <p:spPr>
          <a:xfrm>
            <a:off x="8953500" y="4429125"/>
            <a:ext cx="152400" cy="952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8</a:t>
            </a:r>
          </a:p>
        </p:txBody>
      </p:sp>
      <p:sp>
        <p:nvSpPr>
          <p:cNvPr id="61" name="Прямокутник 60">
            <a:extLst>
              <a:ext uri="{FF2B5EF4-FFF2-40B4-BE49-F238E27FC236}">
                <a16:creationId xmlns:a16="http://schemas.microsoft.com/office/drawing/2014/main" id="{8E348DC0-62D8-4B16-82FD-695134232FBF}"/>
              </a:ext>
            </a:extLst>
          </p:cNvPr>
          <p:cNvSpPr>
            <a:spLocks noGrp="1"/>
          </p:cNvSpPr>
          <p:nvPr/>
        </p:nvSpPr>
        <p:spPr>
          <a:xfrm>
            <a:off x="9220200" y="4391025"/>
            <a:ext cx="2000250" cy="180975"/>
          </a:xfrm>
          <a:prstGeom prst="rect">
            <a:avLst/>
          </a:prstGeom>
          <a:noFill/>
          <a:ln w="0">
            <a:noFill/>
          </a:ln>
        </p:spPr>
        <p:txBody>
          <a:bodyPr anchor="t">
            <a:normAutofit fontScale="71212"/>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журнал змін</a:t>
            </a:r>
          </a:p>
        </p:txBody>
      </p:sp>
      <p:sp>
        <p:nvSpPr>
          <p:cNvPr id="62" name="Прямокутник: округлені кути 61">
            <a:extLst>
              <a:ext uri="{FF2B5EF4-FFF2-40B4-BE49-F238E27FC236}">
                <a16:creationId xmlns:a16="http://schemas.microsoft.com/office/drawing/2014/main" id="{0EAF983C-23B0-4A8B-908F-DFB01099D59A}"/>
              </a:ext>
            </a:extLst>
          </p:cNvPr>
          <p:cNvSpPr>
            <a:spLocks noGrp="1"/>
          </p:cNvSpPr>
          <p:nvPr/>
        </p:nvSpPr>
        <p:spPr>
          <a:xfrm>
            <a:off x="514350" y="5095875"/>
            <a:ext cx="11068050" cy="857250"/>
          </a:xfrm>
          <a:prstGeom prst="roundRect">
            <a:avLst>
              <a:gd name="adj" fmla="val 8889"/>
            </a:avLst>
          </a:prstGeom>
          <a:solidFill>
            <a:srgbClr val="10282F"/>
          </a:solidFill>
          <a:ln w="0">
            <a:noFill/>
          </a:ln>
        </p:spPr>
      </p:sp>
      <p:sp>
        <p:nvSpPr>
          <p:cNvPr id="63" name="Прямокутник 62">
            <a:extLst>
              <a:ext uri="{FF2B5EF4-FFF2-40B4-BE49-F238E27FC236}">
                <a16:creationId xmlns:a16="http://schemas.microsoft.com/office/drawing/2014/main" id="{95BB8E29-9444-4B2B-809B-B0E07EA991C0}"/>
              </a:ext>
            </a:extLst>
          </p:cNvPr>
          <p:cNvSpPr>
            <a:spLocks noGrp="1"/>
          </p:cNvSpPr>
          <p:nvPr/>
        </p:nvSpPr>
        <p:spPr>
          <a:xfrm>
            <a:off x="742950" y="5267325"/>
            <a:ext cx="152400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Правило версій</a:t>
            </a:r>
          </a:p>
        </p:txBody>
      </p:sp>
      <p:sp>
        <p:nvSpPr>
          <p:cNvPr id="64" name="Прямокутник 63">
            <a:extLst>
              <a:ext uri="{FF2B5EF4-FFF2-40B4-BE49-F238E27FC236}">
                <a16:creationId xmlns:a16="http://schemas.microsoft.com/office/drawing/2014/main" id="{7BD00D9B-A13D-4C93-8238-BE3981794E57}"/>
              </a:ext>
            </a:extLst>
          </p:cNvPr>
          <p:cNvSpPr>
            <a:spLocks noGrp="1"/>
          </p:cNvSpPr>
          <p:nvPr/>
        </p:nvSpPr>
        <p:spPr>
          <a:xfrm>
            <a:off x="2333625" y="5210175"/>
            <a:ext cx="8810625" cy="400050"/>
          </a:xfrm>
          <a:prstGeom prst="rect">
            <a:avLst/>
          </a:prstGeom>
          <a:noFill/>
          <a:ln w="0">
            <a:noFill/>
          </a:ln>
        </p:spPr>
        <p:txBody>
          <a:bodyPr anchor="t">
            <a:normAutofit fontScale="79412"/>
          </a:bodyPr>
          <a:lstStyle/>
          <a:p>
            <a:pPr algn="l">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Первинні значення зберігають. Виправлення записують окремою документованою версією разом із причиною, автором і датою зміни.</a:t>
            </a:r>
          </a:p>
        </p:txBody>
      </p:sp>
      <p:sp>
        <p:nvSpPr>
          <p:cNvPr id="65" name="Прямокутник 64">
            <a:extLst>
              <a:ext uri="{FF2B5EF4-FFF2-40B4-BE49-F238E27FC236}">
                <a16:creationId xmlns:a16="http://schemas.microsoft.com/office/drawing/2014/main" id="{6065C094-C2D4-476F-BD3A-0275665F87A5}"/>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6" name="Прямокутник 65">
            <a:extLst>
              <a:ext uri="{FF2B5EF4-FFF2-40B4-BE49-F238E27FC236}">
                <a16:creationId xmlns:a16="http://schemas.microsoft.com/office/drawing/2014/main" id="{ADAE5148-9245-45C5-8F27-7DE1623A346E}"/>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22</a:t>
            </a:r>
          </a:p>
        </p:txBody>
      </p:sp>
    </p:spTree>
    <p:extLst>
      <p:ext uri="{BB962C8B-B14F-4D97-AF65-F5344CB8AC3E}">
        <p14:creationId xmlns:p14="http://schemas.microsoft.com/office/powerpoint/2010/main" val="269857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6" name="Прямокутник 65">
            <a:extLst>
              <a:ext uri="{FF2B5EF4-FFF2-40B4-BE49-F238E27FC236}">
                <a16:creationId xmlns:a16="http://schemas.microsoft.com/office/drawing/2014/main" id="{282A41D7-4BE2-4F0A-B420-4827ADB2AB9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23</a:t>
            </a:r>
          </a:p>
        </p:txBody>
      </p:sp>
      <p:sp>
        <p:nvSpPr>
          <p:cNvPr id="2" name="Прямокутник 1">
            <a:extLst>
              <a:ext uri="{FF2B5EF4-FFF2-40B4-BE49-F238E27FC236}">
                <a16:creationId xmlns:a16="http://schemas.microsoft.com/office/drawing/2014/main" id="{EAC4D7EA-1310-4A25-8CBA-9F84CB647B68}"/>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3C0FBAE3-8EF1-4F52-A56B-CA85FFECFB1F}"/>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Контроль якості перевіряє геометрію, атрибути й логіку</a:t>
            </a:r>
          </a:p>
        </p:txBody>
      </p:sp>
      <p:sp>
        <p:nvSpPr>
          <p:cNvPr id="4" name="Прямокутник: округлені кути 3">
            <a:extLst>
              <a:ext uri="{FF2B5EF4-FFF2-40B4-BE49-F238E27FC236}">
                <a16:creationId xmlns:a16="http://schemas.microsoft.com/office/drawing/2014/main" id="{55FA2205-A363-4249-B648-5431E391C881}"/>
              </a:ext>
            </a:extLst>
          </p:cNvPr>
          <p:cNvSpPr>
            <a:spLocks noGrp="1"/>
          </p:cNvSpPr>
          <p:nvPr/>
        </p:nvSpPr>
        <p:spPr>
          <a:xfrm>
            <a:off x="514350" y="1657350"/>
            <a:ext cx="533400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563326E-F52C-4494-8755-90BE54378E9D}"/>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19E859E3-7B98-497A-8B6A-1B10551C3BC0}"/>
              </a:ext>
            </a:extLst>
          </p:cNvPr>
          <p:cNvSpPr>
            <a:spLocks noGrp="1"/>
          </p:cNvSpPr>
          <p:nvPr/>
        </p:nvSpPr>
        <p:spPr>
          <a:xfrm>
            <a:off x="704850" y="1771650"/>
            <a:ext cx="49530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ТОПОЛОГІЯ</a:t>
            </a:r>
          </a:p>
        </p:txBody>
      </p:sp>
      <p:sp>
        <p:nvSpPr>
          <p:cNvPr id="7" name="Прямокутник 6">
            <a:extLst>
              <a:ext uri="{FF2B5EF4-FFF2-40B4-BE49-F238E27FC236}">
                <a16:creationId xmlns:a16="http://schemas.microsoft.com/office/drawing/2014/main" id="{D0F101E1-7B09-4596-8052-16371B553F7E}"/>
              </a:ext>
            </a:extLst>
          </p:cNvPr>
          <p:cNvSpPr>
            <a:spLocks noGrp="1"/>
          </p:cNvSpPr>
          <p:nvPr/>
        </p:nvSpPr>
        <p:spPr>
          <a:xfrm>
            <a:off x="704850" y="1990725"/>
            <a:ext cx="497205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 правил, що описує просторові відношення між об’єктами.</a:t>
            </a:r>
          </a:p>
        </p:txBody>
      </p:sp>
      <p:sp>
        <p:nvSpPr>
          <p:cNvPr id="8" name="Прямокутник: округлені кути 7">
            <a:extLst>
              <a:ext uri="{FF2B5EF4-FFF2-40B4-BE49-F238E27FC236}">
                <a16:creationId xmlns:a16="http://schemas.microsoft.com/office/drawing/2014/main" id="{12813C01-1A6E-4DC1-B0FA-BDE55C712892}"/>
              </a:ext>
            </a:extLst>
          </p:cNvPr>
          <p:cNvSpPr>
            <a:spLocks noGrp="1"/>
          </p:cNvSpPr>
          <p:nvPr/>
        </p:nvSpPr>
        <p:spPr>
          <a:xfrm>
            <a:off x="6057900" y="1657350"/>
            <a:ext cx="5524500" cy="666750"/>
          </a:xfrm>
          <a:prstGeom prst="roundRect">
            <a:avLst>
              <a:gd name="adj" fmla="val 11429"/>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343C48BE-AF8F-41AC-BDDA-133BF20ADAE5}"/>
              </a:ext>
            </a:extLst>
          </p:cNvPr>
          <p:cNvSpPr>
            <a:spLocks noGrp="1"/>
          </p:cNvSpPr>
          <p:nvPr/>
        </p:nvSpPr>
        <p:spPr>
          <a:xfrm>
            <a:off x="6057900" y="1657350"/>
            <a:ext cx="66675" cy="666750"/>
          </a:xfrm>
          <a:prstGeom prst="roundRect">
            <a:avLst>
              <a:gd name="adj" fmla="val 50000"/>
            </a:avLst>
          </a:prstGeom>
          <a:solidFill>
            <a:srgbClr val="3E7692"/>
          </a:solidFill>
          <a:ln w="0">
            <a:noFill/>
          </a:ln>
        </p:spPr>
      </p:sp>
      <p:sp>
        <p:nvSpPr>
          <p:cNvPr id="10" name="Прямокутник 9">
            <a:extLst>
              <a:ext uri="{FF2B5EF4-FFF2-40B4-BE49-F238E27FC236}">
                <a16:creationId xmlns:a16="http://schemas.microsoft.com/office/drawing/2014/main" id="{A425B744-7632-4943-A819-D5D39450114C}"/>
              </a:ext>
            </a:extLst>
          </p:cNvPr>
          <p:cNvSpPr>
            <a:spLocks noGrp="1"/>
          </p:cNvSpPr>
          <p:nvPr/>
        </p:nvSpPr>
        <p:spPr>
          <a:xfrm>
            <a:off x="6248400" y="1771650"/>
            <a:ext cx="514350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ЛОГІЧНА ПЕРЕВІРКА</a:t>
            </a:r>
          </a:p>
        </p:txBody>
      </p:sp>
      <p:sp>
        <p:nvSpPr>
          <p:cNvPr id="11" name="Прямокутник 10">
            <a:extLst>
              <a:ext uri="{FF2B5EF4-FFF2-40B4-BE49-F238E27FC236}">
                <a16:creationId xmlns:a16="http://schemas.microsoft.com/office/drawing/2014/main" id="{E7AE070B-905D-41F7-9097-598FBD1DB349}"/>
              </a:ext>
            </a:extLst>
          </p:cNvPr>
          <p:cNvSpPr>
            <a:spLocks noGrp="1"/>
          </p:cNvSpPr>
          <p:nvPr/>
        </p:nvSpPr>
        <p:spPr>
          <a:xfrm>
            <a:off x="6248400" y="1990725"/>
            <a:ext cx="5162550" cy="247650"/>
          </a:xfrm>
          <a:prstGeom prst="rect">
            <a:avLst/>
          </a:prstGeom>
          <a:noFill/>
          <a:ln w="0">
            <a:noFill/>
          </a:ln>
        </p:spPr>
        <p:txBody>
          <a:bodyPr anchor="t">
            <a:normAutofit fontScale="86268"/>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Контроль узгодженості значень, дат, одиниць, категорій і зв’язків між записами.</a:t>
            </a:r>
          </a:p>
        </p:txBody>
      </p:sp>
      <p:sp>
        <p:nvSpPr>
          <p:cNvPr id="12" name="Прямокутник 11">
            <a:extLst>
              <a:ext uri="{FF2B5EF4-FFF2-40B4-BE49-F238E27FC236}">
                <a16:creationId xmlns:a16="http://schemas.microsoft.com/office/drawing/2014/main" id="{3CF0DB6E-2F00-4ED4-821F-31F55CEF9239}"/>
              </a:ext>
            </a:extLst>
          </p:cNvPr>
          <p:cNvSpPr>
            <a:spLocks noGrp="1"/>
          </p:cNvSpPr>
          <p:nvPr/>
        </p:nvSpPr>
        <p:spPr>
          <a:xfrm>
            <a:off x="514350" y="2647950"/>
            <a:ext cx="3238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ТОПОЛОГІЧНІ ПРАВИЛА</a:t>
            </a:r>
          </a:p>
        </p:txBody>
      </p:sp>
      <p:sp>
        <p:nvSpPr>
          <p:cNvPr id="13" name="Прямокутник: округлені кути 12">
            <a:extLst>
              <a:ext uri="{FF2B5EF4-FFF2-40B4-BE49-F238E27FC236}">
                <a16:creationId xmlns:a16="http://schemas.microsoft.com/office/drawing/2014/main" id="{A649FD55-5D88-46B9-AC7E-34AEE428C031}"/>
              </a:ext>
            </a:extLst>
          </p:cNvPr>
          <p:cNvSpPr>
            <a:spLocks noGrp="1"/>
          </p:cNvSpPr>
          <p:nvPr/>
        </p:nvSpPr>
        <p:spPr>
          <a:xfrm>
            <a:off x="514350" y="2971800"/>
            <a:ext cx="5219700" cy="342900"/>
          </a:xfrm>
          <a:prstGeom prst="roundRect">
            <a:avLst>
              <a:gd name="adj" fmla="val 22222"/>
            </a:avLst>
          </a:prstGeom>
          <a:solidFill>
            <a:srgbClr val="FFFFFF"/>
          </a:solidFill>
          <a:ln w="9525">
            <a:solidFill>
              <a:srgbClr val="D6E1DC"/>
            </a:solidFill>
          </a:ln>
        </p:spPr>
      </p:sp>
      <p:sp>
        <p:nvSpPr>
          <p:cNvPr id="14" name="Овал 13">
            <a:extLst>
              <a:ext uri="{FF2B5EF4-FFF2-40B4-BE49-F238E27FC236}">
                <a16:creationId xmlns:a16="http://schemas.microsoft.com/office/drawing/2014/main" id="{CE3EE970-4D52-41B5-AB28-2B34B6832D7F}"/>
              </a:ext>
            </a:extLst>
          </p:cNvPr>
          <p:cNvSpPr>
            <a:spLocks noGrp="1"/>
          </p:cNvSpPr>
          <p:nvPr/>
        </p:nvSpPr>
        <p:spPr>
          <a:xfrm>
            <a:off x="647700" y="3067050"/>
            <a:ext cx="152400" cy="15240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047FB5F6-4B4B-485B-872A-79194C00B593}"/>
              </a:ext>
            </a:extLst>
          </p:cNvPr>
          <p:cNvSpPr>
            <a:spLocks noGrp="1"/>
          </p:cNvSpPr>
          <p:nvPr/>
        </p:nvSpPr>
        <p:spPr>
          <a:xfrm>
            <a:off x="647700" y="30575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6" name="Прямокутник 15">
            <a:extLst>
              <a:ext uri="{FF2B5EF4-FFF2-40B4-BE49-F238E27FC236}">
                <a16:creationId xmlns:a16="http://schemas.microsoft.com/office/drawing/2014/main" id="{00B1B798-7C09-4FB1-8733-FF8D1163721D}"/>
              </a:ext>
            </a:extLst>
          </p:cNvPr>
          <p:cNvSpPr>
            <a:spLocks noGrp="1"/>
          </p:cNvSpPr>
          <p:nvPr/>
        </p:nvSpPr>
        <p:spPr>
          <a:xfrm>
            <a:off x="914400" y="3048000"/>
            <a:ext cx="46291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полігони не самоперетинаються</a:t>
            </a:r>
          </a:p>
        </p:txBody>
      </p:sp>
      <p:sp>
        <p:nvSpPr>
          <p:cNvPr id="17" name="Прямокутник: округлені кути 16">
            <a:extLst>
              <a:ext uri="{FF2B5EF4-FFF2-40B4-BE49-F238E27FC236}">
                <a16:creationId xmlns:a16="http://schemas.microsoft.com/office/drawing/2014/main" id="{00517468-1CCB-47CB-A4D2-C70CF4121759}"/>
              </a:ext>
            </a:extLst>
          </p:cNvPr>
          <p:cNvSpPr>
            <a:spLocks noGrp="1"/>
          </p:cNvSpPr>
          <p:nvPr/>
        </p:nvSpPr>
        <p:spPr>
          <a:xfrm>
            <a:off x="514350" y="3429000"/>
            <a:ext cx="5219700" cy="342900"/>
          </a:xfrm>
          <a:prstGeom prst="roundRect">
            <a:avLst>
              <a:gd name="adj" fmla="val 22222"/>
            </a:avLst>
          </a:prstGeom>
          <a:solidFill>
            <a:srgbClr val="F5EBDD"/>
          </a:solidFill>
          <a:ln w="9525">
            <a:solidFill>
              <a:srgbClr val="D6E1DC"/>
            </a:solidFill>
          </a:ln>
        </p:spPr>
      </p:sp>
      <p:sp>
        <p:nvSpPr>
          <p:cNvPr id="18" name="Овал 17">
            <a:extLst>
              <a:ext uri="{FF2B5EF4-FFF2-40B4-BE49-F238E27FC236}">
                <a16:creationId xmlns:a16="http://schemas.microsoft.com/office/drawing/2014/main" id="{28720410-3D60-4A4F-AF69-A33A34760AC5}"/>
              </a:ext>
            </a:extLst>
          </p:cNvPr>
          <p:cNvSpPr>
            <a:spLocks noGrp="1"/>
          </p:cNvSpPr>
          <p:nvPr/>
        </p:nvSpPr>
        <p:spPr>
          <a:xfrm>
            <a:off x="647700" y="3524250"/>
            <a:ext cx="152400" cy="152400"/>
          </a:xfrm>
          <a:prstGeom prst="ellipse">
            <a:avLst/>
          </a:prstGeom>
          <a:solidFill>
            <a:srgbClr val="0F6B64"/>
          </a:solidFill>
          <a:ln w="0">
            <a:noFill/>
          </a:ln>
        </p:spPr>
      </p:sp>
      <p:sp>
        <p:nvSpPr>
          <p:cNvPr id="19" name="Прямокутник 18">
            <a:extLst>
              <a:ext uri="{FF2B5EF4-FFF2-40B4-BE49-F238E27FC236}">
                <a16:creationId xmlns:a16="http://schemas.microsoft.com/office/drawing/2014/main" id="{C11ED2EC-B087-435C-9587-75A3504E4DF4}"/>
              </a:ext>
            </a:extLst>
          </p:cNvPr>
          <p:cNvSpPr>
            <a:spLocks noGrp="1"/>
          </p:cNvSpPr>
          <p:nvPr/>
        </p:nvSpPr>
        <p:spPr>
          <a:xfrm>
            <a:off x="647700" y="35147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0" name="Прямокутник 19">
            <a:extLst>
              <a:ext uri="{FF2B5EF4-FFF2-40B4-BE49-F238E27FC236}">
                <a16:creationId xmlns:a16="http://schemas.microsoft.com/office/drawing/2014/main" id="{99153FFA-7FB5-4AD9-B444-F53B5463E304}"/>
              </a:ext>
            </a:extLst>
          </p:cNvPr>
          <p:cNvSpPr>
            <a:spLocks noGrp="1"/>
          </p:cNvSpPr>
          <p:nvPr/>
        </p:nvSpPr>
        <p:spPr>
          <a:xfrm>
            <a:off x="914400" y="3505200"/>
            <a:ext cx="46291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суміжні межі не мають прогалин</a:t>
            </a:r>
          </a:p>
        </p:txBody>
      </p:sp>
      <p:sp>
        <p:nvSpPr>
          <p:cNvPr id="21" name="Прямокутник: округлені кути 20">
            <a:extLst>
              <a:ext uri="{FF2B5EF4-FFF2-40B4-BE49-F238E27FC236}">
                <a16:creationId xmlns:a16="http://schemas.microsoft.com/office/drawing/2014/main" id="{4BF9E3E1-845E-4847-9407-E20EF8E7E39F}"/>
              </a:ext>
            </a:extLst>
          </p:cNvPr>
          <p:cNvSpPr>
            <a:spLocks noGrp="1"/>
          </p:cNvSpPr>
          <p:nvPr/>
        </p:nvSpPr>
        <p:spPr>
          <a:xfrm>
            <a:off x="514350" y="3886200"/>
            <a:ext cx="5219700" cy="342900"/>
          </a:xfrm>
          <a:prstGeom prst="roundRect">
            <a:avLst>
              <a:gd name="adj" fmla="val 22222"/>
            </a:avLst>
          </a:prstGeom>
          <a:solidFill>
            <a:srgbClr val="FFFFFF"/>
          </a:solidFill>
          <a:ln w="9525">
            <a:solidFill>
              <a:srgbClr val="D6E1DC"/>
            </a:solidFill>
          </a:ln>
        </p:spPr>
      </p:sp>
      <p:sp>
        <p:nvSpPr>
          <p:cNvPr id="22" name="Овал 21">
            <a:extLst>
              <a:ext uri="{FF2B5EF4-FFF2-40B4-BE49-F238E27FC236}">
                <a16:creationId xmlns:a16="http://schemas.microsoft.com/office/drawing/2014/main" id="{61057106-E395-4E2E-A3E0-549E3AD04D4D}"/>
              </a:ext>
            </a:extLst>
          </p:cNvPr>
          <p:cNvSpPr>
            <a:spLocks noGrp="1"/>
          </p:cNvSpPr>
          <p:nvPr/>
        </p:nvSpPr>
        <p:spPr>
          <a:xfrm>
            <a:off x="647700" y="3981450"/>
            <a:ext cx="152400" cy="15240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B83478D7-038C-4054-8995-8F4065ACFF7A}"/>
              </a:ext>
            </a:extLst>
          </p:cNvPr>
          <p:cNvSpPr>
            <a:spLocks noGrp="1"/>
          </p:cNvSpPr>
          <p:nvPr/>
        </p:nvSpPr>
        <p:spPr>
          <a:xfrm>
            <a:off x="647700" y="39719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4" name="Прямокутник 23">
            <a:extLst>
              <a:ext uri="{FF2B5EF4-FFF2-40B4-BE49-F238E27FC236}">
                <a16:creationId xmlns:a16="http://schemas.microsoft.com/office/drawing/2014/main" id="{B36770B7-DF66-4488-A35C-F72135E00C8E}"/>
              </a:ext>
            </a:extLst>
          </p:cNvPr>
          <p:cNvSpPr>
            <a:spLocks noGrp="1"/>
          </p:cNvSpPr>
          <p:nvPr/>
        </p:nvSpPr>
        <p:spPr>
          <a:xfrm>
            <a:off x="914400" y="3962400"/>
            <a:ext cx="46291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точки поза ділянкою мають пояснення</a:t>
            </a:r>
          </a:p>
        </p:txBody>
      </p:sp>
      <p:sp>
        <p:nvSpPr>
          <p:cNvPr id="25" name="Прямокутник: округлені кути 24">
            <a:extLst>
              <a:ext uri="{FF2B5EF4-FFF2-40B4-BE49-F238E27FC236}">
                <a16:creationId xmlns:a16="http://schemas.microsoft.com/office/drawing/2014/main" id="{79ED5AB9-E4A3-42F3-BBB6-CF5D91E44609}"/>
              </a:ext>
            </a:extLst>
          </p:cNvPr>
          <p:cNvSpPr>
            <a:spLocks noGrp="1"/>
          </p:cNvSpPr>
          <p:nvPr/>
        </p:nvSpPr>
        <p:spPr>
          <a:xfrm>
            <a:off x="514350" y="4343400"/>
            <a:ext cx="5219700" cy="342900"/>
          </a:xfrm>
          <a:prstGeom prst="roundRect">
            <a:avLst>
              <a:gd name="adj" fmla="val 22222"/>
            </a:avLst>
          </a:prstGeom>
          <a:solidFill>
            <a:srgbClr val="F5EBDD"/>
          </a:solidFill>
          <a:ln w="9525">
            <a:solidFill>
              <a:srgbClr val="D6E1DC"/>
            </a:solidFill>
          </a:ln>
        </p:spPr>
      </p:sp>
      <p:sp>
        <p:nvSpPr>
          <p:cNvPr id="26" name="Овал 25">
            <a:extLst>
              <a:ext uri="{FF2B5EF4-FFF2-40B4-BE49-F238E27FC236}">
                <a16:creationId xmlns:a16="http://schemas.microsoft.com/office/drawing/2014/main" id="{6DAD0010-F166-4B16-BA2F-DCE520B688D3}"/>
              </a:ext>
            </a:extLst>
          </p:cNvPr>
          <p:cNvSpPr>
            <a:spLocks noGrp="1"/>
          </p:cNvSpPr>
          <p:nvPr/>
        </p:nvSpPr>
        <p:spPr>
          <a:xfrm>
            <a:off x="647700" y="4438650"/>
            <a:ext cx="152400" cy="152400"/>
          </a:xfrm>
          <a:prstGeom prst="ellipse">
            <a:avLst/>
          </a:prstGeom>
          <a:solidFill>
            <a:srgbClr val="0F6B64"/>
          </a:solidFill>
          <a:ln w="0">
            <a:noFill/>
          </a:ln>
        </p:spPr>
      </p:sp>
      <p:sp>
        <p:nvSpPr>
          <p:cNvPr id="27" name="Прямокутник 26">
            <a:extLst>
              <a:ext uri="{FF2B5EF4-FFF2-40B4-BE49-F238E27FC236}">
                <a16:creationId xmlns:a16="http://schemas.microsoft.com/office/drawing/2014/main" id="{0868C734-A215-40A9-B8E1-C6EA9AD50DC7}"/>
              </a:ext>
            </a:extLst>
          </p:cNvPr>
          <p:cNvSpPr>
            <a:spLocks noGrp="1"/>
          </p:cNvSpPr>
          <p:nvPr/>
        </p:nvSpPr>
        <p:spPr>
          <a:xfrm>
            <a:off x="647700" y="44291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8" name="Прямокутник 27">
            <a:extLst>
              <a:ext uri="{FF2B5EF4-FFF2-40B4-BE49-F238E27FC236}">
                <a16:creationId xmlns:a16="http://schemas.microsoft.com/office/drawing/2014/main" id="{FC122AE7-7C83-40F4-92DA-7263040A17F4}"/>
              </a:ext>
            </a:extLst>
          </p:cNvPr>
          <p:cNvSpPr>
            <a:spLocks noGrp="1"/>
          </p:cNvSpPr>
          <p:nvPr/>
        </p:nvSpPr>
        <p:spPr>
          <a:xfrm>
            <a:off x="914400" y="4419600"/>
            <a:ext cx="46291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маршрут проходить дозволеною зоною</a:t>
            </a:r>
          </a:p>
        </p:txBody>
      </p:sp>
      <p:sp>
        <p:nvSpPr>
          <p:cNvPr id="29" name="Прямокутник: округлені кути 28">
            <a:extLst>
              <a:ext uri="{FF2B5EF4-FFF2-40B4-BE49-F238E27FC236}">
                <a16:creationId xmlns:a16="http://schemas.microsoft.com/office/drawing/2014/main" id="{F9C88055-3971-4C0F-93E4-759E99212CEC}"/>
              </a:ext>
            </a:extLst>
          </p:cNvPr>
          <p:cNvSpPr>
            <a:spLocks noGrp="1"/>
          </p:cNvSpPr>
          <p:nvPr/>
        </p:nvSpPr>
        <p:spPr>
          <a:xfrm>
            <a:off x="514350" y="4800600"/>
            <a:ext cx="5219700" cy="342900"/>
          </a:xfrm>
          <a:prstGeom prst="roundRect">
            <a:avLst>
              <a:gd name="adj" fmla="val 22222"/>
            </a:avLst>
          </a:prstGeom>
          <a:solidFill>
            <a:srgbClr val="FFFFFF"/>
          </a:solidFill>
          <a:ln w="9525">
            <a:solidFill>
              <a:srgbClr val="D6E1DC"/>
            </a:solidFill>
          </a:ln>
        </p:spPr>
      </p:sp>
      <p:sp>
        <p:nvSpPr>
          <p:cNvPr id="30" name="Овал 29">
            <a:extLst>
              <a:ext uri="{FF2B5EF4-FFF2-40B4-BE49-F238E27FC236}">
                <a16:creationId xmlns:a16="http://schemas.microsoft.com/office/drawing/2014/main" id="{4CF690D4-59AF-484C-AE20-D038EBCB60E3}"/>
              </a:ext>
            </a:extLst>
          </p:cNvPr>
          <p:cNvSpPr>
            <a:spLocks noGrp="1"/>
          </p:cNvSpPr>
          <p:nvPr/>
        </p:nvSpPr>
        <p:spPr>
          <a:xfrm>
            <a:off x="647700" y="4895850"/>
            <a:ext cx="152400" cy="152400"/>
          </a:xfrm>
          <a:prstGeom prst="ellipse">
            <a:avLst/>
          </a:prstGeom>
          <a:solidFill>
            <a:srgbClr val="0F6B64"/>
          </a:solidFill>
          <a:ln w="0">
            <a:noFill/>
          </a:ln>
        </p:spPr>
      </p:sp>
      <p:sp>
        <p:nvSpPr>
          <p:cNvPr id="31" name="Прямокутник 30">
            <a:extLst>
              <a:ext uri="{FF2B5EF4-FFF2-40B4-BE49-F238E27FC236}">
                <a16:creationId xmlns:a16="http://schemas.microsoft.com/office/drawing/2014/main" id="{0E0F52C8-76D8-4025-A477-1252EBE48F1B}"/>
              </a:ext>
            </a:extLst>
          </p:cNvPr>
          <p:cNvSpPr>
            <a:spLocks noGrp="1"/>
          </p:cNvSpPr>
          <p:nvPr/>
        </p:nvSpPr>
        <p:spPr>
          <a:xfrm>
            <a:off x="647700" y="48863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2" name="Прямокутник 31">
            <a:extLst>
              <a:ext uri="{FF2B5EF4-FFF2-40B4-BE49-F238E27FC236}">
                <a16:creationId xmlns:a16="http://schemas.microsoft.com/office/drawing/2014/main" id="{F30C3988-4452-440B-B26A-CCEAB6047A57}"/>
              </a:ext>
            </a:extLst>
          </p:cNvPr>
          <p:cNvSpPr>
            <a:spLocks noGrp="1"/>
          </p:cNvSpPr>
          <p:nvPr/>
        </p:nvSpPr>
        <p:spPr>
          <a:xfrm>
            <a:off x="914400" y="4876800"/>
            <a:ext cx="46291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річкова точка збігається з водним об’єктом</a:t>
            </a:r>
          </a:p>
        </p:txBody>
      </p:sp>
      <p:sp>
        <p:nvSpPr>
          <p:cNvPr id="33" name="Прямокутник 32">
            <a:extLst>
              <a:ext uri="{FF2B5EF4-FFF2-40B4-BE49-F238E27FC236}">
                <a16:creationId xmlns:a16="http://schemas.microsoft.com/office/drawing/2014/main" id="{64622FDE-409E-4942-B5D7-988E35A6ED34}"/>
              </a:ext>
            </a:extLst>
          </p:cNvPr>
          <p:cNvSpPr>
            <a:spLocks noGrp="1"/>
          </p:cNvSpPr>
          <p:nvPr/>
        </p:nvSpPr>
        <p:spPr>
          <a:xfrm>
            <a:off x="6000750" y="2647950"/>
            <a:ext cx="32385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ЛОГІЧНІ ПРАВИЛА</a:t>
            </a:r>
          </a:p>
        </p:txBody>
      </p:sp>
      <p:sp>
        <p:nvSpPr>
          <p:cNvPr id="34" name="Прямокутник: округлені кути 33">
            <a:extLst>
              <a:ext uri="{FF2B5EF4-FFF2-40B4-BE49-F238E27FC236}">
                <a16:creationId xmlns:a16="http://schemas.microsoft.com/office/drawing/2014/main" id="{389548A1-802F-4598-9C56-0BC12D90C1D4}"/>
              </a:ext>
            </a:extLst>
          </p:cNvPr>
          <p:cNvSpPr>
            <a:spLocks noGrp="1"/>
          </p:cNvSpPr>
          <p:nvPr/>
        </p:nvSpPr>
        <p:spPr>
          <a:xfrm>
            <a:off x="6000750" y="2971800"/>
            <a:ext cx="2600325" cy="342900"/>
          </a:xfrm>
          <a:prstGeom prst="roundRect">
            <a:avLst>
              <a:gd name="adj" fmla="val 22222"/>
            </a:avLst>
          </a:prstGeom>
          <a:solidFill>
            <a:srgbClr val="FFFFFF"/>
          </a:solidFill>
          <a:ln w="9525">
            <a:solidFill>
              <a:srgbClr val="D6E1DC"/>
            </a:solidFill>
          </a:ln>
        </p:spPr>
      </p:sp>
      <p:sp>
        <p:nvSpPr>
          <p:cNvPr id="35" name="Овал 34">
            <a:extLst>
              <a:ext uri="{FF2B5EF4-FFF2-40B4-BE49-F238E27FC236}">
                <a16:creationId xmlns:a16="http://schemas.microsoft.com/office/drawing/2014/main" id="{9DA5D54B-E89B-45C8-A570-86DF2FDFD43A}"/>
              </a:ext>
            </a:extLst>
          </p:cNvPr>
          <p:cNvSpPr>
            <a:spLocks noGrp="1"/>
          </p:cNvSpPr>
          <p:nvPr/>
        </p:nvSpPr>
        <p:spPr>
          <a:xfrm>
            <a:off x="6115050" y="3067050"/>
            <a:ext cx="152400" cy="152400"/>
          </a:xfrm>
          <a:prstGeom prst="ellipse">
            <a:avLst/>
          </a:prstGeom>
          <a:solidFill>
            <a:srgbClr val="3E7692"/>
          </a:solidFill>
          <a:ln w="0">
            <a:noFill/>
          </a:ln>
        </p:spPr>
      </p:sp>
      <p:sp>
        <p:nvSpPr>
          <p:cNvPr id="36" name="Прямокутник 35">
            <a:extLst>
              <a:ext uri="{FF2B5EF4-FFF2-40B4-BE49-F238E27FC236}">
                <a16:creationId xmlns:a16="http://schemas.microsoft.com/office/drawing/2014/main" id="{74026BBC-69BD-48DA-A150-8DCA5A69B573}"/>
              </a:ext>
            </a:extLst>
          </p:cNvPr>
          <p:cNvSpPr>
            <a:spLocks noGrp="1"/>
          </p:cNvSpPr>
          <p:nvPr/>
        </p:nvSpPr>
        <p:spPr>
          <a:xfrm>
            <a:off x="6115050" y="30575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7" name="Прямокутник 36">
            <a:extLst>
              <a:ext uri="{FF2B5EF4-FFF2-40B4-BE49-F238E27FC236}">
                <a16:creationId xmlns:a16="http://schemas.microsoft.com/office/drawing/2014/main" id="{20C94B30-E9FC-4F94-B8F2-2E1A9A05115A}"/>
              </a:ext>
            </a:extLst>
          </p:cNvPr>
          <p:cNvSpPr>
            <a:spLocks noGrp="1"/>
          </p:cNvSpPr>
          <p:nvPr/>
        </p:nvSpPr>
        <p:spPr>
          <a:xfrm>
            <a:off x="6381750" y="3048000"/>
            <a:ext cx="206692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глибина не є від’ємною</a:t>
            </a:r>
          </a:p>
        </p:txBody>
      </p:sp>
      <p:sp>
        <p:nvSpPr>
          <p:cNvPr id="38" name="Прямокутник: округлені кути 37">
            <a:extLst>
              <a:ext uri="{FF2B5EF4-FFF2-40B4-BE49-F238E27FC236}">
                <a16:creationId xmlns:a16="http://schemas.microsoft.com/office/drawing/2014/main" id="{34C9A7E5-20A3-4683-BCE5-A3CC6A8801CF}"/>
              </a:ext>
            </a:extLst>
          </p:cNvPr>
          <p:cNvSpPr>
            <a:spLocks noGrp="1"/>
          </p:cNvSpPr>
          <p:nvPr/>
        </p:nvSpPr>
        <p:spPr>
          <a:xfrm>
            <a:off x="8791575" y="2971800"/>
            <a:ext cx="2600325" cy="342900"/>
          </a:xfrm>
          <a:prstGeom prst="roundRect">
            <a:avLst>
              <a:gd name="adj" fmla="val 22222"/>
            </a:avLst>
          </a:prstGeom>
          <a:solidFill>
            <a:srgbClr val="F5EBDD"/>
          </a:solidFill>
          <a:ln w="9525">
            <a:solidFill>
              <a:srgbClr val="D6E1DC"/>
            </a:solidFill>
          </a:ln>
        </p:spPr>
      </p:sp>
      <p:sp>
        <p:nvSpPr>
          <p:cNvPr id="39" name="Овал 38">
            <a:extLst>
              <a:ext uri="{FF2B5EF4-FFF2-40B4-BE49-F238E27FC236}">
                <a16:creationId xmlns:a16="http://schemas.microsoft.com/office/drawing/2014/main" id="{7F24C70E-410A-4A76-9C2A-A965F08479BD}"/>
              </a:ext>
            </a:extLst>
          </p:cNvPr>
          <p:cNvSpPr>
            <a:spLocks noGrp="1"/>
          </p:cNvSpPr>
          <p:nvPr/>
        </p:nvSpPr>
        <p:spPr>
          <a:xfrm>
            <a:off x="8905875" y="3067050"/>
            <a:ext cx="152400" cy="152400"/>
          </a:xfrm>
          <a:prstGeom prst="ellipse">
            <a:avLst/>
          </a:prstGeom>
          <a:solidFill>
            <a:srgbClr val="3E7692"/>
          </a:solidFill>
          <a:ln w="0">
            <a:noFill/>
          </a:ln>
        </p:spPr>
      </p:sp>
      <p:sp>
        <p:nvSpPr>
          <p:cNvPr id="40" name="Прямокутник 39">
            <a:extLst>
              <a:ext uri="{FF2B5EF4-FFF2-40B4-BE49-F238E27FC236}">
                <a16:creationId xmlns:a16="http://schemas.microsoft.com/office/drawing/2014/main" id="{CC849265-A8F9-4CA8-BE40-44D8493B9E5B}"/>
              </a:ext>
            </a:extLst>
          </p:cNvPr>
          <p:cNvSpPr>
            <a:spLocks noGrp="1"/>
          </p:cNvSpPr>
          <p:nvPr/>
        </p:nvSpPr>
        <p:spPr>
          <a:xfrm>
            <a:off x="8905875" y="30575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1" name="Прямокутник 40">
            <a:extLst>
              <a:ext uri="{FF2B5EF4-FFF2-40B4-BE49-F238E27FC236}">
                <a16:creationId xmlns:a16="http://schemas.microsoft.com/office/drawing/2014/main" id="{3D27A6E3-6BA3-4D45-A72E-2B17091EB4DA}"/>
              </a:ext>
            </a:extLst>
          </p:cNvPr>
          <p:cNvSpPr>
            <a:spLocks noGrp="1"/>
          </p:cNvSpPr>
          <p:nvPr/>
        </p:nvSpPr>
        <p:spPr>
          <a:xfrm>
            <a:off x="9172575" y="3048000"/>
            <a:ext cx="206692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аналіз не передує відбору</a:t>
            </a:r>
          </a:p>
        </p:txBody>
      </p:sp>
      <p:sp>
        <p:nvSpPr>
          <p:cNvPr id="42" name="Прямокутник: округлені кути 41">
            <a:extLst>
              <a:ext uri="{FF2B5EF4-FFF2-40B4-BE49-F238E27FC236}">
                <a16:creationId xmlns:a16="http://schemas.microsoft.com/office/drawing/2014/main" id="{3FF43A20-38DD-42C5-AF8B-7718DAA494C9}"/>
              </a:ext>
            </a:extLst>
          </p:cNvPr>
          <p:cNvSpPr>
            <a:spLocks noGrp="1"/>
          </p:cNvSpPr>
          <p:nvPr/>
        </p:nvSpPr>
        <p:spPr>
          <a:xfrm>
            <a:off x="6000750" y="3429000"/>
            <a:ext cx="2600325" cy="342900"/>
          </a:xfrm>
          <a:prstGeom prst="roundRect">
            <a:avLst>
              <a:gd name="adj" fmla="val 22222"/>
            </a:avLst>
          </a:prstGeom>
          <a:solidFill>
            <a:srgbClr val="FFFFFF"/>
          </a:solidFill>
          <a:ln w="9525">
            <a:solidFill>
              <a:srgbClr val="D6E1DC"/>
            </a:solidFill>
          </a:ln>
        </p:spPr>
      </p:sp>
      <p:sp>
        <p:nvSpPr>
          <p:cNvPr id="43" name="Овал 42">
            <a:extLst>
              <a:ext uri="{FF2B5EF4-FFF2-40B4-BE49-F238E27FC236}">
                <a16:creationId xmlns:a16="http://schemas.microsoft.com/office/drawing/2014/main" id="{6F21283C-11A4-4A42-83E8-BB75E3AD3BDB}"/>
              </a:ext>
            </a:extLst>
          </p:cNvPr>
          <p:cNvSpPr>
            <a:spLocks noGrp="1"/>
          </p:cNvSpPr>
          <p:nvPr/>
        </p:nvSpPr>
        <p:spPr>
          <a:xfrm>
            <a:off x="6115050" y="3524250"/>
            <a:ext cx="152400" cy="152400"/>
          </a:xfrm>
          <a:prstGeom prst="ellipse">
            <a:avLst/>
          </a:prstGeom>
          <a:solidFill>
            <a:srgbClr val="3E7692"/>
          </a:solidFill>
          <a:ln w="0">
            <a:noFill/>
          </a:ln>
        </p:spPr>
      </p:sp>
      <p:sp>
        <p:nvSpPr>
          <p:cNvPr id="44" name="Прямокутник 43">
            <a:extLst>
              <a:ext uri="{FF2B5EF4-FFF2-40B4-BE49-F238E27FC236}">
                <a16:creationId xmlns:a16="http://schemas.microsoft.com/office/drawing/2014/main" id="{D444EEF7-B0A3-48FD-9A8E-324404FABA7A}"/>
              </a:ext>
            </a:extLst>
          </p:cNvPr>
          <p:cNvSpPr>
            <a:spLocks noGrp="1"/>
          </p:cNvSpPr>
          <p:nvPr/>
        </p:nvSpPr>
        <p:spPr>
          <a:xfrm>
            <a:off x="6115050" y="35147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5" name="Прямокутник 44">
            <a:extLst>
              <a:ext uri="{FF2B5EF4-FFF2-40B4-BE49-F238E27FC236}">
                <a16:creationId xmlns:a16="http://schemas.microsoft.com/office/drawing/2014/main" id="{FE37A0FD-0236-4F6E-AF37-3A16B3D043FF}"/>
              </a:ext>
            </a:extLst>
          </p:cNvPr>
          <p:cNvSpPr>
            <a:spLocks noGrp="1"/>
          </p:cNvSpPr>
          <p:nvPr/>
        </p:nvSpPr>
        <p:spPr>
          <a:xfrm>
            <a:off x="6381750" y="3505200"/>
            <a:ext cx="206692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результат нижче LOQ має статус</a:t>
            </a:r>
          </a:p>
        </p:txBody>
      </p:sp>
      <p:sp>
        <p:nvSpPr>
          <p:cNvPr id="46" name="Прямокутник: округлені кути 45">
            <a:extLst>
              <a:ext uri="{FF2B5EF4-FFF2-40B4-BE49-F238E27FC236}">
                <a16:creationId xmlns:a16="http://schemas.microsoft.com/office/drawing/2014/main" id="{DBD23824-D19B-4259-98CD-7831A1A12359}"/>
              </a:ext>
            </a:extLst>
          </p:cNvPr>
          <p:cNvSpPr>
            <a:spLocks noGrp="1"/>
          </p:cNvSpPr>
          <p:nvPr/>
        </p:nvSpPr>
        <p:spPr>
          <a:xfrm>
            <a:off x="8791575" y="3429000"/>
            <a:ext cx="2600325" cy="342900"/>
          </a:xfrm>
          <a:prstGeom prst="roundRect">
            <a:avLst>
              <a:gd name="adj" fmla="val 22222"/>
            </a:avLst>
          </a:prstGeom>
          <a:solidFill>
            <a:srgbClr val="F5EBDD"/>
          </a:solidFill>
          <a:ln w="9525">
            <a:solidFill>
              <a:srgbClr val="D6E1DC"/>
            </a:solidFill>
          </a:ln>
        </p:spPr>
      </p:sp>
      <p:sp>
        <p:nvSpPr>
          <p:cNvPr id="47" name="Овал 46">
            <a:extLst>
              <a:ext uri="{FF2B5EF4-FFF2-40B4-BE49-F238E27FC236}">
                <a16:creationId xmlns:a16="http://schemas.microsoft.com/office/drawing/2014/main" id="{968D427C-8CE3-4FA5-A751-51DEA9A6EC67}"/>
              </a:ext>
            </a:extLst>
          </p:cNvPr>
          <p:cNvSpPr>
            <a:spLocks noGrp="1"/>
          </p:cNvSpPr>
          <p:nvPr/>
        </p:nvSpPr>
        <p:spPr>
          <a:xfrm>
            <a:off x="8905875" y="3524250"/>
            <a:ext cx="152400" cy="152400"/>
          </a:xfrm>
          <a:prstGeom prst="ellipse">
            <a:avLst/>
          </a:prstGeom>
          <a:solidFill>
            <a:srgbClr val="3E7692"/>
          </a:solidFill>
          <a:ln w="0">
            <a:noFill/>
          </a:ln>
        </p:spPr>
      </p:sp>
      <p:sp>
        <p:nvSpPr>
          <p:cNvPr id="48" name="Прямокутник 47">
            <a:extLst>
              <a:ext uri="{FF2B5EF4-FFF2-40B4-BE49-F238E27FC236}">
                <a16:creationId xmlns:a16="http://schemas.microsoft.com/office/drawing/2014/main" id="{D552C3D1-1543-46BA-8C85-836611F69316}"/>
              </a:ext>
            </a:extLst>
          </p:cNvPr>
          <p:cNvSpPr>
            <a:spLocks noGrp="1"/>
          </p:cNvSpPr>
          <p:nvPr/>
        </p:nvSpPr>
        <p:spPr>
          <a:xfrm>
            <a:off x="8905875" y="35147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9" name="Прямокутник 48">
            <a:extLst>
              <a:ext uri="{FF2B5EF4-FFF2-40B4-BE49-F238E27FC236}">
                <a16:creationId xmlns:a16="http://schemas.microsoft.com/office/drawing/2014/main" id="{35B777DB-2B62-41CC-B29B-E5BED9367EBE}"/>
              </a:ext>
            </a:extLst>
          </p:cNvPr>
          <p:cNvSpPr>
            <a:spLocks noGrp="1"/>
          </p:cNvSpPr>
          <p:nvPr/>
        </p:nvSpPr>
        <p:spPr>
          <a:xfrm>
            <a:off x="9172575" y="3505200"/>
            <a:ext cx="206692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одиниці відповідають матриці</a:t>
            </a:r>
          </a:p>
        </p:txBody>
      </p:sp>
      <p:sp>
        <p:nvSpPr>
          <p:cNvPr id="50" name="Прямокутник: округлені кути 49">
            <a:extLst>
              <a:ext uri="{FF2B5EF4-FFF2-40B4-BE49-F238E27FC236}">
                <a16:creationId xmlns:a16="http://schemas.microsoft.com/office/drawing/2014/main" id="{542EA0B9-076D-4E54-9E95-3BBBE994D027}"/>
              </a:ext>
            </a:extLst>
          </p:cNvPr>
          <p:cNvSpPr>
            <a:spLocks noGrp="1"/>
          </p:cNvSpPr>
          <p:nvPr/>
        </p:nvSpPr>
        <p:spPr>
          <a:xfrm>
            <a:off x="6000750" y="3886200"/>
            <a:ext cx="2600325" cy="342900"/>
          </a:xfrm>
          <a:prstGeom prst="roundRect">
            <a:avLst>
              <a:gd name="adj" fmla="val 22222"/>
            </a:avLst>
          </a:prstGeom>
          <a:solidFill>
            <a:srgbClr val="FFFFFF"/>
          </a:solidFill>
          <a:ln w="9525">
            <a:solidFill>
              <a:srgbClr val="D6E1DC"/>
            </a:solidFill>
          </a:ln>
        </p:spPr>
      </p:sp>
      <p:sp>
        <p:nvSpPr>
          <p:cNvPr id="51" name="Овал 50">
            <a:extLst>
              <a:ext uri="{FF2B5EF4-FFF2-40B4-BE49-F238E27FC236}">
                <a16:creationId xmlns:a16="http://schemas.microsoft.com/office/drawing/2014/main" id="{CC190ABF-B6FD-4B8F-85BB-CEFB24BD581F}"/>
              </a:ext>
            </a:extLst>
          </p:cNvPr>
          <p:cNvSpPr>
            <a:spLocks noGrp="1"/>
          </p:cNvSpPr>
          <p:nvPr/>
        </p:nvSpPr>
        <p:spPr>
          <a:xfrm>
            <a:off x="6115050" y="3981450"/>
            <a:ext cx="152400" cy="152400"/>
          </a:xfrm>
          <a:prstGeom prst="ellipse">
            <a:avLst/>
          </a:prstGeom>
          <a:solidFill>
            <a:srgbClr val="3E7692"/>
          </a:solidFill>
          <a:ln w="0">
            <a:noFill/>
          </a:ln>
        </p:spPr>
      </p:sp>
      <p:sp>
        <p:nvSpPr>
          <p:cNvPr id="52" name="Прямокутник 51">
            <a:extLst>
              <a:ext uri="{FF2B5EF4-FFF2-40B4-BE49-F238E27FC236}">
                <a16:creationId xmlns:a16="http://schemas.microsoft.com/office/drawing/2014/main" id="{FB73CE2F-CEE7-445B-99A8-7BF9313D90FF}"/>
              </a:ext>
            </a:extLst>
          </p:cNvPr>
          <p:cNvSpPr>
            <a:spLocks noGrp="1"/>
          </p:cNvSpPr>
          <p:nvPr/>
        </p:nvSpPr>
        <p:spPr>
          <a:xfrm>
            <a:off x="6115050" y="39719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53" name="Прямокутник 52">
            <a:extLst>
              <a:ext uri="{FF2B5EF4-FFF2-40B4-BE49-F238E27FC236}">
                <a16:creationId xmlns:a16="http://schemas.microsoft.com/office/drawing/2014/main" id="{8CD5B585-EA82-4917-86EC-E47C8B759704}"/>
              </a:ext>
            </a:extLst>
          </p:cNvPr>
          <p:cNvSpPr>
            <a:spLocks noGrp="1"/>
          </p:cNvSpPr>
          <p:nvPr/>
        </p:nvSpPr>
        <p:spPr>
          <a:xfrm>
            <a:off x="6381750" y="3962400"/>
            <a:ext cx="2066925" cy="190500"/>
          </a:xfrm>
          <a:prstGeom prst="rect">
            <a:avLst/>
          </a:prstGeom>
          <a:noFill/>
          <a:ln w="0">
            <a:noFill/>
          </a:ln>
        </p:spPr>
        <p:txBody>
          <a:bodyPr anchor="t">
            <a:normAutofit fontScale="7327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фон не належить зоні джерела без пояснення</a:t>
            </a:r>
          </a:p>
        </p:txBody>
      </p:sp>
      <p:sp>
        <p:nvSpPr>
          <p:cNvPr id="54" name="Прямокутник: округлені кути 53">
            <a:extLst>
              <a:ext uri="{FF2B5EF4-FFF2-40B4-BE49-F238E27FC236}">
                <a16:creationId xmlns:a16="http://schemas.microsoft.com/office/drawing/2014/main" id="{45ABB4AE-51A9-42D2-8DFD-F6583AAC12B1}"/>
              </a:ext>
            </a:extLst>
          </p:cNvPr>
          <p:cNvSpPr>
            <a:spLocks noGrp="1"/>
          </p:cNvSpPr>
          <p:nvPr/>
        </p:nvSpPr>
        <p:spPr>
          <a:xfrm>
            <a:off x="8791575" y="3886200"/>
            <a:ext cx="2600325" cy="342900"/>
          </a:xfrm>
          <a:prstGeom prst="roundRect">
            <a:avLst>
              <a:gd name="adj" fmla="val 22222"/>
            </a:avLst>
          </a:prstGeom>
          <a:solidFill>
            <a:srgbClr val="F5EBDD"/>
          </a:solidFill>
          <a:ln w="9525">
            <a:solidFill>
              <a:srgbClr val="D6E1DC"/>
            </a:solidFill>
          </a:ln>
        </p:spPr>
      </p:sp>
      <p:sp>
        <p:nvSpPr>
          <p:cNvPr id="55" name="Овал 54">
            <a:extLst>
              <a:ext uri="{FF2B5EF4-FFF2-40B4-BE49-F238E27FC236}">
                <a16:creationId xmlns:a16="http://schemas.microsoft.com/office/drawing/2014/main" id="{4FB2E07C-B4B8-4715-BACE-372B68269DC9}"/>
              </a:ext>
            </a:extLst>
          </p:cNvPr>
          <p:cNvSpPr>
            <a:spLocks noGrp="1"/>
          </p:cNvSpPr>
          <p:nvPr/>
        </p:nvSpPr>
        <p:spPr>
          <a:xfrm>
            <a:off x="8905875" y="3981450"/>
            <a:ext cx="152400" cy="152400"/>
          </a:xfrm>
          <a:prstGeom prst="ellipse">
            <a:avLst/>
          </a:prstGeom>
          <a:solidFill>
            <a:srgbClr val="3E7692"/>
          </a:solidFill>
          <a:ln w="0">
            <a:noFill/>
          </a:ln>
        </p:spPr>
      </p:sp>
      <p:sp>
        <p:nvSpPr>
          <p:cNvPr id="56" name="Прямокутник 55">
            <a:extLst>
              <a:ext uri="{FF2B5EF4-FFF2-40B4-BE49-F238E27FC236}">
                <a16:creationId xmlns:a16="http://schemas.microsoft.com/office/drawing/2014/main" id="{C95581EA-90A1-4824-BE2E-3AE571D4CA0E}"/>
              </a:ext>
            </a:extLst>
          </p:cNvPr>
          <p:cNvSpPr>
            <a:spLocks noGrp="1"/>
          </p:cNvSpPr>
          <p:nvPr/>
        </p:nvSpPr>
        <p:spPr>
          <a:xfrm>
            <a:off x="8905875" y="39719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57" name="Прямокутник 56">
            <a:extLst>
              <a:ext uri="{FF2B5EF4-FFF2-40B4-BE49-F238E27FC236}">
                <a16:creationId xmlns:a16="http://schemas.microsoft.com/office/drawing/2014/main" id="{2E52B99E-7E2E-4E74-8010-3F7CFCE789EC}"/>
              </a:ext>
            </a:extLst>
          </p:cNvPr>
          <p:cNvSpPr>
            <a:spLocks noGrp="1"/>
          </p:cNvSpPr>
          <p:nvPr/>
        </p:nvSpPr>
        <p:spPr>
          <a:xfrm>
            <a:off x="9172575" y="3962400"/>
            <a:ext cx="2066925"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тип проби відповідає методу</a:t>
            </a:r>
          </a:p>
        </p:txBody>
      </p:sp>
      <p:sp>
        <p:nvSpPr>
          <p:cNvPr id="58" name="Прямокутник: округлені кути 57">
            <a:extLst>
              <a:ext uri="{FF2B5EF4-FFF2-40B4-BE49-F238E27FC236}">
                <a16:creationId xmlns:a16="http://schemas.microsoft.com/office/drawing/2014/main" id="{03691585-8F4F-4AFB-8685-11B931E9DA52}"/>
              </a:ext>
            </a:extLst>
          </p:cNvPr>
          <p:cNvSpPr>
            <a:spLocks noGrp="1"/>
          </p:cNvSpPr>
          <p:nvPr/>
        </p:nvSpPr>
        <p:spPr>
          <a:xfrm>
            <a:off x="6000750" y="4343400"/>
            <a:ext cx="2600325" cy="342900"/>
          </a:xfrm>
          <a:prstGeom prst="roundRect">
            <a:avLst>
              <a:gd name="adj" fmla="val 22222"/>
            </a:avLst>
          </a:prstGeom>
          <a:solidFill>
            <a:srgbClr val="FFFFFF"/>
          </a:solidFill>
          <a:ln w="9525">
            <a:solidFill>
              <a:srgbClr val="D6E1DC"/>
            </a:solidFill>
          </a:ln>
        </p:spPr>
      </p:sp>
      <p:sp>
        <p:nvSpPr>
          <p:cNvPr id="59" name="Овал 58">
            <a:extLst>
              <a:ext uri="{FF2B5EF4-FFF2-40B4-BE49-F238E27FC236}">
                <a16:creationId xmlns:a16="http://schemas.microsoft.com/office/drawing/2014/main" id="{657851B6-B066-4EF3-B561-0881FAB82E4D}"/>
              </a:ext>
            </a:extLst>
          </p:cNvPr>
          <p:cNvSpPr>
            <a:spLocks noGrp="1"/>
          </p:cNvSpPr>
          <p:nvPr/>
        </p:nvSpPr>
        <p:spPr>
          <a:xfrm>
            <a:off x="6115050" y="4438650"/>
            <a:ext cx="152400" cy="152400"/>
          </a:xfrm>
          <a:prstGeom prst="ellipse">
            <a:avLst/>
          </a:prstGeom>
          <a:solidFill>
            <a:srgbClr val="3E7692"/>
          </a:solidFill>
          <a:ln w="0">
            <a:noFill/>
          </a:ln>
        </p:spPr>
      </p:sp>
      <p:sp>
        <p:nvSpPr>
          <p:cNvPr id="60" name="Прямокутник 59">
            <a:extLst>
              <a:ext uri="{FF2B5EF4-FFF2-40B4-BE49-F238E27FC236}">
                <a16:creationId xmlns:a16="http://schemas.microsoft.com/office/drawing/2014/main" id="{B548F099-EA21-4F93-909A-0839460E0D88}"/>
              </a:ext>
            </a:extLst>
          </p:cNvPr>
          <p:cNvSpPr>
            <a:spLocks noGrp="1"/>
          </p:cNvSpPr>
          <p:nvPr/>
        </p:nvSpPr>
        <p:spPr>
          <a:xfrm>
            <a:off x="6115050" y="44291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61" name="Прямокутник 60">
            <a:extLst>
              <a:ext uri="{FF2B5EF4-FFF2-40B4-BE49-F238E27FC236}">
                <a16:creationId xmlns:a16="http://schemas.microsoft.com/office/drawing/2014/main" id="{D0BB3DB8-F6C4-4012-AF34-31A21C639233}"/>
              </a:ext>
            </a:extLst>
          </p:cNvPr>
          <p:cNvSpPr>
            <a:spLocks noGrp="1"/>
          </p:cNvSpPr>
          <p:nvPr/>
        </p:nvSpPr>
        <p:spPr>
          <a:xfrm>
            <a:off x="6381750" y="4419600"/>
            <a:ext cx="2066925" cy="190500"/>
          </a:xfrm>
          <a:prstGeom prst="rect">
            <a:avLst/>
          </a:prstGeom>
          <a:noFill/>
          <a:ln w="0">
            <a:noFill/>
          </a:ln>
        </p:spPr>
        <p:txBody>
          <a:bodyPr anchor="t">
            <a:normAutofit fontScale="8609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картографована точка має координати</a:t>
            </a:r>
          </a:p>
        </p:txBody>
      </p:sp>
      <p:sp>
        <p:nvSpPr>
          <p:cNvPr id="62" name="Прямокутник: округлені кути 61">
            <a:extLst>
              <a:ext uri="{FF2B5EF4-FFF2-40B4-BE49-F238E27FC236}">
                <a16:creationId xmlns:a16="http://schemas.microsoft.com/office/drawing/2014/main" id="{30D475B4-F99D-487A-BE2F-FAF4E6DF8D4D}"/>
              </a:ext>
            </a:extLst>
          </p:cNvPr>
          <p:cNvSpPr>
            <a:spLocks noGrp="1"/>
          </p:cNvSpPr>
          <p:nvPr/>
        </p:nvSpPr>
        <p:spPr>
          <a:xfrm>
            <a:off x="514350" y="5543550"/>
            <a:ext cx="11068050" cy="457200"/>
          </a:xfrm>
          <a:prstGeom prst="roundRect">
            <a:avLst>
              <a:gd name="adj" fmla="val 16667"/>
            </a:avLst>
          </a:prstGeom>
          <a:solidFill>
            <a:srgbClr val="10282F"/>
          </a:solidFill>
          <a:ln w="0">
            <a:noFill/>
          </a:ln>
        </p:spPr>
      </p:sp>
      <p:sp>
        <p:nvSpPr>
          <p:cNvPr id="63" name="Прямокутник 62">
            <a:extLst>
              <a:ext uri="{FF2B5EF4-FFF2-40B4-BE49-F238E27FC236}">
                <a16:creationId xmlns:a16="http://schemas.microsoft.com/office/drawing/2014/main" id="{574BC101-890C-4CED-99CF-4EBABDF838D6}"/>
              </a:ext>
            </a:extLst>
          </p:cNvPr>
          <p:cNvSpPr>
            <a:spLocks noGrp="1"/>
          </p:cNvSpPr>
          <p:nvPr/>
        </p:nvSpPr>
        <p:spPr>
          <a:xfrm>
            <a:off x="666750" y="5667375"/>
            <a:ext cx="10763250" cy="209550"/>
          </a:xfrm>
          <a:prstGeom prst="rect">
            <a:avLst/>
          </a:prstGeom>
          <a:noFill/>
          <a:ln w="0">
            <a:noFill/>
          </a:ln>
        </p:spPr>
        <p:txBody>
          <a:bodyPr anchor="t">
            <a:normAutofit fontScale="79487"/>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Контролюють також точність координат, повноту атрибутів, унікальність кодів, категорії, лабораторні зв’язки й актуальність версії.</a:t>
            </a:r>
          </a:p>
        </p:txBody>
      </p:sp>
      <p:sp>
        <p:nvSpPr>
          <p:cNvPr id="64" name="Прямокутник 63">
            <a:extLst>
              <a:ext uri="{FF2B5EF4-FFF2-40B4-BE49-F238E27FC236}">
                <a16:creationId xmlns:a16="http://schemas.microsoft.com/office/drawing/2014/main" id="{51118F6B-B963-441E-80EE-CA67B5BA9210}"/>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5" name="Прямокутник 64">
            <a:extLst>
              <a:ext uri="{FF2B5EF4-FFF2-40B4-BE49-F238E27FC236}">
                <a16:creationId xmlns:a16="http://schemas.microsoft.com/office/drawing/2014/main" id="{C0AD4EA1-82B2-4859-9782-CC04235B471F}"/>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23</a:t>
            </a:r>
          </a:p>
        </p:txBody>
      </p:sp>
    </p:spTree>
    <p:extLst>
      <p:ext uri="{BB962C8B-B14F-4D97-AF65-F5344CB8AC3E}">
        <p14:creationId xmlns:p14="http://schemas.microsoft.com/office/powerpoint/2010/main" val="2079797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 name="Прямокутник 58">
            <a:extLst>
              <a:ext uri="{FF2B5EF4-FFF2-40B4-BE49-F238E27FC236}">
                <a16:creationId xmlns:a16="http://schemas.microsoft.com/office/drawing/2014/main" id="{C7487D31-6774-4DD1-93A7-50FE3F6DDFD1}"/>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24</a:t>
            </a:r>
          </a:p>
        </p:txBody>
      </p:sp>
      <p:sp>
        <p:nvSpPr>
          <p:cNvPr id="2" name="Прямокутник 1">
            <a:extLst>
              <a:ext uri="{FF2B5EF4-FFF2-40B4-BE49-F238E27FC236}">
                <a16:creationId xmlns:a16="http://schemas.microsoft.com/office/drawing/2014/main" id="{FEBFDC1F-EBFE-4FDA-AC0C-A0583D8D8F7B}"/>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2D8834CE-084E-42B4-A4A3-B3CAE7964D8B}"/>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Просторовий аналіз виявляє зв’язки між об’єктами</a:t>
            </a:r>
          </a:p>
        </p:txBody>
      </p:sp>
      <p:sp>
        <p:nvSpPr>
          <p:cNvPr id="4" name="Прямокутник: округлені кути 3">
            <a:extLst>
              <a:ext uri="{FF2B5EF4-FFF2-40B4-BE49-F238E27FC236}">
                <a16:creationId xmlns:a16="http://schemas.microsoft.com/office/drawing/2014/main" id="{CAF3682E-F0C7-4734-8463-5EC6A5DD198E}"/>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B9BFCEEB-CC51-4AA3-9B27-3B8653DC70C9}"/>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5A60B48F-5924-431C-859E-F1424E150AD5}"/>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ПРОСТОРОВИЙ АНАЛІЗ</a:t>
            </a:r>
          </a:p>
        </p:txBody>
      </p:sp>
      <p:sp>
        <p:nvSpPr>
          <p:cNvPr id="7" name="Прямокутник 6">
            <a:extLst>
              <a:ext uri="{FF2B5EF4-FFF2-40B4-BE49-F238E27FC236}">
                <a16:creationId xmlns:a16="http://schemas.microsoft.com/office/drawing/2014/main" id="{8C7C1624-31A0-478C-BFC9-484120A9A726}"/>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Сукупність методів дослідження розташування, відстаней, напрямків, сусідства, накладання і просторової мінливості об’єктів.</a:t>
            </a:r>
          </a:p>
        </p:txBody>
      </p:sp>
      <p:sp>
        <p:nvSpPr>
          <p:cNvPr id="8" name="Прямокутник: округлені кути 7">
            <a:extLst>
              <a:ext uri="{FF2B5EF4-FFF2-40B4-BE49-F238E27FC236}">
                <a16:creationId xmlns:a16="http://schemas.microsoft.com/office/drawing/2014/main" id="{877A316E-56FD-403B-972C-46FC787E1B5D}"/>
              </a:ext>
            </a:extLst>
          </p:cNvPr>
          <p:cNvSpPr>
            <a:spLocks noGrp="1"/>
          </p:cNvSpPr>
          <p:nvPr/>
        </p:nvSpPr>
        <p:spPr>
          <a:xfrm>
            <a:off x="514350" y="2647950"/>
            <a:ext cx="3457575" cy="590550"/>
          </a:xfrm>
          <a:prstGeom prst="roundRect">
            <a:avLst>
              <a:gd name="adj" fmla="val 12903"/>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D08FC7FA-912D-4B52-8F9E-F7AF3BF11AEA}"/>
              </a:ext>
            </a:extLst>
          </p:cNvPr>
          <p:cNvSpPr>
            <a:spLocks noGrp="1"/>
          </p:cNvSpPr>
          <p:nvPr/>
        </p:nvSpPr>
        <p:spPr>
          <a:xfrm>
            <a:off x="647700" y="2781300"/>
            <a:ext cx="323850" cy="3238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0687DD72-0E26-4E5D-8264-C31908C0F3F0}"/>
              </a:ext>
            </a:extLst>
          </p:cNvPr>
          <p:cNvSpPr>
            <a:spLocks noGrp="1"/>
          </p:cNvSpPr>
          <p:nvPr/>
        </p:nvSpPr>
        <p:spPr>
          <a:xfrm>
            <a:off x="647700" y="28765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67544296-0D6F-4159-B338-C693CFB616A3}"/>
              </a:ext>
            </a:extLst>
          </p:cNvPr>
          <p:cNvSpPr>
            <a:spLocks noGrp="1"/>
          </p:cNvSpPr>
          <p:nvPr/>
        </p:nvSpPr>
        <p:spPr>
          <a:xfrm>
            <a:off x="1104900" y="27336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Буфери</a:t>
            </a:r>
          </a:p>
        </p:txBody>
      </p:sp>
      <p:sp>
        <p:nvSpPr>
          <p:cNvPr id="12" name="Прямокутник 11">
            <a:extLst>
              <a:ext uri="{FF2B5EF4-FFF2-40B4-BE49-F238E27FC236}">
                <a16:creationId xmlns:a16="http://schemas.microsoft.com/office/drawing/2014/main" id="{E35453DD-2135-4877-AA74-5D4F437131DF}"/>
              </a:ext>
            </a:extLst>
          </p:cNvPr>
          <p:cNvSpPr>
            <a:spLocks noGrp="1"/>
          </p:cNvSpPr>
          <p:nvPr/>
        </p:nvSpPr>
        <p:spPr>
          <a:xfrm>
            <a:off x="1104900" y="29432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зони близькості</a:t>
            </a:r>
          </a:p>
        </p:txBody>
      </p:sp>
      <p:sp>
        <p:nvSpPr>
          <p:cNvPr id="13" name="Прямокутник: округлені кути 12">
            <a:extLst>
              <a:ext uri="{FF2B5EF4-FFF2-40B4-BE49-F238E27FC236}">
                <a16:creationId xmlns:a16="http://schemas.microsoft.com/office/drawing/2014/main" id="{F4BB42BE-D32B-4360-AE3B-745DE92B5FB5}"/>
              </a:ext>
            </a:extLst>
          </p:cNvPr>
          <p:cNvSpPr>
            <a:spLocks noGrp="1"/>
          </p:cNvSpPr>
          <p:nvPr/>
        </p:nvSpPr>
        <p:spPr>
          <a:xfrm>
            <a:off x="4200525" y="2647950"/>
            <a:ext cx="3457575" cy="590550"/>
          </a:xfrm>
          <a:prstGeom prst="roundRect">
            <a:avLst>
              <a:gd name="adj" fmla="val 12903"/>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FAA9C9AF-C130-4191-B080-80C818FB5313}"/>
              </a:ext>
            </a:extLst>
          </p:cNvPr>
          <p:cNvSpPr>
            <a:spLocks noGrp="1"/>
          </p:cNvSpPr>
          <p:nvPr/>
        </p:nvSpPr>
        <p:spPr>
          <a:xfrm>
            <a:off x="4333875" y="2781300"/>
            <a:ext cx="323850" cy="3238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27DD8690-BBB9-4DE7-888C-8D7B5C9431B4}"/>
              </a:ext>
            </a:extLst>
          </p:cNvPr>
          <p:cNvSpPr>
            <a:spLocks noGrp="1"/>
          </p:cNvSpPr>
          <p:nvPr/>
        </p:nvSpPr>
        <p:spPr>
          <a:xfrm>
            <a:off x="4333875" y="28765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CA185F18-A5BC-4A2A-BD77-FE1F538B776E}"/>
              </a:ext>
            </a:extLst>
          </p:cNvPr>
          <p:cNvSpPr>
            <a:spLocks noGrp="1"/>
          </p:cNvSpPr>
          <p:nvPr/>
        </p:nvSpPr>
        <p:spPr>
          <a:xfrm>
            <a:off x="4791075" y="27336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Накладання</a:t>
            </a:r>
          </a:p>
        </p:txBody>
      </p:sp>
      <p:sp>
        <p:nvSpPr>
          <p:cNvPr id="17" name="Прямокутник 16">
            <a:extLst>
              <a:ext uri="{FF2B5EF4-FFF2-40B4-BE49-F238E27FC236}">
                <a16:creationId xmlns:a16="http://schemas.microsoft.com/office/drawing/2014/main" id="{A2FFAFC8-4F4E-473B-88CD-87AFE31FEDE4}"/>
              </a:ext>
            </a:extLst>
          </p:cNvPr>
          <p:cNvSpPr>
            <a:spLocks noGrp="1"/>
          </p:cNvSpPr>
          <p:nvPr/>
        </p:nvSpPr>
        <p:spPr>
          <a:xfrm>
            <a:off x="4791075" y="29432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перетин тематичних шарів</a:t>
            </a:r>
          </a:p>
        </p:txBody>
      </p:sp>
      <p:sp>
        <p:nvSpPr>
          <p:cNvPr id="18" name="Прямокутник: округлені кути 17">
            <a:extLst>
              <a:ext uri="{FF2B5EF4-FFF2-40B4-BE49-F238E27FC236}">
                <a16:creationId xmlns:a16="http://schemas.microsoft.com/office/drawing/2014/main" id="{67F30398-5C54-4508-B0BC-794CE866061F}"/>
              </a:ext>
            </a:extLst>
          </p:cNvPr>
          <p:cNvSpPr>
            <a:spLocks noGrp="1"/>
          </p:cNvSpPr>
          <p:nvPr/>
        </p:nvSpPr>
        <p:spPr>
          <a:xfrm>
            <a:off x="7886700" y="2647950"/>
            <a:ext cx="3457575" cy="590550"/>
          </a:xfrm>
          <a:prstGeom prst="roundRect">
            <a:avLst>
              <a:gd name="adj" fmla="val 12903"/>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B212811D-B854-46BC-8668-B2931AD19AA0}"/>
              </a:ext>
            </a:extLst>
          </p:cNvPr>
          <p:cNvSpPr>
            <a:spLocks noGrp="1"/>
          </p:cNvSpPr>
          <p:nvPr/>
        </p:nvSpPr>
        <p:spPr>
          <a:xfrm>
            <a:off x="8020050" y="2781300"/>
            <a:ext cx="323850" cy="32385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AA81B0EF-BBC3-4264-AA28-F3B1BDCD2555}"/>
              </a:ext>
            </a:extLst>
          </p:cNvPr>
          <p:cNvSpPr>
            <a:spLocks noGrp="1"/>
          </p:cNvSpPr>
          <p:nvPr/>
        </p:nvSpPr>
        <p:spPr>
          <a:xfrm>
            <a:off x="8020050" y="28765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6C8FC7B7-7F58-459F-9BA9-478D8B36D7FB}"/>
              </a:ext>
            </a:extLst>
          </p:cNvPr>
          <p:cNvSpPr>
            <a:spLocks noGrp="1"/>
          </p:cNvSpPr>
          <p:nvPr/>
        </p:nvSpPr>
        <p:spPr>
          <a:xfrm>
            <a:off x="8477250" y="27336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Відстані</a:t>
            </a:r>
          </a:p>
        </p:txBody>
      </p:sp>
      <p:sp>
        <p:nvSpPr>
          <p:cNvPr id="22" name="Прямокутник 21">
            <a:extLst>
              <a:ext uri="{FF2B5EF4-FFF2-40B4-BE49-F238E27FC236}">
                <a16:creationId xmlns:a16="http://schemas.microsoft.com/office/drawing/2014/main" id="{095DF989-5044-470B-9E79-ACC7C95A32F3}"/>
              </a:ext>
            </a:extLst>
          </p:cNvPr>
          <p:cNvSpPr>
            <a:spLocks noGrp="1"/>
          </p:cNvSpPr>
          <p:nvPr/>
        </p:nvSpPr>
        <p:spPr>
          <a:xfrm>
            <a:off x="8477250" y="29432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близькість джерел і рецепторів</a:t>
            </a:r>
          </a:p>
        </p:txBody>
      </p:sp>
      <p:sp>
        <p:nvSpPr>
          <p:cNvPr id="23" name="Прямокутник: округлені кути 22">
            <a:extLst>
              <a:ext uri="{FF2B5EF4-FFF2-40B4-BE49-F238E27FC236}">
                <a16:creationId xmlns:a16="http://schemas.microsoft.com/office/drawing/2014/main" id="{D3ABD1D2-2FEC-407F-87E8-9F794BA53ACD}"/>
              </a:ext>
            </a:extLst>
          </p:cNvPr>
          <p:cNvSpPr>
            <a:spLocks noGrp="1"/>
          </p:cNvSpPr>
          <p:nvPr/>
        </p:nvSpPr>
        <p:spPr>
          <a:xfrm>
            <a:off x="514350" y="3371850"/>
            <a:ext cx="3457575" cy="590550"/>
          </a:xfrm>
          <a:prstGeom prst="roundRect">
            <a:avLst>
              <a:gd name="adj" fmla="val 12903"/>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9D1E3287-4F3B-41B7-B307-203E2B22AD93}"/>
              </a:ext>
            </a:extLst>
          </p:cNvPr>
          <p:cNvSpPr>
            <a:spLocks noGrp="1"/>
          </p:cNvSpPr>
          <p:nvPr/>
        </p:nvSpPr>
        <p:spPr>
          <a:xfrm>
            <a:off x="647700" y="3505200"/>
            <a:ext cx="323850" cy="323850"/>
          </a:xfrm>
          <a:prstGeom prst="ellipse">
            <a:avLst/>
          </a:prstGeom>
          <a:solidFill>
            <a:srgbClr val="0F6B64"/>
          </a:solidFill>
          <a:ln w="0">
            <a:noFill/>
          </a:ln>
        </p:spPr>
      </p:sp>
      <p:sp>
        <p:nvSpPr>
          <p:cNvPr id="25" name="Прямокутник 24">
            <a:extLst>
              <a:ext uri="{FF2B5EF4-FFF2-40B4-BE49-F238E27FC236}">
                <a16:creationId xmlns:a16="http://schemas.microsoft.com/office/drawing/2014/main" id="{09848DF6-B55A-4D5C-A095-F335A975E69C}"/>
              </a:ext>
            </a:extLst>
          </p:cNvPr>
          <p:cNvSpPr>
            <a:spLocks noGrp="1"/>
          </p:cNvSpPr>
          <p:nvPr/>
        </p:nvSpPr>
        <p:spPr>
          <a:xfrm>
            <a:off x="647700" y="36004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D878C6BD-D1C8-45CA-9C66-6B8EAE415D88}"/>
              </a:ext>
            </a:extLst>
          </p:cNvPr>
          <p:cNvSpPr>
            <a:spLocks noGrp="1"/>
          </p:cNvSpPr>
          <p:nvPr/>
        </p:nvSpPr>
        <p:spPr>
          <a:xfrm>
            <a:off x="1104900" y="34575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Водозбір і стік</a:t>
            </a:r>
          </a:p>
        </p:txBody>
      </p:sp>
      <p:sp>
        <p:nvSpPr>
          <p:cNvPr id="27" name="Прямокутник 26">
            <a:extLst>
              <a:ext uri="{FF2B5EF4-FFF2-40B4-BE49-F238E27FC236}">
                <a16:creationId xmlns:a16="http://schemas.microsoft.com/office/drawing/2014/main" id="{F859CC78-D129-4866-9197-349C940228E4}"/>
              </a:ext>
            </a:extLst>
          </p:cNvPr>
          <p:cNvSpPr>
            <a:spLocks noGrp="1"/>
          </p:cNvSpPr>
          <p:nvPr/>
        </p:nvSpPr>
        <p:spPr>
          <a:xfrm>
            <a:off x="1104900" y="36671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напрям міграції водою</a:t>
            </a:r>
          </a:p>
        </p:txBody>
      </p:sp>
      <p:sp>
        <p:nvSpPr>
          <p:cNvPr id="28" name="Прямокутник: округлені кути 27">
            <a:extLst>
              <a:ext uri="{FF2B5EF4-FFF2-40B4-BE49-F238E27FC236}">
                <a16:creationId xmlns:a16="http://schemas.microsoft.com/office/drawing/2014/main" id="{3F9705CA-A11C-456E-8D4F-9A8FC5E5C805}"/>
              </a:ext>
            </a:extLst>
          </p:cNvPr>
          <p:cNvSpPr>
            <a:spLocks noGrp="1"/>
          </p:cNvSpPr>
          <p:nvPr/>
        </p:nvSpPr>
        <p:spPr>
          <a:xfrm>
            <a:off x="4200525" y="3371850"/>
            <a:ext cx="3457575" cy="590550"/>
          </a:xfrm>
          <a:prstGeom prst="roundRect">
            <a:avLst>
              <a:gd name="adj" fmla="val 12903"/>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58EF6D08-05C7-4341-ACD2-E4E7CC87BB01}"/>
              </a:ext>
            </a:extLst>
          </p:cNvPr>
          <p:cNvSpPr>
            <a:spLocks noGrp="1"/>
          </p:cNvSpPr>
          <p:nvPr/>
        </p:nvSpPr>
        <p:spPr>
          <a:xfrm>
            <a:off x="4333875" y="3505200"/>
            <a:ext cx="323850" cy="32385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ACF5AF06-89A8-434A-BB2F-6348E3C8AAB9}"/>
              </a:ext>
            </a:extLst>
          </p:cNvPr>
          <p:cNvSpPr>
            <a:spLocks noGrp="1"/>
          </p:cNvSpPr>
          <p:nvPr/>
        </p:nvSpPr>
        <p:spPr>
          <a:xfrm>
            <a:off x="4333875" y="36004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BAFCF4F4-79BE-453E-991C-F68227A715E1}"/>
              </a:ext>
            </a:extLst>
          </p:cNvPr>
          <p:cNvSpPr>
            <a:spLocks noGrp="1"/>
          </p:cNvSpPr>
          <p:nvPr/>
        </p:nvSpPr>
        <p:spPr>
          <a:xfrm>
            <a:off x="4791075" y="34575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Рельєф і профілі</a:t>
            </a:r>
          </a:p>
        </p:txBody>
      </p:sp>
      <p:sp>
        <p:nvSpPr>
          <p:cNvPr id="32" name="Прямокутник 31">
            <a:extLst>
              <a:ext uri="{FF2B5EF4-FFF2-40B4-BE49-F238E27FC236}">
                <a16:creationId xmlns:a16="http://schemas.microsoft.com/office/drawing/2014/main" id="{B87A33C5-D0A3-4205-91C4-14A1620A38DA}"/>
              </a:ext>
            </a:extLst>
          </p:cNvPr>
          <p:cNvSpPr>
            <a:spLocks noGrp="1"/>
          </p:cNvSpPr>
          <p:nvPr/>
        </p:nvSpPr>
        <p:spPr>
          <a:xfrm>
            <a:off x="4791075" y="36671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ухили, пониження, бар’єри</a:t>
            </a:r>
          </a:p>
        </p:txBody>
      </p:sp>
      <p:sp>
        <p:nvSpPr>
          <p:cNvPr id="33" name="Прямокутник: округлені кути 32">
            <a:extLst>
              <a:ext uri="{FF2B5EF4-FFF2-40B4-BE49-F238E27FC236}">
                <a16:creationId xmlns:a16="http://schemas.microsoft.com/office/drawing/2014/main" id="{78BDC49F-B3FF-4CC9-A3F7-87D7EFC1E62A}"/>
              </a:ext>
            </a:extLst>
          </p:cNvPr>
          <p:cNvSpPr>
            <a:spLocks noGrp="1"/>
          </p:cNvSpPr>
          <p:nvPr/>
        </p:nvSpPr>
        <p:spPr>
          <a:xfrm>
            <a:off x="7886700" y="3371850"/>
            <a:ext cx="3457575" cy="590550"/>
          </a:xfrm>
          <a:prstGeom prst="roundRect">
            <a:avLst>
              <a:gd name="adj" fmla="val 12903"/>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D1CAE868-6311-4688-A324-1705161E318E}"/>
              </a:ext>
            </a:extLst>
          </p:cNvPr>
          <p:cNvSpPr>
            <a:spLocks noGrp="1"/>
          </p:cNvSpPr>
          <p:nvPr/>
        </p:nvSpPr>
        <p:spPr>
          <a:xfrm>
            <a:off x="8020050" y="3505200"/>
            <a:ext cx="323850" cy="32385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4AD81EC3-6BEC-49BA-A222-4078320D9CBD}"/>
              </a:ext>
            </a:extLst>
          </p:cNvPr>
          <p:cNvSpPr>
            <a:spLocks noGrp="1"/>
          </p:cNvSpPr>
          <p:nvPr/>
        </p:nvSpPr>
        <p:spPr>
          <a:xfrm>
            <a:off x="8020050" y="36004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47089E7C-C6B7-4000-814A-BFBABCB69E72}"/>
              </a:ext>
            </a:extLst>
          </p:cNvPr>
          <p:cNvSpPr>
            <a:spLocks noGrp="1"/>
          </p:cNvSpPr>
          <p:nvPr/>
        </p:nvSpPr>
        <p:spPr>
          <a:xfrm>
            <a:off x="8477250" y="34575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Щільність і кластери</a:t>
            </a:r>
          </a:p>
        </p:txBody>
      </p:sp>
      <p:sp>
        <p:nvSpPr>
          <p:cNvPr id="37" name="Прямокутник 36">
            <a:extLst>
              <a:ext uri="{FF2B5EF4-FFF2-40B4-BE49-F238E27FC236}">
                <a16:creationId xmlns:a16="http://schemas.microsoft.com/office/drawing/2014/main" id="{8F883388-BF61-4090-8E3A-E7E11CCA2B49}"/>
              </a:ext>
            </a:extLst>
          </p:cNvPr>
          <p:cNvSpPr>
            <a:spLocks noGrp="1"/>
          </p:cNvSpPr>
          <p:nvPr/>
        </p:nvSpPr>
        <p:spPr>
          <a:xfrm>
            <a:off x="8477250" y="36671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просторові осередки</a:t>
            </a:r>
          </a:p>
        </p:txBody>
      </p:sp>
      <p:sp>
        <p:nvSpPr>
          <p:cNvPr id="38" name="Прямокутник: округлені кути 37">
            <a:extLst>
              <a:ext uri="{FF2B5EF4-FFF2-40B4-BE49-F238E27FC236}">
                <a16:creationId xmlns:a16="http://schemas.microsoft.com/office/drawing/2014/main" id="{CF0C5279-C5DB-4B2E-8908-1E7490D37EC9}"/>
              </a:ext>
            </a:extLst>
          </p:cNvPr>
          <p:cNvSpPr>
            <a:spLocks noGrp="1"/>
          </p:cNvSpPr>
          <p:nvPr/>
        </p:nvSpPr>
        <p:spPr>
          <a:xfrm>
            <a:off x="514350" y="4095750"/>
            <a:ext cx="3457575" cy="590550"/>
          </a:xfrm>
          <a:prstGeom prst="roundRect">
            <a:avLst>
              <a:gd name="adj" fmla="val 12903"/>
            </a:avLst>
          </a:prstGeom>
          <a:solidFill>
            <a:srgbClr val="F4F8F6"/>
          </a:solidFill>
          <a:ln w="9525">
            <a:solidFill>
              <a:srgbClr val="D6E1DC"/>
            </a:solidFill>
          </a:ln>
        </p:spPr>
      </p:sp>
      <p:sp>
        <p:nvSpPr>
          <p:cNvPr id="39" name="Овал 38">
            <a:extLst>
              <a:ext uri="{FF2B5EF4-FFF2-40B4-BE49-F238E27FC236}">
                <a16:creationId xmlns:a16="http://schemas.microsoft.com/office/drawing/2014/main" id="{D83E1FD7-6ECA-48BA-B566-02AB64378A3F}"/>
              </a:ext>
            </a:extLst>
          </p:cNvPr>
          <p:cNvSpPr>
            <a:spLocks noGrp="1"/>
          </p:cNvSpPr>
          <p:nvPr/>
        </p:nvSpPr>
        <p:spPr>
          <a:xfrm>
            <a:off x="647700" y="4229100"/>
            <a:ext cx="323850" cy="323850"/>
          </a:xfrm>
          <a:prstGeom prst="ellipse">
            <a:avLst/>
          </a:prstGeom>
          <a:solidFill>
            <a:srgbClr val="0F6B64"/>
          </a:solidFill>
          <a:ln w="0">
            <a:noFill/>
          </a:ln>
        </p:spPr>
      </p:sp>
      <p:sp>
        <p:nvSpPr>
          <p:cNvPr id="40" name="Прямокутник 39">
            <a:extLst>
              <a:ext uri="{FF2B5EF4-FFF2-40B4-BE49-F238E27FC236}">
                <a16:creationId xmlns:a16="http://schemas.microsoft.com/office/drawing/2014/main" id="{81C31297-87D2-46F4-9685-A02B578A8AB7}"/>
              </a:ext>
            </a:extLst>
          </p:cNvPr>
          <p:cNvSpPr>
            <a:spLocks noGrp="1"/>
          </p:cNvSpPr>
          <p:nvPr/>
        </p:nvSpPr>
        <p:spPr>
          <a:xfrm>
            <a:off x="647700" y="43243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7</a:t>
            </a:r>
          </a:p>
        </p:txBody>
      </p:sp>
      <p:sp>
        <p:nvSpPr>
          <p:cNvPr id="41" name="Прямокутник 40">
            <a:extLst>
              <a:ext uri="{FF2B5EF4-FFF2-40B4-BE49-F238E27FC236}">
                <a16:creationId xmlns:a16="http://schemas.microsoft.com/office/drawing/2014/main" id="{3B6731EC-09BD-4464-82D5-E9DA8F146AFA}"/>
              </a:ext>
            </a:extLst>
          </p:cNvPr>
          <p:cNvSpPr>
            <a:spLocks noGrp="1"/>
          </p:cNvSpPr>
          <p:nvPr/>
        </p:nvSpPr>
        <p:spPr>
          <a:xfrm>
            <a:off x="1104900" y="41814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Інтерполяція</a:t>
            </a:r>
          </a:p>
        </p:txBody>
      </p:sp>
      <p:sp>
        <p:nvSpPr>
          <p:cNvPr id="42" name="Прямокутник 41">
            <a:extLst>
              <a:ext uri="{FF2B5EF4-FFF2-40B4-BE49-F238E27FC236}">
                <a16:creationId xmlns:a16="http://schemas.microsoft.com/office/drawing/2014/main" id="{E9A1EC60-0E49-49E4-B020-B070999E68C7}"/>
              </a:ext>
            </a:extLst>
          </p:cNvPr>
          <p:cNvSpPr>
            <a:spLocks noGrp="1"/>
          </p:cNvSpPr>
          <p:nvPr/>
        </p:nvSpPr>
        <p:spPr>
          <a:xfrm>
            <a:off x="1104900" y="43910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прогноз між точками</a:t>
            </a:r>
          </a:p>
        </p:txBody>
      </p:sp>
      <p:sp>
        <p:nvSpPr>
          <p:cNvPr id="43" name="Прямокутник: округлені кути 42">
            <a:extLst>
              <a:ext uri="{FF2B5EF4-FFF2-40B4-BE49-F238E27FC236}">
                <a16:creationId xmlns:a16="http://schemas.microsoft.com/office/drawing/2014/main" id="{3322EADA-695A-4564-B204-A59FE33E7E7B}"/>
              </a:ext>
            </a:extLst>
          </p:cNvPr>
          <p:cNvSpPr>
            <a:spLocks noGrp="1"/>
          </p:cNvSpPr>
          <p:nvPr/>
        </p:nvSpPr>
        <p:spPr>
          <a:xfrm>
            <a:off x="4200525" y="4095750"/>
            <a:ext cx="3457575" cy="590550"/>
          </a:xfrm>
          <a:prstGeom prst="roundRect">
            <a:avLst>
              <a:gd name="adj" fmla="val 12903"/>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8B0676F7-5450-4E3F-BE2D-EC8EDFFE9EFF}"/>
              </a:ext>
            </a:extLst>
          </p:cNvPr>
          <p:cNvSpPr>
            <a:spLocks noGrp="1"/>
          </p:cNvSpPr>
          <p:nvPr/>
        </p:nvSpPr>
        <p:spPr>
          <a:xfrm>
            <a:off x="4333875" y="4229100"/>
            <a:ext cx="323850" cy="323850"/>
          </a:xfrm>
          <a:prstGeom prst="ellipse">
            <a:avLst/>
          </a:prstGeom>
          <a:solidFill>
            <a:srgbClr val="0F6B64"/>
          </a:solidFill>
          <a:ln w="0">
            <a:noFill/>
          </a:ln>
        </p:spPr>
      </p:sp>
      <p:sp>
        <p:nvSpPr>
          <p:cNvPr id="45" name="Прямокутник 44">
            <a:extLst>
              <a:ext uri="{FF2B5EF4-FFF2-40B4-BE49-F238E27FC236}">
                <a16:creationId xmlns:a16="http://schemas.microsoft.com/office/drawing/2014/main" id="{5CBC029F-E4F6-478A-B378-0D8F71A7AE92}"/>
              </a:ext>
            </a:extLst>
          </p:cNvPr>
          <p:cNvSpPr>
            <a:spLocks noGrp="1"/>
          </p:cNvSpPr>
          <p:nvPr/>
        </p:nvSpPr>
        <p:spPr>
          <a:xfrm>
            <a:off x="4333875" y="43243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8</a:t>
            </a:r>
          </a:p>
        </p:txBody>
      </p:sp>
      <p:sp>
        <p:nvSpPr>
          <p:cNvPr id="46" name="Прямокутник 45">
            <a:extLst>
              <a:ext uri="{FF2B5EF4-FFF2-40B4-BE49-F238E27FC236}">
                <a16:creationId xmlns:a16="http://schemas.microsoft.com/office/drawing/2014/main" id="{46E912BD-3090-4AC5-8DF0-A261C44F1DEF}"/>
              </a:ext>
            </a:extLst>
          </p:cNvPr>
          <p:cNvSpPr>
            <a:spLocks noGrp="1"/>
          </p:cNvSpPr>
          <p:nvPr/>
        </p:nvSpPr>
        <p:spPr>
          <a:xfrm>
            <a:off x="4791075" y="41814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Часовий аналіз</a:t>
            </a:r>
          </a:p>
        </p:txBody>
      </p:sp>
      <p:sp>
        <p:nvSpPr>
          <p:cNvPr id="47" name="Прямокутник 46">
            <a:extLst>
              <a:ext uri="{FF2B5EF4-FFF2-40B4-BE49-F238E27FC236}">
                <a16:creationId xmlns:a16="http://schemas.microsoft.com/office/drawing/2014/main" id="{AA4172C4-55EE-4CC4-829A-1F7250D2B8A3}"/>
              </a:ext>
            </a:extLst>
          </p:cNvPr>
          <p:cNvSpPr>
            <a:spLocks noGrp="1"/>
          </p:cNvSpPr>
          <p:nvPr/>
        </p:nvSpPr>
        <p:spPr>
          <a:xfrm>
            <a:off x="4791075" y="43910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зміни між циклами</a:t>
            </a:r>
          </a:p>
        </p:txBody>
      </p:sp>
      <p:sp>
        <p:nvSpPr>
          <p:cNvPr id="48" name="Прямокутник: округлені кути 47">
            <a:extLst>
              <a:ext uri="{FF2B5EF4-FFF2-40B4-BE49-F238E27FC236}">
                <a16:creationId xmlns:a16="http://schemas.microsoft.com/office/drawing/2014/main" id="{6BC37967-5289-4F1C-95CE-3DAD06768B96}"/>
              </a:ext>
            </a:extLst>
          </p:cNvPr>
          <p:cNvSpPr>
            <a:spLocks noGrp="1"/>
          </p:cNvSpPr>
          <p:nvPr/>
        </p:nvSpPr>
        <p:spPr>
          <a:xfrm>
            <a:off x="7886700" y="4095750"/>
            <a:ext cx="3457575" cy="590550"/>
          </a:xfrm>
          <a:prstGeom prst="roundRect">
            <a:avLst>
              <a:gd name="adj" fmla="val 12903"/>
            </a:avLst>
          </a:prstGeom>
          <a:solidFill>
            <a:srgbClr val="F4F8F6"/>
          </a:solidFill>
          <a:ln w="9525">
            <a:solidFill>
              <a:srgbClr val="D6E1DC"/>
            </a:solidFill>
          </a:ln>
        </p:spPr>
      </p:sp>
      <p:sp>
        <p:nvSpPr>
          <p:cNvPr id="49" name="Овал 48">
            <a:extLst>
              <a:ext uri="{FF2B5EF4-FFF2-40B4-BE49-F238E27FC236}">
                <a16:creationId xmlns:a16="http://schemas.microsoft.com/office/drawing/2014/main" id="{87C1F1F3-1B00-4EB1-99EC-525BBA6F9186}"/>
              </a:ext>
            </a:extLst>
          </p:cNvPr>
          <p:cNvSpPr>
            <a:spLocks noGrp="1"/>
          </p:cNvSpPr>
          <p:nvPr/>
        </p:nvSpPr>
        <p:spPr>
          <a:xfrm>
            <a:off x="8020050" y="4229100"/>
            <a:ext cx="323850" cy="323850"/>
          </a:xfrm>
          <a:prstGeom prst="ellipse">
            <a:avLst/>
          </a:prstGeom>
          <a:solidFill>
            <a:srgbClr val="D9952D"/>
          </a:solidFill>
          <a:ln w="0">
            <a:noFill/>
          </a:ln>
        </p:spPr>
      </p:sp>
      <p:sp>
        <p:nvSpPr>
          <p:cNvPr id="50" name="Прямокутник 49">
            <a:extLst>
              <a:ext uri="{FF2B5EF4-FFF2-40B4-BE49-F238E27FC236}">
                <a16:creationId xmlns:a16="http://schemas.microsoft.com/office/drawing/2014/main" id="{F39EEF55-7255-432C-8665-9FC669A58892}"/>
              </a:ext>
            </a:extLst>
          </p:cNvPr>
          <p:cNvSpPr>
            <a:spLocks noGrp="1"/>
          </p:cNvSpPr>
          <p:nvPr/>
        </p:nvSpPr>
        <p:spPr>
          <a:xfrm>
            <a:off x="8020050" y="4324350"/>
            <a:ext cx="323850" cy="133350"/>
          </a:xfrm>
          <a:prstGeom prst="rect">
            <a:avLst/>
          </a:prstGeom>
          <a:noFill/>
          <a:ln w="0">
            <a:noFill/>
          </a:ln>
        </p:spPr>
        <p:txBody>
          <a:bodyPr anchor="t">
            <a:normAutofit fontScale="40741"/>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9</a:t>
            </a:r>
          </a:p>
        </p:txBody>
      </p:sp>
      <p:sp>
        <p:nvSpPr>
          <p:cNvPr id="51" name="Прямокутник 50">
            <a:extLst>
              <a:ext uri="{FF2B5EF4-FFF2-40B4-BE49-F238E27FC236}">
                <a16:creationId xmlns:a16="http://schemas.microsoft.com/office/drawing/2014/main" id="{48452527-1283-46D8-B84C-830D65AD1B7D}"/>
              </a:ext>
            </a:extLst>
          </p:cNvPr>
          <p:cNvSpPr>
            <a:spLocks noGrp="1"/>
          </p:cNvSpPr>
          <p:nvPr/>
        </p:nvSpPr>
        <p:spPr>
          <a:xfrm>
            <a:off x="8477250" y="41814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Багатокритеріальний аналіз</a:t>
            </a:r>
          </a:p>
        </p:txBody>
      </p:sp>
      <p:sp>
        <p:nvSpPr>
          <p:cNvPr id="52" name="Прямокутник 51">
            <a:extLst>
              <a:ext uri="{FF2B5EF4-FFF2-40B4-BE49-F238E27FC236}">
                <a16:creationId xmlns:a16="http://schemas.microsoft.com/office/drawing/2014/main" id="{E0AB6BEA-4DA7-41DF-8C39-ECEAB7B21F6D}"/>
              </a:ext>
            </a:extLst>
          </p:cNvPr>
          <p:cNvSpPr>
            <a:spLocks noGrp="1"/>
          </p:cNvSpPr>
          <p:nvPr/>
        </p:nvSpPr>
        <p:spPr>
          <a:xfrm>
            <a:off x="8477250" y="4391025"/>
            <a:ext cx="266700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поєднання факторів</a:t>
            </a:r>
          </a:p>
        </p:txBody>
      </p:sp>
      <p:sp>
        <p:nvSpPr>
          <p:cNvPr id="53" name="Прямокутник: округлені кути 52">
            <a:extLst>
              <a:ext uri="{FF2B5EF4-FFF2-40B4-BE49-F238E27FC236}">
                <a16:creationId xmlns:a16="http://schemas.microsoft.com/office/drawing/2014/main" id="{400B7402-4BB3-489F-BE51-34AFCC579D62}"/>
              </a:ext>
            </a:extLst>
          </p:cNvPr>
          <p:cNvSpPr>
            <a:spLocks noGrp="1"/>
          </p:cNvSpPr>
          <p:nvPr/>
        </p:nvSpPr>
        <p:spPr>
          <a:xfrm>
            <a:off x="514350" y="5010150"/>
            <a:ext cx="11068050" cy="781050"/>
          </a:xfrm>
          <a:prstGeom prst="roundRect">
            <a:avLst>
              <a:gd name="adj" fmla="val 9756"/>
            </a:avLst>
          </a:prstGeom>
          <a:solidFill>
            <a:srgbClr val="FFFFFF"/>
          </a:solidFill>
          <a:ln w="9525">
            <a:solidFill>
              <a:srgbClr val="D6E1DC"/>
            </a:solidFill>
          </a:ln>
        </p:spPr>
      </p:sp>
      <p:sp>
        <p:nvSpPr>
          <p:cNvPr id="54" name="Прямокутник: округлені кути 53">
            <a:extLst>
              <a:ext uri="{FF2B5EF4-FFF2-40B4-BE49-F238E27FC236}">
                <a16:creationId xmlns:a16="http://schemas.microsoft.com/office/drawing/2014/main" id="{4D494EB4-847E-403E-BFD0-86A0726A8E9C}"/>
              </a:ext>
            </a:extLst>
          </p:cNvPr>
          <p:cNvSpPr>
            <a:spLocks noGrp="1"/>
          </p:cNvSpPr>
          <p:nvPr/>
        </p:nvSpPr>
        <p:spPr>
          <a:xfrm>
            <a:off x="514350" y="5010150"/>
            <a:ext cx="66675" cy="781050"/>
          </a:xfrm>
          <a:prstGeom prst="roundRect">
            <a:avLst>
              <a:gd name="adj" fmla="val 50000"/>
            </a:avLst>
          </a:prstGeom>
          <a:solidFill>
            <a:srgbClr val="3E7692"/>
          </a:solidFill>
          <a:ln w="0">
            <a:noFill/>
          </a:ln>
        </p:spPr>
      </p:sp>
      <p:sp>
        <p:nvSpPr>
          <p:cNvPr id="55" name="Прямокутник 54">
            <a:extLst>
              <a:ext uri="{FF2B5EF4-FFF2-40B4-BE49-F238E27FC236}">
                <a16:creationId xmlns:a16="http://schemas.microsoft.com/office/drawing/2014/main" id="{9109D3FC-7AFE-4BF5-A26A-DA14B837E234}"/>
              </a:ext>
            </a:extLst>
          </p:cNvPr>
          <p:cNvSpPr>
            <a:spLocks noGrp="1"/>
          </p:cNvSpPr>
          <p:nvPr/>
        </p:nvSpPr>
        <p:spPr>
          <a:xfrm>
            <a:off x="704850" y="51244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БУФЕРНА ЗОНА</a:t>
            </a:r>
          </a:p>
        </p:txBody>
      </p:sp>
      <p:sp>
        <p:nvSpPr>
          <p:cNvPr id="56" name="Прямокутник 55">
            <a:extLst>
              <a:ext uri="{FF2B5EF4-FFF2-40B4-BE49-F238E27FC236}">
                <a16:creationId xmlns:a16="http://schemas.microsoft.com/office/drawing/2014/main" id="{8671E7CF-B4A5-45B4-B5E3-00D5BAE742FF}"/>
              </a:ext>
            </a:extLst>
          </p:cNvPr>
          <p:cNvSpPr>
            <a:spLocks noGrp="1"/>
          </p:cNvSpPr>
          <p:nvPr/>
        </p:nvSpPr>
        <p:spPr>
          <a:xfrm>
            <a:off x="704850" y="5343525"/>
            <a:ext cx="10706100" cy="3619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Територія на встановленій відстані навколо точки, лінії або полігона. Вона показує близькість, але не є автоматичною межею забруднення.</a:t>
            </a:r>
          </a:p>
        </p:txBody>
      </p:sp>
      <p:sp>
        <p:nvSpPr>
          <p:cNvPr id="57" name="Прямокутник 56">
            <a:extLst>
              <a:ext uri="{FF2B5EF4-FFF2-40B4-BE49-F238E27FC236}">
                <a16:creationId xmlns:a16="http://schemas.microsoft.com/office/drawing/2014/main" id="{32CAE11D-2BAC-47B3-8999-8AFA3A33F6DE}"/>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8" name="Прямокутник 57">
            <a:extLst>
              <a:ext uri="{FF2B5EF4-FFF2-40B4-BE49-F238E27FC236}">
                <a16:creationId xmlns:a16="http://schemas.microsoft.com/office/drawing/2014/main" id="{CA060229-D196-4895-97BA-A9465987F92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24</a:t>
            </a:r>
          </a:p>
        </p:txBody>
      </p:sp>
    </p:spTree>
    <p:extLst>
      <p:ext uri="{BB962C8B-B14F-4D97-AF65-F5344CB8AC3E}">
        <p14:creationId xmlns:p14="http://schemas.microsoft.com/office/powerpoint/2010/main" val="591010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2" name="Прямокутник 51">
            <a:extLst>
              <a:ext uri="{FF2B5EF4-FFF2-40B4-BE49-F238E27FC236}">
                <a16:creationId xmlns:a16="http://schemas.microsoft.com/office/drawing/2014/main" id="{251CA242-07D1-4B27-86DA-BB6940649F83}"/>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25</a:t>
            </a:r>
          </a:p>
        </p:txBody>
      </p:sp>
      <p:sp>
        <p:nvSpPr>
          <p:cNvPr id="2" name="Прямокутник 1">
            <a:extLst>
              <a:ext uri="{FF2B5EF4-FFF2-40B4-BE49-F238E27FC236}">
                <a16:creationId xmlns:a16="http://schemas.microsoft.com/office/drawing/2014/main" id="{77136205-C8CB-4B94-AF3A-95125263E8F1}"/>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DD7EF580-BDE2-4C9A-AA08-4AA38A495D7B}"/>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Інтерполяція прогнозує значення між виміряними точками</a:t>
            </a:r>
          </a:p>
        </p:txBody>
      </p:sp>
      <p:sp>
        <p:nvSpPr>
          <p:cNvPr id="4" name="Прямокутник: округлені кути 3">
            <a:extLst>
              <a:ext uri="{FF2B5EF4-FFF2-40B4-BE49-F238E27FC236}">
                <a16:creationId xmlns:a16="http://schemas.microsoft.com/office/drawing/2014/main" id="{ECF3B8C0-CFB7-41AA-AD52-3D13D7D8686E}"/>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43E21A00-CF10-411E-B525-3A6A518B9477}"/>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3CC1DBB0-5A34-402F-A0FC-7E089E5BDD79}"/>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ПРОСТОРОВА ІНТЕРПОЛЯЦІЯ</a:t>
            </a:r>
          </a:p>
        </p:txBody>
      </p:sp>
      <p:sp>
        <p:nvSpPr>
          <p:cNvPr id="7" name="Прямокутник 6">
            <a:extLst>
              <a:ext uri="{FF2B5EF4-FFF2-40B4-BE49-F238E27FC236}">
                <a16:creationId xmlns:a16="http://schemas.microsoft.com/office/drawing/2014/main" id="{FE9F24E3-2EDC-421A-828F-5B6F20E104F7}"/>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Оцінювання значень показника у невиміряних місцях на підставі відомих точок і припущень про просторову структуру.</a:t>
            </a:r>
          </a:p>
        </p:txBody>
      </p:sp>
      <p:sp>
        <p:nvSpPr>
          <p:cNvPr id="8" name="Прямокутник: округлені кути 7">
            <a:extLst>
              <a:ext uri="{FF2B5EF4-FFF2-40B4-BE49-F238E27FC236}">
                <a16:creationId xmlns:a16="http://schemas.microsoft.com/office/drawing/2014/main" id="{6AC017BC-1608-4225-9792-7BE5ED148B6C}"/>
              </a:ext>
            </a:extLst>
          </p:cNvPr>
          <p:cNvSpPr>
            <a:spLocks noGrp="1"/>
          </p:cNvSpPr>
          <p:nvPr/>
        </p:nvSpPr>
        <p:spPr>
          <a:xfrm>
            <a:off x="514350" y="2647950"/>
            <a:ext cx="5257800" cy="2438400"/>
          </a:xfrm>
          <a:prstGeom prst="roundRect">
            <a:avLst>
              <a:gd name="adj" fmla="val 3125"/>
            </a:avLst>
          </a:prstGeom>
          <a:solidFill>
            <a:srgbClr val="FFFFFF"/>
          </a:solidFill>
          <a:ln w="9525">
            <a:solidFill>
              <a:srgbClr val="D6E1DC"/>
            </a:solidFill>
          </a:ln>
        </p:spPr>
      </p:sp>
      <p:sp>
        <p:nvSpPr>
          <p:cNvPr id="9" name="Прямокутник 8">
            <a:extLst>
              <a:ext uri="{FF2B5EF4-FFF2-40B4-BE49-F238E27FC236}">
                <a16:creationId xmlns:a16="http://schemas.microsoft.com/office/drawing/2014/main" id="{2ED10AAB-5AF2-49DB-9E3F-399AB2F72603}"/>
              </a:ext>
            </a:extLst>
          </p:cNvPr>
          <p:cNvSpPr>
            <a:spLocks noGrp="1"/>
          </p:cNvSpPr>
          <p:nvPr/>
        </p:nvSpPr>
        <p:spPr>
          <a:xfrm>
            <a:off x="723900" y="2819400"/>
            <a:ext cx="3810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ПЕРЕД ПОБУДОВОЮ ПОВЕРХНІ</a:t>
            </a:r>
          </a:p>
        </p:txBody>
      </p:sp>
      <p:sp>
        <p:nvSpPr>
          <p:cNvPr id="10" name="Овал 9">
            <a:extLst>
              <a:ext uri="{FF2B5EF4-FFF2-40B4-BE49-F238E27FC236}">
                <a16:creationId xmlns:a16="http://schemas.microsoft.com/office/drawing/2014/main" id="{F55FB32B-FDA6-4C2A-8877-E977C45BF2A4}"/>
              </a:ext>
            </a:extLst>
          </p:cNvPr>
          <p:cNvSpPr>
            <a:spLocks noGrp="1"/>
          </p:cNvSpPr>
          <p:nvPr/>
        </p:nvSpPr>
        <p:spPr>
          <a:xfrm>
            <a:off x="723900" y="3133725"/>
            <a:ext cx="152400" cy="1524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A0C3417B-48DA-4401-A045-FEA24103ED24}"/>
              </a:ext>
            </a:extLst>
          </p:cNvPr>
          <p:cNvSpPr>
            <a:spLocks noGrp="1"/>
          </p:cNvSpPr>
          <p:nvPr/>
        </p:nvSpPr>
        <p:spPr>
          <a:xfrm>
            <a:off x="723900" y="3124200"/>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2" name="Прямокутник 11">
            <a:extLst>
              <a:ext uri="{FF2B5EF4-FFF2-40B4-BE49-F238E27FC236}">
                <a16:creationId xmlns:a16="http://schemas.microsoft.com/office/drawing/2014/main" id="{32E561E1-556F-4EDE-9E1B-5050778ADA71}"/>
              </a:ext>
            </a:extLst>
          </p:cNvPr>
          <p:cNvSpPr>
            <a:spLocks noGrp="1"/>
          </p:cNvSpPr>
          <p:nvPr/>
        </p:nvSpPr>
        <p:spPr>
          <a:xfrm>
            <a:off x="990600" y="3114675"/>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кількість і розташування точок</a:t>
            </a:r>
          </a:p>
        </p:txBody>
      </p:sp>
      <p:sp>
        <p:nvSpPr>
          <p:cNvPr id="13" name="Овал 12">
            <a:extLst>
              <a:ext uri="{FF2B5EF4-FFF2-40B4-BE49-F238E27FC236}">
                <a16:creationId xmlns:a16="http://schemas.microsoft.com/office/drawing/2014/main" id="{5BD4B807-E09C-47A9-B71E-8B6CFB328ED8}"/>
              </a:ext>
            </a:extLst>
          </p:cNvPr>
          <p:cNvSpPr>
            <a:spLocks noGrp="1"/>
          </p:cNvSpPr>
          <p:nvPr/>
        </p:nvSpPr>
        <p:spPr>
          <a:xfrm>
            <a:off x="723900" y="3390900"/>
            <a:ext cx="152400" cy="152400"/>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03B3C997-BE62-4C41-8EEF-481736B7918E}"/>
              </a:ext>
            </a:extLst>
          </p:cNvPr>
          <p:cNvSpPr>
            <a:spLocks noGrp="1"/>
          </p:cNvSpPr>
          <p:nvPr/>
        </p:nvSpPr>
        <p:spPr>
          <a:xfrm>
            <a:off x="723900" y="338137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5" name="Прямокутник 14">
            <a:extLst>
              <a:ext uri="{FF2B5EF4-FFF2-40B4-BE49-F238E27FC236}">
                <a16:creationId xmlns:a16="http://schemas.microsoft.com/office/drawing/2014/main" id="{CB5932D3-04E4-4064-A02B-FCC51313D126}"/>
              </a:ext>
            </a:extLst>
          </p:cNvPr>
          <p:cNvSpPr>
            <a:spLocks noGrp="1"/>
          </p:cNvSpPr>
          <p:nvPr/>
        </p:nvSpPr>
        <p:spPr>
          <a:xfrm>
            <a:off x="990600" y="337185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просторова залежність</a:t>
            </a:r>
          </a:p>
        </p:txBody>
      </p:sp>
      <p:sp>
        <p:nvSpPr>
          <p:cNvPr id="16" name="Овал 15">
            <a:extLst>
              <a:ext uri="{FF2B5EF4-FFF2-40B4-BE49-F238E27FC236}">
                <a16:creationId xmlns:a16="http://schemas.microsoft.com/office/drawing/2014/main" id="{B9FD3AFB-1CB8-4C4E-AA94-9866B18BC596}"/>
              </a:ext>
            </a:extLst>
          </p:cNvPr>
          <p:cNvSpPr>
            <a:spLocks noGrp="1"/>
          </p:cNvSpPr>
          <p:nvPr/>
        </p:nvSpPr>
        <p:spPr>
          <a:xfrm>
            <a:off x="723900" y="3648075"/>
            <a:ext cx="152400" cy="152400"/>
          </a:xfrm>
          <a:prstGeom prst="ellipse">
            <a:avLst/>
          </a:prstGeom>
          <a:solidFill>
            <a:srgbClr val="0F6B64"/>
          </a:solidFill>
          <a:ln w="0">
            <a:noFill/>
          </a:ln>
        </p:spPr>
      </p:sp>
      <p:sp>
        <p:nvSpPr>
          <p:cNvPr id="17" name="Прямокутник 16">
            <a:extLst>
              <a:ext uri="{FF2B5EF4-FFF2-40B4-BE49-F238E27FC236}">
                <a16:creationId xmlns:a16="http://schemas.microsoft.com/office/drawing/2014/main" id="{F51A4BF8-14DD-44E9-9F8E-C45F48B55047}"/>
              </a:ext>
            </a:extLst>
          </p:cNvPr>
          <p:cNvSpPr>
            <a:spLocks noGrp="1"/>
          </p:cNvSpPr>
          <p:nvPr/>
        </p:nvSpPr>
        <p:spPr>
          <a:xfrm>
            <a:off x="723900" y="3638550"/>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8" name="Прямокутник 17">
            <a:extLst>
              <a:ext uri="{FF2B5EF4-FFF2-40B4-BE49-F238E27FC236}">
                <a16:creationId xmlns:a16="http://schemas.microsoft.com/office/drawing/2014/main" id="{3B1361A6-DC9C-4600-8F77-C831F7E5348F}"/>
              </a:ext>
            </a:extLst>
          </p:cNvPr>
          <p:cNvSpPr>
            <a:spLocks noGrp="1"/>
          </p:cNvSpPr>
          <p:nvPr/>
        </p:nvSpPr>
        <p:spPr>
          <a:xfrm>
            <a:off x="990600" y="3629025"/>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однорідність сукупності</a:t>
            </a:r>
          </a:p>
        </p:txBody>
      </p:sp>
      <p:sp>
        <p:nvSpPr>
          <p:cNvPr id="19" name="Овал 18">
            <a:extLst>
              <a:ext uri="{FF2B5EF4-FFF2-40B4-BE49-F238E27FC236}">
                <a16:creationId xmlns:a16="http://schemas.microsoft.com/office/drawing/2014/main" id="{A45E8838-EF65-440D-A0F2-986F682E1FC3}"/>
              </a:ext>
            </a:extLst>
          </p:cNvPr>
          <p:cNvSpPr>
            <a:spLocks noGrp="1"/>
          </p:cNvSpPr>
          <p:nvPr/>
        </p:nvSpPr>
        <p:spPr>
          <a:xfrm>
            <a:off x="723900" y="3905250"/>
            <a:ext cx="152400" cy="15240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33B73B81-6394-47EF-ADA8-4AB7052AF50A}"/>
              </a:ext>
            </a:extLst>
          </p:cNvPr>
          <p:cNvSpPr>
            <a:spLocks noGrp="1"/>
          </p:cNvSpPr>
          <p:nvPr/>
        </p:nvSpPr>
        <p:spPr>
          <a:xfrm>
            <a:off x="723900" y="38957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1" name="Прямокутник 20">
            <a:extLst>
              <a:ext uri="{FF2B5EF4-FFF2-40B4-BE49-F238E27FC236}">
                <a16:creationId xmlns:a16="http://schemas.microsoft.com/office/drawing/2014/main" id="{CB918E30-3459-4448-AC91-106F0A65E9CD}"/>
              </a:ext>
            </a:extLst>
          </p:cNvPr>
          <p:cNvSpPr>
            <a:spLocks noGrp="1"/>
          </p:cNvSpPr>
          <p:nvPr/>
        </p:nvSpPr>
        <p:spPr>
          <a:xfrm>
            <a:off x="990600" y="38862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координати та викиди</a:t>
            </a:r>
          </a:p>
        </p:txBody>
      </p:sp>
      <p:sp>
        <p:nvSpPr>
          <p:cNvPr id="22" name="Овал 21">
            <a:extLst>
              <a:ext uri="{FF2B5EF4-FFF2-40B4-BE49-F238E27FC236}">
                <a16:creationId xmlns:a16="http://schemas.microsoft.com/office/drawing/2014/main" id="{62C25E88-1F0C-4A05-B897-4B90063BB78F}"/>
              </a:ext>
            </a:extLst>
          </p:cNvPr>
          <p:cNvSpPr>
            <a:spLocks noGrp="1"/>
          </p:cNvSpPr>
          <p:nvPr/>
        </p:nvSpPr>
        <p:spPr>
          <a:xfrm>
            <a:off x="723900" y="4162425"/>
            <a:ext cx="152400" cy="15240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97BE4174-6BFA-4240-B2CB-526ED40E9A69}"/>
              </a:ext>
            </a:extLst>
          </p:cNvPr>
          <p:cNvSpPr>
            <a:spLocks noGrp="1"/>
          </p:cNvSpPr>
          <p:nvPr/>
        </p:nvSpPr>
        <p:spPr>
          <a:xfrm>
            <a:off x="723900" y="4152900"/>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4" name="Прямокутник 23">
            <a:extLst>
              <a:ext uri="{FF2B5EF4-FFF2-40B4-BE49-F238E27FC236}">
                <a16:creationId xmlns:a16="http://schemas.microsoft.com/office/drawing/2014/main" id="{D9C2F66F-A03D-4464-8B5B-46EACBFC5FE0}"/>
              </a:ext>
            </a:extLst>
          </p:cNvPr>
          <p:cNvSpPr>
            <a:spLocks noGrp="1"/>
          </p:cNvSpPr>
          <p:nvPr/>
        </p:nvSpPr>
        <p:spPr>
          <a:xfrm>
            <a:off x="990600" y="4143375"/>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межі, рельєф і бар’єри</a:t>
            </a:r>
          </a:p>
        </p:txBody>
      </p:sp>
      <p:sp>
        <p:nvSpPr>
          <p:cNvPr id="25" name="Овал 24">
            <a:extLst>
              <a:ext uri="{FF2B5EF4-FFF2-40B4-BE49-F238E27FC236}">
                <a16:creationId xmlns:a16="http://schemas.microsoft.com/office/drawing/2014/main" id="{D2C5CFCB-57A5-401D-AC1C-28C9E0D1C67F}"/>
              </a:ext>
            </a:extLst>
          </p:cNvPr>
          <p:cNvSpPr>
            <a:spLocks noGrp="1"/>
          </p:cNvSpPr>
          <p:nvPr/>
        </p:nvSpPr>
        <p:spPr>
          <a:xfrm>
            <a:off x="723900" y="4419600"/>
            <a:ext cx="152400" cy="152400"/>
          </a:xfrm>
          <a:prstGeom prst="ellipse">
            <a:avLst/>
          </a:prstGeom>
          <a:solidFill>
            <a:srgbClr val="0F6B64"/>
          </a:solidFill>
          <a:ln w="0">
            <a:noFill/>
          </a:ln>
        </p:spPr>
      </p:sp>
      <p:sp>
        <p:nvSpPr>
          <p:cNvPr id="26" name="Прямокутник 25">
            <a:extLst>
              <a:ext uri="{FF2B5EF4-FFF2-40B4-BE49-F238E27FC236}">
                <a16:creationId xmlns:a16="http://schemas.microsoft.com/office/drawing/2014/main" id="{2311A5A9-A996-4F49-A3CD-9E0288084CE6}"/>
              </a:ext>
            </a:extLst>
          </p:cNvPr>
          <p:cNvSpPr>
            <a:spLocks noGrp="1"/>
          </p:cNvSpPr>
          <p:nvPr/>
        </p:nvSpPr>
        <p:spPr>
          <a:xfrm>
            <a:off x="723900" y="441007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7" name="Прямокутник 26">
            <a:extLst>
              <a:ext uri="{FF2B5EF4-FFF2-40B4-BE49-F238E27FC236}">
                <a16:creationId xmlns:a16="http://schemas.microsoft.com/office/drawing/2014/main" id="{8484B67C-C9A3-492D-95DD-447A604A1F80}"/>
              </a:ext>
            </a:extLst>
          </p:cNvPr>
          <p:cNvSpPr>
            <a:spLocks noGrp="1"/>
          </p:cNvSpPr>
          <p:nvPr/>
        </p:nvSpPr>
        <p:spPr>
          <a:xfrm>
            <a:off x="990600" y="440055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напрям міграції</a:t>
            </a:r>
          </a:p>
        </p:txBody>
      </p:sp>
      <p:sp>
        <p:nvSpPr>
          <p:cNvPr id="28" name="Овал 27">
            <a:extLst>
              <a:ext uri="{FF2B5EF4-FFF2-40B4-BE49-F238E27FC236}">
                <a16:creationId xmlns:a16="http://schemas.microsoft.com/office/drawing/2014/main" id="{A88E40B4-486B-4C7D-8508-4D9D93360B40}"/>
              </a:ext>
            </a:extLst>
          </p:cNvPr>
          <p:cNvSpPr>
            <a:spLocks noGrp="1"/>
          </p:cNvSpPr>
          <p:nvPr/>
        </p:nvSpPr>
        <p:spPr>
          <a:xfrm>
            <a:off x="723900" y="4676775"/>
            <a:ext cx="152400" cy="152400"/>
          </a:xfrm>
          <a:prstGeom prst="ellipse">
            <a:avLst/>
          </a:prstGeom>
          <a:solidFill>
            <a:srgbClr val="0F6B64"/>
          </a:solidFill>
          <a:ln w="0">
            <a:noFill/>
          </a:ln>
        </p:spPr>
      </p:sp>
      <p:sp>
        <p:nvSpPr>
          <p:cNvPr id="29" name="Прямокутник 28">
            <a:extLst>
              <a:ext uri="{FF2B5EF4-FFF2-40B4-BE49-F238E27FC236}">
                <a16:creationId xmlns:a16="http://schemas.microsoft.com/office/drawing/2014/main" id="{0DCC299A-7F48-44C4-8205-E9E7CB7F7C19}"/>
              </a:ext>
            </a:extLst>
          </p:cNvPr>
          <p:cNvSpPr>
            <a:spLocks noGrp="1"/>
          </p:cNvSpPr>
          <p:nvPr/>
        </p:nvSpPr>
        <p:spPr>
          <a:xfrm>
            <a:off x="723900" y="4667250"/>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0" name="Прямокутник 29">
            <a:extLst>
              <a:ext uri="{FF2B5EF4-FFF2-40B4-BE49-F238E27FC236}">
                <a16:creationId xmlns:a16="http://schemas.microsoft.com/office/drawing/2014/main" id="{0EA8585B-F322-4E3B-89AB-67EE055120A9}"/>
              </a:ext>
            </a:extLst>
          </p:cNvPr>
          <p:cNvSpPr>
            <a:spLocks noGrp="1"/>
          </p:cNvSpPr>
          <p:nvPr/>
        </p:nvSpPr>
        <p:spPr>
          <a:xfrm>
            <a:off x="990600" y="4657725"/>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глибина та період</a:t>
            </a:r>
          </a:p>
        </p:txBody>
      </p:sp>
      <p:sp>
        <p:nvSpPr>
          <p:cNvPr id="31" name="Прямокутник: округлені кути 30">
            <a:extLst>
              <a:ext uri="{FF2B5EF4-FFF2-40B4-BE49-F238E27FC236}">
                <a16:creationId xmlns:a16="http://schemas.microsoft.com/office/drawing/2014/main" id="{43F79129-AC4B-46B7-85F0-398BCCB5C814}"/>
              </a:ext>
            </a:extLst>
          </p:cNvPr>
          <p:cNvSpPr>
            <a:spLocks noGrp="1"/>
          </p:cNvSpPr>
          <p:nvPr/>
        </p:nvSpPr>
        <p:spPr>
          <a:xfrm>
            <a:off x="6000750" y="2647950"/>
            <a:ext cx="5581650" cy="2438400"/>
          </a:xfrm>
          <a:prstGeom prst="roundRect">
            <a:avLst>
              <a:gd name="adj" fmla="val 3125"/>
            </a:avLst>
          </a:prstGeom>
          <a:solidFill>
            <a:srgbClr val="F5EBDD"/>
          </a:solidFill>
          <a:ln w="9525">
            <a:solidFill>
              <a:srgbClr val="D6E1DC"/>
            </a:solidFill>
          </a:ln>
        </p:spPr>
      </p:sp>
      <p:sp>
        <p:nvSpPr>
          <p:cNvPr id="32" name="Прямокутник 31">
            <a:extLst>
              <a:ext uri="{FF2B5EF4-FFF2-40B4-BE49-F238E27FC236}">
                <a16:creationId xmlns:a16="http://schemas.microsoft.com/office/drawing/2014/main" id="{15F51AFF-35AD-4767-8F84-D31AC9A06CB7}"/>
              </a:ext>
            </a:extLst>
          </p:cNvPr>
          <p:cNvSpPr>
            <a:spLocks noGrp="1"/>
          </p:cNvSpPr>
          <p:nvPr/>
        </p:nvSpPr>
        <p:spPr>
          <a:xfrm>
            <a:off x="6210300" y="2819400"/>
            <a:ext cx="466725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НЕ ОБ’ЄДНУЮТЬ В ОДНУ ПОВЕРХНЮ</a:t>
            </a:r>
          </a:p>
        </p:txBody>
      </p:sp>
      <p:sp>
        <p:nvSpPr>
          <p:cNvPr id="33" name="Овал 32">
            <a:extLst>
              <a:ext uri="{FF2B5EF4-FFF2-40B4-BE49-F238E27FC236}">
                <a16:creationId xmlns:a16="http://schemas.microsoft.com/office/drawing/2014/main" id="{15FED710-202E-4C7C-AA39-24CA9BC429E1}"/>
              </a:ext>
            </a:extLst>
          </p:cNvPr>
          <p:cNvSpPr>
            <a:spLocks noGrp="1"/>
          </p:cNvSpPr>
          <p:nvPr/>
        </p:nvSpPr>
        <p:spPr>
          <a:xfrm>
            <a:off x="6210300" y="3200400"/>
            <a:ext cx="190500" cy="190500"/>
          </a:xfrm>
          <a:prstGeom prst="ellipse">
            <a:avLst/>
          </a:prstGeom>
          <a:solidFill>
            <a:srgbClr val="C75A52"/>
          </a:solidFill>
          <a:ln w="0">
            <a:noFill/>
          </a:ln>
        </p:spPr>
      </p:sp>
      <p:sp>
        <p:nvSpPr>
          <p:cNvPr id="34" name="Прямокутник 33">
            <a:extLst>
              <a:ext uri="{FF2B5EF4-FFF2-40B4-BE49-F238E27FC236}">
                <a16:creationId xmlns:a16="http://schemas.microsoft.com/office/drawing/2014/main" id="{3EEA0684-E1B3-4153-BA8A-D3A7272A887A}"/>
              </a:ext>
            </a:extLst>
          </p:cNvPr>
          <p:cNvSpPr>
            <a:spLocks noGrp="1"/>
          </p:cNvSpPr>
          <p:nvPr/>
        </p:nvSpPr>
        <p:spPr>
          <a:xfrm>
            <a:off x="6210300" y="3209925"/>
            <a:ext cx="190500" cy="152400"/>
          </a:xfrm>
          <a:prstGeom prst="rect">
            <a:avLst/>
          </a:prstGeom>
          <a:noFill/>
          <a:ln w="0">
            <a:noFill/>
          </a:ln>
        </p:spPr>
        <p:txBody>
          <a:bodyPr anchor="t">
            <a:normAutofit fontScale="1823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5" name="Прямокутник 34">
            <a:extLst>
              <a:ext uri="{FF2B5EF4-FFF2-40B4-BE49-F238E27FC236}">
                <a16:creationId xmlns:a16="http://schemas.microsoft.com/office/drawing/2014/main" id="{B080D0DE-057B-40D2-9D06-32EA0CB3565E}"/>
              </a:ext>
            </a:extLst>
          </p:cNvPr>
          <p:cNvSpPr>
            <a:spLocks noGrp="1"/>
          </p:cNvSpPr>
          <p:nvPr/>
        </p:nvSpPr>
        <p:spPr>
          <a:xfrm>
            <a:off x="6534150" y="3200400"/>
            <a:ext cx="476250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різні горизонти ґрунту</a:t>
            </a:r>
          </a:p>
        </p:txBody>
      </p:sp>
      <p:sp>
        <p:nvSpPr>
          <p:cNvPr id="36" name="Овал 35">
            <a:extLst>
              <a:ext uri="{FF2B5EF4-FFF2-40B4-BE49-F238E27FC236}">
                <a16:creationId xmlns:a16="http://schemas.microsoft.com/office/drawing/2014/main" id="{DE3B992D-9761-4D83-9A3A-D024BD8A8956}"/>
              </a:ext>
            </a:extLst>
          </p:cNvPr>
          <p:cNvSpPr>
            <a:spLocks noGrp="1"/>
          </p:cNvSpPr>
          <p:nvPr/>
        </p:nvSpPr>
        <p:spPr>
          <a:xfrm>
            <a:off x="6210300" y="3552825"/>
            <a:ext cx="190500" cy="190500"/>
          </a:xfrm>
          <a:prstGeom prst="ellipse">
            <a:avLst/>
          </a:prstGeom>
          <a:solidFill>
            <a:srgbClr val="C75A52"/>
          </a:solidFill>
          <a:ln w="0">
            <a:noFill/>
          </a:ln>
        </p:spPr>
      </p:sp>
      <p:sp>
        <p:nvSpPr>
          <p:cNvPr id="37" name="Прямокутник 36">
            <a:extLst>
              <a:ext uri="{FF2B5EF4-FFF2-40B4-BE49-F238E27FC236}">
                <a16:creationId xmlns:a16="http://schemas.microsoft.com/office/drawing/2014/main" id="{78592BA8-F16E-4CE0-B2BD-59DB0246C0CF}"/>
              </a:ext>
            </a:extLst>
          </p:cNvPr>
          <p:cNvSpPr>
            <a:spLocks noGrp="1"/>
          </p:cNvSpPr>
          <p:nvPr/>
        </p:nvSpPr>
        <p:spPr>
          <a:xfrm>
            <a:off x="6210300" y="3562350"/>
            <a:ext cx="190500" cy="152400"/>
          </a:xfrm>
          <a:prstGeom prst="rect">
            <a:avLst/>
          </a:prstGeom>
          <a:noFill/>
          <a:ln w="0">
            <a:noFill/>
          </a:ln>
        </p:spPr>
        <p:txBody>
          <a:bodyPr anchor="t">
            <a:normAutofit fontScale="1823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8" name="Прямокутник 37">
            <a:extLst>
              <a:ext uri="{FF2B5EF4-FFF2-40B4-BE49-F238E27FC236}">
                <a16:creationId xmlns:a16="http://schemas.microsoft.com/office/drawing/2014/main" id="{A5630FD5-FAC8-4190-9F8B-6714AC9886B1}"/>
              </a:ext>
            </a:extLst>
          </p:cNvPr>
          <p:cNvSpPr>
            <a:spLocks noGrp="1"/>
          </p:cNvSpPr>
          <p:nvPr/>
        </p:nvSpPr>
        <p:spPr>
          <a:xfrm>
            <a:off x="6534150" y="3552825"/>
            <a:ext cx="476250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різні водоносні горизонти</a:t>
            </a:r>
          </a:p>
        </p:txBody>
      </p:sp>
      <p:sp>
        <p:nvSpPr>
          <p:cNvPr id="39" name="Овал 38">
            <a:extLst>
              <a:ext uri="{FF2B5EF4-FFF2-40B4-BE49-F238E27FC236}">
                <a16:creationId xmlns:a16="http://schemas.microsoft.com/office/drawing/2014/main" id="{67748B16-1CC8-4AA0-B7B4-1446B6BB1F97}"/>
              </a:ext>
            </a:extLst>
          </p:cNvPr>
          <p:cNvSpPr>
            <a:spLocks noGrp="1"/>
          </p:cNvSpPr>
          <p:nvPr/>
        </p:nvSpPr>
        <p:spPr>
          <a:xfrm>
            <a:off x="6210300" y="3905250"/>
            <a:ext cx="190500" cy="190500"/>
          </a:xfrm>
          <a:prstGeom prst="ellipse">
            <a:avLst/>
          </a:prstGeom>
          <a:solidFill>
            <a:srgbClr val="C75A52"/>
          </a:solidFill>
          <a:ln w="0">
            <a:noFill/>
          </a:ln>
        </p:spPr>
      </p:sp>
      <p:sp>
        <p:nvSpPr>
          <p:cNvPr id="40" name="Прямокутник 39">
            <a:extLst>
              <a:ext uri="{FF2B5EF4-FFF2-40B4-BE49-F238E27FC236}">
                <a16:creationId xmlns:a16="http://schemas.microsoft.com/office/drawing/2014/main" id="{DACD116A-8D91-41DA-8D9A-10E2F46EA708}"/>
              </a:ext>
            </a:extLst>
          </p:cNvPr>
          <p:cNvSpPr>
            <a:spLocks noGrp="1"/>
          </p:cNvSpPr>
          <p:nvPr/>
        </p:nvSpPr>
        <p:spPr>
          <a:xfrm>
            <a:off x="6210300" y="3914775"/>
            <a:ext cx="190500" cy="152400"/>
          </a:xfrm>
          <a:prstGeom prst="rect">
            <a:avLst/>
          </a:prstGeom>
          <a:noFill/>
          <a:ln w="0">
            <a:noFill/>
          </a:ln>
        </p:spPr>
        <p:txBody>
          <a:bodyPr anchor="t">
            <a:normAutofit fontScale="1823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1" name="Прямокутник 40">
            <a:extLst>
              <a:ext uri="{FF2B5EF4-FFF2-40B4-BE49-F238E27FC236}">
                <a16:creationId xmlns:a16="http://schemas.microsoft.com/office/drawing/2014/main" id="{B056ED7B-BA16-4497-9DA3-13BA77CB2483}"/>
              </a:ext>
            </a:extLst>
          </p:cNvPr>
          <p:cNvSpPr>
            <a:spLocks noGrp="1"/>
          </p:cNvSpPr>
          <p:nvPr/>
        </p:nvSpPr>
        <p:spPr>
          <a:xfrm>
            <a:off x="6534150" y="3905250"/>
            <a:ext cx="476250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різні сезони без обґрунтування</a:t>
            </a:r>
          </a:p>
        </p:txBody>
      </p:sp>
      <p:sp>
        <p:nvSpPr>
          <p:cNvPr id="42" name="Овал 41">
            <a:extLst>
              <a:ext uri="{FF2B5EF4-FFF2-40B4-BE49-F238E27FC236}">
                <a16:creationId xmlns:a16="http://schemas.microsoft.com/office/drawing/2014/main" id="{099780F0-349A-47E7-AEF1-FF9C91374FD8}"/>
              </a:ext>
            </a:extLst>
          </p:cNvPr>
          <p:cNvSpPr>
            <a:spLocks noGrp="1"/>
          </p:cNvSpPr>
          <p:nvPr/>
        </p:nvSpPr>
        <p:spPr>
          <a:xfrm>
            <a:off x="6210300" y="4257675"/>
            <a:ext cx="190500" cy="190500"/>
          </a:xfrm>
          <a:prstGeom prst="ellipse">
            <a:avLst/>
          </a:prstGeom>
          <a:solidFill>
            <a:srgbClr val="C75A52"/>
          </a:solidFill>
          <a:ln w="0">
            <a:noFill/>
          </a:ln>
        </p:spPr>
      </p:sp>
      <p:sp>
        <p:nvSpPr>
          <p:cNvPr id="43" name="Прямокутник 42">
            <a:extLst>
              <a:ext uri="{FF2B5EF4-FFF2-40B4-BE49-F238E27FC236}">
                <a16:creationId xmlns:a16="http://schemas.microsoft.com/office/drawing/2014/main" id="{37A8AF76-60AE-413F-9584-B494980110FE}"/>
              </a:ext>
            </a:extLst>
          </p:cNvPr>
          <p:cNvSpPr>
            <a:spLocks noGrp="1"/>
          </p:cNvSpPr>
          <p:nvPr/>
        </p:nvSpPr>
        <p:spPr>
          <a:xfrm>
            <a:off x="6210300" y="4267200"/>
            <a:ext cx="190500" cy="152400"/>
          </a:xfrm>
          <a:prstGeom prst="rect">
            <a:avLst/>
          </a:prstGeom>
          <a:noFill/>
          <a:ln w="0">
            <a:noFill/>
          </a:ln>
        </p:spPr>
        <p:txBody>
          <a:bodyPr anchor="t">
            <a:normAutofit fontScale="1823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4" name="Прямокутник 43">
            <a:extLst>
              <a:ext uri="{FF2B5EF4-FFF2-40B4-BE49-F238E27FC236}">
                <a16:creationId xmlns:a16="http://schemas.microsoft.com/office/drawing/2014/main" id="{8418F7E8-2C37-4E91-B1B9-AB352EC1F639}"/>
              </a:ext>
            </a:extLst>
          </p:cNvPr>
          <p:cNvSpPr>
            <a:spLocks noGrp="1"/>
          </p:cNvSpPr>
          <p:nvPr/>
        </p:nvSpPr>
        <p:spPr>
          <a:xfrm>
            <a:off x="6534150" y="4257675"/>
            <a:ext cx="476250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фон і цільові точки різної функції</a:t>
            </a:r>
          </a:p>
        </p:txBody>
      </p:sp>
      <p:sp>
        <p:nvSpPr>
          <p:cNvPr id="45" name="Овал 44">
            <a:extLst>
              <a:ext uri="{FF2B5EF4-FFF2-40B4-BE49-F238E27FC236}">
                <a16:creationId xmlns:a16="http://schemas.microsoft.com/office/drawing/2014/main" id="{70902D51-9B78-432E-A249-3CD9D6DA1AC1}"/>
              </a:ext>
            </a:extLst>
          </p:cNvPr>
          <p:cNvSpPr>
            <a:spLocks noGrp="1"/>
          </p:cNvSpPr>
          <p:nvPr/>
        </p:nvSpPr>
        <p:spPr>
          <a:xfrm>
            <a:off x="6210300" y="4610100"/>
            <a:ext cx="190500" cy="190500"/>
          </a:xfrm>
          <a:prstGeom prst="ellipse">
            <a:avLst/>
          </a:prstGeom>
          <a:solidFill>
            <a:srgbClr val="C75A52"/>
          </a:solidFill>
          <a:ln w="0">
            <a:noFill/>
          </a:ln>
        </p:spPr>
      </p:sp>
      <p:sp>
        <p:nvSpPr>
          <p:cNvPr id="46" name="Прямокутник 45">
            <a:extLst>
              <a:ext uri="{FF2B5EF4-FFF2-40B4-BE49-F238E27FC236}">
                <a16:creationId xmlns:a16="http://schemas.microsoft.com/office/drawing/2014/main" id="{61E77FF4-2086-4989-8671-7211E6DD6FF0}"/>
              </a:ext>
            </a:extLst>
          </p:cNvPr>
          <p:cNvSpPr>
            <a:spLocks noGrp="1"/>
          </p:cNvSpPr>
          <p:nvPr/>
        </p:nvSpPr>
        <p:spPr>
          <a:xfrm>
            <a:off x="6210300" y="4619625"/>
            <a:ext cx="190500" cy="152400"/>
          </a:xfrm>
          <a:prstGeom prst="rect">
            <a:avLst/>
          </a:prstGeom>
          <a:noFill/>
          <a:ln w="0">
            <a:noFill/>
          </a:ln>
        </p:spPr>
        <p:txBody>
          <a:bodyPr anchor="t">
            <a:normAutofit fontScale="18239"/>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7" name="Прямокутник 46">
            <a:extLst>
              <a:ext uri="{FF2B5EF4-FFF2-40B4-BE49-F238E27FC236}">
                <a16:creationId xmlns:a16="http://schemas.microsoft.com/office/drawing/2014/main" id="{513C6CAA-E547-467F-A5F5-97385B99551C}"/>
              </a:ext>
            </a:extLst>
          </p:cNvPr>
          <p:cNvSpPr>
            <a:spLocks noGrp="1"/>
          </p:cNvSpPr>
          <p:nvPr/>
        </p:nvSpPr>
        <p:spPr>
          <a:xfrm>
            <a:off x="6534150" y="4610100"/>
            <a:ext cx="4762500" cy="22860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несумісні одиниці або методи</a:t>
            </a:r>
          </a:p>
        </p:txBody>
      </p:sp>
      <p:sp>
        <p:nvSpPr>
          <p:cNvPr id="48" name="Прямокутник: округлені кути 47">
            <a:extLst>
              <a:ext uri="{FF2B5EF4-FFF2-40B4-BE49-F238E27FC236}">
                <a16:creationId xmlns:a16="http://schemas.microsoft.com/office/drawing/2014/main" id="{559B3940-F580-45AE-B3B3-0F42A29F50CA}"/>
              </a:ext>
            </a:extLst>
          </p:cNvPr>
          <p:cNvSpPr>
            <a:spLocks noGrp="1"/>
          </p:cNvSpPr>
          <p:nvPr/>
        </p:nvSpPr>
        <p:spPr>
          <a:xfrm>
            <a:off x="514350" y="5334000"/>
            <a:ext cx="11068050" cy="628650"/>
          </a:xfrm>
          <a:prstGeom prst="roundRect">
            <a:avLst>
              <a:gd name="adj" fmla="val 12121"/>
            </a:avLst>
          </a:prstGeom>
          <a:solidFill>
            <a:srgbClr val="10282F"/>
          </a:solidFill>
          <a:ln w="0">
            <a:noFill/>
          </a:ln>
        </p:spPr>
      </p:sp>
      <p:sp>
        <p:nvSpPr>
          <p:cNvPr id="49" name="Прямокутник 48">
            <a:extLst>
              <a:ext uri="{FF2B5EF4-FFF2-40B4-BE49-F238E27FC236}">
                <a16:creationId xmlns:a16="http://schemas.microsoft.com/office/drawing/2014/main" id="{49947C6E-0BAA-4F9B-901E-61215B895196}"/>
              </a:ext>
            </a:extLst>
          </p:cNvPr>
          <p:cNvSpPr>
            <a:spLocks noGrp="1"/>
          </p:cNvSpPr>
          <p:nvPr/>
        </p:nvSpPr>
        <p:spPr>
          <a:xfrm>
            <a:off x="514350" y="5505450"/>
            <a:ext cx="11068050" cy="266700"/>
          </a:xfrm>
          <a:prstGeom prst="rect">
            <a:avLst/>
          </a:prstGeom>
          <a:noFill/>
          <a:ln w="0">
            <a:noFill/>
          </a:ln>
        </p:spPr>
        <p:txBody>
          <a:bodyPr anchor="t">
            <a:normAutofit fontScale="80702"/>
          </a:bodyPr>
          <a:lstStyle/>
          <a:p>
            <a:pPr algn="ctr">
              <a:defRPr sz="1425" b="1">
                <a:solidFill>
                  <a:srgbClr val="FFFFFF"/>
                </a:solidFill>
                <a:latin typeface="DejaVu Sans"/>
                <a:ea typeface="DejaVu Sans"/>
                <a:cs typeface="DejaVu Sans"/>
              </a:defRPr>
            </a:pPr>
            <a:r>
              <a:rPr sz="1425" b="1">
                <a:solidFill>
                  <a:srgbClr val="FFFFFF"/>
                </a:solidFill>
                <a:latin typeface="DejaVu Sans"/>
                <a:ea typeface="DejaVu Sans"/>
                <a:cs typeface="DejaVu Sans"/>
              </a:rPr>
              <a:t>Інтерпольована поверхня є прогнозом, а не прямим спостереженням.</a:t>
            </a:r>
          </a:p>
        </p:txBody>
      </p:sp>
      <p:sp>
        <p:nvSpPr>
          <p:cNvPr id="50" name="Прямокутник 49">
            <a:extLst>
              <a:ext uri="{FF2B5EF4-FFF2-40B4-BE49-F238E27FC236}">
                <a16:creationId xmlns:a16="http://schemas.microsoft.com/office/drawing/2014/main" id="{15B832AA-5CDC-4856-94A2-7D4D807D2D5F}"/>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1" name="Прямокутник 50">
            <a:extLst>
              <a:ext uri="{FF2B5EF4-FFF2-40B4-BE49-F238E27FC236}">
                <a16:creationId xmlns:a16="http://schemas.microsoft.com/office/drawing/2014/main" id="{A6988291-7268-43EF-B63B-A5750AA90925}"/>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25</a:t>
            </a:r>
          </a:p>
        </p:txBody>
      </p:sp>
    </p:spTree>
    <p:extLst>
      <p:ext uri="{BB962C8B-B14F-4D97-AF65-F5344CB8AC3E}">
        <p14:creationId xmlns:p14="http://schemas.microsoft.com/office/powerpoint/2010/main" val="2116129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 name="Прямокутник 60">
            <a:extLst>
              <a:ext uri="{FF2B5EF4-FFF2-40B4-BE49-F238E27FC236}">
                <a16:creationId xmlns:a16="http://schemas.microsoft.com/office/drawing/2014/main" id="{A5154F87-EEF3-4368-9FF8-5E33C7D88FB0}"/>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26</a:t>
            </a:r>
          </a:p>
        </p:txBody>
      </p:sp>
      <p:sp>
        <p:nvSpPr>
          <p:cNvPr id="2" name="Прямокутник 1">
            <a:extLst>
              <a:ext uri="{FF2B5EF4-FFF2-40B4-BE49-F238E27FC236}">
                <a16:creationId xmlns:a16="http://schemas.microsoft.com/office/drawing/2014/main" id="{450E92BB-25C2-4410-BCA5-4BF12581789C}"/>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86A96AB-ABF6-4451-B7CD-D91F0416B488}"/>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IDW надає більшу вагу найближчим вимірюванням</a:t>
            </a:r>
          </a:p>
        </p:txBody>
      </p:sp>
      <p:sp>
        <p:nvSpPr>
          <p:cNvPr id="4" name="Прямокутник: округлені кути 3">
            <a:extLst>
              <a:ext uri="{FF2B5EF4-FFF2-40B4-BE49-F238E27FC236}">
                <a16:creationId xmlns:a16="http://schemas.microsoft.com/office/drawing/2014/main" id="{1C43537F-F68D-4EEB-8620-02188ACE272F}"/>
              </a:ext>
            </a:extLst>
          </p:cNvPr>
          <p:cNvSpPr>
            <a:spLocks noGrp="1"/>
          </p:cNvSpPr>
          <p:nvPr/>
        </p:nvSpPr>
        <p:spPr>
          <a:xfrm>
            <a:off x="514350" y="1657350"/>
            <a:ext cx="11068050" cy="704850"/>
          </a:xfrm>
          <a:prstGeom prst="roundRect">
            <a:avLst>
              <a:gd name="adj" fmla="val 10811"/>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B9952A50-68BF-4989-8883-4FB1B324C940}"/>
              </a:ext>
            </a:extLst>
          </p:cNvPr>
          <p:cNvSpPr>
            <a:spLocks noGrp="1"/>
          </p:cNvSpPr>
          <p:nvPr/>
        </p:nvSpPr>
        <p:spPr>
          <a:xfrm>
            <a:off x="514350" y="1657350"/>
            <a:ext cx="66675" cy="7048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3BDCF2C6-B387-4FCA-8083-33037991A52A}"/>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МЕТОД ОБЕРНЕНИХ ЗВАЖЕНИХ ВІДСТАНЕЙ — IDW</a:t>
            </a:r>
          </a:p>
        </p:txBody>
      </p:sp>
      <p:sp>
        <p:nvSpPr>
          <p:cNvPr id="7" name="Прямокутник 6">
            <a:extLst>
              <a:ext uri="{FF2B5EF4-FFF2-40B4-BE49-F238E27FC236}">
                <a16:creationId xmlns:a16="http://schemas.microsoft.com/office/drawing/2014/main" id="{68E4137A-00B6-4123-9776-8202AB6C7EED}"/>
              </a:ext>
            </a:extLst>
          </p:cNvPr>
          <p:cNvSpPr>
            <a:spLocks noGrp="1"/>
          </p:cNvSpPr>
          <p:nvPr/>
        </p:nvSpPr>
        <p:spPr>
          <a:xfrm>
            <a:off x="704850" y="1990725"/>
            <a:ext cx="10706100" cy="28575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Детермінований метод, у якому прогнозне значення є зваженим середнім навколишніх вимірювань, а ближчі точки мають більшу вагу.</a:t>
            </a:r>
          </a:p>
        </p:txBody>
      </p:sp>
      <p:sp>
        <p:nvSpPr>
          <p:cNvPr id="8" name="Прямокутник: округлені кути 7">
            <a:extLst>
              <a:ext uri="{FF2B5EF4-FFF2-40B4-BE49-F238E27FC236}">
                <a16:creationId xmlns:a16="http://schemas.microsoft.com/office/drawing/2014/main" id="{E0814E1B-749D-4F71-B892-B697CA2577CA}"/>
              </a:ext>
            </a:extLst>
          </p:cNvPr>
          <p:cNvSpPr>
            <a:spLocks noGrp="1"/>
          </p:cNvSpPr>
          <p:nvPr/>
        </p:nvSpPr>
        <p:spPr>
          <a:xfrm>
            <a:off x="514350" y="2724150"/>
            <a:ext cx="3905250" cy="2609850"/>
          </a:xfrm>
          <a:prstGeom prst="roundRect">
            <a:avLst>
              <a:gd name="adj" fmla="val 2920"/>
            </a:avLst>
          </a:prstGeom>
          <a:solidFill>
            <a:srgbClr val="F4F8F6"/>
          </a:solidFill>
          <a:ln w="9525">
            <a:solidFill>
              <a:srgbClr val="D6E1DC"/>
            </a:solidFill>
          </a:ln>
        </p:spPr>
      </p:sp>
      <p:sp>
        <p:nvSpPr>
          <p:cNvPr id="9" name="Прямокутник 8">
            <a:extLst>
              <a:ext uri="{FF2B5EF4-FFF2-40B4-BE49-F238E27FC236}">
                <a16:creationId xmlns:a16="http://schemas.microsoft.com/office/drawing/2014/main" id="{1864BBA9-A0F8-4588-A240-AC2925BAFFE0}"/>
              </a:ext>
            </a:extLst>
          </p:cNvPr>
          <p:cNvSpPr>
            <a:spLocks noGrp="1"/>
          </p:cNvSpPr>
          <p:nvPr/>
        </p:nvSpPr>
        <p:spPr>
          <a:xfrm>
            <a:off x="723900" y="2895600"/>
            <a:ext cx="1333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ПРИНЦИП</a:t>
            </a:r>
          </a:p>
        </p:txBody>
      </p:sp>
      <p:sp>
        <p:nvSpPr>
          <p:cNvPr id="10" name="Овал 9">
            <a:extLst>
              <a:ext uri="{FF2B5EF4-FFF2-40B4-BE49-F238E27FC236}">
                <a16:creationId xmlns:a16="http://schemas.microsoft.com/office/drawing/2014/main" id="{0CAB6886-F7CB-4E8C-AE6F-48DA72570A89}"/>
              </a:ext>
            </a:extLst>
          </p:cNvPr>
          <p:cNvSpPr>
            <a:spLocks noGrp="1"/>
          </p:cNvSpPr>
          <p:nvPr/>
        </p:nvSpPr>
        <p:spPr>
          <a:xfrm>
            <a:off x="1285875" y="3524250"/>
            <a:ext cx="342900" cy="342900"/>
          </a:xfrm>
          <a:prstGeom prst="ellipse">
            <a:avLst/>
          </a:prstGeom>
          <a:solidFill>
            <a:srgbClr val="C75A52"/>
          </a:solidFill>
          <a:ln w="0">
            <a:noFill/>
          </a:ln>
        </p:spPr>
      </p:sp>
      <p:sp>
        <p:nvSpPr>
          <p:cNvPr id="11" name="Прямокутник 10">
            <a:extLst>
              <a:ext uri="{FF2B5EF4-FFF2-40B4-BE49-F238E27FC236}">
                <a16:creationId xmlns:a16="http://schemas.microsoft.com/office/drawing/2014/main" id="{88F71A7A-BA5C-4ECA-B316-DD389C96CE87}"/>
              </a:ext>
            </a:extLst>
          </p:cNvPr>
          <p:cNvSpPr>
            <a:spLocks noGrp="1"/>
          </p:cNvSpPr>
          <p:nvPr/>
        </p:nvSpPr>
        <p:spPr>
          <a:xfrm>
            <a:off x="1285875" y="3629025"/>
            <a:ext cx="3429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18</a:t>
            </a:r>
          </a:p>
        </p:txBody>
      </p:sp>
      <p:sp>
        <p:nvSpPr>
          <p:cNvPr id="12" name="Овал 11">
            <a:extLst>
              <a:ext uri="{FF2B5EF4-FFF2-40B4-BE49-F238E27FC236}">
                <a16:creationId xmlns:a16="http://schemas.microsoft.com/office/drawing/2014/main" id="{D9D2E5CC-2AC9-4721-A6AD-8D763B41E18F}"/>
              </a:ext>
            </a:extLst>
          </p:cNvPr>
          <p:cNvSpPr>
            <a:spLocks noGrp="1"/>
          </p:cNvSpPr>
          <p:nvPr/>
        </p:nvSpPr>
        <p:spPr>
          <a:xfrm>
            <a:off x="2162175" y="3238500"/>
            <a:ext cx="266700" cy="266700"/>
          </a:xfrm>
          <a:prstGeom prst="ellipse">
            <a:avLst/>
          </a:prstGeom>
          <a:solidFill>
            <a:srgbClr val="D9952D"/>
          </a:solidFill>
          <a:ln w="0">
            <a:noFill/>
          </a:ln>
        </p:spPr>
      </p:sp>
      <p:sp>
        <p:nvSpPr>
          <p:cNvPr id="13" name="Прямокутник 12">
            <a:extLst>
              <a:ext uri="{FF2B5EF4-FFF2-40B4-BE49-F238E27FC236}">
                <a16:creationId xmlns:a16="http://schemas.microsoft.com/office/drawing/2014/main" id="{AA634951-A494-4062-B36C-07DB034C3E5F}"/>
              </a:ext>
            </a:extLst>
          </p:cNvPr>
          <p:cNvSpPr>
            <a:spLocks noGrp="1"/>
          </p:cNvSpPr>
          <p:nvPr/>
        </p:nvSpPr>
        <p:spPr>
          <a:xfrm>
            <a:off x="2162175" y="3305175"/>
            <a:ext cx="2667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12</a:t>
            </a:r>
          </a:p>
        </p:txBody>
      </p:sp>
      <p:sp>
        <p:nvSpPr>
          <p:cNvPr id="14" name="Овал 13">
            <a:extLst>
              <a:ext uri="{FF2B5EF4-FFF2-40B4-BE49-F238E27FC236}">
                <a16:creationId xmlns:a16="http://schemas.microsoft.com/office/drawing/2014/main" id="{0D44F03F-5192-473F-9AB6-02971140A867}"/>
              </a:ext>
            </a:extLst>
          </p:cNvPr>
          <p:cNvSpPr>
            <a:spLocks noGrp="1"/>
          </p:cNvSpPr>
          <p:nvPr/>
        </p:nvSpPr>
        <p:spPr>
          <a:xfrm>
            <a:off x="3000375" y="3810000"/>
            <a:ext cx="209550" cy="209550"/>
          </a:xfrm>
          <a:prstGeom prst="ellipse">
            <a:avLst/>
          </a:prstGeom>
          <a:solidFill>
            <a:srgbClr val="3E7692"/>
          </a:solidFill>
          <a:ln w="0">
            <a:noFill/>
          </a:ln>
        </p:spPr>
      </p:sp>
      <p:sp>
        <p:nvSpPr>
          <p:cNvPr id="15" name="Прямокутник 14">
            <a:extLst>
              <a:ext uri="{FF2B5EF4-FFF2-40B4-BE49-F238E27FC236}">
                <a16:creationId xmlns:a16="http://schemas.microsoft.com/office/drawing/2014/main" id="{9C5159DD-0BEF-4020-B163-CAF71DF9A7F8}"/>
              </a:ext>
            </a:extLst>
          </p:cNvPr>
          <p:cNvSpPr>
            <a:spLocks noGrp="1"/>
          </p:cNvSpPr>
          <p:nvPr/>
        </p:nvSpPr>
        <p:spPr>
          <a:xfrm>
            <a:off x="3000375" y="3848100"/>
            <a:ext cx="209550" cy="142875"/>
          </a:xfrm>
          <a:prstGeom prst="rect">
            <a:avLst/>
          </a:prstGeom>
          <a:noFill/>
          <a:ln w="0">
            <a:noFill/>
          </a:ln>
        </p:spPr>
        <p:txBody>
          <a:bodyPr anchor="t">
            <a:normAutofit fontScale="43917"/>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7</a:t>
            </a:r>
          </a:p>
        </p:txBody>
      </p:sp>
      <p:sp>
        <p:nvSpPr>
          <p:cNvPr id="16" name="Овал 15">
            <a:extLst>
              <a:ext uri="{FF2B5EF4-FFF2-40B4-BE49-F238E27FC236}">
                <a16:creationId xmlns:a16="http://schemas.microsoft.com/office/drawing/2014/main" id="{912E33C0-E3EA-4B53-A215-8883398F1AA8}"/>
              </a:ext>
            </a:extLst>
          </p:cNvPr>
          <p:cNvSpPr>
            <a:spLocks noGrp="1"/>
          </p:cNvSpPr>
          <p:nvPr/>
        </p:nvSpPr>
        <p:spPr>
          <a:xfrm>
            <a:off x="2343150" y="4476750"/>
            <a:ext cx="171450" cy="171450"/>
          </a:xfrm>
          <a:prstGeom prst="ellipse">
            <a:avLst/>
          </a:prstGeom>
          <a:solidFill>
            <a:srgbClr val="4D8969"/>
          </a:solidFill>
          <a:ln w="0">
            <a:noFill/>
          </a:ln>
        </p:spPr>
      </p:sp>
      <p:sp>
        <p:nvSpPr>
          <p:cNvPr id="17" name="Прямокутник 16">
            <a:extLst>
              <a:ext uri="{FF2B5EF4-FFF2-40B4-BE49-F238E27FC236}">
                <a16:creationId xmlns:a16="http://schemas.microsoft.com/office/drawing/2014/main" id="{4722D831-45F5-4AB8-B246-151A3E62CB20}"/>
              </a:ext>
            </a:extLst>
          </p:cNvPr>
          <p:cNvSpPr>
            <a:spLocks noGrp="1"/>
          </p:cNvSpPr>
          <p:nvPr/>
        </p:nvSpPr>
        <p:spPr>
          <a:xfrm>
            <a:off x="2343150" y="4495800"/>
            <a:ext cx="171450" cy="142875"/>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18" name="Овал 17">
            <a:extLst>
              <a:ext uri="{FF2B5EF4-FFF2-40B4-BE49-F238E27FC236}">
                <a16:creationId xmlns:a16="http://schemas.microsoft.com/office/drawing/2014/main" id="{68A12EC5-F7AF-4EEC-BD8C-762F1AE88BA0}"/>
              </a:ext>
            </a:extLst>
          </p:cNvPr>
          <p:cNvSpPr>
            <a:spLocks noGrp="1"/>
          </p:cNvSpPr>
          <p:nvPr/>
        </p:nvSpPr>
        <p:spPr>
          <a:xfrm>
            <a:off x="1952625" y="3886200"/>
            <a:ext cx="514350" cy="514350"/>
          </a:xfrm>
          <a:prstGeom prst="ellipse">
            <a:avLst/>
          </a:prstGeom>
          <a:solidFill>
            <a:srgbClr val="10282F"/>
          </a:solidFill>
          <a:ln w="0">
            <a:noFill/>
          </a:ln>
        </p:spPr>
      </p:sp>
      <p:sp>
        <p:nvSpPr>
          <p:cNvPr id="19" name="Прямокутник 18">
            <a:extLst>
              <a:ext uri="{FF2B5EF4-FFF2-40B4-BE49-F238E27FC236}">
                <a16:creationId xmlns:a16="http://schemas.microsoft.com/office/drawing/2014/main" id="{21FD8F5F-0F73-4357-85E2-25AEF6B6242F}"/>
              </a:ext>
            </a:extLst>
          </p:cNvPr>
          <p:cNvSpPr>
            <a:spLocks noGrp="1"/>
          </p:cNvSpPr>
          <p:nvPr/>
        </p:nvSpPr>
        <p:spPr>
          <a:xfrm>
            <a:off x="1952625" y="4038600"/>
            <a:ext cx="514350" cy="190500"/>
          </a:xfrm>
          <a:prstGeom prst="rect">
            <a:avLst/>
          </a:prstGeom>
          <a:noFill/>
          <a:ln w="0">
            <a:noFill/>
          </a:ln>
        </p:spPr>
        <p:txBody>
          <a:bodyPr anchor="t">
            <a:normAutofit fontScale="54167"/>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a:t>
            </a:r>
          </a:p>
        </p:txBody>
      </p:sp>
      <p:sp>
        <p:nvSpPr>
          <p:cNvPr id="20" name="Прямокутник 19">
            <a:extLst>
              <a:ext uri="{FF2B5EF4-FFF2-40B4-BE49-F238E27FC236}">
                <a16:creationId xmlns:a16="http://schemas.microsoft.com/office/drawing/2014/main" id="{932BB7A7-A020-40A5-86A2-ED4D080EEDCC}"/>
              </a:ext>
            </a:extLst>
          </p:cNvPr>
          <p:cNvSpPr>
            <a:spLocks noGrp="1"/>
          </p:cNvSpPr>
          <p:nvPr/>
        </p:nvSpPr>
        <p:spPr>
          <a:xfrm>
            <a:off x="723900" y="4857750"/>
            <a:ext cx="3429000" cy="266700"/>
          </a:xfrm>
          <a:prstGeom prst="rect">
            <a:avLst/>
          </a:prstGeom>
          <a:noFill/>
          <a:ln w="0">
            <a:noFill/>
          </a:ln>
        </p:spPr>
        <p:txBody>
          <a:bodyPr anchor="t">
            <a:normAutofit/>
          </a:bodyPr>
          <a:lstStyle/>
          <a:p>
            <a:pPr algn="ctr">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Ближча точка сильніше впливає на прогноз</a:t>
            </a:r>
          </a:p>
        </p:txBody>
      </p:sp>
      <p:sp>
        <p:nvSpPr>
          <p:cNvPr id="21" name="Прямокутник 20">
            <a:extLst>
              <a:ext uri="{FF2B5EF4-FFF2-40B4-BE49-F238E27FC236}">
                <a16:creationId xmlns:a16="http://schemas.microsoft.com/office/drawing/2014/main" id="{17D68D84-0881-4E34-B10F-251659C39A72}"/>
              </a:ext>
            </a:extLst>
          </p:cNvPr>
          <p:cNvSpPr>
            <a:spLocks noGrp="1"/>
          </p:cNvSpPr>
          <p:nvPr/>
        </p:nvSpPr>
        <p:spPr>
          <a:xfrm>
            <a:off x="4781550" y="2724150"/>
            <a:ext cx="26670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ПЕРЕВАГИ</a:t>
            </a:r>
          </a:p>
        </p:txBody>
      </p:sp>
      <p:sp>
        <p:nvSpPr>
          <p:cNvPr id="22" name="Прямокутник 21">
            <a:extLst>
              <a:ext uri="{FF2B5EF4-FFF2-40B4-BE49-F238E27FC236}">
                <a16:creationId xmlns:a16="http://schemas.microsoft.com/office/drawing/2014/main" id="{29C45E4C-6D18-40D0-9205-9FFCDD6214E0}"/>
              </a:ext>
            </a:extLst>
          </p:cNvPr>
          <p:cNvSpPr>
            <a:spLocks noGrp="1"/>
          </p:cNvSpPr>
          <p:nvPr/>
        </p:nvSpPr>
        <p:spPr>
          <a:xfrm>
            <a:off x="8267700" y="2724150"/>
            <a:ext cx="2667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ОБМЕЖЕННЯ</a:t>
            </a:r>
          </a:p>
        </p:txBody>
      </p:sp>
      <p:sp>
        <p:nvSpPr>
          <p:cNvPr id="23" name="Прямокутник: округлені кути 22">
            <a:extLst>
              <a:ext uri="{FF2B5EF4-FFF2-40B4-BE49-F238E27FC236}">
                <a16:creationId xmlns:a16="http://schemas.microsoft.com/office/drawing/2014/main" id="{7E630BB9-1C11-49FE-9218-B645ACCA1419}"/>
              </a:ext>
            </a:extLst>
          </p:cNvPr>
          <p:cNvSpPr>
            <a:spLocks noGrp="1"/>
          </p:cNvSpPr>
          <p:nvPr/>
        </p:nvSpPr>
        <p:spPr>
          <a:xfrm>
            <a:off x="4781550" y="3057525"/>
            <a:ext cx="3124200" cy="400050"/>
          </a:xfrm>
          <a:prstGeom prst="roundRect">
            <a:avLst>
              <a:gd name="adj" fmla="val 19048"/>
            </a:avLst>
          </a:prstGeom>
          <a:solidFill>
            <a:srgbClr val="F4F8F6"/>
          </a:solidFill>
          <a:ln w="9525">
            <a:solidFill>
              <a:srgbClr val="D6E1DC"/>
            </a:solidFill>
          </a:ln>
        </p:spPr>
      </p:sp>
      <p:sp>
        <p:nvSpPr>
          <p:cNvPr id="24" name="Овал 23">
            <a:extLst>
              <a:ext uri="{FF2B5EF4-FFF2-40B4-BE49-F238E27FC236}">
                <a16:creationId xmlns:a16="http://schemas.microsoft.com/office/drawing/2014/main" id="{1169F9D9-75A9-4967-8AE2-60B27EFCA351}"/>
              </a:ext>
            </a:extLst>
          </p:cNvPr>
          <p:cNvSpPr>
            <a:spLocks noGrp="1"/>
          </p:cNvSpPr>
          <p:nvPr/>
        </p:nvSpPr>
        <p:spPr>
          <a:xfrm>
            <a:off x="4914900" y="3181350"/>
            <a:ext cx="152400" cy="152400"/>
          </a:xfrm>
          <a:prstGeom prst="ellipse">
            <a:avLst/>
          </a:prstGeom>
          <a:solidFill>
            <a:srgbClr val="4D8969"/>
          </a:solidFill>
          <a:ln w="0">
            <a:noFill/>
          </a:ln>
        </p:spPr>
      </p:sp>
      <p:sp>
        <p:nvSpPr>
          <p:cNvPr id="25" name="Прямокутник 24">
            <a:extLst>
              <a:ext uri="{FF2B5EF4-FFF2-40B4-BE49-F238E27FC236}">
                <a16:creationId xmlns:a16="http://schemas.microsoft.com/office/drawing/2014/main" id="{8B70A7B2-8D5C-48F7-A390-4DF50E5AEC49}"/>
              </a:ext>
            </a:extLst>
          </p:cNvPr>
          <p:cNvSpPr>
            <a:spLocks noGrp="1"/>
          </p:cNvSpPr>
          <p:nvPr/>
        </p:nvSpPr>
        <p:spPr>
          <a:xfrm>
            <a:off x="4914900" y="31718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6" name="Прямокутник 25">
            <a:extLst>
              <a:ext uri="{FF2B5EF4-FFF2-40B4-BE49-F238E27FC236}">
                <a16:creationId xmlns:a16="http://schemas.microsoft.com/office/drawing/2014/main" id="{B602FC71-0C3B-4598-A2F2-7B6868853AC6}"/>
              </a:ext>
            </a:extLst>
          </p:cNvPr>
          <p:cNvSpPr>
            <a:spLocks noGrp="1"/>
          </p:cNvSpPr>
          <p:nvPr/>
        </p:nvSpPr>
        <p:spPr>
          <a:xfrm>
            <a:off x="5181600" y="3152775"/>
            <a:ext cx="25336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простий і швидкий</a:t>
            </a:r>
          </a:p>
        </p:txBody>
      </p:sp>
      <p:sp>
        <p:nvSpPr>
          <p:cNvPr id="27" name="Прямокутник: округлені кути 26">
            <a:extLst>
              <a:ext uri="{FF2B5EF4-FFF2-40B4-BE49-F238E27FC236}">
                <a16:creationId xmlns:a16="http://schemas.microsoft.com/office/drawing/2014/main" id="{CE516468-BBE1-4BE4-9251-EA26FD7FCD06}"/>
              </a:ext>
            </a:extLst>
          </p:cNvPr>
          <p:cNvSpPr>
            <a:spLocks noGrp="1"/>
          </p:cNvSpPr>
          <p:nvPr/>
        </p:nvSpPr>
        <p:spPr>
          <a:xfrm>
            <a:off x="4781550" y="3571875"/>
            <a:ext cx="3124200" cy="400050"/>
          </a:xfrm>
          <a:prstGeom prst="roundRect">
            <a:avLst>
              <a:gd name="adj" fmla="val 19048"/>
            </a:avLst>
          </a:prstGeom>
          <a:solidFill>
            <a:srgbClr val="FFFFFF"/>
          </a:solidFill>
          <a:ln w="9525">
            <a:solidFill>
              <a:srgbClr val="D6E1DC"/>
            </a:solidFill>
          </a:ln>
        </p:spPr>
      </p:sp>
      <p:sp>
        <p:nvSpPr>
          <p:cNvPr id="28" name="Овал 27">
            <a:extLst>
              <a:ext uri="{FF2B5EF4-FFF2-40B4-BE49-F238E27FC236}">
                <a16:creationId xmlns:a16="http://schemas.microsoft.com/office/drawing/2014/main" id="{2D1CDEA9-6551-4F1D-A6DC-D8100E6C452B}"/>
              </a:ext>
            </a:extLst>
          </p:cNvPr>
          <p:cNvSpPr>
            <a:spLocks noGrp="1"/>
          </p:cNvSpPr>
          <p:nvPr/>
        </p:nvSpPr>
        <p:spPr>
          <a:xfrm>
            <a:off x="4914900" y="3695700"/>
            <a:ext cx="152400" cy="152400"/>
          </a:xfrm>
          <a:prstGeom prst="ellipse">
            <a:avLst/>
          </a:prstGeom>
          <a:solidFill>
            <a:srgbClr val="4D8969"/>
          </a:solidFill>
          <a:ln w="0">
            <a:noFill/>
          </a:ln>
        </p:spPr>
      </p:sp>
      <p:sp>
        <p:nvSpPr>
          <p:cNvPr id="29" name="Прямокутник 28">
            <a:extLst>
              <a:ext uri="{FF2B5EF4-FFF2-40B4-BE49-F238E27FC236}">
                <a16:creationId xmlns:a16="http://schemas.microsoft.com/office/drawing/2014/main" id="{C9E17F41-CC9E-431C-8301-05785AB69647}"/>
              </a:ext>
            </a:extLst>
          </p:cNvPr>
          <p:cNvSpPr>
            <a:spLocks noGrp="1"/>
          </p:cNvSpPr>
          <p:nvPr/>
        </p:nvSpPr>
        <p:spPr>
          <a:xfrm>
            <a:off x="4914900" y="368617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0" name="Прямокутник 29">
            <a:extLst>
              <a:ext uri="{FF2B5EF4-FFF2-40B4-BE49-F238E27FC236}">
                <a16:creationId xmlns:a16="http://schemas.microsoft.com/office/drawing/2014/main" id="{9420EB32-8498-4B4E-8921-16E39C55782F}"/>
              </a:ext>
            </a:extLst>
          </p:cNvPr>
          <p:cNvSpPr>
            <a:spLocks noGrp="1"/>
          </p:cNvSpPr>
          <p:nvPr/>
        </p:nvSpPr>
        <p:spPr>
          <a:xfrm>
            <a:off x="5181600" y="3667125"/>
            <a:ext cx="25336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зрозумілий принцип</a:t>
            </a:r>
          </a:p>
        </p:txBody>
      </p:sp>
      <p:sp>
        <p:nvSpPr>
          <p:cNvPr id="31" name="Прямокутник: округлені кути 30">
            <a:extLst>
              <a:ext uri="{FF2B5EF4-FFF2-40B4-BE49-F238E27FC236}">
                <a16:creationId xmlns:a16="http://schemas.microsoft.com/office/drawing/2014/main" id="{64B695A8-274F-4BBD-8985-772B69772B51}"/>
              </a:ext>
            </a:extLst>
          </p:cNvPr>
          <p:cNvSpPr>
            <a:spLocks noGrp="1"/>
          </p:cNvSpPr>
          <p:nvPr/>
        </p:nvSpPr>
        <p:spPr>
          <a:xfrm>
            <a:off x="4781550" y="4086225"/>
            <a:ext cx="3124200" cy="400050"/>
          </a:xfrm>
          <a:prstGeom prst="roundRect">
            <a:avLst>
              <a:gd name="adj" fmla="val 19048"/>
            </a:avLst>
          </a:prstGeom>
          <a:solidFill>
            <a:srgbClr val="F4F8F6"/>
          </a:solidFill>
          <a:ln w="9525">
            <a:solidFill>
              <a:srgbClr val="D6E1DC"/>
            </a:solidFill>
          </a:ln>
        </p:spPr>
      </p:sp>
      <p:sp>
        <p:nvSpPr>
          <p:cNvPr id="32" name="Овал 31">
            <a:extLst>
              <a:ext uri="{FF2B5EF4-FFF2-40B4-BE49-F238E27FC236}">
                <a16:creationId xmlns:a16="http://schemas.microsoft.com/office/drawing/2014/main" id="{3E88296F-59CF-48B1-B8A3-EC96AFFC94C5}"/>
              </a:ext>
            </a:extLst>
          </p:cNvPr>
          <p:cNvSpPr>
            <a:spLocks noGrp="1"/>
          </p:cNvSpPr>
          <p:nvPr/>
        </p:nvSpPr>
        <p:spPr>
          <a:xfrm>
            <a:off x="4914900" y="4210050"/>
            <a:ext cx="152400" cy="152400"/>
          </a:xfrm>
          <a:prstGeom prst="ellipse">
            <a:avLst/>
          </a:prstGeom>
          <a:solidFill>
            <a:srgbClr val="4D8969"/>
          </a:solidFill>
          <a:ln w="0">
            <a:noFill/>
          </a:ln>
        </p:spPr>
      </p:sp>
      <p:sp>
        <p:nvSpPr>
          <p:cNvPr id="33" name="Прямокутник 32">
            <a:extLst>
              <a:ext uri="{FF2B5EF4-FFF2-40B4-BE49-F238E27FC236}">
                <a16:creationId xmlns:a16="http://schemas.microsoft.com/office/drawing/2014/main" id="{E1E12556-72AC-4A19-8A6C-5B8194B2188B}"/>
              </a:ext>
            </a:extLst>
          </p:cNvPr>
          <p:cNvSpPr>
            <a:spLocks noGrp="1"/>
          </p:cNvSpPr>
          <p:nvPr/>
        </p:nvSpPr>
        <p:spPr>
          <a:xfrm>
            <a:off x="4914900" y="420052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4" name="Прямокутник 33">
            <a:extLst>
              <a:ext uri="{FF2B5EF4-FFF2-40B4-BE49-F238E27FC236}">
                <a16:creationId xmlns:a16="http://schemas.microsoft.com/office/drawing/2014/main" id="{C62A6E55-310F-4322-8E09-59BF658E5ADA}"/>
              </a:ext>
            </a:extLst>
          </p:cNvPr>
          <p:cNvSpPr>
            <a:spLocks noGrp="1"/>
          </p:cNvSpPr>
          <p:nvPr/>
        </p:nvSpPr>
        <p:spPr>
          <a:xfrm>
            <a:off x="5181600" y="4181475"/>
            <a:ext cx="25336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проходить через виміряні точки</a:t>
            </a:r>
          </a:p>
        </p:txBody>
      </p:sp>
      <p:sp>
        <p:nvSpPr>
          <p:cNvPr id="35" name="Прямокутник: округлені кути 34">
            <a:extLst>
              <a:ext uri="{FF2B5EF4-FFF2-40B4-BE49-F238E27FC236}">
                <a16:creationId xmlns:a16="http://schemas.microsoft.com/office/drawing/2014/main" id="{5D58FC10-2C4E-4CC1-B29F-90E89211C8D6}"/>
              </a:ext>
            </a:extLst>
          </p:cNvPr>
          <p:cNvSpPr>
            <a:spLocks noGrp="1"/>
          </p:cNvSpPr>
          <p:nvPr/>
        </p:nvSpPr>
        <p:spPr>
          <a:xfrm>
            <a:off x="4781550" y="4600575"/>
            <a:ext cx="3124200" cy="400050"/>
          </a:xfrm>
          <a:prstGeom prst="roundRect">
            <a:avLst>
              <a:gd name="adj" fmla="val 19048"/>
            </a:avLst>
          </a:prstGeom>
          <a:solidFill>
            <a:srgbClr val="FFFFFF"/>
          </a:solidFill>
          <a:ln w="9525">
            <a:solidFill>
              <a:srgbClr val="D6E1DC"/>
            </a:solidFill>
          </a:ln>
        </p:spPr>
      </p:sp>
      <p:sp>
        <p:nvSpPr>
          <p:cNvPr id="36" name="Овал 35">
            <a:extLst>
              <a:ext uri="{FF2B5EF4-FFF2-40B4-BE49-F238E27FC236}">
                <a16:creationId xmlns:a16="http://schemas.microsoft.com/office/drawing/2014/main" id="{673E09C6-D32B-49DC-85A1-EAEF20FB8CEA}"/>
              </a:ext>
            </a:extLst>
          </p:cNvPr>
          <p:cNvSpPr>
            <a:spLocks noGrp="1"/>
          </p:cNvSpPr>
          <p:nvPr/>
        </p:nvSpPr>
        <p:spPr>
          <a:xfrm>
            <a:off x="4914900" y="4724400"/>
            <a:ext cx="152400" cy="152400"/>
          </a:xfrm>
          <a:prstGeom prst="ellipse">
            <a:avLst/>
          </a:prstGeom>
          <a:solidFill>
            <a:srgbClr val="4D8969"/>
          </a:solidFill>
          <a:ln w="0">
            <a:noFill/>
          </a:ln>
        </p:spPr>
      </p:sp>
      <p:sp>
        <p:nvSpPr>
          <p:cNvPr id="37" name="Прямокутник 36">
            <a:extLst>
              <a:ext uri="{FF2B5EF4-FFF2-40B4-BE49-F238E27FC236}">
                <a16:creationId xmlns:a16="http://schemas.microsoft.com/office/drawing/2014/main" id="{5EC6DAEE-044D-4C24-97BF-07911779CF37}"/>
              </a:ext>
            </a:extLst>
          </p:cNvPr>
          <p:cNvSpPr>
            <a:spLocks noGrp="1"/>
          </p:cNvSpPr>
          <p:nvPr/>
        </p:nvSpPr>
        <p:spPr>
          <a:xfrm>
            <a:off x="4914900" y="4714875"/>
            <a:ext cx="152400" cy="15240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8" name="Прямокутник 37">
            <a:extLst>
              <a:ext uri="{FF2B5EF4-FFF2-40B4-BE49-F238E27FC236}">
                <a16:creationId xmlns:a16="http://schemas.microsoft.com/office/drawing/2014/main" id="{6F526E3C-A228-4F12-8837-F15B428D6CF0}"/>
              </a:ext>
            </a:extLst>
          </p:cNvPr>
          <p:cNvSpPr>
            <a:spLocks noGrp="1"/>
          </p:cNvSpPr>
          <p:nvPr/>
        </p:nvSpPr>
        <p:spPr>
          <a:xfrm>
            <a:off x="5181600" y="4695825"/>
            <a:ext cx="25336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зручний для первинної візуалізації</a:t>
            </a:r>
          </a:p>
        </p:txBody>
      </p:sp>
      <p:sp>
        <p:nvSpPr>
          <p:cNvPr id="39" name="Прямокутник: округлені кути 38">
            <a:extLst>
              <a:ext uri="{FF2B5EF4-FFF2-40B4-BE49-F238E27FC236}">
                <a16:creationId xmlns:a16="http://schemas.microsoft.com/office/drawing/2014/main" id="{6B85680D-03E3-40F6-9020-971FB7753E88}"/>
              </a:ext>
            </a:extLst>
          </p:cNvPr>
          <p:cNvSpPr>
            <a:spLocks noGrp="1"/>
          </p:cNvSpPr>
          <p:nvPr/>
        </p:nvSpPr>
        <p:spPr>
          <a:xfrm>
            <a:off x="8267700" y="3057525"/>
            <a:ext cx="3314700" cy="342900"/>
          </a:xfrm>
          <a:prstGeom prst="roundRect">
            <a:avLst>
              <a:gd name="adj" fmla="val 22222"/>
            </a:avLst>
          </a:prstGeom>
          <a:solidFill>
            <a:srgbClr val="F5EBDD"/>
          </a:solidFill>
          <a:ln w="9525">
            <a:solidFill>
              <a:srgbClr val="D6E1DC"/>
            </a:solidFill>
          </a:ln>
        </p:spPr>
      </p:sp>
      <p:sp>
        <p:nvSpPr>
          <p:cNvPr id="40" name="Овал 39">
            <a:extLst>
              <a:ext uri="{FF2B5EF4-FFF2-40B4-BE49-F238E27FC236}">
                <a16:creationId xmlns:a16="http://schemas.microsoft.com/office/drawing/2014/main" id="{4B55BA38-5FDF-4644-8FA7-187F798AAA94}"/>
              </a:ext>
            </a:extLst>
          </p:cNvPr>
          <p:cNvSpPr>
            <a:spLocks noGrp="1"/>
          </p:cNvSpPr>
          <p:nvPr/>
        </p:nvSpPr>
        <p:spPr>
          <a:xfrm>
            <a:off x="8401050" y="3152775"/>
            <a:ext cx="152400" cy="152400"/>
          </a:xfrm>
          <a:prstGeom prst="ellipse">
            <a:avLst/>
          </a:prstGeom>
          <a:solidFill>
            <a:srgbClr val="C75A52"/>
          </a:solidFill>
          <a:ln w="0">
            <a:noFill/>
          </a:ln>
        </p:spPr>
      </p:sp>
      <p:sp>
        <p:nvSpPr>
          <p:cNvPr id="41" name="Прямокутник 40">
            <a:extLst>
              <a:ext uri="{FF2B5EF4-FFF2-40B4-BE49-F238E27FC236}">
                <a16:creationId xmlns:a16="http://schemas.microsoft.com/office/drawing/2014/main" id="{19F231A7-61D1-4C09-80B7-9ED155D87D01}"/>
              </a:ext>
            </a:extLst>
          </p:cNvPr>
          <p:cNvSpPr>
            <a:spLocks noGrp="1"/>
          </p:cNvSpPr>
          <p:nvPr/>
        </p:nvSpPr>
        <p:spPr>
          <a:xfrm>
            <a:off x="8401050" y="315277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2" name="Прямокутник 41">
            <a:extLst>
              <a:ext uri="{FF2B5EF4-FFF2-40B4-BE49-F238E27FC236}">
                <a16:creationId xmlns:a16="http://schemas.microsoft.com/office/drawing/2014/main" id="{5D917787-82EF-4AD8-B2F9-72C0B905DD73}"/>
              </a:ext>
            </a:extLst>
          </p:cNvPr>
          <p:cNvSpPr>
            <a:spLocks noGrp="1"/>
          </p:cNvSpPr>
          <p:nvPr/>
        </p:nvSpPr>
        <p:spPr>
          <a:xfrm>
            <a:off x="8667750" y="3133725"/>
            <a:ext cx="27432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 дає статистичної похибки</a:t>
            </a:r>
          </a:p>
        </p:txBody>
      </p:sp>
      <p:sp>
        <p:nvSpPr>
          <p:cNvPr id="43" name="Прямокутник: округлені кути 42">
            <a:extLst>
              <a:ext uri="{FF2B5EF4-FFF2-40B4-BE49-F238E27FC236}">
                <a16:creationId xmlns:a16="http://schemas.microsoft.com/office/drawing/2014/main" id="{8416268B-86E7-4804-8661-8A13FDDF5F0D}"/>
              </a:ext>
            </a:extLst>
          </p:cNvPr>
          <p:cNvSpPr>
            <a:spLocks noGrp="1"/>
          </p:cNvSpPr>
          <p:nvPr/>
        </p:nvSpPr>
        <p:spPr>
          <a:xfrm>
            <a:off x="8267700" y="3495675"/>
            <a:ext cx="3314700" cy="342900"/>
          </a:xfrm>
          <a:prstGeom prst="roundRect">
            <a:avLst>
              <a:gd name="adj" fmla="val 22222"/>
            </a:avLst>
          </a:prstGeom>
          <a:solidFill>
            <a:srgbClr val="FFFFFF"/>
          </a:solidFill>
          <a:ln w="9525">
            <a:solidFill>
              <a:srgbClr val="D6E1DC"/>
            </a:solidFill>
          </a:ln>
        </p:spPr>
      </p:sp>
      <p:sp>
        <p:nvSpPr>
          <p:cNvPr id="44" name="Овал 43">
            <a:extLst>
              <a:ext uri="{FF2B5EF4-FFF2-40B4-BE49-F238E27FC236}">
                <a16:creationId xmlns:a16="http://schemas.microsoft.com/office/drawing/2014/main" id="{8DC8C8B3-028F-41CA-823F-971A0A9AA04A}"/>
              </a:ext>
            </a:extLst>
          </p:cNvPr>
          <p:cNvSpPr>
            <a:spLocks noGrp="1"/>
          </p:cNvSpPr>
          <p:nvPr/>
        </p:nvSpPr>
        <p:spPr>
          <a:xfrm>
            <a:off x="8401050" y="3590925"/>
            <a:ext cx="152400" cy="152400"/>
          </a:xfrm>
          <a:prstGeom prst="ellipse">
            <a:avLst/>
          </a:prstGeom>
          <a:solidFill>
            <a:srgbClr val="C75A52"/>
          </a:solidFill>
          <a:ln w="0">
            <a:noFill/>
          </a:ln>
        </p:spPr>
      </p:sp>
      <p:sp>
        <p:nvSpPr>
          <p:cNvPr id="45" name="Прямокутник 44">
            <a:extLst>
              <a:ext uri="{FF2B5EF4-FFF2-40B4-BE49-F238E27FC236}">
                <a16:creationId xmlns:a16="http://schemas.microsoft.com/office/drawing/2014/main" id="{29002969-40AF-4C28-ABDA-BA22A2A4A3FC}"/>
              </a:ext>
            </a:extLst>
          </p:cNvPr>
          <p:cNvSpPr>
            <a:spLocks noGrp="1"/>
          </p:cNvSpPr>
          <p:nvPr/>
        </p:nvSpPr>
        <p:spPr>
          <a:xfrm>
            <a:off x="8401050" y="359092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6" name="Прямокутник 45">
            <a:extLst>
              <a:ext uri="{FF2B5EF4-FFF2-40B4-BE49-F238E27FC236}">
                <a16:creationId xmlns:a16="http://schemas.microsoft.com/office/drawing/2014/main" id="{7C8102CA-5157-45F7-8891-BD8B36DC4A25}"/>
              </a:ext>
            </a:extLst>
          </p:cNvPr>
          <p:cNvSpPr>
            <a:spLocks noGrp="1"/>
          </p:cNvSpPr>
          <p:nvPr/>
        </p:nvSpPr>
        <p:spPr>
          <a:xfrm>
            <a:off x="8667750" y="3571875"/>
            <a:ext cx="27432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залежить від щільності точок</a:t>
            </a:r>
          </a:p>
        </p:txBody>
      </p:sp>
      <p:sp>
        <p:nvSpPr>
          <p:cNvPr id="47" name="Прямокутник: округлені кути 46">
            <a:extLst>
              <a:ext uri="{FF2B5EF4-FFF2-40B4-BE49-F238E27FC236}">
                <a16:creationId xmlns:a16="http://schemas.microsoft.com/office/drawing/2014/main" id="{E32E524E-E3A7-4A78-B024-72AE06B870ED}"/>
              </a:ext>
            </a:extLst>
          </p:cNvPr>
          <p:cNvSpPr>
            <a:spLocks noGrp="1"/>
          </p:cNvSpPr>
          <p:nvPr/>
        </p:nvSpPr>
        <p:spPr>
          <a:xfrm>
            <a:off x="8267700" y="3933825"/>
            <a:ext cx="3314700" cy="342900"/>
          </a:xfrm>
          <a:prstGeom prst="roundRect">
            <a:avLst>
              <a:gd name="adj" fmla="val 22222"/>
            </a:avLst>
          </a:prstGeom>
          <a:solidFill>
            <a:srgbClr val="F5EBDD"/>
          </a:solidFill>
          <a:ln w="9525">
            <a:solidFill>
              <a:srgbClr val="D6E1DC"/>
            </a:solidFill>
          </a:ln>
        </p:spPr>
      </p:sp>
      <p:sp>
        <p:nvSpPr>
          <p:cNvPr id="48" name="Овал 47">
            <a:extLst>
              <a:ext uri="{FF2B5EF4-FFF2-40B4-BE49-F238E27FC236}">
                <a16:creationId xmlns:a16="http://schemas.microsoft.com/office/drawing/2014/main" id="{5FA5F16A-65EF-4F8C-837D-72CC84E017F3}"/>
              </a:ext>
            </a:extLst>
          </p:cNvPr>
          <p:cNvSpPr>
            <a:spLocks noGrp="1"/>
          </p:cNvSpPr>
          <p:nvPr/>
        </p:nvSpPr>
        <p:spPr>
          <a:xfrm>
            <a:off x="8401050" y="4029075"/>
            <a:ext cx="152400" cy="152400"/>
          </a:xfrm>
          <a:prstGeom prst="ellipse">
            <a:avLst/>
          </a:prstGeom>
          <a:solidFill>
            <a:srgbClr val="C75A52"/>
          </a:solidFill>
          <a:ln w="0">
            <a:noFill/>
          </a:ln>
        </p:spPr>
      </p:sp>
      <p:sp>
        <p:nvSpPr>
          <p:cNvPr id="49" name="Прямокутник 48">
            <a:extLst>
              <a:ext uri="{FF2B5EF4-FFF2-40B4-BE49-F238E27FC236}">
                <a16:creationId xmlns:a16="http://schemas.microsoft.com/office/drawing/2014/main" id="{FB03ECB0-CFFC-4D2F-A2E6-2335F38BE87F}"/>
              </a:ext>
            </a:extLst>
          </p:cNvPr>
          <p:cNvSpPr>
            <a:spLocks noGrp="1"/>
          </p:cNvSpPr>
          <p:nvPr/>
        </p:nvSpPr>
        <p:spPr>
          <a:xfrm>
            <a:off x="8401050" y="402907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50" name="Прямокутник 49">
            <a:extLst>
              <a:ext uri="{FF2B5EF4-FFF2-40B4-BE49-F238E27FC236}">
                <a16:creationId xmlns:a16="http://schemas.microsoft.com/office/drawing/2014/main" id="{4F72CC3F-C807-4AD8-A4CA-17DABB09FD62}"/>
              </a:ext>
            </a:extLst>
          </p:cNvPr>
          <p:cNvSpPr>
            <a:spLocks noGrp="1"/>
          </p:cNvSpPr>
          <p:nvPr/>
        </p:nvSpPr>
        <p:spPr>
          <a:xfrm>
            <a:off x="8667750" y="4010025"/>
            <a:ext cx="27432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може створювати концентричні плями</a:t>
            </a:r>
          </a:p>
        </p:txBody>
      </p:sp>
      <p:sp>
        <p:nvSpPr>
          <p:cNvPr id="51" name="Прямокутник: округлені кути 50">
            <a:extLst>
              <a:ext uri="{FF2B5EF4-FFF2-40B4-BE49-F238E27FC236}">
                <a16:creationId xmlns:a16="http://schemas.microsoft.com/office/drawing/2014/main" id="{2BCF4745-E27B-4ADA-8FA0-6AC3A8BF2BFF}"/>
              </a:ext>
            </a:extLst>
          </p:cNvPr>
          <p:cNvSpPr>
            <a:spLocks noGrp="1"/>
          </p:cNvSpPr>
          <p:nvPr/>
        </p:nvSpPr>
        <p:spPr>
          <a:xfrm>
            <a:off x="8267700" y="4371975"/>
            <a:ext cx="3314700" cy="342900"/>
          </a:xfrm>
          <a:prstGeom prst="roundRect">
            <a:avLst>
              <a:gd name="adj" fmla="val 22222"/>
            </a:avLst>
          </a:prstGeom>
          <a:solidFill>
            <a:srgbClr val="FFFFFF"/>
          </a:solidFill>
          <a:ln w="9525">
            <a:solidFill>
              <a:srgbClr val="D6E1DC"/>
            </a:solidFill>
          </a:ln>
        </p:spPr>
      </p:sp>
      <p:sp>
        <p:nvSpPr>
          <p:cNvPr id="52" name="Овал 51">
            <a:extLst>
              <a:ext uri="{FF2B5EF4-FFF2-40B4-BE49-F238E27FC236}">
                <a16:creationId xmlns:a16="http://schemas.microsoft.com/office/drawing/2014/main" id="{08DC167E-6198-4FCB-9ED8-0DA621C79BD7}"/>
              </a:ext>
            </a:extLst>
          </p:cNvPr>
          <p:cNvSpPr>
            <a:spLocks noGrp="1"/>
          </p:cNvSpPr>
          <p:nvPr/>
        </p:nvSpPr>
        <p:spPr>
          <a:xfrm>
            <a:off x="8401050" y="4467225"/>
            <a:ext cx="152400" cy="152400"/>
          </a:xfrm>
          <a:prstGeom prst="ellipse">
            <a:avLst/>
          </a:prstGeom>
          <a:solidFill>
            <a:srgbClr val="C75A52"/>
          </a:solidFill>
          <a:ln w="0">
            <a:noFill/>
          </a:ln>
        </p:spPr>
      </p:sp>
      <p:sp>
        <p:nvSpPr>
          <p:cNvPr id="53" name="Прямокутник 52">
            <a:extLst>
              <a:ext uri="{FF2B5EF4-FFF2-40B4-BE49-F238E27FC236}">
                <a16:creationId xmlns:a16="http://schemas.microsoft.com/office/drawing/2014/main" id="{5C1DAD38-D840-4629-AEEF-F8402B9994C6}"/>
              </a:ext>
            </a:extLst>
          </p:cNvPr>
          <p:cNvSpPr>
            <a:spLocks noGrp="1"/>
          </p:cNvSpPr>
          <p:nvPr/>
        </p:nvSpPr>
        <p:spPr>
          <a:xfrm>
            <a:off x="8401050" y="446722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54" name="Прямокутник 53">
            <a:extLst>
              <a:ext uri="{FF2B5EF4-FFF2-40B4-BE49-F238E27FC236}">
                <a16:creationId xmlns:a16="http://schemas.microsoft.com/office/drawing/2014/main" id="{B1F8372D-6320-477F-A0C9-24FBBEAC12D1}"/>
              </a:ext>
            </a:extLst>
          </p:cNvPr>
          <p:cNvSpPr>
            <a:spLocks noGrp="1"/>
          </p:cNvSpPr>
          <p:nvPr/>
        </p:nvSpPr>
        <p:spPr>
          <a:xfrm>
            <a:off x="8667750" y="4448175"/>
            <a:ext cx="27432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 враховує бар’єри й напрям міграції</a:t>
            </a:r>
          </a:p>
        </p:txBody>
      </p:sp>
      <p:sp>
        <p:nvSpPr>
          <p:cNvPr id="55" name="Прямокутник: округлені кути 54">
            <a:extLst>
              <a:ext uri="{FF2B5EF4-FFF2-40B4-BE49-F238E27FC236}">
                <a16:creationId xmlns:a16="http://schemas.microsoft.com/office/drawing/2014/main" id="{1C9FE2AF-9A88-4777-BC8A-329A54D0E48D}"/>
              </a:ext>
            </a:extLst>
          </p:cNvPr>
          <p:cNvSpPr>
            <a:spLocks noGrp="1"/>
          </p:cNvSpPr>
          <p:nvPr/>
        </p:nvSpPr>
        <p:spPr>
          <a:xfrm>
            <a:off x="8267700" y="4810125"/>
            <a:ext cx="3314700" cy="342900"/>
          </a:xfrm>
          <a:prstGeom prst="roundRect">
            <a:avLst>
              <a:gd name="adj" fmla="val 22222"/>
            </a:avLst>
          </a:prstGeom>
          <a:solidFill>
            <a:srgbClr val="F5EBDD"/>
          </a:solidFill>
          <a:ln w="9525">
            <a:solidFill>
              <a:srgbClr val="D6E1DC"/>
            </a:solidFill>
          </a:ln>
        </p:spPr>
      </p:sp>
      <p:sp>
        <p:nvSpPr>
          <p:cNvPr id="56" name="Овал 55">
            <a:extLst>
              <a:ext uri="{FF2B5EF4-FFF2-40B4-BE49-F238E27FC236}">
                <a16:creationId xmlns:a16="http://schemas.microsoft.com/office/drawing/2014/main" id="{D019270D-6DB5-465C-B042-71B00FB6AA21}"/>
              </a:ext>
            </a:extLst>
          </p:cNvPr>
          <p:cNvSpPr>
            <a:spLocks noGrp="1"/>
          </p:cNvSpPr>
          <p:nvPr/>
        </p:nvSpPr>
        <p:spPr>
          <a:xfrm>
            <a:off x="8401050" y="4905375"/>
            <a:ext cx="152400" cy="152400"/>
          </a:xfrm>
          <a:prstGeom prst="ellipse">
            <a:avLst/>
          </a:prstGeom>
          <a:solidFill>
            <a:srgbClr val="C75A52"/>
          </a:solidFill>
          <a:ln w="0">
            <a:noFill/>
          </a:ln>
        </p:spPr>
      </p:sp>
      <p:sp>
        <p:nvSpPr>
          <p:cNvPr id="57" name="Прямокутник 56">
            <a:extLst>
              <a:ext uri="{FF2B5EF4-FFF2-40B4-BE49-F238E27FC236}">
                <a16:creationId xmlns:a16="http://schemas.microsoft.com/office/drawing/2014/main" id="{3A6F8216-6383-4B71-96A5-0AFB199FE5B5}"/>
              </a:ext>
            </a:extLst>
          </p:cNvPr>
          <p:cNvSpPr>
            <a:spLocks noGrp="1"/>
          </p:cNvSpPr>
          <p:nvPr/>
        </p:nvSpPr>
        <p:spPr>
          <a:xfrm>
            <a:off x="8401050" y="490537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58" name="Прямокутник 57">
            <a:extLst>
              <a:ext uri="{FF2B5EF4-FFF2-40B4-BE49-F238E27FC236}">
                <a16:creationId xmlns:a16="http://schemas.microsoft.com/office/drawing/2014/main" id="{4D20FA54-D2FD-4191-AC38-8C6CB2B98CA3}"/>
              </a:ext>
            </a:extLst>
          </p:cNvPr>
          <p:cNvSpPr>
            <a:spLocks noGrp="1"/>
          </p:cNvSpPr>
          <p:nvPr/>
        </p:nvSpPr>
        <p:spPr>
          <a:xfrm>
            <a:off x="8667750" y="4886325"/>
            <a:ext cx="274320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чутливий до ваги та числа сусідів</a:t>
            </a:r>
          </a:p>
        </p:txBody>
      </p:sp>
      <p:sp>
        <p:nvSpPr>
          <p:cNvPr id="59" name="Прямокутник 58">
            <a:extLst>
              <a:ext uri="{FF2B5EF4-FFF2-40B4-BE49-F238E27FC236}">
                <a16:creationId xmlns:a16="http://schemas.microsoft.com/office/drawing/2014/main" id="{BA57CC0A-3237-4C42-BA91-FDA3B135F96A}"/>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0" name="Прямокутник 59">
            <a:extLst>
              <a:ext uri="{FF2B5EF4-FFF2-40B4-BE49-F238E27FC236}">
                <a16:creationId xmlns:a16="http://schemas.microsoft.com/office/drawing/2014/main" id="{CB9BFEF1-22D6-4780-A08C-EE5F52CD616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26</a:t>
            </a:r>
          </a:p>
        </p:txBody>
      </p:sp>
    </p:spTree>
    <p:extLst>
      <p:ext uri="{BB962C8B-B14F-4D97-AF65-F5344CB8AC3E}">
        <p14:creationId xmlns:p14="http://schemas.microsoft.com/office/powerpoint/2010/main" val="1386625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2" name="Прямокутник 51">
            <a:extLst>
              <a:ext uri="{FF2B5EF4-FFF2-40B4-BE49-F238E27FC236}">
                <a16:creationId xmlns:a16="http://schemas.microsoft.com/office/drawing/2014/main" id="{A0C5B792-ABCF-4378-BD0F-3E3D7004C10C}"/>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27</a:t>
            </a:r>
          </a:p>
        </p:txBody>
      </p:sp>
      <p:sp>
        <p:nvSpPr>
          <p:cNvPr id="2" name="Прямокутник 1">
            <a:extLst>
              <a:ext uri="{FF2B5EF4-FFF2-40B4-BE49-F238E27FC236}">
                <a16:creationId xmlns:a16="http://schemas.microsoft.com/office/drawing/2014/main" id="{D9E193B2-17BC-41C6-916C-C03F520E878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E20C7A99-23F3-4FD8-90D6-C2E3773E6393}"/>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Кригінг моделює просторову залежність і похибку прогнозу</a:t>
            </a:r>
          </a:p>
        </p:txBody>
      </p:sp>
      <p:sp>
        <p:nvSpPr>
          <p:cNvPr id="4" name="Прямокутник: округлені кути 3">
            <a:extLst>
              <a:ext uri="{FF2B5EF4-FFF2-40B4-BE49-F238E27FC236}">
                <a16:creationId xmlns:a16="http://schemas.microsoft.com/office/drawing/2014/main" id="{03549EEF-3F15-4E43-9D70-67713EB44CCA}"/>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AE108DBA-6576-4F90-A2FF-8D2085E4C316}"/>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7313273E-2F64-439A-AF22-783AC26DA3D7}"/>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КРИГІНГ</a:t>
            </a:r>
          </a:p>
        </p:txBody>
      </p:sp>
      <p:sp>
        <p:nvSpPr>
          <p:cNvPr id="7" name="Прямокутник 6">
            <a:extLst>
              <a:ext uri="{FF2B5EF4-FFF2-40B4-BE49-F238E27FC236}">
                <a16:creationId xmlns:a16="http://schemas.microsoft.com/office/drawing/2014/main" id="{BA325D7C-686A-4D07-9BF2-FDA3BD879F26}"/>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Геостатистичний метод інтерполяції, який використовує модель просторової автокореляції для прогнозу значень і розрахунку похибки.</a:t>
            </a:r>
          </a:p>
        </p:txBody>
      </p:sp>
      <p:sp>
        <p:nvSpPr>
          <p:cNvPr id="8" name="Прямокутник: округлені кути 7">
            <a:extLst>
              <a:ext uri="{FF2B5EF4-FFF2-40B4-BE49-F238E27FC236}">
                <a16:creationId xmlns:a16="http://schemas.microsoft.com/office/drawing/2014/main" id="{CE431F0E-871B-48EF-B16B-7D23719263DD}"/>
              </a:ext>
            </a:extLst>
          </p:cNvPr>
          <p:cNvSpPr>
            <a:spLocks noGrp="1"/>
          </p:cNvSpPr>
          <p:nvPr/>
        </p:nvSpPr>
        <p:spPr>
          <a:xfrm>
            <a:off x="514350" y="2571750"/>
            <a:ext cx="3429000" cy="781050"/>
          </a:xfrm>
          <a:prstGeom prst="roundRect">
            <a:avLst>
              <a:gd name="adj" fmla="val 9756"/>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0D294D17-39D3-421A-9D73-B62059C7EB61}"/>
              </a:ext>
            </a:extLst>
          </p:cNvPr>
          <p:cNvSpPr>
            <a:spLocks noGrp="1"/>
          </p:cNvSpPr>
          <p:nvPr/>
        </p:nvSpPr>
        <p:spPr>
          <a:xfrm>
            <a:off x="514350" y="2571750"/>
            <a:ext cx="66675" cy="781050"/>
          </a:xfrm>
          <a:prstGeom prst="roundRect">
            <a:avLst>
              <a:gd name="adj" fmla="val 50000"/>
            </a:avLst>
          </a:prstGeom>
          <a:solidFill>
            <a:srgbClr val="0F6B64"/>
          </a:solidFill>
          <a:ln w="0">
            <a:noFill/>
          </a:ln>
        </p:spPr>
      </p:sp>
      <p:sp>
        <p:nvSpPr>
          <p:cNvPr id="10" name="Прямокутник 9">
            <a:extLst>
              <a:ext uri="{FF2B5EF4-FFF2-40B4-BE49-F238E27FC236}">
                <a16:creationId xmlns:a16="http://schemas.microsoft.com/office/drawing/2014/main" id="{02331D92-0076-4482-B64D-3B8B84B3A27A}"/>
              </a:ext>
            </a:extLst>
          </p:cNvPr>
          <p:cNvSpPr>
            <a:spLocks noGrp="1"/>
          </p:cNvSpPr>
          <p:nvPr/>
        </p:nvSpPr>
        <p:spPr>
          <a:xfrm>
            <a:off x="704850" y="2686050"/>
            <a:ext cx="30480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ПРОСТОРОВА АВТОКОРЕЛЯЦІЯ</a:t>
            </a:r>
          </a:p>
        </p:txBody>
      </p:sp>
      <p:sp>
        <p:nvSpPr>
          <p:cNvPr id="11" name="Прямокутник 10">
            <a:extLst>
              <a:ext uri="{FF2B5EF4-FFF2-40B4-BE49-F238E27FC236}">
                <a16:creationId xmlns:a16="http://schemas.microsoft.com/office/drawing/2014/main" id="{7FE4C189-CB9E-4BC8-9631-970B8E50BFD1}"/>
              </a:ext>
            </a:extLst>
          </p:cNvPr>
          <p:cNvSpPr>
            <a:spLocks noGrp="1"/>
          </p:cNvSpPr>
          <p:nvPr/>
        </p:nvSpPr>
        <p:spPr>
          <a:xfrm>
            <a:off x="704850" y="2905125"/>
            <a:ext cx="3067050" cy="361950"/>
          </a:xfrm>
          <a:prstGeom prst="rect">
            <a:avLst/>
          </a:prstGeom>
          <a:noFill/>
          <a:ln w="0">
            <a:noFill/>
          </a:ln>
        </p:spPr>
        <p:txBody>
          <a:bodyPr anchor="t">
            <a:normAutofit fontScale="8452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Залежність між подібністю значень і відстанню між точками.</a:t>
            </a:r>
          </a:p>
        </p:txBody>
      </p:sp>
      <p:sp>
        <p:nvSpPr>
          <p:cNvPr id="12" name="Прямокутник: округлені кути 11">
            <a:extLst>
              <a:ext uri="{FF2B5EF4-FFF2-40B4-BE49-F238E27FC236}">
                <a16:creationId xmlns:a16="http://schemas.microsoft.com/office/drawing/2014/main" id="{511A6F6C-5A04-48DD-95A0-B27FF3538E41}"/>
              </a:ext>
            </a:extLst>
          </p:cNvPr>
          <p:cNvSpPr>
            <a:spLocks noGrp="1"/>
          </p:cNvSpPr>
          <p:nvPr/>
        </p:nvSpPr>
        <p:spPr>
          <a:xfrm>
            <a:off x="514350" y="3562350"/>
            <a:ext cx="3429000" cy="781050"/>
          </a:xfrm>
          <a:prstGeom prst="roundRect">
            <a:avLst>
              <a:gd name="adj" fmla="val 9756"/>
            </a:avLst>
          </a:prstGeom>
          <a:solidFill>
            <a:srgbClr val="FFFFFF"/>
          </a:solidFill>
          <a:ln w="9525">
            <a:solidFill>
              <a:srgbClr val="D6E1DC"/>
            </a:solidFill>
          </a:ln>
        </p:spPr>
      </p:sp>
      <p:sp>
        <p:nvSpPr>
          <p:cNvPr id="13" name="Прямокутник: округлені кути 12">
            <a:extLst>
              <a:ext uri="{FF2B5EF4-FFF2-40B4-BE49-F238E27FC236}">
                <a16:creationId xmlns:a16="http://schemas.microsoft.com/office/drawing/2014/main" id="{F9E999F2-7EEE-404A-9EE5-05B5E92F5B8A}"/>
              </a:ext>
            </a:extLst>
          </p:cNvPr>
          <p:cNvSpPr>
            <a:spLocks noGrp="1"/>
          </p:cNvSpPr>
          <p:nvPr/>
        </p:nvSpPr>
        <p:spPr>
          <a:xfrm>
            <a:off x="514350" y="3562350"/>
            <a:ext cx="66675" cy="781050"/>
          </a:xfrm>
          <a:prstGeom prst="roundRect">
            <a:avLst>
              <a:gd name="adj" fmla="val 50000"/>
            </a:avLst>
          </a:prstGeom>
          <a:solidFill>
            <a:srgbClr val="D9952D"/>
          </a:solidFill>
          <a:ln w="0">
            <a:noFill/>
          </a:ln>
        </p:spPr>
      </p:sp>
      <p:sp>
        <p:nvSpPr>
          <p:cNvPr id="14" name="Прямокутник 13">
            <a:extLst>
              <a:ext uri="{FF2B5EF4-FFF2-40B4-BE49-F238E27FC236}">
                <a16:creationId xmlns:a16="http://schemas.microsoft.com/office/drawing/2014/main" id="{CCC7DA4E-A6FF-47BA-83C6-09A6163BD192}"/>
              </a:ext>
            </a:extLst>
          </p:cNvPr>
          <p:cNvSpPr>
            <a:spLocks noGrp="1"/>
          </p:cNvSpPr>
          <p:nvPr/>
        </p:nvSpPr>
        <p:spPr>
          <a:xfrm>
            <a:off x="704850" y="3676650"/>
            <a:ext cx="304800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ВАРІОГРАМА</a:t>
            </a:r>
          </a:p>
        </p:txBody>
      </p:sp>
      <p:sp>
        <p:nvSpPr>
          <p:cNvPr id="15" name="Прямокутник 14">
            <a:extLst>
              <a:ext uri="{FF2B5EF4-FFF2-40B4-BE49-F238E27FC236}">
                <a16:creationId xmlns:a16="http://schemas.microsoft.com/office/drawing/2014/main" id="{C7FFEC1D-68C6-405E-9380-D1E07D531D52}"/>
              </a:ext>
            </a:extLst>
          </p:cNvPr>
          <p:cNvSpPr>
            <a:spLocks noGrp="1"/>
          </p:cNvSpPr>
          <p:nvPr/>
        </p:nvSpPr>
        <p:spPr>
          <a:xfrm>
            <a:off x="704850" y="3895725"/>
            <a:ext cx="3067050" cy="361950"/>
          </a:xfrm>
          <a:prstGeom prst="rect">
            <a:avLst/>
          </a:prstGeom>
          <a:noFill/>
          <a:ln w="0">
            <a:noFill/>
          </a:ln>
        </p:spPr>
        <p:txBody>
          <a:bodyPr anchor="t">
            <a:normAutofit fontScale="84524"/>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Функція, яка описує зміну відмінностей між значеннями зі збільшенням відстані.</a:t>
            </a:r>
          </a:p>
        </p:txBody>
      </p:sp>
      <p:sp>
        <p:nvSpPr>
          <p:cNvPr id="16" name="Прямокутник: округлені кути 15">
            <a:extLst>
              <a:ext uri="{FF2B5EF4-FFF2-40B4-BE49-F238E27FC236}">
                <a16:creationId xmlns:a16="http://schemas.microsoft.com/office/drawing/2014/main" id="{42DD41E4-D673-4157-9853-6346FEE80290}"/>
              </a:ext>
            </a:extLst>
          </p:cNvPr>
          <p:cNvSpPr>
            <a:spLocks noGrp="1"/>
          </p:cNvSpPr>
          <p:nvPr/>
        </p:nvSpPr>
        <p:spPr>
          <a:xfrm>
            <a:off x="4171950" y="2571750"/>
            <a:ext cx="3429000" cy="1771650"/>
          </a:xfrm>
          <a:prstGeom prst="roundRect">
            <a:avLst>
              <a:gd name="adj" fmla="val 4301"/>
            </a:avLst>
          </a:prstGeom>
          <a:solidFill>
            <a:srgbClr val="FFFFFF"/>
          </a:solidFill>
          <a:ln w="9525">
            <a:solidFill>
              <a:srgbClr val="D6E1DC"/>
            </a:solidFill>
          </a:ln>
        </p:spPr>
      </p:sp>
      <p:sp>
        <p:nvSpPr>
          <p:cNvPr id="17" name="Прямокутник 16">
            <a:extLst>
              <a:ext uri="{FF2B5EF4-FFF2-40B4-BE49-F238E27FC236}">
                <a16:creationId xmlns:a16="http://schemas.microsoft.com/office/drawing/2014/main" id="{76C763E1-9218-48F7-AB87-8A86C1106D69}"/>
              </a:ext>
            </a:extLst>
          </p:cNvPr>
          <p:cNvSpPr>
            <a:spLocks noGrp="1"/>
          </p:cNvSpPr>
          <p:nvPr/>
        </p:nvSpPr>
        <p:spPr>
          <a:xfrm>
            <a:off x="4362450" y="2743200"/>
            <a:ext cx="28575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ПАРАМЕТРИ ВАРІОГРАМИ</a:t>
            </a:r>
          </a:p>
        </p:txBody>
      </p:sp>
      <p:sp>
        <p:nvSpPr>
          <p:cNvPr id="18" name="Прямокутник 17">
            <a:extLst>
              <a:ext uri="{FF2B5EF4-FFF2-40B4-BE49-F238E27FC236}">
                <a16:creationId xmlns:a16="http://schemas.microsoft.com/office/drawing/2014/main" id="{47998F4D-75F4-4487-BBC5-D203BE3C5E01}"/>
              </a:ext>
            </a:extLst>
          </p:cNvPr>
          <p:cNvSpPr>
            <a:spLocks noGrp="1"/>
          </p:cNvSpPr>
          <p:nvPr/>
        </p:nvSpPr>
        <p:spPr>
          <a:xfrm>
            <a:off x="4362450" y="3057525"/>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Самородок</a:t>
            </a:r>
          </a:p>
        </p:txBody>
      </p:sp>
      <p:sp>
        <p:nvSpPr>
          <p:cNvPr id="19" name="Прямокутник 18">
            <a:extLst>
              <a:ext uri="{FF2B5EF4-FFF2-40B4-BE49-F238E27FC236}">
                <a16:creationId xmlns:a16="http://schemas.microsoft.com/office/drawing/2014/main" id="{9AD6AC61-6D37-45E5-ADFD-57509CE8ED95}"/>
              </a:ext>
            </a:extLst>
          </p:cNvPr>
          <p:cNvSpPr>
            <a:spLocks noGrp="1"/>
          </p:cNvSpPr>
          <p:nvPr/>
        </p:nvSpPr>
        <p:spPr>
          <a:xfrm>
            <a:off x="5276850" y="3057525"/>
            <a:ext cx="2095500"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локальна мінливість або похибка</a:t>
            </a:r>
          </a:p>
        </p:txBody>
      </p:sp>
      <p:sp>
        <p:nvSpPr>
          <p:cNvPr id="20" name="Прямокутник 19">
            <a:extLst>
              <a:ext uri="{FF2B5EF4-FFF2-40B4-BE49-F238E27FC236}">
                <a16:creationId xmlns:a16="http://schemas.microsoft.com/office/drawing/2014/main" id="{1AE7B8BF-D07F-4629-B75A-ECB89BCBCE45}"/>
              </a:ext>
            </a:extLst>
          </p:cNvPr>
          <p:cNvSpPr>
            <a:spLocks noGrp="1"/>
          </p:cNvSpPr>
          <p:nvPr/>
        </p:nvSpPr>
        <p:spPr>
          <a:xfrm>
            <a:off x="4362450" y="3352800"/>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Поріг</a:t>
            </a:r>
          </a:p>
        </p:txBody>
      </p:sp>
      <p:sp>
        <p:nvSpPr>
          <p:cNvPr id="21" name="Прямокутник 20">
            <a:extLst>
              <a:ext uri="{FF2B5EF4-FFF2-40B4-BE49-F238E27FC236}">
                <a16:creationId xmlns:a16="http://schemas.microsoft.com/office/drawing/2014/main" id="{DE0C1F8A-496B-4A23-873B-A70248E8D705}"/>
              </a:ext>
            </a:extLst>
          </p:cNvPr>
          <p:cNvSpPr>
            <a:spLocks noGrp="1"/>
          </p:cNvSpPr>
          <p:nvPr/>
        </p:nvSpPr>
        <p:spPr>
          <a:xfrm>
            <a:off x="5276850" y="3352800"/>
            <a:ext cx="2095500"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рівень стабілізації варіограми</a:t>
            </a:r>
          </a:p>
        </p:txBody>
      </p:sp>
      <p:sp>
        <p:nvSpPr>
          <p:cNvPr id="22" name="Прямокутник 21">
            <a:extLst>
              <a:ext uri="{FF2B5EF4-FFF2-40B4-BE49-F238E27FC236}">
                <a16:creationId xmlns:a16="http://schemas.microsoft.com/office/drawing/2014/main" id="{8DB34554-30ED-40E9-B348-A8CF84704E1C}"/>
              </a:ext>
            </a:extLst>
          </p:cNvPr>
          <p:cNvSpPr>
            <a:spLocks noGrp="1"/>
          </p:cNvSpPr>
          <p:nvPr/>
        </p:nvSpPr>
        <p:spPr>
          <a:xfrm>
            <a:off x="4362450" y="3648075"/>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Радіус</a:t>
            </a:r>
          </a:p>
        </p:txBody>
      </p:sp>
      <p:sp>
        <p:nvSpPr>
          <p:cNvPr id="23" name="Прямокутник 22">
            <a:extLst>
              <a:ext uri="{FF2B5EF4-FFF2-40B4-BE49-F238E27FC236}">
                <a16:creationId xmlns:a16="http://schemas.microsoft.com/office/drawing/2014/main" id="{A485F4CA-ABA3-4FE6-9131-6BCC0A0AAA17}"/>
              </a:ext>
            </a:extLst>
          </p:cNvPr>
          <p:cNvSpPr>
            <a:spLocks noGrp="1"/>
          </p:cNvSpPr>
          <p:nvPr/>
        </p:nvSpPr>
        <p:spPr>
          <a:xfrm>
            <a:off x="5276850" y="3648075"/>
            <a:ext cx="2095500"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межа просторової кореляції</a:t>
            </a:r>
          </a:p>
        </p:txBody>
      </p:sp>
      <p:sp>
        <p:nvSpPr>
          <p:cNvPr id="24" name="Прямокутник 23">
            <a:extLst>
              <a:ext uri="{FF2B5EF4-FFF2-40B4-BE49-F238E27FC236}">
                <a16:creationId xmlns:a16="http://schemas.microsoft.com/office/drawing/2014/main" id="{80DFC5E1-CAEF-4926-8E73-6547325A9E96}"/>
              </a:ext>
            </a:extLst>
          </p:cNvPr>
          <p:cNvSpPr>
            <a:spLocks noGrp="1"/>
          </p:cNvSpPr>
          <p:nvPr/>
        </p:nvSpPr>
        <p:spPr>
          <a:xfrm>
            <a:off x="4362450" y="3943350"/>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Анізотропія</a:t>
            </a:r>
          </a:p>
        </p:txBody>
      </p:sp>
      <p:sp>
        <p:nvSpPr>
          <p:cNvPr id="25" name="Прямокутник 24">
            <a:extLst>
              <a:ext uri="{FF2B5EF4-FFF2-40B4-BE49-F238E27FC236}">
                <a16:creationId xmlns:a16="http://schemas.microsoft.com/office/drawing/2014/main" id="{A284D48F-1E39-4757-A37F-D83ADCC313E8}"/>
              </a:ext>
            </a:extLst>
          </p:cNvPr>
          <p:cNvSpPr>
            <a:spLocks noGrp="1"/>
          </p:cNvSpPr>
          <p:nvPr/>
        </p:nvSpPr>
        <p:spPr>
          <a:xfrm>
            <a:off x="5276850" y="3943350"/>
            <a:ext cx="2095500" cy="171450"/>
          </a:xfrm>
          <a:prstGeom prst="rect">
            <a:avLst/>
          </a:prstGeom>
          <a:noFill/>
          <a:ln w="0">
            <a:noFill/>
          </a:ln>
        </p:spPr>
        <p:txBody>
          <a:bodyPr anchor="t">
            <a:normAutofit fontScale="70000"/>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напрямна залежність</a:t>
            </a:r>
          </a:p>
        </p:txBody>
      </p:sp>
      <p:sp>
        <p:nvSpPr>
          <p:cNvPr id="26" name="Прямокутник 25">
            <a:extLst>
              <a:ext uri="{FF2B5EF4-FFF2-40B4-BE49-F238E27FC236}">
                <a16:creationId xmlns:a16="http://schemas.microsoft.com/office/drawing/2014/main" id="{254CC68E-FDA7-41C4-9D64-DEF4707F8DC1}"/>
              </a:ext>
            </a:extLst>
          </p:cNvPr>
          <p:cNvSpPr>
            <a:spLocks noGrp="1"/>
          </p:cNvSpPr>
          <p:nvPr/>
        </p:nvSpPr>
        <p:spPr>
          <a:xfrm>
            <a:off x="7943850" y="2571750"/>
            <a:ext cx="24765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ПЕРЕВАГИ</a:t>
            </a:r>
          </a:p>
        </p:txBody>
      </p:sp>
      <p:sp>
        <p:nvSpPr>
          <p:cNvPr id="27" name="Прямокутник: округлені кути 26">
            <a:extLst>
              <a:ext uri="{FF2B5EF4-FFF2-40B4-BE49-F238E27FC236}">
                <a16:creationId xmlns:a16="http://schemas.microsoft.com/office/drawing/2014/main" id="{5DD827BF-7AD7-4E00-82FE-8DBB2AC2B8BA}"/>
              </a:ext>
            </a:extLst>
          </p:cNvPr>
          <p:cNvSpPr>
            <a:spLocks noGrp="1"/>
          </p:cNvSpPr>
          <p:nvPr/>
        </p:nvSpPr>
        <p:spPr>
          <a:xfrm>
            <a:off x="7943850" y="2905125"/>
            <a:ext cx="3638550" cy="342900"/>
          </a:xfrm>
          <a:prstGeom prst="roundRect">
            <a:avLst>
              <a:gd name="adj" fmla="val 22222"/>
            </a:avLst>
          </a:prstGeom>
          <a:solidFill>
            <a:srgbClr val="FFFFFF"/>
          </a:solidFill>
          <a:ln w="9525">
            <a:solidFill>
              <a:srgbClr val="D6E1DC"/>
            </a:solidFill>
          </a:ln>
        </p:spPr>
      </p:sp>
      <p:sp>
        <p:nvSpPr>
          <p:cNvPr id="28" name="Прямокутник 27">
            <a:extLst>
              <a:ext uri="{FF2B5EF4-FFF2-40B4-BE49-F238E27FC236}">
                <a16:creationId xmlns:a16="http://schemas.microsoft.com/office/drawing/2014/main" id="{A2968D67-ACE8-4E4A-B0FE-29BA7AE16B3B}"/>
              </a:ext>
            </a:extLst>
          </p:cNvPr>
          <p:cNvSpPr>
            <a:spLocks noGrp="1"/>
          </p:cNvSpPr>
          <p:nvPr/>
        </p:nvSpPr>
        <p:spPr>
          <a:xfrm>
            <a:off x="8096250" y="2981325"/>
            <a:ext cx="3333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ураховує просторову структуру</a:t>
            </a:r>
          </a:p>
        </p:txBody>
      </p:sp>
      <p:sp>
        <p:nvSpPr>
          <p:cNvPr id="29" name="Прямокутник: округлені кути 28">
            <a:extLst>
              <a:ext uri="{FF2B5EF4-FFF2-40B4-BE49-F238E27FC236}">
                <a16:creationId xmlns:a16="http://schemas.microsoft.com/office/drawing/2014/main" id="{85A0FF14-3B5C-4955-B910-E62DBC309F30}"/>
              </a:ext>
            </a:extLst>
          </p:cNvPr>
          <p:cNvSpPr>
            <a:spLocks noGrp="1"/>
          </p:cNvSpPr>
          <p:nvPr/>
        </p:nvSpPr>
        <p:spPr>
          <a:xfrm>
            <a:off x="7943850" y="3343275"/>
            <a:ext cx="3638550" cy="342900"/>
          </a:xfrm>
          <a:prstGeom prst="roundRect">
            <a:avLst>
              <a:gd name="adj" fmla="val 22222"/>
            </a:avLst>
          </a:prstGeom>
          <a:solidFill>
            <a:srgbClr val="FFFFFF"/>
          </a:solidFill>
          <a:ln w="9525">
            <a:solidFill>
              <a:srgbClr val="D6E1DC"/>
            </a:solidFill>
          </a:ln>
        </p:spPr>
      </p:sp>
      <p:sp>
        <p:nvSpPr>
          <p:cNvPr id="30" name="Прямокутник 29">
            <a:extLst>
              <a:ext uri="{FF2B5EF4-FFF2-40B4-BE49-F238E27FC236}">
                <a16:creationId xmlns:a16="http://schemas.microsoft.com/office/drawing/2014/main" id="{2B9734BF-4577-45BA-A1FC-ED912C6C488D}"/>
              </a:ext>
            </a:extLst>
          </p:cNvPr>
          <p:cNvSpPr>
            <a:spLocks noGrp="1"/>
          </p:cNvSpPr>
          <p:nvPr/>
        </p:nvSpPr>
        <p:spPr>
          <a:xfrm>
            <a:off x="8096250" y="3419475"/>
            <a:ext cx="3333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створює карту похибки</a:t>
            </a:r>
          </a:p>
        </p:txBody>
      </p:sp>
      <p:sp>
        <p:nvSpPr>
          <p:cNvPr id="31" name="Прямокутник: округлені кути 30">
            <a:extLst>
              <a:ext uri="{FF2B5EF4-FFF2-40B4-BE49-F238E27FC236}">
                <a16:creationId xmlns:a16="http://schemas.microsoft.com/office/drawing/2014/main" id="{69665C2B-C2CF-473F-BE4A-8E2A7E828B32}"/>
              </a:ext>
            </a:extLst>
          </p:cNvPr>
          <p:cNvSpPr>
            <a:spLocks noGrp="1"/>
          </p:cNvSpPr>
          <p:nvPr/>
        </p:nvSpPr>
        <p:spPr>
          <a:xfrm>
            <a:off x="7943850" y="3781425"/>
            <a:ext cx="3638550" cy="342900"/>
          </a:xfrm>
          <a:prstGeom prst="roundRect">
            <a:avLst>
              <a:gd name="adj" fmla="val 22222"/>
            </a:avLst>
          </a:prstGeom>
          <a:solidFill>
            <a:srgbClr val="FFFFFF"/>
          </a:solidFill>
          <a:ln w="9525">
            <a:solidFill>
              <a:srgbClr val="D6E1DC"/>
            </a:solidFill>
          </a:ln>
        </p:spPr>
      </p:sp>
      <p:sp>
        <p:nvSpPr>
          <p:cNvPr id="32" name="Прямокутник 31">
            <a:extLst>
              <a:ext uri="{FF2B5EF4-FFF2-40B4-BE49-F238E27FC236}">
                <a16:creationId xmlns:a16="http://schemas.microsoft.com/office/drawing/2014/main" id="{162C3551-B905-41CB-9E58-DFEBB578FEEF}"/>
              </a:ext>
            </a:extLst>
          </p:cNvPr>
          <p:cNvSpPr>
            <a:spLocks noGrp="1"/>
          </p:cNvSpPr>
          <p:nvPr/>
        </p:nvSpPr>
        <p:spPr>
          <a:xfrm>
            <a:off x="8096250" y="3857625"/>
            <a:ext cx="3333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може врахувати тренд і анізотропію</a:t>
            </a:r>
          </a:p>
        </p:txBody>
      </p:sp>
      <p:sp>
        <p:nvSpPr>
          <p:cNvPr id="33" name="Прямокутник: округлені кути 32">
            <a:extLst>
              <a:ext uri="{FF2B5EF4-FFF2-40B4-BE49-F238E27FC236}">
                <a16:creationId xmlns:a16="http://schemas.microsoft.com/office/drawing/2014/main" id="{B320F798-666C-40EC-8DDE-672FCE0EE40B}"/>
              </a:ext>
            </a:extLst>
          </p:cNvPr>
          <p:cNvSpPr>
            <a:spLocks noGrp="1"/>
          </p:cNvSpPr>
          <p:nvPr/>
        </p:nvSpPr>
        <p:spPr>
          <a:xfrm>
            <a:off x="514350" y="4629150"/>
            <a:ext cx="11068050" cy="1238250"/>
          </a:xfrm>
          <a:prstGeom prst="roundRect">
            <a:avLst>
              <a:gd name="adj" fmla="val 6154"/>
            </a:avLst>
          </a:prstGeom>
          <a:solidFill>
            <a:srgbClr val="F5EBDD"/>
          </a:solidFill>
          <a:ln w="9525">
            <a:solidFill>
              <a:srgbClr val="D6E1DC"/>
            </a:solidFill>
          </a:ln>
        </p:spPr>
      </p:sp>
      <p:sp>
        <p:nvSpPr>
          <p:cNvPr id="34" name="Прямокутник 33">
            <a:extLst>
              <a:ext uri="{FF2B5EF4-FFF2-40B4-BE49-F238E27FC236}">
                <a16:creationId xmlns:a16="http://schemas.microsoft.com/office/drawing/2014/main" id="{62C41716-0CDA-40DF-B40C-38CDA5996469}"/>
              </a:ext>
            </a:extLst>
          </p:cNvPr>
          <p:cNvSpPr>
            <a:spLocks noGrp="1"/>
          </p:cNvSpPr>
          <p:nvPr/>
        </p:nvSpPr>
        <p:spPr>
          <a:xfrm>
            <a:off x="723900" y="4800600"/>
            <a:ext cx="2095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ОБМЕЖЕННЯ</a:t>
            </a:r>
          </a:p>
        </p:txBody>
      </p:sp>
      <p:sp>
        <p:nvSpPr>
          <p:cNvPr id="35" name="Овал 34">
            <a:extLst>
              <a:ext uri="{FF2B5EF4-FFF2-40B4-BE49-F238E27FC236}">
                <a16:creationId xmlns:a16="http://schemas.microsoft.com/office/drawing/2014/main" id="{EF2FCF98-84C2-4367-B274-DB0D7298960F}"/>
              </a:ext>
            </a:extLst>
          </p:cNvPr>
          <p:cNvSpPr>
            <a:spLocks noGrp="1"/>
          </p:cNvSpPr>
          <p:nvPr/>
        </p:nvSpPr>
        <p:spPr>
          <a:xfrm>
            <a:off x="723900" y="5124450"/>
            <a:ext cx="171450" cy="171450"/>
          </a:xfrm>
          <a:prstGeom prst="ellipse">
            <a:avLst/>
          </a:prstGeom>
          <a:solidFill>
            <a:srgbClr val="C75A52"/>
          </a:solidFill>
          <a:ln w="0">
            <a:noFill/>
          </a:ln>
        </p:spPr>
      </p:sp>
      <p:sp>
        <p:nvSpPr>
          <p:cNvPr id="36" name="Прямокутник 35">
            <a:extLst>
              <a:ext uri="{FF2B5EF4-FFF2-40B4-BE49-F238E27FC236}">
                <a16:creationId xmlns:a16="http://schemas.microsoft.com/office/drawing/2014/main" id="{ECCD16DE-7F9C-4796-B565-83AF5A3DA1E3}"/>
              </a:ext>
            </a:extLst>
          </p:cNvPr>
          <p:cNvSpPr>
            <a:spLocks noGrp="1"/>
          </p:cNvSpPr>
          <p:nvPr/>
        </p:nvSpPr>
        <p:spPr>
          <a:xfrm>
            <a:off x="723900" y="5124450"/>
            <a:ext cx="171450" cy="14287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7" name="Прямокутник 36">
            <a:extLst>
              <a:ext uri="{FF2B5EF4-FFF2-40B4-BE49-F238E27FC236}">
                <a16:creationId xmlns:a16="http://schemas.microsoft.com/office/drawing/2014/main" id="{0F5CB7CD-2393-40CC-AB43-0D98EA718D99}"/>
              </a:ext>
            </a:extLst>
          </p:cNvPr>
          <p:cNvSpPr>
            <a:spLocks noGrp="1"/>
          </p:cNvSpPr>
          <p:nvPr/>
        </p:nvSpPr>
        <p:spPr>
          <a:xfrm>
            <a:off x="990600" y="5114925"/>
            <a:ext cx="3124200" cy="2286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потрібна достатня кількість точок</a:t>
            </a:r>
          </a:p>
        </p:txBody>
      </p:sp>
      <p:sp>
        <p:nvSpPr>
          <p:cNvPr id="38" name="Овал 37">
            <a:extLst>
              <a:ext uri="{FF2B5EF4-FFF2-40B4-BE49-F238E27FC236}">
                <a16:creationId xmlns:a16="http://schemas.microsoft.com/office/drawing/2014/main" id="{8DEEDC3C-5420-4BAF-AF70-987FD5978812}"/>
              </a:ext>
            </a:extLst>
          </p:cNvPr>
          <p:cNvSpPr>
            <a:spLocks noGrp="1"/>
          </p:cNvSpPr>
          <p:nvPr/>
        </p:nvSpPr>
        <p:spPr>
          <a:xfrm>
            <a:off x="4267200" y="5124450"/>
            <a:ext cx="171450" cy="171450"/>
          </a:xfrm>
          <a:prstGeom prst="ellipse">
            <a:avLst/>
          </a:prstGeom>
          <a:solidFill>
            <a:srgbClr val="C75A52"/>
          </a:solidFill>
          <a:ln w="0">
            <a:noFill/>
          </a:ln>
        </p:spPr>
      </p:sp>
      <p:sp>
        <p:nvSpPr>
          <p:cNvPr id="39" name="Прямокутник 38">
            <a:extLst>
              <a:ext uri="{FF2B5EF4-FFF2-40B4-BE49-F238E27FC236}">
                <a16:creationId xmlns:a16="http://schemas.microsoft.com/office/drawing/2014/main" id="{D1FA8646-AA09-44A4-A206-1F711F44BCD8}"/>
              </a:ext>
            </a:extLst>
          </p:cNvPr>
          <p:cNvSpPr>
            <a:spLocks noGrp="1"/>
          </p:cNvSpPr>
          <p:nvPr/>
        </p:nvSpPr>
        <p:spPr>
          <a:xfrm>
            <a:off x="4267200" y="5124450"/>
            <a:ext cx="171450" cy="14287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0" name="Прямокутник 39">
            <a:extLst>
              <a:ext uri="{FF2B5EF4-FFF2-40B4-BE49-F238E27FC236}">
                <a16:creationId xmlns:a16="http://schemas.microsoft.com/office/drawing/2014/main" id="{8B0656F1-26BC-4DAB-A4D0-981A8161A74B}"/>
              </a:ext>
            </a:extLst>
          </p:cNvPr>
          <p:cNvSpPr>
            <a:spLocks noGrp="1"/>
          </p:cNvSpPr>
          <p:nvPr/>
        </p:nvSpPr>
        <p:spPr>
          <a:xfrm>
            <a:off x="4533900" y="5114925"/>
            <a:ext cx="3124200" cy="2286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результат чутливий до варіограми</a:t>
            </a:r>
          </a:p>
        </p:txBody>
      </p:sp>
      <p:sp>
        <p:nvSpPr>
          <p:cNvPr id="41" name="Овал 40">
            <a:extLst>
              <a:ext uri="{FF2B5EF4-FFF2-40B4-BE49-F238E27FC236}">
                <a16:creationId xmlns:a16="http://schemas.microsoft.com/office/drawing/2014/main" id="{CE1D16A1-F74A-49DB-A372-A9D6FE2A93B7}"/>
              </a:ext>
            </a:extLst>
          </p:cNvPr>
          <p:cNvSpPr>
            <a:spLocks noGrp="1"/>
          </p:cNvSpPr>
          <p:nvPr/>
        </p:nvSpPr>
        <p:spPr>
          <a:xfrm>
            <a:off x="7810500" y="5124450"/>
            <a:ext cx="171450" cy="171450"/>
          </a:xfrm>
          <a:prstGeom prst="ellipse">
            <a:avLst/>
          </a:prstGeom>
          <a:solidFill>
            <a:srgbClr val="C75A52"/>
          </a:solidFill>
          <a:ln w="0">
            <a:noFill/>
          </a:ln>
        </p:spPr>
      </p:sp>
      <p:sp>
        <p:nvSpPr>
          <p:cNvPr id="42" name="Прямокутник 41">
            <a:extLst>
              <a:ext uri="{FF2B5EF4-FFF2-40B4-BE49-F238E27FC236}">
                <a16:creationId xmlns:a16="http://schemas.microsoft.com/office/drawing/2014/main" id="{2C9DB50D-04CE-48F7-A8EB-18CE25AEDF24}"/>
              </a:ext>
            </a:extLst>
          </p:cNvPr>
          <p:cNvSpPr>
            <a:spLocks noGrp="1"/>
          </p:cNvSpPr>
          <p:nvPr/>
        </p:nvSpPr>
        <p:spPr>
          <a:xfrm>
            <a:off x="7810500" y="5124450"/>
            <a:ext cx="171450" cy="14287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3" name="Прямокутник 42">
            <a:extLst>
              <a:ext uri="{FF2B5EF4-FFF2-40B4-BE49-F238E27FC236}">
                <a16:creationId xmlns:a16="http://schemas.microsoft.com/office/drawing/2014/main" id="{B8992F81-2EA8-469A-81F5-2A1001EE71E2}"/>
              </a:ext>
            </a:extLst>
          </p:cNvPr>
          <p:cNvSpPr>
            <a:spLocks noGrp="1"/>
          </p:cNvSpPr>
          <p:nvPr/>
        </p:nvSpPr>
        <p:spPr>
          <a:xfrm>
            <a:off x="8077200" y="5114925"/>
            <a:ext cx="3124200" cy="2286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потрібна кваліфікована інтерпретація</a:t>
            </a:r>
          </a:p>
        </p:txBody>
      </p:sp>
      <p:sp>
        <p:nvSpPr>
          <p:cNvPr id="44" name="Овал 43">
            <a:extLst>
              <a:ext uri="{FF2B5EF4-FFF2-40B4-BE49-F238E27FC236}">
                <a16:creationId xmlns:a16="http://schemas.microsoft.com/office/drawing/2014/main" id="{41175E7A-4483-47DF-9ADD-0D5C6A647174}"/>
              </a:ext>
            </a:extLst>
          </p:cNvPr>
          <p:cNvSpPr>
            <a:spLocks noGrp="1"/>
          </p:cNvSpPr>
          <p:nvPr/>
        </p:nvSpPr>
        <p:spPr>
          <a:xfrm>
            <a:off x="723900" y="5486400"/>
            <a:ext cx="171450" cy="171450"/>
          </a:xfrm>
          <a:prstGeom prst="ellipse">
            <a:avLst/>
          </a:prstGeom>
          <a:solidFill>
            <a:srgbClr val="C75A52"/>
          </a:solidFill>
          <a:ln w="0">
            <a:noFill/>
          </a:ln>
        </p:spPr>
      </p:sp>
      <p:sp>
        <p:nvSpPr>
          <p:cNvPr id="45" name="Прямокутник 44">
            <a:extLst>
              <a:ext uri="{FF2B5EF4-FFF2-40B4-BE49-F238E27FC236}">
                <a16:creationId xmlns:a16="http://schemas.microsoft.com/office/drawing/2014/main" id="{84ED70EA-F6C1-4986-85DC-819BF019E5ED}"/>
              </a:ext>
            </a:extLst>
          </p:cNvPr>
          <p:cNvSpPr>
            <a:spLocks noGrp="1"/>
          </p:cNvSpPr>
          <p:nvPr/>
        </p:nvSpPr>
        <p:spPr>
          <a:xfrm>
            <a:off x="723900" y="5486400"/>
            <a:ext cx="171450" cy="14287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6" name="Прямокутник 45">
            <a:extLst>
              <a:ext uri="{FF2B5EF4-FFF2-40B4-BE49-F238E27FC236}">
                <a16:creationId xmlns:a16="http://schemas.microsoft.com/office/drawing/2014/main" id="{05719584-D82E-496F-B62F-120907995E65}"/>
              </a:ext>
            </a:extLst>
          </p:cNvPr>
          <p:cNvSpPr>
            <a:spLocks noGrp="1"/>
          </p:cNvSpPr>
          <p:nvPr/>
        </p:nvSpPr>
        <p:spPr>
          <a:xfrm>
            <a:off x="990600" y="5476875"/>
            <a:ext cx="3124200" cy="2286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просторова структура має бути підтверджена</a:t>
            </a:r>
          </a:p>
        </p:txBody>
      </p:sp>
      <p:sp>
        <p:nvSpPr>
          <p:cNvPr id="47" name="Овал 46">
            <a:extLst>
              <a:ext uri="{FF2B5EF4-FFF2-40B4-BE49-F238E27FC236}">
                <a16:creationId xmlns:a16="http://schemas.microsoft.com/office/drawing/2014/main" id="{F4A8BA6B-48AD-44B3-94A7-4D176283F255}"/>
              </a:ext>
            </a:extLst>
          </p:cNvPr>
          <p:cNvSpPr>
            <a:spLocks noGrp="1"/>
          </p:cNvSpPr>
          <p:nvPr/>
        </p:nvSpPr>
        <p:spPr>
          <a:xfrm>
            <a:off x="4267200" y="5486400"/>
            <a:ext cx="171450" cy="171450"/>
          </a:xfrm>
          <a:prstGeom prst="ellipse">
            <a:avLst/>
          </a:prstGeom>
          <a:solidFill>
            <a:srgbClr val="C75A52"/>
          </a:solidFill>
          <a:ln w="0">
            <a:noFill/>
          </a:ln>
        </p:spPr>
      </p:sp>
      <p:sp>
        <p:nvSpPr>
          <p:cNvPr id="48" name="Прямокутник 47">
            <a:extLst>
              <a:ext uri="{FF2B5EF4-FFF2-40B4-BE49-F238E27FC236}">
                <a16:creationId xmlns:a16="http://schemas.microsoft.com/office/drawing/2014/main" id="{B95089C2-A28C-4108-B031-FD5075E3B22D}"/>
              </a:ext>
            </a:extLst>
          </p:cNvPr>
          <p:cNvSpPr>
            <a:spLocks noGrp="1"/>
          </p:cNvSpPr>
          <p:nvPr/>
        </p:nvSpPr>
        <p:spPr>
          <a:xfrm>
            <a:off x="4267200" y="5486400"/>
            <a:ext cx="171450" cy="14287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9" name="Прямокутник 48">
            <a:extLst>
              <a:ext uri="{FF2B5EF4-FFF2-40B4-BE49-F238E27FC236}">
                <a16:creationId xmlns:a16="http://schemas.microsoft.com/office/drawing/2014/main" id="{CCBC53C7-AFAE-4A3E-AA85-B76BFDB7E23F}"/>
              </a:ext>
            </a:extLst>
          </p:cNvPr>
          <p:cNvSpPr>
            <a:spLocks noGrp="1"/>
          </p:cNvSpPr>
          <p:nvPr/>
        </p:nvSpPr>
        <p:spPr>
          <a:xfrm>
            <a:off x="4533900" y="5476875"/>
            <a:ext cx="3124200" cy="2286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припущення можуть створити хибну точність</a:t>
            </a:r>
          </a:p>
        </p:txBody>
      </p:sp>
      <p:sp>
        <p:nvSpPr>
          <p:cNvPr id="50" name="Прямокутник 49">
            <a:extLst>
              <a:ext uri="{FF2B5EF4-FFF2-40B4-BE49-F238E27FC236}">
                <a16:creationId xmlns:a16="http://schemas.microsoft.com/office/drawing/2014/main" id="{99FE5F74-9EC1-4E1F-AABC-ECE0113EBF01}"/>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1" name="Прямокутник 50">
            <a:extLst>
              <a:ext uri="{FF2B5EF4-FFF2-40B4-BE49-F238E27FC236}">
                <a16:creationId xmlns:a16="http://schemas.microsoft.com/office/drawing/2014/main" id="{7A5FB07C-BB4F-409E-849B-387CF073782D}"/>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27</a:t>
            </a:r>
          </a:p>
        </p:txBody>
      </p:sp>
    </p:spTree>
    <p:extLst>
      <p:ext uri="{BB962C8B-B14F-4D97-AF65-F5344CB8AC3E}">
        <p14:creationId xmlns:p14="http://schemas.microsoft.com/office/powerpoint/2010/main" val="1772065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Прямокутник 39">
            <a:extLst>
              <a:ext uri="{FF2B5EF4-FFF2-40B4-BE49-F238E27FC236}">
                <a16:creationId xmlns:a16="http://schemas.microsoft.com/office/drawing/2014/main" id="{E0264C82-B7D1-4373-9457-0686BB7B575F}"/>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28</a:t>
            </a:r>
          </a:p>
        </p:txBody>
      </p:sp>
      <p:sp>
        <p:nvSpPr>
          <p:cNvPr id="2" name="Прямокутник 1">
            <a:extLst>
              <a:ext uri="{FF2B5EF4-FFF2-40B4-BE49-F238E27FC236}">
                <a16:creationId xmlns:a16="http://schemas.microsoft.com/office/drawing/2014/main" id="{295F7059-A5F3-438B-9116-E036D6E0284D}"/>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A8317F50-62EF-4C94-B82A-AE55C0763579}"/>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Метод інтерполяції обирають за властивостями даних</a:t>
            </a:r>
          </a:p>
        </p:txBody>
      </p:sp>
      <p:sp>
        <p:nvSpPr>
          <p:cNvPr id="4" name="Прямокутник: округлені кути 3">
            <a:extLst>
              <a:ext uri="{FF2B5EF4-FFF2-40B4-BE49-F238E27FC236}">
                <a16:creationId xmlns:a16="http://schemas.microsoft.com/office/drawing/2014/main" id="{BFBB6EA5-AEED-469C-96ED-670BF6490B5B}"/>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60E94542-B871-4353-B2F5-5F345C22A3BB}"/>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A72B3826-22A5-4B5B-B505-283E97E531A3}"/>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АЛЬТЕРНАТИВНІ МЕТОДИ ІНТЕРПОЛЯЦІЇ</a:t>
            </a:r>
          </a:p>
        </p:txBody>
      </p:sp>
      <p:sp>
        <p:nvSpPr>
          <p:cNvPr id="7" name="Прямокутник 6">
            <a:extLst>
              <a:ext uri="{FF2B5EF4-FFF2-40B4-BE49-F238E27FC236}">
                <a16:creationId xmlns:a16="http://schemas.microsoft.com/office/drawing/2014/main" id="{560619C6-33DA-4126-B35E-84FA6FC01979}"/>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Підходи до оцінювання невідомих значень, які відрізняються припущеннями про гладкість, сусідство або зв’язок із додатковими змінними.</a:t>
            </a:r>
          </a:p>
        </p:txBody>
      </p:sp>
      <p:sp>
        <p:nvSpPr>
          <p:cNvPr id="8" name="Прямокутник: округлені кути 7">
            <a:extLst>
              <a:ext uri="{FF2B5EF4-FFF2-40B4-BE49-F238E27FC236}">
                <a16:creationId xmlns:a16="http://schemas.microsoft.com/office/drawing/2014/main" id="{6F20F209-1FDF-45D3-B24E-B5FF89DEAF8C}"/>
              </a:ext>
            </a:extLst>
          </p:cNvPr>
          <p:cNvSpPr>
            <a:spLocks noGrp="1"/>
          </p:cNvSpPr>
          <p:nvPr/>
        </p:nvSpPr>
        <p:spPr>
          <a:xfrm>
            <a:off x="514350" y="2647950"/>
            <a:ext cx="5305425" cy="1219200"/>
          </a:xfrm>
          <a:prstGeom prst="roundRect">
            <a:avLst>
              <a:gd name="adj" fmla="val 6250"/>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C757B2B6-13D3-47EA-A291-BA617D44A962}"/>
              </a:ext>
            </a:extLst>
          </p:cNvPr>
          <p:cNvSpPr>
            <a:spLocks noGrp="1"/>
          </p:cNvSpPr>
          <p:nvPr/>
        </p:nvSpPr>
        <p:spPr>
          <a:xfrm>
            <a:off x="685800" y="2819400"/>
            <a:ext cx="400050" cy="4000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FCA93EF9-DFBD-4C87-81A2-096E05D3B3A2}"/>
              </a:ext>
            </a:extLst>
          </p:cNvPr>
          <p:cNvSpPr>
            <a:spLocks noGrp="1"/>
          </p:cNvSpPr>
          <p:nvPr/>
        </p:nvSpPr>
        <p:spPr>
          <a:xfrm>
            <a:off x="685800" y="294322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B81B0B6B-FE7A-4C10-90AC-BECF2FD9D400}"/>
              </a:ext>
            </a:extLst>
          </p:cNvPr>
          <p:cNvSpPr>
            <a:spLocks noGrp="1"/>
          </p:cNvSpPr>
          <p:nvPr/>
        </p:nvSpPr>
        <p:spPr>
          <a:xfrm>
            <a:off x="1257300" y="2781300"/>
            <a:ext cx="42862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Сплайни</a:t>
            </a:r>
          </a:p>
        </p:txBody>
      </p:sp>
      <p:sp>
        <p:nvSpPr>
          <p:cNvPr id="12" name="Прямокутник 11">
            <a:extLst>
              <a:ext uri="{FF2B5EF4-FFF2-40B4-BE49-F238E27FC236}">
                <a16:creationId xmlns:a16="http://schemas.microsoft.com/office/drawing/2014/main" id="{207D3228-42FF-4260-AE0B-AF9AB1896984}"/>
              </a:ext>
            </a:extLst>
          </p:cNvPr>
          <p:cNvSpPr>
            <a:spLocks noGrp="1"/>
          </p:cNvSpPr>
          <p:nvPr/>
        </p:nvSpPr>
        <p:spPr>
          <a:xfrm>
            <a:off x="1257300" y="3057525"/>
            <a:ext cx="4286250" cy="200025"/>
          </a:xfrm>
          <a:prstGeom prst="rect">
            <a:avLst/>
          </a:prstGeom>
          <a:noFill/>
          <a:ln w="0">
            <a:noFill/>
          </a:ln>
        </p:spPr>
        <p:txBody>
          <a:bodyPr anchor="t">
            <a:normAutofit fontScale="79167"/>
          </a:bodyPr>
          <a:lstStyle/>
          <a:p>
            <a:pPr algn="l">
              <a:defRPr sz="900" b="1">
                <a:solidFill>
                  <a:srgbClr val="3E7692"/>
                </a:solidFill>
                <a:latin typeface="DejaVu Sans"/>
                <a:ea typeface="DejaVu Sans"/>
                <a:cs typeface="DejaVu Sans"/>
              </a:defRPr>
            </a:pPr>
            <a:r>
              <a:rPr sz="900" b="1">
                <a:solidFill>
                  <a:srgbClr val="3E7692"/>
                </a:solidFill>
                <a:latin typeface="DejaVu Sans"/>
                <a:ea typeface="DejaVu Sans"/>
                <a:cs typeface="DejaVu Sans"/>
              </a:rPr>
              <a:t>Гладка поверхня через точки</a:t>
            </a:r>
          </a:p>
        </p:txBody>
      </p:sp>
      <p:sp>
        <p:nvSpPr>
          <p:cNvPr id="13" name="Прямокутник 12">
            <a:extLst>
              <a:ext uri="{FF2B5EF4-FFF2-40B4-BE49-F238E27FC236}">
                <a16:creationId xmlns:a16="http://schemas.microsoft.com/office/drawing/2014/main" id="{6D06B0E7-0A0A-41F6-B375-D0F0DDCDC8F9}"/>
              </a:ext>
            </a:extLst>
          </p:cNvPr>
          <p:cNvSpPr>
            <a:spLocks noGrp="1"/>
          </p:cNvSpPr>
          <p:nvPr/>
        </p:nvSpPr>
        <p:spPr>
          <a:xfrm>
            <a:off x="1257300" y="3314700"/>
            <a:ext cx="42862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Доцільність: Плавно змінні показники</a:t>
            </a:r>
          </a:p>
        </p:txBody>
      </p:sp>
      <p:sp>
        <p:nvSpPr>
          <p:cNvPr id="14" name="Прямокутник 13">
            <a:extLst>
              <a:ext uri="{FF2B5EF4-FFF2-40B4-BE49-F238E27FC236}">
                <a16:creationId xmlns:a16="http://schemas.microsoft.com/office/drawing/2014/main" id="{715DC6E2-9348-4658-A88B-760774D45C20}"/>
              </a:ext>
            </a:extLst>
          </p:cNvPr>
          <p:cNvSpPr>
            <a:spLocks noGrp="1"/>
          </p:cNvSpPr>
          <p:nvPr/>
        </p:nvSpPr>
        <p:spPr>
          <a:xfrm>
            <a:off x="1257300" y="3543300"/>
            <a:ext cx="4286250" cy="209550"/>
          </a:xfrm>
          <a:prstGeom prst="rect">
            <a:avLst/>
          </a:prstGeom>
          <a:noFill/>
          <a:ln w="0">
            <a:noFill/>
          </a:ln>
        </p:spPr>
        <p:txBody>
          <a:bodyPr anchor="t">
            <a:normAutofit fontScale="93939"/>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Ризик: Можливі нереалістичні максимуми й мінімуми</a:t>
            </a:r>
          </a:p>
        </p:txBody>
      </p:sp>
      <p:sp>
        <p:nvSpPr>
          <p:cNvPr id="15" name="Прямокутник: округлені кути 14">
            <a:extLst>
              <a:ext uri="{FF2B5EF4-FFF2-40B4-BE49-F238E27FC236}">
                <a16:creationId xmlns:a16="http://schemas.microsoft.com/office/drawing/2014/main" id="{C7DFA473-7A4D-4AD9-A091-1ECD3E78A863}"/>
              </a:ext>
            </a:extLst>
          </p:cNvPr>
          <p:cNvSpPr>
            <a:spLocks noGrp="1"/>
          </p:cNvSpPr>
          <p:nvPr/>
        </p:nvSpPr>
        <p:spPr>
          <a:xfrm>
            <a:off x="6048375" y="2647950"/>
            <a:ext cx="5305425" cy="1219200"/>
          </a:xfrm>
          <a:prstGeom prst="roundRect">
            <a:avLst>
              <a:gd name="adj" fmla="val 6250"/>
            </a:avLst>
          </a:prstGeom>
          <a:solidFill>
            <a:srgbClr val="F5EBDD"/>
          </a:solidFill>
          <a:ln w="9525">
            <a:solidFill>
              <a:srgbClr val="D6E1DC"/>
            </a:solidFill>
          </a:ln>
        </p:spPr>
      </p:sp>
      <p:sp>
        <p:nvSpPr>
          <p:cNvPr id="16" name="Овал 15">
            <a:extLst>
              <a:ext uri="{FF2B5EF4-FFF2-40B4-BE49-F238E27FC236}">
                <a16:creationId xmlns:a16="http://schemas.microsoft.com/office/drawing/2014/main" id="{536A7743-0AF4-4AD7-B624-58E47A2C7C80}"/>
              </a:ext>
            </a:extLst>
          </p:cNvPr>
          <p:cNvSpPr>
            <a:spLocks noGrp="1"/>
          </p:cNvSpPr>
          <p:nvPr/>
        </p:nvSpPr>
        <p:spPr>
          <a:xfrm>
            <a:off x="6219825" y="2819400"/>
            <a:ext cx="400050" cy="400050"/>
          </a:xfrm>
          <a:prstGeom prst="ellipse">
            <a:avLst/>
          </a:prstGeom>
          <a:solidFill>
            <a:srgbClr val="0F6B64"/>
          </a:solidFill>
          <a:ln w="0">
            <a:noFill/>
          </a:ln>
        </p:spPr>
      </p:sp>
      <p:sp>
        <p:nvSpPr>
          <p:cNvPr id="17" name="Прямокутник 16">
            <a:extLst>
              <a:ext uri="{FF2B5EF4-FFF2-40B4-BE49-F238E27FC236}">
                <a16:creationId xmlns:a16="http://schemas.microsoft.com/office/drawing/2014/main" id="{64DB3ADA-8E9F-4424-9EB1-70A48E8DEA74}"/>
              </a:ext>
            </a:extLst>
          </p:cNvPr>
          <p:cNvSpPr>
            <a:spLocks noGrp="1"/>
          </p:cNvSpPr>
          <p:nvPr/>
        </p:nvSpPr>
        <p:spPr>
          <a:xfrm>
            <a:off x="6219825" y="294322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8" name="Прямокутник 17">
            <a:extLst>
              <a:ext uri="{FF2B5EF4-FFF2-40B4-BE49-F238E27FC236}">
                <a16:creationId xmlns:a16="http://schemas.microsoft.com/office/drawing/2014/main" id="{C262B562-DFBD-47C2-87EC-0C3F88FB5B23}"/>
              </a:ext>
            </a:extLst>
          </p:cNvPr>
          <p:cNvSpPr>
            <a:spLocks noGrp="1"/>
          </p:cNvSpPr>
          <p:nvPr/>
        </p:nvSpPr>
        <p:spPr>
          <a:xfrm>
            <a:off x="6791325" y="2781300"/>
            <a:ext cx="42862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Природний сусід</a:t>
            </a:r>
          </a:p>
        </p:txBody>
      </p:sp>
      <p:sp>
        <p:nvSpPr>
          <p:cNvPr id="19" name="Прямокутник 18">
            <a:extLst>
              <a:ext uri="{FF2B5EF4-FFF2-40B4-BE49-F238E27FC236}">
                <a16:creationId xmlns:a16="http://schemas.microsoft.com/office/drawing/2014/main" id="{DAC6A402-13CF-440C-B849-74E5ADCE9491}"/>
              </a:ext>
            </a:extLst>
          </p:cNvPr>
          <p:cNvSpPr>
            <a:spLocks noGrp="1"/>
          </p:cNvSpPr>
          <p:nvPr/>
        </p:nvSpPr>
        <p:spPr>
          <a:xfrm>
            <a:off x="6791325" y="3057525"/>
            <a:ext cx="4286250" cy="200025"/>
          </a:xfrm>
          <a:prstGeom prst="rect">
            <a:avLst/>
          </a:prstGeom>
          <a:noFill/>
          <a:ln w="0">
            <a:noFill/>
          </a:ln>
        </p:spPr>
        <p:txBody>
          <a:bodyPr anchor="t">
            <a:normAutofit fontScale="79167"/>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Найближчі точки та їх геометрія</a:t>
            </a:r>
          </a:p>
        </p:txBody>
      </p:sp>
      <p:sp>
        <p:nvSpPr>
          <p:cNvPr id="20" name="Прямокутник 19">
            <a:extLst>
              <a:ext uri="{FF2B5EF4-FFF2-40B4-BE49-F238E27FC236}">
                <a16:creationId xmlns:a16="http://schemas.microsoft.com/office/drawing/2014/main" id="{5FBE5587-454A-4350-8739-FA9FD9DDD110}"/>
              </a:ext>
            </a:extLst>
          </p:cNvPr>
          <p:cNvSpPr>
            <a:spLocks noGrp="1"/>
          </p:cNvSpPr>
          <p:nvPr/>
        </p:nvSpPr>
        <p:spPr>
          <a:xfrm>
            <a:off x="6791325" y="3314700"/>
            <a:ext cx="42862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Доцільність: Локальна оцінка без різких припущень</a:t>
            </a:r>
          </a:p>
        </p:txBody>
      </p:sp>
      <p:sp>
        <p:nvSpPr>
          <p:cNvPr id="21" name="Прямокутник 20">
            <a:extLst>
              <a:ext uri="{FF2B5EF4-FFF2-40B4-BE49-F238E27FC236}">
                <a16:creationId xmlns:a16="http://schemas.microsoft.com/office/drawing/2014/main" id="{844AEB54-FFE8-42E2-9B30-A1EEC5870F4E}"/>
              </a:ext>
            </a:extLst>
          </p:cNvPr>
          <p:cNvSpPr>
            <a:spLocks noGrp="1"/>
          </p:cNvSpPr>
          <p:nvPr/>
        </p:nvSpPr>
        <p:spPr>
          <a:xfrm>
            <a:off x="6791325" y="3543300"/>
            <a:ext cx="4286250" cy="209550"/>
          </a:xfrm>
          <a:prstGeom prst="rect">
            <a:avLst/>
          </a:prstGeom>
          <a:noFill/>
          <a:ln w="0">
            <a:noFill/>
          </a:ln>
        </p:spPr>
        <p:txBody>
          <a:bodyPr anchor="t">
            <a:normAutofit fontScale="93939"/>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Ризик: Залежить від розміщення точок</a:t>
            </a:r>
          </a:p>
        </p:txBody>
      </p:sp>
      <p:sp>
        <p:nvSpPr>
          <p:cNvPr id="22" name="Прямокутник: округлені кути 21">
            <a:extLst>
              <a:ext uri="{FF2B5EF4-FFF2-40B4-BE49-F238E27FC236}">
                <a16:creationId xmlns:a16="http://schemas.microsoft.com/office/drawing/2014/main" id="{3978C8C8-D381-4D93-9AD0-4E67FF333E93}"/>
              </a:ext>
            </a:extLst>
          </p:cNvPr>
          <p:cNvSpPr>
            <a:spLocks noGrp="1"/>
          </p:cNvSpPr>
          <p:nvPr/>
        </p:nvSpPr>
        <p:spPr>
          <a:xfrm>
            <a:off x="514350" y="4076700"/>
            <a:ext cx="5305425" cy="1219200"/>
          </a:xfrm>
          <a:prstGeom prst="roundRect">
            <a:avLst>
              <a:gd name="adj" fmla="val 6250"/>
            </a:avLst>
          </a:prstGeom>
          <a:solidFill>
            <a:srgbClr val="F4F8F6"/>
          </a:solidFill>
          <a:ln w="9525">
            <a:solidFill>
              <a:srgbClr val="D6E1DC"/>
            </a:solidFill>
          </a:ln>
        </p:spPr>
      </p:sp>
      <p:sp>
        <p:nvSpPr>
          <p:cNvPr id="23" name="Овал 22">
            <a:extLst>
              <a:ext uri="{FF2B5EF4-FFF2-40B4-BE49-F238E27FC236}">
                <a16:creationId xmlns:a16="http://schemas.microsoft.com/office/drawing/2014/main" id="{1B572ACE-8E78-4D79-A369-F621C4F8CCC1}"/>
              </a:ext>
            </a:extLst>
          </p:cNvPr>
          <p:cNvSpPr>
            <a:spLocks noGrp="1"/>
          </p:cNvSpPr>
          <p:nvPr/>
        </p:nvSpPr>
        <p:spPr>
          <a:xfrm>
            <a:off x="685800" y="4248150"/>
            <a:ext cx="400050" cy="400050"/>
          </a:xfrm>
          <a:prstGeom prst="ellipse">
            <a:avLst/>
          </a:prstGeom>
          <a:solidFill>
            <a:srgbClr val="D9952D"/>
          </a:solidFill>
          <a:ln w="0">
            <a:noFill/>
          </a:ln>
        </p:spPr>
      </p:sp>
      <p:sp>
        <p:nvSpPr>
          <p:cNvPr id="24" name="Прямокутник 23">
            <a:extLst>
              <a:ext uri="{FF2B5EF4-FFF2-40B4-BE49-F238E27FC236}">
                <a16:creationId xmlns:a16="http://schemas.microsoft.com/office/drawing/2014/main" id="{1309A5F1-66F3-48A3-98B4-48BD82F198F4}"/>
              </a:ext>
            </a:extLst>
          </p:cNvPr>
          <p:cNvSpPr>
            <a:spLocks noGrp="1"/>
          </p:cNvSpPr>
          <p:nvPr/>
        </p:nvSpPr>
        <p:spPr>
          <a:xfrm>
            <a:off x="685800" y="437197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5" name="Прямокутник 24">
            <a:extLst>
              <a:ext uri="{FF2B5EF4-FFF2-40B4-BE49-F238E27FC236}">
                <a16:creationId xmlns:a16="http://schemas.microsoft.com/office/drawing/2014/main" id="{7FD30029-AFAF-492E-8FD4-708EC2899CBC}"/>
              </a:ext>
            </a:extLst>
          </p:cNvPr>
          <p:cNvSpPr>
            <a:spLocks noGrp="1"/>
          </p:cNvSpPr>
          <p:nvPr/>
        </p:nvSpPr>
        <p:spPr>
          <a:xfrm>
            <a:off x="1257300" y="4210050"/>
            <a:ext cx="42862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Полігони Тіссена</a:t>
            </a:r>
          </a:p>
        </p:txBody>
      </p:sp>
      <p:sp>
        <p:nvSpPr>
          <p:cNvPr id="26" name="Прямокутник 25">
            <a:extLst>
              <a:ext uri="{FF2B5EF4-FFF2-40B4-BE49-F238E27FC236}">
                <a16:creationId xmlns:a16="http://schemas.microsoft.com/office/drawing/2014/main" id="{7EECCE01-E046-46E8-82D9-1BAE9CA5C7CA}"/>
              </a:ext>
            </a:extLst>
          </p:cNvPr>
          <p:cNvSpPr>
            <a:spLocks noGrp="1"/>
          </p:cNvSpPr>
          <p:nvPr/>
        </p:nvSpPr>
        <p:spPr>
          <a:xfrm>
            <a:off x="1257300" y="4486275"/>
            <a:ext cx="4286250" cy="200025"/>
          </a:xfrm>
          <a:prstGeom prst="rect">
            <a:avLst/>
          </a:prstGeom>
          <a:noFill/>
          <a:ln w="0">
            <a:noFill/>
          </a:ln>
        </p:spPr>
        <p:txBody>
          <a:bodyPr anchor="t">
            <a:normAutofit fontScale="79167"/>
          </a:bodyPr>
          <a:lstStyle/>
          <a:p>
            <a:pPr algn="l">
              <a:defRPr sz="900" b="1">
                <a:solidFill>
                  <a:srgbClr val="D9952D"/>
                </a:solidFill>
                <a:latin typeface="DejaVu Sans"/>
                <a:ea typeface="DejaVu Sans"/>
                <a:cs typeface="DejaVu Sans"/>
              </a:defRPr>
            </a:pPr>
            <a:r>
              <a:rPr sz="900" b="1">
                <a:solidFill>
                  <a:srgbClr val="D9952D"/>
                </a:solidFill>
                <a:latin typeface="DejaVu Sans"/>
                <a:ea typeface="DejaVu Sans"/>
                <a:cs typeface="DejaVu Sans"/>
              </a:rPr>
              <a:t>Зона найближчої точки</a:t>
            </a:r>
          </a:p>
        </p:txBody>
      </p:sp>
      <p:sp>
        <p:nvSpPr>
          <p:cNvPr id="27" name="Прямокутник 26">
            <a:extLst>
              <a:ext uri="{FF2B5EF4-FFF2-40B4-BE49-F238E27FC236}">
                <a16:creationId xmlns:a16="http://schemas.microsoft.com/office/drawing/2014/main" id="{EB3C0FB1-B9C2-4827-8263-180F219550D0}"/>
              </a:ext>
            </a:extLst>
          </p:cNvPr>
          <p:cNvSpPr>
            <a:spLocks noGrp="1"/>
          </p:cNvSpPr>
          <p:nvPr/>
        </p:nvSpPr>
        <p:spPr>
          <a:xfrm>
            <a:off x="1257300" y="4743450"/>
            <a:ext cx="42862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Доцільність: Чітка просторова відповідальність</a:t>
            </a:r>
          </a:p>
        </p:txBody>
      </p:sp>
      <p:sp>
        <p:nvSpPr>
          <p:cNvPr id="28" name="Прямокутник 27">
            <a:extLst>
              <a:ext uri="{FF2B5EF4-FFF2-40B4-BE49-F238E27FC236}">
                <a16:creationId xmlns:a16="http://schemas.microsoft.com/office/drawing/2014/main" id="{A4AC610F-FF7C-48C4-BED3-C7973B32E988}"/>
              </a:ext>
            </a:extLst>
          </p:cNvPr>
          <p:cNvSpPr>
            <a:spLocks noGrp="1"/>
          </p:cNvSpPr>
          <p:nvPr/>
        </p:nvSpPr>
        <p:spPr>
          <a:xfrm>
            <a:off x="1257300" y="4972050"/>
            <a:ext cx="4286250" cy="209550"/>
          </a:xfrm>
          <a:prstGeom prst="rect">
            <a:avLst/>
          </a:prstGeom>
          <a:noFill/>
          <a:ln w="0">
            <a:noFill/>
          </a:ln>
        </p:spPr>
        <p:txBody>
          <a:bodyPr anchor="t">
            <a:normAutofit fontScale="93939"/>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Ризик: Не створює плавної поверхні</a:t>
            </a:r>
          </a:p>
        </p:txBody>
      </p:sp>
      <p:sp>
        <p:nvSpPr>
          <p:cNvPr id="29" name="Прямокутник: округлені кути 28">
            <a:extLst>
              <a:ext uri="{FF2B5EF4-FFF2-40B4-BE49-F238E27FC236}">
                <a16:creationId xmlns:a16="http://schemas.microsoft.com/office/drawing/2014/main" id="{D5781C28-0825-49BC-B2C1-E816753DFCA8}"/>
              </a:ext>
            </a:extLst>
          </p:cNvPr>
          <p:cNvSpPr>
            <a:spLocks noGrp="1"/>
          </p:cNvSpPr>
          <p:nvPr/>
        </p:nvSpPr>
        <p:spPr>
          <a:xfrm>
            <a:off x="6048375" y="4076700"/>
            <a:ext cx="5305425" cy="1219200"/>
          </a:xfrm>
          <a:prstGeom prst="roundRect">
            <a:avLst>
              <a:gd name="adj" fmla="val 6250"/>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2EC2F3D1-8194-41F2-97C9-586D8DE737DF}"/>
              </a:ext>
            </a:extLst>
          </p:cNvPr>
          <p:cNvSpPr>
            <a:spLocks noGrp="1"/>
          </p:cNvSpPr>
          <p:nvPr/>
        </p:nvSpPr>
        <p:spPr>
          <a:xfrm>
            <a:off x="6219825" y="4248150"/>
            <a:ext cx="400050" cy="400050"/>
          </a:xfrm>
          <a:prstGeom prst="ellipse">
            <a:avLst/>
          </a:prstGeom>
          <a:solidFill>
            <a:srgbClr val="4D8969"/>
          </a:solidFill>
          <a:ln w="0">
            <a:noFill/>
          </a:ln>
        </p:spPr>
      </p:sp>
      <p:sp>
        <p:nvSpPr>
          <p:cNvPr id="31" name="Прямокутник 30">
            <a:extLst>
              <a:ext uri="{FF2B5EF4-FFF2-40B4-BE49-F238E27FC236}">
                <a16:creationId xmlns:a16="http://schemas.microsoft.com/office/drawing/2014/main" id="{7E58AB9A-4755-4FF7-A540-6C0B01767F1C}"/>
              </a:ext>
            </a:extLst>
          </p:cNvPr>
          <p:cNvSpPr>
            <a:spLocks noGrp="1"/>
          </p:cNvSpPr>
          <p:nvPr/>
        </p:nvSpPr>
        <p:spPr>
          <a:xfrm>
            <a:off x="6219825" y="437197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32" name="Прямокутник 31">
            <a:extLst>
              <a:ext uri="{FF2B5EF4-FFF2-40B4-BE49-F238E27FC236}">
                <a16:creationId xmlns:a16="http://schemas.microsoft.com/office/drawing/2014/main" id="{6C828C19-D06E-489D-84E5-6C4B55A9A4ED}"/>
              </a:ext>
            </a:extLst>
          </p:cNvPr>
          <p:cNvSpPr>
            <a:spLocks noGrp="1"/>
          </p:cNvSpPr>
          <p:nvPr/>
        </p:nvSpPr>
        <p:spPr>
          <a:xfrm>
            <a:off x="6791325" y="4210050"/>
            <a:ext cx="4286250" cy="209550"/>
          </a:xfrm>
          <a:prstGeom prst="rect">
            <a:avLst/>
          </a:prstGeom>
          <a:noFill/>
          <a:ln w="0">
            <a:noFill/>
          </a:ln>
        </p:spPr>
        <p:txBody>
          <a:bodyPr anchor="t">
            <a:normAutofit fontScale="68889"/>
          </a:bodyPr>
          <a:lstStyle/>
          <a:p>
            <a:pPr algn="l">
              <a:defRPr sz="1125" b="1">
                <a:solidFill>
                  <a:srgbClr val="10282F"/>
                </a:solidFill>
                <a:latin typeface="DejaVu Sans"/>
                <a:ea typeface="DejaVu Sans"/>
                <a:cs typeface="DejaVu Sans"/>
              </a:defRPr>
            </a:pPr>
            <a:r>
              <a:rPr sz="1125" b="1">
                <a:solidFill>
                  <a:srgbClr val="10282F"/>
                </a:solidFill>
                <a:latin typeface="DejaVu Sans"/>
                <a:ea typeface="DejaVu Sans"/>
                <a:cs typeface="DejaVu Sans"/>
              </a:rPr>
              <a:t>Регресійні моделі</a:t>
            </a:r>
          </a:p>
        </p:txBody>
      </p:sp>
      <p:sp>
        <p:nvSpPr>
          <p:cNvPr id="33" name="Прямокутник 32">
            <a:extLst>
              <a:ext uri="{FF2B5EF4-FFF2-40B4-BE49-F238E27FC236}">
                <a16:creationId xmlns:a16="http://schemas.microsoft.com/office/drawing/2014/main" id="{7E409763-7A7F-47E5-8AAF-BA86F89A5987}"/>
              </a:ext>
            </a:extLst>
          </p:cNvPr>
          <p:cNvSpPr>
            <a:spLocks noGrp="1"/>
          </p:cNvSpPr>
          <p:nvPr/>
        </p:nvSpPr>
        <p:spPr>
          <a:xfrm>
            <a:off x="6791325" y="4486275"/>
            <a:ext cx="4286250" cy="200025"/>
          </a:xfrm>
          <a:prstGeom prst="rect">
            <a:avLst/>
          </a:prstGeom>
          <a:noFill/>
          <a:ln w="0">
            <a:noFill/>
          </a:ln>
        </p:spPr>
        <p:txBody>
          <a:bodyPr anchor="t">
            <a:normAutofit fontScale="79167"/>
          </a:bodyPr>
          <a:lstStyle/>
          <a:p>
            <a:pPr algn="l">
              <a:defRPr sz="900" b="1">
                <a:solidFill>
                  <a:srgbClr val="4D8969"/>
                </a:solidFill>
                <a:latin typeface="DejaVu Sans"/>
                <a:ea typeface="DejaVu Sans"/>
                <a:cs typeface="DejaVu Sans"/>
              </a:defRPr>
            </a:pPr>
            <a:r>
              <a:rPr sz="900" b="1">
                <a:solidFill>
                  <a:srgbClr val="4D8969"/>
                </a:solidFill>
                <a:latin typeface="DejaVu Sans"/>
                <a:ea typeface="DejaVu Sans"/>
                <a:cs typeface="DejaVu Sans"/>
              </a:rPr>
              <a:t>Зв’язок із додатковими факторами</a:t>
            </a:r>
          </a:p>
        </p:txBody>
      </p:sp>
      <p:sp>
        <p:nvSpPr>
          <p:cNvPr id="34" name="Прямокутник 33">
            <a:extLst>
              <a:ext uri="{FF2B5EF4-FFF2-40B4-BE49-F238E27FC236}">
                <a16:creationId xmlns:a16="http://schemas.microsoft.com/office/drawing/2014/main" id="{49619462-34ED-4E42-8DB0-E74A14D0176D}"/>
              </a:ext>
            </a:extLst>
          </p:cNvPr>
          <p:cNvSpPr>
            <a:spLocks noGrp="1"/>
          </p:cNvSpPr>
          <p:nvPr/>
        </p:nvSpPr>
        <p:spPr>
          <a:xfrm>
            <a:off x="6791325" y="4743450"/>
            <a:ext cx="4286250" cy="190500"/>
          </a:xfrm>
          <a:prstGeom prst="rect">
            <a:avLst/>
          </a:prstGeom>
          <a:noFill/>
          <a:ln w="0">
            <a:noFill/>
          </a:ln>
        </p:spPr>
        <p:txBody>
          <a:bodyPr anchor="t">
            <a:normAutofit fontScale="78788"/>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Доцільність: Рельєф, відстань, ґрунт, NDVI, стік</a:t>
            </a:r>
          </a:p>
        </p:txBody>
      </p:sp>
      <p:sp>
        <p:nvSpPr>
          <p:cNvPr id="35" name="Прямокутник 34">
            <a:extLst>
              <a:ext uri="{FF2B5EF4-FFF2-40B4-BE49-F238E27FC236}">
                <a16:creationId xmlns:a16="http://schemas.microsoft.com/office/drawing/2014/main" id="{FCF043A6-428E-4C35-BE8E-8CA91492C563}"/>
              </a:ext>
            </a:extLst>
          </p:cNvPr>
          <p:cNvSpPr>
            <a:spLocks noGrp="1"/>
          </p:cNvSpPr>
          <p:nvPr/>
        </p:nvSpPr>
        <p:spPr>
          <a:xfrm>
            <a:off x="6791325" y="4972050"/>
            <a:ext cx="4286250" cy="209550"/>
          </a:xfrm>
          <a:prstGeom prst="rect">
            <a:avLst/>
          </a:prstGeom>
          <a:noFill/>
          <a:ln w="0">
            <a:noFill/>
          </a:ln>
        </p:spPr>
        <p:txBody>
          <a:bodyPr anchor="t">
            <a:normAutofit fontScale="93939"/>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Ризик: Потрібне підтвердження моделі</a:t>
            </a:r>
          </a:p>
        </p:txBody>
      </p:sp>
      <p:sp>
        <p:nvSpPr>
          <p:cNvPr id="36" name="Прямокутник: округлені кути 35">
            <a:extLst>
              <a:ext uri="{FF2B5EF4-FFF2-40B4-BE49-F238E27FC236}">
                <a16:creationId xmlns:a16="http://schemas.microsoft.com/office/drawing/2014/main" id="{CDE23EDE-D300-4DEE-B41D-7DFBF6204692}"/>
              </a:ext>
            </a:extLst>
          </p:cNvPr>
          <p:cNvSpPr>
            <a:spLocks noGrp="1"/>
          </p:cNvSpPr>
          <p:nvPr/>
        </p:nvSpPr>
        <p:spPr>
          <a:xfrm>
            <a:off x="514350" y="5657850"/>
            <a:ext cx="11068050" cy="419100"/>
          </a:xfrm>
          <a:prstGeom prst="roundRect">
            <a:avLst>
              <a:gd name="adj" fmla="val 18182"/>
            </a:avLst>
          </a:prstGeom>
          <a:solidFill>
            <a:srgbClr val="10282F"/>
          </a:solidFill>
          <a:ln w="0">
            <a:noFill/>
          </a:ln>
        </p:spPr>
      </p:sp>
      <p:sp>
        <p:nvSpPr>
          <p:cNvPr id="37" name="Прямокутник 36">
            <a:extLst>
              <a:ext uri="{FF2B5EF4-FFF2-40B4-BE49-F238E27FC236}">
                <a16:creationId xmlns:a16="http://schemas.microsoft.com/office/drawing/2014/main" id="{C1FF621C-43BA-4B13-B740-8B8F08CE8349}"/>
              </a:ext>
            </a:extLst>
          </p:cNvPr>
          <p:cNvSpPr>
            <a:spLocks noGrp="1"/>
          </p:cNvSpPr>
          <p:nvPr/>
        </p:nvSpPr>
        <p:spPr>
          <a:xfrm>
            <a:off x="514350" y="5772150"/>
            <a:ext cx="11068050" cy="190500"/>
          </a:xfrm>
          <a:prstGeom prst="rect">
            <a:avLst/>
          </a:prstGeom>
          <a:noFill/>
          <a:ln w="0">
            <a:noFill/>
          </a:ln>
        </p:spPr>
        <p:txBody>
          <a:bodyPr anchor="t">
            <a:normAutofit fontScale="61905"/>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Критерій вибору: властивості даних і питання рішення, а не зовнішня привабливість карти.</a:t>
            </a:r>
          </a:p>
        </p:txBody>
      </p:sp>
      <p:sp>
        <p:nvSpPr>
          <p:cNvPr id="38" name="Прямокутник 37">
            <a:extLst>
              <a:ext uri="{FF2B5EF4-FFF2-40B4-BE49-F238E27FC236}">
                <a16:creationId xmlns:a16="http://schemas.microsoft.com/office/drawing/2014/main" id="{8B667F1F-4C5D-4E70-8DF7-F445936E7AB2}"/>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9" name="Прямокутник 38">
            <a:extLst>
              <a:ext uri="{FF2B5EF4-FFF2-40B4-BE49-F238E27FC236}">
                <a16:creationId xmlns:a16="http://schemas.microsoft.com/office/drawing/2014/main" id="{B36E0C32-F405-4FDB-B445-322DF3DD28F6}"/>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28</a:t>
            </a:r>
          </a:p>
        </p:txBody>
      </p:sp>
    </p:spTree>
    <p:extLst>
      <p:ext uri="{BB962C8B-B14F-4D97-AF65-F5344CB8AC3E}">
        <p14:creationId xmlns:p14="http://schemas.microsoft.com/office/powerpoint/2010/main" val="1005999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34" name="Прямокутник 33">
            <a:extLst>
              <a:ext uri="{FF2B5EF4-FFF2-40B4-BE49-F238E27FC236}">
                <a16:creationId xmlns:a16="http://schemas.microsoft.com/office/drawing/2014/main" id="{7462295B-CFF1-4016-9D98-D55911A6EF3E}"/>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29</a:t>
            </a:r>
          </a:p>
        </p:txBody>
      </p:sp>
      <p:sp>
        <p:nvSpPr>
          <p:cNvPr id="2" name="Прямокутник 1">
            <a:extLst>
              <a:ext uri="{FF2B5EF4-FFF2-40B4-BE49-F238E27FC236}">
                <a16:creationId xmlns:a16="http://schemas.microsoft.com/office/drawing/2014/main" id="{AD14D9BC-0C5B-44DC-A0DE-EFFA51FCD84D}"/>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DFA1C946-16A7-46A5-A007-788B9D3C9AFF}"/>
              </a:ext>
            </a:extLst>
          </p:cNvPr>
          <p:cNvSpPr>
            <a:spLocks noGrp="1"/>
          </p:cNvSpPr>
          <p:nvPr/>
        </p:nvSpPr>
        <p:spPr>
          <a:xfrm>
            <a:off x="514350" y="723900"/>
            <a:ext cx="11049000" cy="523875"/>
          </a:xfrm>
          <a:prstGeom prst="rect">
            <a:avLst/>
          </a:prstGeom>
          <a:noFill/>
          <a:ln w="0">
            <a:noFill/>
          </a:ln>
        </p:spPr>
        <p:txBody>
          <a:bodyPr anchor="t">
            <a:normAutofit fontScale="9708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Валідація показує, наскільки модель відтворює невідомі значення</a:t>
            </a:r>
          </a:p>
        </p:txBody>
      </p:sp>
      <p:sp>
        <p:nvSpPr>
          <p:cNvPr id="4" name="Прямокутник: округлені кути 3">
            <a:extLst>
              <a:ext uri="{FF2B5EF4-FFF2-40B4-BE49-F238E27FC236}">
                <a16:creationId xmlns:a16="http://schemas.microsoft.com/office/drawing/2014/main" id="{057B4D97-CB60-44AA-8EBC-8B6174A29C9E}"/>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D95460C-4203-4C7F-8C2C-0F29009CB274}"/>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6E4098D8-BB88-4D98-94CE-8F9408A14A9F}"/>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ВАЛІДАЦІЯ ПРОСТОРОВОЇ МОДЕЛІ</a:t>
            </a:r>
          </a:p>
        </p:txBody>
      </p:sp>
      <p:sp>
        <p:nvSpPr>
          <p:cNvPr id="7" name="Прямокутник 6">
            <a:extLst>
              <a:ext uri="{FF2B5EF4-FFF2-40B4-BE49-F238E27FC236}">
                <a16:creationId xmlns:a16="http://schemas.microsoft.com/office/drawing/2014/main" id="{3610F5E3-02A7-41F6-B920-BD9F178F56DB}"/>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Перевірка того, наскільки добре інтерполяційна модель відтворює значення у точках, які не використовувалися для її побудови.</a:t>
            </a:r>
          </a:p>
        </p:txBody>
      </p:sp>
      <p:sp>
        <p:nvSpPr>
          <p:cNvPr id="8" name="Прямокутник: округлені кути 7">
            <a:extLst>
              <a:ext uri="{FF2B5EF4-FFF2-40B4-BE49-F238E27FC236}">
                <a16:creationId xmlns:a16="http://schemas.microsoft.com/office/drawing/2014/main" id="{C4B6803B-E2FB-40A5-94F1-39BF98616C9C}"/>
              </a:ext>
            </a:extLst>
          </p:cNvPr>
          <p:cNvSpPr>
            <a:spLocks noGrp="1"/>
          </p:cNvSpPr>
          <p:nvPr/>
        </p:nvSpPr>
        <p:spPr>
          <a:xfrm>
            <a:off x="514350" y="2571750"/>
            <a:ext cx="11068050" cy="666750"/>
          </a:xfrm>
          <a:prstGeom prst="roundRect">
            <a:avLst>
              <a:gd name="adj" fmla="val 11429"/>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989CFC26-17A0-4477-8BA1-31AF832C9662}"/>
              </a:ext>
            </a:extLst>
          </p:cNvPr>
          <p:cNvSpPr>
            <a:spLocks noGrp="1"/>
          </p:cNvSpPr>
          <p:nvPr/>
        </p:nvSpPr>
        <p:spPr>
          <a:xfrm>
            <a:off x="514350" y="2571750"/>
            <a:ext cx="66675" cy="666750"/>
          </a:xfrm>
          <a:prstGeom prst="roundRect">
            <a:avLst>
              <a:gd name="adj" fmla="val 50000"/>
            </a:avLst>
          </a:prstGeom>
          <a:solidFill>
            <a:srgbClr val="0F6B64"/>
          </a:solidFill>
          <a:ln w="0">
            <a:noFill/>
          </a:ln>
        </p:spPr>
      </p:sp>
      <p:sp>
        <p:nvSpPr>
          <p:cNvPr id="10" name="Прямокутник 9">
            <a:extLst>
              <a:ext uri="{FF2B5EF4-FFF2-40B4-BE49-F238E27FC236}">
                <a16:creationId xmlns:a16="http://schemas.microsoft.com/office/drawing/2014/main" id="{563E2160-74E1-4BA8-AF26-0532C4E90F55}"/>
              </a:ext>
            </a:extLst>
          </p:cNvPr>
          <p:cNvSpPr>
            <a:spLocks noGrp="1"/>
          </p:cNvSpPr>
          <p:nvPr/>
        </p:nvSpPr>
        <p:spPr>
          <a:xfrm>
            <a:off x="704850" y="26860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ПЕРЕХРЕСНА ПЕРЕВІРКА</a:t>
            </a:r>
          </a:p>
        </p:txBody>
      </p:sp>
      <p:sp>
        <p:nvSpPr>
          <p:cNvPr id="11" name="Прямокутник 10">
            <a:extLst>
              <a:ext uri="{FF2B5EF4-FFF2-40B4-BE49-F238E27FC236}">
                <a16:creationId xmlns:a16="http://schemas.microsoft.com/office/drawing/2014/main" id="{E3885281-8131-48A0-A516-74ED499B7779}"/>
              </a:ext>
            </a:extLst>
          </p:cNvPr>
          <p:cNvSpPr>
            <a:spLocks noGrp="1"/>
          </p:cNvSpPr>
          <p:nvPr/>
        </p:nvSpPr>
        <p:spPr>
          <a:xfrm>
            <a:off x="704850" y="29051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Послідовне виключення окремих точок, прогнозування в їхньому місці та порівняння прогнозу з фактичним результатом.</a:t>
            </a:r>
          </a:p>
        </p:txBody>
      </p:sp>
      <p:sp>
        <p:nvSpPr>
          <p:cNvPr id="12" name="Прямокутник: округлені кути 11">
            <a:extLst>
              <a:ext uri="{FF2B5EF4-FFF2-40B4-BE49-F238E27FC236}">
                <a16:creationId xmlns:a16="http://schemas.microsoft.com/office/drawing/2014/main" id="{501F5722-9129-431F-97B9-858E6FBE67D6}"/>
              </a:ext>
            </a:extLst>
          </p:cNvPr>
          <p:cNvSpPr>
            <a:spLocks noGrp="1"/>
          </p:cNvSpPr>
          <p:nvPr/>
        </p:nvSpPr>
        <p:spPr>
          <a:xfrm>
            <a:off x="514350" y="3562350"/>
            <a:ext cx="2533650" cy="704850"/>
          </a:xfrm>
          <a:prstGeom prst="roundRect">
            <a:avLst>
              <a:gd name="adj" fmla="val 10811"/>
            </a:avLst>
          </a:prstGeom>
          <a:solidFill>
            <a:srgbClr val="FFFFFF"/>
          </a:solidFill>
          <a:ln w="9525">
            <a:solidFill>
              <a:srgbClr val="D6E1DC"/>
            </a:solidFill>
          </a:ln>
        </p:spPr>
      </p:sp>
      <p:sp>
        <p:nvSpPr>
          <p:cNvPr id="13" name="Овал 12">
            <a:extLst>
              <a:ext uri="{FF2B5EF4-FFF2-40B4-BE49-F238E27FC236}">
                <a16:creationId xmlns:a16="http://schemas.microsoft.com/office/drawing/2014/main" id="{BC8610BD-556E-4C48-BE8E-593FCF63B208}"/>
              </a:ext>
            </a:extLst>
          </p:cNvPr>
          <p:cNvSpPr>
            <a:spLocks noGrp="1"/>
          </p:cNvSpPr>
          <p:nvPr/>
        </p:nvSpPr>
        <p:spPr>
          <a:xfrm>
            <a:off x="666750" y="3733800"/>
            <a:ext cx="342900" cy="342900"/>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440B2D31-F583-405A-BBA9-D9F1DE56EAEC}"/>
              </a:ext>
            </a:extLst>
          </p:cNvPr>
          <p:cNvSpPr>
            <a:spLocks noGrp="1"/>
          </p:cNvSpPr>
          <p:nvPr/>
        </p:nvSpPr>
        <p:spPr>
          <a:xfrm>
            <a:off x="666750" y="3838575"/>
            <a:ext cx="3429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5" name="Прямокутник 14">
            <a:extLst>
              <a:ext uri="{FF2B5EF4-FFF2-40B4-BE49-F238E27FC236}">
                <a16:creationId xmlns:a16="http://schemas.microsoft.com/office/drawing/2014/main" id="{4727F0B8-C9AE-4F9D-8D21-296F536CFAD9}"/>
              </a:ext>
            </a:extLst>
          </p:cNvPr>
          <p:cNvSpPr>
            <a:spLocks noGrp="1"/>
          </p:cNvSpPr>
          <p:nvPr/>
        </p:nvSpPr>
        <p:spPr>
          <a:xfrm>
            <a:off x="1143000" y="3724275"/>
            <a:ext cx="1695450" cy="3429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Виключити точку</a:t>
            </a:r>
          </a:p>
        </p:txBody>
      </p:sp>
      <p:sp>
        <p:nvSpPr>
          <p:cNvPr id="16" name="Прямокутник: округлені кути 15">
            <a:extLst>
              <a:ext uri="{FF2B5EF4-FFF2-40B4-BE49-F238E27FC236}">
                <a16:creationId xmlns:a16="http://schemas.microsoft.com/office/drawing/2014/main" id="{F9AE542D-4525-44E6-BB37-29AC94EA4DAE}"/>
              </a:ext>
            </a:extLst>
          </p:cNvPr>
          <p:cNvSpPr>
            <a:spLocks noGrp="1"/>
          </p:cNvSpPr>
          <p:nvPr/>
        </p:nvSpPr>
        <p:spPr>
          <a:xfrm>
            <a:off x="3286125" y="3562350"/>
            <a:ext cx="2533650" cy="704850"/>
          </a:xfrm>
          <a:prstGeom prst="roundRect">
            <a:avLst>
              <a:gd name="adj" fmla="val 10811"/>
            </a:avLst>
          </a:prstGeom>
          <a:solidFill>
            <a:srgbClr val="F5EBDD"/>
          </a:solidFill>
          <a:ln w="9525">
            <a:solidFill>
              <a:srgbClr val="D6E1DC"/>
            </a:solidFill>
          </a:ln>
        </p:spPr>
      </p:sp>
      <p:sp>
        <p:nvSpPr>
          <p:cNvPr id="17" name="Овал 16">
            <a:extLst>
              <a:ext uri="{FF2B5EF4-FFF2-40B4-BE49-F238E27FC236}">
                <a16:creationId xmlns:a16="http://schemas.microsoft.com/office/drawing/2014/main" id="{BB6D317B-C8B4-4477-80CE-A1FB0A7D08E1}"/>
              </a:ext>
            </a:extLst>
          </p:cNvPr>
          <p:cNvSpPr>
            <a:spLocks noGrp="1"/>
          </p:cNvSpPr>
          <p:nvPr/>
        </p:nvSpPr>
        <p:spPr>
          <a:xfrm>
            <a:off x="3438525" y="3733800"/>
            <a:ext cx="342900" cy="342900"/>
          </a:xfrm>
          <a:prstGeom prst="ellipse">
            <a:avLst/>
          </a:prstGeom>
          <a:solidFill>
            <a:srgbClr val="0F6B64"/>
          </a:solidFill>
          <a:ln w="0">
            <a:noFill/>
          </a:ln>
        </p:spPr>
      </p:sp>
      <p:sp>
        <p:nvSpPr>
          <p:cNvPr id="18" name="Прямокутник 17">
            <a:extLst>
              <a:ext uri="{FF2B5EF4-FFF2-40B4-BE49-F238E27FC236}">
                <a16:creationId xmlns:a16="http://schemas.microsoft.com/office/drawing/2014/main" id="{DE898D49-5FDE-4C75-B322-D442D0A0B681}"/>
              </a:ext>
            </a:extLst>
          </p:cNvPr>
          <p:cNvSpPr>
            <a:spLocks noGrp="1"/>
          </p:cNvSpPr>
          <p:nvPr/>
        </p:nvSpPr>
        <p:spPr>
          <a:xfrm>
            <a:off x="3438525" y="3838575"/>
            <a:ext cx="3429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9" name="Прямокутник 18">
            <a:extLst>
              <a:ext uri="{FF2B5EF4-FFF2-40B4-BE49-F238E27FC236}">
                <a16:creationId xmlns:a16="http://schemas.microsoft.com/office/drawing/2014/main" id="{9C35AE54-C2F6-4A2C-AA57-B18B3EF829CB}"/>
              </a:ext>
            </a:extLst>
          </p:cNvPr>
          <p:cNvSpPr>
            <a:spLocks noGrp="1"/>
          </p:cNvSpPr>
          <p:nvPr/>
        </p:nvSpPr>
        <p:spPr>
          <a:xfrm>
            <a:off x="3914775" y="3724275"/>
            <a:ext cx="1695450" cy="3429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Побудувати прогноз</a:t>
            </a:r>
          </a:p>
        </p:txBody>
      </p:sp>
      <p:sp>
        <p:nvSpPr>
          <p:cNvPr id="20" name="Прямокутник: округлені кути 19">
            <a:extLst>
              <a:ext uri="{FF2B5EF4-FFF2-40B4-BE49-F238E27FC236}">
                <a16:creationId xmlns:a16="http://schemas.microsoft.com/office/drawing/2014/main" id="{05F65558-8DA3-4584-A94E-CF881370110C}"/>
              </a:ext>
            </a:extLst>
          </p:cNvPr>
          <p:cNvSpPr>
            <a:spLocks noGrp="1"/>
          </p:cNvSpPr>
          <p:nvPr/>
        </p:nvSpPr>
        <p:spPr>
          <a:xfrm>
            <a:off x="6057900" y="3562350"/>
            <a:ext cx="2533650" cy="704850"/>
          </a:xfrm>
          <a:prstGeom prst="roundRect">
            <a:avLst>
              <a:gd name="adj" fmla="val 10811"/>
            </a:avLst>
          </a:prstGeom>
          <a:solidFill>
            <a:srgbClr val="FFFFFF"/>
          </a:solidFill>
          <a:ln w="9525">
            <a:solidFill>
              <a:srgbClr val="D6E1DC"/>
            </a:solidFill>
          </a:ln>
        </p:spPr>
      </p:sp>
      <p:sp>
        <p:nvSpPr>
          <p:cNvPr id="21" name="Овал 20">
            <a:extLst>
              <a:ext uri="{FF2B5EF4-FFF2-40B4-BE49-F238E27FC236}">
                <a16:creationId xmlns:a16="http://schemas.microsoft.com/office/drawing/2014/main" id="{CEA18991-7755-462B-9A5E-A1B345721CFD}"/>
              </a:ext>
            </a:extLst>
          </p:cNvPr>
          <p:cNvSpPr>
            <a:spLocks noGrp="1"/>
          </p:cNvSpPr>
          <p:nvPr/>
        </p:nvSpPr>
        <p:spPr>
          <a:xfrm>
            <a:off x="6210300" y="3733800"/>
            <a:ext cx="342900" cy="342900"/>
          </a:xfrm>
          <a:prstGeom prst="ellipse">
            <a:avLst/>
          </a:prstGeom>
          <a:solidFill>
            <a:srgbClr val="0F6B64"/>
          </a:solidFill>
          <a:ln w="0">
            <a:noFill/>
          </a:ln>
        </p:spPr>
      </p:sp>
      <p:sp>
        <p:nvSpPr>
          <p:cNvPr id="22" name="Прямокутник 21">
            <a:extLst>
              <a:ext uri="{FF2B5EF4-FFF2-40B4-BE49-F238E27FC236}">
                <a16:creationId xmlns:a16="http://schemas.microsoft.com/office/drawing/2014/main" id="{D5E5B4A8-66A6-4EFD-A959-100E8C81642D}"/>
              </a:ext>
            </a:extLst>
          </p:cNvPr>
          <p:cNvSpPr>
            <a:spLocks noGrp="1"/>
          </p:cNvSpPr>
          <p:nvPr/>
        </p:nvSpPr>
        <p:spPr>
          <a:xfrm>
            <a:off x="6210300" y="3838575"/>
            <a:ext cx="3429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3" name="Прямокутник 22">
            <a:extLst>
              <a:ext uri="{FF2B5EF4-FFF2-40B4-BE49-F238E27FC236}">
                <a16:creationId xmlns:a16="http://schemas.microsoft.com/office/drawing/2014/main" id="{CB314DEA-065D-44AE-B321-16D4AC18C38E}"/>
              </a:ext>
            </a:extLst>
          </p:cNvPr>
          <p:cNvSpPr>
            <a:spLocks noGrp="1"/>
          </p:cNvSpPr>
          <p:nvPr/>
        </p:nvSpPr>
        <p:spPr>
          <a:xfrm>
            <a:off x="6686550" y="3724275"/>
            <a:ext cx="1695450" cy="3429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Порівняти з фактом</a:t>
            </a:r>
          </a:p>
        </p:txBody>
      </p:sp>
      <p:sp>
        <p:nvSpPr>
          <p:cNvPr id="24" name="Прямокутник: округлені кути 23">
            <a:extLst>
              <a:ext uri="{FF2B5EF4-FFF2-40B4-BE49-F238E27FC236}">
                <a16:creationId xmlns:a16="http://schemas.microsoft.com/office/drawing/2014/main" id="{4EC3C743-3603-47AB-9398-B86F65E74CAE}"/>
              </a:ext>
            </a:extLst>
          </p:cNvPr>
          <p:cNvSpPr>
            <a:spLocks noGrp="1"/>
          </p:cNvSpPr>
          <p:nvPr/>
        </p:nvSpPr>
        <p:spPr>
          <a:xfrm>
            <a:off x="8829675" y="3562350"/>
            <a:ext cx="2533650" cy="704850"/>
          </a:xfrm>
          <a:prstGeom prst="roundRect">
            <a:avLst>
              <a:gd name="adj" fmla="val 10811"/>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01163AF9-8CB0-4D74-A322-D47C58B63219}"/>
              </a:ext>
            </a:extLst>
          </p:cNvPr>
          <p:cNvSpPr>
            <a:spLocks noGrp="1"/>
          </p:cNvSpPr>
          <p:nvPr/>
        </p:nvSpPr>
        <p:spPr>
          <a:xfrm>
            <a:off x="8982075" y="3733800"/>
            <a:ext cx="342900" cy="342900"/>
          </a:xfrm>
          <a:prstGeom prst="ellipse">
            <a:avLst/>
          </a:prstGeom>
          <a:solidFill>
            <a:srgbClr val="D9952D"/>
          </a:solidFill>
          <a:ln w="0">
            <a:noFill/>
          </a:ln>
        </p:spPr>
      </p:sp>
      <p:sp>
        <p:nvSpPr>
          <p:cNvPr id="26" name="Прямокутник 25">
            <a:extLst>
              <a:ext uri="{FF2B5EF4-FFF2-40B4-BE49-F238E27FC236}">
                <a16:creationId xmlns:a16="http://schemas.microsoft.com/office/drawing/2014/main" id="{3008B3AE-AB13-4033-B68A-919F383C44F2}"/>
              </a:ext>
            </a:extLst>
          </p:cNvPr>
          <p:cNvSpPr>
            <a:spLocks noGrp="1"/>
          </p:cNvSpPr>
          <p:nvPr/>
        </p:nvSpPr>
        <p:spPr>
          <a:xfrm>
            <a:off x="8982075" y="3838575"/>
            <a:ext cx="34290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7" name="Прямокутник 26">
            <a:extLst>
              <a:ext uri="{FF2B5EF4-FFF2-40B4-BE49-F238E27FC236}">
                <a16:creationId xmlns:a16="http://schemas.microsoft.com/office/drawing/2014/main" id="{EA212E04-8AFE-4860-96FF-294E10D1FA7D}"/>
              </a:ext>
            </a:extLst>
          </p:cNvPr>
          <p:cNvSpPr>
            <a:spLocks noGrp="1"/>
          </p:cNvSpPr>
          <p:nvPr/>
        </p:nvSpPr>
        <p:spPr>
          <a:xfrm>
            <a:off x="9458325" y="3724275"/>
            <a:ext cx="1695450" cy="342900"/>
          </a:xfrm>
          <a:prstGeom prst="rect">
            <a:avLst/>
          </a:prstGeom>
          <a:noFill/>
          <a:ln w="0">
            <a:noFill/>
          </a:ln>
        </p:spPr>
        <p:txBody>
          <a:bodyPr anchor="t">
            <a:normAutofit fontScale="84615"/>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Повторити для всіх точок</a:t>
            </a:r>
          </a:p>
        </p:txBody>
      </p:sp>
      <p:sp>
        <p:nvSpPr>
          <p:cNvPr id="28" name="Прямокутник 27">
            <a:extLst>
              <a:ext uri="{FF2B5EF4-FFF2-40B4-BE49-F238E27FC236}">
                <a16:creationId xmlns:a16="http://schemas.microsoft.com/office/drawing/2014/main" id="{518613C2-60D8-4873-8FEE-672A681D3ED2}"/>
              </a:ext>
            </a:extLst>
          </p:cNvPr>
          <p:cNvSpPr>
            <a:spLocks noGrp="1"/>
          </p:cNvSpPr>
          <p:nvPr/>
        </p:nvSpPr>
        <p:spPr>
          <a:xfrm>
            <a:off x="514350" y="4552950"/>
            <a:ext cx="219075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ОЦІНЮЮТЬ</a:t>
            </a:r>
          </a:p>
        </p:txBody>
      </p:sp>
      <p:sp>
        <p:nvSpPr>
          <p:cNvPr id="29" name="Прямокутник 28">
            <a:extLst>
              <a:ext uri="{FF2B5EF4-FFF2-40B4-BE49-F238E27FC236}">
                <a16:creationId xmlns:a16="http://schemas.microsoft.com/office/drawing/2014/main" id="{19CEA789-CAD0-47A9-8BE3-8F2B7A848A5E}"/>
              </a:ext>
            </a:extLst>
          </p:cNvPr>
          <p:cNvSpPr>
            <a:spLocks noGrp="1"/>
          </p:cNvSpPr>
          <p:nvPr/>
        </p:nvSpPr>
        <p:spPr>
          <a:xfrm>
            <a:off x="514350" y="4819650"/>
            <a:ext cx="11068050" cy="266700"/>
          </a:xfrm>
          <a:prstGeom prst="rect">
            <a:avLst/>
          </a:prstGeom>
          <a:noFill/>
          <a:ln w="0">
            <a:noFill/>
          </a:ln>
        </p:spPr>
        <p:txBody>
          <a:bodyPr anchor="t">
            <a:normAutofit/>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зміщення  •  абсолютну помилку  •  локальні помилки  •  стабільність  •  чутливість до окремих точок</a:t>
            </a:r>
          </a:p>
        </p:txBody>
      </p:sp>
      <p:sp>
        <p:nvSpPr>
          <p:cNvPr id="30" name="Прямокутник: округлені кути 29">
            <a:extLst>
              <a:ext uri="{FF2B5EF4-FFF2-40B4-BE49-F238E27FC236}">
                <a16:creationId xmlns:a16="http://schemas.microsoft.com/office/drawing/2014/main" id="{45744566-B574-4884-A4D7-693A1056C002}"/>
              </a:ext>
            </a:extLst>
          </p:cNvPr>
          <p:cNvSpPr>
            <a:spLocks noGrp="1"/>
          </p:cNvSpPr>
          <p:nvPr/>
        </p:nvSpPr>
        <p:spPr>
          <a:xfrm>
            <a:off x="514350" y="5295900"/>
            <a:ext cx="11068050" cy="685800"/>
          </a:xfrm>
          <a:prstGeom prst="roundRect">
            <a:avLst>
              <a:gd name="adj" fmla="val 11111"/>
            </a:avLst>
          </a:prstGeom>
          <a:solidFill>
            <a:srgbClr val="10282F"/>
          </a:solidFill>
          <a:ln w="0">
            <a:noFill/>
          </a:ln>
        </p:spPr>
      </p:sp>
      <p:sp>
        <p:nvSpPr>
          <p:cNvPr id="31" name="Прямокутник 30">
            <a:extLst>
              <a:ext uri="{FF2B5EF4-FFF2-40B4-BE49-F238E27FC236}">
                <a16:creationId xmlns:a16="http://schemas.microsoft.com/office/drawing/2014/main" id="{4B9D82D6-3597-4A6A-B8AD-527D752F3AA1}"/>
              </a:ext>
            </a:extLst>
          </p:cNvPr>
          <p:cNvSpPr>
            <a:spLocks noGrp="1"/>
          </p:cNvSpPr>
          <p:nvPr/>
        </p:nvSpPr>
        <p:spPr>
          <a:xfrm>
            <a:off x="666750" y="5429250"/>
            <a:ext cx="10763250" cy="400050"/>
          </a:xfrm>
          <a:prstGeom prst="rect">
            <a:avLst/>
          </a:prstGeom>
          <a:noFill/>
          <a:ln w="0">
            <a:noFill/>
          </a:ln>
        </p:spPr>
        <p:txBody>
          <a:bodyPr anchor="t">
            <a:normAutofit fontScale="91403"/>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Валідація не виправляє нерепрезентативну мережу, пропущений осередок, змішування шарів або хибну концептуальну модель.</a:t>
            </a:r>
          </a:p>
        </p:txBody>
      </p:sp>
      <p:sp>
        <p:nvSpPr>
          <p:cNvPr id="32" name="Прямокутник 31">
            <a:extLst>
              <a:ext uri="{FF2B5EF4-FFF2-40B4-BE49-F238E27FC236}">
                <a16:creationId xmlns:a16="http://schemas.microsoft.com/office/drawing/2014/main" id="{0DCC9826-13B2-407C-9C87-7F7EBE116871}"/>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3" name="Прямокутник 32">
            <a:extLst>
              <a:ext uri="{FF2B5EF4-FFF2-40B4-BE49-F238E27FC236}">
                <a16:creationId xmlns:a16="http://schemas.microsoft.com/office/drawing/2014/main" id="{AE7AEBB9-CADA-491C-8B5D-35C8955CC1F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29</a:t>
            </a:r>
          </a:p>
        </p:txBody>
      </p:sp>
    </p:spTree>
    <p:extLst>
      <p:ext uri="{BB962C8B-B14F-4D97-AF65-F5344CB8AC3E}">
        <p14:creationId xmlns:p14="http://schemas.microsoft.com/office/powerpoint/2010/main" val="281978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Прямокутник 45">
            <a:extLst>
              <a:ext uri="{FF2B5EF4-FFF2-40B4-BE49-F238E27FC236}">
                <a16:creationId xmlns:a16="http://schemas.microsoft.com/office/drawing/2014/main" id="{86843586-641B-4462-9F3B-9DE9E617D40F}"/>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30</a:t>
            </a:r>
          </a:p>
        </p:txBody>
      </p:sp>
      <p:sp>
        <p:nvSpPr>
          <p:cNvPr id="2" name="Прямокутник 1">
            <a:extLst>
              <a:ext uri="{FF2B5EF4-FFF2-40B4-BE49-F238E27FC236}">
                <a16:creationId xmlns:a16="http://schemas.microsoft.com/office/drawing/2014/main" id="{71ACF954-71F7-4481-AE7F-AE7FA04938E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977927C3-ED2B-42A9-9CB5-268E64236CEF}"/>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Карта концентрацій розділяє вимірювання і прогноз</a:t>
            </a:r>
          </a:p>
        </p:txBody>
      </p:sp>
      <p:sp>
        <p:nvSpPr>
          <p:cNvPr id="4" name="Прямокутник: округлені кути 3">
            <a:extLst>
              <a:ext uri="{FF2B5EF4-FFF2-40B4-BE49-F238E27FC236}">
                <a16:creationId xmlns:a16="http://schemas.microsoft.com/office/drawing/2014/main" id="{7DA32376-9931-4383-B75E-748438D237E8}"/>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CCCB11FE-B803-4153-9E2C-75040F76B41D}"/>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494A8B66-9C5C-484C-B1B0-1A1D161D5482}"/>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КАРТА КОНЦЕНТРАЦІЙ</a:t>
            </a:r>
          </a:p>
        </p:txBody>
      </p:sp>
      <p:sp>
        <p:nvSpPr>
          <p:cNvPr id="7" name="Прямокутник 6">
            <a:extLst>
              <a:ext uri="{FF2B5EF4-FFF2-40B4-BE49-F238E27FC236}">
                <a16:creationId xmlns:a16="http://schemas.microsoft.com/office/drawing/2014/main" id="{00F244EC-2F1F-4ABF-92FF-40CFD84A2729}"/>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Картографічне відображення виміряних або прогнозних рівнів забруднювача для визначеної території, глибини, матриці та періоду.</a:t>
            </a:r>
          </a:p>
        </p:txBody>
      </p:sp>
      <p:sp>
        <p:nvSpPr>
          <p:cNvPr id="8" name="Прямокутник: округлені кути 7">
            <a:extLst>
              <a:ext uri="{FF2B5EF4-FFF2-40B4-BE49-F238E27FC236}">
                <a16:creationId xmlns:a16="http://schemas.microsoft.com/office/drawing/2014/main" id="{85B3277C-066F-4E7E-B0FE-6D9F8BD5CC45}"/>
              </a:ext>
            </a:extLst>
          </p:cNvPr>
          <p:cNvSpPr>
            <a:spLocks noGrp="1"/>
          </p:cNvSpPr>
          <p:nvPr/>
        </p:nvSpPr>
        <p:spPr>
          <a:xfrm>
            <a:off x="514350" y="2647950"/>
            <a:ext cx="5391150" cy="2609850"/>
          </a:xfrm>
          <a:prstGeom prst="roundRect">
            <a:avLst>
              <a:gd name="adj" fmla="val 2920"/>
            </a:avLst>
          </a:prstGeom>
          <a:solidFill>
            <a:srgbClr val="F4F8F6"/>
          </a:solidFill>
          <a:ln w="9525">
            <a:solidFill>
              <a:srgbClr val="D6E1DC"/>
            </a:solidFill>
          </a:ln>
        </p:spPr>
      </p:sp>
      <p:sp>
        <p:nvSpPr>
          <p:cNvPr id="9" name="Прямокутник 8">
            <a:extLst>
              <a:ext uri="{FF2B5EF4-FFF2-40B4-BE49-F238E27FC236}">
                <a16:creationId xmlns:a16="http://schemas.microsoft.com/office/drawing/2014/main" id="{A6414463-E675-4766-88B6-E56EFDE7889D}"/>
              </a:ext>
            </a:extLst>
          </p:cNvPr>
          <p:cNvSpPr>
            <a:spLocks noGrp="1"/>
          </p:cNvSpPr>
          <p:nvPr/>
        </p:nvSpPr>
        <p:spPr>
          <a:xfrm>
            <a:off x="723900" y="2819400"/>
            <a:ext cx="3048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ОБОВ’ЯЗКОВІ ЕЛЕМЕНТИ</a:t>
            </a:r>
          </a:p>
        </p:txBody>
      </p:sp>
      <p:sp>
        <p:nvSpPr>
          <p:cNvPr id="10" name="Овал 9">
            <a:extLst>
              <a:ext uri="{FF2B5EF4-FFF2-40B4-BE49-F238E27FC236}">
                <a16:creationId xmlns:a16="http://schemas.microsoft.com/office/drawing/2014/main" id="{51F7219B-9868-4719-8077-E1BED9D60EFB}"/>
              </a:ext>
            </a:extLst>
          </p:cNvPr>
          <p:cNvSpPr>
            <a:spLocks noGrp="1"/>
          </p:cNvSpPr>
          <p:nvPr/>
        </p:nvSpPr>
        <p:spPr>
          <a:xfrm>
            <a:off x="723900" y="3152775"/>
            <a:ext cx="171450" cy="17145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9A05971B-E7E5-47A2-956E-5EBDA4531783}"/>
              </a:ext>
            </a:extLst>
          </p:cNvPr>
          <p:cNvSpPr>
            <a:spLocks noGrp="1"/>
          </p:cNvSpPr>
          <p:nvPr/>
        </p:nvSpPr>
        <p:spPr>
          <a:xfrm>
            <a:off x="723900" y="317182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2" name="Прямокутник 11">
            <a:extLst>
              <a:ext uri="{FF2B5EF4-FFF2-40B4-BE49-F238E27FC236}">
                <a16:creationId xmlns:a16="http://schemas.microsoft.com/office/drawing/2014/main" id="{877DC0BC-A825-471E-BD3C-439F1E330B2C}"/>
              </a:ext>
            </a:extLst>
          </p:cNvPr>
          <p:cNvSpPr>
            <a:spLocks noGrp="1"/>
          </p:cNvSpPr>
          <p:nvPr/>
        </p:nvSpPr>
        <p:spPr>
          <a:xfrm>
            <a:off x="1028700" y="3143250"/>
            <a:ext cx="4572000" cy="219075"/>
          </a:xfrm>
          <a:prstGeom prst="rect">
            <a:avLst/>
          </a:prstGeom>
          <a:noFill/>
          <a:ln w="0">
            <a:noFill/>
          </a:ln>
        </p:spPr>
        <p:txBody>
          <a:bodyPr anchor="t">
            <a:normAutofit fontScale="9305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виміряні точки</a:t>
            </a:r>
          </a:p>
        </p:txBody>
      </p:sp>
      <p:sp>
        <p:nvSpPr>
          <p:cNvPr id="13" name="Овал 12">
            <a:extLst>
              <a:ext uri="{FF2B5EF4-FFF2-40B4-BE49-F238E27FC236}">
                <a16:creationId xmlns:a16="http://schemas.microsoft.com/office/drawing/2014/main" id="{6D1A0642-D24E-436C-8010-750F604FC367}"/>
              </a:ext>
            </a:extLst>
          </p:cNvPr>
          <p:cNvSpPr>
            <a:spLocks noGrp="1"/>
          </p:cNvSpPr>
          <p:nvPr/>
        </p:nvSpPr>
        <p:spPr>
          <a:xfrm>
            <a:off x="723900" y="3486150"/>
            <a:ext cx="171450" cy="171450"/>
          </a:xfrm>
          <a:prstGeom prst="ellipse">
            <a:avLst/>
          </a:prstGeom>
          <a:solidFill>
            <a:srgbClr val="0F6B64"/>
          </a:solidFill>
          <a:ln w="0">
            <a:noFill/>
          </a:ln>
        </p:spPr>
      </p:sp>
      <p:sp>
        <p:nvSpPr>
          <p:cNvPr id="14" name="Прямокутник 13">
            <a:extLst>
              <a:ext uri="{FF2B5EF4-FFF2-40B4-BE49-F238E27FC236}">
                <a16:creationId xmlns:a16="http://schemas.microsoft.com/office/drawing/2014/main" id="{ACE68C9A-DED0-4C21-9C34-8092770346B2}"/>
              </a:ext>
            </a:extLst>
          </p:cNvPr>
          <p:cNvSpPr>
            <a:spLocks noGrp="1"/>
          </p:cNvSpPr>
          <p:nvPr/>
        </p:nvSpPr>
        <p:spPr>
          <a:xfrm>
            <a:off x="723900" y="3505200"/>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5" name="Прямокутник 14">
            <a:extLst>
              <a:ext uri="{FF2B5EF4-FFF2-40B4-BE49-F238E27FC236}">
                <a16:creationId xmlns:a16="http://schemas.microsoft.com/office/drawing/2014/main" id="{CD53C694-8A86-4FC2-BA41-360EF7D0B398}"/>
              </a:ext>
            </a:extLst>
          </p:cNvPr>
          <p:cNvSpPr>
            <a:spLocks noGrp="1"/>
          </p:cNvSpPr>
          <p:nvPr/>
        </p:nvSpPr>
        <p:spPr>
          <a:xfrm>
            <a:off x="1028700" y="3476625"/>
            <a:ext cx="4572000" cy="219075"/>
          </a:xfrm>
          <a:prstGeom prst="rect">
            <a:avLst/>
          </a:prstGeom>
          <a:noFill/>
          <a:ln w="0">
            <a:noFill/>
          </a:ln>
        </p:spPr>
        <p:txBody>
          <a:bodyPr anchor="t">
            <a:normAutofit fontScale="9305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прогнозна поверхня</a:t>
            </a:r>
          </a:p>
        </p:txBody>
      </p:sp>
      <p:sp>
        <p:nvSpPr>
          <p:cNvPr id="16" name="Овал 15">
            <a:extLst>
              <a:ext uri="{FF2B5EF4-FFF2-40B4-BE49-F238E27FC236}">
                <a16:creationId xmlns:a16="http://schemas.microsoft.com/office/drawing/2014/main" id="{E17F9B98-A4C2-44B2-8C09-6C63FDE02138}"/>
              </a:ext>
            </a:extLst>
          </p:cNvPr>
          <p:cNvSpPr>
            <a:spLocks noGrp="1"/>
          </p:cNvSpPr>
          <p:nvPr/>
        </p:nvSpPr>
        <p:spPr>
          <a:xfrm>
            <a:off x="723900" y="3819525"/>
            <a:ext cx="171450" cy="171450"/>
          </a:xfrm>
          <a:prstGeom prst="ellipse">
            <a:avLst/>
          </a:prstGeom>
          <a:solidFill>
            <a:srgbClr val="0F6B64"/>
          </a:solidFill>
          <a:ln w="0">
            <a:noFill/>
          </a:ln>
        </p:spPr>
      </p:sp>
      <p:sp>
        <p:nvSpPr>
          <p:cNvPr id="17" name="Прямокутник 16">
            <a:extLst>
              <a:ext uri="{FF2B5EF4-FFF2-40B4-BE49-F238E27FC236}">
                <a16:creationId xmlns:a16="http://schemas.microsoft.com/office/drawing/2014/main" id="{2E29A730-A11C-46BF-B151-7DAF3208D297}"/>
              </a:ext>
            </a:extLst>
          </p:cNvPr>
          <p:cNvSpPr>
            <a:spLocks noGrp="1"/>
          </p:cNvSpPr>
          <p:nvPr/>
        </p:nvSpPr>
        <p:spPr>
          <a:xfrm>
            <a:off x="723900" y="383857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18" name="Прямокутник 17">
            <a:extLst>
              <a:ext uri="{FF2B5EF4-FFF2-40B4-BE49-F238E27FC236}">
                <a16:creationId xmlns:a16="http://schemas.microsoft.com/office/drawing/2014/main" id="{5F06B300-34CE-4E6E-8CBE-7002D26C11BB}"/>
              </a:ext>
            </a:extLst>
          </p:cNvPr>
          <p:cNvSpPr>
            <a:spLocks noGrp="1"/>
          </p:cNvSpPr>
          <p:nvPr/>
        </p:nvSpPr>
        <p:spPr>
          <a:xfrm>
            <a:off x="1028700" y="3810000"/>
            <a:ext cx="4572000" cy="219075"/>
          </a:xfrm>
          <a:prstGeom prst="rect">
            <a:avLst/>
          </a:prstGeom>
          <a:noFill/>
          <a:ln w="0">
            <a:noFill/>
          </a:ln>
        </p:spPr>
        <p:txBody>
          <a:bodyPr anchor="t">
            <a:normAutofit fontScale="9305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межі інтерполяції</a:t>
            </a:r>
          </a:p>
        </p:txBody>
      </p:sp>
      <p:sp>
        <p:nvSpPr>
          <p:cNvPr id="19" name="Овал 18">
            <a:extLst>
              <a:ext uri="{FF2B5EF4-FFF2-40B4-BE49-F238E27FC236}">
                <a16:creationId xmlns:a16="http://schemas.microsoft.com/office/drawing/2014/main" id="{D6BB2E94-7601-4115-B7AE-6A3C7A7F0A44}"/>
              </a:ext>
            </a:extLst>
          </p:cNvPr>
          <p:cNvSpPr>
            <a:spLocks noGrp="1"/>
          </p:cNvSpPr>
          <p:nvPr/>
        </p:nvSpPr>
        <p:spPr>
          <a:xfrm>
            <a:off x="723900" y="4152900"/>
            <a:ext cx="171450" cy="171450"/>
          </a:xfrm>
          <a:prstGeom prst="ellipse">
            <a:avLst/>
          </a:prstGeom>
          <a:solidFill>
            <a:srgbClr val="C75A52"/>
          </a:solidFill>
          <a:ln w="0">
            <a:noFill/>
          </a:ln>
        </p:spPr>
      </p:sp>
      <p:sp>
        <p:nvSpPr>
          <p:cNvPr id="20" name="Прямокутник 19">
            <a:extLst>
              <a:ext uri="{FF2B5EF4-FFF2-40B4-BE49-F238E27FC236}">
                <a16:creationId xmlns:a16="http://schemas.microsoft.com/office/drawing/2014/main" id="{3B0D75E4-785F-441E-9F80-5A827D65F8AB}"/>
              </a:ext>
            </a:extLst>
          </p:cNvPr>
          <p:cNvSpPr>
            <a:spLocks noGrp="1"/>
          </p:cNvSpPr>
          <p:nvPr/>
        </p:nvSpPr>
        <p:spPr>
          <a:xfrm>
            <a:off x="723900" y="4171950"/>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1" name="Прямокутник 20">
            <a:extLst>
              <a:ext uri="{FF2B5EF4-FFF2-40B4-BE49-F238E27FC236}">
                <a16:creationId xmlns:a16="http://schemas.microsoft.com/office/drawing/2014/main" id="{AFDB508D-5912-4A62-A1B5-E99BB37BAC2D}"/>
              </a:ext>
            </a:extLst>
          </p:cNvPr>
          <p:cNvSpPr>
            <a:spLocks noGrp="1"/>
          </p:cNvSpPr>
          <p:nvPr/>
        </p:nvSpPr>
        <p:spPr>
          <a:xfrm>
            <a:off x="1028700" y="4143375"/>
            <a:ext cx="4572000" cy="219075"/>
          </a:xfrm>
          <a:prstGeom prst="rect">
            <a:avLst/>
          </a:prstGeom>
          <a:noFill/>
          <a:ln w="0">
            <a:noFill/>
          </a:ln>
        </p:spPr>
        <p:txBody>
          <a:bodyPr anchor="t">
            <a:normAutofit fontScale="9305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зони без даних і недоступні зони</a:t>
            </a:r>
          </a:p>
        </p:txBody>
      </p:sp>
      <p:sp>
        <p:nvSpPr>
          <p:cNvPr id="22" name="Овал 21">
            <a:extLst>
              <a:ext uri="{FF2B5EF4-FFF2-40B4-BE49-F238E27FC236}">
                <a16:creationId xmlns:a16="http://schemas.microsoft.com/office/drawing/2014/main" id="{E46067B8-A490-425B-813D-28E19179D2CF}"/>
              </a:ext>
            </a:extLst>
          </p:cNvPr>
          <p:cNvSpPr>
            <a:spLocks noGrp="1"/>
          </p:cNvSpPr>
          <p:nvPr/>
        </p:nvSpPr>
        <p:spPr>
          <a:xfrm>
            <a:off x="723900" y="4486275"/>
            <a:ext cx="171450" cy="17145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2096335F-91B5-43B9-BFCE-BAC3A5E96111}"/>
              </a:ext>
            </a:extLst>
          </p:cNvPr>
          <p:cNvSpPr>
            <a:spLocks noGrp="1"/>
          </p:cNvSpPr>
          <p:nvPr/>
        </p:nvSpPr>
        <p:spPr>
          <a:xfrm>
            <a:off x="723900" y="450532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24" name="Прямокутник 23">
            <a:extLst>
              <a:ext uri="{FF2B5EF4-FFF2-40B4-BE49-F238E27FC236}">
                <a16:creationId xmlns:a16="http://schemas.microsoft.com/office/drawing/2014/main" id="{5D24E526-1F1C-4E04-B266-78651CD644A0}"/>
              </a:ext>
            </a:extLst>
          </p:cNvPr>
          <p:cNvSpPr>
            <a:spLocks noGrp="1"/>
          </p:cNvSpPr>
          <p:nvPr/>
        </p:nvSpPr>
        <p:spPr>
          <a:xfrm>
            <a:off x="1028700" y="4476750"/>
            <a:ext cx="4572000" cy="219075"/>
          </a:xfrm>
          <a:prstGeom prst="rect">
            <a:avLst/>
          </a:prstGeom>
          <a:noFill/>
          <a:ln w="0">
            <a:noFill/>
          </a:ln>
        </p:spPr>
        <p:txBody>
          <a:bodyPr anchor="t">
            <a:normAutofit fontScale="9305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фон, джерела та рецептори</a:t>
            </a:r>
          </a:p>
        </p:txBody>
      </p:sp>
      <p:sp>
        <p:nvSpPr>
          <p:cNvPr id="25" name="Овал 24">
            <a:extLst>
              <a:ext uri="{FF2B5EF4-FFF2-40B4-BE49-F238E27FC236}">
                <a16:creationId xmlns:a16="http://schemas.microsoft.com/office/drawing/2014/main" id="{0530ACF9-591D-482F-B0D5-F8D63013D72F}"/>
              </a:ext>
            </a:extLst>
          </p:cNvPr>
          <p:cNvSpPr>
            <a:spLocks noGrp="1"/>
          </p:cNvSpPr>
          <p:nvPr/>
        </p:nvSpPr>
        <p:spPr>
          <a:xfrm>
            <a:off x="723900" y="4819650"/>
            <a:ext cx="171450" cy="171450"/>
          </a:xfrm>
          <a:prstGeom prst="ellipse">
            <a:avLst/>
          </a:prstGeom>
          <a:solidFill>
            <a:srgbClr val="0F6B64"/>
          </a:solidFill>
          <a:ln w="0">
            <a:noFill/>
          </a:ln>
        </p:spPr>
      </p:sp>
      <p:sp>
        <p:nvSpPr>
          <p:cNvPr id="26" name="Прямокутник 25">
            <a:extLst>
              <a:ext uri="{FF2B5EF4-FFF2-40B4-BE49-F238E27FC236}">
                <a16:creationId xmlns:a16="http://schemas.microsoft.com/office/drawing/2014/main" id="{50B1C974-D8CA-4FCD-A123-B6FB1B295422}"/>
              </a:ext>
            </a:extLst>
          </p:cNvPr>
          <p:cNvSpPr>
            <a:spLocks noGrp="1"/>
          </p:cNvSpPr>
          <p:nvPr/>
        </p:nvSpPr>
        <p:spPr>
          <a:xfrm>
            <a:off x="723900" y="4838700"/>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27" name="Прямокутник 26">
            <a:extLst>
              <a:ext uri="{FF2B5EF4-FFF2-40B4-BE49-F238E27FC236}">
                <a16:creationId xmlns:a16="http://schemas.microsoft.com/office/drawing/2014/main" id="{903ED0D4-013C-49FA-907D-2FB1369EC66B}"/>
              </a:ext>
            </a:extLst>
          </p:cNvPr>
          <p:cNvSpPr>
            <a:spLocks noGrp="1"/>
          </p:cNvSpPr>
          <p:nvPr/>
        </p:nvSpPr>
        <p:spPr>
          <a:xfrm>
            <a:off x="1028700" y="4810125"/>
            <a:ext cx="4572000" cy="219075"/>
          </a:xfrm>
          <a:prstGeom prst="rect">
            <a:avLst/>
          </a:prstGeom>
          <a:noFill/>
          <a:ln w="0">
            <a:noFill/>
          </a:ln>
        </p:spPr>
        <p:txBody>
          <a:bodyPr anchor="t">
            <a:normAutofit fontScale="93056"/>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одиниці, дата, шар і період</a:t>
            </a:r>
          </a:p>
        </p:txBody>
      </p:sp>
      <p:sp>
        <p:nvSpPr>
          <p:cNvPr id="28" name="Прямокутник: округлені кути 27">
            <a:extLst>
              <a:ext uri="{FF2B5EF4-FFF2-40B4-BE49-F238E27FC236}">
                <a16:creationId xmlns:a16="http://schemas.microsoft.com/office/drawing/2014/main" id="{EEFE1DCB-F3F0-4FAE-B30D-7B8FF37F343B}"/>
              </a:ext>
            </a:extLst>
          </p:cNvPr>
          <p:cNvSpPr>
            <a:spLocks noGrp="1"/>
          </p:cNvSpPr>
          <p:nvPr/>
        </p:nvSpPr>
        <p:spPr>
          <a:xfrm>
            <a:off x="6191250" y="2647950"/>
            <a:ext cx="5391150" cy="2609850"/>
          </a:xfrm>
          <a:prstGeom prst="roundRect">
            <a:avLst>
              <a:gd name="adj" fmla="val 2920"/>
            </a:avLst>
          </a:prstGeom>
          <a:solidFill>
            <a:srgbClr val="F5EBDD"/>
          </a:solidFill>
          <a:ln w="9525">
            <a:solidFill>
              <a:srgbClr val="D6E1DC"/>
            </a:solidFill>
          </a:ln>
        </p:spPr>
      </p:sp>
      <p:sp>
        <p:nvSpPr>
          <p:cNvPr id="29" name="Прямокутник 28">
            <a:extLst>
              <a:ext uri="{FF2B5EF4-FFF2-40B4-BE49-F238E27FC236}">
                <a16:creationId xmlns:a16="http://schemas.microsoft.com/office/drawing/2014/main" id="{7DA99B05-2188-4180-A039-8E8CB1188A57}"/>
              </a:ext>
            </a:extLst>
          </p:cNvPr>
          <p:cNvSpPr>
            <a:spLocks noGrp="1"/>
          </p:cNvSpPr>
          <p:nvPr/>
        </p:nvSpPr>
        <p:spPr>
          <a:xfrm>
            <a:off x="6400800" y="2819400"/>
            <a:ext cx="323850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СПОСОБИ КЛАСИФІКАЦІЇ</a:t>
            </a:r>
          </a:p>
        </p:txBody>
      </p:sp>
      <p:sp>
        <p:nvSpPr>
          <p:cNvPr id="30" name="Прямокутник: округлені кути 29">
            <a:extLst>
              <a:ext uri="{FF2B5EF4-FFF2-40B4-BE49-F238E27FC236}">
                <a16:creationId xmlns:a16="http://schemas.microsoft.com/office/drawing/2014/main" id="{C1F5A225-664A-4883-8F95-6E6C61F0F387}"/>
              </a:ext>
            </a:extLst>
          </p:cNvPr>
          <p:cNvSpPr>
            <a:spLocks noGrp="1"/>
          </p:cNvSpPr>
          <p:nvPr/>
        </p:nvSpPr>
        <p:spPr>
          <a:xfrm>
            <a:off x="6400800" y="3181350"/>
            <a:ext cx="2266950" cy="381000"/>
          </a:xfrm>
          <a:prstGeom prst="roundRect">
            <a:avLst>
              <a:gd name="adj" fmla="val 20000"/>
            </a:avLst>
          </a:prstGeom>
          <a:solidFill>
            <a:srgbClr val="FFFFFF"/>
          </a:solidFill>
          <a:ln w="9525">
            <a:solidFill>
              <a:srgbClr val="D6E1DC"/>
            </a:solidFill>
          </a:ln>
        </p:spPr>
      </p:sp>
      <p:sp>
        <p:nvSpPr>
          <p:cNvPr id="31" name="Прямокутник 30">
            <a:extLst>
              <a:ext uri="{FF2B5EF4-FFF2-40B4-BE49-F238E27FC236}">
                <a16:creationId xmlns:a16="http://schemas.microsoft.com/office/drawing/2014/main" id="{E0B9295C-63A8-4DF4-98B7-3EB319369954}"/>
              </a:ext>
            </a:extLst>
          </p:cNvPr>
          <p:cNvSpPr>
            <a:spLocks noGrp="1"/>
          </p:cNvSpPr>
          <p:nvPr/>
        </p:nvSpPr>
        <p:spPr>
          <a:xfrm>
            <a:off x="6534150" y="327660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нормативні рівні</a:t>
            </a:r>
          </a:p>
        </p:txBody>
      </p:sp>
      <p:sp>
        <p:nvSpPr>
          <p:cNvPr id="32" name="Прямокутник: округлені кути 31">
            <a:extLst>
              <a:ext uri="{FF2B5EF4-FFF2-40B4-BE49-F238E27FC236}">
                <a16:creationId xmlns:a16="http://schemas.microsoft.com/office/drawing/2014/main" id="{21ADD70D-A336-4EDB-8842-49297EE9875B}"/>
              </a:ext>
            </a:extLst>
          </p:cNvPr>
          <p:cNvSpPr>
            <a:spLocks noGrp="1"/>
          </p:cNvSpPr>
          <p:nvPr/>
        </p:nvSpPr>
        <p:spPr>
          <a:xfrm>
            <a:off x="8858250" y="3181350"/>
            <a:ext cx="2266950" cy="381000"/>
          </a:xfrm>
          <a:prstGeom prst="roundRect">
            <a:avLst>
              <a:gd name="adj" fmla="val 20000"/>
            </a:avLst>
          </a:prstGeom>
          <a:solidFill>
            <a:srgbClr val="F4F8F6"/>
          </a:solidFill>
          <a:ln w="9525">
            <a:solidFill>
              <a:srgbClr val="D6E1DC"/>
            </a:solidFill>
          </a:ln>
        </p:spPr>
      </p:sp>
      <p:sp>
        <p:nvSpPr>
          <p:cNvPr id="33" name="Прямокутник 32">
            <a:extLst>
              <a:ext uri="{FF2B5EF4-FFF2-40B4-BE49-F238E27FC236}">
                <a16:creationId xmlns:a16="http://schemas.microsoft.com/office/drawing/2014/main" id="{74B0DA84-A0BC-4B26-8885-0A75669E0B61}"/>
              </a:ext>
            </a:extLst>
          </p:cNvPr>
          <p:cNvSpPr>
            <a:spLocks noGrp="1"/>
          </p:cNvSpPr>
          <p:nvPr/>
        </p:nvSpPr>
        <p:spPr>
          <a:xfrm>
            <a:off x="8991600" y="327660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критерії ризику</a:t>
            </a:r>
          </a:p>
        </p:txBody>
      </p:sp>
      <p:sp>
        <p:nvSpPr>
          <p:cNvPr id="34" name="Прямокутник: округлені кути 33">
            <a:extLst>
              <a:ext uri="{FF2B5EF4-FFF2-40B4-BE49-F238E27FC236}">
                <a16:creationId xmlns:a16="http://schemas.microsoft.com/office/drawing/2014/main" id="{C22ECB12-E39A-40FD-B434-EFEF65C1CC02}"/>
              </a:ext>
            </a:extLst>
          </p:cNvPr>
          <p:cNvSpPr>
            <a:spLocks noGrp="1"/>
          </p:cNvSpPr>
          <p:nvPr/>
        </p:nvSpPr>
        <p:spPr>
          <a:xfrm>
            <a:off x="6400800" y="3705225"/>
            <a:ext cx="2266950" cy="381000"/>
          </a:xfrm>
          <a:prstGeom prst="roundRect">
            <a:avLst>
              <a:gd name="adj" fmla="val 20000"/>
            </a:avLst>
          </a:prstGeom>
          <a:solidFill>
            <a:srgbClr val="FFFFFF"/>
          </a:solidFill>
          <a:ln w="9525">
            <a:solidFill>
              <a:srgbClr val="D6E1DC"/>
            </a:solidFill>
          </a:ln>
        </p:spPr>
      </p:sp>
      <p:sp>
        <p:nvSpPr>
          <p:cNvPr id="35" name="Прямокутник 34">
            <a:extLst>
              <a:ext uri="{FF2B5EF4-FFF2-40B4-BE49-F238E27FC236}">
                <a16:creationId xmlns:a16="http://schemas.microsoft.com/office/drawing/2014/main" id="{823F5320-0FD5-4A66-A3D9-E9C1D153D385}"/>
              </a:ext>
            </a:extLst>
          </p:cNvPr>
          <p:cNvSpPr>
            <a:spLocks noGrp="1"/>
          </p:cNvSpPr>
          <p:nvPr/>
        </p:nvSpPr>
        <p:spPr>
          <a:xfrm>
            <a:off x="6534150" y="380047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квантилі</a:t>
            </a:r>
          </a:p>
        </p:txBody>
      </p:sp>
      <p:sp>
        <p:nvSpPr>
          <p:cNvPr id="36" name="Прямокутник: округлені кути 35">
            <a:extLst>
              <a:ext uri="{FF2B5EF4-FFF2-40B4-BE49-F238E27FC236}">
                <a16:creationId xmlns:a16="http://schemas.microsoft.com/office/drawing/2014/main" id="{D837EBFB-FCA4-4143-81D8-ED2E93E8186B}"/>
              </a:ext>
            </a:extLst>
          </p:cNvPr>
          <p:cNvSpPr>
            <a:spLocks noGrp="1"/>
          </p:cNvSpPr>
          <p:nvPr/>
        </p:nvSpPr>
        <p:spPr>
          <a:xfrm>
            <a:off x="8858250" y="3705225"/>
            <a:ext cx="2266950" cy="381000"/>
          </a:xfrm>
          <a:prstGeom prst="roundRect">
            <a:avLst>
              <a:gd name="adj" fmla="val 20000"/>
            </a:avLst>
          </a:prstGeom>
          <a:solidFill>
            <a:srgbClr val="F4F8F6"/>
          </a:solidFill>
          <a:ln w="9525">
            <a:solidFill>
              <a:srgbClr val="D6E1DC"/>
            </a:solidFill>
          </a:ln>
        </p:spPr>
      </p:sp>
      <p:sp>
        <p:nvSpPr>
          <p:cNvPr id="37" name="Прямокутник 36">
            <a:extLst>
              <a:ext uri="{FF2B5EF4-FFF2-40B4-BE49-F238E27FC236}">
                <a16:creationId xmlns:a16="http://schemas.microsoft.com/office/drawing/2014/main" id="{3BCC40F3-2910-4B3F-B7DA-C9B86F7AFAFF}"/>
              </a:ext>
            </a:extLst>
          </p:cNvPr>
          <p:cNvSpPr>
            <a:spLocks noGrp="1"/>
          </p:cNvSpPr>
          <p:nvPr/>
        </p:nvSpPr>
        <p:spPr>
          <a:xfrm>
            <a:off x="8991600" y="3800475"/>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рівні інтервали</a:t>
            </a:r>
          </a:p>
        </p:txBody>
      </p:sp>
      <p:sp>
        <p:nvSpPr>
          <p:cNvPr id="38" name="Прямокутник: округлені кути 37">
            <a:extLst>
              <a:ext uri="{FF2B5EF4-FFF2-40B4-BE49-F238E27FC236}">
                <a16:creationId xmlns:a16="http://schemas.microsoft.com/office/drawing/2014/main" id="{03B9210A-5D66-424D-A180-0C9ACE49CEF3}"/>
              </a:ext>
            </a:extLst>
          </p:cNvPr>
          <p:cNvSpPr>
            <a:spLocks noGrp="1"/>
          </p:cNvSpPr>
          <p:nvPr/>
        </p:nvSpPr>
        <p:spPr>
          <a:xfrm>
            <a:off x="6400800" y="4229100"/>
            <a:ext cx="2266950" cy="381000"/>
          </a:xfrm>
          <a:prstGeom prst="roundRect">
            <a:avLst>
              <a:gd name="adj" fmla="val 20000"/>
            </a:avLst>
          </a:prstGeom>
          <a:solidFill>
            <a:srgbClr val="FFFFFF"/>
          </a:solidFill>
          <a:ln w="9525">
            <a:solidFill>
              <a:srgbClr val="D6E1DC"/>
            </a:solidFill>
          </a:ln>
        </p:spPr>
      </p:sp>
      <p:sp>
        <p:nvSpPr>
          <p:cNvPr id="39" name="Прямокутник 38">
            <a:extLst>
              <a:ext uri="{FF2B5EF4-FFF2-40B4-BE49-F238E27FC236}">
                <a16:creationId xmlns:a16="http://schemas.microsoft.com/office/drawing/2014/main" id="{11771260-C9F4-4291-98EB-F62AA67EE44D}"/>
              </a:ext>
            </a:extLst>
          </p:cNvPr>
          <p:cNvSpPr>
            <a:spLocks noGrp="1"/>
          </p:cNvSpPr>
          <p:nvPr/>
        </p:nvSpPr>
        <p:spPr>
          <a:xfrm>
            <a:off x="6534150" y="432435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природні розриви</a:t>
            </a:r>
          </a:p>
        </p:txBody>
      </p:sp>
      <p:sp>
        <p:nvSpPr>
          <p:cNvPr id="40" name="Прямокутник: округлені кути 39">
            <a:extLst>
              <a:ext uri="{FF2B5EF4-FFF2-40B4-BE49-F238E27FC236}">
                <a16:creationId xmlns:a16="http://schemas.microsoft.com/office/drawing/2014/main" id="{DE7DF71B-FE77-45D3-BAA7-16587AF1B490}"/>
              </a:ext>
            </a:extLst>
          </p:cNvPr>
          <p:cNvSpPr>
            <a:spLocks noGrp="1"/>
          </p:cNvSpPr>
          <p:nvPr/>
        </p:nvSpPr>
        <p:spPr>
          <a:xfrm>
            <a:off x="8858250" y="4229100"/>
            <a:ext cx="2266950" cy="381000"/>
          </a:xfrm>
          <a:prstGeom prst="roundRect">
            <a:avLst>
              <a:gd name="adj" fmla="val 20000"/>
            </a:avLst>
          </a:prstGeom>
          <a:solidFill>
            <a:srgbClr val="F4F8F6"/>
          </a:solidFill>
          <a:ln w="9525">
            <a:solidFill>
              <a:srgbClr val="D6E1DC"/>
            </a:solidFill>
          </a:ln>
        </p:spPr>
      </p:sp>
      <p:sp>
        <p:nvSpPr>
          <p:cNvPr id="41" name="Прямокутник 40">
            <a:extLst>
              <a:ext uri="{FF2B5EF4-FFF2-40B4-BE49-F238E27FC236}">
                <a16:creationId xmlns:a16="http://schemas.microsoft.com/office/drawing/2014/main" id="{6218E05A-05F4-40D9-8224-E6CF31A19E1B}"/>
              </a:ext>
            </a:extLst>
          </p:cNvPr>
          <p:cNvSpPr>
            <a:spLocks noGrp="1"/>
          </p:cNvSpPr>
          <p:nvPr/>
        </p:nvSpPr>
        <p:spPr>
          <a:xfrm>
            <a:off x="8991600" y="4324350"/>
            <a:ext cx="2000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експертні класи</a:t>
            </a:r>
          </a:p>
        </p:txBody>
      </p:sp>
      <p:sp>
        <p:nvSpPr>
          <p:cNvPr id="42" name="Прямокутник: округлені кути 41">
            <a:extLst>
              <a:ext uri="{FF2B5EF4-FFF2-40B4-BE49-F238E27FC236}">
                <a16:creationId xmlns:a16="http://schemas.microsoft.com/office/drawing/2014/main" id="{77E270B7-156B-49F0-8EA5-B2DF89D543D9}"/>
              </a:ext>
            </a:extLst>
          </p:cNvPr>
          <p:cNvSpPr>
            <a:spLocks noGrp="1"/>
          </p:cNvSpPr>
          <p:nvPr/>
        </p:nvSpPr>
        <p:spPr>
          <a:xfrm>
            <a:off x="514350" y="5524500"/>
            <a:ext cx="11068050" cy="476250"/>
          </a:xfrm>
          <a:prstGeom prst="roundRect">
            <a:avLst>
              <a:gd name="adj" fmla="val 16000"/>
            </a:avLst>
          </a:prstGeom>
          <a:solidFill>
            <a:srgbClr val="10282F"/>
          </a:solidFill>
          <a:ln w="0">
            <a:noFill/>
          </a:ln>
        </p:spPr>
      </p:sp>
      <p:sp>
        <p:nvSpPr>
          <p:cNvPr id="43" name="Прямокутник 42">
            <a:extLst>
              <a:ext uri="{FF2B5EF4-FFF2-40B4-BE49-F238E27FC236}">
                <a16:creationId xmlns:a16="http://schemas.microsoft.com/office/drawing/2014/main" id="{566A46A2-E199-4266-A025-0BDF94975598}"/>
              </a:ext>
            </a:extLst>
          </p:cNvPr>
          <p:cNvSpPr>
            <a:spLocks noGrp="1"/>
          </p:cNvSpPr>
          <p:nvPr/>
        </p:nvSpPr>
        <p:spPr>
          <a:xfrm>
            <a:off x="666750" y="5648325"/>
            <a:ext cx="10763250" cy="228600"/>
          </a:xfrm>
          <a:prstGeom prst="rect">
            <a:avLst/>
          </a:prstGeom>
          <a:noFill/>
          <a:ln w="0">
            <a:noFill/>
          </a:ln>
        </p:spPr>
        <p:txBody>
          <a:bodyPr anchor="t">
            <a:normAutofit fontScale="85714"/>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Межі класів суттєво змінюють візуальне сприйняття забруднення, тому їх пояснюють у легенді та звіті.</a:t>
            </a:r>
          </a:p>
        </p:txBody>
      </p:sp>
      <p:sp>
        <p:nvSpPr>
          <p:cNvPr id="44" name="Прямокутник 43">
            <a:extLst>
              <a:ext uri="{FF2B5EF4-FFF2-40B4-BE49-F238E27FC236}">
                <a16:creationId xmlns:a16="http://schemas.microsoft.com/office/drawing/2014/main" id="{CFD50E6D-5804-4B51-A1F2-B3D58AD47C69}"/>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5" name="Прямокутник 44">
            <a:extLst>
              <a:ext uri="{FF2B5EF4-FFF2-40B4-BE49-F238E27FC236}">
                <a16:creationId xmlns:a16="http://schemas.microsoft.com/office/drawing/2014/main" id="{EB7AC98E-2C20-4785-8543-8341D0766B1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30</a:t>
            </a:r>
          </a:p>
        </p:txBody>
      </p:sp>
    </p:spTree>
    <p:extLst>
      <p:ext uri="{BB962C8B-B14F-4D97-AF65-F5344CB8AC3E}">
        <p14:creationId xmlns:p14="http://schemas.microsoft.com/office/powerpoint/2010/main" val="1282088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4" name="Прямокутник 53">
            <a:extLst>
              <a:ext uri="{FF2B5EF4-FFF2-40B4-BE49-F238E27FC236}">
                <a16:creationId xmlns:a16="http://schemas.microsoft.com/office/drawing/2014/main" id="{81E6FD0F-02F7-43CC-A468-BC974D900D90}"/>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31</a:t>
            </a:r>
          </a:p>
        </p:txBody>
      </p:sp>
      <p:sp>
        <p:nvSpPr>
          <p:cNvPr id="2" name="Прямокутник 1">
            <a:extLst>
              <a:ext uri="{FF2B5EF4-FFF2-40B4-BE49-F238E27FC236}">
                <a16:creationId xmlns:a16="http://schemas.microsoft.com/office/drawing/2014/main" id="{244CCE07-A855-449E-BF87-0A90E5CBA912}"/>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6921523E-B923-4100-832E-BA3C400BE740}"/>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Карта перевищень пов’язує просторові дані з критерієм</a:t>
            </a:r>
          </a:p>
        </p:txBody>
      </p:sp>
      <p:sp>
        <p:nvSpPr>
          <p:cNvPr id="4" name="Прямокутник: округлені кути 3">
            <a:extLst>
              <a:ext uri="{FF2B5EF4-FFF2-40B4-BE49-F238E27FC236}">
                <a16:creationId xmlns:a16="http://schemas.microsoft.com/office/drawing/2014/main" id="{A9173620-37DB-4A1E-866D-FEA779F53CF6}"/>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6015EF68-14F4-49F8-ACC3-0368B991934F}"/>
              </a:ext>
            </a:extLst>
          </p:cNvPr>
          <p:cNvSpPr>
            <a:spLocks noGrp="1"/>
          </p:cNvSpPr>
          <p:nvPr/>
        </p:nvSpPr>
        <p:spPr>
          <a:xfrm>
            <a:off x="514350" y="1657350"/>
            <a:ext cx="66675" cy="6667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335E58E3-CFAE-4FC8-8637-BF9133DEA66A}"/>
              </a:ext>
            </a:extLst>
          </p:cNvPr>
          <p:cNvSpPr>
            <a:spLocks noGrp="1"/>
          </p:cNvSpPr>
          <p:nvPr/>
        </p:nvSpPr>
        <p:spPr>
          <a:xfrm>
            <a:off x="800100" y="1809750"/>
            <a:ext cx="21907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КАРТА ПЕРЕВИЩЕНЬ</a:t>
            </a:r>
          </a:p>
        </p:txBody>
      </p:sp>
      <p:sp>
        <p:nvSpPr>
          <p:cNvPr id="7" name="Прямокутник 6">
            <a:extLst>
              <a:ext uri="{FF2B5EF4-FFF2-40B4-BE49-F238E27FC236}">
                <a16:creationId xmlns:a16="http://schemas.microsoft.com/office/drawing/2014/main" id="{1DD0CD78-FD2E-49AB-BAB7-BF7FCE32F7AB}"/>
              </a:ext>
            </a:extLst>
          </p:cNvPr>
          <p:cNvSpPr>
            <a:spLocks noGrp="1"/>
          </p:cNvSpPr>
          <p:nvPr/>
        </p:nvSpPr>
        <p:spPr>
          <a:xfrm>
            <a:off x="3143250" y="1790700"/>
            <a:ext cx="809625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Карта, яка показує території, де виміряні або прогнозні значення перевищують визначений критерій.</a:t>
            </a:r>
          </a:p>
        </p:txBody>
      </p:sp>
      <p:sp>
        <p:nvSpPr>
          <p:cNvPr id="8" name="Прямокутник 7">
            <a:extLst>
              <a:ext uri="{FF2B5EF4-FFF2-40B4-BE49-F238E27FC236}">
                <a16:creationId xmlns:a16="http://schemas.microsoft.com/office/drawing/2014/main" id="{DE820D28-C566-4CF7-BAE8-9B44819F5908}"/>
              </a:ext>
            </a:extLst>
          </p:cNvPr>
          <p:cNvSpPr>
            <a:spLocks noGrp="1"/>
          </p:cNvSpPr>
          <p:nvPr/>
        </p:nvSpPr>
        <p:spPr>
          <a:xfrm>
            <a:off x="514350" y="2667000"/>
            <a:ext cx="29527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МОЖЛИВИЙ КРИТЕРІЙ</a:t>
            </a:r>
          </a:p>
        </p:txBody>
      </p:sp>
      <p:sp>
        <p:nvSpPr>
          <p:cNvPr id="9" name="Прямокутник: округлені кути 8">
            <a:extLst>
              <a:ext uri="{FF2B5EF4-FFF2-40B4-BE49-F238E27FC236}">
                <a16:creationId xmlns:a16="http://schemas.microsoft.com/office/drawing/2014/main" id="{C44927AB-5D06-4B9B-8422-0B68B0FFC646}"/>
              </a:ext>
            </a:extLst>
          </p:cNvPr>
          <p:cNvSpPr>
            <a:spLocks noGrp="1"/>
          </p:cNvSpPr>
          <p:nvPr/>
        </p:nvSpPr>
        <p:spPr>
          <a:xfrm>
            <a:off x="514350" y="2990850"/>
            <a:ext cx="2533650" cy="438150"/>
          </a:xfrm>
          <a:prstGeom prst="roundRect">
            <a:avLst>
              <a:gd name="adj" fmla="val 17391"/>
            </a:avLst>
          </a:prstGeom>
          <a:solidFill>
            <a:srgbClr val="FFFFFF"/>
          </a:solidFill>
          <a:ln w="9525">
            <a:solidFill>
              <a:srgbClr val="D6E1DC"/>
            </a:solidFill>
          </a:ln>
        </p:spPr>
      </p:sp>
      <p:sp>
        <p:nvSpPr>
          <p:cNvPr id="10" name="Овал 9">
            <a:extLst>
              <a:ext uri="{FF2B5EF4-FFF2-40B4-BE49-F238E27FC236}">
                <a16:creationId xmlns:a16="http://schemas.microsoft.com/office/drawing/2014/main" id="{82981229-60F5-407D-B200-FF0CA318B179}"/>
              </a:ext>
            </a:extLst>
          </p:cNvPr>
          <p:cNvSpPr>
            <a:spLocks noGrp="1"/>
          </p:cNvSpPr>
          <p:nvPr/>
        </p:nvSpPr>
        <p:spPr>
          <a:xfrm>
            <a:off x="647700" y="3114675"/>
            <a:ext cx="190500" cy="1905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DE009D21-6322-42A8-9F4D-8AFE00AAA1DB}"/>
              </a:ext>
            </a:extLst>
          </p:cNvPr>
          <p:cNvSpPr>
            <a:spLocks noGrp="1"/>
          </p:cNvSpPr>
          <p:nvPr/>
        </p:nvSpPr>
        <p:spPr>
          <a:xfrm>
            <a:off x="647700" y="31432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2" name="Прямокутник 11">
            <a:extLst>
              <a:ext uri="{FF2B5EF4-FFF2-40B4-BE49-F238E27FC236}">
                <a16:creationId xmlns:a16="http://schemas.microsoft.com/office/drawing/2014/main" id="{CFE41E5D-F09B-4798-B240-B06692FCDE52}"/>
              </a:ext>
            </a:extLst>
          </p:cNvPr>
          <p:cNvSpPr>
            <a:spLocks noGrp="1"/>
          </p:cNvSpPr>
          <p:nvPr/>
        </p:nvSpPr>
        <p:spPr>
          <a:xfrm>
            <a:off x="952500" y="3095625"/>
            <a:ext cx="190500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норматив</a:t>
            </a:r>
          </a:p>
        </p:txBody>
      </p:sp>
      <p:sp>
        <p:nvSpPr>
          <p:cNvPr id="13" name="Прямокутник: округлені кути 12">
            <a:extLst>
              <a:ext uri="{FF2B5EF4-FFF2-40B4-BE49-F238E27FC236}">
                <a16:creationId xmlns:a16="http://schemas.microsoft.com/office/drawing/2014/main" id="{CABB246B-B0F2-4120-82D7-27FACE517CE5}"/>
              </a:ext>
            </a:extLst>
          </p:cNvPr>
          <p:cNvSpPr>
            <a:spLocks noGrp="1"/>
          </p:cNvSpPr>
          <p:nvPr/>
        </p:nvSpPr>
        <p:spPr>
          <a:xfrm>
            <a:off x="3286125" y="2990850"/>
            <a:ext cx="2533650" cy="438150"/>
          </a:xfrm>
          <a:prstGeom prst="roundRect">
            <a:avLst>
              <a:gd name="adj" fmla="val 17391"/>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53F3848C-2AAE-43C7-B7E8-10657A961A07}"/>
              </a:ext>
            </a:extLst>
          </p:cNvPr>
          <p:cNvSpPr>
            <a:spLocks noGrp="1"/>
          </p:cNvSpPr>
          <p:nvPr/>
        </p:nvSpPr>
        <p:spPr>
          <a:xfrm>
            <a:off x="3419475" y="3114675"/>
            <a:ext cx="190500" cy="19050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6C3CAA1C-BD68-40BE-AE7D-AA0899C6402B}"/>
              </a:ext>
            </a:extLst>
          </p:cNvPr>
          <p:cNvSpPr>
            <a:spLocks noGrp="1"/>
          </p:cNvSpPr>
          <p:nvPr/>
        </p:nvSpPr>
        <p:spPr>
          <a:xfrm>
            <a:off x="3419475" y="31432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AA466EAD-1DED-44C4-ABF2-560436C067D6}"/>
              </a:ext>
            </a:extLst>
          </p:cNvPr>
          <p:cNvSpPr>
            <a:spLocks noGrp="1"/>
          </p:cNvSpPr>
          <p:nvPr/>
        </p:nvSpPr>
        <p:spPr>
          <a:xfrm>
            <a:off x="3724275" y="3095625"/>
            <a:ext cx="190500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фонове значення</a:t>
            </a:r>
          </a:p>
        </p:txBody>
      </p:sp>
      <p:sp>
        <p:nvSpPr>
          <p:cNvPr id="17" name="Прямокутник: округлені кути 16">
            <a:extLst>
              <a:ext uri="{FF2B5EF4-FFF2-40B4-BE49-F238E27FC236}">
                <a16:creationId xmlns:a16="http://schemas.microsoft.com/office/drawing/2014/main" id="{6D7DED85-6435-4129-92AA-D4BF776742A1}"/>
              </a:ext>
            </a:extLst>
          </p:cNvPr>
          <p:cNvSpPr>
            <a:spLocks noGrp="1"/>
          </p:cNvSpPr>
          <p:nvPr/>
        </p:nvSpPr>
        <p:spPr>
          <a:xfrm>
            <a:off x="6057900" y="2990850"/>
            <a:ext cx="2533650" cy="438150"/>
          </a:xfrm>
          <a:prstGeom prst="roundRect">
            <a:avLst>
              <a:gd name="adj" fmla="val 17391"/>
            </a:avLst>
          </a:prstGeom>
          <a:solidFill>
            <a:srgbClr val="FFFFFF"/>
          </a:solidFill>
          <a:ln w="9525">
            <a:solidFill>
              <a:srgbClr val="D6E1DC"/>
            </a:solidFill>
          </a:ln>
        </p:spPr>
      </p:sp>
      <p:sp>
        <p:nvSpPr>
          <p:cNvPr id="18" name="Овал 17">
            <a:extLst>
              <a:ext uri="{FF2B5EF4-FFF2-40B4-BE49-F238E27FC236}">
                <a16:creationId xmlns:a16="http://schemas.microsoft.com/office/drawing/2014/main" id="{DD95869F-2AB2-4FC3-B42B-5E49E0F9BA7F}"/>
              </a:ext>
            </a:extLst>
          </p:cNvPr>
          <p:cNvSpPr>
            <a:spLocks noGrp="1"/>
          </p:cNvSpPr>
          <p:nvPr/>
        </p:nvSpPr>
        <p:spPr>
          <a:xfrm>
            <a:off x="6191250" y="3114675"/>
            <a:ext cx="190500" cy="190500"/>
          </a:xfrm>
          <a:prstGeom prst="ellipse">
            <a:avLst/>
          </a:prstGeom>
          <a:solidFill>
            <a:srgbClr val="0F6B64"/>
          </a:solidFill>
          <a:ln w="0">
            <a:noFill/>
          </a:ln>
        </p:spPr>
      </p:sp>
      <p:sp>
        <p:nvSpPr>
          <p:cNvPr id="19" name="Прямокутник 18">
            <a:extLst>
              <a:ext uri="{FF2B5EF4-FFF2-40B4-BE49-F238E27FC236}">
                <a16:creationId xmlns:a16="http://schemas.microsoft.com/office/drawing/2014/main" id="{6FE57191-8579-4DBC-821D-623F01198F47}"/>
              </a:ext>
            </a:extLst>
          </p:cNvPr>
          <p:cNvSpPr>
            <a:spLocks noGrp="1"/>
          </p:cNvSpPr>
          <p:nvPr/>
        </p:nvSpPr>
        <p:spPr>
          <a:xfrm>
            <a:off x="6191250" y="31432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0" name="Прямокутник 19">
            <a:extLst>
              <a:ext uri="{FF2B5EF4-FFF2-40B4-BE49-F238E27FC236}">
                <a16:creationId xmlns:a16="http://schemas.microsoft.com/office/drawing/2014/main" id="{F888CF41-5CF8-40EF-A766-9208DC3814D5}"/>
              </a:ext>
            </a:extLst>
          </p:cNvPr>
          <p:cNvSpPr>
            <a:spLocks noGrp="1"/>
          </p:cNvSpPr>
          <p:nvPr/>
        </p:nvSpPr>
        <p:spPr>
          <a:xfrm>
            <a:off x="6496050" y="3095625"/>
            <a:ext cx="190500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рівень ризику</a:t>
            </a:r>
          </a:p>
        </p:txBody>
      </p:sp>
      <p:sp>
        <p:nvSpPr>
          <p:cNvPr id="21" name="Прямокутник: округлені кути 20">
            <a:extLst>
              <a:ext uri="{FF2B5EF4-FFF2-40B4-BE49-F238E27FC236}">
                <a16:creationId xmlns:a16="http://schemas.microsoft.com/office/drawing/2014/main" id="{FDCABC7C-9FF7-4C32-B680-B7D72C696C48}"/>
              </a:ext>
            </a:extLst>
          </p:cNvPr>
          <p:cNvSpPr>
            <a:spLocks noGrp="1"/>
          </p:cNvSpPr>
          <p:nvPr/>
        </p:nvSpPr>
        <p:spPr>
          <a:xfrm>
            <a:off x="8829675" y="2990850"/>
            <a:ext cx="2533650" cy="438150"/>
          </a:xfrm>
          <a:prstGeom prst="roundRect">
            <a:avLst>
              <a:gd name="adj" fmla="val 17391"/>
            </a:avLst>
          </a:prstGeom>
          <a:solidFill>
            <a:srgbClr val="DDECE4"/>
          </a:solidFill>
          <a:ln w="9525">
            <a:solidFill>
              <a:srgbClr val="D6E1DC"/>
            </a:solidFill>
          </a:ln>
        </p:spPr>
      </p:sp>
      <p:sp>
        <p:nvSpPr>
          <p:cNvPr id="22" name="Овал 21">
            <a:extLst>
              <a:ext uri="{FF2B5EF4-FFF2-40B4-BE49-F238E27FC236}">
                <a16:creationId xmlns:a16="http://schemas.microsoft.com/office/drawing/2014/main" id="{0DBD62C9-1F32-4483-B4A5-0ED3D9CBE3BA}"/>
              </a:ext>
            </a:extLst>
          </p:cNvPr>
          <p:cNvSpPr>
            <a:spLocks noGrp="1"/>
          </p:cNvSpPr>
          <p:nvPr/>
        </p:nvSpPr>
        <p:spPr>
          <a:xfrm>
            <a:off x="8963025" y="3114675"/>
            <a:ext cx="190500" cy="190500"/>
          </a:xfrm>
          <a:prstGeom prst="ellipse">
            <a:avLst/>
          </a:prstGeom>
          <a:solidFill>
            <a:srgbClr val="4D8969"/>
          </a:solidFill>
          <a:ln w="0">
            <a:noFill/>
          </a:ln>
        </p:spPr>
      </p:sp>
      <p:sp>
        <p:nvSpPr>
          <p:cNvPr id="23" name="Прямокутник 22">
            <a:extLst>
              <a:ext uri="{FF2B5EF4-FFF2-40B4-BE49-F238E27FC236}">
                <a16:creationId xmlns:a16="http://schemas.microsoft.com/office/drawing/2014/main" id="{FDFCF162-FE59-4C50-AB22-82C4E30D210D}"/>
              </a:ext>
            </a:extLst>
          </p:cNvPr>
          <p:cNvSpPr>
            <a:spLocks noGrp="1"/>
          </p:cNvSpPr>
          <p:nvPr/>
        </p:nvSpPr>
        <p:spPr>
          <a:xfrm>
            <a:off x="8963025" y="31432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4" name="Прямокутник 23">
            <a:extLst>
              <a:ext uri="{FF2B5EF4-FFF2-40B4-BE49-F238E27FC236}">
                <a16:creationId xmlns:a16="http://schemas.microsoft.com/office/drawing/2014/main" id="{E86A3D1E-38B2-4E1A-9B5C-41A4B8D2E84C}"/>
              </a:ext>
            </a:extLst>
          </p:cNvPr>
          <p:cNvSpPr>
            <a:spLocks noGrp="1"/>
          </p:cNvSpPr>
          <p:nvPr/>
        </p:nvSpPr>
        <p:spPr>
          <a:xfrm>
            <a:off x="9267825" y="3095625"/>
            <a:ext cx="190500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критерій очищення</a:t>
            </a:r>
          </a:p>
        </p:txBody>
      </p:sp>
      <p:sp>
        <p:nvSpPr>
          <p:cNvPr id="25" name="Прямокутник: округлені кути 24">
            <a:extLst>
              <a:ext uri="{FF2B5EF4-FFF2-40B4-BE49-F238E27FC236}">
                <a16:creationId xmlns:a16="http://schemas.microsoft.com/office/drawing/2014/main" id="{F3592024-0712-4922-85BD-65382B747FD1}"/>
              </a:ext>
            </a:extLst>
          </p:cNvPr>
          <p:cNvSpPr>
            <a:spLocks noGrp="1"/>
          </p:cNvSpPr>
          <p:nvPr/>
        </p:nvSpPr>
        <p:spPr>
          <a:xfrm>
            <a:off x="514350" y="3571875"/>
            <a:ext cx="2533650" cy="438150"/>
          </a:xfrm>
          <a:prstGeom prst="roundRect">
            <a:avLst>
              <a:gd name="adj" fmla="val 17391"/>
            </a:avLst>
          </a:prstGeom>
          <a:solidFill>
            <a:srgbClr val="FFFFFF"/>
          </a:solidFill>
          <a:ln w="9525">
            <a:solidFill>
              <a:srgbClr val="D6E1DC"/>
            </a:solidFill>
          </a:ln>
        </p:spPr>
      </p:sp>
      <p:sp>
        <p:nvSpPr>
          <p:cNvPr id="26" name="Овал 25">
            <a:extLst>
              <a:ext uri="{FF2B5EF4-FFF2-40B4-BE49-F238E27FC236}">
                <a16:creationId xmlns:a16="http://schemas.microsoft.com/office/drawing/2014/main" id="{EDDCC6F2-C2FC-4327-A43F-142F4D5FBFEA}"/>
              </a:ext>
            </a:extLst>
          </p:cNvPr>
          <p:cNvSpPr>
            <a:spLocks noGrp="1"/>
          </p:cNvSpPr>
          <p:nvPr/>
        </p:nvSpPr>
        <p:spPr>
          <a:xfrm>
            <a:off x="647700" y="3695700"/>
            <a:ext cx="190500" cy="190500"/>
          </a:xfrm>
          <a:prstGeom prst="ellipse">
            <a:avLst/>
          </a:prstGeom>
          <a:solidFill>
            <a:srgbClr val="0F6B64"/>
          </a:solidFill>
          <a:ln w="0">
            <a:noFill/>
          </a:ln>
        </p:spPr>
      </p:sp>
      <p:sp>
        <p:nvSpPr>
          <p:cNvPr id="27" name="Прямокутник 26">
            <a:extLst>
              <a:ext uri="{FF2B5EF4-FFF2-40B4-BE49-F238E27FC236}">
                <a16:creationId xmlns:a16="http://schemas.microsoft.com/office/drawing/2014/main" id="{5A6BEE10-C3CB-4149-84A7-8CA4018CC700}"/>
              </a:ext>
            </a:extLst>
          </p:cNvPr>
          <p:cNvSpPr>
            <a:spLocks noGrp="1"/>
          </p:cNvSpPr>
          <p:nvPr/>
        </p:nvSpPr>
        <p:spPr>
          <a:xfrm>
            <a:off x="647700" y="3724275"/>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28" name="Прямокутник 27">
            <a:extLst>
              <a:ext uri="{FF2B5EF4-FFF2-40B4-BE49-F238E27FC236}">
                <a16:creationId xmlns:a16="http://schemas.microsoft.com/office/drawing/2014/main" id="{437AEEB8-DA48-480C-B5DF-AD3299354762}"/>
              </a:ext>
            </a:extLst>
          </p:cNvPr>
          <p:cNvSpPr>
            <a:spLocks noGrp="1"/>
          </p:cNvSpPr>
          <p:nvPr/>
        </p:nvSpPr>
        <p:spPr>
          <a:xfrm>
            <a:off x="952500" y="3676650"/>
            <a:ext cx="190500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контрольне значення</a:t>
            </a:r>
          </a:p>
        </p:txBody>
      </p:sp>
      <p:sp>
        <p:nvSpPr>
          <p:cNvPr id="29" name="Прямокутник: округлені кути 28">
            <a:extLst>
              <a:ext uri="{FF2B5EF4-FFF2-40B4-BE49-F238E27FC236}">
                <a16:creationId xmlns:a16="http://schemas.microsoft.com/office/drawing/2014/main" id="{921A7405-5AB2-492A-9D37-C5B037D6F34F}"/>
              </a:ext>
            </a:extLst>
          </p:cNvPr>
          <p:cNvSpPr>
            <a:spLocks noGrp="1"/>
          </p:cNvSpPr>
          <p:nvPr/>
        </p:nvSpPr>
        <p:spPr>
          <a:xfrm>
            <a:off x="3286125" y="3571875"/>
            <a:ext cx="2533650" cy="438150"/>
          </a:xfrm>
          <a:prstGeom prst="roundRect">
            <a:avLst>
              <a:gd name="adj" fmla="val 17391"/>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043052C5-4F8C-4AF0-9752-7F9823E55C15}"/>
              </a:ext>
            </a:extLst>
          </p:cNvPr>
          <p:cNvSpPr>
            <a:spLocks noGrp="1"/>
          </p:cNvSpPr>
          <p:nvPr/>
        </p:nvSpPr>
        <p:spPr>
          <a:xfrm>
            <a:off x="3419475" y="3695700"/>
            <a:ext cx="190500" cy="190500"/>
          </a:xfrm>
          <a:prstGeom prst="ellipse">
            <a:avLst/>
          </a:prstGeom>
          <a:solidFill>
            <a:srgbClr val="0F6B64"/>
          </a:solidFill>
          <a:ln w="0">
            <a:noFill/>
          </a:ln>
        </p:spPr>
      </p:sp>
      <p:sp>
        <p:nvSpPr>
          <p:cNvPr id="31" name="Прямокутник 30">
            <a:extLst>
              <a:ext uri="{FF2B5EF4-FFF2-40B4-BE49-F238E27FC236}">
                <a16:creationId xmlns:a16="http://schemas.microsoft.com/office/drawing/2014/main" id="{334CFE0A-639F-48B4-8F32-7DEABFA2B018}"/>
              </a:ext>
            </a:extLst>
          </p:cNvPr>
          <p:cNvSpPr>
            <a:spLocks noGrp="1"/>
          </p:cNvSpPr>
          <p:nvPr/>
        </p:nvSpPr>
        <p:spPr>
          <a:xfrm>
            <a:off x="3419475" y="3724275"/>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2" name="Прямокутник 31">
            <a:extLst>
              <a:ext uri="{FF2B5EF4-FFF2-40B4-BE49-F238E27FC236}">
                <a16:creationId xmlns:a16="http://schemas.microsoft.com/office/drawing/2014/main" id="{1BEB3EA6-3EC5-41C6-A756-E8406780DFA0}"/>
              </a:ext>
            </a:extLst>
          </p:cNvPr>
          <p:cNvSpPr>
            <a:spLocks noGrp="1"/>
          </p:cNvSpPr>
          <p:nvPr/>
        </p:nvSpPr>
        <p:spPr>
          <a:xfrm>
            <a:off x="3724275" y="3676650"/>
            <a:ext cx="190500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договірна умова</a:t>
            </a:r>
          </a:p>
        </p:txBody>
      </p:sp>
      <p:sp>
        <p:nvSpPr>
          <p:cNvPr id="33" name="Прямокутник: округлені кути 32">
            <a:extLst>
              <a:ext uri="{FF2B5EF4-FFF2-40B4-BE49-F238E27FC236}">
                <a16:creationId xmlns:a16="http://schemas.microsoft.com/office/drawing/2014/main" id="{49C1222E-3E5C-40E2-A9D2-94720E9A8D7D}"/>
              </a:ext>
            </a:extLst>
          </p:cNvPr>
          <p:cNvSpPr>
            <a:spLocks noGrp="1"/>
          </p:cNvSpPr>
          <p:nvPr/>
        </p:nvSpPr>
        <p:spPr>
          <a:xfrm>
            <a:off x="6057900" y="3571875"/>
            <a:ext cx="2533650" cy="438150"/>
          </a:xfrm>
          <a:prstGeom prst="roundRect">
            <a:avLst>
              <a:gd name="adj" fmla="val 17391"/>
            </a:avLst>
          </a:prstGeom>
          <a:solidFill>
            <a:srgbClr val="FFFFFF"/>
          </a:solidFill>
          <a:ln w="9525">
            <a:solidFill>
              <a:srgbClr val="D6E1DC"/>
            </a:solidFill>
          </a:ln>
        </p:spPr>
      </p:sp>
      <p:sp>
        <p:nvSpPr>
          <p:cNvPr id="34" name="Овал 33">
            <a:extLst>
              <a:ext uri="{FF2B5EF4-FFF2-40B4-BE49-F238E27FC236}">
                <a16:creationId xmlns:a16="http://schemas.microsoft.com/office/drawing/2014/main" id="{59AAA087-0EF8-4FCA-8FFB-72F8585D7396}"/>
              </a:ext>
            </a:extLst>
          </p:cNvPr>
          <p:cNvSpPr>
            <a:spLocks noGrp="1"/>
          </p:cNvSpPr>
          <p:nvPr/>
        </p:nvSpPr>
        <p:spPr>
          <a:xfrm>
            <a:off x="6191250" y="3695700"/>
            <a:ext cx="190500" cy="19050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AFCF2CC5-35CB-4B23-8D60-5197D2D83C3F}"/>
              </a:ext>
            </a:extLst>
          </p:cNvPr>
          <p:cNvSpPr>
            <a:spLocks noGrp="1"/>
          </p:cNvSpPr>
          <p:nvPr/>
        </p:nvSpPr>
        <p:spPr>
          <a:xfrm>
            <a:off x="6191250" y="3724275"/>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36" name="Прямокутник 35">
            <a:extLst>
              <a:ext uri="{FF2B5EF4-FFF2-40B4-BE49-F238E27FC236}">
                <a16:creationId xmlns:a16="http://schemas.microsoft.com/office/drawing/2014/main" id="{ED79D4F5-D538-47EF-A5BA-0C8A31DCA84C}"/>
              </a:ext>
            </a:extLst>
          </p:cNvPr>
          <p:cNvSpPr>
            <a:spLocks noGrp="1"/>
          </p:cNvSpPr>
          <p:nvPr/>
        </p:nvSpPr>
        <p:spPr>
          <a:xfrm>
            <a:off x="6496050" y="3676650"/>
            <a:ext cx="190500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стан до ремедіації</a:t>
            </a:r>
          </a:p>
        </p:txBody>
      </p:sp>
      <p:sp>
        <p:nvSpPr>
          <p:cNvPr id="37" name="Прямокутник 36">
            <a:extLst>
              <a:ext uri="{FF2B5EF4-FFF2-40B4-BE49-F238E27FC236}">
                <a16:creationId xmlns:a16="http://schemas.microsoft.com/office/drawing/2014/main" id="{0E38FC1B-F938-4178-90E5-701874DF2892}"/>
              </a:ext>
            </a:extLst>
          </p:cNvPr>
          <p:cNvSpPr>
            <a:spLocks noGrp="1"/>
          </p:cNvSpPr>
          <p:nvPr/>
        </p:nvSpPr>
        <p:spPr>
          <a:xfrm>
            <a:off x="514350" y="4276725"/>
            <a:ext cx="295275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ПАСПОРТ КРИТЕРІЮ</a:t>
            </a:r>
          </a:p>
        </p:txBody>
      </p:sp>
      <p:sp>
        <p:nvSpPr>
          <p:cNvPr id="38" name="Прямокутник: округлені кути 37">
            <a:extLst>
              <a:ext uri="{FF2B5EF4-FFF2-40B4-BE49-F238E27FC236}">
                <a16:creationId xmlns:a16="http://schemas.microsoft.com/office/drawing/2014/main" id="{FEEAC4FD-9D2B-4CAC-92A2-C16A8AFD4AEB}"/>
              </a:ext>
            </a:extLst>
          </p:cNvPr>
          <p:cNvSpPr>
            <a:spLocks noGrp="1"/>
          </p:cNvSpPr>
          <p:nvPr/>
        </p:nvSpPr>
        <p:spPr>
          <a:xfrm>
            <a:off x="514350" y="4610100"/>
            <a:ext cx="2533650" cy="952500"/>
          </a:xfrm>
          <a:prstGeom prst="roundRect">
            <a:avLst>
              <a:gd name="adj" fmla="val 8000"/>
            </a:avLst>
          </a:prstGeom>
          <a:solidFill>
            <a:srgbClr val="FFFFFF"/>
          </a:solidFill>
          <a:ln w="9525">
            <a:solidFill>
              <a:srgbClr val="D6E1DC"/>
            </a:solidFill>
          </a:ln>
        </p:spPr>
      </p:sp>
      <p:sp>
        <p:nvSpPr>
          <p:cNvPr id="39" name="Прямокутник 38">
            <a:extLst>
              <a:ext uri="{FF2B5EF4-FFF2-40B4-BE49-F238E27FC236}">
                <a16:creationId xmlns:a16="http://schemas.microsoft.com/office/drawing/2014/main" id="{AD7E9E15-DD08-4194-9777-6C52E700761D}"/>
              </a:ext>
            </a:extLst>
          </p:cNvPr>
          <p:cNvSpPr>
            <a:spLocks noGrp="1"/>
          </p:cNvSpPr>
          <p:nvPr/>
        </p:nvSpPr>
        <p:spPr>
          <a:xfrm>
            <a:off x="666750" y="4762500"/>
            <a:ext cx="20955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ДЖЕРЕЛО</a:t>
            </a:r>
          </a:p>
        </p:txBody>
      </p:sp>
      <p:sp>
        <p:nvSpPr>
          <p:cNvPr id="40" name="Прямокутник 39">
            <a:extLst>
              <a:ext uri="{FF2B5EF4-FFF2-40B4-BE49-F238E27FC236}">
                <a16:creationId xmlns:a16="http://schemas.microsoft.com/office/drawing/2014/main" id="{B0B22CF7-2817-47D1-80B7-4214E2311DE4}"/>
              </a:ext>
            </a:extLst>
          </p:cNvPr>
          <p:cNvSpPr>
            <a:spLocks noGrp="1"/>
          </p:cNvSpPr>
          <p:nvPr/>
        </p:nvSpPr>
        <p:spPr>
          <a:xfrm>
            <a:off x="666750" y="5029200"/>
            <a:ext cx="2209800" cy="4000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нормативний документ або погоджена умова</a:t>
            </a:r>
          </a:p>
        </p:txBody>
      </p:sp>
      <p:sp>
        <p:nvSpPr>
          <p:cNvPr id="41" name="Прямокутник: округлені кути 40">
            <a:extLst>
              <a:ext uri="{FF2B5EF4-FFF2-40B4-BE49-F238E27FC236}">
                <a16:creationId xmlns:a16="http://schemas.microsoft.com/office/drawing/2014/main" id="{D3B66E31-8A38-400E-B1A6-59141EB7850A}"/>
              </a:ext>
            </a:extLst>
          </p:cNvPr>
          <p:cNvSpPr>
            <a:spLocks noGrp="1"/>
          </p:cNvSpPr>
          <p:nvPr/>
        </p:nvSpPr>
        <p:spPr>
          <a:xfrm>
            <a:off x="3286125" y="4610100"/>
            <a:ext cx="2533650" cy="952500"/>
          </a:xfrm>
          <a:prstGeom prst="roundRect">
            <a:avLst>
              <a:gd name="adj" fmla="val 8000"/>
            </a:avLst>
          </a:prstGeom>
          <a:solidFill>
            <a:srgbClr val="F5EBDD"/>
          </a:solidFill>
          <a:ln w="9525">
            <a:solidFill>
              <a:srgbClr val="D6E1DC"/>
            </a:solidFill>
          </a:ln>
        </p:spPr>
      </p:sp>
      <p:sp>
        <p:nvSpPr>
          <p:cNvPr id="42" name="Прямокутник 41">
            <a:extLst>
              <a:ext uri="{FF2B5EF4-FFF2-40B4-BE49-F238E27FC236}">
                <a16:creationId xmlns:a16="http://schemas.microsoft.com/office/drawing/2014/main" id="{5694D463-739C-4EDC-A74D-41CA887C7F83}"/>
              </a:ext>
            </a:extLst>
          </p:cNvPr>
          <p:cNvSpPr>
            <a:spLocks noGrp="1"/>
          </p:cNvSpPr>
          <p:nvPr/>
        </p:nvSpPr>
        <p:spPr>
          <a:xfrm>
            <a:off x="3438525" y="4762500"/>
            <a:ext cx="20955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СФЕРА</a:t>
            </a:r>
          </a:p>
        </p:txBody>
      </p:sp>
      <p:sp>
        <p:nvSpPr>
          <p:cNvPr id="43" name="Прямокутник 42">
            <a:extLst>
              <a:ext uri="{FF2B5EF4-FFF2-40B4-BE49-F238E27FC236}">
                <a16:creationId xmlns:a16="http://schemas.microsoft.com/office/drawing/2014/main" id="{21E34024-6087-4F31-B460-24673CA7BCE1}"/>
              </a:ext>
            </a:extLst>
          </p:cNvPr>
          <p:cNvSpPr>
            <a:spLocks noGrp="1"/>
          </p:cNvSpPr>
          <p:nvPr/>
        </p:nvSpPr>
        <p:spPr>
          <a:xfrm>
            <a:off x="3438525" y="5029200"/>
            <a:ext cx="2209800" cy="4000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матриця та сценарій землекористування</a:t>
            </a:r>
          </a:p>
        </p:txBody>
      </p:sp>
      <p:sp>
        <p:nvSpPr>
          <p:cNvPr id="44" name="Прямокутник: округлені кути 43">
            <a:extLst>
              <a:ext uri="{FF2B5EF4-FFF2-40B4-BE49-F238E27FC236}">
                <a16:creationId xmlns:a16="http://schemas.microsoft.com/office/drawing/2014/main" id="{920E066B-0509-43FE-B839-27C057D70D60}"/>
              </a:ext>
            </a:extLst>
          </p:cNvPr>
          <p:cNvSpPr>
            <a:spLocks noGrp="1"/>
          </p:cNvSpPr>
          <p:nvPr/>
        </p:nvSpPr>
        <p:spPr>
          <a:xfrm>
            <a:off x="6057900" y="4610100"/>
            <a:ext cx="2533650" cy="952500"/>
          </a:xfrm>
          <a:prstGeom prst="roundRect">
            <a:avLst>
              <a:gd name="adj" fmla="val 8000"/>
            </a:avLst>
          </a:prstGeom>
          <a:solidFill>
            <a:srgbClr val="FFFFFF"/>
          </a:solidFill>
          <a:ln w="9525">
            <a:solidFill>
              <a:srgbClr val="D6E1DC"/>
            </a:solidFill>
          </a:ln>
        </p:spPr>
      </p:sp>
      <p:sp>
        <p:nvSpPr>
          <p:cNvPr id="45" name="Прямокутник 44">
            <a:extLst>
              <a:ext uri="{FF2B5EF4-FFF2-40B4-BE49-F238E27FC236}">
                <a16:creationId xmlns:a16="http://schemas.microsoft.com/office/drawing/2014/main" id="{A95C66B4-5C63-4F4F-8E71-3D5B077C5BA3}"/>
              </a:ext>
            </a:extLst>
          </p:cNvPr>
          <p:cNvSpPr>
            <a:spLocks noGrp="1"/>
          </p:cNvSpPr>
          <p:nvPr/>
        </p:nvSpPr>
        <p:spPr>
          <a:xfrm>
            <a:off x="6210300" y="4762500"/>
            <a:ext cx="2095500" cy="171450"/>
          </a:xfrm>
          <a:prstGeom prst="rect">
            <a:avLst/>
          </a:prstGeom>
          <a:noFill/>
          <a:ln w="0">
            <a:noFill/>
          </a:ln>
        </p:spPr>
        <p:txBody>
          <a:bodyPr anchor="t">
            <a:normAutofit fontScale="70000"/>
          </a:bodyPr>
          <a:lstStyle/>
          <a:p>
            <a:pPr algn="l">
              <a:defRPr sz="750" b="1">
                <a:solidFill>
                  <a:srgbClr val="D9952D"/>
                </a:solidFill>
                <a:latin typeface="DejaVu Sans"/>
                <a:ea typeface="DejaVu Sans"/>
                <a:cs typeface="DejaVu Sans"/>
              </a:defRPr>
            </a:pPr>
            <a:r>
              <a:rPr sz="750" b="1">
                <a:solidFill>
                  <a:srgbClr val="D9952D"/>
                </a:solidFill>
                <a:latin typeface="DejaVu Sans"/>
                <a:ea typeface="DejaVu Sans"/>
                <a:cs typeface="DejaVu Sans"/>
              </a:rPr>
              <a:t>ВИМІРЮВАННЯ</a:t>
            </a:r>
          </a:p>
        </p:txBody>
      </p:sp>
      <p:sp>
        <p:nvSpPr>
          <p:cNvPr id="46" name="Прямокутник 45">
            <a:extLst>
              <a:ext uri="{FF2B5EF4-FFF2-40B4-BE49-F238E27FC236}">
                <a16:creationId xmlns:a16="http://schemas.microsoft.com/office/drawing/2014/main" id="{A74BCCC8-1B82-48D8-9DD1-F0F08CA9DC30}"/>
              </a:ext>
            </a:extLst>
          </p:cNvPr>
          <p:cNvSpPr>
            <a:spLocks noGrp="1"/>
          </p:cNvSpPr>
          <p:nvPr/>
        </p:nvSpPr>
        <p:spPr>
          <a:xfrm>
            <a:off x="6210300" y="5029200"/>
            <a:ext cx="2209800" cy="4000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одиниці, LOQ і невизначеність</a:t>
            </a:r>
          </a:p>
        </p:txBody>
      </p:sp>
      <p:sp>
        <p:nvSpPr>
          <p:cNvPr id="47" name="Прямокутник: округлені кути 46">
            <a:extLst>
              <a:ext uri="{FF2B5EF4-FFF2-40B4-BE49-F238E27FC236}">
                <a16:creationId xmlns:a16="http://schemas.microsoft.com/office/drawing/2014/main" id="{2B636635-C6B2-4D51-ADA7-557C41BB98F1}"/>
              </a:ext>
            </a:extLst>
          </p:cNvPr>
          <p:cNvSpPr>
            <a:spLocks noGrp="1"/>
          </p:cNvSpPr>
          <p:nvPr/>
        </p:nvSpPr>
        <p:spPr>
          <a:xfrm>
            <a:off x="8829675" y="4610100"/>
            <a:ext cx="2533650" cy="952500"/>
          </a:xfrm>
          <a:prstGeom prst="roundRect">
            <a:avLst>
              <a:gd name="adj" fmla="val 8000"/>
            </a:avLst>
          </a:prstGeom>
          <a:solidFill>
            <a:srgbClr val="F5EBDD"/>
          </a:solidFill>
          <a:ln w="9525">
            <a:solidFill>
              <a:srgbClr val="D6E1DC"/>
            </a:solidFill>
          </a:ln>
        </p:spPr>
      </p:sp>
      <p:sp>
        <p:nvSpPr>
          <p:cNvPr id="48" name="Прямокутник 47">
            <a:extLst>
              <a:ext uri="{FF2B5EF4-FFF2-40B4-BE49-F238E27FC236}">
                <a16:creationId xmlns:a16="http://schemas.microsoft.com/office/drawing/2014/main" id="{DC2AA14E-D695-46E0-BE0B-F4D38C865595}"/>
              </a:ext>
            </a:extLst>
          </p:cNvPr>
          <p:cNvSpPr>
            <a:spLocks noGrp="1"/>
          </p:cNvSpPr>
          <p:nvPr/>
        </p:nvSpPr>
        <p:spPr>
          <a:xfrm>
            <a:off x="8982075" y="4762500"/>
            <a:ext cx="20955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ІНТЕРПРЕТАЦІЯ</a:t>
            </a:r>
          </a:p>
        </p:txBody>
      </p:sp>
      <p:sp>
        <p:nvSpPr>
          <p:cNvPr id="49" name="Прямокутник 48">
            <a:extLst>
              <a:ext uri="{FF2B5EF4-FFF2-40B4-BE49-F238E27FC236}">
                <a16:creationId xmlns:a16="http://schemas.microsoft.com/office/drawing/2014/main" id="{19CF0013-6ADF-4BD6-880A-5F38D451DA34}"/>
              </a:ext>
            </a:extLst>
          </p:cNvPr>
          <p:cNvSpPr>
            <a:spLocks noGrp="1"/>
          </p:cNvSpPr>
          <p:nvPr/>
        </p:nvSpPr>
        <p:spPr>
          <a:xfrm>
            <a:off x="8982075" y="5029200"/>
            <a:ext cx="2209800" cy="4000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правило класифікації перевищення</a:t>
            </a:r>
          </a:p>
        </p:txBody>
      </p:sp>
      <p:sp>
        <p:nvSpPr>
          <p:cNvPr id="50" name="Прямокутник: округлені кути 49">
            <a:extLst>
              <a:ext uri="{FF2B5EF4-FFF2-40B4-BE49-F238E27FC236}">
                <a16:creationId xmlns:a16="http://schemas.microsoft.com/office/drawing/2014/main" id="{C244FD01-2B25-4884-B481-A5976613381D}"/>
              </a:ext>
            </a:extLst>
          </p:cNvPr>
          <p:cNvSpPr>
            <a:spLocks noGrp="1"/>
          </p:cNvSpPr>
          <p:nvPr/>
        </p:nvSpPr>
        <p:spPr>
          <a:xfrm>
            <a:off x="514350" y="5772150"/>
            <a:ext cx="11068050" cy="342900"/>
          </a:xfrm>
          <a:prstGeom prst="roundRect">
            <a:avLst>
              <a:gd name="adj" fmla="val 22222"/>
            </a:avLst>
          </a:prstGeom>
          <a:solidFill>
            <a:srgbClr val="10282F"/>
          </a:solidFill>
          <a:ln w="0">
            <a:noFill/>
          </a:ln>
        </p:spPr>
      </p:sp>
      <p:sp>
        <p:nvSpPr>
          <p:cNvPr id="51" name="Прямокутник 50">
            <a:extLst>
              <a:ext uri="{FF2B5EF4-FFF2-40B4-BE49-F238E27FC236}">
                <a16:creationId xmlns:a16="http://schemas.microsoft.com/office/drawing/2014/main" id="{475F97F2-68BB-446D-BF5A-8AC48B03F46F}"/>
              </a:ext>
            </a:extLst>
          </p:cNvPr>
          <p:cNvSpPr>
            <a:spLocks noGrp="1"/>
          </p:cNvSpPr>
          <p:nvPr/>
        </p:nvSpPr>
        <p:spPr>
          <a:xfrm>
            <a:off x="514350" y="5848350"/>
            <a:ext cx="11068050" cy="180975"/>
          </a:xfrm>
          <a:prstGeom prst="rect">
            <a:avLst/>
          </a:prstGeom>
          <a:noFill/>
          <a:ln w="0">
            <a:noFill/>
          </a:ln>
        </p:spPr>
        <p:txBody>
          <a:bodyPr anchor="t">
            <a:normAutofit fontScale="60256"/>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Перевищення має сенс лише тоді, коли критерій придатний для конкретної матриці та сценарію.</a:t>
            </a:r>
          </a:p>
        </p:txBody>
      </p:sp>
      <p:sp>
        <p:nvSpPr>
          <p:cNvPr id="52" name="Прямокутник 51">
            <a:extLst>
              <a:ext uri="{FF2B5EF4-FFF2-40B4-BE49-F238E27FC236}">
                <a16:creationId xmlns:a16="http://schemas.microsoft.com/office/drawing/2014/main" id="{A22AE729-0A95-48CC-AA56-A60FEF11C82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3" name="Прямокутник 52">
            <a:extLst>
              <a:ext uri="{FF2B5EF4-FFF2-40B4-BE49-F238E27FC236}">
                <a16:creationId xmlns:a16="http://schemas.microsoft.com/office/drawing/2014/main" id="{62A784F4-203E-45D2-8DA8-53EF66831960}"/>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31</a:t>
            </a:r>
          </a:p>
        </p:txBody>
      </p:sp>
    </p:spTree>
    <p:extLst>
      <p:ext uri="{BB962C8B-B14F-4D97-AF65-F5344CB8AC3E}">
        <p14:creationId xmlns:p14="http://schemas.microsoft.com/office/powerpoint/2010/main" val="823731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Прямокутник 39">
            <a:extLst>
              <a:ext uri="{FF2B5EF4-FFF2-40B4-BE49-F238E27FC236}">
                <a16:creationId xmlns:a16="http://schemas.microsoft.com/office/drawing/2014/main" id="{388DA448-C795-460C-A2B8-FE9D66780C6F}"/>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32</a:t>
            </a:r>
          </a:p>
        </p:txBody>
      </p:sp>
      <p:sp>
        <p:nvSpPr>
          <p:cNvPr id="2" name="Прямокутник 1">
            <a:extLst>
              <a:ext uri="{FF2B5EF4-FFF2-40B4-BE49-F238E27FC236}">
                <a16:creationId xmlns:a16="http://schemas.microsoft.com/office/drawing/2014/main" id="{D78A0E27-76CA-4781-8309-32137D197B48}"/>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DF03A760-3175-4BDA-855C-5266EC000622}"/>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Карта невизначеності показує, де прогнозу можна довіряти</a:t>
            </a:r>
          </a:p>
        </p:txBody>
      </p:sp>
      <p:sp>
        <p:nvSpPr>
          <p:cNvPr id="4" name="Прямокутник: округлені кути 3">
            <a:extLst>
              <a:ext uri="{FF2B5EF4-FFF2-40B4-BE49-F238E27FC236}">
                <a16:creationId xmlns:a16="http://schemas.microsoft.com/office/drawing/2014/main" id="{9CC81229-379A-48C6-909A-E346261481E7}"/>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9862F8DD-5048-40B6-BCBF-4ADCA8B9E886}"/>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2F831535-7615-4246-A883-C1E8858F72A8}"/>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КАРТА НЕВИЗНАЧЕНОСТІ</a:t>
            </a:r>
          </a:p>
        </p:txBody>
      </p:sp>
      <p:sp>
        <p:nvSpPr>
          <p:cNvPr id="7" name="Прямокутник 6">
            <a:extLst>
              <a:ext uri="{FF2B5EF4-FFF2-40B4-BE49-F238E27FC236}">
                <a16:creationId xmlns:a16="http://schemas.microsoft.com/office/drawing/2014/main" id="{52539384-40E3-4D06-9AB5-325810670F7F}"/>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Просторове відображення рівня впевненості, похибки прогнозу або достатності даних у різних частинах території.</a:t>
            </a:r>
          </a:p>
        </p:txBody>
      </p:sp>
      <p:sp>
        <p:nvSpPr>
          <p:cNvPr id="8" name="Прямокутник: округлені кути 7">
            <a:extLst>
              <a:ext uri="{FF2B5EF4-FFF2-40B4-BE49-F238E27FC236}">
                <a16:creationId xmlns:a16="http://schemas.microsoft.com/office/drawing/2014/main" id="{2A0AFE26-C642-41EB-AD80-3BE3C1989352}"/>
              </a:ext>
            </a:extLst>
          </p:cNvPr>
          <p:cNvSpPr>
            <a:spLocks noGrp="1"/>
          </p:cNvSpPr>
          <p:nvPr/>
        </p:nvSpPr>
        <p:spPr>
          <a:xfrm>
            <a:off x="514350" y="2686050"/>
            <a:ext cx="5257800" cy="2438400"/>
          </a:xfrm>
          <a:prstGeom prst="roundRect">
            <a:avLst>
              <a:gd name="adj" fmla="val 3125"/>
            </a:avLst>
          </a:prstGeom>
          <a:solidFill>
            <a:srgbClr val="F4F8F6"/>
          </a:solidFill>
          <a:ln w="9525">
            <a:solidFill>
              <a:srgbClr val="D6E1DC"/>
            </a:solidFill>
          </a:ln>
        </p:spPr>
      </p:sp>
      <p:sp>
        <p:nvSpPr>
          <p:cNvPr id="9" name="Прямокутник 8">
            <a:extLst>
              <a:ext uri="{FF2B5EF4-FFF2-40B4-BE49-F238E27FC236}">
                <a16:creationId xmlns:a16="http://schemas.microsoft.com/office/drawing/2014/main" id="{77382814-0B48-479D-A1A9-ED0406F6C04B}"/>
              </a:ext>
            </a:extLst>
          </p:cNvPr>
          <p:cNvSpPr>
            <a:spLocks noGrp="1"/>
          </p:cNvSpPr>
          <p:nvPr/>
        </p:nvSpPr>
        <p:spPr>
          <a:xfrm>
            <a:off x="723900" y="2857500"/>
            <a:ext cx="2667000" cy="190500"/>
          </a:xfrm>
          <a:prstGeom prst="rect">
            <a:avLst/>
          </a:prstGeom>
          <a:noFill/>
          <a:ln w="0">
            <a:noFill/>
          </a:ln>
        </p:spPr>
        <p:txBody>
          <a:bodyPr anchor="t">
            <a:normAutofit fontScale="78788"/>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МОЖЕ ПОКАЗУВАТИ</a:t>
            </a:r>
          </a:p>
        </p:txBody>
      </p:sp>
      <p:sp>
        <p:nvSpPr>
          <p:cNvPr id="10" name="Овал 9">
            <a:extLst>
              <a:ext uri="{FF2B5EF4-FFF2-40B4-BE49-F238E27FC236}">
                <a16:creationId xmlns:a16="http://schemas.microsoft.com/office/drawing/2014/main" id="{9D74F6DB-ACA0-4121-9C8A-6E15E8AC8B5C}"/>
              </a:ext>
            </a:extLst>
          </p:cNvPr>
          <p:cNvSpPr>
            <a:spLocks noGrp="1"/>
          </p:cNvSpPr>
          <p:nvPr/>
        </p:nvSpPr>
        <p:spPr>
          <a:xfrm>
            <a:off x="723900" y="3190875"/>
            <a:ext cx="152400" cy="152400"/>
          </a:xfrm>
          <a:prstGeom prst="ellipse">
            <a:avLst/>
          </a:prstGeom>
          <a:solidFill>
            <a:srgbClr val="3E7692"/>
          </a:solidFill>
          <a:ln w="0">
            <a:noFill/>
          </a:ln>
        </p:spPr>
      </p:sp>
      <p:sp>
        <p:nvSpPr>
          <p:cNvPr id="11" name="Прямокутник 10">
            <a:extLst>
              <a:ext uri="{FF2B5EF4-FFF2-40B4-BE49-F238E27FC236}">
                <a16:creationId xmlns:a16="http://schemas.microsoft.com/office/drawing/2014/main" id="{36DCE30D-3F11-41B7-B187-E4DFFD0737FA}"/>
              </a:ext>
            </a:extLst>
          </p:cNvPr>
          <p:cNvSpPr>
            <a:spLocks noGrp="1"/>
          </p:cNvSpPr>
          <p:nvPr/>
        </p:nvSpPr>
        <p:spPr>
          <a:xfrm>
            <a:off x="723900" y="3181350"/>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2" name="Прямокутник 11">
            <a:extLst>
              <a:ext uri="{FF2B5EF4-FFF2-40B4-BE49-F238E27FC236}">
                <a16:creationId xmlns:a16="http://schemas.microsoft.com/office/drawing/2014/main" id="{CE48DA62-12F7-4285-B2C2-E4E04362ACD9}"/>
              </a:ext>
            </a:extLst>
          </p:cNvPr>
          <p:cNvSpPr>
            <a:spLocks noGrp="1"/>
          </p:cNvSpPr>
          <p:nvPr/>
        </p:nvSpPr>
        <p:spPr>
          <a:xfrm>
            <a:off x="1009650" y="3171825"/>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стандартну помилку прогнозу</a:t>
            </a:r>
          </a:p>
        </p:txBody>
      </p:sp>
      <p:sp>
        <p:nvSpPr>
          <p:cNvPr id="13" name="Овал 12">
            <a:extLst>
              <a:ext uri="{FF2B5EF4-FFF2-40B4-BE49-F238E27FC236}">
                <a16:creationId xmlns:a16="http://schemas.microsoft.com/office/drawing/2014/main" id="{93717910-884A-4F24-BA4C-C1AE94B9A33F}"/>
              </a:ext>
            </a:extLst>
          </p:cNvPr>
          <p:cNvSpPr>
            <a:spLocks noGrp="1"/>
          </p:cNvSpPr>
          <p:nvPr/>
        </p:nvSpPr>
        <p:spPr>
          <a:xfrm>
            <a:off x="723900" y="3486150"/>
            <a:ext cx="152400" cy="152400"/>
          </a:xfrm>
          <a:prstGeom prst="ellipse">
            <a:avLst/>
          </a:prstGeom>
          <a:solidFill>
            <a:srgbClr val="3E7692"/>
          </a:solidFill>
          <a:ln w="0">
            <a:noFill/>
          </a:ln>
        </p:spPr>
      </p:sp>
      <p:sp>
        <p:nvSpPr>
          <p:cNvPr id="14" name="Прямокутник 13">
            <a:extLst>
              <a:ext uri="{FF2B5EF4-FFF2-40B4-BE49-F238E27FC236}">
                <a16:creationId xmlns:a16="http://schemas.microsoft.com/office/drawing/2014/main" id="{23D28D17-1EFC-4A3C-96CF-BD3D07BB2E90}"/>
              </a:ext>
            </a:extLst>
          </p:cNvPr>
          <p:cNvSpPr>
            <a:spLocks noGrp="1"/>
          </p:cNvSpPr>
          <p:nvPr/>
        </p:nvSpPr>
        <p:spPr>
          <a:xfrm>
            <a:off x="723900" y="34766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5" name="Прямокутник 14">
            <a:extLst>
              <a:ext uri="{FF2B5EF4-FFF2-40B4-BE49-F238E27FC236}">
                <a16:creationId xmlns:a16="http://schemas.microsoft.com/office/drawing/2014/main" id="{BFD49461-E32A-4D21-AF9B-9394BBADFFDF}"/>
              </a:ext>
            </a:extLst>
          </p:cNvPr>
          <p:cNvSpPr>
            <a:spLocks noGrp="1"/>
          </p:cNvSpPr>
          <p:nvPr/>
        </p:nvSpPr>
        <p:spPr>
          <a:xfrm>
            <a:off x="1009650" y="34671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щільність точок</a:t>
            </a:r>
          </a:p>
        </p:txBody>
      </p:sp>
      <p:sp>
        <p:nvSpPr>
          <p:cNvPr id="16" name="Овал 15">
            <a:extLst>
              <a:ext uri="{FF2B5EF4-FFF2-40B4-BE49-F238E27FC236}">
                <a16:creationId xmlns:a16="http://schemas.microsoft.com/office/drawing/2014/main" id="{1008757A-DBDF-4D33-9109-D307D5763AFD}"/>
              </a:ext>
            </a:extLst>
          </p:cNvPr>
          <p:cNvSpPr>
            <a:spLocks noGrp="1"/>
          </p:cNvSpPr>
          <p:nvPr/>
        </p:nvSpPr>
        <p:spPr>
          <a:xfrm>
            <a:off x="723900" y="3781425"/>
            <a:ext cx="152400" cy="152400"/>
          </a:xfrm>
          <a:prstGeom prst="ellipse">
            <a:avLst/>
          </a:prstGeom>
          <a:solidFill>
            <a:srgbClr val="3E7692"/>
          </a:solidFill>
          <a:ln w="0">
            <a:noFill/>
          </a:ln>
        </p:spPr>
      </p:sp>
      <p:sp>
        <p:nvSpPr>
          <p:cNvPr id="17" name="Прямокутник 16">
            <a:extLst>
              <a:ext uri="{FF2B5EF4-FFF2-40B4-BE49-F238E27FC236}">
                <a16:creationId xmlns:a16="http://schemas.microsoft.com/office/drawing/2014/main" id="{9283D03A-3A9F-4A12-BEC6-03C039A99373}"/>
              </a:ext>
            </a:extLst>
          </p:cNvPr>
          <p:cNvSpPr>
            <a:spLocks noGrp="1"/>
          </p:cNvSpPr>
          <p:nvPr/>
        </p:nvSpPr>
        <p:spPr>
          <a:xfrm>
            <a:off x="723900" y="3771900"/>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8" name="Прямокутник 17">
            <a:extLst>
              <a:ext uri="{FF2B5EF4-FFF2-40B4-BE49-F238E27FC236}">
                <a16:creationId xmlns:a16="http://schemas.microsoft.com/office/drawing/2014/main" id="{C387FC8F-67D0-4505-BB44-919A103F58B9}"/>
              </a:ext>
            </a:extLst>
          </p:cNvPr>
          <p:cNvSpPr>
            <a:spLocks noGrp="1"/>
          </p:cNvSpPr>
          <p:nvPr/>
        </p:nvSpPr>
        <p:spPr>
          <a:xfrm>
            <a:off x="1009650" y="3762375"/>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відстань до вимірювання</a:t>
            </a:r>
          </a:p>
        </p:txBody>
      </p:sp>
      <p:sp>
        <p:nvSpPr>
          <p:cNvPr id="19" name="Овал 18">
            <a:extLst>
              <a:ext uri="{FF2B5EF4-FFF2-40B4-BE49-F238E27FC236}">
                <a16:creationId xmlns:a16="http://schemas.microsoft.com/office/drawing/2014/main" id="{C7027FDA-354D-4809-9538-78B48C33914D}"/>
              </a:ext>
            </a:extLst>
          </p:cNvPr>
          <p:cNvSpPr>
            <a:spLocks noGrp="1"/>
          </p:cNvSpPr>
          <p:nvPr/>
        </p:nvSpPr>
        <p:spPr>
          <a:xfrm>
            <a:off x="723900" y="4076700"/>
            <a:ext cx="152400" cy="152400"/>
          </a:xfrm>
          <a:prstGeom prst="ellipse">
            <a:avLst/>
          </a:prstGeom>
          <a:solidFill>
            <a:srgbClr val="3E7692"/>
          </a:solidFill>
          <a:ln w="0">
            <a:noFill/>
          </a:ln>
        </p:spPr>
      </p:sp>
      <p:sp>
        <p:nvSpPr>
          <p:cNvPr id="20" name="Прямокутник 19">
            <a:extLst>
              <a:ext uri="{FF2B5EF4-FFF2-40B4-BE49-F238E27FC236}">
                <a16:creationId xmlns:a16="http://schemas.microsoft.com/office/drawing/2014/main" id="{D9A68107-E55E-4078-9A93-063BF18FC916}"/>
              </a:ext>
            </a:extLst>
          </p:cNvPr>
          <p:cNvSpPr>
            <a:spLocks noGrp="1"/>
          </p:cNvSpPr>
          <p:nvPr/>
        </p:nvSpPr>
        <p:spPr>
          <a:xfrm>
            <a:off x="723900" y="406717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1" name="Прямокутник 20">
            <a:extLst>
              <a:ext uri="{FF2B5EF4-FFF2-40B4-BE49-F238E27FC236}">
                <a16:creationId xmlns:a16="http://schemas.microsoft.com/office/drawing/2014/main" id="{AC72E08F-1C25-4108-8BB5-338595995DE9}"/>
              </a:ext>
            </a:extLst>
          </p:cNvPr>
          <p:cNvSpPr>
            <a:spLocks noGrp="1"/>
          </p:cNvSpPr>
          <p:nvPr/>
        </p:nvSpPr>
        <p:spPr>
          <a:xfrm>
            <a:off x="1009650" y="405765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ймовірність перевищення</a:t>
            </a:r>
          </a:p>
        </p:txBody>
      </p:sp>
      <p:sp>
        <p:nvSpPr>
          <p:cNvPr id="22" name="Овал 21">
            <a:extLst>
              <a:ext uri="{FF2B5EF4-FFF2-40B4-BE49-F238E27FC236}">
                <a16:creationId xmlns:a16="http://schemas.microsoft.com/office/drawing/2014/main" id="{9F94F89C-738B-4534-8594-F9CB4A52EDA9}"/>
              </a:ext>
            </a:extLst>
          </p:cNvPr>
          <p:cNvSpPr>
            <a:spLocks noGrp="1"/>
          </p:cNvSpPr>
          <p:nvPr/>
        </p:nvSpPr>
        <p:spPr>
          <a:xfrm>
            <a:off x="723900" y="4371975"/>
            <a:ext cx="152400" cy="152400"/>
          </a:xfrm>
          <a:prstGeom prst="ellipse">
            <a:avLst/>
          </a:prstGeom>
          <a:solidFill>
            <a:srgbClr val="3E7692"/>
          </a:solidFill>
          <a:ln w="0">
            <a:noFill/>
          </a:ln>
        </p:spPr>
      </p:sp>
      <p:sp>
        <p:nvSpPr>
          <p:cNvPr id="23" name="Прямокутник 22">
            <a:extLst>
              <a:ext uri="{FF2B5EF4-FFF2-40B4-BE49-F238E27FC236}">
                <a16:creationId xmlns:a16="http://schemas.microsoft.com/office/drawing/2014/main" id="{0DE09011-6DA6-4BC5-8832-0A80619507C7}"/>
              </a:ext>
            </a:extLst>
          </p:cNvPr>
          <p:cNvSpPr>
            <a:spLocks noGrp="1"/>
          </p:cNvSpPr>
          <p:nvPr/>
        </p:nvSpPr>
        <p:spPr>
          <a:xfrm>
            <a:off x="723900" y="4362450"/>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4" name="Прямокутник 23">
            <a:extLst>
              <a:ext uri="{FF2B5EF4-FFF2-40B4-BE49-F238E27FC236}">
                <a16:creationId xmlns:a16="http://schemas.microsoft.com/office/drawing/2014/main" id="{A34BFB56-681F-421F-B9D7-DABB05B1AA31}"/>
              </a:ext>
            </a:extLst>
          </p:cNvPr>
          <p:cNvSpPr>
            <a:spLocks noGrp="1"/>
          </p:cNvSpPr>
          <p:nvPr/>
        </p:nvSpPr>
        <p:spPr>
          <a:xfrm>
            <a:off x="1009650" y="4352925"/>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якість вихідних даних</a:t>
            </a:r>
          </a:p>
        </p:txBody>
      </p:sp>
      <p:sp>
        <p:nvSpPr>
          <p:cNvPr id="25" name="Овал 24">
            <a:extLst>
              <a:ext uri="{FF2B5EF4-FFF2-40B4-BE49-F238E27FC236}">
                <a16:creationId xmlns:a16="http://schemas.microsoft.com/office/drawing/2014/main" id="{62B75C70-0967-4007-B27D-9D92E9B6B84E}"/>
              </a:ext>
            </a:extLst>
          </p:cNvPr>
          <p:cNvSpPr>
            <a:spLocks noGrp="1"/>
          </p:cNvSpPr>
          <p:nvPr/>
        </p:nvSpPr>
        <p:spPr>
          <a:xfrm>
            <a:off x="723900" y="4667250"/>
            <a:ext cx="152400" cy="152400"/>
          </a:xfrm>
          <a:prstGeom prst="ellipse">
            <a:avLst/>
          </a:prstGeom>
          <a:solidFill>
            <a:srgbClr val="3E7692"/>
          </a:solidFill>
          <a:ln w="0">
            <a:noFill/>
          </a:ln>
        </p:spPr>
      </p:sp>
      <p:sp>
        <p:nvSpPr>
          <p:cNvPr id="26" name="Прямокутник 25">
            <a:extLst>
              <a:ext uri="{FF2B5EF4-FFF2-40B4-BE49-F238E27FC236}">
                <a16:creationId xmlns:a16="http://schemas.microsoft.com/office/drawing/2014/main" id="{8EA3E929-19A9-4560-91D8-4E01C4493847}"/>
              </a:ext>
            </a:extLst>
          </p:cNvPr>
          <p:cNvSpPr>
            <a:spLocks noGrp="1"/>
          </p:cNvSpPr>
          <p:nvPr/>
        </p:nvSpPr>
        <p:spPr>
          <a:xfrm>
            <a:off x="723900" y="46577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7" name="Прямокутник 26">
            <a:extLst>
              <a:ext uri="{FF2B5EF4-FFF2-40B4-BE49-F238E27FC236}">
                <a16:creationId xmlns:a16="http://schemas.microsoft.com/office/drawing/2014/main" id="{0FDA68CD-A9DD-441C-8EAC-B0D68136B76D}"/>
              </a:ext>
            </a:extLst>
          </p:cNvPr>
          <p:cNvSpPr>
            <a:spLocks noGrp="1"/>
          </p:cNvSpPr>
          <p:nvPr/>
        </p:nvSpPr>
        <p:spPr>
          <a:xfrm>
            <a:off x="1009650" y="46482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недоступні зони й екстраполяцію</a:t>
            </a:r>
          </a:p>
        </p:txBody>
      </p:sp>
      <p:sp>
        <p:nvSpPr>
          <p:cNvPr id="28" name="Прямокутник: округлені кути 27">
            <a:extLst>
              <a:ext uri="{FF2B5EF4-FFF2-40B4-BE49-F238E27FC236}">
                <a16:creationId xmlns:a16="http://schemas.microsoft.com/office/drawing/2014/main" id="{24E4D372-75C9-442B-8FDF-A7A22FDBB6F6}"/>
              </a:ext>
            </a:extLst>
          </p:cNvPr>
          <p:cNvSpPr>
            <a:spLocks noGrp="1"/>
          </p:cNvSpPr>
          <p:nvPr/>
        </p:nvSpPr>
        <p:spPr>
          <a:xfrm>
            <a:off x="6057900" y="2686050"/>
            <a:ext cx="5524500" cy="2438400"/>
          </a:xfrm>
          <a:prstGeom prst="roundRect">
            <a:avLst>
              <a:gd name="adj" fmla="val 3125"/>
            </a:avLst>
          </a:prstGeom>
          <a:solidFill>
            <a:srgbClr val="F5EBDD"/>
          </a:solidFill>
          <a:ln w="9525">
            <a:solidFill>
              <a:srgbClr val="D6E1DC"/>
            </a:solidFill>
          </a:ln>
        </p:spPr>
      </p:sp>
      <p:sp>
        <p:nvSpPr>
          <p:cNvPr id="29" name="Прямокутник 28">
            <a:extLst>
              <a:ext uri="{FF2B5EF4-FFF2-40B4-BE49-F238E27FC236}">
                <a16:creationId xmlns:a16="http://schemas.microsoft.com/office/drawing/2014/main" id="{341B89DB-EC33-4DC6-8D0F-6B3852A4B72B}"/>
              </a:ext>
            </a:extLst>
          </p:cNvPr>
          <p:cNvSpPr>
            <a:spLocks noGrp="1"/>
          </p:cNvSpPr>
          <p:nvPr/>
        </p:nvSpPr>
        <p:spPr>
          <a:xfrm>
            <a:off x="6267450" y="2857500"/>
            <a:ext cx="495300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ОДНАКОВИЙ ПРОГНОЗ, РІЗНА ВПЕВНЕНІСТЬ</a:t>
            </a:r>
          </a:p>
        </p:txBody>
      </p:sp>
      <p:sp>
        <p:nvSpPr>
          <p:cNvPr id="30" name="Прямокутник: округлені кути 29">
            <a:extLst>
              <a:ext uri="{FF2B5EF4-FFF2-40B4-BE49-F238E27FC236}">
                <a16:creationId xmlns:a16="http://schemas.microsoft.com/office/drawing/2014/main" id="{8391E21E-E914-4301-AEC7-A9FB59C237BF}"/>
              </a:ext>
            </a:extLst>
          </p:cNvPr>
          <p:cNvSpPr>
            <a:spLocks noGrp="1"/>
          </p:cNvSpPr>
          <p:nvPr/>
        </p:nvSpPr>
        <p:spPr>
          <a:xfrm>
            <a:off x="6381750" y="3333750"/>
            <a:ext cx="2095500" cy="1238250"/>
          </a:xfrm>
          <a:prstGeom prst="roundRect">
            <a:avLst>
              <a:gd name="adj" fmla="val 6154"/>
            </a:avLst>
          </a:prstGeom>
          <a:solidFill>
            <a:srgbClr val="DDECE4"/>
          </a:solidFill>
          <a:ln w="9525">
            <a:solidFill>
              <a:srgbClr val="D6E1DC"/>
            </a:solidFill>
          </a:ln>
        </p:spPr>
      </p:sp>
      <p:sp>
        <p:nvSpPr>
          <p:cNvPr id="31" name="Прямокутник 30">
            <a:extLst>
              <a:ext uri="{FF2B5EF4-FFF2-40B4-BE49-F238E27FC236}">
                <a16:creationId xmlns:a16="http://schemas.microsoft.com/office/drawing/2014/main" id="{984DB35A-F03B-4C81-8697-A672CA34164B}"/>
              </a:ext>
            </a:extLst>
          </p:cNvPr>
          <p:cNvSpPr>
            <a:spLocks noGrp="1"/>
          </p:cNvSpPr>
          <p:nvPr/>
        </p:nvSpPr>
        <p:spPr>
          <a:xfrm>
            <a:off x="6572250" y="3524250"/>
            <a:ext cx="1714500" cy="190500"/>
          </a:xfrm>
          <a:prstGeom prst="rect">
            <a:avLst/>
          </a:prstGeom>
          <a:noFill/>
          <a:ln w="0">
            <a:noFill/>
          </a:ln>
        </p:spPr>
        <p:txBody>
          <a:bodyPr anchor="t">
            <a:normAutofit fontScale="61905"/>
          </a:bodyPr>
          <a:lstStyle/>
          <a:p>
            <a:pPr algn="ctr">
              <a:defRPr sz="1050" b="1">
                <a:solidFill>
                  <a:srgbClr val="4D8969"/>
                </a:solidFill>
                <a:latin typeface="DejaVu Sans"/>
                <a:ea typeface="DejaVu Sans"/>
                <a:cs typeface="DejaVu Sans"/>
              </a:defRPr>
            </a:pPr>
            <a:r>
              <a:rPr sz="1050" b="1">
                <a:solidFill>
                  <a:srgbClr val="4D8969"/>
                </a:solidFill>
                <a:latin typeface="DejaVu Sans"/>
                <a:ea typeface="DejaVu Sans"/>
                <a:cs typeface="DejaVu Sans"/>
              </a:rPr>
              <a:t>ВИСОКА</a:t>
            </a:r>
          </a:p>
        </p:txBody>
      </p:sp>
      <p:sp>
        <p:nvSpPr>
          <p:cNvPr id="32" name="Прямокутник 31">
            <a:extLst>
              <a:ext uri="{FF2B5EF4-FFF2-40B4-BE49-F238E27FC236}">
                <a16:creationId xmlns:a16="http://schemas.microsoft.com/office/drawing/2014/main" id="{45592FCB-7655-46E4-8FE6-FE5D51EAC69D}"/>
              </a:ext>
            </a:extLst>
          </p:cNvPr>
          <p:cNvSpPr>
            <a:spLocks noGrp="1"/>
          </p:cNvSpPr>
          <p:nvPr/>
        </p:nvSpPr>
        <p:spPr>
          <a:xfrm>
            <a:off x="6572250" y="3857625"/>
            <a:ext cx="1714500" cy="476250"/>
          </a:xfrm>
          <a:prstGeom prst="rect">
            <a:avLst/>
          </a:prstGeom>
          <a:noFill/>
          <a:ln w="0">
            <a:noFill/>
          </a:ln>
        </p:spPr>
        <p:txBody>
          <a:bodyPr anchor="t">
            <a:normAutofit/>
          </a:bodyPr>
          <a:lstStyle/>
          <a:p>
            <a:pPr algn="ctr">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кілька близьких точок</a:t>
            </a:r>
          </a:p>
          <a:p>
            <a:pPr algn="ctr">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без фізичних бар’єрів</a:t>
            </a:r>
          </a:p>
        </p:txBody>
      </p:sp>
      <p:sp>
        <p:nvSpPr>
          <p:cNvPr id="33" name="Прямокутник: округлені кути 32">
            <a:extLst>
              <a:ext uri="{FF2B5EF4-FFF2-40B4-BE49-F238E27FC236}">
                <a16:creationId xmlns:a16="http://schemas.microsoft.com/office/drawing/2014/main" id="{C3C9A494-BDFF-4AF2-81BE-895EB0A43025}"/>
              </a:ext>
            </a:extLst>
          </p:cNvPr>
          <p:cNvSpPr>
            <a:spLocks noGrp="1"/>
          </p:cNvSpPr>
          <p:nvPr/>
        </p:nvSpPr>
        <p:spPr>
          <a:xfrm>
            <a:off x="9029700" y="3333750"/>
            <a:ext cx="2095500" cy="1238250"/>
          </a:xfrm>
          <a:prstGeom prst="roundRect">
            <a:avLst>
              <a:gd name="adj" fmla="val 6154"/>
            </a:avLst>
          </a:prstGeom>
          <a:solidFill>
            <a:srgbClr val="F8E7E4"/>
          </a:solidFill>
          <a:ln w="9525">
            <a:solidFill>
              <a:srgbClr val="D6E1DC"/>
            </a:solidFill>
          </a:ln>
        </p:spPr>
      </p:sp>
      <p:sp>
        <p:nvSpPr>
          <p:cNvPr id="34" name="Прямокутник 33">
            <a:extLst>
              <a:ext uri="{FF2B5EF4-FFF2-40B4-BE49-F238E27FC236}">
                <a16:creationId xmlns:a16="http://schemas.microsoft.com/office/drawing/2014/main" id="{A6F8857C-A799-4FB4-A582-82639F1CE484}"/>
              </a:ext>
            </a:extLst>
          </p:cNvPr>
          <p:cNvSpPr>
            <a:spLocks noGrp="1"/>
          </p:cNvSpPr>
          <p:nvPr/>
        </p:nvSpPr>
        <p:spPr>
          <a:xfrm>
            <a:off x="9220200" y="3524250"/>
            <a:ext cx="1714500" cy="190500"/>
          </a:xfrm>
          <a:prstGeom prst="rect">
            <a:avLst/>
          </a:prstGeom>
          <a:noFill/>
          <a:ln w="0">
            <a:noFill/>
          </a:ln>
        </p:spPr>
        <p:txBody>
          <a:bodyPr anchor="t">
            <a:normAutofit fontScale="61905"/>
          </a:bodyPr>
          <a:lstStyle/>
          <a:p>
            <a:pPr algn="ctr">
              <a:defRPr sz="1050" b="1">
                <a:solidFill>
                  <a:srgbClr val="C75A52"/>
                </a:solidFill>
                <a:latin typeface="DejaVu Sans"/>
                <a:ea typeface="DejaVu Sans"/>
                <a:cs typeface="DejaVu Sans"/>
              </a:defRPr>
            </a:pPr>
            <a:r>
              <a:rPr sz="1050" b="1">
                <a:solidFill>
                  <a:srgbClr val="C75A52"/>
                </a:solidFill>
                <a:latin typeface="DejaVu Sans"/>
                <a:ea typeface="DejaVu Sans"/>
                <a:cs typeface="DejaVu Sans"/>
              </a:rPr>
              <a:t>НИЗЬКА</a:t>
            </a:r>
          </a:p>
        </p:txBody>
      </p:sp>
      <p:sp>
        <p:nvSpPr>
          <p:cNvPr id="35" name="Прямокутник 34">
            <a:extLst>
              <a:ext uri="{FF2B5EF4-FFF2-40B4-BE49-F238E27FC236}">
                <a16:creationId xmlns:a16="http://schemas.microsoft.com/office/drawing/2014/main" id="{BD324DB0-63E5-4CF9-80F1-535674290C33}"/>
              </a:ext>
            </a:extLst>
          </p:cNvPr>
          <p:cNvSpPr>
            <a:spLocks noGrp="1"/>
          </p:cNvSpPr>
          <p:nvPr/>
        </p:nvSpPr>
        <p:spPr>
          <a:xfrm>
            <a:off x="9220200" y="3857625"/>
            <a:ext cx="1714500" cy="476250"/>
          </a:xfrm>
          <a:prstGeom prst="rect">
            <a:avLst/>
          </a:prstGeom>
          <a:noFill/>
          <a:ln w="0">
            <a:noFill/>
          </a:ln>
        </p:spPr>
        <p:txBody>
          <a:bodyPr anchor="t">
            <a:normAutofit/>
          </a:bodyPr>
          <a:lstStyle/>
          <a:p>
            <a:pPr algn="ctr">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далеко від точок</a:t>
            </a:r>
          </a:p>
          <a:p>
            <a:pPr algn="ctr">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або за бар’єром</a:t>
            </a:r>
          </a:p>
        </p:txBody>
      </p:sp>
      <p:sp>
        <p:nvSpPr>
          <p:cNvPr id="36" name="Прямокутник: округлені кути 35">
            <a:extLst>
              <a:ext uri="{FF2B5EF4-FFF2-40B4-BE49-F238E27FC236}">
                <a16:creationId xmlns:a16="http://schemas.microsoft.com/office/drawing/2014/main" id="{81398FDD-EA1D-4F24-AF16-D51EADE7A57D}"/>
              </a:ext>
            </a:extLst>
          </p:cNvPr>
          <p:cNvSpPr>
            <a:spLocks noGrp="1"/>
          </p:cNvSpPr>
          <p:nvPr/>
        </p:nvSpPr>
        <p:spPr>
          <a:xfrm>
            <a:off x="514350" y="5410200"/>
            <a:ext cx="11068050" cy="590550"/>
          </a:xfrm>
          <a:prstGeom prst="roundRect">
            <a:avLst>
              <a:gd name="adj" fmla="val 12903"/>
            </a:avLst>
          </a:prstGeom>
          <a:solidFill>
            <a:srgbClr val="10282F"/>
          </a:solidFill>
          <a:ln w="0">
            <a:noFill/>
          </a:ln>
        </p:spPr>
      </p:sp>
      <p:sp>
        <p:nvSpPr>
          <p:cNvPr id="37" name="Прямокутник 36">
            <a:extLst>
              <a:ext uri="{FF2B5EF4-FFF2-40B4-BE49-F238E27FC236}">
                <a16:creationId xmlns:a16="http://schemas.microsoft.com/office/drawing/2014/main" id="{7BC1E2ED-D5EE-4501-8904-AFD1295D10BB}"/>
              </a:ext>
            </a:extLst>
          </p:cNvPr>
          <p:cNvSpPr>
            <a:spLocks noGrp="1"/>
          </p:cNvSpPr>
          <p:nvPr/>
        </p:nvSpPr>
        <p:spPr>
          <a:xfrm>
            <a:off x="514350" y="5572125"/>
            <a:ext cx="11068050" cy="266700"/>
          </a:xfrm>
          <a:prstGeom prst="rect">
            <a:avLst/>
          </a:prstGeom>
          <a:noFill/>
          <a:ln w="0">
            <a:noFill/>
          </a:ln>
        </p:spPr>
        <p:txBody>
          <a:bodyPr anchor="t">
            <a:normAutofit fontScale="85185"/>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Карта концентрацій без карти невизначеності може створити хибне відчуття точності.</a:t>
            </a:r>
          </a:p>
        </p:txBody>
      </p:sp>
      <p:sp>
        <p:nvSpPr>
          <p:cNvPr id="38" name="Прямокутник 37">
            <a:extLst>
              <a:ext uri="{FF2B5EF4-FFF2-40B4-BE49-F238E27FC236}">
                <a16:creationId xmlns:a16="http://schemas.microsoft.com/office/drawing/2014/main" id="{06916395-5E27-4913-A722-79321EA1A4E0}"/>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9" name="Прямокутник 38">
            <a:extLst>
              <a:ext uri="{FF2B5EF4-FFF2-40B4-BE49-F238E27FC236}">
                <a16:creationId xmlns:a16="http://schemas.microsoft.com/office/drawing/2014/main" id="{A44DD314-5365-44C6-8920-ECBCEF662664}"/>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32</a:t>
            </a:r>
          </a:p>
        </p:txBody>
      </p:sp>
    </p:spTree>
    <p:extLst>
      <p:ext uri="{BB962C8B-B14F-4D97-AF65-F5344CB8AC3E}">
        <p14:creationId xmlns:p14="http://schemas.microsoft.com/office/powerpoint/2010/main" val="1918009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38" name="Прямокутник 37">
            <a:extLst>
              <a:ext uri="{FF2B5EF4-FFF2-40B4-BE49-F238E27FC236}">
                <a16:creationId xmlns:a16="http://schemas.microsoft.com/office/drawing/2014/main" id="{4E752EF4-471B-49E4-8E11-573B2A01F278}"/>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33</a:t>
            </a:r>
          </a:p>
        </p:txBody>
      </p:sp>
      <p:sp>
        <p:nvSpPr>
          <p:cNvPr id="2" name="Прямокутник 1">
            <a:extLst>
              <a:ext uri="{FF2B5EF4-FFF2-40B4-BE49-F238E27FC236}">
                <a16:creationId xmlns:a16="http://schemas.microsoft.com/office/drawing/2014/main" id="{C699887C-7F81-4FDA-B6DA-C7AF3D685FE1}"/>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6CB042CD-D422-493B-8C5A-75EE0F1C77B4}"/>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Невизначеність має просторові, часові й методичні джерела</a:t>
            </a:r>
          </a:p>
        </p:txBody>
      </p:sp>
      <p:sp>
        <p:nvSpPr>
          <p:cNvPr id="4" name="Прямокутник: округлені кути 3">
            <a:extLst>
              <a:ext uri="{FF2B5EF4-FFF2-40B4-BE49-F238E27FC236}">
                <a16:creationId xmlns:a16="http://schemas.microsoft.com/office/drawing/2014/main" id="{BCA60AA5-B244-4494-A7B7-8B2C7260E400}"/>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A7FAF3F-9640-4FC6-B25E-E9457BC36936}"/>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7F16E511-24B0-40AF-905D-3DF047BAC8A5}"/>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НЕВИЗНАЧЕНІСТЬ</a:t>
            </a:r>
          </a:p>
        </p:txBody>
      </p:sp>
      <p:sp>
        <p:nvSpPr>
          <p:cNvPr id="7" name="Прямокутник 6">
            <a:extLst>
              <a:ext uri="{FF2B5EF4-FFF2-40B4-BE49-F238E27FC236}">
                <a16:creationId xmlns:a16="http://schemas.microsoft.com/office/drawing/2014/main" id="{14C4CC71-4950-4C65-B65D-CABFEE44F995}"/>
              </a:ext>
            </a:extLst>
          </p:cNvPr>
          <p:cNvSpPr>
            <a:spLocks noGrp="1"/>
          </p:cNvSpPr>
          <p:nvPr/>
        </p:nvSpPr>
        <p:spPr>
          <a:xfrm>
            <a:off x="704850" y="1990725"/>
            <a:ext cx="10706100" cy="247650"/>
          </a:xfrm>
          <a:prstGeom prst="rect">
            <a:avLst/>
          </a:prstGeom>
          <a:noFill/>
          <a:ln w="0">
            <a:noFill/>
          </a:ln>
        </p:spPr>
        <p:txBody>
          <a:bodyPr anchor="t">
            <a:normAutofit fontScale="88168"/>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Обмеження впевненості у висновку, спричинене браком даних, природною мінливістю, похибками вимірювання, модельними припущеннями або невідомим сценарієм.</a:t>
            </a:r>
          </a:p>
        </p:txBody>
      </p:sp>
      <p:sp>
        <p:nvSpPr>
          <p:cNvPr id="8" name="Прямокутник: округлені кути 7">
            <a:extLst>
              <a:ext uri="{FF2B5EF4-FFF2-40B4-BE49-F238E27FC236}">
                <a16:creationId xmlns:a16="http://schemas.microsoft.com/office/drawing/2014/main" id="{74F00A9A-DB7F-478D-97A9-2B05844AE3A3}"/>
              </a:ext>
            </a:extLst>
          </p:cNvPr>
          <p:cNvSpPr>
            <a:spLocks noGrp="1"/>
          </p:cNvSpPr>
          <p:nvPr/>
        </p:nvSpPr>
        <p:spPr>
          <a:xfrm>
            <a:off x="514350" y="2686050"/>
            <a:ext cx="2000250" cy="2324100"/>
          </a:xfrm>
          <a:prstGeom prst="roundRect">
            <a:avLst>
              <a:gd name="adj" fmla="val 3810"/>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97CFD2BE-99CA-4C52-8175-2EB8923D4A5B}"/>
              </a:ext>
            </a:extLst>
          </p:cNvPr>
          <p:cNvSpPr>
            <a:spLocks noGrp="1"/>
          </p:cNvSpPr>
          <p:nvPr/>
        </p:nvSpPr>
        <p:spPr>
          <a:xfrm>
            <a:off x="685800" y="2857500"/>
            <a:ext cx="400050" cy="4000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E74AB1A8-BCEF-4638-829B-1F6DA8139D8A}"/>
              </a:ext>
            </a:extLst>
          </p:cNvPr>
          <p:cNvSpPr>
            <a:spLocks noGrp="1"/>
          </p:cNvSpPr>
          <p:nvPr/>
        </p:nvSpPr>
        <p:spPr>
          <a:xfrm>
            <a:off x="685800" y="298132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56C3D75B-3280-430B-B090-31C33D020E06}"/>
              </a:ext>
            </a:extLst>
          </p:cNvPr>
          <p:cNvSpPr>
            <a:spLocks noGrp="1"/>
          </p:cNvSpPr>
          <p:nvPr/>
        </p:nvSpPr>
        <p:spPr>
          <a:xfrm>
            <a:off x="6858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ПРОСТОРОВА</a:t>
            </a:r>
          </a:p>
        </p:txBody>
      </p:sp>
      <p:sp>
        <p:nvSpPr>
          <p:cNvPr id="12" name="Прямокутник 11">
            <a:extLst>
              <a:ext uri="{FF2B5EF4-FFF2-40B4-BE49-F238E27FC236}">
                <a16:creationId xmlns:a16="http://schemas.microsoft.com/office/drawing/2014/main" id="{181EB9C6-D5C6-4AB6-ABF7-E808BB666F46}"/>
              </a:ext>
            </a:extLst>
          </p:cNvPr>
          <p:cNvSpPr>
            <a:spLocks noGrp="1"/>
          </p:cNvSpPr>
          <p:nvPr/>
        </p:nvSpPr>
        <p:spPr>
          <a:xfrm>
            <a:off x="685800" y="3752850"/>
            <a:ext cx="1657350" cy="8953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мало точок, нерівномірна мережа, координати, недоступні зони</a:t>
            </a:r>
          </a:p>
        </p:txBody>
      </p:sp>
      <p:sp>
        <p:nvSpPr>
          <p:cNvPr id="13" name="Прямокутник: округлені кути 12">
            <a:extLst>
              <a:ext uri="{FF2B5EF4-FFF2-40B4-BE49-F238E27FC236}">
                <a16:creationId xmlns:a16="http://schemas.microsoft.com/office/drawing/2014/main" id="{D1920518-926B-4E72-8958-8555C1CD8AF3}"/>
              </a:ext>
            </a:extLst>
          </p:cNvPr>
          <p:cNvSpPr>
            <a:spLocks noGrp="1"/>
          </p:cNvSpPr>
          <p:nvPr/>
        </p:nvSpPr>
        <p:spPr>
          <a:xfrm>
            <a:off x="2724150" y="2686050"/>
            <a:ext cx="2000250" cy="2324100"/>
          </a:xfrm>
          <a:prstGeom prst="roundRect">
            <a:avLst>
              <a:gd name="adj" fmla="val 3810"/>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2DFF5103-B59B-4CAC-9596-8096085468BD}"/>
              </a:ext>
            </a:extLst>
          </p:cNvPr>
          <p:cNvSpPr>
            <a:spLocks noGrp="1"/>
          </p:cNvSpPr>
          <p:nvPr/>
        </p:nvSpPr>
        <p:spPr>
          <a:xfrm>
            <a:off x="2895600" y="2857500"/>
            <a:ext cx="400050" cy="4000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C63C2F59-6F26-4299-A3FE-859250DC9F19}"/>
              </a:ext>
            </a:extLst>
          </p:cNvPr>
          <p:cNvSpPr>
            <a:spLocks noGrp="1"/>
          </p:cNvSpPr>
          <p:nvPr/>
        </p:nvSpPr>
        <p:spPr>
          <a:xfrm>
            <a:off x="2895600" y="298132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00DD7D27-5027-42AF-ADE5-915AE7EB275C}"/>
              </a:ext>
            </a:extLst>
          </p:cNvPr>
          <p:cNvSpPr>
            <a:spLocks noGrp="1"/>
          </p:cNvSpPr>
          <p:nvPr/>
        </p:nvSpPr>
        <p:spPr>
          <a:xfrm>
            <a:off x="28956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ЧАСОВА</a:t>
            </a:r>
          </a:p>
        </p:txBody>
      </p:sp>
      <p:sp>
        <p:nvSpPr>
          <p:cNvPr id="17" name="Прямокутник 16">
            <a:extLst>
              <a:ext uri="{FF2B5EF4-FFF2-40B4-BE49-F238E27FC236}">
                <a16:creationId xmlns:a16="http://schemas.microsoft.com/office/drawing/2014/main" id="{38114D85-8116-4AAE-832B-86920C82B13B}"/>
              </a:ext>
            </a:extLst>
          </p:cNvPr>
          <p:cNvSpPr>
            <a:spLocks noGrp="1"/>
          </p:cNvSpPr>
          <p:nvPr/>
        </p:nvSpPr>
        <p:spPr>
          <a:xfrm>
            <a:off x="2895600" y="3752850"/>
            <a:ext cx="1657350" cy="8953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різні дати, сезонність, опади, паводки, активність джерела</a:t>
            </a:r>
          </a:p>
        </p:txBody>
      </p:sp>
      <p:sp>
        <p:nvSpPr>
          <p:cNvPr id="18" name="Прямокутник: округлені кути 17">
            <a:extLst>
              <a:ext uri="{FF2B5EF4-FFF2-40B4-BE49-F238E27FC236}">
                <a16:creationId xmlns:a16="http://schemas.microsoft.com/office/drawing/2014/main" id="{DE49BCBD-D86E-44E0-9221-B24E091FDD07}"/>
              </a:ext>
            </a:extLst>
          </p:cNvPr>
          <p:cNvSpPr>
            <a:spLocks noGrp="1"/>
          </p:cNvSpPr>
          <p:nvPr/>
        </p:nvSpPr>
        <p:spPr>
          <a:xfrm>
            <a:off x="4933950" y="2686050"/>
            <a:ext cx="2000250" cy="2324100"/>
          </a:xfrm>
          <a:prstGeom prst="roundRect">
            <a:avLst>
              <a:gd name="adj" fmla="val 3810"/>
            </a:avLst>
          </a:prstGeom>
          <a:solidFill>
            <a:srgbClr val="FFFFFF"/>
          </a:solidFill>
          <a:ln w="9525">
            <a:solidFill>
              <a:srgbClr val="D6E1DC"/>
            </a:solidFill>
          </a:ln>
        </p:spPr>
      </p:sp>
      <p:sp>
        <p:nvSpPr>
          <p:cNvPr id="19" name="Овал 18">
            <a:extLst>
              <a:ext uri="{FF2B5EF4-FFF2-40B4-BE49-F238E27FC236}">
                <a16:creationId xmlns:a16="http://schemas.microsoft.com/office/drawing/2014/main" id="{5FE1C64E-0999-4B09-8A3F-5B134923F3D3}"/>
              </a:ext>
            </a:extLst>
          </p:cNvPr>
          <p:cNvSpPr>
            <a:spLocks noGrp="1"/>
          </p:cNvSpPr>
          <p:nvPr/>
        </p:nvSpPr>
        <p:spPr>
          <a:xfrm>
            <a:off x="5105400" y="2857500"/>
            <a:ext cx="400050" cy="4000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FD06D7F9-49FD-49A5-BACF-BE5497F38CFE}"/>
              </a:ext>
            </a:extLst>
          </p:cNvPr>
          <p:cNvSpPr>
            <a:spLocks noGrp="1"/>
          </p:cNvSpPr>
          <p:nvPr/>
        </p:nvSpPr>
        <p:spPr>
          <a:xfrm>
            <a:off x="5105400" y="298132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D459FCD9-F3D4-4625-9153-F2E3638F2B7C}"/>
              </a:ext>
            </a:extLst>
          </p:cNvPr>
          <p:cNvSpPr>
            <a:spLocks noGrp="1"/>
          </p:cNvSpPr>
          <p:nvPr/>
        </p:nvSpPr>
        <p:spPr>
          <a:xfrm>
            <a:off x="51054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АНАЛІТИЧНА</a:t>
            </a:r>
          </a:p>
        </p:txBody>
      </p:sp>
      <p:sp>
        <p:nvSpPr>
          <p:cNvPr id="22" name="Прямокутник 21">
            <a:extLst>
              <a:ext uri="{FF2B5EF4-FFF2-40B4-BE49-F238E27FC236}">
                <a16:creationId xmlns:a16="http://schemas.microsoft.com/office/drawing/2014/main" id="{473ADA4B-8F26-4D4F-A086-27E282D87780}"/>
              </a:ext>
            </a:extLst>
          </p:cNvPr>
          <p:cNvSpPr>
            <a:spLocks noGrp="1"/>
          </p:cNvSpPr>
          <p:nvPr/>
        </p:nvSpPr>
        <p:spPr>
          <a:xfrm>
            <a:off x="5105400" y="3752850"/>
            <a:ext cx="1657350" cy="8953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похибка методу, LOD, LOQ, матриця, стабільність проби</a:t>
            </a:r>
          </a:p>
        </p:txBody>
      </p:sp>
      <p:sp>
        <p:nvSpPr>
          <p:cNvPr id="23" name="Прямокутник: округлені кути 22">
            <a:extLst>
              <a:ext uri="{FF2B5EF4-FFF2-40B4-BE49-F238E27FC236}">
                <a16:creationId xmlns:a16="http://schemas.microsoft.com/office/drawing/2014/main" id="{B881B131-8357-44B2-8F78-BDB4D3DBCFF3}"/>
              </a:ext>
            </a:extLst>
          </p:cNvPr>
          <p:cNvSpPr>
            <a:spLocks noGrp="1"/>
          </p:cNvSpPr>
          <p:nvPr/>
        </p:nvSpPr>
        <p:spPr>
          <a:xfrm>
            <a:off x="7143750" y="2686050"/>
            <a:ext cx="2000250" cy="2324100"/>
          </a:xfrm>
          <a:prstGeom prst="roundRect">
            <a:avLst>
              <a:gd name="adj" fmla="val 3810"/>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4F1A11EE-A730-4F8F-AFAA-40E0C5BC898E}"/>
              </a:ext>
            </a:extLst>
          </p:cNvPr>
          <p:cNvSpPr>
            <a:spLocks noGrp="1"/>
          </p:cNvSpPr>
          <p:nvPr/>
        </p:nvSpPr>
        <p:spPr>
          <a:xfrm>
            <a:off x="7315200" y="2857500"/>
            <a:ext cx="400050" cy="400050"/>
          </a:xfrm>
          <a:prstGeom prst="ellipse">
            <a:avLst/>
          </a:prstGeom>
          <a:solidFill>
            <a:srgbClr val="C75A52"/>
          </a:solidFill>
          <a:ln w="0">
            <a:noFill/>
          </a:ln>
        </p:spPr>
      </p:sp>
      <p:sp>
        <p:nvSpPr>
          <p:cNvPr id="25" name="Прямокутник 24">
            <a:extLst>
              <a:ext uri="{FF2B5EF4-FFF2-40B4-BE49-F238E27FC236}">
                <a16:creationId xmlns:a16="http://schemas.microsoft.com/office/drawing/2014/main" id="{CFA7E51F-E5FA-42A7-AD32-121560C09241}"/>
              </a:ext>
            </a:extLst>
          </p:cNvPr>
          <p:cNvSpPr>
            <a:spLocks noGrp="1"/>
          </p:cNvSpPr>
          <p:nvPr/>
        </p:nvSpPr>
        <p:spPr>
          <a:xfrm>
            <a:off x="7315200" y="298132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500CBEC8-60A4-468C-BC26-107087994539}"/>
              </a:ext>
            </a:extLst>
          </p:cNvPr>
          <p:cNvSpPr>
            <a:spLocks noGrp="1"/>
          </p:cNvSpPr>
          <p:nvPr/>
        </p:nvSpPr>
        <p:spPr>
          <a:xfrm>
            <a:off x="73152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МОДЕЛЬНА</a:t>
            </a:r>
          </a:p>
        </p:txBody>
      </p:sp>
      <p:sp>
        <p:nvSpPr>
          <p:cNvPr id="27" name="Прямокутник 26">
            <a:extLst>
              <a:ext uri="{FF2B5EF4-FFF2-40B4-BE49-F238E27FC236}">
                <a16:creationId xmlns:a16="http://schemas.microsoft.com/office/drawing/2014/main" id="{0D27512C-1447-407C-A141-07AC4ACDF808}"/>
              </a:ext>
            </a:extLst>
          </p:cNvPr>
          <p:cNvSpPr>
            <a:spLocks noGrp="1"/>
          </p:cNvSpPr>
          <p:nvPr/>
        </p:nvSpPr>
        <p:spPr>
          <a:xfrm>
            <a:off x="7315200" y="3752850"/>
            <a:ext cx="1657350" cy="8953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метод інтерполяції, параметри, варіограма, бар’єри, КМД</a:t>
            </a:r>
          </a:p>
        </p:txBody>
      </p:sp>
      <p:sp>
        <p:nvSpPr>
          <p:cNvPr id="28" name="Прямокутник: округлені кути 27">
            <a:extLst>
              <a:ext uri="{FF2B5EF4-FFF2-40B4-BE49-F238E27FC236}">
                <a16:creationId xmlns:a16="http://schemas.microsoft.com/office/drawing/2014/main" id="{D5338B92-F273-4B41-A00A-D9AE867A235E}"/>
              </a:ext>
            </a:extLst>
          </p:cNvPr>
          <p:cNvSpPr>
            <a:spLocks noGrp="1"/>
          </p:cNvSpPr>
          <p:nvPr/>
        </p:nvSpPr>
        <p:spPr>
          <a:xfrm>
            <a:off x="9353550" y="2686050"/>
            <a:ext cx="2000250" cy="2324100"/>
          </a:xfrm>
          <a:prstGeom prst="roundRect">
            <a:avLst>
              <a:gd name="adj" fmla="val 3810"/>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A852797D-DA55-46BD-8490-F923DC814D8D}"/>
              </a:ext>
            </a:extLst>
          </p:cNvPr>
          <p:cNvSpPr>
            <a:spLocks noGrp="1"/>
          </p:cNvSpPr>
          <p:nvPr/>
        </p:nvSpPr>
        <p:spPr>
          <a:xfrm>
            <a:off x="9525000" y="2857500"/>
            <a:ext cx="400050" cy="400050"/>
          </a:xfrm>
          <a:prstGeom prst="ellipse">
            <a:avLst/>
          </a:prstGeom>
          <a:solidFill>
            <a:srgbClr val="4D8969"/>
          </a:solidFill>
          <a:ln w="0">
            <a:noFill/>
          </a:ln>
        </p:spPr>
      </p:sp>
      <p:sp>
        <p:nvSpPr>
          <p:cNvPr id="30" name="Прямокутник 29">
            <a:extLst>
              <a:ext uri="{FF2B5EF4-FFF2-40B4-BE49-F238E27FC236}">
                <a16:creationId xmlns:a16="http://schemas.microsoft.com/office/drawing/2014/main" id="{AC881D13-FCFA-4274-A220-05AC367860D1}"/>
              </a:ext>
            </a:extLst>
          </p:cNvPr>
          <p:cNvSpPr>
            <a:spLocks noGrp="1"/>
          </p:cNvSpPr>
          <p:nvPr/>
        </p:nvSpPr>
        <p:spPr>
          <a:xfrm>
            <a:off x="9525000" y="298132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55D552DA-FA0D-49C8-BEAD-B4C9B30987D7}"/>
              </a:ext>
            </a:extLst>
          </p:cNvPr>
          <p:cNvSpPr>
            <a:spLocks noGrp="1"/>
          </p:cNvSpPr>
          <p:nvPr/>
        </p:nvSpPr>
        <p:spPr>
          <a:xfrm>
            <a:off x="95250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СЦЕНАРНА</a:t>
            </a:r>
          </a:p>
        </p:txBody>
      </p:sp>
      <p:sp>
        <p:nvSpPr>
          <p:cNvPr id="32" name="Прямокутник 31">
            <a:extLst>
              <a:ext uri="{FF2B5EF4-FFF2-40B4-BE49-F238E27FC236}">
                <a16:creationId xmlns:a16="http://schemas.microsoft.com/office/drawing/2014/main" id="{2AFD9430-C15B-4159-B37F-B9A6A3047BFD}"/>
              </a:ext>
            </a:extLst>
          </p:cNvPr>
          <p:cNvSpPr>
            <a:spLocks noGrp="1"/>
          </p:cNvSpPr>
          <p:nvPr/>
        </p:nvSpPr>
        <p:spPr>
          <a:xfrm>
            <a:off x="9525000" y="3752850"/>
            <a:ext cx="1657350" cy="89535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майбутнє використання, доступ, тривалість контакту, клімат</a:t>
            </a:r>
          </a:p>
        </p:txBody>
      </p:sp>
      <p:sp>
        <p:nvSpPr>
          <p:cNvPr id="33" name="Прямокутник: округлені кути 32">
            <a:extLst>
              <a:ext uri="{FF2B5EF4-FFF2-40B4-BE49-F238E27FC236}">
                <a16:creationId xmlns:a16="http://schemas.microsoft.com/office/drawing/2014/main" id="{3A316583-6F1D-408C-B2E7-A06720DCD6C1}"/>
              </a:ext>
            </a:extLst>
          </p:cNvPr>
          <p:cNvSpPr>
            <a:spLocks noGrp="1"/>
          </p:cNvSpPr>
          <p:nvPr/>
        </p:nvSpPr>
        <p:spPr>
          <a:xfrm>
            <a:off x="514350" y="5314950"/>
            <a:ext cx="11068050" cy="685800"/>
          </a:xfrm>
          <a:prstGeom prst="roundRect">
            <a:avLst>
              <a:gd name="adj" fmla="val 11111"/>
            </a:avLst>
          </a:prstGeom>
          <a:solidFill>
            <a:srgbClr val="10282F"/>
          </a:solidFill>
          <a:ln w="0">
            <a:noFill/>
          </a:ln>
        </p:spPr>
      </p:sp>
      <p:sp>
        <p:nvSpPr>
          <p:cNvPr id="34" name="Прямокутник 33">
            <a:extLst>
              <a:ext uri="{FF2B5EF4-FFF2-40B4-BE49-F238E27FC236}">
                <a16:creationId xmlns:a16="http://schemas.microsoft.com/office/drawing/2014/main" id="{8D6A5732-D731-423C-9AAF-9E67C91A2240}"/>
              </a:ext>
            </a:extLst>
          </p:cNvPr>
          <p:cNvSpPr>
            <a:spLocks noGrp="1"/>
          </p:cNvSpPr>
          <p:nvPr/>
        </p:nvSpPr>
        <p:spPr>
          <a:xfrm>
            <a:off x="742950" y="5505450"/>
            <a:ext cx="2000250" cy="171450"/>
          </a:xfrm>
          <a:prstGeom prst="rect">
            <a:avLst/>
          </a:prstGeom>
          <a:noFill/>
          <a:ln w="0">
            <a:noFill/>
          </a:ln>
        </p:spPr>
        <p:txBody>
          <a:bodyPr anchor="t">
            <a:normAutofit fontScale="63636"/>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Практичний висновок</a:t>
            </a:r>
          </a:p>
        </p:txBody>
      </p:sp>
      <p:sp>
        <p:nvSpPr>
          <p:cNvPr id="35" name="Прямокутник 34">
            <a:extLst>
              <a:ext uri="{FF2B5EF4-FFF2-40B4-BE49-F238E27FC236}">
                <a16:creationId xmlns:a16="http://schemas.microsoft.com/office/drawing/2014/main" id="{CAEB9CBF-B2CF-411C-9AAD-44ED8607AB69}"/>
              </a:ext>
            </a:extLst>
          </p:cNvPr>
          <p:cNvSpPr>
            <a:spLocks noGrp="1"/>
          </p:cNvSpPr>
          <p:nvPr/>
        </p:nvSpPr>
        <p:spPr>
          <a:xfrm>
            <a:off x="2724150" y="5429250"/>
            <a:ext cx="8477250" cy="361950"/>
          </a:xfrm>
          <a:prstGeom prst="rect">
            <a:avLst/>
          </a:prstGeom>
          <a:noFill/>
          <a:ln w="0">
            <a:noFill/>
          </a:ln>
        </p:spPr>
        <p:txBody>
          <a:bodyPr anchor="t">
            <a:normAutofit fontScale="73958"/>
          </a:bodyPr>
          <a:lstStyle/>
          <a:p>
            <a:pPr algn="l">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Невизначеність описують, картографують і враховують під час вибору додаткових точок, обмежень та управлінського рішення.</a:t>
            </a:r>
          </a:p>
        </p:txBody>
      </p:sp>
      <p:sp>
        <p:nvSpPr>
          <p:cNvPr id="36" name="Прямокутник 35">
            <a:extLst>
              <a:ext uri="{FF2B5EF4-FFF2-40B4-BE49-F238E27FC236}">
                <a16:creationId xmlns:a16="http://schemas.microsoft.com/office/drawing/2014/main" id="{1E91D30D-F49B-43F0-A9EF-C3C63765D861}"/>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7" name="Прямокутник 36">
            <a:extLst>
              <a:ext uri="{FF2B5EF4-FFF2-40B4-BE49-F238E27FC236}">
                <a16:creationId xmlns:a16="http://schemas.microsoft.com/office/drawing/2014/main" id="{3A0F75D9-FB27-48E9-ADD4-55F93BDAE369}"/>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33</a:t>
            </a:r>
          </a:p>
        </p:txBody>
      </p:sp>
    </p:spTree>
    <p:extLst>
      <p:ext uri="{BB962C8B-B14F-4D97-AF65-F5344CB8AC3E}">
        <p14:creationId xmlns:p14="http://schemas.microsoft.com/office/powerpoint/2010/main" val="1723587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 name="Прямокутник 56">
            <a:extLst>
              <a:ext uri="{FF2B5EF4-FFF2-40B4-BE49-F238E27FC236}">
                <a16:creationId xmlns:a16="http://schemas.microsoft.com/office/drawing/2014/main" id="{FF816EEA-1DE6-4D64-9134-B409FD0FE17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34</a:t>
            </a:r>
          </a:p>
        </p:txBody>
      </p:sp>
      <p:sp>
        <p:nvSpPr>
          <p:cNvPr id="2" name="Прямокутник 1">
            <a:extLst>
              <a:ext uri="{FF2B5EF4-FFF2-40B4-BE49-F238E27FC236}">
                <a16:creationId xmlns:a16="http://schemas.microsoft.com/office/drawing/2014/main" id="{66DA71F6-4EEF-456D-AD43-A2294C35F410}"/>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DEC47F89-B128-4087-8C5E-87D50A5B791F}"/>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Невизначеність має бути видимою на карті</a:t>
            </a:r>
          </a:p>
        </p:txBody>
      </p:sp>
      <p:sp>
        <p:nvSpPr>
          <p:cNvPr id="4" name="Прямокутник: округлені кути 3">
            <a:extLst>
              <a:ext uri="{FF2B5EF4-FFF2-40B4-BE49-F238E27FC236}">
                <a16:creationId xmlns:a16="http://schemas.microsoft.com/office/drawing/2014/main" id="{F95B21EF-EF77-4E8B-AB0A-9CB642DBD9AE}"/>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24072F8D-E556-42B1-AFA3-8AB98FF87687}"/>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3D88E5C7-4330-490B-A1B3-0F7D3B97C0E4}"/>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ВІЗУАЛІЗАЦІЯ НЕВИЗНАЧЕНОСТІ</a:t>
            </a:r>
          </a:p>
        </p:txBody>
      </p:sp>
      <p:sp>
        <p:nvSpPr>
          <p:cNvPr id="7" name="Прямокутник 6">
            <a:extLst>
              <a:ext uri="{FF2B5EF4-FFF2-40B4-BE49-F238E27FC236}">
                <a16:creationId xmlns:a16="http://schemas.microsoft.com/office/drawing/2014/main" id="{A2FF54E1-017E-4F76-8078-F2F56BA26C88}"/>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Картографічні прийоми, які показують межі знань, рівень довіри, похибку прогнозу та ділянки з недостатніми даними.</a:t>
            </a:r>
          </a:p>
        </p:txBody>
      </p:sp>
      <p:sp>
        <p:nvSpPr>
          <p:cNvPr id="8" name="Прямокутник: округлені кути 7">
            <a:extLst>
              <a:ext uri="{FF2B5EF4-FFF2-40B4-BE49-F238E27FC236}">
                <a16:creationId xmlns:a16="http://schemas.microsoft.com/office/drawing/2014/main" id="{28530F2E-CF7A-4413-8EAD-A87B1FD31945}"/>
              </a:ext>
            </a:extLst>
          </p:cNvPr>
          <p:cNvSpPr>
            <a:spLocks noGrp="1"/>
          </p:cNvSpPr>
          <p:nvPr/>
        </p:nvSpPr>
        <p:spPr>
          <a:xfrm>
            <a:off x="514350" y="2647950"/>
            <a:ext cx="3457575" cy="590550"/>
          </a:xfrm>
          <a:prstGeom prst="roundRect">
            <a:avLst>
              <a:gd name="adj" fmla="val 12903"/>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B407969B-3339-4A37-AD7B-008E8179D3EC}"/>
              </a:ext>
            </a:extLst>
          </p:cNvPr>
          <p:cNvSpPr>
            <a:spLocks noGrp="1"/>
          </p:cNvSpPr>
          <p:nvPr/>
        </p:nvSpPr>
        <p:spPr>
          <a:xfrm>
            <a:off x="647700" y="2781300"/>
            <a:ext cx="323850" cy="3238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20E72691-B118-4260-AC08-FDAB5A6E2AAC}"/>
              </a:ext>
            </a:extLst>
          </p:cNvPr>
          <p:cNvSpPr>
            <a:spLocks noGrp="1"/>
          </p:cNvSpPr>
          <p:nvPr/>
        </p:nvSpPr>
        <p:spPr>
          <a:xfrm>
            <a:off x="647700" y="28765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2FADA086-C86E-4EB6-BF6D-FD0F91D0171B}"/>
              </a:ext>
            </a:extLst>
          </p:cNvPr>
          <p:cNvSpPr>
            <a:spLocks noGrp="1"/>
          </p:cNvSpPr>
          <p:nvPr/>
        </p:nvSpPr>
        <p:spPr>
          <a:xfrm>
            <a:off x="1104900" y="27241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Карта похибки</a:t>
            </a:r>
          </a:p>
        </p:txBody>
      </p:sp>
      <p:sp>
        <p:nvSpPr>
          <p:cNvPr id="12" name="Прямокутник 11">
            <a:extLst>
              <a:ext uri="{FF2B5EF4-FFF2-40B4-BE49-F238E27FC236}">
                <a16:creationId xmlns:a16="http://schemas.microsoft.com/office/drawing/2014/main" id="{4E9576DC-0C64-4DD9-8249-E7236553C82C}"/>
              </a:ext>
            </a:extLst>
          </p:cNvPr>
          <p:cNvSpPr>
            <a:spLocks noGrp="1"/>
          </p:cNvSpPr>
          <p:nvPr/>
        </p:nvSpPr>
        <p:spPr>
          <a:xfrm>
            <a:off x="1104900" y="2943225"/>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окремий просторовий шар</a:t>
            </a:r>
          </a:p>
        </p:txBody>
      </p:sp>
      <p:sp>
        <p:nvSpPr>
          <p:cNvPr id="13" name="Прямокутник: округлені кути 12">
            <a:extLst>
              <a:ext uri="{FF2B5EF4-FFF2-40B4-BE49-F238E27FC236}">
                <a16:creationId xmlns:a16="http://schemas.microsoft.com/office/drawing/2014/main" id="{7CD444A7-B6DC-4B0C-B3AE-7F6CC5C0265F}"/>
              </a:ext>
            </a:extLst>
          </p:cNvPr>
          <p:cNvSpPr>
            <a:spLocks noGrp="1"/>
          </p:cNvSpPr>
          <p:nvPr/>
        </p:nvSpPr>
        <p:spPr>
          <a:xfrm>
            <a:off x="4200525" y="2647950"/>
            <a:ext cx="3457575" cy="590550"/>
          </a:xfrm>
          <a:prstGeom prst="roundRect">
            <a:avLst>
              <a:gd name="adj" fmla="val 12903"/>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67B6FDCF-C3B8-423F-9B9F-E367D442E220}"/>
              </a:ext>
            </a:extLst>
          </p:cNvPr>
          <p:cNvSpPr>
            <a:spLocks noGrp="1"/>
          </p:cNvSpPr>
          <p:nvPr/>
        </p:nvSpPr>
        <p:spPr>
          <a:xfrm>
            <a:off x="4333875" y="2781300"/>
            <a:ext cx="323850" cy="3238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12DD58DF-C9E5-4442-B6CD-11CCA7E3E6CC}"/>
              </a:ext>
            </a:extLst>
          </p:cNvPr>
          <p:cNvSpPr>
            <a:spLocks noGrp="1"/>
          </p:cNvSpPr>
          <p:nvPr/>
        </p:nvSpPr>
        <p:spPr>
          <a:xfrm>
            <a:off x="4333875" y="28765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E887C086-C2B0-4993-9DC6-37826EE3D34B}"/>
              </a:ext>
            </a:extLst>
          </p:cNvPr>
          <p:cNvSpPr>
            <a:spLocks noGrp="1"/>
          </p:cNvSpPr>
          <p:nvPr/>
        </p:nvSpPr>
        <p:spPr>
          <a:xfrm>
            <a:off x="4791075" y="27241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Прозорість</a:t>
            </a:r>
          </a:p>
        </p:txBody>
      </p:sp>
      <p:sp>
        <p:nvSpPr>
          <p:cNvPr id="17" name="Прямокутник 16">
            <a:extLst>
              <a:ext uri="{FF2B5EF4-FFF2-40B4-BE49-F238E27FC236}">
                <a16:creationId xmlns:a16="http://schemas.microsoft.com/office/drawing/2014/main" id="{E23C639B-4D0C-4EA8-9652-25BA46F068F3}"/>
              </a:ext>
            </a:extLst>
          </p:cNvPr>
          <p:cNvSpPr>
            <a:spLocks noGrp="1"/>
          </p:cNvSpPr>
          <p:nvPr/>
        </p:nvSpPr>
        <p:spPr>
          <a:xfrm>
            <a:off x="4791075" y="2943225"/>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нижча впевненість показана слабшим кольором</a:t>
            </a:r>
          </a:p>
        </p:txBody>
      </p:sp>
      <p:sp>
        <p:nvSpPr>
          <p:cNvPr id="18" name="Прямокутник: округлені кути 17">
            <a:extLst>
              <a:ext uri="{FF2B5EF4-FFF2-40B4-BE49-F238E27FC236}">
                <a16:creationId xmlns:a16="http://schemas.microsoft.com/office/drawing/2014/main" id="{A77EE040-324D-4E25-A912-76FC422E215E}"/>
              </a:ext>
            </a:extLst>
          </p:cNvPr>
          <p:cNvSpPr>
            <a:spLocks noGrp="1"/>
          </p:cNvSpPr>
          <p:nvPr/>
        </p:nvSpPr>
        <p:spPr>
          <a:xfrm>
            <a:off x="7886700" y="2647950"/>
            <a:ext cx="3457575" cy="590550"/>
          </a:xfrm>
          <a:prstGeom prst="roundRect">
            <a:avLst>
              <a:gd name="adj" fmla="val 12903"/>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522AEA04-7CBB-40AD-B525-E9D7ED6D4356}"/>
              </a:ext>
            </a:extLst>
          </p:cNvPr>
          <p:cNvSpPr>
            <a:spLocks noGrp="1"/>
          </p:cNvSpPr>
          <p:nvPr/>
        </p:nvSpPr>
        <p:spPr>
          <a:xfrm>
            <a:off x="8020050" y="2781300"/>
            <a:ext cx="323850" cy="3238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F3B03F28-57B8-4348-84AE-8932E33A295E}"/>
              </a:ext>
            </a:extLst>
          </p:cNvPr>
          <p:cNvSpPr>
            <a:spLocks noGrp="1"/>
          </p:cNvSpPr>
          <p:nvPr/>
        </p:nvSpPr>
        <p:spPr>
          <a:xfrm>
            <a:off x="8020050" y="28765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4110012D-30AD-43F6-A675-E5A68AB5B55D}"/>
              </a:ext>
            </a:extLst>
          </p:cNvPr>
          <p:cNvSpPr>
            <a:spLocks noGrp="1"/>
          </p:cNvSpPr>
          <p:nvPr/>
        </p:nvSpPr>
        <p:spPr>
          <a:xfrm>
            <a:off x="8477250" y="27241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Штрихування</a:t>
            </a:r>
          </a:p>
        </p:txBody>
      </p:sp>
      <p:sp>
        <p:nvSpPr>
          <p:cNvPr id="22" name="Прямокутник 21">
            <a:extLst>
              <a:ext uri="{FF2B5EF4-FFF2-40B4-BE49-F238E27FC236}">
                <a16:creationId xmlns:a16="http://schemas.microsoft.com/office/drawing/2014/main" id="{EE41CC47-C0CD-4BAD-8BC8-BCB8E8314A7F}"/>
              </a:ext>
            </a:extLst>
          </p:cNvPr>
          <p:cNvSpPr>
            <a:spLocks noGrp="1"/>
          </p:cNvSpPr>
          <p:nvPr/>
        </p:nvSpPr>
        <p:spPr>
          <a:xfrm>
            <a:off x="8477250" y="2943225"/>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зони обмеженої достовірності</a:t>
            </a:r>
          </a:p>
        </p:txBody>
      </p:sp>
      <p:sp>
        <p:nvSpPr>
          <p:cNvPr id="23" name="Прямокутник: округлені кути 22">
            <a:extLst>
              <a:ext uri="{FF2B5EF4-FFF2-40B4-BE49-F238E27FC236}">
                <a16:creationId xmlns:a16="http://schemas.microsoft.com/office/drawing/2014/main" id="{BDB9284A-49A8-4574-9A22-E46876CE4458}"/>
              </a:ext>
            </a:extLst>
          </p:cNvPr>
          <p:cNvSpPr>
            <a:spLocks noGrp="1"/>
          </p:cNvSpPr>
          <p:nvPr/>
        </p:nvSpPr>
        <p:spPr>
          <a:xfrm>
            <a:off x="514350" y="3381375"/>
            <a:ext cx="3457575" cy="590550"/>
          </a:xfrm>
          <a:prstGeom prst="roundRect">
            <a:avLst>
              <a:gd name="adj" fmla="val 12903"/>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E6A39083-A866-413C-BBBA-380082B6CFD0}"/>
              </a:ext>
            </a:extLst>
          </p:cNvPr>
          <p:cNvSpPr>
            <a:spLocks noGrp="1"/>
          </p:cNvSpPr>
          <p:nvPr/>
        </p:nvSpPr>
        <p:spPr>
          <a:xfrm>
            <a:off x="647700" y="3514725"/>
            <a:ext cx="323850" cy="323850"/>
          </a:xfrm>
          <a:prstGeom prst="ellipse">
            <a:avLst/>
          </a:prstGeom>
          <a:solidFill>
            <a:srgbClr val="C75A52"/>
          </a:solidFill>
          <a:ln w="0">
            <a:noFill/>
          </a:ln>
        </p:spPr>
      </p:sp>
      <p:sp>
        <p:nvSpPr>
          <p:cNvPr id="25" name="Прямокутник 24">
            <a:extLst>
              <a:ext uri="{FF2B5EF4-FFF2-40B4-BE49-F238E27FC236}">
                <a16:creationId xmlns:a16="http://schemas.microsoft.com/office/drawing/2014/main" id="{FCC0D9FD-EF56-4839-92D1-F47BE0BD7A18}"/>
              </a:ext>
            </a:extLst>
          </p:cNvPr>
          <p:cNvSpPr>
            <a:spLocks noGrp="1"/>
          </p:cNvSpPr>
          <p:nvPr/>
        </p:nvSpPr>
        <p:spPr>
          <a:xfrm>
            <a:off x="647700" y="3609975"/>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4192D41F-AEB8-4A32-A631-5C1E43ACB8CA}"/>
              </a:ext>
            </a:extLst>
          </p:cNvPr>
          <p:cNvSpPr>
            <a:spLocks noGrp="1"/>
          </p:cNvSpPr>
          <p:nvPr/>
        </p:nvSpPr>
        <p:spPr>
          <a:xfrm>
            <a:off x="1104900" y="34575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Контур без даних</a:t>
            </a:r>
          </a:p>
        </p:txBody>
      </p:sp>
      <p:sp>
        <p:nvSpPr>
          <p:cNvPr id="27" name="Прямокутник 26">
            <a:extLst>
              <a:ext uri="{FF2B5EF4-FFF2-40B4-BE49-F238E27FC236}">
                <a16:creationId xmlns:a16="http://schemas.microsoft.com/office/drawing/2014/main" id="{96F1EA3C-8B3C-4B37-8A16-78E381AAD9B8}"/>
              </a:ext>
            </a:extLst>
          </p:cNvPr>
          <p:cNvSpPr>
            <a:spLocks noGrp="1"/>
          </p:cNvSpPr>
          <p:nvPr/>
        </p:nvSpPr>
        <p:spPr>
          <a:xfrm>
            <a:off x="1104900" y="3676650"/>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межа невиміряної території</a:t>
            </a:r>
          </a:p>
        </p:txBody>
      </p:sp>
      <p:sp>
        <p:nvSpPr>
          <p:cNvPr id="28" name="Прямокутник: округлені кути 27">
            <a:extLst>
              <a:ext uri="{FF2B5EF4-FFF2-40B4-BE49-F238E27FC236}">
                <a16:creationId xmlns:a16="http://schemas.microsoft.com/office/drawing/2014/main" id="{8CB2F377-AC9F-4499-88A7-DED5FA98BBFE}"/>
              </a:ext>
            </a:extLst>
          </p:cNvPr>
          <p:cNvSpPr>
            <a:spLocks noGrp="1"/>
          </p:cNvSpPr>
          <p:nvPr/>
        </p:nvSpPr>
        <p:spPr>
          <a:xfrm>
            <a:off x="4200525" y="3381375"/>
            <a:ext cx="3457575" cy="590550"/>
          </a:xfrm>
          <a:prstGeom prst="roundRect">
            <a:avLst>
              <a:gd name="adj" fmla="val 12903"/>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C80C2384-9498-4183-9928-F7223197B68E}"/>
              </a:ext>
            </a:extLst>
          </p:cNvPr>
          <p:cNvSpPr>
            <a:spLocks noGrp="1"/>
          </p:cNvSpPr>
          <p:nvPr/>
        </p:nvSpPr>
        <p:spPr>
          <a:xfrm>
            <a:off x="4333875" y="3514725"/>
            <a:ext cx="323850" cy="323850"/>
          </a:xfrm>
          <a:prstGeom prst="ellipse">
            <a:avLst/>
          </a:prstGeom>
          <a:solidFill>
            <a:srgbClr val="C75A52"/>
          </a:solidFill>
          <a:ln w="0">
            <a:noFill/>
          </a:ln>
        </p:spPr>
      </p:sp>
      <p:sp>
        <p:nvSpPr>
          <p:cNvPr id="30" name="Прямокутник 29">
            <a:extLst>
              <a:ext uri="{FF2B5EF4-FFF2-40B4-BE49-F238E27FC236}">
                <a16:creationId xmlns:a16="http://schemas.microsoft.com/office/drawing/2014/main" id="{71BB4E50-6F8E-41C8-858F-D36082F9E158}"/>
              </a:ext>
            </a:extLst>
          </p:cNvPr>
          <p:cNvSpPr>
            <a:spLocks noGrp="1"/>
          </p:cNvSpPr>
          <p:nvPr/>
        </p:nvSpPr>
        <p:spPr>
          <a:xfrm>
            <a:off x="4333875" y="3609975"/>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18064DE4-C043-4C42-9B37-6BE4E734669A}"/>
              </a:ext>
            </a:extLst>
          </p:cNvPr>
          <p:cNvSpPr>
            <a:spLocks noGrp="1"/>
          </p:cNvSpPr>
          <p:nvPr/>
        </p:nvSpPr>
        <p:spPr>
          <a:xfrm>
            <a:off x="4791075" y="34575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Недоступна зона</a:t>
            </a:r>
          </a:p>
        </p:txBody>
      </p:sp>
      <p:sp>
        <p:nvSpPr>
          <p:cNvPr id="32" name="Прямокутник 31">
            <a:extLst>
              <a:ext uri="{FF2B5EF4-FFF2-40B4-BE49-F238E27FC236}">
                <a16:creationId xmlns:a16="http://schemas.microsoft.com/office/drawing/2014/main" id="{8E9573B6-67E9-4BE8-A4A2-D0669FB3F43F}"/>
              </a:ext>
            </a:extLst>
          </p:cNvPr>
          <p:cNvSpPr>
            <a:spLocks noGrp="1"/>
          </p:cNvSpPr>
          <p:nvPr/>
        </p:nvSpPr>
        <p:spPr>
          <a:xfrm>
            <a:off x="4791075" y="3676650"/>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окремий умовний знак</a:t>
            </a:r>
          </a:p>
        </p:txBody>
      </p:sp>
      <p:sp>
        <p:nvSpPr>
          <p:cNvPr id="33" name="Прямокутник: округлені кути 32">
            <a:extLst>
              <a:ext uri="{FF2B5EF4-FFF2-40B4-BE49-F238E27FC236}">
                <a16:creationId xmlns:a16="http://schemas.microsoft.com/office/drawing/2014/main" id="{60657AF4-E5CF-4F06-BD9C-E7EC09F703A2}"/>
              </a:ext>
            </a:extLst>
          </p:cNvPr>
          <p:cNvSpPr>
            <a:spLocks noGrp="1"/>
          </p:cNvSpPr>
          <p:nvPr/>
        </p:nvSpPr>
        <p:spPr>
          <a:xfrm>
            <a:off x="7886700" y="3381375"/>
            <a:ext cx="3457575" cy="590550"/>
          </a:xfrm>
          <a:prstGeom prst="roundRect">
            <a:avLst>
              <a:gd name="adj" fmla="val 12903"/>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AD9CD632-66C8-4CAC-9831-21F4E615F52F}"/>
              </a:ext>
            </a:extLst>
          </p:cNvPr>
          <p:cNvSpPr>
            <a:spLocks noGrp="1"/>
          </p:cNvSpPr>
          <p:nvPr/>
        </p:nvSpPr>
        <p:spPr>
          <a:xfrm>
            <a:off x="8020050" y="3514725"/>
            <a:ext cx="323850" cy="323850"/>
          </a:xfrm>
          <a:prstGeom prst="ellipse">
            <a:avLst/>
          </a:prstGeom>
          <a:solidFill>
            <a:srgbClr val="D9952D"/>
          </a:solidFill>
          <a:ln w="0">
            <a:noFill/>
          </a:ln>
        </p:spPr>
      </p:sp>
      <p:sp>
        <p:nvSpPr>
          <p:cNvPr id="35" name="Прямокутник 34">
            <a:extLst>
              <a:ext uri="{FF2B5EF4-FFF2-40B4-BE49-F238E27FC236}">
                <a16:creationId xmlns:a16="http://schemas.microsoft.com/office/drawing/2014/main" id="{E12D0D3A-CED3-4D96-B813-1B07F23E000D}"/>
              </a:ext>
            </a:extLst>
          </p:cNvPr>
          <p:cNvSpPr>
            <a:spLocks noGrp="1"/>
          </p:cNvSpPr>
          <p:nvPr/>
        </p:nvSpPr>
        <p:spPr>
          <a:xfrm>
            <a:off x="8020050" y="3609975"/>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35DFCA64-459C-4926-9EAD-77B29C869DA3}"/>
              </a:ext>
            </a:extLst>
          </p:cNvPr>
          <p:cNvSpPr>
            <a:spLocks noGrp="1"/>
          </p:cNvSpPr>
          <p:nvPr/>
        </p:nvSpPr>
        <p:spPr>
          <a:xfrm>
            <a:off x="8477250" y="3457575"/>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Недостатньо інформації</a:t>
            </a:r>
          </a:p>
        </p:txBody>
      </p:sp>
      <p:sp>
        <p:nvSpPr>
          <p:cNvPr id="37" name="Прямокутник 36">
            <a:extLst>
              <a:ext uri="{FF2B5EF4-FFF2-40B4-BE49-F238E27FC236}">
                <a16:creationId xmlns:a16="http://schemas.microsoft.com/office/drawing/2014/main" id="{F17718E2-4F25-4074-9D9C-1E70B0F183DE}"/>
              </a:ext>
            </a:extLst>
          </p:cNvPr>
          <p:cNvSpPr>
            <a:spLocks noGrp="1"/>
          </p:cNvSpPr>
          <p:nvPr/>
        </p:nvSpPr>
        <p:spPr>
          <a:xfrm>
            <a:off x="8477250" y="3676650"/>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спеціальний клас легенди</a:t>
            </a:r>
          </a:p>
        </p:txBody>
      </p:sp>
      <p:sp>
        <p:nvSpPr>
          <p:cNvPr id="38" name="Прямокутник: округлені кути 37">
            <a:extLst>
              <a:ext uri="{FF2B5EF4-FFF2-40B4-BE49-F238E27FC236}">
                <a16:creationId xmlns:a16="http://schemas.microsoft.com/office/drawing/2014/main" id="{85AC5219-7528-4AE4-9D04-81999AF358A9}"/>
              </a:ext>
            </a:extLst>
          </p:cNvPr>
          <p:cNvSpPr>
            <a:spLocks noGrp="1"/>
          </p:cNvSpPr>
          <p:nvPr/>
        </p:nvSpPr>
        <p:spPr>
          <a:xfrm>
            <a:off x="514350" y="4114800"/>
            <a:ext cx="3457575" cy="590550"/>
          </a:xfrm>
          <a:prstGeom prst="roundRect">
            <a:avLst>
              <a:gd name="adj" fmla="val 12903"/>
            </a:avLst>
          </a:prstGeom>
          <a:solidFill>
            <a:srgbClr val="F4F8F6"/>
          </a:solidFill>
          <a:ln w="9525">
            <a:solidFill>
              <a:srgbClr val="D6E1DC"/>
            </a:solidFill>
          </a:ln>
        </p:spPr>
      </p:sp>
      <p:sp>
        <p:nvSpPr>
          <p:cNvPr id="39" name="Овал 38">
            <a:extLst>
              <a:ext uri="{FF2B5EF4-FFF2-40B4-BE49-F238E27FC236}">
                <a16:creationId xmlns:a16="http://schemas.microsoft.com/office/drawing/2014/main" id="{CF590C16-02A1-4683-AC9C-0716DAA7F5D2}"/>
              </a:ext>
            </a:extLst>
          </p:cNvPr>
          <p:cNvSpPr>
            <a:spLocks noGrp="1"/>
          </p:cNvSpPr>
          <p:nvPr/>
        </p:nvSpPr>
        <p:spPr>
          <a:xfrm>
            <a:off x="647700" y="4248150"/>
            <a:ext cx="323850" cy="323850"/>
          </a:xfrm>
          <a:prstGeom prst="ellipse">
            <a:avLst/>
          </a:prstGeom>
          <a:solidFill>
            <a:srgbClr val="4D8969"/>
          </a:solidFill>
          <a:ln w="0">
            <a:noFill/>
          </a:ln>
        </p:spPr>
      </p:sp>
      <p:sp>
        <p:nvSpPr>
          <p:cNvPr id="40" name="Прямокутник 39">
            <a:extLst>
              <a:ext uri="{FF2B5EF4-FFF2-40B4-BE49-F238E27FC236}">
                <a16:creationId xmlns:a16="http://schemas.microsoft.com/office/drawing/2014/main" id="{24A670FE-BEEF-4713-94DB-70EB6182BDA7}"/>
              </a:ext>
            </a:extLst>
          </p:cNvPr>
          <p:cNvSpPr>
            <a:spLocks noGrp="1"/>
          </p:cNvSpPr>
          <p:nvPr/>
        </p:nvSpPr>
        <p:spPr>
          <a:xfrm>
            <a:off x="647700" y="43434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41" name="Прямокутник 40">
            <a:extLst>
              <a:ext uri="{FF2B5EF4-FFF2-40B4-BE49-F238E27FC236}">
                <a16:creationId xmlns:a16="http://schemas.microsoft.com/office/drawing/2014/main" id="{667CFD4C-C3F5-4380-8880-8797FC2A2CD1}"/>
              </a:ext>
            </a:extLst>
          </p:cNvPr>
          <p:cNvSpPr>
            <a:spLocks noGrp="1"/>
          </p:cNvSpPr>
          <p:nvPr/>
        </p:nvSpPr>
        <p:spPr>
          <a:xfrm>
            <a:off x="1104900" y="419100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Інтервал довіри</a:t>
            </a:r>
          </a:p>
        </p:txBody>
      </p:sp>
      <p:sp>
        <p:nvSpPr>
          <p:cNvPr id="42" name="Прямокутник 41">
            <a:extLst>
              <a:ext uri="{FF2B5EF4-FFF2-40B4-BE49-F238E27FC236}">
                <a16:creationId xmlns:a16="http://schemas.microsoft.com/office/drawing/2014/main" id="{344662BB-3668-4F53-A235-36D2E4D69512}"/>
              </a:ext>
            </a:extLst>
          </p:cNvPr>
          <p:cNvSpPr>
            <a:spLocks noGrp="1"/>
          </p:cNvSpPr>
          <p:nvPr/>
        </p:nvSpPr>
        <p:spPr>
          <a:xfrm>
            <a:off x="1104900" y="4410075"/>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діапазон можливих значень</a:t>
            </a:r>
          </a:p>
        </p:txBody>
      </p:sp>
      <p:sp>
        <p:nvSpPr>
          <p:cNvPr id="43" name="Прямокутник: округлені кути 42">
            <a:extLst>
              <a:ext uri="{FF2B5EF4-FFF2-40B4-BE49-F238E27FC236}">
                <a16:creationId xmlns:a16="http://schemas.microsoft.com/office/drawing/2014/main" id="{FEED0634-79A2-406B-BAE2-BCF5871A5936}"/>
              </a:ext>
            </a:extLst>
          </p:cNvPr>
          <p:cNvSpPr>
            <a:spLocks noGrp="1"/>
          </p:cNvSpPr>
          <p:nvPr/>
        </p:nvSpPr>
        <p:spPr>
          <a:xfrm>
            <a:off x="4200525" y="4114800"/>
            <a:ext cx="3457575" cy="590550"/>
          </a:xfrm>
          <a:prstGeom prst="roundRect">
            <a:avLst>
              <a:gd name="adj" fmla="val 12903"/>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860D83F0-7BD7-41A5-B716-3FB80C6018C1}"/>
              </a:ext>
            </a:extLst>
          </p:cNvPr>
          <p:cNvSpPr>
            <a:spLocks noGrp="1"/>
          </p:cNvSpPr>
          <p:nvPr/>
        </p:nvSpPr>
        <p:spPr>
          <a:xfrm>
            <a:off x="4333875" y="4248150"/>
            <a:ext cx="323850" cy="323850"/>
          </a:xfrm>
          <a:prstGeom prst="ellipse">
            <a:avLst/>
          </a:prstGeom>
          <a:solidFill>
            <a:srgbClr val="3E7692"/>
          </a:solidFill>
          <a:ln w="0">
            <a:noFill/>
          </a:ln>
        </p:spPr>
      </p:sp>
      <p:sp>
        <p:nvSpPr>
          <p:cNvPr id="45" name="Прямокутник 44">
            <a:extLst>
              <a:ext uri="{FF2B5EF4-FFF2-40B4-BE49-F238E27FC236}">
                <a16:creationId xmlns:a16="http://schemas.microsoft.com/office/drawing/2014/main" id="{2A385A86-5107-4539-AF80-112AAD083B17}"/>
              </a:ext>
            </a:extLst>
          </p:cNvPr>
          <p:cNvSpPr>
            <a:spLocks noGrp="1"/>
          </p:cNvSpPr>
          <p:nvPr/>
        </p:nvSpPr>
        <p:spPr>
          <a:xfrm>
            <a:off x="4333875" y="43434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8</a:t>
            </a:r>
          </a:p>
        </p:txBody>
      </p:sp>
      <p:sp>
        <p:nvSpPr>
          <p:cNvPr id="46" name="Прямокутник 45">
            <a:extLst>
              <a:ext uri="{FF2B5EF4-FFF2-40B4-BE49-F238E27FC236}">
                <a16:creationId xmlns:a16="http://schemas.microsoft.com/office/drawing/2014/main" id="{8AAB385A-932B-4D31-94D5-DD8A97EC5731}"/>
              </a:ext>
            </a:extLst>
          </p:cNvPr>
          <p:cNvSpPr>
            <a:spLocks noGrp="1"/>
          </p:cNvSpPr>
          <p:nvPr/>
        </p:nvSpPr>
        <p:spPr>
          <a:xfrm>
            <a:off x="4791075" y="419100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Ймовірність перевищення</a:t>
            </a:r>
          </a:p>
        </p:txBody>
      </p:sp>
      <p:sp>
        <p:nvSpPr>
          <p:cNvPr id="47" name="Прямокутник 46">
            <a:extLst>
              <a:ext uri="{FF2B5EF4-FFF2-40B4-BE49-F238E27FC236}">
                <a16:creationId xmlns:a16="http://schemas.microsoft.com/office/drawing/2014/main" id="{519E7BAB-F82C-40F4-BE4E-F0CF8E4E4D90}"/>
              </a:ext>
            </a:extLst>
          </p:cNvPr>
          <p:cNvSpPr>
            <a:spLocks noGrp="1"/>
          </p:cNvSpPr>
          <p:nvPr/>
        </p:nvSpPr>
        <p:spPr>
          <a:xfrm>
            <a:off x="4791075" y="4410075"/>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ризик переходу через критерій</a:t>
            </a:r>
          </a:p>
        </p:txBody>
      </p:sp>
      <p:sp>
        <p:nvSpPr>
          <p:cNvPr id="48" name="Прямокутник: округлені кути 47">
            <a:extLst>
              <a:ext uri="{FF2B5EF4-FFF2-40B4-BE49-F238E27FC236}">
                <a16:creationId xmlns:a16="http://schemas.microsoft.com/office/drawing/2014/main" id="{F552BEDC-CD8B-427C-AA40-81F824989A57}"/>
              </a:ext>
            </a:extLst>
          </p:cNvPr>
          <p:cNvSpPr>
            <a:spLocks noGrp="1"/>
          </p:cNvSpPr>
          <p:nvPr/>
        </p:nvSpPr>
        <p:spPr>
          <a:xfrm>
            <a:off x="7886700" y="4114800"/>
            <a:ext cx="3457575" cy="590550"/>
          </a:xfrm>
          <a:prstGeom prst="roundRect">
            <a:avLst>
              <a:gd name="adj" fmla="val 12903"/>
            </a:avLst>
          </a:prstGeom>
          <a:solidFill>
            <a:srgbClr val="F4F8F6"/>
          </a:solidFill>
          <a:ln w="9525">
            <a:solidFill>
              <a:srgbClr val="D6E1DC"/>
            </a:solidFill>
          </a:ln>
        </p:spPr>
      </p:sp>
      <p:sp>
        <p:nvSpPr>
          <p:cNvPr id="49" name="Овал 48">
            <a:extLst>
              <a:ext uri="{FF2B5EF4-FFF2-40B4-BE49-F238E27FC236}">
                <a16:creationId xmlns:a16="http://schemas.microsoft.com/office/drawing/2014/main" id="{F398339F-C2F2-49C0-A193-528B963D7AA5}"/>
              </a:ext>
            </a:extLst>
          </p:cNvPr>
          <p:cNvSpPr>
            <a:spLocks noGrp="1"/>
          </p:cNvSpPr>
          <p:nvPr/>
        </p:nvSpPr>
        <p:spPr>
          <a:xfrm>
            <a:off x="8020050" y="4248150"/>
            <a:ext cx="323850" cy="323850"/>
          </a:xfrm>
          <a:prstGeom prst="ellipse">
            <a:avLst/>
          </a:prstGeom>
          <a:solidFill>
            <a:srgbClr val="0F6B64"/>
          </a:solidFill>
          <a:ln w="0">
            <a:noFill/>
          </a:ln>
        </p:spPr>
      </p:sp>
      <p:sp>
        <p:nvSpPr>
          <p:cNvPr id="50" name="Прямокутник 49">
            <a:extLst>
              <a:ext uri="{FF2B5EF4-FFF2-40B4-BE49-F238E27FC236}">
                <a16:creationId xmlns:a16="http://schemas.microsoft.com/office/drawing/2014/main" id="{6BF80A21-10AF-46FA-8AD2-0DBBF97B17A9}"/>
              </a:ext>
            </a:extLst>
          </p:cNvPr>
          <p:cNvSpPr>
            <a:spLocks noGrp="1"/>
          </p:cNvSpPr>
          <p:nvPr/>
        </p:nvSpPr>
        <p:spPr>
          <a:xfrm>
            <a:off x="8020050" y="43434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9</a:t>
            </a:r>
          </a:p>
        </p:txBody>
      </p:sp>
      <p:sp>
        <p:nvSpPr>
          <p:cNvPr id="51" name="Прямокутник 50">
            <a:extLst>
              <a:ext uri="{FF2B5EF4-FFF2-40B4-BE49-F238E27FC236}">
                <a16:creationId xmlns:a16="http://schemas.microsoft.com/office/drawing/2014/main" id="{C72E99CD-0FE7-40B0-AE77-B1BE3ECA104F}"/>
              </a:ext>
            </a:extLst>
          </p:cNvPr>
          <p:cNvSpPr>
            <a:spLocks noGrp="1"/>
          </p:cNvSpPr>
          <p:nvPr/>
        </p:nvSpPr>
        <p:spPr>
          <a:xfrm>
            <a:off x="8477250" y="419100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Щільність спостережень</a:t>
            </a:r>
          </a:p>
        </p:txBody>
      </p:sp>
      <p:sp>
        <p:nvSpPr>
          <p:cNvPr id="52" name="Прямокутник 51">
            <a:extLst>
              <a:ext uri="{FF2B5EF4-FFF2-40B4-BE49-F238E27FC236}">
                <a16:creationId xmlns:a16="http://schemas.microsoft.com/office/drawing/2014/main" id="{79C0EA2D-0566-4D73-9034-5A33BCDDB457}"/>
              </a:ext>
            </a:extLst>
          </p:cNvPr>
          <p:cNvSpPr>
            <a:spLocks noGrp="1"/>
          </p:cNvSpPr>
          <p:nvPr/>
        </p:nvSpPr>
        <p:spPr>
          <a:xfrm>
            <a:off x="8477250" y="4410075"/>
            <a:ext cx="266700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покриття вимірюваннями</a:t>
            </a:r>
          </a:p>
        </p:txBody>
      </p:sp>
      <p:sp>
        <p:nvSpPr>
          <p:cNvPr id="53" name="Прямокутник: округлені кути 52">
            <a:extLst>
              <a:ext uri="{FF2B5EF4-FFF2-40B4-BE49-F238E27FC236}">
                <a16:creationId xmlns:a16="http://schemas.microsoft.com/office/drawing/2014/main" id="{D49215B4-AB68-499D-B8AB-FB1B5CE42B4C}"/>
              </a:ext>
            </a:extLst>
          </p:cNvPr>
          <p:cNvSpPr>
            <a:spLocks noGrp="1"/>
          </p:cNvSpPr>
          <p:nvPr/>
        </p:nvSpPr>
        <p:spPr>
          <a:xfrm>
            <a:off x="514350" y="5048250"/>
            <a:ext cx="11068050" cy="723900"/>
          </a:xfrm>
          <a:prstGeom prst="roundRect">
            <a:avLst>
              <a:gd name="adj" fmla="val 10526"/>
            </a:avLst>
          </a:prstGeom>
          <a:solidFill>
            <a:srgbClr val="10282F"/>
          </a:solidFill>
          <a:ln w="0">
            <a:noFill/>
          </a:ln>
        </p:spPr>
      </p:sp>
      <p:sp>
        <p:nvSpPr>
          <p:cNvPr id="54" name="Прямокутник 53">
            <a:extLst>
              <a:ext uri="{FF2B5EF4-FFF2-40B4-BE49-F238E27FC236}">
                <a16:creationId xmlns:a16="http://schemas.microsoft.com/office/drawing/2014/main" id="{75D6653F-6F4B-41E4-91C3-44B097A5AE29}"/>
              </a:ext>
            </a:extLst>
          </p:cNvPr>
          <p:cNvSpPr>
            <a:spLocks noGrp="1"/>
          </p:cNvSpPr>
          <p:nvPr/>
        </p:nvSpPr>
        <p:spPr>
          <a:xfrm>
            <a:off x="723900" y="5238750"/>
            <a:ext cx="10648950" cy="323850"/>
          </a:xfrm>
          <a:prstGeom prst="rect">
            <a:avLst/>
          </a:prstGeom>
          <a:noFill/>
          <a:ln w="0">
            <a:noFill/>
          </a:ln>
        </p:spPr>
        <p:txBody>
          <a:bodyPr anchor="t">
            <a:normAutofit/>
          </a:body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Територію без достатніх даних не зафарбовують так, ніби її стан достовірно встановлено.</a:t>
            </a:r>
          </a:p>
        </p:txBody>
      </p:sp>
      <p:sp>
        <p:nvSpPr>
          <p:cNvPr id="55" name="Прямокутник 54">
            <a:extLst>
              <a:ext uri="{FF2B5EF4-FFF2-40B4-BE49-F238E27FC236}">
                <a16:creationId xmlns:a16="http://schemas.microsoft.com/office/drawing/2014/main" id="{A666F790-3EEA-47FB-8B16-71CCC639368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6" name="Прямокутник 55">
            <a:extLst>
              <a:ext uri="{FF2B5EF4-FFF2-40B4-BE49-F238E27FC236}">
                <a16:creationId xmlns:a16="http://schemas.microsoft.com/office/drawing/2014/main" id="{6F8A2182-D0E3-4663-B8A9-22FB12C4C0A4}"/>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34</a:t>
            </a:r>
          </a:p>
        </p:txBody>
      </p:sp>
    </p:spTree>
    <p:extLst>
      <p:ext uri="{BB962C8B-B14F-4D97-AF65-F5344CB8AC3E}">
        <p14:creationId xmlns:p14="http://schemas.microsoft.com/office/powerpoint/2010/main" val="470146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4" name="Прямокутник 53">
            <a:extLst>
              <a:ext uri="{FF2B5EF4-FFF2-40B4-BE49-F238E27FC236}">
                <a16:creationId xmlns:a16="http://schemas.microsoft.com/office/drawing/2014/main" id="{26532480-B2F9-498A-8184-97832D4BEFD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35</a:t>
            </a:r>
          </a:p>
        </p:txBody>
      </p:sp>
      <p:sp>
        <p:nvSpPr>
          <p:cNvPr id="2" name="Прямокутник 1">
            <a:extLst>
              <a:ext uri="{FF2B5EF4-FFF2-40B4-BE49-F238E27FC236}">
                <a16:creationId xmlns:a16="http://schemas.microsoft.com/office/drawing/2014/main" id="{C245F778-83FD-44F9-A3FD-561D546DCA37}"/>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4F0B8E6-9069-4C3B-B860-A1B86C8C81CB}"/>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Екстраполяція розширює прогноз за межі спостережень</a:t>
            </a:r>
          </a:p>
        </p:txBody>
      </p:sp>
      <p:sp>
        <p:nvSpPr>
          <p:cNvPr id="4" name="Прямокутник: округлені кути 3">
            <a:extLst>
              <a:ext uri="{FF2B5EF4-FFF2-40B4-BE49-F238E27FC236}">
                <a16:creationId xmlns:a16="http://schemas.microsoft.com/office/drawing/2014/main" id="{A6F7CC3C-53CA-46B5-A60E-516EA5BE866E}"/>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5469F2F1-108D-4883-9A07-7DA83710687B}"/>
              </a:ext>
            </a:extLst>
          </p:cNvPr>
          <p:cNvSpPr>
            <a:spLocks noGrp="1"/>
          </p:cNvSpPr>
          <p:nvPr/>
        </p:nvSpPr>
        <p:spPr>
          <a:xfrm>
            <a:off x="514350" y="1657350"/>
            <a:ext cx="66675" cy="6667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4DD789F5-F4F6-4DE5-BC9C-06797E038E87}"/>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ЕКСТРАПОЛЯЦІЯ</a:t>
            </a:r>
          </a:p>
        </p:txBody>
      </p:sp>
      <p:sp>
        <p:nvSpPr>
          <p:cNvPr id="7" name="Прямокутник 6">
            <a:extLst>
              <a:ext uri="{FF2B5EF4-FFF2-40B4-BE49-F238E27FC236}">
                <a16:creationId xmlns:a16="http://schemas.microsoft.com/office/drawing/2014/main" id="{09BE5BCC-3ED2-4C29-B2A8-F02E96623695}"/>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Оцінювання значень поза просторовими або часовими межами наявних спостережень.</a:t>
            </a:r>
          </a:p>
        </p:txBody>
      </p:sp>
      <p:sp>
        <p:nvSpPr>
          <p:cNvPr id="8" name="Прямокутник: округлені кути 7">
            <a:extLst>
              <a:ext uri="{FF2B5EF4-FFF2-40B4-BE49-F238E27FC236}">
                <a16:creationId xmlns:a16="http://schemas.microsoft.com/office/drawing/2014/main" id="{1B32EF27-D6C9-4269-A41E-252CDAFE5DE0}"/>
              </a:ext>
            </a:extLst>
          </p:cNvPr>
          <p:cNvSpPr>
            <a:spLocks noGrp="1"/>
          </p:cNvSpPr>
          <p:nvPr/>
        </p:nvSpPr>
        <p:spPr>
          <a:xfrm>
            <a:off x="514350" y="2647950"/>
            <a:ext cx="4629150" cy="2571750"/>
          </a:xfrm>
          <a:prstGeom prst="roundRect">
            <a:avLst>
              <a:gd name="adj" fmla="val 2963"/>
            </a:avLst>
          </a:prstGeom>
          <a:solidFill>
            <a:srgbClr val="FFFFFF"/>
          </a:solidFill>
          <a:ln w="9525">
            <a:solidFill>
              <a:srgbClr val="D6E1DC"/>
            </a:solidFill>
          </a:ln>
        </p:spPr>
      </p:sp>
      <p:sp>
        <p:nvSpPr>
          <p:cNvPr id="9" name="Прямокутник 8">
            <a:extLst>
              <a:ext uri="{FF2B5EF4-FFF2-40B4-BE49-F238E27FC236}">
                <a16:creationId xmlns:a16="http://schemas.microsoft.com/office/drawing/2014/main" id="{A2B78325-44C3-4A09-87E3-0B7483817928}"/>
              </a:ext>
            </a:extLst>
          </p:cNvPr>
          <p:cNvSpPr>
            <a:spLocks noGrp="1"/>
          </p:cNvSpPr>
          <p:nvPr/>
        </p:nvSpPr>
        <p:spPr>
          <a:xfrm>
            <a:off x="723900" y="2819400"/>
            <a:ext cx="2667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ЗОНА СПОСТЕРЕЖЕНЬ</a:t>
            </a:r>
          </a:p>
        </p:txBody>
      </p:sp>
      <p:sp>
        <p:nvSpPr>
          <p:cNvPr id="10" name="Овал 9">
            <a:extLst>
              <a:ext uri="{FF2B5EF4-FFF2-40B4-BE49-F238E27FC236}">
                <a16:creationId xmlns:a16="http://schemas.microsoft.com/office/drawing/2014/main" id="{6F0114CB-31C6-4AFB-99D8-F4B7B2542431}"/>
              </a:ext>
            </a:extLst>
          </p:cNvPr>
          <p:cNvSpPr>
            <a:spLocks noGrp="1"/>
          </p:cNvSpPr>
          <p:nvPr/>
        </p:nvSpPr>
        <p:spPr>
          <a:xfrm>
            <a:off x="1000125" y="3381375"/>
            <a:ext cx="228600" cy="228600"/>
          </a:xfrm>
          <a:prstGeom prst="ellipse">
            <a:avLst/>
          </a:prstGeom>
          <a:solidFill>
            <a:srgbClr val="0F6B64"/>
          </a:solidFill>
          <a:ln w="0">
            <a:noFill/>
          </a:ln>
        </p:spPr>
      </p:sp>
      <p:sp>
        <p:nvSpPr>
          <p:cNvPr id="11" name="Овал 10">
            <a:extLst>
              <a:ext uri="{FF2B5EF4-FFF2-40B4-BE49-F238E27FC236}">
                <a16:creationId xmlns:a16="http://schemas.microsoft.com/office/drawing/2014/main" id="{75A89E4A-8596-4EED-8915-44DE2F58C323}"/>
              </a:ext>
            </a:extLst>
          </p:cNvPr>
          <p:cNvSpPr>
            <a:spLocks noGrp="1"/>
          </p:cNvSpPr>
          <p:nvPr/>
        </p:nvSpPr>
        <p:spPr>
          <a:xfrm>
            <a:off x="1838325" y="3381375"/>
            <a:ext cx="228600" cy="228600"/>
          </a:xfrm>
          <a:prstGeom prst="ellipse">
            <a:avLst/>
          </a:prstGeom>
          <a:solidFill>
            <a:srgbClr val="0F6B64"/>
          </a:solidFill>
          <a:ln w="0">
            <a:noFill/>
          </a:ln>
        </p:spPr>
      </p:sp>
      <p:sp>
        <p:nvSpPr>
          <p:cNvPr id="12" name="Овал 11">
            <a:extLst>
              <a:ext uri="{FF2B5EF4-FFF2-40B4-BE49-F238E27FC236}">
                <a16:creationId xmlns:a16="http://schemas.microsoft.com/office/drawing/2014/main" id="{1C5F8975-F3B9-41FB-843D-3E4E029D5D3D}"/>
              </a:ext>
            </a:extLst>
          </p:cNvPr>
          <p:cNvSpPr>
            <a:spLocks noGrp="1"/>
          </p:cNvSpPr>
          <p:nvPr/>
        </p:nvSpPr>
        <p:spPr>
          <a:xfrm>
            <a:off x="2676525" y="3381375"/>
            <a:ext cx="228600" cy="228600"/>
          </a:xfrm>
          <a:prstGeom prst="ellipse">
            <a:avLst/>
          </a:prstGeom>
          <a:solidFill>
            <a:srgbClr val="0F6B64"/>
          </a:solidFill>
          <a:ln w="0">
            <a:noFill/>
          </a:ln>
        </p:spPr>
      </p:sp>
      <p:sp>
        <p:nvSpPr>
          <p:cNvPr id="13" name="Овал 12">
            <a:extLst>
              <a:ext uri="{FF2B5EF4-FFF2-40B4-BE49-F238E27FC236}">
                <a16:creationId xmlns:a16="http://schemas.microsoft.com/office/drawing/2014/main" id="{4FAB98D1-5280-41CC-A926-9E761954A911}"/>
              </a:ext>
            </a:extLst>
          </p:cNvPr>
          <p:cNvSpPr>
            <a:spLocks noGrp="1"/>
          </p:cNvSpPr>
          <p:nvPr/>
        </p:nvSpPr>
        <p:spPr>
          <a:xfrm>
            <a:off x="3514725" y="3381375"/>
            <a:ext cx="228600" cy="228600"/>
          </a:xfrm>
          <a:prstGeom prst="ellipse">
            <a:avLst/>
          </a:prstGeom>
          <a:solidFill>
            <a:srgbClr val="0F6B64"/>
          </a:solidFill>
          <a:ln w="0">
            <a:noFill/>
          </a:ln>
        </p:spPr>
      </p:sp>
      <p:sp>
        <p:nvSpPr>
          <p:cNvPr id="14" name="Овал 13">
            <a:extLst>
              <a:ext uri="{FF2B5EF4-FFF2-40B4-BE49-F238E27FC236}">
                <a16:creationId xmlns:a16="http://schemas.microsoft.com/office/drawing/2014/main" id="{F09D4BA2-476A-44A4-A0C7-B70340C41CB0}"/>
              </a:ext>
            </a:extLst>
          </p:cNvPr>
          <p:cNvSpPr>
            <a:spLocks noGrp="1"/>
          </p:cNvSpPr>
          <p:nvPr/>
        </p:nvSpPr>
        <p:spPr>
          <a:xfrm>
            <a:off x="1000125" y="4219575"/>
            <a:ext cx="228600" cy="228600"/>
          </a:xfrm>
          <a:prstGeom prst="ellipse">
            <a:avLst/>
          </a:prstGeom>
          <a:solidFill>
            <a:srgbClr val="0F6B64"/>
          </a:solidFill>
          <a:ln w="0">
            <a:noFill/>
          </a:ln>
        </p:spPr>
      </p:sp>
      <p:sp>
        <p:nvSpPr>
          <p:cNvPr id="15" name="Овал 14">
            <a:extLst>
              <a:ext uri="{FF2B5EF4-FFF2-40B4-BE49-F238E27FC236}">
                <a16:creationId xmlns:a16="http://schemas.microsoft.com/office/drawing/2014/main" id="{74DF10E3-25BE-41ED-848E-8E64E9032575}"/>
              </a:ext>
            </a:extLst>
          </p:cNvPr>
          <p:cNvSpPr>
            <a:spLocks noGrp="1"/>
          </p:cNvSpPr>
          <p:nvPr/>
        </p:nvSpPr>
        <p:spPr>
          <a:xfrm>
            <a:off x="1838325" y="4219575"/>
            <a:ext cx="228600" cy="228600"/>
          </a:xfrm>
          <a:prstGeom prst="ellipse">
            <a:avLst/>
          </a:prstGeom>
          <a:solidFill>
            <a:srgbClr val="0F6B64"/>
          </a:solidFill>
          <a:ln w="0">
            <a:noFill/>
          </a:ln>
        </p:spPr>
      </p:sp>
      <p:sp>
        <p:nvSpPr>
          <p:cNvPr id="16" name="Овал 15">
            <a:extLst>
              <a:ext uri="{FF2B5EF4-FFF2-40B4-BE49-F238E27FC236}">
                <a16:creationId xmlns:a16="http://schemas.microsoft.com/office/drawing/2014/main" id="{25169C85-3783-41A8-B139-674C97B63835}"/>
              </a:ext>
            </a:extLst>
          </p:cNvPr>
          <p:cNvSpPr>
            <a:spLocks noGrp="1"/>
          </p:cNvSpPr>
          <p:nvPr/>
        </p:nvSpPr>
        <p:spPr>
          <a:xfrm>
            <a:off x="2676525" y="4219575"/>
            <a:ext cx="228600" cy="228600"/>
          </a:xfrm>
          <a:prstGeom prst="ellipse">
            <a:avLst/>
          </a:prstGeom>
          <a:solidFill>
            <a:srgbClr val="0F6B64"/>
          </a:solidFill>
          <a:ln w="0">
            <a:noFill/>
          </a:ln>
        </p:spPr>
      </p:sp>
      <p:sp>
        <p:nvSpPr>
          <p:cNvPr id="17" name="Овал 16">
            <a:extLst>
              <a:ext uri="{FF2B5EF4-FFF2-40B4-BE49-F238E27FC236}">
                <a16:creationId xmlns:a16="http://schemas.microsoft.com/office/drawing/2014/main" id="{0208EB2E-AC23-4000-A771-A1ACFF145CBC}"/>
              </a:ext>
            </a:extLst>
          </p:cNvPr>
          <p:cNvSpPr>
            <a:spLocks noGrp="1"/>
          </p:cNvSpPr>
          <p:nvPr/>
        </p:nvSpPr>
        <p:spPr>
          <a:xfrm>
            <a:off x="3514725" y="4219575"/>
            <a:ext cx="228600" cy="228600"/>
          </a:xfrm>
          <a:prstGeom prst="ellipse">
            <a:avLst/>
          </a:prstGeom>
          <a:solidFill>
            <a:srgbClr val="D9952D"/>
          </a:solidFill>
          <a:ln w="0">
            <a:noFill/>
          </a:ln>
        </p:spPr>
      </p:sp>
      <p:sp>
        <p:nvSpPr>
          <p:cNvPr id="18" name="Прямокутник: округлені кути 17">
            <a:extLst>
              <a:ext uri="{FF2B5EF4-FFF2-40B4-BE49-F238E27FC236}">
                <a16:creationId xmlns:a16="http://schemas.microsoft.com/office/drawing/2014/main" id="{BF017FC4-E566-4021-AB3B-045A2B97C85D}"/>
              </a:ext>
            </a:extLst>
          </p:cNvPr>
          <p:cNvSpPr>
            <a:spLocks noGrp="1"/>
          </p:cNvSpPr>
          <p:nvPr/>
        </p:nvSpPr>
        <p:spPr>
          <a:xfrm>
            <a:off x="781050" y="3162300"/>
            <a:ext cx="3848100" cy="1581150"/>
          </a:xfrm>
          <a:prstGeom prst="roundRect">
            <a:avLst>
              <a:gd name="adj" fmla="val 4819"/>
            </a:avLst>
          </a:prstGeom>
          <a:ln w="9525">
            <a:solidFill>
              <a:srgbClr val="4D8969"/>
            </a:solidFill>
          </a:ln>
        </p:spPr>
      </p:sp>
      <p:sp>
        <p:nvSpPr>
          <p:cNvPr id="19" name="Прямокутник 18">
            <a:extLst>
              <a:ext uri="{FF2B5EF4-FFF2-40B4-BE49-F238E27FC236}">
                <a16:creationId xmlns:a16="http://schemas.microsoft.com/office/drawing/2014/main" id="{0A9B67EE-A9F6-4E8A-B223-BDD96FB23DCF}"/>
              </a:ext>
            </a:extLst>
          </p:cNvPr>
          <p:cNvSpPr>
            <a:spLocks noGrp="1"/>
          </p:cNvSpPr>
          <p:nvPr/>
        </p:nvSpPr>
        <p:spPr>
          <a:xfrm>
            <a:off x="723900" y="4857750"/>
            <a:ext cx="4171950" cy="190500"/>
          </a:xfrm>
          <a:prstGeom prst="rect">
            <a:avLst/>
          </a:prstGeom>
          <a:noFill/>
          <a:ln w="0">
            <a:noFill/>
          </a:ln>
        </p:spPr>
        <p:txBody>
          <a:bodyPr anchor="t">
            <a:normAutofit fontScale="72222"/>
          </a:bodyPr>
          <a:lstStyle/>
          <a:p>
            <a:pPr algn="ctr">
              <a:defRPr sz="900" b="1">
                <a:solidFill>
                  <a:srgbClr val="4D8969"/>
                </a:solidFill>
                <a:latin typeface="DejaVu Sans"/>
                <a:ea typeface="DejaVu Sans"/>
                <a:cs typeface="DejaVu Sans"/>
              </a:defRPr>
            </a:pPr>
            <a:r>
              <a:rPr sz="900" b="1">
                <a:solidFill>
                  <a:srgbClr val="4D8969"/>
                </a:solidFill>
                <a:latin typeface="DejaVu Sans"/>
                <a:ea typeface="DejaVu Sans"/>
                <a:cs typeface="DejaVu Sans"/>
              </a:rPr>
              <a:t>виміряні точки</a:t>
            </a:r>
          </a:p>
        </p:txBody>
      </p:sp>
      <p:sp>
        <p:nvSpPr>
          <p:cNvPr id="20" name="Прямокутник: округлені кути 19">
            <a:extLst>
              <a:ext uri="{FF2B5EF4-FFF2-40B4-BE49-F238E27FC236}">
                <a16:creationId xmlns:a16="http://schemas.microsoft.com/office/drawing/2014/main" id="{5854B717-D1D9-4E67-8030-105A530E5F51}"/>
              </a:ext>
            </a:extLst>
          </p:cNvPr>
          <p:cNvSpPr>
            <a:spLocks noGrp="1"/>
          </p:cNvSpPr>
          <p:nvPr/>
        </p:nvSpPr>
        <p:spPr>
          <a:xfrm>
            <a:off x="5410200" y="2647950"/>
            <a:ext cx="6172200" cy="2571750"/>
          </a:xfrm>
          <a:prstGeom prst="roundRect">
            <a:avLst>
              <a:gd name="adj" fmla="val 2963"/>
            </a:avLst>
          </a:prstGeom>
          <a:solidFill>
            <a:srgbClr val="F5EBDD"/>
          </a:solidFill>
          <a:ln w="9525">
            <a:solidFill>
              <a:srgbClr val="D6E1DC"/>
            </a:solidFill>
          </a:ln>
        </p:spPr>
      </p:sp>
      <p:sp>
        <p:nvSpPr>
          <p:cNvPr id="21" name="Прямокутник 20">
            <a:extLst>
              <a:ext uri="{FF2B5EF4-FFF2-40B4-BE49-F238E27FC236}">
                <a16:creationId xmlns:a16="http://schemas.microsoft.com/office/drawing/2014/main" id="{27449C3E-02CA-47E1-9F26-1C5FC3738935}"/>
              </a:ext>
            </a:extLst>
          </p:cNvPr>
          <p:cNvSpPr>
            <a:spLocks noGrp="1"/>
          </p:cNvSpPr>
          <p:nvPr/>
        </p:nvSpPr>
        <p:spPr>
          <a:xfrm>
            <a:off x="5619750" y="2819400"/>
            <a:ext cx="3810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РИЗИК НАДМІРНОГО ВИСНОВКУ</a:t>
            </a:r>
          </a:p>
        </p:txBody>
      </p:sp>
      <p:sp>
        <p:nvSpPr>
          <p:cNvPr id="22" name="Прямокутник: округлені кути 21">
            <a:extLst>
              <a:ext uri="{FF2B5EF4-FFF2-40B4-BE49-F238E27FC236}">
                <a16:creationId xmlns:a16="http://schemas.microsoft.com/office/drawing/2014/main" id="{5589BFC2-1484-4C7B-80F1-141E73BC94FB}"/>
              </a:ext>
            </a:extLst>
          </p:cNvPr>
          <p:cNvSpPr>
            <a:spLocks noGrp="1"/>
          </p:cNvSpPr>
          <p:nvPr/>
        </p:nvSpPr>
        <p:spPr>
          <a:xfrm>
            <a:off x="5619750" y="3171825"/>
            <a:ext cx="2647950" cy="333375"/>
          </a:xfrm>
          <a:prstGeom prst="roundRect">
            <a:avLst>
              <a:gd name="adj" fmla="val 22857"/>
            </a:avLst>
          </a:prstGeom>
          <a:solidFill>
            <a:srgbClr val="FFFFFF"/>
          </a:solidFill>
          <a:ln w="9525">
            <a:solidFill>
              <a:srgbClr val="D6E1DC"/>
            </a:solidFill>
          </a:ln>
        </p:spPr>
      </p:sp>
      <p:sp>
        <p:nvSpPr>
          <p:cNvPr id="23" name="Овал 22">
            <a:extLst>
              <a:ext uri="{FF2B5EF4-FFF2-40B4-BE49-F238E27FC236}">
                <a16:creationId xmlns:a16="http://schemas.microsoft.com/office/drawing/2014/main" id="{2FC88FFB-9F53-4A2F-BA7E-4BA0DDAD55D4}"/>
              </a:ext>
            </a:extLst>
          </p:cNvPr>
          <p:cNvSpPr>
            <a:spLocks noGrp="1"/>
          </p:cNvSpPr>
          <p:nvPr/>
        </p:nvSpPr>
        <p:spPr>
          <a:xfrm>
            <a:off x="5734050" y="3267075"/>
            <a:ext cx="152400" cy="152400"/>
          </a:xfrm>
          <a:prstGeom prst="ellipse">
            <a:avLst/>
          </a:prstGeom>
          <a:solidFill>
            <a:srgbClr val="C75A52"/>
          </a:solidFill>
          <a:ln w="0">
            <a:noFill/>
          </a:ln>
        </p:spPr>
      </p:sp>
      <p:sp>
        <p:nvSpPr>
          <p:cNvPr id="24" name="Прямокутник 23">
            <a:extLst>
              <a:ext uri="{FF2B5EF4-FFF2-40B4-BE49-F238E27FC236}">
                <a16:creationId xmlns:a16="http://schemas.microsoft.com/office/drawing/2014/main" id="{FD659CFA-800B-4D58-80DA-D38FBABA9AB1}"/>
              </a:ext>
            </a:extLst>
          </p:cNvPr>
          <p:cNvSpPr>
            <a:spLocks noGrp="1"/>
          </p:cNvSpPr>
          <p:nvPr/>
        </p:nvSpPr>
        <p:spPr>
          <a:xfrm>
            <a:off x="5734050" y="326707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5" name="Прямокутник 24">
            <a:extLst>
              <a:ext uri="{FF2B5EF4-FFF2-40B4-BE49-F238E27FC236}">
                <a16:creationId xmlns:a16="http://schemas.microsoft.com/office/drawing/2014/main" id="{1BADE128-F09A-43A1-AC7E-190BB0BA8E03}"/>
              </a:ext>
            </a:extLst>
          </p:cNvPr>
          <p:cNvSpPr>
            <a:spLocks noGrp="1"/>
          </p:cNvSpPr>
          <p:nvPr/>
        </p:nvSpPr>
        <p:spPr>
          <a:xfrm>
            <a:off x="6000750" y="3238500"/>
            <a:ext cx="213360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точки лише біля джерела</a:t>
            </a:r>
          </a:p>
        </p:txBody>
      </p:sp>
      <p:sp>
        <p:nvSpPr>
          <p:cNvPr id="26" name="Прямокутник: округлені кути 25">
            <a:extLst>
              <a:ext uri="{FF2B5EF4-FFF2-40B4-BE49-F238E27FC236}">
                <a16:creationId xmlns:a16="http://schemas.microsoft.com/office/drawing/2014/main" id="{61906612-EFC2-4E7F-9E22-4F994F1FD7CE}"/>
              </a:ext>
            </a:extLst>
          </p:cNvPr>
          <p:cNvSpPr>
            <a:spLocks noGrp="1"/>
          </p:cNvSpPr>
          <p:nvPr/>
        </p:nvSpPr>
        <p:spPr>
          <a:xfrm>
            <a:off x="8477250" y="3171825"/>
            <a:ext cx="2647950" cy="333375"/>
          </a:xfrm>
          <a:prstGeom prst="roundRect">
            <a:avLst>
              <a:gd name="adj" fmla="val 22857"/>
            </a:avLst>
          </a:prstGeom>
          <a:solidFill>
            <a:srgbClr val="F4F8F6"/>
          </a:solidFill>
          <a:ln w="9525">
            <a:solidFill>
              <a:srgbClr val="D6E1DC"/>
            </a:solidFill>
          </a:ln>
        </p:spPr>
      </p:sp>
      <p:sp>
        <p:nvSpPr>
          <p:cNvPr id="27" name="Овал 26">
            <a:extLst>
              <a:ext uri="{FF2B5EF4-FFF2-40B4-BE49-F238E27FC236}">
                <a16:creationId xmlns:a16="http://schemas.microsoft.com/office/drawing/2014/main" id="{3BAE04B3-3205-4292-90D9-92936C45F165}"/>
              </a:ext>
            </a:extLst>
          </p:cNvPr>
          <p:cNvSpPr>
            <a:spLocks noGrp="1"/>
          </p:cNvSpPr>
          <p:nvPr/>
        </p:nvSpPr>
        <p:spPr>
          <a:xfrm>
            <a:off x="8591550" y="3267075"/>
            <a:ext cx="152400" cy="152400"/>
          </a:xfrm>
          <a:prstGeom prst="ellipse">
            <a:avLst/>
          </a:prstGeom>
          <a:solidFill>
            <a:srgbClr val="C75A52"/>
          </a:solidFill>
          <a:ln w="0">
            <a:noFill/>
          </a:ln>
        </p:spPr>
      </p:sp>
      <p:sp>
        <p:nvSpPr>
          <p:cNvPr id="28" name="Прямокутник 27">
            <a:extLst>
              <a:ext uri="{FF2B5EF4-FFF2-40B4-BE49-F238E27FC236}">
                <a16:creationId xmlns:a16="http://schemas.microsoft.com/office/drawing/2014/main" id="{ED71A85B-4AAA-4141-B6C9-24CB08B56259}"/>
              </a:ext>
            </a:extLst>
          </p:cNvPr>
          <p:cNvSpPr>
            <a:spLocks noGrp="1"/>
          </p:cNvSpPr>
          <p:nvPr/>
        </p:nvSpPr>
        <p:spPr>
          <a:xfrm>
            <a:off x="8591550" y="326707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9" name="Прямокутник 28">
            <a:extLst>
              <a:ext uri="{FF2B5EF4-FFF2-40B4-BE49-F238E27FC236}">
                <a16:creationId xmlns:a16="http://schemas.microsoft.com/office/drawing/2014/main" id="{4E1E1388-0DED-467E-B5F8-2871DC645AB3}"/>
              </a:ext>
            </a:extLst>
          </p:cNvPr>
          <p:cNvSpPr>
            <a:spLocks noGrp="1"/>
          </p:cNvSpPr>
          <p:nvPr/>
        </p:nvSpPr>
        <p:spPr>
          <a:xfrm>
            <a:off x="8858250" y="3238500"/>
            <a:ext cx="213360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немає даних за межею ділянки</a:t>
            </a:r>
          </a:p>
        </p:txBody>
      </p:sp>
      <p:sp>
        <p:nvSpPr>
          <p:cNvPr id="30" name="Прямокутник: округлені кути 29">
            <a:extLst>
              <a:ext uri="{FF2B5EF4-FFF2-40B4-BE49-F238E27FC236}">
                <a16:creationId xmlns:a16="http://schemas.microsoft.com/office/drawing/2014/main" id="{7D789C76-66B7-46C2-BE65-E83B814A6CEF}"/>
              </a:ext>
            </a:extLst>
          </p:cNvPr>
          <p:cNvSpPr>
            <a:spLocks noGrp="1"/>
          </p:cNvSpPr>
          <p:nvPr/>
        </p:nvSpPr>
        <p:spPr>
          <a:xfrm>
            <a:off x="5619750" y="3619500"/>
            <a:ext cx="2647950" cy="333375"/>
          </a:xfrm>
          <a:prstGeom prst="roundRect">
            <a:avLst>
              <a:gd name="adj" fmla="val 22857"/>
            </a:avLst>
          </a:prstGeom>
          <a:solidFill>
            <a:srgbClr val="FFFFFF"/>
          </a:solidFill>
          <a:ln w="9525">
            <a:solidFill>
              <a:srgbClr val="D6E1DC"/>
            </a:solidFill>
          </a:ln>
        </p:spPr>
      </p:sp>
      <p:sp>
        <p:nvSpPr>
          <p:cNvPr id="31" name="Овал 30">
            <a:extLst>
              <a:ext uri="{FF2B5EF4-FFF2-40B4-BE49-F238E27FC236}">
                <a16:creationId xmlns:a16="http://schemas.microsoft.com/office/drawing/2014/main" id="{9D9E86B4-79BB-4CA4-B145-42228AA30630}"/>
              </a:ext>
            </a:extLst>
          </p:cNvPr>
          <p:cNvSpPr>
            <a:spLocks noGrp="1"/>
          </p:cNvSpPr>
          <p:nvPr/>
        </p:nvSpPr>
        <p:spPr>
          <a:xfrm>
            <a:off x="5734050" y="3714750"/>
            <a:ext cx="152400" cy="152400"/>
          </a:xfrm>
          <a:prstGeom prst="ellipse">
            <a:avLst/>
          </a:prstGeom>
          <a:solidFill>
            <a:srgbClr val="C75A52"/>
          </a:solidFill>
          <a:ln w="0">
            <a:noFill/>
          </a:ln>
        </p:spPr>
      </p:sp>
      <p:sp>
        <p:nvSpPr>
          <p:cNvPr id="32" name="Прямокутник 31">
            <a:extLst>
              <a:ext uri="{FF2B5EF4-FFF2-40B4-BE49-F238E27FC236}">
                <a16:creationId xmlns:a16="http://schemas.microsoft.com/office/drawing/2014/main" id="{C6255A79-8A39-4543-A5B4-0363198E6062}"/>
              </a:ext>
            </a:extLst>
          </p:cNvPr>
          <p:cNvSpPr>
            <a:spLocks noGrp="1"/>
          </p:cNvSpPr>
          <p:nvPr/>
        </p:nvSpPr>
        <p:spPr>
          <a:xfrm>
            <a:off x="5734050" y="3714750"/>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3" name="Прямокутник 32">
            <a:extLst>
              <a:ext uri="{FF2B5EF4-FFF2-40B4-BE49-F238E27FC236}">
                <a16:creationId xmlns:a16="http://schemas.microsoft.com/office/drawing/2014/main" id="{3FC921BD-14EB-4051-8E87-EA93D12BCB8D}"/>
              </a:ext>
            </a:extLst>
          </p:cNvPr>
          <p:cNvSpPr>
            <a:spLocks noGrp="1"/>
          </p:cNvSpPr>
          <p:nvPr/>
        </p:nvSpPr>
        <p:spPr>
          <a:xfrm>
            <a:off x="6000750" y="3686175"/>
            <a:ext cx="213360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водозбір не враховано</a:t>
            </a:r>
          </a:p>
        </p:txBody>
      </p:sp>
      <p:sp>
        <p:nvSpPr>
          <p:cNvPr id="34" name="Прямокутник: округлені кути 33">
            <a:extLst>
              <a:ext uri="{FF2B5EF4-FFF2-40B4-BE49-F238E27FC236}">
                <a16:creationId xmlns:a16="http://schemas.microsoft.com/office/drawing/2014/main" id="{BB8FD6D4-C47B-42BD-A218-807839DC1B04}"/>
              </a:ext>
            </a:extLst>
          </p:cNvPr>
          <p:cNvSpPr>
            <a:spLocks noGrp="1"/>
          </p:cNvSpPr>
          <p:nvPr/>
        </p:nvSpPr>
        <p:spPr>
          <a:xfrm>
            <a:off x="8477250" y="3619500"/>
            <a:ext cx="2647950" cy="333375"/>
          </a:xfrm>
          <a:prstGeom prst="roundRect">
            <a:avLst>
              <a:gd name="adj" fmla="val 22857"/>
            </a:avLst>
          </a:prstGeom>
          <a:solidFill>
            <a:srgbClr val="F4F8F6"/>
          </a:solidFill>
          <a:ln w="9525">
            <a:solidFill>
              <a:srgbClr val="D6E1DC"/>
            </a:solidFill>
          </a:ln>
        </p:spPr>
      </p:sp>
      <p:sp>
        <p:nvSpPr>
          <p:cNvPr id="35" name="Овал 34">
            <a:extLst>
              <a:ext uri="{FF2B5EF4-FFF2-40B4-BE49-F238E27FC236}">
                <a16:creationId xmlns:a16="http://schemas.microsoft.com/office/drawing/2014/main" id="{8DBDDFE7-AF57-4487-95F7-919352FA5873}"/>
              </a:ext>
            </a:extLst>
          </p:cNvPr>
          <p:cNvSpPr>
            <a:spLocks noGrp="1"/>
          </p:cNvSpPr>
          <p:nvPr/>
        </p:nvSpPr>
        <p:spPr>
          <a:xfrm>
            <a:off x="8591550" y="3714750"/>
            <a:ext cx="152400" cy="152400"/>
          </a:xfrm>
          <a:prstGeom prst="ellipse">
            <a:avLst/>
          </a:prstGeom>
          <a:solidFill>
            <a:srgbClr val="C75A52"/>
          </a:solidFill>
          <a:ln w="0">
            <a:noFill/>
          </a:ln>
        </p:spPr>
      </p:sp>
      <p:sp>
        <p:nvSpPr>
          <p:cNvPr id="36" name="Прямокутник 35">
            <a:extLst>
              <a:ext uri="{FF2B5EF4-FFF2-40B4-BE49-F238E27FC236}">
                <a16:creationId xmlns:a16="http://schemas.microsoft.com/office/drawing/2014/main" id="{2D99CB9B-A3BC-46F7-93EC-0ED23BADA7B9}"/>
              </a:ext>
            </a:extLst>
          </p:cNvPr>
          <p:cNvSpPr>
            <a:spLocks noGrp="1"/>
          </p:cNvSpPr>
          <p:nvPr/>
        </p:nvSpPr>
        <p:spPr>
          <a:xfrm>
            <a:off x="8591550" y="3714750"/>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7" name="Прямокутник 36">
            <a:extLst>
              <a:ext uri="{FF2B5EF4-FFF2-40B4-BE49-F238E27FC236}">
                <a16:creationId xmlns:a16="http://schemas.microsoft.com/office/drawing/2014/main" id="{7032BCB4-1A53-4320-8D23-85DCD9427A49}"/>
              </a:ext>
            </a:extLst>
          </p:cNvPr>
          <p:cNvSpPr>
            <a:spLocks noGrp="1"/>
          </p:cNvSpPr>
          <p:nvPr/>
        </p:nvSpPr>
        <p:spPr>
          <a:xfrm>
            <a:off x="8858250" y="3686175"/>
            <a:ext cx="213360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напрям підземного потоку невідомий</a:t>
            </a:r>
          </a:p>
        </p:txBody>
      </p:sp>
      <p:sp>
        <p:nvSpPr>
          <p:cNvPr id="38" name="Прямокутник: округлені кути 37">
            <a:extLst>
              <a:ext uri="{FF2B5EF4-FFF2-40B4-BE49-F238E27FC236}">
                <a16:creationId xmlns:a16="http://schemas.microsoft.com/office/drawing/2014/main" id="{DA4E7461-9B0C-43A3-80D6-0A0CA3A51F88}"/>
              </a:ext>
            </a:extLst>
          </p:cNvPr>
          <p:cNvSpPr>
            <a:spLocks noGrp="1"/>
          </p:cNvSpPr>
          <p:nvPr/>
        </p:nvSpPr>
        <p:spPr>
          <a:xfrm>
            <a:off x="5619750" y="4067175"/>
            <a:ext cx="2647950" cy="333375"/>
          </a:xfrm>
          <a:prstGeom prst="roundRect">
            <a:avLst>
              <a:gd name="adj" fmla="val 22857"/>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903E686A-D02A-4F1E-90BE-996A1839014F}"/>
              </a:ext>
            </a:extLst>
          </p:cNvPr>
          <p:cNvSpPr>
            <a:spLocks noGrp="1"/>
          </p:cNvSpPr>
          <p:nvPr/>
        </p:nvSpPr>
        <p:spPr>
          <a:xfrm>
            <a:off x="5734050" y="4162425"/>
            <a:ext cx="152400" cy="152400"/>
          </a:xfrm>
          <a:prstGeom prst="ellipse">
            <a:avLst/>
          </a:prstGeom>
          <a:solidFill>
            <a:srgbClr val="C75A52"/>
          </a:solidFill>
          <a:ln w="0">
            <a:noFill/>
          </a:ln>
        </p:spPr>
      </p:sp>
      <p:sp>
        <p:nvSpPr>
          <p:cNvPr id="40" name="Прямокутник 39">
            <a:extLst>
              <a:ext uri="{FF2B5EF4-FFF2-40B4-BE49-F238E27FC236}">
                <a16:creationId xmlns:a16="http://schemas.microsoft.com/office/drawing/2014/main" id="{4F63058C-9D5F-4D0E-A75C-E3EB6B963A06}"/>
              </a:ext>
            </a:extLst>
          </p:cNvPr>
          <p:cNvSpPr>
            <a:spLocks noGrp="1"/>
          </p:cNvSpPr>
          <p:nvPr/>
        </p:nvSpPr>
        <p:spPr>
          <a:xfrm>
            <a:off x="5734050" y="416242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1" name="Прямокутник 40">
            <a:extLst>
              <a:ext uri="{FF2B5EF4-FFF2-40B4-BE49-F238E27FC236}">
                <a16:creationId xmlns:a16="http://schemas.microsoft.com/office/drawing/2014/main" id="{F03CAC2C-A43D-4977-B6A8-71B000F62DB8}"/>
              </a:ext>
            </a:extLst>
          </p:cNvPr>
          <p:cNvSpPr>
            <a:spLocks noGrp="1"/>
          </p:cNvSpPr>
          <p:nvPr/>
        </p:nvSpPr>
        <p:spPr>
          <a:xfrm>
            <a:off x="6000750" y="4133850"/>
            <a:ext cx="213360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частина території недоступна</a:t>
            </a:r>
          </a:p>
        </p:txBody>
      </p:sp>
      <p:sp>
        <p:nvSpPr>
          <p:cNvPr id="42" name="Прямокутник: округлені кути 41">
            <a:extLst>
              <a:ext uri="{FF2B5EF4-FFF2-40B4-BE49-F238E27FC236}">
                <a16:creationId xmlns:a16="http://schemas.microsoft.com/office/drawing/2014/main" id="{0596F26C-6523-4DBF-B35B-8F084BEF65F6}"/>
              </a:ext>
            </a:extLst>
          </p:cNvPr>
          <p:cNvSpPr>
            <a:spLocks noGrp="1"/>
          </p:cNvSpPr>
          <p:nvPr/>
        </p:nvSpPr>
        <p:spPr>
          <a:xfrm>
            <a:off x="8477250" y="4067175"/>
            <a:ext cx="2647950" cy="333375"/>
          </a:xfrm>
          <a:prstGeom prst="roundRect">
            <a:avLst>
              <a:gd name="adj" fmla="val 22857"/>
            </a:avLst>
          </a:prstGeom>
          <a:solidFill>
            <a:srgbClr val="F4F8F6"/>
          </a:solidFill>
          <a:ln w="9525">
            <a:solidFill>
              <a:srgbClr val="D6E1DC"/>
            </a:solidFill>
          </a:ln>
        </p:spPr>
      </p:sp>
      <p:sp>
        <p:nvSpPr>
          <p:cNvPr id="43" name="Овал 42">
            <a:extLst>
              <a:ext uri="{FF2B5EF4-FFF2-40B4-BE49-F238E27FC236}">
                <a16:creationId xmlns:a16="http://schemas.microsoft.com/office/drawing/2014/main" id="{1E01B298-B127-4F1E-A061-45493AF68363}"/>
              </a:ext>
            </a:extLst>
          </p:cNvPr>
          <p:cNvSpPr>
            <a:spLocks noGrp="1"/>
          </p:cNvSpPr>
          <p:nvPr/>
        </p:nvSpPr>
        <p:spPr>
          <a:xfrm>
            <a:off x="8591550" y="4162425"/>
            <a:ext cx="152400" cy="152400"/>
          </a:xfrm>
          <a:prstGeom prst="ellipse">
            <a:avLst/>
          </a:prstGeom>
          <a:solidFill>
            <a:srgbClr val="C75A52"/>
          </a:solidFill>
          <a:ln w="0">
            <a:noFill/>
          </a:ln>
        </p:spPr>
      </p:sp>
      <p:sp>
        <p:nvSpPr>
          <p:cNvPr id="44" name="Прямокутник 43">
            <a:extLst>
              <a:ext uri="{FF2B5EF4-FFF2-40B4-BE49-F238E27FC236}">
                <a16:creationId xmlns:a16="http://schemas.microsoft.com/office/drawing/2014/main" id="{C94CA75B-4D5A-447F-B164-8AB5DCFACFCC}"/>
              </a:ext>
            </a:extLst>
          </p:cNvPr>
          <p:cNvSpPr>
            <a:spLocks noGrp="1"/>
          </p:cNvSpPr>
          <p:nvPr/>
        </p:nvSpPr>
        <p:spPr>
          <a:xfrm>
            <a:off x="8591550" y="4162425"/>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5" name="Прямокутник 44">
            <a:extLst>
              <a:ext uri="{FF2B5EF4-FFF2-40B4-BE49-F238E27FC236}">
                <a16:creationId xmlns:a16="http://schemas.microsoft.com/office/drawing/2014/main" id="{62D27772-0644-4A56-9AE6-AFC0386C04AE}"/>
              </a:ext>
            </a:extLst>
          </p:cNvPr>
          <p:cNvSpPr>
            <a:spLocks noGrp="1"/>
          </p:cNvSpPr>
          <p:nvPr/>
        </p:nvSpPr>
        <p:spPr>
          <a:xfrm>
            <a:off x="8858250" y="4133850"/>
            <a:ext cx="213360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лише один сезон спостережень</a:t>
            </a:r>
          </a:p>
        </p:txBody>
      </p:sp>
      <p:sp>
        <p:nvSpPr>
          <p:cNvPr id="46" name="Прямокутник: округлені кути 45">
            <a:extLst>
              <a:ext uri="{FF2B5EF4-FFF2-40B4-BE49-F238E27FC236}">
                <a16:creationId xmlns:a16="http://schemas.microsoft.com/office/drawing/2014/main" id="{2211711B-02DC-4B7B-96FB-EDFD36275E29}"/>
              </a:ext>
            </a:extLst>
          </p:cNvPr>
          <p:cNvSpPr>
            <a:spLocks noGrp="1"/>
          </p:cNvSpPr>
          <p:nvPr/>
        </p:nvSpPr>
        <p:spPr>
          <a:xfrm>
            <a:off x="5619750" y="4514850"/>
            <a:ext cx="2647950" cy="333375"/>
          </a:xfrm>
          <a:prstGeom prst="roundRect">
            <a:avLst>
              <a:gd name="adj" fmla="val 22857"/>
            </a:avLst>
          </a:prstGeom>
          <a:solidFill>
            <a:srgbClr val="FFFFFF"/>
          </a:solidFill>
          <a:ln w="9525">
            <a:solidFill>
              <a:srgbClr val="D6E1DC"/>
            </a:solidFill>
          </a:ln>
        </p:spPr>
      </p:sp>
      <p:sp>
        <p:nvSpPr>
          <p:cNvPr id="47" name="Овал 46">
            <a:extLst>
              <a:ext uri="{FF2B5EF4-FFF2-40B4-BE49-F238E27FC236}">
                <a16:creationId xmlns:a16="http://schemas.microsoft.com/office/drawing/2014/main" id="{D445F344-0E95-45AE-99C9-45D194607705}"/>
              </a:ext>
            </a:extLst>
          </p:cNvPr>
          <p:cNvSpPr>
            <a:spLocks noGrp="1"/>
          </p:cNvSpPr>
          <p:nvPr/>
        </p:nvSpPr>
        <p:spPr>
          <a:xfrm>
            <a:off x="5734050" y="4610100"/>
            <a:ext cx="152400" cy="152400"/>
          </a:xfrm>
          <a:prstGeom prst="ellipse">
            <a:avLst/>
          </a:prstGeom>
          <a:solidFill>
            <a:srgbClr val="C75A52"/>
          </a:solidFill>
          <a:ln w="0">
            <a:noFill/>
          </a:ln>
        </p:spPr>
      </p:sp>
      <p:sp>
        <p:nvSpPr>
          <p:cNvPr id="48" name="Прямокутник 47">
            <a:extLst>
              <a:ext uri="{FF2B5EF4-FFF2-40B4-BE49-F238E27FC236}">
                <a16:creationId xmlns:a16="http://schemas.microsoft.com/office/drawing/2014/main" id="{D586F33C-F764-4189-91F5-147848D8589F}"/>
              </a:ext>
            </a:extLst>
          </p:cNvPr>
          <p:cNvSpPr>
            <a:spLocks noGrp="1"/>
          </p:cNvSpPr>
          <p:nvPr/>
        </p:nvSpPr>
        <p:spPr>
          <a:xfrm>
            <a:off x="5734050" y="4610100"/>
            <a:ext cx="152400" cy="133350"/>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49" name="Прямокутник 48">
            <a:extLst>
              <a:ext uri="{FF2B5EF4-FFF2-40B4-BE49-F238E27FC236}">
                <a16:creationId xmlns:a16="http://schemas.microsoft.com/office/drawing/2014/main" id="{C2406991-F47D-420D-A736-B54F9A189D69}"/>
              </a:ext>
            </a:extLst>
          </p:cNvPr>
          <p:cNvSpPr>
            <a:spLocks noGrp="1"/>
          </p:cNvSpPr>
          <p:nvPr/>
        </p:nvSpPr>
        <p:spPr>
          <a:xfrm>
            <a:off x="6000750" y="4581525"/>
            <a:ext cx="213360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джерело або ландшафт змінилися</a:t>
            </a:r>
          </a:p>
        </p:txBody>
      </p:sp>
      <p:sp>
        <p:nvSpPr>
          <p:cNvPr id="50" name="Прямокутник: округлені кути 49">
            <a:extLst>
              <a:ext uri="{FF2B5EF4-FFF2-40B4-BE49-F238E27FC236}">
                <a16:creationId xmlns:a16="http://schemas.microsoft.com/office/drawing/2014/main" id="{6FD5E8EC-E75B-4569-8F1C-666DBE1319C9}"/>
              </a:ext>
            </a:extLst>
          </p:cNvPr>
          <p:cNvSpPr>
            <a:spLocks noGrp="1"/>
          </p:cNvSpPr>
          <p:nvPr/>
        </p:nvSpPr>
        <p:spPr>
          <a:xfrm>
            <a:off x="514350" y="5486400"/>
            <a:ext cx="11068050" cy="514350"/>
          </a:xfrm>
          <a:prstGeom prst="roundRect">
            <a:avLst>
              <a:gd name="adj" fmla="val 14815"/>
            </a:avLst>
          </a:prstGeom>
          <a:solidFill>
            <a:srgbClr val="10282F"/>
          </a:solidFill>
          <a:ln w="0">
            <a:noFill/>
          </a:ln>
        </p:spPr>
      </p:sp>
      <p:sp>
        <p:nvSpPr>
          <p:cNvPr id="51" name="Прямокутник 50">
            <a:extLst>
              <a:ext uri="{FF2B5EF4-FFF2-40B4-BE49-F238E27FC236}">
                <a16:creationId xmlns:a16="http://schemas.microsoft.com/office/drawing/2014/main" id="{8F6BA923-3EE2-401E-ACDC-B58CF7811368}"/>
              </a:ext>
            </a:extLst>
          </p:cNvPr>
          <p:cNvSpPr>
            <a:spLocks noGrp="1"/>
          </p:cNvSpPr>
          <p:nvPr/>
        </p:nvSpPr>
        <p:spPr>
          <a:xfrm>
            <a:off x="666750" y="5619750"/>
            <a:ext cx="10763250" cy="228600"/>
          </a:xfrm>
          <a:prstGeom prst="rect">
            <a:avLst/>
          </a:prstGeom>
          <a:noFill/>
          <a:ln w="0">
            <a:noFill/>
          </a:ln>
        </p:spPr>
        <p:txBody>
          <a:bodyPr anchor="t">
            <a:normAutofit fontScale="80000"/>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Карта повинна чітко відокремлювати прогноз поза мережею від території, підтвердженої спостереженнями.</a:t>
            </a:r>
          </a:p>
        </p:txBody>
      </p:sp>
      <p:sp>
        <p:nvSpPr>
          <p:cNvPr id="52" name="Прямокутник 51">
            <a:extLst>
              <a:ext uri="{FF2B5EF4-FFF2-40B4-BE49-F238E27FC236}">
                <a16:creationId xmlns:a16="http://schemas.microsoft.com/office/drawing/2014/main" id="{F1469BE4-435B-425B-8B34-FCDCA8D03127}"/>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3" name="Прямокутник 52">
            <a:extLst>
              <a:ext uri="{FF2B5EF4-FFF2-40B4-BE49-F238E27FC236}">
                <a16:creationId xmlns:a16="http://schemas.microsoft.com/office/drawing/2014/main" id="{288B1A83-E1C9-4301-BE15-2FFE43606A5B}"/>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35</a:t>
            </a:r>
          </a:p>
        </p:txBody>
      </p:sp>
    </p:spTree>
    <p:extLst>
      <p:ext uri="{BB962C8B-B14F-4D97-AF65-F5344CB8AC3E}">
        <p14:creationId xmlns:p14="http://schemas.microsoft.com/office/powerpoint/2010/main" val="1093883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 name="Прямокутник 64">
            <a:extLst>
              <a:ext uri="{FF2B5EF4-FFF2-40B4-BE49-F238E27FC236}">
                <a16:creationId xmlns:a16="http://schemas.microsoft.com/office/drawing/2014/main" id="{BCAA45FE-F9FC-4CC5-9D15-D7A6288C22ED}"/>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36</a:t>
            </a:r>
          </a:p>
        </p:txBody>
      </p:sp>
      <p:sp>
        <p:nvSpPr>
          <p:cNvPr id="2" name="Прямокутник 1">
            <a:extLst>
              <a:ext uri="{FF2B5EF4-FFF2-40B4-BE49-F238E27FC236}">
                <a16:creationId xmlns:a16="http://schemas.microsoft.com/office/drawing/2014/main" id="{645CB9DC-0D7B-4E59-BD74-110694E039E6}"/>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05DCB60-7B90-4326-BB36-927027894906}"/>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Часовий ряд показує напрям і характер змін</a:t>
            </a:r>
          </a:p>
        </p:txBody>
      </p:sp>
      <p:sp>
        <p:nvSpPr>
          <p:cNvPr id="4" name="Прямокутник: округлені кути 3">
            <a:extLst>
              <a:ext uri="{FF2B5EF4-FFF2-40B4-BE49-F238E27FC236}">
                <a16:creationId xmlns:a16="http://schemas.microsoft.com/office/drawing/2014/main" id="{F2E21C7B-5BF8-46C4-9AAC-5824E17EA97E}"/>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8ECEE64F-02EC-4916-AF1E-55D034D863CF}"/>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CC139A16-DA33-4F5B-854E-F94BCAD2A695}"/>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ЧАСОВИЙ РЯД</a:t>
            </a:r>
          </a:p>
        </p:txBody>
      </p:sp>
      <p:sp>
        <p:nvSpPr>
          <p:cNvPr id="7" name="Прямокутник 6">
            <a:extLst>
              <a:ext uri="{FF2B5EF4-FFF2-40B4-BE49-F238E27FC236}">
                <a16:creationId xmlns:a16="http://schemas.microsoft.com/office/drawing/2014/main" id="{AB870CBA-F9CF-41E1-8C4A-5E467D15B0C6}"/>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Послідовність результатів, отриманих для одного показника або об’єкта у різні моменти часу.</a:t>
            </a:r>
          </a:p>
        </p:txBody>
      </p:sp>
      <p:sp>
        <p:nvSpPr>
          <p:cNvPr id="8" name="Прямокутник: округлені кути 7">
            <a:extLst>
              <a:ext uri="{FF2B5EF4-FFF2-40B4-BE49-F238E27FC236}">
                <a16:creationId xmlns:a16="http://schemas.microsoft.com/office/drawing/2014/main" id="{79060BCE-D869-4698-A2D5-D4B123109FF0}"/>
              </a:ext>
            </a:extLst>
          </p:cNvPr>
          <p:cNvSpPr>
            <a:spLocks noGrp="1"/>
          </p:cNvSpPr>
          <p:nvPr/>
        </p:nvSpPr>
        <p:spPr>
          <a:xfrm>
            <a:off x="514350" y="2647950"/>
            <a:ext cx="2533650" cy="666750"/>
          </a:xfrm>
          <a:prstGeom prst="roundRect">
            <a:avLst>
              <a:gd name="adj" fmla="val 11429"/>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3279BC9C-219E-474F-97F8-C0D6F808E757}"/>
              </a:ext>
            </a:extLst>
          </p:cNvPr>
          <p:cNvSpPr>
            <a:spLocks noGrp="1"/>
          </p:cNvSpPr>
          <p:nvPr/>
        </p:nvSpPr>
        <p:spPr>
          <a:xfrm>
            <a:off x="647700" y="2800350"/>
            <a:ext cx="323850" cy="3238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9AEE856E-429D-4D42-9A69-46E94AA7164C}"/>
              </a:ext>
            </a:extLst>
          </p:cNvPr>
          <p:cNvSpPr>
            <a:spLocks noGrp="1"/>
          </p:cNvSpPr>
          <p:nvPr/>
        </p:nvSpPr>
        <p:spPr>
          <a:xfrm>
            <a:off x="647700" y="28956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B0288B30-E86F-43BC-AC1E-536DC288A45A}"/>
              </a:ext>
            </a:extLst>
          </p:cNvPr>
          <p:cNvSpPr>
            <a:spLocks noGrp="1"/>
          </p:cNvSpPr>
          <p:nvPr/>
        </p:nvSpPr>
        <p:spPr>
          <a:xfrm>
            <a:off x="1104900" y="276225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Тенденція</a:t>
            </a:r>
          </a:p>
        </p:txBody>
      </p:sp>
      <p:sp>
        <p:nvSpPr>
          <p:cNvPr id="12" name="Прямокутник 11">
            <a:extLst>
              <a:ext uri="{FF2B5EF4-FFF2-40B4-BE49-F238E27FC236}">
                <a16:creationId xmlns:a16="http://schemas.microsoft.com/office/drawing/2014/main" id="{A789DF75-7FCA-4EC0-A5D9-6223B5C44CA2}"/>
              </a:ext>
            </a:extLst>
          </p:cNvPr>
          <p:cNvSpPr>
            <a:spLocks noGrp="1"/>
          </p:cNvSpPr>
          <p:nvPr/>
        </p:nvSpPr>
        <p:spPr>
          <a:xfrm>
            <a:off x="1104900" y="2981325"/>
            <a:ext cx="1771650" cy="238125"/>
          </a:xfrm>
          <a:prstGeom prst="rect">
            <a:avLst/>
          </a:prstGeom>
          <a:noFill/>
          <a:ln w="0">
            <a:noFill/>
          </a:ln>
        </p:spPr>
        <p:txBody>
          <a:bodyPr anchor="t">
            <a:normAutofit fontScale="9890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стійке зростання або зниження</a:t>
            </a:r>
          </a:p>
        </p:txBody>
      </p:sp>
      <p:sp>
        <p:nvSpPr>
          <p:cNvPr id="13" name="Прямокутник: округлені кути 12">
            <a:extLst>
              <a:ext uri="{FF2B5EF4-FFF2-40B4-BE49-F238E27FC236}">
                <a16:creationId xmlns:a16="http://schemas.microsoft.com/office/drawing/2014/main" id="{ED724658-48F5-4506-B83B-A9307908EE69}"/>
              </a:ext>
            </a:extLst>
          </p:cNvPr>
          <p:cNvSpPr>
            <a:spLocks noGrp="1"/>
          </p:cNvSpPr>
          <p:nvPr/>
        </p:nvSpPr>
        <p:spPr>
          <a:xfrm>
            <a:off x="3286125" y="2647950"/>
            <a:ext cx="2533650" cy="666750"/>
          </a:xfrm>
          <a:prstGeom prst="roundRect">
            <a:avLst>
              <a:gd name="adj" fmla="val 11429"/>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CBE42B45-54B0-4C1B-92B6-285A976D8FE1}"/>
              </a:ext>
            </a:extLst>
          </p:cNvPr>
          <p:cNvSpPr>
            <a:spLocks noGrp="1"/>
          </p:cNvSpPr>
          <p:nvPr/>
        </p:nvSpPr>
        <p:spPr>
          <a:xfrm>
            <a:off x="3419475" y="2800350"/>
            <a:ext cx="323850" cy="3238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2BE04040-572C-4AB5-A816-6081498420A0}"/>
              </a:ext>
            </a:extLst>
          </p:cNvPr>
          <p:cNvSpPr>
            <a:spLocks noGrp="1"/>
          </p:cNvSpPr>
          <p:nvPr/>
        </p:nvSpPr>
        <p:spPr>
          <a:xfrm>
            <a:off x="3419475" y="28956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4EFC7E42-139B-4EA3-B7B5-D23B7072DDE2}"/>
              </a:ext>
            </a:extLst>
          </p:cNvPr>
          <p:cNvSpPr>
            <a:spLocks noGrp="1"/>
          </p:cNvSpPr>
          <p:nvPr/>
        </p:nvSpPr>
        <p:spPr>
          <a:xfrm>
            <a:off x="3876675" y="276225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Сезонність</a:t>
            </a:r>
          </a:p>
        </p:txBody>
      </p:sp>
      <p:sp>
        <p:nvSpPr>
          <p:cNvPr id="17" name="Прямокутник 16">
            <a:extLst>
              <a:ext uri="{FF2B5EF4-FFF2-40B4-BE49-F238E27FC236}">
                <a16:creationId xmlns:a16="http://schemas.microsoft.com/office/drawing/2014/main" id="{84F2BDAC-D9DA-437C-828A-263D0D8D8F4B}"/>
              </a:ext>
            </a:extLst>
          </p:cNvPr>
          <p:cNvSpPr>
            <a:spLocks noGrp="1"/>
          </p:cNvSpPr>
          <p:nvPr/>
        </p:nvSpPr>
        <p:spPr>
          <a:xfrm>
            <a:off x="3876675" y="2981325"/>
            <a:ext cx="1771650" cy="238125"/>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повторювані коливання</a:t>
            </a:r>
          </a:p>
        </p:txBody>
      </p:sp>
      <p:sp>
        <p:nvSpPr>
          <p:cNvPr id="18" name="Прямокутник: округлені кути 17">
            <a:extLst>
              <a:ext uri="{FF2B5EF4-FFF2-40B4-BE49-F238E27FC236}">
                <a16:creationId xmlns:a16="http://schemas.microsoft.com/office/drawing/2014/main" id="{F258C313-AC32-4F93-B957-C190CC3C27AD}"/>
              </a:ext>
            </a:extLst>
          </p:cNvPr>
          <p:cNvSpPr>
            <a:spLocks noGrp="1"/>
          </p:cNvSpPr>
          <p:nvPr/>
        </p:nvSpPr>
        <p:spPr>
          <a:xfrm>
            <a:off x="6057900" y="2647950"/>
            <a:ext cx="2533650" cy="666750"/>
          </a:xfrm>
          <a:prstGeom prst="roundRect">
            <a:avLst>
              <a:gd name="adj" fmla="val 11429"/>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64B612F6-C523-4D27-ADEC-88854F45CA0C}"/>
              </a:ext>
            </a:extLst>
          </p:cNvPr>
          <p:cNvSpPr>
            <a:spLocks noGrp="1"/>
          </p:cNvSpPr>
          <p:nvPr/>
        </p:nvSpPr>
        <p:spPr>
          <a:xfrm>
            <a:off x="6191250" y="2800350"/>
            <a:ext cx="323850" cy="323850"/>
          </a:xfrm>
          <a:prstGeom prst="ellipse">
            <a:avLst/>
          </a:prstGeom>
          <a:solidFill>
            <a:srgbClr val="C75A52"/>
          </a:solidFill>
          <a:ln w="0">
            <a:noFill/>
          </a:ln>
        </p:spPr>
      </p:sp>
      <p:sp>
        <p:nvSpPr>
          <p:cNvPr id="20" name="Прямокутник 19">
            <a:extLst>
              <a:ext uri="{FF2B5EF4-FFF2-40B4-BE49-F238E27FC236}">
                <a16:creationId xmlns:a16="http://schemas.microsoft.com/office/drawing/2014/main" id="{2711C351-C423-4B6D-909B-5BB275703C2D}"/>
              </a:ext>
            </a:extLst>
          </p:cNvPr>
          <p:cNvSpPr>
            <a:spLocks noGrp="1"/>
          </p:cNvSpPr>
          <p:nvPr/>
        </p:nvSpPr>
        <p:spPr>
          <a:xfrm>
            <a:off x="6191250" y="28956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1B9FD2F1-7034-45CE-98FD-58A90BD9AF7B}"/>
              </a:ext>
            </a:extLst>
          </p:cNvPr>
          <p:cNvSpPr>
            <a:spLocks noGrp="1"/>
          </p:cNvSpPr>
          <p:nvPr/>
        </p:nvSpPr>
        <p:spPr>
          <a:xfrm>
            <a:off x="6648450" y="276225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Імпульс</a:t>
            </a:r>
          </a:p>
        </p:txBody>
      </p:sp>
      <p:sp>
        <p:nvSpPr>
          <p:cNvPr id="22" name="Прямокутник 21">
            <a:extLst>
              <a:ext uri="{FF2B5EF4-FFF2-40B4-BE49-F238E27FC236}">
                <a16:creationId xmlns:a16="http://schemas.microsoft.com/office/drawing/2014/main" id="{418A289C-0D4D-484F-B9B5-CE0231881905}"/>
              </a:ext>
            </a:extLst>
          </p:cNvPr>
          <p:cNvSpPr>
            <a:spLocks noGrp="1"/>
          </p:cNvSpPr>
          <p:nvPr/>
        </p:nvSpPr>
        <p:spPr>
          <a:xfrm>
            <a:off x="6648450" y="2981325"/>
            <a:ext cx="1771650" cy="238125"/>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короткий різкий вплив</a:t>
            </a:r>
          </a:p>
        </p:txBody>
      </p:sp>
      <p:sp>
        <p:nvSpPr>
          <p:cNvPr id="23" name="Прямокутник: округлені кути 22">
            <a:extLst>
              <a:ext uri="{FF2B5EF4-FFF2-40B4-BE49-F238E27FC236}">
                <a16:creationId xmlns:a16="http://schemas.microsoft.com/office/drawing/2014/main" id="{B28C38A4-80C5-40D6-9524-E6360F6076C3}"/>
              </a:ext>
            </a:extLst>
          </p:cNvPr>
          <p:cNvSpPr>
            <a:spLocks noGrp="1"/>
          </p:cNvSpPr>
          <p:nvPr/>
        </p:nvSpPr>
        <p:spPr>
          <a:xfrm>
            <a:off x="8829675" y="2647950"/>
            <a:ext cx="2533650" cy="666750"/>
          </a:xfrm>
          <a:prstGeom prst="roundRect">
            <a:avLst>
              <a:gd name="adj" fmla="val 11429"/>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DA084351-7DEF-41C1-8A19-0C1E77878CED}"/>
              </a:ext>
            </a:extLst>
          </p:cNvPr>
          <p:cNvSpPr>
            <a:spLocks noGrp="1"/>
          </p:cNvSpPr>
          <p:nvPr/>
        </p:nvSpPr>
        <p:spPr>
          <a:xfrm>
            <a:off x="8963025" y="2800350"/>
            <a:ext cx="323850" cy="323850"/>
          </a:xfrm>
          <a:prstGeom prst="ellipse">
            <a:avLst/>
          </a:prstGeom>
          <a:solidFill>
            <a:srgbClr val="D9952D"/>
          </a:solidFill>
          <a:ln w="0">
            <a:noFill/>
          </a:ln>
        </p:spPr>
      </p:sp>
      <p:sp>
        <p:nvSpPr>
          <p:cNvPr id="25" name="Прямокутник 24">
            <a:extLst>
              <a:ext uri="{FF2B5EF4-FFF2-40B4-BE49-F238E27FC236}">
                <a16:creationId xmlns:a16="http://schemas.microsoft.com/office/drawing/2014/main" id="{B7C8D84C-75A2-46C1-A342-13B6FE62705A}"/>
              </a:ext>
            </a:extLst>
          </p:cNvPr>
          <p:cNvSpPr>
            <a:spLocks noGrp="1"/>
          </p:cNvSpPr>
          <p:nvPr/>
        </p:nvSpPr>
        <p:spPr>
          <a:xfrm>
            <a:off x="8963025" y="28956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1425B90B-9626-4492-A2E0-27C11D072AB5}"/>
              </a:ext>
            </a:extLst>
          </p:cNvPr>
          <p:cNvSpPr>
            <a:spLocks noGrp="1"/>
          </p:cNvSpPr>
          <p:nvPr/>
        </p:nvSpPr>
        <p:spPr>
          <a:xfrm>
            <a:off x="9420225" y="276225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Затримка міграції</a:t>
            </a:r>
          </a:p>
        </p:txBody>
      </p:sp>
      <p:sp>
        <p:nvSpPr>
          <p:cNvPr id="27" name="Прямокутник 26">
            <a:extLst>
              <a:ext uri="{FF2B5EF4-FFF2-40B4-BE49-F238E27FC236}">
                <a16:creationId xmlns:a16="http://schemas.microsoft.com/office/drawing/2014/main" id="{054FB8CE-7BFD-450E-8B24-62BE6B51B78D}"/>
              </a:ext>
            </a:extLst>
          </p:cNvPr>
          <p:cNvSpPr>
            <a:spLocks noGrp="1"/>
          </p:cNvSpPr>
          <p:nvPr/>
        </p:nvSpPr>
        <p:spPr>
          <a:xfrm>
            <a:off x="9420225" y="2981325"/>
            <a:ext cx="1771650" cy="238125"/>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реакція після певного часу</a:t>
            </a:r>
          </a:p>
        </p:txBody>
      </p:sp>
      <p:sp>
        <p:nvSpPr>
          <p:cNvPr id="28" name="Прямокутник: округлені кути 27">
            <a:extLst>
              <a:ext uri="{FF2B5EF4-FFF2-40B4-BE49-F238E27FC236}">
                <a16:creationId xmlns:a16="http://schemas.microsoft.com/office/drawing/2014/main" id="{4AD94D40-C5B6-469D-92A1-27A8A50D4F69}"/>
              </a:ext>
            </a:extLst>
          </p:cNvPr>
          <p:cNvSpPr>
            <a:spLocks noGrp="1"/>
          </p:cNvSpPr>
          <p:nvPr/>
        </p:nvSpPr>
        <p:spPr>
          <a:xfrm>
            <a:off x="514350" y="3467100"/>
            <a:ext cx="2533650" cy="666750"/>
          </a:xfrm>
          <a:prstGeom prst="roundRect">
            <a:avLst>
              <a:gd name="adj" fmla="val 11429"/>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E459603D-EF5E-4D37-9FCB-1950486F82C9}"/>
              </a:ext>
            </a:extLst>
          </p:cNvPr>
          <p:cNvSpPr>
            <a:spLocks noGrp="1"/>
          </p:cNvSpPr>
          <p:nvPr/>
        </p:nvSpPr>
        <p:spPr>
          <a:xfrm>
            <a:off x="647700" y="3619500"/>
            <a:ext cx="323850" cy="323850"/>
          </a:xfrm>
          <a:prstGeom prst="ellipse">
            <a:avLst/>
          </a:prstGeom>
          <a:solidFill>
            <a:srgbClr val="4D8969"/>
          </a:solidFill>
          <a:ln w="0">
            <a:noFill/>
          </a:ln>
        </p:spPr>
      </p:sp>
      <p:sp>
        <p:nvSpPr>
          <p:cNvPr id="30" name="Прямокутник 29">
            <a:extLst>
              <a:ext uri="{FF2B5EF4-FFF2-40B4-BE49-F238E27FC236}">
                <a16:creationId xmlns:a16="http://schemas.microsoft.com/office/drawing/2014/main" id="{97420E15-487F-4DF4-BC48-4FE9F7996A27}"/>
              </a:ext>
            </a:extLst>
          </p:cNvPr>
          <p:cNvSpPr>
            <a:spLocks noGrp="1"/>
          </p:cNvSpPr>
          <p:nvPr/>
        </p:nvSpPr>
        <p:spPr>
          <a:xfrm>
            <a:off x="647700" y="3714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08B13025-F4B0-4FB4-8237-730D68AA6937}"/>
              </a:ext>
            </a:extLst>
          </p:cNvPr>
          <p:cNvSpPr>
            <a:spLocks noGrp="1"/>
          </p:cNvSpPr>
          <p:nvPr/>
        </p:nvSpPr>
        <p:spPr>
          <a:xfrm>
            <a:off x="1104900" y="358140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Ефект ремедіації</a:t>
            </a:r>
          </a:p>
        </p:txBody>
      </p:sp>
      <p:sp>
        <p:nvSpPr>
          <p:cNvPr id="32" name="Прямокутник 31">
            <a:extLst>
              <a:ext uri="{FF2B5EF4-FFF2-40B4-BE49-F238E27FC236}">
                <a16:creationId xmlns:a16="http://schemas.microsoft.com/office/drawing/2014/main" id="{12DF2484-A967-44D4-80CF-2034DEADBDD3}"/>
              </a:ext>
            </a:extLst>
          </p:cNvPr>
          <p:cNvSpPr>
            <a:spLocks noGrp="1"/>
          </p:cNvSpPr>
          <p:nvPr/>
        </p:nvSpPr>
        <p:spPr>
          <a:xfrm>
            <a:off x="1104900" y="3800475"/>
            <a:ext cx="1771650" cy="238125"/>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зміна після втручання</a:t>
            </a:r>
          </a:p>
        </p:txBody>
      </p:sp>
      <p:sp>
        <p:nvSpPr>
          <p:cNvPr id="33" name="Прямокутник: округлені кути 32">
            <a:extLst>
              <a:ext uri="{FF2B5EF4-FFF2-40B4-BE49-F238E27FC236}">
                <a16:creationId xmlns:a16="http://schemas.microsoft.com/office/drawing/2014/main" id="{6E45F42A-9964-4AED-ACA8-F94D9DF17828}"/>
              </a:ext>
            </a:extLst>
          </p:cNvPr>
          <p:cNvSpPr>
            <a:spLocks noGrp="1"/>
          </p:cNvSpPr>
          <p:nvPr/>
        </p:nvSpPr>
        <p:spPr>
          <a:xfrm>
            <a:off x="3286125" y="3467100"/>
            <a:ext cx="2533650" cy="666750"/>
          </a:xfrm>
          <a:prstGeom prst="roundRect">
            <a:avLst>
              <a:gd name="adj" fmla="val 11429"/>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F0ABCB51-8AFF-428B-93B4-7C96C14FE336}"/>
              </a:ext>
            </a:extLst>
          </p:cNvPr>
          <p:cNvSpPr>
            <a:spLocks noGrp="1"/>
          </p:cNvSpPr>
          <p:nvPr/>
        </p:nvSpPr>
        <p:spPr>
          <a:xfrm>
            <a:off x="3419475" y="3619500"/>
            <a:ext cx="323850" cy="323850"/>
          </a:xfrm>
          <a:prstGeom prst="ellipse">
            <a:avLst/>
          </a:prstGeom>
          <a:solidFill>
            <a:srgbClr val="C75A52"/>
          </a:solidFill>
          <a:ln w="0">
            <a:noFill/>
          </a:ln>
        </p:spPr>
      </p:sp>
      <p:sp>
        <p:nvSpPr>
          <p:cNvPr id="35" name="Прямокутник 34">
            <a:extLst>
              <a:ext uri="{FF2B5EF4-FFF2-40B4-BE49-F238E27FC236}">
                <a16:creationId xmlns:a16="http://schemas.microsoft.com/office/drawing/2014/main" id="{227F1A0E-9C52-4D84-919F-4A43146E0BBB}"/>
              </a:ext>
            </a:extLst>
          </p:cNvPr>
          <p:cNvSpPr>
            <a:spLocks noGrp="1"/>
          </p:cNvSpPr>
          <p:nvPr/>
        </p:nvSpPr>
        <p:spPr>
          <a:xfrm>
            <a:off x="3419475" y="3714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BD022E24-975A-4646-A46B-7CBDC90276D4}"/>
              </a:ext>
            </a:extLst>
          </p:cNvPr>
          <p:cNvSpPr>
            <a:spLocks noGrp="1"/>
          </p:cNvSpPr>
          <p:nvPr/>
        </p:nvSpPr>
        <p:spPr>
          <a:xfrm>
            <a:off x="3876675" y="358140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Повторне забруднення</a:t>
            </a:r>
          </a:p>
        </p:txBody>
      </p:sp>
      <p:sp>
        <p:nvSpPr>
          <p:cNvPr id="37" name="Прямокутник 36">
            <a:extLst>
              <a:ext uri="{FF2B5EF4-FFF2-40B4-BE49-F238E27FC236}">
                <a16:creationId xmlns:a16="http://schemas.microsoft.com/office/drawing/2014/main" id="{3C59E713-5C24-4452-B727-455BD1E50D85}"/>
              </a:ext>
            </a:extLst>
          </p:cNvPr>
          <p:cNvSpPr>
            <a:spLocks noGrp="1"/>
          </p:cNvSpPr>
          <p:nvPr/>
        </p:nvSpPr>
        <p:spPr>
          <a:xfrm>
            <a:off x="3876675" y="3800475"/>
            <a:ext cx="1771650" cy="238125"/>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нове зростання після спаду</a:t>
            </a:r>
          </a:p>
        </p:txBody>
      </p:sp>
      <p:sp>
        <p:nvSpPr>
          <p:cNvPr id="38" name="Прямокутник: округлені кути 37">
            <a:extLst>
              <a:ext uri="{FF2B5EF4-FFF2-40B4-BE49-F238E27FC236}">
                <a16:creationId xmlns:a16="http://schemas.microsoft.com/office/drawing/2014/main" id="{3DCA6A11-5D31-43E9-A38C-3082471D6E03}"/>
              </a:ext>
            </a:extLst>
          </p:cNvPr>
          <p:cNvSpPr>
            <a:spLocks noGrp="1"/>
          </p:cNvSpPr>
          <p:nvPr/>
        </p:nvSpPr>
        <p:spPr>
          <a:xfrm>
            <a:off x="6057900" y="3467100"/>
            <a:ext cx="2533650" cy="666750"/>
          </a:xfrm>
          <a:prstGeom prst="roundRect">
            <a:avLst>
              <a:gd name="adj" fmla="val 11429"/>
            </a:avLst>
          </a:prstGeom>
          <a:solidFill>
            <a:srgbClr val="F4F8F6"/>
          </a:solidFill>
          <a:ln w="9525">
            <a:solidFill>
              <a:srgbClr val="D6E1DC"/>
            </a:solidFill>
          </a:ln>
        </p:spPr>
      </p:sp>
      <p:sp>
        <p:nvSpPr>
          <p:cNvPr id="39" name="Овал 38">
            <a:extLst>
              <a:ext uri="{FF2B5EF4-FFF2-40B4-BE49-F238E27FC236}">
                <a16:creationId xmlns:a16="http://schemas.microsoft.com/office/drawing/2014/main" id="{28476D52-9EFC-4F4A-B32C-B25E4DB9F770}"/>
              </a:ext>
            </a:extLst>
          </p:cNvPr>
          <p:cNvSpPr>
            <a:spLocks noGrp="1"/>
          </p:cNvSpPr>
          <p:nvPr/>
        </p:nvSpPr>
        <p:spPr>
          <a:xfrm>
            <a:off x="6191250" y="3619500"/>
            <a:ext cx="323850" cy="323850"/>
          </a:xfrm>
          <a:prstGeom prst="ellipse">
            <a:avLst/>
          </a:prstGeom>
          <a:solidFill>
            <a:srgbClr val="3E7692"/>
          </a:solidFill>
          <a:ln w="0">
            <a:noFill/>
          </a:ln>
        </p:spPr>
      </p:sp>
      <p:sp>
        <p:nvSpPr>
          <p:cNvPr id="40" name="Прямокутник 39">
            <a:extLst>
              <a:ext uri="{FF2B5EF4-FFF2-40B4-BE49-F238E27FC236}">
                <a16:creationId xmlns:a16="http://schemas.microsoft.com/office/drawing/2014/main" id="{518CC1E9-3901-4C9A-979C-6F1FD54D74F3}"/>
              </a:ext>
            </a:extLst>
          </p:cNvPr>
          <p:cNvSpPr>
            <a:spLocks noGrp="1"/>
          </p:cNvSpPr>
          <p:nvPr/>
        </p:nvSpPr>
        <p:spPr>
          <a:xfrm>
            <a:off x="6191250" y="3714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41" name="Прямокутник 40">
            <a:extLst>
              <a:ext uri="{FF2B5EF4-FFF2-40B4-BE49-F238E27FC236}">
                <a16:creationId xmlns:a16="http://schemas.microsoft.com/office/drawing/2014/main" id="{D568FF8C-96AE-4059-8FDF-C4353A1F9FE0}"/>
              </a:ext>
            </a:extLst>
          </p:cNvPr>
          <p:cNvSpPr>
            <a:spLocks noGrp="1"/>
          </p:cNvSpPr>
          <p:nvPr/>
        </p:nvSpPr>
        <p:spPr>
          <a:xfrm>
            <a:off x="6648450" y="358140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Стабілізація</a:t>
            </a:r>
          </a:p>
        </p:txBody>
      </p:sp>
      <p:sp>
        <p:nvSpPr>
          <p:cNvPr id="42" name="Прямокутник 41">
            <a:extLst>
              <a:ext uri="{FF2B5EF4-FFF2-40B4-BE49-F238E27FC236}">
                <a16:creationId xmlns:a16="http://schemas.microsoft.com/office/drawing/2014/main" id="{BFA62BF6-D0B8-412A-B35C-01DADA41E3F2}"/>
              </a:ext>
            </a:extLst>
          </p:cNvPr>
          <p:cNvSpPr>
            <a:spLocks noGrp="1"/>
          </p:cNvSpPr>
          <p:nvPr/>
        </p:nvSpPr>
        <p:spPr>
          <a:xfrm>
            <a:off x="6648450" y="3800475"/>
            <a:ext cx="1771650" cy="238125"/>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зменшення амплітуди змін</a:t>
            </a:r>
          </a:p>
        </p:txBody>
      </p:sp>
      <p:sp>
        <p:nvSpPr>
          <p:cNvPr id="43" name="Прямокутник: округлені кути 42">
            <a:extLst>
              <a:ext uri="{FF2B5EF4-FFF2-40B4-BE49-F238E27FC236}">
                <a16:creationId xmlns:a16="http://schemas.microsoft.com/office/drawing/2014/main" id="{ABE7B31E-2D45-450F-A2C7-C712A108FE58}"/>
              </a:ext>
            </a:extLst>
          </p:cNvPr>
          <p:cNvSpPr>
            <a:spLocks noGrp="1"/>
          </p:cNvSpPr>
          <p:nvPr/>
        </p:nvSpPr>
        <p:spPr>
          <a:xfrm>
            <a:off x="8829675" y="3467100"/>
            <a:ext cx="2533650" cy="666750"/>
          </a:xfrm>
          <a:prstGeom prst="roundRect">
            <a:avLst>
              <a:gd name="adj" fmla="val 11429"/>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4C7A749C-5525-4081-8BC3-7B3AC770348D}"/>
              </a:ext>
            </a:extLst>
          </p:cNvPr>
          <p:cNvSpPr>
            <a:spLocks noGrp="1"/>
          </p:cNvSpPr>
          <p:nvPr/>
        </p:nvSpPr>
        <p:spPr>
          <a:xfrm>
            <a:off x="8963025" y="3619500"/>
            <a:ext cx="323850" cy="323850"/>
          </a:xfrm>
          <a:prstGeom prst="ellipse">
            <a:avLst/>
          </a:prstGeom>
          <a:solidFill>
            <a:srgbClr val="4D8969"/>
          </a:solidFill>
          <a:ln w="0">
            <a:noFill/>
          </a:ln>
        </p:spPr>
      </p:sp>
      <p:sp>
        <p:nvSpPr>
          <p:cNvPr id="45" name="Прямокутник 44">
            <a:extLst>
              <a:ext uri="{FF2B5EF4-FFF2-40B4-BE49-F238E27FC236}">
                <a16:creationId xmlns:a16="http://schemas.microsoft.com/office/drawing/2014/main" id="{82AC48C2-16AC-4A3B-803F-0AA0AA1D310C}"/>
              </a:ext>
            </a:extLst>
          </p:cNvPr>
          <p:cNvSpPr>
            <a:spLocks noGrp="1"/>
          </p:cNvSpPr>
          <p:nvPr/>
        </p:nvSpPr>
        <p:spPr>
          <a:xfrm>
            <a:off x="8963025" y="3714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8</a:t>
            </a:r>
          </a:p>
        </p:txBody>
      </p:sp>
      <p:sp>
        <p:nvSpPr>
          <p:cNvPr id="46" name="Прямокутник 45">
            <a:extLst>
              <a:ext uri="{FF2B5EF4-FFF2-40B4-BE49-F238E27FC236}">
                <a16:creationId xmlns:a16="http://schemas.microsoft.com/office/drawing/2014/main" id="{7BC00618-07D8-4E0C-8653-B49E696BAC52}"/>
              </a:ext>
            </a:extLst>
          </p:cNvPr>
          <p:cNvSpPr>
            <a:spLocks noGrp="1"/>
          </p:cNvSpPr>
          <p:nvPr/>
        </p:nvSpPr>
        <p:spPr>
          <a:xfrm>
            <a:off x="9420225" y="3581400"/>
            <a:ext cx="177165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Відновлення</a:t>
            </a:r>
          </a:p>
        </p:txBody>
      </p:sp>
      <p:sp>
        <p:nvSpPr>
          <p:cNvPr id="47" name="Прямокутник 46">
            <a:extLst>
              <a:ext uri="{FF2B5EF4-FFF2-40B4-BE49-F238E27FC236}">
                <a16:creationId xmlns:a16="http://schemas.microsoft.com/office/drawing/2014/main" id="{444BDE1F-48F6-444D-9682-0365AC6C0E26}"/>
              </a:ext>
            </a:extLst>
          </p:cNvPr>
          <p:cNvSpPr>
            <a:spLocks noGrp="1"/>
          </p:cNvSpPr>
          <p:nvPr/>
        </p:nvSpPr>
        <p:spPr>
          <a:xfrm>
            <a:off x="9420225" y="3800475"/>
            <a:ext cx="1771650" cy="238125"/>
          </a:xfrm>
          <a:prstGeom prst="rect">
            <a:avLst/>
          </a:prstGeom>
          <a:noFill/>
          <a:ln w="0">
            <a:noFill/>
          </a:ln>
        </p:spPr>
        <p:txBody>
          <a:bodyPr anchor="t">
            <a:normAutofit fontScale="8999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довгострокове наближення до цілі</a:t>
            </a:r>
          </a:p>
        </p:txBody>
      </p:sp>
      <p:sp>
        <p:nvSpPr>
          <p:cNvPr id="48" name="Прямокутник 47">
            <a:extLst>
              <a:ext uri="{FF2B5EF4-FFF2-40B4-BE49-F238E27FC236}">
                <a16:creationId xmlns:a16="http://schemas.microsoft.com/office/drawing/2014/main" id="{30B63FB5-F36F-48DF-B0D0-4CFD909E4B43}"/>
              </a:ext>
            </a:extLst>
          </p:cNvPr>
          <p:cNvSpPr>
            <a:spLocks noGrp="1"/>
          </p:cNvSpPr>
          <p:nvPr/>
        </p:nvSpPr>
        <p:spPr>
          <a:xfrm>
            <a:off x="514350" y="4495800"/>
            <a:ext cx="3429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УМОВИ ПОРІВНЯННЯ КАРТ</a:t>
            </a:r>
          </a:p>
        </p:txBody>
      </p:sp>
      <p:sp>
        <p:nvSpPr>
          <p:cNvPr id="49" name="Прямокутник: округлені кути 48">
            <a:extLst>
              <a:ext uri="{FF2B5EF4-FFF2-40B4-BE49-F238E27FC236}">
                <a16:creationId xmlns:a16="http://schemas.microsoft.com/office/drawing/2014/main" id="{337B9EF7-6723-49AE-A6B1-74B6E2A9ED7C}"/>
              </a:ext>
            </a:extLst>
          </p:cNvPr>
          <p:cNvSpPr>
            <a:spLocks noGrp="1"/>
          </p:cNvSpPr>
          <p:nvPr/>
        </p:nvSpPr>
        <p:spPr>
          <a:xfrm>
            <a:off x="514350" y="4819650"/>
            <a:ext cx="2533650" cy="381000"/>
          </a:xfrm>
          <a:prstGeom prst="roundRect">
            <a:avLst>
              <a:gd name="adj" fmla="val 20000"/>
            </a:avLst>
          </a:prstGeom>
          <a:solidFill>
            <a:srgbClr val="FFFFFF"/>
          </a:solidFill>
          <a:ln w="9525">
            <a:solidFill>
              <a:srgbClr val="D6E1DC"/>
            </a:solidFill>
          </a:ln>
        </p:spPr>
      </p:sp>
      <p:sp>
        <p:nvSpPr>
          <p:cNvPr id="50" name="Прямокутник 49">
            <a:extLst>
              <a:ext uri="{FF2B5EF4-FFF2-40B4-BE49-F238E27FC236}">
                <a16:creationId xmlns:a16="http://schemas.microsoft.com/office/drawing/2014/main" id="{D46FEE6A-0D44-43A5-8F93-D8F23F3D5F53}"/>
              </a:ext>
            </a:extLst>
          </p:cNvPr>
          <p:cNvSpPr>
            <a:spLocks noGrp="1"/>
          </p:cNvSpPr>
          <p:nvPr/>
        </p:nvSpPr>
        <p:spPr>
          <a:xfrm>
            <a:off x="647700" y="4914900"/>
            <a:ext cx="22669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одна система координат</a:t>
            </a:r>
          </a:p>
        </p:txBody>
      </p:sp>
      <p:sp>
        <p:nvSpPr>
          <p:cNvPr id="51" name="Прямокутник: округлені кути 50">
            <a:extLst>
              <a:ext uri="{FF2B5EF4-FFF2-40B4-BE49-F238E27FC236}">
                <a16:creationId xmlns:a16="http://schemas.microsoft.com/office/drawing/2014/main" id="{4E65C0AF-2EE5-46E4-B947-586CBBBF24D7}"/>
              </a:ext>
            </a:extLst>
          </p:cNvPr>
          <p:cNvSpPr>
            <a:spLocks noGrp="1"/>
          </p:cNvSpPr>
          <p:nvPr/>
        </p:nvSpPr>
        <p:spPr>
          <a:xfrm>
            <a:off x="3286125" y="4819650"/>
            <a:ext cx="2533650" cy="381000"/>
          </a:xfrm>
          <a:prstGeom prst="roundRect">
            <a:avLst>
              <a:gd name="adj" fmla="val 20000"/>
            </a:avLst>
          </a:prstGeom>
          <a:solidFill>
            <a:srgbClr val="FFFFFF"/>
          </a:solidFill>
          <a:ln w="9525">
            <a:solidFill>
              <a:srgbClr val="D6E1DC"/>
            </a:solidFill>
          </a:ln>
        </p:spPr>
      </p:sp>
      <p:sp>
        <p:nvSpPr>
          <p:cNvPr id="52" name="Прямокутник 51">
            <a:extLst>
              <a:ext uri="{FF2B5EF4-FFF2-40B4-BE49-F238E27FC236}">
                <a16:creationId xmlns:a16="http://schemas.microsoft.com/office/drawing/2014/main" id="{5FA27DB2-34A5-4886-8FD1-8E152B02825D}"/>
              </a:ext>
            </a:extLst>
          </p:cNvPr>
          <p:cNvSpPr>
            <a:spLocks noGrp="1"/>
          </p:cNvSpPr>
          <p:nvPr/>
        </p:nvSpPr>
        <p:spPr>
          <a:xfrm>
            <a:off x="3419475" y="4914900"/>
            <a:ext cx="22669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порівнювані методи</a:t>
            </a:r>
          </a:p>
        </p:txBody>
      </p:sp>
      <p:sp>
        <p:nvSpPr>
          <p:cNvPr id="53" name="Прямокутник: округлені кути 52">
            <a:extLst>
              <a:ext uri="{FF2B5EF4-FFF2-40B4-BE49-F238E27FC236}">
                <a16:creationId xmlns:a16="http://schemas.microsoft.com/office/drawing/2014/main" id="{5962F1DD-545B-4EFF-83FC-A6CB05648BA1}"/>
              </a:ext>
            </a:extLst>
          </p:cNvPr>
          <p:cNvSpPr>
            <a:spLocks noGrp="1"/>
          </p:cNvSpPr>
          <p:nvPr/>
        </p:nvSpPr>
        <p:spPr>
          <a:xfrm>
            <a:off x="6057900" y="4819650"/>
            <a:ext cx="2533650" cy="381000"/>
          </a:xfrm>
          <a:prstGeom prst="roundRect">
            <a:avLst>
              <a:gd name="adj" fmla="val 20000"/>
            </a:avLst>
          </a:prstGeom>
          <a:solidFill>
            <a:srgbClr val="FFFFFF"/>
          </a:solidFill>
          <a:ln w="9525">
            <a:solidFill>
              <a:srgbClr val="D6E1DC"/>
            </a:solidFill>
          </a:ln>
        </p:spPr>
      </p:sp>
      <p:sp>
        <p:nvSpPr>
          <p:cNvPr id="54" name="Прямокутник 53">
            <a:extLst>
              <a:ext uri="{FF2B5EF4-FFF2-40B4-BE49-F238E27FC236}">
                <a16:creationId xmlns:a16="http://schemas.microsoft.com/office/drawing/2014/main" id="{DA20A5AC-2DD8-4D61-837E-C4A640DD1E16}"/>
              </a:ext>
            </a:extLst>
          </p:cNvPr>
          <p:cNvSpPr>
            <a:spLocks noGrp="1"/>
          </p:cNvSpPr>
          <p:nvPr/>
        </p:nvSpPr>
        <p:spPr>
          <a:xfrm>
            <a:off x="6191250" y="4914900"/>
            <a:ext cx="22669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однакові одиниці</a:t>
            </a:r>
          </a:p>
        </p:txBody>
      </p:sp>
      <p:sp>
        <p:nvSpPr>
          <p:cNvPr id="55" name="Прямокутник: округлені кути 54">
            <a:extLst>
              <a:ext uri="{FF2B5EF4-FFF2-40B4-BE49-F238E27FC236}">
                <a16:creationId xmlns:a16="http://schemas.microsoft.com/office/drawing/2014/main" id="{3CBBCC95-94AF-4462-A1D2-20C3B9B648A1}"/>
              </a:ext>
            </a:extLst>
          </p:cNvPr>
          <p:cNvSpPr>
            <a:spLocks noGrp="1"/>
          </p:cNvSpPr>
          <p:nvPr/>
        </p:nvSpPr>
        <p:spPr>
          <a:xfrm>
            <a:off x="8829675" y="4819650"/>
            <a:ext cx="2533650" cy="381000"/>
          </a:xfrm>
          <a:prstGeom prst="roundRect">
            <a:avLst>
              <a:gd name="adj" fmla="val 20000"/>
            </a:avLst>
          </a:prstGeom>
          <a:solidFill>
            <a:srgbClr val="FFFFFF"/>
          </a:solidFill>
          <a:ln w="9525">
            <a:solidFill>
              <a:srgbClr val="D6E1DC"/>
            </a:solidFill>
          </a:ln>
        </p:spPr>
      </p:sp>
      <p:sp>
        <p:nvSpPr>
          <p:cNvPr id="56" name="Прямокутник 55">
            <a:extLst>
              <a:ext uri="{FF2B5EF4-FFF2-40B4-BE49-F238E27FC236}">
                <a16:creationId xmlns:a16="http://schemas.microsoft.com/office/drawing/2014/main" id="{2BFA88BF-A534-4385-9586-B728F9272911}"/>
              </a:ext>
            </a:extLst>
          </p:cNvPr>
          <p:cNvSpPr>
            <a:spLocks noGrp="1"/>
          </p:cNvSpPr>
          <p:nvPr/>
        </p:nvSpPr>
        <p:spPr>
          <a:xfrm>
            <a:off x="8963025" y="4914900"/>
            <a:ext cx="22669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узгоджені класи</a:t>
            </a:r>
          </a:p>
        </p:txBody>
      </p:sp>
      <p:sp>
        <p:nvSpPr>
          <p:cNvPr id="57" name="Прямокутник: округлені кути 56">
            <a:extLst>
              <a:ext uri="{FF2B5EF4-FFF2-40B4-BE49-F238E27FC236}">
                <a16:creationId xmlns:a16="http://schemas.microsoft.com/office/drawing/2014/main" id="{1B7A06BF-A74E-4B8E-89DF-FCD0978544F7}"/>
              </a:ext>
            </a:extLst>
          </p:cNvPr>
          <p:cNvSpPr>
            <a:spLocks noGrp="1"/>
          </p:cNvSpPr>
          <p:nvPr/>
        </p:nvSpPr>
        <p:spPr>
          <a:xfrm>
            <a:off x="514350" y="5314950"/>
            <a:ext cx="2533650" cy="381000"/>
          </a:xfrm>
          <a:prstGeom prst="roundRect">
            <a:avLst>
              <a:gd name="adj" fmla="val 20000"/>
            </a:avLst>
          </a:prstGeom>
          <a:solidFill>
            <a:srgbClr val="FFFFFF"/>
          </a:solidFill>
          <a:ln w="9525">
            <a:solidFill>
              <a:srgbClr val="D6E1DC"/>
            </a:solidFill>
          </a:ln>
        </p:spPr>
      </p:sp>
      <p:sp>
        <p:nvSpPr>
          <p:cNvPr id="58" name="Прямокутник 57">
            <a:extLst>
              <a:ext uri="{FF2B5EF4-FFF2-40B4-BE49-F238E27FC236}">
                <a16:creationId xmlns:a16="http://schemas.microsoft.com/office/drawing/2014/main" id="{157EB383-7D1A-42D6-A4BC-6FD5ED219ACA}"/>
              </a:ext>
            </a:extLst>
          </p:cNvPr>
          <p:cNvSpPr>
            <a:spLocks noGrp="1"/>
          </p:cNvSpPr>
          <p:nvPr/>
        </p:nvSpPr>
        <p:spPr>
          <a:xfrm>
            <a:off x="647700" y="5410200"/>
            <a:ext cx="22669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незмінні межі аналізу</a:t>
            </a:r>
          </a:p>
        </p:txBody>
      </p:sp>
      <p:sp>
        <p:nvSpPr>
          <p:cNvPr id="59" name="Прямокутник: округлені кути 58">
            <a:extLst>
              <a:ext uri="{FF2B5EF4-FFF2-40B4-BE49-F238E27FC236}">
                <a16:creationId xmlns:a16="http://schemas.microsoft.com/office/drawing/2014/main" id="{BEC58ACA-18CF-431F-92F1-2AB3F79108E9}"/>
              </a:ext>
            </a:extLst>
          </p:cNvPr>
          <p:cNvSpPr>
            <a:spLocks noGrp="1"/>
          </p:cNvSpPr>
          <p:nvPr/>
        </p:nvSpPr>
        <p:spPr>
          <a:xfrm>
            <a:off x="3286125" y="5314950"/>
            <a:ext cx="2533650" cy="381000"/>
          </a:xfrm>
          <a:prstGeom prst="roundRect">
            <a:avLst>
              <a:gd name="adj" fmla="val 20000"/>
            </a:avLst>
          </a:prstGeom>
          <a:solidFill>
            <a:srgbClr val="FFFFFF"/>
          </a:solidFill>
          <a:ln w="9525">
            <a:solidFill>
              <a:srgbClr val="D6E1DC"/>
            </a:solidFill>
          </a:ln>
        </p:spPr>
      </p:sp>
      <p:sp>
        <p:nvSpPr>
          <p:cNvPr id="60" name="Прямокутник 59">
            <a:extLst>
              <a:ext uri="{FF2B5EF4-FFF2-40B4-BE49-F238E27FC236}">
                <a16:creationId xmlns:a16="http://schemas.microsoft.com/office/drawing/2014/main" id="{15C66A69-6D37-432C-8404-817B94260A77}"/>
              </a:ext>
            </a:extLst>
          </p:cNvPr>
          <p:cNvSpPr>
            <a:spLocks noGrp="1"/>
          </p:cNvSpPr>
          <p:nvPr/>
        </p:nvSpPr>
        <p:spPr>
          <a:xfrm>
            <a:off x="3419475" y="5410200"/>
            <a:ext cx="22669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показані зміни мережі</a:t>
            </a:r>
          </a:p>
        </p:txBody>
      </p:sp>
      <p:sp>
        <p:nvSpPr>
          <p:cNvPr id="61" name="Прямокутник: округлені кути 60">
            <a:extLst>
              <a:ext uri="{FF2B5EF4-FFF2-40B4-BE49-F238E27FC236}">
                <a16:creationId xmlns:a16="http://schemas.microsoft.com/office/drawing/2014/main" id="{E2386BC3-9AB8-464C-B3D1-FA1DA04C470D}"/>
              </a:ext>
            </a:extLst>
          </p:cNvPr>
          <p:cNvSpPr>
            <a:spLocks noGrp="1"/>
          </p:cNvSpPr>
          <p:nvPr/>
        </p:nvSpPr>
        <p:spPr>
          <a:xfrm>
            <a:off x="6057900" y="5314950"/>
            <a:ext cx="2533650" cy="381000"/>
          </a:xfrm>
          <a:prstGeom prst="roundRect">
            <a:avLst>
              <a:gd name="adj" fmla="val 20000"/>
            </a:avLst>
          </a:prstGeom>
          <a:solidFill>
            <a:srgbClr val="DDECE4"/>
          </a:solidFill>
          <a:ln w="9525">
            <a:solidFill>
              <a:srgbClr val="D6E1DC"/>
            </a:solidFill>
          </a:ln>
        </p:spPr>
      </p:sp>
      <p:sp>
        <p:nvSpPr>
          <p:cNvPr id="62" name="Прямокутник 61">
            <a:extLst>
              <a:ext uri="{FF2B5EF4-FFF2-40B4-BE49-F238E27FC236}">
                <a16:creationId xmlns:a16="http://schemas.microsoft.com/office/drawing/2014/main" id="{96F0E29F-97AA-46D5-9038-223D0DEE680C}"/>
              </a:ext>
            </a:extLst>
          </p:cNvPr>
          <p:cNvSpPr>
            <a:spLocks noGrp="1"/>
          </p:cNvSpPr>
          <p:nvPr/>
        </p:nvSpPr>
        <p:spPr>
          <a:xfrm>
            <a:off x="6191250" y="5410200"/>
            <a:ext cx="22669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пояснені пропущені точки</a:t>
            </a:r>
          </a:p>
        </p:txBody>
      </p:sp>
      <p:sp>
        <p:nvSpPr>
          <p:cNvPr id="63" name="Прямокутник 62">
            <a:extLst>
              <a:ext uri="{FF2B5EF4-FFF2-40B4-BE49-F238E27FC236}">
                <a16:creationId xmlns:a16="http://schemas.microsoft.com/office/drawing/2014/main" id="{998C9F66-33A8-4113-8ED2-94C07D83A221}"/>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4" name="Прямокутник 63">
            <a:extLst>
              <a:ext uri="{FF2B5EF4-FFF2-40B4-BE49-F238E27FC236}">
                <a16:creationId xmlns:a16="http://schemas.microsoft.com/office/drawing/2014/main" id="{65202ED1-58C6-4D68-94DC-D6CDC5F2674D}"/>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36</a:t>
            </a:r>
          </a:p>
        </p:txBody>
      </p:sp>
    </p:spTree>
    <p:extLst>
      <p:ext uri="{BB962C8B-B14F-4D97-AF65-F5344CB8AC3E}">
        <p14:creationId xmlns:p14="http://schemas.microsoft.com/office/powerpoint/2010/main" val="1764062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0" name="Прямокутник 49">
            <a:extLst>
              <a:ext uri="{FF2B5EF4-FFF2-40B4-BE49-F238E27FC236}">
                <a16:creationId xmlns:a16="http://schemas.microsoft.com/office/drawing/2014/main" id="{67C11221-422C-4A4A-A948-3AC5E22A2CE6}"/>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37</a:t>
            </a:r>
          </a:p>
        </p:txBody>
      </p:sp>
      <p:sp>
        <p:nvSpPr>
          <p:cNvPr id="2" name="Прямокутник 1">
            <a:extLst>
              <a:ext uri="{FF2B5EF4-FFF2-40B4-BE49-F238E27FC236}">
                <a16:creationId xmlns:a16="http://schemas.microsoft.com/office/drawing/2014/main" id="{511D70F2-BE57-4270-BB8F-C692CB3F2AA5}"/>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F5933ADC-5F40-4620-8A5A-4B84C900E283}"/>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Дистанційні дані показують просторові зміни між датами</a:t>
            </a:r>
          </a:p>
        </p:txBody>
      </p:sp>
      <p:sp>
        <p:nvSpPr>
          <p:cNvPr id="4" name="Прямокутник: округлені кути 3">
            <a:extLst>
              <a:ext uri="{FF2B5EF4-FFF2-40B4-BE49-F238E27FC236}">
                <a16:creationId xmlns:a16="http://schemas.microsoft.com/office/drawing/2014/main" id="{4EEA5E61-888E-45EF-A7D6-66E89C0DA994}"/>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BD6D39D-DAF2-47CE-9FA3-2F7C07866A66}"/>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484F364E-40CF-4DB5-A8DC-C991F1727D35}"/>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ВИЯВЛЕННЯ ЗМІН</a:t>
            </a:r>
          </a:p>
        </p:txBody>
      </p:sp>
      <p:sp>
        <p:nvSpPr>
          <p:cNvPr id="7" name="Прямокутник 6">
            <a:extLst>
              <a:ext uri="{FF2B5EF4-FFF2-40B4-BE49-F238E27FC236}">
                <a16:creationId xmlns:a16="http://schemas.microsoft.com/office/drawing/2014/main" id="{BD4C98E4-43D1-4185-8702-6191FACB1703}"/>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Визначення просторових відмінностей між зображеннями або моделями, отриманими в різні дати.</a:t>
            </a:r>
          </a:p>
        </p:txBody>
      </p:sp>
      <p:sp>
        <p:nvSpPr>
          <p:cNvPr id="8" name="Прямокутник: округлені кути 7">
            <a:extLst>
              <a:ext uri="{FF2B5EF4-FFF2-40B4-BE49-F238E27FC236}">
                <a16:creationId xmlns:a16="http://schemas.microsoft.com/office/drawing/2014/main" id="{F91AB999-CCBC-44F5-90EE-AA814A33D63B}"/>
              </a:ext>
            </a:extLst>
          </p:cNvPr>
          <p:cNvSpPr>
            <a:spLocks noGrp="1"/>
          </p:cNvSpPr>
          <p:nvPr/>
        </p:nvSpPr>
        <p:spPr>
          <a:xfrm>
            <a:off x="514350" y="2667000"/>
            <a:ext cx="5295900" cy="2552700"/>
          </a:xfrm>
          <a:prstGeom prst="roundRect">
            <a:avLst>
              <a:gd name="adj" fmla="val 2985"/>
            </a:avLst>
          </a:prstGeom>
          <a:solidFill>
            <a:srgbClr val="FFFFFF"/>
          </a:solidFill>
          <a:ln w="9525">
            <a:solidFill>
              <a:srgbClr val="D6E1DC"/>
            </a:solidFill>
          </a:ln>
        </p:spPr>
      </p:sp>
      <p:sp>
        <p:nvSpPr>
          <p:cNvPr id="9" name="Прямокутник 8">
            <a:extLst>
              <a:ext uri="{FF2B5EF4-FFF2-40B4-BE49-F238E27FC236}">
                <a16:creationId xmlns:a16="http://schemas.microsoft.com/office/drawing/2014/main" id="{2FFE398D-D001-4D78-824F-8CD37FEF254D}"/>
              </a:ext>
            </a:extLst>
          </p:cNvPr>
          <p:cNvSpPr>
            <a:spLocks noGrp="1"/>
          </p:cNvSpPr>
          <p:nvPr/>
        </p:nvSpPr>
        <p:spPr>
          <a:xfrm>
            <a:off x="723900" y="2857500"/>
            <a:ext cx="238125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МОЖНА ОЦІНИТИ</a:t>
            </a:r>
          </a:p>
        </p:txBody>
      </p:sp>
      <p:sp>
        <p:nvSpPr>
          <p:cNvPr id="10" name="Прямокутник: округлені кути 9">
            <a:extLst>
              <a:ext uri="{FF2B5EF4-FFF2-40B4-BE49-F238E27FC236}">
                <a16:creationId xmlns:a16="http://schemas.microsoft.com/office/drawing/2014/main" id="{C47445B1-1A23-43B7-976D-5D1D926DDD6B}"/>
              </a:ext>
            </a:extLst>
          </p:cNvPr>
          <p:cNvSpPr>
            <a:spLocks noGrp="1"/>
          </p:cNvSpPr>
          <p:nvPr/>
        </p:nvSpPr>
        <p:spPr>
          <a:xfrm>
            <a:off x="723900" y="3181350"/>
            <a:ext cx="2266950" cy="285750"/>
          </a:xfrm>
          <a:prstGeom prst="roundRect">
            <a:avLst>
              <a:gd name="adj" fmla="val 26667"/>
            </a:avLst>
          </a:prstGeom>
          <a:solidFill>
            <a:srgbClr val="F4F8F6"/>
          </a:solidFill>
          <a:ln w="9525">
            <a:solidFill>
              <a:srgbClr val="D6E1DC"/>
            </a:solidFill>
          </a:ln>
        </p:spPr>
      </p:sp>
      <p:sp>
        <p:nvSpPr>
          <p:cNvPr id="11" name="Прямокутник 10">
            <a:extLst>
              <a:ext uri="{FF2B5EF4-FFF2-40B4-BE49-F238E27FC236}">
                <a16:creationId xmlns:a16="http://schemas.microsoft.com/office/drawing/2014/main" id="{034043BF-14DD-4255-A344-2045F4F5F6E2}"/>
              </a:ext>
            </a:extLst>
          </p:cNvPr>
          <p:cNvSpPr>
            <a:spLocks noGrp="1"/>
          </p:cNvSpPr>
          <p:nvPr/>
        </p:nvSpPr>
        <p:spPr>
          <a:xfrm>
            <a:off x="838200" y="3238500"/>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площу руйнування</a:t>
            </a:r>
          </a:p>
        </p:txBody>
      </p:sp>
      <p:sp>
        <p:nvSpPr>
          <p:cNvPr id="12" name="Прямокутник: округлені кути 11">
            <a:extLst>
              <a:ext uri="{FF2B5EF4-FFF2-40B4-BE49-F238E27FC236}">
                <a16:creationId xmlns:a16="http://schemas.microsoft.com/office/drawing/2014/main" id="{711B5116-874F-47AD-9C71-80614E2FEA34}"/>
              </a:ext>
            </a:extLst>
          </p:cNvPr>
          <p:cNvSpPr>
            <a:spLocks noGrp="1"/>
          </p:cNvSpPr>
          <p:nvPr/>
        </p:nvSpPr>
        <p:spPr>
          <a:xfrm>
            <a:off x="3181350" y="3181350"/>
            <a:ext cx="2266950" cy="285750"/>
          </a:xfrm>
          <a:prstGeom prst="roundRect">
            <a:avLst>
              <a:gd name="adj" fmla="val 26667"/>
            </a:avLst>
          </a:prstGeom>
          <a:solidFill>
            <a:srgbClr val="F5EBDD"/>
          </a:solidFill>
          <a:ln w="9525">
            <a:solidFill>
              <a:srgbClr val="D6E1DC"/>
            </a:solidFill>
          </a:ln>
        </p:spPr>
      </p:sp>
      <p:sp>
        <p:nvSpPr>
          <p:cNvPr id="13" name="Прямокутник 12">
            <a:extLst>
              <a:ext uri="{FF2B5EF4-FFF2-40B4-BE49-F238E27FC236}">
                <a16:creationId xmlns:a16="http://schemas.microsoft.com/office/drawing/2014/main" id="{7125BD64-DF21-46CC-8955-D013025B80F3}"/>
              </a:ext>
            </a:extLst>
          </p:cNvPr>
          <p:cNvSpPr>
            <a:spLocks noGrp="1"/>
          </p:cNvSpPr>
          <p:nvPr/>
        </p:nvSpPr>
        <p:spPr>
          <a:xfrm>
            <a:off x="3295650" y="3238500"/>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розширення затоплення</a:t>
            </a:r>
          </a:p>
        </p:txBody>
      </p:sp>
      <p:sp>
        <p:nvSpPr>
          <p:cNvPr id="14" name="Прямокутник: округлені кути 13">
            <a:extLst>
              <a:ext uri="{FF2B5EF4-FFF2-40B4-BE49-F238E27FC236}">
                <a16:creationId xmlns:a16="http://schemas.microsoft.com/office/drawing/2014/main" id="{BDC42466-E68E-4DB5-85BE-3ACB81509D26}"/>
              </a:ext>
            </a:extLst>
          </p:cNvPr>
          <p:cNvSpPr>
            <a:spLocks noGrp="1"/>
          </p:cNvSpPr>
          <p:nvPr/>
        </p:nvSpPr>
        <p:spPr>
          <a:xfrm>
            <a:off x="723900" y="3552825"/>
            <a:ext cx="2266950" cy="285750"/>
          </a:xfrm>
          <a:prstGeom prst="roundRect">
            <a:avLst>
              <a:gd name="adj" fmla="val 26667"/>
            </a:avLst>
          </a:prstGeom>
          <a:solidFill>
            <a:srgbClr val="F4F8F6"/>
          </a:solidFill>
          <a:ln w="9525">
            <a:solidFill>
              <a:srgbClr val="D6E1DC"/>
            </a:solidFill>
          </a:ln>
        </p:spPr>
      </p:sp>
      <p:sp>
        <p:nvSpPr>
          <p:cNvPr id="15" name="Прямокутник 14">
            <a:extLst>
              <a:ext uri="{FF2B5EF4-FFF2-40B4-BE49-F238E27FC236}">
                <a16:creationId xmlns:a16="http://schemas.microsoft.com/office/drawing/2014/main" id="{E96093B3-FCAF-4D61-82F0-E47048AA35A3}"/>
              </a:ext>
            </a:extLst>
          </p:cNvPr>
          <p:cNvSpPr>
            <a:spLocks noGrp="1"/>
          </p:cNvSpPr>
          <p:nvPr/>
        </p:nvSpPr>
        <p:spPr>
          <a:xfrm>
            <a:off x="838200" y="3609975"/>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появу вирв</a:t>
            </a:r>
          </a:p>
        </p:txBody>
      </p:sp>
      <p:sp>
        <p:nvSpPr>
          <p:cNvPr id="16" name="Прямокутник: округлені кути 15">
            <a:extLst>
              <a:ext uri="{FF2B5EF4-FFF2-40B4-BE49-F238E27FC236}">
                <a16:creationId xmlns:a16="http://schemas.microsoft.com/office/drawing/2014/main" id="{1F699158-C592-4BA0-B05C-CC737AF93E64}"/>
              </a:ext>
            </a:extLst>
          </p:cNvPr>
          <p:cNvSpPr>
            <a:spLocks noGrp="1"/>
          </p:cNvSpPr>
          <p:nvPr/>
        </p:nvSpPr>
        <p:spPr>
          <a:xfrm>
            <a:off x="3181350" y="3552825"/>
            <a:ext cx="2266950" cy="285750"/>
          </a:xfrm>
          <a:prstGeom prst="roundRect">
            <a:avLst>
              <a:gd name="adj" fmla="val 26667"/>
            </a:avLst>
          </a:prstGeom>
          <a:solidFill>
            <a:srgbClr val="F5EBDD"/>
          </a:solidFill>
          <a:ln w="9525">
            <a:solidFill>
              <a:srgbClr val="D6E1DC"/>
            </a:solidFill>
          </a:ln>
        </p:spPr>
      </p:sp>
      <p:sp>
        <p:nvSpPr>
          <p:cNvPr id="17" name="Прямокутник 16">
            <a:extLst>
              <a:ext uri="{FF2B5EF4-FFF2-40B4-BE49-F238E27FC236}">
                <a16:creationId xmlns:a16="http://schemas.microsoft.com/office/drawing/2014/main" id="{7610F609-5EA4-4515-9F1E-7CDD9B3908E5}"/>
              </a:ext>
            </a:extLst>
          </p:cNvPr>
          <p:cNvSpPr>
            <a:spLocks noGrp="1"/>
          </p:cNvSpPr>
          <p:nvPr/>
        </p:nvSpPr>
        <p:spPr>
          <a:xfrm>
            <a:off x="3295650" y="3609975"/>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втрату рослинності</a:t>
            </a:r>
          </a:p>
        </p:txBody>
      </p:sp>
      <p:sp>
        <p:nvSpPr>
          <p:cNvPr id="18" name="Прямокутник: округлені кути 17">
            <a:extLst>
              <a:ext uri="{FF2B5EF4-FFF2-40B4-BE49-F238E27FC236}">
                <a16:creationId xmlns:a16="http://schemas.microsoft.com/office/drawing/2014/main" id="{66342E0D-DE19-4034-B318-C58D8ADF07F5}"/>
              </a:ext>
            </a:extLst>
          </p:cNvPr>
          <p:cNvSpPr>
            <a:spLocks noGrp="1"/>
          </p:cNvSpPr>
          <p:nvPr/>
        </p:nvSpPr>
        <p:spPr>
          <a:xfrm>
            <a:off x="723900" y="3924300"/>
            <a:ext cx="2266950" cy="285750"/>
          </a:xfrm>
          <a:prstGeom prst="roundRect">
            <a:avLst>
              <a:gd name="adj" fmla="val 26667"/>
            </a:avLst>
          </a:prstGeom>
          <a:solidFill>
            <a:srgbClr val="F4F8F6"/>
          </a:solidFill>
          <a:ln w="9525">
            <a:solidFill>
              <a:srgbClr val="D6E1DC"/>
            </a:solidFill>
          </a:ln>
        </p:spPr>
      </p:sp>
      <p:sp>
        <p:nvSpPr>
          <p:cNvPr id="19" name="Прямокутник 18">
            <a:extLst>
              <a:ext uri="{FF2B5EF4-FFF2-40B4-BE49-F238E27FC236}">
                <a16:creationId xmlns:a16="http://schemas.microsoft.com/office/drawing/2014/main" id="{797221BC-D297-43F3-BA24-6F50D4089D5F}"/>
              </a:ext>
            </a:extLst>
          </p:cNvPr>
          <p:cNvSpPr>
            <a:spLocks noGrp="1"/>
          </p:cNvSpPr>
          <p:nvPr/>
        </p:nvSpPr>
        <p:spPr>
          <a:xfrm>
            <a:off x="838200" y="3981450"/>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накопичення відходів</a:t>
            </a:r>
          </a:p>
        </p:txBody>
      </p:sp>
      <p:sp>
        <p:nvSpPr>
          <p:cNvPr id="20" name="Прямокутник: округлені кути 19">
            <a:extLst>
              <a:ext uri="{FF2B5EF4-FFF2-40B4-BE49-F238E27FC236}">
                <a16:creationId xmlns:a16="http://schemas.microsoft.com/office/drawing/2014/main" id="{5B19DE6D-5A0E-435C-9974-5A0663693A9C}"/>
              </a:ext>
            </a:extLst>
          </p:cNvPr>
          <p:cNvSpPr>
            <a:spLocks noGrp="1"/>
          </p:cNvSpPr>
          <p:nvPr/>
        </p:nvSpPr>
        <p:spPr>
          <a:xfrm>
            <a:off x="3181350" y="3924300"/>
            <a:ext cx="2266950" cy="285750"/>
          </a:xfrm>
          <a:prstGeom prst="roundRect">
            <a:avLst>
              <a:gd name="adj" fmla="val 26667"/>
            </a:avLst>
          </a:prstGeom>
          <a:solidFill>
            <a:srgbClr val="F5EBDD"/>
          </a:solidFill>
          <a:ln w="9525">
            <a:solidFill>
              <a:srgbClr val="D6E1DC"/>
            </a:solidFill>
          </a:ln>
        </p:spPr>
      </p:sp>
      <p:sp>
        <p:nvSpPr>
          <p:cNvPr id="21" name="Прямокутник 20">
            <a:extLst>
              <a:ext uri="{FF2B5EF4-FFF2-40B4-BE49-F238E27FC236}">
                <a16:creationId xmlns:a16="http://schemas.microsoft.com/office/drawing/2014/main" id="{8F20EE60-B211-4E46-8991-F6082E36E2B6}"/>
              </a:ext>
            </a:extLst>
          </p:cNvPr>
          <p:cNvSpPr>
            <a:spLocks noGrp="1"/>
          </p:cNvSpPr>
          <p:nvPr/>
        </p:nvSpPr>
        <p:spPr>
          <a:xfrm>
            <a:off x="3295650" y="3981450"/>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зміну берегової лінії</a:t>
            </a:r>
          </a:p>
        </p:txBody>
      </p:sp>
      <p:sp>
        <p:nvSpPr>
          <p:cNvPr id="22" name="Прямокутник: округлені кути 21">
            <a:extLst>
              <a:ext uri="{FF2B5EF4-FFF2-40B4-BE49-F238E27FC236}">
                <a16:creationId xmlns:a16="http://schemas.microsoft.com/office/drawing/2014/main" id="{389162AA-D2F0-40E6-98B0-75141D468083}"/>
              </a:ext>
            </a:extLst>
          </p:cNvPr>
          <p:cNvSpPr>
            <a:spLocks noGrp="1"/>
          </p:cNvSpPr>
          <p:nvPr/>
        </p:nvSpPr>
        <p:spPr>
          <a:xfrm>
            <a:off x="723900" y="4295775"/>
            <a:ext cx="2266950" cy="285750"/>
          </a:xfrm>
          <a:prstGeom prst="roundRect">
            <a:avLst>
              <a:gd name="adj" fmla="val 26667"/>
            </a:avLst>
          </a:prstGeom>
          <a:solidFill>
            <a:srgbClr val="F4F8F6"/>
          </a:solidFill>
          <a:ln w="9525">
            <a:solidFill>
              <a:srgbClr val="D6E1DC"/>
            </a:solidFill>
          </a:ln>
        </p:spPr>
      </p:sp>
      <p:sp>
        <p:nvSpPr>
          <p:cNvPr id="23" name="Прямокутник 22">
            <a:extLst>
              <a:ext uri="{FF2B5EF4-FFF2-40B4-BE49-F238E27FC236}">
                <a16:creationId xmlns:a16="http://schemas.microsoft.com/office/drawing/2014/main" id="{D2F9EDEA-9EA8-4752-A3B1-A274CB50DA3D}"/>
              </a:ext>
            </a:extLst>
          </p:cNvPr>
          <p:cNvSpPr>
            <a:spLocks noGrp="1"/>
          </p:cNvSpPr>
          <p:nvPr/>
        </p:nvSpPr>
        <p:spPr>
          <a:xfrm>
            <a:off x="838200" y="4352925"/>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нові дороги</a:t>
            </a:r>
          </a:p>
        </p:txBody>
      </p:sp>
      <p:sp>
        <p:nvSpPr>
          <p:cNvPr id="24" name="Прямокутник: округлені кути 23">
            <a:extLst>
              <a:ext uri="{FF2B5EF4-FFF2-40B4-BE49-F238E27FC236}">
                <a16:creationId xmlns:a16="http://schemas.microsoft.com/office/drawing/2014/main" id="{BBED67D3-B5EB-451D-922F-1D6F3DB85F7D}"/>
              </a:ext>
            </a:extLst>
          </p:cNvPr>
          <p:cNvSpPr>
            <a:spLocks noGrp="1"/>
          </p:cNvSpPr>
          <p:nvPr/>
        </p:nvSpPr>
        <p:spPr>
          <a:xfrm>
            <a:off x="3181350" y="4295775"/>
            <a:ext cx="2266950" cy="285750"/>
          </a:xfrm>
          <a:prstGeom prst="roundRect">
            <a:avLst>
              <a:gd name="adj" fmla="val 26667"/>
            </a:avLst>
          </a:prstGeom>
          <a:solidFill>
            <a:srgbClr val="F5EBDD"/>
          </a:solidFill>
          <a:ln w="9525">
            <a:solidFill>
              <a:srgbClr val="D6E1DC"/>
            </a:solidFill>
          </a:ln>
        </p:spPr>
      </p:sp>
      <p:sp>
        <p:nvSpPr>
          <p:cNvPr id="25" name="Прямокутник 24">
            <a:extLst>
              <a:ext uri="{FF2B5EF4-FFF2-40B4-BE49-F238E27FC236}">
                <a16:creationId xmlns:a16="http://schemas.microsoft.com/office/drawing/2014/main" id="{C82CB9EB-B1C3-4E05-8B60-4F868FDB3FE0}"/>
              </a:ext>
            </a:extLst>
          </p:cNvPr>
          <p:cNvSpPr>
            <a:spLocks noGrp="1"/>
          </p:cNvSpPr>
          <p:nvPr/>
        </p:nvSpPr>
        <p:spPr>
          <a:xfrm>
            <a:off x="3295650" y="4352925"/>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відновлення рослинності</a:t>
            </a:r>
          </a:p>
        </p:txBody>
      </p:sp>
      <p:sp>
        <p:nvSpPr>
          <p:cNvPr id="26" name="Прямокутник: округлені кути 25">
            <a:extLst>
              <a:ext uri="{FF2B5EF4-FFF2-40B4-BE49-F238E27FC236}">
                <a16:creationId xmlns:a16="http://schemas.microsoft.com/office/drawing/2014/main" id="{46DFFDAA-1665-47BB-8F57-B6DA124874DB}"/>
              </a:ext>
            </a:extLst>
          </p:cNvPr>
          <p:cNvSpPr>
            <a:spLocks noGrp="1"/>
          </p:cNvSpPr>
          <p:nvPr/>
        </p:nvSpPr>
        <p:spPr>
          <a:xfrm>
            <a:off x="723900" y="4667250"/>
            <a:ext cx="2266950" cy="285750"/>
          </a:xfrm>
          <a:prstGeom prst="roundRect">
            <a:avLst>
              <a:gd name="adj" fmla="val 26667"/>
            </a:avLst>
          </a:prstGeom>
          <a:solidFill>
            <a:srgbClr val="F4F8F6"/>
          </a:solidFill>
          <a:ln w="9525">
            <a:solidFill>
              <a:srgbClr val="D6E1DC"/>
            </a:solidFill>
          </a:ln>
        </p:spPr>
      </p:sp>
      <p:sp>
        <p:nvSpPr>
          <p:cNvPr id="27" name="Прямокутник 26">
            <a:extLst>
              <a:ext uri="{FF2B5EF4-FFF2-40B4-BE49-F238E27FC236}">
                <a16:creationId xmlns:a16="http://schemas.microsoft.com/office/drawing/2014/main" id="{CBE4D3C5-B8DE-4664-BBE2-41B41531817A}"/>
              </a:ext>
            </a:extLst>
          </p:cNvPr>
          <p:cNvSpPr>
            <a:spLocks noGrp="1"/>
          </p:cNvSpPr>
          <p:nvPr/>
        </p:nvSpPr>
        <p:spPr>
          <a:xfrm>
            <a:off x="838200" y="4724400"/>
            <a:ext cx="20383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переміщення матеріалів</a:t>
            </a:r>
          </a:p>
        </p:txBody>
      </p:sp>
      <p:sp>
        <p:nvSpPr>
          <p:cNvPr id="28" name="Прямокутник: округлені кути 27">
            <a:extLst>
              <a:ext uri="{FF2B5EF4-FFF2-40B4-BE49-F238E27FC236}">
                <a16:creationId xmlns:a16="http://schemas.microsoft.com/office/drawing/2014/main" id="{B936A2EB-DAEE-44BB-94ED-8EAF7022A3F6}"/>
              </a:ext>
            </a:extLst>
          </p:cNvPr>
          <p:cNvSpPr>
            <a:spLocks noGrp="1"/>
          </p:cNvSpPr>
          <p:nvPr/>
        </p:nvSpPr>
        <p:spPr>
          <a:xfrm>
            <a:off x="6076950" y="2667000"/>
            <a:ext cx="5505450" cy="2552700"/>
          </a:xfrm>
          <a:prstGeom prst="roundRect">
            <a:avLst>
              <a:gd name="adj" fmla="val 2985"/>
            </a:avLst>
          </a:prstGeom>
          <a:solidFill>
            <a:srgbClr val="F5EBDD"/>
          </a:solidFill>
          <a:ln w="9525">
            <a:solidFill>
              <a:srgbClr val="D6E1DC"/>
            </a:solidFill>
          </a:ln>
        </p:spPr>
      </p:sp>
      <p:sp>
        <p:nvSpPr>
          <p:cNvPr id="29" name="Прямокутник 28">
            <a:extLst>
              <a:ext uri="{FF2B5EF4-FFF2-40B4-BE49-F238E27FC236}">
                <a16:creationId xmlns:a16="http://schemas.microsoft.com/office/drawing/2014/main" id="{0966BB84-4EEE-4ACB-AB3C-0ECBD57512FA}"/>
              </a:ext>
            </a:extLst>
          </p:cNvPr>
          <p:cNvSpPr>
            <a:spLocks noGrp="1"/>
          </p:cNvSpPr>
          <p:nvPr/>
        </p:nvSpPr>
        <p:spPr>
          <a:xfrm>
            <a:off x="6286500" y="2857500"/>
            <a:ext cx="2667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ПЕРЕД ПОРІВНЯННЯМ</a:t>
            </a:r>
          </a:p>
        </p:txBody>
      </p:sp>
      <p:sp>
        <p:nvSpPr>
          <p:cNvPr id="30" name="Прямокутник 29">
            <a:extLst>
              <a:ext uri="{FF2B5EF4-FFF2-40B4-BE49-F238E27FC236}">
                <a16:creationId xmlns:a16="http://schemas.microsoft.com/office/drawing/2014/main" id="{EB422297-2CCF-4DC0-93A7-2A79D4F4EA8E}"/>
              </a:ext>
            </a:extLst>
          </p:cNvPr>
          <p:cNvSpPr>
            <a:spLocks noGrp="1"/>
          </p:cNvSpPr>
          <p:nvPr/>
        </p:nvSpPr>
        <p:spPr>
          <a:xfrm>
            <a:off x="6286500" y="3181350"/>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Сезон</a:t>
            </a:r>
          </a:p>
        </p:txBody>
      </p:sp>
      <p:sp>
        <p:nvSpPr>
          <p:cNvPr id="31" name="Прямокутник 30">
            <a:extLst>
              <a:ext uri="{FF2B5EF4-FFF2-40B4-BE49-F238E27FC236}">
                <a16:creationId xmlns:a16="http://schemas.microsoft.com/office/drawing/2014/main" id="{843DB10F-6636-4147-A172-0A083250D15F}"/>
              </a:ext>
            </a:extLst>
          </p:cNvPr>
          <p:cNvSpPr>
            <a:spLocks noGrp="1"/>
          </p:cNvSpPr>
          <p:nvPr/>
        </p:nvSpPr>
        <p:spPr>
          <a:xfrm>
            <a:off x="7200900" y="3181350"/>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стан рослинності</a:t>
            </a:r>
          </a:p>
        </p:txBody>
      </p:sp>
      <p:sp>
        <p:nvSpPr>
          <p:cNvPr id="32" name="Прямокутник 31">
            <a:extLst>
              <a:ext uri="{FF2B5EF4-FFF2-40B4-BE49-F238E27FC236}">
                <a16:creationId xmlns:a16="http://schemas.microsoft.com/office/drawing/2014/main" id="{BBDA409F-7A37-4B45-BEA6-1DFC8D977596}"/>
              </a:ext>
            </a:extLst>
          </p:cNvPr>
          <p:cNvSpPr>
            <a:spLocks noGrp="1"/>
          </p:cNvSpPr>
          <p:nvPr/>
        </p:nvSpPr>
        <p:spPr>
          <a:xfrm>
            <a:off x="8858250" y="3181350"/>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Освітлення</a:t>
            </a:r>
          </a:p>
        </p:txBody>
      </p:sp>
      <p:sp>
        <p:nvSpPr>
          <p:cNvPr id="33" name="Прямокутник 32">
            <a:extLst>
              <a:ext uri="{FF2B5EF4-FFF2-40B4-BE49-F238E27FC236}">
                <a16:creationId xmlns:a16="http://schemas.microsoft.com/office/drawing/2014/main" id="{FDCD0EE9-9431-4665-B940-41546B582C93}"/>
              </a:ext>
            </a:extLst>
          </p:cNvPr>
          <p:cNvSpPr>
            <a:spLocks noGrp="1"/>
          </p:cNvSpPr>
          <p:nvPr/>
        </p:nvSpPr>
        <p:spPr>
          <a:xfrm>
            <a:off x="9772650" y="3181350"/>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тіні та контраст</a:t>
            </a:r>
          </a:p>
        </p:txBody>
      </p:sp>
      <p:sp>
        <p:nvSpPr>
          <p:cNvPr id="34" name="Прямокутник 33">
            <a:extLst>
              <a:ext uri="{FF2B5EF4-FFF2-40B4-BE49-F238E27FC236}">
                <a16:creationId xmlns:a16="http://schemas.microsoft.com/office/drawing/2014/main" id="{D77A2DCB-F32B-4CAD-B200-29966C5C153F}"/>
              </a:ext>
            </a:extLst>
          </p:cNvPr>
          <p:cNvSpPr>
            <a:spLocks noGrp="1"/>
          </p:cNvSpPr>
          <p:nvPr/>
        </p:nvSpPr>
        <p:spPr>
          <a:xfrm>
            <a:off x="6286500" y="3629025"/>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Кут знімання</a:t>
            </a:r>
          </a:p>
        </p:txBody>
      </p:sp>
      <p:sp>
        <p:nvSpPr>
          <p:cNvPr id="35" name="Прямокутник 34">
            <a:extLst>
              <a:ext uri="{FF2B5EF4-FFF2-40B4-BE49-F238E27FC236}">
                <a16:creationId xmlns:a16="http://schemas.microsoft.com/office/drawing/2014/main" id="{57312C10-A70A-4415-A9AE-3DC294789152}"/>
              </a:ext>
            </a:extLst>
          </p:cNvPr>
          <p:cNvSpPr>
            <a:spLocks noGrp="1"/>
          </p:cNvSpPr>
          <p:nvPr/>
        </p:nvSpPr>
        <p:spPr>
          <a:xfrm>
            <a:off x="7200900" y="3629025"/>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геометричні відмінності</a:t>
            </a:r>
          </a:p>
        </p:txBody>
      </p:sp>
      <p:sp>
        <p:nvSpPr>
          <p:cNvPr id="36" name="Прямокутник 35">
            <a:extLst>
              <a:ext uri="{FF2B5EF4-FFF2-40B4-BE49-F238E27FC236}">
                <a16:creationId xmlns:a16="http://schemas.microsoft.com/office/drawing/2014/main" id="{5CB504EE-0E6B-4A70-9F1A-0613F99F6B34}"/>
              </a:ext>
            </a:extLst>
          </p:cNvPr>
          <p:cNvSpPr>
            <a:spLocks noGrp="1"/>
          </p:cNvSpPr>
          <p:nvPr/>
        </p:nvSpPr>
        <p:spPr>
          <a:xfrm>
            <a:off x="8858250" y="3629025"/>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Хмарність</a:t>
            </a:r>
          </a:p>
        </p:txBody>
      </p:sp>
      <p:sp>
        <p:nvSpPr>
          <p:cNvPr id="37" name="Прямокутник 36">
            <a:extLst>
              <a:ext uri="{FF2B5EF4-FFF2-40B4-BE49-F238E27FC236}">
                <a16:creationId xmlns:a16="http://schemas.microsoft.com/office/drawing/2014/main" id="{9A56E9CB-472B-4568-AC35-ECB50BAB8953}"/>
              </a:ext>
            </a:extLst>
          </p:cNvPr>
          <p:cNvSpPr>
            <a:spLocks noGrp="1"/>
          </p:cNvSpPr>
          <p:nvPr/>
        </p:nvSpPr>
        <p:spPr>
          <a:xfrm>
            <a:off x="9772650" y="3629025"/>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видимість поверхні</a:t>
            </a:r>
          </a:p>
        </p:txBody>
      </p:sp>
      <p:sp>
        <p:nvSpPr>
          <p:cNvPr id="38" name="Прямокутник 37">
            <a:extLst>
              <a:ext uri="{FF2B5EF4-FFF2-40B4-BE49-F238E27FC236}">
                <a16:creationId xmlns:a16="http://schemas.microsoft.com/office/drawing/2014/main" id="{60995001-F1F8-40EB-ACCA-1DE1D5802009}"/>
              </a:ext>
            </a:extLst>
          </p:cNvPr>
          <p:cNvSpPr>
            <a:spLocks noGrp="1"/>
          </p:cNvSpPr>
          <p:nvPr/>
        </p:nvSpPr>
        <p:spPr>
          <a:xfrm>
            <a:off x="6286500" y="4076700"/>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Роздільність</a:t>
            </a:r>
          </a:p>
        </p:txBody>
      </p:sp>
      <p:sp>
        <p:nvSpPr>
          <p:cNvPr id="39" name="Прямокутник 38">
            <a:extLst>
              <a:ext uri="{FF2B5EF4-FFF2-40B4-BE49-F238E27FC236}">
                <a16:creationId xmlns:a16="http://schemas.microsoft.com/office/drawing/2014/main" id="{4993177A-0C6D-4A44-9793-3086CC20A814}"/>
              </a:ext>
            </a:extLst>
          </p:cNvPr>
          <p:cNvSpPr>
            <a:spLocks noGrp="1"/>
          </p:cNvSpPr>
          <p:nvPr/>
        </p:nvSpPr>
        <p:spPr>
          <a:xfrm>
            <a:off x="7200900" y="4076700"/>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мінімальний об’єкт</a:t>
            </a:r>
          </a:p>
        </p:txBody>
      </p:sp>
      <p:sp>
        <p:nvSpPr>
          <p:cNvPr id="40" name="Прямокутник 39">
            <a:extLst>
              <a:ext uri="{FF2B5EF4-FFF2-40B4-BE49-F238E27FC236}">
                <a16:creationId xmlns:a16="http://schemas.microsoft.com/office/drawing/2014/main" id="{00A108C8-CA44-4BB5-88DA-7A95EC3DDFF5}"/>
              </a:ext>
            </a:extLst>
          </p:cNvPr>
          <p:cNvSpPr>
            <a:spLocks noGrp="1"/>
          </p:cNvSpPr>
          <p:nvPr/>
        </p:nvSpPr>
        <p:spPr>
          <a:xfrm>
            <a:off x="8858250" y="4076700"/>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Геоприв’язка</a:t>
            </a:r>
          </a:p>
        </p:txBody>
      </p:sp>
      <p:sp>
        <p:nvSpPr>
          <p:cNvPr id="41" name="Прямокутник 40">
            <a:extLst>
              <a:ext uri="{FF2B5EF4-FFF2-40B4-BE49-F238E27FC236}">
                <a16:creationId xmlns:a16="http://schemas.microsoft.com/office/drawing/2014/main" id="{B3541E3C-432A-4916-9188-E8153AD20A1C}"/>
              </a:ext>
            </a:extLst>
          </p:cNvPr>
          <p:cNvSpPr>
            <a:spLocks noGrp="1"/>
          </p:cNvSpPr>
          <p:nvPr/>
        </p:nvSpPr>
        <p:spPr>
          <a:xfrm>
            <a:off x="9772650" y="4076700"/>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зміщення зображень</a:t>
            </a:r>
          </a:p>
        </p:txBody>
      </p:sp>
      <p:sp>
        <p:nvSpPr>
          <p:cNvPr id="42" name="Прямокутник 41">
            <a:extLst>
              <a:ext uri="{FF2B5EF4-FFF2-40B4-BE49-F238E27FC236}">
                <a16:creationId xmlns:a16="http://schemas.microsoft.com/office/drawing/2014/main" id="{0E83124D-8781-4C6F-9D09-F1034924641A}"/>
              </a:ext>
            </a:extLst>
          </p:cNvPr>
          <p:cNvSpPr>
            <a:spLocks noGrp="1"/>
          </p:cNvSpPr>
          <p:nvPr/>
        </p:nvSpPr>
        <p:spPr>
          <a:xfrm>
            <a:off x="6286500" y="4524375"/>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Вологість</a:t>
            </a:r>
          </a:p>
        </p:txBody>
      </p:sp>
      <p:sp>
        <p:nvSpPr>
          <p:cNvPr id="43" name="Прямокутник 42">
            <a:extLst>
              <a:ext uri="{FF2B5EF4-FFF2-40B4-BE49-F238E27FC236}">
                <a16:creationId xmlns:a16="http://schemas.microsoft.com/office/drawing/2014/main" id="{99BE22B7-FA61-4424-9E10-6A4523F02E3A}"/>
              </a:ext>
            </a:extLst>
          </p:cNvPr>
          <p:cNvSpPr>
            <a:spLocks noGrp="1"/>
          </p:cNvSpPr>
          <p:nvPr/>
        </p:nvSpPr>
        <p:spPr>
          <a:xfrm>
            <a:off x="7200900" y="4524375"/>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природні коливання</a:t>
            </a:r>
          </a:p>
        </p:txBody>
      </p:sp>
      <p:sp>
        <p:nvSpPr>
          <p:cNvPr id="44" name="Прямокутник 43">
            <a:extLst>
              <a:ext uri="{FF2B5EF4-FFF2-40B4-BE49-F238E27FC236}">
                <a16:creationId xmlns:a16="http://schemas.microsoft.com/office/drawing/2014/main" id="{93B57F79-FC8C-4173-913D-56A806B271D4}"/>
              </a:ext>
            </a:extLst>
          </p:cNvPr>
          <p:cNvSpPr>
            <a:spLocks noGrp="1"/>
          </p:cNvSpPr>
          <p:nvPr/>
        </p:nvSpPr>
        <p:spPr>
          <a:xfrm>
            <a:off x="8858250" y="4524375"/>
            <a:ext cx="85725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Фенологія</a:t>
            </a:r>
          </a:p>
        </p:txBody>
      </p:sp>
      <p:sp>
        <p:nvSpPr>
          <p:cNvPr id="45" name="Прямокутник 44">
            <a:extLst>
              <a:ext uri="{FF2B5EF4-FFF2-40B4-BE49-F238E27FC236}">
                <a16:creationId xmlns:a16="http://schemas.microsoft.com/office/drawing/2014/main" id="{77A68C93-1494-439A-986B-4E2FEDADF160}"/>
              </a:ext>
            </a:extLst>
          </p:cNvPr>
          <p:cNvSpPr>
            <a:spLocks noGrp="1"/>
          </p:cNvSpPr>
          <p:nvPr/>
        </p:nvSpPr>
        <p:spPr>
          <a:xfrm>
            <a:off x="9772650" y="4524375"/>
            <a:ext cx="1504950" cy="22860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стадія розвитку рослин</a:t>
            </a:r>
          </a:p>
        </p:txBody>
      </p:sp>
      <p:sp>
        <p:nvSpPr>
          <p:cNvPr id="46" name="Прямокутник: округлені кути 45">
            <a:extLst>
              <a:ext uri="{FF2B5EF4-FFF2-40B4-BE49-F238E27FC236}">
                <a16:creationId xmlns:a16="http://schemas.microsoft.com/office/drawing/2014/main" id="{A11DF6BE-95E5-436E-B33F-0758E9D7621D}"/>
              </a:ext>
            </a:extLst>
          </p:cNvPr>
          <p:cNvSpPr>
            <a:spLocks noGrp="1"/>
          </p:cNvSpPr>
          <p:nvPr/>
        </p:nvSpPr>
        <p:spPr>
          <a:xfrm>
            <a:off x="514350" y="5486400"/>
            <a:ext cx="11068050" cy="495300"/>
          </a:xfrm>
          <a:prstGeom prst="roundRect">
            <a:avLst>
              <a:gd name="adj" fmla="val 15385"/>
            </a:avLst>
          </a:prstGeom>
          <a:solidFill>
            <a:srgbClr val="10282F"/>
          </a:solidFill>
          <a:ln w="0">
            <a:noFill/>
          </a:ln>
        </p:spPr>
      </p:sp>
      <p:sp>
        <p:nvSpPr>
          <p:cNvPr id="47" name="Прямокутник 46">
            <a:extLst>
              <a:ext uri="{FF2B5EF4-FFF2-40B4-BE49-F238E27FC236}">
                <a16:creationId xmlns:a16="http://schemas.microsoft.com/office/drawing/2014/main" id="{1204F7C7-017D-4DDB-9835-53B006809C7E}"/>
              </a:ext>
            </a:extLst>
          </p:cNvPr>
          <p:cNvSpPr>
            <a:spLocks noGrp="1"/>
          </p:cNvSpPr>
          <p:nvPr/>
        </p:nvSpPr>
        <p:spPr>
          <a:xfrm>
            <a:off x="666750" y="5619750"/>
            <a:ext cx="10763250" cy="228600"/>
          </a:xfrm>
          <a:prstGeom prst="rect">
            <a:avLst/>
          </a:prstGeom>
          <a:noFill/>
          <a:ln w="0">
            <a:noFill/>
          </a:ln>
        </p:spPr>
        <p:txBody>
          <a:bodyPr anchor="t">
            <a:normAutofit fontScale="80000"/>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Зміна на зображенні потребує перевірки: її може спричинити подія, сезон або різниця умов знімання.</a:t>
            </a:r>
          </a:p>
        </p:txBody>
      </p:sp>
      <p:sp>
        <p:nvSpPr>
          <p:cNvPr id="48" name="Прямокутник 47">
            <a:extLst>
              <a:ext uri="{FF2B5EF4-FFF2-40B4-BE49-F238E27FC236}">
                <a16:creationId xmlns:a16="http://schemas.microsoft.com/office/drawing/2014/main" id="{25A36B9B-14E8-44A8-B94D-41573DFDD10F}"/>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9" name="Прямокутник 48">
            <a:extLst>
              <a:ext uri="{FF2B5EF4-FFF2-40B4-BE49-F238E27FC236}">
                <a16:creationId xmlns:a16="http://schemas.microsoft.com/office/drawing/2014/main" id="{4956ACC8-2342-4ACF-9702-6C3B34017EED}"/>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37</a:t>
            </a:r>
          </a:p>
        </p:txBody>
      </p:sp>
    </p:spTree>
    <p:extLst>
      <p:ext uri="{BB962C8B-B14F-4D97-AF65-F5344CB8AC3E}">
        <p14:creationId xmlns:p14="http://schemas.microsoft.com/office/powerpoint/2010/main" val="1275413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 name="Прямокутник 46">
            <a:extLst>
              <a:ext uri="{FF2B5EF4-FFF2-40B4-BE49-F238E27FC236}">
                <a16:creationId xmlns:a16="http://schemas.microsoft.com/office/drawing/2014/main" id="{FF555615-0E11-4AB3-A6F6-8904C7576F38}"/>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38</a:t>
            </a:r>
          </a:p>
        </p:txBody>
      </p:sp>
      <p:sp>
        <p:nvSpPr>
          <p:cNvPr id="2" name="Прямокутник 1">
            <a:extLst>
              <a:ext uri="{FF2B5EF4-FFF2-40B4-BE49-F238E27FC236}">
                <a16:creationId xmlns:a16="http://schemas.microsoft.com/office/drawing/2014/main" id="{5186AA29-2A12-4948-BB0E-8E7BA8337D1D}"/>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64E3E838-5CA7-4FA4-B043-B3DAFD97BDED}"/>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NDVI допомагає оцінювати стан рослинності</a:t>
            </a:r>
          </a:p>
        </p:txBody>
      </p:sp>
      <p:sp>
        <p:nvSpPr>
          <p:cNvPr id="4" name="Прямокутник: округлені кути 3">
            <a:extLst>
              <a:ext uri="{FF2B5EF4-FFF2-40B4-BE49-F238E27FC236}">
                <a16:creationId xmlns:a16="http://schemas.microsoft.com/office/drawing/2014/main" id="{606B87E3-9608-4892-9DB8-3D7ACF4E3385}"/>
              </a:ext>
            </a:extLst>
          </p:cNvPr>
          <p:cNvSpPr>
            <a:spLocks noGrp="1"/>
          </p:cNvSpPr>
          <p:nvPr/>
        </p:nvSpPr>
        <p:spPr>
          <a:xfrm>
            <a:off x="514350" y="1657350"/>
            <a:ext cx="11068050" cy="723900"/>
          </a:xfrm>
          <a:prstGeom prst="roundRect">
            <a:avLst>
              <a:gd name="adj" fmla="val 10526"/>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1D2241C0-1AF6-4F6D-B6E0-E33366B72089}"/>
              </a:ext>
            </a:extLst>
          </p:cNvPr>
          <p:cNvSpPr>
            <a:spLocks noGrp="1"/>
          </p:cNvSpPr>
          <p:nvPr/>
        </p:nvSpPr>
        <p:spPr>
          <a:xfrm>
            <a:off x="514350" y="1657350"/>
            <a:ext cx="66675" cy="72390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412BDE58-5AA1-4754-8023-2DFF57CA4DD7}"/>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NDVI — НОРМАЛІЗОВАНИЙ РІЗНИЦЕВИЙ ВЕГЕТАЦІЙНИЙ ІНДЕКС</a:t>
            </a:r>
          </a:p>
        </p:txBody>
      </p:sp>
      <p:sp>
        <p:nvSpPr>
          <p:cNvPr id="7" name="Прямокутник 6">
            <a:extLst>
              <a:ext uri="{FF2B5EF4-FFF2-40B4-BE49-F238E27FC236}">
                <a16:creationId xmlns:a16="http://schemas.microsoft.com/office/drawing/2014/main" id="{E373B853-4952-48D0-A670-22C76E0D5522}"/>
              </a:ext>
            </a:extLst>
          </p:cNvPr>
          <p:cNvSpPr>
            <a:spLocks noGrp="1"/>
          </p:cNvSpPr>
          <p:nvPr/>
        </p:nvSpPr>
        <p:spPr>
          <a:xfrm>
            <a:off x="704850" y="1990725"/>
            <a:ext cx="10706100" cy="304800"/>
          </a:xfrm>
          <a:prstGeom prst="rect">
            <a:avLst/>
          </a:prstGeom>
          <a:noFill/>
          <a:ln w="0">
            <a:noFill/>
          </a:ln>
        </p:spPr>
        <p:txBody>
          <a:bodyPr anchor="t">
            <a:normAutofit/>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Спектральний показник активності рослинності, розрахований за відмінністю відбиття у червоному та ближньому інфрачервоному діапазонах.</a:t>
            </a:r>
          </a:p>
        </p:txBody>
      </p:sp>
      <p:sp>
        <p:nvSpPr>
          <p:cNvPr id="8" name="Прямокутник: округлені кути 7">
            <a:extLst>
              <a:ext uri="{FF2B5EF4-FFF2-40B4-BE49-F238E27FC236}">
                <a16:creationId xmlns:a16="http://schemas.microsoft.com/office/drawing/2014/main" id="{595A60CD-65FC-4FAD-971C-A9B8A735B213}"/>
              </a:ext>
            </a:extLst>
          </p:cNvPr>
          <p:cNvSpPr>
            <a:spLocks noGrp="1"/>
          </p:cNvSpPr>
          <p:nvPr/>
        </p:nvSpPr>
        <p:spPr>
          <a:xfrm>
            <a:off x="514350" y="2724150"/>
            <a:ext cx="4762500" cy="2381250"/>
          </a:xfrm>
          <a:prstGeom prst="roundRect">
            <a:avLst>
              <a:gd name="adj" fmla="val 3200"/>
            </a:avLst>
          </a:prstGeom>
          <a:solidFill>
            <a:srgbClr val="DDECE4"/>
          </a:solidFill>
          <a:ln w="9525">
            <a:solidFill>
              <a:srgbClr val="D6E1DC"/>
            </a:solidFill>
          </a:ln>
        </p:spPr>
      </p:sp>
      <p:sp>
        <p:nvSpPr>
          <p:cNvPr id="9" name="Прямокутник 8">
            <a:extLst>
              <a:ext uri="{FF2B5EF4-FFF2-40B4-BE49-F238E27FC236}">
                <a16:creationId xmlns:a16="http://schemas.microsoft.com/office/drawing/2014/main" id="{35E624F1-FEB1-4C96-83E4-31FC92216B64}"/>
              </a:ext>
            </a:extLst>
          </p:cNvPr>
          <p:cNvSpPr>
            <a:spLocks noGrp="1"/>
          </p:cNvSpPr>
          <p:nvPr/>
        </p:nvSpPr>
        <p:spPr>
          <a:xfrm>
            <a:off x="723900" y="2914650"/>
            <a:ext cx="20955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ЗАСТОСУВАННЯ</a:t>
            </a:r>
          </a:p>
        </p:txBody>
      </p:sp>
      <p:sp>
        <p:nvSpPr>
          <p:cNvPr id="10" name="Овал 9">
            <a:extLst>
              <a:ext uri="{FF2B5EF4-FFF2-40B4-BE49-F238E27FC236}">
                <a16:creationId xmlns:a16="http://schemas.microsoft.com/office/drawing/2014/main" id="{75DDC7F2-5801-4E32-A704-9711F8041B1A}"/>
              </a:ext>
            </a:extLst>
          </p:cNvPr>
          <p:cNvSpPr>
            <a:spLocks noGrp="1"/>
          </p:cNvSpPr>
          <p:nvPr/>
        </p:nvSpPr>
        <p:spPr>
          <a:xfrm>
            <a:off x="723900" y="3276600"/>
            <a:ext cx="171450" cy="171450"/>
          </a:xfrm>
          <a:prstGeom prst="ellipse">
            <a:avLst/>
          </a:prstGeom>
          <a:solidFill>
            <a:srgbClr val="4D8969"/>
          </a:solidFill>
          <a:ln w="0">
            <a:noFill/>
          </a:ln>
        </p:spPr>
      </p:sp>
      <p:sp>
        <p:nvSpPr>
          <p:cNvPr id="11" name="Прямокутник 10">
            <a:extLst>
              <a:ext uri="{FF2B5EF4-FFF2-40B4-BE49-F238E27FC236}">
                <a16:creationId xmlns:a16="http://schemas.microsoft.com/office/drawing/2014/main" id="{4E40315D-3623-41E4-A37D-540F71CE5DD9}"/>
              </a:ext>
            </a:extLst>
          </p:cNvPr>
          <p:cNvSpPr>
            <a:spLocks noGrp="1"/>
          </p:cNvSpPr>
          <p:nvPr/>
        </p:nvSpPr>
        <p:spPr>
          <a:xfrm>
            <a:off x="723900" y="326707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12" name="Прямокутник 11">
            <a:extLst>
              <a:ext uri="{FF2B5EF4-FFF2-40B4-BE49-F238E27FC236}">
                <a16:creationId xmlns:a16="http://schemas.microsoft.com/office/drawing/2014/main" id="{F1C597D7-83AD-4AD3-9188-BBFE0DD2ED7D}"/>
              </a:ext>
            </a:extLst>
          </p:cNvPr>
          <p:cNvSpPr>
            <a:spLocks noGrp="1"/>
          </p:cNvSpPr>
          <p:nvPr/>
        </p:nvSpPr>
        <p:spPr>
          <a:xfrm>
            <a:off x="1028700" y="3267075"/>
            <a:ext cx="39052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виявлення пошкоджень</a:t>
            </a:r>
          </a:p>
        </p:txBody>
      </p:sp>
      <p:sp>
        <p:nvSpPr>
          <p:cNvPr id="13" name="Овал 12">
            <a:extLst>
              <a:ext uri="{FF2B5EF4-FFF2-40B4-BE49-F238E27FC236}">
                <a16:creationId xmlns:a16="http://schemas.microsoft.com/office/drawing/2014/main" id="{BB8D02D7-AEBD-41FD-9978-8A08A128E6AC}"/>
              </a:ext>
            </a:extLst>
          </p:cNvPr>
          <p:cNvSpPr>
            <a:spLocks noGrp="1"/>
          </p:cNvSpPr>
          <p:nvPr/>
        </p:nvSpPr>
        <p:spPr>
          <a:xfrm>
            <a:off x="723900" y="3619500"/>
            <a:ext cx="171450" cy="171450"/>
          </a:xfrm>
          <a:prstGeom prst="ellipse">
            <a:avLst/>
          </a:prstGeom>
          <a:solidFill>
            <a:srgbClr val="4D8969"/>
          </a:solidFill>
          <a:ln w="0">
            <a:noFill/>
          </a:ln>
        </p:spPr>
      </p:sp>
      <p:sp>
        <p:nvSpPr>
          <p:cNvPr id="14" name="Прямокутник 13">
            <a:extLst>
              <a:ext uri="{FF2B5EF4-FFF2-40B4-BE49-F238E27FC236}">
                <a16:creationId xmlns:a16="http://schemas.microsoft.com/office/drawing/2014/main" id="{CEBDFF51-1514-4792-933E-08FE57B0CFF9}"/>
              </a:ext>
            </a:extLst>
          </p:cNvPr>
          <p:cNvSpPr>
            <a:spLocks noGrp="1"/>
          </p:cNvSpPr>
          <p:nvPr/>
        </p:nvSpPr>
        <p:spPr>
          <a:xfrm>
            <a:off x="723900" y="360997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15" name="Прямокутник 14">
            <a:extLst>
              <a:ext uri="{FF2B5EF4-FFF2-40B4-BE49-F238E27FC236}">
                <a16:creationId xmlns:a16="http://schemas.microsoft.com/office/drawing/2014/main" id="{5FB4A773-37BE-4B14-BCCE-8D7155318BF5}"/>
              </a:ext>
            </a:extLst>
          </p:cNvPr>
          <p:cNvSpPr>
            <a:spLocks noGrp="1"/>
          </p:cNvSpPr>
          <p:nvPr/>
        </p:nvSpPr>
        <p:spPr>
          <a:xfrm>
            <a:off x="1028700" y="3609975"/>
            <a:ext cx="39052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оцінювання відновлення</a:t>
            </a:r>
          </a:p>
        </p:txBody>
      </p:sp>
      <p:sp>
        <p:nvSpPr>
          <p:cNvPr id="16" name="Овал 15">
            <a:extLst>
              <a:ext uri="{FF2B5EF4-FFF2-40B4-BE49-F238E27FC236}">
                <a16:creationId xmlns:a16="http://schemas.microsoft.com/office/drawing/2014/main" id="{52D5FAF2-28A1-4CA3-9B40-43B11839B9F5}"/>
              </a:ext>
            </a:extLst>
          </p:cNvPr>
          <p:cNvSpPr>
            <a:spLocks noGrp="1"/>
          </p:cNvSpPr>
          <p:nvPr/>
        </p:nvSpPr>
        <p:spPr>
          <a:xfrm>
            <a:off x="723900" y="3962400"/>
            <a:ext cx="171450" cy="171450"/>
          </a:xfrm>
          <a:prstGeom prst="ellipse">
            <a:avLst/>
          </a:prstGeom>
          <a:solidFill>
            <a:srgbClr val="4D8969"/>
          </a:solidFill>
          <a:ln w="0">
            <a:noFill/>
          </a:ln>
        </p:spPr>
      </p:sp>
      <p:sp>
        <p:nvSpPr>
          <p:cNvPr id="17" name="Прямокутник 16">
            <a:extLst>
              <a:ext uri="{FF2B5EF4-FFF2-40B4-BE49-F238E27FC236}">
                <a16:creationId xmlns:a16="http://schemas.microsoft.com/office/drawing/2014/main" id="{8E944023-34B1-405F-8321-92A7593C0AF8}"/>
              </a:ext>
            </a:extLst>
          </p:cNvPr>
          <p:cNvSpPr>
            <a:spLocks noGrp="1"/>
          </p:cNvSpPr>
          <p:nvPr/>
        </p:nvSpPr>
        <p:spPr>
          <a:xfrm>
            <a:off x="723900" y="395287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18" name="Прямокутник 17">
            <a:extLst>
              <a:ext uri="{FF2B5EF4-FFF2-40B4-BE49-F238E27FC236}">
                <a16:creationId xmlns:a16="http://schemas.microsoft.com/office/drawing/2014/main" id="{A19D1EE9-F35A-49F7-B757-929C3BAF4FDA}"/>
              </a:ext>
            </a:extLst>
          </p:cNvPr>
          <p:cNvSpPr>
            <a:spLocks noGrp="1"/>
          </p:cNvSpPr>
          <p:nvPr/>
        </p:nvSpPr>
        <p:spPr>
          <a:xfrm>
            <a:off x="1028700" y="3952875"/>
            <a:ext cx="39052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спостереження за стресом</a:t>
            </a:r>
          </a:p>
        </p:txBody>
      </p:sp>
      <p:sp>
        <p:nvSpPr>
          <p:cNvPr id="19" name="Овал 18">
            <a:extLst>
              <a:ext uri="{FF2B5EF4-FFF2-40B4-BE49-F238E27FC236}">
                <a16:creationId xmlns:a16="http://schemas.microsoft.com/office/drawing/2014/main" id="{DAEE4F81-6254-44BE-B146-BB9E74283D1D}"/>
              </a:ext>
            </a:extLst>
          </p:cNvPr>
          <p:cNvSpPr>
            <a:spLocks noGrp="1"/>
          </p:cNvSpPr>
          <p:nvPr/>
        </p:nvSpPr>
        <p:spPr>
          <a:xfrm>
            <a:off x="723900" y="4305300"/>
            <a:ext cx="171450" cy="171450"/>
          </a:xfrm>
          <a:prstGeom prst="ellipse">
            <a:avLst/>
          </a:prstGeom>
          <a:solidFill>
            <a:srgbClr val="4D8969"/>
          </a:solidFill>
          <a:ln w="0">
            <a:noFill/>
          </a:ln>
        </p:spPr>
      </p:sp>
      <p:sp>
        <p:nvSpPr>
          <p:cNvPr id="20" name="Прямокутник 19">
            <a:extLst>
              <a:ext uri="{FF2B5EF4-FFF2-40B4-BE49-F238E27FC236}">
                <a16:creationId xmlns:a16="http://schemas.microsoft.com/office/drawing/2014/main" id="{4F7F813A-519C-45B3-B9AE-722B54DF87C5}"/>
              </a:ext>
            </a:extLst>
          </p:cNvPr>
          <p:cNvSpPr>
            <a:spLocks noGrp="1"/>
          </p:cNvSpPr>
          <p:nvPr/>
        </p:nvSpPr>
        <p:spPr>
          <a:xfrm>
            <a:off x="723900" y="429577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1" name="Прямокутник 20">
            <a:extLst>
              <a:ext uri="{FF2B5EF4-FFF2-40B4-BE49-F238E27FC236}">
                <a16:creationId xmlns:a16="http://schemas.microsoft.com/office/drawing/2014/main" id="{F1897812-49DC-43BB-8C72-0AA47E0ED920}"/>
              </a:ext>
            </a:extLst>
          </p:cNvPr>
          <p:cNvSpPr>
            <a:spLocks noGrp="1"/>
          </p:cNvSpPr>
          <p:nvPr/>
        </p:nvSpPr>
        <p:spPr>
          <a:xfrm>
            <a:off x="1028700" y="4295775"/>
            <a:ext cx="39052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порівняння ділянок</a:t>
            </a:r>
          </a:p>
        </p:txBody>
      </p:sp>
      <p:sp>
        <p:nvSpPr>
          <p:cNvPr id="22" name="Овал 21">
            <a:extLst>
              <a:ext uri="{FF2B5EF4-FFF2-40B4-BE49-F238E27FC236}">
                <a16:creationId xmlns:a16="http://schemas.microsoft.com/office/drawing/2014/main" id="{0EEB053B-932A-4A67-A498-52C4E3264092}"/>
              </a:ext>
            </a:extLst>
          </p:cNvPr>
          <p:cNvSpPr>
            <a:spLocks noGrp="1"/>
          </p:cNvSpPr>
          <p:nvPr/>
        </p:nvSpPr>
        <p:spPr>
          <a:xfrm>
            <a:off x="723900" y="4648200"/>
            <a:ext cx="171450" cy="171450"/>
          </a:xfrm>
          <a:prstGeom prst="ellipse">
            <a:avLst/>
          </a:prstGeom>
          <a:solidFill>
            <a:srgbClr val="4D8969"/>
          </a:solidFill>
          <a:ln w="0">
            <a:noFill/>
          </a:ln>
        </p:spPr>
      </p:sp>
      <p:sp>
        <p:nvSpPr>
          <p:cNvPr id="23" name="Прямокутник 22">
            <a:extLst>
              <a:ext uri="{FF2B5EF4-FFF2-40B4-BE49-F238E27FC236}">
                <a16:creationId xmlns:a16="http://schemas.microsoft.com/office/drawing/2014/main" id="{CAEBDE2B-1667-41E9-8FAB-B6D7EB415995}"/>
              </a:ext>
            </a:extLst>
          </p:cNvPr>
          <p:cNvSpPr>
            <a:spLocks noGrp="1"/>
          </p:cNvSpPr>
          <p:nvPr/>
        </p:nvSpPr>
        <p:spPr>
          <a:xfrm>
            <a:off x="723900" y="463867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24" name="Прямокутник 23">
            <a:extLst>
              <a:ext uri="{FF2B5EF4-FFF2-40B4-BE49-F238E27FC236}">
                <a16:creationId xmlns:a16="http://schemas.microsoft.com/office/drawing/2014/main" id="{F2B53B52-8A40-4A2F-8616-FC52CB5DEFED}"/>
              </a:ext>
            </a:extLst>
          </p:cNvPr>
          <p:cNvSpPr>
            <a:spLocks noGrp="1"/>
          </p:cNvSpPr>
          <p:nvPr/>
        </p:nvSpPr>
        <p:spPr>
          <a:xfrm>
            <a:off x="1028700" y="4638675"/>
            <a:ext cx="3905250" cy="209550"/>
          </a:xfrm>
          <a:prstGeom prst="rect">
            <a:avLst/>
          </a:prstGeom>
          <a:noFill/>
          <a:ln w="0">
            <a:noFill/>
          </a:ln>
        </p:spPr>
        <p:txBody>
          <a:bodyPr anchor="t">
            <a:normAutofit fontScale="86111"/>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вибір точок наземної перевірки</a:t>
            </a:r>
          </a:p>
        </p:txBody>
      </p:sp>
      <p:sp>
        <p:nvSpPr>
          <p:cNvPr id="25" name="Прямокутник: округлені кути 24">
            <a:extLst>
              <a:ext uri="{FF2B5EF4-FFF2-40B4-BE49-F238E27FC236}">
                <a16:creationId xmlns:a16="http://schemas.microsoft.com/office/drawing/2014/main" id="{E1E16954-C5D0-4857-82A2-5379F4703FA8}"/>
              </a:ext>
            </a:extLst>
          </p:cNvPr>
          <p:cNvSpPr>
            <a:spLocks noGrp="1"/>
          </p:cNvSpPr>
          <p:nvPr/>
        </p:nvSpPr>
        <p:spPr>
          <a:xfrm>
            <a:off x="5562600" y="2724150"/>
            <a:ext cx="6019800" cy="2381250"/>
          </a:xfrm>
          <a:prstGeom prst="roundRect">
            <a:avLst>
              <a:gd name="adj" fmla="val 3200"/>
            </a:avLst>
          </a:prstGeom>
          <a:solidFill>
            <a:srgbClr val="F5EBDD"/>
          </a:solidFill>
          <a:ln w="9525">
            <a:solidFill>
              <a:srgbClr val="D6E1DC"/>
            </a:solidFill>
          </a:ln>
        </p:spPr>
      </p:sp>
      <p:sp>
        <p:nvSpPr>
          <p:cNvPr id="26" name="Прямокутник 25">
            <a:extLst>
              <a:ext uri="{FF2B5EF4-FFF2-40B4-BE49-F238E27FC236}">
                <a16:creationId xmlns:a16="http://schemas.microsoft.com/office/drawing/2014/main" id="{63934538-0CD8-443A-9D84-DC2947D37EC2}"/>
              </a:ext>
            </a:extLst>
          </p:cNvPr>
          <p:cNvSpPr>
            <a:spLocks noGrp="1"/>
          </p:cNvSpPr>
          <p:nvPr/>
        </p:nvSpPr>
        <p:spPr>
          <a:xfrm>
            <a:off x="5772150" y="2914650"/>
            <a:ext cx="390525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НИЗЬКИЙ NDVI МОЖЕ СПРИЧИНИТИ</a:t>
            </a:r>
          </a:p>
        </p:txBody>
      </p:sp>
      <p:sp>
        <p:nvSpPr>
          <p:cNvPr id="27" name="Прямокутник: округлені кути 26">
            <a:extLst>
              <a:ext uri="{FF2B5EF4-FFF2-40B4-BE49-F238E27FC236}">
                <a16:creationId xmlns:a16="http://schemas.microsoft.com/office/drawing/2014/main" id="{57909341-AC44-4167-9DE9-313E5D3E0B3A}"/>
              </a:ext>
            </a:extLst>
          </p:cNvPr>
          <p:cNvSpPr>
            <a:spLocks noGrp="1"/>
          </p:cNvSpPr>
          <p:nvPr/>
        </p:nvSpPr>
        <p:spPr>
          <a:xfrm>
            <a:off x="5772150" y="3276600"/>
            <a:ext cx="2571750" cy="323850"/>
          </a:xfrm>
          <a:prstGeom prst="roundRect">
            <a:avLst>
              <a:gd name="adj" fmla="val 23529"/>
            </a:avLst>
          </a:prstGeom>
          <a:solidFill>
            <a:srgbClr val="FFFFFF"/>
          </a:solidFill>
          <a:ln w="9525">
            <a:solidFill>
              <a:srgbClr val="D6E1DC"/>
            </a:solidFill>
          </a:ln>
        </p:spPr>
      </p:sp>
      <p:sp>
        <p:nvSpPr>
          <p:cNvPr id="28" name="Прямокутник 27">
            <a:extLst>
              <a:ext uri="{FF2B5EF4-FFF2-40B4-BE49-F238E27FC236}">
                <a16:creationId xmlns:a16="http://schemas.microsoft.com/office/drawing/2014/main" id="{4A635813-6050-41B9-99C9-558E9CE09CA3}"/>
              </a:ext>
            </a:extLst>
          </p:cNvPr>
          <p:cNvSpPr>
            <a:spLocks noGrp="1"/>
          </p:cNvSpPr>
          <p:nvPr/>
        </p:nvSpPr>
        <p:spPr>
          <a:xfrm>
            <a:off x="5905500" y="33432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посуха</a:t>
            </a:r>
          </a:p>
        </p:txBody>
      </p:sp>
      <p:sp>
        <p:nvSpPr>
          <p:cNvPr id="29" name="Прямокутник: округлені кути 28">
            <a:extLst>
              <a:ext uri="{FF2B5EF4-FFF2-40B4-BE49-F238E27FC236}">
                <a16:creationId xmlns:a16="http://schemas.microsoft.com/office/drawing/2014/main" id="{14D7EC1A-FEFF-4AE2-B487-B55C703D05F6}"/>
              </a:ext>
            </a:extLst>
          </p:cNvPr>
          <p:cNvSpPr>
            <a:spLocks noGrp="1"/>
          </p:cNvSpPr>
          <p:nvPr/>
        </p:nvSpPr>
        <p:spPr>
          <a:xfrm>
            <a:off x="8534400" y="3276600"/>
            <a:ext cx="2571750" cy="323850"/>
          </a:xfrm>
          <a:prstGeom prst="roundRect">
            <a:avLst>
              <a:gd name="adj" fmla="val 23529"/>
            </a:avLst>
          </a:prstGeom>
          <a:solidFill>
            <a:srgbClr val="F4F8F6"/>
          </a:solidFill>
          <a:ln w="9525">
            <a:solidFill>
              <a:srgbClr val="D6E1DC"/>
            </a:solidFill>
          </a:ln>
        </p:spPr>
      </p:sp>
      <p:sp>
        <p:nvSpPr>
          <p:cNvPr id="30" name="Прямокутник 29">
            <a:extLst>
              <a:ext uri="{FF2B5EF4-FFF2-40B4-BE49-F238E27FC236}">
                <a16:creationId xmlns:a16="http://schemas.microsoft.com/office/drawing/2014/main" id="{BCAB117C-70C0-47AB-8352-8D9E1CB5AD68}"/>
              </a:ext>
            </a:extLst>
          </p:cNvPr>
          <p:cNvSpPr>
            <a:spLocks noGrp="1"/>
          </p:cNvSpPr>
          <p:nvPr/>
        </p:nvSpPr>
        <p:spPr>
          <a:xfrm>
            <a:off x="8667750" y="33432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пожежа</a:t>
            </a:r>
          </a:p>
        </p:txBody>
      </p:sp>
      <p:sp>
        <p:nvSpPr>
          <p:cNvPr id="31" name="Прямокутник: округлені кути 30">
            <a:extLst>
              <a:ext uri="{FF2B5EF4-FFF2-40B4-BE49-F238E27FC236}">
                <a16:creationId xmlns:a16="http://schemas.microsoft.com/office/drawing/2014/main" id="{438839B8-51A6-45E7-9D53-EBDA7AD7758E}"/>
              </a:ext>
            </a:extLst>
          </p:cNvPr>
          <p:cNvSpPr>
            <a:spLocks noGrp="1"/>
          </p:cNvSpPr>
          <p:nvPr/>
        </p:nvSpPr>
        <p:spPr>
          <a:xfrm>
            <a:off x="5772150" y="3695700"/>
            <a:ext cx="2571750" cy="323850"/>
          </a:xfrm>
          <a:prstGeom prst="roundRect">
            <a:avLst>
              <a:gd name="adj" fmla="val 23529"/>
            </a:avLst>
          </a:prstGeom>
          <a:solidFill>
            <a:srgbClr val="FFFFFF"/>
          </a:solidFill>
          <a:ln w="9525">
            <a:solidFill>
              <a:srgbClr val="D6E1DC"/>
            </a:solidFill>
          </a:ln>
        </p:spPr>
      </p:sp>
      <p:sp>
        <p:nvSpPr>
          <p:cNvPr id="32" name="Прямокутник 31">
            <a:extLst>
              <a:ext uri="{FF2B5EF4-FFF2-40B4-BE49-F238E27FC236}">
                <a16:creationId xmlns:a16="http://schemas.microsoft.com/office/drawing/2014/main" id="{A185EBCF-4960-4BD3-BFF7-ECB001ABE805}"/>
              </a:ext>
            </a:extLst>
          </p:cNvPr>
          <p:cNvSpPr>
            <a:spLocks noGrp="1"/>
          </p:cNvSpPr>
          <p:nvPr/>
        </p:nvSpPr>
        <p:spPr>
          <a:xfrm>
            <a:off x="5905500" y="37623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механічне пошкодження</a:t>
            </a:r>
          </a:p>
        </p:txBody>
      </p:sp>
      <p:sp>
        <p:nvSpPr>
          <p:cNvPr id="33" name="Прямокутник: округлені кути 32">
            <a:extLst>
              <a:ext uri="{FF2B5EF4-FFF2-40B4-BE49-F238E27FC236}">
                <a16:creationId xmlns:a16="http://schemas.microsoft.com/office/drawing/2014/main" id="{2D16F12A-CAB9-4F3C-AD11-6A0B485187A7}"/>
              </a:ext>
            </a:extLst>
          </p:cNvPr>
          <p:cNvSpPr>
            <a:spLocks noGrp="1"/>
          </p:cNvSpPr>
          <p:nvPr/>
        </p:nvSpPr>
        <p:spPr>
          <a:xfrm>
            <a:off x="8534400" y="3695700"/>
            <a:ext cx="2571750" cy="323850"/>
          </a:xfrm>
          <a:prstGeom prst="roundRect">
            <a:avLst>
              <a:gd name="adj" fmla="val 23529"/>
            </a:avLst>
          </a:prstGeom>
          <a:solidFill>
            <a:srgbClr val="F4F8F6"/>
          </a:solidFill>
          <a:ln w="9525">
            <a:solidFill>
              <a:srgbClr val="D6E1DC"/>
            </a:solidFill>
          </a:ln>
        </p:spPr>
      </p:sp>
      <p:sp>
        <p:nvSpPr>
          <p:cNvPr id="34" name="Прямокутник 33">
            <a:extLst>
              <a:ext uri="{FF2B5EF4-FFF2-40B4-BE49-F238E27FC236}">
                <a16:creationId xmlns:a16="http://schemas.microsoft.com/office/drawing/2014/main" id="{43CE2515-9386-4F66-9603-9FE79E4A86A8}"/>
              </a:ext>
            </a:extLst>
          </p:cNvPr>
          <p:cNvSpPr>
            <a:spLocks noGrp="1"/>
          </p:cNvSpPr>
          <p:nvPr/>
        </p:nvSpPr>
        <p:spPr>
          <a:xfrm>
            <a:off x="8667750" y="37623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затоплення</a:t>
            </a:r>
          </a:p>
        </p:txBody>
      </p:sp>
      <p:sp>
        <p:nvSpPr>
          <p:cNvPr id="35" name="Прямокутник: округлені кути 34">
            <a:extLst>
              <a:ext uri="{FF2B5EF4-FFF2-40B4-BE49-F238E27FC236}">
                <a16:creationId xmlns:a16="http://schemas.microsoft.com/office/drawing/2014/main" id="{B5711636-4B10-485D-BD2F-85AF8CE382F4}"/>
              </a:ext>
            </a:extLst>
          </p:cNvPr>
          <p:cNvSpPr>
            <a:spLocks noGrp="1"/>
          </p:cNvSpPr>
          <p:nvPr/>
        </p:nvSpPr>
        <p:spPr>
          <a:xfrm>
            <a:off x="5772150" y="4114800"/>
            <a:ext cx="2571750" cy="323850"/>
          </a:xfrm>
          <a:prstGeom prst="roundRect">
            <a:avLst>
              <a:gd name="adj" fmla="val 23529"/>
            </a:avLst>
          </a:prstGeom>
          <a:solidFill>
            <a:srgbClr val="FFFFFF"/>
          </a:solidFill>
          <a:ln w="9525">
            <a:solidFill>
              <a:srgbClr val="D6E1DC"/>
            </a:solidFill>
          </a:ln>
        </p:spPr>
      </p:sp>
      <p:sp>
        <p:nvSpPr>
          <p:cNvPr id="36" name="Прямокутник 35">
            <a:extLst>
              <a:ext uri="{FF2B5EF4-FFF2-40B4-BE49-F238E27FC236}">
                <a16:creationId xmlns:a16="http://schemas.microsoft.com/office/drawing/2014/main" id="{D77807F0-BB07-4574-B80D-7E21E2F53673}"/>
              </a:ext>
            </a:extLst>
          </p:cNvPr>
          <p:cNvSpPr>
            <a:spLocks noGrp="1"/>
          </p:cNvSpPr>
          <p:nvPr/>
        </p:nvSpPr>
        <p:spPr>
          <a:xfrm>
            <a:off x="5905500" y="41814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скошування</a:t>
            </a:r>
          </a:p>
        </p:txBody>
      </p:sp>
      <p:sp>
        <p:nvSpPr>
          <p:cNvPr id="37" name="Прямокутник: округлені кути 36">
            <a:extLst>
              <a:ext uri="{FF2B5EF4-FFF2-40B4-BE49-F238E27FC236}">
                <a16:creationId xmlns:a16="http://schemas.microsoft.com/office/drawing/2014/main" id="{AACF7D4A-6A91-4A1B-8B36-68E2214F57C1}"/>
              </a:ext>
            </a:extLst>
          </p:cNvPr>
          <p:cNvSpPr>
            <a:spLocks noGrp="1"/>
          </p:cNvSpPr>
          <p:nvPr/>
        </p:nvSpPr>
        <p:spPr>
          <a:xfrm>
            <a:off x="8534400" y="4114800"/>
            <a:ext cx="2571750" cy="323850"/>
          </a:xfrm>
          <a:prstGeom prst="roundRect">
            <a:avLst>
              <a:gd name="adj" fmla="val 23529"/>
            </a:avLst>
          </a:prstGeom>
          <a:solidFill>
            <a:srgbClr val="F4F8F6"/>
          </a:solidFill>
          <a:ln w="9525">
            <a:solidFill>
              <a:srgbClr val="D6E1DC"/>
            </a:solidFill>
          </a:ln>
        </p:spPr>
      </p:sp>
      <p:sp>
        <p:nvSpPr>
          <p:cNvPr id="38" name="Прямокутник 37">
            <a:extLst>
              <a:ext uri="{FF2B5EF4-FFF2-40B4-BE49-F238E27FC236}">
                <a16:creationId xmlns:a16="http://schemas.microsoft.com/office/drawing/2014/main" id="{70131333-35D2-4BD4-ACB6-5A9638941B9C}"/>
              </a:ext>
            </a:extLst>
          </p:cNvPr>
          <p:cNvSpPr>
            <a:spLocks noGrp="1"/>
          </p:cNvSpPr>
          <p:nvPr/>
        </p:nvSpPr>
        <p:spPr>
          <a:xfrm>
            <a:off x="8667750" y="41814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зміна культури</a:t>
            </a:r>
          </a:p>
        </p:txBody>
      </p:sp>
      <p:sp>
        <p:nvSpPr>
          <p:cNvPr id="39" name="Прямокутник: округлені кути 38">
            <a:extLst>
              <a:ext uri="{FF2B5EF4-FFF2-40B4-BE49-F238E27FC236}">
                <a16:creationId xmlns:a16="http://schemas.microsoft.com/office/drawing/2014/main" id="{E9481674-C907-4D4B-8298-307B75F5D679}"/>
              </a:ext>
            </a:extLst>
          </p:cNvPr>
          <p:cNvSpPr>
            <a:spLocks noGrp="1"/>
          </p:cNvSpPr>
          <p:nvPr/>
        </p:nvSpPr>
        <p:spPr>
          <a:xfrm>
            <a:off x="5772150" y="4533900"/>
            <a:ext cx="2571750" cy="323850"/>
          </a:xfrm>
          <a:prstGeom prst="roundRect">
            <a:avLst>
              <a:gd name="adj" fmla="val 23529"/>
            </a:avLst>
          </a:prstGeom>
          <a:solidFill>
            <a:srgbClr val="FFFFFF"/>
          </a:solidFill>
          <a:ln w="9525">
            <a:solidFill>
              <a:srgbClr val="D6E1DC"/>
            </a:solidFill>
          </a:ln>
        </p:spPr>
      </p:sp>
      <p:sp>
        <p:nvSpPr>
          <p:cNvPr id="40" name="Прямокутник 39">
            <a:extLst>
              <a:ext uri="{FF2B5EF4-FFF2-40B4-BE49-F238E27FC236}">
                <a16:creationId xmlns:a16="http://schemas.microsoft.com/office/drawing/2014/main" id="{3B7819EF-BA5E-4E37-871D-55B29E8D13C7}"/>
              </a:ext>
            </a:extLst>
          </p:cNvPr>
          <p:cNvSpPr>
            <a:spLocks noGrp="1"/>
          </p:cNvSpPr>
          <p:nvPr/>
        </p:nvSpPr>
        <p:spPr>
          <a:xfrm>
            <a:off x="5905500" y="46005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сезонність</a:t>
            </a:r>
          </a:p>
        </p:txBody>
      </p:sp>
      <p:sp>
        <p:nvSpPr>
          <p:cNvPr id="41" name="Прямокутник: округлені кути 40">
            <a:extLst>
              <a:ext uri="{FF2B5EF4-FFF2-40B4-BE49-F238E27FC236}">
                <a16:creationId xmlns:a16="http://schemas.microsoft.com/office/drawing/2014/main" id="{902C94C1-CF78-4E38-9F3A-0DF6856BEF9A}"/>
              </a:ext>
            </a:extLst>
          </p:cNvPr>
          <p:cNvSpPr>
            <a:spLocks noGrp="1"/>
          </p:cNvSpPr>
          <p:nvPr/>
        </p:nvSpPr>
        <p:spPr>
          <a:xfrm>
            <a:off x="8534400" y="4533900"/>
            <a:ext cx="2571750" cy="323850"/>
          </a:xfrm>
          <a:prstGeom prst="roundRect">
            <a:avLst>
              <a:gd name="adj" fmla="val 23529"/>
            </a:avLst>
          </a:prstGeom>
          <a:solidFill>
            <a:srgbClr val="F4F8F6"/>
          </a:solidFill>
          <a:ln w="9525">
            <a:solidFill>
              <a:srgbClr val="D6E1DC"/>
            </a:solidFill>
          </a:ln>
        </p:spPr>
      </p:sp>
      <p:sp>
        <p:nvSpPr>
          <p:cNvPr id="42" name="Прямокутник 41">
            <a:extLst>
              <a:ext uri="{FF2B5EF4-FFF2-40B4-BE49-F238E27FC236}">
                <a16:creationId xmlns:a16="http://schemas.microsoft.com/office/drawing/2014/main" id="{54C0C1A7-7EB1-4715-91CE-70014BEFA96C}"/>
              </a:ext>
            </a:extLst>
          </p:cNvPr>
          <p:cNvSpPr>
            <a:spLocks noGrp="1"/>
          </p:cNvSpPr>
          <p:nvPr/>
        </p:nvSpPr>
        <p:spPr>
          <a:xfrm>
            <a:off x="8667750" y="4600575"/>
            <a:ext cx="23050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ущільнення ґрунту</a:t>
            </a:r>
          </a:p>
        </p:txBody>
      </p:sp>
      <p:sp>
        <p:nvSpPr>
          <p:cNvPr id="43" name="Прямокутник: округлені кути 42">
            <a:extLst>
              <a:ext uri="{FF2B5EF4-FFF2-40B4-BE49-F238E27FC236}">
                <a16:creationId xmlns:a16="http://schemas.microsoft.com/office/drawing/2014/main" id="{ABC6A24F-0CFF-4EA4-984B-A2EBF4F7DC20}"/>
              </a:ext>
            </a:extLst>
          </p:cNvPr>
          <p:cNvSpPr>
            <a:spLocks noGrp="1"/>
          </p:cNvSpPr>
          <p:nvPr/>
        </p:nvSpPr>
        <p:spPr>
          <a:xfrm>
            <a:off x="514350" y="5391150"/>
            <a:ext cx="11068050" cy="609600"/>
          </a:xfrm>
          <a:prstGeom prst="roundRect">
            <a:avLst>
              <a:gd name="adj" fmla="val 12500"/>
            </a:avLst>
          </a:prstGeom>
          <a:solidFill>
            <a:srgbClr val="10282F"/>
          </a:solidFill>
          <a:ln w="0">
            <a:noFill/>
          </a:ln>
        </p:spPr>
      </p:sp>
      <p:sp>
        <p:nvSpPr>
          <p:cNvPr id="44" name="Прямокутник 43">
            <a:extLst>
              <a:ext uri="{FF2B5EF4-FFF2-40B4-BE49-F238E27FC236}">
                <a16:creationId xmlns:a16="http://schemas.microsoft.com/office/drawing/2014/main" id="{95D8030F-FBDA-4BA7-BC84-69CE7C304AE2}"/>
              </a:ext>
            </a:extLst>
          </p:cNvPr>
          <p:cNvSpPr>
            <a:spLocks noGrp="1"/>
          </p:cNvSpPr>
          <p:nvPr/>
        </p:nvSpPr>
        <p:spPr>
          <a:xfrm>
            <a:off x="666750" y="5534025"/>
            <a:ext cx="10763250" cy="304800"/>
          </a:xfrm>
          <a:prstGeom prst="rect">
            <a:avLst/>
          </a:prstGeom>
          <a:noFill/>
          <a:ln w="0">
            <a:noFill/>
          </a:ln>
        </p:spPr>
        <p:txBody>
          <a:bodyPr anchor="t">
            <a:normAutofit/>
          </a:body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Низьке значення індексу вказує на зміну стану рослинності, але не доводить хімічне забруднення.</a:t>
            </a:r>
          </a:p>
        </p:txBody>
      </p:sp>
      <p:sp>
        <p:nvSpPr>
          <p:cNvPr id="45" name="Прямокутник 44">
            <a:extLst>
              <a:ext uri="{FF2B5EF4-FFF2-40B4-BE49-F238E27FC236}">
                <a16:creationId xmlns:a16="http://schemas.microsoft.com/office/drawing/2014/main" id="{5C34F830-01BF-46DF-AFF6-5803E073F6A0}"/>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6" name="Прямокутник 45">
            <a:extLst>
              <a:ext uri="{FF2B5EF4-FFF2-40B4-BE49-F238E27FC236}">
                <a16:creationId xmlns:a16="http://schemas.microsoft.com/office/drawing/2014/main" id="{35A3954A-A5EA-4E31-A718-764FE24088D9}"/>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38</a:t>
            </a:r>
          </a:p>
        </p:txBody>
      </p:sp>
    </p:spTree>
    <p:extLst>
      <p:ext uri="{BB962C8B-B14F-4D97-AF65-F5344CB8AC3E}">
        <p14:creationId xmlns:p14="http://schemas.microsoft.com/office/powerpoint/2010/main" val="1270080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0" name="Прямокутник 49">
            <a:extLst>
              <a:ext uri="{FF2B5EF4-FFF2-40B4-BE49-F238E27FC236}">
                <a16:creationId xmlns:a16="http://schemas.microsoft.com/office/drawing/2014/main" id="{1B7DCF45-E62F-4750-8B4E-612C0C6E9AB0}"/>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39</a:t>
            </a:r>
          </a:p>
        </p:txBody>
      </p:sp>
      <p:sp>
        <p:nvSpPr>
          <p:cNvPr id="2" name="Прямокутник 1">
            <a:extLst>
              <a:ext uri="{FF2B5EF4-FFF2-40B4-BE49-F238E27FC236}">
                <a16:creationId xmlns:a16="http://schemas.microsoft.com/office/drawing/2014/main" id="{6E34C5A6-51EA-48D5-9C6A-03B4934D01E5}"/>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25E1E456-28CA-48EF-A7B2-83FE5EC4C1F1}"/>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Багатокритеріальне картографування визначає пріоритетні зони</a:t>
            </a:r>
          </a:p>
        </p:txBody>
      </p:sp>
      <p:sp>
        <p:nvSpPr>
          <p:cNvPr id="4" name="Прямокутник: округлені кути 3">
            <a:extLst>
              <a:ext uri="{FF2B5EF4-FFF2-40B4-BE49-F238E27FC236}">
                <a16:creationId xmlns:a16="http://schemas.microsoft.com/office/drawing/2014/main" id="{94D41B10-D060-4AF7-ADAA-4D643C1BBB52}"/>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E74FD23-A2A2-4EDB-9E30-70AFFCC3BF75}"/>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7283C2BB-6032-4D21-A7D9-76458783F287}"/>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БАГАТОКРИТЕРІАЛЬНЕ ОЦІНЮВАННЯ</a:t>
            </a:r>
          </a:p>
        </p:txBody>
      </p:sp>
      <p:sp>
        <p:nvSpPr>
          <p:cNvPr id="7" name="Прямокутник 6">
            <a:extLst>
              <a:ext uri="{FF2B5EF4-FFF2-40B4-BE49-F238E27FC236}">
                <a16:creationId xmlns:a16="http://schemas.microsoft.com/office/drawing/2014/main" id="{1941BF19-836B-427B-93A2-BCF64EBA6FA7}"/>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Метод інтеграції кількох просторових критеріїв для визначення пріоритетних зон за прозорими правилами та вагами.</a:t>
            </a:r>
          </a:p>
        </p:txBody>
      </p:sp>
      <p:sp>
        <p:nvSpPr>
          <p:cNvPr id="8" name="Прямокутник 7">
            <a:extLst>
              <a:ext uri="{FF2B5EF4-FFF2-40B4-BE49-F238E27FC236}">
                <a16:creationId xmlns:a16="http://schemas.microsoft.com/office/drawing/2014/main" id="{9EFC9896-83FF-4DAF-A0AD-A75B37AB7EC4}"/>
              </a:ext>
            </a:extLst>
          </p:cNvPr>
          <p:cNvSpPr>
            <a:spLocks noGrp="1"/>
          </p:cNvSpPr>
          <p:nvPr/>
        </p:nvSpPr>
        <p:spPr>
          <a:xfrm>
            <a:off x="514350" y="2647950"/>
            <a:ext cx="1714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КРИТЕРІЇ</a:t>
            </a:r>
          </a:p>
        </p:txBody>
      </p:sp>
      <p:sp>
        <p:nvSpPr>
          <p:cNvPr id="9" name="Прямокутник: округлені кути 8">
            <a:extLst>
              <a:ext uri="{FF2B5EF4-FFF2-40B4-BE49-F238E27FC236}">
                <a16:creationId xmlns:a16="http://schemas.microsoft.com/office/drawing/2014/main" id="{BB037E26-4F5A-4D57-8AC7-7A9497130C85}"/>
              </a:ext>
            </a:extLst>
          </p:cNvPr>
          <p:cNvSpPr>
            <a:spLocks noGrp="1"/>
          </p:cNvSpPr>
          <p:nvPr/>
        </p:nvSpPr>
        <p:spPr>
          <a:xfrm>
            <a:off x="514350" y="2971800"/>
            <a:ext cx="1847850" cy="371475"/>
          </a:xfrm>
          <a:prstGeom prst="roundRect">
            <a:avLst>
              <a:gd name="adj" fmla="val 20513"/>
            </a:avLst>
          </a:prstGeom>
          <a:solidFill>
            <a:srgbClr val="FFFFFF"/>
          </a:solidFill>
          <a:ln w="9525">
            <a:solidFill>
              <a:srgbClr val="D6E1DC"/>
            </a:solidFill>
          </a:ln>
        </p:spPr>
      </p:sp>
      <p:sp>
        <p:nvSpPr>
          <p:cNvPr id="10" name="Прямокутник 9">
            <a:extLst>
              <a:ext uri="{FF2B5EF4-FFF2-40B4-BE49-F238E27FC236}">
                <a16:creationId xmlns:a16="http://schemas.microsoft.com/office/drawing/2014/main" id="{D548C24B-3136-4439-BBCD-D3B797E40912}"/>
              </a:ext>
            </a:extLst>
          </p:cNvPr>
          <p:cNvSpPr>
            <a:spLocks noGrp="1"/>
          </p:cNvSpPr>
          <p:nvPr/>
        </p:nvSpPr>
        <p:spPr>
          <a:xfrm>
            <a:off x="628650" y="3057525"/>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концентрація</a:t>
            </a:r>
          </a:p>
        </p:txBody>
      </p:sp>
      <p:sp>
        <p:nvSpPr>
          <p:cNvPr id="11" name="Прямокутник: округлені кути 10">
            <a:extLst>
              <a:ext uri="{FF2B5EF4-FFF2-40B4-BE49-F238E27FC236}">
                <a16:creationId xmlns:a16="http://schemas.microsoft.com/office/drawing/2014/main" id="{33F69764-A540-435A-90A1-21F665C863BC}"/>
              </a:ext>
            </a:extLst>
          </p:cNvPr>
          <p:cNvSpPr>
            <a:spLocks noGrp="1"/>
          </p:cNvSpPr>
          <p:nvPr/>
        </p:nvSpPr>
        <p:spPr>
          <a:xfrm>
            <a:off x="2543175" y="2971800"/>
            <a:ext cx="1847850" cy="371475"/>
          </a:xfrm>
          <a:prstGeom prst="roundRect">
            <a:avLst>
              <a:gd name="adj" fmla="val 20513"/>
            </a:avLst>
          </a:prstGeom>
          <a:solidFill>
            <a:srgbClr val="F5EBDD"/>
          </a:solidFill>
          <a:ln w="9525">
            <a:solidFill>
              <a:srgbClr val="D6E1DC"/>
            </a:solidFill>
          </a:ln>
        </p:spPr>
      </p:sp>
      <p:sp>
        <p:nvSpPr>
          <p:cNvPr id="12" name="Прямокутник 11">
            <a:extLst>
              <a:ext uri="{FF2B5EF4-FFF2-40B4-BE49-F238E27FC236}">
                <a16:creationId xmlns:a16="http://schemas.microsoft.com/office/drawing/2014/main" id="{A59CE7AF-CF79-49CC-92AB-014EBF40BBAC}"/>
              </a:ext>
            </a:extLst>
          </p:cNvPr>
          <p:cNvSpPr>
            <a:spLocks noGrp="1"/>
          </p:cNvSpPr>
          <p:nvPr/>
        </p:nvSpPr>
        <p:spPr>
          <a:xfrm>
            <a:off x="2657475" y="3057525"/>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токсичність</a:t>
            </a:r>
          </a:p>
        </p:txBody>
      </p:sp>
      <p:sp>
        <p:nvSpPr>
          <p:cNvPr id="13" name="Прямокутник: округлені кути 12">
            <a:extLst>
              <a:ext uri="{FF2B5EF4-FFF2-40B4-BE49-F238E27FC236}">
                <a16:creationId xmlns:a16="http://schemas.microsoft.com/office/drawing/2014/main" id="{564E6AAB-33D9-4318-A4F7-65F5162CA4BA}"/>
              </a:ext>
            </a:extLst>
          </p:cNvPr>
          <p:cNvSpPr>
            <a:spLocks noGrp="1"/>
          </p:cNvSpPr>
          <p:nvPr/>
        </p:nvSpPr>
        <p:spPr>
          <a:xfrm>
            <a:off x="4572000" y="2971800"/>
            <a:ext cx="1847850" cy="371475"/>
          </a:xfrm>
          <a:prstGeom prst="roundRect">
            <a:avLst>
              <a:gd name="adj" fmla="val 20513"/>
            </a:avLst>
          </a:prstGeom>
          <a:solidFill>
            <a:srgbClr val="FFFFFF"/>
          </a:solidFill>
          <a:ln w="9525">
            <a:solidFill>
              <a:srgbClr val="D6E1DC"/>
            </a:solidFill>
          </a:ln>
        </p:spPr>
      </p:sp>
      <p:sp>
        <p:nvSpPr>
          <p:cNvPr id="14" name="Прямокутник 13">
            <a:extLst>
              <a:ext uri="{FF2B5EF4-FFF2-40B4-BE49-F238E27FC236}">
                <a16:creationId xmlns:a16="http://schemas.microsoft.com/office/drawing/2014/main" id="{2BBB1B44-DFD5-43FD-9D18-4A4A744B4298}"/>
              </a:ext>
            </a:extLst>
          </p:cNvPr>
          <p:cNvSpPr>
            <a:spLocks noGrp="1"/>
          </p:cNvSpPr>
          <p:nvPr/>
        </p:nvSpPr>
        <p:spPr>
          <a:xfrm>
            <a:off x="4686300" y="3057525"/>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населення</a:t>
            </a:r>
          </a:p>
        </p:txBody>
      </p:sp>
      <p:sp>
        <p:nvSpPr>
          <p:cNvPr id="15" name="Прямокутник: округлені кути 14">
            <a:extLst>
              <a:ext uri="{FF2B5EF4-FFF2-40B4-BE49-F238E27FC236}">
                <a16:creationId xmlns:a16="http://schemas.microsoft.com/office/drawing/2014/main" id="{D1DB34DF-6679-468F-BF26-04CE42031D04}"/>
              </a:ext>
            </a:extLst>
          </p:cNvPr>
          <p:cNvSpPr>
            <a:spLocks noGrp="1"/>
          </p:cNvSpPr>
          <p:nvPr/>
        </p:nvSpPr>
        <p:spPr>
          <a:xfrm>
            <a:off x="6600825" y="2971800"/>
            <a:ext cx="1847850" cy="371475"/>
          </a:xfrm>
          <a:prstGeom prst="roundRect">
            <a:avLst>
              <a:gd name="adj" fmla="val 20513"/>
            </a:avLst>
          </a:prstGeom>
          <a:solidFill>
            <a:srgbClr val="F5EBDD"/>
          </a:solidFill>
          <a:ln w="9525">
            <a:solidFill>
              <a:srgbClr val="D6E1DC"/>
            </a:solidFill>
          </a:ln>
        </p:spPr>
      </p:sp>
      <p:sp>
        <p:nvSpPr>
          <p:cNvPr id="16" name="Прямокутник 15">
            <a:extLst>
              <a:ext uri="{FF2B5EF4-FFF2-40B4-BE49-F238E27FC236}">
                <a16:creationId xmlns:a16="http://schemas.microsoft.com/office/drawing/2014/main" id="{971D044B-A161-4781-A040-E91858BE623D}"/>
              </a:ext>
            </a:extLst>
          </p:cNvPr>
          <p:cNvSpPr>
            <a:spLocks noGrp="1"/>
          </p:cNvSpPr>
          <p:nvPr/>
        </p:nvSpPr>
        <p:spPr>
          <a:xfrm>
            <a:off x="6715125" y="3057525"/>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водозабір</a:t>
            </a:r>
          </a:p>
        </p:txBody>
      </p:sp>
      <p:sp>
        <p:nvSpPr>
          <p:cNvPr id="17" name="Прямокутник: округлені кути 16">
            <a:extLst>
              <a:ext uri="{FF2B5EF4-FFF2-40B4-BE49-F238E27FC236}">
                <a16:creationId xmlns:a16="http://schemas.microsoft.com/office/drawing/2014/main" id="{33755B83-7DA0-45A4-93D7-819F7302F566}"/>
              </a:ext>
            </a:extLst>
          </p:cNvPr>
          <p:cNvSpPr>
            <a:spLocks noGrp="1"/>
          </p:cNvSpPr>
          <p:nvPr/>
        </p:nvSpPr>
        <p:spPr>
          <a:xfrm>
            <a:off x="514350" y="3457575"/>
            <a:ext cx="1847850" cy="371475"/>
          </a:xfrm>
          <a:prstGeom prst="roundRect">
            <a:avLst>
              <a:gd name="adj" fmla="val 20513"/>
            </a:avLst>
          </a:prstGeom>
          <a:solidFill>
            <a:srgbClr val="FFFFFF"/>
          </a:solidFill>
          <a:ln w="9525">
            <a:solidFill>
              <a:srgbClr val="D6E1DC"/>
            </a:solidFill>
          </a:ln>
        </p:spPr>
      </p:sp>
      <p:sp>
        <p:nvSpPr>
          <p:cNvPr id="18" name="Прямокутник 17">
            <a:extLst>
              <a:ext uri="{FF2B5EF4-FFF2-40B4-BE49-F238E27FC236}">
                <a16:creationId xmlns:a16="http://schemas.microsoft.com/office/drawing/2014/main" id="{9702067B-2F10-46FA-BAB5-8BD1381F4135}"/>
              </a:ext>
            </a:extLst>
          </p:cNvPr>
          <p:cNvSpPr>
            <a:spLocks noGrp="1"/>
          </p:cNvSpPr>
          <p:nvPr/>
        </p:nvSpPr>
        <p:spPr>
          <a:xfrm>
            <a:off x="628650" y="3543300"/>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напрям стоку</a:t>
            </a:r>
          </a:p>
        </p:txBody>
      </p:sp>
      <p:sp>
        <p:nvSpPr>
          <p:cNvPr id="19" name="Прямокутник: округлені кути 18">
            <a:extLst>
              <a:ext uri="{FF2B5EF4-FFF2-40B4-BE49-F238E27FC236}">
                <a16:creationId xmlns:a16="http://schemas.microsoft.com/office/drawing/2014/main" id="{D1D28A03-17E7-49EC-962D-386DEDA8DDC5}"/>
              </a:ext>
            </a:extLst>
          </p:cNvPr>
          <p:cNvSpPr>
            <a:spLocks noGrp="1"/>
          </p:cNvSpPr>
          <p:nvPr/>
        </p:nvSpPr>
        <p:spPr>
          <a:xfrm>
            <a:off x="2543175" y="3457575"/>
            <a:ext cx="1847850" cy="371475"/>
          </a:xfrm>
          <a:prstGeom prst="roundRect">
            <a:avLst>
              <a:gd name="adj" fmla="val 20513"/>
            </a:avLst>
          </a:prstGeom>
          <a:solidFill>
            <a:srgbClr val="F5EBDD"/>
          </a:solidFill>
          <a:ln w="9525">
            <a:solidFill>
              <a:srgbClr val="D6E1DC"/>
            </a:solidFill>
          </a:ln>
        </p:spPr>
      </p:sp>
      <p:sp>
        <p:nvSpPr>
          <p:cNvPr id="20" name="Прямокутник 19">
            <a:extLst>
              <a:ext uri="{FF2B5EF4-FFF2-40B4-BE49-F238E27FC236}">
                <a16:creationId xmlns:a16="http://schemas.microsoft.com/office/drawing/2014/main" id="{6FA20FB6-1361-467F-9837-CA017F2C1B8C}"/>
              </a:ext>
            </a:extLst>
          </p:cNvPr>
          <p:cNvSpPr>
            <a:spLocks noGrp="1"/>
          </p:cNvSpPr>
          <p:nvPr/>
        </p:nvSpPr>
        <p:spPr>
          <a:xfrm>
            <a:off x="2657475" y="3543300"/>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проникність ґрунту</a:t>
            </a:r>
          </a:p>
        </p:txBody>
      </p:sp>
      <p:sp>
        <p:nvSpPr>
          <p:cNvPr id="21" name="Прямокутник: округлені кути 20">
            <a:extLst>
              <a:ext uri="{FF2B5EF4-FFF2-40B4-BE49-F238E27FC236}">
                <a16:creationId xmlns:a16="http://schemas.microsoft.com/office/drawing/2014/main" id="{2E18D43B-B2B5-48A1-865A-AB58BB419DF8}"/>
              </a:ext>
            </a:extLst>
          </p:cNvPr>
          <p:cNvSpPr>
            <a:spLocks noGrp="1"/>
          </p:cNvSpPr>
          <p:nvPr/>
        </p:nvSpPr>
        <p:spPr>
          <a:xfrm>
            <a:off x="4572000" y="3457575"/>
            <a:ext cx="1847850" cy="371475"/>
          </a:xfrm>
          <a:prstGeom prst="roundRect">
            <a:avLst>
              <a:gd name="adj" fmla="val 20513"/>
            </a:avLst>
          </a:prstGeom>
          <a:solidFill>
            <a:srgbClr val="FFFFFF"/>
          </a:solidFill>
          <a:ln w="9525">
            <a:solidFill>
              <a:srgbClr val="D6E1DC"/>
            </a:solidFill>
          </a:ln>
        </p:spPr>
      </p:sp>
      <p:sp>
        <p:nvSpPr>
          <p:cNvPr id="22" name="Прямокутник 21">
            <a:extLst>
              <a:ext uri="{FF2B5EF4-FFF2-40B4-BE49-F238E27FC236}">
                <a16:creationId xmlns:a16="http://schemas.microsoft.com/office/drawing/2014/main" id="{B6062D7D-2462-4DC7-933C-E1D20EE666FA}"/>
              </a:ext>
            </a:extLst>
          </p:cNvPr>
          <p:cNvSpPr>
            <a:spLocks noGrp="1"/>
          </p:cNvSpPr>
          <p:nvPr/>
        </p:nvSpPr>
        <p:spPr>
          <a:xfrm>
            <a:off x="4686300" y="3543300"/>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охоронний статус</a:t>
            </a:r>
          </a:p>
        </p:txBody>
      </p:sp>
      <p:sp>
        <p:nvSpPr>
          <p:cNvPr id="23" name="Прямокутник: округлені кути 22">
            <a:extLst>
              <a:ext uri="{FF2B5EF4-FFF2-40B4-BE49-F238E27FC236}">
                <a16:creationId xmlns:a16="http://schemas.microsoft.com/office/drawing/2014/main" id="{747D0C09-AFE7-4BB2-A801-31520226FB01}"/>
              </a:ext>
            </a:extLst>
          </p:cNvPr>
          <p:cNvSpPr>
            <a:spLocks noGrp="1"/>
          </p:cNvSpPr>
          <p:nvPr/>
        </p:nvSpPr>
        <p:spPr>
          <a:xfrm>
            <a:off x="6600825" y="3457575"/>
            <a:ext cx="1847850" cy="371475"/>
          </a:xfrm>
          <a:prstGeom prst="roundRect">
            <a:avLst>
              <a:gd name="adj" fmla="val 20513"/>
            </a:avLst>
          </a:prstGeom>
          <a:solidFill>
            <a:srgbClr val="F5EBDD"/>
          </a:solidFill>
          <a:ln w="9525">
            <a:solidFill>
              <a:srgbClr val="D6E1DC"/>
            </a:solidFill>
          </a:ln>
        </p:spPr>
      </p:sp>
      <p:sp>
        <p:nvSpPr>
          <p:cNvPr id="24" name="Прямокутник 23">
            <a:extLst>
              <a:ext uri="{FF2B5EF4-FFF2-40B4-BE49-F238E27FC236}">
                <a16:creationId xmlns:a16="http://schemas.microsoft.com/office/drawing/2014/main" id="{343077E3-0E86-4186-B21D-10C8AE01C21E}"/>
              </a:ext>
            </a:extLst>
          </p:cNvPr>
          <p:cNvSpPr>
            <a:spLocks noGrp="1"/>
          </p:cNvSpPr>
          <p:nvPr/>
        </p:nvSpPr>
        <p:spPr>
          <a:xfrm>
            <a:off x="6715125" y="3543300"/>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доступність</a:t>
            </a:r>
          </a:p>
        </p:txBody>
      </p:sp>
      <p:sp>
        <p:nvSpPr>
          <p:cNvPr id="25" name="Прямокутник: округлені кути 24">
            <a:extLst>
              <a:ext uri="{FF2B5EF4-FFF2-40B4-BE49-F238E27FC236}">
                <a16:creationId xmlns:a16="http://schemas.microsoft.com/office/drawing/2014/main" id="{9D539EA7-A17D-4884-B998-1A183A86646B}"/>
              </a:ext>
            </a:extLst>
          </p:cNvPr>
          <p:cNvSpPr>
            <a:spLocks noGrp="1"/>
          </p:cNvSpPr>
          <p:nvPr/>
        </p:nvSpPr>
        <p:spPr>
          <a:xfrm>
            <a:off x="514350" y="3943350"/>
            <a:ext cx="1847850" cy="371475"/>
          </a:xfrm>
          <a:prstGeom prst="roundRect">
            <a:avLst>
              <a:gd name="adj" fmla="val 20513"/>
            </a:avLst>
          </a:prstGeom>
          <a:solidFill>
            <a:srgbClr val="FFFFFF"/>
          </a:solidFill>
          <a:ln w="9525">
            <a:solidFill>
              <a:srgbClr val="D6E1DC"/>
            </a:solidFill>
          </a:ln>
        </p:spPr>
      </p:sp>
      <p:sp>
        <p:nvSpPr>
          <p:cNvPr id="26" name="Прямокутник 25">
            <a:extLst>
              <a:ext uri="{FF2B5EF4-FFF2-40B4-BE49-F238E27FC236}">
                <a16:creationId xmlns:a16="http://schemas.microsoft.com/office/drawing/2014/main" id="{68CB9A41-F084-4F52-92B0-7ED8C131B4A9}"/>
              </a:ext>
            </a:extLst>
          </p:cNvPr>
          <p:cNvSpPr>
            <a:spLocks noGrp="1"/>
          </p:cNvSpPr>
          <p:nvPr/>
        </p:nvSpPr>
        <p:spPr>
          <a:xfrm>
            <a:off x="628650" y="4029075"/>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мінна небезпека</a:t>
            </a:r>
          </a:p>
        </p:txBody>
      </p:sp>
      <p:sp>
        <p:nvSpPr>
          <p:cNvPr id="27" name="Прямокутник: округлені кути 26">
            <a:extLst>
              <a:ext uri="{FF2B5EF4-FFF2-40B4-BE49-F238E27FC236}">
                <a16:creationId xmlns:a16="http://schemas.microsoft.com/office/drawing/2014/main" id="{38C4DAD2-3355-4E47-953E-620BFB763053}"/>
              </a:ext>
            </a:extLst>
          </p:cNvPr>
          <p:cNvSpPr>
            <a:spLocks noGrp="1"/>
          </p:cNvSpPr>
          <p:nvPr/>
        </p:nvSpPr>
        <p:spPr>
          <a:xfrm>
            <a:off x="2543175" y="3943350"/>
            <a:ext cx="1847850" cy="371475"/>
          </a:xfrm>
          <a:prstGeom prst="roundRect">
            <a:avLst>
              <a:gd name="adj" fmla="val 20513"/>
            </a:avLst>
          </a:prstGeom>
          <a:solidFill>
            <a:srgbClr val="F5EBDD"/>
          </a:solidFill>
          <a:ln w="9525">
            <a:solidFill>
              <a:srgbClr val="D6E1DC"/>
            </a:solidFill>
          </a:ln>
        </p:spPr>
      </p:sp>
      <p:sp>
        <p:nvSpPr>
          <p:cNvPr id="28" name="Прямокутник 27">
            <a:extLst>
              <a:ext uri="{FF2B5EF4-FFF2-40B4-BE49-F238E27FC236}">
                <a16:creationId xmlns:a16="http://schemas.microsoft.com/office/drawing/2014/main" id="{8488C53F-5FCB-4DA8-8588-9322F8B9FAC7}"/>
              </a:ext>
            </a:extLst>
          </p:cNvPr>
          <p:cNvSpPr>
            <a:spLocks noGrp="1"/>
          </p:cNvSpPr>
          <p:nvPr/>
        </p:nvSpPr>
        <p:spPr>
          <a:xfrm>
            <a:off x="2657475" y="4029075"/>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міграція</a:t>
            </a:r>
          </a:p>
        </p:txBody>
      </p:sp>
      <p:sp>
        <p:nvSpPr>
          <p:cNvPr id="29" name="Прямокутник: округлені кути 28">
            <a:extLst>
              <a:ext uri="{FF2B5EF4-FFF2-40B4-BE49-F238E27FC236}">
                <a16:creationId xmlns:a16="http://schemas.microsoft.com/office/drawing/2014/main" id="{79F13A1D-96D1-4A74-8A2A-62911398E785}"/>
              </a:ext>
            </a:extLst>
          </p:cNvPr>
          <p:cNvSpPr>
            <a:spLocks noGrp="1"/>
          </p:cNvSpPr>
          <p:nvPr/>
        </p:nvSpPr>
        <p:spPr>
          <a:xfrm>
            <a:off x="4572000" y="3943350"/>
            <a:ext cx="1847850" cy="371475"/>
          </a:xfrm>
          <a:prstGeom prst="roundRect">
            <a:avLst>
              <a:gd name="adj" fmla="val 20513"/>
            </a:avLst>
          </a:prstGeom>
          <a:solidFill>
            <a:srgbClr val="FFFFFF"/>
          </a:solidFill>
          <a:ln w="9525">
            <a:solidFill>
              <a:srgbClr val="D6E1DC"/>
            </a:solidFill>
          </a:ln>
        </p:spPr>
      </p:sp>
      <p:sp>
        <p:nvSpPr>
          <p:cNvPr id="30" name="Прямокутник 29">
            <a:extLst>
              <a:ext uri="{FF2B5EF4-FFF2-40B4-BE49-F238E27FC236}">
                <a16:creationId xmlns:a16="http://schemas.microsoft.com/office/drawing/2014/main" id="{7821A06E-3A42-466E-AE7D-7CDC664F9B2D}"/>
              </a:ext>
            </a:extLst>
          </p:cNvPr>
          <p:cNvSpPr>
            <a:spLocks noGrp="1"/>
          </p:cNvSpPr>
          <p:nvPr/>
        </p:nvSpPr>
        <p:spPr>
          <a:xfrm>
            <a:off x="4686300" y="4029075"/>
            <a:ext cx="1619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невизначеність</a:t>
            </a:r>
          </a:p>
        </p:txBody>
      </p:sp>
      <p:sp>
        <p:nvSpPr>
          <p:cNvPr id="31" name="Прямокутник: округлені кути 30">
            <a:extLst>
              <a:ext uri="{FF2B5EF4-FFF2-40B4-BE49-F238E27FC236}">
                <a16:creationId xmlns:a16="http://schemas.microsoft.com/office/drawing/2014/main" id="{9A3512D4-09AB-4306-A2C9-041534699451}"/>
              </a:ext>
            </a:extLst>
          </p:cNvPr>
          <p:cNvSpPr>
            <a:spLocks noGrp="1"/>
          </p:cNvSpPr>
          <p:nvPr/>
        </p:nvSpPr>
        <p:spPr>
          <a:xfrm>
            <a:off x="8763000" y="2647950"/>
            <a:ext cx="2819400" cy="1771650"/>
          </a:xfrm>
          <a:prstGeom prst="roundRect">
            <a:avLst>
              <a:gd name="adj" fmla="val 4301"/>
            </a:avLst>
          </a:prstGeom>
          <a:solidFill>
            <a:srgbClr val="10282F"/>
          </a:solidFill>
          <a:ln w="0">
            <a:noFill/>
          </a:ln>
        </p:spPr>
      </p:sp>
      <p:sp>
        <p:nvSpPr>
          <p:cNvPr id="32" name="Прямокутник 31">
            <a:extLst>
              <a:ext uri="{FF2B5EF4-FFF2-40B4-BE49-F238E27FC236}">
                <a16:creationId xmlns:a16="http://schemas.microsoft.com/office/drawing/2014/main" id="{56F557C0-E6C7-4D87-9069-2CDA14D5DA31}"/>
              </a:ext>
            </a:extLst>
          </p:cNvPr>
          <p:cNvSpPr>
            <a:spLocks noGrp="1"/>
          </p:cNvSpPr>
          <p:nvPr/>
        </p:nvSpPr>
        <p:spPr>
          <a:xfrm>
            <a:off x="8972550" y="2838450"/>
            <a:ext cx="2381250" cy="190500"/>
          </a:xfrm>
          <a:prstGeom prst="rect">
            <a:avLst/>
          </a:prstGeom>
          <a:noFill/>
          <a:ln w="0">
            <a:noFill/>
          </a:ln>
        </p:spPr>
        <p:txBody>
          <a:bodyPr anchor="t">
            <a:normAutofit fontScale="78788"/>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МОЖЛИВИЙ РЕЗУЛЬТАТ</a:t>
            </a:r>
          </a:p>
        </p:txBody>
      </p:sp>
      <p:sp>
        <p:nvSpPr>
          <p:cNvPr id="33" name="Прямокутник 32">
            <a:extLst>
              <a:ext uri="{FF2B5EF4-FFF2-40B4-BE49-F238E27FC236}">
                <a16:creationId xmlns:a16="http://schemas.microsoft.com/office/drawing/2014/main" id="{C5797182-E8E6-4113-861C-EFB7C6093759}"/>
              </a:ext>
            </a:extLst>
          </p:cNvPr>
          <p:cNvSpPr>
            <a:spLocks noGrp="1"/>
          </p:cNvSpPr>
          <p:nvPr/>
        </p:nvSpPr>
        <p:spPr>
          <a:xfrm>
            <a:off x="8972550" y="3181350"/>
            <a:ext cx="247650" cy="152400"/>
          </a:xfrm>
          <a:prstGeom prst="rect">
            <a:avLst/>
          </a:prstGeom>
          <a:noFill/>
          <a:ln w="0">
            <a:noFill/>
          </a:ln>
        </p:spPr>
        <p:txBody>
          <a:bodyPr anchor="t">
            <a:normAutofit fontScale="54683"/>
          </a:bodyPr>
          <a:lstStyle/>
          <a:p>
            <a:pPr algn="l">
              <a:defRPr sz="675" b="1">
                <a:solidFill>
                  <a:srgbClr val="D9952D"/>
                </a:solidFill>
                <a:latin typeface="DejaVu Sans"/>
                <a:ea typeface="DejaVu Sans"/>
                <a:cs typeface="DejaVu Sans"/>
              </a:defRPr>
            </a:pPr>
            <a:r>
              <a:rPr sz="675" b="1">
                <a:solidFill>
                  <a:srgbClr val="D9952D"/>
                </a:solidFill>
                <a:latin typeface="DejaVu Sans"/>
                <a:ea typeface="DejaVu Sans"/>
                <a:cs typeface="DejaVu Sans"/>
              </a:rPr>
              <a:t>01</a:t>
            </a:r>
          </a:p>
        </p:txBody>
      </p:sp>
      <p:sp>
        <p:nvSpPr>
          <p:cNvPr id="34" name="Прямокутник 33">
            <a:extLst>
              <a:ext uri="{FF2B5EF4-FFF2-40B4-BE49-F238E27FC236}">
                <a16:creationId xmlns:a16="http://schemas.microsoft.com/office/drawing/2014/main" id="{3A2653F2-3FFB-4375-B00B-6A65B7A7F222}"/>
              </a:ext>
            </a:extLst>
          </p:cNvPr>
          <p:cNvSpPr>
            <a:spLocks noGrp="1"/>
          </p:cNvSpPr>
          <p:nvPr/>
        </p:nvSpPr>
        <p:spPr>
          <a:xfrm>
            <a:off x="9315450" y="3181350"/>
            <a:ext cx="2000250" cy="171450"/>
          </a:xfrm>
          <a:prstGeom prst="rect">
            <a:avLst/>
          </a:prstGeom>
          <a:noFill/>
          <a:ln w="0">
            <a:noFill/>
          </a:ln>
        </p:spPr>
        <p:txBody>
          <a:bodyPr anchor="t">
            <a:normAutofit fontScale="70000"/>
          </a:bodyPr>
          <a:lstStyle/>
          <a:p>
            <a:pPr algn="l">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терміновість обстеження</a:t>
            </a:r>
          </a:p>
        </p:txBody>
      </p:sp>
      <p:sp>
        <p:nvSpPr>
          <p:cNvPr id="35" name="Прямокутник 34">
            <a:extLst>
              <a:ext uri="{FF2B5EF4-FFF2-40B4-BE49-F238E27FC236}">
                <a16:creationId xmlns:a16="http://schemas.microsoft.com/office/drawing/2014/main" id="{95010E03-0E7A-4C0B-A132-EBDAABD13587}"/>
              </a:ext>
            </a:extLst>
          </p:cNvPr>
          <p:cNvSpPr>
            <a:spLocks noGrp="1"/>
          </p:cNvSpPr>
          <p:nvPr/>
        </p:nvSpPr>
        <p:spPr>
          <a:xfrm>
            <a:off x="8972550" y="3419475"/>
            <a:ext cx="247650" cy="152400"/>
          </a:xfrm>
          <a:prstGeom prst="rect">
            <a:avLst/>
          </a:prstGeom>
          <a:noFill/>
          <a:ln w="0">
            <a:noFill/>
          </a:ln>
        </p:spPr>
        <p:txBody>
          <a:bodyPr anchor="t">
            <a:normAutofit fontScale="54683"/>
          </a:bodyPr>
          <a:lstStyle/>
          <a:p>
            <a:pPr algn="l">
              <a:defRPr sz="675" b="1">
                <a:solidFill>
                  <a:srgbClr val="D9952D"/>
                </a:solidFill>
                <a:latin typeface="DejaVu Sans"/>
                <a:ea typeface="DejaVu Sans"/>
                <a:cs typeface="DejaVu Sans"/>
              </a:defRPr>
            </a:pPr>
            <a:r>
              <a:rPr sz="675" b="1">
                <a:solidFill>
                  <a:srgbClr val="D9952D"/>
                </a:solidFill>
                <a:latin typeface="DejaVu Sans"/>
                <a:ea typeface="DejaVu Sans"/>
                <a:cs typeface="DejaVu Sans"/>
              </a:rPr>
              <a:t>02</a:t>
            </a:r>
          </a:p>
        </p:txBody>
      </p:sp>
      <p:sp>
        <p:nvSpPr>
          <p:cNvPr id="36" name="Прямокутник 35">
            <a:extLst>
              <a:ext uri="{FF2B5EF4-FFF2-40B4-BE49-F238E27FC236}">
                <a16:creationId xmlns:a16="http://schemas.microsoft.com/office/drawing/2014/main" id="{FA848D48-8AC9-40DD-93F1-41E120E5134C}"/>
              </a:ext>
            </a:extLst>
          </p:cNvPr>
          <p:cNvSpPr>
            <a:spLocks noGrp="1"/>
          </p:cNvSpPr>
          <p:nvPr/>
        </p:nvSpPr>
        <p:spPr>
          <a:xfrm>
            <a:off x="9315450" y="3419475"/>
            <a:ext cx="2000250" cy="171450"/>
          </a:xfrm>
          <a:prstGeom prst="rect">
            <a:avLst/>
          </a:prstGeom>
          <a:noFill/>
          <a:ln w="0">
            <a:noFill/>
          </a:ln>
        </p:spPr>
        <p:txBody>
          <a:bodyPr anchor="t">
            <a:normAutofit fontScale="70000"/>
          </a:bodyPr>
          <a:lstStyle/>
          <a:p>
            <a:pPr algn="l">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екологічний ризик</a:t>
            </a:r>
          </a:p>
        </p:txBody>
      </p:sp>
      <p:sp>
        <p:nvSpPr>
          <p:cNvPr id="37" name="Прямокутник 36">
            <a:extLst>
              <a:ext uri="{FF2B5EF4-FFF2-40B4-BE49-F238E27FC236}">
                <a16:creationId xmlns:a16="http://schemas.microsoft.com/office/drawing/2014/main" id="{EA1D3F1A-71F5-40AA-A4C9-479231BE16DC}"/>
              </a:ext>
            </a:extLst>
          </p:cNvPr>
          <p:cNvSpPr>
            <a:spLocks noGrp="1"/>
          </p:cNvSpPr>
          <p:nvPr/>
        </p:nvSpPr>
        <p:spPr>
          <a:xfrm>
            <a:off x="8972550" y="3657600"/>
            <a:ext cx="247650" cy="152400"/>
          </a:xfrm>
          <a:prstGeom prst="rect">
            <a:avLst/>
          </a:prstGeom>
          <a:noFill/>
          <a:ln w="0">
            <a:noFill/>
          </a:ln>
        </p:spPr>
        <p:txBody>
          <a:bodyPr anchor="t">
            <a:normAutofit fontScale="54683"/>
          </a:bodyPr>
          <a:lstStyle/>
          <a:p>
            <a:pPr algn="l">
              <a:defRPr sz="675" b="1">
                <a:solidFill>
                  <a:srgbClr val="D9952D"/>
                </a:solidFill>
                <a:latin typeface="DejaVu Sans"/>
                <a:ea typeface="DejaVu Sans"/>
                <a:cs typeface="DejaVu Sans"/>
              </a:defRPr>
            </a:pPr>
            <a:r>
              <a:rPr sz="675" b="1">
                <a:solidFill>
                  <a:srgbClr val="D9952D"/>
                </a:solidFill>
                <a:latin typeface="DejaVu Sans"/>
                <a:ea typeface="DejaVu Sans"/>
                <a:cs typeface="DejaVu Sans"/>
              </a:rPr>
              <a:t>03</a:t>
            </a:r>
          </a:p>
        </p:txBody>
      </p:sp>
      <p:sp>
        <p:nvSpPr>
          <p:cNvPr id="38" name="Прямокутник 37">
            <a:extLst>
              <a:ext uri="{FF2B5EF4-FFF2-40B4-BE49-F238E27FC236}">
                <a16:creationId xmlns:a16="http://schemas.microsoft.com/office/drawing/2014/main" id="{385C3042-E97B-4098-818F-86A4CE2D9BC2}"/>
              </a:ext>
            </a:extLst>
          </p:cNvPr>
          <p:cNvSpPr>
            <a:spLocks noGrp="1"/>
          </p:cNvSpPr>
          <p:nvPr/>
        </p:nvSpPr>
        <p:spPr>
          <a:xfrm>
            <a:off x="9315450" y="3657600"/>
            <a:ext cx="2000250" cy="171450"/>
          </a:xfrm>
          <a:prstGeom prst="rect">
            <a:avLst/>
          </a:prstGeom>
          <a:noFill/>
          <a:ln w="0">
            <a:noFill/>
          </a:ln>
        </p:spPr>
        <p:txBody>
          <a:bodyPr anchor="t">
            <a:normAutofit fontScale="70000"/>
          </a:bodyPr>
          <a:lstStyle/>
          <a:p>
            <a:pPr algn="l">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пріоритети ремедіації</a:t>
            </a:r>
          </a:p>
        </p:txBody>
      </p:sp>
      <p:sp>
        <p:nvSpPr>
          <p:cNvPr id="39" name="Прямокутник 38">
            <a:extLst>
              <a:ext uri="{FF2B5EF4-FFF2-40B4-BE49-F238E27FC236}">
                <a16:creationId xmlns:a16="http://schemas.microsoft.com/office/drawing/2014/main" id="{C9844142-765F-4894-B901-86F33F309B0F}"/>
              </a:ext>
            </a:extLst>
          </p:cNvPr>
          <p:cNvSpPr>
            <a:spLocks noGrp="1"/>
          </p:cNvSpPr>
          <p:nvPr/>
        </p:nvSpPr>
        <p:spPr>
          <a:xfrm>
            <a:off x="8972550" y="3895725"/>
            <a:ext cx="247650" cy="152400"/>
          </a:xfrm>
          <a:prstGeom prst="rect">
            <a:avLst/>
          </a:prstGeom>
          <a:noFill/>
          <a:ln w="0">
            <a:noFill/>
          </a:ln>
        </p:spPr>
        <p:txBody>
          <a:bodyPr anchor="t">
            <a:normAutofit fontScale="54683"/>
          </a:bodyPr>
          <a:lstStyle/>
          <a:p>
            <a:pPr algn="l">
              <a:defRPr sz="675" b="1">
                <a:solidFill>
                  <a:srgbClr val="D9952D"/>
                </a:solidFill>
                <a:latin typeface="DejaVu Sans"/>
                <a:ea typeface="DejaVu Sans"/>
                <a:cs typeface="DejaVu Sans"/>
              </a:defRPr>
            </a:pPr>
            <a:r>
              <a:rPr sz="675" b="1">
                <a:solidFill>
                  <a:srgbClr val="D9952D"/>
                </a:solidFill>
                <a:latin typeface="DejaVu Sans"/>
                <a:ea typeface="DejaVu Sans"/>
                <a:cs typeface="DejaVu Sans"/>
              </a:rPr>
              <a:t>04</a:t>
            </a:r>
          </a:p>
        </p:txBody>
      </p:sp>
      <p:sp>
        <p:nvSpPr>
          <p:cNvPr id="40" name="Прямокутник 39">
            <a:extLst>
              <a:ext uri="{FF2B5EF4-FFF2-40B4-BE49-F238E27FC236}">
                <a16:creationId xmlns:a16="http://schemas.microsoft.com/office/drawing/2014/main" id="{D5FD431F-1A89-44FB-95D1-17114CB752CF}"/>
              </a:ext>
            </a:extLst>
          </p:cNvPr>
          <p:cNvSpPr>
            <a:spLocks noGrp="1"/>
          </p:cNvSpPr>
          <p:nvPr/>
        </p:nvSpPr>
        <p:spPr>
          <a:xfrm>
            <a:off x="9315450" y="3895725"/>
            <a:ext cx="2000250" cy="171450"/>
          </a:xfrm>
          <a:prstGeom prst="rect">
            <a:avLst/>
          </a:prstGeom>
          <a:noFill/>
          <a:ln w="0">
            <a:noFill/>
          </a:ln>
        </p:spPr>
        <p:txBody>
          <a:bodyPr anchor="t">
            <a:normAutofit fontScale="70000"/>
          </a:bodyPr>
          <a:lstStyle/>
          <a:p>
            <a:pPr algn="l">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придатність технологій</a:t>
            </a:r>
          </a:p>
        </p:txBody>
      </p:sp>
      <p:sp>
        <p:nvSpPr>
          <p:cNvPr id="41" name="Прямокутник 40">
            <a:extLst>
              <a:ext uri="{FF2B5EF4-FFF2-40B4-BE49-F238E27FC236}">
                <a16:creationId xmlns:a16="http://schemas.microsoft.com/office/drawing/2014/main" id="{C8460C4C-28C7-45B4-9A5B-3D37DEEA4ABB}"/>
              </a:ext>
            </a:extLst>
          </p:cNvPr>
          <p:cNvSpPr>
            <a:spLocks noGrp="1"/>
          </p:cNvSpPr>
          <p:nvPr/>
        </p:nvSpPr>
        <p:spPr>
          <a:xfrm>
            <a:off x="8972550" y="4133850"/>
            <a:ext cx="247650" cy="152400"/>
          </a:xfrm>
          <a:prstGeom prst="rect">
            <a:avLst/>
          </a:prstGeom>
          <a:noFill/>
          <a:ln w="0">
            <a:noFill/>
          </a:ln>
        </p:spPr>
        <p:txBody>
          <a:bodyPr anchor="t">
            <a:normAutofit fontScale="54683"/>
          </a:bodyPr>
          <a:lstStyle/>
          <a:p>
            <a:pPr algn="l">
              <a:defRPr sz="675" b="1">
                <a:solidFill>
                  <a:srgbClr val="D9952D"/>
                </a:solidFill>
                <a:latin typeface="DejaVu Sans"/>
                <a:ea typeface="DejaVu Sans"/>
                <a:cs typeface="DejaVu Sans"/>
              </a:defRPr>
            </a:pPr>
            <a:r>
              <a:rPr sz="675" b="1">
                <a:solidFill>
                  <a:srgbClr val="D9952D"/>
                </a:solidFill>
                <a:latin typeface="DejaVu Sans"/>
                <a:ea typeface="DejaVu Sans"/>
                <a:cs typeface="DejaVu Sans"/>
              </a:rPr>
              <a:t>05</a:t>
            </a:r>
          </a:p>
        </p:txBody>
      </p:sp>
      <p:sp>
        <p:nvSpPr>
          <p:cNvPr id="42" name="Прямокутник 41">
            <a:extLst>
              <a:ext uri="{FF2B5EF4-FFF2-40B4-BE49-F238E27FC236}">
                <a16:creationId xmlns:a16="http://schemas.microsoft.com/office/drawing/2014/main" id="{802F08D4-F828-4C8C-B51C-26DE8E0CCDEA}"/>
              </a:ext>
            </a:extLst>
          </p:cNvPr>
          <p:cNvSpPr>
            <a:spLocks noGrp="1"/>
          </p:cNvSpPr>
          <p:nvPr/>
        </p:nvSpPr>
        <p:spPr>
          <a:xfrm>
            <a:off x="9315450" y="4133850"/>
            <a:ext cx="2000250" cy="171450"/>
          </a:xfrm>
          <a:prstGeom prst="rect">
            <a:avLst/>
          </a:prstGeom>
          <a:noFill/>
          <a:ln w="0">
            <a:noFill/>
          </a:ln>
        </p:spPr>
        <p:txBody>
          <a:bodyPr anchor="t">
            <a:normAutofit fontScale="70000"/>
          </a:bodyPr>
          <a:lstStyle/>
          <a:p>
            <a:pPr algn="l">
              <a:defRPr sz="750" b="1">
                <a:solidFill>
                  <a:srgbClr val="FFFFFF"/>
                </a:solidFill>
                <a:latin typeface="DejaVu Sans"/>
                <a:ea typeface="DejaVu Sans"/>
                <a:cs typeface="DejaVu Sans"/>
              </a:defRPr>
            </a:pPr>
            <a:r>
              <a:rPr sz="750" b="1">
                <a:solidFill>
                  <a:srgbClr val="FFFFFF"/>
                </a:solidFill>
                <a:latin typeface="DejaVu Sans"/>
                <a:ea typeface="DejaVu Sans"/>
                <a:cs typeface="DejaVu Sans"/>
              </a:rPr>
              <a:t>потреба в даних</a:t>
            </a:r>
          </a:p>
        </p:txBody>
      </p:sp>
      <p:sp>
        <p:nvSpPr>
          <p:cNvPr id="43" name="Прямокутник: округлені кути 42">
            <a:extLst>
              <a:ext uri="{FF2B5EF4-FFF2-40B4-BE49-F238E27FC236}">
                <a16:creationId xmlns:a16="http://schemas.microsoft.com/office/drawing/2014/main" id="{607680E0-1469-4C0D-AFE7-AF2A9731B926}"/>
              </a:ext>
            </a:extLst>
          </p:cNvPr>
          <p:cNvSpPr>
            <a:spLocks noGrp="1"/>
          </p:cNvSpPr>
          <p:nvPr/>
        </p:nvSpPr>
        <p:spPr>
          <a:xfrm>
            <a:off x="514350" y="4667250"/>
            <a:ext cx="11068050" cy="609600"/>
          </a:xfrm>
          <a:prstGeom prst="roundRect">
            <a:avLst>
              <a:gd name="adj" fmla="val 12500"/>
            </a:avLst>
          </a:prstGeom>
          <a:solidFill>
            <a:srgbClr val="DDECE4"/>
          </a:solidFill>
          <a:ln w="0">
            <a:noFill/>
          </a:ln>
        </p:spPr>
      </p:sp>
      <p:sp>
        <p:nvSpPr>
          <p:cNvPr id="44" name="Прямокутник 43">
            <a:extLst>
              <a:ext uri="{FF2B5EF4-FFF2-40B4-BE49-F238E27FC236}">
                <a16:creationId xmlns:a16="http://schemas.microsoft.com/office/drawing/2014/main" id="{2A8CBA56-6983-41F4-8C23-9F13D8E812DA}"/>
              </a:ext>
            </a:extLst>
          </p:cNvPr>
          <p:cNvSpPr>
            <a:spLocks noGrp="1"/>
          </p:cNvSpPr>
          <p:nvPr/>
        </p:nvSpPr>
        <p:spPr>
          <a:xfrm>
            <a:off x="723900" y="4848225"/>
            <a:ext cx="1714500" cy="171450"/>
          </a:xfrm>
          <a:prstGeom prst="rect">
            <a:avLst/>
          </a:prstGeom>
          <a:noFill/>
          <a:ln w="0">
            <a:noFill/>
          </a:ln>
        </p:spPr>
        <p:txBody>
          <a:bodyPr anchor="t">
            <a:normAutofit fontScale="63636"/>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Ваги критеріїв</a:t>
            </a:r>
          </a:p>
        </p:txBody>
      </p:sp>
      <p:sp>
        <p:nvSpPr>
          <p:cNvPr id="45" name="Прямокутник 44">
            <a:extLst>
              <a:ext uri="{FF2B5EF4-FFF2-40B4-BE49-F238E27FC236}">
                <a16:creationId xmlns:a16="http://schemas.microsoft.com/office/drawing/2014/main" id="{1CF4CD30-A8CA-4C0C-A3C5-C9437ECB1360}"/>
              </a:ext>
            </a:extLst>
          </p:cNvPr>
          <p:cNvSpPr>
            <a:spLocks noGrp="1"/>
          </p:cNvSpPr>
          <p:nvPr/>
        </p:nvSpPr>
        <p:spPr>
          <a:xfrm>
            <a:off x="2476500" y="4791075"/>
            <a:ext cx="8763000" cy="304800"/>
          </a:xfrm>
          <a:prstGeom prst="rect">
            <a:avLst/>
          </a:prstGeom>
          <a:noFill/>
          <a:ln w="0">
            <a:noFill/>
          </a:ln>
        </p:spPr>
        <p:txBody>
          <a:bodyPr anchor="t">
            <a:normAutofit/>
          </a:bodyPr>
          <a:lstStyle/>
          <a:p>
            <a:pPr algn="l">
              <a:defRPr sz="1200" b="1">
                <a:solidFill>
                  <a:srgbClr val="10282F"/>
                </a:solidFill>
                <a:latin typeface="DejaVu Sans"/>
                <a:ea typeface="DejaVu Sans"/>
                <a:cs typeface="DejaVu Sans"/>
              </a:defRPr>
            </a:pPr>
            <a:r>
              <a:rPr sz="1200" b="1">
                <a:solidFill>
                  <a:srgbClr val="10282F"/>
                </a:solidFill>
                <a:latin typeface="DejaVu Sans"/>
                <a:ea typeface="DejaVu Sans"/>
                <a:cs typeface="DejaVu Sans"/>
              </a:rPr>
              <a:t>Обґрунтовують, документують і перевіряють на чутливість результату.</a:t>
            </a:r>
          </a:p>
        </p:txBody>
      </p:sp>
      <p:sp>
        <p:nvSpPr>
          <p:cNvPr id="46" name="Прямокутник: округлені кути 45">
            <a:extLst>
              <a:ext uri="{FF2B5EF4-FFF2-40B4-BE49-F238E27FC236}">
                <a16:creationId xmlns:a16="http://schemas.microsoft.com/office/drawing/2014/main" id="{9EB69436-5F58-4CF8-A919-C67D44AF66C8}"/>
              </a:ext>
            </a:extLst>
          </p:cNvPr>
          <p:cNvSpPr>
            <a:spLocks noGrp="1"/>
          </p:cNvSpPr>
          <p:nvPr/>
        </p:nvSpPr>
        <p:spPr>
          <a:xfrm>
            <a:off x="514350" y="5505450"/>
            <a:ext cx="11068050" cy="476250"/>
          </a:xfrm>
          <a:prstGeom prst="roundRect">
            <a:avLst>
              <a:gd name="adj" fmla="val 16000"/>
            </a:avLst>
          </a:prstGeom>
          <a:solidFill>
            <a:srgbClr val="10282F"/>
          </a:solidFill>
          <a:ln w="0">
            <a:noFill/>
          </a:ln>
        </p:spPr>
      </p:sp>
      <p:sp>
        <p:nvSpPr>
          <p:cNvPr id="47" name="Прямокутник 46">
            <a:extLst>
              <a:ext uri="{FF2B5EF4-FFF2-40B4-BE49-F238E27FC236}">
                <a16:creationId xmlns:a16="http://schemas.microsoft.com/office/drawing/2014/main" id="{BAAB33A1-D522-41C0-A2B0-86AC71B481B5}"/>
              </a:ext>
            </a:extLst>
          </p:cNvPr>
          <p:cNvSpPr>
            <a:spLocks noGrp="1"/>
          </p:cNvSpPr>
          <p:nvPr/>
        </p:nvSpPr>
        <p:spPr>
          <a:xfrm>
            <a:off x="666750" y="5629275"/>
            <a:ext cx="10763250" cy="228600"/>
          </a:xfrm>
          <a:prstGeom prst="rect">
            <a:avLst/>
          </a:prstGeom>
          <a:noFill/>
          <a:ln w="0">
            <a:noFill/>
          </a:ln>
        </p:spPr>
        <p:txBody>
          <a:bodyPr anchor="t">
            <a:normAutofit fontScale="80000"/>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Карта пріоритетів об’єднує критерії для рішення. Вона не є картою фактичної концентрації.</a:t>
            </a:r>
          </a:p>
        </p:txBody>
      </p:sp>
      <p:sp>
        <p:nvSpPr>
          <p:cNvPr id="48" name="Прямокутник 47">
            <a:extLst>
              <a:ext uri="{FF2B5EF4-FFF2-40B4-BE49-F238E27FC236}">
                <a16:creationId xmlns:a16="http://schemas.microsoft.com/office/drawing/2014/main" id="{7526EED3-7E7B-49C6-9A02-AA31D229DB94}"/>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9" name="Прямокутник 48">
            <a:extLst>
              <a:ext uri="{FF2B5EF4-FFF2-40B4-BE49-F238E27FC236}">
                <a16:creationId xmlns:a16="http://schemas.microsoft.com/office/drawing/2014/main" id="{C30EDAA1-8C01-4DB9-9BDF-965820331BC5}"/>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39</a:t>
            </a:r>
          </a:p>
        </p:txBody>
      </p:sp>
    </p:spTree>
    <p:extLst>
      <p:ext uri="{BB962C8B-B14F-4D97-AF65-F5344CB8AC3E}">
        <p14:creationId xmlns:p14="http://schemas.microsoft.com/office/powerpoint/2010/main" val="1335531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Прямокутник 36">
            <a:extLst>
              <a:ext uri="{FF2B5EF4-FFF2-40B4-BE49-F238E27FC236}">
                <a16:creationId xmlns:a16="http://schemas.microsoft.com/office/drawing/2014/main" id="{4B79A2EF-062F-4230-BEA8-151C29769F67}"/>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40</a:t>
            </a:r>
          </a:p>
        </p:txBody>
      </p:sp>
      <p:sp>
        <p:nvSpPr>
          <p:cNvPr id="2" name="Прямокутник 1">
            <a:extLst>
              <a:ext uri="{FF2B5EF4-FFF2-40B4-BE49-F238E27FC236}">
                <a16:creationId xmlns:a16="http://schemas.microsoft.com/office/drawing/2014/main" id="{7F0ECBA3-889B-41D9-BB85-5744012E5179}"/>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6735273B-4830-413D-AFB7-2F0D61A66630}"/>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Якість багатоджерельних даних контролюють на п’яти рівнях</a:t>
            </a:r>
          </a:p>
        </p:txBody>
      </p:sp>
      <p:sp>
        <p:nvSpPr>
          <p:cNvPr id="4" name="Прямокутник: округлені кути 3">
            <a:extLst>
              <a:ext uri="{FF2B5EF4-FFF2-40B4-BE49-F238E27FC236}">
                <a16:creationId xmlns:a16="http://schemas.microsoft.com/office/drawing/2014/main" id="{F35B1F77-4517-4B62-B2C9-E9341833D1E3}"/>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DB47F6D7-4F9D-4FF0-B5F8-33E0DB799BFE}"/>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9BD7F733-E79C-4B4B-B480-F8F4D88E3222}"/>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КОНТРОЛЬ ЯКОСТІ БАГАТОДЖЕРЕЛЬНИХ ДАНИХ</a:t>
            </a:r>
          </a:p>
        </p:txBody>
      </p:sp>
      <p:sp>
        <p:nvSpPr>
          <p:cNvPr id="7" name="Прямокутник 6">
            <a:extLst>
              <a:ext uri="{FF2B5EF4-FFF2-40B4-BE49-F238E27FC236}">
                <a16:creationId xmlns:a16="http://schemas.microsoft.com/office/drawing/2014/main" id="{75B11C57-3DBC-419F-96EA-3C1621796383}"/>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Послідовна перевірка походження, технічної цілісності, аналітичної придатності, просторової коректності та змістової правдоподібності даних.</a:t>
            </a:r>
          </a:p>
        </p:txBody>
      </p:sp>
      <p:sp>
        <p:nvSpPr>
          <p:cNvPr id="8" name="Прямокутник: округлені кути 7">
            <a:extLst>
              <a:ext uri="{FF2B5EF4-FFF2-40B4-BE49-F238E27FC236}">
                <a16:creationId xmlns:a16="http://schemas.microsoft.com/office/drawing/2014/main" id="{BD524481-E82B-45C3-ADD8-25B6DEC35B7B}"/>
              </a:ext>
            </a:extLst>
          </p:cNvPr>
          <p:cNvSpPr>
            <a:spLocks noGrp="1"/>
          </p:cNvSpPr>
          <p:nvPr/>
        </p:nvSpPr>
        <p:spPr>
          <a:xfrm>
            <a:off x="514350" y="2705100"/>
            <a:ext cx="2000250" cy="2381250"/>
          </a:xfrm>
          <a:prstGeom prst="roundRect">
            <a:avLst>
              <a:gd name="adj" fmla="val 3810"/>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6DC7928B-4980-48EE-A47D-DD079B48A66E}"/>
              </a:ext>
            </a:extLst>
          </p:cNvPr>
          <p:cNvSpPr>
            <a:spLocks noGrp="1"/>
          </p:cNvSpPr>
          <p:nvPr/>
        </p:nvSpPr>
        <p:spPr>
          <a:xfrm>
            <a:off x="685800" y="2876550"/>
            <a:ext cx="400050" cy="400050"/>
          </a:xfrm>
          <a:prstGeom prst="ellipse">
            <a:avLst/>
          </a:prstGeom>
          <a:solidFill>
            <a:srgbClr val="3E7692"/>
          </a:solidFill>
          <a:ln w="0">
            <a:noFill/>
          </a:ln>
        </p:spPr>
      </p:sp>
      <p:sp>
        <p:nvSpPr>
          <p:cNvPr id="10" name="Прямокутник 9">
            <a:extLst>
              <a:ext uri="{FF2B5EF4-FFF2-40B4-BE49-F238E27FC236}">
                <a16:creationId xmlns:a16="http://schemas.microsoft.com/office/drawing/2014/main" id="{EE124976-5AA9-41E5-9618-69BAC0EB7159}"/>
              </a:ext>
            </a:extLst>
          </p:cNvPr>
          <p:cNvSpPr>
            <a:spLocks noGrp="1"/>
          </p:cNvSpPr>
          <p:nvPr/>
        </p:nvSpPr>
        <p:spPr>
          <a:xfrm>
            <a:off x="685800" y="300037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17F96AD4-3B81-4C81-8305-E3BAE362E0E4}"/>
              </a:ext>
            </a:extLst>
          </p:cNvPr>
          <p:cNvSpPr>
            <a:spLocks noGrp="1"/>
          </p:cNvSpPr>
          <p:nvPr/>
        </p:nvSpPr>
        <p:spPr>
          <a:xfrm>
            <a:off x="6858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ДЖЕРЕЛО</a:t>
            </a:r>
          </a:p>
        </p:txBody>
      </p:sp>
      <p:sp>
        <p:nvSpPr>
          <p:cNvPr id="12" name="Прямокутник 11">
            <a:extLst>
              <a:ext uri="{FF2B5EF4-FFF2-40B4-BE49-F238E27FC236}">
                <a16:creationId xmlns:a16="http://schemas.microsoft.com/office/drawing/2014/main" id="{DB5275CF-B131-45DA-8F85-C505E6EB3ACC}"/>
              </a:ext>
            </a:extLst>
          </p:cNvPr>
          <p:cNvSpPr>
            <a:spLocks noGrp="1"/>
          </p:cNvSpPr>
          <p:nvPr/>
        </p:nvSpPr>
        <p:spPr>
          <a:xfrm>
            <a:off x="685800" y="3762375"/>
            <a:ext cx="1657350" cy="9525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автор, установа, метод, дата, мета, повнота, первинність</a:t>
            </a:r>
          </a:p>
        </p:txBody>
      </p:sp>
      <p:sp>
        <p:nvSpPr>
          <p:cNvPr id="13" name="Прямокутник: округлені кути 12">
            <a:extLst>
              <a:ext uri="{FF2B5EF4-FFF2-40B4-BE49-F238E27FC236}">
                <a16:creationId xmlns:a16="http://schemas.microsoft.com/office/drawing/2014/main" id="{14D49A42-12BF-4E49-936A-72F830DC0617}"/>
              </a:ext>
            </a:extLst>
          </p:cNvPr>
          <p:cNvSpPr>
            <a:spLocks noGrp="1"/>
          </p:cNvSpPr>
          <p:nvPr/>
        </p:nvSpPr>
        <p:spPr>
          <a:xfrm>
            <a:off x="2724150" y="2705100"/>
            <a:ext cx="2000250" cy="2381250"/>
          </a:xfrm>
          <a:prstGeom prst="roundRect">
            <a:avLst>
              <a:gd name="adj" fmla="val 3810"/>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3C127AAA-1314-47AC-A471-BA30ABD669BD}"/>
              </a:ext>
            </a:extLst>
          </p:cNvPr>
          <p:cNvSpPr>
            <a:spLocks noGrp="1"/>
          </p:cNvSpPr>
          <p:nvPr/>
        </p:nvSpPr>
        <p:spPr>
          <a:xfrm>
            <a:off x="2895600" y="2876550"/>
            <a:ext cx="400050" cy="4000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DAF3FA79-99FF-4812-9863-9DD63C6434FC}"/>
              </a:ext>
            </a:extLst>
          </p:cNvPr>
          <p:cNvSpPr>
            <a:spLocks noGrp="1"/>
          </p:cNvSpPr>
          <p:nvPr/>
        </p:nvSpPr>
        <p:spPr>
          <a:xfrm>
            <a:off x="2895600" y="300037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A3073A59-F792-42C2-ACA0-CA1B9D447B6F}"/>
              </a:ext>
            </a:extLst>
          </p:cNvPr>
          <p:cNvSpPr>
            <a:spLocks noGrp="1"/>
          </p:cNvSpPr>
          <p:nvPr/>
        </p:nvSpPr>
        <p:spPr>
          <a:xfrm>
            <a:off x="28956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ТЕХНІЧНИЙ</a:t>
            </a:r>
          </a:p>
        </p:txBody>
      </p:sp>
      <p:sp>
        <p:nvSpPr>
          <p:cNvPr id="17" name="Прямокутник 16">
            <a:extLst>
              <a:ext uri="{FF2B5EF4-FFF2-40B4-BE49-F238E27FC236}">
                <a16:creationId xmlns:a16="http://schemas.microsoft.com/office/drawing/2014/main" id="{CD03E62E-746B-4ACF-9602-7D66EA6A4521}"/>
              </a:ext>
            </a:extLst>
          </p:cNvPr>
          <p:cNvSpPr>
            <a:spLocks noGrp="1"/>
          </p:cNvSpPr>
          <p:nvPr/>
        </p:nvSpPr>
        <p:spPr>
          <a:xfrm>
            <a:off x="2895600" y="3762375"/>
            <a:ext cx="1657350" cy="9525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формат, координати, одиниці, поля, таблиці, записи, дублікати</a:t>
            </a:r>
          </a:p>
        </p:txBody>
      </p:sp>
      <p:sp>
        <p:nvSpPr>
          <p:cNvPr id="18" name="Прямокутник: округлені кути 17">
            <a:extLst>
              <a:ext uri="{FF2B5EF4-FFF2-40B4-BE49-F238E27FC236}">
                <a16:creationId xmlns:a16="http://schemas.microsoft.com/office/drawing/2014/main" id="{19BF4F72-6978-4D4F-B3A9-EEDEA1274D24}"/>
              </a:ext>
            </a:extLst>
          </p:cNvPr>
          <p:cNvSpPr>
            <a:spLocks noGrp="1"/>
          </p:cNvSpPr>
          <p:nvPr/>
        </p:nvSpPr>
        <p:spPr>
          <a:xfrm>
            <a:off x="4933950" y="2705100"/>
            <a:ext cx="2000250" cy="2381250"/>
          </a:xfrm>
          <a:prstGeom prst="roundRect">
            <a:avLst>
              <a:gd name="adj" fmla="val 3810"/>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E3F71304-8EC1-4957-8E3D-90E0C3F38B31}"/>
              </a:ext>
            </a:extLst>
          </p:cNvPr>
          <p:cNvSpPr>
            <a:spLocks noGrp="1"/>
          </p:cNvSpPr>
          <p:nvPr/>
        </p:nvSpPr>
        <p:spPr>
          <a:xfrm>
            <a:off x="5105400" y="2876550"/>
            <a:ext cx="400050" cy="4000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4AE64618-C6C8-4AE4-992C-8356693A0B74}"/>
              </a:ext>
            </a:extLst>
          </p:cNvPr>
          <p:cNvSpPr>
            <a:spLocks noGrp="1"/>
          </p:cNvSpPr>
          <p:nvPr/>
        </p:nvSpPr>
        <p:spPr>
          <a:xfrm>
            <a:off x="5105400" y="300037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1F6906AA-FF74-4E2B-95DA-4B926AE5F3DB}"/>
              </a:ext>
            </a:extLst>
          </p:cNvPr>
          <p:cNvSpPr>
            <a:spLocks noGrp="1"/>
          </p:cNvSpPr>
          <p:nvPr/>
        </p:nvSpPr>
        <p:spPr>
          <a:xfrm>
            <a:off x="51054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АНАЛІТИЧНИЙ</a:t>
            </a:r>
          </a:p>
        </p:txBody>
      </p:sp>
      <p:sp>
        <p:nvSpPr>
          <p:cNvPr id="22" name="Прямокутник 21">
            <a:extLst>
              <a:ext uri="{FF2B5EF4-FFF2-40B4-BE49-F238E27FC236}">
                <a16:creationId xmlns:a16="http://schemas.microsoft.com/office/drawing/2014/main" id="{324B6F69-9879-4620-B5B0-DF8A823BEFBB}"/>
              </a:ext>
            </a:extLst>
          </p:cNvPr>
          <p:cNvSpPr>
            <a:spLocks noGrp="1"/>
          </p:cNvSpPr>
          <p:nvPr/>
        </p:nvSpPr>
        <p:spPr>
          <a:xfrm>
            <a:off x="5105400" y="3762375"/>
            <a:ext cx="1657350" cy="9525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діапазони, викиди, прапорці, LOD, LOQ, QC, перерахунки</a:t>
            </a:r>
          </a:p>
        </p:txBody>
      </p:sp>
      <p:sp>
        <p:nvSpPr>
          <p:cNvPr id="23" name="Прямокутник: округлені кути 22">
            <a:extLst>
              <a:ext uri="{FF2B5EF4-FFF2-40B4-BE49-F238E27FC236}">
                <a16:creationId xmlns:a16="http://schemas.microsoft.com/office/drawing/2014/main" id="{9D70FC72-F5FF-448A-A20D-4E2449B2BA50}"/>
              </a:ext>
            </a:extLst>
          </p:cNvPr>
          <p:cNvSpPr>
            <a:spLocks noGrp="1"/>
          </p:cNvSpPr>
          <p:nvPr/>
        </p:nvSpPr>
        <p:spPr>
          <a:xfrm>
            <a:off x="7143750" y="2705100"/>
            <a:ext cx="2000250" cy="2381250"/>
          </a:xfrm>
          <a:prstGeom prst="roundRect">
            <a:avLst>
              <a:gd name="adj" fmla="val 3810"/>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B1B36588-C5CE-45A6-BF74-D133839003DB}"/>
              </a:ext>
            </a:extLst>
          </p:cNvPr>
          <p:cNvSpPr>
            <a:spLocks noGrp="1"/>
          </p:cNvSpPr>
          <p:nvPr/>
        </p:nvSpPr>
        <p:spPr>
          <a:xfrm>
            <a:off x="7315200" y="2876550"/>
            <a:ext cx="400050" cy="400050"/>
          </a:xfrm>
          <a:prstGeom prst="ellipse">
            <a:avLst/>
          </a:prstGeom>
          <a:solidFill>
            <a:srgbClr val="C75A52"/>
          </a:solidFill>
          <a:ln w="0">
            <a:noFill/>
          </a:ln>
        </p:spPr>
      </p:sp>
      <p:sp>
        <p:nvSpPr>
          <p:cNvPr id="25" name="Прямокутник 24">
            <a:extLst>
              <a:ext uri="{FF2B5EF4-FFF2-40B4-BE49-F238E27FC236}">
                <a16:creationId xmlns:a16="http://schemas.microsoft.com/office/drawing/2014/main" id="{B972462E-F6FD-4947-842F-E7E38CE1E4FB}"/>
              </a:ext>
            </a:extLst>
          </p:cNvPr>
          <p:cNvSpPr>
            <a:spLocks noGrp="1"/>
          </p:cNvSpPr>
          <p:nvPr/>
        </p:nvSpPr>
        <p:spPr>
          <a:xfrm>
            <a:off x="7315200" y="300037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DA5CC2DC-6CBB-467F-905A-2EC6B26A48F4}"/>
              </a:ext>
            </a:extLst>
          </p:cNvPr>
          <p:cNvSpPr>
            <a:spLocks noGrp="1"/>
          </p:cNvSpPr>
          <p:nvPr/>
        </p:nvSpPr>
        <p:spPr>
          <a:xfrm>
            <a:off x="73152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ПРОСТОРОВИЙ</a:t>
            </a:r>
          </a:p>
        </p:txBody>
      </p:sp>
      <p:sp>
        <p:nvSpPr>
          <p:cNvPr id="27" name="Прямокутник 26">
            <a:extLst>
              <a:ext uri="{FF2B5EF4-FFF2-40B4-BE49-F238E27FC236}">
                <a16:creationId xmlns:a16="http://schemas.microsoft.com/office/drawing/2014/main" id="{30536089-41EB-4D9E-BBBB-E211E0D6451F}"/>
              </a:ext>
            </a:extLst>
          </p:cNvPr>
          <p:cNvSpPr>
            <a:spLocks noGrp="1"/>
          </p:cNvSpPr>
          <p:nvPr/>
        </p:nvSpPr>
        <p:spPr>
          <a:xfrm>
            <a:off x="7315200" y="3762375"/>
            <a:ext cx="1657350" cy="9525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координати, положення, топологія, страта, маршрут, доступ</a:t>
            </a:r>
          </a:p>
        </p:txBody>
      </p:sp>
      <p:sp>
        <p:nvSpPr>
          <p:cNvPr id="28" name="Прямокутник: округлені кути 27">
            <a:extLst>
              <a:ext uri="{FF2B5EF4-FFF2-40B4-BE49-F238E27FC236}">
                <a16:creationId xmlns:a16="http://schemas.microsoft.com/office/drawing/2014/main" id="{9B6A6355-473A-40F6-A619-42AF410E5016}"/>
              </a:ext>
            </a:extLst>
          </p:cNvPr>
          <p:cNvSpPr>
            <a:spLocks noGrp="1"/>
          </p:cNvSpPr>
          <p:nvPr/>
        </p:nvSpPr>
        <p:spPr>
          <a:xfrm>
            <a:off x="9353550" y="2705100"/>
            <a:ext cx="2000250" cy="2381250"/>
          </a:xfrm>
          <a:prstGeom prst="roundRect">
            <a:avLst>
              <a:gd name="adj" fmla="val 3810"/>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0E13BD58-3696-4D62-BE26-3B3B85B41C17}"/>
              </a:ext>
            </a:extLst>
          </p:cNvPr>
          <p:cNvSpPr>
            <a:spLocks noGrp="1"/>
          </p:cNvSpPr>
          <p:nvPr/>
        </p:nvSpPr>
        <p:spPr>
          <a:xfrm>
            <a:off x="9525000" y="2876550"/>
            <a:ext cx="400050" cy="400050"/>
          </a:xfrm>
          <a:prstGeom prst="ellipse">
            <a:avLst/>
          </a:prstGeom>
          <a:solidFill>
            <a:srgbClr val="4D8969"/>
          </a:solidFill>
          <a:ln w="0">
            <a:noFill/>
          </a:ln>
        </p:spPr>
      </p:sp>
      <p:sp>
        <p:nvSpPr>
          <p:cNvPr id="30" name="Прямокутник 29">
            <a:extLst>
              <a:ext uri="{FF2B5EF4-FFF2-40B4-BE49-F238E27FC236}">
                <a16:creationId xmlns:a16="http://schemas.microsoft.com/office/drawing/2014/main" id="{0F0216D2-F69E-4A67-9BC2-3D64C5F3BF2E}"/>
              </a:ext>
            </a:extLst>
          </p:cNvPr>
          <p:cNvSpPr>
            <a:spLocks noGrp="1"/>
          </p:cNvSpPr>
          <p:nvPr/>
        </p:nvSpPr>
        <p:spPr>
          <a:xfrm>
            <a:off x="9525000" y="3000375"/>
            <a:ext cx="400050" cy="142875"/>
          </a:xfrm>
          <a:prstGeom prst="rect">
            <a:avLst/>
          </a:prstGeom>
          <a:noFill/>
          <a:ln w="0">
            <a:noFill/>
          </a:ln>
        </p:spPr>
        <p:txBody>
          <a:bodyPr anchor="t">
            <a:normAutofit fontScale="5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757CB973-1255-47B4-9FF3-F3FF2F785CE4}"/>
              </a:ext>
            </a:extLst>
          </p:cNvPr>
          <p:cNvSpPr>
            <a:spLocks noGrp="1"/>
          </p:cNvSpPr>
          <p:nvPr/>
        </p:nvSpPr>
        <p:spPr>
          <a:xfrm>
            <a:off x="9525000" y="3409950"/>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ЕКСПЕРТНИЙ</a:t>
            </a:r>
          </a:p>
        </p:txBody>
      </p:sp>
      <p:sp>
        <p:nvSpPr>
          <p:cNvPr id="32" name="Прямокутник 31">
            <a:extLst>
              <a:ext uri="{FF2B5EF4-FFF2-40B4-BE49-F238E27FC236}">
                <a16:creationId xmlns:a16="http://schemas.microsoft.com/office/drawing/2014/main" id="{8B07D533-E3A8-4DDD-A73D-0DEBB181D20E}"/>
              </a:ext>
            </a:extLst>
          </p:cNvPr>
          <p:cNvSpPr>
            <a:spLocks noGrp="1"/>
          </p:cNvSpPr>
          <p:nvPr/>
        </p:nvSpPr>
        <p:spPr>
          <a:xfrm>
            <a:off x="9525000" y="3762375"/>
            <a:ext cx="1657350" cy="952500"/>
          </a:xfrm>
          <a:prstGeom prst="rect">
            <a:avLst/>
          </a:prstGeom>
          <a:noFill/>
          <a:ln w="0">
            <a:noFill/>
          </a:ln>
        </p:spPr>
        <p:txBody>
          <a:bodyPr anchor="t">
            <a:normAutofit/>
          </a:bodyPr>
          <a:lstStyle/>
          <a:p>
            <a:pPr algn="l">
              <a:defRPr sz="900" b="0">
                <a:solidFill>
                  <a:srgbClr val="62747A"/>
                </a:solidFill>
                <a:latin typeface="DejaVu Sans"/>
                <a:ea typeface="DejaVu Sans"/>
                <a:cs typeface="DejaVu Sans"/>
              </a:defRPr>
            </a:pPr>
            <a:r>
              <a:rPr sz="900" b="0">
                <a:solidFill>
                  <a:srgbClr val="62747A"/>
                </a:solidFill>
                <a:latin typeface="DejaVu Sans"/>
                <a:ea typeface="DejaVu Sans"/>
                <a:cs typeface="DejaVu Sans"/>
              </a:rPr>
              <a:t>логіка, КМД, фізична правдоподібність, узгодженість, рішення</a:t>
            </a:r>
          </a:p>
        </p:txBody>
      </p:sp>
      <p:sp>
        <p:nvSpPr>
          <p:cNvPr id="33" name="Прямокутник: округлені кути 32">
            <a:extLst>
              <a:ext uri="{FF2B5EF4-FFF2-40B4-BE49-F238E27FC236}">
                <a16:creationId xmlns:a16="http://schemas.microsoft.com/office/drawing/2014/main" id="{5E3B5FF0-7E2E-4BC1-BE9C-BCEC03411254}"/>
              </a:ext>
            </a:extLst>
          </p:cNvPr>
          <p:cNvSpPr>
            <a:spLocks noGrp="1"/>
          </p:cNvSpPr>
          <p:nvPr/>
        </p:nvSpPr>
        <p:spPr>
          <a:xfrm>
            <a:off x="514350" y="5391150"/>
            <a:ext cx="11068050" cy="590550"/>
          </a:xfrm>
          <a:prstGeom prst="roundRect">
            <a:avLst>
              <a:gd name="adj" fmla="val 12903"/>
            </a:avLst>
          </a:prstGeom>
          <a:solidFill>
            <a:srgbClr val="10282F"/>
          </a:solidFill>
          <a:ln w="0">
            <a:noFill/>
          </a:ln>
        </p:spPr>
      </p:sp>
      <p:sp>
        <p:nvSpPr>
          <p:cNvPr id="34" name="Прямокутник 33">
            <a:extLst>
              <a:ext uri="{FF2B5EF4-FFF2-40B4-BE49-F238E27FC236}">
                <a16:creationId xmlns:a16="http://schemas.microsoft.com/office/drawing/2014/main" id="{3DE68AC7-CB70-4640-85F0-2C5A9A8BA8C0}"/>
              </a:ext>
            </a:extLst>
          </p:cNvPr>
          <p:cNvSpPr>
            <a:spLocks noGrp="1"/>
          </p:cNvSpPr>
          <p:nvPr/>
        </p:nvSpPr>
        <p:spPr>
          <a:xfrm>
            <a:off x="666750" y="5514975"/>
            <a:ext cx="10763250" cy="323850"/>
          </a:xfrm>
          <a:prstGeom prst="rect">
            <a:avLst/>
          </a:prstGeom>
          <a:noFill/>
          <a:ln w="0">
            <a:noFill/>
          </a:ln>
        </p:spPr>
        <p:txBody>
          <a:bodyPr anchor="t">
            <a:normAutofit fontScale="85937"/>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Кожний рівень відповідає на своє питання: звідки дані, чи цілі вони, чи надійний результат, чи правильне місце та чи має висновок фізичний сенс.</a:t>
            </a:r>
          </a:p>
        </p:txBody>
      </p:sp>
      <p:sp>
        <p:nvSpPr>
          <p:cNvPr id="35" name="Прямокутник 34">
            <a:extLst>
              <a:ext uri="{FF2B5EF4-FFF2-40B4-BE49-F238E27FC236}">
                <a16:creationId xmlns:a16="http://schemas.microsoft.com/office/drawing/2014/main" id="{D30171F5-27CD-4882-8CDB-4AC3A81AD283}"/>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36" name="Прямокутник 35">
            <a:extLst>
              <a:ext uri="{FF2B5EF4-FFF2-40B4-BE49-F238E27FC236}">
                <a16:creationId xmlns:a16="http://schemas.microsoft.com/office/drawing/2014/main" id="{BAED5F7F-3757-4805-A136-FF36E35521D1}"/>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40</a:t>
            </a:r>
          </a:p>
        </p:txBody>
      </p:sp>
    </p:spTree>
    <p:extLst>
      <p:ext uri="{BB962C8B-B14F-4D97-AF65-F5344CB8AC3E}">
        <p14:creationId xmlns:p14="http://schemas.microsoft.com/office/powerpoint/2010/main" val="905545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5" name="Прямокутник 54">
            <a:extLst>
              <a:ext uri="{FF2B5EF4-FFF2-40B4-BE49-F238E27FC236}">
                <a16:creationId xmlns:a16="http://schemas.microsoft.com/office/drawing/2014/main" id="{D6F81CBB-D549-4359-92E0-F0728B0D43B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41</a:t>
            </a:r>
          </a:p>
        </p:txBody>
      </p:sp>
      <p:sp>
        <p:nvSpPr>
          <p:cNvPr id="2" name="Прямокутник 1">
            <a:extLst>
              <a:ext uri="{FF2B5EF4-FFF2-40B4-BE49-F238E27FC236}">
                <a16:creationId xmlns:a16="http://schemas.microsoft.com/office/drawing/2014/main" id="{345D8A85-0BE5-41F9-91D8-C460ADE60B5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5565F3F6-2D3D-4F02-9005-DA1E39069A9F}"/>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Статус якості визначає допустимий спосіб використання даних</a:t>
            </a:r>
          </a:p>
        </p:txBody>
      </p:sp>
      <p:sp>
        <p:nvSpPr>
          <p:cNvPr id="4" name="Прямокутник: округлені кути 3">
            <a:extLst>
              <a:ext uri="{FF2B5EF4-FFF2-40B4-BE49-F238E27FC236}">
                <a16:creationId xmlns:a16="http://schemas.microsoft.com/office/drawing/2014/main" id="{E24F915A-F735-4812-A276-2D06663B443F}"/>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736F442-7500-4FB9-9BA8-68FE97869FE1}"/>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AE1571EE-7A12-4BA7-A81E-17B7F945B5D5}"/>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РІВЕНЬ ДОВІРИ ДО ДАНИХ</a:t>
            </a:r>
          </a:p>
        </p:txBody>
      </p:sp>
      <p:sp>
        <p:nvSpPr>
          <p:cNvPr id="7" name="Прямокутник 6">
            <a:extLst>
              <a:ext uri="{FF2B5EF4-FFF2-40B4-BE49-F238E27FC236}">
                <a16:creationId xmlns:a16="http://schemas.microsoft.com/office/drawing/2014/main" id="{C0C0C914-F27E-4EAD-B635-B5D6127E2F51}"/>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Задокументований статус, який показує ступінь перевірки запису, наявні обмеження та придатність для конкретного рішення.</a:t>
            </a:r>
          </a:p>
        </p:txBody>
      </p:sp>
      <p:sp>
        <p:nvSpPr>
          <p:cNvPr id="8" name="Прямокутник: округлені кути 7">
            <a:extLst>
              <a:ext uri="{FF2B5EF4-FFF2-40B4-BE49-F238E27FC236}">
                <a16:creationId xmlns:a16="http://schemas.microsoft.com/office/drawing/2014/main" id="{6797A0EE-8DD6-4580-BBC4-640005F69DE1}"/>
              </a:ext>
            </a:extLst>
          </p:cNvPr>
          <p:cNvSpPr>
            <a:spLocks noGrp="1"/>
          </p:cNvSpPr>
          <p:nvPr/>
        </p:nvSpPr>
        <p:spPr>
          <a:xfrm>
            <a:off x="514350" y="2686050"/>
            <a:ext cx="2000250" cy="1581150"/>
          </a:xfrm>
          <a:prstGeom prst="roundRect">
            <a:avLst>
              <a:gd name="adj" fmla="val 4819"/>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E8B079B1-65B5-4919-92DB-9A766E0DDBCE}"/>
              </a:ext>
            </a:extLst>
          </p:cNvPr>
          <p:cNvSpPr>
            <a:spLocks noGrp="1"/>
          </p:cNvSpPr>
          <p:nvPr/>
        </p:nvSpPr>
        <p:spPr>
          <a:xfrm>
            <a:off x="685800" y="2857500"/>
            <a:ext cx="342900" cy="342900"/>
          </a:xfrm>
          <a:prstGeom prst="ellipse">
            <a:avLst/>
          </a:prstGeom>
          <a:solidFill>
            <a:srgbClr val="4D8969"/>
          </a:solidFill>
          <a:ln w="0">
            <a:noFill/>
          </a:ln>
        </p:spPr>
      </p:sp>
      <p:sp>
        <p:nvSpPr>
          <p:cNvPr id="10" name="Прямокутник 9">
            <a:extLst>
              <a:ext uri="{FF2B5EF4-FFF2-40B4-BE49-F238E27FC236}">
                <a16:creationId xmlns:a16="http://schemas.microsoft.com/office/drawing/2014/main" id="{A52C846C-96FA-42C5-B897-21248700C040}"/>
              </a:ext>
            </a:extLst>
          </p:cNvPr>
          <p:cNvSpPr>
            <a:spLocks noGrp="1"/>
          </p:cNvSpPr>
          <p:nvPr/>
        </p:nvSpPr>
        <p:spPr>
          <a:xfrm>
            <a:off x="685800" y="2962275"/>
            <a:ext cx="34290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01BCC666-D03A-4DB6-83CC-18A8FD765B3B}"/>
              </a:ext>
            </a:extLst>
          </p:cNvPr>
          <p:cNvSpPr>
            <a:spLocks noGrp="1"/>
          </p:cNvSpPr>
          <p:nvPr/>
        </p:nvSpPr>
        <p:spPr>
          <a:xfrm>
            <a:off x="685800" y="3324225"/>
            <a:ext cx="165735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ПІДТВЕРДЖЕНІ</a:t>
            </a:r>
          </a:p>
        </p:txBody>
      </p:sp>
      <p:sp>
        <p:nvSpPr>
          <p:cNvPr id="12" name="Прямокутник 11">
            <a:extLst>
              <a:ext uri="{FF2B5EF4-FFF2-40B4-BE49-F238E27FC236}">
                <a16:creationId xmlns:a16="http://schemas.microsoft.com/office/drawing/2014/main" id="{17B0A40A-DBA4-4B21-B899-64494DD84BA1}"/>
              </a:ext>
            </a:extLst>
          </p:cNvPr>
          <p:cNvSpPr>
            <a:spLocks noGrp="1"/>
          </p:cNvSpPr>
          <p:nvPr/>
        </p:nvSpPr>
        <p:spPr>
          <a:xfrm>
            <a:off x="685800" y="3686175"/>
            <a:ext cx="1657350" cy="209550"/>
          </a:xfrm>
          <a:prstGeom prst="rect">
            <a:avLst/>
          </a:prstGeom>
          <a:noFill/>
          <a:ln w="0">
            <a:noFill/>
          </a:ln>
        </p:spPr>
        <p:txBody>
          <a:bodyPr anchor="t">
            <a:normAutofit fontScale="93939"/>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повний контроль</a:t>
            </a:r>
          </a:p>
        </p:txBody>
      </p:sp>
      <p:sp>
        <p:nvSpPr>
          <p:cNvPr id="13" name="Прямокутник 12">
            <a:extLst>
              <a:ext uri="{FF2B5EF4-FFF2-40B4-BE49-F238E27FC236}">
                <a16:creationId xmlns:a16="http://schemas.microsoft.com/office/drawing/2014/main" id="{1D2715AF-CF70-40FE-8DB7-353BE56347E1}"/>
              </a:ext>
            </a:extLst>
          </p:cNvPr>
          <p:cNvSpPr>
            <a:spLocks noGrp="1"/>
          </p:cNvSpPr>
          <p:nvPr/>
        </p:nvSpPr>
        <p:spPr>
          <a:xfrm>
            <a:off x="685800" y="3990975"/>
            <a:ext cx="165735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остаточний аналіз</a:t>
            </a:r>
          </a:p>
        </p:txBody>
      </p:sp>
      <p:sp>
        <p:nvSpPr>
          <p:cNvPr id="14" name="Прямокутник: округлені кути 13">
            <a:extLst>
              <a:ext uri="{FF2B5EF4-FFF2-40B4-BE49-F238E27FC236}">
                <a16:creationId xmlns:a16="http://schemas.microsoft.com/office/drawing/2014/main" id="{3083E2DA-620D-425B-BB73-3F05D1F235F2}"/>
              </a:ext>
            </a:extLst>
          </p:cNvPr>
          <p:cNvSpPr>
            <a:spLocks noGrp="1"/>
          </p:cNvSpPr>
          <p:nvPr/>
        </p:nvSpPr>
        <p:spPr>
          <a:xfrm>
            <a:off x="2724150" y="2686050"/>
            <a:ext cx="2000250" cy="1581150"/>
          </a:xfrm>
          <a:prstGeom prst="roundRect">
            <a:avLst>
              <a:gd name="adj" fmla="val 4819"/>
            </a:avLst>
          </a:prstGeom>
          <a:solidFill>
            <a:srgbClr val="F5EBDD"/>
          </a:solidFill>
          <a:ln w="9525">
            <a:solidFill>
              <a:srgbClr val="D6E1DC"/>
            </a:solidFill>
          </a:ln>
        </p:spPr>
      </p:sp>
      <p:sp>
        <p:nvSpPr>
          <p:cNvPr id="15" name="Овал 14">
            <a:extLst>
              <a:ext uri="{FF2B5EF4-FFF2-40B4-BE49-F238E27FC236}">
                <a16:creationId xmlns:a16="http://schemas.microsoft.com/office/drawing/2014/main" id="{04E92130-FE08-4A48-AE89-BFF49693314E}"/>
              </a:ext>
            </a:extLst>
          </p:cNvPr>
          <p:cNvSpPr>
            <a:spLocks noGrp="1"/>
          </p:cNvSpPr>
          <p:nvPr/>
        </p:nvSpPr>
        <p:spPr>
          <a:xfrm>
            <a:off x="2895600" y="2857500"/>
            <a:ext cx="342900" cy="342900"/>
          </a:xfrm>
          <a:prstGeom prst="ellipse">
            <a:avLst/>
          </a:prstGeom>
          <a:solidFill>
            <a:srgbClr val="3E7692"/>
          </a:solidFill>
          <a:ln w="0">
            <a:noFill/>
          </a:ln>
        </p:spPr>
      </p:sp>
      <p:sp>
        <p:nvSpPr>
          <p:cNvPr id="16" name="Прямокутник 15">
            <a:extLst>
              <a:ext uri="{FF2B5EF4-FFF2-40B4-BE49-F238E27FC236}">
                <a16:creationId xmlns:a16="http://schemas.microsoft.com/office/drawing/2014/main" id="{73FF1B76-DC2D-40D5-B799-0E34B71511A7}"/>
              </a:ext>
            </a:extLst>
          </p:cNvPr>
          <p:cNvSpPr>
            <a:spLocks noGrp="1"/>
          </p:cNvSpPr>
          <p:nvPr/>
        </p:nvSpPr>
        <p:spPr>
          <a:xfrm>
            <a:off x="2895600" y="2962275"/>
            <a:ext cx="34290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7" name="Прямокутник 16">
            <a:extLst>
              <a:ext uri="{FF2B5EF4-FFF2-40B4-BE49-F238E27FC236}">
                <a16:creationId xmlns:a16="http://schemas.microsoft.com/office/drawing/2014/main" id="{DBF68868-2E8A-4646-822E-FF84AD57567F}"/>
              </a:ext>
            </a:extLst>
          </p:cNvPr>
          <p:cNvSpPr>
            <a:spLocks noGrp="1"/>
          </p:cNvSpPr>
          <p:nvPr/>
        </p:nvSpPr>
        <p:spPr>
          <a:xfrm>
            <a:off x="2895600" y="3324225"/>
            <a:ext cx="165735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УМОВНО ПРИДАТНІ</a:t>
            </a:r>
          </a:p>
        </p:txBody>
      </p:sp>
      <p:sp>
        <p:nvSpPr>
          <p:cNvPr id="18" name="Прямокутник 17">
            <a:extLst>
              <a:ext uri="{FF2B5EF4-FFF2-40B4-BE49-F238E27FC236}">
                <a16:creationId xmlns:a16="http://schemas.microsoft.com/office/drawing/2014/main" id="{6D769FF0-A2D0-465B-A619-9ACB567B7E21}"/>
              </a:ext>
            </a:extLst>
          </p:cNvPr>
          <p:cNvSpPr>
            <a:spLocks noGrp="1"/>
          </p:cNvSpPr>
          <p:nvPr/>
        </p:nvSpPr>
        <p:spPr>
          <a:xfrm>
            <a:off x="2895600" y="3686175"/>
            <a:ext cx="1657350" cy="209550"/>
          </a:xfrm>
          <a:prstGeom prst="rect">
            <a:avLst/>
          </a:prstGeom>
          <a:noFill/>
          <a:ln w="0">
            <a:noFill/>
          </a:ln>
        </p:spPr>
        <p:txBody>
          <a:bodyPr anchor="t">
            <a:normAutofit fontScale="93939"/>
          </a:bodyPr>
          <a:lstStyle/>
          <a:p>
            <a:pPr algn="l">
              <a:defRPr sz="825" b="1">
                <a:solidFill>
                  <a:srgbClr val="3E7692"/>
                </a:solidFill>
                <a:latin typeface="DejaVu Sans"/>
                <a:ea typeface="DejaVu Sans"/>
                <a:cs typeface="DejaVu Sans"/>
              </a:defRPr>
            </a:pPr>
            <a:r>
              <a:rPr sz="825" b="1">
                <a:solidFill>
                  <a:srgbClr val="3E7692"/>
                </a:solidFill>
                <a:latin typeface="DejaVu Sans"/>
                <a:ea typeface="DejaVu Sans"/>
                <a:cs typeface="DejaVu Sans"/>
              </a:rPr>
              <a:t>є пояснені обмеження</a:t>
            </a:r>
          </a:p>
        </p:txBody>
      </p:sp>
      <p:sp>
        <p:nvSpPr>
          <p:cNvPr id="19" name="Прямокутник 18">
            <a:extLst>
              <a:ext uri="{FF2B5EF4-FFF2-40B4-BE49-F238E27FC236}">
                <a16:creationId xmlns:a16="http://schemas.microsoft.com/office/drawing/2014/main" id="{341FEEDA-6FA0-4BAE-A2D1-E21A01C7E938}"/>
              </a:ext>
            </a:extLst>
          </p:cNvPr>
          <p:cNvSpPr>
            <a:spLocks noGrp="1"/>
          </p:cNvSpPr>
          <p:nvPr/>
        </p:nvSpPr>
        <p:spPr>
          <a:xfrm>
            <a:off x="2895600" y="3990975"/>
            <a:ext cx="165735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аналіз із застереженням</a:t>
            </a:r>
          </a:p>
        </p:txBody>
      </p:sp>
      <p:sp>
        <p:nvSpPr>
          <p:cNvPr id="20" name="Прямокутник: округлені кути 19">
            <a:extLst>
              <a:ext uri="{FF2B5EF4-FFF2-40B4-BE49-F238E27FC236}">
                <a16:creationId xmlns:a16="http://schemas.microsoft.com/office/drawing/2014/main" id="{45E50502-EFDB-4D58-BAAD-ACBF58D774E2}"/>
              </a:ext>
            </a:extLst>
          </p:cNvPr>
          <p:cNvSpPr>
            <a:spLocks noGrp="1"/>
          </p:cNvSpPr>
          <p:nvPr/>
        </p:nvSpPr>
        <p:spPr>
          <a:xfrm>
            <a:off x="4933950" y="2686050"/>
            <a:ext cx="2000250" cy="1581150"/>
          </a:xfrm>
          <a:prstGeom prst="roundRect">
            <a:avLst>
              <a:gd name="adj" fmla="val 4819"/>
            </a:avLst>
          </a:prstGeom>
          <a:solidFill>
            <a:srgbClr val="FFFFFF"/>
          </a:solidFill>
          <a:ln w="9525">
            <a:solidFill>
              <a:srgbClr val="D6E1DC"/>
            </a:solidFill>
          </a:ln>
        </p:spPr>
      </p:sp>
      <p:sp>
        <p:nvSpPr>
          <p:cNvPr id="21" name="Овал 20">
            <a:extLst>
              <a:ext uri="{FF2B5EF4-FFF2-40B4-BE49-F238E27FC236}">
                <a16:creationId xmlns:a16="http://schemas.microsoft.com/office/drawing/2014/main" id="{074657B0-CF3B-40B9-A704-0A3ABA3DC420}"/>
              </a:ext>
            </a:extLst>
          </p:cNvPr>
          <p:cNvSpPr>
            <a:spLocks noGrp="1"/>
          </p:cNvSpPr>
          <p:nvPr/>
        </p:nvSpPr>
        <p:spPr>
          <a:xfrm>
            <a:off x="5105400" y="2857500"/>
            <a:ext cx="342900" cy="342900"/>
          </a:xfrm>
          <a:prstGeom prst="ellipse">
            <a:avLst/>
          </a:prstGeom>
          <a:solidFill>
            <a:srgbClr val="D9952D"/>
          </a:solidFill>
          <a:ln w="0">
            <a:noFill/>
          </a:ln>
        </p:spPr>
      </p:sp>
      <p:sp>
        <p:nvSpPr>
          <p:cNvPr id="22" name="Прямокутник 21">
            <a:extLst>
              <a:ext uri="{FF2B5EF4-FFF2-40B4-BE49-F238E27FC236}">
                <a16:creationId xmlns:a16="http://schemas.microsoft.com/office/drawing/2014/main" id="{9ED24A51-7C05-4561-B62D-F0EC2DE97485}"/>
              </a:ext>
            </a:extLst>
          </p:cNvPr>
          <p:cNvSpPr>
            <a:spLocks noGrp="1"/>
          </p:cNvSpPr>
          <p:nvPr/>
        </p:nvSpPr>
        <p:spPr>
          <a:xfrm>
            <a:off x="5105400" y="2962275"/>
            <a:ext cx="34290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3" name="Прямокутник 22">
            <a:extLst>
              <a:ext uri="{FF2B5EF4-FFF2-40B4-BE49-F238E27FC236}">
                <a16:creationId xmlns:a16="http://schemas.microsoft.com/office/drawing/2014/main" id="{639BEB38-B70F-4DF9-9090-4C546AC057A0}"/>
              </a:ext>
            </a:extLst>
          </p:cNvPr>
          <p:cNvSpPr>
            <a:spLocks noGrp="1"/>
          </p:cNvSpPr>
          <p:nvPr/>
        </p:nvSpPr>
        <p:spPr>
          <a:xfrm>
            <a:off x="5105400" y="3324225"/>
            <a:ext cx="165735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ОРІЄНТОВНІ</a:t>
            </a:r>
          </a:p>
        </p:txBody>
      </p:sp>
      <p:sp>
        <p:nvSpPr>
          <p:cNvPr id="24" name="Прямокутник 23">
            <a:extLst>
              <a:ext uri="{FF2B5EF4-FFF2-40B4-BE49-F238E27FC236}">
                <a16:creationId xmlns:a16="http://schemas.microsoft.com/office/drawing/2014/main" id="{DE42F2A7-3627-4F2A-AA07-9BDF252D5C57}"/>
              </a:ext>
            </a:extLst>
          </p:cNvPr>
          <p:cNvSpPr>
            <a:spLocks noGrp="1"/>
          </p:cNvSpPr>
          <p:nvPr/>
        </p:nvSpPr>
        <p:spPr>
          <a:xfrm>
            <a:off x="5105400" y="3686175"/>
            <a:ext cx="1657350" cy="209550"/>
          </a:xfrm>
          <a:prstGeom prst="rect">
            <a:avLst/>
          </a:prstGeom>
          <a:noFill/>
          <a:ln w="0">
            <a:noFill/>
          </a:ln>
        </p:spPr>
        <p:txBody>
          <a:bodyPr anchor="t">
            <a:normAutofit fontScale="93939"/>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скринінговий рівень</a:t>
            </a:r>
          </a:p>
        </p:txBody>
      </p:sp>
      <p:sp>
        <p:nvSpPr>
          <p:cNvPr id="25" name="Прямокутник 24">
            <a:extLst>
              <a:ext uri="{FF2B5EF4-FFF2-40B4-BE49-F238E27FC236}">
                <a16:creationId xmlns:a16="http://schemas.microsoft.com/office/drawing/2014/main" id="{A2A0C891-BA66-4AA4-A1D6-255B37CC7CD7}"/>
              </a:ext>
            </a:extLst>
          </p:cNvPr>
          <p:cNvSpPr>
            <a:spLocks noGrp="1"/>
          </p:cNvSpPr>
          <p:nvPr/>
        </p:nvSpPr>
        <p:spPr>
          <a:xfrm>
            <a:off x="5105400" y="3990975"/>
            <a:ext cx="165735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пошук аномалій</a:t>
            </a:r>
          </a:p>
        </p:txBody>
      </p:sp>
      <p:sp>
        <p:nvSpPr>
          <p:cNvPr id="26" name="Прямокутник: округлені кути 25">
            <a:extLst>
              <a:ext uri="{FF2B5EF4-FFF2-40B4-BE49-F238E27FC236}">
                <a16:creationId xmlns:a16="http://schemas.microsoft.com/office/drawing/2014/main" id="{4619BFBC-AE35-4C02-B03B-F8B36333432C}"/>
              </a:ext>
            </a:extLst>
          </p:cNvPr>
          <p:cNvSpPr>
            <a:spLocks noGrp="1"/>
          </p:cNvSpPr>
          <p:nvPr/>
        </p:nvSpPr>
        <p:spPr>
          <a:xfrm>
            <a:off x="7143750" y="2686050"/>
            <a:ext cx="2000250" cy="1581150"/>
          </a:xfrm>
          <a:prstGeom prst="roundRect">
            <a:avLst>
              <a:gd name="adj" fmla="val 4819"/>
            </a:avLst>
          </a:prstGeom>
          <a:solidFill>
            <a:srgbClr val="F5EBDD"/>
          </a:solidFill>
          <a:ln w="9525">
            <a:solidFill>
              <a:srgbClr val="D6E1DC"/>
            </a:solidFill>
          </a:ln>
        </p:spPr>
      </p:sp>
      <p:sp>
        <p:nvSpPr>
          <p:cNvPr id="27" name="Овал 26">
            <a:extLst>
              <a:ext uri="{FF2B5EF4-FFF2-40B4-BE49-F238E27FC236}">
                <a16:creationId xmlns:a16="http://schemas.microsoft.com/office/drawing/2014/main" id="{706B3ACA-33FA-4F4B-B299-257844CC494D}"/>
              </a:ext>
            </a:extLst>
          </p:cNvPr>
          <p:cNvSpPr>
            <a:spLocks noGrp="1"/>
          </p:cNvSpPr>
          <p:nvPr/>
        </p:nvSpPr>
        <p:spPr>
          <a:xfrm>
            <a:off x="7315200" y="2857500"/>
            <a:ext cx="342900" cy="342900"/>
          </a:xfrm>
          <a:prstGeom prst="ellipse">
            <a:avLst/>
          </a:prstGeom>
          <a:solidFill>
            <a:srgbClr val="C75A52"/>
          </a:solidFill>
          <a:ln w="0">
            <a:noFill/>
          </a:ln>
        </p:spPr>
      </p:sp>
      <p:sp>
        <p:nvSpPr>
          <p:cNvPr id="28" name="Прямокутник 27">
            <a:extLst>
              <a:ext uri="{FF2B5EF4-FFF2-40B4-BE49-F238E27FC236}">
                <a16:creationId xmlns:a16="http://schemas.microsoft.com/office/drawing/2014/main" id="{1510F32F-E192-4286-A82F-71D38FEDD4FB}"/>
              </a:ext>
            </a:extLst>
          </p:cNvPr>
          <p:cNvSpPr>
            <a:spLocks noGrp="1"/>
          </p:cNvSpPr>
          <p:nvPr/>
        </p:nvSpPr>
        <p:spPr>
          <a:xfrm>
            <a:off x="7315200" y="2962275"/>
            <a:ext cx="34290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9" name="Прямокутник 28">
            <a:extLst>
              <a:ext uri="{FF2B5EF4-FFF2-40B4-BE49-F238E27FC236}">
                <a16:creationId xmlns:a16="http://schemas.microsoft.com/office/drawing/2014/main" id="{596C38E4-A5A9-4458-AE85-DCDC303CF13B}"/>
              </a:ext>
            </a:extLst>
          </p:cNvPr>
          <p:cNvSpPr>
            <a:spLocks noGrp="1"/>
          </p:cNvSpPr>
          <p:nvPr/>
        </p:nvSpPr>
        <p:spPr>
          <a:xfrm>
            <a:off x="7315200" y="3324225"/>
            <a:ext cx="165735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НЕПРИДАТНІ</a:t>
            </a:r>
          </a:p>
        </p:txBody>
      </p:sp>
      <p:sp>
        <p:nvSpPr>
          <p:cNvPr id="30" name="Прямокутник 29">
            <a:extLst>
              <a:ext uri="{FF2B5EF4-FFF2-40B4-BE49-F238E27FC236}">
                <a16:creationId xmlns:a16="http://schemas.microsoft.com/office/drawing/2014/main" id="{A6E9F63A-F702-4EA1-83D1-5ACDA47A36A7}"/>
              </a:ext>
            </a:extLst>
          </p:cNvPr>
          <p:cNvSpPr>
            <a:spLocks noGrp="1"/>
          </p:cNvSpPr>
          <p:nvPr/>
        </p:nvSpPr>
        <p:spPr>
          <a:xfrm>
            <a:off x="7315200" y="3686175"/>
            <a:ext cx="1657350" cy="209550"/>
          </a:xfrm>
          <a:prstGeom prst="rect">
            <a:avLst/>
          </a:prstGeom>
          <a:noFill/>
          <a:ln w="0">
            <a:noFill/>
          </a:ln>
        </p:spPr>
        <p:txBody>
          <a:bodyPr anchor="t">
            <a:normAutofit fontScale="93939"/>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критичне порушення</a:t>
            </a:r>
          </a:p>
        </p:txBody>
      </p:sp>
      <p:sp>
        <p:nvSpPr>
          <p:cNvPr id="31" name="Прямокутник 30">
            <a:extLst>
              <a:ext uri="{FF2B5EF4-FFF2-40B4-BE49-F238E27FC236}">
                <a16:creationId xmlns:a16="http://schemas.microsoft.com/office/drawing/2014/main" id="{7AFA4857-4B00-4496-AC79-963D71967EA3}"/>
              </a:ext>
            </a:extLst>
          </p:cNvPr>
          <p:cNvSpPr>
            <a:spLocks noGrp="1"/>
          </p:cNvSpPr>
          <p:nvPr/>
        </p:nvSpPr>
        <p:spPr>
          <a:xfrm>
            <a:off x="7315200" y="3990975"/>
            <a:ext cx="165735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не використовують у рішенні</a:t>
            </a:r>
          </a:p>
        </p:txBody>
      </p:sp>
      <p:sp>
        <p:nvSpPr>
          <p:cNvPr id="32" name="Прямокутник: округлені кути 31">
            <a:extLst>
              <a:ext uri="{FF2B5EF4-FFF2-40B4-BE49-F238E27FC236}">
                <a16:creationId xmlns:a16="http://schemas.microsoft.com/office/drawing/2014/main" id="{09E8DA2C-0CE6-413C-8C2A-E7BA195A1B2D}"/>
              </a:ext>
            </a:extLst>
          </p:cNvPr>
          <p:cNvSpPr>
            <a:spLocks noGrp="1"/>
          </p:cNvSpPr>
          <p:nvPr/>
        </p:nvSpPr>
        <p:spPr>
          <a:xfrm>
            <a:off x="9353550" y="2686050"/>
            <a:ext cx="2000250" cy="1581150"/>
          </a:xfrm>
          <a:prstGeom prst="roundRect">
            <a:avLst>
              <a:gd name="adj" fmla="val 4819"/>
            </a:avLst>
          </a:prstGeom>
          <a:solidFill>
            <a:srgbClr val="FFFFFF"/>
          </a:solidFill>
          <a:ln w="9525">
            <a:solidFill>
              <a:srgbClr val="D6E1DC"/>
            </a:solidFill>
          </a:ln>
        </p:spPr>
      </p:sp>
      <p:sp>
        <p:nvSpPr>
          <p:cNvPr id="33" name="Овал 32">
            <a:extLst>
              <a:ext uri="{FF2B5EF4-FFF2-40B4-BE49-F238E27FC236}">
                <a16:creationId xmlns:a16="http://schemas.microsoft.com/office/drawing/2014/main" id="{BBF49DDF-EB41-4093-B19E-C9D576982AC2}"/>
              </a:ext>
            </a:extLst>
          </p:cNvPr>
          <p:cNvSpPr>
            <a:spLocks noGrp="1"/>
          </p:cNvSpPr>
          <p:nvPr/>
        </p:nvSpPr>
        <p:spPr>
          <a:xfrm>
            <a:off x="9525000" y="2857500"/>
            <a:ext cx="342900" cy="342900"/>
          </a:xfrm>
          <a:prstGeom prst="ellipse">
            <a:avLst/>
          </a:prstGeom>
          <a:solidFill>
            <a:srgbClr val="62747A"/>
          </a:solidFill>
          <a:ln w="0">
            <a:noFill/>
          </a:ln>
        </p:spPr>
      </p:sp>
      <p:sp>
        <p:nvSpPr>
          <p:cNvPr id="34" name="Прямокутник 33">
            <a:extLst>
              <a:ext uri="{FF2B5EF4-FFF2-40B4-BE49-F238E27FC236}">
                <a16:creationId xmlns:a16="http://schemas.microsoft.com/office/drawing/2014/main" id="{226BD62B-31D7-44D9-B895-FE833A318D46}"/>
              </a:ext>
            </a:extLst>
          </p:cNvPr>
          <p:cNvSpPr>
            <a:spLocks noGrp="1"/>
          </p:cNvSpPr>
          <p:nvPr/>
        </p:nvSpPr>
        <p:spPr>
          <a:xfrm>
            <a:off x="9525000" y="2962275"/>
            <a:ext cx="34290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5" name="Прямокутник 34">
            <a:extLst>
              <a:ext uri="{FF2B5EF4-FFF2-40B4-BE49-F238E27FC236}">
                <a16:creationId xmlns:a16="http://schemas.microsoft.com/office/drawing/2014/main" id="{4557F9CD-01B1-41C4-AFF1-B4D064360CB6}"/>
              </a:ext>
            </a:extLst>
          </p:cNvPr>
          <p:cNvSpPr>
            <a:spLocks noGrp="1"/>
          </p:cNvSpPr>
          <p:nvPr/>
        </p:nvSpPr>
        <p:spPr>
          <a:xfrm>
            <a:off x="9525000" y="3324225"/>
            <a:ext cx="165735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НЕПЕРЕВІРЕНІ</a:t>
            </a:r>
          </a:p>
        </p:txBody>
      </p:sp>
      <p:sp>
        <p:nvSpPr>
          <p:cNvPr id="36" name="Прямокутник 35">
            <a:extLst>
              <a:ext uri="{FF2B5EF4-FFF2-40B4-BE49-F238E27FC236}">
                <a16:creationId xmlns:a16="http://schemas.microsoft.com/office/drawing/2014/main" id="{3734760E-7168-4C4F-996E-247573892E87}"/>
              </a:ext>
            </a:extLst>
          </p:cNvPr>
          <p:cNvSpPr>
            <a:spLocks noGrp="1"/>
          </p:cNvSpPr>
          <p:nvPr/>
        </p:nvSpPr>
        <p:spPr>
          <a:xfrm>
            <a:off x="9525000" y="3686175"/>
            <a:ext cx="1657350" cy="209550"/>
          </a:xfrm>
          <a:prstGeom prst="rect">
            <a:avLst/>
          </a:prstGeom>
          <a:noFill/>
          <a:ln w="0">
            <a:noFill/>
          </a:ln>
        </p:spPr>
        <p:txBody>
          <a:bodyPr anchor="t">
            <a:normAutofit fontScale="93939"/>
          </a:bodyPr>
          <a:lstStyle/>
          <a:p>
            <a:pPr algn="l">
              <a:defRPr sz="825" b="1">
                <a:solidFill>
                  <a:srgbClr val="62747A"/>
                </a:solidFill>
                <a:latin typeface="DejaVu Sans"/>
                <a:ea typeface="DejaVu Sans"/>
                <a:cs typeface="DejaVu Sans"/>
              </a:defRPr>
            </a:pPr>
            <a:r>
              <a:rPr sz="825" b="1">
                <a:solidFill>
                  <a:srgbClr val="62747A"/>
                </a:solidFill>
                <a:latin typeface="DejaVu Sans"/>
                <a:ea typeface="DejaVu Sans"/>
                <a:cs typeface="DejaVu Sans"/>
              </a:rPr>
              <a:t>контроль не завершено</a:t>
            </a:r>
          </a:p>
        </p:txBody>
      </p:sp>
      <p:sp>
        <p:nvSpPr>
          <p:cNvPr id="37" name="Прямокутник 36">
            <a:extLst>
              <a:ext uri="{FF2B5EF4-FFF2-40B4-BE49-F238E27FC236}">
                <a16:creationId xmlns:a16="http://schemas.microsoft.com/office/drawing/2014/main" id="{EF3E380E-57DC-4D44-8394-DF9364FB273D}"/>
              </a:ext>
            </a:extLst>
          </p:cNvPr>
          <p:cNvSpPr>
            <a:spLocks noGrp="1"/>
          </p:cNvSpPr>
          <p:nvPr/>
        </p:nvSpPr>
        <p:spPr>
          <a:xfrm>
            <a:off x="9525000" y="3990975"/>
            <a:ext cx="1657350" cy="190500"/>
          </a:xfrm>
          <a:prstGeom prst="rect">
            <a:avLst/>
          </a:prstGeom>
          <a:noFill/>
          <a:ln w="0">
            <a:noFill/>
          </a:ln>
        </p:spPr>
        <p:txBody>
          <a:bodyPr anchor="t">
            <a:normAutofit fontScale="86667"/>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очікують валідації</a:t>
            </a:r>
          </a:p>
        </p:txBody>
      </p:sp>
      <p:sp>
        <p:nvSpPr>
          <p:cNvPr id="38" name="Прямокутник 37">
            <a:extLst>
              <a:ext uri="{FF2B5EF4-FFF2-40B4-BE49-F238E27FC236}">
                <a16:creationId xmlns:a16="http://schemas.microsoft.com/office/drawing/2014/main" id="{407474FB-C19E-4AF6-A285-D89932054D1A}"/>
              </a:ext>
            </a:extLst>
          </p:cNvPr>
          <p:cNvSpPr>
            <a:spLocks noGrp="1"/>
          </p:cNvSpPr>
          <p:nvPr/>
        </p:nvSpPr>
        <p:spPr>
          <a:xfrm>
            <a:off x="514350" y="4552950"/>
            <a:ext cx="5334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ПЕРЕД ВІДХИЛЕННЯМ НЕЗВИЧНОГО РЕЗУЛЬТАТУ</a:t>
            </a:r>
          </a:p>
        </p:txBody>
      </p:sp>
      <p:sp>
        <p:nvSpPr>
          <p:cNvPr id="39" name="Прямокутник: округлені кути 38">
            <a:extLst>
              <a:ext uri="{FF2B5EF4-FFF2-40B4-BE49-F238E27FC236}">
                <a16:creationId xmlns:a16="http://schemas.microsoft.com/office/drawing/2014/main" id="{8885431C-340A-440C-ACE8-62C92FF1308E}"/>
              </a:ext>
            </a:extLst>
          </p:cNvPr>
          <p:cNvSpPr>
            <a:spLocks noGrp="1"/>
          </p:cNvSpPr>
          <p:nvPr/>
        </p:nvSpPr>
        <p:spPr>
          <a:xfrm>
            <a:off x="514350" y="4895850"/>
            <a:ext cx="1657350" cy="381000"/>
          </a:xfrm>
          <a:prstGeom prst="roundRect">
            <a:avLst>
              <a:gd name="adj" fmla="val 20000"/>
            </a:avLst>
          </a:prstGeom>
          <a:solidFill>
            <a:srgbClr val="FFFFFF"/>
          </a:solidFill>
          <a:ln w="9525">
            <a:solidFill>
              <a:srgbClr val="D6E1DC"/>
            </a:solidFill>
          </a:ln>
        </p:spPr>
      </p:sp>
      <p:sp>
        <p:nvSpPr>
          <p:cNvPr id="40" name="Прямокутник 39">
            <a:extLst>
              <a:ext uri="{FF2B5EF4-FFF2-40B4-BE49-F238E27FC236}">
                <a16:creationId xmlns:a16="http://schemas.microsoft.com/office/drawing/2014/main" id="{BC34E0E6-6436-479C-A331-24B88DFFBF4E}"/>
              </a:ext>
            </a:extLst>
          </p:cNvPr>
          <p:cNvSpPr>
            <a:spLocks noGrp="1"/>
          </p:cNvSpPr>
          <p:nvPr/>
        </p:nvSpPr>
        <p:spPr>
          <a:xfrm>
            <a:off x="628650" y="4991100"/>
            <a:ext cx="1428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координати</a:t>
            </a:r>
          </a:p>
        </p:txBody>
      </p:sp>
      <p:sp>
        <p:nvSpPr>
          <p:cNvPr id="41" name="Прямокутник: округлені кути 40">
            <a:extLst>
              <a:ext uri="{FF2B5EF4-FFF2-40B4-BE49-F238E27FC236}">
                <a16:creationId xmlns:a16="http://schemas.microsoft.com/office/drawing/2014/main" id="{11D7367E-53E1-469C-B4FB-DC19DA098CD2}"/>
              </a:ext>
            </a:extLst>
          </p:cNvPr>
          <p:cNvSpPr>
            <a:spLocks noGrp="1"/>
          </p:cNvSpPr>
          <p:nvPr/>
        </p:nvSpPr>
        <p:spPr>
          <a:xfrm>
            <a:off x="2362200" y="4895850"/>
            <a:ext cx="1657350" cy="381000"/>
          </a:xfrm>
          <a:prstGeom prst="roundRect">
            <a:avLst>
              <a:gd name="adj" fmla="val 20000"/>
            </a:avLst>
          </a:prstGeom>
          <a:solidFill>
            <a:srgbClr val="F5EBDD"/>
          </a:solidFill>
          <a:ln w="9525">
            <a:solidFill>
              <a:srgbClr val="D6E1DC"/>
            </a:solidFill>
          </a:ln>
        </p:spPr>
      </p:sp>
      <p:sp>
        <p:nvSpPr>
          <p:cNvPr id="42" name="Прямокутник 41">
            <a:extLst>
              <a:ext uri="{FF2B5EF4-FFF2-40B4-BE49-F238E27FC236}">
                <a16:creationId xmlns:a16="http://schemas.microsoft.com/office/drawing/2014/main" id="{2DBE81D7-A634-4CCA-886E-4414B12E2672}"/>
              </a:ext>
            </a:extLst>
          </p:cNvPr>
          <p:cNvSpPr>
            <a:spLocks noGrp="1"/>
          </p:cNvSpPr>
          <p:nvPr/>
        </p:nvSpPr>
        <p:spPr>
          <a:xfrm>
            <a:off x="2476500" y="4991100"/>
            <a:ext cx="1428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код проби</a:t>
            </a:r>
          </a:p>
        </p:txBody>
      </p:sp>
      <p:sp>
        <p:nvSpPr>
          <p:cNvPr id="43" name="Прямокутник: округлені кути 42">
            <a:extLst>
              <a:ext uri="{FF2B5EF4-FFF2-40B4-BE49-F238E27FC236}">
                <a16:creationId xmlns:a16="http://schemas.microsoft.com/office/drawing/2014/main" id="{B8ED7979-1064-41EA-A7BC-385D8AB9CB6E}"/>
              </a:ext>
            </a:extLst>
          </p:cNvPr>
          <p:cNvSpPr>
            <a:spLocks noGrp="1"/>
          </p:cNvSpPr>
          <p:nvPr/>
        </p:nvSpPr>
        <p:spPr>
          <a:xfrm>
            <a:off x="4210050" y="4895850"/>
            <a:ext cx="1657350" cy="381000"/>
          </a:xfrm>
          <a:prstGeom prst="roundRect">
            <a:avLst>
              <a:gd name="adj" fmla="val 20000"/>
            </a:avLst>
          </a:prstGeom>
          <a:solidFill>
            <a:srgbClr val="FFFFFF"/>
          </a:solidFill>
          <a:ln w="9525">
            <a:solidFill>
              <a:srgbClr val="D6E1DC"/>
            </a:solidFill>
          </a:ln>
        </p:spPr>
      </p:sp>
      <p:sp>
        <p:nvSpPr>
          <p:cNvPr id="44" name="Прямокутник 43">
            <a:extLst>
              <a:ext uri="{FF2B5EF4-FFF2-40B4-BE49-F238E27FC236}">
                <a16:creationId xmlns:a16="http://schemas.microsoft.com/office/drawing/2014/main" id="{7B55F5B7-63E0-4C81-8382-3344103259CC}"/>
              </a:ext>
            </a:extLst>
          </p:cNvPr>
          <p:cNvSpPr>
            <a:spLocks noGrp="1"/>
          </p:cNvSpPr>
          <p:nvPr/>
        </p:nvSpPr>
        <p:spPr>
          <a:xfrm>
            <a:off x="4324350" y="4991100"/>
            <a:ext cx="1428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одиниці</a:t>
            </a:r>
          </a:p>
        </p:txBody>
      </p:sp>
      <p:sp>
        <p:nvSpPr>
          <p:cNvPr id="45" name="Прямокутник: округлені кути 44">
            <a:extLst>
              <a:ext uri="{FF2B5EF4-FFF2-40B4-BE49-F238E27FC236}">
                <a16:creationId xmlns:a16="http://schemas.microsoft.com/office/drawing/2014/main" id="{9BA4CB6E-51FB-40F8-9CBD-76822D544BFE}"/>
              </a:ext>
            </a:extLst>
          </p:cNvPr>
          <p:cNvSpPr>
            <a:spLocks noGrp="1"/>
          </p:cNvSpPr>
          <p:nvPr/>
        </p:nvSpPr>
        <p:spPr>
          <a:xfrm>
            <a:off x="6057900" y="4895850"/>
            <a:ext cx="1657350" cy="381000"/>
          </a:xfrm>
          <a:prstGeom prst="roundRect">
            <a:avLst>
              <a:gd name="adj" fmla="val 20000"/>
            </a:avLst>
          </a:prstGeom>
          <a:solidFill>
            <a:srgbClr val="F5EBDD"/>
          </a:solidFill>
          <a:ln w="9525">
            <a:solidFill>
              <a:srgbClr val="D6E1DC"/>
            </a:solidFill>
          </a:ln>
        </p:spPr>
      </p:sp>
      <p:sp>
        <p:nvSpPr>
          <p:cNvPr id="46" name="Прямокутник 45">
            <a:extLst>
              <a:ext uri="{FF2B5EF4-FFF2-40B4-BE49-F238E27FC236}">
                <a16:creationId xmlns:a16="http://schemas.microsoft.com/office/drawing/2014/main" id="{1E7F308D-ED10-4A4E-AA29-F9AC4AB58490}"/>
              </a:ext>
            </a:extLst>
          </p:cNvPr>
          <p:cNvSpPr>
            <a:spLocks noGrp="1"/>
          </p:cNvSpPr>
          <p:nvPr/>
        </p:nvSpPr>
        <p:spPr>
          <a:xfrm>
            <a:off x="6172200" y="4991100"/>
            <a:ext cx="1428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лабораторні прапорці</a:t>
            </a:r>
          </a:p>
        </p:txBody>
      </p:sp>
      <p:sp>
        <p:nvSpPr>
          <p:cNvPr id="47" name="Прямокутник: округлені кути 46">
            <a:extLst>
              <a:ext uri="{FF2B5EF4-FFF2-40B4-BE49-F238E27FC236}">
                <a16:creationId xmlns:a16="http://schemas.microsoft.com/office/drawing/2014/main" id="{2CF5FFE9-D6E2-4834-A1CC-545A3EE40461}"/>
              </a:ext>
            </a:extLst>
          </p:cNvPr>
          <p:cNvSpPr>
            <a:spLocks noGrp="1"/>
          </p:cNvSpPr>
          <p:nvPr/>
        </p:nvSpPr>
        <p:spPr>
          <a:xfrm>
            <a:off x="7905750" y="4895850"/>
            <a:ext cx="1657350" cy="381000"/>
          </a:xfrm>
          <a:prstGeom prst="roundRect">
            <a:avLst>
              <a:gd name="adj" fmla="val 20000"/>
            </a:avLst>
          </a:prstGeom>
          <a:solidFill>
            <a:srgbClr val="FFFFFF"/>
          </a:solidFill>
          <a:ln w="9525">
            <a:solidFill>
              <a:srgbClr val="D6E1DC"/>
            </a:solidFill>
          </a:ln>
        </p:spPr>
      </p:sp>
      <p:sp>
        <p:nvSpPr>
          <p:cNvPr id="48" name="Прямокутник 47">
            <a:extLst>
              <a:ext uri="{FF2B5EF4-FFF2-40B4-BE49-F238E27FC236}">
                <a16:creationId xmlns:a16="http://schemas.microsoft.com/office/drawing/2014/main" id="{3E4B4260-FBE6-4806-A78E-A818047DDB2E}"/>
              </a:ext>
            </a:extLst>
          </p:cNvPr>
          <p:cNvSpPr>
            <a:spLocks noGrp="1"/>
          </p:cNvSpPr>
          <p:nvPr/>
        </p:nvSpPr>
        <p:spPr>
          <a:xfrm>
            <a:off x="8020050" y="4991100"/>
            <a:ext cx="1428750" cy="190500"/>
          </a:xfrm>
          <a:prstGeom prst="rect">
            <a:avLst/>
          </a:prstGeom>
          <a:noFill/>
          <a:ln w="0">
            <a:noFill/>
          </a:ln>
        </p:spPr>
        <p:txBody>
          <a:bodyPr anchor="t">
            <a:normAutofit fontScale="86667"/>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умови відбору</a:t>
            </a:r>
          </a:p>
        </p:txBody>
      </p:sp>
      <p:sp>
        <p:nvSpPr>
          <p:cNvPr id="49" name="Прямокутник: округлені кути 48">
            <a:extLst>
              <a:ext uri="{FF2B5EF4-FFF2-40B4-BE49-F238E27FC236}">
                <a16:creationId xmlns:a16="http://schemas.microsoft.com/office/drawing/2014/main" id="{668FF104-DE17-439B-BC1E-F232FDDBBDF9}"/>
              </a:ext>
            </a:extLst>
          </p:cNvPr>
          <p:cNvSpPr>
            <a:spLocks noGrp="1"/>
          </p:cNvSpPr>
          <p:nvPr/>
        </p:nvSpPr>
        <p:spPr>
          <a:xfrm>
            <a:off x="9753600" y="4895850"/>
            <a:ext cx="1657350" cy="381000"/>
          </a:xfrm>
          <a:prstGeom prst="roundRect">
            <a:avLst>
              <a:gd name="adj" fmla="val 20000"/>
            </a:avLst>
          </a:prstGeom>
          <a:solidFill>
            <a:srgbClr val="F5EBDD"/>
          </a:solidFill>
          <a:ln w="9525">
            <a:solidFill>
              <a:srgbClr val="D6E1DC"/>
            </a:solidFill>
          </a:ln>
        </p:spPr>
      </p:sp>
      <p:sp>
        <p:nvSpPr>
          <p:cNvPr id="50" name="Прямокутник 49">
            <a:extLst>
              <a:ext uri="{FF2B5EF4-FFF2-40B4-BE49-F238E27FC236}">
                <a16:creationId xmlns:a16="http://schemas.microsoft.com/office/drawing/2014/main" id="{A375952A-6E71-480A-9C4C-05BF53ADEB0F}"/>
              </a:ext>
            </a:extLst>
          </p:cNvPr>
          <p:cNvSpPr>
            <a:spLocks noGrp="1"/>
          </p:cNvSpPr>
          <p:nvPr/>
        </p:nvSpPr>
        <p:spPr>
          <a:xfrm>
            <a:off x="9867900" y="4991100"/>
            <a:ext cx="1428750" cy="190500"/>
          </a:xfrm>
          <a:prstGeom prst="rect">
            <a:avLst/>
          </a:prstGeom>
          <a:noFill/>
          <a:ln w="0">
            <a:noFill/>
          </a:ln>
        </p:spPr>
        <p:txBody>
          <a:bodyPr anchor="t">
            <a:normAutofit fontScale="7108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можливий локальний осередок</a:t>
            </a:r>
          </a:p>
        </p:txBody>
      </p:sp>
      <p:sp>
        <p:nvSpPr>
          <p:cNvPr id="51" name="Прямокутник: округлені кути 50">
            <a:extLst>
              <a:ext uri="{FF2B5EF4-FFF2-40B4-BE49-F238E27FC236}">
                <a16:creationId xmlns:a16="http://schemas.microsoft.com/office/drawing/2014/main" id="{1E6BD215-C945-4084-8AF2-D7C48A37E0C4}"/>
              </a:ext>
            </a:extLst>
          </p:cNvPr>
          <p:cNvSpPr>
            <a:spLocks noGrp="1"/>
          </p:cNvSpPr>
          <p:nvPr/>
        </p:nvSpPr>
        <p:spPr>
          <a:xfrm>
            <a:off x="514350" y="5524500"/>
            <a:ext cx="11068050" cy="457200"/>
          </a:xfrm>
          <a:prstGeom prst="roundRect">
            <a:avLst>
              <a:gd name="adj" fmla="val 16667"/>
            </a:avLst>
          </a:prstGeom>
          <a:solidFill>
            <a:srgbClr val="10282F"/>
          </a:solidFill>
          <a:ln w="0">
            <a:noFill/>
          </a:ln>
        </p:spPr>
      </p:sp>
      <p:sp>
        <p:nvSpPr>
          <p:cNvPr id="52" name="Прямокутник 51">
            <a:extLst>
              <a:ext uri="{FF2B5EF4-FFF2-40B4-BE49-F238E27FC236}">
                <a16:creationId xmlns:a16="http://schemas.microsoft.com/office/drawing/2014/main" id="{B92F0F87-9847-4F17-A3FF-BC167F95E037}"/>
              </a:ext>
            </a:extLst>
          </p:cNvPr>
          <p:cNvSpPr>
            <a:spLocks noGrp="1"/>
          </p:cNvSpPr>
          <p:nvPr/>
        </p:nvSpPr>
        <p:spPr>
          <a:xfrm>
            <a:off x="666750" y="5629275"/>
            <a:ext cx="10763250" cy="238125"/>
          </a:xfrm>
          <a:prstGeom prst="rect">
            <a:avLst/>
          </a:prstGeom>
          <a:noFill/>
          <a:ln w="0">
            <a:noFill/>
          </a:ln>
        </p:spPr>
        <p:txBody>
          <a:bodyPr anchor="t">
            <a:normAutofit fontScale="91667"/>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Статус якості зберігають у базі разом із результатом. Незручне значення не видаляють без перевірки й документованого рішення.</a:t>
            </a:r>
          </a:p>
        </p:txBody>
      </p:sp>
      <p:sp>
        <p:nvSpPr>
          <p:cNvPr id="53" name="Прямокутник 52">
            <a:extLst>
              <a:ext uri="{FF2B5EF4-FFF2-40B4-BE49-F238E27FC236}">
                <a16:creationId xmlns:a16="http://schemas.microsoft.com/office/drawing/2014/main" id="{0D5599BB-0B4D-45F5-8080-D040A60B9202}"/>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4" name="Прямокутник 53">
            <a:extLst>
              <a:ext uri="{FF2B5EF4-FFF2-40B4-BE49-F238E27FC236}">
                <a16:creationId xmlns:a16="http://schemas.microsoft.com/office/drawing/2014/main" id="{785F770B-6366-4D67-A33F-A9BA2035ADCC}"/>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41</a:t>
            </a:r>
          </a:p>
        </p:txBody>
      </p:sp>
    </p:spTree>
    <p:extLst>
      <p:ext uri="{BB962C8B-B14F-4D97-AF65-F5344CB8AC3E}">
        <p14:creationId xmlns:p14="http://schemas.microsoft.com/office/powerpoint/2010/main" val="462677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Прямокутник 40">
            <a:extLst>
              <a:ext uri="{FF2B5EF4-FFF2-40B4-BE49-F238E27FC236}">
                <a16:creationId xmlns:a16="http://schemas.microsoft.com/office/drawing/2014/main" id="{BE155841-C21C-4FD5-BE4B-572CB053D0CC}"/>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42</a:t>
            </a:r>
          </a:p>
        </p:txBody>
      </p:sp>
      <p:sp>
        <p:nvSpPr>
          <p:cNvPr id="2" name="Прямокутник 1">
            <a:extLst>
              <a:ext uri="{FF2B5EF4-FFF2-40B4-BE49-F238E27FC236}">
                <a16:creationId xmlns:a16="http://schemas.microsoft.com/office/drawing/2014/main" id="{ABE181FC-B1BF-4214-84FD-193F65949B99}"/>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6E404D4E-CFDE-4DDC-8333-2893D2ACC2CA}"/>
              </a:ext>
            </a:extLst>
          </p:cNvPr>
          <p:cNvSpPr>
            <a:spLocks noGrp="1"/>
          </p:cNvSpPr>
          <p:nvPr/>
        </p:nvSpPr>
        <p:spPr>
          <a:xfrm>
            <a:off x="514350" y="723900"/>
            <a:ext cx="11049000" cy="523875"/>
          </a:xfrm>
          <a:prstGeom prst="rect">
            <a:avLst/>
          </a:prstGeom>
          <a:noFill/>
          <a:ln w="0">
            <a:noFill/>
          </a:ln>
        </p:spPr>
        <p:txBody>
          <a:bodyPr anchor="t">
            <a:normAutofit fontScale="9255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Результати нижче межі визначення потребують узгодженого правила</a:t>
            </a:r>
          </a:p>
        </p:txBody>
      </p:sp>
      <p:sp>
        <p:nvSpPr>
          <p:cNvPr id="4" name="Прямокутник: округлені кути 3">
            <a:extLst>
              <a:ext uri="{FF2B5EF4-FFF2-40B4-BE49-F238E27FC236}">
                <a16:creationId xmlns:a16="http://schemas.microsoft.com/office/drawing/2014/main" id="{4FF6EF30-71E7-401B-980E-A69A6B01ABE2}"/>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E394D93C-44A5-4F22-9526-7B54F8763C34}"/>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637BDB87-6905-4BCE-8FF1-1A9C646CCA56}"/>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ЦЕНЗУРОВАНІ АНАЛІТИЧНІ ДАНІ</a:t>
            </a:r>
          </a:p>
        </p:txBody>
      </p:sp>
      <p:sp>
        <p:nvSpPr>
          <p:cNvPr id="7" name="Прямокутник 6">
            <a:extLst>
              <a:ext uri="{FF2B5EF4-FFF2-40B4-BE49-F238E27FC236}">
                <a16:creationId xmlns:a16="http://schemas.microsoft.com/office/drawing/2014/main" id="{A2761F4B-C1E7-498A-A2E8-013933CDC5CC}"/>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Результати, для яких точне числове значення обмежене чутливістю методу, калібрувальним діапазоном або рішенням лабораторії.</a:t>
            </a:r>
          </a:p>
        </p:txBody>
      </p:sp>
      <p:sp>
        <p:nvSpPr>
          <p:cNvPr id="8" name="Прямокутник: округлені кути 7">
            <a:extLst>
              <a:ext uri="{FF2B5EF4-FFF2-40B4-BE49-F238E27FC236}">
                <a16:creationId xmlns:a16="http://schemas.microsoft.com/office/drawing/2014/main" id="{F403C2F5-E4A0-4208-81D6-0B714D54D6F3}"/>
              </a:ext>
            </a:extLst>
          </p:cNvPr>
          <p:cNvSpPr>
            <a:spLocks noGrp="1"/>
          </p:cNvSpPr>
          <p:nvPr/>
        </p:nvSpPr>
        <p:spPr>
          <a:xfrm>
            <a:off x="514350" y="2686050"/>
            <a:ext cx="2000250" cy="1162050"/>
          </a:xfrm>
          <a:prstGeom prst="roundRect">
            <a:avLst>
              <a:gd name="adj" fmla="val 6557"/>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3A0E9469-4A64-4711-8127-86AD7FE4A94E}"/>
              </a:ext>
            </a:extLst>
          </p:cNvPr>
          <p:cNvSpPr>
            <a:spLocks noGrp="1"/>
          </p:cNvSpPr>
          <p:nvPr/>
        </p:nvSpPr>
        <p:spPr>
          <a:xfrm>
            <a:off x="685800" y="2857500"/>
            <a:ext cx="323850" cy="323850"/>
          </a:xfrm>
          <a:prstGeom prst="ellipse">
            <a:avLst/>
          </a:prstGeom>
          <a:solidFill>
            <a:srgbClr val="62747A"/>
          </a:solidFill>
          <a:ln w="0">
            <a:noFill/>
          </a:ln>
        </p:spPr>
      </p:sp>
      <p:sp>
        <p:nvSpPr>
          <p:cNvPr id="10" name="Прямокутник 9">
            <a:extLst>
              <a:ext uri="{FF2B5EF4-FFF2-40B4-BE49-F238E27FC236}">
                <a16:creationId xmlns:a16="http://schemas.microsoft.com/office/drawing/2014/main" id="{7203412D-86D3-47BB-9029-800140ADDEA5}"/>
              </a:ext>
            </a:extLst>
          </p:cNvPr>
          <p:cNvSpPr>
            <a:spLocks noGrp="1"/>
          </p:cNvSpPr>
          <p:nvPr/>
        </p:nvSpPr>
        <p:spPr>
          <a:xfrm>
            <a:off x="685800" y="2952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EE2AEF91-B0A4-4BA6-A7E7-817194EF2E20}"/>
              </a:ext>
            </a:extLst>
          </p:cNvPr>
          <p:cNvSpPr>
            <a:spLocks noGrp="1"/>
          </p:cNvSpPr>
          <p:nvPr/>
        </p:nvSpPr>
        <p:spPr>
          <a:xfrm>
            <a:off x="685800" y="3305175"/>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НИЖЧЕ LOD</a:t>
            </a:r>
          </a:p>
        </p:txBody>
      </p:sp>
      <p:sp>
        <p:nvSpPr>
          <p:cNvPr id="12" name="Прямокутник 11">
            <a:extLst>
              <a:ext uri="{FF2B5EF4-FFF2-40B4-BE49-F238E27FC236}">
                <a16:creationId xmlns:a16="http://schemas.microsoft.com/office/drawing/2014/main" id="{E6EC441B-5600-4C97-A59F-30F6F3A3A1BC}"/>
              </a:ext>
            </a:extLst>
          </p:cNvPr>
          <p:cNvSpPr>
            <a:spLocks noGrp="1"/>
          </p:cNvSpPr>
          <p:nvPr/>
        </p:nvSpPr>
        <p:spPr>
          <a:xfrm>
            <a:off x="685800" y="3562350"/>
            <a:ext cx="1657350" cy="219075"/>
          </a:xfrm>
          <a:prstGeom prst="rect">
            <a:avLst/>
          </a:prstGeom>
          <a:noFill/>
          <a:ln w="0">
            <a:noFill/>
          </a:ln>
        </p:spPr>
        <p:txBody>
          <a:bodyPr anchor="t">
            <a:normAutofit fontScale="8906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речовину не відрізнено від фону</a:t>
            </a:r>
          </a:p>
        </p:txBody>
      </p:sp>
      <p:sp>
        <p:nvSpPr>
          <p:cNvPr id="13" name="Прямокутник: округлені кути 12">
            <a:extLst>
              <a:ext uri="{FF2B5EF4-FFF2-40B4-BE49-F238E27FC236}">
                <a16:creationId xmlns:a16="http://schemas.microsoft.com/office/drawing/2014/main" id="{4DE53EA1-7A0F-4E17-98BD-61ADE804AD7E}"/>
              </a:ext>
            </a:extLst>
          </p:cNvPr>
          <p:cNvSpPr>
            <a:spLocks noGrp="1"/>
          </p:cNvSpPr>
          <p:nvPr/>
        </p:nvSpPr>
        <p:spPr>
          <a:xfrm>
            <a:off x="2724150" y="2686050"/>
            <a:ext cx="2000250" cy="1162050"/>
          </a:xfrm>
          <a:prstGeom prst="roundRect">
            <a:avLst>
              <a:gd name="adj" fmla="val 6557"/>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14BCF7D1-E4AB-4224-A09E-7C239891DEE8}"/>
              </a:ext>
            </a:extLst>
          </p:cNvPr>
          <p:cNvSpPr>
            <a:spLocks noGrp="1"/>
          </p:cNvSpPr>
          <p:nvPr/>
        </p:nvSpPr>
        <p:spPr>
          <a:xfrm>
            <a:off x="2895600" y="2857500"/>
            <a:ext cx="323850" cy="323850"/>
          </a:xfrm>
          <a:prstGeom prst="ellipse">
            <a:avLst/>
          </a:prstGeom>
          <a:solidFill>
            <a:srgbClr val="D9952D"/>
          </a:solidFill>
          <a:ln w="0">
            <a:noFill/>
          </a:ln>
        </p:spPr>
      </p:sp>
      <p:sp>
        <p:nvSpPr>
          <p:cNvPr id="15" name="Прямокутник 14">
            <a:extLst>
              <a:ext uri="{FF2B5EF4-FFF2-40B4-BE49-F238E27FC236}">
                <a16:creationId xmlns:a16="http://schemas.microsoft.com/office/drawing/2014/main" id="{8C6977FF-86A6-4388-A7FD-D2387EF271BF}"/>
              </a:ext>
            </a:extLst>
          </p:cNvPr>
          <p:cNvSpPr>
            <a:spLocks noGrp="1"/>
          </p:cNvSpPr>
          <p:nvPr/>
        </p:nvSpPr>
        <p:spPr>
          <a:xfrm>
            <a:off x="2895600" y="2952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954C64A9-9F3D-4C29-8960-494EF0E31FFF}"/>
              </a:ext>
            </a:extLst>
          </p:cNvPr>
          <p:cNvSpPr>
            <a:spLocks noGrp="1"/>
          </p:cNvSpPr>
          <p:nvPr/>
        </p:nvSpPr>
        <p:spPr>
          <a:xfrm>
            <a:off x="2895600" y="3305175"/>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МІЖ LOD І LOQ</a:t>
            </a:r>
          </a:p>
        </p:txBody>
      </p:sp>
      <p:sp>
        <p:nvSpPr>
          <p:cNvPr id="17" name="Прямокутник 16">
            <a:extLst>
              <a:ext uri="{FF2B5EF4-FFF2-40B4-BE49-F238E27FC236}">
                <a16:creationId xmlns:a16="http://schemas.microsoft.com/office/drawing/2014/main" id="{6DCC5BC4-841A-4AC7-B50B-6032EE0CB543}"/>
              </a:ext>
            </a:extLst>
          </p:cNvPr>
          <p:cNvSpPr>
            <a:spLocks noGrp="1"/>
          </p:cNvSpPr>
          <p:nvPr/>
        </p:nvSpPr>
        <p:spPr>
          <a:xfrm>
            <a:off x="2895600" y="3562350"/>
            <a:ext cx="1657350" cy="219075"/>
          </a:xfrm>
          <a:prstGeom prst="rect">
            <a:avLst/>
          </a:prstGeom>
          <a:noFill/>
          <a:ln w="0">
            <a:noFill/>
          </a:ln>
        </p:spPr>
        <p:txBody>
          <a:bodyPr anchor="t">
            <a:normAutofit fontScale="8906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виявлено, кількість невизначена</a:t>
            </a:r>
          </a:p>
        </p:txBody>
      </p:sp>
      <p:sp>
        <p:nvSpPr>
          <p:cNvPr id="18" name="Прямокутник: округлені кути 17">
            <a:extLst>
              <a:ext uri="{FF2B5EF4-FFF2-40B4-BE49-F238E27FC236}">
                <a16:creationId xmlns:a16="http://schemas.microsoft.com/office/drawing/2014/main" id="{357D8403-C206-484C-AE58-919DCCCF0A63}"/>
              </a:ext>
            </a:extLst>
          </p:cNvPr>
          <p:cNvSpPr>
            <a:spLocks noGrp="1"/>
          </p:cNvSpPr>
          <p:nvPr/>
        </p:nvSpPr>
        <p:spPr>
          <a:xfrm>
            <a:off x="4933950" y="2686050"/>
            <a:ext cx="2000250" cy="1162050"/>
          </a:xfrm>
          <a:prstGeom prst="roundRect">
            <a:avLst>
              <a:gd name="adj" fmla="val 6557"/>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639FB381-FE15-4074-B361-E842F9A718F7}"/>
              </a:ext>
            </a:extLst>
          </p:cNvPr>
          <p:cNvSpPr>
            <a:spLocks noGrp="1"/>
          </p:cNvSpPr>
          <p:nvPr/>
        </p:nvSpPr>
        <p:spPr>
          <a:xfrm>
            <a:off x="5105400" y="2857500"/>
            <a:ext cx="323850" cy="323850"/>
          </a:xfrm>
          <a:prstGeom prst="ellipse">
            <a:avLst/>
          </a:prstGeom>
          <a:solidFill>
            <a:srgbClr val="4D8969"/>
          </a:solidFill>
          <a:ln w="0">
            <a:noFill/>
          </a:ln>
        </p:spPr>
      </p:sp>
      <p:sp>
        <p:nvSpPr>
          <p:cNvPr id="20" name="Прямокутник 19">
            <a:extLst>
              <a:ext uri="{FF2B5EF4-FFF2-40B4-BE49-F238E27FC236}">
                <a16:creationId xmlns:a16="http://schemas.microsoft.com/office/drawing/2014/main" id="{A0D8572B-DBE2-45DB-9778-9075F43CCCE6}"/>
              </a:ext>
            </a:extLst>
          </p:cNvPr>
          <p:cNvSpPr>
            <a:spLocks noGrp="1"/>
          </p:cNvSpPr>
          <p:nvPr/>
        </p:nvSpPr>
        <p:spPr>
          <a:xfrm>
            <a:off x="5105400" y="2952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AB4EB32B-B39C-4343-9CFF-88A06976EA5F}"/>
              </a:ext>
            </a:extLst>
          </p:cNvPr>
          <p:cNvSpPr>
            <a:spLocks noGrp="1"/>
          </p:cNvSpPr>
          <p:nvPr/>
        </p:nvSpPr>
        <p:spPr>
          <a:xfrm>
            <a:off x="5105400" y="3305175"/>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ВИЩЕ LOQ</a:t>
            </a:r>
          </a:p>
        </p:txBody>
      </p:sp>
      <p:sp>
        <p:nvSpPr>
          <p:cNvPr id="22" name="Прямокутник 21">
            <a:extLst>
              <a:ext uri="{FF2B5EF4-FFF2-40B4-BE49-F238E27FC236}">
                <a16:creationId xmlns:a16="http://schemas.microsoft.com/office/drawing/2014/main" id="{2F89B0F9-8DD6-49F5-974E-8D1EF1D396C8}"/>
              </a:ext>
            </a:extLst>
          </p:cNvPr>
          <p:cNvSpPr>
            <a:spLocks noGrp="1"/>
          </p:cNvSpPr>
          <p:nvPr/>
        </p:nvSpPr>
        <p:spPr>
          <a:xfrm>
            <a:off x="5105400" y="3562350"/>
            <a:ext cx="1657350" cy="219075"/>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кількісний результат</a:t>
            </a:r>
          </a:p>
        </p:txBody>
      </p:sp>
      <p:sp>
        <p:nvSpPr>
          <p:cNvPr id="23" name="Прямокутник: округлені кути 22">
            <a:extLst>
              <a:ext uri="{FF2B5EF4-FFF2-40B4-BE49-F238E27FC236}">
                <a16:creationId xmlns:a16="http://schemas.microsoft.com/office/drawing/2014/main" id="{606AE27B-E316-4F6E-BBE7-268E2A5736B0}"/>
              </a:ext>
            </a:extLst>
          </p:cNvPr>
          <p:cNvSpPr>
            <a:spLocks noGrp="1"/>
          </p:cNvSpPr>
          <p:nvPr/>
        </p:nvSpPr>
        <p:spPr>
          <a:xfrm>
            <a:off x="7143750" y="2686050"/>
            <a:ext cx="2000250" cy="1162050"/>
          </a:xfrm>
          <a:prstGeom prst="roundRect">
            <a:avLst>
              <a:gd name="adj" fmla="val 6557"/>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25F54C66-0CE1-4CCC-B093-9B8DEBAFEE5A}"/>
              </a:ext>
            </a:extLst>
          </p:cNvPr>
          <p:cNvSpPr>
            <a:spLocks noGrp="1"/>
          </p:cNvSpPr>
          <p:nvPr/>
        </p:nvSpPr>
        <p:spPr>
          <a:xfrm>
            <a:off x="7315200" y="2857500"/>
            <a:ext cx="323850" cy="323850"/>
          </a:xfrm>
          <a:prstGeom prst="ellipse">
            <a:avLst/>
          </a:prstGeom>
          <a:solidFill>
            <a:srgbClr val="C75A52"/>
          </a:solidFill>
          <a:ln w="0">
            <a:noFill/>
          </a:ln>
        </p:spPr>
      </p:sp>
      <p:sp>
        <p:nvSpPr>
          <p:cNvPr id="25" name="Прямокутник 24">
            <a:extLst>
              <a:ext uri="{FF2B5EF4-FFF2-40B4-BE49-F238E27FC236}">
                <a16:creationId xmlns:a16="http://schemas.microsoft.com/office/drawing/2014/main" id="{907F1570-4750-4C39-8CB6-A71EE36F8945}"/>
              </a:ext>
            </a:extLst>
          </p:cNvPr>
          <p:cNvSpPr>
            <a:spLocks noGrp="1"/>
          </p:cNvSpPr>
          <p:nvPr/>
        </p:nvSpPr>
        <p:spPr>
          <a:xfrm>
            <a:off x="7315200" y="2952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50271536-F026-42AF-96C3-7309A48BB4E2}"/>
              </a:ext>
            </a:extLst>
          </p:cNvPr>
          <p:cNvSpPr>
            <a:spLocks noGrp="1"/>
          </p:cNvSpPr>
          <p:nvPr/>
        </p:nvSpPr>
        <p:spPr>
          <a:xfrm>
            <a:off x="7315200" y="3305175"/>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ПОЗА ДІАПАЗОНОМ</a:t>
            </a:r>
          </a:p>
        </p:txBody>
      </p:sp>
      <p:sp>
        <p:nvSpPr>
          <p:cNvPr id="27" name="Прямокутник 26">
            <a:extLst>
              <a:ext uri="{FF2B5EF4-FFF2-40B4-BE49-F238E27FC236}">
                <a16:creationId xmlns:a16="http://schemas.microsoft.com/office/drawing/2014/main" id="{465D9801-28AD-48A0-AB6D-AFDD0143C304}"/>
              </a:ext>
            </a:extLst>
          </p:cNvPr>
          <p:cNvSpPr>
            <a:spLocks noGrp="1"/>
          </p:cNvSpPr>
          <p:nvPr/>
        </p:nvSpPr>
        <p:spPr>
          <a:xfrm>
            <a:off x="7315200" y="3562350"/>
            <a:ext cx="1657350" cy="219075"/>
          </a:xfrm>
          <a:prstGeom prst="rect">
            <a:avLst/>
          </a:prstGeom>
          <a:noFill/>
          <a:ln w="0">
            <a:noFill/>
          </a:ln>
        </p:spPr>
        <p:txBody>
          <a:bodyPr anchor="t">
            <a:normAutofit fontScale="8906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потрібне розведення або повтор</a:t>
            </a:r>
          </a:p>
        </p:txBody>
      </p:sp>
      <p:sp>
        <p:nvSpPr>
          <p:cNvPr id="28" name="Прямокутник: округлені кути 27">
            <a:extLst>
              <a:ext uri="{FF2B5EF4-FFF2-40B4-BE49-F238E27FC236}">
                <a16:creationId xmlns:a16="http://schemas.microsoft.com/office/drawing/2014/main" id="{9AED35DA-CDE7-4184-AF60-1E8BAC5883F7}"/>
              </a:ext>
            </a:extLst>
          </p:cNvPr>
          <p:cNvSpPr>
            <a:spLocks noGrp="1"/>
          </p:cNvSpPr>
          <p:nvPr/>
        </p:nvSpPr>
        <p:spPr>
          <a:xfrm>
            <a:off x="9353550" y="2686050"/>
            <a:ext cx="2000250" cy="1162050"/>
          </a:xfrm>
          <a:prstGeom prst="roundRect">
            <a:avLst>
              <a:gd name="adj" fmla="val 6557"/>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0289A28B-AB19-4F54-9CC0-C5C1804EFAD3}"/>
              </a:ext>
            </a:extLst>
          </p:cNvPr>
          <p:cNvSpPr>
            <a:spLocks noGrp="1"/>
          </p:cNvSpPr>
          <p:nvPr/>
        </p:nvSpPr>
        <p:spPr>
          <a:xfrm>
            <a:off x="9525000" y="2857500"/>
            <a:ext cx="323850" cy="323850"/>
          </a:xfrm>
          <a:prstGeom prst="ellipse">
            <a:avLst/>
          </a:prstGeom>
          <a:solidFill>
            <a:srgbClr val="C75A52"/>
          </a:solidFill>
          <a:ln w="0">
            <a:noFill/>
          </a:ln>
        </p:spPr>
      </p:sp>
      <p:sp>
        <p:nvSpPr>
          <p:cNvPr id="30" name="Прямокутник 29">
            <a:extLst>
              <a:ext uri="{FF2B5EF4-FFF2-40B4-BE49-F238E27FC236}">
                <a16:creationId xmlns:a16="http://schemas.microsoft.com/office/drawing/2014/main" id="{C58303F4-6449-40FA-AD4D-497539F559D7}"/>
              </a:ext>
            </a:extLst>
          </p:cNvPr>
          <p:cNvSpPr>
            <a:spLocks noGrp="1"/>
          </p:cNvSpPr>
          <p:nvPr/>
        </p:nvSpPr>
        <p:spPr>
          <a:xfrm>
            <a:off x="9525000" y="295275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2B390011-A9FA-4B89-86F0-6FFB0B34C192}"/>
              </a:ext>
            </a:extLst>
          </p:cNvPr>
          <p:cNvSpPr>
            <a:spLocks noGrp="1"/>
          </p:cNvSpPr>
          <p:nvPr/>
        </p:nvSpPr>
        <p:spPr>
          <a:xfrm>
            <a:off x="9525000" y="3305175"/>
            <a:ext cx="16573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ВІДХИЛЕНО</a:t>
            </a:r>
          </a:p>
        </p:txBody>
      </p:sp>
      <p:sp>
        <p:nvSpPr>
          <p:cNvPr id="32" name="Прямокутник 31">
            <a:extLst>
              <a:ext uri="{FF2B5EF4-FFF2-40B4-BE49-F238E27FC236}">
                <a16:creationId xmlns:a16="http://schemas.microsoft.com/office/drawing/2014/main" id="{0D9B220E-50CF-43D4-AE9E-9E2400FC0FE3}"/>
              </a:ext>
            </a:extLst>
          </p:cNvPr>
          <p:cNvSpPr>
            <a:spLocks noGrp="1"/>
          </p:cNvSpPr>
          <p:nvPr/>
        </p:nvSpPr>
        <p:spPr>
          <a:xfrm>
            <a:off x="9525000" y="3562350"/>
            <a:ext cx="1657350" cy="219075"/>
          </a:xfrm>
          <a:prstGeom prst="rect">
            <a:avLst/>
          </a:prstGeom>
          <a:noFill/>
          <a:ln w="0">
            <a:noFill/>
          </a:ln>
        </p:spPr>
        <p:txBody>
          <a:bodyPr anchor="t">
            <a:normAutofit fontScale="8062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лабораторія не прийняла результат</a:t>
            </a:r>
          </a:p>
        </p:txBody>
      </p:sp>
      <p:sp>
        <p:nvSpPr>
          <p:cNvPr id="33" name="Прямокутник: округлені кути 32">
            <a:extLst>
              <a:ext uri="{FF2B5EF4-FFF2-40B4-BE49-F238E27FC236}">
                <a16:creationId xmlns:a16="http://schemas.microsoft.com/office/drawing/2014/main" id="{197E2D2E-3AC8-48D1-8BD0-4B09F06530E4}"/>
              </a:ext>
            </a:extLst>
          </p:cNvPr>
          <p:cNvSpPr>
            <a:spLocks noGrp="1"/>
          </p:cNvSpPr>
          <p:nvPr/>
        </p:nvSpPr>
        <p:spPr>
          <a:xfrm>
            <a:off x="514350" y="4152900"/>
            <a:ext cx="5286375" cy="1371600"/>
          </a:xfrm>
          <a:prstGeom prst="roundRect">
            <a:avLst>
              <a:gd name="adj" fmla="val 5556"/>
            </a:avLst>
          </a:prstGeom>
          <a:solidFill>
            <a:srgbClr val="F8E7E4"/>
          </a:solidFill>
          <a:ln w="9525">
            <a:solidFill>
              <a:srgbClr val="D6E1DC"/>
            </a:solidFill>
          </a:ln>
        </p:spPr>
      </p:sp>
      <p:sp>
        <p:nvSpPr>
          <p:cNvPr id="34" name="Прямокутник 33">
            <a:extLst>
              <a:ext uri="{FF2B5EF4-FFF2-40B4-BE49-F238E27FC236}">
                <a16:creationId xmlns:a16="http://schemas.microsoft.com/office/drawing/2014/main" id="{E9E4C6E8-E61D-445D-8240-562E876307D6}"/>
              </a:ext>
            </a:extLst>
          </p:cNvPr>
          <p:cNvSpPr>
            <a:spLocks noGrp="1"/>
          </p:cNvSpPr>
          <p:nvPr/>
        </p:nvSpPr>
        <p:spPr>
          <a:xfrm>
            <a:off x="723900" y="4333875"/>
            <a:ext cx="4000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ЗАМІНА НА НУЛЬ МОЖЕ СПОТВОРИТИ</a:t>
            </a:r>
          </a:p>
        </p:txBody>
      </p:sp>
      <p:sp>
        <p:nvSpPr>
          <p:cNvPr id="35" name="Прямокутник 34">
            <a:extLst>
              <a:ext uri="{FF2B5EF4-FFF2-40B4-BE49-F238E27FC236}">
                <a16:creationId xmlns:a16="http://schemas.microsoft.com/office/drawing/2014/main" id="{719169FD-C712-4BDD-BAAC-E813578146DB}"/>
              </a:ext>
            </a:extLst>
          </p:cNvPr>
          <p:cNvSpPr>
            <a:spLocks noGrp="1"/>
          </p:cNvSpPr>
          <p:nvPr/>
        </p:nvSpPr>
        <p:spPr>
          <a:xfrm>
            <a:off x="723900" y="4657725"/>
            <a:ext cx="4476750" cy="7239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середні значення</a:t>
            </a:r>
          </a:p>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тренди</a:t>
            </a:r>
          </a:p>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карти та інтерполяцію</a:t>
            </a:r>
          </a:p>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статистичні висновки</a:t>
            </a:r>
          </a:p>
        </p:txBody>
      </p:sp>
      <p:sp>
        <p:nvSpPr>
          <p:cNvPr id="36" name="Прямокутник: округлені кути 35">
            <a:extLst>
              <a:ext uri="{FF2B5EF4-FFF2-40B4-BE49-F238E27FC236}">
                <a16:creationId xmlns:a16="http://schemas.microsoft.com/office/drawing/2014/main" id="{837A5382-CFDE-4805-9BB6-4B7CCE654DD8}"/>
              </a:ext>
            </a:extLst>
          </p:cNvPr>
          <p:cNvSpPr>
            <a:spLocks noGrp="1"/>
          </p:cNvSpPr>
          <p:nvPr/>
        </p:nvSpPr>
        <p:spPr>
          <a:xfrm>
            <a:off x="6067425" y="4152900"/>
            <a:ext cx="5514975" cy="1371600"/>
          </a:xfrm>
          <a:prstGeom prst="roundRect">
            <a:avLst>
              <a:gd name="adj" fmla="val 5556"/>
            </a:avLst>
          </a:prstGeom>
          <a:solidFill>
            <a:srgbClr val="DDECE4"/>
          </a:solidFill>
          <a:ln w="9525">
            <a:solidFill>
              <a:srgbClr val="D6E1DC"/>
            </a:solidFill>
          </a:ln>
        </p:spPr>
      </p:sp>
      <p:sp>
        <p:nvSpPr>
          <p:cNvPr id="37" name="Прямокутник 36">
            <a:extLst>
              <a:ext uri="{FF2B5EF4-FFF2-40B4-BE49-F238E27FC236}">
                <a16:creationId xmlns:a16="http://schemas.microsoft.com/office/drawing/2014/main" id="{C9DC7AE7-041C-4104-9658-B330B604535A}"/>
              </a:ext>
            </a:extLst>
          </p:cNvPr>
          <p:cNvSpPr>
            <a:spLocks noGrp="1"/>
          </p:cNvSpPr>
          <p:nvPr/>
        </p:nvSpPr>
        <p:spPr>
          <a:xfrm>
            <a:off x="6276975" y="4333875"/>
            <a:ext cx="30480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ПРАВИЛО ОПРАЦЮВАННЯ</a:t>
            </a:r>
          </a:p>
        </p:txBody>
      </p:sp>
      <p:sp>
        <p:nvSpPr>
          <p:cNvPr id="38" name="Прямокутник 37">
            <a:extLst>
              <a:ext uri="{FF2B5EF4-FFF2-40B4-BE49-F238E27FC236}">
                <a16:creationId xmlns:a16="http://schemas.microsoft.com/office/drawing/2014/main" id="{35BA7FF2-06C1-4E3F-A3BB-F89D84938DF3}"/>
              </a:ext>
            </a:extLst>
          </p:cNvPr>
          <p:cNvSpPr>
            <a:spLocks noGrp="1"/>
          </p:cNvSpPr>
          <p:nvPr/>
        </p:nvSpPr>
        <p:spPr>
          <a:xfrm>
            <a:off x="6276975" y="4657725"/>
            <a:ext cx="4857750" cy="723900"/>
          </a:xfrm>
          <a:prstGeom prst="rect">
            <a:avLst/>
          </a:prstGeom>
          <a:noFill/>
          <a:ln w="0">
            <a:noFill/>
          </a:ln>
        </p:spPr>
        <p:txBody>
          <a:bodyPr anchor="t">
            <a:normAutofit/>
          </a:bodyPr>
          <a:lstStyle/>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визначають до побудови карти</a:t>
            </a:r>
          </a:p>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застосовують однаково</a:t>
            </a:r>
          </a:p>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описують у метаданих</a:t>
            </a:r>
          </a:p>
          <a:p>
            <a:pPr algn="l">
              <a:defRPr sz="975" b="1">
                <a:solidFill>
                  <a:srgbClr val="10282F"/>
                </a:solidFill>
                <a:latin typeface="DejaVu Sans"/>
                <a:ea typeface="DejaVu Sans"/>
                <a:cs typeface="DejaVu Sans"/>
              </a:defRPr>
            </a:pPr>
            <a:r>
              <a:rPr sz="975" b="1">
                <a:solidFill>
                  <a:srgbClr val="10282F"/>
                </a:solidFill>
                <a:latin typeface="DejaVu Sans"/>
                <a:ea typeface="DejaVu Sans"/>
                <a:cs typeface="DejaVu Sans"/>
              </a:rPr>
              <a:t>зберігають первинний статус</a:t>
            </a:r>
          </a:p>
        </p:txBody>
      </p:sp>
      <p:sp>
        <p:nvSpPr>
          <p:cNvPr id="39" name="Прямокутник 38">
            <a:extLst>
              <a:ext uri="{FF2B5EF4-FFF2-40B4-BE49-F238E27FC236}">
                <a16:creationId xmlns:a16="http://schemas.microsoft.com/office/drawing/2014/main" id="{29BCE42F-434E-4FC3-8335-E3BBC5BE82DF}"/>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0" name="Прямокутник 39">
            <a:extLst>
              <a:ext uri="{FF2B5EF4-FFF2-40B4-BE49-F238E27FC236}">
                <a16:creationId xmlns:a16="http://schemas.microsoft.com/office/drawing/2014/main" id="{67CFF300-9601-41FD-9D75-8DB12E7C8C9C}"/>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42</a:t>
            </a:r>
          </a:p>
        </p:txBody>
      </p:sp>
    </p:spTree>
    <p:extLst>
      <p:ext uri="{BB962C8B-B14F-4D97-AF65-F5344CB8AC3E}">
        <p14:creationId xmlns:p14="http://schemas.microsoft.com/office/powerpoint/2010/main" val="12558396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5" name="Прямокутник 64">
            <a:extLst>
              <a:ext uri="{FF2B5EF4-FFF2-40B4-BE49-F238E27FC236}">
                <a16:creationId xmlns:a16="http://schemas.microsoft.com/office/drawing/2014/main" id="{71F02C43-F83B-4181-8DCD-F791DE51EB5E}"/>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43</a:t>
            </a:r>
          </a:p>
        </p:txBody>
      </p:sp>
      <p:sp>
        <p:nvSpPr>
          <p:cNvPr id="2" name="Прямокутник 1">
            <a:extLst>
              <a:ext uri="{FF2B5EF4-FFF2-40B4-BE49-F238E27FC236}">
                <a16:creationId xmlns:a16="http://schemas.microsoft.com/office/drawing/2014/main" id="{EE5FB025-9733-422F-B192-034E45984CA4}"/>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2353E30A-3074-4215-9FC1-6981774F1AE9}"/>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Аномальне значення спочатку перевіряють, а не видаляють</a:t>
            </a:r>
          </a:p>
        </p:txBody>
      </p:sp>
      <p:sp>
        <p:nvSpPr>
          <p:cNvPr id="4" name="Прямокутник: округлені кути 3">
            <a:extLst>
              <a:ext uri="{FF2B5EF4-FFF2-40B4-BE49-F238E27FC236}">
                <a16:creationId xmlns:a16="http://schemas.microsoft.com/office/drawing/2014/main" id="{6C9A08E6-21D1-40EC-916B-F513E7252294}"/>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67FAF41F-8846-4AF1-B8E7-B0D38E4CF397}"/>
              </a:ext>
            </a:extLst>
          </p:cNvPr>
          <p:cNvSpPr>
            <a:spLocks noGrp="1"/>
          </p:cNvSpPr>
          <p:nvPr/>
        </p:nvSpPr>
        <p:spPr>
          <a:xfrm>
            <a:off x="514350" y="1657350"/>
            <a:ext cx="66675" cy="6667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AB46A9DC-F622-4873-9201-09B98C1D7D0B}"/>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ВИКИД</a:t>
            </a:r>
          </a:p>
        </p:txBody>
      </p:sp>
      <p:sp>
        <p:nvSpPr>
          <p:cNvPr id="7" name="Прямокутник 6">
            <a:extLst>
              <a:ext uri="{FF2B5EF4-FFF2-40B4-BE49-F238E27FC236}">
                <a16:creationId xmlns:a16="http://schemas.microsoft.com/office/drawing/2014/main" id="{98D9D268-35E9-4E5D-B5A7-B044AA6455BA}"/>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Значення, яке істотно відрізняється від більшості спостережень і потребує перевірки походження та правдоподібності.</a:t>
            </a:r>
          </a:p>
        </p:txBody>
      </p:sp>
      <p:sp>
        <p:nvSpPr>
          <p:cNvPr id="8" name="Прямокутник 7">
            <a:extLst>
              <a:ext uri="{FF2B5EF4-FFF2-40B4-BE49-F238E27FC236}">
                <a16:creationId xmlns:a16="http://schemas.microsoft.com/office/drawing/2014/main" id="{E21BC183-C3D2-4B0C-A7BC-BE1981F219AA}"/>
              </a:ext>
            </a:extLst>
          </p:cNvPr>
          <p:cNvSpPr>
            <a:spLocks noGrp="1"/>
          </p:cNvSpPr>
          <p:nvPr/>
        </p:nvSpPr>
        <p:spPr>
          <a:xfrm>
            <a:off x="514350" y="2647950"/>
            <a:ext cx="3048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МОЖЛИВІ ПОЯСНЕННЯ</a:t>
            </a:r>
          </a:p>
        </p:txBody>
      </p:sp>
      <p:sp>
        <p:nvSpPr>
          <p:cNvPr id="9" name="Прямокутник: округлені кути 8">
            <a:extLst>
              <a:ext uri="{FF2B5EF4-FFF2-40B4-BE49-F238E27FC236}">
                <a16:creationId xmlns:a16="http://schemas.microsoft.com/office/drawing/2014/main" id="{6BA1BFB9-ABD6-4A16-AC9B-D22E4EDB4E0B}"/>
              </a:ext>
            </a:extLst>
          </p:cNvPr>
          <p:cNvSpPr>
            <a:spLocks noGrp="1"/>
          </p:cNvSpPr>
          <p:nvPr/>
        </p:nvSpPr>
        <p:spPr>
          <a:xfrm>
            <a:off x="514350" y="2971800"/>
            <a:ext cx="2533650" cy="419100"/>
          </a:xfrm>
          <a:prstGeom prst="roundRect">
            <a:avLst>
              <a:gd name="adj" fmla="val 18182"/>
            </a:avLst>
          </a:prstGeom>
          <a:solidFill>
            <a:srgbClr val="FFFFFF"/>
          </a:solidFill>
          <a:ln w="9525">
            <a:solidFill>
              <a:srgbClr val="D6E1DC"/>
            </a:solidFill>
          </a:ln>
        </p:spPr>
      </p:sp>
      <p:sp>
        <p:nvSpPr>
          <p:cNvPr id="10" name="Овал 9">
            <a:extLst>
              <a:ext uri="{FF2B5EF4-FFF2-40B4-BE49-F238E27FC236}">
                <a16:creationId xmlns:a16="http://schemas.microsoft.com/office/drawing/2014/main" id="{D5213C6F-ADD0-4EA0-811C-42468E2C2BD6}"/>
              </a:ext>
            </a:extLst>
          </p:cNvPr>
          <p:cNvSpPr>
            <a:spLocks noGrp="1"/>
          </p:cNvSpPr>
          <p:nvPr/>
        </p:nvSpPr>
        <p:spPr>
          <a:xfrm>
            <a:off x="647700" y="3095625"/>
            <a:ext cx="171450" cy="171450"/>
          </a:xfrm>
          <a:prstGeom prst="ellipse">
            <a:avLst/>
          </a:prstGeom>
          <a:solidFill>
            <a:srgbClr val="C75A52"/>
          </a:solidFill>
          <a:ln w="0">
            <a:noFill/>
          </a:ln>
        </p:spPr>
      </p:sp>
      <p:sp>
        <p:nvSpPr>
          <p:cNvPr id="11" name="Прямокутник 10">
            <a:extLst>
              <a:ext uri="{FF2B5EF4-FFF2-40B4-BE49-F238E27FC236}">
                <a16:creationId xmlns:a16="http://schemas.microsoft.com/office/drawing/2014/main" id="{BB0F9AAB-7801-4FB1-A6D7-C625F7E0A098}"/>
              </a:ext>
            </a:extLst>
          </p:cNvPr>
          <p:cNvSpPr>
            <a:spLocks noGrp="1"/>
          </p:cNvSpPr>
          <p:nvPr/>
        </p:nvSpPr>
        <p:spPr>
          <a:xfrm>
            <a:off x="952500" y="3076575"/>
            <a:ext cx="1905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помилка вимірювання</a:t>
            </a:r>
          </a:p>
        </p:txBody>
      </p:sp>
      <p:sp>
        <p:nvSpPr>
          <p:cNvPr id="12" name="Прямокутник: округлені кути 11">
            <a:extLst>
              <a:ext uri="{FF2B5EF4-FFF2-40B4-BE49-F238E27FC236}">
                <a16:creationId xmlns:a16="http://schemas.microsoft.com/office/drawing/2014/main" id="{14977762-C006-4973-BAF9-4CC87B7BCB7F}"/>
              </a:ext>
            </a:extLst>
          </p:cNvPr>
          <p:cNvSpPr>
            <a:spLocks noGrp="1"/>
          </p:cNvSpPr>
          <p:nvPr/>
        </p:nvSpPr>
        <p:spPr>
          <a:xfrm>
            <a:off x="3286125" y="2971800"/>
            <a:ext cx="2533650" cy="419100"/>
          </a:xfrm>
          <a:prstGeom prst="roundRect">
            <a:avLst>
              <a:gd name="adj" fmla="val 18182"/>
            </a:avLst>
          </a:prstGeom>
          <a:solidFill>
            <a:srgbClr val="F5EBDD"/>
          </a:solidFill>
          <a:ln w="9525">
            <a:solidFill>
              <a:srgbClr val="D6E1DC"/>
            </a:solidFill>
          </a:ln>
        </p:spPr>
      </p:sp>
      <p:sp>
        <p:nvSpPr>
          <p:cNvPr id="13" name="Овал 12">
            <a:extLst>
              <a:ext uri="{FF2B5EF4-FFF2-40B4-BE49-F238E27FC236}">
                <a16:creationId xmlns:a16="http://schemas.microsoft.com/office/drawing/2014/main" id="{B47D0715-023B-4852-AD3C-3A41AFABD639}"/>
              </a:ext>
            </a:extLst>
          </p:cNvPr>
          <p:cNvSpPr>
            <a:spLocks noGrp="1"/>
          </p:cNvSpPr>
          <p:nvPr/>
        </p:nvSpPr>
        <p:spPr>
          <a:xfrm>
            <a:off x="3419475" y="3095625"/>
            <a:ext cx="171450" cy="171450"/>
          </a:xfrm>
          <a:prstGeom prst="ellipse">
            <a:avLst/>
          </a:prstGeom>
          <a:solidFill>
            <a:srgbClr val="C75A52"/>
          </a:solidFill>
          <a:ln w="0">
            <a:noFill/>
          </a:ln>
        </p:spPr>
      </p:sp>
      <p:sp>
        <p:nvSpPr>
          <p:cNvPr id="14" name="Прямокутник 13">
            <a:extLst>
              <a:ext uri="{FF2B5EF4-FFF2-40B4-BE49-F238E27FC236}">
                <a16:creationId xmlns:a16="http://schemas.microsoft.com/office/drawing/2014/main" id="{C4D8D4FA-A59E-4B49-AE14-5940E3C7AB1C}"/>
              </a:ext>
            </a:extLst>
          </p:cNvPr>
          <p:cNvSpPr>
            <a:spLocks noGrp="1"/>
          </p:cNvSpPr>
          <p:nvPr/>
        </p:nvSpPr>
        <p:spPr>
          <a:xfrm>
            <a:off x="3724275" y="3076575"/>
            <a:ext cx="1905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неправильне кодування</a:t>
            </a:r>
          </a:p>
        </p:txBody>
      </p:sp>
      <p:sp>
        <p:nvSpPr>
          <p:cNvPr id="15" name="Прямокутник: округлені кути 14">
            <a:extLst>
              <a:ext uri="{FF2B5EF4-FFF2-40B4-BE49-F238E27FC236}">
                <a16:creationId xmlns:a16="http://schemas.microsoft.com/office/drawing/2014/main" id="{2B71A6D2-2FEC-4DA9-A9C6-C7AC55E915C7}"/>
              </a:ext>
            </a:extLst>
          </p:cNvPr>
          <p:cNvSpPr>
            <a:spLocks noGrp="1"/>
          </p:cNvSpPr>
          <p:nvPr/>
        </p:nvSpPr>
        <p:spPr>
          <a:xfrm>
            <a:off x="6057900" y="2971800"/>
            <a:ext cx="2533650" cy="419100"/>
          </a:xfrm>
          <a:prstGeom prst="roundRect">
            <a:avLst>
              <a:gd name="adj" fmla="val 18182"/>
            </a:avLst>
          </a:prstGeom>
          <a:solidFill>
            <a:srgbClr val="FFFFFF"/>
          </a:solidFill>
          <a:ln w="9525">
            <a:solidFill>
              <a:srgbClr val="D6E1DC"/>
            </a:solidFill>
          </a:ln>
        </p:spPr>
      </p:sp>
      <p:sp>
        <p:nvSpPr>
          <p:cNvPr id="16" name="Овал 15">
            <a:extLst>
              <a:ext uri="{FF2B5EF4-FFF2-40B4-BE49-F238E27FC236}">
                <a16:creationId xmlns:a16="http://schemas.microsoft.com/office/drawing/2014/main" id="{33B8205F-255A-406D-AE57-72E129D2E148}"/>
              </a:ext>
            </a:extLst>
          </p:cNvPr>
          <p:cNvSpPr>
            <a:spLocks noGrp="1"/>
          </p:cNvSpPr>
          <p:nvPr/>
        </p:nvSpPr>
        <p:spPr>
          <a:xfrm>
            <a:off x="6191250" y="3095625"/>
            <a:ext cx="171450" cy="171450"/>
          </a:xfrm>
          <a:prstGeom prst="ellipse">
            <a:avLst/>
          </a:prstGeom>
          <a:solidFill>
            <a:srgbClr val="C75A52"/>
          </a:solidFill>
          <a:ln w="0">
            <a:noFill/>
          </a:ln>
        </p:spPr>
      </p:sp>
      <p:sp>
        <p:nvSpPr>
          <p:cNvPr id="17" name="Прямокутник 16">
            <a:extLst>
              <a:ext uri="{FF2B5EF4-FFF2-40B4-BE49-F238E27FC236}">
                <a16:creationId xmlns:a16="http://schemas.microsoft.com/office/drawing/2014/main" id="{DC7FC5E0-6C9E-4B9D-9625-7CD86AF90B21}"/>
              </a:ext>
            </a:extLst>
          </p:cNvPr>
          <p:cNvSpPr>
            <a:spLocks noGrp="1"/>
          </p:cNvSpPr>
          <p:nvPr/>
        </p:nvSpPr>
        <p:spPr>
          <a:xfrm>
            <a:off x="6496050" y="3076575"/>
            <a:ext cx="1905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забруднення проби</a:t>
            </a:r>
          </a:p>
        </p:txBody>
      </p:sp>
      <p:sp>
        <p:nvSpPr>
          <p:cNvPr id="18" name="Прямокутник: округлені кути 17">
            <a:extLst>
              <a:ext uri="{FF2B5EF4-FFF2-40B4-BE49-F238E27FC236}">
                <a16:creationId xmlns:a16="http://schemas.microsoft.com/office/drawing/2014/main" id="{F053822B-331F-427E-B85D-64C4D014A0E8}"/>
              </a:ext>
            </a:extLst>
          </p:cNvPr>
          <p:cNvSpPr>
            <a:spLocks noGrp="1"/>
          </p:cNvSpPr>
          <p:nvPr/>
        </p:nvSpPr>
        <p:spPr>
          <a:xfrm>
            <a:off x="514350" y="3505200"/>
            <a:ext cx="2533650" cy="419100"/>
          </a:xfrm>
          <a:prstGeom prst="roundRect">
            <a:avLst>
              <a:gd name="adj" fmla="val 18182"/>
            </a:avLst>
          </a:prstGeom>
          <a:solidFill>
            <a:srgbClr val="F5EBDD"/>
          </a:solidFill>
          <a:ln w="9525">
            <a:solidFill>
              <a:srgbClr val="D6E1DC"/>
            </a:solidFill>
          </a:ln>
        </p:spPr>
      </p:sp>
      <p:sp>
        <p:nvSpPr>
          <p:cNvPr id="19" name="Овал 18">
            <a:extLst>
              <a:ext uri="{FF2B5EF4-FFF2-40B4-BE49-F238E27FC236}">
                <a16:creationId xmlns:a16="http://schemas.microsoft.com/office/drawing/2014/main" id="{693F3177-E74E-4304-9CA2-4E8476B6C4B3}"/>
              </a:ext>
            </a:extLst>
          </p:cNvPr>
          <p:cNvSpPr>
            <a:spLocks noGrp="1"/>
          </p:cNvSpPr>
          <p:nvPr/>
        </p:nvSpPr>
        <p:spPr>
          <a:xfrm>
            <a:off x="647700" y="3629025"/>
            <a:ext cx="171450" cy="171450"/>
          </a:xfrm>
          <a:prstGeom prst="ellipse">
            <a:avLst/>
          </a:prstGeom>
          <a:solidFill>
            <a:srgbClr val="D9952D"/>
          </a:solidFill>
          <a:ln w="0">
            <a:noFill/>
          </a:ln>
        </p:spPr>
      </p:sp>
      <p:sp>
        <p:nvSpPr>
          <p:cNvPr id="20" name="Прямокутник 19">
            <a:extLst>
              <a:ext uri="{FF2B5EF4-FFF2-40B4-BE49-F238E27FC236}">
                <a16:creationId xmlns:a16="http://schemas.microsoft.com/office/drawing/2014/main" id="{2917F41C-4B07-4641-BAA4-4E1253FB5510}"/>
              </a:ext>
            </a:extLst>
          </p:cNvPr>
          <p:cNvSpPr>
            <a:spLocks noGrp="1"/>
          </p:cNvSpPr>
          <p:nvPr/>
        </p:nvSpPr>
        <p:spPr>
          <a:xfrm>
            <a:off x="952500" y="3609975"/>
            <a:ext cx="1905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локальний максимум</a:t>
            </a:r>
          </a:p>
        </p:txBody>
      </p:sp>
      <p:sp>
        <p:nvSpPr>
          <p:cNvPr id="21" name="Прямокутник: округлені кути 20">
            <a:extLst>
              <a:ext uri="{FF2B5EF4-FFF2-40B4-BE49-F238E27FC236}">
                <a16:creationId xmlns:a16="http://schemas.microsoft.com/office/drawing/2014/main" id="{2C3CA0B4-8258-44BD-A8E4-D7E9DCC51F66}"/>
              </a:ext>
            </a:extLst>
          </p:cNvPr>
          <p:cNvSpPr>
            <a:spLocks noGrp="1"/>
          </p:cNvSpPr>
          <p:nvPr/>
        </p:nvSpPr>
        <p:spPr>
          <a:xfrm>
            <a:off x="3286125" y="3505200"/>
            <a:ext cx="2533650" cy="419100"/>
          </a:xfrm>
          <a:prstGeom prst="roundRect">
            <a:avLst>
              <a:gd name="adj" fmla="val 18182"/>
            </a:avLst>
          </a:prstGeom>
          <a:solidFill>
            <a:srgbClr val="FFFFFF"/>
          </a:solidFill>
          <a:ln w="9525">
            <a:solidFill>
              <a:srgbClr val="D6E1DC"/>
            </a:solidFill>
          </a:ln>
        </p:spPr>
      </p:sp>
      <p:sp>
        <p:nvSpPr>
          <p:cNvPr id="22" name="Овал 21">
            <a:extLst>
              <a:ext uri="{FF2B5EF4-FFF2-40B4-BE49-F238E27FC236}">
                <a16:creationId xmlns:a16="http://schemas.microsoft.com/office/drawing/2014/main" id="{5FA399D2-EE83-414C-9329-9046B26AE7B6}"/>
              </a:ext>
            </a:extLst>
          </p:cNvPr>
          <p:cNvSpPr>
            <a:spLocks noGrp="1"/>
          </p:cNvSpPr>
          <p:nvPr/>
        </p:nvSpPr>
        <p:spPr>
          <a:xfrm>
            <a:off x="3419475" y="3629025"/>
            <a:ext cx="171450" cy="171450"/>
          </a:xfrm>
          <a:prstGeom prst="ellipse">
            <a:avLst/>
          </a:prstGeom>
          <a:solidFill>
            <a:srgbClr val="D9952D"/>
          </a:solidFill>
          <a:ln w="0">
            <a:noFill/>
          </a:ln>
        </p:spPr>
      </p:sp>
      <p:sp>
        <p:nvSpPr>
          <p:cNvPr id="23" name="Прямокутник 22">
            <a:extLst>
              <a:ext uri="{FF2B5EF4-FFF2-40B4-BE49-F238E27FC236}">
                <a16:creationId xmlns:a16="http://schemas.microsoft.com/office/drawing/2014/main" id="{FA3173C0-34AE-435D-A7DE-ABCBE32A3E2F}"/>
              </a:ext>
            </a:extLst>
          </p:cNvPr>
          <p:cNvSpPr>
            <a:spLocks noGrp="1"/>
          </p:cNvSpPr>
          <p:nvPr/>
        </p:nvSpPr>
        <p:spPr>
          <a:xfrm>
            <a:off x="3724275" y="3609975"/>
            <a:ext cx="19050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невідоме джерело</a:t>
            </a:r>
          </a:p>
        </p:txBody>
      </p:sp>
      <p:sp>
        <p:nvSpPr>
          <p:cNvPr id="24" name="Прямокутник: округлені кути 23">
            <a:extLst>
              <a:ext uri="{FF2B5EF4-FFF2-40B4-BE49-F238E27FC236}">
                <a16:creationId xmlns:a16="http://schemas.microsoft.com/office/drawing/2014/main" id="{02E18F4B-A120-4B79-8E38-3646B3C237CC}"/>
              </a:ext>
            </a:extLst>
          </p:cNvPr>
          <p:cNvSpPr>
            <a:spLocks noGrp="1"/>
          </p:cNvSpPr>
          <p:nvPr/>
        </p:nvSpPr>
        <p:spPr>
          <a:xfrm>
            <a:off x="6057900" y="3505200"/>
            <a:ext cx="2533650" cy="419100"/>
          </a:xfrm>
          <a:prstGeom prst="roundRect">
            <a:avLst>
              <a:gd name="adj" fmla="val 18182"/>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E04B42E2-D66C-4B9F-9150-F2F85145E892}"/>
              </a:ext>
            </a:extLst>
          </p:cNvPr>
          <p:cNvSpPr>
            <a:spLocks noGrp="1"/>
          </p:cNvSpPr>
          <p:nvPr/>
        </p:nvSpPr>
        <p:spPr>
          <a:xfrm>
            <a:off x="6191250" y="3629025"/>
            <a:ext cx="171450" cy="171450"/>
          </a:xfrm>
          <a:prstGeom prst="ellipse">
            <a:avLst/>
          </a:prstGeom>
          <a:solidFill>
            <a:srgbClr val="D9952D"/>
          </a:solidFill>
          <a:ln w="0">
            <a:noFill/>
          </a:ln>
        </p:spPr>
      </p:sp>
      <p:sp>
        <p:nvSpPr>
          <p:cNvPr id="26" name="Прямокутник 25">
            <a:extLst>
              <a:ext uri="{FF2B5EF4-FFF2-40B4-BE49-F238E27FC236}">
                <a16:creationId xmlns:a16="http://schemas.microsoft.com/office/drawing/2014/main" id="{8A8F901E-925C-443C-8FFE-B55EE8547A28}"/>
              </a:ext>
            </a:extLst>
          </p:cNvPr>
          <p:cNvSpPr>
            <a:spLocks noGrp="1"/>
          </p:cNvSpPr>
          <p:nvPr/>
        </p:nvSpPr>
        <p:spPr>
          <a:xfrm>
            <a:off x="6496050" y="3609975"/>
            <a:ext cx="1905000" cy="209550"/>
          </a:xfrm>
          <a:prstGeom prst="rect">
            <a:avLst/>
          </a:prstGeom>
          <a:noFill/>
          <a:ln w="0">
            <a:noFill/>
          </a:ln>
        </p:spPr>
        <p:txBody>
          <a:bodyPr anchor="t">
            <a:normAutofit fontScale="9275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реальна особливість території</a:t>
            </a:r>
          </a:p>
        </p:txBody>
      </p:sp>
      <p:sp>
        <p:nvSpPr>
          <p:cNvPr id="27" name="Прямокутник: округлені кути 26">
            <a:extLst>
              <a:ext uri="{FF2B5EF4-FFF2-40B4-BE49-F238E27FC236}">
                <a16:creationId xmlns:a16="http://schemas.microsoft.com/office/drawing/2014/main" id="{4D805B17-4356-4AF7-B255-3393A920D0F8}"/>
              </a:ext>
            </a:extLst>
          </p:cNvPr>
          <p:cNvSpPr>
            <a:spLocks noGrp="1"/>
          </p:cNvSpPr>
          <p:nvPr/>
        </p:nvSpPr>
        <p:spPr>
          <a:xfrm>
            <a:off x="8858250" y="2647950"/>
            <a:ext cx="2724150" cy="1390650"/>
          </a:xfrm>
          <a:prstGeom prst="roundRect">
            <a:avLst>
              <a:gd name="adj" fmla="val 5479"/>
            </a:avLst>
          </a:prstGeom>
          <a:solidFill>
            <a:srgbClr val="10282F"/>
          </a:solidFill>
          <a:ln w="0">
            <a:noFill/>
          </a:ln>
        </p:spPr>
      </p:sp>
      <p:sp>
        <p:nvSpPr>
          <p:cNvPr id="28" name="Прямокутник 27">
            <a:extLst>
              <a:ext uri="{FF2B5EF4-FFF2-40B4-BE49-F238E27FC236}">
                <a16:creationId xmlns:a16="http://schemas.microsoft.com/office/drawing/2014/main" id="{9A56C64F-4B4A-4E8C-A87B-F490AC0DCB95}"/>
              </a:ext>
            </a:extLst>
          </p:cNvPr>
          <p:cNvSpPr>
            <a:spLocks noGrp="1"/>
          </p:cNvSpPr>
          <p:nvPr/>
        </p:nvSpPr>
        <p:spPr>
          <a:xfrm>
            <a:off x="9067800" y="2838450"/>
            <a:ext cx="2286000" cy="190500"/>
          </a:xfrm>
          <a:prstGeom prst="rect">
            <a:avLst/>
          </a:prstGeom>
          <a:noFill/>
          <a:ln w="0">
            <a:noFill/>
          </a:ln>
        </p:spPr>
        <p:txBody>
          <a:bodyPr anchor="t">
            <a:normAutofit fontScale="78788"/>
          </a:bodyPr>
          <a:lstStyle/>
          <a:p>
            <a:pPr algn="l">
              <a:defRPr sz="825" b="1">
                <a:solidFill>
                  <a:srgbClr val="A9D6C4"/>
                </a:solidFill>
                <a:latin typeface="DejaVu Sans"/>
                <a:ea typeface="DejaVu Sans"/>
                <a:cs typeface="DejaVu Sans"/>
              </a:defRPr>
            </a:pPr>
            <a:r>
              <a:rPr sz="825" b="1">
                <a:solidFill>
                  <a:srgbClr val="A9D6C4"/>
                </a:solidFill>
                <a:latin typeface="DejaVu Sans"/>
                <a:ea typeface="DejaVu Sans"/>
                <a:cs typeface="DejaVu Sans"/>
              </a:rPr>
              <a:t>ГОЛОВНЕ ПИТАННЯ</a:t>
            </a:r>
          </a:p>
        </p:txBody>
      </p:sp>
      <p:sp>
        <p:nvSpPr>
          <p:cNvPr id="29" name="Прямокутник 28">
            <a:extLst>
              <a:ext uri="{FF2B5EF4-FFF2-40B4-BE49-F238E27FC236}">
                <a16:creationId xmlns:a16="http://schemas.microsoft.com/office/drawing/2014/main" id="{0551A1B0-7A14-4A05-A564-0767552058F4}"/>
              </a:ext>
            </a:extLst>
          </p:cNvPr>
          <p:cNvSpPr>
            <a:spLocks noGrp="1"/>
          </p:cNvSpPr>
          <p:nvPr/>
        </p:nvSpPr>
        <p:spPr>
          <a:xfrm>
            <a:off x="9067800" y="3219450"/>
            <a:ext cx="2286000" cy="514350"/>
          </a:xfrm>
          <a:prstGeom prst="rect">
            <a:avLst/>
          </a:prstGeom>
          <a:noFill/>
          <a:ln w="0">
            <a:noFill/>
          </a:ln>
        </p:spPr>
        <p:txBody>
          <a:bodyPr anchor="t">
            <a:normAutofit fontScale="72549"/>
          </a:bodyPr>
          <a:lstStyle/>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Помилка</a:t>
            </a:r>
          </a:p>
          <a:p>
            <a:pPr algn="ct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чи реальний локальний осередок?</a:t>
            </a:r>
          </a:p>
        </p:txBody>
      </p:sp>
      <p:sp>
        <p:nvSpPr>
          <p:cNvPr id="30" name="Прямокутник 29">
            <a:extLst>
              <a:ext uri="{FF2B5EF4-FFF2-40B4-BE49-F238E27FC236}">
                <a16:creationId xmlns:a16="http://schemas.microsoft.com/office/drawing/2014/main" id="{540D364D-580E-42DD-A766-0DAA8DDACDDD}"/>
              </a:ext>
            </a:extLst>
          </p:cNvPr>
          <p:cNvSpPr>
            <a:spLocks noGrp="1"/>
          </p:cNvSpPr>
          <p:nvPr/>
        </p:nvSpPr>
        <p:spPr>
          <a:xfrm>
            <a:off x="514350" y="4305300"/>
            <a:ext cx="2857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ПЕРЕД ВИЛУЧЕННЯМ</a:t>
            </a:r>
          </a:p>
        </p:txBody>
      </p:sp>
      <p:sp>
        <p:nvSpPr>
          <p:cNvPr id="31" name="Прямокутник: округлені кути 30">
            <a:extLst>
              <a:ext uri="{FF2B5EF4-FFF2-40B4-BE49-F238E27FC236}">
                <a16:creationId xmlns:a16="http://schemas.microsoft.com/office/drawing/2014/main" id="{80216730-3BC0-41CE-8F8C-8ADAB5CC809E}"/>
              </a:ext>
            </a:extLst>
          </p:cNvPr>
          <p:cNvSpPr>
            <a:spLocks noGrp="1"/>
          </p:cNvSpPr>
          <p:nvPr/>
        </p:nvSpPr>
        <p:spPr>
          <a:xfrm>
            <a:off x="514350" y="4629150"/>
            <a:ext cx="2533650" cy="400050"/>
          </a:xfrm>
          <a:prstGeom prst="roundRect">
            <a:avLst>
              <a:gd name="adj" fmla="val 19048"/>
            </a:avLst>
          </a:prstGeom>
          <a:solidFill>
            <a:srgbClr val="FFFFFF"/>
          </a:solidFill>
          <a:ln w="9525">
            <a:solidFill>
              <a:srgbClr val="D6E1DC"/>
            </a:solidFill>
          </a:ln>
        </p:spPr>
      </p:sp>
      <p:sp>
        <p:nvSpPr>
          <p:cNvPr id="32" name="Овал 31">
            <a:extLst>
              <a:ext uri="{FF2B5EF4-FFF2-40B4-BE49-F238E27FC236}">
                <a16:creationId xmlns:a16="http://schemas.microsoft.com/office/drawing/2014/main" id="{8917CD01-1E96-4785-833B-CF34F3278F78}"/>
              </a:ext>
            </a:extLst>
          </p:cNvPr>
          <p:cNvSpPr>
            <a:spLocks noGrp="1"/>
          </p:cNvSpPr>
          <p:nvPr/>
        </p:nvSpPr>
        <p:spPr>
          <a:xfrm>
            <a:off x="628650" y="4733925"/>
            <a:ext cx="190500" cy="190500"/>
          </a:xfrm>
          <a:prstGeom prst="ellipse">
            <a:avLst/>
          </a:prstGeom>
          <a:solidFill>
            <a:srgbClr val="0F6B64"/>
          </a:solidFill>
          <a:ln w="0">
            <a:noFill/>
          </a:ln>
        </p:spPr>
      </p:sp>
      <p:sp>
        <p:nvSpPr>
          <p:cNvPr id="33" name="Прямокутник 32">
            <a:extLst>
              <a:ext uri="{FF2B5EF4-FFF2-40B4-BE49-F238E27FC236}">
                <a16:creationId xmlns:a16="http://schemas.microsoft.com/office/drawing/2014/main" id="{4CC1C124-2298-4188-8D14-CC33D71727F9}"/>
              </a:ext>
            </a:extLst>
          </p:cNvPr>
          <p:cNvSpPr>
            <a:spLocks noGrp="1"/>
          </p:cNvSpPr>
          <p:nvPr/>
        </p:nvSpPr>
        <p:spPr>
          <a:xfrm>
            <a:off x="628650" y="4762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34" name="Прямокутник 33">
            <a:extLst>
              <a:ext uri="{FF2B5EF4-FFF2-40B4-BE49-F238E27FC236}">
                <a16:creationId xmlns:a16="http://schemas.microsoft.com/office/drawing/2014/main" id="{CC18575E-D325-4022-88A6-06AC7DD3C06E}"/>
              </a:ext>
            </a:extLst>
          </p:cNvPr>
          <p:cNvSpPr>
            <a:spLocks noGrp="1"/>
          </p:cNvSpPr>
          <p:nvPr/>
        </p:nvSpPr>
        <p:spPr>
          <a:xfrm>
            <a:off x="933450" y="472440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первинний документ</a:t>
            </a:r>
          </a:p>
        </p:txBody>
      </p:sp>
      <p:sp>
        <p:nvSpPr>
          <p:cNvPr id="35" name="Прямокутник: округлені кути 34">
            <a:extLst>
              <a:ext uri="{FF2B5EF4-FFF2-40B4-BE49-F238E27FC236}">
                <a16:creationId xmlns:a16="http://schemas.microsoft.com/office/drawing/2014/main" id="{9409389B-7F43-482E-B93A-18B210413E0F}"/>
              </a:ext>
            </a:extLst>
          </p:cNvPr>
          <p:cNvSpPr>
            <a:spLocks noGrp="1"/>
          </p:cNvSpPr>
          <p:nvPr/>
        </p:nvSpPr>
        <p:spPr>
          <a:xfrm>
            <a:off x="3286125" y="4629150"/>
            <a:ext cx="2533650" cy="400050"/>
          </a:xfrm>
          <a:prstGeom prst="roundRect">
            <a:avLst>
              <a:gd name="adj" fmla="val 19048"/>
            </a:avLst>
          </a:prstGeom>
          <a:solidFill>
            <a:srgbClr val="F5EBDD"/>
          </a:solidFill>
          <a:ln w="9525">
            <a:solidFill>
              <a:srgbClr val="D6E1DC"/>
            </a:solidFill>
          </a:ln>
        </p:spPr>
      </p:sp>
      <p:sp>
        <p:nvSpPr>
          <p:cNvPr id="36" name="Овал 35">
            <a:extLst>
              <a:ext uri="{FF2B5EF4-FFF2-40B4-BE49-F238E27FC236}">
                <a16:creationId xmlns:a16="http://schemas.microsoft.com/office/drawing/2014/main" id="{5B15A76A-27FF-4BE7-92D1-9FBA64706F71}"/>
              </a:ext>
            </a:extLst>
          </p:cNvPr>
          <p:cNvSpPr>
            <a:spLocks noGrp="1"/>
          </p:cNvSpPr>
          <p:nvPr/>
        </p:nvSpPr>
        <p:spPr>
          <a:xfrm>
            <a:off x="3400425" y="4733925"/>
            <a:ext cx="190500" cy="190500"/>
          </a:xfrm>
          <a:prstGeom prst="ellipse">
            <a:avLst/>
          </a:prstGeom>
          <a:solidFill>
            <a:srgbClr val="0F6B64"/>
          </a:solidFill>
          <a:ln w="0">
            <a:noFill/>
          </a:ln>
        </p:spPr>
      </p:sp>
      <p:sp>
        <p:nvSpPr>
          <p:cNvPr id="37" name="Прямокутник 36">
            <a:extLst>
              <a:ext uri="{FF2B5EF4-FFF2-40B4-BE49-F238E27FC236}">
                <a16:creationId xmlns:a16="http://schemas.microsoft.com/office/drawing/2014/main" id="{AB6F22E4-360C-453E-8BD6-08BA1F34A90F}"/>
              </a:ext>
            </a:extLst>
          </p:cNvPr>
          <p:cNvSpPr>
            <a:spLocks noGrp="1"/>
          </p:cNvSpPr>
          <p:nvPr/>
        </p:nvSpPr>
        <p:spPr>
          <a:xfrm>
            <a:off x="3400425" y="4762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38" name="Прямокутник 37">
            <a:extLst>
              <a:ext uri="{FF2B5EF4-FFF2-40B4-BE49-F238E27FC236}">
                <a16:creationId xmlns:a16="http://schemas.microsoft.com/office/drawing/2014/main" id="{630012D5-BD8E-414A-B73D-E5CC3A993DF5}"/>
              </a:ext>
            </a:extLst>
          </p:cNvPr>
          <p:cNvSpPr>
            <a:spLocks noGrp="1"/>
          </p:cNvSpPr>
          <p:nvPr/>
        </p:nvSpPr>
        <p:spPr>
          <a:xfrm>
            <a:off x="3705225" y="472440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одиниці</a:t>
            </a:r>
          </a:p>
        </p:txBody>
      </p:sp>
      <p:sp>
        <p:nvSpPr>
          <p:cNvPr id="39" name="Прямокутник: округлені кути 38">
            <a:extLst>
              <a:ext uri="{FF2B5EF4-FFF2-40B4-BE49-F238E27FC236}">
                <a16:creationId xmlns:a16="http://schemas.microsoft.com/office/drawing/2014/main" id="{3BF50652-06CE-483A-981C-E3A7F68AD044}"/>
              </a:ext>
            </a:extLst>
          </p:cNvPr>
          <p:cNvSpPr>
            <a:spLocks noGrp="1"/>
          </p:cNvSpPr>
          <p:nvPr/>
        </p:nvSpPr>
        <p:spPr>
          <a:xfrm>
            <a:off x="6057900" y="4629150"/>
            <a:ext cx="2533650" cy="400050"/>
          </a:xfrm>
          <a:prstGeom prst="roundRect">
            <a:avLst>
              <a:gd name="adj" fmla="val 19048"/>
            </a:avLst>
          </a:prstGeom>
          <a:solidFill>
            <a:srgbClr val="FFFFFF"/>
          </a:solidFill>
          <a:ln w="9525">
            <a:solidFill>
              <a:srgbClr val="D6E1DC"/>
            </a:solidFill>
          </a:ln>
        </p:spPr>
      </p:sp>
      <p:sp>
        <p:nvSpPr>
          <p:cNvPr id="40" name="Овал 39">
            <a:extLst>
              <a:ext uri="{FF2B5EF4-FFF2-40B4-BE49-F238E27FC236}">
                <a16:creationId xmlns:a16="http://schemas.microsoft.com/office/drawing/2014/main" id="{F0A745C8-9624-4D18-BA63-4A2B4ABF7F90}"/>
              </a:ext>
            </a:extLst>
          </p:cNvPr>
          <p:cNvSpPr>
            <a:spLocks noGrp="1"/>
          </p:cNvSpPr>
          <p:nvPr/>
        </p:nvSpPr>
        <p:spPr>
          <a:xfrm>
            <a:off x="6172200" y="4733925"/>
            <a:ext cx="190500" cy="190500"/>
          </a:xfrm>
          <a:prstGeom prst="ellipse">
            <a:avLst/>
          </a:prstGeom>
          <a:solidFill>
            <a:srgbClr val="0F6B64"/>
          </a:solidFill>
          <a:ln w="0">
            <a:noFill/>
          </a:ln>
        </p:spPr>
      </p:sp>
      <p:sp>
        <p:nvSpPr>
          <p:cNvPr id="41" name="Прямокутник 40">
            <a:extLst>
              <a:ext uri="{FF2B5EF4-FFF2-40B4-BE49-F238E27FC236}">
                <a16:creationId xmlns:a16="http://schemas.microsoft.com/office/drawing/2014/main" id="{B2438DD1-C92E-4B77-8230-9E429FEEEB3B}"/>
              </a:ext>
            </a:extLst>
          </p:cNvPr>
          <p:cNvSpPr>
            <a:spLocks noGrp="1"/>
          </p:cNvSpPr>
          <p:nvPr/>
        </p:nvSpPr>
        <p:spPr>
          <a:xfrm>
            <a:off x="6172200" y="4762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42" name="Прямокутник 41">
            <a:extLst>
              <a:ext uri="{FF2B5EF4-FFF2-40B4-BE49-F238E27FC236}">
                <a16:creationId xmlns:a16="http://schemas.microsoft.com/office/drawing/2014/main" id="{FCCEC640-D2DC-4E0B-AF85-5662E80F050E}"/>
              </a:ext>
            </a:extLst>
          </p:cNvPr>
          <p:cNvSpPr>
            <a:spLocks noGrp="1"/>
          </p:cNvSpPr>
          <p:nvPr/>
        </p:nvSpPr>
        <p:spPr>
          <a:xfrm>
            <a:off x="6477000" y="472440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координати</a:t>
            </a:r>
          </a:p>
        </p:txBody>
      </p:sp>
      <p:sp>
        <p:nvSpPr>
          <p:cNvPr id="43" name="Прямокутник: округлені кути 42">
            <a:extLst>
              <a:ext uri="{FF2B5EF4-FFF2-40B4-BE49-F238E27FC236}">
                <a16:creationId xmlns:a16="http://schemas.microsoft.com/office/drawing/2014/main" id="{31D8AF24-808E-490E-8C89-E5847D365ACC}"/>
              </a:ext>
            </a:extLst>
          </p:cNvPr>
          <p:cNvSpPr>
            <a:spLocks noGrp="1"/>
          </p:cNvSpPr>
          <p:nvPr/>
        </p:nvSpPr>
        <p:spPr>
          <a:xfrm>
            <a:off x="8829675" y="4629150"/>
            <a:ext cx="2533650" cy="400050"/>
          </a:xfrm>
          <a:prstGeom prst="roundRect">
            <a:avLst>
              <a:gd name="adj" fmla="val 19048"/>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2299CFE9-48C5-4B47-8593-CA32C96CC18C}"/>
              </a:ext>
            </a:extLst>
          </p:cNvPr>
          <p:cNvSpPr>
            <a:spLocks noGrp="1"/>
          </p:cNvSpPr>
          <p:nvPr/>
        </p:nvSpPr>
        <p:spPr>
          <a:xfrm>
            <a:off x="8943975" y="4733925"/>
            <a:ext cx="190500" cy="190500"/>
          </a:xfrm>
          <a:prstGeom prst="ellipse">
            <a:avLst/>
          </a:prstGeom>
          <a:solidFill>
            <a:srgbClr val="0F6B64"/>
          </a:solidFill>
          <a:ln w="0">
            <a:noFill/>
          </a:ln>
        </p:spPr>
      </p:sp>
      <p:sp>
        <p:nvSpPr>
          <p:cNvPr id="45" name="Прямокутник 44">
            <a:extLst>
              <a:ext uri="{FF2B5EF4-FFF2-40B4-BE49-F238E27FC236}">
                <a16:creationId xmlns:a16="http://schemas.microsoft.com/office/drawing/2014/main" id="{BB683F46-8A29-4370-8C1E-74625A1EE448}"/>
              </a:ext>
            </a:extLst>
          </p:cNvPr>
          <p:cNvSpPr>
            <a:spLocks noGrp="1"/>
          </p:cNvSpPr>
          <p:nvPr/>
        </p:nvSpPr>
        <p:spPr>
          <a:xfrm>
            <a:off x="8943975" y="4762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46" name="Прямокутник 45">
            <a:extLst>
              <a:ext uri="{FF2B5EF4-FFF2-40B4-BE49-F238E27FC236}">
                <a16:creationId xmlns:a16="http://schemas.microsoft.com/office/drawing/2014/main" id="{4AF952D0-0F1F-481E-A605-D36CC05E4B26}"/>
              </a:ext>
            </a:extLst>
          </p:cNvPr>
          <p:cNvSpPr>
            <a:spLocks noGrp="1"/>
          </p:cNvSpPr>
          <p:nvPr/>
        </p:nvSpPr>
        <p:spPr>
          <a:xfrm>
            <a:off x="9248775" y="472440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контрольні проби</a:t>
            </a:r>
          </a:p>
        </p:txBody>
      </p:sp>
      <p:sp>
        <p:nvSpPr>
          <p:cNvPr id="47" name="Прямокутник: округлені кути 46">
            <a:extLst>
              <a:ext uri="{FF2B5EF4-FFF2-40B4-BE49-F238E27FC236}">
                <a16:creationId xmlns:a16="http://schemas.microsoft.com/office/drawing/2014/main" id="{D317DBCA-452A-4451-AA70-F46D27FC466F}"/>
              </a:ext>
            </a:extLst>
          </p:cNvPr>
          <p:cNvSpPr>
            <a:spLocks noGrp="1"/>
          </p:cNvSpPr>
          <p:nvPr/>
        </p:nvSpPr>
        <p:spPr>
          <a:xfrm>
            <a:off x="514350" y="5143500"/>
            <a:ext cx="2533650" cy="400050"/>
          </a:xfrm>
          <a:prstGeom prst="roundRect">
            <a:avLst>
              <a:gd name="adj" fmla="val 19048"/>
            </a:avLst>
          </a:prstGeom>
          <a:solidFill>
            <a:srgbClr val="FFFFFF"/>
          </a:solidFill>
          <a:ln w="9525">
            <a:solidFill>
              <a:srgbClr val="D6E1DC"/>
            </a:solidFill>
          </a:ln>
        </p:spPr>
      </p:sp>
      <p:sp>
        <p:nvSpPr>
          <p:cNvPr id="48" name="Овал 47">
            <a:extLst>
              <a:ext uri="{FF2B5EF4-FFF2-40B4-BE49-F238E27FC236}">
                <a16:creationId xmlns:a16="http://schemas.microsoft.com/office/drawing/2014/main" id="{54646E3D-4B60-43B9-AA16-5269C1CD1A77}"/>
              </a:ext>
            </a:extLst>
          </p:cNvPr>
          <p:cNvSpPr>
            <a:spLocks noGrp="1"/>
          </p:cNvSpPr>
          <p:nvPr/>
        </p:nvSpPr>
        <p:spPr>
          <a:xfrm>
            <a:off x="628650" y="5248275"/>
            <a:ext cx="190500" cy="190500"/>
          </a:xfrm>
          <a:prstGeom prst="ellipse">
            <a:avLst/>
          </a:prstGeom>
          <a:solidFill>
            <a:srgbClr val="0F6B64"/>
          </a:solidFill>
          <a:ln w="0">
            <a:noFill/>
          </a:ln>
        </p:spPr>
      </p:sp>
      <p:sp>
        <p:nvSpPr>
          <p:cNvPr id="49" name="Прямокутник 48">
            <a:extLst>
              <a:ext uri="{FF2B5EF4-FFF2-40B4-BE49-F238E27FC236}">
                <a16:creationId xmlns:a16="http://schemas.microsoft.com/office/drawing/2014/main" id="{4C3D2675-8732-4D17-A2B8-AD2BA75415DB}"/>
              </a:ext>
            </a:extLst>
          </p:cNvPr>
          <p:cNvSpPr>
            <a:spLocks noGrp="1"/>
          </p:cNvSpPr>
          <p:nvPr/>
        </p:nvSpPr>
        <p:spPr>
          <a:xfrm>
            <a:off x="628650" y="52768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50" name="Прямокутник 49">
            <a:extLst>
              <a:ext uri="{FF2B5EF4-FFF2-40B4-BE49-F238E27FC236}">
                <a16:creationId xmlns:a16="http://schemas.microsoft.com/office/drawing/2014/main" id="{601CD08F-16D9-4625-B3D7-B20D350DDAE5}"/>
              </a:ext>
            </a:extLst>
          </p:cNvPr>
          <p:cNvSpPr>
            <a:spLocks noGrp="1"/>
          </p:cNvSpPr>
          <p:nvPr/>
        </p:nvSpPr>
        <p:spPr>
          <a:xfrm>
            <a:off x="933450" y="523875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лабораторний протокол</a:t>
            </a:r>
          </a:p>
        </p:txBody>
      </p:sp>
      <p:sp>
        <p:nvSpPr>
          <p:cNvPr id="51" name="Прямокутник: округлені кути 50">
            <a:extLst>
              <a:ext uri="{FF2B5EF4-FFF2-40B4-BE49-F238E27FC236}">
                <a16:creationId xmlns:a16="http://schemas.microsoft.com/office/drawing/2014/main" id="{39E945C1-D328-424C-B120-DE01DBB027FA}"/>
              </a:ext>
            </a:extLst>
          </p:cNvPr>
          <p:cNvSpPr>
            <a:spLocks noGrp="1"/>
          </p:cNvSpPr>
          <p:nvPr/>
        </p:nvSpPr>
        <p:spPr>
          <a:xfrm>
            <a:off x="3286125" y="5143500"/>
            <a:ext cx="2533650" cy="400050"/>
          </a:xfrm>
          <a:prstGeom prst="roundRect">
            <a:avLst>
              <a:gd name="adj" fmla="val 19048"/>
            </a:avLst>
          </a:prstGeom>
          <a:solidFill>
            <a:srgbClr val="F5EBDD"/>
          </a:solidFill>
          <a:ln w="9525">
            <a:solidFill>
              <a:srgbClr val="D6E1DC"/>
            </a:solidFill>
          </a:ln>
        </p:spPr>
      </p:sp>
      <p:sp>
        <p:nvSpPr>
          <p:cNvPr id="52" name="Овал 51">
            <a:extLst>
              <a:ext uri="{FF2B5EF4-FFF2-40B4-BE49-F238E27FC236}">
                <a16:creationId xmlns:a16="http://schemas.microsoft.com/office/drawing/2014/main" id="{9C19B5A3-12B0-4D81-982A-1234A52E014C}"/>
              </a:ext>
            </a:extLst>
          </p:cNvPr>
          <p:cNvSpPr>
            <a:spLocks noGrp="1"/>
          </p:cNvSpPr>
          <p:nvPr/>
        </p:nvSpPr>
        <p:spPr>
          <a:xfrm>
            <a:off x="3400425" y="5248275"/>
            <a:ext cx="190500" cy="190500"/>
          </a:xfrm>
          <a:prstGeom prst="ellipse">
            <a:avLst/>
          </a:prstGeom>
          <a:solidFill>
            <a:srgbClr val="0F6B64"/>
          </a:solidFill>
          <a:ln w="0">
            <a:noFill/>
          </a:ln>
        </p:spPr>
      </p:sp>
      <p:sp>
        <p:nvSpPr>
          <p:cNvPr id="53" name="Прямокутник 52">
            <a:extLst>
              <a:ext uri="{FF2B5EF4-FFF2-40B4-BE49-F238E27FC236}">
                <a16:creationId xmlns:a16="http://schemas.microsoft.com/office/drawing/2014/main" id="{EEB209E6-4EB4-4EDC-AD28-2CDB336A1ECE}"/>
              </a:ext>
            </a:extLst>
          </p:cNvPr>
          <p:cNvSpPr>
            <a:spLocks noGrp="1"/>
          </p:cNvSpPr>
          <p:nvPr/>
        </p:nvSpPr>
        <p:spPr>
          <a:xfrm>
            <a:off x="3400425" y="52768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54" name="Прямокутник 53">
            <a:extLst>
              <a:ext uri="{FF2B5EF4-FFF2-40B4-BE49-F238E27FC236}">
                <a16:creationId xmlns:a16="http://schemas.microsoft.com/office/drawing/2014/main" id="{D36548B3-C143-4356-9309-FAC2D7D84A93}"/>
              </a:ext>
            </a:extLst>
          </p:cNvPr>
          <p:cNvSpPr>
            <a:spLocks noGrp="1"/>
          </p:cNvSpPr>
          <p:nvPr/>
        </p:nvSpPr>
        <p:spPr>
          <a:xfrm>
            <a:off x="3705225" y="523875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місцеві умови</a:t>
            </a:r>
          </a:p>
        </p:txBody>
      </p:sp>
      <p:sp>
        <p:nvSpPr>
          <p:cNvPr id="55" name="Прямокутник: округлені кути 54">
            <a:extLst>
              <a:ext uri="{FF2B5EF4-FFF2-40B4-BE49-F238E27FC236}">
                <a16:creationId xmlns:a16="http://schemas.microsoft.com/office/drawing/2014/main" id="{2E7A54A7-88EE-4054-99B0-29F6689140C1}"/>
              </a:ext>
            </a:extLst>
          </p:cNvPr>
          <p:cNvSpPr>
            <a:spLocks noGrp="1"/>
          </p:cNvSpPr>
          <p:nvPr/>
        </p:nvSpPr>
        <p:spPr>
          <a:xfrm>
            <a:off x="6057900" y="5143500"/>
            <a:ext cx="2533650" cy="400050"/>
          </a:xfrm>
          <a:prstGeom prst="roundRect">
            <a:avLst>
              <a:gd name="adj" fmla="val 19048"/>
            </a:avLst>
          </a:prstGeom>
          <a:solidFill>
            <a:srgbClr val="FFFFFF"/>
          </a:solidFill>
          <a:ln w="9525">
            <a:solidFill>
              <a:srgbClr val="D6E1DC"/>
            </a:solidFill>
          </a:ln>
        </p:spPr>
      </p:sp>
      <p:sp>
        <p:nvSpPr>
          <p:cNvPr id="56" name="Овал 55">
            <a:extLst>
              <a:ext uri="{FF2B5EF4-FFF2-40B4-BE49-F238E27FC236}">
                <a16:creationId xmlns:a16="http://schemas.microsoft.com/office/drawing/2014/main" id="{99DA7A12-578B-4E3F-9919-ACD058DB46CF}"/>
              </a:ext>
            </a:extLst>
          </p:cNvPr>
          <p:cNvSpPr>
            <a:spLocks noGrp="1"/>
          </p:cNvSpPr>
          <p:nvPr/>
        </p:nvSpPr>
        <p:spPr>
          <a:xfrm>
            <a:off x="6172200" y="5248275"/>
            <a:ext cx="190500" cy="190500"/>
          </a:xfrm>
          <a:prstGeom prst="ellipse">
            <a:avLst/>
          </a:prstGeom>
          <a:solidFill>
            <a:srgbClr val="0F6B64"/>
          </a:solidFill>
          <a:ln w="0">
            <a:noFill/>
          </a:ln>
        </p:spPr>
      </p:sp>
      <p:sp>
        <p:nvSpPr>
          <p:cNvPr id="57" name="Прямокутник 56">
            <a:extLst>
              <a:ext uri="{FF2B5EF4-FFF2-40B4-BE49-F238E27FC236}">
                <a16:creationId xmlns:a16="http://schemas.microsoft.com/office/drawing/2014/main" id="{19E01FA1-663E-42FD-A9FE-31B607DC8062}"/>
              </a:ext>
            </a:extLst>
          </p:cNvPr>
          <p:cNvSpPr>
            <a:spLocks noGrp="1"/>
          </p:cNvSpPr>
          <p:nvPr/>
        </p:nvSpPr>
        <p:spPr>
          <a:xfrm>
            <a:off x="6172200" y="52768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58" name="Прямокутник 57">
            <a:extLst>
              <a:ext uri="{FF2B5EF4-FFF2-40B4-BE49-F238E27FC236}">
                <a16:creationId xmlns:a16="http://schemas.microsoft.com/office/drawing/2014/main" id="{30CDF221-3758-4245-BFC9-DE2E7408903F}"/>
              </a:ext>
            </a:extLst>
          </p:cNvPr>
          <p:cNvSpPr>
            <a:spLocks noGrp="1"/>
          </p:cNvSpPr>
          <p:nvPr/>
        </p:nvSpPr>
        <p:spPr>
          <a:xfrm>
            <a:off x="6477000" y="523875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повторний відбір</a:t>
            </a:r>
          </a:p>
        </p:txBody>
      </p:sp>
      <p:sp>
        <p:nvSpPr>
          <p:cNvPr id="59" name="Прямокутник: округлені кути 58">
            <a:extLst>
              <a:ext uri="{FF2B5EF4-FFF2-40B4-BE49-F238E27FC236}">
                <a16:creationId xmlns:a16="http://schemas.microsoft.com/office/drawing/2014/main" id="{D832E810-6334-40B5-98BC-80877F3540B7}"/>
              </a:ext>
            </a:extLst>
          </p:cNvPr>
          <p:cNvSpPr>
            <a:spLocks noGrp="1"/>
          </p:cNvSpPr>
          <p:nvPr/>
        </p:nvSpPr>
        <p:spPr>
          <a:xfrm>
            <a:off x="8829675" y="5143500"/>
            <a:ext cx="2533650" cy="400050"/>
          </a:xfrm>
          <a:prstGeom prst="roundRect">
            <a:avLst>
              <a:gd name="adj" fmla="val 19048"/>
            </a:avLst>
          </a:prstGeom>
          <a:solidFill>
            <a:srgbClr val="DDECE4"/>
          </a:solidFill>
          <a:ln w="9525">
            <a:solidFill>
              <a:srgbClr val="D6E1DC"/>
            </a:solidFill>
          </a:ln>
        </p:spPr>
      </p:sp>
      <p:sp>
        <p:nvSpPr>
          <p:cNvPr id="60" name="Овал 59">
            <a:extLst>
              <a:ext uri="{FF2B5EF4-FFF2-40B4-BE49-F238E27FC236}">
                <a16:creationId xmlns:a16="http://schemas.microsoft.com/office/drawing/2014/main" id="{49BDADD4-2E22-4701-97C5-CA127CA9AFC3}"/>
              </a:ext>
            </a:extLst>
          </p:cNvPr>
          <p:cNvSpPr>
            <a:spLocks noGrp="1"/>
          </p:cNvSpPr>
          <p:nvPr/>
        </p:nvSpPr>
        <p:spPr>
          <a:xfrm>
            <a:off x="8943975" y="5248275"/>
            <a:ext cx="190500" cy="190500"/>
          </a:xfrm>
          <a:prstGeom prst="ellipse">
            <a:avLst/>
          </a:prstGeom>
          <a:solidFill>
            <a:srgbClr val="4D8969"/>
          </a:solidFill>
          <a:ln w="0">
            <a:noFill/>
          </a:ln>
        </p:spPr>
      </p:sp>
      <p:sp>
        <p:nvSpPr>
          <p:cNvPr id="61" name="Прямокутник 60">
            <a:extLst>
              <a:ext uri="{FF2B5EF4-FFF2-40B4-BE49-F238E27FC236}">
                <a16:creationId xmlns:a16="http://schemas.microsoft.com/office/drawing/2014/main" id="{4A9D1DDC-BC7E-4E89-AAD7-2FFB2AD8F941}"/>
              </a:ext>
            </a:extLst>
          </p:cNvPr>
          <p:cNvSpPr>
            <a:spLocks noGrp="1"/>
          </p:cNvSpPr>
          <p:nvPr/>
        </p:nvSpPr>
        <p:spPr>
          <a:xfrm>
            <a:off x="8943975" y="52768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8</a:t>
            </a:r>
          </a:p>
        </p:txBody>
      </p:sp>
      <p:sp>
        <p:nvSpPr>
          <p:cNvPr id="62" name="Прямокутник 61">
            <a:extLst>
              <a:ext uri="{FF2B5EF4-FFF2-40B4-BE49-F238E27FC236}">
                <a16:creationId xmlns:a16="http://schemas.microsoft.com/office/drawing/2014/main" id="{6BD40F3D-211D-41C5-A186-B4419CB6B372}"/>
              </a:ext>
            </a:extLst>
          </p:cNvPr>
          <p:cNvSpPr>
            <a:spLocks noGrp="1"/>
          </p:cNvSpPr>
          <p:nvPr/>
        </p:nvSpPr>
        <p:spPr>
          <a:xfrm>
            <a:off x="9248775" y="5238750"/>
            <a:ext cx="1962150" cy="200025"/>
          </a:xfrm>
          <a:prstGeom prst="rect">
            <a:avLst/>
          </a:prstGeom>
          <a:noFill/>
          <a:ln w="0">
            <a:noFill/>
          </a:ln>
        </p:spPr>
        <p:txBody>
          <a:bodyPr anchor="t">
            <a:normAutofit fontScale="86364"/>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документоване рішення</a:t>
            </a:r>
          </a:p>
        </p:txBody>
      </p:sp>
      <p:sp>
        <p:nvSpPr>
          <p:cNvPr id="63" name="Прямокутник 62">
            <a:extLst>
              <a:ext uri="{FF2B5EF4-FFF2-40B4-BE49-F238E27FC236}">
                <a16:creationId xmlns:a16="http://schemas.microsoft.com/office/drawing/2014/main" id="{FDC7B165-97A4-48C4-A174-B4756A8B28E0}"/>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4" name="Прямокутник 63">
            <a:extLst>
              <a:ext uri="{FF2B5EF4-FFF2-40B4-BE49-F238E27FC236}">
                <a16:creationId xmlns:a16="http://schemas.microsoft.com/office/drawing/2014/main" id="{A49197DE-11BA-4CED-8D8E-B5EBC30F2D85}"/>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43</a:t>
            </a:r>
          </a:p>
        </p:txBody>
      </p:sp>
    </p:spTree>
    <p:extLst>
      <p:ext uri="{BB962C8B-B14F-4D97-AF65-F5344CB8AC3E}">
        <p14:creationId xmlns:p14="http://schemas.microsoft.com/office/powerpoint/2010/main" val="1274078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Прямокутник 45">
            <a:extLst>
              <a:ext uri="{FF2B5EF4-FFF2-40B4-BE49-F238E27FC236}">
                <a16:creationId xmlns:a16="http://schemas.microsoft.com/office/drawing/2014/main" id="{87A8BF83-CFA6-4946-8876-AE40B710398B}"/>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44</a:t>
            </a:r>
          </a:p>
        </p:txBody>
      </p:sp>
      <p:sp>
        <p:nvSpPr>
          <p:cNvPr id="2" name="Прямокутник 1">
            <a:extLst>
              <a:ext uri="{FF2B5EF4-FFF2-40B4-BE49-F238E27FC236}">
                <a16:creationId xmlns:a16="http://schemas.microsoft.com/office/drawing/2014/main" id="{63F82EC5-B561-4C13-9A16-507990A7293F}"/>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8A4121C2-49D8-476E-B5A0-6514C85CB420}"/>
              </a:ext>
            </a:extLst>
          </p:cNvPr>
          <p:cNvSpPr>
            <a:spLocks noGrp="1"/>
          </p:cNvSpPr>
          <p:nvPr/>
        </p:nvSpPr>
        <p:spPr>
          <a:xfrm>
            <a:off x="514350" y="723900"/>
            <a:ext cx="11049000" cy="523875"/>
          </a:xfrm>
          <a:prstGeom prst="rect">
            <a:avLst/>
          </a:prstGeom>
          <a:noFill/>
          <a:ln w="0">
            <a:noFill/>
          </a:ln>
        </p:spPr>
        <p:txBody>
          <a:bodyPr anchor="t">
            <a:normAutofit fontScale="96822"/>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Картографічне оформлення забезпечує однозначне читання карти</a:t>
            </a:r>
          </a:p>
        </p:txBody>
      </p:sp>
      <p:sp>
        <p:nvSpPr>
          <p:cNvPr id="4" name="Прямокутник: округлені кути 3">
            <a:extLst>
              <a:ext uri="{FF2B5EF4-FFF2-40B4-BE49-F238E27FC236}">
                <a16:creationId xmlns:a16="http://schemas.microsoft.com/office/drawing/2014/main" id="{15A40462-45E5-4012-AF63-AEC54E969D93}"/>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B1E3B1B9-51FB-40C0-837F-B863E01158EB}"/>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F6836830-3EA7-4763-97B3-008B8C790CD2}"/>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КАРТОГРАФІЧНЕ ОФОРМЛЕННЯ</a:t>
            </a:r>
          </a:p>
        </p:txBody>
      </p:sp>
      <p:sp>
        <p:nvSpPr>
          <p:cNvPr id="7" name="Прямокутник 6">
            <a:extLst>
              <a:ext uri="{FF2B5EF4-FFF2-40B4-BE49-F238E27FC236}">
                <a16:creationId xmlns:a16="http://schemas.microsoft.com/office/drawing/2014/main" id="{4EA3C9E4-70DE-4D53-A7AB-034976EBCBBD}"/>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 назви, легенди, масштабу, координатних відомостей, джерел і застережень, яка дозволяє правильно інтерпретувати карту.</a:t>
            </a:r>
          </a:p>
        </p:txBody>
      </p:sp>
      <p:sp>
        <p:nvSpPr>
          <p:cNvPr id="8" name="Прямокутник: округлені кути 7">
            <a:extLst>
              <a:ext uri="{FF2B5EF4-FFF2-40B4-BE49-F238E27FC236}">
                <a16:creationId xmlns:a16="http://schemas.microsoft.com/office/drawing/2014/main" id="{A3B9485E-CF14-435B-8AEF-6F4208943CB5}"/>
              </a:ext>
            </a:extLst>
          </p:cNvPr>
          <p:cNvSpPr>
            <a:spLocks noGrp="1"/>
          </p:cNvSpPr>
          <p:nvPr/>
        </p:nvSpPr>
        <p:spPr>
          <a:xfrm>
            <a:off x="514350" y="2647950"/>
            <a:ext cx="3457575" cy="723900"/>
          </a:xfrm>
          <a:prstGeom prst="roundRect">
            <a:avLst>
              <a:gd name="adj" fmla="val 10526"/>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59A9C059-B35C-479E-B4DC-9B2C0602A44A}"/>
              </a:ext>
            </a:extLst>
          </p:cNvPr>
          <p:cNvSpPr>
            <a:spLocks noGrp="1"/>
          </p:cNvSpPr>
          <p:nvPr/>
        </p:nvSpPr>
        <p:spPr>
          <a:xfrm>
            <a:off x="647700" y="2838450"/>
            <a:ext cx="323850" cy="3238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365A529A-8443-4698-96B6-0507A25A7FDD}"/>
              </a:ext>
            </a:extLst>
          </p:cNvPr>
          <p:cNvSpPr>
            <a:spLocks noGrp="1"/>
          </p:cNvSpPr>
          <p:nvPr/>
        </p:nvSpPr>
        <p:spPr>
          <a:xfrm>
            <a:off x="647700" y="29337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D0C385A0-A226-4707-8E21-71C3EC2706EA}"/>
              </a:ext>
            </a:extLst>
          </p:cNvPr>
          <p:cNvSpPr>
            <a:spLocks noGrp="1"/>
          </p:cNvSpPr>
          <p:nvPr/>
        </p:nvSpPr>
        <p:spPr>
          <a:xfrm>
            <a:off x="1104900" y="27622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Назва</a:t>
            </a:r>
          </a:p>
        </p:txBody>
      </p:sp>
      <p:sp>
        <p:nvSpPr>
          <p:cNvPr id="12" name="Прямокутник 11">
            <a:extLst>
              <a:ext uri="{FF2B5EF4-FFF2-40B4-BE49-F238E27FC236}">
                <a16:creationId xmlns:a16="http://schemas.microsoft.com/office/drawing/2014/main" id="{CB212DD4-67CA-4E6B-A043-B198C91E959C}"/>
              </a:ext>
            </a:extLst>
          </p:cNvPr>
          <p:cNvSpPr>
            <a:spLocks noGrp="1"/>
          </p:cNvSpPr>
          <p:nvPr/>
        </p:nvSpPr>
        <p:spPr>
          <a:xfrm>
            <a:off x="1104900" y="3000375"/>
            <a:ext cx="2667000" cy="2667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територія, період, показник, матриця</a:t>
            </a:r>
          </a:p>
        </p:txBody>
      </p:sp>
      <p:sp>
        <p:nvSpPr>
          <p:cNvPr id="13" name="Прямокутник: округлені кути 12">
            <a:extLst>
              <a:ext uri="{FF2B5EF4-FFF2-40B4-BE49-F238E27FC236}">
                <a16:creationId xmlns:a16="http://schemas.microsoft.com/office/drawing/2014/main" id="{1891CC44-F061-4C8A-AFC9-A52BAF39BFC3}"/>
              </a:ext>
            </a:extLst>
          </p:cNvPr>
          <p:cNvSpPr>
            <a:spLocks noGrp="1"/>
          </p:cNvSpPr>
          <p:nvPr/>
        </p:nvSpPr>
        <p:spPr>
          <a:xfrm>
            <a:off x="4200525" y="2647950"/>
            <a:ext cx="3457575" cy="723900"/>
          </a:xfrm>
          <a:prstGeom prst="roundRect">
            <a:avLst>
              <a:gd name="adj" fmla="val 10526"/>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558C0454-AA86-41CE-B799-E7CACC5C1C8E}"/>
              </a:ext>
            </a:extLst>
          </p:cNvPr>
          <p:cNvSpPr>
            <a:spLocks noGrp="1"/>
          </p:cNvSpPr>
          <p:nvPr/>
        </p:nvSpPr>
        <p:spPr>
          <a:xfrm>
            <a:off x="4333875" y="2838450"/>
            <a:ext cx="323850" cy="3238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EE0ABF44-BA12-4666-82E6-A7A204F38CDC}"/>
              </a:ext>
            </a:extLst>
          </p:cNvPr>
          <p:cNvSpPr>
            <a:spLocks noGrp="1"/>
          </p:cNvSpPr>
          <p:nvPr/>
        </p:nvSpPr>
        <p:spPr>
          <a:xfrm>
            <a:off x="4333875" y="29337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35868A09-5CE0-4445-BBF7-823C1EBDAA6F}"/>
              </a:ext>
            </a:extLst>
          </p:cNvPr>
          <p:cNvSpPr>
            <a:spLocks noGrp="1"/>
          </p:cNvSpPr>
          <p:nvPr/>
        </p:nvSpPr>
        <p:spPr>
          <a:xfrm>
            <a:off x="4791075" y="27622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Вимірювання</a:t>
            </a:r>
          </a:p>
        </p:txBody>
      </p:sp>
      <p:sp>
        <p:nvSpPr>
          <p:cNvPr id="17" name="Прямокутник 16">
            <a:extLst>
              <a:ext uri="{FF2B5EF4-FFF2-40B4-BE49-F238E27FC236}">
                <a16:creationId xmlns:a16="http://schemas.microsoft.com/office/drawing/2014/main" id="{0E3E9A35-2321-4885-8AD4-67A3DD8709A4}"/>
              </a:ext>
            </a:extLst>
          </p:cNvPr>
          <p:cNvSpPr>
            <a:spLocks noGrp="1"/>
          </p:cNvSpPr>
          <p:nvPr/>
        </p:nvSpPr>
        <p:spPr>
          <a:xfrm>
            <a:off x="4791075" y="3000375"/>
            <a:ext cx="2667000" cy="2667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одиниця та підписані межі класів</a:t>
            </a:r>
          </a:p>
        </p:txBody>
      </p:sp>
      <p:sp>
        <p:nvSpPr>
          <p:cNvPr id="18" name="Прямокутник: округлені кути 17">
            <a:extLst>
              <a:ext uri="{FF2B5EF4-FFF2-40B4-BE49-F238E27FC236}">
                <a16:creationId xmlns:a16="http://schemas.microsoft.com/office/drawing/2014/main" id="{0FE675FB-C82A-4251-ABDB-F1258B2ED8BC}"/>
              </a:ext>
            </a:extLst>
          </p:cNvPr>
          <p:cNvSpPr>
            <a:spLocks noGrp="1"/>
          </p:cNvSpPr>
          <p:nvPr/>
        </p:nvSpPr>
        <p:spPr>
          <a:xfrm>
            <a:off x="7886700" y="2647950"/>
            <a:ext cx="3457575" cy="723900"/>
          </a:xfrm>
          <a:prstGeom prst="roundRect">
            <a:avLst>
              <a:gd name="adj" fmla="val 10526"/>
            </a:avLst>
          </a:prstGeom>
          <a:solidFill>
            <a:srgbClr val="F4F8F6"/>
          </a:solidFill>
          <a:ln w="9525">
            <a:solidFill>
              <a:srgbClr val="D6E1DC"/>
            </a:solidFill>
          </a:ln>
        </p:spPr>
      </p:sp>
      <p:sp>
        <p:nvSpPr>
          <p:cNvPr id="19" name="Овал 18">
            <a:extLst>
              <a:ext uri="{FF2B5EF4-FFF2-40B4-BE49-F238E27FC236}">
                <a16:creationId xmlns:a16="http://schemas.microsoft.com/office/drawing/2014/main" id="{3DFD745F-8A3E-4932-B5BE-ACE9DE0D1B76}"/>
              </a:ext>
            </a:extLst>
          </p:cNvPr>
          <p:cNvSpPr>
            <a:spLocks noGrp="1"/>
          </p:cNvSpPr>
          <p:nvPr/>
        </p:nvSpPr>
        <p:spPr>
          <a:xfrm>
            <a:off x="8020050" y="2838450"/>
            <a:ext cx="323850" cy="32385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8CE24FB4-96EE-41F6-882B-91527E007ED7}"/>
              </a:ext>
            </a:extLst>
          </p:cNvPr>
          <p:cNvSpPr>
            <a:spLocks noGrp="1"/>
          </p:cNvSpPr>
          <p:nvPr/>
        </p:nvSpPr>
        <p:spPr>
          <a:xfrm>
            <a:off x="8020050" y="29337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AAE02255-18EA-4D50-BEDA-4CB76E2D7504}"/>
              </a:ext>
            </a:extLst>
          </p:cNvPr>
          <p:cNvSpPr>
            <a:spLocks noGrp="1"/>
          </p:cNvSpPr>
          <p:nvPr/>
        </p:nvSpPr>
        <p:spPr>
          <a:xfrm>
            <a:off x="8477250" y="27622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Орієнтація</a:t>
            </a:r>
          </a:p>
        </p:txBody>
      </p:sp>
      <p:sp>
        <p:nvSpPr>
          <p:cNvPr id="22" name="Прямокутник 21">
            <a:extLst>
              <a:ext uri="{FF2B5EF4-FFF2-40B4-BE49-F238E27FC236}">
                <a16:creationId xmlns:a16="http://schemas.microsoft.com/office/drawing/2014/main" id="{C219ED46-CC2F-4BFB-993C-DAC3B3AD2F17}"/>
              </a:ext>
            </a:extLst>
          </p:cNvPr>
          <p:cNvSpPr>
            <a:spLocks noGrp="1"/>
          </p:cNvSpPr>
          <p:nvPr/>
        </p:nvSpPr>
        <p:spPr>
          <a:xfrm>
            <a:off x="8477250" y="3000375"/>
            <a:ext cx="2667000" cy="2667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масштаб і напрямок півночі</a:t>
            </a:r>
          </a:p>
        </p:txBody>
      </p:sp>
      <p:sp>
        <p:nvSpPr>
          <p:cNvPr id="23" name="Прямокутник: округлені кути 22">
            <a:extLst>
              <a:ext uri="{FF2B5EF4-FFF2-40B4-BE49-F238E27FC236}">
                <a16:creationId xmlns:a16="http://schemas.microsoft.com/office/drawing/2014/main" id="{347C85DD-3D76-4EB9-8833-7CB0422F743C}"/>
              </a:ext>
            </a:extLst>
          </p:cNvPr>
          <p:cNvSpPr>
            <a:spLocks noGrp="1"/>
          </p:cNvSpPr>
          <p:nvPr/>
        </p:nvSpPr>
        <p:spPr>
          <a:xfrm>
            <a:off x="514350" y="3524250"/>
            <a:ext cx="3457575" cy="723900"/>
          </a:xfrm>
          <a:prstGeom prst="roundRect">
            <a:avLst>
              <a:gd name="adj" fmla="val 10526"/>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09424BEC-DB7E-494A-B377-DF38CA91B962}"/>
              </a:ext>
            </a:extLst>
          </p:cNvPr>
          <p:cNvSpPr>
            <a:spLocks noGrp="1"/>
          </p:cNvSpPr>
          <p:nvPr/>
        </p:nvSpPr>
        <p:spPr>
          <a:xfrm>
            <a:off x="647700" y="3714750"/>
            <a:ext cx="323850" cy="323850"/>
          </a:xfrm>
          <a:prstGeom prst="ellipse">
            <a:avLst/>
          </a:prstGeom>
          <a:solidFill>
            <a:srgbClr val="0F6B64"/>
          </a:solidFill>
          <a:ln w="0">
            <a:noFill/>
          </a:ln>
        </p:spPr>
      </p:sp>
      <p:sp>
        <p:nvSpPr>
          <p:cNvPr id="25" name="Прямокутник 24">
            <a:extLst>
              <a:ext uri="{FF2B5EF4-FFF2-40B4-BE49-F238E27FC236}">
                <a16:creationId xmlns:a16="http://schemas.microsoft.com/office/drawing/2014/main" id="{87BFB090-BD17-4821-AA36-6F93E18D4C19}"/>
              </a:ext>
            </a:extLst>
          </p:cNvPr>
          <p:cNvSpPr>
            <a:spLocks noGrp="1"/>
          </p:cNvSpPr>
          <p:nvPr/>
        </p:nvSpPr>
        <p:spPr>
          <a:xfrm>
            <a:off x="647700" y="38100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C58A00E0-0007-4613-A498-FF33B6C7AAA7}"/>
              </a:ext>
            </a:extLst>
          </p:cNvPr>
          <p:cNvSpPr>
            <a:spLocks noGrp="1"/>
          </p:cNvSpPr>
          <p:nvPr/>
        </p:nvSpPr>
        <p:spPr>
          <a:xfrm>
            <a:off x="1104900" y="36385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Географія</a:t>
            </a:r>
          </a:p>
        </p:txBody>
      </p:sp>
      <p:sp>
        <p:nvSpPr>
          <p:cNvPr id="27" name="Прямокутник 26">
            <a:extLst>
              <a:ext uri="{FF2B5EF4-FFF2-40B4-BE49-F238E27FC236}">
                <a16:creationId xmlns:a16="http://schemas.microsoft.com/office/drawing/2014/main" id="{F2B97ACB-3597-4C94-9350-70FFAE300F30}"/>
              </a:ext>
            </a:extLst>
          </p:cNvPr>
          <p:cNvSpPr>
            <a:spLocks noGrp="1"/>
          </p:cNvSpPr>
          <p:nvPr/>
        </p:nvSpPr>
        <p:spPr>
          <a:xfrm>
            <a:off x="1104900" y="3876675"/>
            <a:ext cx="2667000" cy="2667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система координат і межі інтерполяції</a:t>
            </a:r>
          </a:p>
        </p:txBody>
      </p:sp>
      <p:sp>
        <p:nvSpPr>
          <p:cNvPr id="28" name="Прямокутник: округлені кути 27">
            <a:extLst>
              <a:ext uri="{FF2B5EF4-FFF2-40B4-BE49-F238E27FC236}">
                <a16:creationId xmlns:a16="http://schemas.microsoft.com/office/drawing/2014/main" id="{FC77AE52-A339-40B8-883F-7F5D118D25BB}"/>
              </a:ext>
            </a:extLst>
          </p:cNvPr>
          <p:cNvSpPr>
            <a:spLocks noGrp="1"/>
          </p:cNvSpPr>
          <p:nvPr/>
        </p:nvSpPr>
        <p:spPr>
          <a:xfrm>
            <a:off x="4200525" y="3524250"/>
            <a:ext cx="3457575" cy="723900"/>
          </a:xfrm>
          <a:prstGeom prst="roundRect">
            <a:avLst>
              <a:gd name="adj" fmla="val 10526"/>
            </a:avLst>
          </a:prstGeom>
          <a:solidFill>
            <a:srgbClr val="F4F8F6"/>
          </a:solidFill>
          <a:ln w="9525">
            <a:solidFill>
              <a:srgbClr val="D6E1DC"/>
            </a:solidFill>
          </a:ln>
        </p:spPr>
      </p:sp>
      <p:sp>
        <p:nvSpPr>
          <p:cNvPr id="29" name="Овал 28">
            <a:extLst>
              <a:ext uri="{FF2B5EF4-FFF2-40B4-BE49-F238E27FC236}">
                <a16:creationId xmlns:a16="http://schemas.microsoft.com/office/drawing/2014/main" id="{04219BE5-4844-4EE7-871F-92133EA3F682}"/>
              </a:ext>
            </a:extLst>
          </p:cNvPr>
          <p:cNvSpPr>
            <a:spLocks noGrp="1"/>
          </p:cNvSpPr>
          <p:nvPr/>
        </p:nvSpPr>
        <p:spPr>
          <a:xfrm>
            <a:off x="4333875" y="3714750"/>
            <a:ext cx="323850" cy="32385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0A1C3038-AF24-411F-BA35-F7AE7371B096}"/>
              </a:ext>
            </a:extLst>
          </p:cNvPr>
          <p:cNvSpPr>
            <a:spLocks noGrp="1"/>
          </p:cNvSpPr>
          <p:nvPr/>
        </p:nvSpPr>
        <p:spPr>
          <a:xfrm>
            <a:off x="4333875" y="38100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CB07063E-4F16-407F-B152-14FD798BA76E}"/>
              </a:ext>
            </a:extLst>
          </p:cNvPr>
          <p:cNvSpPr>
            <a:spLocks noGrp="1"/>
          </p:cNvSpPr>
          <p:nvPr/>
        </p:nvSpPr>
        <p:spPr>
          <a:xfrm>
            <a:off x="4791075" y="36385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Походження</a:t>
            </a:r>
          </a:p>
        </p:txBody>
      </p:sp>
      <p:sp>
        <p:nvSpPr>
          <p:cNvPr id="32" name="Прямокутник 31">
            <a:extLst>
              <a:ext uri="{FF2B5EF4-FFF2-40B4-BE49-F238E27FC236}">
                <a16:creationId xmlns:a16="http://schemas.microsoft.com/office/drawing/2014/main" id="{56B9966E-6B3A-4B36-9770-62687356A51B}"/>
              </a:ext>
            </a:extLst>
          </p:cNvPr>
          <p:cNvSpPr>
            <a:spLocks noGrp="1"/>
          </p:cNvSpPr>
          <p:nvPr/>
        </p:nvSpPr>
        <p:spPr>
          <a:xfrm>
            <a:off x="4791075" y="3876675"/>
            <a:ext cx="2667000" cy="266700"/>
          </a:xfrm>
          <a:prstGeom prst="rect">
            <a:avLst/>
          </a:prstGeom>
          <a:noFill/>
          <a:ln w="0">
            <a:noFill/>
          </a:ln>
        </p:spPr>
        <p:txBody>
          <a:bodyPr anchor="t">
            <a:normAutofit/>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джерела, дата, автор або організація</a:t>
            </a:r>
          </a:p>
        </p:txBody>
      </p:sp>
      <p:sp>
        <p:nvSpPr>
          <p:cNvPr id="33" name="Прямокутник: округлені кути 32">
            <a:extLst>
              <a:ext uri="{FF2B5EF4-FFF2-40B4-BE49-F238E27FC236}">
                <a16:creationId xmlns:a16="http://schemas.microsoft.com/office/drawing/2014/main" id="{249D3DA2-2DAB-4119-A2D7-0FE6E6BB08CF}"/>
              </a:ext>
            </a:extLst>
          </p:cNvPr>
          <p:cNvSpPr>
            <a:spLocks noGrp="1"/>
          </p:cNvSpPr>
          <p:nvPr/>
        </p:nvSpPr>
        <p:spPr>
          <a:xfrm>
            <a:off x="7886700" y="3524250"/>
            <a:ext cx="3457575" cy="723900"/>
          </a:xfrm>
          <a:prstGeom prst="roundRect">
            <a:avLst>
              <a:gd name="adj" fmla="val 10526"/>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A1D77052-EA34-478B-8B7F-344F0A0F293C}"/>
              </a:ext>
            </a:extLst>
          </p:cNvPr>
          <p:cNvSpPr>
            <a:spLocks noGrp="1"/>
          </p:cNvSpPr>
          <p:nvPr/>
        </p:nvSpPr>
        <p:spPr>
          <a:xfrm>
            <a:off x="8020050" y="3714750"/>
            <a:ext cx="323850" cy="323850"/>
          </a:xfrm>
          <a:prstGeom prst="ellipse">
            <a:avLst/>
          </a:prstGeom>
          <a:solidFill>
            <a:srgbClr val="D9952D"/>
          </a:solidFill>
          <a:ln w="0">
            <a:noFill/>
          </a:ln>
        </p:spPr>
      </p:sp>
      <p:sp>
        <p:nvSpPr>
          <p:cNvPr id="35" name="Прямокутник 34">
            <a:extLst>
              <a:ext uri="{FF2B5EF4-FFF2-40B4-BE49-F238E27FC236}">
                <a16:creationId xmlns:a16="http://schemas.microsoft.com/office/drawing/2014/main" id="{E0CF7698-D0D4-4ABB-BB4F-2CB741E9C861}"/>
              </a:ext>
            </a:extLst>
          </p:cNvPr>
          <p:cNvSpPr>
            <a:spLocks noGrp="1"/>
          </p:cNvSpPr>
          <p:nvPr/>
        </p:nvSpPr>
        <p:spPr>
          <a:xfrm>
            <a:off x="8020050" y="3810000"/>
            <a:ext cx="3238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25E1FF40-1B80-44D4-A4CA-A4DEF71C871A}"/>
              </a:ext>
            </a:extLst>
          </p:cNvPr>
          <p:cNvSpPr>
            <a:spLocks noGrp="1"/>
          </p:cNvSpPr>
          <p:nvPr/>
        </p:nvSpPr>
        <p:spPr>
          <a:xfrm>
            <a:off x="8477250" y="3638550"/>
            <a:ext cx="2667000" cy="180975"/>
          </a:xfrm>
          <a:prstGeom prst="rect">
            <a:avLst/>
          </a:prstGeom>
          <a:noFill/>
          <a:ln w="0">
            <a:noFill/>
          </a:ln>
        </p:spPr>
        <p:txBody>
          <a:bodyPr anchor="t">
            <a:normAutofit fontScale="65278"/>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Докази</a:t>
            </a:r>
          </a:p>
        </p:txBody>
      </p:sp>
      <p:sp>
        <p:nvSpPr>
          <p:cNvPr id="37" name="Прямокутник 36">
            <a:extLst>
              <a:ext uri="{FF2B5EF4-FFF2-40B4-BE49-F238E27FC236}">
                <a16:creationId xmlns:a16="http://schemas.microsoft.com/office/drawing/2014/main" id="{04778FC2-8C2D-47EC-A001-369B83869FA6}"/>
              </a:ext>
            </a:extLst>
          </p:cNvPr>
          <p:cNvSpPr>
            <a:spLocks noGrp="1"/>
          </p:cNvSpPr>
          <p:nvPr/>
        </p:nvSpPr>
        <p:spPr>
          <a:xfrm>
            <a:off x="8477250" y="3876675"/>
            <a:ext cx="2667000" cy="266700"/>
          </a:xfrm>
          <a:prstGeom prst="rect">
            <a:avLst/>
          </a:prstGeom>
          <a:noFill/>
          <a:ln w="0">
            <a:noFill/>
          </a:ln>
        </p:spPr>
        <p:txBody>
          <a:bodyPr anchor="t">
            <a:normAutofit fontScale="96159"/>
          </a:bodyPr>
          <a:lstStyle/>
          <a:p>
            <a:pPr algn="l">
              <a:defRPr sz="825" b="0">
                <a:solidFill>
                  <a:srgbClr val="62747A"/>
                </a:solidFill>
                <a:latin typeface="DejaVu Sans"/>
                <a:ea typeface="DejaVu Sans"/>
                <a:cs typeface="DejaVu Sans"/>
              </a:defRPr>
            </a:pPr>
            <a:r>
              <a:rPr sz="825" b="0">
                <a:solidFill>
                  <a:srgbClr val="62747A"/>
                </a:solidFill>
                <a:latin typeface="DejaVu Sans"/>
                <a:ea typeface="DejaVu Sans"/>
                <a:cs typeface="DejaVu Sans"/>
              </a:rPr>
              <a:t>виміряні точки, зони без даних, застереження</a:t>
            </a:r>
          </a:p>
        </p:txBody>
      </p:sp>
      <p:sp>
        <p:nvSpPr>
          <p:cNvPr id="38" name="Прямокутник: округлені кути 37">
            <a:extLst>
              <a:ext uri="{FF2B5EF4-FFF2-40B4-BE49-F238E27FC236}">
                <a16:creationId xmlns:a16="http://schemas.microsoft.com/office/drawing/2014/main" id="{F023F318-6F8F-4217-A95D-6293311F0D59}"/>
              </a:ext>
            </a:extLst>
          </p:cNvPr>
          <p:cNvSpPr>
            <a:spLocks noGrp="1"/>
          </p:cNvSpPr>
          <p:nvPr/>
        </p:nvSpPr>
        <p:spPr>
          <a:xfrm>
            <a:off x="514350" y="4591050"/>
            <a:ext cx="7181850" cy="1123950"/>
          </a:xfrm>
          <a:prstGeom prst="roundRect">
            <a:avLst>
              <a:gd name="adj" fmla="val 6780"/>
            </a:avLst>
          </a:prstGeom>
          <a:solidFill>
            <a:srgbClr val="DDECE4"/>
          </a:solidFill>
          <a:ln w="9525">
            <a:solidFill>
              <a:srgbClr val="D6E1DC"/>
            </a:solidFill>
          </a:ln>
        </p:spPr>
      </p:sp>
      <p:sp>
        <p:nvSpPr>
          <p:cNvPr id="39" name="Прямокутник 38">
            <a:extLst>
              <a:ext uri="{FF2B5EF4-FFF2-40B4-BE49-F238E27FC236}">
                <a16:creationId xmlns:a16="http://schemas.microsoft.com/office/drawing/2014/main" id="{31ABADCF-1006-482B-AC53-1A011E2BE079}"/>
              </a:ext>
            </a:extLst>
          </p:cNvPr>
          <p:cNvSpPr>
            <a:spLocks noGrp="1"/>
          </p:cNvSpPr>
          <p:nvPr/>
        </p:nvSpPr>
        <p:spPr>
          <a:xfrm>
            <a:off x="723900" y="4762500"/>
            <a:ext cx="20955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КОРЕКТНА НАЗВА</a:t>
            </a:r>
          </a:p>
        </p:txBody>
      </p:sp>
      <p:sp>
        <p:nvSpPr>
          <p:cNvPr id="40" name="Прямокутник 39">
            <a:extLst>
              <a:ext uri="{FF2B5EF4-FFF2-40B4-BE49-F238E27FC236}">
                <a16:creationId xmlns:a16="http://schemas.microsoft.com/office/drawing/2014/main" id="{7CD4730B-BF38-43B3-8C2D-76180D4F66C6}"/>
              </a:ext>
            </a:extLst>
          </p:cNvPr>
          <p:cNvSpPr>
            <a:spLocks noGrp="1"/>
          </p:cNvSpPr>
          <p:nvPr/>
        </p:nvSpPr>
        <p:spPr>
          <a:xfrm>
            <a:off x="723900" y="5067300"/>
            <a:ext cx="6667500" cy="457200"/>
          </a:xfrm>
          <a:prstGeom prst="rect">
            <a:avLst/>
          </a:prstGeom>
          <a:noFill/>
          <a:ln w="0">
            <a:noFill/>
          </a:ln>
        </p:spPr>
        <p:txBody>
          <a:bodyPr anchor="t">
            <a:normAutofit/>
          </a:bodyPr>
          <a:lstStyle/>
          <a:p>
            <a:pPr algn="l">
              <a:defRPr sz="1050" b="1">
                <a:solidFill>
                  <a:srgbClr val="10282F"/>
                </a:solidFill>
                <a:latin typeface="DejaVu Sans"/>
                <a:ea typeface="DejaVu Sans"/>
                <a:cs typeface="DejaVu Sans"/>
              </a:defRPr>
            </a:pPr>
            <a:r>
              <a:rPr sz="1050" b="1">
                <a:solidFill>
                  <a:srgbClr val="10282F"/>
                </a:solidFill>
                <a:latin typeface="DejaVu Sans"/>
                <a:ea typeface="DejaVu Sans"/>
                <a:cs typeface="DejaVu Sans"/>
              </a:rPr>
              <a:t>Прогнозний просторовий розподіл концентрації нафтопродуктів у шарі ґрунту 0–10 см за результатами обстеження у вересні 2026 року</a:t>
            </a:r>
          </a:p>
        </p:txBody>
      </p:sp>
      <p:sp>
        <p:nvSpPr>
          <p:cNvPr id="41" name="Прямокутник: округлені кути 40">
            <a:extLst>
              <a:ext uri="{FF2B5EF4-FFF2-40B4-BE49-F238E27FC236}">
                <a16:creationId xmlns:a16="http://schemas.microsoft.com/office/drawing/2014/main" id="{9A733E8C-D698-4ED2-B12B-2426C34C40C5}"/>
              </a:ext>
            </a:extLst>
          </p:cNvPr>
          <p:cNvSpPr>
            <a:spLocks noGrp="1"/>
          </p:cNvSpPr>
          <p:nvPr/>
        </p:nvSpPr>
        <p:spPr>
          <a:xfrm>
            <a:off x="7943850" y="4591050"/>
            <a:ext cx="3638550" cy="1123950"/>
          </a:xfrm>
          <a:prstGeom prst="roundRect">
            <a:avLst>
              <a:gd name="adj" fmla="val 6780"/>
            </a:avLst>
          </a:prstGeom>
          <a:solidFill>
            <a:srgbClr val="F5EBDD"/>
          </a:solidFill>
          <a:ln w="9525">
            <a:solidFill>
              <a:srgbClr val="D6E1DC"/>
            </a:solidFill>
          </a:ln>
        </p:spPr>
      </p:sp>
      <p:sp>
        <p:nvSpPr>
          <p:cNvPr id="42" name="Прямокутник 41">
            <a:extLst>
              <a:ext uri="{FF2B5EF4-FFF2-40B4-BE49-F238E27FC236}">
                <a16:creationId xmlns:a16="http://schemas.microsoft.com/office/drawing/2014/main" id="{5260BDCC-A6B4-455C-9622-1B3FDEDC9EAD}"/>
              </a:ext>
            </a:extLst>
          </p:cNvPr>
          <p:cNvSpPr>
            <a:spLocks noGrp="1"/>
          </p:cNvSpPr>
          <p:nvPr/>
        </p:nvSpPr>
        <p:spPr>
          <a:xfrm>
            <a:off x="8153400" y="4762500"/>
            <a:ext cx="2381250" cy="190500"/>
          </a:xfrm>
          <a:prstGeom prst="rect">
            <a:avLst/>
          </a:prstGeom>
          <a:noFill/>
          <a:ln w="0">
            <a:noFill/>
          </a:ln>
        </p:spPr>
        <p:txBody>
          <a:bodyPr anchor="t">
            <a:normAutofit fontScale="78788"/>
          </a:bodyPr>
          <a:lstStyle/>
          <a:p>
            <a:pPr algn="l">
              <a:defRPr sz="825" b="1">
                <a:solidFill>
                  <a:srgbClr val="D9952D"/>
                </a:solidFill>
                <a:latin typeface="DejaVu Sans"/>
                <a:ea typeface="DejaVu Sans"/>
                <a:cs typeface="DejaVu Sans"/>
              </a:defRPr>
            </a:pPr>
            <a:r>
              <a:rPr sz="825" b="1">
                <a:solidFill>
                  <a:srgbClr val="D9952D"/>
                </a:solidFill>
                <a:latin typeface="DejaVu Sans"/>
                <a:ea typeface="DejaVu Sans"/>
                <a:cs typeface="DejaVu Sans"/>
              </a:rPr>
              <a:t>КОЛЬОРОВА ШКАЛА</a:t>
            </a:r>
          </a:p>
        </p:txBody>
      </p:sp>
      <p:sp>
        <p:nvSpPr>
          <p:cNvPr id="43" name="Прямокутник 42">
            <a:extLst>
              <a:ext uri="{FF2B5EF4-FFF2-40B4-BE49-F238E27FC236}">
                <a16:creationId xmlns:a16="http://schemas.microsoft.com/office/drawing/2014/main" id="{3EF32562-F448-4431-93F3-669EF0CD2303}"/>
              </a:ext>
            </a:extLst>
          </p:cNvPr>
          <p:cNvSpPr>
            <a:spLocks noGrp="1"/>
          </p:cNvSpPr>
          <p:nvPr/>
        </p:nvSpPr>
        <p:spPr>
          <a:xfrm>
            <a:off x="8153400" y="5048250"/>
            <a:ext cx="3143250" cy="514350"/>
          </a:xfrm>
          <a:prstGeom prst="rect">
            <a:avLst/>
          </a:prstGeom>
          <a:noFill/>
          <a:ln w="0">
            <a:noFill/>
          </a:ln>
        </p:spPr>
        <p:txBody>
          <a:bodyPr anchor="t">
            <a:normAutofit/>
          </a:bodyPr>
          <a:lstStyle/>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послідовна для концентрацій</a:t>
            </a:r>
          </a:p>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двобічна для відхилень від фону</a:t>
            </a:r>
          </a:p>
          <a:p>
            <a:pPr algn="l">
              <a:defRPr sz="900" b="1">
                <a:solidFill>
                  <a:srgbClr val="10282F"/>
                </a:solidFill>
                <a:latin typeface="DejaVu Sans"/>
                <a:ea typeface="DejaVu Sans"/>
                <a:cs typeface="DejaVu Sans"/>
              </a:defRPr>
            </a:pPr>
            <a:r>
              <a:rPr sz="900" b="1">
                <a:solidFill>
                  <a:srgbClr val="10282F"/>
                </a:solidFill>
                <a:latin typeface="DejaVu Sans"/>
                <a:ea typeface="DejaVu Sans"/>
                <a:cs typeface="DejaVu Sans"/>
              </a:rPr>
              <a:t>доступна для порушень кольоросприйняття</a:t>
            </a:r>
          </a:p>
        </p:txBody>
      </p:sp>
      <p:sp>
        <p:nvSpPr>
          <p:cNvPr id="44" name="Прямокутник 43">
            <a:extLst>
              <a:ext uri="{FF2B5EF4-FFF2-40B4-BE49-F238E27FC236}">
                <a16:creationId xmlns:a16="http://schemas.microsoft.com/office/drawing/2014/main" id="{68BBCA44-A919-4512-B4E0-AA6B48FD6B67}"/>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45" name="Прямокутник 44">
            <a:extLst>
              <a:ext uri="{FF2B5EF4-FFF2-40B4-BE49-F238E27FC236}">
                <a16:creationId xmlns:a16="http://schemas.microsoft.com/office/drawing/2014/main" id="{3474AB6F-E4BE-46D4-8D70-68D69865A18B}"/>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44</a:t>
            </a:r>
          </a:p>
        </p:txBody>
      </p:sp>
    </p:spTree>
    <p:extLst>
      <p:ext uri="{BB962C8B-B14F-4D97-AF65-F5344CB8AC3E}">
        <p14:creationId xmlns:p14="http://schemas.microsoft.com/office/powerpoint/2010/main" val="4788672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63" name="Прямокутник 62">
            <a:extLst>
              <a:ext uri="{FF2B5EF4-FFF2-40B4-BE49-F238E27FC236}">
                <a16:creationId xmlns:a16="http://schemas.microsoft.com/office/drawing/2014/main" id="{4958A8FB-0EC4-4876-90AC-572B93CA721C}"/>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45</a:t>
            </a:r>
          </a:p>
        </p:txBody>
      </p:sp>
      <p:sp>
        <p:nvSpPr>
          <p:cNvPr id="2" name="Прямокутник 1">
            <a:extLst>
              <a:ext uri="{FF2B5EF4-FFF2-40B4-BE49-F238E27FC236}">
                <a16:creationId xmlns:a16="http://schemas.microsoft.com/office/drawing/2014/main" id="{F5D4D4F1-2B47-4FF5-B66A-914F618923E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C5ACC48-3760-47B3-A8A4-97122619C3E0}"/>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Карта підтримує лише те рішення, для якого її створено</a:t>
            </a:r>
          </a:p>
        </p:txBody>
      </p:sp>
      <p:sp>
        <p:nvSpPr>
          <p:cNvPr id="4" name="Прямокутник: округлені кути 3">
            <a:extLst>
              <a:ext uri="{FF2B5EF4-FFF2-40B4-BE49-F238E27FC236}">
                <a16:creationId xmlns:a16="http://schemas.microsoft.com/office/drawing/2014/main" id="{917CB568-07DA-4EDD-A975-DB0576F71FA3}"/>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031857E-F40E-4E75-885A-FE791824EF88}"/>
              </a:ext>
            </a:extLst>
          </p:cNvPr>
          <p:cNvSpPr>
            <a:spLocks noGrp="1"/>
          </p:cNvSpPr>
          <p:nvPr/>
        </p:nvSpPr>
        <p:spPr>
          <a:xfrm>
            <a:off x="514350" y="1657350"/>
            <a:ext cx="66675" cy="666750"/>
          </a:xfrm>
          <a:prstGeom prst="roundRect">
            <a:avLst>
              <a:gd name="adj" fmla="val 50000"/>
            </a:avLst>
          </a:prstGeom>
          <a:solidFill>
            <a:srgbClr val="3E7692"/>
          </a:solidFill>
          <a:ln w="0">
            <a:noFill/>
          </a:ln>
        </p:spPr>
      </p:sp>
      <p:sp>
        <p:nvSpPr>
          <p:cNvPr id="6" name="Прямокутник 5">
            <a:extLst>
              <a:ext uri="{FF2B5EF4-FFF2-40B4-BE49-F238E27FC236}">
                <a16:creationId xmlns:a16="http://schemas.microsoft.com/office/drawing/2014/main" id="{249ACB2D-D328-4A55-B3FE-33B95F623AA9}"/>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КАРТА ЯК УПРАВЛІНСЬКИЙ ДОКУМЕНТ</a:t>
            </a:r>
          </a:p>
        </p:txBody>
      </p:sp>
      <p:sp>
        <p:nvSpPr>
          <p:cNvPr id="7" name="Прямокутник 6">
            <a:extLst>
              <a:ext uri="{FF2B5EF4-FFF2-40B4-BE49-F238E27FC236}">
                <a16:creationId xmlns:a16="http://schemas.microsoft.com/office/drawing/2014/main" id="{E055B609-1C30-4A6B-98FC-8C1554E7A1CE}"/>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Картографічний продукт із визначеною метою, масштабом доказовості, межами застосування та відповідальністю за використання.</a:t>
            </a:r>
          </a:p>
        </p:txBody>
      </p:sp>
      <p:sp>
        <p:nvSpPr>
          <p:cNvPr id="8" name="Прямокутник 7">
            <a:extLst>
              <a:ext uri="{FF2B5EF4-FFF2-40B4-BE49-F238E27FC236}">
                <a16:creationId xmlns:a16="http://schemas.microsoft.com/office/drawing/2014/main" id="{2A18A696-4D24-488E-B42D-4A0185F954DF}"/>
              </a:ext>
            </a:extLst>
          </p:cNvPr>
          <p:cNvSpPr>
            <a:spLocks noGrp="1"/>
          </p:cNvSpPr>
          <p:nvPr/>
        </p:nvSpPr>
        <p:spPr>
          <a:xfrm>
            <a:off x="514350" y="2647950"/>
            <a:ext cx="3238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ПЕРЕД ВИКОРИСТАННЯМ</a:t>
            </a:r>
          </a:p>
        </p:txBody>
      </p:sp>
      <p:sp>
        <p:nvSpPr>
          <p:cNvPr id="9" name="Прямокутник: округлені кути 8">
            <a:extLst>
              <a:ext uri="{FF2B5EF4-FFF2-40B4-BE49-F238E27FC236}">
                <a16:creationId xmlns:a16="http://schemas.microsoft.com/office/drawing/2014/main" id="{42240F0B-89A4-4BB8-9801-25CC67C40FBA}"/>
              </a:ext>
            </a:extLst>
          </p:cNvPr>
          <p:cNvSpPr>
            <a:spLocks noGrp="1"/>
          </p:cNvSpPr>
          <p:nvPr/>
        </p:nvSpPr>
        <p:spPr>
          <a:xfrm>
            <a:off x="514350" y="2971800"/>
            <a:ext cx="2000250" cy="400050"/>
          </a:xfrm>
          <a:prstGeom prst="roundRect">
            <a:avLst>
              <a:gd name="adj" fmla="val 19048"/>
            </a:avLst>
          </a:prstGeom>
          <a:solidFill>
            <a:srgbClr val="FFFFFF"/>
          </a:solidFill>
          <a:ln w="9525">
            <a:solidFill>
              <a:srgbClr val="D6E1DC"/>
            </a:solidFill>
          </a:ln>
        </p:spPr>
      </p:sp>
      <p:sp>
        <p:nvSpPr>
          <p:cNvPr id="10" name="Овал 9">
            <a:extLst>
              <a:ext uri="{FF2B5EF4-FFF2-40B4-BE49-F238E27FC236}">
                <a16:creationId xmlns:a16="http://schemas.microsoft.com/office/drawing/2014/main" id="{BC146D0F-BFD3-4148-834A-2EB4B2F6CE4B}"/>
              </a:ext>
            </a:extLst>
          </p:cNvPr>
          <p:cNvSpPr>
            <a:spLocks noGrp="1"/>
          </p:cNvSpPr>
          <p:nvPr/>
        </p:nvSpPr>
        <p:spPr>
          <a:xfrm>
            <a:off x="628650" y="3076575"/>
            <a:ext cx="190500" cy="190500"/>
          </a:xfrm>
          <a:prstGeom prst="ellipse">
            <a:avLst/>
          </a:prstGeom>
          <a:solidFill>
            <a:srgbClr val="0F6B64"/>
          </a:solidFill>
          <a:ln w="0">
            <a:noFill/>
          </a:ln>
        </p:spPr>
      </p:sp>
      <p:sp>
        <p:nvSpPr>
          <p:cNvPr id="11" name="Прямокутник 10">
            <a:extLst>
              <a:ext uri="{FF2B5EF4-FFF2-40B4-BE49-F238E27FC236}">
                <a16:creationId xmlns:a16="http://schemas.microsoft.com/office/drawing/2014/main" id="{FAB37485-2FA7-4F62-8CAC-67BC0B4E4E50}"/>
              </a:ext>
            </a:extLst>
          </p:cNvPr>
          <p:cNvSpPr>
            <a:spLocks noGrp="1"/>
          </p:cNvSpPr>
          <p:nvPr/>
        </p:nvSpPr>
        <p:spPr>
          <a:xfrm>
            <a:off x="628650" y="31051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2" name="Прямокутник 11">
            <a:extLst>
              <a:ext uri="{FF2B5EF4-FFF2-40B4-BE49-F238E27FC236}">
                <a16:creationId xmlns:a16="http://schemas.microsoft.com/office/drawing/2014/main" id="{DB22395F-8F48-4359-9BD2-29BAD5CAE504}"/>
              </a:ext>
            </a:extLst>
          </p:cNvPr>
          <p:cNvSpPr>
            <a:spLocks noGrp="1"/>
          </p:cNvSpPr>
          <p:nvPr/>
        </p:nvSpPr>
        <p:spPr>
          <a:xfrm>
            <a:off x="933450" y="3057525"/>
            <a:ext cx="1428750" cy="209550"/>
          </a:xfrm>
          <a:prstGeom prst="rect">
            <a:avLst/>
          </a:prstGeom>
          <a:noFill/>
          <a:ln w="0">
            <a:noFill/>
          </a:ln>
        </p:spPr>
        <p:txBody>
          <a:bodyPr anchor="t">
            <a:normAutofit fontScale="8874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вимірювання чи прогноз?</a:t>
            </a:r>
          </a:p>
        </p:txBody>
      </p:sp>
      <p:sp>
        <p:nvSpPr>
          <p:cNvPr id="13" name="Прямокутник: округлені кути 12">
            <a:extLst>
              <a:ext uri="{FF2B5EF4-FFF2-40B4-BE49-F238E27FC236}">
                <a16:creationId xmlns:a16="http://schemas.microsoft.com/office/drawing/2014/main" id="{D6815116-B5AF-43CC-AE7F-5B2AEB84B8FB}"/>
              </a:ext>
            </a:extLst>
          </p:cNvPr>
          <p:cNvSpPr>
            <a:spLocks noGrp="1"/>
          </p:cNvSpPr>
          <p:nvPr/>
        </p:nvSpPr>
        <p:spPr>
          <a:xfrm>
            <a:off x="2724150" y="2971800"/>
            <a:ext cx="2000250" cy="400050"/>
          </a:xfrm>
          <a:prstGeom prst="roundRect">
            <a:avLst>
              <a:gd name="adj" fmla="val 19048"/>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DE4F409A-6173-4BC6-888C-33BCB0F919F9}"/>
              </a:ext>
            </a:extLst>
          </p:cNvPr>
          <p:cNvSpPr>
            <a:spLocks noGrp="1"/>
          </p:cNvSpPr>
          <p:nvPr/>
        </p:nvSpPr>
        <p:spPr>
          <a:xfrm>
            <a:off x="2838450" y="3076575"/>
            <a:ext cx="190500" cy="19050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E2FA24F1-6356-4581-8616-55CA395385E6}"/>
              </a:ext>
            </a:extLst>
          </p:cNvPr>
          <p:cNvSpPr>
            <a:spLocks noGrp="1"/>
          </p:cNvSpPr>
          <p:nvPr/>
        </p:nvSpPr>
        <p:spPr>
          <a:xfrm>
            <a:off x="2838450" y="31051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C24E6BD5-16FA-4754-8D00-5D79ABD11D13}"/>
              </a:ext>
            </a:extLst>
          </p:cNvPr>
          <p:cNvSpPr>
            <a:spLocks noGrp="1"/>
          </p:cNvSpPr>
          <p:nvPr/>
        </p:nvSpPr>
        <p:spPr>
          <a:xfrm>
            <a:off x="3143250" y="3057525"/>
            <a:ext cx="14287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чи достатньо точок?</a:t>
            </a:r>
          </a:p>
        </p:txBody>
      </p:sp>
      <p:sp>
        <p:nvSpPr>
          <p:cNvPr id="17" name="Прямокутник: округлені кути 16">
            <a:extLst>
              <a:ext uri="{FF2B5EF4-FFF2-40B4-BE49-F238E27FC236}">
                <a16:creationId xmlns:a16="http://schemas.microsoft.com/office/drawing/2014/main" id="{8B1C14ED-1E4E-45E2-B5C9-FC0E06E307F1}"/>
              </a:ext>
            </a:extLst>
          </p:cNvPr>
          <p:cNvSpPr>
            <a:spLocks noGrp="1"/>
          </p:cNvSpPr>
          <p:nvPr/>
        </p:nvSpPr>
        <p:spPr>
          <a:xfrm>
            <a:off x="4933950" y="2971800"/>
            <a:ext cx="2000250" cy="400050"/>
          </a:xfrm>
          <a:prstGeom prst="roundRect">
            <a:avLst>
              <a:gd name="adj" fmla="val 19048"/>
            </a:avLst>
          </a:prstGeom>
          <a:solidFill>
            <a:srgbClr val="FFFFFF"/>
          </a:solidFill>
          <a:ln w="9525">
            <a:solidFill>
              <a:srgbClr val="D6E1DC"/>
            </a:solidFill>
          </a:ln>
        </p:spPr>
      </p:sp>
      <p:sp>
        <p:nvSpPr>
          <p:cNvPr id="18" name="Овал 17">
            <a:extLst>
              <a:ext uri="{FF2B5EF4-FFF2-40B4-BE49-F238E27FC236}">
                <a16:creationId xmlns:a16="http://schemas.microsoft.com/office/drawing/2014/main" id="{9D82F23B-1D56-4F35-843F-270BA8C15DE7}"/>
              </a:ext>
            </a:extLst>
          </p:cNvPr>
          <p:cNvSpPr>
            <a:spLocks noGrp="1"/>
          </p:cNvSpPr>
          <p:nvPr/>
        </p:nvSpPr>
        <p:spPr>
          <a:xfrm>
            <a:off x="5048250" y="3076575"/>
            <a:ext cx="190500" cy="190500"/>
          </a:xfrm>
          <a:prstGeom prst="ellipse">
            <a:avLst/>
          </a:prstGeom>
          <a:solidFill>
            <a:srgbClr val="0F6B64"/>
          </a:solidFill>
          <a:ln w="0">
            <a:noFill/>
          </a:ln>
        </p:spPr>
      </p:sp>
      <p:sp>
        <p:nvSpPr>
          <p:cNvPr id="19" name="Прямокутник 18">
            <a:extLst>
              <a:ext uri="{FF2B5EF4-FFF2-40B4-BE49-F238E27FC236}">
                <a16:creationId xmlns:a16="http://schemas.microsoft.com/office/drawing/2014/main" id="{CC158A3B-5D1E-4C62-8A63-1E940A482C98}"/>
              </a:ext>
            </a:extLst>
          </p:cNvPr>
          <p:cNvSpPr>
            <a:spLocks noGrp="1"/>
          </p:cNvSpPr>
          <p:nvPr/>
        </p:nvSpPr>
        <p:spPr>
          <a:xfrm>
            <a:off x="5048250" y="31051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0" name="Прямокутник 19">
            <a:extLst>
              <a:ext uri="{FF2B5EF4-FFF2-40B4-BE49-F238E27FC236}">
                <a16:creationId xmlns:a16="http://schemas.microsoft.com/office/drawing/2014/main" id="{9337BAAD-0E24-42EB-805A-03074D581430}"/>
              </a:ext>
            </a:extLst>
          </p:cNvPr>
          <p:cNvSpPr>
            <a:spLocks noGrp="1"/>
          </p:cNvSpPr>
          <p:nvPr/>
        </p:nvSpPr>
        <p:spPr>
          <a:xfrm>
            <a:off x="5353050" y="3057525"/>
            <a:ext cx="14287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який період?</a:t>
            </a:r>
          </a:p>
        </p:txBody>
      </p:sp>
      <p:sp>
        <p:nvSpPr>
          <p:cNvPr id="21" name="Прямокутник: округлені кути 20">
            <a:extLst>
              <a:ext uri="{FF2B5EF4-FFF2-40B4-BE49-F238E27FC236}">
                <a16:creationId xmlns:a16="http://schemas.microsoft.com/office/drawing/2014/main" id="{155750FC-6758-40F6-98B2-A90298472AF4}"/>
              </a:ext>
            </a:extLst>
          </p:cNvPr>
          <p:cNvSpPr>
            <a:spLocks noGrp="1"/>
          </p:cNvSpPr>
          <p:nvPr/>
        </p:nvSpPr>
        <p:spPr>
          <a:xfrm>
            <a:off x="7143750" y="2971800"/>
            <a:ext cx="2000250" cy="400050"/>
          </a:xfrm>
          <a:prstGeom prst="roundRect">
            <a:avLst>
              <a:gd name="adj" fmla="val 19048"/>
            </a:avLst>
          </a:prstGeom>
          <a:solidFill>
            <a:srgbClr val="F5EBDD"/>
          </a:solidFill>
          <a:ln w="9525">
            <a:solidFill>
              <a:srgbClr val="D6E1DC"/>
            </a:solidFill>
          </a:ln>
        </p:spPr>
      </p:sp>
      <p:sp>
        <p:nvSpPr>
          <p:cNvPr id="22" name="Овал 21">
            <a:extLst>
              <a:ext uri="{FF2B5EF4-FFF2-40B4-BE49-F238E27FC236}">
                <a16:creationId xmlns:a16="http://schemas.microsoft.com/office/drawing/2014/main" id="{86425E65-E33F-44A5-B148-13C039AB93C2}"/>
              </a:ext>
            </a:extLst>
          </p:cNvPr>
          <p:cNvSpPr>
            <a:spLocks noGrp="1"/>
          </p:cNvSpPr>
          <p:nvPr/>
        </p:nvSpPr>
        <p:spPr>
          <a:xfrm>
            <a:off x="7258050" y="3076575"/>
            <a:ext cx="190500" cy="190500"/>
          </a:xfrm>
          <a:prstGeom prst="ellipse">
            <a:avLst/>
          </a:prstGeom>
          <a:solidFill>
            <a:srgbClr val="0F6B64"/>
          </a:solidFill>
          <a:ln w="0">
            <a:noFill/>
          </a:ln>
        </p:spPr>
      </p:sp>
      <p:sp>
        <p:nvSpPr>
          <p:cNvPr id="23" name="Прямокутник 22">
            <a:extLst>
              <a:ext uri="{FF2B5EF4-FFF2-40B4-BE49-F238E27FC236}">
                <a16:creationId xmlns:a16="http://schemas.microsoft.com/office/drawing/2014/main" id="{CC0D209F-8B54-416B-9771-1ECB30963B8B}"/>
              </a:ext>
            </a:extLst>
          </p:cNvPr>
          <p:cNvSpPr>
            <a:spLocks noGrp="1"/>
          </p:cNvSpPr>
          <p:nvPr/>
        </p:nvSpPr>
        <p:spPr>
          <a:xfrm>
            <a:off x="7258050" y="31051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4" name="Прямокутник 23">
            <a:extLst>
              <a:ext uri="{FF2B5EF4-FFF2-40B4-BE49-F238E27FC236}">
                <a16:creationId xmlns:a16="http://schemas.microsoft.com/office/drawing/2014/main" id="{9F1EA406-245F-4CB1-B21F-489AD31CB390}"/>
              </a:ext>
            </a:extLst>
          </p:cNvPr>
          <p:cNvSpPr>
            <a:spLocks noGrp="1"/>
          </p:cNvSpPr>
          <p:nvPr/>
        </p:nvSpPr>
        <p:spPr>
          <a:xfrm>
            <a:off x="7562850" y="3057525"/>
            <a:ext cx="14287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чи порівнювані точки?</a:t>
            </a:r>
          </a:p>
        </p:txBody>
      </p:sp>
      <p:sp>
        <p:nvSpPr>
          <p:cNvPr id="25" name="Прямокутник: округлені кути 24">
            <a:extLst>
              <a:ext uri="{FF2B5EF4-FFF2-40B4-BE49-F238E27FC236}">
                <a16:creationId xmlns:a16="http://schemas.microsoft.com/office/drawing/2014/main" id="{FC1A8219-D0B0-486D-92AE-A467F693A648}"/>
              </a:ext>
            </a:extLst>
          </p:cNvPr>
          <p:cNvSpPr>
            <a:spLocks noGrp="1"/>
          </p:cNvSpPr>
          <p:nvPr/>
        </p:nvSpPr>
        <p:spPr>
          <a:xfrm>
            <a:off x="9353550" y="2971800"/>
            <a:ext cx="2000250" cy="400050"/>
          </a:xfrm>
          <a:prstGeom prst="roundRect">
            <a:avLst>
              <a:gd name="adj" fmla="val 19048"/>
            </a:avLst>
          </a:prstGeom>
          <a:solidFill>
            <a:srgbClr val="FFFFFF"/>
          </a:solidFill>
          <a:ln w="9525">
            <a:solidFill>
              <a:srgbClr val="D6E1DC"/>
            </a:solidFill>
          </a:ln>
        </p:spPr>
      </p:sp>
      <p:sp>
        <p:nvSpPr>
          <p:cNvPr id="26" name="Овал 25">
            <a:extLst>
              <a:ext uri="{FF2B5EF4-FFF2-40B4-BE49-F238E27FC236}">
                <a16:creationId xmlns:a16="http://schemas.microsoft.com/office/drawing/2014/main" id="{12F9E7D3-3141-44F0-A5F8-D16206CB9876}"/>
              </a:ext>
            </a:extLst>
          </p:cNvPr>
          <p:cNvSpPr>
            <a:spLocks noGrp="1"/>
          </p:cNvSpPr>
          <p:nvPr/>
        </p:nvSpPr>
        <p:spPr>
          <a:xfrm>
            <a:off x="9467850" y="3076575"/>
            <a:ext cx="190500" cy="190500"/>
          </a:xfrm>
          <a:prstGeom prst="ellipse">
            <a:avLst/>
          </a:prstGeom>
          <a:solidFill>
            <a:srgbClr val="0F6B64"/>
          </a:solidFill>
          <a:ln w="0">
            <a:noFill/>
          </a:ln>
        </p:spPr>
      </p:sp>
      <p:sp>
        <p:nvSpPr>
          <p:cNvPr id="27" name="Прямокутник 26">
            <a:extLst>
              <a:ext uri="{FF2B5EF4-FFF2-40B4-BE49-F238E27FC236}">
                <a16:creationId xmlns:a16="http://schemas.microsoft.com/office/drawing/2014/main" id="{41DD85CD-777A-4468-B7C3-B73D80D17627}"/>
              </a:ext>
            </a:extLst>
          </p:cNvPr>
          <p:cNvSpPr>
            <a:spLocks noGrp="1"/>
          </p:cNvSpPr>
          <p:nvPr/>
        </p:nvSpPr>
        <p:spPr>
          <a:xfrm>
            <a:off x="9467850" y="310515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28" name="Прямокутник 27">
            <a:extLst>
              <a:ext uri="{FF2B5EF4-FFF2-40B4-BE49-F238E27FC236}">
                <a16:creationId xmlns:a16="http://schemas.microsoft.com/office/drawing/2014/main" id="{4CE4DB33-46F3-4095-8D92-03B289DE7505}"/>
              </a:ext>
            </a:extLst>
          </p:cNvPr>
          <p:cNvSpPr>
            <a:spLocks noGrp="1"/>
          </p:cNvSpPr>
          <p:nvPr/>
        </p:nvSpPr>
        <p:spPr>
          <a:xfrm>
            <a:off x="9772650" y="3057525"/>
            <a:ext cx="1428750" cy="209550"/>
          </a:xfrm>
          <a:prstGeom prst="rect">
            <a:avLst/>
          </a:prstGeom>
          <a:noFill/>
          <a:ln w="0">
            <a:noFill/>
          </a:ln>
        </p:spPr>
        <p:txBody>
          <a:bodyPr anchor="t">
            <a:normAutofit fontScale="7422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чи пройдено контроль якості?</a:t>
            </a:r>
          </a:p>
        </p:txBody>
      </p:sp>
      <p:sp>
        <p:nvSpPr>
          <p:cNvPr id="29" name="Прямокутник: округлені кути 28">
            <a:extLst>
              <a:ext uri="{FF2B5EF4-FFF2-40B4-BE49-F238E27FC236}">
                <a16:creationId xmlns:a16="http://schemas.microsoft.com/office/drawing/2014/main" id="{C7901C54-3EB2-498C-A3D7-F75FB1C8D2AB}"/>
              </a:ext>
            </a:extLst>
          </p:cNvPr>
          <p:cNvSpPr>
            <a:spLocks noGrp="1"/>
          </p:cNvSpPr>
          <p:nvPr/>
        </p:nvSpPr>
        <p:spPr>
          <a:xfrm>
            <a:off x="514350" y="3486150"/>
            <a:ext cx="2000250" cy="400050"/>
          </a:xfrm>
          <a:prstGeom prst="roundRect">
            <a:avLst>
              <a:gd name="adj" fmla="val 19048"/>
            </a:avLst>
          </a:prstGeom>
          <a:solidFill>
            <a:srgbClr val="F5EBDD"/>
          </a:solidFill>
          <a:ln w="9525">
            <a:solidFill>
              <a:srgbClr val="D6E1DC"/>
            </a:solidFill>
          </a:ln>
        </p:spPr>
      </p:sp>
      <p:sp>
        <p:nvSpPr>
          <p:cNvPr id="30" name="Овал 29">
            <a:extLst>
              <a:ext uri="{FF2B5EF4-FFF2-40B4-BE49-F238E27FC236}">
                <a16:creationId xmlns:a16="http://schemas.microsoft.com/office/drawing/2014/main" id="{E1CDE245-3011-4D63-948A-627BBE72AE29}"/>
              </a:ext>
            </a:extLst>
          </p:cNvPr>
          <p:cNvSpPr>
            <a:spLocks noGrp="1"/>
          </p:cNvSpPr>
          <p:nvPr/>
        </p:nvSpPr>
        <p:spPr>
          <a:xfrm>
            <a:off x="628650" y="3590925"/>
            <a:ext cx="190500" cy="190500"/>
          </a:xfrm>
          <a:prstGeom prst="ellipse">
            <a:avLst/>
          </a:prstGeom>
          <a:solidFill>
            <a:srgbClr val="0F6B64"/>
          </a:solidFill>
          <a:ln w="0">
            <a:noFill/>
          </a:ln>
        </p:spPr>
      </p:sp>
      <p:sp>
        <p:nvSpPr>
          <p:cNvPr id="31" name="Прямокутник 30">
            <a:extLst>
              <a:ext uri="{FF2B5EF4-FFF2-40B4-BE49-F238E27FC236}">
                <a16:creationId xmlns:a16="http://schemas.microsoft.com/office/drawing/2014/main" id="{8184E7C5-C464-41C8-B9B2-2F65FA633459}"/>
              </a:ext>
            </a:extLst>
          </p:cNvPr>
          <p:cNvSpPr>
            <a:spLocks noGrp="1"/>
          </p:cNvSpPr>
          <p:nvPr/>
        </p:nvSpPr>
        <p:spPr>
          <a:xfrm>
            <a:off x="628650" y="3619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2" name="Прямокутник 31">
            <a:extLst>
              <a:ext uri="{FF2B5EF4-FFF2-40B4-BE49-F238E27FC236}">
                <a16:creationId xmlns:a16="http://schemas.microsoft.com/office/drawing/2014/main" id="{96BD26C7-4779-4A29-B648-138E35BB8866}"/>
              </a:ext>
            </a:extLst>
          </p:cNvPr>
          <p:cNvSpPr>
            <a:spLocks noGrp="1"/>
          </p:cNvSpPr>
          <p:nvPr/>
        </p:nvSpPr>
        <p:spPr>
          <a:xfrm>
            <a:off x="933450" y="3571875"/>
            <a:ext cx="14287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де межі моделі?</a:t>
            </a:r>
          </a:p>
        </p:txBody>
      </p:sp>
      <p:sp>
        <p:nvSpPr>
          <p:cNvPr id="33" name="Прямокутник: округлені кути 32">
            <a:extLst>
              <a:ext uri="{FF2B5EF4-FFF2-40B4-BE49-F238E27FC236}">
                <a16:creationId xmlns:a16="http://schemas.microsoft.com/office/drawing/2014/main" id="{490A7973-6499-4D3B-8D6E-1C47229C87E7}"/>
              </a:ext>
            </a:extLst>
          </p:cNvPr>
          <p:cNvSpPr>
            <a:spLocks noGrp="1"/>
          </p:cNvSpPr>
          <p:nvPr/>
        </p:nvSpPr>
        <p:spPr>
          <a:xfrm>
            <a:off x="2724150" y="3486150"/>
            <a:ext cx="2000250" cy="400050"/>
          </a:xfrm>
          <a:prstGeom prst="roundRect">
            <a:avLst>
              <a:gd name="adj" fmla="val 19048"/>
            </a:avLst>
          </a:prstGeom>
          <a:solidFill>
            <a:srgbClr val="FFFFFF"/>
          </a:solidFill>
          <a:ln w="9525">
            <a:solidFill>
              <a:srgbClr val="D6E1DC"/>
            </a:solidFill>
          </a:ln>
        </p:spPr>
      </p:sp>
      <p:sp>
        <p:nvSpPr>
          <p:cNvPr id="34" name="Овал 33">
            <a:extLst>
              <a:ext uri="{FF2B5EF4-FFF2-40B4-BE49-F238E27FC236}">
                <a16:creationId xmlns:a16="http://schemas.microsoft.com/office/drawing/2014/main" id="{C2682B3B-0B4A-4BA6-AC2A-5E71A27DF34A}"/>
              </a:ext>
            </a:extLst>
          </p:cNvPr>
          <p:cNvSpPr>
            <a:spLocks noGrp="1"/>
          </p:cNvSpPr>
          <p:nvPr/>
        </p:nvSpPr>
        <p:spPr>
          <a:xfrm>
            <a:off x="2838450" y="3590925"/>
            <a:ext cx="190500" cy="19050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2B7C00C6-C778-4E61-A840-83F88423B5CD}"/>
              </a:ext>
            </a:extLst>
          </p:cNvPr>
          <p:cNvSpPr>
            <a:spLocks noGrp="1"/>
          </p:cNvSpPr>
          <p:nvPr/>
        </p:nvSpPr>
        <p:spPr>
          <a:xfrm>
            <a:off x="2838450" y="3619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36" name="Прямокутник 35">
            <a:extLst>
              <a:ext uri="{FF2B5EF4-FFF2-40B4-BE49-F238E27FC236}">
                <a16:creationId xmlns:a16="http://schemas.microsoft.com/office/drawing/2014/main" id="{22D4CF5A-07A8-4905-953E-94A438D9C3E3}"/>
              </a:ext>
            </a:extLst>
          </p:cNvPr>
          <p:cNvSpPr>
            <a:spLocks noGrp="1"/>
          </p:cNvSpPr>
          <p:nvPr/>
        </p:nvSpPr>
        <p:spPr>
          <a:xfrm>
            <a:off x="3143250" y="3571875"/>
            <a:ext cx="14287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яка невизначеність?</a:t>
            </a:r>
          </a:p>
        </p:txBody>
      </p:sp>
      <p:sp>
        <p:nvSpPr>
          <p:cNvPr id="37" name="Прямокутник: округлені кути 36">
            <a:extLst>
              <a:ext uri="{FF2B5EF4-FFF2-40B4-BE49-F238E27FC236}">
                <a16:creationId xmlns:a16="http://schemas.microsoft.com/office/drawing/2014/main" id="{76878890-1960-42C0-A48E-783440C4F1C5}"/>
              </a:ext>
            </a:extLst>
          </p:cNvPr>
          <p:cNvSpPr>
            <a:spLocks noGrp="1"/>
          </p:cNvSpPr>
          <p:nvPr/>
        </p:nvSpPr>
        <p:spPr>
          <a:xfrm>
            <a:off x="4933950" y="3486150"/>
            <a:ext cx="2000250" cy="400050"/>
          </a:xfrm>
          <a:prstGeom prst="roundRect">
            <a:avLst>
              <a:gd name="adj" fmla="val 19048"/>
            </a:avLst>
          </a:prstGeom>
          <a:solidFill>
            <a:srgbClr val="F5EBDD"/>
          </a:solidFill>
          <a:ln w="9525">
            <a:solidFill>
              <a:srgbClr val="D6E1DC"/>
            </a:solidFill>
          </a:ln>
        </p:spPr>
      </p:sp>
      <p:sp>
        <p:nvSpPr>
          <p:cNvPr id="38" name="Овал 37">
            <a:extLst>
              <a:ext uri="{FF2B5EF4-FFF2-40B4-BE49-F238E27FC236}">
                <a16:creationId xmlns:a16="http://schemas.microsoft.com/office/drawing/2014/main" id="{BBAF1C4B-8F34-4973-8032-862C7E0A7DC7}"/>
              </a:ext>
            </a:extLst>
          </p:cNvPr>
          <p:cNvSpPr>
            <a:spLocks noGrp="1"/>
          </p:cNvSpPr>
          <p:nvPr/>
        </p:nvSpPr>
        <p:spPr>
          <a:xfrm>
            <a:off x="5048250" y="3590925"/>
            <a:ext cx="190500" cy="190500"/>
          </a:xfrm>
          <a:prstGeom prst="ellipse">
            <a:avLst/>
          </a:prstGeom>
          <a:solidFill>
            <a:srgbClr val="0F6B64"/>
          </a:solidFill>
          <a:ln w="0">
            <a:noFill/>
          </a:ln>
        </p:spPr>
      </p:sp>
      <p:sp>
        <p:nvSpPr>
          <p:cNvPr id="39" name="Прямокутник 38">
            <a:extLst>
              <a:ext uri="{FF2B5EF4-FFF2-40B4-BE49-F238E27FC236}">
                <a16:creationId xmlns:a16="http://schemas.microsoft.com/office/drawing/2014/main" id="{970102A7-DEA7-40E2-A1CC-0B2074EA720D}"/>
              </a:ext>
            </a:extLst>
          </p:cNvPr>
          <p:cNvSpPr>
            <a:spLocks noGrp="1"/>
          </p:cNvSpPr>
          <p:nvPr/>
        </p:nvSpPr>
        <p:spPr>
          <a:xfrm>
            <a:off x="5048250" y="3619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8</a:t>
            </a:r>
          </a:p>
        </p:txBody>
      </p:sp>
      <p:sp>
        <p:nvSpPr>
          <p:cNvPr id="40" name="Прямокутник 39">
            <a:extLst>
              <a:ext uri="{FF2B5EF4-FFF2-40B4-BE49-F238E27FC236}">
                <a16:creationId xmlns:a16="http://schemas.microsoft.com/office/drawing/2014/main" id="{0166651F-C85C-48C8-B677-BDB20246E084}"/>
              </a:ext>
            </a:extLst>
          </p:cNvPr>
          <p:cNvSpPr>
            <a:spLocks noGrp="1"/>
          </p:cNvSpPr>
          <p:nvPr/>
        </p:nvSpPr>
        <p:spPr>
          <a:xfrm>
            <a:off x="5353050" y="3571875"/>
            <a:ext cx="1428750" cy="209550"/>
          </a:xfrm>
          <a:prstGeom prst="rect">
            <a:avLst/>
          </a:prstGeom>
          <a:noFill/>
          <a:ln w="0">
            <a:noFill/>
          </a:ln>
        </p:spPr>
        <p:txBody>
          <a:bodyPr anchor="t">
            <a:normAutofit/>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чи є недоступні зони?</a:t>
            </a:r>
          </a:p>
        </p:txBody>
      </p:sp>
      <p:sp>
        <p:nvSpPr>
          <p:cNvPr id="41" name="Прямокутник: округлені кути 40">
            <a:extLst>
              <a:ext uri="{FF2B5EF4-FFF2-40B4-BE49-F238E27FC236}">
                <a16:creationId xmlns:a16="http://schemas.microsoft.com/office/drawing/2014/main" id="{574D681C-F7B7-4DE9-9499-7B789E282E7A}"/>
              </a:ext>
            </a:extLst>
          </p:cNvPr>
          <p:cNvSpPr>
            <a:spLocks noGrp="1"/>
          </p:cNvSpPr>
          <p:nvPr/>
        </p:nvSpPr>
        <p:spPr>
          <a:xfrm>
            <a:off x="7143750" y="3486150"/>
            <a:ext cx="2000250" cy="400050"/>
          </a:xfrm>
          <a:prstGeom prst="roundRect">
            <a:avLst>
              <a:gd name="adj" fmla="val 19048"/>
            </a:avLst>
          </a:prstGeom>
          <a:solidFill>
            <a:srgbClr val="FFFFFF"/>
          </a:solidFill>
          <a:ln w="9525">
            <a:solidFill>
              <a:srgbClr val="D6E1DC"/>
            </a:solidFill>
          </a:ln>
        </p:spPr>
      </p:sp>
      <p:sp>
        <p:nvSpPr>
          <p:cNvPr id="42" name="Овал 41">
            <a:extLst>
              <a:ext uri="{FF2B5EF4-FFF2-40B4-BE49-F238E27FC236}">
                <a16:creationId xmlns:a16="http://schemas.microsoft.com/office/drawing/2014/main" id="{B27DDB73-0CAC-47D2-A601-672A98F682EF}"/>
              </a:ext>
            </a:extLst>
          </p:cNvPr>
          <p:cNvSpPr>
            <a:spLocks noGrp="1"/>
          </p:cNvSpPr>
          <p:nvPr/>
        </p:nvSpPr>
        <p:spPr>
          <a:xfrm>
            <a:off x="7258050" y="3590925"/>
            <a:ext cx="190500" cy="190500"/>
          </a:xfrm>
          <a:prstGeom prst="ellipse">
            <a:avLst/>
          </a:prstGeom>
          <a:solidFill>
            <a:srgbClr val="0F6B64"/>
          </a:solidFill>
          <a:ln w="0">
            <a:noFill/>
          </a:ln>
        </p:spPr>
      </p:sp>
      <p:sp>
        <p:nvSpPr>
          <p:cNvPr id="43" name="Прямокутник 42">
            <a:extLst>
              <a:ext uri="{FF2B5EF4-FFF2-40B4-BE49-F238E27FC236}">
                <a16:creationId xmlns:a16="http://schemas.microsoft.com/office/drawing/2014/main" id="{F3103751-46B0-4356-AB6E-28E3684F1FF6}"/>
              </a:ext>
            </a:extLst>
          </p:cNvPr>
          <p:cNvSpPr>
            <a:spLocks noGrp="1"/>
          </p:cNvSpPr>
          <p:nvPr/>
        </p:nvSpPr>
        <p:spPr>
          <a:xfrm>
            <a:off x="7258050" y="3619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9</a:t>
            </a:r>
          </a:p>
        </p:txBody>
      </p:sp>
      <p:sp>
        <p:nvSpPr>
          <p:cNvPr id="44" name="Прямокутник 43">
            <a:extLst>
              <a:ext uri="{FF2B5EF4-FFF2-40B4-BE49-F238E27FC236}">
                <a16:creationId xmlns:a16="http://schemas.microsoft.com/office/drawing/2014/main" id="{43693975-7F45-478C-8C84-507ADD5DA9B7}"/>
              </a:ext>
            </a:extLst>
          </p:cNvPr>
          <p:cNvSpPr>
            <a:spLocks noGrp="1"/>
          </p:cNvSpPr>
          <p:nvPr/>
        </p:nvSpPr>
        <p:spPr>
          <a:xfrm>
            <a:off x="7562850" y="3571875"/>
            <a:ext cx="1428750" cy="209550"/>
          </a:xfrm>
          <a:prstGeom prst="rect">
            <a:avLst/>
          </a:prstGeom>
          <a:noFill/>
          <a:ln w="0">
            <a:noFill/>
          </a:ln>
        </p:spPr>
        <p:txBody>
          <a:bodyPr anchor="t">
            <a:normAutofit fontScale="7156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чи придатна для обсягів робіт?</a:t>
            </a:r>
          </a:p>
        </p:txBody>
      </p:sp>
      <p:sp>
        <p:nvSpPr>
          <p:cNvPr id="45" name="Прямокутник: округлені кути 44">
            <a:extLst>
              <a:ext uri="{FF2B5EF4-FFF2-40B4-BE49-F238E27FC236}">
                <a16:creationId xmlns:a16="http://schemas.microsoft.com/office/drawing/2014/main" id="{CB093025-43EC-40AA-828B-E875A53A6630}"/>
              </a:ext>
            </a:extLst>
          </p:cNvPr>
          <p:cNvSpPr>
            <a:spLocks noGrp="1"/>
          </p:cNvSpPr>
          <p:nvPr/>
        </p:nvSpPr>
        <p:spPr>
          <a:xfrm>
            <a:off x="9353550" y="3486150"/>
            <a:ext cx="2000250" cy="400050"/>
          </a:xfrm>
          <a:prstGeom prst="roundRect">
            <a:avLst>
              <a:gd name="adj" fmla="val 19048"/>
            </a:avLst>
          </a:prstGeom>
          <a:solidFill>
            <a:srgbClr val="F5EBDD"/>
          </a:solidFill>
          <a:ln w="9525">
            <a:solidFill>
              <a:srgbClr val="D6E1DC"/>
            </a:solidFill>
          </a:ln>
        </p:spPr>
      </p:sp>
      <p:sp>
        <p:nvSpPr>
          <p:cNvPr id="46" name="Овал 45">
            <a:extLst>
              <a:ext uri="{FF2B5EF4-FFF2-40B4-BE49-F238E27FC236}">
                <a16:creationId xmlns:a16="http://schemas.microsoft.com/office/drawing/2014/main" id="{23345F21-1898-4208-A146-9E8D345EC09D}"/>
              </a:ext>
            </a:extLst>
          </p:cNvPr>
          <p:cNvSpPr>
            <a:spLocks noGrp="1"/>
          </p:cNvSpPr>
          <p:nvPr/>
        </p:nvSpPr>
        <p:spPr>
          <a:xfrm>
            <a:off x="9467850" y="3590925"/>
            <a:ext cx="190500" cy="190500"/>
          </a:xfrm>
          <a:prstGeom prst="ellipse">
            <a:avLst/>
          </a:prstGeom>
          <a:solidFill>
            <a:srgbClr val="0F6B64"/>
          </a:solidFill>
          <a:ln w="0">
            <a:noFill/>
          </a:ln>
        </p:spPr>
      </p:sp>
      <p:sp>
        <p:nvSpPr>
          <p:cNvPr id="47" name="Прямокутник 46">
            <a:extLst>
              <a:ext uri="{FF2B5EF4-FFF2-40B4-BE49-F238E27FC236}">
                <a16:creationId xmlns:a16="http://schemas.microsoft.com/office/drawing/2014/main" id="{30FEE9AA-B3DB-4C79-9946-43E7DFE5ED3D}"/>
              </a:ext>
            </a:extLst>
          </p:cNvPr>
          <p:cNvSpPr>
            <a:spLocks noGrp="1"/>
          </p:cNvSpPr>
          <p:nvPr/>
        </p:nvSpPr>
        <p:spPr>
          <a:xfrm>
            <a:off x="9467850" y="3619500"/>
            <a:ext cx="190500" cy="123825"/>
          </a:xfrm>
          <a:prstGeom prst="rect">
            <a:avLst/>
          </a:prstGeom>
          <a:noFill/>
          <a:ln w="0">
            <a:noFill/>
          </a:ln>
        </p:spPr>
        <p:txBody>
          <a:bodyPr anchor="t">
            <a:normAutofit fontScale="13481"/>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10</a:t>
            </a:r>
          </a:p>
        </p:txBody>
      </p:sp>
      <p:sp>
        <p:nvSpPr>
          <p:cNvPr id="48" name="Прямокутник 47">
            <a:extLst>
              <a:ext uri="{FF2B5EF4-FFF2-40B4-BE49-F238E27FC236}">
                <a16:creationId xmlns:a16="http://schemas.microsoft.com/office/drawing/2014/main" id="{CCBEE730-9D36-486B-9058-989689C754D2}"/>
              </a:ext>
            </a:extLst>
          </p:cNvPr>
          <p:cNvSpPr>
            <a:spLocks noGrp="1"/>
          </p:cNvSpPr>
          <p:nvPr/>
        </p:nvSpPr>
        <p:spPr>
          <a:xfrm>
            <a:off x="9772650" y="3571875"/>
            <a:ext cx="1428750" cy="209550"/>
          </a:xfrm>
          <a:prstGeom prst="rect">
            <a:avLst/>
          </a:prstGeom>
          <a:noFill/>
          <a:ln w="0">
            <a:noFill/>
          </a:ln>
        </p:spPr>
        <p:txBody>
          <a:bodyPr anchor="t">
            <a:normAutofit fontScale="65005"/>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чи потрібна додаткова перевірка?</a:t>
            </a:r>
          </a:p>
        </p:txBody>
      </p:sp>
      <p:sp>
        <p:nvSpPr>
          <p:cNvPr id="49" name="Прямокутник: округлені кути 48">
            <a:extLst>
              <a:ext uri="{FF2B5EF4-FFF2-40B4-BE49-F238E27FC236}">
                <a16:creationId xmlns:a16="http://schemas.microsoft.com/office/drawing/2014/main" id="{985E8C79-3C38-4654-B719-4A1B4261C110}"/>
              </a:ext>
            </a:extLst>
          </p:cNvPr>
          <p:cNvSpPr>
            <a:spLocks noGrp="1"/>
          </p:cNvSpPr>
          <p:nvPr/>
        </p:nvSpPr>
        <p:spPr>
          <a:xfrm>
            <a:off x="514350" y="4305300"/>
            <a:ext cx="11068050" cy="1352550"/>
          </a:xfrm>
          <a:prstGeom prst="roundRect">
            <a:avLst>
              <a:gd name="adj" fmla="val 5634"/>
            </a:avLst>
          </a:prstGeom>
          <a:solidFill>
            <a:srgbClr val="F8E7E4"/>
          </a:solidFill>
          <a:ln w="9525">
            <a:solidFill>
              <a:srgbClr val="D6E1DC"/>
            </a:solidFill>
          </a:ln>
        </p:spPr>
      </p:sp>
      <p:sp>
        <p:nvSpPr>
          <p:cNvPr id="50" name="Прямокутник 49">
            <a:extLst>
              <a:ext uri="{FF2B5EF4-FFF2-40B4-BE49-F238E27FC236}">
                <a16:creationId xmlns:a16="http://schemas.microsoft.com/office/drawing/2014/main" id="{EE1A47A5-0E9B-4EF8-82DD-A3843F179189}"/>
              </a:ext>
            </a:extLst>
          </p:cNvPr>
          <p:cNvSpPr>
            <a:spLocks noGrp="1"/>
          </p:cNvSpPr>
          <p:nvPr/>
        </p:nvSpPr>
        <p:spPr>
          <a:xfrm>
            <a:off x="723900" y="4486275"/>
            <a:ext cx="4953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СКРИНІНГОВА КАРТА МОЖЕ БУТИ НЕДОСТАТНЬОЮ ДЛЯ</a:t>
            </a:r>
          </a:p>
        </p:txBody>
      </p:sp>
      <p:sp>
        <p:nvSpPr>
          <p:cNvPr id="51" name="Прямокутник: округлені кути 50">
            <a:extLst>
              <a:ext uri="{FF2B5EF4-FFF2-40B4-BE49-F238E27FC236}">
                <a16:creationId xmlns:a16="http://schemas.microsoft.com/office/drawing/2014/main" id="{B1B1FA71-7F43-4440-9E16-B0735CEEAC1D}"/>
              </a:ext>
            </a:extLst>
          </p:cNvPr>
          <p:cNvSpPr>
            <a:spLocks noGrp="1"/>
          </p:cNvSpPr>
          <p:nvPr/>
        </p:nvSpPr>
        <p:spPr>
          <a:xfrm>
            <a:off x="723900" y="4867275"/>
            <a:ext cx="2457450" cy="495300"/>
          </a:xfrm>
          <a:prstGeom prst="roundRect">
            <a:avLst>
              <a:gd name="adj" fmla="val 15385"/>
            </a:avLst>
          </a:prstGeom>
          <a:solidFill>
            <a:srgbClr val="FFFFFF"/>
          </a:solidFill>
          <a:ln w="9525">
            <a:solidFill>
              <a:srgbClr val="D6E1DC"/>
            </a:solidFill>
          </a:ln>
        </p:spPr>
      </p:sp>
      <p:sp>
        <p:nvSpPr>
          <p:cNvPr id="52" name="Прямокутник 51">
            <a:extLst>
              <a:ext uri="{FF2B5EF4-FFF2-40B4-BE49-F238E27FC236}">
                <a16:creationId xmlns:a16="http://schemas.microsoft.com/office/drawing/2014/main" id="{8FAA526A-4EF9-4B2B-BEBA-CA1361BA008B}"/>
              </a:ext>
            </a:extLst>
          </p:cNvPr>
          <p:cNvSpPr>
            <a:spLocks noGrp="1"/>
          </p:cNvSpPr>
          <p:nvPr/>
        </p:nvSpPr>
        <p:spPr>
          <a:xfrm>
            <a:off x="857250" y="4972050"/>
            <a:ext cx="2190750" cy="285750"/>
          </a:xfrm>
          <a:prstGeom prst="rect">
            <a:avLst/>
          </a:prstGeom>
          <a:noFill/>
          <a:ln w="0">
            <a:noFill/>
          </a:ln>
        </p:spPr>
        <p:txBody>
          <a:bodyPr anchor="t">
            <a:normAutofit/>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точної межі вилучення ґрунту</a:t>
            </a:r>
          </a:p>
        </p:txBody>
      </p:sp>
      <p:sp>
        <p:nvSpPr>
          <p:cNvPr id="53" name="Прямокутник: округлені кути 52">
            <a:extLst>
              <a:ext uri="{FF2B5EF4-FFF2-40B4-BE49-F238E27FC236}">
                <a16:creationId xmlns:a16="http://schemas.microsoft.com/office/drawing/2014/main" id="{DA4B944A-F8D0-4167-B777-BFB942026809}"/>
              </a:ext>
            </a:extLst>
          </p:cNvPr>
          <p:cNvSpPr>
            <a:spLocks noGrp="1"/>
          </p:cNvSpPr>
          <p:nvPr/>
        </p:nvSpPr>
        <p:spPr>
          <a:xfrm>
            <a:off x="3371850" y="4867275"/>
            <a:ext cx="2457450" cy="495300"/>
          </a:xfrm>
          <a:prstGeom prst="roundRect">
            <a:avLst>
              <a:gd name="adj" fmla="val 15385"/>
            </a:avLst>
          </a:prstGeom>
          <a:solidFill>
            <a:srgbClr val="FFFFFF"/>
          </a:solidFill>
          <a:ln w="9525">
            <a:solidFill>
              <a:srgbClr val="D6E1DC"/>
            </a:solidFill>
          </a:ln>
        </p:spPr>
      </p:sp>
      <p:sp>
        <p:nvSpPr>
          <p:cNvPr id="54" name="Прямокутник 53">
            <a:extLst>
              <a:ext uri="{FF2B5EF4-FFF2-40B4-BE49-F238E27FC236}">
                <a16:creationId xmlns:a16="http://schemas.microsoft.com/office/drawing/2014/main" id="{8E888399-2935-4302-BFCA-3D7D7DDEF7E4}"/>
              </a:ext>
            </a:extLst>
          </p:cNvPr>
          <p:cNvSpPr>
            <a:spLocks noGrp="1"/>
          </p:cNvSpPr>
          <p:nvPr/>
        </p:nvSpPr>
        <p:spPr>
          <a:xfrm>
            <a:off x="3505200" y="4972050"/>
            <a:ext cx="2190750" cy="285750"/>
          </a:xfrm>
          <a:prstGeom prst="rect">
            <a:avLst/>
          </a:prstGeom>
          <a:noFill/>
          <a:ln w="0">
            <a:noFill/>
          </a:ln>
        </p:spPr>
        <p:txBody>
          <a:bodyPr anchor="t">
            <a:normAutofit/>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оцінювання вартості ремедіації</a:t>
            </a:r>
          </a:p>
        </p:txBody>
      </p:sp>
      <p:sp>
        <p:nvSpPr>
          <p:cNvPr id="55" name="Прямокутник: округлені кути 54">
            <a:extLst>
              <a:ext uri="{FF2B5EF4-FFF2-40B4-BE49-F238E27FC236}">
                <a16:creationId xmlns:a16="http://schemas.microsoft.com/office/drawing/2014/main" id="{88D5CD48-A179-4E78-B1A8-BD6F1A39D8F1}"/>
              </a:ext>
            </a:extLst>
          </p:cNvPr>
          <p:cNvSpPr>
            <a:spLocks noGrp="1"/>
          </p:cNvSpPr>
          <p:nvPr/>
        </p:nvSpPr>
        <p:spPr>
          <a:xfrm>
            <a:off x="6019800" y="4867275"/>
            <a:ext cx="2457450" cy="495300"/>
          </a:xfrm>
          <a:prstGeom prst="roundRect">
            <a:avLst>
              <a:gd name="adj" fmla="val 15385"/>
            </a:avLst>
          </a:prstGeom>
          <a:solidFill>
            <a:srgbClr val="FFFFFF"/>
          </a:solidFill>
          <a:ln w="9525">
            <a:solidFill>
              <a:srgbClr val="D6E1DC"/>
            </a:solidFill>
          </a:ln>
        </p:spPr>
      </p:sp>
      <p:sp>
        <p:nvSpPr>
          <p:cNvPr id="56" name="Прямокутник 55">
            <a:extLst>
              <a:ext uri="{FF2B5EF4-FFF2-40B4-BE49-F238E27FC236}">
                <a16:creationId xmlns:a16="http://schemas.microsoft.com/office/drawing/2014/main" id="{2A7196EA-45DD-466B-9C4F-5FD883D0F506}"/>
              </a:ext>
            </a:extLst>
          </p:cNvPr>
          <p:cNvSpPr>
            <a:spLocks noGrp="1"/>
          </p:cNvSpPr>
          <p:nvPr/>
        </p:nvSpPr>
        <p:spPr>
          <a:xfrm>
            <a:off x="6153150" y="4972050"/>
            <a:ext cx="2190750" cy="285750"/>
          </a:xfrm>
          <a:prstGeom prst="rect">
            <a:avLst/>
          </a:prstGeom>
          <a:noFill/>
          <a:ln w="0">
            <a:noFill/>
          </a:ln>
        </p:spPr>
        <p:txBody>
          <a:bodyPr anchor="t">
            <a:normAutofit fontScale="84805"/>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підтвердження завершення очищення</a:t>
            </a:r>
          </a:p>
        </p:txBody>
      </p:sp>
      <p:sp>
        <p:nvSpPr>
          <p:cNvPr id="57" name="Прямокутник: округлені кути 56">
            <a:extLst>
              <a:ext uri="{FF2B5EF4-FFF2-40B4-BE49-F238E27FC236}">
                <a16:creationId xmlns:a16="http://schemas.microsoft.com/office/drawing/2014/main" id="{7A152F2E-9C2A-41DC-B47B-1D8DEE3D51BE}"/>
              </a:ext>
            </a:extLst>
          </p:cNvPr>
          <p:cNvSpPr>
            <a:spLocks noGrp="1"/>
          </p:cNvSpPr>
          <p:nvPr/>
        </p:nvSpPr>
        <p:spPr>
          <a:xfrm>
            <a:off x="8667750" y="4867275"/>
            <a:ext cx="2457450" cy="495300"/>
          </a:xfrm>
          <a:prstGeom prst="roundRect">
            <a:avLst>
              <a:gd name="adj" fmla="val 15385"/>
            </a:avLst>
          </a:prstGeom>
          <a:solidFill>
            <a:srgbClr val="FFFFFF"/>
          </a:solidFill>
          <a:ln w="9525">
            <a:solidFill>
              <a:srgbClr val="D6E1DC"/>
            </a:solidFill>
          </a:ln>
        </p:spPr>
      </p:sp>
      <p:sp>
        <p:nvSpPr>
          <p:cNvPr id="58" name="Прямокутник 57">
            <a:extLst>
              <a:ext uri="{FF2B5EF4-FFF2-40B4-BE49-F238E27FC236}">
                <a16:creationId xmlns:a16="http://schemas.microsoft.com/office/drawing/2014/main" id="{378FC437-BCCF-4561-AFC5-27C36246AA64}"/>
              </a:ext>
            </a:extLst>
          </p:cNvPr>
          <p:cNvSpPr>
            <a:spLocks noGrp="1"/>
          </p:cNvSpPr>
          <p:nvPr/>
        </p:nvSpPr>
        <p:spPr>
          <a:xfrm>
            <a:off x="8801100" y="4972050"/>
            <a:ext cx="2190750" cy="285750"/>
          </a:xfrm>
          <a:prstGeom prst="rect">
            <a:avLst/>
          </a:prstGeom>
          <a:noFill/>
          <a:ln w="0">
            <a:noFill/>
          </a:ln>
        </p:spPr>
        <p:txBody>
          <a:bodyPr anchor="t">
            <a:normAutofit fontScale="85514"/>
          </a:bodyPr>
          <a:lstStyle/>
          <a:p>
            <a:pPr algn="ctr">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юридичного визначення площі шкоди</a:t>
            </a:r>
          </a:p>
        </p:txBody>
      </p:sp>
      <p:sp>
        <p:nvSpPr>
          <p:cNvPr id="59" name="Прямокутник: округлені кути 58">
            <a:extLst>
              <a:ext uri="{FF2B5EF4-FFF2-40B4-BE49-F238E27FC236}">
                <a16:creationId xmlns:a16="http://schemas.microsoft.com/office/drawing/2014/main" id="{D9981197-7730-422E-AEA2-EF28C70098A3}"/>
              </a:ext>
            </a:extLst>
          </p:cNvPr>
          <p:cNvSpPr>
            <a:spLocks noGrp="1"/>
          </p:cNvSpPr>
          <p:nvPr/>
        </p:nvSpPr>
        <p:spPr>
          <a:xfrm>
            <a:off x="514350" y="5848350"/>
            <a:ext cx="11068050" cy="333375"/>
          </a:xfrm>
          <a:prstGeom prst="roundRect">
            <a:avLst>
              <a:gd name="adj" fmla="val 22857"/>
            </a:avLst>
          </a:prstGeom>
          <a:solidFill>
            <a:srgbClr val="10282F"/>
          </a:solidFill>
          <a:ln w="0">
            <a:noFill/>
          </a:ln>
        </p:spPr>
      </p:sp>
      <p:sp>
        <p:nvSpPr>
          <p:cNvPr id="60" name="Прямокутник 59">
            <a:extLst>
              <a:ext uri="{FF2B5EF4-FFF2-40B4-BE49-F238E27FC236}">
                <a16:creationId xmlns:a16="http://schemas.microsoft.com/office/drawing/2014/main" id="{FB0492C5-377B-4672-9723-DB48A6C588A3}"/>
              </a:ext>
            </a:extLst>
          </p:cNvPr>
          <p:cNvSpPr>
            <a:spLocks noGrp="1"/>
          </p:cNvSpPr>
          <p:nvPr/>
        </p:nvSpPr>
        <p:spPr>
          <a:xfrm>
            <a:off x="514350" y="5924550"/>
            <a:ext cx="11068050" cy="171450"/>
          </a:xfrm>
          <a:prstGeom prst="rect">
            <a:avLst/>
          </a:prstGeom>
          <a:noFill/>
          <a:ln w="0">
            <a:noFill/>
          </a:ln>
        </p:spPr>
        <p:txBody>
          <a:bodyPr anchor="t">
            <a:normAutofit fontScale="53846"/>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Мета створення карти визначає межі її управлінського використання.</a:t>
            </a:r>
          </a:p>
        </p:txBody>
      </p:sp>
      <p:sp>
        <p:nvSpPr>
          <p:cNvPr id="61" name="Прямокутник 60">
            <a:extLst>
              <a:ext uri="{FF2B5EF4-FFF2-40B4-BE49-F238E27FC236}">
                <a16:creationId xmlns:a16="http://schemas.microsoft.com/office/drawing/2014/main" id="{FA4FB908-475E-4272-85B5-2125E742F033}"/>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2" name="Прямокутник 61">
            <a:extLst>
              <a:ext uri="{FF2B5EF4-FFF2-40B4-BE49-F238E27FC236}">
                <a16:creationId xmlns:a16="http://schemas.microsoft.com/office/drawing/2014/main" id="{330BB3D4-405C-4EF3-A6DA-798A4B202E22}"/>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45</a:t>
            </a:r>
          </a:p>
        </p:txBody>
      </p:sp>
    </p:spTree>
    <p:extLst>
      <p:ext uri="{BB962C8B-B14F-4D97-AF65-F5344CB8AC3E}">
        <p14:creationId xmlns:p14="http://schemas.microsoft.com/office/powerpoint/2010/main" val="437621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 name="Прямокутник 61">
            <a:extLst>
              <a:ext uri="{FF2B5EF4-FFF2-40B4-BE49-F238E27FC236}">
                <a16:creationId xmlns:a16="http://schemas.microsoft.com/office/drawing/2014/main" id="{3E09758D-8DE9-4595-A0BC-B2605AF5A665}"/>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46</a:t>
            </a:r>
          </a:p>
        </p:txBody>
      </p:sp>
      <p:sp>
        <p:nvSpPr>
          <p:cNvPr id="2" name="Прямокутник 1">
            <a:extLst>
              <a:ext uri="{FF2B5EF4-FFF2-40B4-BE49-F238E27FC236}">
                <a16:creationId xmlns:a16="http://schemas.microsoft.com/office/drawing/2014/main" id="{2B1695AB-3D93-4FEB-B745-BA328CC81A48}"/>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032C6DA5-D535-4CC2-AB04-C9A81A5A2ABE}"/>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Вебкарти й інформаційні панелі показують актуальний стан</a:t>
            </a:r>
          </a:p>
        </p:txBody>
      </p:sp>
      <p:sp>
        <p:nvSpPr>
          <p:cNvPr id="4" name="Прямокутник: округлені кути 3">
            <a:extLst>
              <a:ext uri="{FF2B5EF4-FFF2-40B4-BE49-F238E27FC236}">
                <a16:creationId xmlns:a16="http://schemas.microsoft.com/office/drawing/2014/main" id="{2DFFE1AB-649C-42CB-9065-9E9E49AAFBF2}"/>
              </a:ext>
            </a:extLst>
          </p:cNvPr>
          <p:cNvSpPr>
            <a:spLocks noGrp="1"/>
          </p:cNvSpPr>
          <p:nvPr/>
        </p:nvSpPr>
        <p:spPr>
          <a:xfrm>
            <a:off x="514350" y="1657350"/>
            <a:ext cx="533400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01457A9-6F0C-48E1-8C20-0E2788BDF6C9}"/>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C9478F6F-94DF-435D-98E3-49AE7465B69C}"/>
              </a:ext>
            </a:extLst>
          </p:cNvPr>
          <p:cNvSpPr>
            <a:spLocks noGrp="1"/>
          </p:cNvSpPr>
          <p:nvPr/>
        </p:nvSpPr>
        <p:spPr>
          <a:xfrm>
            <a:off x="704850" y="1771650"/>
            <a:ext cx="495300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ВЕБКАРТА</a:t>
            </a:r>
          </a:p>
        </p:txBody>
      </p:sp>
      <p:sp>
        <p:nvSpPr>
          <p:cNvPr id="7" name="Прямокутник 6">
            <a:extLst>
              <a:ext uri="{FF2B5EF4-FFF2-40B4-BE49-F238E27FC236}">
                <a16:creationId xmlns:a16="http://schemas.microsoft.com/office/drawing/2014/main" id="{641F9F7C-37EC-4BFB-AF48-84862B6325CE}"/>
              </a:ext>
            </a:extLst>
          </p:cNvPr>
          <p:cNvSpPr>
            <a:spLocks noGrp="1"/>
          </p:cNvSpPr>
          <p:nvPr/>
        </p:nvSpPr>
        <p:spPr>
          <a:xfrm>
            <a:off x="704850" y="1990725"/>
            <a:ext cx="497205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Інтерактивна карта, доступна через мережевий інтерфейс.</a:t>
            </a:r>
          </a:p>
        </p:txBody>
      </p:sp>
      <p:sp>
        <p:nvSpPr>
          <p:cNvPr id="8" name="Прямокутник: округлені кути 7">
            <a:extLst>
              <a:ext uri="{FF2B5EF4-FFF2-40B4-BE49-F238E27FC236}">
                <a16:creationId xmlns:a16="http://schemas.microsoft.com/office/drawing/2014/main" id="{67D2D67C-EA97-4262-8274-B8F7A1342B0D}"/>
              </a:ext>
            </a:extLst>
          </p:cNvPr>
          <p:cNvSpPr>
            <a:spLocks noGrp="1"/>
          </p:cNvSpPr>
          <p:nvPr/>
        </p:nvSpPr>
        <p:spPr>
          <a:xfrm>
            <a:off x="6057900" y="1657350"/>
            <a:ext cx="5524500" cy="666750"/>
          </a:xfrm>
          <a:prstGeom prst="roundRect">
            <a:avLst>
              <a:gd name="adj" fmla="val 11429"/>
            </a:avLst>
          </a:prstGeom>
          <a:solidFill>
            <a:srgbClr val="FFFFFF"/>
          </a:solidFill>
          <a:ln w="9525">
            <a:solidFill>
              <a:srgbClr val="D6E1DC"/>
            </a:solidFill>
          </a:ln>
        </p:spPr>
      </p:sp>
      <p:sp>
        <p:nvSpPr>
          <p:cNvPr id="9" name="Прямокутник: округлені кути 8">
            <a:extLst>
              <a:ext uri="{FF2B5EF4-FFF2-40B4-BE49-F238E27FC236}">
                <a16:creationId xmlns:a16="http://schemas.microsoft.com/office/drawing/2014/main" id="{CA2EE834-B93C-4D86-A708-683418AF5374}"/>
              </a:ext>
            </a:extLst>
          </p:cNvPr>
          <p:cNvSpPr>
            <a:spLocks noGrp="1"/>
          </p:cNvSpPr>
          <p:nvPr/>
        </p:nvSpPr>
        <p:spPr>
          <a:xfrm>
            <a:off x="6057900" y="1657350"/>
            <a:ext cx="66675" cy="666750"/>
          </a:xfrm>
          <a:prstGeom prst="roundRect">
            <a:avLst>
              <a:gd name="adj" fmla="val 50000"/>
            </a:avLst>
          </a:prstGeom>
          <a:solidFill>
            <a:srgbClr val="3E7692"/>
          </a:solidFill>
          <a:ln w="0">
            <a:noFill/>
          </a:ln>
        </p:spPr>
      </p:sp>
      <p:sp>
        <p:nvSpPr>
          <p:cNvPr id="10" name="Прямокутник 9">
            <a:extLst>
              <a:ext uri="{FF2B5EF4-FFF2-40B4-BE49-F238E27FC236}">
                <a16:creationId xmlns:a16="http://schemas.microsoft.com/office/drawing/2014/main" id="{B02979DD-AEAA-4487-84D1-A48E4D148F52}"/>
              </a:ext>
            </a:extLst>
          </p:cNvPr>
          <p:cNvSpPr>
            <a:spLocks noGrp="1"/>
          </p:cNvSpPr>
          <p:nvPr/>
        </p:nvSpPr>
        <p:spPr>
          <a:xfrm>
            <a:off x="6248400" y="1771650"/>
            <a:ext cx="5143500" cy="171450"/>
          </a:xfrm>
          <a:prstGeom prst="rect">
            <a:avLst/>
          </a:prstGeom>
          <a:noFill/>
          <a:ln w="0">
            <a:noFill/>
          </a:ln>
        </p:spPr>
        <p:txBody>
          <a:bodyPr anchor="t">
            <a:normAutofit fontScale="70000"/>
          </a:bodyPr>
          <a:lstStyle/>
          <a:p>
            <a:pPr algn="l">
              <a:defRPr sz="750" b="1">
                <a:solidFill>
                  <a:srgbClr val="3E7692"/>
                </a:solidFill>
                <a:latin typeface="DejaVu Sans"/>
                <a:ea typeface="DejaVu Sans"/>
                <a:cs typeface="DejaVu Sans"/>
              </a:defRPr>
            </a:pPr>
            <a:r>
              <a:rPr sz="750" b="1">
                <a:solidFill>
                  <a:srgbClr val="3E7692"/>
                </a:solidFill>
                <a:latin typeface="DejaVu Sans"/>
                <a:ea typeface="DejaVu Sans"/>
                <a:cs typeface="DejaVu Sans"/>
              </a:rPr>
              <a:t>ІНФОРМАЦІЙНА ПАНЕЛЬ</a:t>
            </a:r>
          </a:p>
        </p:txBody>
      </p:sp>
      <p:sp>
        <p:nvSpPr>
          <p:cNvPr id="11" name="Прямокутник 10">
            <a:extLst>
              <a:ext uri="{FF2B5EF4-FFF2-40B4-BE49-F238E27FC236}">
                <a16:creationId xmlns:a16="http://schemas.microsoft.com/office/drawing/2014/main" id="{03EFAFC6-948D-43DF-BDA9-AEB655612778}"/>
              </a:ext>
            </a:extLst>
          </p:cNvPr>
          <p:cNvSpPr>
            <a:spLocks noGrp="1"/>
          </p:cNvSpPr>
          <p:nvPr/>
        </p:nvSpPr>
        <p:spPr>
          <a:xfrm>
            <a:off x="6248400" y="1990725"/>
            <a:ext cx="5162550" cy="247650"/>
          </a:xfrm>
          <a:prstGeom prst="rect">
            <a:avLst/>
          </a:prstGeom>
          <a:noFill/>
          <a:ln w="0">
            <a:noFill/>
          </a:ln>
        </p:spPr>
        <p:txBody>
          <a:bodyPr anchor="t">
            <a:normAutofit fontScale="9129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Інтерфейс, що поєднує карту, показники, графіки, фільтри та повідомлення.</a:t>
            </a:r>
          </a:p>
        </p:txBody>
      </p:sp>
      <p:sp>
        <p:nvSpPr>
          <p:cNvPr id="12" name="Прямокутник: округлені кути 11">
            <a:extLst>
              <a:ext uri="{FF2B5EF4-FFF2-40B4-BE49-F238E27FC236}">
                <a16:creationId xmlns:a16="http://schemas.microsoft.com/office/drawing/2014/main" id="{E859A38C-82EA-44E6-8977-E4AAD91EC849}"/>
              </a:ext>
            </a:extLst>
          </p:cNvPr>
          <p:cNvSpPr>
            <a:spLocks noGrp="1"/>
          </p:cNvSpPr>
          <p:nvPr/>
        </p:nvSpPr>
        <p:spPr>
          <a:xfrm>
            <a:off x="514350" y="2667000"/>
            <a:ext cx="5257800" cy="2495550"/>
          </a:xfrm>
          <a:prstGeom prst="roundRect">
            <a:avLst>
              <a:gd name="adj" fmla="val 3053"/>
            </a:avLst>
          </a:prstGeom>
          <a:solidFill>
            <a:srgbClr val="F4F8F6"/>
          </a:solidFill>
          <a:ln w="9525">
            <a:solidFill>
              <a:srgbClr val="D6E1DC"/>
            </a:solidFill>
          </a:ln>
        </p:spPr>
      </p:sp>
      <p:sp>
        <p:nvSpPr>
          <p:cNvPr id="13" name="Прямокутник 12">
            <a:extLst>
              <a:ext uri="{FF2B5EF4-FFF2-40B4-BE49-F238E27FC236}">
                <a16:creationId xmlns:a16="http://schemas.microsoft.com/office/drawing/2014/main" id="{EDD81EDF-8CCC-4489-8DED-9381280E6329}"/>
              </a:ext>
            </a:extLst>
          </p:cNvPr>
          <p:cNvSpPr>
            <a:spLocks noGrp="1"/>
          </p:cNvSpPr>
          <p:nvPr/>
        </p:nvSpPr>
        <p:spPr>
          <a:xfrm>
            <a:off x="723900" y="2857500"/>
            <a:ext cx="17145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ФУНКЦІЇ</a:t>
            </a:r>
          </a:p>
        </p:txBody>
      </p:sp>
      <p:sp>
        <p:nvSpPr>
          <p:cNvPr id="14" name="Овал 13">
            <a:extLst>
              <a:ext uri="{FF2B5EF4-FFF2-40B4-BE49-F238E27FC236}">
                <a16:creationId xmlns:a16="http://schemas.microsoft.com/office/drawing/2014/main" id="{CA4A602E-FAE8-440C-8D2C-EA158C9B9BAC}"/>
              </a:ext>
            </a:extLst>
          </p:cNvPr>
          <p:cNvSpPr>
            <a:spLocks noGrp="1"/>
          </p:cNvSpPr>
          <p:nvPr/>
        </p:nvSpPr>
        <p:spPr>
          <a:xfrm>
            <a:off x="723900" y="3181350"/>
            <a:ext cx="152400" cy="15240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22DEABA3-FEE4-459D-A5DE-F3823F62FA15}"/>
              </a:ext>
            </a:extLst>
          </p:cNvPr>
          <p:cNvSpPr>
            <a:spLocks noGrp="1"/>
          </p:cNvSpPr>
          <p:nvPr/>
        </p:nvSpPr>
        <p:spPr>
          <a:xfrm>
            <a:off x="723900" y="31718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6" name="Прямокутник 15">
            <a:extLst>
              <a:ext uri="{FF2B5EF4-FFF2-40B4-BE49-F238E27FC236}">
                <a16:creationId xmlns:a16="http://schemas.microsoft.com/office/drawing/2014/main" id="{CE0E5526-D3E4-4F80-8435-E213A6EF0CF9}"/>
              </a:ext>
            </a:extLst>
          </p:cNvPr>
          <p:cNvSpPr>
            <a:spLocks noGrp="1"/>
          </p:cNvSpPr>
          <p:nvPr/>
        </p:nvSpPr>
        <p:spPr>
          <a:xfrm>
            <a:off x="1009650" y="31623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актуальний стан</a:t>
            </a:r>
          </a:p>
        </p:txBody>
      </p:sp>
      <p:sp>
        <p:nvSpPr>
          <p:cNvPr id="17" name="Овал 16">
            <a:extLst>
              <a:ext uri="{FF2B5EF4-FFF2-40B4-BE49-F238E27FC236}">
                <a16:creationId xmlns:a16="http://schemas.microsoft.com/office/drawing/2014/main" id="{20828A27-B9A2-48C7-B31B-45EDEF440CD8}"/>
              </a:ext>
            </a:extLst>
          </p:cNvPr>
          <p:cNvSpPr>
            <a:spLocks noGrp="1"/>
          </p:cNvSpPr>
          <p:nvPr/>
        </p:nvSpPr>
        <p:spPr>
          <a:xfrm>
            <a:off x="723900" y="3448050"/>
            <a:ext cx="152400" cy="152400"/>
          </a:xfrm>
          <a:prstGeom prst="ellipse">
            <a:avLst/>
          </a:prstGeom>
          <a:solidFill>
            <a:srgbClr val="0F6B64"/>
          </a:solidFill>
          <a:ln w="0">
            <a:noFill/>
          </a:ln>
        </p:spPr>
      </p:sp>
      <p:sp>
        <p:nvSpPr>
          <p:cNvPr id="18" name="Прямокутник 17">
            <a:extLst>
              <a:ext uri="{FF2B5EF4-FFF2-40B4-BE49-F238E27FC236}">
                <a16:creationId xmlns:a16="http://schemas.microsoft.com/office/drawing/2014/main" id="{34BE3D08-49DA-47DD-ACDC-C1E7A13EBE3D}"/>
              </a:ext>
            </a:extLst>
          </p:cNvPr>
          <p:cNvSpPr>
            <a:spLocks noGrp="1"/>
          </p:cNvSpPr>
          <p:nvPr/>
        </p:nvSpPr>
        <p:spPr>
          <a:xfrm>
            <a:off x="723900" y="34385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19" name="Прямокутник 18">
            <a:extLst>
              <a:ext uri="{FF2B5EF4-FFF2-40B4-BE49-F238E27FC236}">
                <a16:creationId xmlns:a16="http://schemas.microsoft.com/office/drawing/2014/main" id="{15EC5062-F976-4632-B409-23CE1E5A7227}"/>
              </a:ext>
            </a:extLst>
          </p:cNvPr>
          <p:cNvSpPr>
            <a:spLocks noGrp="1"/>
          </p:cNvSpPr>
          <p:nvPr/>
        </p:nvSpPr>
        <p:spPr>
          <a:xfrm>
            <a:off x="1009650" y="34290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фільтрування за датою</a:t>
            </a:r>
          </a:p>
        </p:txBody>
      </p:sp>
      <p:sp>
        <p:nvSpPr>
          <p:cNvPr id="20" name="Овал 19">
            <a:extLst>
              <a:ext uri="{FF2B5EF4-FFF2-40B4-BE49-F238E27FC236}">
                <a16:creationId xmlns:a16="http://schemas.microsoft.com/office/drawing/2014/main" id="{CE724324-1D57-4729-8254-E31EE5D43DF7}"/>
              </a:ext>
            </a:extLst>
          </p:cNvPr>
          <p:cNvSpPr>
            <a:spLocks noGrp="1"/>
          </p:cNvSpPr>
          <p:nvPr/>
        </p:nvSpPr>
        <p:spPr>
          <a:xfrm>
            <a:off x="723900" y="3714750"/>
            <a:ext cx="152400" cy="152400"/>
          </a:xfrm>
          <a:prstGeom prst="ellipse">
            <a:avLst/>
          </a:prstGeom>
          <a:solidFill>
            <a:srgbClr val="0F6B64"/>
          </a:solidFill>
          <a:ln w="0">
            <a:noFill/>
          </a:ln>
        </p:spPr>
      </p:sp>
      <p:sp>
        <p:nvSpPr>
          <p:cNvPr id="21" name="Прямокутник 20">
            <a:extLst>
              <a:ext uri="{FF2B5EF4-FFF2-40B4-BE49-F238E27FC236}">
                <a16:creationId xmlns:a16="http://schemas.microsoft.com/office/drawing/2014/main" id="{CD5F63ED-A56C-442B-80A0-5B7DFDA2305F}"/>
              </a:ext>
            </a:extLst>
          </p:cNvPr>
          <p:cNvSpPr>
            <a:spLocks noGrp="1"/>
          </p:cNvSpPr>
          <p:nvPr/>
        </p:nvSpPr>
        <p:spPr>
          <a:xfrm>
            <a:off x="723900" y="37052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2" name="Прямокутник 21">
            <a:extLst>
              <a:ext uri="{FF2B5EF4-FFF2-40B4-BE49-F238E27FC236}">
                <a16:creationId xmlns:a16="http://schemas.microsoft.com/office/drawing/2014/main" id="{52F94553-8B5B-4F33-9AE2-7AA26D1DFF2E}"/>
              </a:ext>
            </a:extLst>
          </p:cNvPr>
          <p:cNvSpPr>
            <a:spLocks noGrp="1"/>
          </p:cNvSpPr>
          <p:nvPr/>
        </p:nvSpPr>
        <p:spPr>
          <a:xfrm>
            <a:off x="1009650" y="36957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порівняння показників</a:t>
            </a:r>
          </a:p>
        </p:txBody>
      </p:sp>
      <p:sp>
        <p:nvSpPr>
          <p:cNvPr id="23" name="Овал 22">
            <a:extLst>
              <a:ext uri="{FF2B5EF4-FFF2-40B4-BE49-F238E27FC236}">
                <a16:creationId xmlns:a16="http://schemas.microsoft.com/office/drawing/2014/main" id="{FCAA04E4-AE66-4961-9F4B-28B774393D91}"/>
              </a:ext>
            </a:extLst>
          </p:cNvPr>
          <p:cNvSpPr>
            <a:spLocks noGrp="1"/>
          </p:cNvSpPr>
          <p:nvPr/>
        </p:nvSpPr>
        <p:spPr>
          <a:xfrm>
            <a:off x="723900" y="3981450"/>
            <a:ext cx="152400" cy="152400"/>
          </a:xfrm>
          <a:prstGeom prst="ellipse">
            <a:avLst/>
          </a:prstGeom>
          <a:solidFill>
            <a:srgbClr val="0F6B64"/>
          </a:solidFill>
          <a:ln w="0">
            <a:noFill/>
          </a:ln>
        </p:spPr>
      </p:sp>
      <p:sp>
        <p:nvSpPr>
          <p:cNvPr id="24" name="Прямокутник 23">
            <a:extLst>
              <a:ext uri="{FF2B5EF4-FFF2-40B4-BE49-F238E27FC236}">
                <a16:creationId xmlns:a16="http://schemas.microsoft.com/office/drawing/2014/main" id="{9EE5C0BA-893A-4459-AB10-7BC7C2AC9320}"/>
              </a:ext>
            </a:extLst>
          </p:cNvPr>
          <p:cNvSpPr>
            <a:spLocks noGrp="1"/>
          </p:cNvSpPr>
          <p:nvPr/>
        </p:nvSpPr>
        <p:spPr>
          <a:xfrm>
            <a:off x="723900" y="39719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5" name="Прямокутник 24">
            <a:extLst>
              <a:ext uri="{FF2B5EF4-FFF2-40B4-BE49-F238E27FC236}">
                <a16:creationId xmlns:a16="http://schemas.microsoft.com/office/drawing/2014/main" id="{5FBD0018-2F07-41E8-8548-A1298E0255B6}"/>
              </a:ext>
            </a:extLst>
          </p:cNvPr>
          <p:cNvSpPr>
            <a:spLocks noGrp="1"/>
          </p:cNvSpPr>
          <p:nvPr/>
        </p:nvSpPr>
        <p:spPr>
          <a:xfrm>
            <a:off x="1009650" y="39624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динаміка в часі</a:t>
            </a:r>
          </a:p>
        </p:txBody>
      </p:sp>
      <p:sp>
        <p:nvSpPr>
          <p:cNvPr id="26" name="Овал 25">
            <a:extLst>
              <a:ext uri="{FF2B5EF4-FFF2-40B4-BE49-F238E27FC236}">
                <a16:creationId xmlns:a16="http://schemas.microsoft.com/office/drawing/2014/main" id="{C910230B-FABA-4890-8AEB-8B78150E6FE1}"/>
              </a:ext>
            </a:extLst>
          </p:cNvPr>
          <p:cNvSpPr>
            <a:spLocks noGrp="1"/>
          </p:cNvSpPr>
          <p:nvPr/>
        </p:nvSpPr>
        <p:spPr>
          <a:xfrm>
            <a:off x="723900" y="4248150"/>
            <a:ext cx="152400" cy="152400"/>
          </a:xfrm>
          <a:prstGeom prst="ellipse">
            <a:avLst/>
          </a:prstGeom>
          <a:solidFill>
            <a:srgbClr val="0F6B64"/>
          </a:solidFill>
          <a:ln w="0">
            <a:noFill/>
          </a:ln>
        </p:spPr>
      </p:sp>
      <p:sp>
        <p:nvSpPr>
          <p:cNvPr id="27" name="Прямокутник 26">
            <a:extLst>
              <a:ext uri="{FF2B5EF4-FFF2-40B4-BE49-F238E27FC236}">
                <a16:creationId xmlns:a16="http://schemas.microsoft.com/office/drawing/2014/main" id="{CF77F505-36DD-4892-A189-C9FE3F2FCD64}"/>
              </a:ext>
            </a:extLst>
          </p:cNvPr>
          <p:cNvSpPr>
            <a:spLocks noGrp="1"/>
          </p:cNvSpPr>
          <p:nvPr/>
        </p:nvSpPr>
        <p:spPr>
          <a:xfrm>
            <a:off x="723900" y="42386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28" name="Прямокутник 27">
            <a:extLst>
              <a:ext uri="{FF2B5EF4-FFF2-40B4-BE49-F238E27FC236}">
                <a16:creationId xmlns:a16="http://schemas.microsoft.com/office/drawing/2014/main" id="{1B44FC76-275A-482F-BF02-07F633CC3030}"/>
              </a:ext>
            </a:extLst>
          </p:cNvPr>
          <p:cNvSpPr>
            <a:spLocks noGrp="1"/>
          </p:cNvSpPr>
          <p:nvPr/>
        </p:nvSpPr>
        <p:spPr>
          <a:xfrm>
            <a:off x="1009650" y="42291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контроль виконання робіт</a:t>
            </a:r>
          </a:p>
        </p:txBody>
      </p:sp>
      <p:sp>
        <p:nvSpPr>
          <p:cNvPr id="29" name="Овал 28">
            <a:extLst>
              <a:ext uri="{FF2B5EF4-FFF2-40B4-BE49-F238E27FC236}">
                <a16:creationId xmlns:a16="http://schemas.microsoft.com/office/drawing/2014/main" id="{290E7D26-E081-47AA-88F5-9FB73995214F}"/>
              </a:ext>
            </a:extLst>
          </p:cNvPr>
          <p:cNvSpPr>
            <a:spLocks noGrp="1"/>
          </p:cNvSpPr>
          <p:nvPr/>
        </p:nvSpPr>
        <p:spPr>
          <a:xfrm>
            <a:off x="723900" y="4514850"/>
            <a:ext cx="152400" cy="15240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3933451E-29FD-4430-BF8D-A49B1A5972AA}"/>
              </a:ext>
            </a:extLst>
          </p:cNvPr>
          <p:cNvSpPr>
            <a:spLocks noGrp="1"/>
          </p:cNvSpPr>
          <p:nvPr/>
        </p:nvSpPr>
        <p:spPr>
          <a:xfrm>
            <a:off x="723900" y="45053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1" name="Прямокутник 30">
            <a:extLst>
              <a:ext uri="{FF2B5EF4-FFF2-40B4-BE49-F238E27FC236}">
                <a16:creationId xmlns:a16="http://schemas.microsoft.com/office/drawing/2014/main" id="{033B18B5-86C4-43A9-BD3D-6D40A72068F9}"/>
              </a:ext>
            </a:extLst>
          </p:cNvPr>
          <p:cNvSpPr>
            <a:spLocks noGrp="1"/>
          </p:cNvSpPr>
          <p:nvPr/>
        </p:nvSpPr>
        <p:spPr>
          <a:xfrm>
            <a:off x="1009650" y="44958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інформування громади</a:t>
            </a:r>
          </a:p>
        </p:txBody>
      </p:sp>
      <p:sp>
        <p:nvSpPr>
          <p:cNvPr id="32" name="Овал 31">
            <a:extLst>
              <a:ext uri="{FF2B5EF4-FFF2-40B4-BE49-F238E27FC236}">
                <a16:creationId xmlns:a16="http://schemas.microsoft.com/office/drawing/2014/main" id="{0E4C95B9-8645-40AF-9F1A-59A7FB2FDF86}"/>
              </a:ext>
            </a:extLst>
          </p:cNvPr>
          <p:cNvSpPr>
            <a:spLocks noGrp="1"/>
          </p:cNvSpPr>
          <p:nvPr/>
        </p:nvSpPr>
        <p:spPr>
          <a:xfrm>
            <a:off x="723900" y="4781550"/>
            <a:ext cx="152400" cy="152400"/>
          </a:xfrm>
          <a:prstGeom prst="ellipse">
            <a:avLst/>
          </a:prstGeom>
          <a:solidFill>
            <a:srgbClr val="0F6B64"/>
          </a:solidFill>
          <a:ln w="0">
            <a:noFill/>
          </a:ln>
        </p:spPr>
      </p:sp>
      <p:sp>
        <p:nvSpPr>
          <p:cNvPr id="33" name="Прямокутник 32">
            <a:extLst>
              <a:ext uri="{FF2B5EF4-FFF2-40B4-BE49-F238E27FC236}">
                <a16:creationId xmlns:a16="http://schemas.microsoft.com/office/drawing/2014/main" id="{EF5B85A1-8315-4597-8A78-61305685FB73}"/>
              </a:ext>
            </a:extLst>
          </p:cNvPr>
          <p:cNvSpPr>
            <a:spLocks noGrp="1"/>
          </p:cNvSpPr>
          <p:nvPr/>
        </p:nvSpPr>
        <p:spPr>
          <a:xfrm>
            <a:off x="723900" y="4772025"/>
            <a:ext cx="152400" cy="1619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a:t>
            </a:r>
          </a:p>
        </p:txBody>
      </p:sp>
      <p:sp>
        <p:nvSpPr>
          <p:cNvPr id="34" name="Прямокутник 33">
            <a:extLst>
              <a:ext uri="{FF2B5EF4-FFF2-40B4-BE49-F238E27FC236}">
                <a16:creationId xmlns:a16="http://schemas.microsoft.com/office/drawing/2014/main" id="{BF6BEE05-D676-4035-B762-252786186F49}"/>
              </a:ext>
            </a:extLst>
          </p:cNvPr>
          <p:cNvSpPr>
            <a:spLocks noGrp="1"/>
          </p:cNvSpPr>
          <p:nvPr/>
        </p:nvSpPr>
        <p:spPr>
          <a:xfrm>
            <a:off x="1009650" y="4762500"/>
            <a:ext cx="44767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підтримка реагування</a:t>
            </a:r>
          </a:p>
        </p:txBody>
      </p:sp>
      <p:sp>
        <p:nvSpPr>
          <p:cNvPr id="35" name="Прямокутник: округлені кути 34">
            <a:extLst>
              <a:ext uri="{FF2B5EF4-FFF2-40B4-BE49-F238E27FC236}">
                <a16:creationId xmlns:a16="http://schemas.microsoft.com/office/drawing/2014/main" id="{5358DF0D-6C49-4A42-BC11-22EC1F840103}"/>
              </a:ext>
            </a:extLst>
          </p:cNvPr>
          <p:cNvSpPr>
            <a:spLocks noGrp="1"/>
          </p:cNvSpPr>
          <p:nvPr/>
        </p:nvSpPr>
        <p:spPr>
          <a:xfrm>
            <a:off x="6057900" y="2667000"/>
            <a:ext cx="5524500" cy="2495550"/>
          </a:xfrm>
          <a:prstGeom prst="roundRect">
            <a:avLst>
              <a:gd name="adj" fmla="val 3053"/>
            </a:avLst>
          </a:prstGeom>
          <a:solidFill>
            <a:srgbClr val="F5EBDD"/>
          </a:solidFill>
          <a:ln w="9525">
            <a:solidFill>
              <a:srgbClr val="D6E1DC"/>
            </a:solidFill>
          </a:ln>
        </p:spPr>
      </p:sp>
      <p:sp>
        <p:nvSpPr>
          <p:cNvPr id="36" name="Прямокутник 35">
            <a:extLst>
              <a:ext uri="{FF2B5EF4-FFF2-40B4-BE49-F238E27FC236}">
                <a16:creationId xmlns:a16="http://schemas.microsoft.com/office/drawing/2014/main" id="{E4A52A51-C284-4E86-88D1-67626AF2D098}"/>
              </a:ext>
            </a:extLst>
          </p:cNvPr>
          <p:cNvSpPr>
            <a:spLocks noGrp="1"/>
          </p:cNvSpPr>
          <p:nvPr/>
        </p:nvSpPr>
        <p:spPr>
          <a:xfrm>
            <a:off x="6267450" y="2857500"/>
            <a:ext cx="28575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ПРАВИЛА ЕКСПЛУАТАЦІЇ</a:t>
            </a:r>
          </a:p>
        </p:txBody>
      </p:sp>
      <p:sp>
        <p:nvSpPr>
          <p:cNvPr id="37" name="Овал 36">
            <a:extLst>
              <a:ext uri="{FF2B5EF4-FFF2-40B4-BE49-F238E27FC236}">
                <a16:creationId xmlns:a16="http://schemas.microsoft.com/office/drawing/2014/main" id="{E2F2FD8D-3A43-441D-BBBC-3BA2297EA019}"/>
              </a:ext>
            </a:extLst>
          </p:cNvPr>
          <p:cNvSpPr>
            <a:spLocks noGrp="1"/>
          </p:cNvSpPr>
          <p:nvPr/>
        </p:nvSpPr>
        <p:spPr>
          <a:xfrm>
            <a:off x="6267450" y="3181350"/>
            <a:ext cx="152400" cy="152400"/>
          </a:xfrm>
          <a:prstGeom prst="ellipse">
            <a:avLst/>
          </a:prstGeom>
          <a:solidFill>
            <a:srgbClr val="D9952D"/>
          </a:solidFill>
          <a:ln w="0">
            <a:noFill/>
          </a:ln>
        </p:spPr>
      </p:sp>
      <p:sp>
        <p:nvSpPr>
          <p:cNvPr id="38" name="Прямокутник 37">
            <a:extLst>
              <a:ext uri="{FF2B5EF4-FFF2-40B4-BE49-F238E27FC236}">
                <a16:creationId xmlns:a16="http://schemas.microsoft.com/office/drawing/2014/main" id="{DE245C10-F3FF-4864-9151-929870E5B861}"/>
              </a:ext>
            </a:extLst>
          </p:cNvPr>
          <p:cNvSpPr>
            <a:spLocks noGrp="1"/>
          </p:cNvSpPr>
          <p:nvPr/>
        </p:nvSpPr>
        <p:spPr>
          <a:xfrm>
            <a:off x="6267450" y="3200400"/>
            <a:ext cx="152400" cy="11430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1</a:t>
            </a:r>
          </a:p>
        </p:txBody>
      </p:sp>
      <p:sp>
        <p:nvSpPr>
          <p:cNvPr id="39" name="Прямокутник 38">
            <a:extLst>
              <a:ext uri="{FF2B5EF4-FFF2-40B4-BE49-F238E27FC236}">
                <a16:creationId xmlns:a16="http://schemas.microsoft.com/office/drawing/2014/main" id="{6BEB8344-D864-46CC-9DAA-69899D7B0958}"/>
              </a:ext>
            </a:extLst>
          </p:cNvPr>
          <p:cNvSpPr>
            <a:spLocks noGrp="1"/>
          </p:cNvSpPr>
          <p:nvPr/>
        </p:nvSpPr>
        <p:spPr>
          <a:xfrm>
            <a:off x="6553200" y="3162300"/>
            <a:ext cx="4667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права доступу</a:t>
            </a:r>
          </a:p>
        </p:txBody>
      </p:sp>
      <p:sp>
        <p:nvSpPr>
          <p:cNvPr id="40" name="Овал 39">
            <a:extLst>
              <a:ext uri="{FF2B5EF4-FFF2-40B4-BE49-F238E27FC236}">
                <a16:creationId xmlns:a16="http://schemas.microsoft.com/office/drawing/2014/main" id="{627E15FC-11FA-48BE-BAC8-DC8C4E85E276}"/>
              </a:ext>
            </a:extLst>
          </p:cNvPr>
          <p:cNvSpPr>
            <a:spLocks noGrp="1"/>
          </p:cNvSpPr>
          <p:nvPr/>
        </p:nvSpPr>
        <p:spPr>
          <a:xfrm>
            <a:off x="6267450" y="3448050"/>
            <a:ext cx="152400" cy="152400"/>
          </a:xfrm>
          <a:prstGeom prst="ellipse">
            <a:avLst/>
          </a:prstGeom>
          <a:solidFill>
            <a:srgbClr val="D9952D"/>
          </a:solidFill>
          <a:ln w="0">
            <a:noFill/>
          </a:ln>
        </p:spPr>
      </p:sp>
      <p:sp>
        <p:nvSpPr>
          <p:cNvPr id="41" name="Прямокутник 40">
            <a:extLst>
              <a:ext uri="{FF2B5EF4-FFF2-40B4-BE49-F238E27FC236}">
                <a16:creationId xmlns:a16="http://schemas.microsoft.com/office/drawing/2014/main" id="{4499CDCF-43C4-4C0E-84AA-799D3BCA6CFB}"/>
              </a:ext>
            </a:extLst>
          </p:cNvPr>
          <p:cNvSpPr>
            <a:spLocks noGrp="1"/>
          </p:cNvSpPr>
          <p:nvPr/>
        </p:nvSpPr>
        <p:spPr>
          <a:xfrm>
            <a:off x="6267450" y="3467100"/>
            <a:ext cx="152400" cy="11430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2</a:t>
            </a:r>
          </a:p>
        </p:txBody>
      </p:sp>
      <p:sp>
        <p:nvSpPr>
          <p:cNvPr id="42" name="Прямокутник 41">
            <a:extLst>
              <a:ext uri="{FF2B5EF4-FFF2-40B4-BE49-F238E27FC236}">
                <a16:creationId xmlns:a16="http://schemas.microsoft.com/office/drawing/2014/main" id="{84F34C32-EB1C-4FB8-8DDF-6230D4E4A6FF}"/>
              </a:ext>
            </a:extLst>
          </p:cNvPr>
          <p:cNvSpPr>
            <a:spLocks noGrp="1"/>
          </p:cNvSpPr>
          <p:nvPr/>
        </p:nvSpPr>
        <p:spPr>
          <a:xfrm>
            <a:off x="6553200" y="3429000"/>
            <a:ext cx="4667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відповідальний за оновлення</a:t>
            </a:r>
          </a:p>
        </p:txBody>
      </p:sp>
      <p:sp>
        <p:nvSpPr>
          <p:cNvPr id="43" name="Овал 42">
            <a:extLst>
              <a:ext uri="{FF2B5EF4-FFF2-40B4-BE49-F238E27FC236}">
                <a16:creationId xmlns:a16="http://schemas.microsoft.com/office/drawing/2014/main" id="{35EA78D3-7164-4675-9D32-CBDE3F02D303}"/>
              </a:ext>
            </a:extLst>
          </p:cNvPr>
          <p:cNvSpPr>
            <a:spLocks noGrp="1"/>
          </p:cNvSpPr>
          <p:nvPr/>
        </p:nvSpPr>
        <p:spPr>
          <a:xfrm>
            <a:off x="6267450" y="3714750"/>
            <a:ext cx="152400" cy="152400"/>
          </a:xfrm>
          <a:prstGeom prst="ellipse">
            <a:avLst/>
          </a:prstGeom>
          <a:solidFill>
            <a:srgbClr val="D9952D"/>
          </a:solidFill>
          <a:ln w="0">
            <a:noFill/>
          </a:ln>
        </p:spPr>
      </p:sp>
      <p:sp>
        <p:nvSpPr>
          <p:cNvPr id="44" name="Прямокутник 43">
            <a:extLst>
              <a:ext uri="{FF2B5EF4-FFF2-40B4-BE49-F238E27FC236}">
                <a16:creationId xmlns:a16="http://schemas.microsoft.com/office/drawing/2014/main" id="{36659178-3D98-4E37-908C-3F7C40B99CC7}"/>
              </a:ext>
            </a:extLst>
          </p:cNvPr>
          <p:cNvSpPr>
            <a:spLocks noGrp="1"/>
          </p:cNvSpPr>
          <p:nvPr/>
        </p:nvSpPr>
        <p:spPr>
          <a:xfrm>
            <a:off x="6267450" y="3733800"/>
            <a:ext cx="152400" cy="11430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3</a:t>
            </a:r>
          </a:p>
        </p:txBody>
      </p:sp>
      <p:sp>
        <p:nvSpPr>
          <p:cNvPr id="45" name="Прямокутник 44">
            <a:extLst>
              <a:ext uri="{FF2B5EF4-FFF2-40B4-BE49-F238E27FC236}">
                <a16:creationId xmlns:a16="http://schemas.microsoft.com/office/drawing/2014/main" id="{48BC06AD-EB6F-4D82-990F-1A74A41987ED}"/>
              </a:ext>
            </a:extLst>
          </p:cNvPr>
          <p:cNvSpPr>
            <a:spLocks noGrp="1"/>
          </p:cNvSpPr>
          <p:nvPr/>
        </p:nvSpPr>
        <p:spPr>
          <a:xfrm>
            <a:off x="6553200" y="3695700"/>
            <a:ext cx="4667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періодичність</a:t>
            </a:r>
          </a:p>
        </p:txBody>
      </p:sp>
      <p:sp>
        <p:nvSpPr>
          <p:cNvPr id="46" name="Овал 45">
            <a:extLst>
              <a:ext uri="{FF2B5EF4-FFF2-40B4-BE49-F238E27FC236}">
                <a16:creationId xmlns:a16="http://schemas.microsoft.com/office/drawing/2014/main" id="{17B0CA19-853A-4406-A821-BF83A72DFDB3}"/>
              </a:ext>
            </a:extLst>
          </p:cNvPr>
          <p:cNvSpPr>
            <a:spLocks noGrp="1"/>
          </p:cNvSpPr>
          <p:nvPr/>
        </p:nvSpPr>
        <p:spPr>
          <a:xfrm>
            <a:off x="6267450" y="3981450"/>
            <a:ext cx="152400" cy="152400"/>
          </a:xfrm>
          <a:prstGeom prst="ellipse">
            <a:avLst/>
          </a:prstGeom>
          <a:solidFill>
            <a:srgbClr val="D9952D"/>
          </a:solidFill>
          <a:ln w="0">
            <a:noFill/>
          </a:ln>
        </p:spPr>
      </p:sp>
      <p:sp>
        <p:nvSpPr>
          <p:cNvPr id="47" name="Прямокутник 46">
            <a:extLst>
              <a:ext uri="{FF2B5EF4-FFF2-40B4-BE49-F238E27FC236}">
                <a16:creationId xmlns:a16="http://schemas.microsoft.com/office/drawing/2014/main" id="{6352B4A9-9A59-438D-8E7D-F35999B1D984}"/>
              </a:ext>
            </a:extLst>
          </p:cNvPr>
          <p:cNvSpPr>
            <a:spLocks noGrp="1"/>
          </p:cNvSpPr>
          <p:nvPr/>
        </p:nvSpPr>
        <p:spPr>
          <a:xfrm>
            <a:off x="6267450" y="4000500"/>
            <a:ext cx="152400" cy="11430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4</a:t>
            </a:r>
          </a:p>
        </p:txBody>
      </p:sp>
      <p:sp>
        <p:nvSpPr>
          <p:cNvPr id="48" name="Прямокутник 47">
            <a:extLst>
              <a:ext uri="{FF2B5EF4-FFF2-40B4-BE49-F238E27FC236}">
                <a16:creationId xmlns:a16="http://schemas.microsoft.com/office/drawing/2014/main" id="{939C851B-94E6-440F-87AD-A9881C7C168F}"/>
              </a:ext>
            </a:extLst>
          </p:cNvPr>
          <p:cNvSpPr>
            <a:spLocks noGrp="1"/>
          </p:cNvSpPr>
          <p:nvPr/>
        </p:nvSpPr>
        <p:spPr>
          <a:xfrm>
            <a:off x="6553200" y="3962400"/>
            <a:ext cx="4667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правила публікації</a:t>
            </a:r>
          </a:p>
        </p:txBody>
      </p:sp>
      <p:sp>
        <p:nvSpPr>
          <p:cNvPr id="49" name="Овал 48">
            <a:extLst>
              <a:ext uri="{FF2B5EF4-FFF2-40B4-BE49-F238E27FC236}">
                <a16:creationId xmlns:a16="http://schemas.microsoft.com/office/drawing/2014/main" id="{F2052322-F06E-4D13-9B47-3E2FA6E362B5}"/>
              </a:ext>
            </a:extLst>
          </p:cNvPr>
          <p:cNvSpPr>
            <a:spLocks noGrp="1"/>
          </p:cNvSpPr>
          <p:nvPr/>
        </p:nvSpPr>
        <p:spPr>
          <a:xfrm>
            <a:off x="6267450" y="4248150"/>
            <a:ext cx="152400" cy="152400"/>
          </a:xfrm>
          <a:prstGeom prst="ellipse">
            <a:avLst/>
          </a:prstGeom>
          <a:solidFill>
            <a:srgbClr val="D9952D"/>
          </a:solidFill>
          <a:ln w="0">
            <a:noFill/>
          </a:ln>
        </p:spPr>
      </p:sp>
      <p:sp>
        <p:nvSpPr>
          <p:cNvPr id="50" name="Прямокутник 49">
            <a:extLst>
              <a:ext uri="{FF2B5EF4-FFF2-40B4-BE49-F238E27FC236}">
                <a16:creationId xmlns:a16="http://schemas.microsoft.com/office/drawing/2014/main" id="{C2C0E0D2-BAAB-4A73-A571-5A82AF80259F}"/>
              </a:ext>
            </a:extLst>
          </p:cNvPr>
          <p:cNvSpPr>
            <a:spLocks noGrp="1"/>
          </p:cNvSpPr>
          <p:nvPr/>
        </p:nvSpPr>
        <p:spPr>
          <a:xfrm>
            <a:off x="6267450" y="4267200"/>
            <a:ext cx="152400" cy="11430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5</a:t>
            </a:r>
          </a:p>
        </p:txBody>
      </p:sp>
      <p:sp>
        <p:nvSpPr>
          <p:cNvPr id="51" name="Прямокутник 50">
            <a:extLst>
              <a:ext uri="{FF2B5EF4-FFF2-40B4-BE49-F238E27FC236}">
                <a16:creationId xmlns:a16="http://schemas.microsoft.com/office/drawing/2014/main" id="{23D39111-5616-4FA5-B2D6-14681F9CCB5A}"/>
              </a:ext>
            </a:extLst>
          </p:cNvPr>
          <p:cNvSpPr>
            <a:spLocks noGrp="1"/>
          </p:cNvSpPr>
          <p:nvPr/>
        </p:nvSpPr>
        <p:spPr>
          <a:xfrm>
            <a:off x="6553200" y="4229100"/>
            <a:ext cx="4667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захист персональних даних</a:t>
            </a:r>
          </a:p>
        </p:txBody>
      </p:sp>
      <p:sp>
        <p:nvSpPr>
          <p:cNvPr id="52" name="Овал 51">
            <a:extLst>
              <a:ext uri="{FF2B5EF4-FFF2-40B4-BE49-F238E27FC236}">
                <a16:creationId xmlns:a16="http://schemas.microsoft.com/office/drawing/2014/main" id="{7E05B547-2A90-45E7-987F-C50BA994F8A7}"/>
              </a:ext>
            </a:extLst>
          </p:cNvPr>
          <p:cNvSpPr>
            <a:spLocks noGrp="1"/>
          </p:cNvSpPr>
          <p:nvPr/>
        </p:nvSpPr>
        <p:spPr>
          <a:xfrm>
            <a:off x="6267450" y="4514850"/>
            <a:ext cx="152400" cy="152400"/>
          </a:xfrm>
          <a:prstGeom prst="ellipse">
            <a:avLst/>
          </a:prstGeom>
          <a:solidFill>
            <a:srgbClr val="C75A52"/>
          </a:solidFill>
          <a:ln w="0">
            <a:noFill/>
          </a:ln>
        </p:spPr>
      </p:sp>
      <p:sp>
        <p:nvSpPr>
          <p:cNvPr id="53" name="Прямокутник 52">
            <a:extLst>
              <a:ext uri="{FF2B5EF4-FFF2-40B4-BE49-F238E27FC236}">
                <a16:creationId xmlns:a16="http://schemas.microsoft.com/office/drawing/2014/main" id="{06151AF0-0FAD-4EC2-BA24-5737111609B0}"/>
              </a:ext>
            </a:extLst>
          </p:cNvPr>
          <p:cNvSpPr>
            <a:spLocks noGrp="1"/>
          </p:cNvSpPr>
          <p:nvPr/>
        </p:nvSpPr>
        <p:spPr>
          <a:xfrm>
            <a:off x="6267450" y="4533900"/>
            <a:ext cx="152400" cy="11430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6</a:t>
            </a:r>
          </a:p>
        </p:txBody>
      </p:sp>
      <p:sp>
        <p:nvSpPr>
          <p:cNvPr id="54" name="Прямокутник 53">
            <a:extLst>
              <a:ext uri="{FF2B5EF4-FFF2-40B4-BE49-F238E27FC236}">
                <a16:creationId xmlns:a16="http://schemas.microsoft.com/office/drawing/2014/main" id="{76CFEFC8-7571-4FB3-BCBD-6953A56814C0}"/>
              </a:ext>
            </a:extLst>
          </p:cNvPr>
          <p:cNvSpPr>
            <a:spLocks noGrp="1"/>
          </p:cNvSpPr>
          <p:nvPr/>
        </p:nvSpPr>
        <p:spPr>
          <a:xfrm>
            <a:off x="6553200" y="4495800"/>
            <a:ext cx="4667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чутлива інформація</a:t>
            </a:r>
          </a:p>
        </p:txBody>
      </p:sp>
      <p:sp>
        <p:nvSpPr>
          <p:cNvPr id="55" name="Овал 54">
            <a:extLst>
              <a:ext uri="{FF2B5EF4-FFF2-40B4-BE49-F238E27FC236}">
                <a16:creationId xmlns:a16="http://schemas.microsoft.com/office/drawing/2014/main" id="{0832E291-444B-4561-9375-EA48C580966E}"/>
              </a:ext>
            </a:extLst>
          </p:cNvPr>
          <p:cNvSpPr>
            <a:spLocks noGrp="1"/>
          </p:cNvSpPr>
          <p:nvPr/>
        </p:nvSpPr>
        <p:spPr>
          <a:xfrm>
            <a:off x="6267450" y="4781550"/>
            <a:ext cx="152400" cy="152400"/>
          </a:xfrm>
          <a:prstGeom prst="ellipse">
            <a:avLst/>
          </a:prstGeom>
          <a:solidFill>
            <a:srgbClr val="C75A52"/>
          </a:solidFill>
          <a:ln w="0">
            <a:noFill/>
          </a:ln>
        </p:spPr>
      </p:sp>
      <p:sp>
        <p:nvSpPr>
          <p:cNvPr id="56" name="Прямокутник 55">
            <a:extLst>
              <a:ext uri="{FF2B5EF4-FFF2-40B4-BE49-F238E27FC236}">
                <a16:creationId xmlns:a16="http://schemas.microsoft.com/office/drawing/2014/main" id="{2FB5F560-C196-4E41-A6FE-3D9BD6E8ACFF}"/>
              </a:ext>
            </a:extLst>
          </p:cNvPr>
          <p:cNvSpPr>
            <a:spLocks noGrp="1"/>
          </p:cNvSpPr>
          <p:nvPr/>
        </p:nvSpPr>
        <p:spPr>
          <a:xfrm>
            <a:off x="6267450" y="4800600"/>
            <a:ext cx="152400" cy="114300"/>
          </a:xfrm>
          <a:prstGeom prst="rect">
            <a:avLst/>
          </a:prstGeom>
          <a:noFill/>
          <a:ln w="0">
            <a:noFill/>
          </a:ln>
        </p:spPr>
        <p:txBody>
          <a:bodyPr anchor="t">
            <a:normAutofit fontScale="10000"/>
          </a:bodyPr>
          <a:lstStyle/>
          <a:p>
            <a:pPr algn="ctr">
              <a:defRPr sz="525" b="1">
                <a:solidFill>
                  <a:srgbClr val="FFFFFF"/>
                </a:solidFill>
                <a:latin typeface="DejaVu Sans"/>
                <a:ea typeface="DejaVu Sans"/>
                <a:cs typeface="DejaVu Sans"/>
              </a:defRPr>
            </a:pPr>
            <a:r>
              <a:rPr sz="525" b="1">
                <a:solidFill>
                  <a:srgbClr val="FFFFFF"/>
                </a:solidFill>
                <a:latin typeface="DejaVu Sans"/>
                <a:ea typeface="DejaVu Sans"/>
                <a:cs typeface="DejaVu Sans"/>
              </a:rPr>
              <a:t>7</a:t>
            </a:r>
          </a:p>
        </p:txBody>
      </p:sp>
      <p:sp>
        <p:nvSpPr>
          <p:cNvPr id="57" name="Прямокутник 56">
            <a:extLst>
              <a:ext uri="{FF2B5EF4-FFF2-40B4-BE49-F238E27FC236}">
                <a16:creationId xmlns:a16="http://schemas.microsoft.com/office/drawing/2014/main" id="{79195DB8-57A2-4F45-B8EC-197FAE683E2F}"/>
              </a:ext>
            </a:extLst>
          </p:cNvPr>
          <p:cNvSpPr>
            <a:spLocks noGrp="1"/>
          </p:cNvSpPr>
          <p:nvPr/>
        </p:nvSpPr>
        <p:spPr>
          <a:xfrm>
            <a:off x="6553200" y="4762500"/>
            <a:ext cx="4667250" cy="190500"/>
          </a:xfrm>
          <a:prstGeom prst="rect">
            <a:avLst/>
          </a:prstGeom>
          <a:noFill/>
          <a:ln w="0">
            <a:noFill/>
          </a:ln>
        </p:spPr>
        <p:txBody>
          <a:bodyPr anchor="t">
            <a:normAutofit fontScale="78788"/>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архівування версій</a:t>
            </a:r>
          </a:p>
        </p:txBody>
      </p:sp>
      <p:sp>
        <p:nvSpPr>
          <p:cNvPr id="58" name="Прямокутник: округлені кути 57">
            <a:extLst>
              <a:ext uri="{FF2B5EF4-FFF2-40B4-BE49-F238E27FC236}">
                <a16:creationId xmlns:a16="http://schemas.microsoft.com/office/drawing/2014/main" id="{EC0FCD61-B09D-416F-8CA2-C5B9DD7A7506}"/>
              </a:ext>
            </a:extLst>
          </p:cNvPr>
          <p:cNvSpPr>
            <a:spLocks noGrp="1"/>
          </p:cNvSpPr>
          <p:nvPr/>
        </p:nvSpPr>
        <p:spPr>
          <a:xfrm>
            <a:off x="514350" y="5429250"/>
            <a:ext cx="11068050" cy="552450"/>
          </a:xfrm>
          <a:prstGeom prst="roundRect">
            <a:avLst>
              <a:gd name="adj" fmla="val 13793"/>
            </a:avLst>
          </a:prstGeom>
          <a:solidFill>
            <a:srgbClr val="10282F"/>
          </a:solidFill>
          <a:ln w="0">
            <a:noFill/>
          </a:ln>
        </p:spPr>
      </p:sp>
      <p:sp>
        <p:nvSpPr>
          <p:cNvPr id="59" name="Прямокутник 58">
            <a:extLst>
              <a:ext uri="{FF2B5EF4-FFF2-40B4-BE49-F238E27FC236}">
                <a16:creationId xmlns:a16="http://schemas.microsoft.com/office/drawing/2014/main" id="{7AC275CF-F704-4B6C-B0B3-2B53C18294ED}"/>
              </a:ext>
            </a:extLst>
          </p:cNvPr>
          <p:cNvSpPr>
            <a:spLocks noGrp="1"/>
          </p:cNvSpPr>
          <p:nvPr/>
        </p:nvSpPr>
        <p:spPr>
          <a:xfrm>
            <a:off x="666750" y="5572125"/>
            <a:ext cx="10763250" cy="266700"/>
          </a:xfrm>
          <a:prstGeom prst="rect">
            <a:avLst/>
          </a:prstGeom>
          <a:noFill/>
          <a:ln w="0">
            <a:noFill/>
          </a:ln>
        </p:spPr>
        <p:txBody>
          <a:bodyPr anchor="t">
            <a:normAutofit fontScale="95833"/>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Інтерактивність підвищує корисність даних лише за контрольованого оновлення, доступу та версій.</a:t>
            </a:r>
          </a:p>
        </p:txBody>
      </p:sp>
      <p:sp>
        <p:nvSpPr>
          <p:cNvPr id="60" name="Прямокутник 59">
            <a:extLst>
              <a:ext uri="{FF2B5EF4-FFF2-40B4-BE49-F238E27FC236}">
                <a16:creationId xmlns:a16="http://schemas.microsoft.com/office/drawing/2014/main" id="{6B7948EB-068A-40D4-9B0A-85F8A4E2ED41}"/>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61" name="Прямокутник 60">
            <a:extLst>
              <a:ext uri="{FF2B5EF4-FFF2-40B4-BE49-F238E27FC236}">
                <a16:creationId xmlns:a16="http://schemas.microsoft.com/office/drawing/2014/main" id="{662657F6-8C1E-4141-ABA9-1DDE9300A3C6}"/>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46</a:t>
            </a:r>
          </a:p>
        </p:txBody>
      </p:sp>
    </p:spTree>
    <p:extLst>
      <p:ext uri="{BB962C8B-B14F-4D97-AF65-F5344CB8AC3E}">
        <p14:creationId xmlns:p14="http://schemas.microsoft.com/office/powerpoint/2010/main" val="4140544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52" name="Прямокутник 51">
            <a:extLst>
              <a:ext uri="{FF2B5EF4-FFF2-40B4-BE49-F238E27FC236}">
                <a16:creationId xmlns:a16="http://schemas.microsoft.com/office/drawing/2014/main" id="{C2B33E11-B62E-46E1-9B0C-27593FE2D816}"/>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47</a:t>
            </a:r>
          </a:p>
        </p:txBody>
      </p:sp>
      <p:sp>
        <p:nvSpPr>
          <p:cNvPr id="2" name="Прямокутник 1">
            <a:extLst>
              <a:ext uri="{FF2B5EF4-FFF2-40B4-BE49-F238E27FC236}">
                <a16:creationId xmlns:a16="http://schemas.microsoft.com/office/drawing/2014/main" id="{3151D89D-6615-49E8-9BCB-326FB0211C3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B10C48BE-D724-4936-9E78-A45F8E99F056}"/>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Відкритість даних поєднують із захистом чутливої інформації</a:t>
            </a:r>
          </a:p>
        </p:txBody>
      </p:sp>
      <p:sp>
        <p:nvSpPr>
          <p:cNvPr id="4" name="Прямокутник: округлені кути 3">
            <a:extLst>
              <a:ext uri="{FF2B5EF4-FFF2-40B4-BE49-F238E27FC236}">
                <a16:creationId xmlns:a16="http://schemas.microsoft.com/office/drawing/2014/main" id="{6A62963A-5675-4DBD-B4B3-096620F0DB48}"/>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35E95DE1-9F7A-4BF4-B3D3-A2A562152F60}"/>
              </a:ext>
            </a:extLst>
          </p:cNvPr>
          <p:cNvSpPr>
            <a:spLocks noGrp="1"/>
          </p:cNvSpPr>
          <p:nvPr/>
        </p:nvSpPr>
        <p:spPr>
          <a:xfrm>
            <a:off x="514350" y="1657350"/>
            <a:ext cx="66675" cy="6667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48BDCC01-CC68-43D4-96C1-33E6DA0FF093}"/>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ЧУТЛИВІ ГЕОПРОСТОРОВІ ДАНІ</a:t>
            </a:r>
          </a:p>
        </p:txBody>
      </p:sp>
      <p:sp>
        <p:nvSpPr>
          <p:cNvPr id="7" name="Прямокутник 6">
            <a:extLst>
              <a:ext uri="{FF2B5EF4-FFF2-40B4-BE49-F238E27FC236}">
                <a16:creationId xmlns:a16="http://schemas.microsoft.com/office/drawing/2014/main" id="{2E7C9427-ACFF-42FF-9DCD-B01C11466ABB}"/>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Просторова інформація, оприлюднення якої може створити безпековий, правовий, приватний або операційний ризик.</a:t>
            </a:r>
          </a:p>
        </p:txBody>
      </p:sp>
      <p:sp>
        <p:nvSpPr>
          <p:cNvPr id="8" name="Прямокутник: округлені кути 7">
            <a:extLst>
              <a:ext uri="{FF2B5EF4-FFF2-40B4-BE49-F238E27FC236}">
                <a16:creationId xmlns:a16="http://schemas.microsoft.com/office/drawing/2014/main" id="{F421363D-0C85-4287-B991-7F5901C110C5}"/>
              </a:ext>
            </a:extLst>
          </p:cNvPr>
          <p:cNvSpPr>
            <a:spLocks noGrp="1"/>
          </p:cNvSpPr>
          <p:nvPr/>
        </p:nvSpPr>
        <p:spPr>
          <a:xfrm>
            <a:off x="514350" y="2667000"/>
            <a:ext cx="5905500" cy="2514600"/>
          </a:xfrm>
          <a:prstGeom prst="roundRect">
            <a:avLst>
              <a:gd name="adj" fmla="val 3030"/>
            </a:avLst>
          </a:prstGeom>
          <a:solidFill>
            <a:srgbClr val="F8E7E4"/>
          </a:solidFill>
          <a:ln w="9525">
            <a:solidFill>
              <a:srgbClr val="D6E1DC"/>
            </a:solidFill>
          </a:ln>
        </p:spPr>
      </p:sp>
      <p:sp>
        <p:nvSpPr>
          <p:cNvPr id="9" name="Прямокутник 8">
            <a:extLst>
              <a:ext uri="{FF2B5EF4-FFF2-40B4-BE49-F238E27FC236}">
                <a16:creationId xmlns:a16="http://schemas.microsoft.com/office/drawing/2014/main" id="{2D8E02AA-E11F-48F3-8EC4-2754BFA2435A}"/>
              </a:ext>
            </a:extLst>
          </p:cNvPr>
          <p:cNvSpPr>
            <a:spLocks noGrp="1"/>
          </p:cNvSpPr>
          <p:nvPr/>
        </p:nvSpPr>
        <p:spPr>
          <a:xfrm>
            <a:off x="723900" y="2857500"/>
            <a:ext cx="409575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ОБМЕЖЕННЯ МОЖУТЬ СТОСУВАТИСЯ</a:t>
            </a:r>
          </a:p>
        </p:txBody>
      </p:sp>
      <p:sp>
        <p:nvSpPr>
          <p:cNvPr id="10" name="Прямокутник: округлені кути 9">
            <a:extLst>
              <a:ext uri="{FF2B5EF4-FFF2-40B4-BE49-F238E27FC236}">
                <a16:creationId xmlns:a16="http://schemas.microsoft.com/office/drawing/2014/main" id="{B09B2833-F7FE-481A-97B1-E2552CCF0F7D}"/>
              </a:ext>
            </a:extLst>
          </p:cNvPr>
          <p:cNvSpPr>
            <a:spLocks noGrp="1"/>
          </p:cNvSpPr>
          <p:nvPr/>
        </p:nvSpPr>
        <p:spPr>
          <a:xfrm>
            <a:off x="723900" y="3181350"/>
            <a:ext cx="2514600" cy="276225"/>
          </a:xfrm>
          <a:prstGeom prst="roundRect">
            <a:avLst>
              <a:gd name="adj" fmla="val 27586"/>
            </a:avLst>
          </a:prstGeom>
          <a:solidFill>
            <a:srgbClr val="FFFFFF"/>
          </a:solidFill>
          <a:ln w="9525">
            <a:solidFill>
              <a:srgbClr val="D6E1DC"/>
            </a:solidFill>
          </a:ln>
        </p:spPr>
      </p:sp>
      <p:sp>
        <p:nvSpPr>
          <p:cNvPr id="11" name="Прямокутник 10">
            <a:extLst>
              <a:ext uri="{FF2B5EF4-FFF2-40B4-BE49-F238E27FC236}">
                <a16:creationId xmlns:a16="http://schemas.microsoft.com/office/drawing/2014/main" id="{90DD2C2F-32CB-4F2E-9D1F-3C7626B50D06}"/>
              </a:ext>
            </a:extLst>
          </p:cNvPr>
          <p:cNvSpPr>
            <a:spLocks noGrp="1"/>
          </p:cNvSpPr>
          <p:nvPr/>
        </p:nvSpPr>
        <p:spPr>
          <a:xfrm>
            <a:off x="838200" y="322897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військових об’єктів</a:t>
            </a:r>
          </a:p>
        </p:txBody>
      </p:sp>
      <p:sp>
        <p:nvSpPr>
          <p:cNvPr id="12" name="Прямокутник: округлені кути 11">
            <a:extLst>
              <a:ext uri="{FF2B5EF4-FFF2-40B4-BE49-F238E27FC236}">
                <a16:creationId xmlns:a16="http://schemas.microsoft.com/office/drawing/2014/main" id="{CF38278C-0861-4510-A34F-8F99F7735178}"/>
              </a:ext>
            </a:extLst>
          </p:cNvPr>
          <p:cNvSpPr>
            <a:spLocks noGrp="1"/>
          </p:cNvSpPr>
          <p:nvPr/>
        </p:nvSpPr>
        <p:spPr>
          <a:xfrm>
            <a:off x="3429000" y="3181350"/>
            <a:ext cx="2514600" cy="276225"/>
          </a:xfrm>
          <a:prstGeom prst="roundRect">
            <a:avLst>
              <a:gd name="adj" fmla="val 27586"/>
            </a:avLst>
          </a:prstGeom>
          <a:solidFill>
            <a:srgbClr val="F5EBDD"/>
          </a:solidFill>
          <a:ln w="9525">
            <a:solidFill>
              <a:srgbClr val="D6E1DC"/>
            </a:solidFill>
          </a:ln>
        </p:spPr>
      </p:sp>
      <p:sp>
        <p:nvSpPr>
          <p:cNvPr id="13" name="Прямокутник 12">
            <a:extLst>
              <a:ext uri="{FF2B5EF4-FFF2-40B4-BE49-F238E27FC236}">
                <a16:creationId xmlns:a16="http://schemas.microsoft.com/office/drawing/2014/main" id="{30680382-70EF-4DEC-B6FA-983DBCC3DC05}"/>
              </a:ext>
            </a:extLst>
          </p:cNvPr>
          <p:cNvSpPr>
            <a:spLocks noGrp="1"/>
          </p:cNvSpPr>
          <p:nvPr/>
        </p:nvSpPr>
        <p:spPr>
          <a:xfrm>
            <a:off x="3543300" y="322897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критичної інфраструктури</a:t>
            </a:r>
          </a:p>
        </p:txBody>
      </p:sp>
      <p:sp>
        <p:nvSpPr>
          <p:cNvPr id="14" name="Прямокутник: округлені кути 13">
            <a:extLst>
              <a:ext uri="{FF2B5EF4-FFF2-40B4-BE49-F238E27FC236}">
                <a16:creationId xmlns:a16="http://schemas.microsoft.com/office/drawing/2014/main" id="{DB59FFEA-E9FB-48A6-844C-473C39325A39}"/>
              </a:ext>
            </a:extLst>
          </p:cNvPr>
          <p:cNvSpPr>
            <a:spLocks noGrp="1"/>
          </p:cNvSpPr>
          <p:nvPr/>
        </p:nvSpPr>
        <p:spPr>
          <a:xfrm>
            <a:off x="723900" y="3543300"/>
            <a:ext cx="2514600" cy="276225"/>
          </a:xfrm>
          <a:prstGeom prst="roundRect">
            <a:avLst>
              <a:gd name="adj" fmla="val 27586"/>
            </a:avLst>
          </a:prstGeom>
          <a:solidFill>
            <a:srgbClr val="FFFFFF"/>
          </a:solidFill>
          <a:ln w="9525">
            <a:solidFill>
              <a:srgbClr val="D6E1DC"/>
            </a:solidFill>
          </a:ln>
        </p:spPr>
      </p:sp>
      <p:sp>
        <p:nvSpPr>
          <p:cNvPr id="15" name="Прямокутник 14">
            <a:extLst>
              <a:ext uri="{FF2B5EF4-FFF2-40B4-BE49-F238E27FC236}">
                <a16:creationId xmlns:a16="http://schemas.microsoft.com/office/drawing/2014/main" id="{681F1C11-8223-4585-874A-1C75E418BE7E}"/>
              </a:ext>
            </a:extLst>
          </p:cNvPr>
          <p:cNvSpPr>
            <a:spLocks noGrp="1"/>
          </p:cNvSpPr>
          <p:nvPr/>
        </p:nvSpPr>
        <p:spPr>
          <a:xfrm>
            <a:off x="838200" y="359092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координат небезпечних предметів</a:t>
            </a:r>
          </a:p>
        </p:txBody>
      </p:sp>
      <p:sp>
        <p:nvSpPr>
          <p:cNvPr id="16" name="Прямокутник: округлені кути 15">
            <a:extLst>
              <a:ext uri="{FF2B5EF4-FFF2-40B4-BE49-F238E27FC236}">
                <a16:creationId xmlns:a16="http://schemas.microsoft.com/office/drawing/2014/main" id="{0A627E20-D495-4116-BDD2-8987BA60293E}"/>
              </a:ext>
            </a:extLst>
          </p:cNvPr>
          <p:cNvSpPr>
            <a:spLocks noGrp="1"/>
          </p:cNvSpPr>
          <p:nvPr/>
        </p:nvSpPr>
        <p:spPr>
          <a:xfrm>
            <a:off x="3429000" y="3543300"/>
            <a:ext cx="2514600" cy="276225"/>
          </a:xfrm>
          <a:prstGeom prst="roundRect">
            <a:avLst>
              <a:gd name="adj" fmla="val 27586"/>
            </a:avLst>
          </a:prstGeom>
          <a:solidFill>
            <a:srgbClr val="F5EBDD"/>
          </a:solidFill>
          <a:ln w="9525">
            <a:solidFill>
              <a:srgbClr val="D6E1DC"/>
            </a:solidFill>
          </a:ln>
        </p:spPr>
      </p:sp>
      <p:sp>
        <p:nvSpPr>
          <p:cNvPr id="17" name="Прямокутник 16">
            <a:extLst>
              <a:ext uri="{FF2B5EF4-FFF2-40B4-BE49-F238E27FC236}">
                <a16:creationId xmlns:a16="http://schemas.microsoft.com/office/drawing/2014/main" id="{C198A86F-5076-414D-A8A8-FE6D3386CACF}"/>
              </a:ext>
            </a:extLst>
          </p:cNvPr>
          <p:cNvSpPr>
            <a:spLocks noGrp="1"/>
          </p:cNvSpPr>
          <p:nvPr/>
        </p:nvSpPr>
        <p:spPr>
          <a:xfrm>
            <a:off x="3543300" y="359092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приватних свердловин</a:t>
            </a:r>
          </a:p>
        </p:txBody>
      </p:sp>
      <p:sp>
        <p:nvSpPr>
          <p:cNvPr id="18" name="Прямокутник: округлені кути 17">
            <a:extLst>
              <a:ext uri="{FF2B5EF4-FFF2-40B4-BE49-F238E27FC236}">
                <a16:creationId xmlns:a16="http://schemas.microsoft.com/office/drawing/2014/main" id="{F8905F72-D3A2-4DED-9B4E-E17B32AE0560}"/>
              </a:ext>
            </a:extLst>
          </p:cNvPr>
          <p:cNvSpPr>
            <a:spLocks noGrp="1"/>
          </p:cNvSpPr>
          <p:nvPr/>
        </p:nvSpPr>
        <p:spPr>
          <a:xfrm>
            <a:off x="723900" y="3905250"/>
            <a:ext cx="2514600" cy="276225"/>
          </a:xfrm>
          <a:prstGeom prst="roundRect">
            <a:avLst>
              <a:gd name="adj" fmla="val 27586"/>
            </a:avLst>
          </a:prstGeom>
          <a:solidFill>
            <a:srgbClr val="FFFFFF"/>
          </a:solidFill>
          <a:ln w="9525">
            <a:solidFill>
              <a:srgbClr val="D6E1DC"/>
            </a:solidFill>
          </a:ln>
        </p:spPr>
      </p:sp>
      <p:sp>
        <p:nvSpPr>
          <p:cNvPr id="19" name="Прямокутник 18">
            <a:extLst>
              <a:ext uri="{FF2B5EF4-FFF2-40B4-BE49-F238E27FC236}">
                <a16:creationId xmlns:a16="http://schemas.microsoft.com/office/drawing/2014/main" id="{AF900A9B-814A-45D6-874A-3BD25CE0F629}"/>
              </a:ext>
            </a:extLst>
          </p:cNvPr>
          <p:cNvSpPr>
            <a:spLocks noGrp="1"/>
          </p:cNvSpPr>
          <p:nvPr/>
        </p:nvSpPr>
        <p:spPr>
          <a:xfrm>
            <a:off x="838200" y="395287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персональних даних</a:t>
            </a:r>
          </a:p>
        </p:txBody>
      </p:sp>
      <p:sp>
        <p:nvSpPr>
          <p:cNvPr id="20" name="Прямокутник: округлені кути 19">
            <a:extLst>
              <a:ext uri="{FF2B5EF4-FFF2-40B4-BE49-F238E27FC236}">
                <a16:creationId xmlns:a16="http://schemas.microsoft.com/office/drawing/2014/main" id="{181A7CE0-00AA-46C7-BCF8-C47D55BD15A1}"/>
              </a:ext>
            </a:extLst>
          </p:cNvPr>
          <p:cNvSpPr>
            <a:spLocks noGrp="1"/>
          </p:cNvSpPr>
          <p:nvPr/>
        </p:nvSpPr>
        <p:spPr>
          <a:xfrm>
            <a:off x="3429000" y="3905250"/>
            <a:ext cx="2514600" cy="276225"/>
          </a:xfrm>
          <a:prstGeom prst="roundRect">
            <a:avLst>
              <a:gd name="adj" fmla="val 27586"/>
            </a:avLst>
          </a:prstGeom>
          <a:solidFill>
            <a:srgbClr val="F5EBDD"/>
          </a:solidFill>
          <a:ln w="9525">
            <a:solidFill>
              <a:srgbClr val="D6E1DC"/>
            </a:solidFill>
          </a:ln>
        </p:spPr>
      </p:sp>
      <p:sp>
        <p:nvSpPr>
          <p:cNvPr id="21" name="Прямокутник 20">
            <a:extLst>
              <a:ext uri="{FF2B5EF4-FFF2-40B4-BE49-F238E27FC236}">
                <a16:creationId xmlns:a16="http://schemas.microsoft.com/office/drawing/2014/main" id="{244C42B0-A680-4C52-981B-D930E06D0DD3}"/>
              </a:ext>
            </a:extLst>
          </p:cNvPr>
          <p:cNvSpPr>
            <a:spLocks noGrp="1"/>
          </p:cNvSpPr>
          <p:nvPr/>
        </p:nvSpPr>
        <p:spPr>
          <a:xfrm>
            <a:off x="3543300" y="395287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місць небезпечних відходів</a:t>
            </a:r>
          </a:p>
        </p:txBody>
      </p:sp>
      <p:sp>
        <p:nvSpPr>
          <p:cNvPr id="22" name="Прямокутник: округлені кути 21">
            <a:extLst>
              <a:ext uri="{FF2B5EF4-FFF2-40B4-BE49-F238E27FC236}">
                <a16:creationId xmlns:a16="http://schemas.microsoft.com/office/drawing/2014/main" id="{A65356DD-EDD7-4BFF-A1DB-C2DAE03F524F}"/>
              </a:ext>
            </a:extLst>
          </p:cNvPr>
          <p:cNvSpPr>
            <a:spLocks noGrp="1"/>
          </p:cNvSpPr>
          <p:nvPr/>
        </p:nvSpPr>
        <p:spPr>
          <a:xfrm>
            <a:off x="723900" y="4267200"/>
            <a:ext cx="2514600" cy="276225"/>
          </a:xfrm>
          <a:prstGeom prst="roundRect">
            <a:avLst>
              <a:gd name="adj" fmla="val 27586"/>
            </a:avLst>
          </a:prstGeom>
          <a:solidFill>
            <a:srgbClr val="FFFFFF"/>
          </a:solidFill>
          <a:ln w="9525">
            <a:solidFill>
              <a:srgbClr val="D6E1DC"/>
            </a:solidFill>
          </a:ln>
        </p:spPr>
      </p:sp>
      <p:sp>
        <p:nvSpPr>
          <p:cNvPr id="23" name="Прямокутник 22">
            <a:extLst>
              <a:ext uri="{FF2B5EF4-FFF2-40B4-BE49-F238E27FC236}">
                <a16:creationId xmlns:a16="http://schemas.microsoft.com/office/drawing/2014/main" id="{97195E89-6B3B-4F1D-B2C6-DF0D9A2F679D}"/>
              </a:ext>
            </a:extLst>
          </p:cNvPr>
          <p:cNvSpPr>
            <a:spLocks noGrp="1"/>
          </p:cNvSpPr>
          <p:nvPr/>
        </p:nvSpPr>
        <p:spPr>
          <a:xfrm>
            <a:off x="838200" y="431482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службових маршрутів</a:t>
            </a:r>
          </a:p>
        </p:txBody>
      </p:sp>
      <p:sp>
        <p:nvSpPr>
          <p:cNvPr id="24" name="Прямокутник: округлені кути 23">
            <a:extLst>
              <a:ext uri="{FF2B5EF4-FFF2-40B4-BE49-F238E27FC236}">
                <a16:creationId xmlns:a16="http://schemas.microsoft.com/office/drawing/2014/main" id="{F83536A3-644A-42ED-AF7B-B46E9257D378}"/>
              </a:ext>
            </a:extLst>
          </p:cNvPr>
          <p:cNvSpPr>
            <a:spLocks noGrp="1"/>
          </p:cNvSpPr>
          <p:nvPr/>
        </p:nvSpPr>
        <p:spPr>
          <a:xfrm>
            <a:off x="3429000" y="4267200"/>
            <a:ext cx="2514600" cy="276225"/>
          </a:xfrm>
          <a:prstGeom prst="roundRect">
            <a:avLst>
              <a:gd name="adj" fmla="val 27586"/>
            </a:avLst>
          </a:prstGeom>
          <a:solidFill>
            <a:srgbClr val="F5EBDD"/>
          </a:solidFill>
          <a:ln w="9525">
            <a:solidFill>
              <a:srgbClr val="D6E1DC"/>
            </a:solidFill>
          </a:ln>
        </p:spPr>
      </p:sp>
      <p:sp>
        <p:nvSpPr>
          <p:cNvPr id="25" name="Прямокутник 24">
            <a:extLst>
              <a:ext uri="{FF2B5EF4-FFF2-40B4-BE49-F238E27FC236}">
                <a16:creationId xmlns:a16="http://schemas.microsoft.com/office/drawing/2014/main" id="{8576ADED-B541-45F9-ACA9-FB1CAE068AE7}"/>
              </a:ext>
            </a:extLst>
          </p:cNvPr>
          <p:cNvSpPr>
            <a:spLocks noGrp="1"/>
          </p:cNvSpPr>
          <p:nvPr/>
        </p:nvSpPr>
        <p:spPr>
          <a:xfrm>
            <a:off x="3543300" y="431482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доказів провадження</a:t>
            </a:r>
          </a:p>
        </p:txBody>
      </p:sp>
      <p:sp>
        <p:nvSpPr>
          <p:cNvPr id="26" name="Прямокутник: округлені кути 25">
            <a:extLst>
              <a:ext uri="{FF2B5EF4-FFF2-40B4-BE49-F238E27FC236}">
                <a16:creationId xmlns:a16="http://schemas.microsoft.com/office/drawing/2014/main" id="{B6377CB9-3E7E-4E6A-878C-CDD1AAD554BF}"/>
              </a:ext>
            </a:extLst>
          </p:cNvPr>
          <p:cNvSpPr>
            <a:spLocks noGrp="1"/>
          </p:cNvSpPr>
          <p:nvPr/>
        </p:nvSpPr>
        <p:spPr>
          <a:xfrm>
            <a:off x="723900" y="4629150"/>
            <a:ext cx="2514600" cy="276225"/>
          </a:xfrm>
          <a:prstGeom prst="roundRect">
            <a:avLst>
              <a:gd name="adj" fmla="val 27586"/>
            </a:avLst>
          </a:prstGeom>
          <a:solidFill>
            <a:srgbClr val="FFFFFF"/>
          </a:solidFill>
          <a:ln w="9525">
            <a:solidFill>
              <a:srgbClr val="D6E1DC"/>
            </a:solidFill>
          </a:ln>
        </p:spPr>
      </p:sp>
      <p:sp>
        <p:nvSpPr>
          <p:cNvPr id="27" name="Прямокутник 26">
            <a:extLst>
              <a:ext uri="{FF2B5EF4-FFF2-40B4-BE49-F238E27FC236}">
                <a16:creationId xmlns:a16="http://schemas.microsoft.com/office/drawing/2014/main" id="{90EC6EE8-987E-4A58-9D41-98AF75B0A9EF}"/>
              </a:ext>
            </a:extLst>
          </p:cNvPr>
          <p:cNvSpPr>
            <a:spLocks noGrp="1"/>
          </p:cNvSpPr>
          <p:nvPr/>
        </p:nvSpPr>
        <p:spPr>
          <a:xfrm>
            <a:off x="838200" y="4676775"/>
            <a:ext cx="2286000" cy="171450"/>
          </a:xfrm>
          <a:prstGeom prst="rect">
            <a:avLst/>
          </a:prstGeom>
          <a:noFill/>
          <a:ln w="0">
            <a:noFill/>
          </a:ln>
        </p:spPr>
        <p:txBody>
          <a:bodyPr anchor="t">
            <a:normAutofit fontScale="70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незавершених протимінних робіт</a:t>
            </a:r>
          </a:p>
        </p:txBody>
      </p:sp>
      <p:sp>
        <p:nvSpPr>
          <p:cNvPr id="28" name="Прямокутник: округлені кути 27">
            <a:extLst>
              <a:ext uri="{FF2B5EF4-FFF2-40B4-BE49-F238E27FC236}">
                <a16:creationId xmlns:a16="http://schemas.microsoft.com/office/drawing/2014/main" id="{80EE1E37-1575-4421-B62B-3BA9FFB9D723}"/>
              </a:ext>
            </a:extLst>
          </p:cNvPr>
          <p:cNvSpPr>
            <a:spLocks noGrp="1"/>
          </p:cNvSpPr>
          <p:nvPr/>
        </p:nvSpPr>
        <p:spPr>
          <a:xfrm>
            <a:off x="6686550" y="2667000"/>
            <a:ext cx="4895850" cy="2514600"/>
          </a:xfrm>
          <a:prstGeom prst="roundRect">
            <a:avLst>
              <a:gd name="adj" fmla="val 3030"/>
            </a:avLst>
          </a:prstGeom>
          <a:solidFill>
            <a:srgbClr val="DDECE4"/>
          </a:solidFill>
          <a:ln w="9525">
            <a:solidFill>
              <a:srgbClr val="D6E1DC"/>
            </a:solidFill>
          </a:ln>
        </p:spPr>
      </p:sp>
      <p:sp>
        <p:nvSpPr>
          <p:cNvPr id="29" name="Прямокутник 28">
            <a:extLst>
              <a:ext uri="{FF2B5EF4-FFF2-40B4-BE49-F238E27FC236}">
                <a16:creationId xmlns:a16="http://schemas.microsoft.com/office/drawing/2014/main" id="{CFE77B2D-773A-446C-9DD1-4975D2F26843}"/>
              </a:ext>
            </a:extLst>
          </p:cNvPr>
          <p:cNvSpPr>
            <a:spLocks noGrp="1"/>
          </p:cNvSpPr>
          <p:nvPr/>
        </p:nvSpPr>
        <p:spPr>
          <a:xfrm>
            <a:off x="6896100" y="2857500"/>
            <a:ext cx="2857500" cy="190500"/>
          </a:xfrm>
          <a:prstGeom prst="rect">
            <a:avLst/>
          </a:prstGeom>
          <a:noFill/>
          <a:ln w="0">
            <a:noFill/>
          </a:ln>
        </p:spPr>
        <p:txBody>
          <a:bodyPr anchor="t">
            <a:normAutofit fontScale="78788"/>
          </a:bodyPr>
          <a:lstStyle/>
          <a:p>
            <a:pPr algn="l">
              <a:defRPr sz="825" b="1">
                <a:solidFill>
                  <a:srgbClr val="4D8969"/>
                </a:solidFill>
                <a:latin typeface="DejaVu Sans"/>
                <a:ea typeface="DejaVu Sans"/>
                <a:cs typeface="DejaVu Sans"/>
              </a:defRPr>
            </a:pPr>
            <a:r>
              <a:rPr sz="825" b="1">
                <a:solidFill>
                  <a:srgbClr val="4D8969"/>
                </a:solidFill>
                <a:latin typeface="DejaVu Sans"/>
                <a:ea typeface="DejaVu Sans"/>
                <a:cs typeface="DejaVu Sans"/>
              </a:rPr>
              <a:t>БЕЗПЕЧНА ПУБЛІКАЦІЯ</a:t>
            </a:r>
          </a:p>
        </p:txBody>
      </p:sp>
      <p:sp>
        <p:nvSpPr>
          <p:cNvPr id="30" name="Овал 29">
            <a:extLst>
              <a:ext uri="{FF2B5EF4-FFF2-40B4-BE49-F238E27FC236}">
                <a16:creationId xmlns:a16="http://schemas.microsoft.com/office/drawing/2014/main" id="{9830B0C0-CC48-4381-97FC-3F67098D7641}"/>
              </a:ext>
            </a:extLst>
          </p:cNvPr>
          <p:cNvSpPr>
            <a:spLocks noGrp="1"/>
          </p:cNvSpPr>
          <p:nvPr/>
        </p:nvSpPr>
        <p:spPr>
          <a:xfrm>
            <a:off x="6896100" y="3219450"/>
            <a:ext cx="171450" cy="171450"/>
          </a:xfrm>
          <a:prstGeom prst="ellipse">
            <a:avLst/>
          </a:prstGeom>
          <a:solidFill>
            <a:srgbClr val="4D8969"/>
          </a:solidFill>
          <a:ln w="0">
            <a:noFill/>
          </a:ln>
        </p:spPr>
      </p:sp>
      <p:sp>
        <p:nvSpPr>
          <p:cNvPr id="31" name="Прямокутник 30">
            <a:extLst>
              <a:ext uri="{FF2B5EF4-FFF2-40B4-BE49-F238E27FC236}">
                <a16:creationId xmlns:a16="http://schemas.microsoft.com/office/drawing/2014/main" id="{15756750-73C3-4FC5-8595-5A9BA62F4144}"/>
              </a:ext>
            </a:extLst>
          </p:cNvPr>
          <p:cNvSpPr>
            <a:spLocks noGrp="1"/>
          </p:cNvSpPr>
          <p:nvPr/>
        </p:nvSpPr>
        <p:spPr>
          <a:xfrm>
            <a:off x="6896100" y="320992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2" name="Прямокутник 31">
            <a:extLst>
              <a:ext uri="{FF2B5EF4-FFF2-40B4-BE49-F238E27FC236}">
                <a16:creationId xmlns:a16="http://schemas.microsoft.com/office/drawing/2014/main" id="{04E71442-630F-410C-93A1-1F162256BBAD}"/>
              </a:ext>
            </a:extLst>
          </p:cNvPr>
          <p:cNvSpPr>
            <a:spLocks noGrp="1"/>
          </p:cNvSpPr>
          <p:nvPr/>
        </p:nvSpPr>
        <p:spPr>
          <a:xfrm>
            <a:off x="7200900" y="3209925"/>
            <a:ext cx="4000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просторове узагальнення</a:t>
            </a:r>
          </a:p>
        </p:txBody>
      </p:sp>
      <p:sp>
        <p:nvSpPr>
          <p:cNvPr id="33" name="Овал 32">
            <a:extLst>
              <a:ext uri="{FF2B5EF4-FFF2-40B4-BE49-F238E27FC236}">
                <a16:creationId xmlns:a16="http://schemas.microsoft.com/office/drawing/2014/main" id="{9991F576-071D-4DB5-93C3-B414F2ECF5F4}"/>
              </a:ext>
            </a:extLst>
          </p:cNvPr>
          <p:cNvSpPr>
            <a:spLocks noGrp="1"/>
          </p:cNvSpPr>
          <p:nvPr/>
        </p:nvSpPr>
        <p:spPr>
          <a:xfrm>
            <a:off x="6896100" y="3524250"/>
            <a:ext cx="171450" cy="171450"/>
          </a:xfrm>
          <a:prstGeom prst="ellipse">
            <a:avLst/>
          </a:prstGeom>
          <a:solidFill>
            <a:srgbClr val="4D8969"/>
          </a:solidFill>
          <a:ln w="0">
            <a:noFill/>
          </a:ln>
        </p:spPr>
      </p:sp>
      <p:sp>
        <p:nvSpPr>
          <p:cNvPr id="34" name="Прямокутник 33">
            <a:extLst>
              <a:ext uri="{FF2B5EF4-FFF2-40B4-BE49-F238E27FC236}">
                <a16:creationId xmlns:a16="http://schemas.microsoft.com/office/drawing/2014/main" id="{6FA36383-4556-4BA7-8B02-7AFE0EBBD025}"/>
              </a:ext>
            </a:extLst>
          </p:cNvPr>
          <p:cNvSpPr>
            <a:spLocks noGrp="1"/>
          </p:cNvSpPr>
          <p:nvPr/>
        </p:nvSpPr>
        <p:spPr>
          <a:xfrm>
            <a:off x="6896100" y="351472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5" name="Прямокутник 34">
            <a:extLst>
              <a:ext uri="{FF2B5EF4-FFF2-40B4-BE49-F238E27FC236}">
                <a16:creationId xmlns:a16="http://schemas.microsoft.com/office/drawing/2014/main" id="{6653CAD6-A456-4CBE-BDF6-F37E150E3115}"/>
              </a:ext>
            </a:extLst>
          </p:cNvPr>
          <p:cNvSpPr>
            <a:spLocks noGrp="1"/>
          </p:cNvSpPr>
          <p:nvPr/>
        </p:nvSpPr>
        <p:spPr>
          <a:xfrm>
            <a:off x="7200900" y="3514725"/>
            <a:ext cx="4000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приховування координат</a:t>
            </a:r>
          </a:p>
        </p:txBody>
      </p:sp>
      <p:sp>
        <p:nvSpPr>
          <p:cNvPr id="36" name="Овал 35">
            <a:extLst>
              <a:ext uri="{FF2B5EF4-FFF2-40B4-BE49-F238E27FC236}">
                <a16:creationId xmlns:a16="http://schemas.microsoft.com/office/drawing/2014/main" id="{E8D8A8FE-615C-4546-886C-34903DB2C945}"/>
              </a:ext>
            </a:extLst>
          </p:cNvPr>
          <p:cNvSpPr>
            <a:spLocks noGrp="1"/>
          </p:cNvSpPr>
          <p:nvPr/>
        </p:nvSpPr>
        <p:spPr>
          <a:xfrm>
            <a:off x="6896100" y="3829050"/>
            <a:ext cx="171450" cy="171450"/>
          </a:xfrm>
          <a:prstGeom prst="ellipse">
            <a:avLst/>
          </a:prstGeom>
          <a:solidFill>
            <a:srgbClr val="4D8969"/>
          </a:solidFill>
          <a:ln w="0">
            <a:noFill/>
          </a:ln>
        </p:spPr>
      </p:sp>
      <p:sp>
        <p:nvSpPr>
          <p:cNvPr id="37" name="Прямокутник 36">
            <a:extLst>
              <a:ext uri="{FF2B5EF4-FFF2-40B4-BE49-F238E27FC236}">
                <a16:creationId xmlns:a16="http://schemas.microsoft.com/office/drawing/2014/main" id="{27D4399B-7FE3-47AA-B06B-F9F7FC7DBB2E}"/>
              </a:ext>
            </a:extLst>
          </p:cNvPr>
          <p:cNvSpPr>
            <a:spLocks noGrp="1"/>
          </p:cNvSpPr>
          <p:nvPr/>
        </p:nvSpPr>
        <p:spPr>
          <a:xfrm>
            <a:off x="6896100" y="381952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38" name="Прямокутник 37">
            <a:extLst>
              <a:ext uri="{FF2B5EF4-FFF2-40B4-BE49-F238E27FC236}">
                <a16:creationId xmlns:a16="http://schemas.microsoft.com/office/drawing/2014/main" id="{1430CA2B-1EC4-4281-8FFA-39F133E41445}"/>
              </a:ext>
            </a:extLst>
          </p:cNvPr>
          <p:cNvSpPr>
            <a:spLocks noGrp="1"/>
          </p:cNvSpPr>
          <p:nvPr/>
        </p:nvSpPr>
        <p:spPr>
          <a:xfrm>
            <a:off x="7200900" y="3819525"/>
            <a:ext cx="4000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агрегування показників</a:t>
            </a:r>
          </a:p>
        </p:txBody>
      </p:sp>
      <p:sp>
        <p:nvSpPr>
          <p:cNvPr id="39" name="Овал 38">
            <a:extLst>
              <a:ext uri="{FF2B5EF4-FFF2-40B4-BE49-F238E27FC236}">
                <a16:creationId xmlns:a16="http://schemas.microsoft.com/office/drawing/2014/main" id="{11F82038-4C60-4947-B722-C5944BF0FECA}"/>
              </a:ext>
            </a:extLst>
          </p:cNvPr>
          <p:cNvSpPr>
            <a:spLocks noGrp="1"/>
          </p:cNvSpPr>
          <p:nvPr/>
        </p:nvSpPr>
        <p:spPr>
          <a:xfrm>
            <a:off x="6896100" y="4133850"/>
            <a:ext cx="171450" cy="171450"/>
          </a:xfrm>
          <a:prstGeom prst="ellipse">
            <a:avLst/>
          </a:prstGeom>
          <a:solidFill>
            <a:srgbClr val="4D8969"/>
          </a:solidFill>
          <a:ln w="0">
            <a:noFill/>
          </a:ln>
        </p:spPr>
      </p:sp>
      <p:sp>
        <p:nvSpPr>
          <p:cNvPr id="40" name="Прямокутник 39">
            <a:extLst>
              <a:ext uri="{FF2B5EF4-FFF2-40B4-BE49-F238E27FC236}">
                <a16:creationId xmlns:a16="http://schemas.microsoft.com/office/drawing/2014/main" id="{E4AF8F90-B2B2-487E-BA41-D5E6A105EE34}"/>
              </a:ext>
            </a:extLst>
          </p:cNvPr>
          <p:cNvSpPr>
            <a:spLocks noGrp="1"/>
          </p:cNvSpPr>
          <p:nvPr/>
        </p:nvSpPr>
        <p:spPr>
          <a:xfrm>
            <a:off x="6896100" y="412432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1" name="Прямокутник 40">
            <a:extLst>
              <a:ext uri="{FF2B5EF4-FFF2-40B4-BE49-F238E27FC236}">
                <a16:creationId xmlns:a16="http://schemas.microsoft.com/office/drawing/2014/main" id="{650294B9-6376-4D59-8CDF-A4117F8DE8F0}"/>
              </a:ext>
            </a:extLst>
          </p:cNvPr>
          <p:cNvSpPr>
            <a:spLocks noGrp="1"/>
          </p:cNvSpPr>
          <p:nvPr/>
        </p:nvSpPr>
        <p:spPr>
          <a:xfrm>
            <a:off x="7200900" y="4124325"/>
            <a:ext cx="4000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обмеження масштабу</a:t>
            </a:r>
          </a:p>
        </p:txBody>
      </p:sp>
      <p:sp>
        <p:nvSpPr>
          <p:cNvPr id="42" name="Овал 41">
            <a:extLst>
              <a:ext uri="{FF2B5EF4-FFF2-40B4-BE49-F238E27FC236}">
                <a16:creationId xmlns:a16="http://schemas.microsoft.com/office/drawing/2014/main" id="{83D5773C-1C4C-432B-BD01-E290AB268365}"/>
              </a:ext>
            </a:extLst>
          </p:cNvPr>
          <p:cNvSpPr>
            <a:spLocks noGrp="1"/>
          </p:cNvSpPr>
          <p:nvPr/>
        </p:nvSpPr>
        <p:spPr>
          <a:xfrm>
            <a:off x="6896100" y="4438650"/>
            <a:ext cx="171450" cy="171450"/>
          </a:xfrm>
          <a:prstGeom prst="ellipse">
            <a:avLst/>
          </a:prstGeom>
          <a:solidFill>
            <a:srgbClr val="4D8969"/>
          </a:solidFill>
          <a:ln w="0">
            <a:noFill/>
          </a:ln>
        </p:spPr>
      </p:sp>
      <p:sp>
        <p:nvSpPr>
          <p:cNvPr id="43" name="Прямокутник 42">
            <a:extLst>
              <a:ext uri="{FF2B5EF4-FFF2-40B4-BE49-F238E27FC236}">
                <a16:creationId xmlns:a16="http://schemas.microsoft.com/office/drawing/2014/main" id="{B3569623-E523-4A4A-ADD6-6D1311339903}"/>
              </a:ext>
            </a:extLst>
          </p:cNvPr>
          <p:cNvSpPr>
            <a:spLocks noGrp="1"/>
          </p:cNvSpPr>
          <p:nvPr/>
        </p:nvSpPr>
        <p:spPr>
          <a:xfrm>
            <a:off x="6896100" y="442912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4" name="Прямокутник 43">
            <a:extLst>
              <a:ext uri="{FF2B5EF4-FFF2-40B4-BE49-F238E27FC236}">
                <a16:creationId xmlns:a16="http://schemas.microsoft.com/office/drawing/2014/main" id="{8DB0A07F-D1FC-43D0-9B73-C92113F6E48F}"/>
              </a:ext>
            </a:extLst>
          </p:cNvPr>
          <p:cNvSpPr>
            <a:spLocks noGrp="1"/>
          </p:cNvSpPr>
          <p:nvPr/>
        </p:nvSpPr>
        <p:spPr>
          <a:xfrm>
            <a:off x="7200900" y="4429125"/>
            <a:ext cx="4000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публічна і службова версії</a:t>
            </a:r>
          </a:p>
        </p:txBody>
      </p:sp>
      <p:sp>
        <p:nvSpPr>
          <p:cNvPr id="45" name="Овал 44">
            <a:extLst>
              <a:ext uri="{FF2B5EF4-FFF2-40B4-BE49-F238E27FC236}">
                <a16:creationId xmlns:a16="http://schemas.microsoft.com/office/drawing/2014/main" id="{89530C4C-427F-43A2-B530-690F49A5D3D0}"/>
              </a:ext>
            </a:extLst>
          </p:cNvPr>
          <p:cNvSpPr>
            <a:spLocks noGrp="1"/>
          </p:cNvSpPr>
          <p:nvPr/>
        </p:nvSpPr>
        <p:spPr>
          <a:xfrm>
            <a:off x="6896100" y="4743450"/>
            <a:ext cx="171450" cy="171450"/>
          </a:xfrm>
          <a:prstGeom prst="ellipse">
            <a:avLst/>
          </a:prstGeom>
          <a:solidFill>
            <a:srgbClr val="4D8969"/>
          </a:solidFill>
          <a:ln w="0">
            <a:noFill/>
          </a:ln>
        </p:spPr>
      </p:sp>
      <p:sp>
        <p:nvSpPr>
          <p:cNvPr id="46" name="Прямокутник 45">
            <a:extLst>
              <a:ext uri="{FF2B5EF4-FFF2-40B4-BE49-F238E27FC236}">
                <a16:creationId xmlns:a16="http://schemas.microsoft.com/office/drawing/2014/main" id="{25AAB6D2-B484-4B72-89E7-91CB84A6B65D}"/>
              </a:ext>
            </a:extLst>
          </p:cNvPr>
          <p:cNvSpPr>
            <a:spLocks noGrp="1"/>
          </p:cNvSpPr>
          <p:nvPr/>
        </p:nvSpPr>
        <p:spPr>
          <a:xfrm>
            <a:off x="6896100" y="4733925"/>
            <a:ext cx="171450" cy="171450"/>
          </a:xfrm>
          <a:prstGeom prst="rect">
            <a:avLst/>
          </a:prstGeom>
          <a:noFill/>
          <a:ln w="0">
            <a:noFill/>
          </a:ln>
        </p:spPr>
        <p:txBody>
          <a:bodyPr anchor="t">
            <a:normAutofit fontScale="10000"/>
          </a:bodyPr>
          <a:lstStyle/>
          <a:p>
            <a:pPr algn="ctr">
              <a:defRPr sz="675" b="1">
                <a:solidFill>
                  <a:srgbClr val="FFFFFF"/>
                </a:solidFill>
                <a:latin typeface="DejaVu Sans"/>
                <a:ea typeface="DejaVu Sans"/>
                <a:cs typeface="DejaVu Sans"/>
              </a:defRPr>
            </a:pPr>
            <a:r>
              <a:rPr sz="675" b="1">
                <a:solidFill>
                  <a:srgbClr val="FFFFFF"/>
                </a:solidFill>
                <a:latin typeface="DejaVu Sans"/>
                <a:ea typeface="DejaVu Sans"/>
                <a:cs typeface="DejaVu Sans"/>
              </a:rPr>
              <a:t>✓</a:t>
            </a:r>
          </a:p>
        </p:txBody>
      </p:sp>
      <p:sp>
        <p:nvSpPr>
          <p:cNvPr id="47" name="Прямокутник 46">
            <a:extLst>
              <a:ext uri="{FF2B5EF4-FFF2-40B4-BE49-F238E27FC236}">
                <a16:creationId xmlns:a16="http://schemas.microsoft.com/office/drawing/2014/main" id="{C9430E32-F7AE-489C-ADAF-D611EA009A35}"/>
              </a:ext>
            </a:extLst>
          </p:cNvPr>
          <p:cNvSpPr>
            <a:spLocks noGrp="1"/>
          </p:cNvSpPr>
          <p:nvPr/>
        </p:nvSpPr>
        <p:spPr>
          <a:xfrm>
            <a:off x="7200900" y="4733925"/>
            <a:ext cx="4000500" cy="209550"/>
          </a:xfrm>
          <a:prstGeom prst="rect">
            <a:avLst/>
          </a:prstGeom>
          <a:noFill/>
          <a:ln w="0">
            <a:noFill/>
          </a:ln>
        </p:spPr>
        <p:txBody>
          <a:bodyPr anchor="t">
            <a:normAutofit fontScale="93939"/>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контрольований доступ</a:t>
            </a:r>
          </a:p>
        </p:txBody>
      </p:sp>
      <p:sp>
        <p:nvSpPr>
          <p:cNvPr id="48" name="Прямокутник: округлені кути 47">
            <a:extLst>
              <a:ext uri="{FF2B5EF4-FFF2-40B4-BE49-F238E27FC236}">
                <a16:creationId xmlns:a16="http://schemas.microsoft.com/office/drawing/2014/main" id="{F5C4BDE6-266C-4619-B02B-78F3155EDA44}"/>
              </a:ext>
            </a:extLst>
          </p:cNvPr>
          <p:cNvSpPr>
            <a:spLocks noGrp="1"/>
          </p:cNvSpPr>
          <p:nvPr/>
        </p:nvSpPr>
        <p:spPr>
          <a:xfrm>
            <a:off x="514350" y="5467350"/>
            <a:ext cx="11068050" cy="514350"/>
          </a:xfrm>
          <a:prstGeom prst="roundRect">
            <a:avLst>
              <a:gd name="adj" fmla="val 14815"/>
            </a:avLst>
          </a:prstGeom>
          <a:solidFill>
            <a:srgbClr val="10282F"/>
          </a:solidFill>
          <a:ln w="0">
            <a:noFill/>
          </a:ln>
        </p:spPr>
      </p:sp>
      <p:sp>
        <p:nvSpPr>
          <p:cNvPr id="49" name="Прямокутник 48">
            <a:extLst>
              <a:ext uri="{FF2B5EF4-FFF2-40B4-BE49-F238E27FC236}">
                <a16:creationId xmlns:a16="http://schemas.microsoft.com/office/drawing/2014/main" id="{255EA9DC-EC38-4306-A679-7A5C8DDFB108}"/>
              </a:ext>
            </a:extLst>
          </p:cNvPr>
          <p:cNvSpPr>
            <a:spLocks noGrp="1"/>
          </p:cNvSpPr>
          <p:nvPr/>
        </p:nvSpPr>
        <p:spPr>
          <a:xfrm>
            <a:off x="666750" y="5600700"/>
            <a:ext cx="10763250" cy="238125"/>
          </a:xfrm>
          <a:prstGeom prst="rect">
            <a:avLst/>
          </a:prstGeom>
          <a:noFill/>
          <a:ln w="0">
            <a:noFill/>
          </a:ln>
        </p:spPr>
        <p:txBody>
          <a:bodyPr anchor="t">
            <a:normAutofit fontScale="80208"/>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Прозорість не вимагає безумовного оприлюднення всіх первинних координат.</a:t>
            </a:r>
          </a:p>
        </p:txBody>
      </p:sp>
      <p:sp>
        <p:nvSpPr>
          <p:cNvPr id="50" name="Прямокутник 49">
            <a:extLst>
              <a:ext uri="{FF2B5EF4-FFF2-40B4-BE49-F238E27FC236}">
                <a16:creationId xmlns:a16="http://schemas.microsoft.com/office/drawing/2014/main" id="{58B1E2AA-099C-412A-AF8D-F9BE89EA070B}"/>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1" name="Прямокутник 50">
            <a:extLst>
              <a:ext uri="{FF2B5EF4-FFF2-40B4-BE49-F238E27FC236}">
                <a16:creationId xmlns:a16="http://schemas.microsoft.com/office/drawing/2014/main" id="{6D21E501-049B-4AD0-AB86-68745234510A}"/>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47</a:t>
            </a:r>
          </a:p>
        </p:txBody>
      </p:sp>
    </p:spTree>
    <p:extLst>
      <p:ext uri="{BB962C8B-B14F-4D97-AF65-F5344CB8AC3E}">
        <p14:creationId xmlns:p14="http://schemas.microsoft.com/office/powerpoint/2010/main" val="3836636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 name="Прямокутник 52">
            <a:extLst>
              <a:ext uri="{FF2B5EF4-FFF2-40B4-BE49-F238E27FC236}">
                <a16:creationId xmlns:a16="http://schemas.microsoft.com/office/drawing/2014/main" id="{AFEB30D1-FA26-42F8-BC15-75E18CD7C6DF}"/>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48</a:t>
            </a:r>
          </a:p>
        </p:txBody>
      </p:sp>
      <p:sp>
        <p:nvSpPr>
          <p:cNvPr id="2" name="Прямокутник 1">
            <a:extLst>
              <a:ext uri="{FF2B5EF4-FFF2-40B4-BE49-F238E27FC236}">
                <a16:creationId xmlns:a16="http://schemas.microsoft.com/office/drawing/2014/main" id="{FE7231CF-8EC4-4045-940E-5DAFD75230AE}"/>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48DADF4A-2C4A-4608-8B89-522B66F8DB01}"/>
              </a:ext>
            </a:extLst>
          </p:cNvPr>
          <p:cNvSpPr>
            <a:spLocks noGrp="1"/>
          </p:cNvSpPr>
          <p:nvPr/>
        </p:nvSpPr>
        <p:spPr>
          <a:xfrm>
            <a:off x="514350" y="723900"/>
            <a:ext cx="11049000" cy="523875"/>
          </a:xfrm>
          <a:prstGeom prst="rect">
            <a:avLst/>
          </a:prstGeom>
          <a:noFill/>
          <a:ln w="0">
            <a:noFill/>
          </a:ln>
        </p:spPr>
        <p:txBody>
          <a:bodyPr anchor="t">
            <a:normAutofit fontScale="95885"/>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Безпечний маршрут має пріоритет над запланованою координатою</a:t>
            </a:r>
          </a:p>
        </p:txBody>
      </p:sp>
      <p:sp>
        <p:nvSpPr>
          <p:cNvPr id="4" name="Прямокутник: округлені кути 3">
            <a:extLst>
              <a:ext uri="{FF2B5EF4-FFF2-40B4-BE49-F238E27FC236}">
                <a16:creationId xmlns:a16="http://schemas.microsoft.com/office/drawing/2014/main" id="{279FACE5-CC80-45AB-8460-FF216B0E70A2}"/>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0C9386A7-72E1-4D3C-9CE2-155FD3846B39}"/>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7845B5F3-5476-49AF-9D05-15A86B5E875B}"/>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БЕЗПЕЧНЕ КАРТОГРАФУВАННЯ</a:t>
            </a:r>
          </a:p>
        </p:txBody>
      </p:sp>
      <p:sp>
        <p:nvSpPr>
          <p:cNvPr id="7" name="Прямокутник 6">
            <a:extLst>
              <a:ext uri="{FF2B5EF4-FFF2-40B4-BE49-F238E27FC236}">
                <a16:creationId xmlns:a16="http://schemas.microsoft.com/office/drawing/2014/main" id="{849C9519-94B5-4AFA-914C-7E45AA9952F2}"/>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Організація просторової фіксації без виходу за дозволені межі, перевірені маршрути та професійну компетенцію польової групи.</a:t>
            </a:r>
          </a:p>
        </p:txBody>
      </p:sp>
      <p:sp>
        <p:nvSpPr>
          <p:cNvPr id="8" name="Прямокутник: округлені кути 7">
            <a:extLst>
              <a:ext uri="{FF2B5EF4-FFF2-40B4-BE49-F238E27FC236}">
                <a16:creationId xmlns:a16="http://schemas.microsoft.com/office/drawing/2014/main" id="{43A099D5-5272-410E-925A-F11D7F3C402F}"/>
              </a:ext>
            </a:extLst>
          </p:cNvPr>
          <p:cNvSpPr>
            <a:spLocks noGrp="1"/>
          </p:cNvSpPr>
          <p:nvPr/>
        </p:nvSpPr>
        <p:spPr>
          <a:xfrm>
            <a:off x="514350" y="2667000"/>
            <a:ext cx="5429250" cy="2324100"/>
          </a:xfrm>
          <a:prstGeom prst="roundRect">
            <a:avLst>
              <a:gd name="adj" fmla="val 3279"/>
            </a:avLst>
          </a:prstGeom>
          <a:solidFill>
            <a:srgbClr val="F4F8F6"/>
          </a:solidFill>
          <a:ln w="9525">
            <a:solidFill>
              <a:srgbClr val="D6E1DC"/>
            </a:solidFill>
          </a:ln>
        </p:spPr>
      </p:sp>
      <p:sp>
        <p:nvSpPr>
          <p:cNvPr id="9" name="Прямокутник 8">
            <a:extLst>
              <a:ext uri="{FF2B5EF4-FFF2-40B4-BE49-F238E27FC236}">
                <a16:creationId xmlns:a16="http://schemas.microsoft.com/office/drawing/2014/main" id="{71FD74E3-2704-49B7-954C-EBF7206EDFF6}"/>
              </a:ext>
            </a:extLst>
          </p:cNvPr>
          <p:cNvSpPr>
            <a:spLocks noGrp="1"/>
          </p:cNvSpPr>
          <p:nvPr/>
        </p:nvSpPr>
        <p:spPr>
          <a:xfrm>
            <a:off x="723900" y="2857500"/>
            <a:ext cx="3429000" cy="190500"/>
          </a:xfrm>
          <a:prstGeom prst="rect">
            <a:avLst/>
          </a:prstGeom>
          <a:noFill/>
          <a:ln w="0">
            <a:noFill/>
          </a:ln>
        </p:spPr>
        <p:txBody>
          <a:bodyPr anchor="t">
            <a:normAutofit fontScale="78788"/>
          </a:bodyPr>
          <a:lstStyle/>
          <a:p>
            <a:pPr algn="l">
              <a:defRPr sz="825" b="1">
                <a:solidFill>
                  <a:srgbClr val="C75A52"/>
                </a:solidFill>
                <a:latin typeface="DejaVu Sans"/>
                <a:ea typeface="DejaVu Sans"/>
                <a:cs typeface="DejaVu Sans"/>
              </a:defRPr>
            </a:pPr>
            <a:r>
              <a:rPr sz="825" b="1">
                <a:solidFill>
                  <a:srgbClr val="C75A52"/>
                </a:solidFill>
                <a:latin typeface="DejaVu Sans"/>
                <a:ea typeface="DejaVu Sans"/>
                <a:cs typeface="DejaVu Sans"/>
              </a:rPr>
              <a:t>КООРДИНАТА НЕ ВИПРАВДОВУЄ</a:t>
            </a:r>
          </a:p>
        </p:txBody>
      </p:sp>
      <p:sp>
        <p:nvSpPr>
          <p:cNvPr id="10" name="Прямокутник: округлені кути 9">
            <a:extLst>
              <a:ext uri="{FF2B5EF4-FFF2-40B4-BE49-F238E27FC236}">
                <a16:creationId xmlns:a16="http://schemas.microsoft.com/office/drawing/2014/main" id="{476B5427-5DCD-4084-9B43-567553770129}"/>
              </a:ext>
            </a:extLst>
          </p:cNvPr>
          <p:cNvSpPr>
            <a:spLocks noGrp="1"/>
          </p:cNvSpPr>
          <p:nvPr/>
        </p:nvSpPr>
        <p:spPr>
          <a:xfrm>
            <a:off x="723900" y="3190875"/>
            <a:ext cx="2362200" cy="304800"/>
          </a:xfrm>
          <a:prstGeom prst="roundRect">
            <a:avLst>
              <a:gd name="adj" fmla="val 25000"/>
            </a:avLst>
          </a:prstGeom>
          <a:solidFill>
            <a:srgbClr val="FFFFFF"/>
          </a:solidFill>
          <a:ln w="9525">
            <a:solidFill>
              <a:srgbClr val="D6E1DC"/>
            </a:solidFill>
          </a:ln>
        </p:spPr>
      </p:sp>
      <p:sp>
        <p:nvSpPr>
          <p:cNvPr id="11" name="Прямокутник 10">
            <a:extLst>
              <a:ext uri="{FF2B5EF4-FFF2-40B4-BE49-F238E27FC236}">
                <a16:creationId xmlns:a16="http://schemas.microsoft.com/office/drawing/2014/main" id="{A378F3B9-86C2-4012-91F4-283515C03F59}"/>
              </a:ext>
            </a:extLst>
          </p:cNvPr>
          <p:cNvSpPr>
            <a:spLocks noGrp="1"/>
          </p:cNvSpPr>
          <p:nvPr/>
        </p:nvSpPr>
        <p:spPr>
          <a:xfrm>
            <a:off x="838200" y="324802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схід із перевіреного маршруту</a:t>
            </a:r>
          </a:p>
        </p:txBody>
      </p:sp>
      <p:sp>
        <p:nvSpPr>
          <p:cNvPr id="12" name="Прямокутник: округлені кути 11">
            <a:extLst>
              <a:ext uri="{FF2B5EF4-FFF2-40B4-BE49-F238E27FC236}">
                <a16:creationId xmlns:a16="http://schemas.microsoft.com/office/drawing/2014/main" id="{4D795BE5-7EE9-4404-B3BB-5F8ABBB5FEF5}"/>
              </a:ext>
            </a:extLst>
          </p:cNvPr>
          <p:cNvSpPr>
            <a:spLocks noGrp="1"/>
          </p:cNvSpPr>
          <p:nvPr/>
        </p:nvSpPr>
        <p:spPr>
          <a:xfrm>
            <a:off x="3276600" y="3190875"/>
            <a:ext cx="2362200" cy="304800"/>
          </a:xfrm>
          <a:prstGeom prst="roundRect">
            <a:avLst>
              <a:gd name="adj" fmla="val 25000"/>
            </a:avLst>
          </a:prstGeom>
          <a:solidFill>
            <a:srgbClr val="F5EBDD"/>
          </a:solidFill>
          <a:ln w="9525">
            <a:solidFill>
              <a:srgbClr val="D6E1DC"/>
            </a:solidFill>
          </a:ln>
        </p:spPr>
      </p:sp>
      <p:sp>
        <p:nvSpPr>
          <p:cNvPr id="13" name="Прямокутник 12">
            <a:extLst>
              <a:ext uri="{FF2B5EF4-FFF2-40B4-BE49-F238E27FC236}">
                <a16:creationId xmlns:a16="http://schemas.microsoft.com/office/drawing/2014/main" id="{2F345465-C628-4004-9129-E1099A0AE07D}"/>
              </a:ext>
            </a:extLst>
          </p:cNvPr>
          <p:cNvSpPr>
            <a:spLocks noGrp="1"/>
          </p:cNvSpPr>
          <p:nvPr/>
        </p:nvSpPr>
        <p:spPr>
          <a:xfrm>
            <a:off x="3390900" y="324802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вхід у вирву</a:t>
            </a:r>
          </a:p>
        </p:txBody>
      </p:sp>
      <p:sp>
        <p:nvSpPr>
          <p:cNvPr id="14" name="Прямокутник: округлені кути 13">
            <a:extLst>
              <a:ext uri="{FF2B5EF4-FFF2-40B4-BE49-F238E27FC236}">
                <a16:creationId xmlns:a16="http://schemas.microsoft.com/office/drawing/2014/main" id="{F62239E8-9F07-4290-A659-70CFC1984B85}"/>
              </a:ext>
            </a:extLst>
          </p:cNvPr>
          <p:cNvSpPr>
            <a:spLocks noGrp="1"/>
          </p:cNvSpPr>
          <p:nvPr/>
        </p:nvSpPr>
        <p:spPr>
          <a:xfrm>
            <a:off x="723900" y="3590925"/>
            <a:ext cx="2362200" cy="304800"/>
          </a:xfrm>
          <a:prstGeom prst="roundRect">
            <a:avLst>
              <a:gd name="adj" fmla="val 25000"/>
            </a:avLst>
          </a:prstGeom>
          <a:solidFill>
            <a:srgbClr val="FFFFFF"/>
          </a:solidFill>
          <a:ln w="9525">
            <a:solidFill>
              <a:srgbClr val="D6E1DC"/>
            </a:solidFill>
          </a:ln>
        </p:spPr>
      </p:sp>
      <p:sp>
        <p:nvSpPr>
          <p:cNvPr id="15" name="Прямокутник 14">
            <a:extLst>
              <a:ext uri="{FF2B5EF4-FFF2-40B4-BE49-F238E27FC236}">
                <a16:creationId xmlns:a16="http://schemas.microsoft.com/office/drawing/2014/main" id="{E763F09C-7691-4B8F-A7CA-C0B09BF1567A}"/>
              </a:ext>
            </a:extLst>
          </p:cNvPr>
          <p:cNvSpPr>
            <a:spLocks noGrp="1"/>
          </p:cNvSpPr>
          <p:nvPr/>
        </p:nvSpPr>
        <p:spPr>
          <a:xfrm>
            <a:off x="838200" y="364807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переміщення уламків</a:t>
            </a:r>
          </a:p>
        </p:txBody>
      </p:sp>
      <p:sp>
        <p:nvSpPr>
          <p:cNvPr id="16" name="Прямокутник: округлені кути 15">
            <a:extLst>
              <a:ext uri="{FF2B5EF4-FFF2-40B4-BE49-F238E27FC236}">
                <a16:creationId xmlns:a16="http://schemas.microsoft.com/office/drawing/2014/main" id="{143155AE-9D12-4F92-9132-C4E11A5FE42F}"/>
              </a:ext>
            </a:extLst>
          </p:cNvPr>
          <p:cNvSpPr>
            <a:spLocks noGrp="1"/>
          </p:cNvSpPr>
          <p:nvPr/>
        </p:nvSpPr>
        <p:spPr>
          <a:xfrm>
            <a:off x="3276600" y="3590925"/>
            <a:ext cx="2362200" cy="304800"/>
          </a:xfrm>
          <a:prstGeom prst="roundRect">
            <a:avLst>
              <a:gd name="adj" fmla="val 25000"/>
            </a:avLst>
          </a:prstGeom>
          <a:solidFill>
            <a:srgbClr val="F5EBDD"/>
          </a:solidFill>
          <a:ln w="9525">
            <a:solidFill>
              <a:srgbClr val="D6E1DC"/>
            </a:solidFill>
          </a:ln>
        </p:spPr>
      </p:sp>
      <p:sp>
        <p:nvSpPr>
          <p:cNvPr id="17" name="Прямокутник 16">
            <a:extLst>
              <a:ext uri="{FF2B5EF4-FFF2-40B4-BE49-F238E27FC236}">
                <a16:creationId xmlns:a16="http://schemas.microsoft.com/office/drawing/2014/main" id="{95876A5E-BFE9-4DAD-8471-D390DC21A397}"/>
              </a:ext>
            </a:extLst>
          </p:cNvPr>
          <p:cNvSpPr>
            <a:spLocks noGrp="1"/>
          </p:cNvSpPr>
          <p:nvPr/>
        </p:nvSpPr>
        <p:spPr>
          <a:xfrm>
            <a:off x="3390900" y="364807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установлення кілків без погодження</a:t>
            </a:r>
          </a:p>
        </p:txBody>
      </p:sp>
      <p:sp>
        <p:nvSpPr>
          <p:cNvPr id="18" name="Прямокутник: округлені кути 17">
            <a:extLst>
              <a:ext uri="{FF2B5EF4-FFF2-40B4-BE49-F238E27FC236}">
                <a16:creationId xmlns:a16="http://schemas.microsoft.com/office/drawing/2014/main" id="{B101F952-85D9-4E00-AC3A-2D9B71829FBA}"/>
              </a:ext>
            </a:extLst>
          </p:cNvPr>
          <p:cNvSpPr>
            <a:spLocks noGrp="1"/>
          </p:cNvSpPr>
          <p:nvPr/>
        </p:nvSpPr>
        <p:spPr>
          <a:xfrm>
            <a:off x="723900" y="3990975"/>
            <a:ext cx="2362200" cy="304800"/>
          </a:xfrm>
          <a:prstGeom prst="roundRect">
            <a:avLst>
              <a:gd name="adj" fmla="val 25000"/>
            </a:avLst>
          </a:prstGeom>
          <a:solidFill>
            <a:srgbClr val="FFFFFF"/>
          </a:solidFill>
          <a:ln w="9525">
            <a:solidFill>
              <a:srgbClr val="D6E1DC"/>
            </a:solidFill>
          </a:ln>
        </p:spPr>
      </p:sp>
      <p:sp>
        <p:nvSpPr>
          <p:cNvPr id="19" name="Прямокутник 18">
            <a:extLst>
              <a:ext uri="{FF2B5EF4-FFF2-40B4-BE49-F238E27FC236}">
                <a16:creationId xmlns:a16="http://schemas.microsoft.com/office/drawing/2014/main" id="{6AA6E7AB-9675-4138-B88F-BF50FA1D6388}"/>
              </a:ext>
            </a:extLst>
          </p:cNvPr>
          <p:cNvSpPr>
            <a:spLocks noGrp="1"/>
          </p:cNvSpPr>
          <p:nvPr/>
        </p:nvSpPr>
        <p:spPr>
          <a:xfrm>
            <a:off x="838200" y="404812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наближення до підозрілих предметів</a:t>
            </a:r>
          </a:p>
        </p:txBody>
      </p:sp>
      <p:sp>
        <p:nvSpPr>
          <p:cNvPr id="20" name="Прямокутник: округлені кути 19">
            <a:extLst>
              <a:ext uri="{FF2B5EF4-FFF2-40B4-BE49-F238E27FC236}">
                <a16:creationId xmlns:a16="http://schemas.microsoft.com/office/drawing/2014/main" id="{9E5171CB-8F43-44EF-9CEE-2B71C56FFE26}"/>
              </a:ext>
            </a:extLst>
          </p:cNvPr>
          <p:cNvSpPr>
            <a:spLocks noGrp="1"/>
          </p:cNvSpPr>
          <p:nvPr/>
        </p:nvSpPr>
        <p:spPr>
          <a:xfrm>
            <a:off x="3276600" y="3990975"/>
            <a:ext cx="2362200" cy="304800"/>
          </a:xfrm>
          <a:prstGeom prst="roundRect">
            <a:avLst>
              <a:gd name="adj" fmla="val 25000"/>
            </a:avLst>
          </a:prstGeom>
          <a:solidFill>
            <a:srgbClr val="F5EBDD"/>
          </a:solidFill>
          <a:ln w="9525">
            <a:solidFill>
              <a:srgbClr val="D6E1DC"/>
            </a:solidFill>
          </a:ln>
        </p:spPr>
      </p:sp>
      <p:sp>
        <p:nvSpPr>
          <p:cNvPr id="21" name="Прямокутник 20">
            <a:extLst>
              <a:ext uri="{FF2B5EF4-FFF2-40B4-BE49-F238E27FC236}">
                <a16:creationId xmlns:a16="http://schemas.microsoft.com/office/drawing/2014/main" id="{79E898FB-B089-4FBB-B100-465E460DE68C}"/>
              </a:ext>
            </a:extLst>
          </p:cNvPr>
          <p:cNvSpPr>
            <a:spLocks noGrp="1"/>
          </p:cNvSpPr>
          <p:nvPr/>
        </p:nvSpPr>
        <p:spPr>
          <a:xfrm>
            <a:off x="3390900" y="404812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вхід у нестійкі споруди</a:t>
            </a:r>
          </a:p>
        </p:txBody>
      </p:sp>
      <p:sp>
        <p:nvSpPr>
          <p:cNvPr id="22" name="Прямокутник: округлені кути 21">
            <a:extLst>
              <a:ext uri="{FF2B5EF4-FFF2-40B4-BE49-F238E27FC236}">
                <a16:creationId xmlns:a16="http://schemas.microsoft.com/office/drawing/2014/main" id="{02F906DE-E218-41D1-97CE-8152D9225181}"/>
              </a:ext>
            </a:extLst>
          </p:cNvPr>
          <p:cNvSpPr>
            <a:spLocks noGrp="1"/>
          </p:cNvSpPr>
          <p:nvPr/>
        </p:nvSpPr>
        <p:spPr>
          <a:xfrm>
            <a:off x="723900" y="4391025"/>
            <a:ext cx="2362200" cy="304800"/>
          </a:xfrm>
          <a:prstGeom prst="roundRect">
            <a:avLst>
              <a:gd name="adj" fmla="val 25000"/>
            </a:avLst>
          </a:prstGeom>
          <a:solidFill>
            <a:srgbClr val="FFFFFF"/>
          </a:solidFill>
          <a:ln w="9525">
            <a:solidFill>
              <a:srgbClr val="D6E1DC"/>
            </a:solidFill>
          </a:ln>
        </p:spPr>
      </p:sp>
      <p:sp>
        <p:nvSpPr>
          <p:cNvPr id="23" name="Прямокутник 22">
            <a:extLst>
              <a:ext uri="{FF2B5EF4-FFF2-40B4-BE49-F238E27FC236}">
                <a16:creationId xmlns:a16="http://schemas.microsoft.com/office/drawing/2014/main" id="{4EA115C7-3061-42CA-8444-91882F9CC4B8}"/>
              </a:ext>
            </a:extLst>
          </p:cNvPr>
          <p:cNvSpPr>
            <a:spLocks noGrp="1"/>
          </p:cNvSpPr>
          <p:nvPr/>
        </p:nvSpPr>
        <p:spPr>
          <a:xfrm>
            <a:off x="838200" y="444817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роботу без зв’язку</a:t>
            </a:r>
          </a:p>
        </p:txBody>
      </p:sp>
      <p:sp>
        <p:nvSpPr>
          <p:cNvPr id="24" name="Прямокутник: округлені кути 23">
            <a:extLst>
              <a:ext uri="{FF2B5EF4-FFF2-40B4-BE49-F238E27FC236}">
                <a16:creationId xmlns:a16="http://schemas.microsoft.com/office/drawing/2014/main" id="{CCA982F3-2B78-4E61-8D40-7E4BDA9A5A79}"/>
              </a:ext>
            </a:extLst>
          </p:cNvPr>
          <p:cNvSpPr>
            <a:spLocks noGrp="1"/>
          </p:cNvSpPr>
          <p:nvPr/>
        </p:nvSpPr>
        <p:spPr>
          <a:xfrm>
            <a:off x="3276600" y="4391025"/>
            <a:ext cx="2362200" cy="304800"/>
          </a:xfrm>
          <a:prstGeom prst="roundRect">
            <a:avLst>
              <a:gd name="adj" fmla="val 25000"/>
            </a:avLst>
          </a:prstGeom>
          <a:solidFill>
            <a:srgbClr val="F5EBDD"/>
          </a:solidFill>
          <a:ln w="9525">
            <a:solidFill>
              <a:srgbClr val="D6E1DC"/>
            </a:solidFill>
          </a:ln>
        </p:spPr>
      </p:sp>
      <p:sp>
        <p:nvSpPr>
          <p:cNvPr id="25" name="Прямокутник 24">
            <a:extLst>
              <a:ext uri="{FF2B5EF4-FFF2-40B4-BE49-F238E27FC236}">
                <a16:creationId xmlns:a16="http://schemas.microsoft.com/office/drawing/2014/main" id="{61B26EBA-4D17-4F98-A353-725DC03C0783}"/>
              </a:ext>
            </a:extLst>
          </p:cNvPr>
          <p:cNvSpPr>
            <a:spLocks noGrp="1"/>
          </p:cNvSpPr>
          <p:nvPr/>
        </p:nvSpPr>
        <p:spPr>
          <a:xfrm>
            <a:off x="3390900" y="4448175"/>
            <a:ext cx="2133600" cy="180975"/>
          </a:xfrm>
          <a:prstGeom prst="rect">
            <a:avLst/>
          </a:prstGeom>
          <a:noFill/>
          <a:ln w="0">
            <a:noFill/>
          </a:ln>
        </p:spPr>
        <p:txBody>
          <a:bodyPr anchor="t">
            <a:normAutofit fontScale="78333"/>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вхід у замкнений простір</a:t>
            </a:r>
          </a:p>
        </p:txBody>
      </p:sp>
      <p:sp>
        <p:nvSpPr>
          <p:cNvPr id="26" name="Прямокутник: округлені кути 25">
            <a:extLst>
              <a:ext uri="{FF2B5EF4-FFF2-40B4-BE49-F238E27FC236}">
                <a16:creationId xmlns:a16="http://schemas.microsoft.com/office/drawing/2014/main" id="{B9FF17EF-3DB4-4ECA-A6DA-D075F2DAD6BF}"/>
              </a:ext>
            </a:extLst>
          </p:cNvPr>
          <p:cNvSpPr>
            <a:spLocks noGrp="1"/>
          </p:cNvSpPr>
          <p:nvPr/>
        </p:nvSpPr>
        <p:spPr>
          <a:xfrm>
            <a:off x="6191250" y="2667000"/>
            <a:ext cx="5391150" cy="2324100"/>
          </a:xfrm>
          <a:prstGeom prst="roundRect">
            <a:avLst>
              <a:gd name="adj" fmla="val 3279"/>
            </a:avLst>
          </a:prstGeom>
          <a:solidFill>
            <a:srgbClr val="F5EBDD"/>
          </a:solidFill>
          <a:ln w="9525">
            <a:solidFill>
              <a:srgbClr val="D6E1DC"/>
            </a:solidFill>
          </a:ln>
        </p:spPr>
      </p:sp>
      <p:sp>
        <p:nvSpPr>
          <p:cNvPr id="27" name="Прямокутник 26">
            <a:extLst>
              <a:ext uri="{FF2B5EF4-FFF2-40B4-BE49-F238E27FC236}">
                <a16:creationId xmlns:a16="http://schemas.microsoft.com/office/drawing/2014/main" id="{31580279-4E50-41A0-B020-CF5B053CE25A}"/>
              </a:ext>
            </a:extLst>
          </p:cNvPr>
          <p:cNvSpPr>
            <a:spLocks noGrp="1"/>
          </p:cNvSpPr>
          <p:nvPr/>
        </p:nvSpPr>
        <p:spPr>
          <a:xfrm>
            <a:off x="6400800" y="2857500"/>
            <a:ext cx="3048000" cy="190500"/>
          </a:xfrm>
          <a:prstGeom prst="rect">
            <a:avLst/>
          </a:prstGeom>
          <a:noFill/>
          <a:ln w="0">
            <a:noFill/>
          </a:ln>
        </p:spPr>
        <p:txBody>
          <a:bodyPr anchor="t">
            <a:normAutofit fontScale="78788"/>
          </a:bodyPr>
          <a:lstStyle/>
          <a:p>
            <a:pPr algn="l">
              <a:defRPr sz="825" b="1">
                <a:solidFill>
                  <a:srgbClr val="0F6B64"/>
                </a:solidFill>
                <a:latin typeface="DejaVu Sans"/>
                <a:ea typeface="DejaVu Sans"/>
                <a:cs typeface="DejaVu Sans"/>
              </a:defRPr>
            </a:pPr>
            <a:r>
              <a:rPr sz="825" b="1">
                <a:solidFill>
                  <a:srgbClr val="0F6B64"/>
                </a:solidFill>
                <a:latin typeface="DejaVu Sans"/>
                <a:ea typeface="DejaVu Sans"/>
                <a:cs typeface="DejaVu Sans"/>
              </a:rPr>
              <a:t>ЯКЩО ТОЧКА НЕДОСТУПНА</a:t>
            </a:r>
          </a:p>
        </p:txBody>
      </p:sp>
      <p:sp>
        <p:nvSpPr>
          <p:cNvPr id="28" name="Овал 27">
            <a:extLst>
              <a:ext uri="{FF2B5EF4-FFF2-40B4-BE49-F238E27FC236}">
                <a16:creationId xmlns:a16="http://schemas.microsoft.com/office/drawing/2014/main" id="{1D01F054-61EE-460C-AD84-DB12ACA2A861}"/>
              </a:ext>
            </a:extLst>
          </p:cNvPr>
          <p:cNvSpPr>
            <a:spLocks noGrp="1"/>
          </p:cNvSpPr>
          <p:nvPr/>
        </p:nvSpPr>
        <p:spPr>
          <a:xfrm>
            <a:off x="6400800" y="3190875"/>
            <a:ext cx="171450" cy="171450"/>
          </a:xfrm>
          <a:prstGeom prst="ellipse">
            <a:avLst/>
          </a:prstGeom>
          <a:solidFill>
            <a:srgbClr val="0F6B64"/>
          </a:solidFill>
          <a:ln w="0">
            <a:noFill/>
          </a:ln>
        </p:spPr>
      </p:sp>
      <p:sp>
        <p:nvSpPr>
          <p:cNvPr id="29" name="Прямокутник 28">
            <a:extLst>
              <a:ext uri="{FF2B5EF4-FFF2-40B4-BE49-F238E27FC236}">
                <a16:creationId xmlns:a16="http://schemas.microsoft.com/office/drawing/2014/main" id="{07AEC3B7-B233-4BF6-98D4-22A997849FFF}"/>
              </a:ext>
            </a:extLst>
          </p:cNvPr>
          <p:cNvSpPr>
            <a:spLocks noGrp="1"/>
          </p:cNvSpPr>
          <p:nvPr/>
        </p:nvSpPr>
        <p:spPr>
          <a:xfrm>
            <a:off x="6400800" y="320992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30" name="Прямокутник 29">
            <a:extLst>
              <a:ext uri="{FF2B5EF4-FFF2-40B4-BE49-F238E27FC236}">
                <a16:creationId xmlns:a16="http://schemas.microsoft.com/office/drawing/2014/main" id="{67310D82-D8E9-4246-882F-9A33A13C5255}"/>
              </a:ext>
            </a:extLst>
          </p:cNvPr>
          <p:cNvSpPr>
            <a:spLocks noGrp="1"/>
          </p:cNvSpPr>
          <p:nvPr/>
        </p:nvSpPr>
        <p:spPr>
          <a:xfrm>
            <a:off x="6686550" y="3181350"/>
            <a:ext cx="46101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зупинити роботу</a:t>
            </a:r>
          </a:p>
        </p:txBody>
      </p:sp>
      <p:sp>
        <p:nvSpPr>
          <p:cNvPr id="31" name="Овал 30">
            <a:extLst>
              <a:ext uri="{FF2B5EF4-FFF2-40B4-BE49-F238E27FC236}">
                <a16:creationId xmlns:a16="http://schemas.microsoft.com/office/drawing/2014/main" id="{D4693796-A105-4519-9C5D-8CA5D15E710F}"/>
              </a:ext>
            </a:extLst>
          </p:cNvPr>
          <p:cNvSpPr>
            <a:spLocks noGrp="1"/>
          </p:cNvSpPr>
          <p:nvPr/>
        </p:nvSpPr>
        <p:spPr>
          <a:xfrm>
            <a:off x="6400800" y="3438525"/>
            <a:ext cx="171450" cy="171450"/>
          </a:xfrm>
          <a:prstGeom prst="ellipse">
            <a:avLst/>
          </a:prstGeom>
          <a:solidFill>
            <a:srgbClr val="0F6B64"/>
          </a:solidFill>
          <a:ln w="0">
            <a:noFill/>
          </a:ln>
        </p:spPr>
      </p:sp>
      <p:sp>
        <p:nvSpPr>
          <p:cNvPr id="32" name="Прямокутник 31">
            <a:extLst>
              <a:ext uri="{FF2B5EF4-FFF2-40B4-BE49-F238E27FC236}">
                <a16:creationId xmlns:a16="http://schemas.microsoft.com/office/drawing/2014/main" id="{ACBCE683-1B16-4A95-843A-A5D11B5716E3}"/>
              </a:ext>
            </a:extLst>
          </p:cNvPr>
          <p:cNvSpPr>
            <a:spLocks noGrp="1"/>
          </p:cNvSpPr>
          <p:nvPr/>
        </p:nvSpPr>
        <p:spPr>
          <a:xfrm>
            <a:off x="6400800" y="345757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33" name="Прямокутник 32">
            <a:extLst>
              <a:ext uri="{FF2B5EF4-FFF2-40B4-BE49-F238E27FC236}">
                <a16:creationId xmlns:a16="http://schemas.microsoft.com/office/drawing/2014/main" id="{D9E10E69-A431-45ED-962D-E09B0A0767A5}"/>
              </a:ext>
            </a:extLst>
          </p:cNvPr>
          <p:cNvSpPr>
            <a:spLocks noGrp="1"/>
          </p:cNvSpPr>
          <p:nvPr/>
        </p:nvSpPr>
        <p:spPr>
          <a:xfrm>
            <a:off x="6686550" y="3429000"/>
            <a:ext cx="46101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визначити причину</a:t>
            </a:r>
          </a:p>
        </p:txBody>
      </p:sp>
      <p:sp>
        <p:nvSpPr>
          <p:cNvPr id="34" name="Овал 33">
            <a:extLst>
              <a:ext uri="{FF2B5EF4-FFF2-40B4-BE49-F238E27FC236}">
                <a16:creationId xmlns:a16="http://schemas.microsoft.com/office/drawing/2014/main" id="{17A1959B-903C-46C4-969B-C7C5CD51EA80}"/>
              </a:ext>
            </a:extLst>
          </p:cNvPr>
          <p:cNvSpPr>
            <a:spLocks noGrp="1"/>
          </p:cNvSpPr>
          <p:nvPr/>
        </p:nvSpPr>
        <p:spPr>
          <a:xfrm>
            <a:off x="6400800" y="3686175"/>
            <a:ext cx="171450" cy="17145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6FEEE461-076F-4F97-AD82-FE08FCF52D1D}"/>
              </a:ext>
            </a:extLst>
          </p:cNvPr>
          <p:cNvSpPr>
            <a:spLocks noGrp="1"/>
          </p:cNvSpPr>
          <p:nvPr/>
        </p:nvSpPr>
        <p:spPr>
          <a:xfrm>
            <a:off x="6400800" y="370522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36" name="Прямокутник 35">
            <a:extLst>
              <a:ext uri="{FF2B5EF4-FFF2-40B4-BE49-F238E27FC236}">
                <a16:creationId xmlns:a16="http://schemas.microsoft.com/office/drawing/2014/main" id="{48F744F5-BA69-4B2A-AAC9-3B05774C5EF9}"/>
              </a:ext>
            </a:extLst>
          </p:cNvPr>
          <p:cNvSpPr>
            <a:spLocks noGrp="1"/>
          </p:cNvSpPr>
          <p:nvPr/>
        </p:nvSpPr>
        <p:spPr>
          <a:xfrm>
            <a:off x="6686550" y="3676650"/>
            <a:ext cx="46101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використати погоджену резервну точку</a:t>
            </a:r>
          </a:p>
        </p:txBody>
      </p:sp>
      <p:sp>
        <p:nvSpPr>
          <p:cNvPr id="37" name="Овал 36">
            <a:extLst>
              <a:ext uri="{FF2B5EF4-FFF2-40B4-BE49-F238E27FC236}">
                <a16:creationId xmlns:a16="http://schemas.microsoft.com/office/drawing/2014/main" id="{51777888-B8B1-4308-8ECD-EEA5961B5FE7}"/>
              </a:ext>
            </a:extLst>
          </p:cNvPr>
          <p:cNvSpPr>
            <a:spLocks noGrp="1"/>
          </p:cNvSpPr>
          <p:nvPr/>
        </p:nvSpPr>
        <p:spPr>
          <a:xfrm>
            <a:off x="6400800" y="3933825"/>
            <a:ext cx="171450" cy="171450"/>
          </a:xfrm>
          <a:prstGeom prst="ellipse">
            <a:avLst/>
          </a:prstGeom>
          <a:solidFill>
            <a:srgbClr val="0F6B64"/>
          </a:solidFill>
          <a:ln w="0">
            <a:noFill/>
          </a:ln>
        </p:spPr>
      </p:sp>
      <p:sp>
        <p:nvSpPr>
          <p:cNvPr id="38" name="Прямокутник 37">
            <a:extLst>
              <a:ext uri="{FF2B5EF4-FFF2-40B4-BE49-F238E27FC236}">
                <a16:creationId xmlns:a16="http://schemas.microsoft.com/office/drawing/2014/main" id="{D980E592-2102-4090-9324-2DFD9612CB24}"/>
              </a:ext>
            </a:extLst>
          </p:cNvPr>
          <p:cNvSpPr>
            <a:spLocks noGrp="1"/>
          </p:cNvSpPr>
          <p:nvPr/>
        </p:nvSpPr>
        <p:spPr>
          <a:xfrm>
            <a:off x="6400800" y="395287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39" name="Прямокутник 38">
            <a:extLst>
              <a:ext uri="{FF2B5EF4-FFF2-40B4-BE49-F238E27FC236}">
                <a16:creationId xmlns:a16="http://schemas.microsoft.com/office/drawing/2014/main" id="{ACB7C1E2-72FB-47D4-9C23-D4FA80E5594A}"/>
              </a:ext>
            </a:extLst>
          </p:cNvPr>
          <p:cNvSpPr>
            <a:spLocks noGrp="1"/>
          </p:cNvSpPr>
          <p:nvPr/>
        </p:nvSpPr>
        <p:spPr>
          <a:xfrm>
            <a:off x="6686550" y="3924300"/>
            <a:ext cx="46101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записати планову й фактичну координати</a:t>
            </a:r>
          </a:p>
        </p:txBody>
      </p:sp>
      <p:sp>
        <p:nvSpPr>
          <p:cNvPr id="40" name="Овал 39">
            <a:extLst>
              <a:ext uri="{FF2B5EF4-FFF2-40B4-BE49-F238E27FC236}">
                <a16:creationId xmlns:a16="http://schemas.microsoft.com/office/drawing/2014/main" id="{425A097C-D224-497B-AA75-A18764ED3C4F}"/>
              </a:ext>
            </a:extLst>
          </p:cNvPr>
          <p:cNvSpPr>
            <a:spLocks noGrp="1"/>
          </p:cNvSpPr>
          <p:nvPr/>
        </p:nvSpPr>
        <p:spPr>
          <a:xfrm>
            <a:off x="6400800" y="4181475"/>
            <a:ext cx="171450" cy="171450"/>
          </a:xfrm>
          <a:prstGeom prst="ellipse">
            <a:avLst/>
          </a:prstGeom>
          <a:solidFill>
            <a:srgbClr val="0F6B64"/>
          </a:solidFill>
          <a:ln w="0">
            <a:noFill/>
          </a:ln>
        </p:spPr>
      </p:sp>
      <p:sp>
        <p:nvSpPr>
          <p:cNvPr id="41" name="Прямокутник 40">
            <a:extLst>
              <a:ext uri="{FF2B5EF4-FFF2-40B4-BE49-F238E27FC236}">
                <a16:creationId xmlns:a16="http://schemas.microsoft.com/office/drawing/2014/main" id="{BC20970B-403B-4FB8-AEBC-11E128D284E1}"/>
              </a:ext>
            </a:extLst>
          </p:cNvPr>
          <p:cNvSpPr>
            <a:spLocks noGrp="1"/>
          </p:cNvSpPr>
          <p:nvPr/>
        </p:nvSpPr>
        <p:spPr>
          <a:xfrm>
            <a:off x="6400800" y="420052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42" name="Прямокутник 41">
            <a:extLst>
              <a:ext uri="{FF2B5EF4-FFF2-40B4-BE49-F238E27FC236}">
                <a16:creationId xmlns:a16="http://schemas.microsoft.com/office/drawing/2014/main" id="{E3ECB4FD-A985-4916-8241-A4D0B878F21A}"/>
              </a:ext>
            </a:extLst>
          </p:cNvPr>
          <p:cNvSpPr>
            <a:spLocks noGrp="1"/>
          </p:cNvSpPr>
          <p:nvPr/>
        </p:nvSpPr>
        <p:spPr>
          <a:xfrm>
            <a:off x="6686550" y="4171950"/>
            <a:ext cx="46101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оцінити вплив зміни</a:t>
            </a:r>
          </a:p>
        </p:txBody>
      </p:sp>
      <p:sp>
        <p:nvSpPr>
          <p:cNvPr id="43" name="Овал 42">
            <a:extLst>
              <a:ext uri="{FF2B5EF4-FFF2-40B4-BE49-F238E27FC236}">
                <a16:creationId xmlns:a16="http://schemas.microsoft.com/office/drawing/2014/main" id="{4DB87ABB-9CCF-48D1-9CBA-2E46B7B6F0B2}"/>
              </a:ext>
            </a:extLst>
          </p:cNvPr>
          <p:cNvSpPr>
            <a:spLocks noGrp="1"/>
          </p:cNvSpPr>
          <p:nvPr/>
        </p:nvSpPr>
        <p:spPr>
          <a:xfrm>
            <a:off x="6400800" y="4429125"/>
            <a:ext cx="171450" cy="171450"/>
          </a:xfrm>
          <a:prstGeom prst="ellipse">
            <a:avLst/>
          </a:prstGeom>
          <a:solidFill>
            <a:srgbClr val="0F6B64"/>
          </a:solidFill>
          <a:ln w="0">
            <a:noFill/>
          </a:ln>
        </p:spPr>
      </p:sp>
      <p:sp>
        <p:nvSpPr>
          <p:cNvPr id="44" name="Прямокутник 43">
            <a:extLst>
              <a:ext uri="{FF2B5EF4-FFF2-40B4-BE49-F238E27FC236}">
                <a16:creationId xmlns:a16="http://schemas.microsoft.com/office/drawing/2014/main" id="{00F5BEC1-1C7A-4CCF-9CD5-19C4840498E2}"/>
              </a:ext>
            </a:extLst>
          </p:cNvPr>
          <p:cNvSpPr>
            <a:spLocks noGrp="1"/>
          </p:cNvSpPr>
          <p:nvPr/>
        </p:nvSpPr>
        <p:spPr>
          <a:xfrm>
            <a:off x="6400800" y="444817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45" name="Прямокутник 44">
            <a:extLst>
              <a:ext uri="{FF2B5EF4-FFF2-40B4-BE49-F238E27FC236}">
                <a16:creationId xmlns:a16="http://schemas.microsoft.com/office/drawing/2014/main" id="{7A7536AE-B8F5-4C01-9E2D-C2A234D3BF76}"/>
              </a:ext>
            </a:extLst>
          </p:cNvPr>
          <p:cNvSpPr>
            <a:spLocks noGrp="1"/>
          </p:cNvSpPr>
          <p:nvPr/>
        </p:nvSpPr>
        <p:spPr>
          <a:xfrm>
            <a:off x="6686550" y="4419600"/>
            <a:ext cx="46101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позначити прогалину даних</a:t>
            </a:r>
          </a:p>
        </p:txBody>
      </p:sp>
      <p:sp>
        <p:nvSpPr>
          <p:cNvPr id="46" name="Овал 45">
            <a:extLst>
              <a:ext uri="{FF2B5EF4-FFF2-40B4-BE49-F238E27FC236}">
                <a16:creationId xmlns:a16="http://schemas.microsoft.com/office/drawing/2014/main" id="{A955B4DB-5233-460D-8D8C-EEA4A22F3F6C}"/>
              </a:ext>
            </a:extLst>
          </p:cNvPr>
          <p:cNvSpPr>
            <a:spLocks noGrp="1"/>
          </p:cNvSpPr>
          <p:nvPr/>
        </p:nvSpPr>
        <p:spPr>
          <a:xfrm>
            <a:off x="6400800" y="4676775"/>
            <a:ext cx="171450" cy="171450"/>
          </a:xfrm>
          <a:prstGeom prst="ellipse">
            <a:avLst/>
          </a:prstGeom>
          <a:solidFill>
            <a:srgbClr val="4D8969"/>
          </a:solidFill>
          <a:ln w="0">
            <a:noFill/>
          </a:ln>
        </p:spPr>
      </p:sp>
      <p:sp>
        <p:nvSpPr>
          <p:cNvPr id="47" name="Прямокутник 46">
            <a:extLst>
              <a:ext uri="{FF2B5EF4-FFF2-40B4-BE49-F238E27FC236}">
                <a16:creationId xmlns:a16="http://schemas.microsoft.com/office/drawing/2014/main" id="{3629FA4F-805D-4198-9686-7D191E86FDFE}"/>
              </a:ext>
            </a:extLst>
          </p:cNvPr>
          <p:cNvSpPr>
            <a:spLocks noGrp="1"/>
          </p:cNvSpPr>
          <p:nvPr/>
        </p:nvSpPr>
        <p:spPr>
          <a:xfrm>
            <a:off x="6400800" y="4695825"/>
            <a:ext cx="171450" cy="123825"/>
          </a:xfrm>
          <a:prstGeom prst="rect">
            <a:avLst/>
          </a:prstGeom>
          <a:noFill/>
          <a:ln w="0">
            <a:noFill/>
          </a:ln>
        </p:spPr>
        <p:txBody>
          <a:bodyPr anchor="t">
            <a:normAutofit fontScale="10000"/>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48" name="Прямокутник 47">
            <a:extLst>
              <a:ext uri="{FF2B5EF4-FFF2-40B4-BE49-F238E27FC236}">
                <a16:creationId xmlns:a16="http://schemas.microsoft.com/office/drawing/2014/main" id="{6C9F4B16-9A8F-4A42-BEE7-5E737E426D2F}"/>
              </a:ext>
            </a:extLst>
          </p:cNvPr>
          <p:cNvSpPr>
            <a:spLocks noGrp="1"/>
          </p:cNvSpPr>
          <p:nvPr/>
        </p:nvSpPr>
        <p:spPr>
          <a:xfrm>
            <a:off x="6686550" y="4667250"/>
            <a:ext cx="4610100" cy="200025"/>
          </a:xfrm>
          <a:prstGeom prst="rect">
            <a:avLst/>
          </a:prstGeom>
          <a:noFill/>
          <a:ln w="0">
            <a:noFill/>
          </a:ln>
        </p:spPr>
        <p:txBody>
          <a:bodyPr anchor="t">
            <a:normAutofit fontScale="95000"/>
          </a:bodyPr>
          <a:lstStyle/>
          <a:p>
            <a:pPr algn="l">
              <a:defRPr sz="750" b="1">
                <a:solidFill>
                  <a:srgbClr val="10282F"/>
                </a:solidFill>
                <a:latin typeface="DejaVu Sans"/>
                <a:ea typeface="DejaVu Sans"/>
                <a:cs typeface="DejaVu Sans"/>
              </a:defRPr>
            </a:pPr>
            <a:r>
              <a:rPr sz="750" b="1">
                <a:solidFill>
                  <a:srgbClr val="10282F"/>
                </a:solidFill>
                <a:latin typeface="DejaVu Sans"/>
                <a:ea typeface="DejaVu Sans"/>
                <a:cs typeface="DejaVu Sans"/>
              </a:rPr>
              <a:t>оновити карту доступу</a:t>
            </a:r>
          </a:p>
        </p:txBody>
      </p:sp>
      <p:sp>
        <p:nvSpPr>
          <p:cNvPr id="49" name="Прямокутник: округлені кути 48">
            <a:extLst>
              <a:ext uri="{FF2B5EF4-FFF2-40B4-BE49-F238E27FC236}">
                <a16:creationId xmlns:a16="http://schemas.microsoft.com/office/drawing/2014/main" id="{04E16CD4-1774-47EC-9771-9753FBBE613E}"/>
              </a:ext>
            </a:extLst>
          </p:cNvPr>
          <p:cNvSpPr>
            <a:spLocks noGrp="1"/>
          </p:cNvSpPr>
          <p:nvPr/>
        </p:nvSpPr>
        <p:spPr>
          <a:xfrm>
            <a:off x="514350" y="5353050"/>
            <a:ext cx="11068050" cy="628650"/>
          </a:xfrm>
          <a:prstGeom prst="roundRect">
            <a:avLst>
              <a:gd name="adj" fmla="val 12121"/>
            </a:avLst>
          </a:prstGeom>
          <a:solidFill>
            <a:srgbClr val="10282F"/>
          </a:solidFill>
          <a:ln w="0">
            <a:noFill/>
          </a:ln>
        </p:spPr>
      </p:sp>
      <p:sp>
        <p:nvSpPr>
          <p:cNvPr id="50" name="Прямокутник 49">
            <a:extLst>
              <a:ext uri="{FF2B5EF4-FFF2-40B4-BE49-F238E27FC236}">
                <a16:creationId xmlns:a16="http://schemas.microsoft.com/office/drawing/2014/main" id="{A071B97E-3EAD-4918-B7B6-38B0E7C2C236}"/>
              </a:ext>
            </a:extLst>
          </p:cNvPr>
          <p:cNvSpPr>
            <a:spLocks noGrp="1"/>
          </p:cNvSpPr>
          <p:nvPr/>
        </p:nvSpPr>
        <p:spPr>
          <a:xfrm>
            <a:off x="666750" y="5495925"/>
            <a:ext cx="10763250" cy="342900"/>
          </a:xfrm>
          <a:prstGeom prst="rect">
            <a:avLst/>
          </a:prstGeom>
          <a:noFill/>
          <a:ln w="0">
            <a:noFill/>
          </a:ln>
        </p:spPr>
        <p:txBody>
          <a:bodyPr anchor="t">
            <a:normAutofit fontScale="97266"/>
          </a:bodyPr>
          <a:lstStyle/>
          <a:p>
            <a:pPr algn="ctr">
              <a:defRPr sz="1200" b="1">
                <a:solidFill>
                  <a:srgbClr val="FFFFFF"/>
                </a:solidFill>
                <a:latin typeface="DejaVu Sans"/>
                <a:ea typeface="DejaVu Sans"/>
                <a:cs typeface="DejaVu Sans"/>
              </a:defRPr>
            </a:pPr>
            <a:r>
              <a:rPr sz="1200" b="1">
                <a:solidFill>
                  <a:srgbClr val="FFFFFF"/>
                </a:solidFill>
                <a:latin typeface="DejaVu Sans"/>
                <a:ea typeface="DejaVu Sans"/>
                <a:cs typeface="DejaVu Sans"/>
              </a:rPr>
              <a:t>Недоступну точку замінюють лише за погодженою процедурою, а зміну та її вплив на репрезентативність документують.</a:t>
            </a:r>
          </a:p>
        </p:txBody>
      </p:sp>
      <p:sp>
        <p:nvSpPr>
          <p:cNvPr id="51" name="Прямокутник 50">
            <a:extLst>
              <a:ext uri="{FF2B5EF4-FFF2-40B4-BE49-F238E27FC236}">
                <a16:creationId xmlns:a16="http://schemas.microsoft.com/office/drawing/2014/main" id="{C54FA317-772E-48E3-A653-CBB13C33A2CD}"/>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52" name="Прямокутник 51">
            <a:extLst>
              <a:ext uri="{FF2B5EF4-FFF2-40B4-BE49-F238E27FC236}">
                <a16:creationId xmlns:a16="http://schemas.microsoft.com/office/drawing/2014/main" id="{67A8AE70-9124-4FB0-9C7D-8C3E1B7254C0}"/>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48</a:t>
            </a:r>
          </a:p>
        </p:txBody>
      </p:sp>
    </p:spTree>
    <p:extLst>
      <p:ext uri="{BB962C8B-B14F-4D97-AF65-F5344CB8AC3E}">
        <p14:creationId xmlns:p14="http://schemas.microsoft.com/office/powerpoint/2010/main" val="1728282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72" name="Прямокутник 71">
            <a:extLst>
              <a:ext uri="{FF2B5EF4-FFF2-40B4-BE49-F238E27FC236}">
                <a16:creationId xmlns:a16="http://schemas.microsoft.com/office/drawing/2014/main" id="{73D2AE01-3061-4EEA-97B6-80E82D940615}"/>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49</a:t>
            </a:r>
          </a:p>
        </p:txBody>
      </p:sp>
      <p:sp>
        <p:nvSpPr>
          <p:cNvPr id="2" name="Прямокутник 1">
            <a:extLst>
              <a:ext uri="{FF2B5EF4-FFF2-40B4-BE49-F238E27FC236}">
                <a16:creationId xmlns:a16="http://schemas.microsoft.com/office/drawing/2014/main" id="{DB88A870-7301-47FD-B305-0F246D9F8531}"/>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32FCFE0E-F87E-42CC-A9E4-4AACB22DC824}"/>
              </a:ext>
            </a:extLst>
          </p:cNvPr>
          <p:cNvSpPr>
            <a:spLocks noGrp="1"/>
          </p:cNvSpPr>
          <p:nvPr/>
        </p:nvSpPr>
        <p:spPr>
          <a:xfrm>
            <a:off x="514350" y="723900"/>
            <a:ext cx="11049000" cy="523875"/>
          </a:xfrm>
          <a:prstGeom prst="rect">
            <a:avLst/>
          </a:prstGeom>
          <a:noFill/>
          <a:ln w="0">
            <a:noFill/>
          </a:ln>
        </p:spPr>
        <p:txBody>
          <a:bodyPr anchor="t">
            <a:normAutofit fontScale="99478"/>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Типові помилки створюють переконливу, але недостовірну карту</a:t>
            </a:r>
          </a:p>
        </p:txBody>
      </p:sp>
      <p:sp>
        <p:nvSpPr>
          <p:cNvPr id="4" name="Прямокутник: округлені кути 3">
            <a:extLst>
              <a:ext uri="{FF2B5EF4-FFF2-40B4-BE49-F238E27FC236}">
                <a16:creationId xmlns:a16="http://schemas.microsoft.com/office/drawing/2014/main" id="{8BDEAE11-9605-4D1A-90FA-E3D340B63A74}"/>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CA2B2B3D-B9B8-4D31-9622-E49CD2327B10}"/>
              </a:ext>
            </a:extLst>
          </p:cNvPr>
          <p:cNvSpPr>
            <a:spLocks noGrp="1"/>
          </p:cNvSpPr>
          <p:nvPr/>
        </p:nvSpPr>
        <p:spPr>
          <a:xfrm>
            <a:off x="514350" y="1657350"/>
            <a:ext cx="66675" cy="666750"/>
          </a:xfrm>
          <a:prstGeom prst="roundRect">
            <a:avLst>
              <a:gd name="adj" fmla="val 50000"/>
            </a:avLst>
          </a:prstGeom>
          <a:solidFill>
            <a:srgbClr val="C75A52"/>
          </a:solidFill>
          <a:ln w="0">
            <a:noFill/>
          </a:ln>
        </p:spPr>
      </p:sp>
      <p:sp>
        <p:nvSpPr>
          <p:cNvPr id="6" name="Прямокутник 5">
            <a:extLst>
              <a:ext uri="{FF2B5EF4-FFF2-40B4-BE49-F238E27FC236}">
                <a16:creationId xmlns:a16="http://schemas.microsoft.com/office/drawing/2014/main" id="{B6AAB7BB-C015-4DE2-B45A-583BF313CD57}"/>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C75A52"/>
                </a:solidFill>
                <a:latin typeface="DejaVu Sans"/>
                <a:ea typeface="DejaVu Sans"/>
                <a:cs typeface="DejaVu Sans"/>
              </a:defRPr>
            </a:pPr>
            <a:r>
              <a:rPr sz="750" b="1">
                <a:solidFill>
                  <a:srgbClr val="C75A52"/>
                </a:solidFill>
                <a:latin typeface="DejaVu Sans"/>
                <a:ea typeface="DejaVu Sans"/>
                <a:cs typeface="DejaVu Sans"/>
              </a:rPr>
              <a:t>КАРТОГРАФІЧНА ПОМИЛКА</a:t>
            </a:r>
          </a:p>
        </p:txBody>
      </p:sp>
      <p:sp>
        <p:nvSpPr>
          <p:cNvPr id="7" name="Прямокутник 6">
            <a:extLst>
              <a:ext uri="{FF2B5EF4-FFF2-40B4-BE49-F238E27FC236}">
                <a16:creationId xmlns:a16="http://schemas.microsoft.com/office/drawing/2014/main" id="{ED9196DB-C943-4464-ADF8-A6688F4F7F49}"/>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Рішення щодо даних, моделі або оформлення, яке спотворює просторовий висновок чи приховує межі його надійності.</a:t>
            </a:r>
          </a:p>
        </p:txBody>
      </p:sp>
      <p:sp>
        <p:nvSpPr>
          <p:cNvPr id="8" name="Прямокутник: округлені кути 7">
            <a:extLst>
              <a:ext uri="{FF2B5EF4-FFF2-40B4-BE49-F238E27FC236}">
                <a16:creationId xmlns:a16="http://schemas.microsoft.com/office/drawing/2014/main" id="{09FF3972-21FD-4E49-B465-18F7E9E7C625}"/>
              </a:ext>
            </a:extLst>
          </p:cNvPr>
          <p:cNvSpPr>
            <a:spLocks noGrp="1"/>
          </p:cNvSpPr>
          <p:nvPr/>
        </p:nvSpPr>
        <p:spPr>
          <a:xfrm>
            <a:off x="514350" y="2647950"/>
            <a:ext cx="3457575" cy="571500"/>
          </a:xfrm>
          <a:prstGeom prst="roundRect">
            <a:avLst>
              <a:gd name="adj" fmla="val 13333"/>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DD8D5251-C524-42B4-9805-B22EEA6069BF}"/>
              </a:ext>
            </a:extLst>
          </p:cNvPr>
          <p:cNvSpPr>
            <a:spLocks noGrp="1"/>
          </p:cNvSpPr>
          <p:nvPr/>
        </p:nvSpPr>
        <p:spPr>
          <a:xfrm>
            <a:off x="628650" y="2781300"/>
            <a:ext cx="285750" cy="28575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EC98B0EC-2FE1-4E29-80E5-FF8D75B3C98B}"/>
              </a:ext>
            </a:extLst>
          </p:cNvPr>
          <p:cNvSpPr>
            <a:spLocks noGrp="1"/>
          </p:cNvSpPr>
          <p:nvPr/>
        </p:nvSpPr>
        <p:spPr>
          <a:xfrm>
            <a:off x="628650" y="286702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4DEC43B2-9178-4217-ABE0-D74B525099E5}"/>
              </a:ext>
            </a:extLst>
          </p:cNvPr>
          <p:cNvSpPr>
            <a:spLocks noGrp="1"/>
          </p:cNvSpPr>
          <p:nvPr/>
        </p:nvSpPr>
        <p:spPr>
          <a:xfrm>
            <a:off x="1028700" y="272415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Без КМД</a:t>
            </a:r>
          </a:p>
        </p:txBody>
      </p:sp>
      <p:sp>
        <p:nvSpPr>
          <p:cNvPr id="12" name="Прямокутник 11">
            <a:extLst>
              <a:ext uri="{FF2B5EF4-FFF2-40B4-BE49-F238E27FC236}">
                <a16:creationId xmlns:a16="http://schemas.microsoft.com/office/drawing/2014/main" id="{D7D23664-C9BD-41FA-8897-B96C51399B94}"/>
              </a:ext>
            </a:extLst>
          </p:cNvPr>
          <p:cNvSpPr>
            <a:spLocks noGrp="1"/>
          </p:cNvSpPr>
          <p:nvPr/>
        </p:nvSpPr>
        <p:spPr>
          <a:xfrm>
            <a:off x="1028700" y="293370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карта не перевіряє гіпотезу</a:t>
            </a:r>
          </a:p>
        </p:txBody>
      </p:sp>
      <p:sp>
        <p:nvSpPr>
          <p:cNvPr id="13" name="Прямокутник: округлені кути 12">
            <a:extLst>
              <a:ext uri="{FF2B5EF4-FFF2-40B4-BE49-F238E27FC236}">
                <a16:creationId xmlns:a16="http://schemas.microsoft.com/office/drawing/2014/main" id="{99E62C56-95F1-43BE-A52F-E30FCFD606BD}"/>
              </a:ext>
            </a:extLst>
          </p:cNvPr>
          <p:cNvSpPr>
            <a:spLocks noGrp="1"/>
          </p:cNvSpPr>
          <p:nvPr/>
        </p:nvSpPr>
        <p:spPr>
          <a:xfrm>
            <a:off x="4200525" y="2647950"/>
            <a:ext cx="3457575" cy="571500"/>
          </a:xfrm>
          <a:prstGeom prst="roundRect">
            <a:avLst>
              <a:gd name="adj" fmla="val 13333"/>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FEC45DE5-34E9-4C38-9B6F-69040421A5A9}"/>
              </a:ext>
            </a:extLst>
          </p:cNvPr>
          <p:cNvSpPr>
            <a:spLocks noGrp="1"/>
          </p:cNvSpPr>
          <p:nvPr/>
        </p:nvSpPr>
        <p:spPr>
          <a:xfrm>
            <a:off x="4314825" y="2781300"/>
            <a:ext cx="285750" cy="285750"/>
          </a:xfrm>
          <a:prstGeom prst="ellipse">
            <a:avLst/>
          </a:prstGeom>
          <a:solidFill>
            <a:srgbClr val="C75A52"/>
          </a:solidFill>
          <a:ln w="0">
            <a:noFill/>
          </a:ln>
        </p:spPr>
      </p:sp>
      <p:sp>
        <p:nvSpPr>
          <p:cNvPr id="15" name="Прямокутник 14">
            <a:extLst>
              <a:ext uri="{FF2B5EF4-FFF2-40B4-BE49-F238E27FC236}">
                <a16:creationId xmlns:a16="http://schemas.microsoft.com/office/drawing/2014/main" id="{991BFE77-20E7-4C95-89FF-662CF0EB5B6C}"/>
              </a:ext>
            </a:extLst>
          </p:cNvPr>
          <p:cNvSpPr>
            <a:spLocks noGrp="1"/>
          </p:cNvSpPr>
          <p:nvPr/>
        </p:nvSpPr>
        <p:spPr>
          <a:xfrm>
            <a:off x="4314825" y="286702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60E62712-B840-4685-8A25-79D844339D07}"/>
              </a:ext>
            </a:extLst>
          </p:cNvPr>
          <p:cNvSpPr>
            <a:spLocks noGrp="1"/>
          </p:cNvSpPr>
          <p:nvPr/>
        </p:nvSpPr>
        <p:spPr>
          <a:xfrm>
            <a:off x="4714875" y="272415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Замало точок</a:t>
            </a:r>
          </a:p>
        </p:txBody>
      </p:sp>
      <p:sp>
        <p:nvSpPr>
          <p:cNvPr id="17" name="Прямокутник 16">
            <a:extLst>
              <a:ext uri="{FF2B5EF4-FFF2-40B4-BE49-F238E27FC236}">
                <a16:creationId xmlns:a16="http://schemas.microsoft.com/office/drawing/2014/main" id="{50CBB754-DA4C-44D7-B472-4CBC04BAEFFD}"/>
              </a:ext>
            </a:extLst>
          </p:cNvPr>
          <p:cNvSpPr>
            <a:spLocks noGrp="1"/>
          </p:cNvSpPr>
          <p:nvPr/>
        </p:nvSpPr>
        <p:spPr>
          <a:xfrm>
            <a:off x="4714875" y="293370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поверхня не має достатнього обґрунтування</a:t>
            </a:r>
          </a:p>
        </p:txBody>
      </p:sp>
      <p:sp>
        <p:nvSpPr>
          <p:cNvPr id="18" name="Прямокутник: округлені кути 17">
            <a:extLst>
              <a:ext uri="{FF2B5EF4-FFF2-40B4-BE49-F238E27FC236}">
                <a16:creationId xmlns:a16="http://schemas.microsoft.com/office/drawing/2014/main" id="{651EB4E7-4E7E-4801-A507-B2A493CEB66D}"/>
              </a:ext>
            </a:extLst>
          </p:cNvPr>
          <p:cNvSpPr>
            <a:spLocks noGrp="1"/>
          </p:cNvSpPr>
          <p:nvPr/>
        </p:nvSpPr>
        <p:spPr>
          <a:xfrm>
            <a:off x="7886700" y="2647950"/>
            <a:ext cx="3457575" cy="571500"/>
          </a:xfrm>
          <a:prstGeom prst="roundRect">
            <a:avLst>
              <a:gd name="adj" fmla="val 13333"/>
            </a:avLst>
          </a:prstGeom>
          <a:solidFill>
            <a:srgbClr val="FFFFFF"/>
          </a:solidFill>
          <a:ln w="9525">
            <a:solidFill>
              <a:srgbClr val="D6E1DC"/>
            </a:solidFill>
          </a:ln>
        </p:spPr>
      </p:sp>
      <p:sp>
        <p:nvSpPr>
          <p:cNvPr id="19" name="Овал 18">
            <a:extLst>
              <a:ext uri="{FF2B5EF4-FFF2-40B4-BE49-F238E27FC236}">
                <a16:creationId xmlns:a16="http://schemas.microsoft.com/office/drawing/2014/main" id="{0BC6532E-0FAC-49BA-8FC4-6699B17B64B5}"/>
              </a:ext>
            </a:extLst>
          </p:cNvPr>
          <p:cNvSpPr>
            <a:spLocks noGrp="1"/>
          </p:cNvSpPr>
          <p:nvPr/>
        </p:nvSpPr>
        <p:spPr>
          <a:xfrm>
            <a:off x="8001000" y="2781300"/>
            <a:ext cx="285750" cy="285750"/>
          </a:xfrm>
          <a:prstGeom prst="ellipse">
            <a:avLst/>
          </a:prstGeom>
          <a:solidFill>
            <a:srgbClr val="C75A52"/>
          </a:solidFill>
          <a:ln w="0">
            <a:noFill/>
          </a:ln>
        </p:spPr>
      </p:sp>
      <p:sp>
        <p:nvSpPr>
          <p:cNvPr id="20" name="Прямокутник 19">
            <a:extLst>
              <a:ext uri="{FF2B5EF4-FFF2-40B4-BE49-F238E27FC236}">
                <a16:creationId xmlns:a16="http://schemas.microsoft.com/office/drawing/2014/main" id="{1BD96FF5-9FDD-4C35-AA62-B2A5443FCB6C}"/>
              </a:ext>
            </a:extLst>
          </p:cNvPr>
          <p:cNvSpPr>
            <a:spLocks noGrp="1"/>
          </p:cNvSpPr>
          <p:nvPr/>
        </p:nvSpPr>
        <p:spPr>
          <a:xfrm>
            <a:off x="8001000" y="286702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9F8DDC83-DF1E-4CE6-9EFD-FF7736D32609}"/>
              </a:ext>
            </a:extLst>
          </p:cNvPr>
          <p:cNvSpPr>
            <a:spLocks noGrp="1"/>
          </p:cNvSpPr>
          <p:nvPr/>
        </p:nvSpPr>
        <p:spPr>
          <a:xfrm>
            <a:off x="8401050" y="272415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Прогноз як факт</a:t>
            </a:r>
          </a:p>
        </p:txBody>
      </p:sp>
      <p:sp>
        <p:nvSpPr>
          <p:cNvPr id="22" name="Прямокутник 21">
            <a:extLst>
              <a:ext uri="{FF2B5EF4-FFF2-40B4-BE49-F238E27FC236}">
                <a16:creationId xmlns:a16="http://schemas.microsoft.com/office/drawing/2014/main" id="{FFCDBE8E-3B8D-4449-BA39-A272EFBD6880}"/>
              </a:ext>
            </a:extLst>
          </p:cNvPr>
          <p:cNvSpPr>
            <a:spLocks noGrp="1"/>
          </p:cNvSpPr>
          <p:nvPr/>
        </p:nvSpPr>
        <p:spPr>
          <a:xfrm>
            <a:off x="8401050" y="293370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між точками значення оцінено</a:t>
            </a:r>
          </a:p>
        </p:txBody>
      </p:sp>
      <p:sp>
        <p:nvSpPr>
          <p:cNvPr id="23" name="Прямокутник: округлені кути 22">
            <a:extLst>
              <a:ext uri="{FF2B5EF4-FFF2-40B4-BE49-F238E27FC236}">
                <a16:creationId xmlns:a16="http://schemas.microsoft.com/office/drawing/2014/main" id="{53579F47-D74E-4ABB-8CC1-47598ABB38D9}"/>
              </a:ext>
            </a:extLst>
          </p:cNvPr>
          <p:cNvSpPr>
            <a:spLocks noGrp="1"/>
          </p:cNvSpPr>
          <p:nvPr/>
        </p:nvSpPr>
        <p:spPr>
          <a:xfrm>
            <a:off x="514350" y="3352800"/>
            <a:ext cx="3457575" cy="571500"/>
          </a:xfrm>
          <a:prstGeom prst="roundRect">
            <a:avLst>
              <a:gd name="adj" fmla="val 13333"/>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548B7FF1-FE70-4680-B4F3-A6501C3F5E3B}"/>
              </a:ext>
            </a:extLst>
          </p:cNvPr>
          <p:cNvSpPr>
            <a:spLocks noGrp="1"/>
          </p:cNvSpPr>
          <p:nvPr/>
        </p:nvSpPr>
        <p:spPr>
          <a:xfrm>
            <a:off x="628650" y="3486150"/>
            <a:ext cx="285750" cy="285750"/>
          </a:xfrm>
          <a:prstGeom prst="ellipse">
            <a:avLst/>
          </a:prstGeom>
          <a:solidFill>
            <a:srgbClr val="C75A52"/>
          </a:solidFill>
          <a:ln w="0">
            <a:noFill/>
          </a:ln>
        </p:spPr>
      </p:sp>
      <p:sp>
        <p:nvSpPr>
          <p:cNvPr id="25" name="Прямокутник 24">
            <a:extLst>
              <a:ext uri="{FF2B5EF4-FFF2-40B4-BE49-F238E27FC236}">
                <a16:creationId xmlns:a16="http://schemas.microsoft.com/office/drawing/2014/main" id="{17512ECC-2032-4ABB-86FB-CF81C34823D3}"/>
              </a:ext>
            </a:extLst>
          </p:cNvPr>
          <p:cNvSpPr>
            <a:spLocks noGrp="1"/>
          </p:cNvSpPr>
          <p:nvPr/>
        </p:nvSpPr>
        <p:spPr>
          <a:xfrm>
            <a:off x="628650" y="357187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6B7D3B26-FBC6-4C0B-A633-407B220E70A0}"/>
              </a:ext>
            </a:extLst>
          </p:cNvPr>
          <p:cNvSpPr>
            <a:spLocks noGrp="1"/>
          </p:cNvSpPr>
          <p:nvPr/>
        </p:nvSpPr>
        <p:spPr>
          <a:xfrm>
            <a:off x="1028700" y="342900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Ігнорування недоступних зон</a:t>
            </a:r>
          </a:p>
        </p:txBody>
      </p:sp>
      <p:sp>
        <p:nvSpPr>
          <p:cNvPr id="27" name="Прямокутник 26">
            <a:extLst>
              <a:ext uri="{FF2B5EF4-FFF2-40B4-BE49-F238E27FC236}">
                <a16:creationId xmlns:a16="http://schemas.microsoft.com/office/drawing/2014/main" id="{3B9234C9-081A-4B33-B960-9EFE37268399}"/>
              </a:ext>
            </a:extLst>
          </p:cNvPr>
          <p:cNvSpPr>
            <a:spLocks noGrp="1"/>
          </p:cNvSpPr>
          <p:nvPr/>
        </p:nvSpPr>
        <p:spPr>
          <a:xfrm>
            <a:off x="1028700" y="363855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немає даних, а не забруднення</a:t>
            </a:r>
          </a:p>
        </p:txBody>
      </p:sp>
      <p:sp>
        <p:nvSpPr>
          <p:cNvPr id="28" name="Прямокутник: округлені кути 27">
            <a:extLst>
              <a:ext uri="{FF2B5EF4-FFF2-40B4-BE49-F238E27FC236}">
                <a16:creationId xmlns:a16="http://schemas.microsoft.com/office/drawing/2014/main" id="{F95FEEE0-3C1D-49DF-86E1-91D3A1B6E5E5}"/>
              </a:ext>
            </a:extLst>
          </p:cNvPr>
          <p:cNvSpPr>
            <a:spLocks noGrp="1"/>
          </p:cNvSpPr>
          <p:nvPr/>
        </p:nvSpPr>
        <p:spPr>
          <a:xfrm>
            <a:off x="4200525" y="3352800"/>
            <a:ext cx="3457575" cy="571500"/>
          </a:xfrm>
          <a:prstGeom prst="roundRect">
            <a:avLst>
              <a:gd name="adj" fmla="val 13333"/>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7A5D0F87-4B78-453A-BE1D-A168498DED1C}"/>
              </a:ext>
            </a:extLst>
          </p:cNvPr>
          <p:cNvSpPr>
            <a:spLocks noGrp="1"/>
          </p:cNvSpPr>
          <p:nvPr/>
        </p:nvSpPr>
        <p:spPr>
          <a:xfrm>
            <a:off x="4314825" y="3486150"/>
            <a:ext cx="285750" cy="285750"/>
          </a:xfrm>
          <a:prstGeom prst="ellipse">
            <a:avLst/>
          </a:prstGeom>
          <a:solidFill>
            <a:srgbClr val="C75A52"/>
          </a:solidFill>
          <a:ln w="0">
            <a:noFill/>
          </a:ln>
        </p:spPr>
      </p:sp>
      <p:sp>
        <p:nvSpPr>
          <p:cNvPr id="30" name="Прямокутник 29">
            <a:extLst>
              <a:ext uri="{FF2B5EF4-FFF2-40B4-BE49-F238E27FC236}">
                <a16:creationId xmlns:a16="http://schemas.microsoft.com/office/drawing/2014/main" id="{940A2F5F-3A2D-4EC6-95A5-2EFAD45E0751}"/>
              </a:ext>
            </a:extLst>
          </p:cNvPr>
          <p:cNvSpPr>
            <a:spLocks noGrp="1"/>
          </p:cNvSpPr>
          <p:nvPr/>
        </p:nvSpPr>
        <p:spPr>
          <a:xfrm>
            <a:off x="4314825" y="357187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0D15810E-D3B7-49C4-BBDA-3DD7814B6467}"/>
              </a:ext>
            </a:extLst>
          </p:cNvPr>
          <p:cNvSpPr>
            <a:spLocks noGrp="1"/>
          </p:cNvSpPr>
          <p:nvPr/>
        </p:nvSpPr>
        <p:spPr>
          <a:xfrm>
            <a:off x="4714875" y="342900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Змішані глибини</a:t>
            </a:r>
          </a:p>
        </p:txBody>
      </p:sp>
      <p:sp>
        <p:nvSpPr>
          <p:cNvPr id="32" name="Прямокутник 31">
            <a:extLst>
              <a:ext uri="{FF2B5EF4-FFF2-40B4-BE49-F238E27FC236}">
                <a16:creationId xmlns:a16="http://schemas.microsoft.com/office/drawing/2014/main" id="{3D56057D-42C6-433D-BD3C-55A9EED1754C}"/>
              </a:ext>
            </a:extLst>
          </p:cNvPr>
          <p:cNvSpPr>
            <a:spLocks noGrp="1"/>
          </p:cNvSpPr>
          <p:nvPr/>
        </p:nvSpPr>
        <p:spPr>
          <a:xfrm>
            <a:off x="4714875" y="363855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штучна поверхня</a:t>
            </a:r>
          </a:p>
        </p:txBody>
      </p:sp>
      <p:sp>
        <p:nvSpPr>
          <p:cNvPr id="33" name="Прямокутник: округлені кути 32">
            <a:extLst>
              <a:ext uri="{FF2B5EF4-FFF2-40B4-BE49-F238E27FC236}">
                <a16:creationId xmlns:a16="http://schemas.microsoft.com/office/drawing/2014/main" id="{E10F1A58-AD8E-4E88-85A9-16F765AB1437}"/>
              </a:ext>
            </a:extLst>
          </p:cNvPr>
          <p:cNvSpPr>
            <a:spLocks noGrp="1"/>
          </p:cNvSpPr>
          <p:nvPr/>
        </p:nvSpPr>
        <p:spPr>
          <a:xfrm>
            <a:off x="7886700" y="3352800"/>
            <a:ext cx="3457575" cy="571500"/>
          </a:xfrm>
          <a:prstGeom prst="roundRect">
            <a:avLst>
              <a:gd name="adj" fmla="val 13333"/>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6CFAFBA1-45B9-4DEF-876E-8FE13E0CAD9F}"/>
              </a:ext>
            </a:extLst>
          </p:cNvPr>
          <p:cNvSpPr>
            <a:spLocks noGrp="1"/>
          </p:cNvSpPr>
          <p:nvPr/>
        </p:nvSpPr>
        <p:spPr>
          <a:xfrm>
            <a:off x="8001000" y="3486150"/>
            <a:ext cx="285750" cy="285750"/>
          </a:xfrm>
          <a:prstGeom prst="ellipse">
            <a:avLst/>
          </a:prstGeom>
          <a:solidFill>
            <a:srgbClr val="C75A52"/>
          </a:solidFill>
          <a:ln w="0">
            <a:noFill/>
          </a:ln>
        </p:spPr>
      </p:sp>
      <p:sp>
        <p:nvSpPr>
          <p:cNvPr id="35" name="Прямокутник 34">
            <a:extLst>
              <a:ext uri="{FF2B5EF4-FFF2-40B4-BE49-F238E27FC236}">
                <a16:creationId xmlns:a16="http://schemas.microsoft.com/office/drawing/2014/main" id="{A1731D38-813B-4655-BC74-665CF52ECB77}"/>
              </a:ext>
            </a:extLst>
          </p:cNvPr>
          <p:cNvSpPr>
            <a:spLocks noGrp="1"/>
          </p:cNvSpPr>
          <p:nvPr/>
        </p:nvSpPr>
        <p:spPr>
          <a:xfrm>
            <a:off x="8001000" y="357187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54BED57C-ED75-4F58-8D8B-DEE1BBD4011A}"/>
              </a:ext>
            </a:extLst>
          </p:cNvPr>
          <p:cNvSpPr>
            <a:spLocks noGrp="1"/>
          </p:cNvSpPr>
          <p:nvPr/>
        </p:nvSpPr>
        <p:spPr>
          <a:xfrm>
            <a:off x="8401050" y="342900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Змішані сезони</a:t>
            </a:r>
          </a:p>
        </p:txBody>
      </p:sp>
      <p:sp>
        <p:nvSpPr>
          <p:cNvPr id="37" name="Прямокутник 36">
            <a:extLst>
              <a:ext uri="{FF2B5EF4-FFF2-40B4-BE49-F238E27FC236}">
                <a16:creationId xmlns:a16="http://schemas.microsoft.com/office/drawing/2014/main" id="{26275483-3652-47ED-A703-D6C2770D18B1}"/>
              </a:ext>
            </a:extLst>
          </p:cNvPr>
          <p:cNvSpPr>
            <a:spLocks noGrp="1"/>
          </p:cNvSpPr>
          <p:nvPr/>
        </p:nvSpPr>
        <p:spPr>
          <a:xfrm>
            <a:off x="8401050" y="363855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часову зміну приймають за просторову</a:t>
            </a:r>
          </a:p>
        </p:txBody>
      </p:sp>
      <p:sp>
        <p:nvSpPr>
          <p:cNvPr id="38" name="Прямокутник: округлені кути 37">
            <a:extLst>
              <a:ext uri="{FF2B5EF4-FFF2-40B4-BE49-F238E27FC236}">
                <a16:creationId xmlns:a16="http://schemas.microsoft.com/office/drawing/2014/main" id="{7843A629-125A-4D8F-B720-5C37F3ECE9E7}"/>
              </a:ext>
            </a:extLst>
          </p:cNvPr>
          <p:cNvSpPr>
            <a:spLocks noGrp="1"/>
          </p:cNvSpPr>
          <p:nvPr/>
        </p:nvSpPr>
        <p:spPr>
          <a:xfrm>
            <a:off x="514350" y="4057650"/>
            <a:ext cx="3457575" cy="571500"/>
          </a:xfrm>
          <a:prstGeom prst="roundRect">
            <a:avLst>
              <a:gd name="adj" fmla="val 13333"/>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3B84D1A6-ADCF-4096-9824-6D3FADF854D0}"/>
              </a:ext>
            </a:extLst>
          </p:cNvPr>
          <p:cNvSpPr>
            <a:spLocks noGrp="1"/>
          </p:cNvSpPr>
          <p:nvPr/>
        </p:nvSpPr>
        <p:spPr>
          <a:xfrm>
            <a:off x="628650" y="4191000"/>
            <a:ext cx="285750" cy="285750"/>
          </a:xfrm>
          <a:prstGeom prst="ellipse">
            <a:avLst/>
          </a:prstGeom>
          <a:solidFill>
            <a:srgbClr val="C75A52"/>
          </a:solidFill>
          <a:ln w="0">
            <a:noFill/>
          </a:ln>
        </p:spPr>
      </p:sp>
      <p:sp>
        <p:nvSpPr>
          <p:cNvPr id="40" name="Прямокутник 39">
            <a:extLst>
              <a:ext uri="{FF2B5EF4-FFF2-40B4-BE49-F238E27FC236}">
                <a16:creationId xmlns:a16="http://schemas.microsoft.com/office/drawing/2014/main" id="{2D0CE445-FD83-4187-9F5C-C791B2B9DD54}"/>
              </a:ext>
            </a:extLst>
          </p:cNvPr>
          <p:cNvSpPr>
            <a:spLocks noGrp="1"/>
          </p:cNvSpPr>
          <p:nvPr/>
        </p:nvSpPr>
        <p:spPr>
          <a:xfrm>
            <a:off x="628650" y="427672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41" name="Прямокутник 40">
            <a:extLst>
              <a:ext uri="{FF2B5EF4-FFF2-40B4-BE49-F238E27FC236}">
                <a16:creationId xmlns:a16="http://schemas.microsoft.com/office/drawing/2014/main" id="{DA4CDAA5-0F62-4273-9127-47CD5FBBBF6E}"/>
              </a:ext>
            </a:extLst>
          </p:cNvPr>
          <p:cNvSpPr>
            <a:spLocks noGrp="1"/>
          </p:cNvSpPr>
          <p:nvPr/>
        </p:nvSpPr>
        <p:spPr>
          <a:xfrm>
            <a:off x="1028700" y="413385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Різні одиниці</a:t>
            </a:r>
          </a:p>
        </p:txBody>
      </p:sp>
      <p:sp>
        <p:nvSpPr>
          <p:cNvPr id="42" name="Прямокутник 41">
            <a:extLst>
              <a:ext uri="{FF2B5EF4-FFF2-40B4-BE49-F238E27FC236}">
                <a16:creationId xmlns:a16="http://schemas.microsoft.com/office/drawing/2014/main" id="{E8B89600-BECD-4A02-8313-EFC60B4672D2}"/>
              </a:ext>
            </a:extLst>
          </p:cNvPr>
          <p:cNvSpPr>
            <a:spLocks noGrp="1"/>
          </p:cNvSpPr>
          <p:nvPr/>
        </p:nvSpPr>
        <p:spPr>
          <a:xfrm>
            <a:off x="1028700" y="434340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значення непорівнювані</a:t>
            </a:r>
          </a:p>
        </p:txBody>
      </p:sp>
      <p:sp>
        <p:nvSpPr>
          <p:cNvPr id="43" name="Прямокутник: округлені кути 42">
            <a:extLst>
              <a:ext uri="{FF2B5EF4-FFF2-40B4-BE49-F238E27FC236}">
                <a16:creationId xmlns:a16="http://schemas.microsoft.com/office/drawing/2014/main" id="{A1CE90D6-A3DA-4C05-B415-B75AE10F9C5A}"/>
              </a:ext>
            </a:extLst>
          </p:cNvPr>
          <p:cNvSpPr>
            <a:spLocks noGrp="1"/>
          </p:cNvSpPr>
          <p:nvPr/>
        </p:nvSpPr>
        <p:spPr>
          <a:xfrm>
            <a:off x="4200525" y="4057650"/>
            <a:ext cx="3457575" cy="571500"/>
          </a:xfrm>
          <a:prstGeom prst="roundRect">
            <a:avLst>
              <a:gd name="adj" fmla="val 13333"/>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8C8D8ECC-4A7F-435A-999C-D3C177BCC356}"/>
              </a:ext>
            </a:extLst>
          </p:cNvPr>
          <p:cNvSpPr>
            <a:spLocks noGrp="1"/>
          </p:cNvSpPr>
          <p:nvPr/>
        </p:nvSpPr>
        <p:spPr>
          <a:xfrm>
            <a:off x="4314825" y="4191000"/>
            <a:ext cx="285750" cy="285750"/>
          </a:xfrm>
          <a:prstGeom prst="ellipse">
            <a:avLst/>
          </a:prstGeom>
          <a:solidFill>
            <a:srgbClr val="C75A52"/>
          </a:solidFill>
          <a:ln w="0">
            <a:noFill/>
          </a:ln>
        </p:spPr>
      </p:sp>
      <p:sp>
        <p:nvSpPr>
          <p:cNvPr id="45" name="Прямокутник 44">
            <a:extLst>
              <a:ext uri="{FF2B5EF4-FFF2-40B4-BE49-F238E27FC236}">
                <a16:creationId xmlns:a16="http://schemas.microsoft.com/office/drawing/2014/main" id="{83DC5C73-3B05-47C5-BCE7-112BF8033035}"/>
              </a:ext>
            </a:extLst>
          </p:cNvPr>
          <p:cNvSpPr>
            <a:spLocks noGrp="1"/>
          </p:cNvSpPr>
          <p:nvPr/>
        </p:nvSpPr>
        <p:spPr>
          <a:xfrm>
            <a:off x="4314825" y="427672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8</a:t>
            </a:r>
          </a:p>
        </p:txBody>
      </p:sp>
      <p:sp>
        <p:nvSpPr>
          <p:cNvPr id="46" name="Прямокутник 45">
            <a:extLst>
              <a:ext uri="{FF2B5EF4-FFF2-40B4-BE49-F238E27FC236}">
                <a16:creationId xmlns:a16="http://schemas.microsoft.com/office/drawing/2014/main" id="{F52D1883-3526-4AD0-B4E8-A8299B39EBE2}"/>
              </a:ext>
            </a:extLst>
          </p:cNvPr>
          <p:cNvSpPr>
            <a:spLocks noGrp="1"/>
          </p:cNvSpPr>
          <p:nvPr/>
        </p:nvSpPr>
        <p:spPr>
          <a:xfrm>
            <a:off x="4714875" y="413385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Точки не показані</a:t>
            </a:r>
          </a:p>
        </p:txBody>
      </p:sp>
      <p:sp>
        <p:nvSpPr>
          <p:cNvPr id="47" name="Прямокутник 46">
            <a:extLst>
              <a:ext uri="{FF2B5EF4-FFF2-40B4-BE49-F238E27FC236}">
                <a16:creationId xmlns:a16="http://schemas.microsoft.com/office/drawing/2014/main" id="{D9CDCEE0-F993-4A47-B57F-60A59CB2273D}"/>
              </a:ext>
            </a:extLst>
          </p:cNvPr>
          <p:cNvSpPr>
            <a:spLocks noGrp="1"/>
          </p:cNvSpPr>
          <p:nvPr/>
        </p:nvSpPr>
        <p:spPr>
          <a:xfrm>
            <a:off x="4714875" y="434340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джерело прогнозу невидиме</a:t>
            </a:r>
          </a:p>
        </p:txBody>
      </p:sp>
      <p:sp>
        <p:nvSpPr>
          <p:cNvPr id="48" name="Прямокутник: округлені кути 47">
            <a:extLst>
              <a:ext uri="{FF2B5EF4-FFF2-40B4-BE49-F238E27FC236}">
                <a16:creationId xmlns:a16="http://schemas.microsoft.com/office/drawing/2014/main" id="{0F1D4984-E167-4F17-B017-AA3E51349747}"/>
              </a:ext>
            </a:extLst>
          </p:cNvPr>
          <p:cNvSpPr>
            <a:spLocks noGrp="1"/>
          </p:cNvSpPr>
          <p:nvPr/>
        </p:nvSpPr>
        <p:spPr>
          <a:xfrm>
            <a:off x="7886700" y="4057650"/>
            <a:ext cx="3457575" cy="571500"/>
          </a:xfrm>
          <a:prstGeom prst="roundRect">
            <a:avLst>
              <a:gd name="adj" fmla="val 13333"/>
            </a:avLst>
          </a:prstGeom>
          <a:solidFill>
            <a:srgbClr val="FFFFFF"/>
          </a:solidFill>
          <a:ln w="9525">
            <a:solidFill>
              <a:srgbClr val="D6E1DC"/>
            </a:solidFill>
          </a:ln>
        </p:spPr>
      </p:sp>
      <p:sp>
        <p:nvSpPr>
          <p:cNvPr id="49" name="Овал 48">
            <a:extLst>
              <a:ext uri="{FF2B5EF4-FFF2-40B4-BE49-F238E27FC236}">
                <a16:creationId xmlns:a16="http://schemas.microsoft.com/office/drawing/2014/main" id="{6DE8EF42-A497-4AE1-BDE8-FBCA3ABF0FD0}"/>
              </a:ext>
            </a:extLst>
          </p:cNvPr>
          <p:cNvSpPr>
            <a:spLocks noGrp="1"/>
          </p:cNvSpPr>
          <p:nvPr/>
        </p:nvSpPr>
        <p:spPr>
          <a:xfrm>
            <a:off x="8001000" y="4191000"/>
            <a:ext cx="285750" cy="285750"/>
          </a:xfrm>
          <a:prstGeom prst="ellipse">
            <a:avLst/>
          </a:prstGeom>
          <a:solidFill>
            <a:srgbClr val="C75A52"/>
          </a:solidFill>
          <a:ln w="0">
            <a:noFill/>
          </a:ln>
        </p:spPr>
      </p:sp>
      <p:sp>
        <p:nvSpPr>
          <p:cNvPr id="50" name="Прямокутник 49">
            <a:extLst>
              <a:ext uri="{FF2B5EF4-FFF2-40B4-BE49-F238E27FC236}">
                <a16:creationId xmlns:a16="http://schemas.microsoft.com/office/drawing/2014/main" id="{FF2929AB-206F-4547-AEC6-50E6B233E2E8}"/>
              </a:ext>
            </a:extLst>
          </p:cNvPr>
          <p:cNvSpPr>
            <a:spLocks noGrp="1"/>
          </p:cNvSpPr>
          <p:nvPr/>
        </p:nvSpPr>
        <p:spPr>
          <a:xfrm>
            <a:off x="8001000" y="427672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9</a:t>
            </a:r>
          </a:p>
        </p:txBody>
      </p:sp>
      <p:sp>
        <p:nvSpPr>
          <p:cNvPr id="51" name="Прямокутник 50">
            <a:extLst>
              <a:ext uri="{FF2B5EF4-FFF2-40B4-BE49-F238E27FC236}">
                <a16:creationId xmlns:a16="http://schemas.microsoft.com/office/drawing/2014/main" id="{B087A2B9-018A-4A0F-AECB-ADBC7EAF5BC4}"/>
              </a:ext>
            </a:extLst>
          </p:cNvPr>
          <p:cNvSpPr>
            <a:spLocks noGrp="1"/>
          </p:cNvSpPr>
          <p:nvPr/>
        </p:nvSpPr>
        <p:spPr>
          <a:xfrm>
            <a:off x="8401050" y="413385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Без карти невизначеності</a:t>
            </a:r>
          </a:p>
        </p:txBody>
      </p:sp>
      <p:sp>
        <p:nvSpPr>
          <p:cNvPr id="52" name="Прямокутник 51">
            <a:extLst>
              <a:ext uri="{FF2B5EF4-FFF2-40B4-BE49-F238E27FC236}">
                <a16:creationId xmlns:a16="http://schemas.microsoft.com/office/drawing/2014/main" id="{92DDAC0C-18E0-4D28-98BA-CFDEE6238BBF}"/>
              </a:ext>
            </a:extLst>
          </p:cNvPr>
          <p:cNvSpPr>
            <a:spLocks noGrp="1"/>
          </p:cNvSpPr>
          <p:nvPr/>
        </p:nvSpPr>
        <p:spPr>
          <a:xfrm>
            <a:off x="8401050" y="434340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надійність здається однаковою</a:t>
            </a:r>
          </a:p>
        </p:txBody>
      </p:sp>
      <p:sp>
        <p:nvSpPr>
          <p:cNvPr id="53" name="Прямокутник: округлені кути 52">
            <a:extLst>
              <a:ext uri="{FF2B5EF4-FFF2-40B4-BE49-F238E27FC236}">
                <a16:creationId xmlns:a16="http://schemas.microsoft.com/office/drawing/2014/main" id="{B1854204-0C74-43E8-AD38-2E6EED6E2211}"/>
              </a:ext>
            </a:extLst>
          </p:cNvPr>
          <p:cNvSpPr>
            <a:spLocks noGrp="1"/>
          </p:cNvSpPr>
          <p:nvPr/>
        </p:nvSpPr>
        <p:spPr>
          <a:xfrm>
            <a:off x="514350" y="4762500"/>
            <a:ext cx="3457575" cy="571500"/>
          </a:xfrm>
          <a:prstGeom prst="roundRect">
            <a:avLst>
              <a:gd name="adj" fmla="val 13333"/>
            </a:avLst>
          </a:prstGeom>
          <a:solidFill>
            <a:srgbClr val="F5EBDD"/>
          </a:solidFill>
          <a:ln w="9525">
            <a:solidFill>
              <a:srgbClr val="D6E1DC"/>
            </a:solidFill>
          </a:ln>
        </p:spPr>
      </p:sp>
      <p:sp>
        <p:nvSpPr>
          <p:cNvPr id="54" name="Овал 53">
            <a:extLst>
              <a:ext uri="{FF2B5EF4-FFF2-40B4-BE49-F238E27FC236}">
                <a16:creationId xmlns:a16="http://schemas.microsoft.com/office/drawing/2014/main" id="{139DAABF-229E-422C-9E16-F4B7C7B107D0}"/>
              </a:ext>
            </a:extLst>
          </p:cNvPr>
          <p:cNvSpPr>
            <a:spLocks noGrp="1"/>
          </p:cNvSpPr>
          <p:nvPr/>
        </p:nvSpPr>
        <p:spPr>
          <a:xfrm>
            <a:off x="628650" y="4895850"/>
            <a:ext cx="285750" cy="285750"/>
          </a:xfrm>
          <a:prstGeom prst="ellipse">
            <a:avLst/>
          </a:prstGeom>
          <a:solidFill>
            <a:srgbClr val="C75A52"/>
          </a:solidFill>
          <a:ln w="0">
            <a:noFill/>
          </a:ln>
        </p:spPr>
      </p:sp>
      <p:sp>
        <p:nvSpPr>
          <p:cNvPr id="55" name="Прямокутник 54">
            <a:extLst>
              <a:ext uri="{FF2B5EF4-FFF2-40B4-BE49-F238E27FC236}">
                <a16:creationId xmlns:a16="http://schemas.microsoft.com/office/drawing/2014/main" id="{0841F596-993B-41B9-A2A7-6E96FA34AB1B}"/>
              </a:ext>
            </a:extLst>
          </p:cNvPr>
          <p:cNvSpPr>
            <a:spLocks noGrp="1"/>
          </p:cNvSpPr>
          <p:nvPr/>
        </p:nvSpPr>
        <p:spPr>
          <a:xfrm>
            <a:off x="628650" y="498157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10</a:t>
            </a:r>
          </a:p>
        </p:txBody>
      </p:sp>
      <p:sp>
        <p:nvSpPr>
          <p:cNvPr id="56" name="Прямокутник 55">
            <a:extLst>
              <a:ext uri="{FF2B5EF4-FFF2-40B4-BE49-F238E27FC236}">
                <a16:creationId xmlns:a16="http://schemas.microsoft.com/office/drawing/2014/main" id="{3348236B-1420-4A64-8695-A570586D5E2F}"/>
              </a:ext>
            </a:extLst>
          </p:cNvPr>
          <p:cNvSpPr>
            <a:spLocks noGrp="1"/>
          </p:cNvSpPr>
          <p:nvPr/>
        </p:nvSpPr>
        <p:spPr>
          <a:xfrm>
            <a:off x="1028700" y="483870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Автовидалення викидів</a:t>
            </a:r>
          </a:p>
        </p:txBody>
      </p:sp>
      <p:sp>
        <p:nvSpPr>
          <p:cNvPr id="57" name="Прямокутник 56">
            <a:extLst>
              <a:ext uri="{FF2B5EF4-FFF2-40B4-BE49-F238E27FC236}">
                <a16:creationId xmlns:a16="http://schemas.microsoft.com/office/drawing/2014/main" id="{A8EC2C00-1637-4E8F-AA04-B1F154A2AA93}"/>
              </a:ext>
            </a:extLst>
          </p:cNvPr>
          <p:cNvSpPr>
            <a:spLocks noGrp="1"/>
          </p:cNvSpPr>
          <p:nvPr/>
        </p:nvSpPr>
        <p:spPr>
          <a:xfrm>
            <a:off x="1028700" y="504825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можна втратити локальний осередок</a:t>
            </a:r>
          </a:p>
        </p:txBody>
      </p:sp>
      <p:sp>
        <p:nvSpPr>
          <p:cNvPr id="58" name="Прямокутник: округлені кути 57">
            <a:extLst>
              <a:ext uri="{FF2B5EF4-FFF2-40B4-BE49-F238E27FC236}">
                <a16:creationId xmlns:a16="http://schemas.microsoft.com/office/drawing/2014/main" id="{A0B5D329-40DB-481A-84FA-E205FD582F36}"/>
              </a:ext>
            </a:extLst>
          </p:cNvPr>
          <p:cNvSpPr>
            <a:spLocks noGrp="1"/>
          </p:cNvSpPr>
          <p:nvPr/>
        </p:nvSpPr>
        <p:spPr>
          <a:xfrm>
            <a:off x="4200525" y="4762500"/>
            <a:ext cx="3457575" cy="571500"/>
          </a:xfrm>
          <a:prstGeom prst="roundRect">
            <a:avLst>
              <a:gd name="adj" fmla="val 13333"/>
            </a:avLst>
          </a:prstGeom>
          <a:solidFill>
            <a:srgbClr val="FFFFFF"/>
          </a:solidFill>
          <a:ln w="9525">
            <a:solidFill>
              <a:srgbClr val="D6E1DC"/>
            </a:solidFill>
          </a:ln>
        </p:spPr>
      </p:sp>
      <p:sp>
        <p:nvSpPr>
          <p:cNvPr id="59" name="Овал 58">
            <a:extLst>
              <a:ext uri="{FF2B5EF4-FFF2-40B4-BE49-F238E27FC236}">
                <a16:creationId xmlns:a16="http://schemas.microsoft.com/office/drawing/2014/main" id="{324E0534-175C-4C0E-834A-480AA73FAD4E}"/>
              </a:ext>
            </a:extLst>
          </p:cNvPr>
          <p:cNvSpPr>
            <a:spLocks noGrp="1"/>
          </p:cNvSpPr>
          <p:nvPr/>
        </p:nvSpPr>
        <p:spPr>
          <a:xfrm>
            <a:off x="4314825" y="4895850"/>
            <a:ext cx="285750" cy="285750"/>
          </a:xfrm>
          <a:prstGeom prst="ellipse">
            <a:avLst/>
          </a:prstGeom>
          <a:solidFill>
            <a:srgbClr val="C75A52"/>
          </a:solidFill>
          <a:ln w="0">
            <a:noFill/>
          </a:ln>
        </p:spPr>
      </p:sp>
      <p:sp>
        <p:nvSpPr>
          <p:cNvPr id="60" name="Прямокутник 59">
            <a:extLst>
              <a:ext uri="{FF2B5EF4-FFF2-40B4-BE49-F238E27FC236}">
                <a16:creationId xmlns:a16="http://schemas.microsoft.com/office/drawing/2014/main" id="{66DAF03F-EF21-491E-A7E9-255ED41A3F04}"/>
              </a:ext>
            </a:extLst>
          </p:cNvPr>
          <p:cNvSpPr>
            <a:spLocks noGrp="1"/>
          </p:cNvSpPr>
          <p:nvPr/>
        </p:nvSpPr>
        <p:spPr>
          <a:xfrm>
            <a:off x="4314825" y="498157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11</a:t>
            </a:r>
          </a:p>
        </p:txBody>
      </p:sp>
      <p:sp>
        <p:nvSpPr>
          <p:cNvPr id="61" name="Прямокутник 60">
            <a:extLst>
              <a:ext uri="{FF2B5EF4-FFF2-40B4-BE49-F238E27FC236}">
                <a16:creationId xmlns:a16="http://schemas.microsoft.com/office/drawing/2014/main" id="{BE5670DD-1AEE-49EB-A2B8-DCB4C33704B4}"/>
              </a:ext>
            </a:extLst>
          </p:cNvPr>
          <p:cNvSpPr>
            <a:spLocks noGrp="1"/>
          </p:cNvSpPr>
          <p:nvPr/>
        </p:nvSpPr>
        <p:spPr>
          <a:xfrm>
            <a:off x="4714875" y="483870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Надмірна довіра до ДЗЗ</a:t>
            </a:r>
          </a:p>
        </p:txBody>
      </p:sp>
      <p:sp>
        <p:nvSpPr>
          <p:cNvPr id="62" name="Прямокутник 61">
            <a:extLst>
              <a:ext uri="{FF2B5EF4-FFF2-40B4-BE49-F238E27FC236}">
                <a16:creationId xmlns:a16="http://schemas.microsoft.com/office/drawing/2014/main" id="{5C9653F6-7B50-4C6D-8265-D84787004D3C}"/>
              </a:ext>
            </a:extLst>
          </p:cNvPr>
          <p:cNvSpPr>
            <a:spLocks noGrp="1"/>
          </p:cNvSpPr>
          <p:nvPr/>
        </p:nvSpPr>
        <p:spPr>
          <a:xfrm>
            <a:off x="4714875" y="504825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ознака не підтверджує склад</a:t>
            </a:r>
          </a:p>
        </p:txBody>
      </p:sp>
      <p:sp>
        <p:nvSpPr>
          <p:cNvPr id="63" name="Прямокутник: округлені кути 62">
            <a:extLst>
              <a:ext uri="{FF2B5EF4-FFF2-40B4-BE49-F238E27FC236}">
                <a16:creationId xmlns:a16="http://schemas.microsoft.com/office/drawing/2014/main" id="{13D6805B-36FF-4074-BC25-8CAF27AB8E34}"/>
              </a:ext>
            </a:extLst>
          </p:cNvPr>
          <p:cNvSpPr>
            <a:spLocks noGrp="1"/>
          </p:cNvSpPr>
          <p:nvPr/>
        </p:nvSpPr>
        <p:spPr>
          <a:xfrm>
            <a:off x="7886700" y="4762500"/>
            <a:ext cx="3457575" cy="571500"/>
          </a:xfrm>
          <a:prstGeom prst="roundRect">
            <a:avLst>
              <a:gd name="adj" fmla="val 13333"/>
            </a:avLst>
          </a:prstGeom>
          <a:solidFill>
            <a:srgbClr val="F5EBDD"/>
          </a:solidFill>
          <a:ln w="9525">
            <a:solidFill>
              <a:srgbClr val="D6E1DC"/>
            </a:solidFill>
          </a:ln>
        </p:spPr>
      </p:sp>
      <p:sp>
        <p:nvSpPr>
          <p:cNvPr id="64" name="Овал 63">
            <a:extLst>
              <a:ext uri="{FF2B5EF4-FFF2-40B4-BE49-F238E27FC236}">
                <a16:creationId xmlns:a16="http://schemas.microsoft.com/office/drawing/2014/main" id="{61FB6586-76E5-4D9E-9997-4B8CC74DC10E}"/>
              </a:ext>
            </a:extLst>
          </p:cNvPr>
          <p:cNvSpPr>
            <a:spLocks noGrp="1"/>
          </p:cNvSpPr>
          <p:nvPr/>
        </p:nvSpPr>
        <p:spPr>
          <a:xfrm>
            <a:off x="8001000" y="4895850"/>
            <a:ext cx="285750" cy="285750"/>
          </a:xfrm>
          <a:prstGeom prst="ellipse">
            <a:avLst/>
          </a:prstGeom>
          <a:solidFill>
            <a:srgbClr val="C75A52"/>
          </a:solidFill>
          <a:ln w="0">
            <a:noFill/>
          </a:ln>
        </p:spPr>
      </p:sp>
      <p:sp>
        <p:nvSpPr>
          <p:cNvPr id="65" name="Прямокутник 64">
            <a:extLst>
              <a:ext uri="{FF2B5EF4-FFF2-40B4-BE49-F238E27FC236}">
                <a16:creationId xmlns:a16="http://schemas.microsoft.com/office/drawing/2014/main" id="{922A1735-36D2-426D-A9E4-E6AD86407A7D}"/>
              </a:ext>
            </a:extLst>
          </p:cNvPr>
          <p:cNvSpPr>
            <a:spLocks noGrp="1"/>
          </p:cNvSpPr>
          <p:nvPr/>
        </p:nvSpPr>
        <p:spPr>
          <a:xfrm>
            <a:off x="8001000" y="4981575"/>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12</a:t>
            </a:r>
          </a:p>
        </p:txBody>
      </p:sp>
      <p:sp>
        <p:nvSpPr>
          <p:cNvPr id="66" name="Прямокутник 65">
            <a:extLst>
              <a:ext uri="{FF2B5EF4-FFF2-40B4-BE49-F238E27FC236}">
                <a16:creationId xmlns:a16="http://schemas.microsoft.com/office/drawing/2014/main" id="{192C7B51-064A-4C59-8264-B004D7BCD7E9}"/>
              </a:ext>
            </a:extLst>
          </p:cNvPr>
          <p:cNvSpPr>
            <a:spLocks noGrp="1"/>
          </p:cNvSpPr>
          <p:nvPr/>
        </p:nvSpPr>
        <p:spPr>
          <a:xfrm>
            <a:off x="8401050" y="4838700"/>
            <a:ext cx="27051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Невизначена версія</a:t>
            </a:r>
          </a:p>
        </p:txBody>
      </p:sp>
      <p:sp>
        <p:nvSpPr>
          <p:cNvPr id="67" name="Прямокутник 66">
            <a:extLst>
              <a:ext uri="{FF2B5EF4-FFF2-40B4-BE49-F238E27FC236}">
                <a16:creationId xmlns:a16="http://schemas.microsoft.com/office/drawing/2014/main" id="{62B9AB5E-608C-47CB-A07F-587E98C19716}"/>
              </a:ext>
            </a:extLst>
          </p:cNvPr>
          <p:cNvSpPr>
            <a:spLocks noGrp="1"/>
          </p:cNvSpPr>
          <p:nvPr/>
        </p:nvSpPr>
        <p:spPr>
          <a:xfrm>
            <a:off x="8401050" y="5048250"/>
            <a:ext cx="2705100" cy="2095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використовують неактуальні дані</a:t>
            </a:r>
          </a:p>
        </p:txBody>
      </p:sp>
      <p:sp>
        <p:nvSpPr>
          <p:cNvPr id="68" name="Прямокутник: округлені кути 67">
            <a:extLst>
              <a:ext uri="{FF2B5EF4-FFF2-40B4-BE49-F238E27FC236}">
                <a16:creationId xmlns:a16="http://schemas.microsoft.com/office/drawing/2014/main" id="{C7C1FEE3-88C5-43B2-95C9-1C8AFC105D1E}"/>
              </a:ext>
            </a:extLst>
          </p:cNvPr>
          <p:cNvSpPr>
            <a:spLocks noGrp="1"/>
          </p:cNvSpPr>
          <p:nvPr/>
        </p:nvSpPr>
        <p:spPr>
          <a:xfrm>
            <a:off x="514350" y="5695950"/>
            <a:ext cx="11068050" cy="342900"/>
          </a:xfrm>
          <a:prstGeom prst="roundRect">
            <a:avLst>
              <a:gd name="adj" fmla="val 22222"/>
            </a:avLst>
          </a:prstGeom>
          <a:solidFill>
            <a:srgbClr val="10282F"/>
          </a:solidFill>
          <a:ln w="0">
            <a:noFill/>
          </a:ln>
        </p:spPr>
      </p:sp>
      <p:sp>
        <p:nvSpPr>
          <p:cNvPr id="69" name="Прямокутник 68">
            <a:extLst>
              <a:ext uri="{FF2B5EF4-FFF2-40B4-BE49-F238E27FC236}">
                <a16:creationId xmlns:a16="http://schemas.microsoft.com/office/drawing/2014/main" id="{556F4579-2509-4506-9AC8-609455121AA4}"/>
              </a:ext>
            </a:extLst>
          </p:cNvPr>
          <p:cNvSpPr>
            <a:spLocks noGrp="1"/>
          </p:cNvSpPr>
          <p:nvPr/>
        </p:nvSpPr>
        <p:spPr>
          <a:xfrm>
            <a:off x="514350" y="5772150"/>
            <a:ext cx="11068050" cy="180975"/>
          </a:xfrm>
          <a:prstGeom prst="rect">
            <a:avLst/>
          </a:prstGeom>
          <a:noFill/>
          <a:ln w="0">
            <a:noFill/>
          </a:ln>
        </p:spPr>
        <p:txBody>
          <a:bodyPr anchor="t">
            <a:normAutofit fontScale="60256"/>
          </a:bodyPr>
          <a:lstStyle/>
          <a:p>
            <a:pPr algn="ct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Програмне забезпечення може побудувати карту навіть тоді, коли дані не підтримують надійний просторовий висновок.</a:t>
            </a:r>
          </a:p>
        </p:txBody>
      </p:sp>
      <p:sp>
        <p:nvSpPr>
          <p:cNvPr id="70" name="Прямокутник 69">
            <a:extLst>
              <a:ext uri="{FF2B5EF4-FFF2-40B4-BE49-F238E27FC236}">
                <a16:creationId xmlns:a16="http://schemas.microsoft.com/office/drawing/2014/main" id="{A48EE1F5-CD88-4301-BCD5-FA992218B202}"/>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1" name="Прямокутник 70">
            <a:extLst>
              <a:ext uri="{FF2B5EF4-FFF2-40B4-BE49-F238E27FC236}">
                <a16:creationId xmlns:a16="http://schemas.microsoft.com/office/drawing/2014/main" id="{DA119C62-4C11-48FB-BF28-B97D92B71127}"/>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49</a:t>
            </a:r>
          </a:p>
        </p:txBody>
      </p:sp>
    </p:spTree>
    <p:extLst>
      <p:ext uri="{BB962C8B-B14F-4D97-AF65-F5344CB8AC3E}">
        <p14:creationId xmlns:p14="http://schemas.microsoft.com/office/powerpoint/2010/main" val="928094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 name="Прямокутник 75">
            <a:extLst>
              <a:ext uri="{FF2B5EF4-FFF2-40B4-BE49-F238E27FC236}">
                <a16:creationId xmlns:a16="http://schemas.microsoft.com/office/drawing/2014/main" id="{0614F087-9613-4A4E-A917-1A6B210190B9}"/>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50</a:t>
            </a:r>
          </a:p>
        </p:txBody>
      </p:sp>
      <p:sp>
        <p:nvSpPr>
          <p:cNvPr id="2" name="Прямокутник 1">
            <a:extLst>
              <a:ext uri="{FF2B5EF4-FFF2-40B4-BE49-F238E27FC236}">
                <a16:creationId xmlns:a16="http://schemas.microsoft.com/office/drawing/2014/main" id="{0AA1F3FB-4F6B-4655-96E2-4D289ED7EB6A}"/>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BEE81EBD-8514-4FEC-95AE-24CF76DCD9AF}"/>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Кейс нафтобази поєднує джерела, мережу та карти</a:t>
            </a:r>
          </a:p>
        </p:txBody>
      </p:sp>
      <p:sp>
        <p:nvSpPr>
          <p:cNvPr id="4" name="Прямокутник: округлені кути 3">
            <a:extLst>
              <a:ext uri="{FF2B5EF4-FFF2-40B4-BE49-F238E27FC236}">
                <a16:creationId xmlns:a16="http://schemas.microsoft.com/office/drawing/2014/main" id="{5DCD04C5-67F9-4A94-BF21-6AE7B46A001A}"/>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7A5280BD-75DA-41D8-AA74-572FC26398C6}"/>
              </a:ext>
            </a:extLst>
          </p:cNvPr>
          <p:cNvSpPr>
            <a:spLocks noGrp="1"/>
          </p:cNvSpPr>
          <p:nvPr/>
        </p:nvSpPr>
        <p:spPr>
          <a:xfrm>
            <a:off x="514350" y="1657350"/>
            <a:ext cx="66675" cy="666750"/>
          </a:xfrm>
          <a:prstGeom prst="roundRect">
            <a:avLst>
              <a:gd name="adj" fmla="val 50000"/>
            </a:avLst>
          </a:prstGeom>
          <a:solidFill>
            <a:srgbClr val="0F6B64"/>
          </a:solidFill>
          <a:ln w="0">
            <a:noFill/>
          </a:ln>
        </p:spPr>
      </p:sp>
      <p:sp>
        <p:nvSpPr>
          <p:cNvPr id="6" name="Прямокутник 5">
            <a:extLst>
              <a:ext uri="{FF2B5EF4-FFF2-40B4-BE49-F238E27FC236}">
                <a16:creationId xmlns:a16="http://schemas.microsoft.com/office/drawing/2014/main" id="{1FDA04B2-0598-4C69-8920-A73301612193}"/>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0F6B64"/>
                </a:solidFill>
                <a:latin typeface="DejaVu Sans"/>
                <a:ea typeface="DejaVu Sans"/>
                <a:cs typeface="DejaVu Sans"/>
              </a:defRPr>
            </a:pPr>
            <a:r>
              <a:rPr sz="750" b="1">
                <a:solidFill>
                  <a:srgbClr val="0F6B64"/>
                </a:solidFill>
                <a:latin typeface="DejaVu Sans"/>
                <a:ea typeface="DejaVu Sans"/>
                <a:cs typeface="DejaVu Sans"/>
              </a:rPr>
              <a:t>СИТУАЦІЙНИЙ КЕЙС</a:t>
            </a:r>
          </a:p>
        </p:txBody>
      </p:sp>
      <p:sp>
        <p:nvSpPr>
          <p:cNvPr id="7" name="Прямокутник 6">
            <a:extLst>
              <a:ext uri="{FF2B5EF4-FFF2-40B4-BE49-F238E27FC236}">
                <a16:creationId xmlns:a16="http://schemas.microsoft.com/office/drawing/2014/main" id="{63B9E483-258E-4AEF-9A2E-E145272205B2}"/>
              </a:ext>
            </a:extLst>
          </p:cNvPr>
          <p:cNvSpPr>
            <a:spLocks noGrp="1"/>
          </p:cNvSpPr>
          <p:nvPr/>
        </p:nvSpPr>
        <p:spPr>
          <a:xfrm>
            <a:off x="704850" y="1990725"/>
            <a:ext cx="10706100" cy="247650"/>
          </a:xfrm>
          <a:prstGeom prst="rect">
            <a:avLst/>
          </a:prstGeom>
          <a:noFill/>
          <a:ln w="0">
            <a:noFill/>
          </a:ln>
        </p:spPr>
        <p:txBody>
          <a:bodyPr anchor="t">
            <a:normAutofit fontScale="97546"/>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Навчальна модель реальної проблеми, у якій дані різного походження використовують для перевірки шляхів міграції та планування наступного циклу.</a:t>
            </a:r>
          </a:p>
        </p:txBody>
      </p:sp>
      <p:sp>
        <p:nvSpPr>
          <p:cNvPr id="8" name="Прямокутник: округлені кути 7">
            <a:extLst>
              <a:ext uri="{FF2B5EF4-FFF2-40B4-BE49-F238E27FC236}">
                <a16:creationId xmlns:a16="http://schemas.microsoft.com/office/drawing/2014/main" id="{2A5D1B7E-87BA-4D43-BFBF-FAB43E05E1CA}"/>
              </a:ext>
            </a:extLst>
          </p:cNvPr>
          <p:cNvSpPr>
            <a:spLocks noGrp="1"/>
          </p:cNvSpPr>
          <p:nvPr/>
        </p:nvSpPr>
        <p:spPr>
          <a:xfrm>
            <a:off x="514350" y="2667000"/>
            <a:ext cx="2533650" cy="2705100"/>
          </a:xfrm>
          <a:prstGeom prst="roundRect">
            <a:avLst>
              <a:gd name="adj" fmla="val 3008"/>
            </a:avLst>
          </a:prstGeom>
          <a:solidFill>
            <a:srgbClr val="F4F8F6"/>
          </a:solidFill>
          <a:ln w="9525">
            <a:solidFill>
              <a:srgbClr val="D6E1DC"/>
            </a:solidFill>
          </a:ln>
        </p:spPr>
      </p:sp>
      <p:sp>
        <p:nvSpPr>
          <p:cNvPr id="9" name="Овал 8">
            <a:extLst>
              <a:ext uri="{FF2B5EF4-FFF2-40B4-BE49-F238E27FC236}">
                <a16:creationId xmlns:a16="http://schemas.microsoft.com/office/drawing/2014/main" id="{FFB84600-FC36-4BD2-8BB4-225FAE258A7E}"/>
              </a:ext>
            </a:extLst>
          </p:cNvPr>
          <p:cNvSpPr>
            <a:spLocks noGrp="1"/>
          </p:cNvSpPr>
          <p:nvPr/>
        </p:nvSpPr>
        <p:spPr>
          <a:xfrm>
            <a:off x="666750" y="2838450"/>
            <a:ext cx="361950" cy="361950"/>
          </a:xfrm>
          <a:prstGeom prst="ellipse">
            <a:avLst/>
          </a:prstGeom>
          <a:solidFill>
            <a:srgbClr val="C75A52"/>
          </a:solidFill>
          <a:ln w="0">
            <a:noFill/>
          </a:ln>
        </p:spPr>
      </p:sp>
      <p:sp>
        <p:nvSpPr>
          <p:cNvPr id="10" name="Прямокутник 9">
            <a:extLst>
              <a:ext uri="{FF2B5EF4-FFF2-40B4-BE49-F238E27FC236}">
                <a16:creationId xmlns:a16="http://schemas.microsoft.com/office/drawing/2014/main" id="{04752BE2-1DB2-400A-914D-1010D9D3EBC4}"/>
              </a:ext>
            </a:extLst>
          </p:cNvPr>
          <p:cNvSpPr>
            <a:spLocks noGrp="1"/>
          </p:cNvSpPr>
          <p:nvPr/>
        </p:nvSpPr>
        <p:spPr>
          <a:xfrm>
            <a:off x="666750" y="2952750"/>
            <a:ext cx="3619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6E5F42A0-1CF6-41EA-975A-96C7DC61F746}"/>
              </a:ext>
            </a:extLst>
          </p:cNvPr>
          <p:cNvSpPr>
            <a:spLocks noGrp="1"/>
          </p:cNvSpPr>
          <p:nvPr/>
        </p:nvSpPr>
        <p:spPr>
          <a:xfrm>
            <a:off x="1162050" y="2847975"/>
            <a:ext cx="171450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ВИХІДНА СИТУАЦІЯ</a:t>
            </a:r>
          </a:p>
        </p:txBody>
      </p:sp>
      <p:sp>
        <p:nvSpPr>
          <p:cNvPr id="12" name="Овал 11">
            <a:extLst>
              <a:ext uri="{FF2B5EF4-FFF2-40B4-BE49-F238E27FC236}">
                <a16:creationId xmlns:a16="http://schemas.microsoft.com/office/drawing/2014/main" id="{03535F19-6C3C-4EB1-93D4-EB43BC34DF70}"/>
              </a:ext>
            </a:extLst>
          </p:cNvPr>
          <p:cNvSpPr>
            <a:spLocks noGrp="1"/>
          </p:cNvSpPr>
          <p:nvPr/>
        </p:nvSpPr>
        <p:spPr>
          <a:xfrm>
            <a:off x="685800" y="3314700"/>
            <a:ext cx="133350" cy="133350"/>
          </a:xfrm>
          <a:prstGeom prst="ellipse">
            <a:avLst/>
          </a:prstGeom>
          <a:solidFill>
            <a:srgbClr val="C75A52"/>
          </a:solidFill>
          <a:ln w="0">
            <a:noFill/>
          </a:ln>
        </p:spPr>
      </p:sp>
      <p:sp>
        <p:nvSpPr>
          <p:cNvPr id="13" name="Прямокутник 12">
            <a:extLst>
              <a:ext uri="{FF2B5EF4-FFF2-40B4-BE49-F238E27FC236}">
                <a16:creationId xmlns:a16="http://schemas.microsoft.com/office/drawing/2014/main" id="{A79EF64A-A9A0-49A5-8B52-25C1195D6B05}"/>
              </a:ext>
            </a:extLst>
          </p:cNvPr>
          <p:cNvSpPr>
            <a:spLocks noGrp="1"/>
          </p:cNvSpPr>
          <p:nvPr/>
        </p:nvSpPr>
        <p:spPr>
          <a:xfrm>
            <a:off x="914400" y="32766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резервуари й пожежа</a:t>
            </a:r>
          </a:p>
        </p:txBody>
      </p:sp>
      <p:sp>
        <p:nvSpPr>
          <p:cNvPr id="14" name="Овал 13">
            <a:extLst>
              <a:ext uri="{FF2B5EF4-FFF2-40B4-BE49-F238E27FC236}">
                <a16:creationId xmlns:a16="http://schemas.microsoft.com/office/drawing/2014/main" id="{20F0AE0C-5FCB-49A4-9E62-B0B27DEF5962}"/>
              </a:ext>
            </a:extLst>
          </p:cNvPr>
          <p:cNvSpPr>
            <a:spLocks noGrp="1"/>
          </p:cNvSpPr>
          <p:nvPr/>
        </p:nvSpPr>
        <p:spPr>
          <a:xfrm>
            <a:off x="685800" y="3619500"/>
            <a:ext cx="133350" cy="133350"/>
          </a:xfrm>
          <a:prstGeom prst="ellipse">
            <a:avLst/>
          </a:prstGeom>
          <a:solidFill>
            <a:srgbClr val="C75A52"/>
          </a:solidFill>
          <a:ln w="0">
            <a:noFill/>
          </a:ln>
        </p:spPr>
      </p:sp>
      <p:sp>
        <p:nvSpPr>
          <p:cNvPr id="15" name="Прямокутник 14">
            <a:extLst>
              <a:ext uri="{FF2B5EF4-FFF2-40B4-BE49-F238E27FC236}">
                <a16:creationId xmlns:a16="http://schemas.microsoft.com/office/drawing/2014/main" id="{0D8C2C37-06FF-4C3F-BD36-FD362A1C530A}"/>
              </a:ext>
            </a:extLst>
          </p:cNvPr>
          <p:cNvSpPr>
            <a:spLocks noGrp="1"/>
          </p:cNvSpPr>
          <p:nvPr/>
        </p:nvSpPr>
        <p:spPr>
          <a:xfrm>
            <a:off x="914400" y="35814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маслянисті плями</a:t>
            </a:r>
          </a:p>
        </p:txBody>
      </p:sp>
      <p:sp>
        <p:nvSpPr>
          <p:cNvPr id="16" name="Овал 15">
            <a:extLst>
              <a:ext uri="{FF2B5EF4-FFF2-40B4-BE49-F238E27FC236}">
                <a16:creationId xmlns:a16="http://schemas.microsoft.com/office/drawing/2014/main" id="{12867FE2-D0BD-4C24-BB3F-A8499871FABA}"/>
              </a:ext>
            </a:extLst>
          </p:cNvPr>
          <p:cNvSpPr>
            <a:spLocks noGrp="1"/>
          </p:cNvSpPr>
          <p:nvPr/>
        </p:nvSpPr>
        <p:spPr>
          <a:xfrm>
            <a:off x="685800" y="3924300"/>
            <a:ext cx="133350" cy="133350"/>
          </a:xfrm>
          <a:prstGeom prst="ellipse">
            <a:avLst/>
          </a:prstGeom>
          <a:solidFill>
            <a:srgbClr val="C75A52"/>
          </a:solidFill>
          <a:ln w="0">
            <a:noFill/>
          </a:ln>
        </p:spPr>
      </p:sp>
      <p:sp>
        <p:nvSpPr>
          <p:cNvPr id="17" name="Прямокутник 16">
            <a:extLst>
              <a:ext uri="{FF2B5EF4-FFF2-40B4-BE49-F238E27FC236}">
                <a16:creationId xmlns:a16="http://schemas.microsoft.com/office/drawing/2014/main" id="{9DBAC74A-FBA1-4297-A9F5-364139D80CB9}"/>
              </a:ext>
            </a:extLst>
          </p:cNvPr>
          <p:cNvSpPr>
            <a:spLocks noGrp="1"/>
          </p:cNvSpPr>
          <p:nvPr/>
        </p:nvSpPr>
        <p:spPr>
          <a:xfrm>
            <a:off x="914400" y="38862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канава та мала річка</a:t>
            </a:r>
          </a:p>
        </p:txBody>
      </p:sp>
      <p:sp>
        <p:nvSpPr>
          <p:cNvPr id="18" name="Овал 17">
            <a:extLst>
              <a:ext uri="{FF2B5EF4-FFF2-40B4-BE49-F238E27FC236}">
                <a16:creationId xmlns:a16="http://schemas.microsoft.com/office/drawing/2014/main" id="{3D927803-ABF6-48DF-B62B-8D58856E55FB}"/>
              </a:ext>
            </a:extLst>
          </p:cNvPr>
          <p:cNvSpPr>
            <a:spLocks noGrp="1"/>
          </p:cNvSpPr>
          <p:nvPr/>
        </p:nvSpPr>
        <p:spPr>
          <a:xfrm>
            <a:off x="685800" y="4229100"/>
            <a:ext cx="133350" cy="133350"/>
          </a:xfrm>
          <a:prstGeom prst="ellipse">
            <a:avLst/>
          </a:prstGeom>
          <a:solidFill>
            <a:srgbClr val="C75A52"/>
          </a:solidFill>
          <a:ln w="0">
            <a:noFill/>
          </a:ln>
        </p:spPr>
      </p:sp>
      <p:sp>
        <p:nvSpPr>
          <p:cNvPr id="19" name="Прямокутник 18">
            <a:extLst>
              <a:ext uri="{FF2B5EF4-FFF2-40B4-BE49-F238E27FC236}">
                <a16:creationId xmlns:a16="http://schemas.microsoft.com/office/drawing/2014/main" id="{97349C9B-931F-40EF-8CE3-22A8CC6A0ED5}"/>
              </a:ext>
            </a:extLst>
          </p:cNvPr>
          <p:cNvSpPr>
            <a:spLocks noGrp="1"/>
          </p:cNvSpPr>
          <p:nvPr/>
        </p:nvSpPr>
        <p:spPr>
          <a:xfrm>
            <a:off x="914400" y="41910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приватні колодязі</a:t>
            </a:r>
          </a:p>
        </p:txBody>
      </p:sp>
      <p:sp>
        <p:nvSpPr>
          <p:cNvPr id="20" name="Овал 19">
            <a:extLst>
              <a:ext uri="{FF2B5EF4-FFF2-40B4-BE49-F238E27FC236}">
                <a16:creationId xmlns:a16="http://schemas.microsoft.com/office/drawing/2014/main" id="{3B740F57-BD72-42B1-9F84-57F789181F8D}"/>
              </a:ext>
            </a:extLst>
          </p:cNvPr>
          <p:cNvSpPr>
            <a:spLocks noGrp="1"/>
          </p:cNvSpPr>
          <p:nvPr/>
        </p:nvSpPr>
        <p:spPr>
          <a:xfrm>
            <a:off x="685800" y="4533900"/>
            <a:ext cx="133350" cy="133350"/>
          </a:xfrm>
          <a:prstGeom prst="ellipse">
            <a:avLst/>
          </a:prstGeom>
          <a:solidFill>
            <a:srgbClr val="C75A52"/>
          </a:solidFill>
          <a:ln w="0">
            <a:noFill/>
          </a:ln>
        </p:spPr>
      </p:sp>
      <p:sp>
        <p:nvSpPr>
          <p:cNvPr id="21" name="Прямокутник 20">
            <a:extLst>
              <a:ext uri="{FF2B5EF4-FFF2-40B4-BE49-F238E27FC236}">
                <a16:creationId xmlns:a16="http://schemas.microsoft.com/office/drawing/2014/main" id="{69B8AF32-9E24-4116-A903-1F942120D8A7}"/>
              </a:ext>
            </a:extLst>
          </p:cNvPr>
          <p:cNvSpPr>
            <a:spLocks noGrp="1"/>
          </p:cNvSpPr>
          <p:nvPr/>
        </p:nvSpPr>
        <p:spPr>
          <a:xfrm>
            <a:off x="914400" y="44958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недоступний центр</a:t>
            </a:r>
          </a:p>
        </p:txBody>
      </p:sp>
      <p:sp>
        <p:nvSpPr>
          <p:cNvPr id="22" name="Овал 21">
            <a:extLst>
              <a:ext uri="{FF2B5EF4-FFF2-40B4-BE49-F238E27FC236}">
                <a16:creationId xmlns:a16="http://schemas.microsoft.com/office/drawing/2014/main" id="{30AA0779-1DF0-422F-8DB3-E9F0278CC2B2}"/>
              </a:ext>
            </a:extLst>
          </p:cNvPr>
          <p:cNvSpPr>
            <a:spLocks noGrp="1"/>
          </p:cNvSpPr>
          <p:nvPr/>
        </p:nvSpPr>
        <p:spPr>
          <a:xfrm>
            <a:off x="685800" y="4838700"/>
            <a:ext cx="133350" cy="133350"/>
          </a:xfrm>
          <a:prstGeom prst="ellipse">
            <a:avLst/>
          </a:prstGeom>
          <a:solidFill>
            <a:srgbClr val="C75A52"/>
          </a:solidFill>
          <a:ln w="0">
            <a:noFill/>
          </a:ln>
        </p:spPr>
      </p:sp>
      <p:sp>
        <p:nvSpPr>
          <p:cNvPr id="23" name="Прямокутник 22">
            <a:extLst>
              <a:ext uri="{FF2B5EF4-FFF2-40B4-BE49-F238E27FC236}">
                <a16:creationId xmlns:a16="http://schemas.microsoft.com/office/drawing/2014/main" id="{81687656-9D5E-4602-9E87-60C4B9B014A0}"/>
              </a:ext>
            </a:extLst>
          </p:cNvPr>
          <p:cNvSpPr>
            <a:spLocks noGrp="1"/>
          </p:cNvSpPr>
          <p:nvPr/>
        </p:nvSpPr>
        <p:spPr>
          <a:xfrm>
            <a:off x="914400" y="48006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неповні архіви</a:t>
            </a:r>
          </a:p>
        </p:txBody>
      </p:sp>
      <p:sp>
        <p:nvSpPr>
          <p:cNvPr id="24" name="Прямокутник: округлені кути 23">
            <a:extLst>
              <a:ext uri="{FF2B5EF4-FFF2-40B4-BE49-F238E27FC236}">
                <a16:creationId xmlns:a16="http://schemas.microsoft.com/office/drawing/2014/main" id="{9E27FF3A-AC08-4724-A9BD-EEF21241BB0B}"/>
              </a:ext>
            </a:extLst>
          </p:cNvPr>
          <p:cNvSpPr>
            <a:spLocks noGrp="1"/>
          </p:cNvSpPr>
          <p:nvPr/>
        </p:nvSpPr>
        <p:spPr>
          <a:xfrm>
            <a:off x="3286125" y="2667000"/>
            <a:ext cx="2533650" cy="2705100"/>
          </a:xfrm>
          <a:prstGeom prst="roundRect">
            <a:avLst>
              <a:gd name="adj" fmla="val 3008"/>
            </a:avLst>
          </a:prstGeom>
          <a:solidFill>
            <a:srgbClr val="F5EBDD"/>
          </a:solidFill>
          <a:ln w="9525">
            <a:solidFill>
              <a:srgbClr val="D6E1DC"/>
            </a:solidFill>
          </a:ln>
        </p:spPr>
      </p:sp>
      <p:sp>
        <p:nvSpPr>
          <p:cNvPr id="25" name="Овал 24">
            <a:extLst>
              <a:ext uri="{FF2B5EF4-FFF2-40B4-BE49-F238E27FC236}">
                <a16:creationId xmlns:a16="http://schemas.microsoft.com/office/drawing/2014/main" id="{5045722E-240F-415D-9E61-CFB37B30C431}"/>
              </a:ext>
            </a:extLst>
          </p:cNvPr>
          <p:cNvSpPr>
            <a:spLocks noGrp="1"/>
          </p:cNvSpPr>
          <p:nvPr/>
        </p:nvSpPr>
        <p:spPr>
          <a:xfrm>
            <a:off x="3438525" y="2838450"/>
            <a:ext cx="361950" cy="361950"/>
          </a:xfrm>
          <a:prstGeom prst="ellipse">
            <a:avLst/>
          </a:prstGeom>
          <a:solidFill>
            <a:srgbClr val="3E7692"/>
          </a:solidFill>
          <a:ln w="0">
            <a:noFill/>
          </a:ln>
        </p:spPr>
      </p:sp>
      <p:sp>
        <p:nvSpPr>
          <p:cNvPr id="26" name="Прямокутник 25">
            <a:extLst>
              <a:ext uri="{FF2B5EF4-FFF2-40B4-BE49-F238E27FC236}">
                <a16:creationId xmlns:a16="http://schemas.microsoft.com/office/drawing/2014/main" id="{842ECF3A-DF54-41A7-8FF5-197265CF3F73}"/>
              </a:ext>
            </a:extLst>
          </p:cNvPr>
          <p:cNvSpPr>
            <a:spLocks noGrp="1"/>
          </p:cNvSpPr>
          <p:nvPr/>
        </p:nvSpPr>
        <p:spPr>
          <a:xfrm>
            <a:off x="3438525" y="2952750"/>
            <a:ext cx="3619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27" name="Прямокутник 26">
            <a:extLst>
              <a:ext uri="{FF2B5EF4-FFF2-40B4-BE49-F238E27FC236}">
                <a16:creationId xmlns:a16="http://schemas.microsoft.com/office/drawing/2014/main" id="{99BEB552-D9B2-4A0D-B6AC-6DCC5C484FA0}"/>
              </a:ext>
            </a:extLst>
          </p:cNvPr>
          <p:cNvSpPr>
            <a:spLocks noGrp="1"/>
          </p:cNvSpPr>
          <p:nvPr/>
        </p:nvSpPr>
        <p:spPr>
          <a:xfrm>
            <a:off x="3933825" y="2847975"/>
            <a:ext cx="171450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ДЖЕРЕЛА ДАНИХ</a:t>
            </a:r>
          </a:p>
        </p:txBody>
      </p:sp>
      <p:sp>
        <p:nvSpPr>
          <p:cNvPr id="28" name="Овал 27">
            <a:extLst>
              <a:ext uri="{FF2B5EF4-FFF2-40B4-BE49-F238E27FC236}">
                <a16:creationId xmlns:a16="http://schemas.microsoft.com/office/drawing/2014/main" id="{024B75DA-EF01-4840-86D1-FC580894ED4E}"/>
              </a:ext>
            </a:extLst>
          </p:cNvPr>
          <p:cNvSpPr>
            <a:spLocks noGrp="1"/>
          </p:cNvSpPr>
          <p:nvPr/>
        </p:nvSpPr>
        <p:spPr>
          <a:xfrm>
            <a:off x="3457575" y="3314700"/>
            <a:ext cx="133350" cy="133350"/>
          </a:xfrm>
          <a:prstGeom prst="ellipse">
            <a:avLst/>
          </a:prstGeom>
          <a:solidFill>
            <a:srgbClr val="3E7692"/>
          </a:solidFill>
          <a:ln w="0">
            <a:noFill/>
          </a:ln>
        </p:spPr>
      </p:sp>
      <p:sp>
        <p:nvSpPr>
          <p:cNvPr id="29" name="Прямокутник 28">
            <a:extLst>
              <a:ext uri="{FF2B5EF4-FFF2-40B4-BE49-F238E27FC236}">
                <a16:creationId xmlns:a16="http://schemas.microsoft.com/office/drawing/2014/main" id="{8F5A9F64-6AF2-45D1-957B-DA1721A1358F}"/>
              </a:ext>
            </a:extLst>
          </p:cNvPr>
          <p:cNvSpPr>
            <a:spLocks noGrp="1"/>
          </p:cNvSpPr>
          <p:nvPr/>
        </p:nvSpPr>
        <p:spPr>
          <a:xfrm>
            <a:off x="3686175" y="32766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супутники до і після події</a:t>
            </a:r>
          </a:p>
        </p:txBody>
      </p:sp>
      <p:sp>
        <p:nvSpPr>
          <p:cNvPr id="30" name="Овал 29">
            <a:extLst>
              <a:ext uri="{FF2B5EF4-FFF2-40B4-BE49-F238E27FC236}">
                <a16:creationId xmlns:a16="http://schemas.microsoft.com/office/drawing/2014/main" id="{09886104-BCC7-4CC0-ABC0-9ECE67DCA993}"/>
              </a:ext>
            </a:extLst>
          </p:cNvPr>
          <p:cNvSpPr>
            <a:spLocks noGrp="1"/>
          </p:cNvSpPr>
          <p:nvPr/>
        </p:nvSpPr>
        <p:spPr>
          <a:xfrm>
            <a:off x="3457575" y="3619500"/>
            <a:ext cx="133350" cy="133350"/>
          </a:xfrm>
          <a:prstGeom prst="ellipse">
            <a:avLst/>
          </a:prstGeom>
          <a:solidFill>
            <a:srgbClr val="3E7692"/>
          </a:solidFill>
          <a:ln w="0">
            <a:noFill/>
          </a:ln>
        </p:spPr>
      </p:sp>
      <p:sp>
        <p:nvSpPr>
          <p:cNvPr id="31" name="Прямокутник 30">
            <a:extLst>
              <a:ext uri="{FF2B5EF4-FFF2-40B4-BE49-F238E27FC236}">
                <a16:creationId xmlns:a16="http://schemas.microsoft.com/office/drawing/2014/main" id="{1C8DA8FE-B6BC-4A2D-BD30-2D8E9A1625C3}"/>
              </a:ext>
            </a:extLst>
          </p:cNvPr>
          <p:cNvSpPr>
            <a:spLocks noGrp="1"/>
          </p:cNvSpPr>
          <p:nvPr/>
        </p:nvSpPr>
        <p:spPr>
          <a:xfrm>
            <a:off x="3686175" y="35814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ортофотоплан доступної зони</a:t>
            </a:r>
          </a:p>
        </p:txBody>
      </p:sp>
      <p:sp>
        <p:nvSpPr>
          <p:cNvPr id="32" name="Овал 31">
            <a:extLst>
              <a:ext uri="{FF2B5EF4-FFF2-40B4-BE49-F238E27FC236}">
                <a16:creationId xmlns:a16="http://schemas.microsoft.com/office/drawing/2014/main" id="{E9A0669B-B724-4851-B807-71D96DBC9FDD}"/>
              </a:ext>
            </a:extLst>
          </p:cNvPr>
          <p:cNvSpPr>
            <a:spLocks noGrp="1"/>
          </p:cNvSpPr>
          <p:nvPr/>
        </p:nvSpPr>
        <p:spPr>
          <a:xfrm>
            <a:off x="3457575" y="3924300"/>
            <a:ext cx="133350" cy="133350"/>
          </a:xfrm>
          <a:prstGeom prst="ellipse">
            <a:avLst/>
          </a:prstGeom>
          <a:solidFill>
            <a:srgbClr val="3E7692"/>
          </a:solidFill>
          <a:ln w="0">
            <a:noFill/>
          </a:ln>
        </p:spPr>
      </p:sp>
      <p:sp>
        <p:nvSpPr>
          <p:cNvPr id="33" name="Прямокутник 32">
            <a:extLst>
              <a:ext uri="{FF2B5EF4-FFF2-40B4-BE49-F238E27FC236}">
                <a16:creationId xmlns:a16="http://schemas.microsoft.com/office/drawing/2014/main" id="{70F7399A-4FA3-4F76-BB40-03298B4633FA}"/>
              </a:ext>
            </a:extLst>
          </p:cNvPr>
          <p:cNvSpPr>
            <a:spLocks noGrp="1"/>
          </p:cNvSpPr>
          <p:nvPr/>
        </p:nvSpPr>
        <p:spPr>
          <a:xfrm>
            <a:off x="3686175" y="38862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модель рельєфу</a:t>
            </a:r>
          </a:p>
        </p:txBody>
      </p:sp>
      <p:sp>
        <p:nvSpPr>
          <p:cNvPr id="34" name="Овал 33">
            <a:extLst>
              <a:ext uri="{FF2B5EF4-FFF2-40B4-BE49-F238E27FC236}">
                <a16:creationId xmlns:a16="http://schemas.microsoft.com/office/drawing/2014/main" id="{4994A457-E83D-4AC7-AF36-01C607C6076A}"/>
              </a:ext>
            </a:extLst>
          </p:cNvPr>
          <p:cNvSpPr>
            <a:spLocks noGrp="1"/>
          </p:cNvSpPr>
          <p:nvPr/>
        </p:nvSpPr>
        <p:spPr>
          <a:xfrm>
            <a:off x="3457575" y="4229100"/>
            <a:ext cx="133350" cy="133350"/>
          </a:xfrm>
          <a:prstGeom prst="ellipse">
            <a:avLst/>
          </a:prstGeom>
          <a:solidFill>
            <a:srgbClr val="3E7692"/>
          </a:solidFill>
          <a:ln w="0">
            <a:noFill/>
          </a:ln>
        </p:spPr>
      </p:sp>
      <p:sp>
        <p:nvSpPr>
          <p:cNvPr id="35" name="Прямокутник 34">
            <a:extLst>
              <a:ext uri="{FF2B5EF4-FFF2-40B4-BE49-F238E27FC236}">
                <a16:creationId xmlns:a16="http://schemas.microsoft.com/office/drawing/2014/main" id="{9EE8FE28-1783-4F2C-B499-DF3FC068FD9B}"/>
              </a:ext>
            </a:extLst>
          </p:cNvPr>
          <p:cNvSpPr>
            <a:spLocks noGrp="1"/>
          </p:cNvSpPr>
          <p:nvPr/>
        </p:nvSpPr>
        <p:spPr>
          <a:xfrm>
            <a:off x="3686175" y="41910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поле й лабораторія</a:t>
            </a:r>
          </a:p>
        </p:txBody>
      </p:sp>
      <p:sp>
        <p:nvSpPr>
          <p:cNvPr id="36" name="Овал 35">
            <a:extLst>
              <a:ext uri="{FF2B5EF4-FFF2-40B4-BE49-F238E27FC236}">
                <a16:creationId xmlns:a16="http://schemas.microsoft.com/office/drawing/2014/main" id="{14B58942-1304-4BFD-AFD6-ACB8BF824AF5}"/>
              </a:ext>
            </a:extLst>
          </p:cNvPr>
          <p:cNvSpPr>
            <a:spLocks noGrp="1"/>
          </p:cNvSpPr>
          <p:nvPr/>
        </p:nvSpPr>
        <p:spPr>
          <a:xfrm>
            <a:off x="3457575" y="4533900"/>
            <a:ext cx="133350" cy="133350"/>
          </a:xfrm>
          <a:prstGeom prst="ellipse">
            <a:avLst/>
          </a:prstGeom>
          <a:solidFill>
            <a:srgbClr val="3E7692"/>
          </a:solidFill>
          <a:ln w="0">
            <a:noFill/>
          </a:ln>
        </p:spPr>
      </p:sp>
      <p:sp>
        <p:nvSpPr>
          <p:cNvPr id="37" name="Прямокутник 36">
            <a:extLst>
              <a:ext uri="{FF2B5EF4-FFF2-40B4-BE49-F238E27FC236}">
                <a16:creationId xmlns:a16="http://schemas.microsoft.com/office/drawing/2014/main" id="{EBB12B36-639B-4DF1-9042-6890BC190129}"/>
              </a:ext>
            </a:extLst>
          </p:cNvPr>
          <p:cNvSpPr>
            <a:spLocks noGrp="1"/>
          </p:cNvSpPr>
          <p:nvPr/>
        </p:nvSpPr>
        <p:spPr>
          <a:xfrm>
            <a:off x="3686175" y="44958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свердловини та колодязі</a:t>
            </a:r>
          </a:p>
        </p:txBody>
      </p:sp>
      <p:sp>
        <p:nvSpPr>
          <p:cNvPr id="38" name="Овал 37">
            <a:extLst>
              <a:ext uri="{FF2B5EF4-FFF2-40B4-BE49-F238E27FC236}">
                <a16:creationId xmlns:a16="http://schemas.microsoft.com/office/drawing/2014/main" id="{0007EF77-BCF5-46F4-9DC3-F9F45AA13CEF}"/>
              </a:ext>
            </a:extLst>
          </p:cNvPr>
          <p:cNvSpPr>
            <a:spLocks noGrp="1"/>
          </p:cNvSpPr>
          <p:nvPr/>
        </p:nvSpPr>
        <p:spPr>
          <a:xfrm>
            <a:off x="3457575" y="4838700"/>
            <a:ext cx="133350" cy="133350"/>
          </a:xfrm>
          <a:prstGeom prst="ellipse">
            <a:avLst/>
          </a:prstGeom>
          <a:solidFill>
            <a:srgbClr val="3E7692"/>
          </a:solidFill>
          <a:ln w="0">
            <a:noFill/>
          </a:ln>
        </p:spPr>
      </p:sp>
      <p:sp>
        <p:nvSpPr>
          <p:cNvPr id="39" name="Прямокутник 38">
            <a:extLst>
              <a:ext uri="{FF2B5EF4-FFF2-40B4-BE49-F238E27FC236}">
                <a16:creationId xmlns:a16="http://schemas.microsoft.com/office/drawing/2014/main" id="{72DD81AB-FD26-4F84-B613-4C8195DF602C}"/>
              </a:ext>
            </a:extLst>
          </p:cNvPr>
          <p:cNvSpPr>
            <a:spLocks noGrp="1"/>
          </p:cNvSpPr>
          <p:nvPr/>
        </p:nvSpPr>
        <p:spPr>
          <a:xfrm>
            <a:off x="3686175" y="48006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погода, свідчення, доступ</a:t>
            </a:r>
          </a:p>
        </p:txBody>
      </p:sp>
      <p:sp>
        <p:nvSpPr>
          <p:cNvPr id="40" name="Прямокутник: округлені кути 39">
            <a:extLst>
              <a:ext uri="{FF2B5EF4-FFF2-40B4-BE49-F238E27FC236}">
                <a16:creationId xmlns:a16="http://schemas.microsoft.com/office/drawing/2014/main" id="{ADD56E56-C0BD-4E4E-8599-BF25A8E15F49}"/>
              </a:ext>
            </a:extLst>
          </p:cNvPr>
          <p:cNvSpPr>
            <a:spLocks noGrp="1"/>
          </p:cNvSpPr>
          <p:nvPr/>
        </p:nvSpPr>
        <p:spPr>
          <a:xfrm>
            <a:off x="6057900" y="2667000"/>
            <a:ext cx="2533650" cy="2705100"/>
          </a:xfrm>
          <a:prstGeom prst="roundRect">
            <a:avLst>
              <a:gd name="adj" fmla="val 3008"/>
            </a:avLst>
          </a:prstGeom>
          <a:solidFill>
            <a:srgbClr val="F4F8F6"/>
          </a:solidFill>
          <a:ln w="9525">
            <a:solidFill>
              <a:srgbClr val="D6E1DC"/>
            </a:solidFill>
          </a:ln>
        </p:spPr>
      </p:sp>
      <p:sp>
        <p:nvSpPr>
          <p:cNvPr id="41" name="Овал 40">
            <a:extLst>
              <a:ext uri="{FF2B5EF4-FFF2-40B4-BE49-F238E27FC236}">
                <a16:creationId xmlns:a16="http://schemas.microsoft.com/office/drawing/2014/main" id="{B1126F55-9F2C-40B6-B83E-41F82C394251}"/>
              </a:ext>
            </a:extLst>
          </p:cNvPr>
          <p:cNvSpPr>
            <a:spLocks noGrp="1"/>
          </p:cNvSpPr>
          <p:nvPr/>
        </p:nvSpPr>
        <p:spPr>
          <a:xfrm>
            <a:off x="6210300" y="2838450"/>
            <a:ext cx="361950" cy="361950"/>
          </a:xfrm>
          <a:prstGeom prst="ellipse">
            <a:avLst/>
          </a:prstGeom>
          <a:solidFill>
            <a:srgbClr val="0F6B64"/>
          </a:solidFill>
          <a:ln w="0">
            <a:noFill/>
          </a:ln>
        </p:spPr>
      </p:sp>
      <p:sp>
        <p:nvSpPr>
          <p:cNvPr id="42" name="Прямокутник 41">
            <a:extLst>
              <a:ext uri="{FF2B5EF4-FFF2-40B4-BE49-F238E27FC236}">
                <a16:creationId xmlns:a16="http://schemas.microsoft.com/office/drawing/2014/main" id="{DB61EDB9-91B0-4E98-8FC1-12BA7FF31BE9}"/>
              </a:ext>
            </a:extLst>
          </p:cNvPr>
          <p:cNvSpPr>
            <a:spLocks noGrp="1"/>
          </p:cNvSpPr>
          <p:nvPr/>
        </p:nvSpPr>
        <p:spPr>
          <a:xfrm>
            <a:off x="6210300" y="2952750"/>
            <a:ext cx="3619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43" name="Прямокутник 42">
            <a:extLst>
              <a:ext uri="{FF2B5EF4-FFF2-40B4-BE49-F238E27FC236}">
                <a16:creationId xmlns:a16="http://schemas.microsoft.com/office/drawing/2014/main" id="{4CE1B894-CEC2-4CCA-9196-484516CCB716}"/>
              </a:ext>
            </a:extLst>
          </p:cNvPr>
          <p:cNvSpPr>
            <a:spLocks noGrp="1"/>
          </p:cNvSpPr>
          <p:nvPr/>
        </p:nvSpPr>
        <p:spPr>
          <a:xfrm>
            <a:off x="6705600" y="2847975"/>
            <a:ext cx="1714500" cy="266700"/>
          </a:xfrm>
          <a:prstGeom prst="rect">
            <a:avLst/>
          </a:prstGeom>
          <a:noFill/>
          <a:ln w="0">
            <a:noFill/>
          </a:ln>
        </p:spPr>
        <p:txBody>
          <a:bodyPr anchor="t">
            <a:normAutofit/>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МЕРЕЖА</a:t>
            </a:r>
          </a:p>
        </p:txBody>
      </p:sp>
      <p:sp>
        <p:nvSpPr>
          <p:cNvPr id="44" name="Овал 43">
            <a:extLst>
              <a:ext uri="{FF2B5EF4-FFF2-40B4-BE49-F238E27FC236}">
                <a16:creationId xmlns:a16="http://schemas.microsoft.com/office/drawing/2014/main" id="{FD71C23D-2E8C-4147-9D36-C2B2FDCCB850}"/>
              </a:ext>
            </a:extLst>
          </p:cNvPr>
          <p:cNvSpPr>
            <a:spLocks noGrp="1"/>
          </p:cNvSpPr>
          <p:nvPr/>
        </p:nvSpPr>
        <p:spPr>
          <a:xfrm>
            <a:off x="6229350" y="3314700"/>
            <a:ext cx="133350" cy="133350"/>
          </a:xfrm>
          <a:prstGeom prst="ellipse">
            <a:avLst/>
          </a:prstGeom>
          <a:solidFill>
            <a:srgbClr val="0F6B64"/>
          </a:solidFill>
          <a:ln w="0">
            <a:noFill/>
          </a:ln>
        </p:spPr>
      </p:sp>
      <p:sp>
        <p:nvSpPr>
          <p:cNvPr id="45" name="Прямокутник 44">
            <a:extLst>
              <a:ext uri="{FF2B5EF4-FFF2-40B4-BE49-F238E27FC236}">
                <a16:creationId xmlns:a16="http://schemas.microsoft.com/office/drawing/2014/main" id="{D77BB807-504C-4A6E-8A32-F3B46F82A39D}"/>
              </a:ext>
            </a:extLst>
          </p:cNvPr>
          <p:cNvSpPr>
            <a:spLocks noGrp="1"/>
          </p:cNvSpPr>
          <p:nvPr/>
        </p:nvSpPr>
        <p:spPr>
          <a:xfrm>
            <a:off x="6457950" y="32766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точки біля резервуарів</a:t>
            </a:r>
          </a:p>
        </p:txBody>
      </p:sp>
      <p:sp>
        <p:nvSpPr>
          <p:cNvPr id="46" name="Овал 45">
            <a:extLst>
              <a:ext uri="{FF2B5EF4-FFF2-40B4-BE49-F238E27FC236}">
                <a16:creationId xmlns:a16="http://schemas.microsoft.com/office/drawing/2014/main" id="{3C1C6AFC-576D-4C7D-BE35-9CF778A45F44}"/>
              </a:ext>
            </a:extLst>
          </p:cNvPr>
          <p:cNvSpPr>
            <a:spLocks noGrp="1"/>
          </p:cNvSpPr>
          <p:nvPr/>
        </p:nvSpPr>
        <p:spPr>
          <a:xfrm>
            <a:off x="6229350" y="3619500"/>
            <a:ext cx="133350" cy="133350"/>
          </a:xfrm>
          <a:prstGeom prst="ellipse">
            <a:avLst/>
          </a:prstGeom>
          <a:solidFill>
            <a:srgbClr val="0F6B64"/>
          </a:solidFill>
          <a:ln w="0">
            <a:noFill/>
          </a:ln>
        </p:spPr>
      </p:sp>
      <p:sp>
        <p:nvSpPr>
          <p:cNvPr id="47" name="Прямокутник 46">
            <a:extLst>
              <a:ext uri="{FF2B5EF4-FFF2-40B4-BE49-F238E27FC236}">
                <a16:creationId xmlns:a16="http://schemas.microsoft.com/office/drawing/2014/main" id="{F1B17747-FA8C-4A14-9E00-F1BE7B3DF97D}"/>
              </a:ext>
            </a:extLst>
          </p:cNvPr>
          <p:cNvSpPr>
            <a:spLocks noGrp="1"/>
          </p:cNvSpPr>
          <p:nvPr/>
        </p:nvSpPr>
        <p:spPr>
          <a:xfrm>
            <a:off x="6457950" y="35814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трансекта вздовж канави</a:t>
            </a:r>
          </a:p>
        </p:txBody>
      </p:sp>
      <p:sp>
        <p:nvSpPr>
          <p:cNvPr id="48" name="Овал 47">
            <a:extLst>
              <a:ext uri="{FF2B5EF4-FFF2-40B4-BE49-F238E27FC236}">
                <a16:creationId xmlns:a16="http://schemas.microsoft.com/office/drawing/2014/main" id="{27480E82-28CD-472A-BA69-E454792BF8A9}"/>
              </a:ext>
            </a:extLst>
          </p:cNvPr>
          <p:cNvSpPr>
            <a:spLocks noGrp="1"/>
          </p:cNvSpPr>
          <p:nvPr/>
        </p:nvSpPr>
        <p:spPr>
          <a:xfrm>
            <a:off x="6229350" y="3924300"/>
            <a:ext cx="133350" cy="133350"/>
          </a:xfrm>
          <a:prstGeom prst="ellipse">
            <a:avLst/>
          </a:prstGeom>
          <a:solidFill>
            <a:srgbClr val="0F6B64"/>
          </a:solidFill>
          <a:ln w="0">
            <a:noFill/>
          </a:ln>
        </p:spPr>
      </p:sp>
      <p:sp>
        <p:nvSpPr>
          <p:cNvPr id="49" name="Прямокутник 48">
            <a:extLst>
              <a:ext uri="{FF2B5EF4-FFF2-40B4-BE49-F238E27FC236}">
                <a16:creationId xmlns:a16="http://schemas.microsoft.com/office/drawing/2014/main" id="{5334A354-C1DD-4F44-AAE5-90DEF69A15FB}"/>
              </a:ext>
            </a:extLst>
          </p:cNvPr>
          <p:cNvSpPr>
            <a:spLocks noGrp="1"/>
          </p:cNvSpPr>
          <p:nvPr/>
        </p:nvSpPr>
        <p:spPr>
          <a:xfrm>
            <a:off x="6457950" y="38862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річка вище й нижче</a:t>
            </a:r>
          </a:p>
        </p:txBody>
      </p:sp>
      <p:sp>
        <p:nvSpPr>
          <p:cNvPr id="50" name="Овал 49">
            <a:extLst>
              <a:ext uri="{FF2B5EF4-FFF2-40B4-BE49-F238E27FC236}">
                <a16:creationId xmlns:a16="http://schemas.microsoft.com/office/drawing/2014/main" id="{D128ECFD-0513-4BB5-B40F-46443B35DB2E}"/>
              </a:ext>
            </a:extLst>
          </p:cNvPr>
          <p:cNvSpPr>
            <a:spLocks noGrp="1"/>
          </p:cNvSpPr>
          <p:nvPr/>
        </p:nvSpPr>
        <p:spPr>
          <a:xfrm>
            <a:off x="6229350" y="4229100"/>
            <a:ext cx="133350" cy="133350"/>
          </a:xfrm>
          <a:prstGeom prst="ellipse">
            <a:avLst/>
          </a:prstGeom>
          <a:solidFill>
            <a:srgbClr val="0F6B64"/>
          </a:solidFill>
          <a:ln w="0">
            <a:noFill/>
          </a:ln>
        </p:spPr>
      </p:sp>
      <p:sp>
        <p:nvSpPr>
          <p:cNvPr id="51" name="Прямокутник 50">
            <a:extLst>
              <a:ext uri="{FF2B5EF4-FFF2-40B4-BE49-F238E27FC236}">
                <a16:creationId xmlns:a16="http://schemas.microsoft.com/office/drawing/2014/main" id="{3E58EC3B-357F-4CBF-B462-90F1D408BF0E}"/>
              </a:ext>
            </a:extLst>
          </p:cNvPr>
          <p:cNvSpPr>
            <a:spLocks noGrp="1"/>
          </p:cNvSpPr>
          <p:nvPr/>
        </p:nvSpPr>
        <p:spPr>
          <a:xfrm>
            <a:off x="6457950" y="41910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точки біля водозабору</a:t>
            </a:r>
          </a:p>
        </p:txBody>
      </p:sp>
      <p:sp>
        <p:nvSpPr>
          <p:cNvPr id="52" name="Овал 51">
            <a:extLst>
              <a:ext uri="{FF2B5EF4-FFF2-40B4-BE49-F238E27FC236}">
                <a16:creationId xmlns:a16="http://schemas.microsoft.com/office/drawing/2014/main" id="{B47B1386-F536-480E-BA09-CB4612CB32E6}"/>
              </a:ext>
            </a:extLst>
          </p:cNvPr>
          <p:cNvSpPr>
            <a:spLocks noGrp="1"/>
          </p:cNvSpPr>
          <p:nvPr/>
        </p:nvSpPr>
        <p:spPr>
          <a:xfrm>
            <a:off x="6229350" y="4533900"/>
            <a:ext cx="133350" cy="133350"/>
          </a:xfrm>
          <a:prstGeom prst="ellipse">
            <a:avLst/>
          </a:prstGeom>
          <a:solidFill>
            <a:srgbClr val="0F6B64"/>
          </a:solidFill>
          <a:ln w="0">
            <a:noFill/>
          </a:ln>
        </p:spPr>
      </p:sp>
      <p:sp>
        <p:nvSpPr>
          <p:cNvPr id="53" name="Прямокутник 52">
            <a:extLst>
              <a:ext uri="{FF2B5EF4-FFF2-40B4-BE49-F238E27FC236}">
                <a16:creationId xmlns:a16="http://schemas.microsoft.com/office/drawing/2014/main" id="{765ADFD7-2C99-465A-AC2F-8AC3B614E351}"/>
              </a:ext>
            </a:extLst>
          </p:cNvPr>
          <p:cNvSpPr>
            <a:spLocks noGrp="1"/>
          </p:cNvSpPr>
          <p:nvPr/>
        </p:nvSpPr>
        <p:spPr>
          <a:xfrm>
            <a:off x="6457950" y="44958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свердловини до колодязів</a:t>
            </a:r>
          </a:p>
        </p:txBody>
      </p:sp>
      <p:sp>
        <p:nvSpPr>
          <p:cNvPr id="54" name="Овал 53">
            <a:extLst>
              <a:ext uri="{FF2B5EF4-FFF2-40B4-BE49-F238E27FC236}">
                <a16:creationId xmlns:a16="http://schemas.microsoft.com/office/drawing/2014/main" id="{8E3320BE-BB33-41FB-84C6-75877099FCF0}"/>
              </a:ext>
            </a:extLst>
          </p:cNvPr>
          <p:cNvSpPr>
            <a:spLocks noGrp="1"/>
          </p:cNvSpPr>
          <p:nvPr/>
        </p:nvSpPr>
        <p:spPr>
          <a:xfrm>
            <a:off x="6229350" y="4838700"/>
            <a:ext cx="133350" cy="133350"/>
          </a:xfrm>
          <a:prstGeom prst="ellipse">
            <a:avLst/>
          </a:prstGeom>
          <a:solidFill>
            <a:srgbClr val="0F6B64"/>
          </a:solidFill>
          <a:ln w="0">
            <a:noFill/>
          </a:ln>
        </p:spPr>
      </p:sp>
      <p:sp>
        <p:nvSpPr>
          <p:cNvPr id="55" name="Прямокутник 54">
            <a:extLst>
              <a:ext uri="{FF2B5EF4-FFF2-40B4-BE49-F238E27FC236}">
                <a16:creationId xmlns:a16="http://schemas.microsoft.com/office/drawing/2014/main" id="{45CEE9E8-1159-485E-9B28-FBBA5F8084B9}"/>
              </a:ext>
            </a:extLst>
          </p:cNvPr>
          <p:cNvSpPr>
            <a:spLocks noGrp="1"/>
          </p:cNvSpPr>
          <p:nvPr/>
        </p:nvSpPr>
        <p:spPr>
          <a:xfrm>
            <a:off x="6457950" y="4800600"/>
            <a:ext cx="1962150" cy="228600"/>
          </a:xfrm>
          <a:prstGeom prst="rect">
            <a:avLst/>
          </a:prstGeom>
          <a:noFill/>
          <a:ln w="0">
            <a:noFill/>
          </a:ln>
        </p:spPr>
        <p:txBody>
          <a:bodyPr anchor="t">
            <a:normAutofit fontScale="93285"/>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фон, резерви, повтор після опадів</a:t>
            </a:r>
          </a:p>
        </p:txBody>
      </p:sp>
      <p:sp>
        <p:nvSpPr>
          <p:cNvPr id="56" name="Прямокутник: округлені кути 55">
            <a:extLst>
              <a:ext uri="{FF2B5EF4-FFF2-40B4-BE49-F238E27FC236}">
                <a16:creationId xmlns:a16="http://schemas.microsoft.com/office/drawing/2014/main" id="{50080404-47C4-4B82-B24A-9323AE186B38}"/>
              </a:ext>
            </a:extLst>
          </p:cNvPr>
          <p:cNvSpPr>
            <a:spLocks noGrp="1"/>
          </p:cNvSpPr>
          <p:nvPr/>
        </p:nvSpPr>
        <p:spPr>
          <a:xfrm>
            <a:off x="8829675" y="2667000"/>
            <a:ext cx="2533650" cy="2705100"/>
          </a:xfrm>
          <a:prstGeom prst="roundRect">
            <a:avLst>
              <a:gd name="adj" fmla="val 3008"/>
            </a:avLst>
          </a:prstGeom>
          <a:solidFill>
            <a:srgbClr val="F5EBDD"/>
          </a:solidFill>
          <a:ln w="9525">
            <a:solidFill>
              <a:srgbClr val="D6E1DC"/>
            </a:solidFill>
          </a:ln>
        </p:spPr>
      </p:sp>
      <p:sp>
        <p:nvSpPr>
          <p:cNvPr id="57" name="Овал 56">
            <a:extLst>
              <a:ext uri="{FF2B5EF4-FFF2-40B4-BE49-F238E27FC236}">
                <a16:creationId xmlns:a16="http://schemas.microsoft.com/office/drawing/2014/main" id="{7F453A08-B2CA-4F52-AC56-BAB6E9A900F7}"/>
              </a:ext>
            </a:extLst>
          </p:cNvPr>
          <p:cNvSpPr>
            <a:spLocks noGrp="1"/>
          </p:cNvSpPr>
          <p:nvPr/>
        </p:nvSpPr>
        <p:spPr>
          <a:xfrm>
            <a:off x="8982075" y="2838450"/>
            <a:ext cx="361950" cy="361950"/>
          </a:xfrm>
          <a:prstGeom prst="ellipse">
            <a:avLst/>
          </a:prstGeom>
          <a:solidFill>
            <a:srgbClr val="4D8969"/>
          </a:solidFill>
          <a:ln w="0">
            <a:noFill/>
          </a:ln>
        </p:spPr>
      </p:sp>
      <p:sp>
        <p:nvSpPr>
          <p:cNvPr id="58" name="Прямокутник 57">
            <a:extLst>
              <a:ext uri="{FF2B5EF4-FFF2-40B4-BE49-F238E27FC236}">
                <a16:creationId xmlns:a16="http://schemas.microsoft.com/office/drawing/2014/main" id="{12D644A4-A077-4819-A557-5BCD5D06220B}"/>
              </a:ext>
            </a:extLst>
          </p:cNvPr>
          <p:cNvSpPr>
            <a:spLocks noGrp="1"/>
          </p:cNvSpPr>
          <p:nvPr/>
        </p:nvSpPr>
        <p:spPr>
          <a:xfrm>
            <a:off x="8982075" y="2952750"/>
            <a:ext cx="361950" cy="133350"/>
          </a:xfrm>
          <a:prstGeom prst="rect">
            <a:avLst/>
          </a:prstGeom>
          <a:noFill/>
          <a:ln w="0">
            <a:noFill/>
          </a:ln>
        </p:spPr>
        <p:txBody>
          <a:bodyPr anchor="t">
            <a:normAutofit fontScale="45833"/>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59" name="Прямокутник 58">
            <a:extLst>
              <a:ext uri="{FF2B5EF4-FFF2-40B4-BE49-F238E27FC236}">
                <a16:creationId xmlns:a16="http://schemas.microsoft.com/office/drawing/2014/main" id="{E159A8B3-452B-496E-AB55-9FD5E845FA34}"/>
              </a:ext>
            </a:extLst>
          </p:cNvPr>
          <p:cNvSpPr>
            <a:spLocks noGrp="1"/>
          </p:cNvSpPr>
          <p:nvPr/>
        </p:nvSpPr>
        <p:spPr>
          <a:xfrm>
            <a:off x="9477375" y="2847975"/>
            <a:ext cx="1714500" cy="266700"/>
          </a:xfrm>
          <a:prstGeom prst="rect">
            <a:avLst/>
          </a:prstGeom>
          <a:noFill/>
          <a:ln w="0">
            <a:noFill/>
          </a:ln>
        </p:spPr>
        <p:txBody>
          <a:bodyPr anchor="t">
            <a:normAutofit fontScale="90050"/>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КАРТОГРАФІЧНІ ПРОДУКТИ</a:t>
            </a:r>
          </a:p>
        </p:txBody>
      </p:sp>
      <p:sp>
        <p:nvSpPr>
          <p:cNvPr id="60" name="Овал 59">
            <a:extLst>
              <a:ext uri="{FF2B5EF4-FFF2-40B4-BE49-F238E27FC236}">
                <a16:creationId xmlns:a16="http://schemas.microsoft.com/office/drawing/2014/main" id="{01982CD6-FFC7-44D7-BEDD-BC4EE3B9A789}"/>
              </a:ext>
            </a:extLst>
          </p:cNvPr>
          <p:cNvSpPr>
            <a:spLocks noGrp="1"/>
          </p:cNvSpPr>
          <p:nvPr/>
        </p:nvSpPr>
        <p:spPr>
          <a:xfrm>
            <a:off x="9001125" y="3314700"/>
            <a:ext cx="133350" cy="133350"/>
          </a:xfrm>
          <a:prstGeom prst="ellipse">
            <a:avLst/>
          </a:prstGeom>
          <a:solidFill>
            <a:srgbClr val="4D8969"/>
          </a:solidFill>
          <a:ln w="0">
            <a:noFill/>
          </a:ln>
        </p:spPr>
      </p:sp>
      <p:sp>
        <p:nvSpPr>
          <p:cNvPr id="61" name="Прямокутник 60">
            <a:extLst>
              <a:ext uri="{FF2B5EF4-FFF2-40B4-BE49-F238E27FC236}">
                <a16:creationId xmlns:a16="http://schemas.microsoft.com/office/drawing/2014/main" id="{84A483D3-ECFF-4671-ADF3-57DF6BBE2949}"/>
              </a:ext>
            </a:extLst>
          </p:cNvPr>
          <p:cNvSpPr>
            <a:spLocks noGrp="1"/>
          </p:cNvSpPr>
          <p:nvPr/>
        </p:nvSpPr>
        <p:spPr>
          <a:xfrm>
            <a:off x="9229725" y="32766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джерела й шляхи</a:t>
            </a:r>
          </a:p>
        </p:txBody>
      </p:sp>
      <p:sp>
        <p:nvSpPr>
          <p:cNvPr id="62" name="Овал 61">
            <a:extLst>
              <a:ext uri="{FF2B5EF4-FFF2-40B4-BE49-F238E27FC236}">
                <a16:creationId xmlns:a16="http://schemas.microsoft.com/office/drawing/2014/main" id="{6CF5A1E6-9D64-4755-9172-F1599A045087}"/>
              </a:ext>
            </a:extLst>
          </p:cNvPr>
          <p:cNvSpPr>
            <a:spLocks noGrp="1"/>
          </p:cNvSpPr>
          <p:nvPr/>
        </p:nvSpPr>
        <p:spPr>
          <a:xfrm>
            <a:off x="9001125" y="3619500"/>
            <a:ext cx="133350" cy="133350"/>
          </a:xfrm>
          <a:prstGeom prst="ellipse">
            <a:avLst/>
          </a:prstGeom>
          <a:solidFill>
            <a:srgbClr val="4D8969"/>
          </a:solidFill>
          <a:ln w="0">
            <a:noFill/>
          </a:ln>
        </p:spPr>
      </p:sp>
      <p:sp>
        <p:nvSpPr>
          <p:cNvPr id="63" name="Прямокутник 62">
            <a:extLst>
              <a:ext uri="{FF2B5EF4-FFF2-40B4-BE49-F238E27FC236}">
                <a16:creationId xmlns:a16="http://schemas.microsoft.com/office/drawing/2014/main" id="{31D73ADD-ABF6-4297-AFC6-CE18BAE112C2}"/>
              </a:ext>
            </a:extLst>
          </p:cNvPr>
          <p:cNvSpPr>
            <a:spLocks noGrp="1"/>
          </p:cNvSpPr>
          <p:nvPr/>
        </p:nvSpPr>
        <p:spPr>
          <a:xfrm>
            <a:off x="9229725" y="35814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доступ і фактичні точки</a:t>
            </a:r>
          </a:p>
        </p:txBody>
      </p:sp>
      <p:sp>
        <p:nvSpPr>
          <p:cNvPr id="64" name="Овал 63">
            <a:extLst>
              <a:ext uri="{FF2B5EF4-FFF2-40B4-BE49-F238E27FC236}">
                <a16:creationId xmlns:a16="http://schemas.microsoft.com/office/drawing/2014/main" id="{518D03DA-CF0C-4BD8-BA7E-4F291D042105}"/>
              </a:ext>
            </a:extLst>
          </p:cNvPr>
          <p:cNvSpPr>
            <a:spLocks noGrp="1"/>
          </p:cNvSpPr>
          <p:nvPr/>
        </p:nvSpPr>
        <p:spPr>
          <a:xfrm>
            <a:off x="9001125" y="3924300"/>
            <a:ext cx="133350" cy="133350"/>
          </a:xfrm>
          <a:prstGeom prst="ellipse">
            <a:avLst/>
          </a:prstGeom>
          <a:solidFill>
            <a:srgbClr val="4D8969"/>
          </a:solidFill>
          <a:ln w="0">
            <a:noFill/>
          </a:ln>
        </p:spPr>
      </p:sp>
      <p:sp>
        <p:nvSpPr>
          <p:cNvPr id="65" name="Прямокутник 64">
            <a:extLst>
              <a:ext uri="{FF2B5EF4-FFF2-40B4-BE49-F238E27FC236}">
                <a16:creationId xmlns:a16="http://schemas.microsoft.com/office/drawing/2014/main" id="{64F2F91C-22CB-4F4B-B70C-D3A72B7B1288}"/>
              </a:ext>
            </a:extLst>
          </p:cNvPr>
          <p:cNvSpPr>
            <a:spLocks noGrp="1"/>
          </p:cNvSpPr>
          <p:nvPr/>
        </p:nvSpPr>
        <p:spPr>
          <a:xfrm>
            <a:off x="9229725" y="38862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польові й лабораторні дані</a:t>
            </a:r>
          </a:p>
        </p:txBody>
      </p:sp>
      <p:sp>
        <p:nvSpPr>
          <p:cNvPr id="66" name="Овал 65">
            <a:extLst>
              <a:ext uri="{FF2B5EF4-FFF2-40B4-BE49-F238E27FC236}">
                <a16:creationId xmlns:a16="http://schemas.microsoft.com/office/drawing/2014/main" id="{5D0595B3-15A5-4162-A7B0-0780D982E314}"/>
              </a:ext>
            </a:extLst>
          </p:cNvPr>
          <p:cNvSpPr>
            <a:spLocks noGrp="1"/>
          </p:cNvSpPr>
          <p:nvPr/>
        </p:nvSpPr>
        <p:spPr>
          <a:xfrm>
            <a:off x="9001125" y="4229100"/>
            <a:ext cx="133350" cy="133350"/>
          </a:xfrm>
          <a:prstGeom prst="ellipse">
            <a:avLst/>
          </a:prstGeom>
          <a:solidFill>
            <a:srgbClr val="4D8969"/>
          </a:solidFill>
          <a:ln w="0">
            <a:noFill/>
          </a:ln>
        </p:spPr>
      </p:sp>
      <p:sp>
        <p:nvSpPr>
          <p:cNvPr id="67" name="Прямокутник 66">
            <a:extLst>
              <a:ext uri="{FF2B5EF4-FFF2-40B4-BE49-F238E27FC236}">
                <a16:creationId xmlns:a16="http://schemas.microsoft.com/office/drawing/2014/main" id="{889BEAD9-26EF-4072-A98A-7EE52208B719}"/>
              </a:ext>
            </a:extLst>
          </p:cNvPr>
          <p:cNvSpPr>
            <a:spLocks noGrp="1"/>
          </p:cNvSpPr>
          <p:nvPr/>
        </p:nvSpPr>
        <p:spPr>
          <a:xfrm>
            <a:off x="9229725" y="41910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прогноз і перевищення</a:t>
            </a:r>
          </a:p>
        </p:txBody>
      </p:sp>
      <p:sp>
        <p:nvSpPr>
          <p:cNvPr id="68" name="Овал 67">
            <a:extLst>
              <a:ext uri="{FF2B5EF4-FFF2-40B4-BE49-F238E27FC236}">
                <a16:creationId xmlns:a16="http://schemas.microsoft.com/office/drawing/2014/main" id="{90BB871E-E231-4F6E-A355-72DA52C1CD9C}"/>
              </a:ext>
            </a:extLst>
          </p:cNvPr>
          <p:cNvSpPr>
            <a:spLocks noGrp="1"/>
          </p:cNvSpPr>
          <p:nvPr/>
        </p:nvSpPr>
        <p:spPr>
          <a:xfrm>
            <a:off x="9001125" y="4533900"/>
            <a:ext cx="133350" cy="133350"/>
          </a:xfrm>
          <a:prstGeom prst="ellipse">
            <a:avLst/>
          </a:prstGeom>
          <a:solidFill>
            <a:srgbClr val="4D8969"/>
          </a:solidFill>
          <a:ln w="0">
            <a:noFill/>
          </a:ln>
        </p:spPr>
      </p:sp>
      <p:sp>
        <p:nvSpPr>
          <p:cNvPr id="69" name="Прямокутник 68">
            <a:extLst>
              <a:ext uri="{FF2B5EF4-FFF2-40B4-BE49-F238E27FC236}">
                <a16:creationId xmlns:a16="http://schemas.microsoft.com/office/drawing/2014/main" id="{A4F51604-41E2-45B8-87BC-5FD1F192B93B}"/>
              </a:ext>
            </a:extLst>
          </p:cNvPr>
          <p:cNvSpPr>
            <a:spLocks noGrp="1"/>
          </p:cNvSpPr>
          <p:nvPr/>
        </p:nvSpPr>
        <p:spPr>
          <a:xfrm>
            <a:off x="9229725" y="44958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невизначеність і прогалини</a:t>
            </a:r>
          </a:p>
        </p:txBody>
      </p:sp>
      <p:sp>
        <p:nvSpPr>
          <p:cNvPr id="70" name="Овал 69">
            <a:extLst>
              <a:ext uri="{FF2B5EF4-FFF2-40B4-BE49-F238E27FC236}">
                <a16:creationId xmlns:a16="http://schemas.microsoft.com/office/drawing/2014/main" id="{86FFF572-B0F2-44E3-AA32-AFC44797B990}"/>
              </a:ext>
            </a:extLst>
          </p:cNvPr>
          <p:cNvSpPr>
            <a:spLocks noGrp="1"/>
          </p:cNvSpPr>
          <p:nvPr/>
        </p:nvSpPr>
        <p:spPr>
          <a:xfrm>
            <a:off x="9001125" y="4838700"/>
            <a:ext cx="133350" cy="133350"/>
          </a:xfrm>
          <a:prstGeom prst="ellipse">
            <a:avLst/>
          </a:prstGeom>
          <a:solidFill>
            <a:srgbClr val="4D8969"/>
          </a:solidFill>
          <a:ln w="0">
            <a:noFill/>
          </a:ln>
        </p:spPr>
      </p:sp>
      <p:sp>
        <p:nvSpPr>
          <p:cNvPr id="71" name="Прямокутник 70">
            <a:extLst>
              <a:ext uri="{FF2B5EF4-FFF2-40B4-BE49-F238E27FC236}">
                <a16:creationId xmlns:a16="http://schemas.microsoft.com/office/drawing/2014/main" id="{32E0044B-16E9-47FB-B66F-690B9012B438}"/>
              </a:ext>
            </a:extLst>
          </p:cNvPr>
          <p:cNvSpPr>
            <a:spLocks noGrp="1"/>
          </p:cNvSpPr>
          <p:nvPr/>
        </p:nvSpPr>
        <p:spPr>
          <a:xfrm>
            <a:off x="9229725" y="4800600"/>
            <a:ext cx="1962150" cy="228600"/>
          </a:xfrm>
          <a:prstGeom prst="rect">
            <a:avLst/>
          </a:prstGeom>
          <a:noFill/>
          <a:ln w="0">
            <a:noFill/>
          </a:ln>
        </p:spPr>
        <p:txBody>
          <a:bodyPr anchor="t">
            <a:normAutofit/>
          </a:bodyPr>
          <a:lstStyle/>
          <a:p>
            <a:pPr algn="l">
              <a:defRPr sz="750" b="1">
                <a:solidFill>
                  <a:srgbClr val="62747A"/>
                </a:solidFill>
                <a:latin typeface="DejaVu Sans"/>
                <a:ea typeface="DejaVu Sans"/>
                <a:cs typeface="DejaVu Sans"/>
              </a:defRPr>
            </a:pPr>
            <a:r>
              <a:rPr sz="750" b="1">
                <a:solidFill>
                  <a:srgbClr val="62747A"/>
                </a:solidFill>
                <a:latin typeface="DejaVu Sans"/>
                <a:ea typeface="DejaVu Sans"/>
                <a:cs typeface="DejaVu Sans"/>
              </a:rPr>
              <a:t>пріоритети наступного циклу</a:t>
            </a:r>
          </a:p>
        </p:txBody>
      </p:sp>
      <p:sp>
        <p:nvSpPr>
          <p:cNvPr id="72" name="Прямокутник: округлені кути 71">
            <a:extLst>
              <a:ext uri="{FF2B5EF4-FFF2-40B4-BE49-F238E27FC236}">
                <a16:creationId xmlns:a16="http://schemas.microsoft.com/office/drawing/2014/main" id="{892B9DAC-ED07-4BF1-9239-B997611F7287}"/>
              </a:ext>
            </a:extLst>
          </p:cNvPr>
          <p:cNvSpPr>
            <a:spLocks noGrp="1"/>
          </p:cNvSpPr>
          <p:nvPr/>
        </p:nvSpPr>
        <p:spPr>
          <a:xfrm>
            <a:off x="514350" y="5619750"/>
            <a:ext cx="11068050" cy="419100"/>
          </a:xfrm>
          <a:prstGeom prst="roundRect">
            <a:avLst>
              <a:gd name="adj" fmla="val 18182"/>
            </a:avLst>
          </a:prstGeom>
          <a:solidFill>
            <a:srgbClr val="10282F"/>
          </a:solidFill>
          <a:ln w="0">
            <a:noFill/>
          </a:ln>
        </p:spPr>
      </p:sp>
      <p:sp>
        <p:nvSpPr>
          <p:cNvPr id="73" name="Прямокутник 72">
            <a:extLst>
              <a:ext uri="{FF2B5EF4-FFF2-40B4-BE49-F238E27FC236}">
                <a16:creationId xmlns:a16="http://schemas.microsoft.com/office/drawing/2014/main" id="{7ADE301E-B861-47BD-9169-7617AFFCF699}"/>
              </a:ext>
            </a:extLst>
          </p:cNvPr>
          <p:cNvSpPr>
            <a:spLocks noGrp="1"/>
          </p:cNvSpPr>
          <p:nvPr/>
        </p:nvSpPr>
        <p:spPr>
          <a:xfrm>
            <a:off x="666750" y="5705475"/>
            <a:ext cx="10763250" cy="238125"/>
          </a:xfrm>
          <a:prstGeom prst="rect">
            <a:avLst/>
          </a:prstGeom>
          <a:noFill/>
          <a:ln w="0">
            <a:noFill/>
          </a:ln>
        </p:spPr>
        <p:txBody>
          <a:bodyPr anchor="t">
            <a:normAutofit fontScale="89175"/>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Повний шлях міграції підтверджує узгоджена послідовність високих концентрацій від резервуарів через канаву й потік до свердловин або рецептора.</a:t>
            </a:r>
          </a:p>
        </p:txBody>
      </p:sp>
      <p:sp>
        <p:nvSpPr>
          <p:cNvPr id="74" name="Прямокутник 73">
            <a:extLst>
              <a:ext uri="{FF2B5EF4-FFF2-40B4-BE49-F238E27FC236}">
                <a16:creationId xmlns:a16="http://schemas.microsoft.com/office/drawing/2014/main" id="{0441FF3A-1F85-4D2A-A4C8-196919C2288D}"/>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5" name="Прямокутник 74">
            <a:extLst>
              <a:ext uri="{FF2B5EF4-FFF2-40B4-BE49-F238E27FC236}">
                <a16:creationId xmlns:a16="http://schemas.microsoft.com/office/drawing/2014/main" id="{06D7014B-7A28-4BAA-B064-D0B6CFAA8C2F}"/>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50</a:t>
            </a:r>
          </a:p>
        </p:txBody>
      </p:sp>
    </p:spTree>
    <p:extLst>
      <p:ext uri="{BB962C8B-B14F-4D97-AF65-F5344CB8AC3E}">
        <p14:creationId xmlns:p14="http://schemas.microsoft.com/office/powerpoint/2010/main" val="8284809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4F8F6"/>
        </a:solidFill>
        <a:effectLst/>
      </p:bgPr>
    </p:bg>
    <p:spTree>
      <p:nvGrpSpPr>
        <p:cNvPr id="1" name=""/>
        <p:cNvGrpSpPr/>
        <p:nvPr/>
      </p:nvGrpSpPr>
      <p:grpSpPr>
        <a:xfrm>
          <a:off x="0" y="0"/>
          <a:ext cx="0" cy="0"/>
          <a:chOff x="0" y="0"/>
          <a:chExt cx="0" cy="0"/>
        </a:xfrm>
      </p:grpSpPr>
      <p:sp>
        <p:nvSpPr>
          <p:cNvPr id="72" name="Прямокутник 71">
            <a:extLst>
              <a:ext uri="{FF2B5EF4-FFF2-40B4-BE49-F238E27FC236}">
                <a16:creationId xmlns:a16="http://schemas.microsoft.com/office/drawing/2014/main" id="{F367FA3E-E7A1-407E-9381-61FA93E36814}"/>
              </a:ext>
            </a:extLst>
          </p:cNvPr>
          <p:cNvSpPr>
            <a:spLocks noGrp="1"/>
          </p:cNvSpPr>
          <p:nvPr/>
        </p:nvSpPr>
        <p:spPr>
          <a:xfrm>
            <a:off x="514350" y="342900"/>
            <a:ext cx="428625" cy="228600"/>
          </a:xfrm>
          <a:prstGeom prst="rect">
            <a:avLst/>
          </a:prstGeom>
          <a:noFill/>
          <a:ln w="0">
            <a:noFill/>
          </a:ln>
        </p:spPr>
        <p:txBody>
          <a:bodyPr anchor="t">
            <a:normAutofit/>
          </a:bodyPr>
          <a:lstStyle/>
          <a:p>
            <a:pPr algn="l">
              <a:defRPr sz="900" b="1">
                <a:solidFill>
                  <a:srgbClr val="0F6B64"/>
                </a:solidFill>
                <a:latin typeface="DejaVu Sans"/>
                <a:ea typeface="DejaVu Sans"/>
                <a:cs typeface="DejaVu Sans"/>
              </a:defRPr>
            </a:pPr>
            <a:r>
              <a:rPr sz="900" b="1">
                <a:solidFill>
                  <a:srgbClr val="0F6B64"/>
                </a:solidFill>
                <a:latin typeface="DejaVu Sans"/>
                <a:ea typeface="DejaVu Sans"/>
                <a:cs typeface="DejaVu Sans"/>
              </a:rPr>
              <a:t>51</a:t>
            </a:r>
          </a:p>
        </p:txBody>
      </p:sp>
      <p:sp>
        <p:nvSpPr>
          <p:cNvPr id="2" name="Прямокутник 1">
            <a:extLst>
              <a:ext uri="{FF2B5EF4-FFF2-40B4-BE49-F238E27FC236}">
                <a16:creationId xmlns:a16="http://schemas.microsoft.com/office/drawing/2014/main" id="{E3C551A8-A1C8-4E04-AFDA-C9F3909659F9}"/>
              </a:ext>
            </a:extLst>
          </p:cNvPr>
          <p:cNvSpPr>
            <a:spLocks noGrp="1"/>
          </p:cNvSpPr>
          <p:nvPr/>
        </p:nvSpPr>
        <p:spPr>
          <a:xfrm>
            <a:off x="1028700" y="409575"/>
            <a:ext cx="400050" cy="38100"/>
          </a:xfrm>
          <a:prstGeom prst="rect">
            <a:avLst/>
          </a:prstGeom>
          <a:solidFill>
            <a:srgbClr val="D9952D"/>
          </a:solidFill>
          <a:ln w="0">
            <a:noFill/>
          </a:ln>
        </p:spPr>
      </p:sp>
      <p:sp>
        <p:nvSpPr>
          <p:cNvPr id="3" name="Прямокутник 2">
            <a:extLst>
              <a:ext uri="{FF2B5EF4-FFF2-40B4-BE49-F238E27FC236}">
                <a16:creationId xmlns:a16="http://schemas.microsoft.com/office/drawing/2014/main" id="{A0D939C3-56D8-4AF2-901A-2AAC3A075840}"/>
              </a:ext>
            </a:extLst>
          </p:cNvPr>
          <p:cNvSpPr>
            <a:spLocks noGrp="1"/>
          </p:cNvSpPr>
          <p:nvPr/>
        </p:nvSpPr>
        <p:spPr>
          <a:xfrm>
            <a:off x="514350" y="723900"/>
            <a:ext cx="11049000" cy="523875"/>
          </a:xfrm>
          <a:prstGeom prst="rect">
            <a:avLst/>
          </a:prstGeom>
          <a:noFill/>
          <a:ln w="0">
            <a:noFill/>
          </a:ln>
        </p:spPr>
        <p:txBody>
          <a:bodyPr anchor="t">
            <a:normAutofit/>
          </a:bodyPr>
          <a:lstStyle/>
          <a:p>
            <a:pPr algn="l">
              <a:defRPr sz="2250" b="1">
                <a:solidFill>
                  <a:srgbClr val="10282F"/>
                </a:solidFill>
                <a:latin typeface="DejaVu Sans"/>
                <a:ea typeface="DejaVu Sans"/>
                <a:cs typeface="DejaVu Sans"/>
              </a:defRPr>
            </a:pPr>
            <a:r>
              <a:rPr sz="2250" b="1">
                <a:solidFill>
                  <a:srgbClr val="10282F"/>
                </a:solidFill>
                <a:latin typeface="DejaVu Sans"/>
                <a:ea typeface="DejaVu Sans"/>
                <a:cs typeface="DejaVu Sans"/>
              </a:rPr>
              <a:t>Моніторинг перетворює дані на перевірене просторове рішення</a:t>
            </a:r>
          </a:p>
        </p:txBody>
      </p:sp>
      <p:sp>
        <p:nvSpPr>
          <p:cNvPr id="4" name="Прямокутник: округлені кути 3">
            <a:extLst>
              <a:ext uri="{FF2B5EF4-FFF2-40B4-BE49-F238E27FC236}">
                <a16:creationId xmlns:a16="http://schemas.microsoft.com/office/drawing/2014/main" id="{EDB89223-2C5C-4BA7-B41E-ECC662D7C7F7}"/>
              </a:ext>
            </a:extLst>
          </p:cNvPr>
          <p:cNvSpPr>
            <a:spLocks noGrp="1"/>
          </p:cNvSpPr>
          <p:nvPr/>
        </p:nvSpPr>
        <p:spPr>
          <a:xfrm>
            <a:off x="514350" y="1657350"/>
            <a:ext cx="11068050" cy="666750"/>
          </a:xfrm>
          <a:prstGeom prst="roundRect">
            <a:avLst>
              <a:gd name="adj" fmla="val 11429"/>
            </a:avLst>
          </a:prstGeom>
          <a:solidFill>
            <a:srgbClr val="FFFFFF"/>
          </a:solidFill>
          <a:ln w="9525">
            <a:solidFill>
              <a:srgbClr val="D6E1DC"/>
            </a:solidFill>
          </a:ln>
        </p:spPr>
      </p:sp>
      <p:sp>
        <p:nvSpPr>
          <p:cNvPr id="5" name="Прямокутник: округлені кути 4">
            <a:extLst>
              <a:ext uri="{FF2B5EF4-FFF2-40B4-BE49-F238E27FC236}">
                <a16:creationId xmlns:a16="http://schemas.microsoft.com/office/drawing/2014/main" id="{8C94239D-CCAC-4002-8C27-EE737E9D8ACE}"/>
              </a:ext>
            </a:extLst>
          </p:cNvPr>
          <p:cNvSpPr>
            <a:spLocks noGrp="1"/>
          </p:cNvSpPr>
          <p:nvPr/>
        </p:nvSpPr>
        <p:spPr>
          <a:xfrm>
            <a:off x="514350" y="1657350"/>
            <a:ext cx="66675" cy="666750"/>
          </a:xfrm>
          <a:prstGeom prst="roundRect">
            <a:avLst>
              <a:gd name="adj" fmla="val 50000"/>
            </a:avLst>
          </a:prstGeom>
          <a:solidFill>
            <a:srgbClr val="4D8969"/>
          </a:solidFill>
          <a:ln w="0">
            <a:noFill/>
          </a:ln>
        </p:spPr>
      </p:sp>
      <p:sp>
        <p:nvSpPr>
          <p:cNvPr id="6" name="Прямокутник 5">
            <a:extLst>
              <a:ext uri="{FF2B5EF4-FFF2-40B4-BE49-F238E27FC236}">
                <a16:creationId xmlns:a16="http://schemas.microsoft.com/office/drawing/2014/main" id="{520A6649-4BB5-4323-AB92-1D823EA8CABB}"/>
              </a:ext>
            </a:extLst>
          </p:cNvPr>
          <p:cNvSpPr>
            <a:spLocks noGrp="1"/>
          </p:cNvSpPr>
          <p:nvPr/>
        </p:nvSpPr>
        <p:spPr>
          <a:xfrm>
            <a:off x="704850" y="1771650"/>
            <a:ext cx="10687050" cy="171450"/>
          </a:xfrm>
          <a:prstGeom prst="rect">
            <a:avLst/>
          </a:prstGeom>
          <a:noFill/>
          <a:ln w="0">
            <a:noFill/>
          </a:ln>
        </p:spPr>
        <p:txBody>
          <a:bodyPr anchor="t">
            <a:normAutofit fontScale="70000"/>
          </a:bodyPr>
          <a:lstStyle/>
          <a:p>
            <a:pPr algn="l">
              <a:defRPr sz="750" b="1">
                <a:solidFill>
                  <a:srgbClr val="4D8969"/>
                </a:solidFill>
                <a:latin typeface="DejaVu Sans"/>
                <a:ea typeface="DejaVu Sans"/>
                <a:cs typeface="DejaVu Sans"/>
              </a:defRPr>
            </a:pPr>
            <a:r>
              <a:rPr sz="750" b="1">
                <a:solidFill>
                  <a:srgbClr val="4D8969"/>
                </a:solidFill>
                <a:latin typeface="DejaVu Sans"/>
                <a:ea typeface="DejaVu Sans"/>
                <a:cs typeface="DejaVu Sans"/>
              </a:rPr>
              <a:t>АДАПТИВНИЙ МОНІТОРИНГ</a:t>
            </a:r>
          </a:p>
        </p:txBody>
      </p:sp>
      <p:sp>
        <p:nvSpPr>
          <p:cNvPr id="7" name="Прямокутник 6">
            <a:extLst>
              <a:ext uri="{FF2B5EF4-FFF2-40B4-BE49-F238E27FC236}">
                <a16:creationId xmlns:a16="http://schemas.microsoft.com/office/drawing/2014/main" id="{68B9BEB8-B4E6-4E9C-A42E-263C1D809522}"/>
              </a:ext>
            </a:extLst>
          </p:cNvPr>
          <p:cNvSpPr>
            <a:spLocks noGrp="1"/>
          </p:cNvSpPr>
          <p:nvPr/>
        </p:nvSpPr>
        <p:spPr>
          <a:xfrm>
            <a:off x="704850" y="1990725"/>
            <a:ext cx="10706100" cy="247650"/>
          </a:xfrm>
          <a:prstGeom prst="rect">
            <a:avLst/>
          </a:prstGeom>
          <a:noFill/>
          <a:ln w="0">
            <a:noFill/>
          </a:ln>
        </p:spPr>
        <p:txBody>
          <a:bodyPr anchor="t">
            <a:normAutofit fontScale="97619"/>
          </a:bodyPr>
          <a:lstStyle/>
          <a:p>
            <a:pPr algn="l">
              <a:defRPr sz="1050" b="0">
                <a:solidFill>
                  <a:srgbClr val="17313A"/>
                </a:solidFill>
                <a:latin typeface="DejaVu Sans"/>
                <a:ea typeface="DejaVu Sans"/>
                <a:cs typeface="DejaVu Sans"/>
              </a:defRPr>
            </a:pPr>
            <a:r>
              <a:rPr sz="1050" b="0">
                <a:solidFill>
                  <a:srgbClr val="17313A"/>
                </a:solidFill>
                <a:latin typeface="DejaVu Sans"/>
                <a:ea typeface="DejaVu Sans"/>
                <a:cs typeface="DejaVu Sans"/>
              </a:rPr>
              <a:t>Система спостережень, яку оновлюють після кожного циклу даних відповідно до нових джерел, шляхів міграції, ризиків і прогалин.</a:t>
            </a:r>
          </a:p>
        </p:txBody>
      </p:sp>
      <p:sp>
        <p:nvSpPr>
          <p:cNvPr id="8" name="Прямокутник: округлені кути 7">
            <a:extLst>
              <a:ext uri="{FF2B5EF4-FFF2-40B4-BE49-F238E27FC236}">
                <a16:creationId xmlns:a16="http://schemas.microsoft.com/office/drawing/2014/main" id="{40B7A827-2B07-45F4-8A74-6BEB6CF92D27}"/>
              </a:ext>
            </a:extLst>
          </p:cNvPr>
          <p:cNvSpPr>
            <a:spLocks noGrp="1"/>
          </p:cNvSpPr>
          <p:nvPr/>
        </p:nvSpPr>
        <p:spPr>
          <a:xfrm>
            <a:off x="514350" y="2647950"/>
            <a:ext cx="3457575" cy="533400"/>
          </a:xfrm>
          <a:prstGeom prst="roundRect">
            <a:avLst>
              <a:gd name="adj" fmla="val 14286"/>
            </a:avLst>
          </a:prstGeom>
          <a:solidFill>
            <a:srgbClr val="FFFFFF"/>
          </a:solidFill>
          <a:ln w="9525">
            <a:solidFill>
              <a:srgbClr val="D6E1DC"/>
            </a:solidFill>
          </a:ln>
        </p:spPr>
      </p:sp>
      <p:sp>
        <p:nvSpPr>
          <p:cNvPr id="9" name="Овал 8">
            <a:extLst>
              <a:ext uri="{FF2B5EF4-FFF2-40B4-BE49-F238E27FC236}">
                <a16:creationId xmlns:a16="http://schemas.microsoft.com/office/drawing/2014/main" id="{FF17F8F9-5E7F-4A96-BA39-D77723DF3156}"/>
              </a:ext>
            </a:extLst>
          </p:cNvPr>
          <p:cNvSpPr>
            <a:spLocks noGrp="1"/>
          </p:cNvSpPr>
          <p:nvPr/>
        </p:nvSpPr>
        <p:spPr>
          <a:xfrm>
            <a:off x="628650" y="2771775"/>
            <a:ext cx="285750" cy="285750"/>
          </a:xfrm>
          <a:prstGeom prst="ellipse">
            <a:avLst/>
          </a:prstGeom>
          <a:solidFill>
            <a:srgbClr val="0F6B64"/>
          </a:solidFill>
          <a:ln w="0">
            <a:noFill/>
          </a:ln>
        </p:spPr>
      </p:sp>
      <p:sp>
        <p:nvSpPr>
          <p:cNvPr id="10" name="Прямокутник 9">
            <a:extLst>
              <a:ext uri="{FF2B5EF4-FFF2-40B4-BE49-F238E27FC236}">
                <a16:creationId xmlns:a16="http://schemas.microsoft.com/office/drawing/2014/main" id="{B92B2973-9CA8-4B06-AAA4-BD647A739AB4}"/>
              </a:ext>
            </a:extLst>
          </p:cNvPr>
          <p:cNvSpPr>
            <a:spLocks noGrp="1"/>
          </p:cNvSpPr>
          <p:nvPr/>
        </p:nvSpPr>
        <p:spPr>
          <a:xfrm>
            <a:off x="628650" y="285750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a:t>
            </a:r>
          </a:p>
        </p:txBody>
      </p:sp>
      <p:sp>
        <p:nvSpPr>
          <p:cNvPr id="11" name="Прямокутник 10">
            <a:extLst>
              <a:ext uri="{FF2B5EF4-FFF2-40B4-BE49-F238E27FC236}">
                <a16:creationId xmlns:a16="http://schemas.microsoft.com/office/drawing/2014/main" id="{DA429820-877F-4D46-B610-E9E18ECE6743}"/>
              </a:ext>
            </a:extLst>
          </p:cNvPr>
          <p:cNvSpPr>
            <a:spLocks noGrp="1"/>
          </p:cNvSpPr>
          <p:nvPr/>
        </p:nvSpPr>
        <p:spPr>
          <a:xfrm>
            <a:off x="1028700" y="271462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Рішення</a:t>
            </a:r>
          </a:p>
        </p:txBody>
      </p:sp>
      <p:sp>
        <p:nvSpPr>
          <p:cNvPr id="12" name="Прямокутник 11">
            <a:extLst>
              <a:ext uri="{FF2B5EF4-FFF2-40B4-BE49-F238E27FC236}">
                <a16:creationId xmlns:a16="http://schemas.microsoft.com/office/drawing/2014/main" id="{992A2C97-D175-4AB0-AFA1-7383BE54F46F}"/>
              </a:ext>
            </a:extLst>
          </p:cNvPr>
          <p:cNvSpPr>
            <a:spLocks noGrp="1"/>
          </p:cNvSpPr>
          <p:nvPr/>
        </p:nvSpPr>
        <p:spPr>
          <a:xfrm>
            <a:off x="2019300" y="2714625"/>
            <a:ext cx="1743075" cy="3619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Моніторинг перевіряє конкретні гіпотези КМД.</a:t>
            </a:r>
          </a:p>
        </p:txBody>
      </p:sp>
      <p:sp>
        <p:nvSpPr>
          <p:cNvPr id="13" name="Прямокутник: округлені кути 12">
            <a:extLst>
              <a:ext uri="{FF2B5EF4-FFF2-40B4-BE49-F238E27FC236}">
                <a16:creationId xmlns:a16="http://schemas.microsoft.com/office/drawing/2014/main" id="{4073CF32-4F2C-45AC-B312-68A677C46FA1}"/>
              </a:ext>
            </a:extLst>
          </p:cNvPr>
          <p:cNvSpPr>
            <a:spLocks noGrp="1"/>
          </p:cNvSpPr>
          <p:nvPr/>
        </p:nvSpPr>
        <p:spPr>
          <a:xfrm>
            <a:off x="4200525" y="2647950"/>
            <a:ext cx="3457575" cy="533400"/>
          </a:xfrm>
          <a:prstGeom prst="roundRect">
            <a:avLst>
              <a:gd name="adj" fmla="val 14286"/>
            </a:avLst>
          </a:prstGeom>
          <a:solidFill>
            <a:srgbClr val="F5EBDD"/>
          </a:solidFill>
          <a:ln w="9525">
            <a:solidFill>
              <a:srgbClr val="D6E1DC"/>
            </a:solidFill>
          </a:ln>
        </p:spPr>
      </p:sp>
      <p:sp>
        <p:nvSpPr>
          <p:cNvPr id="14" name="Овал 13">
            <a:extLst>
              <a:ext uri="{FF2B5EF4-FFF2-40B4-BE49-F238E27FC236}">
                <a16:creationId xmlns:a16="http://schemas.microsoft.com/office/drawing/2014/main" id="{BCEC70BE-33CB-4353-B5A4-A175AA246C62}"/>
              </a:ext>
            </a:extLst>
          </p:cNvPr>
          <p:cNvSpPr>
            <a:spLocks noGrp="1"/>
          </p:cNvSpPr>
          <p:nvPr/>
        </p:nvSpPr>
        <p:spPr>
          <a:xfrm>
            <a:off x="4314825" y="2771775"/>
            <a:ext cx="285750" cy="285750"/>
          </a:xfrm>
          <a:prstGeom prst="ellipse">
            <a:avLst/>
          </a:prstGeom>
          <a:solidFill>
            <a:srgbClr val="0F6B64"/>
          </a:solidFill>
          <a:ln w="0">
            <a:noFill/>
          </a:ln>
        </p:spPr>
      </p:sp>
      <p:sp>
        <p:nvSpPr>
          <p:cNvPr id="15" name="Прямокутник 14">
            <a:extLst>
              <a:ext uri="{FF2B5EF4-FFF2-40B4-BE49-F238E27FC236}">
                <a16:creationId xmlns:a16="http://schemas.microsoft.com/office/drawing/2014/main" id="{FB2F6F99-597D-4E68-BB03-FA4BF380ACE2}"/>
              </a:ext>
            </a:extLst>
          </p:cNvPr>
          <p:cNvSpPr>
            <a:spLocks noGrp="1"/>
          </p:cNvSpPr>
          <p:nvPr/>
        </p:nvSpPr>
        <p:spPr>
          <a:xfrm>
            <a:off x="4314825" y="285750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2</a:t>
            </a:r>
          </a:p>
        </p:txBody>
      </p:sp>
      <p:sp>
        <p:nvSpPr>
          <p:cNvPr id="16" name="Прямокутник 15">
            <a:extLst>
              <a:ext uri="{FF2B5EF4-FFF2-40B4-BE49-F238E27FC236}">
                <a16:creationId xmlns:a16="http://schemas.microsoft.com/office/drawing/2014/main" id="{16ADFAC9-762A-46E0-8900-F83347013811}"/>
              </a:ext>
            </a:extLst>
          </p:cNvPr>
          <p:cNvSpPr>
            <a:spLocks noGrp="1"/>
          </p:cNvSpPr>
          <p:nvPr/>
        </p:nvSpPr>
        <p:spPr>
          <a:xfrm>
            <a:off x="4714875" y="271462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Вимірювання</a:t>
            </a:r>
          </a:p>
        </p:txBody>
      </p:sp>
      <p:sp>
        <p:nvSpPr>
          <p:cNvPr id="17" name="Прямокутник 16">
            <a:extLst>
              <a:ext uri="{FF2B5EF4-FFF2-40B4-BE49-F238E27FC236}">
                <a16:creationId xmlns:a16="http://schemas.microsoft.com/office/drawing/2014/main" id="{1224FED4-B593-4B5D-8927-AD4305348FFA}"/>
              </a:ext>
            </a:extLst>
          </p:cNvPr>
          <p:cNvSpPr>
            <a:spLocks noGrp="1"/>
          </p:cNvSpPr>
          <p:nvPr/>
        </p:nvSpPr>
        <p:spPr>
          <a:xfrm>
            <a:off x="5705475" y="2714625"/>
            <a:ext cx="1743075" cy="361950"/>
          </a:xfrm>
          <a:prstGeom prst="rect">
            <a:avLst/>
          </a:prstGeom>
          <a:noFill/>
          <a:ln w="0">
            <a:noFill/>
          </a:ln>
        </p:spPr>
        <p:txBody>
          <a:bodyPr anchor="t">
            <a:normAutofit fontScale="78889"/>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Польові сенсори потребують калібрування й лабораторного підтвердження.</a:t>
            </a:r>
          </a:p>
        </p:txBody>
      </p:sp>
      <p:sp>
        <p:nvSpPr>
          <p:cNvPr id="18" name="Прямокутник: округлені кути 17">
            <a:extLst>
              <a:ext uri="{FF2B5EF4-FFF2-40B4-BE49-F238E27FC236}">
                <a16:creationId xmlns:a16="http://schemas.microsoft.com/office/drawing/2014/main" id="{76158269-0D8E-46F8-9E2A-E0B4DBF0A0A5}"/>
              </a:ext>
            </a:extLst>
          </p:cNvPr>
          <p:cNvSpPr>
            <a:spLocks noGrp="1"/>
          </p:cNvSpPr>
          <p:nvPr/>
        </p:nvSpPr>
        <p:spPr>
          <a:xfrm>
            <a:off x="7886700" y="2647950"/>
            <a:ext cx="3457575" cy="533400"/>
          </a:xfrm>
          <a:prstGeom prst="roundRect">
            <a:avLst>
              <a:gd name="adj" fmla="val 14286"/>
            </a:avLst>
          </a:prstGeom>
          <a:solidFill>
            <a:srgbClr val="FFFFFF"/>
          </a:solidFill>
          <a:ln w="9525">
            <a:solidFill>
              <a:srgbClr val="D6E1DC"/>
            </a:solidFill>
          </a:ln>
        </p:spPr>
      </p:sp>
      <p:sp>
        <p:nvSpPr>
          <p:cNvPr id="19" name="Овал 18">
            <a:extLst>
              <a:ext uri="{FF2B5EF4-FFF2-40B4-BE49-F238E27FC236}">
                <a16:creationId xmlns:a16="http://schemas.microsoft.com/office/drawing/2014/main" id="{BEA18BD7-550F-4AA2-B8CB-E5BFB0F2421A}"/>
              </a:ext>
            </a:extLst>
          </p:cNvPr>
          <p:cNvSpPr>
            <a:spLocks noGrp="1"/>
          </p:cNvSpPr>
          <p:nvPr/>
        </p:nvSpPr>
        <p:spPr>
          <a:xfrm>
            <a:off x="8001000" y="2771775"/>
            <a:ext cx="285750" cy="285750"/>
          </a:xfrm>
          <a:prstGeom prst="ellipse">
            <a:avLst/>
          </a:prstGeom>
          <a:solidFill>
            <a:srgbClr val="0F6B64"/>
          </a:solidFill>
          <a:ln w="0">
            <a:noFill/>
          </a:ln>
        </p:spPr>
      </p:sp>
      <p:sp>
        <p:nvSpPr>
          <p:cNvPr id="20" name="Прямокутник 19">
            <a:extLst>
              <a:ext uri="{FF2B5EF4-FFF2-40B4-BE49-F238E27FC236}">
                <a16:creationId xmlns:a16="http://schemas.microsoft.com/office/drawing/2014/main" id="{4E3D9F7B-0754-4110-A328-CFB472FBAADF}"/>
              </a:ext>
            </a:extLst>
          </p:cNvPr>
          <p:cNvSpPr>
            <a:spLocks noGrp="1"/>
          </p:cNvSpPr>
          <p:nvPr/>
        </p:nvSpPr>
        <p:spPr>
          <a:xfrm>
            <a:off x="8001000" y="285750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3</a:t>
            </a:r>
          </a:p>
        </p:txBody>
      </p:sp>
      <p:sp>
        <p:nvSpPr>
          <p:cNvPr id="21" name="Прямокутник 20">
            <a:extLst>
              <a:ext uri="{FF2B5EF4-FFF2-40B4-BE49-F238E27FC236}">
                <a16:creationId xmlns:a16="http://schemas.microsoft.com/office/drawing/2014/main" id="{B96A8D94-A70F-4F77-82E1-44F25CD4F4DD}"/>
              </a:ext>
            </a:extLst>
          </p:cNvPr>
          <p:cNvSpPr>
            <a:spLocks noGrp="1"/>
          </p:cNvSpPr>
          <p:nvPr/>
        </p:nvSpPr>
        <p:spPr>
          <a:xfrm>
            <a:off x="8401050" y="271462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Проба</a:t>
            </a:r>
          </a:p>
        </p:txBody>
      </p:sp>
      <p:sp>
        <p:nvSpPr>
          <p:cNvPr id="22" name="Прямокутник 21">
            <a:extLst>
              <a:ext uri="{FF2B5EF4-FFF2-40B4-BE49-F238E27FC236}">
                <a16:creationId xmlns:a16="http://schemas.microsoft.com/office/drawing/2014/main" id="{70D8E09A-5B99-4776-AA60-02255496C835}"/>
              </a:ext>
            </a:extLst>
          </p:cNvPr>
          <p:cNvSpPr>
            <a:spLocks noGrp="1"/>
          </p:cNvSpPr>
          <p:nvPr/>
        </p:nvSpPr>
        <p:spPr>
          <a:xfrm>
            <a:off x="9391650" y="2714625"/>
            <a:ext cx="1743075" cy="361950"/>
          </a:xfrm>
          <a:prstGeom prst="rect">
            <a:avLst/>
          </a:prstGeom>
          <a:noFill/>
          <a:ln w="0">
            <a:noFill/>
          </a:ln>
        </p:spPr>
        <p:txBody>
          <a:bodyPr anchor="t">
            <a:normAutofit fontScale="8577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Лабораторна точність не виправляє нерепрезентативний відбір.</a:t>
            </a:r>
          </a:p>
        </p:txBody>
      </p:sp>
      <p:sp>
        <p:nvSpPr>
          <p:cNvPr id="23" name="Прямокутник: округлені кути 22">
            <a:extLst>
              <a:ext uri="{FF2B5EF4-FFF2-40B4-BE49-F238E27FC236}">
                <a16:creationId xmlns:a16="http://schemas.microsoft.com/office/drawing/2014/main" id="{D0495488-58A4-41BB-83F6-DF73D8A931B2}"/>
              </a:ext>
            </a:extLst>
          </p:cNvPr>
          <p:cNvSpPr>
            <a:spLocks noGrp="1"/>
          </p:cNvSpPr>
          <p:nvPr/>
        </p:nvSpPr>
        <p:spPr>
          <a:xfrm>
            <a:off x="514350" y="3314700"/>
            <a:ext cx="3457575" cy="533400"/>
          </a:xfrm>
          <a:prstGeom prst="roundRect">
            <a:avLst>
              <a:gd name="adj" fmla="val 14286"/>
            </a:avLst>
          </a:prstGeom>
          <a:solidFill>
            <a:srgbClr val="F5EBDD"/>
          </a:solidFill>
          <a:ln w="9525">
            <a:solidFill>
              <a:srgbClr val="D6E1DC"/>
            </a:solidFill>
          </a:ln>
        </p:spPr>
      </p:sp>
      <p:sp>
        <p:nvSpPr>
          <p:cNvPr id="24" name="Овал 23">
            <a:extLst>
              <a:ext uri="{FF2B5EF4-FFF2-40B4-BE49-F238E27FC236}">
                <a16:creationId xmlns:a16="http://schemas.microsoft.com/office/drawing/2014/main" id="{F53BAADA-E420-4CAE-B15A-A602827F8C97}"/>
              </a:ext>
            </a:extLst>
          </p:cNvPr>
          <p:cNvSpPr>
            <a:spLocks noGrp="1"/>
          </p:cNvSpPr>
          <p:nvPr/>
        </p:nvSpPr>
        <p:spPr>
          <a:xfrm>
            <a:off x="628650" y="3438525"/>
            <a:ext cx="285750" cy="285750"/>
          </a:xfrm>
          <a:prstGeom prst="ellipse">
            <a:avLst/>
          </a:prstGeom>
          <a:solidFill>
            <a:srgbClr val="0F6B64"/>
          </a:solidFill>
          <a:ln w="0">
            <a:noFill/>
          </a:ln>
        </p:spPr>
      </p:sp>
      <p:sp>
        <p:nvSpPr>
          <p:cNvPr id="25" name="Прямокутник 24">
            <a:extLst>
              <a:ext uri="{FF2B5EF4-FFF2-40B4-BE49-F238E27FC236}">
                <a16:creationId xmlns:a16="http://schemas.microsoft.com/office/drawing/2014/main" id="{4A75474B-2CDA-4274-82ED-94A0B37B53DC}"/>
              </a:ext>
            </a:extLst>
          </p:cNvPr>
          <p:cNvSpPr>
            <a:spLocks noGrp="1"/>
          </p:cNvSpPr>
          <p:nvPr/>
        </p:nvSpPr>
        <p:spPr>
          <a:xfrm>
            <a:off x="628650" y="352425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4</a:t>
            </a:r>
          </a:p>
        </p:txBody>
      </p:sp>
      <p:sp>
        <p:nvSpPr>
          <p:cNvPr id="26" name="Прямокутник 25">
            <a:extLst>
              <a:ext uri="{FF2B5EF4-FFF2-40B4-BE49-F238E27FC236}">
                <a16:creationId xmlns:a16="http://schemas.microsoft.com/office/drawing/2014/main" id="{0286D692-F3E8-4286-9822-C0A347508B88}"/>
              </a:ext>
            </a:extLst>
          </p:cNvPr>
          <p:cNvSpPr>
            <a:spLocks noGrp="1"/>
          </p:cNvSpPr>
          <p:nvPr/>
        </p:nvSpPr>
        <p:spPr>
          <a:xfrm>
            <a:off x="1028700" y="33813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ДЗЗ і БПЛА</a:t>
            </a:r>
          </a:p>
        </p:txBody>
      </p:sp>
      <p:sp>
        <p:nvSpPr>
          <p:cNvPr id="27" name="Прямокутник 26">
            <a:extLst>
              <a:ext uri="{FF2B5EF4-FFF2-40B4-BE49-F238E27FC236}">
                <a16:creationId xmlns:a16="http://schemas.microsoft.com/office/drawing/2014/main" id="{C462BD4C-649E-4901-BA31-EA57D2B2FA15}"/>
              </a:ext>
            </a:extLst>
          </p:cNvPr>
          <p:cNvSpPr>
            <a:spLocks noGrp="1"/>
          </p:cNvSpPr>
          <p:nvPr/>
        </p:nvSpPr>
        <p:spPr>
          <a:xfrm>
            <a:off x="2019300" y="3381375"/>
            <a:ext cx="1743075" cy="361950"/>
          </a:xfrm>
          <a:prstGeom prst="rect">
            <a:avLst/>
          </a:prstGeom>
          <a:noFill/>
          <a:ln w="0">
            <a:noFill/>
          </a:ln>
        </p:spPr>
        <p:txBody>
          <a:bodyPr anchor="t">
            <a:normAutofit fontScale="7984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Показують зміни й недоступні об’єкти, але не завжди хімічний склад.</a:t>
            </a:r>
          </a:p>
        </p:txBody>
      </p:sp>
      <p:sp>
        <p:nvSpPr>
          <p:cNvPr id="28" name="Прямокутник: округлені кути 27">
            <a:extLst>
              <a:ext uri="{FF2B5EF4-FFF2-40B4-BE49-F238E27FC236}">
                <a16:creationId xmlns:a16="http://schemas.microsoft.com/office/drawing/2014/main" id="{E03AC769-FD82-4B51-ADAA-B8142F9CA786}"/>
              </a:ext>
            </a:extLst>
          </p:cNvPr>
          <p:cNvSpPr>
            <a:spLocks noGrp="1"/>
          </p:cNvSpPr>
          <p:nvPr/>
        </p:nvSpPr>
        <p:spPr>
          <a:xfrm>
            <a:off x="4200525" y="3314700"/>
            <a:ext cx="3457575" cy="533400"/>
          </a:xfrm>
          <a:prstGeom prst="roundRect">
            <a:avLst>
              <a:gd name="adj" fmla="val 14286"/>
            </a:avLst>
          </a:prstGeom>
          <a:solidFill>
            <a:srgbClr val="FFFFFF"/>
          </a:solidFill>
          <a:ln w="9525">
            <a:solidFill>
              <a:srgbClr val="D6E1DC"/>
            </a:solidFill>
          </a:ln>
        </p:spPr>
      </p:sp>
      <p:sp>
        <p:nvSpPr>
          <p:cNvPr id="29" name="Овал 28">
            <a:extLst>
              <a:ext uri="{FF2B5EF4-FFF2-40B4-BE49-F238E27FC236}">
                <a16:creationId xmlns:a16="http://schemas.microsoft.com/office/drawing/2014/main" id="{24B7CC69-4707-4A69-A727-045E9A7DA7F2}"/>
              </a:ext>
            </a:extLst>
          </p:cNvPr>
          <p:cNvSpPr>
            <a:spLocks noGrp="1"/>
          </p:cNvSpPr>
          <p:nvPr/>
        </p:nvSpPr>
        <p:spPr>
          <a:xfrm>
            <a:off x="4314825" y="3438525"/>
            <a:ext cx="285750" cy="285750"/>
          </a:xfrm>
          <a:prstGeom prst="ellipse">
            <a:avLst/>
          </a:prstGeom>
          <a:solidFill>
            <a:srgbClr val="0F6B64"/>
          </a:solidFill>
          <a:ln w="0">
            <a:noFill/>
          </a:ln>
        </p:spPr>
      </p:sp>
      <p:sp>
        <p:nvSpPr>
          <p:cNvPr id="30" name="Прямокутник 29">
            <a:extLst>
              <a:ext uri="{FF2B5EF4-FFF2-40B4-BE49-F238E27FC236}">
                <a16:creationId xmlns:a16="http://schemas.microsoft.com/office/drawing/2014/main" id="{E1B3D6BB-2993-4E98-9895-343BA44873F1}"/>
              </a:ext>
            </a:extLst>
          </p:cNvPr>
          <p:cNvSpPr>
            <a:spLocks noGrp="1"/>
          </p:cNvSpPr>
          <p:nvPr/>
        </p:nvSpPr>
        <p:spPr>
          <a:xfrm>
            <a:off x="4314825" y="352425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5</a:t>
            </a:r>
          </a:p>
        </p:txBody>
      </p:sp>
      <p:sp>
        <p:nvSpPr>
          <p:cNvPr id="31" name="Прямокутник 30">
            <a:extLst>
              <a:ext uri="{FF2B5EF4-FFF2-40B4-BE49-F238E27FC236}">
                <a16:creationId xmlns:a16="http://schemas.microsoft.com/office/drawing/2014/main" id="{221CD7CB-39E7-45DD-8C75-2F9B37105079}"/>
              </a:ext>
            </a:extLst>
          </p:cNvPr>
          <p:cNvSpPr>
            <a:spLocks noGrp="1"/>
          </p:cNvSpPr>
          <p:nvPr/>
        </p:nvSpPr>
        <p:spPr>
          <a:xfrm>
            <a:off x="4714875" y="33813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ГІС і база</a:t>
            </a:r>
          </a:p>
        </p:txBody>
      </p:sp>
      <p:sp>
        <p:nvSpPr>
          <p:cNvPr id="32" name="Прямокутник 31">
            <a:extLst>
              <a:ext uri="{FF2B5EF4-FFF2-40B4-BE49-F238E27FC236}">
                <a16:creationId xmlns:a16="http://schemas.microsoft.com/office/drawing/2014/main" id="{5AEC5843-D7BF-4552-A198-CF5A71C04DD1}"/>
              </a:ext>
            </a:extLst>
          </p:cNvPr>
          <p:cNvSpPr>
            <a:spLocks noGrp="1"/>
          </p:cNvSpPr>
          <p:nvPr/>
        </p:nvSpPr>
        <p:spPr>
          <a:xfrm>
            <a:off x="5705475" y="3381375"/>
            <a:ext cx="1743075" cy="361950"/>
          </a:xfrm>
          <a:prstGeom prst="rect">
            <a:avLst/>
          </a:prstGeom>
          <a:noFill/>
          <a:ln w="0">
            <a:noFill/>
          </a:ln>
        </p:spPr>
        <p:txBody>
          <a:bodyPr anchor="t">
            <a:normAutofit fontScale="8077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Об’єднують джерела та забезпечують коди, метадані й версії.</a:t>
            </a:r>
          </a:p>
        </p:txBody>
      </p:sp>
      <p:sp>
        <p:nvSpPr>
          <p:cNvPr id="33" name="Прямокутник: округлені кути 32">
            <a:extLst>
              <a:ext uri="{FF2B5EF4-FFF2-40B4-BE49-F238E27FC236}">
                <a16:creationId xmlns:a16="http://schemas.microsoft.com/office/drawing/2014/main" id="{9D8A6B3D-686C-4C64-B65F-21316071F27E}"/>
              </a:ext>
            </a:extLst>
          </p:cNvPr>
          <p:cNvSpPr>
            <a:spLocks noGrp="1"/>
          </p:cNvSpPr>
          <p:nvPr/>
        </p:nvSpPr>
        <p:spPr>
          <a:xfrm>
            <a:off x="7886700" y="3314700"/>
            <a:ext cx="3457575" cy="533400"/>
          </a:xfrm>
          <a:prstGeom prst="roundRect">
            <a:avLst>
              <a:gd name="adj" fmla="val 14286"/>
            </a:avLst>
          </a:prstGeom>
          <a:solidFill>
            <a:srgbClr val="F5EBDD"/>
          </a:solidFill>
          <a:ln w="9525">
            <a:solidFill>
              <a:srgbClr val="D6E1DC"/>
            </a:solidFill>
          </a:ln>
        </p:spPr>
      </p:sp>
      <p:sp>
        <p:nvSpPr>
          <p:cNvPr id="34" name="Овал 33">
            <a:extLst>
              <a:ext uri="{FF2B5EF4-FFF2-40B4-BE49-F238E27FC236}">
                <a16:creationId xmlns:a16="http://schemas.microsoft.com/office/drawing/2014/main" id="{C3B2C38C-1F44-4A8D-B027-A615493110A0}"/>
              </a:ext>
            </a:extLst>
          </p:cNvPr>
          <p:cNvSpPr>
            <a:spLocks noGrp="1"/>
          </p:cNvSpPr>
          <p:nvPr/>
        </p:nvSpPr>
        <p:spPr>
          <a:xfrm>
            <a:off x="8001000" y="3438525"/>
            <a:ext cx="285750" cy="285750"/>
          </a:xfrm>
          <a:prstGeom prst="ellipse">
            <a:avLst/>
          </a:prstGeom>
          <a:solidFill>
            <a:srgbClr val="0F6B64"/>
          </a:solidFill>
          <a:ln w="0">
            <a:noFill/>
          </a:ln>
        </p:spPr>
      </p:sp>
      <p:sp>
        <p:nvSpPr>
          <p:cNvPr id="35" name="Прямокутник 34">
            <a:extLst>
              <a:ext uri="{FF2B5EF4-FFF2-40B4-BE49-F238E27FC236}">
                <a16:creationId xmlns:a16="http://schemas.microsoft.com/office/drawing/2014/main" id="{649A516E-A373-495C-A0E6-877972D2BF30}"/>
              </a:ext>
            </a:extLst>
          </p:cNvPr>
          <p:cNvSpPr>
            <a:spLocks noGrp="1"/>
          </p:cNvSpPr>
          <p:nvPr/>
        </p:nvSpPr>
        <p:spPr>
          <a:xfrm>
            <a:off x="8001000" y="352425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6</a:t>
            </a:r>
          </a:p>
        </p:txBody>
      </p:sp>
      <p:sp>
        <p:nvSpPr>
          <p:cNvPr id="36" name="Прямокутник 35">
            <a:extLst>
              <a:ext uri="{FF2B5EF4-FFF2-40B4-BE49-F238E27FC236}">
                <a16:creationId xmlns:a16="http://schemas.microsoft.com/office/drawing/2014/main" id="{FDBBE83B-535B-42D3-AFD1-C00E6DBFBC80}"/>
              </a:ext>
            </a:extLst>
          </p:cNvPr>
          <p:cNvSpPr>
            <a:spLocks noGrp="1"/>
          </p:cNvSpPr>
          <p:nvPr/>
        </p:nvSpPr>
        <p:spPr>
          <a:xfrm>
            <a:off x="8401050" y="33813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Інтерполяція</a:t>
            </a:r>
          </a:p>
        </p:txBody>
      </p:sp>
      <p:sp>
        <p:nvSpPr>
          <p:cNvPr id="37" name="Прямокутник 36">
            <a:extLst>
              <a:ext uri="{FF2B5EF4-FFF2-40B4-BE49-F238E27FC236}">
                <a16:creationId xmlns:a16="http://schemas.microsoft.com/office/drawing/2014/main" id="{77D69E3D-3DB4-4316-A84C-E83E1B332D41}"/>
              </a:ext>
            </a:extLst>
          </p:cNvPr>
          <p:cNvSpPr>
            <a:spLocks noGrp="1"/>
          </p:cNvSpPr>
          <p:nvPr/>
        </p:nvSpPr>
        <p:spPr>
          <a:xfrm>
            <a:off x="9391650" y="3381375"/>
            <a:ext cx="1743075" cy="3619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Прогнозує між точками, але не замінює вимірювань.</a:t>
            </a:r>
          </a:p>
        </p:txBody>
      </p:sp>
      <p:sp>
        <p:nvSpPr>
          <p:cNvPr id="38" name="Прямокутник: округлені кути 37">
            <a:extLst>
              <a:ext uri="{FF2B5EF4-FFF2-40B4-BE49-F238E27FC236}">
                <a16:creationId xmlns:a16="http://schemas.microsoft.com/office/drawing/2014/main" id="{C10F86EA-C0FD-408F-9D23-CF6AE2C6A8D7}"/>
              </a:ext>
            </a:extLst>
          </p:cNvPr>
          <p:cNvSpPr>
            <a:spLocks noGrp="1"/>
          </p:cNvSpPr>
          <p:nvPr/>
        </p:nvSpPr>
        <p:spPr>
          <a:xfrm>
            <a:off x="514350" y="3981450"/>
            <a:ext cx="3457575" cy="533400"/>
          </a:xfrm>
          <a:prstGeom prst="roundRect">
            <a:avLst>
              <a:gd name="adj" fmla="val 14286"/>
            </a:avLst>
          </a:prstGeom>
          <a:solidFill>
            <a:srgbClr val="FFFFFF"/>
          </a:solidFill>
          <a:ln w="9525">
            <a:solidFill>
              <a:srgbClr val="D6E1DC"/>
            </a:solidFill>
          </a:ln>
        </p:spPr>
      </p:sp>
      <p:sp>
        <p:nvSpPr>
          <p:cNvPr id="39" name="Овал 38">
            <a:extLst>
              <a:ext uri="{FF2B5EF4-FFF2-40B4-BE49-F238E27FC236}">
                <a16:creationId xmlns:a16="http://schemas.microsoft.com/office/drawing/2014/main" id="{C8368FAC-4ABB-413B-961E-7894B1CE9DE2}"/>
              </a:ext>
            </a:extLst>
          </p:cNvPr>
          <p:cNvSpPr>
            <a:spLocks noGrp="1"/>
          </p:cNvSpPr>
          <p:nvPr/>
        </p:nvSpPr>
        <p:spPr>
          <a:xfrm>
            <a:off x="628650" y="4105275"/>
            <a:ext cx="285750" cy="285750"/>
          </a:xfrm>
          <a:prstGeom prst="ellipse">
            <a:avLst/>
          </a:prstGeom>
          <a:solidFill>
            <a:srgbClr val="0F6B64"/>
          </a:solidFill>
          <a:ln w="0">
            <a:noFill/>
          </a:ln>
        </p:spPr>
      </p:sp>
      <p:sp>
        <p:nvSpPr>
          <p:cNvPr id="40" name="Прямокутник 39">
            <a:extLst>
              <a:ext uri="{FF2B5EF4-FFF2-40B4-BE49-F238E27FC236}">
                <a16:creationId xmlns:a16="http://schemas.microsoft.com/office/drawing/2014/main" id="{B6E19A58-CF38-4BEF-AF31-4A7572BD7B8C}"/>
              </a:ext>
            </a:extLst>
          </p:cNvPr>
          <p:cNvSpPr>
            <a:spLocks noGrp="1"/>
          </p:cNvSpPr>
          <p:nvPr/>
        </p:nvSpPr>
        <p:spPr>
          <a:xfrm>
            <a:off x="628650" y="419100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7</a:t>
            </a:r>
          </a:p>
        </p:txBody>
      </p:sp>
      <p:sp>
        <p:nvSpPr>
          <p:cNvPr id="41" name="Прямокутник 40">
            <a:extLst>
              <a:ext uri="{FF2B5EF4-FFF2-40B4-BE49-F238E27FC236}">
                <a16:creationId xmlns:a16="http://schemas.microsoft.com/office/drawing/2014/main" id="{542A9609-B81B-44AC-B8C1-5A72C7AEA2A0}"/>
              </a:ext>
            </a:extLst>
          </p:cNvPr>
          <p:cNvSpPr>
            <a:spLocks noGrp="1"/>
          </p:cNvSpPr>
          <p:nvPr/>
        </p:nvSpPr>
        <p:spPr>
          <a:xfrm>
            <a:off x="1028700" y="404812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Карта</a:t>
            </a:r>
          </a:p>
        </p:txBody>
      </p:sp>
      <p:sp>
        <p:nvSpPr>
          <p:cNvPr id="42" name="Прямокутник 41">
            <a:extLst>
              <a:ext uri="{FF2B5EF4-FFF2-40B4-BE49-F238E27FC236}">
                <a16:creationId xmlns:a16="http://schemas.microsoft.com/office/drawing/2014/main" id="{1CDA34A7-76C7-4B73-B736-486A4184736A}"/>
              </a:ext>
            </a:extLst>
          </p:cNvPr>
          <p:cNvSpPr>
            <a:spLocks noGrp="1"/>
          </p:cNvSpPr>
          <p:nvPr/>
        </p:nvSpPr>
        <p:spPr>
          <a:xfrm>
            <a:off x="2019300" y="4048125"/>
            <a:ext cx="1743075" cy="3619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Показує точки, межі моделі, одиниці, період і джерела.</a:t>
            </a:r>
          </a:p>
        </p:txBody>
      </p:sp>
      <p:sp>
        <p:nvSpPr>
          <p:cNvPr id="43" name="Прямокутник: округлені кути 42">
            <a:extLst>
              <a:ext uri="{FF2B5EF4-FFF2-40B4-BE49-F238E27FC236}">
                <a16:creationId xmlns:a16="http://schemas.microsoft.com/office/drawing/2014/main" id="{E0FEA36F-4B77-437E-90A9-5FEE749CD084}"/>
              </a:ext>
            </a:extLst>
          </p:cNvPr>
          <p:cNvSpPr>
            <a:spLocks noGrp="1"/>
          </p:cNvSpPr>
          <p:nvPr/>
        </p:nvSpPr>
        <p:spPr>
          <a:xfrm>
            <a:off x="4200525" y="3981450"/>
            <a:ext cx="3457575" cy="533400"/>
          </a:xfrm>
          <a:prstGeom prst="roundRect">
            <a:avLst>
              <a:gd name="adj" fmla="val 14286"/>
            </a:avLst>
          </a:prstGeom>
          <a:solidFill>
            <a:srgbClr val="F5EBDD"/>
          </a:solidFill>
          <a:ln w="9525">
            <a:solidFill>
              <a:srgbClr val="D6E1DC"/>
            </a:solidFill>
          </a:ln>
        </p:spPr>
      </p:sp>
      <p:sp>
        <p:nvSpPr>
          <p:cNvPr id="44" name="Овал 43">
            <a:extLst>
              <a:ext uri="{FF2B5EF4-FFF2-40B4-BE49-F238E27FC236}">
                <a16:creationId xmlns:a16="http://schemas.microsoft.com/office/drawing/2014/main" id="{92021DF2-0423-449B-A011-5FBB06CD54EB}"/>
              </a:ext>
            </a:extLst>
          </p:cNvPr>
          <p:cNvSpPr>
            <a:spLocks noGrp="1"/>
          </p:cNvSpPr>
          <p:nvPr/>
        </p:nvSpPr>
        <p:spPr>
          <a:xfrm>
            <a:off x="4314825" y="4105275"/>
            <a:ext cx="285750" cy="285750"/>
          </a:xfrm>
          <a:prstGeom prst="ellipse">
            <a:avLst/>
          </a:prstGeom>
          <a:solidFill>
            <a:srgbClr val="0F6B64"/>
          </a:solidFill>
          <a:ln w="0">
            <a:noFill/>
          </a:ln>
        </p:spPr>
      </p:sp>
      <p:sp>
        <p:nvSpPr>
          <p:cNvPr id="45" name="Прямокутник 44">
            <a:extLst>
              <a:ext uri="{FF2B5EF4-FFF2-40B4-BE49-F238E27FC236}">
                <a16:creationId xmlns:a16="http://schemas.microsoft.com/office/drawing/2014/main" id="{70222A19-BC51-4DB3-B875-173DBE266B16}"/>
              </a:ext>
            </a:extLst>
          </p:cNvPr>
          <p:cNvSpPr>
            <a:spLocks noGrp="1"/>
          </p:cNvSpPr>
          <p:nvPr/>
        </p:nvSpPr>
        <p:spPr>
          <a:xfrm>
            <a:off x="4314825" y="419100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8</a:t>
            </a:r>
          </a:p>
        </p:txBody>
      </p:sp>
      <p:sp>
        <p:nvSpPr>
          <p:cNvPr id="46" name="Прямокутник 45">
            <a:extLst>
              <a:ext uri="{FF2B5EF4-FFF2-40B4-BE49-F238E27FC236}">
                <a16:creationId xmlns:a16="http://schemas.microsoft.com/office/drawing/2014/main" id="{12B22009-1932-4A28-923C-1419115E5105}"/>
              </a:ext>
            </a:extLst>
          </p:cNvPr>
          <p:cNvSpPr>
            <a:spLocks noGrp="1"/>
          </p:cNvSpPr>
          <p:nvPr/>
        </p:nvSpPr>
        <p:spPr>
          <a:xfrm>
            <a:off x="4714875" y="404812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Невизначеність</a:t>
            </a:r>
          </a:p>
        </p:txBody>
      </p:sp>
      <p:sp>
        <p:nvSpPr>
          <p:cNvPr id="47" name="Прямокутник 46">
            <a:extLst>
              <a:ext uri="{FF2B5EF4-FFF2-40B4-BE49-F238E27FC236}">
                <a16:creationId xmlns:a16="http://schemas.microsoft.com/office/drawing/2014/main" id="{68DA5AC5-DD6F-4874-8F2E-14E2E610FF18}"/>
              </a:ext>
            </a:extLst>
          </p:cNvPr>
          <p:cNvSpPr>
            <a:spLocks noGrp="1"/>
          </p:cNvSpPr>
          <p:nvPr/>
        </p:nvSpPr>
        <p:spPr>
          <a:xfrm>
            <a:off x="5705475" y="4048125"/>
            <a:ext cx="1743075" cy="3619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Визначає, де потрібні додаткові дані.</a:t>
            </a:r>
          </a:p>
        </p:txBody>
      </p:sp>
      <p:sp>
        <p:nvSpPr>
          <p:cNvPr id="48" name="Прямокутник: округлені кути 47">
            <a:extLst>
              <a:ext uri="{FF2B5EF4-FFF2-40B4-BE49-F238E27FC236}">
                <a16:creationId xmlns:a16="http://schemas.microsoft.com/office/drawing/2014/main" id="{C73DC216-FA5B-4AAF-BB9C-AC05F252CD57}"/>
              </a:ext>
            </a:extLst>
          </p:cNvPr>
          <p:cNvSpPr>
            <a:spLocks noGrp="1"/>
          </p:cNvSpPr>
          <p:nvPr/>
        </p:nvSpPr>
        <p:spPr>
          <a:xfrm>
            <a:off x="7886700" y="3981450"/>
            <a:ext cx="3457575" cy="533400"/>
          </a:xfrm>
          <a:prstGeom prst="roundRect">
            <a:avLst>
              <a:gd name="adj" fmla="val 14286"/>
            </a:avLst>
          </a:prstGeom>
          <a:solidFill>
            <a:srgbClr val="FFFFFF"/>
          </a:solidFill>
          <a:ln w="9525">
            <a:solidFill>
              <a:srgbClr val="D6E1DC"/>
            </a:solidFill>
          </a:ln>
        </p:spPr>
      </p:sp>
      <p:sp>
        <p:nvSpPr>
          <p:cNvPr id="49" name="Овал 48">
            <a:extLst>
              <a:ext uri="{FF2B5EF4-FFF2-40B4-BE49-F238E27FC236}">
                <a16:creationId xmlns:a16="http://schemas.microsoft.com/office/drawing/2014/main" id="{E777C887-126E-4AB4-95E2-3AC5F54515A3}"/>
              </a:ext>
            </a:extLst>
          </p:cNvPr>
          <p:cNvSpPr>
            <a:spLocks noGrp="1"/>
          </p:cNvSpPr>
          <p:nvPr/>
        </p:nvSpPr>
        <p:spPr>
          <a:xfrm>
            <a:off x="8001000" y="4105275"/>
            <a:ext cx="285750" cy="285750"/>
          </a:xfrm>
          <a:prstGeom prst="ellipse">
            <a:avLst/>
          </a:prstGeom>
          <a:solidFill>
            <a:srgbClr val="0F6B64"/>
          </a:solidFill>
          <a:ln w="0">
            <a:noFill/>
          </a:ln>
        </p:spPr>
      </p:sp>
      <p:sp>
        <p:nvSpPr>
          <p:cNvPr id="50" name="Прямокутник 49">
            <a:extLst>
              <a:ext uri="{FF2B5EF4-FFF2-40B4-BE49-F238E27FC236}">
                <a16:creationId xmlns:a16="http://schemas.microsoft.com/office/drawing/2014/main" id="{5DDFE1AD-650A-4CFD-A421-6BB9C4F6BDDF}"/>
              </a:ext>
            </a:extLst>
          </p:cNvPr>
          <p:cNvSpPr>
            <a:spLocks noGrp="1"/>
          </p:cNvSpPr>
          <p:nvPr/>
        </p:nvSpPr>
        <p:spPr>
          <a:xfrm>
            <a:off x="8001000" y="419100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9</a:t>
            </a:r>
          </a:p>
        </p:txBody>
      </p:sp>
      <p:sp>
        <p:nvSpPr>
          <p:cNvPr id="51" name="Прямокутник 50">
            <a:extLst>
              <a:ext uri="{FF2B5EF4-FFF2-40B4-BE49-F238E27FC236}">
                <a16:creationId xmlns:a16="http://schemas.microsoft.com/office/drawing/2014/main" id="{52D0B43E-4260-40C3-A19E-DC9D6E5DA269}"/>
              </a:ext>
            </a:extLst>
          </p:cNvPr>
          <p:cNvSpPr>
            <a:spLocks noGrp="1"/>
          </p:cNvSpPr>
          <p:nvPr/>
        </p:nvSpPr>
        <p:spPr>
          <a:xfrm>
            <a:off x="8401050" y="404812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Гармонізація</a:t>
            </a:r>
          </a:p>
        </p:txBody>
      </p:sp>
      <p:sp>
        <p:nvSpPr>
          <p:cNvPr id="52" name="Прямокутник 51">
            <a:extLst>
              <a:ext uri="{FF2B5EF4-FFF2-40B4-BE49-F238E27FC236}">
                <a16:creationId xmlns:a16="http://schemas.microsoft.com/office/drawing/2014/main" id="{95F0CCF9-8B86-4298-B6BC-8DA9B206827E}"/>
              </a:ext>
            </a:extLst>
          </p:cNvPr>
          <p:cNvSpPr>
            <a:spLocks noGrp="1"/>
          </p:cNvSpPr>
          <p:nvPr/>
        </p:nvSpPr>
        <p:spPr>
          <a:xfrm>
            <a:off x="9391650" y="4048125"/>
            <a:ext cx="1743075" cy="3619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Узгоджує координати, одиниці, час і критерії якості.</a:t>
            </a:r>
          </a:p>
        </p:txBody>
      </p:sp>
      <p:sp>
        <p:nvSpPr>
          <p:cNvPr id="53" name="Прямокутник: округлені кути 52">
            <a:extLst>
              <a:ext uri="{FF2B5EF4-FFF2-40B4-BE49-F238E27FC236}">
                <a16:creationId xmlns:a16="http://schemas.microsoft.com/office/drawing/2014/main" id="{2CB1302D-5E08-4B35-A00A-F226E0732254}"/>
              </a:ext>
            </a:extLst>
          </p:cNvPr>
          <p:cNvSpPr>
            <a:spLocks noGrp="1"/>
          </p:cNvSpPr>
          <p:nvPr/>
        </p:nvSpPr>
        <p:spPr>
          <a:xfrm>
            <a:off x="514350" y="4648200"/>
            <a:ext cx="3457575" cy="533400"/>
          </a:xfrm>
          <a:prstGeom prst="roundRect">
            <a:avLst>
              <a:gd name="adj" fmla="val 14286"/>
            </a:avLst>
          </a:prstGeom>
          <a:solidFill>
            <a:srgbClr val="F5EBDD"/>
          </a:solidFill>
          <a:ln w="9525">
            <a:solidFill>
              <a:srgbClr val="D6E1DC"/>
            </a:solidFill>
          </a:ln>
        </p:spPr>
      </p:sp>
      <p:sp>
        <p:nvSpPr>
          <p:cNvPr id="54" name="Овал 53">
            <a:extLst>
              <a:ext uri="{FF2B5EF4-FFF2-40B4-BE49-F238E27FC236}">
                <a16:creationId xmlns:a16="http://schemas.microsoft.com/office/drawing/2014/main" id="{00467316-44B8-439F-9B3A-8809A19E97D2}"/>
              </a:ext>
            </a:extLst>
          </p:cNvPr>
          <p:cNvSpPr>
            <a:spLocks noGrp="1"/>
          </p:cNvSpPr>
          <p:nvPr/>
        </p:nvSpPr>
        <p:spPr>
          <a:xfrm>
            <a:off x="628650" y="4772025"/>
            <a:ext cx="285750" cy="285750"/>
          </a:xfrm>
          <a:prstGeom prst="ellipse">
            <a:avLst/>
          </a:prstGeom>
          <a:solidFill>
            <a:srgbClr val="C75A52"/>
          </a:solidFill>
          <a:ln w="0">
            <a:noFill/>
          </a:ln>
        </p:spPr>
      </p:sp>
      <p:sp>
        <p:nvSpPr>
          <p:cNvPr id="55" name="Прямокутник 54">
            <a:extLst>
              <a:ext uri="{FF2B5EF4-FFF2-40B4-BE49-F238E27FC236}">
                <a16:creationId xmlns:a16="http://schemas.microsoft.com/office/drawing/2014/main" id="{4BDDA222-4FE4-4625-A4AE-45B5038A1866}"/>
              </a:ext>
            </a:extLst>
          </p:cNvPr>
          <p:cNvSpPr>
            <a:spLocks noGrp="1"/>
          </p:cNvSpPr>
          <p:nvPr/>
        </p:nvSpPr>
        <p:spPr>
          <a:xfrm>
            <a:off x="628650" y="485775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10</a:t>
            </a:r>
          </a:p>
        </p:txBody>
      </p:sp>
      <p:sp>
        <p:nvSpPr>
          <p:cNvPr id="56" name="Прямокутник 55">
            <a:extLst>
              <a:ext uri="{FF2B5EF4-FFF2-40B4-BE49-F238E27FC236}">
                <a16:creationId xmlns:a16="http://schemas.microsoft.com/office/drawing/2014/main" id="{C74F810F-E91D-4BA4-A632-11FA1255E5E6}"/>
              </a:ext>
            </a:extLst>
          </p:cNvPr>
          <p:cNvSpPr>
            <a:spLocks noGrp="1"/>
          </p:cNvSpPr>
          <p:nvPr/>
        </p:nvSpPr>
        <p:spPr>
          <a:xfrm>
            <a:off x="1028700" y="47148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Безпека</a:t>
            </a:r>
          </a:p>
        </p:txBody>
      </p:sp>
      <p:sp>
        <p:nvSpPr>
          <p:cNvPr id="57" name="Прямокутник 56">
            <a:extLst>
              <a:ext uri="{FF2B5EF4-FFF2-40B4-BE49-F238E27FC236}">
                <a16:creationId xmlns:a16="http://schemas.microsoft.com/office/drawing/2014/main" id="{DDF2F0A3-CA5F-471E-B4C4-06FFEE5BAE1B}"/>
              </a:ext>
            </a:extLst>
          </p:cNvPr>
          <p:cNvSpPr>
            <a:spLocks noGrp="1"/>
          </p:cNvSpPr>
          <p:nvPr/>
        </p:nvSpPr>
        <p:spPr>
          <a:xfrm>
            <a:off x="2019300" y="4714875"/>
            <a:ext cx="1743075" cy="361950"/>
          </a:xfrm>
          <a:prstGeom prst="rect">
            <a:avLst/>
          </a:prstGeom>
          <a:noFill/>
          <a:ln w="0">
            <a:noFill/>
          </a:ln>
        </p:spPr>
        <p:txBody>
          <a:bodyPr anchor="t">
            <a:normAutofit fontScale="8312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Інформаційна потреба не виправдовує вхід у небезпечну зону.</a:t>
            </a:r>
          </a:p>
        </p:txBody>
      </p:sp>
      <p:sp>
        <p:nvSpPr>
          <p:cNvPr id="58" name="Прямокутник: округлені кути 57">
            <a:extLst>
              <a:ext uri="{FF2B5EF4-FFF2-40B4-BE49-F238E27FC236}">
                <a16:creationId xmlns:a16="http://schemas.microsoft.com/office/drawing/2014/main" id="{1CE0A3A2-1E8B-47AE-AA2C-0A55149E9580}"/>
              </a:ext>
            </a:extLst>
          </p:cNvPr>
          <p:cNvSpPr>
            <a:spLocks noGrp="1"/>
          </p:cNvSpPr>
          <p:nvPr/>
        </p:nvSpPr>
        <p:spPr>
          <a:xfrm>
            <a:off x="4200525" y="4648200"/>
            <a:ext cx="3457575" cy="533400"/>
          </a:xfrm>
          <a:prstGeom prst="roundRect">
            <a:avLst>
              <a:gd name="adj" fmla="val 14286"/>
            </a:avLst>
          </a:prstGeom>
          <a:solidFill>
            <a:srgbClr val="FFFFFF"/>
          </a:solidFill>
          <a:ln w="9525">
            <a:solidFill>
              <a:srgbClr val="D6E1DC"/>
            </a:solidFill>
          </a:ln>
        </p:spPr>
      </p:sp>
      <p:sp>
        <p:nvSpPr>
          <p:cNvPr id="59" name="Овал 58">
            <a:extLst>
              <a:ext uri="{FF2B5EF4-FFF2-40B4-BE49-F238E27FC236}">
                <a16:creationId xmlns:a16="http://schemas.microsoft.com/office/drawing/2014/main" id="{26F1E406-E14F-460E-8ACF-8F1F15A0FC53}"/>
              </a:ext>
            </a:extLst>
          </p:cNvPr>
          <p:cNvSpPr>
            <a:spLocks noGrp="1"/>
          </p:cNvSpPr>
          <p:nvPr/>
        </p:nvSpPr>
        <p:spPr>
          <a:xfrm>
            <a:off x="4314825" y="4772025"/>
            <a:ext cx="285750" cy="285750"/>
          </a:xfrm>
          <a:prstGeom prst="ellipse">
            <a:avLst/>
          </a:prstGeom>
          <a:solidFill>
            <a:srgbClr val="4D8969"/>
          </a:solidFill>
          <a:ln w="0">
            <a:noFill/>
          </a:ln>
        </p:spPr>
      </p:sp>
      <p:sp>
        <p:nvSpPr>
          <p:cNvPr id="60" name="Прямокутник 59">
            <a:extLst>
              <a:ext uri="{FF2B5EF4-FFF2-40B4-BE49-F238E27FC236}">
                <a16:creationId xmlns:a16="http://schemas.microsoft.com/office/drawing/2014/main" id="{19257650-4900-4126-9627-A03012E9C942}"/>
              </a:ext>
            </a:extLst>
          </p:cNvPr>
          <p:cNvSpPr>
            <a:spLocks noGrp="1"/>
          </p:cNvSpPr>
          <p:nvPr/>
        </p:nvSpPr>
        <p:spPr>
          <a:xfrm>
            <a:off x="4314825" y="485775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11</a:t>
            </a:r>
          </a:p>
        </p:txBody>
      </p:sp>
      <p:sp>
        <p:nvSpPr>
          <p:cNvPr id="61" name="Прямокутник 60">
            <a:extLst>
              <a:ext uri="{FF2B5EF4-FFF2-40B4-BE49-F238E27FC236}">
                <a16:creationId xmlns:a16="http://schemas.microsoft.com/office/drawing/2014/main" id="{14A14436-F6FE-44F7-8BAB-9CA0EA771166}"/>
              </a:ext>
            </a:extLst>
          </p:cNvPr>
          <p:cNvSpPr>
            <a:spLocks noGrp="1"/>
          </p:cNvSpPr>
          <p:nvPr/>
        </p:nvSpPr>
        <p:spPr>
          <a:xfrm>
            <a:off x="4714875" y="47148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Адаптація</a:t>
            </a:r>
          </a:p>
        </p:txBody>
      </p:sp>
      <p:sp>
        <p:nvSpPr>
          <p:cNvPr id="62" name="Прямокутник 61">
            <a:extLst>
              <a:ext uri="{FF2B5EF4-FFF2-40B4-BE49-F238E27FC236}">
                <a16:creationId xmlns:a16="http://schemas.microsoft.com/office/drawing/2014/main" id="{4E7D3D7E-A5C5-4756-ACD8-FC9BC420B6F5}"/>
              </a:ext>
            </a:extLst>
          </p:cNvPr>
          <p:cNvSpPr>
            <a:spLocks noGrp="1"/>
          </p:cNvSpPr>
          <p:nvPr/>
        </p:nvSpPr>
        <p:spPr>
          <a:xfrm>
            <a:off x="5705475" y="4714875"/>
            <a:ext cx="1743075" cy="361950"/>
          </a:xfrm>
          <a:prstGeom prst="rect">
            <a:avLst/>
          </a:prstGeom>
          <a:noFill/>
          <a:ln w="0">
            <a:noFill/>
          </a:ln>
        </p:spPr>
        <p:txBody>
          <a:bodyPr anchor="t">
            <a:normAutofit/>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Мережу переглядають після кожного циклу спостережень.</a:t>
            </a:r>
          </a:p>
        </p:txBody>
      </p:sp>
      <p:sp>
        <p:nvSpPr>
          <p:cNvPr id="63" name="Прямокутник: округлені кути 62">
            <a:extLst>
              <a:ext uri="{FF2B5EF4-FFF2-40B4-BE49-F238E27FC236}">
                <a16:creationId xmlns:a16="http://schemas.microsoft.com/office/drawing/2014/main" id="{8B258084-3047-4F10-91F8-CAEFAD75030A}"/>
              </a:ext>
            </a:extLst>
          </p:cNvPr>
          <p:cNvSpPr>
            <a:spLocks noGrp="1"/>
          </p:cNvSpPr>
          <p:nvPr/>
        </p:nvSpPr>
        <p:spPr>
          <a:xfrm>
            <a:off x="7886700" y="4648200"/>
            <a:ext cx="3457575" cy="533400"/>
          </a:xfrm>
          <a:prstGeom prst="roundRect">
            <a:avLst>
              <a:gd name="adj" fmla="val 14286"/>
            </a:avLst>
          </a:prstGeom>
          <a:solidFill>
            <a:srgbClr val="F5EBDD"/>
          </a:solidFill>
          <a:ln w="9525">
            <a:solidFill>
              <a:srgbClr val="D6E1DC"/>
            </a:solidFill>
          </a:ln>
        </p:spPr>
      </p:sp>
      <p:sp>
        <p:nvSpPr>
          <p:cNvPr id="64" name="Овал 63">
            <a:extLst>
              <a:ext uri="{FF2B5EF4-FFF2-40B4-BE49-F238E27FC236}">
                <a16:creationId xmlns:a16="http://schemas.microsoft.com/office/drawing/2014/main" id="{0356FDB9-C778-4019-AD08-BFB4B48A3B73}"/>
              </a:ext>
            </a:extLst>
          </p:cNvPr>
          <p:cNvSpPr>
            <a:spLocks noGrp="1"/>
          </p:cNvSpPr>
          <p:nvPr/>
        </p:nvSpPr>
        <p:spPr>
          <a:xfrm>
            <a:off x="8001000" y="4772025"/>
            <a:ext cx="285750" cy="285750"/>
          </a:xfrm>
          <a:prstGeom prst="ellipse">
            <a:avLst/>
          </a:prstGeom>
          <a:solidFill>
            <a:srgbClr val="4D8969"/>
          </a:solidFill>
          <a:ln w="0">
            <a:noFill/>
          </a:ln>
        </p:spPr>
      </p:sp>
      <p:sp>
        <p:nvSpPr>
          <p:cNvPr id="65" name="Прямокутник 64">
            <a:extLst>
              <a:ext uri="{FF2B5EF4-FFF2-40B4-BE49-F238E27FC236}">
                <a16:creationId xmlns:a16="http://schemas.microsoft.com/office/drawing/2014/main" id="{B580E1ED-5515-45AC-BAC9-85D80B257FA4}"/>
              </a:ext>
            </a:extLst>
          </p:cNvPr>
          <p:cNvSpPr>
            <a:spLocks noGrp="1"/>
          </p:cNvSpPr>
          <p:nvPr/>
        </p:nvSpPr>
        <p:spPr>
          <a:xfrm>
            <a:off x="8001000" y="4857750"/>
            <a:ext cx="285750" cy="123825"/>
          </a:xfrm>
          <a:prstGeom prst="rect">
            <a:avLst/>
          </a:prstGeom>
          <a:noFill/>
          <a:ln w="0">
            <a:noFill/>
          </a:ln>
        </p:spPr>
        <p:txBody>
          <a:bodyPr anchor="t">
            <a:normAutofit fontScale="35417"/>
          </a:bodyPr>
          <a:lstStyle/>
          <a:p>
            <a:pPr algn="ctr">
              <a:defRPr sz="600" b="1">
                <a:solidFill>
                  <a:srgbClr val="FFFFFF"/>
                </a:solidFill>
                <a:latin typeface="DejaVu Sans"/>
                <a:ea typeface="DejaVu Sans"/>
                <a:cs typeface="DejaVu Sans"/>
              </a:defRPr>
            </a:pPr>
            <a:r>
              <a:rPr sz="600" b="1">
                <a:solidFill>
                  <a:srgbClr val="FFFFFF"/>
                </a:solidFill>
                <a:latin typeface="DejaVu Sans"/>
                <a:ea typeface="DejaVu Sans"/>
                <a:cs typeface="DejaVu Sans"/>
              </a:rPr>
              <a:t>12</a:t>
            </a:r>
          </a:p>
        </p:txBody>
      </p:sp>
      <p:sp>
        <p:nvSpPr>
          <p:cNvPr id="66" name="Прямокутник 65">
            <a:extLst>
              <a:ext uri="{FF2B5EF4-FFF2-40B4-BE49-F238E27FC236}">
                <a16:creationId xmlns:a16="http://schemas.microsoft.com/office/drawing/2014/main" id="{1B9ABB50-6DA5-4D42-8D09-DDAA25EE5735}"/>
              </a:ext>
            </a:extLst>
          </p:cNvPr>
          <p:cNvSpPr>
            <a:spLocks noGrp="1"/>
          </p:cNvSpPr>
          <p:nvPr/>
        </p:nvSpPr>
        <p:spPr>
          <a:xfrm>
            <a:off x="8401050" y="4714875"/>
            <a:ext cx="952500" cy="171450"/>
          </a:xfrm>
          <a:prstGeom prst="rect">
            <a:avLst/>
          </a:prstGeom>
          <a:noFill/>
          <a:ln w="0">
            <a:noFill/>
          </a:ln>
        </p:spPr>
        <p:txBody>
          <a:bodyPr anchor="t">
            <a:normAutofit fontScale="63636"/>
          </a:bodyPr>
          <a:lstStyle/>
          <a:p>
            <a:pPr algn="l">
              <a:defRPr sz="825" b="1">
                <a:solidFill>
                  <a:srgbClr val="10282F"/>
                </a:solidFill>
                <a:latin typeface="DejaVu Sans"/>
                <a:ea typeface="DejaVu Sans"/>
                <a:cs typeface="DejaVu Sans"/>
              </a:defRPr>
            </a:pPr>
            <a:r>
              <a:rPr sz="825" b="1">
                <a:solidFill>
                  <a:srgbClr val="10282F"/>
                </a:solidFill>
                <a:latin typeface="DejaVu Sans"/>
                <a:ea typeface="DejaVu Sans"/>
                <a:cs typeface="DejaVu Sans"/>
              </a:rPr>
              <a:t>Результат</a:t>
            </a:r>
          </a:p>
        </p:txBody>
      </p:sp>
      <p:sp>
        <p:nvSpPr>
          <p:cNvPr id="67" name="Прямокутник 66">
            <a:extLst>
              <a:ext uri="{FF2B5EF4-FFF2-40B4-BE49-F238E27FC236}">
                <a16:creationId xmlns:a16="http://schemas.microsoft.com/office/drawing/2014/main" id="{0F8A7AFD-BD9E-49DB-B002-CC4D79DA8523}"/>
              </a:ext>
            </a:extLst>
          </p:cNvPr>
          <p:cNvSpPr>
            <a:spLocks noGrp="1"/>
          </p:cNvSpPr>
          <p:nvPr/>
        </p:nvSpPr>
        <p:spPr>
          <a:xfrm>
            <a:off x="9391650" y="4714875"/>
            <a:ext cx="1743075" cy="361950"/>
          </a:xfrm>
          <a:prstGeom prst="rect">
            <a:avLst/>
          </a:prstGeom>
          <a:noFill/>
          <a:ln w="0">
            <a:noFill/>
          </a:ln>
        </p:spPr>
        <p:txBody>
          <a:bodyPr anchor="t">
            <a:normAutofit fontScale="88595"/>
          </a:bodyPr>
          <a:lstStyle/>
          <a:p>
            <a:pPr algn="l">
              <a:defRPr sz="750" b="0">
                <a:solidFill>
                  <a:srgbClr val="62747A"/>
                </a:solidFill>
                <a:latin typeface="DejaVu Sans"/>
                <a:ea typeface="DejaVu Sans"/>
                <a:cs typeface="DejaVu Sans"/>
              </a:defRPr>
            </a:pPr>
            <a:r>
              <a:rPr sz="750" b="0">
                <a:solidFill>
                  <a:srgbClr val="62747A"/>
                </a:solidFill>
                <a:latin typeface="DejaVu Sans"/>
                <a:ea typeface="DejaVu Sans"/>
                <a:cs typeface="DejaVu Sans"/>
              </a:rPr>
              <a:t>Доказовість поєднує вимірювання, якість, карту й контекст.</a:t>
            </a:r>
          </a:p>
        </p:txBody>
      </p:sp>
      <p:sp>
        <p:nvSpPr>
          <p:cNvPr id="68" name="Прямокутник: округлені кути 67">
            <a:extLst>
              <a:ext uri="{FF2B5EF4-FFF2-40B4-BE49-F238E27FC236}">
                <a16:creationId xmlns:a16="http://schemas.microsoft.com/office/drawing/2014/main" id="{356957EB-0E11-4768-A5D3-C4B85F2AFDD9}"/>
              </a:ext>
            </a:extLst>
          </p:cNvPr>
          <p:cNvSpPr>
            <a:spLocks noGrp="1"/>
          </p:cNvSpPr>
          <p:nvPr/>
        </p:nvSpPr>
        <p:spPr>
          <a:xfrm>
            <a:off x="514350" y="5543550"/>
            <a:ext cx="11068050" cy="495300"/>
          </a:xfrm>
          <a:prstGeom prst="roundRect">
            <a:avLst>
              <a:gd name="adj" fmla="val 15385"/>
            </a:avLst>
          </a:prstGeom>
          <a:solidFill>
            <a:srgbClr val="10282F"/>
          </a:solidFill>
          <a:ln w="0">
            <a:noFill/>
          </a:ln>
        </p:spPr>
      </p:sp>
      <p:sp>
        <p:nvSpPr>
          <p:cNvPr id="69" name="Прямокутник 68">
            <a:extLst>
              <a:ext uri="{FF2B5EF4-FFF2-40B4-BE49-F238E27FC236}">
                <a16:creationId xmlns:a16="http://schemas.microsoft.com/office/drawing/2014/main" id="{EA081F0B-E597-486B-A9C4-FBFBC1F545E1}"/>
              </a:ext>
            </a:extLst>
          </p:cNvPr>
          <p:cNvSpPr>
            <a:spLocks noGrp="1"/>
          </p:cNvSpPr>
          <p:nvPr/>
        </p:nvSpPr>
        <p:spPr>
          <a:xfrm>
            <a:off x="666750" y="5667375"/>
            <a:ext cx="10763250" cy="247650"/>
          </a:xfrm>
          <a:prstGeom prst="rect">
            <a:avLst/>
          </a:prstGeom>
          <a:noFill/>
          <a:ln w="0">
            <a:noFill/>
          </a:ln>
        </p:spPr>
        <p:txBody>
          <a:bodyPr anchor="t">
            <a:normAutofit fontScale="91111"/>
          </a:bodyPr>
          <a:lstStyle/>
          <a:p>
            <a:pPr algn="ctr">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Надійне рішення виникає тоді, коли методи, дані, просторовий аналіз, невизначеність і безпека працюють як єдина система.</a:t>
            </a:r>
          </a:p>
        </p:txBody>
      </p:sp>
      <p:sp>
        <p:nvSpPr>
          <p:cNvPr id="70" name="Прямокутник 69">
            <a:extLst>
              <a:ext uri="{FF2B5EF4-FFF2-40B4-BE49-F238E27FC236}">
                <a16:creationId xmlns:a16="http://schemas.microsoft.com/office/drawing/2014/main" id="{86B6FDAA-A3EE-4DA7-90F7-3FE02F4FB76D}"/>
              </a:ext>
            </a:extLst>
          </p:cNvPr>
          <p:cNvSpPr>
            <a:spLocks noGrp="1"/>
          </p:cNvSpPr>
          <p:nvPr/>
        </p:nvSpPr>
        <p:spPr>
          <a:xfrm>
            <a:off x="514350" y="6534150"/>
            <a:ext cx="4286250" cy="152400"/>
          </a:xfrm>
          <a:prstGeom prst="rect">
            <a:avLst/>
          </a:prstGeom>
          <a:noFill/>
          <a:ln w="0">
            <a:noFill/>
          </a:ln>
        </p:spPr>
        <p:txBody>
          <a:bodyPr anchor="t">
            <a:normAutofit fontScale="59259"/>
          </a:bodyPr>
          <a:lstStyle/>
          <a:p>
            <a:pPr algn="l">
              <a:defRPr sz="675" b="0">
                <a:solidFill>
                  <a:srgbClr val="879399"/>
                </a:solidFill>
                <a:latin typeface="DejaVu Sans"/>
                <a:ea typeface="DejaVu Sans"/>
                <a:cs typeface="DejaVu Sans"/>
              </a:defRPr>
            </a:pPr>
            <a:r>
              <a:rPr sz="675" b="0">
                <a:solidFill>
                  <a:srgbClr val="879399"/>
                </a:solidFill>
                <a:latin typeface="DejaVu Sans"/>
                <a:ea typeface="DejaVu Sans"/>
                <a:cs typeface="DejaVu Sans"/>
              </a:rPr>
              <a:t>Повоєнне відновлення забруднених територій</a:t>
            </a:r>
          </a:p>
        </p:txBody>
      </p:sp>
      <p:sp>
        <p:nvSpPr>
          <p:cNvPr id="71" name="Прямокутник 70">
            <a:extLst>
              <a:ext uri="{FF2B5EF4-FFF2-40B4-BE49-F238E27FC236}">
                <a16:creationId xmlns:a16="http://schemas.microsoft.com/office/drawing/2014/main" id="{AAAC3F9C-034C-4F22-A475-64ED35FBF1D8}"/>
              </a:ext>
            </a:extLst>
          </p:cNvPr>
          <p:cNvSpPr>
            <a:spLocks noGrp="1"/>
          </p:cNvSpPr>
          <p:nvPr/>
        </p:nvSpPr>
        <p:spPr>
          <a:xfrm>
            <a:off x="11334750" y="6515100"/>
            <a:ext cx="323850" cy="161925"/>
          </a:xfrm>
          <a:prstGeom prst="rect">
            <a:avLst/>
          </a:prstGeom>
          <a:noFill/>
          <a:ln w="0">
            <a:noFill/>
          </a:ln>
        </p:spPr>
        <p:txBody>
          <a:bodyPr anchor="t">
            <a:normAutofit fontScale="68519"/>
          </a:bodyPr>
          <a:lstStyle/>
          <a:p>
            <a:pPr algn="r">
              <a:defRPr sz="675" b="1">
                <a:solidFill>
                  <a:srgbClr val="0F6B64"/>
                </a:solidFill>
                <a:latin typeface="DejaVu Sans"/>
                <a:ea typeface="DejaVu Sans"/>
                <a:cs typeface="DejaVu Sans"/>
              </a:defRPr>
            </a:pPr>
            <a:r>
              <a:rPr sz="675" b="1">
                <a:solidFill>
                  <a:srgbClr val="0F6B64"/>
                </a:solidFill>
                <a:latin typeface="DejaVu Sans"/>
                <a:ea typeface="DejaVu Sans"/>
                <a:cs typeface="DejaVu Sans"/>
              </a:rPr>
              <a:t>51</a:t>
            </a:r>
          </a:p>
        </p:txBody>
      </p:sp>
    </p:spTree>
    <p:extLst>
      <p:ext uri="{BB962C8B-B14F-4D97-AF65-F5344CB8AC3E}">
        <p14:creationId xmlns:p14="http://schemas.microsoft.com/office/powerpoint/2010/main" val="26340149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8762</Words>
  <Application>Microsoft Office PowerPoint</Application>
  <DocSecurity>0</DocSecurity>
  <PresentationFormat>Широкий екран</PresentationFormat>
  <Paragraphs>1673</Paragraphs>
  <Slides>51</Slides>
  <Notes>51</Notes>
  <HiddenSlides>0</HiddenSlides>
  <MMClips>0</MMClips>
  <ScaleCrop>false</ScaleCrop>
  <HeadingPairs>
    <vt:vector size="6" baseType="variant">
      <vt:variant>
        <vt:lpstr>Використані шрифти</vt:lpstr>
      </vt:variant>
      <vt:variant>
        <vt:i4>2</vt:i4>
      </vt:variant>
      <vt:variant>
        <vt:lpstr>Тема</vt:lpstr>
      </vt:variant>
      <vt:variant>
        <vt:i4>1</vt:i4>
      </vt:variant>
      <vt:variant>
        <vt:lpstr>Заголовки слайдів</vt:lpstr>
      </vt:variant>
      <vt:variant>
        <vt:i4>51</vt:i4>
      </vt:variant>
    </vt:vector>
  </HeadingPairs>
  <TitlesOfParts>
    <vt:vector size="54" baseType="lpstr">
      <vt:lpstr>Aptos</vt:lpstr>
      <vt:lpstr>DejaVu Sans</vt:lpstr>
      <vt:lpstr>ChatGPT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Lenovo</cp:lastModifiedBy>
  <cp:revision>1</cp:revision>
  <dcterms:created xsi:type="dcterms:W3CDTF">2026-10-02T08:58:11Z</dcterms:created>
  <dcterms:modified xsi:type="dcterms:W3CDTF">2026-10-02T09:01:59Z</dcterms:modified>
</cp:coreProperties>
</file>