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Мета лекції: сформувати системне розуміння принципів планування відбору проб на забруднених і воєнно порушених територіях, вибору просторового дизайну обстеження та організації контролю якості даних. Особлива увага приділяється зв’язку між цілями обстеження, концептуальною моделлю ділянки, розташуванням точок відбору, типами проб, лабораторними методами та рішеннями щодо ремедіації й відновлення території.</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Відбір проб є ключовим етапом екологічного обстеження. За результатами аналізу визначають наявність і концентрації речовин, просторові межі та вертикальний розподіл, напрям міграції, небезпеку для населення й екосистем, потребу в ремедіації та ефективність очищення. Навіть точний лабораторний аналіз не дає правильного висновку, якщо пробу відібрано в невідповідному місці, на неправильній глибині або з порушенням процедури.</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Перед польовими роботами встановлюють: яке рішення підтримують результати; яку територію досліджують; очікувані джерела і речовини; компоненти довкілля; шляхи міграції; рецептори; просторовий дизайн; глибини й періоди; лабораторні вимоги; контрольні проби; безпекові обмеження. Послідовність: мета — концептуальна модель — гіпотеза — об’єкт — дизайн — точки і глибини — показники — QA/QC — лабораторія — інтерпретація — рішення.</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Ціль формулюють до визначення кількості та розташування точок. Треба зазначити, де досліджується забруднення, яке джерело перевіряється, які речовини очікуються, для якого рецептора оцінюється ризик і яке рішення залежить від результату. Приклад: визначити межі забруднення верхнього шару ґрунту нафтопродуктами навколо пошкодженого резервуара для обґрунтування площі вилучення або очищення.</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Основні види цілей: скринінгове обстеження; визначення горизонтальних і вертикальних меж; оцінювання ризику для населення, працівників, дітей, рослин, ґрунтової біоти, вод і харчових ланцюгів; проєктування ремедіації з визначенням площі, обсягу, властивостей ґрунту і характеристик відходів; контроль після очищення; моніторинг змін у часі. Контроль після очищення бажано відокремлювати від виробничого контролю оператора або забезпечувати незалежну перевірку.</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Генеральна сукупність може охоплювати верхній шар ґрунту ділянки, пляму розливу, орний горизонт, насипний шар, донні відклади, партію вилученого ґрунту або матеріал тимчасового складування. Вибірка складається з фактично відібраних проб. Висновок стосується лише представлених території, глибини, матриці та періоду. Три проби верхнього шару не можна автоматично поширити на всю промислову територію, глибокі горизонти, підземні води, суміжне поле, напрям стоку або інший сезон.</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Репрезентативність залежить від правильності концептуальної моделі, меж, просторового дизайну, кількості й глибини проб, сезонності, неоднорідності ґрунту, розміру осередку, якості процедур, охоплення зон та документування відхилень. Велика кількість проб не гарантує репрезентативності, якщо всі вони відібрані лише біля дороги, в доступній частині, одному куті, на однаковій відстані від джерела, з нерозмежованих глибин або поза напрямком міграції.</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Базова схема: джерело, забруднювач, середовище, механізм перенесення, точка контакту, рецептор. Приклад: пошкоджений резервуар, дизельне паливо, верхній шар ґрунту, інфільтрація, підземні води, приватний колодязь. Для перевірки потрібні поверхневі та глибинні проби, точки між джерелом і рецептором, фонові точки, проби підземної води, визначення рівня й напрямку руху вод.</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Сітка може бути квадратною, прямокутною, трикутною, зміщеною, вкладеною або адаптивною. Переваги: рівномірне покриття, просте картування, просторовий аналіз, виявлення великих осередків, повторний моніторинг, побудова ізоліній. Обмеження: якщо крок більший за осередок, забруднення може залишитися невиявленим. Сітка менш ефективна біля локального джерела, на складному рельєфі, за обмеженого доступу, різних типів використання та спрямованої міграції.</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Цільові точки розташовують біля резервуарів, місць розливів, вирв, трубопроводів, складів, у зоні осідання пилу, нижче за стоком, біля трансформаторів, уламків і випусків каналізації. Переваги: висока ймовірність підтвердити джерело, ефективне використання ресурсів, швидке виявлення небезпечних концентрацій, відповідність гіпотезі. Обмеження: цільова вибірка не є статистично репрезентативною для всієї території.</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Види випадкового дизайну: простий випадковий, систематичний з випадковою початковою точкою, стратифікований випадковий, кластерний, адаптивний. Переваги: зменшення суб’єктивності, статистичне узагальнення, оцінювання середніх, дисперсії та довірчих інтервалів, перевірка критеріїв. Недоліки: групування точок, недоступні місця, пропуск локальних джерел, слабке представлення важливих зон без попереднього зонування.</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Страти виділяють за джерелом, землекористуванням, ґрунтом, рельєфом, стоком, пошкодженням, очікуваним забрудненням, сценарієм контакту, доступністю або періодом формування. Стратифікація не змішує різні процеси, дає окремі висновки, ефективніше розподіляє проби й дозволяє різні схеми в межах одного об’єкта. Помилкове виділення страт призводить до змішування процесів, втрати осередків, некоректного усереднення та неправильного розподілу проб.</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На практиці поєднують сітку для загального покриття, цільові точки біля резервуарів, трансекту вздовж дренажної канави, випадкові точки в однорідному полі та фонові точки поза впливом. Для кожної групи точок окремо зазначають призначення. Цільові та випадкові точки не слід механічно об’єднувати в одну статистичну сукупність.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Фон потрібний для розмежування природного вмісту, довоєнного техногенного навантаження, додаткового воєнного забруднення, регіональних геохімічних особливостей і впливу об’єкта. Фонова ділянка має бути подібною за ґрунтом, гранулометрією, рельєфом, рослинністю, землекористуванням, глибиною і геологією. Її не розташовують нижче за стоком, у напрямку перенесення, біля дороги, іншого джерела, в зоні затоплення або на іншому ґрунті без обґрунтування. Для неоднорідної території однієї точки може бути мало.</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Контрольна точка може означати точку поза впливом, вище за течією, нижче за течією, постійну моніторингову точку або точку контролю після ремедіації. У плані потрібно чітко зазначити функцію кожної точки.</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Точкові проби застосовують для локального максимуму, конкретного джерела, вертикального профілю, меж осередку, порівняння точок, неоднорідної території, летких речовин та контролю очищення. Переваги: просторове положення, локальні концентрації, картографування, зв’язок із джерелом. Недоліки: окрема проба не представляє всю ділянку, концентрації змінюються на малій відстані, потрібна більша кількість точок.</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Складену пробу використовують для усередненого стану поля, газону, однорідної рекультивованої території, партії сипучого матеріалу, орного шару або однорідної страти. Переваги: зменшення локальної мінливості, менше лабораторних аналізів, середня концентрація, економія ресурсів. Обмеження: приховує локальний максимум, окрему пляму, різницю між джерелом і фоном, вертикальний градієнт і забруднення частини ділянки. Не об’єднують різні горизонти, страти, фонову та забруднену зони, матеріали різного походження, різні сценарії використання, леткі речовини без обґрунтування або проби з різним безпековим статусом.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Глибину обирають за механізмом надходження, рухливістю речовини, типом і профілем ґрунту, планованим використанням, сценарієм контакту та методом аналізу. Для пилу досліджують поверхню, для орного ґрунту враховують глибину обробітку, для пального використовують кілька інтервалів, насип відокремлюють від природного ґрунту, після вилучення контролюють дно і стінки, фон відбирають на відповідній глибині.</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Кількість проб визначають площею, кількістю страт, неоднорідністю, розміром осередку, кількістю глибин, типом статистичного висновку, точністю, забруднювачами, бюджетом, безпечністю та потребою в контрольних пробах. Загальна кількість охоплює основні проби, додаткові глибини, фонові, дублікати, холості та повторні проби. Одна точка може формувати кілька лабораторних проб через різні глибини, контейнери, консервацію, леткі речовини або дублікати.</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QA відповідає на питання, як має бути організована система робіт. QC відповідає на питання, як перевірити правильність окремих операцій. QA охоплює планування, процедури, відповідальність і документування. QC охоплює технічні перевірки та контрольні проби для оцінювання точності, відтворюваності, чистоти і надійності.</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Елементи QA: затверджений план, стандартні операційні процедури, навчання персоналу, перевірка обладнання, відповідальні особи, лабораторні вимоги, польова документація, кодування, управління змінами, аудит і зберігання первинних даних. Елементи QC: польові й лабораторні дублікати, холості проби, контрольні стандарти, калібрування, температура, повнота форм, пломби, межі виявлення та аналіз відхилень.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Польовий дублікат оцінює сукупну варіабельність природного середовища, пробовідбору, підготовки, транспортування і лабораторного аналізу. Лабораторний дублікат переважно оцінює відтворюваність підготовки, стабільність методу та аналітичну варіабельність. Сліпий дублікат має окремий код, тому лабораторія не знає, що проба повторна, і перевірка стає незалежнішою.</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Холоста проба обладнання перевіряє чистоту інструментів. Транспортна холоста проба перевіряє забруднення під час транспортування, спільного зберігання, контакту з парами й відкривання тари та особливо важлива для летких речовин. Польову холосту пробу готують на ділянці для оцінювання впливу польового середовища. Холоста проба реагенту перевіряє чистоту води, розчинника або іншого реагенту.</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Форма chain of custody містить унікальний код, об’єкт, місце і координати, дату та час, глибину, тип проби, контейнери, аналіз, консервацію, температуру, пломби, виконавця, факт і час передавання, осіб, стан упаковки та відхилення. Ланцюг забезпечує ідентичність, доказовість, простежуваність, відповідальність, хронологію і виявлення порушень.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Етикетку заповнюють одразу після відбору. Вона містить унікальний код, дату, час, точку, глибину, ініціали та тип контролю. Код не повторюють, не змінюють, не залишають на пам’ять виконавця, уникають неоднозначних символів і не кодують результат аналізу. Той самий код використовують на контейнері, у журналі, карті, chain of custody, лабораторному протоколі та базі даних.</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LOD підтверджує присутність, але не завжди дає точну концентрацію. LOQ більша за LOD і забезпечує кількісний результат із прийнятною точністю. Нижче LOD речовину не виявлено на рівні чутливості, між LOD і LOQ її виявлено з підвищеною невизначеністю, вище LOQ отримано кількісний результат. LOQ має бути нижчою за критерій.</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Правильність характеризує близькість до істинного або опорного значення. Прецизійність характеризує близькість повторів. Відтворюваність показує узгодженість у змінених умовах. Повнота даних є часткою запланованих результатів, які отримали та визнали придатними. Дані можуть бути прецизійними, але зміщеними, правильними в середньому, але нестабільними, повними, але нерепрезентативними, або аналітично якісними, але непридатними через неправильний відбір.</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До виїзду з лабораторією погоджують контейнер і матеріал тари, масу або об’єм, заповнення, консервацію, температуру, час до аналізу, окремі контейнери, правила для летких речовин та приймання проб. Неправильне зберігання спричиняє випаровування, окиснення, біологічну трансформацію, сорбцію, розкладання, зміну вологості або перехресне забруднення.</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Загальна послідовність: видалити залишки ґрунту, вимити відповідним засобом, ополоснути, виконати завершальне очищення за цільовим аналізом, захищено зберігати чисте обладнання, змінити рукавички, належно поводитися з промивними водами. Якщо дозволяє безпека, рухаються від очікувано чистіших точок до більш забруднених. Для аналітичних груп потрібні різні матеріали й процедури.</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План включає дозволені межі, перевірені маршрути, основні й резервні точки, зони доступу, транспорт, чисту і забруднену зони, деконтамінацію, пакування, точку збору, евакуацію, зв’язок, критерії припинення та передавання проб. Без погодження не допускаються копання, кілки, установлення сітки, переміщення уламків, вхід у вирви або рух неперевіреною траєкторією.</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Резервна точка належить до тієї самої страти, перевіряє ту саму гіпотезу, має подібний ґрунт, розташована на відповідному шляху міграції, має підтверджений доступ і не змінює призначення проби. Під час заміни фіксують планову й фактичну координати, причину, відстань, погодження та вплив на репрезентативність.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Журнал містить код, дату й час, координати й точність GPS, глибину, тип проби, опис ґрунту, колір, вологість, запах як непряму ознаку, уламки, вимірювання, погоду, обладнання, номер фотографії, відхилення та підпис. Треба розмежовувати факт, спостереження, ознаку, припущення і лабораторно підтверджений висновок.</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Типові помилки: однакова сітка для всіх територій, відбір лише у плямах, відсутність або неправильний фон, змішування горизонтів і страт, ігнорування меж виявлення, відсутність дублікатів і холостих проб, заміна точки без документації та вхід у небезпечну зону заради точки.</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Пошкоджено резервуар, склад фарб, трансформаторну підстанцію та водовідведення. Пожежний стік рухався до канави й городів. Центральна частина недоступна через мінну небезпеку. Дизайн: цільові глибинні точки біля резервуара, систематичні поверхневі точки в зоні пожежі, трансекта канавою, стратифіковане дослідження городів, кілька фонових точок. QA/QC: дублікати, холоста обладнання, маркування, температура, chain of custody. Недоступну зону фіксують як прогалину.</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Рекомендований план містить 24 позиції: ідентифікацію ділянки, мету, питання рішення, КМД, гіпотези, межі, генеральну сукупність, страти, дизайн, точки і резерви, глибини, типи проб, показники, контейнери, лабораторні вимоги, QA/QC, маркування, chain of custody, безпеку, логістику, деконтамінацію, управління змінами, критерії інтерпретації та зберігання даних.</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Підсумки: план починається з цілі та питання рішення; точки випливають із КМД; сітковий, цільовий, випадковий і стратифікований дизайни мають різні функції; складні об’єкти потребують комбінування; фон має бути порівнюваним; точкова і складена проби відповідають різним цілям; не змішують горизонти й страти; QA охоплює систему, QC перевіряє операції; дублікати оцінюють відтворюваність, холості проби виявляють внесене забруднення; LOQ нижча за критерій; chain of custody забезпечує доказовість; безпека має пріоритет.</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3" name="Рисунок 12"/>
          <p:cNvPicPr>
            <a:picLocks noChangeAspect="1"/>
          </p:cNvPicPr>
          <p:nvPr/>
        </p:nvPicPr>
        <p:blipFill>
          <a:blip r:embed="rId3"/>
          <a:srcRect t="27" b="27"/>
          <a:stretch>
            <a:fillRect/>
          </a:stretch>
        </p:blipFill>
        <p:spPr>
          <a:xfrm>
            <a:off x="0" y="0"/>
            <a:ext cx="12192000" cy="6858000"/>
          </a:xfrm>
          <a:prstGeom prst="rect">
            <a:avLst/>
          </a:prstGeom>
        </p:spPr>
      </p:pic>
      <p:sp>
        <p:nvSpPr>
          <p:cNvPr id="2" name="Прямокутник 1">
            <a:extLst>
              <a:ext uri="{FF2B5EF4-FFF2-40B4-BE49-F238E27FC236}">
                <a16:creationId xmlns:a16="http://schemas.microsoft.com/office/drawing/2014/main" id="{DAFD54E0-5E24-49A4-8926-6953A183CF87}"/>
              </a:ext>
            </a:extLst>
          </p:cNvPr>
          <p:cNvSpPr>
            <a:spLocks noGrp="1"/>
          </p:cNvSpPr>
          <p:nvPr/>
        </p:nvSpPr>
        <p:spPr>
          <a:xfrm>
            <a:off x="0" y="0"/>
            <a:ext cx="5857875" cy="6858000"/>
          </a:xfrm>
          <a:prstGeom prst="rect">
            <a:avLst/>
          </a:prstGeom>
          <a:ln w="0">
            <a:noFill/>
          </a:ln>
        </p:spPr>
      </p:sp>
      <p:sp>
        <p:nvSpPr>
          <p:cNvPr id="3" name="Прямокутник 2">
            <a:extLst>
              <a:ext uri="{FF2B5EF4-FFF2-40B4-BE49-F238E27FC236}">
                <a16:creationId xmlns:a16="http://schemas.microsoft.com/office/drawing/2014/main" id="{50E7C1AC-9FE8-444F-A842-E84D9815F1D9}"/>
              </a:ext>
            </a:extLst>
          </p:cNvPr>
          <p:cNvSpPr>
            <a:spLocks noGrp="1"/>
          </p:cNvSpPr>
          <p:nvPr/>
        </p:nvSpPr>
        <p:spPr>
          <a:xfrm>
            <a:off x="0" y="0"/>
            <a:ext cx="171450" cy="6858000"/>
          </a:xfrm>
          <a:prstGeom prst="rect">
            <a:avLst/>
          </a:prstGeom>
          <a:solidFill>
            <a:srgbClr val="0F6B64"/>
          </a:solidFill>
          <a:ln w="0">
            <a:noFill/>
          </a:ln>
        </p:spPr>
      </p:sp>
      <p:sp>
        <p:nvSpPr>
          <p:cNvPr id="4" name="Прямокутник 3">
            <a:extLst>
              <a:ext uri="{FF2B5EF4-FFF2-40B4-BE49-F238E27FC236}">
                <a16:creationId xmlns:a16="http://schemas.microsoft.com/office/drawing/2014/main" id="{2E877E58-CBD3-4E71-B494-93AECA19440A}"/>
              </a:ext>
            </a:extLst>
          </p:cNvPr>
          <p:cNvSpPr>
            <a:spLocks noGrp="1"/>
          </p:cNvSpPr>
          <p:nvPr/>
        </p:nvSpPr>
        <p:spPr>
          <a:xfrm>
            <a:off x="685800" y="609600"/>
            <a:ext cx="2381250" cy="285750"/>
          </a:xfrm>
          <a:prstGeom prst="rect">
            <a:avLst/>
          </a:prstGeom>
          <a:noFill/>
          <a:ln w="0">
            <a:noFill/>
          </a:ln>
        </p:spPr>
        <p:txBody>
          <a:bodyPr anchor="t">
            <a:normAutofit/>
          </a:bodyPr>
          <a:lstStyle/>
          <a:p>
            <a:pPr algn="l">
              <a:defRPr sz="1125" b="1">
                <a:solidFill>
                  <a:srgbClr val="0F6B64"/>
                </a:solidFill>
                <a:latin typeface="DejaVu Sans"/>
                <a:ea typeface="DejaVu Sans"/>
                <a:cs typeface="DejaVu Sans"/>
              </a:defRPr>
            </a:pPr>
            <a:r>
              <a:rPr sz="1125" b="1">
                <a:solidFill>
                  <a:srgbClr val="0F6B64"/>
                </a:solidFill>
                <a:latin typeface="DejaVu Sans"/>
                <a:ea typeface="DejaVu Sans"/>
                <a:cs typeface="DejaVu Sans"/>
              </a:rPr>
              <a:t>ЛЕКЦІЯ № 6</a:t>
            </a:r>
          </a:p>
        </p:txBody>
      </p:sp>
      <p:sp>
        <p:nvSpPr>
          <p:cNvPr id="5" name="Прямокутник 4">
            <a:extLst>
              <a:ext uri="{FF2B5EF4-FFF2-40B4-BE49-F238E27FC236}">
                <a16:creationId xmlns:a16="http://schemas.microsoft.com/office/drawing/2014/main" id="{137EA4DC-BA39-446F-B022-4D700B05C285}"/>
              </a:ext>
            </a:extLst>
          </p:cNvPr>
          <p:cNvSpPr>
            <a:spLocks noGrp="1"/>
          </p:cNvSpPr>
          <p:nvPr/>
        </p:nvSpPr>
        <p:spPr>
          <a:xfrm>
            <a:off x="685800" y="1104900"/>
            <a:ext cx="4810125" cy="1571625"/>
          </a:xfrm>
          <a:prstGeom prst="rect">
            <a:avLst/>
          </a:prstGeom>
          <a:noFill/>
          <a:ln w="0">
            <a:noFill/>
          </a:ln>
        </p:spPr>
        <p:txBody>
          <a:bodyPr anchor="t">
            <a:normAutofit fontScale="83294"/>
          </a:bodyPr>
          <a:lstStyle/>
          <a:p>
            <a:pPr algn="l">
              <a:defRPr sz="2925" b="1">
                <a:solidFill>
                  <a:srgbClr val="10272E"/>
                </a:solidFill>
                <a:latin typeface="DejaVu Sans"/>
                <a:ea typeface="DejaVu Sans"/>
                <a:cs typeface="DejaVu Sans"/>
              </a:defRPr>
            </a:pPr>
            <a:r>
              <a:rPr sz="2925" b="1">
                <a:solidFill>
                  <a:srgbClr val="10272E"/>
                </a:solidFill>
                <a:latin typeface="DejaVu Sans"/>
                <a:ea typeface="DejaVu Sans"/>
                <a:cs typeface="DejaVu Sans"/>
              </a:rPr>
              <a:t>Планування відбору проб</a:t>
            </a:r>
          </a:p>
          <a:p>
            <a:pPr algn="l">
              <a:defRPr sz="2925" b="1">
                <a:solidFill>
                  <a:srgbClr val="10272E"/>
                </a:solidFill>
                <a:latin typeface="DejaVu Sans"/>
                <a:ea typeface="DejaVu Sans"/>
                <a:cs typeface="DejaVu Sans"/>
              </a:defRPr>
            </a:pPr>
            <a:r>
              <a:rPr sz="2925" b="1">
                <a:solidFill>
                  <a:srgbClr val="10272E"/>
                </a:solidFill>
                <a:latin typeface="DejaVu Sans"/>
                <a:ea typeface="DejaVu Sans"/>
                <a:cs typeface="DejaVu Sans"/>
              </a:rPr>
              <a:t>і забезпечення якості даних</a:t>
            </a:r>
          </a:p>
        </p:txBody>
      </p:sp>
      <p:sp>
        <p:nvSpPr>
          <p:cNvPr id="6" name="Прямокутник 5">
            <a:extLst>
              <a:ext uri="{FF2B5EF4-FFF2-40B4-BE49-F238E27FC236}">
                <a16:creationId xmlns:a16="http://schemas.microsoft.com/office/drawing/2014/main" id="{9FA20517-DC52-434A-A5F6-14183B11B1EC}"/>
              </a:ext>
            </a:extLst>
          </p:cNvPr>
          <p:cNvSpPr>
            <a:spLocks noGrp="1"/>
          </p:cNvSpPr>
          <p:nvPr/>
        </p:nvSpPr>
        <p:spPr>
          <a:xfrm>
            <a:off x="685800" y="2905125"/>
            <a:ext cx="4381500" cy="609600"/>
          </a:xfrm>
          <a:prstGeom prst="rect">
            <a:avLst/>
          </a:prstGeom>
          <a:noFill/>
          <a:ln w="0">
            <a:noFill/>
          </a:ln>
        </p:spPr>
        <p:txBody>
          <a:bodyPr anchor="t">
            <a:normAutofit/>
          </a:bodyPr>
          <a:lstStyle/>
          <a:p>
            <a:pPr algn="l">
              <a:defRPr sz="1425" b="0">
                <a:solidFill>
                  <a:srgbClr val="617278"/>
                </a:solidFill>
                <a:latin typeface="DejaVu Sans"/>
                <a:ea typeface="DejaVu Sans"/>
                <a:cs typeface="DejaVu Sans"/>
              </a:defRPr>
            </a:pPr>
            <a:r>
              <a:rPr sz="1425" b="0">
                <a:solidFill>
                  <a:srgbClr val="617278"/>
                </a:solidFill>
                <a:latin typeface="DejaVu Sans"/>
                <a:ea typeface="DejaVu Sans"/>
                <a:cs typeface="DejaVu Sans"/>
              </a:rPr>
              <a:t>Від цілі обстеження до даних, придатних для управлінського рішення</a:t>
            </a:r>
          </a:p>
        </p:txBody>
      </p:sp>
      <p:sp>
        <p:nvSpPr>
          <p:cNvPr id="7" name="Прямокутник: округлені кути 6">
            <a:extLst>
              <a:ext uri="{FF2B5EF4-FFF2-40B4-BE49-F238E27FC236}">
                <a16:creationId xmlns:a16="http://schemas.microsoft.com/office/drawing/2014/main" id="{38AD1540-0DCF-4C53-B416-CA67BC36D80C}"/>
              </a:ext>
            </a:extLst>
          </p:cNvPr>
          <p:cNvSpPr>
            <a:spLocks noGrp="1"/>
          </p:cNvSpPr>
          <p:nvPr/>
        </p:nvSpPr>
        <p:spPr>
          <a:xfrm>
            <a:off x="685800" y="4095750"/>
            <a:ext cx="4524375" cy="1257300"/>
          </a:xfrm>
          <a:prstGeom prst="roundRect">
            <a:avLst>
              <a:gd name="adj" fmla="val 6061"/>
            </a:avLst>
          </a:prstGeom>
          <a:solidFill>
            <a:srgbClr val="FFFFFF"/>
          </a:solidFill>
          <a:ln w="9525">
            <a:solidFill>
              <a:srgbClr val="D8E3DE"/>
            </a:solidFill>
          </a:ln>
        </p:spPr>
      </p:sp>
      <p:sp>
        <p:nvSpPr>
          <p:cNvPr id="8" name="Прямокутник: округлені кути 7">
            <a:extLst>
              <a:ext uri="{FF2B5EF4-FFF2-40B4-BE49-F238E27FC236}">
                <a16:creationId xmlns:a16="http://schemas.microsoft.com/office/drawing/2014/main" id="{DBCFEF4D-08E9-45D2-831A-E9DE58AB0816}"/>
              </a:ext>
            </a:extLst>
          </p:cNvPr>
          <p:cNvSpPr>
            <a:spLocks noGrp="1"/>
          </p:cNvSpPr>
          <p:nvPr/>
        </p:nvSpPr>
        <p:spPr>
          <a:xfrm>
            <a:off x="685800" y="4095750"/>
            <a:ext cx="76200" cy="1257300"/>
          </a:xfrm>
          <a:prstGeom prst="roundRect">
            <a:avLst>
              <a:gd name="adj" fmla="val 50000"/>
            </a:avLst>
          </a:prstGeom>
          <a:solidFill>
            <a:srgbClr val="D8942C"/>
          </a:solidFill>
          <a:ln w="0">
            <a:noFill/>
          </a:ln>
        </p:spPr>
      </p:sp>
      <p:sp>
        <p:nvSpPr>
          <p:cNvPr id="9" name="Прямокутник 8">
            <a:extLst>
              <a:ext uri="{FF2B5EF4-FFF2-40B4-BE49-F238E27FC236}">
                <a16:creationId xmlns:a16="http://schemas.microsoft.com/office/drawing/2014/main" id="{2D038927-130F-4525-9F9D-A92CCE7BD935}"/>
              </a:ext>
            </a:extLst>
          </p:cNvPr>
          <p:cNvSpPr>
            <a:spLocks noGrp="1"/>
          </p:cNvSpPr>
          <p:nvPr/>
        </p:nvSpPr>
        <p:spPr>
          <a:xfrm>
            <a:off x="914400" y="4248150"/>
            <a:ext cx="4105275" cy="209550"/>
          </a:xfrm>
          <a:prstGeom prst="rect">
            <a:avLst/>
          </a:prstGeom>
          <a:noFill/>
          <a:ln w="0">
            <a:noFill/>
          </a:ln>
        </p:spPr>
        <p:txBody>
          <a:bodyPr anchor="t">
            <a:normAutofit fontScale="86111"/>
          </a:bodyPr>
          <a:lstStyle/>
          <a:p>
            <a:pPr algn="l">
              <a:defRPr sz="900" b="1">
                <a:solidFill>
                  <a:srgbClr val="D8942C"/>
                </a:solidFill>
                <a:latin typeface="DejaVu Sans"/>
                <a:ea typeface="DejaVu Sans"/>
                <a:cs typeface="DejaVu Sans"/>
              </a:defRPr>
            </a:pPr>
            <a:r>
              <a:rPr sz="900" b="1">
                <a:solidFill>
                  <a:srgbClr val="D8942C"/>
                </a:solidFill>
                <a:latin typeface="DejaVu Sans"/>
                <a:ea typeface="DejaVu Sans"/>
                <a:cs typeface="DejaVu Sans"/>
              </a:rPr>
              <a:t>ВИЗНАЧЕННЯ</a:t>
            </a:r>
          </a:p>
        </p:txBody>
      </p:sp>
      <p:sp>
        <p:nvSpPr>
          <p:cNvPr id="10" name="Прямокутник 9">
            <a:extLst>
              <a:ext uri="{FF2B5EF4-FFF2-40B4-BE49-F238E27FC236}">
                <a16:creationId xmlns:a16="http://schemas.microsoft.com/office/drawing/2014/main" id="{CB8F304F-49FD-45A1-859D-A3BBE6D68BA9}"/>
              </a:ext>
            </a:extLst>
          </p:cNvPr>
          <p:cNvSpPr>
            <a:spLocks noGrp="1"/>
          </p:cNvSpPr>
          <p:nvPr/>
        </p:nvSpPr>
        <p:spPr>
          <a:xfrm>
            <a:off x="914400" y="4505325"/>
            <a:ext cx="4105275" cy="733425"/>
          </a:xfrm>
          <a:prstGeom prst="rect">
            <a:avLst/>
          </a:prstGeom>
          <a:noFill/>
          <a:ln w="0">
            <a:noFill/>
          </a:ln>
        </p:spPr>
        <p:txBody>
          <a:bodyPr anchor="t">
            <a:normAutofit/>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Планування пробовідбору — обґрунтований вибір місць, часу, глибини, кількості й типу проб та процедур контролю їхньої якості.</a:t>
            </a:r>
          </a:p>
        </p:txBody>
      </p:sp>
      <p:sp>
        <p:nvSpPr>
          <p:cNvPr id="11" name="Прямокутник 10">
            <a:extLst>
              <a:ext uri="{FF2B5EF4-FFF2-40B4-BE49-F238E27FC236}">
                <a16:creationId xmlns:a16="http://schemas.microsoft.com/office/drawing/2014/main" id="{61236AC6-EFDA-4E64-BF84-144EF271CA74}"/>
              </a:ext>
            </a:extLst>
          </p:cNvPr>
          <p:cNvSpPr>
            <a:spLocks noGrp="1"/>
          </p:cNvSpPr>
          <p:nvPr/>
        </p:nvSpPr>
        <p:spPr>
          <a:xfrm>
            <a:off x="685800" y="5695950"/>
            <a:ext cx="57150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Мета</a:t>
            </a:r>
          </a:p>
        </p:txBody>
      </p:sp>
      <p:sp>
        <p:nvSpPr>
          <p:cNvPr id="12" name="Прямокутник 11">
            <a:extLst>
              <a:ext uri="{FF2B5EF4-FFF2-40B4-BE49-F238E27FC236}">
                <a16:creationId xmlns:a16="http://schemas.microsoft.com/office/drawing/2014/main" id="{CFEBF3E2-97D8-4678-874B-76271C518799}"/>
              </a:ext>
            </a:extLst>
          </p:cNvPr>
          <p:cNvSpPr>
            <a:spLocks noGrp="1"/>
          </p:cNvSpPr>
          <p:nvPr/>
        </p:nvSpPr>
        <p:spPr>
          <a:xfrm>
            <a:off x="1333500" y="5667375"/>
            <a:ext cx="3857625" cy="552450"/>
          </a:xfrm>
          <a:prstGeom prst="rect">
            <a:avLst/>
          </a:prstGeom>
          <a:noFill/>
          <a:ln w="0">
            <a:noFill/>
          </a:ln>
        </p:spPr>
        <p:txBody>
          <a:bodyPr anchor="t">
            <a:normAutofit fontScale="89630"/>
          </a:bodyPr>
          <a:lstStyle/>
          <a:p>
            <a:pPr algn="l">
              <a:defRPr sz="1125" b="0">
                <a:solidFill>
                  <a:srgbClr val="17313A"/>
                </a:solidFill>
                <a:latin typeface="DejaVu Sans"/>
                <a:ea typeface="DejaVu Sans"/>
                <a:cs typeface="DejaVu Sans"/>
              </a:defRPr>
            </a:pPr>
            <a:r>
              <a:rPr sz="1125" b="0">
                <a:solidFill>
                  <a:srgbClr val="17313A"/>
                </a:solidFill>
                <a:latin typeface="DejaVu Sans"/>
                <a:ea typeface="DejaVu Sans"/>
                <a:cs typeface="DejaVu Sans"/>
              </a:rPr>
              <a:t>Системно пов’язати концептуальну модель ділянки, дизайн відбору, лабораторний аналіз і рішення щодо ремедіації.</a:t>
            </a:r>
          </a:p>
        </p:txBody>
      </p:sp>
    </p:spTree>
    <p:extLst>
      <p:ext uri="{BB962C8B-B14F-4D97-AF65-F5344CB8AC3E}">
        <p14:creationId xmlns:p14="http://schemas.microsoft.com/office/powerpoint/2010/main" val="1980692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42" name="Прямокутник 41">
            <a:extLst>
              <a:ext uri="{FF2B5EF4-FFF2-40B4-BE49-F238E27FC236}">
                <a16:creationId xmlns:a16="http://schemas.microsoft.com/office/drawing/2014/main" id="{A31A6901-86CE-45A4-BC53-3DB6093F764D}"/>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02</a:t>
            </a:r>
          </a:p>
        </p:txBody>
      </p:sp>
      <p:sp>
        <p:nvSpPr>
          <p:cNvPr id="2" name="Прямокутник 1">
            <a:extLst>
              <a:ext uri="{FF2B5EF4-FFF2-40B4-BE49-F238E27FC236}">
                <a16:creationId xmlns:a16="http://schemas.microsoft.com/office/drawing/2014/main" id="{5ECA824B-B27C-4E5F-A1FC-8B2BA181BABE}"/>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143F1A8D-0134-4339-A2B6-896E000E1363}"/>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Пробовідбір перетворює ділянку на дані для рішення</a:t>
            </a:r>
          </a:p>
        </p:txBody>
      </p:sp>
      <p:sp>
        <p:nvSpPr>
          <p:cNvPr id="4" name="Прямокутник: округлені кути 3">
            <a:extLst>
              <a:ext uri="{FF2B5EF4-FFF2-40B4-BE49-F238E27FC236}">
                <a16:creationId xmlns:a16="http://schemas.microsoft.com/office/drawing/2014/main" id="{B3E0BFF6-6875-4B97-AF73-C7995C3EFF5E}"/>
              </a:ext>
            </a:extLst>
          </p:cNvPr>
          <p:cNvSpPr>
            <a:spLocks noGrp="1"/>
          </p:cNvSpPr>
          <p:nvPr/>
        </p:nvSpPr>
        <p:spPr>
          <a:xfrm>
            <a:off x="514350" y="1809750"/>
            <a:ext cx="6762750" cy="571500"/>
          </a:xfrm>
          <a:prstGeom prst="roundRect">
            <a:avLst>
              <a:gd name="adj" fmla="val 13333"/>
            </a:avLst>
          </a:prstGeom>
          <a:solidFill>
            <a:srgbClr val="FFFFFF"/>
          </a:solidFill>
          <a:ln w="9525">
            <a:solidFill>
              <a:srgbClr val="D8E3DE"/>
            </a:solidFill>
          </a:ln>
        </p:spPr>
      </p:sp>
      <p:sp>
        <p:nvSpPr>
          <p:cNvPr id="5" name="Овал 4">
            <a:extLst>
              <a:ext uri="{FF2B5EF4-FFF2-40B4-BE49-F238E27FC236}">
                <a16:creationId xmlns:a16="http://schemas.microsoft.com/office/drawing/2014/main" id="{27573F59-9AF1-46E3-B86A-352CB6BEC3A5}"/>
              </a:ext>
            </a:extLst>
          </p:cNvPr>
          <p:cNvSpPr>
            <a:spLocks noGrp="1"/>
          </p:cNvSpPr>
          <p:nvPr/>
        </p:nvSpPr>
        <p:spPr>
          <a:xfrm>
            <a:off x="666750" y="1924050"/>
            <a:ext cx="361950" cy="342900"/>
          </a:xfrm>
          <a:prstGeom prst="ellipse">
            <a:avLst/>
          </a:prstGeom>
          <a:solidFill>
            <a:srgbClr val="0F6B64"/>
          </a:solidFill>
          <a:ln w="0">
            <a:noFill/>
          </a:ln>
        </p:spPr>
      </p:sp>
      <p:sp>
        <p:nvSpPr>
          <p:cNvPr id="6" name="Прямокутник 5">
            <a:extLst>
              <a:ext uri="{FF2B5EF4-FFF2-40B4-BE49-F238E27FC236}">
                <a16:creationId xmlns:a16="http://schemas.microsoft.com/office/drawing/2014/main" id="{E953F235-29D4-4B1A-82CA-D7D80F7E0739}"/>
              </a:ext>
            </a:extLst>
          </p:cNvPr>
          <p:cNvSpPr>
            <a:spLocks noGrp="1"/>
          </p:cNvSpPr>
          <p:nvPr/>
        </p:nvSpPr>
        <p:spPr>
          <a:xfrm>
            <a:off x="666750" y="2000250"/>
            <a:ext cx="361950" cy="171450"/>
          </a:xfrm>
          <a:prstGeom prst="rect">
            <a:avLst/>
          </a:prstGeom>
          <a:noFill/>
          <a:ln w="0">
            <a:noFill/>
          </a:ln>
        </p:spPr>
        <p:txBody>
          <a:bodyPr anchor="t">
            <a:normAutofit fontScale="70000"/>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01</a:t>
            </a:r>
          </a:p>
        </p:txBody>
      </p:sp>
      <p:sp>
        <p:nvSpPr>
          <p:cNvPr id="7" name="Прямокутник 6">
            <a:extLst>
              <a:ext uri="{FF2B5EF4-FFF2-40B4-BE49-F238E27FC236}">
                <a16:creationId xmlns:a16="http://schemas.microsoft.com/office/drawing/2014/main" id="{AEAB0D69-C5D9-4687-BCC4-20AA055B80D4}"/>
              </a:ext>
            </a:extLst>
          </p:cNvPr>
          <p:cNvSpPr>
            <a:spLocks noGrp="1"/>
          </p:cNvSpPr>
          <p:nvPr/>
        </p:nvSpPr>
        <p:spPr>
          <a:xfrm>
            <a:off x="1219200" y="1905000"/>
            <a:ext cx="1409700" cy="238125"/>
          </a:xfrm>
          <a:prstGeom prst="rect">
            <a:avLst/>
          </a:prstGeom>
          <a:noFill/>
          <a:ln w="0">
            <a:noFill/>
          </a:ln>
        </p:spPr>
        <p:txBody>
          <a:bodyPr anchor="t">
            <a:normAutofit fontScale="80208"/>
          </a:bodyPr>
          <a:lstStyle/>
          <a:p>
            <a:pPr algn="l">
              <a:defRPr sz="1200" b="1">
                <a:solidFill>
                  <a:srgbClr val="10272E"/>
                </a:solidFill>
                <a:latin typeface="DejaVu Sans"/>
                <a:ea typeface="DejaVu Sans"/>
                <a:cs typeface="DejaVu Sans"/>
              </a:defRPr>
            </a:pPr>
            <a:r>
              <a:rPr sz="1200" b="1">
                <a:solidFill>
                  <a:srgbClr val="10272E"/>
                </a:solidFill>
                <a:latin typeface="DejaVu Sans"/>
                <a:ea typeface="DejaVu Sans"/>
                <a:cs typeface="DejaVu Sans"/>
              </a:rPr>
              <a:t>Виявити</a:t>
            </a:r>
          </a:p>
        </p:txBody>
      </p:sp>
      <p:sp>
        <p:nvSpPr>
          <p:cNvPr id="8" name="Прямокутник 7">
            <a:extLst>
              <a:ext uri="{FF2B5EF4-FFF2-40B4-BE49-F238E27FC236}">
                <a16:creationId xmlns:a16="http://schemas.microsoft.com/office/drawing/2014/main" id="{32C86E1B-41D3-43CA-AF75-2B1DACE206D9}"/>
              </a:ext>
            </a:extLst>
          </p:cNvPr>
          <p:cNvSpPr>
            <a:spLocks noGrp="1"/>
          </p:cNvSpPr>
          <p:nvPr/>
        </p:nvSpPr>
        <p:spPr>
          <a:xfrm>
            <a:off x="2628900" y="1905000"/>
            <a:ext cx="4362450" cy="333375"/>
          </a:xfrm>
          <a:prstGeom prst="rect">
            <a:avLst/>
          </a:prstGeom>
          <a:noFill/>
          <a:ln w="0">
            <a:noFill/>
          </a:ln>
        </p:spPr>
        <p:txBody>
          <a:bodyPr anchor="t">
            <a:normAutofit/>
          </a:bodyPr>
          <a:lstStyle/>
          <a:p>
            <a:pPr algn="l">
              <a:defRPr sz="1125" b="0">
                <a:solidFill>
                  <a:srgbClr val="617278"/>
                </a:solidFill>
                <a:latin typeface="DejaVu Sans"/>
                <a:ea typeface="DejaVu Sans"/>
                <a:cs typeface="DejaVu Sans"/>
              </a:defRPr>
            </a:pPr>
            <a:r>
              <a:rPr sz="1125" b="0">
                <a:solidFill>
                  <a:srgbClr val="617278"/>
                </a:solidFill>
                <a:latin typeface="DejaVu Sans"/>
                <a:ea typeface="DejaVu Sans"/>
                <a:cs typeface="DejaVu Sans"/>
              </a:rPr>
              <a:t>наявність і концентрації забруднювачів</a:t>
            </a:r>
          </a:p>
        </p:txBody>
      </p:sp>
      <p:sp>
        <p:nvSpPr>
          <p:cNvPr id="9" name="Прямокутник: округлені кути 8">
            <a:extLst>
              <a:ext uri="{FF2B5EF4-FFF2-40B4-BE49-F238E27FC236}">
                <a16:creationId xmlns:a16="http://schemas.microsoft.com/office/drawing/2014/main" id="{69C7F297-1414-4C21-B3B9-A7D8090713B5}"/>
              </a:ext>
            </a:extLst>
          </p:cNvPr>
          <p:cNvSpPr>
            <a:spLocks noGrp="1"/>
          </p:cNvSpPr>
          <p:nvPr/>
        </p:nvSpPr>
        <p:spPr>
          <a:xfrm>
            <a:off x="514350" y="2533650"/>
            <a:ext cx="6762750" cy="571500"/>
          </a:xfrm>
          <a:prstGeom prst="roundRect">
            <a:avLst>
              <a:gd name="adj" fmla="val 13333"/>
            </a:avLst>
          </a:prstGeom>
          <a:solidFill>
            <a:srgbClr val="FFFFFF"/>
          </a:solidFill>
          <a:ln w="9525">
            <a:solidFill>
              <a:srgbClr val="D8E3DE"/>
            </a:solidFill>
          </a:ln>
        </p:spPr>
      </p:sp>
      <p:sp>
        <p:nvSpPr>
          <p:cNvPr id="10" name="Овал 9">
            <a:extLst>
              <a:ext uri="{FF2B5EF4-FFF2-40B4-BE49-F238E27FC236}">
                <a16:creationId xmlns:a16="http://schemas.microsoft.com/office/drawing/2014/main" id="{4DFA6637-ECEC-465F-898F-5F862DF0E49D}"/>
              </a:ext>
            </a:extLst>
          </p:cNvPr>
          <p:cNvSpPr>
            <a:spLocks noGrp="1"/>
          </p:cNvSpPr>
          <p:nvPr/>
        </p:nvSpPr>
        <p:spPr>
          <a:xfrm>
            <a:off x="666750" y="2647950"/>
            <a:ext cx="361950" cy="342900"/>
          </a:xfrm>
          <a:prstGeom prst="ellipse">
            <a:avLst/>
          </a:prstGeom>
          <a:solidFill>
            <a:srgbClr val="0F6B64"/>
          </a:solidFill>
          <a:ln w="0">
            <a:noFill/>
          </a:ln>
        </p:spPr>
      </p:sp>
      <p:sp>
        <p:nvSpPr>
          <p:cNvPr id="11" name="Прямокутник 10">
            <a:extLst>
              <a:ext uri="{FF2B5EF4-FFF2-40B4-BE49-F238E27FC236}">
                <a16:creationId xmlns:a16="http://schemas.microsoft.com/office/drawing/2014/main" id="{519188E9-A8E8-43A8-A43E-9E3E85350E72}"/>
              </a:ext>
            </a:extLst>
          </p:cNvPr>
          <p:cNvSpPr>
            <a:spLocks noGrp="1"/>
          </p:cNvSpPr>
          <p:nvPr/>
        </p:nvSpPr>
        <p:spPr>
          <a:xfrm>
            <a:off x="666750" y="2724150"/>
            <a:ext cx="361950" cy="171450"/>
          </a:xfrm>
          <a:prstGeom prst="rect">
            <a:avLst/>
          </a:prstGeom>
          <a:noFill/>
          <a:ln w="0">
            <a:noFill/>
          </a:ln>
        </p:spPr>
        <p:txBody>
          <a:bodyPr anchor="t">
            <a:normAutofit fontScale="70000"/>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02</a:t>
            </a:r>
          </a:p>
        </p:txBody>
      </p:sp>
      <p:sp>
        <p:nvSpPr>
          <p:cNvPr id="12" name="Прямокутник 11">
            <a:extLst>
              <a:ext uri="{FF2B5EF4-FFF2-40B4-BE49-F238E27FC236}">
                <a16:creationId xmlns:a16="http://schemas.microsoft.com/office/drawing/2014/main" id="{737CE8ED-865F-4D27-8DDB-E9F9D2242FD5}"/>
              </a:ext>
            </a:extLst>
          </p:cNvPr>
          <p:cNvSpPr>
            <a:spLocks noGrp="1"/>
          </p:cNvSpPr>
          <p:nvPr/>
        </p:nvSpPr>
        <p:spPr>
          <a:xfrm>
            <a:off x="1219200" y="2628900"/>
            <a:ext cx="1409700" cy="238125"/>
          </a:xfrm>
          <a:prstGeom prst="rect">
            <a:avLst/>
          </a:prstGeom>
          <a:noFill/>
          <a:ln w="0">
            <a:noFill/>
          </a:ln>
        </p:spPr>
        <p:txBody>
          <a:bodyPr anchor="t">
            <a:normAutofit fontScale="80208"/>
          </a:bodyPr>
          <a:lstStyle/>
          <a:p>
            <a:pPr algn="l">
              <a:defRPr sz="1200" b="1">
                <a:solidFill>
                  <a:srgbClr val="10272E"/>
                </a:solidFill>
                <a:latin typeface="DejaVu Sans"/>
                <a:ea typeface="DejaVu Sans"/>
                <a:cs typeface="DejaVu Sans"/>
              </a:defRPr>
            </a:pPr>
            <a:r>
              <a:rPr sz="1200" b="1">
                <a:solidFill>
                  <a:srgbClr val="10272E"/>
                </a:solidFill>
                <a:latin typeface="DejaVu Sans"/>
                <a:ea typeface="DejaVu Sans"/>
                <a:cs typeface="DejaVu Sans"/>
              </a:rPr>
              <a:t>Окреслити</a:t>
            </a:r>
          </a:p>
        </p:txBody>
      </p:sp>
      <p:sp>
        <p:nvSpPr>
          <p:cNvPr id="13" name="Прямокутник 12">
            <a:extLst>
              <a:ext uri="{FF2B5EF4-FFF2-40B4-BE49-F238E27FC236}">
                <a16:creationId xmlns:a16="http://schemas.microsoft.com/office/drawing/2014/main" id="{1CC2F512-D6FE-481D-92DA-2C8ED0D1C753}"/>
              </a:ext>
            </a:extLst>
          </p:cNvPr>
          <p:cNvSpPr>
            <a:spLocks noGrp="1"/>
          </p:cNvSpPr>
          <p:nvPr/>
        </p:nvSpPr>
        <p:spPr>
          <a:xfrm>
            <a:off x="2628900" y="2628900"/>
            <a:ext cx="4362450" cy="333375"/>
          </a:xfrm>
          <a:prstGeom prst="rect">
            <a:avLst/>
          </a:prstGeom>
          <a:noFill/>
          <a:ln w="0">
            <a:noFill/>
          </a:ln>
        </p:spPr>
        <p:txBody>
          <a:bodyPr anchor="t">
            <a:normAutofit/>
          </a:bodyPr>
          <a:lstStyle/>
          <a:p>
            <a:pPr algn="l">
              <a:defRPr sz="1125" b="0">
                <a:solidFill>
                  <a:srgbClr val="617278"/>
                </a:solidFill>
                <a:latin typeface="DejaVu Sans"/>
                <a:ea typeface="DejaVu Sans"/>
                <a:cs typeface="DejaVu Sans"/>
              </a:defRPr>
            </a:pPr>
            <a:r>
              <a:rPr sz="1125" b="0">
                <a:solidFill>
                  <a:srgbClr val="617278"/>
                </a:solidFill>
                <a:latin typeface="DejaVu Sans"/>
                <a:ea typeface="DejaVu Sans"/>
                <a:cs typeface="DejaVu Sans"/>
              </a:rPr>
              <a:t>горизонтальні та вертикальні межі</a:t>
            </a:r>
          </a:p>
        </p:txBody>
      </p:sp>
      <p:sp>
        <p:nvSpPr>
          <p:cNvPr id="14" name="Прямокутник: округлені кути 13">
            <a:extLst>
              <a:ext uri="{FF2B5EF4-FFF2-40B4-BE49-F238E27FC236}">
                <a16:creationId xmlns:a16="http://schemas.microsoft.com/office/drawing/2014/main" id="{F7BA604B-36C8-4946-8E83-E6394A3FABF3}"/>
              </a:ext>
            </a:extLst>
          </p:cNvPr>
          <p:cNvSpPr>
            <a:spLocks noGrp="1"/>
          </p:cNvSpPr>
          <p:nvPr/>
        </p:nvSpPr>
        <p:spPr>
          <a:xfrm>
            <a:off x="514350" y="3257550"/>
            <a:ext cx="6762750" cy="571500"/>
          </a:xfrm>
          <a:prstGeom prst="roundRect">
            <a:avLst>
              <a:gd name="adj" fmla="val 13333"/>
            </a:avLst>
          </a:prstGeom>
          <a:solidFill>
            <a:srgbClr val="FFFFFF"/>
          </a:solidFill>
          <a:ln w="9525">
            <a:solidFill>
              <a:srgbClr val="D8E3DE"/>
            </a:solidFill>
          </a:ln>
        </p:spPr>
      </p:sp>
      <p:sp>
        <p:nvSpPr>
          <p:cNvPr id="15" name="Овал 14">
            <a:extLst>
              <a:ext uri="{FF2B5EF4-FFF2-40B4-BE49-F238E27FC236}">
                <a16:creationId xmlns:a16="http://schemas.microsoft.com/office/drawing/2014/main" id="{81007B56-89E0-442F-B46C-E980CB56400D}"/>
              </a:ext>
            </a:extLst>
          </p:cNvPr>
          <p:cNvSpPr>
            <a:spLocks noGrp="1"/>
          </p:cNvSpPr>
          <p:nvPr/>
        </p:nvSpPr>
        <p:spPr>
          <a:xfrm>
            <a:off x="666750" y="3371850"/>
            <a:ext cx="361950" cy="342900"/>
          </a:xfrm>
          <a:prstGeom prst="ellipse">
            <a:avLst/>
          </a:prstGeom>
          <a:solidFill>
            <a:srgbClr val="0F6B64"/>
          </a:solidFill>
          <a:ln w="0">
            <a:noFill/>
          </a:ln>
        </p:spPr>
      </p:sp>
      <p:sp>
        <p:nvSpPr>
          <p:cNvPr id="16" name="Прямокутник 15">
            <a:extLst>
              <a:ext uri="{FF2B5EF4-FFF2-40B4-BE49-F238E27FC236}">
                <a16:creationId xmlns:a16="http://schemas.microsoft.com/office/drawing/2014/main" id="{7E9C6F52-5A32-4F31-B422-E9F4697C44E0}"/>
              </a:ext>
            </a:extLst>
          </p:cNvPr>
          <p:cNvSpPr>
            <a:spLocks noGrp="1"/>
          </p:cNvSpPr>
          <p:nvPr/>
        </p:nvSpPr>
        <p:spPr>
          <a:xfrm>
            <a:off x="666750" y="3448050"/>
            <a:ext cx="361950" cy="171450"/>
          </a:xfrm>
          <a:prstGeom prst="rect">
            <a:avLst/>
          </a:prstGeom>
          <a:noFill/>
          <a:ln w="0">
            <a:noFill/>
          </a:ln>
        </p:spPr>
        <p:txBody>
          <a:bodyPr anchor="t">
            <a:normAutofit fontScale="70000"/>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03</a:t>
            </a:r>
          </a:p>
        </p:txBody>
      </p:sp>
      <p:sp>
        <p:nvSpPr>
          <p:cNvPr id="17" name="Прямокутник 16">
            <a:extLst>
              <a:ext uri="{FF2B5EF4-FFF2-40B4-BE49-F238E27FC236}">
                <a16:creationId xmlns:a16="http://schemas.microsoft.com/office/drawing/2014/main" id="{D9634EA4-B7E9-4A40-A6C6-0DBE313FCD02}"/>
              </a:ext>
            </a:extLst>
          </p:cNvPr>
          <p:cNvSpPr>
            <a:spLocks noGrp="1"/>
          </p:cNvSpPr>
          <p:nvPr/>
        </p:nvSpPr>
        <p:spPr>
          <a:xfrm>
            <a:off x="1219200" y="3352800"/>
            <a:ext cx="1409700" cy="238125"/>
          </a:xfrm>
          <a:prstGeom prst="rect">
            <a:avLst/>
          </a:prstGeom>
          <a:noFill/>
          <a:ln w="0">
            <a:noFill/>
          </a:ln>
        </p:spPr>
        <p:txBody>
          <a:bodyPr anchor="t">
            <a:normAutofit fontScale="80208"/>
          </a:bodyPr>
          <a:lstStyle/>
          <a:p>
            <a:pPr algn="l">
              <a:defRPr sz="1200" b="1">
                <a:solidFill>
                  <a:srgbClr val="10272E"/>
                </a:solidFill>
                <a:latin typeface="DejaVu Sans"/>
                <a:ea typeface="DejaVu Sans"/>
                <a:cs typeface="DejaVu Sans"/>
              </a:defRPr>
            </a:pPr>
            <a:r>
              <a:rPr sz="1200" b="1">
                <a:solidFill>
                  <a:srgbClr val="10272E"/>
                </a:solidFill>
                <a:latin typeface="DejaVu Sans"/>
                <a:ea typeface="DejaVu Sans"/>
                <a:cs typeface="DejaVu Sans"/>
              </a:rPr>
              <a:t>Пояснити</a:t>
            </a:r>
          </a:p>
        </p:txBody>
      </p:sp>
      <p:sp>
        <p:nvSpPr>
          <p:cNvPr id="18" name="Прямокутник 17">
            <a:extLst>
              <a:ext uri="{FF2B5EF4-FFF2-40B4-BE49-F238E27FC236}">
                <a16:creationId xmlns:a16="http://schemas.microsoft.com/office/drawing/2014/main" id="{F43BD6B2-FB9D-4D86-B60B-4FE0CFBEFC3F}"/>
              </a:ext>
            </a:extLst>
          </p:cNvPr>
          <p:cNvSpPr>
            <a:spLocks noGrp="1"/>
          </p:cNvSpPr>
          <p:nvPr/>
        </p:nvSpPr>
        <p:spPr>
          <a:xfrm>
            <a:off x="2628900" y="3352800"/>
            <a:ext cx="4362450" cy="333375"/>
          </a:xfrm>
          <a:prstGeom prst="rect">
            <a:avLst/>
          </a:prstGeom>
          <a:noFill/>
          <a:ln w="0">
            <a:noFill/>
          </a:ln>
        </p:spPr>
        <p:txBody>
          <a:bodyPr anchor="t">
            <a:normAutofit/>
          </a:bodyPr>
          <a:lstStyle/>
          <a:p>
            <a:pPr algn="l">
              <a:defRPr sz="1125" b="0">
                <a:solidFill>
                  <a:srgbClr val="617278"/>
                </a:solidFill>
                <a:latin typeface="DejaVu Sans"/>
                <a:ea typeface="DejaVu Sans"/>
                <a:cs typeface="DejaVu Sans"/>
              </a:defRPr>
            </a:pPr>
            <a:r>
              <a:rPr sz="1125" b="0">
                <a:solidFill>
                  <a:srgbClr val="617278"/>
                </a:solidFill>
                <a:latin typeface="DejaVu Sans"/>
                <a:ea typeface="DejaVu Sans"/>
                <a:cs typeface="DejaVu Sans"/>
              </a:rPr>
              <a:t>міграцію і ризик для рецепторів</a:t>
            </a:r>
          </a:p>
        </p:txBody>
      </p:sp>
      <p:sp>
        <p:nvSpPr>
          <p:cNvPr id="19" name="Прямокутник: округлені кути 18">
            <a:extLst>
              <a:ext uri="{FF2B5EF4-FFF2-40B4-BE49-F238E27FC236}">
                <a16:creationId xmlns:a16="http://schemas.microsoft.com/office/drawing/2014/main" id="{4149A5CA-6631-418C-9381-4E8E6C949E56}"/>
              </a:ext>
            </a:extLst>
          </p:cNvPr>
          <p:cNvSpPr>
            <a:spLocks noGrp="1"/>
          </p:cNvSpPr>
          <p:nvPr/>
        </p:nvSpPr>
        <p:spPr>
          <a:xfrm>
            <a:off x="514350" y="3981450"/>
            <a:ext cx="6762750" cy="571500"/>
          </a:xfrm>
          <a:prstGeom prst="roundRect">
            <a:avLst>
              <a:gd name="adj" fmla="val 13333"/>
            </a:avLst>
          </a:prstGeom>
          <a:solidFill>
            <a:srgbClr val="FFFFFF"/>
          </a:solidFill>
          <a:ln w="9525">
            <a:solidFill>
              <a:srgbClr val="D8E3DE"/>
            </a:solidFill>
          </a:ln>
        </p:spPr>
      </p:sp>
      <p:sp>
        <p:nvSpPr>
          <p:cNvPr id="20" name="Овал 19">
            <a:extLst>
              <a:ext uri="{FF2B5EF4-FFF2-40B4-BE49-F238E27FC236}">
                <a16:creationId xmlns:a16="http://schemas.microsoft.com/office/drawing/2014/main" id="{9172588E-3C27-4728-96F4-5689904DD647}"/>
              </a:ext>
            </a:extLst>
          </p:cNvPr>
          <p:cNvSpPr>
            <a:spLocks noGrp="1"/>
          </p:cNvSpPr>
          <p:nvPr/>
        </p:nvSpPr>
        <p:spPr>
          <a:xfrm>
            <a:off x="666750" y="4095750"/>
            <a:ext cx="361950" cy="342900"/>
          </a:xfrm>
          <a:prstGeom prst="ellipse">
            <a:avLst/>
          </a:prstGeom>
          <a:solidFill>
            <a:srgbClr val="0F6B64"/>
          </a:solidFill>
          <a:ln w="0">
            <a:noFill/>
          </a:ln>
        </p:spPr>
      </p:sp>
      <p:sp>
        <p:nvSpPr>
          <p:cNvPr id="21" name="Прямокутник 20">
            <a:extLst>
              <a:ext uri="{FF2B5EF4-FFF2-40B4-BE49-F238E27FC236}">
                <a16:creationId xmlns:a16="http://schemas.microsoft.com/office/drawing/2014/main" id="{A86092A5-C9CB-4B8B-AA2C-D97613324A13}"/>
              </a:ext>
            </a:extLst>
          </p:cNvPr>
          <p:cNvSpPr>
            <a:spLocks noGrp="1"/>
          </p:cNvSpPr>
          <p:nvPr/>
        </p:nvSpPr>
        <p:spPr>
          <a:xfrm>
            <a:off x="666750" y="4171950"/>
            <a:ext cx="361950" cy="171450"/>
          </a:xfrm>
          <a:prstGeom prst="rect">
            <a:avLst/>
          </a:prstGeom>
          <a:noFill/>
          <a:ln w="0">
            <a:noFill/>
          </a:ln>
        </p:spPr>
        <p:txBody>
          <a:bodyPr anchor="t">
            <a:normAutofit fontScale="70000"/>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04</a:t>
            </a:r>
          </a:p>
        </p:txBody>
      </p:sp>
      <p:sp>
        <p:nvSpPr>
          <p:cNvPr id="22" name="Прямокутник 21">
            <a:extLst>
              <a:ext uri="{FF2B5EF4-FFF2-40B4-BE49-F238E27FC236}">
                <a16:creationId xmlns:a16="http://schemas.microsoft.com/office/drawing/2014/main" id="{D967BF67-4A05-4A76-A68D-1D813FD109D7}"/>
              </a:ext>
            </a:extLst>
          </p:cNvPr>
          <p:cNvSpPr>
            <a:spLocks noGrp="1"/>
          </p:cNvSpPr>
          <p:nvPr/>
        </p:nvSpPr>
        <p:spPr>
          <a:xfrm>
            <a:off x="1219200" y="4076700"/>
            <a:ext cx="1409700" cy="238125"/>
          </a:xfrm>
          <a:prstGeom prst="rect">
            <a:avLst/>
          </a:prstGeom>
          <a:noFill/>
          <a:ln w="0">
            <a:noFill/>
          </a:ln>
        </p:spPr>
        <p:txBody>
          <a:bodyPr anchor="t">
            <a:normAutofit fontScale="80208"/>
          </a:bodyPr>
          <a:lstStyle/>
          <a:p>
            <a:pPr algn="l">
              <a:defRPr sz="1200" b="1">
                <a:solidFill>
                  <a:srgbClr val="10272E"/>
                </a:solidFill>
                <a:latin typeface="DejaVu Sans"/>
                <a:ea typeface="DejaVu Sans"/>
                <a:cs typeface="DejaVu Sans"/>
              </a:defRPr>
            </a:pPr>
            <a:r>
              <a:rPr sz="1200" b="1">
                <a:solidFill>
                  <a:srgbClr val="10272E"/>
                </a:solidFill>
                <a:latin typeface="DejaVu Sans"/>
                <a:ea typeface="DejaVu Sans"/>
                <a:cs typeface="DejaVu Sans"/>
              </a:rPr>
              <a:t>Перевірити</a:t>
            </a:r>
          </a:p>
        </p:txBody>
      </p:sp>
      <p:sp>
        <p:nvSpPr>
          <p:cNvPr id="23" name="Прямокутник 22">
            <a:extLst>
              <a:ext uri="{FF2B5EF4-FFF2-40B4-BE49-F238E27FC236}">
                <a16:creationId xmlns:a16="http://schemas.microsoft.com/office/drawing/2014/main" id="{4D5DDD7E-923E-4117-ABC6-59B9537E5632}"/>
              </a:ext>
            </a:extLst>
          </p:cNvPr>
          <p:cNvSpPr>
            <a:spLocks noGrp="1"/>
          </p:cNvSpPr>
          <p:nvPr/>
        </p:nvSpPr>
        <p:spPr>
          <a:xfrm>
            <a:off x="2628900" y="4076700"/>
            <a:ext cx="4362450" cy="333375"/>
          </a:xfrm>
          <a:prstGeom prst="rect">
            <a:avLst/>
          </a:prstGeom>
          <a:noFill/>
          <a:ln w="0">
            <a:noFill/>
          </a:ln>
        </p:spPr>
        <p:txBody>
          <a:bodyPr anchor="t">
            <a:normAutofit/>
          </a:bodyPr>
          <a:lstStyle/>
          <a:p>
            <a:pPr algn="l">
              <a:defRPr sz="1125" b="0">
                <a:solidFill>
                  <a:srgbClr val="617278"/>
                </a:solidFill>
                <a:latin typeface="DejaVu Sans"/>
                <a:ea typeface="DejaVu Sans"/>
                <a:cs typeface="DejaVu Sans"/>
              </a:defRPr>
            </a:pPr>
            <a:r>
              <a:rPr sz="1125" b="0">
                <a:solidFill>
                  <a:srgbClr val="617278"/>
                </a:solidFill>
                <a:latin typeface="DejaVu Sans"/>
                <a:ea typeface="DejaVu Sans"/>
                <a:cs typeface="DejaVu Sans"/>
              </a:rPr>
              <a:t>потребу й ефективність ремедіації</a:t>
            </a:r>
          </a:p>
        </p:txBody>
      </p:sp>
      <p:sp>
        <p:nvSpPr>
          <p:cNvPr id="24" name="Прямокутник: округлені кути 23">
            <a:extLst>
              <a:ext uri="{FF2B5EF4-FFF2-40B4-BE49-F238E27FC236}">
                <a16:creationId xmlns:a16="http://schemas.microsoft.com/office/drawing/2014/main" id="{83B15BD0-55BF-48B9-ABB3-6B640D4761A2}"/>
              </a:ext>
            </a:extLst>
          </p:cNvPr>
          <p:cNvSpPr>
            <a:spLocks noGrp="1"/>
          </p:cNvSpPr>
          <p:nvPr/>
        </p:nvSpPr>
        <p:spPr>
          <a:xfrm>
            <a:off x="514350" y="4705350"/>
            <a:ext cx="6762750" cy="571500"/>
          </a:xfrm>
          <a:prstGeom prst="roundRect">
            <a:avLst>
              <a:gd name="adj" fmla="val 13333"/>
            </a:avLst>
          </a:prstGeom>
          <a:solidFill>
            <a:srgbClr val="FFFFFF"/>
          </a:solidFill>
          <a:ln w="9525">
            <a:solidFill>
              <a:srgbClr val="D8E3DE"/>
            </a:solidFill>
          </a:ln>
        </p:spPr>
      </p:sp>
      <p:sp>
        <p:nvSpPr>
          <p:cNvPr id="25" name="Овал 24">
            <a:extLst>
              <a:ext uri="{FF2B5EF4-FFF2-40B4-BE49-F238E27FC236}">
                <a16:creationId xmlns:a16="http://schemas.microsoft.com/office/drawing/2014/main" id="{30166237-8055-4D99-B75C-941AEBE5416C}"/>
              </a:ext>
            </a:extLst>
          </p:cNvPr>
          <p:cNvSpPr>
            <a:spLocks noGrp="1"/>
          </p:cNvSpPr>
          <p:nvPr/>
        </p:nvSpPr>
        <p:spPr>
          <a:xfrm>
            <a:off x="666750" y="4819650"/>
            <a:ext cx="361950" cy="342900"/>
          </a:xfrm>
          <a:prstGeom prst="ellipse">
            <a:avLst/>
          </a:prstGeom>
          <a:solidFill>
            <a:srgbClr val="D8942C"/>
          </a:solidFill>
          <a:ln w="0">
            <a:noFill/>
          </a:ln>
        </p:spPr>
      </p:sp>
      <p:sp>
        <p:nvSpPr>
          <p:cNvPr id="26" name="Прямокутник 25">
            <a:extLst>
              <a:ext uri="{FF2B5EF4-FFF2-40B4-BE49-F238E27FC236}">
                <a16:creationId xmlns:a16="http://schemas.microsoft.com/office/drawing/2014/main" id="{CDF6C03D-755F-46CB-B59D-B66C0221E466}"/>
              </a:ext>
            </a:extLst>
          </p:cNvPr>
          <p:cNvSpPr>
            <a:spLocks noGrp="1"/>
          </p:cNvSpPr>
          <p:nvPr/>
        </p:nvSpPr>
        <p:spPr>
          <a:xfrm>
            <a:off x="666750" y="4895850"/>
            <a:ext cx="361950" cy="171450"/>
          </a:xfrm>
          <a:prstGeom prst="rect">
            <a:avLst/>
          </a:prstGeom>
          <a:noFill/>
          <a:ln w="0">
            <a:noFill/>
          </a:ln>
        </p:spPr>
        <p:txBody>
          <a:bodyPr anchor="t">
            <a:normAutofit fontScale="70000"/>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05</a:t>
            </a:r>
          </a:p>
        </p:txBody>
      </p:sp>
      <p:sp>
        <p:nvSpPr>
          <p:cNvPr id="27" name="Прямокутник 26">
            <a:extLst>
              <a:ext uri="{FF2B5EF4-FFF2-40B4-BE49-F238E27FC236}">
                <a16:creationId xmlns:a16="http://schemas.microsoft.com/office/drawing/2014/main" id="{96E2DC21-2095-421D-A362-0184C0028438}"/>
              </a:ext>
            </a:extLst>
          </p:cNvPr>
          <p:cNvSpPr>
            <a:spLocks noGrp="1"/>
          </p:cNvSpPr>
          <p:nvPr/>
        </p:nvSpPr>
        <p:spPr>
          <a:xfrm>
            <a:off x="1219200" y="4800600"/>
            <a:ext cx="1409700" cy="238125"/>
          </a:xfrm>
          <a:prstGeom prst="rect">
            <a:avLst/>
          </a:prstGeom>
          <a:noFill/>
          <a:ln w="0">
            <a:noFill/>
          </a:ln>
        </p:spPr>
        <p:txBody>
          <a:bodyPr anchor="t">
            <a:normAutofit fontScale="80208"/>
          </a:bodyPr>
          <a:lstStyle/>
          <a:p>
            <a:pPr algn="l">
              <a:defRPr sz="1200" b="1">
                <a:solidFill>
                  <a:srgbClr val="10272E"/>
                </a:solidFill>
                <a:latin typeface="DejaVu Sans"/>
                <a:ea typeface="DejaVu Sans"/>
                <a:cs typeface="DejaVu Sans"/>
              </a:defRPr>
            </a:pPr>
            <a:r>
              <a:rPr sz="1200" b="1">
                <a:solidFill>
                  <a:srgbClr val="10272E"/>
                </a:solidFill>
                <a:latin typeface="DejaVu Sans"/>
                <a:ea typeface="DejaVu Sans"/>
                <a:cs typeface="DejaVu Sans"/>
              </a:rPr>
              <a:t>Підтвердити</a:t>
            </a:r>
          </a:p>
        </p:txBody>
      </p:sp>
      <p:sp>
        <p:nvSpPr>
          <p:cNvPr id="28" name="Прямокутник 27">
            <a:extLst>
              <a:ext uri="{FF2B5EF4-FFF2-40B4-BE49-F238E27FC236}">
                <a16:creationId xmlns:a16="http://schemas.microsoft.com/office/drawing/2014/main" id="{A0495A5E-AD1C-4EA9-8646-E19F7FA175F4}"/>
              </a:ext>
            </a:extLst>
          </p:cNvPr>
          <p:cNvSpPr>
            <a:spLocks noGrp="1"/>
          </p:cNvSpPr>
          <p:nvPr/>
        </p:nvSpPr>
        <p:spPr>
          <a:xfrm>
            <a:off x="2628900" y="4800600"/>
            <a:ext cx="4362450" cy="333375"/>
          </a:xfrm>
          <a:prstGeom prst="rect">
            <a:avLst/>
          </a:prstGeom>
          <a:noFill/>
          <a:ln w="0">
            <a:noFill/>
          </a:ln>
        </p:spPr>
        <p:txBody>
          <a:bodyPr anchor="t">
            <a:normAutofit/>
          </a:bodyPr>
          <a:lstStyle/>
          <a:p>
            <a:pPr algn="l">
              <a:defRPr sz="1125" b="0">
                <a:solidFill>
                  <a:srgbClr val="617278"/>
                </a:solidFill>
                <a:latin typeface="DejaVu Sans"/>
                <a:ea typeface="DejaVu Sans"/>
                <a:cs typeface="DejaVu Sans"/>
              </a:defRPr>
            </a:pPr>
            <a:r>
              <a:rPr sz="1125" b="0">
                <a:solidFill>
                  <a:srgbClr val="617278"/>
                </a:solidFill>
                <a:latin typeface="DejaVu Sans"/>
                <a:ea typeface="DejaVu Sans"/>
                <a:cs typeface="DejaVu Sans"/>
              </a:rPr>
              <a:t>можливість подальшого використання</a:t>
            </a:r>
          </a:p>
        </p:txBody>
      </p:sp>
      <p:sp>
        <p:nvSpPr>
          <p:cNvPr id="29" name="Прямокутник: округлені кути 28">
            <a:extLst>
              <a:ext uri="{FF2B5EF4-FFF2-40B4-BE49-F238E27FC236}">
                <a16:creationId xmlns:a16="http://schemas.microsoft.com/office/drawing/2014/main" id="{7F7BC5D4-D2F2-4C03-99BD-4E9658E9FB90}"/>
              </a:ext>
            </a:extLst>
          </p:cNvPr>
          <p:cNvSpPr>
            <a:spLocks noGrp="1"/>
          </p:cNvSpPr>
          <p:nvPr/>
        </p:nvSpPr>
        <p:spPr>
          <a:xfrm>
            <a:off x="7677150" y="1809750"/>
            <a:ext cx="3905250" cy="1257300"/>
          </a:xfrm>
          <a:prstGeom prst="roundRect">
            <a:avLst>
              <a:gd name="adj" fmla="val 6061"/>
            </a:avLst>
          </a:prstGeom>
          <a:solidFill>
            <a:srgbClr val="FFFFFF"/>
          </a:solidFill>
          <a:ln w="9525">
            <a:solidFill>
              <a:srgbClr val="D8E3DE"/>
            </a:solidFill>
          </a:ln>
        </p:spPr>
      </p:sp>
      <p:sp>
        <p:nvSpPr>
          <p:cNvPr id="30" name="Прямокутник: округлені кути 29">
            <a:extLst>
              <a:ext uri="{FF2B5EF4-FFF2-40B4-BE49-F238E27FC236}">
                <a16:creationId xmlns:a16="http://schemas.microsoft.com/office/drawing/2014/main" id="{01886696-39B3-4011-B800-EB54008B30F6}"/>
              </a:ext>
            </a:extLst>
          </p:cNvPr>
          <p:cNvSpPr>
            <a:spLocks noGrp="1"/>
          </p:cNvSpPr>
          <p:nvPr/>
        </p:nvSpPr>
        <p:spPr>
          <a:xfrm>
            <a:off x="7677150" y="1809750"/>
            <a:ext cx="76200" cy="1257300"/>
          </a:xfrm>
          <a:prstGeom prst="roundRect">
            <a:avLst>
              <a:gd name="adj" fmla="val 50000"/>
            </a:avLst>
          </a:prstGeom>
          <a:solidFill>
            <a:srgbClr val="0F6B64"/>
          </a:solidFill>
          <a:ln w="0">
            <a:noFill/>
          </a:ln>
        </p:spPr>
      </p:sp>
      <p:sp>
        <p:nvSpPr>
          <p:cNvPr id="31" name="Прямокутник 30">
            <a:extLst>
              <a:ext uri="{FF2B5EF4-FFF2-40B4-BE49-F238E27FC236}">
                <a16:creationId xmlns:a16="http://schemas.microsoft.com/office/drawing/2014/main" id="{51FACC88-59CB-4FF9-B6C1-8833842274A3}"/>
              </a:ext>
            </a:extLst>
          </p:cNvPr>
          <p:cNvSpPr>
            <a:spLocks noGrp="1"/>
          </p:cNvSpPr>
          <p:nvPr/>
        </p:nvSpPr>
        <p:spPr>
          <a:xfrm>
            <a:off x="7905750" y="1962150"/>
            <a:ext cx="348615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ПРОБОВІДБІР</a:t>
            </a:r>
          </a:p>
        </p:txBody>
      </p:sp>
      <p:sp>
        <p:nvSpPr>
          <p:cNvPr id="32" name="Прямокутник 31">
            <a:extLst>
              <a:ext uri="{FF2B5EF4-FFF2-40B4-BE49-F238E27FC236}">
                <a16:creationId xmlns:a16="http://schemas.microsoft.com/office/drawing/2014/main" id="{79AF1677-B038-4C63-862A-51BB93E55055}"/>
              </a:ext>
            </a:extLst>
          </p:cNvPr>
          <p:cNvSpPr>
            <a:spLocks noGrp="1"/>
          </p:cNvSpPr>
          <p:nvPr/>
        </p:nvSpPr>
        <p:spPr>
          <a:xfrm>
            <a:off x="7905750" y="2219325"/>
            <a:ext cx="3486150" cy="733425"/>
          </a:xfrm>
          <a:prstGeom prst="rect">
            <a:avLst/>
          </a:prstGeom>
          <a:noFill/>
          <a:ln w="0">
            <a:noFill/>
          </a:ln>
        </p:spPr>
        <p:txBody>
          <a:bodyPr anchor="t">
            <a:normAutofit fontScale="83826"/>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Процес вилучення частини природного або техногенного матеріалу для визначення його складу, властивостей і рівня забруднення.</a:t>
            </a:r>
          </a:p>
        </p:txBody>
      </p:sp>
      <p:sp>
        <p:nvSpPr>
          <p:cNvPr id="33" name="Прямокутник: округлені кути 32">
            <a:extLst>
              <a:ext uri="{FF2B5EF4-FFF2-40B4-BE49-F238E27FC236}">
                <a16:creationId xmlns:a16="http://schemas.microsoft.com/office/drawing/2014/main" id="{7E85A263-E374-4C95-B3D8-136AD1EAC23A}"/>
              </a:ext>
            </a:extLst>
          </p:cNvPr>
          <p:cNvSpPr>
            <a:spLocks noGrp="1"/>
          </p:cNvSpPr>
          <p:nvPr/>
        </p:nvSpPr>
        <p:spPr>
          <a:xfrm>
            <a:off x="7677150" y="3257550"/>
            <a:ext cx="3905250" cy="1381125"/>
          </a:xfrm>
          <a:prstGeom prst="roundRect">
            <a:avLst>
              <a:gd name="adj" fmla="val 5517"/>
            </a:avLst>
          </a:prstGeom>
          <a:solidFill>
            <a:srgbClr val="FFFFFF"/>
          </a:solidFill>
          <a:ln w="9525">
            <a:solidFill>
              <a:srgbClr val="D8E3DE"/>
            </a:solidFill>
          </a:ln>
        </p:spPr>
      </p:sp>
      <p:sp>
        <p:nvSpPr>
          <p:cNvPr id="34" name="Прямокутник: округлені кути 33">
            <a:extLst>
              <a:ext uri="{FF2B5EF4-FFF2-40B4-BE49-F238E27FC236}">
                <a16:creationId xmlns:a16="http://schemas.microsoft.com/office/drawing/2014/main" id="{FA4743B1-55EB-40A2-817E-7E53A52E76ED}"/>
              </a:ext>
            </a:extLst>
          </p:cNvPr>
          <p:cNvSpPr>
            <a:spLocks noGrp="1"/>
          </p:cNvSpPr>
          <p:nvPr/>
        </p:nvSpPr>
        <p:spPr>
          <a:xfrm>
            <a:off x="7677150" y="3257550"/>
            <a:ext cx="76200" cy="1381125"/>
          </a:xfrm>
          <a:prstGeom prst="roundRect">
            <a:avLst>
              <a:gd name="adj" fmla="val 50000"/>
            </a:avLst>
          </a:prstGeom>
          <a:solidFill>
            <a:srgbClr val="3A708C"/>
          </a:solidFill>
          <a:ln w="0">
            <a:noFill/>
          </a:ln>
        </p:spPr>
      </p:sp>
      <p:sp>
        <p:nvSpPr>
          <p:cNvPr id="35" name="Прямокутник 34">
            <a:extLst>
              <a:ext uri="{FF2B5EF4-FFF2-40B4-BE49-F238E27FC236}">
                <a16:creationId xmlns:a16="http://schemas.microsoft.com/office/drawing/2014/main" id="{0B0776B7-8BD2-40F4-B2CD-02918A021BD5}"/>
              </a:ext>
            </a:extLst>
          </p:cNvPr>
          <p:cNvSpPr>
            <a:spLocks noGrp="1"/>
          </p:cNvSpPr>
          <p:nvPr/>
        </p:nvSpPr>
        <p:spPr>
          <a:xfrm>
            <a:off x="7905750" y="3409950"/>
            <a:ext cx="3486150" cy="209550"/>
          </a:xfrm>
          <a:prstGeom prst="rect">
            <a:avLst/>
          </a:prstGeom>
          <a:noFill/>
          <a:ln w="0">
            <a:noFill/>
          </a:ln>
        </p:spPr>
        <p:txBody>
          <a:bodyPr anchor="t">
            <a:normAutofit fontScale="86111"/>
          </a:bodyPr>
          <a:lstStyle/>
          <a:p>
            <a:pPr algn="l">
              <a:defRPr sz="900" b="1">
                <a:solidFill>
                  <a:srgbClr val="3A708C"/>
                </a:solidFill>
                <a:latin typeface="DejaVu Sans"/>
                <a:ea typeface="DejaVu Sans"/>
                <a:cs typeface="DejaVu Sans"/>
              </a:defRPr>
            </a:pPr>
            <a:r>
              <a:rPr sz="900" b="1">
                <a:solidFill>
                  <a:srgbClr val="3A708C"/>
                </a:solidFill>
                <a:latin typeface="DejaVu Sans"/>
                <a:ea typeface="DejaVu Sans"/>
                <a:cs typeface="DejaVu Sans"/>
              </a:rPr>
              <a:t>ПЛАН ВІДБОРУ ПРОБ</a:t>
            </a:r>
          </a:p>
        </p:txBody>
      </p:sp>
      <p:sp>
        <p:nvSpPr>
          <p:cNvPr id="36" name="Прямокутник 35">
            <a:extLst>
              <a:ext uri="{FF2B5EF4-FFF2-40B4-BE49-F238E27FC236}">
                <a16:creationId xmlns:a16="http://schemas.microsoft.com/office/drawing/2014/main" id="{6F62E057-5D14-4E72-8A6B-2A5BC2C8E4C9}"/>
              </a:ext>
            </a:extLst>
          </p:cNvPr>
          <p:cNvSpPr>
            <a:spLocks noGrp="1"/>
          </p:cNvSpPr>
          <p:nvPr/>
        </p:nvSpPr>
        <p:spPr>
          <a:xfrm>
            <a:off x="7905750" y="3667125"/>
            <a:ext cx="3486150" cy="857250"/>
          </a:xfrm>
          <a:prstGeom prst="rect">
            <a:avLst/>
          </a:prstGeom>
          <a:noFill/>
          <a:ln w="0">
            <a:noFill/>
          </a:ln>
        </p:spPr>
        <p:txBody>
          <a:bodyPr anchor="t">
            <a:normAutofit fontScale="98529"/>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Документована система рішень щодо мети, місць, часу, глибини, кількості, типу та руху проб, включно з контролем якості.</a:t>
            </a:r>
          </a:p>
        </p:txBody>
      </p:sp>
      <p:sp>
        <p:nvSpPr>
          <p:cNvPr id="37" name="Прямокутник: округлені кути 36">
            <a:extLst>
              <a:ext uri="{FF2B5EF4-FFF2-40B4-BE49-F238E27FC236}">
                <a16:creationId xmlns:a16="http://schemas.microsoft.com/office/drawing/2014/main" id="{1F2EB587-68AA-4732-80AF-DC393AD0EF09}"/>
              </a:ext>
            </a:extLst>
          </p:cNvPr>
          <p:cNvSpPr>
            <a:spLocks noGrp="1"/>
          </p:cNvSpPr>
          <p:nvPr/>
        </p:nvSpPr>
        <p:spPr>
          <a:xfrm>
            <a:off x="7677150" y="4876800"/>
            <a:ext cx="3905250" cy="981075"/>
          </a:xfrm>
          <a:prstGeom prst="roundRect">
            <a:avLst>
              <a:gd name="adj" fmla="val 7767"/>
            </a:avLst>
          </a:prstGeom>
          <a:solidFill>
            <a:srgbClr val="F5EBDD"/>
          </a:solidFill>
          <a:ln w="0">
            <a:noFill/>
          </a:ln>
        </p:spPr>
      </p:sp>
      <p:sp>
        <p:nvSpPr>
          <p:cNvPr id="38" name="Прямокутник 37">
            <a:extLst>
              <a:ext uri="{FF2B5EF4-FFF2-40B4-BE49-F238E27FC236}">
                <a16:creationId xmlns:a16="http://schemas.microsoft.com/office/drawing/2014/main" id="{85E2498A-BBF6-4039-947F-5D0F124DF865}"/>
              </a:ext>
            </a:extLst>
          </p:cNvPr>
          <p:cNvSpPr>
            <a:spLocks noGrp="1"/>
          </p:cNvSpPr>
          <p:nvPr/>
        </p:nvSpPr>
        <p:spPr>
          <a:xfrm>
            <a:off x="7905750" y="5048250"/>
            <a:ext cx="3333750" cy="209550"/>
          </a:xfrm>
          <a:prstGeom prst="rect">
            <a:avLst/>
          </a:prstGeom>
          <a:noFill/>
          <a:ln w="0">
            <a:noFill/>
          </a:ln>
        </p:spPr>
        <p:txBody>
          <a:bodyPr anchor="t">
            <a:normAutofit fontScale="86111"/>
          </a:bodyPr>
          <a:lstStyle/>
          <a:p>
            <a:pPr algn="l">
              <a:defRPr sz="900" b="1">
                <a:solidFill>
                  <a:srgbClr val="D8942C"/>
                </a:solidFill>
                <a:latin typeface="DejaVu Sans"/>
                <a:ea typeface="DejaVu Sans"/>
                <a:cs typeface="DejaVu Sans"/>
              </a:defRPr>
            </a:pPr>
            <a:r>
              <a:rPr sz="900" b="1">
                <a:solidFill>
                  <a:srgbClr val="D8942C"/>
                </a:solidFill>
                <a:latin typeface="DejaVu Sans"/>
                <a:ea typeface="DejaVu Sans"/>
                <a:cs typeface="DejaVu Sans"/>
              </a:rPr>
              <a:t>Ключове обмеження</a:t>
            </a:r>
          </a:p>
        </p:txBody>
      </p:sp>
      <p:sp>
        <p:nvSpPr>
          <p:cNvPr id="39" name="Прямокутник 38">
            <a:extLst>
              <a:ext uri="{FF2B5EF4-FFF2-40B4-BE49-F238E27FC236}">
                <a16:creationId xmlns:a16="http://schemas.microsoft.com/office/drawing/2014/main" id="{C7A8AE60-BB26-4EC4-AF43-235FFEF8B02C}"/>
              </a:ext>
            </a:extLst>
          </p:cNvPr>
          <p:cNvSpPr>
            <a:spLocks noGrp="1"/>
          </p:cNvSpPr>
          <p:nvPr/>
        </p:nvSpPr>
        <p:spPr>
          <a:xfrm>
            <a:off x="7905750" y="5314950"/>
            <a:ext cx="3333750" cy="438150"/>
          </a:xfrm>
          <a:prstGeom prst="rect">
            <a:avLst/>
          </a:prstGeom>
          <a:noFill/>
          <a:ln w="0">
            <a:noFill/>
          </a:ln>
        </p:spPr>
        <p:txBody>
          <a:bodyPr anchor="t">
            <a:normAutofit fontScale="64338"/>
          </a:bodyPr>
          <a:lstStyle/>
          <a:p>
            <a:pPr algn="l">
              <a:defRPr sz="1275" b="1">
                <a:solidFill>
                  <a:srgbClr val="10272E"/>
                </a:solidFill>
                <a:latin typeface="DejaVu Sans"/>
                <a:ea typeface="DejaVu Sans"/>
                <a:cs typeface="DejaVu Sans"/>
              </a:defRPr>
            </a:pPr>
            <a:r>
              <a:rPr sz="1275" b="1">
                <a:solidFill>
                  <a:srgbClr val="10272E"/>
                </a:solidFill>
                <a:latin typeface="DejaVu Sans"/>
                <a:ea typeface="DejaVu Sans"/>
                <a:cs typeface="DejaVu Sans"/>
              </a:rPr>
              <a:t>Лабораторія характеризує передану пробу. Репрезентативність території визначає планування.</a:t>
            </a:r>
          </a:p>
        </p:txBody>
      </p:sp>
      <p:sp>
        <p:nvSpPr>
          <p:cNvPr id="40" name="Прямокутник 39">
            <a:extLst>
              <a:ext uri="{FF2B5EF4-FFF2-40B4-BE49-F238E27FC236}">
                <a16:creationId xmlns:a16="http://schemas.microsoft.com/office/drawing/2014/main" id="{679726F8-55E8-4CB5-B125-6798C910DCF7}"/>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41" name="Прямокутник 40">
            <a:extLst>
              <a:ext uri="{FF2B5EF4-FFF2-40B4-BE49-F238E27FC236}">
                <a16:creationId xmlns:a16="http://schemas.microsoft.com/office/drawing/2014/main" id="{BB691607-13E5-4915-B44E-8DE3861314D2}"/>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02</a:t>
            </a:r>
          </a:p>
        </p:txBody>
      </p:sp>
    </p:spTree>
    <p:extLst>
      <p:ext uri="{BB962C8B-B14F-4D97-AF65-F5344CB8AC3E}">
        <p14:creationId xmlns:p14="http://schemas.microsoft.com/office/powerpoint/2010/main" val="265913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 name="Прямокутник 51">
            <a:extLst>
              <a:ext uri="{FF2B5EF4-FFF2-40B4-BE49-F238E27FC236}">
                <a16:creationId xmlns:a16="http://schemas.microsoft.com/office/drawing/2014/main" id="{AB4F25C1-EE43-4B8C-A740-B9F76E8CE62F}"/>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03</a:t>
            </a:r>
          </a:p>
        </p:txBody>
      </p:sp>
      <p:sp>
        <p:nvSpPr>
          <p:cNvPr id="2" name="Прямокутник 1">
            <a:extLst>
              <a:ext uri="{FF2B5EF4-FFF2-40B4-BE49-F238E27FC236}">
                <a16:creationId xmlns:a16="http://schemas.microsoft.com/office/drawing/2014/main" id="{F0F3DA08-D293-454A-956B-E3E6459254B2}"/>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5E3719A1-AF01-4FBD-B3A4-4369E36C8AD1}"/>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Послідовність планування пробовідбору</a:t>
            </a:r>
          </a:p>
        </p:txBody>
      </p:sp>
      <p:sp>
        <p:nvSpPr>
          <p:cNvPr id="4" name="Прямокутник 3">
            <a:extLst>
              <a:ext uri="{FF2B5EF4-FFF2-40B4-BE49-F238E27FC236}">
                <a16:creationId xmlns:a16="http://schemas.microsoft.com/office/drawing/2014/main" id="{29B7720D-FF35-40CB-BADF-0954D3EC9368}"/>
              </a:ext>
            </a:extLst>
          </p:cNvPr>
          <p:cNvSpPr>
            <a:spLocks noGrp="1"/>
          </p:cNvSpPr>
          <p:nvPr/>
        </p:nvSpPr>
        <p:spPr>
          <a:xfrm>
            <a:off x="514350" y="1304925"/>
            <a:ext cx="10858500" cy="323850"/>
          </a:xfrm>
          <a:prstGeom prst="rect">
            <a:avLst/>
          </a:prstGeom>
          <a:noFill/>
          <a:ln w="0">
            <a:noFill/>
          </a:ln>
        </p:spPr>
        <p:txBody>
          <a:bodyPr anchor="t">
            <a:normAutofit/>
          </a:bodyPr>
          <a:lstStyle/>
          <a:p>
            <a:pPr algn="l">
              <a:defRPr sz="1125" b="0">
                <a:solidFill>
                  <a:srgbClr val="617278"/>
                </a:solidFill>
                <a:latin typeface="DejaVu Sans"/>
                <a:ea typeface="DejaVu Sans"/>
                <a:cs typeface="DejaVu Sans"/>
              </a:defRPr>
            </a:pPr>
            <a:r>
              <a:rPr sz="1125" b="0">
                <a:solidFill>
                  <a:srgbClr val="617278"/>
                </a:solidFill>
                <a:latin typeface="DejaVu Sans"/>
                <a:ea typeface="DejaVu Sans"/>
                <a:cs typeface="DejaVu Sans"/>
              </a:rPr>
              <a:t>Кожний етап уточнює наступний і зменшує ризик хибного рішення</a:t>
            </a:r>
          </a:p>
        </p:txBody>
      </p:sp>
      <p:sp>
        <p:nvSpPr>
          <p:cNvPr id="5" name="Прямокутник: округлені кути 4">
            <a:extLst>
              <a:ext uri="{FF2B5EF4-FFF2-40B4-BE49-F238E27FC236}">
                <a16:creationId xmlns:a16="http://schemas.microsoft.com/office/drawing/2014/main" id="{767F3B3C-DB6C-47DD-A290-AC0E389B53A0}"/>
              </a:ext>
            </a:extLst>
          </p:cNvPr>
          <p:cNvSpPr>
            <a:spLocks noGrp="1"/>
          </p:cNvSpPr>
          <p:nvPr/>
        </p:nvSpPr>
        <p:spPr>
          <a:xfrm>
            <a:off x="552450" y="1952625"/>
            <a:ext cx="1981200" cy="1000125"/>
          </a:xfrm>
          <a:prstGeom prst="roundRect">
            <a:avLst>
              <a:gd name="adj" fmla="val 7619"/>
            </a:avLst>
          </a:prstGeom>
          <a:solidFill>
            <a:srgbClr val="F4F8F5"/>
          </a:solidFill>
          <a:ln w="9525">
            <a:solidFill>
              <a:srgbClr val="D8E3DE"/>
            </a:solidFill>
          </a:ln>
        </p:spPr>
      </p:sp>
      <p:sp>
        <p:nvSpPr>
          <p:cNvPr id="6" name="Прямокутник 5">
            <a:extLst>
              <a:ext uri="{FF2B5EF4-FFF2-40B4-BE49-F238E27FC236}">
                <a16:creationId xmlns:a16="http://schemas.microsoft.com/office/drawing/2014/main" id="{EE08672B-8E39-411F-83B1-1FBD3A7CEC5D}"/>
              </a:ext>
            </a:extLst>
          </p:cNvPr>
          <p:cNvSpPr>
            <a:spLocks noGrp="1"/>
          </p:cNvSpPr>
          <p:nvPr/>
        </p:nvSpPr>
        <p:spPr>
          <a:xfrm>
            <a:off x="704850" y="2095500"/>
            <a:ext cx="3429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01</a:t>
            </a:r>
          </a:p>
        </p:txBody>
      </p:sp>
      <p:sp>
        <p:nvSpPr>
          <p:cNvPr id="7" name="Прямокутник 6">
            <a:extLst>
              <a:ext uri="{FF2B5EF4-FFF2-40B4-BE49-F238E27FC236}">
                <a16:creationId xmlns:a16="http://schemas.microsoft.com/office/drawing/2014/main" id="{3B9149E6-03FB-4F67-A781-824CC01BCFDB}"/>
              </a:ext>
            </a:extLst>
          </p:cNvPr>
          <p:cNvSpPr>
            <a:spLocks noGrp="1"/>
          </p:cNvSpPr>
          <p:nvPr/>
        </p:nvSpPr>
        <p:spPr>
          <a:xfrm>
            <a:off x="704850" y="2381250"/>
            <a:ext cx="1676400" cy="361950"/>
          </a:xfrm>
          <a:prstGeom prst="rect">
            <a:avLst/>
          </a:prstGeom>
          <a:noFill/>
          <a:ln w="0">
            <a:noFill/>
          </a:ln>
        </p:spPr>
        <p:txBody>
          <a:bodyPr anchor="t">
            <a:normAutofit/>
          </a:bodyPr>
          <a:lstStyle/>
          <a:p>
            <a:pPr algn="l">
              <a:defRPr sz="1275" b="1">
                <a:solidFill>
                  <a:srgbClr val="10272E"/>
                </a:solidFill>
                <a:latin typeface="DejaVu Sans"/>
                <a:ea typeface="DejaVu Sans"/>
                <a:cs typeface="DejaVu Sans"/>
              </a:defRPr>
            </a:pPr>
            <a:r>
              <a:rPr sz="1275" b="1">
                <a:solidFill>
                  <a:srgbClr val="10272E"/>
                </a:solidFill>
                <a:latin typeface="DejaVu Sans"/>
                <a:ea typeface="DejaVu Sans"/>
                <a:cs typeface="DejaVu Sans"/>
              </a:rPr>
              <a:t>Мета</a:t>
            </a:r>
          </a:p>
        </p:txBody>
      </p:sp>
      <p:sp>
        <p:nvSpPr>
          <p:cNvPr id="8" name="Прямокутник 7">
            <a:extLst>
              <a:ext uri="{FF2B5EF4-FFF2-40B4-BE49-F238E27FC236}">
                <a16:creationId xmlns:a16="http://schemas.microsoft.com/office/drawing/2014/main" id="{72879C1E-9A73-4D92-ACFE-F19DEDDF1CE4}"/>
              </a:ext>
            </a:extLst>
          </p:cNvPr>
          <p:cNvSpPr>
            <a:spLocks noGrp="1"/>
          </p:cNvSpPr>
          <p:nvPr/>
        </p:nvSpPr>
        <p:spPr>
          <a:xfrm>
            <a:off x="2581275" y="2419350"/>
            <a:ext cx="228600" cy="38100"/>
          </a:xfrm>
          <a:prstGeom prst="rect">
            <a:avLst/>
          </a:prstGeom>
          <a:solidFill>
            <a:srgbClr val="4D8A68"/>
          </a:solidFill>
          <a:ln w="0">
            <a:noFill/>
          </a:ln>
        </p:spPr>
      </p:sp>
      <p:sp>
        <p:nvSpPr>
          <p:cNvPr id="9" name="Прямокутник: округлені кути 8">
            <a:extLst>
              <a:ext uri="{FF2B5EF4-FFF2-40B4-BE49-F238E27FC236}">
                <a16:creationId xmlns:a16="http://schemas.microsoft.com/office/drawing/2014/main" id="{E856EBF0-0ADB-4641-9F79-0E876E455C7E}"/>
              </a:ext>
            </a:extLst>
          </p:cNvPr>
          <p:cNvSpPr>
            <a:spLocks noGrp="1"/>
          </p:cNvSpPr>
          <p:nvPr/>
        </p:nvSpPr>
        <p:spPr>
          <a:xfrm>
            <a:off x="2876550" y="1952625"/>
            <a:ext cx="1981200" cy="1000125"/>
          </a:xfrm>
          <a:prstGeom prst="roundRect">
            <a:avLst>
              <a:gd name="adj" fmla="val 7619"/>
            </a:avLst>
          </a:prstGeom>
          <a:solidFill>
            <a:srgbClr val="F4F8F5"/>
          </a:solidFill>
          <a:ln w="9525">
            <a:solidFill>
              <a:srgbClr val="D8E3DE"/>
            </a:solidFill>
          </a:ln>
        </p:spPr>
      </p:sp>
      <p:sp>
        <p:nvSpPr>
          <p:cNvPr id="10" name="Прямокутник 9">
            <a:extLst>
              <a:ext uri="{FF2B5EF4-FFF2-40B4-BE49-F238E27FC236}">
                <a16:creationId xmlns:a16="http://schemas.microsoft.com/office/drawing/2014/main" id="{408C644A-FFAA-4856-88DA-6426FFCE263F}"/>
              </a:ext>
            </a:extLst>
          </p:cNvPr>
          <p:cNvSpPr>
            <a:spLocks noGrp="1"/>
          </p:cNvSpPr>
          <p:nvPr/>
        </p:nvSpPr>
        <p:spPr>
          <a:xfrm>
            <a:off x="3028950" y="2095500"/>
            <a:ext cx="3429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02</a:t>
            </a:r>
          </a:p>
        </p:txBody>
      </p:sp>
      <p:sp>
        <p:nvSpPr>
          <p:cNvPr id="11" name="Прямокутник 10">
            <a:extLst>
              <a:ext uri="{FF2B5EF4-FFF2-40B4-BE49-F238E27FC236}">
                <a16:creationId xmlns:a16="http://schemas.microsoft.com/office/drawing/2014/main" id="{A04C102E-CB40-4F43-AA35-6CCE74A4A476}"/>
              </a:ext>
            </a:extLst>
          </p:cNvPr>
          <p:cNvSpPr>
            <a:spLocks noGrp="1"/>
          </p:cNvSpPr>
          <p:nvPr/>
        </p:nvSpPr>
        <p:spPr>
          <a:xfrm>
            <a:off x="3028950" y="2381250"/>
            <a:ext cx="1676400" cy="361950"/>
          </a:xfrm>
          <a:prstGeom prst="rect">
            <a:avLst/>
          </a:prstGeom>
          <a:noFill/>
          <a:ln w="0">
            <a:noFill/>
          </a:ln>
        </p:spPr>
        <p:txBody>
          <a:bodyPr anchor="t">
            <a:normAutofit/>
          </a:bodyPr>
          <a:lstStyle/>
          <a:p>
            <a:pPr algn="l">
              <a:defRPr sz="1275" b="1">
                <a:solidFill>
                  <a:srgbClr val="10272E"/>
                </a:solidFill>
                <a:latin typeface="DejaVu Sans"/>
                <a:ea typeface="DejaVu Sans"/>
                <a:cs typeface="DejaVu Sans"/>
              </a:defRPr>
            </a:pPr>
            <a:r>
              <a:rPr sz="1275" b="1">
                <a:solidFill>
                  <a:srgbClr val="10272E"/>
                </a:solidFill>
                <a:latin typeface="DejaVu Sans"/>
                <a:ea typeface="DejaVu Sans"/>
                <a:cs typeface="DejaVu Sans"/>
              </a:rPr>
              <a:t>КМД</a:t>
            </a:r>
          </a:p>
        </p:txBody>
      </p:sp>
      <p:sp>
        <p:nvSpPr>
          <p:cNvPr id="12" name="Прямокутник 11">
            <a:extLst>
              <a:ext uri="{FF2B5EF4-FFF2-40B4-BE49-F238E27FC236}">
                <a16:creationId xmlns:a16="http://schemas.microsoft.com/office/drawing/2014/main" id="{1B4BFD61-7A39-4EC0-BD66-068A265DEDF9}"/>
              </a:ext>
            </a:extLst>
          </p:cNvPr>
          <p:cNvSpPr>
            <a:spLocks noGrp="1"/>
          </p:cNvSpPr>
          <p:nvPr/>
        </p:nvSpPr>
        <p:spPr>
          <a:xfrm>
            <a:off x="4905375" y="2419350"/>
            <a:ext cx="228600" cy="38100"/>
          </a:xfrm>
          <a:prstGeom prst="rect">
            <a:avLst/>
          </a:prstGeom>
          <a:solidFill>
            <a:srgbClr val="4D8A68"/>
          </a:solidFill>
          <a:ln w="0">
            <a:noFill/>
          </a:ln>
        </p:spPr>
      </p:sp>
      <p:sp>
        <p:nvSpPr>
          <p:cNvPr id="13" name="Прямокутник: округлені кути 12">
            <a:extLst>
              <a:ext uri="{FF2B5EF4-FFF2-40B4-BE49-F238E27FC236}">
                <a16:creationId xmlns:a16="http://schemas.microsoft.com/office/drawing/2014/main" id="{FDA6A0DC-8F54-424B-80A1-2ACA133DE3C6}"/>
              </a:ext>
            </a:extLst>
          </p:cNvPr>
          <p:cNvSpPr>
            <a:spLocks noGrp="1"/>
          </p:cNvSpPr>
          <p:nvPr/>
        </p:nvSpPr>
        <p:spPr>
          <a:xfrm>
            <a:off x="5200650" y="1952625"/>
            <a:ext cx="1981200" cy="1000125"/>
          </a:xfrm>
          <a:prstGeom prst="roundRect">
            <a:avLst>
              <a:gd name="adj" fmla="val 7619"/>
            </a:avLst>
          </a:prstGeom>
          <a:solidFill>
            <a:srgbClr val="F4F8F5"/>
          </a:solidFill>
          <a:ln w="9525">
            <a:solidFill>
              <a:srgbClr val="D8E3DE"/>
            </a:solidFill>
          </a:ln>
        </p:spPr>
      </p:sp>
      <p:sp>
        <p:nvSpPr>
          <p:cNvPr id="14" name="Прямокутник 13">
            <a:extLst>
              <a:ext uri="{FF2B5EF4-FFF2-40B4-BE49-F238E27FC236}">
                <a16:creationId xmlns:a16="http://schemas.microsoft.com/office/drawing/2014/main" id="{42733486-58F8-43FC-8474-F48276D364CC}"/>
              </a:ext>
            </a:extLst>
          </p:cNvPr>
          <p:cNvSpPr>
            <a:spLocks noGrp="1"/>
          </p:cNvSpPr>
          <p:nvPr/>
        </p:nvSpPr>
        <p:spPr>
          <a:xfrm>
            <a:off x="5353050" y="2095500"/>
            <a:ext cx="3429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03</a:t>
            </a:r>
          </a:p>
        </p:txBody>
      </p:sp>
      <p:sp>
        <p:nvSpPr>
          <p:cNvPr id="15" name="Прямокутник 14">
            <a:extLst>
              <a:ext uri="{FF2B5EF4-FFF2-40B4-BE49-F238E27FC236}">
                <a16:creationId xmlns:a16="http://schemas.microsoft.com/office/drawing/2014/main" id="{DDFBB746-6988-4A78-8474-C99C1F3A11BF}"/>
              </a:ext>
            </a:extLst>
          </p:cNvPr>
          <p:cNvSpPr>
            <a:spLocks noGrp="1"/>
          </p:cNvSpPr>
          <p:nvPr/>
        </p:nvSpPr>
        <p:spPr>
          <a:xfrm>
            <a:off x="5353050" y="2381250"/>
            <a:ext cx="1676400" cy="361950"/>
          </a:xfrm>
          <a:prstGeom prst="rect">
            <a:avLst/>
          </a:prstGeom>
          <a:noFill/>
          <a:ln w="0">
            <a:noFill/>
          </a:ln>
        </p:spPr>
        <p:txBody>
          <a:bodyPr anchor="t">
            <a:normAutofit/>
          </a:bodyPr>
          <a:lstStyle/>
          <a:p>
            <a:pPr algn="l">
              <a:defRPr sz="1275" b="1">
                <a:solidFill>
                  <a:srgbClr val="10272E"/>
                </a:solidFill>
                <a:latin typeface="DejaVu Sans"/>
                <a:ea typeface="DejaVu Sans"/>
                <a:cs typeface="DejaVu Sans"/>
              </a:defRPr>
            </a:pPr>
            <a:r>
              <a:rPr sz="1275" b="1">
                <a:solidFill>
                  <a:srgbClr val="10272E"/>
                </a:solidFill>
                <a:latin typeface="DejaVu Sans"/>
                <a:ea typeface="DejaVu Sans"/>
                <a:cs typeface="DejaVu Sans"/>
              </a:rPr>
              <a:t>Гіпотеза</a:t>
            </a:r>
          </a:p>
        </p:txBody>
      </p:sp>
      <p:sp>
        <p:nvSpPr>
          <p:cNvPr id="16" name="Прямокутник 15">
            <a:extLst>
              <a:ext uri="{FF2B5EF4-FFF2-40B4-BE49-F238E27FC236}">
                <a16:creationId xmlns:a16="http://schemas.microsoft.com/office/drawing/2014/main" id="{20F7ADBF-0818-4A31-968F-F6D40C62040D}"/>
              </a:ext>
            </a:extLst>
          </p:cNvPr>
          <p:cNvSpPr>
            <a:spLocks noGrp="1"/>
          </p:cNvSpPr>
          <p:nvPr/>
        </p:nvSpPr>
        <p:spPr>
          <a:xfrm>
            <a:off x="7229475" y="2419350"/>
            <a:ext cx="228600" cy="38100"/>
          </a:xfrm>
          <a:prstGeom prst="rect">
            <a:avLst/>
          </a:prstGeom>
          <a:solidFill>
            <a:srgbClr val="4D8A68"/>
          </a:solidFill>
          <a:ln w="0">
            <a:noFill/>
          </a:ln>
        </p:spPr>
      </p:sp>
      <p:sp>
        <p:nvSpPr>
          <p:cNvPr id="17" name="Прямокутник: округлені кути 16">
            <a:extLst>
              <a:ext uri="{FF2B5EF4-FFF2-40B4-BE49-F238E27FC236}">
                <a16:creationId xmlns:a16="http://schemas.microsoft.com/office/drawing/2014/main" id="{33D3776C-FA98-4E23-9F97-30D53217D559}"/>
              </a:ext>
            </a:extLst>
          </p:cNvPr>
          <p:cNvSpPr>
            <a:spLocks noGrp="1"/>
          </p:cNvSpPr>
          <p:nvPr/>
        </p:nvSpPr>
        <p:spPr>
          <a:xfrm>
            <a:off x="7524750" y="1952625"/>
            <a:ext cx="1981200" cy="1000125"/>
          </a:xfrm>
          <a:prstGeom prst="roundRect">
            <a:avLst>
              <a:gd name="adj" fmla="val 7619"/>
            </a:avLst>
          </a:prstGeom>
          <a:solidFill>
            <a:srgbClr val="F4F8F5"/>
          </a:solidFill>
          <a:ln w="9525">
            <a:solidFill>
              <a:srgbClr val="D8E3DE"/>
            </a:solidFill>
          </a:ln>
        </p:spPr>
      </p:sp>
      <p:sp>
        <p:nvSpPr>
          <p:cNvPr id="18" name="Прямокутник 17">
            <a:extLst>
              <a:ext uri="{FF2B5EF4-FFF2-40B4-BE49-F238E27FC236}">
                <a16:creationId xmlns:a16="http://schemas.microsoft.com/office/drawing/2014/main" id="{8D51CD10-6C2A-48B6-A47D-C842515DA787}"/>
              </a:ext>
            </a:extLst>
          </p:cNvPr>
          <p:cNvSpPr>
            <a:spLocks noGrp="1"/>
          </p:cNvSpPr>
          <p:nvPr/>
        </p:nvSpPr>
        <p:spPr>
          <a:xfrm>
            <a:off x="7677150" y="2095500"/>
            <a:ext cx="3429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04</a:t>
            </a:r>
          </a:p>
        </p:txBody>
      </p:sp>
      <p:sp>
        <p:nvSpPr>
          <p:cNvPr id="19" name="Прямокутник 18">
            <a:extLst>
              <a:ext uri="{FF2B5EF4-FFF2-40B4-BE49-F238E27FC236}">
                <a16:creationId xmlns:a16="http://schemas.microsoft.com/office/drawing/2014/main" id="{01F2107A-C681-4A49-AE01-B6C29389D0E4}"/>
              </a:ext>
            </a:extLst>
          </p:cNvPr>
          <p:cNvSpPr>
            <a:spLocks noGrp="1"/>
          </p:cNvSpPr>
          <p:nvPr/>
        </p:nvSpPr>
        <p:spPr>
          <a:xfrm>
            <a:off x="7677150" y="2381250"/>
            <a:ext cx="1676400" cy="361950"/>
          </a:xfrm>
          <a:prstGeom prst="rect">
            <a:avLst/>
          </a:prstGeom>
          <a:noFill/>
          <a:ln w="0">
            <a:noFill/>
          </a:ln>
        </p:spPr>
        <p:txBody>
          <a:bodyPr anchor="t">
            <a:normAutofit/>
          </a:bodyPr>
          <a:lstStyle/>
          <a:p>
            <a:pPr algn="l">
              <a:defRPr sz="1275" b="1">
                <a:solidFill>
                  <a:srgbClr val="10272E"/>
                </a:solidFill>
                <a:latin typeface="DejaVu Sans"/>
                <a:ea typeface="DejaVu Sans"/>
                <a:cs typeface="DejaVu Sans"/>
              </a:defRPr>
            </a:pPr>
            <a:r>
              <a:rPr sz="1275" b="1">
                <a:solidFill>
                  <a:srgbClr val="10272E"/>
                </a:solidFill>
                <a:latin typeface="DejaVu Sans"/>
                <a:ea typeface="DejaVu Sans"/>
                <a:cs typeface="DejaVu Sans"/>
              </a:rPr>
              <a:t>Об’єкт</a:t>
            </a:r>
          </a:p>
        </p:txBody>
      </p:sp>
      <p:sp>
        <p:nvSpPr>
          <p:cNvPr id="20" name="Прямокутник 19">
            <a:extLst>
              <a:ext uri="{FF2B5EF4-FFF2-40B4-BE49-F238E27FC236}">
                <a16:creationId xmlns:a16="http://schemas.microsoft.com/office/drawing/2014/main" id="{1EB2ABD9-6DB2-42B1-87E7-4E25AE64A5BA}"/>
              </a:ext>
            </a:extLst>
          </p:cNvPr>
          <p:cNvSpPr>
            <a:spLocks noGrp="1"/>
          </p:cNvSpPr>
          <p:nvPr/>
        </p:nvSpPr>
        <p:spPr>
          <a:xfrm>
            <a:off x="9553575" y="2419350"/>
            <a:ext cx="228600" cy="38100"/>
          </a:xfrm>
          <a:prstGeom prst="rect">
            <a:avLst/>
          </a:prstGeom>
          <a:solidFill>
            <a:srgbClr val="4D8A68"/>
          </a:solidFill>
          <a:ln w="0">
            <a:noFill/>
          </a:ln>
        </p:spPr>
      </p:sp>
      <p:sp>
        <p:nvSpPr>
          <p:cNvPr id="21" name="Прямокутник: округлені кути 20">
            <a:extLst>
              <a:ext uri="{FF2B5EF4-FFF2-40B4-BE49-F238E27FC236}">
                <a16:creationId xmlns:a16="http://schemas.microsoft.com/office/drawing/2014/main" id="{E2F73EFA-6F32-4356-9FEA-37821B679063}"/>
              </a:ext>
            </a:extLst>
          </p:cNvPr>
          <p:cNvSpPr>
            <a:spLocks noGrp="1"/>
          </p:cNvSpPr>
          <p:nvPr/>
        </p:nvSpPr>
        <p:spPr>
          <a:xfrm>
            <a:off x="9848850" y="1952625"/>
            <a:ext cx="1981200" cy="1000125"/>
          </a:xfrm>
          <a:prstGeom prst="roundRect">
            <a:avLst>
              <a:gd name="adj" fmla="val 7619"/>
            </a:avLst>
          </a:prstGeom>
          <a:solidFill>
            <a:srgbClr val="F4F8F5"/>
          </a:solidFill>
          <a:ln w="9525">
            <a:solidFill>
              <a:srgbClr val="D8E3DE"/>
            </a:solidFill>
          </a:ln>
        </p:spPr>
      </p:sp>
      <p:sp>
        <p:nvSpPr>
          <p:cNvPr id="22" name="Прямокутник 21">
            <a:extLst>
              <a:ext uri="{FF2B5EF4-FFF2-40B4-BE49-F238E27FC236}">
                <a16:creationId xmlns:a16="http://schemas.microsoft.com/office/drawing/2014/main" id="{EE0F2F17-C215-433E-9314-571CB42C2F2A}"/>
              </a:ext>
            </a:extLst>
          </p:cNvPr>
          <p:cNvSpPr>
            <a:spLocks noGrp="1"/>
          </p:cNvSpPr>
          <p:nvPr/>
        </p:nvSpPr>
        <p:spPr>
          <a:xfrm>
            <a:off x="10001250" y="2095500"/>
            <a:ext cx="3429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05</a:t>
            </a:r>
          </a:p>
        </p:txBody>
      </p:sp>
      <p:sp>
        <p:nvSpPr>
          <p:cNvPr id="23" name="Прямокутник 22">
            <a:extLst>
              <a:ext uri="{FF2B5EF4-FFF2-40B4-BE49-F238E27FC236}">
                <a16:creationId xmlns:a16="http://schemas.microsoft.com/office/drawing/2014/main" id="{B6A310BF-406F-4276-A538-D49076EEDB19}"/>
              </a:ext>
            </a:extLst>
          </p:cNvPr>
          <p:cNvSpPr>
            <a:spLocks noGrp="1"/>
          </p:cNvSpPr>
          <p:nvPr/>
        </p:nvSpPr>
        <p:spPr>
          <a:xfrm>
            <a:off x="10001250" y="2381250"/>
            <a:ext cx="1676400" cy="361950"/>
          </a:xfrm>
          <a:prstGeom prst="rect">
            <a:avLst/>
          </a:prstGeom>
          <a:noFill/>
          <a:ln w="0">
            <a:noFill/>
          </a:ln>
        </p:spPr>
        <p:txBody>
          <a:bodyPr anchor="t">
            <a:normAutofit/>
          </a:bodyPr>
          <a:lstStyle/>
          <a:p>
            <a:pPr algn="l">
              <a:defRPr sz="1275" b="1">
                <a:solidFill>
                  <a:srgbClr val="10272E"/>
                </a:solidFill>
                <a:latin typeface="DejaVu Sans"/>
                <a:ea typeface="DejaVu Sans"/>
                <a:cs typeface="DejaVu Sans"/>
              </a:defRPr>
            </a:pPr>
            <a:r>
              <a:rPr sz="1275" b="1">
                <a:solidFill>
                  <a:srgbClr val="10272E"/>
                </a:solidFill>
                <a:latin typeface="DejaVu Sans"/>
                <a:ea typeface="DejaVu Sans"/>
                <a:cs typeface="DejaVu Sans"/>
              </a:rPr>
              <a:t>Дизайн</a:t>
            </a:r>
          </a:p>
        </p:txBody>
      </p:sp>
      <p:sp>
        <p:nvSpPr>
          <p:cNvPr id="24" name="Прямокутник: округлені кути 23">
            <a:extLst>
              <a:ext uri="{FF2B5EF4-FFF2-40B4-BE49-F238E27FC236}">
                <a16:creationId xmlns:a16="http://schemas.microsoft.com/office/drawing/2014/main" id="{BF12DF72-1E96-4760-A5C7-EDE3A7E5A0C5}"/>
              </a:ext>
            </a:extLst>
          </p:cNvPr>
          <p:cNvSpPr>
            <a:spLocks noGrp="1"/>
          </p:cNvSpPr>
          <p:nvPr/>
        </p:nvSpPr>
        <p:spPr>
          <a:xfrm>
            <a:off x="552450" y="3400425"/>
            <a:ext cx="1981200" cy="1000125"/>
          </a:xfrm>
          <a:prstGeom prst="roundRect">
            <a:avLst>
              <a:gd name="adj" fmla="val 7619"/>
            </a:avLst>
          </a:prstGeom>
          <a:solidFill>
            <a:srgbClr val="F5EBDD"/>
          </a:solidFill>
          <a:ln w="9525">
            <a:solidFill>
              <a:srgbClr val="E4D2B5"/>
            </a:solidFill>
          </a:ln>
        </p:spPr>
      </p:sp>
      <p:sp>
        <p:nvSpPr>
          <p:cNvPr id="25" name="Прямокутник 24">
            <a:extLst>
              <a:ext uri="{FF2B5EF4-FFF2-40B4-BE49-F238E27FC236}">
                <a16:creationId xmlns:a16="http://schemas.microsoft.com/office/drawing/2014/main" id="{754DD9BB-B805-448C-88A2-BA375AF59187}"/>
              </a:ext>
            </a:extLst>
          </p:cNvPr>
          <p:cNvSpPr>
            <a:spLocks noGrp="1"/>
          </p:cNvSpPr>
          <p:nvPr/>
        </p:nvSpPr>
        <p:spPr>
          <a:xfrm>
            <a:off x="704850" y="3543300"/>
            <a:ext cx="342900" cy="190500"/>
          </a:xfrm>
          <a:prstGeom prst="rect">
            <a:avLst/>
          </a:prstGeom>
          <a:noFill/>
          <a:ln w="0">
            <a:noFill/>
          </a:ln>
        </p:spPr>
        <p:txBody>
          <a:bodyPr anchor="t">
            <a:normAutofit fontScale="78788"/>
          </a:bodyPr>
          <a:lstStyle/>
          <a:p>
            <a:pPr algn="l">
              <a:defRPr sz="825" b="1">
                <a:solidFill>
                  <a:srgbClr val="D8942C"/>
                </a:solidFill>
                <a:latin typeface="DejaVu Sans"/>
                <a:ea typeface="DejaVu Sans"/>
                <a:cs typeface="DejaVu Sans"/>
              </a:defRPr>
            </a:pPr>
            <a:r>
              <a:rPr sz="825" b="1">
                <a:solidFill>
                  <a:srgbClr val="D8942C"/>
                </a:solidFill>
                <a:latin typeface="DejaVu Sans"/>
                <a:ea typeface="DejaVu Sans"/>
                <a:cs typeface="DejaVu Sans"/>
              </a:rPr>
              <a:t>06</a:t>
            </a:r>
          </a:p>
        </p:txBody>
      </p:sp>
      <p:sp>
        <p:nvSpPr>
          <p:cNvPr id="26" name="Прямокутник 25">
            <a:extLst>
              <a:ext uri="{FF2B5EF4-FFF2-40B4-BE49-F238E27FC236}">
                <a16:creationId xmlns:a16="http://schemas.microsoft.com/office/drawing/2014/main" id="{FB003729-AD62-44C3-B450-25A4A4A97FE8}"/>
              </a:ext>
            </a:extLst>
          </p:cNvPr>
          <p:cNvSpPr>
            <a:spLocks noGrp="1"/>
          </p:cNvSpPr>
          <p:nvPr/>
        </p:nvSpPr>
        <p:spPr>
          <a:xfrm>
            <a:off x="704850" y="3829050"/>
            <a:ext cx="1676400" cy="361950"/>
          </a:xfrm>
          <a:prstGeom prst="rect">
            <a:avLst/>
          </a:prstGeom>
          <a:noFill/>
          <a:ln w="0">
            <a:noFill/>
          </a:ln>
        </p:spPr>
        <p:txBody>
          <a:bodyPr anchor="t">
            <a:normAutofit fontScale="91079"/>
          </a:bodyPr>
          <a:lstStyle/>
          <a:p>
            <a:pPr algn="l">
              <a:defRPr sz="1275" b="1">
                <a:solidFill>
                  <a:srgbClr val="10272E"/>
                </a:solidFill>
                <a:latin typeface="DejaVu Sans"/>
                <a:ea typeface="DejaVu Sans"/>
                <a:cs typeface="DejaVu Sans"/>
              </a:defRPr>
            </a:pPr>
            <a:r>
              <a:rPr sz="1275" b="1">
                <a:solidFill>
                  <a:srgbClr val="10272E"/>
                </a:solidFill>
                <a:latin typeface="DejaVu Sans"/>
                <a:ea typeface="DejaVu Sans"/>
                <a:cs typeface="DejaVu Sans"/>
              </a:rPr>
              <a:t>Точки та глибини</a:t>
            </a:r>
          </a:p>
        </p:txBody>
      </p:sp>
      <p:sp>
        <p:nvSpPr>
          <p:cNvPr id="27" name="Прямокутник 26">
            <a:extLst>
              <a:ext uri="{FF2B5EF4-FFF2-40B4-BE49-F238E27FC236}">
                <a16:creationId xmlns:a16="http://schemas.microsoft.com/office/drawing/2014/main" id="{2E752B39-E835-4D59-A2DB-7013125F1FC8}"/>
              </a:ext>
            </a:extLst>
          </p:cNvPr>
          <p:cNvSpPr>
            <a:spLocks noGrp="1"/>
          </p:cNvSpPr>
          <p:nvPr/>
        </p:nvSpPr>
        <p:spPr>
          <a:xfrm>
            <a:off x="2581275" y="3867150"/>
            <a:ext cx="228600" cy="38100"/>
          </a:xfrm>
          <a:prstGeom prst="rect">
            <a:avLst/>
          </a:prstGeom>
          <a:solidFill>
            <a:srgbClr val="D8942C"/>
          </a:solidFill>
          <a:ln w="0">
            <a:noFill/>
          </a:ln>
        </p:spPr>
      </p:sp>
      <p:sp>
        <p:nvSpPr>
          <p:cNvPr id="28" name="Прямокутник: округлені кути 27">
            <a:extLst>
              <a:ext uri="{FF2B5EF4-FFF2-40B4-BE49-F238E27FC236}">
                <a16:creationId xmlns:a16="http://schemas.microsoft.com/office/drawing/2014/main" id="{AAF69226-CB9D-4DF6-8238-50FF9970C8D1}"/>
              </a:ext>
            </a:extLst>
          </p:cNvPr>
          <p:cNvSpPr>
            <a:spLocks noGrp="1"/>
          </p:cNvSpPr>
          <p:nvPr/>
        </p:nvSpPr>
        <p:spPr>
          <a:xfrm>
            <a:off x="2876550" y="3400425"/>
            <a:ext cx="1981200" cy="1000125"/>
          </a:xfrm>
          <a:prstGeom prst="roundRect">
            <a:avLst>
              <a:gd name="adj" fmla="val 7619"/>
            </a:avLst>
          </a:prstGeom>
          <a:solidFill>
            <a:srgbClr val="F5EBDD"/>
          </a:solidFill>
          <a:ln w="9525">
            <a:solidFill>
              <a:srgbClr val="E4D2B5"/>
            </a:solidFill>
          </a:ln>
        </p:spPr>
      </p:sp>
      <p:sp>
        <p:nvSpPr>
          <p:cNvPr id="29" name="Прямокутник 28">
            <a:extLst>
              <a:ext uri="{FF2B5EF4-FFF2-40B4-BE49-F238E27FC236}">
                <a16:creationId xmlns:a16="http://schemas.microsoft.com/office/drawing/2014/main" id="{4EE2F700-CE34-43EE-9D68-8ECB90FA5E46}"/>
              </a:ext>
            </a:extLst>
          </p:cNvPr>
          <p:cNvSpPr>
            <a:spLocks noGrp="1"/>
          </p:cNvSpPr>
          <p:nvPr/>
        </p:nvSpPr>
        <p:spPr>
          <a:xfrm>
            <a:off x="3028950" y="3543300"/>
            <a:ext cx="342900" cy="190500"/>
          </a:xfrm>
          <a:prstGeom prst="rect">
            <a:avLst/>
          </a:prstGeom>
          <a:noFill/>
          <a:ln w="0">
            <a:noFill/>
          </a:ln>
        </p:spPr>
        <p:txBody>
          <a:bodyPr anchor="t">
            <a:normAutofit fontScale="78788"/>
          </a:bodyPr>
          <a:lstStyle/>
          <a:p>
            <a:pPr algn="l">
              <a:defRPr sz="825" b="1">
                <a:solidFill>
                  <a:srgbClr val="D8942C"/>
                </a:solidFill>
                <a:latin typeface="DejaVu Sans"/>
                <a:ea typeface="DejaVu Sans"/>
                <a:cs typeface="DejaVu Sans"/>
              </a:defRPr>
            </a:pPr>
            <a:r>
              <a:rPr sz="825" b="1">
                <a:solidFill>
                  <a:srgbClr val="D8942C"/>
                </a:solidFill>
                <a:latin typeface="DejaVu Sans"/>
                <a:ea typeface="DejaVu Sans"/>
                <a:cs typeface="DejaVu Sans"/>
              </a:rPr>
              <a:t>07</a:t>
            </a:r>
          </a:p>
        </p:txBody>
      </p:sp>
      <p:sp>
        <p:nvSpPr>
          <p:cNvPr id="30" name="Прямокутник 29">
            <a:extLst>
              <a:ext uri="{FF2B5EF4-FFF2-40B4-BE49-F238E27FC236}">
                <a16:creationId xmlns:a16="http://schemas.microsoft.com/office/drawing/2014/main" id="{FE82253A-1AB8-4AEB-A357-C31AFD0ADA1C}"/>
              </a:ext>
            </a:extLst>
          </p:cNvPr>
          <p:cNvSpPr>
            <a:spLocks noGrp="1"/>
          </p:cNvSpPr>
          <p:nvPr/>
        </p:nvSpPr>
        <p:spPr>
          <a:xfrm>
            <a:off x="3028950" y="3829050"/>
            <a:ext cx="1676400" cy="361950"/>
          </a:xfrm>
          <a:prstGeom prst="rect">
            <a:avLst/>
          </a:prstGeom>
          <a:noFill/>
          <a:ln w="0">
            <a:noFill/>
          </a:ln>
        </p:spPr>
        <p:txBody>
          <a:bodyPr anchor="t">
            <a:normAutofit/>
          </a:bodyPr>
          <a:lstStyle/>
          <a:p>
            <a:pPr algn="l">
              <a:defRPr sz="1275" b="1">
                <a:solidFill>
                  <a:srgbClr val="10272E"/>
                </a:solidFill>
                <a:latin typeface="DejaVu Sans"/>
                <a:ea typeface="DejaVu Sans"/>
                <a:cs typeface="DejaVu Sans"/>
              </a:defRPr>
            </a:pPr>
            <a:r>
              <a:rPr sz="1275" b="1">
                <a:solidFill>
                  <a:srgbClr val="10272E"/>
                </a:solidFill>
                <a:latin typeface="DejaVu Sans"/>
                <a:ea typeface="DejaVu Sans"/>
                <a:cs typeface="DejaVu Sans"/>
              </a:rPr>
              <a:t>Показники</a:t>
            </a:r>
          </a:p>
        </p:txBody>
      </p:sp>
      <p:sp>
        <p:nvSpPr>
          <p:cNvPr id="31" name="Прямокутник 30">
            <a:extLst>
              <a:ext uri="{FF2B5EF4-FFF2-40B4-BE49-F238E27FC236}">
                <a16:creationId xmlns:a16="http://schemas.microsoft.com/office/drawing/2014/main" id="{58044977-7A1A-4F71-BC94-21F2091C6460}"/>
              </a:ext>
            </a:extLst>
          </p:cNvPr>
          <p:cNvSpPr>
            <a:spLocks noGrp="1"/>
          </p:cNvSpPr>
          <p:nvPr/>
        </p:nvSpPr>
        <p:spPr>
          <a:xfrm>
            <a:off x="4905375" y="3867150"/>
            <a:ext cx="228600" cy="38100"/>
          </a:xfrm>
          <a:prstGeom prst="rect">
            <a:avLst/>
          </a:prstGeom>
          <a:solidFill>
            <a:srgbClr val="D8942C"/>
          </a:solidFill>
          <a:ln w="0">
            <a:noFill/>
          </a:ln>
        </p:spPr>
      </p:sp>
      <p:sp>
        <p:nvSpPr>
          <p:cNvPr id="32" name="Прямокутник: округлені кути 31">
            <a:extLst>
              <a:ext uri="{FF2B5EF4-FFF2-40B4-BE49-F238E27FC236}">
                <a16:creationId xmlns:a16="http://schemas.microsoft.com/office/drawing/2014/main" id="{6C68D9A0-D9CC-42DC-AC27-7E1B37354694}"/>
              </a:ext>
            </a:extLst>
          </p:cNvPr>
          <p:cNvSpPr>
            <a:spLocks noGrp="1"/>
          </p:cNvSpPr>
          <p:nvPr/>
        </p:nvSpPr>
        <p:spPr>
          <a:xfrm>
            <a:off x="5200650" y="3400425"/>
            <a:ext cx="1981200" cy="1000125"/>
          </a:xfrm>
          <a:prstGeom prst="roundRect">
            <a:avLst>
              <a:gd name="adj" fmla="val 7619"/>
            </a:avLst>
          </a:prstGeom>
          <a:solidFill>
            <a:srgbClr val="F5EBDD"/>
          </a:solidFill>
          <a:ln w="9525">
            <a:solidFill>
              <a:srgbClr val="E4D2B5"/>
            </a:solidFill>
          </a:ln>
        </p:spPr>
      </p:sp>
      <p:sp>
        <p:nvSpPr>
          <p:cNvPr id="33" name="Прямокутник 32">
            <a:extLst>
              <a:ext uri="{FF2B5EF4-FFF2-40B4-BE49-F238E27FC236}">
                <a16:creationId xmlns:a16="http://schemas.microsoft.com/office/drawing/2014/main" id="{8B26CD44-E348-4288-AB56-EA1A84171652}"/>
              </a:ext>
            </a:extLst>
          </p:cNvPr>
          <p:cNvSpPr>
            <a:spLocks noGrp="1"/>
          </p:cNvSpPr>
          <p:nvPr/>
        </p:nvSpPr>
        <p:spPr>
          <a:xfrm>
            <a:off x="5353050" y="3543300"/>
            <a:ext cx="342900" cy="190500"/>
          </a:xfrm>
          <a:prstGeom prst="rect">
            <a:avLst/>
          </a:prstGeom>
          <a:noFill/>
          <a:ln w="0">
            <a:noFill/>
          </a:ln>
        </p:spPr>
        <p:txBody>
          <a:bodyPr anchor="t">
            <a:normAutofit fontScale="78788"/>
          </a:bodyPr>
          <a:lstStyle/>
          <a:p>
            <a:pPr algn="l">
              <a:defRPr sz="825" b="1">
                <a:solidFill>
                  <a:srgbClr val="D8942C"/>
                </a:solidFill>
                <a:latin typeface="DejaVu Sans"/>
                <a:ea typeface="DejaVu Sans"/>
                <a:cs typeface="DejaVu Sans"/>
              </a:defRPr>
            </a:pPr>
            <a:r>
              <a:rPr sz="825" b="1">
                <a:solidFill>
                  <a:srgbClr val="D8942C"/>
                </a:solidFill>
                <a:latin typeface="DejaVu Sans"/>
                <a:ea typeface="DejaVu Sans"/>
                <a:cs typeface="DejaVu Sans"/>
              </a:rPr>
              <a:t>08</a:t>
            </a:r>
          </a:p>
        </p:txBody>
      </p:sp>
      <p:sp>
        <p:nvSpPr>
          <p:cNvPr id="34" name="Прямокутник 33">
            <a:extLst>
              <a:ext uri="{FF2B5EF4-FFF2-40B4-BE49-F238E27FC236}">
                <a16:creationId xmlns:a16="http://schemas.microsoft.com/office/drawing/2014/main" id="{353F8544-3935-408A-8C10-6E8711A76E82}"/>
              </a:ext>
            </a:extLst>
          </p:cNvPr>
          <p:cNvSpPr>
            <a:spLocks noGrp="1"/>
          </p:cNvSpPr>
          <p:nvPr/>
        </p:nvSpPr>
        <p:spPr>
          <a:xfrm>
            <a:off x="5353050" y="3829050"/>
            <a:ext cx="1676400" cy="361950"/>
          </a:xfrm>
          <a:prstGeom prst="rect">
            <a:avLst/>
          </a:prstGeom>
          <a:noFill/>
          <a:ln w="0">
            <a:noFill/>
          </a:ln>
        </p:spPr>
        <p:txBody>
          <a:bodyPr anchor="t">
            <a:normAutofit/>
          </a:bodyPr>
          <a:lstStyle/>
          <a:p>
            <a:pPr algn="l">
              <a:defRPr sz="1275" b="1">
                <a:solidFill>
                  <a:srgbClr val="10272E"/>
                </a:solidFill>
                <a:latin typeface="DejaVu Sans"/>
                <a:ea typeface="DejaVu Sans"/>
                <a:cs typeface="DejaVu Sans"/>
              </a:defRPr>
            </a:pPr>
            <a:r>
              <a:rPr sz="1275" b="1">
                <a:solidFill>
                  <a:srgbClr val="10272E"/>
                </a:solidFill>
                <a:latin typeface="DejaVu Sans"/>
                <a:ea typeface="DejaVu Sans"/>
                <a:cs typeface="DejaVu Sans"/>
              </a:rPr>
              <a:t>QA/QC</a:t>
            </a:r>
          </a:p>
        </p:txBody>
      </p:sp>
      <p:sp>
        <p:nvSpPr>
          <p:cNvPr id="35" name="Прямокутник 34">
            <a:extLst>
              <a:ext uri="{FF2B5EF4-FFF2-40B4-BE49-F238E27FC236}">
                <a16:creationId xmlns:a16="http://schemas.microsoft.com/office/drawing/2014/main" id="{7DF892D5-C1AD-4649-805B-90D6808EFB98}"/>
              </a:ext>
            </a:extLst>
          </p:cNvPr>
          <p:cNvSpPr>
            <a:spLocks noGrp="1"/>
          </p:cNvSpPr>
          <p:nvPr/>
        </p:nvSpPr>
        <p:spPr>
          <a:xfrm>
            <a:off x="7229475" y="3867150"/>
            <a:ext cx="228600" cy="38100"/>
          </a:xfrm>
          <a:prstGeom prst="rect">
            <a:avLst/>
          </a:prstGeom>
          <a:solidFill>
            <a:srgbClr val="D8942C"/>
          </a:solidFill>
          <a:ln w="0">
            <a:noFill/>
          </a:ln>
        </p:spPr>
      </p:sp>
      <p:sp>
        <p:nvSpPr>
          <p:cNvPr id="36" name="Прямокутник: округлені кути 35">
            <a:extLst>
              <a:ext uri="{FF2B5EF4-FFF2-40B4-BE49-F238E27FC236}">
                <a16:creationId xmlns:a16="http://schemas.microsoft.com/office/drawing/2014/main" id="{C41623E9-19F5-4491-AFC7-6C819C5116F5}"/>
              </a:ext>
            </a:extLst>
          </p:cNvPr>
          <p:cNvSpPr>
            <a:spLocks noGrp="1"/>
          </p:cNvSpPr>
          <p:nvPr/>
        </p:nvSpPr>
        <p:spPr>
          <a:xfrm>
            <a:off x="7524750" y="3400425"/>
            <a:ext cx="1981200" cy="1000125"/>
          </a:xfrm>
          <a:prstGeom prst="roundRect">
            <a:avLst>
              <a:gd name="adj" fmla="val 7619"/>
            </a:avLst>
          </a:prstGeom>
          <a:solidFill>
            <a:srgbClr val="F5EBDD"/>
          </a:solidFill>
          <a:ln w="9525">
            <a:solidFill>
              <a:srgbClr val="E4D2B5"/>
            </a:solidFill>
          </a:ln>
        </p:spPr>
      </p:sp>
      <p:sp>
        <p:nvSpPr>
          <p:cNvPr id="37" name="Прямокутник 36">
            <a:extLst>
              <a:ext uri="{FF2B5EF4-FFF2-40B4-BE49-F238E27FC236}">
                <a16:creationId xmlns:a16="http://schemas.microsoft.com/office/drawing/2014/main" id="{694BEC83-C6E3-4BDD-B725-77A2C1C86F56}"/>
              </a:ext>
            </a:extLst>
          </p:cNvPr>
          <p:cNvSpPr>
            <a:spLocks noGrp="1"/>
          </p:cNvSpPr>
          <p:nvPr/>
        </p:nvSpPr>
        <p:spPr>
          <a:xfrm>
            <a:off x="7677150" y="3543300"/>
            <a:ext cx="342900" cy="190500"/>
          </a:xfrm>
          <a:prstGeom prst="rect">
            <a:avLst/>
          </a:prstGeom>
          <a:noFill/>
          <a:ln w="0">
            <a:noFill/>
          </a:ln>
        </p:spPr>
        <p:txBody>
          <a:bodyPr anchor="t">
            <a:normAutofit fontScale="78788"/>
          </a:bodyPr>
          <a:lstStyle/>
          <a:p>
            <a:pPr algn="l">
              <a:defRPr sz="825" b="1">
                <a:solidFill>
                  <a:srgbClr val="D8942C"/>
                </a:solidFill>
                <a:latin typeface="DejaVu Sans"/>
                <a:ea typeface="DejaVu Sans"/>
                <a:cs typeface="DejaVu Sans"/>
              </a:defRPr>
            </a:pPr>
            <a:r>
              <a:rPr sz="825" b="1">
                <a:solidFill>
                  <a:srgbClr val="D8942C"/>
                </a:solidFill>
                <a:latin typeface="DejaVu Sans"/>
                <a:ea typeface="DejaVu Sans"/>
                <a:cs typeface="DejaVu Sans"/>
              </a:rPr>
              <a:t>09</a:t>
            </a:r>
          </a:p>
        </p:txBody>
      </p:sp>
      <p:sp>
        <p:nvSpPr>
          <p:cNvPr id="38" name="Прямокутник 37">
            <a:extLst>
              <a:ext uri="{FF2B5EF4-FFF2-40B4-BE49-F238E27FC236}">
                <a16:creationId xmlns:a16="http://schemas.microsoft.com/office/drawing/2014/main" id="{63A3F4EB-77F5-4F3F-B395-8B42A3F8E751}"/>
              </a:ext>
            </a:extLst>
          </p:cNvPr>
          <p:cNvSpPr>
            <a:spLocks noGrp="1"/>
          </p:cNvSpPr>
          <p:nvPr/>
        </p:nvSpPr>
        <p:spPr>
          <a:xfrm>
            <a:off x="7677150" y="3829050"/>
            <a:ext cx="1676400" cy="361950"/>
          </a:xfrm>
          <a:prstGeom prst="rect">
            <a:avLst/>
          </a:prstGeom>
          <a:noFill/>
          <a:ln w="0">
            <a:noFill/>
          </a:ln>
        </p:spPr>
        <p:txBody>
          <a:bodyPr anchor="t">
            <a:normAutofit/>
          </a:bodyPr>
          <a:lstStyle/>
          <a:p>
            <a:pPr algn="l">
              <a:defRPr sz="1275" b="1">
                <a:solidFill>
                  <a:srgbClr val="10272E"/>
                </a:solidFill>
                <a:latin typeface="DejaVu Sans"/>
                <a:ea typeface="DejaVu Sans"/>
                <a:cs typeface="DejaVu Sans"/>
              </a:defRPr>
            </a:pPr>
            <a:r>
              <a:rPr sz="1275" b="1">
                <a:solidFill>
                  <a:srgbClr val="10272E"/>
                </a:solidFill>
                <a:latin typeface="DejaVu Sans"/>
                <a:ea typeface="DejaVu Sans"/>
                <a:cs typeface="DejaVu Sans"/>
              </a:rPr>
              <a:t>Аналіз</a:t>
            </a:r>
          </a:p>
        </p:txBody>
      </p:sp>
      <p:sp>
        <p:nvSpPr>
          <p:cNvPr id="39" name="Прямокутник 38">
            <a:extLst>
              <a:ext uri="{FF2B5EF4-FFF2-40B4-BE49-F238E27FC236}">
                <a16:creationId xmlns:a16="http://schemas.microsoft.com/office/drawing/2014/main" id="{A9A8B8E5-758D-4EB0-B438-ADF8BC2B7CAD}"/>
              </a:ext>
            </a:extLst>
          </p:cNvPr>
          <p:cNvSpPr>
            <a:spLocks noGrp="1"/>
          </p:cNvSpPr>
          <p:nvPr/>
        </p:nvSpPr>
        <p:spPr>
          <a:xfrm>
            <a:off x="9553575" y="3867150"/>
            <a:ext cx="228600" cy="38100"/>
          </a:xfrm>
          <a:prstGeom prst="rect">
            <a:avLst/>
          </a:prstGeom>
          <a:solidFill>
            <a:srgbClr val="D8942C"/>
          </a:solidFill>
          <a:ln w="0">
            <a:noFill/>
          </a:ln>
        </p:spPr>
      </p:sp>
      <p:sp>
        <p:nvSpPr>
          <p:cNvPr id="40" name="Прямокутник: округлені кути 39">
            <a:extLst>
              <a:ext uri="{FF2B5EF4-FFF2-40B4-BE49-F238E27FC236}">
                <a16:creationId xmlns:a16="http://schemas.microsoft.com/office/drawing/2014/main" id="{595B0CE1-E336-43C0-BE02-A620682B799B}"/>
              </a:ext>
            </a:extLst>
          </p:cNvPr>
          <p:cNvSpPr>
            <a:spLocks noGrp="1"/>
          </p:cNvSpPr>
          <p:nvPr/>
        </p:nvSpPr>
        <p:spPr>
          <a:xfrm>
            <a:off x="9848850" y="3400425"/>
            <a:ext cx="1981200" cy="1000125"/>
          </a:xfrm>
          <a:prstGeom prst="roundRect">
            <a:avLst>
              <a:gd name="adj" fmla="val 7619"/>
            </a:avLst>
          </a:prstGeom>
          <a:solidFill>
            <a:srgbClr val="F5EBDD"/>
          </a:solidFill>
          <a:ln w="9525">
            <a:solidFill>
              <a:srgbClr val="E4D2B5"/>
            </a:solidFill>
          </a:ln>
        </p:spPr>
      </p:sp>
      <p:sp>
        <p:nvSpPr>
          <p:cNvPr id="41" name="Прямокутник 40">
            <a:extLst>
              <a:ext uri="{FF2B5EF4-FFF2-40B4-BE49-F238E27FC236}">
                <a16:creationId xmlns:a16="http://schemas.microsoft.com/office/drawing/2014/main" id="{9F43BB98-AE1D-4130-ACD5-3B62654FA983}"/>
              </a:ext>
            </a:extLst>
          </p:cNvPr>
          <p:cNvSpPr>
            <a:spLocks noGrp="1"/>
          </p:cNvSpPr>
          <p:nvPr/>
        </p:nvSpPr>
        <p:spPr>
          <a:xfrm>
            <a:off x="10001250" y="3543300"/>
            <a:ext cx="342900" cy="190500"/>
          </a:xfrm>
          <a:prstGeom prst="rect">
            <a:avLst/>
          </a:prstGeom>
          <a:noFill/>
          <a:ln w="0">
            <a:noFill/>
          </a:ln>
        </p:spPr>
        <p:txBody>
          <a:bodyPr anchor="t">
            <a:normAutofit fontScale="78788"/>
          </a:bodyPr>
          <a:lstStyle/>
          <a:p>
            <a:pPr algn="l">
              <a:defRPr sz="825" b="1">
                <a:solidFill>
                  <a:srgbClr val="D8942C"/>
                </a:solidFill>
                <a:latin typeface="DejaVu Sans"/>
                <a:ea typeface="DejaVu Sans"/>
                <a:cs typeface="DejaVu Sans"/>
              </a:defRPr>
            </a:pPr>
            <a:r>
              <a:rPr sz="825" b="1">
                <a:solidFill>
                  <a:srgbClr val="D8942C"/>
                </a:solidFill>
                <a:latin typeface="DejaVu Sans"/>
                <a:ea typeface="DejaVu Sans"/>
                <a:cs typeface="DejaVu Sans"/>
              </a:rPr>
              <a:t>10</a:t>
            </a:r>
          </a:p>
        </p:txBody>
      </p:sp>
      <p:sp>
        <p:nvSpPr>
          <p:cNvPr id="42" name="Прямокутник 41">
            <a:extLst>
              <a:ext uri="{FF2B5EF4-FFF2-40B4-BE49-F238E27FC236}">
                <a16:creationId xmlns:a16="http://schemas.microsoft.com/office/drawing/2014/main" id="{4689AEFE-1A2C-437F-A7C4-05BD75CE12DC}"/>
              </a:ext>
            </a:extLst>
          </p:cNvPr>
          <p:cNvSpPr>
            <a:spLocks noGrp="1"/>
          </p:cNvSpPr>
          <p:nvPr/>
        </p:nvSpPr>
        <p:spPr>
          <a:xfrm>
            <a:off x="10001250" y="3829050"/>
            <a:ext cx="1676400" cy="361950"/>
          </a:xfrm>
          <a:prstGeom prst="rect">
            <a:avLst/>
          </a:prstGeom>
          <a:noFill/>
          <a:ln w="0">
            <a:noFill/>
          </a:ln>
        </p:spPr>
        <p:txBody>
          <a:bodyPr anchor="t">
            <a:normAutofit/>
          </a:bodyPr>
          <a:lstStyle/>
          <a:p>
            <a:pPr algn="l">
              <a:defRPr sz="1275" b="1">
                <a:solidFill>
                  <a:srgbClr val="10272E"/>
                </a:solidFill>
                <a:latin typeface="DejaVu Sans"/>
                <a:ea typeface="DejaVu Sans"/>
                <a:cs typeface="DejaVu Sans"/>
              </a:defRPr>
            </a:pPr>
            <a:r>
              <a:rPr sz="1275" b="1">
                <a:solidFill>
                  <a:srgbClr val="10272E"/>
                </a:solidFill>
                <a:latin typeface="DejaVu Sans"/>
                <a:ea typeface="DejaVu Sans"/>
                <a:cs typeface="DejaVu Sans"/>
              </a:rPr>
              <a:t>Рішення</a:t>
            </a:r>
          </a:p>
        </p:txBody>
      </p:sp>
      <p:sp>
        <p:nvSpPr>
          <p:cNvPr id="43" name="Прямокутник: округлені кути 42">
            <a:extLst>
              <a:ext uri="{FF2B5EF4-FFF2-40B4-BE49-F238E27FC236}">
                <a16:creationId xmlns:a16="http://schemas.microsoft.com/office/drawing/2014/main" id="{39410BB4-CF68-48ED-B71F-DC8738F57AC1}"/>
              </a:ext>
            </a:extLst>
          </p:cNvPr>
          <p:cNvSpPr>
            <a:spLocks noGrp="1"/>
          </p:cNvSpPr>
          <p:nvPr/>
        </p:nvSpPr>
        <p:spPr>
          <a:xfrm>
            <a:off x="552450" y="5048250"/>
            <a:ext cx="5143500" cy="971550"/>
          </a:xfrm>
          <a:prstGeom prst="roundRect">
            <a:avLst>
              <a:gd name="adj" fmla="val 7843"/>
            </a:avLst>
          </a:prstGeom>
          <a:solidFill>
            <a:srgbClr val="FFFFFF"/>
          </a:solidFill>
          <a:ln w="9525">
            <a:solidFill>
              <a:srgbClr val="D8E3DE"/>
            </a:solidFill>
          </a:ln>
        </p:spPr>
      </p:sp>
      <p:sp>
        <p:nvSpPr>
          <p:cNvPr id="44" name="Прямокутник: округлені кути 43">
            <a:extLst>
              <a:ext uri="{FF2B5EF4-FFF2-40B4-BE49-F238E27FC236}">
                <a16:creationId xmlns:a16="http://schemas.microsoft.com/office/drawing/2014/main" id="{12CA16D5-46FB-48C8-9EC4-4943F76AF3A3}"/>
              </a:ext>
            </a:extLst>
          </p:cNvPr>
          <p:cNvSpPr>
            <a:spLocks noGrp="1"/>
          </p:cNvSpPr>
          <p:nvPr/>
        </p:nvSpPr>
        <p:spPr>
          <a:xfrm>
            <a:off x="552450" y="5048250"/>
            <a:ext cx="76200" cy="971550"/>
          </a:xfrm>
          <a:prstGeom prst="roundRect">
            <a:avLst>
              <a:gd name="adj" fmla="val 50000"/>
            </a:avLst>
          </a:prstGeom>
          <a:solidFill>
            <a:srgbClr val="0F6B64"/>
          </a:solidFill>
          <a:ln w="0">
            <a:noFill/>
          </a:ln>
        </p:spPr>
      </p:sp>
      <p:sp>
        <p:nvSpPr>
          <p:cNvPr id="45" name="Прямокутник 44">
            <a:extLst>
              <a:ext uri="{FF2B5EF4-FFF2-40B4-BE49-F238E27FC236}">
                <a16:creationId xmlns:a16="http://schemas.microsoft.com/office/drawing/2014/main" id="{1B2AE472-F5CA-43C9-9F85-F12B2DDD7B58}"/>
              </a:ext>
            </a:extLst>
          </p:cNvPr>
          <p:cNvSpPr>
            <a:spLocks noGrp="1"/>
          </p:cNvSpPr>
          <p:nvPr/>
        </p:nvSpPr>
        <p:spPr>
          <a:xfrm>
            <a:off x="781050" y="5200650"/>
            <a:ext cx="472440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ДИЗАЙН ПРОБОВІДБОРУ</a:t>
            </a:r>
          </a:p>
        </p:txBody>
      </p:sp>
      <p:sp>
        <p:nvSpPr>
          <p:cNvPr id="46" name="Прямокутник 45">
            <a:extLst>
              <a:ext uri="{FF2B5EF4-FFF2-40B4-BE49-F238E27FC236}">
                <a16:creationId xmlns:a16="http://schemas.microsoft.com/office/drawing/2014/main" id="{99E1993E-13A8-4AB8-B226-505873775878}"/>
              </a:ext>
            </a:extLst>
          </p:cNvPr>
          <p:cNvSpPr>
            <a:spLocks noGrp="1"/>
          </p:cNvSpPr>
          <p:nvPr/>
        </p:nvSpPr>
        <p:spPr>
          <a:xfrm>
            <a:off x="781050" y="5457825"/>
            <a:ext cx="4724400" cy="447675"/>
          </a:xfrm>
          <a:prstGeom prst="rect">
            <a:avLst/>
          </a:prstGeom>
          <a:noFill/>
          <a:ln w="0">
            <a:noFill/>
          </a:ln>
        </p:spPr>
        <p:txBody>
          <a:bodyPr anchor="t">
            <a:normAutofit fontScale="89797"/>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Просторова й часова схема розташування проб, що дає змогу перевірити гіпотезу з потрібним рівнем доказовості.</a:t>
            </a:r>
          </a:p>
        </p:txBody>
      </p:sp>
      <p:sp>
        <p:nvSpPr>
          <p:cNvPr id="47" name="Прямокутник: округлені кути 46">
            <a:extLst>
              <a:ext uri="{FF2B5EF4-FFF2-40B4-BE49-F238E27FC236}">
                <a16:creationId xmlns:a16="http://schemas.microsoft.com/office/drawing/2014/main" id="{C1C62CF0-A6AB-4443-9B06-3F4C10DE976E}"/>
              </a:ext>
            </a:extLst>
          </p:cNvPr>
          <p:cNvSpPr>
            <a:spLocks noGrp="1"/>
          </p:cNvSpPr>
          <p:nvPr/>
        </p:nvSpPr>
        <p:spPr>
          <a:xfrm>
            <a:off x="5962650" y="5048250"/>
            <a:ext cx="5619750" cy="971550"/>
          </a:xfrm>
          <a:prstGeom prst="roundRect">
            <a:avLst>
              <a:gd name="adj" fmla="val 7843"/>
            </a:avLst>
          </a:prstGeom>
          <a:solidFill>
            <a:srgbClr val="10272E"/>
          </a:solidFill>
          <a:ln w="0">
            <a:noFill/>
          </a:ln>
        </p:spPr>
      </p:sp>
      <p:sp>
        <p:nvSpPr>
          <p:cNvPr id="48" name="Прямокутник 47">
            <a:extLst>
              <a:ext uri="{FF2B5EF4-FFF2-40B4-BE49-F238E27FC236}">
                <a16:creationId xmlns:a16="http://schemas.microsoft.com/office/drawing/2014/main" id="{73889E0B-60ED-4579-9465-47671CC849AE}"/>
              </a:ext>
            </a:extLst>
          </p:cNvPr>
          <p:cNvSpPr>
            <a:spLocks noGrp="1"/>
          </p:cNvSpPr>
          <p:nvPr/>
        </p:nvSpPr>
        <p:spPr>
          <a:xfrm>
            <a:off x="6191250" y="5219700"/>
            <a:ext cx="2095500" cy="209550"/>
          </a:xfrm>
          <a:prstGeom prst="rect">
            <a:avLst/>
          </a:prstGeom>
          <a:noFill/>
          <a:ln w="0">
            <a:noFill/>
          </a:ln>
        </p:spPr>
        <p:txBody>
          <a:bodyPr anchor="t">
            <a:normAutofit fontScale="86111"/>
          </a:bodyPr>
          <a:lstStyle/>
          <a:p>
            <a:pPr algn="l">
              <a:defRPr sz="900" b="1">
                <a:solidFill>
                  <a:srgbClr val="A9D6C4"/>
                </a:solidFill>
                <a:latin typeface="DejaVu Sans"/>
                <a:ea typeface="DejaVu Sans"/>
                <a:cs typeface="DejaVu Sans"/>
              </a:defRPr>
            </a:pPr>
            <a:r>
              <a:rPr sz="900" b="1">
                <a:solidFill>
                  <a:srgbClr val="A9D6C4"/>
                </a:solidFill>
                <a:latin typeface="DejaVu Sans"/>
                <a:ea typeface="DejaVu Sans"/>
                <a:cs typeface="DejaVu Sans"/>
              </a:rPr>
              <a:t>12 контрольних питань</a:t>
            </a:r>
          </a:p>
        </p:txBody>
      </p:sp>
      <p:sp>
        <p:nvSpPr>
          <p:cNvPr id="49" name="Прямокутник 48">
            <a:extLst>
              <a:ext uri="{FF2B5EF4-FFF2-40B4-BE49-F238E27FC236}">
                <a16:creationId xmlns:a16="http://schemas.microsoft.com/office/drawing/2014/main" id="{4A9E056D-FD53-4036-B8AC-DAE2EA6A3F10}"/>
              </a:ext>
            </a:extLst>
          </p:cNvPr>
          <p:cNvSpPr>
            <a:spLocks noGrp="1"/>
          </p:cNvSpPr>
          <p:nvPr/>
        </p:nvSpPr>
        <p:spPr>
          <a:xfrm>
            <a:off x="6191250" y="5476875"/>
            <a:ext cx="5095875" cy="409575"/>
          </a:xfrm>
          <a:prstGeom prst="rect">
            <a:avLst/>
          </a:prstGeom>
          <a:noFill/>
          <a:ln w="0">
            <a:noFill/>
          </a:ln>
        </p:spPr>
        <p:txBody>
          <a:bodyPr anchor="t">
            <a:normAutofit fontScale="91968"/>
          </a:bodyPr>
          <a:lstStyle/>
          <a:p>
            <a:pPr algn="l">
              <a:defRPr sz="1050" b="0">
                <a:solidFill>
                  <a:srgbClr val="FFFFFF"/>
                </a:solidFill>
                <a:latin typeface="DejaVu Sans"/>
                <a:ea typeface="DejaVu Sans"/>
                <a:cs typeface="DejaVu Sans"/>
              </a:defRPr>
            </a:pPr>
            <a:r>
              <a:rPr sz="1050" b="0">
                <a:solidFill>
                  <a:srgbClr val="FFFFFF"/>
                </a:solidFill>
                <a:latin typeface="DejaVu Sans"/>
                <a:ea typeface="DejaVu Sans"/>
                <a:cs typeface="DejaVu Sans"/>
              </a:rPr>
              <a:t>Рішення • межі • джерела • речовини • середовища • міграція • рецептори • дизайн • глибини • лабораторія • контрольні проби • безпека</a:t>
            </a:r>
          </a:p>
        </p:txBody>
      </p:sp>
      <p:sp>
        <p:nvSpPr>
          <p:cNvPr id="50" name="Прямокутник 49">
            <a:extLst>
              <a:ext uri="{FF2B5EF4-FFF2-40B4-BE49-F238E27FC236}">
                <a16:creationId xmlns:a16="http://schemas.microsoft.com/office/drawing/2014/main" id="{3298E77C-406E-4378-AACC-E391D013486C}"/>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51" name="Прямокутник 50">
            <a:extLst>
              <a:ext uri="{FF2B5EF4-FFF2-40B4-BE49-F238E27FC236}">
                <a16:creationId xmlns:a16="http://schemas.microsoft.com/office/drawing/2014/main" id="{E665A0B1-7480-4F90-BB84-70E5926818BA}"/>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03</a:t>
            </a:r>
          </a:p>
        </p:txBody>
      </p:sp>
    </p:spTree>
    <p:extLst>
      <p:ext uri="{BB962C8B-B14F-4D97-AF65-F5344CB8AC3E}">
        <p14:creationId xmlns:p14="http://schemas.microsoft.com/office/powerpoint/2010/main" val="167058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30" name="Прямокутник 29">
            <a:extLst>
              <a:ext uri="{FF2B5EF4-FFF2-40B4-BE49-F238E27FC236}">
                <a16:creationId xmlns:a16="http://schemas.microsoft.com/office/drawing/2014/main" id="{63F31C66-0271-4C15-8FD1-52C56F7E7632}"/>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04</a:t>
            </a:r>
          </a:p>
        </p:txBody>
      </p:sp>
      <p:sp>
        <p:nvSpPr>
          <p:cNvPr id="2" name="Прямокутник 1">
            <a:extLst>
              <a:ext uri="{FF2B5EF4-FFF2-40B4-BE49-F238E27FC236}">
                <a16:creationId xmlns:a16="http://schemas.microsoft.com/office/drawing/2014/main" id="{FEA89DF3-4023-4C31-8794-C8D78BE0739C}"/>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010D501E-DAB5-4F26-9087-2358186FCDC5}"/>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Ціль обстеження визначає всю програму відбору</a:t>
            </a:r>
          </a:p>
        </p:txBody>
      </p:sp>
      <p:sp>
        <p:nvSpPr>
          <p:cNvPr id="4" name="Прямокутник: округлені кути 3">
            <a:extLst>
              <a:ext uri="{FF2B5EF4-FFF2-40B4-BE49-F238E27FC236}">
                <a16:creationId xmlns:a16="http://schemas.microsoft.com/office/drawing/2014/main" id="{759281C9-1FDA-4BCE-A7A4-A29F9AB8EDE6}"/>
              </a:ext>
            </a:extLst>
          </p:cNvPr>
          <p:cNvSpPr>
            <a:spLocks noGrp="1"/>
          </p:cNvSpPr>
          <p:nvPr/>
        </p:nvSpPr>
        <p:spPr>
          <a:xfrm>
            <a:off x="514350" y="1714500"/>
            <a:ext cx="11068050" cy="876300"/>
          </a:xfrm>
          <a:prstGeom prst="roundRect">
            <a:avLst>
              <a:gd name="adj" fmla="val 8696"/>
            </a:avLst>
          </a:prstGeom>
          <a:solidFill>
            <a:srgbClr val="FFFFFF"/>
          </a:solidFill>
          <a:ln w="9525">
            <a:solidFill>
              <a:srgbClr val="D8E3DE"/>
            </a:solidFill>
          </a:ln>
        </p:spPr>
      </p:sp>
      <p:sp>
        <p:nvSpPr>
          <p:cNvPr id="5" name="Прямокутник: округлені кути 4">
            <a:extLst>
              <a:ext uri="{FF2B5EF4-FFF2-40B4-BE49-F238E27FC236}">
                <a16:creationId xmlns:a16="http://schemas.microsoft.com/office/drawing/2014/main" id="{D15C60E2-0CC0-46CF-B2C9-39546D343205}"/>
              </a:ext>
            </a:extLst>
          </p:cNvPr>
          <p:cNvSpPr>
            <a:spLocks noGrp="1"/>
          </p:cNvSpPr>
          <p:nvPr/>
        </p:nvSpPr>
        <p:spPr>
          <a:xfrm>
            <a:off x="514350" y="1714500"/>
            <a:ext cx="76200" cy="87630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70E712D2-965B-43BF-AFCC-A2960A6D5A8C}"/>
              </a:ext>
            </a:extLst>
          </p:cNvPr>
          <p:cNvSpPr>
            <a:spLocks noGrp="1"/>
          </p:cNvSpPr>
          <p:nvPr/>
        </p:nvSpPr>
        <p:spPr>
          <a:xfrm>
            <a:off x="742950" y="1866900"/>
            <a:ext cx="1064895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ЦІЛЬ ОБСТЕЖЕННЯ</a:t>
            </a:r>
          </a:p>
        </p:txBody>
      </p:sp>
      <p:sp>
        <p:nvSpPr>
          <p:cNvPr id="7" name="Прямокутник 6">
            <a:extLst>
              <a:ext uri="{FF2B5EF4-FFF2-40B4-BE49-F238E27FC236}">
                <a16:creationId xmlns:a16="http://schemas.microsoft.com/office/drawing/2014/main" id="{5AE731F6-1579-4F43-B9F7-A480C984701B}"/>
              </a:ext>
            </a:extLst>
          </p:cNvPr>
          <p:cNvSpPr>
            <a:spLocks noGrp="1"/>
          </p:cNvSpPr>
          <p:nvPr/>
        </p:nvSpPr>
        <p:spPr>
          <a:xfrm>
            <a:off x="742950" y="2124075"/>
            <a:ext cx="10648950" cy="352425"/>
          </a:xfrm>
          <a:prstGeom prst="rect">
            <a:avLst/>
          </a:prstGeom>
          <a:noFill/>
          <a:ln w="0">
            <a:noFill/>
          </a:ln>
        </p:spPr>
        <p:txBody>
          <a:bodyPr anchor="t">
            <a:normAutofit fontScale="94303"/>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Конкретний результат, потрібний для рішення щодо безпеки, моніторингу, очищення, відновлення або використання території.</a:t>
            </a:r>
          </a:p>
        </p:txBody>
      </p:sp>
      <p:sp>
        <p:nvSpPr>
          <p:cNvPr id="8" name="Прямокутник 7">
            <a:extLst>
              <a:ext uri="{FF2B5EF4-FFF2-40B4-BE49-F238E27FC236}">
                <a16:creationId xmlns:a16="http://schemas.microsoft.com/office/drawing/2014/main" id="{393DA601-1DE3-4866-8CD1-B04C4B748B59}"/>
              </a:ext>
            </a:extLst>
          </p:cNvPr>
          <p:cNvSpPr>
            <a:spLocks noGrp="1"/>
          </p:cNvSpPr>
          <p:nvPr/>
        </p:nvSpPr>
        <p:spPr>
          <a:xfrm>
            <a:off x="514350" y="2905125"/>
            <a:ext cx="2762250" cy="266700"/>
          </a:xfrm>
          <a:prstGeom prst="rect">
            <a:avLst/>
          </a:prstGeom>
          <a:noFill/>
          <a:ln w="0">
            <a:noFill/>
          </a:ln>
        </p:spPr>
        <p:txBody>
          <a:bodyPr anchor="t">
            <a:normAutofit/>
          </a:bodyPr>
          <a:lstStyle/>
          <a:p>
            <a:pPr algn="l">
              <a:defRPr sz="1050" b="1">
                <a:solidFill>
                  <a:srgbClr val="C8584F"/>
                </a:solidFill>
                <a:latin typeface="DejaVu Sans"/>
                <a:ea typeface="DejaVu Sans"/>
                <a:cs typeface="DejaVu Sans"/>
              </a:defRPr>
            </a:pPr>
            <a:r>
              <a:rPr sz="1050" b="1">
                <a:solidFill>
                  <a:srgbClr val="C8584F"/>
                </a:solidFill>
                <a:latin typeface="DejaVu Sans"/>
                <a:ea typeface="DejaVu Sans"/>
                <a:cs typeface="DejaVu Sans"/>
              </a:rPr>
              <a:t>Слабке формулювання</a:t>
            </a:r>
          </a:p>
        </p:txBody>
      </p:sp>
      <p:sp>
        <p:nvSpPr>
          <p:cNvPr id="9" name="Прямокутник: округлені кути 8">
            <a:extLst>
              <a:ext uri="{FF2B5EF4-FFF2-40B4-BE49-F238E27FC236}">
                <a16:creationId xmlns:a16="http://schemas.microsoft.com/office/drawing/2014/main" id="{21395F5B-FA1C-47A7-BCDB-8886100B4467}"/>
              </a:ext>
            </a:extLst>
          </p:cNvPr>
          <p:cNvSpPr>
            <a:spLocks noGrp="1"/>
          </p:cNvSpPr>
          <p:nvPr/>
        </p:nvSpPr>
        <p:spPr>
          <a:xfrm>
            <a:off x="514350" y="3257550"/>
            <a:ext cx="4667250" cy="1104900"/>
          </a:xfrm>
          <a:prstGeom prst="roundRect">
            <a:avLst>
              <a:gd name="adj" fmla="val 6897"/>
            </a:avLst>
          </a:prstGeom>
          <a:solidFill>
            <a:srgbClr val="F8E7E4"/>
          </a:solidFill>
          <a:ln w="9525">
            <a:solidFill>
              <a:srgbClr val="E9C3BE"/>
            </a:solidFill>
          </a:ln>
        </p:spPr>
      </p:sp>
      <p:sp>
        <p:nvSpPr>
          <p:cNvPr id="10" name="Прямокутник 9">
            <a:extLst>
              <a:ext uri="{FF2B5EF4-FFF2-40B4-BE49-F238E27FC236}">
                <a16:creationId xmlns:a16="http://schemas.microsoft.com/office/drawing/2014/main" id="{871E1675-A323-4513-971A-C7270EC88233}"/>
              </a:ext>
            </a:extLst>
          </p:cNvPr>
          <p:cNvSpPr>
            <a:spLocks noGrp="1"/>
          </p:cNvSpPr>
          <p:nvPr/>
        </p:nvSpPr>
        <p:spPr>
          <a:xfrm>
            <a:off x="742950" y="3543300"/>
            <a:ext cx="4191000" cy="552450"/>
          </a:xfrm>
          <a:prstGeom prst="rect">
            <a:avLst/>
          </a:prstGeom>
          <a:noFill/>
          <a:ln w="0">
            <a:noFill/>
          </a:ln>
        </p:spPr>
        <p:txBody>
          <a:bodyPr anchor="t">
            <a:normAutofit/>
          </a:bodyPr>
          <a:lstStyle/>
          <a:p>
            <a:pPr algn="l">
              <a:defRPr sz="1500" b="1">
                <a:solidFill>
                  <a:srgbClr val="10272E"/>
                </a:solidFill>
                <a:latin typeface="DejaVu Sans"/>
                <a:ea typeface="DejaVu Sans"/>
                <a:cs typeface="DejaVu Sans"/>
              </a:defRPr>
            </a:pPr>
            <a:r>
              <a:rPr sz="1500" b="1">
                <a:solidFill>
                  <a:srgbClr val="10272E"/>
                </a:solidFill>
                <a:latin typeface="DejaVu Sans"/>
                <a:ea typeface="DejaVu Sans"/>
                <a:cs typeface="DejaVu Sans"/>
              </a:rPr>
              <a:t>«Відібрати проби ґрунту та визначити забруднення»</a:t>
            </a:r>
          </a:p>
        </p:txBody>
      </p:sp>
      <p:sp>
        <p:nvSpPr>
          <p:cNvPr id="11" name="Прямокутник 10">
            <a:extLst>
              <a:ext uri="{FF2B5EF4-FFF2-40B4-BE49-F238E27FC236}">
                <a16:creationId xmlns:a16="http://schemas.microsoft.com/office/drawing/2014/main" id="{0681442A-0197-46A2-815F-34E7269BBBCB}"/>
              </a:ext>
            </a:extLst>
          </p:cNvPr>
          <p:cNvSpPr>
            <a:spLocks noGrp="1"/>
          </p:cNvSpPr>
          <p:nvPr/>
        </p:nvSpPr>
        <p:spPr>
          <a:xfrm>
            <a:off x="742950" y="4067175"/>
            <a:ext cx="4191000" cy="190500"/>
          </a:xfrm>
          <a:prstGeom prst="rect">
            <a:avLst/>
          </a:prstGeom>
          <a:noFill/>
          <a:ln w="0">
            <a:noFill/>
          </a:ln>
        </p:spPr>
        <p:txBody>
          <a:bodyPr anchor="t">
            <a:normAutofit fontScale="72222"/>
          </a:bodyPr>
          <a:lstStyle/>
          <a:p>
            <a:pPr algn="l">
              <a:defRPr sz="900" b="0">
                <a:solidFill>
                  <a:srgbClr val="C8584F"/>
                </a:solidFill>
                <a:latin typeface="DejaVu Sans"/>
                <a:ea typeface="DejaVu Sans"/>
                <a:cs typeface="DejaVu Sans"/>
              </a:defRPr>
            </a:pPr>
            <a:r>
              <a:rPr sz="900" b="0">
                <a:solidFill>
                  <a:srgbClr val="C8584F"/>
                </a:solidFill>
                <a:latin typeface="DejaVu Sans"/>
                <a:ea typeface="DejaVu Sans"/>
                <a:cs typeface="DejaVu Sans"/>
              </a:rPr>
              <a:t>Не визначає джерело, шар, рецептора або рішення.</a:t>
            </a:r>
          </a:p>
        </p:txBody>
      </p:sp>
      <p:sp>
        <p:nvSpPr>
          <p:cNvPr id="12" name="Прямокутник 11">
            <a:extLst>
              <a:ext uri="{FF2B5EF4-FFF2-40B4-BE49-F238E27FC236}">
                <a16:creationId xmlns:a16="http://schemas.microsoft.com/office/drawing/2014/main" id="{174505BA-7BC1-4077-B8D9-056A7A4C1420}"/>
              </a:ext>
            </a:extLst>
          </p:cNvPr>
          <p:cNvSpPr>
            <a:spLocks noGrp="1"/>
          </p:cNvSpPr>
          <p:nvPr/>
        </p:nvSpPr>
        <p:spPr>
          <a:xfrm>
            <a:off x="5619750" y="2905125"/>
            <a:ext cx="2952750" cy="266700"/>
          </a:xfrm>
          <a:prstGeom prst="rect">
            <a:avLst/>
          </a:prstGeom>
          <a:noFill/>
          <a:ln w="0">
            <a:noFill/>
          </a:ln>
        </p:spPr>
        <p:txBody>
          <a:bodyPr anchor="t">
            <a:normAutofit/>
          </a:bodyPr>
          <a:lstStyle/>
          <a:p>
            <a:pPr algn="l">
              <a:defRPr sz="1050" b="1">
                <a:solidFill>
                  <a:srgbClr val="4D8A68"/>
                </a:solidFill>
                <a:latin typeface="DejaVu Sans"/>
                <a:ea typeface="DejaVu Sans"/>
                <a:cs typeface="DejaVu Sans"/>
              </a:defRPr>
            </a:pPr>
            <a:r>
              <a:rPr sz="1050" b="1">
                <a:solidFill>
                  <a:srgbClr val="4D8A68"/>
                </a:solidFill>
                <a:latin typeface="DejaVu Sans"/>
                <a:ea typeface="DejaVu Sans"/>
                <a:cs typeface="DejaVu Sans"/>
              </a:rPr>
              <a:t>Робоче формулювання</a:t>
            </a:r>
          </a:p>
        </p:txBody>
      </p:sp>
      <p:sp>
        <p:nvSpPr>
          <p:cNvPr id="13" name="Прямокутник: округлені кути 12">
            <a:extLst>
              <a:ext uri="{FF2B5EF4-FFF2-40B4-BE49-F238E27FC236}">
                <a16:creationId xmlns:a16="http://schemas.microsoft.com/office/drawing/2014/main" id="{78905AD3-1E86-45F6-B1F9-7015D9AAB5F2}"/>
              </a:ext>
            </a:extLst>
          </p:cNvPr>
          <p:cNvSpPr>
            <a:spLocks noGrp="1"/>
          </p:cNvSpPr>
          <p:nvPr/>
        </p:nvSpPr>
        <p:spPr>
          <a:xfrm>
            <a:off x="5619750" y="3257550"/>
            <a:ext cx="5962650" cy="1676400"/>
          </a:xfrm>
          <a:prstGeom prst="roundRect">
            <a:avLst>
              <a:gd name="adj" fmla="val 4545"/>
            </a:avLst>
          </a:prstGeom>
          <a:solidFill>
            <a:srgbClr val="FFFFFF"/>
          </a:solidFill>
          <a:ln w="9525">
            <a:solidFill>
              <a:srgbClr val="D8E3DE"/>
            </a:solidFill>
          </a:ln>
        </p:spPr>
      </p:sp>
      <p:sp>
        <p:nvSpPr>
          <p:cNvPr id="14" name="Прямокутник 13">
            <a:extLst>
              <a:ext uri="{FF2B5EF4-FFF2-40B4-BE49-F238E27FC236}">
                <a16:creationId xmlns:a16="http://schemas.microsoft.com/office/drawing/2014/main" id="{AD244192-B221-4C28-AA23-737BE1596C68}"/>
              </a:ext>
            </a:extLst>
          </p:cNvPr>
          <p:cNvSpPr>
            <a:spLocks noGrp="1"/>
          </p:cNvSpPr>
          <p:nvPr/>
        </p:nvSpPr>
        <p:spPr>
          <a:xfrm>
            <a:off x="5867400" y="3476625"/>
            <a:ext cx="5467350" cy="704850"/>
          </a:xfrm>
          <a:prstGeom prst="rect">
            <a:avLst/>
          </a:prstGeom>
          <a:noFill/>
          <a:ln w="0">
            <a:noFill/>
          </a:ln>
        </p:spPr>
        <p:txBody>
          <a:bodyPr anchor="t">
            <a:normAutofit fontScale="89444"/>
          </a:bodyPr>
          <a:lstStyle/>
          <a:p>
            <a:pPr algn="l">
              <a:defRPr sz="1500" b="1">
                <a:solidFill>
                  <a:srgbClr val="10272E"/>
                </a:solidFill>
                <a:latin typeface="DejaVu Sans"/>
                <a:ea typeface="DejaVu Sans"/>
                <a:cs typeface="DejaVu Sans"/>
              </a:defRPr>
            </a:pPr>
            <a:r>
              <a:rPr sz="1500" b="1">
                <a:solidFill>
                  <a:srgbClr val="10272E"/>
                </a:solidFill>
                <a:latin typeface="DejaVu Sans"/>
                <a:ea typeface="DejaVu Sans"/>
                <a:cs typeface="DejaVu Sans"/>
              </a:rPr>
              <a:t>Визначити межі забруднення верхнього шару ґрунту нафтопродуктами навколо пошкодженого резервуара</a:t>
            </a:r>
          </a:p>
        </p:txBody>
      </p:sp>
      <p:sp>
        <p:nvSpPr>
          <p:cNvPr id="15" name="Прямокутник 14">
            <a:extLst>
              <a:ext uri="{FF2B5EF4-FFF2-40B4-BE49-F238E27FC236}">
                <a16:creationId xmlns:a16="http://schemas.microsoft.com/office/drawing/2014/main" id="{E5862770-74B0-428B-B5CE-57508328EBE8}"/>
              </a:ext>
            </a:extLst>
          </p:cNvPr>
          <p:cNvSpPr>
            <a:spLocks noGrp="1"/>
          </p:cNvSpPr>
          <p:nvPr/>
        </p:nvSpPr>
        <p:spPr>
          <a:xfrm>
            <a:off x="5867400" y="4295775"/>
            <a:ext cx="5467350" cy="400050"/>
          </a:xfrm>
          <a:prstGeom prst="rect">
            <a:avLst/>
          </a:prstGeom>
          <a:noFill/>
          <a:ln w="0">
            <a:noFill/>
          </a:ln>
        </p:spPr>
        <p:txBody>
          <a:bodyPr anchor="t">
            <a:normAutofit/>
          </a:bodyPr>
          <a:lstStyle/>
          <a:p>
            <a:pPr algn="l">
              <a:defRPr sz="1200" b="1">
                <a:solidFill>
                  <a:srgbClr val="4D8A68"/>
                </a:solidFill>
                <a:latin typeface="DejaVu Sans"/>
                <a:ea typeface="DejaVu Sans"/>
                <a:cs typeface="DejaVu Sans"/>
              </a:defRPr>
            </a:pPr>
            <a:r>
              <a:rPr sz="1200" b="1">
                <a:solidFill>
                  <a:srgbClr val="4D8A68"/>
                </a:solidFill>
                <a:latin typeface="DejaVu Sans"/>
                <a:ea typeface="DejaVu Sans"/>
                <a:cs typeface="DejaVu Sans"/>
              </a:rPr>
              <a:t>щоб обґрунтувати площу вилучення або очищення ґрунту.</a:t>
            </a:r>
          </a:p>
        </p:txBody>
      </p:sp>
      <p:sp>
        <p:nvSpPr>
          <p:cNvPr id="16" name="Прямокутник: округлені кути 15">
            <a:extLst>
              <a:ext uri="{FF2B5EF4-FFF2-40B4-BE49-F238E27FC236}">
                <a16:creationId xmlns:a16="http://schemas.microsoft.com/office/drawing/2014/main" id="{A38FE0DE-76B3-4315-8D15-233FA860B60C}"/>
              </a:ext>
            </a:extLst>
          </p:cNvPr>
          <p:cNvSpPr>
            <a:spLocks noGrp="1"/>
          </p:cNvSpPr>
          <p:nvPr/>
        </p:nvSpPr>
        <p:spPr>
          <a:xfrm>
            <a:off x="514350" y="5276850"/>
            <a:ext cx="2524125" cy="666750"/>
          </a:xfrm>
          <a:prstGeom prst="roundRect">
            <a:avLst>
              <a:gd name="adj" fmla="val 11429"/>
            </a:avLst>
          </a:prstGeom>
          <a:solidFill>
            <a:srgbClr val="FFFFFF"/>
          </a:solidFill>
          <a:ln w="9525">
            <a:solidFill>
              <a:srgbClr val="D8E3DE"/>
            </a:solidFill>
          </a:ln>
        </p:spPr>
      </p:sp>
      <p:sp>
        <p:nvSpPr>
          <p:cNvPr id="17" name="Прямокутник 16">
            <a:extLst>
              <a:ext uri="{FF2B5EF4-FFF2-40B4-BE49-F238E27FC236}">
                <a16:creationId xmlns:a16="http://schemas.microsoft.com/office/drawing/2014/main" id="{19422D0A-9DBB-49CB-83CB-6E348E2D0032}"/>
              </a:ext>
            </a:extLst>
          </p:cNvPr>
          <p:cNvSpPr>
            <a:spLocks noGrp="1"/>
          </p:cNvSpPr>
          <p:nvPr/>
        </p:nvSpPr>
        <p:spPr>
          <a:xfrm>
            <a:off x="666750" y="5419725"/>
            <a:ext cx="800100" cy="171450"/>
          </a:xfrm>
          <a:prstGeom prst="rect">
            <a:avLst/>
          </a:prstGeom>
          <a:noFill/>
          <a:ln w="0">
            <a:noFill/>
          </a:ln>
        </p:spPr>
        <p:txBody>
          <a:bodyPr anchor="t">
            <a:normAutofit fontScale="63636"/>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ДЕ?</a:t>
            </a:r>
          </a:p>
        </p:txBody>
      </p:sp>
      <p:sp>
        <p:nvSpPr>
          <p:cNvPr id="18" name="Прямокутник 17">
            <a:extLst>
              <a:ext uri="{FF2B5EF4-FFF2-40B4-BE49-F238E27FC236}">
                <a16:creationId xmlns:a16="http://schemas.microsoft.com/office/drawing/2014/main" id="{D2D30156-7293-4206-9A25-F873AC02FD0B}"/>
              </a:ext>
            </a:extLst>
          </p:cNvPr>
          <p:cNvSpPr>
            <a:spLocks noGrp="1"/>
          </p:cNvSpPr>
          <p:nvPr/>
        </p:nvSpPr>
        <p:spPr>
          <a:xfrm>
            <a:off x="666750" y="5648325"/>
            <a:ext cx="2190750" cy="219075"/>
          </a:xfrm>
          <a:prstGeom prst="rect">
            <a:avLst/>
          </a:prstGeom>
          <a:noFill/>
          <a:ln w="0">
            <a:noFill/>
          </a:ln>
        </p:spPr>
        <p:txBody>
          <a:bodyPr anchor="t">
            <a:normAutofit fontScale="79762"/>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навколо резервуара</a:t>
            </a:r>
          </a:p>
        </p:txBody>
      </p:sp>
      <p:sp>
        <p:nvSpPr>
          <p:cNvPr id="19" name="Прямокутник: округлені кути 18">
            <a:extLst>
              <a:ext uri="{FF2B5EF4-FFF2-40B4-BE49-F238E27FC236}">
                <a16:creationId xmlns:a16="http://schemas.microsoft.com/office/drawing/2014/main" id="{373EE10F-62A0-4639-A811-F9C37FEB35DF}"/>
              </a:ext>
            </a:extLst>
          </p:cNvPr>
          <p:cNvSpPr>
            <a:spLocks noGrp="1"/>
          </p:cNvSpPr>
          <p:nvPr/>
        </p:nvSpPr>
        <p:spPr>
          <a:xfrm>
            <a:off x="3276600" y="5276850"/>
            <a:ext cx="2524125" cy="666750"/>
          </a:xfrm>
          <a:prstGeom prst="roundRect">
            <a:avLst>
              <a:gd name="adj" fmla="val 11429"/>
            </a:avLst>
          </a:prstGeom>
          <a:solidFill>
            <a:srgbClr val="FFFFFF"/>
          </a:solidFill>
          <a:ln w="9525">
            <a:solidFill>
              <a:srgbClr val="D8E3DE"/>
            </a:solidFill>
          </a:ln>
        </p:spPr>
      </p:sp>
      <p:sp>
        <p:nvSpPr>
          <p:cNvPr id="20" name="Прямокутник 19">
            <a:extLst>
              <a:ext uri="{FF2B5EF4-FFF2-40B4-BE49-F238E27FC236}">
                <a16:creationId xmlns:a16="http://schemas.microsoft.com/office/drawing/2014/main" id="{DDFFF96A-F8A2-4275-95A6-DE6B28937540}"/>
              </a:ext>
            </a:extLst>
          </p:cNvPr>
          <p:cNvSpPr>
            <a:spLocks noGrp="1"/>
          </p:cNvSpPr>
          <p:nvPr/>
        </p:nvSpPr>
        <p:spPr>
          <a:xfrm>
            <a:off x="3429000" y="5419725"/>
            <a:ext cx="800100" cy="171450"/>
          </a:xfrm>
          <a:prstGeom prst="rect">
            <a:avLst/>
          </a:prstGeom>
          <a:noFill/>
          <a:ln w="0">
            <a:noFill/>
          </a:ln>
        </p:spPr>
        <p:txBody>
          <a:bodyPr anchor="t">
            <a:normAutofit fontScale="63636"/>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ЩО?</a:t>
            </a:r>
          </a:p>
        </p:txBody>
      </p:sp>
      <p:sp>
        <p:nvSpPr>
          <p:cNvPr id="21" name="Прямокутник 20">
            <a:extLst>
              <a:ext uri="{FF2B5EF4-FFF2-40B4-BE49-F238E27FC236}">
                <a16:creationId xmlns:a16="http://schemas.microsoft.com/office/drawing/2014/main" id="{90540548-7EBA-4D04-8A70-FFED48F14E3F}"/>
              </a:ext>
            </a:extLst>
          </p:cNvPr>
          <p:cNvSpPr>
            <a:spLocks noGrp="1"/>
          </p:cNvSpPr>
          <p:nvPr/>
        </p:nvSpPr>
        <p:spPr>
          <a:xfrm>
            <a:off x="3429000" y="5648325"/>
            <a:ext cx="2190750" cy="219075"/>
          </a:xfrm>
          <a:prstGeom prst="rect">
            <a:avLst/>
          </a:prstGeom>
          <a:noFill/>
          <a:ln w="0">
            <a:noFill/>
          </a:ln>
        </p:spPr>
        <p:txBody>
          <a:bodyPr anchor="t">
            <a:normAutofit fontScale="79762"/>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нафтопродукти</a:t>
            </a:r>
          </a:p>
        </p:txBody>
      </p:sp>
      <p:sp>
        <p:nvSpPr>
          <p:cNvPr id="22" name="Прямокутник: округлені кути 21">
            <a:extLst>
              <a:ext uri="{FF2B5EF4-FFF2-40B4-BE49-F238E27FC236}">
                <a16:creationId xmlns:a16="http://schemas.microsoft.com/office/drawing/2014/main" id="{B0FF39DB-843C-481E-B25C-FB1B7AFDCC47}"/>
              </a:ext>
            </a:extLst>
          </p:cNvPr>
          <p:cNvSpPr>
            <a:spLocks noGrp="1"/>
          </p:cNvSpPr>
          <p:nvPr/>
        </p:nvSpPr>
        <p:spPr>
          <a:xfrm>
            <a:off x="6038850" y="5276850"/>
            <a:ext cx="2524125" cy="666750"/>
          </a:xfrm>
          <a:prstGeom prst="roundRect">
            <a:avLst>
              <a:gd name="adj" fmla="val 11429"/>
            </a:avLst>
          </a:prstGeom>
          <a:solidFill>
            <a:srgbClr val="FFFFFF"/>
          </a:solidFill>
          <a:ln w="9525">
            <a:solidFill>
              <a:srgbClr val="D8E3DE"/>
            </a:solidFill>
          </a:ln>
        </p:spPr>
      </p:sp>
      <p:sp>
        <p:nvSpPr>
          <p:cNvPr id="23" name="Прямокутник 22">
            <a:extLst>
              <a:ext uri="{FF2B5EF4-FFF2-40B4-BE49-F238E27FC236}">
                <a16:creationId xmlns:a16="http://schemas.microsoft.com/office/drawing/2014/main" id="{4CB1088B-D9DA-4238-BDC6-9B65C42B55BD}"/>
              </a:ext>
            </a:extLst>
          </p:cNvPr>
          <p:cNvSpPr>
            <a:spLocks noGrp="1"/>
          </p:cNvSpPr>
          <p:nvPr/>
        </p:nvSpPr>
        <p:spPr>
          <a:xfrm>
            <a:off x="6191250" y="5419725"/>
            <a:ext cx="800100" cy="171450"/>
          </a:xfrm>
          <a:prstGeom prst="rect">
            <a:avLst/>
          </a:prstGeom>
          <a:noFill/>
          <a:ln w="0">
            <a:noFill/>
          </a:ln>
        </p:spPr>
        <p:txBody>
          <a:bodyPr anchor="t">
            <a:normAutofit fontScale="63636"/>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ДЛЯ КОГО?</a:t>
            </a:r>
          </a:p>
        </p:txBody>
      </p:sp>
      <p:sp>
        <p:nvSpPr>
          <p:cNvPr id="24" name="Прямокутник 23">
            <a:extLst>
              <a:ext uri="{FF2B5EF4-FFF2-40B4-BE49-F238E27FC236}">
                <a16:creationId xmlns:a16="http://schemas.microsoft.com/office/drawing/2014/main" id="{DE4AC969-7B14-499B-948B-7767DC452C94}"/>
              </a:ext>
            </a:extLst>
          </p:cNvPr>
          <p:cNvSpPr>
            <a:spLocks noGrp="1"/>
          </p:cNvSpPr>
          <p:nvPr/>
        </p:nvSpPr>
        <p:spPr>
          <a:xfrm>
            <a:off x="6191250" y="5648325"/>
            <a:ext cx="2190750" cy="219075"/>
          </a:xfrm>
          <a:prstGeom prst="rect">
            <a:avLst/>
          </a:prstGeom>
          <a:noFill/>
          <a:ln w="0">
            <a:noFill/>
          </a:ln>
        </p:spPr>
        <p:txBody>
          <a:bodyPr anchor="t">
            <a:normAutofit fontScale="79762"/>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люди й екосистеми</a:t>
            </a:r>
          </a:p>
        </p:txBody>
      </p:sp>
      <p:sp>
        <p:nvSpPr>
          <p:cNvPr id="25" name="Прямокутник: округлені кути 24">
            <a:extLst>
              <a:ext uri="{FF2B5EF4-FFF2-40B4-BE49-F238E27FC236}">
                <a16:creationId xmlns:a16="http://schemas.microsoft.com/office/drawing/2014/main" id="{953B7AF5-77B6-40EC-84C2-5DE5CE08E43C}"/>
              </a:ext>
            </a:extLst>
          </p:cNvPr>
          <p:cNvSpPr>
            <a:spLocks noGrp="1"/>
          </p:cNvSpPr>
          <p:nvPr/>
        </p:nvSpPr>
        <p:spPr>
          <a:xfrm>
            <a:off x="8801100" y="5276850"/>
            <a:ext cx="2524125" cy="666750"/>
          </a:xfrm>
          <a:prstGeom prst="roundRect">
            <a:avLst>
              <a:gd name="adj" fmla="val 11429"/>
            </a:avLst>
          </a:prstGeom>
          <a:solidFill>
            <a:srgbClr val="F5EBDD"/>
          </a:solidFill>
          <a:ln w="9525">
            <a:solidFill>
              <a:srgbClr val="D8E3DE"/>
            </a:solidFill>
          </a:ln>
        </p:spPr>
      </p:sp>
      <p:sp>
        <p:nvSpPr>
          <p:cNvPr id="26" name="Прямокутник 25">
            <a:extLst>
              <a:ext uri="{FF2B5EF4-FFF2-40B4-BE49-F238E27FC236}">
                <a16:creationId xmlns:a16="http://schemas.microsoft.com/office/drawing/2014/main" id="{D9605B81-7DDE-4F02-A621-1F39D3742D82}"/>
              </a:ext>
            </a:extLst>
          </p:cNvPr>
          <p:cNvSpPr>
            <a:spLocks noGrp="1"/>
          </p:cNvSpPr>
          <p:nvPr/>
        </p:nvSpPr>
        <p:spPr>
          <a:xfrm>
            <a:off x="8953500" y="5419725"/>
            <a:ext cx="800100" cy="171450"/>
          </a:xfrm>
          <a:prstGeom prst="rect">
            <a:avLst/>
          </a:prstGeom>
          <a:noFill/>
          <a:ln w="0">
            <a:noFill/>
          </a:ln>
        </p:spPr>
        <p:txBody>
          <a:bodyPr anchor="t">
            <a:normAutofit fontScale="63636"/>
          </a:bodyPr>
          <a:lstStyle/>
          <a:p>
            <a:pPr algn="l">
              <a:defRPr sz="825" b="1">
                <a:solidFill>
                  <a:srgbClr val="D8942C"/>
                </a:solidFill>
                <a:latin typeface="DejaVu Sans"/>
                <a:ea typeface="DejaVu Sans"/>
                <a:cs typeface="DejaVu Sans"/>
              </a:defRPr>
            </a:pPr>
            <a:r>
              <a:rPr sz="825" b="1">
                <a:solidFill>
                  <a:srgbClr val="D8942C"/>
                </a:solidFill>
                <a:latin typeface="DejaVu Sans"/>
                <a:ea typeface="DejaVu Sans"/>
                <a:cs typeface="DejaVu Sans"/>
              </a:rPr>
              <a:t>НАВІЩО?</a:t>
            </a:r>
          </a:p>
        </p:txBody>
      </p:sp>
      <p:sp>
        <p:nvSpPr>
          <p:cNvPr id="27" name="Прямокутник 26">
            <a:extLst>
              <a:ext uri="{FF2B5EF4-FFF2-40B4-BE49-F238E27FC236}">
                <a16:creationId xmlns:a16="http://schemas.microsoft.com/office/drawing/2014/main" id="{DF583788-A687-410C-95E4-9BDC7633CBCA}"/>
              </a:ext>
            </a:extLst>
          </p:cNvPr>
          <p:cNvSpPr>
            <a:spLocks noGrp="1"/>
          </p:cNvSpPr>
          <p:nvPr/>
        </p:nvSpPr>
        <p:spPr>
          <a:xfrm>
            <a:off x="8953500" y="5648325"/>
            <a:ext cx="2190750" cy="219075"/>
          </a:xfrm>
          <a:prstGeom prst="rect">
            <a:avLst/>
          </a:prstGeom>
          <a:noFill/>
          <a:ln w="0">
            <a:noFill/>
          </a:ln>
        </p:spPr>
        <p:txBody>
          <a:bodyPr anchor="t">
            <a:normAutofit fontScale="79762"/>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межі та спосіб очищення</a:t>
            </a:r>
          </a:p>
        </p:txBody>
      </p:sp>
      <p:sp>
        <p:nvSpPr>
          <p:cNvPr id="28" name="Прямокутник 27">
            <a:extLst>
              <a:ext uri="{FF2B5EF4-FFF2-40B4-BE49-F238E27FC236}">
                <a16:creationId xmlns:a16="http://schemas.microsoft.com/office/drawing/2014/main" id="{D63FBCCC-932B-4AEE-9485-FBD5DE73D348}"/>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29" name="Прямокутник 28">
            <a:extLst>
              <a:ext uri="{FF2B5EF4-FFF2-40B4-BE49-F238E27FC236}">
                <a16:creationId xmlns:a16="http://schemas.microsoft.com/office/drawing/2014/main" id="{DECE50D1-59D9-4856-AB8C-35019CBA7182}"/>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04</a:t>
            </a:r>
          </a:p>
        </p:txBody>
      </p:sp>
    </p:spTree>
    <p:extLst>
      <p:ext uri="{BB962C8B-B14F-4D97-AF65-F5344CB8AC3E}">
        <p14:creationId xmlns:p14="http://schemas.microsoft.com/office/powerpoint/2010/main" val="1601890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 name="Прямокутник 43">
            <a:extLst>
              <a:ext uri="{FF2B5EF4-FFF2-40B4-BE49-F238E27FC236}">
                <a16:creationId xmlns:a16="http://schemas.microsoft.com/office/drawing/2014/main" id="{E0BBD23E-D3CA-4336-8A4C-D874C4C7683F}"/>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05</a:t>
            </a:r>
          </a:p>
        </p:txBody>
      </p:sp>
      <p:sp>
        <p:nvSpPr>
          <p:cNvPr id="2" name="Прямокутник 1">
            <a:extLst>
              <a:ext uri="{FF2B5EF4-FFF2-40B4-BE49-F238E27FC236}">
                <a16:creationId xmlns:a16="http://schemas.microsoft.com/office/drawing/2014/main" id="{E3EEF78F-5432-44FC-B7BC-E90DCA972DCF}"/>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2ED783E8-C5A1-4F24-92CD-860A6F478EBC}"/>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П’ять цілей обстеження потребують різних даних</a:t>
            </a:r>
          </a:p>
        </p:txBody>
      </p:sp>
      <p:sp>
        <p:nvSpPr>
          <p:cNvPr id="4" name="Прямокутник: округлені кути 3">
            <a:extLst>
              <a:ext uri="{FF2B5EF4-FFF2-40B4-BE49-F238E27FC236}">
                <a16:creationId xmlns:a16="http://schemas.microsoft.com/office/drawing/2014/main" id="{275C69EC-32A5-45AE-A15A-2B392C2ACC4C}"/>
              </a:ext>
            </a:extLst>
          </p:cNvPr>
          <p:cNvSpPr>
            <a:spLocks noGrp="1"/>
          </p:cNvSpPr>
          <p:nvPr/>
        </p:nvSpPr>
        <p:spPr>
          <a:xfrm>
            <a:off x="514350" y="1733550"/>
            <a:ext cx="11068050" cy="685800"/>
          </a:xfrm>
          <a:prstGeom prst="roundRect">
            <a:avLst>
              <a:gd name="adj" fmla="val 11111"/>
            </a:avLst>
          </a:prstGeom>
          <a:solidFill>
            <a:srgbClr val="F4F8F5"/>
          </a:solidFill>
          <a:ln w="9525">
            <a:solidFill>
              <a:srgbClr val="D8E3DE"/>
            </a:solidFill>
          </a:ln>
        </p:spPr>
      </p:sp>
      <p:sp>
        <p:nvSpPr>
          <p:cNvPr id="5" name="Овал 4">
            <a:extLst>
              <a:ext uri="{FF2B5EF4-FFF2-40B4-BE49-F238E27FC236}">
                <a16:creationId xmlns:a16="http://schemas.microsoft.com/office/drawing/2014/main" id="{2AE05890-9604-4AA3-B192-96801F6C52A4}"/>
              </a:ext>
            </a:extLst>
          </p:cNvPr>
          <p:cNvSpPr>
            <a:spLocks noGrp="1"/>
          </p:cNvSpPr>
          <p:nvPr/>
        </p:nvSpPr>
        <p:spPr>
          <a:xfrm>
            <a:off x="685800" y="1885950"/>
            <a:ext cx="400050" cy="381000"/>
          </a:xfrm>
          <a:prstGeom prst="ellipse">
            <a:avLst/>
          </a:prstGeom>
          <a:solidFill>
            <a:srgbClr val="0F6B64"/>
          </a:solidFill>
          <a:ln w="0">
            <a:noFill/>
          </a:ln>
        </p:spPr>
      </p:sp>
      <p:sp>
        <p:nvSpPr>
          <p:cNvPr id="6" name="Прямокутник 5">
            <a:extLst>
              <a:ext uri="{FF2B5EF4-FFF2-40B4-BE49-F238E27FC236}">
                <a16:creationId xmlns:a16="http://schemas.microsoft.com/office/drawing/2014/main" id="{D0092E8E-CA5C-4A6E-B9B4-5631DE25BF93}"/>
              </a:ext>
            </a:extLst>
          </p:cNvPr>
          <p:cNvSpPr>
            <a:spLocks noGrp="1"/>
          </p:cNvSpPr>
          <p:nvPr/>
        </p:nvSpPr>
        <p:spPr>
          <a:xfrm>
            <a:off x="685800" y="1990725"/>
            <a:ext cx="400050" cy="152400"/>
          </a:xfrm>
          <a:prstGeom prst="rect">
            <a:avLst/>
          </a:prstGeom>
          <a:noFill/>
          <a:ln w="0">
            <a:noFill/>
          </a:ln>
        </p:spPr>
        <p:txBody>
          <a:bodyPr anchor="t">
            <a:normAutofit fontScale="53333"/>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01</a:t>
            </a:r>
          </a:p>
        </p:txBody>
      </p:sp>
      <p:sp>
        <p:nvSpPr>
          <p:cNvPr id="7" name="Прямокутник 6">
            <a:extLst>
              <a:ext uri="{FF2B5EF4-FFF2-40B4-BE49-F238E27FC236}">
                <a16:creationId xmlns:a16="http://schemas.microsoft.com/office/drawing/2014/main" id="{84FEF14B-8EE4-45AC-96C8-5FBECA8E61B3}"/>
              </a:ext>
            </a:extLst>
          </p:cNvPr>
          <p:cNvSpPr>
            <a:spLocks noGrp="1"/>
          </p:cNvSpPr>
          <p:nvPr/>
        </p:nvSpPr>
        <p:spPr>
          <a:xfrm>
            <a:off x="1276350" y="1876425"/>
            <a:ext cx="2333625" cy="228600"/>
          </a:xfrm>
          <a:prstGeom prst="rect">
            <a:avLst/>
          </a:prstGeom>
          <a:noFill/>
          <a:ln w="0">
            <a:noFill/>
          </a:ln>
        </p:spPr>
        <p:txBody>
          <a:bodyPr anchor="t">
            <a:normAutofit fontScale="75000"/>
          </a:bodyPr>
          <a:lstStyle/>
          <a:p>
            <a:pPr algn="l">
              <a:defRPr sz="1200" b="1">
                <a:solidFill>
                  <a:srgbClr val="10272E"/>
                </a:solidFill>
                <a:latin typeface="DejaVu Sans"/>
                <a:ea typeface="DejaVu Sans"/>
                <a:cs typeface="DejaVu Sans"/>
              </a:defRPr>
            </a:pPr>
            <a:r>
              <a:rPr sz="1200" b="1">
                <a:solidFill>
                  <a:srgbClr val="10272E"/>
                </a:solidFill>
                <a:latin typeface="DejaVu Sans"/>
                <a:ea typeface="DejaVu Sans"/>
                <a:cs typeface="DejaVu Sans"/>
              </a:rPr>
              <a:t>Скринінг</a:t>
            </a:r>
          </a:p>
        </p:txBody>
      </p:sp>
      <p:sp>
        <p:nvSpPr>
          <p:cNvPr id="8" name="Прямокутник 7">
            <a:extLst>
              <a:ext uri="{FF2B5EF4-FFF2-40B4-BE49-F238E27FC236}">
                <a16:creationId xmlns:a16="http://schemas.microsoft.com/office/drawing/2014/main" id="{E806939E-90DC-4FF8-A1DE-FD38074BFF90}"/>
              </a:ext>
            </a:extLst>
          </p:cNvPr>
          <p:cNvSpPr>
            <a:spLocks noGrp="1"/>
          </p:cNvSpPr>
          <p:nvPr/>
        </p:nvSpPr>
        <p:spPr>
          <a:xfrm>
            <a:off x="3733800" y="1876425"/>
            <a:ext cx="2266950" cy="228600"/>
          </a:xfrm>
          <a:prstGeom prst="rect">
            <a:avLst/>
          </a:prstGeom>
          <a:noFill/>
          <a:ln w="0">
            <a:noFill/>
          </a:ln>
        </p:spPr>
        <p:txBody>
          <a:bodyPr anchor="t">
            <a:normAutofit fontScale="85714"/>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Підтвердити наявність</a:t>
            </a:r>
          </a:p>
        </p:txBody>
      </p:sp>
      <p:sp>
        <p:nvSpPr>
          <p:cNvPr id="9" name="Прямокутник 8">
            <a:extLst>
              <a:ext uri="{FF2B5EF4-FFF2-40B4-BE49-F238E27FC236}">
                <a16:creationId xmlns:a16="http://schemas.microsoft.com/office/drawing/2014/main" id="{61A6028A-4491-479F-A119-52D0A1EFBB70}"/>
              </a:ext>
            </a:extLst>
          </p:cNvPr>
          <p:cNvSpPr>
            <a:spLocks noGrp="1"/>
          </p:cNvSpPr>
          <p:nvPr/>
        </p:nvSpPr>
        <p:spPr>
          <a:xfrm>
            <a:off x="6191250" y="1876425"/>
            <a:ext cx="5029200" cy="352425"/>
          </a:xfrm>
          <a:prstGeom prst="rect">
            <a:avLst/>
          </a:prstGeom>
          <a:noFill/>
          <a:ln w="0">
            <a:noFill/>
          </a:ln>
        </p:spPr>
        <p:txBody>
          <a:bodyPr anchor="t">
            <a:normAutofit/>
          </a:bodyPr>
          <a:lstStyle/>
          <a:p>
            <a:pPr algn="l">
              <a:defRPr sz="1125" b="0">
                <a:solidFill>
                  <a:srgbClr val="617278"/>
                </a:solidFill>
                <a:latin typeface="DejaVu Sans"/>
                <a:ea typeface="DejaVu Sans"/>
                <a:cs typeface="DejaVu Sans"/>
              </a:defRPr>
            </a:pPr>
            <a:r>
              <a:rPr sz="1125" b="0">
                <a:solidFill>
                  <a:srgbClr val="617278"/>
                </a:solidFill>
                <a:latin typeface="DejaVu Sans"/>
                <a:ea typeface="DejaVu Sans"/>
                <a:cs typeface="DejaVu Sans"/>
              </a:rPr>
              <a:t>Пріоритетні зони та перелік речовин</a:t>
            </a:r>
          </a:p>
        </p:txBody>
      </p:sp>
      <p:sp>
        <p:nvSpPr>
          <p:cNvPr id="10" name="Прямокутник: округлені кути 9">
            <a:extLst>
              <a:ext uri="{FF2B5EF4-FFF2-40B4-BE49-F238E27FC236}">
                <a16:creationId xmlns:a16="http://schemas.microsoft.com/office/drawing/2014/main" id="{EA335FE2-8404-402D-955F-7E570735EF38}"/>
              </a:ext>
            </a:extLst>
          </p:cNvPr>
          <p:cNvSpPr>
            <a:spLocks noGrp="1"/>
          </p:cNvSpPr>
          <p:nvPr/>
        </p:nvSpPr>
        <p:spPr>
          <a:xfrm>
            <a:off x="514350" y="2562225"/>
            <a:ext cx="11068050" cy="685800"/>
          </a:xfrm>
          <a:prstGeom prst="roundRect">
            <a:avLst>
              <a:gd name="adj" fmla="val 11111"/>
            </a:avLst>
          </a:prstGeom>
          <a:solidFill>
            <a:srgbClr val="FFFFFF"/>
          </a:solidFill>
          <a:ln w="9525">
            <a:solidFill>
              <a:srgbClr val="D8E3DE"/>
            </a:solidFill>
          </a:ln>
        </p:spPr>
      </p:sp>
      <p:sp>
        <p:nvSpPr>
          <p:cNvPr id="11" name="Овал 10">
            <a:extLst>
              <a:ext uri="{FF2B5EF4-FFF2-40B4-BE49-F238E27FC236}">
                <a16:creationId xmlns:a16="http://schemas.microsoft.com/office/drawing/2014/main" id="{65E95572-BA8A-455F-BE85-E48D875FF5F2}"/>
              </a:ext>
            </a:extLst>
          </p:cNvPr>
          <p:cNvSpPr>
            <a:spLocks noGrp="1"/>
          </p:cNvSpPr>
          <p:nvPr/>
        </p:nvSpPr>
        <p:spPr>
          <a:xfrm>
            <a:off x="685800" y="2714625"/>
            <a:ext cx="400050" cy="381000"/>
          </a:xfrm>
          <a:prstGeom prst="ellipse">
            <a:avLst/>
          </a:prstGeom>
          <a:solidFill>
            <a:srgbClr val="3A708C"/>
          </a:solidFill>
          <a:ln w="0">
            <a:noFill/>
          </a:ln>
        </p:spPr>
      </p:sp>
      <p:sp>
        <p:nvSpPr>
          <p:cNvPr id="12" name="Прямокутник 11">
            <a:extLst>
              <a:ext uri="{FF2B5EF4-FFF2-40B4-BE49-F238E27FC236}">
                <a16:creationId xmlns:a16="http://schemas.microsoft.com/office/drawing/2014/main" id="{679A26DF-302F-4650-AC8C-9F8625A16840}"/>
              </a:ext>
            </a:extLst>
          </p:cNvPr>
          <p:cNvSpPr>
            <a:spLocks noGrp="1"/>
          </p:cNvSpPr>
          <p:nvPr/>
        </p:nvSpPr>
        <p:spPr>
          <a:xfrm>
            <a:off x="685800" y="2819400"/>
            <a:ext cx="400050" cy="152400"/>
          </a:xfrm>
          <a:prstGeom prst="rect">
            <a:avLst/>
          </a:prstGeom>
          <a:noFill/>
          <a:ln w="0">
            <a:noFill/>
          </a:ln>
        </p:spPr>
        <p:txBody>
          <a:bodyPr anchor="t">
            <a:normAutofit fontScale="53333"/>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02</a:t>
            </a:r>
          </a:p>
        </p:txBody>
      </p:sp>
      <p:sp>
        <p:nvSpPr>
          <p:cNvPr id="13" name="Прямокутник 12">
            <a:extLst>
              <a:ext uri="{FF2B5EF4-FFF2-40B4-BE49-F238E27FC236}">
                <a16:creationId xmlns:a16="http://schemas.microsoft.com/office/drawing/2014/main" id="{DC147B8B-2450-4B21-B209-CA80B689C946}"/>
              </a:ext>
            </a:extLst>
          </p:cNvPr>
          <p:cNvSpPr>
            <a:spLocks noGrp="1"/>
          </p:cNvSpPr>
          <p:nvPr/>
        </p:nvSpPr>
        <p:spPr>
          <a:xfrm>
            <a:off x="1276350" y="2705100"/>
            <a:ext cx="2333625" cy="228600"/>
          </a:xfrm>
          <a:prstGeom prst="rect">
            <a:avLst/>
          </a:prstGeom>
          <a:noFill/>
          <a:ln w="0">
            <a:noFill/>
          </a:ln>
        </p:spPr>
        <p:txBody>
          <a:bodyPr anchor="t">
            <a:normAutofit fontScale="75000"/>
          </a:bodyPr>
          <a:lstStyle/>
          <a:p>
            <a:pPr algn="l">
              <a:defRPr sz="1200" b="1">
                <a:solidFill>
                  <a:srgbClr val="10272E"/>
                </a:solidFill>
                <a:latin typeface="DejaVu Sans"/>
                <a:ea typeface="DejaVu Sans"/>
                <a:cs typeface="DejaVu Sans"/>
              </a:defRPr>
            </a:pPr>
            <a:r>
              <a:rPr sz="1200" b="1">
                <a:solidFill>
                  <a:srgbClr val="10272E"/>
                </a:solidFill>
                <a:latin typeface="DejaVu Sans"/>
                <a:ea typeface="DejaVu Sans"/>
                <a:cs typeface="DejaVu Sans"/>
              </a:rPr>
              <a:t>Межі</a:t>
            </a:r>
          </a:p>
        </p:txBody>
      </p:sp>
      <p:sp>
        <p:nvSpPr>
          <p:cNvPr id="14" name="Прямокутник 13">
            <a:extLst>
              <a:ext uri="{FF2B5EF4-FFF2-40B4-BE49-F238E27FC236}">
                <a16:creationId xmlns:a16="http://schemas.microsoft.com/office/drawing/2014/main" id="{967A8DAB-F0DE-4F5B-BD67-9529DDE2952B}"/>
              </a:ext>
            </a:extLst>
          </p:cNvPr>
          <p:cNvSpPr>
            <a:spLocks noGrp="1"/>
          </p:cNvSpPr>
          <p:nvPr/>
        </p:nvSpPr>
        <p:spPr>
          <a:xfrm>
            <a:off x="3733800" y="2705100"/>
            <a:ext cx="2266950" cy="228600"/>
          </a:xfrm>
          <a:prstGeom prst="rect">
            <a:avLst/>
          </a:prstGeom>
          <a:noFill/>
          <a:ln w="0">
            <a:noFill/>
          </a:ln>
        </p:spPr>
        <p:txBody>
          <a:bodyPr anchor="t">
            <a:normAutofit fontScale="85714"/>
          </a:bodyPr>
          <a:lstStyle/>
          <a:p>
            <a:pPr algn="l">
              <a:defRPr sz="1050" b="1">
                <a:solidFill>
                  <a:srgbClr val="3A708C"/>
                </a:solidFill>
                <a:latin typeface="DejaVu Sans"/>
                <a:ea typeface="DejaVu Sans"/>
                <a:cs typeface="DejaVu Sans"/>
              </a:defRPr>
            </a:pPr>
            <a:r>
              <a:rPr sz="1050" b="1">
                <a:solidFill>
                  <a:srgbClr val="3A708C"/>
                </a:solidFill>
                <a:latin typeface="DejaVu Sans"/>
                <a:ea typeface="DejaVu Sans"/>
                <a:cs typeface="DejaVu Sans"/>
              </a:rPr>
              <a:t>Окреслити поширення</a:t>
            </a:r>
          </a:p>
        </p:txBody>
      </p:sp>
      <p:sp>
        <p:nvSpPr>
          <p:cNvPr id="15" name="Прямокутник 14">
            <a:extLst>
              <a:ext uri="{FF2B5EF4-FFF2-40B4-BE49-F238E27FC236}">
                <a16:creationId xmlns:a16="http://schemas.microsoft.com/office/drawing/2014/main" id="{7D2D0601-C4C9-4A16-88F8-B0762EEE2A60}"/>
              </a:ext>
            </a:extLst>
          </p:cNvPr>
          <p:cNvSpPr>
            <a:spLocks noGrp="1"/>
          </p:cNvSpPr>
          <p:nvPr/>
        </p:nvSpPr>
        <p:spPr>
          <a:xfrm>
            <a:off x="6191250" y="2705100"/>
            <a:ext cx="5029200" cy="352425"/>
          </a:xfrm>
          <a:prstGeom prst="rect">
            <a:avLst/>
          </a:prstGeom>
          <a:noFill/>
          <a:ln w="0">
            <a:noFill/>
          </a:ln>
        </p:spPr>
        <p:txBody>
          <a:bodyPr anchor="t">
            <a:normAutofit/>
          </a:bodyPr>
          <a:lstStyle/>
          <a:p>
            <a:pPr algn="l">
              <a:defRPr sz="1125" b="0">
                <a:solidFill>
                  <a:srgbClr val="617278"/>
                </a:solidFill>
                <a:latin typeface="DejaVu Sans"/>
                <a:ea typeface="DejaVu Sans"/>
                <a:cs typeface="DejaVu Sans"/>
              </a:defRPr>
            </a:pPr>
            <a:r>
              <a:rPr sz="1125" b="0">
                <a:solidFill>
                  <a:srgbClr val="617278"/>
                </a:solidFill>
                <a:latin typeface="DejaVu Sans"/>
                <a:ea typeface="DejaVu Sans"/>
                <a:cs typeface="DejaVu Sans"/>
              </a:rPr>
              <a:t>Площа, глибина, перехід до чистого</a:t>
            </a:r>
          </a:p>
        </p:txBody>
      </p:sp>
      <p:sp>
        <p:nvSpPr>
          <p:cNvPr id="16" name="Прямокутник: округлені кути 15">
            <a:extLst>
              <a:ext uri="{FF2B5EF4-FFF2-40B4-BE49-F238E27FC236}">
                <a16:creationId xmlns:a16="http://schemas.microsoft.com/office/drawing/2014/main" id="{1686E282-CAA2-4F14-B43C-8386D622189F}"/>
              </a:ext>
            </a:extLst>
          </p:cNvPr>
          <p:cNvSpPr>
            <a:spLocks noGrp="1"/>
          </p:cNvSpPr>
          <p:nvPr/>
        </p:nvSpPr>
        <p:spPr>
          <a:xfrm>
            <a:off x="514350" y="3390900"/>
            <a:ext cx="11068050" cy="685800"/>
          </a:xfrm>
          <a:prstGeom prst="roundRect">
            <a:avLst>
              <a:gd name="adj" fmla="val 11111"/>
            </a:avLst>
          </a:prstGeom>
          <a:solidFill>
            <a:srgbClr val="F4F8F5"/>
          </a:solidFill>
          <a:ln w="9525">
            <a:solidFill>
              <a:srgbClr val="D8E3DE"/>
            </a:solidFill>
          </a:ln>
        </p:spPr>
      </p:sp>
      <p:sp>
        <p:nvSpPr>
          <p:cNvPr id="17" name="Овал 16">
            <a:extLst>
              <a:ext uri="{FF2B5EF4-FFF2-40B4-BE49-F238E27FC236}">
                <a16:creationId xmlns:a16="http://schemas.microsoft.com/office/drawing/2014/main" id="{F4D0ECEC-6624-4949-ABC0-2BFD2078BC77}"/>
              </a:ext>
            </a:extLst>
          </p:cNvPr>
          <p:cNvSpPr>
            <a:spLocks noGrp="1"/>
          </p:cNvSpPr>
          <p:nvPr/>
        </p:nvSpPr>
        <p:spPr>
          <a:xfrm>
            <a:off x="685800" y="3543300"/>
            <a:ext cx="400050" cy="381000"/>
          </a:xfrm>
          <a:prstGeom prst="ellipse">
            <a:avLst/>
          </a:prstGeom>
          <a:solidFill>
            <a:srgbClr val="4D8A68"/>
          </a:solidFill>
          <a:ln w="0">
            <a:noFill/>
          </a:ln>
        </p:spPr>
      </p:sp>
      <p:sp>
        <p:nvSpPr>
          <p:cNvPr id="18" name="Прямокутник 17">
            <a:extLst>
              <a:ext uri="{FF2B5EF4-FFF2-40B4-BE49-F238E27FC236}">
                <a16:creationId xmlns:a16="http://schemas.microsoft.com/office/drawing/2014/main" id="{4E3CF8FF-8D31-4A07-A5D9-FD9E8B128A2C}"/>
              </a:ext>
            </a:extLst>
          </p:cNvPr>
          <p:cNvSpPr>
            <a:spLocks noGrp="1"/>
          </p:cNvSpPr>
          <p:nvPr/>
        </p:nvSpPr>
        <p:spPr>
          <a:xfrm>
            <a:off x="685800" y="3648075"/>
            <a:ext cx="400050" cy="152400"/>
          </a:xfrm>
          <a:prstGeom prst="rect">
            <a:avLst/>
          </a:prstGeom>
          <a:noFill/>
          <a:ln w="0">
            <a:noFill/>
          </a:ln>
        </p:spPr>
        <p:txBody>
          <a:bodyPr anchor="t">
            <a:normAutofit fontScale="53333"/>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03</a:t>
            </a:r>
          </a:p>
        </p:txBody>
      </p:sp>
      <p:sp>
        <p:nvSpPr>
          <p:cNvPr id="19" name="Прямокутник 18">
            <a:extLst>
              <a:ext uri="{FF2B5EF4-FFF2-40B4-BE49-F238E27FC236}">
                <a16:creationId xmlns:a16="http://schemas.microsoft.com/office/drawing/2014/main" id="{F84209E8-93A5-495B-AA69-4D1E35F403F2}"/>
              </a:ext>
            </a:extLst>
          </p:cNvPr>
          <p:cNvSpPr>
            <a:spLocks noGrp="1"/>
          </p:cNvSpPr>
          <p:nvPr/>
        </p:nvSpPr>
        <p:spPr>
          <a:xfrm>
            <a:off x="1276350" y="3533775"/>
            <a:ext cx="2333625" cy="228600"/>
          </a:xfrm>
          <a:prstGeom prst="rect">
            <a:avLst/>
          </a:prstGeom>
          <a:noFill/>
          <a:ln w="0">
            <a:noFill/>
          </a:ln>
        </p:spPr>
        <p:txBody>
          <a:bodyPr anchor="t">
            <a:normAutofit fontScale="75000"/>
          </a:bodyPr>
          <a:lstStyle/>
          <a:p>
            <a:pPr algn="l">
              <a:defRPr sz="1200" b="1">
                <a:solidFill>
                  <a:srgbClr val="10272E"/>
                </a:solidFill>
                <a:latin typeface="DejaVu Sans"/>
                <a:ea typeface="DejaVu Sans"/>
                <a:cs typeface="DejaVu Sans"/>
              </a:defRPr>
            </a:pPr>
            <a:r>
              <a:rPr sz="1200" b="1">
                <a:solidFill>
                  <a:srgbClr val="10272E"/>
                </a:solidFill>
                <a:latin typeface="DejaVu Sans"/>
                <a:ea typeface="DejaVu Sans"/>
                <a:cs typeface="DejaVu Sans"/>
              </a:rPr>
              <a:t>Ризик</a:t>
            </a:r>
          </a:p>
        </p:txBody>
      </p:sp>
      <p:sp>
        <p:nvSpPr>
          <p:cNvPr id="20" name="Прямокутник 19">
            <a:extLst>
              <a:ext uri="{FF2B5EF4-FFF2-40B4-BE49-F238E27FC236}">
                <a16:creationId xmlns:a16="http://schemas.microsoft.com/office/drawing/2014/main" id="{3CB24F9A-8336-4BB6-BC76-371C07158FF9}"/>
              </a:ext>
            </a:extLst>
          </p:cNvPr>
          <p:cNvSpPr>
            <a:spLocks noGrp="1"/>
          </p:cNvSpPr>
          <p:nvPr/>
        </p:nvSpPr>
        <p:spPr>
          <a:xfrm>
            <a:off x="3733800" y="3533775"/>
            <a:ext cx="2266950" cy="228600"/>
          </a:xfrm>
          <a:prstGeom prst="rect">
            <a:avLst/>
          </a:prstGeom>
          <a:noFill/>
          <a:ln w="0">
            <a:noFill/>
          </a:ln>
        </p:spPr>
        <p:txBody>
          <a:bodyPr anchor="t">
            <a:normAutofit fontScale="85714"/>
          </a:bodyPr>
          <a:lstStyle/>
          <a:p>
            <a:pPr algn="l">
              <a:defRPr sz="1050" b="1">
                <a:solidFill>
                  <a:srgbClr val="4D8A68"/>
                </a:solidFill>
                <a:latin typeface="DejaVu Sans"/>
                <a:ea typeface="DejaVu Sans"/>
                <a:cs typeface="DejaVu Sans"/>
              </a:defRPr>
            </a:pPr>
            <a:r>
              <a:rPr sz="1050" b="1">
                <a:solidFill>
                  <a:srgbClr val="4D8A68"/>
                </a:solidFill>
                <a:latin typeface="DejaVu Sans"/>
                <a:ea typeface="DejaVu Sans"/>
                <a:cs typeface="DejaVu Sans"/>
              </a:rPr>
              <a:t>Оцінити контакт</a:t>
            </a:r>
          </a:p>
        </p:txBody>
      </p:sp>
      <p:sp>
        <p:nvSpPr>
          <p:cNvPr id="21" name="Прямокутник 20">
            <a:extLst>
              <a:ext uri="{FF2B5EF4-FFF2-40B4-BE49-F238E27FC236}">
                <a16:creationId xmlns:a16="http://schemas.microsoft.com/office/drawing/2014/main" id="{6C695757-C583-48DF-B448-CC575B5ED7AC}"/>
              </a:ext>
            </a:extLst>
          </p:cNvPr>
          <p:cNvSpPr>
            <a:spLocks noGrp="1"/>
          </p:cNvSpPr>
          <p:nvPr/>
        </p:nvSpPr>
        <p:spPr>
          <a:xfrm>
            <a:off x="6191250" y="3533775"/>
            <a:ext cx="5029200" cy="352425"/>
          </a:xfrm>
          <a:prstGeom prst="rect">
            <a:avLst/>
          </a:prstGeom>
          <a:noFill/>
          <a:ln w="0">
            <a:noFill/>
          </a:ln>
        </p:spPr>
        <p:txBody>
          <a:bodyPr anchor="t">
            <a:normAutofit/>
          </a:bodyPr>
          <a:lstStyle/>
          <a:p>
            <a:pPr algn="l">
              <a:defRPr sz="1125" b="0">
                <a:solidFill>
                  <a:srgbClr val="617278"/>
                </a:solidFill>
                <a:latin typeface="DejaVu Sans"/>
                <a:ea typeface="DejaVu Sans"/>
                <a:cs typeface="DejaVu Sans"/>
              </a:defRPr>
            </a:pPr>
            <a:r>
              <a:rPr sz="1125" b="0">
                <a:solidFill>
                  <a:srgbClr val="617278"/>
                </a:solidFill>
                <a:latin typeface="DejaVu Sans"/>
                <a:ea typeface="DejaVu Sans"/>
                <a:cs typeface="DejaVu Sans"/>
              </a:rPr>
              <a:t>Люди, біота, вода, харчові ланцюги</a:t>
            </a:r>
          </a:p>
        </p:txBody>
      </p:sp>
      <p:sp>
        <p:nvSpPr>
          <p:cNvPr id="22" name="Прямокутник: округлені кути 21">
            <a:extLst>
              <a:ext uri="{FF2B5EF4-FFF2-40B4-BE49-F238E27FC236}">
                <a16:creationId xmlns:a16="http://schemas.microsoft.com/office/drawing/2014/main" id="{81D5D5FB-F35A-4681-AA5D-FDF273E23CB5}"/>
              </a:ext>
            </a:extLst>
          </p:cNvPr>
          <p:cNvSpPr>
            <a:spLocks noGrp="1"/>
          </p:cNvSpPr>
          <p:nvPr/>
        </p:nvSpPr>
        <p:spPr>
          <a:xfrm>
            <a:off x="514350" y="4219575"/>
            <a:ext cx="11068050" cy="685800"/>
          </a:xfrm>
          <a:prstGeom prst="roundRect">
            <a:avLst>
              <a:gd name="adj" fmla="val 11111"/>
            </a:avLst>
          </a:prstGeom>
          <a:solidFill>
            <a:srgbClr val="FFFFFF"/>
          </a:solidFill>
          <a:ln w="9525">
            <a:solidFill>
              <a:srgbClr val="D8E3DE"/>
            </a:solidFill>
          </a:ln>
        </p:spPr>
      </p:sp>
      <p:sp>
        <p:nvSpPr>
          <p:cNvPr id="23" name="Овал 22">
            <a:extLst>
              <a:ext uri="{FF2B5EF4-FFF2-40B4-BE49-F238E27FC236}">
                <a16:creationId xmlns:a16="http://schemas.microsoft.com/office/drawing/2014/main" id="{4E258A4B-B66A-4740-A1DA-D6AE170223FA}"/>
              </a:ext>
            </a:extLst>
          </p:cNvPr>
          <p:cNvSpPr>
            <a:spLocks noGrp="1"/>
          </p:cNvSpPr>
          <p:nvPr/>
        </p:nvSpPr>
        <p:spPr>
          <a:xfrm>
            <a:off x="685800" y="4371975"/>
            <a:ext cx="400050" cy="381000"/>
          </a:xfrm>
          <a:prstGeom prst="ellipse">
            <a:avLst/>
          </a:prstGeom>
          <a:solidFill>
            <a:srgbClr val="D8942C"/>
          </a:solidFill>
          <a:ln w="0">
            <a:noFill/>
          </a:ln>
        </p:spPr>
      </p:sp>
      <p:sp>
        <p:nvSpPr>
          <p:cNvPr id="24" name="Прямокутник 23">
            <a:extLst>
              <a:ext uri="{FF2B5EF4-FFF2-40B4-BE49-F238E27FC236}">
                <a16:creationId xmlns:a16="http://schemas.microsoft.com/office/drawing/2014/main" id="{E77C3F65-4112-45BA-A13D-0F31B13CE037}"/>
              </a:ext>
            </a:extLst>
          </p:cNvPr>
          <p:cNvSpPr>
            <a:spLocks noGrp="1"/>
          </p:cNvSpPr>
          <p:nvPr/>
        </p:nvSpPr>
        <p:spPr>
          <a:xfrm>
            <a:off x="685800" y="4476750"/>
            <a:ext cx="400050" cy="152400"/>
          </a:xfrm>
          <a:prstGeom prst="rect">
            <a:avLst/>
          </a:prstGeom>
          <a:noFill/>
          <a:ln w="0">
            <a:noFill/>
          </a:ln>
        </p:spPr>
        <p:txBody>
          <a:bodyPr anchor="t">
            <a:normAutofit fontScale="53333"/>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04</a:t>
            </a:r>
          </a:p>
        </p:txBody>
      </p:sp>
      <p:sp>
        <p:nvSpPr>
          <p:cNvPr id="25" name="Прямокутник 24">
            <a:extLst>
              <a:ext uri="{FF2B5EF4-FFF2-40B4-BE49-F238E27FC236}">
                <a16:creationId xmlns:a16="http://schemas.microsoft.com/office/drawing/2014/main" id="{DA7A6734-E6D9-4BD4-87D1-3554CA3DB88F}"/>
              </a:ext>
            </a:extLst>
          </p:cNvPr>
          <p:cNvSpPr>
            <a:spLocks noGrp="1"/>
          </p:cNvSpPr>
          <p:nvPr/>
        </p:nvSpPr>
        <p:spPr>
          <a:xfrm>
            <a:off x="1276350" y="4362450"/>
            <a:ext cx="2333625" cy="228600"/>
          </a:xfrm>
          <a:prstGeom prst="rect">
            <a:avLst/>
          </a:prstGeom>
          <a:noFill/>
          <a:ln w="0">
            <a:noFill/>
          </a:ln>
        </p:spPr>
        <p:txBody>
          <a:bodyPr anchor="t">
            <a:normAutofit fontScale="75000"/>
          </a:bodyPr>
          <a:lstStyle/>
          <a:p>
            <a:pPr algn="l">
              <a:defRPr sz="1200" b="1">
                <a:solidFill>
                  <a:srgbClr val="10272E"/>
                </a:solidFill>
                <a:latin typeface="DejaVu Sans"/>
                <a:ea typeface="DejaVu Sans"/>
                <a:cs typeface="DejaVu Sans"/>
              </a:defRPr>
            </a:pPr>
            <a:r>
              <a:rPr sz="1200" b="1">
                <a:solidFill>
                  <a:srgbClr val="10272E"/>
                </a:solidFill>
                <a:latin typeface="DejaVu Sans"/>
                <a:ea typeface="DejaVu Sans"/>
                <a:cs typeface="DejaVu Sans"/>
              </a:rPr>
              <a:t>Ремедіація</a:t>
            </a:r>
          </a:p>
        </p:txBody>
      </p:sp>
      <p:sp>
        <p:nvSpPr>
          <p:cNvPr id="26" name="Прямокутник 25">
            <a:extLst>
              <a:ext uri="{FF2B5EF4-FFF2-40B4-BE49-F238E27FC236}">
                <a16:creationId xmlns:a16="http://schemas.microsoft.com/office/drawing/2014/main" id="{723080E4-BDEF-411D-BC95-66CB90E9C092}"/>
              </a:ext>
            </a:extLst>
          </p:cNvPr>
          <p:cNvSpPr>
            <a:spLocks noGrp="1"/>
          </p:cNvSpPr>
          <p:nvPr/>
        </p:nvSpPr>
        <p:spPr>
          <a:xfrm>
            <a:off x="3733800" y="4362450"/>
            <a:ext cx="2266950" cy="228600"/>
          </a:xfrm>
          <a:prstGeom prst="rect">
            <a:avLst/>
          </a:prstGeom>
          <a:noFill/>
          <a:ln w="0">
            <a:noFill/>
          </a:ln>
        </p:spPr>
        <p:txBody>
          <a:bodyPr anchor="t">
            <a:normAutofit fontScale="85714"/>
          </a:bodyPr>
          <a:lstStyle/>
          <a:p>
            <a:pPr algn="l">
              <a:defRPr sz="1050" b="1">
                <a:solidFill>
                  <a:srgbClr val="D8942C"/>
                </a:solidFill>
                <a:latin typeface="DejaVu Sans"/>
                <a:ea typeface="DejaVu Sans"/>
                <a:cs typeface="DejaVu Sans"/>
              </a:defRPr>
            </a:pPr>
            <a:r>
              <a:rPr sz="1050" b="1">
                <a:solidFill>
                  <a:srgbClr val="D8942C"/>
                </a:solidFill>
                <a:latin typeface="DejaVu Sans"/>
                <a:ea typeface="DejaVu Sans"/>
                <a:cs typeface="DejaVu Sans"/>
              </a:rPr>
              <a:t>Спроєктувати очищення</a:t>
            </a:r>
          </a:p>
        </p:txBody>
      </p:sp>
      <p:sp>
        <p:nvSpPr>
          <p:cNvPr id="27" name="Прямокутник 26">
            <a:extLst>
              <a:ext uri="{FF2B5EF4-FFF2-40B4-BE49-F238E27FC236}">
                <a16:creationId xmlns:a16="http://schemas.microsoft.com/office/drawing/2014/main" id="{5D99ACC4-E121-4688-BB7B-09C3B2622724}"/>
              </a:ext>
            </a:extLst>
          </p:cNvPr>
          <p:cNvSpPr>
            <a:spLocks noGrp="1"/>
          </p:cNvSpPr>
          <p:nvPr/>
        </p:nvSpPr>
        <p:spPr>
          <a:xfrm>
            <a:off x="6191250" y="4362450"/>
            <a:ext cx="5029200" cy="352425"/>
          </a:xfrm>
          <a:prstGeom prst="rect">
            <a:avLst/>
          </a:prstGeom>
          <a:noFill/>
          <a:ln w="0">
            <a:noFill/>
          </a:ln>
        </p:spPr>
        <p:txBody>
          <a:bodyPr anchor="t">
            <a:normAutofit/>
          </a:bodyPr>
          <a:lstStyle/>
          <a:p>
            <a:pPr algn="l">
              <a:defRPr sz="1125" b="0">
                <a:solidFill>
                  <a:srgbClr val="617278"/>
                </a:solidFill>
                <a:latin typeface="DejaVu Sans"/>
                <a:ea typeface="DejaVu Sans"/>
                <a:cs typeface="DejaVu Sans"/>
              </a:defRPr>
            </a:pPr>
            <a:r>
              <a:rPr sz="1125" b="0">
                <a:solidFill>
                  <a:srgbClr val="617278"/>
                </a:solidFill>
                <a:latin typeface="DejaVu Sans"/>
                <a:ea typeface="DejaVu Sans"/>
                <a:cs typeface="DejaVu Sans"/>
              </a:rPr>
              <a:t>Обсяг, властивості ґрунту, технологія</a:t>
            </a:r>
          </a:p>
        </p:txBody>
      </p:sp>
      <p:sp>
        <p:nvSpPr>
          <p:cNvPr id="28" name="Прямокутник: округлені кути 27">
            <a:extLst>
              <a:ext uri="{FF2B5EF4-FFF2-40B4-BE49-F238E27FC236}">
                <a16:creationId xmlns:a16="http://schemas.microsoft.com/office/drawing/2014/main" id="{9407726F-F743-488E-8CF1-7B81D6E6E604}"/>
              </a:ext>
            </a:extLst>
          </p:cNvPr>
          <p:cNvSpPr>
            <a:spLocks noGrp="1"/>
          </p:cNvSpPr>
          <p:nvPr/>
        </p:nvSpPr>
        <p:spPr>
          <a:xfrm>
            <a:off x="514350" y="5048250"/>
            <a:ext cx="11068050" cy="685800"/>
          </a:xfrm>
          <a:prstGeom prst="roundRect">
            <a:avLst>
              <a:gd name="adj" fmla="val 11111"/>
            </a:avLst>
          </a:prstGeom>
          <a:solidFill>
            <a:srgbClr val="F4F8F5"/>
          </a:solidFill>
          <a:ln w="9525">
            <a:solidFill>
              <a:srgbClr val="D8E3DE"/>
            </a:solidFill>
          </a:ln>
        </p:spPr>
      </p:sp>
      <p:sp>
        <p:nvSpPr>
          <p:cNvPr id="29" name="Овал 28">
            <a:extLst>
              <a:ext uri="{FF2B5EF4-FFF2-40B4-BE49-F238E27FC236}">
                <a16:creationId xmlns:a16="http://schemas.microsoft.com/office/drawing/2014/main" id="{8E629A84-900D-4DC2-B9C4-082E1CE968E4}"/>
              </a:ext>
            </a:extLst>
          </p:cNvPr>
          <p:cNvSpPr>
            <a:spLocks noGrp="1"/>
          </p:cNvSpPr>
          <p:nvPr/>
        </p:nvSpPr>
        <p:spPr>
          <a:xfrm>
            <a:off x="685800" y="5200650"/>
            <a:ext cx="400050" cy="381000"/>
          </a:xfrm>
          <a:prstGeom prst="ellipse">
            <a:avLst/>
          </a:prstGeom>
          <a:solidFill>
            <a:srgbClr val="C8584F"/>
          </a:solidFill>
          <a:ln w="0">
            <a:noFill/>
          </a:ln>
        </p:spPr>
      </p:sp>
      <p:sp>
        <p:nvSpPr>
          <p:cNvPr id="30" name="Прямокутник 29">
            <a:extLst>
              <a:ext uri="{FF2B5EF4-FFF2-40B4-BE49-F238E27FC236}">
                <a16:creationId xmlns:a16="http://schemas.microsoft.com/office/drawing/2014/main" id="{75F57173-C0FD-4ED6-8F71-554E06E397B1}"/>
              </a:ext>
            </a:extLst>
          </p:cNvPr>
          <p:cNvSpPr>
            <a:spLocks noGrp="1"/>
          </p:cNvSpPr>
          <p:nvPr/>
        </p:nvSpPr>
        <p:spPr>
          <a:xfrm>
            <a:off x="685800" y="5305425"/>
            <a:ext cx="400050" cy="152400"/>
          </a:xfrm>
          <a:prstGeom prst="rect">
            <a:avLst/>
          </a:prstGeom>
          <a:noFill/>
          <a:ln w="0">
            <a:noFill/>
          </a:ln>
        </p:spPr>
        <p:txBody>
          <a:bodyPr anchor="t">
            <a:normAutofit fontScale="53333"/>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05</a:t>
            </a:r>
          </a:p>
        </p:txBody>
      </p:sp>
      <p:sp>
        <p:nvSpPr>
          <p:cNvPr id="31" name="Прямокутник 30">
            <a:extLst>
              <a:ext uri="{FF2B5EF4-FFF2-40B4-BE49-F238E27FC236}">
                <a16:creationId xmlns:a16="http://schemas.microsoft.com/office/drawing/2014/main" id="{A32632FD-E68F-4624-9D99-C76B3176F24A}"/>
              </a:ext>
            </a:extLst>
          </p:cNvPr>
          <p:cNvSpPr>
            <a:spLocks noGrp="1"/>
          </p:cNvSpPr>
          <p:nvPr/>
        </p:nvSpPr>
        <p:spPr>
          <a:xfrm>
            <a:off x="1276350" y="5191125"/>
            <a:ext cx="2333625" cy="228600"/>
          </a:xfrm>
          <a:prstGeom prst="rect">
            <a:avLst/>
          </a:prstGeom>
          <a:noFill/>
          <a:ln w="0">
            <a:noFill/>
          </a:ln>
        </p:spPr>
        <p:txBody>
          <a:bodyPr anchor="t">
            <a:normAutofit fontScale="75000"/>
          </a:bodyPr>
          <a:lstStyle/>
          <a:p>
            <a:pPr algn="l">
              <a:defRPr sz="1200" b="1">
                <a:solidFill>
                  <a:srgbClr val="10272E"/>
                </a:solidFill>
                <a:latin typeface="DejaVu Sans"/>
                <a:ea typeface="DejaVu Sans"/>
                <a:cs typeface="DejaVu Sans"/>
              </a:defRPr>
            </a:pPr>
            <a:r>
              <a:rPr sz="1200" b="1">
                <a:solidFill>
                  <a:srgbClr val="10272E"/>
                </a:solidFill>
                <a:latin typeface="DejaVu Sans"/>
                <a:ea typeface="DejaVu Sans"/>
                <a:cs typeface="DejaVu Sans"/>
              </a:rPr>
              <a:t>Контроль і моніторинг</a:t>
            </a:r>
          </a:p>
        </p:txBody>
      </p:sp>
      <p:sp>
        <p:nvSpPr>
          <p:cNvPr id="32" name="Прямокутник 31">
            <a:extLst>
              <a:ext uri="{FF2B5EF4-FFF2-40B4-BE49-F238E27FC236}">
                <a16:creationId xmlns:a16="http://schemas.microsoft.com/office/drawing/2014/main" id="{050BD90E-9564-4C25-AA37-7F380184B3F3}"/>
              </a:ext>
            </a:extLst>
          </p:cNvPr>
          <p:cNvSpPr>
            <a:spLocks noGrp="1"/>
          </p:cNvSpPr>
          <p:nvPr/>
        </p:nvSpPr>
        <p:spPr>
          <a:xfrm>
            <a:off x="3733800" y="5191125"/>
            <a:ext cx="2266950" cy="228600"/>
          </a:xfrm>
          <a:prstGeom prst="rect">
            <a:avLst/>
          </a:prstGeom>
          <a:noFill/>
          <a:ln w="0">
            <a:noFill/>
          </a:ln>
        </p:spPr>
        <p:txBody>
          <a:bodyPr anchor="t">
            <a:normAutofit fontScale="85714"/>
          </a:bodyPr>
          <a:lstStyle/>
          <a:p>
            <a:pPr algn="l">
              <a:defRPr sz="1050" b="1">
                <a:solidFill>
                  <a:srgbClr val="C8584F"/>
                </a:solidFill>
                <a:latin typeface="DejaVu Sans"/>
                <a:ea typeface="DejaVu Sans"/>
                <a:cs typeface="DejaVu Sans"/>
              </a:defRPr>
            </a:pPr>
            <a:r>
              <a:rPr sz="1050" b="1">
                <a:solidFill>
                  <a:srgbClr val="C8584F"/>
                </a:solidFill>
                <a:latin typeface="DejaVu Sans"/>
                <a:ea typeface="DejaVu Sans"/>
                <a:cs typeface="DejaVu Sans"/>
              </a:rPr>
              <a:t>Підтвердити результат</a:t>
            </a:r>
          </a:p>
        </p:txBody>
      </p:sp>
      <p:sp>
        <p:nvSpPr>
          <p:cNvPr id="33" name="Прямокутник 32">
            <a:extLst>
              <a:ext uri="{FF2B5EF4-FFF2-40B4-BE49-F238E27FC236}">
                <a16:creationId xmlns:a16="http://schemas.microsoft.com/office/drawing/2014/main" id="{97E5FC99-23A8-46DB-97BF-855C5AE33642}"/>
              </a:ext>
            </a:extLst>
          </p:cNvPr>
          <p:cNvSpPr>
            <a:spLocks noGrp="1"/>
          </p:cNvSpPr>
          <p:nvPr/>
        </p:nvSpPr>
        <p:spPr>
          <a:xfrm>
            <a:off x="6191250" y="5191125"/>
            <a:ext cx="5029200" cy="352425"/>
          </a:xfrm>
          <a:prstGeom prst="rect">
            <a:avLst/>
          </a:prstGeom>
          <a:noFill/>
          <a:ln w="0">
            <a:noFill/>
          </a:ln>
        </p:spPr>
        <p:txBody>
          <a:bodyPr anchor="t">
            <a:normAutofit/>
          </a:bodyPr>
          <a:lstStyle/>
          <a:p>
            <a:pPr algn="l">
              <a:defRPr sz="1125" b="0">
                <a:solidFill>
                  <a:srgbClr val="617278"/>
                </a:solidFill>
                <a:latin typeface="DejaVu Sans"/>
                <a:ea typeface="DejaVu Sans"/>
                <a:cs typeface="DejaVu Sans"/>
              </a:defRPr>
            </a:pPr>
            <a:r>
              <a:rPr sz="1125" b="0">
                <a:solidFill>
                  <a:srgbClr val="617278"/>
                </a:solidFill>
                <a:latin typeface="DejaVu Sans"/>
                <a:ea typeface="DejaVu Sans"/>
                <a:cs typeface="DejaVu Sans"/>
              </a:rPr>
              <a:t>Критерії завершення та зміни в часі</a:t>
            </a:r>
          </a:p>
        </p:txBody>
      </p:sp>
      <p:sp>
        <p:nvSpPr>
          <p:cNvPr id="34" name="Прямокутник: округлені кути 33">
            <a:extLst>
              <a:ext uri="{FF2B5EF4-FFF2-40B4-BE49-F238E27FC236}">
                <a16:creationId xmlns:a16="http://schemas.microsoft.com/office/drawing/2014/main" id="{4C3AED01-09C1-4565-AAD8-7DA0B3F5F08A}"/>
              </a:ext>
            </a:extLst>
          </p:cNvPr>
          <p:cNvSpPr>
            <a:spLocks noGrp="1"/>
          </p:cNvSpPr>
          <p:nvPr/>
        </p:nvSpPr>
        <p:spPr>
          <a:xfrm>
            <a:off x="514350" y="6000750"/>
            <a:ext cx="5381625" cy="514350"/>
          </a:xfrm>
          <a:prstGeom prst="roundRect">
            <a:avLst>
              <a:gd name="adj" fmla="val 14815"/>
            </a:avLst>
          </a:prstGeom>
          <a:solidFill>
            <a:srgbClr val="FFFFFF"/>
          </a:solidFill>
          <a:ln w="9525">
            <a:solidFill>
              <a:srgbClr val="D8E3DE"/>
            </a:solidFill>
          </a:ln>
        </p:spPr>
      </p:sp>
      <p:sp>
        <p:nvSpPr>
          <p:cNvPr id="35" name="Прямокутник: округлені кути 34">
            <a:extLst>
              <a:ext uri="{FF2B5EF4-FFF2-40B4-BE49-F238E27FC236}">
                <a16:creationId xmlns:a16="http://schemas.microsoft.com/office/drawing/2014/main" id="{386006F6-11F4-4C61-858A-4B4FB78C5272}"/>
              </a:ext>
            </a:extLst>
          </p:cNvPr>
          <p:cNvSpPr>
            <a:spLocks noGrp="1"/>
          </p:cNvSpPr>
          <p:nvPr/>
        </p:nvSpPr>
        <p:spPr>
          <a:xfrm>
            <a:off x="514350" y="6000750"/>
            <a:ext cx="76200" cy="514350"/>
          </a:xfrm>
          <a:prstGeom prst="roundRect">
            <a:avLst>
              <a:gd name="adj" fmla="val 50000"/>
            </a:avLst>
          </a:prstGeom>
          <a:solidFill>
            <a:srgbClr val="0F6B64"/>
          </a:solidFill>
          <a:ln w="0">
            <a:noFill/>
          </a:ln>
        </p:spPr>
      </p:sp>
      <p:sp>
        <p:nvSpPr>
          <p:cNvPr id="36" name="Прямокутник 35">
            <a:extLst>
              <a:ext uri="{FF2B5EF4-FFF2-40B4-BE49-F238E27FC236}">
                <a16:creationId xmlns:a16="http://schemas.microsoft.com/office/drawing/2014/main" id="{589B441B-5B6A-4FA9-B908-5E057AAFA52A}"/>
              </a:ext>
            </a:extLst>
          </p:cNvPr>
          <p:cNvSpPr>
            <a:spLocks noGrp="1"/>
          </p:cNvSpPr>
          <p:nvPr/>
        </p:nvSpPr>
        <p:spPr>
          <a:xfrm>
            <a:off x="723900" y="6105525"/>
            <a:ext cx="1257300" cy="342900"/>
          </a:xfrm>
          <a:prstGeom prst="rect">
            <a:avLst/>
          </a:prstGeom>
          <a:noFill/>
          <a:ln w="0">
            <a:noFill/>
          </a:ln>
        </p:spPr>
        <p:txBody>
          <a:bodyPr anchor="ctr">
            <a:normAutofit/>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СКРИНІНГОВЕ ОБСТЕЖЕННЯ</a:t>
            </a:r>
          </a:p>
        </p:txBody>
      </p:sp>
      <p:sp>
        <p:nvSpPr>
          <p:cNvPr id="37" name="Прямокутник 36">
            <a:extLst>
              <a:ext uri="{FF2B5EF4-FFF2-40B4-BE49-F238E27FC236}">
                <a16:creationId xmlns:a16="http://schemas.microsoft.com/office/drawing/2014/main" id="{D12E3AD0-C1D8-4F52-B69E-B66CAAC7F531}"/>
              </a:ext>
            </a:extLst>
          </p:cNvPr>
          <p:cNvSpPr>
            <a:spLocks noGrp="1"/>
          </p:cNvSpPr>
          <p:nvPr/>
        </p:nvSpPr>
        <p:spPr>
          <a:xfrm>
            <a:off x="2019300" y="6086475"/>
            <a:ext cx="3686175" cy="361950"/>
          </a:xfrm>
          <a:prstGeom prst="rect">
            <a:avLst/>
          </a:prstGeom>
          <a:noFill/>
          <a:ln w="0">
            <a:noFill/>
          </a:ln>
        </p:spPr>
        <p:txBody>
          <a:bodyPr anchor="ctr">
            <a:normAutofit fontScale="99005"/>
          </a:bodyPr>
          <a:lstStyle/>
          <a:p>
            <a:pPr algn="l">
              <a:defRPr sz="825" b="0">
                <a:solidFill>
                  <a:srgbClr val="17313A"/>
                </a:solidFill>
                <a:latin typeface="DejaVu Sans"/>
                <a:ea typeface="DejaVu Sans"/>
                <a:cs typeface="DejaVu Sans"/>
              </a:defRPr>
            </a:pPr>
            <a:r>
              <a:rPr sz="825" b="0">
                <a:solidFill>
                  <a:srgbClr val="17313A"/>
                </a:solidFill>
                <a:latin typeface="DejaVu Sans"/>
                <a:ea typeface="DejaVu Sans"/>
                <a:cs typeface="DejaVu Sans"/>
              </a:rPr>
              <a:t>Первинна перевірка, що підтверджує або спростовує наявність забруднення та визначає потребу в детальному дослідженні.</a:t>
            </a:r>
          </a:p>
        </p:txBody>
      </p:sp>
      <p:sp>
        <p:nvSpPr>
          <p:cNvPr id="38" name="Прямокутник: округлені кути 37">
            <a:extLst>
              <a:ext uri="{FF2B5EF4-FFF2-40B4-BE49-F238E27FC236}">
                <a16:creationId xmlns:a16="http://schemas.microsoft.com/office/drawing/2014/main" id="{D299F1EA-9617-4D98-A43E-7ED37E26B354}"/>
              </a:ext>
            </a:extLst>
          </p:cNvPr>
          <p:cNvSpPr>
            <a:spLocks noGrp="1"/>
          </p:cNvSpPr>
          <p:nvPr/>
        </p:nvSpPr>
        <p:spPr>
          <a:xfrm>
            <a:off x="6115050" y="6000750"/>
            <a:ext cx="5467350" cy="514350"/>
          </a:xfrm>
          <a:prstGeom prst="roundRect">
            <a:avLst>
              <a:gd name="adj" fmla="val 14815"/>
            </a:avLst>
          </a:prstGeom>
          <a:solidFill>
            <a:srgbClr val="FFFFFF"/>
          </a:solidFill>
          <a:ln w="9525">
            <a:solidFill>
              <a:srgbClr val="D8E3DE"/>
            </a:solidFill>
          </a:ln>
        </p:spPr>
      </p:sp>
      <p:sp>
        <p:nvSpPr>
          <p:cNvPr id="39" name="Прямокутник: округлені кути 38">
            <a:extLst>
              <a:ext uri="{FF2B5EF4-FFF2-40B4-BE49-F238E27FC236}">
                <a16:creationId xmlns:a16="http://schemas.microsoft.com/office/drawing/2014/main" id="{57E1391A-A241-440B-A649-E64037ADF78A}"/>
              </a:ext>
            </a:extLst>
          </p:cNvPr>
          <p:cNvSpPr>
            <a:spLocks noGrp="1"/>
          </p:cNvSpPr>
          <p:nvPr/>
        </p:nvSpPr>
        <p:spPr>
          <a:xfrm>
            <a:off x="6115050" y="6000750"/>
            <a:ext cx="76200" cy="514350"/>
          </a:xfrm>
          <a:prstGeom prst="roundRect">
            <a:avLst>
              <a:gd name="adj" fmla="val 50000"/>
            </a:avLst>
          </a:prstGeom>
          <a:solidFill>
            <a:srgbClr val="3A708C"/>
          </a:solidFill>
          <a:ln w="0">
            <a:noFill/>
          </a:ln>
        </p:spPr>
      </p:sp>
      <p:sp>
        <p:nvSpPr>
          <p:cNvPr id="40" name="Прямокутник 39">
            <a:extLst>
              <a:ext uri="{FF2B5EF4-FFF2-40B4-BE49-F238E27FC236}">
                <a16:creationId xmlns:a16="http://schemas.microsoft.com/office/drawing/2014/main" id="{D9D72EEF-E2FE-4C85-86D6-DFAFAE8D6385}"/>
              </a:ext>
            </a:extLst>
          </p:cNvPr>
          <p:cNvSpPr>
            <a:spLocks noGrp="1"/>
          </p:cNvSpPr>
          <p:nvPr/>
        </p:nvSpPr>
        <p:spPr>
          <a:xfrm>
            <a:off x="6324600" y="6105525"/>
            <a:ext cx="1257300" cy="342900"/>
          </a:xfrm>
          <a:prstGeom prst="rect">
            <a:avLst/>
          </a:prstGeom>
          <a:noFill/>
          <a:ln w="0">
            <a:noFill/>
          </a:ln>
        </p:spPr>
        <p:txBody>
          <a:bodyPr anchor="ctr">
            <a:normAutofit/>
          </a:bodyPr>
          <a:lstStyle/>
          <a:p>
            <a:pPr algn="l">
              <a:defRPr sz="750" b="1">
                <a:solidFill>
                  <a:srgbClr val="3A708C"/>
                </a:solidFill>
                <a:latin typeface="DejaVu Sans"/>
                <a:ea typeface="DejaVu Sans"/>
                <a:cs typeface="DejaVu Sans"/>
              </a:defRPr>
            </a:pPr>
            <a:r>
              <a:rPr sz="750" b="1">
                <a:solidFill>
                  <a:srgbClr val="3A708C"/>
                </a:solidFill>
                <a:latin typeface="DejaVu Sans"/>
                <a:ea typeface="DejaVu Sans"/>
                <a:cs typeface="DejaVu Sans"/>
              </a:rPr>
              <a:t>МОНІТОРИНГ</a:t>
            </a:r>
          </a:p>
        </p:txBody>
      </p:sp>
      <p:sp>
        <p:nvSpPr>
          <p:cNvPr id="41" name="Прямокутник 40">
            <a:extLst>
              <a:ext uri="{FF2B5EF4-FFF2-40B4-BE49-F238E27FC236}">
                <a16:creationId xmlns:a16="http://schemas.microsoft.com/office/drawing/2014/main" id="{EF5BE615-305A-432A-9BAD-8BE9FDACDC79}"/>
              </a:ext>
            </a:extLst>
          </p:cNvPr>
          <p:cNvSpPr>
            <a:spLocks noGrp="1"/>
          </p:cNvSpPr>
          <p:nvPr/>
        </p:nvSpPr>
        <p:spPr>
          <a:xfrm>
            <a:off x="7620000" y="6086475"/>
            <a:ext cx="3771900" cy="361950"/>
          </a:xfrm>
          <a:prstGeom prst="rect">
            <a:avLst/>
          </a:prstGeom>
          <a:noFill/>
          <a:ln w="0">
            <a:noFill/>
          </a:ln>
        </p:spPr>
        <p:txBody>
          <a:bodyPr anchor="ctr">
            <a:normAutofit/>
          </a:bodyPr>
          <a:lstStyle/>
          <a:p>
            <a:pPr algn="l">
              <a:defRPr sz="825" b="0">
                <a:solidFill>
                  <a:srgbClr val="17313A"/>
                </a:solidFill>
                <a:latin typeface="DejaVu Sans"/>
                <a:ea typeface="DejaVu Sans"/>
                <a:cs typeface="DejaVu Sans"/>
              </a:defRPr>
            </a:pPr>
            <a:r>
              <a:rPr sz="825" b="0">
                <a:solidFill>
                  <a:srgbClr val="17313A"/>
                </a:solidFill>
                <a:latin typeface="DejaVu Sans"/>
                <a:ea typeface="DejaVu Sans"/>
                <a:cs typeface="DejaVu Sans"/>
              </a:rPr>
              <a:t>Повторювані спостереження, які показують зміну стану території та стабільність результату в часі.</a:t>
            </a:r>
          </a:p>
        </p:txBody>
      </p:sp>
      <p:sp>
        <p:nvSpPr>
          <p:cNvPr id="42" name="Прямокутник 41">
            <a:extLst>
              <a:ext uri="{FF2B5EF4-FFF2-40B4-BE49-F238E27FC236}">
                <a16:creationId xmlns:a16="http://schemas.microsoft.com/office/drawing/2014/main" id="{4AE2CDB7-108C-4FB6-916C-326A9CAC9196}"/>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43" name="Прямокутник 42">
            <a:extLst>
              <a:ext uri="{FF2B5EF4-FFF2-40B4-BE49-F238E27FC236}">
                <a16:creationId xmlns:a16="http://schemas.microsoft.com/office/drawing/2014/main" id="{43267297-3FD1-4D97-9F3F-BACCE6F38DD2}"/>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05</a:t>
            </a:r>
          </a:p>
        </p:txBody>
      </p:sp>
    </p:spTree>
    <p:extLst>
      <p:ext uri="{BB962C8B-B14F-4D97-AF65-F5344CB8AC3E}">
        <p14:creationId xmlns:p14="http://schemas.microsoft.com/office/powerpoint/2010/main" val="1333799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47" name="Прямокутник 46">
            <a:extLst>
              <a:ext uri="{FF2B5EF4-FFF2-40B4-BE49-F238E27FC236}">
                <a16:creationId xmlns:a16="http://schemas.microsoft.com/office/drawing/2014/main" id="{2C727B63-2475-4599-BC0D-E5EF6D9ED16F}"/>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06</a:t>
            </a:r>
          </a:p>
        </p:txBody>
      </p:sp>
      <p:sp>
        <p:nvSpPr>
          <p:cNvPr id="2" name="Прямокутник 1">
            <a:extLst>
              <a:ext uri="{FF2B5EF4-FFF2-40B4-BE49-F238E27FC236}">
                <a16:creationId xmlns:a16="http://schemas.microsoft.com/office/drawing/2014/main" id="{10A777AA-AB04-4B2B-A0FE-D32188864052}"/>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5362B1EE-6CA3-4BEE-9E9C-3A766097B20D}"/>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Генеральна сукупність і вибірка</a:t>
            </a:r>
          </a:p>
        </p:txBody>
      </p:sp>
      <p:sp>
        <p:nvSpPr>
          <p:cNvPr id="4" name="Прямокутник 3">
            <a:extLst>
              <a:ext uri="{FF2B5EF4-FFF2-40B4-BE49-F238E27FC236}">
                <a16:creationId xmlns:a16="http://schemas.microsoft.com/office/drawing/2014/main" id="{D6BFA2E5-ECDB-480B-B04E-12CD54ED1FEC}"/>
              </a:ext>
            </a:extLst>
          </p:cNvPr>
          <p:cNvSpPr>
            <a:spLocks noGrp="1"/>
          </p:cNvSpPr>
          <p:nvPr/>
        </p:nvSpPr>
        <p:spPr>
          <a:xfrm>
            <a:off x="514350" y="1304925"/>
            <a:ext cx="10858500" cy="323850"/>
          </a:xfrm>
          <a:prstGeom prst="rect">
            <a:avLst/>
          </a:prstGeom>
          <a:noFill/>
          <a:ln w="0">
            <a:noFill/>
          </a:ln>
        </p:spPr>
        <p:txBody>
          <a:bodyPr anchor="t">
            <a:normAutofit/>
          </a:bodyPr>
          <a:lstStyle/>
          <a:p>
            <a:pPr algn="l">
              <a:defRPr sz="1125" b="0">
                <a:solidFill>
                  <a:srgbClr val="617278"/>
                </a:solidFill>
                <a:latin typeface="DejaVu Sans"/>
                <a:ea typeface="DejaVu Sans"/>
                <a:cs typeface="DejaVu Sans"/>
              </a:defRPr>
            </a:pPr>
            <a:r>
              <a:rPr sz="1125" b="0">
                <a:solidFill>
                  <a:srgbClr val="617278"/>
                </a:solidFill>
                <a:latin typeface="DejaVu Sans"/>
                <a:ea typeface="DejaVu Sans"/>
                <a:cs typeface="DejaVu Sans"/>
              </a:rPr>
              <a:t>Межі висновку визначає те, що фактично представлено у вибірці</a:t>
            </a:r>
          </a:p>
        </p:txBody>
      </p:sp>
      <p:sp>
        <p:nvSpPr>
          <p:cNvPr id="5" name="Прямокутник: округлені кути 4">
            <a:extLst>
              <a:ext uri="{FF2B5EF4-FFF2-40B4-BE49-F238E27FC236}">
                <a16:creationId xmlns:a16="http://schemas.microsoft.com/office/drawing/2014/main" id="{ACDBC151-4722-430A-9539-E76E5F7B7FDE}"/>
              </a:ext>
            </a:extLst>
          </p:cNvPr>
          <p:cNvSpPr>
            <a:spLocks noGrp="1"/>
          </p:cNvSpPr>
          <p:nvPr/>
        </p:nvSpPr>
        <p:spPr>
          <a:xfrm>
            <a:off x="514350" y="1695450"/>
            <a:ext cx="5238750" cy="981075"/>
          </a:xfrm>
          <a:prstGeom prst="roundRect">
            <a:avLst>
              <a:gd name="adj" fmla="val 7767"/>
            </a:avLst>
          </a:prstGeom>
          <a:solidFill>
            <a:srgbClr val="FFFFFF"/>
          </a:solidFill>
          <a:ln w="9525">
            <a:solidFill>
              <a:srgbClr val="D8E3DE"/>
            </a:solidFill>
          </a:ln>
        </p:spPr>
      </p:sp>
      <p:sp>
        <p:nvSpPr>
          <p:cNvPr id="6" name="Прямокутник: округлені кути 5">
            <a:extLst>
              <a:ext uri="{FF2B5EF4-FFF2-40B4-BE49-F238E27FC236}">
                <a16:creationId xmlns:a16="http://schemas.microsoft.com/office/drawing/2014/main" id="{FD86F572-5EE6-44A3-9C81-DCE982E9D5A0}"/>
              </a:ext>
            </a:extLst>
          </p:cNvPr>
          <p:cNvSpPr>
            <a:spLocks noGrp="1"/>
          </p:cNvSpPr>
          <p:nvPr/>
        </p:nvSpPr>
        <p:spPr>
          <a:xfrm>
            <a:off x="514350" y="1695450"/>
            <a:ext cx="76200" cy="981075"/>
          </a:xfrm>
          <a:prstGeom prst="roundRect">
            <a:avLst>
              <a:gd name="adj" fmla="val 50000"/>
            </a:avLst>
          </a:prstGeom>
          <a:solidFill>
            <a:srgbClr val="0F6B64"/>
          </a:solidFill>
          <a:ln w="0">
            <a:noFill/>
          </a:ln>
        </p:spPr>
      </p:sp>
      <p:sp>
        <p:nvSpPr>
          <p:cNvPr id="7" name="Прямокутник 6">
            <a:extLst>
              <a:ext uri="{FF2B5EF4-FFF2-40B4-BE49-F238E27FC236}">
                <a16:creationId xmlns:a16="http://schemas.microsoft.com/office/drawing/2014/main" id="{4058D37F-37F3-4512-A16A-A9CCC898F8AD}"/>
              </a:ext>
            </a:extLst>
          </p:cNvPr>
          <p:cNvSpPr>
            <a:spLocks noGrp="1"/>
          </p:cNvSpPr>
          <p:nvPr/>
        </p:nvSpPr>
        <p:spPr>
          <a:xfrm>
            <a:off x="742950" y="1847850"/>
            <a:ext cx="481965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ГЕНЕРАЛЬНА СУКУПНІСТЬ</a:t>
            </a:r>
          </a:p>
        </p:txBody>
      </p:sp>
      <p:sp>
        <p:nvSpPr>
          <p:cNvPr id="8" name="Прямокутник 7">
            <a:extLst>
              <a:ext uri="{FF2B5EF4-FFF2-40B4-BE49-F238E27FC236}">
                <a16:creationId xmlns:a16="http://schemas.microsoft.com/office/drawing/2014/main" id="{70193BC0-32C5-48AD-A9DB-26F019D1F181}"/>
              </a:ext>
            </a:extLst>
          </p:cNvPr>
          <p:cNvSpPr>
            <a:spLocks noGrp="1"/>
          </p:cNvSpPr>
          <p:nvPr/>
        </p:nvSpPr>
        <p:spPr>
          <a:xfrm>
            <a:off x="742950" y="2105025"/>
            <a:ext cx="4819650" cy="457200"/>
          </a:xfrm>
          <a:prstGeom prst="rect">
            <a:avLst/>
          </a:prstGeom>
          <a:noFill/>
          <a:ln w="0">
            <a:noFill/>
          </a:ln>
        </p:spPr>
        <p:txBody>
          <a:bodyPr anchor="t">
            <a:normAutofit fontScale="94118"/>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Увесь обсяг ґрунту, води, відходів або іншого матеріалу, щодо якого планують зробити висновок.</a:t>
            </a:r>
          </a:p>
        </p:txBody>
      </p:sp>
      <p:sp>
        <p:nvSpPr>
          <p:cNvPr id="9" name="Прямокутник: округлені кути 8">
            <a:extLst>
              <a:ext uri="{FF2B5EF4-FFF2-40B4-BE49-F238E27FC236}">
                <a16:creationId xmlns:a16="http://schemas.microsoft.com/office/drawing/2014/main" id="{9500920B-FCE2-464E-A7D0-CA122E05AC97}"/>
              </a:ext>
            </a:extLst>
          </p:cNvPr>
          <p:cNvSpPr>
            <a:spLocks noGrp="1"/>
          </p:cNvSpPr>
          <p:nvPr/>
        </p:nvSpPr>
        <p:spPr>
          <a:xfrm>
            <a:off x="5962650" y="1695450"/>
            <a:ext cx="5619750" cy="981075"/>
          </a:xfrm>
          <a:prstGeom prst="roundRect">
            <a:avLst>
              <a:gd name="adj" fmla="val 7767"/>
            </a:avLst>
          </a:prstGeom>
          <a:solidFill>
            <a:srgbClr val="FFFFFF"/>
          </a:solidFill>
          <a:ln w="9525">
            <a:solidFill>
              <a:srgbClr val="D8E3DE"/>
            </a:solidFill>
          </a:ln>
        </p:spPr>
      </p:sp>
      <p:sp>
        <p:nvSpPr>
          <p:cNvPr id="10" name="Прямокутник: округлені кути 9">
            <a:extLst>
              <a:ext uri="{FF2B5EF4-FFF2-40B4-BE49-F238E27FC236}">
                <a16:creationId xmlns:a16="http://schemas.microsoft.com/office/drawing/2014/main" id="{2BCB2960-D802-4FE7-B128-24A36DE0D165}"/>
              </a:ext>
            </a:extLst>
          </p:cNvPr>
          <p:cNvSpPr>
            <a:spLocks noGrp="1"/>
          </p:cNvSpPr>
          <p:nvPr/>
        </p:nvSpPr>
        <p:spPr>
          <a:xfrm>
            <a:off x="5962650" y="1695450"/>
            <a:ext cx="76200" cy="981075"/>
          </a:xfrm>
          <a:prstGeom prst="roundRect">
            <a:avLst>
              <a:gd name="adj" fmla="val 50000"/>
            </a:avLst>
          </a:prstGeom>
          <a:solidFill>
            <a:srgbClr val="3A708C"/>
          </a:solidFill>
          <a:ln w="0">
            <a:noFill/>
          </a:ln>
        </p:spPr>
      </p:sp>
      <p:sp>
        <p:nvSpPr>
          <p:cNvPr id="11" name="Прямокутник 10">
            <a:extLst>
              <a:ext uri="{FF2B5EF4-FFF2-40B4-BE49-F238E27FC236}">
                <a16:creationId xmlns:a16="http://schemas.microsoft.com/office/drawing/2014/main" id="{92051D99-C88E-414B-82AD-62BB20D8AAFC}"/>
              </a:ext>
            </a:extLst>
          </p:cNvPr>
          <p:cNvSpPr>
            <a:spLocks noGrp="1"/>
          </p:cNvSpPr>
          <p:nvPr/>
        </p:nvSpPr>
        <p:spPr>
          <a:xfrm>
            <a:off x="6191250" y="1847850"/>
            <a:ext cx="5200650" cy="209550"/>
          </a:xfrm>
          <a:prstGeom prst="rect">
            <a:avLst/>
          </a:prstGeom>
          <a:noFill/>
          <a:ln w="0">
            <a:noFill/>
          </a:ln>
        </p:spPr>
        <p:txBody>
          <a:bodyPr anchor="t">
            <a:normAutofit fontScale="86111"/>
          </a:bodyPr>
          <a:lstStyle/>
          <a:p>
            <a:pPr algn="l">
              <a:defRPr sz="900" b="1">
                <a:solidFill>
                  <a:srgbClr val="3A708C"/>
                </a:solidFill>
                <a:latin typeface="DejaVu Sans"/>
                <a:ea typeface="DejaVu Sans"/>
                <a:cs typeface="DejaVu Sans"/>
              </a:defRPr>
            </a:pPr>
            <a:r>
              <a:rPr sz="900" b="1">
                <a:solidFill>
                  <a:srgbClr val="3A708C"/>
                </a:solidFill>
                <a:latin typeface="DejaVu Sans"/>
                <a:ea typeface="DejaVu Sans"/>
                <a:cs typeface="DejaVu Sans"/>
              </a:rPr>
              <a:t>ВИБІРКА</a:t>
            </a:r>
          </a:p>
        </p:txBody>
      </p:sp>
      <p:sp>
        <p:nvSpPr>
          <p:cNvPr id="12" name="Прямокутник 11">
            <a:extLst>
              <a:ext uri="{FF2B5EF4-FFF2-40B4-BE49-F238E27FC236}">
                <a16:creationId xmlns:a16="http://schemas.microsoft.com/office/drawing/2014/main" id="{344A148F-B99A-45CF-AA26-E0C350BDD113}"/>
              </a:ext>
            </a:extLst>
          </p:cNvPr>
          <p:cNvSpPr>
            <a:spLocks noGrp="1"/>
          </p:cNvSpPr>
          <p:nvPr/>
        </p:nvSpPr>
        <p:spPr>
          <a:xfrm>
            <a:off x="6191250" y="2105025"/>
            <a:ext cx="5200650" cy="457200"/>
          </a:xfrm>
          <a:prstGeom prst="rect">
            <a:avLst/>
          </a:prstGeom>
          <a:noFill/>
          <a:ln w="0">
            <a:noFill/>
          </a:ln>
        </p:spPr>
        <p:txBody>
          <a:bodyPr anchor="t">
            <a:normAutofit fontScale="94118"/>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Сукупність фактично відібраних проб, за результатами яких характеризують генеральну сукупність.</a:t>
            </a:r>
          </a:p>
        </p:txBody>
      </p:sp>
      <p:sp>
        <p:nvSpPr>
          <p:cNvPr id="13" name="Прямокутник: округлені кути 12">
            <a:extLst>
              <a:ext uri="{FF2B5EF4-FFF2-40B4-BE49-F238E27FC236}">
                <a16:creationId xmlns:a16="http://schemas.microsoft.com/office/drawing/2014/main" id="{D19658B6-F8D0-4861-94D4-16B1057F03DB}"/>
              </a:ext>
            </a:extLst>
          </p:cNvPr>
          <p:cNvSpPr>
            <a:spLocks noGrp="1"/>
          </p:cNvSpPr>
          <p:nvPr/>
        </p:nvSpPr>
        <p:spPr>
          <a:xfrm>
            <a:off x="514350" y="2914650"/>
            <a:ext cx="5238750" cy="2362200"/>
          </a:xfrm>
          <a:prstGeom prst="roundRect">
            <a:avLst>
              <a:gd name="adj" fmla="val 3226"/>
            </a:avLst>
          </a:prstGeom>
          <a:solidFill>
            <a:srgbClr val="FFFFFF"/>
          </a:solidFill>
          <a:ln w="9525">
            <a:solidFill>
              <a:srgbClr val="D8E3DE"/>
            </a:solidFill>
          </a:ln>
        </p:spPr>
      </p:sp>
      <p:sp>
        <p:nvSpPr>
          <p:cNvPr id="14" name="Прямокутник 13">
            <a:extLst>
              <a:ext uri="{FF2B5EF4-FFF2-40B4-BE49-F238E27FC236}">
                <a16:creationId xmlns:a16="http://schemas.microsoft.com/office/drawing/2014/main" id="{84C1A45F-713A-4998-8B58-806412335397}"/>
              </a:ext>
            </a:extLst>
          </p:cNvPr>
          <p:cNvSpPr>
            <a:spLocks noGrp="1"/>
          </p:cNvSpPr>
          <p:nvPr/>
        </p:nvSpPr>
        <p:spPr>
          <a:xfrm>
            <a:off x="742950" y="3095625"/>
            <a:ext cx="2857500" cy="209550"/>
          </a:xfrm>
          <a:prstGeom prst="rect">
            <a:avLst/>
          </a:prstGeom>
          <a:noFill/>
          <a:ln w="0">
            <a:noFill/>
          </a:ln>
        </p:spPr>
        <p:txBody>
          <a:bodyPr anchor="t">
            <a:normAutofit fontScale="93939"/>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ЩО МОЖЕ БУТИ СУКУПНІСТЮ</a:t>
            </a:r>
          </a:p>
        </p:txBody>
      </p:sp>
      <p:sp>
        <p:nvSpPr>
          <p:cNvPr id="15" name="Прямокутник: округлені кути 14">
            <a:extLst>
              <a:ext uri="{FF2B5EF4-FFF2-40B4-BE49-F238E27FC236}">
                <a16:creationId xmlns:a16="http://schemas.microsoft.com/office/drawing/2014/main" id="{C7C9FE9E-1AD6-4757-96D7-9C358BB3C364}"/>
              </a:ext>
            </a:extLst>
          </p:cNvPr>
          <p:cNvSpPr>
            <a:spLocks noGrp="1"/>
          </p:cNvSpPr>
          <p:nvPr/>
        </p:nvSpPr>
        <p:spPr>
          <a:xfrm>
            <a:off x="742950" y="3467100"/>
            <a:ext cx="2114550" cy="295275"/>
          </a:xfrm>
          <a:prstGeom prst="roundRect">
            <a:avLst>
              <a:gd name="adj" fmla="val 25806"/>
            </a:avLst>
          </a:prstGeom>
          <a:solidFill>
            <a:srgbClr val="F4F8F5"/>
          </a:solidFill>
          <a:ln w="0">
            <a:noFill/>
          </a:ln>
        </p:spPr>
      </p:sp>
      <p:sp>
        <p:nvSpPr>
          <p:cNvPr id="16" name="Прямокутник 15">
            <a:extLst>
              <a:ext uri="{FF2B5EF4-FFF2-40B4-BE49-F238E27FC236}">
                <a16:creationId xmlns:a16="http://schemas.microsoft.com/office/drawing/2014/main" id="{4CA79578-9442-42E4-8FCC-6C99FE5B6629}"/>
              </a:ext>
            </a:extLst>
          </p:cNvPr>
          <p:cNvSpPr>
            <a:spLocks noGrp="1"/>
          </p:cNvSpPr>
          <p:nvPr/>
        </p:nvSpPr>
        <p:spPr>
          <a:xfrm>
            <a:off x="857250" y="3543300"/>
            <a:ext cx="1885950" cy="142875"/>
          </a:xfrm>
          <a:prstGeom prst="rect">
            <a:avLst/>
          </a:prstGeom>
          <a:noFill/>
          <a:ln w="0">
            <a:noFill/>
          </a:ln>
        </p:spPr>
        <p:txBody>
          <a:bodyPr anchor="t">
            <a:normAutofit fontScale="37500"/>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верхній шар ділянки</a:t>
            </a:r>
          </a:p>
        </p:txBody>
      </p:sp>
      <p:sp>
        <p:nvSpPr>
          <p:cNvPr id="17" name="Прямокутник: округлені кути 16">
            <a:extLst>
              <a:ext uri="{FF2B5EF4-FFF2-40B4-BE49-F238E27FC236}">
                <a16:creationId xmlns:a16="http://schemas.microsoft.com/office/drawing/2014/main" id="{D1309D81-3518-4B34-BFF0-D512D2FEED85}"/>
              </a:ext>
            </a:extLst>
          </p:cNvPr>
          <p:cNvSpPr>
            <a:spLocks noGrp="1"/>
          </p:cNvSpPr>
          <p:nvPr/>
        </p:nvSpPr>
        <p:spPr>
          <a:xfrm>
            <a:off x="3105150" y="3467100"/>
            <a:ext cx="2114550" cy="295275"/>
          </a:xfrm>
          <a:prstGeom prst="roundRect">
            <a:avLst>
              <a:gd name="adj" fmla="val 25806"/>
            </a:avLst>
          </a:prstGeom>
          <a:solidFill>
            <a:srgbClr val="F4F8F5"/>
          </a:solidFill>
          <a:ln w="0">
            <a:noFill/>
          </a:ln>
        </p:spPr>
      </p:sp>
      <p:sp>
        <p:nvSpPr>
          <p:cNvPr id="18" name="Прямокутник 17">
            <a:extLst>
              <a:ext uri="{FF2B5EF4-FFF2-40B4-BE49-F238E27FC236}">
                <a16:creationId xmlns:a16="http://schemas.microsoft.com/office/drawing/2014/main" id="{0888FCC8-0137-4877-812A-A15745BC21E0}"/>
              </a:ext>
            </a:extLst>
          </p:cNvPr>
          <p:cNvSpPr>
            <a:spLocks noGrp="1"/>
          </p:cNvSpPr>
          <p:nvPr/>
        </p:nvSpPr>
        <p:spPr>
          <a:xfrm>
            <a:off x="3219450" y="3543300"/>
            <a:ext cx="1885950" cy="142875"/>
          </a:xfrm>
          <a:prstGeom prst="rect">
            <a:avLst/>
          </a:prstGeom>
          <a:noFill/>
          <a:ln w="0">
            <a:noFill/>
          </a:ln>
        </p:spPr>
        <p:txBody>
          <a:bodyPr anchor="t">
            <a:normAutofit fontScale="37500"/>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пляма розливу</a:t>
            </a:r>
          </a:p>
        </p:txBody>
      </p:sp>
      <p:sp>
        <p:nvSpPr>
          <p:cNvPr id="19" name="Прямокутник: округлені кути 18">
            <a:extLst>
              <a:ext uri="{FF2B5EF4-FFF2-40B4-BE49-F238E27FC236}">
                <a16:creationId xmlns:a16="http://schemas.microsoft.com/office/drawing/2014/main" id="{9539164B-A7FC-4DBA-BC8C-F03460F56D0F}"/>
              </a:ext>
            </a:extLst>
          </p:cNvPr>
          <p:cNvSpPr>
            <a:spLocks noGrp="1"/>
          </p:cNvSpPr>
          <p:nvPr/>
        </p:nvSpPr>
        <p:spPr>
          <a:xfrm>
            <a:off x="742950" y="3876675"/>
            <a:ext cx="2114550" cy="295275"/>
          </a:xfrm>
          <a:prstGeom prst="roundRect">
            <a:avLst>
              <a:gd name="adj" fmla="val 25806"/>
            </a:avLst>
          </a:prstGeom>
          <a:solidFill>
            <a:srgbClr val="F4F8F5"/>
          </a:solidFill>
          <a:ln w="0">
            <a:noFill/>
          </a:ln>
        </p:spPr>
      </p:sp>
      <p:sp>
        <p:nvSpPr>
          <p:cNvPr id="20" name="Прямокутник 19">
            <a:extLst>
              <a:ext uri="{FF2B5EF4-FFF2-40B4-BE49-F238E27FC236}">
                <a16:creationId xmlns:a16="http://schemas.microsoft.com/office/drawing/2014/main" id="{8C0C2890-88EC-487B-96BF-06307649503A}"/>
              </a:ext>
            </a:extLst>
          </p:cNvPr>
          <p:cNvSpPr>
            <a:spLocks noGrp="1"/>
          </p:cNvSpPr>
          <p:nvPr/>
        </p:nvSpPr>
        <p:spPr>
          <a:xfrm>
            <a:off x="857250" y="3952875"/>
            <a:ext cx="1885950" cy="142875"/>
          </a:xfrm>
          <a:prstGeom prst="rect">
            <a:avLst/>
          </a:prstGeom>
          <a:noFill/>
          <a:ln w="0">
            <a:noFill/>
          </a:ln>
        </p:spPr>
        <p:txBody>
          <a:bodyPr anchor="t">
            <a:normAutofit fontScale="37500"/>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орний горизонт</a:t>
            </a:r>
          </a:p>
        </p:txBody>
      </p:sp>
      <p:sp>
        <p:nvSpPr>
          <p:cNvPr id="21" name="Прямокутник: округлені кути 20">
            <a:extLst>
              <a:ext uri="{FF2B5EF4-FFF2-40B4-BE49-F238E27FC236}">
                <a16:creationId xmlns:a16="http://schemas.microsoft.com/office/drawing/2014/main" id="{F4E997D6-1401-411C-B0E2-7C01E8D67EFE}"/>
              </a:ext>
            </a:extLst>
          </p:cNvPr>
          <p:cNvSpPr>
            <a:spLocks noGrp="1"/>
          </p:cNvSpPr>
          <p:nvPr/>
        </p:nvSpPr>
        <p:spPr>
          <a:xfrm>
            <a:off x="3105150" y="3876675"/>
            <a:ext cx="2114550" cy="295275"/>
          </a:xfrm>
          <a:prstGeom prst="roundRect">
            <a:avLst>
              <a:gd name="adj" fmla="val 25806"/>
            </a:avLst>
          </a:prstGeom>
          <a:solidFill>
            <a:srgbClr val="F4F8F5"/>
          </a:solidFill>
          <a:ln w="0">
            <a:noFill/>
          </a:ln>
        </p:spPr>
      </p:sp>
      <p:sp>
        <p:nvSpPr>
          <p:cNvPr id="22" name="Прямокутник 21">
            <a:extLst>
              <a:ext uri="{FF2B5EF4-FFF2-40B4-BE49-F238E27FC236}">
                <a16:creationId xmlns:a16="http://schemas.microsoft.com/office/drawing/2014/main" id="{933C7DC6-34D6-4134-967C-4E2820F18A8B}"/>
              </a:ext>
            </a:extLst>
          </p:cNvPr>
          <p:cNvSpPr>
            <a:spLocks noGrp="1"/>
          </p:cNvSpPr>
          <p:nvPr/>
        </p:nvSpPr>
        <p:spPr>
          <a:xfrm>
            <a:off x="3219450" y="3952875"/>
            <a:ext cx="1885950" cy="142875"/>
          </a:xfrm>
          <a:prstGeom prst="rect">
            <a:avLst/>
          </a:prstGeom>
          <a:noFill/>
          <a:ln w="0">
            <a:noFill/>
          </a:ln>
        </p:spPr>
        <p:txBody>
          <a:bodyPr anchor="t">
            <a:normAutofit fontScale="37500"/>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насипний шар</a:t>
            </a:r>
          </a:p>
        </p:txBody>
      </p:sp>
      <p:sp>
        <p:nvSpPr>
          <p:cNvPr id="23" name="Прямокутник: округлені кути 22">
            <a:extLst>
              <a:ext uri="{FF2B5EF4-FFF2-40B4-BE49-F238E27FC236}">
                <a16:creationId xmlns:a16="http://schemas.microsoft.com/office/drawing/2014/main" id="{B9072F2C-1292-4A37-9B84-1BF754E61673}"/>
              </a:ext>
            </a:extLst>
          </p:cNvPr>
          <p:cNvSpPr>
            <a:spLocks noGrp="1"/>
          </p:cNvSpPr>
          <p:nvPr/>
        </p:nvSpPr>
        <p:spPr>
          <a:xfrm>
            <a:off x="742950" y="4286250"/>
            <a:ext cx="2114550" cy="295275"/>
          </a:xfrm>
          <a:prstGeom prst="roundRect">
            <a:avLst>
              <a:gd name="adj" fmla="val 25806"/>
            </a:avLst>
          </a:prstGeom>
          <a:solidFill>
            <a:srgbClr val="F4F8F5"/>
          </a:solidFill>
          <a:ln w="0">
            <a:noFill/>
          </a:ln>
        </p:spPr>
      </p:sp>
      <p:sp>
        <p:nvSpPr>
          <p:cNvPr id="24" name="Прямокутник 23">
            <a:extLst>
              <a:ext uri="{FF2B5EF4-FFF2-40B4-BE49-F238E27FC236}">
                <a16:creationId xmlns:a16="http://schemas.microsoft.com/office/drawing/2014/main" id="{F9B077D3-D720-4C02-BDD1-D0A3061EC443}"/>
              </a:ext>
            </a:extLst>
          </p:cNvPr>
          <p:cNvSpPr>
            <a:spLocks noGrp="1"/>
          </p:cNvSpPr>
          <p:nvPr/>
        </p:nvSpPr>
        <p:spPr>
          <a:xfrm>
            <a:off x="857250" y="4362450"/>
            <a:ext cx="1885950" cy="142875"/>
          </a:xfrm>
          <a:prstGeom prst="rect">
            <a:avLst/>
          </a:prstGeom>
          <a:noFill/>
          <a:ln w="0">
            <a:noFill/>
          </a:ln>
        </p:spPr>
        <p:txBody>
          <a:bodyPr anchor="t">
            <a:normAutofit fontScale="37500"/>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донні відклади</a:t>
            </a:r>
          </a:p>
        </p:txBody>
      </p:sp>
      <p:sp>
        <p:nvSpPr>
          <p:cNvPr id="25" name="Прямокутник: округлені кути 24">
            <a:extLst>
              <a:ext uri="{FF2B5EF4-FFF2-40B4-BE49-F238E27FC236}">
                <a16:creationId xmlns:a16="http://schemas.microsoft.com/office/drawing/2014/main" id="{2A703C02-96EF-44AB-8B2E-BFFEBCABF856}"/>
              </a:ext>
            </a:extLst>
          </p:cNvPr>
          <p:cNvSpPr>
            <a:spLocks noGrp="1"/>
          </p:cNvSpPr>
          <p:nvPr/>
        </p:nvSpPr>
        <p:spPr>
          <a:xfrm>
            <a:off x="3105150" y="4286250"/>
            <a:ext cx="2114550" cy="295275"/>
          </a:xfrm>
          <a:prstGeom prst="roundRect">
            <a:avLst>
              <a:gd name="adj" fmla="val 25806"/>
            </a:avLst>
          </a:prstGeom>
          <a:solidFill>
            <a:srgbClr val="F4F8F5"/>
          </a:solidFill>
          <a:ln w="0">
            <a:noFill/>
          </a:ln>
        </p:spPr>
      </p:sp>
      <p:sp>
        <p:nvSpPr>
          <p:cNvPr id="26" name="Прямокутник 25">
            <a:extLst>
              <a:ext uri="{FF2B5EF4-FFF2-40B4-BE49-F238E27FC236}">
                <a16:creationId xmlns:a16="http://schemas.microsoft.com/office/drawing/2014/main" id="{4795BBB3-86D5-44D6-BED4-CAA1556F07BB}"/>
              </a:ext>
            </a:extLst>
          </p:cNvPr>
          <p:cNvSpPr>
            <a:spLocks noGrp="1"/>
          </p:cNvSpPr>
          <p:nvPr/>
        </p:nvSpPr>
        <p:spPr>
          <a:xfrm>
            <a:off x="3219450" y="4362450"/>
            <a:ext cx="1885950" cy="142875"/>
          </a:xfrm>
          <a:prstGeom prst="rect">
            <a:avLst/>
          </a:prstGeom>
          <a:noFill/>
          <a:ln w="0">
            <a:noFill/>
          </a:ln>
        </p:spPr>
        <p:txBody>
          <a:bodyPr anchor="t">
            <a:normAutofit fontScale="37500"/>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партія вилученого ґрунту</a:t>
            </a:r>
          </a:p>
        </p:txBody>
      </p:sp>
      <p:sp>
        <p:nvSpPr>
          <p:cNvPr id="27" name="Прямокутник: округлені кути 26">
            <a:extLst>
              <a:ext uri="{FF2B5EF4-FFF2-40B4-BE49-F238E27FC236}">
                <a16:creationId xmlns:a16="http://schemas.microsoft.com/office/drawing/2014/main" id="{2D42D933-5666-4CFE-9A7F-3C9197AA8A67}"/>
              </a:ext>
            </a:extLst>
          </p:cNvPr>
          <p:cNvSpPr>
            <a:spLocks noGrp="1"/>
          </p:cNvSpPr>
          <p:nvPr/>
        </p:nvSpPr>
        <p:spPr>
          <a:xfrm>
            <a:off x="742950" y="4695825"/>
            <a:ext cx="2114550" cy="295275"/>
          </a:xfrm>
          <a:prstGeom prst="roundRect">
            <a:avLst>
              <a:gd name="adj" fmla="val 25806"/>
            </a:avLst>
          </a:prstGeom>
          <a:solidFill>
            <a:srgbClr val="F5EBDD"/>
          </a:solidFill>
          <a:ln w="0">
            <a:noFill/>
          </a:ln>
        </p:spPr>
      </p:sp>
      <p:sp>
        <p:nvSpPr>
          <p:cNvPr id="28" name="Прямокутник 27">
            <a:extLst>
              <a:ext uri="{FF2B5EF4-FFF2-40B4-BE49-F238E27FC236}">
                <a16:creationId xmlns:a16="http://schemas.microsoft.com/office/drawing/2014/main" id="{A5139F5B-8038-49EB-8358-C5FEEC61F96E}"/>
              </a:ext>
            </a:extLst>
          </p:cNvPr>
          <p:cNvSpPr>
            <a:spLocks noGrp="1"/>
          </p:cNvSpPr>
          <p:nvPr/>
        </p:nvSpPr>
        <p:spPr>
          <a:xfrm>
            <a:off x="857250" y="4772025"/>
            <a:ext cx="1885950" cy="142875"/>
          </a:xfrm>
          <a:prstGeom prst="rect">
            <a:avLst/>
          </a:prstGeom>
          <a:noFill/>
          <a:ln w="0">
            <a:noFill/>
          </a:ln>
        </p:spPr>
        <p:txBody>
          <a:bodyPr anchor="t">
            <a:normAutofit fontScale="37500"/>
          </a:bodyPr>
          <a:lstStyle/>
          <a:p>
            <a:pPr algn="l">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тимчасовий склад</a:t>
            </a:r>
          </a:p>
        </p:txBody>
      </p:sp>
      <p:sp>
        <p:nvSpPr>
          <p:cNvPr id="29" name="Прямокутник: округлені кути 28">
            <a:extLst>
              <a:ext uri="{FF2B5EF4-FFF2-40B4-BE49-F238E27FC236}">
                <a16:creationId xmlns:a16="http://schemas.microsoft.com/office/drawing/2014/main" id="{288D3F38-DF97-470B-BDF0-C512D986929C}"/>
              </a:ext>
            </a:extLst>
          </p:cNvPr>
          <p:cNvSpPr>
            <a:spLocks noGrp="1"/>
          </p:cNvSpPr>
          <p:nvPr/>
        </p:nvSpPr>
        <p:spPr>
          <a:xfrm>
            <a:off x="5962650" y="2914650"/>
            <a:ext cx="5619750" cy="2362200"/>
          </a:xfrm>
          <a:prstGeom prst="roundRect">
            <a:avLst>
              <a:gd name="adj" fmla="val 3226"/>
            </a:avLst>
          </a:prstGeom>
          <a:solidFill>
            <a:srgbClr val="FFFFFF"/>
          </a:solidFill>
          <a:ln w="9525">
            <a:solidFill>
              <a:srgbClr val="D8E3DE"/>
            </a:solidFill>
          </a:ln>
        </p:spPr>
      </p:sp>
      <p:sp>
        <p:nvSpPr>
          <p:cNvPr id="30" name="Прямокутник 29">
            <a:extLst>
              <a:ext uri="{FF2B5EF4-FFF2-40B4-BE49-F238E27FC236}">
                <a16:creationId xmlns:a16="http://schemas.microsoft.com/office/drawing/2014/main" id="{72BAEEE6-16E5-4B4F-B543-7CDA3578ECDB}"/>
              </a:ext>
            </a:extLst>
          </p:cNvPr>
          <p:cNvSpPr>
            <a:spLocks noGrp="1"/>
          </p:cNvSpPr>
          <p:nvPr/>
        </p:nvSpPr>
        <p:spPr>
          <a:xfrm>
            <a:off x="6191250" y="3095625"/>
            <a:ext cx="3429000" cy="209550"/>
          </a:xfrm>
          <a:prstGeom prst="rect">
            <a:avLst/>
          </a:prstGeom>
          <a:noFill/>
          <a:ln w="0">
            <a:noFill/>
          </a:ln>
        </p:spPr>
        <p:txBody>
          <a:bodyPr anchor="t">
            <a:normAutofit fontScale="93939"/>
          </a:bodyPr>
          <a:lstStyle/>
          <a:p>
            <a:pPr algn="l">
              <a:defRPr sz="825" b="1">
                <a:solidFill>
                  <a:srgbClr val="3A708C"/>
                </a:solidFill>
                <a:latin typeface="DejaVu Sans"/>
                <a:ea typeface="DejaVu Sans"/>
                <a:cs typeface="DejaVu Sans"/>
              </a:defRPr>
            </a:pPr>
            <a:r>
              <a:rPr sz="825" b="1">
                <a:solidFill>
                  <a:srgbClr val="3A708C"/>
                </a:solidFill>
                <a:latin typeface="DejaVu Sans"/>
                <a:ea typeface="DejaVu Sans"/>
                <a:cs typeface="DejaVu Sans"/>
              </a:rPr>
              <a:t>ВИБІРКА ЗАДАЄ МЕЖІ ВИСНОВКУ</a:t>
            </a:r>
          </a:p>
        </p:txBody>
      </p:sp>
      <p:sp>
        <p:nvSpPr>
          <p:cNvPr id="31" name="Прямокутник: округлені кути 30">
            <a:extLst>
              <a:ext uri="{FF2B5EF4-FFF2-40B4-BE49-F238E27FC236}">
                <a16:creationId xmlns:a16="http://schemas.microsoft.com/office/drawing/2014/main" id="{3498EB18-1D08-4EAA-9D21-10735E1C7CA5}"/>
              </a:ext>
            </a:extLst>
          </p:cNvPr>
          <p:cNvSpPr>
            <a:spLocks noGrp="1"/>
          </p:cNvSpPr>
          <p:nvPr/>
        </p:nvSpPr>
        <p:spPr>
          <a:xfrm>
            <a:off x="6191250" y="3457575"/>
            <a:ext cx="2533650" cy="1485900"/>
          </a:xfrm>
          <a:prstGeom prst="roundRect">
            <a:avLst>
              <a:gd name="adj" fmla="val 5128"/>
            </a:avLst>
          </a:prstGeom>
          <a:solidFill>
            <a:srgbClr val="DCEBE2"/>
          </a:solidFill>
          <a:ln w="0">
            <a:noFill/>
          </a:ln>
        </p:spPr>
      </p:sp>
      <p:sp>
        <p:nvSpPr>
          <p:cNvPr id="32" name="Прямокутник 31">
            <a:extLst>
              <a:ext uri="{FF2B5EF4-FFF2-40B4-BE49-F238E27FC236}">
                <a16:creationId xmlns:a16="http://schemas.microsoft.com/office/drawing/2014/main" id="{408DD99F-01D6-4302-BD77-9E9B31C68A1B}"/>
              </a:ext>
            </a:extLst>
          </p:cNvPr>
          <p:cNvSpPr>
            <a:spLocks noGrp="1"/>
          </p:cNvSpPr>
          <p:nvPr/>
        </p:nvSpPr>
        <p:spPr>
          <a:xfrm>
            <a:off x="6362700" y="3562350"/>
            <a:ext cx="1809750" cy="171450"/>
          </a:xfrm>
          <a:prstGeom prst="rect">
            <a:avLst/>
          </a:prstGeom>
          <a:noFill/>
          <a:ln w="0">
            <a:noFill/>
          </a:ln>
        </p:spPr>
        <p:txBody>
          <a:bodyPr anchor="t">
            <a:normAutofit fontScale="63636"/>
          </a:bodyPr>
          <a:lstStyle/>
          <a:p>
            <a:pPr algn="l">
              <a:defRPr sz="825" b="1">
                <a:solidFill>
                  <a:srgbClr val="4D8A68"/>
                </a:solidFill>
                <a:latin typeface="DejaVu Sans"/>
                <a:ea typeface="DejaVu Sans"/>
                <a:cs typeface="DejaVu Sans"/>
              </a:defRPr>
            </a:pPr>
            <a:r>
              <a:rPr sz="825" b="1">
                <a:solidFill>
                  <a:srgbClr val="4D8A68"/>
                </a:solidFill>
                <a:latin typeface="DejaVu Sans"/>
                <a:ea typeface="DejaVu Sans"/>
                <a:cs typeface="DejaVu Sans"/>
              </a:rPr>
              <a:t>досліджувана зона</a:t>
            </a:r>
          </a:p>
        </p:txBody>
      </p:sp>
      <p:sp>
        <p:nvSpPr>
          <p:cNvPr id="33" name="Овал 32">
            <a:extLst>
              <a:ext uri="{FF2B5EF4-FFF2-40B4-BE49-F238E27FC236}">
                <a16:creationId xmlns:a16="http://schemas.microsoft.com/office/drawing/2014/main" id="{921E6A5D-9C03-4C19-A124-685C1B5CE39A}"/>
              </a:ext>
            </a:extLst>
          </p:cNvPr>
          <p:cNvSpPr>
            <a:spLocks noGrp="1"/>
          </p:cNvSpPr>
          <p:nvPr/>
        </p:nvSpPr>
        <p:spPr>
          <a:xfrm>
            <a:off x="6572250" y="3990975"/>
            <a:ext cx="171450" cy="171450"/>
          </a:xfrm>
          <a:prstGeom prst="ellipse">
            <a:avLst/>
          </a:prstGeom>
          <a:solidFill>
            <a:srgbClr val="3A708C"/>
          </a:solidFill>
          <a:ln w="9525">
            <a:solidFill>
              <a:srgbClr val="3A708C"/>
            </a:solidFill>
          </a:ln>
        </p:spPr>
      </p:sp>
      <p:sp>
        <p:nvSpPr>
          <p:cNvPr id="34" name="Овал 33">
            <a:extLst>
              <a:ext uri="{FF2B5EF4-FFF2-40B4-BE49-F238E27FC236}">
                <a16:creationId xmlns:a16="http://schemas.microsoft.com/office/drawing/2014/main" id="{A534954F-4CAB-4B67-825E-7A1814AE289A}"/>
              </a:ext>
            </a:extLst>
          </p:cNvPr>
          <p:cNvSpPr>
            <a:spLocks noGrp="1"/>
          </p:cNvSpPr>
          <p:nvPr/>
        </p:nvSpPr>
        <p:spPr>
          <a:xfrm>
            <a:off x="7172325" y="3781425"/>
            <a:ext cx="171450" cy="171450"/>
          </a:xfrm>
          <a:prstGeom prst="ellipse">
            <a:avLst/>
          </a:prstGeom>
          <a:solidFill>
            <a:srgbClr val="3A708C"/>
          </a:solidFill>
          <a:ln w="9525">
            <a:solidFill>
              <a:srgbClr val="3A708C"/>
            </a:solidFill>
          </a:ln>
        </p:spPr>
      </p:sp>
      <p:sp>
        <p:nvSpPr>
          <p:cNvPr id="35" name="Овал 34">
            <a:extLst>
              <a:ext uri="{FF2B5EF4-FFF2-40B4-BE49-F238E27FC236}">
                <a16:creationId xmlns:a16="http://schemas.microsoft.com/office/drawing/2014/main" id="{ECEA4FE0-9D84-45B7-98AA-2714B2ED9A03}"/>
              </a:ext>
            </a:extLst>
          </p:cNvPr>
          <p:cNvSpPr>
            <a:spLocks noGrp="1"/>
          </p:cNvSpPr>
          <p:nvPr/>
        </p:nvSpPr>
        <p:spPr>
          <a:xfrm>
            <a:off x="7839075" y="4238625"/>
            <a:ext cx="171450" cy="171450"/>
          </a:xfrm>
          <a:prstGeom prst="ellipse">
            <a:avLst/>
          </a:prstGeom>
          <a:solidFill>
            <a:srgbClr val="3A708C"/>
          </a:solidFill>
          <a:ln w="9525">
            <a:solidFill>
              <a:srgbClr val="3A708C"/>
            </a:solidFill>
          </a:ln>
        </p:spPr>
      </p:sp>
      <p:sp>
        <p:nvSpPr>
          <p:cNvPr id="36" name="Овал 35">
            <a:extLst>
              <a:ext uri="{FF2B5EF4-FFF2-40B4-BE49-F238E27FC236}">
                <a16:creationId xmlns:a16="http://schemas.microsoft.com/office/drawing/2014/main" id="{95C315D7-D7AE-4B55-B427-88DC64EBA5AC}"/>
              </a:ext>
            </a:extLst>
          </p:cNvPr>
          <p:cNvSpPr>
            <a:spLocks noGrp="1"/>
          </p:cNvSpPr>
          <p:nvPr/>
        </p:nvSpPr>
        <p:spPr>
          <a:xfrm>
            <a:off x="8334375" y="3829050"/>
            <a:ext cx="171450" cy="171450"/>
          </a:xfrm>
          <a:prstGeom prst="ellipse">
            <a:avLst/>
          </a:prstGeom>
          <a:solidFill>
            <a:srgbClr val="FFFFFF"/>
          </a:solidFill>
          <a:ln w="9525">
            <a:solidFill>
              <a:srgbClr val="3A708C"/>
            </a:solidFill>
          </a:ln>
        </p:spPr>
      </p:sp>
      <p:sp>
        <p:nvSpPr>
          <p:cNvPr id="37" name="Овал 36">
            <a:extLst>
              <a:ext uri="{FF2B5EF4-FFF2-40B4-BE49-F238E27FC236}">
                <a16:creationId xmlns:a16="http://schemas.microsoft.com/office/drawing/2014/main" id="{DFD1E714-C20A-43AE-BB73-D77C6D61E22C}"/>
              </a:ext>
            </a:extLst>
          </p:cNvPr>
          <p:cNvSpPr>
            <a:spLocks noGrp="1"/>
          </p:cNvSpPr>
          <p:nvPr/>
        </p:nvSpPr>
        <p:spPr>
          <a:xfrm>
            <a:off x="6934200" y="4543425"/>
            <a:ext cx="171450" cy="171450"/>
          </a:xfrm>
          <a:prstGeom prst="ellipse">
            <a:avLst/>
          </a:prstGeom>
          <a:solidFill>
            <a:srgbClr val="FFFFFF"/>
          </a:solidFill>
          <a:ln w="9525">
            <a:solidFill>
              <a:srgbClr val="3A708C"/>
            </a:solidFill>
          </a:ln>
        </p:spPr>
      </p:sp>
      <p:sp>
        <p:nvSpPr>
          <p:cNvPr id="38" name="Овал 37">
            <a:extLst>
              <a:ext uri="{FF2B5EF4-FFF2-40B4-BE49-F238E27FC236}">
                <a16:creationId xmlns:a16="http://schemas.microsoft.com/office/drawing/2014/main" id="{33AC2DFA-256D-409E-80CB-125312E6843B}"/>
              </a:ext>
            </a:extLst>
          </p:cNvPr>
          <p:cNvSpPr>
            <a:spLocks noGrp="1"/>
          </p:cNvSpPr>
          <p:nvPr/>
        </p:nvSpPr>
        <p:spPr>
          <a:xfrm>
            <a:off x="8153400" y="4638675"/>
            <a:ext cx="171450" cy="171450"/>
          </a:xfrm>
          <a:prstGeom prst="ellipse">
            <a:avLst/>
          </a:prstGeom>
          <a:solidFill>
            <a:srgbClr val="FFFFFF"/>
          </a:solidFill>
          <a:ln w="9525">
            <a:solidFill>
              <a:srgbClr val="3A708C"/>
            </a:solidFill>
          </a:ln>
        </p:spPr>
      </p:sp>
      <p:sp>
        <p:nvSpPr>
          <p:cNvPr id="39" name="Прямокутник 38">
            <a:extLst>
              <a:ext uri="{FF2B5EF4-FFF2-40B4-BE49-F238E27FC236}">
                <a16:creationId xmlns:a16="http://schemas.microsoft.com/office/drawing/2014/main" id="{58B890E4-10D1-4866-A44A-F99F56E45487}"/>
              </a:ext>
            </a:extLst>
          </p:cNvPr>
          <p:cNvSpPr>
            <a:spLocks noGrp="1"/>
          </p:cNvSpPr>
          <p:nvPr/>
        </p:nvSpPr>
        <p:spPr>
          <a:xfrm>
            <a:off x="6362700" y="4714875"/>
            <a:ext cx="2190750" cy="152400"/>
          </a:xfrm>
          <a:prstGeom prst="rect">
            <a:avLst/>
          </a:prstGeom>
          <a:noFill/>
          <a:ln w="0">
            <a:noFill/>
          </a:ln>
        </p:spPr>
        <p:txBody>
          <a:bodyPr anchor="t">
            <a:normAutofit fontScale="53333"/>
          </a:bodyPr>
          <a:lstStyle/>
          <a:p>
            <a:pPr algn="l">
              <a:defRPr sz="750" b="0">
                <a:solidFill>
                  <a:srgbClr val="617278"/>
                </a:solidFill>
                <a:latin typeface="DejaVu Sans"/>
                <a:ea typeface="DejaVu Sans"/>
                <a:cs typeface="DejaVu Sans"/>
              </a:defRPr>
            </a:pPr>
            <a:r>
              <a:rPr sz="750" b="0">
                <a:solidFill>
                  <a:srgbClr val="617278"/>
                </a:solidFill>
                <a:latin typeface="DejaVu Sans"/>
                <a:ea typeface="DejaVu Sans"/>
                <a:cs typeface="DejaVu Sans"/>
              </a:rPr>
              <a:t>● відібрано   ○ не представлено</a:t>
            </a:r>
          </a:p>
        </p:txBody>
      </p:sp>
      <p:sp>
        <p:nvSpPr>
          <p:cNvPr id="40" name="Прямокутник 39">
            <a:extLst>
              <a:ext uri="{FF2B5EF4-FFF2-40B4-BE49-F238E27FC236}">
                <a16:creationId xmlns:a16="http://schemas.microsoft.com/office/drawing/2014/main" id="{240E5F83-E4B0-4486-9508-27CE270E8A44}"/>
              </a:ext>
            </a:extLst>
          </p:cNvPr>
          <p:cNvSpPr>
            <a:spLocks noGrp="1"/>
          </p:cNvSpPr>
          <p:nvPr/>
        </p:nvSpPr>
        <p:spPr>
          <a:xfrm>
            <a:off x="9048750" y="3476625"/>
            <a:ext cx="2190750" cy="209550"/>
          </a:xfrm>
          <a:prstGeom prst="rect">
            <a:avLst/>
          </a:prstGeom>
          <a:noFill/>
          <a:ln w="0">
            <a:noFill/>
          </a:ln>
        </p:spPr>
        <p:txBody>
          <a:bodyPr anchor="t">
            <a:normAutofit fontScale="79487"/>
          </a:bodyPr>
          <a:lstStyle/>
          <a:p>
            <a:pPr algn="l">
              <a:defRPr sz="975" b="1">
                <a:solidFill>
                  <a:srgbClr val="10272E"/>
                </a:solidFill>
                <a:latin typeface="DejaVu Sans"/>
                <a:ea typeface="DejaVu Sans"/>
                <a:cs typeface="DejaVu Sans"/>
              </a:defRPr>
            </a:pPr>
            <a:r>
              <a:rPr sz="975" b="1">
                <a:solidFill>
                  <a:srgbClr val="10272E"/>
                </a:solidFill>
                <a:latin typeface="DejaVu Sans"/>
                <a:ea typeface="DejaVu Sans"/>
                <a:cs typeface="DejaVu Sans"/>
              </a:rPr>
              <a:t>Висновок охоплює лише:</a:t>
            </a:r>
          </a:p>
        </p:txBody>
      </p:sp>
      <p:sp>
        <p:nvSpPr>
          <p:cNvPr id="41" name="Прямокутник 40">
            <a:extLst>
              <a:ext uri="{FF2B5EF4-FFF2-40B4-BE49-F238E27FC236}">
                <a16:creationId xmlns:a16="http://schemas.microsoft.com/office/drawing/2014/main" id="{381D0E66-B021-43B2-BEEC-315B976AE359}"/>
              </a:ext>
            </a:extLst>
          </p:cNvPr>
          <p:cNvSpPr>
            <a:spLocks noGrp="1"/>
          </p:cNvSpPr>
          <p:nvPr/>
        </p:nvSpPr>
        <p:spPr>
          <a:xfrm>
            <a:off x="9048750" y="3781425"/>
            <a:ext cx="2095500" cy="1047750"/>
          </a:xfrm>
          <a:prstGeom prst="rect">
            <a:avLst/>
          </a:prstGeom>
          <a:noFill/>
          <a:ln w="0">
            <a:noFill/>
          </a:ln>
        </p:spPr>
        <p:txBody>
          <a:bodyPr anchor="t">
            <a:normAutofit/>
          </a:bodyPr>
          <a:lstStyle/>
          <a:p>
            <a:pPr algn="l">
              <a:defRPr sz="1050" b="0">
                <a:solidFill>
                  <a:srgbClr val="617278"/>
                </a:solidFill>
                <a:latin typeface="DejaVu Sans"/>
                <a:ea typeface="DejaVu Sans"/>
                <a:cs typeface="DejaVu Sans"/>
              </a:defRPr>
            </a:pPr>
            <a:r>
              <a:rPr sz="1050" b="0">
                <a:solidFill>
                  <a:srgbClr val="617278"/>
                </a:solidFill>
                <a:latin typeface="DejaVu Sans"/>
                <a:ea typeface="DejaVu Sans"/>
                <a:cs typeface="DejaVu Sans"/>
              </a:rPr>
              <a:t>• визначену територію</a:t>
            </a:r>
          </a:p>
          <a:p>
            <a:pPr algn="l">
              <a:defRPr sz="1050" b="0">
                <a:solidFill>
                  <a:srgbClr val="617278"/>
                </a:solidFill>
                <a:latin typeface="DejaVu Sans"/>
                <a:ea typeface="DejaVu Sans"/>
                <a:cs typeface="DejaVu Sans"/>
              </a:defRPr>
            </a:pPr>
            <a:r>
              <a:rPr sz="1050" b="0">
                <a:solidFill>
                  <a:srgbClr val="617278"/>
                </a:solidFill>
                <a:latin typeface="DejaVu Sans"/>
                <a:ea typeface="DejaVu Sans"/>
                <a:cs typeface="DejaVu Sans"/>
              </a:rPr>
              <a:t>• задану глибину</a:t>
            </a:r>
          </a:p>
          <a:p>
            <a:pPr algn="l">
              <a:defRPr sz="1050" b="0">
                <a:solidFill>
                  <a:srgbClr val="617278"/>
                </a:solidFill>
                <a:latin typeface="DejaVu Sans"/>
                <a:ea typeface="DejaVu Sans"/>
                <a:cs typeface="DejaVu Sans"/>
              </a:defRPr>
            </a:pPr>
            <a:r>
              <a:rPr sz="1050" b="0">
                <a:solidFill>
                  <a:srgbClr val="617278"/>
                </a:solidFill>
                <a:latin typeface="DejaVu Sans"/>
                <a:ea typeface="DejaVu Sans"/>
                <a:cs typeface="DejaVu Sans"/>
              </a:rPr>
              <a:t>• період відбору</a:t>
            </a:r>
          </a:p>
          <a:p>
            <a:pPr algn="l">
              <a:defRPr sz="1050" b="0">
                <a:solidFill>
                  <a:srgbClr val="617278"/>
                </a:solidFill>
                <a:latin typeface="DejaVu Sans"/>
                <a:ea typeface="DejaVu Sans"/>
                <a:cs typeface="DejaVu Sans"/>
              </a:defRPr>
            </a:pPr>
            <a:r>
              <a:rPr sz="1050" b="0">
                <a:solidFill>
                  <a:srgbClr val="617278"/>
                </a:solidFill>
                <a:latin typeface="DejaVu Sans"/>
                <a:ea typeface="DejaVu Sans"/>
                <a:cs typeface="DejaVu Sans"/>
              </a:rPr>
              <a:t>• досліджену матрицю</a:t>
            </a:r>
          </a:p>
        </p:txBody>
      </p:sp>
      <p:sp>
        <p:nvSpPr>
          <p:cNvPr id="42" name="Прямокутник: округлені кути 41">
            <a:extLst>
              <a:ext uri="{FF2B5EF4-FFF2-40B4-BE49-F238E27FC236}">
                <a16:creationId xmlns:a16="http://schemas.microsoft.com/office/drawing/2014/main" id="{16E49883-8C1C-4527-8E10-5D761C340E7E}"/>
              </a:ext>
            </a:extLst>
          </p:cNvPr>
          <p:cNvSpPr>
            <a:spLocks noGrp="1"/>
          </p:cNvSpPr>
          <p:nvPr/>
        </p:nvSpPr>
        <p:spPr>
          <a:xfrm>
            <a:off x="514350" y="5505450"/>
            <a:ext cx="11068050" cy="723900"/>
          </a:xfrm>
          <a:prstGeom prst="roundRect">
            <a:avLst>
              <a:gd name="adj" fmla="val 10526"/>
            </a:avLst>
          </a:prstGeom>
          <a:solidFill>
            <a:srgbClr val="F8E7E4"/>
          </a:solidFill>
          <a:ln w="9525">
            <a:solidFill>
              <a:srgbClr val="E9C3BE"/>
            </a:solidFill>
          </a:ln>
        </p:spPr>
      </p:sp>
      <p:sp>
        <p:nvSpPr>
          <p:cNvPr id="43" name="Прямокутник 42">
            <a:extLst>
              <a:ext uri="{FF2B5EF4-FFF2-40B4-BE49-F238E27FC236}">
                <a16:creationId xmlns:a16="http://schemas.microsoft.com/office/drawing/2014/main" id="{A558C31C-2876-40F8-A599-F91217EE4BB8}"/>
              </a:ext>
            </a:extLst>
          </p:cNvPr>
          <p:cNvSpPr>
            <a:spLocks noGrp="1"/>
          </p:cNvSpPr>
          <p:nvPr/>
        </p:nvSpPr>
        <p:spPr>
          <a:xfrm>
            <a:off x="742950" y="5676900"/>
            <a:ext cx="2095500" cy="171450"/>
          </a:xfrm>
          <a:prstGeom prst="rect">
            <a:avLst/>
          </a:prstGeom>
          <a:noFill/>
          <a:ln w="0">
            <a:noFill/>
          </a:ln>
        </p:spPr>
        <p:txBody>
          <a:bodyPr anchor="t">
            <a:normAutofit fontScale="63636"/>
          </a:bodyPr>
          <a:lstStyle/>
          <a:p>
            <a:pPr algn="l">
              <a:defRPr sz="825" b="1">
                <a:solidFill>
                  <a:srgbClr val="C8584F"/>
                </a:solidFill>
                <a:latin typeface="DejaVu Sans"/>
                <a:ea typeface="DejaVu Sans"/>
                <a:cs typeface="DejaVu Sans"/>
              </a:defRPr>
            </a:pPr>
            <a:r>
              <a:rPr sz="825" b="1">
                <a:solidFill>
                  <a:srgbClr val="C8584F"/>
                </a:solidFill>
                <a:latin typeface="DejaVu Sans"/>
                <a:ea typeface="DejaVu Sans"/>
                <a:cs typeface="DejaVu Sans"/>
              </a:rPr>
              <a:t>НЕПРАВОМІРНЕ ПОШИРЕННЯ</a:t>
            </a:r>
          </a:p>
        </p:txBody>
      </p:sp>
      <p:sp>
        <p:nvSpPr>
          <p:cNvPr id="44" name="Прямокутник 43">
            <a:extLst>
              <a:ext uri="{FF2B5EF4-FFF2-40B4-BE49-F238E27FC236}">
                <a16:creationId xmlns:a16="http://schemas.microsoft.com/office/drawing/2014/main" id="{BBF3E975-1FB2-4EE7-9172-669010F46833}"/>
              </a:ext>
            </a:extLst>
          </p:cNvPr>
          <p:cNvSpPr>
            <a:spLocks noGrp="1"/>
          </p:cNvSpPr>
          <p:nvPr/>
        </p:nvSpPr>
        <p:spPr>
          <a:xfrm>
            <a:off x="2990850" y="5638800"/>
            <a:ext cx="8286750" cy="400050"/>
          </a:xfrm>
          <a:prstGeom prst="rect">
            <a:avLst/>
          </a:prstGeom>
          <a:noFill/>
          <a:ln w="0">
            <a:noFill/>
          </a:ln>
        </p:spPr>
        <p:txBody>
          <a:bodyPr anchor="t">
            <a:normAutofit fontScale="90000"/>
          </a:bodyPr>
          <a:lstStyle/>
          <a:p>
            <a:pPr algn="l">
              <a:defRPr sz="1125" b="1">
                <a:solidFill>
                  <a:srgbClr val="10272E"/>
                </a:solidFill>
                <a:latin typeface="DejaVu Sans"/>
                <a:ea typeface="DejaVu Sans"/>
                <a:cs typeface="DejaVu Sans"/>
              </a:defRPr>
            </a:pPr>
            <a:r>
              <a:rPr sz="1125" b="1">
                <a:solidFill>
                  <a:srgbClr val="10272E"/>
                </a:solidFill>
                <a:latin typeface="DejaVu Sans"/>
                <a:ea typeface="DejaVu Sans"/>
                <a:cs typeface="DejaVu Sans"/>
              </a:rPr>
              <a:t>Три поверхневі проби не характеризують автоматично всю промислову територію, глибокі горизонти, підземні води, суміжне поле або інший сезон.</a:t>
            </a:r>
          </a:p>
        </p:txBody>
      </p:sp>
      <p:sp>
        <p:nvSpPr>
          <p:cNvPr id="45" name="Прямокутник 44">
            <a:extLst>
              <a:ext uri="{FF2B5EF4-FFF2-40B4-BE49-F238E27FC236}">
                <a16:creationId xmlns:a16="http://schemas.microsoft.com/office/drawing/2014/main" id="{DE8AAB96-EF25-4383-BBA4-FDCF8A8695FA}"/>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46" name="Прямокутник 45">
            <a:extLst>
              <a:ext uri="{FF2B5EF4-FFF2-40B4-BE49-F238E27FC236}">
                <a16:creationId xmlns:a16="http://schemas.microsoft.com/office/drawing/2014/main" id="{70FCA4AC-F684-429E-B502-505A04817C03}"/>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06</a:t>
            </a:r>
          </a:p>
        </p:txBody>
      </p:sp>
    </p:spTree>
    <p:extLst>
      <p:ext uri="{BB962C8B-B14F-4D97-AF65-F5344CB8AC3E}">
        <p14:creationId xmlns:p14="http://schemas.microsoft.com/office/powerpoint/2010/main" val="2321408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 name="Прямокутник 27">
            <a:extLst>
              <a:ext uri="{FF2B5EF4-FFF2-40B4-BE49-F238E27FC236}">
                <a16:creationId xmlns:a16="http://schemas.microsoft.com/office/drawing/2014/main" id="{EF64097B-6C3D-486E-882D-05469BFFCDD2}"/>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07</a:t>
            </a:r>
          </a:p>
        </p:txBody>
      </p:sp>
      <p:sp>
        <p:nvSpPr>
          <p:cNvPr id="2" name="Прямокутник 1">
            <a:extLst>
              <a:ext uri="{FF2B5EF4-FFF2-40B4-BE49-F238E27FC236}">
                <a16:creationId xmlns:a16="http://schemas.microsoft.com/office/drawing/2014/main" id="{AB55276C-F202-4297-804D-A6B45131590A}"/>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78736977-F8F4-40A2-AF08-2E73CE81660C}"/>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Репрезентативність виникає з дизайну, а не з кількості проб</a:t>
            </a:r>
          </a:p>
        </p:txBody>
      </p:sp>
      <p:sp>
        <p:nvSpPr>
          <p:cNvPr id="4" name="Прямокутник: округлені кути 3">
            <a:extLst>
              <a:ext uri="{FF2B5EF4-FFF2-40B4-BE49-F238E27FC236}">
                <a16:creationId xmlns:a16="http://schemas.microsoft.com/office/drawing/2014/main" id="{A8DF402C-F042-42C8-A358-16787FE059B7}"/>
              </a:ext>
            </a:extLst>
          </p:cNvPr>
          <p:cNvSpPr>
            <a:spLocks noGrp="1"/>
          </p:cNvSpPr>
          <p:nvPr/>
        </p:nvSpPr>
        <p:spPr>
          <a:xfrm>
            <a:off x="514350" y="1695450"/>
            <a:ext cx="11068050" cy="857250"/>
          </a:xfrm>
          <a:prstGeom prst="roundRect">
            <a:avLst>
              <a:gd name="adj" fmla="val 8889"/>
            </a:avLst>
          </a:prstGeom>
          <a:solidFill>
            <a:srgbClr val="FFFFFF"/>
          </a:solidFill>
          <a:ln w="9525">
            <a:solidFill>
              <a:srgbClr val="D8E3DE"/>
            </a:solidFill>
          </a:ln>
        </p:spPr>
      </p:sp>
      <p:sp>
        <p:nvSpPr>
          <p:cNvPr id="5" name="Прямокутник: округлені кути 4">
            <a:extLst>
              <a:ext uri="{FF2B5EF4-FFF2-40B4-BE49-F238E27FC236}">
                <a16:creationId xmlns:a16="http://schemas.microsoft.com/office/drawing/2014/main" id="{4B5FAD1E-0525-46DD-8FE2-9C9CBDFB94E6}"/>
              </a:ext>
            </a:extLst>
          </p:cNvPr>
          <p:cNvSpPr>
            <a:spLocks noGrp="1"/>
          </p:cNvSpPr>
          <p:nvPr/>
        </p:nvSpPr>
        <p:spPr>
          <a:xfrm>
            <a:off x="514350" y="1695450"/>
            <a:ext cx="76200" cy="8572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8C199502-C6B8-4D8F-BC19-D5BA05924185}"/>
              </a:ext>
            </a:extLst>
          </p:cNvPr>
          <p:cNvSpPr>
            <a:spLocks noGrp="1"/>
          </p:cNvSpPr>
          <p:nvPr/>
        </p:nvSpPr>
        <p:spPr>
          <a:xfrm>
            <a:off x="742950" y="1847850"/>
            <a:ext cx="1064895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РЕПРЕЗЕНТАТИВНІСТЬ</a:t>
            </a:r>
          </a:p>
        </p:txBody>
      </p:sp>
      <p:sp>
        <p:nvSpPr>
          <p:cNvPr id="7" name="Прямокутник 6">
            <a:extLst>
              <a:ext uri="{FF2B5EF4-FFF2-40B4-BE49-F238E27FC236}">
                <a16:creationId xmlns:a16="http://schemas.microsoft.com/office/drawing/2014/main" id="{51313D50-15DC-46A1-9907-08E2A3DA760E}"/>
              </a:ext>
            </a:extLst>
          </p:cNvPr>
          <p:cNvSpPr>
            <a:spLocks noGrp="1"/>
          </p:cNvSpPr>
          <p:nvPr/>
        </p:nvSpPr>
        <p:spPr>
          <a:xfrm>
            <a:off x="742950" y="2105025"/>
            <a:ext cx="10648950" cy="333375"/>
          </a:xfrm>
          <a:prstGeom prst="rect">
            <a:avLst/>
          </a:prstGeom>
          <a:noFill/>
          <a:ln w="0">
            <a:noFill/>
          </a:ln>
        </p:spPr>
        <p:txBody>
          <a:bodyPr anchor="t">
            <a:normAutofit/>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Ступінь, у якому відібрані проби відображають властивості території або матеріалу відповідно до поставленої мети.</a:t>
            </a:r>
          </a:p>
        </p:txBody>
      </p:sp>
      <p:sp>
        <p:nvSpPr>
          <p:cNvPr id="8" name="Прямокутник: округлені кути 7">
            <a:extLst>
              <a:ext uri="{FF2B5EF4-FFF2-40B4-BE49-F238E27FC236}">
                <a16:creationId xmlns:a16="http://schemas.microsoft.com/office/drawing/2014/main" id="{08F1F4B8-430E-4E80-A1C5-D695B8086310}"/>
              </a:ext>
            </a:extLst>
          </p:cNvPr>
          <p:cNvSpPr>
            <a:spLocks noGrp="1"/>
          </p:cNvSpPr>
          <p:nvPr/>
        </p:nvSpPr>
        <p:spPr>
          <a:xfrm>
            <a:off x="514350" y="2857500"/>
            <a:ext cx="3486150" cy="1924050"/>
          </a:xfrm>
          <a:prstGeom prst="roundRect">
            <a:avLst>
              <a:gd name="adj" fmla="val 3960"/>
            </a:avLst>
          </a:prstGeom>
          <a:solidFill>
            <a:srgbClr val="F4F8F5"/>
          </a:solidFill>
          <a:ln w="9525">
            <a:solidFill>
              <a:srgbClr val="D8E3DE"/>
            </a:solidFill>
          </a:ln>
        </p:spPr>
      </p:sp>
      <p:sp>
        <p:nvSpPr>
          <p:cNvPr id="9" name="Овал 8">
            <a:extLst>
              <a:ext uri="{FF2B5EF4-FFF2-40B4-BE49-F238E27FC236}">
                <a16:creationId xmlns:a16="http://schemas.microsoft.com/office/drawing/2014/main" id="{09A636FE-E804-4D4C-8C35-D2DB6B17971C}"/>
              </a:ext>
            </a:extLst>
          </p:cNvPr>
          <p:cNvSpPr>
            <a:spLocks noGrp="1"/>
          </p:cNvSpPr>
          <p:nvPr/>
        </p:nvSpPr>
        <p:spPr>
          <a:xfrm>
            <a:off x="704850" y="3048000"/>
            <a:ext cx="400050" cy="400050"/>
          </a:xfrm>
          <a:prstGeom prst="ellipse">
            <a:avLst/>
          </a:prstGeom>
          <a:solidFill>
            <a:srgbClr val="0F6B64"/>
          </a:solidFill>
          <a:ln w="0">
            <a:noFill/>
          </a:ln>
        </p:spPr>
      </p:sp>
      <p:sp>
        <p:nvSpPr>
          <p:cNvPr id="10" name="Прямокутник 9">
            <a:extLst>
              <a:ext uri="{FF2B5EF4-FFF2-40B4-BE49-F238E27FC236}">
                <a16:creationId xmlns:a16="http://schemas.microsoft.com/office/drawing/2014/main" id="{72107D6C-2704-44D6-91F6-14B4E63F1651}"/>
              </a:ext>
            </a:extLst>
          </p:cNvPr>
          <p:cNvSpPr>
            <a:spLocks noGrp="1"/>
          </p:cNvSpPr>
          <p:nvPr/>
        </p:nvSpPr>
        <p:spPr>
          <a:xfrm>
            <a:off x="704850" y="3171825"/>
            <a:ext cx="400050" cy="152400"/>
          </a:xfrm>
          <a:prstGeom prst="rect">
            <a:avLst/>
          </a:prstGeom>
          <a:noFill/>
          <a:ln w="0">
            <a:noFill/>
          </a:ln>
        </p:spPr>
        <p:txBody>
          <a:bodyPr anchor="t">
            <a:normAutofit fontScale="53333"/>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01</a:t>
            </a:r>
          </a:p>
        </p:txBody>
      </p:sp>
      <p:sp>
        <p:nvSpPr>
          <p:cNvPr id="11" name="Прямокутник 10">
            <a:extLst>
              <a:ext uri="{FF2B5EF4-FFF2-40B4-BE49-F238E27FC236}">
                <a16:creationId xmlns:a16="http://schemas.microsoft.com/office/drawing/2014/main" id="{665CA559-C79B-47E2-85E7-65E9168B2B3D}"/>
              </a:ext>
            </a:extLst>
          </p:cNvPr>
          <p:cNvSpPr>
            <a:spLocks noGrp="1"/>
          </p:cNvSpPr>
          <p:nvPr/>
        </p:nvSpPr>
        <p:spPr>
          <a:xfrm>
            <a:off x="1257300" y="3067050"/>
            <a:ext cx="2381250" cy="228600"/>
          </a:xfrm>
          <a:prstGeom prst="rect">
            <a:avLst/>
          </a:prstGeom>
          <a:noFill/>
          <a:ln w="0">
            <a:noFill/>
          </a:ln>
        </p:spPr>
        <p:txBody>
          <a:bodyPr anchor="t">
            <a:normAutofit fontScale="70588"/>
          </a:bodyPr>
          <a:lstStyle/>
          <a:p>
            <a:pPr algn="l">
              <a:defRPr sz="1275" b="1">
                <a:solidFill>
                  <a:srgbClr val="10272E"/>
                </a:solidFill>
                <a:latin typeface="DejaVu Sans"/>
                <a:ea typeface="DejaVu Sans"/>
                <a:cs typeface="DejaVu Sans"/>
              </a:defRPr>
            </a:pPr>
            <a:r>
              <a:rPr sz="1275" b="1">
                <a:solidFill>
                  <a:srgbClr val="10272E"/>
                </a:solidFill>
                <a:latin typeface="DejaVu Sans"/>
                <a:ea typeface="DejaVu Sans"/>
                <a:cs typeface="DejaVu Sans"/>
              </a:rPr>
              <a:t>Модель і межі</a:t>
            </a:r>
          </a:p>
        </p:txBody>
      </p:sp>
      <p:sp>
        <p:nvSpPr>
          <p:cNvPr id="12" name="Прямокутник 11">
            <a:extLst>
              <a:ext uri="{FF2B5EF4-FFF2-40B4-BE49-F238E27FC236}">
                <a16:creationId xmlns:a16="http://schemas.microsoft.com/office/drawing/2014/main" id="{601E4CF0-6558-402E-B090-4BB8AC05A55E}"/>
              </a:ext>
            </a:extLst>
          </p:cNvPr>
          <p:cNvSpPr>
            <a:spLocks noGrp="1"/>
          </p:cNvSpPr>
          <p:nvPr/>
        </p:nvSpPr>
        <p:spPr>
          <a:xfrm>
            <a:off x="781050" y="3600450"/>
            <a:ext cx="2952750" cy="914400"/>
          </a:xfrm>
          <a:prstGeom prst="rect">
            <a:avLst/>
          </a:prstGeom>
          <a:noFill/>
          <a:ln w="0">
            <a:noFill/>
          </a:ln>
        </p:spPr>
        <p:txBody>
          <a:bodyPr anchor="t">
            <a:normAutofit/>
          </a:bodyPr>
          <a:lstStyle/>
          <a:p>
            <a:pPr algn="l">
              <a:defRPr sz="1125" b="0">
                <a:solidFill>
                  <a:srgbClr val="617278"/>
                </a:solidFill>
                <a:latin typeface="DejaVu Sans"/>
                <a:ea typeface="DejaVu Sans"/>
                <a:cs typeface="DejaVu Sans"/>
              </a:defRPr>
            </a:pPr>
            <a:r>
              <a:rPr sz="1125" b="0">
                <a:solidFill>
                  <a:srgbClr val="617278"/>
                </a:solidFill>
                <a:latin typeface="DejaVu Sans"/>
                <a:ea typeface="DejaVu Sans"/>
                <a:cs typeface="DejaVu Sans"/>
              </a:rPr>
              <a:t>• концептуальна модель</a:t>
            </a:r>
          </a:p>
          <a:p>
            <a:pPr algn="l">
              <a:defRPr sz="1125" b="0">
                <a:solidFill>
                  <a:srgbClr val="617278"/>
                </a:solidFill>
                <a:latin typeface="DejaVu Sans"/>
                <a:ea typeface="DejaVu Sans"/>
                <a:cs typeface="DejaVu Sans"/>
              </a:defRPr>
            </a:pPr>
            <a:r>
              <a:rPr sz="1125" b="0">
                <a:solidFill>
                  <a:srgbClr val="617278"/>
                </a:solidFill>
                <a:latin typeface="DejaVu Sans"/>
                <a:ea typeface="DejaVu Sans"/>
                <a:cs typeface="DejaVu Sans"/>
              </a:rPr>
              <a:t>• межі дослідження</a:t>
            </a:r>
          </a:p>
          <a:p>
            <a:pPr algn="l">
              <a:defRPr sz="1125" b="0">
                <a:solidFill>
                  <a:srgbClr val="617278"/>
                </a:solidFill>
                <a:latin typeface="DejaVu Sans"/>
                <a:ea typeface="DejaVu Sans"/>
                <a:cs typeface="DejaVu Sans"/>
              </a:defRPr>
            </a:pPr>
            <a:r>
              <a:rPr sz="1125" b="0">
                <a:solidFill>
                  <a:srgbClr val="617278"/>
                </a:solidFill>
                <a:latin typeface="DejaVu Sans"/>
                <a:ea typeface="DejaVu Sans"/>
                <a:cs typeface="DejaVu Sans"/>
              </a:rPr>
              <a:t>• розмір осередку</a:t>
            </a:r>
          </a:p>
        </p:txBody>
      </p:sp>
      <p:sp>
        <p:nvSpPr>
          <p:cNvPr id="13" name="Прямокутник: округлені кути 12">
            <a:extLst>
              <a:ext uri="{FF2B5EF4-FFF2-40B4-BE49-F238E27FC236}">
                <a16:creationId xmlns:a16="http://schemas.microsoft.com/office/drawing/2014/main" id="{DD385CE6-1D17-4CD6-BE78-4817D367FD96}"/>
              </a:ext>
            </a:extLst>
          </p:cNvPr>
          <p:cNvSpPr>
            <a:spLocks noGrp="1"/>
          </p:cNvSpPr>
          <p:nvPr/>
        </p:nvSpPr>
        <p:spPr>
          <a:xfrm>
            <a:off x="4229100" y="2857500"/>
            <a:ext cx="3486150" cy="1924050"/>
          </a:xfrm>
          <a:prstGeom prst="roundRect">
            <a:avLst>
              <a:gd name="adj" fmla="val 3960"/>
            </a:avLst>
          </a:prstGeom>
          <a:solidFill>
            <a:srgbClr val="F5EBDD"/>
          </a:solidFill>
          <a:ln w="9525">
            <a:solidFill>
              <a:srgbClr val="D8E3DE"/>
            </a:solidFill>
          </a:ln>
        </p:spPr>
      </p:sp>
      <p:sp>
        <p:nvSpPr>
          <p:cNvPr id="14" name="Овал 13">
            <a:extLst>
              <a:ext uri="{FF2B5EF4-FFF2-40B4-BE49-F238E27FC236}">
                <a16:creationId xmlns:a16="http://schemas.microsoft.com/office/drawing/2014/main" id="{F57317DC-48ED-4C7F-BB64-BDBBD4C586D7}"/>
              </a:ext>
            </a:extLst>
          </p:cNvPr>
          <p:cNvSpPr>
            <a:spLocks noGrp="1"/>
          </p:cNvSpPr>
          <p:nvPr/>
        </p:nvSpPr>
        <p:spPr>
          <a:xfrm>
            <a:off x="4419600" y="3048000"/>
            <a:ext cx="400050" cy="400050"/>
          </a:xfrm>
          <a:prstGeom prst="ellipse">
            <a:avLst/>
          </a:prstGeom>
          <a:solidFill>
            <a:srgbClr val="D8942C"/>
          </a:solidFill>
          <a:ln w="0">
            <a:noFill/>
          </a:ln>
        </p:spPr>
      </p:sp>
      <p:sp>
        <p:nvSpPr>
          <p:cNvPr id="15" name="Прямокутник 14">
            <a:extLst>
              <a:ext uri="{FF2B5EF4-FFF2-40B4-BE49-F238E27FC236}">
                <a16:creationId xmlns:a16="http://schemas.microsoft.com/office/drawing/2014/main" id="{A11314F4-F348-454F-9D1F-DDCB14B65FCA}"/>
              </a:ext>
            </a:extLst>
          </p:cNvPr>
          <p:cNvSpPr>
            <a:spLocks noGrp="1"/>
          </p:cNvSpPr>
          <p:nvPr/>
        </p:nvSpPr>
        <p:spPr>
          <a:xfrm>
            <a:off x="4419600" y="3171825"/>
            <a:ext cx="400050" cy="152400"/>
          </a:xfrm>
          <a:prstGeom prst="rect">
            <a:avLst/>
          </a:prstGeom>
          <a:noFill/>
          <a:ln w="0">
            <a:noFill/>
          </a:ln>
        </p:spPr>
        <p:txBody>
          <a:bodyPr anchor="t">
            <a:normAutofit fontScale="53333"/>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02</a:t>
            </a:r>
          </a:p>
        </p:txBody>
      </p:sp>
      <p:sp>
        <p:nvSpPr>
          <p:cNvPr id="16" name="Прямокутник 15">
            <a:extLst>
              <a:ext uri="{FF2B5EF4-FFF2-40B4-BE49-F238E27FC236}">
                <a16:creationId xmlns:a16="http://schemas.microsoft.com/office/drawing/2014/main" id="{3CB87A94-9F74-47B5-9350-FF6D6BA0F9F3}"/>
              </a:ext>
            </a:extLst>
          </p:cNvPr>
          <p:cNvSpPr>
            <a:spLocks noGrp="1"/>
          </p:cNvSpPr>
          <p:nvPr/>
        </p:nvSpPr>
        <p:spPr>
          <a:xfrm>
            <a:off x="4972050" y="3067050"/>
            <a:ext cx="2381250" cy="228600"/>
          </a:xfrm>
          <a:prstGeom prst="rect">
            <a:avLst/>
          </a:prstGeom>
          <a:noFill/>
          <a:ln w="0">
            <a:noFill/>
          </a:ln>
        </p:spPr>
        <p:txBody>
          <a:bodyPr anchor="t">
            <a:normAutofit fontScale="70588"/>
          </a:bodyPr>
          <a:lstStyle/>
          <a:p>
            <a:pPr algn="l">
              <a:defRPr sz="1275" b="1">
                <a:solidFill>
                  <a:srgbClr val="10272E"/>
                </a:solidFill>
                <a:latin typeface="DejaVu Sans"/>
                <a:ea typeface="DejaVu Sans"/>
                <a:cs typeface="DejaVu Sans"/>
              </a:defRPr>
            </a:pPr>
            <a:r>
              <a:rPr sz="1275" b="1">
                <a:solidFill>
                  <a:srgbClr val="10272E"/>
                </a:solidFill>
                <a:latin typeface="DejaVu Sans"/>
                <a:ea typeface="DejaVu Sans"/>
                <a:cs typeface="DejaVu Sans"/>
              </a:rPr>
              <a:t>Простір і час</a:t>
            </a:r>
          </a:p>
        </p:txBody>
      </p:sp>
      <p:sp>
        <p:nvSpPr>
          <p:cNvPr id="17" name="Прямокутник 16">
            <a:extLst>
              <a:ext uri="{FF2B5EF4-FFF2-40B4-BE49-F238E27FC236}">
                <a16:creationId xmlns:a16="http://schemas.microsoft.com/office/drawing/2014/main" id="{AC01D836-BCBF-40C0-BA58-26B35985B45D}"/>
              </a:ext>
            </a:extLst>
          </p:cNvPr>
          <p:cNvSpPr>
            <a:spLocks noGrp="1"/>
          </p:cNvSpPr>
          <p:nvPr/>
        </p:nvSpPr>
        <p:spPr>
          <a:xfrm>
            <a:off x="4495800" y="3600450"/>
            <a:ext cx="2952750" cy="914400"/>
          </a:xfrm>
          <a:prstGeom prst="rect">
            <a:avLst/>
          </a:prstGeom>
          <a:noFill/>
          <a:ln w="0">
            <a:noFill/>
          </a:ln>
        </p:spPr>
        <p:txBody>
          <a:bodyPr anchor="t">
            <a:normAutofit/>
          </a:bodyPr>
          <a:lstStyle/>
          <a:p>
            <a:pPr algn="l">
              <a:defRPr sz="1125" b="0">
                <a:solidFill>
                  <a:srgbClr val="617278"/>
                </a:solidFill>
                <a:latin typeface="DejaVu Sans"/>
                <a:ea typeface="DejaVu Sans"/>
                <a:cs typeface="DejaVu Sans"/>
              </a:defRPr>
            </a:pPr>
            <a:r>
              <a:rPr sz="1125" b="0">
                <a:solidFill>
                  <a:srgbClr val="617278"/>
                </a:solidFill>
                <a:latin typeface="DejaVu Sans"/>
                <a:ea typeface="DejaVu Sans"/>
                <a:cs typeface="DejaVu Sans"/>
              </a:rPr>
              <a:t>• дизайн та кількість</a:t>
            </a:r>
          </a:p>
          <a:p>
            <a:pPr algn="l">
              <a:defRPr sz="1125" b="0">
                <a:solidFill>
                  <a:srgbClr val="617278"/>
                </a:solidFill>
                <a:latin typeface="DejaVu Sans"/>
                <a:ea typeface="DejaVu Sans"/>
                <a:cs typeface="DejaVu Sans"/>
              </a:defRPr>
            </a:pPr>
            <a:r>
              <a:rPr sz="1125" b="0">
                <a:solidFill>
                  <a:srgbClr val="617278"/>
                </a:solidFill>
                <a:latin typeface="DejaVu Sans"/>
                <a:ea typeface="DejaVu Sans"/>
                <a:cs typeface="DejaVu Sans"/>
              </a:rPr>
              <a:t>• глибина відбору</a:t>
            </a:r>
          </a:p>
          <a:p>
            <a:pPr algn="l">
              <a:defRPr sz="1125" b="0">
                <a:solidFill>
                  <a:srgbClr val="617278"/>
                </a:solidFill>
                <a:latin typeface="DejaVu Sans"/>
                <a:ea typeface="DejaVu Sans"/>
                <a:cs typeface="DejaVu Sans"/>
              </a:defRPr>
            </a:pPr>
            <a:r>
              <a:rPr sz="1125" b="0">
                <a:solidFill>
                  <a:srgbClr val="617278"/>
                </a:solidFill>
                <a:latin typeface="DejaVu Sans"/>
                <a:ea typeface="DejaVu Sans"/>
                <a:cs typeface="DejaVu Sans"/>
              </a:rPr>
              <a:t>• сезонність</a:t>
            </a:r>
          </a:p>
        </p:txBody>
      </p:sp>
      <p:sp>
        <p:nvSpPr>
          <p:cNvPr id="18" name="Прямокутник: округлені кути 17">
            <a:extLst>
              <a:ext uri="{FF2B5EF4-FFF2-40B4-BE49-F238E27FC236}">
                <a16:creationId xmlns:a16="http://schemas.microsoft.com/office/drawing/2014/main" id="{F9AC0924-44DA-4D44-B28F-1BE4873BD544}"/>
              </a:ext>
            </a:extLst>
          </p:cNvPr>
          <p:cNvSpPr>
            <a:spLocks noGrp="1"/>
          </p:cNvSpPr>
          <p:nvPr/>
        </p:nvSpPr>
        <p:spPr>
          <a:xfrm>
            <a:off x="7943850" y="2857500"/>
            <a:ext cx="3486150" cy="1924050"/>
          </a:xfrm>
          <a:prstGeom prst="roundRect">
            <a:avLst>
              <a:gd name="adj" fmla="val 3960"/>
            </a:avLst>
          </a:prstGeom>
          <a:solidFill>
            <a:srgbClr val="F4F8F5"/>
          </a:solidFill>
          <a:ln w="9525">
            <a:solidFill>
              <a:srgbClr val="D8E3DE"/>
            </a:solidFill>
          </a:ln>
        </p:spPr>
      </p:sp>
      <p:sp>
        <p:nvSpPr>
          <p:cNvPr id="19" name="Овал 18">
            <a:extLst>
              <a:ext uri="{FF2B5EF4-FFF2-40B4-BE49-F238E27FC236}">
                <a16:creationId xmlns:a16="http://schemas.microsoft.com/office/drawing/2014/main" id="{49BF4D48-EF2C-4E7B-AC9C-FE98D41F3C11}"/>
              </a:ext>
            </a:extLst>
          </p:cNvPr>
          <p:cNvSpPr>
            <a:spLocks noGrp="1"/>
          </p:cNvSpPr>
          <p:nvPr/>
        </p:nvSpPr>
        <p:spPr>
          <a:xfrm>
            <a:off x="8134350" y="3048000"/>
            <a:ext cx="400050" cy="400050"/>
          </a:xfrm>
          <a:prstGeom prst="ellipse">
            <a:avLst/>
          </a:prstGeom>
          <a:solidFill>
            <a:srgbClr val="0F6B64"/>
          </a:solidFill>
          <a:ln w="0">
            <a:noFill/>
          </a:ln>
        </p:spPr>
      </p:sp>
      <p:sp>
        <p:nvSpPr>
          <p:cNvPr id="20" name="Прямокутник 19">
            <a:extLst>
              <a:ext uri="{FF2B5EF4-FFF2-40B4-BE49-F238E27FC236}">
                <a16:creationId xmlns:a16="http://schemas.microsoft.com/office/drawing/2014/main" id="{E4F6960F-3180-407B-8713-B60454DB9229}"/>
              </a:ext>
            </a:extLst>
          </p:cNvPr>
          <p:cNvSpPr>
            <a:spLocks noGrp="1"/>
          </p:cNvSpPr>
          <p:nvPr/>
        </p:nvSpPr>
        <p:spPr>
          <a:xfrm>
            <a:off x="8134350" y="3171825"/>
            <a:ext cx="400050" cy="152400"/>
          </a:xfrm>
          <a:prstGeom prst="rect">
            <a:avLst/>
          </a:prstGeom>
          <a:noFill/>
          <a:ln w="0">
            <a:noFill/>
          </a:ln>
        </p:spPr>
        <p:txBody>
          <a:bodyPr anchor="t">
            <a:normAutofit fontScale="53333"/>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03</a:t>
            </a:r>
          </a:p>
        </p:txBody>
      </p:sp>
      <p:sp>
        <p:nvSpPr>
          <p:cNvPr id="21" name="Прямокутник 20">
            <a:extLst>
              <a:ext uri="{FF2B5EF4-FFF2-40B4-BE49-F238E27FC236}">
                <a16:creationId xmlns:a16="http://schemas.microsoft.com/office/drawing/2014/main" id="{A3D76F18-255D-4BD0-8133-4EA544F3F223}"/>
              </a:ext>
            </a:extLst>
          </p:cNvPr>
          <p:cNvSpPr>
            <a:spLocks noGrp="1"/>
          </p:cNvSpPr>
          <p:nvPr/>
        </p:nvSpPr>
        <p:spPr>
          <a:xfrm>
            <a:off x="8686800" y="3067050"/>
            <a:ext cx="2381250" cy="228600"/>
          </a:xfrm>
          <a:prstGeom prst="rect">
            <a:avLst/>
          </a:prstGeom>
          <a:noFill/>
          <a:ln w="0">
            <a:noFill/>
          </a:ln>
        </p:spPr>
        <p:txBody>
          <a:bodyPr anchor="t">
            <a:normAutofit fontScale="70588"/>
          </a:bodyPr>
          <a:lstStyle/>
          <a:p>
            <a:pPr algn="l">
              <a:defRPr sz="1275" b="1">
                <a:solidFill>
                  <a:srgbClr val="10272E"/>
                </a:solidFill>
                <a:latin typeface="DejaVu Sans"/>
                <a:ea typeface="DejaVu Sans"/>
                <a:cs typeface="DejaVu Sans"/>
              </a:defRPr>
            </a:pPr>
            <a:r>
              <a:rPr sz="1275" b="1">
                <a:solidFill>
                  <a:srgbClr val="10272E"/>
                </a:solidFill>
                <a:latin typeface="DejaVu Sans"/>
                <a:ea typeface="DejaVu Sans"/>
                <a:cs typeface="DejaVu Sans"/>
              </a:rPr>
              <a:t>Якість виконання</a:t>
            </a:r>
          </a:p>
        </p:txBody>
      </p:sp>
      <p:sp>
        <p:nvSpPr>
          <p:cNvPr id="22" name="Прямокутник 21">
            <a:extLst>
              <a:ext uri="{FF2B5EF4-FFF2-40B4-BE49-F238E27FC236}">
                <a16:creationId xmlns:a16="http://schemas.microsoft.com/office/drawing/2014/main" id="{D5B8772C-2541-47A9-AE49-E765C292D8A9}"/>
              </a:ext>
            </a:extLst>
          </p:cNvPr>
          <p:cNvSpPr>
            <a:spLocks noGrp="1"/>
          </p:cNvSpPr>
          <p:nvPr/>
        </p:nvSpPr>
        <p:spPr>
          <a:xfrm>
            <a:off x="8210550" y="3600450"/>
            <a:ext cx="2952750" cy="914400"/>
          </a:xfrm>
          <a:prstGeom prst="rect">
            <a:avLst/>
          </a:prstGeom>
          <a:noFill/>
          <a:ln w="0">
            <a:noFill/>
          </a:ln>
        </p:spPr>
        <p:txBody>
          <a:bodyPr anchor="t">
            <a:normAutofit/>
          </a:bodyPr>
          <a:lstStyle/>
          <a:p>
            <a:pPr algn="l">
              <a:defRPr sz="1125" b="0">
                <a:solidFill>
                  <a:srgbClr val="617278"/>
                </a:solidFill>
                <a:latin typeface="DejaVu Sans"/>
                <a:ea typeface="DejaVu Sans"/>
                <a:cs typeface="DejaVu Sans"/>
              </a:defRPr>
            </a:pPr>
            <a:r>
              <a:rPr sz="1125" b="0">
                <a:solidFill>
                  <a:srgbClr val="617278"/>
                </a:solidFill>
                <a:latin typeface="DejaVu Sans"/>
                <a:ea typeface="DejaVu Sans"/>
                <a:cs typeface="DejaVu Sans"/>
              </a:rPr>
              <a:t>• польові процедури</a:t>
            </a:r>
          </a:p>
          <a:p>
            <a:pPr algn="l">
              <a:defRPr sz="1125" b="0">
                <a:solidFill>
                  <a:srgbClr val="617278"/>
                </a:solidFill>
                <a:latin typeface="DejaVu Sans"/>
                <a:ea typeface="DejaVu Sans"/>
                <a:cs typeface="DejaVu Sans"/>
              </a:defRPr>
            </a:pPr>
            <a:r>
              <a:rPr sz="1125" b="0">
                <a:solidFill>
                  <a:srgbClr val="617278"/>
                </a:solidFill>
                <a:latin typeface="DejaVu Sans"/>
                <a:ea typeface="DejaVu Sans"/>
                <a:cs typeface="DejaVu Sans"/>
              </a:rPr>
              <a:t>• охоплення різних зон</a:t>
            </a:r>
          </a:p>
          <a:p>
            <a:pPr algn="l">
              <a:defRPr sz="1125" b="0">
                <a:solidFill>
                  <a:srgbClr val="617278"/>
                </a:solidFill>
                <a:latin typeface="DejaVu Sans"/>
                <a:ea typeface="DejaVu Sans"/>
                <a:cs typeface="DejaVu Sans"/>
              </a:defRPr>
            </a:pPr>
            <a:r>
              <a:rPr sz="1125" b="0">
                <a:solidFill>
                  <a:srgbClr val="617278"/>
                </a:solidFill>
                <a:latin typeface="DejaVu Sans"/>
                <a:ea typeface="DejaVu Sans"/>
                <a:cs typeface="DejaVu Sans"/>
              </a:rPr>
              <a:t>• документування відхилень</a:t>
            </a:r>
          </a:p>
        </p:txBody>
      </p:sp>
      <p:sp>
        <p:nvSpPr>
          <p:cNvPr id="23" name="Прямокутник: округлені кути 22">
            <a:extLst>
              <a:ext uri="{FF2B5EF4-FFF2-40B4-BE49-F238E27FC236}">
                <a16:creationId xmlns:a16="http://schemas.microsoft.com/office/drawing/2014/main" id="{D3620E10-5630-447D-AD59-7456E305538C}"/>
              </a:ext>
            </a:extLst>
          </p:cNvPr>
          <p:cNvSpPr>
            <a:spLocks noGrp="1"/>
          </p:cNvSpPr>
          <p:nvPr/>
        </p:nvSpPr>
        <p:spPr>
          <a:xfrm>
            <a:off x="514350" y="5057775"/>
            <a:ext cx="11068050" cy="1066800"/>
          </a:xfrm>
          <a:prstGeom prst="roundRect">
            <a:avLst>
              <a:gd name="adj" fmla="val 7143"/>
            </a:avLst>
          </a:prstGeom>
          <a:solidFill>
            <a:srgbClr val="10272E"/>
          </a:solidFill>
          <a:ln w="0">
            <a:noFill/>
          </a:ln>
        </p:spPr>
      </p:sp>
      <p:sp>
        <p:nvSpPr>
          <p:cNvPr id="24" name="Прямокутник 23">
            <a:extLst>
              <a:ext uri="{FF2B5EF4-FFF2-40B4-BE49-F238E27FC236}">
                <a16:creationId xmlns:a16="http://schemas.microsoft.com/office/drawing/2014/main" id="{AFBC784C-B447-4F81-9EEA-68E64E47D4FE}"/>
              </a:ext>
            </a:extLst>
          </p:cNvPr>
          <p:cNvSpPr>
            <a:spLocks noGrp="1"/>
          </p:cNvSpPr>
          <p:nvPr/>
        </p:nvSpPr>
        <p:spPr>
          <a:xfrm>
            <a:off x="742950" y="5238750"/>
            <a:ext cx="3143250" cy="228600"/>
          </a:xfrm>
          <a:prstGeom prst="rect">
            <a:avLst/>
          </a:prstGeom>
          <a:noFill/>
          <a:ln w="0">
            <a:noFill/>
          </a:ln>
        </p:spPr>
        <p:txBody>
          <a:bodyPr anchor="t">
            <a:normAutofit fontScale="85714"/>
          </a:bodyPr>
          <a:lstStyle/>
          <a:p>
            <a:pPr algn="l">
              <a:defRPr sz="1050" b="1">
                <a:solidFill>
                  <a:srgbClr val="A9D6C4"/>
                </a:solidFill>
                <a:latin typeface="DejaVu Sans"/>
                <a:ea typeface="DejaVu Sans"/>
                <a:cs typeface="DejaVu Sans"/>
              </a:defRPr>
            </a:pPr>
            <a:r>
              <a:rPr sz="1050" b="1">
                <a:solidFill>
                  <a:srgbClr val="A9D6C4"/>
                </a:solidFill>
                <a:latin typeface="DejaVu Sans"/>
                <a:ea typeface="DejaVu Sans"/>
                <a:cs typeface="DejaVu Sans"/>
              </a:rPr>
              <a:t>БІЛЬШЕ ПРОБ ≠ КРАЩА ВИБІРКА</a:t>
            </a:r>
          </a:p>
        </p:txBody>
      </p:sp>
      <p:sp>
        <p:nvSpPr>
          <p:cNvPr id="25" name="Прямокутник 24">
            <a:extLst>
              <a:ext uri="{FF2B5EF4-FFF2-40B4-BE49-F238E27FC236}">
                <a16:creationId xmlns:a16="http://schemas.microsoft.com/office/drawing/2014/main" id="{E6C797B1-218D-4BD9-99AA-A2E31B9D39B7}"/>
              </a:ext>
            </a:extLst>
          </p:cNvPr>
          <p:cNvSpPr>
            <a:spLocks noGrp="1"/>
          </p:cNvSpPr>
          <p:nvPr/>
        </p:nvSpPr>
        <p:spPr>
          <a:xfrm>
            <a:off x="742950" y="5562600"/>
            <a:ext cx="10382250" cy="409575"/>
          </a:xfrm>
          <a:prstGeom prst="rect">
            <a:avLst/>
          </a:prstGeom>
          <a:noFill/>
          <a:ln w="0">
            <a:noFill/>
          </a:ln>
        </p:spPr>
        <p:txBody>
          <a:bodyPr anchor="t">
            <a:normAutofit fontScale="86979"/>
          </a:bodyPr>
          <a:lstStyle/>
          <a:p>
            <a:pPr algn="l">
              <a:defRPr sz="1200" b="1">
                <a:solidFill>
                  <a:srgbClr val="FFFFFF"/>
                </a:solidFill>
                <a:latin typeface="DejaVu Sans"/>
                <a:ea typeface="DejaVu Sans"/>
                <a:cs typeface="DejaVu Sans"/>
              </a:defRPr>
            </a:pPr>
            <a:r>
              <a:rPr sz="1200" b="1">
                <a:solidFill>
                  <a:srgbClr val="FFFFFF"/>
                </a:solidFill>
                <a:latin typeface="DejaVu Sans"/>
                <a:ea typeface="DejaVu Sans"/>
                <a:cs typeface="DejaVu Sans"/>
              </a:rPr>
              <a:t>Репрезентативність втрачається, якщо всі точки лежать лише біля дороги, в доступному куті, на одній відстані від джерела або поза напрямком міграції.</a:t>
            </a:r>
          </a:p>
        </p:txBody>
      </p:sp>
      <p:sp>
        <p:nvSpPr>
          <p:cNvPr id="26" name="Прямокутник 25">
            <a:extLst>
              <a:ext uri="{FF2B5EF4-FFF2-40B4-BE49-F238E27FC236}">
                <a16:creationId xmlns:a16="http://schemas.microsoft.com/office/drawing/2014/main" id="{46F4FBA1-11A4-40C6-8B6A-D81C3F3E8001}"/>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27" name="Прямокутник 26">
            <a:extLst>
              <a:ext uri="{FF2B5EF4-FFF2-40B4-BE49-F238E27FC236}">
                <a16:creationId xmlns:a16="http://schemas.microsoft.com/office/drawing/2014/main" id="{75A259DF-CD14-486D-8DA6-3AE301F051FE}"/>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07</a:t>
            </a:r>
          </a:p>
        </p:txBody>
      </p:sp>
    </p:spTree>
    <p:extLst>
      <p:ext uri="{BB962C8B-B14F-4D97-AF65-F5344CB8AC3E}">
        <p14:creationId xmlns:p14="http://schemas.microsoft.com/office/powerpoint/2010/main" val="638606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60" name="Прямокутник 59">
            <a:extLst>
              <a:ext uri="{FF2B5EF4-FFF2-40B4-BE49-F238E27FC236}">
                <a16:creationId xmlns:a16="http://schemas.microsoft.com/office/drawing/2014/main" id="{89AB085B-3BD6-478B-9F79-15592C1D3F7F}"/>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08</a:t>
            </a:r>
          </a:p>
        </p:txBody>
      </p:sp>
      <p:sp>
        <p:nvSpPr>
          <p:cNvPr id="2" name="Прямокутник 1">
            <a:extLst>
              <a:ext uri="{FF2B5EF4-FFF2-40B4-BE49-F238E27FC236}">
                <a16:creationId xmlns:a16="http://schemas.microsoft.com/office/drawing/2014/main" id="{08589C84-3354-439C-BDE7-D5A461DC2BBA}"/>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D49F055F-3EF2-424E-BD27-E61844B62A67}"/>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Концептуальна модель визначає, де і що відбирати</a:t>
            </a:r>
          </a:p>
        </p:txBody>
      </p:sp>
      <p:sp>
        <p:nvSpPr>
          <p:cNvPr id="4" name="Прямокутник: округлені кути 3">
            <a:extLst>
              <a:ext uri="{FF2B5EF4-FFF2-40B4-BE49-F238E27FC236}">
                <a16:creationId xmlns:a16="http://schemas.microsoft.com/office/drawing/2014/main" id="{36FD1DD2-F1DC-446A-9CFD-72B884027C95}"/>
              </a:ext>
            </a:extLst>
          </p:cNvPr>
          <p:cNvSpPr>
            <a:spLocks noGrp="1"/>
          </p:cNvSpPr>
          <p:nvPr/>
        </p:nvSpPr>
        <p:spPr>
          <a:xfrm>
            <a:off x="514350" y="1657350"/>
            <a:ext cx="11068050" cy="800100"/>
          </a:xfrm>
          <a:prstGeom prst="roundRect">
            <a:avLst>
              <a:gd name="adj" fmla="val 9524"/>
            </a:avLst>
          </a:prstGeom>
          <a:solidFill>
            <a:srgbClr val="FFFFFF"/>
          </a:solidFill>
          <a:ln w="9525">
            <a:solidFill>
              <a:srgbClr val="D8E3DE"/>
            </a:solidFill>
          </a:ln>
        </p:spPr>
      </p:sp>
      <p:sp>
        <p:nvSpPr>
          <p:cNvPr id="5" name="Прямокутник: округлені кути 4">
            <a:extLst>
              <a:ext uri="{FF2B5EF4-FFF2-40B4-BE49-F238E27FC236}">
                <a16:creationId xmlns:a16="http://schemas.microsoft.com/office/drawing/2014/main" id="{1AD5F046-EF14-482C-BF84-97C757F0F011}"/>
              </a:ext>
            </a:extLst>
          </p:cNvPr>
          <p:cNvSpPr>
            <a:spLocks noGrp="1"/>
          </p:cNvSpPr>
          <p:nvPr/>
        </p:nvSpPr>
        <p:spPr>
          <a:xfrm>
            <a:off x="514350" y="1657350"/>
            <a:ext cx="76200" cy="80010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08073329-5F61-4E43-AF57-AB720E26DC0C}"/>
              </a:ext>
            </a:extLst>
          </p:cNvPr>
          <p:cNvSpPr>
            <a:spLocks noGrp="1"/>
          </p:cNvSpPr>
          <p:nvPr/>
        </p:nvSpPr>
        <p:spPr>
          <a:xfrm>
            <a:off x="742950" y="1809750"/>
            <a:ext cx="1064895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КОНЦЕПТУАЛЬНА МОДЕЛЬ ДЛЯ ПРОБОВІДБОРУ</a:t>
            </a:r>
          </a:p>
        </p:txBody>
      </p:sp>
      <p:sp>
        <p:nvSpPr>
          <p:cNvPr id="7" name="Прямокутник 6">
            <a:extLst>
              <a:ext uri="{FF2B5EF4-FFF2-40B4-BE49-F238E27FC236}">
                <a16:creationId xmlns:a16="http://schemas.microsoft.com/office/drawing/2014/main" id="{F534895A-3470-4A28-BAA2-5FFC8E1FB832}"/>
              </a:ext>
            </a:extLst>
          </p:cNvPr>
          <p:cNvSpPr>
            <a:spLocks noGrp="1"/>
          </p:cNvSpPr>
          <p:nvPr/>
        </p:nvSpPr>
        <p:spPr>
          <a:xfrm>
            <a:off x="742950" y="2066925"/>
            <a:ext cx="10648950" cy="276225"/>
          </a:xfrm>
          <a:prstGeom prst="rect">
            <a:avLst/>
          </a:prstGeom>
          <a:noFill/>
          <a:ln w="0">
            <a:noFill/>
          </a:ln>
        </p:spPr>
        <p:txBody>
          <a:bodyPr anchor="t">
            <a:normAutofit fontScale="95098"/>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Логічний ланцюг від джерела до рецептора, кожну ланку якого перевіряють відповідними пробами й вимірюваннями.</a:t>
            </a:r>
          </a:p>
        </p:txBody>
      </p:sp>
      <p:sp>
        <p:nvSpPr>
          <p:cNvPr id="8" name="Прямокутник: округлені кути 7">
            <a:extLst>
              <a:ext uri="{FF2B5EF4-FFF2-40B4-BE49-F238E27FC236}">
                <a16:creationId xmlns:a16="http://schemas.microsoft.com/office/drawing/2014/main" id="{F88665D5-40D1-4444-A4B1-64E973A89F9B}"/>
              </a:ext>
            </a:extLst>
          </p:cNvPr>
          <p:cNvSpPr>
            <a:spLocks noGrp="1"/>
          </p:cNvSpPr>
          <p:nvPr/>
        </p:nvSpPr>
        <p:spPr>
          <a:xfrm>
            <a:off x="514350" y="2876550"/>
            <a:ext cx="1600200" cy="876300"/>
          </a:xfrm>
          <a:prstGeom prst="roundRect">
            <a:avLst>
              <a:gd name="adj" fmla="val 8696"/>
            </a:avLst>
          </a:prstGeom>
          <a:solidFill>
            <a:srgbClr val="F5EBDD"/>
          </a:solidFill>
          <a:ln w="9525">
            <a:solidFill>
              <a:srgbClr val="D8E3DE"/>
            </a:solidFill>
          </a:ln>
        </p:spPr>
      </p:sp>
      <p:sp>
        <p:nvSpPr>
          <p:cNvPr id="9" name="Прямокутник 8">
            <a:extLst>
              <a:ext uri="{FF2B5EF4-FFF2-40B4-BE49-F238E27FC236}">
                <a16:creationId xmlns:a16="http://schemas.microsoft.com/office/drawing/2014/main" id="{86BB4FAA-9741-4DED-906F-2A17D55344B7}"/>
              </a:ext>
            </a:extLst>
          </p:cNvPr>
          <p:cNvSpPr>
            <a:spLocks noGrp="1"/>
          </p:cNvSpPr>
          <p:nvPr/>
        </p:nvSpPr>
        <p:spPr>
          <a:xfrm>
            <a:off x="647700" y="3009900"/>
            <a:ext cx="247650" cy="161925"/>
          </a:xfrm>
          <a:prstGeom prst="rect">
            <a:avLst/>
          </a:prstGeom>
          <a:noFill/>
          <a:ln w="0">
            <a:noFill/>
          </a:ln>
        </p:spPr>
        <p:txBody>
          <a:bodyPr anchor="t">
            <a:normAutofit fontScale="49215"/>
          </a:bodyPr>
          <a:lstStyle/>
          <a:p>
            <a:pPr algn="l">
              <a:defRPr sz="750" b="1">
                <a:solidFill>
                  <a:srgbClr val="D8942C"/>
                </a:solidFill>
                <a:latin typeface="DejaVu Sans"/>
                <a:ea typeface="DejaVu Sans"/>
                <a:cs typeface="DejaVu Sans"/>
              </a:defRPr>
            </a:pPr>
            <a:r>
              <a:rPr sz="750" b="1">
                <a:solidFill>
                  <a:srgbClr val="D8942C"/>
                </a:solidFill>
                <a:latin typeface="DejaVu Sans"/>
                <a:ea typeface="DejaVu Sans"/>
                <a:cs typeface="DejaVu Sans"/>
              </a:rPr>
              <a:t>01</a:t>
            </a:r>
          </a:p>
        </p:txBody>
      </p:sp>
      <p:sp>
        <p:nvSpPr>
          <p:cNvPr id="10" name="Прямокутник 9">
            <a:extLst>
              <a:ext uri="{FF2B5EF4-FFF2-40B4-BE49-F238E27FC236}">
                <a16:creationId xmlns:a16="http://schemas.microsoft.com/office/drawing/2014/main" id="{1A3669FB-AEC5-4CFD-98FA-68515F63560D}"/>
              </a:ext>
            </a:extLst>
          </p:cNvPr>
          <p:cNvSpPr>
            <a:spLocks noGrp="1"/>
          </p:cNvSpPr>
          <p:nvPr/>
        </p:nvSpPr>
        <p:spPr>
          <a:xfrm>
            <a:off x="647700" y="3248025"/>
            <a:ext cx="1333500" cy="180975"/>
          </a:xfrm>
          <a:prstGeom prst="rect">
            <a:avLst/>
          </a:prstGeom>
          <a:noFill/>
          <a:ln w="0">
            <a:noFill/>
          </a:ln>
        </p:spPr>
        <p:txBody>
          <a:bodyPr anchor="t">
            <a:normAutofit fontScale="60256"/>
          </a:bodyPr>
          <a:lstStyle/>
          <a:p>
            <a:pPr algn="l">
              <a:defRPr sz="975" b="1">
                <a:solidFill>
                  <a:srgbClr val="10272E"/>
                </a:solidFill>
                <a:latin typeface="DejaVu Sans"/>
                <a:ea typeface="DejaVu Sans"/>
                <a:cs typeface="DejaVu Sans"/>
              </a:defRPr>
            </a:pPr>
            <a:r>
              <a:rPr sz="975" b="1">
                <a:solidFill>
                  <a:srgbClr val="10272E"/>
                </a:solidFill>
                <a:latin typeface="DejaVu Sans"/>
                <a:ea typeface="DejaVu Sans"/>
                <a:cs typeface="DejaVu Sans"/>
              </a:rPr>
              <a:t>Джерело</a:t>
            </a:r>
          </a:p>
        </p:txBody>
      </p:sp>
      <p:sp>
        <p:nvSpPr>
          <p:cNvPr id="11" name="Прямокутник 10">
            <a:extLst>
              <a:ext uri="{FF2B5EF4-FFF2-40B4-BE49-F238E27FC236}">
                <a16:creationId xmlns:a16="http://schemas.microsoft.com/office/drawing/2014/main" id="{5957E5EF-4BC2-498E-94F9-F0B262BF2984}"/>
              </a:ext>
            </a:extLst>
          </p:cNvPr>
          <p:cNvSpPr>
            <a:spLocks noGrp="1"/>
          </p:cNvSpPr>
          <p:nvPr/>
        </p:nvSpPr>
        <p:spPr>
          <a:xfrm>
            <a:off x="647700" y="3486150"/>
            <a:ext cx="1333500" cy="161925"/>
          </a:xfrm>
          <a:prstGeom prst="rect">
            <a:avLst/>
          </a:prstGeom>
          <a:noFill/>
          <a:ln w="0">
            <a:noFill/>
          </a:ln>
        </p:spPr>
        <p:txBody>
          <a:bodyPr anchor="t">
            <a:normAutofit fontScale="51389"/>
          </a:bodyPr>
          <a:lstStyle/>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резервуар</a:t>
            </a:r>
          </a:p>
        </p:txBody>
      </p:sp>
      <p:sp>
        <p:nvSpPr>
          <p:cNvPr id="12" name="Прямокутник 11">
            <a:extLst>
              <a:ext uri="{FF2B5EF4-FFF2-40B4-BE49-F238E27FC236}">
                <a16:creationId xmlns:a16="http://schemas.microsoft.com/office/drawing/2014/main" id="{E338EF23-091F-4C5B-B3F8-D29530022E9F}"/>
              </a:ext>
            </a:extLst>
          </p:cNvPr>
          <p:cNvSpPr>
            <a:spLocks noGrp="1"/>
          </p:cNvSpPr>
          <p:nvPr/>
        </p:nvSpPr>
        <p:spPr>
          <a:xfrm>
            <a:off x="2152650" y="3276600"/>
            <a:ext cx="171450" cy="38100"/>
          </a:xfrm>
          <a:prstGeom prst="rect">
            <a:avLst/>
          </a:prstGeom>
          <a:solidFill>
            <a:srgbClr val="4D8A68"/>
          </a:solidFill>
          <a:ln w="0">
            <a:noFill/>
          </a:ln>
        </p:spPr>
      </p:sp>
      <p:sp>
        <p:nvSpPr>
          <p:cNvPr id="13" name="Прямокутник: округлені кути 12">
            <a:extLst>
              <a:ext uri="{FF2B5EF4-FFF2-40B4-BE49-F238E27FC236}">
                <a16:creationId xmlns:a16="http://schemas.microsoft.com/office/drawing/2014/main" id="{579B71E2-A09A-48CC-B480-E2DF6E9B0DE6}"/>
              </a:ext>
            </a:extLst>
          </p:cNvPr>
          <p:cNvSpPr>
            <a:spLocks noGrp="1"/>
          </p:cNvSpPr>
          <p:nvPr/>
        </p:nvSpPr>
        <p:spPr>
          <a:xfrm>
            <a:off x="2362200" y="2876550"/>
            <a:ext cx="1600200" cy="876300"/>
          </a:xfrm>
          <a:prstGeom prst="roundRect">
            <a:avLst>
              <a:gd name="adj" fmla="val 8696"/>
            </a:avLst>
          </a:prstGeom>
          <a:solidFill>
            <a:srgbClr val="FFFFFF"/>
          </a:solidFill>
          <a:ln w="9525">
            <a:solidFill>
              <a:srgbClr val="D8E3DE"/>
            </a:solidFill>
          </a:ln>
        </p:spPr>
      </p:sp>
      <p:sp>
        <p:nvSpPr>
          <p:cNvPr id="14" name="Прямокутник 13">
            <a:extLst>
              <a:ext uri="{FF2B5EF4-FFF2-40B4-BE49-F238E27FC236}">
                <a16:creationId xmlns:a16="http://schemas.microsoft.com/office/drawing/2014/main" id="{79241CCF-4EE3-4F45-90C6-1CB8F2CA579C}"/>
              </a:ext>
            </a:extLst>
          </p:cNvPr>
          <p:cNvSpPr>
            <a:spLocks noGrp="1"/>
          </p:cNvSpPr>
          <p:nvPr/>
        </p:nvSpPr>
        <p:spPr>
          <a:xfrm>
            <a:off x="2495550" y="3009900"/>
            <a:ext cx="247650" cy="161925"/>
          </a:xfrm>
          <a:prstGeom prst="rect">
            <a:avLst/>
          </a:prstGeom>
          <a:noFill/>
          <a:ln w="0">
            <a:noFill/>
          </a:ln>
        </p:spPr>
        <p:txBody>
          <a:bodyPr anchor="t">
            <a:normAutofit fontScale="49215"/>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02</a:t>
            </a:r>
          </a:p>
        </p:txBody>
      </p:sp>
      <p:sp>
        <p:nvSpPr>
          <p:cNvPr id="15" name="Прямокутник 14">
            <a:extLst>
              <a:ext uri="{FF2B5EF4-FFF2-40B4-BE49-F238E27FC236}">
                <a16:creationId xmlns:a16="http://schemas.microsoft.com/office/drawing/2014/main" id="{FF6D6179-76C0-4BC3-BB59-713F27F1DEFC}"/>
              </a:ext>
            </a:extLst>
          </p:cNvPr>
          <p:cNvSpPr>
            <a:spLocks noGrp="1"/>
          </p:cNvSpPr>
          <p:nvPr/>
        </p:nvSpPr>
        <p:spPr>
          <a:xfrm>
            <a:off x="2495550" y="3248025"/>
            <a:ext cx="1333500" cy="180975"/>
          </a:xfrm>
          <a:prstGeom prst="rect">
            <a:avLst/>
          </a:prstGeom>
          <a:noFill/>
          <a:ln w="0">
            <a:noFill/>
          </a:ln>
        </p:spPr>
        <p:txBody>
          <a:bodyPr anchor="t">
            <a:normAutofit fontScale="60256"/>
          </a:bodyPr>
          <a:lstStyle/>
          <a:p>
            <a:pPr algn="l">
              <a:defRPr sz="975" b="1">
                <a:solidFill>
                  <a:srgbClr val="10272E"/>
                </a:solidFill>
                <a:latin typeface="DejaVu Sans"/>
                <a:ea typeface="DejaVu Sans"/>
                <a:cs typeface="DejaVu Sans"/>
              </a:defRPr>
            </a:pPr>
            <a:r>
              <a:rPr sz="975" b="1">
                <a:solidFill>
                  <a:srgbClr val="10272E"/>
                </a:solidFill>
                <a:latin typeface="DejaVu Sans"/>
                <a:ea typeface="DejaVu Sans"/>
                <a:cs typeface="DejaVu Sans"/>
              </a:rPr>
              <a:t>Забруднювач</a:t>
            </a:r>
          </a:p>
        </p:txBody>
      </p:sp>
      <p:sp>
        <p:nvSpPr>
          <p:cNvPr id="16" name="Прямокутник 15">
            <a:extLst>
              <a:ext uri="{FF2B5EF4-FFF2-40B4-BE49-F238E27FC236}">
                <a16:creationId xmlns:a16="http://schemas.microsoft.com/office/drawing/2014/main" id="{F616BBB9-E619-4563-B427-AC848B80C1E9}"/>
              </a:ext>
            </a:extLst>
          </p:cNvPr>
          <p:cNvSpPr>
            <a:spLocks noGrp="1"/>
          </p:cNvSpPr>
          <p:nvPr/>
        </p:nvSpPr>
        <p:spPr>
          <a:xfrm>
            <a:off x="2495550" y="3486150"/>
            <a:ext cx="1333500" cy="161925"/>
          </a:xfrm>
          <a:prstGeom prst="rect">
            <a:avLst/>
          </a:prstGeom>
          <a:noFill/>
          <a:ln w="0">
            <a:noFill/>
          </a:ln>
        </p:spPr>
        <p:txBody>
          <a:bodyPr anchor="t">
            <a:normAutofit fontScale="51389"/>
          </a:bodyPr>
          <a:lstStyle/>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дизель</a:t>
            </a:r>
          </a:p>
        </p:txBody>
      </p:sp>
      <p:sp>
        <p:nvSpPr>
          <p:cNvPr id="17" name="Прямокутник 16">
            <a:extLst>
              <a:ext uri="{FF2B5EF4-FFF2-40B4-BE49-F238E27FC236}">
                <a16:creationId xmlns:a16="http://schemas.microsoft.com/office/drawing/2014/main" id="{45B19086-94B9-43D9-9ADF-07123690F505}"/>
              </a:ext>
            </a:extLst>
          </p:cNvPr>
          <p:cNvSpPr>
            <a:spLocks noGrp="1"/>
          </p:cNvSpPr>
          <p:nvPr/>
        </p:nvSpPr>
        <p:spPr>
          <a:xfrm>
            <a:off x="4000500" y="3276600"/>
            <a:ext cx="171450" cy="38100"/>
          </a:xfrm>
          <a:prstGeom prst="rect">
            <a:avLst/>
          </a:prstGeom>
          <a:solidFill>
            <a:srgbClr val="4D8A68"/>
          </a:solidFill>
          <a:ln w="0">
            <a:noFill/>
          </a:ln>
        </p:spPr>
      </p:sp>
      <p:sp>
        <p:nvSpPr>
          <p:cNvPr id="18" name="Прямокутник: округлені кути 17">
            <a:extLst>
              <a:ext uri="{FF2B5EF4-FFF2-40B4-BE49-F238E27FC236}">
                <a16:creationId xmlns:a16="http://schemas.microsoft.com/office/drawing/2014/main" id="{D98E80F5-001B-4898-AFB8-111ACFB99BEA}"/>
              </a:ext>
            </a:extLst>
          </p:cNvPr>
          <p:cNvSpPr>
            <a:spLocks noGrp="1"/>
          </p:cNvSpPr>
          <p:nvPr/>
        </p:nvSpPr>
        <p:spPr>
          <a:xfrm>
            <a:off x="4210050" y="2876550"/>
            <a:ext cx="1600200" cy="876300"/>
          </a:xfrm>
          <a:prstGeom prst="roundRect">
            <a:avLst>
              <a:gd name="adj" fmla="val 8696"/>
            </a:avLst>
          </a:prstGeom>
          <a:solidFill>
            <a:srgbClr val="FFFFFF"/>
          </a:solidFill>
          <a:ln w="9525">
            <a:solidFill>
              <a:srgbClr val="D8E3DE"/>
            </a:solidFill>
          </a:ln>
        </p:spPr>
      </p:sp>
      <p:sp>
        <p:nvSpPr>
          <p:cNvPr id="19" name="Прямокутник 18">
            <a:extLst>
              <a:ext uri="{FF2B5EF4-FFF2-40B4-BE49-F238E27FC236}">
                <a16:creationId xmlns:a16="http://schemas.microsoft.com/office/drawing/2014/main" id="{F4934A24-FE8E-48C2-B74A-2C042E7AEBA0}"/>
              </a:ext>
            </a:extLst>
          </p:cNvPr>
          <p:cNvSpPr>
            <a:spLocks noGrp="1"/>
          </p:cNvSpPr>
          <p:nvPr/>
        </p:nvSpPr>
        <p:spPr>
          <a:xfrm>
            <a:off x="4343400" y="3009900"/>
            <a:ext cx="247650" cy="161925"/>
          </a:xfrm>
          <a:prstGeom prst="rect">
            <a:avLst/>
          </a:prstGeom>
          <a:noFill/>
          <a:ln w="0">
            <a:noFill/>
          </a:ln>
        </p:spPr>
        <p:txBody>
          <a:bodyPr anchor="t">
            <a:normAutofit fontScale="49215"/>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03</a:t>
            </a:r>
          </a:p>
        </p:txBody>
      </p:sp>
      <p:sp>
        <p:nvSpPr>
          <p:cNvPr id="20" name="Прямокутник 19">
            <a:extLst>
              <a:ext uri="{FF2B5EF4-FFF2-40B4-BE49-F238E27FC236}">
                <a16:creationId xmlns:a16="http://schemas.microsoft.com/office/drawing/2014/main" id="{EE9BF5E0-D660-4788-80AE-E426BC667659}"/>
              </a:ext>
            </a:extLst>
          </p:cNvPr>
          <p:cNvSpPr>
            <a:spLocks noGrp="1"/>
          </p:cNvSpPr>
          <p:nvPr/>
        </p:nvSpPr>
        <p:spPr>
          <a:xfrm>
            <a:off x="4343400" y="3248025"/>
            <a:ext cx="1333500" cy="180975"/>
          </a:xfrm>
          <a:prstGeom prst="rect">
            <a:avLst/>
          </a:prstGeom>
          <a:noFill/>
          <a:ln w="0">
            <a:noFill/>
          </a:ln>
        </p:spPr>
        <p:txBody>
          <a:bodyPr anchor="t">
            <a:normAutofit fontScale="60256"/>
          </a:bodyPr>
          <a:lstStyle/>
          <a:p>
            <a:pPr algn="l">
              <a:defRPr sz="975" b="1">
                <a:solidFill>
                  <a:srgbClr val="10272E"/>
                </a:solidFill>
                <a:latin typeface="DejaVu Sans"/>
                <a:ea typeface="DejaVu Sans"/>
                <a:cs typeface="DejaVu Sans"/>
              </a:defRPr>
            </a:pPr>
            <a:r>
              <a:rPr sz="975" b="1">
                <a:solidFill>
                  <a:srgbClr val="10272E"/>
                </a:solidFill>
                <a:latin typeface="DejaVu Sans"/>
                <a:ea typeface="DejaVu Sans"/>
                <a:cs typeface="DejaVu Sans"/>
              </a:rPr>
              <a:t>Середовище</a:t>
            </a:r>
          </a:p>
        </p:txBody>
      </p:sp>
      <p:sp>
        <p:nvSpPr>
          <p:cNvPr id="21" name="Прямокутник 20">
            <a:extLst>
              <a:ext uri="{FF2B5EF4-FFF2-40B4-BE49-F238E27FC236}">
                <a16:creationId xmlns:a16="http://schemas.microsoft.com/office/drawing/2014/main" id="{25F98E10-7DA6-449D-9A1C-7CEF86D1F0B4}"/>
              </a:ext>
            </a:extLst>
          </p:cNvPr>
          <p:cNvSpPr>
            <a:spLocks noGrp="1"/>
          </p:cNvSpPr>
          <p:nvPr/>
        </p:nvSpPr>
        <p:spPr>
          <a:xfrm>
            <a:off x="4343400" y="3486150"/>
            <a:ext cx="1333500" cy="161925"/>
          </a:xfrm>
          <a:prstGeom prst="rect">
            <a:avLst/>
          </a:prstGeom>
          <a:noFill/>
          <a:ln w="0">
            <a:noFill/>
          </a:ln>
        </p:spPr>
        <p:txBody>
          <a:bodyPr anchor="t">
            <a:normAutofit fontScale="51389"/>
          </a:bodyPr>
          <a:lstStyle/>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ґрунт</a:t>
            </a:r>
          </a:p>
        </p:txBody>
      </p:sp>
      <p:sp>
        <p:nvSpPr>
          <p:cNvPr id="22" name="Прямокутник 21">
            <a:extLst>
              <a:ext uri="{FF2B5EF4-FFF2-40B4-BE49-F238E27FC236}">
                <a16:creationId xmlns:a16="http://schemas.microsoft.com/office/drawing/2014/main" id="{30F2F78F-5F21-4D1F-B368-C9C4169819C5}"/>
              </a:ext>
            </a:extLst>
          </p:cNvPr>
          <p:cNvSpPr>
            <a:spLocks noGrp="1"/>
          </p:cNvSpPr>
          <p:nvPr/>
        </p:nvSpPr>
        <p:spPr>
          <a:xfrm>
            <a:off x="5848350" y="3276600"/>
            <a:ext cx="171450" cy="38100"/>
          </a:xfrm>
          <a:prstGeom prst="rect">
            <a:avLst/>
          </a:prstGeom>
          <a:solidFill>
            <a:srgbClr val="4D8A68"/>
          </a:solidFill>
          <a:ln w="0">
            <a:noFill/>
          </a:ln>
        </p:spPr>
      </p:sp>
      <p:sp>
        <p:nvSpPr>
          <p:cNvPr id="23" name="Прямокутник: округлені кути 22">
            <a:extLst>
              <a:ext uri="{FF2B5EF4-FFF2-40B4-BE49-F238E27FC236}">
                <a16:creationId xmlns:a16="http://schemas.microsoft.com/office/drawing/2014/main" id="{48BF0C16-7D70-4811-9438-ABF23C2CA68B}"/>
              </a:ext>
            </a:extLst>
          </p:cNvPr>
          <p:cNvSpPr>
            <a:spLocks noGrp="1"/>
          </p:cNvSpPr>
          <p:nvPr/>
        </p:nvSpPr>
        <p:spPr>
          <a:xfrm>
            <a:off x="6057900" y="2876550"/>
            <a:ext cx="1600200" cy="876300"/>
          </a:xfrm>
          <a:prstGeom prst="roundRect">
            <a:avLst>
              <a:gd name="adj" fmla="val 8696"/>
            </a:avLst>
          </a:prstGeom>
          <a:solidFill>
            <a:srgbClr val="FFFFFF"/>
          </a:solidFill>
          <a:ln w="9525">
            <a:solidFill>
              <a:srgbClr val="D8E3DE"/>
            </a:solidFill>
          </a:ln>
        </p:spPr>
      </p:sp>
      <p:sp>
        <p:nvSpPr>
          <p:cNvPr id="24" name="Прямокутник 23">
            <a:extLst>
              <a:ext uri="{FF2B5EF4-FFF2-40B4-BE49-F238E27FC236}">
                <a16:creationId xmlns:a16="http://schemas.microsoft.com/office/drawing/2014/main" id="{1E4953B0-4F0B-45CE-B6B9-E75A2E9FDFFB}"/>
              </a:ext>
            </a:extLst>
          </p:cNvPr>
          <p:cNvSpPr>
            <a:spLocks noGrp="1"/>
          </p:cNvSpPr>
          <p:nvPr/>
        </p:nvSpPr>
        <p:spPr>
          <a:xfrm>
            <a:off x="6191250" y="3009900"/>
            <a:ext cx="247650" cy="161925"/>
          </a:xfrm>
          <a:prstGeom prst="rect">
            <a:avLst/>
          </a:prstGeom>
          <a:noFill/>
          <a:ln w="0">
            <a:noFill/>
          </a:ln>
        </p:spPr>
        <p:txBody>
          <a:bodyPr anchor="t">
            <a:normAutofit fontScale="49215"/>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04</a:t>
            </a:r>
          </a:p>
        </p:txBody>
      </p:sp>
      <p:sp>
        <p:nvSpPr>
          <p:cNvPr id="25" name="Прямокутник 24">
            <a:extLst>
              <a:ext uri="{FF2B5EF4-FFF2-40B4-BE49-F238E27FC236}">
                <a16:creationId xmlns:a16="http://schemas.microsoft.com/office/drawing/2014/main" id="{FE051C62-0D67-4D34-B3E9-214A003E31F9}"/>
              </a:ext>
            </a:extLst>
          </p:cNvPr>
          <p:cNvSpPr>
            <a:spLocks noGrp="1"/>
          </p:cNvSpPr>
          <p:nvPr/>
        </p:nvSpPr>
        <p:spPr>
          <a:xfrm>
            <a:off x="6191250" y="3248025"/>
            <a:ext cx="1333500" cy="180975"/>
          </a:xfrm>
          <a:prstGeom prst="rect">
            <a:avLst/>
          </a:prstGeom>
          <a:noFill/>
          <a:ln w="0">
            <a:noFill/>
          </a:ln>
        </p:spPr>
        <p:txBody>
          <a:bodyPr anchor="t">
            <a:normAutofit fontScale="60256"/>
          </a:bodyPr>
          <a:lstStyle/>
          <a:p>
            <a:pPr algn="l">
              <a:defRPr sz="975" b="1">
                <a:solidFill>
                  <a:srgbClr val="10272E"/>
                </a:solidFill>
                <a:latin typeface="DejaVu Sans"/>
                <a:ea typeface="DejaVu Sans"/>
                <a:cs typeface="DejaVu Sans"/>
              </a:defRPr>
            </a:pPr>
            <a:r>
              <a:rPr sz="975" b="1">
                <a:solidFill>
                  <a:srgbClr val="10272E"/>
                </a:solidFill>
                <a:latin typeface="DejaVu Sans"/>
                <a:ea typeface="DejaVu Sans"/>
                <a:cs typeface="DejaVu Sans"/>
              </a:rPr>
              <a:t>Перенесення</a:t>
            </a:r>
          </a:p>
        </p:txBody>
      </p:sp>
      <p:sp>
        <p:nvSpPr>
          <p:cNvPr id="26" name="Прямокутник 25">
            <a:extLst>
              <a:ext uri="{FF2B5EF4-FFF2-40B4-BE49-F238E27FC236}">
                <a16:creationId xmlns:a16="http://schemas.microsoft.com/office/drawing/2014/main" id="{8FD63788-3C67-4EC4-96EA-9B2BE8FCDE59}"/>
              </a:ext>
            </a:extLst>
          </p:cNvPr>
          <p:cNvSpPr>
            <a:spLocks noGrp="1"/>
          </p:cNvSpPr>
          <p:nvPr/>
        </p:nvSpPr>
        <p:spPr>
          <a:xfrm>
            <a:off x="6191250" y="3486150"/>
            <a:ext cx="1333500" cy="161925"/>
          </a:xfrm>
          <a:prstGeom prst="rect">
            <a:avLst/>
          </a:prstGeom>
          <a:noFill/>
          <a:ln w="0">
            <a:noFill/>
          </a:ln>
        </p:spPr>
        <p:txBody>
          <a:bodyPr anchor="t">
            <a:normAutofit fontScale="51389"/>
          </a:bodyPr>
          <a:lstStyle/>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інфільтрація</a:t>
            </a:r>
          </a:p>
        </p:txBody>
      </p:sp>
      <p:sp>
        <p:nvSpPr>
          <p:cNvPr id="27" name="Прямокутник 26">
            <a:extLst>
              <a:ext uri="{FF2B5EF4-FFF2-40B4-BE49-F238E27FC236}">
                <a16:creationId xmlns:a16="http://schemas.microsoft.com/office/drawing/2014/main" id="{39172A9C-A28A-44D9-8A5A-D744D2622422}"/>
              </a:ext>
            </a:extLst>
          </p:cNvPr>
          <p:cNvSpPr>
            <a:spLocks noGrp="1"/>
          </p:cNvSpPr>
          <p:nvPr/>
        </p:nvSpPr>
        <p:spPr>
          <a:xfrm>
            <a:off x="7696200" y="3276600"/>
            <a:ext cx="171450" cy="38100"/>
          </a:xfrm>
          <a:prstGeom prst="rect">
            <a:avLst/>
          </a:prstGeom>
          <a:solidFill>
            <a:srgbClr val="4D8A68"/>
          </a:solidFill>
          <a:ln w="0">
            <a:noFill/>
          </a:ln>
        </p:spPr>
      </p:sp>
      <p:sp>
        <p:nvSpPr>
          <p:cNvPr id="28" name="Прямокутник: округлені кути 27">
            <a:extLst>
              <a:ext uri="{FF2B5EF4-FFF2-40B4-BE49-F238E27FC236}">
                <a16:creationId xmlns:a16="http://schemas.microsoft.com/office/drawing/2014/main" id="{29368147-CB34-4CBC-9A04-9DEA27B2B8E0}"/>
              </a:ext>
            </a:extLst>
          </p:cNvPr>
          <p:cNvSpPr>
            <a:spLocks noGrp="1"/>
          </p:cNvSpPr>
          <p:nvPr/>
        </p:nvSpPr>
        <p:spPr>
          <a:xfrm>
            <a:off x="7905750" y="2876550"/>
            <a:ext cx="1600200" cy="876300"/>
          </a:xfrm>
          <a:prstGeom prst="roundRect">
            <a:avLst>
              <a:gd name="adj" fmla="val 8696"/>
            </a:avLst>
          </a:prstGeom>
          <a:solidFill>
            <a:srgbClr val="FFFFFF"/>
          </a:solidFill>
          <a:ln w="9525">
            <a:solidFill>
              <a:srgbClr val="D8E3DE"/>
            </a:solidFill>
          </a:ln>
        </p:spPr>
      </p:sp>
      <p:sp>
        <p:nvSpPr>
          <p:cNvPr id="29" name="Прямокутник 28">
            <a:extLst>
              <a:ext uri="{FF2B5EF4-FFF2-40B4-BE49-F238E27FC236}">
                <a16:creationId xmlns:a16="http://schemas.microsoft.com/office/drawing/2014/main" id="{8C45FE34-0DFC-405E-87E8-BE54ADB67DA5}"/>
              </a:ext>
            </a:extLst>
          </p:cNvPr>
          <p:cNvSpPr>
            <a:spLocks noGrp="1"/>
          </p:cNvSpPr>
          <p:nvPr/>
        </p:nvSpPr>
        <p:spPr>
          <a:xfrm>
            <a:off x="8039100" y="3009900"/>
            <a:ext cx="247650" cy="161925"/>
          </a:xfrm>
          <a:prstGeom prst="rect">
            <a:avLst/>
          </a:prstGeom>
          <a:noFill/>
          <a:ln w="0">
            <a:noFill/>
          </a:ln>
        </p:spPr>
        <p:txBody>
          <a:bodyPr anchor="t">
            <a:normAutofit fontScale="49215"/>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05</a:t>
            </a:r>
          </a:p>
        </p:txBody>
      </p:sp>
      <p:sp>
        <p:nvSpPr>
          <p:cNvPr id="30" name="Прямокутник 29">
            <a:extLst>
              <a:ext uri="{FF2B5EF4-FFF2-40B4-BE49-F238E27FC236}">
                <a16:creationId xmlns:a16="http://schemas.microsoft.com/office/drawing/2014/main" id="{1FE0E044-C10A-4C53-A41A-763B8C9E20FA}"/>
              </a:ext>
            </a:extLst>
          </p:cNvPr>
          <p:cNvSpPr>
            <a:spLocks noGrp="1"/>
          </p:cNvSpPr>
          <p:nvPr/>
        </p:nvSpPr>
        <p:spPr>
          <a:xfrm>
            <a:off x="8039100" y="3248025"/>
            <a:ext cx="1333500" cy="180975"/>
          </a:xfrm>
          <a:prstGeom prst="rect">
            <a:avLst/>
          </a:prstGeom>
          <a:noFill/>
          <a:ln w="0">
            <a:noFill/>
          </a:ln>
        </p:spPr>
        <p:txBody>
          <a:bodyPr anchor="t">
            <a:normAutofit fontScale="60256"/>
          </a:bodyPr>
          <a:lstStyle/>
          <a:p>
            <a:pPr algn="l">
              <a:defRPr sz="975" b="1">
                <a:solidFill>
                  <a:srgbClr val="10272E"/>
                </a:solidFill>
                <a:latin typeface="DejaVu Sans"/>
                <a:ea typeface="DejaVu Sans"/>
                <a:cs typeface="DejaVu Sans"/>
              </a:defRPr>
            </a:pPr>
            <a:r>
              <a:rPr sz="975" b="1">
                <a:solidFill>
                  <a:srgbClr val="10272E"/>
                </a:solidFill>
                <a:latin typeface="DejaVu Sans"/>
                <a:ea typeface="DejaVu Sans"/>
                <a:cs typeface="DejaVu Sans"/>
              </a:rPr>
              <a:t>Контакт</a:t>
            </a:r>
          </a:p>
        </p:txBody>
      </p:sp>
      <p:sp>
        <p:nvSpPr>
          <p:cNvPr id="31" name="Прямокутник 30">
            <a:extLst>
              <a:ext uri="{FF2B5EF4-FFF2-40B4-BE49-F238E27FC236}">
                <a16:creationId xmlns:a16="http://schemas.microsoft.com/office/drawing/2014/main" id="{CD24B0D4-4860-4377-9F01-622CA03A5E4A}"/>
              </a:ext>
            </a:extLst>
          </p:cNvPr>
          <p:cNvSpPr>
            <a:spLocks noGrp="1"/>
          </p:cNvSpPr>
          <p:nvPr/>
        </p:nvSpPr>
        <p:spPr>
          <a:xfrm>
            <a:off x="8039100" y="3486150"/>
            <a:ext cx="1333500" cy="161925"/>
          </a:xfrm>
          <a:prstGeom prst="rect">
            <a:avLst/>
          </a:prstGeom>
          <a:noFill/>
          <a:ln w="0">
            <a:noFill/>
          </a:ln>
        </p:spPr>
        <p:txBody>
          <a:bodyPr anchor="t">
            <a:normAutofit fontScale="51389"/>
          </a:bodyPr>
          <a:lstStyle/>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підземна вода</a:t>
            </a:r>
          </a:p>
        </p:txBody>
      </p:sp>
      <p:sp>
        <p:nvSpPr>
          <p:cNvPr id="32" name="Прямокутник 31">
            <a:extLst>
              <a:ext uri="{FF2B5EF4-FFF2-40B4-BE49-F238E27FC236}">
                <a16:creationId xmlns:a16="http://schemas.microsoft.com/office/drawing/2014/main" id="{B8E8D9F5-BE10-4DAB-8C9F-32FC45412B00}"/>
              </a:ext>
            </a:extLst>
          </p:cNvPr>
          <p:cNvSpPr>
            <a:spLocks noGrp="1"/>
          </p:cNvSpPr>
          <p:nvPr/>
        </p:nvSpPr>
        <p:spPr>
          <a:xfrm>
            <a:off x="9544050" y="3276600"/>
            <a:ext cx="171450" cy="38100"/>
          </a:xfrm>
          <a:prstGeom prst="rect">
            <a:avLst/>
          </a:prstGeom>
          <a:solidFill>
            <a:srgbClr val="4D8A68"/>
          </a:solidFill>
          <a:ln w="0">
            <a:noFill/>
          </a:ln>
        </p:spPr>
      </p:sp>
      <p:sp>
        <p:nvSpPr>
          <p:cNvPr id="33" name="Прямокутник: округлені кути 32">
            <a:extLst>
              <a:ext uri="{FF2B5EF4-FFF2-40B4-BE49-F238E27FC236}">
                <a16:creationId xmlns:a16="http://schemas.microsoft.com/office/drawing/2014/main" id="{CF3F0762-7554-4BDA-AC12-9D78F970B353}"/>
              </a:ext>
            </a:extLst>
          </p:cNvPr>
          <p:cNvSpPr>
            <a:spLocks noGrp="1"/>
          </p:cNvSpPr>
          <p:nvPr/>
        </p:nvSpPr>
        <p:spPr>
          <a:xfrm>
            <a:off x="9753600" y="2876550"/>
            <a:ext cx="1600200" cy="876300"/>
          </a:xfrm>
          <a:prstGeom prst="roundRect">
            <a:avLst>
              <a:gd name="adj" fmla="val 8696"/>
            </a:avLst>
          </a:prstGeom>
          <a:solidFill>
            <a:srgbClr val="FFFFFF"/>
          </a:solidFill>
          <a:ln w="9525">
            <a:solidFill>
              <a:srgbClr val="D8E3DE"/>
            </a:solidFill>
          </a:ln>
        </p:spPr>
      </p:sp>
      <p:sp>
        <p:nvSpPr>
          <p:cNvPr id="34" name="Прямокутник 33">
            <a:extLst>
              <a:ext uri="{FF2B5EF4-FFF2-40B4-BE49-F238E27FC236}">
                <a16:creationId xmlns:a16="http://schemas.microsoft.com/office/drawing/2014/main" id="{65F47AEC-1CFD-404A-8F75-26A88BEF8A3C}"/>
              </a:ext>
            </a:extLst>
          </p:cNvPr>
          <p:cNvSpPr>
            <a:spLocks noGrp="1"/>
          </p:cNvSpPr>
          <p:nvPr/>
        </p:nvSpPr>
        <p:spPr>
          <a:xfrm>
            <a:off x="9886950" y="3009900"/>
            <a:ext cx="247650" cy="161925"/>
          </a:xfrm>
          <a:prstGeom prst="rect">
            <a:avLst/>
          </a:prstGeom>
          <a:noFill/>
          <a:ln w="0">
            <a:noFill/>
          </a:ln>
        </p:spPr>
        <p:txBody>
          <a:bodyPr anchor="t">
            <a:normAutofit fontScale="49215"/>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06</a:t>
            </a:r>
          </a:p>
        </p:txBody>
      </p:sp>
      <p:sp>
        <p:nvSpPr>
          <p:cNvPr id="35" name="Прямокутник 34">
            <a:extLst>
              <a:ext uri="{FF2B5EF4-FFF2-40B4-BE49-F238E27FC236}">
                <a16:creationId xmlns:a16="http://schemas.microsoft.com/office/drawing/2014/main" id="{D782F7C0-1ECC-4BE2-A450-EA67A8FCBA0A}"/>
              </a:ext>
            </a:extLst>
          </p:cNvPr>
          <p:cNvSpPr>
            <a:spLocks noGrp="1"/>
          </p:cNvSpPr>
          <p:nvPr/>
        </p:nvSpPr>
        <p:spPr>
          <a:xfrm>
            <a:off x="9886950" y="3248025"/>
            <a:ext cx="1333500" cy="180975"/>
          </a:xfrm>
          <a:prstGeom prst="rect">
            <a:avLst/>
          </a:prstGeom>
          <a:noFill/>
          <a:ln w="0">
            <a:noFill/>
          </a:ln>
        </p:spPr>
        <p:txBody>
          <a:bodyPr anchor="t">
            <a:normAutofit fontScale="60256"/>
          </a:bodyPr>
          <a:lstStyle/>
          <a:p>
            <a:pPr algn="l">
              <a:defRPr sz="975" b="1">
                <a:solidFill>
                  <a:srgbClr val="10272E"/>
                </a:solidFill>
                <a:latin typeface="DejaVu Sans"/>
                <a:ea typeface="DejaVu Sans"/>
                <a:cs typeface="DejaVu Sans"/>
              </a:defRPr>
            </a:pPr>
            <a:r>
              <a:rPr sz="975" b="1">
                <a:solidFill>
                  <a:srgbClr val="10272E"/>
                </a:solidFill>
                <a:latin typeface="DejaVu Sans"/>
                <a:ea typeface="DejaVu Sans"/>
                <a:cs typeface="DejaVu Sans"/>
              </a:rPr>
              <a:t>Рецептор</a:t>
            </a:r>
          </a:p>
        </p:txBody>
      </p:sp>
      <p:sp>
        <p:nvSpPr>
          <p:cNvPr id="36" name="Прямокутник 35">
            <a:extLst>
              <a:ext uri="{FF2B5EF4-FFF2-40B4-BE49-F238E27FC236}">
                <a16:creationId xmlns:a16="http://schemas.microsoft.com/office/drawing/2014/main" id="{295B2800-61F4-47BE-8EE7-421EA09FE4B2}"/>
              </a:ext>
            </a:extLst>
          </p:cNvPr>
          <p:cNvSpPr>
            <a:spLocks noGrp="1"/>
          </p:cNvSpPr>
          <p:nvPr/>
        </p:nvSpPr>
        <p:spPr>
          <a:xfrm>
            <a:off x="9886950" y="3486150"/>
            <a:ext cx="1333500" cy="161925"/>
          </a:xfrm>
          <a:prstGeom prst="rect">
            <a:avLst/>
          </a:prstGeom>
          <a:noFill/>
          <a:ln w="0">
            <a:noFill/>
          </a:ln>
        </p:spPr>
        <p:txBody>
          <a:bodyPr anchor="t">
            <a:normAutofit fontScale="51389"/>
          </a:bodyPr>
          <a:lstStyle/>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колодязь</a:t>
            </a:r>
          </a:p>
        </p:txBody>
      </p:sp>
      <p:sp>
        <p:nvSpPr>
          <p:cNvPr id="37" name="Прямокутник 36">
            <a:extLst>
              <a:ext uri="{FF2B5EF4-FFF2-40B4-BE49-F238E27FC236}">
                <a16:creationId xmlns:a16="http://schemas.microsoft.com/office/drawing/2014/main" id="{64E10ABD-EF46-480D-A646-0F2EB82CC7F9}"/>
              </a:ext>
            </a:extLst>
          </p:cNvPr>
          <p:cNvSpPr>
            <a:spLocks noGrp="1"/>
          </p:cNvSpPr>
          <p:nvPr/>
        </p:nvSpPr>
        <p:spPr>
          <a:xfrm>
            <a:off x="514350" y="4124325"/>
            <a:ext cx="381000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ДАНІ ДЛЯ ПЕРЕВІРКИ ЛАНЦЮГА</a:t>
            </a:r>
          </a:p>
        </p:txBody>
      </p:sp>
      <p:sp>
        <p:nvSpPr>
          <p:cNvPr id="38" name="Прямокутник: округлені кути 37">
            <a:extLst>
              <a:ext uri="{FF2B5EF4-FFF2-40B4-BE49-F238E27FC236}">
                <a16:creationId xmlns:a16="http://schemas.microsoft.com/office/drawing/2014/main" id="{AD4A91F8-BF39-4710-9F0D-FDA8CF538B22}"/>
              </a:ext>
            </a:extLst>
          </p:cNvPr>
          <p:cNvSpPr>
            <a:spLocks noGrp="1"/>
          </p:cNvSpPr>
          <p:nvPr/>
        </p:nvSpPr>
        <p:spPr>
          <a:xfrm>
            <a:off x="514350" y="4467225"/>
            <a:ext cx="3486150" cy="400050"/>
          </a:xfrm>
          <a:prstGeom prst="roundRect">
            <a:avLst>
              <a:gd name="adj" fmla="val 19048"/>
            </a:avLst>
          </a:prstGeom>
          <a:solidFill>
            <a:srgbClr val="FFFFFF"/>
          </a:solidFill>
          <a:ln w="9525">
            <a:solidFill>
              <a:srgbClr val="D8E3DE"/>
            </a:solidFill>
          </a:ln>
        </p:spPr>
      </p:sp>
      <p:sp>
        <p:nvSpPr>
          <p:cNvPr id="39" name="Овал 38">
            <a:extLst>
              <a:ext uri="{FF2B5EF4-FFF2-40B4-BE49-F238E27FC236}">
                <a16:creationId xmlns:a16="http://schemas.microsoft.com/office/drawing/2014/main" id="{03411518-DF17-489E-B309-1F5D768101F2}"/>
              </a:ext>
            </a:extLst>
          </p:cNvPr>
          <p:cNvSpPr>
            <a:spLocks noGrp="1"/>
          </p:cNvSpPr>
          <p:nvPr/>
        </p:nvSpPr>
        <p:spPr>
          <a:xfrm>
            <a:off x="647700" y="4591050"/>
            <a:ext cx="152400" cy="152400"/>
          </a:xfrm>
          <a:prstGeom prst="ellipse">
            <a:avLst/>
          </a:prstGeom>
          <a:solidFill>
            <a:srgbClr val="0F6B64"/>
          </a:solidFill>
          <a:ln w="0">
            <a:noFill/>
          </a:ln>
        </p:spPr>
      </p:sp>
      <p:sp>
        <p:nvSpPr>
          <p:cNvPr id="40" name="Прямокутник 39">
            <a:extLst>
              <a:ext uri="{FF2B5EF4-FFF2-40B4-BE49-F238E27FC236}">
                <a16:creationId xmlns:a16="http://schemas.microsoft.com/office/drawing/2014/main" id="{BC496F21-D471-4A62-862D-C2A1E069BCC3}"/>
              </a:ext>
            </a:extLst>
          </p:cNvPr>
          <p:cNvSpPr>
            <a:spLocks noGrp="1"/>
          </p:cNvSpPr>
          <p:nvPr/>
        </p:nvSpPr>
        <p:spPr>
          <a:xfrm>
            <a:off x="914400" y="4572000"/>
            <a:ext cx="2857500" cy="190500"/>
          </a:xfrm>
          <a:prstGeom prst="rect">
            <a:avLst/>
          </a:prstGeom>
          <a:noFill/>
          <a:ln w="0">
            <a:noFill/>
          </a:ln>
        </p:spPr>
        <p:txBody>
          <a:bodyPr anchor="t">
            <a:normAutofit fontScale="66667"/>
          </a:bodyPr>
          <a:lstStyle/>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поверхневі проби біля джерела</a:t>
            </a:r>
          </a:p>
        </p:txBody>
      </p:sp>
      <p:sp>
        <p:nvSpPr>
          <p:cNvPr id="41" name="Прямокутник: округлені кути 40">
            <a:extLst>
              <a:ext uri="{FF2B5EF4-FFF2-40B4-BE49-F238E27FC236}">
                <a16:creationId xmlns:a16="http://schemas.microsoft.com/office/drawing/2014/main" id="{5E22F96B-6F05-4192-A4CB-FF24FF6F45F3}"/>
              </a:ext>
            </a:extLst>
          </p:cNvPr>
          <p:cNvSpPr>
            <a:spLocks noGrp="1"/>
          </p:cNvSpPr>
          <p:nvPr/>
        </p:nvSpPr>
        <p:spPr>
          <a:xfrm>
            <a:off x="4229100" y="4467225"/>
            <a:ext cx="3486150" cy="400050"/>
          </a:xfrm>
          <a:prstGeom prst="roundRect">
            <a:avLst>
              <a:gd name="adj" fmla="val 19048"/>
            </a:avLst>
          </a:prstGeom>
          <a:solidFill>
            <a:srgbClr val="FFFFFF"/>
          </a:solidFill>
          <a:ln w="9525">
            <a:solidFill>
              <a:srgbClr val="D8E3DE"/>
            </a:solidFill>
          </a:ln>
        </p:spPr>
      </p:sp>
      <p:sp>
        <p:nvSpPr>
          <p:cNvPr id="42" name="Овал 41">
            <a:extLst>
              <a:ext uri="{FF2B5EF4-FFF2-40B4-BE49-F238E27FC236}">
                <a16:creationId xmlns:a16="http://schemas.microsoft.com/office/drawing/2014/main" id="{5AFF7112-93F1-4DFE-B95D-62ABA5B8F08E}"/>
              </a:ext>
            </a:extLst>
          </p:cNvPr>
          <p:cNvSpPr>
            <a:spLocks noGrp="1"/>
          </p:cNvSpPr>
          <p:nvPr/>
        </p:nvSpPr>
        <p:spPr>
          <a:xfrm>
            <a:off x="4362450" y="4591050"/>
            <a:ext cx="152400" cy="152400"/>
          </a:xfrm>
          <a:prstGeom prst="ellipse">
            <a:avLst/>
          </a:prstGeom>
          <a:solidFill>
            <a:srgbClr val="0F6B64"/>
          </a:solidFill>
          <a:ln w="0">
            <a:noFill/>
          </a:ln>
        </p:spPr>
      </p:sp>
      <p:sp>
        <p:nvSpPr>
          <p:cNvPr id="43" name="Прямокутник 42">
            <a:extLst>
              <a:ext uri="{FF2B5EF4-FFF2-40B4-BE49-F238E27FC236}">
                <a16:creationId xmlns:a16="http://schemas.microsoft.com/office/drawing/2014/main" id="{73803C0C-4DB3-4202-9425-2CE440BA9433}"/>
              </a:ext>
            </a:extLst>
          </p:cNvPr>
          <p:cNvSpPr>
            <a:spLocks noGrp="1"/>
          </p:cNvSpPr>
          <p:nvPr/>
        </p:nvSpPr>
        <p:spPr>
          <a:xfrm>
            <a:off x="4629150" y="4572000"/>
            <a:ext cx="2857500" cy="190500"/>
          </a:xfrm>
          <a:prstGeom prst="rect">
            <a:avLst/>
          </a:prstGeom>
          <a:noFill/>
          <a:ln w="0">
            <a:noFill/>
          </a:ln>
        </p:spPr>
        <p:txBody>
          <a:bodyPr anchor="t">
            <a:normAutofit fontScale="66667"/>
          </a:bodyPr>
          <a:lstStyle/>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проби з кількох глибин</a:t>
            </a:r>
          </a:p>
        </p:txBody>
      </p:sp>
      <p:sp>
        <p:nvSpPr>
          <p:cNvPr id="44" name="Прямокутник: округлені кути 43">
            <a:extLst>
              <a:ext uri="{FF2B5EF4-FFF2-40B4-BE49-F238E27FC236}">
                <a16:creationId xmlns:a16="http://schemas.microsoft.com/office/drawing/2014/main" id="{1A6C338E-BB3C-4BFA-8749-FF2FC12F1953}"/>
              </a:ext>
            </a:extLst>
          </p:cNvPr>
          <p:cNvSpPr>
            <a:spLocks noGrp="1"/>
          </p:cNvSpPr>
          <p:nvPr/>
        </p:nvSpPr>
        <p:spPr>
          <a:xfrm>
            <a:off x="7943850" y="4467225"/>
            <a:ext cx="3486150" cy="400050"/>
          </a:xfrm>
          <a:prstGeom prst="roundRect">
            <a:avLst>
              <a:gd name="adj" fmla="val 19048"/>
            </a:avLst>
          </a:prstGeom>
          <a:solidFill>
            <a:srgbClr val="FFFFFF"/>
          </a:solidFill>
          <a:ln w="9525">
            <a:solidFill>
              <a:srgbClr val="D8E3DE"/>
            </a:solidFill>
          </a:ln>
        </p:spPr>
      </p:sp>
      <p:sp>
        <p:nvSpPr>
          <p:cNvPr id="45" name="Овал 44">
            <a:extLst>
              <a:ext uri="{FF2B5EF4-FFF2-40B4-BE49-F238E27FC236}">
                <a16:creationId xmlns:a16="http://schemas.microsoft.com/office/drawing/2014/main" id="{DD0C0836-33B1-42C8-A879-F95B69BC1620}"/>
              </a:ext>
            </a:extLst>
          </p:cNvPr>
          <p:cNvSpPr>
            <a:spLocks noGrp="1"/>
          </p:cNvSpPr>
          <p:nvPr/>
        </p:nvSpPr>
        <p:spPr>
          <a:xfrm>
            <a:off x="8077200" y="4591050"/>
            <a:ext cx="152400" cy="152400"/>
          </a:xfrm>
          <a:prstGeom prst="ellipse">
            <a:avLst/>
          </a:prstGeom>
          <a:solidFill>
            <a:srgbClr val="0F6B64"/>
          </a:solidFill>
          <a:ln w="0">
            <a:noFill/>
          </a:ln>
        </p:spPr>
      </p:sp>
      <p:sp>
        <p:nvSpPr>
          <p:cNvPr id="46" name="Прямокутник 45">
            <a:extLst>
              <a:ext uri="{FF2B5EF4-FFF2-40B4-BE49-F238E27FC236}">
                <a16:creationId xmlns:a16="http://schemas.microsoft.com/office/drawing/2014/main" id="{9C423953-21EF-4D07-B487-3EB36F5EBD4F}"/>
              </a:ext>
            </a:extLst>
          </p:cNvPr>
          <p:cNvSpPr>
            <a:spLocks noGrp="1"/>
          </p:cNvSpPr>
          <p:nvPr/>
        </p:nvSpPr>
        <p:spPr>
          <a:xfrm>
            <a:off x="8343900" y="4572000"/>
            <a:ext cx="2857500" cy="190500"/>
          </a:xfrm>
          <a:prstGeom prst="rect">
            <a:avLst/>
          </a:prstGeom>
          <a:noFill/>
          <a:ln w="0">
            <a:noFill/>
          </a:ln>
        </p:spPr>
        <p:txBody>
          <a:bodyPr anchor="t">
            <a:normAutofit fontScale="66667"/>
          </a:bodyPr>
          <a:lstStyle/>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точки між резервуаром і колодязем</a:t>
            </a:r>
          </a:p>
        </p:txBody>
      </p:sp>
      <p:sp>
        <p:nvSpPr>
          <p:cNvPr id="47" name="Прямокутник: округлені кути 46">
            <a:extLst>
              <a:ext uri="{FF2B5EF4-FFF2-40B4-BE49-F238E27FC236}">
                <a16:creationId xmlns:a16="http://schemas.microsoft.com/office/drawing/2014/main" id="{432BD278-D7E7-4863-91A1-AEC07FBCD622}"/>
              </a:ext>
            </a:extLst>
          </p:cNvPr>
          <p:cNvSpPr>
            <a:spLocks noGrp="1"/>
          </p:cNvSpPr>
          <p:nvPr/>
        </p:nvSpPr>
        <p:spPr>
          <a:xfrm>
            <a:off x="514350" y="4991100"/>
            <a:ext cx="3486150" cy="400050"/>
          </a:xfrm>
          <a:prstGeom prst="roundRect">
            <a:avLst>
              <a:gd name="adj" fmla="val 19048"/>
            </a:avLst>
          </a:prstGeom>
          <a:solidFill>
            <a:srgbClr val="FFFFFF"/>
          </a:solidFill>
          <a:ln w="9525">
            <a:solidFill>
              <a:srgbClr val="D8E3DE"/>
            </a:solidFill>
          </a:ln>
        </p:spPr>
      </p:sp>
      <p:sp>
        <p:nvSpPr>
          <p:cNvPr id="48" name="Овал 47">
            <a:extLst>
              <a:ext uri="{FF2B5EF4-FFF2-40B4-BE49-F238E27FC236}">
                <a16:creationId xmlns:a16="http://schemas.microsoft.com/office/drawing/2014/main" id="{1F5C384C-9C15-4D21-989C-2A9EAEB95D29}"/>
              </a:ext>
            </a:extLst>
          </p:cNvPr>
          <p:cNvSpPr>
            <a:spLocks noGrp="1"/>
          </p:cNvSpPr>
          <p:nvPr/>
        </p:nvSpPr>
        <p:spPr>
          <a:xfrm>
            <a:off x="647700" y="5114925"/>
            <a:ext cx="152400" cy="152400"/>
          </a:xfrm>
          <a:prstGeom prst="ellipse">
            <a:avLst/>
          </a:prstGeom>
          <a:solidFill>
            <a:srgbClr val="3A708C"/>
          </a:solidFill>
          <a:ln w="0">
            <a:noFill/>
          </a:ln>
        </p:spPr>
      </p:sp>
      <p:sp>
        <p:nvSpPr>
          <p:cNvPr id="49" name="Прямокутник 48">
            <a:extLst>
              <a:ext uri="{FF2B5EF4-FFF2-40B4-BE49-F238E27FC236}">
                <a16:creationId xmlns:a16="http://schemas.microsoft.com/office/drawing/2014/main" id="{10FD3BA9-4DEF-48FB-88DF-FDC36B73637B}"/>
              </a:ext>
            </a:extLst>
          </p:cNvPr>
          <p:cNvSpPr>
            <a:spLocks noGrp="1"/>
          </p:cNvSpPr>
          <p:nvPr/>
        </p:nvSpPr>
        <p:spPr>
          <a:xfrm>
            <a:off x="914400" y="5095875"/>
            <a:ext cx="2857500" cy="190500"/>
          </a:xfrm>
          <a:prstGeom prst="rect">
            <a:avLst/>
          </a:prstGeom>
          <a:noFill/>
          <a:ln w="0">
            <a:noFill/>
          </a:ln>
        </p:spPr>
        <p:txBody>
          <a:bodyPr anchor="t">
            <a:normAutofit fontScale="66667"/>
          </a:bodyPr>
          <a:lstStyle/>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фонова точка</a:t>
            </a:r>
          </a:p>
        </p:txBody>
      </p:sp>
      <p:sp>
        <p:nvSpPr>
          <p:cNvPr id="50" name="Прямокутник: округлені кути 49">
            <a:extLst>
              <a:ext uri="{FF2B5EF4-FFF2-40B4-BE49-F238E27FC236}">
                <a16:creationId xmlns:a16="http://schemas.microsoft.com/office/drawing/2014/main" id="{BE8999C9-642F-4584-AEF7-6C2EAF5D5B23}"/>
              </a:ext>
            </a:extLst>
          </p:cNvPr>
          <p:cNvSpPr>
            <a:spLocks noGrp="1"/>
          </p:cNvSpPr>
          <p:nvPr/>
        </p:nvSpPr>
        <p:spPr>
          <a:xfrm>
            <a:off x="4229100" y="4991100"/>
            <a:ext cx="3486150" cy="400050"/>
          </a:xfrm>
          <a:prstGeom prst="roundRect">
            <a:avLst>
              <a:gd name="adj" fmla="val 19048"/>
            </a:avLst>
          </a:prstGeom>
          <a:solidFill>
            <a:srgbClr val="FFFFFF"/>
          </a:solidFill>
          <a:ln w="9525">
            <a:solidFill>
              <a:srgbClr val="D8E3DE"/>
            </a:solidFill>
          </a:ln>
        </p:spPr>
      </p:sp>
      <p:sp>
        <p:nvSpPr>
          <p:cNvPr id="51" name="Овал 50">
            <a:extLst>
              <a:ext uri="{FF2B5EF4-FFF2-40B4-BE49-F238E27FC236}">
                <a16:creationId xmlns:a16="http://schemas.microsoft.com/office/drawing/2014/main" id="{A0EAA2A6-CD53-445D-9629-80B1B68FEBDD}"/>
              </a:ext>
            </a:extLst>
          </p:cNvPr>
          <p:cNvSpPr>
            <a:spLocks noGrp="1"/>
          </p:cNvSpPr>
          <p:nvPr/>
        </p:nvSpPr>
        <p:spPr>
          <a:xfrm>
            <a:off x="4362450" y="5114925"/>
            <a:ext cx="152400" cy="152400"/>
          </a:xfrm>
          <a:prstGeom prst="ellipse">
            <a:avLst/>
          </a:prstGeom>
          <a:solidFill>
            <a:srgbClr val="3A708C"/>
          </a:solidFill>
          <a:ln w="0">
            <a:noFill/>
          </a:ln>
        </p:spPr>
      </p:sp>
      <p:sp>
        <p:nvSpPr>
          <p:cNvPr id="52" name="Прямокутник 51">
            <a:extLst>
              <a:ext uri="{FF2B5EF4-FFF2-40B4-BE49-F238E27FC236}">
                <a16:creationId xmlns:a16="http://schemas.microsoft.com/office/drawing/2014/main" id="{7CF0CDEF-8E7F-4826-91F9-ECC16926CF3D}"/>
              </a:ext>
            </a:extLst>
          </p:cNvPr>
          <p:cNvSpPr>
            <a:spLocks noGrp="1"/>
          </p:cNvSpPr>
          <p:nvPr/>
        </p:nvSpPr>
        <p:spPr>
          <a:xfrm>
            <a:off x="4629150" y="5095875"/>
            <a:ext cx="2857500" cy="190500"/>
          </a:xfrm>
          <a:prstGeom prst="rect">
            <a:avLst/>
          </a:prstGeom>
          <a:noFill/>
          <a:ln w="0">
            <a:noFill/>
          </a:ln>
        </p:spPr>
        <p:txBody>
          <a:bodyPr anchor="t">
            <a:normAutofit fontScale="66667"/>
          </a:bodyPr>
          <a:lstStyle/>
          <a:p>
            <a:pPr algn="l">
              <a:defRPr sz="975" b="1">
                <a:solidFill>
                  <a:srgbClr val="10272E"/>
                </a:solidFill>
                <a:latin typeface="DejaVu Sans"/>
                <a:ea typeface="DejaVu Sans"/>
                <a:cs typeface="DejaVu Sans"/>
              </a:defRPr>
            </a:pPr>
            <a:r>
              <a:rPr sz="975" b="1">
                <a:solidFill>
                  <a:srgbClr val="10272E"/>
                </a:solidFill>
                <a:latin typeface="DejaVu Sans"/>
                <a:ea typeface="DejaVu Sans"/>
                <a:cs typeface="DejaVu Sans"/>
              </a:rPr>
              <a:t>проби підземної води</a:t>
            </a:r>
          </a:p>
        </p:txBody>
      </p:sp>
      <p:sp>
        <p:nvSpPr>
          <p:cNvPr id="53" name="Прямокутник: округлені кути 52">
            <a:extLst>
              <a:ext uri="{FF2B5EF4-FFF2-40B4-BE49-F238E27FC236}">
                <a16:creationId xmlns:a16="http://schemas.microsoft.com/office/drawing/2014/main" id="{07A0A7E5-DE8A-4266-A1B0-F3331DFBACC4}"/>
              </a:ext>
            </a:extLst>
          </p:cNvPr>
          <p:cNvSpPr>
            <a:spLocks noGrp="1"/>
          </p:cNvSpPr>
          <p:nvPr/>
        </p:nvSpPr>
        <p:spPr>
          <a:xfrm>
            <a:off x="7943850" y="4991100"/>
            <a:ext cx="3486150" cy="400050"/>
          </a:xfrm>
          <a:prstGeom prst="roundRect">
            <a:avLst>
              <a:gd name="adj" fmla="val 19048"/>
            </a:avLst>
          </a:prstGeom>
          <a:solidFill>
            <a:srgbClr val="FFFFFF"/>
          </a:solidFill>
          <a:ln w="9525">
            <a:solidFill>
              <a:srgbClr val="D8E3DE"/>
            </a:solidFill>
          </a:ln>
        </p:spPr>
      </p:sp>
      <p:sp>
        <p:nvSpPr>
          <p:cNvPr id="54" name="Овал 53">
            <a:extLst>
              <a:ext uri="{FF2B5EF4-FFF2-40B4-BE49-F238E27FC236}">
                <a16:creationId xmlns:a16="http://schemas.microsoft.com/office/drawing/2014/main" id="{811171E8-BADB-483D-9AFD-43305CE7C6EF}"/>
              </a:ext>
            </a:extLst>
          </p:cNvPr>
          <p:cNvSpPr>
            <a:spLocks noGrp="1"/>
          </p:cNvSpPr>
          <p:nvPr/>
        </p:nvSpPr>
        <p:spPr>
          <a:xfrm>
            <a:off x="8077200" y="5114925"/>
            <a:ext cx="152400" cy="152400"/>
          </a:xfrm>
          <a:prstGeom prst="ellipse">
            <a:avLst/>
          </a:prstGeom>
          <a:solidFill>
            <a:srgbClr val="3A708C"/>
          </a:solidFill>
          <a:ln w="0">
            <a:noFill/>
          </a:ln>
        </p:spPr>
      </p:sp>
      <p:sp>
        <p:nvSpPr>
          <p:cNvPr id="55" name="Прямокутник 54">
            <a:extLst>
              <a:ext uri="{FF2B5EF4-FFF2-40B4-BE49-F238E27FC236}">
                <a16:creationId xmlns:a16="http://schemas.microsoft.com/office/drawing/2014/main" id="{6AA46B58-D60E-4B97-A84B-DD00F57DD4B6}"/>
              </a:ext>
            </a:extLst>
          </p:cNvPr>
          <p:cNvSpPr>
            <a:spLocks noGrp="1"/>
          </p:cNvSpPr>
          <p:nvPr/>
        </p:nvSpPr>
        <p:spPr>
          <a:xfrm>
            <a:off x="8343900" y="5095875"/>
            <a:ext cx="2857500" cy="190500"/>
          </a:xfrm>
          <a:prstGeom prst="rect">
            <a:avLst/>
          </a:prstGeom>
          <a:noFill/>
          <a:ln w="0">
            <a:noFill/>
          </a:ln>
        </p:spPr>
        <p:txBody>
          <a:bodyPr anchor="t">
            <a:normAutofit fontScale="66667"/>
          </a:bodyPr>
          <a:lstStyle/>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рівень і напрям руху вод</a:t>
            </a:r>
          </a:p>
        </p:txBody>
      </p:sp>
      <p:sp>
        <p:nvSpPr>
          <p:cNvPr id="56" name="Прямокутник: округлені кути 55">
            <a:extLst>
              <a:ext uri="{FF2B5EF4-FFF2-40B4-BE49-F238E27FC236}">
                <a16:creationId xmlns:a16="http://schemas.microsoft.com/office/drawing/2014/main" id="{3911D822-DA9F-4012-B87B-66B93D86EF79}"/>
              </a:ext>
            </a:extLst>
          </p:cNvPr>
          <p:cNvSpPr>
            <a:spLocks noGrp="1"/>
          </p:cNvSpPr>
          <p:nvPr/>
        </p:nvSpPr>
        <p:spPr>
          <a:xfrm>
            <a:off x="514350" y="5676900"/>
            <a:ext cx="11068050" cy="495300"/>
          </a:xfrm>
          <a:prstGeom prst="roundRect">
            <a:avLst>
              <a:gd name="adj" fmla="val 15385"/>
            </a:avLst>
          </a:prstGeom>
          <a:solidFill>
            <a:srgbClr val="F8E7E4"/>
          </a:solidFill>
          <a:ln w="9525">
            <a:solidFill>
              <a:srgbClr val="E9C3BE"/>
            </a:solidFill>
          </a:ln>
        </p:spPr>
      </p:sp>
      <p:sp>
        <p:nvSpPr>
          <p:cNvPr id="57" name="Прямокутник 56">
            <a:extLst>
              <a:ext uri="{FF2B5EF4-FFF2-40B4-BE49-F238E27FC236}">
                <a16:creationId xmlns:a16="http://schemas.microsoft.com/office/drawing/2014/main" id="{20548FBF-F900-4290-838F-6BDE4DDFBDE8}"/>
              </a:ext>
            </a:extLst>
          </p:cNvPr>
          <p:cNvSpPr>
            <a:spLocks noGrp="1"/>
          </p:cNvSpPr>
          <p:nvPr/>
        </p:nvSpPr>
        <p:spPr>
          <a:xfrm>
            <a:off x="742950" y="5819775"/>
            <a:ext cx="10572750" cy="209550"/>
          </a:xfrm>
          <a:prstGeom prst="rect">
            <a:avLst/>
          </a:prstGeom>
          <a:noFill/>
          <a:ln w="0">
            <a:noFill/>
          </a:ln>
        </p:spPr>
        <p:txBody>
          <a:bodyPr anchor="t">
            <a:normAutofit fontScale="64583"/>
          </a:bodyPr>
          <a:lstStyle/>
          <a:p>
            <a:pPr algn="ctr">
              <a:defRPr sz="1200" b="1">
                <a:solidFill>
                  <a:srgbClr val="C8584F"/>
                </a:solidFill>
                <a:latin typeface="DejaVu Sans"/>
                <a:ea typeface="DejaVu Sans"/>
                <a:cs typeface="DejaVu Sans"/>
              </a:defRPr>
            </a:pPr>
            <a:r>
              <a:rPr sz="1200" b="1">
                <a:solidFill>
                  <a:srgbClr val="C8584F"/>
                </a:solidFill>
                <a:latin typeface="DejaVu Sans"/>
                <a:ea typeface="DejaVu Sans"/>
                <a:cs typeface="DejaVu Sans"/>
              </a:rPr>
              <a:t>Одна поверхнева проба біля резервуара не підтверджує і не спростовує весь шлях міграції.</a:t>
            </a:r>
          </a:p>
        </p:txBody>
      </p:sp>
      <p:sp>
        <p:nvSpPr>
          <p:cNvPr id="58" name="Прямокутник 57">
            <a:extLst>
              <a:ext uri="{FF2B5EF4-FFF2-40B4-BE49-F238E27FC236}">
                <a16:creationId xmlns:a16="http://schemas.microsoft.com/office/drawing/2014/main" id="{84910362-889B-419C-8A3C-6D7B84C34E2F}"/>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59" name="Прямокутник 58">
            <a:extLst>
              <a:ext uri="{FF2B5EF4-FFF2-40B4-BE49-F238E27FC236}">
                <a16:creationId xmlns:a16="http://schemas.microsoft.com/office/drawing/2014/main" id="{88AC4AAF-103F-4E57-98EA-BD9BCE44B39A}"/>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08</a:t>
            </a:r>
          </a:p>
        </p:txBody>
      </p:sp>
    </p:spTree>
    <p:extLst>
      <p:ext uri="{BB962C8B-B14F-4D97-AF65-F5344CB8AC3E}">
        <p14:creationId xmlns:p14="http://schemas.microsoft.com/office/powerpoint/2010/main" val="2024467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 name="Прямокутник 57">
            <a:extLst>
              <a:ext uri="{FF2B5EF4-FFF2-40B4-BE49-F238E27FC236}">
                <a16:creationId xmlns:a16="http://schemas.microsoft.com/office/drawing/2014/main" id="{3DB419B3-4394-4F32-91A3-3AB3DD7F7881}"/>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09</a:t>
            </a:r>
          </a:p>
        </p:txBody>
      </p:sp>
      <p:sp>
        <p:nvSpPr>
          <p:cNvPr id="2" name="Прямокутник 1">
            <a:extLst>
              <a:ext uri="{FF2B5EF4-FFF2-40B4-BE49-F238E27FC236}">
                <a16:creationId xmlns:a16="http://schemas.microsoft.com/office/drawing/2014/main" id="{84264FDF-3107-46BF-BD0C-46538D3D55AA}"/>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84F8C3E1-82E3-4F3A-A821-470488FDE968}"/>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Сітковий дизайн рівномірно покриває територію</a:t>
            </a:r>
          </a:p>
        </p:txBody>
      </p:sp>
      <p:sp>
        <p:nvSpPr>
          <p:cNvPr id="4" name="Прямокутник: округлені кути 3">
            <a:extLst>
              <a:ext uri="{FF2B5EF4-FFF2-40B4-BE49-F238E27FC236}">
                <a16:creationId xmlns:a16="http://schemas.microsoft.com/office/drawing/2014/main" id="{E799C77C-3D78-4676-9CAF-C95DE6437DC2}"/>
              </a:ext>
            </a:extLst>
          </p:cNvPr>
          <p:cNvSpPr>
            <a:spLocks noGrp="1"/>
          </p:cNvSpPr>
          <p:nvPr/>
        </p:nvSpPr>
        <p:spPr>
          <a:xfrm>
            <a:off x="514350" y="1657350"/>
            <a:ext cx="11068050" cy="742950"/>
          </a:xfrm>
          <a:prstGeom prst="roundRect">
            <a:avLst>
              <a:gd name="adj" fmla="val 10256"/>
            </a:avLst>
          </a:prstGeom>
          <a:solidFill>
            <a:srgbClr val="FFFFFF"/>
          </a:solidFill>
          <a:ln w="9525">
            <a:solidFill>
              <a:srgbClr val="D8E3DE"/>
            </a:solidFill>
          </a:ln>
        </p:spPr>
      </p:sp>
      <p:sp>
        <p:nvSpPr>
          <p:cNvPr id="5" name="Прямокутник: округлені кути 4">
            <a:extLst>
              <a:ext uri="{FF2B5EF4-FFF2-40B4-BE49-F238E27FC236}">
                <a16:creationId xmlns:a16="http://schemas.microsoft.com/office/drawing/2014/main" id="{9B45204B-4128-46F7-9B7B-68F2DF2B1207}"/>
              </a:ext>
            </a:extLst>
          </p:cNvPr>
          <p:cNvSpPr>
            <a:spLocks noGrp="1"/>
          </p:cNvSpPr>
          <p:nvPr/>
        </p:nvSpPr>
        <p:spPr>
          <a:xfrm>
            <a:off x="514350" y="1657350"/>
            <a:ext cx="76200" cy="7429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B6C3C5D2-DEE8-45BB-84DB-BAC46D7E3717}"/>
              </a:ext>
            </a:extLst>
          </p:cNvPr>
          <p:cNvSpPr>
            <a:spLocks noGrp="1"/>
          </p:cNvSpPr>
          <p:nvPr/>
        </p:nvSpPr>
        <p:spPr>
          <a:xfrm>
            <a:off x="723900" y="1762125"/>
            <a:ext cx="1257300" cy="571500"/>
          </a:xfrm>
          <a:prstGeom prst="rect">
            <a:avLst/>
          </a:prstGeom>
          <a:noFill/>
          <a:ln w="0">
            <a:noFill/>
          </a:ln>
        </p:spPr>
        <p:txBody>
          <a:bodyPr anchor="ctr">
            <a:normAutofit/>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СІТКОВИЙ, АБО СИСТЕМАТИЧНИЙ, ДИЗАЙН</a:t>
            </a:r>
          </a:p>
        </p:txBody>
      </p:sp>
      <p:sp>
        <p:nvSpPr>
          <p:cNvPr id="7" name="Прямокутник 6">
            <a:extLst>
              <a:ext uri="{FF2B5EF4-FFF2-40B4-BE49-F238E27FC236}">
                <a16:creationId xmlns:a16="http://schemas.microsoft.com/office/drawing/2014/main" id="{542457B4-DEE1-40A9-A2D8-DB8A34B87944}"/>
              </a:ext>
            </a:extLst>
          </p:cNvPr>
          <p:cNvSpPr>
            <a:spLocks noGrp="1"/>
          </p:cNvSpPr>
          <p:nvPr/>
        </p:nvSpPr>
        <p:spPr>
          <a:xfrm>
            <a:off x="2019300" y="1743075"/>
            <a:ext cx="9372600" cy="590550"/>
          </a:xfrm>
          <a:prstGeom prst="rect">
            <a:avLst/>
          </a:prstGeom>
          <a:noFill/>
          <a:ln w="0">
            <a:noFill/>
          </a:ln>
        </p:spPr>
        <p:txBody>
          <a:bodyPr anchor="ctr">
            <a:normAutofit/>
          </a:bodyPr>
          <a:lstStyle/>
          <a:p>
            <a:pPr algn="l">
              <a:defRPr sz="825" b="0">
                <a:solidFill>
                  <a:srgbClr val="17313A"/>
                </a:solidFill>
                <a:latin typeface="DejaVu Sans"/>
                <a:ea typeface="DejaVu Sans"/>
                <a:cs typeface="DejaVu Sans"/>
              </a:defRPr>
            </a:pPr>
            <a:r>
              <a:rPr sz="825" b="0">
                <a:solidFill>
                  <a:srgbClr val="17313A"/>
                </a:solidFill>
                <a:latin typeface="DejaVu Sans"/>
                <a:ea typeface="DejaVu Sans"/>
                <a:cs typeface="DejaVu Sans"/>
              </a:rPr>
              <a:t>Розміщення точок відбору через однакові просторові інтервали у вузлах регулярної сітки.</a:t>
            </a:r>
          </a:p>
        </p:txBody>
      </p:sp>
      <p:sp>
        <p:nvSpPr>
          <p:cNvPr id="8" name="Прямокутник: округлені кути 7">
            <a:extLst>
              <a:ext uri="{FF2B5EF4-FFF2-40B4-BE49-F238E27FC236}">
                <a16:creationId xmlns:a16="http://schemas.microsoft.com/office/drawing/2014/main" id="{E95DB8B4-CAB3-441C-973F-567CE1387BDE}"/>
              </a:ext>
            </a:extLst>
          </p:cNvPr>
          <p:cNvSpPr>
            <a:spLocks noGrp="1"/>
          </p:cNvSpPr>
          <p:nvPr/>
        </p:nvSpPr>
        <p:spPr>
          <a:xfrm>
            <a:off x="514350" y="2686050"/>
            <a:ext cx="5048250" cy="2705100"/>
          </a:xfrm>
          <a:prstGeom prst="roundRect">
            <a:avLst>
              <a:gd name="adj" fmla="val 2817"/>
            </a:avLst>
          </a:prstGeom>
          <a:solidFill>
            <a:srgbClr val="F4F8F5"/>
          </a:solidFill>
          <a:ln w="9525">
            <a:solidFill>
              <a:srgbClr val="D8E3DE"/>
            </a:solidFill>
          </a:ln>
        </p:spPr>
      </p:sp>
      <p:sp>
        <p:nvSpPr>
          <p:cNvPr id="9" name="Прямокутник 8">
            <a:extLst>
              <a:ext uri="{FF2B5EF4-FFF2-40B4-BE49-F238E27FC236}">
                <a16:creationId xmlns:a16="http://schemas.microsoft.com/office/drawing/2014/main" id="{C5A4DAA6-D199-4448-AA75-F450BE8A17A2}"/>
              </a:ext>
            </a:extLst>
          </p:cNvPr>
          <p:cNvSpPr>
            <a:spLocks noGrp="1"/>
          </p:cNvSpPr>
          <p:nvPr/>
        </p:nvSpPr>
        <p:spPr>
          <a:xfrm>
            <a:off x="742950" y="2876550"/>
            <a:ext cx="24765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ПРИКЛАД РЕГУЛЯРНОЇ СІТКИ</a:t>
            </a:r>
          </a:p>
        </p:txBody>
      </p:sp>
      <p:sp>
        <p:nvSpPr>
          <p:cNvPr id="10" name="Прямокутник 9">
            <a:extLst>
              <a:ext uri="{FF2B5EF4-FFF2-40B4-BE49-F238E27FC236}">
                <a16:creationId xmlns:a16="http://schemas.microsoft.com/office/drawing/2014/main" id="{BAE8131C-720F-495F-8208-3E8C5B7C9D86}"/>
              </a:ext>
            </a:extLst>
          </p:cNvPr>
          <p:cNvSpPr>
            <a:spLocks noGrp="1"/>
          </p:cNvSpPr>
          <p:nvPr/>
        </p:nvSpPr>
        <p:spPr>
          <a:xfrm>
            <a:off x="904875" y="3257550"/>
            <a:ext cx="19050" cy="1676400"/>
          </a:xfrm>
          <a:prstGeom prst="rect">
            <a:avLst/>
          </a:prstGeom>
          <a:solidFill>
            <a:srgbClr val="B9D0C5"/>
          </a:solidFill>
          <a:ln w="0">
            <a:noFill/>
          </a:ln>
        </p:spPr>
      </p:sp>
      <p:sp>
        <p:nvSpPr>
          <p:cNvPr id="11" name="Прямокутник 10">
            <a:extLst>
              <a:ext uri="{FF2B5EF4-FFF2-40B4-BE49-F238E27FC236}">
                <a16:creationId xmlns:a16="http://schemas.microsoft.com/office/drawing/2014/main" id="{8CE4FDC9-532C-4A60-83F5-A0E392FFF345}"/>
              </a:ext>
            </a:extLst>
          </p:cNvPr>
          <p:cNvSpPr>
            <a:spLocks noGrp="1"/>
          </p:cNvSpPr>
          <p:nvPr/>
        </p:nvSpPr>
        <p:spPr>
          <a:xfrm>
            <a:off x="1628775" y="3257550"/>
            <a:ext cx="19050" cy="1676400"/>
          </a:xfrm>
          <a:prstGeom prst="rect">
            <a:avLst/>
          </a:prstGeom>
          <a:solidFill>
            <a:srgbClr val="B9D0C5"/>
          </a:solidFill>
          <a:ln w="0">
            <a:noFill/>
          </a:ln>
        </p:spPr>
      </p:sp>
      <p:sp>
        <p:nvSpPr>
          <p:cNvPr id="12" name="Прямокутник 11">
            <a:extLst>
              <a:ext uri="{FF2B5EF4-FFF2-40B4-BE49-F238E27FC236}">
                <a16:creationId xmlns:a16="http://schemas.microsoft.com/office/drawing/2014/main" id="{43CB60AB-B10C-4517-9943-9F6D7271E418}"/>
              </a:ext>
            </a:extLst>
          </p:cNvPr>
          <p:cNvSpPr>
            <a:spLocks noGrp="1"/>
          </p:cNvSpPr>
          <p:nvPr/>
        </p:nvSpPr>
        <p:spPr>
          <a:xfrm>
            <a:off x="2352675" y="3257550"/>
            <a:ext cx="19050" cy="1676400"/>
          </a:xfrm>
          <a:prstGeom prst="rect">
            <a:avLst/>
          </a:prstGeom>
          <a:solidFill>
            <a:srgbClr val="B9D0C5"/>
          </a:solidFill>
          <a:ln w="0">
            <a:noFill/>
          </a:ln>
        </p:spPr>
      </p:sp>
      <p:sp>
        <p:nvSpPr>
          <p:cNvPr id="13" name="Прямокутник 12">
            <a:extLst>
              <a:ext uri="{FF2B5EF4-FFF2-40B4-BE49-F238E27FC236}">
                <a16:creationId xmlns:a16="http://schemas.microsoft.com/office/drawing/2014/main" id="{45BF4DBF-111E-4F0A-9574-3EE40DA458DF}"/>
              </a:ext>
            </a:extLst>
          </p:cNvPr>
          <p:cNvSpPr>
            <a:spLocks noGrp="1"/>
          </p:cNvSpPr>
          <p:nvPr/>
        </p:nvSpPr>
        <p:spPr>
          <a:xfrm>
            <a:off x="3076575" y="3257550"/>
            <a:ext cx="19050" cy="1676400"/>
          </a:xfrm>
          <a:prstGeom prst="rect">
            <a:avLst/>
          </a:prstGeom>
          <a:solidFill>
            <a:srgbClr val="B9D0C5"/>
          </a:solidFill>
          <a:ln w="0">
            <a:noFill/>
          </a:ln>
        </p:spPr>
      </p:sp>
      <p:sp>
        <p:nvSpPr>
          <p:cNvPr id="14" name="Прямокутник 13">
            <a:extLst>
              <a:ext uri="{FF2B5EF4-FFF2-40B4-BE49-F238E27FC236}">
                <a16:creationId xmlns:a16="http://schemas.microsoft.com/office/drawing/2014/main" id="{AC83373A-C65E-4F1F-B016-853392FB69BF}"/>
              </a:ext>
            </a:extLst>
          </p:cNvPr>
          <p:cNvSpPr>
            <a:spLocks noGrp="1"/>
          </p:cNvSpPr>
          <p:nvPr/>
        </p:nvSpPr>
        <p:spPr>
          <a:xfrm>
            <a:off x="3800475" y="3257550"/>
            <a:ext cx="19050" cy="1676400"/>
          </a:xfrm>
          <a:prstGeom prst="rect">
            <a:avLst/>
          </a:prstGeom>
          <a:solidFill>
            <a:srgbClr val="B9D0C5"/>
          </a:solidFill>
          <a:ln w="0">
            <a:noFill/>
          </a:ln>
        </p:spPr>
      </p:sp>
      <p:sp>
        <p:nvSpPr>
          <p:cNvPr id="15" name="Прямокутник 14">
            <a:extLst>
              <a:ext uri="{FF2B5EF4-FFF2-40B4-BE49-F238E27FC236}">
                <a16:creationId xmlns:a16="http://schemas.microsoft.com/office/drawing/2014/main" id="{14108707-3338-4E11-ABD2-A1B0AFBA20FC}"/>
              </a:ext>
            </a:extLst>
          </p:cNvPr>
          <p:cNvSpPr>
            <a:spLocks noGrp="1"/>
          </p:cNvSpPr>
          <p:nvPr/>
        </p:nvSpPr>
        <p:spPr>
          <a:xfrm>
            <a:off x="4524375" y="3257550"/>
            <a:ext cx="19050" cy="1676400"/>
          </a:xfrm>
          <a:prstGeom prst="rect">
            <a:avLst/>
          </a:prstGeom>
          <a:solidFill>
            <a:srgbClr val="B9D0C5"/>
          </a:solidFill>
          <a:ln w="0">
            <a:noFill/>
          </a:ln>
        </p:spPr>
      </p:sp>
      <p:sp>
        <p:nvSpPr>
          <p:cNvPr id="16" name="Прямокутник 15">
            <a:extLst>
              <a:ext uri="{FF2B5EF4-FFF2-40B4-BE49-F238E27FC236}">
                <a16:creationId xmlns:a16="http://schemas.microsoft.com/office/drawing/2014/main" id="{A5A21BAC-4DDE-4B01-BD51-F15BDA8A6274}"/>
              </a:ext>
            </a:extLst>
          </p:cNvPr>
          <p:cNvSpPr>
            <a:spLocks noGrp="1"/>
          </p:cNvSpPr>
          <p:nvPr/>
        </p:nvSpPr>
        <p:spPr>
          <a:xfrm>
            <a:off x="904875" y="3257550"/>
            <a:ext cx="3638550" cy="19050"/>
          </a:xfrm>
          <a:prstGeom prst="rect">
            <a:avLst/>
          </a:prstGeom>
          <a:solidFill>
            <a:srgbClr val="B9D0C5"/>
          </a:solidFill>
          <a:ln w="0">
            <a:noFill/>
          </a:ln>
        </p:spPr>
      </p:sp>
      <p:sp>
        <p:nvSpPr>
          <p:cNvPr id="17" name="Прямокутник 16">
            <a:extLst>
              <a:ext uri="{FF2B5EF4-FFF2-40B4-BE49-F238E27FC236}">
                <a16:creationId xmlns:a16="http://schemas.microsoft.com/office/drawing/2014/main" id="{7E11E604-7DF4-4D15-9E8E-AF2AD77D4921}"/>
              </a:ext>
            </a:extLst>
          </p:cNvPr>
          <p:cNvSpPr>
            <a:spLocks noGrp="1"/>
          </p:cNvSpPr>
          <p:nvPr/>
        </p:nvSpPr>
        <p:spPr>
          <a:xfrm>
            <a:off x="904875" y="3810000"/>
            <a:ext cx="3638550" cy="19050"/>
          </a:xfrm>
          <a:prstGeom prst="rect">
            <a:avLst/>
          </a:prstGeom>
          <a:solidFill>
            <a:srgbClr val="B9D0C5"/>
          </a:solidFill>
          <a:ln w="0">
            <a:noFill/>
          </a:ln>
        </p:spPr>
      </p:sp>
      <p:sp>
        <p:nvSpPr>
          <p:cNvPr id="18" name="Прямокутник 17">
            <a:extLst>
              <a:ext uri="{FF2B5EF4-FFF2-40B4-BE49-F238E27FC236}">
                <a16:creationId xmlns:a16="http://schemas.microsoft.com/office/drawing/2014/main" id="{DEF7B6C2-DB82-4A95-9D69-B62CCCFA585C}"/>
              </a:ext>
            </a:extLst>
          </p:cNvPr>
          <p:cNvSpPr>
            <a:spLocks noGrp="1"/>
          </p:cNvSpPr>
          <p:nvPr/>
        </p:nvSpPr>
        <p:spPr>
          <a:xfrm>
            <a:off x="904875" y="4362450"/>
            <a:ext cx="3638550" cy="19050"/>
          </a:xfrm>
          <a:prstGeom prst="rect">
            <a:avLst/>
          </a:prstGeom>
          <a:solidFill>
            <a:srgbClr val="B9D0C5"/>
          </a:solidFill>
          <a:ln w="0">
            <a:noFill/>
          </a:ln>
        </p:spPr>
      </p:sp>
      <p:sp>
        <p:nvSpPr>
          <p:cNvPr id="19" name="Прямокутник 18">
            <a:extLst>
              <a:ext uri="{FF2B5EF4-FFF2-40B4-BE49-F238E27FC236}">
                <a16:creationId xmlns:a16="http://schemas.microsoft.com/office/drawing/2014/main" id="{6AC4FBB7-EF93-4BC7-B185-66C205F236D9}"/>
              </a:ext>
            </a:extLst>
          </p:cNvPr>
          <p:cNvSpPr>
            <a:spLocks noGrp="1"/>
          </p:cNvSpPr>
          <p:nvPr/>
        </p:nvSpPr>
        <p:spPr>
          <a:xfrm>
            <a:off x="904875" y="4914900"/>
            <a:ext cx="3638550" cy="19050"/>
          </a:xfrm>
          <a:prstGeom prst="rect">
            <a:avLst/>
          </a:prstGeom>
          <a:solidFill>
            <a:srgbClr val="B9D0C5"/>
          </a:solidFill>
          <a:ln w="0">
            <a:noFill/>
          </a:ln>
        </p:spPr>
      </p:sp>
      <p:sp>
        <p:nvSpPr>
          <p:cNvPr id="20" name="Овал 19">
            <a:extLst>
              <a:ext uri="{FF2B5EF4-FFF2-40B4-BE49-F238E27FC236}">
                <a16:creationId xmlns:a16="http://schemas.microsoft.com/office/drawing/2014/main" id="{9FDBA392-A467-4B05-9D07-44BA7AD3B27F}"/>
              </a:ext>
            </a:extLst>
          </p:cNvPr>
          <p:cNvSpPr>
            <a:spLocks noGrp="1"/>
          </p:cNvSpPr>
          <p:nvPr/>
        </p:nvSpPr>
        <p:spPr>
          <a:xfrm>
            <a:off x="828675" y="3181350"/>
            <a:ext cx="171450" cy="171450"/>
          </a:xfrm>
          <a:prstGeom prst="ellipse">
            <a:avLst/>
          </a:prstGeom>
          <a:solidFill>
            <a:srgbClr val="0F6B64"/>
          </a:solidFill>
          <a:ln w="0">
            <a:noFill/>
          </a:ln>
        </p:spPr>
      </p:sp>
      <p:sp>
        <p:nvSpPr>
          <p:cNvPr id="21" name="Овал 20">
            <a:extLst>
              <a:ext uri="{FF2B5EF4-FFF2-40B4-BE49-F238E27FC236}">
                <a16:creationId xmlns:a16="http://schemas.microsoft.com/office/drawing/2014/main" id="{714B0C49-68E4-4016-A80A-0AE95F203F6D}"/>
              </a:ext>
            </a:extLst>
          </p:cNvPr>
          <p:cNvSpPr>
            <a:spLocks noGrp="1"/>
          </p:cNvSpPr>
          <p:nvPr/>
        </p:nvSpPr>
        <p:spPr>
          <a:xfrm>
            <a:off x="828675" y="3733800"/>
            <a:ext cx="171450" cy="171450"/>
          </a:xfrm>
          <a:prstGeom prst="ellipse">
            <a:avLst/>
          </a:prstGeom>
          <a:solidFill>
            <a:srgbClr val="0F6B64"/>
          </a:solidFill>
          <a:ln w="0">
            <a:noFill/>
          </a:ln>
        </p:spPr>
      </p:sp>
      <p:sp>
        <p:nvSpPr>
          <p:cNvPr id="22" name="Овал 21">
            <a:extLst>
              <a:ext uri="{FF2B5EF4-FFF2-40B4-BE49-F238E27FC236}">
                <a16:creationId xmlns:a16="http://schemas.microsoft.com/office/drawing/2014/main" id="{8DD2D257-086D-4619-B378-2B39B8C14E95}"/>
              </a:ext>
            </a:extLst>
          </p:cNvPr>
          <p:cNvSpPr>
            <a:spLocks noGrp="1"/>
          </p:cNvSpPr>
          <p:nvPr/>
        </p:nvSpPr>
        <p:spPr>
          <a:xfrm>
            <a:off x="828675" y="4286250"/>
            <a:ext cx="171450" cy="171450"/>
          </a:xfrm>
          <a:prstGeom prst="ellipse">
            <a:avLst/>
          </a:prstGeom>
          <a:solidFill>
            <a:srgbClr val="0F6B64"/>
          </a:solidFill>
          <a:ln w="0">
            <a:noFill/>
          </a:ln>
        </p:spPr>
      </p:sp>
      <p:sp>
        <p:nvSpPr>
          <p:cNvPr id="23" name="Овал 22">
            <a:extLst>
              <a:ext uri="{FF2B5EF4-FFF2-40B4-BE49-F238E27FC236}">
                <a16:creationId xmlns:a16="http://schemas.microsoft.com/office/drawing/2014/main" id="{FB5C3AF7-3D78-46CB-8F91-0DE72AB309B6}"/>
              </a:ext>
            </a:extLst>
          </p:cNvPr>
          <p:cNvSpPr>
            <a:spLocks noGrp="1"/>
          </p:cNvSpPr>
          <p:nvPr/>
        </p:nvSpPr>
        <p:spPr>
          <a:xfrm>
            <a:off x="828675" y="4838700"/>
            <a:ext cx="171450" cy="171450"/>
          </a:xfrm>
          <a:prstGeom prst="ellipse">
            <a:avLst/>
          </a:prstGeom>
          <a:solidFill>
            <a:srgbClr val="0F6B64"/>
          </a:solidFill>
          <a:ln w="0">
            <a:noFill/>
          </a:ln>
        </p:spPr>
      </p:sp>
      <p:sp>
        <p:nvSpPr>
          <p:cNvPr id="24" name="Овал 23">
            <a:extLst>
              <a:ext uri="{FF2B5EF4-FFF2-40B4-BE49-F238E27FC236}">
                <a16:creationId xmlns:a16="http://schemas.microsoft.com/office/drawing/2014/main" id="{88CB294B-3E68-4E34-AABA-7D202ABD3442}"/>
              </a:ext>
            </a:extLst>
          </p:cNvPr>
          <p:cNvSpPr>
            <a:spLocks noGrp="1"/>
          </p:cNvSpPr>
          <p:nvPr/>
        </p:nvSpPr>
        <p:spPr>
          <a:xfrm>
            <a:off x="1552575" y="3181350"/>
            <a:ext cx="171450" cy="171450"/>
          </a:xfrm>
          <a:prstGeom prst="ellipse">
            <a:avLst/>
          </a:prstGeom>
          <a:solidFill>
            <a:srgbClr val="0F6B64"/>
          </a:solidFill>
          <a:ln w="0">
            <a:noFill/>
          </a:ln>
        </p:spPr>
      </p:sp>
      <p:sp>
        <p:nvSpPr>
          <p:cNvPr id="25" name="Овал 24">
            <a:extLst>
              <a:ext uri="{FF2B5EF4-FFF2-40B4-BE49-F238E27FC236}">
                <a16:creationId xmlns:a16="http://schemas.microsoft.com/office/drawing/2014/main" id="{C86E31E3-E085-4576-A5C3-7D1518FEA36F}"/>
              </a:ext>
            </a:extLst>
          </p:cNvPr>
          <p:cNvSpPr>
            <a:spLocks noGrp="1"/>
          </p:cNvSpPr>
          <p:nvPr/>
        </p:nvSpPr>
        <p:spPr>
          <a:xfrm>
            <a:off x="1552575" y="3733800"/>
            <a:ext cx="171450" cy="171450"/>
          </a:xfrm>
          <a:prstGeom prst="ellipse">
            <a:avLst/>
          </a:prstGeom>
          <a:solidFill>
            <a:srgbClr val="0F6B64"/>
          </a:solidFill>
          <a:ln w="0">
            <a:noFill/>
          </a:ln>
        </p:spPr>
      </p:sp>
      <p:sp>
        <p:nvSpPr>
          <p:cNvPr id="26" name="Овал 25">
            <a:extLst>
              <a:ext uri="{FF2B5EF4-FFF2-40B4-BE49-F238E27FC236}">
                <a16:creationId xmlns:a16="http://schemas.microsoft.com/office/drawing/2014/main" id="{3F5E1909-48D5-46BA-B9EB-3FBA57C0F5DE}"/>
              </a:ext>
            </a:extLst>
          </p:cNvPr>
          <p:cNvSpPr>
            <a:spLocks noGrp="1"/>
          </p:cNvSpPr>
          <p:nvPr/>
        </p:nvSpPr>
        <p:spPr>
          <a:xfrm>
            <a:off x="1552575" y="4286250"/>
            <a:ext cx="171450" cy="171450"/>
          </a:xfrm>
          <a:prstGeom prst="ellipse">
            <a:avLst/>
          </a:prstGeom>
          <a:solidFill>
            <a:srgbClr val="0F6B64"/>
          </a:solidFill>
          <a:ln w="0">
            <a:noFill/>
          </a:ln>
        </p:spPr>
      </p:sp>
      <p:sp>
        <p:nvSpPr>
          <p:cNvPr id="27" name="Овал 26">
            <a:extLst>
              <a:ext uri="{FF2B5EF4-FFF2-40B4-BE49-F238E27FC236}">
                <a16:creationId xmlns:a16="http://schemas.microsoft.com/office/drawing/2014/main" id="{5D63FDDA-A695-4ED0-881E-4A12BD5E11E8}"/>
              </a:ext>
            </a:extLst>
          </p:cNvPr>
          <p:cNvSpPr>
            <a:spLocks noGrp="1"/>
          </p:cNvSpPr>
          <p:nvPr/>
        </p:nvSpPr>
        <p:spPr>
          <a:xfrm>
            <a:off x="1552575" y="4838700"/>
            <a:ext cx="171450" cy="171450"/>
          </a:xfrm>
          <a:prstGeom prst="ellipse">
            <a:avLst/>
          </a:prstGeom>
          <a:solidFill>
            <a:srgbClr val="0F6B64"/>
          </a:solidFill>
          <a:ln w="0">
            <a:noFill/>
          </a:ln>
        </p:spPr>
      </p:sp>
      <p:sp>
        <p:nvSpPr>
          <p:cNvPr id="28" name="Овал 27">
            <a:extLst>
              <a:ext uri="{FF2B5EF4-FFF2-40B4-BE49-F238E27FC236}">
                <a16:creationId xmlns:a16="http://schemas.microsoft.com/office/drawing/2014/main" id="{BBE620CB-40F0-4180-BB7F-A6D63CFD50E6}"/>
              </a:ext>
            </a:extLst>
          </p:cNvPr>
          <p:cNvSpPr>
            <a:spLocks noGrp="1"/>
          </p:cNvSpPr>
          <p:nvPr/>
        </p:nvSpPr>
        <p:spPr>
          <a:xfrm>
            <a:off x="2276475" y="3181350"/>
            <a:ext cx="171450" cy="171450"/>
          </a:xfrm>
          <a:prstGeom prst="ellipse">
            <a:avLst/>
          </a:prstGeom>
          <a:solidFill>
            <a:srgbClr val="0F6B64"/>
          </a:solidFill>
          <a:ln w="0">
            <a:noFill/>
          </a:ln>
        </p:spPr>
      </p:sp>
      <p:sp>
        <p:nvSpPr>
          <p:cNvPr id="29" name="Овал 28">
            <a:extLst>
              <a:ext uri="{FF2B5EF4-FFF2-40B4-BE49-F238E27FC236}">
                <a16:creationId xmlns:a16="http://schemas.microsoft.com/office/drawing/2014/main" id="{2F7C0364-E3E8-4041-A24E-6595B856ABD0}"/>
              </a:ext>
            </a:extLst>
          </p:cNvPr>
          <p:cNvSpPr>
            <a:spLocks noGrp="1"/>
          </p:cNvSpPr>
          <p:nvPr/>
        </p:nvSpPr>
        <p:spPr>
          <a:xfrm>
            <a:off x="2276475" y="3733800"/>
            <a:ext cx="171450" cy="171450"/>
          </a:xfrm>
          <a:prstGeom prst="ellipse">
            <a:avLst/>
          </a:prstGeom>
          <a:solidFill>
            <a:srgbClr val="0F6B64"/>
          </a:solidFill>
          <a:ln w="0">
            <a:noFill/>
          </a:ln>
        </p:spPr>
      </p:sp>
      <p:sp>
        <p:nvSpPr>
          <p:cNvPr id="30" name="Овал 29">
            <a:extLst>
              <a:ext uri="{FF2B5EF4-FFF2-40B4-BE49-F238E27FC236}">
                <a16:creationId xmlns:a16="http://schemas.microsoft.com/office/drawing/2014/main" id="{B780EB50-FE37-40F5-A1AC-05BA8D5A1D9E}"/>
              </a:ext>
            </a:extLst>
          </p:cNvPr>
          <p:cNvSpPr>
            <a:spLocks noGrp="1"/>
          </p:cNvSpPr>
          <p:nvPr/>
        </p:nvSpPr>
        <p:spPr>
          <a:xfrm>
            <a:off x="2276475" y="4286250"/>
            <a:ext cx="171450" cy="171450"/>
          </a:xfrm>
          <a:prstGeom prst="ellipse">
            <a:avLst/>
          </a:prstGeom>
          <a:solidFill>
            <a:srgbClr val="0F6B64"/>
          </a:solidFill>
          <a:ln w="0">
            <a:noFill/>
          </a:ln>
        </p:spPr>
      </p:sp>
      <p:sp>
        <p:nvSpPr>
          <p:cNvPr id="31" name="Овал 30">
            <a:extLst>
              <a:ext uri="{FF2B5EF4-FFF2-40B4-BE49-F238E27FC236}">
                <a16:creationId xmlns:a16="http://schemas.microsoft.com/office/drawing/2014/main" id="{272E8DD2-E561-44ED-BDFD-0221BE73EFCD}"/>
              </a:ext>
            </a:extLst>
          </p:cNvPr>
          <p:cNvSpPr>
            <a:spLocks noGrp="1"/>
          </p:cNvSpPr>
          <p:nvPr/>
        </p:nvSpPr>
        <p:spPr>
          <a:xfrm>
            <a:off x="2276475" y="4838700"/>
            <a:ext cx="171450" cy="171450"/>
          </a:xfrm>
          <a:prstGeom prst="ellipse">
            <a:avLst/>
          </a:prstGeom>
          <a:solidFill>
            <a:srgbClr val="0F6B64"/>
          </a:solidFill>
          <a:ln w="0">
            <a:noFill/>
          </a:ln>
        </p:spPr>
      </p:sp>
      <p:sp>
        <p:nvSpPr>
          <p:cNvPr id="32" name="Овал 31">
            <a:extLst>
              <a:ext uri="{FF2B5EF4-FFF2-40B4-BE49-F238E27FC236}">
                <a16:creationId xmlns:a16="http://schemas.microsoft.com/office/drawing/2014/main" id="{44E80A49-8C2A-482B-92D5-E06C4002A7DC}"/>
              </a:ext>
            </a:extLst>
          </p:cNvPr>
          <p:cNvSpPr>
            <a:spLocks noGrp="1"/>
          </p:cNvSpPr>
          <p:nvPr/>
        </p:nvSpPr>
        <p:spPr>
          <a:xfrm>
            <a:off x="3000375" y="3181350"/>
            <a:ext cx="171450" cy="171450"/>
          </a:xfrm>
          <a:prstGeom prst="ellipse">
            <a:avLst/>
          </a:prstGeom>
          <a:solidFill>
            <a:srgbClr val="0F6B64"/>
          </a:solidFill>
          <a:ln w="0">
            <a:noFill/>
          </a:ln>
        </p:spPr>
      </p:sp>
      <p:sp>
        <p:nvSpPr>
          <p:cNvPr id="33" name="Овал 32">
            <a:extLst>
              <a:ext uri="{FF2B5EF4-FFF2-40B4-BE49-F238E27FC236}">
                <a16:creationId xmlns:a16="http://schemas.microsoft.com/office/drawing/2014/main" id="{7C51F07B-4ADB-4AC1-8164-625D93FC1C9D}"/>
              </a:ext>
            </a:extLst>
          </p:cNvPr>
          <p:cNvSpPr>
            <a:spLocks noGrp="1"/>
          </p:cNvSpPr>
          <p:nvPr/>
        </p:nvSpPr>
        <p:spPr>
          <a:xfrm>
            <a:off x="3000375" y="3733800"/>
            <a:ext cx="171450" cy="171450"/>
          </a:xfrm>
          <a:prstGeom prst="ellipse">
            <a:avLst/>
          </a:prstGeom>
          <a:solidFill>
            <a:srgbClr val="0F6B64"/>
          </a:solidFill>
          <a:ln w="0">
            <a:noFill/>
          </a:ln>
        </p:spPr>
      </p:sp>
      <p:sp>
        <p:nvSpPr>
          <p:cNvPr id="34" name="Овал 33">
            <a:extLst>
              <a:ext uri="{FF2B5EF4-FFF2-40B4-BE49-F238E27FC236}">
                <a16:creationId xmlns:a16="http://schemas.microsoft.com/office/drawing/2014/main" id="{3711998F-01BA-4749-AABC-4630003433E2}"/>
              </a:ext>
            </a:extLst>
          </p:cNvPr>
          <p:cNvSpPr>
            <a:spLocks noGrp="1"/>
          </p:cNvSpPr>
          <p:nvPr/>
        </p:nvSpPr>
        <p:spPr>
          <a:xfrm>
            <a:off x="3000375" y="4286250"/>
            <a:ext cx="171450" cy="171450"/>
          </a:xfrm>
          <a:prstGeom prst="ellipse">
            <a:avLst/>
          </a:prstGeom>
          <a:solidFill>
            <a:srgbClr val="0F6B64"/>
          </a:solidFill>
          <a:ln w="0">
            <a:noFill/>
          </a:ln>
        </p:spPr>
      </p:sp>
      <p:sp>
        <p:nvSpPr>
          <p:cNvPr id="35" name="Овал 34">
            <a:extLst>
              <a:ext uri="{FF2B5EF4-FFF2-40B4-BE49-F238E27FC236}">
                <a16:creationId xmlns:a16="http://schemas.microsoft.com/office/drawing/2014/main" id="{F540F5D3-58DA-491C-891A-0380257A3202}"/>
              </a:ext>
            </a:extLst>
          </p:cNvPr>
          <p:cNvSpPr>
            <a:spLocks noGrp="1"/>
          </p:cNvSpPr>
          <p:nvPr/>
        </p:nvSpPr>
        <p:spPr>
          <a:xfrm>
            <a:off x="3000375" y="4838700"/>
            <a:ext cx="171450" cy="171450"/>
          </a:xfrm>
          <a:prstGeom prst="ellipse">
            <a:avLst/>
          </a:prstGeom>
          <a:solidFill>
            <a:srgbClr val="0F6B64"/>
          </a:solidFill>
          <a:ln w="0">
            <a:noFill/>
          </a:ln>
        </p:spPr>
      </p:sp>
      <p:sp>
        <p:nvSpPr>
          <p:cNvPr id="36" name="Овал 35">
            <a:extLst>
              <a:ext uri="{FF2B5EF4-FFF2-40B4-BE49-F238E27FC236}">
                <a16:creationId xmlns:a16="http://schemas.microsoft.com/office/drawing/2014/main" id="{DBD45CB0-AFFB-4C3D-9328-33AE8A91CF3E}"/>
              </a:ext>
            </a:extLst>
          </p:cNvPr>
          <p:cNvSpPr>
            <a:spLocks noGrp="1"/>
          </p:cNvSpPr>
          <p:nvPr/>
        </p:nvSpPr>
        <p:spPr>
          <a:xfrm>
            <a:off x="3724275" y="3181350"/>
            <a:ext cx="171450" cy="171450"/>
          </a:xfrm>
          <a:prstGeom prst="ellipse">
            <a:avLst/>
          </a:prstGeom>
          <a:solidFill>
            <a:srgbClr val="0F6B64"/>
          </a:solidFill>
          <a:ln w="0">
            <a:noFill/>
          </a:ln>
        </p:spPr>
      </p:sp>
      <p:sp>
        <p:nvSpPr>
          <p:cNvPr id="37" name="Овал 36">
            <a:extLst>
              <a:ext uri="{FF2B5EF4-FFF2-40B4-BE49-F238E27FC236}">
                <a16:creationId xmlns:a16="http://schemas.microsoft.com/office/drawing/2014/main" id="{CD910E12-98C0-4547-9FF7-1DDF4B56B3AB}"/>
              </a:ext>
            </a:extLst>
          </p:cNvPr>
          <p:cNvSpPr>
            <a:spLocks noGrp="1"/>
          </p:cNvSpPr>
          <p:nvPr/>
        </p:nvSpPr>
        <p:spPr>
          <a:xfrm>
            <a:off x="3724275" y="3733800"/>
            <a:ext cx="171450" cy="171450"/>
          </a:xfrm>
          <a:prstGeom prst="ellipse">
            <a:avLst/>
          </a:prstGeom>
          <a:solidFill>
            <a:srgbClr val="0F6B64"/>
          </a:solidFill>
          <a:ln w="0">
            <a:noFill/>
          </a:ln>
        </p:spPr>
      </p:sp>
      <p:sp>
        <p:nvSpPr>
          <p:cNvPr id="38" name="Овал 37">
            <a:extLst>
              <a:ext uri="{FF2B5EF4-FFF2-40B4-BE49-F238E27FC236}">
                <a16:creationId xmlns:a16="http://schemas.microsoft.com/office/drawing/2014/main" id="{E2708CEE-F36E-4774-B033-E40E5F6DAC0B}"/>
              </a:ext>
            </a:extLst>
          </p:cNvPr>
          <p:cNvSpPr>
            <a:spLocks noGrp="1"/>
          </p:cNvSpPr>
          <p:nvPr/>
        </p:nvSpPr>
        <p:spPr>
          <a:xfrm>
            <a:off x="3724275" y="4286250"/>
            <a:ext cx="171450" cy="171450"/>
          </a:xfrm>
          <a:prstGeom prst="ellipse">
            <a:avLst/>
          </a:prstGeom>
          <a:solidFill>
            <a:srgbClr val="0F6B64"/>
          </a:solidFill>
          <a:ln w="0">
            <a:noFill/>
          </a:ln>
        </p:spPr>
      </p:sp>
      <p:sp>
        <p:nvSpPr>
          <p:cNvPr id="39" name="Овал 38">
            <a:extLst>
              <a:ext uri="{FF2B5EF4-FFF2-40B4-BE49-F238E27FC236}">
                <a16:creationId xmlns:a16="http://schemas.microsoft.com/office/drawing/2014/main" id="{F9593C84-FB06-4EA9-9D4D-AD1123E36729}"/>
              </a:ext>
            </a:extLst>
          </p:cNvPr>
          <p:cNvSpPr>
            <a:spLocks noGrp="1"/>
          </p:cNvSpPr>
          <p:nvPr/>
        </p:nvSpPr>
        <p:spPr>
          <a:xfrm>
            <a:off x="3724275" y="4838700"/>
            <a:ext cx="171450" cy="171450"/>
          </a:xfrm>
          <a:prstGeom prst="ellipse">
            <a:avLst/>
          </a:prstGeom>
          <a:solidFill>
            <a:srgbClr val="0F6B64"/>
          </a:solidFill>
          <a:ln w="0">
            <a:noFill/>
          </a:ln>
        </p:spPr>
      </p:sp>
      <p:sp>
        <p:nvSpPr>
          <p:cNvPr id="40" name="Овал 39">
            <a:extLst>
              <a:ext uri="{FF2B5EF4-FFF2-40B4-BE49-F238E27FC236}">
                <a16:creationId xmlns:a16="http://schemas.microsoft.com/office/drawing/2014/main" id="{09DEF605-6ED8-4606-8A49-584CB89CE747}"/>
              </a:ext>
            </a:extLst>
          </p:cNvPr>
          <p:cNvSpPr>
            <a:spLocks noGrp="1"/>
          </p:cNvSpPr>
          <p:nvPr/>
        </p:nvSpPr>
        <p:spPr>
          <a:xfrm>
            <a:off x="4448175" y="3181350"/>
            <a:ext cx="171450" cy="171450"/>
          </a:xfrm>
          <a:prstGeom prst="ellipse">
            <a:avLst/>
          </a:prstGeom>
          <a:solidFill>
            <a:srgbClr val="0F6B64"/>
          </a:solidFill>
          <a:ln w="0">
            <a:noFill/>
          </a:ln>
        </p:spPr>
      </p:sp>
      <p:sp>
        <p:nvSpPr>
          <p:cNvPr id="41" name="Овал 40">
            <a:extLst>
              <a:ext uri="{FF2B5EF4-FFF2-40B4-BE49-F238E27FC236}">
                <a16:creationId xmlns:a16="http://schemas.microsoft.com/office/drawing/2014/main" id="{A22D1464-DED8-4626-9DAB-2F7EA8BDBB5F}"/>
              </a:ext>
            </a:extLst>
          </p:cNvPr>
          <p:cNvSpPr>
            <a:spLocks noGrp="1"/>
          </p:cNvSpPr>
          <p:nvPr/>
        </p:nvSpPr>
        <p:spPr>
          <a:xfrm>
            <a:off x="4448175" y="3733800"/>
            <a:ext cx="171450" cy="171450"/>
          </a:xfrm>
          <a:prstGeom prst="ellipse">
            <a:avLst/>
          </a:prstGeom>
          <a:solidFill>
            <a:srgbClr val="0F6B64"/>
          </a:solidFill>
          <a:ln w="0">
            <a:noFill/>
          </a:ln>
        </p:spPr>
      </p:sp>
      <p:sp>
        <p:nvSpPr>
          <p:cNvPr id="42" name="Овал 41">
            <a:extLst>
              <a:ext uri="{FF2B5EF4-FFF2-40B4-BE49-F238E27FC236}">
                <a16:creationId xmlns:a16="http://schemas.microsoft.com/office/drawing/2014/main" id="{D8FFDE82-6D31-4A40-8532-145910CB9A7D}"/>
              </a:ext>
            </a:extLst>
          </p:cNvPr>
          <p:cNvSpPr>
            <a:spLocks noGrp="1"/>
          </p:cNvSpPr>
          <p:nvPr/>
        </p:nvSpPr>
        <p:spPr>
          <a:xfrm>
            <a:off x="4448175" y="4286250"/>
            <a:ext cx="171450" cy="171450"/>
          </a:xfrm>
          <a:prstGeom prst="ellipse">
            <a:avLst/>
          </a:prstGeom>
          <a:solidFill>
            <a:srgbClr val="0F6B64"/>
          </a:solidFill>
          <a:ln w="0">
            <a:noFill/>
          </a:ln>
        </p:spPr>
      </p:sp>
      <p:sp>
        <p:nvSpPr>
          <p:cNvPr id="43" name="Овал 42">
            <a:extLst>
              <a:ext uri="{FF2B5EF4-FFF2-40B4-BE49-F238E27FC236}">
                <a16:creationId xmlns:a16="http://schemas.microsoft.com/office/drawing/2014/main" id="{1BD3D2CD-E576-48DC-AB65-C8653A715651}"/>
              </a:ext>
            </a:extLst>
          </p:cNvPr>
          <p:cNvSpPr>
            <a:spLocks noGrp="1"/>
          </p:cNvSpPr>
          <p:nvPr/>
        </p:nvSpPr>
        <p:spPr>
          <a:xfrm>
            <a:off x="4448175" y="4838700"/>
            <a:ext cx="171450" cy="171450"/>
          </a:xfrm>
          <a:prstGeom prst="ellipse">
            <a:avLst/>
          </a:prstGeom>
          <a:solidFill>
            <a:srgbClr val="0F6B64"/>
          </a:solidFill>
          <a:ln w="0">
            <a:noFill/>
          </a:ln>
        </p:spPr>
      </p:sp>
      <p:sp>
        <p:nvSpPr>
          <p:cNvPr id="44" name="Овал 43">
            <a:extLst>
              <a:ext uri="{FF2B5EF4-FFF2-40B4-BE49-F238E27FC236}">
                <a16:creationId xmlns:a16="http://schemas.microsoft.com/office/drawing/2014/main" id="{C7541168-9E43-442B-B793-8C889C100DED}"/>
              </a:ext>
            </a:extLst>
          </p:cNvPr>
          <p:cNvSpPr>
            <a:spLocks noGrp="1"/>
          </p:cNvSpPr>
          <p:nvPr/>
        </p:nvSpPr>
        <p:spPr>
          <a:xfrm>
            <a:off x="3467100" y="4029075"/>
            <a:ext cx="514350" cy="514350"/>
          </a:xfrm>
          <a:prstGeom prst="ellipse">
            <a:avLst/>
          </a:prstGeom>
          <a:ln w="9525">
            <a:solidFill>
              <a:srgbClr val="D8942C"/>
            </a:solidFill>
          </a:ln>
        </p:spPr>
      </p:sp>
      <p:sp>
        <p:nvSpPr>
          <p:cNvPr id="45" name="Прямокутник 44">
            <a:extLst>
              <a:ext uri="{FF2B5EF4-FFF2-40B4-BE49-F238E27FC236}">
                <a16:creationId xmlns:a16="http://schemas.microsoft.com/office/drawing/2014/main" id="{0B8DB307-1608-4E2B-8FED-E5D2BB9342D6}"/>
              </a:ext>
            </a:extLst>
          </p:cNvPr>
          <p:cNvSpPr>
            <a:spLocks noGrp="1"/>
          </p:cNvSpPr>
          <p:nvPr/>
        </p:nvSpPr>
        <p:spPr>
          <a:xfrm>
            <a:off x="3000375" y="4667250"/>
            <a:ext cx="2095500" cy="266700"/>
          </a:xfrm>
          <a:prstGeom prst="rect">
            <a:avLst/>
          </a:prstGeom>
          <a:noFill/>
          <a:ln w="0">
            <a:noFill/>
          </a:ln>
        </p:spPr>
        <p:txBody>
          <a:bodyPr anchor="t">
            <a:normAutofit/>
          </a:bodyPr>
          <a:lstStyle/>
          <a:p>
            <a:pPr algn="ctr">
              <a:defRPr sz="825" b="1">
                <a:solidFill>
                  <a:srgbClr val="D8942C"/>
                </a:solidFill>
                <a:latin typeface="DejaVu Sans"/>
                <a:ea typeface="DejaVu Sans"/>
                <a:cs typeface="DejaVu Sans"/>
              </a:defRPr>
            </a:pPr>
            <a:r>
              <a:rPr sz="825" b="1">
                <a:solidFill>
                  <a:srgbClr val="D8942C"/>
                </a:solidFill>
                <a:latin typeface="DejaVu Sans"/>
                <a:ea typeface="DejaVu Sans"/>
                <a:cs typeface="DejaVu Sans"/>
              </a:rPr>
              <a:t>малий осередок між вузлами</a:t>
            </a:r>
          </a:p>
        </p:txBody>
      </p:sp>
      <p:sp>
        <p:nvSpPr>
          <p:cNvPr id="46" name="Прямокутник 45">
            <a:extLst>
              <a:ext uri="{FF2B5EF4-FFF2-40B4-BE49-F238E27FC236}">
                <a16:creationId xmlns:a16="http://schemas.microsoft.com/office/drawing/2014/main" id="{349D4F01-87E8-4922-9ABA-D97D36BCB1FD}"/>
              </a:ext>
            </a:extLst>
          </p:cNvPr>
          <p:cNvSpPr>
            <a:spLocks noGrp="1"/>
          </p:cNvSpPr>
          <p:nvPr/>
        </p:nvSpPr>
        <p:spPr>
          <a:xfrm>
            <a:off x="742950" y="5057775"/>
            <a:ext cx="4476750" cy="219075"/>
          </a:xfrm>
          <a:prstGeom prst="rect">
            <a:avLst/>
          </a:prstGeom>
          <a:noFill/>
          <a:ln w="0">
            <a:noFill/>
          </a:ln>
        </p:spPr>
        <p:txBody>
          <a:bodyPr anchor="t">
            <a:normAutofit fontScale="92759"/>
          </a:bodyPr>
          <a:lstStyle/>
          <a:p>
            <a:pPr algn="l">
              <a:defRPr sz="825" b="0">
                <a:solidFill>
                  <a:srgbClr val="617278"/>
                </a:solidFill>
                <a:latin typeface="DejaVu Sans"/>
                <a:ea typeface="DejaVu Sans"/>
                <a:cs typeface="DejaVu Sans"/>
              </a:defRPr>
            </a:pPr>
            <a:r>
              <a:rPr sz="825" b="0">
                <a:solidFill>
                  <a:srgbClr val="617278"/>
                </a:solidFill>
                <a:latin typeface="DejaVu Sans"/>
                <a:ea typeface="DejaVu Sans"/>
                <a:cs typeface="DejaVu Sans"/>
              </a:rPr>
              <a:t>Типи сітки: квадратна • прямокутна • трикутна • зміщена • вкладена • адаптивна</a:t>
            </a:r>
          </a:p>
        </p:txBody>
      </p:sp>
      <p:sp>
        <p:nvSpPr>
          <p:cNvPr id="47" name="Прямокутник: округлені кути 46">
            <a:extLst>
              <a:ext uri="{FF2B5EF4-FFF2-40B4-BE49-F238E27FC236}">
                <a16:creationId xmlns:a16="http://schemas.microsoft.com/office/drawing/2014/main" id="{BA1BE8DF-B08D-462C-9032-0DC928E06136}"/>
              </a:ext>
            </a:extLst>
          </p:cNvPr>
          <p:cNvSpPr>
            <a:spLocks noGrp="1"/>
          </p:cNvSpPr>
          <p:nvPr/>
        </p:nvSpPr>
        <p:spPr>
          <a:xfrm>
            <a:off x="5848350" y="2686050"/>
            <a:ext cx="2724150" cy="2705100"/>
          </a:xfrm>
          <a:prstGeom prst="roundRect">
            <a:avLst>
              <a:gd name="adj" fmla="val 2817"/>
            </a:avLst>
          </a:prstGeom>
          <a:solidFill>
            <a:srgbClr val="F4F8F5"/>
          </a:solidFill>
          <a:ln w="9525">
            <a:solidFill>
              <a:srgbClr val="D8E3DE"/>
            </a:solidFill>
          </a:ln>
        </p:spPr>
      </p:sp>
      <p:sp>
        <p:nvSpPr>
          <p:cNvPr id="48" name="Прямокутник 47">
            <a:extLst>
              <a:ext uri="{FF2B5EF4-FFF2-40B4-BE49-F238E27FC236}">
                <a16:creationId xmlns:a16="http://schemas.microsoft.com/office/drawing/2014/main" id="{4EFA195D-2C89-4BA5-817A-7921A17CD73F}"/>
              </a:ext>
            </a:extLst>
          </p:cNvPr>
          <p:cNvSpPr>
            <a:spLocks noGrp="1"/>
          </p:cNvSpPr>
          <p:nvPr/>
        </p:nvSpPr>
        <p:spPr>
          <a:xfrm>
            <a:off x="6076950" y="2876550"/>
            <a:ext cx="1524000" cy="190500"/>
          </a:xfrm>
          <a:prstGeom prst="rect">
            <a:avLst/>
          </a:prstGeom>
          <a:noFill/>
          <a:ln w="0">
            <a:noFill/>
          </a:ln>
        </p:spPr>
        <p:txBody>
          <a:bodyPr anchor="t">
            <a:normAutofit fontScale="78788"/>
          </a:bodyPr>
          <a:lstStyle/>
          <a:p>
            <a:pPr algn="l">
              <a:defRPr sz="825" b="1">
                <a:solidFill>
                  <a:srgbClr val="4D8A68"/>
                </a:solidFill>
                <a:latin typeface="DejaVu Sans"/>
                <a:ea typeface="DejaVu Sans"/>
                <a:cs typeface="DejaVu Sans"/>
              </a:defRPr>
            </a:pPr>
            <a:r>
              <a:rPr sz="825" b="1">
                <a:solidFill>
                  <a:srgbClr val="4D8A68"/>
                </a:solidFill>
                <a:latin typeface="DejaVu Sans"/>
                <a:ea typeface="DejaVu Sans"/>
                <a:cs typeface="DejaVu Sans"/>
              </a:rPr>
              <a:t>ПЕРЕВАГИ</a:t>
            </a:r>
          </a:p>
        </p:txBody>
      </p:sp>
      <p:sp>
        <p:nvSpPr>
          <p:cNvPr id="49" name="Прямокутник 48">
            <a:extLst>
              <a:ext uri="{FF2B5EF4-FFF2-40B4-BE49-F238E27FC236}">
                <a16:creationId xmlns:a16="http://schemas.microsoft.com/office/drawing/2014/main" id="{3269C8C4-F419-41B4-A4E1-6FDD9FD5CF2A}"/>
              </a:ext>
            </a:extLst>
          </p:cNvPr>
          <p:cNvSpPr>
            <a:spLocks noGrp="1"/>
          </p:cNvSpPr>
          <p:nvPr/>
        </p:nvSpPr>
        <p:spPr>
          <a:xfrm>
            <a:off x="6076950" y="3219450"/>
            <a:ext cx="2209800" cy="1428750"/>
          </a:xfrm>
          <a:prstGeom prst="rect">
            <a:avLst/>
          </a:prstGeom>
          <a:noFill/>
          <a:ln w="0">
            <a:noFill/>
          </a:ln>
        </p:spPr>
        <p:txBody>
          <a:bodyPr anchor="t">
            <a:normAutofit/>
          </a:bodyPr>
          <a:lstStyle/>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 рівномірне покриття</a:t>
            </a:r>
          </a:p>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 просте картування</a:t>
            </a:r>
          </a:p>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 аналіз розподілу</a:t>
            </a:r>
          </a:p>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 повторний моніторинг</a:t>
            </a:r>
          </a:p>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 ізолінії забруднення</a:t>
            </a:r>
          </a:p>
        </p:txBody>
      </p:sp>
      <p:sp>
        <p:nvSpPr>
          <p:cNvPr id="50" name="Прямокутник: округлені кути 49">
            <a:extLst>
              <a:ext uri="{FF2B5EF4-FFF2-40B4-BE49-F238E27FC236}">
                <a16:creationId xmlns:a16="http://schemas.microsoft.com/office/drawing/2014/main" id="{BA1D96BA-27AE-47A2-8D03-1DECB7C6D0A1}"/>
              </a:ext>
            </a:extLst>
          </p:cNvPr>
          <p:cNvSpPr>
            <a:spLocks noGrp="1"/>
          </p:cNvSpPr>
          <p:nvPr/>
        </p:nvSpPr>
        <p:spPr>
          <a:xfrm>
            <a:off x="8820150" y="2686050"/>
            <a:ext cx="2762250" cy="2705100"/>
          </a:xfrm>
          <a:prstGeom prst="roundRect">
            <a:avLst>
              <a:gd name="adj" fmla="val 2817"/>
            </a:avLst>
          </a:prstGeom>
          <a:solidFill>
            <a:srgbClr val="F5EBDD"/>
          </a:solidFill>
          <a:ln w="9525">
            <a:solidFill>
              <a:srgbClr val="E4D2B5"/>
            </a:solidFill>
          </a:ln>
        </p:spPr>
      </p:sp>
      <p:sp>
        <p:nvSpPr>
          <p:cNvPr id="51" name="Прямокутник 50">
            <a:extLst>
              <a:ext uri="{FF2B5EF4-FFF2-40B4-BE49-F238E27FC236}">
                <a16:creationId xmlns:a16="http://schemas.microsoft.com/office/drawing/2014/main" id="{E90B3EB7-FE7B-4560-8039-7F7033C8215A}"/>
              </a:ext>
            </a:extLst>
          </p:cNvPr>
          <p:cNvSpPr>
            <a:spLocks noGrp="1"/>
          </p:cNvSpPr>
          <p:nvPr/>
        </p:nvSpPr>
        <p:spPr>
          <a:xfrm>
            <a:off x="9048750" y="2876550"/>
            <a:ext cx="1619250" cy="190500"/>
          </a:xfrm>
          <a:prstGeom prst="rect">
            <a:avLst/>
          </a:prstGeom>
          <a:noFill/>
          <a:ln w="0">
            <a:noFill/>
          </a:ln>
        </p:spPr>
        <p:txBody>
          <a:bodyPr anchor="t">
            <a:normAutofit fontScale="78788"/>
          </a:bodyPr>
          <a:lstStyle/>
          <a:p>
            <a:pPr algn="l">
              <a:defRPr sz="825" b="1">
                <a:solidFill>
                  <a:srgbClr val="D8942C"/>
                </a:solidFill>
                <a:latin typeface="DejaVu Sans"/>
                <a:ea typeface="DejaVu Sans"/>
                <a:cs typeface="DejaVu Sans"/>
              </a:defRPr>
            </a:pPr>
            <a:r>
              <a:rPr sz="825" b="1">
                <a:solidFill>
                  <a:srgbClr val="D8942C"/>
                </a:solidFill>
                <a:latin typeface="DejaVu Sans"/>
                <a:ea typeface="DejaVu Sans"/>
                <a:cs typeface="DejaVu Sans"/>
              </a:rPr>
              <a:t>ОБМЕЖЕННЯ</a:t>
            </a:r>
          </a:p>
        </p:txBody>
      </p:sp>
      <p:sp>
        <p:nvSpPr>
          <p:cNvPr id="52" name="Прямокутник 51">
            <a:extLst>
              <a:ext uri="{FF2B5EF4-FFF2-40B4-BE49-F238E27FC236}">
                <a16:creationId xmlns:a16="http://schemas.microsoft.com/office/drawing/2014/main" id="{45A38FCB-23F7-45AD-BC28-7095ADDBEE43}"/>
              </a:ext>
            </a:extLst>
          </p:cNvPr>
          <p:cNvSpPr>
            <a:spLocks noGrp="1"/>
          </p:cNvSpPr>
          <p:nvPr/>
        </p:nvSpPr>
        <p:spPr>
          <a:xfrm>
            <a:off x="9048750" y="3219450"/>
            <a:ext cx="2286000" cy="1485900"/>
          </a:xfrm>
          <a:prstGeom prst="rect">
            <a:avLst/>
          </a:prstGeom>
          <a:noFill/>
          <a:ln w="0">
            <a:noFill/>
          </a:ln>
        </p:spPr>
        <p:txBody>
          <a:bodyPr anchor="t">
            <a:normAutofit/>
          </a:bodyPr>
          <a:lstStyle/>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Малий осередок може залишитися між вузлами. Сітка слабша біля локального джерела, за складного рельєфу, обмеженого доступу або спрямованої міграції.</a:t>
            </a:r>
          </a:p>
        </p:txBody>
      </p:sp>
      <p:sp>
        <p:nvSpPr>
          <p:cNvPr id="53" name="Прямокутник: округлені кути 52">
            <a:extLst>
              <a:ext uri="{FF2B5EF4-FFF2-40B4-BE49-F238E27FC236}">
                <a16:creationId xmlns:a16="http://schemas.microsoft.com/office/drawing/2014/main" id="{2723ED5E-015D-4D20-9E4E-9A1CBC51721F}"/>
              </a:ext>
            </a:extLst>
          </p:cNvPr>
          <p:cNvSpPr>
            <a:spLocks noGrp="1"/>
          </p:cNvSpPr>
          <p:nvPr/>
        </p:nvSpPr>
        <p:spPr>
          <a:xfrm>
            <a:off x="514350" y="5638800"/>
            <a:ext cx="11068050" cy="523875"/>
          </a:xfrm>
          <a:prstGeom prst="roundRect">
            <a:avLst>
              <a:gd name="adj" fmla="val 14545"/>
            </a:avLst>
          </a:prstGeom>
          <a:solidFill>
            <a:srgbClr val="10272E"/>
          </a:solidFill>
          <a:ln w="0">
            <a:noFill/>
          </a:ln>
        </p:spPr>
      </p:sp>
      <p:sp>
        <p:nvSpPr>
          <p:cNvPr id="54" name="Прямокутник 53">
            <a:extLst>
              <a:ext uri="{FF2B5EF4-FFF2-40B4-BE49-F238E27FC236}">
                <a16:creationId xmlns:a16="http://schemas.microsoft.com/office/drawing/2014/main" id="{55A7DFF2-41FC-42FA-906F-D6F4C6D16D3F}"/>
              </a:ext>
            </a:extLst>
          </p:cNvPr>
          <p:cNvSpPr>
            <a:spLocks noGrp="1"/>
          </p:cNvSpPr>
          <p:nvPr/>
        </p:nvSpPr>
        <p:spPr>
          <a:xfrm>
            <a:off x="742950" y="5800725"/>
            <a:ext cx="1047750" cy="171450"/>
          </a:xfrm>
          <a:prstGeom prst="rect">
            <a:avLst/>
          </a:prstGeom>
          <a:noFill/>
          <a:ln w="0">
            <a:noFill/>
          </a:ln>
        </p:spPr>
        <p:txBody>
          <a:bodyPr anchor="t">
            <a:normAutofit fontScale="63636"/>
          </a:bodyPr>
          <a:lstStyle/>
          <a:p>
            <a:pPr algn="l">
              <a:defRPr sz="825" b="1">
                <a:solidFill>
                  <a:srgbClr val="A9D6C4"/>
                </a:solidFill>
                <a:latin typeface="DejaVu Sans"/>
                <a:ea typeface="DejaVu Sans"/>
                <a:cs typeface="DejaVu Sans"/>
              </a:defRPr>
            </a:pPr>
            <a:r>
              <a:rPr sz="825" b="1">
                <a:solidFill>
                  <a:srgbClr val="A9D6C4"/>
                </a:solidFill>
                <a:latin typeface="DejaVu Sans"/>
                <a:ea typeface="DejaVu Sans"/>
                <a:cs typeface="DejaVu Sans"/>
              </a:rPr>
              <a:t>КРОК СІТКИ</a:t>
            </a:r>
          </a:p>
        </p:txBody>
      </p:sp>
      <p:sp>
        <p:nvSpPr>
          <p:cNvPr id="55" name="Прямокутник 54">
            <a:extLst>
              <a:ext uri="{FF2B5EF4-FFF2-40B4-BE49-F238E27FC236}">
                <a16:creationId xmlns:a16="http://schemas.microsoft.com/office/drawing/2014/main" id="{92BD4C0C-BC2A-4091-9289-792F6F5F059E}"/>
              </a:ext>
            </a:extLst>
          </p:cNvPr>
          <p:cNvSpPr>
            <a:spLocks noGrp="1"/>
          </p:cNvSpPr>
          <p:nvPr/>
        </p:nvSpPr>
        <p:spPr>
          <a:xfrm>
            <a:off x="1962150" y="5772150"/>
            <a:ext cx="9239250" cy="238125"/>
          </a:xfrm>
          <a:prstGeom prst="rect">
            <a:avLst/>
          </a:prstGeom>
          <a:noFill/>
          <a:ln w="0">
            <a:noFill/>
          </a:ln>
        </p:spPr>
        <p:txBody>
          <a:bodyPr anchor="t">
            <a:normAutofit fontScale="91667"/>
          </a:bodyPr>
          <a:lstStyle/>
          <a:p>
            <a:pPr algn="l">
              <a:defRPr sz="1050" b="1">
                <a:solidFill>
                  <a:srgbClr val="FFFFFF"/>
                </a:solidFill>
                <a:latin typeface="DejaVu Sans"/>
                <a:ea typeface="DejaVu Sans"/>
                <a:cs typeface="DejaVu Sans"/>
              </a:defRPr>
            </a:pPr>
            <a:r>
              <a:rPr sz="1050" b="1">
                <a:solidFill>
                  <a:srgbClr val="FFFFFF"/>
                </a:solidFill>
                <a:latin typeface="DejaVu Sans"/>
                <a:ea typeface="DejaVu Sans"/>
                <a:cs typeface="DejaVu Sans"/>
              </a:rPr>
              <a:t>площа · розмір осередку · неоднорідність · точність · бюджет · безпечність · майбутнє використання</a:t>
            </a:r>
          </a:p>
        </p:txBody>
      </p:sp>
      <p:sp>
        <p:nvSpPr>
          <p:cNvPr id="56" name="Прямокутник 55">
            <a:extLst>
              <a:ext uri="{FF2B5EF4-FFF2-40B4-BE49-F238E27FC236}">
                <a16:creationId xmlns:a16="http://schemas.microsoft.com/office/drawing/2014/main" id="{B4FA5C77-682E-436B-A761-2A0D612F52FE}"/>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57" name="Прямокутник 56">
            <a:extLst>
              <a:ext uri="{FF2B5EF4-FFF2-40B4-BE49-F238E27FC236}">
                <a16:creationId xmlns:a16="http://schemas.microsoft.com/office/drawing/2014/main" id="{1CA0FF83-6358-442A-A4E2-1D266A8BD955}"/>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09</a:t>
            </a:r>
          </a:p>
        </p:txBody>
      </p:sp>
    </p:spTree>
    <p:extLst>
      <p:ext uri="{BB962C8B-B14F-4D97-AF65-F5344CB8AC3E}">
        <p14:creationId xmlns:p14="http://schemas.microsoft.com/office/powerpoint/2010/main" val="2133679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44" name="Прямокутник 43">
            <a:extLst>
              <a:ext uri="{FF2B5EF4-FFF2-40B4-BE49-F238E27FC236}">
                <a16:creationId xmlns:a16="http://schemas.microsoft.com/office/drawing/2014/main" id="{D4142C69-1BB2-4E51-8F6F-CC944E1F2325}"/>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10</a:t>
            </a:r>
          </a:p>
        </p:txBody>
      </p:sp>
      <p:sp>
        <p:nvSpPr>
          <p:cNvPr id="2" name="Прямокутник 1">
            <a:extLst>
              <a:ext uri="{FF2B5EF4-FFF2-40B4-BE49-F238E27FC236}">
                <a16:creationId xmlns:a16="http://schemas.microsoft.com/office/drawing/2014/main" id="{CA0ED119-1830-42A9-AD75-6E3A08A87F88}"/>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65B8E5FD-81EB-4966-96FC-71F63CEFC46C}"/>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Цільовий дизайн перевіряє конкретне джерело</a:t>
            </a:r>
          </a:p>
        </p:txBody>
      </p:sp>
      <p:sp>
        <p:nvSpPr>
          <p:cNvPr id="4" name="Прямокутник: округлені кути 3">
            <a:extLst>
              <a:ext uri="{FF2B5EF4-FFF2-40B4-BE49-F238E27FC236}">
                <a16:creationId xmlns:a16="http://schemas.microsoft.com/office/drawing/2014/main" id="{909DF67E-0CEB-4A7C-8D8C-F989C8C11C53}"/>
              </a:ext>
            </a:extLst>
          </p:cNvPr>
          <p:cNvSpPr>
            <a:spLocks noGrp="1"/>
          </p:cNvSpPr>
          <p:nvPr/>
        </p:nvSpPr>
        <p:spPr>
          <a:xfrm>
            <a:off x="514350" y="1657350"/>
            <a:ext cx="11068050" cy="781050"/>
          </a:xfrm>
          <a:prstGeom prst="roundRect">
            <a:avLst>
              <a:gd name="adj" fmla="val 9756"/>
            </a:avLst>
          </a:prstGeom>
          <a:solidFill>
            <a:srgbClr val="FFFFFF"/>
          </a:solidFill>
          <a:ln w="9525">
            <a:solidFill>
              <a:srgbClr val="D8E3DE"/>
            </a:solidFill>
          </a:ln>
        </p:spPr>
      </p:sp>
      <p:sp>
        <p:nvSpPr>
          <p:cNvPr id="5" name="Прямокутник: округлені кути 4">
            <a:extLst>
              <a:ext uri="{FF2B5EF4-FFF2-40B4-BE49-F238E27FC236}">
                <a16:creationId xmlns:a16="http://schemas.microsoft.com/office/drawing/2014/main" id="{E143DAEB-C581-4B44-9621-708A4FA93BF5}"/>
              </a:ext>
            </a:extLst>
          </p:cNvPr>
          <p:cNvSpPr>
            <a:spLocks noGrp="1"/>
          </p:cNvSpPr>
          <p:nvPr/>
        </p:nvSpPr>
        <p:spPr>
          <a:xfrm>
            <a:off x="514350" y="1657350"/>
            <a:ext cx="76200" cy="7810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95F556F7-E340-4BAE-8FD7-C8CD86A29261}"/>
              </a:ext>
            </a:extLst>
          </p:cNvPr>
          <p:cNvSpPr>
            <a:spLocks noGrp="1"/>
          </p:cNvSpPr>
          <p:nvPr/>
        </p:nvSpPr>
        <p:spPr>
          <a:xfrm>
            <a:off x="742950" y="1809750"/>
            <a:ext cx="1064895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ЦІЛЬОВИЙ ДИЗАЙН</a:t>
            </a:r>
          </a:p>
        </p:txBody>
      </p:sp>
      <p:sp>
        <p:nvSpPr>
          <p:cNvPr id="7" name="Прямокутник 6">
            <a:extLst>
              <a:ext uri="{FF2B5EF4-FFF2-40B4-BE49-F238E27FC236}">
                <a16:creationId xmlns:a16="http://schemas.microsoft.com/office/drawing/2014/main" id="{868FAAF9-9CC6-405D-B0B5-7FDA15103EFD}"/>
              </a:ext>
            </a:extLst>
          </p:cNvPr>
          <p:cNvSpPr>
            <a:spLocks noGrp="1"/>
          </p:cNvSpPr>
          <p:nvPr/>
        </p:nvSpPr>
        <p:spPr>
          <a:xfrm>
            <a:off x="742950" y="2066925"/>
            <a:ext cx="10648950" cy="257175"/>
          </a:xfrm>
          <a:prstGeom prst="rect">
            <a:avLst/>
          </a:prstGeom>
          <a:noFill/>
          <a:ln w="0">
            <a:noFill/>
          </a:ln>
        </p:spPr>
        <p:txBody>
          <a:bodyPr anchor="t">
            <a:normAutofit fontScale="85294"/>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Розміщення точок там, де забруднення найімовірніше за концептуальною моделлю, візуальними ознаками або історією використання.</a:t>
            </a:r>
          </a:p>
        </p:txBody>
      </p:sp>
      <p:sp>
        <p:nvSpPr>
          <p:cNvPr id="8" name="Прямокутник: округлені кути 7">
            <a:extLst>
              <a:ext uri="{FF2B5EF4-FFF2-40B4-BE49-F238E27FC236}">
                <a16:creationId xmlns:a16="http://schemas.microsoft.com/office/drawing/2014/main" id="{341DBD52-7C42-43B1-90BB-BEED3D652ACF}"/>
              </a:ext>
            </a:extLst>
          </p:cNvPr>
          <p:cNvSpPr>
            <a:spLocks noGrp="1"/>
          </p:cNvSpPr>
          <p:nvPr/>
        </p:nvSpPr>
        <p:spPr>
          <a:xfrm>
            <a:off x="514350" y="2724150"/>
            <a:ext cx="5619750" cy="2647950"/>
          </a:xfrm>
          <a:prstGeom prst="roundRect">
            <a:avLst>
              <a:gd name="adj" fmla="val 2878"/>
            </a:avLst>
          </a:prstGeom>
          <a:solidFill>
            <a:srgbClr val="FFFFFF"/>
          </a:solidFill>
          <a:ln w="9525">
            <a:solidFill>
              <a:srgbClr val="D8E3DE"/>
            </a:solidFill>
          </a:ln>
        </p:spPr>
      </p:sp>
      <p:sp>
        <p:nvSpPr>
          <p:cNvPr id="9" name="Прямокутник 8">
            <a:extLst>
              <a:ext uri="{FF2B5EF4-FFF2-40B4-BE49-F238E27FC236}">
                <a16:creationId xmlns:a16="http://schemas.microsoft.com/office/drawing/2014/main" id="{24D12E31-E14A-46B4-8D18-22F50A2B074F}"/>
              </a:ext>
            </a:extLst>
          </p:cNvPr>
          <p:cNvSpPr>
            <a:spLocks noGrp="1"/>
          </p:cNvSpPr>
          <p:nvPr/>
        </p:nvSpPr>
        <p:spPr>
          <a:xfrm>
            <a:off x="742950" y="2914650"/>
            <a:ext cx="34290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СХЕМА РОЗМІЩЕННЯ ЦІЛЬОВИХ ТОЧОК</a:t>
            </a:r>
          </a:p>
        </p:txBody>
      </p:sp>
      <p:sp>
        <p:nvSpPr>
          <p:cNvPr id="10" name="Прямокутник: округлені кути 9">
            <a:extLst>
              <a:ext uri="{FF2B5EF4-FFF2-40B4-BE49-F238E27FC236}">
                <a16:creationId xmlns:a16="http://schemas.microsoft.com/office/drawing/2014/main" id="{827C587C-C5A9-48A3-9BC5-8ECE54A6960C}"/>
              </a:ext>
            </a:extLst>
          </p:cNvPr>
          <p:cNvSpPr>
            <a:spLocks noGrp="1"/>
          </p:cNvSpPr>
          <p:nvPr/>
        </p:nvSpPr>
        <p:spPr>
          <a:xfrm>
            <a:off x="781050" y="3333750"/>
            <a:ext cx="1238250" cy="781050"/>
          </a:xfrm>
          <a:prstGeom prst="roundRect">
            <a:avLst>
              <a:gd name="adj" fmla="val 9756"/>
            </a:avLst>
          </a:prstGeom>
          <a:solidFill>
            <a:srgbClr val="F5EBDD"/>
          </a:solidFill>
          <a:ln w="0">
            <a:noFill/>
          </a:ln>
        </p:spPr>
      </p:sp>
      <p:sp>
        <p:nvSpPr>
          <p:cNvPr id="11" name="Прямокутник 10">
            <a:extLst>
              <a:ext uri="{FF2B5EF4-FFF2-40B4-BE49-F238E27FC236}">
                <a16:creationId xmlns:a16="http://schemas.microsoft.com/office/drawing/2014/main" id="{7F5047CC-F07E-4D62-8A01-3167F4479CE4}"/>
              </a:ext>
            </a:extLst>
          </p:cNvPr>
          <p:cNvSpPr>
            <a:spLocks noGrp="1"/>
          </p:cNvSpPr>
          <p:nvPr/>
        </p:nvSpPr>
        <p:spPr>
          <a:xfrm>
            <a:off x="952500" y="3609975"/>
            <a:ext cx="895350" cy="190500"/>
          </a:xfrm>
          <a:prstGeom prst="rect">
            <a:avLst/>
          </a:prstGeom>
          <a:noFill/>
          <a:ln w="0">
            <a:noFill/>
          </a:ln>
        </p:spPr>
        <p:txBody>
          <a:bodyPr anchor="t">
            <a:normAutofit fontScale="66667"/>
          </a:bodyPr>
          <a:lstStyle/>
          <a:p>
            <a:pPr algn="ctr">
              <a:defRPr sz="975" b="1">
                <a:solidFill>
                  <a:srgbClr val="10272E"/>
                </a:solidFill>
                <a:latin typeface="DejaVu Sans"/>
                <a:ea typeface="DejaVu Sans"/>
                <a:cs typeface="DejaVu Sans"/>
              </a:defRPr>
            </a:pPr>
            <a:r>
              <a:rPr sz="975" b="1">
                <a:solidFill>
                  <a:srgbClr val="10272E"/>
                </a:solidFill>
                <a:latin typeface="DejaVu Sans"/>
                <a:ea typeface="DejaVu Sans"/>
                <a:cs typeface="DejaVu Sans"/>
              </a:rPr>
              <a:t>резервуар</a:t>
            </a:r>
          </a:p>
        </p:txBody>
      </p:sp>
      <p:sp>
        <p:nvSpPr>
          <p:cNvPr id="12" name="Прямокутник: округлені кути 11">
            <a:extLst>
              <a:ext uri="{FF2B5EF4-FFF2-40B4-BE49-F238E27FC236}">
                <a16:creationId xmlns:a16="http://schemas.microsoft.com/office/drawing/2014/main" id="{0A16D36D-2839-4775-86D3-BE8D7EDBA0CD}"/>
              </a:ext>
            </a:extLst>
          </p:cNvPr>
          <p:cNvSpPr>
            <a:spLocks noGrp="1"/>
          </p:cNvSpPr>
          <p:nvPr/>
        </p:nvSpPr>
        <p:spPr>
          <a:xfrm>
            <a:off x="2533650" y="3257550"/>
            <a:ext cx="1257300" cy="990600"/>
          </a:xfrm>
          <a:prstGeom prst="roundRect">
            <a:avLst>
              <a:gd name="adj" fmla="val 7692"/>
            </a:avLst>
          </a:prstGeom>
          <a:solidFill>
            <a:srgbClr val="DCEBE2"/>
          </a:solidFill>
          <a:ln w="0">
            <a:noFill/>
          </a:ln>
        </p:spPr>
      </p:sp>
      <p:sp>
        <p:nvSpPr>
          <p:cNvPr id="13" name="Прямокутник 12">
            <a:extLst>
              <a:ext uri="{FF2B5EF4-FFF2-40B4-BE49-F238E27FC236}">
                <a16:creationId xmlns:a16="http://schemas.microsoft.com/office/drawing/2014/main" id="{B94922CF-E023-4114-B445-A06B85BD3B7B}"/>
              </a:ext>
            </a:extLst>
          </p:cNvPr>
          <p:cNvSpPr>
            <a:spLocks noGrp="1"/>
          </p:cNvSpPr>
          <p:nvPr/>
        </p:nvSpPr>
        <p:spPr>
          <a:xfrm>
            <a:off x="2819400" y="3638550"/>
            <a:ext cx="685800" cy="190500"/>
          </a:xfrm>
          <a:prstGeom prst="rect">
            <a:avLst/>
          </a:prstGeom>
          <a:noFill/>
          <a:ln w="0">
            <a:noFill/>
          </a:ln>
        </p:spPr>
        <p:txBody>
          <a:bodyPr anchor="t">
            <a:normAutofit fontScale="66667"/>
          </a:bodyPr>
          <a:lstStyle/>
          <a:p>
            <a:pPr algn="ctr">
              <a:defRPr sz="975" b="1">
                <a:solidFill>
                  <a:srgbClr val="10272E"/>
                </a:solidFill>
                <a:latin typeface="DejaVu Sans"/>
                <a:ea typeface="DejaVu Sans"/>
                <a:cs typeface="DejaVu Sans"/>
              </a:defRPr>
            </a:pPr>
            <a:r>
              <a:rPr sz="975" b="1">
                <a:solidFill>
                  <a:srgbClr val="10272E"/>
                </a:solidFill>
                <a:latin typeface="DejaVu Sans"/>
                <a:ea typeface="DejaVu Sans"/>
                <a:cs typeface="DejaVu Sans"/>
              </a:rPr>
              <a:t>склад</a:t>
            </a:r>
          </a:p>
        </p:txBody>
      </p:sp>
      <p:sp>
        <p:nvSpPr>
          <p:cNvPr id="14" name="Прямокутник: округлені кути 13">
            <a:extLst>
              <a:ext uri="{FF2B5EF4-FFF2-40B4-BE49-F238E27FC236}">
                <a16:creationId xmlns:a16="http://schemas.microsoft.com/office/drawing/2014/main" id="{C4D3F9A0-A249-4CCE-80B2-8CB143F3519A}"/>
              </a:ext>
            </a:extLst>
          </p:cNvPr>
          <p:cNvSpPr>
            <a:spLocks noGrp="1"/>
          </p:cNvSpPr>
          <p:nvPr/>
        </p:nvSpPr>
        <p:spPr>
          <a:xfrm>
            <a:off x="4238625" y="3371850"/>
            <a:ext cx="1409700" cy="647700"/>
          </a:xfrm>
          <a:prstGeom prst="roundRect">
            <a:avLst>
              <a:gd name="adj" fmla="val 11765"/>
            </a:avLst>
          </a:prstGeom>
          <a:solidFill>
            <a:srgbClr val="D9E7ED"/>
          </a:solidFill>
          <a:ln w="0">
            <a:noFill/>
          </a:ln>
        </p:spPr>
      </p:sp>
      <p:sp>
        <p:nvSpPr>
          <p:cNvPr id="15" name="Прямокутник 14">
            <a:extLst>
              <a:ext uri="{FF2B5EF4-FFF2-40B4-BE49-F238E27FC236}">
                <a16:creationId xmlns:a16="http://schemas.microsoft.com/office/drawing/2014/main" id="{D3F9BD66-58EB-46BD-8B2E-B4A104900267}"/>
              </a:ext>
            </a:extLst>
          </p:cNvPr>
          <p:cNvSpPr>
            <a:spLocks noGrp="1"/>
          </p:cNvSpPr>
          <p:nvPr/>
        </p:nvSpPr>
        <p:spPr>
          <a:xfrm>
            <a:off x="4629150" y="3581400"/>
            <a:ext cx="685800" cy="171450"/>
          </a:xfrm>
          <a:prstGeom prst="rect">
            <a:avLst/>
          </a:prstGeom>
          <a:noFill/>
          <a:ln w="0">
            <a:noFill/>
          </a:ln>
        </p:spPr>
        <p:txBody>
          <a:bodyPr anchor="t">
            <a:normAutofit fontScale="53846"/>
          </a:bodyPr>
          <a:lstStyle/>
          <a:p>
            <a:pPr algn="ctr">
              <a:defRPr sz="975" b="1">
                <a:solidFill>
                  <a:srgbClr val="10272E"/>
                </a:solidFill>
                <a:latin typeface="DejaVu Sans"/>
                <a:ea typeface="DejaVu Sans"/>
                <a:cs typeface="DejaVu Sans"/>
              </a:defRPr>
            </a:pPr>
            <a:r>
              <a:rPr sz="975" b="1">
                <a:solidFill>
                  <a:srgbClr val="10272E"/>
                </a:solidFill>
                <a:latin typeface="DejaVu Sans"/>
                <a:ea typeface="DejaVu Sans"/>
                <a:cs typeface="DejaVu Sans"/>
              </a:rPr>
              <a:t>випуск</a:t>
            </a:r>
          </a:p>
        </p:txBody>
      </p:sp>
      <p:sp>
        <p:nvSpPr>
          <p:cNvPr id="16" name="Прямокутник: округлені кути 15">
            <a:extLst>
              <a:ext uri="{FF2B5EF4-FFF2-40B4-BE49-F238E27FC236}">
                <a16:creationId xmlns:a16="http://schemas.microsoft.com/office/drawing/2014/main" id="{6CB303FC-63C0-4D3B-9151-90D46956CE31}"/>
              </a:ext>
            </a:extLst>
          </p:cNvPr>
          <p:cNvSpPr>
            <a:spLocks noGrp="1"/>
          </p:cNvSpPr>
          <p:nvPr/>
        </p:nvSpPr>
        <p:spPr>
          <a:xfrm>
            <a:off x="800100" y="4610100"/>
            <a:ext cx="4838700" cy="95250"/>
          </a:xfrm>
          <a:prstGeom prst="roundRect">
            <a:avLst>
              <a:gd name="adj" fmla="val 50000"/>
            </a:avLst>
          </a:prstGeom>
          <a:solidFill>
            <a:srgbClr val="BED5E1"/>
          </a:solidFill>
          <a:ln w="0">
            <a:noFill/>
          </a:ln>
        </p:spPr>
      </p:sp>
      <p:sp>
        <p:nvSpPr>
          <p:cNvPr id="17" name="Прямокутник 16">
            <a:extLst>
              <a:ext uri="{FF2B5EF4-FFF2-40B4-BE49-F238E27FC236}">
                <a16:creationId xmlns:a16="http://schemas.microsoft.com/office/drawing/2014/main" id="{D3D47844-39B0-4E27-9342-F0D212957B0E}"/>
              </a:ext>
            </a:extLst>
          </p:cNvPr>
          <p:cNvSpPr>
            <a:spLocks noGrp="1"/>
          </p:cNvSpPr>
          <p:nvPr/>
        </p:nvSpPr>
        <p:spPr>
          <a:xfrm>
            <a:off x="1943100" y="4829175"/>
            <a:ext cx="2571750" cy="180975"/>
          </a:xfrm>
          <a:prstGeom prst="rect">
            <a:avLst/>
          </a:prstGeom>
          <a:noFill/>
          <a:ln w="0">
            <a:noFill/>
          </a:ln>
        </p:spPr>
        <p:txBody>
          <a:bodyPr anchor="t">
            <a:normAutofit fontScale="71212"/>
          </a:bodyPr>
          <a:lstStyle/>
          <a:p>
            <a:pPr algn="ctr">
              <a:defRPr sz="825" b="1">
                <a:solidFill>
                  <a:srgbClr val="3A708C"/>
                </a:solidFill>
                <a:latin typeface="DejaVu Sans"/>
                <a:ea typeface="DejaVu Sans"/>
                <a:cs typeface="DejaVu Sans"/>
              </a:defRPr>
            </a:pPr>
            <a:r>
              <a:rPr sz="825" b="1">
                <a:solidFill>
                  <a:srgbClr val="3A708C"/>
                </a:solidFill>
                <a:latin typeface="DejaVu Sans"/>
                <a:ea typeface="DejaVu Sans"/>
                <a:cs typeface="DejaVu Sans"/>
              </a:rPr>
              <a:t>напрям поверхневого стоку</a:t>
            </a:r>
          </a:p>
        </p:txBody>
      </p:sp>
      <p:sp>
        <p:nvSpPr>
          <p:cNvPr id="18" name="Овал 17">
            <a:extLst>
              <a:ext uri="{FF2B5EF4-FFF2-40B4-BE49-F238E27FC236}">
                <a16:creationId xmlns:a16="http://schemas.microsoft.com/office/drawing/2014/main" id="{F8C8C1A9-5A6D-4CBA-8E62-9F2F94BEAAF3}"/>
              </a:ext>
            </a:extLst>
          </p:cNvPr>
          <p:cNvSpPr>
            <a:spLocks noGrp="1"/>
          </p:cNvSpPr>
          <p:nvPr/>
        </p:nvSpPr>
        <p:spPr>
          <a:xfrm>
            <a:off x="685800" y="3209925"/>
            <a:ext cx="209550" cy="209550"/>
          </a:xfrm>
          <a:prstGeom prst="ellipse">
            <a:avLst/>
          </a:prstGeom>
          <a:solidFill>
            <a:srgbClr val="C8584F"/>
          </a:solidFill>
          <a:ln w="0">
            <a:noFill/>
          </a:ln>
        </p:spPr>
      </p:sp>
      <p:sp>
        <p:nvSpPr>
          <p:cNvPr id="19" name="Прямокутник 18">
            <a:extLst>
              <a:ext uri="{FF2B5EF4-FFF2-40B4-BE49-F238E27FC236}">
                <a16:creationId xmlns:a16="http://schemas.microsoft.com/office/drawing/2014/main" id="{D6BFDC3C-D650-45CE-8E5B-547365F7E6EF}"/>
              </a:ext>
            </a:extLst>
          </p:cNvPr>
          <p:cNvSpPr>
            <a:spLocks noGrp="1"/>
          </p:cNvSpPr>
          <p:nvPr/>
        </p:nvSpPr>
        <p:spPr>
          <a:xfrm>
            <a:off x="685800" y="3267075"/>
            <a:ext cx="20955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a:t>
            </a:r>
          </a:p>
        </p:txBody>
      </p:sp>
      <p:sp>
        <p:nvSpPr>
          <p:cNvPr id="20" name="Овал 19">
            <a:extLst>
              <a:ext uri="{FF2B5EF4-FFF2-40B4-BE49-F238E27FC236}">
                <a16:creationId xmlns:a16="http://schemas.microsoft.com/office/drawing/2014/main" id="{6E880840-7EE5-4863-AAF2-82215E9B7E8E}"/>
              </a:ext>
            </a:extLst>
          </p:cNvPr>
          <p:cNvSpPr>
            <a:spLocks noGrp="1"/>
          </p:cNvSpPr>
          <p:nvPr/>
        </p:nvSpPr>
        <p:spPr>
          <a:xfrm>
            <a:off x="1895475" y="4019550"/>
            <a:ext cx="209550" cy="209550"/>
          </a:xfrm>
          <a:prstGeom prst="ellipse">
            <a:avLst/>
          </a:prstGeom>
          <a:solidFill>
            <a:srgbClr val="C8584F"/>
          </a:solidFill>
          <a:ln w="0">
            <a:noFill/>
          </a:ln>
        </p:spPr>
      </p:sp>
      <p:sp>
        <p:nvSpPr>
          <p:cNvPr id="21" name="Прямокутник 20">
            <a:extLst>
              <a:ext uri="{FF2B5EF4-FFF2-40B4-BE49-F238E27FC236}">
                <a16:creationId xmlns:a16="http://schemas.microsoft.com/office/drawing/2014/main" id="{14C9E4B0-F216-4049-83E6-EE2A33A4E3B2}"/>
              </a:ext>
            </a:extLst>
          </p:cNvPr>
          <p:cNvSpPr>
            <a:spLocks noGrp="1"/>
          </p:cNvSpPr>
          <p:nvPr/>
        </p:nvSpPr>
        <p:spPr>
          <a:xfrm>
            <a:off x="1895475" y="4076700"/>
            <a:ext cx="20955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2</a:t>
            </a:r>
          </a:p>
        </p:txBody>
      </p:sp>
      <p:sp>
        <p:nvSpPr>
          <p:cNvPr id="22" name="Овал 21">
            <a:extLst>
              <a:ext uri="{FF2B5EF4-FFF2-40B4-BE49-F238E27FC236}">
                <a16:creationId xmlns:a16="http://schemas.microsoft.com/office/drawing/2014/main" id="{6FA2AA76-0022-4088-8F2E-CD725A5A8574}"/>
              </a:ext>
            </a:extLst>
          </p:cNvPr>
          <p:cNvSpPr>
            <a:spLocks noGrp="1"/>
          </p:cNvSpPr>
          <p:nvPr/>
        </p:nvSpPr>
        <p:spPr>
          <a:xfrm>
            <a:off x="2390775" y="3152775"/>
            <a:ext cx="209550" cy="209550"/>
          </a:xfrm>
          <a:prstGeom prst="ellipse">
            <a:avLst/>
          </a:prstGeom>
          <a:solidFill>
            <a:srgbClr val="C8584F"/>
          </a:solidFill>
          <a:ln w="0">
            <a:noFill/>
          </a:ln>
        </p:spPr>
      </p:sp>
      <p:sp>
        <p:nvSpPr>
          <p:cNvPr id="23" name="Прямокутник 22">
            <a:extLst>
              <a:ext uri="{FF2B5EF4-FFF2-40B4-BE49-F238E27FC236}">
                <a16:creationId xmlns:a16="http://schemas.microsoft.com/office/drawing/2014/main" id="{756D226C-DF5D-47CD-8051-5D60E275FCA3}"/>
              </a:ext>
            </a:extLst>
          </p:cNvPr>
          <p:cNvSpPr>
            <a:spLocks noGrp="1"/>
          </p:cNvSpPr>
          <p:nvPr/>
        </p:nvSpPr>
        <p:spPr>
          <a:xfrm>
            <a:off x="2390775" y="3209925"/>
            <a:ext cx="20955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3</a:t>
            </a:r>
          </a:p>
        </p:txBody>
      </p:sp>
      <p:sp>
        <p:nvSpPr>
          <p:cNvPr id="24" name="Овал 23">
            <a:extLst>
              <a:ext uri="{FF2B5EF4-FFF2-40B4-BE49-F238E27FC236}">
                <a16:creationId xmlns:a16="http://schemas.microsoft.com/office/drawing/2014/main" id="{0B21E92F-EEDF-4408-B4AF-8F54841FF7F0}"/>
              </a:ext>
            </a:extLst>
          </p:cNvPr>
          <p:cNvSpPr>
            <a:spLocks noGrp="1"/>
          </p:cNvSpPr>
          <p:nvPr/>
        </p:nvSpPr>
        <p:spPr>
          <a:xfrm>
            <a:off x="3714750" y="4143375"/>
            <a:ext cx="209550" cy="209550"/>
          </a:xfrm>
          <a:prstGeom prst="ellipse">
            <a:avLst/>
          </a:prstGeom>
          <a:solidFill>
            <a:srgbClr val="C8584F"/>
          </a:solidFill>
          <a:ln w="0">
            <a:noFill/>
          </a:ln>
        </p:spPr>
      </p:sp>
      <p:sp>
        <p:nvSpPr>
          <p:cNvPr id="25" name="Прямокутник 24">
            <a:extLst>
              <a:ext uri="{FF2B5EF4-FFF2-40B4-BE49-F238E27FC236}">
                <a16:creationId xmlns:a16="http://schemas.microsoft.com/office/drawing/2014/main" id="{07BBBAF3-6F31-420E-88F9-C3A4DD9D4BCC}"/>
              </a:ext>
            </a:extLst>
          </p:cNvPr>
          <p:cNvSpPr>
            <a:spLocks noGrp="1"/>
          </p:cNvSpPr>
          <p:nvPr/>
        </p:nvSpPr>
        <p:spPr>
          <a:xfrm>
            <a:off x="3714750" y="4200525"/>
            <a:ext cx="20955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4</a:t>
            </a:r>
          </a:p>
        </p:txBody>
      </p:sp>
      <p:sp>
        <p:nvSpPr>
          <p:cNvPr id="26" name="Овал 25">
            <a:extLst>
              <a:ext uri="{FF2B5EF4-FFF2-40B4-BE49-F238E27FC236}">
                <a16:creationId xmlns:a16="http://schemas.microsoft.com/office/drawing/2014/main" id="{E3B94D5F-1015-4D96-9FB7-3B7F99A2D49F}"/>
              </a:ext>
            </a:extLst>
          </p:cNvPr>
          <p:cNvSpPr>
            <a:spLocks noGrp="1"/>
          </p:cNvSpPr>
          <p:nvPr/>
        </p:nvSpPr>
        <p:spPr>
          <a:xfrm>
            <a:off x="4095750" y="3257550"/>
            <a:ext cx="209550" cy="209550"/>
          </a:xfrm>
          <a:prstGeom prst="ellipse">
            <a:avLst/>
          </a:prstGeom>
          <a:solidFill>
            <a:srgbClr val="C8584F"/>
          </a:solidFill>
          <a:ln w="0">
            <a:noFill/>
          </a:ln>
        </p:spPr>
      </p:sp>
      <p:sp>
        <p:nvSpPr>
          <p:cNvPr id="27" name="Прямокутник 26">
            <a:extLst>
              <a:ext uri="{FF2B5EF4-FFF2-40B4-BE49-F238E27FC236}">
                <a16:creationId xmlns:a16="http://schemas.microsoft.com/office/drawing/2014/main" id="{A1FC15FE-A157-4FCD-9AC5-935838A5470A}"/>
              </a:ext>
            </a:extLst>
          </p:cNvPr>
          <p:cNvSpPr>
            <a:spLocks noGrp="1"/>
          </p:cNvSpPr>
          <p:nvPr/>
        </p:nvSpPr>
        <p:spPr>
          <a:xfrm>
            <a:off x="4095750" y="3314700"/>
            <a:ext cx="20955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5</a:t>
            </a:r>
          </a:p>
        </p:txBody>
      </p:sp>
      <p:sp>
        <p:nvSpPr>
          <p:cNvPr id="28" name="Овал 27">
            <a:extLst>
              <a:ext uri="{FF2B5EF4-FFF2-40B4-BE49-F238E27FC236}">
                <a16:creationId xmlns:a16="http://schemas.microsoft.com/office/drawing/2014/main" id="{C37EE86F-23FB-4AAB-94CF-54A02524878C}"/>
              </a:ext>
            </a:extLst>
          </p:cNvPr>
          <p:cNvSpPr>
            <a:spLocks noGrp="1"/>
          </p:cNvSpPr>
          <p:nvPr/>
        </p:nvSpPr>
        <p:spPr>
          <a:xfrm>
            <a:off x="5514975" y="4010025"/>
            <a:ext cx="209550" cy="209550"/>
          </a:xfrm>
          <a:prstGeom prst="ellipse">
            <a:avLst/>
          </a:prstGeom>
          <a:solidFill>
            <a:srgbClr val="C8584F"/>
          </a:solidFill>
          <a:ln w="0">
            <a:noFill/>
          </a:ln>
        </p:spPr>
      </p:sp>
      <p:sp>
        <p:nvSpPr>
          <p:cNvPr id="29" name="Прямокутник 28">
            <a:extLst>
              <a:ext uri="{FF2B5EF4-FFF2-40B4-BE49-F238E27FC236}">
                <a16:creationId xmlns:a16="http://schemas.microsoft.com/office/drawing/2014/main" id="{4312D5E5-B4E2-4710-9BE5-F8300CBE474E}"/>
              </a:ext>
            </a:extLst>
          </p:cNvPr>
          <p:cNvSpPr>
            <a:spLocks noGrp="1"/>
          </p:cNvSpPr>
          <p:nvPr/>
        </p:nvSpPr>
        <p:spPr>
          <a:xfrm>
            <a:off x="5514975" y="4067175"/>
            <a:ext cx="20955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6</a:t>
            </a:r>
          </a:p>
        </p:txBody>
      </p:sp>
      <p:sp>
        <p:nvSpPr>
          <p:cNvPr id="30" name="Овал 29">
            <a:extLst>
              <a:ext uri="{FF2B5EF4-FFF2-40B4-BE49-F238E27FC236}">
                <a16:creationId xmlns:a16="http://schemas.microsoft.com/office/drawing/2014/main" id="{FC702D9A-CEA3-4F7D-BB24-5ACE871707DA}"/>
              </a:ext>
            </a:extLst>
          </p:cNvPr>
          <p:cNvSpPr>
            <a:spLocks noGrp="1"/>
          </p:cNvSpPr>
          <p:nvPr/>
        </p:nvSpPr>
        <p:spPr>
          <a:xfrm>
            <a:off x="4857750" y="4514850"/>
            <a:ext cx="209550" cy="209550"/>
          </a:xfrm>
          <a:prstGeom prst="ellipse">
            <a:avLst/>
          </a:prstGeom>
          <a:solidFill>
            <a:srgbClr val="3A708C"/>
          </a:solidFill>
          <a:ln w="0">
            <a:noFill/>
          </a:ln>
        </p:spPr>
      </p:sp>
      <p:sp>
        <p:nvSpPr>
          <p:cNvPr id="31" name="Прямокутник 30">
            <a:extLst>
              <a:ext uri="{FF2B5EF4-FFF2-40B4-BE49-F238E27FC236}">
                <a16:creationId xmlns:a16="http://schemas.microsoft.com/office/drawing/2014/main" id="{A9040E83-83F4-4715-8FB1-4D9F996F6D5C}"/>
              </a:ext>
            </a:extLst>
          </p:cNvPr>
          <p:cNvSpPr>
            <a:spLocks noGrp="1"/>
          </p:cNvSpPr>
          <p:nvPr/>
        </p:nvSpPr>
        <p:spPr>
          <a:xfrm>
            <a:off x="4857750" y="4572000"/>
            <a:ext cx="20955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7</a:t>
            </a:r>
          </a:p>
        </p:txBody>
      </p:sp>
      <p:sp>
        <p:nvSpPr>
          <p:cNvPr id="32" name="Прямокутник 31">
            <a:extLst>
              <a:ext uri="{FF2B5EF4-FFF2-40B4-BE49-F238E27FC236}">
                <a16:creationId xmlns:a16="http://schemas.microsoft.com/office/drawing/2014/main" id="{BEF0E0F1-6CA8-442C-B8CF-BB685837F255}"/>
              </a:ext>
            </a:extLst>
          </p:cNvPr>
          <p:cNvSpPr>
            <a:spLocks noGrp="1"/>
          </p:cNvSpPr>
          <p:nvPr/>
        </p:nvSpPr>
        <p:spPr>
          <a:xfrm>
            <a:off x="742950" y="5105400"/>
            <a:ext cx="5048250" cy="171450"/>
          </a:xfrm>
          <a:prstGeom prst="rect">
            <a:avLst/>
          </a:prstGeom>
          <a:noFill/>
          <a:ln w="0">
            <a:noFill/>
          </a:ln>
        </p:spPr>
        <p:txBody>
          <a:bodyPr anchor="t">
            <a:normAutofit fontScale="63636"/>
          </a:bodyPr>
          <a:lstStyle/>
          <a:p>
            <a:pPr algn="l">
              <a:defRPr sz="825" b="0">
                <a:solidFill>
                  <a:srgbClr val="617278"/>
                </a:solidFill>
                <a:latin typeface="DejaVu Sans"/>
                <a:ea typeface="DejaVu Sans"/>
                <a:cs typeface="DejaVu Sans"/>
              </a:defRPr>
            </a:pPr>
            <a:r>
              <a:rPr sz="825" b="0">
                <a:solidFill>
                  <a:srgbClr val="617278"/>
                </a:solidFill>
                <a:latin typeface="DejaVu Sans"/>
                <a:ea typeface="DejaVu Sans"/>
                <a:cs typeface="DejaVu Sans"/>
              </a:rPr>
              <a:t>Приклади: резервуари · розливи · вирви · трубопроводи · трансформатори · склади · випуски</a:t>
            </a:r>
          </a:p>
        </p:txBody>
      </p:sp>
      <p:sp>
        <p:nvSpPr>
          <p:cNvPr id="33" name="Прямокутник: округлені кути 32">
            <a:extLst>
              <a:ext uri="{FF2B5EF4-FFF2-40B4-BE49-F238E27FC236}">
                <a16:creationId xmlns:a16="http://schemas.microsoft.com/office/drawing/2014/main" id="{A8A84E22-4491-4D7E-AFF7-F06272726261}"/>
              </a:ext>
            </a:extLst>
          </p:cNvPr>
          <p:cNvSpPr>
            <a:spLocks noGrp="1"/>
          </p:cNvSpPr>
          <p:nvPr/>
        </p:nvSpPr>
        <p:spPr>
          <a:xfrm>
            <a:off x="6419850" y="2724150"/>
            <a:ext cx="5162550" cy="1190625"/>
          </a:xfrm>
          <a:prstGeom prst="roundRect">
            <a:avLst>
              <a:gd name="adj" fmla="val 6400"/>
            </a:avLst>
          </a:prstGeom>
          <a:solidFill>
            <a:srgbClr val="FFFFFF"/>
          </a:solidFill>
          <a:ln w="9525">
            <a:solidFill>
              <a:srgbClr val="D8E3DE"/>
            </a:solidFill>
          </a:ln>
        </p:spPr>
      </p:sp>
      <p:sp>
        <p:nvSpPr>
          <p:cNvPr id="34" name="Прямокутник 33">
            <a:extLst>
              <a:ext uri="{FF2B5EF4-FFF2-40B4-BE49-F238E27FC236}">
                <a16:creationId xmlns:a16="http://schemas.microsoft.com/office/drawing/2014/main" id="{43F50341-7F0F-41A8-9F84-1EF070C440AC}"/>
              </a:ext>
            </a:extLst>
          </p:cNvPr>
          <p:cNvSpPr>
            <a:spLocks noGrp="1"/>
          </p:cNvSpPr>
          <p:nvPr/>
        </p:nvSpPr>
        <p:spPr>
          <a:xfrm>
            <a:off x="6648450" y="2905125"/>
            <a:ext cx="1428750" cy="190500"/>
          </a:xfrm>
          <a:prstGeom prst="rect">
            <a:avLst/>
          </a:prstGeom>
          <a:noFill/>
          <a:ln w="0">
            <a:noFill/>
          </a:ln>
        </p:spPr>
        <p:txBody>
          <a:bodyPr anchor="t">
            <a:normAutofit fontScale="78788"/>
          </a:bodyPr>
          <a:lstStyle/>
          <a:p>
            <a:pPr algn="l">
              <a:defRPr sz="825" b="1">
                <a:solidFill>
                  <a:srgbClr val="4D8A68"/>
                </a:solidFill>
                <a:latin typeface="DejaVu Sans"/>
                <a:ea typeface="DejaVu Sans"/>
                <a:cs typeface="DejaVu Sans"/>
              </a:defRPr>
            </a:pPr>
            <a:r>
              <a:rPr sz="825" b="1">
                <a:solidFill>
                  <a:srgbClr val="4D8A68"/>
                </a:solidFill>
                <a:latin typeface="DejaVu Sans"/>
                <a:ea typeface="DejaVu Sans"/>
                <a:cs typeface="DejaVu Sans"/>
              </a:rPr>
              <a:t>ПЕРЕВАГИ</a:t>
            </a:r>
          </a:p>
        </p:txBody>
      </p:sp>
      <p:sp>
        <p:nvSpPr>
          <p:cNvPr id="35" name="Прямокутник 34">
            <a:extLst>
              <a:ext uri="{FF2B5EF4-FFF2-40B4-BE49-F238E27FC236}">
                <a16:creationId xmlns:a16="http://schemas.microsoft.com/office/drawing/2014/main" id="{DBD6D6D4-2CAA-48F4-B97C-9AD0246EFB01}"/>
              </a:ext>
            </a:extLst>
          </p:cNvPr>
          <p:cNvSpPr>
            <a:spLocks noGrp="1"/>
          </p:cNvSpPr>
          <p:nvPr/>
        </p:nvSpPr>
        <p:spPr>
          <a:xfrm>
            <a:off x="6648450" y="3219450"/>
            <a:ext cx="4619625" cy="552450"/>
          </a:xfrm>
          <a:prstGeom prst="rect">
            <a:avLst/>
          </a:prstGeom>
          <a:noFill/>
          <a:ln w="0">
            <a:noFill/>
          </a:ln>
        </p:spPr>
        <p:txBody>
          <a:bodyPr anchor="t">
            <a:normAutofit fontScale="95417"/>
          </a:bodyPr>
          <a:lstStyle/>
          <a:p>
            <a:pPr algn="l">
              <a:defRPr sz="1125" b="0">
                <a:solidFill>
                  <a:srgbClr val="10272E"/>
                </a:solidFill>
                <a:latin typeface="DejaVu Sans"/>
                <a:ea typeface="DejaVu Sans"/>
                <a:cs typeface="DejaVu Sans"/>
              </a:defRPr>
            </a:pPr>
            <a:r>
              <a:rPr sz="1125" b="0">
                <a:solidFill>
                  <a:srgbClr val="10272E"/>
                </a:solidFill>
                <a:latin typeface="DejaVu Sans"/>
                <a:ea typeface="DejaVu Sans"/>
                <a:cs typeface="DejaVu Sans"/>
              </a:rPr>
              <a:t>Висока ймовірність підтвердити джерело, швидко виявити небезпечні концентрації та ефективно використати ресурси.</a:t>
            </a:r>
          </a:p>
        </p:txBody>
      </p:sp>
      <p:sp>
        <p:nvSpPr>
          <p:cNvPr id="36" name="Прямокутник: округлені кути 35">
            <a:extLst>
              <a:ext uri="{FF2B5EF4-FFF2-40B4-BE49-F238E27FC236}">
                <a16:creationId xmlns:a16="http://schemas.microsoft.com/office/drawing/2014/main" id="{63BD046F-3FC4-4981-890F-B4D9D0BF3C2E}"/>
              </a:ext>
            </a:extLst>
          </p:cNvPr>
          <p:cNvSpPr>
            <a:spLocks noGrp="1"/>
          </p:cNvSpPr>
          <p:nvPr/>
        </p:nvSpPr>
        <p:spPr>
          <a:xfrm>
            <a:off x="6419850" y="4105275"/>
            <a:ext cx="5162550" cy="1266825"/>
          </a:xfrm>
          <a:prstGeom prst="roundRect">
            <a:avLst>
              <a:gd name="adj" fmla="val 6015"/>
            </a:avLst>
          </a:prstGeom>
          <a:solidFill>
            <a:srgbClr val="F5EBDD"/>
          </a:solidFill>
          <a:ln w="9525">
            <a:solidFill>
              <a:srgbClr val="E4D2B5"/>
            </a:solidFill>
          </a:ln>
        </p:spPr>
      </p:sp>
      <p:sp>
        <p:nvSpPr>
          <p:cNvPr id="37" name="Прямокутник 36">
            <a:extLst>
              <a:ext uri="{FF2B5EF4-FFF2-40B4-BE49-F238E27FC236}">
                <a16:creationId xmlns:a16="http://schemas.microsoft.com/office/drawing/2014/main" id="{BEDF7CBC-EDF3-4EAC-9443-92A6EC3800D4}"/>
              </a:ext>
            </a:extLst>
          </p:cNvPr>
          <p:cNvSpPr>
            <a:spLocks noGrp="1"/>
          </p:cNvSpPr>
          <p:nvPr/>
        </p:nvSpPr>
        <p:spPr>
          <a:xfrm>
            <a:off x="6648450" y="4286250"/>
            <a:ext cx="1428750" cy="190500"/>
          </a:xfrm>
          <a:prstGeom prst="rect">
            <a:avLst/>
          </a:prstGeom>
          <a:noFill/>
          <a:ln w="0">
            <a:noFill/>
          </a:ln>
        </p:spPr>
        <p:txBody>
          <a:bodyPr anchor="t">
            <a:normAutofit fontScale="78788"/>
          </a:bodyPr>
          <a:lstStyle/>
          <a:p>
            <a:pPr algn="l">
              <a:defRPr sz="825" b="1">
                <a:solidFill>
                  <a:srgbClr val="D8942C"/>
                </a:solidFill>
                <a:latin typeface="DejaVu Sans"/>
                <a:ea typeface="DejaVu Sans"/>
                <a:cs typeface="DejaVu Sans"/>
              </a:defRPr>
            </a:pPr>
            <a:r>
              <a:rPr sz="825" b="1">
                <a:solidFill>
                  <a:srgbClr val="D8942C"/>
                </a:solidFill>
                <a:latin typeface="DejaVu Sans"/>
                <a:ea typeface="DejaVu Sans"/>
                <a:cs typeface="DejaVu Sans"/>
              </a:rPr>
              <a:t>ОБМЕЖЕННЯ</a:t>
            </a:r>
          </a:p>
        </p:txBody>
      </p:sp>
      <p:sp>
        <p:nvSpPr>
          <p:cNvPr id="38" name="Прямокутник 37">
            <a:extLst>
              <a:ext uri="{FF2B5EF4-FFF2-40B4-BE49-F238E27FC236}">
                <a16:creationId xmlns:a16="http://schemas.microsoft.com/office/drawing/2014/main" id="{24437D2F-D826-480C-8840-50560767CE93}"/>
              </a:ext>
            </a:extLst>
          </p:cNvPr>
          <p:cNvSpPr>
            <a:spLocks noGrp="1"/>
          </p:cNvSpPr>
          <p:nvPr/>
        </p:nvSpPr>
        <p:spPr>
          <a:xfrm>
            <a:off x="6648450" y="4600575"/>
            <a:ext cx="4619625" cy="609600"/>
          </a:xfrm>
          <a:prstGeom prst="rect">
            <a:avLst/>
          </a:prstGeom>
          <a:noFill/>
          <a:ln w="0">
            <a:noFill/>
          </a:ln>
        </p:spPr>
        <p:txBody>
          <a:bodyPr anchor="t">
            <a:normAutofit/>
          </a:bodyPr>
          <a:lstStyle/>
          <a:p>
            <a:pPr algn="l">
              <a:defRPr sz="1125" b="1">
                <a:solidFill>
                  <a:srgbClr val="10272E"/>
                </a:solidFill>
                <a:latin typeface="DejaVu Sans"/>
                <a:ea typeface="DejaVu Sans"/>
                <a:cs typeface="DejaVu Sans"/>
              </a:defRPr>
            </a:pPr>
            <a:r>
              <a:rPr sz="1125" b="1">
                <a:solidFill>
                  <a:srgbClr val="10272E"/>
                </a:solidFill>
                <a:latin typeface="DejaVu Sans"/>
                <a:ea typeface="DejaVu Sans"/>
                <a:cs typeface="DejaVu Sans"/>
              </a:rPr>
              <a:t>Цільова вибірка не характеризує середню концентрацію всієї території та не забезпечує статистичної репрезентативності.</a:t>
            </a:r>
          </a:p>
        </p:txBody>
      </p:sp>
      <p:sp>
        <p:nvSpPr>
          <p:cNvPr id="39" name="Прямокутник: округлені кути 38">
            <a:extLst>
              <a:ext uri="{FF2B5EF4-FFF2-40B4-BE49-F238E27FC236}">
                <a16:creationId xmlns:a16="http://schemas.microsoft.com/office/drawing/2014/main" id="{8A8A4F34-4BC5-43AA-84BE-8564D24E530E}"/>
              </a:ext>
            </a:extLst>
          </p:cNvPr>
          <p:cNvSpPr>
            <a:spLocks noGrp="1"/>
          </p:cNvSpPr>
          <p:nvPr/>
        </p:nvSpPr>
        <p:spPr>
          <a:xfrm>
            <a:off x="514350" y="5629275"/>
            <a:ext cx="11068050" cy="552450"/>
          </a:xfrm>
          <a:prstGeom prst="roundRect">
            <a:avLst>
              <a:gd name="adj" fmla="val 13793"/>
            </a:avLst>
          </a:prstGeom>
          <a:solidFill>
            <a:srgbClr val="10272E"/>
          </a:solidFill>
          <a:ln w="0">
            <a:noFill/>
          </a:ln>
        </p:spPr>
      </p:sp>
      <p:sp>
        <p:nvSpPr>
          <p:cNvPr id="40" name="Прямокутник 39">
            <a:extLst>
              <a:ext uri="{FF2B5EF4-FFF2-40B4-BE49-F238E27FC236}">
                <a16:creationId xmlns:a16="http://schemas.microsoft.com/office/drawing/2014/main" id="{B5F8937D-A46C-48FE-8E5B-9D016EE8D7F8}"/>
              </a:ext>
            </a:extLst>
          </p:cNvPr>
          <p:cNvSpPr>
            <a:spLocks noGrp="1"/>
          </p:cNvSpPr>
          <p:nvPr/>
        </p:nvSpPr>
        <p:spPr>
          <a:xfrm>
            <a:off x="742950" y="5800725"/>
            <a:ext cx="1952625" cy="171450"/>
          </a:xfrm>
          <a:prstGeom prst="rect">
            <a:avLst/>
          </a:prstGeom>
          <a:noFill/>
          <a:ln w="0">
            <a:noFill/>
          </a:ln>
        </p:spPr>
        <p:txBody>
          <a:bodyPr anchor="t">
            <a:normAutofit fontScale="63636"/>
          </a:bodyPr>
          <a:lstStyle/>
          <a:p>
            <a:pPr algn="l">
              <a:defRPr sz="825" b="1">
                <a:solidFill>
                  <a:srgbClr val="A9D6C4"/>
                </a:solidFill>
                <a:latin typeface="DejaVu Sans"/>
                <a:ea typeface="DejaVu Sans"/>
                <a:cs typeface="DejaVu Sans"/>
              </a:defRPr>
            </a:pPr>
            <a:r>
              <a:rPr sz="825" b="1">
                <a:solidFill>
                  <a:srgbClr val="A9D6C4"/>
                </a:solidFill>
                <a:latin typeface="DejaVu Sans"/>
                <a:ea typeface="DejaVu Sans"/>
                <a:cs typeface="DejaVu Sans"/>
              </a:rPr>
              <a:t>КОРЕКТНИЙ ВИСНОВОК</a:t>
            </a:r>
          </a:p>
        </p:txBody>
      </p:sp>
      <p:sp>
        <p:nvSpPr>
          <p:cNvPr id="41" name="Прямокутник 40">
            <a:extLst>
              <a:ext uri="{FF2B5EF4-FFF2-40B4-BE49-F238E27FC236}">
                <a16:creationId xmlns:a16="http://schemas.microsoft.com/office/drawing/2014/main" id="{95866D3E-1E39-4CDB-81EA-51F9C8D5700C}"/>
              </a:ext>
            </a:extLst>
          </p:cNvPr>
          <p:cNvSpPr>
            <a:spLocks noGrp="1"/>
          </p:cNvSpPr>
          <p:nvPr/>
        </p:nvSpPr>
        <p:spPr>
          <a:xfrm>
            <a:off x="2876550" y="5762625"/>
            <a:ext cx="8334375" cy="247650"/>
          </a:xfrm>
          <a:prstGeom prst="rect">
            <a:avLst/>
          </a:prstGeom>
          <a:noFill/>
          <a:ln w="0">
            <a:noFill/>
          </a:ln>
        </p:spPr>
        <p:txBody>
          <a:bodyPr anchor="t">
            <a:normAutofit fontScale="85417"/>
          </a:bodyPr>
          <a:lstStyle/>
          <a:p>
            <a:pPr algn="l">
              <a:defRPr sz="1200" b="1">
                <a:solidFill>
                  <a:srgbClr val="FFFFFF"/>
                </a:solidFill>
                <a:latin typeface="DejaVu Sans"/>
                <a:ea typeface="DejaVu Sans"/>
                <a:cs typeface="DejaVu Sans"/>
              </a:defRPr>
            </a:pPr>
            <a:r>
              <a:rPr sz="1200" b="1">
                <a:solidFill>
                  <a:srgbClr val="FFFFFF"/>
                </a:solidFill>
                <a:latin typeface="DejaVu Sans"/>
                <a:ea typeface="DejaVu Sans"/>
                <a:cs typeface="DejaVu Sans"/>
              </a:rPr>
              <a:t>«У дослідженій зоні біля резервуара виявлено забруднення»</a:t>
            </a:r>
          </a:p>
        </p:txBody>
      </p:sp>
      <p:sp>
        <p:nvSpPr>
          <p:cNvPr id="42" name="Прямокутник 41">
            <a:extLst>
              <a:ext uri="{FF2B5EF4-FFF2-40B4-BE49-F238E27FC236}">
                <a16:creationId xmlns:a16="http://schemas.microsoft.com/office/drawing/2014/main" id="{CB7E6CD4-8C0B-464F-8BA1-C26BEFC0FE30}"/>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43" name="Прямокутник 42">
            <a:extLst>
              <a:ext uri="{FF2B5EF4-FFF2-40B4-BE49-F238E27FC236}">
                <a16:creationId xmlns:a16="http://schemas.microsoft.com/office/drawing/2014/main" id="{FBBCE2DA-CEC6-45CD-A157-2D9BE31427B1}"/>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10</a:t>
            </a:r>
          </a:p>
        </p:txBody>
      </p:sp>
    </p:spTree>
    <p:extLst>
      <p:ext uri="{BB962C8B-B14F-4D97-AF65-F5344CB8AC3E}">
        <p14:creationId xmlns:p14="http://schemas.microsoft.com/office/powerpoint/2010/main" val="469649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 name="Прямокутник 31">
            <a:extLst>
              <a:ext uri="{FF2B5EF4-FFF2-40B4-BE49-F238E27FC236}">
                <a16:creationId xmlns:a16="http://schemas.microsoft.com/office/drawing/2014/main" id="{103627E4-C228-4856-8FAF-C3F0EB1B0D49}"/>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11</a:t>
            </a:r>
          </a:p>
        </p:txBody>
      </p:sp>
      <p:sp>
        <p:nvSpPr>
          <p:cNvPr id="2" name="Прямокутник 1">
            <a:extLst>
              <a:ext uri="{FF2B5EF4-FFF2-40B4-BE49-F238E27FC236}">
                <a16:creationId xmlns:a16="http://schemas.microsoft.com/office/drawing/2014/main" id="{BC07FD17-B2EF-4942-8FCE-CBF2D69BB335}"/>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78D3929C-09BA-4430-852C-B293F9B7DAB8}"/>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Випадковий дизайн підтримує статистичне узагальнення</a:t>
            </a:r>
          </a:p>
        </p:txBody>
      </p:sp>
      <p:sp>
        <p:nvSpPr>
          <p:cNvPr id="4" name="Прямокутник: округлені кути 3">
            <a:extLst>
              <a:ext uri="{FF2B5EF4-FFF2-40B4-BE49-F238E27FC236}">
                <a16:creationId xmlns:a16="http://schemas.microsoft.com/office/drawing/2014/main" id="{7BD0E0FA-17CC-4C63-98F0-71E7A8540F37}"/>
              </a:ext>
            </a:extLst>
          </p:cNvPr>
          <p:cNvSpPr>
            <a:spLocks noGrp="1"/>
          </p:cNvSpPr>
          <p:nvPr/>
        </p:nvSpPr>
        <p:spPr>
          <a:xfrm>
            <a:off x="514350" y="1657350"/>
            <a:ext cx="11068050" cy="781050"/>
          </a:xfrm>
          <a:prstGeom prst="roundRect">
            <a:avLst>
              <a:gd name="adj" fmla="val 9756"/>
            </a:avLst>
          </a:prstGeom>
          <a:solidFill>
            <a:srgbClr val="FFFFFF"/>
          </a:solidFill>
          <a:ln w="9525">
            <a:solidFill>
              <a:srgbClr val="D8E3DE"/>
            </a:solidFill>
          </a:ln>
        </p:spPr>
      </p:sp>
      <p:sp>
        <p:nvSpPr>
          <p:cNvPr id="5" name="Прямокутник: округлені кути 4">
            <a:extLst>
              <a:ext uri="{FF2B5EF4-FFF2-40B4-BE49-F238E27FC236}">
                <a16:creationId xmlns:a16="http://schemas.microsoft.com/office/drawing/2014/main" id="{40CD2243-55D3-4011-95C9-6E306281F87E}"/>
              </a:ext>
            </a:extLst>
          </p:cNvPr>
          <p:cNvSpPr>
            <a:spLocks noGrp="1"/>
          </p:cNvSpPr>
          <p:nvPr/>
        </p:nvSpPr>
        <p:spPr>
          <a:xfrm>
            <a:off x="514350" y="1657350"/>
            <a:ext cx="76200" cy="7810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334E1FB3-3E36-4AD4-9521-EF5A12ECD08D}"/>
              </a:ext>
            </a:extLst>
          </p:cNvPr>
          <p:cNvSpPr>
            <a:spLocks noGrp="1"/>
          </p:cNvSpPr>
          <p:nvPr/>
        </p:nvSpPr>
        <p:spPr>
          <a:xfrm>
            <a:off x="742950" y="1809750"/>
            <a:ext cx="1064895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ВИПАДКОВИЙ ДИЗАЙН</a:t>
            </a:r>
          </a:p>
        </p:txBody>
      </p:sp>
      <p:sp>
        <p:nvSpPr>
          <p:cNvPr id="7" name="Прямокутник 6">
            <a:extLst>
              <a:ext uri="{FF2B5EF4-FFF2-40B4-BE49-F238E27FC236}">
                <a16:creationId xmlns:a16="http://schemas.microsoft.com/office/drawing/2014/main" id="{EA2FED73-2C88-4046-ADBE-88A7F7627E9F}"/>
              </a:ext>
            </a:extLst>
          </p:cNvPr>
          <p:cNvSpPr>
            <a:spLocks noGrp="1"/>
          </p:cNvSpPr>
          <p:nvPr/>
        </p:nvSpPr>
        <p:spPr>
          <a:xfrm>
            <a:off x="742950" y="2066925"/>
            <a:ext cx="10648950" cy="257175"/>
          </a:xfrm>
          <a:prstGeom prst="rect">
            <a:avLst/>
          </a:prstGeom>
          <a:noFill/>
          <a:ln w="0">
            <a:noFill/>
          </a:ln>
        </p:spPr>
        <p:txBody>
          <a:bodyPr anchor="t">
            <a:normAutofit fontScale="85294"/>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Вибір точок за процедурою, що забезпечує кожній просторовій одиниці відому або однакову ймовірність потрапити до вибірки.</a:t>
            </a:r>
          </a:p>
        </p:txBody>
      </p:sp>
      <p:sp>
        <p:nvSpPr>
          <p:cNvPr id="8" name="Прямокутник: округлені кути 7">
            <a:extLst>
              <a:ext uri="{FF2B5EF4-FFF2-40B4-BE49-F238E27FC236}">
                <a16:creationId xmlns:a16="http://schemas.microsoft.com/office/drawing/2014/main" id="{75C61349-FA45-4292-90E1-ACF699CBB3C2}"/>
              </a:ext>
            </a:extLst>
          </p:cNvPr>
          <p:cNvSpPr>
            <a:spLocks noGrp="1"/>
          </p:cNvSpPr>
          <p:nvPr/>
        </p:nvSpPr>
        <p:spPr>
          <a:xfrm>
            <a:off x="514350" y="2724150"/>
            <a:ext cx="4857750" cy="2667000"/>
          </a:xfrm>
          <a:prstGeom prst="roundRect">
            <a:avLst>
              <a:gd name="adj" fmla="val 2857"/>
            </a:avLst>
          </a:prstGeom>
          <a:solidFill>
            <a:srgbClr val="F4F8F5"/>
          </a:solidFill>
          <a:ln w="9525">
            <a:solidFill>
              <a:srgbClr val="D8E3DE"/>
            </a:solidFill>
          </a:ln>
        </p:spPr>
      </p:sp>
      <p:sp>
        <p:nvSpPr>
          <p:cNvPr id="9" name="Прямокутник 8">
            <a:extLst>
              <a:ext uri="{FF2B5EF4-FFF2-40B4-BE49-F238E27FC236}">
                <a16:creationId xmlns:a16="http://schemas.microsoft.com/office/drawing/2014/main" id="{3F73BEB7-C7B5-45E8-80C6-5D06A667E627}"/>
              </a:ext>
            </a:extLst>
          </p:cNvPr>
          <p:cNvSpPr>
            <a:spLocks noGrp="1"/>
          </p:cNvSpPr>
          <p:nvPr/>
        </p:nvSpPr>
        <p:spPr>
          <a:xfrm>
            <a:off x="742950" y="2914650"/>
            <a:ext cx="19050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ВИПАДКОВІ ТОЧКИ</a:t>
            </a:r>
          </a:p>
        </p:txBody>
      </p:sp>
      <p:sp>
        <p:nvSpPr>
          <p:cNvPr id="10" name="Овал 9">
            <a:extLst>
              <a:ext uri="{FF2B5EF4-FFF2-40B4-BE49-F238E27FC236}">
                <a16:creationId xmlns:a16="http://schemas.microsoft.com/office/drawing/2014/main" id="{A4417B53-A55E-4EC7-8E86-C938B149B9A0}"/>
              </a:ext>
            </a:extLst>
          </p:cNvPr>
          <p:cNvSpPr>
            <a:spLocks noGrp="1"/>
          </p:cNvSpPr>
          <p:nvPr/>
        </p:nvSpPr>
        <p:spPr>
          <a:xfrm>
            <a:off x="876300" y="3381375"/>
            <a:ext cx="190500" cy="190500"/>
          </a:xfrm>
          <a:prstGeom prst="ellipse">
            <a:avLst/>
          </a:prstGeom>
          <a:solidFill>
            <a:srgbClr val="3A708C"/>
          </a:solidFill>
          <a:ln w="0">
            <a:noFill/>
          </a:ln>
        </p:spPr>
      </p:sp>
      <p:sp>
        <p:nvSpPr>
          <p:cNvPr id="11" name="Овал 10">
            <a:extLst>
              <a:ext uri="{FF2B5EF4-FFF2-40B4-BE49-F238E27FC236}">
                <a16:creationId xmlns:a16="http://schemas.microsoft.com/office/drawing/2014/main" id="{245A6482-8C2F-4A76-A1F8-91F177EB1B09}"/>
              </a:ext>
            </a:extLst>
          </p:cNvPr>
          <p:cNvSpPr>
            <a:spLocks noGrp="1"/>
          </p:cNvSpPr>
          <p:nvPr/>
        </p:nvSpPr>
        <p:spPr>
          <a:xfrm>
            <a:off x="1638300" y="3848100"/>
            <a:ext cx="190500" cy="190500"/>
          </a:xfrm>
          <a:prstGeom prst="ellipse">
            <a:avLst/>
          </a:prstGeom>
          <a:solidFill>
            <a:srgbClr val="0F6B64"/>
          </a:solidFill>
          <a:ln w="0">
            <a:noFill/>
          </a:ln>
        </p:spPr>
      </p:sp>
      <p:sp>
        <p:nvSpPr>
          <p:cNvPr id="12" name="Овал 11">
            <a:extLst>
              <a:ext uri="{FF2B5EF4-FFF2-40B4-BE49-F238E27FC236}">
                <a16:creationId xmlns:a16="http://schemas.microsoft.com/office/drawing/2014/main" id="{5120B516-60A5-4463-A245-99035CAC52CE}"/>
              </a:ext>
            </a:extLst>
          </p:cNvPr>
          <p:cNvSpPr>
            <a:spLocks noGrp="1"/>
          </p:cNvSpPr>
          <p:nvPr/>
        </p:nvSpPr>
        <p:spPr>
          <a:xfrm>
            <a:off x="2409825" y="3257550"/>
            <a:ext cx="190500" cy="190500"/>
          </a:xfrm>
          <a:prstGeom prst="ellipse">
            <a:avLst/>
          </a:prstGeom>
          <a:solidFill>
            <a:srgbClr val="0F6B64"/>
          </a:solidFill>
          <a:ln w="0">
            <a:noFill/>
          </a:ln>
        </p:spPr>
      </p:sp>
      <p:sp>
        <p:nvSpPr>
          <p:cNvPr id="13" name="Овал 12">
            <a:extLst>
              <a:ext uri="{FF2B5EF4-FFF2-40B4-BE49-F238E27FC236}">
                <a16:creationId xmlns:a16="http://schemas.microsoft.com/office/drawing/2014/main" id="{49D0BCE1-099B-497C-BC2B-3509042F721C}"/>
              </a:ext>
            </a:extLst>
          </p:cNvPr>
          <p:cNvSpPr>
            <a:spLocks noGrp="1"/>
          </p:cNvSpPr>
          <p:nvPr/>
        </p:nvSpPr>
        <p:spPr>
          <a:xfrm>
            <a:off x="3219450" y="4467225"/>
            <a:ext cx="190500" cy="190500"/>
          </a:xfrm>
          <a:prstGeom prst="ellipse">
            <a:avLst/>
          </a:prstGeom>
          <a:solidFill>
            <a:srgbClr val="3A708C"/>
          </a:solidFill>
          <a:ln w="0">
            <a:noFill/>
          </a:ln>
        </p:spPr>
      </p:sp>
      <p:sp>
        <p:nvSpPr>
          <p:cNvPr id="14" name="Овал 13">
            <a:extLst>
              <a:ext uri="{FF2B5EF4-FFF2-40B4-BE49-F238E27FC236}">
                <a16:creationId xmlns:a16="http://schemas.microsoft.com/office/drawing/2014/main" id="{CC6E47B4-7890-4417-A058-5D4DE3C0DB59}"/>
              </a:ext>
            </a:extLst>
          </p:cNvPr>
          <p:cNvSpPr>
            <a:spLocks noGrp="1"/>
          </p:cNvSpPr>
          <p:nvPr/>
        </p:nvSpPr>
        <p:spPr>
          <a:xfrm>
            <a:off x="4229100" y="3638550"/>
            <a:ext cx="190500" cy="190500"/>
          </a:xfrm>
          <a:prstGeom prst="ellipse">
            <a:avLst/>
          </a:prstGeom>
          <a:solidFill>
            <a:srgbClr val="0F6B64"/>
          </a:solidFill>
          <a:ln w="0">
            <a:noFill/>
          </a:ln>
        </p:spPr>
      </p:sp>
      <p:sp>
        <p:nvSpPr>
          <p:cNvPr id="15" name="Овал 14">
            <a:extLst>
              <a:ext uri="{FF2B5EF4-FFF2-40B4-BE49-F238E27FC236}">
                <a16:creationId xmlns:a16="http://schemas.microsoft.com/office/drawing/2014/main" id="{8347688C-FA1A-435B-8592-FD9049A1B20B}"/>
              </a:ext>
            </a:extLst>
          </p:cNvPr>
          <p:cNvSpPr>
            <a:spLocks noGrp="1"/>
          </p:cNvSpPr>
          <p:nvPr/>
        </p:nvSpPr>
        <p:spPr>
          <a:xfrm>
            <a:off x="4695825" y="4895850"/>
            <a:ext cx="190500" cy="190500"/>
          </a:xfrm>
          <a:prstGeom prst="ellipse">
            <a:avLst/>
          </a:prstGeom>
          <a:solidFill>
            <a:srgbClr val="0F6B64"/>
          </a:solidFill>
          <a:ln w="0">
            <a:noFill/>
          </a:ln>
        </p:spPr>
      </p:sp>
      <p:sp>
        <p:nvSpPr>
          <p:cNvPr id="16" name="Овал 15">
            <a:extLst>
              <a:ext uri="{FF2B5EF4-FFF2-40B4-BE49-F238E27FC236}">
                <a16:creationId xmlns:a16="http://schemas.microsoft.com/office/drawing/2014/main" id="{13CB9910-43FC-4D11-AA45-55DEE40526E0}"/>
              </a:ext>
            </a:extLst>
          </p:cNvPr>
          <p:cNvSpPr>
            <a:spLocks noGrp="1"/>
          </p:cNvSpPr>
          <p:nvPr/>
        </p:nvSpPr>
        <p:spPr>
          <a:xfrm>
            <a:off x="1209675" y="4800600"/>
            <a:ext cx="190500" cy="190500"/>
          </a:xfrm>
          <a:prstGeom prst="ellipse">
            <a:avLst/>
          </a:prstGeom>
          <a:solidFill>
            <a:srgbClr val="3A708C"/>
          </a:solidFill>
          <a:ln w="0">
            <a:noFill/>
          </a:ln>
        </p:spPr>
      </p:sp>
      <p:sp>
        <p:nvSpPr>
          <p:cNvPr id="17" name="Овал 16">
            <a:extLst>
              <a:ext uri="{FF2B5EF4-FFF2-40B4-BE49-F238E27FC236}">
                <a16:creationId xmlns:a16="http://schemas.microsoft.com/office/drawing/2014/main" id="{59E8038D-82AD-4DB2-8FBD-2854C49DC509}"/>
              </a:ext>
            </a:extLst>
          </p:cNvPr>
          <p:cNvSpPr>
            <a:spLocks noGrp="1"/>
          </p:cNvSpPr>
          <p:nvPr/>
        </p:nvSpPr>
        <p:spPr>
          <a:xfrm>
            <a:off x="2800350" y="3933825"/>
            <a:ext cx="190500" cy="190500"/>
          </a:xfrm>
          <a:prstGeom prst="ellipse">
            <a:avLst/>
          </a:prstGeom>
          <a:solidFill>
            <a:srgbClr val="0F6B64"/>
          </a:solidFill>
          <a:ln w="0">
            <a:noFill/>
          </a:ln>
        </p:spPr>
      </p:sp>
      <p:sp>
        <p:nvSpPr>
          <p:cNvPr id="18" name="Овал 17">
            <a:extLst>
              <a:ext uri="{FF2B5EF4-FFF2-40B4-BE49-F238E27FC236}">
                <a16:creationId xmlns:a16="http://schemas.microsoft.com/office/drawing/2014/main" id="{15953113-A5BC-44BB-B47C-FEAF5157ACA7}"/>
              </a:ext>
            </a:extLst>
          </p:cNvPr>
          <p:cNvSpPr>
            <a:spLocks noGrp="1"/>
          </p:cNvSpPr>
          <p:nvPr/>
        </p:nvSpPr>
        <p:spPr>
          <a:xfrm>
            <a:off x="3829050" y="3143250"/>
            <a:ext cx="190500" cy="190500"/>
          </a:xfrm>
          <a:prstGeom prst="ellipse">
            <a:avLst/>
          </a:prstGeom>
          <a:solidFill>
            <a:srgbClr val="0F6B64"/>
          </a:solidFill>
          <a:ln w="0">
            <a:noFill/>
          </a:ln>
        </p:spPr>
      </p:sp>
      <p:sp>
        <p:nvSpPr>
          <p:cNvPr id="19" name="Овал 18">
            <a:extLst>
              <a:ext uri="{FF2B5EF4-FFF2-40B4-BE49-F238E27FC236}">
                <a16:creationId xmlns:a16="http://schemas.microsoft.com/office/drawing/2014/main" id="{3355BFFA-8E86-46D7-A208-7DE0805DD095}"/>
              </a:ext>
            </a:extLst>
          </p:cNvPr>
          <p:cNvSpPr>
            <a:spLocks noGrp="1"/>
          </p:cNvSpPr>
          <p:nvPr/>
        </p:nvSpPr>
        <p:spPr>
          <a:xfrm>
            <a:off x="2085975" y="5010150"/>
            <a:ext cx="190500" cy="190500"/>
          </a:xfrm>
          <a:prstGeom prst="ellipse">
            <a:avLst/>
          </a:prstGeom>
          <a:solidFill>
            <a:srgbClr val="3A708C"/>
          </a:solidFill>
          <a:ln w="0">
            <a:noFill/>
          </a:ln>
        </p:spPr>
      </p:sp>
      <p:sp>
        <p:nvSpPr>
          <p:cNvPr id="20" name="Прямокутник 19">
            <a:extLst>
              <a:ext uri="{FF2B5EF4-FFF2-40B4-BE49-F238E27FC236}">
                <a16:creationId xmlns:a16="http://schemas.microsoft.com/office/drawing/2014/main" id="{E059B0D0-996C-4430-8EBC-2B12AB6C42D9}"/>
              </a:ext>
            </a:extLst>
          </p:cNvPr>
          <p:cNvSpPr>
            <a:spLocks noGrp="1"/>
          </p:cNvSpPr>
          <p:nvPr/>
        </p:nvSpPr>
        <p:spPr>
          <a:xfrm>
            <a:off x="742950" y="5086350"/>
            <a:ext cx="4191000" cy="190500"/>
          </a:xfrm>
          <a:prstGeom prst="rect">
            <a:avLst/>
          </a:prstGeom>
          <a:noFill/>
          <a:ln w="0">
            <a:noFill/>
          </a:ln>
        </p:spPr>
        <p:txBody>
          <a:bodyPr anchor="t">
            <a:normAutofit fontScale="72222"/>
          </a:bodyPr>
          <a:lstStyle/>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Процедура формує координати до виїзду</a:t>
            </a:r>
          </a:p>
        </p:txBody>
      </p:sp>
      <p:sp>
        <p:nvSpPr>
          <p:cNvPr id="21" name="Прямокутник: округлені кути 20">
            <a:extLst>
              <a:ext uri="{FF2B5EF4-FFF2-40B4-BE49-F238E27FC236}">
                <a16:creationId xmlns:a16="http://schemas.microsoft.com/office/drawing/2014/main" id="{C2F14F87-0C66-4CCD-9F5B-D4D427AB4840}"/>
              </a:ext>
            </a:extLst>
          </p:cNvPr>
          <p:cNvSpPr>
            <a:spLocks noGrp="1"/>
          </p:cNvSpPr>
          <p:nvPr/>
        </p:nvSpPr>
        <p:spPr>
          <a:xfrm>
            <a:off x="5657850" y="2724150"/>
            <a:ext cx="2838450" cy="2667000"/>
          </a:xfrm>
          <a:prstGeom prst="roundRect">
            <a:avLst>
              <a:gd name="adj" fmla="val 2857"/>
            </a:avLst>
          </a:prstGeom>
          <a:solidFill>
            <a:srgbClr val="F4F8F5"/>
          </a:solidFill>
          <a:ln w="9525">
            <a:solidFill>
              <a:srgbClr val="D8E3DE"/>
            </a:solidFill>
          </a:ln>
        </p:spPr>
      </p:sp>
      <p:sp>
        <p:nvSpPr>
          <p:cNvPr id="22" name="Прямокутник 21">
            <a:extLst>
              <a:ext uri="{FF2B5EF4-FFF2-40B4-BE49-F238E27FC236}">
                <a16:creationId xmlns:a16="http://schemas.microsoft.com/office/drawing/2014/main" id="{49C5403A-E552-4307-B2D4-BC3230727422}"/>
              </a:ext>
            </a:extLst>
          </p:cNvPr>
          <p:cNvSpPr>
            <a:spLocks noGrp="1"/>
          </p:cNvSpPr>
          <p:nvPr/>
        </p:nvSpPr>
        <p:spPr>
          <a:xfrm>
            <a:off x="5886450" y="2914650"/>
            <a:ext cx="1428750" cy="190500"/>
          </a:xfrm>
          <a:prstGeom prst="rect">
            <a:avLst/>
          </a:prstGeom>
          <a:noFill/>
          <a:ln w="0">
            <a:noFill/>
          </a:ln>
        </p:spPr>
        <p:txBody>
          <a:bodyPr anchor="t">
            <a:normAutofit fontScale="78788"/>
          </a:bodyPr>
          <a:lstStyle/>
          <a:p>
            <a:pPr algn="l">
              <a:defRPr sz="825" b="1">
                <a:solidFill>
                  <a:srgbClr val="4D8A68"/>
                </a:solidFill>
                <a:latin typeface="DejaVu Sans"/>
                <a:ea typeface="DejaVu Sans"/>
                <a:cs typeface="DejaVu Sans"/>
              </a:defRPr>
            </a:pPr>
            <a:r>
              <a:rPr sz="825" b="1">
                <a:solidFill>
                  <a:srgbClr val="4D8A68"/>
                </a:solidFill>
                <a:latin typeface="DejaVu Sans"/>
                <a:ea typeface="DejaVu Sans"/>
                <a:cs typeface="DejaVu Sans"/>
              </a:rPr>
              <a:t>ПЕРЕВАГИ</a:t>
            </a:r>
          </a:p>
        </p:txBody>
      </p:sp>
      <p:sp>
        <p:nvSpPr>
          <p:cNvPr id="23" name="Прямокутник 22">
            <a:extLst>
              <a:ext uri="{FF2B5EF4-FFF2-40B4-BE49-F238E27FC236}">
                <a16:creationId xmlns:a16="http://schemas.microsoft.com/office/drawing/2014/main" id="{466347FE-C008-487C-898F-089CEA211F15}"/>
              </a:ext>
            </a:extLst>
          </p:cNvPr>
          <p:cNvSpPr>
            <a:spLocks noGrp="1"/>
          </p:cNvSpPr>
          <p:nvPr/>
        </p:nvSpPr>
        <p:spPr>
          <a:xfrm>
            <a:off x="5886450" y="3257550"/>
            <a:ext cx="2286000" cy="1476375"/>
          </a:xfrm>
          <a:prstGeom prst="rect">
            <a:avLst/>
          </a:prstGeom>
          <a:noFill/>
          <a:ln w="0">
            <a:noFill/>
          </a:ln>
        </p:spPr>
        <p:txBody>
          <a:bodyPr anchor="t">
            <a:normAutofit/>
          </a:bodyPr>
          <a:lstStyle/>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 менша суб’єктивність</a:t>
            </a:r>
          </a:p>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 оцінка середнього</a:t>
            </a:r>
          </a:p>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 дисперсія</a:t>
            </a:r>
          </a:p>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 довірчі інтервали</a:t>
            </a:r>
          </a:p>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 перевірка критеріїв</a:t>
            </a:r>
          </a:p>
        </p:txBody>
      </p:sp>
      <p:sp>
        <p:nvSpPr>
          <p:cNvPr id="24" name="Прямокутник: округлені кути 23">
            <a:extLst>
              <a:ext uri="{FF2B5EF4-FFF2-40B4-BE49-F238E27FC236}">
                <a16:creationId xmlns:a16="http://schemas.microsoft.com/office/drawing/2014/main" id="{468641C4-0893-4594-B846-6DA83BD9A3E5}"/>
              </a:ext>
            </a:extLst>
          </p:cNvPr>
          <p:cNvSpPr>
            <a:spLocks noGrp="1"/>
          </p:cNvSpPr>
          <p:nvPr/>
        </p:nvSpPr>
        <p:spPr>
          <a:xfrm>
            <a:off x="8743950" y="2724150"/>
            <a:ext cx="2838450" cy="2667000"/>
          </a:xfrm>
          <a:prstGeom prst="roundRect">
            <a:avLst>
              <a:gd name="adj" fmla="val 2857"/>
            </a:avLst>
          </a:prstGeom>
          <a:solidFill>
            <a:srgbClr val="F5EBDD"/>
          </a:solidFill>
          <a:ln w="9525">
            <a:solidFill>
              <a:srgbClr val="E4D2B5"/>
            </a:solidFill>
          </a:ln>
        </p:spPr>
      </p:sp>
      <p:sp>
        <p:nvSpPr>
          <p:cNvPr id="25" name="Прямокутник 24">
            <a:extLst>
              <a:ext uri="{FF2B5EF4-FFF2-40B4-BE49-F238E27FC236}">
                <a16:creationId xmlns:a16="http://schemas.microsoft.com/office/drawing/2014/main" id="{8EB69395-5E7C-41CE-B9EF-0D97F6D6D52F}"/>
              </a:ext>
            </a:extLst>
          </p:cNvPr>
          <p:cNvSpPr>
            <a:spLocks noGrp="1"/>
          </p:cNvSpPr>
          <p:nvPr/>
        </p:nvSpPr>
        <p:spPr>
          <a:xfrm>
            <a:off x="8972550" y="2914650"/>
            <a:ext cx="1524000" cy="190500"/>
          </a:xfrm>
          <a:prstGeom prst="rect">
            <a:avLst/>
          </a:prstGeom>
          <a:noFill/>
          <a:ln w="0">
            <a:noFill/>
          </a:ln>
        </p:spPr>
        <p:txBody>
          <a:bodyPr anchor="t">
            <a:normAutofit fontScale="78788"/>
          </a:bodyPr>
          <a:lstStyle/>
          <a:p>
            <a:pPr algn="l">
              <a:defRPr sz="825" b="1">
                <a:solidFill>
                  <a:srgbClr val="D8942C"/>
                </a:solidFill>
                <a:latin typeface="DejaVu Sans"/>
                <a:ea typeface="DejaVu Sans"/>
                <a:cs typeface="DejaVu Sans"/>
              </a:defRPr>
            </a:pPr>
            <a:r>
              <a:rPr sz="825" b="1">
                <a:solidFill>
                  <a:srgbClr val="D8942C"/>
                </a:solidFill>
                <a:latin typeface="DejaVu Sans"/>
                <a:ea typeface="DejaVu Sans"/>
                <a:cs typeface="DejaVu Sans"/>
              </a:rPr>
              <a:t>ОБМЕЖЕННЯ</a:t>
            </a:r>
          </a:p>
        </p:txBody>
      </p:sp>
      <p:sp>
        <p:nvSpPr>
          <p:cNvPr id="26" name="Прямокутник 25">
            <a:extLst>
              <a:ext uri="{FF2B5EF4-FFF2-40B4-BE49-F238E27FC236}">
                <a16:creationId xmlns:a16="http://schemas.microsoft.com/office/drawing/2014/main" id="{FB082D67-24DF-4904-B300-56B77BD92437}"/>
              </a:ext>
            </a:extLst>
          </p:cNvPr>
          <p:cNvSpPr>
            <a:spLocks noGrp="1"/>
          </p:cNvSpPr>
          <p:nvPr/>
        </p:nvSpPr>
        <p:spPr>
          <a:xfrm>
            <a:off x="8972550" y="3257550"/>
            <a:ext cx="2305050" cy="1524000"/>
          </a:xfrm>
          <a:prstGeom prst="rect">
            <a:avLst/>
          </a:prstGeom>
          <a:noFill/>
          <a:ln w="0">
            <a:noFill/>
          </a:ln>
        </p:spPr>
        <p:txBody>
          <a:bodyPr anchor="t">
            <a:normAutofit/>
          </a:bodyPr>
          <a:lstStyle/>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Точки можуть групуватися, потрапляти в недоступні місця або пропускати локальне джерело. Без зонування важливі ділянки можуть бути представлені слабко.</a:t>
            </a:r>
          </a:p>
        </p:txBody>
      </p:sp>
      <p:sp>
        <p:nvSpPr>
          <p:cNvPr id="27" name="Прямокутник: округлені кути 26">
            <a:extLst>
              <a:ext uri="{FF2B5EF4-FFF2-40B4-BE49-F238E27FC236}">
                <a16:creationId xmlns:a16="http://schemas.microsoft.com/office/drawing/2014/main" id="{4DCF5A9B-45C0-419A-AD92-B3406BFC0006}"/>
              </a:ext>
            </a:extLst>
          </p:cNvPr>
          <p:cNvSpPr>
            <a:spLocks noGrp="1"/>
          </p:cNvSpPr>
          <p:nvPr/>
        </p:nvSpPr>
        <p:spPr>
          <a:xfrm>
            <a:off x="514350" y="5638800"/>
            <a:ext cx="11068050" cy="533400"/>
          </a:xfrm>
          <a:prstGeom prst="roundRect">
            <a:avLst>
              <a:gd name="adj" fmla="val 14286"/>
            </a:avLst>
          </a:prstGeom>
          <a:solidFill>
            <a:srgbClr val="10272E"/>
          </a:solidFill>
          <a:ln w="0">
            <a:noFill/>
          </a:ln>
        </p:spPr>
      </p:sp>
      <p:sp>
        <p:nvSpPr>
          <p:cNvPr id="28" name="Прямокутник 27">
            <a:extLst>
              <a:ext uri="{FF2B5EF4-FFF2-40B4-BE49-F238E27FC236}">
                <a16:creationId xmlns:a16="http://schemas.microsoft.com/office/drawing/2014/main" id="{9A21762F-3F3E-4716-8D65-44DE2AE39FC3}"/>
              </a:ext>
            </a:extLst>
          </p:cNvPr>
          <p:cNvSpPr>
            <a:spLocks noGrp="1"/>
          </p:cNvSpPr>
          <p:nvPr/>
        </p:nvSpPr>
        <p:spPr>
          <a:xfrm>
            <a:off x="742950" y="5810250"/>
            <a:ext cx="2476500" cy="171450"/>
          </a:xfrm>
          <a:prstGeom prst="rect">
            <a:avLst/>
          </a:prstGeom>
          <a:noFill/>
          <a:ln w="0">
            <a:noFill/>
          </a:ln>
        </p:spPr>
        <p:txBody>
          <a:bodyPr anchor="t">
            <a:normAutofit fontScale="63636"/>
          </a:bodyPr>
          <a:lstStyle/>
          <a:p>
            <a:pPr algn="l">
              <a:defRPr sz="825" b="1">
                <a:solidFill>
                  <a:srgbClr val="A9D6C4"/>
                </a:solidFill>
                <a:latin typeface="DejaVu Sans"/>
                <a:ea typeface="DejaVu Sans"/>
                <a:cs typeface="DejaVu Sans"/>
              </a:defRPr>
            </a:pPr>
            <a:r>
              <a:rPr sz="825" b="1">
                <a:solidFill>
                  <a:srgbClr val="A9D6C4"/>
                </a:solidFill>
                <a:latin typeface="DejaVu Sans"/>
                <a:ea typeface="DejaVu Sans"/>
                <a:cs typeface="DejaVu Sans"/>
              </a:rPr>
              <a:t>ВИПАДКОВІСТЬ ≠ ДОВІЛЬНІСТЬ</a:t>
            </a:r>
          </a:p>
        </p:txBody>
      </p:sp>
      <p:sp>
        <p:nvSpPr>
          <p:cNvPr id="29" name="Прямокутник 28">
            <a:extLst>
              <a:ext uri="{FF2B5EF4-FFF2-40B4-BE49-F238E27FC236}">
                <a16:creationId xmlns:a16="http://schemas.microsoft.com/office/drawing/2014/main" id="{2F7CB1DF-9692-4C8A-BA4B-5CCE8DD05386}"/>
              </a:ext>
            </a:extLst>
          </p:cNvPr>
          <p:cNvSpPr>
            <a:spLocks noGrp="1"/>
          </p:cNvSpPr>
          <p:nvPr/>
        </p:nvSpPr>
        <p:spPr>
          <a:xfrm>
            <a:off x="3390900" y="5772150"/>
            <a:ext cx="7810500" cy="238125"/>
          </a:xfrm>
          <a:prstGeom prst="rect">
            <a:avLst/>
          </a:prstGeom>
          <a:noFill/>
          <a:ln w="0">
            <a:noFill/>
          </a:ln>
        </p:spPr>
        <p:txBody>
          <a:bodyPr anchor="t">
            <a:normAutofit fontScale="80208"/>
          </a:bodyPr>
          <a:lstStyle/>
          <a:p>
            <a:pPr algn="l">
              <a:defRPr sz="1200" b="1">
                <a:solidFill>
                  <a:srgbClr val="FFFFFF"/>
                </a:solidFill>
                <a:latin typeface="DejaVu Sans"/>
                <a:ea typeface="DejaVu Sans"/>
                <a:cs typeface="DejaVu Sans"/>
              </a:defRPr>
            </a:pPr>
            <a:r>
              <a:rPr sz="1200" b="1">
                <a:solidFill>
                  <a:srgbClr val="FFFFFF"/>
                </a:solidFill>
                <a:latin typeface="DejaVu Sans"/>
                <a:ea typeface="DejaVu Sans"/>
                <a:cs typeface="DejaVu Sans"/>
              </a:rPr>
              <a:t>Метод генерації та правила заміни точок фіксують у плані.</a:t>
            </a:r>
          </a:p>
        </p:txBody>
      </p:sp>
      <p:sp>
        <p:nvSpPr>
          <p:cNvPr id="30" name="Прямокутник 29">
            <a:extLst>
              <a:ext uri="{FF2B5EF4-FFF2-40B4-BE49-F238E27FC236}">
                <a16:creationId xmlns:a16="http://schemas.microsoft.com/office/drawing/2014/main" id="{4B921CDB-F8E9-4790-B79C-ADF5D538D17F}"/>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31" name="Прямокутник 30">
            <a:extLst>
              <a:ext uri="{FF2B5EF4-FFF2-40B4-BE49-F238E27FC236}">
                <a16:creationId xmlns:a16="http://schemas.microsoft.com/office/drawing/2014/main" id="{2B994856-D530-4091-98BE-9254154D59C3}"/>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11</a:t>
            </a:r>
          </a:p>
        </p:txBody>
      </p:sp>
    </p:spTree>
    <p:extLst>
      <p:ext uri="{BB962C8B-B14F-4D97-AF65-F5344CB8AC3E}">
        <p14:creationId xmlns:p14="http://schemas.microsoft.com/office/powerpoint/2010/main" val="1014854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42" name="Прямокутник 41">
            <a:extLst>
              <a:ext uri="{FF2B5EF4-FFF2-40B4-BE49-F238E27FC236}">
                <a16:creationId xmlns:a16="http://schemas.microsoft.com/office/drawing/2014/main" id="{C068284F-3B09-468B-AA55-92E52F46811E}"/>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12</a:t>
            </a:r>
          </a:p>
        </p:txBody>
      </p:sp>
      <p:sp>
        <p:nvSpPr>
          <p:cNvPr id="2" name="Прямокутник 1">
            <a:extLst>
              <a:ext uri="{FF2B5EF4-FFF2-40B4-BE49-F238E27FC236}">
                <a16:creationId xmlns:a16="http://schemas.microsoft.com/office/drawing/2014/main" id="{BC648E42-15A3-428A-BD18-43BBEBD66388}"/>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5D3C2AA7-E8A3-45E7-86D1-99990A1DF3B2}"/>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Стратифікований дизайн враховує неоднорідність території</a:t>
            </a:r>
          </a:p>
        </p:txBody>
      </p:sp>
      <p:sp>
        <p:nvSpPr>
          <p:cNvPr id="4" name="Прямокутник: округлені кути 3">
            <a:extLst>
              <a:ext uri="{FF2B5EF4-FFF2-40B4-BE49-F238E27FC236}">
                <a16:creationId xmlns:a16="http://schemas.microsoft.com/office/drawing/2014/main" id="{52A995CE-D563-4046-BF12-D2808DFDCDAE}"/>
              </a:ext>
            </a:extLst>
          </p:cNvPr>
          <p:cNvSpPr>
            <a:spLocks noGrp="1"/>
          </p:cNvSpPr>
          <p:nvPr/>
        </p:nvSpPr>
        <p:spPr>
          <a:xfrm>
            <a:off x="514350" y="1657350"/>
            <a:ext cx="11068050" cy="781050"/>
          </a:xfrm>
          <a:prstGeom prst="roundRect">
            <a:avLst>
              <a:gd name="adj" fmla="val 9756"/>
            </a:avLst>
          </a:prstGeom>
          <a:solidFill>
            <a:srgbClr val="FFFFFF"/>
          </a:solidFill>
          <a:ln w="9525">
            <a:solidFill>
              <a:srgbClr val="D8E3DE"/>
            </a:solidFill>
          </a:ln>
        </p:spPr>
      </p:sp>
      <p:sp>
        <p:nvSpPr>
          <p:cNvPr id="5" name="Прямокутник: округлені кути 4">
            <a:extLst>
              <a:ext uri="{FF2B5EF4-FFF2-40B4-BE49-F238E27FC236}">
                <a16:creationId xmlns:a16="http://schemas.microsoft.com/office/drawing/2014/main" id="{1B626C54-912E-4513-8925-F59DF57389D8}"/>
              </a:ext>
            </a:extLst>
          </p:cNvPr>
          <p:cNvSpPr>
            <a:spLocks noGrp="1"/>
          </p:cNvSpPr>
          <p:nvPr/>
        </p:nvSpPr>
        <p:spPr>
          <a:xfrm>
            <a:off x="514350" y="1657350"/>
            <a:ext cx="76200" cy="7810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FD0E7113-0178-4BB8-95EB-6AFA2C427D73}"/>
              </a:ext>
            </a:extLst>
          </p:cNvPr>
          <p:cNvSpPr>
            <a:spLocks noGrp="1"/>
          </p:cNvSpPr>
          <p:nvPr/>
        </p:nvSpPr>
        <p:spPr>
          <a:xfrm>
            <a:off x="742950" y="1809750"/>
            <a:ext cx="1064895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СТРАТИФІКОВАНИЙ ДИЗАЙН</a:t>
            </a:r>
          </a:p>
        </p:txBody>
      </p:sp>
      <p:sp>
        <p:nvSpPr>
          <p:cNvPr id="7" name="Прямокутник 6">
            <a:extLst>
              <a:ext uri="{FF2B5EF4-FFF2-40B4-BE49-F238E27FC236}">
                <a16:creationId xmlns:a16="http://schemas.microsoft.com/office/drawing/2014/main" id="{043DC3FE-6E01-46AD-AFEA-9A9AF363D2AB}"/>
              </a:ext>
            </a:extLst>
          </p:cNvPr>
          <p:cNvSpPr>
            <a:spLocks noGrp="1"/>
          </p:cNvSpPr>
          <p:nvPr/>
        </p:nvSpPr>
        <p:spPr>
          <a:xfrm>
            <a:off x="742950" y="2066925"/>
            <a:ext cx="10648950" cy="257175"/>
          </a:xfrm>
          <a:prstGeom prst="rect">
            <a:avLst/>
          </a:prstGeom>
          <a:noFill/>
          <a:ln w="0">
            <a:noFill/>
          </a:ln>
        </p:spPr>
        <p:txBody>
          <a:bodyPr anchor="t">
            <a:normAutofit fontScale="85294"/>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Поділ території на відносно однорідні частини з окремим плануванням відбору в кожній частині.</a:t>
            </a:r>
          </a:p>
        </p:txBody>
      </p:sp>
      <p:sp>
        <p:nvSpPr>
          <p:cNvPr id="8" name="Прямокутник: округлені кути 7">
            <a:extLst>
              <a:ext uri="{FF2B5EF4-FFF2-40B4-BE49-F238E27FC236}">
                <a16:creationId xmlns:a16="http://schemas.microsoft.com/office/drawing/2014/main" id="{41187292-4B76-449C-A42C-E2BA984832DA}"/>
              </a:ext>
            </a:extLst>
          </p:cNvPr>
          <p:cNvSpPr>
            <a:spLocks noGrp="1"/>
          </p:cNvSpPr>
          <p:nvPr/>
        </p:nvSpPr>
        <p:spPr>
          <a:xfrm>
            <a:off x="514350" y="2724150"/>
            <a:ext cx="6191250" cy="2647950"/>
          </a:xfrm>
          <a:prstGeom prst="roundRect">
            <a:avLst>
              <a:gd name="adj" fmla="val 2878"/>
            </a:avLst>
          </a:prstGeom>
          <a:solidFill>
            <a:srgbClr val="FFFFFF"/>
          </a:solidFill>
          <a:ln w="9525">
            <a:solidFill>
              <a:srgbClr val="D8E3DE"/>
            </a:solidFill>
          </a:ln>
        </p:spPr>
      </p:sp>
      <p:sp>
        <p:nvSpPr>
          <p:cNvPr id="9" name="Прямокутник 8">
            <a:extLst>
              <a:ext uri="{FF2B5EF4-FFF2-40B4-BE49-F238E27FC236}">
                <a16:creationId xmlns:a16="http://schemas.microsoft.com/office/drawing/2014/main" id="{48792E9B-CE9E-4284-A0DF-ECB2B1128788}"/>
              </a:ext>
            </a:extLst>
          </p:cNvPr>
          <p:cNvSpPr>
            <a:spLocks noGrp="1"/>
          </p:cNvSpPr>
          <p:nvPr/>
        </p:nvSpPr>
        <p:spPr>
          <a:xfrm>
            <a:off x="742950" y="2914650"/>
            <a:ext cx="409575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ПРИКЛАД СТРАТИФІКАЦІЇ ПРОМИСЛОВОЇ ДІЛЯНКИ</a:t>
            </a:r>
          </a:p>
        </p:txBody>
      </p:sp>
      <p:sp>
        <p:nvSpPr>
          <p:cNvPr id="10" name="Прямокутник: округлені кути 9">
            <a:extLst>
              <a:ext uri="{FF2B5EF4-FFF2-40B4-BE49-F238E27FC236}">
                <a16:creationId xmlns:a16="http://schemas.microsoft.com/office/drawing/2014/main" id="{0AC8CEB2-7887-4D7E-A13E-021D89900CB6}"/>
              </a:ext>
            </a:extLst>
          </p:cNvPr>
          <p:cNvSpPr>
            <a:spLocks noGrp="1"/>
          </p:cNvSpPr>
          <p:nvPr/>
        </p:nvSpPr>
        <p:spPr>
          <a:xfrm>
            <a:off x="742950" y="3314700"/>
            <a:ext cx="1809750" cy="685800"/>
          </a:xfrm>
          <a:prstGeom prst="roundRect">
            <a:avLst>
              <a:gd name="adj" fmla="val 11111"/>
            </a:avLst>
          </a:prstGeom>
          <a:solidFill>
            <a:srgbClr val="F5EBDD"/>
          </a:solidFill>
          <a:ln w="9525">
            <a:solidFill>
              <a:srgbClr val="D8E3DE"/>
            </a:solidFill>
          </a:ln>
        </p:spPr>
      </p:sp>
      <p:sp>
        <p:nvSpPr>
          <p:cNvPr id="11" name="Прямокутник 10">
            <a:extLst>
              <a:ext uri="{FF2B5EF4-FFF2-40B4-BE49-F238E27FC236}">
                <a16:creationId xmlns:a16="http://schemas.microsoft.com/office/drawing/2014/main" id="{F1670B88-6B1C-4E10-9B14-52A1BAE90106}"/>
              </a:ext>
            </a:extLst>
          </p:cNvPr>
          <p:cNvSpPr>
            <a:spLocks noGrp="1"/>
          </p:cNvSpPr>
          <p:nvPr/>
        </p:nvSpPr>
        <p:spPr>
          <a:xfrm>
            <a:off x="838200" y="3409950"/>
            <a:ext cx="209550" cy="152400"/>
          </a:xfrm>
          <a:prstGeom prst="rect">
            <a:avLst/>
          </a:prstGeom>
          <a:noFill/>
          <a:ln w="0">
            <a:noFill/>
          </a:ln>
        </p:spPr>
        <p:txBody>
          <a:bodyPr anchor="t">
            <a:normAutofit fontScale="43917"/>
          </a:bodyPr>
          <a:lstStyle/>
          <a:p>
            <a:pPr algn="l">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1</a:t>
            </a:r>
          </a:p>
        </p:txBody>
      </p:sp>
      <p:sp>
        <p:nvSpPr>
          <p:cNvPr id="12" name="Прямокутник 11">
            <a:extLst>
              <a:ext uri="{FF2B5EF4-FFF2-40B4-BE49-F238E27FC236}">
                <a16:creationId xmlns:a16="http://schemas.microsoft.com/office/drawing/2014/main" id="{A4264765-A4C5-47C2-BBB0-DD93BB75D980}"/>
              </a:ext>
            </a:extLst>
          </p:cNvPr>
          <p:cNvSpPr>
            <a:spLocks noGrp="1"/>
          </p:cNvSpPr>
          <p:nvPr/>
        </p:nvSpPr>
        <p:spPr>
          <a:xfrm>
            <a:off x="1104900" y="3409950"/>
            <a:ext cx="1333500" cy="533400"/>
          </a:xfrm>
          <a:prstGeom prst="rect">
            <a:avLst/>
          </a:prstGeom>
          <a:noFill/>
          <a:ln w="0">
            <a:noFill/>
          </a:ln>
        </p:spPr>
        <p:txBody>
          <a:bodyPr anchor="ctr">
            <a:normAutofit/>
          </a:bodyPr>
          <a:lstStyle/>
          <a:p>
            <a:pPr algn="l">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Склад ПММ</a:t>
            </a:r>
          </a:p>
        </p:txBody>
      </p:sp>
      <p:sp>
        <p:nvSpPr>
          <p:cNvPr id="13" name="Прямокутник: округлені кути 12">
            <a:extLst>
              <a:ext uri="{FF2B5EF4-FFF2-40B4-BE49-F238E27FC236}">
                <a16:creationId xmlns:a16="http://schemas.microsoft.com/office/drawing/2014/main" id="{B0F1D323-DA30-4979-9924-EFB1514AEC68}"/>
              </a:ext>
            </a:extLst>
          </p:cNvPr>
          <p:cNvSpPr>
            <a:spLocks noGrp="1"/>
          </p:cNvSpPr>
          <p:nvPr/>
        </p:nvSpPr>
        <p:spPr>
          <a:xfrm>
            <a:off x="2686050" y="3314700"/>
            <a:ext cx="1809750" cy="685800"/>
          </a:xfrm>
          <a:prstGeom prst="roundRect">
            <a:avLst>
              <a:gd name="adj" fmla="val 11111"/>
            </a:avLst>
          </a:prstGeom>
          <a:solidFill>
            <a:srgbClr val="F8E7E4"/>
          </a:solidFill>
          <a:ln w="9525">
            <a:solidFill>
              <a:srgbClr val="D8E3DE"/>
            </a:solidFill>
          </a:ln>
        </p:spPr>
      </p:sp>
      <p:sp>
        <p:nvSpPr>
          <p:cNvPr id="14" name="Прямокутник 13">
            <a:extLst>
              <a:ext uri="{FF2B5EF4-FFF2-40B4-BE49-F238E27FC236}">
                <a16:creationId xmlns:a16="http://schemas.microsoft.com/office/drawing/2014/main" id="{5BFED227-2032-4488-A1F7-71E61CA3C18E}"/>
              </a:ext>
            </a:extLst>
          </p:cNvPr>
          <p:cNvSpPr>
            <a:spLocks noGrp="1"/>
          </p:cNvSpPr>
          <p:nvPr/>
        </p:nvSpPr>
        <p:spPr>
          <a:xfrm>
            <a:off x="2781300" y="3409950"/>
            <a:ext cx="209550" cy="152400"/>
          </a:xfrm>
          <a:prstGeom prst="rect">
            <a:avLst/>
          </a:prstGeom>
          <a:noFill/>
          <a:ln w="0">
            <a:noFill/>
          </a:ln>
        </p:spPr>
        <p:txBody>
          <a:bodyPr anchor="t">
            <a:normAutofit fontScale="43917"/>
          </a:bodyPr>
          <a:lstStyle/>
          <a:p>
            <a:pPr algn="l">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2</a:t>
            </a:r>
          </a:p>
        </p:txBody>
      </p:sp>
      <p:sp>
        <p:nvSpPr>
          <p:cNvPr id="15" name="Прямокутник 14">
            <a:extLst>
              <a:ext uri="{FF2B5EF4-FFF2-40B4-BE49-F238E27FC236}">
                <a16:creationId xmlns:a16="http://schemas.microsoft.com/office/drawing/2014/main" id="{912AB88F-F546-4EB1-8160-82E836D265A0}"/>
              </a:ext>
            </a:extLst>
          </p:cNvPr>
          <p:cNvSpPr>
            <a:spLocks noGrp="1"/>
          </p:cNvSpPr>
          <p:nvPr/>
        </p:nvSpPr>
        <p:spPr>
          <a:xfrm>
            <a:off x="3048000" y="3409950"/>
            <a:ext cx="1333500" cy="533400"/>
          </a:xfrm>
          <a:prstGeom prst="rect">
            <a:avLst/>
          </a:prstGeom>
          <a:noFill/>
          <a:ln w="0">
            <a:noFill/>
          </a:ln>
        </p:spPr>
        <p:txBody>
          <a:bodyPr anchor="ctr">
            <a:normAutofit/>
          </a:bodyPr>
          <a:lstStyle/>
          <a:p>
            <a:pPr algn="l">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Зона пожежі</a:t>
            </a:r>
          </a:p>
        </p:txBody>
      </p:sp>
      <p:sp>
        <p:nvSpPr>
          <p:cNvPr id="16" name="Прямокутник: округлені кути 15">
            <a:extLst>
              <a:ext uri="{FF2B5EF4-FFF2-40B4-BE49-F238E27FC236}">
                <a16:creationId xmlns:a16="http://schemas.microsoft.com/office/drawing/2014/main" id="{860DBDE4-52E2-4FC8-AACD-533AAABB40E6}"/>
              </a:ext>
            </a:extLst>
          </p:cNvPr>
          <p:cNvSpPr>
            <a:spLocks noGrp="1"/>
          </p:cNvSpPr>
          <p:nvPr/>
        </p:nvSpPr>
        <p:spPr>
          <a:xfrm>
            <a:off x="4629150" y="3314700"/>
            <a:ext cx="1809750" cy="685800"/>
          </a:xfrm>
          <a:prstGeom prst="roundRect">
            <a:avLst>
              <a:gd name="adj" fmla="val 11111"/>
            </a:avLst>
          </a:prstGeom>
          <a:solidFill>
            <a:srgbClr val="E7EDF0"/>
          </a:solidFill>
          <a:ln w="9525">
            <a:solidFill>
              <a:srgbClr val="D8E3DE"/>
            </a:solidFill>
          </a:ln>
        </p:spPr>
      </p:sp>
      <p:sp>
        <p:nvSpPr>
          <p:cNvPr id="17" name="Прямокутник 16">
            <a:extLst>
              <a:ext uri="{FF2B5EF4-FFF2-40B4-BE49-F238E27FC236}">
                <a16:creationId xmlns:a16="http://schemas.microsoft.com/office/drawing/2014/main" id="{BA1940E5-54EE-4E87-9A43-E71BE1116408}"/>
              </a:ext>
            </a:extLst>
          </p:cNvPr>
          <p:cNvSpPr>
            <a:spLocks noGrp="1"/>
          </p:cNvSpPr>
          <p:nvPr/>
        </p:nvSpPr>
        <p:spPr>
          <a:xfrm>
            <a:off x="4724400" y="3409950"/>
            <a:ext cx="209550" cy="152400"/>
          </a:xfrm>
          <a:prstGeom prst="rect">
            <a:avLst/>
          </a:prstGeom>
          <a:noFill/>
          <a:ln w="0">
            <a:noFill/>
          </a:ln>
        </p:spPr>
        <p:txBody>
          <a:bodyPr anchor="t">
            <a:normAutofit fontScale="43917"/>
          </a:bodyPr>
          <a:lstStyle/>
          <a:p>
            <a:pPr algn="l">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3</a:t>
            </a:r>
          </a:p>
        </p:txBody>
      </p:sp>
      <p:sp>
        <p:nvSpPr>
          <p:cNvPr id="18" name="Прямокутник 17">
            <a:extLst>
              <a:ext uri="{FF2B5EF4-FFF2-40B4-BE49-F238E27FC236}">
                <a16:creationId xmlns:a16="http://schemas.microsoft.com/office/drawing/2014/main" id="{B4C94D8B-AE88-4FDA-A599-967D9A6804B4}"/>
              </a:ext>
            </a:extLst>
          </p:cNvPr>
          <p:cNvSpPr>
            <a:spLocks noGrp="1"/>
          </p:cNvSpPr>
          <p:nvPr/>
        </p:nvSpPr>
        <p:spPr>
          <a:xfrm>
            <a:off x="4991100" y="3409950"/>
            <a:ext cx="1333500" cy="533400"/>
          </a:xfrm>
          <a:prstGeom prst="rect">
            <a:avLst/>
          </a:prstGeom>
          <a:noFill/>
          <a:ln w="0">
            <a:noFill/>
          </a:ln>
        </p:spPr>
        <p:txBody>
          <a:bodyPr anchor="ctr">
            <a:normAutofit/>
          </a:bodyPr>
          <a:lstStyle/>
          <a:p>
            <a:pPr algn="l">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Металобрухт</a:t>
            </a:r>
          </a:p>
        </p:txBody>
      </p:sp>
      <p:sp>
        <p:nvSpPr>
          <p:cNvPr id="19" name="Прямокутник: округлені кути 18">
            <a:extLst>
              <a:ext uri="{FF2B5EF4-FFF2-40B4-BE49-F238E27FC236}">
                <a16:creationId xmlns:a16="http://schemas.microsoft.com/office/drawing/2014/main" id="{BCF5AB17-B6EB-4E20-9809-1F02FF67D6CB}"/>
              </a:ext>
            </a:extLst>
          </p:cNvPr>
          <p:cNvSpPr>
            <a:spLocks noGrp="1"/>
          </p:cNvSpPr>
          <p:nvPr/>
        </p:nvSpPr>
        <p:spPr>
          <a:xfrm>
            <a:off x="742950" y="4152900"/>
            <a:ext cx="2781300" cy="457200"/>
          </a:xfrm>
          <a:prstGeom prst="roundRect">
            <a:avLst>
              <a:gd name="adj" fmla="val 16667"/>
            </a:avLst>
          </a:prstGeom>
          <a:solidFill>
            <a:srgbClr val="D9E7ED"/>
          </a:solidFill>
          <a:ln w="9525">
            <a:solidFill>
              <a:srgbClr val="D8E3DE"/>
            </a:solidFill>
          </a:ln>
        </p:spPr>
      </p:sp>
      <p:sp>
        <p:nvSpPr>
          <p:cNvPr id="20" name="Прямокутник 19">
            <a:extLst>
              <a:ext uri="{FF2B5EF4-FFF2-40B4-BE49-F238E27FC236}">
                <a16:creationId xmlns:a16="http://schemas.microsoft.com/office/drawing/2014/main" id="{967F383C-5643-4DBA-A160-77078336BE0B}"/>
              </a:ext>
            </a:extLst>
          </p:cNvPr>
          <p:cNvSpPr>
            <a:spLocks noGrp="1"/>
          </p:cNvSpPr>
          <p:nvPr/>
        </p:nvSpPr>
        <p:spPr>
          <a:xfrm>
            <a:off x="838200" y="4248150"/>
            <a:ext cx="209550" cy="152400"/>
          </a:xfrm>
          <a:prstGeom prst="rect">
            <a:avLst/>
          </a:prstGeom>
          <a:noFill/>
          <a:ln w="0">
            <a:noFill/>
          </a:ln>
        </p:spPr>
        <p:txBody>
          <a:bodyPr anchor="t">
            <a:normAutofit fontScale="43917"/>
          </a:bodyPr>
          <a:lstStyle/>
          <a:p>
            <a:pPr algn="l">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4</a:t>
            </a:r>
          </a:p>
        </p:txBody>
      </p:sp>
      <p:sp>
        <p:nvSpPr>
          <p:cNvPr id="21" name="Прямокутник 20">
            <a:extLst>
              <a:ext uri="{FF2B5EF4-FFF2-40B4-BE49-F238E27FC236}">
                <a16:creationId xmlns:a16="http://schemas.microsoft.com/office/drawing/2014/main" id="{C570C9FD-7524-4EC2-96F5-8F124FC6DC0A}"/>
              </a:ext>
            </a:extLst>
          </p:cNvPr>
          <p:cNvSpPr>
            <a:spLocks noGrp="1"/>
          </p:cNvSpPr>
          <p:nvPr/>
        </p:nvSpPr>
        <p:spPr>
          <a:xfrm>
            <a:off x="1104900" y="4248150"/>
            <a:ext cx="2305050" cy="304800"/>
          </a:xfrm>
          <a:prstGeom prst="rect">
            <a:avLst/>
          </a:prstGeom>
          <a:noFill/>
          <a:ln w="0">
            <a:noFill/>
          </a:ln>
        </p:spPr>
        <p:txBody>
          <a:bodyPr anchor="ctr">
            <a:normAutofit/>
          </a:bodyPr>
          <a:lstStyle/>
          <a:p>
            <a:pPr algn="l">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Дренажна канава</a:t>
            </a:r>
          </a:p>
        </p:txBody>
      </p:sp>
      <p:sp>
        <p:nvSpPr>
          <p:cNvPr id="22" name="Прямокутник: округлені кути 21">
            <a:extLst>
              <a:ext uri="{FF2B5EF4-FFF2-40B4-BE49-F238E27FC236}">
                <a16:creationId xmlns:a16="http://schemas.microsoft.com/office/drawing/2014/main" id="{694F5F91-9F61-423F-9137-6616914CA78F}"/>
              </a:ext>
            </a:extLst>
          </p:cNvPr>
          <p:cNvSpPr>
            <a:spLocks noGrp="1"/>
          </p:cNvSpPr>
          <p:nvPr/>
        </p:nvSpPr>
        <p:spPr>
          <a:xfrm>
            <a:off x="3657600" y="4152900"/>
            <a:ext cx="2781300" cy="457200"/>
          </a:xfrm>
          <a:prstGeom prst="roundRect">
            <a:avLst>
              <a:gd name="adj" fmla="val 16667"/>
            </a:avLst>
          </a:prstGeom>
          <a:solidFill>
            <a:srgbClr val="DCEBE2"/>
          </a:solidFill>
          <a:ln w="9525">
            <a:solidFill>
              <a:srgbClr val="D8E3DE"/>
            </a:solidFill>
          </a:ln>
        </p:spPr>
      </p:sp>
      <p:sp>
        <p:nvSpPr>
          <p:cNvPr id="23" name="Прямокутник 22">
            <a:extLst>
              <a:ext uri="{FF2B5EF4-FFF2-40B4-BE49-F238E27FC236}">
                <a16:creationId xmlns:a16="http://schemas.microsoft.com/office/drawing/2014/main" id="{792D11A2-8C4C-43F0-AF4B-B5C1938EEC9A}"/>
              </a:ext>
            </a:extLst>
          </p:cNvPr>
          <p:cNvSpPr>
            <a:spLocks noGrp="1"/>
          </p:cNvSpPr>
          <p:nvPr/>
        </p:nvSpPr>
        <p:spPr>
          <a:xfrm>
            <a:off x="3752850" y="4248150"/>
            <a:ext cx="209550" cy="152400"/>
          </a:xfrm>
          <a:prstGeom prst="rect">
            <a:avLst/>
          </a:prstGeom>
          <a:noFill/>
          <a:ln w="0">
            <a:noFill/>
          </a:ln>
        </p:spPr>
        <p:txBody>
          <a:bodyPr anchor="t">
            <a:normAutofit fontScale="43917"/>
          </a:bodyPr>
          <a:lstStyle/>
          <a:p>
            <a:pPr algn="l">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5</a:t>
            </a:r>
          </a:p>
        </p:txBody>
      </p:sp>
      <p:sp>
        <p:nvSpPr>
          <p:cNvPr id="24" name="Прямокутник 23">
            <a:extLst>
              <a:ext uri="{FF2B5EF4-FFF2-40B4-BE49-F238E27FC236}">
                <a16:creationId xmlns:a16="http://schemas.microsoft.com/office/drawing/2014/main" id="{30652778-6931-4AB0-B4B5-FD41CBD8665E}"/>
              </a:ext>
            </a:extLst>
          </p:cNvPr>
          <p:cNvSpPr>
            <a:spLocks noGrp="1"/>
          </p:cNvSpPr>
          <p:nvPr/>
        </p:nvSpPr>
        <p:spPr>
          <a:xfrm>
            <a:off x="4019550" y="4248150"/>
            <a:ext cx="2305050" cy="304800"/>
          </a:xfrm>
          <a:prstGeom prst="rect">
            <a:avLst/>
          </a:prstGeom>
          <a:noFill/>
          <a:ln w="0">
            <a:noFill/>
          </a:ln>
        </p:spPr>
        <p:txBody>
          <a:bodyPr anchor="ctr">
            <a:normAutofit/>
          </a:bodyPr>
          <a:lstStyle/>
          <a:p>
            <a:pPr algn="l">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Адміністративна зона</a:t>
            </a:r>
          </a:p>
        </p:txBody>
      </p:sp>
      <p:sp>
        <p:nvSpPr>
          <p:cNvPr id="25" name="Прямокутник: округлені кути 24">
            <a:extLst>
              <a:ext uri="{FF2B5EF4-FFF2-40B4-BE49-F238E27FC236}">
                <a16:creationId xmlns:a16="http://schemas.microsoft.com/office/drawing/2014/main" id="{F7A19D17-4DFD-4259-B32E-A094188896EC}"/>
              </a:ext>
            </a:extLst>
          </p:cNvPr>
          <p:cNvSpPr>
            <a:spLocks noGrp="1"/>
          </p:cNvSpPr>
          <p:nvPr/>
        </p:nvSpPr>
        <p:spPr>
          <a:xfrm>
            <a:off x="742950" y="4762500"/>
            <a:ext cx="3752850" cy="400050"/>
          </a:xfrm>
          <a:prstGeom prst="roundRect">
            <a:avLst>
              <a:gd name="adj" fmla="val 19048"/>
            </a:avLst>
          </a:prstGeom>
          <a:solidFill>
            <a:srgbClr val="E9F0DD"/>
          </a:solidFill>
          <a:ln w="9525">
            <a:solidFill>
              <a:srgbClr val="D8E3DE"/>
            </a:solidFill>
          </a:ln>
        </p:spPr>
      </p:sp>
      <p:sp>
        <p:nvSpPr>
          <p:cNvPr id="26" name="Прямокутник 25">
            <a:extLst>
              <a:ext uri="{FF2B5EF4-FFF2-40B4-BE49-F238E27FC236}">
                <a16:creationId xmlns:a16="http://schemas.microsoft.com/office/drawing/2014/main" id="{EF04883B-CCE2-4486-B700-C3E14CE4446E}"/>
              </a:ext>
            </a:extLst>
          </p:cNvPr>
          <p:cNvSpPr>
            <a:spLocks noGrp="1"/>
          </p:cNvSpPr>
          <p:nvPr/>
        </p:nvSpPr>
        <p:spPr>
          <a:xfrm>
            <a:off x="838200" y="4857750"/>
            <a:ext cx="209550" cy="152400"/>
          </a:xfrm>
          <a:prstGeom prst="rect">
            <a:avLst/>
          </a:prstGeom>
          <a:noFill/>
          <a:ln w="0">
            <a:noFill/>
          </a:ln>
        </p:spPr>
        <p:txBody>
          <a:bodyPr anchor="t">
            <a:normAutofit fontScale="43917"/>
          </a:bodyPr>
          <a:lstStyle/>
          <a:p>
            <a:pPr algn="l">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6</a:t>
            </a:r>
          </a:p>
        </p:txBody>
      </p:sp>
      <p:sp>
        <p:nvSpPr>
          <p:cNvPr id="27" name="Прямокутник 26">
            <a:extLst>
              <a:ext uri="{FF2B5EF4-FFF2-40B4-BE49-F238E27FC236}">
                <a16:creationId xmlns:a16="http://schemas.microsoft.com/office/drawing/2014/main" id="{D2B98DFA-2DA0-4822-BFC3-7D86EEE16893}"/>
              </a:ext>
            </a:extLst>
          </p:cNvPr>
          <p:cNvSpPr>
            <a:spLocks noGrp="1"/>
          </p:cNvSpPr>
          <p:nvPr/>
        </p:nvSpPr>
        <p:spPr>
          <a:xfrm>
            <a:off x="1104900" y="4857750"/>
            <a:ext cx="3276600" cy="247650"/>
          </a:xfrm>
          <a:prstGeom prst="rect">
            <a:avLst/>
          </a:prstGeom>
          <a:noFill/>
          <a:ln w="0">
            <a:noFill/>
          </a:ln>
        </p:spPr>
        <p:txBody>
          <a:bodyPr anchor="ctr">
            <a:normAutofit/>
          </a:bodyPr>
          <a:lstStyle/>
          <a:p>
            <a:pPr algn="l">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Суміжне поле</a:t>
            </a:r>
          </a:p>
        </p:txBody>
      </p:sp>
      <p:sp>
        <p:nvSpPr>
          <p:cNvPr id="28" name="Прямокутник: округлені кути 27">
            <a:extLst>
              <a:ext uri="{FF2B5EF4-FFF2-40B4-BE49-F238E27FC236}">
                <a16:creationId xmlns:a16="http://schemas.microsoft.com/office/drawing/2014/main" id="{02D03F45-A3AD-4A1D-9980-3743F495D76A}"/>
              </a:ext>
            </a:extLst>
          </p:cNvPr>
          <p:cNvSpPr>
            <a:spLocks noGrp="1"/>
          </p:cNvSpPr>
          <p:nvPr/>
        </p:nvSpPr>
        <p:spPr>
          <a:xfrm>
            <a:off x="4629150" y="4762500"/>
            <a:ext cx="1809750" cy="400050"/>
          </a:xfrm>
          <a:prstGeom prst="roundRect">
            <a:avLst>
              <a:gd name="adj" fmla="val 19048"/>
            </a:avLst>
          </a:prstGeom>
          <a:solidFill>
            <a:srgbClr val="F4F8F5"/>
          </a:solidFill>
          <a:ln w="9525">
            <a:solidFill>
              <a:srgbClr val="D8E3DE"/>
            </a:solidFill>
          </a:ln>
        </p:spPr>
      </p:sp>
      <p:sp>
        <p:nvSpPr>
          <p:cNvPr id="29" name="Прямокутник 28">
            <a:extLst>
              <a:ext uri="{FF2B5EF4-FFF2-40B4-BE49-F238E27FC236}">
                <a16:creationId xmlns:a16="http://schemas.microsoft.com/office/drawing/2014/main" id="{0D7CABD9-39BF-41A4-96FF-14BFC748DAF6}"/>
              </a:ext>
            </a:extLst>
          </p:cNvPr>
          <p:cNvSpPr>
            <a:spLocks noGrp="1"/>
          </p:cNvSpPr>
          <p:nvPr/>
        </p:nvSpPr>
        <p:spPr>
          <a:xfrm>
            <a:off x="4724400" y="4857750"/>
            <a:ext cx="209550" cy="152400"/>
          </a:xfrm>
          <a:prstGeom prst="rect">
            <a:avLst/>
          </a:prstGeom>
          <a:noFill/>
          <a:ln w="0">
            <a:noFill/>
          </a:ln>
        </p:spPr>
        <p:txBody>
          <a:bodyPr anchor="t">
            <a:normAutofit fontScale="43917"/>
          </a:bodyPr>
          <a:lstStyle/>
          <a:p>
            <a:pPr algn="l">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7</a:t>
            </a:r>
          </a:p>
        </p:txBody>
      </p:sp>
      <p:sp>
        <p:nvSpPr>
          <p:cNvPr id="30" name="Прямокутник 29">
            <a:extLst>
              <a:ext uri="{FF2B5EF4-FFF2-40B4-BE49-F238E27FC236}">
                <a16:creationId xmlns:a16="http://schemas.microsoft.com/office/drawing/2014/main" id="{95FE3296-93F4-4970-8693-5065B0128D09}"/>
              </a:ext>
            </a:extLst>
          </p:cNvPr>
          <p:cNvSpPr>
            <a:spLocks noGrp="1"/>
          </p:cNvSpPr>
          <p:nvPr/>
        </p:nvSpPr>
        <p:spPr>
          <a:xfrm>
            <a:off x="4991100" y="4857750"/>
            <a:ext cx="1333500" cy="247650"/>
          </a:xfrm>
          <a:prstGeom prst="rect">
            <a:avLst/>
          </a:prstGeom>
          <a:noFill/>
          <a:ln w="0">
            <a:noFill/>
          </a:ln>
        </p:spPr>
        <p:txBody>
          <a:bodyPr anchor="ctr">
            <a:normAutofit fontScale="97396"/>
          </a:bodyPr>
          <a:lstStyle/>
          <a:p>
            <a:pPr algn="l">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Фонова територія</a:t>
            </a:r>
          </a:p>
        </p:txBody>
      </p:sp>
      <p:sp>
        <p:nvSpPr>
          <p:cNvPr id="31" name="Прямокутник: округлені кути 30">
            <a:extLst>
              <a:ext uri="{FF2B5EF4-FFF2-40B4-BE49-F238E27FC236}">
                <a16:creationId xmlns:a16="http://schemas.microsoft.com/office/drawing/2014/main" id="{AF5CFEB9-E3DE-4117-A9DE-89408844931D}"/>
              </a:ext>
            </a:extLst>
          </p:cNvPr>
          <p:cNvSpPr>
            <a:spLocks noGrp="1"/>
          </p:cNvSpPr>
          <p:nvPr/>
        </p:nvSpPr>
        <p:spPr>
          <a:xfrm>
            <a:off x="6991350" y="2724150"/>
            <a:ext cx="2190750" cy="2647950"/>
          </a:xfrm>
          <a:prstGeom prst="roundRect">
            <a:avLst>
              <a:gd name="adj" fmla="val 3478"/>
            </a:avLst>
          </a:prstGeom>
          <a:solidFill>
            <a:srgbClr val="FFFFFF"/>
          </a:solidFill>
          <a:ln w="9525">
            <a:solidFill>
              <a:srgbClr val="D8E3DE"/>
            </a:solidFill>
          </a:ln>
        </p:spPr>
      </p:sp>
      <p:sp>
        <p:nvSpPr>
          <p:cNvPr id="32" name="Прямокутник 31">
            <a:extLst>
              <a:ext uri="{FF2B5EF4-FFF2-40B4-BE49-F238E27FC236}">
                <a16:creationId xmlns:a16="http://schemas.microsoft.com/office/drawing/2014/main" id="{A0EA6391-D4DE-4C44-B1EF-31F1AFB477A7}"/>
              </a:ext>
            </a:extLst>
          </p:cNvPr>
          <p:cNvSpPr>
            <a:spLocks noGrp="1"/>
          </p:cNvSpPr>
          <p:nvPr/>
        </p:nvSpPr>
        <p:spPr>
          <a:xfrm>
            <a:off x="7219950" y="2914650"/>
            <a:ext cx="1619250" cy="190500"/>
          </a:xfrm>
          <a:prstGeom prst="rect">
            <a:avLst/>
          </a:prstGeom>
          <a:noFill/>
          <a:ln w="0">
            <a:noFill/>
          </a:ln>
        </p:spPr>
        <p:txBody>
          <a:bodyPr anchor="t">
            <a:normAutofit fontScale="78788"/>
          </a:bodyPr>
          <a:lstStyle/>
          <a:p>
            <a:pPr algn="l">
              <a:defRPr sz="825" b="1">
                <a:solidFill>
                  <a:srgbClr val="4D8A68"/>
                </a:solidFill>
                <a:latin typeface="DejaVu Sans"/>
                <a:ea typeface="DejaVu Sans"/>
                <a:cs typeface="DejaVu Sans"/>
              </a:defRPr>
            </a:pPr>
            <a:r>
              <a:rPr sz="825" b="1">
                <a:solidFill>
                  <a:srgbClr val="4D8A68"/>
                </a:solidFill>
                <a:latin typeface="DejaVu Sans"/>
                <a:ea typeface="DejaVu Sans"/>
                <a:cs typeface="DejaVu Sans"/>
              </a:rPr>
              <a:t>КРИТЕРІЇ СТРАТ</a:t>
            </a:r>
          </a:p>
        </p:txBody>
      </p:sp>
      <p:sp>
        <p:nvSpPr>
          <p:cNvPr id="33" name="Прямокутник 32">
            <a:extLst>
              <a:ext uri="{FF2B5EF4-FFF2-40B4-BE49-F238E27FC236}">
                <a16:creationId xmlns:a16="http://schemas.microsoft.com/office/drawing/2014/main" id="{B1E220A3-8294-47BA-BE1D-63B4457987F0}"/>
              </a:ext>
            </a:extLst>
          </p:cNvPr>
          <p:cNvSpPr>
            <a:spLocks noGrp="1"/>
          </p:cNvSpPr>
          <p:nvPr/>
        </p:nvSpPr>
        <p:spPr>
          <a:xfrm>
            <a:off x="7219950" y="3257550"/>
            <a:ext cx="1714500" cy="1790700"/>
          </a:xfrm>
          <a:prstGeom prst="rect">
            <a:avLst/>
          </a:prstGeom>
          <a:noFill/>
          <a:ln w="0">
            <a:noFill/>
          </a:ln>
        </p:spPr>
        <p:txBody>
          <a:bodyPr anchor="t">
            <a:normAutofit/>
          </a:bodyPr>
          <a:lstStyle/>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джерело</a:t>
            </a:r>
          </a:p>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землекористування</a:t>
            </a:r>
          </a:p>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тип ґрунту</a:t>
            </a:r>
          </a:p>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рельєф і стік</a:t>
            </a:r>
          </a:p>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рівень забруднення</a:t>
            </a:r>
          </a:p>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сценарій контакту</a:t>
            </a:r>
          </a:p>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доступність</a:t>
            </a:r>
          </a:p>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період формування</a:t>
            </a:r>
          </a:p>
        </p:txBody>
      </p:sp>
      <p:sp>
        <p:nvSpPr>
          <p:cNvPr id="34" name="Прямокутник: округлені кути 33">
            <a:extLst>
              <a:ext uri="{FF2B5EF4-FFF2-40B4-BE49-F238E27FC236}">
                <a16:creationId xmlns:a16="http://schemas.microsoft.com/office/drawing/2014/main" id="{D202B17F-E06C-4069-B798-CA76890915D2}"/>
              </a:ext>
            </a:extLst>
          </p:cNvPr>
          <p:cNvSpPr>
            <a:spLocks noGrp="1"/>
          </p:cNvSpPr>
          <p:nvPr/>
        </p:nvSpPr>
        <p:spPr>
          <a:xfrm>
            <a:off x="9391650" y="2724150"/>
            <a:ext cx="2190750" cy="2647950"/>
          </a:xfrm>
          <a:prstGeom prst="roundRect">
            <a:avLst>
              <a:gd name="adj" fmla="val 3478"/>
            </a:avLst>
          </a:prstGeom>
          <a:solidFill>
            <a:srgbClr val="F5EBDD"/>
          </a:solidFill>
          <a:ln w="9525">
            <a:solidFill>
              <a:srgbClr val="E4D2B5"/>
            </a:solidFill>
          </a:ln>
        </p:spPr>
      </p:sp>
      <p:sp>
        <p:nvSpPr>
          <p:cNvPr id="35" name="Прямокутник 34">
            <a:extLst>
              <a:ext uri="{FF2B5EF4-FFF2-40B4-BE49-F238E27FC236}">
                <a16:creationId xmlns:a16="http://schemas.microsoft.com/office/drawing/2014/main" id="{F19D243A-4F90-46C6-9D8C-D4E19AAD709C}"/>
              </a:ext>
            </a:extLst>
          </p:cNvPr>
          <p:cNvSpPr>
            <a:spLocks noGrp="1"/>
          </p:cNvSpPr>
          <p:nvPr/>
        </p:nvSpPr>
        <p:spPr>
          <a:xfrm>
            <a:off x="9620250" y="2914650"/>
            <a:ext cx="1619250" cy="190500"/>
          </a:xfrm>
          <a:prstGeom prst="rect">
            <a:avLst/>
          </a:prstGeom>
          <a:noFill/>
          <a:ln w="0">
            <a:noFill/>
          </a:ln>
        </p:spPr>
        <p:txBody>
          <a:bodyPr anchor="t">
            <a:normAutofit fontScale="78788"/>
          </a:bodyPr>
          <a:lstStyle/>
          <a:p>
            <a:pPr algn="l">
              <a:defRPr sz="825" b="1">
                <a:solidFill>
                  <a:srgbClr val="D8942C"/>
                </a:solidFill>
                <a:latin typeface="DejaVu Sans"/>
                <a:ea typeface="DejaVu Sans"/>
                <a:cs typeface="DejaVu Sans"/>
              </a:defRPr>
            </a:pPr>
            <a:r>
              <a:rPr sz="825" b="1">
                <a:solidFill>
                  <a:srgbClr val="D8942C"/>
                </a:solidFill>
                <a:latin typeface="DejaVu Sans"/>
                <a:ea typeface="DejaVu Sans"/>
                <a:cs typeface="DejaVu Sans"/>
              </a:rPr>
              <a:t>РИЗИК ПОМИЛКИ</a:t>
            </a:r>
          </a:p>
        </p:txBody>
      </p:sp>
      <p:sp>
        <p:nvSpPr>
          <p:cNvPr id="36" name="Прямокутник 35">
            <a:extLst>
              <a:ext uri="{FF2B5EF4-FFF2-40B4-BE49-F238E27FC236}">
                <a16:creationId xmlns:a16="http://schemas.microsoft.com/office/drawing/2014/main" id="{E407F414-6384-4BBA-B3B4-A795B548DA00}"/>
              </a:ext>
            </a:extLst>
          </p:cNvPr>
          <p:cNvSpPr>
            <a:spLocks noGrp="1"/>
          </p:cNvSpPr>
          <p:nvPr/>
        </p:nvSpPr>
        <p:spPr>
          <a:xfrm>
            <a:off x="9620250" y="3257550"/>
            <a:ext cx="1695450" cy="1571625"/>
          </a:xfrm>
          <a:prstGeom prst="rect">
            <a:avLst/>
          </a:prstGeom>
          <a:noFill/>
          <a:ln w="0">
            <a:noFill/>
          </a:ln>
        </p:spPr>
        <p:txBody>
          <a:bodyPr anchor="t">
            <a:normAutofit fontScale="92500"/>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Хибні межі страт спричиняють змішування процесів, втрату локальних осередків, некоректне усереднення та неправильний розподіл проб.</a:t>
            </a:r>
          </a:p>
        </p:txBody>
      </p:sp>
      <p:sp>
        <p:nvSpPr>
          <p:cNvPr id="37" name="Прямокутник: округлені кути 36">
            <a:extLst>
              <a:ext uri="{FF2B5EF4-FFF2-40B4-BE49-F238E27FC236}">
                <a16:creationId xmlns:a16="http://schemas.microsoft.com/office/drawing/2014/main" id="{D56F00B0-D549-4285-8862-ABF37B62DF41}"/>
              </a:ext>
            </a:extLst>
          </p:cNvPr>
          <p:cNvSpPr>
            <a:spLocks noGrp="1"/>
          </p:cNvSpPr>
          <p:nvPr/>
        </p:nvSpPr>
        <p:spPr>
          <a:xfrm>
            <a:off x="514350" y="5629275"/>
            <a:ext cx="11068050" cy="533400"/>
          </a:xfrm>
          <a:prstGeom prst="roundRect">
            <a:avLst>
              <a:gd name="adj" fmla="val 14286"/>
            </a:avLst>
          </a:prstGeom>
          <a:solidFill>
            <a:srgbClr val="10272E"/>
          </a:solidFill>
          <a:ln w="0">
            <a:noFill/>
          </a:ln>
        </p:spPr>
      </p:sp>
      <p:sp>
        <p:nvSpPr>
          <p:cNvPr id="38" name="Прямокутник 37">
            <a:extLst>
              <a:ext uri="{FF2B5EF4-FFF2-40B4-BE49-F238E27FC236}">
                <a16:creationId xmlns:a16="http://schemas.microsoft.com/office/drawing/2014/main" id="{32EA79D9-C302-45DB-A119-4DF2DB1FC390}"/>
              </a:ext>
            </a:extLst>
          </p:cNvPr>
          <p:cNvSpPr>
            <a:spLocks noGrp="1"/>
          </p:cNvSpPr>
          <p:nvPr/>
        </p:nvSpPr>
        <p:spPr>
          <a:xfrm>
            <a:off x="742950" y="5800725"/>
            <a:ext cx="1047750" cy="171450"/>
          </a:xfrm>
          <a:prstGeom prst="rect">
            <a:avLst/>
          </a:prstGeom>
          <a:noFill/>
          <a:ln w="0">
            <a:noFill/>
          </a:ln>
        </p:spPr>
        <p:txBody>
          <a:bodyPr anchor="t">
            <a:normAutofit fontScale="63636"/>
          </a:bodyPr>
          <a:lstStyle/>
          <a:p>
            <a:pPr algn="l">
              <a:defRPr sz="825" b="1">
                <a:solidFill>
                  <a:srgbClr val="A9D6C4"/>
                </a:solidFill>
                <a:latin typeface="DejaVu Sans"/>
                <a:ea typeface="DejaVu Sans"/>
                <a:cs typeface="DejaVu Sans"/>
              </a:defRPr>
            </a:pPr>
            <a:r>
              <a:rPr sz="825" b="1">
                <a:solidFill>
                  <a:srgbClr val="A9D6C4"/>
                </a:solidFill>
                <a:latin typeface="DejaVu Sans"/>
                <a:ea typeface="DejaVu Sans"/>
                <a:cs typeface="DejaVu Sans"/>
              </a:rPr>
              <a:t>ПЕРЕВАГА</a:t>
            </a:r>
          </a:p>
        </p:txBody>
      </p:sp>
      <p:sp>
        <p:nvSpPr>
          <p:cNvPr id="39" name="Прямокутник 38">
            <a:extLst>
              <a:ext uri="{FF2B5EF4-FFF2-40B4-BE49-F238E27FC236}">
                <a16:creationId xmlns:a16="http://schemas.microsoft.com/office/drawing/2014/main" id="{BA749621-94D0-4944-A677-B08D04C63CE8}"/>
              </a:ext>
            </a:extLst>
          </p:cNvPr>
          <p:cNvSpPr>
            <a:spLocks noGrp="1"/>
          </p:cNvSpPr>
          <p:nvPr/>
        </p:nvSpPr>
        <p:spPr>
          <a:xfrm>
            <a:off x="1981200" y="5762625"/>
            <a:ext cx="9144000" cy="238125"/>
          </a:xfrm>
          <a:prstGeom prst="rect">
            <a:avLst/>
          </a:prstGeom>
          <a:noFill/>
          <a:ln w="0">
            <a:noFill/>
          </a:ln>
        </p:spPr>
        <p:txBody>
          <a:bodyPr anchor="t">
            <a:normAutofit fontScale="80208"/>
          </a:bodyPr>
          <a:lstStyle/>
          <a:p>
            <a:pPr algn="l">
              <a:defRPr sz="1200" b="1">
                <a:solidFill>
                  <a:srgbClr val="FFFFFF"/>
                </a:solidFill>
                <a:latin typeface="DejaVu Sans"/>
                <a:ea typeface="DejaVu Sans"/>
                <a:cs typeface="DejaVu Sans"/>
              </a:defRPr>
            </a:pPr>
            <a:r>
              <a:rPr sz="1200" b="1">
                <a:solidFill>
                  <a:srgbClr val="FFFFFF"/>
                </a:solidFill>
                <a:latin typeface="DejaVu Sans"/>
                <a:ea typeface="DejaVu Sans"/>
                <a:cs typeface="DejaVu Sans"/>
              </a:rPr>
              <a:t>Окремі висновки для різних зон і більше точок у пріоритетних місцях</a:t>
            </a:r>
          </a:p>
        </p:txBody>
      </p:sp>
      <p:sp>
        <p:nvSpPr>
          <p:cNvPr id="40" name="Прямокутник 39">
            <a:extLst>
              <a:ext uri="{FF2B5EF4-FFF2-40B4-BE49-F238E27FC236}">
                <a16:creationId xmlns:a16="http://schemas.microsoft.com/office/drawing/2014/main" id="{FC08A074-0495-4C43-8A54-5137F93569D7}"/>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41" name="Прямокутник 40">
            <a:extLst>
              <a:ext uri="{FF2B5EF4-FFF2-40B4-BE49-F238E27FC236}">
                <a16:creationId xmlns:a16="http://schemas.microsoft.com/office/drawing/2014/main" id="{4D369BDC-A288-45F3-829F-CF4EAEAE0929}"/>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12</a:t>
            </a:r>
          </a:p>
        </p:txBody>
      </p:sp>
    </p:spTree>
    <p:extLst>
      <p:ext uri="{BB962C8B-B14F-4D97-AF65-F5344CB8AC3E}">
        <p14:creationId xmlns:p14="http://schemas.microsoft.com/office/powerpoint/2010/main" val="421351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 name="Прямокутник 38">
            <a:extLst>
              <a:ext uri="{FF2B5EF4-FFF2-40B4-BE49-F238E27FC236}">
                <a16:creationId xmlns:a16="http://schemas.microsoft.com/office/drawing/2014/main" id="{05158730-7DBB-4393-83A5-6F4FCAD81160}"/>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13</a:t>
            </a:r>
          </a:p>
        </p:txBody>
      </p:sp>
      <p:sp>
        <p:nvSpPr>
          <p:cNvPr id="2" name="Прямокутник 1">
            <a:extLst>
              <a:ext uri="{FF2B5EF4-FFF2-40B4-BE49-F238E27FC236}">
                <a16:creationId xmlns:a16="http://schemas.microsoft.com/office/drawing/2014/main" id="{1353382D-EEDA-49BD-A930-D5F73DF62314}"/>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5282874B-73C2-4A12-A2CD-8461B96E5315}"/>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Комбінований дизайн перевіряє кілька гіпотез одночасно</a:t>
            </a:r>
          </a:p>
        </p:txBody>
      </p:sp>
      <p:sp>
        <p:nvSpPr>
          <p:cNvPr id="4" name="Прямокутник: округлені кути 3">
            <a:extLst>
              <a:ext uri="{FF2B5EF4-FFF2-40B4-BE49-F238E27FC236}">
                <a16:creationId xmlns:a16="http://schemas.microsoft.com/office/drawing/2014/main" id="{6E205EE6-909C-4843-984D-A82E2DB90390}"/>
              </a:ext>
            </a:extLst>
          </p:cNvPr>
          <p:cNvSpPr>
            <a:spLocks noGrp="1"/>
          </p:cNvSpPr>
          <p:nvPr/>
        </p:nvSpPr>
        <p:spPr>
          <a:xfrm>
            <a:off x="514350" y="1657350"/>
            <a:ext cx="11068050" cy="781050"/>
          </a:xfrm>
          <a:prstGeom prst="roundRect">
            <a:avLst>
              <a:gd name="adj" fmla="val 9756"/>
            </a:avLst>
          </a:prstGeom>
          <a:solidFill>
            <a:srgbClr val="FFFFFF"/>
          </a:solidFill>
          <a:ln w="9525">
            <a:solidFill>
              <a:srgbClr val="D8E3DE"/>
            </a:solidFill>
          </a:ln>
        </p:spPr>
      </p:sp>
      <p:sp>
        <p:nvSpPr>
          <p:cNvPr id="5" name="Прямокутник: округлені кути 4">
            <a:extLst>
              <a:ext uri="{FF2B5EF4-FFF2-40B4-BE49-F238E27FC236}">
                <a16:creationId xmlns:a16="http://schemas.microsoft.com/office/drawing/2014/main" id="{0A702FF6-2BDB-420A-8372-7D942463535B}"/>
              </a:ext>
            </a:extLst>
          </p:cNvPr>
          <p:cNvSpPr>
            <a:spLocks noGrp="1"/>
          </p:cNvSpPr>
          <p:nvPr/>
        </p:nvSpPr>
        <p:spPr>
          <a:xfrm>
            <a:off x="514350" y="1657350"/>
            <a:ext cx="76200" cy="7810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FD182950-3E01-4488-A80F-4FAF09DE90A3}"/>
              </a:ext>
            </a:extLst>
          </p:cNvPr>
          <p:cNvSpPr>
            <a:spLocks noGrp="1"/>
          </p:cNvSpPr>
          <p:nvPr/>
        </p:nvSpPr>
        <p:spPr>
          <a:xfrm>
            <a:off x="742950" y="1809750"/>
            <a:ext cx="1064895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КОМБІНОВАНИЙ ДИЗАЙН</a:t>
            </a:r>
          </a:p>
        </p:txBody>
      </p:sp>
      <p:sp>
        <p:nvSpPr>
          <p:cNvPr id="7" name="Прямокутник 6">
            <a:extLst>
              <a:ext uri="{FF2B5EF4-FFF2-40B4-BE49-F238E27FC236}">
                <a16:creationId xmlns:a16="http://schemas.microsoft.com/office/drawing/2014/main" id="{BFB5D99B-C0D9-47F8-93F8-42C353FD17C9}"/>
              </a:ext>
            </a:extLst>
          </p:cNvPr>
          <p:cNvSpPr>
            <a:spLocks noGrp="1"/>
          </p:cNvSpPr>
          <p:nvPr/>
        </p:nvSpPr>
        <p:spPr>
          <a:xfrm>
            <a:off x="742950" y="2066925"/>
            <a:ext cx="10648950" cy="257175"/>
          </a:xfrm>
          <a:prstGeom prst="rect">
            <a:avLst/>
          </a:prstGeom>
          <a:noFill/>
          <a:ln w="0">
            <a:noFill/>
          </a:ln>
        </p:spPr>
        <p:txBody>
          <a:bodyPr anchor="t">
            <a:normAutofit fontScale="85294"/>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Поєднання кількох схем відбору для перевірки різних гіпотез і досягнення кількох цілей обстеження.</a:t>
            </a:r>
          </a:p>
        </p:txBody>
      </p:sp>
      <p:sp>
        <p:nvSpPr>
          <p:cNvPr id="8" name="Прямокутник: округлені кути 7">
            <a:extLst>
              <a:ext uri="{FF2B5EF4-FFF2-40B4-BE49-F238E27FC236}">
                <a16:creationId xmlns:a16="http://schemas.microsoft.com/office/drawing/2014/main" id="{5A6BE93F-9DB0-4887-8CC9-060B00F6759D}"/>
              </a:ext>
            </a:extLst>
          </p:cNvPr>
          <p:cNvSpPr>
            <a:spLocks noGrp="1"/>
          </p:cNvSpPr>
          <p:nvPr/>
        </p:nvSpPr>
        <p:spPr>
          <a:xfrm>
            <a:off x="514350" y="2914650"/>
            <a:ext cx="2000250" cy="1676400"/>
          </a:xfrm>
          <a:prstGeom prst="roundRect">
            <a:avLst>
              <a:gd name="adj" fmla="val 4545"/>
            </a:avLst>
          </a:prstGeom>
          <a:solidFill>
            <a:srgbClr val="F4F8F5"/>
          </a:solidFill>
          <a:ln w="9525">
            <a:solidFill>
              <a:srgbClr val="D8E3DE"/>
            </a:solidFill>
          </a:ln>
        </p:spPr>
      </p:sp>
      <p:sp>
        <p:nvSpPr>
          <p:cNvPr id="9" name="Овал 8">
            <a:extLst>
              <a:ext uri="{FF2B5EF4-FFF2-40B4-BE49-F238E27FC236}">
                <a16:creationId xmlns:a16="http://schemas.microsoft.com/office/drawing/2014/main" id="{12F5AC0D-DCBC-4EF8-9657-80C7820A2C82}"/>
              </a:ext>
            </a:extLst>
          </p:cNvPr>
          <p:cNvSpPr>
            <a:spLocks noGrp="1"/>
          </p:cNvSpPr>
          <p:nvPr/>
        </p:nvSpPr>
        <p:spPr>
          <a:xfrm>
            <a:off x="685800" y="3105150"/>
            <a:ext cx="400050" cy="400050"/>
          </a:xfrm>
          <a:prstGeom prst="ellipse">
            <a:avLst/>
          </a:prstGeom>
          <a:solidFill>
            <a:srgbClr val="0F6B64"/>
          </a:solidFill>
          <a:ln w="0">
            <a:noFill/>
          </a:ln>
        </p:spPr>
      </p:sp>
      <p:sp>
        <p:nvSpPr>
          <p:cNvPr id="10" name="Прямокутник 9">
            <a:extLst>
              <a:ext uri="{FF2B5EF4-FFF2-40B4-BE49-F238E27FC236}">
                <a16:creationId xmlns:a16="http://schemas.microsoft.com/office/drawing/2014/main" id="{9EE2957A-B75D-4863-9454-99D125A966CC}"/>
              </a:ext>
            </a:extLst>
          </p:cNvPr>
          <p:cNvSpPr>
            <a:spLocks noGrp="1"/>
          </p:cNvSpPr>
          <p:nvPr/>
        </p:nvSpPr>
        <p:spPr>
          <a:xfrm>
            <a:off x="685800" y="3228975"/>
            <a:ext cx="400050" cy="152400"/>
          </a:xfrm>
          <a:prstGeom prst="rect">
            <a:avLst/>
          </a:prstGeom>
          <a:noFill/>
          <a:ln w="0">
            <a:noFill/>
          </a:ln>
        </p:spPr>
        <p:txBody>
          <a:bodyPr anchor="t">
            <a:normAutofit fontScale="53333"/>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01</a:t>
            </a:r>
          </a:p>
        </p:txBody>
      </p:sp>
      <p:sp>
        <p:nvSpPr>
          <p:cNvPr id="11" name="Прямокутник 10">
            <a:extLst>
              <a:ext uri="{FF2B5EF4-FFF2-40B4-BE49-F238E27FC236}">
                <a16:creationId xmlns:a16="http://schemas.microsoft.com/office/drawing/2014/main" id="{A1B476FA-A710-4EA0-AD74-D81C791C628B}"/>
              </a:ext>
            </a:extLst>
          </p:cNvPr>
          <p:cNvSpPr>
            <a:spLocks noGrp="1"/>
          </p:cNvSpPr>
          <p:nvPr/>
        </p:nvSpPr>
        <p:spPr>
          <a:xfrm>
            <a:off x="685800" y="3676650"/>
            <a:ext cx="1619250" cy="190500"/>
          </a:xfrm>
          <a:prstGeom prst="rect">
            <a:avLst/>
          </a:prstGeom>
          <a:noFill/>
          <a:ln w="0">
            <a:noFill/>
          </a:ln>
        </p:spPr>
        <p:txBody>
          <a:bodyPr anchor="t">
            <a:normAutofit fontScale="72222"/>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СІТКА</a:t>
            </a:r>
          </a:p>
        </p:txBody>
      </p:sp>
      <p:sp>
        <p:nvSpPr>
          <p:cNvPr id="12" name="Прямокутник 11">
            <a:extLst>
              <a:ext uri="{FF2B5EF4-FFF2-40B4-BE49-F238E27FC236}">
                <a16:creationId xmlns:a16="http://schemas.microsoft.com/office/drawing/2014/main" id="{6509C4FD-1E6D-4768-9580-BB4D31295516}"/>
              </a:ext>
            </a:extLst>
          </p:cNvPr>
          <p:cNvSpPr>
            <a:spLocks noGrp="1"/>
          </p:cNvSpPr>
          <p:nvPr/>
        </p:nvSpPr>
        <p:spPr>
          <a:xfrm>
            <a:off x="685800" y="3990975"/>
            <a:ext cx="1619250" cy="381000"/>
          </a:xfrm>
          <a:prstGeom prst="rect">
            <a:avLst/>
          </a:prstGeom>
          <a:noFill/>
          <a:ln w="0">
            <a:noFill/>
          </a:ln>
        </p:spPr>
        <p:txBody>
          <a:bodyPr anchor="t">
            <a:normAutofit fontScale="99668"/>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загальне покриття</a:t>
            </a:r>
          </a:p>
        </p:txBody>
      </p:sp>
      <p:sp>
        <p:nvSpPr>
          <p:cNvPr id="13" name="Прямокутник: округлені кути 12">
            <a:extLst>
              <a:ext uri="{FF2B5EF4-FFF2-40B4-BE49-F238E27FC236}">
                <a16:creationId xmlns:a16="http://schemas.microsoft.com/office/drawing/2014/main" id="{CB08437B-9DB1-4EA4-8153-F619A674AC73}"/>
              </a:ext>
            </a:extLst>
          </p:cNvPr>
          <p:cNvSpPr>
            <a:spLocks noGrp="1"/>
          </p:cNvSpPr>
          <p:nvPr/>
        </p:nvSpPr>
        <p:spPr>
          <a:xfrm>
            <a:off x="2724150" y="2914650"/>
            <a:ext cx="2000250" cy="1676400"/>
          </a:xfrm>
          <a:prstGeom prst="roundRect">
            <a:avLst>
              <a:gd name="adj" fmla="val 4545"/>
            </a:avLst>
          </a:prstGeom>
          <a:solidFill>
            <a:srgbClr val="F4F8F5"/>
          </a:solidFill>
          <a:ln w="9525">
            <a:solidFill>
              <a:srgbClr val="D8E3DE"/>
            </a:solidFill>
          </a:ln>
        </p:spPr>
      </p:sp>
      <p:sp>
        <p:nvSpPr>
          <p:cNvPr id="14" name="Овал 13">
            <a:extLst>
              <a:ext uri="{FF2B5EF4-FFF2-40B4-BE49-F238E27FC236}">
                <a16:creationId xmlns:a16="http://schemas.microsoft.com/office/drawing/2014/main" id="{ECAA23EA-F4F4-4607-A020-D2C45967C404}"/>
              </a:ext>
            </a:extLst>
          </p:cNvPr>
          <p:cNvSpPr>
            <a:spLocks noGrp="1"/>
          </p:cNvSpPr>
          <p:nvPr/>
        </p:nvSpPr>
        <p:spPr>
          <a:xfrm>
            <a:off x="2895600" y="3105150"/>
            <a:ext cx="400050" cy="400050"/>
          </a:xfrm>
          <a:prstGeom prst="ellipse">
            <a:avLst/>
          </a:prstGeom>
          <a:solidFill>
            <a:srgbClr val="C8584F"/>
          </a:solidFill>
          <a:ln w="0">
            <a:noFill/>
          </a:ln>
        </p:spPr>
      </p:sp>
      <p:sp>
        <p:nvSpPr>
          <p:cNvPr id="15" name="Прямокутник 14">
            <a:extLst>
              <a:ext uri="{FF2B5EF4-FFF2-40B4-BE49-F238E27FC236}">
                <a16:creationId xmlns:a16="http://schemas.microsoft.com/office/drawing/2014/main" id="{FB892EBA-B8F1-4AA4-B0D1-D94BCF8DFEEF}"/>
              </a:ext>
            </a:extLst>
          </p:cNvPr>
          <p:cNvSpPr>
            <a:spLocks noGrp="1"/>
          </p:cNvSpPr>
          <p:nvPr/>
        </p:nvSpPr>
        <p:spPr>
          <a:xfrm>
            <a:off x="2895600" y="3228975"/>
            <a:ext cx="400050" cy="152400"/>
          </a:xfrm>
          <a:prstGeom prst="rect">
            <a:avLst/>
          </a:prstGeom>
          <a:noFill/>
          <a:ln w="0">
            <a:noFill/>
          </a:ln>
        </p:spPr>
        <p:txBody>
          <a:bodyPr anchor="t">
            <a:normAutofit fontScale="53333"/>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02</a:t>
            </a:r>
          </a:p>
        </p:txBody>
      </p:sp>
      <p:sp>
        <p:nvSpPr>
          <p:cNvPr id="16" name="Прямокутник 15">
            <a:extLst>
              <a:ext uri="{FF2B5EF4-FFF2-40B4-BE49-F238E27FC236}">
                <a16:creationId xmlns:a16="http://schemas.microsoft.com/office/drawing/2014/main" id="{09901805-7E80-45F2-AB72-00285AC9A760}"/>
              </a:ext>
            </a:extLst>
          </p:cNvPr>
          <p:cNvSpPr>
            <a:spLocks noGrp="1"/>
          </p:cNvSpPr>
          <p:nvPr/>
        </p:nvSpPr>
        <p:spPr>
          <a:xfrm>
            <a:off x="2895600" y="3676650"/>
            <a:ext cx="1619250" cy="190500"/>
          </a:xfrm>
          <a:prstGeom prst="rect">
            <a:avLst/>
          </a:prstGeom>
          <a:noFill/>
          <a:ln w="0">
            <a:noFill/>
          </a:ln>
        </p:spPr>
        <p:txBody>
          <a:bodyPr anchor="t">
            <a:normAutofit fontScale="72222"/>
          </a:bodyPr>
          <a:lstStyle/>
          <a:p>
            <a:pPr algn="l">
              <a:defRPr sz="900" b="1">
                <a:solidFill>
                  <a:srgbClr val="C8584F"/>
                </a:solidFill>
                <a:latin typeface="DejaVu Sans"/>
                <a:ea typeface="DejaVu Sans"/>
                <a:cs typeface="DejaVu Sans"/>
              </a:defRPr>
            </a:pPr>
            <a:r>
              <a:rPr sz="900" b="1">
                <a:solidFill>
                  <a:srgbClr val="C8584F"/>
                </a:solidFill>
                <a:latin typeface="DejaVu Sans"/>
                <a:ea typeface="DejaVu Sans"/>
                <a:cs typeface="DejaVu Sans"/>
              </a:rPr>
              <a:t>ЦІЛЬОВІ</a:t>
            </a:r>
          </a:p>
        </p:txBody>
      </p:sp>
      <p:sp>
        <p:nvSpPr>
          <p:cNvPr id="17" name="Прямокутник 16">
            <a:extLst>
              <a:ext uri="{FF2B5EF4-FFF2-40B4-BE49-F238E27FC236}">
                <a16:creationId xmlns:a16="http://schemas.microsoft.com/office/drawing/2014/main" id="{2F9B1765-BC69-4511-80BC-903DCCF69559}"/>
              </a:ext>
            </a:extLst>
          </p:cNvPr>
          <p:cNvSpPr>
            <a:spLocks noGrp="1"/>
          </p:cNvSpPr>
          <p:nvPr/>
        </p:nvSpPr>
        <p:spPr>
          <a:xfrm>
            <a:off x="2895600" y="3990975"/>
            <a:ext cx="1619250" cy="381000"/>
          </a:xfrm>
          <a:prstGeom prst="rect">
            <a:avLst/>
          </a:prstGeom>
          <a:noFill/>
          <a:ln w="0">
            <a:noFill/>
          </a:ln>
        </p:spPr>
        <p:txBody>
          <a:bodyPr anchor="t">
            <a:normAutofit/>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біля резервуарів</a:t>
            </a:r>
          </a:p>
        </p:txBody>
      </p:sp>
      <p:sp>
        <p:nvSpPr>
          <p:cNvPr id="18" name="Прямокутник: округлені кути 17">
            <a:extLst>
              <a:ext uri="{FF2B5EF4-FFF2-40B4-BE49-F238E27FC236}">
                <a16:creationId xmlns:a16="http://schemas.microsoft.com/office/drawing/2014/main" id="{AF63177C-0046-48CF-ACDE-9C5DCA6B4DEB}"/>
              </a:ext>
            </a:extLst>
          </p:cNvPr>
          <p:cNvSpPr>
            <a:spLocks noGrp="1"/>
          </p:cNvSpPr>
          <p:nvPr/>
        </p:nvSpPr>
        <p:spPr>
          <a:xfrm>
            <a:off x="4933950" y="2914650"/>
            <a:ext cx="2000250" cy="1676400"/>
          </a:xfrm>
          <a:prstGeom prst="roundRect">
            <a:avLst>
              <a:gd name="adj" fmla="val 4545"/>
            </a:avLst>
          </a:prstGeom>
          <a:solidFill>
            <a:srgbClr val="F5EBDD"/>
          </a:solidFill>
          <a:ln w="9525">
            <a:solidFill>
              <a:srgbClr val="D8E3DE"/>
            </a:solidFill>
          </a:ln>
        </p:spPr>
      </p:sp>
      <p:sp>
        <p:nvSpPr>
          <p:cNvPr id="19" name="Овал 18">
            <a:extLst>
              <a:ext uri="{FF2B5EF4-FFF2-40B4-BE49-F238E27FC236}">
                <a16:creationId xmlns:a16="http://schemas.microsoft.com/office/drawing/2014/main" id="{0A2EB3AA-DDE2-45D9-B6D3-D8A49A6FC82B}"/>
              </a:ext>
            </a:extLst>
          </p:cNvPr>
          <p:cNvSpPr>
            <a:spLocks noGrp="1"/>
          </p:cNvSpPr>
          <p:nvPr/>
        </p:nvSpPr>
        <p:spPr>
          <a:xfrm>
            <a:off x="5105400" y="3105150"/>
            <a:ext cx="400050" cy="400050"/>
          </a:xfrm>
          <a:prstGeom prst="ellipse">
            <a:avLst/>
          </a:prstGeom>
          <a:solidFill>
            <a:srgbClr val="3A708C"/>
          </a:solidFill>
          <a:ln w="0">
            <a:noFill/>
          </a:ln>
        </p:spPr>
      </p:sp>
      <p:sp>
        <p:nvSpPr>
          <p:cNvPr id="20" name="Прямокутник 19">
            <a:extLst>
              <a:ext uri="{FF2B5EF4-FFF2-40B4-BE49-F238E27FC236}">
                <a16:creationId xmlns:a16="http://schemas.microsoft.com/office/drawing/2014/main" id="{06229977-1C7E-4B03-AF8A-3B3733248D78}"/>
              </a:ext>
            </a:extLst>
          </p:cNvPr>
          <p:cNvSpPr>
            <a:spLocks noGrp="1"/>
          </p:cNvSpPr>
          <p:nvPr/>
        </p:nvSpPr>
        <p:spPr>
          <a:xfrm>
            <a:off x="5105400" y="3228975"/>
            <a:ext cx="400050" cy="152400"/>
          </a:xfrm>
          <a:prstGeom prst="rect">
            <a:avLst/>
          </a:prstGeom>
          <a:noFill/>
          <a:ln w="0">
            <a:noFill/>
          </a:ln>
        </p:spPr>
        <p:txBody>
          <a:bodyPr anchor="t">
            <a:normAutofit fontScale="53333"/>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03</a:t>
            </a:r>
          </a:p>
        </p:txBody>
      </p:sp>
      <p:sp>
        <p:nvSpPr>
          <p:cNvPr id="21" name="Прямокутник 20">
            <a:extLst>
              <a:ext uri="{FF2B5EF4-FFF2-40B4-BE49-F238E27FC236}">
                <a16:creationId xmlns:a16="http://schemas.microsoft.com/office/drawing/2014/main" id="{9A14DF96-5EDF-4659-94C7-F4B3D8562FA9}"/>
              </a:ext>
            </a:extLst>
          </p:cNvPr>
          <p:cNvSpPr>
            <a:spLocks noGrp="1"/>
          </p:cNvSpPr>
          <p:nvPr/>
        </p:nvSpPr>
        <p:spPr>
          <a:xfrm>
            <a:off x="5105400" y="3676650"/>
            <a:ext cx="1619250" cy="190500"/>
          </a:xfrm>
          <a:prstGeom prst="rect">
            <a:avLst/>
          </a:prstGeom>
          <a:noFill/>
          <a:ln w="0">
            <a:noFill/>
          </a:ln>
        </p:spPr>
        <p:txBody>
          <a:bodyPr anchor="t">
            <a:normAutofit fontScale="72222"/>
          </a:bodyPr>
          <a:lstStyle/>
          <a:p>
            <a:pPr algn="l">
              <a:defRPr sz="900" b="1">
                <a:solidFill>
                  <a:srgbClr val="3A708C"/>
                </a:solidFill>
                <a:latin typeface="DejaVu Sans"/>
                <a:ea typeface="DejaVu Sans"/>
                <a:cs typeface="DejaVu Sans"/>
              </a:defRPr>
            </a:pPr>
            <a:r>
              <a:rPr sz="900" b="1">
                <a:solidFill>
                  <a:srgbClr val="3A708C"/>
                </a:solidFill>
                <a:latin typeface="DejaVu Sans"/>
                <a:ea typeface="DejaVu Sans"/>
                <a:cs typeface="DejaVu Sans"/>
              </a:rPr>
              <a:t>ТРАНСЕКТА</a:t>
            </a:r>
          </a:p>
        </p:txBody>
      </p:sp>
      <p:sp>
        <p:nvSpPr>
          <p:cNvPr id="22" name="Прямокутник 21">
            <a:extLst>
              <a:ext uri="{FF2B5EF4-FFF2-40B4-BE49-F238E27FC236}">
                <a16:creationId xmlns:a16="http://schemas.microsoft.com/office/drawing/2014/main" id="{7B0DA6BE-6FDF-470F-B575-2C73AB73854E}"/>
              </a:ext>
            </a:extLst>
          </p:cNvPr>
          <p:cNvSpPr>
            <a:spLocks noGrp="1"/>
          </p:cNvSpPr>
          <p:nvPr/>
        </p:nvSpPr>
        <p:spPr>
          <a:xfrm>
            <a:off x="5105400" y="3990975"/>
            <a:ext cx="1619250" cy="381000"/>
          </a:xfrm>
          <a:prstGeom prst="rect">
            <a:avLst/>
          </a:prstGeom>
          <a:noFill/>
          <a:ln w="0">
            <a:noFill/>
          </a:ln>
        </p:spPr>
        <p:txBody>
          <a:bodyPr anchor="t">
            <a:normAutofit/>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вздовж канави</a:t>
            </a:r>
          </a:p>
        </p:txBody>
      </p:sp>
      <p:sp>
        <p:nvSpPr>
          <p:cNvPr id="23" name="Прямокутник: округлені кути 22">
            <a:extLst>
              <a:ext uri="{FF2B5EF4-FFF2-40B4-BE49-F238E27FC236}">
                <a16:creationId xmlns:a16="http://schemas.microsoft.com/office/drawing/2014/main" id="{815F4DBE-216C-4526-B835-A1E26B99AB2D}"/>
              </a:ext>
            </a:extLst>
          </p:cNvPr>
          <p:cNvSpPr>
            <a:spLocks noGrp="1"/>
          </p:cNvSpPr>
          <p:nvPr/>
        </p:nvSpPr>
        <p:spPr>
          <a:xfrm>
            <a:off x="7143750" y="2914650"/>
            <a:ext cx="2000250" cy="1676400"/>
          </a:xfrm>
          <a:prstGeom prst="roundRect">
            <a:avLst>
              <a:gd name="adj" fmla="val 4545"/>
            </a:avLst>
          </a:prstGeom>
          <a:solidFill>
            <a:srgbClr val="F4F8F5"/>
          </a:solidFill>
          <a:ln w="9525">
            <a:solidFill>
              <a:srgbClr val="D8E3DE"/>
            </a:solidFill>
          </a:ln>
        </p:spPr>
      </p:sp>
      <p:sp>
        <p:nvSpPr>
          <p:cNvPr id="24" name="Овал 23">
            <a:extLst>
              <a:ext uri="{FF2B5EF4-FFF2-40B4-BE49-F238E27FC236}">
                <a16:creationId xmlns:a16="http://schemas.microsoft.com/office/drawing/2014/main" id="{B2DD20B6-975D-470D-9FCD-42D972F2CA63}"/>
              </a:ext>
            </a:extLst>
          </p:cNvPr>
          <p:cNvSpPr>
            <a:spLocks noGrp="1"/>
          </p:cNvSpPr>
          <p:nvPr/>
        </p:nvSpPr>
        <p:spPr>
          <a:xfrm>
            <a:off x="7315200" y="3105150"/>
            <a:ext cx="400050" cy="400050"/>
          </a:xfrm>
          <a:prstGeom prst="ellipse">
            <a:avLst/>
          </a:prstGeom>
          <a:solidFill>
            <a:srgbClr val="4D8A68"/>
          </a:solidFill>
          <a:ln w="0">
            <a:noFill/>
          </a:ln>
        </p:spPr>
      </p:sp>
      <p:sp>
        <p:nvSpPr>
          <p:cNvPr id="25" name="Прямокутник 24">
            <a:extLst>
              <a:ext uri="{FF2B5EF4-FFF2-40B4-BE49-F238E27FC236}">
                <a16:creationId xmlns:a16="http://schemas.microsoft.com/office/drawing/2014/main" id="{11FE7216-79B4-465D-A06A-9595502AB882}"/>
              </a:ext>
            </a:extLst>
          </p:cNvPr>
          <p:cNvSpPr>
            <a:spLocks noGrp="1"/>
          </p:cNvSpPr>
          <p:nvPr/>
        </p:nvSpPr>
        <p:spPr>
          <a:xfrm>
            <a:off x="7315200" y="3228975"/>
            <a:ext cx="400050" cy="152400"/>
          </a:xfrm>
          <a:prstGeom prst="rect">
            <a:avLst/>
          </a:prstGeom>
          <a:noFill/>
          <a:ln w="0">
            <a:noFill/>
          </a:ln>
        </p:spPr>
        <p:txBody>
          <a:bodyPr anchor="t">
            <a:normAutofit fontScale="53333"/>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04</a:t>
            </a:r>
          </a:p>
        </p:txBody>
      </p:sp>
      <p:sp>
        <p:nvSpPr>
          <p:cNvPr id="26" name="Прямокутник 25">
            <a:extLst>
              <a:ext uri="{FF2B5EF4-FFF2-40B4-BE49-F238E27FC236}">
                <a16:creationId xmlns:a16="http://schemas.microsoft.com/office/drawing/2014/main" id="{D001B1A4-760A-4A5D-9ED2-F25AC4B30FE7}"/>
              </a:ext>
            </a:extLst>
          </p:cNvPr>
          <p:cNvSpPr>
            <a:spLocks noGrp="1"/>
          </p:cNvSpPr>
          <p:nvPr/>
        </p:nvSpPr>
        <p:spPr>
          <a:xfrm>
            <a:off x="7315200" y="3676650"/>
            <a:ext cx="1619250" cy="190500"/>
          </a:xfrm>
          <a:prstGeom prst="rect">
            <a:avLst/>
          </a:prstGeom>
          <a:noFill/>
          <a:ln w="0">
            <a:noFill/>
          </a:ln>
        </p:spPr>
        <p:txBody>
          <a:bodyPr anchor="t">
            <a:normAutofit fontScale="72222"/>
          </a:bodyPr>
          <a:lstStyle/>
          <a:p>
            <a:pPr algn="l">
              <a:defRPr sz="900" b="1">
                <a:solidFill>
                  <a:srgbClr val="4D8A68"/>
                </a:solidFill>
                <a:latin typeface="DejaVu Sans"/>
                <a:ea typeface="DejaVu Sans"/>
                <a:cs typeface="DejaVu Sans"/>
              </a:defRPr>
            </a:pPr>
            <a:r>
              <a:rPr sz="900" b="1">
                <a:solidFill>
                  <a:srgbClr val="4D8A68"/>
                </a:solidFill>
                <a:latin typeface="DejaVu Sans"/>
                <a:ea typeface="DejaVu Sans"/>
                <a:cs typeface="DejaVu Sans"/>
              </a:rPr>
              <a:t>ВИПАДКОВІ</a:t>
            </a:r>
          </a:p>
        </p:txBody>
      </p:sp>
      <p:sp>
        <p:nvSpPr>
          <p:cNvPr id="27" name="Прямокутник 26">
            <a:extLst>
              <a:ext uri="{FF2B5EF4-FFF2-40B4-BE49-F238E27FC236}">
                <a16:creationId xmlns:a16="http://schemas.microsoft.com/office/drawing/2014/main" id="{29F95E04-7DFB-416C-B572-8FBA18A73BC4}"/>
              </a:ext>
            </a:extLst>
          </p:cNvPr>
          <p:cNvSpPr>
            <a:spLocks noGrp="1"/>
          </p:cNvSpPr>
          <p:nvPr/>
        </p:nvSpPr>
        <p:spPr>
          <a:xfrm>
            <a:off x="7315200" y="3990975"/>
            <a:ext cx="1619250" cy="381000"/>
          </a:xfrm>
          <a:prstGeom prst="rect">
            <a:avLst/>
          </a:prstGeom>
          <a:noFill/>
          <a:ln w="0">
            <a:noFill/>
          </a:ln>
        </p:spPr>
        <p:txBody>
          <a:bodyPr anchor="t">
            <a:normAutofit/>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у межах поля</a:t>
            </a:r>
          </a:p>
        </p:txBody>
      </p:sp>
      <p:sp>
        <p:nvSpPr>
          <p:cNvPr id="28" name="Прямокутник: округлені кути 27">
            <a:extLst>
              <a:ext uri="{FF2B5EF4-FFF2-40B4-BE49-F238E27FC236}">
                <a16:creationId xmlns:a16="http://schemas.microsoft.com/office/drawing/2014/main" id="{9D1C2814-5159-42B6-A96B-591753A3BC75}"/>
              </a:ext>
            </a:extLst>
          </p:cNvPr>
          <p:cNvSpPr>
            <a:spLocks noGrp="1"/>
          </p:cNvSpPr>
          <p:nvPr/>
        </p:nvSpPr>
        <p:spPr>
          <a:xfrm>
            <a:off x="9353550" y="2914650"/>
            <a:ext cx="2000250" cy="1676400"/>
          </a:xfrm>
          <a:prstGeom prst="roundRect">
            <a:avLst>
              <a:gd name="adj" fmla="val 4545"/>
            </a:avLst>
          </a:prstGeom>
          <a:solidFill>
            <a:srgbClr val="F4F8F5"/>
          </a:solidFill>
          <a:ln w="9525">
            <a:solidFill>
              <a:srgbClr val="D8E3DE"/>
            </a:solidFill>
          </a:ln>
        </p:spPr>
      </p:sp>
      <p:sp>
        <p:nvSpPr>
          <p:cNvPr id="29" name="Овал 28">
            <a:extLst>
              <a:ext uri="{FF2B5EF4-FFF2-40B4-BE49-F238E27FC236}">
                <a16:creationId xmlns:a16="http://schemas.microsoft.com/office/drawing/2014/main" id="{DAD18C90-D4DD-4C89-8B18-007E76B87D9B}"/>
              </a:ext>
            </a:extLst>
          </p:cNvPr>
          <p:cNvSpPr>
            <a:spLocks noGrp="1"/>
          </p:cNvSpPr>
          <p:nvPr/>
        </p:nvSpPr>
        <p:spPr>
          <a:xfrm>
            <a:off x="9525000" y="3105150"/>
            <a:ext cx="400050" cy="400050"/>
          </a:xfrm>
          <a:prstGeom prst="ellipse">
            <a:avLst/>
          </a:prstGeom>
          <a:solidFill>
            <a:srgbClr val="D8942C"/>
          </a:solidFill>
          <a:ln w="0">
            <a:noFill/>
          </a:ln>
        </p:spPr>
      </p:sp>
      <p:sp>
        <p:nvSpPr>
          <p:cNvPr id="30" name="Прямокутник 29">
            <a:extLst>
              <a:ext uri="{FF2B5EF4-FFF2-40B4-BE49-F238E27FC236}">
                <a16:creationId xmlns:a16="http://schemas.microsoft.com/office/drawing/2014/main" id="{966F57EA-9516-4FDF-AE24-F59AEB0D6140}"/>
              </a:ext>
            </a:extLst>
          </p:cNvPr>
          <p:cNvSpPr>
            <a:spLocks noGrp="1"/>
          </p:cNvSpPr>
          <p:nvPr/>
        </p:nvSpPr>
        <p:spPr>
          <a:xfrm>
            <a:off x="9525000" y="3228975"/>
            <a:ext cx="400050" cy="152400"/>
          </a:xfrm>
          <a:prstGeom prst="rect">
            <a:avLst/>
          </a:prstGeom>
          <a:noFill/>
          <a:ln w="0">
            <a:noFill/>
          </a:ln>
        </p:spPr>
        <p:txBody>
          <a:bodyPr anchor="t">
            <a:normAutofit fontScale="53333"/>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05</a:t>
            </a:r>
          </a:p>
        </p:txBody>
      </p:sp>
      <p:sp>
        <p:nvSpPr>
          <p:cNvPr id="31" name="Прямокутник 30">
            <a:extLst>
              <a:ext uri="{FF2B5EF4-FFF2-40B4-BE49-F238E27FC236}">
                <a16:creationId xmlns:a16="http://schemas.microsoft.com/office/drawing/2014/main" id="{321AE866-938C-42BE-9BA1-0A9CDE2A4D40}"/>
              </a:ext>
            </a:extLst>
          </p:cNvPr>
          <p:cNvSpPr>
            <a:spLocks noGrp="1"/>
          </p:cNvSpPr>
          <p:nvPr/>
        </p:nvSpPr>
        <p:spPr>
          <a:xfrm>
            <a:off x="9525000" y="3676650"/>
            <a:ext cx="1619250" cy="190500"/>
          </a:xfrm>
          <a:prstGeom prst="rect">
            <a:avLst/>
          </a:prstGeom>
          <a:noFill/>
          <a:ln w="0">
            <a:noFill/>
          </a:ln>
        </p:spPr>
        <p:txBody>
          <a:bodyPr anchor="t">
            <a:normAutofit fontScale="72222"/>
          </a:bodyPr>
          <a:lstStyle/>
          <a:p>
            <a:pPr algn="l">
              <a:defRPr sz="900" b="1">
                <a:solidFill>
                  <a:srgbClr val="D8942C"/>
                </a:solidFill>
                <a:latin typeface="DejaVu Sans"/>
                <a:ea typeface="DejaVu Sans"/>
                <a:cs typeface="DejaVu Sans"/>
              </a:defRPr>
            </a:pPr>
            <a:r>
              <a:rPr sz="900" b="1">
                <a:solidFill>
                  <a:srgbClr val="D8942C"/>
                </a:solidFill>
                <a:latin typeface="DejaVu Sans"/>
                <a:ea typeface="DejaVu Sans"/>
                <a:cs typeface="DejaVu Sans"/>
              </a:rPr>
              <a:t>ФОН</a:t>
            </a:r>
          </a:p>
        </p:txBody>
      </p:sp>
      <p:sp>
        <p:nvSpPr>
          <p:cNvPr id="32" name="Прямокутник 31">
            <a:extLst>
              <a:ext uri="{FF2B5EF4-FFF2-40B4-BE49-F238E27FC236}">
                <a16:creationId xmlns:a16="http://schemas.microsoft.com/office/drawing/2014/main" id="{92FED981-B4ED-4112-9B09-67BBFCC2FEE4}"/>
              </a:ext>
            </a:extLst>
          </p:cNvPr>
          <p:cNvSpPr>
            <a:spLocks noGrp="1"/>
          </p:cNvSpPr>
          <p:nvPr/>
        </p:nvSpPr>
        <p:spPr>
          <a:xfrm>
            <a:off x="9525000" y="3990975"/>
            <a:ext cx="1619250" cy="381000"/>
          </a:xfrm>
          <a:prstGeom prst="rect">
            <a:avLst/>
          </a:prstGeom>
          <a:noFill/>
          <a:ln w="0">
            <a:noFill/>
          </a:ln>
        </p:spPr>
        <p:txBody>
          <a:bodyPr anchor="t">
            <a:normAutofit/>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поза впливом</a:t>
            </a:r>
          </a:p>
        </p:txBody>
      </p:sp>
      <p:sp>
        <p:nvSpPr>
          <p:cNvPr id="33" name="Прямокутник: округлені кути 32">
            <a:extLst>
              <a:ext uri="{FF2B5EF4-FFF2-40B4-BE49-F238E27FC236}">
                <a16:creationId xmlns:a16="http://schemas.microsoft.com/office/drawing/2014/main" id="{8C906832-D622-4728-A74C-006A08EC8D3E}"/>
              </a:ext>
            </a:extLst>
          </p:cNvPr>
          <p:cNvSpPr>
            <a:spLocks noGrp="1"/>
          </p:cNvSpPr>
          <p:nvPr/>
        </p:nvSpPr>
        <p:spPr>
          <a:xfrm>
            <a:off x="514350" y="4914900"/>
            <a:ext cx="11068050" cy="590550"/>
          </a:xfrm>
          <a:prstGeom prst="roundRect">
            <a:avLst>
              <a:gd name="adj" fmla="val 12903"/>
            </a:avLst>
          </a:prstGeom>
          <a:solidFill>
            <a:srgbClr val="10272E"/>
          </a:solidFill>
          <a:ln w="0">
            <a:noFill/>
          </a:ln>
        </p:spPr>
      </p:sp>
      <p:sp>
        <p:nvSpPr>
          <p:cNvPr id="34" name="Прямокутник 33">
            <a:extLst>
              <a:ext uri="{FF2B5EF4-FFF2-40B4-BE49-F238E27FC236}">
                <a16:creationId xmlns:a16="http://schemas.microsoft.com/office/drawing/2014/main" id="{5F2F5D2E-512B-4CC8-9FDA-D07877F978F3}"/>
              </a:ext>
            </a:extLst>
          </p:cNvPr>
          <p:cNvSpPr>
            <a:spLocks noGrp="1"/>
          </p:cNvSpPr>
          <p:nvPr/>
        </p:nvSpPr>
        <p:spPr>
          <a:xfrm>
            <a:off x="742950" y="5095875"/>
            <a:ext cx="10572750" cy="238125"/>
          </a:xfrm>
          <a:prstGeom prst="rect">
            <a:avLst/>
          </a:prstGeom>
          <a:noFill/>
          <a:ln w="0">
            <a:noFill/>
          </a:ln>
        </p:spPr>
        <p:txBody>
          <a:bodyPr anchor="t">
            <a:normAutofit fontScale="75490"/>
          </a:bodyPr>
          <a:lstStyle/>
          <a:p>
            <a:pPr algn="ctr">
              <a:defRPr sz="1275" b="1">
                <a:solidFill>
                  <a:srgbClr val="FFFFFF"/>
                </a:solidFill>
                <a:latin typeface="DejaVu Sans"/>
                <a:ea typeface="DejaVu Sans"/>
                <a:cs typeface="DejaVu Sans"/>
              </a:defRPr>
            </a:pPr>
            <a:r>
              <a:rPr sz="1275" b="1">
                <a:solidFill>
                  <a:srgbClr val="FFFFFF"/>
                </a:solidFill>
                <a:latin typeface="DejaVu Sans"/>
                <a:ea typeface="DejaVu Sans"/>
                <a:cs typeface="DejaVu Sans"/>
              </a:rPr>
              <a:t>Кожна група точок має власне призначення, правило аналізу та межі висновку.</a:t>
            </a:r>
          </a:p>
        </p:txBody>
      </p:sp>
      <p:sp>
        <p:nvSpPr>
          <p:cNvPr id="35" name="Прямокутник: округлені кути 34">
            <a:extLst>
              <a:ext uri="{FF2B5EF4-FFF2-40B4-BE49-F238E27FC236}">
                <a16:creationId xmlns:a16="http://schemas.microsoft.com/office/drawing/2014/main" id="{B93A07A9-5541-43FA-8EA4-204ADD6ADF8F}"/>
              </a:ext>
            </a:extLst>
          </p:cNvPr>
          <p:cNvSpPr>
            <a:spLocks noGrp="1"/>
          </p:cNvSpPr>
          <p:nvPr/>
        </p:nvSpPr>
        <p:spPr>
          <a:xfrm>
            <a:off x="514350" y="5724525"/>
            <a:ext cx="11068050" cy="457200"/>
          </a:xfrm>
          <a:prstGeom prst="roundRect">
            <a:avLst>
              <a:gd name="adj" fmla="val 16667"/>
            </a:avLst>
          </a:prstGeom>
          <a:solidFill>
            <a:srgbClr val="F8E7E4"/>
          </a:solidFill>
          <a:ln w="9525">
            <a:solidFill>
              <a:srgbClr val="E9C3BE"/>
            </a:solidFill>
          </a:ln>
        </p:spPr>
      </p:sp>
      <p:sp>
        <p:nvSpPr>
          <p:cNvPr id="36" name="Прямокутник 35">
            <a:extLst>
              <a:ext uri="{FF2B5EF4-FFF2-40B4-BE49-F238E27FC236}">
                <a16:creationId xmlns:a16="http://schemas.microsoft.com/office/drawing/2014/main" id="{174421AC-206F-4883-B10C-769FB35E1878}"/>
              </a:ext>
            </a:extLst>
          </p:cNvPr>
          <p:cNvSpPr>
            <a:spLocks noGrp="1"/>
          </p:cNvSpPr>
          <p:nvPr/>
        </p:nvSpPr>
        <p:spPr>
          <a:xfrm>
            <a:off x="742950" y="5848350"/>
            <a:ext cx="10572750" cy="209550"/>
          </a:xfrm>
          <a:prstGeom prst="rect">
            <a:avLst/>
          </a:prstGeom>
          <a:noFill/>
          <a:ln w="0">
            <a:noFill/>
          </a:ln>
        </p:spPr>
        <p:txBody>
          <a:bodyPr anchor="t">
            <a:normAutofit fontScale="68889"/>
          </a:bodyPr>
          <a:lstStyle/>
          <a:p>
            <a:pPr algn="ctr">
              <a:defRPr sz="1125" b="1">
                <a:solidFill>
                  <a:srgbClr val="C8584F"/>
                </a:solidFill>
                <a:latin typeface="DejaVu Sans"/>
                <a:ea typeface="DejaVu Sans"/>
                <a:cs typeface="DejaVu Sans"/>
              </a:defRPr>
            </a:pPr>
            <a:r>
              <a:rPr sz="1125" b="1">
                <a:solidFill>
                  <a:srgbClr val="C8584F"/>
                </a:solidFill>
                <a:latin typeface="DejaVu Sans"/>
                <a:ea typeface="DejaVu Sans"/>
                <a:cs typeface="DejaVu Sans"/>
              </a:rPr>
              <a:t>Цільові та випадкові точки не об’єднують механічно в одну статистичну сукупність.</a:t>
            </a:r>
          </a:p>
        </p:txBody>
      </p:sp>
      <p:sp>
        <p:nvSpPr>
          <p:cNvPr id="37" name="Прямокутник 36">
            <a:extLst>
              <a:ext uri="{FF2B5EF4-FFF2-40B4-BE49-F238E27FC236}">
                <a16:creationId xmlns:a16="http://schemas.microsoft.com/office/drawing/2014/main" id="{47EE6B7D-1F64-49C6-A585-BFDCB8960333}"/>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38" name="Прямокутник 37">
            <a:extLst>
              <a:ext uri="{FF2B5EF4-FFF2-40B4-BE49-F238E27FC236}">
                <a16:creationId xmlns:a16="http://schemas.microsoft.com/office/drawing/2014/main" id="{38A78F0F-ABC8-451A-B777-31BBCAD93110}"/>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13</a:t>
            </a:r>
          </a:p>
        </p:txBody>
      </p:sp>
    </p:spTree>
    <p:extLst>
      <p:ext uri="{BB962C8B-B14F-4D97-AF65-F5344CB8AC3E}">
        <p14:creationId xmlns:p14="http://schemas.microsoft.com/office/powerpoint/2010/main" val="1279365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46" name="Прямокутник 45">
            <a:extLst>
              <a:ext uri="{FF2B5EF4-FFF2-40B4-BE49-F238E27FC236}">
                <a16:creationId xmlns:a16="http://schemas.microsoft.com/office/drawing/2014/main" id="{8EF728A0-955C-4D85-8D61-6C2B368A6E59}"/>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14</a:t>
            </a:r>
          </a:p>
        </p:txBody>
      </p:sp>
      <p:sp>
        <p:nvSpPr>
          <p:cNvPr id="2" name="Прямокутник 1">
            <a:extLst>
              <a:ext uri="{FF2B5EF4-FFF2-40B4-BE49-F238E27FC236}">
                <a16:creationId xmlns:a16="http://schemas.microsoft.com/office/drawing/2014/main" id="{F1C3F9E3-C872-422E-8CB9-02A741B35070}"/>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F966D865-F23F-4761-A581-747CF1C12488}"/>
              </a:ext>
            </a:extLst>
          </p:cNvPr>
          <p:cNvSpPr>
            <a:spLocks noGrp="1"/>
          </p:cNvSpPr>
          <p:nvPr/>
        </p:nvSpPr>
        <p:spPr>
          <a:xfrm>
            <a:off x="514350" y="742950"/>
            <a:ext cx="10858500" cy="590550"/>
          </a:xfrm>
          <a:prstGeom prst="rect">
            <a:avLst/>
          </a:prstGeom>
          <a:noFill/>
          <a:ln w="0">
            <a:noFill/>
          </a:ln>
        </p:spPr>
        <p:txBody>
          <a:bodyPr anchor="t">
            <a:normAutofit fontScale="93550"/>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Фонові точки відокремлюють вплив об’єкта від природного стану</a:t>
            </a:r>
          </a:p>
        </p:txBody>
      </p:sp>
      <p:sp>
        <p:nvSpPr>
          <p:cNvPr id="4" name="Прямокутник: округлені кути 3">
            <a:extLst>
              <a:ext uri="{FF2B5EF4-FFF2-40B4-BE49-F238E27FC236}">
                <a16:creationId xmlns:a16="http://schemas.microsoft.com/office/drawing/2014/main" id="{4B8EC3F2-1F90-4C19-BF71-EDBBC065B3C3}"/>
              </a:ext>
            </a:extLst>
          </p:cNvPr>
          <p:cNvSpPr>
            <a:spLocks noGrp="1"/>
          </p:cNvSpPr>
          <p:nvPr/>
        </p:nvSpPr>
        <p:spPr>
          <a:xfrm>
            <a:off x="514350" y="1657350"/>
            <a:ext cx="11068050" cy="781050"/>
          </a:xfrm>
          <a:prstGeom prst="roundRect">
            <a:avLst>
              <a:gd name="adj" fmla="val 9756"/>
            </a:avLst>
          </a:prstGeom>
          <a:solidFill>
            <a:srgbClr val="FFFFFF"/>
          </a:solidFill>
          <a:ln w="9525">
            <a:solidFill>
              <a:srgbClr val="D8E3DE"/>
            </a:solidFill>
          </a:ln>
        </p:spPr>
      </p:sp>
      <p:sp>
        <p:nvSpPr>
          <p:cNvPr id="5" name="Прямокутник: округлені кути 4">
            <a:extLst>
              <a:ext uri="{FF2B5EF4-FFF2-40B4-BE49-F238E27FC236}">
                <a16:creationId xmlns:a16="http://schemas.microsoft.com/office/drawing/2014/main" id="{0D475868-C74A-40B8-BDDC-84CAA11B1F06}"/>
              </a:ext>
            </a:extLst>
          </p:cNvPr>
          <p:cNvSpPr>
            <a:spLocks noGrp="1"/>
          </p:cNvSpPr>
          <p:nvPr/>
        </p:nvSpPr>
        <p:spPr>
          <a:xfrm>
            <a:off x="514350" y="1657350"/>
            <a:ext cx="76200" cy="7810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52516ACE-F836-4C56-9125-4DB39987559A}"/>
              </a:ext>
            </a:extLst>
          </p:cNvPr>
          <p:cNvSpPr>
            <a:spLocks noGrp="1"/>
          </p:cNvSpPr>
          <p:nvPr/>
        </p:nvSpPr>
        <p:spPr>
          <a:xfrm>
            <a:off x="742950" y="1809750"/>
            <a:ext cx="1064895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ФОНОВА ТОЧКА</a:t>
            </a:r>
          </a:p>
        </p:txBody>
      </p:sp>
      <p:sp>
        <p:nvSpPr>
          <p:cNvPr id="7" name="Прямокутник 6">
            <a:extLst>
              <a:ext uri="{FF2B5EF4-FFF2-40B4-BE49-F238E27FC236}">
                <a16:creationId xmlns:a16="http://schemas.microsoft.com/office/drawing/2014/main" id="{1E3F38C0-12A8-4DBA-9526-C2EA5F0FBF15}"/>
              </a:ext>
            </a:extLst>
          </p:cNvPr>
          <p:cNvSpPr>
            <a:spLocks noGrp="1"/>
          </p:cNvSpPr>
          <p:nvPr/>
        </p:nvSpPr>
        <p:spPr>
          <a:xfrm>
            <a:off x="742950" y="2066925"/>
            <a:ext cx="10648950" cy="257175"/>
          </a:xfrm>
          <a:prstGeom prst="rect">
            <a:avLst/>
          </a:prstGeom>
          <a:noFill/>
          <a:ln w="0">
            <a:noFill/>
          </a:ln>
        </p:spPr>
        <p:txBody>
          <a:bodyPr anchor="t">
            <a:normAutofit fontScale="85294"/>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Точка відбору на порівнюваній території, яка не зазнала впливу досліджуваного джерела.</a:t>
            </a:r>
          </a:p>
        </p:txBody>
      </p:sp>
      <p:sp>
        <p:nvSpPr>
          <p:cNvPr id="8" name="Прямокутник: округлені кути 7">
            <a:extLst>
              <a:ext uri="{FF2B5EF4-FFF2-40B4-BE49-F238E27FC236}">
                <a16:creationId xmlns:a16="http://schemas.microsoft.com/office/drawing/2014/main" id="{25FDD7E7-E638-4681-A97D-1981DD0DA7F1}"/>
              </a:ext>
            </a:extLst>
          </p:cNvPr>
          <p:cNvSpPr>
            <a:spLocks noGrp="1"/>
          </p:cNvSpPr>
          <p:nvPr/>
        </p:nvSpPr>
        <p:spPr>
          <a:xfrm>
            <a:off x="514350" y="2724150"/>
            <a:ext cx="5391150" cy="2647950"/>
          </a:xfrm>
          <a:prstGeom prst="roundRect">
            <a:avLst>
              <a:gd name="adj" fmla="val 2878"/>
            </a:avLst>
          </a:prstGeom>
          <a:solidFill>
            <a:srgbClr val="FFFFFF"/>
          </a:solidFill>
          <a:ln w="9525">
            <a:solidFill>
              <a:srgbClr val="D8E3DE"/>
            </a:solidFill>
          </a:ln>
        </p:spPr>
      </p:sp>
      <p:sp>
        <p:nvSpPr>
          <p:cNvPr id="9" name="Прямокутник 8">
            <a:extLst>
              <a:ext uri="{FF2B5EF4-FFF2-40B4-BE49-F238E27FC236}">
                <a16:creationId xmlns:a16="http://schemas.microsoft.com/office/drawing/2014/main" id="{E4513565-C732-4BCE-AD82-6760DE2894B9}"/>
              </a:ext>
            </a:extLst>
          </p:cNvPr>
          <p:cNvSpPr>
            <a:spLocks noGrp="1"/>
          </p:cNvSpPr>
          <p:nvPr/>
        </p:nvSpPr>
        <p:spPr>
          <a:xfrm>
            <a:off x="742950" y="2914650"/>
            <a:ext cx="295275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ФОН ДОПОМАГАЄ РОЗМЕЖУВАТИ</a:t>
            </a:r>
          </a:p>
        </p:txBody>
      </p:sp>
      <p:sp>
        <p:nvSpPr>
          <p:cNvPr id="10" name="Овал 9">
            <a:extLst>
              <a:ext uri="{FF2B5EF4-FFF2-40B4-BE49-F238E27FC236}">
                <a16:creationId xmlns:a16="http://schemas.microsoft.com/office/drawing/2014/main" id="{35AF5911-51E1-4C4E-941D-543235D05B36}"/>
              </a:ext>
            </a:extLst>
          </p:cNvPr>
          <p:cNvSpPr>
            <a:spLocks noGrp="1"/>
          </p:cNvSpPr>
          <p:nvPr/>
        </p:nvSpPr>
        <p:spPr>
          <a:xfrm>
            <a:off x="742950" y="3267075"/>
            <a:ext cx="228600" cy="228600"/>
          </a:xfrm>
          <a:prstGeom prst="ellipse">
            <a:avLst/>
          </a:prstGeom>
          <a:solidFill>
            <a:srgbClr val="0F6B64"/>
          </a:solidFill>
          <a:ln w="0">
            <a:noFill/>
          </a:ln>
        </p:spPr>
      </p:sp>
      <p:sp>
        <p:nvSpPr>
          <p:cNvPr id="11" name="Прямокутник 10">
            <a:extLst>
              <a:ext uri="{FF2B5EF4-FFF2-40B4-BE49-F238E27FC236}">
                <a16:creationId xmlns:a16="http://schemas.microsoft.com/office/drawing/2014/main" id="{DD0CF3D9-81D8-4DF7-9460-C220BACC0E99}"/>
              </a:ext>
            </a:extLst>
          </p:cNvPr>
          <p:cNvSpPr>
            <a:spLocks noGrp="1"/>
          </p:cNvSpPr>
          <p:nvPr/>
        </p:nvSpPr>
        <p:spPr>
          <a:xfrm>
            <a:off x="742950" y="3333750"/>
            <a:ext cx="2286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a:t>
            </a:r>
          </a:p>
        </p:txBody>
      </p:sp>
      <p:sp>
        <p:nvSpPr>
          <p:cNvPr id="12" name="Прямокутник 11">
            <a:extLst>
              <a:ext uri="{FF2B5EF4-FFF2-40B4-BE49-F238E27FC236}">
                <a16:creationId xmlns:a16="http://schemas.microsoft.com/office/drawing/2014/main" id="{8D81E2D6-7CE7-49ED-9D0D-85918592213F}"/>
              </a:ext>
            </a:extLst>
          </p:cNvPr>
          <p:cNvSpPr>
            <a:spLocks noGrp="1"/>
          </p:cNvSpPr>
          <p:nvPr/>
        </p:nvSpPr>
        <p:spPr>
          <a:xfrm>
            <a:off x="1123950" y="3286125"/>
            <a:ext cx="4095750" cy="190500"/>
          </a:xfrm>
          <a:prstGeom prst="rect">
            <a:avLst/>
          </a:prstGeom>
          <a:noFill/>
          <a:ln w="0">
            <a:noFill/>
          </a:ln>
        </p:spPr>
        <p:txBody>
          <a:bodyPr anchor="t">
            <a:normAutofit fontScale="61905"/>
          </a:bodyPr>
          <a:lstStyle/>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природний вміст</a:t>
            </a:r>
          </a:p>
        </p:txBody>
      </p:sp>
      <p:sp>
        <p:nvSpPr>
          <p:cNvPr id="13" name="Овал 12">
            <a:extLst>
              <a:ext uri="{FF2B5EF4-FFF2-40B4-BE49-F238E27FC236}">
                <a16:creationId xmlns:a16="http://schemas.microsoft.com/office/drawing/2014/main" id="{D15AE614-6718-4D68-AB8D-0E1FEFB579A1}"/>
              </a:ext>
            </a:extLst>
          </p:cNvPr>
          <p:cNvSpPr>
            <a:spLocks noGrp="1"/>
          </p:cNvSpPr>
          <p:nvPr/>
        </p:nvSpPr>
        <p:spPr>
          <a:xfrm>
            <a:off x="742950" y="3638550"/>
            <a:ext cx="228600" cy="228600"/>
          </a:xfrm>
          <a:prstGeom prst="ellipse">
            <a:avLst/>
          </a:prstGeom>
          <a:solidFill>
            <a:srgbClr val="0F6B64"/>
          </a:solidFill>
          <a:ln w="0">
            <a:noFill/>
          </a:ln>
        </p:spPr>
      </p:sp>
      <p:sp>
        <p:nvSpPr>
          <p:cNvPr id="14" name="Прямокутник 13">
            <a:extLst>
              <a:ext uri="{FF2B5EF4-FFF2-40B4-BE49-F238E27FC236}">
                <a16:creationId xmlns:a16="http://schemas.microsoft.com/office/drawing/2014/main" id="{458EDE40-09B4-4C7A-A72D-C26A54B9DA9C}"/>
              </a:ext>
            </a:extLst>
          </p:cNvPr>
          <p:cNvSpPr>
            <a:spLocks noGrp="1"/>
          </p:cNvSpPr>
          <p:nvPr/>
        </p:nvSpPr>
        <p:spPr>
          <a:xfrm>
            <a:off x="742950" y="3705225"/>
            <a:ext cx="2286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2</a:t>
            </a:r>
          </a:p>
        </p:txBody>
      </p:sp>
      <p:sp>
        <p:nvSpPr>
          <p:cNvPr id="15" name="Прямокутник 14">
            <a:extLst>
              <a:ext uri="{FF2B5EF4-FFF2-40B4-BE49-F238E27FC236}">
                <a16:creationId xmlns:a16="http://schemas.microsoft.com/office/drawing/2014/main" id="{4D03E147-D826-4797-86ED-49ABE80EC575}"/>
              </a:ext>
            </a:extLst>
          </p:cNvPr>
          <p:cNvSpPr>
            <a:spLocks noGrp="1"/>
          </p:cNvSpPr>
          <p:nvPr/>
        </p:nvSpPr>
        <p:spPr>
          <a:xfrm>
            <a:off x="1123950" y="3657600"/>
            <a:ext cx="4095750" cy="190500"/>
          </a:xfrm>
          <a:prstGeom prst="rect">
            <a:avLst/>
          </a:prstGeom>
          <a:noFill/>
          <a:ln w="0">
            <a:noFill/>
          </a:ln>
        </p:spPr>
        <p:txBody>
          <a:bodyPr anchor="t">
            <a:normAutofit fontScale="61905"/>
          </a:bodyPr>
          <a:lstStyle/>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довоєнне навантаження</a:t>
            </a:r>
          </a:p>
        </p:txBody>
      </p:sp>
      <p:sp>
        <p:nvSpPr>
          <p:cNvPr id="16" name="Овал 15">
            <a:extLst>
              <a:ext uri="{FF2B5EF4-FFF2-40B4-BE49-F238E27FC236}">
                <a16:creationId xmlns:a16="http://schemas.microsoft.com/office/drawing/2014/main" id="{7977F270-9F11-4B0F-8EE0-D1B101264552}"/>
              </a:ext>
            </a:extLst>
          </p:cNvPr>
          <p:cNvSpPr>
            <a:spLocks noGrp="1"/>
          </p:cNvSpPr>
          <p:nvPr/>
        </p:nvSpPr>
        <p:spPr>
          <a:xfrm>
            <a:off x="742950" y="4010025"/>
            <a:ext cx="228600" cy="228600"/>
          </a:xfrm>
          <a:prstGeom prst="ellipse">
            <a:avLst/>
          </a:prstGeom>
          <a:solidFill>
            <a:srgbClr val="D8942C"/>
          </a:solidFill>
          <a:ln w="0">
            <a:noFill/>
          </a:ln>
        </p:spPr>
      </p:sp>
      <p:sp>
        <p:nvSpPr>
          <p:cNvPr id="17" name="Прямокутник 16">
            <a:extLst>
              <a:ext uri="{FF2B5EF4-FFF2-40B4-BE49-F238E27FC236}">
                <a16:creationId xmlns:a16="http://schemas.microsoft.com/office/drawing/2014/main" id="{F842ED73-F76C-441D-9182-5EA5454792BE}"/>
              </a:ext>
            </a:extLst>
          </p:cNvPr>
          <p:cNvSpPr>
            <a:spLocks noGrp="1"/>
          </p:cNvSpPr>
          <p:nvPr/>
        </p:nvSpPr>
        <p:spPr>
          <a:xfrm>
            <a:off x="742950" y="4076700"/>
            <a:ext cx="2286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3</a:t>
            </a:r>
          </a:p>
        </p:txBody>
      </p:sp>
      <p:sp>
        <p:nvSpPr>
          <p:cNvPr id="18" name="Прямокутник 17">
            <a:extLst>
              <a:ext uri="{FF2B5EF4-FFF2-40B4-BE49-F238E27FC236}">
                <a16:creationId xmlns:a16="http://schemas.microsoft.com/office/drawing/2014/main" id="{F35A4A63-B693-4D2B-8182-AC429603AB85}"/>
              </a:ext>
            </a:extLst>
          </p:cNvPr>
          <p:cNvSpPr>
            <a:spLocks noGrp="1"/>
          </p:cNvSpPr>
          <p:nvPr/>
        </p:nvSpPr>
        <p:spPr>
          <a:xfrm>
            <a:off x="1123950" y="4029075"/>
            <a:ext cx="4095750" cy="190500"/>
          </a:xfrm>
          <a:prstGeom prst="rect">
            <a:avLst/>
          </a:prstGeom>
          <a:noFill/>
          <a:ln w="0">
            <a:noFill/>
          </a:ln>
        </p:spPr>
        <p:txBody>
          <a:bodyPr anchor="t">
            <a:normAutofit fontScale="61905"/>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воєнне забруднення</a:t>
            </a:r>
          </a:p>
        </p:txBody>
      </p:sp>
      <p:sp>
        <p:nvSpPr>
          <p:cNvPr id="19" name="Овал 18">
            <a:extLst>
              <a:ext uri="{FF2B5EF4-FFF2-40B4-BE49-F238E27FC236}">
                <a16:creationId xmlns:a16="http://schemas.microsoft.com/office/drawing/2014/main" id="{7CD166A9-AEE7-4754-957B-F45F70C5A5C7}"/>
              </a:ext>
            </a:extLst>
          </p:cNvPr>
          <p:cNvSpPr>
            <a:spLocks noGrp="1"/>
          </p:cNvSpPr>
          <p:nvPr/>
        </p:nvSpPr>
        <p:spPr>
          <a:xfrm>
            <a:off x="742950" y="4381500"/>
            <a:ext cx="228600" cy="228600"/>
          </a:xfrm>
          <a:prstGeom prst="ellipse">
            <a:avLst/>
          </a:prstGeom>
          <a:solidFill>
            <a:srgbClr val="0F6B64"/>
          </a:solidFill>
          <a:ln w="0">
            <a:noFill/>
          </a:ln>
        </p:spPr>
      </p:sp>
      <p:sp>
        <p:nvSpPr>
          <p:cNvPr id="20" name="Прямокутник 19">
            <a:extLst>
              <a:ext uri="{FF2B5EF4-FFF2-40B4-BE49-F238E27FC236}">
                <a16:creationId xmlns:a16="http://schemas.microsoft.com/office/drawing/2014/main" id="{E5C9C2F3-2F34-4F41-80A8-9230099551EE}"/>
              </a:ext>
            </a:extLst>
          </p:cNvPr>
          <p:cNvSpPr>
            <a:spLocks noGrp="1"/>
          </p:cNvSpPr>
          <p:nvPr/>
        </p:nvSpPr>
        <p:spPr>
          <a:xfrm>
            <a:off x="742950" y="4448175"/>
            <a:ext cx="2286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4</a:t>
            </a:r>
          </a:p>
        </p:txBody>
      </p:sp>
      <p:sp>
        <p:nvSpPr>
          <p:cNvPr id="21" name="Прямокутник 20">
            <a:extLst>
              <a:ext uri="{FF2B5EF4-FFF2-40B4-BE49-F238E27FC236}">
                <a16:creationId xmlns:a16="http://schemas.microsoft.com/office/drawing/2014/main" id="{E10672A3-C7F5-4285-9A10-F6A14141DA1F}"/>
              </a:ext>
            </a:extLst>
          </p:cNvPr>
          <p:cNvSpPr>
            <a:spLocks noGrp="1"/>
          </p:cNvSpPr>
          <p:nvPr/>
        </p:nvSpPr>
        <p:spPr>
          <a:xfrm>
            <a:off x="1123950" y="4400550"/>
            <a:ext cx="4095750" cy="190500"/>
          </a:xfrm>
          <a:prstGeom prst="rect">
            <a:avLst/>
          </a:prstGeom>
          <a:noFill/>
          <a:ln w="0">
            <a:noFill/>
          </a:ln>
        </p:spPr>
        <p:txBody>
          <a:bodyPr anchor="t">
            <a:normAutofit fontScale="61905"/>
          </a:bodyPr>
          <a:lstStyle/>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геохімічну особливість</a:t>
            </a:r>
          </a:p>
        </p:txBody>
      </p:sp>
      <p:sp>
        <p:nvSpPr>
          <p:cNvPr id="22" name="Овал 21">
            <a:extLst>
              <a:ext uri="{FF2B5EF4-FFF2-40B4-BE49-F238E27FC236}">
                <a16:creationId xmlns:a16="http://schemas.microsoft.com/office/drawing/2014/main" id="{6C9436C9-E2E0-4AA4-A757-5AEF3CE0489A}"/>
              </a:ext>
            </a:extLst>
          </p:cNvPr>
          <p:cNvSpPr>
            <a:spLocks noGrp="1"/>
          </p:cNvSpPr>
          <p:nvPr/>
        </p:nvSpPr>
        <p:spPr>
          <a:xfrm>
            <a:off x="742950" y="4752975"/>
            <a:ext cx="228600" cy="228600"/>
          </a:xfrm>
          <a:prstGeom prst="ellipse">
            <a:avLst/>
          </a:prstGeom>
          <a:solidFill>
            <a:srgbClr val="0F6B64"/>
          </a:solidFill>
          <a:ln w="0">
            <a:noFill/>
          </a:ln>
        </p:spPr>
      </p:sp>
      <p:sp>
        <p:nvSpPr>
          <p:cNvPr id="23" name="Прямокутник 22">
            <a:extLst>
              <a:ext uri="{FF2B5EF4-FFF2-40B4-BE49-F238E27FC236}">
                <a16:creationId xmlns:a16="http://schemas.microsoft.com/office/drawing/2014/main" id="{925E71AB-BD94-42BF-ABA3-B276C411CA5C}"/>
              </a:ext>
            </a:extLst>
          </p:cNvPr>
          <p:cNvSpPr>
            <a:spLocks noGrp="1"/>
          </p:cNvSpPr>
          <p:nvPr/>
        </p:nvSpPr>
        <p:spPr>
          <a:xfrm>
            <a:off x="742950" y="4819650"/>
            <a:ext cx="2286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5</a:t>
            </a:r>
          </a:p>
        </p:txBody>
      </p:sp>
      <p:sp>
        <p:nvSpPr>
          <p:cNvPr id="24" name="Прямокутник 23">
            <a:extLst>
              <a:ext uri="{FF2B5EF4-FFF2-40B4-BE49-F238E27FC236}">
                <a16:creationId xmlns:a16="http://schemas.microsoft.com/office/drawing/2014/main" id="{6CF4771B-5977-4CBA-A149-9B59B3D75044}"/>
              </a:ext>
            </a:extLst>
          </p:cNvPr>
          <p:cNvSpPr>
            <a:spLocks noGrp="1"/>
          </p:cNvSpPr>
          <p:nvPr/>
        </p:nvSpPr>
        <p:spPr>
          <a:xfrm>
            <a:off x="1123950" y="4772025"/>
            <a:ext cx="4095750" cy="190500"/>
          </a:xfrm>
          <a:prstGeom prst="rect">
            <a:avLst/>
          </a:prstGeom>
          <a:noFill/>
          <a:ln w="0">
            <a:noFill/>
          </a:ln>
        </p:spPr>
        <p:txBody>
          <a:bodyPr anchor="t">
            <a:normAutofit fontScale="61905"/>
          </a:bodyPr>
          <a:lstStyle/>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вплив об’єкта</a:t>
            </a:r>
          </a:p>
        </p:txBody>
      </p:sp>
      <p:sp>
        <p:nvSpPr>
          <p:cNvPr id="25" name="Прямокутник: округлені кути 24">
            <a:extLst>
              <a:ext uri="{FF2B5EF4-FFF2-40B4-BE49-F238E27FC236}">
                <a16:creationId xmlns:a16="http://schemas.microsoft.com/office/drawing/2014/main" id="{73B0FB29-348A-408D-BF55-A4CE43C2A6B1}"/>
              </a:ext>
            </a:extLst>
          </p:cNvPr>
          <p:cNvSpPr>
            <a:spLocks noGrp="1"/>
          </p:cNvSpPr>
          <p:nvPr/>
        </p:nvSpPr>
        <p:spPr>
          <a:xfrm>
            <a:off x="6191250" y="2724150"/>
            <a:ext cx="5391150" cy="2647950"/>
          </a:xfrm>
          <a:prstGeom prst="roundRect">
            <a:avLst>
              <a:gd name="adj" fmla="val 2878"/>
            </a:avLst>
          </a:prstGeom>
          <a:solidFill>
            <a:srgbClr val="FFFFFF"/>
          </a:solidFill>
          <a:ln w="9525">
            <a:solidFill>
              <a:srgbClr val="D8E3DE"/>
            </a:solidFill>
          </a:ln>
        </p:spPr>
      </p:sp>
      <p:sp>
        <p:nvSpPr>
          <p:cNvPr id="26" name="Прямокутник 25">
            <a:extLst>
              <a:ext uri="{FF2B5EF4-FFF2-40B4-BE49-F238E27FC236}">
                <a16:creationId xmlns:a16="http://schemas.microsoft.com/office/drawing/2014/main" id="{0E4D27EC-BD25-45AB-B159-5FC9A408AB5B}"/>
              </a:ext>
            </a:extLst>
          </p:cNvPr>
          <p:cNvSpPr>
            <a:spLocks noGrp="1"/>
          </p:cNvSpPr>
          <p:nvPr/>
        </p:nvSpPr>
        <p:spPr>
          <a:xfrm>
            <a:off x="6419850" y="2914650"/>
            <a:ext cx="2762250" cy="190500"/>
          </a:xfrm>
          <a:prstGeom prst="rect">
            <a:avLst/>
          </a:prstGeom>
          <a:noFill/>
          <a:ln w="0">
            <a:noFill/>
          </a:ln>
        </p:spPr>
        <p:txBody>
          <a:bodyPr anchor="t">
            <a:normAutofit fontScale="78788"/>
          </a:bodyPr>
          <a:lstStyle/>
          <a:p>
            <a:pPr algn="l">
              <a:defRPr sz="825" b="1">
                <a:solidFill>
                  <a:srgbClr val="4D8A68"/>
                </a:solidFill>
                <a:latin typeface="DejaVu Sans"/>
                <a:ea typeface="DejaVu Sans"/>
                <a:cs typeface="DejaVu Sans"/>
              </a:defRPr>
            </a:pPr>
            <a:r>
              <a:rPr sz="825" b="1">
                <a:solidFill>
                  <a:srgbClr val="4D8A68"/>
                </a:solidFill>
                <a:latin typeface="DejaVu Sans"/>
                <a:ea typeface="DejaVu Sans"/>
                <a:cs typeface="DejaVu Sans"/>
              </a:rPr>
              <a:t>ПОРІВНЮВАНІСТЬ ДІЛЯНОК</a:t>
            </a:r>
          </a:p>
        </p:txBody>
      </p:sp>
      <p:sp>
        <p:nvSpPr>
          <p:cNvPr id="27" name="Прямокутник: округлені кути 26">
            <a:extLst>
              <a:ext uri="{FF2B5EF4-FFF2-40B4-BE49-F238E27FC236}">
                <a16:creationId xmlns:a16="http://schemas.microsoft.com/office/drawing/2014/main" id="{1939A10A-4A07-4310-B568-00EE7AE0E29F}"/>
              </a:ext>
            </a:extLst>
          </p:cNvPr>
          <p:cNvSpPr>
            <a:spLocks noGrp="1"/>
          </p:cNvSpPr>
          <p:nvPr/>
        </p:nvSpPr>
        <p:spPr>
          <a:xfrm>
            <a:off x="6419850" y="3267075"/>
            <a:ext cx="2114550" cy="304800"/>
          </a:xfrm>
          <a:prstGeom prst="roundRect">
            <a:avLst>
              <a:gd name="adj" fmla="val 25000"/>
            </a:avLst>
          </a:prstGeom>
          <a:solidFill>
            <a:srgbClr val="F4F8F5"/>
          </a:solidFill>
          <a:ln w="0">
            <a:noFill/>
          </a:ln>
        </p:spPr>
      </p:sp>
      <p:sp>
        <p:nvSpPr>
          <p:cNvPr id="28" name="Прямокутник 27">
            <a:extLst>
              <a:ext uri="{FF2B5EF4-FFF2-40B4-BE49-F238E27FC236}">
                <a16:creationId xmlns:a16="http://schemas.microsoft.com/office/drawing/2014/main" id="{8E76555F-B0F7-4133-B105-9415B549F9C9}"/>
              </a:ext>
            </a:extLst>
          </p:cNvPr>
          <p:cNvSpPr>
            <a:spLocks noGrp="1"/>
          </p:cNvSpPr>
          <p:nvPr/>
        </p:nvSpPr>
        <p:spPr>
          <a:xfrm>
            <a:off x="6534150" y="3352800"/>
            <a:ext cx="1885950" cy="142875"/>
          </a:xfrm>
          <a:prstGeom prst="rect">
            <a:avLst/>
          </a:prstGeom>
          <a:noFill/>
          <a:ln w="0">
            <a:noFill/>
          </a:ln>
        </p:spPr>
        <p:txBody>
          <a:bodyPr anchor="t">
            <a:normAutofit fontScale="37500"/>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тип ґрунту</a:t>
            </a:r>
          </a:p>
        </p:txBody>
      </p:sp>
      <p:sp>
        <p:nvSpPr>
          <p:cNvPr id="29" name="Прямокутник: округлені кути 28">
            <a:extLst>
              <a:ext uri="{FF2B5EF4-FFF2-40B4-BE49-F238E27FC236}">
                <a16:creationId xmlns:a16="http://schemas.microsoft.com/office/drawing/2014/main" id="{30332B5F-9426-451D-B9AF-8F1F08851033}"/>
              </a:ext>
            </a:extLst>
          </p:cNvPr>
          <p:cNvSpPr>
            <a:spLocks noGrp="1"/>
          </p:cNvSpPr>
          <p:nvPr/>
        </p:nvSpPr>
        <p:spPr>
          <a:xfrm>
            <a:off x="8801100" y="3267075"/>
            <a:ext cx="2114550" cy="304800"/>
          </a:xfrm>
          <a:prstGeom prst="roundRect">
            <a:avLst>
              <a:gd name="adj" fmla="val 25000"/>
            </a:avLst>
          </a:prstGeom>
          <a:solidFill>
            <a:srgbClr val="F4F8F5"/>
          </a:solidFill>
          <a:ln w="0">
            <a:noFill/>
          </a:ln>
        </p:spPr>
      </p:sp>
      <p:sp>
        <p:nvSpPr>
          <p:cNvPr id="30" name="Прямокутник 29">
            <a:extLst>
              <a:ext uri="{FF2B5EF4-FFF2-40B4-BE49-F238E27FC236}">
                <a16:creationId xmlns:a16="http://schemas.microsoft.com/office/drawing/2014/main" id="{592E81F4-8863-4FD0-860E-3C05437DB06F}"/>
              </a:ext>
            </a:extLst>
          </p:cNvPr>
          <p:cNvSpPr>
            <a:spLocks noGrp="1"/>
          </p:cNvSpPr>
          <p:nvPr/>
        </p:nvSpPr>
        <p:spPr>
          <a:xfrm>
            <a:off x="8915400" y="3352800"/>
            <a:ext cx="1885950" cy="142875"/>
          </a:xfrm>
          <a:prstGeom prst="rect">
            <a:avLst/>
          </a:prstGeom>
          <a:noFill/>
          <a:ln w="0">
            <a:noFill/>
          </a:ln>
        </p:spPr>
        <p:txBody>
          <a:bodyPr anchor="t">
            <a:normAutofit fontScale="37500"/>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гранулометричний склад</a:t>
            </a:r>
          </a:p>
        </p:txBody>
      </p:sp>
      <p:sp>
        <p:nvSpPr>
          <p:cNvPr id="31" name="Прямокутник: округлені кути 30">
            <a:extLst>
              <a:ext uri="{FF2B5EF4-FFF2-40B4-BE49-F238E27FC236}">
                <a16:creationId xmlns:a16="http://schemas.microsoft.com/office/drawing/2014/main" id="{548B33EC-0217-4838-BD08-9208BD67A201}"/>
              </a:ext>
            </a:extLst>
          </p:cNvPr>
          <p:cNvSpPr>
            <a:spLocks noGrp="1"/>
          </p:cNvSpPr>
          <p:nvPr/>
        </p:nvSpPr>
        <p:spPr>
          <a:xfrm>
            <a:off x="6419850" y="3686175"/>
            <a:ext cx="2114550" cy="304800"/>
          </a:xfrm>
          <a:prstGeom prst="roundRect">
            <a:avLst>
              <a:gd name="adj" fmla="val 25000"/>
            </a:avLst>
          </a:prstGeom>
          <a:solidFill>
            <a:srgbClr val="F4F8F5"/>
          </a:solidFill>
          <a:ln w="0">
            <a:noFill/>
          </a:ln>
        </p:spPr>
      </p:sp>
      <p:sp>
        <p:nvSpPr>
          <p:cNvPr id="32" name="Прямокутник 31">
            <a:extLst>
              <a:ext uri="{FF2B5EF4-FFF2-40B4-BE49-F238E27FC236}">
                <a16:creationId xmlns:a16="http://schemas.microsoft.com/office/drawing/2014/main" id="{75FC4051-469B-45C3-A0D7-5564ED1BB69A}"/>
              </a:ext>
            </a:extLst>
          </p:cNvPr>
          <p:cNvSpPr>
            <a:spLocks noGrp="1"/>
          </p:cNvSpPr>
          <p:nvPr/>
        </p:nvSpPr>
        <p:spPr>
          <a:xfrm>
            <a:off x="6534150" y="3771900"/>
            <a:ext cx="1885950" cy="142875"/>
          </a:xfrm>
          <a:prstGeom prst="rect">
            <a:avLst/>
          </a:prstGeom>
          <a:noFill/>
          <a:ln w="0">
            <a:noFill/>
          </a:ln>
        </p:spPr>
        <p:txBody>
          <a:bodyPr anchor="t">
            <a:normAutofit fontScale="37500"/>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рельєф</a:t>
            </a:r>
          </a:p>
        </p:txBody>
      </p:sp>
      <p:sp>
        <p:nvSpPr>
          <p:cNvPr id="33" name="Прямокутник: округлені кути 32">
            <a:extLst>
              <a:ext uri="{FF2B5EF4-FFF2-40B4-BE49-F238E27FC236}">
                <a16:creationId xmlns:a16="http://schemas.microsoft.com/office/drawing/2014/main" id="{6DCC67E0-5D57-4CE5-B311-85CE0B57A368}"/>
              </a:ext>
            </a:extLst>
          </p:cNvPr>
          <p:cNvSpPr>
            <a:spLocks noGrp="1"/>
          </p:cNvSpPr>
          <p:nvPr/>
        </p:nvSpPr>
        <p:spPr>
          <a:xfrm>
            <a:off x="8801100" y="3686175"/>
            <a:ext cx="2114550" cy="304800"/>
          </a:xfrm>
          <a:prstGeom prst="roundRect">
            <a:avLst>
              <a:gd name="adj" fmla="val 25000"/>
            </a:avLst>
          </a:prstGeom>
          <a:solidFill>
            <a:srgbClr val="F4F8F5"/>
          </a:solidFill>
          <a:ln w="0">
            <a:noFill/>
          </a:ln>
        </p:spPr>
      </p:sp>
      <p:sp>
        <p:nvSpPr>
          <p:cNvPr id="34" name="Прямокутник 33">
            <a:extLst>
              <a:ext uri="{FF2B5EF4-FFF2-40B4-BE49-F238E27FC236}">
                <a16:creationId xmlns:a16="http://schemas.microsoft.com/office/drawing/2014/main" id="{83BF561F-9539-4983-B360-09610B7E4FCE}"/>
              </a:ext>
            </a:extLst>
          </p:cNvPr>
          <p:cNvSpPr>
            <a:spLocks noGrp="1"/>
          </p:cNvSpPr>
          <p:nvPr/>
        </p:nvSpPr>
        <p:spPr>
          <a:xfrm>
            <a:off x="8915400" y="3771900"/>
            <a:ext cx="1885950" cy="142875"/>
          </a:xfrm>
          <a:prstGeom prst="rect">
            <a:avLst/>
          </a:prstGeom>
          <a:noFill/>
          <a:ln w="0">
            <a:noFill/>
          </a:ln>
        </p:spPr>
        <p:txBody>
          <a:bodyPr anchor="t">
            <a:normAutofit fontScale="37500"/>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рослинний покрив</a:t>
            </a:r>
          </a:p>
        </p:txBody>
      </p:sp>
      <p:sp>
        <p:nvSpPr>
          <p:cNvPr id="35" name="Прямокутник: округлені кути 34">
            <a:extLst>
              <a:ext uri="{FF2B5EF4-FFF2-40B4-BE49-F238E27FC236}">
                <a16:creationId xmlns:a16="http://schemas.microsoft.com/office/drawing/2014/main" id="{9CC6A88F-9510-470E-8455-5560B663A65C}"/>
              </a:ext>
            </a:extLst>
          </p:cNvPr>
          <p:cNvSpPr>
            <a:spLocks noGrp="1"/>
          </p:cNvSpPr>
          <p:nvPr/>
        </p:nvSpPr>
        <p:spPr>
          <a:xfrm>
            <a:off x="6419850" y="4105275"/>
            <a:ext cx="2114550" cy="304800"/>
          </a:xfrm>
          <a:prstGeom prst="roundRect">
            <a:avLst>
              <a:gd name="adj" fmla="val 25000"/>
            </a:avLst>
          </a:prstGeom>
          <a:solidFill>
            <a:srgbClr val="F4F8F5"/>
          </a:solidFill>
          <a:ln w="0">
            <a:noFill/>
          </a:ln>
        </p:spPr>
      </p:sp>
      <p:sp>
        <p:nvSpPr>
          <p:cNvPr id="36" name="Прямокутник 35">
            <a:extLst>
              <a:ext uri="{FF2B5EF4-FFF2-40B4-BE49-F238E27FC236}">
                <a16:creationId xmlns:a16="http://schemas.microsoft.com/office/drawing/2014/main" id="{5C498F65-2404-4E8D-8346-4416F70B2F5A}"/>
              </a:ext>
            </a:extLst>
          </p:cNvPr>
          <p:cNvSpPr>
            <a:spLocks noGrp="1"/>
          </p:cNvSpPr>
          <p:nvPr/>
        </p:nvSpPr>
        <p:spPr>
          <a:xfrm>
            <a:off x="6534150" y="4191000"/>
            <a:ext cx="1885950" cy="142875"/>
          </a:xfrm>
          <a:prstGeom prst="rect">
            <a:avLst/>
          </a:prstGeom>
          <a:noFill/>
          <a:ln w="0">
            <a:noFill/>
          </a:ln>
        </p:spPr>
        <p:txBody>
          <a:bodyPr anchor="t">
            <a:normAutofit fontScale="37500"/>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землекористування</a:t>
            </a:r>
          </a:p>
        </p:txBody>
      </p:sp>
      <p:sp>
        <p:nvSpPr>
          <p:cNvPr id="37" name="Прямокутник: округлені кути 36">
            <a:extLst>
              <a:ext uri="{FF2B5EF4-FFF2-40B4-BE49-F238E27FC236}">
                <a16:creationId xmlns:a16="http://schemas.microsoft.com/office/drawing/2014/main" id="{D904011B-83E3-420C-AB7A-5729D534B947}"/>
              </a:ext>
            </a:extLst>
          </p:cNvPr>
          <p:cNvSpPr>
            <a:spLocks noGrp="1"/>
          </p:cNvSpPr>
          <p:nvPr/>
        </p:nvSpPr>
        <p:spPr>
          <a:xfrm>
            <a:off x="8801100" y="4105275"/>
            <a:ext cx="2114550" cy="304800"/>
          </a:xfrm>
          <a:prstGeom prst="roundRect">
            <a:avLst>
              <a:gd name="adj" fmla="val 25000"/>
            </a:avLst>
          </a:prstGeom>
          <a:solidFill>
            <a:srgbClr val="F4F8F5"/>
          </a:solidFill>
          <a:ln w="0">
            <a:noFill/>
          </a:ln>
        </p:spPr>
      </p:sp>
      <p:sp>
        <p:nvSpPr>
          <p:cNvPr id="38" name="Прямокутник 37">
            <a:extLst>
              <a:ext uri="{FF2B5EF4-FFF2-40B4-BE49-F238E27FC236}">
                <a16:creationId xmlns:a16="http://schemas.microsoft.com/office/drawing/2014/main" id="{577025AE-C6FA-4775-A9B2-C157457B3EF9}"/>
              </a:ext>
            </a:extLst>
          </p:cNvPr>
          <p:cNvSpPr>
            <a:spLocks noGrp="1"/>
          </p:cNvSpPr>
          <p:nvPr/>
        </p:nvSpPr>
        <p:spPr>
          <a:xfrm>
            <a:off x="8915400" y="4191000"/>
            <a:ext cx="1885950" cy="142875"/>
          </a:xfrm>
          <a:prstGeom prst="rect">
            <a:avLst/>
          </a:prstGeom>
          <a:noFill/>
          <a:ln w="0">
            <a:noFill/>
          </a:ln>
        </p:spPr>
        <p:txBody>
          <a:bodyPr anchor="t">
            <a:normAutofit fontScale="37500"/>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глибина відбору</a:t>
            </a:r>
          </a:p>
        </p:txBody>
      </p:sp>
      <p:sp>
        <p:nvSpPr>
          <p:cNvPr id="39" name="Прямокутник: округлені кути 38">
            <a:extLst>
              <a:ext uri="{FF2B5EF4-FFF2-40B4-BE49-F238E27FC236}">
                <a16:creationId xmlns:a16="http://schemas.microsoft.com/office/drawing/2014/main" id="{1BABD4AA-D95C-416B-8505-9D9498A6618C}"/>
              </a:ext>
            </a:extLst>
          </p:cNvPr>
          <p:cNvSpPr>
            <a:spLocks noGrp="1"/>
          </p:cNvSpPr>
          <p:nvPr/>
        </p:nvSpPr>
        <p:spPr>
          <a:xfrm>
            <a:off x="6419850" y="4524375"/>
            <a:ext cx="2114550" cy="304800"/>
          </a:xfrm>
          <a:prstGeom prst="roundRect">
            <a:avLst>
              <a:gd name="adj" fmla="val 25000"/>
            </a:avLst>
          </a:prstGeom>
          <a:solidFill>
            <a:srgbClr val="F4F8F5"/>
          </a:solidFill>
          <a:ln w="0">
            <a:noFill/>
          </a:ln>
        </p:spPr>
      </p:sp>
      <p:sp>
        <p:nvSpPr>
          <p:cNvPr id="40" name="Прямокутник 39">
            <a:extLst>
              <a:ext uri="{FF2B5EF4-FFF2-40B4-BE49-F238E27FC236}">
                <a16:creationId xmlns:a16="http://schemas.microsoft.com/office/drawing/2014/main" id="{FA035FFD-3C8F-4CED-809F-0022F48B1829}"/>
              </a:ext>
            </a:extLst>
          </p:cNvPr>
          <p:cNvSpPr>
            <a:spLocks noGrp="1"/>
          </p:cNvSpPr>
          <p:nvPr/>
        </p:nvSpPr>
        <p:spPr>
          <a:xfrm>
            <a:off x="6534150" y="4610100"/>
            <a:ext cx="1885950" cy="142875"/>
          </a:xfrm>
          <a:prstGeom prst="rect">
            <a:avLst/>
          </a:prstGeom>
          <a:noFill/>
          <a:ln w="0">
            <a:noFill/>
          </a:ln>
        </p:spPr>
        <p:txBody>
          <a:bodyPr anchor="t">
            <a:normAutofit fontScale="37500"/>
          </a:bodyPr>
          <a:lstStyle/>
          <a:p>
            <a:pPr algn="l">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геологічні умови</a:t>
            </a:r>
          </a:p>
        </p:txBody>
      </p:sp>
      <p:sp>
        <p:nvSpPr>
          <p:cNvPr id="41" name="Прямокутник: округлені кути 40">
            <a:extLst>
              <a:ext uri="{FF2B5EF4-FFF2-40B4-BE49-F238E27FC236}">
                <a16:creationId xmlns:a16="http://schemas.microsoft.com/office/drawing/2014/main" id="{02CDE535-0326-4440-9092-C28AA862C60C}"/>
              </a:ext>
            </a:extLst>
          </p:cNvPr>
          <p:cNvSpPr>
            <a:spLocks noGrp="1"/>
          </p:cNvSpPr>
          <p:nvPr/>
        </p:nvSpPr>
        <p:spPr>
          <a:xfrm>
            <a:off x="514350" y="5629275"/>
            <a:ext cx="11068050" cy="552450"/>
          </a:xfrm>
          <a:prstGeom prst="roundRect">
            <a:avLst>
              <a:gd name="adj" fmla="val 13793"/>
            </a:avLst>
          </a:prstGeom>
          <a:solidFill>
            <a:srgbClr val="10272E"/>
          </a:solidFill>
          <a:ln w="0">
            <a:noFill/>
          </a:ln>
        </p:spPr>
      </p:sp>
      <p:sp>
        <p:nvSpPr>
          <p:cNvPr id="42" name="Прямокутник 41">
            <a:extLst>
              <a:ext uri="{FF2B5EF4-FFF2-40B4-BE49-F238E27FC236}">
                <a16:creationId xmlns:a16="http://schemas.microsoft.com/office/drawing/2014/main" id="{A0B71562-7360-49CE-99D9-AACE191827CA}"/>
              </a:ext>
            </a:extLst>
          </p:cNvPr>
          <p:cNvSpPr>
            <a:spLocks noGrp="1"/>
          </p:cNvSpPr>
          <p:nvPr/>
        </p:nvSpPr>
        <p:spPr>
          <a:xfrm>
            <a:off x="742950" y="5800725"/>
            <a:ext cx="1619250" cy="171450"/>
          </a:xfrm>
          <a:prstGeom prst="rect">
            <a:avLst/>
          </a:prstGeom>
          <a:noFill/>
          <a:ln w="0">
            <a:noFill/>
          </a:ln>
        </p:spPr>
        <p:txBody>
          <a:bodyPr anchor="t">
            <a:normAutofit fontScale="63636"/>
          </a:bodyPr>
          <a:lstStyle/>
          <a:p>
            <a:pPr algn="l">
              <a:defRPr sz="825" b="1">
                <a:solidFill>
                  <a:srgbClr val="F0C078"/>
                </a:solidFill>
                <a:latin typeface="DejaVu Sans"/>
                <a:ea typeface="DejaVu Sans"/>
                <a:cs typeface="DejaVu Sans"/>
              </a:defRPr>
            </a:pPr>
            <a:r>
              <a:rPr sz="825" b="1">
                <a:solidFill>
                  <a:srgbClr val="F0C078"/>
                </a:solidFill>
                <a:latin typeface="DejaVu Sans"/>
                <a:ea typeface="DejaVu Sans"/>
                <a:cs typeface="DejaVu Sans"/>
              </a:rPr>
              <a:t>НЕПРИДАТНИЙ ФОН</a:t>
            </a:r>
          </a:p>
        </p:txBody>
      </p:sp>
      <p:sp>
        <p:nvSpPr>
          <p:cNvPr id="43" name="Прямокутник 42">
            <a:extLst>
              <a:ext uri="{FF2B5EF4-FFF2-40B4-BE49-F238E27FC236}">
                <a16:creationId xmlns:a16="http://schemas.microsoft.com/office/drawing/2014/main" id="{764D2ACC-9E66-49A6-8EAC-75AD518AFFCF}"/>
              </a:ext>
            </a:extLst>
          </p:cNvPr>
          <p:cNvSpPr>
            <a:spLocks noGrp="1"/>
          </p:cNvSpPr>
          <p:nvPr/>
        </p:nvSpPr>
        <p:spPr>
          <a:xfrm>
            <a:off x="2514600" y="5772150"/>
            <a:ext cx="8667750" cy="238125"/>
          </a:xfrm>
          <a:prstGeom prst="rect">
            <a:avLst/>
          </a:prstGeom>
          <a:noFill/>
          <a:ln w="0">
            <a:noFill/>
          </a:ln>
        </p:spPr>
        <p:txBody>
          <a:bodyPr anchor="t">
            <a:normAutofit fontScale="98718"/>
          </a:bodyPr>
          <a:lstStyle/>
          <a:p>
            <a:pPr algn="l">
              <a:defRPr sz="975" b="1">
                <a:solidFill>
                  <a:srgbClr val="FFFFFF"/>
                </a:solidFill>
                <a:latin typeface="DejaVu Sans"/>
                <a:ea typeface="DejaVu Sans"/>
                <a:cs typeface="DejaVu Sans"/>
              </a:defRPr>
            </a:pPr>
            <a:r>
              <a:rPr sz="975" b="1">
                <a:solidFill>
                  <a:srgbClr val="FFFFFF"/>
                </a:solidFill>
                <a:latin typeface="DejaVu Sans"/>
                <a:ea typeface="DejaVu Sans"/>
                <a:cs typeface="DejaVu Sans"/>
              </a:rPr>
              <a:t>нижче за стоком · за напрямком перенесення · біля дороги · поряд з іншим джерелом · на іншому типі ґрунту</a:t>
            </a:r>
          </a:p>
        </p:txBody>
      </p:sp>
      <p:sp>
        <p:nvSpPr>
          <p:cNvPr id="44" name="Прямокутник 43">
            <a:extLst>
              <a:ext uri="{FF2B5EF4-FFF2-40B4-BE49-F238E27FC236}">
                <a16:creationId xmlns:a16="http://schemas.microsoft.com/office/drawing/2014/main" id="{C5DBCFFD-0C50-47D8-B2D0-8910167B9045}"/>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45" name="Прямокутник 44">
            <a:extLst>
              <a:ext uri="{FF2B5EF4-FFF2-40B4-BE49-F238E27FC236}">
                <a16:creationId xmlns:a16="http://schemas.microsoft.com/office/drawing/2014/main" id="{54607DED-AA72-4BBA-AD0A-CF7146ED8636}"/>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14</a:t>
            </a:r>
          </a:p>
        </p:txBody>
      </p:sp>
    </p:spTree>
    <p:extLst>
      <p:ext uri="{BB962C8B-B14F-4D97-AF65-F5344CB8AC3E}">
        <p14:creationId xmlns:p14="http://schemas.microsoft.com/office/powerpoint/2010/main" val="14469049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 name="Прямокутник 36">
            <a:extLst>
              <a:ext uri="{FF2B5EF4-FFF2-40B4-BE49-F238E27FC236}">
                <a16:creationId xmlns:a16="http://schemas.microsoft.com/office/drawing/2014/main" id="{CDED7EB0-981B-4F70-A727-1212DACCFFAE}"/>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15</a:t>
            </a:r>
          </a:p>
        </p:txBody>
      </p:sp>
      <p:sp>
        <p:nvSpPr>
          <p:cNvPr id="2" name="Прямокутник 1">
            <a:extLst>
              <a:ext uri="{FF2B5EF4-FFF2-40B4-BE49-F238E27FC236}">
                <a16:creationId xmlns:a16="http://schemas.microsoft.com/office/drawing/2014/main" id="{701FAF86-EDB1-49D3-8C52-D23805A07B70}"/>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030F6854-0D86-45BD-9BCC-E6F66F65925A}"/>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Функція контрольної точки має бути визначена в плані</a:t>
            </a:r>
          </a:p>
        </p:txBody>
      </p:sp>
      <p:sp>
        <p:nvSpPr>
          <p:cNvPr id="4" name="Прямокутник: округлені кути 3">
            <a:extLst>
              <a:ext uri="{FF2B5EF4-FFF2-40B4-BE49-F238E27FC236}">
                <a16:creationId xmlns:a16="http://schemas.microsoft.com/office/drawing/2014/main" id="{17C07482-A126-4024-A90F-5C1184ED866F}"/>
              </a:ext>
            </a:extLst>
          </p:cNvPr>
          <p:cNvSpPr>
            <a:spLocks noGrp="1"/>
          </p:cNvSpPr>
          <p:nvPr/>
        </p:nvSpPr>
        <p:spPr>
          <a:xfrm>
            <a:off x="514350" y="1657350"/>
            <a:ext cx="11068050" cy="781050"/>
          </a:xfrm>
          <a:prstGeom prst="roundRect">
            <a:avLst>
              <a:gd name="adj" fmla="val 9756"/>
            </a:avLst>
          </a:prstGeom>
          <a:solidFill>
            <a:srgbClr val="FFFFFF"/>
          </a:solidFill>
          <a:ln w="9525">
            <a:solidFill>
              <a:srgbClr val="D8E3DE"/>
            </a:solidFill>
          </a:ln>
        </p:spPr>
      </p:sp>
      <p:sp>
        <p:nvSpPr>
          <p:cNvPr id="5" name="Прямокутник: округлені кути 4">
            <a:extLst>
              <a:ext uri="{FF2B5EF4-FFF2-40B4-BE49-F238E27FC236}">
                <a16:creationId xmlns:a16="http://schemas.microsoft.com/office/drawing/2014/main" id="{D1A0DD2B-E744-4F96-81D6-4C7AECEA7578}"/>
              </a:ext>
            </a:extLst>
          </p:cNvPr>
          <p:cNvSpPr>
            <a:spLocks noGrp="1"/>
          </p:cNvSpPr>
          <p:nvPr/>
        </p:nvSpPr>
        <p:spPr>
          <a:xfrm>
            <a:off x="514350" y="1657350"/>
            <a:ext cx="76200" cy="7810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CA0916CB-5BCE-4AD9-8227-C2A10204F108}"/>
              </a:ext>
            </a:extLst>
          </p:cNvPr>
          <p:cNvSpPr>
            <a:spLocks noGrp="1"/>
          </p:cNvSpPr>
          <p:nvPr/>
        </p:nvSpPr>
        <p:spPr>
          <a:xfrm>
            <a:off x="742950" y="1809750"/>
            <a:ext cx="1064895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КОНТРОЛЬНА ТОЧКА</a:t>
            </a:r>
          </a:p>
        </p:txBody>
      </p:sp>
      <p:sp>
        <p:nvSpPr>
          <p:cNvPr id="7" name="Прямокутник 6">
            <a:extLst>
              <a:ext uri="{FF2B5EF4-FFF2-40B4-BE49-F238E27FC236}">
                <a16:creationId xmlns:a16="http://schemas.microsoft.com/office/drawing/2014/main" id="{767F4689-F7B4-4FD7-AC24-CA922BB90C07}"/>
              </a:ext>
            </a:extLst>
          </p:cNvPr>
          <p:cNvSpPr>
            <a:spLocks noGrp="1"/>
          </p:cNvSpPr>
          <p:nvPr/>
        </p:nvSpPr>
        <p:spPr>
          <a:xfrm>
            <a:off x="742950" y="2066925"/>
            <a:ext cx="10648950" cy="257175"/>
          </a:xfrm>
          <a:prstGeom prst="rect">
            <a:avLst/>
          </a:prstGeom>
          <a:noFill/>
          <a:ln w="0">
            <a:noFill/>
          </a:ln>
        </p:spPr>
        <p:txBody>
          <a:bodyPr anchor="t">
            <a:normAutofit fontScale="85294"/>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Точка з чітко встановленою функцією порівняння, моніторингу або перевірки результату робіт.</a:t>
            </a:r>
          </a:p>
        </p:txBody>
      </p:sp>
      <p:sp>
        <p:nvSpPr>
          <p:cNvPr id="8" name="Прямокутник: округлені кути 7">
            <a:extLst>
              <a:ext uri="{FF2B5EF4-FFF2-40B4-BE49-F238E27FC236}">
                <a16:creationId xmlns:a16="http://schemas.microsoft.com/office/drawing/2014/main" id="{F242580D-1414-4EAF-8845-916DBA3EE6A6}"/>
              </a:ext>
            </a:extLst>
          </p:cNvPr>
          <p:cNvSpPr>
            <a:spLocks noGrp="1"/>
          </p:cNvSpPr>
          <p:nvPr/>
        </p:nvSpPr>
        <p:spPr>
          <a:xfrm>
            <a:off x="514350" y="2781300"/>
            <a:ext cx="11068050" cy="457200"/>
          </a:xfrm>
          <a:prstGeom prst="roundRect">
            <a:avLst>
              <a:gd name="adj" fmla="val 16667"/>
            </a:avLst>
          </a:prstGeom>
          <a:solidFill>
            <a:srgbClr val="FFFFFF"/>
          </a:solidFill>
          <a:ln w="9525">
            <a:solidFill>
              <a:srgbClr val="D8E3DE"/>
            </a:solidFill>
          </a:ln>
        </p:spPr>
      </p:sp>
      <p:sp>
        <p:nvSpPr>
          <p:cNvPr id="9" name="Овал 8">
            <a:extLst>
              <a:ext uri="{FF2B5EF4-FFF2-40B4-BE49-F238E27FC236}">
                <a16:creationId xmlns:a16="http://schemas.microsoft.com/office/drawing/2014/main" id="{9918BB3D-48C8-4324-B005-ADBDA6AF9DE5}"/>
              </a:ext>
            </a:extLst>
          </p:cNvPr>
          <p:cNvSpPr>
            <a:spLocks noGrp="1"/>
          </p:cNvSpPr>
          <p:nvPr/>
        </p:nvSpPr>
        <p:spPr>
          <a:xfrm>
            <a:off x="685800" y="2857500"/>
            <a:ext cx="323850" cy="304800"/>
          </a:xfrm>
          <a:prstGeom prst="ellipse">
            <a:avLst/>
          </a:prstGeom>
          <a:solidFill>
            <a:srgbClr val="0F6B64"/>
          </a:solidFill>
          <a:ln w="0">
            <a:noFill/>
          </a:ln>
        </p:spPr>
      </p:sp>
      <p:sp>
        <p:nvSpPr>
          <p:cNvPr id="10" name="Прямокутник 9">
            <a:extLst>
              <a:ext uri="{FF2B5EF4-FFF2-40B4-BE49-F238E27FC236}">
                <a16:creationId xmlns:a16="http://schemas.microsoft.com/office/drawing/2014/main" id="{2FA7AC59-7E42-45F7-ACF4-5ACEECDF5BE3}"/>
              </a:ext>
            </a:extLst>
          </p:cNvPr>
          <p:cNvSpPr>
            <a:spLocks noGrp="1"/>
          </p:cNvSpPr>
          <p:nvPr/>
        </p:nvSpPr>
        <p:spPr>
          <a:xfrm>
            <a:off x="685800" y="2952750"/>
            <a:ext cx="323850" cy="114300"/>
          </a:xfrm>
          <a:prstGeom prst="rect">
            <a:avLst/>
          </a:prstGeom>
          <a:noFill/>
          <a:ln w="0">
            <a:noFill/>
          </a:ln>
        </p:spPr>
        <p:txBody>
          <a:bodyPr anchor="t">
            <a:normAutofit fontScale="25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01</a:t>
            </a:r>
          </a:p>
        </p:txBody>
      </p:sp>
      <p:sp>
        <p:nvSpPr>
          <p:cNvPr id="11" name="Прямокутник 10">
            <a:extLst>
              <a:ext uri="{FF2B5EF4-FFF2-40B4-BE49-F238E27FC236}">
                <a16:creationId xmlns:a16="http://schemas.microsoft.com/office/drawing/2014/main" id="{36B96B3B-3AD9-46E0-9A40-7535356A64DC}"/>
              </a:ext>
            </a:extLst>
          </p:cNvPr>
          <p:cNvSpPr>
            <a:spLocks noGrp="1"/>
          </p:cNvSpPr>
          <p:nvPr/>
        </p:nvSpPr>
        <p:spPr>
          <a:xfrm>
            <a:off x="1219200" y="2895600"/>
            <a:ext cx="2381250" cy="190500"/>
          </a:xfrm>
          <a:prstGeom prst="rect">
            <a:avLst/>
          </a:prstGeom>
          <a:noFill/>
          <a:ln w="0">
            <a:noFill/>
          </a:ln>
        </p:spPr>
        <p:txBody>
          <a:bodyPr anchor="t">
            <a:normAutofit fontScale="61905"/>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Поза впливом</a:t>
            </a:r>
          </a:p>
        </p:txBody>
      </p:sp>
      <p:sp>
        <p:nvSpPr>
          <p:cNvPr id="12" name="Прямокутник 11">
            <a:extLst>
              <a:ext uri="{FF2B5EF4-FFF2-40B4-BE49-F238E27FC236}">
                <a16:creationId xmlns:a16="http://schemas.microsoft.com/office/drawing/2014/main" id="{FB119CF6-9B04-487C-BB58-002DDC053B40}"/>
              </a:ext>
            </a:extLst>
          </p:cNvPr>
          <p:cNvSpPr>
            <a:spLocks noGrp="1"/>
          </p:cNvSpPr>
          <p:nvPr/>
        </p:nvSpPr>
        <p:spPr>
          <a:xfrm>
            <a:off x="3810000" y="2895600"/>
            <a:ext cx="7334250" cy="190500"/>
          </a:xfrm>
          <a:prstGeom prst="rect">
            <a:avLst/>
          </a:prstGeom>
          <a:noFill/>
          <a:ln w="0">
            <a:noFill/>
          </a:ln>
        </p:spPr>
        <p:txBody>
          <a:bodyPr anchor="t">
            <a:normAutofit fontScale="61905"/>
          </a:bodyPr>
          <a:lstStyle/>
          <a:p>
            <a:pPr algn="l">
              <a:defRPr sz="1050" b="0">
                <a:solidFill>
                  <a:srgbClr val="617278"/>
                </a:solidFill>
                <a:latin typeface="DejaVu Sans"/>
                <a:ea typeface="DejaVu Sans"/>
                <a:cs typeface="DejaVu Sans"/>
              </a:defRPr>
            </a:pPr>
            <a:r>
              <a:rPr sz="1050" b="0">
                <a:solidFill>
                  <a:srgbClr val="617278"/>
                </a:solidFill>
                <a:latin typeface="DejaVu Sans"/>
                <a:ea typeface="DejaVu Sans"/>
                <a:cs typeface="DejaVu Sans"/>
              </a:rPr>
              <a:t>порівняння з забрудненою зоною</a:t>
            </a:r>
          </a:p>
        </p:txBody>
      </p:sp>
      <p:sp>
        <p:nvSpPr>
          <p:cNvPr id="13" name="Прямокутник: округлені кути 12">
            <a:extLst>
              <a:ext uri="{FF2B5EF4-FFF2-40B4-BE49-F238E27FC236}">
                <a16:creationId xmlns:a16="http://schemas.microsoft.com/office/drawing/2014/main" id="{4C49B88B-9F46-4E1D-803D-7C3A4B37589B}"/>
              </a:ext>
            </a:extLst>
          </p:cNvPr>
          <p:cNvSpPr>
            <a:spLocks noGrp="1"/>
          </p:cNvSpPr>
          <p:nvPr/>
        </p:nvSpPr>
        <p:spPr>
          <a:xfrm>
            <a:off x="514350" y="3343275"/>
            <a:ext cx="11068050" cy="457200"/>
          </a:xfrm>
          <a:prstGeom prst="roundRect">
            <a:avLst>
              <a:gd name="adj" fmla="val 16667"/>
            </a:avLst>
          </a:prstGeom>
          <a:solidFill>
            <a:srgbClr val="F4F8F5"/>
          </a:solidFill>
          <a:ln w="9525">
            <a:solidFill>
              <a:srgbClr val="D8E3DE"/>
            </a:solidFill>
          </a:ln>
        </p:spPr>
      </p:sp>
      <p:sp>
        <p:nvSpPr>
          <p:cNvPr id="14" name="Овал 13">
            <a:extLst>
              <a:ext uri="{FF2B5EF4-FFF2-40B4-BE49-F238E27FC236}">
                <a16:creationId xmlns:a16="http://schemas.microsoft.com/office/drawing/2014/main" id="{C99BD6E1-4AF5-4BA4-995C-A3E68C005F87}"/>
              </a:ext>
            </a:extLst>
          </p:cNvPr>
          <p:cNvSpPr>
            <a:spLocks noGrp="1"/>
          </p:cNvSpPr>
          <p:nvPr/>
        </p:nvSpPr>
        <p:spPr>
          <a:xfrm>
            <a:off x="685800" y="3419475"/>
            <a:ext cx="323850" cy="304800"/>
          </a:xfrm>
          <a:prstGeom prst="ellipse">
            <a:avLst/>
          </a:prstGeom>
          <a:solidFill>
            <a:srgbClr val="3A708C"/>
          </a:solidFill>
          <a:ln w="0">
            <a:noFill/>
          </a:ln>
        </p:spPr>
      </p:sp>
      <p:sp>
        <p:nvSpPr>
          <p:cNvPr id="15" name="Прямокутник 14">
            <a:extLst>
              <a:ext uri="{FF2B5EF4-FFF2-40B4-BE49-F238E27FC236}">
                <a16:creationId xmlns:a16="http://schemas.microsoft.com/office/drawing/2014/main" id="{17FA50AE-0F62-45C9-BB2A-31990E2B1685}"/>
              </a:ext>
            </a:extLst>
          </p:cNvPr>
          <p:cNvSpPr>
            <a:spLocks noGrp="1"/>
          </p:cNvSpPr>
          <p:nvPr/>
        </p:nvSpPr>
        <p:spPr>
          <a:xfrm>
            <a:off x="685800" y="3514725"/>
            <a:ext cx="323850" cy="114300"/>
          </a:xfrm>
          <a:prstGeom prst="rect">
            <a:avLst/>
          </a:prstGeom>
          <a:noFill/>
          <a:ln w="0">
            <a:noFill/>
          </a:ln>
        </p:spPr>
        <p:txBody>
          <a:bodyPr anchor="t">
            <a:normAutofit fontScale="25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02</a:t>
            </a:r>
          </a:p>
        </p:txBody>
      </p:sp>
      <p:sp>
        <p:nvSpPr>
          <p:cNvPr id="16" name="Прямокутник 15">
            <a:extLst>
              <a:ext uri="{FF2B5EF4-FFF2-40B4-BE49-F238E27FC236}">
                <a16:creationId xmlns:a16="http://schemas.microsoft.com/office/drawing/2014/main" id="{CE50AEB2-A401-487F-BCF7-0B3D72470CC6}"/>
              </a:ext>
            </a:extLst>
          </p:cNvPr>
          <p:cNvSpPr>
            <a:spLocks noGrp="1"/>
          </p:cNvSpPr>
          <p:nvPr/>
        </p:nvSpPr>
        <p:spPr>
          <a:xfrm>
            <a:off x="1219200" y="3457575"/>
            <a:ext cx="2381250" cy="190500"/>
          </a:xfrm>
          <a:prstGeom prst="rect">
            <a:avLst/>
          </a:prstGeom>
          <a:noFill/>
          <a:ln w="0">
            <a:noFill/>
          </a:ln>
        </p:spPr>
        <p:txBody>
          <a:bodyPr anchor="t">
            <a:normAutofit fontScale="61905"/>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Вище за течією</a:t>
            </a:r>
          </a:p>
        </p:txBody>
      </p:sp>
      <p:sp>
        <p:nvSpPr>
          <p:cNvPr id="17" name="Прямокутник 16">
            <a:extLst>
              <a:ext uri="{FF2B5EF4-FFF2-40B4-BE49-F238E27FC236}">
                <a16:creationId xmlns:a16="http://schemas.microsoft.com/office/drawing/2014/main" id="{4633909D-EB4F-492A-9BF3-98EAE898067F}"/>
              </a:ext>
            </a:extLst>
          </p:cNvPr>
          <p:cNvSpPr>
            <a:spLocks noGrp="1"/>
          </p:cNvSpPr>
          <p:nvPr/>
        </p:nvSpPr>
        <p:spPr>
          <a:xfrm>
            <a:off x="3810000" y="3457575"/>
            <a:ext cx="7334250" cy="190500"/>
          </a:xfrm>
          <a:prstGeom prst="rect">
            <a:avLst/>
          </a:prstGeom>
          <a:noFill/>
          <a:ln w="0">
            <a:noFill/>
          </a:ln>
        </p:spPr>
        <p:txBody>
          <a:bodyPr anchor="t">
            <a:normAutofit fontScale="61905"/>
          </a:bodyPr>
          <a:lstStyle/>
          <a:p>
            <a:pPr algn="l">
              <a:defRPr sz="1050" b="0">
                <a:solidFill>
                  <a:srgbClr val="617278"/>
                </a:solidFill>
                <a:latin typeface="DejaVu Sans"/>
                <a:ea typeface="DejaVu Sans"/>
                <a:cs typeface="DejaVu Sans"/>
              </a:defRPr>
            </a:pPr>
            <a:r>
              <a:rPr sz="1050" b="0">
                <a:solidFill>
                  <a:srgbClr val="617278"/>
                </a:solidFill>
                <a:latin typeface="DejaVu Sans"/>
                <a:ea typeface="DejaVu Sans"/>
                <a:cs typeface="DejaVu Sans"/>
              </a:rPr>
              <a:t>стан до надходження забруднення</a:t>
            </a:r>
          </a:p>
        </p:txBody>
      </p:sp>
      <p:sp>
        <p:nvSpPr>
          <p:cNvPr id="18" name="Прямокутник: округлені кути 17">
            <a:extLst>
              <a:ext uri="{FF2B5EF4-FFF2-40B4-BE49-F238E27FC236}">
                <a16:creationId xmlns:a16="http://schemas.microsoft.com/office/drawing/2014/main" id="{4BFA3032-2DB5-440D-88B0-B4C7978B7F3B}"/>
              </a:ext>
            </a:extLst>
          </p:cNvPr>
          <p:cNvSpPr>
            <a:spLocks noGrp="1"/>
          </p:cNvSpPr>
          <p:nvPr/>
        </p:nvSpPr>
        <p:spPr>
          <a:xfrm>
            <a:off x="514350" y="3905250"/>
            <a:ext cx="11068050" cy="457200"/>
          </a:xfrm>
          <a:prstGeom prst="roundRect">
            <a:avLst>
              <a:gd name="adj" fmla="val 16667"/>
            </a:avLst>
          </a:prstGeom>
          <a:solidFill>
            <a:srgbClr val="FFFFFF"/>
          </a:solidFill>
          <a:ln w="9525">
            <a:solidFill>
              <a:srgbClr val="D8E3DE"/>
            </a:solidFill>
          </a:ln>
        </p:spPr>
      </p:sp>
      <p:sp>
        <p:nvSpPr>
          <p:cNvPr id="19" name="Овал 18">
            <a:extLst>
              <a:ext uri="{FF2B5EF4-FFF2-40B4-BE49-F238E27FC236}">
                <a16:creationId xmlns:a16="http://schemas.microsoft.com/office/drawing/2014/main" id="{302734BA-6733-452D-A4E1-60D0DDF2A0CB}"/>
              </a:ext>
            </a:extLst>
          </p:cNvPr>
          <p:cNvSpPr>
            <a:spLocks noGrp="1"/>
          </p:cNvSpPr>
          <p:nvPr/>
        </p:nvSpPr>
        <p:spPr>
          <a:xfrm>
            <a:off x="685800" y="3981450"/>
            <a:ext cx="323850" cy="304800"/>
          </a:xfrm>
          <a:prstGeom prst="ellipse">
            <a:avLst/>
          </a:prstGeom>
          <a:solidFill>
            <a:srgbClr val="4D8A68"/>
          </a:solidFill>
          <a:ln w="0">
            <a:noFill/>
          </a:ln>
        </p:spPr>
      </p:sp>
      <p:sp>
        <p:nvSpPr>
          <p:cNvPr id="20" name="Прямокутник 19">
            <a:extLst>
              <a:ext uri="{FF2B5EF4-FFF2-40B4-BE49-F238E27FC236}">
                <a16:creationId xmlns:a16="http://schemas.microsoft.com/office/drawing/2014/main" id="{852D120D-B25F-437B-A8EB-953D76E8D1A5}"/>
              </a:ext>
            </a:extLst>
          </p:cNvPr>
          <p:cNvSpPr>
            <a:spLocks noGrp="1"/>
          </p:cNvSpPr>
          <p:nvPr/>
        </p:nvSpPr>
        <p:spPr>
          <a:xfrm>
            <a:off x="685800" y="4076700"/>
            <a:ext cx="323850" cy="114300"/>
          </a:xfrm>
          <a:prstGeom prst="rect">
            <a:avLst/>
          </a:prstGeom>
          <a:noFill/>
          <a:ln w="0">
            <a:noFill/>
          </a:ln>
        </p:spPr>
        <p:txBody>
          <a:bodyPr anchor="t">
            <a:normAutofit fontScale="25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03</a:t>
            </a:r>
          </a:p>
        </p:txBody>
      </p:sp>
      <p:sp>
        <p:nvSpPr>
          <p:cNvPr id="21" name="Прямокутник 20">
            <a:extLst>
              <a:ext uri="{FF2B5EF4-FFF2-40B4-BE49-F238E27FC236}">
                <a16:creationId xmlns:a16="http://schemas.microsoft.com/office/drawing/2014/main" id="{8EE8F8D4-96D9-4A8D-BF32-7B5158043B2B}"/>
              </a:ext>
            </a:extLst>
          </p:cNvPr>
          <p:cNvSpPr>
            <a:spLocks noGrp="1"/>
          </p:cNvSpPr>
          <p:nvPr/>
        </p:nvSpPr>
        <p:spPr>
          <a:xfrm>
            <a:off x="1219200" y="4019550"/>
            <a:ext cx="2381250" cy="190500"/>
          </a:xfrm>
          <a:prstGeom prst="rect">
            <a:avLst/>
          </a:prstGeom>
          <a:noFill/>
          <a:ln w="0">
            <a:noFill/>
          </a:ln>
        </p:spPr>
        <p:txBody>
          <a:bodyPr anchor="t">
            <a:normAutofit fontScale="61905"/>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Нижче за течією</a:t>
            </a:r>
          </a:p>
        </p:txBody>
      </p:sp>
      <p:sp>
        <p:nvSpPr>
          <p:cNvPr id="22" name="Прямокутник 21">
            <a:extLst>
              <a:ext uri="{FF2B5EF4-FFF2-40B4-BE49-F238E27FC236}">
                <a16:creationId xmlns:a16="http://schemas.microsoft.com/office/drawing/2014/main" id="{19A8EA5A-C980-4EF2-8B6E-28B5ED438C3F}"/>
              </a:ext>
            </a:extLst>
          </p:cNvPr>
          <p:cNvSpPr>
            <a:spLocks noGrp="1"/>
          </p:cNvSpPr>
          <p:nvPr/>
        </p:nvSpPr>
        <p:spPr>
          <a:xfrm>
            <a:off x="3810000" y="4019550"/>
            <a:ext cx="7334250" cy="190500"/>
          </a:xfrm>
          <a:prstGeom prst="rect">
            <a:avLst/>
          </a:prstGeom>
          <a:noFill/>
          <a:ln w="0">
            <a:noFill/>
          </a:ln>
        </p:spPr>
        <p:txBody>
          <a:bodyPr anchor="t">
            <a:normAutofit fontScale="61905"/>
          </a:bodyPr>
          <a:lstStyle/>
          <a:p>
            <a:pPr algn="l">
              <a:defRPr sz="1050" b="0">
                <a:solidFill>
                  <a:srgbClr val="617278"/>
                </a:solidFill>
                <a:latin typeface="DejaVu Sans"/>
                <a:ea typeface="DejaVu Sans"/>
                <a:cs typeface="DejaVu Sans"/>
              </a:defRPr>
            </a:pPr>
            <a:r>
              <a:rPr sz="1050" b="0">
                <a:solidFill>
                  <a:srgbClr val="617278"/>
                </a:solidFill>
                <a:latin typeface="DejaVu Sans"/>
                <a:ea typeface="DejaVu Sans"/>
                <a:cs typeface="DejaVu Sans"/>
              </a:rPr>
              <a:t>наслідки забрудненого стоку</a:t>
            </a:r>
          </a:p>
        </p:txBody>
      </p:sp>
      <p:sp>
        <p:nvSpPr>
          <p:cNvPr id="23" name="Прямокутник: округлені кути 22">
            <a:extLst>
              <a:ext uri="{FF2B5EF4-FFF2-40B4-BE49-F238E27FC236}">
                <a16:creationId xmlns:a16="http://schemas.microsoft.com/office/drawing/2014/main" id="{EF2F4F12-9E07-4598-82D9-1EED0CFB3F45}"/>
              </a:ext>
            </a:extLst>
          </p:cNvPr>
          <p:cNvSpPr>
            <a:spLocks noGrp="1"/>
          </p:cNvSpPr>
          <p:nvPr/>
        </p:nvSpPr>
        <p:spPr>
          <a:xfrm>
            <a:off x="514350" y="4467225"/>
            <a:ext cx="11068050" cy="457200"/>
          </a:xfrm>
          <a:prstGeom prst="roundRect">
            <a:avLst>
              <a:gd name="adj" fmla="val 16667"/>
            </a:avLst>
          </a:prstGeom>
          <a:solidFill>
            <a:srgbClr val="F4F8F5"/>
          </a:solidFill>
          <a:ln w="9525">
            <a:solidFill>
              <a:srgbClr val="D8E3DE"/>
            </a:solidFill>
          </a:ln>
        </p:spPr>
      </p:sp>
      <p:sp>
        <p:nvSpPr>
          <p:cNvPr id="24" name="Овал 23">
            <a:extLst>
              <a:ext uri="{FF2B5EF4-FFF2-40B4-BE49-F238E27FC236}">
                <a16:creationId xmlns:a16="http://schemas.microsoft.com/office/drawing/2014/main" id="{3D46A2BD-46E0-44DB-9A23-281F79CD3C0B}"/>
              </a:ext>
            </a:extLst>
          </p:cNvPr>
          <p:cNvSpPr>
            <a:spLocks noGrp="1"/>
          </p:cNvSpPr>
          <p:nvPr/>
        </p:nvSpPr>
        <p:spPr>
          <a:xfrm>
            <a:off x="685800" y="4543425"/>
            <a:ext cx="323850" cy="304800"/>
          </a:xfrm>
          <a:prstGeom prst="ellipse">
            <a:avLst/>
          </a:prstGeom>
          <a:solidFill>
            <a:srgbClr val="D8942C"/>
          </a:solidFill>
          <a:ln w="0">
            <a:noFill/>
          </a:ln>
        </p:spPr>
      </p:sp>
      <p:sp>
        <p:nvSpPr>
          <p:cNvPr id="25" name="Прямокутник 24">
            <a:extLst>
              <a:ext uri="{FF2B5EF4-FFF2-40B4-BE49-F238E27FC236}">
                <a16:creationId xmlns:a16="http://schemas.microsoft.com/office/drawing/2014/main" id="{CEE28A56-A1A5-4656-B01A-A6AF2BE828BC}"/>
              </a:ext>
            </a:extLst>
          </p:cNvPr>
          <p:cNvSpPr>
            <a:spLocks noGrp="1"/>
          </p:cNvSpPr>
          <p:nvPr/>
        </p:nvSpPr>
        <p:spPr>
          <a:xfrm>
            <a:off x="685800" y="4638675"/>
            <a:ext cx="323850" cy="114300"/>
          </a:xfrm>
          <a:prstGeom prst="rect">
            <a:avLst/>
          </a:prstGeom>
          <a:noFill/>
          <a:ln w="0">
            <a:noFill/>
          </a:ln>
        </p:spPr>
        <p:txBody>
          <a:bodyPr anchor="t">
            <a:normAutofit fontScale="25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04</a:t>
            </a:r>
          </a:p>
        </p:txBody>
      </p:sp>
      <p:sp>
        <p:nvSpPr>
          <p:cNvPr id="26" name="Прямокутник 25">
            <a:extLst>
              <a:ext uri="{FF2B5EF4-FFF2-40B4-BE49-F238E27FC236}">
                <a16:creationId xmlns:a16="http://schemas.microsoft.com/office/drawing/2014/main" id="{7F11DCFF-0E0C-490F-92DB-B3DA45CA3E91}"/>
              </a:ext>
            </a:extLst>
          </p:cNvPr>
          <p:cNvSpPr>
            <a:spLocks noGrp="1"/>
          </p:cNvSpPr>
          <p:nvPr/>
        </p:nvSpPr>
        <p:spPr>
          <a:xfrm>
            <a:off x="1219200" y="4581525"/>
            <a:ext cx="2381250" cy="190500"/>
          </a:xfrm>
          <a:prstGeom prst="rect">
            <a:avLst/>
          </a:prstGeom>
          <a:noFill/>
          <a:ln w="0">
            <a:noFill/>
          </a:ln>
        </p:spPr>
        <p:txBody>
          <a:bodyPr anchor="t">
            <a:normAutofit fontScale="61905"/>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Моніторингова</a:t>
            </a:r>
          </a:p>
        </p:txBody>
      </p:sp>
      <p:sp>
        <p:nvSpPr>
          <p:cNvPr id="27" name="Прямокутник 26">
            <a:extLst>
              <a:ext uri="{FF2B5EF4-FFF2-40B4-BE49-F238E27FC236}">
                <a16:creationId xmlns:a16="http://schemas.microsoft.com/office/drawing/2014/main" id="{37975719-2708-429C-AE23-48519C868646}"/>
              </a:ext>
            </a:extLst>
          </p:cNvPr>
          <p:cNvSpPr>
            <a:spLocks noGrp="1"/>
          </p:cNvSpPr>
          <p:nvPr/>
        </p:nvSpPr>
        <p:spPr>
          <a:xfrm>
            <a:off x="3810000" y="4581525"/>
            <a:ext cx="7334250" cy="190500"/>
          </a:xfrm>
          <a:prstGeom prst="rect">
            <a:avLst/>
          </a:prstGeom>
          <a:noFill/>
          <a:ln w="0">
            <a:noFill/>
          </a:ln>
        </p:spPr>
        <p:txBody>
          <a:bodyPr anchor="t">
            <a:normAutofit fontScale="61905"/>
          </a:bodyPr>
          <a:lstStyle/>
          <a:p>
            <a:pPr algn="l">
              <a:defRPr sz="1050" b="0">
                <a:solidFill>
                  <a:srgbClr val="617278"/>
                </a:solidFill>
                <a:latin typeface="DejaVu Sans"/>
                <a:ea typeface="DejaVu Sans"/>
                <a:cs typeface="DejaVu Sans"/>
              </a:defRPr>
            </a:pPr>
            <a:r>
              <a:rPr sz="1050" b="0">
                <a:solidFill>
                  <a:srgbClr val="617278"/>
                </a:solidFill>
                <a:latin typeface="DejaVu Sans"/>
                <a:ea typeface="DejaVu Sans"/>
                <a:cs typeface="DejaVu Sans"/>
              </a:rPr>
              <a:t>повторний відбір у різні періоди</a:t>
            </a:r>
          </a:p>
        </p:txBody>
      </p:sp>
      <p:sp>
        <p:nvSpPr>
          <p:cNvPr id="28" name="Прямокутник: округлені кути 27">
            <a:extLst>
              <a:ext uri="{FF2B5EF4-FFF2-40B4-BE49-F238E27FC236}">
                <a16:creationId xmlns:a16="http://schemas.microsoft.com/office/drawing/2014/main" id="{F4925AE0-FBD3-42BF-BD84-2DE809396741}"/>
              </a:ext>
            </a:extLst>
          </p:cNvPr>
          <p:cNvSpPr>
            <a:spLocks noGrp="1"/>
          </p:cNvSpPr>
          <p:nvPr/>
        </p:nvSpPr>
        <p:spPr>
          <a:xfrm>
            <a:off x="514350" y="5029200"/>
            <a:ext cx="11068050" cy="457200"/>
          </a:xfrm>
          <a:prstGeom prst="roundRect">
            <a:avLst>
              <a:gd name="adj" fmla="val 16667"/>
            </a:avLst>
          </a:prstGeom>
          <a:solidFill>
            <a:srgbClr val="FFFFFF"/>
          </a:solidFill>
          <a:ln w="9525">
            <a:solidFill>
              <a:srgbClr val="D8E3DE"/>
            </a:solidFill>
          </a:ln>
        </p:spPr>
      </p:sp>
      <p:sp>
        <p:nvSpPr>
          <p:cNvPr id="29" name="Овал 28">
            <a:extLst>
              <a:ext uri="{FF2B5EF4-FFF2-40B4-BE49-F238E27FC236}">
                <a16:creationId xmlns:a16="http://schemas.microsoft.com/office/drawing/2014/main" id="{E89F960F-341D-421B-B4DC-C528AF59E253}"/>
              </a:ext>
            </a:extLst>
          </p:cNvPr>
          <p:cNvSpPr>
            <a:spLocks noGrp="1"/>
          </p:cNvSpPr>
          <p:nvPr/>
        </p:nvSpPr>
        <p:spPr>
          <a:xfrm>
            <a:off x="685800" y="5105400"/>
            <a:ext cx="323850" cy="304800"/>
          </a:xfrm>
          <a:prstGeom prst="ellipse">
            <a:avLst/>
          </a:prstGeom>
          <a:solidFill>
            <a:srgbClr val="C8584F"/>
          </a:solidFill>
          <a:ln w="0">
            <a:noFill/>
          </a:ln>
        </p:spPr>
      </p:sp>
      <p:sp>
        <p:nvSpPr>
          <p:cNvPr id="30" name="Прямокутник 29">
            <a:extLst>
              <a:ext uri="{FF2B5EF4-FFF2-40B4-BE49-F238E27FC236}">
                <a16:creationId xmlns:a16="http://schemas.microsoft.com/office/drawing/2014/main" id="{E486E48D-3500-4682-A32D-EF6C5241C52E}"/>
              </a:ext>
            </a:extLst>
          </p:cNvPr>
          <p:cNvSpPr>
            <a:spLocks noGrp="1"/>
          </p:cNvSpPr>
          <p:nvPr/>
        </p:nvSpPr>
        <p:spPr>
          <a:xfrm>
            <a:off x="685800" y="5200650"/>
            <a:ext cx="323850" cy="114300"/>
          </a:xfrm>
          <a:prstGeom prst="rect">
            <a:avLst/>
          </a:prstGeom>
          <a:noFill/>
          <a:ln w="0">
            <a:noFill/>
          </a:ln>
        </p:spPr>
        <p:txBody>
          <a:bodyPr anchor="t">
            <a:normAutofit fontScale="25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05</a:t>
            </a:r>
          </a:p>
        </p:txBody>
      </p:sp>
      <p:sp>
        <p:nvSpPr>
          <p:cNvPr id="31" name="Прямокутник 30">
            <a:extLst>
              <a:ext uri="{FF2B5EF4-FFF2-40B4-BE49-F238E27FC236}">
                <a16:creationId xmlns:a16="http://schemas.microsoft.com/office/drawing/2014/main" id="{E109AD66-FF91-4DD5-8991-01A26C84B262}"/>
              </a:ext>
            </a:extLst>
          </p:cNvPr>
          <p:cNvSpPr>
            <a:spLocks noGrp="1"/>
          </p:cNvSpPr>
          <p:nvPr/>
        </p:nvSpPr>
        <p:spPr>
          <a:xfrm>
            <a:off x="1219200" y="5143500"/>
            <a:ext cx="2381250" cy="190500"/>
          </a:xfrm>
          <a:prstGeom prst="rect">
            <a:avLst/>
          </a:prstGeom>
          <a:noFill/>
          <a:ln w="0">
            <a:noFill/>
          </a:ln>
        </p:spPr>
        <p:txBody>
          <a:bodyPr anchor="t">
            <a:normAutofit fontScale="61905"/>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Після ремедіації</a:t>
            </a:r>
          </a:p>
        </p:txBody>
      </p:sp>
      <p:sp>
        <p:nvSpPr>
          <p:cNvPr id="32" name="Прямокутник 31">
            <a:extLst>
              <a:ext uri="{FF2B5EF4-FFF2-40B4-BE49-F238E27FC236}">
                <a16:creationId xmlns:a16="http://schemas.microsoft.com/office/drawing/2014/main" id="{FFF36CF3-DB10-4974-820B-3DFC265E3235}"/>
              </a:ext>
            </a:extLst>
          </p:cNvPr>
          <p:cNvSpPr>
            <a:spLocks noGrp="1"/>
          </p:cNvSpPr>
          <p:nvPr/>
        </p:nvSpPr>
        <p:spPr>
          <a:xfrm>
            <a:off x="3810000" y="5143500"/>
            <a:ext cx="7334250" cy="190500"/>
          </a:xfrm>
          <a:prstGeom prst="rect">
            <a:avLst/>
          </a:prstGeom>
          <a:noFill/>
          <a:ln w="0">
            <a:noFill/>
          </a:ln>
        </p:spPr>
        <p:txBody>
          <a:bodyPr anchor="t">
            <a:normAutofit fontScale="61905"/>
          </a:bodyPr>
          <a:lstStyle/>
          <a:p>
            <a:pPr algn="l">
              <a:defRPr sz="1050" b="0">
                <a:solidFill>
                  <a:srgbClr val="617278"/>
                </a:solidFill>
                <a:latin typeface="DejaVu Sans"/>
                <a:ea typeface="DejaVu Sans"/>
                <a:cs typeface="DejaVu Sans"/>
              </a:defRPr>
            </a:pPr>
            <a:r>
              <a:rPr sz="1050" b="0">
                <a:solidFill>
                  <a:srgbClr val="617278"/>
                </a:solidFill>
                <a:latin typeface="DejaVu Sans"/>
                <a:ea typeface="DejaVu Sans"/>
                <a:cs typeface="DejaVu Sans"/>
              </a:rPr>
              <a:t>перевірка критеріїв завершення</a:t>
            </a:r>
          </a:p>
        </p:txBody>
      </p:sp>
      <p:sp>
        <p:nvSpPr>
          <p:cNvPr id="33" name="Прямокутник: округлені кути 32">
            <a:extLst>
              <a:ext uri="{FF2B5EF4-FFF2-40B4-BE49-F238E27FC236}">
                <a16:creationId xmlns:a16="http://schemas.microsoft.com/office/drawing/2014/main" id="{8C0FCD49-4D0D-49D3-BA8B-FF06CF8AEC6C}"/>
              </a:ext>
            </a:extLst>
          </p:cNvPr>
          <p:cNvSpPr>
            <a:spLocks noGrp="1"/>
          </p:cNvSpPr>
          <p:nvPr/>
        </p:nvSpPr>
        <p:spPr>
          <a:xfrm>
            <a:off x="514350" y="5762625"/>
            <a:ext cx="11068050" cy="419100"/>
          </a:xfrm>
          <a:prstGeom prst="roundRect">
            <a:avLst>
              <a:gd name="adj" fmla="val 18182"/>
            </a:avLst>
          </a:prstGeom>
          <a:solidFill>
            <a:srgbClr val="F5EBDD"/>
          </a:solidFill>
          <a:ln w="0">
            <a:noFill/>
          </a:ln>
        </p:spPr>
      </p:sp>
      <p:sp>
        <p:nvSpPr>
          <p:cNvPr id="34" name="Прямокутник 33">
            <a:extLst>
              <a:ext uri="{FF2B5EF4-FFF2-40B4-BE49-F238E27FC236}">
                <a16:creationId xmlns:a16="http://schemas.microsoft.com/office/drawing/2014/main" id="{ABC00854-D272-4CC6-A338-1B6E047E9C60}"/>
              </a:ext>
            </a:extLst>
          </p:cNvPr>
          <p:cNvSpPr>
            <a:spLocks noGrp="1"/>
          </p:cNvSpPr>
          <p:nvPr/>
        </p:nvSpPr>
        <p:spPr>
          <a:xfrm>
            <a:off x="742950" y="5876925"/>
            <a:ext cx="10572750" cy="180975"/>
          </a:xfrm>
          <a:prstGeom prst="rect">
            <a:avLst/>
          </a:prstGeom>
          <a:noFill/>
          <a:ln w="0">
            <a:noFill/>
          </a:ln>
        </p:spPr>
        <p:txBody>
          <a:bodyPr anchor="t">
            <a:normAutofit fontScale="55952"/>
          </a:bodyPr>
          <a:lstStyle/>
          <a:p>
            <a:pPr algn="ctr">
              <a:defRPr sz="1050" b="1">
                <a:solidFill>
                  <a:srgbClr val="D8942C"/>
                </a:solidFill>
                <a:latin typeface="DejaVu Sans"/>
                <a:ea typeface="DejaVu Sans"/>
                <a:cs typeface="DejaVu Sans"/>
              </a:defRPr>
            </a:pPr>
            <a:r>
              <a:rPr sz="1050" b="1">
                <a:solidFill>
                  <a:srgbClr val="D8942C"/>
                </a:solidFill>
                <a:latin typeface="DejaVu Sans"/>
                <a:ea typeface="DejaVu Sans"/>
                <a:cs typeface="DejaVu Sans"/>
              </a:rPr>
              <a:t>Одна назва «контрольна точка» без опису функції створює неоднозначність під час інтерпретації.</a:t>
            </a:r>
          </a:p>
        </p:txBody>
      </p:sp>
      <p:sp>
        <p:nvSpPr>
          <p:cNvPr id="35" name="Прямокутник 34">
            <a:extLst>
              <a:ext uri="{FF2B5EF4-FFF2-40B4-BE49-F238E27FC236}">
                <a16:creationId xmlns:a16="http://schemas.microsoft.com/office/drawing/2014/main" id="{5959BB44-19D9-49A5-BD1C-D0E6BDDAF97B}"/>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36" name="Прямокутник 35">
            <a:extLst>
              <a:ext uri="{FF2B5EF4-FFF2-40B4-BE49-F238E27FC236}">
                <a16:creationId xmlns:a16="http://schemas.microsoft.com/office/drawing/2014/main" id="{5B66AF02-4B1A-4A8E-B56B-0A60BAB8D890}"/>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15</a:t>
            </a:r>
          </a:p>
        </p:txBody>
      </p:sp>
    </p:spTree>
    <p:extLst>
      <p:ext uri="{BB962C8B-B14F-4D97-AF65-F5344CB8AC3E}">
        <p14:creationId xmlns:p14="http://schemas.microsoft.com/office/powerpoint/2010/main" val="977972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30" name="Прямокутник 29">
            <a:extLst>
              <a:ext uri="{FF2B5EF4-FFF2-40B4-BE49-F238E27FC236}">
                <a16:creationId xmlns:a16="http://schemas.microsoft.com/office/drawing/2014/main" id="{524A2775-7397-494E-B667-DA7CA53A8205}"/>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16</a:t>
            </a:r>
          </a:p>
        </p:txBody>
      </p:sp>
      <p:sp>
        <p:nvSpPr>
          <p:cNvPr id="2" name="Прямокутник 1">
            <a:extLst>
              <a:ext uri="{FF2B5EF4-FFF2-40B4-BE49-F238E27FC236}">
                <a16:creationId xmlns:a16="http://schemas.microsoft.com/office/drawing/2014/main" id="{EC347B73-B15A-4D99-9E4C-8950B31EE101}"/>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43909057-00DC-4F7A-8E03-FC996EB97DB7}"/>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Точкова проба зберігає просторову інформацію</a:t>
            </a:r>
          </a:p>
        </p:txBody>
      </p:sp>
      <p:sp>
        <p:nvSpPr>
          <p:cNvPr id="4" name="Прямокутник: округлені кути 3">
            <a:extLst>
              <a:ext uri="{FF2B5EF4-FFF2-40B4-BE49-F238E27FC236}">
                <a16:creationId xmlns:a16="http://schemas.microsoft.com/office/drawing/2014/main" id="{0C6D7CEA-D9CC-4AAC-AE65-CFFD6A988A0A}"/>
              </a:ext>
            </a:extLst>
          </p:cNvPr>
          <p:cNvSpPr>
            <a:spLocks noGrp="1"/>
          </p:cNvSpPr>
          <p:nvPr/>
        </p:nvSpPr>
        <p:spPr>
          <a:xfrm>
            <a:off x="514350" y="1657350"/>
            <a:ext cx="11068050" cy="781050"/>
          </a:xfrm>
          <a:prstGeom prst="roundRect">
            <a:avLst>
              <a:gd name="adj" fmla="val 9756"/>
            </a:avLst>
          </a:prstGeom>
          <a:solidFill>
            <a:srgbClr val="FFFFFF"/>
          </a:solidFill>
          <a:ln w="9525">
            <a:solidFill>
              <a:srgbClr val="D8E3DE"/>
            </a:solidFill>
          </a:ln>
        </p:spPr>
      </p:sp>
      <p:sp>
        <p:nvSpPr>
          <p:cNvPr id="5" name="Прямокутник: округлені кути 4">
            <a:extLst>
              <a:ext uri="{FF2B5EF4-FFF2-40B4-BE49-F238E27FC236}">
                <a16:creationId xmlns:a16="http://schemas.microsoft.com/office/drawing/2014/main" id="{7FA8DEDD-E3E1-489B-811A-603A7A30B72F}"/>
              </a:ext>
            </a:extLst>
          </p:cNvPr>
          <p:cNvSpPr>
            <a:spLocks noGrp="1"/>
          </p:cNvSpPr>
          <p:nvPr/>
        </p:nvSpPr>
        <p:spPr>
          <a:xfrm>
            <a:off x="514350" y="1657350"/>
            <a:ext cx="76200" cy="7810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4E39035A-E013-4EF8-BAD0-28667E5772F0}"/>
              </a:ext>
            </a:extLst>
          </p:cNvPr>
          <p:cNvSpPr>
            <a:spLocks noGrp="1"/>
          </p:cNvSpPr>
          <p:nvPr/>
        </p:nvSpPr>
        <p:spPr>
          <a:xfrm>
            <a:off x="742950" y="1809750"/>
            <a:ext cx="1064895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ТОЧКОВА ПРОБА</a:t>
            </a:r>
          </a:p>
        </p:txBody>
      </p:sp>
      <p:sp>
        <p:nvSpPr>
          <p:cNvPr id="7" name="Прямокутник 6">
            <a:extLst>
              <a:ext uri="{FF2B5EF4-FFF2-40B4-BE49-F238E27FC236}">
                <a16:creationId xmlns:a16="http://schemas.microsoft.com/office/drawing/2014/main" id="{6100D674-BE88-4118-9050-56BB1417D3D3}"/>
              </a:ext>
            </a:extLst>
          </p:cNvPr>
          <p:cNvSpPr>
            <a:spLocks noGrp="1"/>
          </p:cNvSpPr>
          <p:nvPr/>
        </p:nvSpPr>
        <p:spPr>
          <a:xfrm>
            <a:off x="742950" y="2066925"/>
            <a:ext cx="10648950" cy="257175"/>
          </a:xfrm>
          <a:prstGeom prst="rect">
            <a:avLst/>
          </a:prstGeom>
          <a:noFill/>
          <a:ln w="0">
            <a:noFill/>
          </a:ln>
        </p:spPr>
        <p:txBody>
          <a:bodyPr anchor="t">
            <a:normAutofit fontScale="85294"/>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Проба, відібрана з одного місця, у конкретний час і з визначеного інтервалу глибини.</a:t>
            </a:r>
          </a:p>
        </p:txBody>
      </p:sp>
      <p:sp>
        <p:nvSpPr>
          <p:cNvPr id="8" name="Прямокутник: округлені кути 7">
            <a:extLst>
              <a:ext uri="{FF2B5EF4-FFF2-40B4-BE49-F238E27FC236}">
                <a16:creationId xmlns:a16="http://schemas.microsoft.com/office/drawing/2014/main" id="{D0F409D4-8879-4668-8679-EEBF5C9D8F66}"/>
              </a:ext>
            </a:extLst>
          </p:cNvPr>
          <p:cNvSpPr>
            <a:spLocks noGrp="1"/>
          </p:cNvSpPr>
          <p:nvPr/>
        </p:nvSpPr>
        <p:spPr>
          <a:xfrm>
            <a:off x="514350" y="2724150"/>
            <a:ext cx="4857750" cy="2647950"/>
          </a:xfrm>
          <a:prstGeom prst="roundRect">
            <a:avLst>
              <a:gd name="adj" fmla="val 2878"/>
            </a:avLst>
          </a:prstGeom>
          <a:solidFill>
            <a:srgbClr val="FFFFFF"/>
          </a:solidFill>
          <a:ln w="9525">
            <a:solidFill>
              <a:srgbClr val="D8E3DE"/>
            </a:solidFill>
          </a:ln>
        </p:spPr>
      </p:sp>
      <p:sp>
        <p:nvSpPr>
          <p:cNvPr id="9" name="Прямокутник 8">
            <a:extLst>
              <a:ext uri="{FF2B5EF4-FFF2-40B4-BE49-F238E27FC236}">
                <a16:creationId xmlns:a16="http://schemas.microsoft.com/office/drawing/2014/main" id="{71CE1354-F03E-4F1C-9BC0-132BEF3039F4}"/>
              </a:ext>
            </a:extLst>
          </p:cNvPr>
          <p:cNvSpPr>
            <a:spLocks noGrp="1"/>
          </p:cNvSpPr>
          <p:nvPr/>
        </p:nvSpPr>
        <p:spPr>
          <a:xfrm>
            <a:off x="742950" y="2914650"/>
            <a:ext cx="28575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ОДНЕ МІСЦЕ, ОДИН ІНТЕРВАЛ</a:t>
            </a:r>
          </a:p>
        </p:txBody>
      </p:sp>
      <p:sp>
        <p:nvSpPr>
          <p:cNvPr id="10" name="Прямокутник 9">
            <a:extLst>
              <a:ext uri="{FF2B5EF4-FFF2-40B4-BE49-F238E27FC236}">
                <a16:creationId xmlns:a16="http://schemas.microsoft.com/office/drawing/2014/main" id="{0D3732F7-E90D-4AE6-BDA6-8CD9E0F2B2CD}"/>
              </a:ext>
            </a:extLst>
          </p:cNvPr>
          <p:cNvSpPr>
            <a:spLocks noGrp="1"/>
          </p:cNvSpPr>
          <p:nvPr/>
        </p:nvSpPr>
        <p:spPr>
          <a:xfrm>
            <a:off x="895350" y="3333750"/>
            <a:ext cx="2095500" cy="457200"/>
          </a:xfrm>
          <a:prstGeom prst="rect">
            <a:avLst/>
          </a:prstGeom>
          <a:solidFill>
            <a:srgbClr val="6F5A3C"/>
          </a:solidFill>
          <a:ln w="0">
            <a:noFill/>
          </a:ln>
        </p:spPr>
      </p:sp>
      <p:sp>
        <p:nvSpPr>
          <p:cNvPr id="11" name="Прямокутник 10">
            <a:extLst>
              <a:ext uri="{FF2B5EF4-FFF2-40B4-BE49-F238E27FC236}">
                <a16:creationId xmlns:a16="http://schemas.microsoft.com/office/drawing/2014/main" id="{DCBD3D7E-E2C2-4687-85E7-90D89F73446C}"/>
              </a:ext>
            </a:extLst>
          </p:cNvPr>
          <p:cNvSpPr>
            <a:spLocks noGrp="1"/>
          </p:cNvSpPr>
          <p:nvPr/>
        </p:nvSpPr>
        <p:spPr>
          <a:xfrm>
            <a:off x="895350" y="3790950"/>
            <a:ext cx="2095500" cy="552450"/>
          </a:xfrm>
          <a:prstGeom prst="rect">
            <a:avLst/>
          </a:prstGeom>
          <a:solidFill>
            <a:srgbClr val="B58B55"/>
          </a:solidFill>
          <a:ln w="0">
            <a:noFill/>
          </a:ln>
        </p:spPr>
      </p:sp>
      <p:sp>
        <p:nvSpPr>
          <p:cNvPr id="12" name="Прямокутник 11">
            <a:extLst>
              <a:ext uri="{FF2B5EF4-FFF2-40B4-BE49-F238E27FC236}">
                <a16:creationId xmlns:a16="http://schemas.microsoft.com/office/drawing/2014/main" id="{C837B931-BFA5-437F-B015-2FA4ABB1B2DA}"/>
              </a:ext>
            </a:extLst>
          </p:cNvPr>
          <p:cNvSpPr>
            <a:spLocks noGrp="1"/>
          </p:cNvSpPr>
          <p:nvPr/>
        </p:nvSpPr>
        <p:spPr>
          <a:xfrm>
            <a:off x="895350" y="4343400"/>
            <a:ext cx="2095500" cy="552450"/>
          </a:xfrm>
          <a:prstGeom prst="rect">
            <a:avLst/>
          </a:prstGeom>
          <a:solidFill>
            <a:srgbClr val="D8B77A"/>
          </a:solidFill>
          <a:ln w="0">
            <a:noFill/>
          </a:ln>
        </p:spPr>
      </p:sp>
      <p:sp>
        <p:nvSpPr>
          <p:cNvPr id="13" name="Прямокутник: округлені кути 12">
            <a:extLst>
              <a:ext uri="{FF2B5EF4-FFF2-40B4-BE49-F238E27FC236}">
                <a16:creationId xmlns:a16="http://schemas.microsoft.com/office/drawing/2014/main" id="{1AE956F2-9555-4BAB-841A-B4B27D24F062}"/>
              </a:ext>
            </a:extLst>
          </p:cNvPr>
          <p:cNvSpPr>
            <a:spLocks noGrp="1"/>
          </p:cNvSpPr>
          <p:nvPr/>
        </p:nvSpPr>
        <p:spPr>
          <a:xfrm>
            <a:off x="1809750" y="3162300"/>
            <a:ext cx="266700" cy="1428750"/>
          </a:xfrm>
          <a:prstGeom prst="roundRect">
            <a:avLst>
              <a:gd name="adj" fmla="val 28571"/>
            </a:avLst>
          </a:prstGeom>
          <a:solidFill>
            <a:srgbClr val="3A708C"/>
          </a:solidFill>
          <a:ln w="0">
            <a:noFill/>
          </a:ln>
        </p:spPr>
      </p:sp>
      <p:sp>
        <p:nvSpPr>
          <p:cNvPr id="14" name="Овал 13">
            <a:extLst>
              <a:ext uri="{FF2B5EF4-FFF2-40B4-BE49-F238E27FC236}">
                <a16:creationId xmlns:a16="http://schemas.microsoft.com/office/drawing/2014/main" id="{9EFD50B3-8DA9-4F97-AA41-B8064CAB0B99}"/>
              </a:ext>
            </a:extLst>
          </p:cNvPr>
          <p:cNvSpPr>
            <a:spLocks noGrp="1"/>
          </p:cNvSpPr>
          <p:nvPr/>
        </p:nvSpPr>
        <p:spPr>
          <a:xfrm>
            <a:off x="1762125" y="4229100"/>
            <a:ext cx="361950" cy="361950"/>
          </a:xfrm>
          <a:prstGeom prst="ellipse">
            <a:avLst/>
          </a:prstGeom>
          <a:solidFill>
            <a:srgbClr val="C8584F"/>
          </a:solidFill>
          <a:ln w="0">
            <a:noFill/>
          </a:ln>
        </p:spPr>
      </p:sp>
      <p:sp>
        <p:nvSpPr>
          <p:cNvPr id="15" name="Прямокутник 14">
            <a:extLst>
              <a:ext uri="{FF2B5EF4-FFF2-40B4-BE49-F238E27FC236}">
                <a16:creationId xmlns:a16="http://schemas.microsoft.com/office/drawing/2014/main" id="{6F3DBAB0-2115-41E7-9510-2CB4444E194E}"/>
              </a:ext>
            </a:extLst>
          </p:cNvPr>
          <p:cNvSpPr>
            <a:spLocks noGrp="1"/>
          </p:cNvSpPr>
          <p:nvPr/>
        </p:nvSpPr>
        <p:spPr>
          <a:xfrm>
            <a:off x="3238500" y="3429000"/>
            <a:ext cx="952500" cy="171450"/>
          </a:xfrm>
          <a:prstGeom prst="rect">
            <a:avLst/>
          </a:prstGeom>
          <a:noFill/>
          <a:ln w="0">
            <a:noFill/>
          </a:ln>
        </p:spPr>
        <p:txBody>
          <a:bodyPr anchor="t">
            <a:normAutofit fontScale="58333"/>
          </a:bodyPr>
          <a:lstStyle/>
          <a:p>
            <a:pPr algn="l">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0–10 см</a:t>
            </a:r>
          </a:p>
        </p:txBody>
      </p:sp>
      <p:sp>
        <p:nvSpPr>
          <p:cNvPr id="16" name="Прямокутник 15">
            <a:extLst>
              <a:ext uri="{FF2B5EF4-FFF2-40B4-BE49-F238E27FC236}">
                <a16:creationId xmlns:a16="http://schemas.microsoft.com/office/drawing/2014/main" id="{1C55E964-6BB7-4EBC-979C-F08B787E1301}"/>
              </a:ext>
            </a:extLst>
          </p:cNvPr>
          <p:cNvSpPr>
            <a:spLocks noGrp="1"/>
          </p:cNvSpPr>
          <p:nvPr/>
        </p:nvSpPr>
        <p:spPr>
          <a:xfrm>
            <a:off x="3238500" y="3962400"/>
            <a:ext cx="952500" cy="171450"/>
          </a:xfrm>
          <a:prstGeom prst="rect">
            <a:avLst/>
          </a:prstGeom>
          <a:noFill/>
          <a:ln w="0">
            <a:noFill/>
          </a:ln>
        </p:spPr>
        <p:txBody>
          <a:bodyPr anchor="t">
            <a:normAutofit fontScale="58333"/>
          </a:bodyPr>
          <a:lstStyle/>
          <a:p>
            <a:pPr algn="l">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10–30 см</a:t>
            </a:r>
          </a:p>
        </p:txBody>
      </p:sp>
      <p:sp>
        <p:nvSpPr>
          <p:cNvPr id="17" name="Прямокутник 16">
            <a:extLst>
              <a:ext uri="{FF2B5EF4-FFF2-40B4-BE49-F238E27FC236}">
                <a16:creationId xmlns:a16="http://schemas.microsoft.com/office/drawing/2014/main" id="{75953F00-8D2D-4BA6-8DC5-88DB161619F3}"/>
              </a:ext>
            </a:extLst>
          </p:cNvPr>
          <p:cNvSpPr>
            <a:spLocks noGrp="1"/>
          </p:cNvSpPr>
          <p:nvPr/>
        </p:nvSpPr>
        <p:spPr>
          <a:xfrm>
            <a:off x="3238500" y="4514850"/>
            <a:ext cx="952500" cy="171450"/>
          </a:xfrm>
          <a:prstGeom prst="rect">
            <a:avLst/>
          </a:prstGeom>
          <a:noFill/>
          <a:ln w="0">
            <a:noFill/>
          </a:ln>
        </p:spPr>
        <p:txBody>
          <a:bodyPr anchor="t">
            <a:normAutofit fontScale="58333"/>
          </a:bodyPr>
          <a:lstStyle/>
          <a:p>
            <a:pPr algn="l">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30–50 см</a:t>
            </a:r>
          </a:p>
        </p:txBody>
      </p:sp>
      <p:sp>
        <p:nvSpPr>
          <p:cNvPr id="18" name="Прямокутник 17">
            <a:extLst>
              <a:ext uri="{FF2B5EF4-FFF2-40B4-BE49-F238E27FC236}">
                <a16:creationId xmlns:a16="http://schemas.microsoft.com/office/drawing/2014/main" id="{F12E9A78-546F-425E-B08F-90268CD4FAF1}"/>
              </a:ext>
            </a:extLst>
          </p:cNvPr>
          <p:cNvSpPr>
            <a:spLocks noGrp="1"/>
          </p:cNvSpPr>
          <p:nvPr/>
        </p:nvSpPr>
        <p:spPr>
          <a:xfrm>
            <a:off x="742950" y="5067300"/>
            <a:ext cx="4191000" cy="171450"/>
          </a:xfrm>
          <a:prstGeom prst="rect">
            <a:avLst/>
          </a:prstGeom>
          <a:noFill/>
          <a:ln w="0">
            <a:noFill/>
          </a:ln>
        </p:spPr>
        <p:txBody>
          <a:bodyPr anchor="t">
            <a:normAutofit fontScale="63636"/>
          </a:bodyPr>
          <a:lstStyle/>
          <a:p>
            <a:pPr algn="l">
              <a:defRPr sz="825" b="0">
                <a:solidFill>
                  <a:srgbClr val="617278"/>
                </a:solidFill>
                <a:latin typeface="DejaVu Sans"/>
                <a:ea typeface="DejaVu Sans"/>
                <a:cs typeface="DejaVu Sans"/>
              </a:defRPr>
            </a:pPr>
            <a:r>
              <a:rPr sz="825" b="0">
                <a:solidFill>
                  <a:srgbClr val="617278"/>
                </a:solidFill>
                <a:latin typeface="DejaVu Sans"/>
                <a:ea typeface="DejaVu Sans"/>
                <a:cs typeface="DejaVu Sans"/>
              </a:rPr>
              <a:t>окрема проба з вибраного інтервалу</a:t>
            </a:r>
          </a:p>
        </p:txBody>
      </p:sp>
      <p:sp>
        <p:nvSpPr>
          <p:cNvPr id="19" name="Прямокутник: округлені кути 18">
            <a:extLst>
              <a:ext uri="{FF2B5EF4-FFF2-40B4-BE49-F238E27FC236}">
                <a16:creationId xmlns:a16="http://schemas.microsoft.com/office/drawing/2014/main" id="{50802CE9-8F25-41B3-A8C0-105545878F70}"/>
              </a:ext>
            </a:extLst>
          </p:cNvPr>
          <p:cNvSpPr>
            <a:spLocks noGrp="1"/>
          </p:cNvSpPr>
          <p:nvPr/>
        </p:nvSpPr>
        <p:spPr>
          <a:xfrm>
            <a:off x="5657850" y="2724150"/>
            <a:ext cx="2838450" cy="2647950"/>
          </a:xfrm>
          <a:prstGeom prst="roundRect">
            <a:avLst>
              <a:gd name="adj" fmla="val 2878"/>
            </a:avLst>
          </a:prstGeom>
          <a:solidFill>
            <a:srgbClr val="F4F8F5"/>
          </a:solidFill>
          <a:ln w="9525">
            <a:solidFill>
              <a:srgbClr val="D8E3DE"/>
            </a:solidFill>
          </a:ln>
        </p:spPr>
      </p:sp>
      <p:sp>
        <p:nvSpPr>
          <p:cNvPr id="20" name="Прямокутник 19">
            <a:extLst>
              <a:ext uri="{FF2B5EF4-FFF2-40B4-BE49-F238E27FC236}">
                <a16:creationId xmlns:a16="http://schemas.microsoft.com/office/drawing/2014/main" id="{D6A026ED-DF76-4B84-A12E-359018091B75}"/>
              </a:ext>
            </a:extLst>
          </p:cNvPr>
          <p:cNvSpPr>
            <a:spLocks noGrp="1"/>
          </p:cNvSpPr>
          <p:nvPr/>
        </p:nvSpPr>
        <p:spPr>
          <a:xfrm>
            <a:off x="5886450" y="2914650"/>
            <a:ext cx="1714500" cy="190500"/>
          </a:xfrm>
          <a:prstGeom prst="rect">
            <a:avLst/>
          </a:prstGeom>
          <a:noFill/>
          <a:ln w="0">
            <a:noFill/>
          </a:ln>
        </p:spPr>
        <p:txBody>
          <a:bodyPr anchor="t">
            <a:normAutofit fontScale="78788"/>
          </a:bodyPr>
          <a:lstStyle/>
          <a:p>
            <a:pPr algn="l">
              <a:defRPr sz="825" b="1">
                <a:solidFill>
                  <a:srgbClr val="4D8A68"/>
                </a:solidFill>
                <a:latin typeface="DejaVu Sans"/>
                <a:ea typeface="DejaVu Sans"/>
                <a:cs typeface="DejaVu Sans"/>
              </a:defRPr>
            </a:pPr>
            <a:r>
              <a:rPr sz="825" b="1">
                <a:solidFill>
                  <a:srgbClr val="4D8A68"/>
                </a:solidFill>
                <a:latin typeface="DejaVu Sans"/>
                <a:ea typeface="DejaVu Sans"/>
                <a:cs typeface="DejaVu Sans"/>
              </a:rPr>
              <a:t>ЗАСТОСУВАННЯ</a:t>
            </a:r>
          </a:p>
        </p:txBody>
      </p:sp>
      <p:sp>
        <p:nvSpPr>
          <p:cNvPr id="21" name="Прямокутник 20">
            <a:extLst>
              <a:ext uri="{FF2B5EF4-FFF2-40B4-BE49-F238E27FC236}">
                <a16:creationId xmlns:a16="http://schemas.microsoft.com/office/drawing/2014/main" id="{E475F3C5-CE9F-4FC8-9C37-78644EE6C45C}"/>
              </a:ext>
            </a:extLst>
          </p:cNvPr>
          <p:cNvSpPr>
            <a:spLocks noGrp="1"/>
          </p:cNvSpPr>
          <p:nvPr/>
        </p:nvSpPr>
        <p:spPr>
          <a:xfrm>
            <a:off x="5886450" y="3257550"/>
            <a:ext cx="2286000" cy="1619250"/>
          </a:xfrm>
          <a:prstGeom prst="rect">
            <a:avLst/>
          </a:prstGeom>
          <a:noFill/>
          <a:ln w="0">
            <a:noFill/>
          </a:ln>
        </p:spPr>
        <p:txBody>
          <a:bodyPr anchor="t">
            <a:normAutofit/>
          </a:bodyPr>
          <a:lstStyle/>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локальний максимум</a:t>
            </a:r>
          </a:p>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конкретне джерело</a:t>
            </a:r>
          </a:p>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вертикальний профіль</a:t>
            </a:r>
          </a:p>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межі осередку</a:t>
            </a:r>
          </a:p>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леткі речовини</a:t>
            </a:r>
          </a:p>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контроль очищення</a:t>
            </a:r>
          </a:p>
        </p:txBody>
      </p:sp>
      <p:sp>
        <p:nvSpPr>
          <p:cNvPr id="22" name="Прямокутник: округлені кути 21">
            <a:extLst>
              <a:ext uri="{FF2B5EF4-FFF2-40B4-BE49-F238E27FC236}">
                <a16:creationId xmlns:a16="http://schemas.microsoft.com/office/drawing/2014/main" id="{CE9E7BE1-7AEC-4932-ADBF-DFF3844FF696}"/>
              </a:ext>
            </a:extLst>
          </p:cNvPr>
          <p:cNvSpPr>
            <a:spLocks noGrp="1"/>
          </p:cNvSpPr>
          <p:nvPr/>
        </p:nvSpPr>
        <p:spPr>
          <a:xfrm>
            <a:off x="8743950" y="2724150"/>
            <a:ext cx="2838450" cy="2647950"/>
          </a:xfrm>
          <a:prstGeom prst="roundRect">
            <a:avLst>
              <a:gd name="adj" fmla="val 2878"/>
            </a:avLst>
          </a:prstGeom>
          <a:solidFill>
            <a:srgbClr val="F5EBDD"/>
          </a:solidFill>
          <a:ln w="9525">
            <a:solidFill>
              <a:srgbClr val="E4D2B5"/>
            </a:solidFill>
          </a:ln>
        </p:spPr>
      </p:sp>
      <p:sp>
        <p:nvSpPr>
          <p:cNvPr id="23" name="Прямокутник 22">
            <a:extLst>
              <a:ext uri="{FF2B5EF4-FFF2-40B4-BE49-F238E27FC236}">
                <a16:creationId xmlns:a16="http://schemas.microsoft.com/office/drawing/2014/main" id="{899C27D8-8706-4BF9-83BC-717931ACF94C}"/>
              </a:ext>
            </a:extLst>
          </p:cNvPr>
          <p:cNvSpPr>
            <a:spLocks noGrp="1"/>
          </p:cNvSpPr>
          <p:nvPr/>
        </p:nvSpPr>
        <p:spPr>
          <a:xfrm>
            <a:off x="8972550" y="2914650"/>
            <a:ext cx="1524000" cy="190500"/>
          </a:xfrm>
          <a:prstGeom prst="rect">
            <a:avLst/>
          </a:prstGeom>
          <a:noFill/>
          <a:ln w="0">
            <a:noFill/>
          </a:ln>
        </p:spPr>
        <p:txBody>
          <a:bodyPr anchor="t">
            <a:normAutofit fontScale="78788"/>
          </a:bodyPr>
          <a:lstStyle/>
          <a:p>
            <a:pPr algn="l">
              <a:defRPr sz="825" b="1">
                <a:solidFill>
                  <a:srgbClr val="D8942C"/>
                </a:solidFill>
                <a:latin typeface="DejaVu Sans"/>
                <a:ea typeface="DejaVu Sans"/>
                <a:cs typeface="DejaVu Sans"/>
              </a:defRPr>
            </a:pPr>
            <a:r>
              <a:rPr sz="825" b="1">
                <a:solidFill>
                  <a:srgbClr val="D8942C"/>
                </a:solidFill>
                <a:latin typeface="DejaVu Sans"/>
                <a:ea typeface="DejaVu Sans"/>
                <a:cs typeface="DejaVu Sans"/>
              </a:rPr>
              <a:t>ОБМЕЖЕННЯ</a:t>
            </a:r>
          </a:p>
        </p:txBody>
      </p:sp>
      <p:sp>
        <p:nvSpPr>
          <p:cNvPr id="24" name="Прямокутник 23">
            <a:extLst>
              <a:ext uri="{FF2B5EF4-FFF2-40B4-BE49-F238E27FC236}">
                <a16:creationId xmlns:a16="http://schemas.microsoft.com/office/drawing/2014/main" id="{3C77F682-0FBE-437A-9B35-A2AC7B203CDE}"/>
              </a:ext>
            </a:extLst>
          </p:cNvPr>
          <p:cNvSpPr>
            <a:spLocks noGrp="1"/>
          </p:cNvSpPr>
          <p:nvPr/>
        </p:nvSpPr>
        <p:spPr>
          <a:xfrm>
            <a:off x="8972550" y="3257550"/>
            <a:ext cx="2305050" cy="1428750"/>
          </a:xfrm>
          <a:prstGeom prst="rect">
            <a:avLst/>
          </a:prstGeom>
          <a:noFill/>
          <a:ln w="0">
            <a:noFill/>
          </a:ln>
        </p:spPr>
        <p:txBody>
          <a:bodyPr anchor="t">
            <a:normAutofit/>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Окрема проба не характеризує всю ділянку. На неоднорідній території результати швидко змінюються, тому потрібна більша кількість точок.</a:t>
            </a:r>
          </a:p>
        </p:txBody>
      </p:sp>
      <p:sp>
        <p:nvSpPr>
          <p:cNvPr id="25" name="Прямокутник: округлені кути 24">
            <a:extLst>
              <a:ext uri="{FF2B5EF4-FFF2-40B4-BE49-F238E27FC236}">
                <a16:creationId xmlns:a16="http://schemas.microsoft.com/office/drawing/2014/main" id="{D56E5F4C-A107-4C40-AB93-C9AC56C95D33}"/>
              </a:ext>
            </a:extLst>
          </p:cNvPr>
          <p:cNvSpPr>
            <a:spLocks noGrp="1"/>
          </p:cNvSpPr>
          <p:nvPr/>
        </p:nvSpPr>
        <p:spPr>
          <a:xfrm>
            <a:off x="514350" y="5629275"/>
            <a:ext cx="11068050" cy="552450"/>
          </a:xfrm>
          <a:prstGeom prst="roundRect">
            <a:avLst>
              <a:gd name="adj" fmla="val 13793"/>
            </a:avLst>
          </a:prstGeom>
          <a:solidFill>
            <a:srgbClr val="10272E"/>
          </a:solidFill>
          <a:ln w="0">
            <a:noFill/>
          </a:ln>
        </p:spPr>
      </p:sp>
      <p:sp>
        <p:nvSpPr>
          <p:cNvPr id="26" name="Прямокутник 25">
            <a:extLst>
              <a:ext uri="{FF2B5EF4-FFF2-40B4-BE49-F238E27FC236}">
                <a16:creationId xmlns:a16="http://schemas.microsoft.com/office/drawing/2014/main" id="{B597DE15-932A-414E-8B47-1EE15E67BB1D}"/>
              </a:ext>
            </a:extLst>
          </p:cNvPr>
          <p:cNvSpPr>
            <a:spLocks noGrp="1"/>
          </p:cNvSpPr>
          <p:nvPr/>
        </p:nvSpPr>
        <p:spPr>
          <a:xfrm>
            <a:off x="742950" y="5800725"/>
            <a:ext cx="1047750" cy="171450"/>
          </a:xfrm>
          <a:prstGeom prst="rect">
            <a:avLst/>
          </a:prstGeom>
          <a:noFill/>
          <a:ln w="0">
            <a:noFill/>
          </a:ln>
        </p:spPr>
        <p:txBody>
          <a:bodyPr anchor="t">
            <a:normAutofit fontScale="63636"/>
          </a:bodyPr>
          <a:lstStyle/>
          <a:p>
            <a:pPr algn="l">
              <a:defRPr sz="825" b="1">
                <a:solidFill>
                  <a:srgbClr val="A9D6C4"/>
                </a:solidFill>
                <a:latin typeface="DejaVu Sans"/>
                <a:ea typeface="DejaVu Sans"/>
                <a:cs typeface="DejaVu Sans"/>
              </a:defRPr>
            </a:pPr>
            <a:r>
              <a:rPr sz="825" b="1">
                <a:solidFill>
                  <a:srgbClr val="A9D6C4"/>
                </a:solidFill>
                <a:latin typeface="DejaVu Sans"/>
                <a:ea typeface="DejaVu Sans"/>
                <a:cs typeface="DejaVu Sans"/>
              </a:rPr>
              <a:t>ПЕРЕВАГА</a:t>
            </a:r>
          </a:p>
        </p:txBody>
      </p:sp>
      <p:sp>
        <p:nvSpPr>
          <p:cNvPr id="27" name="Прямокутник 26">
            <a:extLst>
              <a:ext uri="{FF2B5EF4-FFF2-40B4-BE49-F238E27FC236}">
                <a16:creationId xmlns:a16="http://schemas.microsoft.com/office/drawing/2014/main" id="{0735CDAE-CB60-4A77-88C5-CB61AE32C1EE}"/>
              </a:ext>
            </a:extLst>
          </p:cNvPr>
          <p:cNvSpPr>
            <a:spLocks noGrp="1"/>
          </p:cNvSpPr>
          <p:nvPr/>
        </p:nvSpPr>
        <p:spPr>
          <a:xfrm>
            <a:off x="1981200" y="5762625"/>
            <a:ext cx="9144000" cy="238125"/>
          </a:xfrm>
          <a:prstGeom prst="rect">
            <a:avLst/>
          </a:prstGeom>
          <a:noFill/>
          <a:ln w="0">
            <a:noFill/>
          </a:ln>
        </p:spPr>
        <p:txBody>
          <a:bodyPr anchor="t">
            <a:normAutofit fontScale="80208"/>
          </a:bodyPr>
          <a:lstStyle/>
          <a:p>
            <a:pPr algn="l">
              <a:defRPr sz="1200" b="1">
                <a:solidFill>
                  <a:srgbClr val="FFFFFF"/>
                </a:solidFill>
                <a:latin typeface="DejaVu Sans"/>
                <a:ea typeface="DejaVu Sans"/>
                <a:cs typeface="DejaVu Sans"/>
              </a:defRPr>
            </a:pPr>
            <a:r>
              <a:rPr sz="1200" b="1">
                <a:solidFill>
                  <a:srgbClr val="FFFFFF"/>
                </a:solidFill>
                <a:latin typeface="DejaVu Sans"/>
                <a:ea typeface="DejaVu Sans"/>
                <a:cs typeface="DejaVu Sans"/>
              </a:rPr>
              <a:t>Виявляє локальні концентрації та підтримує картографування</a:t>
            </a:r>
          </a:p>
        </p:txBody>
      </p:sp>
      <p:sp>
        <p:nvSpPr>
          <p:cNvPr id="28" name="Прямокутник 27">
            <a:extLst>
              <a:ext uri="{FF2B5EF4-FFF2-40B4-BE49-F238E27FC236}">
                <a16:creationId xmlns:a16="http://schemas.microsoft.com/office/drawing/2014/main" id="{9BB41923-2BEE-4CF8-AB9D-1383186C988A}"/>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29" name="Прямокутник 28">
            <a:extLst>
              <a:ext uri="{FF2B5EF4-FFF2-40B4-BE49-F238E27FC236}">
                <a16:creationId xmlns:a16="http://schemas.microsoft.com/office/drawing/2014/main" id="{C4C12AF9-90F7-4C94-B7EB-80F9B0E1C2B7}"/>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16</a:t>
            </a:r>
          </a:p>
        </p:txBody>
      </p:sp>
    </p:spTree>
    <p:extLst>
      <p:ext uri="{BB962C8B-B14F-4D97-AF65-F5344CB8AC3E}">
        <p14:creationId xmlns:p14="http://schemas.microsoft.com/office/powerpoint/2010/main" val="1174712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 name="Прямокутник 38">
            <a:extLst>
              <a:ext uri="{FF2B5EF4-FFF2-40B4-BE49-F238E27FC236}">
                <a16:creationId xmlns:a16="http://schemas.microsoft.com/office/drawing/2014/main" id="{E3C45A96-95A7-4050-85EC-C3B91408C6B4}"/>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17</a:t>
            </a:r>
          </a:p>
        </p:txBody>
      </p:sp>
      <p:sp>
        <p:nvSpPr>
          <p:cNvPr id="2" name="Прямокутник 1">
            <a:extLst>
              <a:ext uri="{FF2B5EF4-FFF2-40B4-BE49-F238E27FC236}">
                <a16:creationId xmlns:a16="http://schemas.microsoft.com/office/drawing/2014/main" id="{DAE3E476-5273-4917-93DA-82F5497F6555}"/>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54D619B5-C3CA-4090-B263-320B9F30B66E}"/>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Складена проба показує середній стан однорідної зони</a:t>
            </a:r>
          </a:p>
        </p:txBody>
      </p:sp>
      <p:sp>
        <p:nvSpPr>
          <p:cNvPr id="4" name="Прямокутник: округлені кути 3">
            <a:extLst>
              <a:ext uri="{FF2B5EF4-FFF2-40B4-BE49-F238E27FC236}">
                <a16:creationId xmlns:a16="http://schemas.microsoft.com/office/drawing/2014/main" id="{75DE9DC8-B4A6-4A6F-BCEA-EF3921126ED2}"/>
              </a:ext>
            </a:extLst>
          </p:cNvPr>
          <p:cNvSpPr>
            <a:spLocks noGrp="1"/>
          </p:cNvSpPr>
          <p:nvPr/>
        </p:nvSpPr>
        <p:spPr>
          <a:xfrm>
            <a:off x="514350" y="1657350"/>
            <a:ext cx="11068050" cy="781050"/>
          </a:xfrm>
          <a:prstGeom prst="roundRect">
            <a:avLst>
              <a:gd name="adj" fmla="val 9756"/>
            </a:avLst>
          </a:prstGeom>
          <a:solidFill>
            <a:srgbClr val="FFFFFF"/>
          </a:solidFill>
          <a:ln w="9525">
            <a:solidFill>
              <a:srgbClr val="D8E3DE"/>
            </a:solidFill>
          </a:ln>
        </p:spPr>
      </p:sp>
      <p:sp>
        <p:nvSpPr>
          <p:cNvPr id="5" name="Прямокутник: округлені кути 4">
            <a:extLst>
              <a:ext uri="{FF2B5EF4-FFF2-40B4-BE49-F238E27FC236}">
                <a16:creationId xmlns:a16="http://schemas.microsoft.com/office/drawing/2014/main" id="{C5693EBC-0603-4264-B02C-497652643286}"/>
              </a:ext>
            </a:extLst>
          </p:cNvPr>
          <p:cNvSpPr>
            <a:spLocks noGrp="1"/>
          </p:cNvSpPr>
          <p:nvPr/>
        </p:nvSpPr>
        <p:spPr>
          <a:xfrm>
            <a:off x="514350" y="1657350"/>
            <a:ext cx="76200" cy="7810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ABEC8266-85B6-42BC-AE4D-53BC9462799B}"/>
              </a:ext>
            </a:extLst>
          </p:cNvPr>
          <p:cNvSpPr>
            <a:spLocks noGrp="1"/>
          </p:cNvSpPr>
          <p:nvPr/>
        </p:nvSpPr>
        <p:spPr>
          <a:xfrm>
            <a:off x="742950" y="1809750"/>
            <a:ext cx="1064895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СКЛАДЕНА, АБО ОБ’ЄДНАНА, ПРОБА</a:t>
            </a:r>
          </a:p>
        </p:txBody>
      </p:sp>
      <p:sp>
        <p:nvSpPr>
          <p:cNvPr id="7" name="Прямокутник 6">
            <a:extLst>
              <a:ext uri="{FF2B5EF4-FFF2-40B4-BE49-F238E27FC236}">
                <a16:creationId xmlns:a16="http://schemas.microsoft.com/office/drawing/2014/main" id="{1C34E9E2-567B-4717-93EA-00F787F69050}"/>
              </a:ext>
            </a:extLst>
          </p:cNvPr>
          <p:cNvSpPr>
            <a:spLocks noGrp="1"/>
          </p:cNvSpPr>
          <p:nvPr/>
        </p:nvSpPr>
        <p:spPr>
          <a:xfrm>
            <a:off x="742950" y="2066925"/>
            <a:ext cx="10648950" cy="257175"/>
          </a:xfrm>
          <a:prstGeom prst="rect">
            <a:avLst/>
          </a:prstGeom>
          <a:noFill/>
          <a:ln w="0">
            <a:noFill/>
          </a:ln>
        </p:spPr>
        <p:txBody>
          <a:bodyPr anchor="t">
            <a:normAutofit fontScale="85294"/>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Проба, утворена змішуванням кількох точкових проб з однорідної території, відібраних за однаковою процедурою.</a:t>
            </a:r>
          </a:p>
        </p:txBody>
      </p:sp>
      <p:sp>
        <p:nvSpPr>
          <p:cNvPr id="8" name="Прямокутник: округлені кути 7">
            <a:extLst>
              <a:ext uri="{FF2B5EF4-FFF2-40B4-BE49-F238E27FC236}">
                <a16:creationId xmlns:a16="http://schemas.microsoft.com/office/drawing/2014/main" id="{0B612468-8CC9-462D-B35C-480A7FEF80A2}"/>
              </a:ext>
            </a:extLst>
          </p:cNvPr>
          <p:cNvSpPr>
            <a:spLocks noGrp="1"/>
          </p:cNvSpPr>
          <p:nvPr/>
        </p:nvSpPr>
        <p:spPr>
          <a:xfrm>
            <a:off x="514350" y="2724150"/>
            <a:ext cx="4857750" cy="2647950"/>
          </a:xfrm>
          <a:prstGeom prst="roundRect">
            <a:avLst>
              <a:gd name="adj" fmla="val 2878"/>
            </a:avLst>
          </a:prstGeom>
          <a:solidFill>
            <a:srgbClr val="F4F8F5"/>
          </a:solidFill>
          <a:ln w="9525">
            <a:solidFill>
              <a:srgbClr val="D8E3DE"/>
            </a:solidFill>
          </a:ln>
        </p:spPr>
      </p:sp>
      <p:sp>
        <p:nvSpPr>
          <p:cNvPr id="9" name="Прямокутник 8">
            <a:extLst>
              <a:ext uri="{FF2B5EF4-FFF2-40B4-BE49-F238E27FC236}">
                <a16:creationId xmlns:a16="http://schemas.microsoft.com/office/drawing/2014/main" id="{E43C3281-4FB7-40FA-BAFC-D457E7EF3090}"/>
              </a:ext>
            </a:extLst>
          </p:cNvPr>
          <p:cNvSpPr>
            <a:spLocks noGrp="1"/>
          </p:cNvSpPr>
          <p:nvPr/>
        </p:nvSpPr>
        <p:spPr>
          <a:xfrm>
            <a:off x="742950" y="2914650"/>
            <a:ext cx="333375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КІЛЬКА ТОЧОК ФОРМУЮТЬ ОДНУ ПРОБУ</a:t>
            </a:r>
          </a:p>
        </p:txBody>
      </p:sp>
      <p:sp>
        <p:nvSpPr>
          <p:cNvPr id="10" name="Овал 9">
            <a:extLst>
              <a:ext uri="{FF2B5EF4-FFF2-40B4-BE49-F238E27FC236}">
                <a16:creationId xmlns:a16="http://schemas.microsoft.com/office/drawing/2014/main" id="{871A2F1B-DC0C-46DA-944B-424CB66B1F0E}"/>
              </a:ext>
            </a:extLst>
          </p:cNvPr>
          <p:cNvSpPr>
            <a:spLocks noGrp="1"/>
          </p:cNvSpPr>
          <p:nvPr/>
        </p:nvSpPr>
        <p:spPr>
          <a:xfrm>
            <a:off x="933450" y="3514725"/>
            <a:ext cx="228600" cy="228600"/>
          </a:xfrm>
          <a:prstGeom prst="ellipse">
            <a:avLst/>
          </a:prstGeom>
          <a:solidFill>
            <a:srgbClr val="0F6B64"/>
          </a:solidFill>
          <a:ln w="0">
            <a:noFill/>
          </a:ln>
        </p:spPr>
      </p:sp>
      <p:sp>
        <p:nvSpPr>
          <p:cNvPr id="11" name="Прямокутник 10">
            <a:extLst>
              <a:ext uri="{FF2B5EF4-FFF2-40B4-BE49-F238E27FC236}">
                <a16:creationId xmlns:a16="http://schemas.microsoft.com/office/drawing/2014/main" id="{1074BEBA-41DA-4EDC-BD02-D7749F4C406F}"/>
              </a:ext>
            </a:extLst>
          </p:cNvPr>
          <p:cNvSpPr>
            <a:spLocks noGrp="1"/>
          </p:cNvSpPr>
          <p:nvPr/>
        </p:nvSpPr>
        <p:spPr>
          <a:xfrm>
            <a:off x="933450" y="3581400"/>
            <a:ext cx="2286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a:t>
            </a:r>
          </a:p>
        </p:txBody>
      </p:sp>
      <p:sp>
        <p:nvSpPr>
          <p:cNvPr id="12" name="Овал 11">
            <a:extLst>
              <a:ext uri="{FF2B5EF4-FFF2-40B4-BE49-F238E27FC236}">
                <a16:creationId xmlns:a16="http://schemas.microsoft.com/office/drawing/2014/main" id="{3C4C0DE3-78F5-4141-B759-F2955D21C8FF}"/>
              </a:ext>
            </a:extLst>
          </p:cNvPr>
          <p:cNvSpPr>
            <a:spLocks noGrp="1"/>
          </p:cNvSpPr>
          <p:nvPr/>
        </p:nvSpPr>
        <p:spPr>
          <a:xfrm>
            <a:off x="1695450" y="3267075"/>
            <a:ext cx="228600" cy="228600"/>
          </a:xfrm>
          <a:prstGeom prst="ellipse">
            <a:avLst/>
          </a:prstGeom>
          <a:solidFill>
            <a:srgbClr val="0F6B64"/>
          </a:solidFill>
          <a:ln w="0">
            <a:noFill/>
          </a:ln>
        </p:spPr>
      </p:sp>
      <p:sp>
        <p:nvSpPr>
          <p:cNvPr id="13" name="Прямокутник 12">
            <a:extLst>
              <a:ext uri="{FF2B5EF4-FFF2-40B4-BE49-F238E27FC236}">
                <a16:creationId xmlns:a16="http://schemas.microsoft.com/office/drawing/2014/main" id="{19FEE5F1-3CCE-48B8-95E5-02AA8AEBC4C4}"/>
              </a:ext>
            </a:extLst>
          </p:cNvPr>
          <p:cNvSpPr>
            <a:spLocks noGrp="1"/>
          </p:cNvSpPr>
          <p:nvPr/>
        </p:nvSpPr>
        <p:spPr>
          <a:xfrm>
            <a:off x="1695450" y="3333750"/>
            <a:ext cx="2286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2</a:t>
            </a:r>
          </a:p>
        </p:txBody>
      </p:sp>
      <p:sp>
        <p:nvSpPr>
          <p:cNvPr id="14" name="Овал 13">
            <a:extLst>
              <a:ext uri="{FF2B5EF4-FFF2-40B4-BE49-F238E27FC236}">
                <a16:creationId xmlns:a16="http://schemas.microsoft.com/office/drawing/2014/main" id="{EFAA3C78-9035-4762-9895-57385DEA6EA2}"/>
              </a:ext>
            </a:extLst>
          </p:cNvPr>
          <p:cNvSpPr>
            <a:spLocks noGrp="1"/>
          </p:cNvSpPr>
          <p:nvPr/>
        </p:nvSpPr>
        <p:spPr>
          <a:xfrm>
            <a:off x="2381250" y="3781425"/>
            <a:ext cx="228600" cy="228600"/>
          </a:xfrm>
          <a:prstGeom prst="ellipse">
            <a:avLst/>
          </a:prstGeom>
          <a:solidFill>
            <a:srgbClr val="0F6B64"/>
          </a:solidFill>
          <a:ln w="0">
            <a:noFill/>
          </a:ln>
        </p:spPr>
      </p:sp>
      <p:sp>
        <p:nvSpPr>
          <p:cNvPr id="15" name="Прямокутник 14">
            <a:extLst>
              <a:ext uri="{FF2B5EF4-FFF2-40B4-BE49-F238E27FC236}">
                <a16:creationId xmlns:a16="http://schemas.microsoft.com/office/drawing/2014/main" id="{B98893CC-3A5F-488F-AD97-6AE7107B205B}"/>
              </a:ext>
            </a:extLst>
          </p:cNvPr>
          <p:cNvSpPr>
            <a:spLocks noGrp="1"/>
          </p:cNvSpPr>
          <p:nvPr/>
        </p:nvSpPr>
        <p:spPr>
          <a:xfrm>
            <a:off x="2381250" y="3848100"/>
            <a:ext cx="2286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3</a:t>
            </a:r>
          </a:p>
        </p:txBody>
      </p:sp>
      <p:sp>
        <p:nvSpPr>
          <p:cNvPr id="16" name="Овал 15">
            <a:extLst>
              <a:ext uri="{FF2B5EF4-FFF2-40B4-BE49-F238E27FC236}">
                <a16:creationId xmlns:a16="http://schemas.microsoft.com/office/drawing/2014/main" id="{49CF3CDC-A9A5-4A77-A84E-457DFD2017D2}"/>
              </a:ext>
            </a:extLst>
          </p:cNvPr>
          <p:cNvSpPr>
            <a:spLocks noGrp="1"/>
          </p:cNvSpPr>
          <p:nvPr/>
        </p:nvSpPr>
        <p:spPr>
          <a:xfrm>
            <a:off x="3171825" y="3371850"/>
            <a:ext cx="228600" cy="228600"/>
          </a:xfrm>
          <a:prstGeom prst="ellipse">
            <a:avLst/>
          </a:prstGeom>
          <a:solidFill>
            <a:srgbClr val="0F6B64"/>
          </a:solidFill>
          <a:ln w="0">
            <a:noFill/>
          </a:ln>
        </p:spPr>
      </p:sp>
      <p:sp>
        <p:nvSpPr>
          <p:cNvPr id="17" name="Прямокутник 16">
            <a:extLst>
              <a:ext uri="{FF2B5EF4-FFF2-40B4-BE49-F238E27FC236}">
                <a16:creationId xmlns:a16="http://schemas.microsoft.com/office/drawing/2014/main" id="{E7B90503-E026-4FB9-9E9B-8030B81F4579}"/>
              </a:ext>
            </a:extLst>
          </p:cNvPr>
          <p:cNvSpPr>
            <a:spLocks noGrp="1"/>
          </p:cNvSpPr>
          <p:nvPr/>
        </p:nvSpPr>
        <p:spPr>
          <a:xfrm>
            <a:off x="3171825" y="3438525"/>
            <a:ext cx="2286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4</a:t>
            </a:r>
          </a:p>
        </p:txBody>
      </p:sp>
      <p:sp>
        <p:nvSpPr>
          <p:cNvPr id="18" name="Овал 17">
            <a:extLst>
              <a:ext uri="{FF2B5EF4-FFF2-40B4-BE49-F238E27FC236}">
                <a16:creationId xmlns:a16="http://schemas.microsoft.com/office/drawing/2014/main" id="{E3146F9A-56AE-4753-ADE0-44F6463764BB}"/>
              </a:ext>
            </a:extLst>
          </p:cNvPr>
          <p:cNvSpPr>
            <a:spLocks noGrp="1"/>
          </p:cNvSpPr>
          <p:nvPr/>
        </p:nvSpPr>
        <p:spPr>
          <a:xfrm>
            <a:off x="4000500" y="3829050"/>
            <a:ext cx="228600" cy="228600"/>
          </a:xfrm>
          <a:prstGeom prst="ellipse">
            <a:avLst/>
          </a:prstGeom>
          <a:solidFill>
            <a:srgbClr val="0F6B64"/>
          </a:solidFill>
          <a:ln w="0">
            <a:noFill/>
          </a:ln>
        </p:spPr>
      </p:sp>
      <p:sp>
        <p:nvSpPr>
          <p:cNvPr id="19" name="Прямокутник 18">
            <a:extLst>
              <a:ext uri="{FF2B5EF4-FFF2-40B4-BE49-F238E27FC236}">
                <a16:creationId xmlns:a16="http://schemas.microsoft.com/office/drawing/2014/main" id="{0DDB0ED0-1064-4B2E-BD9F-B65BB9071F71}"/>
              </a:ext>
            </a:extLst>
          </p:cNvPr>
          <p:cNvSpPr>
            <a:spLocks noGrp="1"/>
          </p:cNvSpPr>
          <p:nvPr/>
        </p:nvSpPr>
        <p:spPr>
          <a:xfrm>
            <a:off x="4000500" y="3895725"/>
            <a:ext cx="2286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5</a:t>
            </a:r>
          </a:p>
        </p:txBody>
      </p:sp>
      <p:sp>
        <p:nvSpPr>
          <p:cNvPr id="20" name="Прямокутник 19">
            <a:extLst>
              <a:ext uri="{FF2B5EF4-FFF2-40B4-BE49-F238E27FC236}">
                <a16:creationId xmlns:a16="http://schemas.microsoft.com/office/drawing/2014/main" id="{C689361E-24C9-4D24-A616-EC77C3C82A2D}"/>
              </a:ext>
            </a:extLst>
          </p:cNvPr>
          <p:cNvSpPr>
            <a:spLocks noGrp="1"/>
          </p:cNvSpPr>
          <p:nvPr/>
        </p:nvSpPr>
        <p:spPr>
          <a:xfrm>
            <a:off x="1028700" y="4171950"/>
            <a:ext cx="19050" cy="361950"/>
          </a:xfrm>
          <a:prstGeom prst="rect">
            <a:avLst/>
          </a:prstGeom>
          <a:solidFill>
            <a:srgbClr val="4D8A68"/>
          </a:solidFill>
          <a:ln w="0">
            <a:noFill/>
          </a:ln>
        </p:spPr>
      </p:sp>
      <p:sp>
        <p:nvSpPr>
          <p:cNvPr id="21" name="Прямокутник 20">
            <a:extLst>
              <a:ext uri="{FF2B5EF4-FFF2-40B4-BE49-F238E27FC236}">
                <a16:creationId xmlns:a16="http://schemas.microsoft.com/office/drawing/2014/main" id="{6A32BB70-8184-465D-9132-5EF3765FE15F}"/>
              </a:ext>
            </a:extLst>
          </p:cNvPr>
          <p:cNvSpPr>
            <a:spLocks noGrp="1"/>
          </p:cNvSpPr>
          <p:nvPr/>
        </p:nvSpPr>
        <p:spPr>
          <a:xfrm>
            <a:off x="1790700" y="4171950"/>
            <a:ext cx="19050" cy="361950"/>
          </a:xfrm>
          <a:prstGeom prst="rect">
            <a:avLst/>
          </a:prstGeom>
          <a:solidFill>
            <a:srgbClr val="4D8A68"/>
          </a:solidFill>
          <a:ln w="0">
            <a:noFill/>
          </a:ln>
        </p:spPr>
      </p:sp>
      <p:sp>
        <p:nvSpPr>
          <p:cNvPr id="22" name="Прямокутник 21">
            <a:extLst>
              <a:ext uri="{FF2B5EF4-FFF2-40B4-BE49-F238E27FC236}">
                <a16:creationId xmlns:a16="http://schemas.microsoft.com/office/drawing/2014/main" id="{8E59DE45-E2E2-4410-ADC5-CF382435BF38}"/>
              </a:ext>
            </a:extLst>
          </p:cNvPr>
          <p:cNvSpPr>
            <a:spLocks noGrp="1"/>
          </p:cNvSpPr>
          <p:nvPr/>
        </p:nvSpPr>
        <p:spPr>
          <a:xfrm>
            <a:off x="2476500" y="4171950"/>
            <a:ext cx="19050" cy="361950"/>
          </a:xfrm>
          <a:prstGeom prst="rect">
            <a:avLst/>
          </a:prstGeom>
          <a:solidFill>
            <a:srgbClr val="4D8A68"/>
          </a:solidFill>
          <a:ln w="0">
            <a:noFill/>
          </a:ln>
        </p:spPr>
      </p:sp>
      <p:sp>
        <p:nvSpPr>
          <p:cNvPr id="23" name="Прямокутник 22">
            <a:extLst>
              <a:ext uri="{FF2B5EF4-FFF2-40B4-BE49-F238E27FC236}">
                <a16:creationId xmlns:a16="http://schemas.microsoft.com/office/drawing/2014/main" id="{86216166-6741-4828-9E6D-B3A56A7AD83B}"/>
              </a:ext>
            </a:extLst>
          </p:cNvPr>
          <p:cNvSpPr>
            <a:spLocks noGrp="1"/>
          </p:cNvSpPr>
          <p:nvPr/>
        </p:nvSpPr>
        <p:spPr>
          <a:xfrm>
            <a:off x="3267075" y="4171950"/>
            <a:ext cx="19050" cy="361950"/>
          </a:xfrm>
          <a:prstGeom prst="rect">
            <a:avLst/>
          </a:prstGeom>
          <a:solidFill>
            <a:srgbClr val="4D8A68"/>
          </a:solidFill>
          <a:ln w="0">
            <a:noFill/>
          </a:ln>
        </p:spPr>
      </p:sp>
      <p:sp>
        <p:nvSpPr>
          <p:cNvPr id="24" name="Прямокутник 23">
            <a:extLst>
              <a:ext uri="{FF2B5EF4-FFF2-40B4-BE49-F238E27FC236}">
                <a16:creationId xmlns:a16="http://schemas.microsoft.com/office/drawing/2014/main" id="{C2E56762-54BE-4C41-AA80-B8826EE523A5}"/>
              </a:ext>
            </a:extLst>
          </p:cNvPr>
          <p:cNvSpPr>
            <a:spLocks noGrp="1"/>
          </p:cNvSpPr>
          <p:nvPr/>
        </p:nvSpPr>
        <p:spPr>
          <a:xfrm>
            <a:off x="4095750" y="4171950"/>
            <a:ext cx="19050" cy="361950"/>
          </a:xfrm>
          <a:prstGeom prst="rect">
            <a:avLst/>
          </a:prstGeom>
          <a:solidFill>
            <a:srgbClr val="4D8A68"/>
          </a:solidFill>
          <a:ln w="0">
            <a:noFill/>
          </a:ln>
        </p:spPr>
      </p:sp>
      <p:sp>
        <p:nvSpPr>
          <p:cNvPr id="25" name="Прямокутник: округлені кути 24">
            <a:extLst>
              <a:ext uri="{FF2B5EF4-FFF2-40B4-BE49-F238E27FC236}">
                <a16:creationId xmlns:a16="http://schemas.microsoft.com/office/drawing/2014/main" id="{9FA7C5F9-AE22-499C-A9A7-F37EBB6E78CC}"/>
              </a:ext>
            </a:extLst>
          </p:cNvPr>
          <p:cNvSpPr>
            <a:spLocks noGrp="1"/>
          </p:cNvSpPr>
          <p:nvPr/>
        </p:nvSpPr>
        <p:spPr>
          <a:xfrm>
            <a:off x="2114550" y="4524375"/>
            <a:ext cx="1562100" cy="457200"/>
          </a:xfrm>
          <a:prstGeom prst="roundRect">
            <a:avLst>
              <a:gd name="adj" fmla="val 16667"/>
            </a:avLst>
          </a:prstGeom>
          <a:solidFill>
            <a:srgbClr val="F5EBDD"/>
          </a:solidFill>
          <a:ln w="9525">
            <a:solidFill>
              <a:srgbClr val="D8942C"/>
            </a:solidFill>
          </a:ln>
        </p:spPr>
      </p:sp>
      <p:sp>
        <p:nvSpPr>
          <p:cNvPr id="26" name="Прямокутник 25">
            <a:extLst>
              <a:ext uri="{FF2B5EF4-FFF2-40B4-BE49-F238E27FC236}">
                <a16:creationId xmlns:a16="http://schemas.microsoft.com/office/drawing/2014/main" id="{6EADEDDE-FEFD-4855-AEB3-D6728BEC875F}"/>
              </a:ext>
            </a:extLst>
          </p:cNvPr>
          <p:cNvSpPr>
            <a:spLocks noGrp="1"/>
          </p:cNvSpPr>
          <p:nvPr/>
        </p:nvSpPr>
        <p:spPr>
          <a:xfrm>
            <a:off x="2286000" y="4667250"/>
            <a:ext cx="1238250" cy="161925"/>
          </a:xfrm>
          <a:prstGeom prst="rect">
            <a:avLst/>
          </a:prstGeom>
          <a:noFill/>
          <a:ln w="0">
            <a:noFill/>
          </a:ln>
        </p:spPr>
        <p:txBody>
          <a:bodyPr anchor="t">
            <a:normAutofit fontScale="56061"/>
          </a:bodyPr>
          <a:lstStyle/>
          <a:p>
            <a:pPr algn="ctr">
              <a:defRPr sz="825" b="1">
                <a:solidFill>
                  <a:srgbClr val="10272E"/>
                </a:solidFill>
                <a:latin typeface="DejaVu Sans"/>
                <a:ea typeface="DejaVu Sans"/>
                <a:cs typeface="DejaVu Sans"/>
              </a:defRPr>
            </a:pPr>
            <a:r>
              <a:rPr sz="825" b="1">
                <a:solidFill>
                  <a:srgbClr val="10272E"/>
                </a:solidFill>
                <a:latin typeface="DejaVu Sans"/>
                <a:ea typeface="DejaVu Sans"/>
                <a:cs typeface="DejaVu Sans"/>
              </a:rPr>
              <a:t>СКЛАДЕНА ПРОБА</a:t>
            </a:r>
          </a:p>
        </p:txBody>
      </p:sp>
      <p:sp>
        <p:nvSpPr>
          <p:cNvPr id="27" name="Прямокутник 26">
            <a:extLst>
              <a:ext uri="{FF2B5EF4-FFF2-40B4-BE49-F238E27FC236}">
                <a16:creationId xmlns:a16="http://schemas.microsoft.com/office/drawing/2014/main" id="{31EDBAA4-D5EE-4DF2-B2E0-68B46329E868}"/>
              </a:ext>
            </a:extLst>
          </p:cNvPr>
          <p:cNvSpPr>
            <a:spLocks noGrp="1"/>
          </p:cNvSpPr>
          <p:nvPr/>
        </p:nvSpPr>
        <p:spPr>
          <a:xfrm>
            <a:off x="742950" y="5095875"/>
            <a:ext cx="4191000" cy="171450"/>
          </a:xfrm>
          <a:prstGeom prst="rect">
            <a:avLst/>
          </a:prstGeom>
          <a:noFill/>
          <a:ln w="0">
            <a:noFill/>
          </a:ln>
        </p:spPr>
        <p:txBody>
          <a:bodyPr anchor="t">
            <a:normAutofit fontScale="63636"/>
          </a:bodyPr>
          <a:lstStyle/>
          <a:p>
            <a:pPr algn="l">
              <a:defRPr sz="825" b="1">
                <a:solidFill>
                  <a:srgbClr val="617278"/>
                </a:solidFill>
                <a:latin typeface="DejaVu Sans"/>
                <a:ea typeface="DejaVu Sans"/>
                <a:cs typeface="DejaVu Sans"/>
              </a:defRPr>
            </a:pPr>
            <a:r>
              <a:rPr sz="825" b="1">
                <a:solidFill>
                  <a:srgbClr val="617278"/>
                </a:solidFill>
                <a:latin typeface="DejaVu Sans"/>
                <a:ea typeface="DejaVu Sans"/>
                <a:cs typeface="DejaVu Sans"/>
              </a:rPr>
              <a:t>поле · газон · орний шар · однорідна страта · партія матеріалу</a:t>
            </a:r>
          </a:p>
        </p:txBody>
      </p:sp>
      <p:sp>
        <p:nvSpPr>
          <p:cNvPr id="28" name="Прямокутник: округлені кути 27">
            <a:extLst>
              <a:ext uri="{FF2B5EF4-FFF2-40B4-BE49-F238E27FC236}">
                <a16:creationId xmlns:a16="http://schemas.microsoft.com/office/drawing/2014/main" id="{E90A5F53-ED66-4FD0-A144-B26F507B2E37}"/>
              </a:ext>
            </a:extLst>
          </p:cNvPr>
          <p:cNvSpPr>
            <a:spLocks noGrp="1"/>
          </p:cNvSpPr>
          <p:nvPr/>
        </p:nvSpPr>
        <p:spPr>
          <a:xfrm>
            <a:off x="5657850" y="2724150"/>
            <a:ext cx="2838450" cy="2647950"/>
          </a:xfrm>
          <a:prstGeom prst="roundRect">
            <a:avLst>
              <a:gd name="adj" fmla="val 2878"/>
            </a:avLst>
          </a:prstGeom>
          <a:solidFill>
            <a:srgbClr val="F4F8F5"/>
          </a:solidFill>
          <a:ln w="9525">
            <a:solidFill>
              <a:srgbClr val="D8E3DE"/>
            </a:solidFill>
          </a:ln>
        </p:spPr>
      </p:sp>
      <p:sp>
        <p:nvSpPr>
          <p:cNvPr id="29" name="Прямокутник 28">
            <a:extLst>
              <a:ext uri="{FF2B5EF4-FFF2-40B4-BE49-F238E27FC236}">
                <a16:creationId xmlns:a16="http://schemas.microsoft.com/office/drawing/2014/main" id="{ED5935B3-F35A-4717-9D23-6CFD721EA074}"/>
              </a:ext>
            </a:extLst>
          </p:cNvPr>
          <p:cNvSpPr>
            <a:spLocks noGrp="1"/>
          </p:cNvSpPr>
          <p:nvPr/>
        </p:nvSpPr>
        <p:spPr>
          <a:xfrm>
            <a:off x="5886450" y="2914650"/>
            <a:ext cx="1428750" cy="190500"/>
          </a:xfrm>
          <a:prstGeom prst="rect">
            <a:avLst/>
          </a:prstGeom>
          <a:noFill/>
          <a:ln w="0">
            <a:noFill/>
          </a:ln>
        </p:spPr>
        <p:txBody>
          <a:bodyPr anchor="t">
            <a:normAutofit fontScale="78788"/>
          </a:bodyPr>
          <a:lstStyle/>
          <a:p>
            <a:pPr algn="l">
              <a:defRPr sz="825" b="1">
                <a:solidFill>
                  <a:srgbClr val="4D8A68"/>
                </a:solidFill>
                <a:latin typeface="DejaVu Sans"/>
                <a:ea typeface="DejaVu Sans"/>
                <a:cs typeface="DejaVu Sans"/>
              </a:defRPr>
            </a:pPr>
            <a:r>
              <a:rPr sz="825" b="1">
                <a:solidFill>
                  <a:srgbClr val="4D8A68"/>
                </a:solidFill>
                <a:latin typeface="DejaVu Sans"/>
                <a:ea typeface="DejaVu Sans"/>
                <a:cs typeface="DejaVu Sans"/>
              </a:rPr>
              <a:t>ПЕРЕВАГИ</a:t>
            </a:r>
          </a:p>
        </p:txBody>
      </p:sp>
      <p:sp>
        <p:nvSpPr>
          <p:cNvPr id="30" name="Прямокутник 29">
            <a:extLst>
              <a:ext uri="{FF2B5EF4-FFF2-40B4-BE49-F238E27FC236}">
                <a16:creationId xmlns:a16="http://schemas.microsoft.com/office/drawing/2014/main" id="{0610D72D-B8E0-499E-9E94-B904C802D829}"/>
              </a:ext>
            </a:extLst>
          </p:cNvPr>
          <p:cNvSpPr>
            <a:spLocks noGrp="1"/>
          </p:cNvSpPr>
          <p:nvPr/>
        </p:nvSpPr>
        <p:spPr>
          <a:xfrm>
            <a:off x="5886450" y="3257550"/>
            <a:ext cx="2286000" cy="1381125"/>
          </a:xfrm>
          <a:prstGeom prst="rect">
            <a:avLst/>
          </a:prstGeom>
          <a:noFill/>
          <a:ln w="0">
            <a:noFill/>
          </a:ln>
        </p:spPr>
        <p:txBody>
          <a:bodyPr anchor="t">
            <a:normAutofit/>
          </a:bodyPr>
          <a:lstStyle/>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 менший вплив мінливості</a:t>
            </a:r>
          </a:p>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 менше аналізів</a:t>
            </a:r>
          </a:p>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 середня концентрація</a:t>
            </a:r>
          </a:p>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 економія ресурсів</a:t>
            </a:r>
          </a:p>
        </p:txBody>
      </p:sp>
      <p:sp>
        <p:nvSpPr>
          <p:cNvPr id="31" name="Прямокутник: округлені кути 30">
            <a:extLst>
              <a:ext uri="{FF2B5EF4-FFF2-40B4-BE49-F238E27FC236}">
                <a16:creationId xmlns:a16="http://schemas.microsoft.com/office/drawing/2014/main" id="{36B3EF4E-4EE5-48B8-BADD-D2CE3BC8BC8F}"/>
              </a:ext>
            </a:extLst>
          </p:cNvPr>
          <p:cNvSpPr>
            <a:spLocks noGrp="1"/>
          </p:cNvSpPr>
          <p:nvPr/>
        </p:nvSpPr>
        <p:spPr>
          <a:xfrm>
            <a:off x="8743950" y="2724150"/>
            <a:ext cx="2838450" cy="2647950"/>
          </a:xfrm>
          <a:prstGeom prst="roundRect">
            <a:avLst>
              <a:gd name="adj" fmla="val 2878"/>
            </a:avLst>
          </a:prstGeom>
          <a:solidFill>
            <a:srgbClr val="F5EBDD"/>
          </a:solidFill>
          <a:ln w="9525">
            <a:solidFill>
              <a:srgbClr val="E4D2B5"/>
            </a:solidFill>
          </a:ln>
        </p:spPr>
      </p:sp>
      <p:sp>
        <p:nvSpPr>
          <p:cNvPr id="32" name="Прямокутник 31">
            <a:extLst>
              <a:ext uri="{FF2B5EF4-FFF2-40B4-BE49-F238E27FC236}">
                <a16:creationId xmlns:a16="http://schemas.microsoft.com/office/drawing/2014/main" id="{78CD4598-8089-42E5-99DE-622C203CA0E5}"/>
              </a:ext>
            </a:extLst>
          </p:cNvPr>
          <p:cNvSpPr>
            <a:spLocks noGrp="1"/>
          </p:cNvSpPr>
          <p:nvPr/>
        </p:nvSpPr>
        <p:spPr>
          <a:xfrm>
            <a:off x="8972550" y="2914650"/>
            <a:ext cx="2000250" cy="190500"/>
          </a:xfrm>
          <a:prstGeom prst="rect">
            <a:avLst/>
          </a:prstGeom>
          <a:noFill/>
          <a:ln w="0">
            <a:noFill/>
          </a:ln>
        </p:spPr>
        <p:txBody>
          <a:bodyPr anchor="t">
            <a:normAutofit fontScale="78788"/>
          </a:bodyPr>
          <a:lstStyle/>
          <a:p>
            <a:pPr algn="l">
              <a:defRPr sz="825" b="1">
                <a:solidFill>
                  <a:srgbClr val="D8942C"/>
                </a:solidFill>
                <a:latin typeface="DejaVu Sans"/>
                <a:ea typeface="DejaVu Sans"/>
                <a:cs typeface="DejaVu Sans"/>
              </a:defRPr>
            </a:pPr>
            <a:r>
              <a:rPr sz="825" b="1">
                <a:solidFill>
                  <a:srgbClr val="D8942C"/>
                </a:solidFill>
                <a:latin typeface="DejaVu Sans"/>
                <a:ea typeface="DejaVu Sans"/>
                <a:cs typeface="DejaVu Sans"/>
              </a:rPr>
              <a:t>ЩО МОЖЕ ПРИХОВАТИ</a:t>
            </a:r>
          </a:p>
        </p:txBody>
      </p:sp>
      <p:sp>
        <p:nvSpPr>
          <p:cNvPr id="33" name="Прямокутник 32">
            <a:extLst>
              <a:ext uri="{FF2B5EF4-FFF2-40B4-BE49-F238E27FC236}">
                <a16:creationId xmlns:a16="http://schemas.microsoft.com/office/drawing/2014/main" id="{0897A7C6-0BE1-4D73-9556-7281BBB0DD8E}"/>
              </a:ext>
            </a:extLst>
          </p:cNvPr>
          <p:cNvSpPr>
            <a:spLocks noGrp="1"/>
          </p:cNvSpPr>
          <p:nvPr/>
        </p:nvSpPr>
        <p:spPr>
          <a:xfrm>
            <a:off x="8972550" y="3257550"/>
            <a:ext cx="2305050" cy="1524000"/>
          </a:xfrm>
          <a:prstGeom prst="rect">
            <a:avLst/>
          </a:prstGeom>
          <a:noFill/>
          <a:ln w="0">
            <a:noFill/>
          </a:ln>
        </p:spPr>
        <p:txBody>
          <a:bodyPr anchor="t">
            <a:normAutofit/>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локальний максимум</a:t>
            </a:r>
          </a:p>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окрему пляму</a:t>
            </a:r>
          </a:p>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різницю між фоном і джерелом</a:t>
            </a:r>
          </a:p>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вертикальний градієнт</a:t>
            </a:r>
          </a:p>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забруднену частину ділянки</a:t>
            </a:r>
          </a:p>
        </p:txBody>
      </p:sp>
      <p:sp>
        <p:nvSpPr>
          <p:cNvPr id="34" name="Прямокутник: округлені кути 33">
            <a:extLst>
              <a:ext uri="{FF2B5EF4-FFF2-40B4-BE49-F238E27FC236}">
                <a16:creationId xmlns:a16="http://schemas.microsoft.com/office/drawing/2014/main" id="{2DFA5BFA-EB81-4775-8B48-7BA9489C388E}"/>
              </a:ext>
            </a:extLst>
          </p:cNvPr>
          <p:cNvSpPr>
            <a:spLocks noGrp="1"/>
          </p:cNvSpPr>
          <p:nvPr/>
        </p:nvSpPr>
        <p:spPr>
          <a:xfrm>
            <a:off x="514350" y="5629275"/>
            <a:ext cx="11068050" cy="552450"/>
          </a:xfrm>
          <a:prstGeom prst="roundRect">
            <a:avLst>
              <a:gd name="adj" fmla="val 13793"/>
            </a:avLst>
          </a:prstGeom>
          <a:solidFill>
            <a:srgbClr val="F8E7E4"/>
          </a:solidFill>
          <a:ln w="9525">
            <a:solidFill>
              <a:srgbClr val="E9C3BE"/>
            </a:solidFill>
          </a:ln>
        </p:spPr>
      </p:sp>
      <p:sp>
        <p:nvSpPr>
          <p:cNvPr id="35" name="Прямокутник 34">
            <a:extLst>
              <a:ext uri="{FF2B5EF4-FFF2-40B4-BE49-F238E27FC236}">
                <a16:creationId xmlns:a16="http://schemas.microsoft.com/office/drawing/2014/main" id="{6046C9A2-17BA-45DD-9CF2-BE196ACFB447}"/>
              </a:ext>
            </a:extLst>
          </p:cNvPr>
          <p:cNvSpPr>
            <a:spLocks noGrp="1"/>
          </p:cNvSpPr>
          <p:nvPr/>
        </p:nvSpPr>
        <p:spPr>
          <a:xfrm>
            <a:off x="742950" y="5800725"/>
            <a:ext cx="1524000" cy="171450"/>
          </a:xfrm>
          <a:prstGeom prst="rect">
            <a:avLst/>
          </a:prstGeom>
          <a:noFill/>
          <a:ln w="0">
            <a:noFill/>
          </a:ln>
        </p:spPr>
        <p:txBody>
          <a:bodyPr anchor="t">
            <a:normAutofit fontScale="63636"/>
          </a:bodyPr>
          <a:lstStyle/>
          <a:p>
            <a:pPr algn="l">
              <a:defRPr sz="825" b="1">
                <a:solidFill>
                  <a:srgbClr val="C8584F"/>
                </a:solidFill>
                <a:latin typeface="DejaVu Sans"/>
                <a:ea typeface="DejaVu Sans"/>
                <a:cs typeface="DejaVu Sans"/>
              </a:defRPr>
            </a:pPr>
            <a:r>
              <a:rPr sz="825" b="1">
                <a:solidFill>
                  <a:srgbClr val="C8584F"/>
                </a:solidFill>
                <a:latin typeface="DejaVu Sans"/>
                <a:ea typeface="DejaVu Sans"/>
                <a:cs typeface="DejaVu Sans"/>
              </a:rPr>
              <a:t>НЕ ОБ’ЄДНУЮТЬ</a:t>
            </a:r>
          </a:p>
        </p:txBody>
      </p:sp>
      <p:sp>
        <p:nvSpPr>
          <p:cNvPr id="36" name="Прямокутник 35">
            <a:extLst>
              <a:ext uri="{FF2B5EF4-FFF2-40B4-BE49-F238E27FC236}">
                <a16:creationId xmlns:a16="http://schemas.microsoft.com/office/drawing/2014/main" id="{2DAB814B-2149-4530-85BF-B8B33FDFA90D}"/>
              </a:ext>
            </a:extLst>
          </p:cNvPr>
          <p:cNvSpPr>
            <a:spLocks noGrp="1"/>
          </p:cNvSpPr>
          <p:nvPr/>
        </p:nvSpPr>
        <p:spPr>
          <a:xfrm>
            <a:off x="2400300" y="5772150"/>
            <a:ext cx="8858250" cy="238125"/>
          </a:xfrm>
          <a:prstGeom prst="rect">
            <a:avLst/>
          </a:prstGeom>
          <a:noFill/>
          <a:ln w="0">
            <a:noFill/>
          </a:ln>
        </p:spPr>
        <p:txBody>
          <a:bodyPr anchor="t">
            <a:normAutofit fontScale="98718"/>
          </a:bodyPr>
          <a:lstStyle/>
          <a:p>
            <a:pPr algn="l">
              <a:defRPr sz="975" b="1">
                <a:solidFill>
                  <a:srgbClr val="10272E"/>
                </a:solidFill>
                <a:latin typeface="DejaVu Sans"/>
                <a:ea typeface="DejaVu Sans"/>
                <a:cs typeface="DejaVu Sans"/>
              </a:defRPr>
            </a:pPr>
            <a:r>
              <a:rPr sz="975" b="1">
                <a:solidFill>
                  <a:srgbClr val="10272E"/>
                </a:solidFill>
                <a:latin typeface="DejaVu Sans"/>
                <a:ea typeface="DejaVu Sans"/>
                <a:cs typeface="DejaVu Sans"/>
              </a:rPr>
              <a:t>різні горизонти · страти · фон і джерело · різне походження · різні сценарії та безпекові статуси</a:t>
            </a:r>
          </a:p>
        </p:txBody>
      </p:sp>
      <p:sp>
        <p:nvSpPr>
          <p:cNvPr id="37" name="Прямокутник 36">
            <a:extLst>
              <a:ext uri="{FF2B5EF4-FFF2-40B4-BE49-F238E27FC236}">
                <a16:creationId xmlns:a16="http://schemas.microsoft.com/office/drawing/2014/main" id="{C7F84600-8DD2-4835-99E8-DFD710FDBA7A}"/>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38" name="Прямокутник 37">
            <a:extLst>
              <a:ext uri="{FF2B5EF4-FFF2-40B4-BE49-F238E27FC236}">
                <a16:creationId xmlns:a16="http://schemas.microsoft.com/office/drawing/2014/main" id="{FB236F20-F25D-44EB-AF6B-2DC0B0989F03}"/>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17</a:t>
            </a:r>
          </a:p>
        </p:txBody>
      </p:sp>
    </p:spTree>
    <p:extLst>
      <p:ext uri="{BB962C8B-B14F-4D97-AF65-F5344CB8AC3E}">
        <p14:creationId xmlns:p14="http://schemas.microsoft.com/office/powerpoint/2010/main" val="18157951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33" name="Прямокутник 32">
            <a:extLst>
              <a:ext uri="{FF2B5EF4-FFF2-40B4-BE49-F238E27FC236}">
                <a16:creationId xmlns:a16="http://schemas.microsoft.com/office/drawing/2014/main" id="{1A2822D6-0817-4C3C-A5E5-9655A2BB0E26}"/>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18</a:t>
            </a:r>
          </a:p>
        </p:txBody>
      </p:sp>
      <p:sp>
        <p:nvSpPr>
          <p:cNvPr id="2" name="Прямокутник 1">
            <a:extLst>
              <a:ext uri="{FF2B5EF4-FFF2-40B4-BE49-F238E27FC236}">
                <a16:creationId xmlns:a16="http://schemas.microsoft.com/office/drawing/2014/main" id="{BE9B503F-D801-448A-8649-0750D7B5094D}"/>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905CB21A-49B2-47EA-BED4-6563412ADBDA}"/>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Глибина відбору має відповідати механізму забруднення</a:t>
            </a:r>
          </a:p>
        </p:txBody>
      </p:sp>
      <p:sp>
        <p:nvSpPr>
          <p:cNvPr id="4" name="Прямокутник: округлені кути 3">
            <a:extLst>
              <a:ext uri="{FF2B5EF4-FFF2-40B4-BE49-F238E27FC236}">
                <a16:creationId xmlns:a16="http://schemas.microsoft.com/office/drawing/2014/main" id="{3A365BA9-3816-42B5-BA05-968D5519BA22}"/>
              </a:ext>
            </a:extLst>
          </p:cNvPr>
          <p:cNvSpPr>
            <a:spLocks noGrp="1"/>
          </p:cNvSpPr>
          <p:nvPr/>
        </p:nvSpPr>
        <p:spPr>
          <a:xfrm>
            <a:off x="514350" y="1657350"/>
            <a:ext cx="11068050" cy="781050"/>
          </a:xfrm>
          <a:prstGeom prst="roundRect">
            <a:avLst>
              <a:gd name="adj" fmla="val 9756"/>
            </a:avLst>
          </a:prstGeom>
          <a:solidFill>
            <a:srgbClr val="FFFFFF"/>
          </a:solidFill>
          <a:ln w="9525">
            <a:solidFill>
              <a:srgbClr val="D8E3DE"/>
            </a:solidFill>
          </a:ln>
        </p:spPr>
      </p:sp>
      <p:sp>
        <p:nvSpPr>
          <p:cNvPr id="5" name="Прямокутник: округлені кути 4">
            <a:extLst>
              <a:ext uri="{FF2B5EF4-FFF2-40B4-BE49-F238E27FC236}">
                <a16:creationId xmlns:a16="http://schemas.microsoft.com/office/drawing/2014/main" id="{94049225-3594-438A-9698-63CD40CF5030}"/>
              </a:ext>
            </a:extLst>
          </p:cNvPr>
          <p:cNvSpPr>
            <a:spLocks noGrp="1"/>
          </p:cNvSpPr>
          <p:nvPr/>
        </p:nvSpPr>
        <p:spPr>
          <a:xfrm>
            <a:off x="514350" y="1657350"/>
            <a:ext cx="76200" cy="7810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E6AC1B28-4B6A-4BF3-8700-69E733C77630}"/>
              </a:ext>
            </a:extLst>
          </p:cNvPr>
          <p:cNvSpPr>
            <a:spLocks noGrp="1"/>
          </p:cNvSpPr>
          <p:nvPr/>
        </p:nvSpPr>
        <p:spPr>
          <a:xfrm>
            <a:off x="742950" y="1809750"/>
            <a:ext cx="1064895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ГЛИБИНА ВІДБОРУ</a:t>
            </a:r>
          </a:p>
        </p:txBody>
      </p:sp>
      <p:sp>
        <p:nvSpPr>
          <p:cNvPr id="7" name="Прямокутник 6">
            <a:extLst>
              <a:ext uri="{FF2B5EF4-FFF2-40B4-BE49-F238E27FC236}">
                <a16:creationId xmlns:a16="http://schemas.microsoft.com/office/drawing/2014/main" id="{B10F20ED-5FA5-48E2-9A95-FDE7491A2345}"/>
              </a:ext>
            </a:extLst>
          </p:cNvPr>
          <p:cNvSpPr>
            <a:spLocks noGrp="1"/>
          </p:cNvSpPr>
          <p:nvPr/>
        </p:nvSpPr>
        <p:spPr>
          <a:xfrm>
            <a:off x="742950" y="2066925"/>
            <a:ext cx="10648950" cy="257175"/>
          </a:xfrm>
          <a:prstGeom prst="rect">
            <a:avLst/>
          </a:prstGeom>
          <a:noFill/>
          <a:ln w="0">
            <a:noFill/>
          </a:ln>
        </p:spPr>
        <p:txBody>
          <a:bodyPr anchor="t">
            <a:normAutofit fontScale="81709"/>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Визначений вертикальний інтервал середовища, з якого вилучають пробу для перевірки конкретного профілю забруднення або сценарію контакту.</a:t>
            </a:r>
          </a:p>
        </p:txBody>
      </p:sp>
      <p:sp>
        <p:nvSpPr>
          <p:cNvPr id="8" name="Прямокутник: округлені кути 7">
            <a:extLst>
              <a:ext uri="{FF2B5EF4-FFF2-40B4-BE49-F238E27FC236}">
                <a16:creationId xmlns:a16="http://schemas.microsoft.com/office/drawing/2014/main" id="{249E1CBF-B6A4-4337-9E41-C8F86F875DCB}"/>
              </a:ext>
            </a:extLst>
          </p:cNvPr>
          <p:cNvSpPr>
            <a:spLocks noGrp="1"/>
          </p:cNvSpPr>
          <p:nvPr/>
        </p:nvSpPr>
        <p:spPr>
          <a:xfrm>
            <a:off x="514350" y="2724150"/>
            <a:ext cx="3714750" cy="2647950"/>
          </a:xfrm>
          <a:prstGeom prst="roundRect">
            <a:avLst>
              <a:gd name="adj" fmla="val 2878"/>
            </a:avLst>
          </a:prstGeom>
          <a:solidFill>
            <a:srgbClr val="FFFFFF"/>
          </a:solidFill>
          <a:ln w="9525">
            <a:solidFill>
              <a:srgbClr val="D8E3DE"/>
            </a:solidFill>
          </a:ln>
        </p:spPr>
      </p:sp>
      <p:sp>
        <p:nvSpPr>
          <p:cNvPr id="9" name="Прямокутник 8">
            <a:extLst>
              <a:ext uri="{FF2B5EF4-FFF2-40B4-BE49-F238E27FC236}">
                <a16:creationId xmlns:a16="http://schemas.microsoft.com/office/drawing/2014/main" id="{788265A4-C631-489E-B17C-C59FF0CFB814}"/>
              </a:ext>
            </a:extLst>
          </p:cNvPr>
          <p:cNvSpPr>
            <a:spLocks noGrp="1"/>
          </p:cNvSpPr>
          <p:nvPr/>
        </p:nvSpPr>
        <p:spPr>
          <a:xfrm>
            <a:off x="742950" y="2914650"/>
            <a:ext cx="20955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ЧИННИКИ ВИБОРУ</a:t>
            </a:r>
          </a:p>
        </p:txBody>
      </p:sp>
      <p:sp>
        <p:nvSpPr>
          <p:cNvPr id="10" name="Прямокутник 9">
            <a:extLst>
              <a:ext uri="{FF2B5EF4-FFF2-40B4-BE49-F238E27FC236}">
                <a16:creationId xmlns:a16="http://schemas.microsoft.com/office/drawing/2014/main" id="{7F43505C-1C89-4035-AE8A-531DC74FB437}"/>
              </a:ext>
            </a:extLst>
          </p:cNvPr>
          <p:cNvSpPr>
            <a:spLocks noGrp="1"/>
          </p:cNvSpPr>
          <p:nvPr/>
        </p:nvSpPr>
        <p:spPr>
          <a:xfrm>
            <a:off x="742950" y="3276600"/>
            <a:ext cx="2857500" cy="1571625"/>
          </a:xfrm>
          <a:prstGeom prst="rect">
            <a:avLst/>
          </a:prstGeom>
          <a:noFill/>
          <a:ln w="0">
            <a:noFill/>
          </a:ln>
        </p:spPr>
        <p:txBody>
          <a:bodyPr anchor="t">
            <a:normAutofit/>
          </a:bodyPr>
          <a:lstStyle/>
          <a:p>
            <a:pPr algn="l">
              <a:defRPr sz="1125" b="0">
                <a:solidFill>
                  <a:srgbClr val="10272E"/>
                </a:solidFill>
                <a:latin typeface="DejaVu Sans"/>
                <a:ea typeface="DejaVu Sans"/>
                <a:cs typeface="DejaVu Sans"/>
              </a:defRPr>
            </a:pPr>
            <a:r>
              <a:rPr sz="1125" b="0">
                <a:solidFill>
                  <a:srgbClr val="10272E"/>
                </a:solidFill>
                <a:latin typeface="DejaVu Sans"/>
                <a:ea typeface="DejaVu Sans"/>
                <a:cs typeface="DejaVu Sans"/>
              </a:rPr>
              <a:t>механізм надходження</a:t>
            </a:r>
          </a:p>
          <a:p>
            <a:pPr algn="l">
              <a:defRPr sz="1125" b="0">
                <a:solidFill>
                  <a:srgbClr val="10272E"/>
                </a:solidFill>
                <a:latin typeface="DejaVu Sans"/>
                <a:ea typeface="DejaVu Sans"/>
                <a:cs typeface="DejaVu Sans"/>
              </a:defRPr>
            </a:pPr>
            <a:r>
              <a:rPr sz="1125" b="0">
                <a:solidFill>
                  <a:srgbClr val="10272E"/>
                </a:solidFill>
                <a:latin typeface="DejaVu Sans"/>
                <a:ea typeface="DejaVu Sans"/>
                <a:cs typeface="DejaVu Sans"/>
              </a:rPr>
              <a:t>рухливість речовини</a:t>
            </a:r>
          </a:p>
          <a:p>
            <a:pPr algn="l">
              <a:defRPr sz="1125" b="0">
                <a:solidFill>
                  <a:srgbClr val="10272E"/>
                </a:solidFill>
                <a:latin typeface="DejaVu Sans"/>
                <a:ea typeface="DejaVu Sans"/>
                <a:cs typeface="DejaVu Sans"/>
              </a:defRPr>
            </a:pPr>
            <a:r>
              <a:rPr sz="1125" b="0">
                <a:solidFill>
                  <a:srgbClr val="10272E"/>
                </a:solidFill>
                <a:latin typeface="DejaVu Sans"/>
                <a:ea typeface="DejaVu Sans"/>
                <a:cs typeface="DejaVu Sans"/>
              </a:rPr>
              <a:t>тип і профіль ґрунту</a:t>
            </a:r>
          </a:p>
          <a:p>
            <a:pPr algn="l">
              <a:defRPr sz="1125" b="0">
                <a:solidFill>
                  <a:srgbClr val="10272E"/>
                </a:solidFill>
                <a:latin typeface="DejaVu Sans"/>
                <a:ea typeface="DejaVu Sans"/>
                <a:cs typeface="DejaVu Sans"/>
              </a:defRPr>
            </a:pPr>
            <a:r>
              <a:rPr sz="1125" b="0">
                <a:solidFill>
                  <a:srgbClr val="10272E"/>
                </a:solidFill>
                <a:latin typeface="DejaVu Sans"/>
                <a:ea typeface="DejaVu Sans"/>
                <a:cs typeface="DejaVu Sans"/>
              </a:rPr>
              <a:t>плановане використання</a:t>
            </a:r>
          </a:p>
          <a:p>
            <a:pPr algn="l">
              <a:defRPr sz="1125" b="0">
                <a:solidFill>
                  <a:srgbClr val="10272E"/>
                </a:solidFill>
                <a:latin typeface="DejaVu Sans"/>
                <a:ea typeface="DejaVu Sans"/>
                <a:cs typeface="DejaVu Sans"/>
              </a:defRPr>
            </a:pPr>
            <a:r>
              <a:rPr sz="1125" b="0">
                <a:solidFill>
                  <a:srgbClr val="10272E"/>
                </a:solidFill>
                <a:latin typeface="DejaVu Sans"/>
                <a:ea typeface="DejaVu Sans"/>
                <a:cs typeface="DejaVu Sans"/>
              </a:rPr>
              <a:t>сценарій контакту</a:t>
            </a:r>
          </a:p>
          <a:p>
            <a:pPr algn="l">
              <a:defRPr sz="1125" b="0">
                <a:solidFill>
                  <a:srgbClr val="10272E"/>
                </a:solidFill>
                <a:latin typeface="DejaVu Sans"/>
                <a:ea typeface="DejaVu Sans"/>
                <a:cs typeface="DejaVu Sans"/>
              </a:defRPr>
            </a:pPr>
            <a:r>
              <a:rPr sz="1125" b="0">
                <a:solidFill>
                  <a:srgbClr val="10272E"/>
                </a:solidFill>
                <a:latin typeface="DejaVu Sans"/>
                <a:ea typeface="DejaVu Sans"/>
                <a:cs typeface="DejaVu Sans"/>
              </a:rPr>
              <a:t>метод аналізу</a:t>
            </a:r>
          </a:p>
        </p:txBody>
      </p:sp>
      <p:sp>
        <p:nvSpPr>
          <p:cNvPr id="11" name="Прямокутник: округлені кути 10">
            <a:extLst>
              <a:ext uri="{FF2B5EF4-FFF2-40B4-BE49-F238E27FC236}">
                <a16:creationId xmlns:a16="http://schemas.microsoft.com/office/drawing/2014/main" id="{4F79E747-E246-4E61-BD54-E0D5936C3087}"/>
              </a:ext>
            </a:extLst>
          </p:cNvPr>
          <p:cNvSpPr>
            <a:spLocks noGrp="1"/>
          </p:cNvSpPr>
          <p:nvPr/>
        </p:nvSpPr>
        <p:spPr>
          <a:xfrm>
            <a:off x="4514850" y="2724150"/>
            <a:ext cx="7067550" cy="2647950"/>
          </a:xfrm>
          <a:prstGeom prst="roundRect">
            <a:avLst>
              <a:gd name="adj" fmla="val 2878"/>
            </a:avLst>
          </a:prstGeom>
          <a:solidFill>
            <a:srgbClr val="FFFFFF"/>
          </a:solidFill>
          <a:ln w="9525">
            <a:solidFill>
              <a:srgbClr val="D8E3DE"/>
            </a:solidFill>
          </a:ln>
        </p:spPr>
      </p:sp>
      <p:sp>
        <p:nvSpPr>
          <p:cNvPr id="12" name="Прямокутник 11">
            <a:extLst>
              <a:ext uri="{FF2B5EF4-FFF2-40B4-BE49-F238E27FC236}">
                <a16:creationId xmlns:a16="http://schemas.microsoft.com/office/drawing/2014/main" id="{49032C9D-2B76-4C77-A541-49DB9207AADB}"/>
              </a:ext>
            </a:extLst>
          </p:cNvPr>
          <p:cNvSpPr>
            <a:spLocks noGrp="1"/>
          </p:cNvSpPr>
          <p:nvPr/>
        </p:nvSpPr>
        <p:spPr>
          <a:xfrm>
            <a:off x="4743450" y="2914650"/>
            <a:ext cx="2381250" cy="190500"/>
          </a:xfrm>
          <a:prstGeom prst="rect">
            <a:avLst/>
          </a:prstGeom>
          <a:noFill/>
          <a:ln w="0">
            <a:noFill/>
          </a:ln>
        </p:spPr>
        <p:txBody>
          <a:bodyPr anchor="t">
            <a:normAutofit fontScale="78788"/>
          </a:bodyPr>
          <a:lstStyle/>
          <a:p>
            <a:pPr algn="l">
              <a:defRPr sz="825" b="1">
                <a:solidFill>
                  <a:srgbClr val="3A708C"/>
                </a:solidFill>
                <a:latin typeface="DejaVu Sans"/>
                <a:ea typeface="DejaVu Sans"/>
                <a:cs typeface="DejaVu Sans"/>
              </a:defRPr>
            </a:pPr>
            <a:r>
              <a:rPr sz="825" b="1">
                <a:solidFill>
                  <a:srgbClr val="3A708C"/>
                </a:solidFill>
                <a:latin typeface="DejaVu Sans"/>
                <a:ea typeface="DejaVu Sans"/>
                <a:cs typeface="DejaVu Sans"/>
              </a:rPr>
              <a:t>СИТУАЦІЯ</a:t>
            </a:r>
          </a:p>
        </p:txBody>
      </p:sp>
      <p:sp>
        <p:nvSpPr>
          <p:cNvPr id="13" name="Прямокутник 12">
            <a:extLst>
              <a:ext uri="{FF2B5EF4-FFF2-40B4-BE49-F238E27FC236}">
                <a16:creationId xmlns:a16="http://schemas.microsoft.com/office/drawing/2014/main" id="{F266EB10-A170-4828-927B-03E71CE2C1B6}"/>
              </a:ext>
            </a:extLst>
          </p:cNvPr>
          <p:cNvSpPr>
            <a:spLocks noGrp="1"/>
          </p:cNvSpPr>
          <p:nvPr/>
        </p:nvSpPr>
        <p:spPr>
          <a:xfrm>
            <a:off x="7334250" y="2914650"/>
            <a:ext cx="3714750" cy="190500"/>
          </a:xfrm>
          <a:prstGeom prst="rect">
            <a:avLst/>
          </a:prstGeom>
          <a:noFill/>
          <a:ln w="0">
            <a:noFill/>
          </a:ln>
        </p:spPr>
        <p:txBody>
          <a:bodyPr anchor="t">
            <a:normAutofit fontScale="78788"/>
          </a:bodyPr>
          <a:lstStyle/>
          <a:p>
            <a:pPr algn="l">
              <a:defRPr sz="825" b="1">
                <a:solidFill>
                  <a:srgbClr val="3A708C"/>
                </a:solidFill>
                <a:latin typeface="DejaVu Sans"/>
                <a:ea typeface="DejaVu Sans"/>
                <a:cs typeface="DejaVu Sans"/>
              </a:defRPr>
            </a:pPr>
            <a:r>
              <a:rPr sz="825" b="1">
                <a:solidFill>
                  <a:srgbClr val="3A708C"/>
                </a:solidFill>
                <a:latin typeface="DejaVu Sans"/>
                <a:ea typeface="DejaVu Sans"/>
                <a:cs typeface="DejaVu Sans"/>
              </a:rPr>
              <a:t>ОБҐРУНТУВАННЯ ГЛИБИНИ</a:t>
            </a:r>
          </a:p>
        </p:txBody>
      </p:sp>
      <p:sp>
        <p:nvSpPr>
          <p:cNvPr id="14" name="Прямокутник: округлені кути 13">
            <a:extLst>
              <a:ext uri="{FF2B5EF4-FFF2-40B4-BE49-F238E27FC236}">
                <a16:creationId xmlns:a16="http://schemas.microsoft.com/office/drawing/2014/main" id="{ED7C8750-B185-471C-A75B-D477AEF86649}"/>
              </a:ext>
            </a:extLst>
          </p:cNvPr>
          <p:cNvSpPr>
            <a:spLocks noGrp="1"/>
          </p:cNvSpPr>
          <p:nvPr/>
        </p:nvSpPr>
        <p:spPr>
          <a:xfrm>
            <a:off x="4667250" y="3219450"/>
            <a:ext cx="6724650" cy="295275"/>
          </a:xfrm>
          <a:prstGeom prst="roundRect">
            <a:avLst>
              <a:gd name="adj" fmla="val 25806"/>
            </a:avLst>
          </a:prstGeom>
          <a:solidFill>
            <a:srgbClr val="F4F8F5"/>
          </a:solidFill>
          <a:ln w="0">
            <a:noFill/>
          </a:ln>
        </p:spPr>
      </p:sp>
      <p:sp>
        <p:nvSpPr>
          <p:cNvPr id="15" name="Прямокутник 14">
            <a:extLst>
              <a:ext uri="{FF2B5EF4-FFF2-40B4-BE49-F238E27FC236}">
                <a16:creationId xmlns:a16="http://schemas.microsoft.com/office/drawing/2014/main" id="{D139A885-89F2-48A6-92E0-6E562F4E969D}"/>
              </a:ext>
            </a:extLst>
          </p:cNvPr>
          <p:cNvSpPr>
            <a:spLocks noGrp="1"/>
          </p:cNvSpPr>
          <p:nvPr/>
        </p:nvSpPr>
        <p:spPr>
          <a:xfrm>
            <a:off x="4800600" y="3295650"/>
            <a:ext cx="2343150" cy="161925"/>
          </a:xfrm>
          <a:prstGeom prst="rect">
            <a:avLst/>
          </a:prstGeom>
          <a:noFill/>
          <a:ln w="0">
            <a:noFill/>
          </a:ln>
        </p:spPr>
        <p:txBody>
          <a:bodyPr anchor="t">
            <a:normAutofit fontScale="51389"/>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Пил або сажа</a:t>
            </a:r>
          </a:p>
        </p:txBody>
      </p:sp>
      <p:sp>
        <p:nvSpPr>
          <p:cNvPr id="16" name="Прямокутник 15">
            <a:extLst>
              <a:ext uri="{FF2B5EF4-FFF2-40B4-BE49-F238E27FC236}">
                <a16:creationId xmlns:a16="http://schemas.microsoft.com/office/drawing/2014/main" id="{3B88ACDF-8869-492A-9FE1-783D2E868A44}"/>
              </a:ext>
            </a:extLst>
          </p:cNvPr>
          <p:cNvSpPr>
            <a:spLocks noGrp="1"/>
          </p:cNvSpPr>
          <p:nvPr/>
        </p:nvSpPr>
        <p:spPr>
          <a:xfrm>
            <a:off x="7334250" y="3295650"/>
            <a:ext cx="3857625" cy="161925"/>
          </a:xfrm>
          <a:prstGeom prst="rect">
            <a:avLst/>
          </a:prstGeom>
          <a:noFill/>
          <a:ln w="0">
            <a:noFill/>
          </a:ln>
        </p:spPr>
        <p:txBody>
          <a:bodyPr anchor="t">
            <a:normAutofit fontScale="51389"/>
          </a:bodyPr>
          <a:lstStyle/>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поверхневий шар</a:t>
            </a:r>
          </a:p>
        </p:txBody>
      </p:sp>
      <p:sp>
        <p:nvSpPr>
          <p:cNvPr id="17" name="Прямокутник 16">
            <a:extLst>
              <a:ext uri="{FF2B5EF4-FFF2-40B4-BE49-F238E27FC236}">
                <a16:creationId xmlns:a16="http://schemas.microsoft.com/office/drawing/2014/main" id="{6B1C10E9-E09D-4D81-AEEE-F6977BCD16DC}"/>
              </a:ext>
            </a:extLst>
          </p:cNvPr>
          <p:cNvSpPr>
            <a:spLocks noGrp="1"/>
          </p:cNvSpPr>
          <p:nvPr/>
        </p:nvSpPr>
        <p:spPr>
          <a:xfrm>
            <a:off x="4800600" y="3619500"/>
            <a:ext cx="2343150" cy="161925"/>
          </a:xfrm>
          <a:prstGeom prst="rect">
            <a:avLst/>
          </a:prstGeom>
          <a:noFill/>
          <a:ln w="0">
            <a:noFill/>
          </a:ln>
        </p:spPr>
        <p:txBody>
          <a:bodyPr anchor="t">
            <a:normAutofit fontScale="51389"/>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Город або орний ґрунт</a:t>
            </a:r>
          </a:p>
        </p:txBody>
      </p:sp>
      <p:sp>
        <p:nvSpPr>
          <p:cNvPr id="18" name="Прямокутник 17">
            <a:extLst>
              <a:ext uri="{FF2B5EF4-FFF2-40B4-BE49-F238E27FC236}">
                <a16:creationId xmlns:a16="http://schemas.microsoft.com/office/drawing/2014/main" id="{36811510-BCF6-4200-B521-4A81BB6EB61A}"/>
              </a:ext>
            </a:extLst>
          </p:cNvPr>
          <p:cNvSpPr>
            <a:spLocks noGrp="1"/>
          </p:cNvSpPr>
          <p:nvPr/>
        </p:nvSpPr>
        <p:spPr>
          <a:xfrm>
            <a:off x="7334250" y="3619500"/>
            <a:ext cx="3857625" cy="161925"/>
          </a:xfrm>
          <a:prstGeom prst="rect">
            <a:avLst/>
          </a:prstGeom>
          <a:noFill/>
          <a:ln w="0">
            <a:noFill/>
          </a:ln>
        </p:spPr>
        <p:txBody>
          <a:bodyPr anchor="t">
            <a:normAutofit fontScale="51389"/>
          </a:bodyPr>
          <a:lstStyle/>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фактична глибина обробітку</a:t>
            </a:r>
          </a:p>
        </p:txBody>
      </p:sp>
      <p:sp>
        <p:nvSpPr>
          <p:cNvPr id="19" name="Прямокутник: округлені кути 18">
            <a:extLst>
              <a:ext uri="{FF2B5EF4-FFF2-40B4-BE49-F238E27FC236}">
                <a16:creationId xmlns:a16="http://schemas.microsoft.com/office/drawing/2014/main" id="{83C1B943-8F6C-47B6-8CF9-CF18AD6D5129}"/>
              </a:ext>
            </a:extLst>
          </p:cNvPr>
          <p:cNvSpPr>
            <a:spLocks noGrp="1"/>
          </p:cNvSpPr>
          <p:nvPr/>
        </p:nvSpPr>
        <p:spPr>
          <a:xfrm>
            <a:off x="4667250" y="3867150"/>
            <a:ext cx="6724650" cy="295275"/>
          </a:xfrm>
          <a:prstGeom prst="roundRect">
            <a:avLst>
              <a:gd name="adj" fmla="val 25806"/>
            </a:avLst>
          </a:prstGeom>
          <a:solidFill>
            <a:srgbClr val="F4F8F5"/>
          </a:solidFill>
          <a:ln w="0">
            <a:noFill/>
          </a:ln>
        </p:spPr>
      </p:sp>
      <p:sp>
        <p:nvSpPr>
          <p:cNvPr id="20" name="Прямокутник 19">
            <a:extLst>
              <a:ext uri="{FF2B5EF4-FFF2-40B4-BE49-F238E27FC236}">
                <a16:creationId xmlns:a16="http://schemas.microsoft.com/office/drawing/2014/main" id="{D5FC87B6-E8A2-4709-B013-2F393D1F7B52}"/>
              </a:ext>
            </a:extLst>
          </p:cNvPr>
          <p:cNvSpPr>
            <a:spLocks noGrp="1"/>
          </p:cNvSpPr>
          <p:nvPr/>
        </p:nvSpPr>
        <p:spPr>
          <a:xfrm>
            <a:off x="4800600" y="3943350"/>
            <a:ext cx="2343150" cy="161925"/>
          </a:xfrm>
          <a:prstGeom prst="rect">
            <a:avLst/>
          </a:prstGeom>
          <a:noFill/>
          <a:ln w="0">
            <a:noFill/>
          </a:ln>
        </p:spPr>
        <p:txBody>
          <a:bodyPr anchor="t">
            <a:normAutofit fontScale="51389"/>
          </a:bodyPr>
          <a:lstStyle/>
          <a:p>
            <a:pPr algn="l">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Розлив пального</a:t>
            </a:r>
          </a:p>
        </p:txBody>
      </p:sp>
      <p:sp>
        <p:nvSpPr>
          <p:cNvPr id="21" name="Прямокутник 20">
            <a:extLst>
              <a:ext uri="{FF2B5EF4-FFF2-40B4-BE49-F238E27FC236}">
                <a16:creationId xmlns:a16="http://schemas.microsoft.com/office/drawing/2014/main" id="{CEBF09D0-A640-4514-BF3D-EC207ED26FB9}"/>
              </a:ext>
            </a:extLst>
          </p:cNvPr>
          <p:cNvSpPr>
            <a:spLocks noGrp="1"/>
          </p:cNvSpPr>
          <p:nvPr/>
        </p:nvSpPr>
        <p:spPr>
          <a:xfrm>
            <a:off x="7334250" y="3943350"/>
            <a:ext cx="3857625" cy="161925"/>
          </a:xfrm>
          <a:prstGeom prst="rect">
            <a:avLst/>
          </a:prstGeom>
          <a:noFill/>
          <a:ln w="0">
            <a:noFill/>
          </a:ln>
        </p:spPr>
        <p:txBody>
          <a:bodyPr anchor="t">
            <a:normAutofit fontScale="51389"/>
          </a:bodyPr>
          <a:lstStyle/>
          <a:p>
            <a:pPr algn="l">
              <a:defRPr sz="900" b="1">
                <a:solidFill>
                  <a:srgbClr val="617278"/>
                </a:solidFill>
                <a:latin typeface="DejaVu Sans"/>
                <a:ea typeface="DejaVu Sans"/>
                <a:cs typeface="DejaVu Sans"/>
              </a:defRPr>
            </a:pPr>
            <a:r>
              <a:rPr sz="900" b="1">
                <a:solidFill>
                  <a:srgbClr val="617278"/>
                </a:solidFill>
                <a:latin typeface="DejaVu Sans"/>
                <a:ea typeface="DejaVu Sans"/>
                <a:cs typeface="DejaVu Sans"/>
              </a:rPr>
              <a:t>кілька інтервалів для профілю</a:t>
            </a:r>
          </a:p>
        </p:txBody>
      </p:sp>
      <p:sp>
        <p:nvSpPr>
          <p:cNvPr id="22" name="Прямокутник 21">
            <a:extLst>
              <a:ext uri="{FF2B5EF4-FFF2-40B4-BE49-F238E27FC236}">
                <a16:creationId xmlns:a16="http://schemas.microsoft.com/office/drawing/2014/main" id="{A1CDCCD6-BE45-4B01-8480-33F0A10BCE8A}"/>
              </a:ext>
            </a:extLst>
          </p:cNvPr>
          <p:cNvSpPr>
            <a:spLocks noGrp="1"/>
          </p:cNvSpPr>
          <p:nvPr/>
        </p:nvSpPr>
        <p:spPr>
          <a:xfrm>
            <a:off x="4800600" y="4267200"/>
            <a:ext cx="2343150" cy="161925"/>
          </a:xfrm>
          <a:prstGeom prst="rect">
            <a:avLst/>
          </a:prstGeom>
          <a:noFill/>
          <a:ln w="0">
            <a:noFill/>
          </a:ln>
        </p:spPr>
        <p:txBody>
          <a:bodyPr anchor="t">
            <a:normAutofit fontScale="51389"/>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Насипний матеріал</a:t>
            </a:r>
          </a:p>
        </p:txBody>
      </p:sp>
      <p:sp>
        <p:nvSpPr>
          <p:cNvPr id="23" name="Прямокутник 22">
            <a:extLst>
              <a:ext uri="{FF2B5EF4-FFF2-40B4-BE49-F238E27FC236}">
                <a16:creationId xmlns:a16="http://schemas.microsoft.com/office/drawing/2014/main" id="{DC89E6ED-4A0A-4640-8B6D-DBC2EC0ECB7C}"/>
              </a:ext>
            </a:extLst>
          </p:cNvPr>
          <p:cNvSpPr>
            <a:spLocks noGrp="1"/>
          </p:cNvSpPr>
          <p:nvPr/>
        </p:nvSpPr>
        <p:spPr>
          <a:xfrm>
            <a:off x="7334250" y="4267200"/>
            <a:ext cx="3857625" cy="161925"/>
          </a:xfrm>
          <a:prstGeom prst="rect">
            <a:avLst/>
          </a:prstGeom>
          <a:noFill/>
          <a:ln w="0">
            <a:noFill/>
          </a:ln>
        </p:spPr>
        <p:txBody>
          <a:bodyPr anchor="t">
            <a:normAutofit fontScale="51389"/>
          </a:bodyPr>
          <a:lstStyle/>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насип і природний ґрунт окремо</a:t>
            </a:r>
          </a:p>
        </p:txBody>
      </p:sp>
      <p:sp>
        <p:nvSpPr>
          <p:cNvPr id="24" name="Прямокутник: округлені кути 23">
            <a:extLst>
              <a:ext uri="{FF2B5EF4-FFF2-40B4-BE49-F238E27FC236}">
                <a16:creationId xmlns:a16="http://schemas.microsoft.com/office/drawing/2014/main" id="{58A89200-79CB-4E7C-A07A-F2203C23B5E3}"/>
              </a:ext>
            </a:extLst>
          </p:cNvPr>
          <p:cNvSpPr>
            <a:spLocks noGrp="1"/>
          </p:cNvSpPr>
          <p:nvPr/>
        </p:nvSpPr>
        <p:spPr>
          <a:xfrm>
            <a:off x="4667250" y="4514850"/>
            <a:ext cx="6724650" cy="295275"/>
          </a:xfrm>
          <a:prstGeom prst="roundRect">
            <a:avLst>
              <a:gd name="adj" fmla="val 25806"/>
            </a:avLst>
          </a:prstGeom>
          <a:solidFill>
            <a:srgbClr val="F4F8F5"/>
          </a:solidFill>
          <a:ln w="0">
            <a:noFill/>
          </a:ln>
        </p:spPr>
      </p:sp>
      <p:sp>
        <p:nvSpPr>
          <p:cNvPr id="25" name="Прямокутник 24">
            <a:extLst>
              <a:ext uri="{FF2B5EF4-FFF2-40B4-BE49-F238E27FC236}">
                <a16:creationId xmlns:a16="http://schemas.microsoft.com/office/drawing/2014/main" id="{A8B8DF5E-51AC-48E6-A091-A26613FC1A0E}"/>
              </a:ext>
            </a:extLst>
          </p:cNvPr>
          <p:cNvSpPr>
            <a:spLocks noGrp="1"/>
          </p:cNvSpPr>
          <p:nvPr/>
        </p:nvSpPr>
        <p:spPr>
          <a:xfrm>
            <a:off x="4800600" y="4591050"/>
            <a:ext cx="2343150" cy="161925"/>
          </a:xfrm>
          <a:prstGeom prst="rect">
            <a:avLst/>
          </a:prstGeom>
          <a:noFill/>
          <a:ln w="0">
            <a:noFill/>
          </a:ln>
        </p:spPr>
        <p:txBody>
          <a:bodyPr anchor="t">
            <a:normAutofit fontScale="51389"/>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Після вилучення</a:t>
            </a:r>
          </a:p>
        </p:txBody>
      </p:sp>
      <p:sp>
        <p:nvSpPr>
          <p:cNvPr id="26" name="Прямокутник 25">
            <a:extLst>
              <a:ext uri="{FF2B5EF4-FFF2-40B4-BE49-F238E27FC236}">
                <a16:creationId xmlns:a16="http://schemas.microsoft.com/office/drawing/2014/main" id="{0285EF8D-1566-4633-9F96-544B73318C2A}"/>
              </a:ext>
            </a:extLst>
          </p:cNvPr>
          <p:cNvSpPr>
            <a:spLocks noGrp="1"/>
          </p:cNvSpPr>
          <p:nvPr/>
        </p:nvSpPr>
        <p:spPr>
          <a:xfrm>
            <a:off x="7334250" y="4591050"/>
            <a:ext cx="3857625" cy="161925"/>
          </a:xfrm>
          <a:prstGeom prst="rect">
            <a:avLst/>
          </a:prstGeom>
          <a:noFill/>
          <a:ln w="0">
            <a:noFill/>
          </a:ln>
        </p:spPr>
        <p:txBody>
          <a:bodyPr anchor="t">
            <a:normAutofit fontScale="51389"/>
          </a:bodyPr>
          <a:lstStyle/>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дно та стінки виїмки</a:t>
            </a:r>
          </a:p>
        </p:txBody>
      </p:sp>
      <p:sp>
        <p:nvSpPr>
          <p:cNvPr id="27" name="Прямокутник 26">
            <a:extLst>
              <a:ext uri="{FF2B5EF4-FFF2-40B4-BE49-F238E27FC236}">
                <a16:creationId xmlns:a16="http://schemas.microsoft.com/office/drawing/2014/main" id="{2F7ABB46-8CDF-4021-B381-1EA3F0B38C66}"/>
              </a:ext>
            </a:extLst>
          </p:cNvPr>
          <p:cNvSpPr>
            <a:spLocks noGrp="1"/>
          </p:cNvSpPr>
          <p:nvPr/>
        </p:nvSpPr>
        <p:spPr>
          <a:xfrm>
            <a:off x="4800600" y="4914900"/>
            <a:ext cx="2343150" cy="161925"/>
          </a:xfrm>
          <a:prstGeom prst="rect">
            <a:avLst/>
          </a:prstGeom>
          <a:noFill/>
          <a:ln w="0">
            <a:noFill/>
          </a:ln>
        </p:spPr>
        <p:txBody>
          <a:bodyPr anchor="t">
            <a:normAutofit fontScale="51389"/>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Фонова проба</a:t>
            </a:r>
          </a:p>
        </p:txBody>
      </p:sp>
      <p:sp>
        <p:nvSpPr>
          <p:cNvPr id="28" name="Прямокутник 27">
            <a:extLst>
              <a:ext uri="{FF2B5EF4-FFF2-40B4-BE49-F238E27FC236}">
                <a16:creationId xmlns:a16="http://schemas.microsoft.com/office/drawing/2014/main" id="{9463F704-4616-4EB7-BC94-B4A0867A5814}"/>
              </a:ext>
            </a:extLst>
          </p:cNvPr>
          <p:cNvSpPr>
            <a:spLocks noGrp="1"/>
          </p:cNvSpPr>
          <p:nvPr/>
        </p:nvSpPr>
        <p:spPr>
          <a:xfrm>
            <a:off x="7334250" y="4914900"/>
            <a:ext cx="3857625" cy="161925"/>
          </a:xfrm>
          <a:prstGeom prst="rect">
            <a:avLst/>
          </a:prstGeom>
          <a:noFill/>
          <a:ln w="0">
            <a:noFill/>
          </a:ln>
        </p:spPr>
        <p:txBody>
          <a:bodyPr anchor="t">
            <a:normAutofit fontScale="51389"/>
          </a:bodyPr>
          <a:lstStyle/>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та сама глибина, що й основна</a:t>
            </a:r>
          </a:p>
        </p:txBody>
      </p:sp>
      <p:sp>
        <p:nvSpPr>
          <p:cNvPr id="29" name="Прямокутник: округлені кути 28">
            <a:extLst>
              <a:ext uri="{FF2B5EF4-FFF2-40B4-BE49-F238E27FC236}">
                <a16:creationId xmlns:a16="http://schemas.microsoft.com/office/drawing/2014/main" id="{1F73F788-4E72-4810-A180-2CCDE8C297F1}"/>
              </a:ext>
            </a:extLst>
          </p:cNvPr>
          <p:cNvSpPr>
            <a:spLocks noGrp="1"/>
          </p:cNvSpPr>
          <p:nvPr/>
        </p:nvSpPr>
        <p:spPr>
          <a:xfrm>
            <a:off x="514350" y="5638800"/>
            <a:ext cx="11068050" cy="533400"/>
          </a:xfrm>
          <a:prstGeom prst="roundRect">
            <a:avLst>
              <a:gd name="adj" fmla="val 14286"/>
            </a:avLst>
          </a:prstGeom>
          <a:solidFill>
            <a:srgbClr val="F8E7E4"/>
          </a:solidFill>
          <a:ln w="9525">
            <a:solidFill>
              <a:srgbClr val="E9C3BE"/>
            </a:solidFill>
          </a:ln>
        </p:spPr>
      </p:sp>
      <p:sp>
        <p:nvSpPr>
          <p:cNvPr id="30" name="Прямокутник 29">
            <a:extLst>
              <a:ext uri="{FF2B5EF4-FFF2-40B4-BE49-F238E27FC236}">
                <a16:creationId xmlns:a16="http://schemas.microsoft.com/office/drawing/2014/main" id="{C8B212F9-D1A9-44FB-90EE-AAC90195A401}"/>
              </a:ext>
            </a:extLst>
          </p:cNvPr>
          <p:cNvSpPr>
            <a:spLocks noGrp="1"/>
          </p:cNvSpPr>
          <p:nvPr/>
        </p:nvSpPr>
        <p:spPr>
          <a:xfrm>
            <a:off x="742950" y="5791200"/>
            <a:ext cx="10572750" cy="228600"/>
          </a:xfrm>
          <a:prstGeom prst="rect">
            <a:avLst/>
          </a:prstGeom>
          <a:noFill/>
          <a:ln w="0">
            <a:noFill/>
          </a:ln>
        </p:spPr>
        <p:txBody>
          <a:bodyPr anchor="t">
            <a:normAutofit fontScale="75000"/>
          </a:bodyPr>
          <a:lstStyle/>
          <a:p>
            <a:pPr algn="ctr">
              <a:defRPr sz="1200" b="1">
                <a:solidFill>
                  <a:srgbClr val="C8584F"/>
                </a:solidFill>
                <a:latin typeface="DejaVu Sans"/>
                <a:ea typeface="DejaVu Sans"/>
                <a:cs typeface="DejaVu Sans"/>
              </a:defRPr>
            </a:pPr>
            <a:r>
              <a:rPr sz="1200" b="1">
                <a:solidFill>
                  <a:srgbClr val="C8584F"/>
                </a:solidFill>
                <a:latin typeface="DejaVu Sans"/>
                <a:ea typeface="DejaVu Sans"/>
                <a:cs typeface="DejaVu Sans"/>
              </a:rPr>
              <a:t>Змішування горизонтів може штучно знизити концентрацію та приховати забруднений шар.</a:t>
            </a:r>
          </a:p>
        </p:txBody>
      </p:sp>
      <p:sp>
        <p:nvSpPr>
          <p:cNvPr id="31" name="Прямокутник 30">
            <a:extLst>
              <a:ext uri="{FF2B5EF4-FFF2-40B4-BE49-F238E27FC236}">
                <a16:creationId xmlns:a16="http://schemas.microsoft.com/office/drawing/2014/main" id="{10A475A6-F91E-488C-B54D-816FA183D6EB}"/>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32" name="Прямокутник 31">
            <a:extLst>
              <a:ext uri="{FF2B5EF4-FFF2-40B4-BE49-F238E27FC236}">
                <a16:creationId xmlns:a16="http://schemas.microsoft.com/office/drawing/2014/main" id="{43A4B7F8-406E-4BB7-8802-1887635FDB89}"/>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18</a:t>
            </a:r>
          </a:p>
        </p:txBody>
      </p:sp>
    </p:spTree>
    <p:extLst>
      <p:ext uri="{BB962C8B-B14F-4D97-AF65-F5344CB8AC3E}">
        <p14:creationId xmlns:p14="http://schemas.microsoft.com/office/powerpoint/2010/main" val="9260801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 name="Прямокутник 37">
            <a:extLst>
              <a:ext uri="{FF2B5EF4-FFF2-40B4-BE49-F238E27FC236}">
                <a16:creationId xmlns:a16="http://schemas.microsoft.com/office/drawing/2014/main" id="{EB0B4F24-3AAE-42A7-99EE-D2C313AA9DC8}"/>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19</a:t>
            </a:r>
          </a:p>
        </p:txBody>
      </p:sp>
      <p:sp>
        <p:nvSpPr>
          <p:cNvPr id="2" name="Прямокутник 1">
            <a:extLst>
              <a:ext uri="{FF2B5EF4-FFF2-40B4-BE49-F238E27FC236}">
                <a16:creationId xmlns:a16="http://schemas.microsoft.com/office/drawing/2014/main" id="{A65150DD-63FA-4BC0-8749-A46422BCA8EF}"/>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CAD7FB39-86D3-481A-AE86-8C10885282AC}"/>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Кількість проб формується з кількох компонентів</a:t>
            </a:r>
          </a:p>
        </p:txBody>
      </p:sp>
      <p:sp>
        <p:nvSpPr>
          <p:cNvPr id="4" name="Прямокутник: округлені кути 3">
            <a:extLst>
              <a:ext uri="{FF2B5EF4-FFF2-40B4-BE49-F238E27FC236}">
                <a16:creationId xmlns:a16="http://schemas.microsoft.com/office/drawing/2014/main" id="{73524104-832B-4C6E-8B5B-8AAE3BC6FAEB}"/>
              </a:ext>
            </a:extLst>
          </p:cNvPr>
          <p:cNvSpPr>
            <a:spLocks noGrp="1"/>
          </p:cNvSpPr>
          <p:nvPr/>
        </p:nvSpPr>
        <p:spPr>
          <a:xfrm>
            <a:off x="514350" y="1657350"/>
            <a:ext cx="11068050" cy="781050"/>
          </a:xfrm>
          <a:prstGeom prst="roundRect">
            <a:avLst>
              <a:gd name="adj" fmla="val 9756"/>
            </a:avLst>
          </a:prstGeom>
          <a:solidFill>
            <a:srgbClr val="FFFFFF"/>
          </a:solidFill>
          <a:ln w="9525">
            <a:solidFill>
              <a:srgbClr val="D8E3DE"/>
            </a:solidFill>
          </a:ln>
        </p:spPr>
      </p:sp>
      <p:sp>
        <p:nvSpPr>
          <p:cNvPr id="5" name="Прямокутник: округлені кути 4">
            <a:extLst>
              <a:ext uri="{FF2B5EF4-FFF2-40B4-BE49-F238E27FC236}">
                <a16:creationId xmlns:a16="http://schemas.microsoft.com/office/drawing/2014/main" id="{1BF53AE1-250E-4E80-AC5F-ABCB8FDA4467}"/>
              </a:ext>
            </a:extLst>
          </p:cNvPr>
          <p:cNvSpPr>
            <a:spLocks noGrp="1"/>
          </p:cNvSpPr>
          <p:nvPr/>
        </p:nvSpPr>
        <p:spPr>
          <a:xfrm>
            <a:off x="514350" y="1657350"/>
            <a:ext cx="76200" cy="7810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DC56F22B-91EC-4E94-9C46-0D9C42FA2433}"/>
              </a:ext>
            </a:extLst>
          </p:cNvPr>
          <p:cNvSpPr>
            <a:spLocks noGrp="1"/>
          </p:cNvSpPr>
          <p:nvPr/>
        </p:nvSpPr>
        <p:spPr>
          <a:xfrm>
            <a:off x="742950" y="1809750"/>
            <a:ext cx="1064895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КІЛЬКІСТЬ ПРОБ</a:t>
            </a:r>
          </a:p>
        </p:txBody>
      </p:sp>
      <p:sp>
        <p:nvSpPr>
          <p:cNvPr id="7" name="Прямокутник 6">
            <a:extLst>
              <a:ext uri="{FF2B5EF4-FFF2-40B4-BE49-F238E27FC236}">
                <a16:creationId xmlns:a16="http://schemas.microsoft.com/office/drawing/2014/main" id="{5A520914-1B68-4A62-80C8-13E4BFB6D231}"/>
              </a:ext>
            </a:extLst>
          </p:cNvPr>
          <p:cNvSpPr>
            <a:spLocks noGrp="1"/>
          </p:cNvSpPr>
          <p:nvPr/>
        </p:nvSpPr>
        <p:spPr>
          <a:xfrm>
            <a:off x="742950" y="2066925"/>
            <a:ext cx="10648950" cy="257175"/>
          </a:xfrm>
          <a:prstGeom prst="rect">
            <a:avLst/>
          </a:prstGeom>
          <a:noFill/>
          <a:ln w="0">
            <a:noFill/>
          </a:ln>
        </p:spPr>
        <p:txBody>
          <a:bodyPr anchor="t">
            <a:normAutofit fontScale="85294"/>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Обґрунтована кількість польових і лабораторних одиниць, потрібна для досягнення мети з визначеною точністю та контролем якості.</a:t>
            </a:r>
          </a:p>
        </p:txBody>
      </p:sp>
      <p:sp>
        <p:nvSpPr>
          <p:cNvPr id="8" name="Прямокутник: округлені кути 7">
            <a:extLst>
              <a:ext uri="{FF2B5EF4-FFF2-40B4-BE49-F238E27FC236}">
                <a16:creationId xmlns:a16="http://schemas.microsoft.com/office/drawing/2014/main" id="{7398FE03-28D0-4CC3-ABFD-A8F010CCBDC2}"/>
              </a:ext>
            </a:extLst>
          </p:cNvPr>
          <p:cNvSpPr>
            <a:spLocks noGrp="1"/>
          </p:cNvSpPr>
          <p:nvPr/>
        </p:nvSpPr>
        <p:spPr>
          <a:xfrm>
            <a:off x="514350" y="2724150"/>
            <a:ext cx="11068050" cy="1066800"/>
          </a:xfrm>
          <a:prstGeom prst="roundRect">
            <a:avLst>
              <a:gd name="adj" fmla="val 7143"/>
            </a:avLst>
          </a:prstGeom>
          <a:solidFill>
            <a:srgbClr val="10272E"/>
          </a:solidFill>
          <a:ln w="0">
            <a:noFill/>
          </a:ln>
        </p:spPr>
      </p:sp>
      <p:sp>
        <p:nvSpPr>
          <p:cNvPr id="9" name="Прямокутник 8">
            <a:extLst>
              <a:ext uri="{FF2B5EF4-FFF2-40B4-BE49-F238E27FC236}">
                <a16:creationId xmlns:a16="http://schemas.microsoft.com/office/drawing/2014/main" id="{68EA1AB4-4B10-4A4C-8798-D81F6ED0FE69}"/>
              </a:ext>
            </a:extLst>
          </p:cNvPr>
          <p:cNvSpPr>
            <a:spLocks noGrp="1"/>
          </p:cNvSpPr>
          <p:nvPr/>
        </p:nvSpPr>
        <p:spPr>
          <a:xfrm>
            <a:off x="742950" y="3076575"/>
            <a:ext cx="857250" cy="304800"/>
          </a:xfrm>
          <a:prstGeom prst="rect">
            <a:avLst/>
          </a:prstGeom>
          <a:noFill/>
          <a:ln w="0">
            <a:noFill/>
          </a:ln>
        </p:spPr>
        <p:txBody>
          <a:bodyPr anchor="t">
            <a:normAutofit fontScale="77778"/>
          </a:bodyPr>
          <a:lstStyle/>
          <a:p>
            <a:pPr algn="ctr">
              <a:defRPr sz="1800" b="1">
                <a:solidFill>
                  <a:srgbClr val="A9D6C4"/>
                </a:solidFill>
                <a:latin typeface="DejaVu Sans"/>
                <a:ea typeface="DejaVu Sans"/>
                <a:cs typeface="DejaVu Sans"/>
              </a:defRPr>
            </a:pPr>
            <a:r>
              <a:rPr sz="1800" b="1">
                <a:solidFill>
                  <a:srgbClr val="A9D6C4"/>
                </a:solidFill>
                <a:latin typeface="DejaVu Sans"/>
                <a:ea typeface="DejaVu Sans"/>
                <a:cs typeface="DejaVu Sans"/>
              </a:rPr>
              <a:t>Nзаг</a:t>
            </a:r>
          </a:p>
        </p:txBody>
      </p:sp>
      <p:sp>
        <p:nvSpPr>
          <p:cNvPr id="10" name="Прямокутник 9">
            <a:extLst>
              <a:ext uri="{FF2B5EF4-FFF2-40B4-BE49-F238E27FC236}">
                <a16:creationId xmlns:a16="http://schemas.microsoft.com/office/drawing/2014/main" id="{EAFB2817-A540-4A53-9A55-1AD2114D134D}"/>
              </a:ext>
            </a:extLst>
          </p:cNvPr>
          <p:cNvSpPr>
            <a:spLocks noGrp="1"/>
          </p:cNvSpPr>
          <p:nvPr/>
        </p:nvSpPr>
        <p:spPr>
          <a:xfrm>
            <a:off x="1809750" y="3105150"/>
            <a:ext cx="190500" cy="247650"/>
          </a:xfrm>
          <a:prstGeom prst="rect">
            <a:avLst/>
          </a:prstGeom>
          <a:noFill/>
          <a:ln w="0">
            <a:noFill/>
          </a:ln>
        </p:spPr>
        <p:txBody>
          <a:bodyPr anchor="t">
            <a:normAutofit fontScale="10000"/>
          </a:bodyPr>
          <a:lstStyle/>
          <a:p>
            <a:pPr algn="ctr">
              <a:defRPr sz="1500" b="1">
                <a:solidFill>
                  <a:srgbClr val="FFFFFF"/>
                </a:solidFill>
                <a:latin typeface="DejaVu Sans"/>
                <a:ea typeface="DejaVu Sans"/>
                <a:cs typeface="DejaVu Sans"/>
              </a:defRPr>
            </a:pPr>
            <a:r>
              <a:rPr sz="1500" b="1">
                <a:solidFill>
                  <a:srgbClr val="FFFFFF"/>
                </a:solidFill>
                <a:latin typeface="DejaVu Sans"/>
                <a:ea typeface="DejaVu Sans"/>
                <a:cs typeface="DejaVu Sans"/>
              </a:rPr>
              <a:t>=</a:t>
            </a:r>
          </a:p>
        </p:txBody>
      </p:sp>
      <p:sp>
        <p:nvSpPr>
          <p:cNvPr id="11" name="Прямокутник: округлені кути 10">
            <a:extLst>
              <a:ext uri="{FF2B5EF4-FFF2-40B4-BE49-F238E27FC236}">
                <a16:creationId xmlns:a16="http://schemas.microsoft.com/office/drawing/2014/main" id="{80E5DC11-BEE4-48D8-81C0-E490E0479E48}"/>
              </a:ext>
            </a:extLst>
          </p:cNvPr>
          <p:cNvSpPr>
            <a:spLocks noGrp="1"/>
          </p:cNvSpPr>
          <p:nvPr/>
        </p:nvSpPr>
        <p:spPr>
          <a:xfrm>
            <a:off x="2076450" y="2981325"/>
            <a:ext cx="1190625" cy="514350"/>
          </a:xfrm>
          <a:prstGeom prst="roundRect">
            <a:avLst>
              <a:gd name="adj" fmla="val 14815"/>
            </a:avLst>
          </a:prstGeom>
          <a:solidFill>
            <a:srgbClr val="0F6B64"/>
          </a:solidFill>
          <a:ln w="0">
            <a:noFill/>
          </a:ln>
        </p:spPr>
      </p:sp>
      <p:sp>
        <p:nvSpPr>
          <p:cNvPr id="12" name="Прямокутник 11">
            <a:extLst>
              <a:ext uri="{FF2B5EF4-FFF2-40B4-BE49-F238E27FC236}">
                <a16:creationId xmlns:a16="http://schemas.microsoft.com/office/drawing/2014/main" id="{B5A951C6-1E10-4B51-9555-196087A6F6D2}"/>
              </a:ext>
            </a:extLst>
          </p:cNvPr>
          <p:cNvSpPr>
            <a:spLocks noGrp="1"/>
          </p:cNvSpPr>
          <p:nvPr/>
        </p:nvSpPr>
        <p:spPr>
          <a:xfrm>
            <a:off x="2152650" y="3143250"/>
            <a:ext cx="1038225" cy="152400"/>
          </a:xfrm>
          <a:prstGeom prst="rect">
            <a:avLst/>
          </a:prstGeom>
          <a:noFill/>
          <a:ln w="0">
            <a:noFill/>
          </a:ln>
        </p:spPr>
        <p:txBody>
          <a:bodyPr anchor="t">
            <a:normAutofit fontScale="48485"/>
          </a:bodyPr>
          <a:lstStyle/>
          <a:p>
            <a:pPr algn="ctr">
              <a:defRPr sz="825" b="1">
                <a:solidFill>
                  <a:srgbClr val="FFFFFF"/>
                </a:solidFill>
                <a:latin typeface="DejaVu Sans"/>
                <a:ea typeface="DejaVu Sans"/>
                <a:cs typeface="DejaVu Sans"/>
              </a:defRPr>
            </a:pPr>
            <a:r>
              <a:rPr sz="825" b="1">
                <a:solidFill>
                  <a:srgbClr val="FFFFFF"/>
                </a:solidFill>
                <a:latin typeface="DejaVu Sans"/>
                <a:ea typeface="DejaVu Sans"/>
                <a:cs typeface="DejaVu Sans"/>
              </a:rPr>
              <a:t>основні</a:t>
            </a:r>
          </a:p>
        </p:txBody>
      </p:sp>
      <p:sp>
        <p:nvSpPr>
          <p:cNvPr id="13" name="Прямокутник 12">
            <a:extLst>
              <a:ext uri="{FF2B5EF4-FFF2-40B4-BE49-F238E27FC236}">
                <a16:creationId xmlns:a16="http://schemas.microsoft.com/office/drawing/2014/main" id="{20D732CC-36A9-45C9-A734-B26D8590DAB5}"/>
              </a:ext>
            </a:extLst>
          </p:cNvPr>
          <p:cNvSpPr>
            <a:spLocks noGrp="1"/>
          </p:cNvSpPr>
          <p:nvPr/>
        </p:nvSpPr>
        <p:spPr>
          <a:xfrm>
            <a:off x="3362325" y="3105150"/>
            <a:ext cx="190500" cy="247650"/>
          </a:xfrm>
          <a:prstGeom prst="rect">
            <a:avLst/>
          </a:prstGeom>
          <a:noFill/>
          <a:ln w="0">
            <a:noFill/>
          </a:ln>
        </p:spPr>
        <p:txBody>
          <a:bodyPr anchor="t">
            <a:normAutofit fontScale="10000"/>
          </a:bodyPr>
          <a:lstStyle/>
          <a:p>
            <a:pPr algn="ctr">
              <a:defRPr sz="1500" b="1">
                <a:solidFill>
                  <a:srgbClr val="FFFFFF"/>
                </a:solidFill>
                <a:latin typeface="DejaVu Sans"/>
                <a:ea typeface="DejaVu Sans"/>
                <a:cs typeface="DejaVu Sans"/>
              </a:defRPr>
            </a:pPr>
            <a:r>
              <a:rPr sz="1500" b="1">
                <a:solidFill>
                  <a:srgbClr val="FFFFFF"/>
                </a:solidFill>
                <a:latin typeface="DejaVu Sans"/>
                <a:ea typeface="DejaVu Sans"/>
                <a:cs typeface="DejaVu Sans"/>
              </a:rPr>
              <a:t>+</a:t>
            </a:r>
          </a:p>
        </p:txBody>
      </p:sp>
      <p:sp>
        <p:nvSpPr>
          <p:cNvPr id="14" name="Прямокутник: округлені кути 13">
            <a:extLst>
              <a:ext uri="{FF2B5EF4-FFF2-40B4-BE49-F238E27FC236}">
                <a16:creationId xmlns:a16="http://schemas.microsoft.com/office/drawing/2014/main" id="{58AA28AD-600A-4C79-B634-CEE2371A2F86}"/>
              </a:ext>
            </a:extLst>
          </p:cNvPr>
          <p:cNvSpPr>
            <a:spLocks noGrp="1"/>
          </p:cNvSpPr>
          <p:nvPr/>
        </p:nvSpPr>
        <p:spPr>
          <a:xfrm>
            <a:off x="3629025" y="2981325"/>
            <a:ext cx="1190625" cy="514350"/>
          </a:xfrm>
          <a:prstGeom prst="roundRect">
            <a:avLst>
              <a:gd name="adj" fmla="val 14815"/>
            </a:avLst>
          </a:prstGeom>
          <a:solidFill>
            <a:srgbClr val="3A708C"/>
          </a:solidFill>
          <a:ln w="0">
            <a:noFill/>
          </a:ln>
        </p:spPr>
      </p:sp>
      <p:sp>
        <p:nvSpPr>
          <p:cNvPr id="15" name="Прямокутник 14">
            <a:extLst>
              <a:ext uri="{FF2B5EF4-FFF2-40B4-BE49-F238E27FC236}">
                <a16:creationId xmlns:a16="http://schemas.microsoft.com/office/drawing/2014/main" id="{07756CAE-E500-496D-878E-CF2EF562BD1B}"/>
              </a:ext>
            </a:extLst>
          </p:cNvPr>
          <p:cNvSpPr>
            <a:spLocks noGrp="1"/>
          </p:cNvSpPr>
          <p:nvPr/>
        </p:nvSpPr>
        <p:spPr>
          <a:xfrm>
            <a:off x="3705225" y="3143250"/>
            <a:ext cx="1038225" cy="152400"/>
          </a:xfrm>
          <a:prstGeom prst="rect">
            <a:avLst/>
          </a:prstGeom>
          <a:noFill/>
          <a:ln w="0">
            <a:noFill/>
          </a:ln>
        </p:spPr>
        <p:txBody>
          <a:bodyPr anchor="t">
            <a:normAutofit fontScale="48485"/>
          </a:bodyPr>
          <a:lstStyle/>
          <a:p>
            <a:pPr algn="ctr">
              <a:defRPr sz="825" b="1">
                <a:solidFill>
                  <a:srgbClr val="FFFFFF"/>
                </a:solidFill>
                <a:latin typeface="DejaVu Sans"/>
                <a:ea typeface="DejaVu Sans"/>
                <a:cs typeface="DejaVu Sans"/>
              </a:defRPr>
            </a:pPr>
            <a:r>
              <a:rPr sz="825" b="1">
                <a:solidFill>
                  <a:srgbClr val="FFFFFF"/>
                </a:solidFill>
                <a:latin typeface="DejaVu Sans"/>
                <a:ea typeface="DejaVu Sans"/>
                <a:cs typeface="DejaVu Sans"/>
              </a:rPr>
              <a:t>глибини</a:t>
            </a:r>
          </a:p>
        </p:txBody>
      </p:sp>
      <p:sp>
        <p:nvSpPr>
          <p:cNvPr id="16" name="Прямокутник 15">
            <a:extLst>
              <a:ext uri="{FF2B5EF4-FFF2-40B4-BE49-F238E27FC236}">
                <a16:creationId xmlns:a16="http://schemas.microsoft.com/office/drawing/2014/main" id="{119399EB-DACB-42C7-9C33-3285B31EA2A2}"/>
              </a:ext>
            </a:extLst>
          </p:cNvPr>
          <p:cNvSpPr>
            <a:spLocks noGrp="1"/>
          </p:cNvSpPr>
          <p:nvPr/>
        </p:nvSpPr>
        <p:spPr>
          <a:xfrm>
            <a:off x="4914900" y="3105150"/>
            <a:ext cx="190500" cy="247650"/>
          </a:xfrm>
          <a:prstGeom prst="rect">
            <a:avLst/>
          </a:prstGeom>
          <a:noFill/>
          <a:ln w="0">
            <a:noFill/>
          </a:ln>
        </p:spPr>
        <p:txBody>
          <a:bodyPr anchor="t">
            <a:normAutofit fontScale="10000"/>
          </a:bodyPr>
          <a:lstStyle/>
          <a:p>
            <a:pPr algn="ctr">
              <a:defRPr sz="1500" b="1">
                <a:solidFill>
                  <a:srgbClr val="FFFFFF"/>
                </a:solidFill>
                <a:latin typeface="DejaVu Sans"/>
                <a:ea typeface="DejaVu Sans"/>
                <a:cs typeface="DejaVu Sans"/>
              </a:defRPr>
            </a:pPr>
            <a:r>
              <a:rPr sz="1500" b="1">
                <a:solidFill>
                  <a:srgbClr val="FFFFFF"/>
                </a:solidFill>
                <a:latin typeface="DejaVu Sans"/>
                <a:ea typeface="DejaVu Sans"/>
                <a:cs typeface="DejaVu Sans"/>
              </a:rPr>
              <a:t>+</a:t>
            </a:r>
          </a:p>
        </p:txBody>
      </p:sp>
      <p:sp>
        <p:nvSpPr>
          <p:cNvPr id="17" name="Прямокутник: округлені кути 16">
            <a:extLst>
              <a:ext uri="{FF2B5EF4-FFF2-40B4-BE49-F238E27FC236}">
                <a16:creationId xmlns:a16="http://schemas.microsoft.com/office/drawing/2014/main" id="{C2F0FF2B-EF30-4129-BF63-4099A158CD89}"/>
              </a:ext>
            </a:extLst>
          </p:cNvPr>
          <p:cNvSpPr>
            <a:spLocks noGrp="1"/>
          </p:cNvSpPr>
          <p:nvPr/>
        </p:nvSpPr>
        <p:spPr>
          <a:xfrm>
            <a:off x="5181600" y="2981325"/>
            <a:ext cx="1190625" cy="514350"/>
          </a:xfrm>
          <a:prstGeom prst="roundRect">
            <a:avLst>
              <a:gd name="adj" fmla="val 14815"/>
            </a:avLst>
          </a:prstGeom>
          <a:solidFill>
            <a:srgbClr val="4D8A68"/>
          </a:solidFill>
          <a:ln w="0">
            <a:noFill/>
          </a:ln>
        </p:spPr>
      </p:sp>
      <p:sp>
        <p:nvSpPr>
          <p:cNvPr id="18" name="Прямокутник 17">
            <a:extLst>
              <a:ext uri="{FF2B5EF4-FFF2-40B4-BE49-F238E27FC236}">
                <a16:creationId xmlns:a16="http://schemas.microsoft.com/office/drawing/2014/main" id="{AD96F0B0-A8C1-4211-9F94-A2A159BF32CD}"/>
              </a:ext>
            </a:extLst>
          </p:cNvPr>
          <p:cNvSpPr>
            <a:spLocks noGrp="1"/>
          </p:cNvSpPr>
          <p:nvPr/>
        </p:nvSpPr>
        <p:spPr>
          <a:xfrm>
            <a:off x="5257800" y="3143250"/>
            <a:ext cx="1038225" cy="152400"/>
          </a:xfrm>
          <a:prstGeom prst="rect">
            <a:avLst/>
          </a:prstGeom>
          <a:noFill/>
          <a:ln w="0">
            <a:noFill/>
          </a:ln>
        </p:spPr>
        <p:txBody>
          <a:bodyPr anchor="t">
            <a:normAutofit fontScale="48485"/>
          </a:bodyPr>
          <a:lstStyle/>
          <a:p>
            <a:pPr algn="ctr">
              <a:defRPr sz="825" b="1">
                <a:solidFill>
                  <a:srgbClr val="FFFFFF"/>
                </a:solidFill>
                <a:latin typeface="DejaVu Sans"/>
                <a:ea typeface="DejaVu Sans"/>
                <a:cs typeface="DejaVu Sans"/>
              </a:defRPr>
            </a:pPr>
            <a:r>
              <a:rPr sz="825" b="1">
                <a:solidFill>
                  <a:srgbClr val="FFFFFF"/>
                </a:solidFill>
                <a:latin typeface="DejaVu Sans"/>
                <a:ea typeface="DejaVu Sans"/>
                <a:cs typeface="DejaVu Sans"/>
              </a:rPr>
              <a:t>фонові</a:t>
            </a:r>
          </a:p>
        </p:txBody>
      </p:sp>
      <p:sp>
        <p:nvSpPr>
          <p:cNvPr id="19" name="Прямокутник 18">
            <a:extLst>
              <a:ext uri="{FF2B5EF4-FFF2-40B4-BE49-F238E27FC236}">
                <a16:creationId xmlns:a16="http://schemas.microsoft.com/office/drawing/2014/main" id="{651FA598-6AEE-4582-AE1C-FC9F50CE743C}"/>
              </a:ext>
            </a:extLst>
          </p:cNvPr>
          <p:cNvSpPr>
            <a:spLocks noGrp="1"/>
          </p:cNvSpPr>
          <p:nvPr/>
        </p:nvSpPr>
        <p:spPr>
          <a:xfrm>
            <a:off x="6467475" y="3105150"/>
            <a:ext cx="190500" cy="247650"/>
          </a:xfrm>
          <a:prstGeom prst="rect">
            <a:avLst/>
          </a:prstGeom>
          <a:noFill/>
          <a:ln w="0">
            <a:noFill/>
          </a:ln>
        </p:spPr>
        <p:txBody>
          <a:bodyPr anchor="t">
            <a:normAutofit fontScale="10000"/>
          </a:bodyPr>
          <a:lstStyle/>
          <a:p>
            <a:pPr algn="ctr">
              <a:defRPr sz="1500" b="1">
                <a:solidFill>
                  <a:srgbClr val="FFFFFF"/>
                </a:solidFill>
                <a:latin typeface="DejaVu Sans"/>
                <a:ea typeface="DejaVu Sans"/>
                <a:cs typeface="DejaVu Sans"/>
              </a:defRPr>
            </a:pPr>
            <a:r>
              <a:rPr sz="1500" b="1">
                <a:solidFill>
                  <a:srgbClr val="FFFFFF"/>
                </a:solidFill>
                <a:latin typeface="DejaVu Sans"/>
                <a:ea typeface="DejaVu Sans"/>
                <a:cs typeface="DejaVu Sans"/>
              </a:rPr>
              <a:t>+</a:t>
            </a:r>
          </a:p>
        </p:txBody>
      </p:sp>
      <p:sp>
        <p:nvSpPr>
          <p:cNvPr id="20" name="Прямокутник: округлені кути 19">
            <a:extLst>
              <a:ext uri="{FF2B5EF4-FFF2-40B4-BE49-F238E27FC236}">
                <a16:creationId xmlns:a16="http://schemas.microsoft.com/office/drawing/2014/main" id="{20332072-EF2A-49B4-93E9-C6D77393E8F8}"/>
              </a:ext>
            </a:extLst>
          </p:cNvPr>
          <p:cNvSpPr>
            <a:spLocks noGrp="1"/>
          </p:cNvSpPr>
          <p:nvPr/>
        </p:nvSpPr>
        <p:spPr>
          <a:xfrm>
            <a:off x="6734175" y="2981325"/>
            <a:ext cx="1190625" cy="514350"/>
          </a:xfrm>
          <a:prstGeom prst="roundRect">
            <a:avLst>
              <a:gd name="adj" fmla="val 14815"/>
            </a:avLst>
          </a:prstGeom>
          <a:solidFill>
            <a:srgbClr val="D8942C"/>
          </a:solidFill>
          <a:ln w="0">
            <a:noFill/>
          </a:ln>
        </p:spPr>
      </p:sp>
      <p:sp>
        <p:nvSpPr>
          <p:cNvPr id="21" name="Прямокутник 20">
            <a:extLst>
              <a:ext uri="{FF2B5EF4-FFF2-40B4-BE49-F238E27FC236}">
                <a16:creationId xmlns:a16="http://schemas.microsoft.com/office/drawing/2014/main" id="{900E5B4A-EB69-4C6F-BF83-064C35FEC222}"/>
              </a:ext>
            </a:extLst>
          </p:cNvPr>
          <p:cNvSpPr>
            <a:spLocks noGrp="1"/>
          </p:cNvSpPr>
          <p:nvPr/>
        </p:nvSpPr>
        <p:spPr>
          <a:xfrm>
            <a:off x="6810375" y="3143250"/>
            <a:ext cx="1038225" cy="152400"/>
          </a:xfrm>
          <a:prstGeom prst="rect">
            <a:avLst/>
          </a:prstGeom>
          <a:noFill/>
          <a:ln w="0">
            <a:noFill/>
          </a:ln>
        </p:spPr>
        <p:txBody>
          <a:bodyPr anchor="t">
            <a:normAutofit fontScale="48485"/>
          </a:bodyPr>
          <a:lstStyle/>
          <a:p>
            <a:pPr algn="ctr">
              <a:defRPr sz="825" b="1">
                <a:solidFill>
                  <a:srgbClr val="FFFFFF"/>
                </a:solidFill>
                <a:latin typeface="DejaVu Sans"/>
                <a:ea typeface="DejaVu Sans"/>
                <a:cs typeface="DejaVu Sans"/>
              </a:defRPr>
            </a:pPr>
            <a:r>
              <a:rPr sz="825" b="1">
                <a:solidFill>
                  <a:srgbClr val="FFFFFF"/>
                </a:solidFill>
                <a:latin typeface="DejaVu Sans"/>
                <a:ea typeface="DejaVu Sans"/>
                <a:cs typeface="DejaVu Sans"/>
              </a:rPr>
              <a:t>дублікати</a:t>
            </a:r>
          </a:p>
        </p:txBody>
      </p:sp>
      <p:sp>
        <p:nvSpPr>
          <p:cNvPr id="22" name="Прямокутник 21">
            <a:extLst>
              <a:ext uri="{FF2B5EF4-FFF2-40B4-BE49-F238E27FC236}">
                <a16:creationId xmlns:a16="http://schemas.microsoft.com/office/drawing/2014/main" id="{56204593-9699-404E-81DD-EB1D6B43D900}"/>
              </a:ext>
            </a:extLst>
          </p:cNvPr>
          <p:cNvSpPr>
            <a:spLocks noGrp="1"/>
          </p:cNvSpPr>
          <p:nvPr/>
        </p:nvSpPr>
        <p:spPr>
          <a:xfrm>
            <a:off x="8020050" y="3105150"/>
            <a:ext cx="190500" cy="247650"/>
          </a:xfrm>
          <a:prstGeom prst="rect">
            <a:avLst/>
          </a:prstGeom>
          <a:noFill/>
          <a:ln w="0">
            <a:noFill/>
          </a:ln>
        </p:spPr>
        <p:txBody>
          <a:bodyPr anchor="t">
            <a:normAutofit fontScale="10000"/>
          </a:bodyPr>
          <a:lstStyle/>
          <a:p>
            <a:pPr algn="ctr">
              <a:defRPr sz="1500" b="1">
                <a:solidFill>
                  <a:srgbClr val="FFFFFF"/>
                </a:solidFill>
                <a:latin typeface="DejaVu Sans"/>
                <a:ea typeface="DejaVu Sans"/>
                <a:cs typeface="DejaVu Sans"/>
              </a:defRPr>
            </a:pPr>
            <a:r>
              <a:rPr sz="1500" b="1">
                <a:solidFill>
                  <a:srgbClr val="FFFFFF"/>
                </a:solidFill>
                <a:latin typeface="DejaVu Sans"/>
                <a:ea typeface="DejaVu Sans"/>
                <a:cs typeface="DejaVu Sans"/>
              </a:rPr>
              <a:t>+</a:t>
            </a:r>
          </a:p>
        </p:txBody>
      </p:sp>
      <p:sp>
        <p:nvSpPr>
          <p:cNvPr id="23" name="Прямокутник: округлені кути 22">
            <a:extLst>
              <a:ext uri="{FF2B5EF4-FFF2-40B4-BE49-F238E27FC236}">
                <a16:creationId xmlns:a16="http://schemas.microsoft.com/office/drawing/2014/main" id="{FE9B9A77-A132-4139-A019-D31917497209}"/>
              </a:ext>
            </a:extLst>
          </p:cNvPr>
          <p:cNvSpPr>
            <a:spLocks noGrp="1"/>
          </p:cNvSpPr>
          <p:nvPr/>
        </p:nvSpPr>
        <p:spPr>
          <a:xfrm>
            <a:off x="8286750" y="2981325"/>
            <a:ext cx="1190625" cy="514350"/>
          </a:xfrm>
          <a:prstGeom prst="roundRect">
            <a:avLst>
              <a:gd name="adj" fmla="val 14815"/>
            </a:avLst>
          </a:prstGeom>
          <a:solidFill>
            <a:srgbClr val="C8584F"/>
          </a:solidFill>
          <a:ln w="0">
            <a:noFill/>
          </a:ln>
        </p:spPr>
      </p:sp>
      <p:sp>
        <p:nvSpPr>
          <p:cNvPr id="24" name="Прямокутник 23">
            <a:extLst>
              <a:ext uri="{FF2B5EF4-FFF2-40B4-BE49-F238E27FC236}">
                <a16:creationId xmlns:a16="http://schemas.microsoft.com/office/drawing/2014/main" id="{9ADA1BB7-EA26-45A9-B77A-E5679A05E2C8}"/>
              </a:ext>
            </a:extLst>
          </p:cNvPr>
          <p:cNvSpPr>
            <a:spLocks noGrp="1"/>
          </p:cNvSpPr>
          <p:nvPr/>
        </p:nvSpPr>
        <p:spPr>
          <a:xfrm>
            <a:off x="8362950" y="3143250"/>
            <a:ext cx="1038225" cy="152400"/>
          </a:xfrm>
          <a:prstGeom prst="rect">
            <a:avLst/>
          </a:prstGeom>
          <a:noFill/>
          <a:ln w="0">
            <a:noFill/>
          </a:ln>
        </p:spPr>
        <p:txBody>
          <a:bodyPr anchor="t">
            <a:normAutofit fontScale="48485"/>
          </a:bodyPr>
          <a:lstStyle/>
          <a:p>
            <a:pPr algn="ctr">
              <a:defRPr sz="825" b="1">
                <a:solidFill>
                  <a:srgbClr val="FFFFFF"/>
                </a:solidFill>
                <a:latin typeface="DejaVu Sans"/>
                <a:ea typeface="DejaVu Sans"/>
                <a:cs typeface="DejaVu Sans"/>
              </a:defRPr>
            </a:pPr>
            <a:r>
              <a:rPr sz="825" b="1">
                <a:solidFill>
                  <a:srgbClr val="FFFFFF"/>
                </a:solidFill>
                <a:latin typeface="DejaVu Sans"/>
                <a:ea typeface="DejaVu Sans"/>
                <a:cs typeface="DejaVu Sans"/>
              </a:rPr>
              <a:t>холості</a:t>
            </a:r>
          </a:p>
        </p:txBody>
      </p:sp>
      <p:sp>
        <p:nvSpPr>
          <p:cNvPr id="25" name="Прямокутник 24">
            <a:extLst>
              <a:ext uri="{FF2B5EF4-FFF2-40B4-BE49-F238E27FC236}">
                <a16:creationId xmlns:a16="http://schemas.microsoft.com/office/drawing/2014/main" id="{9164E91A-793E-4A9B-9082-6EE840A66CF2}"/>
              </a:ext>
            </a:extLst>
          </p:cNvPr>
          <p:cNvSpPr>
            <a:spLocks noGrp="1"/>
          </p:cNvSpPr>
          <p:nvPr/>
        </p:nvSpPr>
        <p:spPr>
          <a:xfrm>
            <a:off x="9572625" y="3105150"/>
            <a:ext cx="190500" cy="247650"/>
          </a:xfrm>
          <a:prstGeom prst="rect">
            <a:avLst/>
          </a:prstGeom>
          <a:noFill/>
          <a:ln w="0">
            <a:noFill/>
          </a:ln>
        </p:spPr>
        <p:txBody>
          <a:bodyPr anchor="t">
            <a:normAutofit fontScale="10000"/>
          </a:bodyPr>
          <a:lstStyle/>
          <a:p>
            <a:pPr algn="ctr">
              <a:defRPr sz="1500" b="1">
                <a:solidFill>
                  <a:srgbClr val="FFFFFF"/>
                </a:solidFill>
                <a:latin typeface="DejaVu Sans"/>
                <a:ea typeface="DejaVu Sans"/>
                <a:cs typeface="DejaVu Sans"/>
              </a:defRPr>
            </a:pPr>
            <a:r>
              <a:rPr sz="1500" b="1">
                <a:solidFill>
                  <a:srgbClr val="FFFFFF"/>
                </a:solidFill>
                <a:latin typeface="DejaVu Sans"/>
                <a:ea typeface="DejaVu Sans"/>
                <a:cs typeface="DejaVu Sans"/>
              </a:rPr>
              <a:t>+</a:t>
            </a:r>
          </a:p>
        </p:txBody>
      </p:sp>
      <p:sp>
        <p:nvSpPr>
          <p:cNvPr id="26" name="Прямокутник: округлені кути 25">
            <a:extLst>
              <a:ext uri="{FF2B5EF4-FFF2-40B4-BE49-F238E27FC236}">
                <a16:creationId xmlns:a16="http://schemas.microsoft.com/office/drawing/2014/main" id="{080FD3BE-01E7-496F-9406-375E243218B3}"/>
              </a:ext>
            </a:extLst>
          </p:cNvPr>
          <p:cNvSpPr>
            <a:spLocks noGrp="1"/>
          </p:cNvSpPr>
          <p:nvPr/>
        </p:nvSpPr>
        <p:spPr>
          <a:xfrm>
            <a:off x="9839325" y="2981325"/>
            <a:ext cx="1190625" cy="514350"/>
          </a:xfrm>
          <a:prstGeom prst="roundRect">
            <a:avLst>
              <a:gd name="adj" fmla="val 14815"/>
            </a:avLst>
          </a:prstGeom>
          <a:solidFill>
            <a:srgbClr val="7B668F"/>
          </a:solidFill>
          <a:ln w="0">
            <a:noFill/>
          </a:ln>
        </p:spPr>
      </p:sp>
      <p:sp>
        <p:nvSpPr>
          <p:cNvPr id="27" name="Прямокутник 26">
            <a:extLst>
              <a:ext uri="{FF2B5EF4-FFF2-40B4-BE49-F238E27FC236}">
                <a16:creationId xmlns:a16="http://schemas.microsoft.com/office/drawing/2014/main" id="{4CCC5C16-D2F3-44D1-BBFE-33BBDFC56D9A}"/>
              </a:ext>
            </a:extLst>
          </p:cNvPr>
          <p:cNvSpPr>
            <a:spLocks noGrp="1"/>
          </p:cNvSpPr>
          <p:nvPr/>
        </p:nvSpPr>
        <p:spPr>
          <a:xfrm>
            <a:off x="9915525" y="3143250"/>
            <a:ext cx="1038225" cy="152400"/>
          </a:xfrm>
          <a:prstGeom prst="rect">
            <a:avLst/>
          </a:prstGeom>
          <a:noFill/>
          <a:ln w="0">
            <a:noFill/>
          </a:ln>
        </p:spPr>
        <p:txBody>
          <a:bodyPr anchor="t">
            <a:normAutofit fontScale="48485"/>
          </a:bodyPr>
          <a:lstStyle/>
          <a:p>
            <a:pPr algn="ctr">
              <a:defRPr sz="825" b="1">
                <a:solidFill>
                  <a:srgbClr val="FFFFFF"/>
                </a:solidFill>
                <a:latin typeface="DejaVu Sans"/>
                <a:ea typeface="DejaVu Sans"/>
                <a:cs typeface="DejaVu Sans"/>
              </a:defRPr>
            </a:pPr>
            <a:r>
              <a:rPr sz="825" b="1">
                <a:solidFill>
                  <a:srgbClr val="FFFFFF"/>
                </a:solidFill>
                <a:latin typeface="DejaVu Sans"/>
                <a:ea typeface="DejaVu Sans"/>
                <a:cs typeface="DejaVu Sans"/>
              </a:rPr>
              <a:t>повторні</a:t>
            </a:r>
          </a:p>
        </p:txBody>
      </p:sp>
      <p:sp>
        <p:nvSpPr>
          <p:cNvPr id="28" name="Прямокутник: округлені кути 27">
            <a:extLst>
              <a:ext uri="{FF2B5EF4-FFF2-40B4-BE49-F238E27FC236}">
                <a16:creationId xmlns:a16="http://schemas.microsoft.com/office/drawing/2014/main" id="{16724E0F-9773-4D8D-BBB0-9B03C510B522}"/>
              </a:ext>
            </a:extLst>
          </p:cNvPr>
          <p:cNvSpPr>
            <a:spLocks noGrp="1"/>
          </p:cNvSpPr>
          <p:nvPr/>
        </p:nvSpPr>
        <p:spPr>
          <a:xfrm>
            <a:off x="514350" y="4095750"/>
            <a:ext cx="6858000" cy="1352550"/>
          </a:xfrm>
          <a:prstGeom prst="roundRect">
            <a:avLst>
              <a:gd name="adj" fmla="val 5634"/>
            </a:avLst>
          </a:prstGeom>
          <a:solidFill>
            <a:srgbClr val="F4F8F5"/>
          </a:solidFill>
          <a:ln w="9525">
            <a:solidFill>
              <a:srgbClr val="D8E3DE"/>
            </a:solidFill>
          </a:ln>
        </p:spPr>
      </p:sp>
      <p:sp>
        <p:nvSpPr>
          <p:cNvPr id="29" name="Прямокутник 28">
            <a:extLst>
              <a:ext uri="{FF2B5EF4-FFF2-40B4-BE49-F238E27FC236}">
                <a16:creationId xmlns:a16="http://schemas.microsoft.com/office/drawing/2014/main" id="{3A95433D-E6C5-486F-95CC-4403799032F4}"/>
              </a:ext>
            </a:extLst>
          </p:cNvPr>
          <p:cNvSpPr>
            <a:spLocks noGrp="1"/>
          </p:cNvSpPr>
          <p:nvPr/>
        </p:nvSpPr>
        <p:spPr>
          <a:xfrm>
            <a:off x="742950" y="4267200"/>
            <a:ext cx="24765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ЩО ВИЗНАЧАЄ КІЛЬКІСТЬ</a:t>
            </a:r>
          </a:p>
        </p:txBody>
      </p:sp>
      <p:sp>
        <p:nvSpPr>
          <p:cNvPr id="30" name="Прямокутник 29">
            <a:extLst>
              <a:ext uri="{FF2B5EF4-FFF2-40B4-BE49-F238E27FC236}">
                <a16:creationId xmlns:a16="http://schemas.microsoft.com/office/drawing/2014/main" id="{9E8365EB-B29C-4054-A86B-3A9EA4342E80}"/>
              </a:ext>
            </a:extLst>
          </p:cNvPr>
          <p:cNvSpPr>
            <a:spLocks noGrp="1"/>
          </p:cNvSpPr>
          <p:nvPr/>
        </p:nvSpPr>
        <p:spPr>
          <a:xfrm>
            <a:off x="742950" y="4572000"/>
            <a:ext cx="6267450" cy="638175"/>
          </a:xfrm>
          <a:prstGeom prst="rect">
            <a:avLst/>
          </a:prstGeom>
          <a:noFill/>
          <a:ln w="0">
            <a:noFill/>
          </a:ln>
        </p:spPr>
        <p:txBody>
          <a:bodyPr anchor="t">
            <a:normAutofit/>
          </a:bodyPr>
          <a:lstStyle/>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площа і кількість страт · неоднорідність · розмір осередку · кількість глибин · статистичний висновок · точність · забруднювачі · бюджет · безпечність</a:t>
            </a:r>
          </a:p>
        </p:txBody>
      </p:sp>
      <p:sp>
        <p:nvSpPr>
          <p:cNvPr id="31" name="Прямокутник: округлені кути 30">
            <a:extLst>
              <a:ext uri="{FF2B5EF4-FFF2-40B4-BE49-F238E27FC236}">
                <a16:creationId xmlns:a16="http://schemas.microsoft.com/office/drawing/2014/main" id="{A2DE6E74-CA80-4BFB-BDCB-07D06CFE99CC}"/>
              </a:ext>
            </a:extLst>
          </p:cNvPr>
          <p:cNvSpPr>
            <a:spLocks noGrp="1"/>
          </p:cNvSpPr>
          <p:nvPr/>
        </p:nvSpPr>
        <p:spPr>
          <a:xfrm>
            <a:off x="7600950" y="4095750"/>
            <a:ext cx="3981450" cy="1352550"/>
          </a:xfrm>
          <a:prstGeom prst="roundRect">
            <a:avLst>
              <a:gd name="adj" fmla="val 5634"/>
            </a:avLst>
          </a:prstGeom>
          <a:solidFill>
            <a:srgbClr val="F5EBDD"/>
          </a:solidFill>
          <a:ln w="9525">
            <a:solidFill>
              <a:srgbClr val="E4D2B5"/>
            </a:solidFill>
          </a:ln>
        </p:spPr>
      </p:sp>
      <p:sp>
        <p:nvSpPr>
          <p:cNvPr id="32" name="Прямокутник 31">
            <a:extLst>
              <a:ext uri="{FF2B5EF4-FFF2-40B4-BE49-F238E27FC236}">
                <a16:creationId xmlns:a16="http://schemas.microsoft.com/office/drawing/2014/main" id="{80454ABC-A142-494B-A957-48F0D58198C4}"/>
              </a:ext>
            </a:extLst>
          </p:cNvPr>
          <p:cNvSpPr>
            <a:spLocks noGrp="1"/>
          </p:cNvSpPr>
          <p:nvPr/>
        </p:nvSpPr>
        <p:spPr>
          <a:xfrm>
            <a:off x="7829550" y="4267200"/>
            <a:ext cx="2952750" cy="190500"/>
          </a:xfrm>
          <a:prstGeom prst="rect">
            <a:avLst/>
          </a:prstGeom>
          <a:noFill/>
          <a:ln w="0">
            <a:noFill/>
          </a:ln>
        </p:spPr>
        <p:txBody>
          <a:bodyPr anchor="t">
            <a:normAutofit fontScale="78788"/>
          </a:bodyPr>
          <a:lstStyle/>
          <a:p>
            <a:pPr algn="l">
              <a:defRPr sz="825" b="1">
                <a:solidFill>
                  <a:srgbClr val="D8942C"/>
                </a:solidFill>
                <a:latin typeface="DejaVu Sans"/>
                <a:ea typeface="DejaVu Sans"/>
                <a:cs typeface="DejaVu Sans"/>
              </a:defRPr>
            </a:pPr>
            <a:r>
              <a:rPr sz="825" b="1">
                <a:solidFill>
                  <a:srgbClr val="D8942C"/>
                </a:solidFill>
                <a:latin typeface="DejaVu Sans"/>
                <a:ea typeface="DejaVu Sans"/>
                <a:cs typeface="DejaVu Sans"/>
              </a:rPr>
              <a:t>ОДНА ТОЧКА → КІЛЬКА ПРОБ</a:t>
            </a:r>
          </a:p>
        </p:txBody>
      </p:sp>
      <p:sp>
        <p:nvSpPr>
          <p:cNvPr id="33" name="Прямокутник 32">
            <a:extLst>
              <a:ext uri="{FF2B5EF4-FFF2-40B4-BE49-F238E27FC236}">
                <a16:creationId xmlns:a16="http://schemas.microsoft.com/office/drawing/2014/main" id="{7277F68F-3032-4A4A-AF83-76FF9256E4E4}"/>
              </a:ext>
            </a:extLst>
          </p:cNvPr>
          <p:cNvSpPr>
            <a:spLocks noGrp="1"/>
          </p:cNvSpPr>
          <p:nvPr/>
        </p:nvSpPr>
        <p:spPr>
          <a:xfrm>
            <a:off x="7829550" y="4572000"/>
            <a:ext cx="3429000" cy="638175"/>
          </a:xfrm>
          <a:prstGeom prst="rect">
            <a:avLst/>
          </a:prstGeom>
          <a:noFill/>
          <a:ln w="0">
            <a:noFill/>
          </a:ln>
        </p:spPr>
        <p:txBody>
          <a:bodyPr anchor="t">
            <a:normAutofit/>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Різні глибини, контейнери, способи консервації, окремі визначення летких речовин або дублікати.</a:t>
            </a:r>
          </a:p>
        </p:txBody>
      </p:sp>
      <p:sp>
        <p:nvSpPr>
          <p:cNvPr id="34" name="Прямокутник: округлені кути 33">
            <a:extLst>
              <a:ext uri="{FF2B5EF4-FFF2-40B4-BE49-F238E27FC236}">
                <a16:creationId xmlns:a16="http://schemas.microsoft.com/office/drawing/2014/main" id="{DB1C5093-D0ED-409E-B7B0-8A5AC6DFD284}"/>
              </a:ext>
            </a:extLst>
          </p:cNvPr>
          <p:cNvSpPr>
            <a:spLocks noGrp="1"/>
          </p:cNvSpPr>
          <p:nvPr/>
        </p:nvSpPr>
        <p:spPr>
          <a:xfrm>
            <a:off x="514350" y="5695950"/>
            <a:ext cx="11068050" cy="476250"/>
          </a:xfrm>
          <a:prstGeom prst="roundRect">
            <a:avLst>
              <a:gd name="adj" fmla="val 16000"/>
            </a:avLst>
          </a:prstGeom>
          <a:solidFill>
            <a:srgbClr val="FFFFFF"/>
          </a:solidFill>
          <a:ln w="9525">
            <a:solidFill>
              <a:srgbClr val="D8E3DE"/>
            </a:solidFill>
          </a:ln>
        </p:spPr>
      </p:sp>
      <p:sp>
        <p:nvSpPr>
          <p:cNvPr id="35" name="Прямокутник 34">
            <a:extLst>
              <a:ext uri="{FF2B5EF4-FFF2-40B4-BE49-F238E27FC236}">
                <a16:creationId xmlns:a16="http://schemas.microsoft.com/office/drawing/2014/main" id="{78E1BFB2-B81F-44F1-9482-96CCB39575D8}"/>
              </a:ext>
            </a:extLst>
          </p:cNvPr>
          <p:cNvSpPr>
            <a:spLocks noGrp="1"/>
          </p:cNvSpPr>
          <p:nvPr/>
        </p:nvSpPr>
        <p:spPr>
          <a:xfrm>
            <a:off x="742950" y="5829300"/>
            <a:ext cx="10572750" cy="200025"/>
          </a:xfrm>
          <a:prstGeom prst="rect">
            <a:avLst/>
          </a:prstGeom>
          <a:noFill/>
          <a:ln w="0">
            <a:noFill/>
          </a:ln>
        </p:spPr>
        <p:txBody>
          <a:bodyPr anchor="t">
            <a:normAutofit fontScale="63333"/>
          </a:bodyPr>
          <a:lstStyle/>
          <a:p>
            <a:pPr algn="ctr">
              <a:defRPr sz="1125" b="1">
                <a:solidFill>
                  <a:srgbClr val="0F6B64"/>
                </a:solidFill>
                <a:latin typeface="DejaVu Sans"/>
                <a:ea typeface="DejaVu Sans"/>
                <a:cs typeface="DejaVu Sans"/>
              </a:defRPr>
            </a:pPr>
            <a:r>
              <a:rPr sz="1125" b="1">
                <a:solidFill>
                  <a:srgbClr val="0F6B64"/>
                </a:solidFill>
                <a:latin typeface="DejaVu Sans"/>
                <a:ea typeface="DejaVu Sans"/>
                <a:cs typeface="DejaVu Sans"/>
              </a:rPr>
              <a:t>Універсального числа немає: кількість обґрунтовують метою, моделлю ділянки та потрібною доказовістю.</a:t>
            </a:r>
          </a:p>
        </p:txBody>
      </p:sp>
      <p:sp>
        <p:nvSpPr>
          <p:cNvPr id="36" name="Прямокутник 35">
            <a:extLst>
              <a:ext uri="{FF2B5EF4-FFF2-40B4-BE49-F238E27FC236}">
                <a16:creationId xmlns:a16="http://schemas.microsoft.com/office/drawing/2014/main" id="{93D3257B-C200-457C-AA15-080C1283188D}"/>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37" name="Прямокутник 36">
            <a:extLst>
              <a:ext uri="{FF2B5EF4-FFF2-40B4-BE49-F238E27FC236}">
                <a16:creationId xmlns:a16="http://schemas.microsoft.com/office/drawing/2014/main" id="{E4B0D01A-2E9B-41F6-8159-A9785172F0FB}"/>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19</a:t>
            </a:r>
          </a:p>
        </p:txBody>
      </p:sp>
    </p:spTree>
    <p:extLst>
      <p:ext uri="{BB962C8B-B14F-4D97-AF65-F5344CB8AC3E}">
        <p14:creationId xmlns:p14="http://schemas.microsoft.com/office/powerpoint/2010/main" val="1022666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4" name="Прямокутник 23">
            <a:extLst>
              <a:ext uri="{FF2B5EF4-FFF2-40B4-BE49-F238E27FC236}">
                <a16:creationId xmlns:a16="http://schemas.microsoft.com/office/drawing/2014/main" id="{F28A970E-BFD9-499D-8BA7-7E28AD897BFF}"/>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20</a:t>
            </a:r>
          </a:p>
        </p:txBody>
      </p:sp>
      <p:sp>
        <p:nvSpPr>
          <p:cNvPr id="2" name="Прямокутник 1">
            <a:extLst>
              <a:ext uri="{FF2B5EF4-FFF2-40B4-BE49-F238E27FC236}">
                <a16:creationId xmlns:a16="http://schemas.microsoft.com/office/drawing/2014/main" id="{58B81A64-20F2-425F-A636-C95E16E744F4}"/>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08645037-5AD0-4A13-89E2-0AC6F6DB48AF}"/>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QA організовує систему, QC перевіряє результат</a:t>
            </a:r>
          </a:p>
        </p:txBody>
      </p:sp>
      <p:sp>
        <p:nvSpPr>
          <p:cNvPr id="4" name="Прямокутник: округлені кути 3">
            <a:extLst>
              <a:ext uri="{FF2B5EF4-FFF2-40B4-BE49-F238E27FC236}">
                <a16:creationId xmlns:a16="http://schemas.microsoft.com/office/drawing/2014/main" id="{4804E5BD-73A6-472C-B9BB-0FC8857CE359}"/>
              </a:ext>
            </a:extLst>
          </p:cNvPr>
          <p:cNvSpPr>
            <a:spLocks noGrp="1"/>
          </p:cNvSpPr>
          <p:nvPr/>
        </p:nvSpPr>
        <p:spPr>
          <a:xfrm>
            <a:off x="514350" y="1695450"/>
            <a:ext cx="5238750" cy="1543050"/>
          </a:xfrm>
          <a:prstGeom prst="roundRect">
            <a:avLst>
              <a:gd name="adj" fmla="val 4938"/>
            </a:avLst>
          </a:prstGeom>
          <a:solidFill>
            <a:srgbClr val="FFFFFF"/>
          </a:solidFill>
          <a:ln w="9525">
            <a:solidFill>
              <a:srgbClr val="D8E3DE"/>
            </a:solidFill>
          </a:ln>
        </p:spPr>
      </p:sp>
      <p:sp>
        <p:nvSpPr>
          <p:cNvPr id="5" name="Прямокутник: округлені кути 4">
            <a:extLst>
              <a:ext uri="{FF2B5EF4-FFF2-40B4-BE49-F238E27FC236}">
                <a16:creationId xmlns:a16="http://schemas.microsoft.com/office/drawing/2014/main" id="{72D730D0-08AE-4917-9602-6D56E47DF89E}"/>
              </a:ext>
            </a:extLst>
          </p:cNvPr>
          <p:cNvSpPr>
            <a:spLocks noGrp="1"/>
          </p:cNvSpPr>
          <p:nvPr/>
        </p:nvSpPr>
        <p:spPr>
          <a:xfrm>
            <a:off x="514350" y="1695450"/>
            <a:ext cx="95250" cy="15430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0D090FD9-499A-4F26-9D74-7B1F92BB4014}"/>
              </a:ext>
            </a:extLst>
          </p:cNvPr>
          <p:cNvSpPr>
            <a:spLocks noGrp="1"/>
          </p:cNvSpPr>
          <p:nvPr/>
        </p:nvSpPr>
        <p:spPr>
          <a:xfrm>
            <a:off x="781050" y="1885950"/>
            <a:ext cx="4000500" cy="209550"/>
          </a:xfrm>
          <a:prstGeom prst="rect">
            <a:avLst/>
          </a:prstGeom>
          <a:noFill/>
          <a:ln w="0">
            <a:noFill/>
          </a:ln>
        </p:spPr>
        <p:txBody>
          <a:bodyPr anchor="t">
            <a:normAutofit fontScale="79487"/>
          </a:bodyPr>
          <a:lstStyle/>
          <a:p>
            <a:pPr algn="l">
              <a:defRPr sz="975" b="1">
                <a:solidFill>
                  <a:srgbClr val="0F6B64"/>
                </a:solidFill>
                <a:latin typeface="DejaVu Sans"/>
                <a:ea typeface="DejaVu Sans"/>
                <a:cs typeface="DejaVu Sans"/>
              </a:defRPr>
            </a:pPr>
            <a:r>
              <a:rPr sz="975" b="1">
                <a:solidFill>
                  <a:srgbClr val="0F6B64"/>
                </a:solidFill>
                <a:latin typeface="DejaVu Sans"/>
                <a:ea typeface="DejaVu Sans"/>
                <a:cs typeface="DejaVu Sans"/>
              </a:rPr>
              <a:t>QA — ЗАБЕЗПЕЧЕННЯ ЯКОСТІ</a:t>
            </a:r>
          </a:p>
        </p:txBody>
      </p:sp>
      <p:sp>
        <p:nvSpPr>
          <p:cNvPr id="7" name="Прямокутник 6">
            <a:extLst>
              <a:ext uri="{FF2B5EF4-FFF2-40B4-BE49-F238E27FC236}">
                <a16:creationId xmlns:a16="http://schemas.microsoft.com/office/drawing/2014/main" id="{FB3939F7-7327-4322-B7E6-DE4660F3F4AF}"/>
              </a:ext>
            </a:extLst>
          </p:cNvPr>
          <p:cNvSpPr>
            <a:spLocks noGrp="1"/>
          </p:cNvSpPr>
          <p:nvPr/>
        </p:nvSpPr>
        <p:spPr>
          <a:xfrm>
            <a:off x="781050" y="2247900"/>
            <a:ext cx="4619625" cy="685800"/>
          </a:xfrm>
          <a:prstGeom prst="rect">
            <a:avLst/>
          </a:prstGeom>
          <a:noFill/>
          <a:ln w="0">
            <a:noFill/>
          </a:ln>
        </p:spPr>
        <p:txBody>
          <a:bodyPr anchor="t">
            <a:normAutofit/>
          </a:bodyPr>
          <a:lstStyle/>
          <a:p>
            <a:pPr algn="l">
              <a:defRPr sz="1275" b="0">
                <a:solidFill>
                  <a:srgbClr val="10272E"/>
                </a:solidFill>
                <a:latin typeface="DejaVu Sans"/>
                <a:ea typeface="DejaVu Sans"/>
                <a:cs typeface="DejaVu Sans"/>
              </a:defRPr>
            </a:pPr>
            <a:r>
              <a:rPr sz="1275" b="0">
                <a:solidFill>
                  <a:srgbClr val="10272E"/>
                </a:solidFill>
                <a:latin typeface="DejaVu Sans"/>
                <a:ea typeface="DejaVu Sans"/>
                <a:cs typeface="DejaVu Sans"/>
              </a:rPr>
              <a:t>Організаційна система планування, процедур, відповідальності й документування, спрямована на отримання даних потрібної якості.</a:t>
            </a:r>
          </a:p>
        </p:txBody>
      </p:sp>
      <p:sp>
        <p:nvSpPr>
          <p:cNvPr id="8" name="Прямокутник: округлені кути 7">
            <a:extLst>
              <a:ext uri="{FF2B5EF4-FFF2-40B4-BE49-F238E27FC236}">
                <a16:creationId xmlns:a16="http://schemas.microsoft.com/office/drawing/2014/main" id="{F5FF6746-8E4E-4BA2-8A66-F590B54BB486}"/>
              </a:ext>
            </a:extLst>
          </p:cNvPr>
          <p:cNvSpPr>
            <a:spLocks noGrp="1"/>
          </p:cNvSpPr>
          <p:nvPr/>
        </p:nvSpPr>
        <p:spPr>
          <a:xfrm>
            <a:off x="5962650" y="1695450"/>
            <a:ext cx="5619750" cy="1543050"/>
          </a:xfrm>
          <a:prstGeom prst="roundRect">
            <a:avLst>
              <a:gd name="adj" fmla="val 4938"/>
            </a:avLst>
          </a:prstGeom>
          <a:solidFill>
            <a:srgbClr val="FFFFFF"/>
          </a:solidFill>
          <a:ln w="9525">
            <a:solidFill>
              <a:srgbClr val="D8E3DE"/>
            </a:solidFill>
          </a:ln>
        </p:spPr>
      </p:sp>
      <p:sp>
        <p:nvSpPr>
          <p:cNvPr id="9" name="Прямокутник: округлені кути 8">
            <a:extLst>
              <a:ext uri="{FF2B5EF4-FFF2-40B4-BE49-F238E27FC236}">
                <a16:creationId xmlns:a16="http://schemas.microsoft.com/office/drawing/2014/main" id="{F841ED53-880F-48CF-AF45-3E67EC12E196}"/>
              </a:ext>
            </a:extLst>
          </p:cNvPr>
          <p:cNvSpPr>
            <a:spLocks noGrp="1"/>
          </p:cNvSpPr>
          <p:nvPr/>
        </p:nvSpPr>
        <p:spPr>
          <a:xfrm>
            <a:off x="5962650" y="1695450"/>
            <a:ext cx="95250" cy="1543050"/>
          </a:xfrm>
          <a:prstGeom prst="roundRect">
            <a:avLst>
              <a:gd name="adj" fmla="val 50000"/>
            </a:avLst>
          </a:prstGeom>
          <a:solidFill>
            <a:srgbClr val="3A708C"/>
          </a:solidFill>
          <a:ln w="0">
            <a:noFill/>
          </a:ln>
        </p:spPr>
      </p:sp>
      <p:sp>
        <p:nvSpPr>
          <p:cNvPr id="10" name="Прямокутник 9">
            <a:extLst>
              <a:ext uri="{FF2B5EF4-FFF2-40B4-BE49-F238E27FC236}">
                <a16:creationId xmlns:a16="http://schemas.microsoft.com/office/drawing/2014/main" id="{E11D97F6-A707-49BE-BE62-B1EBD347A0F3}"/>
              </a:ext>
            </a:extLst>
          </p:cNvPr>
          <p:cNvSpPr>
            <a:spLocks noGrp="1"/>
          </p:cNvSpPr>
          <p:nvPr/>
        </p:nvSpPr>
        <p:spPr>
          <a:xfrm>
            <a:off x="6229350" y="1885950"/>
            <a:ext cx="4000500" cy="209550"/>
          </a:xfrm>
          <a:prstGeom prst="rect">
            <a:avLst/>
          </a:prstGeom>
          <a:noFill/>
          <a:ln w="0">
            <a:noFill/>
          </a:ln>
        </p:spPr>
        <p:txBody>
          <a:bodyPr anchor="t">
            <a:normAutofit fontScale="79487"/>
          </a:bodyPr>
          <a:lstStyle/>
          <a:p>
            <a:pPr algn="l">
              <a:defRPr sz="975" b="1">
                <a:solidFill>
                  <a:srgbClr val="3A708C"/>
                </a:solidFill>
                <a:latin typeface="DejaVu Sans"/>
                <a:ea typeface="DejaVu Sans"/>
                <a:cs typeface="DejaVu Sans"/>
              </a:defRPr>
            </a:pPr>
            <a:r>
              <a:rPr sz="975" b="1">
                <a:solidFill>
                  <a:srgbClr val="3A708C"/>
                </a:solidFill>
                <a:latin typeface="DejaVu Sans"/>
                <a:ea typeface="DejaVu Sans"/>
                <a:cs typeface="DejaVu Sans"/>
              </a:rPr>
              <a:t>QC — КОНТРОЛЬ ЯКОСТІ</a:t>
            </a:r>
          </a:p>
        </p:txBody>
      </p:sp>
      <p:sp>
        <p:nvSpPr>
          <p:cNvPr id="11" name="Прямокутник 10">
            <a:extLst>
              <a:ext uri="{FF2B5EF4-FFF2-40B4-BE49-F238E27FC236}">
                <a16:creationId xmlns:a16="http://schemas.microsoft.com/office/drawing/2014/main" id="{71A66E77-E08D-4EA9-BB4C-6A4E5582CFB1}"/>
              </a:ext>
            </a:extLst>
          </p:cNvPr>
          <p:cNvSpPr>
            <a:spLocks noGrp="1"/>
          </p:cNvSpPr>
          <p:nvPr/>
        </p:nvSpPr>
        <p:spPr>
          <a:xfrm>
            <a:off x="6229350" y="2247900"/>
            <a:ext cx="5000625" cy="685800"/>
          </a:xfrm>
          <a:prstGeom prst="rect">
            <a:avLst/>
          </a:prstGeom>
          <a:noFill/>
          <a:ln w="0">
            <a:noFill/>
          </a:ln>
        </p:spPr>
        <p:txBody>
          <a:bodyPr anchor="t">
            <a:normAutofit/>
          </a:bodyPr>
          <a:lstStyle/>
          <a:p>
            <a:pPr algn="l">
              <a:defRPr sz="1275" b="0">
                <a:solidFill>
                  <a:srgbClr val="10272E"/>
                </a:solidFill>
                <a:latin typeface="DejaVu Sans"/>
                <a:ea typeface="DejaVu Sans"/>
                <a:cs typeface="DejaVu Sans"/>
              </a:defRPr>
            </a:pPr>
            <a:r>
              <a:rPr sz="1275" b="0">
                <a:solidFill>
                  <a:srgbClr val="10272E"/>
                </a:solidFill>
                <a:latin typeface="DejaVu Sans"/>
                <a:ea typeface="DejaVu Sans"/>
                <a:cs typeface="DejaVu Sans"/>
              </a:rPr>
              <a:t>Конкретні технічні операції та контрольні проби для перевірки точності, відтворюваності, чистоти й надійності результатів.</a:t>
            </a:r>
          </a:p>
        </p:txBody>
      </p:sp>
      <p:sp>
        <p:nvSpPr>
          <p:cNvPr id="12" name="Прямокутник: округлені кути 11">
            <a:extLst>
              <a:ext uri="{FF2B5EF4-FFF2-40B4-BE49-F238E27FC236}">
                <a16:creationId xmlns:a16="http://schemas.microsoft.com/office/drawing/2014/main" id="{6ACCBF2E-C147-408F-9612-2B1CC3974E79}"/>
              </a:ext>
            </a:extLst>
          </p:cNvPr>
          <p:cNvSpPr>
            <a:spLocks noGrp="1"/>
          </p:cNvSpPr>
          <p:nvPr/>
        </p:nvSpPr>
        <p:spPr>
          <a:xfrm>
            <a:off x="514350" y="3600450"/>
            <a:ext cx="5238750" cy="1714500"/>
          </a:xfrm>
          <a:prstGeom prst="roundRect">
            <a:avLst>
              <a:gd name="adj" fmla="val 4444"/>
            </a:avLst>
          </a:prstGeom>
          <a:solidFill>
            <a:srgbClr val="DCEBE2"/>
          </a:solidFill>
          <a:ln w="0">
            <a:noFill/>
          </a:ln>
        </p:spPr>
      </p:sp>
      <p:sp>
        <p:nvSpPr>
          <p:cNvPr id="13" name="Прямокутник 12">
            <a:extLst>
              <a:ext uri="{FF2B5EF4-FFF2-40B4-BE49-F238E27FC236}">
                <a16:creationId xmlns:a16="http://schemas.microsoft.com/office/drawing/2014/main" id="{2B82A252-5BCE-4E2B-B09D-B29F498EBA5A}"/>
              </a:ext>
            </a:extLst>
          </p:cNvPr>
          <p:cNvSpPr>
            <a:spLocks noGrp="1"/>
          </p:cNvSpPr>
          <p:nvPr/>
        </p:nvSpPr>
        <p:spPr>
          <a:xfrm>
            <a:off x="781050" y="3810000"/>
            <a:ext cx="1524000" cy="190500"/>
          </a:xfrm>
          <a:prstGeom prst="rect">
            <a:avLst/>
          </a:prstGeom>
          <a:noFill/>
          <a:ln w="0">
            <a:noFill/>
          </a:ln>
        </p:spPr>
        <p:txBody>
          <a:bodyPr anchor="t">
            <a:normAutofit fontScale="78788"/>
          </a:bodyPr>
          <a:lstStyle/>
          <a:p>
            <a:pPr algn="l">
              <a:defRPr sz="825" b="1">
                <a:solidFill>
                  <a:srgbClr val="4D8A68"/>
                </a:solidFill>
                <a:latin typeface="DejaVu Sans"/>
                <a:ea typeface="DejaVu Sans"/>
                <a:cs typeface="DejaVu Sans"/>
              </a:defRPr>
            </a:pPr>
            <a:r>
              <a:rPr sz="825" b="1">
                <a:solidFill>
                  <a:srgbClr val="4D8A68"/>
                </a:solidFill>
                <a:latin typeface="DejaVu Sans"/>
                <a:ea typeface="DejaVu Sans"/>
                <a:cs typeface="DejaVu Sans"/>
              </a:rPr>
              <a:t>ПИТАННЯ QA</a:t>
            </a:r>
          </a:p>
        </p:txBody>
      </p:sp>
      <p:sp>
        <p:nvSpPr>
          <p:cNvPr id="14" name="Прямокутник 13">
            <a:extLst>
              <a:ext uri="{FF2B5EF4-FFF2-40B4-BE49-F238E27FC236}">
                <a16:creationId xmlns:a16="http://schemas.microsoft.com/office/drawing/2014/main" id="{5BAA2A4F-FB1F-4B69-93C0-7D467D9C0645}"/>
              </a:ext>
            </a:extLst>
          </p:cNvPr>
          <p:cNvSpPr>
            <a:spLocks noGrp="1"/>
          </p:cNvSpPr>
          <p:nvPr/>
        </p:nvSpPr>
        <p:spPr>
          <a:xfrm>
            <a:off x="781050" y="4171950"/>
            <a:ext cx="4381500" cy="495300"/>
          </a:xfrm>
          <a:prstGeom prst="rect">
            <a:avLst/>
          </a:prstGeom>
          <a:noFill/>
          <a:ln w="0">
            <a:noFill/>
          </a:ln>
        </p:spPr>
        <p:txBody>
          <a:bodyPr anchor="t">
            <a:normAutofit/>
          </a:bodyPr>
          <a:lstStyle/>
          <a:p>
            <a:pPr algn="l">
              <a:defRPr sz="1650" b="1">
                <a:solidFill>
                  <a:srgbClr val="10272E"/>
                </a:solidFill>
                <a:latin typeface="DejaVu Sans"/>
                <a:ea typeface="DejaVu Sans"/>
                <a:cs typeface="DejaVu Sans"/>
              </a:defRPr>
            </a:pPr>
            <a:r>
              <a:rPr sz="1650" b="1">
                <a:solidFill>
                  <a:srgbClr val="10272E"/>
                </a:solidFill>
                <a:latin typeface="DejaVu Sans"/>
                <a:ea typeface="DejaVu Sans"/>
                <a:cs typeface="DejaVu Sans"/>
              </a:rPr>
              <a:t>Як організувати систему робіт?</a:t>
            </a:r>
          </a:p>
        </p:txBody>
      </p:sp>
      <p:sp>
        <p:nvSpPr>
          <p:cNvPr id="15" name="Прямокутник 14">
            <a:extLst>
              <a:ext uri="{FF2B5EF4-FFF2-40B4-BE49-F238E27FC236}">
                <a16:creationId xmlns:a16="http://schemas.microsoft.com/office/drawing/2014/main" id="{6B1CA993-22A1-46D6-A169-667FAC23B14C}"/>
              </a:ext>
            </a:extLst>
          </p:cNvPr>
          <p:cNvSpPr>
            <a:spLocks noGrp="1"/>
          </p:cNvSpPr>
          <p:nvPr/>
        </p:nvSpPr>
        <p:spPr>
          <a:xfrm>
            <a:off x="781050" y="4857750"/>
            <a:ext cx="4381500" cy="209550"/>
          </a:xfrm>
          <a:prstGeom prst="rect">
            <a:avLst/>
          </a:prstGeom>
          <a:noFill/>
          <a:ln w="0">
            <a:noFill/>
          </a:ln>
        </p:spPr>
        <p:txBody>
          <a:bodyPr anchor="t">
            <a:normAutofit fontScale="79487"/>
          </a:bodyPr>
          <a:lstStyle/>
          <a:p>
            <a:pPr algn="l">
              <a:defRPr sz="975" b="0">
                <a:solidFill>
                  <a:srgbClr val="617278"/>
                </a:solidFill>
                <a:latin typeface="DejaVu Sans"/>
                <a:ea typeface="DejaVu Sans"/>
                <a:cs typeface="DejaVu Sans"/>
              </a:defRPr>
            </a:pPr>
            <a:r>
              <a:rPr sz="975" b="0">
                <a:solidFill>
                  <a:srgbClr val="617278"/>
                </a:solidFill>
                <a:latin typeface="DejaVu Sans"/>
                <a:ea typeface="DejaVu Sans"/>
                <a:cs typeface="DejaVu Sans"/>
              </a:rPr>
              <a:t>Планування · процедури · ролі · документація</a:t>
            </a:r>
          </a:p>
        </p:txBody>
      </p:sp>
      <p:sp>
        <p:nvSpPr>
          <p:cNvPr id="16" name="Прямокутник: округлені кути 15">
            <a:extLst>
              <a:ext uri="{FF2B5EF4-FFF2-40B4-BE49-F238E27FC236}">
                <a16:creationId xmlns:a16="http://schemas.microsoft.com/office/drawing/2014/main" id="{69B6F001-0194-4D00-B2AC-8084C1BC4015}"/>
              </a:ext>
            </a:extLst>
          </p:cNvPr>
          <p:cNvSpPr>
            <a:spLocks noGrp="1"/>
          </p:cNvSpPr>
          <p:nvPr/>
        </p:nvSpPr>
        <p:spPr>
          <a:xfrm>
            <a:off x="5962650" y="3600450"/>
            <a:ext cx="5619750" cy="1714500"/>
          </a:xfrm>
          <a:prstGeom prst="roundRect">
            <a:avLst>
              <a:gd name="adj" fmla="val 4444"/>
            </a:avLst>
          </a:prstGeom>
          <a:solidFill>
            <a:srgbClr val="D9E7ED"/>
          </a:solidFill>
          <a:ln w="0">
            <a:noFill/>
          </a:ln>
        </p:spPr>
      </p:sp>
      <p:sp>
        <p:nvSpPr>
          <p:cNvPr id="17" name="Прямокутник 16">
            <a:extLst>
              <a:ext uri="{FF2B5EF4-FFF2-40B4-BE49-F238E27FC236}">
                <a16:creationId xmlns:a16="http://schemas.microsoft.com/office/drawing/2014/main" id="{4E6A41CF-0348-45B3-B17E-1B9F2FE49103}"/>
              </a:ext>
            </a:extLst>
          </p:cNvPr>
          <p:cNvSpPr>
            <a:spLocks noGrp="1"/>
          </p:cNvSpPr>
          <p:nvPr/>
        </p:nvSpPr>
        <p:spPr>
          <a:xfrm>
            <a:off x="6229350" y="3810000"/>
            <a:ext cx="1524000" cy="190500"/>
          </a:xfrm>
          <a:prstGeom prst="rect">
            <a:avLst/>
          </a:prstGeom>
          <a:noFill/>
          <a:ln w="0">
            <a:noFill/>
          </a:ln>
        </p:spPr>
        <p:txBody>
          <a:bodyPr anchor="t">
            <a:normAutofit fontScale="78788"/>
          </a:bodyPr>
          <a:lstStyle/>
          <a:p>
            <a:pPr algn="l">
              <a:defRPr sz="825" b="1">
                <a:solidFill>
                  <a:srgbClr val="3A708C"/>
                </a:solidFill>
                <a:latin typeface="DejaVu Sans"/>
                <a:ea typeface="DejaVu Sans"/>
                <a:cs typeface="DejaVu Sans"/>
              </a:defRPr>
            </a:pPr>
            <a:r>
              <a:rPr sz="825" b="1">
                <a:solidFill>
                  <a:srgbClr val="3A708C"/>
                </a:solidFill>
                <a:latin typeface="DejaVu Sans"/>
                <a:ea typeface="DejaVu Sans"/>
                <a:cs typeface="DejaVu Sans"/>
              </a:rPr>
              <a:t>ПИТАННЯ QC</a:t>
            </a:r>
          </a:p>
        </p:txBody>
      </p:sp>
      <p:sp>
        <p:nvSpPr>
          <p:cNvPr id="18" name="Прямокутник 17">
            <a:extLst>
              <a:ext uri="{FF2B5EF4-FFF2-40B4-BE49-F238E27FC236}">
                <a16:creationId xmlns:a16="http://schemas.microsoft.com/office/drawing/2014/main" id="{F9DAC08F-95E4-4BB4-9760-AB768C1838BB}"/>
              </a:ext>
            </a:extLst>
          </p:cNvPr>
          <p:cNvSpPr>
            <a:spLocks noGrp="1"/>
          </p:cNvSpPr>
          <p:nvPr/>
        </p:nvSpPr>
        <p:spPr>
          <a:xfrm>
            <a:off x="6229350" y="4171950"/>
            <a:ext cx="4857750" cy="495300"/>
          </a:xfrm>
          <a:prstGeom prst="rect">
            <a:avLst/>
          </a:prstGeom>
          <a:noFill/>
          <a:ln w="0">
            <a:noFill/>
          </a:ln>
        </p:spPr>
        <p:txBody>
          <a:bodyPr anchor="t">
            <a:normAutofit/>
          </a:bodyPr>
          <a:lstStyle/>
          <a:p>
            <a:pPr algn="l">
              <a:defRPr sz="1650" b="1">
                <a:solidFill>
                  <a:srgbClr val="10272E"/>
                </a:solidFill>
                <a:latin typeface="DejaVu Sans"/>
                <a:ea typeface="DejaVu Sans"/>
                <a:cs typeface="DejaVu Sans"/>
              </a:defRPr>
            </a:pPr>
            <a:r>
              <a:rPr sz="1650" b="1">
                <a:solidFill>
                  <a:srgbClr val="10272E"/>
                </a:solidFill>
                <a:latin typeface="DejaVu Sans"/>
                <a:ea typeface="DejaVu Sans"/>
                <a:cs typeface="DejaVu Sans"/>
              </a:rPr>
              <a:t>Як перевірити окремі операції?</a:t>
            </a:r>
          </a:p>
        </p:txBody>
      </p:sp>
      <p:sp>
        <p:nvSpPr>
          <p:cNvPr id="19" name="Прямокутник 18">
            <a:extLst>
              <a:ext uri="{FF2B5EF4-FFF2-40B4-BE49-F238E27FC236}">
                <a16:creationId xmlns:a16="http://schemas.microsoft.com/office/drawing/2014/main" id="{A579313C-8868-488E-A274-A4E0B74A8321}"/>
              </a:ext>
            </a:extLst>
          </p:cNvPr>
          <p:cNvSpPr>
            <a:spLocks noGrp="1"/>
          </p:cNvSpPr>
          <p:nvPr/>
        </p:nvSpPr>
        <p:spPr>
          <a:xfrm>
            <a:off x="6229350" y="4857750"/>
            <a:ext cx="4857750" cy="209550"/>
          </a:xfrm>
          <a:prstGeom prst="rect">
            <a:avLst/>
          </a:prstGeom>
          <a:noFill/>
          <a:ln w="0">
            <a:noFill/>
          </a:ln>
        </p:spPr>
        <p:txBody>
          <a:bodyPr anchor="t">
            <a:normAutofit fontScale="79487"/>
          </a:bodyPr>
          <a:lstStyle/>
          <a:p>
            <a:pPr algn="l">
              <a:defRPr sz="975" b="0">
                <a:solidFill>
                  <a:srgbClr val="617278"/>
                </a:solidFill>
                <a:latin typeface="DejaVu Sans"/>
                <a:ea typeface="DejaVu Sans"/>
                <a:cs typeface="DejaVu Sans"/>
              </a:defRPr>
            </a:pPr>
            <a:r>
              <a:rPr sz="975" b="0">
                <a:solidFill>
                  <a:srgbClr val="617278"/>
                </a:solidFill>
                <a:latin typeface="DejaVu Sans"/>
                <a:ea typeface="DejaVu Sans"/>
                <a:cs typeface="DejaVu Sans"/>
              </a:rPr>
              <a:t>Дублікати · холості проби · калібрування · перевірки</a:t>
            </a:r>
          </a:p>
        </p:txBody>
      </p:sp>
      <p:sp>
        <p:nvSpPr>
          <p:cNvPr id="20" name="Прямокутник: округлені кути 19">
            <a:extLst>
              <a:ext uri="{FF2B5EF4-FFF2-40B4-BE49-F238E27FC236}">
                <a16:creationId xmlns:a16="http://schemas.microsoft.com/office/drawing/2014/main" id="{7BE4633D-AD7A-4839-AA7A-BD982728EB38}"/>
              </a:ext>
            </a:extLst>
          </p:cNvPr>
          <p:cNvSpPr>
            <a:spLocks noGrp="1"/>
          </p:cNvSpPr>
          <p:nvPr/>
        </p:nvSpPr>
        <p:spPr>
          <a:xfrm>
            <a:off x="514350" y="5657850"/>
            <a:ext cx="11068050" cy="514350"/>
          </a:xfrm>
          <a:prstGeom prst="roundRect">
            <a:avLst>
              <a:gd name="adj" fmla="val 14815"/>
            </a:avLst>
          </a:prstGeom>
          <a:solidFill>
            <a:srgbClr val="10272E"/>
          </a:solidFill>
          <a:ln w="0">
            <a:noFill/>
          </a:ln>
        </p:spPr>
      </p:sp>
      <p:sp>
        <p:nvSpPr>
          <p:cNvPr id="21" name="Прямокутник 20">
            <a:extLst>
              <a:ext uri="{FF2B5EF4-FFF2-40B4-BE49-F238E27FC236}">
                <a16:creationId xmlns:a16="http://schemas.microsoft.com/office/drawing/2014/main" id="{C844E7C5-6C39-465B-8DC8-6A63BF92C342}"/>
              </a:ext>
            </a:extLst>
          </p:cNvPr>
          <p:cNvSpPr>
            <a:spLocks noGrp="1"/>
          </p:cNvSpPr>
          <p:nvPr/>
        </p:nvSpPr>
        <p:spPr>
          <a:xfrm>
            <a:off x="742950" y="5810250"/>
            <a:ext cx="10572750" cy="209550"/>
          </a:xfrm>
          <a:prstGeom prst="rect">
            <a:avLst/>
          </a:prstGeom>
          <a:noFill/>
          <a:ln w="0">
            <a:noFill/>
          </a:ln>
        </p:spPr>
        <p:txBody>
          <a:bodyPr anchor="t">
            <a:normAutofit fontScale="64583"/>
          </a:bodyPr>
          <a:lstStyle/>
          <a:p>
            <a:pPr algn="ctr">
              <a:defRPr sz="1200" b="1">
                <a:solidFill>
                  <a:srgbClr val="FFFFFF"/>
                </a:solidFill>
                <a:latin typeface="DejaVu Sans"/>
                <a:ea typeface="DejaVu Sans"/>
                <a:cs typeface="DejaVu Sans"/>
              </a:defRPr>
            </a:pPr>
            <a:r>
              <a:rPr sz="1200" b="1">
                <a:solidFill>
                  <a:srgbClr val="FFFFFF"/>
                </a:solidFill>
                <a:latin typeface="DejaVu Sans"/>
                <a:ea typeface="DejaVu Sans"/>
                <a:cs typeface="DejaVu Sans"/>
              </a:rPr>
              <a:t>Якість даних виникає тоді, коли QA і QC працюють разом на всіх етапах.</a:t>
            </a:r>
          </a:p>
        </p:txBody>
      </p:sp>
      <p:sp>
        <p:nvSpPr>
          <p:cNvPr id="22" name="Прямокутник 21">
            <a:extLst>
              <a:ext uri="{FF2B5EF4-FFF2-40B4-BE49-F238E27FC236}">
                <a16:creationId xmlns:a16="http://schemas.microsoft.com/office/drawing/2014/main" id="{D93F7AE3-12E0-4183-9E3A-4DF926B95AD6}"/>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23" name="Прямокутник 22">
            <a:extLst>
              <a:ext uri="{FF2B5EF4-FFF2-40B4-BE49-F238E27FC236}">
                <a16:creationId xmlns:a16="http://schemas.microsoft.com/office/drawing/2014/main" id="{F0DD4FE5-0C55-4488-8BD9-3A95BAC37B3D}"/>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20</a:t>
            </a:r>
          </a:p>
        </p:txBody>
      </p:sp>
    </p:spTree>
    <p:extLst>
      <p:ext uri="{BB962C8B-B14F-4D97-AF65-F5344CB8AC3E}">
        <p14:creationId xmlns:p14="http://schemas.microsoft.com/office/powerpoint/2010/main" val="10813779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 name="Прямокутник 53">
            <a:extLst>
              <a:ext uri="{FF2B5EF4-FFF2-40B4-BE49-F238E27FC236}">
                <a16:creationId xmlns:a16="http://schemas.microsoft.com/office/drawing/2014/main" id="{ECA22988-6CA8-4E66-90E5-5EC3941551D3}"/>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21</a:t>
            </a:r>
          </a:p>
        </p:txBody>
      </p:sp>
      <p:sp>
        <p:nvSpPr>
          <p:cNvPr id="2" name="Прямокутник 1">
            <a:extLst>
              <a:ext uri="{FF2B5EF4-FFF2-40B4-BE49-F238E27FC236}">
                <a16:creationId xmlns:a16="http://schemas.microsoft.com/office/drawing/2014/main" id="{A148036A-AD04-450E-A80B-D676CAABC339}"/>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E7B1F5D8-6378-4420-8CB4-F24DF74ED199}"/>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Елементи QA і QC охоплюють увесь цикл даних</a:t>
            </a:r>
          </a:p>
        </p:txBody>
      </p:sp>
      <p:sp>
        <p:nvSpPr>
          <p:cNvPr id="4" name="Прямокутник: округлені кути 3">
            <a:extLst>
              <a:ext uri="{FF2B5EF4-FFF2-40B4-BE49-F238E27FC236}">
                <a16:creationId xmlns:a16="http://schemas.microsoft.com/office/drawing/2014/main" id="{1D464595-9022-4507-90E7-86263569D26C}"/>
              </a:ext>
            </a:extLst>
          </p:cNvPr>
          <p:cNvSpPr>
            <a:spLocks noGrp="1"/>
          </p:cNvSpPr>
          <p:nvPr/>
        </p:nvSpPr>
        <p:spPr>
          <a:xfrm>
            <a:off x="514350" y="1657350"/>
            <a:ext cx="11068050" cy="781050"/>
          </a:xfrm>
          <a:prstGeom prst="roundRect">
            <a:avLst>
              <a:gd name="adj" fmla="val 9756"/>
            </a:avLst>
          </a:prstGeom>
          <a:solidFill>
            <a:srgbClr val="FFFFFF"/>
          </a:solidFill>
          <a:ln w="9525">
            <a:solidFill>
              <a:srgbClr val="D8E3DE"/>
            </a:solidFill>
          </a:ln>
        </p:spPr>
      </p:sp>
      <p:sp>
        <p:nvSpPr>
          <p:cNvPr id="5" name="Прямокутник: округлені кути 4">
            <a:extLst>
              <a:ext uri="{FF2B5EF4-FFF2-40B4-BE49-F238E27FC236}">
                <a16:creationId xmlns:a16="http://schemas.microsoft.com/office/drawing/2014/main" id="{6361B6A7-A209-4DE8-AB9F-0C3EB5C55442}"/>
              </a:ext>
            </a:extLst>
          </p:cNvPr>
          <p:cNvSpPr>
            <a:spLocks noGrp="1"/>
          </p:cNvSpPr>
          <p:nvPr/>
        </p:nvSpPr>
        <p:spPr>
          <a:xfrm>
            <a:off x="514350" y="1657350"/>
            <a:ext cx="76200" cy="7810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5667E4FB-6642-44BC-98E5-9A40E590E12B}"/>
              </a:ext>
            </a:extLst>
          </p:cNvPr>
          <p:cNvSpPr>
            <a:spLocks noGrp="1"/>
          </p:cNvSpPr>
          <p:nvPr/>
        </p:nvSpPr>
        <p:spPr>
          <a:xfrm>
            <a:off x="742950" y="1809750"/>
            <a:ext cx="1064895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СИСТЕМА QA/QC</a:t>
            </a:r>
          </a:p>
        </p:txBody>
      </p:sp>
      <p:sp>
        <p:nvSpPr>
          <p:cNvPr id="7" name="Прямокутник 6">
            <a:extLst>
              <a:ext uri="{FF2B5EF4-FFF2-40B4-BE49-F238E27FC236}">
                <a16:creationId xmlns:a16="http://schemas.microsoft.com/office/drawing/2014/main" id="{6B9CDB17-97F2-4EC7-B5F5-1021C41160E4}"/>
              </a:ext>
            </a:extLst>
          </p:cNvPr>
          <p:cNvSpPr>
            <a:spLocks noGrp="1"/>
          </p:cNvSpPr>
          <p:nvPr/>
        </p:nvSpPr>
        <p:spPr>
          <a:xfrm>
            <a:off x="742950" y="2066925"/>
            <a:ext cx="10648950" cy="257175"/>
          </a:xfrm>
          <a:prstGeom prst="rect">
            <a:avLst/>
          </a:prstGeom>
          <a:noFill/>
          <a:ln w="0">
            <a:noFill/>
          </a:ln>
        </p:spPr>
        <p:txBody>
          <a:bodyPr anchor="t">
            <a:normAutofit fontScale="85294"/>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Узгоджений набір організаційних і технічних заходів, що робить польові та лабораторні дані перевірюваними й придатними для рішення.</a:t>
            </a:r>
          </a:p>
        </p:txBody>
      </p:sp>
      <p:sp>
        <p:nvSpPr>
          <p:cNvPr id="8" name="Прямокутник: округлені кути 7">
            <a:extLst>
              <a:ext uri="{FF2B5EF4-FFF2-40B4-BE49-F238E27FC236}">
                <a16:creationId xmlns:a16="http://schemas.microsoft.com/office/drawing/2014/main" id="{2B319A92-CB67-456F-8441-AF2F6D91F064}"/>
              </a:ext>
            </a:extLst>
          </p:cNvPr>
          <p:cNvSpPr>
            <a:spLocks noGrp="1"/>
          </p:cNvSpPr>
          <p:nvPr/>
        </p:nvSpPr>
        <p:spPr>
          <a:xfrm>
            <a:off x="514350" y="2781300"/>
            <a:ext cx="5238750" cy="2686050"/>
          </a:xfrm>
          <a:prstGeom prst="roundRect">
            <a:avLst>
              <a:gd name="adj" fmla="val 2837"/>
            </a:avLst>
          </a:prstGeom>
          <a:solidFill>
            <a:srgbClr val="F4F8F5"/>
          </a:solidFill>
          <a:ln w="9525">
            <a:solidFill>
              <a:srgbClr val="D8E3DE"/>
            </a:solidFill>
          </a:ln>
        </p:spPr>
      </p:sp>
      <p:sp>
        <p:nvSpPr>
          <p:cNvPr id="9" name="Прямокутник 8">
            <a:extLst>
              <a:ext uri="{FF2B5EF4-FFF2-40B4-BE49-F238E27FC236}">
                <a16:creationId xmlns:a16="http://schemas.microsoft.com/office/drawing/2014/main" id="{8005D9B2-3A5A-4D64-AE5C-5D2745A2E3C9}"/>
              </a:ext>
            </a:extLst>
          </p:cNvPr>
          <p:cNvSpPr>
            <a:spLocks noGrp="1"/>
          </p:cNvSpPr>
          <p:nvPr/>
        </p:nvSpPr>
        <p:spPr>
          <a:xfrm>
            <a:off x="742950" y="2971800"/>
            <a:ext cx="2381250" cy="209550"/>
          </a:xfrm>
          <a:prstGeom prst="rect">
            <a:avLst/>
          </a:prstGeom>
          <a:noFill/>
          <a:ln w="0">
            <a:noFill/>
          </a:ln>
        </p:spPr>
        <p:txBody>
          <a:bodyPr anchor="t">
            <a:normAutofit fontScale="79487"/>
          </a:bodyPr>
          <a:lstStyle/>
          <a:p>
            <a:pPr algn="l">
              <a:defRPr sz="975" b="1">
                <a:solidFill>
                  <a:srgbClr val="0F6B64"/>
                </a:solidFill>
                <a:latin typeface="DejaVu Sans"/>
                <a:ea typeface="DejaVu Sans"/>
                <a:cs typeface="DejaVu Sans"/>
              </a:defRPr>
            </a:pPr>
            <a:r>
              <a:rPr sz="975" b="1">
                <a:solidFill>
                  <a:srgbClr val="0F6B64"/>
                </a:solidFill>
                <a:latin typeface="DejaVu Sans"/>
                <a:ea typeface="DejaVu Sans"/>
                <a:cs typeface="DejaVu Sans"/>
              </a:rPr>
              <a:t>QA  |  ОРГАНІЗАЦІЯ</a:t>
            </a:r>
          </a:p>
        </p:txBody>
      </p:sp>
      <p:sp>
        <p:nvSpPr>
          <p:cNvPr id="10" name="Прямокутник: округлені кути 9">
            <a:extLst>
              <a:ext uri="{FF2B5EF4-FFF2-40B4-BE49-F238E27FC236}">
                <a16:creationId xmlns:a16="http://schemas.microsoft.com/office/drawing/2014/main" id="{B7C2FB9F-CE2E-48D9-80A7-78C61FD772B3}"/>
              </a:ext>
            </a:extLst>
          </p:cNvPr>
          <p:cNvSpPr>
            <a:spLocks noGrp="1"/>
          </p:cNvSpPr>
          <p:nvPr/>
        </p:nvSpPr>
        <p:spPr>
          <a:xfrm>
            <a:off x="742950" y="3352800"/>
            <a:ext cx="2076450" cy="266700"/>
          </a:xfrm>
          <a:prstGeom prst="roundRect">
            <a:avLst>
              <a:gd name="adj" fmla="val 28571"/>
            </a:avLst>
          </a:prstGeom>
          <a:solidFill>
            <a:srgbClr val="FFFFFF"/>
          </a:solidFill>
          <a:ln w="0">
            <a:noFill/>
          </a:ln>
        </p:spPr>
      </p:sp>
      <p:sp>
        <p:nvSpPr>
          <p:cNvPr id="11" name="Прямокутник 10">
            <a:extLst>
              <a:ext uri="{FF2B5EF4-FFF2-40B4-BE49-F238E27FC236}">
                <a16:creationId xmlns:a16="http://schemas.microsoft.com/office/drawing/2014/main" id="{28603A87-EBCF-496A-8659-6A5217317380}"/>
              </a:ext>
            </a:extLst>
          </p:cNvPr>
          <p:cNvSpPr>
            <a:spLocks noGrp="1"/>
          </p:cNvSpPr>
          <p:nvPr/>
        </p:nvSpPr>
        <p:spPr>
          <a:xfrm>
            <a:off x="838200" y="3409950"/>
            <a:ext cx="1885950" cy="152400"/>
          </a:xfrm>
          <a:prstGeom prst="rect">
            <a:avLst/>
          </a:prstGeom>
          <a:noFill/>
          <a:ln w="0">
            <a:noFill/>
          </a:ln>
        </p:spPr>
        <p:txBody>
          <a:bodyPr anchor="t">
            <a:normAutofit fontScale="41026"/>
          </a:bodyPr>
          <a:lstStyle/>
          <a:p>
            <a:pPr algn="l">
              <a:defRPr sz="975" b="1">
                <a:solidFill>
                  <a:srgbClr val="10272E"/>
                </a:solidFill>
                <a:latin typeface="DejaVu Sans"/>
                <a:ea typeface="DejaVu Sans"/>
                <a:cs typeface="DejaVu Sans"/>
              </a:defRPr>
            </a:pPr>
            <a:r>
              <a:rPr sz="975" b="1">
                <a:solidFill>
                  <a:srgbClr val="10272E"/>
                </a:solidFill>
                <a:latin typeface="DejaVu Sans"/>
                <a:ea typeface="DejaVu Sans"/>
                <a:cs typeface="DejaVu Sans"/>
              </a:rPr>
              <a:t>затверджений план</a:t>
            </a:r>
          </a:p>
        </p:txBody>
      </p:sp>
      <p:sp>
        <p:nvSpPr>
          <p:cNvPr id="12" name="Прямокутник: округлені кути 11">
            <a:extLst>
              <a:ext uri="{FF2B5EF4-FFF2-40B4-BE49-F238E27FC236}">
                <a16:creationId xmlns:a16="http://schemas.microsoft.com/office/drawing/2014/main" id="{E5FC9793-4B5F-4FEF-B55E-053DBCB28F6C}"/>
              </a:ext>
            </a:extLst>
          </p:cNvPr>
          <p:cNvSpPr>
            <a:spLocks noGrp="1"/>
          </p:cNvSpPr>
          <p:nvPr/>
        </p:nvSpPr>
        <p:spPr>
          <a:xfrm>
            <a:off x="3124200" y="3352800"/>
            <a:ext cx="2076450" cy="266700"/>
          </a:xfrm>
          <a:prstGeom prst="roundRect">
            <a:avLst>
              <a:gd name="adj" fmla="val 28571"/>
            </a:avLst>
          </a:prstGeom>
          <a:solidFill>
            <a:srgbClr val="FFFFFF"/>
          </a:solidFill>
          <a:ln w="0">
            <a:noFill/>
          </a:ln>
        </p:spPr>
      </p:sp>
      <p:sp>
        <p:nvSpPr>
          <p:cNvPr id="13" name="Прямокутник 12">
            <a:extLst>
              <a:ext uri="{FF2B5EF4-FFF2-40B4-BE49-F238E27FC236}">
                <a16:creationId xmlns:a16="http://schemas.microsoft.com/office/drawing/2014/main" id="{635BDEDC-09BD-422A-A008-E453C7612485}"/>
              </a:ext>
            </a:extLst>
          </p:cNvPr>
          <p:cNvSpPr>
            <a:spLocks noGrp="1"/>
          </p:cNvSpPr>
          <p:nvPr/>
        </p:nvSpPr>
        <p:spPr>
          <a:xfrm>
            <a:off x="3219450" y="3409950"/>
            <a:ext cx="1885950" cy="152400"/>
          </a:xfrm>
          <a:prstGeom prst="rect">
            <a:avLst/>
          </a:prstGeom>
          <a:noFill/>
          <a:ln w="0">
            <a:noFill/>
          </a:ln>
        </p:spPr>
        <p:txBody>
          <a:bodyPr anchor="t">
            <a:normAutofit fontScale="41026"/>
          </a:bodyPr>
          <a:lstStyle/>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стандартні процедури</a:t>
            </a:r>
          </a:p>
        </p:txBody>
      </p:sp>
      <p:sp>
        <p:nvSpPr>
          <p:cNvPr id="14" name="Прямокутник: округлені кути 13">
            <a:extLst>
              <a:ext uri="{FF2B5EF4-FFF2-40B4-BE49-F238E27FC236}">
                <a16:creationId xmlns:a16="http://schemas.microsoft.com/office/drawing/2014/main" id="{6EBFD844-5CFF-4008-B26C-63D98AF01978}"/>
              </a:ext>
            </a:extLst>
          </p:cNvPr>
          <p:cNvSpPr>
            <a:spLocks noGrp="1"/>
          </p:cNvSpPr>
          <p:nvPr/>
        </p:nvSpPr>
        <p:spPr>
          <a:xfrm>
            <a:off x="742950" y="3714750"/>
            <a:ext cx="2076450" cy="266700"/>
          </a:xfrm>
          <a:prstGeom prst="roundRect">
            <a:avLst>
              <a:gd name="adj" fmla="val 28571"/>
            </a:avLst>
          </a:prstGeom>
          <a:solidFill>
            <a:srgbClr val="FFFFFF"/>
          </a:solidFill>
          <a:ln w="0">
            <a:noFill/>
          </a:ln>
        </p:spPr>
      </p:sp>
      <p:sp>
        <p:nvSpPr>
          <p:cNvPr id="15" name="Прямокутник 14">
            <a:extLst>
              <a:ext uri="{FF2B5EF4-FFF2-40B4-BE49-F238E27FC236}">
                <a16:creationId xmlns:a16="http://schemas.microsoft.com/office/drawing/2014/main" id="{F153A648-2631-4FBB-BAD6-808193696DB0}"/>
              </a:ext>
            </a:extLst>
          </p:cNvPr>
          <p:cNvSpPr>
            <a:spLocks noGrp="1"/>
          </p:cNvSpPr>
          <p:nvPr/>
        </p:nvSpPr>
        <p:spPr>
          <a:xfrm>
            <a:off x="838200" y="3771900"/>
            <a:ext cx="1885950" cy="152400"/>
          </a:xfrm>
          <a:prstGeom prst="rect">
            <a:avLst/>
          </a:prstGeom>
          <a:noFill/>
          <a:ln w="0">
            <a:noFill/>
          </a:ln>
        </p:spPr>
        <p:txBody>
          <a:bodyPr anchor="t">
            <a:normAutofit fontScale="41026"/>
          </a:bodyPr>
          <a:lstStyle/>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навчання персоналу</a:t>
            </a:r>
          </a:p>
        </p:txBody>
      </p:sp>
      <p:sp>
        <p:nvSpPr>
          <p:cNvPr id="16" name="Прямокутник: округлені кути 15">
            <a:extLst>
              <a:ext uri="{FF2B5EF4-FFF2-40B4-BE49-F238E27FC236}">
                <a16:creationId xmlns:a16="http://schemas.microsoft.com/office/drawing/2014/main" id="{DD23ECE8-6714-413F-B4E8-487BD8E7CB19}"/>
              </a:ext>
            </a:extLst>
          </p:cNvPr>
          <p:cNvSpPr>
            <a:spLocks noGrp="1"/>
          </p:cNvSpPr>
          <p:nvPr/>
        </p:nvSpPr>
        <p:spPr>
          <a:xfrm>
            <a:off x="3124200" y="3714750"/>
            <a:ext cx="2076450" cy="266700"/>
          </a:xfrm>
          <a:prstGeom prst="roundRect">
            <a:avLst>
              <a:gd name="adj" fmla="val 28571"/>
            </a:avLst>
          </a:prstGeom>
          <a:solidFill>
            <a:srgbClr val="FFFFFF"/>
          </a:solidFill>
          <a:ln w="0">
            <a:noFill/>
          </a:ln>
        </p:spPr>
      </p:sp>
      <p:sp>
        <p:nvSpPr>
          <p:cNvPr id="17" name="Прямокутник 16">
            <a:extLst>
              <a:ext uri="{FF2B5EF4-FFF2-40B4-BE49-F238E27FC236}">
                <a16:creationId xmlns:a16="http://schemas.microsoft.com/office/drawing/2014/main" id="{25DFBB85-6271-4B3E-9FB8-9DD3AB24362F}"/>
              </a:ext>
            </a:extLst>
          </p:cNvPr>
          <p:cNvSpPr>
            <a:spLocks noGrp="1"/>
          </p:cNvSpPr>
          <p:nvPr/>
        </p:nvSpPr>
        <p:spPr>
          <a:xfrm>
            <a:off x="3219450" y="3771900"/>
            <a:ext cx="1885950" cy="152400"/>
          </a:xfrm>
          <a:prstGeom prst="rect">
            <a:avLst/>
          </a:prstGeom>
          <a:noFill/>
          <a:ln w="0">
            <a:noFill/>
          </a:ln>
        </p:spPr>
        <p:txBody>
          <a:bodyPr anchor="t">
            <a:normAutofit fontScale="41026"/>
          </a:bodyPr>
          <a:lstStyle/>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перевірка обладнання</a:t>
            </a:r>
          </a:p>
        </p:txBody>
      </p:sp>
      <p:sp>
        <p:nvSpPr>
          <p:cNvPr id="18" name="Прямокутник: округлені кути 17">
            <a:extLst>
              <a:ext uri="{FF2B5EF4-FFF2-40B4-BE49-F238E27FC236}">
                <a16:creationId xmlns:a16="http://schemas.microsoft.com/office/drawing/2014/main" id="{26F52E28-9CD2-4D2B-94E5-B64D0B6352D6}"/>
              </a:ext>
            </a:extLst>
          </p:cNvPr>
          <p:cNvSpPr>
            <a:spLocks noGrp="1"/>
          </p:cNvSpPr>
          <p:nvPr/>
        </p:nvSpPr>
        <p:spPr>
          <a:xfrm>
            <a:off x="742950" y="4076700"/>
            <a:ext cx="2076450" cy="266700"/>
          </a:xfrm>
          <a:prstGeom prst="roundRect">
            <a:avLst>
              <a:gd name="adj" fmla="val 28571"/>
            </a:avLst>
          </a:prstGeom>
          <a:solidFill>
            <a:srgbClr val="FFFFFF"/>
          </a:solidFill>
          <a:ln w="0">
            <a:noFill/>
          </a:ln>
        </p:spPr>
      </p:sp>
      <p:sp>
        <p:nvSpPr>
          <p:cNvPr id="19" name="Прямокутник 18">
            <a:extLst>
              <a:ext uri="{FF2B5EF4-FFF2-40B4-BE49-F238E27FC236}">
                <a16:creationId xmlns:a16="http://schemas.microsoft.com/office/drawing/2014/main" id="{6145DBA5-0E4D-4CF2-9B49-9F3AE4D07F95}"/>
              </a:ext>
            </a:extLst>
          </p:cNvPr>
          <p:cNvSpPr>
            <a:spLocks noGrp="1"/>
          </p:cNvSpPr>
          <p:nvPr/>
        </p:nvSpPr>
        <p:spPr>
          <a:xfrm>
            <a:off x="838200" y="4133850"/>
            <a:ext cx="1885950" cy="152400"/>
          </a:xfrm>
          <a:prstGeom prst="rect">
            <a:avLst/>
          </a:prstGeom>
          <a:noFill/>
          <a:ln w="0">
            <a:noFill/>
          </a:ln>
        </p:spPr>
        <p:txBody>
          <a:bodyPr anchor="t">
            <a:normAutofit fontScale="41026"/>
          </a:bodyPr>
          <a:lstStyle/>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відповідальні особи</a:t>
            </a:r>
          </a:p>
        </p:txBody>
      </p:sp>
      <p:sp>
        <p:nvSpPr>
          <p:cNvPr id="20" name="Прямокутник: округлені кути 19">
            <a:extLst>
              <a:ext uri="{FF2B5EF4-FFF2-40B4-BE49-F238E27FC236}">
                <a16:creationId xmlns:a16="http://schemas.microsoft.com/office/drawing/2014/main" id="{29BCEAD2-0B95-466E-851B-C1B5B2E26DA1}"/>
              </a:ext>
            </a:extLst>
          </p:cNvPr>
          <p:cNvSpPr>
            <a:spLocks noGrp="1"/>
          </p:cNvSpPr>
          <p:nvPr/>
        </p:nvSpPr>
        <p:spPr>
          <a:xfrm>
            <a:off x="3124200" y="4076700"/>
            <a:ext cx="2076450" cy="266700"/>
          </a:xfrm>
          <a:prstGeom prst="roundRect">
            <a:avLst>
              <a:gd name="adj" fmla="val 28571"/>
            </a:avLst>
          </a:prstGeom>
          <a:solidFill>
            <a:srgbClr val="FFFFFF"/>
          </a:solidFill>
          <a:ln w="0">
            <a:noFill/>
          </a:ln>
        </p:spPr>
      </p:sp>
      <p:sp>
        <p:nvSpPr>
          <p:cNvPr id="21" name="Прямокутник 20">
            <a:extLst>
              <a:ext uri="{FF2B5EF4-FFF2-40B4-BE49-F238E27FC236}">
                <a16:creationId xmlns:a16="http://schemas.microsoft.com/office/drawing/2014/main" id="{1038EB86-1404-4E2F-B4BB-57311DC5DFBF}"/>
              </a:ext>
            </a:extLst>
          </p:cNvPr>
          <p:cNvSpPr>
            <a:spLocks noGrp="1"/>
          </p:cNvSpPr>
          <p:nvPr/>
        </p:nvSpPr>
        <p:spPr>
          <a:xfrm>
            <a:off x="3219450" y="4133850"/>
            <a:ext cx="1885950" cy="152400"/>
          </a:xfrm>
          <a:prstGeom prst="rect">
            <a:avLst/>
          </a:prstGeom>
          <a:noFill/>
          <a:ln w="0">
            <a:noFill/>
          </a:ln>
        </p:spPr>
        <p:txBody>
          <a:bodyPr anchor="t">
            <a:normAutofit fontScale="41026"/>
          </a:bodyPr>
          <a:lstStyle/>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лабораторні вимоги</a:t>
            </a:r>
          </a:p>
        </p:txBody>
      </p:sp>
      <p:sp>
        <p:nvSpPr>
          <p:cNvPr id="22" name="Прямокутник: округлені кути 21">
            <a:extLst>
              <a:ext uri="{FF2B5EF4-FFF2-40B4-BE49-F238E27FC236}">
                <a16:creationId xmlns:a16="http://schemas.microsoft.com/office/drawing/2014/main" id="{E1D88521-D133-4B82-8BFA-A4B07C26598C}"/>
              </a:ext>
            </a:extLst>
          </p:cNvPr>
          <p:cNvSpPr>
            <a:spLocks noGrp="1"/>
          </p:cNvSpPr>
          <p:nvPr/>
        </p:nvSpPr>
        <p:spPr>
          <a:xfrm>
            <a:off x="742950" y="4438650"/>
            <a:ext cx="2076450" cy="266700"/>
          </a:xfrm>
          <a:prstGeom prst="roundRect">
            <a:avLst>
              <a:gd name="adj" fmla="val 28571"/>
            </a:avLst>
          </a:prstGeom>
          <a:solidFill>
            <a:srgbClr val="FFFFFF"/>
          </a:solidFill>
          <a:ln w="0">
            <a:noFill/>
          </a:ln>
        </p:spPr>
      </p:sp>
      <p:sp>
        <p:nvSpPr>
          <p:cNvPr id="23" name="Прямокутник 22">
            <a:extLst>
              <a:ext uri="{FF2B5EF4-FFF2-40B4-BE49-F238E27FC236}">
                <a16:creationId xmlns:a16="http://schemas.microsoft.com/office/drawing/2014/main" id="{32D560A5-A0E4-4B19-981B-D8E1EAC65A6C}"/>
              </a:ext>
            </a:extLst>
          </p:cNvPr>
          <p:cNvSpPr>
            <a:spLocks noGrp="1"/>
          </p:cNvSpPr>
          <p:nvPr/>
        </p:nvSpPr>
        <p:spPr>
          <a:xfrm>
            <a:off x="838200" y="4495800"/>
            <a:ext cx="1885950" cy="152400"/>
          </a:xfrm>
          <a:prstGeom prst="rect">
            <a:avLst/>
          </a:prstGeom>
          <a:noFill/>
          <a:ln w="0">
            <a:noFill/>
          </a:ln>
        </p:spPr>
        <p:txBody>
          <a:bodyPr anchor="t">
            <a:normAutofit fontScale="41026"/>
          </a:bodyPr>
          <a:lstStyle/>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польові форми</a:t>
            </a:r>
          </a:p>
        </p:txBody>
      </p:sp>
      <p:sp>
        <p:nvSpPr>
          <p:cNvPr id="24" name="Прямокутник: округлені кути 23">
            <a:extLst>
              <a:ext uri="{FF2B5EF4-FFF2-40B4-BE49-F238E27FC236}">
                <a16:creationId xmlns:a16="http://schemas.microsoft.com/office/drawing/2014/main" id="{90277B6D-A095-4E66-BDAC-1570488F1F7C}"/>
              </a:ext>
            </a:extLst>
          </p:cNvPr>
          <p:cNvSpPr>
            <a:spLocks noGrp="1"/>
          </p:cNvSpPr>
          <p:nvPr/>
        </p:nvSpPr>
        <p:spPr>
          <a:xfrm>
            <a:off x="3124200" y="4438650"/>
            <a:ext cx="2076450" cy="266700"/>
          </a:xfrm>
          <a:prstGeom prst="roundRect">
            <a:avLst>
              <a:gd name="adj" fmla="val 28571"/>
            </a:avLst>
          </a:prstGeom>
          <a:solidFill>
            <a:srgbClr val="FFFFFF"/>
          </a:solidFill>
          <a:ln w="0">
            <a:noFill/>
          </a:ln>
        </p:spPr>
      </p:sp>
      <p:sp>
        <p:nvSpPr>
          <p:cNvPr id="25" name="Прямокутник 24">
            <a:extLst>
              <a:ext uri="{FF2B5EF4-FFF2-40B4-BE49-F238E27FC236}">
                <a16:creationId xmlns:a16="http://schemas.microsoft.com/office/drawing/2014/main" id="{1C8F90AE-BE1F-45DE-BAA1-B6FCA3587187}"/>
              </a:ext>
            </a:extLst>
          </p:cNvPr>
          <p:cNvSpPr>
            <a:spLocks noGrp="1"/>
          </p:cNvSpPr>
          <p:nvPr/>
        </p:nvSpPr>
        <p:spPr>
          <a:xfrm>
            <a:off x="3219450" y="4495800"/>
            <a:ext cx="1885950" cy="152400"/>
          </a:xfrm>
          <a:prstGeom prst="rect">
            <a:avLst/>
          </a:prstGeom>
          <a:noFill/>
          <a:ln w="0">
            <a:noFill/>
          </a:ln>
        </p:spPr>
        <p:txBody>
          <a:bodyPr anchor="t">
            <a:normAutofit fontScale="41026"/>
          </a:bodyPr>
          <a:lstStyle/>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кодування і зміни</a:t>
            </a:r>
          </a:p>
        </p:txBody>
      </p:sp>
      <p:sp>
        <p:nvSpPr>
          <p:cNvPr id="26" name="Прямокутник: округлені кути 25">
            <a:extLst>
              <a:ext uri="{FF2B5EF4-FFF2-40B4-BE49-F238E27FC236}">
                <a16:creationId xmlns:a16="http://schemas.microsoft.com/office/drawing/2014/main" id="{B84D05AE-6DB4-4206-AD0B-C6C083A24F3E}"/>
              </a:ext>
            </a:extLst>
          </p:cNvPr>
          <p:cNvSpPr>
            <a:spLocks noGrp="1"/>
          </p:cNvSpPr>
          <p:nvPr/>
        </p:nvSpPr>
        <p:spPr>
          <a:xfrm>
            <a:off x="742950" y="4800600"/>
            <a:ext cx="2076450" cy="266700"/>
          </a:xfrm>
          <a:prstGeom prst="roundRect">
            <a:avLst>
              <a:gd name="adj" fmla="val 28571"/>
            </a:avLst>
          </a:prstGeom>
          <a:solidFill>
            <a:srgbClr val="FFFFFF"/>
          </a:solidFill>
          <a:ln w="0">
            <a:noFill/>
          </a:ln>
        </p:spPr>
      </p:sp>
      <p:sp>
        <p:nvSpPr>
          <p:cNvPr id="27" name="Прямокутник 26">
            <a:extLst>
              <a:ext uri="{FF2B5EF4-FFF2-40B4-BE49-F238E27FC236}">
                <a16:creationId xmlns:a16="http://schemas.microsoft.com/office/drawing/2014/main" id="{4B946ED0-FEEF-4CA0-90B0-D9BE067E0A42}"/>
              </a:ext>
            </a:extLst>
          </p:cNvPr>
          <p:cNvSpPr>
            <a:spLocks noGrp="1"/>
          </p:cNvSpPr>
          <p:nvPr/>
        </p:nvSpPr>
        <p:spPr>
          <a:xfrm>
            <a:off x="838200" y="4857750"/>
            <a:ext cx="1885950" cy="152400"/>
          </a:xfrm>
          <a:prstGeom prst="rect">
            <a:avLst/>
          </a:prstGeom>
          <a:noFill/>
          <a:ln w="0">
            <a:noFill/>
          </a:ln>
        </p:spPr>
        <p:txBody>
          <a:bodyPr anchor="t">
            <a:normAutofit fontScale="41026"/>
          </a:bodyPr>
          <a:lstStyle/>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аудит та архів даних</a:t>
            </a:r>
          </a:p>
        </p:txBody>
      </p:sp>
      <p:sp>
        <p:nvSpPr>
          <p:cNvPr id="28" name="Прямокутник: округлені кути 27">
            <a:extLst>
              <a:ext uri="{FF2B5EF4-FFF2-40B4-BE49-F238E27FC236}">
                <a16:creationId xmlns:a16="http://schemas.microsoft.com/office/drawing/2014/main" id="{9435EA06-B9D1-4188-916F-812C522FAB55}"/>
              </a:ext>
            </a:extLst>
          </p:cNvPr>
          <p:cNvSpPr>
            <a:spLocks noGrp="1"/>
          </p:cNvSpPr>
          <p:nvPr/>
        </p:nvSpPr>
        <p:spPr>
          <a:xfrm>
            <a:off x="5962650" y="2781300"/>
            <a:ext cx="5619750" cy="2686050"/>
          </a:xfrm>
          <a:prstGeom prst="roundRect">
            <a:avLst>
              <a:gd name="adj" fmla="val 2837"/>
            </a:avLst>
          </a:prstGeom>
          <a:solidFill>
            <a:srgbClr val="F2F6F8"/>
          </a:solidFill>
          <a:ln w="9525">
            <a:solidFill>
              <a:srgbClr val="D8E3DE"/>
            </a:solidFill>
          </a:ln>
        </p:spPr>
      </p:sp>
      <p:sp>
        <p:nvSpPr>
          <p:cNvPr id="29" name="Прямокутник 28">
            <a:extLst>
              <a:ext uri="{FF2B5EF4-FFF2-40B4-BE49-F238E27FC236}">
                <a16:creationId xmlns:a16="http://schemas.microsoft.com/office/drawing/2014/main" id="{973F4094-8D01-455F-9C5B-6B3654C8484B}"/>
              </a:ext>
            </a:extLst>
          </p:cNvPr>
          <p:cNvSpPr>
            <a:spLocks noGrp="1"/>
          </p:cNvSpPr>
          <p:nvPr/>
        </p:nvSpPr>
        <p:spPr>
          <a:xfrm>
            <a:off x="6191250" y="2971800"/>
            <a:ext cx="2381250" cy="209550"/>
          </a:xfrm>
          <a:prstGeom prst="rect">
            <a:avLst/>
          </a:prstGeom>
          <a:noFill/>
          <a:ln w="0">
            <a:noFill/>
          </a:ln>
        </p:spPr>
        <p:txBody>
          <a:bodyPr anchor="t">
            <a:normAutofit fontScale="79487"/>
          </a:bodyPr>
          <a:lstStyle/>
          <a:p>
            <a:pPr algn="l">
              <a:defRPr sz="975" b="1">
                <a:solidFill>
                  <a:srgbClr val="3A708C"/>
                </a:solidFill>
                <a:latin typeface="DejaVu Sans"/>
                <a:ea typeface="DejaVu Sans"/>
                <a:cs typeface="DejaVu Sans"/>
              </a:defRPr>
            </a:pPr>
            <a:r>
              <a:rPr sz="975" b="1">
                <a:solidFill>
                  <a:srgbClr val="3A708C"/>
                </a:solidFill>
                <a:latin typeface="DejaVu Sans"/>
                <a:ea typeface="DejaVu Sans"/>
                <a:cs typeface="DejaVu Sans"/>
              </a:rPr>
              <a:t>QC  |  ПЕРЕВІРКА</a:t>
            </a:r>
          </a:p>
        </p:txBody>
      </p:sp>
      <p:sp>
        <p:nvSpPr>
          <p:cNvPr id="30" name="Прямокутник: округлені кути 29">
            <a:extLst>
              <a:ext uri="{FF2B5EF4-FFF2-40B4-BE49-F238E27FC236}">
                <a16:creationId xmlns:a16="http://schemas.microsoft.com/office/drawing/2014/main" id="{4A8DD7EE-ACEC-4299-8096-8044DE197EC4}"/>
              </a:ext>
            </a:extLst>
          </p:cNvPr>
          <p:cNvSpPr>
            <a:spLocks noGrp="1"/>
          </p:cNvSpPr>
          <p:nvPr/>
        </p:nvSpPr>
        <p:spPr>
          <a:xfrm>
            <a:off x="6191250" y="3352800"/>
            <a:ext cx="2247900" cy="266700"/>
          </a:xfrm>
          <a:prstGeom prst="roundRect">
            <a:avLst>
              <a:gd name="adj" fmla="val 28571"/>
            </a:avLst>
          </a:prstGeom>
          <a:solidFill>
            <a:srgbClr val="FFFFFF"/>
          </a:solidFill>
          <a:ln w="0">
            <a:noFill/>
          </a:ln>
        </p:spPr>
      </p:sp>
      <p:sp>
        <p:nvSpPr>
          <p:cNvPr id="31" name="Прямокутник 30">
            <a:extLst>
              <a:ext uri="{FF2B5EF4-FFF2-40B4-BE49-F238E27FC236}">
                <a16:creationId xmlns:a16="http://schemas.microsoft.com/office/drawing/2014/main" id="{9C0170B0-5B0F-4A79-9F0B-F9208124FB5C}"/>
              </a:ext>
            </a:extLst>
          </p:cNvPr>
          <p:cNvSpPr>
            <a:spLocks noGrp="1"/>
          </p:cNvSpPr>
          <p:nvPr/>
        </p:nvSpPr>
        <p:spPr>
          <a:xfrm>
            <a:off x="6286500" y="3409950"/>
            <a:ext cx="2057400" cy="152400"/>
          </a:xfrm>
          <a:prstGeom prst="rect">
            <a:avLst/>
          </a:prstGeom>
          <a:noFill/>
          <a:ln w="0">
            <a:noFill/>
          </a:ln>
        </p:spPr>
        <p:txBody>
          <a:bodyPr anchor="t">
            <a:normAutofit fontScale="41026"/>
          </a:bodyPr>
          <a:lstStyle/>
          <a:p>
            <a:pPr algn="l">
              <a:defRPr sz="975" b="1">
                <a:solidFill>
                  <a:srgbClr val="10272E"/>
                </a:solidFill>
                <a:latin typeface="DejaVu Sans"/>
                <a:ea typeface="DejaVu Sans"/>
                <a:cs typeface="DejaVu Sans"/>
              </a:defRPr>
            </a:pPr>
            <a:r>
              <a:rPr sz="975" b="1">
                <a:solidFill>
                  <a:srgbClr val="10272E"/>
                </a:solidFill>
                <a:latin typeface="DejaVu Sans"/>
                <a:ea typeface="DejaVu Sans"/>
                <a:cs typeface="DejaVu Sans"/>
              </a:rPr>
              <a:t>польові дублікати</a:t>
            </a:r>
          </a:p>
        </p:txBody>
      </p:sp>
      <p:sp>
        <p:nvSpPr>
          <p:cNvPr id="32" name="Прямокутник: округлені кути 31">
            <a:extLst>
              <a:ext uri="{FF2B5EF4-FFF2-40B4-BE49-F238E27FC236}">
                <a16:creationId xmlns:a16="http://schemas.microsoft.com/office/drawing/2014/main" id="{95149457-5647-4812-9343-40486CBDE52A}"/>
              </a:ext>
            </a:extLst>
          </p:cNvPr>
          <p:cNvSpPr>
            <a:spLocks noGrp="1"/>
          </p:cNvSpPr>
          <p:nvPr/>
        </p:nvSpPr>
        <p:spPr>
          <a:xfrm>
            <a:off x="8724900" y="3352800"/>
            <a:ext cx="2247900" cy="266700"/>
          </a:xfrm>
          <a:prstGeom prst="roundRect">
            <a:avLst>
              <a:gd name="adj" fmla="val 28571"/>
            </a:avLst>
          </a:prstGeom>
          <a:solidFill>
            <a:srgbClr val="FFFFFF"/>
          </a:solidFill>
          <a:ln w="0">
            <a:noFill/>
          </a:ln>
        </p:spPr>
      </p:sp>
      <p:sp>
        <p:nvSpPr>
          <p:cNvPr id="33" name="Прямокутник 32">
            <a:extLst>
              <a:ext uri="{FF2B5EF4-FFF2-40B4-BE49-F238E27FC236}">
                <a16:creationId xmlns:a16="http://schemas.microsoft.com/office/drawing/2014/main" id="{F38933A4-3E84-4466-80B6-893468559423}"/>
              </a:ext>
            </a:extLst>
          </p:cNvPr>
          <p:cNvSpPr>
            <a:spLocks noGrp="1"/>
          </p:cNvSpPr>
          <p:nvPr/>
        </p:nvSpPr>
        <p:spPr>
          <a:xfrm>
            <a:off x="8820150" y="3409950"/>
            <a:ext cx="2057400" cy="152400"/>
          </a:xfrm>
          <a:prstGeom prst="rect">
            <a:avLst/>
          </a:prstGeom>
          <a:noFill/>
          <a:ln w="0">
            <a:noFill/>
          </a:ln>
        </p:spPr>
        <p:txBody>
          <a:bodyPr anchor="t">
            <a:normAutofit fontScale="41026"/>
          </a:bodyPr>
          <a:lstStyle/>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холості проби</a:t>
            </a:r>
          </a:p>
        </p:txBody>
      </p:sp>
      <p:sp>
        <p:nvSpPr>
          <p:cNvPr id="34" name="Прямокутник: округлені кути 33">
            <a:extLst>
              <a:ext uri="{FF2B5EF4-FFF2-40B4-BE49-F238E27FC236}">
                <a16:creationId xmlns:a16="http://schemas.microsoft.com/office/drawing/2014/main" id="{AA3A26EA-6631-4A31-82B3-6EAEE72F9748}"/>
              </a:ext>
            </a:extLst>
          </p:cNvPr>
          <p:cNvSpPr>
            <a:spLocks noGrp="1"/>
          </p:cNvSpPr>
          <p:nvPr/>
        </p:nvSpPr>
        <p:spPr>
          <a:xfrm>
            <a:off x="6191250" y="3714750"/>
            <a:ext cx="2247900" cy="266700"/>
          </a:xfrm>
          <a:prstGeom prst="roundRect">
            <a:avLst>
              <a:gd name="adj" fmla="val 28571"/>
            </a:avLst>
          </a:prstGeom>
          <a:solidFill>
            <a:srgbClr val="FFFFFF"/>
          </a:solidFill>
          <a:ln w="0">
            <a:noFill/>
          </a:ln>
        </p:spPr>
      </p:sp>
      <p:sp>
        <p:nvSpPr>
          <p:cNvPr id="35" name="Прямокутник 34">
            <a:extLst>
              <a:ext uri="{FF2B5EF4-FFF2-40B4-BE49-F238E27FC236}">
                <a16:creationId xmlns:a16="http://schemas.microsoft.com/office/drawing/2014/main" id="{C7645BF0-17F1-4832-AE5F-46B22600D265}"/>
              </a:ext>
            </a:extLst>
          </p:cNvPr>
          <p:cNvSpPr>
            <a:spLocks noGrp="1"/>
          </p:cNvSpPr>
          <p:nvPr/>
        </p:nvSpPr>
        <p:spPr>
          <a:xfrm>
            <a:off x="6286500" y="3771900"/>
            <a:ext cx="2057400" cy="152400"/>
          </a:xfrm>
          <a:prstGeom prst="rect">
            <a:avLst/>
          </a:prstGeom>
          <a:noFill/>
          <a:ln w="0">
            <a:noFill/>
          </a:ln>
        </p:spPr>
        <p:txBody>
          <a:bodyPr anchor="t">
            <a:normAutofit fontScale="41026"/>
          </a:bodyPr>
          <a:lstStyle/>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лабораторні дублікати</a:t>
            </a:r>
          </a:p>
        </p:txBody>
      </p:sp>
      <p:sp>
        <p:nvSpPr>
          <p:cNvPr id="36" name="Прямокутник: округлені кути 35">
            <a:extLst>
              <a:ext uri="{FF2B5EF4-FFF2-40B4-BE49-F238E27FC236}">
                <a16:creationId xmlns:a16="http://schemas.microsoft.com/office/drawing/2014/main" id="{3DC8292F-72A1-4056-8A52-89B8472E915C}"/>
              </a:ext>
            </a:extLst>
          </p:cNvPr>
          <p:cNvSpPr>
            <a:spLocks noGrp="1"/>
          </p:cNvSpPr>
          <p:nvPr/>
        </p:nvSpPr>
        <p:spPr>
          <a:xfrm>
            <a:off x="8724900" y="3714750"/>
            <a:ext cx="2247900" cy="266700"/>
          </a:xfrm>
          <a:prstGeom prst="roundRect">
            <a:avLst>
              <a:gd name="adj" fmla="val 28571"/>
            </a:avLst>
          </a:prstGeom>
          <a:solidFill>
            <a:srgbClr val="FFFFFF"/>
          </a:solidFill>
          <a:ln w="0">
            <a:noFill/>
          </a:ln>
        </p:spPr>
      </p:sp>
      <p:sp>
        <p:nvSpPr>
          <p:cNvPr id="37" name="Прямокутник 36">
            <a:extLst>
              <a:ext uri="{FF2B5EF4-FFF2-40B4-BE49-F238E27FC236}">
                <a16:creationId xmlns:a16="http://schemas.microsoft.com/office/drawing/2014/main" id="{6E5072DC-A515-4245-A62C-CA555B37FE4F}"/>
              </a:ext>
            </a:extLst>
          </p:cNvPr>
          <p:cNvSpPr>
            <a:spLocks noGrp="1"/>
          </p:cNvSpPr>
          <p:nvPr/>
        </p:nvSpPr>
        <p:spPr>
          <a:xfrm>
            <a:off x="8820150" y="3771900"/>
            <a:ext cx="2057400" cy="152400"/>
          </a:xfrm>
          <a:prstGeom prst="rect">
            <a:avLst/>
          </a:prstGeom>
          <a:noFill/>
          <a:ln w="0">
            <a:noFill/>
          </a:ln>
        </p:spPr>
        <p:txBody>
          <a:bodyPr anchor="t">
            <a:normAutofit fontScale="41026"/>
          </a:bodyPr>
          <a:lstStyle/>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контрольні стандарти</a:t>
            </a:r>
          </a:p>
        </p:txBody>
      </p:sp>
      <p:sp>
        <p:nvSpPr>
          <p:cNvPr id="38" name="Прямокутник: округлені кути 37">
            <a:extLst>
              <a:ext uri="{FF2B5EF4-FFF2-40B4-BE49-F238E27FC236}">
                <a16:creationId xmlns:a16="http://schemas.microsoft.com/office/drawing/2014/main" id="{7CAD6D25-E93E-487F-BA87-4C2548361D85}"/>
              </a:ext>
            </a:extLst>
          </p:cNvPr>
          <p:cNvSpPr>
            <a:spLocks noGrp="1"/>
          </p:cNvSpPr>
          <p:nvPr/>
        </p:nvSpPr>
        <p:spPr>
          <a:xfrm>
            <a:off x="6191250" y="4076700"/>
            <a:ext cx="2247900" cy="266700"/>
          </a:xfrm>
          <a:prstGeom prst="roundRect">
            <a:avLst>
              <a:gd name="adj" fmla="val 28571"/>
            </a:avLst>
          </a:prstGeom>
          <a:solidFill>
            <a:srgbClr val="FFFFFF"/>
          </a:solidFill>
          <a:ln w="0">
            <a:noFill/>
          </a:ln>
        </p:spPr>
      </p:sp>
      <p:sp>
        <p:nvSpPr>
          <p:cNvPr id="39" name="Прямокутник 38">
            <a:extLst>
              <a:ext uri="{FF2B5EF4-FFF2-40B4-BE49-F238E27FC236}">
                <a16:creationId xmlns:a16="http://schemas.microsoft.com/office/drawing/2014/main" id="{CCA28511-F092-4FBF-847B-7D336CB728AA}"/>
              </a:ext>
            </a:extLst>
          </p:cNvPr>
          <p:cNvSpPr>
            <a:spLocks noGrp="1"/>
          </p:cNvSpPr>
          <p:nvPr/>
        </p:nvSpPr>
        <p:spPr>
          <a:xfrm>
            <a:off x="6286500" y="4133850"/>
            <a:ext cx="2057400" cy="152400"/>
          </a:xfrm>
          <a:prstGeom prst="rect">
            <a:avLst/>
          </a:prstGeom>
          <a:noFill/>
          <a:ln w="0">
            <a:noFill/>
          </a:ln>
        </p:spPr>
        <p:txBody>
          <a:bodyPr anchor="t">
            <a:normAutofit fontScale="41026"/>
          </a:bodyPr>
          <a:lstStyle/>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калібрування</a:t>
            </a:r>
          </a:p>
        </p:txBody>
      </p:sp>
      <p:sp>
        <p:nvSpPr>
          <p:cNvPr id="40" name="Прямокутник: округлені кути 39">
            <a:extLst>
              <a:ext uri="{FF2B5EF4-FFF2-40B4-BE49-F238E27FC236}">
                <a16:creationId xmlns:a16="http://schemas.microsoft.com/office/drawing/2014/main" id="{F07303FD-D6A3-4204-BCDA-693AC96D0462}"/>
              </a:ext>
            </a:extLst>
          </p:cNvPr>
          <p:cNvSpPr>
            <a:spLocks noGrp="1"/>
          </p:cNvSpPr>
          <p:nvPr/>
        </p:nvSpPr>
        <p:spPr>
          <a:xfrm>
            <a:off x="8724900" y="4076700"/>
            <a:ext cx="2247900" cy="266700"/>
          </a:xfrm>
          <a:prstGeom prst="roundRect">
            <a:avLst>
              <a:gd name="adj" fmla="val 28571"/>
            </a:avLst>
          </a:prstGeom>
          <a:solidFill>
            <a:srgbClr val="FFFFFF"/>
          </a:solidFill>
          <a:ln w="0">
            <a:noFill/>
          </a:ln>
        </p:spPr>
      </p:sp>
      <p:sp>
        <p:nvSpPr>
          <p:cNvPr id="41" name="Прямокутник 40">
            <a:extLst>
              <a:ext uri="{FF2B5EF4-FFF2-40B4-BE49-F238E27FC236}">
                <a16:creationId xmlns:a16="http://schemas.microsoft.com/office/drawing/2014/main" id="{398D9050-B779-49D3-A293-E0C8173577F1}"/>
              </a:ext>
            </a:extLst>
          </p:cNvPr>
          <p:cNvSpPr>
            <a:spLocks noGrp="1"/>
          </p:cNvSpPr>
          <p:nvPr/>
        </p:nvSpPr>
        <p:spPr>
          <a:xfrm>
            <a:off x="8820150" y="4133850"/>
            <a:ext cx="2057400" cy="152400"/>
          </a:xfrm>
          <a:prstGeom prst="rect">
            <a:avLst/>
          </a:prstGeom>
          <a:noFill/>
          <a:ln w="0">
            <a:noFill/>
          </a:ln>
        </p:spPr>
        <p:txBody>
          <a:bodyPr anchor="t">
            <a:normAutofit fontScale="41026"/>
          </a:bodyPr>
          <a:lstStyle/>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температура</a:t>
            </a:r>
          </a:p>
        </p:txBody>
      </p:sp>
      <p:sp>
        <p:nvSpPr>
          <p:cNvPr id="42" name="Прямокутник: округлені кути 41">
            <a:extLst>
              <a:ext uri="{FF2B5EF4-FFF2-40B4-BE49-F238E27FC236}">
                <a16:creationId xmlns:a16="http://schemas.microsoft.com/office/drawing/2014/main" id="{9BBDC9CE-65F4-47A3-8E76-E433B0563914}"/>
              </a:ext>
            </a:extLst>
          </p:cNvPr>
          <p:cNvSpPr>
            <a:spLocks noGrp="1"/>
          </p:cNvSpPr>
          <p:nvPr/>
        </p:nvSpPr>
        <p:spPr>
          <a:xfrm>
            <a:off x="6191250" y="4438650"/>
            <a:ext cx="2247900" cy="266700"/>
          </a:xfrm>
          <a:prstGeom prst="roundRect">
            <a:avLst>
              <a:gd name="adj" fmla="val 28571"/>
            </a:avLst>
          </a:prstGeom>
          <a:solidFill>
            <a:srgbClr val="FFFFFF"/>
          </a:solidFill>
          <a:ln w="0">
            <a:noFill/>
          </a:ln>
        </p:spPr>
      </p:sp>
      <p:sp>
        <p:nvSpPr>
          <p:cNvPr id="43" name="Прямокутник 42">
            <a:extLst>
              <a:ext uri="{FF2B5EF4-FFF2-40B4-BE49-F238E27FC236}">
                <a16:creationId xmlns:a16="http://schemas.microsoft.com/office/drawing/2014/main" id="{6F4C766A-D110-48B8-B3B3-EE62C24B50CC}"/>
              </a:ext>
            </a:extLst>
          </p:cNvPr>
          <p:cNvSpPr>
            <a:spLocks noGrp="1"/>
          </p:cNvSpPr>
          <p:nvPr/>
        </p:nvSpPr>
        <p:spPr>
          <a:xfrm>
            <a:off x="6286500" y="4495800"/>
            <a:ext cx="2057400" cy="152400"/>
          </a:xfrm>
          <a:prstGeom prst="rect">
            <a:avLst/>
          </a:prstGeom>
          <a:noFill/>
          <a:ln w="0">
            <a:noFill/>
          </a:ln>
        </p:spPr>
        <p:txBody>
          <a:bodyPr anchor="t">
            <a:normAutofit fontScale="41026"/>
          </a:bodyPr>
          <a:lstStyle/>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повнота форм</a:t>
            </a:r>
          </a:p>
        </p:txBody>
      </p:sp>
      <p:sp>
        <p:nvSpPr>
          <p:cNvPr id="44" name="Прямокутник: округлені кути 43">
            <a:extLst>
              <a:ext uri="{FF2B5EF4-FFF2-40B4-BE49-F238E27FC236}">
                <a16:creationId xmlns:a16="http://schemas.microsoft.com/office/drawing/2014/main" id="{DAFB57DE-824B-4104-AAB1-7AC3DCEEE638}"/>
              </a:ext>
            </a:extLst>
          </p:cNvPr>
          <p:cNvSpPr>
            <a:spLocks noGrp="1"/>
          </p:cNvSpPr>
          <p:nvPr/>
        </p:nvSpPr>
        <p:spPr>
          <a:xfrm>
            <a:off x="8724900" y="4438650"/>
            <a:ext cx="2247900" cy="266700"/>
          </a:xfrm>
          <a:prstGeom prst="roundRect">
            <a:avLst>
              <a:gd name="adj" fmla="val 28571"/>
            </a:avLst>
          </a:prstGeom>
          <a:solidFill>
            <a:srgbClr val="FFFFFF"/>
          </a:solidFill>
          <a:ln w="0">
            <a:noFill/>
          </a:ln>
        </p:spPr>
      </p:sp>
      <p:sp>
        <p:nvSpPr>
          <p:cNvPr id="45" name="Прямокутник 44">
            <a:extLst>
              <a:ext uri="{FF2B5EF4-FFF2-40B4-BE49-F238E27FC236}">
                <a16:creationId xmlns:a16="http://schemas.microsoft.com/office/drawing/2014/main" id="{7EC0664D-A3F1-4787-9867-31D2902CC187}"/>
              </a:ext>
            </a:extLst>
          </p:cNvPr>
          <p:cNvSpPr>
            <a:spLocks noGrp="1"/>
          </p:cNvSpPr>
          <p:nvPr/>
        </p:nvSpPr>
        <p:spPr>
          <a:xfrm>
            <a:off x="8820150" y="4495800"/>
            <a:ext cx="2057400" cy="152400"/>
          </a:xfrm>
          <a:prstGeom prst="rect">
            <a:avLst/>
          </a:prstGeom>
          <a:noFill/>
          <a:ln w="0">
            <a:noFill/>
          </a:ln>
        </p:spPr>
        <p:txBody>
          <a:bodyPr anchor="t">
            <a:normAutofit fontScale="41026"/>
          </a:bodyPr>
          <a:lstStyle/>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пломби</a:t>
            </a:r>
          </a:p>
        </p:txBody>
      </p:sp>
      <p:sp>
        <p:nvSpPr>
          <p:cNvPr id="46" name="Прямокутник: округлені кути 45">
            <a:extLst>
              <a:ext uri="{FF2B5EF4-FFF2-40B4-BE49-F238E27FC236}">
                <a16:creationId xmlns:a16="http://schemas.microsoft.com/office/drawing/2014/main" id="{E2AAD865-1F3F-4C90-A270-9D113F55CB5D}"/>
              </a:ext>
            </a:extLst>
          </p:cNvPr>
          <p:cNvSpPr>
            <a:spLocks noGrp="1"/>
          </p:cNvSpPr>
          <p:nvPr/>
        </p:nvSpPr>
        <p:spPr>
          <a:xfrm>
            <a:off x="6191250" y="4800600"/>
            <a:ext cx="2247900" cy="266700"/>
          </a:xfrm>
          <a:prstGeom prst="roundRect">
            <a:avLst>
              <a:gd name="adj" fmla="val 28571"/>
            </a:avLst>
          </a:prstGeom>
          <a:solidFill>
            <a:srgbClr val="FFFFFF"/>
          </a:solidFill>
          <a:ln w="0">
            <a:noFill/>
          </a:ln>
        </p:spPr>
      </p:sp>
      <p:sp>
        <p:nvSpPr>
          <p:cNvPr id="47" name="Прямокутник 46">
            <a:extLst>
              <a:ext uri="{FF2B5EF4-FFF2-40B4-BE49-F238E27FC236}">
                <a16:creationId xmlns:a16="http://schemas.microsoft.com/office/drawing/2014/main" id="{4DEEE7AB-B596-4FD2-AB7F-31BDF244880C}"/>
              </a:ext>
            </a:extLst>
          </p:cNvPr>
          <p:cNvSpPr>
            <a:spLocks noGrp="1"/>
          </p:cNvSpPr>
          <p:nvPr/>
        </p:nvSpPr>
        <p:spPr>
          <a:xfrm>
            <a:off x="6286500" y="4857750"/>
            <a:ext cx="2057400" cy="152400"/>
          </a:xfrm>
          <a:prstGeom prst="rect">
            <a:avLst/>
          </a:prstGeom>
          <a:noFill/>
          <a:ln w="0">
            <a:noFill/>
          </a:ln>
        </p:spPr>
        <p:txBody>
          <a:bodyPr anchor="t">
            <a:normAutofit fontScale="41026"/>
          </a:bodyPr>
          <a:lstStyle/>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межі виявлення</a:t>
            </a:r>
          </a:p>
        </p:txBody>
      </p:sp>
      <p:sp>
        <p:nvSpPr>
          <p:cNvPr id="48" name="Прямокутник: округлені кути 47">
            <a:extLst>
              <a:ext uri="{FF2B5EF4-FFF2-40B4-BE49-F238E27FC236}">
                <a16:creationId xmlns:a16="http://schemas.microsoft.com/office/drawing/2014/main" id="{13C06310-CAD7-431B-BDCC-123B5FC74CE0}"/>
              </a:ext>
            </a:extLst>
          </p:cNvPr>
          <p:cNvSpPr>
            <a:spLocks noGrp="1"/>
          </p:cNvSpPr>
          <p:nvPr/>
        </p:nvSpPr>
        <p:spPr>
          <a:xfrm>
            <a:off x="8724900" y="4800600"/>
            <a:ext cx="2247900" cy="266700"/>
          </a:xfrm>
          <a:prstGeom prst="roundRect">
            <a:avLst>
              <a:gd name="adj" fmla="val 28571"/>
            </a:avLst>
          </a:prstGeom>
          <a:solidFill>
            <a:srgbClr val="FFFFFF"/>
          </a:solidFill>
          <a:ln w="0">
            <a:noFill/>
          </a:ln>
        </p:spPr>
      </p:sp>
      <p:sp>
        <p:nvSpPr>
          <p:cNvPr id="49" name="Прямокутник 48">
            <a:extLst>
              <a:ext uri="{FF2B5EF4-FFF2-40B4-BE49-F238E27FC236}">
                <a16:creationId xmlns:a16="http://schemas.microsoft.com/office/drawing/2014/main" id="{F1780170-0BC6-4A58-8076-D694D02A1CCA}"/>
              </a:ext>
            </a:extLst>
          </p:cNvPr>
          <p:cNvSpPr>
            <a:spLocks noGrp="1"/>
          </p:cNvSpPr>
          <p:nvPr/>
        </p:nvSpPr>
        <p:spPr>
          <a:xfrm>
            <a:off x="8820150" y="4857750"/>
            <a:ext cx="2057400" cy="152400"/>
          </a:xfrm>
          <a:prstGeom prst="rect">
            <a:avLst/>
          </a:prstGeom>
          <a:noFill/>
          <a:ln w="0">
            <a:noFill/>
          </a:ln>
        </p:spPr>
        <p:txBody>
          <a:bodyPr anchor="t">
            <a:normAutofit fontScale="41026"/>
          </a:bodyPr>
          <a:lstStyle/>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аналіз відхилень</a:t>
            </a:r>
          </a:p>
        </p:txBody>
      </p:sp>
      <p:sp>
        <p:nvSpPr>
          <p:cNvPr id="50" name="Прямокутник: округлені кути 49">
            <a:extLst>
              <a:ext uri="{FF2B5EF4-FFF2-40B4-BE49-F238E27FC236}">
                <a16:creationId xmlns:a16="http://schemas.microsoft.com/office/drawing/2014/main" id="{DF7EC46C-BC2F-4D47-9BDA-FCA4C132EED1}"/>
              </a:ext>
            </a:extLst>
          </p:cNvPr>
          <p:cNvSpPr>
            <a:spLocks noGrp="1"/>
          </p:cNvSpPr>
          <p:nvPr/>
        </p:nvSpPr>
        <p:spPr>
          <a:xfrm>
            <a:off x="514350" y="5753100"/>
            <a:ext cx="11068050" cy="419100"/>
          </a:xfrm>
          <a:prstGeom prst="roundRect">
            <a:avLst>
              <a:gd name="adj" fmla="val 18182"/>
            </a:avLst>
          </a:prstGeom>
          <a:solidFill>
            <a:srgbClr val="F5EBDD"/>
          </a:solidFill>
          <a:ln w="0">
            <a:noFill/>
          </a:ln>
        </p:spPr>
      </p:sp>
      <p:sp>
        <p:nvSpPr>
          <p:cNvPr id="51" name="Прямокутник 50">
            <a:extLst>
              <a:ext uri="{FF2B5EF4-FFF2-40B4-BE49-F238E27FC236}">
                <a16:creationId xmlns:a16="http://schemas.microsoft.com/office/drawing/2014/main" id="{408BB6F7-6C9A-429A-90B4-30C3ED3840AC}"/>
              </a:ext>
            </a:extLst>
          </p:cNvPr>
          <p:cNvSpPr>
            <a:spLocks noGrp="1"/>
          </p:cNvSpPr>
          <p:nvPr/>
        </p:nvSpPr>
        <p:spPr>
          <a:xfrm>
            <a:off x="742950" y="5867400"/>
            <a:ext cx="10572750" cy="180975"/>
          </a:xfrm>
          <a:prstGeom prst="rect">
            <a:avLst/>
          </a:prstGeom>
          <a:noFill/>
          <a:ln w="0">
            <a:noFill/>
          </a:ln>
        </p:spPr>
        <p:txBody>
          <a:bodyPr anchor="t">
            <a:normAutofit fontScale="55952"/>
          </a:bodyPr>
          <a:lstStyle/>
          <a:p>
            <a:pPr algn="ctr">
              <a:defRPr sz="1050" b="1">
                <a:solidFill>
                  <a:srgbClr val="D8942C"/>
                </a:solidFill>
                <a:latin typeface="DejaVu Sans"/>
                <a:ea typeface="DejaVu Sans"/>
                <a:cs typeface="DejaVu Sans"/>
              </a:defRPr>
            </a:pPr>
            <a:r>
              <a:rPr sz="1050" b="1">
                <a:solidFill>
                  <a:srgbClr val="D8942C"/>
                </a:solidFill>
                <a:latin typeface="DejaVu Sans"/>
                <a:ea typeface="DejaVu Sans"/>
                <a:cs typeface="DejaVu Sans"/>
              </a:rPr>
              <a:t>QA попереджає помилки системи. QC виявляє відхилення у виконаних операціях.</a:t>
            </a:r>
          </a:p>
        </p:txBody>
      </p:sp>
      <p:sp>
        <p:nvSpPr>
          <p:cNvPr id="52" name="Прямокутник 51">
            <a:extLst>
              <a:ext uri="{FF2B5EF4-FFF2-40B4-BE49-F238E27FC236}">
                <a16:creationId xmlns:a16="http://schemas.microsoft.com/office/drawing/2014/main" id="{E2D7AA6E-8323-4A2B-8745-2041975A904D}"/>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53" name="Прямокутник 52">
            <a:extLst>
              <a:ext uri="{FF2B5EF4-FFF2-40B4-BE49-F238E27FC236}">
                <a16:creationId xmlns:a16="http://schemas.microsoft.com/office/drawing/2014/main" id="{E5916BC8-2C74-43BA-ABB8-A716DCFC8EF1}"/>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21</a:t>
            </a:r>
          </a:p>
        </p:txBody>
      </p:sp>
    </p:spTree>
    <p:extLst>
      <p:ext uri="{BB962C8B-B14F-4D97-AF65-F5344CB8AC3E}">
        <p14:creationId xmlns:p14="http://schemas.microsoft.com/office/powerpoint/2010/main" val="805762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9" name="Прямокутник 28">
            <a:extLst>
              <a:ext uri="{FF2B5EF4-FFF2-40B4-BE49-F238E27FC236}">
                <a16:creationId xmlns:a16="http://schemas.microsoft.com/office/drawing/2014/main" id="{CEDE329B-7A7F-40DC-A7D4-092CB51839D5}"/>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22</a:t>
            </a:r>
          </a:p>
        </p:txBody>
      </p:sp>
      <p:sp>
        <p:nvSpPr>
          <p:cNvPr id="2" name="Прямокутник 1">
            <a:extLst>
              <a:ext uri="{FF2B5EF4-FFF2-40B4-BE49-F238E27FC236}">
                <a16:creationId xmlns:a16="http://schemas.microsoft.com/office/drawing/2014/main" id="{01C240EE-83E0-455B-8EDD-698BEC9A252C}"/>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E2E00064-C268-4526-92C0-AFEFADE773A6}"/>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Дублікати показують, де виникає варіабельність</a:t>
            </a:r>
          </a:p>
        </p:txBody>
      </p:sp>
      <p:sp>
        <p:nvSpPr>
          <p:cNvPr id="4" name="Прямокутник: округлені кути 3">
            <a:extLst>
              <a:ext uri="{FF2B5EF4-FFF2-40B4-BE49-F238E27FC236}">
                <a16:creationId xmlns:a16="http://schemas.microsoft.com/office/drawing/2014/main" id="{8EBEF0F0-4593-4163-9FAC-72150AAB0F0C}"/>
              </a:ext>
            </a:extLst>
          </p:cNvPr>
          <p:cNvSpPr>
            <a:spLocks noGrp="1"/>
          </p:cNvSpPr>
          <p:nvPr/>
        </p:nvSpPr>
        <p:spPr>
          <a:xfrm>
            <a:off x="514350" y="1657350"/>
            <a:ext cx="3467100" cy="1066800"/>
          </a:xfrm>
          <a:prstGeom prst="roundRect">
            <a:avLst>
              <a:gd name="adj" fmla="val 7143"/>
            </a:avLst>
          </a:prstGeom>
          <a:solidFill>
            <a:srgbClr val="FFFFFF"/>
          </a:solidFill>
          <a:ln w="9525">
            <a:solidFill>
              <a:srgbClr val="D8E3DE"/>
            </a:solidFill>
          </a:ln>
        </p:spPr>
      </p:sp>
      <p:sp>
        <p:nvSpPr>
          <p:cNvPr id="5" name="Прямокутник: округлені кути 4">
            <a:extLst>
              <a:ext uri="{FF2B5EF4-FFF2-40B4-BE49-F238E27FC236}">
                <a16:creationId xmlns:a16="http://schemas.microsoft.com/office/drawing/2014/main" id="{B304E3CE-B2AB-4D17-8F0E-4143A3B0E572}"/>
              </a:ext>
            </a:extLst>
          </p:cNvPr>
          <p:cNvSpPr>
            <a:spLocks noGrp="1"/>
          </p:cNvSpPr>
          <p:nvPr/>
        </p:nvSpPr>
        <p:spPr>
          <a:xfrm>
            <a:off x="514350" y="1657350"/>
            <a:ext cx="76200" cy="106680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C102EC6C-B34A-4044-B7A4-C5E87496DDBB}"/>
              </a:ext>
            </a:extLst>
          </p:cNvPr>
          <p:cNvSpPr>
            <a:spLocks noGrp="1"/>
          </p:cNvSpPr>
          <p:nvPr/>
        </p:nvSpPr>
        <p:spPr>
          <a:xfrm>
            <a:off x="742950" y="1809750"/>
            <a:ext cx="304800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ПОЛЬОВИЙ ДУБЛІКАТ</a:t>
            </a:r>
          </a:p>
        </p:txBody>
      </p:sp>
      <p:sp>
        <p:nvSpPr>
          <p:cNvPr id="7" name="Прямокутник 6">
            <a:extLst>
              <a:ext uri="{FF2B5EF4-FFF2-40B4-BE49-F238E27FC236}">
                <a16:creationId xmlns:a16="http://schemas.microsoft.com/office/drawing/2014/main" id="{114C03F7-87BF-4670-ADF4-3A24DBCE0734}"/>
              </a:ext>
            </a:extLst>
          </p:cNvPr>
          <p:cNvSpPr>
            <a:spLocks noGrp="1"/>
          </p:cNvSpPr>
          <p:nvPr/>
        </p:nvSpPr>
        <p:spPr>
          <a:xfrm>
            <a:off x="742950" y="2066925"/>
            <a:ext cx="3048000" cy="542925"/>
          </a:xfrm>
          <a:prstGeom prst="rect">
            <a:avLst/>
          </a:prstGeom>
          <a:noFill/>
          <a:ln w="0">
            <a:noFill/>
          </a:ln>
        </p:spPr>
        <p:txBody>
          <a:bodyPr anchor="t">
            <a:normAutofit fontScale="77451"/>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Повторна проба з того самого місця або матеріалу, відібрана за аналогічною процедурою.</a:t>
            </a:r>
          </a:p>
        </p:txBody>
      </p:sp>
      <p:sp>
        <p:nvSpPr>
          <p:cNvPr id="8" name="Прямокутник: округлені кути 7">
            <a:extLst>
              <a:ext uri="{FF2B5EF4-FFF2-40B4-BE49-F238E27FC236}">
                <a16:creationId xmlns:a16="http://schemas.microsoft.com/office/drawing/2014/main" id="{6FABB7EB-9EB3-4FAF-A206-2E7C24B29E69}"/>
              </a:ext>
            </a:extLst>
          </p:cNvPr>
          <p:cNvSpPr>
            <a:spLocks noGrp="1"/>
          </p:cNvSpPr>
          <p:nvPr/>
        </p:nvSpPr>
        <p:spPr>
          <a:xfrm>
            <a:off x="4133850" y="1657350"/>
            <a:ext cx="3467100" cy="1066800"/>
          </a:xfrm>
          <a:prstGeom prst="roundRect">
            <a:avLst>
              <a:gd name="adj" fmla="val 7143"/>
            </a:avLst>
          </a:prstGeom>
          <a:solidFill>
            <a:srgbClr val="FFFFFF"/>
          </a:solidFill>
          <a:ln w="9525">
            <a:solidFill>
              <a:srgbClr val="D8E3DE"/>
            </a:solidFill>
          </a:ln>
        </p:spPr>
      </p:sp>
      <p:sp>
        <p:nvSpPr>
          <p:cNvPr id="9" name="Прямокутник: округлені кути 8">
            <a:extLst>
              <a:ext uri="{FF2B5EF4-FFF2-40B4-BE49-F238E27FC236}">
                <a16:creationId xmlns:a16="http://schemas.microsoft.com/office/drawing/2014/main" id="{A35C8B66-422A-4561-B114-68A510BFCB39}"/>
              </a:ext>
            </a:extLst>
          </p:cNvPr>
          <p:cNvSpPr>
            <a:spLocks noGrp="1"/>
          </p:cNvSpPr>
          <p:nvPr/>
        </p:nvSpPr>
        <p:spPr>
          <a:xfrm>
            <a:off x="4133850" y="1657350"/>
            <a:ext cx="76200" cy="1066800"/>
          </a:xfrm>
          <a:prstGeom prst="roundRect">
            <a:avLst>
              <a:gd name="adj" fmla="val 50000"/>
            </a:avLst>
          </a:prstGeom>
          <a:solidFill>
            <a:srgbClr val="3A708C"/>
          </a:solidFill>
          <a:ln w="0">
            <a:noFill/>
          </a:ln>
        </p:spPr>
      </p:sp>
      <p:sp>
        <p:nvSpPr>
          <p:cNvPr id="10" name="Прямокутник 9">
            <a:extLst>
              <a:ext uri="{FF2B5EF4-FFF2-40B4-BE49-F238E27FC236}">
                <a16:creationId xmlns:a16="http://schemas.microsoft.com/office/drawing/2014/main" id="{7849F53D-8922-42B7-A815-5C693B84E15B}"/>
              </a:ext>
            </a:extLst>
          </p:cNvPr>
          <p:cNvSpPr>
            <a:spLocks noGrp="1"/>
          </p:cNvSpPr>
          <p:nvPr/>
        </p:nvSpPr>
        <p:spPr>
          <a:xfrm>
            <a:off x="4362450" y="1809750"/>
            <a:ext cx="3048000" cy="209550"/>
          </a:xfrm>
          <a:prstGeom prst="rect">
            <a:avLst/>
          </a:prstGeom>
          <a:noFill/>
          <a:ln w="0">
            <a:noFill/>
          </a:ln>
        </p:spPr>
        <p:txBody>
          <a:bodyPr anchor="t">
            <a:normAutofit fontScale="86111"/>
          </a:bodyPr>
          <a:lstStyle/>
          <a:p>
            <a:pPr algn="l">
              <a:defRPr sz="900" b="1">
                <a:solidFill>
                  <a:srgbClr val="3A708C"/>
                </a:solidFill>
                <a:latin typeface="DejaVu Sans"/>
                <a:ea typeface="DejaVu Sans"/>
                <a:cs typeface="DejaVu Sans"/>
              </a:defRPr>
            </a:pPr>
            <a:r>
              <a:rPr sz="900" b="1">
                <a:solidFill>
                  <a:srgbClr val="3A708C"/>
                </a:solidFill>
                <a:latin typeface="DejaVu Sans"/>
                <a:ea typeface="DejaVu Sans"/>
                <a:cs typeface="DejaVu Sans"/>
              </a:rPr>
              <a:t>ЛАБОРАТОРНИЙ ДУБЛІКАТ</a:t>
            </a:r>
          </a:p>
        </p:txBody>
      </p:sp>
      <p:sp>
        <p:nvSpPr>
          <p:cNvPr id="11" name="Прямокутник 10">
            <a:extLst>
              <a:ext uri="{FF2B5EF4-FFF2-40B4-BE49-F238E27FC236}">
                <a16:creationId xmlns:a16="http://schemas.microsoft.com/office/drawing/2014/main" id="{DCE2B5B6-26A9-471D-96C4-0710533158CD}"/>
              </a:ext>
            </a:extLst>
          </p:cNvPr>
          <p:cNvSpPr>
            <a:spLocks noGrp="1"/>
          </p:cNvSpPr>
          <p:nvPr/>
        </p:nvSpPr>
        <p:spPr>
          <a:xfrm>
            <a:off x="4362450" y="2066925"/>
            <a:ext cx="3048000" cy="542925"/>
          </a:xfrm>
          <a:prstGeom prst="rect">
            <a:avLst/>
          </a:prstGeom>
          <a:noFill/>
          <a:ln w="0">
            <a:noFill/>
          </a:ln>
        </p:spPr>
        <p:txBody>
          <a:bodyPr anchor="t">
            <a:normAutofit fontScale="96597"/>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Повторний аналіз матеріалу однієї проби, виконаний у лабораторії.</a:t>
            </a:r>
          </a:p>
        </p:txBody>
      </p:sp>
      <p:sp>
        <p:nvSpPr>
          <p:cNvPr id="12" name="Прямокутник: округлені кути 11">
            <a:extLst>
              <a:ext uri="{FF2B5EF4-FFF2-40B4-BE49-F238E27FC236}">
                <a16:creationId xmlns:a16="http://schemas.microsoft.com/office/drawing/2014/main" id="{DB6ADBB1-2244-48AA-B2BA-1A8E61688D1F}"/>
              </a:ext>
            </a:extLst>
          </p:cNvPr>
          <p:cNvSpPr>
            <a:spLocks noGrp="1"/>
          </p:cNvSpPr>
          <p:nvPr/>
        </p:nvSpPr>
        <p:spPr>
          <a:xfrm>
            <a:off x="7753350" y="1657350"/>
            <a:ext cx="3829050" cy="1066800"/>
          </a:xfrm>
          <a:prstGeom prst="roundRect">
            <a:avLst>
              <a:gd name="adj" fmla="val 7143"/>
            </a:avLst>
          </a:prstGeom>
          <a:solidFill>
            <a:srgbClr val="FFFFFF"/>
          </a:solidFill>
          <a:ln w="9525">
            <a:solidFill>
              <a:srgbClr val="D8E3DE"/>
            </a:solidFill>
          </a:ln>
        </p:spPr>
      </p:sp>
      <p:sp>
        <p:nvSpPr>
          <p:cNvPr id="13" name="Прямокутник: округлені кути 12">
            <a:extLst>
              <a:ext uri="{FF2B5EF4-FFF2-40B4-BE49-F238E27FC236}">
                <a16:creationId xmlns:a16="http://schemas.microsoft.com/office/drawing/2014/main" id="{C2FFA256-3D20-47C1-A8FB-8E606CDAACE1}"/>
              </a:ext>
            </a:extLst>
          </p:cNvPr>
          <p:cNvSpPr>
            <a:spLocks noGrp="1"/>
          </p:cNvSpPr>
          <p:nvPr/>
        </p:nvSpPr>
        <p:spPr>
          <a:xfrm>
            <a:off x="7753350" y="1657350"/>
            <a:ext cx="76200" cy="1066800"/>
          </a:xfrm>
          <a:prstGeom prst="roundRect">
            <a:avLst>
              <a:gd name="adj" fmla="val 50000"/>
            </a:avLst>
          </a:prstGeom>
          <a:solidFill>
            <a:srgbClr val="D8942C"/>
          </a:solidFill>
          <a:ln w="0">
            <a:noFill/>
          </a:ln>
        </p:spPr>
      </p:sp>
      <p:sp>
        <p:nvSpPr>
          <p:cNvPr id="14" name="Прямокутник 13">
            <a:extLst>
              <a:ext uri="{FF2B5EF4-FFF2-40B4-BE49-F238E27FC236}">
                <a16:creationId xmlns:a16="http://schemas.microsoft.com/office/drawing/2014/main" id="{5FE5F9D9-E8A4-4D42-8186-E209D5C766AA}"/>
              </a:ext>
            </a:extLst>
          </p:cNvPr>
          <p:cNvSpPr>
            <a:spLocks noGrp="1"/>
          </p:cNvSpPr>
          <p:nvPr/>
        </p:nvSpPr>
        <p:spPr>
          <a:xfrm>
            <a:off x="7981950" y="1809750"/>
            <a:ext cx="3409950" cy="209550"/>
          </a:xfrm>
          <a:prstGeom prst="rect">
            <a:avLst/>
          </a:prstGeom>
          <a:noFill/>
          <a:ln w="0">
            <a:noFill/>
          </a:ln>
        </p:spPr>
        <p:txBody>
          <a:bodyPr anchor="t">
            <a:normAutofit fontScale="86111"/>
          </a:bodyPr>
          <a:lstStyle/>
          <a:p>
            <a:pPr algn="l">
              <a:defRPr sz="900" b="1">
                <a:solidFill>
                  <a:srgbClr val="D8942C"/>
                </a:solidFill>
                <a:latin typeface="DejaVu Sans"/>
                <a:ea typeface="DejaVu Sans"/>
                <a:cs typeface="DejaVu Sans"/>
              </a:defRPr>
            </a:pPr>
            <a:r>
              <a:rPr sz="900" b="1">
                <a:solidFill>
                  <a:srgbClr val="D8942C"/>
                </a:solidFill>
                <a:latin typeface="DejaVu Sans"/>
                <a:ea typeface="DejaVu Sans"/>
                <a:cs typeface="DejaVu Sans"/>
              </a:rPr>
              <a:t>СЛІПИЙ ДУБЛІКАТ</a:t>
            </a:r>
          </a:p>
        </p:txBody>
      </p:sp>
      <p:sp>
        <p:nvSpPr>
          <p:cNvPr id="15" name="Прямокутник 14">
            <a:extLst>
              <a:ext uri="{FF2B5EF4-FFF2-40B4-BE49-F238E27FC236}">
                <a16:creationId xmlns:a16="http://schemas.microsoft.com/office/drawing/2014/main" id="{E4770202-4836-4BD7-BD2F-7B2DD9841F35}"/>
              </a:ext>
            </a:extLst>
          </p:cNvPr>
          <p:cNvSpPr>
            <a:spLocks noGrp="1"/>
          </p:cNvSpPr>
          <p:nvPr/>
        </p:nvSpPr>
        <p:spPr>
          <a:xfrm>
            <a:off x="7981950" y="2066925"/>
            <a:ext cx="3409950" cy="542925"/>
          </a:xfrm>
          <a:prstGeom prst="rect">
            <a:avLst/>
          </a:prstGeom>
          <a:noFill/>
          <a:ln w="0">
            <a:noFill/>
          </a:ln>
        </p:spPr>
        <p:txBody>
          <a:bodyPr anchor="t">
            <a:normAutofit fontScale="94944"/>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Повторна проба з окремим кодом, який не розкриває лабораторії її статус.</a:t>
            </a:r>
          </a:p>
        </p:txBody>
      </p:sp>
      <p:sp>
        <p:nvSpPr>
          <p:cNvPr id="16" name="Прямокутник: округлені кути 15">
            <a:extLst>
              <a:ext uri="{FF2B5EF4-FFF2-40B4-BE49-F238E27FC236}">
                <a16:creationId xmlns:a16="http://schemas.microsoft.com/office/drawing/2014/main" id="{9804A00A-14EC-4A50-A6A3-4A06A55DB0D9}"/>
              </a:ext>
            </a:extLst>
          </p:cNvPr>
          <p:cNvSpPr>
            <a:spLocks noGrp="1"/>
          </p:cNvSpPr>
          <p:nvPr/>
        </p:nvSpPr>
        <p:spPr>
          <a:xfrm>
            <a:off x="514350" y="3105150"/>
            <a:ext cx="3467100" cy="2286000"/>
          </a:xfrm>
          <a:prstGeom prst="roundRect">
            <a:avLst>
              <a:gd name="adj" fmla="val 3333"/>
            </a:avLst>
          </a:prstGeom>
          <a:solidFill>
            <a:srgbClr val="FFFFFF"/>
          </a:solidFill>
          <a:ln w="9525">
            <a:solidFill>
              <a:srgbClr val="D8E3DE"/>
            </a:solidFill>
          </a:ln>
        </p:spPr>
      </p:sp>
      <p:sp>
        <p:nvSpPr>
          <p:cNvPr id="17" name="Прямокутник 16">
            <a:extLst>
              <a:ext uri="{FF2B5EF4-FFF2-40B4-BE49-F238E27FC236}">
                <a16:creationId xmlns:a16="http://schemas.microsoft.com/office/drawing/2014/main" id="{85937740-8701-4992-AF10-FF326E94878E}"/>
              </a:ext>
            </a:extLst>
          </p:cNvPr>
          <p:cNvSpPr>
            <a:spLocks noGrp="1"/>
          </p:cNvSpPr>
          <p:nvPr/>
        </p:nvSpPr>
        <p:spPr>
          <a:xfrm>
            <a:off x="742950" y="3295650"/>
            <a:ext cx="22860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ЩО ОЦІНЮЄ ПОЛЬОВИЙ</a:t>
            </a:r>
          </a:p>
        </p:txBody>
      </p:sp>
      <p:sp>
        <p:nvSpPr>
          <p:cNvPr id="18" name="Прямокутник 17">
            <a:extLst>
              <a:ext uri="{FF2B5EF4-FFF2-40B4-BE49-F238E27FC236}">
                <a16:creationId xmlns:a16="http://schemas.microsoft.com/office/drawing/2014/main" id="{83BE4A22-F41A-4096-909D-BDAA3AEF5648}"/>
              </a:ext>
            </a:extLst>
          </p:cNvPr>
          <p:cNvSpPr>
            <a:spLocks noGrp="1"/>
          </p:cNvSpPr>
          <p:nvPr/>
        </p:nvSpPr>
        <p:spPr>
          <a:xfrm>
            <a:off x="742950" y="3657600"/>
            <a:ext cx="2714625" cy="1428750"/>
          </a:xfrm>
          <a:prstGeom prst="rect">
            <a:avLst/>
          </a:prstGeom>
          <a:noFill/>
          <a:ln w="0">
            <a:noFill/>
          </a:ln>
        </p:spPr>
        <p:txBody>
          <a:bodyPr anchor="t">
            <a:normAutofit/>
          </a:bodyPr>
          <a:lstStyle/>
          <a:p>
            <a:pPr algn="l">
              <a:defRPr sz="1125" b="0">
                <a:solidFill>
                  <a:srgbClr val="10272E"/>
                </a:solidFill>
                <a:latin typeface="DejaVu Sans"/>
                <a:ea typeface="DejaVu Sans"/>
                <a:cs typeface="DejaVu Sans"/>
              </a:defRPr>
            </a:pPr>
            <a:r>
              <a:rPr sz="1125" b="0">
                <a:solidFill>
                  <a:srgbClr val="10272E"/>
                </a:solidFill>
                <a:latin typeface="DejaVu Sans"/>
                <a:ea typeface="DejaVu Sans"/>
                <a:cs typeface="DejaVu Sans"/>
              </a:rPr>
              <a:t>природну мінливість</a:t>
            </a:r>
          </a:p>
          <a:p>
            <a:pPr algn="l">
              <a:defRPr sz="1125" b="0">
                <a:solidFill>
                  <a:srgbClr val="10272E"/>
                </a:solidFill>
                <a:latin typeface="DejaVu Sans"/>
                <a:ea typeface="DejaVu Sans"/>
                <a:cs typeface="DejaVu Sans"/>
              </a:defRPr>
            </a:pPr>
            <a:r>
              <a:rPr sz="1125" b="0">
                <a:solidFill>
                  <a:srgbClr val="10272E"/>
                </a:solidFill>
                <a:latin typeface="DejaVu Sans"/>
                <a:ea typeface="DejaVu Sans"/>
                <a:cs typeface="DejaVu Sans"/>
              </a:rPr>
              <a:t>пробовідбір</a:t>
            </a:r>
          </a:p>
          <a:p>
            <a:pPr algn="l">
              <a:defRPr sz="1125" b="0">
                <a:solidFill>
                  <a:srgbClr val="10272E"/>
                </a:solidFill>
                <a:latin typeface="DejaVu Sans"/>
                <a:ea typeface="DejaVu Sans"/>
                <a:cs typeface="DejaVu Sans"/>
              </a:defRPr>
            </a:pPr>
            <a:r>
              <a:rPr sz="1125" b="0">
                <a:solidFill>
                  <a:srgbClr val="10272E"/>
                </a:solidFill>
                <a:latin typeface="DejaVu Sans"/>
                <a:ea typeface="DejaVu Sans"/>
                <a:cs typeface="DejaVu Sans"/>
              </a:rPr>
              <a:t>підготовку</a:t>
            </a:r>
          </a:p>
          <a:p>
            <a:pPr algn="l">
              <a:defRPr sz="1125" b="0">
                <a:solidFill>
                  <a:srgbClr val="10272E"/>
                </a:solidFill>
                <a:latin typeface="DejaVu Sans"/>
                <a:ea typeface="DejaVu Sans"/>
                <a:cs typeface="DejaVu Sans"/>
              </a:defRPr>
            </a:pPr>
            <a:r>
              <a:rPr sz="1125" b="0">
                <a:solidFill>
                  <a:srgbClr val="10272E"/>
                </a:solidFill>
                <a:latin typeface="DejaVu Sans"/>
                <a:ea typeface="DejaVu Sans"/>
                <a:cs typeface="DejaVu Sans"/>
              </a:rPr>
              <a:t>транспортування</a:t>
            </a:r>
          </a:p>
          <a:p>
            <a:pPr algn="l">
              <a:defRPr sz="1125" b="0">
                <a:solidFill>
                  <a:srgbClr val="10272E"/>
                </a:solidFill>
                <a:latin typeface="DejaVu Sans"/>
                <a:ea typeface="DejaVu Sans"/>
                <a:cs typeface="DejaVu Sans"/>
              </a:defRPr>
            </a:pPr>
            <a:r>
              <a:rPr sz="1125" b="0">
                <a:solidFill>
                  <a:srgbClr val="10272E"/>
                </a:solidFill>
                <a:latin typeface="DejaVu Sans"/>
                <a:ea typeface="DejaVu Sans"/>
                <a:cs typeface="DejaVu Sans"/>
              </a:rPr>
              <a:t>лабораторний аналіз</a:t>
            </a:r>
          </a:p>
        </p:txBody>
      </p:sp>
      <p:sp>
        <p:nvSpPr>
          <p:cNvPr id="19" name="Прямокутник: округлені кути 18">
            <a:extLst>
              <a:ext uri="{FF2B5EF4-FFF2-40B4-BE49-F238E27FC236}">
                <a16:creationId xmlns:a16="http://schemas.microsoft.com/office/drawing/2014/main" id="{88AFE512-60D8-4584-A963-4FB21AF66788}"/>
              </a:ext>
            </a:extLst>
          </p:cNvPr>
          <p:cNvSpPr>
            <a:spLocks noGrp="1"/>
          </p:cNvSpPr>
          <p:nvPr/>
        </p:nvSpPr>
        <p:spPr>
          <a:xfrm>
            <a:off x="4133850" y="3105150"/>
            <a:ext cx="3467100" cy="2286000"/>
          </a:xfrm>
          <a:prstGeom prst="roundRect">
            <a:avLst>
              <a:gd name="adj" fmla="val 3333"/>
            </a:avLst>
          </a:prstGeom>
          <a:solidFill>
            <a:srgbClr val="FFFFFF"/>
          </a:solidFill>
          <a:ln w="9525">
            <a:solidFill>
              <a:srgbClr val="D8E3DE"/>
            </a:solidFill>
          </a:ln>
        </p:spPr>
      </p:sp>
      <p:sp>
        <p:nvSpPr>
          <p:cNvPr id="20" name="Прямокутник 19">
            <a:extLst>
              <a:ext uri="{FF2B5EF4-FFF2-40B4-BE49-F238E27FC236}">
                <a16:creationId xmlns:a16="http://schemas.microsoft.com/office/drawing/2014/main" id="{8C4F488A-5566-4880-96F0-9E1E077864C6}"/>
              </a:ext>
            </a:extLst>
          </p:cNvPr>
          <p:cNvSpPr>
            <a:spLocks noGrp="1"/>
          </p:cNvSpPr>
          <p:nvPr/>
        </p:nvSpPr>
        <p:spPr>
          <a:xfrm>
            <a:off x="4362450" y="3295650"/>
            <a:ext cx="2762250" cy="190500"/>
          </a:xfrm>
          <a:prstGeom prst="rect">
            <a:avLst/>
          </a:prstGeom>
          <a:noFill/>
          <a:ln w="0">
            <a:noFill/>
          </a:ln>
        </p:spPr>
        <p:txBody>
          <a:bodyPr anchor="t">
            <a:normAutofit fontScale="78788"/>
          </a:bodyPr>
          <a:lstStyle/>
          <a:p>
            <a:pPr algn="l">
              <a:defRPr sz="825" b="1">
                <a:solidFill>
                  <a:srgbClr val="3A708C"/>
                </a:solidFill>
                <a:latin typeface="DejaVu Sans"/>
                <a:ea typeface="DejaVu Sans"/>
                <a:cs typeface="DejaVu Sans"/>
              </a:defRPr>
            </a:pPr>
            <a:r>
              <a:rPr sz="825" b="1">
                <a:solidFill>
                  <a:srgbClr val="3A708C"/>
                </a:solidFill>
                <a:latin typeface="DejaVu Sans"/>
                <a:ea typeface="DejaVu Sans"/>
                <a:cs typeface="DejaVu Sans"/>
              </a:rPr>
              <a:t>ЩО ОЦІНЮЄ ЛАБОРАТОРНИЙ</a:t>
            </a:r>
          </a:p>
        </p:txBody>
      </p:sp>
      <p:sp>
        <p:nvSpPr>
          <p:cNvPr id="21" name="Прямокутник 20">
            <a:extLst>
              <a:ext uri="{FF2B5EF4-FFF2-40B4-BE49-F238E27FC236}">
                <a16:creationId xmlns:a16="http://schemas.microsoft.com/office/drawing/2014/main" id="{861633CC-A600-4915-9E7D-01C16CBEAEBA}"/>
              </a:ext>
            </a:extLst>
          </p:cNvPr>
          <p:cNvSpPr>
            <a:spLocks noGrp="1"/>
          </p:cNvSpPr>
          <p:nvPr/>
        </p:nvSpPr>
        <p:spPr>
          <a:xfrm>
            <a:off x="4362450" y="3657600"/>
            <a:ext cx="2762250" cy="1143000"/>
          </a:xfrm>
          <a:prstGeom prst="rect">
            <a:avLst/>
          </a:prstGeom>
          <a:noFill/>
          <a:ln w="0">
            <a:noFill/>
          </a:ln>
        </p:spPr>
        <p:txBody>
          <a:bodyPr anchor="t">
            <a:normAutofit/>
          </a:bodyPr>
          <a:lstStyle/>
          <a:p>
            <a:pPr algn="l">
              <a:defRPr sz="1125" b="1">
                <a:solidFill>
                  <a:srgbClr val="10272E"/>
                </a:solidFill>
                <a:latin typeface="DejaVu Sans"/>
                <a:ea typeface="DejaVu Sans"/>
                <a:cs typeface="DejaVu Sans"/>
              </a:defRPr>
            </a:pPr>
            <a:r>
              <a:rPr sz="1125" b="1">
                <a:solidFill>
                  <a:srgbClr val="10272E"/>
                </a:solidFill>
                <a:latin typeface="DejaVu Sans"/>
                <a:ea typeface="DejaVu Sans"/>
                <a:cs typeface="DejaVu Sans"/>
              </a:rPr>
              <a:t>відтворюваність підготовки</a:t>
            </a:r>
          </a:p>
          <a:p>
            <a:pPr algn="l">
              <a:defRPr sz="1125" b="1">
                <a:solidFill>
                  <a:srgbClr val="10272E"/>
                </a:solidFill>
                <a:latin typeface="DejaVu Sans"/>
                <a:ea typeface="DejaVu Sans"/>
                <a:cs typeface="DejaVu Sans"/>
              </a:defRPr>
            </a:pPr>
            <a:r>
              <a:rPr sz="1125" b="1">
                <a:solidFill>
                  <a:srgbClr val="10272E"/>
                </a:solidFill>
                <a:latin typeface="DejaVu Sans"/>
                <a:ea typeface="DejaVu Sans"/>
                <a:cs typeface="DejaVu Sans"/>
              </a:rPr>
              <a:t>стабільність методу</a:t>
            </a:r>
          </a:p>
          <a:p>
            <a:pPr algn="l">
              <a:defRPr sz="1125" b="1">
                <a:solidFill>
                  <a:srgbClr val="10272E"/>
                </a:solidFill>
                <a:latin typeface="DejaVu Sans"/>
                <a:ea typeface="DejaVu Sans"/>
                <a:cs typeface="DejaVu Sans"/>
              </a:defRPr>
            </a:pPr>
            <a:r>
              <a:rPr sz="1125" b="1">
                <a:solidFill>
                  <a:srgbClr val="10272E"/>
                </a:solidFill>
                <a:latin typeface="DejaVu Sans"/>
                <a:ea typeface="DejaVu Sans"/>
                <a:cs typeface="DejaVu Sans"/>
              </a:rPr>
              <a:t>аналітичну варіабельність</a:t>
            </a:r>
          </a:p>
        </p:txBody>
      </p:sp>
      <p:sp>
        <p:nvSpPr>
          <p:cNvPr id="22" name="Прямокутник: округлені кути 21">
            <a:extLst>
              <a:ext uri="{FF2B5EF4-FFF2-40B4-BE49-F238E27FC236}">
                <a16:creationId xmlns:a16="http://schemas.microsoft.com/office/drawing/2014/main" id="{C969F4AB-0D06-44F2-9332-65EE14FA58D1}"/>
              </a:ext>
            </a:extLst>
          </p:cNvPr>
          <p:cNvSpPr>
            <a:spLocks noGrp="1"/>
          </p:cNvSpPr>
          <p:nvPr/>
        </p:nvSpPr>
        <p:spPr>
          <a:xfrm>
            <a:off x="7753350" y="3105150"/>
            <a:ext cx="3829050" cy="2286000"/>
          </a:xfrm>
          <a:prstGeom prst="roundRect">
            <a:avLst>
              <a:gd name="adj" fmla="val 3333"/>
            </a:avLst>
          </a:prstGeom>
          <a:solidFill>
            <a:srgbClr val="F5EBDD"/>
          </a:solidFill>
          <a:ln w="9525">
            <a:solidFill>
              <a:srgbClr val="E4D2B5"/>
            </a:solidFill>
          </a:ln>
        </p:spPr>
      </p:sp>
      <p:sp>
        <p:nvSpPr>
          <p:cNvPr id="23" name="Прямокутник 22">
            <a:extLst>
              <a:ext uri="{FF2B5EF4-FFF2-40B4-BE49-F238E27FC236}">
                <a16:creationId xmlns:a16="http://schemas.microsoft.com/office/drawing/2014/main" id="{8D6B7F55-C0E9-4468-83A7-2C18161714E9}"/>
              </a:ext>
            </a:extLst>
          </p:cNvPr>
          <p:cNvSpPr>
            <a:spLocks noGrp="1"/>
          </p:cNvSpPr>
          <p:nvPr/>
        </p:nvSpPr>
        <p:spPr>
          <a:xfrm>
            <a:off x="7981950" y="3295650"/>
            <a:ext cx="2286000" cy="190500"/>
          </a:xfrm>
          <a:prstGeom prst="rect">
            <a:avLst/>
          </a:prstGeom>
          <a:noFill/>
          <a:ln w="0">
            <a:noFill/>
          </a:ln>
        </p:spPr>
        <p:txBody>
          <a:bodyPr anchor="t">
            <a:normAutofit fontScale="78788"/>
          </a:bodyPr>
          <a:lstStyle/>
          <a:p>
            <a:pPr algn="l">
              <a:defRPr sz="825" b="1">
                <a:solidFill>
                  <a:srgbClr val="D8942C"/>
                </a:solidFill>
                <a:latin typeface="DejaVu Sans"/>
                <a:ea typeface="DejaVu Sans"/>
                <a:cs typeface="DejaVu Sans"/>
              </a:defRPr>
            </a:pPr>
            <a:r>
              <a:rPr sz="825" b="1">
                <a:solidFill>
                  <a:srgbClr val="D8942C"/>
                </a:solidFill>
                <a:latin typeface="DejaVu Sans"/>
                <a:ea typeface="DejaVu Sans"/>
                <a:cs typeface="DejaVu Sans"/>
              </a:rPr>
              <a:t>НАВІЩО СЛІПИЙ КОД</a:t>
            </a:r>
          </a:p>
        </p:txBody>
      </p:sp>
      <p:sp>
        <p:nvSpPr>
          <p:cNvPr id="24" name="Прямокутник 23">
            <a:extLst>
              <a:ext uri="{FF2B5EF4-FFF2-40B4-BE49-F238E27FC236}">
                <a16:creationId xmlns:a16="http://schemas.microsoft.com/office/drawing/2014/main" id="{7D0D5E59-EC25-4A5C-8213-D63295801C13}"/>
              </a:ext>
            </a:extLst>
          </p:cNvPr>
          <p:cNvSpPr>
            <a:spLocks noGrp="1"/>
          </p:cNvSpPr>
          <p:nvPr/>
        </p:nvSpPr>
        <p:spPr>
          <a:xfrm>
            <a:off x="7981950" y="3657600"/>
            <a:ext cx="3181350" cy="1143000"/>
          </a:xfrm>
          <a:prstGeom prst="rect">
            <a:avLst/>
          </a:prstGeom>
          <a:noFill/>
          <a:ln w="0">
            <a:noFill/>
          </a:ln>
        </p:spPr>
        <p:txBody>
          <a:bodyPr anchor="t">
            <a:normAutofit/>
          </a:bodyPr>
          <a:lstStyle/>
          <a:p>
            <a:pPr algn="l">
              <a:defRPr sz="1125" b="1">
                <a:solidFill>
                  <a:srgbClr val="10272E"/>
                </a:solidFill>
                <a:latin typeface="DejaVu Sans"/>
                <a:ea typeface="DejaVu Sans"/>
                <a:cs typeface="DejaVu Sans"/>
              </a:defRPr>
            </a:pPr>
            <a:r>
              <a:rPr sz="1125" b="1">
                <a:solidFill>
                  <a:srgbClr val="10272E"/>
                </a:solidFill>
                <a:latin typeface="DejaVu Sans"/>
                <a:ea typeface="DejaVu Sans"/>
                <a:cs typeface="DejaVu Sans"/>
              </a:rPr>
              <a:t>Лабораторія не знає, що аналізує повтор. Це зменшує вплив очікувань і забезпечує незалежнішу перевірку відтворюваності.</a:t>
            </a:r>
          </a:p>
        </p:txBody>
      </p:sp>
      <p:sp>
        <p:nvSpPr>
          <p:cNvPr id="25" name="Прямокутник: округлені кути 24">
            <a:extLst>
              <a:ext uri="{FF2B5EF4-FFF2-40B4-BE49-F238E27FC236}">
                <a16:creationId xmlns:a16="http://schemas.microsoft.com/office/drawing/2014/main" id="{8B4D7A3C-7CAD-4CD7-AB5F-EC55B38859E1}"/>
              </a:ext>
            </a:extLst>
          </p:cNvPr>
          <p:cNvSpPr>
            <a:spLocks noGrp="1"/>
          </p:cNvSpPr>
          <p:nvPr/>
        </p:nvSpPr>
        <p:spPr>
          <a:xfrm>
            <a:off x="514350" y="5657850"/>
            <a:ext cx="11068050" cy="514350"/>
          </a:xfrm>
          <a:prstGeom prst="roundRect">
            <a:avLst>
              <a:gd name="adj" fmla="val 14815"/>
            </a:avLst>
          </a:prstGeom>
          <a:solidFill>
            <a:srgbClr val="10272E"/>
          </a:solidFill>
          <a:ln w="0">
            <a:noFill/>
          </a:ln>
        </p:spPr>
      </p:sp>
      <p:sp>
        <p:nvSpPr>
          <p:cNvPr id="26" name="Прямокутник 25">
            <a:extLst>
              <a:ext uri="{FF2B5EF4-FFF2-40B4-BE49-F238E27FC236}">
                <a16:creationId xmlns:a16="http://schemas.microsoft.com/office/drawing/2014/main" id="{CFC50D1D-F051-48B7-80A5-897EDD91D6DD}"/>
              </a:ext>
            </a:extLst>
          </p:cNvPr>
          <p:cNvSpPr>
            <a:spLocks noGrp="1"/>
          </p:cNvSpPr>
          <p:nvPr/>
        </p:nvSpPr>
        <p:spPr>
          <a:xfrm>
            <a:off x="742950" y="5810250"/>
            <a:ext cx="10572750" cy="209550"/>
          </a:xfrm>
          <a:prstGeom prst="rect">
            <a:avLst/>
          </a:prstGeom>
          <a:noFill/>
          <a:ln w="0">
            <a:noFill/>
          </a:ln>
        </p:spPr>
        <p:txBody>
          <a:bodyPr anchor="t">
            <a:normAutofit fontScale="64583"/>
          </a:bodyPr>
          <a:lstStyle/>
          <a:p>
            <a:pPr algn="ctr">
              <a:defRPr sz="1200" b="1">
                <a:solidFill>
                  <a:srgbClr val="FFFFFF"/>
                </a:solidFill>
                <a:latin typeface="DejaVu Sans"/>
                <a:ea typeface="DejaVu Sans"/>
                <a:cs typeface="DejaVu Sans"/>
              </a:defRPr>
            </a:pPr>
            <a:r>
              <a:rPr sz="1200" b="1">
                <a:solidFill>
                  <a:srgbClr val="FFFFFF"/>
                </a:solidFill>
                <a:latin typeface="DejaVu Sans"/>
                <a:ea typeface="DejaVu Sans"/>
                <a:cs typeface="DejaVu Sans"/>
              </a:rPr>
              <a:t>Польовий дублікат охоплює весь процес. Лабораторний ізолює аналітичний етап.</a:t>
            </a:r>
          </a:p>
        </p:txBody>
      </p:sp>
      <p:sp>
        <p:nvSpPr>
          <p:cNvPr id="27" name="Прямокутник 26">
            <a:extLst>
              <a:ext uri="{FF2B5EF4-FFF2-40B4-BE49-F238E27FC236}">
                <a16:creationId xmlns:a16="http://schemas.microsoft.com/office/drawing/2014/main" id="{B32FBB98-807E-4552-BD36-E0989E352745}"/>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28" name="Прямокутник 27">
            <a:extLst>
              <a:ext uri="{FF2B5EF4-FFF2-40B4-BE49-F238E27FC236}">
                <a16:creationId xmlns:a16="http://schemas.microsoft.com/office/drawing/2014/main" id="{D19A00F9-27AF-4A51-B7A9-0C71EE8A6A41}"/>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22</a:t>
            </a:r>
          </a:p>
        </p:txBody>
      </p:sp>
    </p:spTree>
    <p:extLst>
      <p:ext uri="{BB962C8B-B14F-4D97-AF65-F5344CB8AC3E}">
        <p14:creationId xmlns:p14="http://schemas.microsoft.com/office/powerpoint/2010/main" val="8600236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 name="Прямокутник 32">
            <a:extLst>
              <a:ext uri="{FF2B5EF4-FFF2-40B4-BE49-F238E27FC236}">
                <a16:creationId xmlns:a16="http://schemas.microsoft.com/office/drawing/2014/main" id="{8EC10FFF-998B-4D77-A687-7F3C66A173FC}"/>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23</a:t>
            </a:r>
          </a:p>
        </p:txBody>
      </p:sp>
      <p:sp>
        <p:nvSpPr>
          <p:cNvPr id="2" name="Прямокутник 1">
            <a:extLst>
              <a:ext uri="{FF2B5EF4-FFF2-40B4-BE49-F238E27FC236}">
                <a16:creationId xmlns:a16="http://schemas.microsoft.com/office/drawing/2014/main" id="{D4F648AC-0549-413B-B47D-9D8DE97B3833}"/>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29F433D5-9BA3-4ADC-9C28-329150BE8C84}"/>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Холості проби виявляють забруднення, внесене процедурою</a:t>
            </a:r>
          </a:p>
        </p:txBody>
      </p:sp>
      <p:sp>
        <p:nvSpPr>
          <p:cNvPr id="4" name="Прямокутник: округлені кути 3">
            <a:extLst>
              <a:ext uri="{FF2B5EF4-FFF2-40B4-BE49-F238E27FC236}">
                <a16:creationId xmlns:a16="http://schemas.microsoft.com/office/drawing/2014/main" id="{CA4D8AD2-AF2D-4460-BE16-D0B95CA606DA}"/>
              </a:ext>
            </a:extLst>
          </p:cNvPr>
          <p:cNvSpPr>
            <a:spLocks noGrp="1"/>
          </p:cNvSpPr>
          <p:nvPr/>
        </p:nvSpPr>
        <p:spPr>
          <a:xfrm>
            <a:off x="514350" y="1657350"/>
            <a:ext cx="11068050" cy="781050"/>
          </a:xfrm>
          <a:prstGeom prst="roundRect">
            <a:avLst>
              <a:gd name="adj" fmla="val 9756"/>
            </a:avLst>
          </a:prstGeom>
          <a:solidFill>
            <a:srgbClr val="FFFFFF"/>
          </a:solidFill>
          <a:ln w="9525">
            <a:solidFill>
              <a:srgbClr val="D8E3DE"/>
            </a:solidFill>
          </a:ln>
        </p:spPr>
      </p:sp>
      <p:sp>
        <p:nvSpPr>
          <p:cNvPr id="5" name="Прямокутник: округлені кути 4">
            <a:extLst>
              <a:ext uri="{FF2B5EF4-FFF2-40B4-BE49-F238E27FC236}">
                <a16:creationId xmlns:a16="http://schemas.microsoft.com/office/drawing/2014/main" id="{D17EE3B5-8CCE-4439-BECA-990575DF79EB}"/>
              </a:ext>
            </a:extLst>
          </p:cNvPr>
          <p:cNvSpPr>
            <a:spLocks noGrp="1"/>
          </p:cNvSpPr>
          <p:nvPr/>
        </p:nvSpPr>
        <p:spPr>
          <a:xfrm>
            <a:off x="514350" y="1657350"/>
            <a:ext cx="76200" cy="7810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90153966-DB15-4EC3-B00C-6692E3ECA164}"/>
              </a:ext>
            </a:extLst>
          </p:cNvPr>
          <p:cNvSpPr>
            <a:spLocks noGrp="1"/>
          </p:cNvSpPr>
          <p:nvPr/>
        </p:nvSpPr>
        <p:spPr>
          <a:xfrm>
            <a:off x="742950" y="1809750"/>
            <a:ext cx="1064895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ХОЛОСТА ПРОБА</a:t>
            </a:r>
          </a:p>
        </p:txBody>
      </p:sp>
      <p:sp>
        <p:nvSpPr>
          <p:cNvPr id="7" name="Прямокутник 6">
            <a:extLst>
              <a:ext uri="{FF2B5EF4-FFF2-40B4-BE49-F238E27FC236}">
                <a16:creationId xmlns:a16="http://schemas.microsoft.com/office/drawing/2014/main" id="{4DE75A74-A61A-4DA9-A53A-81D7F2E77773}"/>
              </a:ext>
            </a:extLst>
          </p:cNvPr>
          <p:cNvSpPr>
            <a:spLocks noGrp="1"/>
          </p:cNvSpPr>
          <p:nvPr/>
        </p:nvSpPr>
        <p:spPr>
          <a:xfrm>
            <a:off x="742950" y="2066925"/>
            <a:ext cx="10648950" cy="257175"/>
          </a:xfrm>
          <a:prstGeom prst="rect">
            <a:avLst/>
          </a:prstGeom>
          <a:noFill/>
          <a:ln w="0">
            <a:noFill/>
          </a:ln>
        </p:spPr>
        <p:txBody>
          <a:bodyPr anchor="t">
            <a:normAutofit fontScale="85294"/>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Контрольна проба, яка не повинна містити цільового забруднювача і використовується для виявлення забруднення, внесеного процедурою.</a:t>
            </a:r>
          </a:p>
        </p:txBody>
      </p:sp>
      <p:sp>
        <p:nvSpPr>
          <p:cNvPr id="8" name="Прямокутник: округлені кути 7">
            <a:extLst>
              <a:ext uri="{FF2B5EF4-FFF2-40B4-BE49-F238E27FC236}">
                <a16:creationId xmlns:a16="http://schemas.microsoft.com/office/drawing/2014/main" id="{4379C962-B1D3-469F-9BB1-172BC9E7898C}"/>
              </a:ext>
            </a:extLst>
          </p:cNvPr>
          <p:cNvSpPr>
            <a:spLocks noGrp="1"/>
          </p:cNvSpPr>
          <p:nvPr/>
        </p:nvSpPr>
        <p:spPr>
          <a:xfrm>
            <a:off x="514350" y="2781300"/>
            <a:ext cx="11068050" cy="495300"/>
          </a:xfrm>
          <a:prstGeom prst="roundRect">
            <a:avLst>
              <a:gd name="adj" fmla="val 15385"/>
            </a:avLst>
          </a:prstGeom>
          <a:solidFill>
            <a:srgbClr val="F4F8F5"/>
          </a:solidFill>
          <a:ln w="9525">
            <a:solidFill>
              <a:srgbClr val="D8E3DE"/>
            </a:solidFill>
          </a:ln>
        </p:spPr>
      </p:sp>
      <p:sp>
        <p:nvSpPr>
          <p:cNvPr id="9" name="Овал 8">
            <a:extLst>
              <a:ext uri="{FF2B5EF4-FFF2-40B4-BE49-F238E27FC236}">
                <a16:creationId xmlns:a16="http://schemas.microsoft.com/office/drawing/2014/main" id="{71262ADE-510C-44CC-AF74-11A0EE48FCA9}"/>
              </a:ext>
            </a:extLst>
          </p:cNvPr>
          <p:cNvSpPr>
            <a:spLocks noGrp="1"/>
          </p:cNvSpPr>
          <p:nvPr/>
        </p:nvSpPr>
        <p:spPr>
          <a:xfrm>
            <a:off x="685800" y="2867025"/>
            <a:ext cx="342900" cy="323850"/>
          </a:xfrm>
          <a:prstGeom prst="ellipse">
            <a:avLst/>
          </a:prstGeom>
          <a:solidFill>
            <a:srgbClr val="0F6B64"/>
          </a:solidFill>
          <a:ln w="0">
            <a:noFill/>
          </a:ln>
        </p:spPr>
      </p:sp>
      <p:sp>
        <p:nvSpPr>
          <p:cNvPr id="10" name="Прямокутник 9">
            <a:extLst>
              <a:ext uri="{FF2B5EF4-FFF2-40B4-BE49-F238E27FC236}">
                <a16:creationId xmlns:a16="http://schemas.microsoft.com/office/drawing/2014/main" id="{3D667B3E-5A5F-47CC-98EF-01E522F3D6C4}"/>
              </a:ext>
            </a:extLst>
          </p:cNvPr>
          <p:cNvSpPr>
            <a:spLocks noGrp="1"/>
          </p:cNvSpPr>
          <p:nvPr/>
        </p:nvSpPr>
        <p:spPr>
          <a:xfrm>
            <a:off x="685800" y="2971800"/>
            <a:ext cx="342900" cy="114300"/>
          </a:xfrm>
          <a:prstGeom prst="rect">
            <a:avLst/>
          </a:prstGeom>
          <a:noFill/>
          <a:ln w="0">
            <a:noFill/>
          </a:ln>
        </p:spPr>
        <p:txBody>
          <a:bodyPr anchor="t">
            <a:normAutofit fontScale="25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01</a:t>
            </a:r>
          </a:p>
        </p:txBody>
      </p:sp>
      <p:sp>
        <p:nvSpPr>
          <p:cNvPr id="11" name="Прямокутник 10">
            <a:extLst>
              <a:ext uri="{FF2B5EF4-FFF2-40B4-BE49-F238E27FC236}">
                <a16:creationId xmlns:a16="http://schemas.microsoft.com/office/drawing/2014/main" id="{0B8A254D-376B-489A-AE21-A4AFBB432A08}"/>
              </a:ext>
            </a:extLst>
          </p:cNvPr>
          <p:cNvSpPr>
            <a:spLocks noGrp="1"/>
          </p:cNvSpPr>
          <p:nvPr/>
        </p:nvSpPr>
        <p:spPr>
          <a:xfrm>
            <a:off x="1238250" y="2905125"/>
            <a:ext cx="2095500" cy="190500"/>
          </a:xfrm>
          <a:prstGeom prst="rect">
            <a:avLst/>
          </a:prstGeom>
          <a:noFill/>
          <a:ln w="0">
            <a:noFill/>
          </a:ln>
        </p:spPr>
        <p:txBody>
          <a:bodyPr anchor="t">
            <a:normAutofit fontScale="61905"/>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Обладнання</a:t>
            </a:r>
          </a:p>
        </p:txBody>
      </p:sp>
      <p:sp>
        <p:nvSpPr>
          <p:cNvPr id="12" name="Прямокутник 11">
            <a:extLst>
              <a:ext uri="{FF2B5EF4-FFF2-40B4-BE49-F238E27FC236}">
                <a16:creationId xmlns:a16="http://schemas.microsoft.com/office/drawing/2014/main" id="{B2210586-6788-4723-963A-52A07183601B}"/>
              </a:ext>
            </a:extLst>
          </p:cNvPr>
          <p:cNvSpPr>
            <a:spLocks noGrp="1"/>
          </p:cNvSpPr>
          <p:nvPr/>
        </p:nvSpPr>
        <p:spPr>
          <a:xfrm>
            <a:off x="3524250" y="2905125"/>
            <a:ext cx="7620000" cy="209550"/>
          </a:xfrm>
          <a:prstGeom prst="rect">
            <a:avLst/>
          </a:prstGeom>
          <a:noFill/>
          <a:ln w="0">
            <a:noFill/>
          </a:ln>
        </p:spPr>
        <p:txBody>
          <a:bodyPr anchor="t">
            <a:normAutofit fontScale="73809"/>
          </a:bodyPr>
          <a:lstStyle/>
          <a:p>
            <a:pPr algn="l">
              <a:defRPr sz="1050" b="0">
                <a:solidFill>
                  <a:srgbClr val="617278"/>
                </a:solidFill>
                <a:latin typeface="DejaVu Sans"/>
                <a:ea typeface="DejaVu Sans"/>
                <a:cs typeface="DejaVu Sans"/>
              </a:defRPr>
            </a:pPr>
            <a:r>
              <a:rPr sz="1050" b="0">
                <a:solidFill>
                  <a:srgbClr val="617278"/>
                </a:solidFill>
                <a:latin typeface="DejaVu Sans"/>
                <a:ea typeface="DejaVu Sans"/>
                <a:cs typeface="DejaVu Sans"/>
              </a:rPr>
              <a:t>чистота інструментів після деконтамінації</a:t>
            </a:r>
          </a:p>
        </p:txBody>
      </p:sp>
      <p:sp>
        <p:nvSpPr>
          <p:cNvPr id="13" name="Прямокутник: округлені кути 12">
            <a:extLst>
              <a:ext uri="{FF2B5EF4-FFF2-40B4-BE49-F238E27FC236}">
                <a16:creationId xmlns:a16="http://schemas.microsoft.com/office/drawing/2014/main" id="{E5AC4CCA-C5B4-467A-B355-2365361F8B87}"/>
              </a:ext>
            </a:extLst>
          </p:cNvPr>
          <p:cNvSpPr>
            <a:spLocks noGrp="1"/>
          </p:cNvSpPr>
          <p:nvPr/>
        </p:nvSpPr>
        <p:spPr>
          <a:xfrm>
            <a:off x="514350" y="3390900"/>
            <a:ext cx="11068050" cy="495300"/>
          </a:xfrm>
          <a:prstGeom prst="roundRect">
            <a:avLst>
              <a:gd name="adj" fmla="val 15385"/>
            </a:avLst>
          </a:prstGeom>
          <a:solidFill>
            <a:srgbClr val="F5EBDD"/>
          </a:solidFill>
          <a:ln w="9525">
            <a:solidFill>
              <a:srgbClr val="D8E3DE"/>
            </a:solidFill>
          </a:ln>
        </p:spPr>
      </p:sp>
      <p:sp>
        <p:nvSpPr>
          <p:cNvPr id="14" name="Овал 13">
            <a:extLst>
              <a:ext uri="{FF2B5EF4-FFF2-40B4-BE49-F238E27FC236}">
                <a16:creationId xmlns:a16="http://schemas.microsoft.com/office/drawing/2014/main" id="{4A52CACC-C35D-49BB-8969-6902A0F8F584}"/>
              </a:ext>
            </a:extLst>
          </p:cNvPr>
          <p:cNvSpPr>
            <a:spLocks noGrp="1"/>
          </p:cNvSpPr>
          <p:nvPr/>
        </p:nvSpPr>
        <p:spPr>
          <a:xfrm>
            <a:off x="685800" y="3476625"/>
            <a:ext cx="342900" cy="323850"/>
          </a:xfrm>
          <a:prstGeom prst="ellipse">
            <a:avLst/>
          </a:prstGeom>
          <a:solidFill>
            <a:srgbClr val="3A708C"/>
          </a:solidFill>
          <a:ln w="0">
            <a:noFill/>
          </a:ln>
        </p:spPr>
      </p:sp>
      <p:sp>
        <p:nvSpPr>
          <p:cNvPr id="15" name="Прямокутник 14">
            <a:extLst>
              <a:ext uri="{FF2B5EF4-FFF2-40B4-BE49-F238E27FC236}">
                <a16:creationId xmlns:a16="http://schemas.microsoft.com/office/drawing/2014/main" id="{FE98843B-BFCC-403F-8F9B-7B09B739CC47}"/>
              </a:ext>
            </a:extLst>
          </p:cNvPr>
          <p:cNvSpPr>
            <a:spLocks noGrp="1"/>
          </p:cNvSpPr>
          <p:nvPr/>
        </p:nvSpPr>
        <p:spPr>
          <a:xfrm>
            <a:off x="685800" y="3581400"/>
            <a:ext cx="342900" cy="114300"/>
          </a:xfrm>
          <a:prstGeom prst="rect">
            <a:avLst/>
          </a:prstGeom>
          <a:noFill/>
          <a:ln w="0">
            <a:noFill/>
          </a:ln>
        </p:spPr>
        <p:txBody>
          <a:bodyPr anchor="t">
            <a:normAutofit fontScale="25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02</a:t>
            </a:r>
          </a:p>
        </p:txBody>
      </p:sp>
      <p:sp>
        <p:nvSpPr>
          <p:cNvPr id="16" name="Прямокутник 15">
            <a:extLst>
              <a:ext uri="{FF2B5EF4-FFF2-40B4-BE49-F238E27FC236}">
                <a16:creationId xmlns:a16="http://schemas.microsoft.com/office/drawing/2014/main" id="{55DD2BDE-EE21-4894-8DDB-5C0300B5408D}"/>
              </a:ext>
            </a:extLst>
          </p:cNvPr>
          <p:cNvSpPr>
            <a:spLocks noGrp="1"/>
          </p:cNvSpPr>
          <p:nvPr/>
        </p:nvSpPr>
        <p:spPr>
          <a:xfrm>
            <a:off x="1238250" y="3514725"/>
            <a:ext cx="2095500" cy="190500"/>
          </a:xfrm>
          <a:prstGeom prst="rect">
            <a:avLst/>
          </a:prstGeom>
          <a:noFill/>
          <a:ln w="0">
            <a:noFill/>
          </a:ln>
        </p:spPr>
        <p:txBody>
          <a:bodyPr anchor="t">
            <a:normAutofit fontScale="61905"/>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Транспортна</a:t>
            </a:r>
          </a:p>
        </p:txBody>
      </p:sp>
      <p:sp>
        <p:nvSpPr>
          <p:cNvPr id="17" name="Прямокутник 16">
            <a:extLst>
              <a:ext uri="{FF2B5EF4-FFF2-40B4-BE49-F238E27FC236}">
                <a16:creationId xmlns:a16="http://schemas.microsoft.com/office/drawing/2014/main" id="{7CDEBC5B-E7D6-4254-BFD7-C6FBC73F4474}"/>
              </a:ext>
            </a:extLst>
          </p:cNvPr>
          <p:cNvSpPr>
            <a:spLocks noGrp="1"/>
          </p:cNvSpPr>
          <p:nvPr/>
        </p:nvSpPr>
        <p:spPr>
          <a:xfrm>
            <a:off x="3524250" y="3514725"/>
            <a:ext cx="7620000" cy="209550"/>
          </a:xfrm>
          <a:prstGeom prst="rect">
            <a:avLst/>
          </a:prstGeom>
          <a:noFill/>
          <a:ln w="0">
            <a:noFill/>
          </a:ln>
        </p:spPr>
        <p:txBody>
          <a:bodyPr anchor="t">
            <a:normAutofit fontScale="73809"/>
          </a:bodyPr>
          <a:lstStyle/>
          <a:p>
            <a:pPr algn="l">
              <a:defRPr sz="1050" b="1">
                <a:solidFill>
                  <a:srgbClr val="617278"/>
                </a:solidFill>
                <a:latin typeface="DejaVu Sans"/>
                <a:ea typeface="DejaVu Sans"/>
                <a:cs typeface="DejaVu Sans"/>
              </a:defRPr>
            </a:pPr>
            <a:r>
              <a:rPr sz="1050" b="1">
                <a:solidFill>
                  <a:srgbClr val="617278"/>
                </a:solidFill>
                <a:latin typeface="DejaVu Sans"/>
                <a:ea typeface="DejaVu Sans"/>
                <a:cs typeface="DejaVu Sans"/>
              </a:rPr>
              <a:t>транспорт, спільне зберігання, пари й тара</a:t>
            </a:r>
          </a:p>
        </p:txBody>
      </p:sp>
      <p:sp>
        <p:nvSpPr>
          <p:cNvPr id="18" name="Прямокутник: округлені кути 17">
            <a:extLst>
              <a:ext uri="{FF2B5EF4-FFF2-40B4-BE49-F238E27FC236}">
                <a16:creationId xmlns:a16="http://schemas.microsoft.com/office/drawing/2014/main" id="{F859F0FD-6B00-4645-9B21-C99A0871478E}"/>
              </a:ext>
            </a:extLst>
          </p:cNvPr>
          <p:cNvSpPr>
            <a:spLocks noGrp="1"/>
          </p:cNvSpPr>
          <p:nvPr/>
        </p:nvSpPr>
        <p:spPr>
          <a:xfrm>
            <a:off x="514350" y="4000500"/>
            <a:ext cx="11068050" cy="495300"/>
          </a:xfrm>
          <a:prstGeom prst="roundRect">
            <a:avLst>
              <a:gd name="adj" fmla="val 15385"/>
            </a:avLst>
          </a:prstGeom>
          <a:solidFill>
            <a:srgbClr val="F4F8F5"/>
          </a:solidFill>
          <a:ln w="9525">
            <a:solidFill>
              <a:srgbClr val="D8E3DE"/>
            </a:solidFill>
          </a:ln>
        </p:spPr>
      </p:sp>
      <p:sp>
        <p:nvSpPr>
          <p:cNvPr id="19" name="Овал 18">
            <a:extLst>
              <a:ext uri="{FF2B5EF4-FFF2-40B4-BE49-F238E27FC236}">
                <a16:creationId xmlns:a16="http://schemas.microsoft.com/office/drawing/2014/main" id="{A4511BEB-74A8-49EC-9933-218AE04294A3}"/>
              </a:ext>
            </a:extLst>
          </p:cNvPr>
          <p:cNvSpPr>
            <a:spLocks noGrp="1"/>
          </p:cNvSpPr>
          <p:nvPr/>
        </p:nvSpPr>
        <p:spPr>
          <a:xfrm>
            <a:off x="685800" y="4086225"/>
            <a:ext cx="342900" cy="323850"/>
          </a:xfrm>
          <a:prstGeom prst="ellipse">
            <a:avLst/>
          </a:prstGeom>
          <a:solidFill>
            <a:srgbClr val="4D8A68"/>
          </a:solidFill>
          <a:ln w="0">
            <a:noFill/>
          </a:ln>
        </p:spPr>
      </p:sp>
      <p:sp>
        <p:nvSpPr>
          <p:cNvPr id="20" name="Прямокутник 19">
            <a:extLst>
              <a:ext uri="{FF2B5EF4-FFF2-40B4-BE49-F238E27FC236}">
                <a16:creationId xmlns:a16="http://schemas.microsoft.com/office/drawing/2014/main" id="{B07FC30C-6BB5-4C9B-B858-A9A25A4D8FDE}"/>
              </a:ext>
            </a:extLst>
          </p:cNvPr>
          <p:cNvSpPr>
            <a:spLocks noGrp="1"/>
          </p:cNvSpPr>
          <p:nvPr/>
        </p:nvSpPr>
        <p:spPr>
          <a:xfrm>
            <a:off x="685800" y="4191000"/>
            <a:ext cx="342900" cy="114300"/>
          </a:xfrm>
          <a:prstGeom prst="rect">
            <a:avLst/>
          </a:prstGeom>
          <a:noFill/>
          <a:ln w="0">
            <a:noFill/>
          </a:ln>
        </p:spPr>
        <p:txBody>
          <a:bodyPr anchor="t">
            <a:normAutofit fontScale="25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03</a:t>
            </a:r>
          </a:p>
        </p:txBody>
      </p:sp>
      <p:sp>
        <p:nvSpPr>
          <p:cNvPr id="21" name="Прямокутник 20">
            <a:extLst>
              <a:ext uri="{FF2B5EF4-FFF2-40B4-BE49-F238E27FC236}">
                <a16:creationId xmlns:a16="http://schemas.microsoft.com/office/drawing/2014/main" id="{886E886F-4B19-4DBD-BD88-456D39440A0C}"/>
              </a:ext>
            </a:extLst>
          </p:cNvPr>
          <p:cNvSpPr>
            <a:spLocks noGrp="1"/>
          </p:cNvSpPr>
          <p:nvPr/>
        </p:nvSpPr>
        <p:spPr>
          <a:xfrm>
            <a:off x="1238250" y="4124325"/>
            <a:ext cx="2095500" cy="190500"/>
          </a:xfrm>
          <a:prstGeom prst="rect">
            <a:avLst/>
          </a:prstGeom>
          <a:noFill/>
          <a:ln w="0">
            <a:noFill/>
          </a:ln>
        </p:spPr>
        <p:txBody>
          <a:bodyPr anchor="t">
            <a:normAutofit fontScale="61905"/>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Польова</a:t>
            </a:r>
          </a:p>
        </p:txBody>
      </p:sp>
      <p:sp>
        <p:nvSpPr>
          <p:cNvPr id="22" name="Прямокутник 21">
            <a:extLst>
              <a:ext uri="{FF2B5EF4-FFF2-40B4-BE49-F238E27FC236}">
                <a16:creationId xmlns:a16="http://schemas.microsoft.com/office/drawing/2014/main" id="{0F182A0F-F95D-45B0-856A-8F05D27EF127}"/>
              </a:ext>
            </a:extLst>
          </p:cNvPr>
          <p:cNvSpPr>
            <a:spLocks noGrp="1"/>
          </p:cNvSpPr>
          <p:nvPr/>
        </p:nvSpPr>
        <p:spPr>
          <a:xfrm>
            <a:off x="3524250" y="4124325"/>
            <a:ext cx="7620000" cy="209550"/>
          </a:xfrm>
          <a:prstGeom prst="rect">
            <a:avLst/>
          </a:prstGeom>
          <a:noFill/>
          <a:ln w="0">
            <a:noFill/>
          </a:ln>
        </p:spPr>
        <p:txBody>
          <a:bodyPr anchor="t">
            <a:normAutofit fontScale="73809"/>
          </a:bodyPr>
          <a:lstStyle/>
          <a:p>
            <a:pPr algn="l">
              <a:defRPr sz="1050" b="0">
                <a:solidFill>
                  <a:srgbClr val="617278"/>
                </a:solidFill>
                <a:latin typeface="DejaVu Sans"/>
                <a:ea typeface="DejaVu Sans"/>
                <a:cs typeface="DejaVu Sans"/>
              </a:defRPr>
            </a:pPr>
            <a:r>
              <a:rPr sz="1050" b="0">
                <a:solidFill>
                  <a:srgbClr val="617278"/>
                </a:solidFill>
                <a:latin typeface="DejaVu Sans"/>
                <a:ea typeface="DejaVu Sans"/>
                <a:cs typeface="DejaVu Sans"/>
              </a:rPr>
              <a:t>вплив повітря та умов безпосередньо на ділянці</a:t>
            </a:r>
          </a:p>
        </p:txBody>
      </p:sp>
      <p:sp>
        <p:nvSpPr>
          <p:cNvPr id="23" name="Прямокутник: округлені кути 22">
            <a:extLst>
              <a:ext uri="{FF2B5EF4-FFF2-40B4-BE49-F238E27FC236}">
                <a16:creationId xmlns:a16="http://schemas.microsoft.com/office/drawing/2014/main" id="{557736DC-0B90-4DB0-B518-78BD711C07EB}"/>
              </a:ext>
            </a:extLst>
          </p:cNvPr>
          <p:cNvSpPr>
            <a:spLocks noGrp="1"/>
          </p:cNvSpPr>
          <p:nvPr/>
        </p:nvSpPr>
        <p:spPr>
          <a:xfrm>
            <a:off x="514350" y="4610100"/>
            <a:ext cx="11068050" cy="495300"/>
          </a:xfrm>
          <a:prstGeom prst="roundRect">
            <a:avLst>
              <a:gd name="adj" fmla="val 15385"/>
            </a:avLst>
          </a:prstGeom>
          <a:solidFill>
            <a:srgbClr val="F4F8F5"/>
          </a:solidFill>
          <a:ln w="9525">
            <a:solidFill>
              <a:srgbClr val="D8E3DE"/>
            </a:solidFill>
          </a:ln>
        </p:spPr>
      </p:sp>
      <p:sp>
        <p:nvSpPr>
          <p:cNvPr id="24" name="Овал 23">
            <a:extLst>
              <a:ext uri="{FF2B5EF4-FFF2-40B4-BE49-F238E27FC236}">
                <a16:creationId xmlns:a16="http://schemas.microsoft.com/office/drawing/2014/main" id="{874270C0-E495-41E8-9B42-CAD6634BF41C}"/>
              </a:ext>
            </a:extLst>
          </p:cNvPr>
          <p:cNvSpPr>
            <a:spLocks noGrp="1"/>
          </p:cNvSpPr>
          <p:nvPr/>
        </p:nvSpPr>
        <p:spPr>
          <a:xfrm>
            <a:off x="685800" y="4695825"/>
            <a:ext cx="342900" cy="323850"/>
          </a:xfrm>
          <a:prstGeom prst="ellipse">
            <a:avLst/>
          </a:prstGeom>
          <a:solidFill>
            <a:srgbClr val="D8942C"/>
          </a:solidFill>
          <a:ln w="0">
            <a:noFill/>
          </a:ln>
        </p:spPr>
      </p:sp>
      <p:sp>
        <p:nvSpPr>
          <p:cNvPr id="25" name="Прямокутник 24">
            <a:extLst>
              <a:ext uri="{FF2B5EF4-FFF2-40B4-BE49-F238E27FC236}">
                <a16:creationId xmlns:a16="http://schemas.microsoft.com/office/drawing/2014/main" id="{0A473C87-542B-4742-A747-3ADCF1D67179}"/>
              </a:ext>
            </a:extLst>
          </p:cNvPr>
          <p:cNvSpPr>
            <a:spLocks noGrp="1"/>
          </p:cNvSpPr>
          <p:nvPr/>
        </p:nvSpPr>
        <p:spPr>
          <a:xfrm>
            <a:off x="685800" y="4800600"/>
            <a:ext cx="342900" cy="114300"/>
          </a:xfrm>
          <a:prstGeom prst="rect">
            <a:avLst/>
          </a:prstGeom>
          <a:noFill/>
          <a:ln w="0">
            <a:noFill/>
          </a:ln>
        </p:spPr>
        <p:txBody>
          <a:bodyPr anchor="t">
            <a:normAutofit fontScale="25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04</a:t>
            </a:r>
          </a:p>
        </p:txBody>
      </p:sp>
      <p:sp>
        <p:nvSpPr>
          <p:cNvPr id="26" name="Прямокутник 25">
            <a:extLst>
              <a:ext uri="{FF2B5EF4-FFF2-40B4-BE49-F238E27FC236}">
                <a16:creationId xmlns:a16="http://schemas.microsoft.com/office/drawing/2014/main" id="{611C707E-37EB-4995-8395-A1F19C13E0DA}"/>
              </a:ext>
            </a:extLst>
          </p:cNvPr>
          <p:cNvSpPr>
            <a:spLocks noGrp="1"/>
          </p:cNvSpPr>
          <p:nvPr/>
        </p:nvSpPr>
        <p:spPr>
          <a:xfrm>
            <a:off x="1238250" y="4733925"/>
            <a:ext cx="2095500" cy="190500"/>
          </a:xfrm>
          <a:prstGeom prst="rect">
            <a:avLst/>
          </a:prstGeom>
          <a:noFill/>
          <a:ln w="0">
            <a:noFill/>
          </a:ln>
        </p:spPr>
        <p:txBody>
          <a:bodyPr anchor="t">
            <a:normAutofit fontScale="61905"/>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Реагенту</a:t>
            </a:r>
          </a:p>
        </p:txBody>
      </p:sp>
      <p:sp>
        <p:nvSpPr>
          <p:cNvPr id="27" name="Прямокутник 26">
            <a:extLst>
              <a:ext uri="{FF2B5EF4-FFF2-40B4-BE49-F238E27FC236}">
                <a16:creationId xmlns:a16="http://schemas.microsoft.com/office/drawing/2014/main" id="{0A0919E3-E942-46FD-9C45-0440B85855C2}"/>
              </a:ext>
            </a:extLst>
          </p:cNvPr>
          <p:cNvSpPr>
            <a:spLocks noGrp="1"/>
          </p:cNvSpPr>
          <p:nvPr/>
        </p:nvSpPr>
        <p:spPr>
          <a:xfrm>
            <a:off x="3524250" y="4733925"/>
            <a:ext cx="7620000" cy="209550"/>
          </a:xfrm>
          <a:prstGeom prst="rect">
            <a:avLst/>
          </a:prstGeom>
          <a:noFill/>
          <a:ln w="0">
            <a:noFill/>
          </a:ln>
        </p:spPr>
        <p:txBody>
          <a:bodyPr anchor="t">
            <a:normAutofit fontScale="73809"/>
          </a:bodyPr>
          <a:lstStyle/>
          <a:p>
            <a:pPr algn="l">
              <a:defRPr sz="1050" b="0">
                <a:solidFill>
                  <a:srgbClr val="617278"/>
                </a:solidFill>
                <a:latin typeface="DejaVu Sans"/>
                <a:ea typeface="DejaVu Sans"/>
                <a:cs typeface="DejaVu Sans"/>
              </a:defRPr>
            </a:pPr>
            <a:r>
              <a:rPr sz="1050" b="0">
                <a:solidFill>
                  <a:srgbClr val="617278"/>
                </a:solidFill>
                <a:latin typeface="DejaVu Sans"/>
                <a:ea typeface="DejaVu Sans"/>
                <a:cs typeface="DejaVu Sans"/>
              </a:rPr>
              <a:t>чистота води, розчинника або реагенту</a:t>
            </a:r>
          </a:p>
        </p:txBody>
      </p:sp>
      <p:sp>
        <p:nvSpPr>
          <p:cNvPr id="28" name="Прямокутник: округлені кути 27">
            <a:extLst>
              <a:ext uri="{FF2B5EF4-FFF2-40B4-BE49-F238E27FC236}">
                <a16:creationId xmlns:a16="http://schemas.microsoft.com/office/drawing/2014/main" id="{461B5A0D-5B44-4C59-9C0B-C5040BD39072}"/>
              </a:ext>
            </a:extLst>
          </p:cNvPr>
          <p:cNvSpPr>
            <a:spLocks noGrp="1"/>
          </p:cNvSpPr>
          <p:nvPr/>
        </p:nvSpPr>
        <p:spPr>
          <a:xfrm>
            <a:off x="514350" y="5476875"/>
            <a:ext cx="11068050" cy="695325"/>
          </a:xfrm>
          <a:prstGeom prst="roundRect">
            <a:avLst>
              <a:gd name="adj" fmla="val 10959"/>
            </a:avLst>
          </a:prstGeom>
          <a:solidFill>
            <a:srgbClr val="F8E7E4"/>
          </a:solidFill>
          <a:ln w="9525">
            <a:solidFill>
              <a:srgbClr val="E9C3BE"/>
            </a:solidFill>
          </a:ln>
        </p:spPr>
      </p:sp>
      <p:sp>
        <p:nvSpPr>
          <p:cNvPr id="29" name="Прямокутник 28">
            <a:extLst>
              <a:ext uri="{FF2B5EF4-FFF2-40B4-BE49-F238E27FC236}">
                <a16:creationId xmlns:a16="http://schemas.microsoft.com/office/drawing/2014/main" id="{8E5D00C6-69D2-48C6-922A-4B737B8E4E6B}"/>
              </a:ext>
            </a:extLst>
          </p:cNvPr>
          <p:cNvSpPr>
            <a:spLocks noGrp="1"/>
          </p:cNvSpPr>
          <p:nvPr/>
        </p:nvSpPr>
        <p:spPr>
          <a:xfrm>
            <a:off x="742950" y="5648325"/>
            <a:ext cx="3238500" cy="171450"/>
          </a:xfrm>
          <a:prstGeom prst="rect">
            <a:avLst/>
          </a:prstGeom>
          <a:noFill/>
          <a:ln w="0">
            <a:noFill/>
          </a:ln>
        </p:spPr>
        <p:txBody>
          <a:bodyPr anchor="t">
            <a:normAutofit fontScale="63636"/>
          </a:bodyPr>
          <a:lstStyle/>
          <a:p>
            <a:pPr algn="l">
              <a:defRPr sz="825" b="1">
                <a:solidFill>
                  <a:srgbClr val="C8584F"/>
                </a:solidFill>
                <a:latin typeface="DejaVu Sans"/>
                <a:ea typeface="DejaVu Sans"/>
                <a:cs typeface="DejaVu Sans"/>
              </a:defRPr>
            </a:pPr>
            <a:r>
              <a:rPr sz="825" b="1">
                <a:solidFill>
                  <a:srgbClr val="C8584F"/>
                </a:solidFill>
                <a:latin typeface="DejaVu Sans"/>
                <a:ea typeface="DejaVu Sans"/>
                <a:cs typeface="DejaVu Sans"/>
              </a:rPr>
              <a:t>СИГНАЛ ПЕРЕХРЕСНОГО ЗАБРУДНЕННЯ</a:t>
            </a:r>
          </a:p>
        </p:txBody>
      </p:sp>
      <p:sp>
        <p:nvSpPr>
          <p:cNvPr id="30" name="Прямокутник 29">
            <a:extLst>
              <a:ext uri="{FF2B5EF4-FFF2-40B4-BE49-F238E27FC236}">
                <a16:creationId xmlns:a16="http://schemas.microsoft.com/office/drawing/2014/main" id="{5B2499C2-2237-4BC7-A94B-7B2289C237F2}"/>
              </a:ext>
            </a:extLst>
          </p:cNvPr>
          <p:cNvSpPr>
            <a:spLocks noGrp="1"/>
          </p:cNvSpPr>
          <p:nvPr/>
        </p:nvSpPr>
        <p:spPr>
          <a:xfrm>
            <a:off x="4114800" y="5600700"/>
            <a:ext cx="7181850" cy="361950"/>
          </a:xfrm>
          <a:prstGeom prst="rect">
            <a:avLst/>
          </a:prstGeom>
          <a:noFill/>
          <a:ln w="0">
            <a:noFill/>
          </a:ln>
        </p:spPr>
        <p:txBody>
          <a:bodyPr anchor="t">
            <a:normAutofit fontScale="78889"/>
          </a:bodyPr>
          <a:lstStyle/>
          <a:p>
            <a:pPr algn="l">
              <a:defRPr sz="1125" b="1">
                <a:solidFill>
                  <a:srgbClr val="10272E"/>
                </a:solidFill>
                <a:latin typeface="DejaVu Sans"/>
                <a:ea typeface="DejaVu Sans"/>
                <a:cs typeface="DejaVu Sans"/>
              </a:defRPr>
            </a:pPr>
            <a:r>
              <a:rPr sz="1125" b="1">
                <a:solidFill>
                  <a:srgbClr val="10272E"/>
                </a:solidFill>
                <a:latin typeface="DejaVu Sans"/>
                <a:ea typeface="DejaVu Sans"/>
                <a:cs typeface="DejaVu Sans"/>
              </a:rPr>
              <a:t>Виявлення цільової речовини в холостій пробі потребує аналізу причин до інтерпретації основних результатів.</a:t>
            </a:r>
          </a:p>
        </p:txBody>
      </p:sp>
      <p:sp>
        <p:nvSpPr>
          <p:cNvPr id="31" name="Прямокутник 30">
            <a:extLst>
              <a:ext uri="{FF2B5EF4-FFF2-40B4-BE49-F238E27FC236}">
                <a16:creationId xmlns:a16="http://schemas.microsoft.com/office/drawing/2014/main" id="{C0D1829F-8B1E-4058-839A-BB17F22B65E5}"/>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32" name="Прямокутник 31">
            <a:extLst>
              <a:ext uri="{FF2B5EF4-FFF2-40B4-BE49-F238E27FC236}">
                <a16:creationId xmlns:a16="http://schemas.microsoft.com/office/drawing/2014/main" id="{6E6FA43C-B908-4B75-975C-95BEDEAD3549}"/>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23</a:t>
            </a:r>
          </a:p>
        </p:txBody>
      </p:sp>
    </p:spTree>
    <p:extLst>
      <p:ext uri="{BB962C8B-B14F-4D97-AF65-F5344CB8AC3E}">
        <p14:creationId xmlns:p14="http://schemas.microsoft.com/office/powerpoint/2010/main" val="11399514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56" name="Прямокутник 55">
            <a:extLst>
              <a:ext uri="{FF2B5EF4-FFF2-40B4-BE49-F238E27FC236}">
                <a16:creationId xmlns:a16="http://schemas.microsoft.com/office/drawing/2014/main" id="{C10D4C00-95D4-4494-B3C3-DFFA8F0E9156}"/>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24</a:t>
            </a:r>
          </a:p>
        </p:txBody>
      </p:sp>
      <p:sp>
        <p:nvSpPr>
          <p:cNvPr id="2" name="Прямокутник 1">
            <a:extLst>
              <a:ext uri="{FF2B5EF4-FFF2-40B4-BE49-F238E27FC236}">
                <a16:creationId xmlns:a16="http://schemas.microsoft.com/office/drawing/2014/main" id="{0D6E32B7-A60C-49AB-ADEF-FE115B0C28A0}"/>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E236C9E1-E438-40AF-B1C6-AF5EA1C6F2B4}"/>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Ланцюг збереження відтворює повну історію проби</a:t>
            </a:r>
          </a:p>
        </p:txBody>
      </p:sp>
      <p:sp>
        <p:nvSpPr>
          <p:cNvPr id="4" name="Прямокутник: округлені кути 3">
            <a:extLst>
              <a:ext uri="{FF2B5EF4-FFF2-40B4-BE49-F238E27FC236}">
                <a16:creationId xmlns:a16="http://schemas.microsoft.com/office/drawing/2014/main" id="{B45F6DDE-E387-49E8-B9D0-962A9AFA77BF}"/>
              </a:ext>
            </a:extLst>
          </p:cNvPr>
          <p:cNvSpPr>
            <a:spLocks noGrp="1"/>
          </p:cNvSpPr>
          <p:nvPr/>
        </p:nvSpPr>
        <p:spPr>
          <a:xfrm>
            <a:off x="514350" y="1657350"/>
            <a:ext cx="11068050" cy="781050"/>
          </a:xfrm>
          <a:prstGeom prst="roundRect">
            <a:avLst>
              <a:gd name="adj" fmla="val 9756"/>
            </a:avLst>
          </a:prstGeom>
          <a:solidFill>
            <a:srgbClr val="FFFFFF"/>
          </a:solidFill>
          <a:ln w="9525">
            <a:solidFill>
              <a:srgbClr val="D8E3DE"/>
            </a:solidFill>
          </a:ln>
        </p:spPr>
      </p:sp>
      <p:sp>
        <p:nvSpPr>
          <p:cNvPr id="5" name="Прямокутник: округлені кути 4">
            <a:extLst>
              <a:ext uri="{FF2B5EF4-FFF2-40B4-BE49-F238E27FC236}">
                <a16:creationId xmlns:a16="http://schemas.microsoft.com/office/drawing/2014/main" id="{4BE12AB6-22C8-4AF9-8264-81D60EC4E1FD}"/>
              </a:ext>
            </a:extLst>
          </p:cNvPr>
          <p:cNvSpPr>
            <a:spLocks noGrp="1"/>
          </p:cNvSpPr>
          <p:nvPr/>
        </p:nvSpPr>
        <p:spPr>
          <a:xfrm>
            <a:off x="514350" y="1657350"/>
            <a:ext cx="76200" cy="7810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F137ED59-2D7B-41F3-B393-9CA2427E85E2}"/>
              </a:ext>
            </a:extLst>
          </p:cNvPr>
          <p:cNvSpPr>
            <a:spLocks noGrp="1"/>
          </p:cNvSpPr>
          <p:nvPr/>
        </p:nvSpPr>
        <p:spPr>
          <a:xfrm>
            <a:off x="742950" y="1809750"/>
            <a:ext cx="1064895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ЛАНЦЮГ ЗБЕРЕЖЕННЯ ПРОБИ, CHAIN OF CUSTODY</a:t>
            </a:r>
          </a:p>
        </p:txBody>
      </p:sp>
      <p:sp>
        <p:nvSpPr>
          <p:cNvPr id="7" name="Прямокутник 6">
            <a:extLst>
              <a:ext uri="{FF2B5EF4-FFF2-40B4-BE49-F238E27FC236}">
                <a16:creationId xmlns:a16="http://schemas.microsoft.com/office/drawing/2014/main" id="{AF7E0342-A7A5-4AD2-BA2A-69D9F896F510}"/>
              </a:ext>
            </a:extLst>
          </p:cNvPr>
          <p:cNvSpPr>
            <a:spLocks noGrp="1"/>
          </p:cNvSpPr>
          <p:nvPr/>
        </p:nvSpPr>
        <p:spPr>
          <a:xfrm>
            <a:off x="742950" y="2066925"/>
            <a:ext cx="10648950" cy="257175"/>
          </a:xfrm>
          <a:prstGeom prst="rect">
            <a:avLst/>
          </a:prstGeom>
          <a:noFill/>
          <a:ln w="0">
            <a:noFill/>
          </a:ln>
        </p:spPr>
        <p:txBody>
          <a:bodyPr anchor="t">
            <a:normAutofit fontScale="85294"/>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Документована послідовність відбору, володіння, передавання, транспортування, зберігання та аналізу проби.</a:t>
            </a:r>
          </a:p>
        </p:txBody>
      </p:sp>
      <p:sp>
        <p:nvSpPr>
          <p:cNvPr id="8" name="Прямокутник: округлені кути 7">
            <a:extLst>
              <a:ext uri="{FF2B5EF4-FFF2-40B4-BE49-F238E27FC236}">
                <a16:creationId xmlns:a16="http://schemas.microsoft.com/office/drawing/2014/main" id="{193B27F7-641D-4427-8766-53AB9B0CDDA2}"/>
              </a:ext>
            </a:extLst>
          </p:cNvPr>
          <p:cNvSpPr>
            <a:spLocks noGrp="1"/>
          </p:cNvSpPr>
          <p:nvPr/>
        </p:nvSpPr>
        <p:spPr>
          <a:xfrm>
            <a:off x="514350" y="2838450"/>
            <a:ext cx="1600200" cy="685800"/>
          </a:xfrm>
          <a:prstGeom prst="roundRect">
            <a:avLst>
              <a:gd name="adj" fmla="val 11111"/>
            </a:avLst>
          </a:prstGeom>
          <a:solidFill>
            <a:srgbClr val="FFFFFF"/>
          </a:solidFill>
          <a:ln w="9525">
            <a:solidFill>
              <a:srgbClr val="D8E3DE"/>
            </a:solidFill>
          </a:ln>
        </p:spPr>
      </p:sp>
      <p:sp>
        <p:nvSpPr>
          <p:cNvPr id="9" name="Овал 8">
            <a:extLst>
              <a:ext uri="{FF2B5EF4-FFF2-40B4-BE49-F238E27FC236}">
                <a16:creationId xmlns:a16="http://schemas.microsoft.com/office/drawing/2014/main" id="{C3743A9F-E5A8-4E94-A958-6D197B94E5AB}"/>
              </a:ext>
            </a:extLst>
          </p:cNvPr>
          <p:cNvSpPr>
            <a:spLocks noGrp="1"/>
          </p:cNvSpPr>
          <p:nvPr/>
        </p:nvSpPr>
        <p:spPr>
          <a:xfrm>
            <a:off x="628650" y="3009900"/>
            <a:ext cx="323850" cy="323850"/>
          </a:xfrm>
          <a:prstGeom prst="ellipse">
            <a:avLst/>
          </a:prstGeom>
          <a:solidFill>
            <a:srgbClr val="0F6B64"/>
          </a:solidFill>
          <a:ln w="0">
            <a:noFill/>
          </a:ln>
        </p:spPr>
      </p:sp>
      <p:sp>
        <p:nvSpPr>
          <p:cNvPr id="10" name="Прямокутник 9">
            <a:extLst>
              <a:ext uri="{FF2B5EF4-FFF2-40B4-BE49-F238E27FC236}">
                <a16:creationId xmlns:a16="http://schemas.microsoft.com/office/drawing/2014/main" id="{6D778432-8AF2-410B-A48F-1AABA0D44CD8}"/>
              </a:ext>
            </a:extLst>
          </p:cNvPr>
          <p:cNvSpPr>
            <a:spLocks noGrp="1"/>
          </p:cNvSpPr>
          <p:nvPr/>
        </p:nvSpPr>
        <p:spPr>
          <a:xfrm>
            <a:off x="628650" y="3105150"/>
            <a:ext cx="323850" cy="114300"/>
          </a:xfrm>
          <a:prstGeom prst="rect">
            <a:avLst/>
          </a:prstGeom>
          <a:noFill/>
          <a:ln w="0">
            <a:noFill/>
          </a:ln>
        </p:spPr>
        <p:txBody>
          <a:bodyPr anchor="t">
            <a:normAutofit fontScale="22222"/>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1</a:t>
            </a:r>
          </a:p>
        </p:txBody>
      </p:sp>
      <p:sp>
        <p:nvSpPr>
          <p:cNvPr id="11" name="Прямокутник 10">
            <a:extLst>
              <a:ext uri="{FF2B5EF4-FFF2-40B4-BE49-F238E27FC236}">
                <a16:creationId xmlns:a16="http://schemas.microsoft.com/office/drawing/2014/main" id="{91702399-1E07-4262-A9A8-298C05F4F8EA}"/>
              </a:ext>
            </a:extLst>
          </p:cNvPr>
          <p:cNvSpPr>
            <a:spLocks noGrp="1"/>
          </p:cNvSpPr>
          <p:nvPr/>
        </p:nvSpPr>
        <p:spPr>
          <a:xfrm>
            <a:off x="1047750" y="3067050"/>
            <a:ext cx="933450" cy="190500"/>
          </a:xfrm>
          <a:prstGeom prst="rect">
            <a:avLst/>
          </a:prstGeom>
          <a:noFill/>
          <a:ln w="0">
            <a:noFill/>
          </a:ln>
        </p:spPr>
        <p:txBody>
          <a:bodyPr anchor="t">
            <a:normAutofit fontScale="66667"/>
          </a:bodyPr>
          <a:lstStyle/>
          <a:p>
            <a:pPr algn="l">
              <a:defRPr sz="975" b="1">
                <a:solidFill>
                  <a:srgbClr val="10272E"/>
                </a:solidFill>
                <a:latin typeface="DejaVu Sans"/>
                <a:ea typeface="DejaVu Sans"/>
                <a:cs typeface="DejaVu Sans"/>
              </a:defRPr>
            </a:pPr>
            <a:r>
              <a:rPr sz="975" b="1">
                <a:solidFill>
                  <a:srgbClr val="10272E"/>
                </a:solidFill>
                <a:latin typeface="DejaVu Sans"/>
                <a:ea typeface="DejaVu Sans"/>
                <a:cs typeface="DejaVu Sans"/>
              </a:rPr>
              <a:t>Відбір</a:t>
            </a:r>
          </a:p>
        </p:txBody>
      </p:sp>
      <p:sp>
        <p:nvSpPr>
          <p:cNvPr id="12" name="Прямокутник 11">
            <a:extLst>
              <a:ext uri="{FF2B5EF4-FFF2-40B4-BE49-F238E27FC236}">
                <a16:creationId xmlns:a16="http://schemas.microsoft.com/office/drawing/2014/main" id="{3DCA0EDF-2C57-49AB-A4DC-5CAFCAFEC25B}"/>
              </a:ext>
            </a:extLst>
          </p:cNvPr>
          <p:cNvSpPr>
            <a:spLocks noGrp="1"/>
          </p:cNvSpPr>
          <p:nvPr/>
        </p:nvSpPr>
        <p:spPr>
          <a:xfrm>
            <a:off x="2143125" y="3162300"/>
            <a:ext cx="171450" cy="38100"/>
          </a:xfrm>
          <a:prstGeom prst="rect">
            <a:avLst/>
          </a:prstGeom>
          <a:solidFill>
            <a:srgbClr val="4D8A68"/>
          </a:solidFill>
          <a:ln w="0">
            <a:noFill/>
          </a:ln>
        </p:spPr>
      </p:sp>
      <p:sp>
        <p:nvSpPr>
          <p:cNvPr id="13" name="Прямокутник: округлені кути 12">
            <a:extLst>
              <a:ext uri="{FF2B5EF4-FFF2-40B4-BE49-F238E27FC236}">
                <a16:creationId xmlns:a16="http://schemas.microsoft.com/office/drawing/2014/main" id="{71E1DCA9-6485-40EB-9C22-5738E0712B85}"/>
              </a:ext>
            </a:extLst>
          </p:cNvPr>
          <p:cNvSpPr>
            <a:spLocks noGrp="1"/>
          </p:cNvSpPr>
          <p:nvPr/>
        </p:nvSpPr>
        <p:spPr>
          <a:xfrm>
            <a:off x="2362200" y="2838450"/>
            <a:ext cx="1600200" cy="685800"/>
          </a:xfrm>
          <a:prstGeom prst="roundRect">
            <a:avLst>
              <a:gd name="adj" fmla="val 11111"/>
            </a:avLst>
          </a:prstGeom>
          <a:solidFill>
            <a:srgbClr val="FFFFFF"/>
          </a:solidFill>
          <a:ln w="9525">
            <a:solidFill>
              <a:srgbClr val="D8E3DE"/>
            </a:solidFill>
          </a:ln>
        </p:spPr>
      </p:sp>
      <p:sp>
        <p:nvSpPr>
          <p:cNvPr id="14" name="Овал 13">
            <a:extLst>
              <a:ext uri="{FF2B5EF4-FFF2-40B4-BE49-F238E27FC236}">
                <a16:creationId xmlns:a16="http://schemas.microsoft.com/office/drawing/2014/main" id="{4689C59F-EE2E-444D-A539-4D834D817574}"/>
              </a:ext>
            </a:extLst>
          </p:cNvPr>
          <p:cNvSpPr>
            <a:spLocks noGrp="1"/>
          </p:cNvSpPr>
          <p:nvPr/>
        </p:nvSpPr>
        <p:spPr>
          <a:xfrm>
            <a:off x="2476500" y="3009900"/>
            <a:ext cx="323850" cy="323850"/>
          </a:xfrm>
          <a:prstGeom prst="ellipse">
            <a:avLst/>
          </a:prstGeom>
          <a:solidFill>
            <a:srgbClr val="0F6B64"/>
          </a:solidFill>
          <a:ln w="0">
            <a:noFill/>
          </a:ln>
        </p:spPr>
      </p:sp>
      <p:sp>
        <p:nvSpPr>
          <p:cNvPr id="15" name="Прямокутник 14">
            <a:extLst>
              <a:ext uri="{FF2B5EF4-FFF2-40B4-BE49-F238E27FC236}">
                <a16:creationId xmlns:a16="http://schemas.microsoft.com/office/drawing/2014/main" id="{E03DD86A-0905-4EB6-8BD4-6BC5303CE4EC}"/>
              </a:ext>
            </a:extLst>
          </p:cNvPr>
          <p:cNvSpPr>
            <a:spLocks noGrp="1"/>
          </p:cNvSpPr>
          <p:nvPr/>
        </p:nvSpPr>
        <p:spPr>
          <a:xfrm>
            <a:off x="2476500" y="3105150"/>
            <a:ext cx="323850" cy="114300"/>
          </a:xfrm>
          <a:prstGeom prst="rect">
            <a:avLst/>
          </a:prstGeom>
          <a:noFill/>
          <a:ln w="0">
            <a:noFill/>
          </a:ln>
        </p:spPr>
        <p:txBody>
          <a:bodyPr anchor="t">
            <a:normAutofit fontScale="22222"/>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2</a:t>
            </a:r>
          </a:p>
        </p:txBody>
      </p:sp>
      <p:sp>
        <p:nvSpPr>
          <p:cNvPr id="16" name="Прямокутник 15">
            <a:extLst>
              <a:ext uri="{FF2B5EF4-FFF2-40B4-BE49-F238E27FC236}">
                <a16:creationId xmlns:a16="http://schemas.microsoft.com/office/drawing/2014/main" id="{0EA948B8-5F72-4759-BE73-2AEDDFE27889}"/>
              </a:ext>
            </a:extLst>
          </p:cNvPr>
          <p:cNvSpPr>
            <a:spLocks noGrp="1"/>
          </p:cNvSpPr>
          <p:nvPr/>
        </p:nvSpPr>
        <p:spPr>
          <a:xfrm>
            <a:off x="2895600" y="3067050"/>
            <a:ext cx="933450" cy="190500"/>
          </a:xfrm>
          <a:prstGeom prst="rect">
            <a:avLst/>
          </a:prstGeom>
          <a:noFill/>
          <a:ln w="0">
            <a:noFill/>
          </a:ln>
        </p:spPr>
        <p:txBody>
          <a:bodyPr anchor="t">
            <a:normAutofit fontScale="66667"/>
          </a:bodyPr>
          <a:lstStyle/>
          <a:p>
            <a:pPr algn="l">
              <a:defRPr sz="975" b="1">
                <a:solidFill>
                  <a:srgbClr val="10272E"/>
                </a:solidFill>
                <a:latin typeface="DejaVu Sans"/>
                <a:ea typeface="DejaVu Sans"/>
                <a:cs typeface="DejaVu Sans"/>
              </a:defRPr>
            </a:pPr>
            <a:r>
              <a:rPr sz="975" b="1">
                <a:solidFill>
                  <a:srgbClr val="10272E"/>
                </a:solidFill>
                <a:latin typeface="DejaVu Sans"/>
                <a:ea typeface="DejaVu Sans"/>
                <a:cs typeface="DejaVu Sans"/>
              </a:rPr>
              <a:t>Пломбування</a:t>
            </a:r>
          </a:p>
        </p:txBody>
      </p:sp>
      <p:sp>
        <p:nvSpPr>
          <p:cNvPr id="17" name="Прямокутник 16">
            <a:extLst>
              <a:ext uri="{FF2B5EF4-FFF2-40B4-BE49-F238E27FC236}">
                <a16:creationId xmlns:a16="http://schemas.microsoft.com/office/drawing/2014/main" id="{E34F4FD3-32FA-4F6E-BC8C-A8F54F102FED}"/>
              </a:ext>
            </a:extLst>
          </p:cNvPr>
          <p:cNvSpPr>
            <a:spLocks noGrp="1"/>
          </p:cNvSpPr>
          <p:nvPr/>
        </p:nvSpPr>
        <p:spPr>
          <a:xfrm>
            <a:off x="3990975" y="3162300"/>
            <a:ext cx="171450" cy="38100"/>
          </a:xfrm>
          <a:prstGeom prst="rect">
            <a:avLst/>
          </a:prstGeom>
          <a:solidFill>
            <a:srgbClr val="4D8A68"/>
          </a:solidFill>
          <a:ln w="0">
            <a:noFill/>
          </a:ln>
        </p:spPr>
      </p:sp>
      <p:sp>
        <p:nvSpPr>
          <p:cNvPr id="18" name="Прямокутник: округлені кути 17">
            <a:extLst>
              <a:ext uri="{FF2B5EF4-FFF2-40B4-BE49-F238E27FC236}">
                <a16:creationId xmlns:a16="http://schemas.microsoft.com/office/drawing/2014/main" id="{5F013A9F-02C4-4D6A-9C68-A8E3AAB303AE}"/>
              </a:ext>
            </a:extLst>
          </p:cNvPr>
          <p:cNvSpPr>
            <a:spLocks noGrp="1"/>
          </p:cNvSpPr>
          <p:nvPr/>
        </p:nvSpPr>
        <p:spPr>
          <a:xfrm>
            <a:off x="4210050" y="2838450"/>
            <a:ext cx="1600200" cy="685800"/>
          </a:xfrm>
          <a:prstGeom prst="roundRect">
            <a:avLst>
              <a:gd name="adj" fmla="val 11111"/>
            </a:avLst>
          </a:prstGeom>
          <a:solidFill>
            <a:srgbClr val="FFFFFF"/>
          </a:solidFill>
          <a:ln w="9525">
            <a:solidFill>
              <a:srgbClr val="D8E3DE"/>
            </a:solidFill>
          </a:ln>
        </p:spPr>
      </p:sp>
      <p:sp>
        <p:nvSpPr>
          <p:cNvPr id="19" name="Овал 18">
            <a:extLst>
              <a:ext uri="{FF2B5EF4-FFF2-40B4-BE49-F238E27FC236}">
                <a16:creationId xmlns:a16="http://schemas.microsoft.com/office/drawing/2014/main" id="{D024178D-B07E-46B4-AD12-52C256E495A9}"/>
              </a:ext>
            </a:extLst>
          </p:cNvPr>
          <p:cNvSpPr>
            <a:spLocks noGrp="1"/>
          </p:cNvSpPr>
          <p:nvPr/>
        </p:nvSpPr>
        <p:spPr>
          <a:xfrm>
            <a:off x="4324350" y="3009900"/>
            <a:ext cx="323850" cy="323850"/>
          </a:xfrm>
          <a:prstGeom prst="ellipse">
            <a:avLst/>
          </a:prstGeom>
          <a:solidFill>
            <a:srgbClr val="0F6B64"/>
          </a:solidFill>
          <a:ln w="0">
            <a:noFill/>
          </a:ln>
        </p:spPr>
      </p:sp>
      <p:sp>
        <p:nvSpPr>
          <p:cNvPr id="20" name="Прямокутник 19">
            <a:extLst>
              <a:ext uri="{FF2B5EF4-FFF2-40B4-BE49-F238E27FC236}">
                <a16:creationId xmlns:a16="http://schemas.microsoft.com/office/drawing/2014/main" id="{F7A68321-8623-4643-B381-BD0B69B2354F}"/>
              </a:ext>
            </a:extLst>
          </p:cNvPr>
          <p:cNvSpPr>
            <a:spLocks noGrp="1"/>
          </p:cNvSpPr>
          <p:nvPr/>
        </p:nvSpPr>
        <p:spPr>
          <a:xfrm>
            <a:off x="4324350" y="3105150"/>
            <a:ext cx="323850" cy="114300"/>
          </a:xfrm>
          <a:prstGeom prst="rect">
            <a:avLst/>
          </a:prstGeom>
          <a:noFill/>
          <a:ln w="0">
            <a:noFill/>
          </a:ln>
        </p:spPr>
        <p:txBody>
          <a:bodyPr anchor="t">
            <a:normAutofit fontScale="22222"/>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3</a:t>
            </a:r>
          </a:p>
        </p:txBody>
      </p:sp>
      <p:sp>
        <p:nvSpPr>
          <p:cNvPr id="21" name="Прямокутник 20">
            <a:extLst>
              <a:ext uri="{FF2B5EF4-FFF2-40B4-BE49-F238E27FC236}">
                <a16:creationId xmlns:a16="http://schemas.microsoft.com/office/drawing/2014/main" id="{EC9C2921-11DB-4115-BCD5-A02E9470B4EA}"/>
              </a:ext>
            </a:extLst>
          </p:cNvPr>
          <p:cNvSpPr>
            <a:spLocks noGrp="1"/>
          </p:cNvSpPr>
          <p:nvPr/>
        </p:nvSpPr>
        <p:spPr>
          <a:xfrm>
            <a:off x="4743450" y="3067050"/>
            <a:ext cx="933450" cy="190500"/>
          </a:xfrm>
          <a:prstGeom prst="rect">
            <a:avLst/>
          </a:prstGeom>
          <a:noFill/>
          <a:ln w="0">
            <a:noFill/>
          </a:ln>
        </p:spPr>
        <p:txBody>
          <a:bodyPr anchor="t">
            <a:normAutofit fontScale="66667"/>
          </a:bodyPr>
          <a:lstStyle/>
          <a:p>
            <a:pPr algn="l">
              <a:defRPr sz="975" b="1">
                <a:solidFill>
                  <a:srgbClr val="10272E"/>
                </a:solidFill>
                <a:latin typeface="DejaVu Sans"/>
                <a:ea typeface="DejaVu Sans"/>
                <a:cs typeface="DejaVu Sans"/>
              </a:defRPr>
            </a:pPr>
            <a:r>
              <a:rPr sz="975" b="1">
                <a:solidFill>
                  <a:srgbClr val="10272E"/>
                </a:solidFill>
                <a:latin typeface="DejaVu Sans"/>
                <a:ea typeface="DejaVu Sans"/>
                <a:cs typeface="DejaVu Sans"/>
              </a:rPr>
              <a:t>Передавання</a:t>
            </a:r>
          </a:p>
        </p:txBody>
      </p:sp>
      <p:sp>
        <p:nvSpPr>
          <p:cNvPr id="22" name="Прямокутник 21">
            <a:extLst>
              <a:ext uri="{FF2B5EF4-FFF2-40B4-BE49-F238E27FC236}">
                <a16:creationId xmlns:a16="http://schemas.microsoft.com/office/drawing/2014/main" id="{71CB8DAB-B34E-4F83-A276-229928F26201}"/>
              </a:ext>
            </a:extLst>
          </p:cNvPr>
          <p:cNvSpPr>
            <a:spLocks noGrp="1"/>
          </p:cNvSpPr>
          <p:nvPr/>
        </p:nvSpPr>
        <p:spPr>
          <a:xfrm>
            <a:off x="5838825" y="3162300"/>
            <a:ext cx="171450" cy="38100"/>
          </a:xfrm>
          <a:prstGeom prst="rect">
            <a:avLst/>
          </a:prstGeom>
          <a:solidFill>
            <a:srgbClr val="4D8A68"/>
          </a:solidFill>
          <a:ln w="0">
            <a:noFill/>
          </a:ln>
        </p:spPr>
      </p:sp>
      <p:sp>
        <p:nvSpPr>
          <p:cNvPr id="23" name="Прямокутник: округлені кути 22">
            <a:extLst>
              <a:ext uri="{FF2B5EF4-FFF2-40B4-BE49-F238E27FC236}">
                <a16:creationId xmlns:a16="http://schemas.microsoft.com/office/drawing/2014/main" id="{434A34F0-912F-4D8F-84E7-CB722706BC24}"/>
              </a:ext>
            </a:extLst>
          </p:cNvPr>
          <p:cNvSpPr>
            <a:spLocks noGrp="1"/>
          </p:cNvSpPr>
          <p:nvPr/>
        </p:nvSpPr>
        <p:spPr>
          <a:xfrm>
            <a:off x="6057900" y="2838450"/>
            <a:ext cx="1600200" cy="685800"/>
          </a:xfrm>
          <a:prstGeom prst="roundRect">
            <a:avLst>
              <a:gd name="adj" fmla="val 11111"/>
            </a:avLst>
          </a:prstGeom>
          <a:solidFill>
            <a:srgbClr val="FFFFFF"/>
          </a:solidFill>
          <a:ln w="9525">
            <a:solidFill>
              <a:srgbClr val="D8E3DE"/>
            </a:solidFill>
          </a:ln>
        </p:spPr>
      </p:sp>
      <p:sp>
        <p:nvSpPr>
          <p:cNvPr id="24" name="Овал 23">
            <a:extLst>
              <a:ext uri="{FF2B5EF4-FFF2-40B4-BE49-F238E27FC236}">
                <a16:creationId xmlns:a16="http://schemas.microsoft.com/office/drawing/2014/main" id="{4F48364B-318B-45B2-A81A-0581ECB51D6D}"/>
              </a:ext>
            </a:extLst>
          </p:cNvPr>
          <p:cNvSpPr>
            <a:spLocks noGrp="1"/>
          </p:cNvSpPr>
          <p:nvPr/>
        </p:nvSpPr>
        <p:spPr>
          <a:xfrm>
            <a:off x="6172200" y="3009900"/>
            <a:ext cx="323850" cy="323850"/>
          </a:xfrm>
          <a:prstGeom prst="ellipse">
            <a:avLst/>
          </a:prstGeom>
          <a:solidFill>
            <a:srgbClr val="0F6B64"/>
          </a:solidFill>
          <a:ln w="0">
            <a:noFill/>
          </a:ln>
        </p:spPr>
      </p:sp>
      <p:sp>
        <p:nvSpPr>
          <p:cNvPr id="25" name="Прямокутник 24">
            <a:extLst>
              <a:ext uri="{FF2B5EF4-FFF2-40B4-BE49-F238E27FC236}">
                <a16:creationId xmlns:a16="http://schemas.microsoft.com/office/drawing/2014/main" id="{D411BE41-4BB5-4189-95E7-A253486E2510}"/>
              </a:ext>
            </a:extLst>
          </p:cNvPr>
          <p:cNvSpPr>
            <a:spLocks noGrp="1"/>
          </p:cNvSpPr>
          <p:nvPr/>
        </p:nvSpPr>
        <p:spPr>
          <a:xfrm>
            <a:off x="6172200" y="3105150"/>
            <a:ext cx="323850" cy="114300"/>
          </a:xfrm>
          <a:prstGeom prst="rect">
            <a:avLst/>
          </a:prstGeom>
          <a:noFill/>
          <a:ln w="0">
            <a:noFill/>
          </a:ln>
        </p:spPr>
        <p:txBody>
          <a:bodyPr anchor="t">
            <a:normAutofit fontScale="22222"/>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4</a:t>
            </a:r>
          </a:p>
        </p:txBody>
      </p:sp>
      <p:sp>
        <p:nvSpPr>
          <p:cNvPr id="26" name="Прямокутник 25">
            <a:extLst>
              <a:ext uri="{FF2B5EF4-FFF2-40B4-BE49-F238E27FC236}">
                <a16:creationId xmlns:a16="http://schemas.microsoft.com/office/drawing/2014/main" id="{B0C2874D-50C8-4BBF-9DDB-D6F1EF0D5BA4}"/>
              </a:ext>
            </a:extLst>
          </p:cNvPr>
          <p:cNvSpPr>
            <a:spLocks noGrp="1"/>
          </p:cNvSpPr>
          <p:nvPr/>
        </p:nvSpPr>
        <p:spPr>
          <a:xfrm>
            <a:off x="6591300" y="3067050"/>
            <a:ext cx="933450" cy="190500"/>
          </a:xfrm>
          <a:prstGeom prst="rect">
            <a:avLst/>
          </a:prstGeom>
          <a:noFill/>
          <a:ln w="0">
            <a:noFill/>
          </a:ln>
        </p:spPr>
        <p:txBody>
          <a:bodyPr anchor="t">
            <a:normAutofit fontScale="66667"/>
          </a:bodyPr>
          <a:lstStyle/>
          <a:p>
            <a:pPr algn="l">
              <a:defRPr sz="975" b="1">
                <a:solidFill>
                  <a:srgbClr val="10272E"/>
                </a:solidFill>
                <a:latin typeface="DejaVu Sans"/>
                <a:ea typeface="DejaVu Sans"/>
                <a:cs typeface="DejaVu Sans"/>
              </a:defRPr>
            </a:pPr>
            <a:r>
              <a:rPr sz="975" b="1">
                <a:solidFill>
                  <a:srgbClr val="10272E"/>
                </a:solidFill>
                <a:latin typeface="DejaVu Sans"/>
                <a:ea typeface="DejaVu Sans"/>
                <a:cs typeface="DejaVu Sans"/>
              </a:rPr>
              <a:t>Транспорт</a:t>
            </a:r>
          </a:p>
        </p:txBody>
      </p:sp>
      <p:sp>
        <p:nvSpPr>
          <p:cNvPr id="27" name="Прямокутник 26">
            <a:extLst>
              <a:ext uri="{FF2B5EF4-FFF2-40B4-BE49-F238E27FC236}">
                <a16:creationId xmlns:a16="http://schemas.microsoft.com/office/drawing/2014/main" id="{66148956-FE16-49FE-9E90-76D1C93237B4}"/>
              </a:ext>
            </a:extLst>
          </p:cNvPr>
          <p:cNvSpPr>
            <a:spLocks noGrp="1"/>
          </p:cNvSpPr>
          <p:nvPr/>
        </p:nvSpPr>
        <p:spPr>
          <a:xfrm>
            <a:off x="7686675" y="3162300"/>
            <a:ext cx="171450" cy="38100"/>
          </a:xfrm>
          <a:prstGeom prst="rect">
            <a:avLst/>
          </a:prstGeom>
          <a:solidFill>
            <a:srgbClr val="4D8A68"/>
          </a:solidFill>
          <a:ln w="0">
            <a:noFill/>
          </a:ln>
        </p:spPr>
      </p:sp>
      <p:sp>
        <p:nvSpPr>
          <p:cNvPr id="28" name="Прямокутник: округлені кути 27">
            <a:extLst>
              <a:ext uri="{FF2B5EF4-FFF2-40B4-BE49-F238E27FC236}">
                <a16:creationId xmlns:a16="http://schemas.microsoft.com/office/drawing/2014/main" id="{7CB2ED69-4078-40CA-AFA3-9A2B1056422D}"/>
              </a:ext>
            </a:extLst>
          </p:cNvPr>
          <p:cNvSpPr>
            <a:spLocks noGrp="1"/>
          </p:cNvSpPr>
          <p:nvPr/>
        </p:nvSpPr>
        <p:spPr>
          <a:xfrm>
            <a:off x="7905750" y="2838450"/>
            <a:ext cx="1600200" cy="685800"/>
          </a:xfrm>
          <a:prstGeom prst="roundRect">
            <a:avLst>
              <a:gd name="adj" fmla="val 11111"/>
            </a:avLst>
          </a:prstGeom>
          <a:solidFill>
            <a:srgbClr val="FFFFFF"/>
          </a:solidFill>
          <a:ln w="9525">
            <a:solidFill>
              <a:srgbClr val="D8E3DE"/>
            </a:solidFill>
          </a:ln>
        </p:spPr>
      </p:sp>
      <p:sp>
        <p:nvSpPr>
          <p:cNvPr id="29" name="Овал 28">
            <a:extLst>
              <a:ext uri="{FF2B5EF4-FFF2-40B4-BE49-F238E27FC236}">
                <a16:creationId xmlns:a16="http://schemas.microsoft.com/office/drawing/2014/main" id="{8A0CE566-ED16-4C34-846A-C32997AF2F60}"/>
              </a:ext>
            </a:extLst>
          </p:cNvPr>
          <p:cNvSpPr>
            <a:spLocks noGrp="1"/>
          </p:cNvSpPr>
          <p:nvPr/>
        </p:nvSpPr>
        <p:spPr>
          <a:xfrm>
            <a:off x="8020050" y="3009900"/>
            <a:ext cx="323850" cy="323850"/>
          </a:xfrm>
          <a:prstGeom prst="ellipse">
            <a:avLst/>
          </a:prstGeom>
          <a:solidFill>
            <a:srgbClr val="0F6B64"/>
          </a:solidFill>
          <a:ln w="0">
            <a:noFill/>
          </a:ln>
        </p:spPr>
      </p:sp>
      <p:sp>
        <p:nvSpPr>
          <p:cNvPr id="30" name="Прямокутник 29">
            <a:extLst>
              <a:ext uri="{FF2B5EF4-FFF2-40B4-BE49-F238E27FC236}">
                <a16:creationId xmlns:a16="http://schemas.microsoft.com/office/drawing/2014/main" id="{63A15F32-BCC0-4D93-8FB2-609CBEFBFBD8}"/>
              </a:ext>
            </a:extLst>
          </p:cNvPr>
          <p:cNvSpPr>
            <a:spLocks noGrp="1"/>
          </p:cNvSpPr>
          <p:nvPr/>
        </p:nvSpPr>
        <p:spPr>
          <a:xfrm>
            <a:off x="8020050" y="3105150"/>
            <a:ext cx="323850" cy="114300"/>
          </a:xfrm>
          <a:prstGeom prst="rect">
            <a:avLst/>
          </a:prstGeom>
          <a:noFill/>
          <a:ln w="0">
            <a:noFill/>
          </a:ln>
        </p:spPr>
        <p:txBody>
          <a:bodyPr anchor="t">
            <a:normAutofit fontScale="22222"/>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5</a:t>
            </a:r>
          </a:p>
        </p:txBody>
      </p:sp>
      <p:sp>
        <p:nvSpPr>
          <p:cNvPr id="31" name="Прямокутник 30">
            <a:extLst>
              <a:ext uri="{FF2B5EF4-FFF2-40B4-BE49-F238E27FC236}">
                <a16:creationId xmlns:a16="http://schemas.microsoft.com/office/drawing/2014/main" id="{9052B405-5468-4BCF-81CE-565C7C3FE61D}"/>
              </a:ext>
            </a:extLst>
          </p:cNvPr>
          <p:cNvSpPr>
            <a:spLocks noGrp="1"/>
          </p:cNvSpPr>
          <p:nvPr/>
        </p:nvSpPr>
        <p:spPr>
          <a:xfrm>
            <a:off x="8439150" y="3067050"/>
            <a:ext cx="933450" cy="190500"/>
          </a:xfrm>
          <a:prstGeom prst="rect">
            <a:avLst/>
          </a:prstGeom>
          <a:noFill/>
          <a:ln w="0">
            <a:noFill/>
          </a:ln>
        </p:spPr>
        <p:txBody>
          <a:bodyPr anchor="t">
            <a:normAutofit fontScale="66667"/>
          </a:bodyPr>
          <a:lstStyle/>
          <a:p>
            <a:pPr algn="l">
              <a:defRPr sz="975" b="1">
                <a:solidFill>
                  <a:srgbClr val="10272E"/>
                </a:solidFill>
                <a:latin typeface="DejaVu Sans"/>
                <a:ea typeface="DejaVu Sans"/>
                <a:cs typeface="DejaVu Sans"/>
              </a:defRPr>
            </a:pPr>
            <a:r>
              <a:rPr sz="975" b="1">
                <a:solidFill>
                  <a:srgbClr val="10272E"/>
                </a:solidFill>
                <a:latin typeface="DejaVu Sans"/>
                <a:ea typeface="DejaVu Sans"/>
                <a:cs typeface="DejaVu Sans"/>
              </a:rPr>
              <a:t>Приймання</a:t>
            </a:r>
          </a:p>
        </p:txBody>
      </p:sp>
      <p:sp>
        <p:nvSpPr>
          <p:cNvPr id="32" name="Прямокутник 31">
            <a:extLst>
              <a:ext uri="{FF2B5EF4-FFF2-40B4-BE49-F238E27FC236}">
                <a16:creationId xmlns:a16="http://schemas.microsoft.com/office/drawing/2014/main" id="{71973B9A-C6FB-4AB2-9AA2-F855A997B114}"/>
              </a:ext>
            </a:extLst>
          </p:cNvPr>
          <p:cNvSpPr>
            <a:spLocks noGrp="1"/>
          </p:cNvSpPr>
          <p:nvPr/>
        </p:nvSpPr>
        <p:spPr>
          <a:xfrm>
            <a:off x="9534525" y="3162300"/>
            <a:ext cx="171450" cy="38100"/>
          </a:xfrm>
          <a:prstGeom prst="rect">
            <a:avLst/>
          </a:prstGeom>
          <a:solidFill>
            <a:srgbClr val="4D8A68"/>
          </a:solidFill>
          <a:ln w="0">
            <a:noFill/>
          </a:ln>
        </p:spPr>
      </p:sp>
      <p:sp>
        <p:nvSpPr>
          <p:cNvPr id="33" name="Прямокутник: округлені кути 32">
            <a:extLst>
              <a:ext uri="{FF2B5EF4-FFF2-40B4-BE49-F238E27FC236}">
                <a16:creationId xmlns:a16="http://schemas.microsoft.com/office/drawing/2014/main" id="{D62915FA-AFA0-4712-996B-EBADE17B8A47}"/>
              </a:ext>
            </a:extLst>
          </p:cNvPr>
          <p:cNvSpPr>
            <a:spLocks noGrp="1"/>
          </p:cNvSpPr>
          <p:nvPr/>
        </p:nvSpPr>
        <p:spPr>
          <a:xfrm>
            <a:off x="9753600" y="2838450"/>
            <a:ext cx="1600200" cy="685800"/>
          </a:xfrm>
          <a:prstGeom prst="roundRect">
            <a:avLst>
              <a:gd name="adj" fmla="val 11111"/>
            </a:avLst>
          </a:prstGeom>
          <a:solidFill>
            <a:srgbClr val="F5EBDD"/>
          </a:solidFill>
          <a:ln w="9525">
            <a:solidFill>
              <a:srgbClr val="D8E3DE"/>
            </a:solidFill>
          </a:ln>
        </p:spPr>
      </p:sp>
      <p:sp>
        <p:nvSpPr>
          <p:cNvPr id="34" name="Овал 33">
            <a:extLst>
              <a:ext uri="{FF2B5EF4-FFF2-40B4-BE49-F238E27FC236}">
                <a16:creationId xmlns:a16="http://schemas.microsoft.com/office/drawing/2014/main" id="{E2AA758A-8C1E-4046-AB99-EEFB8181C1B9}"/>
              </a:ext>
            </a:extLst>
          </p:cNvPr>
          <p:cNvSpPr>
            <a:spLocks noGrp="1"/>
          </p:cNvSpPr>
          <p:nvPr/>
        </p:nvSpPr>
        <p:spPr>
          <a:xfrm>
            <a:off x="9867900" y="3009900"/>
            <a:ext cx="323850" cy="323850"/>
          </a:xfrm>
          <a:prstGeom prst="ellipse">
            <a:avLst/>
          </a:prstGeom>
          <a:solidFill>
            <a:srgbClr val="D8942C"/>
          </a:solidFill>
          <a:ln w="0">
            <a:noFill/>
          </a:ln>
        </p:spPr>
      </p:sp>
      <p:sp>
        <p:nvSpPr>
          <p:cNvPr id="35" name="Прямокутник 34">
            <a:extLst>
              <a:ext uri="{FF2B5EF4-FFF2-40B4-BE49-F238E27FC236}">
                <a16:creationId xmlns:a16="http://schemas.microsoft.com/office/drawing/2014/main" id="{523C83DA-7BF5-4DBE-BE5B-E22727DA5BA8}"/>
              </a:ext>
            </a:extLst>
          </p:cNvPr>
          <p:cNvSpPr>
            <a:spLocks noGrp="1"/>
          </p:cNvSpPr>
          <p:nvPr/>
        </p:nvSpPr>
        <p:spPr>
          <a:xfrm>
            <a:off x="9867900" y="3105150"/>
            <a:ext cx="323850" cy="114300"/>
          </a:xfrm>
          <a:prstGeom prst="rect">
            <a:avLst/>
          </a:prstGeom>
          <a:noFill/>
          <a:ln w="0">
            <a:noFill/>
          </a:ln>
        </p:spPr>
        <p:txBody>
          <a:bodyPr anchor="t">
            <a:normAutofit fontScale="22222"/>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6</a:t>
            </a:r>
          </a:p>
        </p:txBody>
      </p:sp>
      <p:sp>
        <p:nvSpPr>
          <p:cNvPr id="36" name="Прямокутник 35">
            <a:extLst>
              <a:ext uri="{FF2B5EF4-FFF2-40B4-BE49-F238E27FC236}">
                <a16:creationId xmlns:a16="http://schemas.microsoft.com/office/drawing/2014/main" id="{BD5A9352-670D-4753-BAD0-1769D09440A2}"/>
              </a:ext>
            </a:extLst>
          </p:cNvPr>
          <p:cNvSpPr>
            <a:spLocks noGrp="1"/>
          </p:cNvSpPr>
          <p:nvPr/>
        </p:nvSpPr>
        <p:spPr>
          <a:xfrm>
            <a:off x="10287000" y="3067050"/>
            <a:ext cx="933450" cy="190500"/>
          </a:xfrm>
          <a:prstGeom prst="rect">
            <a:avLst/>
          </a:prstGeom>
          <a:noFill/>
          <a:ln w="0">
            <a:noFill/>
          </a:ln>
        </p:spPr>
        <p:txBody>
          <a:bodyPr anchor="t">
            <a:normAutofit fontScale="66667"/>
          </a:bodyPr>
          <a:lstStyle/>
          <a:p>
            <a:pPr algn="l">
              <a:defRPr sz="975" b="1">
                <a:solidFill>
                  <a:srgbClr val="10272E"/>
                </a:solidFill>
                <a:latin typeface="DejaVu Sans"/>
                <a:ea typeface="DejaVu Sans"/>
                <a:cs typeface="DejaVu Sans"/>
              </a:defRPr>
            </a:pPr>
            <a:r>
              <a:rPr sz="975" b="1">
                <a:solidFill>
                  <a:srgbClr val="10272E"/>
                </a:solidFill>
                <a:latin typeface="DejaVu Sans"/>
                <a:ea typeface="DejaVu Sans"/>
                <a:cs typeface="DejaVu Sans"/>
              </a:rPr>
              <a:t>Аналіз</a:t>
            </a:r>
          </a:p>
        </p:txBody>
      </p:sp>
      <p:sp>
        <p:nvSpPr>
          <p:cNvPr id="37" name="Прямокутник: округлені кути 36">
            <a:extLst>
              <a:ext uri="{FF2B5EF4-FFF2-40B4-BE49-F238E27FC236}">
                <a16:creationId xmlns:a16="http://schemas.microsoft.com/office/drawing/2014/main" id="{470E99A5-B9E4-4ACA-9857-E87871BBF7F4}"/>
              </a:ext>
            </a:extLst>
          </p:cNvPr>
          <p:cNvSpPr>
            <a:spLocks noGrp="1"/>
          </p:cNvSpPr>
          <p:nvPr/>
        </p:nvSpPr>
        <p:spPr>
          <a:xfrm>
            <a:off x="514350" y="3829050"/>
            <a:ext cx="7067550" cy="1581150"/>
          </a:xfrm>
          <a:prstGeom prst="roundRect">
            <a:avLst>
              <a:gd name="adj" fmla="val 4819"/>
            </a:avLst>
          </a:prstGeom>
          <a:solidFill>
            <a:srgbClr val="FFFFFF"/>
          </a:solidFill>
          <a:ln w="9525">
            <a:solidFill>
              <a:srgbClr val="D8E3DE"/>
            </a:solidFill>
          </a:ln>
        </p:spPr>
      </p:sp>
      <p:sp>
        <p:nvSpPr>
          <p:cNvPr id="38" name="Прямокутник 37">
            <a:extLst>
              <a:ext uri="{FF2B5EF4-FFF2-40B4-BE49-F238E27FC236}">
                <a16:creationId xmlns:a16="http://schemas.microsoft.com/office/drawing/2014/main" id="{9CE90080-9342-4471-B237-4189AB344B18}"/>
              </a:ext>
            </a:extLst>
          </p:cNvPr>
          <p:cNvSpPr>
            <a:spLocks noGrp="1"/>
          </p:cNvSpPr>
          <p:nvPr/>
        </p:nvSpPr>
        <p:spPr>
          <a:xfrm>
            <a:off x="742950" y="4000500"/>
            <a:ext cx="257175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ОБОВ’ЯЗКОВІ РЕКВІЗИТИ</a:t>
            </a:r>
          </a:p>
        </p:txBody>
      </p:sp>
      <p:sp>
        <p:nvSpPr>
          <p:cNvPr id="39" name="Прямокутник 38">
            <a:extLst>
              <a:ext uri="{FF2B5EF4-FFF2-40B4-BE49-F238E27FC236}">
                <a16:creationId xmlns:a16="http://schemas.microsoft.com/office/drawing/2014/main" id="{10898D03-0EB7-4B15-98BE-8A2ED20DD43A}"/>
              </a:ext>
            </a:extLst>
          </p:cNvPr>
          <p:cNvSpPr>
            <a:spLocks noGrp="1"/>
          </p:cNvSpPr>
          <p:nvPr/>
        </p:nvSpPr>
        <p:spPr>
          <a:xfrm>
            <a:off x="742950" y="4324350"/>
            <a:ext cx="3067050" cy="161925"/>
          </a:xfrm>
          <a:prstGeom prst="rect">
            <a:avLst/>
          </a:prstGeom>
          <a:noFill/>
          <a:ln w="0">
            <a:noFill/>
          </a:ln>
        </p:spPr>
        <p:txBody>
          <a:bodyPr anchor="t">
            <a:normAutofit fontScale="56061"/>
          </a:bodyPr>
          <a:lstStyle/>
          <a:p>
            <a:pPr algn="l">
              <a:defRPr sz="825" b="1">
                <a:solidFill>
                  <a:srgbClr val="10272E"/>
                </a:solidFill>
                <a:latin typeface="DejaVu Sans"/>
                <a:ea typeface="DejaVu Sans"/>
                <a:cs typeface="DejaVu Sans"/>
              </a:defRPr>
            </a:pPr>
            <a:r>
              <a:rPr sz="825" b="1">
                <a:solidFill>
                  <a:srgbClr val="10272E"/>
                </a:solidFill>
                <a:latin typeface="DejaVu Sans"/>
                <a:ea typeface="DejaVu Sans"/>
                <a:cs typeface="DejaVu Sans"/>
              </a:rPr>
              <a:t>✓ код і об’єкт</a:t>
            </a:r>
          </a:p>
        </p:txBody>
      </p:sp>
      <p:sp>
        <p:nvSpPr>
          <p:cNvPr id="40" name="Прямокутник 39">
            <a:extLst>
              <a:ext uri="{FF2B5EF4-FFF2-40B4-BE49-F238E27FC236}">
                <a16:creationId xmlns:a16="http://schemas.microsoft.com/office/drawing/2014/main" id="{095FB25B-E038-4563-BC35-0D822C4F665C}"/>
              </a:ext>
            </a:extLst>
          </p:cNvPr>
          <p:cNvSpPr>
            <a:spLocks noGrp="1"/>
          </p:cNvSpPr>
          <p:nvPr/>
        </p:nvSpPr>
        <p:spPr>
          <a:xfrm>
            <a:off x="4057650" y="4324350"/>
            <a:ext cx="3067050" cy="161925"/>
          </a:xfrm>
          <a:prstGeom prst="rect">
            <a:avLst/>
          </a:prstGeom>
          <a:noFill/>
          <a:ln w="0">
            <a:noFill/>
          </a:ln>
        </p:spPr>
        <p:txBody>
          <a:bodyPr anchor="t">
            <a:normAutofit fontScale="56061"/>
          </a:bodyPr>
          <a:lstStyle/>
          <a:p>
            <a:pPr algn="l">
              <a:defRPr sz="825" b="0">
                <a:solidFill>
                  <a:srgbClr val="10272E"/>
                </a:solidFill>
                <a:latin typeface="DejaVu Sans"/>
                <a:ea typeface="DejaVu Sans"/>
                <a:cs typeface="DejaVu Sans"/>
              </a:defRPr>
            </a:pPr>
            <a:r>
              <a:rPr sz="825" b="0">
                <a:solidFill>
                  <a:srgbClr val="10272E"/>
                </a:solidFill>
                <a:latin typeface="DejaVu Sans"/>
                <a:ea typeface="DejaVu Sans"/>
                <a:cs typeface="DejaVu Sans"/>
              </a:rPr>
              <a:t>✓ місце та координати</a:t>
            </a:r>
          </a:p>
        </p:txBody>
      </p:sp>
      <p:sp>
        <p:nvSpPr>
          <p:cNvPr id="41" name="Прямокутник 40">
            <a:extLst>
              <a:ext uri="{FF2B5EF4-FFF2-40B4-BE49-F238E27FC236}">
                <a16:creationId xmlns:a16="http://schemas.microsoft.com/office/drawing/2014/main" id="{85A89FE9-0B2E-429B-A520-6ABAFB4F8D96}"/>
              </a:ext>
            </a:extLst>
          </p:cNvPr>
          <p:cNvSpPr>
            <a:spLocks noGrp="1"/>
          </p:cNvSpPr>
          <p:nvPr/>
        </p:nvSpPr>
        <p:spPr>
          <a:xfrm>
            <a:off x="742950" y="4533900"/>
            <a:ext cx="3067050" cy="161925"/>
          </a:xfrm>
          <a:prstGeom prst="rect">
            <a:avLst/>
          </a:prstGeom>
          <a:noFill/>
          <a:ln w="0">
            <a:noFill/>
          </a:ln>
        </p:spPr>
        <p:txBody>
          <a:bodyPr anchor="t">
            <a:normAutofit fontScale="56061"/>
          </a:bodyPr>
          <a:lstStyle/>
          <a:p>
            <a:pPr algn="l">
              <a:defRPr sz="825" b="0">
                <a:solidFill>
                  <a:srgbClr val="10272E"/>
                </a:solidFill>
                <a:latin typeface="DejaVu Sans"/>
                <a:ea typeface="DejaVu Sans"/>
                <a:cs typeface="DejaVu Sans"/>
              </a:defRPr>
            </a:pPr>
            <a:r>
              <a:rPr sz="825" b="0">
                <a:solidFill>
                  <a:srgbClr val="10272E"/>
                </a:solidFill>
                <a:latin typeface="DejaVu Sans"/>
                <a:ea typeface="DejaVu Sans"/>
                <a:cs typeface="DejaVu Sans"/>
              </a:rPr>
              <a:t>✓ дата, час, глибина</a:t>
            </a:r>
          </a:p>
        </p:txBody>
      </p:sp>
      <p:sp>
        <p:nvSpPr>
          <p:cNvPr id="42" name="Прямокутник 41">
            <a:extLst>
              <a:ext uri="{FF2B5EF4-FFF2-40B4-BE49-F238E27FC236}">
                <a16:creationId xmlns:a16="http://schemas.microsoft.com/office/drawing/2014/main" id="{8B804BD7-EDF5-4817-9DA2-BA88F2D4AF70}"/>
              </a:ext>
            </a:extLst>
          </p:cNvPr>
          <p:cNvSpPr>
            <a:spLocks noGrp="1"/>
          </p:cNvSpPr>
          <p:nvPr/>
        </p:nvSpPr>
        <p:spPr>
          <a:xfrm>
            <a:off x="4057650" y="4533900"/>
            <a:ext cx="3067050" cy="161925"/>
          </a:xfrm>
          <a:prstGeom prst="rect">
            <a:avLst/>
          </a:prstGeom>
          <a:noFill/>
          <a:ln w="0">
            <a:noFill/>
          </a:ln>
        </p:spPr>
        <p:txBody>
          <a:bodyPr anchor="t">
            <a:normAutofit fontScale="56061"/>
          </a:bodyPr>
          <a:lstStyle/>
          <a:p>
            <a:pPr algn="l">
              <a:defRPr sz="825" b="0">
                <a:solidFill>
                  <a:srgbClr val="10272E"/>
                </a:solidFill>
                <a:latin typeface="DejaVu Sans"/>
                <a:ea typeface="DejaVu Sans"/>
                <a:cs typeface="DejaVu Sans"/>
              </a:defRPr>
            </a:pPr>
            <a:r>
              <a:rPr sz="825" b="0">
                <a:solidFill>
                  <a:srgbClr val="10272E"/>
                </a:solidFill>
                <a:latin typeface="DejaVu Sans"/>
                <a:ea typeface="DejaVu Sans"/>
                <a:cs typeface="DejaVu Sans"/>
              </a:rPr>
              <a:t>✓ тип і контейнери</a:t>
            </a:r>
          </a:p>
        </p:txBody>
      </p:sp>
      <p:sp>
        <p:nvSpPr>
          <p:cNvPr id="43" name="Прямокутник 42">
            <a:extLst>
              <a:ext uri="{FF2B5EF4-FFF2-40B4-BE49-F238E27FC236}">
                <a16:creationId xmlns:a16="http://schemas.microsoft.com/office/drawing/2014/main" id="{93E08F51-BC46-4FFE-AD0A-99DC070FB593}"/>
              </a:ext>
            </a:extLst>
          </p:cNvPr>
          <p:cNvSpPr>
            <a:spLocks noGrp="1"/>
          </p:cNvSpPr>
          <p:nvPr/>
        </p:nvSpPr>
        <p:spPr>
          <a:xfrm>
            <a:off x="742950" y="4743450"/>
            <a:ext cx="3067050" cy="161925"/>
          </a:xfrm>
          <a:prstGeom prst="rect">
            <a:avLst/>
          </a:prstGeom>
          <a:noFill/>
          <a:ln w="0">
            <a:noFill/>
          </a:ln>
        </p:spPr>
        <p:txBody>
          <a:bodyPr anchor="t">
            <a:normAutofit fontScale="56061"/>
          </a:bodyPr>
          <a:lstStyle/>
          <a:p>
            <a:pPr algn="l">
              <a:defRPr sz="825" b="0">
                <a:solidFill>
                  <a:srgbClr val="10272E"/>
                </a:solidFill>
                <a:latin typeface="DejaVu Sans"/>
                <a:ea typeface="DejaVu Sans"/>
                <a:cs typeface="DejaVu Sans"/>
              </a:defRPr>
            </a:pPr>
            <a:r>
              <a:rPr sz="825" b="0">
                <a:solidFill>
                  <a:srgbClr val="10272E"/>
                </a:solidFill>
                <a:latin typeface="DejaVu Sans"/>
                <a:ea typeface="DejaVu Sans"/>
                <a:cs typeface="DejaVu Sans"/>
              </a:rPr>
              <a:t>✓ аналіз і консервація</a:t>
            </a:r>
          </a:p>
        </p:txBody>
      </p:sp>
      <p:sp>
        <p:nvSpPr>
          <p:cNvPr id="44" name="Прямокутник 43">
            <a:extLst>
              <a:ext uri="{FF2B5EF4-FFF2-40B4-BE49-F238E27FC236}">
                <a16:creationId xmlns:a16="http://schemas.microsoft.com/office/drawing/2014/main" id="{25DE1FA8-7665-4656-BB5B-C10DA9695433}"/>
              </a:ext>
            </a:extLst>
          </p:cNvPr>
          <p:cNvSpPr>
            <a:spLocks noGrp="1"/>
          </p:cNvSpPr>
          <p:nvPr/>
        </p:nvSpPr>
        <p:spPr>
          <a:xfrm>
            <a:off x="4057650" y="4743450"/>
            <a:ext cx="3067050" cy="161925"/>
          </a:xfrm>
          <a:prstGeom prst="rect">
            <a:avLst/>
          </a:prstGeom>
          <a:noFill/>
          <a:ln w="0">
            <a:noFill/>
          </a:ln>
        </p:spPr>
        <p:txBody>
          <a:bodyPr anchor="t">
            <a:normAutofit fontScale="56061"/>
          </a:bodyPr>
          <a:lstStyle/>
          <a:p>
            <a:pPr algn="l">
              <a:defRPr sz="825" b="0">
                <a:solidFill>
                  <a:srgbClr val="10272E"/>
                </a:solidFill>
                <a:latin typeface="DejaVu Sans"/>
                <a:ea typeface="DejaVu Sans"/>
                <a:cs typeface="DejaVu Sans"/>
              </a:defRPr>
            </a:pPr>
            <a:r>
              <a:rPr sz="825" b="0">
                <a:solidFill>
                  <a:srgbClr val="10272E"/>
                </a:solidFill>
                <a:latin typeface="DejaVu Sans"/>
                <a:ea typeface="DejaVu Sans"/>
                <a:cs typeface="DejaVu Sans"/>
              </a:rPr>
              <a:t>✓ температура та пломби</a:t>
            </a:r>
          </a:p>
        </p:txBody>
      </p:sp>
      <p:sp>
        <p:nvSpPr>
          <p:cNvPr id="45" name="Прямокутник 44">
            <a:extLst>
              <a:ext uri="{FF2B5EF4-FFF2-40B4-BE49-F238E27FC236}">
                <a16:creationId xmlns:a16="http://schemas.microsoft.com/office/drawing/2014/main" id="{EF82FB60-438D-4BBB-AF73-0461C5B9CE9D}"/>
              </a:ext>
            </a:extLst>
          </p:cNvPr>
          <p:cNvSpPr>
            <a:spLocks noGrp="1"/>
          </p:cNvSpPr>
          <p:nvPr/>
        </p:nvSpPr>
        <p:spPr>
          <a:xfrm>
            <a:off x="742950" y="4953000"/>
            <a:ext cx="3067050" cy="161925"/>
          </a:xfrm>
          <a:prstGeom prst="rect">
            <a:avLst/>
          </a:prstGeom>
          <a:noFill/>
          <a:ln w="0">
            <a:noFill/>
          </a:ln>
        </p:spPr>
        <p:txBody>
          <a:bodyPr anchor="t">
            <a:normAutofit fontScale="56061"/>
          </a:bodyPr>
          <a:lstStyle/>
          <a:p>
            <a:pPr algn="l">
              <a:defRPr sz="825" b="0">
                <a:solidFill>
                  <a:srgbClr val="10272E"/>
                </a:solidFill>
                <a:latin typeface="DejaVu Sans"/>
                <a:ea typeface="DejaVu Sans"/>
                <a:cs typeface="DejaVu Sans"/>
              </a:defRPr>
            </a:pPr>
            <a:r>
              <a:rPr sz="825" b="0">
                <a:solidFill>
                  <a:srgbClr val="10272E"/>
                </a:solidFill>
                <a:latin typeface="DejaVu Sans"/>
                <a:ea typeface="DejaVu Sans"/>
                <a:cs typeface="DejaVu Sans"/>
              </a:rPr>
              <a:t>✓ виконавець</a:t>
            </a:r>
          </a:p>
        </p:txBody>
      </p:sp>
      <p:sp>
        <p:nvSpPr>
          <p:cNvPr id="46" name="Прямокутник 45">
            <a:extLst>
              <a:ext uri="{FF2B5EF4-FFF2-40B4-BE49-F238E27FC236}">
                <a16:creationId xmlns:a16="http://schemas.microsoft.com/office/drawing/2014/main" id="{DAD3936D-FC37-41E3-8227-CA304437D611}"/>
              </a:ext>
            </a:extLst>
          </p:cNvPr>
          <p:cNvSpPr>
            <a:spLocks noGrp="1"/>
          </p:cNvSpPr>
          <p:nvPr/>
        </p:nvSpPr>
        <p:spPr>
          <a:xfrm>
            <a:off x="4057650" y="4953000"/>
            <a:ext cx="3067050" cy="161925"/>
          </a:xfrm>
          <a:prstGeom prst="rect">
            <a:avLst/>
          </a:prstGeom>
          <a:noFill/>
          <a:ln w="0">
            <a:noFill/>
          </a:ln>
        </p:spPr>
        <p:txBody>
          <a:bodyPr anchor="t">
            <a:normAutofit fontScale="56061"/>
          </a:bodyPr>
          <a:lstStyle/>
          <a:p>
            <a:pPr algn="l">
              <a:defRPr sz="825" b="0">
                <a:solidFill>
                  <a:srgbClr val="10272E"/>
                </a:solidFill>
                <a:latin typeface="DejaVu Sans"/>
                <a:ea typeface="DejaVu Sans"/>
                <a:cs typeface="DejaVu Sans"/>
              </a:defRPr>
            </a:pPr>
            <a:r>
              <a:rPr sz="825" b="0">
                <a:solidFill>
                  <a:srgbClr val="10272E"/>
                </a:solidFill>
                <a:latin typeface="DejaVu Sans"/>
                <a:ea typeface="DejaVu Sans"/>
                <a:cs typeface="DejaVu Sans"/>
              </a:rPr>
              <a:t>✓ передав / прийняв</a:t>
            </a:r>
          </a:p>
        </p:txBody>
      </p:sp>
      <p:sp>
        <p:nvSpPr>
          <p:cNvPr id="47" name="Прямокутник 46">
            <a:extLst>
              <a:ext uri="{FF2B5EF4-FFF2-40B4-BE49-F238E27FC236}">
                <a16:creationId xmlns:a16="http://schemas.microsoft.com/office/drawing/2014/main" id="{3C873992-A51F-4D4D-90CD-7FE50595842A}"/>
              </a:ext>
            </a:extLst>
          </p:cNvPr>
          <p:cNvSpPr>
            <a:spLocks noGrp="1"/>
          </p:cNvSpPr>
          <p:nvPr/>
        </p:nvSpPr>
        <p:spPr>
          <a:xfrm>
            <a:off x="742950" y="5162550"/>
            <a:ext cx="3067050" cy="161925"/>
          </a:xfrm>
          <a:prstGeom prst="rect">
            <a:avLst/>
          </a:prstGeom>
          <a:noFill/>
          <a:ln w="0">
            <a:noFill/>
          </a:ln>
        </p:spPr>
        <p:txBody>
          <a:bodyPr anchor="t">
            <a:normAutofit fontScale="56061"/>
          </a:bodyPr>
          <a:lstStyle/>
          <a:p>
            <a:pPr algn="l">
              <a:defRPr sz="825" b="0">
                <a:solidFill>
                  <a:srgbClr val="10272E"/>
                </a:solidFill>
                <a:latin typeface="DejaVu Sans"/>
                <a:ea typeface="DejaVu Sans"/>
                <a:cs typeface="DejaVu Sans"/>
              </a:defRPr>
            </a:pPr>
            <a:r>
              <a:rPr sz="825" b="0">
                <a:solidFill>
                  <a:srgbClr val="10272E"/>
                </a:solidFill>
                <a:latin typeface="DejaVu Sans"/>
                <a:ea typeface="DejaVu Sans"/>
                <a:cs typeface="DejaVu Sans"/>
              </a:rPr>
              <a:t>✓ стан упаковки</a:t>
            </a:r>
          </a:p>
        </p:txBody>
      </p:sp>
      <p:sp>
        <p:nvSpPr>
          <p:cNvPr id="48" name="Прямокутник 47">
            <a:extLst>
              <a:ext uri="{FF2B5EF4-FFF2-40B4-BE49-F238E27FC236}">
                <a16:creationId xmlns:a16="http://schemas.microsoft.com/office/drawing/2014/main" id="{AB6923E0-E298-427F-86AA-1F0966D3DF01}"/>
              </a:ext>
            </a:extLst>
          </p:cNvPr>
          <p:cNvSpPr>
            <a:spLocks noGrp="1"/>
          </p:cNvSpPr>
          <p:nvPr/>
        </p:nvSpPr>
        <p:spPr>
          <a:xfrm>
            <a:off x="4057650" y="5162550"/>
            <a:ext cx="3067050" cy="161925"/>
          </a:xfrm>
          <a:prstGeom prst="rect">
            <a:avLst/>
          </a:prstGeom>
          <a:noFill/>
          <a:ln w="0">
            <a:noFill/>
          </a:ln>
        </p:spPr>
        <p:txBody>
          <a:bodyPr anchor="t">
            <a:normAutofit fontScale="56061"/>
          </a:bodyPr>
          <a:lstStyle/>
          <a:p>
            <a:pPr algn="l">
              <a:defRPr sz="825" b="0">
                <a:solidFill>
                  <a:srgbClr val="10272E"/>
                </a:solidFill>
                <a:latin typeface="DejaVu Sans"/>
                <a:ea typeface="DejaVu Sans"/>
                <a:cs typeface="DejaVu Sans"/>
              </a:defRPr>
            </a:pPr>
            <a:r>
              <a:rPr sz="825" b="0">
                <a:solidFill>
                  <a:srgbClr val="10272E"/>
                </a:solidFill>
                <a:latin typeface="DejaVu Sans"/>
                <a:ea typeface="DejaVu Sans"/>
                <a:cs typeface="DejaVu Sans"/>
              </a:rPr>
              <a:t>✓ відхилення</a:t>
            </a:r>
          </a:p>
        </p:txBody>
      </p:sp>
      <p:sp>
        <p:nvSpPr>
          <p:cNvPr id="49" name="Прямокутник: округлені кути 48">
            <a:extLst>
              <a:ext uri="{FF2B5EF4-FFF2-40B4-BE49-F238E27FC236}">
                <a16:creationId xmlns:a16="http://schemas.microsoft.com/office/drawing/2014/main" id="{35757CED-2F0C-41A3-A3FA-071D9AC748F9}"/>
              </a:ext>
            </a:extLst>
          </p:cNvPr>
          <p:cNvSpPr>
            <a:spLocks noGrp="1"/>
          </p:cNvSpPr>
          <p:nvPr/>
        </p:nvSpPr>
        <p:spPr>
          <a:xfrm>
            <a:off x="7867650" y="3829050"/>
            <a:ext cx="3714750" cy="1581150"/>
          </a:xfrm>
          <a:prstGeom prst="roundRect">
            <a:avLst>
              <a:gd name="adj" fmla="val 4819"/>
            </a:avLst>
          </a:prstGeom>
          <a:solidFill>
            <a:srgbClr val="DCEBE2"/>
          </a:solidFill>
          <a:ln w="0">
            <a:noFill/>
          </a:ln>
        </p:spPr>
      </p:sp>
      <p:sp>
        <p:nvSpPr>
          <p:cNvPr id="50" name="Прямокутник 49">
            <a:extLst>
              <a:ext uri="{FF2B5EF4-FFF2-40B4-BE49-F238E27FC236}">
                <a16:creationId xmlns:a16="http://schemas.microsoft.com/office/drawing/2014/main" id="{40B81033-5B91-4905-992E-210E1AF81167}"/>
              </a:ext>
            </a:extLst>
          </p:cNvPr>
          <p:cNvSpPr>
            <a:spLocks noGrp="1"/>
          </p:cNvSpPr>
          <p:nvPr/>
        </p:nvSpPr>
        <p:spPr>
          <a:xfrm>
            <a:off x="8096250" y="4000500"/>
            <a:ext cx="2095500" cy="190500"/>
          </a:xfrm>
          <a:prstGeom prst="rect">
            <a:avLst/>
          </a:prstGeom>
          <a:noFill/>
          <a:ln w="0">
            <a:noFill/>
          </a:ln>
        </p:spPr>
        <p:txBody>
          <a:bodyPr anchor="t">
            <a:normAutofit fontScale="78788"/>
          </a:bodyPr>
          <a:lstStyle/>
          <a:p>
            <a:pPr algn="l">
              <a:defRPr sz="825" b="1">
                <a:solidFill>
                  <a:srgbClr val="4D8A68"/>
                </a:solidFill>
                <a:latin typeface="DejaVu Sans"/>
                <a:ea typeface="DejaVu Sans"/>
                <a:cs typeface="DejaVu Sans"/>
              </a:defRPr>
            </a:pPr>
            <a:r>
              <a:rPr sz="825" b="1">
                <a:solidFill>
                  <a:srgbClr val="4D8A68"/>
                </a:solidFill>
                <a:latin typeface="DejaVu Sans"/>
                <a:ea typeface="DejaVu Sans"/>
                <a:cs typeface="DejaVu Sans"/>
              </a:rPr>
              <a:t>ЩО ЗАБЕЗПЕЧУЄ</a:t>
            </a:r>
          </a:p>
        </p:txBody>
      </p:sp>
      <p:sp>
        <p:nvSpPr>
          <p:cNvPr id="51" name="Прямокутник 50">
            <a:extLst>
              <a:ext uri="{FF2B5EF4-FFF2-40B4-BE49-F238E27FC236}">
                <a16:creationId xmlns:a16="http://schemas.microsoft.com/office/drawing/2014/main" id="{23815BD2-F41B-406A-8901-D1DB6E6A9036}"/>
              </a:ext>
            </a:extLst>
          </p:cNvPr>
          <p:cNvSpPr>
            <a:spLocks noGrp="1"/>
          </p:cNvSpPr>
          <p:nvPr/>
        </p:nvSpPr>
        <p:spPr>
          <a:xfrm>
            <a:off x="8096250" y="4324350"/>
            <a:ext cx="3143250" cy="904875"/>
          </a:xfrm>
          <a:prstGeom prst="rect">
            <a:avLst/>
          </a:prstGeom>
          <a:noFill/>
          <a:ln w="0">
            <a:noFill/>
          </a:ln>
        </p:spPr>
        <p:txBody>
          <a:bodyPr anchor="t">
            <a:normAutofit/>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ідентичність проби</a:t>
            </a:r>
          </a:p>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доказовість і простежуваність</a:t>
            </a:r>
          </a:p>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контроль відповідальності</a:t>
            </a:r>
          </a:p>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хронологію та виявлення порушень</a:t>
            </a:r>
          </a:p>
        </p:txBody>
      </p:sp>
      <p:sp>
        <p:nvSpPr>
          <p:cNvPr id="52" name="Прямокутник: округлені кути 51">
            <a:extLst>
              <a:ext uri="{FF2B5EF4-FFF2-40B4-BE49-F238E27FC236}">
                <a16:creationId xmlns:a16="http://schemas.microsoft.com/office/drawing/2014/main" id="{8FDDC7CC-3DED-4710-BD0D-1952082D5898}"/>
              </a:ext>
            </a:extLst>
          </p:cNvPr>
          <p:cNvSpPr>
            <a:spLocks noGrp="1"/>
          </p:cNvSpPr>
          <p:nvPr/>
        </p:nvSpPr>
        <p:spPr>
          <a:xfrm>
            <a:off x="514350" y="5657850"/>
            <a:ext cx="11068050" cy="514350"/>
          </a:xfrm>
          <a:prstGeom prst="roundRect">
            <a:avLst>
              <a:gd name="adj" fmla="val 14815"/>
            </a:avLst>
          </a:prstGeom>
          <a:solidFill>
            <a:srgbClr val="10272E"/>
          </a:solidFill>
          <a:ln w="0">
            <a:noFill/>
          </a:ln>
        </p:spPr>
      </p:sp>
      <p:sp>
        <p:nvSpPr>
          <p:cNvPr id="53" name="Прямокутник 52">
            <a:extLst>
              <a:ext uri="{FF2B5EF4-FFF2-40B4-BE49-F238E27FC236}">
                <a16:creationId xmlns:a16="http://schemas.microsoft.com/office/drawing/2014/main" id="{120B7290-4BB1-469C-B16F-F9333B9AE062}"/>
              </a:ext>
            </a:extLst>
          </p:cNvPr>
          <p:cNvSpPr>
            <a:spLocks noGrp="1"/>
          </p:cNvSpPr>
          <p:nvPr/>
        </p:nvSpPr>
        <p:spPr>
          <a:xfrm>
            <a:off x="742950" y="5781675"/>
            <a:ext cx="10572750" cy="266700"/>
          </a:xfrm>
          <a:prstGeom prst="rect">
            <a:avLst/>
          </a:prstGeom>
          <a:noFill/>
          <a:ln w="0">
            <a:noFill/>
          </a:ln>
        </p:spPr>
        <p:txBody>
          <a:bodyPr anchor="t">
            <a:normAutofit/>
          </a:bodyPr>
          <a:lstStyle/>
          <a:p>
            <a:pPr algn="ctr">
              <a:defRPr sz="1050" b="1">
                <a:solidFill>
                  <a:srgbClr val="FFFFFF"/>
                </a:solidFill>
                <a:latin typeface="DejaVu Sans"/>
                <a:ea typeface="DejaVu Sans"/>
                <a:cs typeface="DejaVu Sans"/>
              </a:defRPr>
            </a:pPr>
            <a:r>
              <a:rPr sz="1050" b="1">
                <a:solidFill>
                  <a:srgbClr val="FFFFFF"/>
                </a:solidFill>
                <a:latin typeface="DejaVu Sans"/>
                <a:ea typeface="DejaVu Sans"/>
                <a:cs typeface="DejaVu Sans"/>
              </a:rPr>
              <a:t>Порушення ланцюга послаблює доказову цінність, навіть якщо результат придатний для орієнтовного аналізу.</a:t>
            </a:r>
          </a:p>
        </p:txBody>
      </p:sp>
      <p:sp>
        <p:nvSpPr>
          <p:cNvPr id="54" name="Прямокутник 53">
            <a:extLst>
              <a:ext uri="{FF2B5EF4-FFF2-40B4-BE49-F238E27FC236}">
                <a16:creationId xmlns:a16="http://schemas.microsoft.com/office/drawing/2014/main" id="{0DAA8A61-83E1-46AB-8434-1A60BB8EFE78}"/>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55" name="Прямокутник 54">
            <a:extLst>
              <a:ext uri="{FF2B5EF4-FFF2-40B4-BE49-F238E27FC236}">
                <a16:creationId xmlns:a16="http://schemas.microsoft.com/office/drawing/2014/main" id="{BBE985F3-312A-49C8-9A59-BA92C629BA30}"/>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24</a:t>
            </a:r>
          </a:p>
        </p:txBody>
      </p:sp>
    </p:spTree>
    <p:extLst>
      <p:ext uri="{BB962C8B-B14F-4D97-AF65-F5344CB8AC3E}">
        <p14:creationId xmlns:p14="http://schemas.microsoft.com/office/powerpoint/2010/main" val="5186575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 name="Прямокутник 24">
            <a:extLst>
              <a:ext uri="{FF2B5EF4-FFF2-40B4-BE49-F238E27FC236}">
                <a16:creationId xmlns:a16="http://schemas.microsoft.com/office/drawing/2014/main" id="{D1D0BA2C-0B40-4C0B-A7DE-C8EC59A85C76}"/>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25</a:t>
            </a:r>
          </a:p>
        </p:txBody>
      </p:sp>
      <p:sp>
        <p:nvSpPr>
          <p:cNvPr id="2" name="Прямокутник 1">
            <a:extLst>
              <a:ext uri="{FF2B5EF4-FFF2-40B4-BE49-F238E27FC236}">
                <a16:creationId xmlns:a16="http://schemas.microsoft.com/office/drawing/2014/main" id="{21BBCBC9-C1DD-4D5C-A3D4-BB41FBA5362E}"/>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87F7A6F1-CCDC-4AB6-AB0D-DD87B90BCD6C}"/>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Маркування пов’язує контейнер з усіма документами</a:t>
            </a:r>
          </a:p>
        </p:txBody>
      </p:sp>
      <p:sp>
        <p:nvSpPr>
          <p:cNvPr id="4" name="Прямокутник: округлені кути 3">
            <a:extLst>
              <a:ext uri="{FF2B5EF4-FFF2-40B4-BE49-F238E27FC236}">
                <a16:creationId xmlns:a16="http://schemas.microsoft.com/office/drawing/2014/main" id="{05DA1664-3B4B-4477-A0E6-E326BA713F67}"/>
              </a:ext>
            </a:extLst>
          </p:cNvPr>
          <p:cNvSpPr>
            <a:spLocks noGrp="1"/>
          </p:cNvSpPr>
          <p:nvPr/>
        </p:nvSpPr>
        <p:spPr>
          <a:xfrm>
            <a:off x="514350" y="1657350"/>
            <a:ext cx="11068050" cy="781050"/>
          </a:xfrm>
          <a:prstGeom prst="roundRect">
            <a:avLst>
              <a:gd name="adj" fmla="val 9756"/>
            </a:avLst>
          </a:prstGeom>
          <a:solidFill>
            <a:srgbClr val="FFFFFF"/>
          </a:solidFill>
          <a:ln w="9525">
            <a:solidFill>
              <a:srgbClr val="D8E3DE"/>
            </a:solidFill>
          </a:ln>
        </p:spPr>
      </p:sp>
      <p:sp>
        <p:nvSpPr>
          <p:cNvPr id="5" name="Прямокутник: округлені кути 4">
            <a:extLst>
              <a:ext uri="{FF2B5EF4-FFF2-40B4-BE49-F238E27FC236}">
                <a16:creationId xmlns:a16="http://schemas.microsoft.com/office/drawing/2014/main" id="{C14E3C54-88D1-432F-BEFB-49680BBBE83D}"/>
              </a:ext>
            </a:extLst>
          </p:cNvPr>
          <p:cNvSpPr>
            <a:spLocks noGrp="1"/>
          </p:cNvSpPr>
          <p:nvPr/>
        </p:nvSpPr>
        <p:spPr>
          <a:xfrm>
            <a:off x="514350" y="1657350"/>
            <a:ext cx="76200" cy="7810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3A4C07A3-0DA9-4F22-9F19-349105809D79}"/>
              </a:ext>
            </a:extLst>
          </p:cNvPr>
          <p:cNvSpPr>
            <a:spLocks noGrp="1"/>
          </p:cNvSpPr>
          <p:nvPr/>
        </p:nvSpPr>
        <p:spPr>
          <a:xfrm>
            <a:off x="742950" y="1809750"/>
            <a:ext cx="1064895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МАРКУВАННЯ ПРОБИ</a:t>
            </a:r>
          </a:p>
        </p:txBody>
      </p:sp>
      <p:sp>
        <p:nvSpPr>
          <p:cNvPr id="7" name="Прямокутник 6">
            <a:extLst>
              <a:ext uri="{FF2B5EF4-FFF2-40B4-BE49-F238E27FC236}">
                <a16:creationId xmlns:a16="http://schemas.microsoft.com/office/drawing/2014/main" id="{53773729-A4C8-4B68-AA1E-A44AA08B304B}"/>
              </a:ext>
            </a:extLst>
          </p:cNvPr>
          <p:cNvSpPr>
            <a:spLocks noGrp="1"/>
          </p:cNvSpPr>
          <p:nvPr/>
        </p:nvSpPr>
        <p:spPr>
          <a:xfrm>
            <a:off x="742950" y="2066925"/>
            <a:ext cx="10648950" cy="257175"/>
          </a:xfrm>
          <a:prstGeom prst="rect">
            <a:avLst/>
          </a:prstGeom>
          <a:noFill/>
          <a:ln w="0">
            <a:noFill/>
          </a:ln>
        </p:spPr>
        <p:txBody>
          <a:bodyPr anchor="t">
            <a:normAutofit fontScale="85294"/>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Нанесення унікального коду й мінімальних ідентифікаційних даних на етикетку одразу після відбору.</a:t>
            </a:r>
          </a:p>
        </p:txBody>
      </p:sp>
      <p:sp>
        <p:nvSpPr>
          <p:cNvPr id="8" name="Прямокутник: округлені кути 7">
            <a:extLst>
              <a:ext uri="{FF2B5EF4-FFF2-40B4-BE49-F238E27FC236}">
                <a16:creationId xmlns:a16="http://schemas.microsoft.com/office/drawing/2014/main" id="{F6B11214-8E2A-41A8-9FE6-1AE55272109F}"/>
              </a:ext>
            </a:extLst>
          </p:cNvPr>
          <p:cNvSpPr>
            <a:spLocks noGrp="1"/>
          </p:cNvSpPr>
          <p:nvPr/>
        </p:nvSpPr>
        <p:spPr>
          <a:xfrm>
            <a:off x="514350" y="2781300"/>
            <a:ext cx="4762500" cy="2609850"/>
          </a:xfrm>
          <a:prstGeom prst="roundRect">
            <a:avLst>
              <a:gd name="adj" fmla="val 2920"/>
            </a:avLst>
          </a:prstGeom>
          <a:solidFill>
            <a:srgbClr val="F5EBDD"/>
          </a:solidFill>
          <a:ln w="9525">
            <a:solidFill>
              <a:srgbClr val="E4D2B5"/>
            </a:solidFill>
          </a:ln>
        </p:spPr>
      </p:sp>
      <p:sp>
        <p:nvSpPr>
          <p:cNvPr id="9" name="Прямокутник 8">
            <a:extLst>
              <a:ext uri="{FF2B5EF4-FFF2-40B4-BE49-F238E27FC236}">
                <a16:creationId xmlns:a16="http://schemas.microsoft.com/office/drawing/2014/main" id="{81304E85-383A-45F7-BD14-AC86F9BFE72B}"/>
              </a:ext>
            </a:extLst>
          </p:cNvPr>
          <p:cNvSpPr>
            <a:spLocks noGrp="1"/>
          </p:cNvSpPr>
          <p:nvPr/>
        </p:nvSpPr>
        <p:spPr>
          <a:xfrm>
            <a:off x="742950" y="2971800"/>
            <a:ext cx="2095500" cy="190500"/>
          </a:xfrm>
          <a:prstGeom prst="rect">
            <a:avLst/>
          </a:prstGeom>
          <a:noFill/>
          <a:ln w="0">
            <a:noFill/>
          </a:ln>
        </p:spPr>
        <p:txBody>
          <a:bodyPr anchor="t">
            <a:normAutofit fontScale="78788"/>
          </a:bodyPr>
          <a:lstStyle/>
          <a:p>
            <a:pPr algn="l">
              <a:defRPr sz="825" b="1">
                <a:solidFill>
                  <a:srgbClr val="D8942C"/>
                </a:solidFill>
                <a:latin typeface="DejaVu Sans"/>
                <a:ea typeface="DejaVu Sans"/>
                <a:cs typeface="DejaVu Sans"/>
              </a:defRPr>
            </a:pPr>
            <a:r>
              <a:rPr sz="825" b="1">
                <a:solidFill>
                  <a:srgbClr val="D8942C"/>
                </a:solidFill>
                <a:latin typeface="DejaVu Sans"/>
                <a:ea typeface="DejaVu Sans"/>
                <a:cs typeface="DejaVu Sans"/>
              </a:rPr>
              <a:t>ЕТИКЕТКА ПРОБИ</a:t>
            </a:r>
          </a:p>
        </p:txBody>
      </p:sp>
      <p:sp>
        <p:nvSpPr>
          <p:cNvPr id="10" name="Прямокутник: округлені кути 9">
            <a:extLst>
              <a:ext uri="{FF2B5EF4-FFF2-40B4-BE49-F238E27FC236}">
                <a16:creationId xmlns:a16="http://schemas.microsoft.com/office/drawing/2014/main" id="{6B7171FC-84A0-46E3-98C8-3BBD2AE67E8F}"/>
              </a:ext>
            </a:extLst>
          </p:cNvPr>
          <p:cNvSpPr>
            <a:spLocks noGrp="1"/>
          </p:cNvSpPr>
          <p:nvPr/>
        </p:nvSpPr>
        <p:spPr>
          <a:xfrm>
            <a:off x="857250" y="3333750"/>
            <a:ext cx="4076700" cy="1638300"/>
          </a:xfrm>
          <a:prstGeom prst="roundRect">
            <a:avLst>
              <a:gd name="adj" fmla="val 4651"/>
            </a:avLst>
          </a:prstGeom>
          <a:solidFill>
            <a:srgbClr val="FFFFFF"/>
          </a:solidFill>
          <a:ln w="9525">
            <a:solidFill>
              <a:srgbClr val="D8E3DE"/>
            </a:solidFill>
          </a:ln>
        </p:spPr>
      </p:sp>
      <p:sp>
        <p:nvSpPr>
          <p:cNvPr id="11" name="Прямокутник 10">
            <a:extLst>
              <a:ext uri="{FF2B5EF4-FFF2-40B4-BE49-F238E27FC236}">
                <a16:creationId xmlns:a16="http://schemas.microsoft.com/office/drawing/2014/main" id="{DE434D62-1ECD-4081-A338-94258B4CFCE1}"/>
              </a:ext>
            </a:extLst>
          </p:cNvPr>
          <p:cNvSpPr>
            <a:spLocks noGrp="1"/>
          </p:cNvSpPr>
          <p:nvPr/>
        </p:nvSpPr>
        <p:spPr>
          <a:xfrm>
            <a:off x="1085850" y="3524250"/>
            <a:ext cx="2476500" cy="304800"/>
          </a:xfrm>
          <a:prstGeom prst="rect">
            <a:avLst/>
          </a:prstGeom>
          <a:noFill/>
          <a:ln w="0">
            <a:noFill/>
          </a:ln>
        </p:spPr>
        <p:txBody>
          <a:bodyPr anchor="t">
            <a:normAutofit fontScale="77778"/>
          </a:bodyPr>
          <a:lstStyle/>
          <a:p>
            <a:pPr algn="l">
              <a:defRPr sz="1800" b="1">
                <a:solidFill>
                  <a:srgbClr val="10272E"/>
                </a:solidFill>
                <a:latin typeface="DejaVu Sans"/>
                <a:ea typeface="DejaVu Sans"/>
                <a:cs typeface="DejaVu Sans"/>
              </a:defRPr>
            </a:pPr>
            <a:r>
              <a:rPr sz="1800" b="1">
                <a:solidFill>
                  <a:srgbClr val="10272E"/>
                </a:solidFill>
                <a:latin typeface="DejaVu Sans"/>
                <a:ea typeface="DejaVu Sans"/>
                <a:cs typeface="DejaVu Sans"/>
              </a:rPr>
              <a:t>SOIL-06-025</a:t>
            </a:r>
          </a:p>
        </p:txBody>
      </p:sp>
      <p:sp>
        <p:nvSpPr>
          <p:cNvPr id="12" name="Прямокутник: округлені кути 11">
            <a:extLst>
              <a:ext uri="{FF2B5EF4-FFF2-40B4-BE49-F238E27FC236}">
                <a16:creationId xmlns:a16="http://schemas.microsoft.com/office/drawing/2014/main" id="{ED250731-84F8-4811-B338-AEB22A3A0B48}"/>
              </a:ext>
            </a:extLst>
          </p:cNvPr>
          <p:cNvSpPr>
            <a:spLocks noGrp="1"/>
          </p:cNvSpPr>
          <p:nvPr/>
        </p:nvSpPr>
        <p:spPr>
          <a:xfrm>
            <a:off x="3829050" y="3486150"/>
            <a:ext cx="819150" cy="381000"/>
          </a:xfrm>
          <a:prstGeom prst="roundRect">
            <a:avLst>
              <a:gd name="adj" fmla="val 20000"/>
            </a:avLst>
          </a:prstGeom>
          <a:solidFill>
            <a:srgbClr val="0F6B64"/>
          </a:solidFill>
          <a:ln w="0">
            <a:noFill/>
          </a:ln>
        </p:spPr>
      </p:sp>
      <p:sp>
        <p:nvSpPr>
          <p:cNvPr id="13" name="Прямокутник 12">
            <a:extLst>
              <a:ext uri="{FF2B5EF4-FFF2-40B4-BE49-F238E27FC236}">
                <a16:creationId xmlns:a16="http://schemas.microsoft.com/office/drawing/2014/main" id="{9DBE813E-AB6E-471C-8754-7879B68136C9}"/>
              </a:ext>
            </a:extLst>
          </p:cNvPr>
          <p:cNvSpPr>
            <a:spLocks noGrp="1"/>
          </p:cNvSpPr>
          <p:nvPr/>
        </p:nvSpPr>
        <p:spPr>
          <a:xfrm>
            <a:off x="3829050" y="3609975"/>
            <a:ext cx="819150" cy="133350"/>
          </a:xfrm>
          <a:prstGeom prst="rect">
            <a:avLst/>
          </a:prstGeom>
          <a:noFill/>
          <a:ln w="0">
            <a:noFill/>
          </a:ln>
        </p:spPr>
        <p:txBody>
          <a:bodyPr anchor="t">
            <a:normAutofit fontScale="36667"/>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ҐРУНТ</a:t>
            </a:r>
          </a:p>
        </p:txBody>
      </p:sp>
      <p:sp>
        <p:nvSpPr>
          <p:cNvPr id="14" name="Прямокутник 13">
            <a:extLst>
              <a:ext uri="{FF2B5EF4-FFF2-40B4-BE49-F238E27FC236}">
                <a16:creationId xmlns:a16="http://schemas.microsoft.com/office/drawing/2014/main" id="{438303D7-D743-4BDB-BA13-C9BBCD5247F1}"/>
              </a:ext>
            </a:extLst>
          </p:cNvPr>
          <p:cNvSpPr>
            <a:spLocks noGrp="1"/>
          </p:cNvSpPr>
          <p:nvPr/>
        </p:nvSpPr>
        <p:spPr>
          <a:xfrm>
            <a:off x="1085850" y="4019550"/>
            <a:ext cx="3429000" cy="704850"/>
          </a:xfrm>
          <a:prstGeom prst="rect">
            <a:avLst/>
          </a:prstGeom>
          <a:noFill/>
          <a:ln w="0">
            <a:noFill/>
          </a:ln>
        </p:spPr>
        <p:txBody>
          <a:bodyPr anchor="t">
            <a:normAutofit/>
          </a:bodyPr>
          <a:lstStyle/>
          <a:p>
            <a:pPr algn="l">
              <a:defRPr sz="1125" b="0">
                <a:solidFill>
                  <a:srgbClr val="617278"/>
                </a:solidFill>
                <a:latin typeface="DejaVu Sans"/>
                <a:ea typeface="DejaVu Sans"/>
                <a:cs typeface="DejaVu Sans"/>
              </a:defRPr>
            </a:pPr>
            <a:r>
              <a:rPr sz="1125" b="0">
                <a:solidFill>
                  <a:srgbClr val="617278"/>
                </a:solidFill>
                <a:latin typeface="DejaVu Sans"/>
                <a:ea typeface="DejaVu Sans"/>
                <a:cs typeface="DejaVu Sans"/>
              </a:rPr>
              <a:t>Дата: 30.09.2026      Час: 10:35</a:t>
            </a:r>
          </a:p>
          <a:p>
            <a:pPr algn="l">
              <a:defRPr sz="1125" b="0">
                <a:solidFill>
                  <a:srgbClr val="617278"/>
                </a:solidFill>
                <a:latin typeface="DejaVu Sans"/>
                <a:ea typeface="DejaVu Sans"/>
                <a:cs typeface="DejaVu Sans"/>
              </a:defRPr>
            </a:pPr>
            <a:r>
              <a:rPr sz="1125" b="0">
                <a:solidFill>
                  <a:srgbClr val="617278"/>
                </a:solidFill>
                <a:latin typeface="DejaVu Sans"/>
                <a:ea typeface="DejaVu Sans"/>
                <a:cs typeface="DejaVu Sans"/>
              </a:rPr>
              <a:t>Точка: P-12              Глибина: 0–10 см</a:t>
            </a:r>
          </a:p>
          <a:p>
            <a:pPr algn="l">
              <a:defRPr sz="1125" b="0">
                <a:solidFill>
                  <a:srgbClr val="617278"/>
                </a:solidFill>
                <a:latin typeface="DejaVu Sans"/>
                <a:ea typeface="DejaVu Sans"/>
                <a:cs typeface="DejaVu Sans"/>
              </a:defRPr>
            </a:pPr>
            <a:r>
              <a:rPr sz="1125" b="0">
                <a:solidFill>
                  <a:srgbClr val="617278"/>
                </a:solidFill>
                <a:latin typeface="DejaVu Sans"/>
                <a:ea typeface="DejaVu Sans"/>
                <a:cs typeface="DejaVu Sans"/>
              </a:rPr>
              <a:t>Виконавець: О.А.       Контроль: основна</a:t>
            </a:r>
          </a:p>
        </p:txBody>
      </p:sp>
      <p:sp>
        <p:nvSpPr>
          <p:cNvPr id="15" name="Прямокутник: округлені кути 14">
            <a:extLst>
              <a:ext uri="{FF2B5EF4-FFF2-40B4-BE49-F238E27FC236}">
                <a16:creationId xmlns:a16="http://schemas.microsoft.com/office/drawing/2014/main" id="{B41C945C-C129-460C-90FC-E4944BFCC015}"/>
              </a:ext>
            </a:extLst>
          </p:cNvPr>
          <p:cNvSpPr>
            <a:spLocks noGrp="1"/>
          </p:cNvSpPr>
          <p:nvPr/>
        </p:nvSpPr>
        <p:spPr>
          <a:xfrm>
            <a:off x="5562600" y="2781300"/>
            <a:ext cx="2952750" cy="2609850"/>
          </a:xfrm>
          <a:prstGeom prst="roundRect">
            <a:avLst>
              <a:gd name="adj" fmla="val 2920"/>
            </a:avLst>
          </a:prstGeom>
          <a:solidFill>
            <a:srgbClr val="F4F8F5"/>
          </a:solidFill>
          <a:ln w="9525">
            <a:solidFill>
              <a:srgbClr val="D8E3DE"/>
            </a:solidFill>
          </a:ln>
        </p:spPr>
      </p:sp>
      <p:sp>
        <p:nvSpPr>
          <p:cNvPr id="16" name="Прямокутник 15">
            <a:extLst>
              <a:ext uri="{FF2B5EF4-FFF2-40B4-BE49-F238E27FC236}">
                <a16:creationId xmlns:a16="http://schemas.microsoft.com/office/drawing/2014/main" id="{7859C833-80A2-4EA5-9427-27E8B0E3B9B3}"/>
              </a:ext>
            </a:extLst>
          </p:cNvPr>
          <p:cNvSpPr>
            <a:spLocks noGrp="1"/>
          </p:cNvSpPr>
          <p:nvPr/>
        </p:nvSpPr>
        <p:spPr>
          <a:xfrm>
            <a:off x="5791200" y="2971800"/>
            <a:ext cx="180975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ПРАВИЛА КОДУ</a:t>
            </a:r>
          </a:p>
        </p:txBody>
      </p:sp>
      <p:sp>
        <p:nvSpPr>
          <p:cNvPr id="17" name="Прямокутник 16">
            <a:extLst>
              <a:ext uri="{FF2B5EF4-FFF2-40B4-BE49-F238E27FC236}">
                <a16:creationId xmlns:a16="http://schemas.microsoft.com/office/drawing/2014/main" id="{D06A5CB4-52CA-4FD7-987C-5D0682578613}"/>
              </a:ext>
            </a:extLst>
          </p:cNvPr>
          <p:cNvSpPr>
            <a:spLocks noGrp="1"/>
          </p:cNvSpPr>
          <p:nvPr/>
        </p:nvSpPr>
        <p:spPr>
          <a:xfrm>
            <a:off x="5791200" y="3352800"/>
            <a:ext cx="2381250" cy="1571625"/>
          </a:xfrm>
          <a:prstGeom prst="rect">
            <a:avLst/>
          </a:prstGeom>
          <a:noFill/>
          <a:ln w="0">
            <a:noFill/>
          </a:ln>
        </p:spPr>
        <p:txBody>
          <a:bodyPr anchor="t">
            <a:normAutofit/>
          </a:bodyPr>
          <a:lstStyle/>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не повторюється</a:t>
            </a:r>
          </a:p>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не змінюється</a:t>
            </a:r>
          </a:p>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не залежить від пам’яті</a:t>
            </a:r>
          </a:p>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не має неоднозначних символів</a:t>
            </a:r>
          </a:p>
          <a:p>
            <a:pPr algn="l">
              <a:defRPr sz="1050" b="0">
                <a:solidFill>
                  <a:srgbClr val="10272E"/>
                </a:solidFill>
                <a:latin typeface="DejaVu Sans"/>
                <a:ea typeface="DejaVu Sans"/>
                <a:cs typeface="DejaVu Sans"/>
              </a:defRPr>
            </a:pPr>
            <a:r>
              <a:rPr sz="1050" b="0">
                <a:solidFill>
                  <a:srgbClr val="10272E"/>
                </a:solidFill>
                <a:latin typeface="DejaVu Sans"/>
                <a:ea typeface="DejaVu Sans"/>
                <a:cs typeface="DejaVu Sans"/>
              </a:rPr>
              <a:t>не розкриває результат</a:t>
            </a:r>
          </a:p>
        </p:txBody>
      </p:sp>
      <p:sp>
        <p:nvSpPr>
          <p:cNvPr id="18" name="Прямокутник: округлені кути 17">
            <a:extLst>
              <a:ext uri="{FF2B5EF4-FFF2-40B4-BE49-F238E27FC236}">
                <a16:creationId xmlns:a16="http://schemas.microsoft.com/office/drawing/2014/main" id="{4D4DE578-DA8C-484C-86BF-81D9659B80EB}"/>
              </a:ext>
            </a:extLst>
          </p:cNvPr>
          <p:cNvSpPr>
            <a:spLocks noGrp="1"/>
          </p:cNvSpPr>
          <p:nvPr/>
        </p:nvSpPr>
        <p:spPr>
          <a:xfrm>
            <a:off x="8724900" y="2781300"/>
            <a:ext cx="2857500" cy="2609850"/>
          </a:xfrm>
          <a:prstGeom prst="roundRect">
            <a:avLst>
              <a:gd name="adj" fmla="val 2920"/>
            </a:avLst>
          </a:prstGeom>
          <a:solidFill>
            <a:srgbClr val="FFFFFF"/>
          </a:solidFill>
          <a:ln w="9525">
            <a:solidFill>
              <a:srgbClr val="D8E3DE"/>
            </a:solidFill>
          </a:ln>
        </p:spPr>
      </p:sp>
      <p:sp>
        <p:nvSpPr>
          <p:cNvPr id="19" name="Прямокутник 18">
            <a:extLst>
              <a:ext uri="{FF2B5EF4-FFF2-40B4-BE49-F238E27FC236}">
                <a16:creationId xmlns:a16="http://schemas.microsoft.com/office/drawing/2014/main" id="{20EC3392-AB04-465E-86FB-E60EAF411194}"/>
              </a:ext>
            </a:extLst>
          </p:cNvPr>
          <p:cNvSpPr>
            <a:spLocks noGrp="1"/>
          </p:cNvSpPr>
          <p:nvPr/>
        </p:nvSpPr>
        <p:spPr>
          <a:xfrm>
            <a:off x="8953500" y="2971800"/>
            <a:ext cx="2000250" cy="190500"/>
          </a:xfrm>
          <a:prstGeom prst="rect">
            <a:avLst/>
          </a:prstGeom>
          <a:noFill/>
          <a:ln w="0">
            <a:noFill/>
          </a:ln>
        </p:spPr>
        <p:txBody>
          <a:bodyPr anchor="t">
            <a:normAutofit fontScale="78788"/>
          </a:bodyPr>
          <a:lstStyle/>
          <a:p>
            <a:pPr algn="l">
              <a:defRPr sz="825" b="1">
                <a:solidFill>
                  <a:srgbClr val="3A708C"/>
                </a:solidFill>
                <a:latin typeface="DejaVu Sans"/>
                <a:ea typeface="DejaVu Sans"/>
                <a:cs typeface="DejaVu Sans"/>
              </a:defRPr>
            </a:pPr>
            <a:r>
              <a:rPr sz="825" b="1">
                <a:solidFill>
                  <a:srgbClr val="3A708C"/>
                </a:solidFill>
                <a:latin typeface="DejaVu Sans"/>
                <a:ea typeface="DejaVu Sans"/>
                <a:cs typeface="DejaVu Sans"/>
              </a:rPr>
              <a:t>ОДИН КОД УСЮДИ</a:t>
            </a:r>
          </a:p>
        </p:txBody>
      </p:sp>
      <p:sp>
        <p:nvSpPr>
          <p:cNvPr id="20" name="Прямокутник 19">
            <a:extLst>
              <a:ext uri="{FF2B5EF4-FFF2-40B4-BE49-F238E27FC236}">
                <a16:creationId xmlns:a16="http://schemas.microsoft.com/office/drawing/2014/main" id="{50B0D2D6-D4E6-45F4-B7C7-5D3E9BA08E63}"/>
              </a:ext>
            </a:extLst>
          </p:cNvPr>
          <p:cNvSpPr>
            <a:spLocks noGrp="1"/>
          </p:cNvSpPr>
          <p:nvPr/>
        </p:nvSpPr>
        <p:spPr>
          <a:xfrm>
            <a:off x="8953500" y="3352800"/>
            <a:ext cx="2143125" cy="1571625"/>
          </a:xfrm>
          <a:prstGeom prst="rect">
            <a:avLst/>
          </a:prstGeom>
          <a:noFill/>
          <a:ln w="0">
            <a:noFill/>
          </a:ln>
        </p:spPr>
        <p:txBody>
          <a:bodyPr anchor="t">
            <a:normAutofit/>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контейнер</a:t>
            </a:r>
          </a:p>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польовий журнал</a:t>
            </a:r>
          </a:p>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карта</a:t>
            </a:r>
          </a:p>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chain of custody</a:t>
            </a:r>
          </a:p>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лабораторний протокол</a:t>
            </a:r>
          </a:p>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база даних</a:t>
            </a:r>
          </a:p>
        </p:txBody>
      </p:sp>
      <p:sp>
        <p:nvSpPr>
          <p:cNvPr id="21" name="Прямокутник: округлені кути 20">
            <a:extLst>
              <a:ext uri="{FF2B5EF4-FFF2-40B4-BE49-F238E27FC236}">
                <a16:creationId xmlns:a16="http://schemas.microsoft.com/office/drawing/2014/main" id="{3D6523B7-ADCF-4CE6-92D9-5072B186FE38}"/>
              </a:ext>
            </a:extLst>
          </p:cNvPr>
          <p:cNvSpPr>
            <a:spLocks noGrp="1"/>
          </p:cNvSpPr>
          <p:nvPr/>
        </p:nvSpPr>
        <p:spPr>
          <a:xfrm>
            <a:off x="514350" y="5657850"/>
            <a:ext cx="11068050" cy="514350"/>
          </a:xfrm>
          <a:prstGeom prst="roundRect">
            <a:avLst>
              <a:gd name="adj" fmla="val 14815"/>
            </a:avLst>
          </a:prstGeom>
          <a:solidFill>
            <a:srgbClr val="F8E7E4"/>
          </a:solidFill>
          <a:ln w="9525">
            <a:solidFill>
              <a:srgbClr val="E9C3BE"/>
            </a:solidFill>
          </a:ln>
        </p:spPr>
      </p:sp>
      <p:sp>
        <p:nvSpPr>
          <p:cNvPr id="22" name="Прямокутник 21">
            <a:extLst>
              <a:ext uri="{FF2B5EF4-FFF2-40B4-BE49-F238E27FC236}">
                <a16:creationId xmlns:a16="http://schemas.microsoft.com/office/drawing/2014/main" id="{D2415953-3754-472A-A251-CE527F21C90C}"/>
              </a:ext>
            </a:extLst>
          </p:cNvPr>
          <p:cNvSpPr>
            <a:spLocks noGrp="1"/>
          </p:cNvSpPr>
          <p:nvPr/>
        </p:nvSpPr>
        <p:spPr>
          <a:xfrm>
            <a:off x="742950" y="5810250"/>
            <a:ext cx="10572750" cy="209550"/>
          </a:xfrm>
          <a:prstGeom prst="rect">
            <a:avLst/>
          </a:prstGeom>
          <a:noFill/>
          <a:ln w="0">
            <a:noFill/>
          </a:ln>
        </p:spPr>
        <p:txBody>
          <a:bodyPr anchor="t">
            <a:normAutofit fontScale="64583"/>
          </a:bodyPr>
          <a:lstStyle/>
          <a:p>
            <a:pPr algn="ctr">
              <a:defRPr sz="1200" b="1">
                <a:solidFill>
                  <a:srgbClr val="C8584F"/>
                </a:solidFill>
                <a:latin typeface="DejaVu Sans"/>
                <a:ea typeface="DejaVu Sans"/>
                <a:cs typeface="DejaVu Sans"/>
              </a:defRPr>
            </a:pPr>
            <a:r>
              <a:rPr sz="1200" b="1">
                <a:solidFill>
                  <a:srgbClr val="C8584F"/>
                </a:solidFill>
                <a:latin typeface="DejaVu Sans"/>
                <a:ea typeface="DejaVu Sans"/>
                <a:cs typeface="DejaVu Sans"/>
              </a:rPr>
              <a:t>Невідповідність коду між документами розриває простежуваність проби.</a:t>
            </a:r>
          </a:p>
        </p:txBody>
      </p:sp>
      <p:sp>
        <p:nvSpPr>
          <p:cNvPr id="23" name="Прямокутник 22">
            <a:extLst>
              <a:ext uri="{FF2B5EF4-FFF2-40B4-BE49-F238E27FC236}">
                <a16:creationId xmlns:a16="http://schemas.microsoft.com/office/drawing/2014/main" id="{A1ED58B0-B3F6-4EC6-855E-870F4CBC84DC}"/>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24" name="Прямокутник 23">
            <a:extLst>
              <a:ext uri="{FF2B5EF4-FFF2-40B4-BE49-F238E27FC236}">
                <a16:creationId xmlns:a16="http://schemas.microsoft.com/office/drawing/2014/main" id="{D99304D2-03CF-45B7-B72A-C52B570119A3}"/>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25</a:t>
            </a:r>
          </a:p>
        </p:txBody>
      </p:sp>
    </p:spTree>
    <p:extLst>
      <p:ext uri="{BB962C8B-B14F-4D97-AF65-F5344CB8AC3E}">
        <p14:creationId xmlns:p14="http://schemas.microsoft.com/office/powerpoint/2010/main" val="19083223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34" name="Прямокутник 33">
            <a:extLst>
              <a:ext uri="{FF2B5EF4-FFF2-40B4-BE49-F238E27FC236}">
                <a16:creationId xmlns:a16="http://schemas.microsoft.com/office/drawing/2014/main" id="{FDF38C87-F4A2-4E68-9517-322FB89874E6}"/>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26</a:t>
            </a:r>
          </a:p>
        </p:txBody>
      </p:sp>
      <p:sp>
        <p:nvSpPr>
          <p:cNvPr id="2" name="Прямокутник 1">
            <a:extLst>
              <a:ext uri="{FF2B5EF4-FFF2-40B4-BE49-F238E27FC236}">
                <a16:creationId xmlns:a16="http://schemas.microsoft.com/office/drawing/2014/main" id="{22F2D641-3BFE-4B04-ABF5-29921BEAFC9E}"/>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F67E40F5-91FC-417A-A812-65CB52463D73}"/>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LOD показує присутність, LOQ підтримує кількісний висновок</a:t>
            </a:r>
          </a:p>
        </p:txBody>
      </p:sp>
      <p:sp>
        <p:nvSpPr>
          <p:cNvPr id="4" name="Прямокутник: округлені кути 3">
            <a:extLst>
              <a:ext uri="{FF2B5EF4-FFF2-40B4-BE49-F238E27FC236}">
                <a16:creationId xmlns:a16="http://schemas.microsoft.com/office/drawing/2014/main" id="{4566E2AC-B86D-4617-9BB1-023C620BF034}"/>
              </a:ext>
            </a:extLst>
          </p:cNvPr>
          <p:cNvSpPr>
            <a:spLocks noGrp="1"/>
          </p:cNvSpPr>
          <p:nvPr/>
        </p:nvSpPr>
        <p:spPr>
          <a:xfrm>
            <a:off x="514350" y="1657350"/>
            <a:ext cx="5238750" cy="876300"/>
          </a:xfrm>
          <a:prstGeom prst="roundRect">
            <a:avLst>
              <a:gd name="adj" fmla="val 8696"/>
            </a:avLst>
          </a:prstGeom>
          <a:solidFill>
            <a:srgbClr val="FFFFFF"/>
          </a:solidFill>
          <a:ln w="9525">
            <a:solidFill>
              <a:srgbClr val="D8E3DE"/>
            </a:solidFill>
          </a:ln>
        </p:spPr>
      </p:sp>
      <p:sp>
        <p:nvSpPr>
          <p:cNvPr id="5" name="Прямокутник: округлені кути 4">
            <a:extLst>
              <a:ext uri="{FF2B5EF4-FFF2-40B4-BE49-F238E27FC236}">
                <a16:creationId xmlns:a16="http://schemas.microsoft.com/office/drawing/2014/main" id="{2115390D-3A12-4C00-9C04-4E9597D8C837}"/>
              </a:ext>
            </a:extLst>
          </p:cNvPr>
          <p:cNvSpPr>
            <a:spLocks noGrp="1"/>
          </p:cNvSpPr>
          <p:nvPr/>
        </p:nvSpPr>
        <p:spPr>
          <a:xfrm>
            <a:off x="514350" y="1657350"/>
            <a:ext cx="76200" cy="87630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F0E180CA-DC4F-40EF-9199-34090981C2CD}"/>
              </a:ext>
            </a:extLst>
          </p:cNvPr>
          <p:cNvSpPr>
            <a:spLocks noGrp="1"/>
          </p:cNvSpPr>
          <p:nvPr/>
        </p:nvSpPr>
        <p:spPr>
          <a:xfrm>
            <a:off x="742950" y="1809750"/>
            <a:ext cx="481965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LOD — МЕЖА ВИЯВЛЕННЯ</a:t>
            </a:r>
          </a:p>
        </p:txBody>
      </p:sp>
      <p:sp>
        <p:nvSpPr>
          <p:cNvPr id="7" name="Прямокутник 6">
            <a:extLst>
              <a:ext uri="{FF2B5EF4-FFF2-40B4-BE49-F238E27FC236}">
                <a16:creationId xmlns:a16="http://schemas.microsoft.com/office/drawing/2014/main" id="{9EA49CB3-ADE1-4F45-8C61-47522192B276}"/>
              </a:ext>
            </a:extLst>
          </p:cNvPr>
          <p:cNvSpPr>
            <a:spLocks noGrp="1"/>
          </p:cNvSpPr>
          <p:nvPr/>
        </p:nvSpPr>
        <p:spPr>
          <a:xfrm>
            <a:off x="742950" y="2066925"/>
            <a:ext cx="4819650" cy="352425"/>
          </a:xfrm>
          <a:prstGeom prst="rect">
            <a:avLst/>
          </a:prstGeom>
          <a:noFill/>
          <a:ln w="0">
            <a:noFill/>
          </a:ln>
        </p:spPr>
        <p:txBody>
          <a:bodyPr anchor="t">
            <a:normAutofit fontScale="67157"/>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Найменша кількість або концентрація речовини, яку метод надійно відрізняє від аналітичного фону.</a:t>
            </a:r>
          </a:p>
        </p:txBody>
      </p:sp>
      <p:sp>
        <p:nvSpPr>
          <p:cNvPr id="8" name="Прямокутник: округлені кути 7">
            <a:extLst>
              <a:ext uri="{FF2B5EF4-FFF2-40B4-BE49-F238E27FC236}">
                <a16:creationId xmlns:a16="http://schemas.microsoft.com/office/drawing/2014/main" id="{491EAB84-4093-453B-833B-14FDFF7D76CE}"/>
              </a:ext>
            </a:extLst>
          </p:cNvPr>
          <p:cNvSpPr>
            <a:spLocks noGrp="1"/>
          </p:cNvSpPr>
          <p:nvPr/>
        </p:nvSpPr>
        <p:spPr>
          <a:xfrm>
            <a:off x="5962650" y="1657350"/>
            <a:ext cx="5619750" cy="876300"/>
          </a:xfrm>
          <a:prstGeom prst="roundRect">
            <a:avLst>
              <a:gd name="adj" fmla="val 8696"/>
            </a:avLst>
          </a:prstGeom>
          <a:solidFill>
            <a:srgbClr val="FFFFFF"/>
          </a:solidFill>
          <a:ln w="9525">
            <a:solidFill>
              <a:srgbClr val="D8E3DE"/>
            </a:solidFill>
          </a:ln>
        </p:spPr>
      </p:sp>
      <p:sp>
        <p:nvSpPr>
          <p:cNvPr id="9" name="Прямокутник: округлені кути 8">
            <a:extLst>
              <a:ext uri="{FF2B5EF4-FFF2-40B4-BE49-F238E27FC236}">
                <a16:creationId xmlns:a16="http://schemas.microsoft.com/office/drawing/2014/main" id="{41199EEA-EA41-4358-B196-9F286432EEDC}"/>
              </a:ext>
            </a:extLst>
          </p:cNvPr>
          <p:cNvSpPr>
            <a:spLocks noGrp="1"/>
          </p:cNvSpPr>
          <p:nvPr/>
        </p:nvSpPr>
        <p:spPr>
          <a:xfrm>
            <a:off x="5962650" y="1657350"/>
            <a:ext cx="76200" cy="876300"/>
          </a:xfrm>
          <a:prstGeom prst="roundRect">
            <a:avLst>
              <a:gd name="adj" fmla="val 50000"/>
            </a:avLst>
          </a:prstGeom>
          <a:solidFill>
            <a:srgbClr val="3A708C"/>
          </a:solidFill>
          <a:ln w="0">
            <a:noFill/>
          </a:ln>
        </p:spPr>
      </p:sp>
      <p:sp>
        <p:nvSpPr>
          <p:cNvPr id="10" name="Прямокутник 9">
            <a:extLst>
              <a:ext uri="{FF2B5EF4-FFF2-40B4-BE49-F238E27FC236}">
                <a16:creationId xmlns:a16="http://schemas.microsoft.com/office/drawing/2014/main" id="{6530D112-6285-4AB5-A943-52227A3561FA}"/>
              </a:ext>
            </a:extLst>
          </p:cNvPr>
          <p:cNvSpPr>
            <a:spLocks noGrp="1"/>
          </p:cNvSpPr>
          <p:nvPr/>
        </p:nvSpPr>
        <p:spPr>
          <a:xfrm>
            <a:off x="6191250" y="1809750"/>
            <a:ext cx="5200650" cy="209550"/>
          </a:xfrm>
          <a:prstGeom prst="rect">
            <a:avLst/>
          </a:prstGeom>
          <a:noFill/>
          <a:ln w="0">
            <a:noFill/>
          </a:ln>
        </p:spPr>
        <p:txBody>
          <a:bodyPr anchor="t">
            <a:normAutofit fontScale="86111"/>
          </a:bodyPr>
          <a:lstStyle/>
          <a:p>
            <a:pPr algn="l">
              <a:defRPr sz="900" b="1">
                <a:solidFill>
                  <a:srgbClr val="3A708C"/>
                </a:solidFill>
                <a:latin typeface="DejaVu Sans"/>
                <a:ea typeface="DejaVu Sans"/>
                <a:cs typeface="DejaVu Sans"/>
              </a:defRPr>
            </a:pPr>
            <a:r>
              <a:rPr sz="900" b="1">
                <a:solidFill>
                  <a:srgbClr val="3A708C"/>
                </a:solidFill>
                <a:latin typeface="DejaVu Sans"/>
                <a:ea typeface="DejaVu Sans"/>
                <a:cs typeface="DejaVu Sans"/>
              </a:rPr>
              <a:t>LOQ — МЕЖА КІЛЬКІСНОГО ВИЗНАЧЕННЯ</a:t>
            </a:r>
          </a:p>
        </p:txBody>
      </p:sp>
      <p:sp>
        <p:nvSpPr>
          <p:cNvPr id="11" name="Прямокутник 10">
            <a:extLst>
              <a:ext uri="{FF2B5EF4-FFF2-40B4-BE49-F238E27FC236}">
                <a16:creationId xmlns:a16="http://schemas.microsoft.com/office/drawing/2014/main" id="{CDCEDDE2-9D3A-4DE6-9C81-16BCEF0D1CDD}"/>
              </a:ext>
            </a:extLst>
          </p:cNvPr>
          <p:cNvSpPr>
            <a:spLocks noGrp="1"/>
          </p:cNvSpPr>
          <p:nvPr/>
        </p:nvSpPr>
        <p:spPr>
          <a:xfrm>
            <a:off x="6191250" y="2066925"/>
            <a:ext cx="5200650" cy="352425"/>
          </a:xfrm>
          <a:prstGeom prst="rect">
            <a:avLst/>
          </a:prstGeom>
          <a:noFill/>
          <a:ln w="0">
            <a:noFill/>
          </a:ln>
        </p:spPr>
        <p:txBody>
          <a:bodyPr anchor="t">
            <a:normAutofit fontScale="67157"/>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Найменша концентрація, яку метод визначає з прийнятною точністю та відтворюваністю.</a:t>
            </a:r>
          </a:p>
        </p:txBody>
      </p:sp>
      <p:sp>
        <p:nvSpPr>
          <p:cNvPr id="12" name="Прямокутник: округлені кути 11">
            <a:extLst>
              <a:ext uri="{FF2B5EF4-FFF2-40B4-BE49-F238E27FC236}">
                <a16:creationId xmlns:a16="http://schemas.microsoft.com/office/drawing/2014/main" id="{ABC91D38-3C04-4555-A862-579DC01DEF61}"/>
              </a:ext>
            </a:extLst>
          </p:cNvPr>
          <p:cNvSpPr>
            <a:spLocks noGrp="1"/>
          </p:cNvSpPr>
          <p:nvPr/>
        </p:nvSpPr>
        <p:spPr>
          <a:xfrm>
            <a:off x="514350" y="2895600"/>
            <a:ext cx="11068050" cy="1352550"/>
          </a:xfrm>
          <a:prstGeom prst="roundRect">
            <a:avLst>
              <a:gd name="adj" fmla="val 5634"/>
            </a:avLst>
          </a:prstGeom>
          <a:solidFill>
            <a:srgbClr val="FFFFFF"/>
          </a:solidFill>
          <a:ln w="9525">
            <a:solidFill>
              <a:srgbClr val="D8E3DE"/>
            </a:solidFill>
          </a:ln>
        </p:spPr>
      </p:sp>
      <p:sp>
        <p:nvSpPr>
          <p:cNvPr id="13" name="Прямокутник 12">
            <a:extLst>
              <a:ext uri="{FF2B5EF4-FFF2-40B4-BE49-F238E27FC236}">
                <a16:creationId xmlns:a16="http://schemas.microsoft.com/office/drawing/2014/main" id="{6979CFB4-A7F9-44FE-AD77-892B64D898AD}"/>
              </a:ext>
            </a:extLst>
          </p:cNvPr>
          <p:cNvSpPr>
            <a:spLocks noGrp="1"/>
          </p:cNvSpPr>
          <p:nvPr/>
        </p:nvSpPr>
        <p:spPr>
          <a:xfrm>
            <a:off x="742950" y="3067050"/>
            <a:ext cx="1524000" cy="171450"/>
          </a:xfrm>
          <a:prstGeom prst="rect">
            <a:avLst/>
          </a:prstGeom>
          <a:noFill/>
          <a:ln w="0">
            <a:noFill/>
          </a:ln>
        </p:spPr>
        <p:txBody>
          <a:bodyPr anchor="t">
            <a:normAutofit fontScale="70000"/>
          </a:bodyPr>
          <a:lstStyle/>
          <a:p>
            <a:pPr algn="l">
              <a:defRPr sz="750" b="1">
                <a:solidFill>
                  <a:srgbClr val="617278"/>
                </a:solidFill>
                <a:latin typeface="DejaVu Sans"/>
                <a:ea typeface="DejaVu Sans"/>
                <a:cs typeface="DejaVu Sans"/>
              </a:defRPr>
            </a:pPr>
            <a:r>
              <a:rPr sz="750" b="1">
                <a:solidFill>
                  <a:srgbClr val="617278"/>
                </a:solidFill>
                <a:latin typeface="DejaVu Sans"/>
                <a:ea typeface="DejaVu Sans"/>
                <a:cs typeface="DejaVu Sans"/>
              </a:rPr>
              <a:t>КОНЦЕНТРАЦІЯ</a:t>
            </a:r>
          </a:p>
        </p:txBody>
      </p:sp>
      <p:sp>
        <p:nvSpPr>
          <p:cNvPr id="14" name="Прямокутник: округлені кути 13">
            <a:extLst>
              <a:ext uri="{FF2B5EF4-FFF2-40B4-BE49-F238E27FC236}">
                <a16:creationId xmlns:a16="http://schemas.microsoft.com/office/drawing/2014/main" id="{4612925A-FF08-48C9-90E3-FAE50767B68F}"/>
              </a:ext>
            </a:extLst>
          </p:cNvPr>
          <p:cNvSpPr>
            <a:spLocks noGrp="1"/>
          </p:cNvSpPr>
          <p:nvPr/>
        </p:nvSpPr>
        <p:spPr>
          <a:xfrm>
            <a:off x="914400" y="3524250"/>
            <a:ext cx="3048000" cy="228600"/>
          </a:xfrm>
          <a:prstGeom prst="roundRect">
            <a:avLst>
              <a:gd name="adj" fmla="val 33333"/>
            </a:avLst>
          </a:prstGeom>
          <a:solidFill>
            <a:srgbClr val="E9EEF0"/>
          </a:solidFill>
          <a:ln w="0">
            <a:noFill/>
          </a:ln>
        </p:spPr>
      </p:sp>
      <p:sp>
        <p:nvSpPr>
          <p:cNvPr id="15" name="Прямокутник 14">
            <a:extLst>
              <a:ext uri="{FF2B5EF4-FFF2-40B4-BE49-F238E27FC236}">
                <a16:creationId xmlns:a16="http://schemas.microsoft.com/office/drawing/2014/main" id="{8669AE90-0D0D-4A9F-9A5F-FC14CCD91C19}"/>
              </a:ext>
            </a:extLst>
          </p:cNvPr>
          <p:cNvSpPr>
            <a:spLocks noGrp="1"/>
          </p:cNvSpPr>
          <p:nvPr/>
        </p:nvSpPr>
        <p:spPr>
          <a:xfrm>
            <a:off x="3962400" y="3524250"/>
            <a:ext cx="2762250" cy="228600"/>
          </a:xfrm>
          <a:prstGeom prst="rect">
            <a:avLst/>
          </a:prstGeom>
          <a:solidFill>
            <a:srgbClr val="F5EBDD"/>
          </a:solidFill>
          <a:ln w="0">
            <a:noFill/>
          </a:ln>
        </p:spPr>
      </p:sp>
      <p:sp>
        <p:nvSpPr>
          <p:cNvPr id="16" name="Прямокутник: округлені кути 15">
            <a:extLst>
              <a:ext uri="{FF2B5EF4-FFF2-40B4-BE49-F238E27FC236}">
                <a16:creationId xmlns:a16="http://schemas.microsoft.com/office/drawing/2014/main" id="{8CAAA6AC-0AA0-48D3-9D10-C4D2E38703E0}"/>
              </a:ext>
            </a:extLst>
          </p:cNvPr>
          <p:cNvSpPr>
            <a:spLocks noGrp="1"/>
          </p:cNvSpPr>
          <p:nvPr/>
        </p:nvSpPr>
        <p:spPr>
          <a:xfrm>
            <a:off x="6724650" y="3524250"/>
            <a:ext cx="4267200" cy="228600"/>
          </a:xfrm>
          <a:prstGeom prst="roundRect">
            <a:avLst>
              <a:gd name="adj" fmla="val 33333"/>
            </a:avLst>
          </a:prstGeom>
          <a:solidFill>
            <a:srgbClr val="DCEBE2"/>
          </a:solidFill>
          <a:ln w="0">
            <a:noFill/>
          </a:ln>
        </p:spPr>
      </p:sp>
      <p:sp>
        <p:nvSpPr>
          <p:cNvPr id="17" name="Прямокутник 16">
            <a:extLst>
              <a:ext uri="{FF2B5EF4-FFF2-40B4-BE49-F238E27FC236}">
                <a16:creationId xmlns:a16="http://schemas.microsoft.com/office/drawing/2014/main" id="{F75EFE66-DB18-49FE-A51E-E6E1A94F6FD0}"/>
              </a:ext>
            </a:extLst>
          </p:cNvPr>
          <p:cNvSpPr>
            <a:spLocks noGrp="1"/>
          </p:cNvSpPr>
          <p:nvPr/>
        </p:nvSpPr>
        <p:spPr>
          <a:xfrm>
            <a:off x="3886200" y="3333750"/>
            <a:ext cx="38100" cy="628650"/>
          </a:xfrm>
          <a:prstGeom prst="rect">
            <a:avLst/>
          </a:prstGeom>
          <a:solidFill>
            <a:srgbClr val="0F6B64"/>
          </a:solidFill>
          <a:ln w="0">
            <a:noFill/>
          </a:ln>
        </p:spPr>
      </p:sp>
      <p:sp>
        <p:nvSpPr>
          <p:cNvPr id="18" name="Прямокутник 17">
            <a:extLst>
              <a:ext uri="{FF2B5EF4-FFF2-40B4-BE49-F238E27FC236}">
                <a16:creationId xmlns:a16="http://schemas.microsoft.com/office/drawing/2014/main" id="{8B8DC111-9F3E-4E8C-A963-97E70CE86C0A}"/>
              </a:ext>
            </a:extLst>
          </p:cNvPr>
          <p:cNvSpPr>
            <a:spLocks noGrp="1"/>
          </p:cNvSpPr>
          <p:nvPr/>
        </p:nvSpPr>
        <p:spPr>
          <a:xfrm>
            <a:off x="6648450" y="3333750"/>
            <a:ext cx="38100" cy="628650"/>
          </a:xfrm>
          <a:prstGeom prst="rect">
            <a:avLst/>
          </a:prstGeom>
          <a:solidFill>
            <a:srgbClr val="3A708C"/>
          </a:solidFill>
          <a:ln w="0">
            <a:noFill/>
          </a:ln>
        </p:spPr>
      </p:sp>
      <p:sp>
        <p:nvSpPr>
          <p:cNvPr id="19" name="Прямокутник 18">
            <a:extLst>
              <a:ext uri="{FF2B5EF4-FFF2-40B4-BE49-F238E27FC236}">
                <a16:creationId xmlns:a16="http://schemas.microsoft.com/office/drawing/2014/main" id="{952D9DA6-E873-4263-9B53-80019C0A5F2D}"/>
              </a:ext>
            </a:extLst>
          </p:cNvPr>
          <p:cNvSpPr>
            <a:spLocks noGrp="1"/>
          </p:cNvSpPr>
          <p:nvPr/>
        </p:nvSpPr>
        <p:spPr>
          <a:xfrm>
            <a:off x="3638550" y="4019550"/>
            <a:ext cx="571500" cy="171450"/>
          </a:xfrm>
          <a:prstGeom prst="rect">
            <a:avLst/>
          </a:prstGeom>
          <a:noFill/>
          <a:ln w="0">
            <a:noFill/>
          </a:ln>
        </p:spPr>
        <p:txBody>
          <a:bodyPr anchor="t">
            <a:normAutofit fontScale="58333"/>
          </a:bodyPr>
          <a:lstStyle/>
          <a:p>
            <a:pPr algn="ctr">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LOD</a:t>
            </a:r>
          </a:p>
        </p:txBody>
      </p:sp>
      <p:sp>
        <p:nvSpPr>
          <p:cNvPr id="20" name="Прямокутник 19">
            <a:extLst>
              <a:ext uri="{FF2B5EF4-FFF2-40B4-BE49-F238E27FC236}">
                <a16:creationId xmlns:a16="http://schemas.microsoft.com/office/drawing/2014/main" id="{CDE32723-BF8F-48BD-B1F0-D696145F21CA}"/>
              </a:ext>
            </a:extLst>
          </p:cNvPr>
          <p:cNvSpPr>
            <a:spLocks noGrp="1"/>
          </p:cNvSpPr>
          <p:nvPr/>
        </p:nvSpPr>
        <p:spPr>
          <a:xfrm>
            <a:off x="6400800" y="4019550"/>
            <a:ext cx="571500" cy="171450"/>
          </a:xfrm>
          <a:prstGeom prst="rect">
            <a:avLst/>
          </a:prstGeom>
          <a:noFill/>
          <a:ln w="0">
            <a:noFill/>
          </a:ln>
        </p:spPr>
        <p:txBody>
          <a:bodyPr anchor="t">
            <a:normAutofit fontScale="58333"/>
          </a:bodyPr>
          <a:lstStyle/>
          <a:p>
            <a:pPr algn="ctr">
              <a:defRPr sz="900" b="1">
                <a:solidFill>
                  <a:srgbClr val="3A708C"/>
                </a:solidFill>
                <a:latin typeface="DejaVu Sans"/>
                <a:ea typeface="DejaVu Sans"/>
                <a:cs typeface="DejaVu Sans"/>
              </a:defRPr>
            </a:pPr>
            <a:r>
              <a:rPr sz="900" b="1">
                <a:solidFill>
                  <a:srgbClr val="3A708C"/>
                </a:solidFill>
                <a:latin typeface="DejaVu Sans"/>
                <a:ea typeface="DejaVu Sans"/>
                <a:cs typeface="DejaVu Sans"/>
              </a:rPr>
              <a:t>LOQ</a:t>
            </a:r>
          </a:p>
        </p:txBody>
      </p:sp>
      <p:sp>
        <p:nvSpPr>
          <p:cNvPr id="21" name="Прямокутник 20">
            <a:extLst>
              <a:ext uri="{FF2B5EF4-FFF2-40B4-BE49-F238E27FC236}">
                <a16:creationId xmlns:a16="http://schemas.microsoft.com/office/drawing/2014/main" id="{9727CCD8-4E9E-474E-9F16-352C81C295AE}"/>
              </a:ext>
            </a:extLst>
          </p:cNvPr>
          <p:cNvSpPr>
            <a:spLocks noGrp="1"/>
          </p:cNvSpPr>
          <p:nvPr/>
        </p:nvSpPr>
        <p:spPr>
          <a:xfrm>
            <a:off x="1238250" y="3324225"/>
            <a:ext cx="2190750" cy="495300"/>
          </a:xfrm>
          <a:prstGeom prst="rect">
            <a:avLst/>
          </a:prstGeom>
          <a:noFill/>
          <a:ln w="0">
            <a:noFill/>
          </a:ln>
        </p:spPr>
        <p:txBody>
          <a:bodyPr anchor="t">
            <a:normAutofit/>
          </a:bodyPr>
          <a:lstStyle/>
          <a:p>
            <a:pPr algn="ctr">
              <a:defRPr sz="975" b="1">
                <a:solidFill>
                  <a:srgbClr val="617278"/>
                </a:solidFill>
                <a:latin typeface="DejaVu Sans"/>
                <a:ea typeface="DejaVu Sans"/>
                <a:cs typeface="DejaVu Sans"/>
              </a:defRPr>
            </a:pPr>
            <a:r>
              <a:rPr sz="975" b="1">
                <a:solidFill>
                  <a:srgbClr val="617278"/>
                </a:solidFill>
                <a:latin typeface="DejaVu Sans"/>
                <a:ea typeface="DejaVu Sans"/>
                <a:cs typeface="DejaVu Sans"/>
              </a:rPr>
              <a:t>нижче LOD</a:t>
            </a:r>
          </a:p>
          <a:p>
            <a:pPr algn="ctr">
              <a:defRPr sz="975" b="1">
                <a:solidFill>
                  <a:srgbClr val="617278"/>
                </a:solidFill>
                <a:latin typeface="DejaVu Sans"/>
                <a:ea typeface="DejaVu Sans"/>
                <a:cs typeface="DejaVu Sans"/>
              </a:defRPr>
            </a:pPr>
            <a:r>
              <a:rPr sz="975" b="1">
                <a:solidFill>
                  <a:srgbClr val="617278"/>
                </a:solidFill>
                <a:latin typeface="DejaVu Sans"/>
                <a:ea typeface="DejaVu Sans"/>
                <a:cs typeface="DejaVu Sans"/>
              </a:rPr>
              <a:t>не виявлено методом</a:t>
            </a:r>
          </a:p>
        </p:txBody>
      </p:sp>
      <p:sp>
        <p:nvSpPr>
          <p:cNvPr id="22" name="Прямокутник 21">
            <a:extLst>
              <a:ext uri="{FF2B5EF4-FFF2-40B4-BE49-F238E27FC236}">
                <a16:creationId xmlns:a16="http://schemas.microsoft.com/office/drawing/2014/main" id="{665D8979-8D10-4B2A-948D-2FBCB0BFC10C}"/>
              </a:ext>
            </a:extLst>
          </p:cNvPr>
          <p:cNvSpPr>
            <a:spLocks noGrp="1"/>
          </p:cNvSpPr>
          <p:nvPr/>
        </p:nvSpPr>
        <p:spPr>
          <a:xfrm>
            <a:off x="4114800" y="3324225"/>
            <a:ext cx="2457450" cy="495300"/>
          </a:xfrm>
          <a:prstGeom prst="rect">
            <a:avLst/>
          </a:prstGeom>
          <a:noFill/>
          <a:ln w="0">
            <a:noFill/>
          </a:ln>
        </p:spPr>
        <p:txBody>
          <a:bodyPr anchor="t">
            <a:normAutofit/>
          </a:bodyPr>
          <a:lstStyle/>
          <a:p>
            <a:pPr algn="ctr">
              <a:defRPr sz="975" b="1">
                <a:solidFill>
                  <a:srgbClr val="D8942C"/>
                </a:solidFill>
                <a:latin typeface="DejaVu Sans"/>
                <a:ea typeface="DejaVu Sans"/>
                <a:cs typeface="DejaVu Sans"/>
              </a:defRPr>
            </a:pPr>
            <a:r>
              <a:rPr sz="975" b="1">
                <a:solidFill>
                  <a:srgbClr val="D8942C"/>
                </a:solidFill>
                <a:latin typeface="DejaVu Sans"/>
                <a:ea typeface="DejaVu Sans"/>
                <a:cs typeface="DejaVu Sans"/>
              </a:rPr>
              <a:t>між LOD і LOQ</a:t>
            </a:r>
          </a:p>
          <a:p>
            <a:pPr algn="ctr">
              <a:defRPr sz="975" b="1">
                <a:solidFill>
                  <a:srgbClr val="D8942C"/>
                </a:solidFill>
                <a:latin typeface="DejaVu Sans"/>
                <a:ea typeface="DejaVu Sans"/>
                <a:cs typeface="DejaVu Sans"/>
              </a:defRPr>
            </a:pPr>
            <a:r>
              <a:rPr sz="975" b="1">
                <a:solidFill>
                  <a:srgbClr val="D8942C"/>
                </a:solidFill>
                <a:latin typeface="DejaVu Sans"/>
                <a:ea typeface="DejaVu Sans"/>
                <a:cs typeface="DejaVu Sans"/>
              </a:rPr>
              <a:t>виявлено, але невизначено</a:t>
            </a:r>
          </a:p>
        </p:txBody>
      </p:sp>
      <p:sp>
        <p:nvSpPr>
          <p:cNvPr id="23" name="Прямокутник 22">
            <a:extLst>
              <a:ext uri="{FF2B5EF4-FFF2-40B4-BE49-F238E27FC236}">
                <a16:creationId xmlns:a16="http://schemas.microsoft.com/office/drawing/2014/main" id="{E7EA1C07-6166-4C68-AE77-A45F8235CC3B}"/>
              </a:ext>
            </a:extLst>
          </p:cNvPr>
          <p:cNvSpPr>
            <a:spLocks noGrp="1"/>
          </p:cNvSpPr>
          <p:nvPr/>
        </p:nvSpPr>
        <p:spPr>
          <a:xfrm>
            <a:off x="7600950" y="3324225"/>
            <a:ext cx="2571750" cy="495300"/>
          </a:xfrm>
          <a:prstGeom prst="rect">
            <a:avLst/>
          </a:prstGeom>
          <a:noFill/>
          <a:ln w="0">
            <a:noFill/>
          </a:ln>
        </p:spPr>
        <p:txBody>
          <a:bodyPr anchor="t">
            <a:normAutofit/>
          </a:bodyPr>
          <a:lstStyle/>
          <a:p>
            <a:pPr algn="ctr">
              <a:defRPr sz="975" b="1">
                <a:solidFill>
                  <a:srgbClr val="4D8A68"/>
                </a:solidFill>
                <a:latin typeface="DejaVu Sans"/>
                <a:ea typeface="DejaVu Sans"/>
                <a:cs typeface="DejaVu Sans"/>
              </a:defRPr>
            </a:pPr>
            <a:r>
              <a:rPr sz="975" b="1">
                <a:solidFill>
                  <a:srgbClr val="4D8A68"/>
                </a:solidFill>
                <a:latin typeface="DejaVu Sans"/>
                <a:ea typeface="DejaVu Sans"/>
                <a:cs typeface="DejaVu Sans"/>
              </a:rPr>
              <a:t>вище LOQ</a:t>
            </a:r>
          </a:p>
          <a:p>
            <a:pPr algn="ctr">
              <a:defRPr sz="975" b="1">
                <a:solidFill>
                  <a:srgbClr val="4D8A68"/>
                </a:solidFill>
                <a:latin typeface="DejaVu Sans"/>
                <a:ea typeface="DejaVu Sans"/>
                <a:cs typeface="DejaVu Sans"/>
              </a:defRPr>
            </a:pPr>
            <a:r>
              <a:rPr sz="975" b="1">
                <a:solidFill>
                  <a:srgbClr val="4D8A68"/>
                </a:solidFill>
                <a:latin typeface="DejaVu Sans"/>
                <a:ea typeface="DejaVu Sans"/>
                <a:cs typeface="DejaVu Sans"/>
              </a:rPr>
              <a:t>кількісний результат</a:t>
            </a:r>
          </a:p>
        </p:txBody>
      </p:sp>
      <p:sp>
        <p:nvSpPr>
          <p:cNvPr id="24" name="Прямокутник: округлені кути 23">
            <a:extLst>
              <a:ext uri="{FF2B5EF4-FFF2-40B4-BE49-F238E27FC236}">
                <a16:creationId xmlns:a16="http://schemas.microsoft.com/office/drawing/2014/main" id="{7463C210-2396-4332-B55A-1C7496A445F8}"/>
              </a:ext>
            </a:extLst>
          </p:cNvPr>
          <p:cNvSpPr>
            <a:spLocks noGrp="1"/>
          </p:cNvSpPr>
          <p:nvPr/>
        </p:nvSpPr>
        <p:spPr>
          <a:xfrm>
            <a:off x="514350" y="4552950"/>
            <a:ext cx="7067550" cy="1028700"/>
          </a:xfrm>
          <a:prstGeom prst="roundRect">
            <a:avLst>
              <a:gd name="adj" fmla="val 7407"/>
            </a:avLst>
          </a:prstGeom>
          <a:solidFill>
            <a:srgbClr val="10272E"/>
          </a:solidFill>
          <a:ln w="0">
            <a:noFill/>
          </a:ln>
        </p:spPr>
      </p:sp>
      <p:sp>
        <p:nvSpPr>
          <p:cNvPr id="25" name="Прямокутник 24">
            <a:extLst>
              <a:ext uri="{FF2B5EF4-FFF2-40B4-BE49-F238E27FC236}">
                <a16:creationId xmlns:a16="http://schemas.microsoft.com/office/drawing/2014/main" id="{6FF07B39-10CE-4EC5-A13C-80C406E7677B}"/>
              </a:ext>
            </a:extLst>
          </p:cNvPr>
          <p:cNvSpPr>
            <a:spLocks noGrp="1"/>
          </p:cNvSpPr>
          <p:nvPr/>
        </p:nvSpPr>
        <p:spPr>
          <a:xfrm>
            <a:off x="742950" y="4733925"/>
            <a:ext cx="2095500" cy="171450"/>
          </a:xfrm>
          <a:prstGeom prst="rect">
            <a:avLst/>
          </a:prstGeom>
          <a:noFill/>
          <a:ln w="0">
            <a:noFill/>
          </a:ln>
        </p:spPr>
        <p:txBody>
          <a:bodyPr anchor="t">
            <a:normAutofit fontScale="63636"/>
          </a:bodyPr>
          <a:lstStyle/>
          <a:p>
            <a:pPr algn="l">
              <a:defRPr sz="825" b="1">
                <a:solidFill>
                  <a:srgbClr val="A9D6C4"/>
                </a:solidFill>
                <a:latin typeface="DejaVu Sans"/>
                <a:ea typeface="DejaVu Sans"/>
                <a:cs typeface="DejaVu Sans"/>
              </a:defRPr>
            </a:pPr>
            <a:r>
              <a:rPr sz="825" b="1">
                <a:solidFill>
                  <a:srgbClr val="A9D6C4"/>
                </a:solidFill>
                <a:latin typeface="DejaVu Sans"/>
                <a:ea typeface="DejaVu Sans"/>
                <a:cs typeface="DejaVu Sans"/>
              </a:rPr>
              <a:t>ПРАКТИЧНЕ ПРАВИЛО</a:t>
            </a:r>
          </a:p>
        </p:txBody>
      </p:sp>
      <p:sp>
        <p:nvSpPr>
          <p:cNvPr id="26" name="Прямокутник 25">
            <a:extLst>
              <a:ext uri="{FF2B5EF4-FFF2-40B4-BE49-F238E27FC236}">
                <a16:creationId xmlns:a16="http://schemas.microsoft.com/office/drawing/2014/main" id="{007CC573-D6D3-48D7-83F6-E03BA96C4A36}"/>
              </a:ext>
            </a:extLst>
          </p:cNvPr>
          <p:cNvSpPr>
            <a:spLocks noGrp="1"/>
          </p:cNvSpPr>
          <p:nvPr/>
        </p:nvSpPr>
        <p:spPr>
          <a:xfrm>
            <a:off x="742950" y="5038725"/>
            <a:ext cx="6477000" cy="333375"/>
          </a:xfrm>
          <a:prstGeom prst="rect">
            <a:avLst/>
          </a:prstGeom>
          <a:noFill/>
          <a:ln w="0">
            <a:noFill/>
          </a:ln>
        </p:spPr>
        <p:txBody>
          <a:bodyPr anchor="t">
            <a:normAutofit fontScale="85853"/>
          </a:bodyPr>
          <a:lstStyle/>
          <a:p>
            <a:pPr algn="l">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LOQ методу має бути нижчою за критерій, з яким порівнюють результат.</a:t>
            </a:r>
          </a:p>
        </p:txBody>
      </p:sp>
      <p:sp>
        <p:nvSpPr>
          <p:cNvPr id="27" name="Прямокутник: округлені кути 26">
            <a:extLst>
              <a:ext uri="{FF2B5EF4-FFF2-40B4-BE49-F238E27FC236}">
                <a16:creationId xmlns:a16="http://schemas.microsoft.com/office/drawing/2014/main" id="{D09AD5FE-A414-4582-9FBA-2FBFBF9D4650}"/>
              </a:ext>
            </a:extLst>
          </p:cNvPr>
          <p:cNvSpPr>
            <a:spLocks noGrp="1"/>
          </p:cNvSpPr>
          <p:nvPr/>
        </p:nvSpPr>
        <p:spPr>
          <a:xfrm>
            <a:off x="7867650" y="4552950"/>
            <a:ext cx="3714750" cy="1028700"/>
          </a:xfrm>
          <a:prstGeom prst="roundRect">
            <a:avLst>
              <a:gd name="adj" fmla="val 7407"/>
            </a:avLst>
          </a:prstGeom>
          <a:solidFill>
            <a:srgbClr val="F8E7E4"/>
          </a:solidFill>
          <a:ln w="9525">
            <a:solidFill>
              <a:srgbClr val="E9C3BE"/>
            </a:solidFill>
          </a:ln>
        </p:spPr>
      </p:sp>
      <p:sp>
        <p:nvSpPr>
          <p:cNvPr id="28" name="Прямокутник 27">
            <a:extLst>
              <a:ext uri="{FF2B5EF4-FFF2-40B4-BE49-F238E27FC236}">
                <a16:creationId xmlns:a16="http://schemas.microsoft.com/office/drawing/2014/main" id="{CB519767-D5EF-4A20-8A27-67A0D4E79990}"/>
              </a:ext>
            </a:extLst>
          </p:cNvPr>
          <p:cNvSpPr>
            <a:spLocks noGrp="1"/>
          </p:cNvSpPr>
          <p:nvPr/>
        </p:nvSpPr>
        <p:spPr>
          <a:xfrm>
            <a:off x="8096250" y="4733925"/>
            <a:ext cx="952500" cy="171450"/>
          </a:xfrm>
          <a:prstGeom prst="rect">
            <a:avLst/>
          </a:prstGeom>
          <a:noFill/>
          <a:ln w="0">
            <a:noFill/>
          </a:ln>
        </p:spPr>
        <p:txBody>
          <a:bodyPr anchor="t">
            <a:normAutofit fontScale="63636"/>
          </a:bodyPr>
          <a:lstStyle/>
          <a:p>
            <a:pPr algn="l">
              <a:defRPr sz="825" b="1">
                <a:solidFill>
                  <a:srgbClr val="C8584F"/>
                </a:solidFill>
                <a:latin typeface="DejaVu Sans"/>
                <a:ea typeface="DejaVu Sans"/>
                <a:cs typeface="DejaVu Sans"/>
              </a:defRPr>
            </a:pPr>
            <a:r>
              <a:rPr sz="825" b="1">
                <a:solidFill>
                  <a:srgbClr val="C8584F"/>
                </a:solidFill>
                <a:latin typeface="DejaVu Sans"/>
                <a:ea typeface="DejaVu Sans"/>
                <a:cs typeface="DejaVu Sans"/>
              </a:rPr>
              <a:t>ПРИКЛАД</a:t>
            </a:r>
          </a:p>
        </p:txBody>
      </p:sp>
      <p:sp>
        <p:nvSpPr>
          <p:cNvPr id="29" name="Прямокутник 28">
            <a:extLst>
              <a:ext uri="{FF2B5EF4-FFF2-40B4-BE49-F238E27FC236}">
                <a16:creationId xmlns:a16="http://schemas.microsoft.com/office/drawing/2014/main" id="{B3188501-0CCD-40C3-9B38-0006A521D9DE}"/>
              </a:ext>
            </a:extLst>
          </p:cNvPr>
          <p:cNvSpPr>
            <a:spLocks noGrp="1"/>
          </p:cNvSpPr>
          <p:nvPr/>
        </p:nvSpPr>
        <p:spPr>
          <a:xfrm>
            <a:off x="8096250" y="5000625"/>
            <a:ext cx="3181350" cy="457200"/>
          </a:xfrm>
          <a:prstGeom prst="rect">
            <a:avLst/>
          </a:prstGeom>
          <a:noFill/>
          <a:ln w="0">
            <a:noFill/>
          </a:ln>
        </p:spPr>
        <p:txBody>
          <a:bodyPr anchor="t">
            <a:normAutofit/>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Критерій 1 мг/кг, LOQ 5 мг/кг. Метод не підтвердить досягнення критерію.</a:t>
            </a:r>
          </a:p>
        </p:txBody>
      </p:sp>
      <p:sp>
        <p:nvSpPr>
          <p:cNvPr id="30" name="Прямокутник: округлені кути 29">
            <a:extLst>
              <a:ext uri="{FF2B5EF4-FFF2-40B4-BE49-F238E27FC236}">
                <a16:creationId xmlns:a16="http://schemas.microsoft.com/office/drawing/2014/main" id="{050D5CAE-6021-4E71-8CC4-D46E2874885C}"/>
              </a:ext>
            </a:extLst>
          </p:cNvPr>
          <p:cNvSpPr>
            <a:spLocks noGrp="1"/>
          </p:cNvSpPr>
          <p:nvPr/>
        </p:nvSpPr>
        <p:spPr>
          <a:xfrm>
            <a:off x="514350" y="5800725"/>
            <a:ext cx="11068050" cy="371475"/>
          </a:xfrm>
          <a:prstGeom prst="roundRect">
            <a:avLst>
              <a:gd name="adj" fmla="val 20513"/>
            </a:avLst>
          </a:prstGeom>
          <a:solidFill>
            <a:srgbClr val="FFFFFF"/>
          </a:solidFill>
          <a:ln w="9525">
            <a:solidFill>
              <a:srgbClr val="D8E3DE"/>
            </a:solidFill>
          </a:ln>
        </p:spPr>
      </p:sp>
      <p:sp>
        <p:nvSpPr>
          <p:cNvPr id="31" name="Прямокутник 30">
            <a:extLst>
              <a:ext uri="{FF2B5EF4-FFF2-40B4-BE49-F238E27FC236}">
                <a16:creationId xmlns:a16="http://schemas.microsoft.com/office/drawing/2014/main" id="{6B30447F-C638-4C8C-997E-CAEF9E9EF6B0}"/>
              </a:ext>
            </a:extLst>
          </p:cNvPr>
          <p:cNvSpPr>
            <a:spLocks noGrp="1"/>
          </p:cNvSpPr>
          <p:nvPr/>
        </p:nvSpPr>
        <p:spPr>
          <a:xfrm>
            <a:off x="742950" y="5895975"/>
            <a:ext cx="10572750" cy="171450"/>
          </a:xfrm>
          <a:prstGeom prst="rect">
            <a:avLst/>
          </a:prstGeom>
          <a:noFill/>
          <a:ln w="0">
            <a:noFill/>
          </a:ln>
        </p:spPr>
        <p:txBody>
          <a:bodyPr anchor="t">
            <a:normAutofit fontScale="50000"/>
          </a:bodyPr>
          <a:lstStyle/>
          <a:p>
            <a:pPr algn="ctr">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«Не виявлено» означає: нижче чутливості конкретного методу, а не абсолютну відсутність.</a:t>
            </a:r>
          </a:p>
        </p:txBody>
      </p:sp>
      <p:sp>
        <p:nvSpPr>
          <p:cNvPr id="32" name="Прямокутник 31">
            <a:extLst>
              <a:ext uri="{FF2B5EF4-FFF2-40B4-BE49-F238E27FC236}">
                <a16:creationId xmlns:a16="http://schemas.microsoft.com/office/drawing/2014/main" id="{EA2AB255-03FD-4999-9303-DFCC67EA0E3B}"/>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33" name="Прямокутник 32">
            <a:extLst>
              <a:ext uri="{FF2B5EF4-FFF2-40B4-BE49-F238E27FC236}">
                <a16:creationId xmlns:a16="http://schemas.microsoft.com/office/drawing/2014/main" id="{9989639C-8D13-4FF3-8088-1F2EF9CA8A34}"/>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26</a:t>
            </a:r>
          </a:p>
        </p:txBody>
      </p:sp>
    </p:spTree>
    <p:extLst>
      <p:ext uri="{BB962C8B-B14F-4D97-AF65-F5344CB8AC3E}">
        <p14:creationId xmlns:p14="http://schemas.microsoft.com/office/powerpoint/2010/main" val="1157298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 name="Прямокутник 34">
            <a:extLst>
              <a:ext uri="{FF2B5EF4-FFF2-40B4-BE49-F238E27FC236}">
                <a16:creationId xmlns:a16="http://schemas.microsoft.com/office/drawing/2014/main" id="{85810054-ED27-4529-B800-56152485BF84}"/>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27</a:t>
            </a:r>
          </a:p>
        </p:txBody>
      </p:sp>
      <p:sp>
        <p:nvSpPr>
          <p:cNvPr id="2" name="Прямокутник 1">
            <a:extLst>
              <a:ext uri="{FF2B5EF4-FFF2-40B4-BE49-F238E27FC236}">
                <a16:creationId xmlns:a16="http://schemas.microsoft.com/office/drawing/2014/main" id="{EAF0B3B2-C881-4AE3-BFC2-29C75A73ABA3}"/>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00837478-59DF-4FBC-989B-7EFEDC5133F5}"/>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Якість даних має кілька незалежних характеристик</a:t>
            </a:r>
          </a:p>
        </p:txBody>
      </p:sp>
      <p:sp>
        <p:nvSpPr>
          <p:cNvPr id="4" name="Прямокутник: округлені кути 3">
            <a:extLst>
              <a:ext uri="{FF2B5EF4-FFF2-40B4-BE49-F238E27FC236}">
                <a16:creationId xmlns:a16="http://schemas.microsoft.com/office/drawing/2014/main" id="{BC7841B3-E4F7-495E-B64B-069BCE87A6E8}"/>
              </a:ext>
            </a:extLst>
          </p:cNvPr>
          <p:cNvSpPr>
            <a:spLocks noGrp="1"/>
          </p:cNvSpPr>
          <p:nvPr/>
        </p:nvSpPr>
        <p:spPr>
          <a:xfrm>
            <a:off x="514350" y="1695450"/>
            <a:ext cx="2533650" cy="1485900"/>
          </a:xfrm>
          <a:prstGeom prst="roundRect">
            <a:avLst>
              <a:gd name="adj" fmla="val 5128"/>
            </a:avLst>
          </a:prstGeom>
          <a:solidFill>
            <a:srgbClr val="F4F8F5"/>
          </a:solidFill>
          <a:ln w="9525">
            <a:solidFill>
              <a:srgbClr val="D8E3DE"/>
            </a:solidFill>
          </a:ln>
        </p:spPr>
      </p:sp>
      <p:sp>
        <p:nvSpPr>
          <p:cNvPr id="5" name="Овал 4">
            <a:extLst>
              <a:ext uri="{FF2B5EF4-FFF2-40B4-BE49-F238E27FC236}">
                <a16:creationId xmlns:a16="http://schemas.microsoft.com/office/drawing/2014/main" id="{C97B8E6C-5E67-444D-964F-741D0403D7AD}"/>
              </a:ext>
            </a:extLst>
          </p:cNvPr>
          <p:cNvSpPr>
            <a:spLocks noGrp="1"/>
          </p:cNvSpPr>
          <p:nvPr/>
        </p:nvSpPr>
        <p:spPr>
          <a:xfrm>
            <a:off x="685800" y="1885950"/>
            <a:ext cx="342900" cy="342900"/>
          </a:xfrm>
          <a:prstGeom prst="ellipse">
            <a:avLst/>
          </a:prstGeom>
          <a:solidFill>
            <a:srgbClr val="0F6B64"/>
          </a:solidFill>
          <a:ln w="0">
            <a:noFill/>
          </a:ln>
        </p:spPr>
      </p:sp>
      <p:sp>
        <p:nvSpPr>
          <p:cNvPr id="6" name="Прямокутник 5">
            <a:extLst>
              <a:ext uri="{FF2B5EF4-FFF2-40B4-BE49-F238E27FC236}">
                <a16:creationId xmlns:a16="http://schemas.microsoft.com/office/drawing/2014/main" id="{AD256CD7-6814-45B8-99C4-0E901B7D5E6A}"/>
              </a:ext>
            </a:extLst>
          </p:cNvPr>
          <p:cNvSpPr>
            <a:spLocks noGrp="1"/>
          </p:cNvSpPr>
          <p:nvPr/>
        </p:nvSpPr>
        <p:spPr>
          <a:xfrm>
            <a:off x="685800" y="1990725"/>
            <a:ext cx="342900" cy="114300"/>
          </a:xfrm>
          <a:prstGeom prst="rect">
            <a:avLst/>
          </a:prstGeom>
          <a:noFill/>
          <a:ln w="0">
            <a:noFill/>
          </a:ln>
        </p:spPr>
        <p:txBody>
          <a:bodyPr anchor="t">
            <a:normAutofit fontScale="22222"/>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1</a:t>
            </a:r>
          </a:p>
        </p:txBody>
      </p:sp>
      <p:sp>
        <p:nvSpPr>
          <p:cNvPr id="7" name="Прямокутник 6">
            <a:extLst>
              <a:ext uri="{FF2B5EF4-FFF2-40B4-BE49-F238E27FC236}">
                <a16:creationId xmlns:a16="http://schemas.microsoft.com/office/drawing/2014/main" id="{3F55D7D6-EB5A-4B59-B34B-236D5226B678}"/>
              </a:ext>
            </a:extLst>
          </p:cNvPr>
          <p:cNvSpPr>
            <a:spLocks noGrp="1"/>
          </p:cNvSpPr>
          <p:nvPr/>
        </p:nvSpPr>
        <p:spPr>
          <a:xfrm>
            <a:off x="1162050" y="1905000"/>
            <a:ext cx="1714500" cy="209550"/>
          </a:xfrm>
          <a:prstGeom prst="rect">
            <a:avLst/>
          </a:prstGeom>
          <a:noFill/>
          <a:ln w="0">
            <a:noFill/>
          </a:ln>
        </p:spPr>
        <p:txBody>
          <a:bodyPr anchor="t">
            <a:normAutofit fontScale="68889"/>
          </a:bodyPr>
          <a:lstStyle/>
          <a:p>
            <a:pPr algn="l">
              <a:defRPr sz="1125" b="1">
                <a:solidFill>
                  <a:srgbClr val="10272E"/>
                </a:solidFill>
                <a:latin typeface="DejaVu Sans"/>
                <a:ea typeface="DejaVu Sans"/>
                <a:cs typeface="DejaVu Sans"/>
              </a:defRPr>
            </a:pPr>
            <a:r>
              <a:rPr sz="1125" b="1">
                <a:solidFill>
                  <a:srgbClr val="10272E"/>
                </a:solidFill>
                <a:latin typeface="DejaVu Sans"/>
                <a:ea typeface="DejaVu Sans"/>
                <a:cs typeface="DejaVu Sans"/>
              </a:rPr>
              <a:t>Правильність</a:t>
            </a:r>
          </a:p>
        </p:txBody>
      </p:sp>
      <p:sp>
        <p:nvSpPr>
          <p:cNvPr id="8" name="Прямокутник 7">
            <a:extLst>
              <a:ext uri="{FF2B5EF4-FFF2-40B4-BE49-F238E27FC236}">
                <a16:creationId xmlns:a16="http://schemas.microsoft.com/office/drawing/2014/main" id="{138D71EF-47B3-48DA-8B64-C70F39CF6484}"/>
              </a:ext>
            </a:extLst>
          </p:cNvPr>
          <p:cNvSpPr>
            <a:spLocks noGrp="1"/>
          </p:cNvSpPr>
          <p:nvPr/>
        </p:nvSpPr>
        <p:spPr>
          <a:xfrm>
            <a:off x="685800" y="2324100"/>
            <a:ext cx="2190750" cy="619125"/>
          </a:xfrm>
          <a:prstGeom prst="rect">
            <a:avLst/>
          </a:prstGeom>
          <a:noFill/>
          <a:ln w="0">
            <a:noFill/>
          </a:ln>
        </p:spPr>
        <p:txBody>
          <a:bodyPr anchor="t">
            <a:normAutofit/>
          </a:bodyPr>
          <a:lstStyle/>
          <a:p>
            <a:pPr algn="l">
              <a:defRPr sz="1050" b="0">
                <a:solidFill>
                  <a:srgbClr val="617278"/>
                </a:solidFill>
                <a:latin typeface="DejaVu Sans"/>
                <a:ea typeface="DejaVu Sans"/>
                <a:cs typeface="DejaVu Sans"/>
              </a:defRPr>
            </a:pPr>
            <a:r>
              <a:rPr sz="1050" b="0">
                <a:solidFill>
                  <a:srgbClr val="617278"/>
                </a:solidFill>
                <a:latin typeface="DejaVu Sans"/>
                <a:ea typeface="DejaVu Sans"/>
                <a:cs typeface="DejaVu Sans"/>
              </a:rPr>
              <a:t>Близькість до істинного або опорного значення</a:t>
            </a:r>
          </a:p>
        </p:txBody>
      </p:sp>
      <p:sp>
        <p:nvSpPr>
          <p:cNvPr id="9" name="Прямокутник: округлені кути 8">
            <a:extLst>
              <a:ext uri="{FF2B5EF4-FFF2-40B4-BE49-F238E27FC236}">
                <a16:creationId xmlns:a16="http://schemas.microsoft.com/office/drawing/2014/main" id="{C27BAFEE-5299-432D-BA51-1DB9D0D9CD4C}"/>
              </a:ext>
            </a:extLst>
          </p:cNvPr>
          <p:cNvSpPr>
            <a:spLocks noGrp="1"/>
          </p:cNvSpPr>
          <p:nvPr/>
        </p:nvSpPr>
        <p:spPr>
          <a:xfrm>
            <a:off x="3276600" y="1695450"/>
            <a:ext cx="2533650" cy="1485900"/>
          </a:xfrm>
          <a:prstGeom prst="roundRect">
            <a:avLst>
              <a:gd name="adj" fmla="val 5128"/>
            </a:avLst>
          </a:prstGeom>
          <a:solidFill>
            <a:srgbClr val="F4F8F5"/>
          </a:solidFill>
          <a:ln w="9525">
            <a:solidFill>
              <a:srgbClr val="D8E3DE"/>
            </a:solidFill>
          </a:ln>
        </p:spPr>
      </p:sp>
      <p:sp>
        <p:nvSpPr>
          <p:cNvPr id="10" name="Овал 9">
            <a:extLst>
              <a:ext uri="{FF2B5EF4-FFF2-40B4-BE49-F238E27FC236}">
                <a16:creationId xmlns:a16="http://schemas.microsoft.com/office/drawing/2014/main" id="{B631B171-8623-4DF5-A203-F76A87552EF2}"/>
              </a:ext>
            </a:extLst>
          </p:cNvPr>
          <p:cNvSpPr>
            <a:spLocks noGrp="1"/>
          </p:cNvSpPr>
          <p:nvPr/>
        </p:nvSpPr>
        <p:spPr>
          <a:xfrm>
            <a:off x="3448050" y="1885950"/>
            <a:ext cx="342900" cy="342900"/>
          </a:xfrm>
          <a:prstGeom prst="ellipse">
            <a:avLst/>
          </a:prstGeom>
          <a:solidFill>
            <a:srgbClr val="3A708C"/>
          </a:solidFill>
          <a:ln w="0">
            <a:noFill/>
          </a:ln>
        </p:spPr>
      </p:sp>
      <p:sp>
        <p:nvSpPr>
          <p:cNvPr id="11" name="Прямокутник 10">
            <a:extLst>
              <a:ext uri="{FF2B5EF4-FFF2-40B4-BE49-F238E27FC236}">
                <a16:creationId xmlns:a16="http://schemas.microsoft.com/office/drawing/2014/main" id="{BE31BCE2-DD0D-48AE-9CB6-8E97F87DF0DC}"/>
              </a:ext>
            </a:extLst>
          </p:cNvPr>
          <p:cNvSpPr>
            <a:spLocks noGrp="1"/>
          </p:cNvSpPr>
          <p:nvPr/>
        </p:nvSpPr>
        <p:spPr>
          <a:xfrm>
            <a:off x="3448050" y="1990725"/>
            <a:ext cx="342900" cy="114300"/>
          </a:xfrm>
          <a:prstGeom prst="rect">
            <a:avLst/>
          </a:prstGeom>
          <a:noFill/>
          <a:ln w="0">
            <a:noFill/>
          </a:ln>
        </p:spPr>
        <p:txBody>
          <a:bodyPr anchor="t">
            <a:normAutofit fontScale="22222"/>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2</a:t>
            </a:r>
          </a:p>
        </p:txBody>
      </p:sp>
      <p:sp>
        <p:nvSpPr>
          <p:cNvPr id="12" name="Прямокутник 11">
            <a:extLst>
              <a:ext uri="{FF2B5EF4-FFF2-40B4-BE49-F238E27FC236}">
                <a16:creationId xmlns:a16="http://schemas.microsoft.com/office/drawing/2014/main" id="{0AE7025B-3213-4EAE-A975-6173FAA44785}"/>
              </a:ext>
            </a:extLst>
          </p:cNvPr>
          <p:cNvSpPr>
            <a:spLocks noGrp="1"/>
          </p:cNvSpPr>
          <p:nvPr/>
        </p:nvSpPr>
        <p:spPr>
          <a:xfrm>
            <a:off x="3924300" y="1905000"/>
            <a:ext cx="1714500" cy="209550"/>
          </a:xfrm>
          <a:prstGeom prst="rect">
            <a:avLst/>
          </a:prstGeom>
          <a:noFill/>
          <a:ln w="0">
            <a:noFill/>
          </a:ln>
        </p:spPr>
        <p:txBody>
          <a:bodyPr anchor="t">
            <a:normAutofit fontScale="68889"/>
          </a:bodyPr>
          <a:lstStyle/>
          <a:p>
            <a:pPr algn="l">
              <a:defRPr sz="1125" b="1">
                <a:solidFill>
                  <a:srgbClr val="10272E"/>
                </a:solidFill>
                <a:latin typeface="DejaVu Sans"/>
                <a:ea typeface="DejaVu Sans"/>
                <a:cs typeface="DejaVu Sans"/>
              </a:defRPr>
            </a:pPr>
            <a:r>
              <a:rPr sz="1125" b="1">
                <a:solidFill>
                  <a:srgbClr val="10272E"/>
                </a:solidFill>
                <a:latin typeface="DejaVu Sans"/>
                <a:ea typeface="DejaVu Sans"/>
                <a:cs typeface="DejaVu Sans"/>
              </a:rPr>
              <a:t>Прецизійність</a:t>
            </a:r>
          </a:p>
        </p:txBody>
      </p:sp>
      <p:sp>
        <p:nvSpPr>
          <p:cNvPr id="13" name="Прямокутник 12">
            <a:extLst>
              <a:ext uri="{FF2B5EF4-FFF2-40B4-BE49-F238E27FC236}">
                <a16:creationId xmlns:a16="http://schemas.microsoft.com/office/drawing/2014/main" id="{2D5380D3-A427-4371-8D58-FAAA0772680F}"/>
              </a:ext>
            </a:extLst>
          </p:cNvPr>
          <p:cNvSpPr>
            <a:spLocks noGrp="1"/>
          </p:cNvSpPr>
          <p:nvPr/>
        </p:nvSpPr>
        <p:spPr>
          <a:xfrm>
            <a:off x="3448050" y="2324100"/>
            <a:ext cx="2190750" cy="619125"/>
          </a:xfrm>
          <a:prstGeom prst="rect">
            <a:avLst/>
          </a:prstGeom>
          <a:noFill/>
          <a:ln w="0">
            <a:noFill/>
          </a:ln>
        </p:spPr>
        <p:txBody>
          <a:bodyPr anchor="t">
            <a:normAutofit/>
          </a:bodyPr>
          <a:lstStyle/>
          <a:p>
            <a:pPr algn="l">
              <a:defRPr sz="1050" b="0">
                <a:solidFill>
                  <a:srgbClr val="617278"/>
                </a:solidFill>
                <a:latin typeface="DejaVu Sans"/>
                <a:ea typeface="DejaVu Sans"/>
                <a:cs typeface="DejaVu Sans"/>
              </a:defRPr>
            </a:pPr>
            <a:r>
              <a:rPr sz="1050" b="0">
                <a:solidFill>
                  <a:srgbClr val="617278"/>
                </a:solidFill>
                <a:latin typeface="DejaVu Sans"/>
                <a:ea typeface="DejaVu Sans"/>
                <a:cs typeface="DejaVu Sans"/>
              </a:rPr>
              <a:t>Близькість повторних результатів між собою</a:t>
            </a:r>
          </a:p>
        </p:txBody>
      </p:sp>
      <p:sp>
        <p:nvSpPr>
          <p:cNvPr id="14" name="Прямокутник: округлені кути 13">
            <a:extLst>
              <a:ext uri="{FF2B5EF4-FFF2-40B4-BE49-F238E27FC236}">
                <a16:creationId xmlns:a16="http://schemas.microsoft.com/office/drawing/2014/main" id="{7DDD6B7A-199B-4D53-8C04-1348214610A8}"/>
              </a:ext>
            </a:extLst>
          </p:cNvPr>
          <p:cNvSpPr>
            <a:spLocks noGrp="1"/>
          </p:cNvSpPr>
          <p:nvPr/>
        </p:nvSpPr>
        <p:spPr>
          <a:xfrm>
            <a:off x="6038850" y="1695450"/>
            <a:ext cx="2533650" cy="1485900"/>
          </a:xfrm>
          <a:prstGeom prst="roundRect">
            <a:avLst>
              <a:gd name="adj" fmla="val 5128"/>
            </a:avLst>
          </a:prstGeom>
          <a:solidFill>
            <a:srgbClr val="F4F8F5"/>
          </a:solidFill>
          <a:ln w="9525">
            <a:solidFill>
              <a:srgbClr val="D8E3DE"/>
            </a:solidFill>
          </a:ln>
        </p:spPr>
      </p:sp>
      <p:sp>
        <p:nvSpPr>
          <p:cNvPr id="15" name="Овал 14">
            <a:extLst>
              <a:ext uri="{FF2B5EF4-FFF2-40B4-BE49-F238E27FC236}">
                <a16:creationId xmlns:a16="http://schemas.microsoft.com/office/drawing/2014/main" id="{71FAAD7E-7DF8-4D70-9B81-3A23E6D7DF9D}"/>
              </a:ext>
            </a:extLst>
          </p:cNvPr>
          <p:cNvSpPr>
            <a:spLocks noGrp="1"/>
          </p:cNvSpPr>
          <p:nvPr/>
        </p:nvSpPr>
        <p:spPr>
          <a:xfrm>
            <a:off x="6210300" y="1885950"/>
            <a:ext cx="342900" cy="342900"/>
          </a:xfrm>
          <a:prstGeom prst="ellipse">
            <a:avLst/>
          </a:prstGeom>
          <a:solidFill>
            <a:srgbClr val="4D8A68"/>
          </a:solidFill>
          <a:ln w="0">
            <a:noFill/>
          </a:ln>
        </p:spPr>
      </p:sp>
      <p:sp>
        <p:nvSpPr>
          <p:cNvPr id="16" name="Прямокутник 15">
            <a:extLst>
              <a:ext uri="{FF2B5EF4-FFF2-40B4-BE49-F238E27FC236}">
                <a16:creationId xmlns:a16="http://schemas.microsoft.com/office/drawing/2014/main" id="{BDD79EC1-1364-43D9-AE0A-55F3F8BA8DD1}"/>
              </a:ext>
            </a:extLst>
          </p:cNvPr>
          <p:cNvSpPr>
            <a:spLocks noGrp="1"/>
          </p:cNvSpPr>
          <p:nvPr/>
        </p:nvSpPr>
        <p:spPr>
          <a:xfrm>
            <a:off x="6210300" y="1990725"/>
            <a:ext cx="342900" cy="114300"/>
          </a:xfrm>
          <a:prstGeom prst="rect">
            <a:avLst/>
          </a:prstGeom>
          <a:noFill/>
          <a:ln w="0">
            <a:noFill/>
          </a:ln>
        </p:spPr>
        <p:txBody>
          <a:bodyPr anchor="t">
            <a:normAutofit fontScale="22222"/>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3</a:t>
            </a:r>
          </a:p>
        </p:txBody>
      </p:sp>
      <p:sp>
        <p:nvSpPr>
          <p:cNvPr id="17" name="Прямокутник 16">
            <a:extLst>
              <a:ext uri="{FF2B5EF4-FFF2-40B4-BE49-F238E27FC236}">
                <a16:creationId xmlns:a16="http://schemas.microsoft.com/office/drawing/2014/main" id="{C8C3CB53-5DF2-48E7-949A-C6497860E5E3}"/>
              </a:ext>
            </a:extLst>
          </p:cNvPr>
          <p:cNvSpPr>
            <a:spLocks noGrp="1"/>
          </p:cNvSpPr>
          <p:nvPr/>
        </p:nvSpPr>
        <p:spPr>
          <a:xfrm>
            <a:off x="6686550" y="1905000"/>
            <a:ext cx="1714500" cy="209550"/>
          </a:xfrm>
          <a:prstGeom prst="rect">
            <a:avLst/>
          </a:prstGeom>
          <a:noFill/>
          <a:ln w="0">
            <a:noFill/>
          </a:ln>
        </p:spPr>
        <p:txBody>
          <a:bodyPr anchor="t">
            <a:normAutofit fontScale="68889"/>
          </a:bodyPr>
          <a:lstStyle/>
          <a:p>
            <a:pPr algn="l">
              <a:defRPr sz="1125" b="1">
                <a:solidFill>
                  <a:srgbClr val="10272E"/>
                </a:solidFill>
                <a:latin typeface="DejaVu Sans"/>
                <a:ea typeface="DejaVu Sans"/>
                <a:cs typeface="DejaVu Sans"/>
              </a:defRPr>
            </a:pPr>
            <a:r>
              <a:rPr sz="1125" b="1">
                <a:solidFill>
                  <a:srgbClr val="10272E"/>
                </a:solidFill>
                <a:latin typeface="DejaVu Sans"/>
                <a:ea typeface="DejaVu Sans"/>
                <a:cs typeface="DejaVu Sans"/>
              </a:rPr>
              <a:t>Відтворюваність</a:t>
            </a:r>
          </a:p>
        </p:txBody>
      </p:sp>
      <p:sp>
        <p:nvSpPr>
          <p:cNvPr id="18" name="Прямокутник 17">
            <a:extLst>
              <a:ext uri="{FF2B5EF4-FFF2-40B4-BE49-F238E27FC236}">
                <a16:creationId xmlns:a16="http://schemas.microsoft.com/office/drawing/2014/main" id="{7947991D-1769-4A4E-97B9-0E8FFDE95AA1}"/>
              </a:ext>
            </a:extLst>
          </p:cNvPr>
          <p:cNvSpPr>
            <a:spLocks noGrp="1"/>
          </p:cNvSpPr>
          <p:nvPr/>
        </p:nvSpPr>
        <p:spPr>
          <a:xfrm>
            <a:off x="6210300" y="2324100"/>
            <a:ext cx="2190750" cy="619125"/>
          </a:xfrm>
          <a:prstGeom prst="rect">
            <a:avLst/>
          </a:prstGeom>
          <a:noFill/>
          <a:ln w="0">
            <a:noFill/>
          </a:ln>
        </p:spPr>
        <p:txBody>
          <a:bodyPr anchor="t">
            <a:normAutofit/>
          </a:bodyPr>
          <a:lstStyle/>
          <a:p>
            <a:pPr algn="l">
              <a:defRPr sz="1050" b="0">
                <a:solidFill>
                  <a:srgbClr val="617278"/>
                </a:solidFill>
                <a:latin typeface="DejaVu Sans"/>
                <a:ea typeface="DejaVu Sans"/>
                <a:cs typeface="DejaVu Sans"/>
              </a:defRPr>
            </a:pPr>
            <a:r>
              <a:rPr sz="1050" b="0">
                <a:solidFill>
                  <a:srgbClr val="617278"/>
                </a:solidFill>
                <a:latin typeface="DejaVu Sans"/>
                <a:ea typeface="DejaVu Sans"/>
                <a:cs typeface="DejaVu Sans"/>
              </a:rPr>
              <a:t>Узгодженість повторів у змінених умовах</a:t>
            </a:r>
          </a:p>
        </p:txBody>
      </p:sp>
      <p:sp>
        <p:nvSpPr>
          <p:cNvPr id="19" name="Прямокутник: округлені кути 18">
            <a:extLst>
              <a:ext uri="{FF2B5EF4-FFF2-40B4-BE49-F238E27FC236}">
                <a16:creationId xmlns:a16="http://schemas.microsoft.com/office/drawing/2014/main" id="{C427D864-D596-48FE-9729-9A2BAF9AE305}"/>
              </a:ext>
            </a:extLst>
          </p:cNvPr>
          <p:cNvSpPr>
            <a:spLocks noGrp="1"/>
          </p:cNvSpPr>
          <p:nvPr/>
        </p:nvSpPr>
        <p:spPr>
          <a:xfrm>
            <a:off x="8801100" y="1695450"/>
            <a:ext cx="2533650" cy="1485900"/>
          </a:xfrm>
          <a:prstGeom prst="roundRect">
            <a:avLst>
              <a:gd name="adj" fmla="val 5128"/>
            </a:avLst>
          </a:prstGeom>
          <a:solidFill>
            <a:srgbClr val="F5EBDD"/>
          </a:solidFill>
          <a:ln w="9525">
            <a:solidFill>
              <a:srgbClr val="D8E3DE"/>
            </a:solidFill>
          </a:ln>
        </p:spPr>
      </p:sp>
      <p:sp>
        <p:nvSpPr>
          <p:cNvPr id="20" name="Овал 19">
            <a:extLst>
              <a:ext uri="{FF2B5EF4-FFF2-40B4-BE49-F238E27FC236}">
                <a16:creationId xmlns:a16="http://schemas.microsoft.com/office/drawing/2014/main" id="{DFD358E6-216C-40EA-A45C-AE97A6F70682}"/>
              </a:ext>
            </a:extLst>
          </p:cNvPr>
          <p:cNvSpPr>
            <a:spLocks noGrp="1"/>
          </p:cNvSpPr>
          <p:nvPr/>
        </p:nvSpPr>
        <p:spPr>
          <a:xfrm>
            <a:off x="8972550" y="1885950"/>
            <a:ext cx="342900" cy="342900"/>
          </a:xfrm>
          <a:prstGeom prst="ellipse">
            <a:avLst/>
          </a:prstGeom>
          <a:solidFill>
            <a:srgbClr val="D8942C"/>
          </a:solidFill>
          <a:ln w="0">
            <a:noFill/>
          </a:ln>
        </p:spPr>
      </p:sp>
      <p:sp>
        <p:nvSpPr>
          <p:cNvPr id="21" name="Прямокутник 20">
            <a:extLst>
              <a:ext uri="{FF2B5EF4-FFF2-40B4-BE49-F238E27FC236}">
                <a16:creationId xmlns:a16="http://schemas.microsoft.com/office/drawing/2014/main" id="{608EF3D0-813A-4EF9-9D05-D66C4A5BBBBD}"/>
              </a:ext>
            </a:extLst>
          </p:cNvPr>
          <p:cNvSpPr>
            <a:spLocks noGrp="1"/>
          </p:cNvSpPr>
          <p:nvPr/>
        </p:nvSpPr>
        <p:spPr>
          <a:xfrm>
            <a:off x="8972550" y="1990725"/>
            <a:ext cx="342900" cy="114300"/>
          </a:xfrm>
          <a:prstGeom prst="rect">
            <a:avLst/>
          </a:prstGeom>
          <a:noFill/>
          <a:ln w="0">
            <a:noFill/>
          </a:ln>
        </p:spPr>
        <p:txBody>
          <a:bodyPr anchor="t">
            <a:normAutofit fontScale="22222"/>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4</a:t>
            </a:r>
          </a:p>
        </p:txBody>
      </p:sp>
      <p:sp>
        <p:nvSpPr>
          <p:cNvPr id="22" name="Прямокутник 21">
            <a:extLst>
              <a:ext uri="{FF2B5EF4-FFF2-40B4-BE49-F238E27FC236}">
                <a16:creationId xmlns:a16="http://schemas.microsoft.com/office/drawing/2014/main" id="{8DEA61B2-EFCA-4BE5-9602-C22C2C08518F}"/>
              </a:ext>
            </a:extLst>
          </p:cNvPr>
          <p:cNvSpPr>
            <a:spLocks noGrp="1"/>
          </p:cNvSpPr>
          <p:nvPr/>
        </p:nvSpPr>
        <p:spPr>
          <a:xfrm>
            <a:off x="9448800" y="1905000"/>
            <a:ext cx="1714500" cy="209550"/>
          </a:xfrm>
          <a:prstGeom prst="rect">
            <a:avLst/>
          </a:prstGeom>
          <a:noFill/>
          <a:ln w="0">
            <a:noFill/>
          </a:ln>
        </p:spPr>
        <p:txBody>
          <a:bodyPr anchor="t">
            <a:normAutofit fontScale="68889"/>
          </a:bodyPr>
          <a:lstStyle/>
          <a:p>
            <a:pPr algn="l">
              <a:defRPr sz="1125" b="1">
                <a:solidFill>
                  <a:srgbClr val="10272E"/>
                </a:solidFill>
                <a:latin typeface="DejaVu Sans"/>
                <a:ea typeface="DejaVu Sans"/>
                <a:cs typeface="DejaVu Sans"/>
              </a:defRPr>
            </a:pPr>
            <a:r>
              <a:rPr sz="1125" b="1">
                <a:solidFill>
                  <a:srgbClr val="10272E"/>
                </a:solidFill>
                <a:latin typeface="DejaVu Sans"/>
                <a:ea typeface="DejaVu Sans"/>
                <a:cs typeface="DejaVu Sans"/>
              </a:rPr>
              <a:t>Повнота даних</a:t>
            </a:r>
          </a:p>
        </p:txBody>
      </p:sp>
      <p:sp>
        <p:nvSpPr>
          <p:cNvPr id="23" name="Прямокутник 22">
            <a:extLst>
              <a:ext uri="{FF2B5EF4-FFF2-40B4-BE49-F238E27FC236}">
                <a16:creationId xmlns:a16="http://schemas.microsoft.com/office/drawing/2014/main" id="{63AD5431-7E52-4FB2-BE89-6077B22A3BE1}"/>
              </a:ext>
            </a:extLst>
          </p:cNvPr>
          <p:cNvSpPr>
            <a:spLocks noGrp="1"/>
          </p:cNvSpPr>
          <p:nvPr/>
        </p:nvSpPr>
        <p:spPr>
          <a:xfrm>
            <a:off x="8972550" y="2324100"/>
            <a:ext cx="2190750" cy="619125"/>
          </a:xfrm>
          <a:prstGeom prst="rect">
            <a:avLst/>
          </a:prstGeom>
          <a:noFill/>
          <a:ln w="0">
            <a:noFill/>
          </a:ln>
        </p:spPr>
        <p:txBody>
          <a:bodyPr anchor="t">
            <a:normAutofit/>
          </a:bodyPr>
          <a:lstStyle/>
          <a:p>
            <a:pPr algn="l">
              <a:defRPr sz="1050" b="0">
                <a:solidFill>
                  <a:srgbClr val="617278"/>
                </a:solidFill>
                <a:latin typeface="DejaVu Sans"/>
                <a:ea typeface="DejaVu Sans"/>
                <a:cs typeface="DejaVu Sans"/>
              </a:defRPr>
            </a:pPr>
            <a:r>
              <a:rPr sz="1050" b="0">
                <a:solidFill>
                  <a:srgbClr val="617278"/>
                </a:solidFill>
                <a:latin typeface="DejaVu Sans"/>
                <a:ea typeface="DejaVu Sans"/>
                <a:cs typeface="DejaVu Sans"/>
              </a:rPr>
              <a:t>Частка запланованих придатних результатів</a:t>
            </a:r>
          </a:p>
        </p:txBody>
      </p:sp>
      <p:sp>
        <p:nvSpPr>
          <p:cNvPr id="24" name="Прямокутник: округлені кути 23">
            <a:extLst>
              <a:ext uri="{FF2B5EF4-FFF2-40B4-BE49-F238E27FC236}">
                <a16:creationId xmlns:a16="http://schemas.microsoft.com/office/drawing/2014/main" id="{B7BFA3AE-E91F-4028-85DF-D958C750B942}"/>
              </a:ext>
            </a:extLst>
          </p:cNvPr>
          <p:cNvSpPr>
            <a:spLocks noGrp="1"/>
          </p:cNvSpPr>
          <p:nvPr/>
        </p:nvSpPr>
        <p:spPr>
          <a:xfrm>
            <a:off x="514350" y="3448050"/>
            <a:ext cx="11068050" cy="781050"/>
          </a:xfrm>
          <a:prstGeom prst="roundRect">
            <a:avLst>
              <a:gd name="adj" fmla="val 9756"/>
            </a:avLst>
          </a:prstGeom>
          <a:solidFill>
            <a:srgbClr val="FFFFFF"/>
          </a:solidFill>
          <a:ln w="9525">
            <a:solidFill>
              <a:srgbClr val="D8E3DE"/>
            </a:solidFill>
          </a:ln>
        </p:spPr>
      </p:sp>
      <p:sp>
        <p:nvSpPr>
          <p:cNvPr id="25" name="Прямокутник: округлені кути 24">
            <a:extLst>
              <a:ext uri="{FF2B5EF4-FFF2-40B4-BE49-F238E27FC236}">
                <a16:creationId xmlns:a16="http://schemas.microsoft.com/office/drawing/2014/main" id="{7292A57D-7C8F-4FB2-B036-9CCAA3134CC3}"/>
              </a:ext>
            </a:extLst>
          </p:cNvPr>
          <p:cNvSpPr>
            <a:spLocks noGrp="1"/>
          </p:cNvSpPr>
          <p:nvPr/>
        </p:nvSpPr>
        <p:spPr>
          <a:xfrm>
            <a:off x="514350" y="3448050"/>
            <a:ext cx="76200" cy="781050"/>
          </a:xfrm>
          <a:prstGeom prst="roundRect">
            <a:avLst>
              <a:gd name="adj" fmla="val 50000"/>
            </a:avLst>
          </a:prstGeom>
          <a:solidFill>
            <a:srgbClr val="0F6B64"/>
          </a:solidFill>
          <a:ln w="0">
            <a:noFill/>
          </a:ln>
        </p:spPr>
      </p:sp>
      <p:sp>
        <p:nvSpPr>
          <p:cNvPr id="26" name="Прямокутник 25">
            <a:extLst>
              <a:ext uri="{FF2B5EF4-FFF2-40B4-BE49-F238E27FC236}">
                <a16:creationId xmlns:a16="http://schemas.microsoft.com/office/drawing/2014/main" id="{152BD94C-6FE9-4EE9-8E4D-70F57FBA3709}"/>
              </a:ext>
            </a:extLst>
          </p:cNvPr>
          <p:cNvSpPr>
            <a:spLocks noGrp="1"/>
          </p:cNvSpPr>
          <p:nvPr/>
        </p:nvSpPr>
        <p:spPr>
          <a:xfrm>
            <a:off x="742950" y="3600450"/>
            <a:ext cx="1064895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ЯКІСТЬ ДАНИХ</a:t>
            </a:r>
          </a:p>
        </p:txBody>
      </p:sp>
      <p:sp>
        <p:nvSpPr>
          <p:cNvPr id="27" name="Прямокутник 26">
            <a:extLst>
              <a:ext uri="{FF2B5EF4-FFF2-40B4-BE49-F238E27FC236}">
                <a16:creationId xmlns:a16="http://schemas.microsoft.com/office/drawing/2014/main" id="{2DA39D38-0B0C-4CE5-BACB-AFFABB896BA1}"/>
              </a:ext>
            </a:extLst>
          </p:cNvPr>
          <p:cNvSpPr>
            <a:spLocks noGrp="1"/>
          </p:cNvSpPr>
          <p:nvPr/>
        </p:nvSpPr>
        <p:spPr>
          <a:xfrm>
            <a:off x="742950" y="3857625"/>
            <a:ext cx="10648950" cy="257175"/>
          </a:xfrm>
          <a:prstGeom prst="rect">
            <a:avLst/>
          </a:prstGeom>
          <a:noFill/>
          <a:ln w="0">
            <a:noFill/>
          </a:ln>
        </p:spPr>
        <p:txBody>
          <a:bodyPr anchor="t">
            <a:normAutofit fontScale="85294"/>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Відповідність даних поставленій меті за правильністю, прецизійністю, відтворюваністю, повнотою та репрезентативністю.</a:t>
            </a:r>
          </a:p>
        </p:txBody>
      </p:sp>
      <p:sp>
        <p:nvSpPr>
          <p:cNvPr id="28" name="Прямокутник: округлені кути 27">
            <a:extLst>
              <a:ext uri="{FF2B5EF4-FFF2-40B4-BE49-F238E27FC236}">
                <a16:creationId xmlns:a16="http://schemas.microsoft.com/office/drawing/2014/main" id="{CDEEC876-48D7-4990-BFF0-D95AAE576A28}"/>
              </a:ext>
            </a:extLst>
          </p:cNvPr>
          <p:cNvSpPr>
            <a:spLocks noGrp="1"/>
          </p:cNvSpPr>
          <p:nvPr/>
        </p:nvSpPr>
        <p:spPr>
          <a:xfrm>
            <a:off x="514350" y="4552950"/>
            <a:ext cx="11068050" cy="1028700"/>
          </a:xfrm>
          <a:prstGeom prst="roundRect">
            <a:avLst>
              <a:gd name="adj" fmla="val 7407"/>
            </a:avLst>
          </a:prstGeom>
          <a:solidFill>
            <a:srgbClr val="10272E"/>
          </a:solidFill>
          <a:ln w="0">
            <a:noFill/>
          </a:ln>
        </p:spPr>
      </p:sp>
      <p:sp>
        <p:nvSpPr>
          <p:cNvPr id="29" name="Прямокутник 28">
            <a:extLst>
              <a:ext uri="{FF2B5EF4-FFF2-40B4-BE49-F238E27FC236}">
                <a16:creationId xmlns:a16="http://schemas.microsoft.com/office/drawing/2014/main" id="{F6C918C3-10F8-4522-8268-AAC059294977}"/>
              </a:ext>
            </a:extLst>
          </p:cNvPr>
          <p:cNvSpPr>
            <a:spLocks noGrp="1"/>
          </p:cNvSpPr>
          <p:nvPr/>
        </p:nvSpPr>
        <p:spPr>
          <a:xfrm>
            <a:off x="742950" y="4733925"/>
            <a:ext cx="2476500" cy="171450"/>
          </a:xfrm>
          <a:prstGeom prst="rect">
            <a:avLst/>
          </a:prstGeom>
          <a:noFill/>
          <a:ln w="0">
            <a:noFill/>
          </a:ln>
        </p:spPr>
        <p:txBody>
          <a:bodyPr anchor="t">
            <a:normAutofit fontScale="63636"/>
          </a:bodyPr>
          <a:lstStyle/>
          <a:p>
            <a:pPr algn="l">
              <a:defRPr sz="825" b="1">
                <a:solidFill>
                  <a:srgbClr val="A9D6C4"/>
                </a:solidFill>
                <a:latin typeface="DejaVu Sans"/>
                <a:ea typeface="DejaVu Sans"/>
                <a:cs typeface="DejaVu Sans"/>
              </a:defRPr>
            </a:pPr>
            <a:r>
              <a:rPr sz="825" b="1">
                <a:solidFill>
                  <a:srgbClr val="A9D6C4"/>
                </a:solidFill>
                <a:latin typeface="DejaVu Sans"/>
                <a:ea typeface="DejaVu Sans"/>
                <a:cs typeface="DejaVu Sans"/>
              </a:rPr>
              <a:t>МОЖЛИВІ СУПЕРЕЧНОСТІ</a:t>
            </a:r>
          </a:p>
        </p:txBody>
      </p:sp>
      <p:sp>
        <p:nvSpPr>
          <p:cNvPr id="30" name="Прямокутник 29">
            <a:extLst>
              <a:ext uri="{FF2B5EF4-FFF2-40B4-BE49-F238E27FC236}">
                <a16:creationId xmlns:a16="http://schemas.microsoft.com/office/drawing/2014/main" id="{722B2815-B1D2-4BBB-9190-2688AFD821EA}"/>
              </a:ext>
            </a:extLst>
          </p:cNvPr>
          <p:cNvSpPr>
            <a:spLocks noGrp="1"/>
          </p:cNvSpPr>
          <p:nvPr/>
        </p:nvSpPr>
        <p:spPr>
          <a:xfrm>
            <a:off x="742950" y="5010150"/>
            <a:ext cx="10382250" cy="457200"/>
          </a:xfrm>
          <a:prstGeom prst="rect">
            <a:avLst/>
          </a:prstGeom>
          <a:noFill/>
          <a:ln w="0">
            <a:noFill/>
          </a:ln>
        </p:spPr>
        <p:txBody>
          <a:bodyPr anchor="t">
            <a:normAutofit fontScale="61538"/>
          </a:bodyPr>
          <a:lstStyle/>
          <a:p>
            <a:pPr algn="l">
              <a:defRPr sz="975" b="1">
                <a:solidFill>
                  <a:srgbClr val="FFFFFF"/>
                </a:solidFill>
                <a:latin typeface="DejaVu Sans"/>
                <a:ea typeface="DejaVu Sans"/>
                <a:cs typeface="DejaVu Sans"/>
              </a:defRPr>
            </a:pPr>
            <a:r>
              <a:rPr sz="975" b="1">
                <a:solidFill>
                  <a:srgbClr val="FFFFFF"/>
                </a:solidFill>
                <a:latin typeface="DejaVu Sans"/>
                <a:ea typeface="DejaVu Sans"/>
                <a:cs typeface="DejaVu Sans"/>
              </a:rPr>
              <a:t>• повтори близькі, але систематично зміщені</a:t>
            </a:r>
          </a:p>
          <a:p>
            <a:pPr algn="l">
              <a:defRPr sz="975" b="1">
                <a:solidFill>
                  <a:srgbClr val="FFFFFF"/>
                </a:solidFill>
                <a:latin typeface="DejaVu Sans"/>
                <a:ea typeface="DejaVu Sans"/>
                <a:cs typeface="DejaVu Sans"/>
              </a:defRPr>
            </a:pPr>
            <a:r>
              <a:rPr sz="975" b="1">
                <a:solidFill>
                  <a:srgbClr val="FFFFFF"/>
                </a:solidFill>
                <a:latin typeface="DejaVu Sans"/>
                <a:ea typeface="DejaVu Sans"/>
                <a:cs typeface="DejaVu Sans"/>
              </a:rPr>
              <a:t>• середнє правильне, але результати нестабільні</a:t>
            </a:r>
          </a:p>
          <a:p>
            <a:pPr algn="l">
              <a:defRPr sz="975" b="1">
                <a:solidFill>
                  <a:srgbClr val="FFFFFF"/>
                </a:solidFill>
                <a:latin typeface="DejaVu Sans"/>
                <a:ea typeface="DejaVu Sans"/>
                <a:cs typeface="DejaVu Sans"/>
              </a:defRPr>
            </a:pPr>
            <a:r>
              <a:rPr sz="975" b="1">
                <a:solidFill>
                  <a:srgbClr val="FFFFFF"/>
                </a:solidFill>
                <a:latin typeface="DejaVu Sans"/>
                <a:ea typeface="DejaVu Sans"/>
                <a:cs typeface="DejaVu Sans"/>
              </a:rPr>
              <a:t>• дані повні, але вибірка нерепрезентативна</a:t>
            </a:r>
          </a:p>
          <a:p>
            <a:pPr algn="l">
              <a:defRPr sz="975" b="1">
                <a:solidFill>
                  <a:srgbClr val="FFFFFF"/>
                </a:solidFill>
                <a:latin typeface="DejaVu Sans"/>
                <a:ea typeface="DejaVu Sans"/>
                <a:cs typeface="DejaVu Sans"/>
              </a:defRPr>
            </a:pPr>
            <a:r>
              <a:rPr sz="975" b="1">
                <a:solidFill>
                  <a:srgbClr val="FFFFFF"/>
                </a:solidFill>
                <a:latin typeface="DejaVu Sans"/>
                <a:ea typeface="DejaVu Sans"/>
                <a:cs typeface="DejaVu Sans"/>
              </a:rPr>
              <a:t>• аналіз якісний, але місце відбору не підтримує рішення</a:t>
            </a:r>
          </a:p>
        </p:txBody>
      </p:sp>
      <p:sp>
        <p:nvSpPr>
          <p:cNvPr id="31" name="Прямокутник: округлені кути 30">
            <a:extLst>
              <a:ext uri="{FF2B5EF4-FFF2-40B4-BE49-F238E27FC236}">
                <a16:creationId xmlns:a16="http://schemas.microsoft.com/office/drawing/2014/main" id="{7ED2625F-935F-4B60-8C5C-8F54E2C3BD7A}"/>
              </a:ext>
            </a:extLst>
          </p:cNvPr>
          <p:cNvSpPr>
            <a:spLocks noGrp="1"/>
          </p:cNvSpPr>
          <p:nvPr/>
        </p:nvSpPr>
        <p:spPr>
          <a:xfrm>
            <a:off x="514350" y="5810250"/>
            <a:ext cx="11068050" cy="361950"/>
          </a:xfrm>
          <a:prstGeom prst="roundRect">
            <a:avLst>
              <a:gd name="adj" fmla="val 21053"/>
            </a:avLst>
          </a:prstGeom>
          <a:solidFill>
            <a:srgbClr val="F5EBDD"/>
          </a:solidFill>
          <a:ln w="0">
            <a:noFill/>
          </a:ln>
        </p:spPr>
      </p:sp>
      <p:sp>
        <p:nvSpPr>
          <p:cNvPr id="32" name="Прямокутник 31">
            <a:extLst>
              <a:ext uri="{FF2B5EF4-FFF2-40B4-BE49-F238E27FC236}">
                <a16:creationId xmlns:a16="http://schemas.microsoft.com/office/drawing/2014/main" id="{E00DA69B-7177-4ADA-B47F-A66371747CA6}"/>
              </a:ext>
            </a:extLst>
          </p:cNvPr>
          <p:cNvSpPr>
            <a:spLocks noGrp="1"/>
          </p:cNvSpPr>
          <p:nvPr/>
        </p:nvSpPr>
        <p:spPr>
          <a:xfrm>
            <a:off x="742950" y="5905500"/>
            <a:ext cx="10572750" cy="171450"/>
          </a:xfrm>
          <a:prstGeom prst="rect">
            <a:avLst/>
          </a:prstGeom>
          <a:noFill/>
          <a:ln w="0">
            <a:noFill/>
          </a:ln>
        </p:spPr>
        <p:txBody>
          <a:bodyPr anchor="t">
            <a:normAutofit fontScale="50000"/>
          </a:bodyPr>
          <a:lstStyle/>
          <a:p>
            <a:pPr algn="ctr">
              <a:defRPr sz="1050" b="1">
                <a:solidFill>
                  <a:srgbClr val="D8942C"/>
                </a:solidFill>
                <a:latin typeface="DejaVu Sans"/>
                <a:ea typeface="DejaVu Sans"/>
                <a:cs typeface="DejaVu Sans"/>
              </a:defRPr>
            </a:pPr>
            <a:r>
              <a:rPr sz="1050" b="1">
                <a:solidFill>
                  <a:srgbClr val="D8942C"/>
                </a:solidFill>
                <a:latin typeface="DejaVu Sans"/>
                <a:ea typeface="DejaVu Sans"/>
                <a:cs typeface="DejaVu Sans"/>
              </a:rPr>
              <a:t>Жоден показник окремо не гарантує придатності даних для рішення.</a:t>
            </a:r>
          </a:p>
        </p:txBody>
      </p:sp>
      <p:sp>
        <p:nvSpPr>
          <p:cNvPr id="33" name="Прямокутник 32">
            <a:extLst>
              <a:ext uri="{FF2B5EF4-FFF2-40B4-BE49-F238E27FC236}">
                <a16:creationId xmlns:a16="http://schemas.microsoft.com/office/drawing/2014/main" id="{7A2D8237-2CEC-4326-9E9A-51A159486390}"/>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34" name="Прямокутник 33">
            <a:extLst>
              <a:ext uri="{FF2B5EF4-FFF2-40B4-BE49-F238E27FC236}">
                <a16:creationId xmlns:a16="http://schemas.microsoft.com/office/drawing/2014/main" id="{D7780521-06D2-4CD4-A2AE-8ECFB11A1F5D}"/>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27</a:t>
            </a:r>
          </a:p>
        </p:txBody>
      </p:sp>
    </p:spTree>
    <p:extLst>
      <p:ext uri="{BB962C8B-B14F-4D97-AF65-F5344CB8AC3E}">
        <p14:creationId xmlns:p14="http://schemas.microsoft.com/office/powerpoint/2010/main" val="12504433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48" name="Прямокутник 47">
            <a:extLst>
              <a:ext uri="{FF2B5EF4-FFF2-40B4-BE49-F238E27FC236}">
                <a16:creationId xmlns:a16="http://schemas.microsoft.com/office/drawing/2014/main" id="{BEB13963-4566-4CE1-84BF-AC63A1A4F1AC}"/>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28</a:t>
            </a:r>
          </a:p>
        </p:txBody>
      </p:sp>
      <p:sp>
        <p:nvSpPr>
          <p:cNvPr id="2" name="Прямокутник 1">
            <a:extLst>
              <a:ext uri="{FF2B5EF4-FFF2-40B4-BE49-F238E27FC236}">
                <a16:creationId xmlns:a16="http://schemas.microsoft.com/office/drawing/2014/main" id="{881E44F6-E4E3-43A2-B08F-C6A1CA8C1E89}"/>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70A6A658-3C18-4153-9B53-0A6AAD92E1DB}"/>
              </a:ext>
            </a:extLst>
          </p:cNvPr>
          <p:cNvSpPr>
            <a:spLocks noGrp="1"/>
          </p:cNvSpPr>
          <p:nvPr/>
        </p:nvSpPr>
        <p:spPr>
          <a:xfrm>
            <a:off x="514350" y="742950"/>
            <a:ext cx="10858500" cy="590550"/>
          </a:xfrm>
          <a:prstGeom prst="rect">
            <a:avLst/>
          </a:prstGeom>
          <a:noFill/>
          <a:ln w="0">
            <a:noFill/>
          </a:ln>
        </p:spPr>
        <p:txBody>
          <a:bodyPr anchor="t">
            <a:normAutofit fontScale="96521"/>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Зберігання і транспорт мають відповідати аналітичному методу</a:t>
            </a:r>
          </a:p>
        </p:txBody>
      </p:sp>
      <p:sp>
        <p:nvSpPr>
          <p:cNvPr id="4" name="Прямокутник: округлені кути 3">
            <a:extLst>
              <a:ext uri="{FF2B5EF4-FFF2-40B4-BE49-F238E27FC236}">
                <a16:creationId xmlns:a16="http://schemas.microsoft.com/office/drawing/2014/main" id="{F167CCAE-6CCB-4B03-9CF3-B921C4AB35E8}"/>
              </a:ext>
            </a:extLst>
          </p:cNvPr>
          <p:cNvSpPr>
            <a:spLocks noGrp="1"/>
          </p:cNvSpPr>
          <p:nvPr/>
        </p:nvSpPr>
        <p:spPr>
          <a:xfrm>
            <a:off x="514350" y="1657350"/>
            <a:ext cx="11068050" cy="781050"/>
          </a:xfrm>
          <a:prstGeom prst="roundRect">
            <a:avLst>
              <a:gd name="adj" fmla="val 9756"/>
            </a:avLst>
          </a:prstGeom>
          <a:solidFill>
            <a:srgbClr val="FFFFFF"/>
          </a:solidFill>
          <a:ln w="9525">
            <a:solidFill>
              <a:srgbClr val="D8E3DE"/>
            </a:solidFill>
          </a:ln>
        </p:spPr>
      </p:sp>
      <p:sp>
        <p:nvSpPr>
          <p:cNvPr id="5" name="Прямокутник: округлені кути 4">
            <a:extLst>
              <a:ext uri="{FF2B5EF4-FFF2-40B4-BE49-F238E27FC236}">
                <a16:creationId xmlns:a16="http://schemas.microsoft.com/office/drawing/2014/main" id="{BC9DD67E-E534-44AD-A849-5B3BDF438D13}"/>
              </a:ext>
            </a:extLst>
          </p:cNvPr>
          <p:cNvSpPr>
            <a:spLocks noGrp="1"/>
          </p:cNvSpPr>
          <p:nvPr/>
        </p:nvSpPr>
        <p:spPr>
          <a:xfrm>
            <a:off x="514350" y="1657350"/>
            <a:ext cx="76200" cy="7810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0CB91488-0643-4BAF-9DCC-5C6165FA665A}"/>
              </a:ext>
            </a:extLst>
          </p:cNvPr>
          <p:cNvSpPr>
            <a:spLocks noGrp="1"/>
          </p:cNvSpPr>
          <p:nvPr/>
        </p:nvSpPr>
        <p:spPr>
          <a:xfrm>
            <a:off x="742950" y="1809750"/>
            <a:ext cx="1064895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УМОВИ ЗБЕРІГАННЯ ПРОБИ</a:t>
            </a:r>
          </a:p>
        </p:txBody>
      </p:sp>
      <p:sp>
        <p:nvSpPr>
          <p:cNvPr id="7" name="Прямокутник 6">
            <a:extLst>
              <a:ext uri="{FF2B5EF4-FFF2-40B4-BE49-F238E27FC236}">
                <a16:creationId xmlns:a16="http://schemas.microsoft.com/office/drawing/2014/main" id="{5E3F0B43-9B6D-431C-B2D2-D93D2130DE97}"/>
              </a:ext>
            </a:extLst>
          </p:cNvPr>
          <p:cNvSpPr>
            <a:spLocks noGrp="1"/>
          </p:cNvSpPr>
          <p:nvPr/>
        </p:nvSpPr>
        <p:spPr>
          <a:xfrm>
            <a:off x="742950" y="2066925"/>
            <a:ext cx="10648950" cy="257175"/>
          </a:xfrm>
          <a:prstGeom prst="rect">
            <a:avLst/>
          </a:prstGeom>
          <a:noFill/>
          <a:ln w="0">
            <a:noFill/>
          </a:ln>
        </p:spPr>
        <p:txBody>
          <a:bodyPr anchor="t">
            <a:normAutofit fontScale="85294"/>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Встановлені вимоги до тари, консервації, температури та часу, що зберігають склад проби до аналізу.</a:t>
            </a:r>
          </a:p>
        </p:txBody>
      </p:sp>
      <p:sp>
        <p:nvSpPr>
          <p:cNvPr id="8" name="Прямокутник: округлені кути 7">
            <a:extLst>
              <a:ext uri="{FF2B5EF4-FFF2-40B4-BE49-F238E27FC236}">
                <a16:creationId xmlns:a16="http://schemas.microsoft.com/office/drawing/2014/main" id="{55C8FF7B-98EF-43CB-99A2-9B517C4D30DB}"/>
              </a:ext>
            </a:extLst>
          </p:cNvPr>
          <p:cNvSpPr>
            <a:spLocks noGrp="1"/>
          </p:cNvSpPr>
          <p:nvPr/>
        </p:nvSpPr>
        <p:spPr>
          <a:xfrm>
            <a:off x="514350" y="2781300"/>
            <a:ext cx="5238750" cy="2609850"/>
          </a:xfrm>
          <a:prstGeom prst="roundRect">
            <a:avLst>
              <a:gd name="adj" fmla="val 2920"/>
            </a:avLst>
          </a:prstGeom>
          <a:solidFill>
            <a:srgbClr val="FFFFFF"/>
          </a:solidFill>
          <a:ln w="9525">
            <a:solidFill>
              <a:srgbClr val="D8E3DE"/>
            </a:solidFill>
          </a:ln>
        </p:spPr>
      </p:sp>
      <p:sp>
        <p:nvSpPr>
          <p:cNvPr id="9" name="Прямокутник 8">
            <a:extLst>
              <a:ext uri="{FF2B5EF4-FFF2-40B4-BE49-F238E27FC236}">
                <a16:creationId xmlns:a16="http://schemas.microsoft.com/office/drawing/2014/main" id="{E86FB8E3-5C8A-48B2-9B5E-24AF4F245F54}"/>
              </a:ext>
            </a:extLst>
          </p:cNvPr>
          <p:cNvSpPr>
            <a:spLocks noGrp="1"/>
          </p:cNvSpPr>
          <p:nvPr/>
        </p:nvSpPr>
        <p:spPr>
          <a:xfrm>
            <a:off x="742950" y="2971800"/>
            <a:ext cx="28575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УЗГОДИТИ З ЛАБОРАТОРІЄЮ</a:t>
            </a:r>
          </a:p>
        </p:txBody>
      </p:sp>
      <p:sp>
        <p:nvSpPr>
          <p:cNvPr id="10" name="Прямокутник: округлені кути 9">
            <a:extLst>
              <a:ext uri="{FF2B5EF4-FFF2-40B4-BE49-F238E27FC236}">
                <a16:creationId xmlns:a16="http://schemas.microsoft.com/office/drawing/2014/main" id="{32399B6B-6D62-40E0-A834-391E68D24682}"/>
              </a:ext>
            </a:extLst>
          </p:cNvPr>
          <p:cNvSpPr>
            <a:spLocks noGrp="1"/>
          </p:cNvSpPr>
          <p:nvPr/>
        </p:nvSpPr>
        <p:spPr>
          <a:xfrm>
            <a:off x="742950" y="3333750"/>
            <a:ext cx="2076450" cy="266700"/>
          </a:xfrm>
          <a:prstGeom prst="roundRect">
            <a:avLst>
              <a:gd name="adj" fmla="val 28571"/>
            </a:avLst>
          </a:prstGeom>
          <a:solidFill>
            <a:srgbClr val="F4F8F5"/>
          </a:solidFill>
          <a:ln w="0">
            <a:noFill/>
          </a:ln>
        </p:spPr>
      </p:sp>
      <p:sp>
        <p:nvSpPr>
          <p:cNvPr id="11" name="Прямокутник 10">
            <a:extLst>
              <a:ext uri="{FF2B5EF4-FFF2-40B4-BE49-F238E27FC236}">
                <a16:creationId xmlns:a16="http://schemas.microsoft.com/office/drawing/2014/main" id="{9ED46271-E8D3-46DB-9EC5-573B05B2D128}"/>
              </a:ext>
            </a:extLst>
          </p:cNvPr>
          <p:cNvSpPr>
            <a:spLocks noGrp="1"/>
          </p:cNvSpPr>
          <p:nvPr/>
        </p:nvSpPr>
        <p:spPr>
          <a:xfrm>
            <a:off x="838200" y="3390900"/>
            <a:ext cx="1885950" cy="152400"/>
          </a:xfrm>
          <a:prstGeom prst="rect">
            <a:avLst/>
          </a:prstGeom>
          <a:noFill/>
          <a:ln w="0">
            <a:noFill/>
          </a:ln>
        </p:spPr>
        <p:txBody>
          <a:bodyPr anchor="t">
            <a:normAutofit fontScale="44444"/>
          </a:bodyPr>
          <a:lstStyle/>
          <a:p>
            <a:pPr algn="l">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вид і матеріал контейнера</a:t>
            </a:r>
          </a:p>
        </p:txBody>
      </p:sp>
      <p:sp>
        <p:nvSpPr>
          <p:cNvPr id="12" name="Прямокутник: округлені кути 11">
            <a:extLst>
              <a:ext uri="{FF2B5EF4-FFF2-40B4-BE49-F238E27FC236}">
                <a16:creationId xmlns:a16="http://schemas.microsoft.com/office/drawing/2014/main" id="{2CC6CD43-D128-4BCE-88C3-4C4FAB150A9E}"/>
              </a:ext>
            </a:extLst>
          </p:cNvPr>
          <p:cNvSpPr>
            <a:spLocks noGrp="1"/>
          </p:cNvSpPr>
          <p:nvPr/>
        </p:nvSpPr>
        <p:spPr>
          <a:xfrm>
            <a:off x="3124200" y="3333750"/>
            <a:ext cx="2076450" cy="266700"/>
          </a:xfrm>
          <a:prstGeom prst="roundRect">
            <a:avLst>
              <a:gd name="adj" fmla="val 28571"/>
            </a:avLst>
          </a:prstGeom>
          <a:solidFill>
            <a:srgbClr val="F4F8F5"/>
          </a:solidFill>
          <a:ln w="0">
            <a:noFill/>
          </a:ln>
        </p:spPr>
      </p:sp>
      <p:sp>
        <p:nvSpPr>
          <p:cNvPr id="13" name="Прямокутник 12">
            <a:extLst>
              <a:ext uri="{FF2B5EF4-FFF2-40B4-BE49-F238E27FC236}">
                <a16:creationId xmlns:a16="http://schemas.microsoft.com/office/drawing/2014/main" id="{6F331732-ABD3-42DC-8692-7A9C744D9C13}"/>
              </a:ext>
            </a:extLst>
          </p:cNvPr>
          <p:cNvSpPr>
            <a:spLocks noGrp="1"/>
          </p:cNvSpPr>
          <p:nvPr/>
        </p:nvSpPr>
        <p:spPr>
          <a:xfrm>
            <a:off x="3219450" y="3390900"/>
            <a:ext cx="1885950" cy="152400"/>
          </a:xfrm>
          <a:prstGeom prst="rect">
            <a:avLst/>
          </a:prstGeom>
          <a:noFill/>
          <a:ln w="0">
            <a:noFill/>
          </a:ln>
        </p:spPr>
        <p:txBody>
          <a:bodyPr anchor="t">
            <a:normAutofit fontScale="44444"/>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маса або об’єм</a:t>
            </a:r>
          </a:p>
        </p:txBody>
      </p:sp>
      <p:sp>
        <p:nvSpPr>
          <p:cNvPr id="14" name="Прямокутник: округлені кути 13">
            <a:extLst>
              <a:ext uri="{FF2B5EF4-FFF2-40B4-BE49-F238E27FC236}">
                <a16:creationId xmlns:a16="http://schemas.microsoft.com/office/drawing/2014/main" id="{444F725A-25F1-44D3-83E6-717A88C1D328}"/>
              </a:ext>
            </a:extLst>
          </p:cNvPr>
          <p:cNvSpPr>
            <a:spLocks noGrp="1"/>
          </p:cNvSpPr>
          <p:nvPr/>
        </p:nvSpPr>
        <p:spPr>
          <a:xfrm>
            <a:off x="742950" y="3695700"/>
            <a:ext cx="2076450" cy="266700"/>
          </a:xfrm>
          <a:prstGeom prst="roundRect">
            <a:avLst>
              <a:gd name="adj" fmla="val 28571"/>
            </a:avLst>
          </a:prstGeom>
          <a:solidFill>
            <a:srgbClr val="F4F8F5"/>
          </a:solidFill>
          <a:ln w="0">
            <a:noFill/>
          </a:ln>
        </p:spPr>
      </p:sp>
      <p:sp>
        <p:nvSpPr>
          <p:cNvPr id="15" name="Прямокутник 14">
            <a:extLst>
              <a:ext uri="{FF2B5EF4-FFF2-40B4-BE49-F238E27FC236}">
                <a16:creationId xmlns:a16="http://schemas.microsoft.com/office/drawing/2014/main" id="{1FB1CDB0-7506-452A-A6EB-A82991AA8F76}"/>
              </a:ext>
            </a:extLst>
          </p:cNvPr>
          <p:cNvSpPr>
            <a:spLocks noGrp="1"/>
          </p:cNvSpPr>
          <p:nvPr/>
        </p:nvSpPr>
        <p:spPr>
          <a:xfrm>
            <a:off x="838200" y="3752850"/>
            <a:ext cx="1885950" cy="152400"/>
          </a:xfrm>
          <a:prstGeom prst="rect">
            <a:avLst/>
          </a:prstGeom>
          <a:noFill/>
          <a:ln w="0">
            <a:noFill/>
          </a:ln>
        </p:spPr>
        <p:txBody>
          <a:bodyPr anchor="t">
            <a:normAutofit fontScale="44444"/>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ступінь заповнення</a:t>
            </a:r>
          </a:p>
        </p:txBody>
      </p:sp>
      <p:sp>
        <p:nvSpPr>
          <p:cNvPr id="16" name="Прямокутник: округлені кути 15">
            <a:extLst>
              <a:ext uri="{FF2B5EF4-FFF2-40B4-BE49-F238E27FC236}">
                <a16:creationId xmlns:a16="http://schemas.microsoft.com/office/drawing/2014/main" id="{F818BAB2-0E0A-4985-A8A6-92A9F52DE01F}"/>
              </a:ext>
            </a:extLst>
          </p:cNvPr>
          <p:cNvSpPr>
            <a:spLocks noGrp="1"/>
          </p:cNvSpPr>
          <p:nvPr/>
        </p:nvSpPr>
        <p:spPr>
          <a:xfrm>
            <a:off x="3124200" y="3695700"/>
            <a:ext cx="2076450" cy="266700"/>
          </a:xfrm>
          <a:prstGeom prst="roundRect">
            <a:avLst>
              <a:gd name="adj" fmla="val 28571"/>
            </a:avLst>
          </a:prstGeom>
          <a:solidFill>
            <a:srgbClr val="F4F8F5"/>
          </a:solidFill>
          <a:ln w="0">
            <a:noFill/>
          </a:ln>
        </p:spPr>
      </p:sp>
      <p:sp>
        <p:nvSpPr>
          <p:cNvPr id="17" name="Прямокутник 16">
            <a:extLst>
              <a:ext uri="{FF2B5EF4-FFF2-40B4-BE49-F238E27FC236}">
                <a16:creationId xmlns:a16="http://schemas.microsoft.com/office/drawing/2014/main" id="{ED429423-FB44-4AAB-89A3-BC787DD0B403}"/>
              </a:ext>
            </a:extLst>
          </p:cNvPr>
          <p:cNvSpPr>
            <a:spLocks noGrp="1"/>
          </p:cNvSpPr>
          <p:nvPr/>
        </p:nvSpPr>
        <p:spPr>
          <a:xfrm>
            <a:off x="3219450" y="3752850"/>
            <a:ext cx="1885950" cy="152400"/>
          </a:xfrm>
          <a:prstGeom prst="rect">
            <a:avLst/>
          </a:prstGeom>
          <a:noFill/>
          <a:ln w="0">
            <a:noFill/>
          </a:ln>
        </p:spPr>
        <p:txBody>
          <a:bodyPr anchor="t">
            <a:normAutofit fontScale="44444"/>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консервація</a:t>
            </a:r>
          </a:p>
        </p:txBody>
      </p:sp>
      <p:sp>
        <p:nvSpPr>
          <p:cNvPr id="18" name="Прямокутник: округлені кути 17">
            <a:extLst>
              <a:ext uri="{FF2B5EF4-FFF2-40B4-BE49-F238E27FC236}">
                <a16:creationId xmlns:a16="http://schemas.microsoft.com/office/drawing/2014/main" id="{D254F039-5AC9-4489-BBD5-B55F166D7623}"/>
              </a:ext>
            </a:extLst>
          </p:cNvPr>
          <p:cNvSpPr>
            <a:spLocks noGrp="1"/>
          </p:cNvSpPr>
          <p:nvPr/>
        </p:nvSpPr>
        <p:spPr>
          <a:xfrm>
            <a:off x="742950" y="4057650"/>
            <a:ext cx="2076450" cy="266700"/>
          </a:xfrm>
          <a:prstGeom prst="roundRect">
            <a:avLst>
              <a:gd name="adj" fmla="val 28571"/>
            </a:avLst>
          </a:prstGeom>
          <a:solidFill>
            <a:srgbClr val="F4F8F5"/>
          </a:solidFill>
          <a:ln w="0">
            <a:noFill/>
          </a:ln>
        </p:spPr>
      </p:sp>
      <p:sp>
        <p:nvSpPr>
          <p:cNvPr id="19" name="Прямокутник 18">
            <a:extLst>
              <a:ext uri="{FF2B5EF4-FFF2-40B4-BE49-F238E27FC236}">
                <a16:creationId xmlns:a16="http://schemas.microsoft.com/office/drawing/2014/main" id="{54AAD274-39DD-4EB8-AC21-03A38CE7B1CE}"/>
              </a:ext>
            </a:extLst>
          </p:cNvPr>
          <p:cNvSpPr>
            <a:spLocks noGrp="1"/>
          </p:cNvSpPr>
          <p:nvPr/>
        </p:nvSpPr>
        <p:spPr>
          <a:xfrm>
            <a:off x="838200" y="4114800"/>
            <a:ext cx="1885950" cy="152400"/>
          </a:xfrm>
          <a:prstGeom prst="rect">
            <a:avLst/>
          </a:prstGeom>
          <a:noFill/>
          <a:ln w="0">
            <a:noFill/>
          </a:ln>
        </p:spPr>
        <p:txBody>
          <a:bodyPr anchor="t">
            <a:normAutofit fontScale="44444"/>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температура</a:t>
            </a:r>
          </a:p>
        </p:txBody>
      </p:sp>
      <p:sp>
        <p:nvSpPr>
          <p:cNvPr id="20" name="Прямокутник: округлені кути 19">
            <a:extLst>
              <a:ext uri="{FF2B5EF4-FFF2-40B4-BE49-F238E27FC236}">
                <a16:creationId xmlns:a16="http://schemas.microsoft.com/office/drawing/2014/main" id="{BDEF52C3-C554-48B1-934A-0681B366F949}"/>
              </a:ext>
            </a:extLst>
          </p:cNvPr>
          <p:cNvSpPr>
            <a:spLocks noGrp="1"/>
          </p:cNvSpPr>
          <p:nvPr/>
        </p:nvSpPr>
        <p:spPr>
          <a:xfrm>
            <a:off x="3124200" y="4057650"/>
            <a:ext cx="2076450" cy="266700"/>
          </a:xfrm>
          <a:prstGeom prst="roundRect">
            <a:avLst>
              <a:gd name="adj" fmla="val 28571"/>
            </a:avLst>
          </a:prstGeom>
          <a:solidFill>
            <a:srgbClr val="F4F8F5"/>
          </a:solidFill>
          <a:ln w="0">
            <a:noFill/>
          </a:ln>
        </p:spPr>
      </p:sp>
      <p:sp>
        <p:nvSpPr>
          <p:cNvPr id="21" name="Прямокутник 20">
            <a:extLst>
              <a:ext uri="{FF2B5EF4-FFF2-40B4-BE49-F238E27FC236}">
                <a16:creationId xmlns:a16="http://schemas.microsoft.com/office/drawing/2014/main" id="{02C41BE7-02E0-4CBE-A9BE-93D5E7D70AF0}"/>
              </a:ext>
            </a:extLst>
          </p:cNvPr>
          <p:cNvSpPr>
            <a:spLocks noGrp="1"/>
          </p:cNvSpPr>
          <p:nvPr/>
        </p:nvSpPr>
        <p:spPr>
          <a:xfrm>
            <a:off x="3219450" y="4114800"/>
            <a:ext cx="1885950" cy="152400"/>
          </a:xfrm>
          <a:prstGeom prst="rect">
            <a:avLst/>
          </a:prstGeom>
          <a:noFill/>
          <a:ln w="0">
            <a:noFill/>
          </a:ln>
        </p:spPr>
        <p:txBody>
          <a:bodyPr anchor="t">
            <a:normAutofit fontScale="44444"/>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час до аналізу</a:t>
            </a:r>
          </a:p>
        </p:txBody>
      </p:sp>
      <p:sp>
        <p:nvSpPr>
          <p:cNvPr id="22" name="Прямокутник: округлені кути 21">
            <a:extLst>
              <a:ext uri="{FF2B5EF4-FFF2-40B4-BE49-F238E27FC236}">
                <a16:creationId xmlns:a16="http://schemas.microsoft.com/office/drawing/2014/main" id="{936B2F94-C618-4380-A934-C7939E33456F}"/>
              </a:ext>
            </a:extLst>
          </p:cNvPr>
          <p:cNvSpPr>
            <a:spLocks noGrp="1"/>
          </p:cNvSpPr>
          <p:nvPr/>
        </p:nvSpPr>
        <p:spPr>
          <a:xfrm>
            <a:off x="742950" y="4419600"/>
            <a:ext cx="2076450" cy="266700"/>
          </a:xfrm>
          <a:prstGeom prst="roundRect">
            <a:avLst>
              <a:gd name="adj" fmla="val 28571"/>
            </a:avLst>
          </a:prstGeom>
          <a:solidFill>
            <a:srgbClr val="F4F8F5"/>
          </a:solidFill>
          <a:ln w="0">
            <a:noFill/>
          </a:ln>
        </p:spPr>
      </p:sp>
      <p:sp>
        <p:nvSpPr>
          <p:cNvPr id="23" name="Прямокутник 22">
            <a:extLst>
              <a:ext uri="{FF2B5EF4-FFF2-40B4-BE49-F238E27FC236}">
                <a16:creationId xmlns:a16="http://schemas.microsoft.com/office/drawing/2014/main" id="{7A96BE25-5CB7-42D2-BE34-3EE570126611}"/>
              </a:ext>
            </a:extLst>
          </p:cNvPr>
          <p:cNvSpPr>
            <a:spLocks noGrp="1"/>
          </p:cNvSpPr>
          <p:nvPr/>
        </p:nvSpPr>
        <p:spPr>
          <a:xfrm>
            <a:off x="838200" y="4476750"/>
            <a:ext cx="1885950" cy="152400"/>
          </a:xfrm>
          <a:prstGeom prst="rect">
            <a:avLst/>
          </a:prstGeom>
          <a:noFill/>
          <a:ln w="0">
            <a:noFill/>
          </a:ln>
        </p:spPr>
        <p:txBody>
          <a:bodyPr anchor="t">
            <a:normAutofit fontScale="44444"/>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окремий контейнер</a:t>
            </a:r>
          </a:p>
        </p:txBody>
      </p:sp>
      <p:sp>
        <p:nvSpPr>
          <p:cNvPr id="24" name="Прямокутник: округлені кути 23">
            <a:extLst>
              <a:ext uri="{FF2B5EF4-FFF2-40B4-BE49-F238E27FC236}">
                <a16:creationId xmlns:a16="http://schemas.microsoft.com/office/drawing/2014/main" id="{30771765-85CD-454E-B765-B7A94A35EF5C}"/>
              </a:ext>
            </a:extLst>
          </p:cNvPr>
          <p:cNvSpPr>
            <a:spLocks noGrp="1"/>
          </p:cNvSpPr>
          <p:nvPr/>
        </p:nvSpPr>
        <p:spPr>
          <a:xfrm>
            <a:off x="3124200" y="4419600"/>
            <a:ext cx="2076450" cy="266700"/>
          </a:xfrm>
          <a:prstGeom prst="roundRect">
            <a:avLst>
              <a:gd name="adj" fmla="val 28571"/>
            </a:avLst>
          </a:prstGeom>
          <a:solidFill>
            <a:srgbClr val="F4F8F5"/>
          </a:solidFill>
          <a:ln w="0">
            <a:noFill/>
          </a:ln>
        </p:spPr>
      </p:sp>
      <p:sp>
        <p:nvSpPr>
          <p:cNvPr id="25" name="Прямокутник 24">
            <a:extLst>
              <a:ext uri="{FF2B5EF4-FFF2-40B4-BE49-F238E27FC236}">
                <a16:creationId xmlns:a16="http://schemas.microsoft.com/office/drawing/2014/main" id="{56E4AF2D-7D02-4D30-A7F5-3CC57F0E9A0E}"/>
              </a:ext>
            </a:extLst>
          </p:cNvPr>
          <p:cNvSpPr>
            <a:spLocks noGrp="1"/>
          </p:cNvSpPr>
          <p:nvPr/>
        </p:nvSpPr>
        <p:spPr>
          <a:xfrm>
            <a:off x="3219450" y="4476750"/>
            <a:ext cx="1885950" cy="152400"/>
          </a:xfrm>
          <a:prstGeom prst="rect">
            <a:avLst/>
          </a:prstGeom>
          <a:noFill/>
          <a:ln w="0">
            <a:noFill/>
          </a:ln>
        </p:spPr>
        <p:txBody>
          <a:bodyPr anchor="t">
            <a:normAutofit fontScale="44444"/>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правила для летких речовин</a:t>
            </a:r>
          </a:p>
        </p:txBody>
      </p:sp>
      <p:sp>
        <p:nvSpPr>
          <p:cNvPr id="26" name="Прямокутник: округлені кути 25">
            <a:extLst>
              <a:ext uri="{FF2B5EF4-FFF2-40B4-BE49-F238E27FC236}">
                <a16:creationId xmlns:a16="http://schemas.microsoft.com/office/drawing/2014/main" id="{72A3A0F6-DD6C-41E9-B1C7-DDB3D09B71F9}"/>
              </a:ext>
            </a:extLst>
          </p:cNvPr>
          <p:cNvSpPr>
            <a:spLocks noGrp="1"/>
          </p:cNvSpPr>
          <p:nvPr/>
        </p:nvSpPr>
        <p:spPr>
          <a:xfrm>
            <a:off x="742950" y="4781550"/>
            <a:ext cx="2076450" cy="266700"/>
          </a:xfrm>
          <a:prstGeom prst="roundRect">
            <a:avLst>
              <a:gd name="adj" fmla="val 28571"/>
            </a:avLst>
          </a:prstGeom>
          <a:solidFill>
            <a:srgbClr val="F4F8F5"/>
          </a:solidFill>
          <a:ln w="0">
            <a:noFill/>
          </a:ln>
        </p:spPr>
      </p:sp>
      <p:sp>
        <p:nvSpPr>
          <p:cNvPr id="27" name="Прямокутник 26">
            <a:extLst>
              <a:ext uri="{FF2B5EF4-FFF2-40B4-BE49-F238E27FC236}">
                <a16:creationId xmlns:a16="http://schemas.microsoft.com/office/drawing/2014/main" id="{404343AE-1BA1-4528-AD9D-29DEC0423193}"/>
              </a:ext>
            </a:extLst>
          </p:cNvPr>
          <p:cNvSpPr>
            <a:spLocks noGrp="1"/>
          </p:cNvSpPr>
          <p:nvPr/>
        </p:nvSpPr>
        <p:spPr>
          <a:xfrm>
            <a:off x="838200" y="4838700"/>
            <a:ext cx="1885950" cy="152400"/>
          </a:xfrm>
          <a:prstGeom prst="rect">
            <a:avLst/>
          </a:prstGeom>
          <a:noFill/>
          <a:ln w="0">
            <a:noFill/>
          </a:ln>
        </p:spPr>
        <p:txBody>
          <a:bodyPr anchor="t">
            <a:normAutofit fontScale="44444"/>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порядок приймання</a:t>
            </a:r>
          </a:p>
        </p:txBody>
      </p:sp>
      <p:sp>
        <p:nvSpPr>
          <p:cNvPr id="28" name="Прямокутник: округлені кути 27">
            <a:extLst>
              <a:ext uri="{FF2B5EF4-FFF2-40B4-BE49-F238E27FC236}">
                <a16:creationId xmlns:a16="http://schemas.microsoft.com/office/drawing/2014/main" id="{837B35A6-3E80-4090-B31F-BDBD5EE710B3}"/>
              </a:ext>
            </a:extLst>
          </p:cNvPr>
          <p:cNvSpPr>
            <a:spLocks noGrp="1"/>
          </p:cNvSpPr>
          <p:nvPr/>
        </p:nvSpPr>
        <p:spPr>
          <a:xfrm>
            <a:off x="5962650" y="2781300"/>
            <a:ext cx="5619750" cy="2609850"/>
          </a:xfrm>
          <a:prstGeom prst="roundRect">
            <a:avLst>
              <a:gd name="adj" fmla="val 2920"/>
            </a:avLst>
          </a:prstGeom>
          <a:solidFill>
            <a:srgbClr val="F5EBDD"/>
          </a:solidFill>
          <a:ln w="9525">
            <a:solidFill>
              <a:srgbClr val="E4D2B5"/>
            </a:solidFill>
          </a:ln>
        </p:spPr>
      </p:sp>
      <p:sp>
        <p:nvSpPr>
          <p:cNvPr id="29" name="Прямокутник 28">
            <a:extLst>
              <a:ext uri="{FF2B5EF4-FFF2-40B4-BE49-F238E27FC236}">
                <a16:creationId xmlns:a16="http://schemas.microsoft.com/office/drawing/2014/main" id="{9DA2C4EB-6358-4D59-AFBE-96CEF02AC3AF}"/>
              </a:ext>
            </a:extLst>
          </p:cNvPr>
          <p:cNvSpPr>
            <a:spLocks noGrp="1"/>
          </p:cNvSpPr>
          <p:nvPr/>
        </p:nvSpPr>
        <p:spPr>
          <a:xfrm>
            <a:off x="6191250" y="2971800"/>
            <a:ext cx="3524250" cy="190500"/>
          </a:xfrm>
          <a:prstGeom prst="rect">
            <a:avLst/>
          </a:prstGeom>
          <a:noFill/>
          <a:ln w="0">
            <a:noFill/>
          </a:ln>
        </p:spPr>
        <p:txBody>
          <a:bodyPr anchor="t">
            <a:normAutofit fontScale="78788"/>
          </a:bodyPr>
          <a:lstStyle/>
          <a:p>
            <a:pPr algn="l">
              <a:defRPr sz="825" b="1">
                <a:solidFill>
                  <a:srgbClr val="D8942C"/>
                </a:solidFill>
                <a:latin typeface="DejaVu Sans"/>
                <a:ea typeface="DejaVu Sans"/>
                <a:cs typeface="DejaVu Sans"/>
              </a:defRPr>
            </a:pPr>
            <a:r>
              <a:rPr sz="825" b="1">
                <a:solidFill>
                  <a:srgbClr val="D8942C"/>
                </a:solidFill>
                <a:latin typeface="DejaVu Sans"/>
                <a:ea typeface="DejaVu Sans"/>
                <a:cs typeface="DejaVu Sans"/>
              </a:rPr>
              <a:t>РИЗИКИ НЕПРАВИЛЬНОГО ЗБЕРІГАННЯ</a:t>
            </a:r>
          </a:p>
        </p:txBody>
      </p:sp>
      <p:sp>
        <p:nvSpPr>
          <p:cNvPr id="30" name="Овал 29">
            <a:extLst>
              <a:ext uri="{FF2B5EF4-FFF2-40B4-BE49-F238E27FC236}">
                <a16:creationId xmlns:a16="http://schemas.microsoft.com/office/drawing/2014/main" id="{9865E8B0-2228-42DE-A72E-1815AC71843D}"/>
              </a:ext>
            </a:extLst>
          </p:cNvPr>
          <p:cNvSpPr>
            <a:spLocks noGrp="1"/>
          </p:cNvSpPr>
          <p:nvPr/>
        </p:nvSpPr>
        <p:spPr>
          <a:xfrm>
            <a:off x="6191250" y="3333750"/>
            <a:ext cx="171450" cy="171450"/>
          </a:xfrm>
          <a:prstGeom prst="ellipse">
            <a:avLst/>
          </a:prstGeom>
          <a:solidFill>
            <a:srgbClr val="C8584F"/>
          </a:solidFill>
          <a:ln w="0">
            <a:noFill/>
          </a:ln>
        </p:spPr>
      </p:sp>
      <p:sp>
        <p:nvSpPr>
          <p:cNvPr id="31" name="Прямокутник 30">
            <a:extLst>
              <a:ext uri="{FF2B5EF4-FFF2-40B4-BE49-F238E27FC236}">
                <a16:creationId xmlns:a16="http://schemas.microsoft.com/office/drawing/2014/main" id="{AA317920-9070-4868-80B4-63379D982C56}"/>
              </a:ext>
            </a:extLst>
          </p:cNvPr>
          <p:cNvSpPr>
            <a:spLocks noGrp="1"/>
          </p:cNvSpPr>
          <p:nvPr/>
        </p:nvSpPr>
        <p:spPr>
          <a:xfrm>
            <a:off x="6496050" y="3333750"/>
            <a:ext cx="4286250" cy="171450"/>
          </a:xfrm>
          <a:prstGeom prst="rect">
            <a:avLst/>
          </a:prstGeom>
          <a:noFill/>
          <a:ln w="0">
            <a:noFill/>
          </a:ln>
        </p:spPr>
        <p:txBody>
          <a:bodyPr anchor="t">
            <a:normAutofit fontScale="53846"/>
          </a:bodyPr>
          <a:lstStyle/>
          <a:p>
            <a:pPr algn="l">
              <a:defRPr sz="975" b="1">
                <a:solidFill>
                  <a:srgbClr val="10272E"/>
                </a:solidFill>
                <a:latin typeface="DejaVu Sans"/>
                <a:ea typeface="DejaVu Sans"/>
                <a:cs typeface="DejaVu Sans"/>
              </a:defRPr>
            </a:pPr>
            <a:r>
              <a:rPr sz="975" b="1">
                <a:solidFill>
                  <a:srgbClr val="10272E"/>
                </a:solidFill>
                <a:latin typeface="DejaVu Sans"/>
                <a:ea typeface="DejaVu Sans"/>
                <a:cs typeface="DejaVu Sans"/>
              </a:rPr>
              <a:t>випаровування</a:t>
            </a:r>
          </a:p>
        </p:txBody>
      </p:sp>
      <p:sp>
        <p:nvSpPr>
          <p:cNvPr id="32" name="Овал 31">
            <a:extLst>
              <a:ext uri="{FF2B5EF4-FFF2-40B4-BE49-F238E27FC236}">
                <a16:creationId xmlns:a16="http://schemas.microsoft.com/office/drawing/2014/main" id="{E799ACB7-8515-4FE6-A029-ADDFDDA326C4}"/>
              </a:ext>
            </a:extLst>
          </p:cNvPr>
          <p:cNvSpPr>
            <a:spLocks noGrp="1"/>
          </p:cNvSpPr>
          <p:nvPr/>
        </p:nvSpPr>
        <p:spPr>
          <a:xfrm>
            <a:off x="6191250" y="3600450"/>
            <a:ext cx="171450" cy="171450"/>
          </a:xfrm>
          <a:prstGeom prst="ellipse">
            <a:avLst/>
          </a:prstGeom>
          <a:solidFill>
            <a:srgbClr val="C8584F"/>
          </a:solidFill>
          <a:ln w="0">
            <a:noFill/>
          </a:ln>
        </p:spPr>
      </p:sp>
      <p:sp>
        <p:nvSpPr>
          <p:cNvPr id="33" name="Прямокутник 32">
            <a:extLst>
              <a:ext uri="{FF2B5EF4-FFF2-40B4-BE49-F238E27FC236}">
                <a16:creationId xmlns:a16="http://schemas.microsoft.com/office/drawing/2014/main" id="{5CAEEA78-3F4D-46BB-88D3-2373D146444B}"/>
              </a:ext>
            </a:extLst>
          </p:cNvPr>
          <p:cNvSpPr>
            <a:spLocks noGrp="1"/>
          </p:cNvSpPr>
          <p:nvPr/>
        </p:nvSpPr>
        <p:spPr>
          <a:xfrm>
            <a:off x="6496050" y="3600450"/>
            <a:ext cx="4286250" cy="171450"/>
          </a:xfrm>
          <a:prstGeom prst="rect">
            <a:avLst/>
          </a:prstGeom>
          <a:noFill/>
          <a:ln w="0">
            <a:noFill/>
          </a:ln>
        </p:spPr>
        <p:txBody>
          <a:bodyPr anchor="t">
            <a:normAutofit fontScale="53846"/>
          </a:bodyPr>
          <a:lstStyle/>
          <a:p>
            <a:pPr algn="l">
              <a:defRPr sz="975" b="1">
                <a:solidFill>
                  <a:srgbClr val="10272E"/>
                </a:solidFill>
                <a:latin typeface="DejaVu Sans"/>
                <a:ea typeface="DejaVu Sans"/>
                <a:cs typeface="DejaVu Sans"/>
              </a:defRPr>
            </a:pPr>
            <a:r>
              <a:rPr sz="975" b="1">
                <a:solidFill>
                  <a:srgbClr val="10272E"/>
                </a:solidFill>
                <a:latin typeface="DejaVu Sans"/>
                <a:ea typeface="DejaVu Sans"/>
                <a:cs typeface="DejaVu Sans"/>
              </a:rPr>
              <a:t>окиснення</a:t>
            </a:r>
          </a:p>
        </p:txBody>
      </p:sp>
      <p:sp>
        <p:nvSpPr>
          <p:cNvPr id="34" name="Овал 33">
            <a:extLst>
              <a:ext uri="{FF2B5EF4-FFF2-40B4-BE49-F238E27FC236}">
                <a16:creationId xmlns:a16="http://schemas.microsoft.com/office/drawing/2014/main" id="{5E55FB87-B84D-4F31-B85E-0C9384A437C5}"/>
              </a:ext>
            </a:extLst>
          </p:cNvPr>
          <p:cNvSpPr>
            <a:spLocks noGrp="1"/>
          </p:cNvSpPr>
          <p:nvPr/>
        </p:nvSpPr>
        <p:spPr>
          <a:xfrm>
            <a:off x="6191250" y="3867150"/>
            <a:ext cx="171450" cy="171450"/>
          </a:xfrm>
          <a:prstGeom prst="ellipse">
            <a:avLst/>
          </a:prstGeom>
          <a:solidFill>
            <a:srgbClr val="D8942C"/>
          </a:solidFill>
          <a:ln w="0">
            <a:noFill/>
          </a:ln>
        </p:spPr>
      </p:sp>
      <p:sp>
        <p:nvSpPr>
          <p:cNvPr id="35" name="Прямокутник 34">
            <a:extLst>
              <a:ext uri="{FF2B5EF4-FFF2-40B4-BE49-F238E27FC236}">
                <a16:creationId xmlns:a16="http://schemas.microsoft.com/office/drawing/2014/main" id="{BA72D8AA-8CBB-4039-B1A2-B0E28BA265BB}"/>
              </a:ext>
            </a:extLst>
          </p:cNvPr>
          <p:cNvSpPr>
            <a:spLocks noGrp="1"/>
          </p:cNvSpPr>
          <p:nvPr/>
        </p:nvSpPr>
        <p:spPr>
          <a:xfrm>
            <a:off x="6496050" y="3867150"/>
            <a:ext cx="4286250" cy="171450"/>
          </a:xfrm>
          <a:prstGeom prst="rect">
            <a:avLst/>
          </a:prstGeom>
          <a:noFill/>
          <a:ln w="0">
            <a:noFill/>
          </a:ln>
        </p:spPr>
        <p:txBody>
          <a:bodyPr anchor="t">
            <a:normAutofit fontScale="53846"/>
          </a:bodyPr>
          <a:lstStyle/>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біологічна трансформація</a:t>
            </a:r>
          </a:p>
        </p:txBody>
      </p:sp>
      <p:sp>
        <p:nvSpPr>
          <p:cNvPr id="36" name="Овал 35">
            <a:extLst>
              <a:ext uri="{FF2B5EF4-FFF2-40B4-BE49-F238E27FC236}">
                <a16:creationId xmlns:a16="http://schemas.microsoft.com/office/drawing/2014/main" id="{74368D70-C232-438A-8B2D-3B720D580AE5}"/>
              </a:ext>
            </a:extLst>
          </p:cNvPr>
          <p:cNvSpPr>
            <a:spLocks noGrp="1"/>
          </p:cNvSpPr>
          <p:nvPr/>
        </p:nvSpPr>
        <p:spPr>
          <a:xfrm>
            <a:off x="6191250" y="4133850"/>
            <a:ext cx="171450" cy="171450"/>
          </a:xfrm>
          <a:prstGeom prst="ellipse">
            <a:avLst/>
          </a:prstGeom>
          <a:solidFill>
            <a:srgbClr val="D8942C"/>
          </a:solidFill>
          <a:ln w="0">
            <a:noFill/>
          </a:ln>
        </p:spPr>
      </p:sp>
      <p:sp>
        <p:nvSpPr>
          <p:cNvPr id="37" name="Прямокутник 36">
            <a:extLst>
              <a:ext uri="{FF2B5EF4-FFF2-40B4-BE49-F238E27FC236}">
                <a16:creationId xmlns:a16="http://schemas.microsoft.com/office/drawing/2014/main" id="{EFD31E1F-33C5-4600-BEEB-E3AC84821BE7}"/>
              </a:ext>
            </a:extLst>
          </p:cNvPr>
          <p:cNvSpPr>
            <a:spLocks noGrp="1"/>
          </p:cNvSpPr>
          <p:nvPr/>
        </p:nvSpPr>
        <p:spPr>
          <a:xfrm>
            <a:off x="6496050" y="4133850"/>
            <a:ext cx="4286250" cy="171450"/>
          </a:xfrm>
          <a:prstGeom prst="rect">
            <a:avLst/>
          </a:prstGeom>
          <a:noFill/>
          <a:ln w="0">
            <a:noFill/>
          </a:ln>
        </p:spPr>
        <p:txBody>
          <a:bodyPr anchor="t">
            <a:normAutofit fontScale="53846"/>
          </a:bodyPr>
          <a:lstStyle/>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сорбція на стінках</a:t>
            </a:r>
          </a:p>
        </p:txBody>
      </p:sp>
      <p:sp>
        <p:nvSpPr>
          <p:cNvPr id="38" name="Овал 37">
            <a:extLst>
              <a:ext uri="{FF2B5EF4-FFF2-40B4-BE49-F238E27FC236}">
                <a16:creationId xmlns:a16="http://schemas.microsoft.com/office/drawing/2014/main" id="{67F396BA-96B7-443B-BC98-7CE7A91B4D41}"/>
              </a:ext>
            </a:extLst>
          </p:cNvPr>
          <p:cNvSpPr>
            <a:spLocks noGrp="1"/>
          </p:cNvSpPr>
          <p:nvPr/>
        </p:nvSpPr>
        <p:spPr>
          <a:xfrm>
            <a:off x="6191250" y="4400550"/>
            <a:ext cx="171450" cy="171450"/>
          </a:xfrm>
          <a:prstGeom prst="ellipse">
            <a:avLst/>
          </a:prstGeom>
          <a:solidFill>
            <a:srgbClr val="D8942C"/>
          </a:solidFill>
          <a:ln w="0">
            <a:noFill/>
          </a:ln>
        </p:spPr>
      </p:sp>
      <p:sp>
        <p:nvSpPr>
          <p:cNvPr id="39" name="Прямокутник 38">
            <a:extLst>
              <a:ext uri="{FF2B5EF4-FFF2-40B4-BE49-F238E27FC236}">
                <a16:creationId xmlns:a16="http://schemas.microsoft.com/office/drawing/2014/main" id="{2536834E-0120-4E1F-B019-74AF64E09C4D}"/>
              </a:ext>
            </a:extLst>
          </p:cNvPr>
          <p:cNvSpPr>
            <a:spLocks noGrp="1"/>
          </p:cNvSpPr>
          <p:nvPr/>
        </p:nvSpPr>
        <p:spPr>
          <a:xfrm>
            <a:off x="6496050" y="4400550"/>
            <a:ext cx="4286250" cy="171450"/>
          </a:xfrm>
          <a:prstGeom prst="rect">
            <a:avLst/>
          </a:prstGeom>
          <a:noFill/>
          <a:ln w="0">
            <a:noFill/>
          </a:ln>
        </p:spPr>
        <p:txBody>
          <a:bodyPr anchor="t">
            <a:normAutofit fontScale="53846"/>
          </a:bodyPr>
          <a:lstStyle/>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розкладання</a:t>
            </a:r>
          </a:p>
        </p:txBody>
      </p:sp>
      <p:sp>
        <p:nvSpPr>
          <p:cNvPr id="40" name="Овал 39">
            <a:extLst>
              <a:ext uri="{FF2B5EF4-FFF2-40B4-BE49-F238E27FC236}">
                <a16:creationId xmlns:a16="http://schemas.microsoft.com/office/drawing/2014/main" id="{9267EFBE-A4B0-4E10-8805-6306D66D0E48}"/>
              </a:ext>
            </a:extLst>
          </p:cNvPr>
          <p:cNvSpPr>
            <a:spLocks noGrp="1"/>
          </p:cNvSpPr>
          <p:nvPr/>
        </p:nvSpPr>
        <p:spPr>
          <a:xfrm>
            <a:off x="6191250" y="4667250"/>
            <a:ext cx="171450" cy="171450"/>
          </a:xfrm>
          <a:prstGeom prst="ellipse">
            <a:avLst/>
          </a:prstGeom>
          <a:solidFill>
            <a:srgbClr val="D8942C"/>
          </a:solidFill>
          <a:ln w="0">
            <a:noFill/>
          </a:ln>
        </p:spPr>
      </p:sp>
      <p:sp>
        <p:nvSpPr>
          <p:cNvPr id="41" name="Прямокутник 40">
            <a:extLst>
              <a:ext uri="{FF2B5EF4-FFF2-40B4-BE49-F238E27FC236}">
                <a16:creationId xmlns:a16="http://schemas.microsoft.com/office/drawing/2014/main" id="{32D88F9E-5C4B-41A8-8D47-4B03E3B76C8D}"/>
              </a:ext>
            </a:extLst>
          </p:cNvPr>
          <p:cNvSpPr>
            <a:spLocks noGrp="1"/>
          </p:cNvSpPr>
          <p:nvPr/>
        </p:nvSpPr>
        <p:spPr>
          <a:xfrm>
            <a:off x="6496050" y="4667250"/>
            <a:ext cx="4286250" cy="171450"/>
          </a:xfrm>
          <a:prstGeom prst="rect">
            <a:avLst/>
          </a:prstGeom>
          <a:noFill/>
          <a:ln w="0">
            <a:noFill/>
          </a:ln>
        </p:spPr>
        <p:txBody>
          <a:bodyPr anchor="t">
            <a:normAutofit fontScale="53846"/>
          </a:bodyPr>
          <a:lstStyle/>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зміна вологості</a:t>
            </a:r>
          </a:p>
        </p:txBody>
      </p:sp>
      <p:sp>
        <p:nvSpPr>
          <p:cNvPr id="42" name="Овал 41">
            <a:extLst>
              <a:ext uri="{FF2B5EF4-FFF2-40B4-BE49-F238E27FC236}">
                <a16:creationId xmlns:a16="http://schemas.microsoft.com/office/drawing/2014/main" id="{2DE15EB2-B6E2-41CE-B12F-825C745211E7}"/>
              </a:ext>
            </a:extLst>
          </p:cNvPr>
          <p:cNvSpPr>
            <a:spLocks noGrp="1"/>
          </p:cNvSpPr>
          <p:nvPr/>
        </p:nvSpPr>
        <p:spPr>
          <a:xfrm>
            <a:off x="6191250" y="4933950"/>
            <a:ext cx="171450" cy="171450"/>
          </a:xfrm>
          <a:prstGeom prst="ellipse">
            <a:avLst/>
          </a:prstGeom>
          <a:solidFill>
            <a:srgbClr val="D8942C"/>
          </a:solidFill>
          <a:ln w="0">
            <a:noFill/>
          </a:ln>
        </p:spPr>
      </p:sp>
      <p:sp>
        <p:nvSpPr>
          <p:cNvPr id="43" name="Прямокутник 42">
            <a:extLst>
              <a:ext uri="{FF2B5EF4-FFF2-40B4-BE49-F238E27FC236}">
                <a16:creationId xmlns:a16="http://schemas.microsoft.com/office/drawing/2014/main" id="{D5C3B6C2-BD5B-476C-8D1D-714FE61315B3}"/>
              </a:ext>
            </a:extLst>
          </p:cNvPr>
          <p:cNvSpPr>
            <a:spLocks noGrp="1"/>
          </p:cNvSpPr>
          <p:nvPr/>
        </p:nvSpPr>
        <p:spPr>
          <a:xfrm>
            <a:off x="6496050" y="4933950"/>
            <a:ext cx="4286250" cy="171450"/>
          </a:xfrm>
          <a:prstGeom prst="rect">
            <a:avLst/>
          </a:prstGeom>
          <a:noFill/>
          <a:ln w="0">
            <a:noFill/>
          </a:ln>
        </p:spPr>
        <p:txBody>
          <a:bodyPr anchor="t">
            <a:normAutofit fontScale="53846"/>
          </a:bodyPr>
          <a:lstStyle/>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перехресне забруднення</a:t>
            </a:r>
          </a:p>
        </p:txBody>
      </p:sp>
      <p:sp>
        <p:nvSpPr>
          <p:cNvPr id="44" name="Прямокутник: округлені кути 43">
            <a:extLst>
              <a:ext uri="{FF2B5EF4-FFF2-40B4-BE49-F238E27FC236}">
                <a16:creationId xmlns:a16="http://schemas.microsoft.com/office/drawing/2014/main" id="{0AFD7889-86E2-4B81-9733-6068DB94A6CE}"/>
              </a:ext>
            </a:extLst>
          </p:cNvPr>
          <p:cNvSpPr>
            <a:spLocks noGrp="1"/>
          </p:cNvSpPr>
          <p:nvPr/>
        </p:nvSpPr>
        <p:spPr>
          <a:xfrm>
            <a:off x="514350" y="5657850"/>
            <a:ext cx="11068050" cy="514350"/>
          </a:xfrm>
          <a:prstGeom prst="roundRect">
            <a:avLst>
              <a:gd name="adj" fmla="val 14815"/>
            </a:avLst>
          </a:prstGeom>
          <a:solidFill>
            <a:srgbClr val="10272E"/>
          </a:solidFill>
          <a:ln w="0">
            <a:noFill/>
          </a:ln>
        </p:spPr>
      </p:sp>
      <p:sp>
        <p:nvSpPr>
          <p:cNvPr id="45" name="Прямокутник 44">
            <a:extLst>
              <a:ext uri="{FF2B5EF4-FFF2-40B4-BE49-F238E27FC236}">
                <a16:creationId xmlns:a16="http://schemas.microsoft.com/office/drawing/2014/main" id="{0BF9E73A-0665-481E-AD6B-9EB1D23F671D}"/>
              </a:ext>
            </a:extLst>
          </p:cNvPr>
          <p:cNvSpPr>
            <a:spLocks noGrp="1"/>
          </p:cNvSpPr>
          <p:nvPr/>
        </p:nvSpPr>
        <p:spPr>
          <a:xfrm>
            <a:off x="742950" y="5810250"/>
            <a:ext cx="10572750" cy="209550"/>
          </a:xfrm>
          <a:prstGeom prst="rect">
            <a:avLst/>
          </a:prstGeom>
          <a:noFill/>
          <a:ln w="0">
            <a:noFill/>
          </a:ln>
        </p:spPr>
        <p:txBody>
          <a:bodyPr anchor="t">
            <a:normAutofit fontScale="60784"/>
          </a:bodyPr>
          <a:lstStyle/>
          <a:p>
            <a:pPr algn="ctr">
              <a:defRPr sz="1275" b="1">
                <a:solidFill>
                  <a:srgbClr val="FFFFFF"/>
                </a:solidFill>
                <a:latin typeface="DejaVu Sans"/>
                <a:ea typeface="DejaVu Sans"/>
                <a:cs typeface="DejaVu Sans"/>
              </a:defRPr>
            </a:pPr>
            <a:r>
              <a:rPr sz="1275" b="1">
                <a:solidFill>
                  <a:srgbClr val="FFFFFF"/>
                </a:solidFill>
                <a:latin typeface="DejaVu Sans"/>
                <a:ea typeface="DejaVu Sans"/>
                <a:cs typeface="DejaVu Sans"/>
              </a:rPr>
              <a:t>Універсального контейнера для всіх аналізів не існує.</a:t>
            </a:r>
          </a:p>
        </p:txBody>
      </p:sp>
      <p:sp>
        <p:nvSpPr>
          <p:cNvPr id="46" name="Прямокутник 45">
            <a:extLst>
              <a:ext uri="{FF2B5EF4-FFF2-40B4-BE49-F238E27FC236}">
                <a16:creationId xmlns:a16="http://schemas.microsoft.com/office/drawing/2014/main" id="{7BC900B8-3BA3-425C-BBC5-970487504EB5}"/>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47" name="Прямокутник 46">
            <a:extLst>
              <a:ext uri="{FF2B5EF4-FFF2-40B4-BE49-F238E27FC236}">
                <a16:creationId xmlns:a16="http://schemas.microsoft.com/office/drawing/2014/main" id="{8D9FBCF7-0270-4EE5-8BC1-7895C82380A9}"/>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28</a:t>
            </a:r>
          </a:p>
        </p:txBody>
      </p:sp>
    </p:spTree>
    <p:extLst>
      <p:ext uri="{BB962C8B-B14F-4D97-AF65-F5344CB8AC3E}">
        <p14:creationId xmlns:p14="http://schemas.microsoft.com/office/powerpoint/2010/main" val="12072512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 name="Прямокутник 42">
            <a:extLst>
              <a:ext uri="{FF2B5EF4-FFF2-40B4-BE49-F238E27FC236}">
                <a16:creationId xmlns:a16="http://schemas.microsoft.com/office/drawing/2014/main" id="{15EB3D71-E5A8-4205-859A-5DDF3C4F4CE8}"/>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29</a:t>
            </a:r>
          </a:p>
        </p:txBody>
      </p:sp>
      <p:sp>
        <p:nvSpPr>
          <p:cNvPr id="2" name="Прямокутник 1">
            <a:extLst>
              <a:ext uri="{FF2B5EF4-FFF2-40B4-BE49-F238E27FC236}">
                <a16:creationId xmlns:a16="http://schemas.microsoft.com/office/drawing/2014/main" id="{56164AEA-B0D7-4E46-8F01-EF89D02257FF}"/>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668DD7ED-5DD8-46D0-BD0B-C7AA3F34B451}"/>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Деконтамінація запобігає перенесенню між точками</a:t>
            </a:r>
          </a:p>
        </p:txBody>
      </p:sp>
      <p:sp>
        <p:nvSpPr>
          <p:cNvPr id="4" name="Прямокутник: округлені кути 3">
            <a:extLst>
              <a:ext uri="{FF2B5EF4-FFF2-40B4-BE49-F238E27FC236}">
                <a16:creationId xmlns:a16="http://schemas.microsoft.com/office/drawing/2014/main" id="{100DB8E9-B610-4689-A899-7B40D3857039}"/>
              </a:ext>
            </a:extLst>
          </p:cNvPr>
          <p:cNvSpPr>
            <a:spLocks noGrp="1"/>
          </p:cNvSpPr>
          <p:nvPr/>
        </p:nvSpPr>
        <p:spPr>
          <a:xfrm>
            <a:off x="514350" y="1657350"/>
            <a:ext cx="11068050" cy="781050"/>
          </a:xfrm>
          <a:prstGeom prst="roundRect">
            <a:avLst>
              <a:gd name="adj" fmla="val 9756"/>
            </a:avLst>
          </a:prstGeom>
          <a:solidFill>
            <a:srgbClr val="FFFFFF"/>
          </a:solidFill>
          <a:ln w="9525">
            <a:solidFill>
              <a:srgbClr val="D8E3DE"/>
            </a:solidFill>
          </a:ln>
        </p:spPr>
      </p:sp>
      <p:sp>
        <p:nvSpPr>
          <p:cNvPr id="5" name="Прямокутник: округлені кути 4">
            <a:extLst>
              <a:ext uri="{FF2B5EF4-FFF2-40B4-BE49-F238E27FC236}">
                <a16:creationId xmlns:a16="http://schemas.microsoft.com/office/drawing/2014/main" id="{3BAB8AE4-947F-44F5-98DC-43AEF410DB91}"/>
              </a:ext>
            </a:extLst>
          </p:cNvPr>
          <p:cNvSpPr>
            <a:spLocks noGrp="1"/>
          </p:cNvSpPr>
          <p:nvPr/>
        </p:nvSpPr>
        <p:spPr>
          <a:xfrm>
            <a:off x="514350" y="1657350"/>
            <a:ext cx="76200" cy="7810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D10E32E3-8182-4B93-8CA0-8FD2FD9E6F20}"/>
              </a:ext>
            </a:extLst>
          </p:cNvPr>
          <p:cNvSpPr>
            <a:spLocks noGrp="1"/>
          </p:cNvSpPr>
          <p:nvPr/>
        </p:nvSpPr>
        <p:spPr>
          <a:xfrm>
            <a:off x="742950" y="1809750"/>
            <a:ext cx="1064895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ДЕКОНТАМІНАЦІЯ ОБЛАДНАННЯ</a:t>
            </a:r>
          </a:p>
        </p:txBody>
      </p:sp>
      <p:sp>
        <p:nvSpPr>
          <p:cNvPr id="7" name="Прямокутник 6">
            <a:extLst>
              <a:ext uri="{FF2B5EF4-FFF2-40B4-BE49-F238E27FC236}">
                <a16:creationId xmlns:a16="http://schemas.microsoft.com/office/drawing/2014/main" id="{2AF17261-F2EF-47F4-8315-6B02A01B9B8F}"/>
              </a:ext>
            </a:extLst>
          </p:cNvPr>
          <p:cNvSpPr>
            <a:spLocks noGrp="1"/>
          </p:cNvSpPr>
          <p:nvPr/>
        </p:nvSpPr>
        <p:spPr>
          <a:xfrm>
            <a:off x="742950" y="2066925"/>
            <a:ext cx="10648950" cy="257175"/>
          </a:xfrm>
          <a:prstGeom prst="rect">
            <a:avLst/>
          </a:prstGeom>
          <a:noFill/>
          <a:ln w="0">
            <a:noFill/>
          </a:ln>
        </p:spPr>
        <p:txBody>
          <a:bodyPr anchor="t">
            <a:normAutofit fontScale="85294"/>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Очищення інструментів від залишків попередньої проби для запобігання перенесенню забруднювачів між точками.</a:t>
            </a:r>
          </a:p>
        </p:txBody>
      </p:sp>
      <p:sp>
        <p:nvSpPr>
          <p:cNvPr id="8" name="Прямокутник: округлені кути 7">
            <a:extLst>
              <a:ext uri="{FF2B5EF4-FFF2-40B4-BE49-F238E27FC236}">
                <a16:creationId xmlns:a16="http://schemas.microsoft.com/office/drawing/2014/main" id="{B5188E4F-D64B-4B81-B90B-BCC983498735}"/>
              </a:ext>
            </a:extLst>
          </p:cNvPr>
          <p:cNvSpPr>
            <a:spLocks noGrp="1"/>
          </p:cNvSpPr>
          <p:nvPr/>
        </p:nvSpPr>
        <p:spPr>
          <a:xfrm>
            <a:off x="514350" y="2857500"/>
            <a:ext cx="2571750" cy="781050"/>
          </a:xfrm>
          <a:prstGeom prst="roundRect">
            <a:avLst>
              <a:gd name="adj" fmla="val 9756"/>
            </a:avLst>
          </a:prstGeom>
          <a:solidFill>
            <a:srgbClr val="F4F8F5"/>
          </a:solidFill>
          <a:ln w="9525">
            <a:solidFill>
              <a:srgbClr val="D8E3DE"/>
            </a:solidFill>
          </a:ln>
        </p:spPr>
      </p:sp>
      <p:sp>
        <p:nvSpPr>
          <p:cNvPr id="9" name="Овал 8">
            <a:extLst>
              <a:ext uri="{FF2B5EF4-FFF2-40B4-BE49-F238E27FC236}">
                <a16:creationId xmlns:a16="http://schemas.microsoft.com/office/drawing/2014/main" id="{EC99BE11-9F26-4701-BDEF-AF0871ABDA15}"/>
              </a:ext>
            </a:extLst>
          </p:cNvPr>
          <p:cNvSpPr>
            <a:spLocks noGrp="1"/>
          </p:cNvSpPr>
          <p:nvPr/>
        </p:nvSpPr>
        <p:spPr>
          <a:xfrm>
            <a:off x="666750" y="3048000"/>
            <a:ext cx="361950" cy="361950"/>
          </a:xfrm>
          <a:prstGeom prst="ellipse">
            <a:avLst/>
          </a:prstGeom>
          <a:solidFill>
            <a:srgbClr val="0F6B64"/>
          </a:solidFill>
          <a:ln w="0">
            <a:noFill/>
          </a:ln>
        </p:spPr>
      </p:sp>
      <p:sp>
        <p:nvSpPr>
          <p:cNvPr id="10" name="Прямокутник 9">
            <a:extLst>
              <a:ext uri="{FF2B5EF4-FFF2-40B4-BE49-F238E27FC236}">
                <a16:creationId xmlns:a16="http://schemas.microsoft.com/office/drawing/2014/main" id="{E560005D-CDDD-4E3F-B3C5-785242B5C950}"/>
              </a:ext>
            </a:extLst>
          </p:cNvPr>
          <p:cNvSpPr>
            <a:spLocks noGrp="1"/>
          </p:cNvSpPr>
          <p:nvPr/>
        </p:nvSpPr>
        <p:spPr>
          <a:xfrm>
            <a:off x="666750" y="3162300"/>
            <a:ext cx="361950" cy="114300"/>
          </a:xfrm>
          <a:prstGeom prst="rect">
            <a:avLst/>
          </a:prstGeom>
          <a:noFill/>
          <a:ln w="0">
            <a:noFill/>
          </a:ln>
        </p:spPr>
        <p:txBody>
          <a:bodyPr anchor="t">
            <a:normAutofit fontScale="22222"/>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1</a:t>
            </a:r>
          </a:p>
        </p:txBody>
      </p:sp>
      <p:sp>
        <p:nvSpPr>
          <p:cNvPr id="11" name="Прямокутник 10">
            <a:extLst>
              <a:ext uri="{FF2B5EF4-FFF2-40B4-BE49-F238E27FC236}">
                <a16:creationId xmlns:a16="http://schemas.microsoft.com/office/drawing/2014/main" id="{C1C77E3F-BDAF-4A5E-8D33-2883F88FB333}"/>
              </a:ext>
            </a:extLst>
          </p:cNvPr>
          <p:cNvSpPr>
            <a:spLocks noGrp="1"/>
          </p:cNvSpPr>
          <p:nvPr/>
        </p:nvSpPr>
        <p:spPr>
          <a:xfrm>
            <a:off x="1162050" y="3048000"/>
            <a:ext cx="1733550" cy="400050"/>
          </a:xfrm>
          <a:prstGeom prst="rect">
            <a:avLst/>
          </a:prstGeom>
          <a:noFill/>
          <a:ln w="0">
            <a:noFill/>
          </a:ln>
        </p:spPr>
        <p:txBody>
          <a:bodyPr anchor="ctr">
            <a:normAutofit/>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Залишки ґрунту</a:t>
            </a:r>
          </a:p>
        </p:txBody>
      </p:sp>
      <p:sp>
        <p:nvSpPr>
          <p:cNvPr id="12" name="Прямокутник: округлені кути 11">
            <a:extLst>
              <a:ext uri="{FF2B5EF4-FFF2-40B4-BE49-F238E27FC236}">
                <a16:creationId xmlns:a16="http://schemas.microsoft.com/office/drawing/2014/main" id="{7D56CC3E-D5A4-434C-9166-940DC832D0FA}"/>
              </a:ext>
            </a:extLst>
          </p:cNvPr>
          <p:cNvSpPr>
            <a:spLocks noGrp="1"/>
          </p:cNvSpPr>
          <p:nvPr/>
        </p:nvSpPr>
        <p:spPr>
          <a:xfrm>
            <a:off x="3276600" y="2857500"/>
            <a:ext cx="2571750" cy="781050"/>
          </a:xfrm>
          <a:prstGeom prst="roundRect">
            <a:avLst>
              <a:gd name="adj" fmla="val 9756"/>
            </a:avLst>
          </a:prstGeom>
          <a:solidFill>
            <a:srgbClr val="F4F8F5"/>
          </a:solidFill>
          <a:ln w="9525">
            <a:solidFill>
              <a:srgbClr val="D8E3DE"/>
            </a:solidFill>
          </a:ln>
        </p:spPr>
      </p:sp>
      <p:sp>
        <p:nvSpPr>
          <p:cNvPr id="13" name="Овал 12">
            <a:extLst>
              <a:ext uri="{FF2B5EF4-FFF2-40B4-BE49-F238E27FC236}">
                <a16:creationId xmlns:a16="http://schemas.microsoft.com/office/drawing/2014/main" id="{113BAF3F-3592-4F52-BC21-7A641A430023}"/>
              </a:ext>
            </a:extLst>
          </p:cNvPr>
          <p:cNvSpPr>
            <a:spLocks noGrp="1"/>
          </p:cNvSpPr>
          <p:nvPr/>
        </p:nvSpPr>
        <p:spPr>
          <a:xfrm>
            <a:off x="3429000" y="3048000"/>
            <a:ext cx="361950" cy="361950"/>
          </a:xfrm>
          <a:prstGeom prst="ellipse">
            <a:avLst/>
          </a:prstGeom>
          <a:solidFill>
            <a:srgbClr val="0F6B64"/>
          </a:solidFill>
          <a:ln w="0">
            <a:noFill/>
          </a:ln>
        </p:spPr>
      </p:sp>
      <p:sp>
        <p:nvSpPr>
          <p:cNvPr id="14" name="Прямокутник 13">
            <a:extLst>
              <a:ext uri="{FF2B5EF4-FFF2-40B4-BE49-F238E27FC236}">
                <a16:creationId xmlns:a16="http://schemas.microsoft.com/office/drawing/2014/main" id="{9579AA0C-B92A-479C-8408-C320A8334145}"/>
              </a:ext>
            </a:extLst>
          </p:cNvPr>
          <p:cNvSpPr>
            <a:spLocks noGrp="1"/>
          </p:cNvSpPr>
          <p:nvPr/>
        </p:nvSpPr>
        <p:spPr>
          <a:xfrm>
            <a:off x="3429000" y="3162300"/>
            <a:ext cx="361950" cy="114300"/>
          </a:xfrm>
          <a:prstGeom prst="rect">
            <a:avLst/>
          </a:prstGeom>
          <a:noFill/>
          <a:ln w="0">
            <a:noFill/>
          </a:ln>
        </p:spPr>
        <p:txBody>
          <a:bodyPr anchor="t">
            <a:normAutofit fontScale="22222"/>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2</a:t>
            </a:r>
          </a:p>
        </p:txBody>
      </p:sp>
      <p:sp>
        <p:nvSpPr>
          <p:cNvPr id="15" name="Прямокутник 14">
            <a:extLst>
              <a:ext uri="{FF2B5EF4-FFF2-40B4-BE49-F238E27FC236}">
                <a16:creationId xmlns:a16="http://schemas.microsoft.com/office/drawing/2014/main" id="{DAF228F3-460A-4A3C-824D-76B675AE0581}"/>
              </a:ext>
            </a:extLst>
          </p:cNvPr>
          <p:cNvSpPr>
            <a:spLocks noGrp="1"/>
          </p:cNvSpPr>
          <p:nvPr/>
        </p:nvSpPr>
        <p:spPr>
          <a:xfrm>
            <a:off x="3924300" y="3048000"/>
            <a:ext cx="1733550" cy="400050"/>
          </a:xfrm>
          <a:prstGeom prst="rect">
            <a:avLst/>
          </a:prstGeom>
          <a:noFill/>
          <a:ln w="0">
            <a:noFill/>
          </a:ln>
        </p:spPr>
        <p:txBody>
          <a:bodyPr anchor="ctr">
            <a:normAutofit/>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Миття</a:t>
            </a:r>
          </a:p>
        </p:txBody>
      </p:sp>
      <p:sp>
        <p:nvSpPr>
          <p:cNvPr id="16" name="Прямокутник: округлені кути 15">
            <a:extLst>
              <a:ext uri="{FF2B5EF4-FFF2-40B4-BE49-F238E27FC236}">
                <a16:creationId xmlns:a16="http://schemas.microsoft.com/office/drawing/2014/main" id="{1EF937A2-34A0-4CEC-B7C1-930C1CE8AD72}"/>
              </a:ext>
            </a:extLst>
          </p:cNvPr>
          <p:cNvSpPr>
            <a:spLocks noGrp="1"/>
          </p:cNvSpPr>
          <p:nvPr/>
        </p:nvSpPr>
        <p:spPr>
          <a:xfrm>
            <a:off x="6038850" y="2857500"/>
            <a:ext cx="2571750" cy="781050"/>
          </a:xfrm>
          <a:prstGeom prst="roundRect">
            <a:avLst>
              <a:gd name="adj" fmla="val 9756"/>
            </a:avLst>
          </a:prstGeom>
          <a:solidFill>
            <a:srgbClr val="F4F8F5"/>
          </a:solidFill>
          <a:ln w="9525">
            <a:solidFill>
              <a:srgbClr val="D8E3DE"/>
            </a:solidFill>
          </a:ln>
        </p:spPr>
      </p:sp>
      <p:sp>
        <p:nvSpPr>
          <p:cNvPr id="17" name="Овал 16">
            <a:extLst>
              <a:ext uri="{FF2B5EF4-FFF2-40B4-BE49-F238E27FC236}">
                <a16:creationId xmlns:a16="http://schemas.microsoft.com/office/drawing/2014/main" id="{1392CCEF-B497-465C-92E7-C418E7AA79D6}"/>
              </a:ext>
            </a:extLst>
          </p:cNvPr>
          <p:cNvSpPr>
            <a:spLocks noGrp="1"/>
          </p:cNvSpPr>
          <p:nvPr/>
        </p:nvSpPr>
        <p:spPr>
          <a:xfrm>
            <a:off x="6191250" y="3048000"/>
            <a:ext cx="361950" cy="361950"/>
          </a:xfrm>
          <a:prstGeom prst="ellipse">
            <a:avLst/>
          </a:prstGeom>
          <a:solidFill>
            <a:srgbClr val="0F6B64"/>
          </a:solidFill>
          <a:ln w="0">
            <a:noFill/>
          </a:ln>
        </p:spPr>
      </p:sp>
      <p:sp>
        <p:nvSpPr>
          <p:cNvPr id="18" name="Прямокутник 17">
            <a:extLst>
              <a:ext uri="{FF2B5EF4-FFF2-40B4-BE49-F238E27FC236}">
                <a16:creationId xmlns:a16="http://schemas.microsoft.com/office/drawing/2014/main" id="{284461D9-F0F8-40DD-AA08-E91D3E791832}"/>
              </a:ext>
            </a:extLst>
          </p:cNvPr>
          <p:cNvSpPr>
            <a:spLocks noGrp="1"/>
          </p:cNvSpPr>
          <p:nvPr/>
        </p:nvSpPr>
        <p:spPr>
          <a:xfrm>
            <a:off x="6191250" y="3162300"/>
            <a:ext cx="361950" cy="114300"/>
          </a:xfrm>
          <a:prstGeom prst="rect">
            <a:avLst/>
          </a:prstGeom>
          <a:noFill/>
          <a:ln w="0">
            <a:noFill/>
          </a:ln>
        </p:spPr>
        <p:txBody>
          <a:bodyPr anchor="t">
            <a:normAutofit fontScale="22222"/>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3</a:t>
            </a:r>
          </a:p>
        </p:txBody>
      </p:sp>
      <p:sp>
        <p:nvSpPr>
          <p:cNvPr id="19" name="Прямокутник 18">
            <a:extLst>
              <a:ext uri="{FF2B5EF4-FFF2-40B4-BE49-F238E27FC236}">
                <a16:creationId xmlns:a16="http://schemas.microsoft.com/office/drawing/2014/main" id="{2059FA48-84D5-492D-A0AD-B46567C62E11}"/>
              </a:ext>
            </a:extLst>
          </p:cNvPr>
          <p:cNvSpPr>
            <a:spLocks noGrp="1"/>
          </p:cNvSpPr>
          <p:nvPr/>
        </p:nvSpPr>
        <p:spPr>
          <a:xfrm>
            <a:off x="6686550" y="3048000"/>
            <a:ext cx="1733550" cy="400050"/>
          </a:xfrm>
          <a:prstGeom prst="rect">
            <a:avLst/>
          </a:prstGeom>
          <a:noFill/>
          <a:ln w="0">
            <a:noFill/>
          </a:ln>
        </p:spPr>
        <p:txBody>
          <a:bodyPr anchor="ctr">
            <a:normAutofit/>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Ополіскування</a:t>
            </a:r>
          </a:p>
        </p:txBody>
      </p:sp>
      <p:sp>
        <p:nvSpPr>
          <p:cNvPr id="20" name="Прямокутник: округлені кути 19">
            <a:extLst>
              <a:ext uri="{FF2B5EF4-FFF2-40B4-BE49-F238E27FC236}">
                <a16:creationId xmlns:a16="http://schemas.microsoft.com/office/drawing/2014/main" id="{494F7E48-30F1-4B95-BB07-CE0BB179475B}"/>
              </a:ext>
            </a:extLst>
          </p:cNvPr>
          <p:cNvSpPr>
            <a:spLocks noGrp="1"/>
          </p:cNvSpPr>
          <p:nvPr/>
        </p:nvSpPr>
        <p:spPr>
          <a:xfrm>
            <a:off x="8801100" y="2857500"/>
            <a:ext cx="2571750" cy="781050"/>
          </a:xfrm>
          <a:prstGeom prst="roundRect">
            <a:avLst>
              <a:gd name="adj" fmla="val 9756"/>
            </a:avLst>
          </a:prstGeom>
          <a:solidFill>
            <a:srgbClr val="F4F8F5"/>
          </a:solidFill>
          <a:ln w="9525">
            <a:solidFill>
              <a:srgbClr val="D8E3DE"/>
            </a:solidFill>
          </a:ln>
        </p:spPr>
      </p:sp>
      <p:sp>
        <p:nvSpPr>
          <p:cNvPr id="21" name="Овал 20">
            <a:extLst>
              <a:ext uri="{FF2B5EF4-FFF2-40B4-BE49-F238E27FC236}">
                <a16:creationId xmlns:a16="http://schemas.microsoft.com/office/drawing/2014/main" id="{E2D97F16-2892-4F62-BEAD-22C3757C09D4}"/>
              </a:ext>
            </a:extLst>
          </p:cNvPr>
          <p:cNvSpPr>
            <a:spLocks noGrp="1"/>
          </p:cNvSpPr>
          <p:nvPr/>
        </p:nvSpPr>
        <p:spPr>
          <a:xfrm>
            <a:off x="8953500" y="3048000"/>
            <a:ext cx="361950" cy="361950"/>
          </a:xfrm>
          <a:prstGeom prst="ellipse">
            <a:avLst/>
          </a:prstGeom>
          <a:solidFill>
            <a:srgbClr val="0F6B64"/>
          </a:solidFill>
          <a:ln w="0">
            <a:noFill/>
          </a:ln>
        </p:spPr>
      </p:sp>
      <p:sp>
        <p:nvSpPr>
          <p:cNvPr id="22" name="Прямокутник 21">
            <a:extLst>
              <a:ext uri="{FF2B5EF4-FFF2-40B4-BE49-F238E27FC236}">
                <a16:creationId xmlns:a16="http://schemas.microsoft.com/office/drawing/2014/main" id="{F64489B4-1DDD-4341-A78E-B9A757DB3FEC}"/>
              </a:ext>
            </a:extLst>
          </p:cNvPr>
          <p:cNvSpPr>
            <a:spLocks noGrp="1"/>
          </p:cNvSpPr>
          <p:nvPr/>
        </p:nvSpPr>
        <p:spPr>
          <a:xfrm>
            <a:off x="8953500" y="3162300"/>
            <a:ext cx="361950" cy="114300"/>
          </a:xfrm>
          <a:prstGeom prst="rect">
            <a:avLst/>
          </a:prstGeom>
          <a:noFill/>
          <a:ln w="0">
            <a:noFill/>
          </a:ln>
        </p:spPr>
        <p:txBody>
          <a:bodyPr anchor="t">
            <a:normAutofit fontScale="22222"/>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4</a:t>
            </a:r>
          </a:p>
        </p:txBody>
      </p:sp>
      <p:sp>
        <p:nvSpPr>
          <p:cNvPr id="23" name="Прямокутник 22">
            <a:extLst>
              <a:ext uri="{FF2B5EF4-FFF2-40B4-BE49-F238E27FC236}">
                <a16:creationId xmlns:a16="http://schemas.microsoft.com/office/drawing/2014/main" id="{5778D393-9CD6-48F5-9000-D9792E3266A5}"/>
              </a:ext>
            </a:extLst>
          </p:cNvPr>
          <p:cNvSpPr>
            <a:spLocks noGrp="1"/>
          </p:cNvSpPr>
          <p:nvPr/>
        </p:nvSpPr>
        <p:spPr>
          <a:xfrm>
            <a:off x="9448800" y="3048000"/>
            <a:ext cx="1733550" cy="400050"/>
          </a:xfrm>
          <a:prstGeom prst="rect">
            <a:avLst/>
          </a:prstGeom>
          <a:noFill/>
          <a:ln w="0">
            <a:noFill/>
          </a:ln>
        </p:spPr>
        <p:txBody>
          <a:bodyPr anchor="ctr">
            <a:normAutofit fontScale="99668"/>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Фінальне очищення</a:t>
            </a:r>
          </a:p>
        </p:txBody>
      </p:sp>
      <p:sp>
        <p:nvSpPr>
          <p:cNvPr id="24" name="Прямокутник: округлені кути 23">
            <a:extLst>
              <a:ext uri="{FF2B5EF4-FFF2-40B4-BE49-F238E27FC236}">
                <a16:creationId xmlns:a16="http://schemas.microsoft.com/office/drawing/2014/main" id="{11603D48-4077-4D80-AB5A-3D752E48BEEA}"/>
              </a:ext>
            </a:extLst>
          </p:cNvPr>
          <p:cNvSpPr>
            <a:spLocks noGrp="1"/>
          </p:cNvSpPr>
          <p:nvPr/>
        </p:nvSpPr>
        <p:spPr>
          <a:xfrm>
            <a:off x="514350" y="3981450"/>
            <a:ext cx="3486150" cy="781050"/>
          </a:xfrm>
          <a:prstGeom prst="roundRect">
            <a:avLst>
              <a:gd name="adj" fmla="val 9756"/>
            </a:avLst>
          </a:prstGeom>
          <a:solidFill>
            <a:srgbClr val="F5EBDD"/>
          </a:solidFill>
          <a:ln w="9525">
            <a:solidFill>
              <a:srgbClr val="D8E3DE"/>
            </a:solidFill>
          </a:ln>
        </p:spPr>
      </p:sp>
      <p:sp>
        <p:nvSpPr>
          <p:cNvPr id="25" name="Овал 24">
            <a:extLst>
              <a:ext uri="{FF2B5EF4-FFF2-40B4-BE49-F238E27FC236}">
                <a16:creationId xmlns:a16="http://schemas.microsoft.com/office/drawing/2014/main" id="{A9F51139-1F64-4133-95D6-AA0DAE0BC251}"/>
              </a:ext>
            </a:extLst>
          </p:cNvPr>
          <p:cNvSpPr>
            <a:spLocks noGrp="1"/>
          </p:cNvSpPr>
          <p:nvPr/>
        </p:nvSpPr>
        <p:spPr>
          <a:xfrm>
            <a:off x="666750" y="4171950"/>
            <a:ext cx="361950" cy="361950"/>
          </a:xfrm>
          <a:prstGeom prst="ellipse">
            <a:avLst/>
          </a:prstGeom>
          <a:solidFill>
            <a:srgbClr val="D8942C"/>
          </a:solidFill>
          <a:ln w="0">
            <a:noFill/>
          </a:ln>
        </p:spPr>
      </p:sp>
      <p:sp>
        <p:nvSpPr>
          <p:cNvPr id="26" name="Прямокутник 25">
            <a:extLst>
              <a:ext uri="{FF2B5EF4-FFF2-40B4-BE49-F238E27FC236}">
                <a16:creationId xmlns:a16="http://schemas.microsoft.com/office/drawing/2014/main" id="{4BC5B229-6E0A-49FF-880D-1D4D098ECE24}"/>
              </a:ext>
            </a:extLst>
          </p:cNvPr>
          <p:cNvSpPr>
            <a:spLocks noGrp="1"/>
          </p:cNvSpPr>
          <p:nvPr/>
        </p:nvSpPr>
        <p:spPr>
          <a:xfrm>
            <a:off x="666750" y="4286250"/>
            <a:ext cx="361950" cy="114300"/>
          </a:xfrm>
          <a:prstGeom prst="rect">
            <a:avLst/>
          </a:prstGeom>
          <a:noFill/>
          <a:ln w="0">
            <a:noFill/>
          </a:ln>
        </p:spPr>
        <p:txBody>
          <a:bodyPr anchor="t">
            <a:normAutofit fontScale="22222"/>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5</a:t>
            </a:r>
          </a:p>
        </p:txBody>
      </p:sp>
      <p:sp>
        <p:nvSpPr>
          <p:cNvPr id="27" name="Прямокутник 26">
            <a:extLst>
              <a:ext uri="{FF2B5EF4-FFF2-40B4-BE49-F238E27FC236}">
                <a16:creationId xmlns:a16="http://schemas.microsoft.com/office/drawing/2014/main" id="{687695EA-55B0-4FB2-8120-3C3882E0AABD}"/>
              </a:ext>
            </a:extLst>
          </p:cNvPr>
          <p:cNvSpPr>
            <a:spLocks noGrp="1"/>
          </p:cNvSpPr>
          <p:nvPr/>
        </p:nvSpPr>
        <p:spPr>
          <a:xfrm>
            <a:off x="1162050" y="4171950"/>
            <a:ext cx="2647950" cy="400050"/>
          </a:xfrm>
          <a:prstGeom prst="rect">
            <a:avLst/>
          </a:prstGeom>
          <a:noFill/>
          <a:ln w="0">
            <a:noFill/>
          </a:ln>
        </p:spPr>
        <p:txBody>
          <a:bodyPr anchor="ctr">
            <a:normAutofit/>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Захищене зберігання</a:t>
            </a:r>
          </a:p>
        </p:txBody>
      </p:sp>
      <p:sp>
        <p:nvSpPr>
          <p:cNvPr id="28" name="Прямокутник: округлені кути 27">
            <a:extLst>
              <a:ext uri="{FF2B5EF4-FFF2-40B4-BE49-F238E27FC236}">
                <a16:creationId xmlns:a16="http://schemas.microsoft.com/office/drawing/2014/main" id="{EC5A5A4C-228F-4004-AF06-66258F158DAA}"/>
              </a:ext>
            </a:extLst>
          </p:cNvPr>
          <p:cNvSpPr>
            <a:spLocks noGrp="1"/>
          </p:cNvSpPr>
          <p:nvPr/>
        </p:nvSpPr>
        <p:spPr>
          <a:xfrm>
            <a:off x="4229100" y="3981450"/>
            <a:ext cx="3486150" cy="781050"/>
          </a:xfrm>
          <a:prstGeom prst="roundRect">
            <a:avLst>
              <a:gd name="adj" fmla="val 9756"/>
            </a:avLst>
          </a:prstGeom>
          <a:solidFill>
            <a:srgbClr val="F5EBDD"/>
          </a:solidFill>
          <a:ln w="9525">
            <a:solidFill>
              <a:srgbClr val="D8E3DE"/>
            </a:solidFill>
          </a:ln>
        </p:spPr>
      </p:sp>
      <p:sp>
        <p:nvSpPr>
          <p:cNvPr id="29" name="Овал 28">
            <a:extLst>
              <a:ext uri="{FF2B5EF4-FFF2-40B4-BE49-F238E27FC236}">
                <a16:creationId xmlns:a16="http://schemas.microsoft.com/office/drawing/2014/main" id="{9ADA60C4-F856-4B3A-BF7B-88B41AFC057F}"/>
              </a:ext>
            </a:extLst>
          </p:cNvPr>
          <p:cNvSpPr>
            <a:spLocks noGrp="1"/>
          </p:cNvSpPr>
          <p:nvPr/>
        </p:nvSpPr>
        <p:spPr>
          <a:xfrm>
            <a:off x="4381500" y="4171950"/>
            <a:ext cx="361950" cy="361950"/>
          </a:xfrm>
          <a:prstGeom prst="ellipse">
            <a:avLst/>
          </a:prstGeom>
          <a:solidFill>
            <a:srgbClr val="D8942C"/>
          </a:solidFill>
          <a:ln w="0">
            <a:noFill/>
          </a:ln>
        </p:spPr>
      </p:sp>
      <p:sp>
        <p:nvSpPr>
          <p:cNvPr id="30" name="Прямокутник 29">
            <a:extLst>
              <a:ext uri="{FF2B5EF4-FFF2-40B4-BE49-F238E27FC236}">
                <a16:creationId xmlns:a16="http://schemas.microsoft.com/office/drawing/2014/main" id="{58A59167-FAFC-4A07-809F-B1DBD2F97D04}"/>
              </a:ext>
            </a:extLst>
          </p:cNvPr>
          <p:cNvSpPr>
            <a:spLocks noGrp="1"/>
          </p:cNvSpPr>
          <p:nvPr/>
        </p:nvSpPr>
        <p:spPr>
          <a:xfrm>
            <a:off x="4381500" y="4286250"/>
            <a:ext cx="361950" cy="114300"/>
          </a:xfrm>
          <a:prstGeom prst="rect">
            <a:avLst/>
          </a:prstGeom>
          <a:noFill/>
          <a:ln w="0">
            <a:noFill/>
          </a:ln>
        </p:spPr>
        <p:txBody>
          <a:bodyPr anchor="t">
            <a:normAutofit fontScale="22222"/>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6</a:t>
            </a:r>
          </a:p>
        </p:txBody>
      </p:sp>
      <p:sp>
        <p:nvSpPr>
          <p:cNvPr id="31" name="Прямокутник 30">
            <a:extLst>
              <a:ext uri="{FF2B5EF4-FFF2-40B4-BE49-F238E27FC236}">
                <a16:creationId xmlns:a16="http://schemas.microsoft.com/office/drawing/2014/main" id="{8C2164A4-29E4-4EF5-8505-8141BDC1BEB6}"/>
              </a:ext>
            </a:extLst>
          </p:cNvPr>
          <p:cNvSpPr>
            <a:spLocks noGrp="1"/>
          </p:cNvSpPr>
          <p:nvPr/>
        </p:nvSpPr>
        <p:spPr>
          <a:xfrm>
            <a:off x="4876800" y="4171950"/>
            <a:ext cx="2647950" cy="400050"/>
          </a:xfrm>
          <a:prstGeom prst="rect">
            <a:avLst/>
          </a:prstGeom>
          <a:noFill/>
          <a:ln w="0">
            <a:noFill/>
          </a:ln>
        </p:spPr>
        <p:txBody>
          <a:bodyPr anchor="ctr">
            <a:normAutofit/>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Зміна рукавичок</a:t>
            </a:r>
          </a:p>
        </p:txBody>
      </p:sp>
      <p:sp>
        <p:nvSpPr>
          <p:cNvPr id="32" name="Прямокутник: округлені кути 31">
            <a:extLst>
              <a:ext uri="{FF2B5EF4-FFF2-40B4-BE49-F238E27FC236}">
                <a16:creationId xmlns:a16="http://schemas.microsoft.com/office/drawing/2014/main" id="{8EC1F1CB-8E35-491F-9D57-FBE3CDD106AA}"/>
              </a:ext>
            </a:extLst>
          </p:cNvPr>
          <p:cNvSpPr>
            <a:spLocks noGrp="1"/>
          </p:cNvSpPr>
          <p:nvPr/>
        </p:nvSpPr>
        <p:spPr>
          <a:xfrm>
            <a:off x="7943850" y="3981450"/>
            <a:ext cx="3486150" cy="781050"/>
          </a:xfrm>
          <a:prstGeom prst="roundRect">
            <a:avLst>
              <a:gd name="adj" fmla="val 9756"/>
            </a:avLst>
          </a:prstGeom>
          <a:solidFill>
            <a:srgbClr val="F5EBDD"/>
          </a:solidFill>
          <a:ln w="9525">
            <a:solidFill>
              <a:srgbClr val="D8E3DE"/>
            </a:solidFill>
          </a:ln>
        </p:spPr>
      </p:sp>
      <p:sp>
        <p:nvSpPr>
          <p:cNvPr id="33" name="Овал 32">
            <a:extLst>
              <a:ext uri="{FF2B5EF4-FFF2-40B4-BE49-F238E27FC236}">
                <a16:creationId xmlns:a16="http://schemas.microsoft.com/office/drawing/2014/main" id="{DCA59AAA-8090-49A9-B2C5-492E573D8F1F}"/>
              </a:ext>
            </a:extLst>
          </p:cNvPr>
          <p:cNvSpPr>
            <a:spLocks noGrp="1"/>
          </p:cNvSpPr>
          <p:nvPr/>
        </p:nvSpPr>
        <p:spPr>
          <a:xfrm>
            <a:off x="8096250" y="4171950"/>
            <a:ext cx="361950" cy="361950"/>
          </a:xfrm>
          <a:prstGeom prst="ellipse">
            <a:avLst/>
          </a:prstGeom>
          <a:solidFill>
            <a:srgbClr val="D8942C"/>
          </a:solidFill>
          <a:ln w="0">
            <a:noFill/>
          </a:ln>
        </p:spPr>
      </p:sp>
      <p:sp>
        <p:nvSpPr>
          <p:cNvPr id="34" name="Прямокутник 33">
            <a:extLst>
              <a:ext uri="{FF2B5EF4-FFF2-40B4-BE49-F238E27FC236}">
                <a16:creationId xmlns:a16="http://schemas.microsoft.com/office/drawing/2014/main" id="{B1D0237E-0EB2-469F-9B50-AC4CBD54BA67}"/>
              </a:ext>
            </a:extLst>
          </p:cNvPr>
          <p:cNvSpPr>
            <a:spLocks noGrp="1"/>
          </p:cNvSpPr>
          <p:nvPr/>
        </p:nvSpPr>
        <p:spPr>
          <a:xfrm>
            <a:off x="8096250" y="4286250"/>
            <a:ext cx="361950" cy="114300"/>
          </a:xfrm>
          <a:prstGeom prst="rect">
            <a:avLst/>
          </a:prstGeom>
          <a:noFill/>
          <a:ln w="0">
            <a:noFill/>
          </a:ln>
        </p:spPr>
        <p:txBody>
          <a:bodyPr anchor="t">
            <a:normAutofit fontScale="22222"/>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7</a:t>
            </a:r>
          </a:p>
        </p:txBody>
      </p:sp>
      <p:sp>
        <p:nvSpPr>
          <p:cNvPr id="35" name="Прямокутник 34">
            <a:extLst>
              <a:ext uri="{FF2B5EF4-FFF2-40B4-BE49-F238E27FC236}">
                <a16:creationId xmlns:a16="http://schemas.microsoft.com/office/drawing/2014/main" id="{37034FB1-2B4F-447D-8319-949A66F96AF1}"/>
              </a:ext>
            </a:extLst>
          </p:cNvPr>
          <p:cNvSpPr>
            <a:spLocks noGrp="1"/>
          </p:cNvSpPr>
          <p:nvPr/>
        </p:nvSpPr>
        <p:spPr>
          <a:xfrm>
            <a:off x="8591550" y="4171950"/>
            <a:ext cx="2647950" cy="400050"/>
          </a:xfrm>
          <a:prstGeom prst="rect">
            <a:avLst/>
          </a:prstGeom>
          <a:noFill/>
          <a:ln w="0">
            <a:noFill/>
          </a:ln>
        </p:spPr>
        <p:txBody>
          <a:bodyPr anchor="ctr">
            <a:normAutofit/>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Промивні води</a:t>
            </a:r>
          </a:p>
        </p:txBody>
      </p:sp>
      <p:sp>
        <p:nvSpPr>
          <p:cNvPr id="36" name="Прямокутник: округлені кути 35">
            <a:extLst>
              <a:ext uri="{FF2B5EF4-FFF2-40B4-BE49-F238E27FC236}">
                <a16:creationId xmlns:a16="http://schemas.microsoft.com/office/drawing/2014/main" id="{E4BC020A-BCF3-4D30-BCEB-684760DF77B8}"/>
              </a:ext>
            </a:extLst>
          </p:cNvPr>
          <p:cNvSpPr>
            <a:spLocks noGrp="1"/>
          </p:cNvSpPr>
          <p:nvPr/>
        </p:nvSpPr>
        <p:spPr>
          <a:xfrm>
            <a:off x="514350" y="5105400"/>
            <a:ext cx="11068050" cy="590550"/>
          </a:xfrm>
          <a:prstGeom prst="roundRect">
            <a:avLst>
              <a:gd name="adj" fmla="val 12903"/>
            </a:avLst>
          </a:prstGeom>
          <a:solidFill>
            <a:srgbClr val="DCEBE2"/>
          </a:solidFill>
          <a:ln w="0">
            <a:noFill/>
          </a:ln>
        </p:spPr>
      </p:sp>
      <p:sp>
        <p:nvSpPr>
          <p:cNvPr id="37" name="Прямокутник 36">
            <a:extLst>
              <a:ext uri="{FF2B5EF4-FFF2-40B4-BE49-F238E27FC236}">
                <a16:creationId xmlns:a16="http://schemas.microsoft.com/office/drawing/2014/main" id="{A61DA76A-77F8-450A-8C4F-7BC1822C090A}"/>
              </a:ext>
            </a:extLst>
          </p:cNvPr>
          <p:cNvSpPr>
            <a:spLocks noGrp="1"/>
          </p:cNvSpPr>
          <p:nvPr/>
        </p:nvSpPr>
        <p:spPr>
          <a:xfrm>
            <a:off x="742950" y="5276850"/>
            <a:ext cx="2095500" cy="171450"/>
          </a:xfrm>
          <a:prstGeom prst="rect">
            <a:avLst/>
          </a:prstGeom>
          <a:noFill/>
          <a:ln w="0">
            <a:noFill/>
          </a:ln>
        </p:spPr>
        <p:txBody>
          <a:bodyPr anchor="t">
            <a:normAutofit fontScale="63636"/>
          </a:bodyPr>
          <a:lstStyle/>
          <a:p>
            <a:pPr algn="l">
              <a:defRPr sz="825" b="1">
                <a:solidFill>
                  <a:srgbClr val="4D8A68"/>
                </a:solidFill>
                <a:latin typeface="DejaVu Sans"/>
                <a:ea typeface="DejaVu Sans"/>
                <a:cs typeface="DejaVu Sans"/>
              </a:defRPr>
            </a:pPr>
            <a:r>
              <a:rPr sz="825" b="1">
                <a:solidFill>
                  <a:srgbClr val="4D8A68"/>
                </a:solidFill>
                <a:latin typeface="DejaVu Sans"/>
                <a:ea typeface="DejaVu Sans"/>
                <a:cs typeface="DejaVu Sans"/>
              </a:rPr>
              <a:t>ПОСЛІДОВНІСТЬ РУХУ</a:t>
            </a:r>
          </a:p>
        </p:txBody>
      </p:sp>
      <p:sp>
        <p:nvSpPr>
          <p:cNvPr id="38" name="Прямокутник 37">
            <a:extLst>
              <a:ext uri="{FF2B5EF4-FFF2-40B4-BE49-F238E27FC236}">
                <a16:creationId xmlns:a16="http://schemas.microsoft.com/office/drawing/2014/main" id="{AFEFD89B-9E57-49E2-AEAE-E5E6771AF7AE}"/>
              </a:ext>
            </a:extLst>
          </p:cNvPr>
          <p:cNvSpPr>
            <a:spLocks noGrp="1"/>
          </p:cNvSpPr>
          <p:nvPr/>
        </p:nvSpPr>
        <p:spPr>
          <a:xfrm>
            <a:off x="3009900" y="5238750"/>
            <a:ext cx="8286750" cy="247650"/>
          </a:xfrm>
          <a:prstGeom prst="rect">
            <a:avLst/>
          </a:prstGeom>
          <a:noFill/>
          <a:ln w="0">
            <a:noFill/>
          </a:ln>
        </p:spPr>
        <p:txBody>
          <a:bodyPr anchor="t">
            <a:normAutofit fontScale="85417"/>
          </a:bodyPr>
          <a:lstStyle/>
          <a:p>
            <a:pPr algn="l">
              <a:defRPr sz="1200" b="1">
                <a:solidFill>
                  <a:srgbClr val="10272E"/>
                </a:solidFill>
                <a:latin typeface="DejaVu Sans"/>
                <a:ea typeface="DejaVu Sans"/>
                <a:cs typeface="DejaVu Sans"/>
              </a:defRPr>
            </a:pPr>
            <a:r>
              <a:rPr sz="1200" b="1">
                <a:solidFill>
                  <a:srgbClr val="10272E"/>
                </a:solidFill>
                <a:latin typeface="DejaVu Sans"/>
                <a:ea typeface="DejaVu Sans"/>
                <a:cs typeface="DejaVu Sans"/>
              </a:rPr>
              <a:t>Якщо безпека дозволяє: від очікувано чистіших точок до більш забруднених.</a:t>
            </a:r>
          </a:p>
        </p:txBody>
      </p:sp>
      <p:sp>
        <p:nvSpPr>
          <p:cNvPr id="39" name="Прямокутник: округлені кути 38">
            <a:extLst>
              <a:ext uri="{FF2B5EF4-FFF2-40B4-BE49-F238E27FC236}">
                <a16:creationId xmlns:a16="http://schemas.microsoft.com/office/drawing/2014/main" id="{669F7971-24E0-44EE-A254-AEC96104F9CC}"/>
              </a:ext>
            </a:extLst>
          </p:cNvPr>
          <p:cNvSpPr>
            <a:spLocks noGrp="1"/>
          </p:cNvSpPr>
          <p:nvPr/>
        </p:nvSpPr>
        <p:spPr>
          <a:xfrm>
            <a:off x="514350" y="5857875"/>
            <a:ext cx="11068050" cy="323850"/>
          </a:xfrm>
          <a:prstGeom prst="roundRect">
            <a:avLst>
              <a:gd name="adj" fmla="val 23529"/>
            </a:avLst>
          </a:prstGeom>
          <a:solidFill>
            <a:srgbClr val="FFFFFF"/>
          </a:solidFill>
          <a:ln w="9525">
            <a:solidFill>
              <a:srgbClr val="D8E3DE"/>
            </a:solidFill>
          </a:ln>
        </p:spPr>
      </p:sp>
      <p:sp>
        <p:nvSpPr>
          <p:cNvPr id="40" name="Прямокутник 39">
            <a:extLst>
              <a:ext uri="{FF2B5EF4-FFF2-40B4-BE49-F238E27FC236}">
                <a16:creationId xmlns:a16="http://schemas.microsoft.com/office/drawing/2014/main" id="{91BE9883-EE69-41A5-AE33-77BD68AC3763}"/>
              </a:ext>
            </a:extLst>
          </p:cNvPr>
          <p:cNvSpPr>
            <a:spLocks noGrp="1"/>
          </p:cNvSpPr>
          <p:nvPr/>
        </p:nvSpPr>
        <p:spPr>
          <a:xfrm>
            <a:off x="742950" y="5934075"/>
            <a:ext cx="10572750" cy="152400"/>
          </a:xfrm>
          <a:prstGeom prst="rect">
            <a:avLst/>
          </a:prstGeom>
          <a:noFill/>
          <a:ln w="0">
            <a:noFill/>
          </a:ln>
        </p:spPr>
        <p:txBody>
          <a:bodyPr anchor="t">
            <a:normAutofit fontScale="41026"/>
          </a:bodyPr>
          <a:lstStyle/>
          <a:p>
            <a:pPr algn="ctr">
              <a:defRPr sz="975" b="1">
                <a:solidFill>
                  <a:srgbClr val="0F6B64"/>
                </a:solidFill>
                <a:latin typeface="DejaVu Sans"/>
                <a:ea typeface="DejaVu Sans"/>
                <a:cs typeface="DejaVu Sans"/>
              </a:defRPr>
            </a:pPr>
            <a:r>
              <a:rPr sz="975" b="1">
                <a:solidFill>
                  <a:srgbClr val="0F6B64"/>
                </a:solidFill>
                <a:latin typeface="DejaVu Sans"/>
                <a:ea typeface="DejaVu Sans"/>
                <a:cs typeface="DejaVu Sans"/>
              </a:rPr>
              <a:t>Матеріал інструментів і спосіб очищення добирають окремо для кожної аналітичної групи.</a:t>
            </a:r>
          </a:p>
        </p:txBody>
      </p:sp>
      <p:sp>
        <p:nvSpPr>
          <p:cNvPr id="41" name="Прямокутник 40">
            <a:extLst>
              <a:ext uri="{FF2B5EF4-FFF2-40B4-BE49-F238E27FC236}">
                <a16:creationId xmlns:a16="http://schemas.microsoft.com/office/drawing/2014/main" id="{254C7080-920B-45F9-A520-565E1B091D2D}"/>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42" name="Прямокутник 41">
            <a:extLst>
              <a:ext uri="{FF2B5EF4-FFF2-40B4-BE49-F238E27FC236}">
                <a16:creationId xmlns:a16="http://schemas.microsoft.com/office/drawing/2014/main" id="{9B572D75-091F-4513-82AC-53AECB353F50}"/>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29</a:t>
            </a:r>
          </a:p>
        </p:txBody>
      </p:sp>
    </p:spTree>
    <p:extLst>
      <p:ext uri="{BB962C8B-B14F-4D97-AF65-F5344CB8AC3E}">
        <p14:creationId xmlns:p14="http://schemas.microsoft.com/office/powerpoint/2010/main" val="16921799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33" name="Прямокутник 32">
            <a:extLst>
              <a:ext uri="{FF2B5EF4-FFF2-40B4-BE49-F238E27FC236}">
                <a16:creationId xmlns:a16="http://schemas.microsoft.com/office/drawing/2014/main" id="{001889CA-C435-41D0-A1A4-13F552A1FDB1}"/>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30</a:t>
            </a:r>
          </a:p>
        </p:txBody>
      </p:sp>
      <p:sp>
        <p:nvSpPr>
          <p:cNvPr id="2" name="Прямокутник 1">
            <a:extLst>
              <a:ext uri="{FF2B5EF4-FFF2-40B4-BE49-F238E27FC236}">
                <a16:creationId xmlns:a16="http://schemas.microsoft.com/office/drawing/2014/main" id="{A4E714FC-7F59-4DE0-987C-8C7AD25BC6BB}"/>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DA77B0CD-F19A-4C75-B247-D08F9B7DD1EE}"/>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Безпечна логістика визначає допустимий маршрут робіт</a:t>
            </a:r>
          </a:p>
        </p:txBody>
      </p:sp>
      <p:sp>
        <p:nvSpPr>
          <p:cNvPr id="4" name="Прямокутник: округлені кути 3">
            <a:extLst>
              <a:ext uri="{FF2B5EF4-FFF2-40B4-BE49-F238E27FC236}">
                <a16:creationId xmlns:a16="http://schemas.microsoft.com/office/drawing/2014/main" id="{8EE4D9BB-0B4E-4AAB-B1A6-419691B895CD}"/>
              </a:ext>
            </a:extLst>
          </p:cNvPr>
          <p:cNvSpPr>
            <a:spLocks noGrp="1"/>
          </p:cNvSpPr>
          <p:nvPr/>
        </p:nvSpPr>
        <p:spPr>
          <a:xfrm>
            <a:off x="514350" y="1657350"/>
            <a:ext cx="11068050" cy="781050"/>
          </a:xfrm>
          <a:prstGeom prst="roundRect">
            <a:avLst>
              <a:gd name="adj" fmla="val 9756"/>
            </a:avLst>
          </a:prstGeom>
          <a:solidFill>
            <a:srgbClr val="FFFFFF"/>
          </a:solidFill>
          <a:ln w="9525">
            <a:solidFill>
              <a:srgbClr val="D8E3DE"/>
            </a:solidFill>
          </a:ln>
        </p:spPr>
      </p:sp>
      <p:sp>
        <p:nvSpPr>
          <p:cNvPr id="5" name="Прямокутник: округлені кути 4">
            <a:extLst>
              <a:ext uri="{FF2B5EF4-FFF2-40B4-BE49-F238E27FC236}">
                <a16:creationId xmlns:a16="http://schemas.microsoft.com/office/drawing/2014/main" id="{B839F855-8F5E-412E-9BC2-0A329B6B7843}"/>
              </a:ext>
            </a:extLst>
          </p:cNvPr>
          <p:cNvSpPr>
            <a:spLocks noGrp="1"/>
          </p:cNvSpPr>
          <p:nvPr/>
        </p:nvSpPr>
        <p:spPr>
          <a:xfrm>
            <a:off x="514350" y="1657350"/>
            <a:ext cx="76200" cy="7810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EA16555B-529D-4F47-86EA-3E423965BCFC}"/>
              </a:ext>
            </a:extLst>
          </p:cNvPr>
          <p:cNvSpPr>
            <a:spLocks noGrp="1"/>
          </p:cNvSpPr>
          <p:nvPr/>
        </p:nvSpPr>
        <p:spPr>
          <a:xfrm>
            <a:off x="742950" y="1809750"/>
            <a:ext cx="1064895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БЕЗПЕЧНА ЛОГІСТИКА ПРОБОВІДБОРУ</a:t>
            </a:r>
          </a:p>
        </p:txBody>
      </p:sp>
      <p:sp>
        <p:nvSpPr>
          <p:cNvPr id="7" name="Прямокутник 6">
            <a:extLst>
              <a:ext uri="{FF2B5EF4-FFF2-40B4-BE49-F238E27FC236}">
                <a16:creationId xmlns:a16="http://schemas.microsoft.com/office/drawing/2014/main" id="{351E1BDD-8A9D-42A6-AEC8-F66C68A5CA65}"/>
              </a:ext>
            </a:extLst>
          </p:cNvPr>
          <p:cNvSpPr>
            <a:spLocks noGrp="1"/>
          </p:cNvSpPr>
          <p:nvPr/>
        </p:nvSpPr>
        <p:spPr>
          <a:xfrm>
            <a:off x="742950" y="2066925"/>
            <a:ext cx="10648950" cy="257175"/>
          </a:xfrm>
          <a:prstGeom prst="rect">
            <a:avLst/>
          </a:prstGeom>
          <a:noFill/>
          <a:ln w="0">
            <a:noFill/>
          </a:ln>
        </p:spPr>
        <p:txBody>
          <a:bodyPr anchor="t">
            <a:normAutofit fontScale="85294"/>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Організація руху персоналу, обладнання та проб з урахуванням мінної, хімічної, пожежної, механічної, біологічної й радіаційної небезпеки.</a:t>
            </a:r>
          </a:p>
        </p:txBody>
      </p:sp>
      <p:sp>
        <p:nvSpPr>
          <p:cNvPr id="8" name="Прямокутник: округлені кути 7">
            <a:extLst>
              <a:ext uri="{FF2B5EF4-FFF2-40B4-BE49-F238E27FC236}">
                <a16:creationId xmlns:a16="http://schemas.microsoft.com/office/drawing/2014/main" id="{A7A0EBC3-BD6E-4CF4-B058-034670AA0FC1}"/>
              </a:ext>
            </a:extLst>
          </p:cNvPr>
          <p:cNvSpPr>
            <a:spLocks noGrp="1"/>
          </p:cNvSpPr>
          <p:nvPr/>
        </p:nvSpPr>
        <p:spPr>
          <a:xfrm>
            <a:off x="514350" y="2781300"/>
            <a:ext cx="6191250" cy="2609850"/>
          </a:xfrm>
          <a:prstGeom prst="roundRect">
            <a:avLst>
              <a:gd name="adj" fmla="val 2920"/>
            </a:avLst>
          </a:prstGeom>
          <a:solidFill>
            <a:srgbClr val="FFFFFF"/>
          </a:solidFill>
          <a:ln w="9525">
            <a:solidFill>
              <a:srgbClr val="D8E3DE"/>
            </a:solidFill>
          </a:ln>
        </p:spPr>
      </p:sp>
      <p:sp>
        <p:nvSpPr>
          <p:cNvPr id="9" name="Прямокутник 8">
            <a:extLst>
              <a:ext uri="{FF2B5EF4-FFF2-40B4-BE49-F238E27FC236}">
                <a16:creationId xmlns:a16="http://schemas.microsoft.com/office/drawing/2014/main" id="{E14607E1-AD00-4207-98EB-1743FDAC4FDC}"/>
              </a:ext>
            </a:extLst>
          </p:cNvPr>
          <p:cNvSpPr>
            <a:spLocks noGrp="1"/>
          </p:cNvSpPr>
          <p:nvPr/>
        </p:nvSpPr>
        <p:spPr>
          <a:xfrm>
            <a:off x="742950" y="2971800"/>
            <a:ext cx="26670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СХЕМА РОБОЧОЇ ДІЛЯНКИ</a:t>
            </a:r>
          </a:p>
        </p:txBody>
      </p:sp>
      <p:sp>
        <p:nvSpPr>
          <p:cNvPr id="10" name="Прямокутник: округлені кути 9">
            <a:extLst>
              <a:ext uri="{FF2B5EF4-FFF2-40B4-BE49-F238E27FC236}">
                <a16:creationId xmlns:a16="http://schemas.microsoft.com/office/drawing/2014/main" id="{9BE4F55E-3EEE-4563-BA48-838E9EE28C76}"/>
              </a:ext>
            </a:extLst>
          </p:cNvPr>
          <p:cNvSpPr>
            <a:spLocks noGrp="1"/>
          </p:cNvSpPr>
          <p:nvPr/>
        </p:nvSpPr>
        <p:spPr>
          <a:xfrm>
            <a:off x="781050" y="3352800"/>
            <a:ext cx="1381125" cy="685800"/>
          </a:xfrm>
          <a:prstGeom prst="roundRect">
            <a:avLst>
              <a:gd name="adj" fmla="val 11111"/>
            </a:avLst>
          </a:prstGeom>
          <a:solidFill>
            <a:srgbClr val="DCEBE2"/>
          </a:solidFill>
          <a:ln w="0">
            <a:noFill/>
          </a:ln>
        </p:spPr>
      </p:sp>
      <p:sp>
        <p:nvSpPr>
          <p:cNvPr id="11" name="Прямокутник 10">
            <a:extLst>
              <a:ext uri="{FF2B5EF4-FFF2-40B4-BE49-F238E27FC236}">
                <a16:creationId xmlns:a16="http://schemas.microsoft.com/office/drawing/2014/main" id="{E75F2881-3D35-423A-BE53-62B30DB1C25D}"/>
              </a:ext>
            </a:extLst>
          </p:cNvPr>
          <p:cNvSpPr>
            <a:spLocks noGrp="1"/>
          </p:cNvSpPr>
          <p:nvPr/>
        </p:nvSpPr>
        <p:spPr>
          <a:xfrm>
            <a:off x="952500" y="3524250"/>
            <a:ext cx="1047750" cy="342900"/>
          </a:xfrm>
          <a:prstGeom prst="rect">
            <a:avLst/>
          </a:prstGeom>
          <a:noFill/>
          <a:ln w="0">
            <a:noFill/>
          </a:ln>
        </p:spPr>
        <p:txBody>
          <a:bodyPr anchor="t">
            <a:normAutofit fontScale="91667"/>
          </a:bodyPr>
          <a:lstStyle/>
          <a:p>
            <a:pPr algn="ctr">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ТРАНСПОРТ</a:t>
            </a:r>
          </a:p>
          <a:p>
            <a:pPr algn="ctr">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чиста зона</a:t>
            </a:r>
          </a:p>
        </p:txBody>
      </p:sp>
      <p:sp>
        <p:nvSpPr>
          <p:cNvPr id="12" name="Прямокутник: округлені кути 11">
            <a:extLst>
              <a:ext uri="{FF2B5EF4-FFF2-40B4-BE49-F238E27FC236}">
                <a16:creationId xmlns:a16="http://schemas.microsoft.com/office/drawing/2014/main" id="{F5F67279-EC8A-404B-A662-0D1D1CB4B218}"/>
              </a:ext>
            </a:extLst>
          </p:cNvPr>
          <p:cNvSpPr>
            <a:spLocks noGrp="1"/>
          </p:cNvSpPr>
          <p:nvPr/>
        </p:nvSpPr>
        <p:spPr>
          <a:xfrm>
            <a:off x="2628900" y="3352800"/>
            <a:ext cx="1381125" cy="685800"/>
          </a:xfrm>
          <a:prstGeom prst="roundRect">
            <a:avLst>
              <a:gd name="adj" fmla="val 11111"/>
            </a:avLst>
          </a:prstGeom>
          <a:solidFill>
            <a:srgbClr val="F5EBDD"/>
          </a:solidFill>
          <a:ln w="0">
            <a:noFill/>
          </a:ln>
        </p:spPr>
      </p:sp>
      <p:sp>
        <p:nvSpPr>
          <p:cNvPr id="13" name="Прямокутник 12">
            <a:extLst>
              <a:ext uri="{FF2B5EF4-FFF2-40B4-BE49-F238E27FC236}">
                <a16:creationId xmlns:a16="http://schemas.microsoft.com/office/drawing/2014/main" id="{D142BF6B-B63F-4DBF-B090-F4F04AD5B372}"/>
              </a:ext>
            </a:extLst>
          </p:cNvPr>
          <p:cNvSpPr>
            <a:spLocks noGrp="1"/>
          </p:cNvSpPr>
          <p:nvPr/>
        </p:nvSpPr>
        <p:spPr>
          <a:xfrm>
            <a:off x="2790825" y="3524250"/>
            <a:ext cx="1066800" cy="342900"/>
          </a:xfrm>
          <a:prstGeom prst="rect">
            <a:avLst/>
          </a:prstGeom>
          <a:noFill/>
          <a:ln w="0">
            <a:noFill/>
          </a:ln>
        </p:spPr>
        <p:txBody>
          <a:bodyPr anchor="t">
            <a:normAutofit fontScale="91667"/>
          </a:bodyPr>
          <a:lstStyle/>
          <a:p>
            <a:pPr algn="ctr">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ПАКУВАННЯ</a:t>
            </a:r>
          </a:p>
          <a:p>
            <a:pPr algn="ctr">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і передавання</a:t>
            </a:r>
          </a:p>
        </p:txBody>
      </p:sp>
      <p:sp>
        <p:nvSpPr>
          <p:cNvPr id="14" name="Прямокутник: округлені кути 13">
            <a:extLst>
              <a:ext uri="{FF2B5EF4-FFF2-40B4-BE49-F238E27FC236}">
                <a16:creationId xmlns:a16="http://schemas.microsoft.com/office/drawing/2014/main" id="{47BA970A-A8F9-4524-B254-95F635096F39}"/>
              </a:ext>
            </a:extLst>
          </p:cNvPr>
          <p:cNvSpPr>
            <a:spLocks noGrp="1"/>
          </p:cNvSpPr>
          <p:nvPr/>
        </p:nvSpPr>
        <p:spPr>
          <a:xfrm>
            <a:off x="4476750" y="3352800"/>
            <a:ext cx="1752600" cy="685800"/>
          </a:xfrm>
          <a:prstGeom prst="roundRect">
            <a:avLst>
              <a:gd name="adj" fmla="val 11111"/>
            </a:avLst>
          </a:prstGeom>
          <a:solidFill>
            <a:srgbClr val="D9E7ED"/>
          </a:solidFill>
          <a:ln w="0">
            <a:noFill/>
          </a:ln>
        </p:spPr>
      </p:sp>
      <p:sp>
        <p:nvSpPr>
          <p:cNvPr id="15" name="Прямокутник 14">
            <a:extLst>
              <a:ext uri="{FF2B5EF4-FFF2-40B4-BE49-F238E27FC236}">
                <a16:creationId xmlns:a16="http://schemas.microsoft.com/office/drawing/2014/main" id="{6367B629-3809-41B0-A5A1-733471E8882C}"/>
              </a:ext>
            </a:extLst>
          </p:cNvPr>
          <p:cNvSpPr>
            <a:spLocks noGrp="1"/>
          </p:cNvSpPr>
          <p:nvPr/>
        </p:nvSpPr>
        <p:spPr>
          <a:xfrm>
            <a:off x="4648200" y="3524250"/>
            <a:ext cx="1409700" cy="342900"/>
          </a:xfrm>
          <a:prstGeom prst="rect">
            <a:avLst/>
          </a:prstGeom>
          <a:noFill/>
          <a:ln w="0">
            <a:noFill/>
          </a:ln>
        </p:spPr>
        <p:txBody>
          <a:bodyPr anchor="t">
            <a:normAutofit fontScale="91667"/>
          </a:bodyPr>
          <a:lstStyle/>
          <a:p>
            <a:pPr algn="ctr">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ДЕКОНТАМІНАЦІЯ</a:t>
            </a:r>
          </a:p>
          <a:p>
            <a:pPr algn="ctr">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брудна → чиста</a:t>
            </a:r>
          </a:p>
        </p:txBody>
      </p:sp>
      <p:sp>
        <p:nvSpPr>
          <p:cNvPr id="16" name="Прямокутник: округлені кути 15">
            <a:extLst>
              <a:ext uri="{FF2B5EF4-FFF2-40B4-BE49-F238E27FC236}">
                <a16:creationId xmlns:a16="http://schemas.microsoft.com/office/drawing/2014/main" id="{3BDD3B20-DC94-4769-91C7-0F65CD842ECA}"/>
              </a:ext>
            </a:extLst>
          </p:cNvPr>
          <p:cNvSpPr>
            <a:spLocks noGrp="1"/>
          </p:cNvSpPr>
          <p:nvPr/>
        </p:nvSpPr>
        <p:spPr>
          <a:xfrm>
            <a:off x="1085850" y="4495800"/>
            <a:ext cx="4857750" cy="114300"/>
          </a:xfrm>
          <a:prstGeom prst="roundRect">
            <a:avLst>
              <a:gd name="adj" fmla="val 50000"/>
            </a:avLst>
          </a:prstGeom>
          <a:solidFill>
            <a:srgbClr val="4D8A68"/>
          </a:solidFill>
          <a:ln w="0">
            <a:noFill/>
          </a:ln>
        </p:spPr>
      </p:sp>
      <p:sp>
        <p:nvSpPr>
          <p:cNvPr id="17" name="Овал 16">
            <a:extLst>
              <a:ext uri="{FF2B5EF4-FFF2-40B4-BE49-F238E27FC236}">
                <a16:creationId xmlns:a16="http://schemas.microsoft.com/office/drawing/2014/main" id="{2124060F-849E-4F2A-8FB4-EABDD8D2FA88}"/>
              </a:ext>
            </a:extLst>
          </p:cNvPr>
          <p:cNvSpPr>
            <a:spLocks noGrp="1"/>
          </p:cNvSpPr>
          <p:nvPr/>
        </p:nvSpPr>
        <p:spPr>
          <a:xfrm>
            <a:off x="1200150" y="4324350"/>
            <a:ext cx="228600" cy="228600"/>
          </a:xfrm>
          <a:prstGeom prst="ellipse">
            <a:avLst/>
          </a:prstGeom>
          <a:solidFill>
            <a:srgbClr val="0F6B64"/>
          </a:solidFill>
          <a:ln w="0">
            <a:noFill/>
          </a:ln>
        </p:spPr>
      </p:sp>
      <p:sp>
        <p:nvSpPr>
          <p:cNvPr id="18" name="Овал 17">
            <a:extLst>
              <a:ext uri="{FF2B5EF4-FFF2-40B4-BE49-F238E27FC236}">
                <a16:creationId xmlns:a16="http://schemas.microsoft.com/office/drawing/2014/main" id="{36E1BF8B-FC26-4522-A0FE-38B18B62AABE}"/>
              </a:ext>
            </a:extLst>
          </p:cNvPr>
          <p:cNvSpPr>
            <a:spLocks noGrp="1"/>
          </p:cNvSpPr>
          <p:nvPr/>
        </p:nvSpPr>
        <p:spPr>
          <a:xfrm>
            <a:off x="2419350" y="4324350"/>
            <a:ext cx="228600" cy="228600"/>
          </a:xfrm>
          <a:prstGeom prst="ellipse">
            <a:avLst/>
          </a:prstGeom>
          <a:solidFill>
            <a:srgbClr val="0F6B64"/>
          </a:solidFill>
          <a:ln w="0">
            <a:noFill/>
          </a:ln>
        </p:spPr>
      </p:sp>
      <p:sp>
        <p:nvSpPr>
          <p:cNvPr id="19" name="Овал 18">
            <a:extLst>
              <a:ext uri="{FF2B5EF4-FFF2-40B4-BE49-F238E27FC236}">
                <a16:creationId xmlns:a16="http://schemas.microsoft.com/office/drawing/2014/main" id="{540778CD-9ACC-4550-8BC1-B8552D973ED6}"/>
              </a:ext>
            </a:extLst>
          </p:cNvPr>
          <p:cNvSpPr>
            <a:spLocks noGrp="1"/>
          </p:cNvSpPr>
          <p:nvPr/>
        </p:nvSpPr>
        <p:spPr>
          <a:xfrm>
            <a:off x="3638550" y="4324350"/>
            <a:ext cx="228600" cy="228600"/>
          </a:xfrm>
          <a:prstGeom prst="ellipse">
            <a:avLst/>
          </a:prstGeom>
          <a:solidFill>
            <a:srgbClr val="0F6B64"/>
          </a:solidFill>
          <a:ln w="0">
            <a:noFill/>
          </a:ln>
        </p:spPr>
      </p:sp>
      <p:sp>
        <p:nvSpPr>
          <p:cNvPr id="20" name="Овал 19">
            <a:extLst>
              <a:ext uri="{FF2B5EF4-FFF2-40B4-BE49-F238E27FC236}">
                <a16:creationId xmlns:a16="http://schemas.microsoft.com/office/drawing/2014/main" id="{455CE431-C765-46D0-803C-AB52AA4AC186}"/>
              </a:ext>
            </a:extLst>
          </p:cNvPr>
          <p:cNvSpPr>
            <a:spLocks noGrp="1"/>
          </p:cNvSpPr>
          <p:nvPr/>
        </p:nvSpPr>
        <p:spPr>
          <a:xfrm>
            <a:off x="4857750" y="4324350"/>
            <a:ext cx="228600" cy="228600"/>
          </a:xfrm>
          <a:prstGeom prst="ellipse">
            <a:avLst/>
          </a:prstGeom>
          <a:solidFill>
            <a:srgbClr val="0F6B64"/>
          </a:solidFill>
          <a:ln w="0">
            <a:noFill/>
          </a:ln>
        </p:spPr>
      </p:sp>
      <p:sp>
        <p:nvSpPr>
          <p:cNvPr id="21" name="Овал 20">
            <a:extLst>
              <a:ext uri="{FF2B5EF4-FFF2-40B4-BE49-F238E27FC236}">
                <a16:creationId xmlns:a16="http://schemas.microsoft.com/office/drawing/2014/main" id="{F1AD878C-6734-4447-8175-691F058C910F}"/>
              </a:ext>
            </a:extLst>
          </p:cNvPr>
          <p:cNvSpPr>
            <a:spLocks noGrp="1"/>
          </p:cNvSpPr>
          <p:nvPr/>
        </p:nvSpPr>
        <p:spPr>
          <a:xfrm>
            <a:off x="5810250" y="4324350"/>
            <a:ext cx="228600" cy="228600"/>
          </a:xfrm>
          <a:prstGeom prst="ellipse">
            <a:avLst/>
          </a:prstGeom>
          <a:solidFill>
            <a:srgbClr val="D8942C"/>
          </a:solidFill>
          <a:ln w="0">
            <a:noFill/>
          </a:ln>
        </p:spPr>
      </p:sp>
      <p:sp>
        <p:nvSpPr>
          <p:cNvPr id="22" name="Прямокутник 21">
            <a:extLst>
              <a:ext uri="{FF2B5EF4-FFF2-40B4-BE49-F238E27FC236}">
                <a16:creationId xmlns:a16="http://schemas.microsoft.com/office/drawing/2014/main" id="{E53DFAF4-D56E-465D-A084-9B8AB72CC4D3}"/>
              </a:ext>
            </a:extLst>
          </p:cNvPr>
          <p:cNvSpPr>
            <a:spLocks noGrp="1"/>
          </p:cNvSpPr>
          <p:nvPr/>
        </p:nvSpPr>
        <p:spPr>
          <a:xfrm>
            <a:off x="1762125" y="4743450"/>
            <a:ext cx="3524250" cy="190500"/>
          </a:xfrm>
          <a:prstGeom prst="rect">
            <a:avLst/>
          </a:prstGeom>
          <a:noFill/>
          <a:ln w="0">
            <a:noFill/>
          </a:ln>
        </p:spPr>
        <p:txBody>
          <a:bodyPr anchor="t">
            <a:normAutofit fontScale="72222"/>
          </a:bodyPr>
          <a:lstStyle/>
          <a:p>
            <a:pPr algn="ctr">
              <a:defRPr sz="900" b="1">
                <a:solidFill>
                  <a:srgbClr val="4D8A68"/>
                </a:solidFill>
                <a:latin typeface="DejaVu Sans"/>
                <a:ea typeface="DejaVu Sans"/>
                <a:cs typeface="DejaVu Sans"/>
              </a:defRPr>
            </a:pPr>
            <a:r>
              <a:rPr sz="900" b="1">
                <a:solidFill>
                  <a:srgbClr val="4D8A68"/>
                </a:solidFill>
                <a:latin typeface="DejaVu Sans"/>
                <a:ea typeface="DejaVu Sans"/>
                <a:cs typeface="DejaVu Sans"/>
              </a:rPr>
              <a:t>перевірений маршрут до погоджених точок</a:t>
            </a:r>
          </a:p>
        </p:txBody>
      </p:sp>
      <p:sp>
        <p:nvSpPr>
          <p:cNvPr id="23" name="Прямокутник: округлені кути 22">
            <a:extLst>
              <a:ext uri="{FF2B5EF4-FFF2-40B4-BE49-F238E27FC236}">
                <a16:creationId xmlns:a16="http://schemas.microsoft.com/office/drawing/2014/main" id="{F125CCFC-F120-448E-B751-6B2EC45443F3}"/>
              </a:ext>
            </a:extLst>
          </p:cNvPr>
          <p:cNvSpPr>
            <a:spLocks noGrp="1"/>
          </p:cNvSpPr>
          <p:nvPr/>
        </p:nvSpPr>
        <p:spPr>
          <a:xfrm>
            <a:off x="6991350" y="2781300"/>
            <a:ext cx="4591050" cy="1257300"/>
          </a:xfrm>
          <a:prstGeom prst="roundRect">
            <a:avLst>
              <a:gd name="adj" fmla="val 6061"/>
            </a:avLst>
          </a:prstGeom>
          <a:solidFill>
            <a:srgbClr val="FFFFFF"/>
          </a:solidFill>
          <a:ln w="9525">
            <a:solidFill>
              <a:srgbClr val="D8E3DE"/>
            </a:solidFill>
          </a:ln>
        </p:spPr>
      </p:sp>
      <p:sp>
        <p:nvSpPr>
          <p:cNvPr id="24" name="Прямокутник 23">
            <a:extLst>
              <a:ext uri="{FF2B5EF4-FFF2-40B4-BE49-F238E27FC236}">
                <a16:creationId xmlns:a16="http://schemas.microsoft.com/office/drawing/2014/main" id="{5036D23F-9B4A-4D85-A1E2-99EE3F467C9D}"/>
              </a:ext>
            </a:extLst>
          </p:cNvPr>
          <p:cNvSpPr>
            <a:spLocks noGrp="1"/>
          </p:cNvSpPr>
          <p:nvPr/>
        </p:nvSpPr>
        <p:spPr>
          <a:xfrm>
            <a:off x="7219950" y="2971800"/>
            <a:ext cx="1619250" cy="190500"/>
          </a:xfrm>
          <a:prstGeom prst="rect">
            <a:avLst/>
          </a:prstGeom>
          <a:noFill/>
          <a:ln w="0">
            <a:noFill/>
          </a:ln>
        </p:spPr>
        <p:txBody>
          <a:bodyPr anchor="t">
            <a:normAutofit fontScale="78788"/>
          </a:bodyPr>
          <a:lstStyle/>
          <a:p>
            <a:pPr algn="l">
              <a:defRPr sz="825" b="1">
                <a:solidFill>
                  <a:srgbClr val="3A708C"/>
                </a:solidFill>
                <a:latin typeface="DejaVu Sans"/>
                <a:ea typeface="DejaVu Sans"/>
                <a:cs typeface="DejaVu Sans"/>
              </a:defRPr>
            </a:pPr>
            <a:r>
              <a:rPr sz="825" b="1">
                <a:solidFill>
                  <a:srgbClr val="3A708C"/>
                </a:solidFill>
                <a:latin typeface="DejaVu Sans"/>
                <a:ea typeface="DejaVu Sans"/>
                <a:cs typeface="DejaVu Sans"/>
              </a:rPr>
              <a:t>ПЛАН МІСТИТЬ</a:t>
            </a:r>
          </a:p>
        </p:txBody>
      </p:sp>
      <p:sp>
        <p:nvSpPr>
          <p:cNvPr id="25" name="Прямокутник 24">
            <a:extLst>
              <a:ext uri="{FF2B5EF4-FFF2-40B4-BE49-F238E27FC236}">
                <a16:creationId xmlns:a16="http://schemas.microsoft.com/office/drawing/2014/main" id="{261505E6-0ED2-4FCC-A985-E4218546A5C6}"/>
              </a:ext>
            </a:extLst>
          </p:cNvPr>
          <p:cNvSpPr>
            <a:spLocks noGrp="1"/>
          </p:cNvSpPr>
          <p:nvPr/>
        </p:nvSpPr>
        <p:spPr>
          <a:xfrm>
            <a:off x="7219950" y="3314700"/>
            <a:ext cx="4000500" cy="590550"/>
          </a:xfrm>
          <a:prstGeom prst="rect">
            <a:avLst/>
          </a:prstGeom>
          <a:noFill/>
          <a:ln w="0">
            <a:noFill/>
          </a:ln>
        </p:spPr>
        <p:txBody>
          <a:bodyPr anchor="t">
            <a:normAutofit/>
          </a:bodyPr>
          <a:lstStyle/>
          <a:p>
            <a:pPr algn="l">
              <a:defRPr sz="975" b="0">
                <a:solidFill>
                  <a:srgbClr val="10272E"/>
                </a:solidFill>
                <a:latin typeface="DejaVu Sans"/>
                <a:ea typeface="DejaVu Sans"/>
                <a:cs typeface="DejaVu Sans"/>
              </a:defRPr>
            </a:pPr>
            <a:r>
              <a:rPr sz="975" b="0">
                <a:solidFill>
                  <a:srgbClr val="10272E"/>
                </a:solidFill>
                <a:latin typeface="DejaVu Sans"/>
                <a:ea typeface="DejaVu Sans"/>
                <a:cs typeface="DejaVu Sans"/>
              </a:rPr>
              <a:t>межі й зони · маршрути · основні та резервні точки · транспорт · пакування · деконтамінацію · збір · евакуацію · зв’язок · STOP-критерії</a:t>
            </a:r>
          </a:p>
        </p:txBody>
      </p:sp>
      <p:sp>
        <p:nvSpPr>
          <p:cNvPr id="26" name="Прямокутник: округлені кути 25">
            <a:extLst>
              <a:ext uri="{FF2B5EF4-FFF2-40B4-BE49-F238E27FC236}">
                <a16:creationId xmlns:a16="http://schemas.microsoft.com/office/drawing/2014/main" id="{84353F7B-9875-4E83-9168-CFD8BBE8FC00}"/>
              </a:ext>
            </a:extLst>
          </p:cNvPr>
          <p:cNvSpPr>
            <a:spLocks noGrp="1"/>
          </p:cNvSpPr>
          <p:nvPr/>
        </p:nvSpPr>
        <p:spPr>
          <a:xfrm>
            <a:off x="6991350" y="4210050"/>
            <a:ext cx="4591050" cy="1181100"/>
          </a:xfrm>
          <a:prstGeom prst="roundRect">
            <a:avLst>
              <a:gd name="adj" fmla="val 6452"/>
            </a:avLst>
          </a:prstGeom>
          <a:solidFill>
            <a:srgbClr val="F8E7E4"/>
          </a:solidFill>
          <a:ln w="9525">
            <a:solidFill>
              <a:srgbClr val="E9C3BE"/>
            </a:solidFill>
          </a:ln>
        </p:spPr>
      </p:sp>
      <p:sp>
        <p:nvSpPr>
          <p:cNvPr id="27" name="Прямокутник 26">
            <a:extLst>
              <a:ext uri="{FF2B5EF4-FFF2-40B4-BE49-F238E27FC236}">
                <a16:creationId xmlns:a16="http://schemas.microsoft.com/office/drawing/2014/main" id="{DA85D460-F309-4C60-A248-E816969DA806}"/>
              </a:ext>
            </a:extLst>
          </p:cNvPr>
          <p:cNvSpPr>
            <a:spLocks noGrp="1"/>
          </p:cNvSpPr>
          <p:nvPr/>
        </p:nvSpPr>
        <p:spPr>
          <a:xfrm>
            <a:off x="7219950" y="4400550"/>
            <a:ext cx="2857500" cy="190500"/>
          </a:xfrm>
          <a:prstGeom prst="rect">
            <a:avLst/>
          </a:prstGeom>
          <a:noFill/>
          <a:ln w="0">
            <a:noFill/>
          </a:ln>
        </p:spPr>
        <p:txBody>
          <a:bodyPr anchor="t">
            <a:normAutofit fontScale="78788"/>
          </a:bodyPr>
          <a:lstStyle/>
          <a:p>
            <a:pPr algn="l">
              <a:defRPr sz="825" b="1">
                <a:solidFill>
                  <a:srgbClr val="C8584F"/>
                </a:solidFill>
                <a:latin typeface="DejaVu Sans"/>
                <a:ea typeface="DejaVu Sans"/>
                <a:cs typeface="DejaVu Sans"/>
              </a:defRPr>
            </a:pPr>
            <a:r>
              <a:rPr sz="825" b="1">
                <a:solidFill>
                  <a:srgbClr val="C8584F"/>
                </a:solidFill>
                <a:latin typeface="DejaVu Sans"/>
                <a:ea typeface="DejaVu Sans"/>
                <a:cs typeface="DejaVu Sans"/>
              </a:rPr>
              <a:t>БЕЗ ПОГОДЖЕННЯ ЗАБОРОНЕНО</a:t>
            </a:r>
          </a:p>
        </p:txBody>
      </p:sp>
      <p:sp>
        <p:nvSpPr>
          <p:cNvPr id="28" name="Прямокутник 27">
            <a:extLst>
              <a:ext uri="{FF2B5EF4-FFF2-40B4-BE49-F238E27FC236}">
                <a16:creationId xmlns:a16="http://schemas.microsoft.com/office/drawing/2014/main" id="{49B9D712-4824-4D68-AC08-81EE0FB0966F}"/>
              </a:ext>
            </a:extLst>
          </p:cNvPr>
          <p:cNvSpPr>
            <a:spLocks noGrp="1"/>
          </p:cNvSpPr>
          <p:nvPr/>
        </p:nvSpPr>
        <p:spPr>
          <a:xfrm>
            <a:off x="7219950" y="4724400"/>
            <a:ext cx="4000500" cy="476250"/>
          </a:xfrm>
          <a:prstGeom prst="rect">
            <a:avLst/>
          </a:prstGeom>
          <a:noFill/>
          <a:ln w="0">
            <a:noFill/>
          </a:ln>
        </p:spPr>
        <p:txBody>
          <a:bodyPr anchor="t">
            <a:normAutofit fontScale="96027"/>
          </a:bodyPr>
          <a:lstStyle/>
          <a:p>
            <a:pPr algn="l">
              <a:defRPr sz="975" b="1">
                <a:solidFill>
                  <a:srgbClr val="10272E"/>
                </a:solidFill>
                <a:latin typeface="DejaVu Sans"/>
                <a:ea typeface="DejaVu Sans"/>
                <a:cs typeface="DejaVu Sans"/>
              </a:defRPr>
            </a:pPr>
            <a:r>
              <a:rPr sz="975" b="1">
                <a:solidFill>
                  <a:srgbClr val="10272E"/>
                </a:solidFill>
                <a:latin typeface="DejaVu Sans"/>
                <a:ea typeface="DejaVu Sans"/>
                <a:cs typeface="DejaVu Sans"/>
              </a:rPr>
              <a:t>копати · забивати кілки · ставити сітку · рухати уламки · входити у вирви · сходити з перевіреного маршруту</a:t>
            </a:r>
          </a:p>
        </p:txBody>
      </p:sp>
      <p:sp>
        <p:nvSpPr>
          <p:cNvPr id="29" name="Прямокутник: округлені кути 28">
            <a:extLst>
              <a:ext uri="{FF2B5EF4-FFF2-40B4-BE49-F238E27FC236}">
                <a16:creationId xmlns:a16="http://schemas.microsoft.com/office/drawing/2014/main" id="{C0155465-4E09-43A2-804C-880EDCD57C85}"/>
              </a:ext>
            </a:extLst>
          </p:cNvPr>
          <p:cNvSpPr>
            <a:spLocks noGrp="1"/>
          </p:cNvSpPr>
          <p:nvPr/>
        </p:nvSpPr>
        <p:spPr>
          <a:xfrm>
            <a:off x="514350" y="5657850"/>
            <a:ext cx="11068050" cy="514350"/>
          </a:xfrm>
          <a:prstGeom prst="roundRect">
            <a:avLst>
              <a:gd name="adj" fmla="val 14815"/>
            </a:avLst>
          </a:prstGeom>
          <a:solidFill>
            <a:srgbClr val="10272E"/>
          </a:solidFill>
          <a:ln w="0">
            <a:noFill/>
          </a:ln>
        </p:spPr>
      </p:sp>
      <p:sp>
        <p:nvSpPr>
          <p:cNvPr id="30" name="Прямокутник 29">
            <a:extLst>
              <a:ext uri="{FF2B5EF4-FFF2-40B4-BE49-F238E27FC236}">
                <a16:creationId xmlns:a16="http://schemas.microsoft.com/office/drawing/2014/main" id="{29B26DFA-34FB-4457-880F-CD53E8285363}"/>
              </a:ext>
            </a:extLst>
          </p:cNvPr>
          <p:cNvSpPr>
            <a:spLocks noGrp="1"/>
          </p:cNvSpPr>
          <p:nvPr/>
        </p:nvSpPr>
        <p:spPr>
          <a:xfrm>
            <a:off x="742950" y="5810250"/>
            <a:ext cx="10572750" cy="209550"/>
          </a:xfrm>
          <a:prstGeom prst="rect">
            <a:avLst/>
          </a:prstGeom>
          <a:noFill/>
          <a:ln w="0">
            <a:noFill/>
          </a:ln>
        </p:spPr>
        <p:txBody>
          <a:bodyPr anchor="t">
            <a:normAutofit fontScale="64583"/>
          </a:bodyPr>
          <a:lstStyle/>
          <a:p>
            <a:pPr algn="ctr">
              <a:defRPr sz="1200" b="1">
                <a:solidFill>
                  <a:srgbClr val="FFFFFF"/>
                </a:solidFill>
                <a:latin typeface="DejaVu Sans"/>
                <a:ea typeface="DejaVu Sans"/>
                <a:cs typeface="DejaVu Sans"/>
              </a:defRPr>
            </a:pPr>
            <a:r>
              <a:rPr sz="1200" b="1">
                <a:solidFill>
                  <a:srgbClr val="FFFFFF"/>
                </a:solidFill>
                <a:latin typeface="DejaVu Sans"/>
                <a:ea typeface="DejaVu Sans"/>
                <a:cs typeface="DejaVu Sans"/>
              </a:rPr>
              <a:t>Науково бажана точка не має пріоритету над підтвердженою безпекою доступу.</a:t>
            </a:r>
          </a:p>
        </p:txBody>
      </p:sp>
      <p:sp>
        <p:nvSpPr>
          <p:cNvPr id="31" name="Прямокутник 30">
            <a:extLst>
              <a:ext uri="{FF2B5EF4-FFF2-40B4-BE49-F238E27FC236}">
                <a16:creationId xmlns:a16="http://schemas.microsoft.com/office/drawing/2014/main" id="{5ED5556D-E0E5-4765-A182-C3C8B60DD91A}"/>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32" name="Прямокутник 31">
            <a:extLst>
              <a:ext uri="{FF2B5EF4-FFF2-40B4-BE49-F238E27FC236}">
                <a16:creationId xmlns:a16="http://schemas.microsoft.com/office/drawing/2014/main" id="{3132AEEF-1981-4FCA-9D7C-B55F75BB5CA6}"/>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30</a:t>
            </a:r>
          </a:p>
        </p:txBody>
      </p:sp>
    </p:spTree>
    <p:extLst>
      <p:ext uri="{BB962C8B-B14F-4D97-AF65-F5344CB8AC3E}">
        <p14:creationId xmlns:p14="http://schemas.microsoft.com/office/powerpoint/2010/main" val="7416310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 name="Прямокутник 35">
            <a:extLst>
              <a:ext uri="{FF2B5EF4-FFF2-40B4-BE49-F238E27FC236}">
                <a16:creationId xmlns:a16="http://schemas.microsoft.com/office/drawing/2014/main" id="{9025D635-CE78-4957-BAEB-3B9DAB0274CA}"/>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31</a:t>
            </a:r>
          </a:p>
        </p:txBody>
      </p:sp>
      <p:sp>
        <p:nvSpPr>
          <p:cNvPr id="2" name="Прямокутник 1">
            <a:extLst>
              <a:ext uri="{FF2B5EF4-FFF2-40B4-BE49-F238E27FC236}">
                <a16:creationId xmlns:a16="http://schemas.microsoft.com/office/drawing/2014/main" id="{9B2BE3F4-70BA-473A-B83A-47E7E26287CD}"/>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847A657C-6764-4A31-871E-A8CAA932C179}"/>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Резервна точка зберігає інформаційне призначення проби</a:t>
            </a:r>
          </a:p>
        </p:txBody>
      </p:sp>
      <p:sp>
        <p:nvSpPr>
          <p:cNvPr id="4" name="Прямокутник: округлені кути 3">
            <a:extLst>
              <a:ext uri="{FF2B5EF4-FFF2-40B4-BE49-F238E27FC236}">
                <a16:creationId xmlns:a16="http://schemas.microsoft.com/office/drawing/2014/main" id="{D930CB30-29B7-48B9-8321-43CD8927CD9A}"/>
              </a:ext>
            </a:extLst>
          </p:cNvPr>
          <p:cNvSpPr>
            <a:spLocks noGrp="1"/>
          </p:cNvSpPr>
          <p:nvPr/>
        </p:nvSpPr>
        <p:spPr>
          <a:xfrm>
            <a:off x="514350" y="1657350"/>
            <a:ext cx="11068050" cy="781050"/>
          </a:xfrm>
          <a:prstGeom prst="roundRect">
            <a:avLst>
              <a:gd name="adj" fmla="val 9756"/>
            </a:avLst>
          </a:prstGeom>
          <a:solidFill>
            <a:srgbClr val="FFFFFF"/>
          </a:solidFill>
          <a:ln w="9525">
            <a:solidFill>
              <a:srgbClr val="D8E3DE"/>
            </a:solidFill>
          </a:ln>
        </p:spPr>
      </p:sp>
      <p:sp>
        <p:nvSpPr>
          <p:cNvPr id="5" name="Прямокутник: округлені кути 4">
            <a:extLst>
              <a:ext uri="{FF2B5EF4-FFF2-40B4-BE49-F238E27FC236}">
                <a16:creationId xmlns:a16="http://schemas.microsoft.com/office/drawing/2014/main" id="{1AA2B81C-4381-4C9D-B441-EC3637503934}"/>
              </a:ext>
            </a:extLst>
          </p:cNvPr>
          <p:cNvSpPr>
            <a:spLocks noGrp="1"/>
          </p:cNvSpPr>
          <p:nvPr/>
        </p:nvSpPr>
        <p:spPr>
          <a:xfrm>
            <a:off x="514350" y="1657350"/>
            <a:ext cx="76200" cy="7810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661BF8D6-853B-4E53-AAC5-43D6A5C9C49B}"/>
              </a:ext>
            </a:extLst>
          </p:cNvPr>
          <p:cNvSpPr>
            <a:spLocks noGrp="1"/>
          </p:cNvSpPr>
          <p:nvPr/>
        </p:nvSpPr>
        <p:spPr>
          <a:xfrm>
            <a:off x="742950" y="1809750"/>
            <a:ext cx="1064895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РЕЗЕРВНА ТОЧКА</a:t>
            </a:r>
          </a:p>
        </p:txBody>
      </p:sp>
      <p:sp>
        <p:nvSpPr>
          <p:cNvPr id="7" name="Прямокутник 6">
            <a:extLst>
              <a:ext uri="{FF2B5EF4-FFF2-40B4-BE49-F238E27FC236}">
                <a16:creationId xmlns:a16="http://schemas.microsoft.com/office/drawing/2014/main" id="{2CBAF572-E4A6-4A01-AE97-A176D384EC7B}"/>
              </a:ext>
            </a:extLst>
          </p:cNvPr>
          <p:cNvSpPr>
            <a:spLocks noGrp="1"/>
          </p:cNvSpPr>
          <p:nvPr/>
        </p:nvSpPr>
        <p:spPr>
          <a:xfrm>
            <a:off x="742950" y="2066925"/>
            <a:ext cx="10648950" cy="257175"/>
          </a:xfrm>
          <a:prstGeom prst="rect">
            <a:avLst/>
          </a:prstGeom>
          <a:noFill/>
          <a:ln w="0">
            <a:noFill/>
          </a:ln>
        </p:spPr>
        <p:txBody>
          <a:bodyPr anchor="t">
            <a:normAutofit fontScale="85294"/>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Заздалегідь визначене безпечне місце заміни, яке перевіряє ту саму гіпотезу й належить до тієї самої страти.</a:t>
            </a:r>
          </a:p>
        </p:txBody>
      </p:sp>
      <p:sp>
        <p:nvSpPr>
          <p:cNvPr id="8" name="Прямокутник: округлені кути 7">
            <a:extLst>
              <a:ext uri="{FF2B5EF4-FFF2-40B4-BE49-F238E27FC236}">
                <a16:creationId xmlns:a16="http://schemas.microsoft.com/office/drawing/2014/main" id="{1E671690-39C7-43A2-9B13-C9FB02E956EE}"/>
              </a:ext>
            </a:extLst>
          </p:cNvPr>
          <p:cNvSpPr>
            <a:spLocks noGrp="1"/>
          </p:cNvSpPr>
          <p:nvPr/>
        </p:nvSpPr>
        <p:spPr>
          <a:xfrm>
            <a:off x="514350" y="2781300"/>
            <a:ext cx="5238750" cy="2609850"/>
          </a:xfrm>
          <a:prstGeom prst="roundRect">
            <a:avLst>
              <a:gd name="adj" fmla="val 2920"/>
            </a:avLst>
          </a:prstGeom>
          <a:solidFill>
            <a:srgbClr val="F4F8F5"/>
          </a:solidFill>
          <a:ln w="9525">
            <a:solidFill>
              <a:srgbClr val="D8E3DE"/>
            </a:solidFill>
          </a:ln>
        </p:spPr>
      </p:sp>
      <p:sp>
        <p:nvSpPr>
          <p:cNvPr id="9" name="Прямокутник 8">
            <a:extLst>
              <a:ext uri="{FF2B5EF4-FFF2-40B4-BE49-F238E27FC236}">
                <a16:creationId xmlns:a16="http://schemas.microsoft.com/office/drawing/2014/main" id="{B96BF4FF-0195-4616-BBAB-87CF6A75CA8A}"/>
              </a:ext>
            </a:extLst>
          </p:cNvPr>
          <p:cNvSpPr>
            <a:spLocks noGrp="1"/>
          </p:cNvSpPr>
          <p:nvPr/>
        </p:nvSpPr>
        <p:spPr>
          <a:xfrm>
            <a:off x="742950" y="2971800"/>
            <a:ext cx="28575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ЕКВІВАЛЕНТНІСТЬ ЗАМІНИ</a:t>
            </a:r>
          </a:p>
        </p:txBody>
      </p:sp>
      <p:sp>
        <p:nvSpPr>
          <p:cNvPr id="10" name="Овал 9">
            <a:extLst>
              <a:ext uri="{FF2B5EF4-FFF2-40B4-BE49-F238E27FC236}">
                <a16:creationId xmlns:a16="http://schemas.microsoft.com/office/drawing/2014/main" id="{C604281C-7210-4AB8-94DF-0F488598A7F1}"/>
              </a:ext>
            </a:extLst>
          </p:cNvPr>
          <p:cNvSpPr>
            <a:spLocks noGrp="1"/>
          </p:cNvSpPr>
          <p:nvPr/>
        </p:nvSpPr>
        <p:spPr>
          <a:xfrm>
            <a:off x="1104900" y="3676650"/>
            <a:ext cx="400050" cy="400050"/>
          </a:xfrm>
          <a:prstGeom prst="ellipse">
            <a:avLst/>
          </a:prstGeom>
          <a:solidFill>
            <a:srgbClr val="C8584F"/>
          </a:solidFill>
          <a:ln w="0">
            <a:noFill/>
          </a:ln>
        </p:spPr>
      </p:sp>
      <p:sp>
        <p:nvSpPr>
          <p:cNvPr id="11" name="Прямокутник 10">
            <a:extLst>
              <a:ext uri="{FF2B5EF4-FFF2-40B4-BE49-F238E27FC236}">
                <a16:creationId xmlns:a16="http://schemas.microsoft.com/office/drawing/2014/main" id="{749B0EB0-F5A8-47D9-A1CB-828CE785A763}"/>
              </a:ext>
            </a:extLst>
          </p:cNvPr>
          <p:cNvSpPr>
            <a:spLocks noGrp="1"/>
          </p:cNvSpPr>
          <p:nvPr/>
        </p:nvSpPr>
        <p:spPr>
          <a:xfrm>
            <a:off x="1104900" y="3800475"/>
            <a:ext cx="400050" cy="142875"/>
          </a:xfrm>
          <a:prstGeom prst="rect">
            <a:avLst/>
          </a:prstGeom>
          <a:noFill/>
          <a:ln w="0">
            <a:noFill/>
          </a:ln>
        </p:spPr>
        <p:txBody>
          <a:bodyPr anchor="t">
            <a:normAutofit fontScale="40909"/>
          </a:bodyPr>
          <a:lstStyle/>
          <a:p>
            <a:pPr algn="ctr">
              <a:defRPr sz="825" b="1">
                <a:solidFill>
                  <a:srgbClr val="FFFFFF"/>
                </a:solidFill>
                <a:latin typeface="DejaVu Sans"/>
                <a:ea typeface="DejaVu Sans"/>
                <a:cs typeface="DejaVu Sans"/>
              </a:defRPr>
            </a:pPr>
            <a:r>
              <a:rPr sz="825" b="1">
                <a:solidFill>
                  <a:srgbClr val="FFFFFF"/>
                </a:solidFill>
                <a:latin typeface="DejaVu Sans"/>
                <a:ea typeface="DejaVu Sans"/>
                <a:cs typeface="DejaVu Sans"/>
              </a:rPr>
              <a:t>A</a:t>
            </a:r>
          </a:p>
        </p:txBody>
      </p:sp>
      <p:sp>
        <p:nvSpPr>
          <p:cNvPr id="12" name="Овал 11">
            <a:extLst>
              <a:ext uri="{FF2B5EF4-FFF2-40B4-BE49-F238E27FC236}">
                <a16:creationId xmlns:a16="http://schemas.microsoft.com/office/drawing/2014/main" id="{9939181F-C606-4776-98D4-58F96409FBDD}"/>
              </a:ext>
            </a:extLst>
          </p:cNvPr>
          <p:cNvSpPr>
            <a:spLocks noGrp="1"/>
          </p:cNvSpPr>
          <p:nvPr/>
        </p:nvSpPr>
        <p:spPr>
          <a:xfrm>
            <a:off x="4495800" y="3676650"/>
            <a:ext cx="400050" cy="400050"/>
          </a:xfrm>
          <a:prstGeom prst="ellipse">
            <a:avLst/>
          </a:prstGeom>
          <a:solidFill>
            <a:srgbClr val="4D8A68"/>
          </a:solidFill>
          <a:ln w="0">
            <a:noFill/>
          </a:ln>
        </p:spPr>
      </p:sp>
      <p:sp>
        <p:nvSpPr>
          <p:cNvPr id="13" name="Прямокутник 12">
            <a:extLst>
              <a:ext uri="{FF2B5EF4-FFF2-40B4-BE49-F238E27FC236}">
                <a16:creationId xmlns:a16="http://schemas.microsoft.com/office/drawing/2014/main" id="{F60C3194-06B4-46D1-A4BE-832597171A1A}"/>
              </a:ext>
            </a:extLst>
          </p:cNvPr>
          <p:cNvSpPr>
            <a:spLocks noGrp="1"/>
          </p:cNvSpPr>
          <p:nvPr/>
        </p:nvSpPr>
        <p:spPr>
          <a:xfrm>
            <a:off x="4495800" y="3800475"/>
            <a:ext cx="400050" cy="142875"/>
          </a:xfrm>
          <a:prstGeom prst="rect">
            <a:avLst/>
          </a:prstGeom>
          <a:noFill/>
          <a:ln w="0">
            <a:noFill/>
          </a:ln>
        </p:spPr>
        <p:txBody>
          <a:bodyPr anchor="t">
            <a:normAutofit fontScale="40909"/>
          </a:bodyPr>
          <a:lstStyle/>
          <a:p>
            <a:pPr algn="ctr">
              <a:defRPr sz="825" b="1">
                <a:solidFill>
                  <a:srgbClr val="FFFFFF"/>
                </a:solidFill>
                <a:latin typeface="DejaVu Sans"/>
                <a:ea typeface="DejaVu Sans"/>
                <a:cs typeface="DejaVu Sans"/>
              </a:defRPr>
            </a:pPr>
            <a:r>
              <a:rPr sz="825" b="1">
                <a:solidFill>
                  <a:srgbClr val="FFFFFF"/>
                </a:solidFill>
                <a:latin typeface="DejaVu Sans"/>
                <a:ea typeface="DejaVu Sans"/>
                <a:cs typeface="DejaVu Sans"/>
              </a:rPr>
              <a:t>B</a:t>
            </a:r>
          </a:p>
        </p:txBody>
      </p:sp>
      <p:sp>
        <p:nvSpPr>
          <p:cNvPr id="14" name="Прямокутник 13">
            <a:extLst>
              <a:ext uri="{FF2B5EF4-FFF2-40B4-BE49-F238E27FC236}">
                <a16:creationId xmlns:a16="http://schemas.microsoft.com/office/drawing/2014/main" id="{BB31F3A8-AFCD-4254-B7FF-52C169B49CEA}"/>
              </a:ext>
            </a:extLst>
          </p:cNvPr>
          <p:cNvSpPr>
            <a:spLocks noGrp="1"/>
          </p:cNvSpPr>
          <p:nvPr/>
        </p:nvSpPr>
        <p:spPr>
          <a:xfrm>
            <a:off x="1524000" y="3838575"/>
            <a:ext cx="2933700" cy="57150"/>
          </a:xfrm>
          <a:prstGeom prst="rect">
            <a:avLst/>
          </a:prstGeom>
          <a:solidFill>
            <a:srgbClr val="4D8A68"/>
          </a:solidFill>
          <a:ln w="0">
            <a:noFill/>
          </a:ln>
        </p:spPr>
      </p:sp>
      <p:sp>
        <p:nvSpPr>
          <p:cNvPr id="15" name="Прямокутник 14">
            <a:extLst>
              <a:ext uri="{FF2B5EF4-FFF2-40B4-BE49-F238E27FC236}">
                <a16:creationId xmlns:a16="http://schemas.microsoft.com/office/drawing/2014/main" id="{9C4C3BEB-AB6E-4F23-A21E-6225257C4621}"/>
              </a:ext>
            </a:extLst>
          </p:cNvPr>
          <p:cNvSpPr>
            <a:spLocks noGrp="1"/>
          </p:cNvSpPr>
          <p:nvPr/>
        </p:nvSpPr>
        <p:spPr>
          <a:xfrm>
            <a:off x="857250" y="4229100"/>
            <a:ext cx="1047750" cy="171450"/>
          </a:xfrm>
          <a:prstGeom prst="rect">
            <a:avLst/>
          </a:prstGeom>
          <a:noFill/>
          <a:ln w="0">
            <a:noFill/>
          </a:ln>
        </p:spPr>
        <p:txBody>
          <a:bodyPr anchor="t">
            <a:normAutofit fontScale="63636"/>
          </a:bodyPr>
          <a:lstStyle/>
          <a:p>
            <a:pPr algn="ctr">
              <a:defRPr sz="825" b="1">
                <a:solidFill>
                  <a:srgbClr val="C8584F"/>
                </a:solidFill>
                <a:latin typeface="DejaVu Sans"/>
                <a:ea typeface="DejaVu Sans"/>
                <a:cs typeface="DejaVu Sans"/>
              </a:defRPr>
            </a:pPr>
            <a:r>
              <a:rPr sz="825" b="1">
                <a:solidFill>
                  <a:srgbClr val="C8584F"/>
                </a:solidFill>
                <a:latin typeface="DejaVu Sans"/>
                <a:ea typeface="DejaVu Sans"/>
                <a:cs typeface="DejaVu Sans"/>
              </a:rPr>
              <a:t>планова точка</a:t>
            </a:r>
          </a:p>
        </p:txBody>
      </p:sp>
      <p:sp>
        <p:nvSpPr>
          <p:cNvPr id="16" name="Прямокутник 15">
            <a:extLst>
              <a:ext uri="{FF2B5EF4-FFF2-40B4-BE49-F238E27FC236}">
                <a16:creationId xmlns:a16="http://schemas.microsoft.com/office/drawing/2014/main" id="{77D7F62F-5A0E-49E3-AB4B-7FDF88F10B66}"/>
              </a:ext>
            </a:extLst>
          </p:cNvPr>
          <p:cNvSpPr>
            <a:spLocks noGrp="1"/>
          </p:cNvSpPr>
          <p:nvPr/>
        </p:nvSpPr>
        <p:spPr>
          <a:xfrm>
            <a:off x="4191000" y="4229100"/>
            <a:ext cx="1047750" cy="171450"/>
          </a:xfrm>
          <a:prstGeom prst="rect">
            <a:avLst/>
          </a:prstGeom>
          <a:noFill/>
          <a:ln w="0">
            <a:noFill/>
          </a:ln>
        </p:spPr>
        <p:txBody>
          <a:bodyPr anchor="t">
            <a:normAutofit fontScale="63636"/>
          </a:bodyPr>
          <a:lstStyle/>
          <a:p>
            <a:pPr algn="ctr">
              <a:defRPr sz="825" b="1">
                <a:solidFill>
                  <a:srgbClr val="4D8A68"/>
                </a:solidFill>
                <a:latin typeface="DejaVu Sans"/>
                <a:ea typeface="DejaVu Sans"/>
                <a:cs typeface="DejaVu Sans"/>
              </a:defRPr>
            </a:pPr>
            <a:r>
              <a:rPr sz="825" b="1">
                <a:solidFill>
                  <a:srgbClr val="4D8A68"/>
                </a:solidFill>
                <a:latin typeface="DejaVu Sans"/>
                <a:ea typeface="DejaVu Sans"/>
                <a:cs typeface="DejaVu Sans"/>
              </a:rPr>
              <a:t>резервна точка</a:t>
            </a:r>
          </a:p>
        </p:txBody>
      </p:sp>
      <p:sp>
        <p:nvSpPr>
          <p:cNvPr id="17" name="Прямокутник 16">
            <a:extLst>
              <a:ext uri="{FF2B5EF4-FFF2-40B4-BE49-F238E27FC236}">
                <a16:creationId xmlns:a16="http://schemas.microsoft.com/office/drawing/2014/main" id="{0A77D709-7607-4B84-9573-9AB5E803F398}"/>
              </a:ext>
            </a:extLst>
          </p:cNvPr>
          <p:cNvSpPr>
            <a:spLocks noGrp="1"/>
          </p:cNvSpPr>
          <p:nvPr/>
        </p:nvSpPr>
        <p:spPr>
          <a:xfrm>
            <a:off x="876300" y="4686300"/>
            <a:ext cx="4476750" cy="342900"/>
          </a:xfrm>
          <a:prstGeom prst="rect">
            <a:avLst/>
          </a:prstGeom>
          <a:noFill/>
          <a:ln w="0">
            <a:noFill/>
          </a:ln>
        </p:spPr>
        <p:txBody>
          <a:bodyPr anchor="t">
            <a:normAutofit fontScale="84615"/>
          </a:bodyPr>
          <a:lstStyle/>
          <a:p>
            <a:pPr algn="ctr">
              <a:defRPr sz="975" b="1">
                <a:solidFill>
                  <a:srgbClr val="10272E"/>
                </a:solidFill>
                <a:latin typeface="DejaVu Sans"/>
                <a:ea typeface="DejaVu Sans"/>
                <a:cs typeface="DejaVu Sans"/>
              </a:defRPr>
            </a:pPr>
            <a:r>
              <a:rPr sz="975" b="1">
                <a:solidFill>
                  <a:srgbClr val="10272E"/>
                </a:solidFill>
                <a:latin typeface="DejaVu Sans"/>
                <a:ea typeface="DejaVu Sans"/>
                <a:cs typeface="DejaVu Sans"/>
              </a:rPr>
              <a:t>та сама страта · гіпотеза · ґрунт · шлях міграції · підтверджений доступ</a:t>
            </a:r>
          </a:p>
        </p:txBody>
      </p:sp>
      <p:sp>
        <p:nvSpPr>
          <p:cNvPr id="18" name="Прямокутник: округлені кути 17">
            <a:extLst>
              <a:ext uri="{FF2B5EF4-FFF2-40B4-BE49-F238E27FC236}">
                <a16:creationId xmlns:a16="http://schemas.microsoft.com/office/drawing/2014/main" id="{56D04874-676C-4E6B-B064-1D8D5990F2E5}"/>
              </a:ext>
            </a:extLst>
          </p:cNvPr>
          <p:cNvSpPr>
            <a:spLocks noGrp="1"/>
          </p:cNvSpPr>
          <p:nvPr/>
        </p:nvSpPr>
        <p:spPr>
          <a:xfrm>
            <a:off x="5962650" y="2781300"/>
            <a:ext cx="5619750" cy="2609850"/>
          </a:xfrm>
          <a:prstGeom prst="roundRect">
            <a:avLst>
              <a:gd name="adj" fmla="val 2920"/>
            </a:avLst>
          </a:prstGeom>
          <a:solidFill>
            <a:srgbClr val="FFFFFF"/>
          </a:solidFill>
          <a:ln w="9525">
            <a:solidFill>
              <a:srgbClr val="D8E3DE"/>
            </a:solidFill>
          </a:ln>
        </p:spPr>
      </p:sp>
      <p:sp>
        <p:nvSpPr>
          <p:cNvPr id="19" name="Прямокутник 18">
            <a:extLst>
              <a:ext uri="{FF2B5EF4-FFF2-40B4-BE49-F238E27FC236}">
                <a16:creationId xmlns:a16="http://schemas.microsoft.com/office/drawing/2014/main" id="{1371E15A-0ACB-4002-A195-741D68493B81}"/>
              </a:ext>
            </a:extLst>
          </p:cNvPr>
          <p:cNvSpPr>
            <a:spLocks noGrp="1"/>
          </p:cNvSpPr>
          <p:nvPr/>
        </p:nvSpPr>
        <p:spPr>
          <a:xfrm>
            <a:off x="6191250" y="2971800"/>
            <a:ext cx="2857500" cy="190500"/>
          </a:xfrm>
          <a:prstGeom prst="rect">
            <a:avLst/>
          </a:prstGeom>
          <a:noFill/>
          <a:ln w="0">
            <a:noFill/>
          </a:ln>
        </p:spPr>
        <p:txBody>
          <a:bodyPr anchor="t">
            <a:normAutofit fontScale="78788"/>
          </a:bodyPr>
          <a:lstStyle/>
          <a:p>
            <a:pPr algn="l">
              <a:defRPr sz="825" b="1">
                <a:solidFill>
                  <a:srgbClr val="3A708C"/>
                </a:solidFill>
                <a:latin typeface="DejaVu Sans"/>
                <a:ea typeface="DejaVu Sans"/>
                <a:cs typeface="DejaVu Sans"/>
              </a:defRPr>
            </a:pPr>
            <a:r>
              <a:rPr sz="825" b="1">
                <a:solidFill>
                  <a:srgbClr val="3A708C"/>
                </a:solidFill>
                <a:latin typeface="DejaVu Sans"/>
                <a:ea typeface="DejaVu Sans"/>
                <a:cs typeface="DejaVu Sans"/>
              </a:rPr>
              <a:t>ДОКУМЕНТУВАННЯ ЗАМІНИ</a:t>
            </a:r>
          </a:p>
        </p:txBody>
      </p:sp>
      <p:sp>
        <p:nvSpPr>
          <p:cNvPr id="20" name="Прямокутник: округлені кути 19">
            <a:extLst>
              <a:ext uri="{FF2B5EF4-FFF2-40B4-BE49-F238E27FC236}">
                <a16:creationId xmlns:a16="http://schemas.microsoft.com/office/drawing/2014/main" id="{B6840293-AB98-4CD3-A3E5-CFF710316EAF}"/>
              </a:ext>
            </a:extLst>
          </p:cNvPr>
          <p:cNvSpPr>
            <a:spLocks noGrp="1"/>
          </p:cNvSpPr>
          <p:nvPr/>
        </p:nvSpPr>
        <p:spPr>
          <a:xfrm>
            <a:off x="6191250" y="3371850"/>
            <a:ext cx="2247900" cy="400050"/>
          </a:xfrm>
          <a:prstGeom prst="roundRect">
            <a:avLst>
              <a:gd name="adj" fmla="val 19048"/>
            </a:avLst>
          </a:prstGeom>
          <a:solidFill>
            <a:srgbClr val="F4F8F5"/>
          </a:solidFill>
          <a:ln w="0">
            <a:noFill/>
          </a:ln>
        </p:spPr>
      </p:sp>
      <p:sp>
        <p:nvSpPr>
          <p:cNvPr id="21" name="Прямокутник 20">
            <a:extLst>
              <a:ext uri="{FF2B5EF4-FFF2-40B4-BE49-F238E27FC236}">
                <a16:creationId xmlns:a16="http://schemas.microsoft.com/office/drawing/2014/main" id="{18D00909-5342-4D11-872F-9E470475BFC7}"/>
              </a:ext>
            </a:extLst>
          </p:cNvPr>
          <p:cNvSpPr>
            <a:spLocks noGrp="1"/>
          </p:cNvSpPr>
          <p:nvPr/>
        </p:nvSpPr>
        <p:spPr>
          <a:xfrm>
            <a:off x="6305550" y="3486150"/>
            <a:ext cx="2019300" cy="171450"/>
          </a:xfrm>
          <a:prstGeom prst="rect">
            <a:avLst/>
          </a:prstGeom>
          <a:noFill/>
          <a:ln w="0">
            <a:noFill/>
          </a:ln>
        </p:spPr>
        <p:txBody>
          <a:bodyPr anchor="t">
            <a:normAutofit fontScale="58333"/>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планова координата</a:t>
            </a:r>
          </a:p>
        </p:txBody>
      </p:sp>
      <p:sp>
        <p:nvSpPr>
          <p:cNvPr id="22" name="Прямокутник: округлені кути 21">
            <a:extLst>
              <a:ext uri="{FF2B5EF4-FFF2-40B4-BE49-F238E27FC236}">
                <a16:creationId xmlns:a16="http://schemas.microsoft.com/office/drawing/2014/main" id="{4073AFF3-2095-402F-87E3-D16BF7556AD9}"/>
              </a:ext>
            </a:extLst>
          </p:cNvPr>
          <p:cNvSpPr>
            <a:spLocks noGrp="1"/>
          </p:cNvSpPr>
          <p:nvPr/>
        </p:nvSpPr>
        <p:spPr>
          <a:xfrm>
            <a:off x="8724900" y="3371850"/>
            <a:ext cx="2247900" cy="400050"/>
          </a:xfrm>
          <a:prstGeom prst="roundRect">
            <a:avLst>
              <a:gd name="adj" fmla="val 19048"/>
            </a:avLst>
          </a:prstGeom>
          <a:solidFill>
            <a:srgbClr val="F4F8F5"/>
          </a:solidFill>
          <a:ln w="0">
            <a:noFill/>
          </a:ln>
        </p:spPr>
      </p:sp>
      <p:sp>
        <p:nvSpPr>
          <p:cNvPr id="23" name="Прямокутник 22">
            <a:extLst>
              <a:ext uri="{FF2B5EF4-FFF2-40B4-BE49-F238E27FC236}">
                <a16:creationId xmlns:a16="http://schemas.microsoft.com/office/drawing/2014/main" id="{463B78EE-8C1D-4BF1-81F4-1F3BD0E5EE1A}"/>
              </a:ext>
            </a:extLst>
          </p:cNvPr>
          <p:cNvSpPr>
            <a:spLocks noGrp="1"/>
          </p:cNvSpPr>
          <p:nvPr/>
        </p:nvSpPr>
        <p:spPr>
          <a:xfrm>
            <a:off x="8839200" y="3486150"/>
            <a:ext cx="2019300" cy="171450"/>
          </a:xfrm>
          <a:prstGeom prst="rect">
            <a:avLst/>
          </a:prstGeom>
          <a:noFill/>
          <a:ln w="0">
            <a:noFill/>
          </a:ln>
        </p:spPr>
        <p:txBody>
          <a:bodyPr anchor="t">
            <a:normAutofit fontScale="58333"/>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фактична координата</a:t>
            </a:r>
          </a:p>
        </p:txBody>
      </p:sp>
      <p:sp>
        <p:nvSpPr>
          <p:cNvPr id="24" name="Прямокутник: округлені кути 23">
            <a:extLst>
              <a:ext uri="{FF2B5EF4-FFF2-40B4-BE49-F238E27FC236}">
                <a16:creationId xmlns:a16="http://schemas.microsoft.com/office/drawing/2014/main" id="{981578C6-70EF-4BEB-9B49-693196FEBB41}"/>
              </a:ext>
            </a:extLst>
          </p:cNvPr>
          <p:cNvSpPr>
            <a:spLocks noGrp="1"/>
          </p:cNvSpPr>
          <p:nvPr/>
        </p:nvSpPr>
        <p:spPr>
          <a:xfrm>
            <a:off x="6191250" y="3924300"/>
            <a:ext cx="2247900" cy="400050"/>
          </a:xfrm>
          <a:prstGeom prst="roundRect">
            <a:avLst>
              <a:gd name="adj" fmla="val 19048"/>
            </a:avLst>
          </a:prstGeom>
          <a:solidFill>
            <a:srgbClr val="F4F8F5"/>
          </a:solidFill>
          <a:ln w="0">
            <a:noFill/>
          </a:ln>
        </p:spPr>
      </p:sp>
      <p:sp>
        <p:nvSpPr>
          <p:cNvPr id="25" name="Прямокутник 24">
            <a:extLst>
              <a:ext uri="{FF2B5EF4-FFF2-40B4-BE49-F238E27FC236}">
                <a16:creationId xmlns:a16="http://schemas.microsoft.com/office/drawing/2014/main" id="{1A3FD475-16A9-46FD-A804-5CDF8A6ED736}"/>
              </a:ext>
            </a:extLst>
          </p:cNvPr>
          <p:cNvSpPr>
            <a:spLocks noGrp="1"/>
          </p:cNvSpPr>
          <p:nvPr/>
        </p:nvSpPr>
        <p:spPr>
          <a:xfrm>
            <a:off x="6305550" y="4038600"/>
            <a:ext cx="2019300" cy="171450"/>
          </a:xfrm>
          <a:prstGeom prst="rect">
            <a:avLst/>
          </a:prstGeom>
          <a:noFill/>
          <a:ln w="0">
            <a:noFill/>
          </a:ln>
        </p:spPr>
        <p:txBody>
          <a:bodyPr anchor="t">
            <a:normAutofit fontScale="58333"/>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причина зміни</a:t>
            </a:r>
          </a:p>
        </p:txBody>
      </p:sp>
      <p:sp>
        <p:nvSpPr>
          <p:cNvPr id="26" name="Прямокутник: округлені кути 25">
            <a:extLst>
              <a:ext uri="{FF2B5EF4-FFF2-40B4-BE49-F238E27FC236}">
                <a16:creationId xmlns:a16="http://schemas.microsoft.com/office/drawing/2014/main" id="{848015B8-33AB-4E36-BD1E-59C51FE7A5B9}"/>
              </a:ext>
            </a:extLst>
          </p:cNvPr>
          <p:cNvSpPr>
            <a:spLocks noGrp="1"/>
          </p:cNvSpPr>
          <p:nvPr/>
        </p:nvSpPr>
        <p:spPr>
          <a:xfrm>
            <a:off x="8724900" y="3924300"/>
            <a:ext cx="2247900" cy="400050"/>
          </a:xfrm>
          <a:prstGeom prst="roundRect">
            <a:avLst>
              <a:gd name="adj" fmla="val 19048"/>
            </a:avLst>
          </a:prstGeom>
          <a:solidFill>
            <a:srgbClr val="F4F8F5"/>
          </a:solidFill>
          <a:ln w="0">
            <a:noFill/>
          </a:ln>
        </p:spPr>
      </p:sp>
      <p:sp>
        <p:nvSpPr>
          <p:cNvPr id="27" name="Прямокутник 26">
            <a:extLst>
              <a:ext uri="{FF2B5EF4-FFF2-40B4-BE49-F238E27FC236}">
                <a16:creationId xmlns:a16="http://schemas.microsoft.com/office/drawing/2014/main" id="{DE92B3B7-9755-4541-9386-65426F934F17}"/>
              </a:ext>
            </a:extLst>
          </p:cNvPr>
          <p:cNvSpPr>
            <a:spLocks noGrp="1"/>
          </p:cNvSpPr>
          <p:nvPr/>
        </p:nvSpPr>
        <p:spPr>
          <a:xfrm>
            <a:off x="8839200" y="4038600"/>
            <a:ext cx="2019300" cy="171450"/>
          </a:xfrm>
          <a:prstGeom prst="rect">
            <a:avLst/>
          </a:prstGeom>
          <a:noFill/>
          <a:ln w="0">
            <a:noFill/>
          </a:ln>
        </p:spPr>
        <p:txBody>
          <a:bodyPr anchor="t">
            <a:normAutofit fontScale="58333"/>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відстань зміщення</a:t>
            </a:r>
          </a:p>
        </p:txBody>
      </p:sp>
      <p:sp>
        <p:nvSpPr>
          <p:cNvPr id="28" name="Прямокутник: округлені кути 27">
            <a:extLst>
              <a:ext uri="{FF2B5EF4-FFF2-40B4-BE49-F238E27FC236}">
                <a16:creationId xmlns:a16="http://schemas.microsoft.com/office/drawing/2014/main" id="{8D1720E6-1207-42B8-B9F6-EE3B487B5D2C}"/>
              </a:ext>
            </a:extLst>
          </p:cNvPr>
          <p:cNvSpPr>
            <a:spLocks noGrp="1"/>
          </p:cNvSpPr>
          <p:nvPr/>
        </p:nvSpPr>
        <p:spPr>
          <a:xfrm>
            <a:off x="6191250" y="4476750"/>
            <a:ext cx="2247900" cy="400050"/>
          </a:xfrm>
          <a:prstGeom prst="roundRect">
            <a:avLst>
              <a:gd name="adj" fmla="val 19048"/>
            </a:avLst>
          </a:prstGeom>
          <a:solidFill>
            <a:srgbClr val="F4F8F5"/>
          </a:solidFill>
          <a:ln w="0">
            <a:noFill/>
          </a:ln>
        </p:spPr>
      </p:sp>
      <p:sp>
        <p:nvSpPr>
          <p:cNvPr id="29" name="Прямокутник 28">
            <a:extLst>
              <a:ext uri="{FF2B5EF4-FFF2-40B4-BE49-F238E27FC236}">
                <a16:creationId xmlns:a16="http://schemas.microsoft.com/office/drawing/2014/main" id="{4D045B3D-C0B7-40EA-8364-E46DC7353028}"/>
              </a:ext>
            </a:extLst>
          </p:cNvPr>
          <p:cNvSpPr>
            <a:spLocks noGrp="1"/>
          </p:cNvSpPr>
          <p:nvPr/>
        </p:nvSpPr>
        <p:spPr>
          <a:xfrm>
            <a:off x="6305550" y="4591050"/>
            <a:ext cx="2019300" cy="171450"/>
          </a:xfrm>
          <a:prstGeom prst="rect">
            <a:avLst/>
          </a:prstGeom>
          <a:noFill/>
          <a:ln w="0">
            <a:noFill/>
          </a:ln>
        </p:spPr>
        <p:txBody>
          <a:bodyPr anchor="t">
            <a:normAutofit fontScale="58333"/>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хто погодив</a:t>
            </a:r>
          </a:p>
        </p:txBody>
      </p:sp>
      <p:sp>
        <p:nvSpPr>
          <p:cNvPr id="30" name="Прямокутник: округлені кути 29">
            <a:extLst>
              <a:ext uri="{FF2B5EF4-FFF2-40B4-BE49-F238E27FC236}">
                <a16:creationId xmlns:a16="http://schemas.microsoft.com/office/drawing/2014/main" id="{40B89501-75D8-4F56-9BCE-A68A271CA0E3}"/>
              </a:ext>
            </a:extLst>
          </p:cNvPr>
          <p:cNvSpPr>
            <a:spLocks noGrp="1"/>
          </p:cNvSpPr>
          <p:nvPr/>
        </p:nvSpPr>
        <p:spPr>
          <a:xfrm>
            <a:off x="8724900" y="4476750"/>
            <a:ext cx="2247900" cy="400050"/>
          </a:xfrm>
          <a:prstGeom prst="roundRect">
            <a:avLst>
              <a:gd name="adj" fmla="val 19048"/>
            </a:avLst>
          </a:prstGeom>
          <a:solidFill>
            <a:srgbClr val="F4F8F5"/>
          </a:solidFill>
          <a:ln w="0">
            <a:noFill/>
          </a:ln>
        </p:spPr>
      </p:sp>
      <p:sp>
        <p:nvSpPr>
          <p:cNvPr id="31" name="Прямокутник 30">
            <a:extLst>
              <a:ext uri="{FF2B5EF4-FFF2-40B4-BE49-F238E27FC236}">
                <a16:creationId xmlns:a16="http://schemas.microsoft.com/office/drawing/2014/main" id="{C722F828-450C-462E-BEE0-044347B0C589}"/>
              </a:ext>
            </a:extLst>
          </p:cNvPr>
          <p:cNvSpPr>
            <a:spLocks noGrp="1"/>
          </p:cNvSpPr>
          <p:nvPr/>
        </p:nvSpPr>
        <p:spPr>
          <a:xfrm>
            <a:off x="8839200" y="4591050"/>
            <a:ext cx="2019300" cy="171450"/>
          </a:xfrm>
          <a:prstGeom prst="rect">
            <a:avLst/>
          </a:prstGeom>
          <a:noFill/>
          <a:ln w="0">
            <a:noFill/>
          </a:ln>
        </p:spPr>
        <p:txBody>
          <a:bodyPr anchor="t">
            <a:normAutofit fontScale="58333"/>
          </a:bodyPr>
          <a:lstStyle/>
          <a:p>
            <a:pPr algn="l">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вплив на репрезентативність</a:t>
            </a:r>
          </a:p>
        </p:txBody>
      </p:sp>
      <p:sp>
        <p:nvSpPr>
          <p:cNvPr id="32" name="Прямокутник: округлені кути 31">
            <a:extLst>
              <a:ext uri="{FF2B5EF4-FFF2-40B4-BE49-F238E27FC236}">
                <a16:creationId xmlns:a16="http://schemas.microsoft.com/office/drawing/2014/main" id="{D011F1CE-07AC-41F2-A0E8-DB4869F4869B}"/>
              </a:ext>
            </a:extLst>
          </p:cNvPr>
          <p:cNvSpPr>
            <a:spLocks noGrp="1"/>
          </p:cNvSpPr>
          <p:nvPr/>
        </p:nvSpPr>
        <p:spPr>
          <a:xfrm>
            <a:off x="514350" y="5657850"/>
            <a:ext cx="11068050" cy="514350"/>
          </a:xfrm>
          <a:prstGeom prst="roundRect">
            <a:avLst>
              <a:gd name="adj" fmla="val 14815"/>
            </a:avLst>
          </a:prstGeom>
          <a:solidFill>
            <a:srgbClr val="F8E7E4"/>
          </a:solidFill>
          <a:ln w="9525">
            <a:solidFill>
              <a:srgbClr val="E9C3BE"/>
            </a:solidFill>
          </a:ln>
        </p:spPr>
      </p:sp>
      <p:sp>
        <p:nvSpPr>
          <p:cNvPr id="33" name="Прямокутник 32">
            <a:extLst>
              <a:ext uri="{FF2B5EF4-FFF2-40B4-BE49-F238E27FC236}">
                <a16:creationId xmlns:a16="http://schemas.microsoft.com/office/drawing/2014/main" id="{87F6EC18-3ACA-47AD-8F89-5E53E16FD7AB}"/>
              </a:ext>
            </a:extLst>
          </p:cNvPr>
          <p:cNvSpPr>
            <a:spLocks noGrp="1"/>
          </p:cNvSpPr>
          <p:nvPr/>
        </p:nvSpPr>
        <p:spPr>
          <a:xfrm>
            <a:off x="742950" y="5810250"/>
            <a:ext cx="10572750" cy="209550"/>
          </a:xfrm>
          <a:prstGeom prst="rect">
            <a:avLst/>
          </a:prstGeom>
          <a:noFill/>
          <a:ln w="0">
            <a:noFill/>
          </a:ln>
        </p:spPr>
        <p:txBody>
          <a:bodyPr anchor="t">
            <a:normAutofit fontScale="64583"/>
          </a:bodyPr>
          <a:lstStyle/>
          <a:p>
            <a:pPr algn="ctr">
              <a:defRPr sz="1200" b="1">
                <a:solidFill>
                  <a:srgbClr val="C8584F"/>
                </a:solidFill>
                <a:latin typeface="DejaVu Sans"/>
                <a:ea typeface="DejaVu Sans"/>
                <a:cs typeface="DejaVu Sans"/>
              </a:defRPr>
            </a:pPr>
            <a:r>
              <a:rPr sz="1200" b="1">
                <a:solidFill>
                  <a:srgbClr val="C8584F"/>
                </a:solidFill>
                <a:latin typeface="DejaVu Sans"/>
                <a:ea typeface="DejaVu Sans"/>
                <a:cs typeface="DejaVu Sans"/>
              </a:rPr>
              <a:t>Точку не зміщують довільно лише тому, що інше місце зручніше.</a:t>
            </a:r>
          </a:p>
        </p:txBody>
      </p:sp>
      <p:sp>
        <p:nvSpPr>
          <p:cNvPr id="34" name="Прямокутник 33">
            <a:extLst>
              <a:ext uri="{FF2B5EF4-FFF2-40B4-BE49-F238E27FC236}">
                <a16:creationId xmlns:a16="http://schemas.microsoft.com/office/drawing/2014/main" id="{BA031D60-5783-45FF-8DD5-49A6CAB46280}"/>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35" name="Прямокутник 34">
            <a:extLst>
              <a:ext uri="{FF2B5EF4-FFF2-40B4-BE49-F238E27FC236}">
                <a16:creationId xmlns:a16="http://schemas.microsoft.com/office/drawing/2014/main" id="{8551AD5A-63D1-48F1-85B5-D023404A13D1}"/>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31</a:t>
            </a:r>
          </a:p>
        </p:txBody>
      </p:sp>
    </p:spTree>
    <p:extLst>
      <p:ext uri="{BB962C8B-B14F-4D97-AF65-F5344CB8AC3E}">
        <p14:creationId xmlns:p14="http://schemas.microsoft.com/office/powerpoint/2010/main" val="8207111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40" name="Прямокутник 39">
            <a:extLst>
              <a:ext uri="{FF2B5EF4-FFF2-40B4-BE49-F238E27FC236}">
                <a16:creationId xmlns:a16="http://schemas.microsoft.com/office/drawing/2014/main" id="{85A10AAE-106F-4F9D-87E4-260DFEE8554C}"/>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32</a:t>
            </a:r>
          </a:p>
        </p:txBody>
      </p:sp>
      <p:sp>
        <p:nvSpPr>
          <p:cNvPr id="2" name="Прямокутник 1">
            <a:extLst>
              <a:ext uri="{FF2B5EF4-FFF2-40B4-BE49-F238E27FC236}">
                <a16:creationId xmlns:a16="http://schemas.microsoft.com/office/drawing/2014/main" id="{A72104E9-7482-4A69-A8D2-B07FA7618714}"/>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40EA1F78-D720-46CF-8F0D-6A564AB82559}"/>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Польова документація відокремлює факт від припущення</a:t>
            </a:r>
          </a:p>
        </p:txBody>
      </p:sp>
      <p:sp>
        <p:nvSpPr>
          <p:cNvPr id="4" name="Прямокутник: округлені кути 3">
            <a:extLst>
              <a:ext uri="{FF2B5EF4-FFF2-40B4-BE49-F238E27FC236}">
                <a16:creationId xmlns:a16="http://schemas.microsoft.com/office/drawing/2014/main" id="{5F786DE5-611C-4F1A-91A5-CED9EA2B4BDD}"/>
              </a:ext>
            </a:extLst>
          </p:cNvPr>
          <p:cNvSpPr>
            <a:spLocks noGrp="1"/>
          </p:cNvSpPr>
          <p:nvPr/>
        </p:nvSpPr>
        <p:spPr>
          <a:xfrm>
            <a:off x="514350" y="1657350"/>
            <a:ext cx="11068050" cy="781050"/>
          </a:xfrm>
          <a:prstGeom prst="roundRect">
            <a:avLst>
              <a:gd name="adj" fmla="val 9756"/>
            </a:avLst>
          </a:prstGeom>
          <a:solidFill>
            <a:srgbClr val="FFFFFF"/>
          </a:solidFill>
          <a:ln w="9525">
            <a:solidFill>
              <a:srgbClr val="D8E3DE"/>
            </a:solidFill>
          </a:ln>
        </p:spPr>
      </p:sp>
      <p:sp>
        <p:nvSpPr>
          <p:cNvPr id="5" name="Прямокутник: округлені кути 4">
            <a:extLst>
              <a:ext uri="{FF2B5EF4-FFF2-40B4-BE49-F238E27FC236}">
                <a16:creationId xmlns:a16="http://schemas.microsoft.com/office/drawing/2014/main" id="{A9FA003D-7D7C-496F-B8E5-827E548BC475}"/>
              </a:ext>
            </a:extLst>
          </p:cNvPr>
          <p:cNvSpPr>
            <a:spLocks noGrp="1"/>
          </p:cNvSpPr>
          <p:nvPr/>
        </p:nvSpPr>
        <p:spPr>
          <a:xfrm>
            <a:off x="514350" y="1657350"/>
            <a:ext cx="76200" cy="7810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662CD7C8-9A76-4963-B684-2E27801E23BB}"/>
              </a:ext>
            </a:extLst>
          </p:cNvPr>
          <p:cNvSpPr>
            <a:spLocks noGrp="1"/>
          </p:cNvSpPr>
          <p:nvPr/>
        </p:nvSpPr>
        <p:spPr>
          <a:xfrm>
            <a:off x="742950" y="1809750"/>
            <a:ext cx="1064895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ПОЛЬОВИЙ ЖУРНАЛ</a:t>
            </a:r>
          </a:p>
        </p:txBody>
      </p:sp>
      <p:sp>
        <p:nvSpPr>
          <p:cNvPr id="7" name="Прямокутник 6">
            <a:extLst>
              <a:ext uri="{FF2B5EF4-FFF2-40B4-BE49-F238E27FC236}">
                <a16:creationId xmlns:a16="http://schemas.microsoft.com/office/drawing/2014/main" id="{399CBA55-3254-4590-89F7-29B66976849C}"/>
              </a:ext>
            </a:extLst>
          </p:cNvPr>
          <p:cNvSpPr>
            <a:spLocks noGrp="1"/>
          </p:cNvSpPr>
          <p:nvPr/>
        </p:nvSpPr>
        <p:spPr>
          <a:xfrm>
            <a:off x="742950" y="2066925"/>
            <a:ext cx="10648950" cy="257175"/>
          </a:xfrm>
          <a:prstGeom prst="rect">
            <a:avLst/>
          </a:prstGeom>
          <a:noFill/>
          <a:ln w="0">
            <a:noFill/>
          </a:ln>
        </p:spPr>
        <p:txBody>
          <a:bodyPr anchor="t">
            <a:normAutofit fontScale="85294"/>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Первинний запис умов, процедур і спостережень під час відбору, що забезпечує простежуваність кожної проби.</a:t>
            </a:r>
          </a:p>
        </p:txBody>
      </p:sp>
      <p:sp>
        <p:nvSpPr>
          <p:cNvPr id="8" name="Прямокутник: округлені кути 7">
            <a:extLst>
              <a:ext uri="{FF2B5EF4-FFF2-40B4-BE49-F238E27FC236}">
                <a16:creationId xmlns:a16="http://schemas.microsoft.com/office/drawing/2014/main" id="{0AB3A9EC-20E0-419F-861A-C69A09A741FC}"/>
              </a:ext>
            </a:extLst>
          </p:cNvPr>
          <p:cNvSpPr>
            <a:spLocks noGrp="1"/>
          </p:cNvSpPr>
          <p:nvPr/>
        </p:nvSpPr>
        <p:spPr>
          <a:xfrm>
            <a:off x="514350" y="2781300"/>
            <a:ext cx="5810250" cy="2609850"/>
          </a:xfrm>
          <a:prstGeom prst="roundRect">
            <a:avLst>
              <a:gd name="adj" fmla="val 2920"/>
            </a:avLst>
          </a:prstGeom>
          <a:solidFill>
            <a:srgbClr val="FFFFFF"/>
          </a:solidFill>
          <a:ln w="9525">
            <a:solidFill>
              <a:srgbClr val="D8E3DE"/>
            </a:solidFill>
          </a:ln>
        </p:spPr>
      </p:sp>
      <p:sp>
        <p:nvSpPr>
          <p:cNvPr id="9" name="Прямокутник 8">
            <a:extLst>
              <a:ext uri="{FF2B5EF4-FFF2-40B4-BE49-F238E27FC236}">
                <a16:creationId xmlns:a16="http://schemas.microsoft.com/office/drawing/2014/main" id="{5A2137B2-6A13-41E2-93EF-9CEEEA25844B}"/>
              </a:ext>
            </a:extLst>
          </p:cNvPr>
          <p:cNvSpPr>
            <a:spLocks noGrp="1"/>
          </p:cNvSpPr>
          <p:nvPr/>
        </p:nvSpPr>
        <p:spPr>
          <a:xfrm>
            <a:off x="742950" y="2971800"/>
            <a:ext cx="22860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МІНІМАЛЬНИЙ ЗАПИС</a:t>
            </a:r>
          </a:p>
        </p:txBody>
      </p:sp>
      <p:sp>
        <p:nvSpPr>
          <p:cNvPr id="10" name="Прямокутник: округлені кути 9">
            <a:extLst>
              <a:ext uri="{FF2B5EF4-FFF2-40B4-BE49-F238E27FC236}">
                <a16:creationId xmlns:a16="http://schemas.microsoft.com/office/drawing/2014/main" id="{6609750F-05E6-4BBA-A149-D0492F4D1056}"/>
              </a:ext>
            </a:extLst>
          </p:cNvPr>
          <p:cNvSpPr>
            <a:spLocks noGrp="1"/>
          </p:cNvSpPr>
          <p:nvPr/>
        </p:nvSpPr>
        <p:spPr>
          <a:xfrm>
            <a:off x="742950" y="3333750"/>
            <a:ext cx="2343150" cy="266700"/>
          </a:xfrm>
          <a:prstGeom prst="roundRect">
            <a:avLst>
              <a:gd name="adj" fmla="val 28571"/>
            </a:avLst>
          </a:prstGeom>
          <a:solidFill>
            <a:srgbClr val="F4F8F5"/>
          </a:solidFill>
          <a:ln w="0">
            <a:noFill/>
          </a:ln>
        </p:spPr>
      </p:sp>
      <p:sp>
        <p:nvSpPr>
          <p:cNvPr id="11" name="Прямокутник 10">
            <a:extLst>
              <a:ext uri="{FF2B5EF4-FFF2-40B4-BE49-F238E27FC236}">
                <a16:creationId xmlns:a16="http://schemas.microsoft.com/office/drawing/2014/main" id="{64E96CE7-B4CA-44DF-9957-951C982A4096}"/>
              </a:ext>
            </a:extLst>
          </p:cNvPr>
          <p:cNvSpPr>
            <a:spLocks noGrp="1"/>
          </p:cNvSpPr>
          <p:nvPr/>
        </p:nvSpPr>
        <p:spPr>
          <a:xfrm>
            <a:off x="838200" y="3390900"/>
            <a:ext cx="2152650" cy="152400"/>
          </a:xfrm>
          <a:prstGeom prst="rect">
            <a:avLst/>
          </a:prstGeom>
          <a:noFill/>
          <a:ln w="0">
            <a:noFill/>
          </a:ln>
        </p:spPr>
        <p:txBody>
          <a:bodyPr anchor="t">
            <a:normAutofit fontScale="44444"/>
          </a:bodyPr>
          <a:lstStyle/>
          <a:p>
            <a:pPr algn="l">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код, дата, час</a:t>
            </a:r>
          </a:p>
        </p:txBody>
      </p:sp>
      <p:sp>
        <p:nvSpPr>
          <p:cNvPr id="12" name="Прямокутник: округлені кути 11">
            <a:extLst>
              <a:ext uri="{FF2B5EF4-FFF2-40B4-BE49-F238E27FC236}">
                <a16:creationId xmlns:a16="http://schemas.microsoft.com/office/drawing/2014/main" id="{DD69C1BF-3820-4344-A5EC-39A04183FE70}"/>
              </a:ext>
            </a:extLst>
          </p:cNvPr>
          <p:cNvSpPr>
            <a:spLocks noGrp="1"/>
          </p:cNvSpPr>
          <p:nvPr/>
        </p:nvSpPr>
        <p:spPr>
          <a:xfrm>
            <a:off x="3352800" y="3333750"/>
            <a:ext cx="2343150" cy="266700"/>
          </a:xfrm>
          <a:prstGeom prst="roundRect">
            <a:avLst>
              <a:gd name="adj" fmla="val 28571"/>
            </a:avLst>
          </a:prstGeom>
          <a:solidFill>
            <a:srgbClr val="F4F8F5"/>
          </a:solidFill>
          <a:ln w="0">
            <a:noFill/>
          </a:ln>
        </p:spPr>
      </p:sp>
      <p:sp>
        <p:nvSpPr>
          <p:cNvPr id="13" name="Прямокутник 12">
            <a:extLst>
              <a:ext uri="{FF2B5EF4-FFF2-40B4-BE49-F238E27FC236}">
                <a16:creationId xmlns:a16="http://schemas.microsoft.com/office/drawing/2014/main" id="{0D168B9F-759E-4F33-AC1B-F220FA79DB71}"/>
              </a:ext>
            </a:extLst>
          </p:cNvPr>
          <p:cNvSpPr>
            <a:spLocks noGrp="1"/>
          </p:cNvSpPr>
          <p:nvPr/>
        </p:nvSpPr>
        <p:spPr>
          <a:xfrm>
            <a:off x="3448050" y="3390900"/>
            <a:ext cx="2152650" cy="152400"/>
          </a:xfrm>
          <a:prstGeom prst="rect">
            <a:avLst/>
          </a:prstGeom>
          <a:noFill/>
          <a:ln w="0">
            <a:noFill/>
          </a:ln>
        </p:spPr>
        <p:txBody>
          <a:bodyPr anchor="t">
            <a:normAutofit fontScale="44444"/>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координати і GPS</a:t>
            </a:r>
          </a:p>
        </p:txBody>
      </p:sp>
      <p:sp>
        <p:nvSpPr>
          <p:cNvPr id="14" name="Прямокутник: округлені кути 13">
            <a:extLst>
              <a:ext uri="{FF2B5EF4-FFF2-40B4-BE49-F238E27FC236}">
                <a16:creationId xmlns:a16="http://schemas.microsoft.com/office/drawing/2014/main" id="{F2C3DBD9-E18A-45E5-9266-6656C33F9686}"/>
              </a:ext>
            </a:extLst>
          </p:cNvPr>
          <p:cNvSpPr>
            <a:spLocks noGrp="1"/>
          </p:cNvSpPr>
          <p:nvPr/>
        </p:nvSpPr>
        <p:spPr>
          <a:xfrm>
            <a:off x="742950" y="3695700"/>
            <a:ext cx="2343150" cy="266700"/>
          </a:xfrm>
          <a:prstGeom prst="roundRect">
            <a:avLst>
              <a:gd name="adj" fmla="val 28571"/>
            </a:avLst>
          </a:prstGeom>
          <a:solidFill>
            <a:srgbClr val="F4F8F5"/>
          </a:solidFill>
          <a:ln w="0">
            <a:noFill/>
          </a:ln>
        </p:spPr>
      </p:sp>
      <p:sp>
        <p:nvSpPr>
          <p:cNvPr id="15" name="Прямокутник 14">
            <a:extLst>
              <a:ext uri="{FF2B5EF4-FFF2-40B4-BE49-F238E27FC236}">
                <a16:creationId xmlns:a16="http://schemas.microsoft.com/office/drawing/2014/main" id="{CAC34B34-2143-4936-8DA8-C2BCA65AD5EB}"/>
              </a:ext>
            </a:extLst>
          </p:cNvPr>
          <p:cNvSpPr>
            <a:spLocks noGrp="1"/>
          </p:cNvSpPr>
          <p:nvPr/>
        </p:nvSpPr>
        <p:spPr>
          <a:xfrm>
            <a:off x="838200" y="3752850"/>
            <a:ext cx="2152650" cy="152400"/>
          </a:xfrm>
          <a:prstGeom prst="rect">
            <a:avLst/>
          </a:prstGeom>
          <a:noFill/>
          <a:ln w="0">
            <a:noFill/>
          </a:ln>
        </p:spPr>
        <p:txBody>
          <a:bodyPr anchor="t">
            <a:normAutofit fontScale="44444"/>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глибина і тип проби</a:t>
            </a:r>
          </a:p>
        </p:txBody>
      </p:sp>
      <p:sp>
        <p:nvSpPr>
          <p:cNvPr id="16" name="Прямокутник: округлені кути 15">
            <a:extLst>
              <a:ext uri="{FF2B5EF4-FFF2-40B4-BE49-F238E27FC236}">
                <a16:creationId xmlns:a16="http://schemas.microsoft.com/office/drawing/2014/main" id="{7B64C3BB-960C-4088-8425-7CE55EB7A4CD}"/>
              </a:ext>
            </a:extLst>
          </p:cNvPr>
          <p:cNvSpPr>
            <a:spLocks noGrp="1"/>
          </p:cNvSpPr>
          <p:nvPr/>
        </p:nvSpPr>
        <p:spPr>
          <a:xfrm>
            <a:off x="3352800" y="3695700"/>
            <a:ext cx="2343150" cy="266700"/>
          </a:xfrm>
          <a:prstGeom prst="roundRect">
            <a:avLst>
              <a:gd name="adj" fmla="val 28571"/>
            </a:avLst>
          </a:prstGeom>
          <a:solidFill>
            <a:srgbClr val="F4F8F5"/>
          </a:solidFill>
          <a:ln w="0">
            <a:noFill/>
          </a:ln>
        </p:spPr>
      </p:sp>
      <p:sp>
        <p:nvSpPr>
          <p:cNvPr id="17" name="Прямокутник 16">
            <a:extLst>
              <a:ext uri="{FF2B5EF4-FFF2-40B4-BE49-F238E27FC236}">
                <a16:creationId xmlns:a16="http://schemas.microsoft.com/office/drawing/2014/main" id="{F6D5F308-D61B-4E85-8B48-EA8408A7A5B4}"/>
              </a:ext>
            </a:extLst>
          </p:cNvPr>
          <p:cNvSpPr>
            <a:spLocks noGrp="1"/>
          </p:cNvSpPr>
          <p:nvPr/>
        </p:nvSpPr>
        <p:spPr>
          <a:xfrm>
            <a:off x="3448050" y="3752850"/>
            <a:ext cx="2152650" cy="152400"/>
          </a:xfrm>
          <a:prstGeom prst="rect">
            <a:avLst/>
          </a:prstGeom>
          <a:noFill/>
          <a:ln w="0">
            <a:noFill/>
          </a:ln>
        </p:spPr>
        <p:txBody>
          <a:bodyPr anchor="t">
            <a:normAutofit fontScale="44444"/>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опис, колір, вологість</a:t>
            </a:r>
          </a:p>
        </p:txBody>
      </p:sp>
      <p:sp>
        <p:nvSpPr>
          <p:cNvPr id="18" name="Прямокутник: округлені кути 17">
            <a:extLst>
              <a:ext uri="{FF2B5EF4-FFF2-40B4-BE49-F238E27FC236}">
                <a16:creationId xmlns:a16="http://schemas.microsoft.com/office/drawing/2014/main" id="{3FAC1B1E-AB89-445F-A792-3B5828E3E8E1}"/>
              </a:ext>
            </a:extLst>
          </p:cNvPr>
          <p:cNvSpPr>
            <a:spLocks noGrp="1"/>
          </p:cNvSpPr>
          <p:nvPr/>
        </p:nvSpPr>
        <p:spPr>
          <a:xfrm>
            <a:off x="742950" y="4057650"/>
            <a:ext cx="2343150" cy="266700"/>
          </a:xfrm>
          <a:prstGeom prst="roundRect">
            <a:avLst>
              <a:gd name="adj" fmla="val 28571"/>
            </a:avLst>
          </a:prstGeom>
          <a:solidFill>
            <a:srgbClr val="F4F8F5"/>
          </a:solidFill>
          <a:ln w="0">
            <a:noFill/>
          </a:ln>
        </p:spPr>
      </p:sp>
      <p:sp>
        <p:nvSpPr>
          <p:cNvPr id="19" name="Прямокутник 18">
            <a:extLst>
              <a:ext uri="{FF2B5EF4-FFF2-40B4-BE49-F238E27FC236}">
                <a16:creationId xmlns:a16="http://schemas.microsoft.com/office/drawing/2014/main" id="{14DBF3D1-960D-47A5-86AA-ED2E5CED5545}"/>
              </a:ext>
            </a:extLst>
          </p:cNvPr>
          <p:cNvSpPr>
            <a:spLocks noGrp="1"/>
          </p:cNvSpPr>
          <p:nvPr/>
        </p:nvSpPr>
        <p:spPr>
          <a:xfrm>
            <a:off x="838200" y="4114800"/>
            <a:ext cx="2152650" cy="152400"/>
          </a:xfrm>
          <a:prstGeom prst="rect">
            <a:avLst/>
          </a:prstGeom>
          <a:noFill/>
          <a:ln w="0">
            <a:noFill/>
          </a:ln>
        </p:spPr>
        <p:txBody>
          <a:bodyPr anchor="t">
            <a:normAutofit fontScale="44444"/>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запах як ознака</a:t>
            </a:r>
          </a:p>
        </p:txBody>
      </p:sp>
      <p:sp>
        <p:nvSpPr>
          <p:cNvPr id="20" name="Прямокутник: округлені кути 19">
            <a:extLst>
              <a:ext uri="{FF2B5EF4-FFF2-40B4-BE49-F238E27FC236}">
                <a16:creationId xmlns:a16="http://schemas.microsoft.com/office/drawing/2014/main" id="{141D7334-F497-4C84-A638-BD3361890F5A}"/>
              </a:ext>
            </a:extLst>
          </p:cNvPr>
          <p:cNvSpPr>
            <a:spLocks noGrp="1"/>
          </p:cNvSpPr>
          <p:nvPr/>
        </p:nvSpPr>
        <p:spPr>
          <a:xfrm>
            <a:off x="3352800" y="4057650"/>
            <a:ext cx="2343150" cy="266700"/>
          </a:xfrm>
          <a:prstGeom prst="roundRect">
            <a:avLst>
              <a:gd name="adj" fmla="val 28571"/>
            </a:avLst>
          </a:prstGeom>
          <a:solidFill>
            <a:srgbClr val="F4F8F5"/>
          </a:solidFill>
          <a:ln w="0">
            <a:noFill/>
          </a:ln>
        </p:spPr>
      </p:sp>
      <p:sp>
        <p:nvSpPr>
          <p:cNvPr id="21" name="Прямокутник 20">
            <a:extLst>
              <a:ext uri="{FF2B5EF4-FFF2-40B4-BE49-F238E27FC236}">
                <a16:creationId xmlns:a16="http://schemas.microsoft.com/office/drawing/2014/main" id="{11F68D75-8598-4B62-B729-E25CEB2B8C32}"/>
              </a:ext>
            </a:extLst>
          </p:cNvPr>
          <p:cNvSpPr>
            <a:spLocks noGrp="1"/>
          </p:cNvSpPr>
          <p:nvPr/>
        </p:nvSpPr>
        <p:spPr>
          <a:xfrm>
            <a:off x="3448050" y="4114800"/>
            <a:ext cx="2152650" cy="152400"/>
          </a:xfrm>
          <a:prstGeom prst="rect">
            <a:avLst/>
          </a:prstGeom>
          <a:noFill/>
          <a:ln w="0">
            <a:noFill/>
          </a:ln>
        </p:spPr>
        <p:txBody>
          <a:bodyPr anchor="t">
            <a:normAutofit fontScale="44444"/>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уламки та вимірювання</a:t>
            </a:r>
          </a:p>
        </p:txBody>
      </p:sp>
      <p:sp>
        <p:nvSpPr>
          <p:cNvPr id="22" name="Прямокутник: округлені кути 21">
            <a:extLst>
              <a:ext uri="{FF2B5EF4-FFF2-40B4-BE49-F238E27FC236}">
                <a16:creationId xmlns:a16="http://schemas.microsoft.com/office/drawing/2014/main" id="{1D466A86-B30C-4A38-A068-A9B0E7320B0D}"/>
              </a:ext>
            </a:extLst>
          </p:cNvPr>
          <p:cNvSpPr>
            <a:spLocks noGrp="1"/>
          </p:cNvSpPr>
          <p:nvPr/>
        </p:nvSpPr>
        <p:spPr>
          <a:xfrm>
            <a:off x="742950" y="4419600"/>
            <a:ext cx="2343150" cy="266700"/>
          </a:xfrm>
          <a:prstGeom prst="roundRect">
            <a:avLst>
              <a:gd name="adj" fmla="val 28571"/>
            </a:avLst>
          </a:prstGeom>
          <a:solidFill>
            <a:srgbClr val="F4F8F5"/>
          </a:solidFill>
          <a:ln w="0">
            <a:noFill/>
          </a:ln>
        </p:spPr>
      </p:sp>
      <p:sp>
        <p:nvSpPr>
          <p:cNvPr id="23" name="Прямокутник 22">
            <a:extLst>
              <a:ext uri="{FF2B5EF4-FFF2-40B4-BE49-F238E27FC236}">
                <a16:creationId xmlns:a16="http://schemas.microsoft.com/office/drawing/2014/main" id="{5C7B9C73-926D-4145-B710-A93F7269AACC}"/>
              </a:ext>
            </a:extLst>
          </p:cNvPr>
          <p:cNvSpPr>
            <a:spLocks noGrp="1"/>
          </p:cNvSpPr>
          <p:nvPr/>
        </p:nvSpPr>
        <p:spPr>
          <a:xfrm>
            <a:off x="838200" y="4476750"/>
            <a:ext cx="2152650" cy="152400"/>
          </a:xfrm>
          <a:prstGeom prst="rect">
            <a:avLst/>
          </a:prstGeom>
          <a:noFill/>
          <a:ln w="0">
            <a:noFill/>
          </a:ln>
        </p:spPr>
        <p:txBody>
          <a:bodyPr anchor="t">
            <a:normAutofit fontScale="44444"/>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погода й обладнання</a:t>
            </a:r>
          </a:p>
        </p:txBody>
      </p:sp>
      <p:sp>
        <p:nvSpPr>
          <p:cNvPr id="24" name="Прямокутник: округлені кути 23">
            <a:extLst>
              <a:ext uri="{FF2B5EF4-FFF2-40B4-BE49-F238E27FC236}">
                <a16:creationId xmlns:a16="http://schemas.microsoft.com/office/drawing/2014/main" id="{DCF30A2D-0FE8-4EEC-A0D5-64DACD8E8750}"/>
              </a:ext>
            </a:extLst>
          </p:cNvPr>
          <p:cNvSpPr>
            <a:spLocks noGrp="1"/>
          </p:cNvSpPr>
          <p:nvPr/>
        </p:nvSpPr>
        <p:spPr>
          <a:xfrm>
            <a:off x="3352800" y="4419600"/>
            <a:ext cx="2343150" cy="266700"/>
          </a:xfrm>
          <a:prstGeom prst="roundRect">
            <a:avLst>
              <a:gd name="adj" fmla="val 28571"/>
            </a:avLst>
          </a:prstGeom>
          <a:solidFill>
            <a:srgbClr val="F4F8F5"/>
          </a:solidFill>
          <a:ln w="0">
            <a:noFill/>
          </a:ln>
        </p:spPr>
      </p:sp>
      <p:sp>
        <p:nvSpPr>
          <p:cNvPr id="25" name="Прямокутник 24">
            <a:extLst>
              <a:ext uri="{FF2B5EF4-FFF2-40B4-BE49-F238E27FC236}">
                <a16:creationId xmlns:a16="http://schemas.microsoft.com/office/drawing/2014/main" id="{B1CCC396-526A-407B-B8EA-DE6367C6E138}"/>
              </a:ext>
            </a:extLst>
          </p:cNvPr>
          <p:cNvSpPr>
            <a:spLocks noGrp="1"/>
          </p:cNvSpPr>
          <p:nvPr/>
        </p:nvSpPr>
        <p:spPr>
          <a:xfrm>
            <a:off x="3448050" y="4476750"/>
            <a:ext cx="2152650" cy="152400"/>
          </a:xfrm>
          <a:prstGeom prst="rect">
            <a:avLst/>
          </a:prstGeom>
          <a:noFill/>
          <a:ln w="0">
            <a:noFill/>
          </a:ln>
        </p:spPr>
        <p:txBody>
          <a:bodyPr anchor="t">
            <a:normAutofit fontScale="44444"/>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номер фото</a:t>
            </a:r>
          </a:p>
        </p:txBody>
      </p:sp>
      <p:sp>
        <p:nvSpPr>
          <p:cNvPr id="26" name="Прямокутник: округлені кути 25">
            <a:extLst>
              <a:ext uri="{FF2B5EF4-FFF2-40B4-BE49-F238E27FC236}">
                <a16:creationId xmlns:a16="http://schemas.microsoft.com/office/drawing/2014/main" id="{CC84CA75-8066-44B2-8DA5-55247E601E27}"/>
              </a:ext>
            </a:extLst>
          </p:cNvPr>
          <p:cNvSpPr>
            <a:spLocks noGrp="1"/>
          </p:cNvSpPr>
          <p:nvPr/>
        </p:nvSpPr>
        <p:spPr>
          <a:xfrm>
            <a:off x="742950" y="4781550"/>
            <a:ext cx="2343150" cy="266700"/>
          </a:xfrm>
          <a:prstGeom prst="roundRect">
            <a:avLst>
              <a:gd name="adj" fmla="val 28571"/>
            </a:avLst>
          </a:prstGeom>
          <a:solidFill>
            <a:srgbClr val="F4F8F5"/>
          </a:solidFill>
          <a:ln w="0">
            <a:noFill/>
          </a:ln>
        </p:spPr>
      </p:sp>
      <p:sp>
        <p:nvSpPr>
          <p:cNvPr id="27" name="Прямокутник 26">
            <a:extLst>
              <a:ext uri="{FF2B5EF4-FFF2-40B4-BE49-F238E27FC236}">
                <a16:creationId xmlns:a16="http://schemas.microsoft.com/office/drawing/2014/main" id="{2C94D773-E3B9-4709-80D4-AF82FC6DF140}"/>
              </a:ext>
            </a:extLst>
          </p:cNvPr>
          <p:cNvSpPr>
            <a:spLocks noGrp="1"/>
          </p:cNvSpPr>
          <p:nvPr/>
        </p:nvSpPr>
        <p:spPr>
          <a:xfrm>
            <a:off x="838200" y="4838700"/>
            <a:ext cx="2152650" cy="152400"/>
          </a:xfrm>
          <a:prstGeom prst="rect">
            <a:avLst/>
          </a:prstGeom>
          <a:noFill/>
          <a:ln w="0">
            <a:noFill/>
          </a:ln>
        </p:spPr>
        <p:txBody>
          <a:bodyPr anchor="t">
            <a:normAutofit fontScale="44444"/>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відхилення</a:t>
            </a:r>
          </a:p>
        </p:txBody>
      </p:sp>
      <p:sp>
        <p:nvSpPr>
          <p:cNvPr id="28" name="Прямокутник: округлені кути 27">
            <a:extLst>
              <a:ext uri="{FF2B5EF4-FFF2-40B4-BE49-F238E27FC236}">
                <a16:creationId xmlns:a16="http://schemas.microsoft.com/office/drawing/2014/main" id="{0D745741-B427-400F-BBF0-E23F25542811}"/>
              </a:ext>
            </a:extLst>
          </p:cNvPr>
          <p:cNvSpPr>
            <a:spLocks noGrp="1"/>
          </p:cNvSpPr>
          <p:nvPr/>
        </p:nvSpPr>
        <p:spPr>
          <a:xfrm>
            <a:off x="3352800" y="4781550"/>
            <a:ext cx="2343150" cy="266700"/>
          </a:xfrm>
          <a:prstGeom prst="roundRect">
            <a:avLst>
              <a:gd name="adj" fmla="val 28571"/>
            </a:avLst>
          </a:prstGeom>
          <a:solidFill>
            <a:srgbClr val="F4F8F5"/>
          </a:solidFill>
          <a:ln w="0">
            <a:noFill/>
          </a:ln>
        </p:spPr>
      </p:sp>
      <p:sp>
        <p:nvSpPr>
          <p:cNvPr id="29" name="Прямокутник 28">
            <a:extLst>
              <a:ext uri="{FF2B5EF4-FFF2-40B4-BE49-F238E27FC236}">
                <a16:creationId xmlns:a16="http://schemas.microsoft.com/office/drawing/2014/main" id="{F3FB66AA-F6DB-42F9-9D6D-1BF90D2CE69D}"/>
              </a:ext>
            </a:extLst>
          </p:cNvPr>
          <p:cNvSpPr>
            <a:spLocks noGrp="1"/>
          </p:cNvSpPr>
          <p:nvPr/>
        </p:nvSpPr>
        <p:spPr>
          <a:xfrm>
            <a:off x="3448050" y="4838700"/>
            <a:ext cx="2152650" cy="152400"/>
          </a:xfrm>
          <a:prstGeom prst="rect">
            <a:avLst/>
          </a:prstGeom>
          <a:noFill/>
          <a:ln w="0">
            <a:noFill/>
          </a:ln>
        </p:spPr>
        <p:txBody>
          <a:bodyPr anchor="t">
            <a:normAutofit fontScale="44444"/>
          </a:bodyPr>
          <a:lstStyle/>
          <a:p>
            <a:pPr algn="l">
              <a:defRPr sz="900" b="0">
                <a:solidFill>
                  <a:srgbClr val="10272E"/>
                </a:solidFill>
                <a:latin typeface="DejaVu Sans"/>
                <a:ea typeface="DejaVu Sans"/>
                <a:cs typeface="DejaVu Sans"/>
              </a:defRPr>
            </a:pPr>
            <a:r>
              <a:rPr sz="900" b="0">
                <a:solidFill>
                  <a:srgbClr val="10272E"/>
                </a:solidFill>
                <a:latin typeface="DejaVu Sans"/>
                <a:ea typeface="DejaVu Sans"/>
                <a:cs typeface="DejaVu Sans"/>
              </a:rPr>
              <a:t>підпис</a:t>
            </a:r>
          </a:p>
        </p:txBody>
      </p:sp>
      <p:sp>
        <p:nvSpPr>
          <p:cNvPr id="30" name="Прямокутник: округлені кути 29">
            <a:extLst>
              <a:ext uri="{FF2B5EF4-FFF2-40B4-BE49-F238E27FC236}">
                <a16:creationId xmlns:a16="http://schemas.microsoft.com/office/drawing/2014/main" id="{E26EF4DA-C138-4D4B-A4B8-81A31118C1EE}"/>
              </a:ext>
            </a:extLst>
          </p:cNvPr>
          <p:cNvSpPr>
            <a:spLocks noGrp="1"/>
          </p:cNvSpPr>
          <p:nvPr/>
        </p:nvSpPr>
        <p:spPr>
          <a:xfrm>
            <a:off x="6610350" y="2781300"/>
            <a:ext cx="4972050" cy="2609850"/>
          </a:xfrm>
          <a:prstGeom prst="roundRect">
            <a:avLst>
              <a:gd name="adj" fmla="val 2920"/>
            </a:avLst>
          </a:prstGeom>
          <a:solidFill>
            <a:srgbClr val="F5EBDD"/>
          </a:solidFill>
          <a:ln w="9525">
            <a:solidFill>
              <a:srgbClr val="E4D2B5"/>
            </a:solidFill>
          </a:ln>
        </p:spPr>
      </p:sp>
      <p:sp>
        <p:nvSpPr>
          <p:cNvPr id="31" name="Прямокутник 30">
            <a:extLst>
              <a:ext uri="{FF2B5EF4-FFF2-40B4-BE49-F238E27FC236}">
                <a16:creationId xmlns:a16="http://schemas.microsoft.com/office/drawing/2014/main" id="{A52DA308-4E99-4318-AEEE-FFCE3FD1290A}"/>
              </a:ext>
            </a:extLst>
          </p:cNvPr>
          <p:cNvSpPr>
            <a:spLocks noGrp="1"/>
          </p:cNvSpPr>
          <p:nvPr/>
        </p:nvSpPr>
        <p:spPr>
          <a:xfrm>
            <a:off x="6838950" y="2971800"/>
            <a:ext cx="3143250" cy="190500"/>
          </a:xfrm>
          <a:prstGeom prst="rect">
            <a:avLst/>
          </a:prstGeom>
          <a:noFill/>
          <a:ln w="0">
            <a:noFill/>
          </a:ln>
        </p:spPr>
        <p:txBody>
          <a:bodyPr anchor="t">
            <a:normAutofit fontScale="78788"/>
          </a:bodyPr>
          <a:lstStyle/>
          <a:p>
            <a:pPr algn="l">
              <a:defRPr sz="825" b="1">
                <a:solidFill>
                  <a:srgbClr val="D8942C"/>
                </a:solidFill>
                <a:latin typeface="DejaVu Sans"/>
                <a:ea typeface="DejaVu Sans"/>
                <a:cs typeface="DejaVu Sans"/>
              </a:defRPr>
            </a:pPr>
            <a:r>
              <a:rPr sz="825" b="1">
                <a:solidFill>
                  <a:srgbClr val="D8942C"/>
                </a:solidFill>
                <a:latin typeface="DejaVu Sans"/>
                <a:ea typeface="DejaVu Sans"/>
                <a:cs typeface="DejaVu Sans"/>
              </a:rPr>
              <a:t>НЕЙТРАЛЬНЕ ФОРМУЛЮВАННЯ</a:t>
            </a:r>
          </a:p>
        </p:txBody>
      </p:sp>
      <p:sp>
        <p:nvSpPr>
          <p:cNvPr id="32" name="Прямокутник 31">
            <a:extLst>
              <a:ext uri="{FF2B5EF4-FFF2-40B4-BE49-F238E27FC236}">
                <a16:creationId xmlns:a16="http://schemas.microsoft.com/office/drawing/2014/main" id="{FD513EB9-8D67-4D6A-9162-7437F86D732F}"/>
              </a:ext>
            </a:extLst>
          </p:cNvPr>
          <p:cNvSpPr>
            <a:spLocks noGrp="1"/>
          </p:cNvSpPr>
          <p:nvPr/>
        </p:nvSpPr>
        <p:spPr>
          <a:xfrm>
            <a:off x="6838950" y="3352800"/>
            <a:ext cx="1143000" cy="171450"/>
          </a:xfrm>
          <a:prstGeom prst="rect">
            <a:avLst/>
          </a:prstGeom>
          <a:noFill/>
          <a:ln w="0">
            <a:noFill/>
          </a:ln>
        </p:spPr>
        <p:txBody>
          <a:bodyPr anchor="t">
            <a:normAutofit fontScale="70000"/>
          </a:bodyPr>
          <a:lstStyle/>
          <a:p>
            <a:pPr algn="l">
              <a:defRPr sz="750" b="1">
                <a:solidFill>
                  <a:srgbClr val="C8584F"/>
                </a:solidFill>
                <a:latin typeface="DejaVu Sans"/>
                <a:ea typeface="DejaVu Sans"/>
                <a:cs typeface="DejaVu Sans"/>
              </a:defRPr>
            </a:pPr>
            <a:r>
              <a:rPr sz="750" b="1">
                <a:solidFill>
                  <a:srgbClr val="C8584F"/>
                </a:solidFill>
                <a:latin typeface="DejaVu Sans"/>
                <a:ea typeface="DejaVu Sans"/>
                <a:cs typeface="DejaVu Sans"/>
              </a:rPr>
              <a:t>ПЕРЕДЧАСНО</a:t>
            </a:r>
          </a:p>
        </p:txBody>
      </p:sp>
      <p:sp>
        <p:nvSpPr>
          <p:cNvPr id="33" name="Прямокутник 32">
            <a:extLst>
              <a:ext uri="{FF2B5EF4-FFF2-40B4-BE49-F238E27FC236}">
                <a16:creationId xmlns:a16="http://schemas.microsoft.com/office/drawing/2014/main" id="{60FA3163-7BF4-4001-92DF-F0E30C25F247}"/>
              </a:ext>
            </a:extLst>
          </p:cNvPr>
          <p:cNvSpPr>
            <a:spLocks noGrp="1"/>
          </p:cNvSpPr>
          <p:nvPr/>
        </p:nvSpPr>
        <p:spPr>
          <a:xfrm>
            <a:off x="6838950" y="3609975"/>
            <a:ext cx="4286250" cy="400050"/>
          </a:xfrm>
          <a:prstGeom prst="rect">
            <a:avLst/>
          </a:prstGeom>
          <a:noFill/>
          <a:ln w="0">
            <a:noFill/>
          </a:ln>
        </p:spPr>
        <p:txBody>
          <a:bodyPr anchor="t">
            <a:normAutofit/>
          </a:bodyPr>
          <a:lstStyle/>
          <a:p>
            <a:pPr algn="l">
              <a:defRPr sz="1200" b="1">
                <a:solidFill>
                  <a:srgbClr val="10272E"/>
                </a:solidFill>
                <a:latin typeface="DejaVu Sans"/>
                <a:ea typeface="DejaVu Sans"/>
                <a:cs typeface="DejaVu Sans"/>
              </a:defRPr>
            </a:pPr>
            <a:r>
              <a:rPr sz="1200" b="1">
                <a:solidFill>
                  <a:srgbClr val="10272E"/>
                </a:solidFill>
                <a:latin typeface="DejaVu Sans"/>
                <a:ea typeface="DejaVu Sans"/>
                <a:cs typeface="DejaVu Sans"/>
              </a:rPr>
              <a:t>«Ґрунт забруднений дизельним паливом»</a:t>
            </a:r>
          </a:p>
        </p:txBody>
      </p:sp>
      <p:sp>
        <p:nvSpPr>
          <p:cNvPr id="34" name="Прямокутник 33">
            <a:extLst>
              <a:ext uri="{FF2B5EF4-FFF2-40B4-BE49-F238E27FC236}">
                <a16:creationId xmlns:a16="http://schemas.microsoft.com/office/drawing/2014/main" id="{83A51D9F-6A68-4CBA-8917-A4D0BC47B0E1}"/>
              </a:ext>
            </a:extLst>
          </p:cNvPr>
          <p:cNvSpPr>
            <a:spLocks noGrp="1"/>
          </p:cNvSpPr>
          <p:nvPr/>
        </p:nvSpPr>
        <p:spPr>
          <a:xfrm>
            <a:off x="6838950" y="4191000"/>
            <a:ext cx="1143000" cy="171450"/>
          </a:xfrm>
          <a:prstGeom prst="rect">
            <a:avLst/>
          </a:prstGeom>
          <a:noFill/>
          <a:ln w="0">
            <a:noFill/>
          </a:ln>
        </p:spPr>
        <p:txBody>
          <a:bodyPr anchor="t">
            <a:normAutofit fontScale="70000"/>
          </a:bodyPr>
          <a:lstStyle/>
          <a:p>
            <a:pPr algn="l">
              <a:defRPr sz="750" b="1">
                <a:solidFill>
                  <a:srgbClr val="4D8A68"/>
                </a:solidFill>
                <a:latin typeface="DejaVu Sans"/>
                <a:ea typeface="DejaVu Sans"/>
                <a:cs typeface="DejaVu Sans"/>
              </a:defRPr>
            </a:pPr>
            <a:r>
              <a:rPr sz="750" b="1">
                <a:solidFill>
                  <a:srgbClr val="4D8A68"/>
                </a:solidFill>
                <a:latin typeface="DejaVu Sans"/>
                <a:ea typeface="DejaVu Sans"/>
                <a:cs typeface="DejaVu Sans"/>
              </a:rPr>
              <a:t>КОРЕКТНО</a:t>
            </a:r>
          </a:p>
        </p:txBody>
      </p:sp>
      <p:sp>
        <p:nvSpPr>
          <p:cNvPr id="35" name="Прямокутник 34">
            <a:extLst>
              <a:ext uri="{FF2B5EF4-FFF2-40B4-BE49-F238E27FC236}">
                <a16:creationId xmlns:a16="http://schemas.microsoft.com/office/drawing/2014/main" id="{61F53BCF-11F5-4BC9-BCB0-C2ABD247413E}"/>
              </a:ext>
            </a:extLst>
          </p:cNvPr>
          <p:cNvSpPr>
            <a:spLocks noGrp="1"/>
          </p:cNvSpPr>
          <p:nvPr/>
        </p:nvSpPr>
        <p:spPr>
          <a:xfrm>
            <a:off x="6838950" y="4448175"/>
            <a:ext cx="4286250" cy="685800"/>
          </a:xfrm>
          <a:prstGeom prst="rect">
            <a:avLst/>
          </a:prstGeom>
          <a:noFill/>
          <a:ln w="0">
            <a:noFill/>
          </a:ln>
        </p:spPr>
        <p:txBody>
          <a:bodyPr anchor="t">
            <a:normAutofit/>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«На поверхні є темна масляниста пляма із запахом нафтопродуктів. Склад потребує лабораторного підтвердження»</a:t>
            </a:r>
          </a:p>
        </p:txBody>
      </p:sp>
      <p:sp>
        <p:nvSpPr>
          <p:cNvPr id="36" name="Прямокутник: округлені кути 35">
            <a:extLst>
              <a:ext uri="{FF2B5EF4-FFF2-40B4-BE49-F238E27FC236}">
                <a16:creationId xmlns:a16="http://schemas.microsoft.com/office/drawing/2014/main" id="{AF71EE5B-95E5-4672-AFF2-A996C7658A10}"/>
              </a:ext>
            </a:extLst>
          </p:cNvPr>
          <p:cNvSpPr>
            <a:spLocks noGrp="1"/>
          </p:cNvSpPr>
          <p:nvPr/>
        </p:nvSpPr>
        <p:spPr>
          <a:xfrm>
            <a:off x="514350" y="5657850"/>
            <a:ext cx="11068050" cy="514350"/>
          </a:xfrm>
          <a:prstGeom prst="roundRect">
            <a:avLst>
              <a:gd name="adj" fmla="val 14815"/>
            </a:avLst>
          </a:prstGeom>
          <a:solidFill>
            <a:srgbClr val="10272E"/>
          </a:solidFill>
          <a:ln w="0">
            <a:noFill/>
          </a:ln>
        </p:spPr>
      </p:sp>
      <p:sp>
        <p:nvSpPr>
          <p:cNvPr id="37" name="Прямокутник 36">
            <a:extLst>
              <a:ext uri="{FF2B5EF4-FFF2-40B4-BE49-F238E27FC236}">
                <a16:creationId xmlns:a16="http://schemas.microsoft.com/office/drawing/2014/main" id="{3643E8F3-AC61-4151-8264-C36BF0D57D2F}"/>
              </a:ext>
            </a:extLst>
          </p:cNvPr>
          <p:cNvSpPr>
            <a:spLocks noGrp="1"/>
          </p:cNvSpPr>
          <p:nvPr/>
        </p:nvSpPr>
        <p:spPr>
          <a:xfrm>
            <a:off x="742950" y="5810250"/>
            <a:ext cx="10572750" cy="209550"/>
          </a:xfrm>
          <a:prstGeom prst="rect">
            <a:avLst/>
          </a:prstGeom>
          <a:noFill/>
          <a:ln w="0">
            <a:noFill/>
          </a:ln>
        </p:spPr>
        <p:txBody>
          <a:bodyPr anchor="t">
            <a:normAutofit fontScale="64583"/>
          </a:bodyPr>
          <a:lstStyle/>
          <a:p>
            <a:pPr algn="ctr">
              <a:defRPr sz="1200" b="1">
                <a:solidFill>
                  <a:srgbClr val="FFFFFF"/>
                </a:solidFill>
                <a:latin typeface="DejaVu Sans"/>
                <a:ea typeface="DejaVu Sans"/>
                <a:cs typeface="DejaVu Sans"/>
              </a:defRPr>
            </a:pPr>
            <a:r>
              <a:rPr sz="1200" b="1">
                <a:solidFill>
                  <a:srgbClr val="FFFFFF"/>
                </a:solidFill>
                <a:latin typeface="DejaVu Sans"/>
                <a:ea typeface="DejaVu Sans"/>
                <a:cs typeface="DejaVu Sans"/>
              </a:rPr>
              <a:t>Факт → спостереження → ознака → припущення → лабораторно підтверджений висновок</a:t>
            </a:r>
          </a:p>
        </p:txBody>
      </p:sp>
      <p:sp>
        <p:nvSpPr>
          <p:cNvPr id="38" name="Прямокутник 37">
            <a:extLst>
              <a:ext uri="{FF2B5EF4-FFF2-40B4-BE49-F238E27FC236}">
                <a16:creationId xmlns:a16="http://schemas.microsoft.com/office/drawing/2014/main" id="{7D1CC328-2C2A-419F-AEF6-E099227892FC}"/>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39" name="Прямокутник 38">
            <a:extLst>
              <a:ext uri="{FF2B5EF4-FFF2-40B4-BE49-F238E27FC236}">
                <a16:creationId xmlns:a16="http://schemas.microsoft.com/office/drawing/2014/main" id="{6E6A03BA-E924-4CE7-8436-50F2B2AF0565}"/>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32</a:t>
            </a:r>
          </a:p>
        </p:txBody>
      </p:sp>
    </p:spTree>
    <p:extLst>
      <p:ext uri="{BB962C8B-B14F-4D97-AF65-F5344CB8AC3E}">
        <p14:creationId xmlns:p14="http://schemas.microsoft.com/office/powerpoint/2010/main" val="1557903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 name="Прямокутник 61">
            <a:extLst>
              <a:ext uri="{FF2B5EF4-FFF2-40B4-BE49-F238E27FC236}">
                <a16:creationId xmlns:a16="http://schemas.microsoft.com/office/drawing/2014/main" id="{D56AF473-481B-4F9C-B411-D05B2698BB13}"/>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33</a:t>
            </a:r>
          </a:p>
        </p:txBody>
      </p:sp>
      <p:sp>
        <p:nvSpPr>
          <p:cNvPr id="2" name="Прямокутник 1">
            <a:extLst>
              <a:ext uri="{FF2B5EF4-FFF2-40B4-BE49-F238E27FC236}">
                <a16:creationId xmlns:a16="http://schemas.microsoft.com/office/drawing/2014/main" id="{E2858AB5-A056-4859-B170-B64F63F13CBB}"/>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F4663EBB-102D-46FB-BCF0-9A5ECEEA6C5C}"/>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Типові помилки змінюють значення результату</a:t>
            </a:r>
          </a:p>
        </p:txBody>
      </p:sp>
      <p:sp>
        <p:nvSpPr>
          <p:cNvPr id="4" name="Прямокутник: округлені кути 3">
            <a:extLst>
              <a:ext uri="{FF2B5EF4-FFF2-40B4-BE49-F238E27FC236}">
                <a16:creationId xmlns:a16="http://schemas.microsoft.com/office/drawing/2014/main" id="{53E60EAC-881D-4B2C-A568-ED95B8F8C87B}"/>
              </a:ext>
            </a:extLst>
          </p:cNvPr>
          <p:cNvSpPr>
            <a:spLocks noGrp="1"/>
          </p:cNvSpPr>
          <p:nvPr/>
        </p:nvSpPr>
        <p:spPr>
          <a:xfrm>
            <a:off x="514350" y="1657350"/>
            <a:ext cx="11068050" cy="781050"/>
          </a:xfrm>
          <a:prstGeom prst="roundRect">
            <a:avLst>
              <a:gd name="adj" fmla="val 9756"/>
            </a:avLst>
          </a:prstGeom>
          <a:solidFill>
            <a:srgbClr val="FFFFFF"/>
          </a:solidFill>
          <a:ln w="9525">
            <a:solidFill>
              <a:srgbClr val="D8E3DE"/>
            </a:solidFill>
          </a:ln>
        </p:spPr>
      </p:sp>
      <p:sp>
        <p:nvSpPr>
          <p:cNvPr id="5" name="Прямокутник: округлені кути 4">
            <a:extLst>
              <a:ext uri="{FF2B5EF4-FFF2-40B4-BE49-F238E27FC236}">
                <a16:creationId xmlns:a16="http://schemas.microsoft.com/office/drawing/2014/main" id="{5D0572B1-404F-4345-A789-565D5583FAFF}"/>
              </a:ext>
            </a:extLst>
          </p:cNvPr>
          <p:cNvSpPr>
            <a:spLocks noGrp="1"/>
          </p:cNvSpPr>
          <p:nvPr/>
        </p:nvSpPr>
        <p:spPr>
          <a:xfrm>
            <a:off x="514350" y="1657350"/>
            <a:ext cx="76200" cy="7810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8C2AB363-8752-4380-A492-59D47FB74391}"/>
              </a:ext>
            </a:extLst>
          </p:cNvPr>
          <p:cNvSpPr>
            <a:spLocks noGrp="1"/>
          </p:cNvSpPr>
          <p:nvPr/>
        </p:nvSpPr>
        <p:spPr>
          <a:xfrm>
            <a:off x="742950" y="1809750"/>
            <a:ext cx="1064895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ПОМИЛКА ПЛАНУВАННЯ</a:t>
            </a:r>
          </a:p>
        </p:txBody>
      </p:sp>
      <p:sp>
        <p:nvSpPr>
          <p:cNvPr id="7" name="Прямокутник 6">
            <a:extLst>
              <a:ext uri="{FF2B5EF4-FFF2-40B4-BE49-F238E27FC236}">
                <a16:creationId xmlns:a16="http://schemas.microsoft.com/office/drawing/2014/main" id="{F0CB1B5C-F7A8-4C47-83B5-56C4CE76CCEA}"/>
              </a:ext>
            </a:extLst>
          </p:cNvPr>
          <p:cNvSpPr>
            <a:spLocks noGrp="1"/>
          </p:cNvSpPr>
          <p:nvPr/>
        </p:nvSpPr>
        <p:spPr>
          <a:xfrm>
            <a:off x="742950" y="2066925"/>
            <a:ext cx="10648950" cy="257175"/>
          </a:xfrm>
          <a:prstGeom prst="rect">
            <a:avLst/>
          </a:prstGeom>
          <a:noFill/>
          <a:ln w="0">
            <a:noFill/>
          </a:ln>
        </p:spPr>
        <p:txBody>
          <a:bodyPr anchor="t">
            <a:normAutofit fontScale="85294"/>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Рішення або відхилення, що порушує зв’язок між метою, дизайном, пробою та управлінським висновком.</a:t>
            </a:r>
          </a:p>
        </p:txBody>
      </p:sp>
      <p:sp>
        <p:nvSpPr>
          <p:cNvPr id="8" name="Прямокутник: округлені кути 7">
            <a:extLst>
              <a:ext uri="{FF2B5EF4-FFF2-40B4-BE49-F238E27FC236}">
                <a16:creationId xmlns:a16="http://schemas.microsoft.com/office/drawing/2014/main" id="{C7965703-B87E-4753-B0DA-AD0FCD8AD9DA}"/>
              </a:ext>
            </a:extLst>
          </p:cNvPr>
          <p:cNvSpPr>
            <a:spLocks noGrp="1"/>
          </p:cNvSpPr>
          <p:nvPr/>
        </p:nvSpPr>
        <p:spPr>
          <a:xfrm>
            <a:off x="514350" y="2781300"/>
            <a:ext cx="5353050" cy="438150"/>
          </a:xfrm>
          <a:prstGeom prst="roundRect">
            <a:avLst>
              <a:gd name="adj" fmla="val 17391"/>
            </a:avLst>
          </a:prstGeom>
          <a:solidFill>
            <a:srgbClr val="F4F8F5"/>
          </a:solidFill>
          <a:ln w="9525">
            <a:solidFill>
              <a:srgbClr val="D8E3DE"/>
            </a:solidFill>
          </a:ln>
        </p:spPr>
      </p:sp>
      <p:sp>
        <p:nvSpPr>
          <p:cNvPr id="9" name="Овал 8">
            <a:extLst>
              <a:ext uri="{FF2B5EF4-FFF2-40B4-BE49-F238E27FC236}">
                <a16:creationId xmlns:a16="http://schemas.microsoft.com/office/drawing/2014/main" id="{673CB81F-8683-4B26-8291-BBA28825BC63}"/>
              </a:ext>
            </a:extLst>
          </p:cNvPr>
          <p:cNvSpPr>
            <a:spLocks noGrp="1"/>
          </p:cNvSpPr>
          <p:nvPr/>
        </p:nvSpPr>
        <p:spPr>
          <a:xfrm>
            <a:off x="628650" y="2847975"/>
            <a:ext cx="323850" cy="304800"/>
          </a:xfrm>
          <a:prstGeom prst="ellipse">
            <a:avLst/>
          </a:prstGeom>
          <a:solidFill>
            <a:srgbClr val="0F6B64"/>
          </a:solidFill>
          <a:ln w="0">
            <a:noFill/>
          </a:ln>
        </p:spPr>
      </p:sp>
      <p:sp>
        <p:nvSpPr>
          <p:cNvPr id="10" name="Прямокутник 9">
            <a:extLst>
              <a:ext uri="{FF2B5EF4-FFF2-40B4-BE49-F238E27FC236}">
                <a16:creationId xmlns:a16="http://schemas.microsoft.com/office/drawing/2014/main" id="{172D7468-E3E6-4B81-9C23-F3D0CE2AAF53}"/>
              </a:ext>
            </a:extLst>
          </p:cNvPr>
          <p:cNvSpPr>
            <a:spLocks noGrp="1"/>
          </p:cNvSpPr>
          <p:nvPr/>
        </p:nvSpPr>
        <p:spPr>
          <a:xfrm>
            <a:off x="628650" y="2943225"/>
            <a:ext cx="323850" cy="114300"/>
          </a:xfrm>
          <a:prstGeom prst="rect">
            <a:avLst/>
          </a:prstGeom>
          <a:noFill/>
          <a:ln w="0">
            <a:noFill/>
          </a:ln>
        </p:spPr>
        <p:txBody>
          <a:bodyPr anchor="t">
            <a:normAutofit fontScale="25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01</a:t>
            </a:r>
          </a:p>
        </p:txBody>
      </p:sp>
      <p:sp>
        <p:nvSpPr>
          <p:cNvPr id="11" name="Прямокутник 10">
            <a:extLst>
              <a:ext uri="{FF2B5EF4-FFF2-40B4-BE49-F238E27FC236}">
                <a16:creationId xmlns:a16="http://schemas.microsoft.com/office/drawing/2014/main" id="{9777A0CD-FF97-4BAF-BCA8-67D4C5FC80A6}"/>
              </a:ext>
            </a:extLst>
          </p:cNvPr>
          <p:cNvSpPr>
            <a:spLocks noGrp="1"/>
          </p:cNvSpPr>
          <p:nvPr/>
        </p:nvSpPr>
        <p:spPr>
          <a:xfrm>
            <a:off x="1085850" y="2857500"/>
            <a:ext cx="1809750" cy="171450"/>
          </a:xfrm>
          <a:prstGeom prst="rect">
            <a:avLst/>
          </a:prstGeom>
          <a:noFill/>
          <a:ln w="0">
            <a:noFill/>
          </a:ln>
        </p:spPr>
        <p:txBody>
          <a:bodyPr anchor="t">
            <a:normAutofit fontScale="58333"/>
          </a:bodyPr>
          <a:lstStyle/>
          <a:p>
            <a:pPr algn="l">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Однакова сітка</a:t>
            </a:r>
          </a:p>
        </p:txBody>
      </p:sp>
      <p:sp>
        <p:nvSpPr>
          <p:cNvPr id="12" name="Прямокутник 11">
            <a:extLst>
              <a:ext uri="{FF2B5EF4-FFF2-40B4-BE49-F238E27FC236}">
                <a16:creationId xmlns:a16="http://schemas.microsoft.com/office/drawing/2014/main" id="{E9C3DB26-7878-4DAC-B29A-2823D8E2FBB1}"/>
              </a:ext>
            </a:extLst>
          </p:cNvPr>
          <p:cNvSpPr>
            <a:spLocks noGrp="1"/>
          </p:cNvSpPr>
          <p:nvPr/>
        </p:nvSpPr>
        <p:spPr>
          <a:xfrm>
            <a:off x="2990850" y="2857500"/>
            <a:ext cx="2667000" cy="238125"/>
          </a:xfrm>
          <a:prstGeom prst="rect">
            <a:avLst/>
          </a:prstGeom>
          <a:noFill/>
          <a:ln w="0">
            <a:noFill/>
          </a:ln>
        </p:spPr>
        <p:txBody>
          <a:bodyPr anchor="t">
            <a:normAutofit/>
          </a:bodyPr>
          <a:lstStyle/>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не враховує джерело й міграцію</a:t>
            </a:r>
          </a:p>
        </p:txBody>
      </p:sp>
      <p:sp>
        <p:nvSpPr>
          <p:cNvPr id="13" name="Прямокутник: округлені кути 12">
            <a:extLst>
              <a:ext uri="{FF2B5EF4-FFF2-40B4-BE49-F238E27FC236}">
                <a16:creationId xmlns:a16="http://schemas.microsoft.com/office/drawing/2014/main" id="{2131727C-1E65-4327-BDA8-EAD152083BFC}"/>
              </a:ext>
            </a:extLst>
          </p:cNvPr>
          <p:cNvSpPr>
            <a:spLocks noGrp="1"/>
          </p:cNvSpPr>
          <p:nvPr/>
        </p:nvSpPr>
        <p:spPr>
          <a:xfrm>
            <a:off x="6096000" y="2781300"/>
            <a:ext cx="5353050" cy="438150"/>
          </a:xfrm>
          <a:prstGeom prst="roundRect">
            <a:avLst>
              <a:gd name="adj" fmla="val 17391"/>
            </a:avLst>
          </a:prstGeom>
          <a:solidFill>
            <a:srgbClr val="F4F8F5"/>
          </a:solidFill>
          <a:ln w="9525">
            <a:solidFill>
              <a:srgbClr val="D8E3DE"/>
            </a:solidFill>
          </a:ln>
        </p:spPr>
      </p:sp>
      <p:sp>
        <p:nvSpPr>
          <p:cNvPr id="14" name="Овал 13">
            <a:extLst>
              <a:ext uri="{FF2B5EF4-FFF2-40B4-BE49-F238E27FC236}">
                <a16:creationId xmlns:a16="http://schemas.microsoft.com/office/drawing/2014/main" id="{8EF65760-4359-40F7-BDA4-CFD3DAFA57DF}"/>
              </a:ext>
            </a:extLst>
          </p:cNvPr>
          <p:cNvSpPr>
            <a:spLocks noGrp="1"/>
          </p:cNvSpPr>
          <p:nvPr/>
        </p:nvSpPr>
        <p:spPr>
          <a:xfrm>
            <a:off x="6210300" y="2847975"/>
            <a:ext cx="323850" cy="304800"/>
          </a:xfrm>
          <a:prstGeom prst="ellipse">
            <a:avLst/>
          </a:prstGeom>
          <a:solidFill>
            <a:srgbClr val="0F6B64"/>
          </a:solidFill>
          <a:ln w="0">
            <a:noFill/>
          </a:ln>
        </p:spPr>
      </p:sp>
      <p:sp>
        <p:nvSpPr>
          <p:cNvPr id="15" name="Прямокутник 14">
            <a:extLst>
              <a:ext uri="{FF2B5EF4-FFF2-40B4-BE49-F238E27FC236}">
                <a16:creationId xmlns:a16="http://schemas.microsoft.com/office/drawing/2014/main" id="{B8D8B8F3-FA26-46FB-92A1-678A7FA71E87}"/>
              </a:ext>
            </a:extLst>
          </p:cNvPr>
          <p:cNvSpPr>
            <a:spLocks noGrp="1"/>
          </p:cNvSpPr>
          <p:nvPr/>
        </p:nvSpPr>
        <p:spPr>
          <a:xfrm>
            <a:off x="6210300" y="2943225"/>
            <a:ext cx="323850" cy="114300"/>
          </a:xfrm>
          <a:prstGeom prst="rect">
            <a:avLst/>
          </a:prstGeom>
          <a:noFill/>
          <a:ln w="0">
            <a:noFill/>
          </a:ln>
        </p:spPr>
        <p:txBody>
          <a:bodyPr anchor="t">
            <a:normAutofit fontScale="25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02</a:t>
            </a:r>
          </a:p>
        </p:txBody>
      </p:sp>
      <p:sp>
        <p:nvSpPr>
          <p:cNvPr id="16" name="Прямокутник 15">
            <a:extLst>
              <a:ext uri="{FF2B5EF4-FFF2-40B4-BE49-F238E27FC236}">
                <a16:creationId xmlns:a16="http://schemas.microsoft.com/office/drawing/2014/main" id="{26CECF60-D5B3-4F1F-8A2A-17EC43BF7974}"/>
              </a:ext>
            </a:extLst>
          </p:cNvPr>
          <p:cNvSpPr>
            <a:spLocks noGrp="1"/>
          </p:cNvSpPr>
          <p:nvPr/>
        </p:nvSpPr>
        <p:spPr>
          <a:xfrm>
            <a:off x="6667500" y="2857500"/>
            <a:ext cx="1809750" cy="171450"/>
          </a:xfrm>
          <a:prstGeom prst="rect">
            <a:avLst/>
          </a:prstGeom>
          <a:noFill/>
          <a:ln w="0">
            <a:noFill/>
          </a:ln>
        </p:spPr>
        <p:txBody>
          <a:bodyPr anchor="t">
            <a:normAutofit fontScale="58333"/>
          </a:bodyPr>
          <a:lstStyle/>
          <a:p>
            <a:pPr algn="l">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Лише видимі плями</a:t>
            </a:r>
          </a:p>
        </p:txBody>
      </p:sp>
      <p:sp>
        <p:nvSpPr>
          <p:cNvPr id="17" name="Прямокутник 16">
            <a:extLst>
              <a:ext uri="{FF2B5EF4-FFF2-40B4-BE49-F238E27FC236}">
                <a16:creationId xmlns:a16="http://schemas.microsoft.com/office/drawing/2014/main" id="{B1A6C43A-55AB-402B-B435-515A5CFD7FF7}"/>
              </a:ext>
            </a:extLst>
          </p:cNvPr>
          <p:cNvSpPr>
            <a:spLocks noGrp="1"/>
          </p:cNvSpPr>
          <p:nvPr/>
        </p:nvSpPr>
        <p:spPr>
          <a:xfrm>
            <a:off x="8572500" y="2857500"/>
            <a:ext cx="2667000" cy="238125"/>
          </a:xfrm>
          <a:prstGeom prst="rect">
            <a:avLst/>
          </a:prstGeom>
          <a:noFill/>
          <a:ln w="0">
            <a:noFill/>
          </a:ln>
        </p:spPr>
        <p:txBody>
          <a:bodyPr anchor="t">
            <a:normAutofit/>
          </a:bodyPr>
          <a:lstStyle/>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не визначають загальні межі</a:t>
            </a:r>
          </a:p>
        </p:txBody>
      </p:sp>
      <p:sp>
        <p:nvSpPr>
          <p:cNvPr id="18" name="Прямокутник: округлені кути 17">
            <a:extLst>
              <a:ext uri="{FF2B5EF4-FFF2-40B4-BE49-F238E27FC236}">
                <a16:creationId xmlns:a16="http://schemas.microsoft.com/office/drawing/2014/main" id="{7E37BC17-E8AD-4445-835B-C16625BB18B4}"/>
              </a:ext>
            </a:extLst>
          </p:cNvPr>
          <p:cNvSpPr>
            <a:spLocks noGrp="1"/>
          </p:cNvSpPr>
          <p:nvPr/>
        </p:nvSpPr>
        <p:spPr>
          <a:xfrm>
            <a:off x="514350" y="3314700"/>
            <a:ext cx="5353050" cy="438150"/>
          </a:xfrm>
          <a:prstGeom prst="roundRect">
            <a:avLst>
              <a:gd name="adj" fmla="val 17391"/>
            </a:avLst>
          </a:prstGeom>
          <a:solidFill>
            <a:srgbClr val="F4F8F5"/>
          </a:solidFill>
          <a:ln w="9525">
            <a:solidFill>
              <a:srgbClr val="D8E3DE"/>
            </a:solidFill>
          </a:ln>
        </p:spPr>
      </p:sp>
      <p:sp>
        <p:nvSpPr>
          <p:cNvPr id="19" name="Овал 18">
            <a:extLst>
              <a:ext uri="{FF2B5EF4-FFF2-40B4-BE49-F238E27FC236}">
                <a16:creationId xmlns:a16="http://schemas.microsoft.com/office/drawing/2014/main" id="{18C7DC2D-889E-4AFA-8587-764D43D66C78}"/>
              </a:ext>
            </a:extLst>
          </p:cNvPr>
          <p:cNvSpPr>
            <a:spLocks noGrp="1"/>
          </p:cNvSpPr>
          <p:nvPr/>
        </p:nvSpPr>
        <p:spPr>
          <a:xfrm>
            <a:off x="628650" y="3381375"/>
            <a:ext cx="323850" cy="304800"/>
          </a:xfrm>
          <a:prstGeom prst="ellipse">
            <a:avLst/>
          </a:prstGeom>
          <a:solidFill>
            <a:srgbClr val="0F6B64"/>
          </a:solidFill>
          <a:ln w="0">
            <a:noFill/>
          </a:ln>
        </p:spPr>
      </p:sp>
      <p:sp>
        <p:nvSpPr>
          <p:cNvPr id="20" name="Прямокутник 19">
            <a:extLst>
              <a:ext uri="{FF2B5EF4-FFF2-40B4-BE49-F238E27FC236}">
                <a16:creationId xmlns:a16="http://schemas.microsoft.com/office/drawing/2014/main" id="{7E464F07-18DE-411E-A18C-CA36637A1406}"/>
              </a:ext>
            </a:extLst>
          </p:cNvPr>
          <p:cNvSpPr>
            <a:spLocks noGrp="1"/>
          </p:cNvSpPr>
          <p:nvPr/>
        </p:nvSpPr>
        <p:spPr>
          <a:xfrm>
            <a:off x="628650" y="3476625"/>
            <a:ext cx="323850" cy="114300"/>
          </a:xfrm>
          <a:prstGeom prst="rect">
            <a:avLst/>
          </a:prstGeom>
          <a:noFill/>
          <a:ln w="0">
            <a:noFill/>
          </a:ln>
        </p:spPr>
        <p:txBody>
          <a:bodyPr anchor="t">
            <a:normAutofit fontScale="25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03</a:t>
            </a:r>
          </a:p>
        </p:txBody>
      </p:sp>
      <p:sp>
        <p:nvSpPr>
          <p:cNvPr id="21" name="Прямокутник 20">
            <a:extLst>
              <a:ext uri="{FF2B5EF4-FFF2-40B4-BE49-F238E27FC236}">
                <a16:creationId xmlns:a16="http://schemas.microsoft.com/office/drawing/2014/main" id="{6A697B36-E09D-4789-9E6D-9ACE5AA65D13}"/>
              </a:ext>
            </a:extLst>
          </p:cNvPr>
          <p:cNvSpPr>
            <a:spLocks noGrp="1"/>
          </p:cNvSpPr>
          <p:nvPr/>
        </p:nvSpPr>
        <p:spPr>
          <a:xfrm>
            <a:off x="1085850" y="3390900"/>
            <a:ext cx="1809750" cy="171450"/>
          </a:xfrm>
          <a:prstGeom prst="rect">
            <a:avLst/>
          </a:prstGeom>
          <a:noFill/>
          <a:ln w="0">
            <a:noFill/>
          </a:ln>
        </p:spPr>
        <p:txBody>
          <a:bodyPr anchor="t">
            <a:normAutofit fontScale="58333"/>
          </a:bodyPr>
          <a:lstStyle/>
          <a:p>
            <a:pPr algn="l">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Немає фону</a:t>
            </a:r>
          </a:p>
        </p:txBody>
      </p:sp>
      <p:sp>
        <p:nvSpPr>
          <p:cNvPr id="22" name="Прямокутник 21">
            <a:extLst>
              <a:ext uri="{FF2B5EF4-FFF2-40B4-BE49-F238E27FC236}">
                <a16:creationId xmlns:a16="http://schemas.microsoft.com/office/drawing/2014/main" id="{5C211D1F-809B-4B68-8D7F-5FAC83679194}"/>
              </a:ext>
            </a:extLst>
          </p:cNvPr>
          <p:cNvSpPr>
            <a:spLocks noGrp="1"/>
          </p:cNvSpPr>
          <p:nvPr/>
        </p:nvSpPr>
        <p:spPr>
          <a:xfrm>
            <a:off x="2990850" y="3390900"/>
            <a:ext cx="2667000" cy="238125"/>
          </a:xfrm>
          <a:prstGeom prst="rect">
            <a:avLst/>
          </a:prstGeom>
          <a:noFill/>
          <a:ln w="0">
            <a:noFill/>
          </a:ln>
        </p:spPr>
        <p:txBody>
          <a:bodyPr anchor="t">
            <a:normAutofit/>
          </a:bodyPr>
          <a:lstStyle/>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не відокремити попередній стан</a:t>
            </a:r>
          </a:p>
        </p:txBody>
      </p:sp>
      <p:sp>
        <p:nvSpPr>
          <p:cNvPr id="23" name="Прямокутник: округлені кути 22">
            <a:extLst>
              <a:ext uri="{FF2B5EF4-FFF2-40B4-BE49-F238E27FC236}">
                <a16:creationId xmlns:a16="http://schemas.microsoft.com/office/drawing/2014/main" id="{40222652-5C2B-46D2-9258-45D086050324}"/>
              </a:ext>
            </a:extLst>
          </p:cNvPr>
          <p:cNvSpPr>
            <a:spLocks noGrp="1"/>
          </p:cNvSpPr>
          <p:nvPr/>
        </p:nvSpPr>
        <p:spPr>
          <a:xfrm>
            <a:off x="6096000" y="3314700"/>
            <a:ext cx="5353050" cy="438150"/>
          </a:xfrm>
          <a:prstGeom prst="roundRect">
            <a:avLst>
              <a:gd name="adj" fmla="val 17391"/>
            </a:avLst>
          </a:prstGeom>
          <a:solidFill>
            <a:srgbClr val="F4F8F5"/>
          </a:solidFill>
          <a:ln w="9525">
            <a:solidFill>
              <a:srgbClr val="D8E3DE"/>
            </a:solidFill>
          </a:ln>
        </p:spPr>
      </p:sp>
      <p:sp>
        <p:nvSpPr>
          <p:cNvPr id="24" name="Овал 23">
            <a:extLst>
              <a:ext uri="{FF2B5EF4-FFF2-40B4-BE49-F238E27FC236}">
                <a16:creationId xmlns:a16="http://schemas.microsoft.com/office/drawing/2014/main" id="{935DB124-EBE0-405B-95C4-C3D8B381F327}"/>
              </a:ext>
            </a:extLst>
          </p:cNvPr>
          <p:cNvSpPr>
            <a:spLocks noGrp="1"/>
          </p:cNvSpPr>
          <p:nvPr/>
        </p:nvSpPr>
        <p:spPr>
          <a:xfrm>
            <a:off x="6210300" y="3381375"/>
            <a:ext cx="323850" cy="304800"/>
          </a:xfrm>
          <a:prstGeom prst="ellipse">
            <a:avLst/>
          </a:prstGeom>
          <a:solidFill>
            <a:srgbClr val="0F6B64"/>
          </a:solidFill>
          <a:ln w="0">
            <a:noFill/>
          </a:ln>
        </p:spPr>
      </p:sp>
      <p:sp>
        <p:nvSpPr>
          <p:cNvPr id="25" name="Прямокутник 24">
            <a:extLst>
              <a:ext uri="{FF2B5EF4-FFF2-40B4-BE49-F238E27FC236}">
                <a16:creationId xmlns:a16="http://schemas.microsoft.com/office/drawing/2014/main" id="{C22E5CE3-AE97-43B3-857E-6EC504F3D9E3}"/>
              </a:ext>
            </a:extLst>
          </p:cNvPr>
          <p:cNvSpPr>
            <a:spLocks noGrp="1"/>
          </p:cNvSpPr>
          <p:nvPr/>
        </p:nvSpPr>
        <p:spPr>
          <a:xfrm>
            <a:off x="6210300" y="3476625"/>
            <a:ext cx="323850" cy="114300"/>
          </a:xfrm>
          <a:prstGeom prst="rect">
            <a:avLst/>
          </a:prstGeom>
          <a:noFill/>
          <a:ln w="0">
            <a:noFill/>
          </a:ln>
        </p:spPr>
        <p:txBody>
          <a:bodyPr anchor="t">
            <a:normAutofit fontScale="25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04</a:t>
            </a:r>
          </a:p>
        </p:txBody>
      </p:sp>
      <p:sp>
        <p:nvSpPr>
          <p:cNvPr id="26" name="Прямокутник 25">
            <a:extLst>
              <a:ext uri="{FF2B5EF4-FFF2-40B4-BE49-F238E27FC236}">
                <a16:creationId xmlns:a16="http://schemas.microsoft.com/office/drawing/2014/main" id="{E90413DA-0075-4CCD-8237-8BF5DC221517}"/>
              </a:ext>
            </a:extLst>
          </p:cNvPr>
          <p:cNvSpPr>
            <a:spLocks noGrp="1"/>
          </p:cNvSpPr>
          <p:nvPr/>
        </p:nvSpPr>
        <p:spPr>
          <a:xfrm>
            <a:off x="6667500" y="3390900"/>
            <a:ext cx="1809750" cy="171450"/>
          </a:xfrm>
          <a:prstGeom prst="rect">
            <a:avLst/>
          </a:prstGeom>
          <a:noFill/>
          <a:ln w="0">
            <a:noFill/>
          </a:ln>
        </p:spPr>
        <p:txBody>
          <a:bodyPr anchor="t">
            <a:normAutofit fontScale="58333"/>
          </a:bodyPr>
          <a:lstStyle/>
          <a:p>
            <a:pPr algn="l">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Неправильний фон</a:t>
            </a:r>
          </a:p>
        </p:txBody>
      </p:sp>
      <p:sp>
        <p:nvSpPr>
          <p:cNvPr id="27" name="Прямокутник 26">
            <a:extLst>
              <a:ext uri="{FF2B5EF4-FFF2-40B4-BE49-F238E27FC236}">
                <a16:creationId xmlns:a16="http://schemas.microsoft.com/office/drawing/2014/main" id="{919AD843-3454-4FD6-9887-A337E9523D61}"/>
              </a:ext>
            </a:extLst>
          </p:cNvPr>
          <p:cNvSpPr>
            <a:spLocks noGrp="1"/>
          </p:cNvSpPr>
          <p:nvPr/>
        </p:nvSpPr>
        <p:spPr>
          <a:xfrm>
            <a:off x="8572500" y="3390900"/>
            <a:ext cx="2667000" cy="238125"/>
          </a:xfrm>
          <a:prstGeom prst="rect">
            <a:avLst/>
          </a:prstGeom>
          <a:noFill/>
          <a:ln w="0">
            <a:noFill/>
          </a:ln>
        </p:spPr>
        <p:txBody>
          <a:bodyPr anchor="t">
            <a:normAutofit/>
          </a:bodyPr>
          <a:lstStyle/>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непорівнювані умови</a:t>
            </a:r>
          </a:p>
        </p:txBody>
      </p:sp>
      <p:sp>
        <p:nvSpPr>
          <p:cNvPr id="28" name="Прямокутник: округлені кути 27">
            <a:extLst>
              <a:ext uri="{FF2B5EF4-FFF2-40B4-BE49-F238E27FC236}">
                <a16:creationId xmlns:a16="http://schemas.microsoft.com/office/drawing/2014/main" id="{1064C499-091D-4FF1-8081-C4FD1EF98D23}"/>
              </a:ext>
            </a:extLst>
          </p:cNvPr>
          <p:cNvSpPr>
            <a:spLocks noGrp="1"/>
          </p:cNvSpPr>
          <p:nvPr/>
        </p:nvSpPr>
        <p:spPr>
          <a:xfrm>
            <a:off x="514350" y="3848100"/>
            <a:ext cx="5353050" cy="438150"/>
          </a:xfrm>
          <a:prstGeom prst="roundRect">
            <a:avLst>
              <a:gd name="adj" fmla="val 17391"/>
            </a:avLst>
          </a:prstGeom>
          <a:solidFill>
            <a:srgbClr val="F4F8F5"/>
          </a:solidFill>
          <a:ln w="9525">
            <a:solidFill>
              <a:srgbClr val="D8E3DE"/>
            </a:solidFill>
          </a:ln>
        </p:spPr>
      </p:sp>
      <p:sp>
        <p:nvSpPr>
          <p:cNvPr id="29" name="Овал 28">
            <a:extLst>
              <a:ext uri="{FF2B5EF4-FFF2-40B4-BE49-F238E27FC236}">
                <a16:creationId xmlns:a16="http://schemas.microsoft.com/office/drawing/2014/main" id="{24927B76-9EED-42EF-B88A-BB9399142841}"/>
              </a:ext>
            </a:extLst>
          </p:cNvPr>
          <p:cNvSpPr>
            <a:spLocks noGrp="1"/>
          </p:cNvSpPr>
          <p:nvPr/>
        </p:nvSpPr>
        <p:spPr>
          <a:xfrm>
            <a:off x="628650" y="3914775"/>
            <a:ext cx="323850" cy="304800"/>
          </a:xfrm>
          <a:prstGeom prst="ellipse">
            <a:avLst/>
          </a:prstGeom>
          <a:solidFill>
            <a:srgbClr val="0F6B64"/>
          </a:solidFill>
          <a:ln w="0">
            <a:noFill/>
          </a:ln>
        </p:spPr>
      </p:sp>
      <p:sp>
        <p:nvSpPr>
          <p:cNvPr id="30" name="Прямокутник 29">
            <a:extLst>
              <a:ext uri="{FF2B5EF4-FFF2-40B4-BE49-F238E27FC236}">
                <a16:creationId xmlns:a16="http://schemas.microsoft.com/office/drawing/2014/main" id="{F16A1286-CA67-4EF1-8069-4C18FEA02778}"/>
              </a:ext>
            </a:extLst>
          </p:cNvPr>
          <p:cNvSpPr>
            <a:spLocks noGrp="1"/>
          </p:cNvSpPr>
          <p:nvPr/>
        </p:nvSpPr>
        <p:spPr>
          <a:xfrm>
            <a:off x="628650" y="4010025"/>
            <a:ext cx="323850" cy="114300"/>
          </a:xfrm>
          <a:prstGeom prst="rect">
            <a:avLst/>
          </a:prstGeom>
          <a:noFill/>
          <a:ln w="0">
            <a:noFill/>
          </a:ln>
        </p:spPr>
        <p:txBody>
          <a:bodyPr anchor="t">
            <a:normAutofit fontScale="25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05</a:t>
            </a:r>
          </a:p>
        </p:txBody>
      </p:sp>
      <p:sp>
        <p:nvSpPr>
          <p:cNvPr id="31" name="Прямокутник 30">
            <a:extLst>
              <a:ext uri="{FF2B5EF4-FFF2-40B4-BE49-F238E27FC236}">
                <a16:creationId xmlns:a16="http://schemas.microsoft.com/office/drawing/2014/main" id="{5CFCFF6C-BDA2-4151-A5C1-C2BFD3E8CA7A}"/>
              </a:ext>
            </a:extLst>
          </p:cNvPr>
          <p:cNvSpPr>
            <a:spLocks noGrp="1"/>
          </p:cNvSpPr>
          <p:nvPr/>
        </p:nvSpPr>
        <p:spPr>
          <a:xfrm>
            <a:off x="1085850" y="3924300"/>
            <a:ext cx="1809750" cy="171450"/>
          </a:xfrm>
          <a:prstGeom prst="rect">
            <a:avLst/>
          </a:prstGeom>
          <a:noFill/>
          <a:ln w="0">
            <a:noFill/>
          </a:ln>
        </p:spPr>
        <p:txBody>
          <a:bodyPr anchor="t">
            <a:normAutofit fontScale="58333"/>
          </a:bodyPr>
          <a:lstStyle/>
          <a:p>
            <a:pPr algn="l">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Змішані горизонти</a:t>
            </a:r>
          </a:p>
        </p:txBody>
      </p:sp>
      <p:sp>
        <p:nvSpPr>
          <p:cNvPr id="32" name="Прямокутник 31">
            <a:extLst>
              <a:ext uri="{FF2B5EF4-FFF2-40B4-BE49-F238E27FC236}">
                <a16:creationId xmlns:a16="http://schemas.microsoft.com/office/drawing/2014/main" id="{86E1AD7C-65C2-4F63-A56E-FF21EAC5C150}"/>
              </a:ext>
            </a:extLst>
          </p:cNvPr>
          <p:cNvSpPr>
            <a:spLocks noGrp="1"/>
          </p:cNvSpPr>
          <p:nvPr/>
        </p:nvSpPr>
        <p:spPr>
          <a:xfrm>
            <a:off x="2990850" y="3924300"/>
            <a:ext cx="2667000" cy="238125"/>
          </a:xfrm>
          <a:prstGeom prst="rect">
            <a:avLst/>
          </a:prstGeom>
          <a:noFill/>
          <a:ln w="0">
            <a:noFill/>
          </a:ln>
        </p:spPr>
        <p:txBody>
          <a:bodyPr anchor="t">
            <a:normAutofit/>
          </a:bodyPr>
          <a:lstStyle/>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прихований вертикальний профіль</a:t>
            </a:r>
          </a:p>
        </p:txBody>
      </p:sp>
      <p:sp>
        <p:nvSpPr>
          <p:cNvPr id="33" name="Прямокутник: округлені кути 32">
            <a:extLst>
              <a:ext uri="{FF2B5EF4-FFF2-40B4-BE49-F238E27FC236}">
                <a16:creationId xmlns:a16="http://schemas.microsoft.com/office/drawing/2014/main" id="{CEAE8A42-7F3B-47FA-B70A-7D76E1CD223E}"/>
              </a:ext>
            </a:extLst>
          </p:cNvPr>
          <p:cNvSpPr>
            <a:spLocks noGrp="1"/>
          </p:cNvSpPr>
          <p:nvPr/>
        </p:nvSpPr>
        <p:spPr>
          <a:xfrm>
            <a:off x="6096000" y="3848100"/>
            <a:ext cx="5353050" cy="438150"/>
          </a:xfrm>
          <a:prstGeom prst="roundRect">
            <a:avLst>
              <a:gd name="adj" fmla="val 17391"/>
            </a:avLst>
          </a:prstGeom>
          <a:solidFill>
            <a:srgbClr val="F4F8F5"/>
          </a:solidFill>
          <a:ln w="9525">
            <a:solidFill>
              <a:srgbClr val="D8E3DE"/>
            </a:solidFill>
          </a:ln>
        </p:spPr>
      </p:sp>
      <p:sp>
        <p:nvSpPr>
          <p:cNvPr id="34" name="Овал 33">
            <a:extLst>
              <a:ext uri="{FF2B5EF4-FFF2-40B4-BE49-F238E27FC236}">
                <a16:creationId xmlns:a16="http://schemas.microsoft.com/office/drawing/2014/main" id="{7FB4114F-B1FA-4011-9102-4CD2E075F433}"/>
              </a:ext>
            </a:extLst>
          </p:cNvPr>
          <p:cNvSpPr>
            <a:spLocks noGrp="1"/>
          </p:cNvSpPr>
          <p:nvPr/>
        </p:nvSpPr>
        <p:spPr>
          <a:xfrm>
            <a:off x="6210300" y="3914775"/>
            <a:ext cx="323850" cy="304800"/>
          </a:xfrm>
          <a:prstGeom prst="ellipse">
            <a:avLst/>
          </a:prstGeom>
          <a:solidFill>
            <a:srgbClr val="0F6B64"/>
          </a:solidFill>
          <a:ln w="0">
            <a:noFill/>
          </a:ln>
        </p:spPr>
      </p:sp>
      <p:sp>
        <p:nvSpPr>
          <p:cNvPr id="35" name="Прямокутник 34">
            <a:extLst>
              <a:ext uri="{FF2B5EF4-FFF2-40B4-BE49-F238E27FC236}">
                <a16:creationId xmlns:a16="http://schemas.microsoft.com/office/drawing/2014/main" id="{FF038EC9-94E6-4AE9-97C2-9240C709C2B3}"/>
              </a:ext>
            </a:extLst>
          </p:cNvPr>
          <p:cNvSpPr>
            <a:spLocks noGrp="1"/>
          </p:cNvSpPr>
          <p:nvPr/>
        </p:nvSpPr>
        <p:spPr>
          <a:xfrm>
            <a:off x="6210300" y="4010025"/>
            <a:ext cx="323850" cy="114300"/>
          </a:xfrm>
          <a:prstGeom prst="rect">
            <a:avLst/>
          </a:prstGeom>
          <a:noFill/>
          <a:ln w="0">
            <a:noFill/>
          </a:ln>
        </p:spPr>
        <p:txBody>
          <a:bodyPr anchor="t">
            <a:normAutofit fontScale="25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06</a:t>
            </a:r>
          </a:p>
        </p:txBody>
      </p:sp>
      <p:sp>
        <p:nvSpPr>
          <p:cNvPr id="36" name="Прямокутник 35">
            <a:extLst>
              <a:ext uri="{FF2B5EF4-FFF2-40B4-BE49-F238E27FC236}">
                <a16:creationId xmlns:a16="http://schemas.microsoft.com/office/drawing/2014/main" id="{D49784E1-F5BB-46E7-A546-65F31F963CC3}"/>
              </a:ext>
            </a:extLst>
          </p:cNvPr>
          <p:cNvSpPr>
            <a:spLocks noGrp="1"/>
          </p:cNvSpPr>
          <p:nvPr/>
        </p:nvSpPr>
        <p:spPr>
          <a:xfrm>
            <a:off x="6667500" y="3924300"/>
            <a:ext cx="1809750" cy="171450"/>
          </a:xfrm>
          <a:prstGeom prst="rect">
            <a:avLst/>
          </a:prstGeom>
          <a:noFill/>
          <a:ln w="0">
            <a:noFill/>
          </a:ln>
        </p:spPr>
        <p:txBody>
          <a:bodyPr anchor="t">
            <a:normAutofit fontScale="58333"/>
          </a:bodyPr>
          <a:lstStyle/>
          <a:p>
            <a:pPr algn="l">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Змішані страти</a:t>
            </a:r>
          </a:p>
        </p:txBody>
      </p:sp>
      <p:sp>
        <p:nvSpPr>
          <p:cNvPr id="37" name="Прямокутник 36">
            <a:extLst>
              <a:ext uri="{FF2B5EF4-FFF2-40B4-BE49-F238E27FC236}">
                <a16:creationId xmlns:a16="http://schemas.microsoft.com/office/drawing/2014/main" id="{8F709BDD-EC1C-4CAF-A479-B83F8581F35E}"/>
              </a:ext>
            </a:extLst>
          </p:cNvPr>
          <p:cNvSpPr>
            <a:spLocks noGrp="1"/>
          </p:cNvSpPr>
          <p:nvPr/>
        </p:nvSpPr>
        <p:spPr>
          <a:xfrm>
            <a:off x="8572500" y="3924300"/>
            <a:ext cx="2667000" cy="238125"/>
          </a:xfrm>
          <a:prstGeom prst="rect">
            <a:avLst/>
          </a:prstGeom>
          <a:noFill/>
          <a:ln w="0">
            <a:noFill/>
          </a:ln>
        </p:spPr>
        <p:txBody>
          <a:bodyPr anchor="t">
            <a:normAutofit/>
          </a:bodyPr>
          <a:lstStyle/>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хибне усереднення</a:t>
            </a:r>
          </a:p>
        </p:txBody>
      </p:sp>
      <p:sp>
        <p:nvSpPr>
          <p:cNvPr id="38" name="Прямокутник: округлені кути 37">
            <a:extLst>
              <a:ext uri="{FF2B5EF4-FFF2-40B4-BE49-F238E27FC236}">
                <a16:creationId xmlns:a16="http://schemas.microsoft.com/office/drawing/2014/main" id="{14E4C753-EC9C-4E9C-959D-DCA69D8F95B0}"/>
              </a:ext>
            </a:extLst>
          </p:cNvPr>
          <p:cNvSpPr>
            <a:spLocks noGrp="1"/>
          </p:cNvSpPr>
          <p:nvPr/>
        </p:nvSpPr>
        <p:spPr>
          <a:xfrm>
            <a:off x="514350" y="4381500"/>
            <a:ext cx="5353050" cy="438150"/>
          </a:xfrm>
          <a:prstGeom prst="roundRect">
            <a:avLst>
              <a:gd name="adj" fmla="val 17391"/>
            </a:avLst>
          </a:prstGeom>
          <a:solidFill>
            <a:srgbClr val="F4F8F5"/>
          </a:solidFill>
          <a:ln w="9525">
            <a:solidFill>
              <a:srgbClr val="D8E3DE"/>
            </a:solidFill>
          </a:ln>
        </p:spPr>
      </p:sp>
      <p:sp>
        <p:nvSpPr>
          <p:cNvPr id="39" name="Овал 38">
            <a:extLst>
              <a:ext uri="{FF2B5EF4-FFF2-40B4-BE49-F238E27FC236}">
                <a16:creationId xmlns:a16="http://schemas.microsoft.com/office/drawing/2014/main" id="{648AA235-94A4-4D1C-AB0C-B258C04B5BF7}"/>
              </a:ext>
            </a:extLst>
          </p:cNvPr>
          <p:cNvSpPr>
            <a:spLocks noGrp="1"/>
          </p:cNvSpPr>
          <p:nvPr/>
        </p:nvSpPr>
        <p:spPr>
          <a:xfrm>
            <a:off x="628650" y="4448175"/>
            <a:ext cx="323850" cy="304800"/>
          </a:xfrm>
          <a:prstGeom prst="ellipse">
            <a:avLst/>
          </a:prstGeom>
          <a:solidFill>
            <a:srgbClr val="0F6B64"/>
          </a:solidFill>
          <a:ln w="0">
            <a:noFill/>
          </a:ln>
        </p:spPr>
      </p:sp>
      <p:sp>
        <p:nvSpPr>
          <p:cNvPr id="40" name="Прямокутник 39">
            <a:extLst>
              <a:ext uri="{FF2B5EF4-FFF2-40B4-BE49-F238E27FC236}">
                <a16:creationId xmlns:a16="http://schemas.microsoft.com/office/drawing/2014/main" id="{EF70B888-F04C-44F4-9034-F46D2A092BA5}"/>
              </a:ext>
            </a:extLst>
          </p:cNvPr>
          <p:cNvSpPr>
            <a:spLocks noGrp="1"/>
          </p:cNvSpPr>
          <p:nvPr/>
        </p:nvSpPr>
        <p:spPr>
          <a:xfrm>
            <a:off x="628650" y="4543425"/>
            <a:ext cx="323850" cy="114300"/>
          </a:xfrm>
          <a:prstGeom prst="rect">
            <a:avLst/>
          </a:prstGeom>
          <a:noFill/>
          <a:ln w="0">
            <a:noFill/>
          </a:ln>
        </p:spPr>
        <p:txBody>
          <a:bodyPr anchor="t">
            <a:normAutofit fontScale="25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07</a:t>
            </a:r>
          </a:p>
        </p:txBody>
      </p:sp>
      <p:sp>
        <p:nvSpPr>
          <p:cNvPr id="41" name="Прямокутник 40">
            <a:extLst>
              <a:ext uri="{FF2B5EF4-FFF2-40B4-BE49-F238E27FC236}">
                <a16:creationId xmlns:a16="http://schemas.microsoft.com/office/drawing/2014/main" id="{053C0BAD-9AAF-4D80-AF72-7824E0297716}"/>
              </a:ext>
            </a:extLst>
          </p:cNvPr>
          <p:cNvSpPr>
            <a:spLocks noGrp="1"/>
          </p:cNvSpPr>
          <p:nvPr/>
        </p:nvSpPr>
        <p:spPr>
          <a:xfrm>
            <a:off x="1085850" y="4457700"/>
            <a:ext cx="1809750" cy="171450"/>
          </a:xfrm>
          <a:prstGeom prst="rect">
            <a:avLst/>
          </a:prstGeom>
          <a:noFill/>
          <a:ln w="0">
            <a:noFill/>
          </a:ln>
        </p:spPr>
        <p:txBody>
          <a:bodyPr anchor="t">
            <a:normAutofit fontScale="58333"/>
          </a:bodyPr>
          <a:lstStyle/>
          <a:p>
            <a:pPr algn="l">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Ігнорування LOQ</a:t>
            </a:r>
          </a:p>
        </p:txBody>
      </p:sp>
      <p:sp>
        <p:nvSpPr>
          <p:cNvPr id="42" name="Прямокутник 41">
            <a:extLst>
              <a:ext uri="{FF2B5EF4-FFF2-40B4-BE49-F238E27FC236}">
                <a16:creationId xmlns:a16="http://schemas.microsoft.com/office/drawing/2014/main" id="{18FEAF81-89D5-4058-8109-10F4A99E2A39}"/>
              </a:ext>
            </a:extLst>
          </p:cNvPr>
          <p:cNvSpPr>
            <a:spLocks noGrp="1"/>
          </p:cNvSpPr>
          <p:nvPr/>
        </p:nvSpPr>
        <p:spPr>
          <a:xfrm>
            <a:off x="2990850" y="4457700"/>
            <a:ext cx="2667000" cy="238125"/>
          </a:xfrm>
          <a:prstGeom prst="rect">
            <a:avLst/>
          </a:prstGeom>
          <a:noFill/>
          <a:ln w="0">
            <a:noFill/>
          </a:ln>
        </p:spPr>
        <p:txBody>
          <a:bodyPr anchor="t">
            <a:normAutofit/>
          </a:bodyPr>
          <a:lstStyle/>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метод не бачить критерій</a:t>
            </a:r>
          </a:p>
        </p:txBody>
      </p:sp>
      <p:sp>
        <p:nvSpPr>
          <p:cNvPr id="43" name="Прямокутник: округлені кути 42">
            <a:extLst>
              <a:ext uri="{FF2B5EF4-FFF2-40B4-BE49-F238E27FC236}">
                <a16:creationId xmlns:a16="http://schemas.microsoft.com/office/drawing/2014/main" id="{A0078D90-9491-4724-BA16-0B11C7BF18F5}"/>
              </a:ext>
            </a:extLst>
          </p:cNvPr>
          <p:cNvSpPr>
            <a:spLocks noGrp="1"/>
          </p:cNvSpPr>
          <p:nvPr/>
        </p:nvSpPr>
        <p:spPr>
          <a:xfrm>
            <a:off x="6096000" y="4381500"/>
            <a:ext cx="5353050" cy="438150"/>
          </a:xfrm>
          <a:prstGeom prst="roundRect">
            <a:avLst>
              <a:gd name="adj" fmla="val 17391"/>
            </a:avLst>
          </a:prstGeom>
          <a:solidFill>
            <a:srgbClr val="F4F8F5"/>
          </a:solidFill>
          <a:ln w="9525">
            <a:solidFill>
              <a:srgbClr val="D8E3DE"/>
            </a:solidFill>
          </a:ln>
        </p:spPr>
      </p:sp>
      <p:sp>
        <p:nvSpPr>
          <p:cNvPr id="44" name="Овал 43">
            <a:extLst>
              <a:ext uri="{FF2B5EF4-FFF2-40B4-BE49-F238E27FC236}">
                <a16:creationId xmlns:a16="http://schemas.microsoft.com/office/drawing/2014/main" id="{83974FD2-9E37-4ADE-B549-3BAA87B2DAEC}"/>
              </a:ext>
            </a:extLst>
          </p:cNvPr>
          <p:cNvSpPr>
            <a:spLocks noGrp="1"/>
          </p:cNvSpPr>
          <p:nvPr/>
        </p:nvSpPr>
        <p:spPr>
          <a:xfrm>
            <a:off x="6210300" y="4448175"/>
            <a:ext cx="323850" cy="304800"/>
          </a:xfrm>
          <a:prstGeom prst="ellipse">
            <a:avLst/>
          </a:prstGeom>
          <a:solidFill>
            <a:srgbClr val="0F6B64"/>
          </a:solidFill>
          <a:ln w="0">
            <a:noFill/>
          </a:ln>
        </p:spPr>
      </p:sp>
      <p:sp>
        <p:nvSpPr>
          <p:cNvPr id="45" name="Прямокутник 44">
            <a:extLst>
              <a:ext uri="{FF2B5EF4-FFF2-40B4-BE49-F238E27FC236}">
                <a16:creationId xmlns:a16="http://schemas.microsoft.com/office/drawing/2014/main" id="{AF7F1940-A12C-4100-94F5-DC16353EDFAD}"/>
              </a:ext>
            </a:extLst>
          </p:cNvPr>
          <p:cNvSpPr>
            <a:spLocks noGrp="1"/>
          </p:cNvSpPr>
          <p:nvPr/>
        </p:nvSpPr>
        <p:spPr>
          <a:xfrm>
            <a:off x="6210300" y="4543425"/>
            <a:ext cx="323850" cy="114300"/>
          </a:xfrm>
          <a:prstGeom prst="rect">
            <a:avLst/>
          </a:prstGeom>
          <a:noFill/>
          <a:ln w="0">
            <a:noFill/>
          </a:ln>
        </p:spPr>
        <p:txBody>
          <a:bodyPr anchor="t">
            <a:normAutofit fontScale="25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08</a:t>
            </a:r>
          </a:p>
        </p:txBody>
      </p:sp>
      <p:sp>
        <p:nvSpPr>
          <p:cNvPr id="46" name="Прямокутник 45">
            <a:extLst>
              <a:ext uri="{FF2B5EF4-FFF2-40B4-BE49-F238E27FC236}">
                <a16:creationId xmlns:a16="http://schemas.microsoft.com/office/drawing/2014/main" id="{4E6FAA46-D438-464D-8ED7-720076C85E34}"/>
              </a:ext>
            </a:extLst>
          </p:cNvPr>
          <p:cNvSpPr>
            <a:spLocks noGrp="1"/>
          </p:cNvSpPr>
          <p:nvPr/>
        </p:nvSpPr>
        <p:spPr>
          <a:xfrm>
            <a:off x="6667500" y="4457700"/>
            <a:ext cx="1809750" cy="171450"/>
          </a:xfrm>
          <a:prstGeom prst="rect">
            <a:avLst/>
          </a:prstGeom>
          <a:noFill/>
          <a:ln w="0">
            <a:noFill/>
          </a:ln>
        </p:spPr>
        <p:txBody>
          <a:bodyPr anchor="t">
            <a:normAutofit fontScale="58333"/>
          </a:bodyPr>
          <a:lstStyle/>
          <a:p>
            <a:pPr algn="l">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Немає QC</a:t>
            </a:r>
          </a:p>
        </p:txBody>
      </p:sp>
      <p:sp>
        <p:nvSpPr>
          <p:cNvPr id="47" name="Прямокутник 46">
            <a:extLst>
              <a:ext uri="{FF2B5EF4-FFF2-40B4-BE49-F238E27FC236}">
                <a16:creationId xmlns:a16="http://schemas.microsoft.com/office/drawing/2014/main" id="{08B94613-EEF3-4576-BF5B-6C23DD90E8D0}"/>
              </a:ext>
            </a:extLst>
          </p:cNvPr>
          <p:cNvSpPr>
            <a:spLocks noGrp="1"/>
          </p:cNvSpPr>
          <p:nvPr/>
        </p:nvSpPr>
        <p:spPr>
          <a:xfrm>
            <a:off x="8572500" y="4457700"/>
            <a:ext cx="2667000" cy="238125"/>
          </a:xfrm>
          <a:prstGeom prst="rect">
            <a:avLst/>
          </a:prstGeom>
          <a:noFill/>
          <a:ln w="0">
            <a:noFill/>
          </a:ln>
        </p:spPr>
        <p:txBody>
          <a:bodyPr anchor="t">
            <a:normAutofit/>
          </a:bodyPr>
          <a:lstStyle/>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невідома відтворюваність</a:t>
            </a:r>
          </a:p>
        </p:txBody>
      </p:sp>
      <p:sp>
        <p:nvSpPr>
          <p:cNvPr id="48" name="Прямокутник: округлені кути 47">
            <a:extLst>
              <a:ext uri="{FF2B5EF4-FFF2-40B4-BE49-F238E27FC236}">
                <a16:creationId xmlns:a16="http://schemas.microsoft.com/office/drawing/2014/main" id="{D4A9398A-5839-41A7-A665-EC8DEF553984}"/>
              </a:ext>
            </a:extLst>
          </p:cNvPr>
          <p:cNvSpPr>
            <a:spLocks noGrp="1"/>
          </p:cNvSpPr>
          <p:nvPr/>
        </p:nvSpPr>
        <p:spPr>
          <a:xfrm>
            <a:off x="514350" y="4914900"/>
            <a:ext cx="5353050" cy="438150"/>
          </a:xfrm>
          <a:prstGeom prst="roundRect">
            <a:avLst>
              <a:gd name="adj" fmla="val 17391"/>
            </a:avLst>
          </a:prstGeom>
          <a:solidFill>
            <a:srgbClr val="F4F8F5"/>
          </a:solidFill>
          <a:ln w="9525">
            <a:solidFill>
              <a:srgbClr val="D8E3DE"/>
            </a:solidFill>
          </a:ln>
        </p:spPr>
      </p:sp>
      <p:sp>
        <p:nvSpPr>
          <p:cNvPr id="49" name="Овал 48">
            <a:extLst>
              <a:ext uri="{FF2B5EF4-FFF2-40B4-BE49-F238E27FC236}">
                <a16:creationId xmlns:a16="http://schemas.microsoft.com/office/drawing/2014/main" id="{96A5118D-AEFD-4CF7-B009-645E092B7935}"/>
              </a:ext>
            </a:extLst>
          </p:cNvPr>
          <p:cNvSpPr>
            <a:spLocks noGrp="1"/>
          </p:cNvSpPr>
          <p:nvPr/>
        </p:nvSpPr>
        <p:spPr>
          <a:xfrm>
            <a:off x="628650" y="4981575"/>
            <a:ext cx="323850" cy="304800"/>
          </a:xfrm>
          <a:prstGeom prst="ellipse">
            <a:avLst/>
          </a:prstGeom>
          <a:solidFill>
            <a:srgbClr val="0F6B64"/>
          </a:solidFill>
          <a:ln w="0">
            <a:noFill/>
          </a:ln>
        </p:spPr>
      </p:sp>
      <p:sp>
        <p:nvSpPr>
          <p:cNvPr id="50" name="Прямокутник 49">
            <a:extLst>
              <a:ext uri="{FF2B5EF4-FFF2-40B4-BE49-F238E27FC236}">
                <a16:creationId xmlns:a16="http://schemas.microsoft.com/office/drawing/2014/main" id="{CACBADD5-D0B9-40D2-8A49-2F2900B3928C}"/>
              </a:ext>
            </a:extLst>
          </p:cNvPr>
          <p:cNvSpPr>
            <a:spLocks noGrp="1"/>
          </p:cNvSpPr>
          <p:nvPr/>
        </p:nvSpPr>
        <p:spPr>
          <a:xfrm>
            <a:off x="628650" y="5076825"/>
            <a:ext cx="323850" cy="114300"/>
          </a:xfrm>
          <a:prstGeom prst="rect">
            <a:avLst/>
          </a:prstGeom>
          <a:noFill/>
          <a:ln w="0">
            <a:noFill/>
          </a:ln>
        </p:spPr>
        <p:txBody>
          <a:bodyPr anchor="t">
            <a:normAutofit fontScale="25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09</a:t>
            </a:r>
          </a:p>
        </p:txBody>
      </p:sp>
      <p:sp>
        <p:nvSpPr>
          <p:cNvPr id="51" name="Прямокутник 50">
            <a:extLst>
              <a:ext uri="{FF2B5EF4-FFF2-40B4-BE49-F238E27FC236}">
                <a16:creationId xmlns:a16="http://schemas.microsoft.com/office/drawing/2014/main" id="{AE00734F-D32F-4D1E-BF24-67F8B42CD286}"/>
              </a:ext>
            </a:extLst>
          </p:cNvPr>
          <p:cNvSpPr>
            <a:spLocks noGrp="1"/>
          </p:cNvSpPr>
          <p:nvPr/>
        </p:nvSpPr>
        <p:spPr>
          <a:xfrm>
            <a:off x="1085850" y="4991100"/>
            <a:ext cx="1809750" cy="171450"/>
          </a:xfrm>
          <a:prstGeom prst="rect">
            <a:avLst/>
          </a:prstGeom>
          <a:noFill/>
          <a:ln w="0">
            <a:noFill/>
          </a:ln>
        </p:spPr>
        <p:txBody>
          <a:bodyPr anchor="t">
            <a:normAutofit fontScale="58333"/>
          </a:bodyPr>
          <a:lstStyle/>
          <a:p>
            <a:pPr algn="l">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Заміна без запису</a:t>
            </a:r>
          </a:p>
        </p:txBody>
      </p:sp>
      <p:sp>
        <p:nvSpPr>
          <p:cNvPr id="52" name="Прямокутник 51">
            <a:extLst>
              <a:ext uri="{FF2B5EF4-FFF2-40B4-BE49-F238E27FC236}">
                <a16:creationId xmlns:a16="http://schemas.microsoft.com/office/drawing/2014/main" id="{C45E4D15-78F2-4B61-9BC2-FD17B7251CE1}"/>
              </a:ext>
            </a:extLst>
          </p:cNvPr>
          <p:cNvSpPr>
            <a:spLocks noGrp="1"/>
          </p:cNvSpPr>
          <p:nvPr/>
        </p:nvSpPr>
        <p:spPr>
          <a:xfrm>
            <a:off x="2990850" y="4991100"/>
            <a:ext cx="2667000" cy="238125"/>
          </a:xfrm>
          <a:prstGeom prst="rect">
            <a:avLst/>
          </a:prstGeom>
          <a:noFill/>
          <a:ln w="0">
            <a:noFill/>
          </a:ln>
        </p:spPr>
        <p:txBody>
          <a:bodyPr anchor="t">
            <a:normAutofit/>
          </a:bodyPr>
          <a:lstStyle/>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втрата простежуваності</a:t>
            </a:r>
          </a:p>
        </p:txBody>
      </p:sp>
      <p:sp>
        <p:nvSpPr>
          <p:cNvPr id="53" name="Прямокутник: округлені кути 52">
            <a:extLst>
              <a:ext uri="{FF2B5EF4-FFF2-40B4-BE49-F238E27FC236}">
                <a16:creationId xmlns:a16="http://schemas.microsoft.com/office/drawing/2014/main" id="{559EE02F-BCDE-4375-9E98-98153C8FD910}"/>
              </a:ext>
            </a:extLst>
          </p:cNvPr>
          <p:cNvSpPr>
            <a:spLocks noGrp="1"/>
          </p:cNvSpPr>
          <p:nvPr/>
        </p:nvSpPr>
        <p:spPr>
          <a:xfrm>
            <a:off x="6096000" y="4914900"/>
            <a:ext cx="5353050" cy="438150"/>
          </a:xfrm>
          <a:prstGeom prst="roundRect">
            <a:avLst>
              <a:gd name="adj" fmla="val 17391"/>
            </a:avLst>
          </a:prstGeom>
          <a:solidFill>
            <a:srgbClr val="F8E7E4"/>
          </a:solidFill>
          <a:ln w="9525">
            <a:solidFill>
              <a:srgbClr val="E9C3BE"/>
            </a:solidFill>
          </a:ln>
        </p:spPr>
      </p:sp>
      <p:sp>
        <p:nvSpPr>
          <p:cNvPr id="54" name="Овал 53">
            <a:extLst>
              <a:ext uri="{FF2B5EF4-FFF2-40B4-BE49-F238E27FC236}">
                <a16:creationId xmlns:a16="http://schemas.microsoft.com/office/drawing/2014/main" id="{905959A5-C479-4D85-BAD8-69248165B9A7}"/>
              </a:ext>
            </a:extLst>
          </p:cNvPr>
          <p:cNvSpPr>
            <a:spLocks noGrp="1"/>
          </p:cNvSpPr>
          <p:nvPr/>
        </p:nvSpPr>
        <p:spPr>
          <a:xfrm>
            <a:off x="6210300" y="4981575"/>
            <a:ext cx="323850" cy="304800"/>
          </a:xfrm>
          <a:prstGeom prst="ellipse">
            <a:avLst/>
          </a:prstGeom>
          <a:solidFill>
            <a:srgbClr val="C8584F"/>
          </a:solidFill>
          <a:ln w="0">
            <a:noFill/>
          </a:ln>
        </p:spPr>
      </p:sp>
      <p:sp>
        <p:nvSpPr>
          <p:cNvPr id="55" name="Прямокутник 54">
            <a:extLst>
              <a:ext uri="{FF2B5EF4-FFF2-40B4-BE49-F238E27FC236}">
                <a16:creationId xmlns:a16="http://schemas.microsoft.com/office/drawing/2014/main" id="{E9E16F68-7A13-4294-9178-1AC10E4A15E2}"/>
              </a:ext>
            </a:extLst>
          </p:cNvPr>
          <p:cNvSpPr>
            <a:spLocks noGrp="1"/>
          </p:cNvSpPr>
          <p:nvPr/>
        </p:nvSpPr>
        <p:spPr>
          <a:xfrm>
            <a:off x="6210300" y="5076825"/>
            <a:ext cx="323850" cy="114300"/>
          </a:xfrm>
          <a:prstGeom prst="rect">
            <a:avLst/>
          </a:prstGeom>
          <a:noFill/>
          <a:ln w="0">
            <a:noFill/>
          </a:ln>
        </p:spPr>
        <p:txBody>
          <a:bodyPr anchor="t">
            <a:normAutofit fontScale="25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10</a:t>
            </a:r>
          </a:p>
        </p:txBody>
      </p:sp>
      <p:sp>
        <p:nvSpPr>
          <p:cNvPr id="56" name="Прямокутник 55">
            <a:extLst>
              <a:ext uri="{FF2B5EF4-FFF2-40B4-BE49-F238E27FC236}">
                <a16:creationId xmlns:a16="http://schemas.microsoft.com/office/drawing/2014/main" id="{9A1E15C0-4782-43D3-9F10-E8740D0C9F7D}"/>
              </a:ext>
            </a:extLst>
          </p:cNvPr>
          <p:cNvSpPr>
            <a:spLocks noGrp="1"/>
          </p:cNvSpPr>
          <p:nvPr/>
        </p:nvSpPr>
        <p:spPr>
          <a:xfrm>
            <a:off x="6667500" y="4991100"/>
            <a:ext cx="1809750" cy="171450"/>
          </a:xfrm>
          <a:prstGeom prst="rect">
            <a:avLst/>
          </a:prstGeom>
          <a:noFill/>
          <a:ln w="0">
            <a:noFill/>
          </a:ln>
        </p:spPr>
        <p:txBody>
          <a:bodyPr anchor="t">
            <a:normAutofit fontScale="58333"/>
          </a:bodyPr>
          <a:lstStyle/>
          <a:p>
            <a:pPr algn="l">
              <a:defRPr sz="900" b="1">
                <a:solidFill>
                  <a:srgbClr val="10272E"/>
                </a:solidFill>
                <a:latin typeface="DejaVu Sans"/>
                <a:ea typeface="DejaVu Sans"/>
                <a:cs typeface="DejaVu Sans"/>
              </a:defRPr>
            </a:pPr>
            <a:r>
              <a:rPr sz="900" b="1">
                <a:solidFill>
                  <a:srgbClr val="10272E"/>
                </a:solidFill>
                <a:latin typeface="DejaVu Sans"/>
                <a:ea typeface="DejaVu Sans"/>
                <a:cs typeface="DejaVu Sans"/>
              </a:rPr>
              <a:t>Небезпечний вхід</a:t>
            </a:r>
          </a:p>
        </p:txBody>
      </p:sp>
      <p:sp>
        <p:nvSpPr>
          <p:cNvPr id="57" name="Прямокутник 56">
            <a:extLst>
              <a:ext uri="{FF2B5EF4-FFF2-40B4-BE49-F238E27FC236}">
                <a16:creationId xmlns:a16="http://schemas.microsoft.com/office/drawing/2014/main" id="{CBE3F816-B4BC-490D-9BDE-70678429A461}"/>
              </a:ext>
            </a:extLst>
          </p:cNvPr>
          <p:cNvSpPr>
            <a:spLocks noGrp="1"/>
          </p:cNvSpPr>
          <p:nvPr/>
        </p:nvSpPr>
        <p:spPr>
          <a:xfrm>
            <a:off x="8572500" y="4991100"/>
            <a:ext cx="2667000" cy="238125"/>
          </a:xfrm>
          <a:prstGeom prst="rect">
            <a:avLst/>
          </a:prstGeom>
          <a:noFill/>
          <a:ln w="0">
            <a:noFill/>
          </a:ln>
        </p:spPr>
        <p:txBody>
          <a:bodyPr anchor="t">
            <a:normAutofit/>
          </a:bodyPr>
          <a:lstStyle/>
          <a:p>
            <a:pPr algn="l">
              <a:defRPr sz="900" b="1">
                <a:solidFill>
                  <a:srgbClr val="617278"/>
                </a:solidFill>
                <a:latin typeface="DejaVu Sans"/>
                <a:ea typeface="DejaVu Sans"/>
                <a:cs typeface="DejaVu Sans"/>
              </a:defRPr>
            </a:pPr>
            <a:r>
              <a:rPr sz="900" b="1">
                <a:solidFill>
                  <a:srgbClr val="617278"/>
                </a:solidFill>
                <a:latin typeface="DejaVu Sans"/>
                <a:ea typeface="DejaVu Sans"/>
                <a:cs typeface="DejaVu Sans"/>
              </a:rPr>
              <a:t>неприпустимий ризик</a:t>
            </a:r>
          </a:p>
        </p:txBody>
      </p:sp>
      <p:sp>
        <p:nvSpPr>
          <p:cNvPr id="58" name="Прямокутник: округлені кути 57">
            <a:extLst>
              <a:ext uri="{FF2B5EF4-FFF2-40B4-BE49-F238E27FC236}">
                <a16:creationId xmlns:a16="http://schemas.microsoft.com/office/drawing/2014/main" id="{DF22CE8A-5236-4628-95A6-6BAAA4802996}"/>
              </a:ext>
            </a:extLst>
          </p:cNvPr>
          <p:cNvSpPr>
            <a:spLocks noGrp="1"/>
          </p:cNvSpPr>
          <p:nvPr/>
        </p:nvSpPr>
        <p:spPr>
          <a:xfrm>
            <a:off x="514350" y="5657850"/>
            <a:ext cx="11068050" cy="514350"/>
          </a:xfrm>
          <a:prstGeom prst="roundRect">
            <a:avLst>
              <a:gd name="adj" fmla="val 14815"/>
            </a:avLst>
          </a:prstGeom>
          <a:solidFill>
            <a:srgbClr val="10272E"/>
          </a:solidFill>
          <a:ln w="0">
            <a:noFill/>
          </a:ln>
        </p:spPr>
      </p:sp>
      <p:sp>
        <p:nvSpPr>
          <p:cNvPr id="59" name="Прямокутник 58">
            <a:extLst>
              <a:ext uri="{FF2B5EF4-FFF2-40B4-BE49-F238E27FC236}">
                <a16:creationId xmlns:a16="http://schemas.microsoft.com/office/drawing/2014/main" id="{B96A99B9-24A8-4055-9E0C-6CBA20DACD04}"/>
              </a:ext>
            </a:extLst>
          </p:cNvPr>
          <p:cNvSpPr>
            <a:spLocks noGrp="1"/>
          </p:cNvSpPr>
          <p:nvPr/>
        </p:nvSpPr>
        <p:spPr>
          <a:xfrm>
            <a:off x="742950" y="5810250"/>
            <a:ext cx="10572750" cy="209550"/>
          </a:xfrm>
          <a:prstGeom prst="rect">
            <a:avLst/>
          </a:prstGeom>
          <a:noFill/>
          <a:ln w="0">
            <a:noFill/>
          </a:ln>
        </p:spPr>
        <p:txBody>
          <a:bodyPr anchor="t">
            <a:normAutofit fontScale="64583"/>
          </a:bodyPr>
          <a:lstStyle/>
          <a:p>
            <a:pPr algn="ctr">
              <a:defRPr sz="1200" b="1">
                <a:solidFill>
                  <a:srgbClr val="FFFFFF"/>
                </a:solidFill>
                <a:latin typeface="DejaVu Sans"/>
                <a:ea typeface="DejaVu Sans"/>
                <a:cs typeface="DejaVu Sans"/>
              </a:defRPr>
            </a:pPr>
            <a:r>
              <a:rPr sz="1200" b="1">
                <a:solidFill>
                  <a:srgbClr val="FFFFFF"/>
                </a:solidFill>
                <a:latin typeface="DejaVu Sans"/>
                <a:ea typeface="DejaVu Sans"/>
                <a:cs typeface="DejaVu Sans"/>
              </a:rPr>
              <a:t>Жодна інформаційна потреба не виправдовує порушення вимог безпеки.</a:t>
            </a:r>
          </a:p>
        </p:txBody>
      </p:sp>
      <p:sp>
        <p:nvSpPr>
          <p:cNvPr id="60" name="Прямокутник 59">
            <a:extLst>
              <a:ext uri="{FF2B5EF4-FFF2-40B4-BE49-F238E27FC236}">
                <a16:creationId xmlns:a16="http://schemas.microsoft.com/office/drawing/2014/main" id="{988B8A72-8662-4E34-A832-5A1C4A6C9FB7}"/>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61" name="Прямокутник 60">
            <a:extLst>
              <a:ext uri="{FF2B5EF4-FFF2-40B4-BE49-F238E27FC236}">
                <a16:creationId xmlns:a16="http://schemas.microsoft.com/office/drawing/2014/main" id="{A96005AA-2CF0-4F3E-A121-028643290DCB}"/>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33</a:t>
            </a:r>
          </a:p>
        </p:txBody>
      </p:sp>
    </p:spTree>
    <p:extLst>
      <p:ext uri="{BB962C8B-B14F-4D97-AF65-F5344CB8AC3E}">
        <p14:creationId xmlns:p14="http://schemas.microsoft.com/office/powerpoint/2010/main" val="282302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43" name="Прямокутник 42">
            <a:extLst>
              <a:ext uri="{FF2B5EF4-FFF2-40B4-BE49-F238E27FC236}">
                <a16:creationId xmlns:a16="http://schemas.microsoft.com/office/drawing/2014/main" id="{BD7B1CB7-6E57-42AC-96CC-5C7003EB8DDD}"/>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34</a:t>
            </a:r>
          </a:p>
        </p:txBody>
      </p:sp>
      <p:sp>
        <p:nvSpPr>
          <p:cNvPr id="2" name="Прямокутник 1">
            <a:extLst>
              <a:ext uri="{FF2B5EF4-FFF2-40B4-BE49-F238E27FC236}">
                <a16:creationId xmlns:a16="http://schemas.microsoft.com/office/drawing/2014/main" id="{B820BEE1-4296-424D-993D-0C091BE0DC52}"/>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06C54FB4-1965-4074-B1F6-985EC48B2233}"/>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Кейс ремонтної бази потребує комбінованого дизайну</a:t>
            </a:r>
          </a:p>
        </p:txBody>
      </p:sp>
      <p:sp>
        <p:nvSpPr>
          <p:cNvPr id="4" name="Прямокутник: округлені кути 3">
            <a:extLst>
              <a:ext uri="{FF2B5EF4-FFF2-40B4-BE49-F238E27FC236}">
                <a16:creationId xmlns:a16="http://schemas.microsoft.com/office/drawing/2014/main" id="{8227A0E9-156B-4021-9C88-C81B4F5EC90B}"/>
              </a:ext>
            </a:extLst>
          </p:cNvPr>
          <p:cNvSpPr>
            <a:spLocks noGrp="1"/>
          </p:cNvSpPr>
          <p:nvPr/>
        </p:nvSpPr>
        <p:spPr>
          <a:xfrm>
            <a:off x="514350" y="1657350"/>
            <a:ext cx="11068050" cy="781050"/>
          </a:xfrm>
          <a:prstGeom prst="roundRect">
            <a:avLst>
              <a:gd name="adj" fmla="val 9756"/>
            </a:avLst>
          </a:prstGeom>
          <a:solidFill>
            <a:srgbClr val="FFFFFF"/>
          </a:solidFill>
          <a:ln w="9525">
            <a:solidFill>
              <a:srgbClr val="D8E3DE"/>
            </a:solidFill>
          </a:ln>
        </p:spPr>
      </p:sp>
      <p:sp>
        <p:nvSpPr>
          <p:cNvPr id="5" name="Прямокутник: округлені кути 4">
            <a:extLst>
              <a:ext uri="{FF2B5EF4-FFF2-40B4-BE49-F238E27FC236}">
                <a16:creationId xmlns:a16="http://schemas.microsoft.com/office/drawing/2014/main" id="{0A04BBAD-81C4-4901-836C-1BC1F3D4F1B8}"/>
              </a:ext>
            </a:extLst>
          </p:cNvPr>
          <p:cNvSpPr>
            <a:spLocks noGrp="1"/>
          </p:cNvSpPr>
          <p:nvPr/>
        </p:nvSpPr>
        <p:spPr>
          <a:xfrm>
            <a:off x="514350" y="1657350"/>
            <a:ext cx="76200" cy="7810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DD144DA4-DD8B-4E44-BA41-ED05BAEEB9EE}"/>
              </a:ext>
            </a:extLst>
          </p:cNvPr>
          <p:cNvSpPr>
            <a:spLocks noGrp="1"/>
          </p:cNvSpPr>
          <p:nvPr/>
        </p:nvSpPr>
        <p:spPr>
          <a:xfrm>
            <a:off x="742950" y="1809750"/>
            <a:ext cx="1064895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СИТУАЦІЙНИЙ КЕЙС</a:t>
            </a:r>
          </a:p>
        </p:txBody>
      </p:sp>
      <p:sp>
        <p:nvSpPr>
          <p:cNvPr id="7" name="Прямокутник 6">
            <a:extLst>
              <a:ext uri="{FF2B5EF4-FFF2-40B4-BE49-F238E27FC236}">
                <a16:creationId xmlns:a16="http://schemas.microsoft.com/office/drawing/2014/main" id="{0CD6E2A8-B461-4B8B-B903-8E74BCBDCA00}"/>
              </a:ext>
            </a:extLst>
          </p:cNvPr>
          <p:cNvSpPr>
            <a:spLocks noGrp="1"/>
          </p:cNvSpPr>
          <p:nvPr/>
        </p:nvSpPr>
        <p:spPr>
          <a:xfrm>
            <a:off x="742950" y="2066925"/>
            <a:ext cx="10648950" cy="257175"/>
          </a:xfrm>
          <a:prstGeom prst="rect">
            <a:avLst/>
          </a:prstGeom>
          <a:noFill/>
          <a:ln w="0">
            <a:noFill/>
          </a:ln>
        </p:spPr>
        <p:txBody>
          <a:bodyPr anchor="t">
            <a:normAutofit fontScale="84191"/>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Навчальна модель ділянки, у якій дизайн відбору формують за кількома джерелами, шляхами міграції, рецепторами та обмеженнями доступу.</a:t>
            </a:r>
          </a:p>
        </p:txBody>
      </p:sp>
      <p:sp>
        <p:nvSpPr>
          <p:cNvPr id="8" name="Прямокутник: округлені кути 7">
            <a:extLst>
              <a:ext uri="{FF2B5EF4-FFF2-40B4-BE49-F238E27FC236}">
                <a16:creationId xmlns:a16="http://schemas.microsoft.com/office/drawing/2014/main" id="{C2115E1D-2354-4427-AC89-4DBD69B938D8}"/>
              </a:ext>
            </a:extLst>
          </p:cNvPr>
          <p:cNvSpPr>
            <a:spLocks noGrp="1"/>
          </p:cNvSpPr>
          <p:nvPr/>
        </p:nvSpPr>
        <p:spPr>
          <a:xfrm>
            <a:off x="514350" y="2781300"/>
            <a:ext cx="2000250" cy="1847850"/>
          </a:xfrm>
          <a:prstGeom prst="roundRect">
            <a:avLst>
              <a:gd name="adj" fmla="val 4124"/>
            </a:avLst>
          </a:prstGeom>
          <a:solidFill>
            <a:srgbClr val="FFFFFF"/>
          </a:solidFill>
          <a:ln w="9525">
            <a:solidFill>
              <a:srgbClr val="D8E3DE"/>
            </a:solidFill>
          </a:ln>
        </p:spPr>
      </p:sp>
      <p:sp>
        <p:nvSpPr>
          <p:cNvPr id="9" name="Овал 8">
            <a:extLst>
              <a:ext uri="{FF2B5EF4-FFF2-40B4-BE49-F238E27FC236}">
                <a16:creationId xmlns:a16="http://schemas.microsoft.com/office/drawing/2014/main" id="{D03BAAA3-BB3B-4E59-86E6-CE8CB43BCFD2}"/>
              </a:ext>
            </a:extLst>
          </p:cNvPr>
          <p:cNvSpPr>
            <a:spLocks noGrp="1"/>
          </p:cNvSpPr>
          <p:nvPr/>
        </p:nvSpPr>
        <p:spPr>
          <a:xfrm>
            <a:off x="666750" y="2952750"/>
            <a:ext cx="342900" cy="342900"/>
          </a:xfrm>
          <a:prstGeom prst="ellipse">
            <a:avLst/>
          </a:prstGeom>
          <a:ln w="0">
            <a:noFill/>
          </a:ln>
        </p:spPr>
      </p:sp>
      <p:sp>
        <p:nvSpPr>
          <p:cNvPr id="10" name="Прямокутник 9">
            <a:extLst>
              <a:ext uri="{FF2B5EF4-FFF2-40B4-BE49-F238E27FC236}">
                <a16:creationId xmlns:a16="http://schemas.microsoft.com/office/drawing/2014/main" id="{8323513B-07A2-44FC-8A99-BA349F44A59C}"/>
              </a:ext>
            </a:extLst>
          </p:cNvPr>
          <p:cNvSpPr>
            <a:spLocks noGrp="1"/>
          </p:cNvSpPr>
          <p:nvPr/>
        </p:nvSpPr>
        <p:spPr>
          <a:xfrm>
            <a:off x="666750" y="3057525"/>
            <a:ext cx="342900" cy="114300"/>
          </a:xfrm>
          <a:prstGeom prst="rect">
            <a:avLst/>
          </a:prstGeom>
          <a:noFill/>
          <a:ln w="0">
            <a:noFill/>
          </a:ln>
        </p:spPr>
        <p:txBody>
          <a:bodyPr anchor="t">
            <a:normAutofit fontScale="22222"/>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1</a:t>
            </a:r>
          </a:p>
        </p:txBody>
      </p:sp>
      <p:sp>
        <p:nvSpPr>
          <p:cNvPr id="11" name="Прямокутник 10">
            <a:extLst>
              <a:ext uri="{FF2B5EF4-FFF2-40B4-BE49-F238E27FC236}">
                <a16:creationId xmlns:a16="http://schemas.microsoft.com/office/drawing/2014/main" id="{3E19C711-10C2-44A6-BD31-AA63ABDD845A}"/>
              </a:ext>
            </a:extLst>
          </p:cNvPr>
          <p:cNvSpPr>
            <a:spLocks noGrp="1"/>
          </p:cNvSpPr>
          <p:nvPr/>
        </p:nvSpPr>
        <p:spPr>
          <a:xfrm>
            <a:off x="1143000" y="2990850"/>
            <a:ext cx="1238250" cy="190500"/>
          </a:xfrm>
          <a:prstGeom prst="rect">
            <a:avLst/>
          </a:prstGeom>
          <a:noFill/>
          <a:ln w="0">
            <a:noFill/>
          </a:ln>
        </p:spPr>
        <p:txBody>
          <a:bodyPr anchor="t">
            <a:normAutofit fontScale="61905"/>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Резервуар</a:t>
            </a:r>
          </a:p>
        </p:txBody>
      </p:sp>
      <p:sp>
        <p:nvSpPr>
          <p:cNvPr id="12" name="Прямокутник 11">
            <a:extLst>
              <a:ext uri="{FF2B5EF4-FFF2-40B4-BE49-F238E27FC236}">
                <a16:creationId xmlns:a16="http://schemas.microsoft.com/office/drawing/2014/main" id="{D21F2792-847A-4C8E-9093-44B9945E6425}"/>
              </a:ext>
            </a:extLst>
          </p:cNvPr>
          <p:cNvSpPr>
            <a:spLocks noGrp="1"/>
          </p:cNvSpPr>
          <p:nvPr/>
        </p:nvSpPr>
        <p:spPr>
          <a:xfrm>
            <a:off x="685800" y="3495675"/>
            <a:ext cx="1657350" cy="866775"/>
          </a:xfrm>
          <a:prstGeom prst="rect">
            <a:avLst/>
          </a:prstGeom>
          <a:noFill/>
          <a:ln w="0">
            <a:noFill/>
          </a:ln>
        </p:spPr>
        <p:txBody>
          <a:bodyPr anchor="t">
            <a:normAutofit/>
          </a:bodyPr>
          <a:lstStyle/>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цільові точки</a:t>
            </a:r>
          </a:p>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кілька глибин</a:t>
            </a:r>
          </a:p>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нафтопродукти</a:t>
            </a:r>
          </a:p>
        </p:txBody>
      </p:sp>
      <p:sp>
        <p:nvSpPr>
          <p:cNvPr id="13" name="Прямокутник: округлені кути 12">
            <a:extLst>
              <a:ext uri="{FF2B5EF4-FFF2-40B4-BE49-F238E27FC236}">
                <a16:creationId xmlns:a16="http://schemas.microsoft.com/office/drawing/2014/main" id="{60C0A836-B3DB-4821-A642-E6D18CED5C01}"/>
              </a:ext>
            </a:extLst>
          </p:cNvPr>
          <p:cNvSpPr>
            <a:spLocks noGrp="1"/>
          </p:cNvSpPr>
          <p:nvPr/>
        </p:nvSpPr>
        <p:spPr>
          <a:xfrm>
            <a:off x="2724150" y="2781300"/>
            <a:ext cx="2000250" cy="1847850"/>
          </a:xfrm>
          <a:prstGeom prst="roundRect">
            <a:avLst>
              <a:gd name="adj" fmla="val 4124"/>
            </a:avLst>
          </a:prstGeom>
          <a:solidFill>
            <a:srgbClr val="F5EBDD"/>
          </a:solidFill>
          <a:ln w="9525">
            <a:solidFill>
              <a:srgbClr val="D8E3DE"/>
            </a:solidFill>
          </a:ln>
        </p:spPr>
      </p:sp>
      <p:sp>
        <p:nvSpPr>
          <p:cNvPr id="14" name="Овал 13">
            <a:extLst>
              <a:ext uri="{FF2B5EF4-FFF2-40B4-BE49-F238E27FC236}">
                <a16:creationId xmlns:a16="http://schemas.microsoft.com/office/drawing/2014/main" id="{CBEE3E7D-DB16-4259-9731-634461C5F5EE}"/>
              </a:ext>
            </a:extLst>
          </p:cNvPr>
          <p:cNvSpPr>
            <a:spLocks noGrp="1"/>
          </p:cNvSpPr>
          <p:nvPr/>
        </p:nvSpPr>
        <p:spPr>
          <a:xfrm>
            <a:off x="2876550" y="2952750"/>
            <a:ext cx="342900" cy="342900"/>
          </a:xfrm>
          <a:prstGeom prst="ellipse">
            <a:avLst/>
          </a:prstGeom>
          <a:ln w="0">
            <a:noFill/>
          </a:ln>
        </p:spPr>
      </p:sp>
      <p:sp>
        <p:nvSpPr>
          <p:cNvPr id="15" name="Прямокутник 14">
            <a:extLst>
              <a:ext uri="{FF2B5EF4-FFF2-40B4-BE49-F238E27FC236}">
                <a16:creationId xmlns:a16="http://schemas.microsoft.com/office/drawing/2014/main" id="{7CB1AE45-A232-4AF3-8E45-BE61C23BB1A4}"/>
              </a:ext>
            </a:extLst>
          </p:cNvPr>
          <p:cNvSpPr>
            <a:spLocks noGrp="1"/>
          </p:cNvSpPr>
          <p:nvPr/>
        </p:nvSpPr>
        <p:spPr>
          <a:xfrm>
            <a:off x="2876550" y="3057525"/>
            <a:ext cx="342900" cy="114300"/>
          </a:xfrm>
          <a:prstGeom prst="rect">
            <a:avLst/>
          </a:prstGeom>
          <a:noFill/>
          <a:ln w="0">
            <a:noFill/>
          </a:ln>
        </p:spPr>
        <p:txBody>
          <a:bodyPr anchor="t">
            <a:normAutofit fontScale="22222"/>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2</a:t>
            </a:r>
          </a:p>
        </p:txBody>
      </p:sp>
      <p:sp>
        <p:nvSpPr>
          <p:cNvPr id="16" name="Прямокутник 15">
            <a:extLst>
              <a:ext uri="{FF2B5EF4-FFF2-40B4-BE49-F238E27FC236}">
                <a16:creationId xmlns:a16="http://schemas.microsoft.com/office/drawing/2014/main" id="{30D3929E-AAF1-441F-AF3B-07A4EA2720EB}"/>
              </a:ext>
            </a:extLst>
          </p:cNvPr>
          <p:cNvSpPr>
            <a:spLocks noGrp="1"/>
          </p:cNvSpPr>
          <p:nvPr/>
        </p:nvSpPr>
        <p:spPr>
          <a:xfrm>
            <a:off x="3352800" y="2990850"/>
            <a:ext cx="1238250" cy="190500"/>
          </a:xfrm>
          <a:prstGeom prst="rect">
            <a:avLst/>
          </a:prstGeom>
          <a:noFill/>
          <a:ln w="0">
            <a:noFill/>
          </a:ln>
        </p:spPr>
        <p:txBody>
          <a:bodyPr anchor="t">
            <a:normAutofit fontScale="61905"/>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Зона пожежі</a:t>
            </a:r>
          </a:p>
        </p:txBody>
      </p:sp>
      <p:sp>
        <p:nvSpPr>
          <p:cNvPr id="17" name="Прямокутник 16">
            <a:extLst>
              <a:ext uri="{FF2B5EF4-FFF2-40B4-BE49-F238E27FC236}">
                <a16:creationId xmlns:a16="http://schemas.microsoft.com/office/drawing/2014/main" id="{148996FE-61FF-400B-A5D0-6B77AAA70E28}"/>
              </a:ext>
            </a:extLst>
          </p:cNvPr>
          <p:cNvSpPr>
            <a:spLocks noGrp="1"/>
          </p:cNvSpPr>
          <p:nvPr/>
        </p:nvSpPr>
        <p:spPr>
          <a:xfrm>
            <a:off x="2895600" y="3495675"/>
            <a:ext cx="1657350" cy="866775"/>
          </a:xfrm>
          <a:prstGeom prst="rect">
            <a:avLst/>
          </a:prstGeom>
          <a:noFill/>
          <a:ln w="0">
            <a:noFill/>
          </a:ln>
        </p:spPr>
        <p:txBody>
          <a:bodyPr anchor="t">
            <a:normAutofit/>
          </a:bodyPr>
          <a:lstStyle/>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сітка з ущільненням</a:t>
            </a:r>
          </a:p>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поверхневі проби</a:t>
            </a:r>
          </a:p>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метали й продукти горіння</a:t>
            </a:r>
          </a:p>
        </p:txBody>
      </p:sp>
      <p:sp>
        <p:nvSpPr>
          <p:cNvPr id="18" name="Прямокутник: округлені кути 17">
            <a:extLst>
              <a:ext uri="{FF2B5EF4-FFF2-40B4-BE49-F238E27FC236}">
                <a16:creationId xmlns:a16="http://schemas.microsoft.com/office/drawing/2014/main" id="{373371B1-888A-4C5E-809B-FB1BEB810635}"/>
              </a:ext>
            </a:extLst>
          </p:cNvPr>
          <p:cNvSpPr>
            <a:spLocks noGrp="1"/>
          </p:cNvSpPr>
          <p:nvPr/>
        </p:nvSpPr>
        <p:spPr>
          <a:xfrm>
            <a:off x="4933950" y="2781300"/>
            <a:ext cx="2000250" cy="1847850"/>
          </a:xfrm>
          <a:prstGeom prst="roundRect">
            <a:avLst>
              <a:gd name="adj" fmla="val 4124"/>
            </a:avLst>
          </a:prstGeom>
          <a:solidFill>
            <a:srgbClr val="FFFFFF"/>
          </a:solidFill>
          <a:ln w="9525">
            <a:solidFill>
              <a:srgbClr val="D8E3DE"/>
            </a:solidFill>
          </a:ln>
        </p:spPr>
      </p:sp>
      <p:sp>
        <p:nvSpPr>
          <p:cNvPr id="19" name="Овал 18">
            <a:extLst>
              <a:ext uri="{FF2B5EF4-FFF2-40B4-BE49-F238E27FC236}">
                <a16:creationId xmlns:a16="http://schemas.microsoft.com/office/drawing/2014/main" id="{36C37CD5-6A7F-42F6-940A-E5524CEA755B}"/>
              </a:ext>
            </a:extLst>
          </p:cNvPr>
          <p:cNvSpPr>
            <a:spLocks noGrp="1"/>
          </p:cNvSpPr>
          <p:nvPr/>
        </p:nvSpPr>
        <p:spPr>
          <a:xfrm>
            <a:off x="5086350" y="2952750"/>
            <a:ext cx="342900" cy="342900"/>
          </a:xfrm>
          <a:prstGeom prst="ellipse">
            <a:avLst/>
          </a:prstGeom>
          <a:ln w="0">
            <a:noFill/>
          </a:ln>
        </p:spPr>
      </p:sp>
      <p:sp>
        <p:nvSpPr>
          <p:cNvPr id="20" name="Прямокутник 19">
            <a:extLst>
              <a:ext uri="{FF2B5EF4-FFF2-40B4-BE49-F238E27FC236}">
                <a16:creationId xmlns:a16="http://schemas.microsoft.com/office/drawing/2014/main" id="{4AA2F359-1B5D-40AB-A2A8-6B4839DE6341}"/>
              </a:ext>
            </a:extLst>
          </p:cNvPr>
          <p:cNvSpPr>
            <a:spLocks noGrp="1"/>
          </p:cNvSpPr>
          <p:nvPr/>
        </p:nvSpPr>
        <p:spPr>
          <a:xfrm>
            <a:off x="5086350" y="3057525"/>
            <a:ext cx="342900" cy="114300"/>
          </a:xfrm>
          <a:prstGeom prst="rect">
            <a:avLst/>
          </a:prstGeom>
          <a:noFill/>
          <a:ln w="0">
            <a:noFill/>
          </a:ln>
        </p:spPr>
        <p:txBody>
          <a:bodyPr anchor="t">
            <a:normAutofit fontScale="22222"/>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3</a:t>
            </a:r>
          </a:p>
        </p:txBody>
      </p:sp>
      <p:sp>
        <p:nvSpPr>
          <p:cNvPr id="21" name="Прямокутник 20">
            <a:extLst>
              <a:ext uri="{FF2B5EF4-FFF2-40B4-BE49-F238E27FC236}">
                <a16:creationId xmlns:a16="http://schemas.microsoft.com/office/drawing/2014/main" id="{84DB1BE0-35F1-454A-B52C-2350B2F7CD75}"/>
              </a:ext>
            </a:extLst>
          </p:cNvPr>
          <p:cNvSpPr>
            <a:spLocks noGrp="1"/>
          </p:cNvSpPr>
          <p:nvPr/>
        </p:nvSpPr>
        <p:spPr>
          <a:xfrm>
            <a:off x="5562600" y="2990850"/>
            <a:ext cx="1238250" cy="190500"/>
          </a:xfrm>
          <a:prstGeom prst="rect">
            <a:avLst/>
          </a:prstGeom>
          <a:noFill/>
          <a:ln w="0">
            <a:noFill/>
          </a:ln>
        </p:spPr>
        <p:txBody>
          <a:bodyPr anchor="t">
            <a:normAutofit fontScale="61905"/>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Дренажна канава</a:t>
            </a:r>
          </a:p>
        </p:txBody>
      </p:sp>
      <p:sp>
        <p:nvSpPr>
          <p:cNvPr id="22" name="Прямокутник 21">
            <a:extLst>
              <a:ext uri="{FF2B5EF4-FFF2-40B4-BE49-F238E27FC236}">
                <a16:creationId xmlns:a16="http://schemas.microsoft.com/office/drawing/2014/main" id="{54797BCC-717A-4DA8-8A53-F5D920EC87CB}"/>
              </a:ext>
            </a:extLst>
          </p:cNvPr>
          <p:cNvSpPr>
            <a:spLocks noGrp="1"/>
          </p:cNvSpPr>
          <p:nvPr/>
        </p:nvSpPr>
        <p:spPr>
          <a:xfrm>
            <a:off x="5105400" y="3495675"/>
            <a:ext cx="1657350" cy="866775"/>
          </a:xfrm>
          <a:prstGeom prst="rect">
            <a:avLst/>
          </a:prstGeom>
          <a:noFill/>
          <a:ln w="0">
            <a:noFill/>
          </a:ln>
        </p:spPr>
        <p:txBody>
          <a:bodyPr anchor="t">
            <a:normAutofit/>
          </a:bodyPr>
          <a:lstStyle/>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трансекта</a:t>
            </a:r>
          </a:p>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ґрунт і відклади</a:t>
            </a:r>
          </a:p>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до та після надходження</a:t>
            </a:r>
          </a:p>
        </p:txBody>
      </p:sp>
      <p:sp>
        <p:nvSpPr>
          <p:cNvPr id="23" name="Прямокутник: округлені кути 22">
            <a:extLst>
              <a:ext uri="{FF2B5EF4-FFF2-40B4-BE49-F238E27FC236}">
                <a16:creationId xmlns:a16="http://schemas.microsoft.com/office/drawing/2014/main" id="{3FA1A288-81F6-4E78-A224-98DB2E4BE8BA}"/>
              </a:ext>
            </a:extLst>
          </p:cNvPr>
          <p:cNvSpPr>
            <a:spLocks noGrp="1"/>
          </p:cNvSpPr>
          <p:nvPr/>
        </p:nvSpPr>
        <p:spPr>
          <a:xfrm>
            <a:off x="7143750" y="2781300"/>
            <a:ext cx="2000250" cy="1847850"/>
          </a:xfrm>
          <a:prstGeom prst="roundRect">
            <a:avLst>
              <a:gd name="adj" fmla="val 4124"/>
            </a:avLst>
          </a:prstGeom>
          <a:solidFill>
            <a:srgbClr val="FFFFFF"/>
          </a:solidFill>
          <a:ln w="9525">
            <a:solidFill>
              <a:srgbClr val="D8E3DE"/>
            </a:solidFill>
          </a:ln>
        </p:spPr>
      </p:sp>
      <p:sp>
        <p:nvSpPr>
          <p:cNvPr id="24" name="Овал 23">
            <a:extLst>
              <a:ext uri="{FF2B5EF4-FFF2-40B4-BE49-F238E27FC236}">
                <a16:creationId xmlns:a16="http://schemas.microsoft.com/office/drawing/2014/main" id="{53516610-EE29-4D0F-89E4-A7E6F51A8564}"/>
              </a:ext>
            </a:extLst>
          </p:cNvPr>
          <p:cNvSpPr>
            <a:spLocks noGrp="1"/>
          </p:cNvSpPr>
          <p:nvPr/>
        </p:nvSpPr>
        <p:spPr>
          <a:xfrm>
            <a:off x="7296150" y="2952750"/>
            <a:ext cx="342900" cy="342900"/>
          </a:xfrm>
          <a:prstGeom prst="ellipse">
            <a:avLst/>
          </a:prstGeom>
          <a:ln w="0">
            <a:noFill/>
          </a:ln>
        </p:spPr>
      </p:sp>
      <p:sp>
        <p:nvSpPr>
          <p:cNvPr id="25" name="Прямокутник 24">
            <a:extLst>
              <a:ext uri="{FF2B5EF4-FFF2-40B4-BE49-F238E27FC236}">
                <a16:creationId xmlns:a16="http://schemas.microsoft.com/office/drawing/2014/main" id="{EACBC1E5-76D6-42ED-A983-8F401984D0EC}"/>
              </a:ext>
            </a:extLst>
          </p:cNvPr>
          <p:cNvSpPr>
            <a:spLocks noGrp="1"/>
          </p:cNvSpPr>
          <p:nvPr/>
        </p:nvSpPr>
        <p:spPr>
          <a:xfrm>
            <a:off x="7296150" y="3057525"/>
            <a:ext cx="342900" cy="114300"/>
          </a:xfrm>
          <a:prstGeom prst="rect">
            <a:avLst/>
          </a:prstGeom>
          <a:noFill/>
          <a:ln w="0">
            <a:noFill/>
          </a:ln>
        </p:spPr>
        <p:txBody>
          <a:bodyPr anchor="t">
            <a:normAutofit fontScale="22222"/>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4</a:t>
            </a:r>
          </a:p>
        </p:txBody>
      </p:sp>
      <p:sp>
        <p:nvSpPr>
          <p:cNvPr id="26" name="Прямокутник 25">
            <a:extLst>
              <a:ext uri="{FF2B5EF4-FFF2-40B4-BE49-F238E27FC236}">
                <a16:creationId xmlns:a16="http://schemas.microsoft.com/office/drawing/2014/main" id="{C6402A5A-326E-439B-96CC-2F878D92C11F}"/>
              </a:ext>
            </a:extLst>
          </p:cNvPr>
          <p:cNvSpPr>
            <a:spLocks noGrp="1"/>
          </p:cNvSpPr>
          <p:nvPr/>
        </p:nvSpPr>
        <p:spPr>
          <a:xfrm>
            <a:off x="7772400" y="2990850"/>
            <a:ext cx="1238250" cy="190500"/>
          </a:xfrm>
          <a:prstGeom prst="rect">
            <a:avLst/>
          </a:prstGeom>
          <a:noFill/>
          <a:ln w="0">
            <a:noFill/>
          </a:ln>
        </p:spPr>
        <p:txBody>
          <a:bodyPr anchor="t">
            <a:normAutofit fontScale="61905"/>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Городи</a:t>
            </a:r>
          </a:p>
        </p:txBody>
      </p:sp>
      <p:sp>
        <p:nvSpPr>
          <p:cNvPr id="27" name="Прямокутник 26">
            <a:extLst>
              <a:ext uri="{FF2B5EF4-FFF2-40B4-BE49-F238E27FC236}">
                <a16:creationId xmlns:a16="http://schemas.microsoft.com/office/drawing/2014/main" id="{7DB40F78-1623-4D73-9C90-BD33DFF88A4A}"/>
              </a:ext>
            </a:extLst>
          </p:cNvPr>
          <p:cNvSpPr>
            <a:spLocks noGrp="1"/>
          </p:cNvSpPr>
          <p:nvPr/>
        </p:nvSpPr>
        <p:spPr>
          <a:xfrm>
            <a:off x="7315200" y="3495675"/>
            <a:ext cx="1657350" cy="866775"/>
          </a:xfrm>
          <a:prstGeom prst="rect">
            <a:avLst/>
          </a:prstGeom>
          <a:noFill/>
          <a:ln w="0">
            <a:noFill/>
          </a:ln>
        </p:spPr>
        <p:txBody>
          <a:bodyPr anchor="t">
            <a:normAutofit/>
          </a:bodyPr>
          <a:lstStyle/>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стратифікований орний шар</a:t>
            </a:r>
          </a:p>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ближче й далі від канави</a:t>
            </a:r>
          </a:p>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харчовий сценарій</a:t>
            </a:r>
          </a:p>
        </p:txBody>
      </p:sp>
      <p:sp>
        <p:nvSpPr>
          <p:cNvPr id="28" name="Прямокутник: округлені кути 27">
            <a:extLst>
              <a:ext uri="{FF2B5EF4-FFF2-40B4-BE49-F238E27FC236}">
                <a16:creationId xmlns:a16="http://schemas.microsoft.com/office/drawing/2014/main" id="{F91EF968-23CA-4223-8BA0-83741B4DC376}"/>
              </a:ext>
            </a:extLst>
          </p:cNvPr>
          <p:cNvSpPr>
            <a:spLocks noGrp="1"/>
          </p:cNvSpPr>
          <p:nvPr/>
        </p:nvSpPr>
        <p:spPr>
          <a:xfrm>
            <a:off x="9353550" y="2781300"/>
            <a:ext cx="2000250" cy="1847850"/>
          </a:xfrm>
          <a:prstGeom prst="roundRect">
            <a:avLst>
              <a:gd name="adj" fmla="val 4124"/>
            </a:avLst>
          </a:prstGeom>
          <a:solidFill>
            <a:srgbClr val="FFFFFF"/>
          </a:solidFill>
          <a:ln w="9525">
            <a:solidFill>
              <a:srgbClr val="D8E3DE"/>
            </a:solidFill>
          </a:ln>
        </p:spPr>
      </p:sp>
      <p:sp>
        <p:nvSpPr>
          <p:cNvPr id="29" name="Овал 28">
            <a:extLst>
              <a:ext uri="{FF2B5EF4-FFF2-40B4-BE49-F238E27FC236}">
                <a16:creationId xmlns:a16="http://schemas.microsoft.com/office/drawing/2014/main" id="{299E02D1-F407-4E38-AA5E-2C72D91449FC}"/>
              </a:ext>
            </a:extLst>
          </p:cNvPr>
          <p:cNvSpPr>
            <a:spLocks noGrp="1"/>
          </p:cNvSpPr>
          <p:nvPr/>
        </p:nvSpPr>
        <p:spPr>
          <a:xfrm>
            <a:off x="9505950" y="2952750"/>
            <a:ext cx="342900" cy="342900"/>
          </a:xfrm>
          <a:prstGeom prst="ellipse">
            <a:avLst/>
          </a:prstGeom>
          <a:ln w="0">
            <a:noFill/>
          </a:ln>
        </p:spPr>
      </p:sp>
      <p:sp>
        <p:nvSpPr>
          <p:cNvPr id="30" name="Прямокутник 29">
            <a:extLst>
              <a:ext uri="{FF2B5EF4-FFF2-40B4-BE49-F238E27FC236}">
                <a16:creationId xmlns:a16="http://schemas.microsoft.com/office/drawing/2014/main" id="{F4B897D2-C8DB-4E22-B48F-1977FEF5ACE1}"/>
              </a:ext>
            </a:extLst>
          </p:cNvPr>
          <p:cNvSpPr>
            <a:spLocks noGrp="1"/>
          </p:cNvSpPr>
          <p:nvPr/>
        </p:nvSpPr>
        <p:spPr>
          <a:xfrm>
            <a:off x="9505950" y="3057525"/>
            <a:ext cx="342900" cy="114300"/>
          </a:xfrm>
          <a:prstGeom prst="rect">
            <a:avLst/>
          </a:prstGeom>
          <a:noFill/>
          <a:ln w="0">
            <a:noFill/>
          </a:ln>
        </p:spPr>
        <p:txBody>
          <a:bodyPr anchor="t">
            <a:normAutofit fontScale="22222"/>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5</a:t>
            </a:r>
          </a:p>
        </p:txBody>
      </p:sp>
      <p:sp>
        <p:nvSpPr>
          <p:cNvPr id="31" name="Прямокутник 30">
            <a:extLst>
              <a:ext uri="{FF2B5EF4-FFF2-40B4-BE49-F238E27FC236}">
                <a16:creationId xmlns:a16="http://schemas.microsoft.com/office/drawing/2014/main" id="{F6C3596A-C042-4841-AFB2-2F14A07023D6}"/>
              </a:ext>
            </a:extLst>
          </p:cNvPr>
          <p:cNvSpPr>
            <a:spLocks noGrp="1"/>
          </p:cNvSpPr>
          <p:nvPr/>
        </p:nvSpPr>
        <p:spPr>
          <a:xfrm>
            <a:off x="9982200" y="2990850"/>
            <a:ext cx="1238250" cy="190500"/>
          </a:xfrm>
          <a:prstGeom prst="rect">
            <a:avLst/>
          </a:prstGeom>
          <a:noFill/>
          <a:ln w="0">
            <a:noFill/>
          </a:ln>
        </p:spPr>
        <p:txBody>
          <a:bodyPr anchor="t">
            <a:normAutofit fontScale="61905"/>
          </a:bodyPr>
          <a:lstStyle/>
          <a:p>
            <a:pPr algn="l">
              <a:defRPr sz="1050" b="1">
                <a:solidFill>
                  <a:srgbClr val="10272E"/>
                </a:solidFill>
                <a:latin typeface="DejaVu Sans"/>
                <a:ea typeface="DejaVu Sans"/>
                <a:cs typeface="DejaVu Sans"/>
              </a:defRPr>
            </a:pPr>
            <a:r>
              <a:rPr sz="1050" b="1">
                <a:solidFill>
                  <a:srgbClr val="10272E"/>
                </a:solidFill>
                <a:latin typeface="DejaVu Sans"/>
                <a:ea typeface="DejaVu Sans"/>
                <a:cs typeface="DejaVu Sans"/>
              </a:rPr>
              <a:t>Фон</a:t>
            </a:r>
          </a:p>
        </p:txBody>
      </p:sp>
      <p:sp>
        <p:nvSpPr>
          <p:cNvPr id="32" name="Прямокутник 31">
            <a:extLst>
              <a:ext uri="{FF2B5EF4-FFF2-40B4-BE49-F238E27FC236}">
                <a16:creationId xmlns:a16="http://schemas.microsoft.com/office/drawing/2014/main" id="{026C78DF-9710-4B22-BD5B-D3AB7BE359C2}"/>
              </a:ext>
            </a:extLst>
          </p:cNvPr>
          <p:cNvSpPr>
            <a:spLocks noGrp="1"/>
          </p:cNvSpPr>
          <p:nvPr/>
        </p:nvSpPr>
        <p:spPr>
          <a:xfrm>
            <a:off x="9525000" y="3495675"/>
            <a:ext cx="1657350" cy="866775"/>
          </a:xfrm>
          <a:prstGeom prst="rect">
            <a:avLst/>
          </a:prstGeom>
          <a:noFill/>
          <a:ln w="0">
            <a:noFill/>
          </a:ln>
        </p:spPr>
        <p:txBody>
          <a:bodyPr anchor="t">
            <a:normAutofit/>
          </a:bodyPr>
          <a:lstStyle/>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кілька порівнюваних точок</a:t>
            </a:r>
          </a:p>
          <a:p>
            <a:pPr algn="l">
              <a:defRPr sz="900" b="0">
                <a:solidFill>
                  <a:srgbClr val="617278"/>
                </a:solidFill>
                <a:latin typeface="DejaVu Sans"/>
                <a:ea typeface="DejaVu Sans"/>
                <a:cs typeface="DejaVu Sans"/>
              </a:defRPr>
            </a:pPr>
            <a:r>
              <a:rPr sz="900" b="0">
                <a:solidFill>
                  <a:srgbClr val="617278"/>
                </a:solidFill>
                <a:latin typeface="DejaVu Sans"/>
                <a:ea typeface="DejaVu Sans"/>
                <a:cs typeface="DejaVu Sans"/>
              </a:rPr>
              <a:t>поза стоком і впливом</a:t>
            </a:r>
          </a:p>
        </p:txBody>
      </p:sp>
      <p:sp>
        <p:nvSpPr>
          <p:cNvPr id="33" name="Прямокутник: округлені кути 32">
            <a:extLst>
              <a:ext uri="{FF2B5EF4-FFF2-40B4-BE49-F238E27FC236}">
                <a16:creationId xmlns:a16="http://schemas.microsoft.com/office/drawing/2014/main" id="{5D7D24DC-D2ED-4C50-8AE0-A08857ED9068}"/>
              </a:ext>
            </a:extLst>
          </p:cNvPr>
          <p:cNvSpPr>
            <a:spLocks noGrp="1"/>
          </p:cNvSpPr>
          <p:nvPr/>
        </p:nvSpPr>
        <p:spPr>
          <a:xfrm>
            <a:off x="514350" y="4876800"/>
            <a:ext cx="7239000" cy="704850"/>
          </a:xfrm>
          <a:prstGeom prst="roundRect">
            <a:avLst>
              <a:gd name="adj" fmla="val 10811"/>
            </a:avLst>
          </a:prstGeom>
          <a:solidFill>
            <a:srgbClr val="10272E"/>
          </a:solidFill>
          <a:ln w="0">
            <a:noFill/>
          </a:ln>
        </p:spPr>
      </p:sp>
      <p:sp>
        <p:nvSpPr>
          <p:cNvPr id="34" name="Прямокутник 33">
            <a:extLst>
              <a:ext uri="{FF2B5EF4-FFF2-40B4-BE49-F238E27FC236}">
                <a16:creationId xmlns:a16="http://schemas.microsoft.com/office/drawing/2014/main" id="{F4ED00AE-2D93-4E2F-AF6B-D0D332D4A2CB}"/>
              </a:ext>
            </a:extLst>
          </p:cNvPr>
          <p:cNvSpPr>
            <a:spLocks noGrp="1"/>
          </p:cNvSpPr>
          <p:nvPr/>
        </p:nvSpPr>
        <p:spPr>
          <a:xfrm>
            <a:off x="742950" y="5048250"/>
            <a:ext cx="857250" cy="171450"/>
          </a:xfrm>
          <a:prstGeom prst="rect">
            <a:avLst/>
          </a:prstGeom>
          <a:noFill/>
          <a:ln w="0">
            <a:noFill/>
          </a:ln>
        </p:spPr>
        <p:txBody>
          <a:bodyPr anchor="t">
            <a:normAutofit fontScale="63636"/>
          </a:bodyPr>
          <a:lstStyle/>
          <a:p>
            <a:pPr algn="l">
              <a:defRPr sz="825" b="1">
                <a:solidFill>
                  <a:srgbClr val="A9D6C4"/>
                </a:solidFill>
                <a:latin typeface="DejaVu Sans"/>
                <a:ea typeface="DejaVu Sans"/>
                <a:cs typeface="DejaVu Sans"/>
              </a:defRPr>
            </a:pPr>
            <a:r>
              <a:rPr sz="825" b="1">
                <a:solidFill>
                  <a:srgbClr val="A9D6C4"/>
                </a:solidFill>
                <a:latin typeface="DejaVu Sans"/>
                <a:ea typeface="DejaVu Sans"/>
                <a:cs typeface="DejaVu Sans"/>
              </a:rPr>
              <a:t>QA/QC</a:t>
            </a:r>
          </a:p>
        </p:txBody>
      </p:sp>
      <p:sp>
        <p:nvSpPr>
          <p:cNvPr id="35" name="Прямокутник 34">
            <a:extLst>
              <a:ext uri="{FF2B5EF4-FFF2-40B4-BE49-F238E27FC236}">
                <a16:creationId xmlns:a16="http://schemas.microsoft.com/office/drawing/2014/main" id="{1EC49429-A961-4007-AF16-B500D5B5416D}"/>
              </a:ext>
            </a:extLst>
          </p:cNvPr>
          <p:cNvSpPr>
            <a:spLocks noGrp="1"/>
          </p:cNvSpPr>
          <p:nvPr/>
        </p:nvSpPr>
        <p:spPr>
          <a:xfrm>
            <a:off x="1790700" y="5010150"/>
            <a:ext cx="5619750" cy="285750"/>
          </a:xfrm>
          <a:prstGeom prst="rect">
            <a:avLst/>
          </a:prstGeom>
          <a:noFill/>
          <a:ln w="0">
            <a:noFill/>
          </a:ln>
        </p:spPr>
        <p:txBody>
          <a:bodyPr anchor="t">
            <a:normAutofit fontScale="89282"/>
          </a:bodyPr>
          <a:lstStyle/>
          <a:p>
            <a:pPr algn="l">
              <a:defRPr sz="1050" b="1">
                <a:solidFill>
                  <a:srgbClr val="FFFFFF"/>
                </a:solidFill>
                <a:latin typeface="DejaVu Sans"/>
                <a:ea typeface="DejaVu Sans"/>
                <a:cs typeface="DejaVu Sans"/>
              </a:defRPr>
            </a:pPr>
            <a:r>
              <a:rPr sz="1050" b="1">
                <a:solidFill>
                  <a:srgbClr val="FFFFFF"/>
                </a:solidFill>
                <a:latin typeface="DejaVu Sans"/>
                <a:ea typeface="DejaVu Sans"/>
                <a:cs typeface="DejaVu Sans"/>
              </a:rPr>
              <a:t>дублікати · холоста обладнання · маркування · температура · chain of custody</a:t>
            </a:r>
          </a:p>
        </p:txBody>
      </p:sp>
      <p:sp>
        <p:nvSpPr>
          <p:cNvPr id="36" name="Прямокутник: округлені кути 35">
            <a:extLst>
              <a:ext uri="{FF2B5EF4-FFF2-40B4-BE49-F238E27FC236}">
                <a16:creationId xmlns:a16="http://schemas.microsoft.com/office/drawing/2014/main" id="{9782E308-ABD3-4873-AB12-AFC5CB7AEF35}"/>
              </a:ext>
            </a:extLst>
          </p:cNvPr>
          <p:cNvSpPr>
            <a:spLocks noGrp="1"/>
          </p:cNvSpPr>
          <p:nvPr/>
        </p:nvSpPr>
        <p:spPr>
          <a:xfrm>
            <a:off x="8001000" y="4876800"/>
            <a:ext cx="3581400" cy="704850"/>
          </a:xfrm>
          <a:prstGeom prst="roundRect">
            <a:avLst>
              <a:gd name="adj" fmla="val 10811"/>
            </a:avLst>
          </a:prstGeom>
          <a:solidFill>
            <a:srgbClr val="F8E7E4"/>
          </a:solidFill>
          <a:ln w="9525">
            <a:solidFill>
              <a:srgbClr val="E9C3BE"/>
            </a:solidFill>
          </a:ln>
        </p:spPr>
      </p:sp>
      <p:sp>
        <p:nvSpPr>
          <p:cNvPr id="37" name="Прямокутник 36">
            <a:extLst>
              <a:ext uri="{FF2B5EF4-FFF2-40B4-BE49-F238E27FC236}">
                <a16:creationId xmlns:a16="http://schemas.microsoft.com/office/drawing/2014/main" id="{FE584D51-88F3-4CA2-B793-CB71B90097CD}"/>
              </a:ext>
            </a:extLst>
          </p:cNvPr>
          <p:cNvSpPr>
            <a:spLocks noGrp="1"/>
          </p:cNvSpPr>
          <p:nvPr/>
        </p:nvSpPr>
        <p:spPr>
          <a:xfrm>
            <a:off x="8229600" y="5048250"/>
            <a:ext cx="1524000" cy="171450"/>
          </a:xfrm>
          <a:prstGeom prst="rect">
            <a:avLst/>
          </a:prstGeom>
          <a:noFill/>
          <a:ln w="0">
            <a:noFill/>
          </a:ln>
        </p:spPr>
        <p:txBody>
          <a:bodyPr anchor="t">
            <a:normAutofit fontScale="63636"/>
          </a:bodyPr>
          <a:lstStyle/>
          <a:p>
            <a:pPr algn="l">
              <a:defRPr sz="825" b="1">
                <a:solidFill>
                  <a:srgbClr val="C8584F"/>
                </a:solidFill>
                <a:latin typeface="DejaVu Sans"/>
                <a:ea typeface="DejaVu Sans"/>
                <a:cs typeface="DejaVu Sans"/>
              </a:defRPr>
            </a:pPr>
            <a:r>
              <a:rPr sz="825" b="1">
                <a:solidFill>
                  <a:srgbClr val="C8584F"/>
                </a:solidFill>
                <a:latin typeface="DejaVu Sans"/>
                <a:ea typeface="DejaVu Sans"/>
                <a:cs typeface="DejaVu Sans"/>
              </a:rPr>
              <a:t>ПРОГАЛИНА ДАНИХ</a:t>
            </a:r>
          </a:p>
        </p:txBody>
      </p:sp>
      <p:sp>
        <p:nvSpPr>
          <p:cNvPr id="38" name="Прямокутник 37">
            <a:extLst>
              <a:ext uri="{FF2B5EF4-FFF2-40B4-BE49-F238E27FC236}">
                <a16:creationId xmlns:a16="http://schemas.microsoft.com/office/drawing/2014/main" id="{EE2E6522-C958-4DBD-ADB5-E0D1FAC0A9D2}"/>
              </a:ext>
            </a:extLst>
          </p:cNvPr>
          <p:cNvSpPr>
            <a:spLocks noGrp="1"/>
          </p:cNvSpPr>
          <p:nvPr/>
        </p:nvSpPr>
        <p:spPr>
          <a:xfrm>
            <a:off x="8229600" y="5276850"/>
            <a:ext cx="3048000" cy="200025"/>
          </a:xfrm>
          <a:prstGeom prst="rect">
            <a:avLst/>
          </a:prstGeom>
          <a:noFill/>
          <a:ln w="0">
            <a:noFill/>
          </a:ln>
        </p:spPr>
        <p:txBody>
          <a:bodyPr anchor="t">
            <a:normAutofit fontScale="73077"/>
          </a:bodyPr>
          <a:lstStyle/>
          <a:p>
            <a:pPr algn="l">
              <a:defRPr sz="975" b="1">
                <a:solidFill>
                  <a:srgbClr val="10272E"/>
                </a:solidFill>
                <a:latin typeface="DejaVu Sans"/>
                <a:ea typeface="DejaVu Sans"/>
                <a:cs typeface="DejaVu Sans"/>
              </a:defRPr>
            </a:pPr>
            <a:r>
              <a:rPr sz="975" b="1">
                <a:solidFill>
                  <a:srgbClr val="10272E"/>
                </a:solidFill>
                <a:latin typeface="DejaVu Sans"/>
                <a:ea typeface="DejaVu Sans"/>
                <a:cs typeface="DejaVu Sans"/>
              </a:rPr>
              <a:t>Центр не досліджують до підтвердження безпеки.</a:t>
            </a:r>
          </a:p>
        </p:txBody>
      </p:sp>
      <p:sp>
        <p:nvSpPr>
          <p:cNvPr id="39" name="Прямокутник: округлені кути 38">
            <a:extLst>
              <a:ext uri="{FF2B5EF4-FFF2-40B4-BE49-F238E27FC236}">
                <a16:creationId xmlns:a16="http://schemas.microsoft.com/office/drawing/2014/main" id="{7FE9BC4B-77EE-46DC-B6F7-53B80C4C635F}"/>
              </a:ext>
            </a:extLst>
          </p:cNvPr>
          <p:cNvSpPr>
            <a:spLocks noGrp="1"/>
          </p:cNvSpPr>
          <p:nvPr/>
        </p:nvSpPr>
        <p:spPr>
          <a:xfrm>
            <a:off x="514350" y="5810250"/>
            <a:ext cx="11068050" cy="361950"/>
          </a:xfrm>
          <a:prstGeom prst="roundRect">
            <a:avLst>
              <a:gd name="adj" fmla="val 21053"/>
            </a:avLst>
          </a:prstGeom>
          <a:solidFill>
            <a:srgbClr val="FFFFFF"/>
          </a:solidFill>
          <a:ln w="9525">
            <a:solidFill>
              <a:srgbClr val="D8E3DE"/>
            </a:solidFill>
          </a:ln>
        </p:spPr>
      </p:sp>
      <p:sp>
        <p:nvSpPr>
          <p:cNvPr id="40" name="Прямокутник 39">
            <a:extLst>
              <a:ext uri="{FF2B5EF4-FFF2-40B4-BE49-F238E27FC236}">
                <a16:creationId xmlns:a16="http://schemas.microsoft.com/office/drawing/2014/main" id="{1567CF0C-47A5-4326-81D7-BBA7012FBFEF}"/>
              </a:ext>
            </a:extLst>
          </p:cNvPr>
          <p:cNvSpPr>
            <a:spLocks noGrp="1"/>
          </p:cNvSpPr>
          <p:nvPr/>
        </p:nvSpPr>
        <p:spPr>
          <a:xfrm>
            <a:off x="742950" y="5905500"/>
            <a:ext cx="10572750" cy="171450"/>
          </a:xfrm>
          <a:prstGeom prst="rect">
            <a:avLst/>
          </a:prstGeom>
          <a:noFill/>
          <a:ln w="0">
            <a:noFill/>
          </a:ln>
        </p:spPr>
        <p:txBody>
          <a:bodyPr anchor="t">
            <a:normAutofit fontScale="50000"/>
          </a:bodyPr>
          <a:lstStyle/>
          <a:p>
            <a:pPr algn="ctr">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Мета: джерела → стік → городи → рішення щодо обмеження використання</a:t>
            </a:r>
          </a:p>
        </p:txBody>
      </p:sp>
      <p:sp>
        <p:nvSpPr>
          <p:cNvPr id="41" name="Прямокутник 40">
            <a:extLst>
              <a:ext uri="{FF2B5EF4-FFF2-40B4-BE49-F238E27FC236}">
                <a16:creationId xmlns:a16="http://schemas.microsoft.com/office/drawing/2014/main" id="{AD08B893-01EC-44B3-8D77-16E399446025}"/>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42" name="Прямокутник 41">
            <a:extLst>
              <a:ext uri="{FF2B5EF4-FFF2-40B4-BE49-F238E27FC236}">
                <a16:creationId xmlns:a16="http://schemas.microsoft.com/office/drawing/2014/main" id="{4B211B5B-D183-4C91-9A84-EBA5836D35B7}"/>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34</a:t>
            </a:r>
          </a:p>
        </p:txBody>
      </p:sp>
    </p:spTree>
    <p:extLst>
      <p:ext uri="{BB962C8B-B14F-4D97-AF65-F5344CB8AC3E}">
        <p14:creationId xmlns:p14="http://schemas.microsoft.com/office/powerpoint/2010/main" val="11027037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 name="Прямокутник 36">
            <a:extLst>
              <a:ext uri="{FF2B5EF4-FFF2-40B4-BE49-F238E27FC236}">
                <a16:creationId xmlns:a16="http://schemas.microsoft.com/office/drawing/2014/main" id="{512FB31B-8090-4E10-A56A-77E0146CEE79}"/>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35</a:t>
            </a:r>
          </a:p>
        </p:txBody>
      </p:sp>
      <p:sp>
        <p:nvSpPr>
          <p:cNvPr id="2" name="Прямокутник 1">
            <a:extLst>
              <a:ext uri="{FF2B5EF4-FFF2-40B4-BE49-F238E27FC236}">
                <a16:creationId xmlns:a16="http://schemas.microsoft.com/office/drawing/2014/main" id="{F1B81AEE-ACE4-4701-A7BE-317296DD1B2D}"/>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3489655E-D720-4B3E-8F63-2B4B64834451}"/>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Структура плану охоплює рішення, методи й безпеку</a:t>
            </a:r>
          </a:p>
        </p:txBody>
      </p:sp>
      <p:sp>
        <p:nvSpPr>
          <p:cNvPr id="4" name="Прямокутник: округлені кути 3">
            <a:extLst>
              <a:ext uri="{FF2B5EF4-FFF2-40B4-BE49-F238E27FC236}">
                <a16:creationId xmlns:a16="http://schemas.microsoft.com/office/drawing/2014/main" id="{6D12454E-9BF7-47B3-BBB3-A13C583075EA}"/>
              </a:ext>
            </a:extLst>
          </p:cNvPr>
          <p:cNvSpPr>
            <a:spLocks noGrp="1"/>
          </p:cNvSpPr>
          <p:nvPr/>
        </p:nvSpPr>
        <p:spPr>
          <a:xfrm>
            <a:off x="514350" y="1657350"/>
            <a:ext cx="11068050" cy="781050"/>
          </a:xfrm>
          <a:prstGeom prst="roundRect">
            <a:avLst>
              <a:gd name="adj" fmla="val 9756"/>
            </a:avLst>
          </a:prstGeom>
          <a:solidFill>
            <a:srgbClr val="FFFFFF"/>
          </a:solidFill>
          <a:ln w="9525">
            <a:solidFill>
              <a:srgbClr val="D8E3DE"/>
            </a:solidFill>
          </a:ln>
        </p:spPr>
      </p:sp>
      <p:sp>
        <p:nvSpPr>
          <p:cNvPr id="5" name="Прямокутник: округлені кути 4">
            <a:extLst>
              <a:ext uri="{FF2B5EF4-FFF2-40B4-BE49-F238E27FC236}">
                <a16:creationId xmlns:a16="http://schemas.microsoft.com/office/drawing/2014/main" id="{AFFF0D3F-A50E-4D1E-BFB8-D8BA64A0E3C4}"/>
              </a:ext>
            </a:extLst>
          </p:cNvPr>
          <p:cNvSpPr>
            <a:spLocks noGrp="1"/>
          </p:cNvSpPr>
          <p:nvPr/>
        </p:nvSpPr>
        <p:spPr>
          <a:xfrm>
            <a:off x="514350" y="1657350"/>
            <a:ext cx="76200" cy="7810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74FE7632-8331-40D3-AFFF-C9A4387DA9F0}"/>
              </a:ext>
            </a:extLst>
          </p:cNvPr>
          <p:cNvSpPr>
            <a:spLocks noGrp="1"/>
          </p:cNvSpPr>
          <p:nvPr/>
        </p:nvSpPr>
        <p:spPr>
          <a:xfrm>
            <a:off x="742950" y="1809750"/>
            <a:ext cx="1064895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ПЛАН ВІДБОРУ ПРОБ</a:t>
            </a:r>
          </a:p>
        </p:txBody>
      </p:sp>
      <p:sp>
        <p:nvSpPr>
          <p:cNvPr id="7" name="Прямокутник 6">
            <a:extLst>
              <a:ext uri="{FF2B5EF4-FFF2-40B4-BE49-F238E27FC236}">
                <a16:creationId xmlns:a16="http://schemas.microsoft.com/office/drawing/2014/main" id="{6C3BBC5B-A9B4-4EE9-98FD-6FA07925AA5F}"/>
              </a:ext>
            </a:extLst>
          </p:cNvPr>
          <p:cNvSpPr>
            <a:spLocks noGrp="1"/>
          </p:cNvSpPr>
          <p:nvPr/>
        </p:nvSpPr>
        <p:spPr>
          <a:xfrm>
            <a:off x="742950" y="2066925"/>
            <a:ext cx="10648950" cy="257175"/>
          </a:xfrm>
          <a:prstGeom prst="rect">
            <a:avLst/>
          </a:prstGeom>
          <a:noFill/>
          <a:ln w="0">
            <a:noFill/>
          </a:ln>
        </p:spPr>
        <p:txBody>
          <a:bodyPr anchor="t">
            <a:normAutofit fontScale="85294"/>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Документ, що пов’язує мету обстеження, концептуальну модель, дизайн, процедури QA/QC, логістику та критерії інтерпретації.</a:t>
            </a:r>
          </a:p>
        </p:txBody>
      </p:sp>
      <p:sp>
        <p:nvSpPr>
          <p:cNvPr id="8" name="Прямокутник: округлені кути 7">
            <a:extLst>
              <a:ext uri="{FF2B5EF4-FFF2-40B4-BE49-F238E27FC236}">
                <a16:creationId xmlns:a16="http://schemas.microsoft.com/office/drawing/2014/main" id="{E8A4F3A2-7E90-4AE6-83DF-40D29D39078A}"/>
              </a:ext>
            </a:extLst>
          </p:cNvPr>
          <p:cNvSpPr>
            <a:spLocks noGrp="1"/>
          </p:cNvSpPr>
          <p:nvPr/>
        </p:nvSpPr>
        <p:spPr>
          <a:xfrm>
            <a:off x="514350" y="2781300"/>
            <a:ext cx="11068050" cy="457200"/>
          </a:xfrm>
          <a:prstGeom prst="roundRect">
            <a:avLst>
              <a:gd name="adj" fmla="val 16667"/>
            </a:avLst>
          </a:prstGeom>
          <a:solidFill>
            <a:srgbClr val="F4F8F5"/>
          </a:solidFill>
          <a:ln w="9525">
            <a:solidFill>
              <a:srgbClr val="D8E3DE"/>
            </a:solidFill>
          </a:ln>
        </p:spPr>
      </p:sp>
      <p:sp>
        <p:nvSpPr>
          <p:cNvPr id="9" name="Прямокутник: округлені кути 8">
            <a:extLst>
              <a:ext uri="{FF2B5EF4-FFF2-40B4-BE49-F238E27FC236}">
                <a16:creationId xmlns:a16="http://schemas.microsoft.com/office/drawing/2014/main" id="{7DB7982D-A2B2-4A9C-8DFC-B5F4E014D486}"/>
              </a:ext>
            </a:extLst>
          </p:cNvPr>
          <p:cNvSpPr>
            <a:spLocks noGrp="1"/>
          </p:cNvSpPr>
          <p:nvPr/>
        </p:nvSpPr>
        <p:spPr>
          <a:xfrm>
            <a:off x="685800" y="2857500"/>
            <a:ext cx="666750" cy="304800"/>
          </a:xfrm>
          <a:prstGeom prst="roundRect">
            <a:avLst>
              <a:gd name="adj" fmla="val 25000"/>
            </a:avLst>
          </a:prstGeom>
          <a:solidFill>
            <a:srgbClr val="0F6B64"/>
          </a:solidFill>
          <a:ln w="0">
            <a:noFill/>
          </a:ln>
        </p:spPr>
      </p:sp>
      <p:sp>
        <p:nvSpPr>
          <p:cNvPr id="10" name="Прямокутник 9">
            <a:extLst>
              <a:ext uri="{FF2B5EF4-FFF2-40B4-BE49-F238E27FC236}">
                <a16:creationId xmlns:a16="http://schemas.microsoft.com/office/drawing/2014/main" id="{FC87025A-DFA2-4217-B192-591B6FF1A31E}"/>
              </a:ext>
            </a:extLst>
          </p:cNvPr>
          <p:cNvSpPr>
            <a:spLocks noGrp="1"/>
          </p:cNvSpPr>
          <p:nvPr/>
        </p:nvSpPr>
        <p:spPr>
          <a:xfrm>
            <a:off x="685800" y="2952750"/>
            <a:ext cx="666750" cy="114300"/>
          </a:xfrm>
          <a:prstGeom prst="rect">
            <a:avLst/>
          </a:prstGeom>
          <a:noFill/>
          <a:ln w="0">
            <a:noFill/>
          </a:ln>
        </p:spPr>
        <p:txBody>
          <a:bodyPr anchor="t">
            <a:normAutofit fontScale="22222"/>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1–6</a:t>
            </a:r>
          </a:p>
        </p:txBody>
      </p:sp>
      <p:sp>
        <p:nvSpPr>
          <p:cNvPr id="11" name="Прямокутник 10">
            <a:extLst>
              <a:ext uri="{FF2B5EF4-FFF2-40B4-BE49-F238E27FC236}">
                <a16:creationId xmlns:a16="http://schemas.microsoft.com/office/drawing/2014/main" id="{A303F569-5ECA-4465-9BEF-DE75EB9955A2}"/>
              </a:ext>
            </a:extLst>
          </p:cNvPr>
          <p:cNvSpPr>
            <a:spLocks noGrp="1"/>
          </p:cNvSpPr>
          <p:nvPr/>
        </p:nvSpPr>
        <p:spPr>
          <a:xfrm>
            <a:off x="1562100" y="2905125"/>
            <a:ext cx="2476500" cy="190500"/>
          </a:xfrm>
          <a:prstGeom prst="rect">
            <a:avLst/>
          </a:prstGeom>
          <a:noFill/>
          <a:ln w="0">
            <a:noFill/>
          </a:ln>
        </p:spPr>
        <p:txBody>
          <a:bodyPr anchor="t">
            <a:normAutofit fontScale="66667"/>
          </a:bodyPr>
          <a:lstStyle/>
          <a:p>
            <a:pPr algn="l">
              <a:defRPr sz="975" b="1">
                <a:solidFill>
                  <a:srgbClr val="10272E"/>
                </a:solidFill>
                <a:latin typeface="DejaVu Sans"/>
                <a:ea typeface="DejaVu Sans"/>
                <a:cs typeface="DejaVu Sans"/>
              </a:defRPr>
            </a:pPr>
            <a:r>
              <a:rPr sz="975" b="1">
                <a:solidFill>
                  <a:srgbClr val="10272E"/>
                </a:solidFill>
                <a:latin typeface="DejaVu Sans"/>
                <a:ea typeface="DejaVu Sans"/>
                <a:cs typeface="DejaVu Sans"/>
              </a:rPr>
              <a:t>ОСНОВА</a:t>
            </a:r>
          </a:p>
        </p:txBody>
      </p:sp>
      <p:sp>
        <p:nvSpPr>
          <p:cNvPr id="12" name="Прямокутник 11">
            <a:extLst>
              <a:ext uri="{FF2B5EF4-FFF2-40B4-BE49-F238E27FC236}">
                <a16:creationId xmlns:a16="http://schemas.microsoft.com/office/drawing/2014/main" id="{6D57CAE1-CA02-47D7-B290-7F97BC8EBAE2}"/>
              </a:ext>
            </a:extLst>
          </p:cNvPr>
          <p:cNvSpPr>
            <a:spLocks noGrp="1"/>
          </p:cNvSpPr>
          <p:nvPr/>
        </p:nvSpPr>
        <p:spPr>
          <a:xfrm>
            <a:off x="4171950" y="2895600"/>
            <a:ext cx="7048500" cy="219075"/>
          </a:xfrm>
          <a:prstGeom prst="rect">
            <a:avLst/>
          </a:prstGeom>
          <a:noFill/>
          <a:ln w="0">
            <a:noFill/>
          </a:ln>
        </p:spPr>
        <p:txBody>
          <a:bodyPr anchor="t">
            <a:normAutofit fontScale="85897"/>
          </a:bodyPr>
          <a:lstStyle/>
          <a:p>
            <a:pPr algn="l">
              <a:defRPr sz="975" b="0">
                <a:solidFill>
                  <a:srgbClr val="617278"/>
                </a:solidFill>
                <a:latin typeface="DejaVu Sans"/>
                <a:ea typeface="DejaVu Sans"/>
                <a:cs typeface="DejaVu Sans"/>
              </a:defRPr>
            </a:pPr>
            <a:r>
              <a:rPr sz="975" b="0">
                <a:solidFill>
                  <a:srgbClr val="617278"/>
                </a:solidFill>
                <a:latin typeface="DejaVu Sans"/>
                <a:ea typeface="DejaVu Sans"/>
                <a:cs typeface="DejaVu Sans"/>
              </a:rPr>
              <a:t>ділянка · мета · питання · КМД · гіпотези · межі</a:t>
            </a:r>
          </a:p>
        </p:txBody>
      </p:sp>
      <p:sp>
        <p:nvSpPr>
          <p:cNvPr id="13" name="Прямокутник: округлені кути 12">
            <a:extLst>
              <a:ext uri="{FF2B5EF4-FFF2-40B4-BE49-F238E27FC236}">
                <a16:creationId xmlns:a16="http://schemas.microsoft.com/office/drawing/2014/main" id="{8522B96D-8488-430D-9295-B21E720E47A9}"/>
              </a:ext>
            </a:extLst>
          </p:cNvPr>
          <p:cNvSpPr>
            <a:spLocks noGrp="1"/>
          </p:cNvSpPr>
          <p:nvPr/>
        </p:nvSpPr>
        <p:spPr>
          <a:xfrm>
            <a:off x="514350" y="3333750"/>
            <a:ext cx="11068050" cy="457200"/>
          </a:xfrm>
          <a:prstGeom prst="roundRect">
            <a:avLst>
              <a:gd name="adj" fmla="val 16667"/>
            </a:avLst>
          </a:prstGeom>
          <a:solidFill>
            <a:srgbClr val="F4F8F5"/>
          </a:solidFill>
          <a:ln w="9525">
            <a:solidFill>
              <a:srgbClr val="D8E3DE"/>
            </a:solidFill>
          </a:ln>
        </p:spPr>
      </p:sp>
      <p:sp>
        <p:nvSpPr>
          <p:cNvPr id="14" name="Прямокутник: округлені кути 13">
            <a:extLst>
              <a:ext uri="{FF2B5EF4-FFF2-40B4-BE49-F238E27FC236}">
                <a16:creationId xmlns:a16="http://schemas.microsoft.com/office/drawing/2014/main" id="{B6EC89DF-2B31-48A7-9C90-29D506F31192}"/>
              </a:ext>
            </a:extLst>
          </p:cNvPr>
          <p:cNvSpPr>
            <a:spLocks noGrp="1"/>
          </p:cNvSpPr>
          <p:nvPr/>
        </p:nvSpPr>
        <p:spPr>
          <a:xfrm>
            <a:off x="685800" y="3409950"/>
            <a:ext cx="666750" cy="304800"/>
          </a:xfrm>
          <a:prstGeom prst="roundRect">
            <a:avLst>
              <a:gd name="adj" fmla="val 25000"/>
            </a:avLst>
          </a:prstGeom>
          <a:solidFill>
            <a:srgbClr val="3A708C"/>
          </a:solidFill>
          <a:ln w="0">
            <a:noFill/>
          </a:ln>
        </p:spPr>
      </p:sp>
      <p:sp>
        <p:nvSpPr>
          <p:cNvPr id="15" name="Прямокутник 14">
            <a:extLst>
              <a:ext uri="{FF2B5EF4-FFF2-40B4-BE49-F238E27FC236}">
                <a16:creationId xmlns:a16="http://schemas.microsoft.com/office/drawing/2014/main" id="{B6A64CD5-D2EC-48B5-B69E-72E3C1EF3650}"/>
              </a:ext>
            </a:extLst>
          </p:cNvPr>
          <p:cNvSpPr>
            <a:spLocks noGrp="1"/>
          </p:cNvSpPr>
          <p:nvPr/>
        </p:nvSpPr>
        <p:spPr>
          <a:xfrm>
            <a:off x="685800" y="3505200"/>
            <a:ext cx="666750" cy="114300"/>
          </a:xfrm>
          <a:prstGeom prst="rect">
            <a:avLst/>
          </a:prstGeom>
          <a:noFill/>
          <a:ln w="0">
            <a:noFill/>
          </a:ln>
        </p:spPr>
        <p:txBody>
          <a:bodyPr anchor="t">
            <a:normAutofit fontScale="22222"/>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7–12</a:t>
            </a:r>
          </a:p>
        </p:txBody>
      </p:sp>
      <p:sp>
        <p:nvSpPr>
          <p:cNvPr id="16" name="Прямокутник 15">
            <a:extLst>
              <a:ext uri="{FF2B5EF4-FFF2-40B4-BE49-F238E27FC236}">
                <a16:creationId xmlns:a16="http://schemas.microsoft.com/office/drawing/2014/main" id="{681F8DEB-ABAC-4FF8-9CA6-EB2A6C6C8AC4}"/>
              </a:ext>
            </a:extLst>
          </p:cNvPr>
          <p:cNvSpPr>
            <a:spLocks noGrp="1"/>
          </p:cNvSpPr>
          <p:nvPr/>
        </p:nvSpPr>
        <p:spPr>
          <a:xfrm>
            <a:off x="1562100" y="3457575"/>
            <a:ext cx="2476500" cy="190500"/>
          </a:xfrm>
          <a:prstGeom prst="rect">
            <a:avLst/>
          </a:prstGeom>
          <a:noFill/>
          <a:ln w="0">
            <a:noFill/>
          </a:ln>
        </p:spPr>
        <p:txBody>
          <a:bodyPr anchor="t">
            <a:normAutofit fontScale="66667"/>
          </a:bodyPr>
          <a:lstStyle/>
          <a:p>
            <a:pPr algn="l">
              <a:defRPr sz="975" b="1">
                <a:solidFill>
                  <a:srgbClr val="10272E"/>
                </a:solidFill>
                <a:latin typeface="DejaVu Sans"/>
                <a:ea typeface="DejaVu Sans"/>
                <a:cs typeface="DejaVu Sans"/>
              </a:defRPr>
            </a:pPr>
            <a:r>
              <a:rPr sz="975" b="1">
                <a:solidFill>
                  <a:srgbClr val="10272E"/>
                </a:solidFill>
                <a:latin typeface="DejaVu Sans"/>
                <a:ea typeface="DejaVu Sans"/>
                <a:cs typeface="DejaVu Sans"/>
              </a:rPr>
              <a:t>ДИЗАЙН</a:t>
            </a:r>
          </a:p>
        </p:txBody>
      </p:sp>
      <p:sp>
        <p:nvSpPr>
          <p:cNvPr id="17" name="Прямокутник 16">
            <a:extLst>
              <a:ext uri="{FF2B5EF4-FFF2-40B4-BE49-F238E27FC236}">
                <a16:creationId xmlns:a16="http://schemas.microsoft.com/office/drawing/2014/main" id="{7D93A7CA-F590-483A-AB21-F0F5666685D9}"/>
              </a:ext>
            </a:extLst>
          </p:cNvPr>
          <p:cNvSpPr>
            <a:spLocks noGrp="1"/>
          </p:cNvSpPr>
          <p:nvPr/>
        </p:nvSpPr>
        <p:spPr>
          <a:xfrm>
            <a:off x="4171950" y="3448050"/>
            <a:ext cx="7048500" cy="219075"/>
          </a:xfrm>
          <a:prstGeom prst="rect">
            <a:avLst/>
          </a:prstGeom>
          <a:noFill/>
          <a:ln w="0">
            <a:noFill/>
          </a:ln>
        </p:spPr>
        <p:txBody>
          <a:bodyPr anchor="t">
            <a:normAutofit fontScale="85897"/>
          </a:bodyPr>
          <a:lstStyle/>
          <a:p>
            <a:pPr algn="l">
              <a:defRPr sz="975" b="0">
                <a:solidFill>
                  <a:srgbClr val="617278"/>
                </a:solidFill>
                <a:latin typeface="DejaVu Sans"/>
                <a:ea typeface="DejaVu Sans"/>
                <a:cs typeface="DejaVu Sans"/>
              </a:defRPr>
            </a:pPr>
            <a:r>
              <a:rPr sz="975" b="0">
                <a:solidFill>
                  <a:srgbClr val="617278"/>
                </a:solidFill>
                <a:latin typeface="DejaVu Sans"/>
                <a:ea typeface="DejaVu Sans"/>
                <a:cs typeface="DejaVu Sans"/>
              </a:rPr>
              <a:t>сукупність · страти · схема · точки · глибини · типи проб</a:t>
            </a:r>
          </a:p>
        </p:txBody>
      </p:sp>
      <p:sp>
        <p:nvSpPr>
          <p:cNvPr id="18" name="Прямокутник: округлені кути 17">
            <a:extLst>
              <a:ext uri="{FF2B5EF4-FFF2-40B4-BE49-F238E27FC236}">
                <a16:creationId xmlns:a16="http://schemas.microsoft.com/office/drawing/2014/main" id="{1EA509F6-ED7F-4144-81B4-DDDFAB29F0EA}"/>
              </a:ext>
            </a:extLst>
          </p:cNvPr>
          <p:cNvSpPr>
            <a:spLocks noGrp="1"/>
          </p:cNvSpPr>
          <p:nvPr/>
        </p:nvSpPr>
        <p:spPr>
          <a:xfrm>
            <a:off x="514350" y="3886200"/>
            <a:ext cx="11068050" cy="457200"/>
          </a:xfrm>
          <a:prstGeom prst="roundRect">
            <a:avLst>
              <a:gd name="adj" fmla="val 16667"/>
            </a:avLst>
          </a:prstGeom>
          <a:solidFill>
            <a:srgbClr val="F4F8F5"/>
          </a:solidFill>
          <a:ln w="9525">
            <a:solidFill>
              <a:srgbClr val="D8E3DE"/>
            </a:solidFill>
          </a:ln>
        </p:spPr>
      </p:sp>
      <p:sp>
        <p:nvSpPr>
          <p:cNvPr id="19" name="Прямокутник: округлені кути 18">
            <a:extLst>
              <a:ext uri="{FF2B5EF4-FFF2-40B4-BE49-F238E27FC236}">
                <a16:creationId xmlns:a16="http://schemas.microsoft.com/office/drawing/2014/main" id="{005DB062-5B09-4DE6-B0A1-5F8431F75151}"/>
              </a:ext>
            </a:extLst>
          </p:cNvPr>
          <p:cNvSpPr>
            <a:spLocks noGrp="1"/>
          </p:cNvSpPr>
          <p:nvPr/>
        </p:nvSpPr>
        <p:spPr>
          <a:xfrm>
            <a:off x="685800" y="3962400"/>
            <a:ext cx="666750" cy="304800"/>
          </a:xfrm>
          <a:prstGeom prst="roundRect">
            <a:avLst>
              <a:gd name="adj" fmla="val 25000"/>
            </a:avLst>
          </a:prstGeom>
          <a:solidFill>
            <a:srgbClr val="4D8A68"/>
          </a:solidFill>
          <a:ln w="0">
            <a:noFill/>
          </a:ln>
        </p:spPr>
      </p:sp>
      <p:sp>
        <p:nvSpPr>
          <p:cNvPr id="20" name="Прямокутник 19">
            <a:extLst>
              <a:ext uri="{FF2B5EF4-FFF2-40B4-BE49-F238E27FC236}">
                <a16:creationId xmlns:a16="http://schemas.microsoft.com/office/drawing/2014/main" id="{9DA57615-09DF-4C6C-8E64-8FD9956EF909}"/>
              </a:ext>
            </a:extLst>
          </p:cNvPr>
          <p:cNvSpPr>
            <a:spLocks noGrp="1"/>
          </p:cNvSpPr>
          <p:nvPr/>
        </p:nvSpPr>
        <p:spPr>
          <a:xfrm>
            <a:off x="685800" y="4057650"/>
            <a:ext cx="666750" cy="114300"/>
          </a:xfrm>
          <a:prstGeom prst="rect">
            <a:avLst/>
          </a:prstGeom>
          <a:noFill/>
          <a:ln w="0">
            <a:noFill/>
          </a:ln>
        </p:spPr>
        <p:txBody>
          <a:bodyPr anchor="t">
            <a:normAutofit fontScale="22222"/>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13–18</a:t>
            </a:r>
          </a:p>
        </p:txBody>
      </p:sp>
      <p:sp>
        <p:nvSpPr>
          <p:cNvPr id="21" name="Прямокутник 20">
            <a:extLst>
              <a:ext uri="{FF2B5EF4-FFF2-40B4-BE49-F238E27FC236}">
                <a16:creationId xmlns:a16="http://schemas.microsoft.com/office/drawing/2014/main" id="{0C02C5E4-21E7-4168-8A52-EF14419E891A}"/>
              </a:ext>
            </a:extLst>
          </p:cNvPr>
          <p:cNvSpPr>
            <a:spLocks noGrp="1"/>
          </p:cNvSpPr>
          <p:nvPr/>
        </p:nvSpPr>
        <p:spPr>
          <a:xfrm>
            <a:off x="1562100" y="4010025"/>
            <a:ext cx="2476500" cy="190500"/>
          </a:xfrm>
          <a:prstGeom prst="rect">
            <a:avLst/>
          </a:prstGeom>
          <a:noFill/>
          <a:ln w="0">
            <a:noFill/>
          </a:ln>
        </p:spPr>
        <p:txBody>
          <a:bodyPr anchor="t">
            <a:normAutofit fontScale="66667"/>
          </a:bodyPr>
          <a:lstStyle/>
          <a:p>
            <a:pPr algn="l">
              <a:defRPr sz="975" b="1">
                <a:solidFill>
                  <a:srgbClr val="10272E"/>
                </a:solidFill>
                <a:latin typeface="DejaVu Sans"/>
                <a:ea typeface="DejaVu Sans"/>
                <a:cs typeface="DejaVu Sans"/>
              </a:defRPr>
            </a:pPr>
            <a:r>
              <a:rPr sz="975" b="1">
                <a:solidFill>
                  <a:srgbClr val="10272E"/>
                </a:solidFill>
                <a:latin typeface="DejaVu Sans"/>
                <a:ea typeface="DejaVu Sans"/>
                <a:cs typeface="DejaVu Sans"/>
              </a:rPr>
              <a:t>АНАЛІЗ І ЯКІСТЬ</a:t>
            </a:r>
          </a:p>
        </p:txBody>
      </p:sp>
      <p:sp>
        <p:nvSpPr>
          <p:cNvPr id="22" name="Прямокутник 21">
            <a:extLst>
              <a:ext uri="{FF2B5EF4-FFF2-40B4-BE49-F238E27FC236}">
                <a16:creationId xmlns:a16="http://schemas.microsoft.com/office/drawing/2014/main" id="{37B5E266-72F1-4389-8F0F-D06A60E60CC3}"/>
              </a:ext>
            </a:extLst>
          </p:cNvPr>
          <p:cNvSpPr>
            <a:spLocks noGrp="1"/>
          </p:cNvSpPr>
          <p:nvPr/>
        </p:nvSpPr>
        <p:spPr>
          <a:xfrm>
            <a:off x="4171950" y="4000500"/>
            <a:ext cx="7048500" cy="219075"/>
          </a:xfrm>
          <a:prstGeom prst="rect">
            <a:avLst/>
          </a:prstGeom>
          <a:noFill/>
          <a:ln w="0">
            <a:noFill/>
          </a:ln>
        </p:spPr>
        <p:txBody>
          <a:bodyPr anchor="t">
            <a:normAutofit fontScale="85897"/>
          </a:bodyPr>
          <a:lstStyle/>
          <a:p>
            <a:pPr algn="l">
              <a:defRPr sz="975" b="0">
                <a:solidFill>
                  <a:srgbClr val="617278"/>
                </a:solidFill>
                <a:latin typeface="DejaVu Sans"/>
                <a:ea typeface="DejaVu Sans"/>
                <a:cs typeface="DejaVu Sans"/>
              </a:defRPr>
            </a:pPr>
            <a:r>
              <a:rPr sz="975" b="0">
                <a:solidFill>
                  <a:srgbClr val="617278"/>
                </a:solidFill>
                <a:latin typeface="DejaVu Sans"/>
                <a:ea typeface="DejaVu Sans"/>
                <a:cs typeface="DejaVu Sans"/>
              </a:rPr>
              <a:t>показники · контейнери · лабораторія · QA/QC · коди · chain of custody</a:t>
            </a:r>
          </a:p>
        </p:txBody>
      </p:sp>
      <p:sp>
        <p:nvSpPr>
          <p:cNvPr id="23" name="Прямокутник: округлені кути 22">
            <a:extLst>
              <a:ext uri="{FF2B5EF4-FFF2-40B4-BE49-F238E27FC236}">
                <a16:creationId xmlns:a16="http://schemas.microsoft.com/office/drawing/2014/main" id="{60635015-B98C-4F47-A9E6-2CBE1E27231E}"/>
              </a:ext>
            </a:extLst>
          </p:cNvPr>
          <p:cNvSpPr>
            <a:spLocks noGrp="1"/>
          </p:cNvSpPr>
          <p:nvPr/>
        </p:nvSpPr>
        <p:spPr>
          <a:xfrm>
            <a:off x="514350" y="4438650"/>
            <a:ext cx="11068050" cy="457200"/>
          </a:xfrm>
          <a:prstGeom prst="roundRect">
            <a:avLst>
              <a:gd name="adj" fmla="val 16667"/>
            </a:avLst>
          </a:prstGeom>
          <a:solidFill>
            <a:srgbClr val="F5EBDD"/>
          </a:solidFill>
          <a:ln w="9525">
            <a:solidFill>
              <a:srgbClr val="D8E3DE"/>
            </a:solidFill>
          </a:ln>
        </p:spPr>
      </p:sp>
      <p:sp>
        <p:nvSpPr>
          <p:cNvPr id="24" name="Прямокутник: округлені кути 23">
            <a:extLst>
              <a:ext uri="{FF2B5EF4-FFF2-40B4-BE49-F238E27FC236}">
                <a16:creationId xmlns:a16="http://schemas.microsoft.com/office/drawing/2014/main" id="{BE95023D-23EE-4287-96D1-2BCE0E88F952}"/>
              </a:ext>
            </a:extLst>
          </p:cNvPr>
          <p:cNvSpPr>
            <a:spLocks noGrp="1"/>
          </p:cNvSpPr>
          <p:nvPr/>
        </p:nvSpPr>
        <p:spPr>
          <a:xfrm>
            <a:off x="685800" y="4514850"/>
            <a:ext cx="666750" cy="304800"/>
          </a:xfrm>
          <a:prstGeom prst="roundRect">
            <a:avLst>
              <a:gd name="adj" fmla="val 25000"/>
            </a:avLst>
          </a:prstGeom>
          <a:solidFill>
            <a:srgbClr val="D8942C"/>
          </a:solidFill>
          <a:ln w="0">
            <a:noFill/>
          </a:ln>
        </p:spPr>
      </p:sp>
      <p:sp>
        <p:nvSpPr>
          <p:cNvPr id="25" name="Прямокутник 24">
            <a:extLst>
              <a:ext uri="{FF2B5EF4-FFF2-40B4-BE49-F238E27FC236}">
                <a16:creationId xmlns:a16="http://schemas.microsoft.com/office/drawing/2014/main" id="{A10CF146-4630-4C4C-906B-A9C3A59DEC48}"/>
              </a:ext>
            </a:extLst>
          </p:cNvPr>
          <p:cNvSpPr>
            <a:spLocks noGrp="1"/>
          </p:cNvSpPr>
          <p:nvPr/>
        </p:nvSpPr>
        <p:spPr>
          <a:xfrm>
            <a:off x="685800" y="4610100"/>
            <a:ext cx="666750" cy="114300"/>
          </a:xfrm>
          <a:prstGeom prst="rect">
            <a:avLst/>
          </a:prstGeom>
          <a:noFill/>
          <a:ln w="0">
            <a:noFill/>
          </a:ln>
        </p:spPr>
        <p:txBody>
          <a:bodyPr anchor="t">
            <a:normAutofit fontScale="22222"/>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19–22</a:t>
            </a:r>
          </a:p>
        </p:txBody>
      </p:sp>
      <p:sp>
        <p:nvSpPr>
          <p:cNvPr id="26" name="Прямокутник 25">
            <a:extLst>
              <a:ext uri="{FF2B5EF4-FFF2-40B4-BE49-F238E27FC236}">
                <a16:creationId xmlns:a16="http://schemas.microsoft.com/office/drawing/2014/main" id="{8E653D16-3DCA-4886-BA6B-55F7F4E0AB41}"/>
              </a:ext>
            </a:extLst>
          </p:cNvPr>
          <p:cNvSpPr>
            <a:spLocks noGrp="1"/>
          </p:cNvSpPr>
          <p:nvPr/>
        </p:nvSpPr>
        <p:spPr>
          <a:xfrm>
            <a:off x="1562100" y="4562475"/>
            <a:ext cx="2476500" cy="190500"/>
          </a:xfrm>
          <a:prstGeom prst="rect">
            <a:avLst/>
          </a:prstGeom>
          <a:noFill/>
          <a:ln w="0">
            <a:noFill/>
          </a:ln>
        </p:spPr>
        <p:txBody>
          <a:bodyPr anchor="t">
            <a:normAutofit fontScale="66667"/>
          </a:bodyPr>
          <a:lstStyle/>
          <a:p>
            <a:pPr algn="l">
              <a:defRPr sz="975" b="1">
                <a:solidFill>
                  <a:srgbClr val="10272E"/>
                </a:solidFill>
                <a:latin typeface="DejaVu Sans"/>
                <a:ea typeface="DejaVu Sans"/>
                <a:cs typeface="DejaVu Sans"/>
              </a:defRPr>
            </a:pPr>
            <a:r>
              <a:rPr sz="975" b="1">
                <a:solidFill>
                  <a:srgbClr val="10272E"/>
                </a:solidFill>
                <a:latin typeface="DejaVu Sans"/>
                <a:ea typeface="DejaVu Sans"/>
                <a:cs typeface="DejaVu Sans"/>
              </a:rPr>
              <a:t>БЕЗПЕКА Й ЛОГІСТИКА</a:t>
            </a:r>
          </a:p>
        </p:txBody>
      </p:sp>
      <p:sp>
        <p:nvSpPr>
          <p:cNvPr id="27" name="Прямокутник 26">
            <a:extLst>
              <a:ext uri="{FF2B5EF4-FFF2-40B4-BE49-F238E27FC236}">
                <a16:creationId xmlns:a16="http://schemas.microsoft.com/office/drawing/2014/main" id="{8E4A777C-EE73-433F-AA63-CB6CEA5D6C1E}"/>
              </a:ext>
            </a:extLst>
          </p:cNvPr>
          <p:cNvSpPr>
            <a:spLocks noGrp="1"/>
          </p:cNvSpPr>
          <p:nvPr/>
        </p:nvSpPr>
        <p:spPr>
          <a:xfrm>
            <a:off x="4171950" y="4552950"/>
            <a:ext cx="7048500" cy="219075"/>
          </a:xfrm>
          <a:prstGeom prst="rect">
            <a:avLst/>
          </a:prstGeom>
          <a:noFill/>
          <a:ln w="0">
            <a:noFill/>
          </a:ln>
        </p:spPr>
        <p:txBody>
          <a:bodyPr anchor="t">
            <a:normAutofit fontScale="85897"/>
          </a:bodyPr>
          <a:lstStyle/>
          <a:p>
            <a:pPr algn="l">
              <a:defRPr sz="975" b="0">
                <a:solidFill>
                  <a:srgbClr val="617278"/>
                </a:solidFill>
                <a:latin typeface="DejaVu Sans"/>
                <a:ea typeface="DejaVu Sans"/>
                <a:cs typeface="DejaVu Sans"/>
              </a:defRPr>
            </a:pPr>
            <a:r>
              <a:rPr sz="975" b="0">
                <a:solidFill>
                  <a:srgbClr val="617278"/>
                </a:solidFill>
                <a:latin typeface="DejaVu Sans"/>
                <a:ea typeface="DejaVu Sans"/>
                <a:cs typeface="DejaVu Sans"/>
              </a:rPr>
              <a:t>заходи · рух · деконтамінація · управління змінами</a:t>
            </a:r>
          </a:p>
        </p:txBody>
      </p:sp>
      <p:sp>
        <p:nvSpPr>
          <p:cNvPr id="28" name="Прямокутник: округлені кути 27">
            <a:extLst>
              <a:ext uri="{FF2B5EF4-FFF2-40B4-BE49-F238E27FC236}">
                <a16:creationId xmlns:a16="http://schemas.microsoft.com/office/drawing/2014/main" id="{9354B359-0CEE-49A3-99F0-4B4B577A8E6D}"/>
              </a:ext>
            </a:extLst>
          </p:cNvPr>
          <p:cNvSpPr>
            <a:spLocks noGrp="1"/>
          </p:cNvSpPr>
          <p:nvPr/>
        </p:nvSpPr>
        <p:spPr>
          <a:xfrm>
            <a:off x="514350" y="4991100"/>
            <a:ext cx="11068050" cy="457200"/>
          </a:xfrm>
          <a:prstGeom prst="roundRect">
            <a:avLst>
              <a:gd name="adj" fmla="val 16667"/>
            </a:avLst>
          </a:prstGeom>
          <a:solidFill>
            <a:srgbClr val="F4F8F5"/>
          </a:solidFill>
          <a:ln w="9525">
            <a:solidFill>
              <a:srgbClr val="D8E3DE"/>
            </a:solidFill>
          </a:ln>
        </p:spPr>
      </p:sp>
      <p:sp>
        <p:nvSpPr>
          <p:cNvPr id="29" name="Прямокутник: округлені кути 28">
            <a:extLst>
              <a:ext uri="{FF2B5EF4-FFF2-40B4-BE49-F238E27FC236}">
                <a16:creationId xmlns:a16="http://schemas.microsoft.com/office/drawing/2014/main" id="{8B121203-06EE-4047-BED0-923194525C9C}"/>
              </a:ext>
            </a:extLst>
          </p:cNvPr>
          <p:cNvSpPr>
            <a:spLocks noGrp="1"/>
          </p:cNvSpPr>
          <p:nvPr/>
        </p:nvSpPr>
        <p:spPr>
          <a:xfrm>
            <a:off x="685800" y="5067300"/>
            <a:ext cx="666750" cy="304800"/>
          </a:xfrm>
          <a:prstGeom prst="roundRect">
            <a:avLst>
              <a:gd name="adj" fmla="val 25000"/>
            </a:avLst>
          </a:prstGeom>
          <a:solidFill>
            <a:srgbClr val="C8584F"/>
          </a:solidFill>
          <a:ln w="0">
            <a:noFill/>
          </a:ln>
        </p:spPr>
      </p:sp>
      <p:sp>
        <p:nvSpPr>
          <p:cNvPr id="30" name="Прямокутник 29">
            <a:extLst>
              <a:ext uri="{FF2B5EF4-FFF2-40B4-BE49-F238E27FC236}">
                <a16:creationId xmlns:a16="http://schemas.microsoft.com/office/drawing/2014/main" id="{9900F9A3-D8C9-413A-B0C8-D5139189555E}"/>
              </a:ext>
            </a:extLst>
          </p:cNvPr>
          <p:cNvSpPr>
            <a:spLocks noGrp="1"/>
          </p:cNvSpPr>
          <p:nvPr/>
        </p:nvSpPr>
        <p:spPr>
          <a:xfrm>
            <a:off x="685800" y="5162550"/>
            <a:ext cx="666750" cy="114300"/>
          </a:xfrm>
          <a:prstGeom prst="rect">
            <a:avLst/>
          </a:prstGeom>
          <a:noFill/>
          <a:ln w="0">
            <a:noFill/>
          </a:ln>
        </p:spPr>
        <p:txBody>
          <a:bodyPr anchor="t">
            <a:normAutofit fontScale="22222"/>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23–24</a:t>
            </a:r>
          </a:p>
        </p:txBody>
      </p:sp>
      <p:sp>
        <p:nvSpPr>
          <p:cNvPr id="31" name="Прямокутник 30">
            <a:extLst>
              <a:ext uri="{FF2B5EF4-FFF2-40B4-BE49-F238E27FC236}">
                <a16:creationId xmlns:a16="http://schemas.microsoft.com/office/drawing/2014/main" id="{968FF10F-DA31-46E6-BD8F-7F4AD47DAAC3}"/>
              </a:ext>
            </a:extLst>
          </p:cNvPr>
          <p:cNvSpPr>
            <a:spLocks noGrp="1"/>
          </p:cNvSpPr>
          <p:nvPr/>
        </p:nvSpPr>
        <p:spPr>
          <a:xfrm>
            <a:off x="1562100" y="5114925"/>
            <a:ext cx="2476500" cy="190500"/>
          </a:xfrm>
          <a:prstGeom prst="rect">
            <a:avLst/>
          </a:prstGeom>
          <a:noFill/>
          <a:ln w="0">
            <a:noFill/>
          </a:ln>
        </p:spPr>
        <p:txBody>
          <a:bodyPr anchor="t">
            <a:normAutofit fontScale="66667"/>
          </a:bodyPr>
          <a:lstStyle/>
          <a:p>
            <a:pPr algn="l">
              <a:defRPr sz="975" b="1">
                <a:solidFill>
                  <a:srgbClr val="10272E"/>
                </a:solidFill>
                <a:latin typeface="DejaVu Sans"/>
                <a:ea typeface="DejaVu Sans"/>
                <a:cs typeface="DejaVu Sans"/>
              </a:defRPr>
            </a:pPr>
            <a:r>
              <a:rPr sz="975" b="1">
                <a:solidFill>
                  <a:srgbClr val="10272E"/>
                </a:solidFill>
                <a:latin typeface="DejaVu Sans"/>
                <a:ea typeface="DejaVu Sans"/>
                <a:cs typeface="DejaVu Sans"/>
              </a:rPr>
              <a:t>РІШЕННЯ Й АРХІВ</a:t>
            </a:r>
          </a:p>
        </p:txBody>
      </p:sp>
      <p:sp>
        <p:nvSpPr>
          <p:cNvPr id="32" name="Прямокутник 31">
            <a:extLst>
              <a:ext uri="{FF2B5EF4-FFF2-40B4-BE49-F238E27FC236}">
                <a16:creationId xmlns:a16="http://schemas.microsoft.com/office/drawing/2014/main" id="{BB92E6EE-F580-43D1-945C-660B24453F1E}"/>
              </a:ext>
            </a:extLst>
          </p:cNvPr>
          <p:cNvSpPr>
            <a:spLocks noGrp="1"/>
          </p:cNvSpPr>
          <p:nvPr/>
        </p:nvSpPr>
        <p:spPr>
          <a:xfrm>
            <a:off x="4171950" y="5105400"/>
            <a:ext cx="7048500" cy="219075"/>
          </a:xfrm>
          <a:prstGeom prst="rect">
            <a:avLst/>
          </a:prstGeom>
          <a:noFill/>
          <a:ln w="0">
            <a:noFill/>
          </a:ln>
        </p:spPr>
        <p:txBody>
          <a:bodyPr anchor="t">
            <a:normAutofit fontScale="85897"/>
          </a:bodyPr>
          <a:lstStyle/>
          <a:p>
            <a:pPr algn="l">
              <a:defRPr sz="975" b="0">
                <a:solidFill>
                  <a:srgbClr val="617278"/>
                </a:solidFill>
                <a:latin typeface="DejaVu Sans"/>
                <a:ea typeface="DejaVu Sans"/>
                <a:cs typeface="DejaVu Sans"/>
              </a:defRPr>
            </a:pPr>
            <a:r>
              <a:rPr sz="975" b="0">
                <a:solidFill>
                  <a:srgbClr val="617278"/>
                </a:solidFill>
                <a:latin typeface="DejaVu Sans"/>
                <a:ea typeface="DejaVu Sans"/>
                <a:cs typeface="DejaVu Sans"/>
              </a:rPr>
              <a:t>критерії інтерпретації · зберігання даних</a:t>
            </a:r>
          </a:p>
        </p:txBody>
      </p:sp>
      <p:sp>
        <p:nvSpPr>
          <p:cNvPr id="33" name="Прямокутник: округлені кути 32">
            <a:extLst>
              <a:ext uri="{FF2B5EF4-FFF2-40B4-BE49-F238E27FC236}">
                <a16:creationId xmlns:a16="http://schemas.microsoft.com/office/drawing/2014/main" id="{00EF819B-D9D0-49E2-9EBD-E44E30B821A6}"/>
              </a:ext>
            </a:extLst>
          </p:cNvPr>
          <p:cNvSpPr>
            <a:spLocks noGrp="1"/>
          </p:cNvSpPr>
          <p:nvPr/>
        </p:nvSpPr>
        <p:spPr>
          <a:xfrm>
            <a:off x="514350" y="5753100"/>
            <a:ext cx="11068050" cy="419100"/>
          </a:xfrm>
          <a:prstGeom prst="roundRect">
            <a:avLst>
              <a:gd name="adj" fmla="val 18182"/>
            </a:avLst>
          </a:prstGeom>
          <a:solidFill>
            <a:srgbClr val="10272E"/>
          </a:solidFill>
          <a:ln w="0">
            <a:noFill/>
          </a:ln>
        </p:spPr>
      </p:sp>
      <p:sp>
        <p:nvSpPr>
          <p:cNvPr id="34" name="Прямокутник 33">
            <a:extLst>
              <a:ext uri="{FF2B5EF4-FFF2-40B4-BE49-F238E27FC236}">
                <a16:creationId xmlns:a16="http://schemas.microsoft.com/office/drawing/2014/main" id="{22775C4C-A503-4D3E-9E2D-5AAD35B4EE18}"/>
              </a:ext>
            </a:extLst>
          </p:cNvPr>
          <p:cNvSpPr>
            <a:spLocks noGrp="1"/>
          </p:cNvSpPr>
          <p:nvPr/>
        </p:nvSpPr>
        <p:spPr>
          <a:xfrm>
            <a:off x="742950" y="5867400"/>
            <a:ext cx="10572750" cy="180975"/>
          </a:xfrm>
          <a:prstGeom prst="rect">
            <a:avLst/>
          </a:prstGeom>
          <a:noFill/>
          <a:ln w="0">
            <a:noFill/>
          </a:ln>
        </p:spPr>
        <p:txBody>
          <a:bodyPr anchor="t">
            <a:normAutofit fontScale="52222"/>
          </a:bodyPr>
          <a:lstStyle/>
          <a:p>
            <a:pPr algn="ctr">
              <a:defRPr sz="1125" b="1">
                <a:solidFill>
                  <a:srgbClr val="FFFFFF"/>
                </a:solidFill>
                <a:latin typeface="DejaVu Sans"/>
                <a:ea typeface="DejaVu Sans"/>
                <a:cs typeface="DejaVu Sans"/>
              </a:defRPr>
            </a:pPr>
            <a:r>
              <a:rPr sz="1125" b="1">
                <a:solidFill>
                  <a:srgbClr val="FFFFFF"/>
                </a:solidFill>
                <a:latin typeface="DejaVu Sans"/>
                <a:ea typeface="DejaVu Sans"/>
                <a:cs typeface="DejaVu Sans"/>
              </a:rPr>
              <a:t>24 елементи утворюють єдиний доказовий маршрут від гіпотези до рішення.</a:t>
            </a:r>
          </a:p>
        </p:txBody>
      </p:sp>
      <p:sp>
        <p:nvSpPr>
          <p:cNvPr id="35" name="Прямокутник 34">
            <a:extLst>
              <a:ext uri="{FF2B5EF4-FFF2-40B4-BE49-F238E27FC236}">
                <a16:creationId xmlns:a16="http://schemas.microsoft.com/office/drawing/2014/main" id="{CB94AB0D-4E63-407F-A960-B24671B19591}"/>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36" name="Прямокутник 35">
            <a:extLst>
              <a:ext uri="{FF2B5EF4-FFF2-40B4-BE49-F238E27FC236}">
                <a16:creationId xmlns:a16="http://schemas.microsoft.com/office/drawing/2014/main" id="{E8F5429D-6E6C-40BB-83A0-E402FBAE4588}"/>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35</a:t>
            </a:r>
          </a:p>
        </p:txBody>
      </p:sp>
    </p:spTree>
    <p:extLst>
      <p:ext uri="{BB962C8B-B14F-4D97-AF65-F5344CB8AC3E}">
        <p14:creationId xmlns:p14="http://schemas.microsoft.com/office/powerpoint/2010/main" val="10266111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44" name="Прямокутник 43">
            <a:extLst>
              <a:ext uri="{FF2B5EF4-FFF2-40B4-BE49-F238E27FC236}">
                <a16:creationId xmlns:a16="http://schemas.microsoft.com/office/drawing/2014/main" id="{47BA7C20-64A6-4297-8DD0-11457C95A221}"/>
              </a:ext>
            </a:extLst>
          </p:cNvPr>
          <p:cNvSpPr>
            <a:spLocks noGrp="1"/>
          </p:cNvSpPr>
          <p:nvPr/>
        </p:nvSpPr>
        <p:spPr>
          <a:xfrm>
            <a:off x="514350" y="361950"/>
            <a:ext cx="495300" cy="342900"/>
          </a:xfrm>
          <a:prstGeom prst="rect">
            <a:avLst/>
          </a:prstGeom>
          <a:noFill/>
          <a:ln w="0">
            <a:noFill/>
          </a:ln>
        </p:spPr>
        <p:txBody>
          <a:bodyPr anchor="t">
            <a:normAutofit/>
          </a:bodyPr>
          <a:lstStyle/>
          <a:p>
            <a:pPr algn="l">
              <a:defRPr sz="1050" b="1">
                <a:solidFill>
                  <a:srgbClr val="0F6B64"/>
                </a:solidFill>
                <a:latin typeface="DejaVu Sans"/>
                <a:ea typeface="DejaVu Sans"/>
                <a:cs typeface="DejaVu Sans"/>
              </a:defRPr>
            </a:pPr>
            <a:r>
              <a:rPr sz="1050" b="1">
                <a:solidFill>
                  <a:srgbClr val="0F6B64"/>
                </a:solidFill>
                <a:latin typeface="DejaVu Sans"/>
                <a:ea typeface="DejaVu Sans"/>
                <a:cs typeface="DejaVu Sans"/>
              </a:rPr>
              <a:t>36</a:t>
            </a:r>
          </a:p>
        </p:txBody>
      </p:sp>
      <p:sp>
        <p:nvSpPr>
          <p:cNvPr id="2" name="Прямокутник 1">
            <a:extLst>
              <a:ext uri="{FF2B5EF4-FFF2-40B4-BE49-F238E27FC236}">
                <a16:creationId xmlns:a16="http://schemas.microsoft.com/office/drawing/2014/main" id="{F03585EF-D44B-49B9-8B20-F01C94E64268}"/>
              </a:ext>
            </a:extLst>
          </p:cNvPr>
          <p:cNvSpPr>
            <a:spLocks noGrp="1"/>
          </p:cNvSpPr>
          <p:nvPr/>
        </p:nvSpPr>
        <p:spPr>
          <a:xfrm>
            <a:off x="1066800" y="419100"/>
            <a:ext cx="400050" cy="38100"/>
          </a:xfrm>
          <a:prstGeom prst="rect">
            <a:avLst/>
          </a:prstGeom>
          <a:solidFill>
            <a:srgbClr val="D8942C"/>
          </a:solidFill>
          <a:ln w="0">
            <a:noFill/>
          </a:ln>
        </p:spPr>
      </p:sp>
      <p:sp>
        <p:nvSpPr>
          <p:cNvPr id="3" name="Прямокутник 2">
            <a:extLst>
              <a:ext uri="{FF2B5EF4-FFF2-40B4-BE49-F238E27FC236}">
                <a16:creationId xmlns:a16="http://schemas.microsoft.com/office/drawing/2014/main" id="{E9F8E50B-7B1E-4376-BA0D-7954640D1EC3}"/>
              </a:ext>
            </a:extLst>
          </p:cNvPr>
          <p:cNvSpPr>
            <a:spLocks noGrp="1"/>
          </p:cNvSpPr>
          <p:nvPr/>
        </p:nvSpPr>
        <p:spPr>
          <a:xfrm>
            <a:off x="514350" y="742950"/>
            <a:ext cx="10858500" cy="590550"/>
          </a:xfrm>
          <a:prstGeom prst="rect">
            <a:avLst/>
          </a:prstGeom>
          <a:noFill/>
          <a:ln w="0">
            <a:noFill/>
          </a:ln>
        </p:spPr>
        <p:txBody>
          <a:bodyPr anchor="t">
            <a:normAutofit/>
          </a:bodyPr>
          <a:lstStyle/>
          <a:p>
            <a:pPr algn="l">
              <a:defRPr sz="2325" b="1">
                <a:solidFill>
                  <a:srgbClr val="10272E"/>
                </a:solidFill>
                <a:latin typeface="DejaVu Sans"/>
                <a:ea typeface="DejaVu Sans"/>
                <a:cs typeface="DejaVu Sans"/>
              </a:defRPr>
            </a:pPr>
            <a:r>
              <a:rPr sz="2325" b="1">
                <a:solidFill>
                  <a:srgbClr val="10272E"/>
                </a:solidFill>
                <a:latin typeface="DejaVu Sans"/>
                <a:ea typeface="DejaVu Sans"/>
                <a:cs typeface="DejaVu Sans"/>
              </a:rPr>
              <a:t>План відбору перетворює гіпотезу на доказове рішення</a:t>
            </a:r>
          </a:p>
        </p:txBody>
      </p:sp>
      <p:sp>
        <p:nvSpPr>
          <p:cNvPr id="4" name="Прямокутник: округлені кути 3">
            <a:extLst>
              <a:ext uri="{FF2B5EF4-FFF2-40B4-BE49-F238E27FC236}">
                <a16:creationId xmlns:a16="http://schemas.microsoft.com/office/drawing/2014/main" id="{30E69AFC-96BD-48C8-B5CD-8B3E54E51E44}"/>
              </a:ext>
            </a:extLst>
          </p:cNvPr>
          <p:cNvSpPr>
            <a:spLocks noGrp="1"/>
          </p:cNvSpPr>
          <p:nvPr/>
        </p:nvSpPr>
        <p:spPr>
          <a:xfrm>
            <a:off x="514350" y="1657350"/>
            <a:ext cx="11068050" cy="781050"/>
          </a:xfrm>
          <a:prstGeom prst="roundRect">
            <a:avLst>
              <a:gd name="adj" fmla="val 9756"/>
            </a:avLst>
          </a:prstGeom>
          <a:solidFill>
            <a:srgbClr val="FFFFFF"/>
          </a:solidFill>
          <a:ln w="9525">
            <a:solidFill>
              <a:srgbClr val="D8E3DE"/>
            </a:solidFill>
          </a:ln>
        </p:spPr>
      </p:sp>
      <p:sp>
        <p:nvSpPr>
          <p:cNvPr id="5" name="Прямокутник: округлені кути 4">
            <a:extLst>
              <a:ext uri="{FF2B5EF4-FFF2-40B4-BE49-F238E27FC236}">
                <a16:creationId xmlns:a16="http://schemas.microsoft.com/office/drawing/2014/main" id="{E6660305-E565-45AD-B43B-A477CCFD42A7}"/>
              </a:ext>
            </a:extLst>
          </p:cNvPr>
          <p:cNvSpPr>
            <a:spLocks noGrp="1"/>
          </p:cNvSpPr>
          <p:nvPr/>
        </p:nvSpPr>
        <p:spPr>
          <a:xfrm>
            <a:off x="514350" y="1657350"/>
            <a:ext cx="76200" cy="7810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0F8C708D-75CB-4842-ABCF-811BD2E868C5}"/>
              </a:ext>
            </a:extLst>
          </p:cNvPr>
          <p:cNvSpPr>
            <a:spLocks noGrp="1"/>
          </p:cNvSpPr>
          <p:nvPr/>
        </p:nvSpPr>
        <p:spPr>
          <a:xfrm>
            <a:off x="742950" y="1809750"/>
            <a:ext cx="10648950" cy="209550"/>
          </a:xfrm>
          <a:prstGeom prst="rect">
            <a:avLst/>
          </a:prstGeom>
          <a:noFill/>
          <a:ln w="0">
            <a:noFill/>
          </a:ln>
        </p:spPr>
        <p:txBody>
          <a:bodyPr anchor="t">
            <a:normAutofit fontScale="86111"/>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ОБҐРУНТОВАНИЙ ПЛАН ПРОБОВІДБОРУ</a:t>
            </a:r>
          </a:p>
        </p:txBody>
      </p:sp>
      <p:sp>
        <p:nvSpPr>
          <p:cNvPr id="7" name="Прямокутник 6">
            <a:extLst>
              <a:ext uri="{FF2B5EF4-FFF2-40B4-BE49-F238E27FC236}">
                <a16:creationId xmlns:a16="http://schemas.microsoft.com/office/drawing/2014/main" id="{A39763E8-119E-40E6-A687-F80D1490F76A}"/>
              </a:ext>
            </a:extLst>
          </p:cNvPr>
          <p:cNvSpPr>
            <a:spLocks noGrp="1"/>
          </p:cNvSpPr>
          <p:nvPr/>
        </p:nvSpPr>
        <p:spPr>
          <a:xfrm>
            <a:off x="742950" y="2066925"/>
            <a:ext cx="10648950" cy="257175"/>
          </a:xfrm>
          <a:prstGeom prst="rect">
            <a:avLst/>
          </a:prstGeom>
          <a:noFill/>
          <a:ln w="0">
            <a:noFill/>
          </a:ln>
        </p:spPr>
        <p:txBody>
          <a:bodyPr anchor="t">
            <a:normAutofit fontScale="85294"/>
          </a:bodyPr>
          <a:lstStyle/>
          <a:p>
            <a:pPr algn="l">
              <a:defRPr sz="1275" b="0">
                <a:solidFill>
                  <a:srgbClr val="17313A"/>
                </a:solidFill>
                <a:latin typeface="DejaVu Sans"/>
                <a:ea typeface="DejaVu Sans"/>
                <a:cs typeface="DejaVu Sans"/>
              </a:defRPr>
            </a:pPr>
            <a:r>
              <a:rPr sz="1275" b="0">
                <a:solidFill>
                  <a:srgbClr val="17313A"/>
                </a:solidFill>
                <a:latin typeface="DejaVu Sans"/>
                <a:ea typeface="DejaVu Sans"/>
                <a:cs typeface="DejaVu Sans"/>
              </a:rPr>
              <a:t>Система узгоджених рішень, у якій мета, дизайн, якість даних і безпека разом забезпечують придатний для управління результат.</a:t>
            </a:r>
          </a:p>
        </p:txBody>
      </p:sp>
      <p:sp>
        <p:nvSpPr>
          <p:cNvPr id="8" name="Прямокутник: округлені кути 7">
            <a:extLst>
              <a:ext uri="{FF2B5EF4-FFF2-40B4-BE49-F238E27FC236}">
                <a16:creationId xmlns:a16="http://schemas.microsoft.com/office/drawing/2014/main" id="{8DDDC1E5-A772-453B-8165-9E6BCBA56D81}"/>
              </a:ext>
            </a:extLst>
          </p:cNvPr>
          <p:cNvSpPr>
            <a:spLocks noGrp="1"/>
          </p:cNvSpPr>
          <p:nvPr/>
        </p:nvSpPr>
        <p:spPr>
          <a:xfrm>
            <a:off x="514350" y="2933700"/>
            <a:ext cx="1600200" cy="952500"/>
          </a:xfrm>
          <a:prstGeom prst="roundRect">
            <a:avLst>
              <a:gd name="adj" fmla="val 8000"/>
            </a:avLst>
          </a:prstGeom>
          <a:solidFill>
            <a:srgbClr val="FFFFFF"/>
          </a:solidFill>
          <a:ln w="9525">
            <a:solidFill>
              <a:srgbClr val="D8E3DE"/>
            </a:solidFill>
          </a:ln>
        </p:spPr>
      </p:sp>
      <p:sp>
        <p:nvSpPr>
          <p:cNvPr id="9" name="Прямокутник 8">
            <a:extLst>
              <a:ext uri="{FF2B5EF4-FFF2-40B4-BE49-F238E27FC236}">
                <a16:creationId xmlns:a16="http://schemas.microsoft.com/office/drawing/2014/main" id="{F08F999C-5677-414A-96B5-4EBB174DF64D}"/>
              </a:ext>
            </a:extLst>
          </p:cNvPr>
          <p:cNvSpPr>
            <a:spLocks noGrp="1"/>
          </p:cNvSpPr>
          <p:nvPr/>
        </p:nvSpPr>
        <p:spPr>
          <a:xfrm>
            <a:off x="647700" y="3086100"/>
            <a:ext cx="2857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01</a:t>
            </a:r>
          </a:p>
        </p:txBody>
      </p:sp>
      <p:sp>
        <p:nvSpPr>
          <p:cNvPr id="10" name="Прямокутник 9">
            <a:extLst>
              <a:ext uri="{FF2B5EF4-FFF2-40B4-BE49-F238E27FC236}">
                <a16:creationId xmlns:a16="http://schemas.microsoft.com/office/drawing/2014/main" id="{B1DC010A-02C4-49C1-AFDB-B3E79FCFF3F3}"/>
              </a:ext>
            </a:extLst>
          </p:cNvPr>
          <p:cNvSpPr>
            <a:spLocks noGrp="1"/>
          </p:cNvSpPr>
          <p:nvPr/>
        </p:nvSpPr>
        <p:spPr>
          <a:xfrm>
            <a:off x="647700" y="3343275"/>
            <a:ext cx="1333500" cy="190500"/>
          </a:xfrm>
          <a:prstGeom prst="rect">
            <a:avLst/>
          </a:prstGeom>
          <a:noFill/>
          <a:ln w="0">
            <a:noFill/>
          </a:ln>
        </p:spPr>
        <p:txBody>
          <a:bodyPr anchor="t">
            <a:normAutofit fontScale="57778"/>
          </a:bodyPr>
          <a:lstStyle/>
          <a:p>
            <a:pPr algn="l">
              <a:defRPr sz="1125" b="1">
                <a:solidFill>
                  <a:srgbClr val="10272E"/>
                </a:solidFill>
                <a:latin typeface="DejaVu Sans"/>
                <a:ea typeface="DejaVu Sans"/>
                <a:cs typeface="DejaVu Sans"/>
              </a:defRPr>
            </a:pPr>
            <a:r>
              <a:rPr sz="1125" b="1">
                <a:solidFill>
                  <a:srgbClr val="10272E"/>
                </a:solidFill>
                <a:latin typeface="DejaVu Sans"/>
                <a:ea typeface="DejaVu Sans"/>
                <a:cs typeface="DejaVu Sans"/>
              </a:rPr>
              <a:t>Ціль</a:t>
            </a:r>
          </a:p>
        </p:txBody>
      </p:sp>
      <p:sp>
        <p:nvSpPr>
          <p:cNvPr id="11" name="Прямокутник 10">
            <a:extLst>
              <a:ext uri="{FF2B5EF4-FFF2-40B4-BE49-F238E27FC236}">
                <a16:creationId xmlns:a16="http://schemas.microsoft.com/office/drawing/2014/main" id="{770AAD57-9906-4289-9929-028C20467377}"/>
              </a:ext>
            </a:extLst>
          </p:cNvPr>
          <p:cNvSpPr>
            <a:spLocks noGrp="1"/>
          </p:cNvSpPr>
          <p:nvPr/>
        </p:nvSpPr>
        <p:spPr>
          <a:xfrm>
            <a:off x="647700" y="3609975"/>
            <a:ext cx="1333500" cy="161925"/>
          </a:xfrm>
          <a:prstGeom prst="rect">
            <a:avLst/>
          </a:prstGeom>
          <a:noFill/>
          <a:ln w="0">
            <a:noFill/>
          </a:ln>
        </p:spPr>
        <p:txBody>
          <a:bodyPr anchor="t">
            <a:normAutofit fontScale="56061"/>
          </a:bodyPr>
          <a:lstStyle/>
          <a:p>
            <a:pPr algn="l">
              <a:defRPr sz="825" b="0">
                <a:solidFill>
                  <a:srgbClr val="617278"/>
                </a:solidFill>
                <a:latin typeface="DejaVu Sans"/>
                <a:ea typeface="DejaVu Sans"/>
                <a:cs typeface="DejaVu Sans"/>
              </a:defRPr>
            </a:pPr>
            <a:r>
              <a:rPr sz="825" b="0">
                <a:solidFill>
                  <a:srgbClr val="617278"/>
                </a:solidFill>
                <a:latin typeface="DejaVu Sans"/>
                <a:ea typeface="DejaVu Sans"/>
                <a:cs typeface="DejaVu Sans"/>
              </a:rPr>
              <a:t>що вирішуємо</a:t>
            </a:r>
          </a:p>
        </p:txBody>
      </p:sp>
      <p:sp>
        <p:nvSpPr>
          <p:cNvPr id="12" name="Прямокутник 11">
            <a:extLst>
              <a:ext uri="{FF2B5EF4-FFF2-40B4-BE49-F238E27FC236}">
                <a16:creationId xmlns:a16="http://schemas.microsoft.com/office/drawing/2014/main" id="{97A43625-F8A0-4B1D-8467-C71689C6F30B}"/>
              </a:ext>
            </a:extLst>
          </p:cNvPr>
          <p:cNvSpPr>
            <a:spLocks noGrp="1"/>
          </p:cNvSpPr>
          <p:nvPr/>
        </p:nvSpPr>
        <p:spPr>
          <a:xfrm>
            <a:off x="2152650" y="3381375"/>
            <a:ext cx="171450" cy="38100"/>
          </a:xfrm>
          <a:prstGeom prst="rect">
            <a:avLst/>
          </a:prstGeom>
          <a:solidFill>
            <a:srgbClr val="4D8A68"/>
          </a:solidFill>
          <a:ln w="0">
            <a:noFill/>
          </a:ln>
        </p:spPr>
      </p:sp>
      <p:sp>
        <p:nvSpPr>
          <p:cNvPr id="13" name="Прямокутник: округлені кути 12">
            <a:extLst>
              <a:ext uri="{FF2B5EF4-FFF2-40B4-BE49-F238E27FC236}">
                <a16:creationId xmlns:a16="http://schemas.microsoft.com/office/drawing/2014/main" id="{02AF8096-46CE-4E70-A481-F1D5F2CD7012}"/>
              </a:ext>
            </a:extLst>
          </p:cNvPr>
          <p:cNvSpPr>
            <a:spLocks noGrp="1"/>
          </p:cNvSpPr>
          <p:nvPr/>
        </p:nvSpPr>
        <p:spPr>
          <a:xfrm>
            <a:off x="2362200" y="2933700"/>
            <a:ext cx="1600200" cy="952500"/>
          </a:xfrm>
          <a:prstGeom prst="roundRect">
            <a:avLst>
              <a:gd name="adj" fmla="val 8000"/>
            </a:avLst>
          </a:prstGeom>
          <a:solidFill>
            <a:srgbClr val="FFFFFF"/>
          </a:solidFill>
          <a:ln w="9525">
            <a:solidFill>
              <a:srgbClr val="D8E3DE"/>
            </a:solidFill>
          </a:ln>
        </p:spPr>
      </p:sp>
      <p:sp>
        <p:nvSpPr>
          <p:cNvPr id="14" name="Прямокутник 13">
            <a:extLst>
              <a:ext uri="{FF2B5EF4-FFF2-40B4-BE49-F238E27FC236}">
                <a16:creationId xmlns:a16="http://schemas.microsoft.com/office/drawing/2014/main" id="{3AF81AAD-C835-40E3-8300-B85128F4779C}"/>
              </a:ext>
            </a:extLst>
          </p:cNvPr>
          <p:cNvSpPr>
            <a:spLocks noGrp="1"/>
          </p:cNvSpPr>
          <p:nvPr/>
        </p:nvSpPr>
        <p:spPr>
          <a:xfrm>
            <a:off x="2495550" y="3086100"/>
            <a:ext cx="2857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02</a:t>
            </a:r>
          </a:p>
        </p:txBody>
      </p:sp>
      <p:sp>
        <p:nvSpPr>
          <p:cNvPr id="15" name="Прямокутник 14">
            <a:extLst>
              <a:ext uri="{FF2B5EF4-FFF2-40B4-BE49-F238E27FC236}">
                <a16:creationId xmlns:a16="http://schemas.microsoft.com/office/drawing/2014/main" id="{8781E401-B9B8-484A-96D0-9B53B62F90FB}"/>
              </a:ext>
            </a:extLst>
          </p:cNvPr>
          <p:cNvSpPr>
            <a:spLocks noGrp="1"/>
          </p:cNvSpPr>
          <p:nvPr/>
        </p:nvSpPr>
        <p:spPr>
          <a:xfrm>
            <a:off x="2495550" y="3343275"/>
            <a:ext cx="1333500" cy="190500"/>
          </a:xfrm>
          <a:prstGeom prst="rect">
            <a:avLst/>
          </a:prstGeom>
          <a:noFill/>
          <a:ln w="0">
            <a:noFill/>
          </a:ln>
        </p:spPr>
        <p:txBody>
          <a:bodyPr anchor="t">
            <a:normAutofit fontScale="57778"/>
          </a:bodyPr>
          <a:lstStyle/>
          <a:p>
            <a:pPr algn="l">
              <a:defRPr sz="1125" b="1">
                <a:solidFill>
                  <a:srgbClr val="10272E"/>
                </a:solidFill>
                <a:latin typeface="DejaVu Sans"/>
                <a:ea typeface="DejaVu Sans"/>
                <a:cs typeface="DejaVu Sans"/>
              </a:defRPr>
            </a:pPr>
            <a:r>
              <a:rPr sz="1125" b="1">
                <a:solidFill>
                  <a:srgbClr val="10272E"/>
                </a:solidFill>
                <a:latin typeface="DejaVu Sans"/>
                <a:ea typeface="DejaVu Sans"/>
                <a:cs typeface="DejaVu Sans"/>
              </a:rPr>
              <a:t>КМД</a:t>
            </a:r>
          </a:p>
        </p:txBody>
      </p:sp>
      <p:sp>
        <p:nvSpPr>
          <p:cNvPr id="16" name="Прямокутник 15">
            <a:extLst>
              <a:ext uri="{FF2B5EF4-FFF2-40B4-BE49-F238E27FC236}">
                <a16:creationId xmlns:a16="http://schemas.microsoft.com/office/drawing/2014/main" id="{ED58C7A1-86DD-48DB-8A79-9558D43D4098}"/>
              </a:ext>
            </a:extLst>
          </p:cNvPr>
          <p:cNvSpPr>
            <a:spLocks noGrp="1"/>
          </p:cNvSpPr>
          <p:nvPr/>
        </p:nvSpPr>
        <p:spPr>
          <a:xfrm>
            <a:off x="2495550" y="3609975"/>
            <a:ext cx="1333500" cy="161925"/>
          </a:xfrm>
          <a:prstGeom prst="rect">
            <a:avLst/>
          </a:prstGeom>
          <a:noFill/>
          <a:ln w="0">
            <a:noFill/>
          </a:ln>
        </p:spPr>
        <p:txBody>
          <a:bodyPr anchor="t">
            <a:normAutofit fontScale="56061"/>
          </a:bodyPr>
          <a:lstStyle/>
          <a:p>
            <a:pPr algn="l">
              <a:defRPr sz="825" b="0">
                <a:solidFill>
                  <a:srgbClr val="617278"/>
                </a:solidFill>
                <a:latin typeface="DejaVu Sans"/>
                <a:ea typeface="DejaVu Sans"/>
                <a:cs typeface="DejaVu Sans"/>
              </a:defRPr>
            </a:pPr>
            <a:r>
              <a:rPr sz="825" b="0">
                <a:solidFill>
                  <a:srgbClr val="617278"/>
                </a:solidFill>
                <a:latin typeface="DejaVu Sans"/>
                <a:ea typeface="DejaVu Sans"/>
                <a:cs typeface="DejaVu Sans"/>
              </a:rPr>
              <a:t>що перевіряємо</a:t>
            </a:r>
          </a:p>
        </p:txBody>
      </p:sp>
      <p:sp>
        <p:nvSpPr>
          <p:cNvPr id="17" name="Прямокутник 16">
            <a:extLst>
              <a:ext uri="{FF2B5EF4-FFF2-40B4-BE49-F238E27FC236}">
                <a16:creationId xmlns:a16="http://schemas.microsoft.com/office/drawing/2014/main" id="{437BC1F3-5612-4D03-AE82-50873CDE8517}"/>
              </a:ext>
            </a:extLst>
          </p:cNvPr>
          <p:cNvSpPr>
            <a:spLocks noGrp="1"/>
          </p:cNvSpPr>
          <p:nvPr/>
        </p:nvSpPr>
        <p:spPr>
          <a:xfrm>
            <a:off x="4000500" y="3381375"/>
            <a:ext cx="171450" cy="38100"/>
          </a:xfrm>
          <a:prstGeom prst="rect">
            <a:avLst/>
          </a:prstGeom>
          <a:solidFill>
            <a:srgbClr val="4D8A68"/>
          </a:solidFill>
          <a:ln w="0">
            <a:noFill/>
          </a:ln>
        </p:spPr>
      </p:sp>
      <p:sp>
        <p:nvSpPr>
          <p:cNvPr id="18" name="Прямокутник: округлені кути 17">
            <a:extLst>
              <a:ext uri="{FF2B5EF4-FFF2-40B4-BE49-F238E27FC236}">
                <a16:creationId xmlns:a16="http://schemas.microsoft.com/office/drawing/2014/main" id="{3C3093D6-B465-45E6-9BEC-A5607B130990}"/>
              </a:ext>
            </a:extLst>
          </p:cNvPr>
          <p:cNvSpPr>
            <a:spLocks noGrp="1"/>
          </p:cNvSpPr>
          <p:nvPr/>
        </p:nvSpPr>
        <p:spPr>
          <a:xfrm>
            <a:off x="4210050" y="2933700"/>
            <a:ext cx="1600200" cy="952500"/>
          </a:xfrm>
          <a:prstGeom prst="roundRect">
            <a:avLst>
              <a:gd name="adj" fmla="val 8000"/>
            </a:avLst>
          </a:prstGeom>
          <a:solidFill>
            <a:srgbClr val="FFFFFF"/>
          </a:solidFill>
          <a:ln w="9525">
            <a:solidFill>
              <a:srgbClr val="D8E3DE"/>
            </a:solidFill>
          </a:ln>
        </p:spPr>
      </p:sp>
      <p:sp>
        <p:nvSpPr>
          <p:cNvPr id="19" name="Прямокутник 18">
            <a:extLst>
              <a:ext uri="{FF2B5EF4-FFF2-40B4-BE49-F238E27FC236}">
                <a16:creationId xmlns:a16="http://schemas.microsoft.com/office/drawing/2014/main" id="{40BC42CD-2749-4799-8948-EE33DEAAFE5B}"/>
              </a:ext>
            </a:extLst>
          </p:cNvPr>
          <p:cNvSpPr>
            <a:spLocks noGrp="1"/>
          </p:cNvSpPr>
          <p:nvPr/>
        </p:nvSpPr>
        <p:spPr>
          <a:xfrm>
            <a:off x="4343400" y="3086100"/>
            <a:ext cx="2857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03</a:t>
            </a:r>
          </a:p>
        </p:txBody>
      </p:sp>
      <p:sp>
        <p:nvSpPr>
          <p:cNvPr id="20" name="Прямокутник 19">
            <a:extLst>
              <a:ext uri="{FF2B5EF4-FFF2-40B4-BE49-F238E27FC236}">
                <a16:creationId xmlns:a16="http://schemas.microsoft.com/office/drawing/2014/main" id="{4C514A09-F424-4CC9-B993-FD22730E689B}"/>
              </a:ext>
            </a:extLst>
          </p:cNvPr>
          <p:cNvSpPr>
            <a:spLocks noGrp="1"/>
          </p:cNvSpPr>
          <p:nvPr/>
        </p:nvSpPr>
        <p:spPr>
          <a:xfrm>
            <a:off x="4343400" y="3343275"/>
            <a:ext cx="1333500" cy="190500"/>
          </a:xfrm>
          <a:prstGeom prst="rect">
            <a:avLst/>
          </a:prstGeom>
          <a:noFill/>
          <a:ln w="0">
            <a:noFill/>
          </a:ln>
        </p:spPr>
        <p:txBody>
          <a:bodyPr anchor="t">
            <a:normAutofit fontScale="57778"/>
          </a:bodyPr>
          <a:lstStyle/>
          <a:p>
            <a:pPr algn="l">
              <a:defRPr sz="1125" b="1">
                <a:solidFill>
                  <a:srgbClr val="10272E"/>
                </a:solidFill>
                <a:latin typeface="DejaVu Sans"/>
                <a:ea typeface="DejaVu Sans"/>
                <a:cs typeface="DejaVu Sans"/>
              </a:defRPr>
            </a:pPr>
            <a:r>
              <a:rPr sz="1125" b="1">
                <a:solidFill>
                  <a:srgbClr val="10272E"/>
                </a:solidFill>
                <a:latin typeface="DejaVu Sans"/>
                <a:ea typeface="DejaVu Sans"/>
                <a:cs typeface="DejaVu Sans"/>
              </a:rPr>
              <a:t>Дизайн</a:t>
            </a:r>
          </a:p>
        </p:txBody>
      </p:sp>
      <p:sp>
        <p:nvSpPr>
          <p:cNvPr id="21" name="Прямокутник 20">
            <a:extLst>
              <a:ext uri="{FF2B5EF4-FFF2-40B4-BE49-F238E27FC236}">
                <a16:creationId xmlns:a16="http://schemas.microsoft.com/office/drawing/2014/main" id="{A5DE3DA6-8334-4CBF-9535-95B4761E37D9}"/>
              </a:ext>
            </a:extLst>
          </p:cNvPr>
          <p:cNvSpPr>
            <a:spLocks noGrp="1"/>
          </p:cNvSpPr>
          <p:nvPr/>
        </p:nvSpPr>
        <p:spPr>
          <a:xfrm>
            <a:off x="4343400" y="3609975"/>
            <a:ext cx="1333500" cy="161925"/>
          </a:xfrm>
          <a:prstGeom prst="rect">
            <a:avLst/>
          </a:prstGeom>
          <a:noFill/>
          <a:ln w="0">
            <a:noFill/>
          </a:ln>
        </p:spPr>
        <p:txBody>
          <a:bodyPr anchor="t">
            <a:normAutofit fontScale="56061"/>
          </a:bodyPr>
          <a:lstStyle/>
          <a:p>
            <a:pPr algn="l">
              <a:defRPr sz="825" b="0">
                <a:solidFill>
                  <a:srgbClr val="617278"/>
                </a:solidFill>
                <a:latin typeface="DejaVu Sans"/>
                <a:ea typeface="DejaVu Sans"/>
                <a:cs typeface="DejaVu Sans"/>
              </a:defRPr>
            </a:pPr>
            <a:r>
              <a:rPr sz="825" b="0">
                <a:solidFill>
                  <a:srgbClr val="617278"/>
                </a:solidFill>
                <a:latin typeface="DejaVu Sans"/>
                <a:ea typeface="DejaVu Sans"/>
                <a:cs typeface="DejaVu Sans"/>
              </a:rPr>
              <a:t>де відбираємо</a:t>
            </a:r>
          </a:p>
        </p:txBody>
      </p:sp>
      <p:sp>
        <p:nvSpPr>
          <p:cNvPr id="22" name="Прямокутник 21">
            <a:extLst>
              <a:ext uri="{FF2B5EF4-FFF2-40B4-BE49-F238E27FC236}">
                <a16:creationId xmlns:a16="http://schemas.microsoft.com/office/drawing/2014/main" id="{16F5261B-CE84-4CE7-9F29-DFE4231E53A6}"/>
              </a:ext>
            </a:extLst>
          </p:cNvPr>
          <p:cNvSpPr>
            <a:spLocks noGrp="1"/>
          </p:cNvSpPr>
          <p:nvPr/>
        </p:nvSpPr>
        <p:spPr>
          <a:xfrm>
            <a:off x="5848350" y="3381375"/>
            <a:ext cx="171450" cy="38100"/>
          </a:xfrm>
          <a:prstGeom prst="rect">
            <a:avLst/>
          </a:prstGeom>
          <a:solidFill>
            <a:srgbClr val="4D8A68"/>
          </a:solidFill>
          <a:ln w="0">
            <a:noFill/>
          </a:ln>
        </p:spPr>
      </p:sp>
      <p:sp>
        <p:nvSpPr>
          <p:cNvPr id="23" name="Прямокутник: округлені кути 22">
            <a:extLst>
              <a:ext uri="{FF2B5EF4-FFF2-40B4-BE49-F238E27FC236}">
                <a16:creationId xmlns:a16="http://schemas.microsoft.com/office/drawing/2014/main" id="{8A64E4FA-AD9A-4F79-8D73-F755B96F1A6A}"/>
              </a:ext>
            </a:extLst>
          </p:cNvPr>
          <p:cNvSpPr>
            <a:spLocks noGrp="1"/>
          </p:cNvSpPr>
          <p:nvPr/>
        </p:nvSpPr>
        <p:spPr>
          <a:xfrm>
            <a:off x="6057900" y="2933700"/>
            <a:ext cx="1600200" cy="952500"/>
          </a:xfrm>
          <a:prstGeom prst="roundRect">
            <a:avLst>
              <a:gd name="adj" fmla="val 8000"/>
            </a:avLst>
          </a:prstGeom>
          <a:solidFill>
            <a:srgbClr val="FFFFFF"/>
          </a:solidFill>
          <a:ln w="9525">
            <a:solidFill>
              <a:srgbClr val="D8E3DE"/>
            </a:solidFill>
          </a:ln>
        </p:spPr>
      </p:sp>
      <p:sp>
        <p:nvSpPr>
          <p:cNvPr id="24" name="Прямокутник 23">
            <a:extLst>
              <a:ext uri="{FF2B5EF4-FFF2-40B4-BE49-F238E27FC236}">
                <a16:creationId xmlns:a16="http://schemas.microsoft.com/office/drawing/2014/main" id="{87AF48D8-F62D-41F5-8139-4B42CB622B02}"/>
              </a:ext>
            </a:extLst>
          </p:cNvPr>
          <p:cNvSpPr>
            <a:spLocks noGrp="1"/>
          </p:cNvSpPr>
          <p:nvPr/>
        </p:nvSpPr>
        <p:spPr>
          <a:xfrm>
            <a:off x="6191250" y="3086100"/>
            <a:ext cx="2857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04</a:t>
            </a:r>
          </a:p>
        </p:txBody>
      </p:sp>
      <p:sp>
        <p:nvSpPr>
          <p:cNvPr id="25" name="Прямокутник 24">
            <a:extLst>
              <a:ext uri="{FF2B5EF4-FFF2-40B4-BE49-F238E27FC236}">
                <a16:creationId xmlns:a16="http://schemas.microsoft.com/office/drawing/2014/main" id="{ACB5A73C-3928-4160-B18B-0864D8498162}"/>
              </a:ext>
            </a:extLst>
          </p:cNvPr>
          <p:cNvSpPr>
            <a:spLocks noGrp="1"/>
          </p:cNvSpPr>
          <p:nvPr/>
        </p:nvSpPr>
        <p:spPr>
          <a:xfrm>
            <a:off x="6191250" y="3343275"/>
            <a:ext cx="1333500" cy="190500"/>
          </a:xfrm>
          <a:prstGeom prst="rect">
            <a:avLst/>
          </a:prstGeom>
          <a:noFill/>
          <a:ln w="0">
            <a:noFill/>
          </a:ln>
        </p:spPr>
        <p:txBody>
          <a:bodyPr anchor="t">
            <a:normAutofit fontScale="57778"/>
          </a:bodyPr>
          <a:lstStyle/>
          <a:p>
            <a:pPr algn="l">
              <a:defRPr sz="1125" b="1">
                <a:solidFill>
                  <a:srgbClr val="10272E"/>
                </a:solidFill>
                <a:latin typeface="DejaVu Sans"/>
                <a:ea typeface="DejaVu Sans"/>
                <a:cs typeface="DejaVu Sans"/>
              </a:defRPr>
            </a:pPr>
            <a:r>
              <a:rPr sz="1125" b="1">
                <a:solidFill>
                  <a:srgbClr val="10272E"/>
                </a:solidFill>
                <a:latin typeface="DejaVu Sans"/>
                <a:ea typeface="DejaVu Sans"/>
                <a:cs typeface="DejaVu Sans"/>
              </a:rPr>
              <a:t>QA/QC</a:t>
            </a:r>
          </a:p>
        </p:txBody>
      </p:sp>
      <p:sp>
        <p:nvSpPr>
          <p:cNvPr id="26" name="Прямокутник 25">
            <a:extLst>
              <a:ext uri="{FF2B5EF4-FFF2-40B4-BE49-F238E27FC236}">
                <a16:creationId xmlns:a16="http://schemas.microsoft.com/office/drawing/2014/main" id="{850319EE-483D-43E8-9B54-EF854B493A1F}"/>
              </a:ext>
            </a:extLst>
          </p:cNvPr>
          <p:cNvSpPr>
            <a:spLocks noGrp="1"/>
          </p:cNvSpPr>
          <p:nvPr/>
        </p:nvSpPr>
        <p:spPr>
          <a:xfrm>
            <a:off x="6191250" y="3609975"/>
            <a:ext cx="1333500" cy="161925"/>
          </a:xfrm>
          <a:prstGeom prst="rect">
            <a:avLst/>
          </a:prstGeom>
          <a:noFill/>
          <a:ln w="0">
            <a:noFill/>
          </a:ln>
        </p:spPr>
        <p:txBody>
          <a:bodyPr anchor="t">
            <a:normAutofit fontScale="56061"/>
          </a:bodyPr>
          <a:lstStyle/>
          <a:p>
            <a:pPr algn="l">
              <a:defRPr sz="825" b="0">
                <a:solidFill>
                  <a:srgbClr val="617278"/>
                </a:solidFill>
                <a:latin typeface="DejaVu Sans"/>
                <a:ea typeface="DejaVu Sans"/>
                <a:cs typeface="DejaVu Sans"/>
              </a:defRPr>
            </a:pPr>
            <a:r>
              <a:rPr sz="825" b="0">
                <a:solidFill>
                  <a:srgbClr val="617278"/>
                </a:solidFill>
                <a:latin typeface="DejaVu Sans"/>
                <a:ea typeface="DejaVu Sans"/>
                <a:cs typeface="DejaVu Sans"/>
              </a:rPr>
              <a:t>як довіряємо</a:t>
            </a:r>
          </a:p>
        </p:txBody>
      </p:sp>
      <p:sp>
        <p:nvSpPr>
          <p:cNvPr id="27" name="Прямокутник 26">
            <a:extLst>
              <a:ext uri="{FF2B5EF4-FFF2-40B4-BE49-F238E27FC236}">
                <a16:creationId xmlns:a16="http://schemas.microsoft.com/office/drawing/2014/main" id="{6A709F0B-D34D-4C8E-A7F3-A1850ADBB8A9}"/>
              </a:ext>
            </a:extLst>
          </p:cNvPr>
          <p:cNvSpPr>
            <a:spLocks noGrp="1"/>
          </p:cNvSpPr>
          <p:nvPr/>
        </p:nvSpPr>
        <p:spPr>
          <a:xfrm>
            <a:off x="7696200" y="3381375"/>
            <a:ext cx="171450" cy="38100"/>
          </a:xfrm>
          <a:prstGeom prst="rect">
            <a:avLst/>
          </a:prstGeom>
          <a:solidFill>
            <a:srgbClr val="4D8A68"/>
          </a:solidFill>
          <a:ln w="0">
            <a:noFill/>
          </a:ln>
        </p:spPr>
      </p:sp>
      <p:sp>
        <p:nvSpPr>
          <p:cNvPr id="28" name="Прямокутник: округлені кути 27">
            <a:extLst>
              <a:ext uri="{FF2B5EF4-FFF2-40B4-BE49-F238E27FC236}">
                <a16:creationId xmlns:a16="http://schemas.microsoft.com/office/drawing/2014/main" id="{C16AB2EE-AEF5-43D1-94C2-673EEE9C41BA}"/>
              </a:ext>
            </a:extLst>
          </p:cNvPr>
          <p:cNvSpPr>
            <a:spLocks noGrp="1"/>
          </p:cNvSpPr>
          <p:nvPr/>
        </p:nvSpPr>
        <p:spPr>
          <a:xfrm>
            <a:off x="7905750" y="2933700"/>
            <a:ext cx="1600200" cy="952500"/>
          </a:xfrm>
          <a:prstGeom prst="roundRect">
            <a:avLst>
              <a:gd name="adj" fmla="val 8000"/>
            </a:avLst>
          </a:prstGeom>
          <a:solidFill>
            <a:srgbClr val="FFFFFF"/>
          </a:solidFill>
          <a:ln w="9525">
            <a:solidFill>
              <a:srgbClr val="D8E3DE"/>
            </a:solidFill>
          </a:ln>
        </p:spPr>
      </p:sp>
      <p:sp>
        <p:nvSpPr>
          <p:cNvPr id="29" name="Прямокутник 28">
            <a:extLst>
              <a:ext uri="{FF2B5EF4-FFF2-40B4-BE49-F238E27FC236}">
                <a16:creationId xmlns:a16="http://schemas.microsoft.com/office/drawing/2014/main" id="{E045A7AE-8280-4A7F-B39B-4A3C3A55F2D8}"/>
              </a:ext>
            </a:extLst>
          </p:cNvPr>
          <p:cNvSpPr>
            <a:spLocks noGrp="1"/>
          </p:cNvSpPr>
          <p:nvPr/>
        </p:nvSpPr>
        <p:spPr>
          <a:xfrm>
            <a:off x="8039100" y="3086100"/>
            <a:ext cx="2857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05</a:t>
            </a:r>
          </a:p>
        </p:txBody>
      </p:sp>
      <p:sp>
        <p:nvSpPr>
          <p:cNvPr id="30" name="Прямокутник 29">
            <a:extLst>
              <a:ext uri="{FF2B5EF4-FFF2-40B4-BE49-F238E27FC236}">
                <a16:creationId xmlns:a16="http://schemas.microsoft.com/office/drawing/2014/main" id="{0719D051-82D4-4E94-A471-CC5A5CEB0998}"/>
              </a:ext>
            </a:extLst>
          </p:cNvPr>
          <p:cNvSpPr>
            <a:spLocks noGrp="1"/>
          </p:cNvSpPr>
          <p:nvPr/>
        </p:nvSpPr>
        <p:spPr>
          <a:xfrm>
            <a:off x="8039100" y="3343275"/>
            <a:ext cx="1333500" cy="190500"/>
          </a:xfrm>
          <a:prstGeom prst="rect">
            <a:avLst/>
          </a:prstGeom>
          <a:noFill/>
          <a:ln w="0">
            <a:noFill/>
          </a:ln>
        </p:spPr>
        <p:txBody>
          <a:bodyPr anchor="t">
            <a:normAutofit fontScale="57778"/>
          </a:bodyPr>
          <a:lstStyle/>
          <a:p>
            <a:pPr algn="l">
              <a:defRPr sz="1125" b="1">
                <a:solidFill>
                  <a:srgbClr val="10272E"/>
                </a:solidFill>
                <a:latin typeface="DejaVu Sans"/>
                <a:ea typeface="DejaVu Sans"/>
                <a:cs typeface="DejaVu Sans"/>
              </a:defRPr>
            </a:pPr>
            <a:r>
              <a:rPr sz="1125" b="1">
                <a:solidFill>
                  <a:srgbClr val="10272E"/>
                </a:solidFill>
                <a:latin typeface="DejaVu Sans"/>
                <a:ea typeface="DejaVu Sans"/>
                <a:cs typeface="DejaVu Sans"/>
              </a:rPr>
              <a:t>Безпека</a:t>
            </a:r>
          </a:p>
        </p:txBody>
      </p:sp>
      <p:sp>
        <p:nvSpPr>
          <p:cNvPr id="31" name="Прямокутник 30">
            <a:extLst>
              <a:ext uri="{FF2B5EF4-FFF2-40B4-BE49-F238E27FC236}">
                <a16:creationId xmlns:a16="http://schemas.microsoft.com/office/drawing/2014/main" id="{06B41907-7980-4DD7-8D06-35AA5274A932}"/>
              </a:ext>
            </a:extLst>
          </p:cNvPr>
          <p:cNvSpPr>
            <a:spLocks noGrp="1"/>
          </p:cNvSpPr>
          <p:nvPr/>
        </p:nvSpPr>
        <p:spPr>
          <a:xfrm>
            <a:off x="8039100" y="3609975"/>
            <a:ext cx="1333500" cy="161925"/>
          </a:xfrm>
          <a:prstGeom prst="rect">
            <a:avLst/>
          </a:prstGeom>
          <a:noFill/>
          <a:ln w="0">
            <a:noFill/>
          </a:ln>
        </p:spPr>
        <p:txBody>
          <a:bodyPr anchor="t">
            <a:normAutofit fontScale="56061"/>
          </a:bodyPr>
          <a:lstStyle/>
          <a:p>
            <a:pPr algn="l">
              <a:defRPr sz="825" b="0">
                <a:solidFill>
                  <a:srgbClr val="617278"/>
                </a:solidFill>
                <a:latin typeface="DejaVu Sans"/>
                <a:ea typeface="DejaVu Sans"/>
                <a:cs typeface="DejaVu Sans"/>
              </a:defRPr>
            </a:pPr>
            <a:r>
              <a:rPr sz="825" b="0">
                <a:solidFill>
                  <a:srgbClr val="617278"/>
                </a:solidFill>
                <a:latin typeface="DejaVu Sans"/>
                <a:ea typeface="DejaVu Sans"/>
                <a:cs typeface="DejaVu Sans"/>
              </a:rPr>
              <a:t>за яких умов</a:t>
            </a:r>
          </a:p>
        </p:txBody>
      </p:sp>
      <p:sp>
        <p:nvSpPr>
          <p:cNvPr id="32" name="Прямокутник 31">
            <a:extLst>
              <a:ext uri="{FF2B5EF4-FFF2-40B4-BE49-F238E27FC236}">
                <a16:creationId xmlns:a16="http://schemas.microsoft.com/office/drawing/2014/main" id="{DF44CFD0-D4D7-47DB-A9DF-B8F27E378BE9}"/>
              </a:ext>
            </a:extLst>
          </p:cNvPr>
          <p:cNvSpPr>
            <a:spLocks noGrp="1"/>
          </p:cNvSpPr>
          <p:nvPr/>
        </p:nvSpPr>
        <p:spPr>
          <a:xfrm>
            <a:off x="9544050" y="3381375"/>
            <a:ext cx="171450" cy="38100"/>
          </a:xfrm>
          <a:prstGeom prst="rect">
            <a:avLst/>
          </a:prstGeom>
          <a:solidFill>
            <a:srgbClr val="4D8A68"/>
          </a:solidFill>
          <a:ln w="0">
            <a:noFill/>
          </a:ln>
        </p:spPr>
      </p:sp>
      <p:sp>
        <p:nvSpPr>
          <p:cNvPr id="33" name="Прямокутник: округлені кути 32">
            <a:extLst>
              <a:ext uri="{FF2B5EF4-FFF2-40B4-BE49-F238E27FC236}">
                <a16:creationId xmlns:a16="http://schemas.microsoft.com/office/drawing/2014/main" id="{A75D8210-3840-4FC4-A05E-D56DB8140AA0}"/>
              </a:ext>
            </a:extLst>
          </p:cNvPr>
          <p:cNvSpPr>
            <a:spLocks noGrp="1"/>
          </p:cNvSpPr>
          <p:nvPr/>
        </p:nvSpPr>
        <p:spPr>
          <a:xfrm>
            <a:off x="9753600" y="2933700"/>
            <a:ext cx="1600200" cy="952500"/>
          </a:xfrm>
          <a:prstGeom prst="roundRect">
            <a:avLst>
              <a:gd name="adj" fmla="val 8000"/>
            </a:avLst>
          </a:prstGeom>
          <a:solidFill>
            <a:srgbClr val="F5EBDD"/>
          </a:solidFill>
          <a:ln w="9525">
            <a:solidFill>
              <a:srgbClr val="D8E3DE"/>
            </a:solidFill>
          </a:ln>
        </p:spPr>
      </p:sp>
      <p:sp>
        <p:nvSpPr>
          <p:cNvPr id="34" name="Прямокутник 33">
            <a:extLst>
              <a:ext uri="{FF2B5EF4-FFF2-40B4-BE49-F238E27FC236}">
                <a16:creationId xmlns:a16="http://schemas.microsoft.com/office/drawing/2014/main" id="{26F9473E-5450-4044-9476-788F44957804}"/>
              </a:ext>
            </a:extLst>
          </p:cNvPr>
          <p:cNvSpPr>
            <a:spLocks noGrp="1"/>
          </p:cNvSpPr>
          <p:nvPr/>
        </p:nvSpPr>
        <p:spPr>
          <a:xfrm>
            <a:off x="9886950" y="3086100"/>
            <a:ext cx="285750" cy="171450"/>
          </a:xfrm>
          <a:prstGeom prst="rect">
            <a:avLst/>
          </a:prstGeom>
          <a:noFill/>
          <a:ln w="0">
            <a:noFill/>
          </a:ln>
        </p:spPr>
        <p:txBody>
          <a:bodyPr anchor="t">
            <a:normAutofit fontScale="70000"/>
          </a:bodyPr>
          <a:lstStyle/>
          <a:p>
            <a:pPr algn="l">
              <a:defRPr sz="750" b="1">
                <a:solidFill>
                  <a:srgbClr val="D8942C"/>
                </a:solidFill>
                <a:latin typeface="DejaVu Sans"/>
                <a:ea typeface="DejaVu Sans"/>
                <a:cs typeface="DejaVu Sans"/>
              </a:defRPr>
            </a:pPr>
            <a:r>
              <a:rPr sz="750" b="1">
                <a:solidFill>
                  <a:srgbClr val="D8942C"/>
                </a:solidFill>
                <a:latin typeface="DejaVu Sans"/>
                <a:ea typeface="DejaVu Sans"/>
                <a:cs typeface="DejaVu Sans"/>
              </a:rPr>
              <a:t>06</a:t>
            </a:r>
          </a:p>
        </p:txBody>
      </p:sp>
      <p:sp>
        <p:nvSpPr>
          <p:cNvPr id="35" name="Прямокутник 34">
            <a:extLst>
              <a:ext uri="{FF2B5EF4-FFF2-40B4-BE49-F238E27FC236}">
                <a16:creationId xmlns:a16="http://schemas.microsoft.com/office/drawing/2014/main" id="{74531003-3E7D-4A68-9590-8FEC68D06691}"/>
              </a:ext>
            </a:extLst>
          </p:cNvPr>
          <p:cNvSpPr>
            <a:spLocks noGrp="1"/>
          </p:cNvSpPr>
          <p:nvPr/>
        </p:nvSpPr>
        <p:spPr>
          <a:xfrm>
            <a:off x="9886950" y="3343275"/>
            <a:ext cx="1333500" cy="190500"/>
          </a:xfrm>
          <a:prstGeom prst="rect">
            <a:avLst/>
          </a:prstGeom>
          <a:noFill/>
          <a:ln w="0">
            <a:noFill/>
          </a:ln>
        </p:spPr>
        <p:txBody>
          <a:bodyPr anchor="t">
            <a:normAutofit fontScale="57778"/>
          </a:bodyPr>
          <a:lstStyle/>
          <a:p>
            <a:pPr algn="l">
              <a:defRPr sz="1125" b="1">
                <a:solidFill>
                  <a:srgbClr val="10272E"/>
                </a:solidFill>
                <a:latin typeface="DejaVu Sans"/>
                <a:ea typeface="DejaVu Sans"/>
                <a:cs typeface="DejaVu Sans"/>
              </a:defRPr>
            </a:pPr>
            <a:r>
              <a:rPr sz="1125" b="1">
                <a:solidFill>
                  <a:srgbClr val="10272E"/>
                </a:solidFill>
                <a:latin typeface="DejaVu Sans"/>
                <a:ea typeface="DejaVu Sans"/>
                <a:cs typeface="DejaVu Sans"/>
              </a:rPr>
              <a:t>Рішення</a:t>
            </a:r>
          </a:p>
        </p:txBody>
      </p:sp>
      <p:sp>
        <p:nvSpPr>
          <p:cNvPr id="36" name="Прямокутник 35">
            <a:extLst>
              <a:ext uri="{FF2B5EF4-FFF2-40B4-BE49-F238E27FC236}">
                <a16:creationId xmlns:a16="http://schemas.microsoft.com/office/drawing/2014/main" id="{6854974C-CEF4-4575-9F7B-F1600E158DF7}"/>
              </a:ext>
            </a:extLst>
          </p:cNvPr>
          <p:cNvSpPr>
            <a:spLocks noGrp="1"/>
          </p:cNvSpPr>
          <p:nvPr/>
        </p:nvSpPr>
        <p:spPr>
          <a:xfrm>
            <a:off x="9886950" y="3609975"/>
            <a:ext cx="1333500" cy="161925"/>
          </a:xfrm>
          <a:prstGeom prst="rect">
            <a:avLst/>
          </a:prstGeom>
          <a:noFill/>
          <a:ln w="0">
            <a:noFill/>
          </a:ln>
        </p:spPr>
        <p:txBody>
          <a:bodyPr anchor="t">
            <a:normAutofit fontScale="56061"/>
          </a:bodyPr>
          <a:lstStyle/>
          <a:p>
            <a:pPr algn="l">
              <a:defRPr sz="825" b="0">
                <a:solidFill>
                  <a:srgbClr val="617278"/>
                </a:solidFill>
                <a:latin typeface="DejaVu Sans"/>
                <a:ea typeface="DejaVu Sans"/>
                <a:cs typeface="DejaVu Sans"/>
              </a:defRPr>
            </a:pPr>
            <a:r>
              <a:rPr sz="825" b="0">
                <a:solidFill>
                  <a:srgbClr val="617278"/>
                </a:solidFill>
                <a:latin typeface="DejaVu Sans"/>
                <a:ea typeface="DejaVu Sans"/>
                <a:cs typeface="DejaVu Sans"/>
              </a:rPr>
              <a:t>що робимо далі</a:t>
            </a:r>
          </a:p>
        </p:txBody>
      </p:sp>
      <p:sp>
        <p:nvSpPr>
          <p:cNvPr id="37" name="Прямокутник: округлені кути 36">
            <a:extLst>
              <a:ext uri="{FF2B5EF4-FFF2-40B4-BE49-F238E27FC236}">
                <a16:creationId xmlns:a16="http://schemas.microsoft.com/office/drawing/2014/main" id="{26B2F1A7-EFB3-4811-933E-AD531671C737}"/>
              </a:ext>
            </a:extLst>
          </p:cNvPr>
          <p:cNvSpPr>
            <a:spLocks noGrp="1"/>
          </p:cNvSpPr>
          <p:nvPr/>
        </p:nvSpPr>
        <p:spPr>
          <a:xfrm>
            <a:off x="514350" y="4248150"/>
            <a:ext cx="11068050" cy="1162050"/>
          </a:xfrm>
          <a:prstGeom prst="roundRect">
            <a:avLst>
              <a:gd name="adj" fmla="val 6557"/>
            </a:avLst>
          </a:prstGeom>
          <a:solidFill>
            <a:srgbClr val="10272E"/>
          </a:solidFill>
          <a:ln w="0">
            <a:noFill/>
          </a:ln>
        </p:spPr>
      </p:sp>
      <p:sp>
        <p:nvSpPr>
          <p:cNvPr id="38" name="Прямокутник 37">
            <a:extLst>
              <a:ext uri="{FF2B5EF4-FFF2-40B4-BE49-F238E27FC236}">
                <a16:creationId xmlns:a16="http://schemas.microsoft.com/office/drawing/2014/main" id="{15A00DFC-5B03-43E8-A6DE-5E20399A9F0E}"/>
              </a:ext>
            </a:extLst>
          </p:cNvPr>
          <p:cNvSpPr>
            <a:spLocks noGrp="1"/>
          </p:cNvSpPr>
          <p:nvPr/>
        </p:nvSpPr>
        <p:spPr>
          <a:xfrm>
            <a:off x="742950" y="4419600"/>
            <a:ext cx="2190750" cy="190500"/>
          </a:xfrm>
          <a:prstGeom prst="rect">
            <a:avLst/>
          </a:prstGeom>
          <a:noFill/>
          <a:ln w="0">
            <a:noFill/>
          </a:ln>
        </p:spPr>
        <p:txBody>
          <a:bodyPr anchor="t">
            <a:normAutofit fontScale="78788"/>
          </a:bodyPr>
          <a:lstStyle/>
          <a:p>
            <a:pPr algn="l">
              <a:defRPr sz="825" b="1">
                <a:solidFill>
                  <a:srgbClr val="A9D6C4"/>
                </a:solidFill>
                <a:latin typeface="DejaVu Sans"/>
                <a:ea typeface="DejaVu Sans"/>
                <a:cs typeface="DejaVu Sans"/>
              </a:defRPr>
            </a:pPr>
            <a:r>
              <a:rPr sz="825" b="1">
                <a:solidFill>
                  <a:srgbClr val="A9D6C4"/>
                </a:solidFill>
                <a:latin typeface="DejaVu Sans"/>
                <a:ea typeface="DejaVu Sans"/>
                <a:cs typeface="DejaVu Sans"/>
              </a:rPr>
              <a:t>КЛЮЧОВІ ВИСНОВКИ</a:t>
            </a:r>
          </a:p>
        </p:txBody>
      </p:sp>
      <p:sp>
        <p:nvSpPr>
          <p:cNvPr id="39" name="Прямокутник 38">
            <a:extLst>
              <a:ext uri="{FF2B5EF4-FFF2-40B4-BE49-F238E27FC236}">
                <a16:creationId xmlns:a16="http://schemas.microsoft.com/office/drawing/2014/main" id="{7AD00546-5B7F-4A99-9B1D-B0F71D659DDD}"/>
              </a:ext>
            </a:extLst>
          </p:cNvPr>
          <p:cNvSpPr>
            <a:spLocks noGrp="1"/>
          </p:cNvSpPr>
          <p:nvPr/>
        </p:nvSpPr>
        <p:spPr>
          <a:xfrm>
            <a:off x="742950" y="4752975"/>
            <a:ext cx="10382250" cy="504825"/>
          </a:xfrm>
          <a:prstGeom prst="rect">
            <a:avLst/>
          </a:prstGeom>
          <a:noFill/>
          <a:ln w="0">
            <a:noFill/>
          </a:ln>
        </p:spPr>
        <p:txBody>
          <a:bodyPr anchor="t">
            <a:normAutofit/>
          </a:bodyPr>
          <a:lstStyle/>
          <a:p>
            <a:pPr algn="l">
              <a:defRPr sz="1050" b="1">
                <a:solidFill>
                  <a:srgbClr val="FFFFFF"/>
                </a:solidFill>
                <a:latin typeface="DejaVu Sans"/>
                <a:ea typeface="DejaVu Sans"/>
                <a:cs typeface="DejaVu Sans"/>
              </a:defRPr>
            </a:pPr>
            <a:r>
              <a:rPr sz="1050" b="1">
                <a:solidFill>
                  <a:srgbClr val="FFFFFF"/>
                </a:solidFill>
                <a:latin typeface="DejaVu Sans"/>
                <a:ea typeface="DejaVu Sans"/>
                <a:cs typeface="DejaVu Sans"/>
              </a:rPr>
              <a:t>• дизайн випливає з моделі ділянки   • фон має бути порівнюваним   • точкові й складені проби відповідають різним цілям</a:t>
            </a:r>
          </a:p>
          <a:p>
            <a:pPr algn="l">
              <a:defRPr sz="1050" b="1">
                <a:solidFill>
                  <a:srgbClr val="FFFFFF"/>
                </a:solidFill>
                <a:latin typeface="DejaVu Sans"/>
                <a:ea typeface="DejaVu Sans"/>
                <a:cs typeface="DejaVu Sans"/>
              </a:defRPr>
            </a:pPr>
            <a:r>
              <a:rPr sz="1050" b="1">
                <a:solidFill>
                  <a:srgbClr val="FFFFFF"/>
                </a:solidFill>
                <a:latin typeface="DejaVu Sans"/>
                <a:ea typeface="DejaVu Sans"/>
                <a:cs typeface="DejaVu Sans"/>
              </a:rPr>
              <a:t>• LOQ має бути нижчою за критерій   • дублікати й холості проби перевіряють якість   • chain of custody зберігає доказовість</a:t>
            </a:r>
          </a:p>
        </p:txBody>
      </p:sp>
      <p:sp>
        <p:nvSpPr>
          <p:cNvPr id="40" name="Прямокутник: округлені кути 39">
            <a:extLst>
              <a:ext uri="{FF2B5EF4-FFF2-40B4-BE49-F238E27FC236}">
                <a16:creationId xmlns:a16="http://schemas.microsoft.com/office/drawing/2014/main" id="{11E9083B-8996-4A06-AC0A-B603B24C826A}"/>
              </a:ext>
            </a:extLst>
          </p:cNvPr>
          <p:cNvSpPr>
            <a:spLocks noGrp="1"/>
          </p:cNvSpPr>
          <p:nvPr/>
        </p:nvSpPr>
        <p:spPr>
          <a:xfrm>
            <a:off x="514350" y="5657850"/>
            <a:ext cx="11068050" cy="514350"/>
          </a:xfrm>
          <a:prstGeom prst="roundRect">
            <a:avLst>
              <a:gd name="adj" fmla="val 14815"/>
            </a:avLst>
          </a:prstGeom>
          <a:solidFill>
            <a:srgbClr val="DCEBE2"/>
          </a:solidFill>
          <a:ln w="0">
            <a:noFill/>
          </a:ln>
        </p:spPr>
      </p:sp>
      <p:sp>
        <p:nvSpPr>
          <p:cNvPr id="41" name="Прямокутник 40">
            <a:extLst>
              <a:ext uri="{FF2B5EF4-FFF2-40B4-BE49-F238E27FC236}">
                <a16:creationId xmlns:a16="http://schemas.microsoft.com/office/drawing/2014/main" id="{74F6DB01-B58C-4F06-BF20-EA5FF233B9C2}"/>
              </a:ext>
            </a:extLst>
          </p:cNvPr>
          <p:cNvSpPr>
            <a:spLocks noGrp="1"/>
          </p:cNvSpPr>
          <p:nvPr/>
        </p:nvSpPr>
        <p:spPr>
          <a:xfrm>
            <a:off x="742950" y="5810250"/>
            <a:ext cx="10572750" cy="209550"/>
          </a:xfrm>
          <a:prstGeom prst="rect">
            <a:avLst/>
          </a:prstGeom>
          <a:noFill/>
          <a:ln w="0">
            <a:noFill/>
          </a:ln>
        </p:spPr>
        <p:txBody>
          <a:bodyPr anchor="t">
            <a:normAutofit fontScale="64583"/>
          </a:bodyPr>
          <a:lstStyle/>
          <a:p>
            <a:pPr algn="ctr">
              <a:defRPr sz="1200" b="1">
                <a:solidFill>
                  <a:srgbClr val="10272E"/>
                </a:solidFill>
                <a:latin typeface="DejaVu Sans"/>
                <a:ea typeface="DejaVu Sans"/>
                <a:cs typeface="DejaVu Sans"/>
              </a:defRPr>
            </a:pPr>
            <a:r>
              <a:rPr sz="1200" b="1">
                <a:solidFill>
                  <a:srgbClr val="10272E"/>
                </a:solidFill>
                <a:latin typeface="DejaVu Sans"/>
                <a:ea typeface="DejaVu Sans"/>
                <a:cs typeface="DejaVu Sans"/>
              </a:rPr>
              <a:t>На воєнно порушеній території науковий дизайн завжди підпорядковується вимогам безпеки.</a:t>
            </a:r>
          </a:p>
        </p:txBody>
      </p:sp>
      <p:sp>
        <p:nvSpPr>
          <p:cNvPr id="42" name="Прямокутник 41">
            <a:extLst>
              <a:ext uri="{FF2B5EF4-FFF2-40B4-BE49-F238E27FC236}">
                <a16:creationId xmlns:a16="http://schemas.microsoft.com/office/drawing/2014/main" id="{E17AF479-4963-4DBA-A823-7F4AA0211420}"/>
              </a:ext>
            </a:extLst>
          </p:cNvPr>
          <p:cNvSpPr>
            <a:spLocks noGrp="1"/>
          </p:cNvSpPr>
          <p:nvPr/>
        </p:nvSpPr>
        <p:spPr>
          <a:xfrm>
            <a:off x="514350" y="6515100"/>
            <a:ext cx="4953000" cy="171450"/>
          </a:xfrm>
          <a:prstGeom prst="rect">
            <a:avLst/>
          </a:prstGeom>
          <a:noFill/>
          <a:ln w="0">
            <a:noFill/>
          </a:ln>
        </p:spPr>
        <p:txBody>
          <a:bodyPr anchor="t">
            <a:normAutofit fontScale="70000"/>
          </a:bodyPr>
          <a:lstStyle/>
          <a:p>
            <a:pPr algn="l">
              <a:defRPr sz="750" b="0">
                <a:solidFill>
                  <a:srgbClr val="809096"/>
                </a:solidFill>
                <a:latin typeface="DejaVu Sans"/>
                <a:ea typeface="DejaVu Sans"/>
                <a:cs typeface="DejaVu Sans"/>
              </a:defRPr>
            </a:pPr>
            <a:r>
              <a:rPr sz="750" b="0">
                <a:solidFill>
                  <a:srgbClr val="809096"/>
                </a:solidFill>
                <a:latin typeface="DejaVu Sans"/>
                <a:ea typeface="DejaVu Sans"/>
                <a:cs typeface="DejaVu Sans"/>
              </a:rPr>
              <a:t>Повоєнне відновлення забруднених територій</a:t>
            </a:r>
          </a:p>
        </p:txBody>
      </p:sp>
      <p:sp>
        <p:nvSpPr>
          <p:cNvPr id="43" name="Прямокутник 42">
            <a:extLst>
              <a:ext uri="{FF2B5EF4-FFF2-40B4-BE49-F238E27FC236}">
                <a16:creationId xmlns:a16="http://schemas.microsoft.com/office/drawing/2014/main" id="{B56BC9F2-D4EB-46BC-9ED6-85E1218CEFA3}"/>
              </a:ext>
            </a:extLst>
          </p:cNvPr>
          <p:cNvSpPr>
            <a:spLocks noGrp="1"/>
          </p:cNvSpPr>
          <p:nvPr/>
        </p:nvSpPr>
        <p:spPr>
          <a:xfrm>
            <a:off x="11334750" y="6486525"/>
            <a:ext cx="342900" cy="190500"/>
          </a:xfrm>
          <a:prstGeom prst="rect">
            <a:avLst/>
          </a:prstGeom>
          <a:noFill/>
          <a:ln w="0">
            <a:noFill/>
          </a:ln>
        </p:spPr>
        <p:txBody>
          <a:bodyPr anchor="t">
            <a:normAutofit fontScale="86667"/>
          </a:bodyPr>
          <a:lstStyle/>
          <a:p>
            <a:pPr algn="r">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36</a:t>
            </a:r>
          </a:p>
        </p:txBody>
      </p:sp>
    </p:spTree>
    <p:extLst>
      <p:ext uri="{BB962C8B-B14F-4D97-AF65-F5344CB8AC3E}">
        <p14:creationId xmlns:p14="http://schemas.microsoft.com/office/powerpoint/2010/main" val="697977001"/>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5760</Words>
  <Application>Microsoft Office PowerPoint</Application>
  <DocSecurity>0</DocSecurity>
  <PresentationFormat>Широкий екран</PresentationFormat>
  <Paragraphs>922</Paragraphs>
  <Slides>36</Slides>
  <Notes>36</Notes>
  <HiddenSlides>0</HiddenSlides>
  <MMClips>0</MMClips>
  <ScaleCrop>false</ScaleCrop>
  <HeadingPairs>
    <vt:vector size="6" baseType="variant">
      <vt:variant>
        <vt:lpstr>Використані шрифти</vt:lpstr>
      </vt:variant>
      <vt:variant>
        <vt:i4>2</vt:i4>
      </vt:variant>
      <vt:variant>
        <vt:lpstr>Тема</vt:lpstr>
      </vt:variant>
      <vt:variant>
        <vt:i4>1</vt:i4>
      </vt:variant>
      <vt:variant>
        <vt:lpstr>Заголовки слайдів</vt:lpstr>
      </vt:variant>
      <vt:variant>
        <vt:i4>36</vt:i4>
      </vt:variant>
    </vt:vector>
  </HeadingPairs>
  <TitlesOfParts>
    <vt:vector size="39" baseType="lpstr">
      <vt:lpstr>Aptos</vt:lpstr>
      <vt:lpstr>DejaVu Sans</vt:lpstr>
      <vt:lpstr>ChatGPT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Lenovo</cp:lastModifiedBy>
  <cp:revision>1</cp:revision>
  <dcterms:created xsi:type="dcterms:W3CDTF">2026-09-30T09:37:26Z</dcterms:created>
  <dcterms:modified xsi:type="dcterms:W3CDTF">2026-09-30T09:40:56Z</dcterms:modified>
</cp:coreProperties>
</file>