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Авторська ілюстрація згенерована спеціально для презентації та має узагальнювальний характер.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Таблиця є редагованим об’єктом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Таблиця є редагованим об’єктом PowerPoint. Дані про ВНП та доступ використовують лише в межах повноважень і встановлених процедур.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Ілюстрація створена спеціально для навчальної презентації і не є знімком реальної території.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 l="19710" r="19710"/>
          <a:stretch>
            <a:fillRect/>
          </a:stretch>
        </p:blipFill>
        <p:spPr>
          <a:xfrm>
            <a:off x="4810125" y="0"/>
            <a:ext cx="7381875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DA496D8-3875-4240-8A08-A172F84164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FAFBF7"/>
          </a:solidFill>
          <a:ln w="0">
            <a:noFill/>
          </a:ln>
        </p:spPr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4B06AF96-B0CF-41D0-95C1-6EC43155EC14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66675" cy="7048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714550F-041F-4BB0-95CE-4281AB5F078F}"/>
              </a:ext>
            </a:extLst>
          </p:cNvPr>
          <p:cNvSpPr>
            <a:spLocks noGrp="1"/>
          </p:cNvSpPr>
          <p:nvPr/>
        </p:nvSpPr>
        <p:spPr>
          <a:xfrm>
            <a:off x="838200" y="657225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l">
              <a:buNone/>
              <a:defRPr sz="12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ЛЕКЦІЯ № 5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49C6ECB-6764-4C3F-A7B4-04DB340AD77B}"/>
              </a:ext>
            </a:extLst>
          </p:cNvPr>
          <p:cNvSpPr>
            <a:spLocks noGrp="1"/>
          </p:cNvSpPr>
          <p:nvPr/>
        </p:nvSpPr>
        <p:spPr>
          <a:xfrm>
            <a:off x="838200" y="1190625"/>
            <a:ext cx="4619625" cy="1666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Попереднє обстеження і концептуальна модель ділянки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CBBEAC2-4735-48B3-B7F3-1641AFF910D5}"/>
              </a:ext>
            </a:extLst>
          </p:cNvPr>
          <p:cNvSpPr>
            <a:spLocks noGrp="1"/>
          </p:cNvSpPr>
          <p:nvPr/>
        </p:nvSpPr>
        <p:spPr>
          <a:xfrm>
            <a:off x="838200" y="3276600"/>
            <a:ext cx="2476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КЛЮЧОВА ЛОГІКА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9C56F851-145C-4865-BC8C-9A5C10AA2A45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9715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53559D2-6890-4135-A6DB-366F0889AB18}"/>
              </a:ext>
            </a:extLst>
          </p:cNvPr>
          <p:cNvSpPr>
            <a:spLocks noGrp="1"/>
          </p:cNvSpPr>
          <p:nvPr/>
        </p:nvSpPr>
        <p:spPr>
          <a:xfrm>
            <a:off x="895350" y="3638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CC5B828-8E1A-4DE9-9BAD-73EFB20F9726}"/>
              </a:ext>
            </a:extLst>
          </p:cNvPr>
          <p:cNvSpPr>
            <a:spLocks noGrp="1"/>
          </p:cNvSpPr>
          <p:nvPr/>
        </p:nvSpPr>
        <p:spPr>
          <a:xfrm>
            <a:off x="1809750" y="3800475"/>
            <a:ext cx="1524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B7DAE6F-EC7E-466E-B7AB-927C1B7E77AD}"/>
              </a:ext>
            </a:extLst>
          </p:cNvPr>
          <p:cNvSpPr>
            <a:spLocks noGrp="1"/>
          </p:cNvSpPr>
          <p:nvPr/>
        </p:nvSpPr>
        <p:spPr>
          <a:xfrm>
            <a:off x="1962150" y="3562350"/>
            <a:ext cx="9715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00AA8BE-1113-4A49-85DC-ADF03E9735CB}"/>
              </a:ext>
            </a:extLst>
          </p:cNvPr>
          <p:cNvSpPr>
            <a:spLocks noGrp="1"/>
          </p:cNvSpPr>
          <p:nvPr/>
        </p:nvSpPr>
        <p:spPr>
          <a:xfrm>
            <a:off x="2019300" y="3638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ГІПОТЕЗА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E46701C-6FBC-4CD7-8A06-20333A72D9D3}"/>
              </a:ext>
            </a:extLst>
          </p:cNvPr>
          <p:cNvSpPr>
            <a:spLocks noGrp="1"/>
          </p:cNvSpPr>
          <p:nvPr/>
        </p:nvSpPr>
        <p:spPr>
          <a:xfrm>
            <a:off x="2933700" y="3800475"/>
            <a:ext cx="1524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6C196DD-0A38-47AA-B1F9-C805B9AF8225}"/>
              </a:ext>
            </a:extLst>
          </p:cNvPr>
          <p:cNvSpPr>
            <a:spLocks noGrp="1"/>
          </p:cNvSpPr>
          <p:nvPr/>
        </p:nvSpPr>
        <p:spPr>
          <a:xfrm>
            <a:off x="3086100" y="3562350"/>
            <a:ext cx="9715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B59C38C-05BB-4AD8-BBEF-71B083C1291B}"/>
              </a:ext>
            </a:extLst>
          </p:cNvPr>
          <p:cNvSpPr>
            <a:spLocks noGrp="1"/>
          </p:cNvSpPr>
          <p:nvPr/>
        </p:nvSpPr>
        <p:spPr>
          <a:xfrm>
            <a:off x="3143250" y="3638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КМД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5738050-0CE2-4342-AA1E-13CCDD88B0F4}"/>
              </a:ext>
            </a:extLst>
          </p:cNvPr>
          <p:cNvSpPr>
            <a:spLocks noGrp="1"/>
          </p:cNvSpPr>
          <p:nvPr/>
        </p:nvSpPr>
        <p:spPr>
          <a:xfrm>
            <a:off x="4057650" y="3800475"/>
            <a:ext cx="1524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ACE5A27C-CBBF-4FED-8B5B-A9E5150F2E09}"/>
              </a:ext>
            </a:extLst>
          </p:cNvPr>
          <p:cNvSpPr>
            <a:spLocks noGrp="1"/>
          </p:cNvSpPr>
          <p:nvPr/>
        </p:nvSpPr>
        <p:spPr>
          <a:xfrm>
            <a:off x="4210050" y="3562350"/>
            <a:ext cx="971550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DBFE4A2-3D8A-4B67-A30B-CA0A8ED52EDB}"/>
              </a:ext>
            </a:extLst>
          </p:cNvPr>
          <p:cNvSpPr>
            <a:spLocks noGrp="1"/>
          </p:cNvSpPr>
          <p:nvPr/>
        </p:nvSpPr>
        <p:spPr>
          <a:xfrm>
            <a:off x="4267200" y="3638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86B1F2B-8029-4DB8-B3F9-4EC21600C9C5}"/>
              </a:ext>
            </a:extLst>
          </p:cNvPr>
          <p:cNvSpPr>
            <a:spLocks noGrp="1"/>
          </p:cNvSpPr>
          <p:nvPr/>
        </p:nvSpPr>
        <p:spPr>
          <a:xfrm>
            <a:off x="838200" y="4391025"/>
            <a:ext cx="44577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529"/>
          </a:bodyPr>
          <a:lstStyle/>
          <a:p>
            <a:pPr algn="l">
              <a:buNone/>
              <a:defRPr sz="12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Кабінетні матеріали, безпечне рекогносцирування та оцінювання невизначеності формують перевірювану модель ділянки.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55DE408-80FF-4200-A389-BD14359B07BA}"/>
              </a:ext>
            </a:extLst>
          </p:cNvPr>
          <p:cNvSpPr>
            <a:spLocks noGrp="1"/>
          </p:cNvSpPr>
          <p:nvPr/>
        </p:nvSpPr>
        <p:spPr>
          <a:xfrm>
            <a:off x="838200" y="5581650"/>
            <a:ext cx="4362450" cy="9525"/>
          </a:xfrm>
          <a:prstGeom prst="rect">
            <a:avLst/>
          </a:prstGeom>
          <a:solidFill>
            <a:srgbClr val="CDDCDA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918900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306ED038-A64A-4429-B48B-2D9A4352B5CE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НАВЧАЛЬНІ ОРІЄНТИРИ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FDB5864-4BB5-4E9F-80C2-1DB94154EF0C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Мета та очікувані результати навчання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4AA2E25-0641-4A8E-957D-A141E2B10659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B8BF42A-DB3A-4B15-BB2C-769663232DD9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118D6B12-3D9F-4E2D-B648-856CDA091A5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42950"/>
          </a:xfrm>
          <a:prstGeom prst="roundRect">
            <a:avLst>
              <a:gd name="adj" fmla="val 16667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451BB76-806B-447B-A90E-51DECBEAA67B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429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FD5E2FA-071D-4C62-A14D-4284E91202E1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B9DCA99-24F1-4556-9F5E-914AC237EA2D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Мета лекції — навчити організовувати попереднє обстеження та будувати початкову концептуальну модель ділянки на підставі доступних доказів.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E837715-E5E6-4893-BF65-74152B2E1642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4000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ПІСЛЯ ЛЕКЦІЇ ЗДОБУВАЧІ ВМІТИМУТЬ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CABECF9-17D2-4529-8F59-3AEA2102B0B0}"/>
              </a:ext>
            </a:extLst>
          </p:cNvPr>
          <p:cNvSpPr>
            <a:spLocks noGrp="1"/>
          </p:cNvSpPr>
          <p:nvPr/>
        </p:nvSpPr>
        <p:spPr>
          <a:xfrm>
            <a:off x="609600" y="262890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C6B4B265-C14A-4125-9FD3-AD1B988A0E7F}"/>
              </a:ext>
            </a:extLst>
          </p:cNvPr>
          <p:cNvSpPr>
            <a:spLocks noGrp="1"/>
          </p:cNvSpPr>
          <p:nvPr/>
        </p:nvSpPr>
        <p:spPr>
          <a:xfrm>
            <a:off x="609600" y="262890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AB6B251-EBA6-461C-AB5C-BADB709D286C}"/>
              </a:ext>
            </a:extLst>
          </p:cNvPr>
          <p:cNvSpPr>
            <a:spLocks noGrp="1"/>
          </p:cNvSpPr>
          <p:nvPr/>
        </p:nvSpPr>
        <p:spPr>
          <a:xfrm>
            <a:off x="800100" y="268605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МЕЖІ Й МЕТА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6A8D49A-969C-4FB9-AF2A-32D9F66C477E}"/>
              </a:ext>
            </a:extLst>
          </p:cNvPr>
          <p:cNvSpPr>
            <a:spLocks noGrp="1"/>
          </p:cNvSpPr>
          <p:nvPr/>
        </p:nvSpPr>
        <p:spPr>
          <a:xfrm>
            <a:off x="2705100" y="267652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визначати масштаб і рівень деталізації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B6722E30-2DAC-414D-844C-D6C51BDBF493}"/>
              </a:ext>
            </a:extLst>
          </p:cNvPr>
          <p:cNvSpPr>
            <a:spLocks noGrp="1"/>
          </p:cNvSpPr>
          <p:nvPr/>
        </p:nvSpPr>
        <p:spPr>
          <a:xfrm>
            <a:off x="6096000" y="262890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A7524DAF-F722-45D0-9CB8-7C2FB0491B31}"/>
              </a:ext>
            </a:extLst>
          </p:cNvPr>
          <p:cNvSpPr>
            <a:spLocks noGrp="1"/>
          </p:cNvSpPr>
          <p:nvPr/>
        </p:nvSpPr>
        <p:spPr>
          <a:xfrm>
            <a:off x="6096000" y="262890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FB3A789-9816-40F9-A60D-9B9C30F9027E}"/>
              </a:ext>
            </a:extLst>
          </p:cNvPr>
          <p:cNvSpPr>
            <a:spLocks noGrp="1"/>
          </p:cNvSpPr>
          <p:nvPr/>
        </p:nvSpPr>
        <p:spPr>
          <a:xfrm>
            <a:off x="6286500" y="268605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DESK STUDY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7839E50-1540-46B8-B33C-68C21A8D6E9D}"/>
              </a:ext>
            </a:extLst>
          </p:cNvPr>
          <p:cNvSpPr>
            <a:spLocks noGrp="1"/>
          </p:cNvSpPr>
          <p:nvPr/>
        </p:nvSpPr>
        <p:spPr>
          <a:xfrm>
            <a:off x="8191500" y="267652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оцінювати джерела та історію ділянки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CD574F58-8138-4D0A-B07F-32A33F9E0675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FEADBE0A-14A8-42AD-978E-2B0499C2BF62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7EFE6F4-AE59-4465-817C-B495B07B8B6F}"/>
              </a:ext>
            </a:extLst>
          </p:cNvPr>
          <p:cNvSpPr>
            <a:spLocks noGrp="1"/>
          </p:cNvSpPr>
          <p:nvPr/>
        </p:nvSpPr>
        <p:spPr>
          <a:xfrm>
            <a:off x="800100" y="335280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ДИСТАНЦІЙНІ ДАНІ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D99A112-5591-4DD7-9719-2C0C961646D6}"/>
              </a:ext>
            </a:extLst>
          </p:cNvPr>
          <p:cNvSpPr>
            <a:spLocks noGrp="1"/>
          </p:cNvSpPr>
          <p:nvPr/>
        </p:nvSpPr>
        <p:spPr>
          <a:xfrm>
            <a:off x="2705100" y="334327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читати супутникові матеріали й карти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EDF3A6B4-D373-4A2D-AEB6-5B8D8EA41BCB}"/>
              </a:ext>
            </a:extLst>
          </p:cNvPr>
          <p:cNvSpPr>
            <a:spLocks noGrp="1"/>
          </p:cNvSpPr>
          <p:nvPr/>
        </p:nvSpPr>
        <p:spPr>
          <a:xfrm>
            <a:off x="6096000" y="329565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98C9D224-C70D-4931-9772-BB213F05D4F8}"/>
              </a:ext>
            </a:extLst>
          </p:cNvPr>
          <p:cNvSpPr>
            <a:spLocks noGrp="1"/>
          </p:cNvSpPr>
          <p:nvPr/>
        </p:nvSpPr>
        <p:spPr>
          <a:xfrm>
            <a:off x="6096000" y="329565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D0D8EDB-7CE4-412C-BDE8-827E9C869130}"/>
              </a:ext>
            </a:extLst>
          </p:cNvPr>
          <p:cNvSpPr>
            <a:spLocks noGrp="1"/>
          </p:cNvSpPr>
          <p:nvPr/>
        </p:nvSpPr>
        <p:spPr>
          <a:xfrm>
            <a:off x="6286500" y="335280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БЕЗПЕЧНИЙ ОГЛЯД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DCBDB94-8662-4C1A-9B96-643525437290}"/>
              </a:ext>
            </a:extLst>
          </p:cNvPr>
          <p:cNvSpPr>
            <a:spLocks noGrp="1"/>
          </p:cNvSpPr>
          <p:nvPr/>
        </p:nvSpPr>
        <p:spPr>
          <a:xfrm>
            <a:off x="8191500" y="334327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36"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планувати рекогносцирування в межах компетенції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73070B87-022A-49AA-86C5-010072D82C29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D4AEFD38-0DAE-402F-A3D7-8E324641D6A9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90BCE55-AE2C-4DA8-B569-F0A314AD1069}"/>
              </a:ext>
            </a:extLst>
          </p:cNvPr>
          <p:cNvSpPr>
            <a:spLocks noGrp="1"/>
          </p:cNvSpPr>
          <p:nvPr/>
        </p:nvSpPr>
        <p:spPr>
          <a:xfrm>
            <a:off x="800100" y="401955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ЛАНЦЮГ ВПЛИВУ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18E54C9-9AC8-4815-809E-F0454B975624}"/>
              </a:ext>
            </a:extLst>
          </p:cNvPr>
          <p:cNvSpPr>
            <a:spLocks noGrp="1"/>
          </p:cNvSpPr>
          <p:nvPr/>
        </p:nvSpPr>
        <p:spPr>
          <a:xfrm>
            <a:off x="2705100" y="401002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виділяти джерела, шляхи та рецепторів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C37A7CB3-586F-4C2A-93A1-D65B6A753F01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7EDDFDEF-A268-4938-8A0C-4538EEF0E245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FE3F51E-7519-41DC-A57A-8BEC3550CD74}"/>
              </a:ext>
            </a:extLst>
          </p:cNvPr>
          <p:cNvSpPr>
            <a:spLocks noGrp="1"/>
          </p:cNvSpPr>
          <p:nvPr/>
        </p:nvSpPr>
        <p:spPr>
          <a:xfrm>
            <a:off x="6286500" y="401955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КОНЦЕПТУАЛЬНА МОДЕЛЬ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2B3A8A1-3B42-4E47-B9B3-6A284F54D8E2}"/>
              </a:ext>
            </a:extLst>
          </p:cNvPr>
          <p:cNvSpPr>
            <a:spLocks noGrp="1"/>
          </p:cNvSpPr>
          <p:nvPr/>
        </p:nvSpPr>
        <p:spPr>
          <a:xfrm>
            <a:off x="8191500" y="401002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поєднувати текст, таблицю і схему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F9C7DD23-A89E-4044-9E75-3909FCAD2C82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9585EA03-A35B-4B5A-805E-408C1F429D97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95C8C085-1F1E-4D97-808E-71140CF44C21}"/>
              </a:ext>
            </a:extLst>
          </p:cNvPr>
          <p:cNvSpPr>
            <a:spLocks noGrp="1"/>
          </p:cNvSpPr>
          <p:nvPr/>
        </p:nvSpPr>
        <p:spPr>
          <a:xfrm>
            <a:off x="800100" y="468630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НЕВИЗНАЧЕНІСТЬ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26A9AE7C-08CD-474D-A533-DA592DF9A963}"/>
              </a:ext>
            </a:extLst>
          </p:cNvPr>
          <p:cNvSpPr>
            <a:spLocks noGrp="1"/>
          </p:cNvSpPr>
          <p:nvPr/>
        </p:nvSpPr>
        <p:spPr>
          <a:xfrm>
            <a:off x="2705100" y="467677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фіксувати суперечності та прогалини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14D69E58-7777-4F69-AC24-1B2B426E4525}"/>
              </a:ext>
            </a:extLst>
          </p:cNvPr>
          <p:cNvSpPr>
            <a:spLocks noGrp="1"/>
          </p:cNvSpPr>
          <p:nvPr/>
        </p:nvSpPr>
        <p:spPr>
          <a:xfrm>
            <a:off x="6096000" y="4629150"/>
            <a:ext cx="52197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3005CC90-B1EF-4061-B150-9FCFAFB6E256}"/>
              </a:ext>
            </a:extLst>
          </p:cNvPr>
          <p:cNvSpPr>
            <a:spLocks noGrp="1"/>
          </p:cNvSpPr>
          <p:nvPr/>
        </p:nvSpPr>
        <p:spPr>
          <a:xfrm>
            <a:off x="6096000" y="462915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2A315DAB-028D-4628-BCC6-4FEE652CD98F}"/>
              </a:ext>
            </a:extLst>
          </p:cNvPr>
          <p:cNvSpPr>
            <a:spLocks noGrp="1"/>
          </p:cNvSpPr>
          <p:nvPr/>
        </p:nvSpPr>
        <p:spPr>
          <a:xfrm>
            <a:off x="6286500" y="4686300"/>
            <a:ext cx="1809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НАСТУПНИЙ ЕТАП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954D66AD-4C84-49B9-8FFE-791659EE69AD}"/>
              </a:ext>
            </a:extLst>
          </p:cNvPr>
          <p:cNvSpPr>
            <a:spLocks noGrp="1"/>
          </p:cNvSpPr>
          <p:nvPr/>
        </p:nvSpPr>
        <p:spPr>
          <a:xfrm>
            <a:off x="8191500" y="4676775"/>
            <a:ext cx="293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36"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формувати гіпотези й завдання дослідження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F14027C8-8A6E-421C-A3C2-89F428E4249E}"/>
              </a:ext>
            </a:extLst>
          </p:cNvPr>
          <p:cNvSpPr>
            <a:spLocks noGrp="1"/>
          </p:cNvSpPr>
          <p:nvPr/>
        </p:nvSpPr>
        <p:spPr>
          <a:xfrm>
            <a:off x="609600" y="5581650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EB5ED93B-2BC5-4C9E-A6E9-F8F4D486DA4C}"/>
              </a:ext>
            </a:extLst>
          </p:cNvPr>
          <p:cNvSpPr>
            <a:spLocks noGrp="1"/>
          </p:cNvSpPr>
          <p:nvPr/>
        </p:nvSpPr>
        <p:spPr>
          <a:xfrm>
            <a:off x="800100" y="5648325"/>
            <a:ext cx="10591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навчання: студент перетворює розрізнені відомості на модель, яка пояснює ризики й потреби наступного дослідження.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BCC7DC16-894C-436D-AE3C-6963C04C4C00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304558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56C2A9E-F42E-4A7B-8D8F-1956C2D983FE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ПОЧАТКОВИЙ ЕТАП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6AB06B7-82D0-4403-9A8D-42A5A396D3F9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Місце попереднього обстеження у процесі відновлення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D0EB66E-25A6-4CCA-84C7-9E17A7828AB9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07B4D0D-78C8-4B31-AC60-C173AFB33F7C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E59E0DE-E153-4A8F-BB76-2F925325195E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838200"/>
          </a:xfrm>
          <a:prstGeom prst="roundRect">
            <a:avLst>
              <a:gd name="adj" fmla="val 14773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B578F39-28F3-483D-B73D-3C6725557426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8382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55FEC5D-09F3-48BC-B2CA-913B11008364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CCC3E0A-C317-4E62-B2EE-1B5646BC79A9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Попереднє обстеження — початковий систематичний збір і аналіз інформації про територію, її історію, можливі джерела забруднення, умови міграції, рецепторів та обмеження доступу.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922DCD2E-4E3A-49B9-AB79-C19E298AEB0D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5219700" cy="1381125"/>
          </a:xfrm>
          <a:prstGeom prst="roundRect">
            <a:avLst>
              <a:gd name="adj" fmla="val 965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8CAC9944-BC93-4C15-B553-C9618608B518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5CB4901-BC7D-46BA-A8B7-64F8A850AE54}"/>
              </a:ext>
            </a:extLst>
          </p:cNvPr>
          <p:cNvSpPr>
            <a:spLocks noGrp="1"/>
          </p:cNvSpPr>
          <p:nvPr/>
        </p:nvSpPr>
        <p:spPr>
          <a:xfrm>
            <a:off x="819150" y="2686050"/>
            <a:ext cx="48006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DESK STUDY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3D633E1-544D-440A-A199-CB0114B8DFC1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472440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Аналіз документів, карт, реєстрів, зображень і відкритих джерел без фізичного входу на ділянку.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5AFB4DB4-7E41-41CE-B7E0-14B810141A16}"/>
              </a:ext>
            </a:extLst>
          </p:cNvPr>
          <p:cNvSpPr>
            <a:spLocks noGrp="1"/>
          </p:cNvSpPr>
          <p:nvPr/>
        </p:nvSpPr>
        <p:spPr>
          <a:xfrm>
            <a:off x="6096000" y="2495550"/>
            <a:ext cx="5219700" cy="1381125"/>
          </a:xfrm>
          <a:prstGeom prst="roundRect">
            <a:avLst>
              <a:gd name="adj" fmla="val 965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4FF6BEA-B8E1-42B3-8241-4903E3C85B02}"/>
              </a:ext>
            </a:extLst>
          </p:cNvPr>
          <p:cNvSpPr>
            <a:spLocks noGrp="1"/>
          </p:cNvSpPr>
          <p:nvPr/>
        </p:nvSpPr>
        <p:spPr>
          <a:xfrm>
            <a:off x="6096000" y="24955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EB67705-78C5-4423-A730-3EC0DA5C1025}"/>
              </a:ext>
            </a:extLst>
          </p:cNvPr>
          <p:cNvSpPr>
            <a:spLocks noGrp="1"/>
          </p:cNvSpPr>
          <p:nvPr/>
        </p:nvSpPr>
        <p:spPr>
          <a:xfrm>
            <a:off x="6305550" y="2686050"/>
            <a:ext cx="48006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РЕКОГНОСЦИРУВАННЯ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5561A04-0895-46C2-80CE-BB0D90FA356E}"/>
              </a:ext>
            </a:extLst>
          </p:cNvPr>
          <p:cNvSpPr>
            <a:spLocks noGrp="1"/>
          </p:cNvSpPr>
          <p:nvPr/>
        </p:nvSpPr>
        <p:spPr>
          <a:xfrm>
            <a:off x="6343650" y="3048000"/>
            <a:ext cx="472440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Короткий контрольований візуальний огляд доступних частин території для перевірки кабінетних даних і уточнення умов робіт.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3F3DE76-361C-4E4B-8BA2-8C6E2FC68D3F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2571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МІСЦЕ У ПРОЦЕСІ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869FA64E-1168-4651-A47A-55CD110D71F7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2457450" cy="609600"/>
          </a:xfrm>
          <a:prstGeom prst="roundRect">
            <a:avLst>
              <a:gd name="adj" fmla="val 15625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2343E92-1974-4486-8754-25B78BDD5A03}"/>
              </a:ext>
            </a:extLst>
          </p:cNvPr>
          <p:cNvSpPr>
            <a:spLocks noGrp="1"/>
          </p:cNvSpPr>
          <p:nvPr/>
        </p:nvSpPr>
        <p:spPr>
          <a:xfrm>
            <a:off x="762000" y="4572000"/>
            <a:ext cx="21526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ІНФОРМАЦІЯ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82140B5-FCF6-424C-998A-B33C48437BF4}"/>
              </a:ext>
            </a:extLst>
          </p:cNvPr>
          <p:cNvSpPr>
            <a:spLocks noGrp="1"/>
          </p:cNvSpPr>
          <p:nvPr/>
        </p:nvSpPr>
        <p:spPr>
          <a:xfrm>
            <a:off x="3067050" y="4762500"/>
            <a:ext cx="2857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12418F0F-AAF4-4666-A332-995B63C9F9A8}"/>
              </a:ext>
            </a:extLst>
          </p:cNvPr>
          <p:cNvSpPr>
            <a:spLocks noGrp="1"/>
          </p:cNvSpPr>
          <p:nvPr/>
        </p:nvSpPr>
        <p:spPr>
          <a:xfrm>
            <a:off x="3352800" y="4476750"/>
            <a:ext cx="2457450" cy="609600"/>
          </a:xfrm>
          <a:prstGeom prst="roundRect">
            <a:avLst>
              <a:gd name="adj" fmla="val 1562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216269B-8AD3-4471-8C05-280469FEFB94}"/>
              </a:ext>
            </a:extLst>
          </p:cNvPr>
          <p:cNvSpPr>
            <a:spLocks noGrp="1"/>
          </p:cNvSpPr>
          <p:nvPr/>
        </p:nvSpPr>
        <p:spPr>
          <a:xfrm>
            <a:off x="3505200" y="4572000"/>
            <a:ext cx="21526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РОБОЧА ГІПОТЕЗА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747416A-4D98-4B93-8E23-88581890B321}"/>
              </a:ext>
            </a:extLst>
          </p:cNvPr>
          <p:cNvSpPr>
            <a:spLocks noGrp="1"/>
          </p:cNvSpPr>
          <p:nvPr/>
        </p:nvSpPr>
        <p:spPr>
          <a:xfrm>
            <a:off x="5810250" y="4762500"/>
            <a:ext cx="2857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1703815C-EBB1-4247-8F9D-2C528FBF22E8}"/>
              </a:ext>
            </a:extLst>
          </p:cNvPr>
          <p:cNvSpPr>
            <a:spLocks noGrp="1"/>
          </p:cNvSpPr>
          <p:nvPr/>
        </p:nvSpPr>
        <p:spPr>
          <a:xfrm>
            <a:off x="6096000" y="4476750"/>
            <a:ext cx="2457450" cy="609600"/>
          </a:xfrm>
          <a:prstGeom prst="roundRect">
            <a:avLst>
              <a:gd name="adj" fmla="val 15625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CC528A2-B721-49B0-89A5-1A1CA633A5BE}"/>
              </a:ext>
            </a:extLst>
          </p:cNvPr>
          <p:cNvSpPr>
            <a:spLocks noGrp="1"/>
          </p:cNvSpPr>
          <p:nvPr/>
        </p:nvSpPr>
        <p:spPr>
          <a:xfrm>
            <a:off x="6248400" y="4572000"/>
            <a:ext cx="21526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ПРОГРАМА РОБІТ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01B468D-E747-448A-BD2C-E7969C8BD70F}"/>
              </a:ext>
            </a:extLst>
          </p:cNvPr>
          <p:cNvSpPr>
            <a:spLocks noGrp="1"/>
          </p:cNvSpPr>
          <p:nvPr/>
        </p:nvSpPr>
        <p:spPr>
          <a:xfrm>
            <a:off x="8553450" y="4762500"/>
            <a:ext cx="2857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A9B097FF-BB3F-46B3-9FBC-441CD7DB3045}"/>
              </a:ext>
            </a:extLst>
          </p:cNvPr>
          <p:cNvSpPr>
            <a:spLocks noGrp="1"/>
          </p:cNvSpPr>
          <p:nvPr/>
        </p:nvSpPr>
        <p:spPr>
          <a:xfrm>
            <a:off x="8839200" y="4476750"/>
            <a:ext cx="2457450" cy="609600"/>
          </a:xfrm>
          <a:prstGeom prst="roundRect">
            <a:avLst>
              <a:gd name="adj" fmla="val 1562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E335F36D-5154-49E6-882E-2FCBFAC021E1}"/>
              </a:ext>
            </a:extLst>
          </p:cNvPr>
          <p:cNvSpPr>
            <a:spLocks noGrp="1"/>
          </p:cNvSpPr>
          <p:nvPr/>
        </p:nvSpPr>
        <p:spPr>
          <a:xfrm>
            <a:off x="8991600" y="4572000"/>
            <a:ext cx="21526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ДЕТАЛЬНЕ ДОСЛІДЖЕННЯ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A83678B9-813F-47CD-9967-45761C6F2BDC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972800" cy="685800"/>
          </a:xfrm>
          <a:prstGeom prst="roundRect">
            <a:avLst>
              <a:gd name="adj" fmla="val 16667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D1D247D4-7C26-458D-8DF7-B92121D14D77}"/>
              </a:ext>
            </a:extLst>
          </p:cNvPr>
          <p:cNvSpPr>
            <a:spLocks noGrp="1"/>
          </p:cNvSpPr>
          <p:nvPr/>
        </p:nvSpPr>
        <p:spPr>
          <a:xfrm>
            <a:off x="800100" y="5495925"/>
            <a:ext cx="10591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Невідомий мінний статус, активна аварія, нестійкі конструкції або невідоме хімічне середовище обмежують роботу дистанційними методами.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8C86DE27-CFE2-4BCE-9F7F-BEB458817DD1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0378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3B2F556A-47D2-4427-AF4A-2EBCC24B0238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КОНЦЕПТУАЛЬНА МОДЕЛЬ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11F7CE3-7DD0-4CA9-AD33-235EC35862EE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Основні поняття та ланцюг експозиції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85C6160-176B-4281-93D7-5FB13FFC3192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8E6853E-4789-4EFA-8897-036EF46AA59C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4B5F964-7B74-458A-90CF-47E83BEE585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800100"/>
          </a:xfrm>
          <a:prstGeom prst="roundRect">
            <a:avLst>
              <a:gd name="adj" fmla="val 1547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3F9D34F-C0CC-4735-9F67-DC78A7622C8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8001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4E3CB57-4F77-4BD8-9C93-004D0E2A5FAF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9648180-A458-47F6-BFAF-18860B40244D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485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Концептуальна модель ділянки, або КМД, — інтегроване текстове, табличне та графічне представлення знань і обґрунтованих припущень про джерела, перенесення, рецепторів, межі та невизначеність.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3E2232C-CCF7-4428-A3ED-CCD58A12B4C9}"/>
              </a:ext>
            </a:extLst>
          </p:cNvPr>
          <p:cNvSpPr>
            <a:spLocks noGrp="1"/>
          </p:cNvSpPr>
          <p:nvPr/>
        </p:nvSpPr>
        <p:spPr>
          <a:xfrm>
            <a:off x="609600" y="2428875"/>
            <a:ext cx="2476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ОСНОВНИЙ ЛАНЦЮГ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378B6D49-86CB-48C3-86C3-C6F14918ADFA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885950" cy="1104900"/>
          </a:xfrm>
          <a:prstGeom prst="roundRect">
            <a:avLst>
              <a:gd name="adj" fmla="val 1120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C272A190-002D-40B7-9FD0-512BD7D42EDE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1885950" cy="66675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C331E34-201D-44B6-BB09-736ECBBD0A37}"/>
              </a:ext>
            </a:extLst>
          </p:cNvPr>
          <p:cNvSpPr>
            <a:spLocks noGrp="1"/>
          </p:cNvSpPr>
          <p:nvPr/>
        </p:nvSpPr>
        <p:spPr>
          <a:xfrm>
            <a:off x="742950" y="2914650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B5CCAD6-4688-4471-B012-574A4079C81A}"/>
              </a:ext>
            </a:extLst>
          </p:cNvPr>
          <p:cNvSpPr>
            <a:spLocks noGrp="1"/>
          </p:cNvSpPr>
          <p:nvPr/>
        </p:nvSpPr>
        <p:spPr>
          <a:xfrm>
            <a:off x="781050" y="3228975"/>
            <a:ext cx="15430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97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об’єкт, зона, матеріал, процес або подія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A8296BD-DF27-40BA-99CC-C42073F96D96}"/>
              </a:ext>
            </a:extLst>
          </p:cNvPr>
          <p:cNvSpPr>
            <a:spLocks noGrp="1"/>
          </p:cNvSpPr>
          <p:nvPr/>
        </p:nvSpPr>
        <p:spPr>
          <a:xfrm>
            <a:off x="2495550" y="3286125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680F0EF-8C2D-4448-8B55-A9299F342E2D}"/>
              </a:ext>
            </a:extLst>
          </p:cNvPr>
          <p:cNvSpPr>
            <a:spLocks noGrp="1"/>
          </p:cNvSpPr>
          <p:nvPr/>
        </p:nvSpPr>
        <p:spPr>
          <a:xfrm>
            <a:off x="2800350" y="2743200"/>
            <a:ext cx="1885950" cy="1104900"/>
          </a:xfrm>
          <a:prstGeom prst="roundRect">
            <a:avLst>
              <a:gd name="adj" fmla="val 1120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C929230A-3CD1-4AC6-A881-EAD11F820AE3}"/>
              </a:ext>
            </a:extLst>
          </p:cNvPr>
          <p:cNvSpPr>
            <a:spLocks noGrp="1"/>
          </p:cNvSpPr>
          <p:nvPr/>
        </p:nvSpPr>
        <p:spPr>
          <a:xfrm>
            <a:off x="2800350" y="2743200"/>
            <a:ext cx="1885950" cy="66675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A880354-6582-41FB-8C68-9ADFD5700F95}"/>
              </a:ext>
            </a:extLst>
          </p:cNvPr>
          <p:cNvSpPr>
            <a:spLocks noGrp="1"/>
          </p:cNvSpPr>
          <p:nvPr/>
        </p:nvSpPr>
        <p:spPr>
          <a:xfrm>
            <a:off x="2933700" y="2914650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СЕРЕДОВИЩЕ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03A7DFC-3BE2-46B3-8A72-4D2D4548F85D}"/>
              </a:ext>
            </a:extLst>
          </p:cNvPr>
          <p:cNvSpPr>
            <a:spLocks noGrp="1"/>
          </p:cNvSpPr>
          <p:nvPr/>
        </p:nvSpPr>
        <p:spPr>
          <a:xfrm>
            <a:off x="2971800" y="3228975"/>
            <a:ext cx="15430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повітря, ґрунт, вода, донні відклади, біота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0736713-8E9E-419E-A40A-38E36C6A61A2}"/>
              </a:ext>
            </a:extLst>
          </p:cNvPr>
          <p:cNvSpPr>
            <a:spLocks noGrp="1"/>
          </p:cNvSpPr>
          <p:nvPr/>
        </p:nvSpPr>
        <p:spPr>
          <a:xfrm>
            <a:off x="4686300" y="3286125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B1519926-368B-4A87-8A14-FBBED59AA4A0}"/>
              </a:ext>
            </a:extLst>
          </p:cNvPr>
          <p:cNvSpPr>
            <a:spLocks noGrp="1"/>
          </p:cNvSpPr>
          <p:nvPr/>
        </p:nvSpPr>
        <p:spPr>
          <a:xfrm>
            <a:off x="4991100" y="2743200"/>
            <a:ext cx="1885950" cy="1104900"/>
          </a:xfrm>
          <a:prstGeom prst="roundRect">
            <a:avLst>
              <a:gd name="adj" fmla="val 1120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23A97F87-94FE-4CA3-B4CA-645AE99B8720}"/>
              </a:ext>
            </a:extLst>
          </p:cNvPr>
          <p:cNvSpPr>
            <a:spLocks noGrp="1"/>
          </p:cNvSpPr>
          <p:nvPr/>
        </p:nvSpPr>
        <p:spPr>
          <a:xfrm>
            <a:off x="4991100" y="2743200"/>
            <a:ext cx="1885950" cy="66675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9066EF3-236F-4CC7-8960-59585E822C6E}"/>
              </a:ext>
            </a:extLst>
          </p:cNvPr>
          <p:cNvSpPr>
            <a:spLocks noGrp="1"/>
          </p:cNvSpPr>
          <p:nvPr/>
        </p:nvSpPr>
        <p:spPr>
          <a:xfrm>
            <a:off x="5124450" y="2914650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МЕХАНІЗМ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5644903-4B77-4070-908B-28EAD89C23A3}"/>
              </a:ext>
            </a:extLst>
          </p:cNvPr>
          <p:cNvSpPr>
            <a:spLocks noGrp="1"/>
          </p:cNvSpPr>
          <p:nvPr/>
        </p:nvSpPr>
        <p:spPr>
          <a:xfrm>
            <a:off x="5162550" y="3228975"/>
            <a:ext cx="15430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332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стік, інфільтрація, випаровування, сорбція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1CEAE08-D291-4385-9D80-19B4D81640D1}"/>
              </a:ext>
            </a:extLst>
          </p:cNvPr>
          <p:cNvSpPr>
            <a:spLocks noGrp="1"/>
          </p:cNvSpPr>
          <p:nvPr/>
        </p:nvSpPr>
        <p:spPr>
          <a:xfrm>
            <a:off x="6877050" y="3286125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62EA00F7-BB36-4B72-9E0C-C01636554163}"/>
              </a:ext>
            </a:extLst>
          </p:cNvPr>
          <p:cNvSpPr>
            <a:spLocks noGrp="1"/>
          </p:cNvSpPr>
          <p:nvPr/>
        </p:nvSpPr>
        <p:spPr>
          <a:xfrm>
            <a:off x="7181850" y="2743200"/>
            <a:ext cx="1885950" cy="1104900"/>
          </a:xfrm>
          <a:prstGeom prst="roundRect">
            <a:avLst>
              <a:gd name="adj" fmla="val 1120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220249C4-EB3A-409D-896C-AC01DCCB8A0B}"/>
              </a:ext>
            </a:extLst>
          </p:cNvPr>
          <p:cNvSpPr>
            <a:spLocks noGrp="1"/>
          </p:cNvSpPr>
          <p:nvPr/>
        </p:nvSpPr>
        <p:spPr>
          <a:xfrm>
            <a:off x="7181850" y="2743200"/>
            <a:ext cx="1885950" cy="66675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9AB678E0-702C-40CE-A575-44736E26CFC3}"/>
              </a:ext>
            </a:extLst>
          </p:cNvPr>
          <p:cNvSpPr>
            <a:spLocks noGrp="1"/>
          </p:cNvSpPr>
          <p:nvPr/>
        </p:nvSpPr>
        <p:spPr>
          <a:xfrm>
            <a:off x="7315200" y="2914650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ЕКСПОЗИЦІЯ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A26EEDE7-71AA-4237-98E8-8C0AE5BEF4F7}"/>
              </a:ext>
            </a:extLst>
          </p:cNvPr>
          <p:cNvSpPr>
            <a:spLocks noGrp="1"/>
          </p:cNvSpPr>
          <p:nvPr/>
        </p:nvSpPr>
        <p:spPr>
          <a:xfrm>
            <a:off x="7353300" y="3228975"/>
            <a:ext cx="15430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точка контакту та спосіб надходження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34C2BA06-1C30-4610-9319-0A5A92013DEB}"/>
              </a:ext>
            </a:extLst>
          </p:cNvPr>
          <p:cNvSpPr>
            <a:spLocks noGrp="1"/>
          </p:cNvSpPr>
          <p:nvPr/>
        </p:nvSpPr>
        <p:spPr>
          <a:xfrm>
            <a:off x="9067800" y="3286125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D3C2A9B2-D5F7-4B49-B507-2C0F18FB598F}"/>
              </a:ext>
            </a:extLst>
          </p:cNvPr>
          <p:cNvSpPr>
            <a:spLocks noGrp="1"/>
          </p:cNvSpPr>
          <p:nvPr/>
        </p:nvSpPr>
        <p:spPr>
          <a:xfrm>
            <a:off x="9372600" y="2743200"/>
            <a:ext cx="1885950" cy="1104900"/>
          </a:xfrm>
          <a:prstGeom prst="roundRect">
            <a:avLst>
              <a:gd name="adj" fmla="val 1120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490A3648-855F-4F37-B306-97E96A63ED15}"/>
              </a:ext>
            </a:extLst>
          </p:cNvPr>
          <p:cNvSpPr>
            <a:spLocks noGrp="1"/>
          </p:cNvSpPr>
          <p:nvPr/>
        </p:nvSpPr>
        <p:spPr>
          <a:xfrm>
            <a:off x="9372600" y="2743200"/>
            <a:ext cx="1885950" cy="66675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E522BBE-F312-414C-BD3D-288DC0902C6C}"/>
              </a:ext>
            </a:extLst>
          </p:cNvPr>
          <p:cNvSpPr>
            <a:spLocks noGrp="1"/>
          </p:cNvSpPr>
          <p:nvPr/>
        </p:nvSpPr>
        <p:spPr>
          <a:xfrm>
            <a:off x="9505950" y="2914650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РЕЦЕПТОР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975795E3-2F0E-4BC2-A965-861DD949E4FA}"/>
              </a:ext>
            </a:extLst>
          </p:cNvPr>
          <p:cNvSpPr>
            <a:spLocks noGrp="1"/>
          </p:cNvSpPr>
          <p:nvPr/>
        </p:nvSpPr>
        <p:spPr>
          <a:xfrm>
            <a:off x="9544050" y="3228975"/>
            <a:ext cx="15430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0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людина, організм, екосистема або ресурс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D8BEE349-D520-48E5-B8EB-7661A110CCA0}"/>
              </a:ext>
            </a:extLst>
          </p:cNvPr>
          <p:cNvSpPr>
            <a:spLocks noGrp="1"/>
          </p:cNvSpPr>
          <p:nvPr/>
        </p:nvSpPr>
        <p:spPr>
          <a:xfrm>
            <a:off x="609600" y="413385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СТАТУС ШЛЯХУ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B4F68DB9-8B2E-4224-A3A6-C9CFC2EE0C2B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3352800" cy="742950"/>
          </a:xfrm>
          <a:prstGeom prst="roundRect">
            <a:avLst>
              <a:gd name="adj" fmla="val 15385"/>
            </a:avLst>
          </a:prstGeom>
          <a:solidFill>
            <a:srgbClr val="EAF3F0"/>
          </a:solidFill>
          <a:ln w="9525">
            <a:solidFill>
              <a:srgbClr val="CDDCDA"/>
            </a:solidFill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4F0FF2F1-8E39-439B-973A-A074E1AA5CF4}"/>
              </a:ext>
            </a:extLst>
          </p:cNvPr>
          <p:cNvSpPr>
            <a:spLocks noGrp="1"/>
          </p:cNvSpPr>
          <p:nvPr/>
        </p:nvSpPr>
        <p:spPr>
          <a:xfrm>
            <a:off x="781050" y="4543425"/>
            <a:ext cx="30099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222"/>
          </a:bodyPr>
          <a:lstStyle/>
          <a:p>
            <a:pPr algn="ctr">
              <a:buNone/>
              <a:def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ПОВНИЙ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16D35E4F-D7E2-486B-8BC5-7D4400B27C24}"/>
              </a:ext>
            </a:extLst>
          </p:cNvPr>
          <p:cNvSpPr>
            <a:spLocks noGrp="1"/>
          </p:cNvSpPr>
          <p:nvPr/>
        </p:nvSpPr>
        <p:spPr>
          <a:xfrm>
            <a:off x="800100" y="4791075"/>
            <a:ext cx="2971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усі ланки існують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EFCE28FD-A1A6-48EC-9D2B-7679144F83C4}"/>
              </a:ext>
            </a:extLst>
          </p:cNvPr>
          <p:cNvSpPr>
            <a:spLocks noGrp="1"/>
          </p:cNvSpPr>
          <p:nvPr/>
        </p:nvSpPr>
        <p:spPr>
          <a:xfrm>
            <a:off x="4267200" y="4438650"/>
            <a:ext cx="335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BAC483E5-7D2B-4A72-8250-627FB9D78EA2}"/>
              </a:ext>
            </a:extLst>
          </p:cNvPr>
          <p:cNvSpPr>
            <a:spLocks noGrp="1"/>
          </p:cNvSpPr>
          <p:nvPr/>
        </p:nvSpPr>
        <p:spPr>
          <a:xfrm>
            <a:off x="4438650" y="4543425"/>
            <a:ext cx="30099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222"/>
          </a:bodyPr>
          <a:lstStyle/>
          <a:p>
            <a:pPr algn="ctr">
              <a:buNone/>
              <a:def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ПОТЕНЦІЙНО ПОВНИЙ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8190BAFA-505E-4666-B3E7-82CF0133687A}"/>
              </a:ext>
            </a:extLst>
          </p:cNvPr>
          <p:cNvSpPr>
            <a:spLocks noGrp="1"/>
          </p:cNvSpPr>
          <p:nvPr/>
        </p:nvSpPr>
        <p:spPr>
          <a:xfrm>
            <a:off x="4457700" y="4791075"/>
            <a:ext cx="2971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потребує перевірки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8CEDD88B-FA54-4E82-9AA3-E15D0B8A1D0C}"/>
              </a:ext>
            </a:extLst>
          </p:cNvPr>
          <p:cNvSpPr>
            <a:spLocks noGrp="1"/>
          </p:cNvSpPr>
          <p:nvPr/>
        </p:nvSpPr>
        <p:spPr>
          <a:xfrm>
            <a:off x="7924800" y="4438650"/>
            <a:ext cx="33528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1E1918E5-F31C-4C55-BB42-01F4FBD14866}"/>
              </a:ext>
            </a:extLst>
          </p:cNvPr>
          <p:cNvSpPr>
            <a:spLocks noGrp="1"/>
          </p:cNvSpPr>
          <p:nvPr/>
        </p:nvSpPr>
        <p:spPr>
          <a:xfrm>
            <a:off x="8096250" y="4543425"/>
            <a:ext cx="30099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222"/>
          </a:bodyPr>
          <a:lstStyle/>
          <a:p>
            <a:pPr algn="ctr">
              <a:buNone/>
              <a:def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НЕПОВНИЙ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61E02D6D-99C2-4DE7-9929-AB7ED2833F1F}"/>
              </a:ext>
            </a:extLst>
          </p:cNvPr>
          <p:cNvSpPr>
            <a:spLocks noGrp="1"/>
          </p:cNvSpPr>
          <p:nvPr/>
        </p:nvSpPr>
        <p:spPr>
          <a:xfrm>
            <a:off x="8115300" y="4791075"/>
            <a:ext cx="2971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579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бракує критичної ланки або діє надійний бар’єр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DFF6BAE9-5E7C-48D7-B264-588878231206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0972800" cy="628650"/>
          </a:xfrm>
          <a:prstGeom prst="roundRect">
            <a:avLst>
              <a:gd name="adj" fmla="val 18182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95861BF5-CDB0-4C49-96A2-A12C5D426563}"/>
              </a:ext>
            </a:extLst>
          </p:cNvPr>
          <p:cNvSpPr>
            <a:spLocks noGrp="1"/>
          </p:cNvSpPr>
          <p:nvPr/>
        </p:nvSpPr>
        <p:spPr>
          <a:xfrm>
            <a:off x="800100" y="5534025"/>
            <a:ext cx="105918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Ризик потребує уваги, коли джерело, перенесення, точка контакту та рецептор утворюють повний ланцюг.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89063E07-4863-4C05-863D-8B8450CCDFC3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2949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E69A9DF6-3558-4D02-81A6-ED228352FEC7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МЕТОДИЧНІ ПРИНЦИПИ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074881E-1DC8-4907-8455-820903F256E5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Принципи якісного попереднього обстеження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8243ECC-CA1A-4B02-A1A5-8571A6D97D56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E65C429-12FC-44CD-B2ED-6F4249FB49E5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E9E799A-A8B0-49D2-B71C-407CD9E07ED6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42950"/>
          </a:xfrm>
          <a:prstGeom prst="roundRect">
            <a:avLst>
              <a:gd name="adj" fmla="val 16667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823E632-8FFC-4824-995F-54BDC542E26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429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FA5B50E-53AC-4B4D-B9AF-2DB18A6CDF56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49CAA90-896E-4B63-9380-E9A9DD338752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Якісне попереднє обстеження — доказовий і безпечний процес, у якому кожний масив даних перевіряє гіпотезу та підтримує конкретне рішення.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81D79B7-B436-4DED-B2A7-8B0A87D1A26E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623E479-A3CD-43FD-A7C1-D1D38681E584}"/>
              </a:ext>
            </a:extLst>
          </p:cNvPr>
          <p:cNvSpPr>
            <a:spLocks noGrp="1"/>
          </p:cNvSpPr>
          <p:nvPr/>
        </p:nvSpPr>
        <p:spPr>
          <a:xfrm>
            <a:off x="762000" y="25431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0542D1F-8100-4C43-A23C-F863127689A3}"/>
              </a:ext>
            </a:extLst>
          </p:cNvPr>
          <p:cNvSpPr>
            <a:spLocks noGrp="1"/>
          </p:cNvSpPr>
          <p:nvPr/>
        </p:nvSpPr>
        <p:spPr>
          <a:xfrm>
            <a:off x="762000" y="25527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B5491E6-FEC9-4901-9765-FEBB7A5AC931}"/>
              </a:ext>
            </a:extLst>
          </p:cNvPr>
          <p:cNvSpPr>
            <a:spLocks noGrp="1"/>
          </p:cNvSpPr>
          <p:nvPr/>
        </p:nvSpPr>
        <p:spPr>
          <a:xfrm>
            <a:off x="1181100" y="24669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0089"/>
          </a:bodyPr>
          <a:lstStyle/>
          <a:p>
            <a:pPr algn="l">
              <a:buNone/>
              <a:defRPr sz="938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Безпека перед повнотою даних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9F0D8BF-2AF7-4C6A-A521-08EA7FA7851B}"/>
              </a:ext>
            </a:extLst>
          </p:cNvPr>
          <p:cNvSpPr>
            <a:spLocks noGrp="1"/>
          </p:cNvSpPr>
          <p:nvPr/>
        </p:nvSpPr>
        <p:spPr>
          <a:xfrm>
            <a:off x="3181350" y="24574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959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Несанкціонований доступ не виправдовує жодна інформаційна потреба.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785146AD-0947-4205-97BF-C661F268F85C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36AB6B7E-16F7-4A9E-B3A9-1F1B928397D3}"/>
              </a:ext>
            </a:extLst>
          </p:cNvPr>
          <p:cNvSpPr>
            <a:spLocks noGrp="1"/>
          </p:cNvSpPr>
          <p:nvPr/>
        </p:nvSpPr>
        <p:spPr>
          <a:xfrm>
            <a:off x="762000" y="32670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F080A7C-CEC5-4C84-AA10-461E8F2EB7A4}"/>
              </a:ext>
            </a:extLst>
          </p:cNvPr>
          <p:cNvSpPr>
            <a:spLocks noGrp="1"/>
          </p:cNvSpPr>
          <p:nvPr/>
        </p:nvSpPr>
        <p:spPr>
          <a:xfrm>
            <a:off x="762000" y="3276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050F1AE-AA33-43B7-943D-9274937A9FE5}"/>
              </a:ext>
            </a:extLst>
          </p:cNvPr>
          <p:cNvSpPr>
            <a:spLocks noGrp="1"/>
          </p:cNvSpPr>
          <p:nvPr/>
        </p:nvSpPr>
        <p:spPr>
          <a:xfrm>
            <a:off x="1181100" y="31908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Від гіпотези до перевірки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289E3C9-B911-40FB-BCC0-273199CC965E}"/>
              </a:ext>
            </a:extLst>
          </p:cNvPr>
          <p:cNvSpPr>
            <a:spLocks noGrp="1"/>
          </p:cNvSpPr>
          <p:nvPr/>
        </p:nvSpPr>
        <p:spPr>
          <a:xfrm>
            <a:off x="3181350" y="31813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193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Кожна точка дослідження відповідає конкретному питанню КМД.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1CA82D00-C7C1-467F-99FC-E5523C063DF5}"/>
              </a:ext>
            </a:extLst>
          </p:cNvPr>
          <p:cNvSpPr>
            <a:spLocks noGrp="1"/>
          </p:cNvSpPr>
          <p:nvPr/>
        </p:nvSpPr>
        <p:spPr>
          <a:xfrm>
            <a:off x="609600" y="38481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52C80663-6072-48EE-871A-92D00B39F087}"/>
              </a:ext>
            </a:extLst>
          </p:cNvPr>
          <p:cNvSpPr>
            <a:spLocks noGrp="1"/>
          </p:cNvSpPr>
          <p:nvPr/>
        </p:nvSpPr>
        <p:spPr>
          <a:xfrm>
            <a:off x="762000" y="39909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76EEB17-8632-49CA-B2A9-48C5124E1D7A}"/>
              </a:ext>
            </a:extLst>
          </p:cNvPr>
          <p:cNvSpPr>
            <a:spLocks noGrp="1"/>
          </p:cNvSpPr>
          <p:nvPr/>
        </p:nvSpPr>
        <p:spPr>
          <a:xfrm>
            <a:off x="762000" y="40005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6116D87-CBE2-4DBA-955C-70885C53FB87}"/>
              </a:ext>
            </a:extLst>
          </p:cNvPr>
          <p:cNvSpPr>
            <a:spLocks noGrp="1"/>
          </p:cNvSpPr>
          <p:nvPr/>
        </p:nvSpPr>
        <p:spPr>
          <a:xfrm>
            <a:off x="1181100" y="39147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Факти та припущення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637F49E-1770-4908-818F-004610BAE996}"/>
              </a:ext>
            </a:extLst>
          </p:cNvPr>
          <p:cNvSpPr>
            <a:spLocks noGrp="1"/>
          </p:cNvSpPr>
          <p:nvPr/>
        </p:nvSpPr>
        <p:spPr>
          <a:xfrm>
            <a:off x="3181350" y="39052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52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Модель окремо позначає підтверджені, ймовірні й непідтверджені зв’язки.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93E5EF1A-B8CC-48F1-9ADC-CA312A874EFF}"/>
              </a:ext>
            </a:extLst>
          </p:cNvPr>
          <p:cNvSpPr>
            <a:spLocks noGrp="1"/>
          </p:cNvSpPr>
          <p:nvPr/>
        </p:nvSpPr>
        <p:spPr>
          <a:xfrm>
            <a:off x="609600" y="45720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C6B4FBCE-E0BD-41CC-961E-26D8D413BDE6}"/>
              </a:ext>
            </a:extLst>
          </p:cNvPr>
          <p:cNvSpPr>
            <a:spLocks noGrp="1"/>
          </p:cNvSpPr>
          <p:nvPr/>
        </p:nvSpPr>
        <p:spPr>
          <a:xfrm>
            <a:off x="762000" y="47148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BDE8FEB-571E-4403-95E8-8395DFDA4AE0}"/>
              </a:ext>
            </a:extLst>
          </p:cNvPr>
          <p:cNvSpPr>
            <a:spLocks noGrp="1"/>
          </p:cNvSpPr>
          <p:nvPr/>
        </p:nvSpPr>
        <p:spPr>
          <a:xfrm>
            <a:off x="762000" y="47244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EAA0FC0A-4A47-4E71-88CD-457AE5FAC55D}"/>
              </a:ext>
            </a:extLst>
          </p:cNvPr>
          <p:cNvSpPr>
            <a:spLocks noGrp="1"/>
          </p:cNvSpPr>
          <p:nvPr/>
        </p:nvSpPr>
        <p:spPr>
          <a:xfrm>
            <a:off x="1181100" y="46386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Незалежні джерела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BEE60892-A4EE-47B3-8A0C-DC82CB287BFB}"/>
              </a:ext>
            </a:extLst>
          </p:cNvPr>
          <p:cNvSpPr>
            <a:spLocks noGrp="1"/>
          </p:cNvSpPr>
          <p:nvPr/>
        </p:nvSpPr>
        <p:spPr>
          <a:xfrm>
            <a:off x="3181350" y="46291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Ключовий висновок перевіряють за кількома матеріалами.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D3FCDDEB-A8F9-4C83-869D-B8D90F78FAAB}"/>
              </a:ext>
            </a:extLst>
          </p:cNvPr>
          <p:cNvSpPr>
            <a:spLocks noGrp="1"/>
          </p:cNvSpPr>
          <p:nvPr/>
        </p:nvSpPr>
        <p:spPr>
          <a:xfrm>
            <a:off x="6096000" y="24003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14C41986-252F-4B8D-BB1C-6BCE5E09CE80}"/>
              </a:ext>
            </a:extLst>
          </p:cNvPr>
          <p:cNvSpPr>
            <a:spLocks noGrp="1"/>
          </p:cNvSpPr>
          <p:nvPr/>
        </p:nvSpPr>
        <p:spPr>
          <a:xfrm>
            <a:off x="6248400" y="25431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9187919A-F0C3-4D3D-9938-5D1BDEE6E2FB}"/>
              </a:ext>
            </a:extLst>
          </p:cNvPr>
          <p:cNvSpPr>
            <a:spLocks noGrp="1"/>
          </p:cNvSpPr>
          <p:nvPr/>
        </p:nvSpPr>
        <p:spPr>
          <a:xfrm>
            <a:off x="6248400" y="25527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EB38CD1F-6C53-49A3-B5BF-51E82F3A070A}"/>
              </a:ext>
            </a:extLst>
          </p:cNvPr>
          <p:cNvSpPr>
            <a:spLocks noGrp="1"/>
          </p:cNvSpPr>
          <p:nvPr/>
        </p:nvSpPr>
        <p:spPr>
          <a:xfrm>
            <a:off x="6667500" y="24669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Просторова і часова прив’язка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5E2E55B-BB0B-47C4-B4EA-74B4600BA803}"/>
              </a:ext>
            </a:extLst>
          </p:cNvPr>
          <p:cNvSpPr>
            <a:spLocks noGrp="1"/>
          </p:cNvSpPr>
          <p:nvPr/>
        </p:nvSpPr>
        <p:spPr>
          <a:xfrm>
            <a:off x="8667750" y="24574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Дані мають координати, дату, масштаб, джерело та обмеження.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33AAC25A-91D5-43F8-9772-AC06B0862B74}"/>
              </a:ext>
            </a:extLst>
          </p:cNvPr>
          <p:cNvSpPr>
            <a:spLocks noGrp="1"/>
          </p:cNvSpPr>
          <p:nvPr/>
        </p:nvSpPr>
        <p:spPr>
          <a:xfrm>
            <a:off x="6096000" y="31242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50098BAB-C210-486F-8CE7-CF3BB20D9EEF}"/>
              </a:ext>
            </a:extLst>
          </p:cNvPr>
          <p:cNvSpPr>
            <a:spLocks noGrp="1"/>
          </p:cNvSpPr>
          <p:nvPr/>
        </p:nvSpPr>
        <p:spPr>
          <a:xfrm>
            <a:off x="6248400" y="32670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30BB229E-260D-4629-A8A9-6CE8A75109C0}"/>
              </a:ext>
            </a:extLst>
          </p:cNvPr>
          <p:cNvSpPr>
            <a:spLocks noGrp="1"/>
          </p:cNvSpPr>
          <p:nvPr/>
        </p:nvSpPr>
        <p:spPr>
          <a:xfrm>
            <a:off x="6248400" y="3276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A880504-95FE-4645-A673-5DFD7BC2B70B}"/>
              </a:ext>
            </a:extLst>
          </p:cNvPr>
          <p:cNvSpPr>
            <a:spLocks noGrp="1"/>
          </p:cNvSpPr>
          <p:nvPr/>
        </p:nvSpPr>
        <p:spPr>
          <a:xfrm>
            <a:off x="6667500" y="31908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Ітеративність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FB317488-267B-427E-98F8-5F3898E9EA45}"/>
              </a:ext>
            </a:extLst>
          </p:cNvPr>
          <p:cNvSpPr>
            <a:spLocks noGrp="1"/>
          </p:cNvSpPr>
          <p:nvPr/>
        </p:nvSpPr>
        <p:spPr>
          <a:xfrm>
            <a:off x="8667750" y="31813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Модель оновлюють після кожного нового масиву даних.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6EFB3812-C0E0-489E-A1B9-2A63319EC9C8}"/>
              </a:ext>
            </a:extLst>
          </p:cNvPr>
          <p:cNvSpPr>
            <a:spLocks noGrp="1"/>
          </p:cNvSpPr>
          <p:nvPr/>
        </p:nvSpPr>
        <p:spPr>
          <a:xfrm>
            <a:off x="6096000" y="3848100"/>
            <a:ext cx="5219700" cy="590550"/>
          </a:xfrm>
          <a:prstGeom prst="roundRect">
            <a:avLst>
              <a:gd name="adj" fmla="val 1612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414E8CD5-6F01-43CA-8A03-1ADAE18F8525}"/>
              </a:ext>
            </a:extLst>
          </p:cNvPr>
          <p:cNvSpPr>
            <a:spLocks noGrp="1"/>
          </p:cNvSpPr>
          <p:nvPr/>
        </p:nvSpPr>
        <p:spPr>
          <a:xfrm>
            <a:off x="6248400" y="39909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5134ADD9-30CF-42FB-81F7-458279EDD5A8}"/>
              </a:ext>
            </a:extLst>
          </p:cNvPr>
          <p:cNvSpPr>
            <a:spLocks noGrp="1"/>
          </p:cNvSpPr>
          <p:nvPr/>
        </p:nvSpPr>
        <p:spPr>
          <a:xfrm>
            <a:off x="6248400" y="40005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F65D0DB8-E354-4080-95D2-6FF3AEB60D43}"/>
              </a:ext>
            </a:extLst>
          </p:cNvPr>
          <p:cNvSpPr>
            <a:spLocks noGrp="1"/>
          </p:cNvSpPr>
          <p:nvPr/>
        </p:nvSpPr>
        <p:spPr>
          <a:xfrm>
            <a:off x="6667500" y="3914775"/>
            <a:ext cx="1952625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623"/>
          </a:bodyPr>
          <a:lstStyle/>
          <a:p>
            <a:pPr algn="l">
              <a:buNone/>
              <a:defRPr sz="938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Орієнтація на рішення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0CCCE37B-B8C4-4EEB-B005-D58EA584343C}"/>
              </a:ext>
            </a:extLst>
          </p:cNvPr>
          <p:cNvSpPr>
            <a:spLocks noGrp="1"/>
          </p:cNvSpPr>
          <p:nvPr/>
        </p:nvSpPr>
        <p:spPr>
          <a:xfrm>
            <a:off x="8667750" y="3905250"/>
            <a:ext cx="2457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Збір даних визначає невідкладні дії та пріоритетні гіпотези.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AE3A87A4-3679-4E8F-8B55-8C9D2B030F3A}"/>
              </a:ext>
            </a:extLst>
          </p:cNvPr>
          <p:cNvSpPr>
            <a:spLocks noGrp="1"/>
          </p:cNvSpPr>
          <p:nvPr/>
        </p:nvSpPr>
        <p:spPr>
          <a:xfrm>
            <a:off x="6096000" y="4686300"/>
            <a:ext cx="5486400" cy="609600"/>
          </a:xfrm>
          <a:prstGeom prst="roundRect">
            <a:avLst>
              <a:gd name="adj" fmla="val 1875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540D4895-DBDF-4840-8D88-C479F9B6D0A2}"/>
              </a:ext>
            </a:extLst>
          </p:cNvPr>
          <p:cNvSpPr>
            <a:spLocks noGrp="1"/>
          </p:cNvSpPr>
          <p:nvPr/>
        </p:nvSpPr>
        <p:spPr>
          <a:xfrm>
            <a:off x="6286500" y="4752975"/>
            <a:ext cx="51054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897"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Попереднє обстеження завершується не накопиченням матеріалів, а переліком рішень, гіпотез і пріоритетних даних.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6B9C6144-74A1-4360-83B3-C79628648327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920563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34B8832-E797-4CDD-A890-AF33A063769B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ПРОЄКТУВАННЯ ОБСТЕЖЕННЯ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4FF9997-1871-40DD-BBC8-93409B340CD9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Постановка завдання та визначення меж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58416A4-0070-42EA-ACE5-230B1A20FDC3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1E2F382-C486-434B-AFAC-CC71A1965B7F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65CED57-E2E7-45A0-9218-0F36C9E68114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04850"/>
          </a:xfrm>
          <a:prstGeom prst="roundRect">
            <a:avLst>
              <a:gd name="adj" fmla="val 17568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4219372-3965-4329-9F19-3F90613E9953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048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FCF3BD1-339D-471B-A6E6-C7AC2AA5625D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DDB1483-23EF-42C7-BBA7-DB4C654F373D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Управлінське питання — чітко сформульоване рішення, для підтримки якого збирають і аналізують дані про ділянку.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DDA7419-407E-4651-99C0-977C277B704C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463"/>
          </a:bodyPr>
          <a:lstStyle/>
          <a:p>
            <a:pPr algn="ctr">
              <a:buNone/>
              <a:defRPr sz="1125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Одна й та сама територія потребує різної КМД для житлової забудови, захисту водозабору, рекультивації поля або документування шкоди.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714625"/>
          <a:ext cx="10972800" cy="3286125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446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</a:t>
                      </a:r>
                    </a:p>
                  </a:txBody>
                  <a:tcPr marL="114300" marR="114300" marT="66675" marB="6667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потрібно визначити</a:t>
                      </a:r>
                    </a:p>
                  </a:txBody>
                  <a:tcPr marL="114300" marR="114300" marT="66675" marB="6667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Яке рішення має підтримати обстеження?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Просторові межі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Кадастрова ділянка, промисловий майданчик, водозбір, шлейф або ландшафтна одиниця?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Часові межі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Довоєнний стан, конкретна воєнна подія, поточний стан і прогноз?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Цільове використання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Житло, промисловість, сільське господарство, рекреація або охорона природи?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Рецептори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 контактує з територією зараз і хто контактуватиме після відновлення?</a:t>
                      </a:r>
                    </a:p>
                  </a:txBody>
                  <a:tcPr marL="114300" marR="114300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446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 доказовості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Скринінг, проєктування пробовідбору, юридичне документування або вибір ремедіації?</a:t>
                      </a:r>
                    </a:p>
                  </a:txBody>
                  <a:tcPr marL="114300" marR="114300" marT="57150" marB="5715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5D78159-AC3B-4E6E-87E1-C608C2DA7EB3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7428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A62490E-9CC8-4D40-87EE-C0E0FD763760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КАБІНЕТНИЙ ЕТАП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2F77C0A-8499-4FF9-90C4-EB309993B8CE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Desk study: джерела та організація даних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2ECB591-0557-4B16-8BDE-E4A18A1A8DE2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091401D-3C9A-437E-B01B-8CFFEB6EDBCE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8C0BC77-831E-4A41-BC3D-1032A449DD9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04850"/>
          </a:xfrm>
          <a:prstGeom prst="roundRect">
            <a:avLst>
              <a:gd name="adj" fmla="val 17568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F70ADFE-A942-423B-BB09-13753FB3EB0C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048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278205D-8C74-462A-9BF4-E1C67F83E6B9}"/>
              </a:ext>
            </a:extLst>
          </p:cNvPr>
          <p:cNvSpPr>
            <a:spLocks noGrp="1"/>
          </p:cNvSpPr>
          <p:nvPr/>
        </p:nvSpPr>
        <p:spPr>
          <a:xfrm>
            <a:off x="838200" y="1466850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7C28C3-6D8B-4222-A06B-1AC2ED328A4A}"/>
              </a:ext>
            </a:extLst>
          </p:cNvPr>
          <p:cNvSpPr>
            <a:spLocks noGrp="1"/>
          </p:cNvSpPr>
          <p:nvPr/>
        </p:nvSpPr>
        <p:spPr>
          <a:xfrm>
            <a:off x="838200" y="1647825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27"/>
          </a:bodyPr>
          <a:lstStyle/>
          <a:p>
            <a:pPr algn="l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Desk study — систематичний аналіз доступних документів, карт, реєстрів, зображень і свідчень без фізичного входу на ділянку.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5F82364-6AD5-42C9-8D96-B300FEFFF81B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67"/>
          </a:bodyPr>
          <a:lstStyle/>
          <a:p>
            <a:pPr algn="ctr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Для кожного матеріалу фіксують автора, дату, територіальне покриття, формат, координатну систему, версію та обмеження використання.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676525"/>
          <a:ext cx="10972800" cy="3476625"/>
        </p:xfrm>
        <a:graphic>
          <a:graphicData uri="http://schemas.openxmlformats.org/drawingml/2006/table">
            <a:tbl>
              <a:tblPr/>
              <a:tblGrid>
                <a:gridCol w="230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57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Група даних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Приклади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Практичне значення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Правові та кадастрові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межі, власність, призначення, охоронні зони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доступ, відповідальні сторони, сценарій використання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Історико-виробничі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генплани, технологічні схеми, паспорти резервуарів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колишні джерела, речовини, підземні комунікації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Екологічні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моніторинг, протоколи проб, матеріали ОВД та перевірок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довоєнний фон, перевищення, тренди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Геологічні та гідрологічні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бурові журнали, рівні вод, напрям потоку, рельєф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міграція і розташування контрольних точок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Воєнні події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карти обстрілів, акти пошкоджень, пожеж і аварій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нові джерела та обмеження доступу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Дистанційні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супутникові знімки, ортофото, теплові дані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руйнування, пожежі, стік, недоступні зони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Соціальні та інфраструктурні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водозабори, житло, школи, лікарні, пасовища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уразливі групи та точки контакту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9E1D736-3C9C-4AA1-B39C-CCEC7A7087F6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5984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AAC3357-0A41-4EAE-B907-9125D0F8509D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ХРОНОЛОГІЯ ДІЛЯНКИ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F78D0D0-A4F6-470A-9A88-C24F9331F19F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Відтворення історії використання території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E5FF538-3FEB-4BF6-B5BB-C22AA08C4A94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F858EFE-D5B4-45FE-893F-2FA4438CA704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3B4F62F-724F-423C-BA25-2BE90E906AD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81050"/>
          </a:xfrm>
          <a:prstGeom prst="roundRect">
            <a:avLst>
              <a:gd name="adj" fmla="val 15854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D1ACDAD-BEFF-41CE-B481-E04D7AD1468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810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EFD064E-0DB1-4E6F-B4FF-8CDA543D305B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1629D99-F6BF-4019-8ECB-5C6642CB8343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85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Історія використання ділянки — хронологічне відтворення діяльності, об’єктів, матеріалів, аварій, перебудов і змін землекористування, які могли сформувати забруднення або вплинути на його поширення.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381250"/>
          <a:ext cx="10972800" cy="3143250"/>
        </p:xfrm>
        <a:graphic>
          <a:graphicData uri="http://schemas.openxmlformats.org/drawingml/2006/table">
            <a:tbl>
              <a:tblPr/>
              <a:tblGrid>
                <a:gridCol w="215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Період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Ключове запитання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Можливий висновок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 війни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виробництва, резервуари, звалища, аварії та очисні споруди існували?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попередні джерела і фонове навантаження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 час бойових дій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уражено? Коли виникли пожежі, затоплення, розгерметизація або відключення?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нове джерело, імпульсний викид або втрата контролю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Після події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переміщували, гасили, засипали, відкачували або демонтували?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вторинне перенесення, зміна меж або втрата доказів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Поточний стан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діє витік, чи накопичується вода, чи використовують територію?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активний або стабілізований сценарій експозиції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F0F6123-74AE-4ED4-86CB-4991F5616076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972800" cy="552450"/>
          </a:xfrm>
          <a:prstGeom prst="roundRect">
            <a:avLst>
              <a:gd name="adj" fmla="val 2069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B901B26-1E21-4FDF-B246-707A4C21DE8A}"/>
              </a:ext>
            </a:extLst>
          </p:cNvPr>
          <p:cNvSpPr>
            <a:spLocks noGrp="1"/>
          </p:cNvSpPr>
          <p:nvPr/>
        </p:nvSpPr>
        <p:spPr>
          <a:xfrm>
            <a:off x="800100" y="5781675"/>
            <a:ext cx="105918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Поділ на періоди допомагає відокремити довоєнне навантаження від воєнної шкоди та ремобілізації старого забруднення.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BB6D9E7-534F-437F-922D-CE8A809EA180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8063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F631501B-2E30-46C7-85A5-76BCBBA9842A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ДИСТАНЦІЙНЕ СПОСТЕРЕЖЕННЯ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C1439C4-989A-42EC-B9D5-E469E8D794C0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Супутникові та інші дистанційні матеріали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EA2E197-E019-406F-ABD7-8C96F80B119F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B9716F2-664A-46DC-90C7-A524782CBC5E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8DC2574-2FF9-467C-A0EB-C2F6A5525AF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75D6A687-F573-432C-BB2A-56CCAA91016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5668939-9658-4E2A-8AE6-E4E887F6A8E0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EAABD92-C643-4785-B719-5082B560FCBA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Дистанційні дані — матеріали спостереження території без безпосереднього контакту з нею, отримані супутниковими, авіаційними або іншими сенсорами.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rcRect t="333" b="333"/>
          <a:stretch>
            <a:fillRect/>
          </a:stretch>
        </p:blipFill>
        <p:spPr>
          <a:xfrm>
            <a:off x="609600" y="2266950"/>
            <a:ext cx="6048375" cy="3381375"/>
          </a:xfrm>
          <a:prstGeom prst="rect">
            <a:avLst/>
          </a:prstGeom>
        </p:spPr>
      </p:pic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6EC4438-EE07-40E7-B09D-36CE6ACEC86B}"/>
              </a:ext>
            </a:extLst>
          </p:cNvPr>
          <p:cNvSpPr>
            <a:spLocks noGrp="1"/>
          </p:cNvSpPr>
          <p:nvPr/>
        </p:nvSpPr>
        <p:spPr>
          <a:xfrm>
            <a:off x="6962775" y="2266950"/>
            <a:ext cx="4619625" cy="495300"/>
          </a:xfrm>
          <a:prstGeom prst="roundRect">
            <a:avLst>
              <a:gd name="adj" fmla="val 1730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C342920-2E5A-4ED3-800A-066E1D340165}"/>
              </a:ext>
            </a:extLst>
          </p:cNvPr>
          <p:cNvSpPr>
            <a:spLocks noGrp="1"/>
          </p:cNvSpPr>
          <p:nvPr/>
        </p:nvSpPr>
        <p:spPr>
          <a:xfrm>
            <a:off x="6962775" y="226695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A89F8D5-CDC9-4552-9CF8-848EB29A844E}"/>
              </a:ext>
            </a:extLst>
          </p:cNvPr>
          <p:cNvSpPr>
            <a:spLocks noGrp="1"/>
          </p:cNvSpPr>
          <p:nvPr/>
        </p:nvSpPr>
        <p:spPr>
          <a:xfrm>
            <a:off x="7153275" y="2314575"/>
            <a:ext cx="14859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ОПТИЧНІ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D4DDE08-6C29-49A5-AC9B-45F714A1BE65}"/>
              </a:ext>
            </a:extLst>
          </p:cNvPr>
          <p:cNvSpPr>
            <a:spLocks noGrp="1"/>
          </p:cNvSpPr>
          <p:nvPr/>
        </p:nvSpPr>
        <p:spPr>
          <a:xfrm>
            <a:off x="8715375" y="2314575"/>
            <a:ext cx="26765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8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руйнування, вирви, плями, дим, зміна покриву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16B96A15-2F41-4629-A7C6-99EF98831C8C}"/>
              </a:ext>
            </a:extLst>
          </p:cNvPr>
          <p:cNvSpPr>
            <a:spLocks noGrp="1"/>
          </p:cNvSpPr>
          <p:nvPr/>
        </p:nvSpPr>
        <p:spPr>
          <a:xfrm>
            <a:off x="6962775" y="2876550"/>
            <a:ext cx="4619625" cy="49530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96E5516A-F86D-4E4F-A3E2-7B6A53685BD5}"/>
              </a:ext>
            </a:extLst>
          </p:cNvPr>
          <p:cNvSpPr>
            <a:spLocks noGrp="1"/>
          </p:cNvSpPr>
          <p:nvPr/>
        </p:nvSpPr>
        <p:spPr>
          <a:xfrm>
            <a:off x="6962775" y="287655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5A1AE03-6D7C-4C33-B52B-E5C7991F232B}"/>
              </a:ext>
            </a:extLst>
          </p:cNvPr>
          <p:cNvSpPr>
            <a:spLocks noGrp="1"/>
          </p:cNvSpPr>
          <p:nvPr/>
        </p:nvSpPr>
        <p:spPr>
          <a:xfrm>
            <a:off x="7153275" y="2924175"/>
            <a:ext cx="14859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РАДАРНІ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436F103-791F-45C1-8A75-FF347425FA20}"/>
              </a:ext>
            </a:extLst>
          </p:cNvPr>
          <p:cNvSpPr>
            <a:spLocks noGrp="1"/>
          </p:cNvSpPr>
          <p:nvPr/>
        </p:nvSpPr>
        <p:spPr>
          <a:xfrm>
            <a:off x="8715375" y="2924175"/>
            <a:ext cx="26765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8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вологість, деформації та затоплення за хмарності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9634A0A6-2386-4804-87D5-8A0CB170847E}"/>
              </a:ext>
            </a:extLst>
          </p:cNvPr>
          <p:cNvSpPr>
            <a:spLocks noGrp="1"/>
          </p:cNvSpPr>
          <p:nvPr/>
        </p:nvSpPr>
        <p:spPr>
          <a:xfrm>
            <a:off x="6962775" y="3486150"/>
            <a:ext cx="4619625" cy="495300"/>
          </a:xfrm>
          <a:prstGeom prst="roundRect">
            <a:avLst>
              <a:gd name="adj" fmla="val 1730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58DC687E-59CB-4A64-980D-5E09699EB362}"/>
              </a:ext>
            </a:extLst>
          </p:cNvPr>
          <p:cNvSpPr>
            <a:spLocks noGrp="1"/>
          </p:cNvSpPr>
          <p:nvPr/>
        </p:nvSpPr>
        <p:spPr>
          <a:xfrm>
            <a:off x="6962775" y="348615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2595FC0-C830-4B37-AD79-61B58FB44A7E}"/>
              </a:ext>
            </a:extLst>
          </p:cNvPr>
          <p:cNvSpPr>
            <a:spLocks noGrp="1"/>
          </p:cNvSpPr>
          <p:nvPr/>
        </p:nvSpPr>
        <p:spPr>
          <a:xfrm>
            <a:off x="7153275" y="3533775"/>
            <a:ext cx="14859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ТЕПЛОВІ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EA658A6-7CDB-417F-8B3C-65C6706354EB}"/>
              </a:ext>
            </a:extLst>
          </p:cNvPr>
          <p:cNvSpPr>
            <a:spLocks noGrp="1"/>
          </p:cNvSpPr>
          <p:nvPr/>
        </p:nvSpPr>
        <p:spPr>
          <a:xfrm>
            <a:off x="8715375" y="3533775"/>
            <a:ext cx="26765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8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активне горіння і температурні аномалії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279B14FB-A6CC-436B-BB4E-F465DC21E91E}"/>
              </a:ext>
            </a:extLst>
          </p:cNvPr>
          <p:cNvSpPr>
            <a:spLocks noGrp="1"/>
          </p:cNvSpPr>
          <p:nvPr/>
        </p:nvSpPr>
        <p:spPr>
          <a:xfrm>
            <a:off x="6962775" y="4095750"/>
            <a:ext cx="4619625" cy="49530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0A7820AB-F1B9-4B00-AEC0-5EA2408F4AD3}"/>
              </a:ext>
            </a:extLst>
          </p:cNvPr>
          <p:cNvSpPr>
            <a:spLocks noGrp="1"/>
          </p:cNvSpPr>
          <p:nvPr/>
        </p:nvSpPr>
        <p:spPr>
          <a:xfrm>
            <a:off x="6962775" y="409575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FA2DBDF-1B97-444F-8922-EA4C48694E1D}"/>
              </a:ext>
            </a:extLst>
          </p:cNvPr>
          <p:cNvSpPr>
            <a:spLocks noGrp="1"/>
          </p:cNvSpPr>
          <p:nvPr/>
        </p:nvSpPr>
        <p:spPr>
          <a:xfrm>
            <a:off x="7153275" y="4143375"/>
            <a:ext cx="14859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МОДЕЛЬ РЕЛЬЄФУ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F086E2C-6099-4D0B-807C-99BDAE1FD26E}"/>
              </a:ext>
            </a:extLst>
          </p:cNvPr>
          <p:cNvSpPr>
            <a:spLocks noGrp="1"/>
          </p:cNvSpPr>
          <p:nvPr/>
        </p:nvSpPr>
        <p:spPr>
          <a:xfrm>
            <a:off x="8715375" y="4143375"/>
            <a:ext cx="26765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8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стік, замкнені пониження й ерозійні шляхи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697CBDD8-8DC4-473C-9696-196ECD196289}"/>
              </a:ext>
            </a:extLst>
          </p:cNvPr>
          <p:cNvSpPr>
            <a:spLocks noGrp="1"/>
          </p:cNvSpPr>
          <p:nvPr/>
        </p:nvSpPr>
        <p:spPr>
          <a:xfrm>
            <a:off x="6962775" y="4705350"/>
            <a:ext cx="4619625" cy="495300"/>
          </a:xfrm>
          <a:prstGeom prst="roundRect">
            <a:avLst>
              <a:gd name="adj" fmla="val 1730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7EDB999F-8F11-4FCD-A25B-E1A8EDB42EBE}"/>
              </a:ext>
            </a:extLst>
          </p:cNvPr>
          <p:cNvSpPr>
            <a:spLocks noGrp="1"/>
          </p:cNvSpPr>
          <p:nvPr/>
        </p:nvSpPr>
        <p:spPr>
          <a:xfrm>
            <a:off x="6962775" y="4705350"/>
            <a:ext cx="66675" cy="4953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E5FB1A4-E08A-4086-A24B-96ABE7879C77}"/>
              </a:ext>
            </a:extLst>
          </p:cNvPr>
          <p:cNvSpPr>
            <a:spLocks noGrp="1"/>
          </p:cNvSpPr>
          <p:nvPr/>
        </p:nvSpPr>
        <p:spPr>
          <a:xfrm>
            <a:off x="7153275" y="4752975"/>
            <a:ext cx="14859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ЧАСОВІ РЯДИ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F39DFB8-40CC-4D2F-AB30-89A22DF49390}"/>
              </a:ext>
            </a:extLst>
          </p:cNvPr>
          <p:cNvSpPr>
            <a:spLocks noGrp="1"/>
          </p:cNvSpPr>
          <p:nvPr/>
        </p:nvSpPr>
        <p:spPr>
          <a:xfrm>
            <a:off x="8715375" y="4752975"/>
            <a:ext cx="26765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8"/>
          </a:bodyPr>
          <a:lstStyle/>
          <a:p>
            <a:pPr algn="l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дата зміни, тривалість, сезонність і відновлення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034251-D851-4B97-B723-E780F87CAAA4}"/>
              </a:ext>
            </a:extLst>
          </p:cNvPr>
          <p:cNvSpPr>
            <a:spLocks noGrp="1"/>
          </p:cNvSpPr>
          <p:nvPr/>
        </p:nvSpPr>
        <p:spPr>
          <a:xfrm>
            <a:off x="6962775" y="5391150"/>
            <a:ext cx="4619625" cy="666750"/>
          </a:xfrm>
          <a:prstGeom prst="roundRect">
            <a:avLst>
              <a:gd name="adj" fmla="val 17143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80F0938C-5CA4-4D8A-A5B5-AA2541EBDC37}"/>
              </a:ext>
            </a:extLst>
          </p:cNvPr>
          <p:cNvSpPr>
            <a:spLocks noGrp="1"/>
          </p:cNvSpPr>
          <p:nvPr/>
        </p:nvSpPr>
        <p:spPr>
          <a:xfrm>
            <a:off x="7153275" y="5457825"/>
            <a:ext cx="42386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48"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Темна пляма на знімку є ознакою. Її природу підтверджують іншими доказами, оскільки це може бути вода, тінь, свіжий ґрунт або нафтопродукт.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D4156108-F7E2-47FB-843F-98A8ADCF1964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300440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4228DC84-1282-4F2E-86C5-460EE31674A7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ЯКІСТЬ ДОКАЗІВ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DE9D704-0210-4E5A-BDE4-8FEF0447E89E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Архівні дані та оцінювання їхньої якості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77E1A94-5475-4C67-A6CD-DFD5A2547CA4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1AE0B1A-9581-4A6A-B996-40FED3BF830B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DC03172-7CC1-4226-8294-1B436D1A548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62000"/>
          </a:xfrm>
          <a:prstGeom prst="roundRect">
            <a:avLst>
              <a:gd name="adj" fmla="val 16250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292272D-47E5-45BD-9B3D-6A9A0210D23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620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AEC5DCC-F44B-445E-984F-D2CED171D6AC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30C3518-FE75-45AC-8811-5821F5374534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Надійність даних — ступінь довіри до інформації з огляду на її походження, метод отримання, повноту, актуальність, просторову точність і можливість незалежної перевірки.</a:t>
            </a:r>
          </a:p>
        </p:txBody>
      </p:sp>
      <p:graphicFrame>
        <p:nvGraphicFramePr>
          <p:cNvPr id="40" name="Таблиця 39"/>
          <p:cNvGraphicFramePr/>
          <p:nvPr/>
        </p:nvGraphicFramePr>
        <p:xfrm>
          <a:off x="609600" y="2362200"/>
          <a:ext cx="7239000" cy="34290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запитання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 створив дані і з якою метою?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отримано координату, концентрацію або висновок?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відображають дані період, що аналізується?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Простір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достатні масштаб і точність для цієї ділянки?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Повнота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поля, проби або періоди відсутні?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Узгодженість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підтверджують висновок інші незалежні джерела?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Простежуваність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є оригінал, версія, автор, координатна система і журнал змін?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DC2A59B-FCEB-417F-9DD0-AA56ED17B8AA}"/>
              </a:ext>
            </a:extLst>
          </p:cNvPr>
          <p:cNvSpPr>
            <a:spLocks noGrp="1"/>
          </p:cNvSpPr>
          <p:nvPr/>
        </p:nvSpPr>
        <p:spPr>
          <a:xfrm>
            <a:off x="8172450" y="2457450"/>
            <a:ext cx="2857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КАТЕГОРІЇ ДОВІРИ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AB32F4F2-EE69-4523-A77C-E58F068BC758}"/>
              </a:ext>
            </a:extLst>
          </p:cNvPr>
          <p:cNvSpPr>
            <a:spLocks noGrp="1"/>
          </p:cNvSpPr>
          <p:nvPr/>
        </p:nvSpPr>
        <p:spPr>
          <a:xfrm>
            <a:off x="8172450" y="2771775"/>
            <a:ext cx="340995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288713D8-4A6E-4D71-8FE0-FD303797D462}"/>
              </a:ext>
            </a:extLst>
          </p:cNvPr>
          <p:cNvSpPr>
            <a:spLocks noGrp="1"/>
          </p:cNvSpPr>
          <p:nvPr/>
        </p:nvSpPr>
        <p:spPr>
          <a:xfrm>
            <a:off x="8172450" y="2771775"/>
            <a:ext cx="66675" cy="5334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B5F0238-2402-4FA9-BB96-E225229CC185}"/>
              </a:ext>
            </a:extLst>
          </p:cNvPr>
          <p:cNvSpPr>
            <a:spLocks noGrp="1"/>
          </p:cNvSpPr>
          <p:nvPr/>
        </p:nvSpPr>
        <p:spPr>
          <a:xfrm>
            <a:off x="8362950" y="2819400"/>
            <a:ext cx="1066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ВИСОКА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9473581-7FEB-46F7-8613-2A3CD0AA8E59}"/>
              </a:ext>
            </a:extLst>
          </p:cNvPr>
          <p:cNvSpPr>
            <a:spLocks noGrp="1"/>
          </p:cNvSpPr>
          <p:nvPr/>
        </p:nvSpPr>
        <p:spPr>
          <a:xfrm>
            <a:off x="9486900" y="2819400"/>
            <a:ext cx="19050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доказ придатний для ключового висновку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A132C53E-98F4-4C10-911F-549B246FB388}"/>
              </a:ext>
            </a:extLst>
          </p:cNvPr>
          <p:cNvSpPr>
            <a:spLocks noGrp="1"/>
          </p:cNvSpPr>
          <p:nvPr/>
        </p:nvSpPr>
        <p:spPr>
          <a:xfrm>
            <a:off x="8172450" y="3429000"/>
            <a:ext cx="340995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D93DEFD-698C-4476-92E9-A9ADFD395F28}"/>
              </a:ext>
            </a:extLst>
          </p:cNvPr>
          <p:cNvSpPr>
            <a:spLocks noGrp="1"/>
          </p:cNvSpPr>
          <p:nvPr/>
        </p:nvSpPr>
        <p:spPr>
          <a:xfrm>
            <a:off x="8172450" y="342900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7A22291-F2DA-4A16-AC78-ED47C1325AC3}"/>
              </a:ext>
            </a:extLst>
          </p:cNvPr>
          <p:cNvSpPr>
            <a:spLocks noGrp="1"/>
          </p:cNvSpPr>
          <p:nvPr/>
        </p:nvSpPr>
        <p:spPr>
          <a:xfrm>
            <a:off x="8362950" y="3476625"/>
            <a:ext cx="1066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СЕРЕДНЯ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5B6D57E-AC71-4CD0-91CE-0D5D65A02400}"/>
              </a:ext>
            </a:extLst>
          </p:cNvPr>
          <p:cNvSpPr>
            <a:spLocks noGrp="1"/>
          </p:cNvSpPr>
          <p:nvPr/>
        </p:nvSpPr>
        <p:spPr>
          <a:xfrm>
            <a:off x="9486900" y="3476625"/>
            <a:ext cx="19050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потрібна перевірка окремих параметрів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CAA46694-D124-4A97-88F1-F7518B96FC57}"/>
              </a:ext>
            </a:extLst>
          </p:cNvPr>
          <p:cNvSpPr>
            <a:spLocks noGrp="1"/>
          </p:cNvSpPr>
          <p:nvPr/>
        </p:nvSpPr>
        <p:spPr>
          <a:xfrm>
            <a:off x="8172450" y="4086225"/>
            <a:ext cx="3409950" cy="533400"/>
          </a:xfrm>
          <a:prstGeom prst="roundRect">
            <a:avLst>
              <a:gd name="adj" fmla="val 17857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0A5D8CAB-E913-4CEB-85BE-4044AAD86FBD}"/>
              </a:ext>
            </a:extLst>
          </p:cNvPr>
          <p:cNvSpPr>
            <a:spLocks noGrp="1"/>
          </p:cNvSpPr>
          <p:nvPr/>
        </p:nvSpPr>
        <p:spPr>
          <a:xfrm>
            <a:off x="8172450" y="4086225"/>
            <a:ext cx="66675" cy="5334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1E11320-5E99-425C-BC4A-9D65EDE83F64}"/>
              </a:ext>
            </a:extLst>
          </p:cNvPr>
          <p:cNvSpPr>
            <a:spLocks noGrp="1"/>
          </p:cNvSpPr>
          <p:nvPr/>
        </p:nvSpPr>
        <p:spPr>
          <a:xfrm>
            <a:off x="8362950" y="4133850"/>
            <a:ext cx="1066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НИЗЬКА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0FFD4C4-B634-4B88-847E-31A7DB3FCEC1}"/>
              </a:ext>
            </a:extLst>
          </p:cNvPr>
          <p:cNvSpPr>
            <a:spLocks noGrp="1"/>
          </p:cNvSpPr>
          <p:nvPr/>
        </p:nvSpPr>
        <p:spPr>
          <a:xfrm>
            <a:off x="9486900" y="4133850"/>
            <a:ext cx="19050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використовують як орієнтир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B02E30A3-A85D-48EA-B95A-1F4C97E967CF}"/>
              </a:ext>
            </a:extLst>
          </p:cNvPr>
          <p:cNvSpPr>
            <a:spLocks noGrp="1"/>
          </p:cNvSpPr>
          <p:nvPr/>
        </p:nvSpPr>
        <p:spPr>
          <a:xfrm>
            <a:off x="8172450" y="4743450"/>
            <a:ext cx="340995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3D68BB13-716D-4076-A857-CEA48D6F3568}"/>
              </a:ext>
            </a:extLst>
          </p:cNvPr>
          <p:cNvSpPr>
            <a:spLocks noGrp="1"/>
          </p:cNvSpPr>
          <p:nvPr/>
        </p:nvSpPr>
        <p:spPr>
          <a:xfrm>
            <a:off x="8172450" y="4743450"/>
            <a:ext cx="66675" cy="533400"/>
          </a:xfrm>
          <a:prstGeom prst="roundRect">
            <a:avLst>
              <a:gd name="adj" fmla="val 50000"/>
            </a:avLst>
          </a:prstGeom>
          <a:solidFill>
            <a:srgbClr val="687E86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74E4D09-45FE-4BE0-8B45-ABE2332A4278}"/>
              </a:ext>
            </a:extLst>
          </p:cNvPr>
          <p:cNvSpPr>
            <a:spLocks noGrp="1"/>
          </p:cNvSpPr>
          <p:nvPr/>
        </p:nvSpPr>
        <p:spPr>
          <a:xfrm>
            <a:off x="8362950" y="4791075"/>
            <a:ext cx="1066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636"/>
          </a:bodyPr>
          <a:lstStyle/>
          <a:p>
            <a:pPr algn="l">
              <a:buNone/>
              <a:defRPr sz="825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НЕВІДОМО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96CE700-3419-44FC-8974-B98DB42B07BD}"/>
              </a:ext>
            </a:extLst>
          </p:cNvPr>
          <p:cNvSpPr>
            <a:spLocks noGrp="1"/>
          </p:cNvSpPr>
          <p:nvPr/>
        </p:nvSpPr>
        <p:spPr>
          <a:xfrm>
            <a:off x="9486900" y="4791075"/>
            <a:ext cx="19050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бракує даних про походження або метод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AE40493F-76A3-49F1-BEE9-C4C54C973972}"/>
              </a:ext>
            </a:extLst>
          </p:cNvPr>
          <p:cNvSpPr>
            <a:spLocks noGrp="1"/>
          </p:cNvSpPr>
          <p:nvPr/>
        </p:nvSpPr>
        <p:spPr>
          <a:xfrm>
            <a:off x="8172450" y="5534025"/>
            <a:ext cx="3409950" cy="628650"/>
          </a:xfrm>
          <a:prstGeom prst="roundRect">
            <a:avLst>
              <a:gd name="adj" fmla="val 18182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236DDE86-1413-4D56-A661-CBED548C2FF0}"/>
              </a:ext>
            </a:extLst>
          </p:cNvPr>
          <p:cNvSpPr>
            <a:spLocks noGrp="1"/>
          </p:cNvSpPr>
          <p:nvPr/>
        </p:nvSpPr>
        <p:spPr>
          <a:xfrm>
            <a:off x="8362950" y="5600700"/>
            <a:ext cx="30289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289"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Категорія описує конкретний доказ, а не авторитет установи. Офіційна карта теж може бути непридатною через занадто дрібний масштаб.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6742C95-6CB6-4469-A50F-5B0D84E51F1A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33410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9D1982C2-6CF9-4008-8940-7BFB75E624B7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СВІДЧЕННЯ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DC5131C-8589-4885-AF27-3D9C92589430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Інтерв’ю як джерело просторових і часових даних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312870D-4E9B-41AE-B0CF-81BFE8154E17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E79197B-99A5-459E-9B5B-3B713C3A6EE9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D99689E-F06F-4CC1-BC1A-8440C8F66B05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6F5757B-3D50-4C43-98E4-0A094D6F6B62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45BA1E7-D9EE-45A4-8280-FB464B9976F7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E1F18F6-9962-49DB-8FF7-70AB954092F0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Напівструктуроване інтерв’ю — розмова за підготовленим переліком тем, у якій порядок і уточнювальні питання змінюються залежно від відповідей.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104B7F1-2330-4D64-A6F5-5FF1D8533DCF}"/>
              </a:ext>
            </a:extLst>
          </p:cNvPr>
          <p:cNvSpPr>
            <a:spLocks noGrp="1"/>
          </p:cNvSpPr>
          <p:nvPr/>
        </p:nvSpPr>
        <p:spPr>
          <a:xfrm>
            <a:off x="609600" y="2371725"/>
            <a:ext cx="3429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ХТО МОЖЕ НАДАТИ ВІДОМОСТІ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112C4D7-1EEE-4272-BC3C-58CEBBCAB2CB}"/>
              </a:ext>
            </a:extLst>
          </p:cNvPr>
          <p:cNvSpPr>
            <a:spLocks noGrp="1"/>
          </p:cNvSpPr>
          <p:nvPr/>
        </p:nvSpPr>
        <p:spPr>
          <a:xfrm>
            <a:off x="609600" y="2676525"/>
            <a:ext cx="4152900" cy="447675"/>
          </a:xfrm>
          <a:prstGeom prst="roundRect">
            <a:avLst>
              <a:gd name="adj" fmla="val 1914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0463918-5A60-48FF-8AC4-11F0C250A2BE}"/>
              </a:ext>
            </a:extLst>
          </p:cNvPr>
          <p:cNvSpPr>
            <a:spLocks noGrp="1"/>
          </p:cNvSpPr>
          <p:nvPr/>
        </p:nvSpPr>
        <p:spPr>
          <a:xfrm>
            <a:off x="762000" y="2752725"/>
            <a:ext cx="3619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E7C8BE2-C4AD-4178-9E2D-8FEB42B90E11}"/>
              </a:ext>
            </a:extLst>
          </p:cNvPr>
          <p:cNvSpPr>
            <a:spLocks noGrp="1"/>
          </p:cNvSpPr>
          <p:nvPr/>
        </p:nvSpPr>
        <p:spPr>
          <a:xfrm>
            <a:off x="1219200" y="272415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працівники підприємства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CA7C42AD-36B0-4BE4-9E93-D5837EB73B7C}"/>
              </a:ext>
            </a:extLst>
          </p:cNvPr>
          <p:cNvSpPr>
            <a:spLocks noGrp="1"/>
          </p:cNvSpPr>
          <p:nvPr/>
        </p:nvSpPr>
        <p:spPr>
          <a:xfrm>
            <a:off x="609600" y="3257550"/>
            <a:ext cx="4152900" cy="447675"/>
          </a:xfrm>
          <a:prstGeom prst="roundRect">
            <a:avLst>
              <a:gd name="adj" fmla="val 1914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79F1610-E579-4C1D-8280-73FAE9BB0009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3619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22C6777-4AA4-41D2-9BFE-39CD2FA19D5B}"/>
              </a:ext>
            </a:extLst>
          </p:cNvPr>
          <p:cNvSpPr>
            <a:spLocks noGrp="1"/>
          </p:cNvSpPr>
          <p:nvPr/>
        </p:nvSpPr>
        <p:spPr>
          <a:xfrm>
            <a:off x="1219200" y="3305175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аварійні та комунальні служби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8BFBB4A-8655-413D-9810-D019B505E97E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4152900" cy="447675"/>
          </a:xfrm>
          <a:prstGeom prst="roundRect">
            <a:avLst>
              <a:gd name="adj" fmla="val 19149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3F77BD7-E35C-449E-A54F-ADF432F5F88D}"/>
              </a:ext>
            </a:extLst>
          </p:cNvPr>
          <p:cNvSpPr>
            <a:spLocks noGrp="1"/>
          </p:cNvSpPr>
          <p:nvPr/>
        </p:nvSpPr>
        <p:spPr>
          <a:xfrm>
            <a:off x="762000" y="3914775"/>
            <a:ext cx="3619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A3C6F0D-1B25-44F5-B567-CF7414BCB8CB}"/>
              </a:ext>
            </a:extLst>
          </p:cNvPr>
          <p:cNvSpPr>
            <a:spLocks noGrp="1"/>
          </p:cNvSpPr>
          <p:nvPr/>
        </p:nvSpPr>
        <p:spPr>
          <a:xfrm>
            <a:off x="1219200" y="388620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місцеві жителі й землекористувачі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D41863DC-4B8D-4F65-A77A-2F3DFCC99DF9}"/>
              </a:ext>
            </a:extLst>
          </p:cNvPr>
          <p:cNvSpPr>
            <a:spLocks noGrp="1"/>
          </p:cNvSpPr>
          <p:nvPr/>
        </p:nvSpPr>
        <p:spPr>
          <a:xfrm>
            <a:off x="609600" y="4419600"/>
            <a:ext cx="4152900" cy="447675"/>
          </a:xfrm>
          <a:prstGeom prst="roundRect">
            <a:avLst>
              <a:gd name="adj" fmla="val 1914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ED834D1-733D-4D71-AF9D-82D745AB9D1E}"/>
              </a:ext>
            </a:extLst>
          </p:cNvPr>
          <p:cNvSpPr>
            <a:spLocks noGrp="1"/>
          </p:cNvSpPr>
          <p:nvPr/>
        </p:nvSpPr>
        <p:spPr>
          <a:xfrm>
            <a:off x="762000" y="4495800"/>
            <a:ext cx="3619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FB4B2B5-FB56-4F91-92E9-39CE39A4D096}"/>
              </a:ext>
            </a:extLst>
          </p:cNvPr>
          <p:cNvSpPr>
            <a:spLocks noGrp="1"/>
          </p:cNvSpPr>
          <p:nvPr/>
        </p:nvSpPr>
        <p:spPr>
          <a:xfrm>
            <a:off x="1219200" y="4467225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635"/>
          </a:bodyPr>
          <a:lstStyle/>
          <a:p>
            <a:pPr algn="l">
              <a:buNone/>
              <a:def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водокористувачі, лісники, представники громади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1BE5C37-AB24-4DFD-9A43-ADC51E5C2625}"/>
              </a:ext>
            </a:extLst>
          </p:cNvPr>
          <p:cNvSpPr>
            <a:spLocks noGrp="1"/>
          </p:cNvSpPr>
          <p:nvPr/>
        </p:nvSpPr>
        <p:spPr>
          <a:xfrm>
            <a:off x="5181600" y="2371725"/>
            <a:ext cx="3810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ПРАВИЛА РОБОТИ ЗІ СВІДЧЕННЯМ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410F4A4B-01D5-41D0-AED3-436762117EED}"/>
              </a:ext>
            </a:extLst>
          </p:cNvPr>
          <p:cNvSpPr>
            <a:spLocks noGrp="1"/>
          </p:cNvSpPr>
          <p:nvPr/>
        </p:nvSpPr>
        <p:spPr>
          <a:xfrm>
            <a:off x="5181600" y="2676525"/>
            <a:ext cx="6400800" cy="400050"/>
          </a:xfrm>
          <a:prstGeom prst="roundRect">
            <a:avLst>
              <a:gd name="adj" fmla="val 1904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02E9916-8334-4F3E-BBA8-34966F7BA0FE}"/>
              </a:ext>
            </a:extLst>
          </p:cNvPr>
          <p:cNvSpPr>
            <a:spLocks noGrp="1"/>
          </p:cNvSpPr>
          <p:nvPr/>
        </p:nvSpPr>
        <p:spPr>
          <a:xfrm>
            <a:off x="5314950" y="2714625"/>
            <a:ext cx="13811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МЕТА Й ЗГОДА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AA24350-8C8C-4558-A25A-53EB32DD42DE}"/>
              </a:ext>
            </a:extLst>
          </p:cNvPr>
          <p:cNvSpPr>
            <a:spLocks noGrp="1"/>
          </p:cNvSpPr>
          <p:nvPr/>
        </p:nvSpPr>
        <p:spPr>
          <a:xfrm>
            <a:off x="6762750" y="2705100"/>
            <a:ext cx="46291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пояснити використання інформації та обмеження публікації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82FF7A85-D274-4A67-AA95-BE8D9CCE43E5}"/>
              </a:ext>
            </a:extLst>
          </p:cNvPr>
          <p:cNvSpPr>
            <a:spLocks noGrp="1"/>
          </p:cNvSpPr>
          <p:nvPr/>
        </p:nvSpPr>
        <p:spPr>
          <a:xfrm>
            <a:off x="5181600" y="3181350"/>
            <a:ext cx="6400800" cy="400050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3FB6251A-A603-4A28-B7A3-E175C002065F}"/>
              </a:ext>
            </a:extLst>
          </p:cNvPr>
          <p:cNvSpPr>
            <a:spLocks noGrp="1"/>
          </p:cNvSpPr>
          <p:nvPr/>
        </p:nvSpPr>
        <p:spPr>
          <a:xfrm>
            <a:off x="5314950" y="3219450"/>
            <a:ext cx="13811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788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ТИП ВІДОМОСТЕЙ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F25EEBB-6A30-41E5-B9E7-A10AD5B5F51D}"/>
              </a:ext>
            </a:extLst>
          </p:cNvPr>
          <p:cNvSpPr>
            <a:spLocks noGrp="1"/>
          </p:cNvSpPr>
          <p:nvPr/>
        </p:nvSpPr>
        <p:spPr>
          <a:xfrm>
            <a:off x="6762750" y="3209925"/>
            <a:ext cx="46291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розділяти особисте спостереження, переказ і припущення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82685E10-0516-44ED-BA6D-212E6F7542AC}"/>
              </a:ext>
            </a:extLst>
          </p:cNvPr>
          <p:cNvSpPr>
            <a:spLocks noGrp="1"/>
          </p:cNvSpPr>
          <p:nvPr/>
        </p:nvSpPr>
        <p:spPr>
          <a:xfrm>
            <a:off x="5181600" y="3686175"/>
            <a:ext cx="6400800" cy="400050"/>
          </a:xfrm>
          <a:prstGeom prst="roundRect">
            <a:avLst>
              <a:gd name="adj" fmla="val 1904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2E4281E-F380-4D8F-ABE5-7C71DEBF8AB7}"/>
              </a:ext>
            </a:extLst>
          </p:cNvPr>
          <p:cNvSpPr>
            <a:spLocks noGrp="1"/>
          </p:cNvSpPr>
          <p:nvPr/>
        </p:nvSpPr>
        <p:spPr>
          <a:xfrm>
            <a:off x="5314950" y="3724275"/>
            <a:ext cx="13811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УТОЧНЕННЯ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161F0C11-FC0B-475A-A01B-A3C6ACC003CD}"/>
              </a:ext>
            </a:extLst>
          </p:cNvPr>
          <p:cNvSpPr>
            <a:spLocks noGrp="1"/>
          </p:cNvSpPr>
          <p:nvPr/>
        </p:nvSpPr>
        <p:spPr>
          <a:xfrm>
            <a:off x="6762750" y="3714750"/>
            <a:ext cx="46291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фіксувати дату, місце, напрям, тривалість і умови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7A04C4A3-16FC-4DF4-A0C2-BC8683891926}"/>
              </a:ext>
            </a:extLst>
          </p:cNvPr>
          <p:cNvSpPr>
            <a:spLocks noGrp="1"/>
          </p:cNvSpPr>
          <p:nvPr/>
        </p:nvSpPr>
        <p:spPr>
          <a:xfrm>
            <a:off x="5181600" y="4191000"/>
            <a:ext cx="6400800" cy="400050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16E03451-B1DB-4E28-B8CC-FC92B84F3A44}"/>
              </a:ext>
            </a:extLst>
          </p:cNvPr>
          <p:cNvSpPr>
            <a:spLocks noGrp="1"/>
          </p:cNvSpPr>
          <p:nvPr/>
        </p:nvSpPr>
        <p:spPr>
          <a:xfrm>
            <a:off x="5314950" y="4229100"/>
            <a:ext cx="13811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788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КАРТОГРАФУВАННЯ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7FBE2364-5BF4-495E-A42F-903D2294C620}"/>
              </a:ext>
            </a:extLst>
          </p:cNvPr>
          <p:cNvSpPr>
            <a:spLocks noGrp="1"/>
          </p:cNvSpPr>
          <p:nvPr/>
        </p:nvSpPr>
        <p:spPr>
          <a:xfrm>
            <a:off x="6762750" y="4219575"/>
            <a:ext cx="46291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прив’язувати повідомлення до карти без розкриття чутливих даних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DC7E67C8-33AB-456D-97EC-05057C6D1AA1}"/>
              </a:ext>
            </a:extLst>
          </p:cNvPr>
          <p:cNvSpPr>
            <a:spLocks noGrp="1"/>
          </p:cNvSpPr>
          <p:nvPr/>
        </p:nvSpPr>
        <p:spPr>
          <a:xfrm>
            <a:off x="5181600" y="4695825"/>
            <a:ext cx="6400800" cy="400050"/>
          </a:xfrm>
          <a:prstGeom prst="roundRect">
            <a:avLst>
              <a:gd name="adj" fmla="val 19048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0C981FB1-667A-45CA-881C-F9C542E3332E}"/>
              </a:ext>
            </a:extLst>
          </p:cNvPr>
          <p:cNvSpPr>
            <a:spLocks noGrp="1"/>
          </p:cNvSpPr>
          <p:nvPr/>
        </p:nvSpPr>
        <p:spPr>
          <a:xfrm>
            <a:off x="5314950" y="4733925"/>
            <a:ext cx="13811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ПЕРЕВІРКА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AF9C0151-D4B1-4C59-9330-C1548B3CDA6F}"/>
              </a:ext>
            </a:extLst>
          </p:cNvPr>
          <p:cNvSpPr>
            <a:spLocks noGrp="1"/>
          </p:cNvSpPr>
          <p:nvPr/>
        </p:nvSpPr>
        <p:spPr>
          <a:xfrm>
            <a:off x="6762750" y="4724400"/>
            <a:ext cx="46291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ключові твердження звіряти з незалежним джерелом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711660B2-FE81-4DFF-904F-5C680DA4CE66}"/>
              </a:ext>
            </a:extLst>
          </p:cNvPr>
          <p:cNvSpPr>
            <a:spLocks noGrp="1"/>
          </p:cNvSpPr>
          <p:nvPr/>
        </p:nvSpPr>
        <p:spPr>
          <a:xfrm>
            <a:off x="609600" y="5495925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230D2918-FF3F-4A6D-910D-D79A42DE145E}"/>
              </a:ext>
            </a:extLst>
          </p:cNvPr>
          <p:cNvSpPr>
            <a:spLocks noGrp="1"/>
          </p:cNvSpPr>
          <p:nvPr/>
        </p:nvSpPr>
        <p:spPr>
          <a:xfrm>
            <a:off x="800100" y="5562600"/>
            <a:ext cx="10591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Інтерв’ю допомагає знайти невідомі резервуари, аварійні скиди, старі звалища, маршрути стоку та зміни якості води. Воно не замінює інструментального підтвердження.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6D879942-CD38-453E-A60F-CAEC72DB7542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83222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B32CD8D-DD9E-4F29-B8BB-23AF2BF541A9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ПОЛЬОВИЙ ОГЛЯД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5AC753D-A19B-4C07-8ECB-6FBF1CB60E7F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Планування безпечного рекогносцирування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E3ADBFB-6928-415D-B98A-46E053CE472F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E520CE2-31E4-40E1-A997-D21672091732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35E845B-69DF-4F6E-BF08-6310F201486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021EBBF-2010-4C92-9F73-08A498FDCF2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39A98E4-0065-4E41-B7FD-A8B32789320C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B91041F-D856-409A-A17F-E5C3ACE7E301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Рекогносцирування — короткий контрольований візуальний огляд дозволених частин ділянки для перевірки кабінетних даних та уточнення умов наступних робіт.</a:t>
            </a:r>
          </a:p>
        </p:txBody>
      </p:sp>
      <p:graphicFrame>
        <p:nvGraphicFramePr>
          <p:cNvPr id="32" name="Таблиця 31"/>
          <p:cNvGraphicFramePr/>
          <p:nvPr/>
        </p:nvGraphicFramePr>
        <p:xfrm>
          <a:off x="609600" y="2362200"/>
          <a:ext cx="10972800" cy="219075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0250"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 виїзду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 ділянці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Після виїзду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Погодити межі, маршрут, склад групи, зв’язок, евакуацію, ЗІЗ і критерії STOP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Рухатися лише погодженим маршрутом, не переміщувати предмети, контролювати умови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склад групи, провести деконтамінацію, передати нові ознаки небезпеки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Визначити об’єкти спостереження і безпечні точки огляду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Вести геоприв’язану фіксацію та розрізняти факт, ознаку й інтерпретацію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Оновити карту, занести матеріали до реєстру й зафіксувати обмеження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7CCF329-5F31-408C-8037-7C96D3AAF1DB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3352800" cy="666750"/>
          </a:xfrm>
          <a:prstGeom prst="roundRect">
            <a:avLst>
              <a:gd name="adj" fmla="val 14286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3CA07EB-4074-4199-9DB3-55C2E02CB6ED}"/>
              </a:ext>
            </a:extLst>
          </p:cNvPr>
          <p:cNvSpPr>
            <a:spLocks noGrp="1"/>
          </p:cNvSpPr>
          <p:nvPr/>
        </p:nvSpPr>
        <p:spPr>
          <a:xfrm>
            <a:off x="742950" y="4895850"/>
            <a:ext cx="30861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487"/>
          </a:bodyPr>
          <a:lstStyle/>
          <a:p>
            <a:pPr algn="ctr">
              <a:buNone/>
              <a:def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МІННИЙ СТАТУС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C8DFBC5-1A52-4847-AA57-71C1730A5467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30099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49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визначають уповноважені служби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9495BFC-F1E2-4CA8-BBCF-6F6B20F90034}"/>
              </a:ext>
            </a:extLst>
          </p:cNvPr>
          <p:cNvSpPr>
            <a:spLocks noGrp="1"/>
          </p:cNvSpPr>
          <p:nvPr/>
        </p:nvSpPr>
        <p:spPr>
          <a:xfrm>
            <a:off x="4267200" y="4800600"/>
            <a:ext cx="3352800" cy="66675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B025F8E-A2A1-4645-9901-89EE7A600719}"/>
              </a:ext>
            </a:extLst>
          </p:cNvPr>
          <p:cNvSpPr>
            <a:spLocks noGrp="1"/>
          </p:cNvSpPr>
          <p:nvPr/>
        </p:nvSpPr>
        <p:spPr>
          <a:xfrm>
            <a:off x="4400550" y="4895850"/>
            <a:ext cx="30861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487"/>
          </a:bodyPr>
          <a:lstStyle/>
          <a:p>
            <a:pPr algn="ctr">
              <a:buNone/>
              <a:def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КОНСТРУКЦІЇ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6876F90-654A-468E-A76F-A78F66CDCD65}"/>
              </a:ext>
            </a:extLst>
          </p:cNvPr>
          <p:cNvSpPr>
            <a:spLocks noGrp="1"/>
          </p:cNvSpPr>
          <p:nvPr/>
        </p:nvSpPr>
        <p:spPr>
          <a:xfrm>
            <a:off x="4438650" y="5143500"/>
            <a:ext cx="30099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49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оцінюють профільні інженери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FAF866A6-3EB3-44C5-B2B4-1DD2FEF0833E}"/>
              </a:ext>
            </a:extLst>
          </p:cNvPr>
          <p:cNvSpPr>
            <a:spLocks noGrp="1"/>
          </p:cNvSpPr>
          <p:nvPr/>
        </p:nvSpPr>
        <p:spPr>
          <a:xfrm>
            <a:off x="7924800" y="4800600"/>
            <a:ext cx="3352800" cy="666750"/>
          </a:xfrm>
          <a:prstGeom prst="roundRect">
            <a:avLst>
              <a:gd name="adj" fmla="val 14286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5B53722-4BE5-494F-9A37-DED0BB655B5F}"/>
              </a:ext>
            </a:extLst>
          </p:cNvPr>
          <p:cNvSpPr>
            <a:spLocks noGrp="1"/>
          </p:cNvSpPr>
          <p:nvPr/>
        </p:nvSpPr>
        <p:spPr>
          <a:xfrm>
            <a:off x="8058150" y="4895850"/>
            <a:ext cx="30861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2487"/>
          </a:bodyPr>
          <a:lstStyle/>
          <a:p>
            <a:pPr algn="ctr">
              <a:buNone/>
              <a:def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ЄМНОСТІ Й ЗАМКНЕНІ ПРОСТОРИ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4B4B318-DAC3-46E2-B2E8-FBCFB3AC00B5}"/>
              </a:ext>
            </a:extLst>
          </p:cNvPr>
          <p:cNvSpPr>
            <a:spLocks noGrp="1"/>
          </p:cNvSpPr>
          <p:nvPr/>
        </p:nvSpPr>
        <p:spPr>
          <a:xfrm>
            <a:off x="8096250" y="5143500"/>
            <a:ext cx="30099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49"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потребують спеціального допуску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7FB019CC-7D85-41F4-B7F0-477D180C6FDB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514350"/>
          </a:xfrm>
          <a:prstGeom prst="roundRect">
            <a:avLst>
              <a:gd name="adj" fmla="val 22222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DA70494-699D-4C96-A6EF-88511F8EFDCF}"/>
              </a:ext>
            </a:extLst>
          </p:cNvPr>
          <p:cNvSpPr>
            <a:spLocks noGrp="1"/>
          </p:cNvSpPr>
          <p:nvPr/>
        </p:nvSpPr>
        <p:spPr>
          <a:xfrm>
            <a:off x="800100" y="5762625"/>
            <a:ext cx="10591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16"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огляду: уточнена схема об’єктів і доступу. Кожен запис має координату або просторову прив’язку, дату, автора, напрям знімання та нейтральний опис.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22934AD-2BC4-43A3-87EF-D0853BE30A3F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0010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FAF9D92-7B5E-460E-94E7-6100ACA71394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ДЖЕРЕЛА ВПЛИВУ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2655349-FB65-430B-8D41-2CA15B1288A9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Визначення потенційних джерел і забруднювачів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2EB16F9-D552-485D-9C17-3AB43A338953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6AFCE51-C301-48FC-A3BA-0F806EAAC1C0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49A4382-3D32-4438-AAF7-708D0D08D485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098EB16-0E32-4E98-931F-50351A60FB49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81DFA4E-1000-4F91-8BEB-8CB702B8BC4D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4906D21-6499-40B0-B45B-4C584F574CA9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Потенційне джерело забруднення — об’єкт, зона, матеріал, процес або подія, з яких небезпечні речовини могли, можуть або продовжують надходити в довкілля.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F77B51D-D5C1-4362-9013-24A3E6F3FA79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Джерела класифікують як первинні або вторинні, активні або історичні, точкові, лінійні чи площинні.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609850"/>
          <a:ext cx="10972800" cy="3476625"/>
        </p:xfrm>
        <a:graphic>
          <a:graphicData uri="http://schemas.openxmlformats.org/drawingml/2006/table">
            <a:tbl>
              <a:tblPr/>
              <a:tblGrid>
                <a:gridCol w="255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661"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Потенційне джерело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Ймовірні забруднювачі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Ознаки та дані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Згоріла техніка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паливо, мастила, ПАВ, метали, продукти горіння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обгорілі залишки, маслянисті плями, пожежний стік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Вирва або зона детонації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залишки вибухових речовин, метали, пил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події, уламки, порушений ґрунт, зона розсіювання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Нафтобаза або склад ПММ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BTEX, нафтопродукти, ПАВ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резервуари, трубопроводи, плями, запах як непряма ознака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Пошкоджені очисні споруди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органічні речовини, азот, фосфор, патогени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обхідні скиди, непрацюючі насоси, зміна води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Зруйнована будівля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азбест, свинець, пил, хімікати, електронні компоненти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вік і функція споруди, склад матеріалів, відходи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661">
                <a:tc>
                  <a:txBody>
                    <a:bodyPr/>
                    <a:lstStyle/>
                    <a:p>
                      <a:r>
                        <a:rPr sz="85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Затоплена шахта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солі, сульфати, метали, завислі речовини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 води, гідравлічні зв’язки, виходи на поверхню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4D48323-7CA4-4B5E-B95A-FC09BDBA0E14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057904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5BE25BF-63F5-41B2-8D97-A313A5D2223F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МІГРАЦІЯ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357F56C-73F6-47A9-A8AE-156349D78F7B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Середовища та механізми перенесення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6271607-A4F0-49ED-AD7D-38A4E0F5E0CE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6414C72-410A-4434-893A-D1A6BB4E1C25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A325F6C-AC87-4253-94F3-FAD0D0923B7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17B9295-0BB5-4231-A63B-EDF1BAAEA4EE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94F514C-A560-4F18-BF1E-D5DC8C7FECB2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E4F0DAF-6512-4A81-920B-27BC2DD2F209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Механізм перенесення — фізичний, хімічний або біологічний процес, який переміщує чи трансформує забруднювач у повітрі, ґрунті, воді, донних відкладах або біоті.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343150"/>
          <a:ext cx="10972800" cy="3505200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743"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Середовище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Ключові процеси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Контрольні параметри</a:t>
                      </a:r>
                    </a:p>
                  </a:txBody>
                  <a:tcPr marL="95250" marR="95250" marT="57150" marB="57150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Атмосферне повітря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викид, випаровування, ресуспензія, перенесення шлейфу, осідання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вітер, розмір частинок, температура, тривалість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Поверхня та ґрунт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розлив, сорбція, фільтрація, ерозія, поверхневий стік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рельєф, покрив, гранулометрія, органічна речовина, pH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Підземні води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інфільтрація, розчинення, адвекція, дисперсія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глибина, напрям потоку, проникність, сезонні коливання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Поверхневі води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прямий скид, стік, розведення, перенесення зависі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витрата, швидкість течії, паводки, зв’язок із заплавою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Донні відклади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осадження, сорбція, поховання, повторна мобілізація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зернистість, органічний вуглець, кисень, pH, швидкість течії</a:t>
                      </a:r>
                    </a:p>
                  </a:txBody>
                  <a:tcPr marL="85725" marR="85725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Біота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поглинання, біоакумуляція, трофічне перенесення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вид, трофічний рівень, сезон, доступність забруднювача</a:t>
                      </a:r>
                    </a:p>
                  </a:txBody>
                  <a:tcPr marL="85725" marR="85725" marT="38100" marB="38100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12EBA29-ACAF-4646-BD88-CF18BDC1C656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72800" cy="438150"/>
          </a:xfrm>
          <a:prstGeom prst="roundRect">
            <a:avLst>
              <a:gd name="adj" fmla="val 2608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26F0C1B-CA67-467F-9C87-ECAAACF1E508}"/>
              </a:ext>
            </a:extLst>
          </p:cNvPr>
          <p:cNvSpPr>
            <a:spLocks noGrp="1"/>
          </p:cNvSpPr>
          <p:nvPr/>
        </p:nvSpPr>
        <p:spPr>
          <a:xfrm>
            <a:off x="800100" y="6086475"/>
            <a:ext cx="105918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824"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Один забруднювач може рухатися кількома маршрутами. КМД повинна враховувати основний шлях, альтернативні шляхи та умови, що змінюють мобільність речовини.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36FE065-6EA6-4CC9-9A73-2CC621BECABA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67212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9DCAE20-FAC0-4031-B892-AA78F3781E85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ЛАНЦЮГИ ВПЛИВУ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B313F29-5B77-4D5A-B558-22D698F525D4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Рецептори та сценарії експозиції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C14F71E-95EC-407B-84FA-15706CFD62C7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F91AA22-2137-4A3D-B01F-A39C3EF6D6FC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9DE0196-2D40-4004-9194-239B7209375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5E504F2-A6E7-4D79-97FC-93F11D4234A5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AD64CA2-813A-4CAC-90E3-B13F0D044327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DD6422F-6209-4FC4-8522-5F3C0B49A23E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Сценарій експозиції — опис умов, за яких конкретний рецептор контактує із забруднювачем через визначене середовище, точку контакту та спосіб надходження.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A1C5F49-0705-42B8-9B97-03A8B7DF8B10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Рецепторів визначають з урахуванням поточного і майбутнього використання території, частоти контакту, вразливості та сезонності.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628900"/>
          <a:ext cx="10972800" cy="3476625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578">
                <a:tc>
                  <a:txBody>
                    <a:bodyPr/>
                    <a:lstStyle/>
                    <a:p>
                      <a:r>
                        <a:rPr sz="96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Рецептор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Можливі шляхи експозиції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Мешканці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питна вода, вдихання пилу або парів, контакт із ґрунтом, споживання місцевої продукції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Діти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випадкове проковтування ґрунту й пилу, контакт під час гри, вода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Працівники та рятувальники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інтенсивний короткочасний контакт, пил, пари, забруднене обладнання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Сільськогосподарські тварини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вода, ґрунт, корми, рослини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Водна біота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розчинена фаза, завислі речовини, донні відклади, харчовий ланцюг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Ґрунтова біота і рослини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прямий контакт, порова вода, поглинання коренями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578">
                <a:tc>
                  <a:txBody>
                    <a:bodyPr/>
                    <a:lstStyle/>
                    <a:p>
                      <a:r>
                        <a:rPr sz="885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Водозабір або ресурс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надходження шлейфу, поверхневий стік, аварійний скид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449BEF3-3E6D-4413-9879-391807AD7214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50050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C25BED13-1949-4754-BB2D-38CAC760656B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СИНТЕЗ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BAA34C0-BB52-4648-8216-7776D3F38D5D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Побудова концептуальної моделі ділянки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50BF1DF-584D-43D5-A4A1-4A2CCEF6EB7B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68A4D2F-A1D6-49A9-B3B7-1B534D4C1BAE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C113A71-BE4E-4149-B735-5E27A1529D1B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5C6A5A6-EB00-4B9D-928D-C956A1AAB976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931F511-B32F-49DD-807C-B7A59B2A6AEA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D3D9AC1-73B3-48F7-AD39-7CB8D457D552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Концептуальна модель ділянки, або КМД, — узгоджене представлення джерел, забруднювачів, перенесення, точок контакту, рецепторів і невизначеності.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876D3C7-07FF-46BF-9220-44C33F8ABD21}"/>
              </a:ext>
            </a:extLst>
          </p:cNvPr>
          <p:cNvSpPr>
            <a:spLocks noGrp="1"/>
          </p:cNvSpPr>
          <p:nvPr/>
        </p:nvSpPr>
        <p:spPr>
          <a:xfrm>
            <a:off x="609600" y="2276475"/>
            <a:ext cx="37147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ТРИ ВЗАЄМОДОПОВНЮВАЛЬНІ ФОРМИ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B146F219-FD0C-46BD-979A-5203DF088223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3352800" cy="685800"/>
          </a:xfrm>
          <a:prstGeom prst="roundRect">
            <a:avLst>
              <a:gd name="adj" fmla="val 13889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0253A55B-C087-4EE2-B273-5E6E5C84BA31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66675" cy="685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1B51530-3D33-4F55-8DBE-F16DE31045A4}"/>
              </a:ext>
            </a:extLst>
          </p:cNvPr>
          <p:cNvSpPr>
            <a:spLocks noGrp="1"/>
          </p:cNvSpPr>
          <p:nvPr/>
        </p:nvSpPr>
        <p:spPr>
          <a:xfrm>
            <a:off x="800100" y="2686050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788"/>
          </a:bodyPr>
          <a:lstStyle/>
          <a:p>
            <a:pPr algn="l">
              <a:buNone/>
              <a:def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ТЕКСТОВИЙ ОПИС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7F385F6-7C73-423B-B739-289BB57AF6F5}"/>
              </a:ext>
            </a:extLst>
          </p:cNvPr>
          <p:cNvSpPr>
            <a:spLocks noGrp="1"/>
          </p:cNvSpPr>
          <p:nvPr/>
        </p:nvSpPr>
        <p:spPr>
          <a:xfrm>
            <a:off x="2305050" y="2657475"/>
            <a:ext cx="1466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пояснює логіку та докази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2CBC15FD-FD58-47EF-B7CA-81375DD3173E}"/>
              </a:ext>
            </a:extLst>
          </p:cNvPr>
          <p:cNvSpPr>
            <a:spLocks noGrp="1"/>
          </p:cNvSpPr>
          <p:nvPr/>
        </p:nvSpPr>
        <p:spPr>
          <a:xfrm>
            <a:off x="4267200" y="2581275"/>
            <a:ext cx="3352800" cy="685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1D5D8E48-C939-4929-A51D-9E8C78D0D947}"/>
              </a:ext>
            </a:extLst>
          </p:cNvPr>
          <p:cNvSpPr>
            <a:spLocks noGrp="1"/>
          </p:cNvSpPr>
          <p:nvPr/>
        </p:nvSpPr>
        <p:spPr>
          <a:xfrm>
            <a:off x="4267200" y="2581275"/>
            <a:ext cx="66675" cy="685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BB8D6F0-019C-4BA0-9A80-B80F1FDC8F5C}"/>
              </a:ext>
            </a:extLst>
          </p:cNvPr>
          <p:cNvSpPr>
            <a:spLocks noGrp="1"/>
          </p:cNvSpPr>
          <p:nvPr/>
        </p:nvSpPr>
        <p:spPr>
          <a:xfrm>
            <a:off x="4457700" y="2686050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788"/>
          </a:bodyPr>
          <a:lstStyle/>
          <a:p>
            <a:pPr algn="l">
              <a:buNone/>
              <a:def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МАТРИЦЯ ЗВ’ЯЗКІВ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1311CBC-849A-406C-B90E-B6C705427DDF}"/>
              </a:ext>
            </a:extLst>
          </p:cNvPr>
          <p:cNvSpPr>
            <a:spLocks noGrp="1"/>
          </p:cNvSpPr>
          <p:nvPr/>
        </p:nvSpPr>
        <p:spPr>
          <a:xfrm>
            <a:off x="5962650" y="2657475"/>
            <a:ext cx="1466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перевіряє повноту шляхів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931AD5E3-48E6-4EBA-BE3F-C6F8BBF42F28}"/>
              </a:ext>
            </a:extLst>
          </p:cNvPr>
          <p:cNvSpPr>
            <a:spLocks noGrp="1"/>
          </p:cNvSpPr>
          <p:nvPr/>
        </p:nvSpPr>
        <p:spPr>
          <a:xfrm>
            <a:off x="7924800" y="2581275"/>
            <a:ext cx="3352800" cy="685800"/>
          </a:xfrm>
          <a:prstGeom prst="roundRect">
            <a:avLst>
              <a:gd name="adj" fmla="val 13889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0C9BF003-2009-46EC-9059-A6E9EFF41067}"/>
              </a:ext>
            </a:extLst>
          </p:cNvPr>
          <p:cNvSpPr>
            <a:spLocks noGrp="1"/>
          </p:cNvSpPr>
          <p:nvPr/>
        </p:nvSpPr>
        <p:spPr>
          <a:xfrm>
            <a:off x="7924800" y="2581275"/>
            <a:ext cx="66675" cy="685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57718B9-F14F-4E81-9052-C19AF51FB4E9}"/>
              </a:ext>
            </a:extLst>
          </p:cNvPr>
          <p:cNvSpPr>
            <a:spLocks noGrp="1"/>
          </p:cNvSpPr>
          <p:nvPr/>
        </p:nvSpPr>
        <p:spPr>
          <a:xfrm>
            <a:off x="8115300" y="2686050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788"/>
          </a:bodyPr>
          <a:lstStyle/>
          <a:p>
            <a:pPr algn="l">
              <a:buNone/>
              <a:def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КАРТА АБО СХЕМА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222FC7F-181E-41FD-AEDA-084705648A42}"/>
              </a:ext>
            </a:extLst>
          </p:cNvPr>
          <p:cNvSpPr>
            <a:spLocks noGrp="1"/>
          </p:cNvSpPr>
          <p:nvPr/>
        </p:nvSpPr>
        <p:spPr>
          <a:xfrm>
            <a:off x="9620250" y="2657475"/>
            <a:ext cx="14668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38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показує просторові зв’язки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BF27746-CF8A-4DB1-BD8D-338971C46004}"/>
              </a:ext>
            </a:extLst>
          </p:cNvPr>
          <p:cNvSpPr>
            <a:spLocks noGrp="1"/>
          </p:cNvSpPr>
          <p:nvPr/>
        </p:nvSpPr>
        <p:spPr>
          <a:xfrm>
            <a:off x="609600" y="3562350"/>
            <a:ext cx="31432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ПОСЛІДОВНІСТЬ ПОБУДОВИ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0142D45A-B78E-4CC9-A199-60D5C7E169AD}"/>
              </a:ext>
            </a:extLst>
          </p:cNvPr>
          <p:cNvSpPr>
            <a:spLocks noGrp="1"/>
          </p:cNvSpPr>
          <p:nvPr/>
        </p:nvSpPr>
        <p:spPr>
          <a:xfrm>
            <a:off x="609600" y="384810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ED7D3CB5-61B9-4449-A14B-B35A6541B4FB}"/>
              </a:ext>
            </a:extLst>
          </p:cNvPr>
          <p:cNvSpPr>
            <a:spLocks noGrp="1"/>
          </p:cNvSpPr>
          <p:nvPr/>
        </p:nvSpPr>
        <p:spPr>
          <a:xfrm>
            <a:off x="685800" y="39147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6FAF404-217C-4B71-B88A-05D91A058F60}"/>
              </a:ext>
            </a:extLst>
          </p:cNvPr>
          <p:cNvSpPr>
            <a:spLocks noGrp="1"/>
          </p:cNvSpPr>
          <p:nvPr/>
        </p:nvSpPr>
        <p:spPr>
          <a:xfrm>
            <a:off x="685800" y="391477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1D77DFFA-40DD-4694-A77B-0EC25F37D57D}"/>
              </a:ext>
            </a:extLst>
          </p:cNvPr>
          <p:cNvSpPr>
            <a:spLocks noGrp="1"/>
          </p:cNvSpPr>
          <p:nvPr/>
        </p:nvSpPr>
        <p:spPr>
          <a:xfrm>
            <a:off x="1047750" y="387667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Межі, рельєф, вода, будівлі й чутливі території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726ECDDD-CF8C-41D9-8F55-A0594EE27C71}"/>
              </a:ext>
            </a:extLst>
          </p:cNvPr>
          <p:cNvSpPr>
            <a:spLocks noGrp="1"/>
          </p:cNvSpPr>
          <p:nvPr/>
        </p:nvSpPr>
        <p:spPr>
          <a:xfrm>
            <a:off x="6096000" y="384810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486F1A5F-D881-422C-93C8-308E551DDE1F}"/>
              </a:ext>
            </a:extLst>
          </p:cNvPr>
          <p:cNvSpPr>
            <a:spLocks noGrp="1"/>
          </p:cNvSpPr>
          <p:nvPr/>
        </p:nvSpPr>
        <p:spPr>
          <a:xfrm>
            <a:off x="6172200" y="39147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CB14D91-F42C-4BB3-B702-6FF893EF77C4}"/>
              </a:ext>
            </a:extLst>
          </p:cNvPr>
          <p:cNvSpPr>
            <a:spLocks noGrp="1"/>
          </p:cNvSpPr>
          <p:nvPr/>
        </p:nvSpPr>
        <p:spPr>
          <a:xfrm>
            <a:off x="6172200" y="391477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06548A46-4AE2-41FC-9D6F-F28BEF478BF7}"/>
              </a:ext>
            </a:extLst>
          </p:cNvPr>
          <p:cNvSpPr>
            <a:spLocks noGrp="1"/>
          </p:cNvSpPr>
          <p:nvPr/>
        </p:nvSpPr>
        <p:spPr>
          <a:xfrm>
            <a:off x="6534150" y="387667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Підтверджені та потенційні джерела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1C1CC22F-7EE7-4609-9D60-74B60593967B}"/>
              </a:ext>
            </a:extLst>
          </p:cNvPr>
          <p:cNvSpPr>
            <a:spLocks noGrp="1"/>
          </p:cNvSpPr>
          <p:nvPr/>
        </p:nvSpPr>
        <p:spPr>
          <a:xfrm>
            <a:off x="609600" y="432435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D4DF7D1-E21E-4A48-8910-3274C26B21BB}"/>
              </a:ext>
            </a:extLst>
          </p:cNvPr>
          <p:cNvSpPr>
            <a:spLocks noGrp="1"/>
          </p:cNvSpPr>
          <p:nvPr/>
        </p:nvSpPr>
        <p:spPr>
          <a:xfrm>
            <a:off x="685800" y="43910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D3B5D23-CBD9-4A5D-8753-2BD3D8461FDA}"/>
              </a:ext>
            </a:extLst>
          </p:cNvPr>
          <p:cNvSpPr>
            <a:spLocks noGrp="1"/>
          </p:cNvSpPr>
          <p:nvPr/>
        </p:nvSpPr>
        <p:spPr>
          <a:xfrm>
            <a:off x="685800" y="439102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2B0EBFB0-CAE6-4B00-BB94-BDEA24182C70}"/>
              </a:ext>
            </a:extLst>
          </p:cNvPr>
          <p:cNvSpPr>
            <a:spLocks noGrp="1"/>
          </p:cNvSpPr>
          <p:nvPr/>
        </p:nvSpPr>
        <p:spPr>
          <a:xfrm>
            <a:off x="1047750" y="435292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Перелік забруднювачів для кожного джерела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C40685B8-628C-422A-A341-A0D9BD3D16E6}"/>
              </a:ext>
            </a:extLst>
          </p:cNvPr>
          <p:cNvSpPr>
            <a:spLocks noGrp="1"/>
          </p:cNvSpPr>
          <p:nvPr/>
        </p:nvSpPr>
        <p:spPr>
          <a:xfrm>
            <a:off x="6096000" y="432435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333A26E0-E78C-4143-BB31-991A500C1085}"/>
              </a:ext>
            </a:extLst>
          </p:cNvPr>
          <p:cNvSpPr>
            <a:spLocks noGrp="1"/>
          </p:cNvSpPr>
          <p:nvPr/>
        </p:nvSpPr>
        <p:spPr>
          <a:xfrm>
            <a:off x="6172200" y="43910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33AA93DE-7540-4F4F-B998-5BE307DDE49E}"/>
              </a:ext>
            </a:extLst>
          </p:cNvPr>
          <p:cNvSpPr>
            <a:spLocks noGrp="1"/>
          </p:cNvSpPr>
          <p:nvPr/>
        </p:nvSpPr>
        <p:spPr>
          <a:xfrm>
            <a:off x="6172200" y="439102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77161446-48D2-4100-A66A-5DE2E6D19390}"/>
              </a:ext>
            </a:extLst>
          </p:cNvPr>
          <p:cNvSpPr>
            <a:spLocks noGrp="1"/>
          </p:cNvSpPr>
          <p:nvPr/>
        </p:nvSpPr>
        <p:spPr>
          <a:xfrm>
            <a:off x="6534150" y="435292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Середовища, механізми й напрямки перенесення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7A62EA02-F714-4B8B-9648-966FBA44E8EA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36A8FEF8-3D70-436D-8AC5-A786CB9F63D2}"/>
              </a:ext>
            </a:extLst>
          </p:cNvPr>
          <p:cNvSpPr>
            <a:spLocks noGrp="1"/>
          </p:cNvSpPr>
          <p:nvPr/>
        </p:nvSpPr>
        <p:spPr>
          <a:xfrm>
            <a:off x="685800" y="48672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5C24C10E-0B53-4ECB-98B3-43C5365AA94D}"/>
              </a:ext>
            </a:extLst>
          </p:cNvPr>
          <p:cNvSpPr>
            <a:spLocks noGrp="1"/>
          </p:cNvSpPr>
          <p:nvPr/>
        </p:nvSpPr>
        <p:spPr>
          <a:xfrm>
            <a:off x="685800" y="486727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3E445CCE-4E7D-49CF-A6DC-4CFD82EB9F28}"/>
              </a:ext>
            </a:extLst>
          </p:cNvPr>
          <p:cNvSpPr>
            <a:spLocks noGrp="1"/>
          </p:cNvSpPr>
          <p:nvPr/>
        </p:nvSpPr>
        <p:spPr>
          <a:xfrm>
            <a:off x="1047750" y="482917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Точки контакту та рецептори</a:t>
            </a:r>
          </a:p>
        </p:txBody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08E1A9DC-674E-4DAF-B363-71D1E86AB7CB}"/>
              </a:ext>
            </a:extLst>
          </p:cNvPr>
          <p:cNvSpPr>
            <a:spLocks noGrp="1"/>
          </p:cNvSpPr>
          <p:nvPr/>
        </p:nvSpPr>
        <p:spPr>
          <a:xfrm>
            <a:off x="6096000" y="480060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2F2A2BBD-A062-4712-A36B-715213BDECB8}"/>
              </a:ext>
            </a:extLst>
          </p:cNvPr>
          <p:cNvSpPr>
            <a:spLocks noGrp="1"/>
          </p:cNvSpPr>
          <p:nvPr/>
        </p:nvSpPr>
        <p:spPr>
          <a:xfrm>
            <a:off x="6172200" y="48672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773D047B-0882-4AD3-942A-6AC54A7FFCE1}"/>
              </a:ext>
            </a:extLst>
          </p:cNvPr>
          <p:cNvSpPr>
            <a:spLocks noGrp="1"/>
          </p:cNvSpPr>
          <p:nvPr/>
        </p:nvSpPr>
        <p:spPr>
          <a:xfrm>
            <a:off x="6172200" y="486727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38EE773A-C439-4A87-BDD2-ADDDF13120AC}"/>
              </a:ext>
            </a:extLst>
          </p:cNvPr>
          <p:cNvSpPr>
            <a:spLocks noGrp="1"/>
          </p:cNvSpPr>
          <p:nvPr/>
        </p:nvSpPr>
        <p:spPr>
          <a:xfrm>
            <a:off x="6534150" y="482917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Статус кожного шляху експозиції</a:t>
            </a:r>
          </a:p>
        </p:txBody>
      </p: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754B5159-055D-4658-B07C-CBF66F3D44DA}"/>
              </a:ext>
            </a:extLst>
          </p:cNvPr>
          <p:cNvSpPr>
            <a:spLocks noGrp="1"/>
          </p:cNvSpPr>
          <p:nvPr/>
        </p:nvSpPr>
        <p:spPr>
          <a:xfrm>
            <a:off x="609600" y="527685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48" name="Прямокутник: округлені кути 47">
            <a:extLst>
              <a:ext uri="{FF2B5EF4-FFF2-40B4-BE49-F238E27FC236}">
                <a16:creationId xmlns:a16="http://schemas.microsoft.com/office/drawing/2014/main" id="{E445F54E-D2E7-453D-B47C-65EFDB85E6CA}"/>
              </a:ext>
            </a:extLst>
          </p:cNvPr>
          <p:cNvSpPr>
            <a:spLocks noGrp="1"/>
          </p:cNvSpPr>
          <p:nvPr/>
        </p:nvSpPr>
        <p:spPr>
          <a:xfrm>
            <a:off x="685800" y="53435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A372CAEF-404A-4C79-8674-E3F886DA92DB}"/>
              </a:ext>
            </a:extLst>
          </p:cNvPr>
          <p:cNvSpPr>
            <a:spLocks noGrp="1"/>
          </p:cNvSpPr>
          <p:nvPr/>
        </p:nvSpPr>
        <p:spPr>
          <a:xfrm>
            <a:off x="685800" y="534352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09D54F8D-DF76-4FE7-B839-A80ADF0DC43D}"/>
              </a:ext>
            </a:extLst>
          </p:cNvPr>
          <p:cNvSpPr>
            <a:spLocks noGrp="1"/>
          </p:cNvSpPr>
          <p:nvPr/>
        </p:nvSpPr>
        <p:spPr>
          <a:xfrm>
            <a:off x="1047750" y="530542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Рівень упевненості та доказ</a:t>
            </a:r>
          </a:p>
        </p:txBody>
      </p:sp>
      <p:sp>
        <p:nvSpPr>
          <p:cNvPr id="51" name="Прямокутник: округлені кути 50">
            <a:extLst>
              <a:ext uri="{FF2B5EF4-FFF2-40B4-BE49-F238E27FC236}">
                <a16:creationId xmlns:a16="http://schemas.microsoft.com/office/drawing/2014/main" id="{D6F603FC-9870-4364-B1C9-99879E9D5120}"/>
              </a:ext>
            </a:extLst>
          </p:cNvPr>
          <p:cNvSpPr>
            <a:spLocks noGrp="1"/>
          </p:cNvSpPr>
          <p:nvPr/>
        </p:nvSpPr>
        <p:spPr>
          <a:xfrm>
            <a:off x="6096000" y="5276850"/>
            <a:ext cx="52197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52" name="Прямокутник: округлені кути 51">
            <a:extLst>
              <a:ext uri="{FF2B5EF4-FFF2-40B4-BE49-F238E27FC236}">
                <a16:creationId xmlns:a16="http://schemas.microsoft.com/office/drawing/2014/main" id="{ED5425DF-4388-4772-B89E-28CF3F8F9EF1}"/>
              </a:ext>
            </a:extLst>
          </p:cNvPr>
          <p:cNvSpPr>
            <a:spLocks noGrp="1"/>
          </p:cNvSpPr>
          <p:nvPr/>
        </p:nvSpPr>
        <p:spPr>
          <a:xfrm>
            <a:off x="6172200" y="53435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3532BB9F-3FFC-47C3-82AF-DD39A0EC404C}"/>
              </a:ext>
            </a:extLst>
          </p:cNvPr>
          <p:cNvSpPr>
            <a:spLocks noGrp="1"/>
          </p:cNvSpPr>
          <p:nvPr/>
        </p:nvSpPr>
        <p:spPr>
          <a:xfrm>
            <a:off x="6172200" y="534352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4"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4C64FD7C-1EEB-4DFC-AE5B-D47B577981A3}"/>
              </a:ext>
            </a:extLst>
          </p:cNvPr>
          <p:cNvSpPr>
            <a:spLocks noGrp="1"/>
          </p:cNvSpPr>
          <p:nvPr/>
        </p:nvSpPr>
        <p:spPr>
          <a:xfrm>
            <a:off x="6534150" y="5305425"/>
            <a:ext cx="4648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915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Питання для наступного дослідження</a:t>
            </a:r>
          </a:p>
        </p:txBody>
      </p:sp>
      <p:sp>
        <p:nvSpPr>
          <p:cNvPr id="55" name="Прямокутник: округлені кути 54">
            <a:extLst>
              <a:ext uri="{FF2B5EF4-FFF2-40B4-BE49-F238E27FC236}">
                <a16:creationId xmlns:a16="http://schemas.microsoft.com/office/drawing/2014/main" id="{CAB47BDB-43DE-4DC1-A084-4975AD17276C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19100"/>
          </a:xfrm>
          <a:prstGeom prst="roundRect">
            <a:avLst>
              <a:gd name="adj" fmla="val 27273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EB8919C3-4CAA-46BA-84AD-2E9F40ABFDB4}"/>
              </a:ext>
            </a:extLst>
          </p:cNvPr>
          <p:cNvSpPr>
            <a:spLocks noGrp="1"/>
          </p:cNvSpPr>
          <p:nvPr/>
        </p:nvSpPr>
        <p:spPr>
          <a:xfrm>
            <a:off x="800100" y="5972175"/>
            <a:ext cx="10591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Текст, таблиця і карта мають описувати одну логіку та не суперечити одне одному.</a:t>
            </a:r>
          </a:p>
        </p:txBody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732E9636-16EC-4A58-A481-F2E0A1E55BDA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59196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8F56CDD-F587-4795-931C-ECE60C39E9E2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ПЕРЕВІРКА ЗВ’ЯЗКІВ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1B65068-9450-4D5F-BEB9-E1808AEDCB8A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Матриця «джерело — шлях — рецептор»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4CC0710-C5B6-4510-B507-C77826397E14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978D54F-6643-4505-B9F2-CDD5BAC2AE56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3B8CCB4-A6E9-4D94-8009-506BAF98CBF3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04850"/>
          </a:xfrm>
          <a:prstGeom prst="roundRect">
            <a:avLst>
              <a:gd name="adj" fmla="val 17568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B58FE3A-AF32-45A0-8CBF-447A284EB32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048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0FCF65D-FB8A-4850-A2D7-FA8D3C91DFA3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0EFB9AF-E7F0-4C72-A09C-AF2859150D86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405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Матриця «джерело — шлях — рецептор» — таблиця, що пов’язує забруднювач із механізмом перенесення, рецептором, статусом шляху та даними для його перевірки.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457200" y="2390775"/>
          <a:ext cx="11277600" cy="3286125"/>
        </p:xfrm>
        <a:graphic>
          <a:graphicData uri="http://schemas.openxmlformats.org/drawingml/2006/table">
            <a:tbl>
              <a:tblPr/>
              <a:tblGrid>
                <a:gridCol w="17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Забруднювач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Шлях і середовище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Рецептор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Статус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Потрібні дані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788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Пошкоджений резервуар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дизельне паливо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ґрунт, інфільтрація, підземні води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приватні колодязі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потенційно повний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рівні вод, напрям потоку, проби води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788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Пожежа на складі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сажа, ПАВ, метали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повітря, осідання, городи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мешканці та продукція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потенційно повний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метеодані, зона шлейфу, поверхневі проби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788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Забруднений стік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нафтопродукти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канава, річка, донні відклади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водна біота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повний за візуальними даними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аналіз води та донних відкладів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788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Підземний трубопровід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невідомо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витік, зона аерації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працівники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невизначено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8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схема мереж, стан трубопроводу, газовий контроль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AD18E0E-05EB-4972-B616-32FF5D1B48DA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10972800" cy="457200"/>
          </a:xfrm>
          <a:prstGeom prst="roundRect">
            <a:avLst>
              <a:gd name="adj" fmla="val 2500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2EF4398-96AB-4DB6-87AA-403C38ADE7DA}"/>
              </a:ext>
            </a:extLst>
          </p:cNvPr>
          <p:cNvSpPr>
            <a:spLocks noGrp="1"/>
          </p:cNvSpPr>
          <p:nvPr/>
        </p:nvSpPr>
        <p:spPr>
          <a:xfrm>
            <a:off x="800100" y="5943600"/>
            <a:ext cx="105918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Матриця показує, які зв’язки вже підтверджено, які потребують перевірки і які дані можуть змінити рішення.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5E31CA8-D08D-4B15-8026-41715F0BC530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65682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67FF4AE-AE79-4995-9EEF-981E79834B21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ЯКІСТЬ ВИСНОВКУ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92A2E3-4C73-417B-8B42-5E36885470D7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Невизначеність і прогалини даних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8372523-1611-43D7-9B84-547E621EF1C8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202AE08-E2D4-49C8-A29F-AE6FE9DA3AAA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41D47DC-D4CB-44FC-ACEE-174058BEDDB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5391150" cy="819150"/>
          </a:xfrm>
          <a:prstGeom prst="roundRect">
            <a:avLst>
              <a:gd name="adj" fmla="val 1511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98077C6-55A9-45EF-95E1-0F33DF75E2E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8191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5B28B51-0EE7-4F3F-A5B6-9E48B7334923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50101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2EE1489-592D-4F83-8224-6EF6A2CB40AE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49911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79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Невизначеність — обмеження впевненості у висновку через брак знань, природну мінливість, похибку вимірювання, суперечливість джерел або спрощення моделі.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12EB5AF3-F4C4-49D9-ACEA-B7FCD34D623C}"/>
              </a:ext>
            </a:extLst>
          </p:cNvPr>
          <p:cNvSpPr>
            <a:spLocks noGrp="1"/>
          </p:cNvSpPr>
          <p:nvPr/>
        </p:nvSpPr>
        <p:spPr>
          <a:xfrm>
            <a:off x="6191250" y="1381125"/>
            <a:ext cx="5391150" cy="819150"/>
          </a:xfrm>
          <a:prstGeom prst="roundRect">
            <a:avLst>
              <a:gd name="adj" fmla="val 1511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C0A4534-B829-4EC8-A04E-B1F5E455FAE2}"/>
              </a:ext>
            </a:extLst>
          </p:cNvPr>
          <p:cNvSpPr>
            <a:spLocks noGrp="1"/>
          </p:cNvSpPr>
          <p:nvPr/>
        </p:nvSpPr>
        <p:spPr>
          <a:xfrm>
            <a:off x="6191250" y="1381125"/>
            <a:ext cx="76200" cy="81915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FBB4E17-5264-48E0-A523-B183E0BCB567}"/>
              </a:ext>
            </a:extLst>
          </p:cNvPr>
          <p:cNvSpPr>
            <a:spLocks noGrp="1"/>
          </p:cNvSpPr>
          <p:nvPr/>
        </p:nvSpPr>
        <p:spPr>
          <a:xfrm>
            <a:off x="6419850" y="1457325"/>
            <a:ext cx="50101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0CD826E-760C-4103-83A3-A2617BC2BC0F}"/>
              </a:ext>
            </a:extLst>
          </p:cNvPr>
          <p:cNvSpPr>
            <a:spLocks noGrp="1"/>
          </p:cNvSpPr>
          <p:nvPr/>
        </p:nvSpPr>
        <p:spPr>
          <a:xfrm>
            <a:off x="6419850" y="1638300"/>
            <a:ext cx="49911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79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Прогалина даних — конкретна відсутня інформація, без якої неможливо перевірити важливу гіпотезу, оцінити шлях експозиції або ухвалити рішення.</a:t>
            </a:r>
          </a:p>
        </p:txBody>
      </p:sp>
      <p:graphicFrame>
        <p:nvGraphicFramePr>
          <p:cNvPr id="31" name="Таблиця 30"/>
          <p:cNvGraphicFramePr/>
          <p:nvPr/>
        </p:nvGraphicFramePr>
        <p:xfrm>
          <a:off x="609600" y="2400300"/>
          <a:ext cx="10972800" cy="323850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813">
                <a:tc>
                  <a:txBody>
                    <a:bodyPr/>
                    <a:lstStyle/>
                    <a:p>
                      <a:r>
                        <a:rPr sz="907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невизначеності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7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7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Спосіб зменшення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Просторова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невідома межа шлейфу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додаткові точки, геофізика, дистанційні дані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Часова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невідомо, чи витік триває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повторні огляди, рівні продукту, часові ряди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межа визначення вища за цільовий рівень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інший метод, нижча межа кількісного визначення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Сценарна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невідоме майбутнє землекористування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альтернативні сценарії та консервативний підхід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Модельна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неясний напрям підземного потоку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спостережні свердловини, сезонні вимірювання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Джерельна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свідчення суперечать архівній схемі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перехресна перевірка, позначення рівня довіри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r>
                        <a:rPr sz="832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Безпекова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частина ділянки недоступна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2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дистанційні методи, контроль на межі, відкладене дослідження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CFEC53CB-2934-4AC0-9F35-46E098FD505B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972800" cy="457200"/>
          </a:xfrm>
          <a:prstGeom prst="roundRect">
            <a:avLst>
              <a:gd name="adj" fmla="val 2500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B6E9582-38B2-430A-A47C-928EA3291B68}"/>
              </a:ext>
            </a:extLst>
          </p:cNvPr>
          <p:cNvSpPr>
            <a:spLocks noGrp="1"/>
          </p:cNvSpPr>
          <p:nvPr/>
        </p:nvSpPr>
        <p:spPr>
          <a:xfrm>
            <a:off x="800100" y="5876925"/>
            <a:ext cx="105918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Коректний звіт називає конкретну невизначеність, пояснює її значення для рішення та пропонує спосіб перевірки.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7B8B6FE-D8DE-4BAA-8B68-E72979191BA0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25324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5937378-73C9-4A91-B560-376B954B41FD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ПОРЯДОК ПЕРЕВІРКИ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F621AEF-5446-426A-80BE-0030901B9670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Пріоритизація прогалин даних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27AE84F-6768-4ABD-B109-8D66173F7B22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1E45DD8-6B7E-4D4A-B889-4509F2D6863D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0F2AD53-963A-44DA-B786-1BF31D69BC6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463DD0C-B7E9-4F93-ADD2-3CB6BB86D3C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0503901-03D2-4B75-969A-DFF73FC2C27B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AB92171-1737-47F9-A844-CFE676AE0171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Пріоритизація прогалин даних — ранжування відсутньої інформації за її впливом на безпеку, рішення, повноту шляху експозиції, межі робіт і вибір технології.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5B55D0C-7001-4C87-A386-B17001C78E4C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Першими усувають прогалини, які можуть приховувати гостру небезпеку або змінити межі та спосіб відновлення.</a:t>
            </a:r>
          </a:p>
        </p:txBody>
      </p:sp>
      <p:graphicFrame>
        <p:nvGraphicFramePr>
          <p:cNvPr id="25" name="Таблиця 24"/>
          <p:cNvGraphicFramePr/>
          <p:nvPr/>
        </p:nvGraphicFramePr>
        <p:xfrm>
          <a:off x="1219200" y="2676525"/>
          <a:ext cx="9753600" cy="3048000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9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429">
                <a:tc>
                  <a:txBody>
                    <a:bodyPr/>
                    <a:lstStyle/>
                    <a:p>
                      <a:r>
                        <a:rPr sz="99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9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для оцінки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на безпеку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може відсутня інформація приховувати гостру небезпеку?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на рішення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змінить відповідь межі, технологію або критерій очищення?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Чутливість рецептора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стосується прогалина питної води, дітей, харчової продукції або охоронної території?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Можливість міграції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може забруднення швидко вийти за межі ділянки?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55AEB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Вартість і час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існує дешевший непрямий спосіб перевірки гіпотези?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r>
                        <a:rPr sz="915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Безпечність отримання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можна отримати дані без входу в небезпечну зону?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42B84202-8AB6-4FB4-85B8-C4E94BF71284}"/>
              </a:ext>
            </a:extLst>
          </p:cNvPr>
          <p:cNvSpPr>
            <a:spLocks noGrp="1"/>
          </p:cNvSpPr>
          <p:nvPr/>
        </p:nvSpPr>
        <p:spPr>
          <a:xfrm>
            <a:off x="1219200" y="5905500"/>
            <a:ext cx="9753600" cy="438150"/>
          </a:xfrm>
          <a:prstGeom prst="roundRect">
            <a:avLst>
              <a:gd name="adj" fmla="val 2608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8924FD6-221E-4979-BE90-0518805EC5AE}"/>
              </a:ext>
            </a:extLst>
          </p:cNvPr>
          <p:cNvSpPr>
            <a:spLocks noGrp="1"/>
          </p:cNvSpPr>
          <p:nvPr/>
        </p:nvSpPr>
        <p:spPr>
          <a:xfrm>
            <a:off x="1409700" y="5972175"/>
            <a:ext cx="93726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Пріоритет визначає не зручність відбору даних, а їхня здатність змінити управлінське рішення.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2D95FDF-22E9-4626-96E7-54242FD99538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78174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27BA99DD-7EB5-4BDA-87EA-6C8737DAC2F8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НАСТУПНИЙ ЕТАП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51AA239-C117-42FB-8818-321F91CD9D87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Перетворення КМД на програму дослідження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46128C1-ED8E-4EC5-A005-9B4DA476765E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65C34BE-C547-4460-A2E9-BD50721C3599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7369BB7-69A4-4352-B740-4E553F0658B2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23900"/>
          </a:xfrm>
          <a:prstGeom prst="roundRect">
            <a:avLst>
              <a:gd name="adj" fmla="val 17105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0A0FB23-9E1F-4DF8-8AB2-1FDA8BCEF2D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7239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8CD3B7A-46F7-47D1-81DD-272DA1B79696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98F1D65-ECD0-4C4B-B325-99B60C6869F2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Програма дослідження — документований набір методів, місць, строків і критеріїв інтерпретації, спрямований на перевірку гіпотез КМД та підтримку конкретних рішень.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0666C06-C002-49CC-9832-734C038158AE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2476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ЛОГІКА ПЛАНУВАННЯ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2FA5705E-E81A-4001-B871-CEEEC3894C04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188595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8354E78-A9A9-493D-A14F-48FA0E890CD3}"/>
              </a:ext>
            </a:extLst>
          </p:cNvPr>
          <p:cNvSpPr>
            <a:spLocks noGrp="1"/>
          </p:cNvSpPr>
          <p:nvPr/>
        </p:nvSpPr>
        <p:spPr>
          <a:xfrm>
            <a:off x="685800" y="2543175"/>
            <a:ext cx="17335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ГІПОТЕЗА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0C09816-5AA5-4F1F-8BD3-6C4D40B4E5F6}"/>
              </a:ext>
            </a:extLst>
          </p:cNvPr>
          <p:cNvSpPr>
            <a:spLocks noGrp="1"/>
          </p:cNvSpPr>
          <p:nvPr/>
        </p:nvSpPr>
        <p:spPr>
          <a:xfrm>
            <a:off x="2495550" y="2647950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CCACC3AB-FAD2-4B4D-A693-8E3419882C02}"/>
              </a:ext>
            </a:extLst>
          </p:cNvPr>
          <p:cNvSpPr>
            <a:spLocks noGrp="1"/>
          </p:cNvSpPr>
          <p:nvPr/>
        </p:nvSpPr>
        <p:spPr>
          <a:xfrm>
            <a:off x="2800350" y="2476500"/>
            <a:ext cx="18859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8D4D910-729E-47CF-AB37-E5D9FC96CD41}"/>
              </a:ext>
            </a:extLst>
          </p:cNvPr>
          <p:cNvSpPr>
            <a:spLocks noGrp="1"/>
          </p:cNvSpPr>
          <p:nvPr/>
        </p:nvSpPr>
        <p:spPr>
          <a:xfrm>
            <a:off x="2876550" y="2543175"/>
            <a:ext cx="17335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88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НЕОБХІДНІ ДАНІ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CC42532-1605-4C18-A0AB-F30A108B7306}"/>
              </a:ext>
            </a:extLst>
          </p:cNvPr>
          <p:cNvSpPr>
            <a:spLocks noGrp="1"/>
          </p:cNvSpPr>
          <p:nvPr/>
        </p:nvSpPr>
        <p:spPr>
          <a:xfrm>
            <a:off x="4686300" y="2647950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76C21BD2-3126-4948-A5D1-64404FA353DE}"/>
              </a:ext>
            </a:extLst>
          </p:cNvPr>
          <p:cNvSpPr>
            <a:spLocks noGrp="1"/>
          </p:cNvSpPr>
          <p:nvPr/>
        </p:nvSpPr>
        <p:spPr>
          <a:xfrm>
            <a:off x="4991100" y="2476500"/>
            <a:ext cx="188595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423D2AD-0B56-4499-8DCA-ED57B4142F62}"/>
              </a:ext>
            </a:extLst>
          </p:cNvPr>
          <p:cNvSpPr>
            <a:spLocks noGrp="1"/>
          </p:cNvSpPr>
          <p:nvPr/>
        </p:nvSpPr>
        <p:spPr>
          <a:xfrm>
            <a:off x="5067300" y="2543175"/>
            <a:ext cx="17335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88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МЕТОД І МІСЦЕ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A580289-8D30-4860-B046-5A4B1B821E00}"/>
              </a:ext>
            </a:extLst>
          </p:cNvPr>
          <p:cNvSpPr>
            <a:spLocks noGrp="1"/>
          </p:cNvSpPr>
          <p:nvPr/>
        </p:nvSpPr>
        <p:spPr>
          <a:xfrm>
            <a:off x="6877050" y="2647950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22B6D804-9B9F-4FDE-A5CE-AF936640D8AE}"/>
              </a:ext>
            </a:extLst>
          </p:cNvPr>
          <p:cNvSpPr>
            <a:spLocks noGrp="1"/>
          </p:cNvSpPr>
          <p:nvPr/>
        </p:nvSpPr>
        <p:spPr>
          <a:xfrm>
            <a:off x="7181850" y="2476500"/>
            <a:ext cx="18859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93C72A6-4FD8-44EF-B7A7-3F03E3A34A67}"/>
              </a:ext>
            </a:extLst>
          </p:cNvPr>
          <p:cNvSpPr>
            <a:spLocks noGrp="1"/>
          </p:cNvSpPr>
          <p:nvPr/>
        </p:nvSpPr>
        <p:spPr>
          <a:xfrm>
            <a:off x="7258050" y="2543175"/>
            <a:ext cx="17335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КРИТЕРІЙ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CCEDED0-63DB-4B80-A710-9AEDB86751D9}"/>
              </a:ext>
            </a:extLst>
          </p:cNvPr>
          <p:cNvSpPr>
            <a:spLocks noGrp="1"/>
          </p:cNvSpPr>
          <p:nvPr/>
        </p:nvSpPr>
        <p:spPr>
          <a:xfrm>
            <a:off x="9067800" y="2647950"/>
            <a:ext cx="30480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124A34F4-B6D4-4D53-942B-C15A5D8DF663}"/>
              </a:ext>
            </a:extLst>
          </p:cNvPr>
          <p:cNvSpPr>
            <a:spLocks noGrp="1"/>
          </p:cNvSpPr>
          <p:nvPr/>
        </p:nvSpPr>
        <p:spPr>
          <a:xfrm>
            <a:off x="9372600" y="2476500"/>
            <a:ext cx="1885950" cy="381000"/>
          </a:xfrm>
          <a:prstGeom prst="roundRect">
            <a:avLst>
              <a:gd name="adj" fmla="val 20000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5ECAD46-185D-4EFC-BA6C-5B15901BF3A3}"/>
              </a:ext>
            </a:extLst>
          </p:cNvPr>
          <p:cNvSpPr>
            <a:spLocks noGrp="1"/>
          </p:cNvSpPr>
          <p:nvPr/>
        </p:nvSpPr>
        <p:spPr>
          <a:xfrm>
            <a:off x="9448800" y="2543175"/>
            <a:ext cx="17335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graphicFrame>
        <p:nvGraphicFramePr>
          <p:cNvPr id="51" name="Таблиця 50"/>
          <p:cNvGraphicFramePr/>
          <p:nvPr/>
        </p:nvGraphicFramePr>
        <p:xfrm>
          <a:off x="609600" y="3086100"/>
          <a:ext cx="10972800" cy="2952750"/>
        </p:xfrm>
        <a:graphic>
          <a:graphicData uri="http://schemas.openxmlformats.org/drawingml/2006/table">
            <a:tbl>
              <a:tblPr/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r>
                        <a:rPr sz="89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Гіпотеза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9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9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і розміщення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9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818" b="1">
                          <a:solidFill>
                            <a:srgbClr val="3D7FA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Шлейф пального рухається до колодязів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рівні води, BTEX і нафтопродукти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мережа свердловин між джерелом і колодязями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локалізація джерела, обмеження водокористування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818" b="1">
                          <a:solidFill>
                            <a:srgbClr val="BD6E5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Пожежний стік досяг річки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речовини у воді та донних відкладах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вище за течією, у місці надходження і нижче за течією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аварійне перехоплення, очищення або моніторинг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818" b="1">
                          <a:solidFill>
                            <a:srgbClr val="E3B75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Поверхневий ґрунт забруднений металами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просторовий розподіл і фон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сітка з ущільненням біля джерел та фонові точки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 доступу, вилучення або стабілізація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sz="818" b="1">
                          <a:solidFill>
                            <a:srgbClr val="6F9B7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 більше не активне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повторні концентрації та відсутність продукту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кілька раундів у різні гідрологічні умови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8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перехід від аварійних дій до довгострокового контролю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64DB14A-96DE-400D-90B2-0154CE180C1B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40936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CFBE3B71-215B-441B-8AB5-38C4E8BBC719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МЕТОДИЧНИЙ КОНТРОЛЬ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EFE7141-4E10-48F8-8FFD-43E08526F1DC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Типові помилки попереднього обстеження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63CD5D7-6673-4FB3-9654-E8BB091EDC80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A45CAE1-7FE8-4FF2-A5C2-003B9B81222F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7238B34-1AB9-44E9-BCA6-7C4F12B90CD4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7A37733-4A9C-4AA4-AD88-233DDB097C5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0033063-E3BE-45C0-AE15-C9831C39F607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5747236-1F91-4522-A192-DC2066E58AFE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Типова помилка — повторюване рішення або припущення, яке послаблює доказовість КМД, приховує ризик чи спрямовує дослідження на нерелевантні дані.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D26FE08-E4B2-4759-8E2F-390A43F11407}"/>
              </a:ext>
            </a:extLst>
          </p:cNvPr>
          <p:cNvSpPr>
            <a:spLocks noGrp="1"/>
          </p:cNvSpPr>
          <p:nvPr/>
        </p:nvSpPr>
        <p:spPr>
          <a:xfrm>
            <a:off x="609600" y="227647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557ED6EF-021A-441C-9EBB-CB40363D8F98}"/>
              </a:ext>
            </a:extLst>
          </p:cNvPr>
          <p:cNvSpPr>
            <a:spLocks noGrp="1"/>
          </p:cNvSpPr>
          <p:nvPr/>
        </p:nvSpPr>
        <p:spPr>
          <a:xfrm>
            <a:off x="704850" y="23907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ADF7C8F-32CE-4C97-A9B5-4D54BE0EB8E1}"/>
              </a:ext>
            </a:extLst>
          </p:cNvPr>
          <p:cNvSpPr>
            <a:spLocks noGrp="1"/>
          </p:cNvSpPr>
          <p:nvPr/>
        </p:nvSpPr>
        <p:spPr>
          <a:xfrm>
            <a:off x="704850" y="2400300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8F17C84-5AD2-4930-AD25-B506136B9E24}"/>
              </a:ext>
            </a:extLst>
          </p:cNvPr>
          <p:cNvSpPr>
            <a:spLocks noGrp="1"/>
          </p:cNvSpPr>
          <p:nvPr/>
        </p:nvSpPr>
        <p:spPr>
          <a:xfrm>
            <a:off x="1143000" y="231457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Однаковий перелік показників без гіпотези джерела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E4E2FD7-D3C2-4073-8616-A870D4495AA7}"/>
              </a:ext>
            </a:extLst>
          </p:cNvPr>
          <p:cNvSpPr>
            <a:spLocks noGrp="1"/>
          </p:cNvSpPr>
          <p:nvPr/>
        </p:nvSpPr>
        <p:spPr>
          <a:xfrm>
            <a:off x="6096000" y="227647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3614C02F-04F6-4A4A-A1B3-84B2DC6B4B79}"/>
              </a:ext>
            </a:extLst>
          </p:cNvPr>
          <p:cNvSpPr>
            <a:spLocks noGrp="1"/>
          </p:cNvSpPr>
          <p:nvPr/>
        </p:nvSpPr>
        <p:spPr>
          <a:xfrm>
            <a:off x="6191250" y="23907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548B386-FE32-4F28-86C6-5642AC42128F}"/>
              </a:ext>
            </a:extLst>
          </p:cNvPr>
          <p:cNvSpPr>
            <a:spLocks noGrp="1"/>
          </p:cNvSpPr>
          <p:nvPr/>
        </p:nvSpPr>
        <p:spPr>
          <a:xfrm>
            <a:off x="6191250" y="2400300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2276873-A8BA-4D49-B7E6-37128B8A61B7}"/>
              </a:ext>
            </a:extLst>
          </p:cNvPr>
          <p:cNvSpPr>
            <a:spLocks noGrp="1"/>
          </p:cNvSpPr>
          <p:nvPr/>
        </p:nvSpPr>
        <p:spPr>
          <a:xfrm>
            <a:off x="6629400" y="231457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Відсутність архіву прирівнюють до відсутності старого забруднення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DC94CADF-D595-45C8-9DE8-333795C65206}"/>
              </a:ext>
            </a:extLst>
          </p:cNvPr>
          <p:cNvSpPr>
            <a:spLocks noGrp="1"/>
          </p:cNvSpPr>
          <p:nvPr/>
        </p:nvSpPr>
        <p:spPr>
          <a:xfrm>
            <a:off x="609600" y="2933700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EB646D4A-C945-4E27-BCB5-A1864AAC111D}"/>
              </a:ext>
            </a:extLst>
          </p:cNvPr>
          <p:cNvSpPr>
            <a:spLocks noGrp="1"/>
          </p:cNvSpPr>
          <p:nvPr/>
        </p:nvSpPr>
        <p:spPr>
          <a:xfrm>
            <a:off x="704850" y="30480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4F1911B-3845-4B16-8D20-CB67890CFC19}"/>
              </a:ext>
            </a:extLst>
          </p:cNvPr>
          <p:cNvSpPr>
            <a:spLocks noGrp="1"/>
          </p:cNvSpPr>
          <p:nvPr/>
        </p:nvSpPr>
        <p:spPr>
          <a:xfrm>
            <a:off x="704850" y="3057525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856DFED-04C5-46BC-8C8E-E9D18702C189}"/>
              </a:ext>
            </a:extLst>
          </p:cNvPr>
          <p:cNvSpPr>
            <a:spLocks noGrp="1"/>
          </p:cNvSpPr>
          <p:nvPr/>
        </p:nvSpPr>
        <p:spPr>
          <a:xfrm>
            <a:off x="1143000" y="2971800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Супутникову ознаку вважають доказом хімічного складу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98BABF34-0FD6-45A5-98CF-F509FA668C38}"/>
              </a:ext>
            </a:extLst>
          </p:cNvPr>
          <p:cNvSpPr>
            <a:spLocks noGrp="1"/>
          </p:cNvSpPr>
          <p:nvPr/>
        </p:nvSpPr>
        <p:spPr>
          <a:xfrm>
            <a:off x="6096000" y="2933700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3F6CA256-02D8-4D77-9ED1-605AA9E55DA7}"/>
              </a:ext>
            </a:extLst>
          </p:cNvPr>
          <p:cNvSpPr>
            <a:spLocks noGrp="1"/>
          </p:cNvSpPr>
          <p:nvPr/>
        </p:nvSpPr>
        <p:spPr>
          <a:xfrm>
            <a:off x="6191250" y="30480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170707E-D678-41D1-A596-8D2C906ADA7A}"/>
              </a:ext>
            </a:extLst>
          </p:cNvPr>
          <p:cNvSpPr>
            <a:spLocks noGrp="1"/>
          </p:cNvSpPr>
          <p:nvPr/>
        </p:nvSpPr>
        <p:spPr>
          <a:xfrm>
            <a:off x="6191250" y="3057525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05662C3-2101-451C-A757-DF5616139620}"/>
              </a:ext>
            </a:extLst>
          </p:cNvPr>
          <p:cNvSpPr>
            <a:spLocks noGrp="1"/>
          </p:cNvSpPr>
          <p:nvPr/>
        </p:nvSpPr>
        <p:spPr>
          <a:xfrm>
            <a:off x="6629400" y="2971800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Модель обмежують кадастром та ігнорують водозбір, вітер і підземний потік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A6307E12-A93F-48F0-81BC-D4E679258187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A8E5E96E-0769-4768-8F07-AFFCE8BBEB4F}"/>
              </a:ext>
            </a:extLst>
          </p:cNvPr>
          <p:cNvSpPr>
            <a:spLocks noGrp="1"/>
          </p:cNvSpPr>
          <p:nvPr/>
        </p:nvSpPr>
        <p:spPr>
          <a:xfrm>
            <a:off x="704850" y="370522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CD63009-B40E-4385-BA4C-2E0F35987418}"/>
              </a:ext>
            </a:extLst>
          </p:cNvPr>
          <p:cNvSpPr>
            <a:spLocks noGrp="1"/>
          </p:cNvSpPr>
          <p:nvPr/>
        </p:nvSpPr>
        <p:spPr>
          <a:xfrm>
            <a:off x="704850" y="3714750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309A7A72-AF8E-40A5-90BD-CC5F49F3F288}"/>
              </a:ext>
            </a:extLst>
          </p:cNvPr>
          <p:cNvSpPr>
            <a:spLocks noGrp="1"/>
          </p:cNvSpPr>
          <p:nvPr/>
        </p:nvSpPr>
        <p:spPr>
          <a:xfrm>
            <a:off x="1143000" y="362902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Недосліджений шлях помилково називають неповним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6FF9AA61-880C-4F40-876C-EB762C8AE469}"/>
              </a:ext>
            </a:extLst>
          </p:cNvPr>
          <p:cNvSpPr>
            <a:spLocks noGrp="1"/>
          </p:cNvSpPr>
          <p:nvPr/>
        </p:nvSpPr>
        <p:spPr>
          <a:xfrm>
            <a:off x="6096000" y="359092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C06B0749-BEAC-4EE5-80F5-3B9D7A7E189C}"/>
              </a:ext>
            </a:extLst>
          </p:cNvPr>
          <p:cNvSpPr>
            <a:spLocks noGrp="1"/>
          </p:cNvSpPr>
          <p:nvPr/>
        </p:nvSpPr>
        <p:spPr>
          <a:xfrm>
            <a:off x="6191250" y="370522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55C2C3CB-1149-4983-ACFB-91036A601870}"/>
              </a:ext>
            </a:extLst>
          </p:cNvPr>
          <p:cNvSpPr>
            <a:spLocks noGrp="1"/>
          </p:cNvSpPr>
          <p:nvPr/>
        </p:nvSpPr>
        <p:spPr>
          <a:xfrm>
            <a:off x="6191250" y="3714750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19DC38D3-83B3-45B0-ABA3-C9C03260C3C9}"/>
              </a:ext>
            </a:extLst>
          </p:cNvPr>
          <p:cNvSpPr>
            <a:spLocks noGrp="1"/>
          </p:cNvSpPr>
          <p:nvPr/>
        </p:nvSpPr>
        <p:spPr>
          <a:xfrm>
            <a:off x="6629400" y="362902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 враховують сезонність води, стоку, рослинності та контакту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E89ABDBE-16D3-49A1-A814-75D542C8FB10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4A3735EE-50CA-4391-AB74-396506F2BE54}"/>
              </a:ext>
            </a:extLst>
          </p:cNvPr>
          <p:cNvSpPr>
            <a:spLocks noGrp="1"/>
          </p:cNvSpPr>
          <p:nvPr/>
        </p:nvSpPr>
        <p:spPr>
          <a:xfrm>
            <a:off x="704850" y="4362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4170B94B-D255-448D-9AA3-D311432F6B2F}"/>
              </a:ext>
            </a:extLst>
          </p:cNvPr>
          <p:cNvSpPr>
            <a:spLocks noGrp="1"/>
          </p:cNvSpPr>
          <p:nvPr/>
        </p:nvSpPr>
        <p:spPr>
          <a:xfrm>
            <a:off x="704850" y="4371975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923538D-3EAA-4857-963D-CC9BE5890C94}"/>
              </a:ext>
            </a:extLst>
          </p:cNvPr>
          <p:cNvSpPr>
            <a:spLocks noGrp="1"/>
          </p:cNvSpPr>
          <p:nvPr/>
        </p:nvSpPr>
        <p:spPr>
          <a:xfrm>
            <a:off x="1143000" y="4286250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 відокремлюють факти, припущення й рекомендації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37DB8F2D-D4E1-48A7-815E-FA74FCA5D402}"/>
              </a:ext>
            </a:extLst>
          </p:cNvPr>
          <p:cNvSpPr>
            <a:spLocks noGrp="1"/>
          </p:cNvSpPr>
          <p:nvPr/>
        </p:nvSpPr>
        <p:spPr>
          <a:xfrm>
            <a:off x="6096000" y="4248150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2100F5A-A4C7-4297-AEC5-3808554237F6}"/>
              </a:ext>
            </a:extLst>
          </p:cNvPr>
          <p:cNvSpPr>
            <a:spLocks noGrp="1"/>
          </p:cNvSpPr>
          <p:nvPr/>
        </p:nvSpPr>
        <p:spPr>
          <a:xfrm>
            <a:off x="6191250" y="4362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500BB478-17A8-4EF4-A67A-5E80CF70F4B7}"/>
              </a:ext>
            </a:extLst>
          </p:cNvPr>
          <p:cNvSpPr>
            <a:spLocks noGrp="1"/>
          </p:cNvSpPr>
          <p:nvPr/>
        </p:nvSpPr>
        <p:spPr>
          <a:xfrm>
            <a:off x="6191250" y="4371975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1DDB3789-B25D-437D-8FF6-A30809439DE4}"/>
              </a:ext>
            </a:extLst>
          </p:cNvPr>
          <p:cNvSpPr>
            <a:spLocks noGrp="1"/>
          </p:cNvSpPr>
          <p:nvPr/>
        </p:nvSpPr>
        <p:spPr>
          <a:xfrm>
            <a:off x="6629400" y="4286250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 оновлюють КМД після польових і лабораторних даних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F4393DEE-7A71-43C8-B832-FE4E339BE07A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E5347ED0-CA56-41BC-A7CB-F30E8D079F7F}"/>
              </a:ext>
            </a:extLst>
          </p:cNvPr>
          <p:cNvSpPr>
            <a:spLocks noGrp="1"/>
          </p:cNvSpPr>
          <p:nvPr/>
        </p:nvSpPr>
        <p:spPr>
          <a:xfrm>
            <a:off x="704850" y="50196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5523245A-D426-4FB6-B120-4F483CFFDBD2}"/>
              </a:ext>
            </a:extLst>
          </p:cNvPr>
          <p:cNvSpPr>
            <a:spLocks noGrp="1"/>
          </p:cNvSpPr>
          <p:nvPr/>
        </p:nvSpPr>
        <p:spPr>
          <a:xfrm>
            <a:off x="704850" y="5029200"/>
            <a:ext cx="3048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4A0B4189-5720-4F1B-8FCC-DF4F543FB2C4}"/>
              </a:ext>
            </a:extLst>
          </p:cNvPr>
          <p:cNvSpPr>
            <a:spLocks noGrp="1"/>
          </p:cNvSpPr>
          <p:nvPr/>
        </p:nvSpPr>
        <p:spPr>
          <a:xfrm>
            <a:off x="1143000" y="494347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Входять на територію без підтвердженого безпечного доступу</a:t>
            </a:r>
          </a:p>
        </p:txBody>
      </p:sp>
      <p:sp>
        <p:nvSpPr>
          <p:cNvPr id="45" name="Прямокутник: округлені кути 44">
            <a:extLst>
              <a:ext uri="{FF2B5EF4-FFF2-40B4-BE49-F238E27FC236}">
                <a16:creationId xmlns:a16="http://schemas.microsoft.com/office/drawing/2014/main" id="{99CB79A8-BB13-4380-B017-8866B886E234}"/>
              </a:ext>
            </a:extLst>
          </p:cNvPr>
          <p:cNvSpPr>
            <a:spLocks noGrp="1"/>
          </p:cNvSpPr>
          <p:nvPr/>
        </p:nvSpPr>
        <p:spPr>
          <a:xfrm>
            <a:off x="6096000" y="4905375"/>
            <a:ext cx="5219700" cy="533400"/>
          </a:xfrm>
          <a:prstGeom prst="roundRect">
            <a:avLst>
              <a:gd name="adj" fmla="val 16071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46" name="Прямокутник: округлені кути 45">
            <a:extLst>
              <a:ext uri="{FF2B5EF4-FFF2-40B4-BE49-F238E27FC236}">
                <a16:creationId xmlns:a16="http://schemas.microsoft.com/office/drawing/2014/main" id="{6F19C1D0-7344-4B93-ADCA-8603C0C19DC1}"/>
              </a:ext>
            </a:extLst>
          </p:cNvPr>
          <p:cNvSpPr>
            <a:spLocks noGrp="1"/>
          </p:cNvSpPr>
          <p:nvPr/>
        </p:nvSpPr>
        <p:spPr>
          <a:xfrm>
            <a:off x="6191250" y="5019675"/>
            <a:ext cx="361950" cy="3048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3FEC42C3-3912-47F5-962A-7868DD0FC391}"/>
              </a:ext>
            </a:extLst>
          </p:cNvPr>
          <p:cNvSpPr>
            <a:spLocks noGrp="1"/>
          </p:cNvSpPr>
          <p:nvPr/>
        </p:nvSpPr>
        <p:spPr>
          <a:xfrm>
            <a:off x="6191250" y="5029200"/>
            <a:ext cx="3619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1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AFF6712D-864B-4D37-880B-2BCA33A196EC}"/>
              </a:ext>
            </a:extLst>
          </p:cNvPr>
          <p:cNvSpPr>
            <a:spLocks noGrp="1"/>
          </p:cNvSpPr>
          <p:nvPr/>
        </p:nvSpPr>
        <p:spPr>
          <a:xfrm>
            <a:off x="6629400" y="4943475"/>
            <a:ext cx="4495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Фіксують прогалини без пріоритету, відповідального і способу усунення</a:t>
            </a:r>
          </a:p>
        </p:txBody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5C525BC8-5804-442F-ACB3-09449A026E19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55991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рямокутник 67">
            <a:extLst>
              <a:ext uri="{FF2B5EF4-FFF2-40B4-BE49-F238E27FC236}">
                <a16:creationId xmlns:a16="http://schemas.microsoft.com/office/drawing/2014/main" id="{BF2B197A-D000-4694-9684-23BA287C60D3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ЗАСТОСУВАННЯ КМД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5255AF2-8065-4B56-9F80-EC5EE7223194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Ситуаційний приклад: зруйнований склад ПММ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E5F60A7-878A-4DBD-BF8F-80905A6EF445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19A07B8-F30F-42AE-93F5-35A26A7241CD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9FE01AD-AC74-495C-86DE-0F3C61CA86D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665E07C-9BD4-4C0C-9FD8-904F7F5176B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42E05F6-239B-4C1B-9567-B5396E0EE658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20F33B5-30AD-412B-AFDE-3600F7910922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Ситуаційний аналіз — застосування логіки «джерело — перенесення — рецептор» до конкретної ділянки для вибору безпечного першого циклу дослідження.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F0DFACC-D6E9-47A8-985D-CEF3FC9DE758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24765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ВИХІДНА СИТУАЦІЯ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AD16ABA-A0A4-46AE-854E-1FD4F51D663F}"/>
              </a:ext>
            </a:extLst>
          </p:cNvPr>
          <p:cNvSpPr>
            <a:spLocks noGrp="1"/>
          </p:cNvSpPr>
          <p:nvPr/>
        </p:nvSpPr>
        <p:spPr>
          <a:xfrm>
            <a:off x="609600" y="2438400"/>
            <a:ext cx="10972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99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99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Згорілі резервуари, вирви й маслянисті плями. Дренажна канава веде до малої річки. Нижче за течією розташовані городи та технічний водозабір. Мінний статус внутрішньої частини не підтверджено.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2D264EDC-5CBE-4AD0-8E10-1C4B56EFAEE5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3352800" cy="2628900"/>
          </a:xfrm>
          <a:prstGeom prst="roundRect">
            <a:avLst>
              <a:gd name="adj" fmla="val 4348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D719696-A0CA-4397-AB12-5D48039E78AD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4BD3EC3-05AE-49CB-9443-FF447E0209B0}"/>
              </a:ext>
            </a:extLst>
          </p:cNvPr>
          <p:cNvSpPr>
            <a:spLocks noGrp="1"/>
          </p:cNvSpPr>
          <p:nvPr/>
        </p:nvSpPr>
        <p:spPr>
          <a:xfrm>
            <a:off x="781050" y="3324225"/>
            <a:ext cx="30099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КАБІНЕТНИЙ ЕТАП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480D83BD-F0B7-4334-B99F-23BB9FB267F6}"/>
              </a:ext>
            </a:extLst>
          </p:cNvPr>
          <p:cNvSpPr>
            <a:spLocks noGrp="1"/>
          </p:cNvSpPr>
          <p:nvPr/>
        </p:nvSpPr>
        <p:spPr>
          <a:xfrm>
            <a:off x="781050" y="37242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E769201-7DC0-4456-945F-BA9FDA67156B}"/>
              </a:ext>
            </a:extLst>
          </p:cNvPr>
          <p:cNvSpPr>
            <a:spLocks noGrp="1"/>
          </p:cNvSpPr>
          <p:nvPr/>
        </p:nvSpPr>
        <p:spPr>
          <a:xfrm>
            <a:off x="781050" y="37242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E8BF2F8-98DE-4FC7-95A9-01D7A392298C}"/>
              </a:ext>
            </a:extLst>
          </p:cNvPr>
          <p:cNvSpPr>
            <a:spLocks noGrp="1"/>
          </p:cNvSpPr>
          <p:nvPr/>
        </p:nvSpPr>
        <p:spPr>
          <a:xfrm>
            <a:off x="1047750" y="366712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плани резервуарів і трубопроводів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F2C82E59-0857-4748-BF79-802133D032FC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390ACCA-0953-49B0-980F-E3ABBD742EAE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07837E3-6274-4432-AAEA-97D6AF9A9646}"/>
              </a:ext>
            </a:extLst>
          </p:cNvPr>
          <p:cNvSpPr>
            <a:spLocks noGrp="1"/>
          </p:cNvSpPr>
          <p:nvPr/>
        </p:nvSpPr>
        <p:spPr>
          <a:xfrm>
            <a:off x="1047750" y="4038600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номенклатура пального та довоєнні дані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C95A2552-42E7-48FB-9FFA-C8DC9892AE35}"/>
              </a:ext>
            </a:extLst>
          </p:cNvPr>
          <p:cNvSpPr>
            <a:spLocks noGrp="1"/>
          </p:cNvSpPr>
          <p:nvPr/>
        </p:nvSpPr>
        <p:spPr>
          <a:xfrm>
            <a:off x="781050" y="44672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905CFDB-2B3E-4C62-A95E-4BB91EE406EB}"/>
              </a:ext>
            </a:extLst>
          </p:cNvPr>
          <p:cNvSpPr>
            <a:spLocks noGrp="1"/>
          </p:cNvSpPr>
          <p:nvPr/>
        </p:nvSpPr>
        <p:spPr>
          <a:xfrm>
            <a:off x="781050" y="446722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4AAA2B1C-2EAF-446E-8814-F207313EBB22}"/>
              </a:ext>
            </a:extLst>
          </p:cNvPr>
          <p:cNvSpPr>
            <a:spLocks noGrp="1"/>
          </p:cNvSpPr>
          <p:nvPr/>
        </p:nvSpPr>
        <p:spPr>
          <a:xfrm>
            <a:off x="1047750" y="441007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знімки до події, після пожежі й опадів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F50D7876-C09B-4BB6-8A67-B21EB8D4E5E8}"/>
              </a:ext>
            </a:extLst>
          </p:cNvPr>
          <p:cNvSpPr>
            <a:spLocks noGrp="1"/>
          </p:cNvSpPr>
          <p:nvPr/>
        </p:nvSpPr>
        <p:spPr>
          <a:xfrm>
            <a:off x="781050" y="4838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872AF4C-9247-4901-9842-5955E18D148D}"/>
              </a:ext>
            </a:extLst>
          </p:cNvPr>
          <p:cNvSpPr>
            <a:spLocks noGrp="1"/>
          </p:cNvSpPr>
          <p:nvPr/>
        </p:nvSpPr>
        <p:spPr>
          <a:xfrm>
            <a:off x="781050" y="483870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41FA43A-FC31-4668-B7C8-7FA70685A82C}"/>
              </a:ext>
            </a:extLst>
          </p:cNvPr>
          <p:cNvSpPr>
            <a:spLocks noGrp="1"/>
          </p:cNvSpPr>
          <p:nvPr/>
        </p:nvSpPr>
        <p:spPr>
          <a:xfrm>
            <a:off x="1047750" y="4781550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рельєф, стік, водозабори та заплава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D91FFDD4-0A78-485F-B99C-0774C55F4E96}"/>
              </a:ext>
            </a:extLst>
          </p:cNvPr>
          <p:cNvSpPr>
            <a:spLocks noGrp="1"/>
          </p:cNvSpPr>
          <p:nvPr/>
        </p:nvSpPr>
        <p:spPr>
          <a:xfrm>
            <a:off x="781050" y="52101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0E898D6-603E-4B9B-902F-5DA44D56940A}"/>
              </a:ext>
            </a:extLst>
          </p:cNvPr>
          <p:cNvSpPr>
            <a:spLocks noGrp="1"/>
          </p:cNvSpPr>
          <p:nvPr/>
        </p:nvSpPr>
        <p:spPr>
          <a:xfrm>
            <a:off x="781050" y="52101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3C83DDF-1089-4798-93AE-3ACBC16467B6}"/>
              </a:ext>
            </a:extLst>
          </p:cNvPr>
          <p:cNvSpPr>
            <a:spLocks noGrp="1"/>
          </p:cNvSpPr>
          <p:nvPr/>
        </p:nvSpPr>
        <p:spPr>
          <a:xfrm>
            <a:off x="1047750" y="515302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мінний статус, межі доступу й інтерв’ю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5CEBC12-C829-4453-8735-AD05261C4595}"/>
              </a:ext>
            </a:extLst>
          </p:cNvPr>
          <p:cNvSpPr>
            <a:spLocks noGrp="1"/>
          </p:cNvSpPr>
          <p:nvPr/>
        </p:nvSpPr>
        <p:spPr>
          <a:xfrm>
            <a:off x="4114800" y="3143250"/>
            <a:ext cx="3352800" cy="26289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08FDA61D-E2FD-4AB0-9E1A-2BDE7191CB28}"/>
              </a:ext>
            </a:extLst>
          </p:cNvPr>
          <p:cNvSpPr>
            <a:spLocks noGrp="1"/>
          </p:cNvSpPr>
          <p:nvPr/>
        </p:nvSpPr>
        <p:spPr>
          <a:xfrm>
            <a:off x="4114800" y="314325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9FEFE711-54DD-4AF2-A709-BCFB35AA4B6E}"/>
              </a:ext>
            </a:extLst>
          </p:cNvPr>
          <p:cNvSpPr>
            <a:spLocks noGrp="1"/>
          </p:cNvSpPr>
          <p:nvPr/>
        </p:nvSpPr>
        <p:spPr>
          <a:xfrm>
            <a:off x="4286250" y="3324225"/>
            <a:ext cx="30099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ПОЧАТКОВА КМД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2D640599-E2C3-4226-91F1-8A8648F37E86}"/>
              </a:ext>
            </a:extLst>
          </p:cNvPr>
          <p:cNvSpPr>
            <a:spLocks noGrp="1"/>
          </p:cNvSpPr>
          <p:nvPr/>
        </p:nvSpPr>
        <p:spPr>
          <a:xfrm>
            <a:off x="4286250" y="37242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B274DB9E-426A-4FE3-8494-33B91423D18B}"/>
              </a:ext>
            </a:extLst>
          </p:cNvPr>
          <p:cNvSpPr>
            <a:spLocks noGrp="1"/>
          </p:cNvSpPr>
          <p:nvPr/>
        </p:nvSpPr>
        <p:spPr>
          <a:xfrm>
            <a:off x="4286250" y="37242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846F3771-00E5-442E-945C-A4FB9C98D2B9}"/>
              </a:ext>
            </a:extLst>
          </p:cNvPr>
          <p:cNvSpPr>
            <a:spLocks noGrp="1"/>
          </p:cNvSpPr>
          <p:nvPr/>
        </p:nvSpPr>
        <p:spPr>
          <a:xfrm>
            <a:off x="4552950" y="366712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джерела: резервуари, ґрунт, пожежний стік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3A549578-602A-48B9-9DFD-ADE8417865CA}"/>
              </a:ext>
            </a:extLst>
          </p:cNvPr>
          <p:cNvSpPr>
            <a:spLocks noGrp="1"/>
          </p:cNvSpPr>
          <p:nvPr/>
        </p:nvSpPr>
        <p:spPr>
          <a:xfrm>
            <a:off x="4286250" y="40957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C246524C-0B27-44F0-B1FE-58F17716E46C}"/>
              </a:ext>
            </a:extLst>
          </p:cNvPr>
          <p:cNvSpPr>
            <a:spLocks noGrp="1"/>
          </p:cNvSpPr>
          <p:nvPr/>
        </p:nvSpPr>
        <p:spPr>
          <a:xfrm>
            <a:off x="4286250" y="409575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ECA4CDC4-307B-415A-A211-7CF73F98FF05}"/>
              </a:ext>
            </a:extLst>
          </p:cNvPr>
          <p:cNvSpPr>
            <a:spLocks noGrp="1"/>
          </p:cNvSpPr>
          <p:nvPr/>
        </p:nvSpPr>
        <p:spPr>
          <a:xfrm>
            <a:off x="4552950" y="4038600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893"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забруднювачі: нафтопродукти, BTEX, ПАВ, метали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7681A3DB-1198-4FCC-A8B8-D39EAEEA27D2}"/>
              </a:ext>
            </a:extLst>
          </p:cNvPr>
          <p:cNvSpPr>
            <a:spLocks noGrp="1"/>
          </p:cNvSpPr>
          <p:nvPr/>
        </p:nvSpPr>
        <p:spPr>
          <a:xfrm>
            <a:off x="4286250" y="44672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C81F5836-845C-4217-9F36-989CA8BA6B87}"/>
              </a:ext>
            </a:extLst>
          </p:cNvPr>
          <p:cNvSpPr>
            <a:spLocks noGrp="1"/>
          </p:cNvSpPr>
          <p:nvPr/>
        </p:nvSpPr>
        <p:spPr>
          <a:xfrm>
            <a:off x="4286250" y="446722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C0E1A3C8-9E2D-4B48-9D7B-F8E5142577A9}"/>
              </a:ext>
            </a:extLst>
          </p:cNvPr>
          <p:cNvSpPr>
            <a:spLocks noGrp="1"/>
          </p:cNvSpPr>
          <p:nvPr/>
        </p:nvSpPr>
        <p:spPr>
          <a:xfrm>
            <a:off x="4552950" y="441007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шляхи: інфільтрація, канава, річка, пари й пил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3C62B233-9190-4090-8E90-9B48E704C633}"/>
              </a:ext>
            </a:extLst>
          </p:cNvPr>
          <p:cNvSpPr>
            <a:spLocks noGrp="1"/>
          </p:cNvSpPr>
          <p:nvPr/>
        </p:nvSpPr>
        <p:spPr>
          <a:xfrm>
            <a:off x="4286250" y="4838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D8BFD9A1-CA4D-46AA-AF98-0D3197DBE45E}"/>
              </a:ext>
            </a:extLst>
          </p:cNvPr>
          <p:cNvSpPr>
            <a:spLocks noGrp="1"/>
          </p:cNvSpPr>
          <p:nvPr/>
        </p:nvSpPr>
        <p:spPr>
          <a:xfrm>
            <a:off x="4286250" y="483870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51AE8FDE-71A3-42E2-9C7F-47FF1F094AA4}"/>
              </a:ext>
            </a:extLst>
          </p:cNvPr>
          <p:cNvSpPr>
            <a:spLocks noGrp="1"/>
          </p:cNvSpPr>
          <p:nvPr/>
        </p:nvSpPr>
        <p:spPr>
          <a:xfrm>
            <a:off x="4552950" y="4781550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рецептори: люди, біота, городи, водозабір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BCBA63F2-5538-4DF6-8863-A6926A595E7B}"/>
              </a:ext>
            </a:extLst>
          </p:cNvPr>
          <p:cNvSpPr>
            <a:spLocks noGrp="1"/>
          </p:cNvSpPr>
          <p:nvPr/>
        </p:nvSpPr>
        <p:spPr>
          <a:xfrm>
            <a:off x="4286250" y="52101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AE34BABF-C94C-4FAF-8685-4B43CF6E39D3}"/>
              </a:ext>
            </a:extLst>
          </p:cNvPr>
          <p:cNvSpPr>
            <a:spLocks noGrp="1"/>
          </p:cNvSpPr>
          <p:nvPr/>
        </p:nvSpPr>
        <p:spPr>
          <a:xfrm>
            <a:off x="4286250" y="52101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BB884F25-C5E1-474C-AF39-EF2701F654AA}"/>
              </a:ext>
            </a:extLst>
          </p:cNvPr>
          <p:cNvSpPr>
            <a:spLocks noGrp="1"/>
          </p:cNvSpPr>
          <p:nvPr/>
        </p:nvSpPr>
        <p:spPr>
          <a:xfrm>
            <a:off x="4552950" y="5153025"/>
            <a:ext cx="276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292"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прогалини: обсяг, активність, потік, донні відклади</a:t>
            </a:r>
          </a:p>
        </p:txBody>
      </p: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A16C04AA-5AF4-436F-8F77-33367FB9E7CF}"/>
              </a:ext>
            </a:extLst>
          </p:cNvPr>
          <p:cNvSpPr>
            <a:spLocks noGrp="1"/>
          </p:cNvSpPr>
          <p:nvPr/>
        </p:nvSpPr>
        <p:spPr>
          <a:xfrm>
            <a:off x="7620000" y="3143250"/>
            <a:ext cx="3962400" cy="2628900"/>
          </a:xfrm>
          <a:prstGeom prst="roundRect">
            <a:avLst>
              <a:gd name="adj" fmla="val 4348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48" name="Прямокутник: округлені кути 47">
            <a:extLst>
              <a:ext uri="{FF2B5EF4-FFF2-40B4-BE49-F238E27FC236}">
                <a16:creationId xmlns:a16="http://schemas.microsoft.com/office/drawing/2014/main" id="{60D7FC44-7F60-4032-97C0-049D305210A5}"/>
              </a:ext>
            </a:extLst>
          </p:cNvPr>
          <p:cNvSpPr>
            <a:spLocks noGrp="1"/>
          </p:cNvSpPr>
          <p:nvPr/>
        </p:nvSpPr>
        <p:spPr>
          <a:xfrm>
            <a:off x="7620000" y="3143250"/>
            <a:ext cx="3962400" cy="762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3E810CE1-98B4-421E-8F51-7378081D88F5}"/>
              </a:ext>
            </a:extLst>
          </p:cNvPr>
          <p:cNvSpPr>
            <a:spLocks noGrp="1"/>
          </p:cNvSpPr>
          <p:nvPr/>
        </p:nvSpPr>
        <p:spPr>
          <a:xfrm>
            <a:off x="7791450" y="33242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РІШЕННЯ ПЕРШОГО ЦИКЛУ</a:t>
            </a:r>
          </a:p>
        </p:txBody>
      </p:sp>
      <p:sp>
        <p:nvSpPr>
          <p:cNvPr id="50" name="Прямокутник: округлені кути 49">
            <a:extLst>
              <a:ext uri="{FF2B5EF4-FFF2-40B4-BE49-F238E27FC236}">
                <a16:creationId xmlns:a16="http://schemas.microsoft.com/office/drawing/2014/main" id="{0AE807E8-51F3-4482-A2F2-6153DAF9308C}"/>
              </a:ext>
            </a:extLst>
          </p:cNvPr>
          <p:cNvSpPr>
            <a:spLocks noGrp="1"/>
          </p:cNvSpPr>
          <p:nvPr/>
        </p:nvSpPr>
        <p:spPr>
          <a:xfrm>
            <a:off x="7791450" y="37242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8EB2C73F-760A-45B2-B0F9-AAFB06E45043}"/>
              </a:ext>
            </a:extLst>
          </p:cNvPr>
          <p:cNvSpPr>
            <a:spLocks noGrp="1"/>
          </p:cNvSpPr>
          <p:nvPr/>
        </p:nvSpPr>
        <p:spPr>
          <a:xfrm>
            <a:off x="7791450" y="37242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91D09FA5-A7E8-4298-AC26-EEFB461601B7}"/>
              </a:ext>
            </a:extLst>
          </p:cNvPr>
          <p:cNvSpPr>
            <a:spLocks noGrp="1"/>
          </p:cNvSpPr>
          <p:nvPr/>
        </p:nvSpPr>
        <p:spPr>
          <a:xfrm>
            <a:off x="8058150" y="3667125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644"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 входити у внутрішню частину до підтвердження доступу</a:t>
            </a:r>
          </a:p>
        </p:txBody>
      </p:sp>
      <p:sp>
        <p:nvSpPr>
          <p:cNvPr id="53" name="Прямокутник: округлені кути 52">
            <a:extLst>
              <a:ext uri="{FF2B5EF4-FFF2-40B4-BE49-F238E27FC236}">
                <a16:creationId xmlns:a16="http://schemas.microsoft.com/office/drawing/2014/main" id="{A48B4C42-323F-40B3-899F-B583FA2949DB}"/>
              </a:ext>
            </a:extLst>
          </p:cNvPr>
          <p:cNvSpPr>
            <a:spLocks noGrp="1"/>
          </p:cNvSpPr>
          <p:nvPr/>
        </p:nvSpPr>
        <p:spPr>
          <a:xfrm>
            <a:off x="7791450" y="40957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BB7ED3B1-8C0D-46A7-AF4C-0AE71519A569}"/>
              </a:ext>
            </a:extLst>
          </p:cNvPr>
          <p:cNvSpPr>
            <a:spLocks noGrp="1"/>
          </p:cNvSpPr>
          <p:nvPr/>
        </p:nvSpPr>
        <p:spPr>
          <a:xfrm>
            <a:off x="7791450" y="409575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C3BA7019-5B27-4DAC-B786-CCAE8109F229}"/>
              </a:ext>
            </a:extLst>
          </p:cNvPr>
          <p:cNvSpPr>
            <a:spLocks noGrp="1"/>
          </p:cNvSpPr>
          <p:nvPr/>
        </p:nvSpPr>
        <p:spPr>
          <a:xfrm>
            <a:off x="8058150" y="4038600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49"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відібрати воду в канаві та річці вище і нижче надходження</a:t>
            </a:r>
          </a:p>
        </p:txBody>
      </p:sp>
      <p:sp>
        <p:nvSpPr>
          <p:cNvPr id="56" name="Прямокутник: округлені кути 55">
            <a:extLst>
              <a:ext uri="{FF2B5EF4-FFF2-40B4-BE49-F238E27FC236}">
                <a16:creationId xmlns:a16="http://schemas.microsoft.com/office/drawing/2014/main" id="{32EB7653-2AED-4909-B2D3-A6F5E4B5B145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CA0788C1-8F04-44BC-9C45-D1446EBFEA3A}"/>
              </a:ext>
            </a:extLst>
          </p:cNvPr>
          <p:cNvSpPr>
            <a:spLocks noGrp="1"/>
          </p:cNvSpPr>
          <p:nvPr/>
        </p:nvSpPr>
        <p:spPr>
          <a:xfrm>
            <a:off x="7791450" y="446722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A698DAF5-32C5-4E00-90B0-5C96599251CD}"/>
              </a:ext>
            </a:extLst>
          </p:cNvPr>
          <p:cNvSpPr>
            <a:spLocks noGrp="1"/>
          </p:cNvSpPr>
          <p:nvPr/>
        </p:nvSpPr>
        <p:spPr>
          <a:xfrm>
            <a:off x="8058150" y="4410075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перевірити водозабір і спостерігати на межі майданчика</a:t>
            </a:r>
          </a:p>
        </p:txBody>
      </p:sp>
      <p:sp>
        <p:nvSpPr>
          <p:cNvPr id="59" name="Прямокутник: округлені кути 58">
            <a:extLst>
              <a:ext uri="{FF2B5EF4-FFF2-40B4-BE49-F238E27FC236}">
                <a16:creationId xmlns:a16="http://schemas.microsoft.com/office/drawing/2014/main" id="{52840AB5-11F2-4529-B701-22E058969F77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60" name="Прямокутник 59">
            <a:extLst>
              <a:ext uri="{FF2B5EF4-FFF2-40B4-BE49-F238E27FC236}">
                <a16:creationId xmlns:a16="http://schemas.microsoft.com/office/drawing/2014/main" id="{6EBB8BF4-64A3-4086-86A6-508DA718AFF5}"/>
              </a:ext>
            </a:extLst>
          </p:cNvPr>
          <p:cNvSpPr>
            <a:spLocks noGrp="1"/>
          </p:cNvSpPr>
          <p:nvPr/>
        </p:nvSpPr>
        <p:spPr>
          <a:xfrm>
            <a:off x="7791450" y="4838700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67D136CF-D49E-4D65-A6E0-E152D6C646AC}"/>
              </a:ext>
            </a:extLst>
          </p:cNvPr>
          <p:cNvSpPr>
            <a:spLocks noGrp="1"/>
          </p:cNvSpPr>
          <p:nvPr/>
        </p:nvSpPr>
        <p:spPr>
          <a:xfrm>
            <a:off x="8058150" y="4781550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узгодити наступний етап з уповноваженими службами</a:t>
            </a:r>
          </a:p>
        </p:txBody>
      </p:sp>
      <p:sp>
        <p:nvSpPr>
          <p:cNvPr id="62" name="Прямокутник: округлені кути 61">
            <a:extLst>
              <a:ext uri="{FF2B5EF4-FFF2-40B4-BE49-F238E27FC236}">
                <a16:creationId xmlns:a16="http://schemas.microsoft.com/office/drawing/2014/main" id="{DDAB8875-2AAE-4295-AF6E-C9D47813730F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24F67404-37CD-4D4D-9EB1-A2535C3B5A99}"/>
              </a:ext>
            </a:extLst>
          </p:cNvPr>
          <p:cNvSpPr>
            <a:spLocks noGrp="1"/>
          </p:cNvSpPr>
          <p:nvPr/>
        </p:nvSpPr>
        <p:spPr>
          <a:xfrm>
            <a:off x="7791450" y="5210175"/>
            <a:ext cx="171450" cy="161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"/>
          </a:bodyPr>
          <a:lstStyle/>
          <a:p>
            <a:pPr algn="ctr">
              <a:buNone/>
              <a:def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7A8D0E7E-5D76-4519-AB81-A0BAAB142A53}"/>
              </a:ext>
            </a:extLst>
          </p:cNvPr>
          <p:cNvSpPr>
            <a:spLocks noGrp="1"/>
          </p:cNvSpPr>
          <p:nvPr/>
        </p:nvSpPr>
        <p:spPr>
          <a:xfrm>
            <a:off x="8058150" y="5153025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393"/>
          </a:bodyPr>
          <a:lstStyle/>
          <a:p>
            <a:pPr algn="l">
              <a:buNone/>
              <a:def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1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оновити КМД та вирішити питання локалізації й обмежень</a:t>
            </a:r>
          </a:p>
        </p:txBody>
      </p:sp>
      <p:sp>
        <p:nvSpPr>
          <p:cNvPr id="65" name="Прямокутник: округлені кути 64">
            <a:extLst>
              <a:ext uri="{FF2B5EF4-FFF2-40B4-BE49-F238E27FC236}">
                <a16:creationId xmlns:a16="http://schemas.microsoft.com/office/drawing/2014/main" id="{0410E62A-C01D-4FA6-A51A-862B744FBDCF}"/>
              </a:ext>
            </a:extLst>
          </p:cNvPr>
          <p:cNvSpPr>
            <a:spLocks noGrp="1"/>
          </p:cNvSpPr>
          <p:nvPr/>
        </p:nvSpPr>
        <p:spPr>
          <a:xfrm>
            <a:off x="914400" y="5943600"/>
            <a:ext cx="10363200" cy="438150"/>
          </a:xfrm>
          <a:prstGeom prst="roundRect">
            <a:avLst>
              <a:gd name="adj" fmla="val 2608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66" name="Прямокутник 65">
            <a:extLst>
              <a:ext uri="{FF2B5EF4-FFF2-40B4-BE49-F238E27FC236}">
                <a16:creationId xmlns:a16="http://schemas.microsoft.com/office/drawing/2014/main" id="{EEC52CED-4E11-4D2A-8E14-EFBFADEF47C7}"/>
              </a:ext>
            </a:extLst>
          </p:cNvPr>
          <p:cNvSpPr>
            <a:spLocks noGrp="1"/>
          </p:cNvSpPr>
          <p:nvPr/>
        </p:nvSpPr>
        <p:spPr>
          <a:xfrm>
            <a:off x="1104900" y="6010275"/>
            <a:ext cx="9982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Безпечні периферійні точки можуть підтвердити міграцію забруднення до отримання доступу всередину майданчика.</a:t>
            </a:r>
          </a:p>
        </p:txBody>
      </p:sp>
      <p:sp>
        <p:nvSpPr>
          <p:cNvPr id="67" name="Прямокутник 66">
            <a:extLst>
              <a:ext uri="{FF2B5EF4-FFF2-40B4-BE49-F238E27FC236}">
                <a16:creationId xmlns:a16="http://schemas.microsoft.com/office/drawing/2014/main" id="{D840E7BA-E847-4CA9-9061-76588AC328FA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475513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9DFE9F7-615B-4239-A5F9-977C8D7D6A03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ДОКУМЕНТУВАННЯ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A5E48AA-A2A8-4DA4-BF52-3612AAF587A9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Рекомендована структура звіту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70D326D-35B1-463A-A57D-C7E43763128B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4D61C79-A0CC-41F9-9A23-7BC1B7BE5FAC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636EEF9-EE19-4C79-A1F0-3EE155F76B1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96A3256-BD54-446D-A408-BDF2413656B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9CAA209-8F08-4BB2-BC70-EBF2391615C8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D2888F2-7508-482B-B6D7-B1E84983DC76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Звіт попереднього обстеження — структурований документ, що пов’язує вихідні дані, якість доказів, КМД, невизначеність і програму наступного дослідження.</a:t>
            </a:r>
          </a:p>
        </p:txBody>
      </p:sp>
      <p:graphicFrame>
        <p:nvGraphicFramePr>
          <p:cNvPr id="23" name="Таблиця 22"/>
          <p:cNvGraphicFramePr/>
          <p:nvPr/>
        </p:nvGraphicFramePr>
        <p:xfrm>
          <a:off x="609600" y="2324100"/>
          <a:ext cx="10972800" cy="321945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3890"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Ідентифікація та межі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Джерела й умови ділянки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КМД, рішення та додатки</a:t>
                      </a:r>
                    </a:p>
                  </a:txBody>
                  <a:tcPr marL="85725" marR="85725" marT="47625" marB="47625" anchor="ctr">
                    <a:solidFill>
                      <a:srgbClr val="2D60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 Титульні й ідентифікаційні дані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5. Історія використання та хронологія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9. Графічна й таблична КМД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 Мета, питання рішення, просторові й часові межі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 Фізико-географічні, геологічні та гідрологічні умови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10. Невизначеність, суперечності та пріоритетні прогалини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3. Безпекові обмеження та статус доступу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 Потенційні джерела і забруднювачі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 Невідкладні дії та програма наступного дослідження</a:t>
                      </a:r>
                    </a:p>
                  </a:txBody>
                  <a:tcPr marL="762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4. Методи, джерела інформації та критерії якості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8. Перенесення, рецептори та шляхи експозиції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5">
                          <a:solidFill>
                            <a:srgbClr val="213B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12. Карти, реєстр даних, фото, інтерв’ю та журнал версій</a:t>
                      </a:r>
                    </a:p>
                  </a:txBody>
                  <a:tcPr marL="76200" marR="76200" marT="28575" marB="28575" anchor="ctr">
                    <a:solidFill>
                      <a:srgbClr val="EA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DA1FCE4-28EE-4DCE-A486-480DECA5229B}"/>
              </a:ext>
            </a:extLst>
          </p:cNvPr>
          <p:cNvSpPr>
            <a:spLocks noGrp="1"/>
          </p:cNvSpPr>
          <p:nvPr/>
        </p:nvSpPr>
        <p:spPr>
          <a:xfrm>
            <a:off x="1219200" y="5829300"/>
            <a:ext cx="9753600" cy="457200"/>
          </a:xfrm>
          <a:prstGeom prst="roundRect">
            <a:avLst>
              <a:gd name="adj" fmla="val 2500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F33F4B7-6E62-4F7D-85AA-8F166FEDBC21}"/>
              </a:ext>
            </a:extLst>
          </p:cNvPr>
          <p:cNvSpPr>
            <a:spLocks noGrp="1"/>
          </p:cNvSpPr>
          <p:nvPr/>
        </p:nvSpPr>
        <p:spPr>
          <a:xfrm>
            <a:off x="1409700" y="5895975"/>
            <a:ext cx="93726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Кожен висновок має посилатися на джерело, дату, просторову прив’язку та рівень довіри.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64C961E-E429-482E-B64D-A2923617478E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36268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2C01A521-A160-4508-ADBE-F74B73B6E540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САМОПЕРЕВІРКА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092BE51-F445-4BEB-8473-448D64EC75D2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Контрольний чек-лист попереднього обстеження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726AD99-FCDE-4466-9730-399D8B1140F0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CC03320-6797-45C4-A153-E79E6C2E905E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BF6E161-B1A3-43B1-A840-9850EF4BB732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99B080C-9F8D-4000-816C-079BA7DD7560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DA83214-EC4C-423A-90E7-281E5E5F496C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0F7E7FB-CFBD-45B6-AA6D-35A84DDB3F87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Контрольний чек-лист — перелік обов’язкових перевірок, який підтверджує повноту КМД перед переходом до детального польового дослідження.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A464A564-9B42-4A66-8CEA-7DBE845F88F8}"/>
              </a:ext>
            </a:extLst>
          </p:cNvPr>
          <p:cNvSpPr>
            <a:spLocks noGrp="1"/>
          </p:cNvSpPr>
          <p:nvPr/>
        </p:nvSpPr>
        <p:spPr>
          <a:xfrm>
            <a:off x="609600" y="2286000"/>
            <a:ext cx="3352800" cy="3476625"/>
          </a:xfrm>
          <a:prstGeom prst="roundRect">
            <a:avLst>
              <a:gd name="adj" fmla="val 3409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A137CE6E-F076-4A31-BC44-8736E35D6E40}"/>
              </a:ext>
            </a:extLst>
          </p:cNvPr>
          <p:cNvSpPr>
            <a:spLocks noGrp="1"/>
          </p:cNvSpPr>
          <p:nvPr/>
        </p:nvSpPr>
        <p:spPr>
          <a:xfrm>
            <a:off x="609600" y="22860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F3A45D4-8545-46D2-AC65-0E9D465D0E27}"/>
              </a:ext>
            </a:extLst>
          </p:cNvPr>
          <p:cNvSpPr>
            <a:spLocks noGrp="1"/>
          </p:cNvSpPr>
          <p:nvPr/>
        </p:nvSpPr>
        <p:spPr>
          <a:xfrm>
            <a:off x="781050" y="2476500"/>
            <a:ext cx="30099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4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84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МЕЖІ ТА ДОКАЗИ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597536E5-3119-4196-B51B-010425882EA9}"/>
              </a:ext>
            </a:extLst>
          </p:cNvPr>
          <p:cNvSpPr>
            <a:spLocks noGrp="1"/>
          </p:cNvSpPr>
          <p:nvPr/>
        </p:nvSpPr>
        <p:spPr>
          <a:xfrm>
            <a:off x="781050" y="29622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3D7FA1"/>
            </a:solidFill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CF15A75-B935-4340-B99A-B3573436CD87}"/>
              </a:ext>
            </a:extLst>
          </p:cNvPr>
          <p:cNvSpPr>
            <a:spLocks noGrp="1"/>
          </p:cNvSpPr>
          <p:nvPr/>
        </p:nvSpPr>
        <p:spPr>
          <a:xfrm>
            <a:off x="1104900" y="28765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Сформульовано рішення для обстеження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1104A81-C542-4303-B9F9-495407E0AC2C}"/>
              </a:ext>
            </a:extLst>
          </p:cNvPr>
          <p:cNvSpPr>
            <a:spLocks noGrp="1"/>
          </p:cNvSpPr>
          <p:nvPr/>
        </p:nvSpPr>
        <p:spPr>
          <a:xfrm>
            <a:off x="781050" y="34766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3D7FA1"/>
            </a:solidFill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81D8354-7A2B-4F34-9201-B19C4BD23C04}"/>
              </a:ext>
            </a:extLst>
          </p:cNvPr>
          <p:cNvSpPr>
            <a:spLocks noGrp="1"/>
          </p:cNvSpPr>
          <p:nvPr/>
        </p:nvSpPr>
        <p:spPr>
          <a:xfrm>
            <a:off x="1104900" y="33909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Встановлено ділянку та ширшу зону впливу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8FA68C9E-9168-4538-8C93-89D02CF74B05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3D7FA1"/>
            </a:solidFill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0F32D39-CF91-4FF9-B621-EDA532ECBE79}"/>
              </a:ext>
            </a:extLst>
          </p:cNvPr>
          <p:cNvSpPr>
            <a:spLocks noGrp="1"/>
          </p:cNvSpPr>
          <p:nvPr/>
        </p:nvSpPr>
        <p:spPr>
          <a:xfrm>
            <a:off x="1104900" y="39052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Перевірено доступ і безпекові обмеження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20B00D62-DF31-46E4-9369-086D7F432E8D}"/>
              </a:ext>
            </a:extLst>
          </p:cNvPr>
          <p:cNvSpPr>
            <a:spLocks noGrp="1"/>
          </p:cNvSpPr>
          <p:nvPr/>
        </p:nvSpPr>
        <p:spPr>
          <a:xfrm>
            <a:off x="781050" y="45053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3D7FA1"/>
            </a:solidFill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AB7F7C5-D814-4567-9C2E-1B57BCDC484E}"/>
              </a:ext>
            </a:extLst>
          </p:cNvPr>
          <p:cNvSpPr>
            <a:spLocks noGrp="1"/>
          </p:cNvSpPr>
          <p:nvPr/>
        </p:nvSpPr>
        <p:spPr>
          <a:xfrm>
            <a:off x="1104900" y="44196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Створено реєстр даних з датами, версіями й якістю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6EF54510-8907-4164-BE2D-5436DB8B3E83}"/>
              </a:ext>
            </a:extLst>
          </p:cNvPr>
          <p:cNvSpPr>
            <a:spLocks noGrp="1"/>
          </p:cNvSpPr>
          <p:nvPr/>
        </p:nvSpPr>
        <p:spPr>
          <a:xfrm>
            <a:off x="781050" y="50196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3D7FA1"/>
            </a:solidFill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202464F-FC31-4B3E-85F1-736FB48EB1F5}"/>
              </a:ext>
            </a:extLst>
          </p:cNvPr>
          <p:cNvSpPr>
            <a:spLocks noGrp="1"/>
          </p:cNvSpPr>
          <p:nvPr/>
        </p:nvSpPr>
        <p:spPr>
          <a:xfrm>
            <a:off x="1104900" y="49339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Відтворено довоєнну, воєнну й поточну історію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B203707B-8622-4DC5-982A-C81FED454F0D}"/>
              </a:ext>
            </a:extLst>
          </p:cNvPr>
          <p:cNvSpPr>
            <a:spLocks noGrp="1"/>
          </p:cNvSpPr>
          <p:nvPr/>
        </p:nvSpPr>
        <p:spPr>
          <a:xfrm>
            <a:off x="4267200" y="2286000"/>
            <a:ext cx="3352800" cy="3476625"/>
          </a:xfrm>
          <a:prstGeom prst="roundRect">
            <a:avLst>
              <a:gd name="adj" fmla="val 3409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80D1F984-6B36-440D-99D5-5AA3C891E1CD}"/>
              </a:ext>
            </a:extLst>
          </p:cNvPr>
          <p:cNvSpPr>
            <a:spLocks noGrp="1"/>
          </p:cNvSpPr>
          <p:nvPr/>
        </p:nvSpPr>
        <p:spPr>
          <a:xfrm>
            <a:off x="4267200" y="22860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F283A21-F4C4-4022-987F-D240AE49D584}"/>
              </a:ext>
            </a:extLst>
          </p:cNvPr>
          <p:cNvSpPr>
            <a:spLocks noGrp="1"/>
          </p:cNvSpPr>
          <p:nvPr/>
        </p:nvSpPr>
        <p:spPr>
          <a:xfrm>
            <a:off x="4438650" y="2476500"/>
            <a:ext cx="30099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4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84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ДЖЕРЕЛА ТА ШЛЯХИ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C537FEEC-8B7D-4D86-85D7-813FBA95E2E4}"/>
              </a:ext>
            </a:extLst>
          </p:cNvPr>
          <p:cNvSpPr>
            <a:spLocks noGrp="1"/>
          </p:cNvSpPr>
          <p:nvPr/>
        </p:nvSpPr>
        <p:spPr>
          <a:xfrm>
            <a:off x="4438650" y="29622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6F9B7B"/>
            </a:solidFill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1E41820-47AF-4F57-AC10-1F7FD3498B59}"/>
              </a:ext>
            </a:extLst>
          </p:cNvPr>
          <p:cNvSpPr>
            <a:spLocks noGrp="1"/>
          </p:cNvSpPr>
          <p:nvPr/>
        </p:nvSpPr>
        <p:spPr>
          <a:xfrm>
            <a:off x="4762500" y="28765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Позначено підтверджені й потенційні джерела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958624F8-9CBB-47AF-813C-2E30900E3BAF}"/>
              </a:ext>
            </a:extLst>
          </p:cNvPr>
          <p:cNvSpPr>
            <a:spLocks noGrp="1"/>
          </p:cNvSpPr>
          <p:nvPr/>
        </p:nvSpPr>
        <p:spPr>
          <a:xfrm>
            <a:off x="4438650" y="34766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6F9B7B"/>
            </a:solidFill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578DCBBC-DBDC-4327-85C4-86B1A79838F2}"/>
              </a:ext>
            </a:extLst>
          </p:cNvPr>
          <p:cNvSpPr>
            <a:spLocks noGrp="1"/>
          </p:cNvSpPr>
          <p:nvPr/>
        </p:nvSpPr>
        <p:spPr>
          <a:xfrm>
            <a:off x="4762500" y="33909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Для джерел визначено можливі забруднювачі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12839B23-F0D6-4E6B-937A-9A67619EC5B2}"/>
              </a:ext>
            </a:extLst>
          </p:cNvPr>
          <p:cNvSpPr>
            <a:spLocks noGrp="1"/>
          </p:cNvSpPr>
          <p:nvPr/>
        </p:nvSpPr>
        <p:spPr>
          <a:xfrm>
            <a:off x="4438650" y="39909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6F9B7B"/>
            </a:solidFill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306F8151-174F-4DA9-BE1B-BC7094ED1F52}"/>
              </a:ext>
            </a:extLst>
          </p:cNvPr>
          <p:cNvSpPr>
            <a:spLocks noGrp="1"/>
          </p:cNvSpPr>
          <p:nvPr/>
        </p:nvSpPr>
        <p:spPr>
          <a:xfrm>
            <a:off x="4762500" y="39052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Описано геологію, гідрологію, рельєф і погоду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FEE42E9E-B90D-4641-A04D-C24F8E3DF4A1}"/>
              </a:ext>
            </a:extLst>
          </p:cNvPr>
          <p:cNvSpPr>
            <a:spLocks noGrp="1"/>
          </p:cNvSpPr>
          <p:nvPr/>
        </p:nvSpPr>
        <p:spPr>
          <a:xfrm>
            <a:off x="4438650" y="45053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6F9B7B"/>
            </a:solidFill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83224AC-65B2-4B59-8ECE-BEA2F65758A1}"/>
              </a:ext>
            </a:extLst>
          </p:cNvPr>
          <p:cNvSpPr>
            <a:spLocks noGrp="1"/>
          </p:cNvSpPr>
          <p:nvPr/>
        </p:nvSpPr>
        <p:spPr>
          <a:xfrm>
            <a:off x="4762500" y="44196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Визначено поточних і майбутніх рецепторів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E5C49240-3260-4B3E-BCF5-102D40BAB8DB}"/>
              </a:ext>
            </a:extLst>
          </p:cNvPr>
          <p:cNvSpPr>
            <a:spLocks noGrp="1"/>
          </p:cNvSpPr>
          <p:nvPr/>
        </p:nvSpPr>
        <p:spPr>
          <a:xfrm>
            <a:off x="4438650" y="50196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6F9B7B"/>
            </a:solidFill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5657599-DAED-4C0C-A4E7-05CC0036B59D}"/>
              </a:ext>
            </a:extLst>
          </p:cNvPr>
          <p:cNvSpPr>
            <a:spLocks noGrp="1"/>
          </p:cNvSpPr>
          <p:nvPr/>
        </p:nvSpPr>
        <p:spPr>
          <a:xfrm>
            <a:off x="4762500" y="49339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Кожний шлях має статус: повний, потенційний або неповний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BBEE332F-7E09-4A3F-B034-E7C511E39695}"/>
              </a:ext>
            </a:extLst>
          </p:cNvPr>
          <p:cNvSpPr>
            <a:spLocks noGrp="1"/>
          </p:cNvSpPr>
          <p:nvPr/>
        </p:nvSpPr>
        <p:spPr>
          <a:xfrm>
            <a:off x="7924800" y="2286000"/>
            <a:ext cx="3352800" cy="3476625"/>
          </a:xfrm>
          <a:prstGeom prst="roundRect">
            <a:avLst>
              <a:gd name="adj" fmla="val 3409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8ED03ED5-9DF4-40A8-88CD-DF1B484134A8}"/>
              </a:ext>
            </a:extLst>
          </p:cNvPr>
          <p:cNvSpPr>
            <a:spLocks noGrp="1"/>
          </p:cNvSpPr>
          <p:nvPr/>
        </p:nvSpPr>
        <p:spPr>
          <a:xfrm>
            <a:off x="7924800" y="2286000"/>
            <a:ext cx="3352800" cy="762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B83ECB22-ACDA-46DE-A317-63C91E954885}"/>
              </a:ext>
            </a:extLst>
          </p:cNvPr>
          <p:cNvSpPr>
            <a:spLocks noGrp="1"/>
          </p:cNvSpPr>
          <p:nvPr/>
        </p:nvSpPr>
        <p:spPr>
          <a:xfrm>
            <a:off x="8096250" y="2476500"/>
            <a:ext cx="30099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40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840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НЕВИЗНАЧЕНІСТЬ І ОНОВЛЕННЯ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7D63C7EC-28AC-4843-AD46-91F9F861D208}"/>
              </a:ext>
            </a:extLst>
          </p:cNvPr>
          <p:cNvSpPr>
            <a:spLocks noGrp="1"/>
          </p:cNvSpPr>
          <p:nvPr/>
        </p:nvSpPr>
        <p:spPr>
          <a:xfrm>
            <a:off x="8096250" y="29622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E3B75D"/>
            </a:solidFill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B2918ACC-76DF-409F-A126-47368C6E1604}"/>
              </a:ext>
            </a:extLst>
          </p:cNvPr>
          <p:cNvSpPr>
            <a:spLocks noGrp="1"/>
          </p:cNvSpPr>
          <p:nvPr/>
        </p:nvSpPr>
        <p:spPr>
          <a:xfrm>
            <a:off x="8420100" y="28765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Факти відокремлено від інтерпретацій</a:t>
            </a:r>
          </a:p>
        </p:txBody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EF44C7E2-E689-4F5D-B727-81517512FA09}"/>
              </a:ext>
            </a:extLst>
          </p:cNvPr>
          <p:cNvSpPr>
            <a:spLocks noGrp="1"/>
          </p:cNvSpPr>
          <p:nvPr/>
        </p:nvSpPr>
        <p:spPr>
          <a:xfrm>
            <a:off x="8096250" y="34766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E3B75D"/>
            </a:solidFill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CB5843B0-41A7-4442-88BE-51EF419CF790}"/>
              </a:ext>
            </a:extLst>
          </p:cNvPr>
          <p:cNvSpPr>
            <a:spLocks noGrp="1"/>
          </p:cNvSpPr>
          <p:nvPr/>
        </p:nvSpPr>
        <p:spPr>
          <a:xfrm>
            <a:off x="8420100" y="33909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Невизначеність пов’язано з рішенням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399D5420-D89E-489B-B4E1-3A16DF48D3CE}"/>
              </a:ext>
            </a:extLst>
          </p:cNvPr>
          <p:cNvSpPr>
            <a:spLocks noGrp="1"/>
          </p:cNvSpPr>
          <p:nvPr/>
        </p:nvSpPr>
        <p:spPr>
          <a:xfrm>
            <a:off x="8096250" y="39909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E3B75D"/>
            </a:solidFill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907B7328-D54F-434B-A986-15FD33FBEA8F}"/>
              </a:ext>
            </a:extLst>
          </p:cNvPr>
          <p:cNvSpPr>
            <a:spLocks noGrp="1"/>
          </p:cNvSpPr>
          <p:nvPr/>
        </p:nvSpPr>
        <p:spPr>
          <a:xfrm>
            <a:off x="8420100" y="39052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Прогалини даних пріоритизовано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375C8D6B-1F99-406B-9AFA-980501B9C68B}"/>
              </a:ext>
            </a:extLst>
          </p:cNvPr>
          <p:cNvSpPr>
            <a:spLocks noGrp="1"/>
          </p:cNvSpPr>
          <p:nvPr/>
        </p:nvSpPr>
        <p:spPr>
          <a:xfrm>
            <a:off x="8096250" y="450532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E3B75D"/>
            </a:solidFill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5A40D4D5-6B0A-4628-B767-AC71E0DCE745}"/>
              </a:ext>
            </a:extLst>
          </p:cNvPr>
          <p:cNvSpPr>
            <a:spLocks noGrp="1"/>
          </p:cNvSpPr>
          <p:nvPr/>
        </p:nvSpPr>
        <p:spPr>
          <a:xfrm>
            <a:off x="8420100" y="441960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Наступна програма перевіряє гіпотези КМД</a:t>
            </a:r>
          </a:p>
        </p:txBody>
      </p:sp>
      <p:sp>
        <p:nvSpPr>
          <p:cNvPr id="46" name="Прямокутник: округлені кути 45">
            <a:extLst>
              <a:ext uri="{FF2B5EF4-FFF2-40B4-BE49-F238E27FC236}">
                <a16:creationId xmlns:a16="http://schemas.microsoft.com/office/drawing/2014/main" id="{25A884EA-20CA-4F14-BBAF-455C58B0D42E}"/>
              </a:ext>
            </a:extLst>
          </p:cNvPr>
          <p:cNvSpPr>
            <a:spLocks noGrp="1"/>
          </p:cNvSpPr>
          <p:nvPr/>
        </p:nvSpPr>
        <p:spPr>
          <a:xfrm>
            <a:off x="8096250" y="501967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E3B75D"/>
            </a:solidFill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2CC35892-56F5-43B7-BA73-C08997B132DF}"/>
              </a:ext>
            </a:extLst>
          </p:cNvPr>
          <p:cNvSpPr>
            <a:spLocks noGrp="1"/>
          </p:cNvSpPr>
          <p:nvPr/>
        </p:nvSpPr>
        <p:spPr>
          <a:xfrm>
            <a:off x="8420100" y="4933950"/>
            <a:ext cx="2667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Визначено версію та порядок оновлення моделі</a:t>
            </a:r>
          </a:p>
        </p:txBody>
      </p:sp>
      <p:sp>
        <p:nvSpPr>
          <p:cNvPr id="48" name="Прямокутник: округлені кути 47">
            <a:extLst>
              <a:ext uri="{FF2B5EF4-FFF2-40B4-BE49-F238E27FC236}">
                <a16:creationId xmlns:a16="http://schemas.microsoft.com/office/drawing/2014/main" id="{2D4A5AEF-941C-4AEA-9DCD-7B335765D9BF}"/>
              </a:ext>
            </a:extLst>
          </p:cNvPr>
          <p:cNvSpPr>
            <a:spLocks noGrp="1"/>
          </p:cNvSpPr>
          <p:nvPr/>
        </p:nvSpPr>
        <p:spPr>
          <a:xfrm>
            <a:off x="914400" y="5943600"/>
            <a:ext cx="10363200" cy="438150"/>
          </a:xfrm>
          <a:prstGeom prst="roundRect">
            <a:avLst>
              <a:gd name="adj" fmla="val 26087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0AD1DA6F-4573-4D92-A152-CE27104C6463}"/>
              </a:ext>
            </a:extLst>
          </p:cNvPr>
          <p:cNvSpPr>
            <a:spLocks noGrp="1"/>
          </p:cNvSpPr>
          <p:nvPr/>
        </p:nvSpPr>
        <p:spPr>
          <a:xfrm>
            <a:off x="1104900" y="6010275"/>
            <a:ext cx="9982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90"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Перехід до наступного етапу обґрунтований лише тоді, коли критичні пункти перевірено або чітко позначено як обмеження.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42E2E10E-D915-4997-BBB7-EA36B1453FDF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987649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11FEE31A-D4A0-4134-B28A-9B5EF4C211B8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8572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buNone/>
              <a:def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ПІДСУМОК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8B1840B-61B6-4C87-B029-EC22BEE6D39E}"/>
              </a:ext>
            </a:extLst>
          </p:cNvPr>
          <p:cNvSpPr>
            <a:spLocks noGrp="1"/>
          </p:cNvSpPr>
          <p:nvPr/>
        </p:nvSpPr>
        <p:spPr>
          <a:xfrm>
            <a:off x="60960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Попереднє обстеження як цикл уточнення рішень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9C3A96C-C125-4F1D-AD1A-300DC4B55100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10972800" cy="28575"/>
          </a:xfrm>
          <a:prstGeom prst="rect">
            <a:avLst/>
          </a:prstGeom>
          <a:solidFill>
            <a:srgbClr val="55AEB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4D9A9CE-3BAA-40EC-B0C6-D90CEDFFE1BC}"/>
              </a:ext>
            </a:extLst>
          </p:cNvPr>
          <p:cNvSpPr>
            <a:spLocks noGrp="1"/>
          </p:cNvSpPr>
          <p:nvPr/>
        </p:nvSpPr>
        <p:spPr>
          <a:xfrm>
            <a:off x="10972800" y="257175"/>
            <a:ext cx="6096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buNone/>
              <a:def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87E86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CBF806E-B9B8-4F37-AF78-68F2624FAEB7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8056"/>
            </a:avLst>
          </a:prstGeom>
          <a:solidFill>
            <a:srgbClr val="EAF3F0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E27D53D-AF79-414B-8D51-FA3EC7AE33FD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6200" cy="685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878C321-402F-4819-B7E9-7857CA59E072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105918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AB91A6C-3447-404D-B994-EA2384456EE1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1057275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52"/>
          </a:bodyPr>
          <a:lstStyle/>
          <a:p>
            <a:pPr algn="l">
              <a:buNone/>
              <a:def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Критерій достатності КМД — рівень підтвердження моделі, за якого наявні дані дають змогу безпечно обрати наступне дослідження або відновлювальний захід.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D8CFB762-5DC4-4CCC-A2DE-7F09C9A593E9}"/>
              </a:ext>
            </a:extLst>
          </p:cNvPr>
          <p:cNvSpPr>
            <a:spLocks noGrp="1"/>
          </p:cNvSpPr>
          <p:nvPr/>
        </p:nvSpPr>
        <p:spPr>
          <a:xfrm>
            <a:off x="609600" y="2276475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FE793CA9-606E-4F6B-947C-CEB51CC00A81}"/>
              </a:ext>
            </a:extLst>
          </p:cNvPr>
          <p:cNvSpPr>
            <a:spLocks noGrp="1"/>
          </p:cNvSpPr>
          <p:nvPr/>
        </p:nvSpPr>
        <p:spPr>
          <a:xfrm>
            <a:off x="723900" y="24384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4F6CE5C-B696-449E-8CB6-74BBEC8DFB18}"/>
              </a:ext>
            </a:extLst>
          </p:cNvPr>
          <p:cNvSpPr>
            <a:spLocks noGrp="1"/>
          </p:cNvSpPr>
          <p:nvPr/>
        </p:nvSpPr>
        <p:spPr>
          <a:xfrm>
            <a:off x="723900" y="2438400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45F1CAA-DE7C-4D8F-8827-BF410696F054}"/>
              </a:ext>
            </a:extLst>
          </p:cNvPr>
          <p:cNvSpPr>
            <a:spLocks noGrp="1"/>
          </p:cNvSpPr>
          <p:nvPr/>
        </p:nvSpPr>
        <p:spPr>
          <a:xfrm>
            <a:off x="1143000" y="2324100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Попереднє обстеження формує доказову основу, але не замінює польових і лабораторних робіт.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AFBD2A7C-8F25-40AD-99EA-E3F3FE7968A0}"/>
              </a:ext>
            </a:extLst>
          </p:cNvPr>
          <p:cNvSpPr>
            <a:spLocks noGrp="1"/>
          </p:cNvSpPr>
          <p:nvPr/>
        </p:nvSpPr>
        <p:spPr>
          <a:xfrm>
            <a:off x="6096000" y="2276475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90CD8270-B9B6-4341-879B-4137A35D4004}"/>
              </a:ext>
            </a:extLst>
          </p:cNvPr>
          <p:cNvSpPr>
            <a:spLocks noGrp="1"/>
          </p:cNvSpPr>
          <p:nvPr/>
        </p:nvSpPr>
        <p:spPr>
          <a:xfrm>
            <a:off x="6210300" y="24384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55AEB7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22CDEBF-E514-46C8-87D6-409E48F36797}"/>
              </a:ext>
            </a:extLst>
          </p:cNvPr>
          <p:cNvSpPr>
            <a:spLocks noGrp="1"/>
          </p:cNvSpPr>
          <p:nvPr/>
        </p:nvSpPr>
        <p:spPr>
          <a:xfrm>
            <a:off x="6210300" y="2438400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1D131D8-37C2-4D7D-A7AD-2B0D621A8F31}"/>
              </a:ext>
            </a:extLst>
          </p:cNvPr>
          <p:cNvSpPr>
            <a:spLocks noGrp="1"/>
          </p:cNvSpPr>
          <p:nvPr/>
        </p:nvSpPr>
        <p:spPr>
          <a:xfrm>
            <a:off x="6629400" y="2324100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КМД пов’язує джерела, забруднювачі, перенесення, точки контакту та рецепторів.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516A7BA3-B81F-4237-99E4-2EC2A02419EB}"/>
              </a:ext>
            </a:extLst>
          </p:cNvPr>
          <p:cNvSpPr>
            <a:spLocks noGrp="1"/>
          </p:cNvSpPr>
          <p:nvPr/>
        </p:nvSpPr>
        <p:spPr>
          <a:xfrm>
            <a:off x="609600" y="3048000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CC45E921-C4D9-4D73-ABB2-D4BAF183FF7E}"/>
              </a:ext>
            </a:extLst>
          </p:cNvPr>
          <p:cNvSpPr>
            <a:spLocks noGrp="1"/>
          </p:cNvSpPr>
          <p:nvPr/>
        </p:nvSpPr>
        <p:spPr>
          <a:xfrm>
            <a:off x="723900" y="320992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F9B7B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504602B-4A54-4BA7-AF10-64E53DD966C3}"/>
              </a:ext>
            </a:extLst>
          </p:cNvPr>
          <p:cNvSpPr>
            <a:spLocks noGrp="1"/>
          </p:cNvSpPr>
          <p:nvPr/>
        </p:nvSpPr>
        <p:spPr>
          <a:xfrm>
            <a:off x="723900" y="3209925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CEF5AB0-6184-472A-851A-E013A46C0787}"/>
              </a:ext>
            </a:extLst>
          </p:cNvPr>
          <p:cNvSpPr>
            <a:spLocks noGrp="1"/>
          </p:cNvSpPr>
          <p:nvPr/>
        </p:nvSpPr>
        <p:spPr>
          <a:xfrm>
            <a:off x="1143000" y="3095625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Desk study, архіви, дистанційні дані, інтерв’ю й рекогносцирування взаємно перевіряють докази.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6DB1CDC3-301A-4870-81FC-2DE556E42E2B}"/>
              </a:ext>
            </a:extLst>
          </p:cNvPr>
          <p:cNvSpPr>
            <a:spLocks noGrp="1"/>
          </p:cNvSpPr>
          <p:nvPr/>
        </p:nvSpPr>
        <p:spPr>
          <a:xfrm>
            <a:off x="6096000" y="3048000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95DD538E-37D4-4580-9166-CFB30E4C140A}"/>
              </a:ext>
            </a:extLst>
          </p:cNvPr>
          <p:cNvSpPr>
            <a:spLocks noGrp="1"/>
          </p:cNvSpPr>
          <p:nvPr/>
        </p:nvSpPr>
        <p:spPr>
          <a:xfrm>
            <a:off x="6210300" y="320992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3B75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9187047-5ABE-4A54-A991-BB494908199F}"/>
              </a:ext>
            </a:extLst>
          </p:cNvPr>
          <p:cNvSpPr>
            <a:spLocks noGrp="1"/>
          </p:cNvSpPr>
          <p:nvPr/>
        </p:nvSpPr>
        <p:spPr>
          <a:xfrm>
            <a:off x="6210300" y="3209925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48A1C82-F9F7-4D14-B359-72CBB5382C07}"/>
              </a:ext>
            </a:extLst>
          </p:cNvPr>
          <p:cNvSpPr>
            <a:spLocks noGrp="1"/>
          </p:cNvSpPr>
          <p:nvPr/>
        </p:nvSpPr>
        <p:spPr>
          <a:xfrm>
            <a:off x="6629400" y="3095625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Модель розділяє довоєнне забруднення, воєнну шкоду, вторинну міграцію та вплив відновлювальних робіт.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8B6EFF2D-36B7-48F4-90E7-BD59B1BFB1F9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56EDAB77-77AF-4B3E-92A6-DEA4FEE86E6F}"/>
              </a:ext>
            </a:extLst>
          </p:cNvPr>
          <p:cNvSpPr>
            <a:spLocks noGrp="1"/>
          </p:cNvSpPr>
          <p:nvPr/>
        </p:nvSpPr>
        <p:spPr>
          <a:xfrm>
            <a:off x="723900" y="3981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BD6E5E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9255654-5EAA-48CF-8848-EFB6A6B7CA93}"/>
              </a:ext>
            </a:extLst>
          </p:cNvPr>
          <p:cNvSpPr>
            <a:spLocks noGrp="1"/>
          </p:cNvSpPr>
          <p:nvPr/>
        </p:nvSpPr>
        <p:spPr>
          <a:xfrm>
            <a:off x="723900" y="3981450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C63515C1-6CF1-4C6B-BE8B-4DC77795C648}"/>
              </a:ext>
            </a:extLst>
          </p:cNvPr>
          <p:cNvSpPr>
            <a:spLocks noGrp="1"/>
          </p:cNvSpPr>
          <p:nvPr/>
        </p:nvSpPr>
        <p:spPr>
          <a:xfrm>
            <a:off x="1143000" y="3867150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Невизначеність має бути конкретною, видимою та пов’язаною з рішенням.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E5A3891E-E225-4CCF-81F3-59512652837B}"/>
              </a:ext>
            </a:extLst>
          </p:cNvPr>
          <p:cNvSpPr>
            <a:spLocks noGrp="1"/>
          </p:cNvSpPr>
          <p:nvPr/>
        </p:nvSpPr>
        <p:spPr>
          <a:xfrm>
            <a:off x="6096000" y="3819525"/>
            <a:ext cx="5219700" cy="628650"/>
          </a:xfrm>
          <a:prstGeom prst="roundRect">
            <a:avLst>
              <a:gd name="adj" fmla="val 15152"/>
            </a:avLst>
          </a:prstGeom>
          <a:solidFill>
            <a:srgbClr val="F1F6F3"/>
          </a:solidFill>
          <a:ln w="0">
            <a:noFill/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9E412D73-677D-4302-9ED8-8295AE1370BC}"/>
              </a:ext>
            </a:extLst>
          </p:cNvPr>
          <p:cNvSpPr>
            <a:spLocks noGrp="1"/>
          </p:cNvSpPr>
          <p:nvPr/>
        </p:nvSpPr>
        <p:spPr>
          <a:xfrm>
            <a:off x="6210300" y="3981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3D7FA1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90FAA607-545D-4B90-A669-21AD993DB41D}"/>
              </a:ext>
            </a:extLst>
          </p:cNvPr>
          <p:cNvSpPr>
            <a:spLocks noGrp="1"/>
          </p:cNvSpPr>
          <p:nvPr/>
        </p:nvSpPr>
        <p:spPr>
          <a:xfrm>
            <a:off x="6210300" y="3981450"/>
            <a:ext cx="3048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8C9F909-AC1C-4653-86F1-70480A735F50}"/>
              </a:ext>
            </a:extLst>
          </p:cNvPr>
          <p:cNvSpPr>
            <a:spLocks noGrp="1"/>
          </p:cNvSpPr>
          <p:nvPr/>
        </p:nvSpPr>
        <p:spPr>
          <a:xfrm>
            <a:off x="6629400" y="3867150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defRPr>
            </a:pPr>
            <a:r>
              <a:rPr sz="840" b="0">
                <a:solidFill>
                  <a:srgbClr val="213B49"/>
                </a:solidFill>
                <a:latin typeface="DejaVu Sans"/>
                <a:ea typeface="DejaVu Sans"/>
                <a:cs typeface="DejaVu Sans"/>
              </a:rPr>
              <a:t>КМД оновлюють після кожного циклу даних до рівня, достатнього для безпечного рішення.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E01DD96C-ABBE-4468-8C5B-94C9F5562DE5}"/>
              </a:ext>
            </a:extLst>
          </p:cNvPr>
          <p:cNvSpPr>
            <a:spLocks noGrp="1"/>
          </p:cNvSpPr>
          <p:nvPr/>
        </p:nvSpPr>
        <p:spPr>
          <a:xfrm>
            <a:off x="609600" y="4810125"/>
            <a:ext cx="304800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000"/>
          </a:bodyPr>
          <a:lstStyle/>
          <a:p>
            <a:pPr algn="l">
              <a:buNone/>
              <a:def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КЛЮЧОВА ПОСЛІДОВНІСТЬ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904D6018-9265-4E64-8BE3-40FD2B07815D}"/>
              </a:ext>
            </a:extLst>
          </p:cNvPr>
          <p:cNvSpPr>
            <a:spLocks noGrp="1"/>
          </p:cNvSpPr>
          <p:nvPr/>
        </p:nvSpPr>
        <p:spPr>
          <a:xfrm>
            <a:off x="609600" y="5114925"/>
            <a:ext cx="1104900" cy="438150"/>
          </a:xfrm>
          <a:prstGeom prst="roundRect">
            <a:avLst>
              <a:gd name="adj" fmla="val 19565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CC359514-5A8D-4B05-9433-C9DF55B283F3}"/>
              </a:ext>
            </a:extLst>
          </p:cNvPr>
          <p:cNvSpPr>
            <a:spLocks noGrp="1"/>
          </p:cNvSpPr>
          <p:nvPr/>
        </p:nvSpPr>
        <p:spPr>
          <a:xfrm>
            <a:off x="676275" y="5191125"/>
            <a:ext cx="9715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65" b="1">
                <a:solidFill>
                  <a:srgbClr val="3D7FA1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3D7FA1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DD2C5F82-2C66-4BDC-B150-D1B27CCA0101}"/>
              </a:ext>
            </a:extLst>
          </p:cNvPr>
          <p:cNvSpPr>
            <a:spLocks noGrp="1"/>
          </p:cNvSpPr>
          <p:nvPr/>
        </p:nvSpPr>
        <p:spPr>
          <a:xfrm>
            <a:off x="171450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E4DCA030-D01E-48BD-8DDB-5CA71D692971}"/>
              </a:ext>
            </a:extLst>
          </p:cNvPr>
          <p:cNvSpPr>
            <a:spLocks noGrp="1"/>
          </p:cNvSpPr>
          <p:nvPr/>
        </p:nvSpPr>
        <p:spPr>
          <a:xfrm>
            <a:off x="1885950" y="5114925"/>
            <a:ext cx="1219200" cy="438150"/>
          </a:xfrm>
          <a:prstGeom prst="roundRect">
            <a:avLst>
              <a:gd name="adj" fmla="val 1956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FD3A1DD6-ED99-4C3C-9F2D-BBEFC3AB4A02}"/>
              </a:ext>
            </a:extLst>
          </p:cNvPr>
          <p:cNvSpPr>
            <a:spLocks noGrp="1"/>
          </p:cNvSpPr>
          <p:nvPr/>
        </p:nvSpPr>
        <p:spPr>
          <a:xfrm>
            <a:off x="1952625" y="5191125"/>
            <a:ext cx="10858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65" b="1">
                <a:solidFill>
                  <a:srgbClr val="55AEB7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55AEB7"/>
                </a:solidFill>
                <a:latin typeface="DejaVu Sans"/>
                <a:ea typeface="DejaVu Sans"/>
                <a:cs typeface="DejaVu Sans"/>
              </a:rPr>
              <a:t>ГІПОТЕЗА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57D2BC87-D5D3-4A7D-A44A-8659232BA08E}"/>
              </a:ext>
            </a:extLst>
          </p:cNvPr>
          <p:cNvSpPr>
            <a:spLocks noGrp="1"/>
          </p:cNvSpPr>
          <p:nvPr/>
        </p:nvSpPr>
        <p:spPr>
          <a:xfrm>
            <a:off x="310515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A1465A5C-9C23-4968-97B5-921A6A10FE0E}"/>
              </a:ext>
            </a:extLst>
          </p:cNvPr>
          <p:cNvSpPr>
            <a:spLocks noGrp="1"/>
          </p:cNvSpPr>
          <p:nvPr/>
        </p:nvSpPr>
        <p:spPr>
          <a:xfrm>
            <a:off x="3276600" y="5114925"/>
            <a:ext cx="952500" cy="438150"/>
          </a:xfrm>
          <a:prstGeom prst="roundRect">
            <a:avLst>
              <a:gd name="adj" fmla="val 19565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849DF19B-76C7-491C-AD7E-C5017EB03404}"/>
              </a:ext>
            </a:extLst>
          </p:cNvPr>
          <p:cNvSpPr>
            <a:spLocks noGrp="1"/>
          </p:cNvSpPr>
          <p:nvPr/>
        </p:nvSpPr>
        <p:spPr>
          <a:xfrm>
            <a:off x="3343275" y="5191125"/>
            <a:ext cx="8191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6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КМД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70D26658-248D-4091-A9F3-0A59EE3E6A9E}"/>
              </a:ext>
            </a:extLst>
          </p:cNvPr>
          <p:cNvSpPr>
            <a:spLocks noGrp="1"/>
          </p:cNvSpPr>
          <p:nvPr/>
        </p:nvSpPr>
        <p:spPr>
          <a:xfrm>
            <a:off x="422910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6DA22F20-A1C0-4F21-AB20-32E93B68BF3F}"/>
              </a:ext>
            </a:extLst>
          </p:cNvPr>
          <p:cNvSpPr>
            <a:spLocks noGrp="1"/>
          </p:cNvSpPr>
          <p:nvPr/>
        </p:nvSpPr>
        <p:spPr>
          <a:xfrm>
            <a:off x="4400550" y="5114925"/>
            <a:ext cx="1257300" cy="438150"/>
          </a:xfrm>
          <a:prstGeom prst="roundRect">
            <a:avLst>
              <a:gd name="adj" fmla="val 1956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48E7F502-B8DF-43BE-A255-95ECDDCFC3E2}"/>
              </a:ext>
            </a:extLst>
          </p:cNvPr>
          <p:cNvSpPr>
            <a:spLocks noGrp="1"/>
          </p:cNvSpPr>
          <p:nvPr/>
        </p:nvSpPr>
        <p:spPr>
          <a:xfrm>
            <a:off x="4467225" y="5191125"/>
            <a:ext cx="11239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65" b="1">
                <a:solidFill>
                  <a:srgbClr val="E3B75D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E3B75D"/>
                </a:solidFill>
                <a:latin typeface="DejaVu Sans"/>
                <a:ea typeface="DejaVu Sans"/>
                <a:cs typeface="DejaVu Sans"/>
              </a:rPr>
              <a:t>ПРОГАЛИНИ</a:t>
            </a:r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62976C20-DACD-4ABE-84AB-74EAD9D12C53}"/>
              </a:ext>
            </a:extLst>
          </p:cNvPr>
          <p:cNvSpPr>
            <a:spLocks noGrp="1"/>
          </p:cNvSpPr>
          <p:nvPr/>
        </p:nvSpPr>
        <p:spPr>
          <a:xfrm>
            <a:off x="565785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46" name="Прямокутник: округлені кути 45">
            <a:extLst>
              <a:ext uri="{FF2B5EF4-FFF2-40B4-BE49-F238E27FC236}">
                <a16:creationId xmlns:a16="http://schemas.microsoft.com/office/drawing/2014/main" id="{9E9D88E2-68CA-4B39-ACF0-F8A663D97A4D}"/>
              </a:ext>
            </a:extLst>
          </p:cNvPr>
          <p:cNvSpPr>
            <a:spLocks noGrp="1"/>
          </p:cNvSpPr>
          <p:nvPr/>
        </p:nvSpPr>
        <p:spPr>
          <a:xfrm>
            <a:off x="5829300" y="5114925"/>
            <a:ext cx="2038350" cy="438150"/>
          </a:xfrm>
          <a:prstGeom prst="roundRect">
            <a:avLst>
              <a:gd name="adj" fmla="val 19565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98239727-1258-4F5C-BAE8-FDADA2FAF089}"/>
              </a:ext>
            </a:extLst>
          </p:cNvPr>
          <p:cNvSpPr>
            <a:spLocks noGrp="1"/>
          </p:cNvSpPr>
          <p:nvPr/>
        </p:nvSpPr>
        <p:spPr>
          <a:xfrm>
            <a:off x="5895975" y="5191125"/>
            <a:ext cx="19050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05" b="1">
                <a:solidFill>
                  <a:srgbClr val="BD6E5E"/>
                </a:solidFill>
                <a:latin typeface="DejaVu Sans"/>
                <a:ea typeface="DejaVu Sans"/>
                <a:cs typeface="DejaVu Sans"/>
              </a:defRPr>
            </a:pPr>
            <a:r>
              <a:rPr sz="705" b="1">
                <a:solidFill>
                  <a:srgbClr val="BD6E5E"/>
                </a:solidFill>
                <a:latin typeface="DejaVu Sans"/>
                <a:ea typeface="DejaVu Sans"/>
                <a:cs typeface="DejaVu Sans"/>
              </a:rPr>
              <a:t>ЦІЛЬОВЕ ДОСЛІДЖЕННЯ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305954C6-B87A-4DC2-818E-BD1C6A245EC8}"/>
              </a:ext>
            </a:extLst>
          </p:cNvPr>
          <p:cNvSpPr>
            <a:spLocks noGrp="1"/>
          </p:cNvSpPr>
          <p:nvPr/>
        </p:nvSpPr>
        <p:spPr>
          <a:xfrm>
            <a:off x="786765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49" name="Прямокутник: округлені кути 48">
            <a:extLst>
              <a:ext uri="{FF2B5EF4-FFF2-40B4-BE49-F238E27FC236}">
                <a16:creationId xmlns:a16="http://schemas.microsoft.com/office/drawing/2014/main" id="{1D9C9140-6FAC-4E48-B0DD-2354E1826841}"/>
              </a:ext>
            </a:extLst>
          </p:cNvPr>
          <p:cNvSpPr>
            <a:spLocks noGrp="1"/>
          </p:cNvSpPr>
          <p:nvPr/>
        </p:nvSpPr>
        <p:spPr>
          <a:xfrm>
            <a:off x="8039100" y="5114925"/>
            <a:ext cx="1790700" cy="438150"/>
          </a:xfrm>
          <a:prstGeom prst="roundRect">
            <a:avLst>
              <a:gd name="adj" fmla="val 19565"/>
            </a:avLst>
          </a:prstGeom>
          <a:solidFill>
            <a:srgbClr val="FFFFFF"/>
          </a:solidFill>
          <a:ln w="9525">
            <a:solidFill>
              <a:srgbClr val="CDDCDA"/>
            </a:solidFill>
          </a:ln>
        </p:spPr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2BBA0C4B-B77B-4B8E-82E7-F4925020706C}"/>
              </a:ext>
            </a:extLst>
          </p:cNvPr>
          <p:cNvSpPr>
            <a:spLocks noGrp="1"/>
          </p:cNvSpPr>
          <p:nvPr/>
        </p:nvSpPr>
        <p:spPr>
          <a:xfrm>
            <a:off x="8105775" y="5191125"/>
            <a:ext cx="16573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05" b="1">
                <a:solidFill>
                  <a:srgbClr val="6F9B7B"/>
                </a:solidFill>
                <a:latin typeface="DejaVu Sans"/>
                <a:ea typeface="DejaVu Sans"/>
                <a:cs typeface="DejaVu Sans"/>
              </a:defRPr>
            </a:pPr>
            <a:r>
              <a:rPr sz="705" b="1">
                <a:solidFill>
                  <a:srgbClr val="6F9B7B"/>
                </a:solidFill>
                <a:latin typeface="DejaVu Sans"/>
                <a:ea typeface="DejaVu Sans"/>
                <a:cs typeface="DejaVu Sans"/>
              </a:rPr>
              <a:t>ОНОВЛЕНА МОДЕЛЬ</a:t>
            </a:r>
          </a:p>
        </p:txBody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C72EDA03-44F4-44BA-86D3-EABE49615E77}"/>
              </a:ext>
            </a:extLst>
          </p:cNvPr>
          <p:cNvSpPr>
            <a:spLocks noGrp="1"/>
          </p:cNvSpPr>
          <p:nvPr/>
        </p:nvSpPr>
        <p:spPr>
          <a:xfrm>
            <a:off x="9829800" y="5314950"/>
            <a:ext cx="171450" cy="28575"/>
          </a:xfrm>
          <a:prstGeom prst="rect">
            <a:avLst/>
          </a:prstGeom>
          <a:solidFill>
            <a:srgbClr val="E3B75D"/>
          </a:solidFill>
          <a:ln w="0">
            <a:noFill/>
          </a:ln>
        </p:spPr>
      </p:sp>
      <p:sp>
        <p:nvSpPr>
          <p:cNvPr id="52" name="Прямокутник: округлені кути 51">
            <a:extLst>
              <a:ext uri="{FF2B5EF4-FFF2-40B4-BE49-F238E27FC236}">
                <a16:creationId xmlns:a16="http://schemas.microsoft.com/office/drawing/2014/main" id="{460CD5FF-FDB4-4DDD-BF80-EEF7A8222DF7}"/>
              </a:ext>
            </a:extLst>
          </p:cNvPr>
          <p:cNvSpPr>
            <a:spLocks noGrp="1"/>
          </p:cNvSpPr>
          <p:nvPr/>
        </p:nvSpPr>
        <p:spPr>
          <a:xfrm>
            <a:off x="10001250" y="5114925"/>
            <a:ext cx="1238250" cy="438150"/>
          </a:xfrm>
          <a:prstGeom prst="roundRect">
            <a:avLst>
              <a:gd name="adj" fmla="val 19565"/>
            </a:avLst>
          </a:prstGeom>
          <a:solidFill>
            <a:srgbClr val="F1F6F3"/>
          </a:solidFill>
          <a:ln w="9525">
            <a:solidFill>
              <a:srgbClr val="CDDCDA"/>
            </a:solidFill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58AE10D9-0A9D-4303-AAF5-FF6094DC0B42}"/>
              </a:ext>
            </a:extLst>
          </p:cNvPr>
          <p:cNvSpPr>
            <a:spLocks noGrp="1"/>
          </p:cNvSpPr>
          <p:nvPr/>
        </p:nvSpPr>
        <p:spPr>
          <a:xfrm>
            <a:off x="10067925" y="5191125"/>
            <a:ext cx="110490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765" b="1">
                <a:solidFill>
                  <a:srgbClr val="173B4F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173B4F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54" name="Прямокутник: округлені кути 53">
            <a:extLst>
              <a:ext uri="{FF2B5EF4-FFF2-40B4-BE49-F238E27FC236}">
                <a16:creationId xmlns:a16="http://schemas.microsoft.com/office/drawing/2014/main" id="{66462E34-ABA3-41C0-A05A-6424733414C6}"/>
              </a:ext>
            </a:extLst>
          </p:cNvPr>
          <p:cNvSpPr>
            <a:spLocks noGrp="1"/>
          </p:cNvSpPr>
          <p:nvPr/>
        </p:nvSpPr>
        <p:spPr>
          <a:xfrm>
            <a:off x="1219200" y="5848350"/>
            <a:ext cx="9753600" cy="457200"/>
          </a:xfrm>
          <a:prstGeom prst="roundRect">
            <a:avLst>
              <a:gd name="adj" fmla="val 25000"/>
            </a:avLst>
          </a:prstGeom>
          <a:solidFill>
            <a:srgbClr val="173B4F"/>
          </a:solidFill>
          <a:ln w="0">
            <a:noFill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2376B7CF-9574-4820-90AE-5AB6402F2A0E}"/>
              </a:ext>
            </a:extLst>
          </p:cNvPr>
          <p:cNvSpPr>
            <a:spLocks noGrp="1"/>
          </p:cNvSpPr>
          <p:nvPr/>
        </p:nvSpPr>
        <p:spPr>
          <a:xfrm>
            <a:off x="1409700" y="5915025"/>
            <a:ext cx="93726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Якісна модель перетворює розрізнені відомості на перевірювані гіпотези та обґрунтовані рішення.</a:t>
            </a: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3A96B72A-1E95-411B-B03E-00215CE70843}"/>
              </a:ext>
            </a:extLst>
          </p:cNvPr>
          <p:cNvSpPr>
            <a:spLocks noGrp="1"/>
          </p:cNvSpPr>
          <p:nvPr/>
        </p:nvSpPr>
        <p:spPr>
          <a:xfrm>
            <a:off x="609600" y="6581775"/>
            <a:ext cx="7810500" cy="123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35417"/>
          </a:bodyPr>
          <a:lstStyle/>
          <a:p>
            <a:pPr algn="l">
              <a:buNone/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5856437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3700</Words>
  <Application>Microsoft Office PowerPoint</Application>
  <DocSecurity>0</DocSecurity>
  <PresentationFormat>Широкий екран</PresentationFormat>
  <Paragraphs>653</Paragraphs>
  <Slides>25</Slides>
  <Notes>25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8" baseType="lpstr">
      <vt:lpstr>Calibri</vt:lpstr>
      <vt:lpstr>DejaVu Sans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1</cp:revision>
  <dcterms:created xsi:type="dcterms:W3CDTF">2026-09-23T06:26:47Z</dcterms:created>
  <dcterms:modified xsi:type="dcterms:W3CDTF">2026-09-23T09:32:25Z</dcterms:modified>
</cp:coreProperties>
</file>