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a1f32729a7d4c98" /><Relationship Type="http://schemas.openxmlformats.org/officeDocument/2006/relationships/extended-properties" Target="/docProps/app.xml" Id="Rfa9360efcd9c4839" /><Relationship Type="http://schemas.openxmlformats.org/officeDocument/2006/relationships/officeDocument" Target="/ppt/presentation.xml" Id="R66747e2ba9d24fc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30aed7b996d4a7b"/>
  </p:sldMasterIdLst>
  <p:notesMasterIdLst>
    <p:notesMasterId xmlns:r="http://schemas.openxmlformats.org/officeDocument/2006/relationships" r:id="R5fd611bc9ee942d8"/>
  </p:notesMasterIdLst>
  <p:sldIdLst>
    <p:sldId xmlns:r="http://schemas.openxmlformats.org/officeDocument/2006/relationships" id="256" r:id="R7f7e836c123b47c5"/>
    <p:sldId xmlns:r="http://schemas.openxmlformats.org/officeDocument/2006/relationships" id="257" r:id="Rd7cc7d6ba5b24954"/>
    <p:sldId xmlns:r="http://schemas.openxmlformats.org/officeDocument/2006/relationships" id="258" r:id="R54c5a8fecb904e62"/>
    <p:sldId xmlns:r="http://schemas.openxmlformats.org/officeDocument/2006/relationships" id="259" r:id="Rbe4b65305d7d4f27"/>
    <p:sldId xmlns:r="http://schemas.openxmlformats.org/officeDocument/2006/relationships" id="260" r:id="Re2f22b0ddb31494b"/>
    <p:sldId xmlns:r="http://schemas.openxmlformats.org/officeDocument/2006/relationships" id="261" r:id="R222679a6a5984c1d"/>
    <p:sldId xmlns:r="http://schemas.openxmlformats.org/officeDocument/2006/relationships" id="262" r:id="R567ee3f8faeb4524"/>
    <p:sldId xmlns:r="http://schemas.openxmlformats.org/officeDocument/2006/relationships" id="263" r:id="R3f5aeb958dd84aa4"/>
    <p:sldId xmlns:r="http://schemas.openxmlformats.org/officeDocument/2006/relationships" id="264" r:id="R8bac61d1a6f7491c"/>
    <p:sldId xmlns:r="http://schemas.openxmlformats.org/officeDocument/2006/relationships" id="265" r:id="R2fe16a7b74174beb"/>
    <p:sldId xmlns:r="http://schemas.openxmlformats.org/officeDocument/2006/relationships" id="266" r:id="Rd23b31451b724335"/>
    <p:sldId xmlns:r="http://schemas.openxmlformats.org/officeDocument/2006/relationships" id="267" r:id="R7eba30bb285c4ddf"/>
    <p:sldId xmlns:r="http://schemas.openxmlformats.org/officeDocument/2006/relationships" id="268" r:id="R86a9e3fdef7942ca"/>
    <p:sldId xmlns:r="http://schemas.openxmlformats.org/officeDocument/2006/relationships" id="269" r:id="R3e2d40eb032d4f66"/>
    <p:sldId xmlns:r="http://schemas.openxmlformats.org/officeDocument/2006/relationships" id="270" r:id="R695dbe61e4dd45e9"/>
    <p:sldId xmlns:r="http://schemas.openxmlformats.org/officeDocument/2006/relationships" id="271" r:id="Rf5139fa8117b4cf4"/>
    <p:sldId xmlns:r="http://schemas.openxmlformats.org/officeDocument/2006/relationships" id="272" r:id="R7878161adfb140e7"/>
    <p:sldId xmlns:r="http://schemas.openxmlformats.org/officeDocument/2006/relationships" id="273" r:id="Rc6510af0492d4dbc"/>
    <p:sldId xmlns:r="http://schemas.openxmlformats.org/officeDocument/2006/relationships" id="274" r:id="R9c752d22e7c9499d"/>
    <p:sldId xmlns:r="http://schemas.openxmlformats.org/officeDocument/2006/relationships" id="275" r:id="R2b634fba028d4f37"/>
    <p:sldId xmlns:r="http://schemas.openxmlformats.org/officeDocument/2006/relationships" id="276" r:id="Rdfbd435fde4243a3"/>
    <p:sldId xmlns:r="http://schemas.openxmlformats.org/officeDocument/2006/relationships" id="277" r:id="R1972a8cea55b4b03"/>
    <p:sldId xmlns:r="http://schemas.openxmlformats.org/officeDocument/2006/relationships" id="278" r:id="R70a666c568974d4e"/>
    <p:sldId xmlns:r="http://schemas.openxmlformats.org/officeDocument/2006/relationships" id="279" r:id="Re9914a3bbf30438c"/>
    <p:sldId xmlns:r="http://schemas.openxmlformats.org/officeDocument/2006/relationships" id="280" r:id="R3b2d68b2a3634b49"/>
    <p:sldId xmlns:r="http://schemas.openxmlformats.org/officeDocument/2006/relationships" id="281" r:id="R82cd3f54b1af448f"/>
    <p:sldId xmlns:r="http://schemas.openxmlformats.org/officeDocument/2006/relationships" id="282" r:id="R10d765591ee54925"/>
    <p:sldId xmlns:r="http://schemas.openxmlformats.org/officeDocument/2006/relationships" id="283" r:id="Ra0c5bea143ad4123"/>
    <p:sldId xmlns:r="http://schemas.openxmlformats.org/officeDocument/2006/relationships" id="284" r:id="R008230f6853b40fb"/>
    <p:sldId xmlns:r="http://schemas.openxmlformats.org/officeDocument/2006/relationships" id="285" r:id="R7261d14abb1549f1"/>
    <p:sldId xmlns:r="http://schemas.openxmlformats.org/officeDocument/2006/relationships" id="286" r:id="Rf065df2eadbf4923"/>
    <p:sldId xmlns:r="http://schemas.openxmlformats.org/officeDocument/2006/relationships" id="287" r:id="R9e626311d01d4578"/>
    <p:sldId xmlns:r="http://schemas.openxmlformats.org/officeDocument/2006/relationships" id="288" r:id="Rc289c16be9ee402d"/>
    <p:sldId xmlns:r="http://schemas.openxmlformats.org/officeDocument/2006/relationships" id="289" r:id="R03db0e8c7b0f47fe"/>
    <p:sldId xmlns:r="http://schemas.openxmlformats.org/officeDocument/2006/relationships" id="290" r:id="R9f65b90aed9b44ea"/>
    <p:sldId xmlns:r="http://schemas.openxmlformats.org/officeDocument/2006/relationships" id="291" r:id="R2263a5befbb848b5"/>
    <p:sldId xmlns:r="http://schemas.openxmlformats.org/officeDocument/2006/relationships" id="292" r:id="R1fb60eb2478047c3"/>
    <p:sldId xmlns:r="http://schemas.openxmlformats.org/officeDocument/2006/relationships" id="293" r:id="R77b86da5f7be425c"/>
    <p:sldId xmlns:r="http://schemas.openxmlformats.org/officeDocument/2006/relationships" id="294" r:id="R7171d8bbecfa4ff0"/>
    <p:sldId xmlns:r="http://schemas.openxmlformats.org/officeDocument/2006/relationships" id="295" r:id="R9de39157069d4bf1"/>
    <p:sldId xmlns:r="http://schemas.openxmlformats.org/officeDocument/2006/relationships" id="296" r:id="Rd69760560c2b416a"/>
    <p:sldId xmlns:r="http://schemas.openxmlformats.org/officeDocument/2006/relationships" id="297" r:id="R9064e512aeec43b3"/>
    <p:sldId xmlns:r="http://schemas.openxmlformats.org/officeDocument/2006/relationships" id="298" r:id="R439f7054c1214847"/>
    <p:sldId xmlns:r="http://schemas.openxmlformats.org/officeDocument/2006/relationships" id="299" r:id="R65db888bd6414fd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6bb1461b00a40e1" /><Relationship Type="http://schemas.openxmlformats.org/officeDocument/2006/relationships/slideMaster" Target="/ppt/slideMasters/slideMaster1.xml" Id="R330aed7b996d4a7b" /><Relationship Type="http://schemas.openxmlformats.org/officeDocument/2006/relationships/notesMaster" Target="/ppt/notesMasters/notesMaster1.xml" Id="R5fd611bc9ee942d8" /><Relationship Type="http://schemas.openxmlformats.org/officeDocument/2006/relationships/presProps" Target="/ppt/presProps.xml" Id="R39880ae716374cb9" /><Relationship Type="http://schemas.openxmlformats.org/officeDocument/2006/relationships/tableStyles" Target="/ppt/tableStyles.xml" Id="R673864eb84644aac" /><Relationship Type="http://schemas.openxmlformats.org/officeDocument/2006/relationships/slide" Target="/ppt/slides/slide1.xml" Id="R7f7e836c123b47c5" /><Relationship Type="http://schemas.openxmlformats.org/officeDocument/2006/relationships/slide" Target="/ppt/slides/slide2.xml" Id="Rd7cc7d6ba5b24954" /><Relationship Type="http://schemas.openxmlformats.org/officeDocument/2006/relationships/slide" Target="/ppt/slides/slide3.xml" Id="R54c5a8fecb904e62" /><Relationship Type="http://schemas.openxmlformats.org/officeDocument/2006/relationships/slide" Target="/ppt/slides/slide4.xml" Id="Rbe4b65305d7d4f27" /><Relationship Type="http://schemas.openxmlformats.org/officeDocument/2006/relationships/slide" Target="/ppt/slides/slide5.xml" Id="Re2f22b0ddb31494b" /><Relationship Type="http://schemas.openxmlformats.org/officeDocument/2006/relationships/slide" Target="/ppt/slides/slide6.xml" Id="R222679a6a5984c1d" /><Relationship Type="http://schemas.openxmlformats.org/officeDocument/2006/relationships/slide" Target="/ppt/slides/slide7.xml" Id="R567ee3f8faeb4524" /><Relationship Type="http://schemas.openxmlformats.org/officeDocument/2006/relationships/slide" Target="/ppt/slides/slide8.xml" Id="R3f5aeb958dd84aa4" /><Relationship Type="http://schemas.openxmlformats.org/officeDocument/2006/relationships/slide" Target="/ppt/slides/slide9.xml" Id="R8bac61d1a6f7491c" /><Relationship Type="http://schemas.openxmlformats.org/officeDocument/2006/relationships/slide" Target="/ppt/slides/slide10.xml" Id="R2fe16a7b74174beb" /><Relationship Type="http://schemas.openxmlformats.org/officeDocument/2006/relationships/slide" Target="/ppt/slides/slide11.xml" Id="Rd23b31451b724335" /><Relationship Type="http://schemas.openxmlformats.org/officeDocument/2006/relationships/slide" Target="/ppt/slides/slide12.xml" Id="R7eba30bb285c4ddf" /><Relationship Type="http://schemas.openxmlformats.org/officeDocument/2006/relationships/slide" Target="/ppt/slides/slide13.xml" Id="R86a9e3fdef7942ca" /><Relationship Type="http://schemas.openxmlformats.org/officeDocument/2006/relationships/slide" Target="/ppt/slides/slide14.xml" Id="R3e2d40eb032d4f66" /><Relationship Type="http://schemas.openxmlformats.org/officeDocument/2006/relationships/slide" Target="/ppt/slides/slide15.xml" Id="R695dbe61e4dd45e9" /><Relationship Type="http://schemas.openxmlformats.org/officeDocument/2006/relationships/slide" Target="/ppt/slides/slide16.xml" Id="Rf5139fa8117b4cf4" /><Relationship Type="http://schemas.openxmlformats.org/officeDocument/2006/relationships/slide" Target="/ppt/slides/slide17.xml" Id="R7878161adfb140e7" /><Relationship Type="http://schemas.openxmlformats.org/officeDocument/2006/relationships/slide" Target="/ppt/slides/slide18.xml" Id="Rc6510af0492d4dbc" /><Relationship Type="http://schemas.openxmlformats.org/officeDocument/2006/relationships/slide" Target="/ppt/slides/slide19.xml" Id="R9c752d22e7c9499d" /><Relationship Type="http://schemas.openxmlformats.org/officeDocument/2006/relationships/slide" Target="/ppt/slides/slide20.xml" Id="R2b634fba028d4f37" /><Relationship Type="http://schemas.openxmlformats.org/officeDocument/2006/relationships/slide" Target="/ppt/slides/slide21.xml" Id="Rdfbd435fde4243a3" /><Relationship Type="http://schemas.openxmlformats.org/officeDocument/2006/relationships/slide" Target="/ppt/slides/slide22.xml" Id="R1972a8cea55b4b03" /><Relationship Type="http://schemas.openxmlformats.org/officeDocument/2006/relationships/slide" Target="/ppt/slides/slide23.xml" Id="R70a666c568974d4e" /><Relationship Type="http://schemas.openxmlformats.org/officeDocument/2006/relationships/slide" Target="/ppt/slides/slide24.xml" Id="Re9914a3bbf30438c" /><Relationship Type="http://schemas.openxmlformats.org/officeDocument/2006/relationships/slide" Target="/ppt/slides/slide25.xml" Id="R3b2d68b2a3634b49" /><Relationship Type="http://schemas.openxmlformats.org/officeDocument/2006/relationships/slide" Target="/ppt/slides/slide26.xml" Id="R82cd3f54b1af448f" /><Relationship Type="http://schemas.openxmlformats.org/officeDocument/2006/relationships/slide" Target="/ppt/slides/slide27.xml" Id="R10d765591ee54925" /><Relationship Type="http://schemas.openxmlformats.org/officeDocument/2006/relationships/slide" Target="/ppt/slides/slide28.xml" Id="Ra0c5bea143ad4123" /><Relationship Type="http://schemas.openxmlformats.org/officeDocument/2006/relationships/slide" Target="/ppt/slides/slide29.xml" Id="R008230f6853b40fb" /><Relationship Type="http://schemas.openxmlformats.org/officeDocument/2006/relationships/slide" Target="/ppt/slides/slide30.xml" Id="R7261d14abb1549f1" /><Relationship Type="http://schemas.openxmlformats.org/officeDocument/2006/relationships/slide" Target="/ppt/slides/slide31.xml" Id="Rf065df2eadbf4923" /><Relationship Type="http://schemas.openxmlformats.org/officeDocument/2006/relationships/slide" Target="/ppt/slides/slide32.xml" Id="R9e626311d01d4578" /><Relationship Type="http://schemas.openxmlformats.org/officeDocument/2006/relationships/slide" Target="/ppt/slides/slide33.xml" Id="Rc289c16be9ee402d" /><Relationship Type="http://schemas.openxmlformats.org/officeDocument/2006/relationships/slide" Target="/ppt/slides/slide34.xml" Id="R03db0e8c7b0f47fe" /><Relationship Type="http://schemas.openxmlformats.org/officeDocument/2006/relationships/slide" Target="/ppt/slides/slide35.xml" Id="R9f65b90aed9b44ea" /><Relationship Type="http://schemas.openxmlformats.org/officeDocument/2006/relationships/slide" Target="/ppt/slides/slide36.xml" Id="R2263a5befbb848b5" /><Relationship Type="http://schemas.openxmlformats.org/officeDocument/2006/relationships/slide" Target="/ppt/slides/slide37.xml" Id="R1fb60eb2478047c3" /><Relationship Type="http://schemas.openxmlformats.org/officeDocument/2006/relationships/slide" Target="/ppt/slides/slide38.xml" Id="R77b86da5f7be425c" /><Relationship Type="http://schemas.openxmlformats.org/officeDocument/2006/relationships/slide" Target="/ppt/slides/slide39.xml" Id="R7171d8bbecfa4ff0" /><Relationship Type="http://schemas.openxmlformats.org/officeDocument/2006/relationships/slide" Target="/ppt/slides/slide40.xml" Id="R9de39157069d4bf1" /><Relationship Type="http://schemas.openxmlformats.org/officeDocument/2006/relationships/slide" Target="/ppt/slides/slide41.xml" Id="Rd69760560c2b416a" /><Relationship Type="http://schemas.openxmlformats.org/officeDocument/2006/relationships/slide" Target="/ppt/slides/slide42.xml" Id="R9064e512aeec43b3" /><Relationship Type="http://schemas.openxmlformats.org/officeDocument/2006/relationships/slide" Target="/ppt/slides/slide43.xml" Id="R439f7054c1214847" /><Relationship Type="http://schemas.openxmlformats.org/officeDocument/2006/relationships/slide" Target="/ppt/slides/slide44.xml" Id="R65db888bd6414fd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bed32d8dad8437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7db743e1e9e47a4" /><Relationship Type="http://schemas.openxmlformats.org/officeDocument/2006/relationships/notesMaster" Target="/ppt/notesMasters/notesMaster1.xml" Id="R3957333a2a164b3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fd67b3ea1354782" /><Relationship Type="http://schemas.openxmlformats.org/officeDocument/2006/relationships/notesMaster" Target="/ppt/notesMasters/notesMaster1.xml" Id="R0553c23d6249440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1a97b0de63e42e8" /><Relationship Type="http://schemas.openxmlformats.org/officeDocument/2006/relationships/notesMaster" Target="/ppt/notesMasters/notesMaster1.xml" Id="R8326eb038b4b45f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fca844db3d64d77" /><Relationship Type="http://schemas.openxmlformats.org/officeDocument/2006/relationships/notesMaster" Target="/ppt/notesMasters/notesMaster1.xml" Id="R5675943320e54e1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125d894efb04a6b" /><Relationship Type="http://schemas.openxmlformats.org/officeDocument/2006/relationships/notesMaster" Target="/ppt/notesMasters/notesMaster1.xml" Id="R56df3f5ef4bc452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9ccfd8e6ed0445e" /><Relationship Type="http://schemas.openxmlformats.org/officeDocument/2006/relationships/notesMaster" Target="/ppt/notesMasters/notesMaster1.xml" Id="R93fd5bcde346460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a4a07d0395a43e0" /><Relationship Type="http://schemas.openxmlformats.org/officeDocument/2006/relationships/notesMaster" Target="/ppt/notesMasters/notesMaster1.xml" Id="R719a6458135c422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18113a655304b64" /><Relationship Type="http://schemas.openxmlformats.org/officeDocument/2006/relationships/notesMaster" Target="/ppt/notesMasters/notesMaster1.xml" Id="R3400f1b90a7142d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0cbf77290954095" /><Relationship Type="http://schemas.openxmlformats.org/officeDocument/2006/relationships/notesMaster" Target="/ppt/notesMasters/notesMaster1.xml" Id="Reea0e53444fb452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47a7ef7f39243dc" /><Relationship Type="http://schemas.openxmlformats.org/officeDocument/2006/relationships/notesMaster" Target="/ppt/notesMasters/notesMaster1.xml" Id="Rbc225db3ec8e4bd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dc72c3e37454366" /><Relationship Type="http://schemas.openxmlformats.org/officeDocument/2006/relationships/notesMaster" Target="/ppt/notesMasters/notesMaster1.xml" Id="R8f97e866fc74494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cf3c02e38d747ba" /><Relationship Type="http://schemas.openxmlformats.org/officeDocument/2006/relationships/notesMaster" Target="/ppt/notesMasters/notesMaster1.xml" Id="R07340845cf934dc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487d107c3414bc1" /><Relationship Type="http://schemas.openxmlformats.org/officeDocument/2006/relationships/notesMaster" Target="/ppt/notesMasters/notesMaster1.xml" Id="Re25dc9e28ae14d0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bd0903daa7d4706" /><Relationship Type="http://schemas.openxmlformats.org/officeDocument/2006/relationships/notesMaster" Target="/ppt/notesMasters/notesMaster1.xml" Id="R93feeb8a234d460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ee1741eb00d45a2" /><Relationship Type="http://schemas.openxmlformats.org/officeDocument/2006/relationships/notesMaster" Target="/ppt/notesMasters/notesMaster1.xml" Id="Ra7d386c3bf5847b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15f36999dd842c6" /><Relationship Type="http://schemas.openxmlformats.org/officeDocument/2006/relationships/notesMaster" Target="/ppt/notesMasters/notesMaster1.xml" Id="R10934170fba24ed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c38effca1414abf" /><Relationship Type="http://schemas.openxmlformats.org/officeDocument/2006/relationships/notesMaster" Target="/ppt/notesMasters/notesMaster1.xml" Id="Rec26682670cb4f0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8ee089a8c474a93" /><Relationship Type="http://schemas.openxmlformats.org/officeDocument/2006/relationships/notesMaster" Target="/ppt/notesMasters/notesMaster1.xml" Id="R25ea9beab23e4cc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891e154833d4295" /><Relationship Type="http://schemas.openxmlformats.org/officeDocument/2006/relationships/notesMaster" Target="/ppt/notesMasters/notesMaster1.xml" Id="R1406bca0bb8c481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586d06bef7b4c81" /><Relationship Type="http://schemas.openxmlformats.org/officeDocument/2006/relationships/notesMaster" Target="/ppt/notesMasters/notesMaster1.xml" Id="R6a445385f4be4ec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b56c06b0c024af2" /><Relationship Type="http://schemas.openxmlformats.org/officeDocument/2006/relationships/notesMaster" Target="/ppt/notesMasters/notesMaster1.xml" Id="R2bf81564cd1345d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5c8ef6c57c34e4e" /><Relationship Type="http://schemas.openxmlformats.org/officeDocument/2006/relationships/notesMaster" Target="/ppt/notesMasters/notesMaster1.xml" Id="R8a568e637b1d4a8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fec4d71d4144cc9" /><Relationship Type="http://schemas.openxmlformats.org/officeDocument/2006/relationships/notesMaster" Target="/ppt/notesMasters/notesMaster1.xml" Id="Re422c095ed9b466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ea9adb809b141eb" /><Relationship Type="http://schemas.openxmlformats.org/officeDocument/2006/relationships/notesMaster" Target="/ppt/notesMasters/notesMaster1.xml" Id="Rfc89348f108a408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735a8cb268f463b" /><Relationship Type="http://schemas.openxmlformats.org/officeDocument/2006/relationships/notesMaster" Target="/ppt/notesMasters/notesMaster1.xml" Id="R465f3026c557434e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b6ba69d737b40b1" /><Relationship Type="http://schemas.openxmlformats.org/officeDocument/2006/relationships/notesMaster" Target="/ppt/notesMasters/notesMaster1.xml" Id="Re16411cb07c4422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9453d4b87664047" /><Relationship Type="http://schemas.openxmlformats.org/officeDocument/2006/relationships/notesMaster" Target="/ppt/notesMasters/notesMaster1.xml" Id="R9baca9ac856e42c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a4d14caea10742d0" /><Relationship Type="http://schemas.openxmlformats.org/officeDocument/2006/relationships/notesMaster" Target="/ppt/notesMasters/notesMaster1.xml" Id="R7c524ae2da1f4638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df03b3fd1d34fe6" /><Relationship Type="http://schemas.openxmlformats.org/officeDocument/2006/relationships/notesMaster" Target="/ppt/notesMasters/notesMaster1.xml" Id="Rb18254d1b4a54e9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90b66c3ea47a4f95" /><Relationship Type="http://schemas.openxmlformats.org/officeDocument/2006/relationships/notesMaster" Target="/ppt/notesMasters/notesMaster1.xml" Id="Rc57186c57bb445f3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c9c40b1c073646ad" /><Relationship Type="http://schemas.openxmlformats.org/officeDocument/2006/relationships/notesMaster" Target="/ppt/notesMasters/notesMaster1.xml" Id="Re4654fb883474247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f97140675d104eb3" /><Relationship Type="http://schemas.openxmlformats.org/officeDocument/2006/relationships/notesMaster" Target="/ppt/notesMasters/notesMaster1.xml" Id="Rd5253b474d5844b3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37a6327df4ec464d" /><Relationship Type="http://schemas.openxmlformats.org/officeDocument/2006/relationships/notesMaster" Target="/ppt/notesMasters/notesMaster1.xml" Id="R44ba6df91ba94114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f1f3c37f46004aed" /><Relationship Type="http://schemas.openxmlformats.org/officeDocument/2006/relationships/notesMaster" Target="/ppt/notesMasters/notesMaster1.xml" Id="R680bfbb33d024a44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fb22bb7f991b4049" /><Relationship Type="http://schemas.openxmlformats.org/officeDocument/2006/relationships/notesMaster" Target="/ppt/notesMasters/notesMaster1.xml" Id="R94d0037989bf4691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7ca96af104dd4aee" /><Relationship Type="http://schemas.openxmlformats.org/officeDocument/2006/relationships/notesMaster" Target="/ppt/notesMasters/notesMaster1.xml" Id="Re9dec0dbc27949b6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d9fea559283a4649" /><Relationship Type="http://schemas.openxmlformats.org/officeDocument/2006/relationships/notesMaster" Target="/ppt/notesMasters/notesMaster1.xml" Id="R061709940f804371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f73511baeee04c30" /><Relationship Type="http://schemas.openxmlformats.org/officeDocument/2006/relationships/notesMaster" Target="/ppt/notesMasters/notesMaster1.xml" Id="Rafac71eb45134f6a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4531f8d880d04098" /><Relationship Type="http://schemas.openxmlformats.org/officeDocument/2006/relationships/notesMaster" Target="/ppt/notesMasters/notesMaster1.xml" Id="R5a7d1beb1a244fc6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468703788cd34cfa" /><Relationship Type="http://schemas.openxmlformats.org/officeDocument/2006/relationships/notesMaster" Target="/ppt/notesMasters/notesMaster1.xml" Id="R05835431f64f4ef7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ac8872c463c94ab2" /><Relationship Type="http://schemas.openxmlformats.org/officeDocument/2006/relationships/notesMaster" Target="/ppt/notesMasters/notesMaster1.xml" Id="Rf22a092f1ee543e6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28c100b974df463a" /><Relationship Type="http://schemas.openxmlformats.org/officeDocument/2006/relationships/notesMaster" Target="/ppt/notesMasters/notesMaster1.xml" Id="Ra7c5ec361f47414c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035fd40733844b3b" /><Relationship Type="http://schemas.openxmlformats.org/officeDocument/2006/relationships/notesMaster" Target="/ppt/notesMasters/notesMaster1.xml" Id="R700e8f8465ee48a2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17354377f51d4ee2" /><Relationship Type="http://schemas.openxmlformats.org/officeDocument/2006/relationships/notesMaster" Target="/ppt/notesMasters/notesMaster1.xml" Id="Rcf49593469e04ac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Матеріал користувача.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6f546cf536c4c6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4452f374fc848ed" /><Relationship Type="http://schemas.openxmlformats.org/officeDocument/2006/relationships/slideLayout" Target="/ppt/slideLayouts/slideLayout1.xml" Id="Ree9a87725e74467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e9a87725e74467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ff8129ca4b4d9f" /><Relationship Type="http://schemas.openxmlformats.org/officeDocument/2006/relationships/image" Target="/ppt/media/image.png" Id="R4123470ef8154dee" /><Relationship Type="http://schemas.openxmlformats.org/officeDocument/2006/relationships/notesSlide" Target="/ppt/notesSlides/notesSlide1.xml" Id="Rf88c4dfe90d746d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dcc06711a346fe" /><Relationship Type="http://schemas.openxmlformats.org/officeDocument/2006/relationships/notesSlide" Target="/ppt/notesSlides/notesSlide2.xml" Id="R9c2cadeab96a47f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9dae05772648cb" /><Relationship Type="http://schemas.openxmlformats.org/officeDocument/2006/relationships/notesSlide" Target="/ppt/notesSlides/notesSlide3.xml" Id="Rbcaeb01deec3462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1a52e76e574a40" /><Relationship Type="http://schemas.openxmlformats.org/officeDocument/2006/relationships/image" Target="/ppt/media/image2.png" Id="Ra34999417d9b4844" /><Relationship Type="http://schemas.openxmlformats.org/officeDocument/2006/relationships/notesSlide" Target="/ppt/notesSlides/notesSlide4.xml" Id="Re451a3424633486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8fb082e7c24bc3" /><Relationship Type="http://schemas.openxmlformats.org/officeDocument/2006/relationships/notesSlide" Target="/ppt/notesSlides/notesSlide5.xml" Id="R6f2466c98868431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7d7f58279a4424" /><Relationship Type="http://schemas.openxmlformats.org/officeDocument/2006/relationships/notesSlide" Target="/ppt/notesSlides/notesSlide6.xml" Id="R7ba43c26c8c948e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421943f32a4dd8" /><Relationship Type="http://schemas.openxmlformats.org/officeDocument/2006/relationships/notesSlide" Target="/ppt/notesSlides/notesSlide7.xml" Id="R0a774d4a4c8d4cd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1b0ddde2094a27" /><Relationship Type="http://schemas.openxmlformats.org/officeDocument/2006/relationships/notesSlide" Target="/ppt/notesSlides/notesSlide8.xml" Id="R784bfc055a6444f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e405f40c1d4d44" /><Relationship Type="http://schemas.openxmlformats.org/officeDocument/2006/relationships/notesSlide" Target="/ppt/notesSlides/notesSlide9.xml" Id="R3c5047b23bcc44c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b8285baf6c4232" /><Relationship Type="http://schemas.openxmlformats.org/officeDocument/2006/relationships/image" Target="/ppt/media/image3.png" Id="R1206ce3db2bc4a70" /><Relationship Type="http://schemas.openxmlformats.org/officeDocument/2006/relationships/notesSlide" Target="/ppt/notesSlides/notesSlide10.xml" Id="R1b2f72d2dcd34b9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a812f287434338" /><Relationship Type="http://schemas.openxmlformats.org/officeDocument/2006/relationships/notesSlide" Target="/ppt/notesSlides/notesSlide11.xml" Id="Rc64c89dec327472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c2b60b34314164" /><Relationship Type="http://schemas.openxmlformats.org/officeDocument/2006/relationships/image" Target="/ppt/media/image4.png" Id="Ree44cdf870bd42e7" /><Relationship Type="http://schemas.openxmlformats.org/officeDocument/2006/relationships/notesSlide" Target="/ppt/notesSlides/notesSlide12.xml" Id="R6e7eaad65f06415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0a573f2e534fae" /><Relationship Type="http://schemas.openxmlformats.org/officeDocument/2006/relationships/notesSlide" Target="/ppt/notesSlides/notesSlide13.xml" Id="Rc08b77cd32de43f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790e0f10da4b60" /><Relationship Type="http://schemas.openxmlformats.org/officeDocument/2006/relationships/notesSlide" Target="/ppt/notesSlides/notesSlide14.xml" Id="Rf933584f14f64a3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b4afdf28d74383" /><Relationship Type="http://schemas.openxmlformats.org/officeDocument/2006/relationships/image" Target="/ppt/media/image5.png" Id="Rac7048d1f3984554" /><Relationship Type="http://schemas.openxmlformats.org/officeDocument/2006/relationships/notesSlide" Target="/ppt/notesSlides/notesSlide15.xml" Id="R233eccd7a03b48d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48c567376542a3" /><Relationship Type="http://schemas.openxmlformats.org/officeDocument/2006/relationships/notesSlide" Target="/ppt/notesSlides/notesSlide16.xml" Id="Re4549d8c9e524ae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5524a6d29d4845" /><Relationship Type="http://schemas.openxmlformats.org/officeDocument/2006/relationships/notesSlide" Target="/ppt/notesSlides/notesSlide17.xml" Id="Rd5d1202df19146b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e49490888e4cc2" /><Relationship Type="http://schemas.openxmlformats.org/officeDocument/2006/relationships/notesSlide" Target="/ppt/notesSlides/notesSlide18.xml" Id="Rdef6cfe8b257472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71d701969c432c" /><Relationship Type="http://schemas.openxmlformats.org/officeDocument/2006/relationships/notesSlide" Target="/ppt/notesSlides/notesSlide19.xml" Id="Ra3b6a2cae549400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f1817d2ff54dc3" /><Relationship Type="http://schemas.openxmlformats.org/officeDocument/2006/relationships/notesSlide" Target="/ppt/notesSlides/notesSlide20.xml" Id="R6faea07c19044f6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9c06e6171b419a" /><Relationship Type="http://schemas.openxmlformats.org/officeDocument/2006/relationships/notesSlide" Target="/ppt/notesSlides/notesSlide21.xml" Id="R714b2fcdf7c4400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5d141d8fe54feb" /><Relationship Type="http://schemas.openxmlformats.org/officeDocument/2006/relationships/notesSlide" Target="/ppt/notesSlides/notesSlide22.xml" Id="Rc410765629c8414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65e23795ec4329" /><Relationship Type="http://schemas.openxmlformats.org/officeDocument/2006/relationships/notesSlide" Target="/ppt/notesSlides/notesSlide23.xml" Id="Rce1685d2853e42c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bc228e2bb94d73" /><Relationship Type="http://schemas.openxmlformats.org/officeDocument/2006/relationships/notesSlide" Target="/ppt/notesSlides/notesSlide24.xml" Id="R693adcaa6ea047e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bae966cf9c4cc4" /><Relationship Type="http://schemas.openxmlformats.org/officeDocument/2006/relationships/notesSlide" Target="/ppt/notesSlides/notesSlide25.xml" Id="R8f2da5c5c8b24ff4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ddf044feb14038" /><Relationship Type="http://schemas.openxmlformats.org/officeDocument/2006/relationships/notesSlide" Target="/ppt/notesSlides/notesSlide26.xml" Id="R4da3d93ab30943cf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5d2bf1e56e4c33" /><Relationship Type="http://schemas.openxmlformats.org/officeDocument/2006/relationships/notesSlide" Target="/ppt/notesSlides/notesSlide27.xml" Id="Rcefc65f6cf7744ff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8a6d0a0e994ba2" /><Relationship Type="http://schemas.openxmlformats.org/officeDocument/2006/relationships/notesSlide" Target="/ppt/notesSlides/notesSlide28.xml" Id="R46fe6b2e7368487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3826887da24ecb" /><Relationship Type="http://schemas.openxmlformats.org/officeDocument/2006/relationships/notesSlide" Target="/ppt/notesSlides/notesSlide29.xml" Id="R2dff54bf9e944e3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8099d2a47047f8" /><Relationship Type="http://schemas.openxmlformats.org/officeDocument/2006/relationships/notesSlide" Target="/ppt/notesSlides/notesSlide30.xml" Id="R6a09df5ade924bf5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338fb77b714768" /><Relationship Type="http://schemas.openxmlformats.org/officeDocument/2006/relationships/notesSlide" Target="/ppt/notesSlides/notesSlide31.xml" Id="Reafc0b6ab06d44a1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6ee3a3f2ce4893" /><Relationship Type="http://schemas.openxmlformats.org/officeDocument/2006/relationships/notesSlide" Target="/ppt/notesSlides/notesSlide32.xml" Id="R598711638bc34de1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87807185534934" /><Relationship Type="http://schemas.openxmlformats.org/officeDocument/2006/relationships/notesSlide" Target="/ppt/notesSlides/notesSlide33.xml" Id="R43717e589c1c4a74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3b313f7d1c4861" /><Relationship Type="http://schemas.openxmlformats.org/officeDocument/2006/relationships/notesSlide" Target="/ppt/notesSlides/notesSlide34.xml" Id="Rd9f7b3696f5d40c6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05155e80e74718" /><Relationship Type="http://schemas.openxmlformats.org/officeDocument/2006/relationships/notesSlide" Target="/ppt/notesSlides/notesSlide35.xml" Id="R42f7cf34978e4300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e708fb2e844593" /><Relationship Type="http://schemas.openxmlformats.org/officeDocument/2006/relationships/notesSlide" Target="/ppt/notesSlides/notesSlide36.xml" Id="R32330946834a49fe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f6db249b7344ca" /><Relationship Type="http://schemas.openxmlformats.org/officeDocument/2006/relationships/notesSlide" Target="/ppt/notesSlides/notesSlide37.xml" Id="Re1186835b35846a6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473e02e9db43c1" /><Relationship Type="http://schemas.openxmlformats.org/officeDocument/2006/relationships/notesSlide" Target="/ppt/notesSlides/notesSlide38.xml" Id="R68de952540424c0e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969d6f330a4f18" /><Relationship Type="http://schemas.openxmlformats.org/officeDocument/2006/relationships/notesSlide" Target="/ppt/notesSlides/notesSlide39.xml" Id="R4e9091e6eaa64e63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66d024f6ba4877" /><Relationship Type="http://schemas.openxmlformats.org/officeDocument/2006/relationships/notesSlide" Target="/ppt/notesSlides/notesSlide40.xml" Id="R59ed8513927d40df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02e8eee1b4458f" /><Relationship Type="http://schemas.openxmlformats.org/officeDocument/2006/relationships/notesSlide" Target="/ppt/notesSlides/notesSlide41.xml" Id="R65ccb8c78951425f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4173b4d4374d94" /><Relationship Type="http://schemas.openxmlformats.org/officeDocument/2006/relationships/notesSlide" Target="/ppt/notesSlides/notesSlide42.xml" Id="Rc09689436dfb4ae7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f0acbd5f6f4874" /><Relationship Type="http://schemas.openxmlformats.org/officeDocument/2006/relationships/notesSlide" Target="/ppt/notesSlides/notesSlide43.xml" Id="R7096c4930b464661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0bc05cf3394533" /><Relationship Type="http://schemas.openxmlformats.org/officeDocument/2006/relationships/notesSlide" Target="/ppt/notesSlides/notesSlide44.xml" Id="R777148f23f6e45a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23470ef8154dee"/>
          <a:srcRect xmlns:a="http://schemas.openxmlformats.org/drawingml/2006/main" l="26941" t="0" r="2694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72250" y="0"/>
            <a:ext cx="56197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4688D3-CC85-4584-AEB8-E915F8544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1913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BF8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AE8E68-975E-49E0-BE48-8EBCF33EC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66675" cy="685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EB2990-3F4C-452A-982F-9508C81AB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04825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ЛЕКЦІЯ № 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3F27F6-A32F-4AE4-83B4-0E36D154A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000125"/>
            <a:ext cx="5572125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949"/>
          </a:bodyPr>
          <a:lstStyle xmlns:a="http://schemas.openxmlformats.org/drawingml/2006/main"/>
          <a:p xmlns:a="http://schemas.openxmlformats.org/drawingml/2006/main">
            <a:pPr algn="l">
              <a:defRPr sz="247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Нормативно-правові та інституційні засади відновлення забруднених територій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FEDA0D-B705-462F-A158-3E9BC3006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24150"/>
            <a:ext cx="238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МЕТА ЛЕКЦІЇ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9864CC-06B4-4080-9F12-B020B9881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952750"/>
            <a:ext cx="5429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Сформувати системне розуміння правових засад відновлення, розподілу повноважень і вимог до документування екологічної шкоди та виконаних робіт.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F8C2B8-C791-4091-8199-9E659D714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029075"/>
            <a:ext cx="2571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КЛЮЧОВІ РЕЗУЛЬТАТИ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B0CE3A-AE3F-42A2-A41D-F42B975AD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14825"/>
            <a:ext cx="2543175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344AEC-F174-403B-AAF1-20702B2E0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4343400"/>
            <a:ext cx="23717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джерела екологічного права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6ADC7A-55CC-4D1E-B5C0-883A7E9A5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4725" y="4314825"/>
            <a:ext cx="2543175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87A669-5A4A-4557-BD28-FDF04E550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343400"/>
            <a:ext cx="23717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СЕО та ОВД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B98334-A81A-4E58-A201-57C352B55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752975"/>
            <a:ext cx="2543175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63B9C4-A7ED-4052-AF9E-97872F460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4781550"/>
            <a:ext cx="23717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ролі та відповідальність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54D59D-073C-47B7-9ADC-99351192C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4725" y="4752975"/>
            <a:ext cx="2543175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2C0D28-6526-40C4-BB3D-72268B140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781550"/>
            <a:ext cx="23717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докази й простежуваність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E549C8-8FAF-43F5-A3FE-598414B15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191125"/>
            <a:ext cx="52197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ED4B43-7F24-4617-A76B-6D65141A9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5219700"/>
            <a:ext cx="504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пакет документів проєкту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13CE9C1-7585-4156-9012-00FE2C3C0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762625"/>
            <a:ext cx="5219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ADC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346DE7-1313-4F95-B7E7-EEAF17B8B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76925"/>
            <a:ext cx="52197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Для реального проєкту перевіряють чинну редакцію кожного акта та залучають профільного юриста.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7828D9-26B4-4621-B513-CE2720CE0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6410325"/>
            <a:ext cx="438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E2 «Екологія»  ·  магістерський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181231504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1526DFA0-0138-43FC-979A-64F15F9B5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ПРАВОВА РАМКА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5AE39A-3789-4003-ABBC-4A3CA7B19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Чому нормативно-правова база критична для відновлення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D61160-D923-4879-A02E-A8C7B6AED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122D4A-D191-475E-8EDA-38C52B64B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C69EC3-EDB8-4306-815D-E73547080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81050"/>
          </a:xfrm>
          <a:prstGeom xmlns:a="http://schemas.openxmlformats.org/drawingml/2006/main" prst="roundRect">
            <a:avLst>
              <a:gd name="adj" fmla="val 15854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5C158A-B9C9-4592-B1BE-D7C7A0E7D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81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AFE543-44C5-49F5-83BA-4B037ADBF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BD18E7-C937-4AD5-963D-C6E0B1AA4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Нормативно-правове забезпечення — система правових підстав, процедур, дозволів і механізмів контролю, що визначає законний порядок планування та виконання відновлення.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2D53C9-C985-4126-9A9B-8368528B7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ВІДНОВЛЕННЯ ПОЄДНУЄ ШІСТЬ ПРАВОВИХ КОНТУРІВ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014CB0-E5F5-4429-BD0D-4402C228B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57475"/>
            <a:ext cx="3429000" cy="552450"/>
          </a:xfrm>
          <a:prstGeom xmlns:a="http://schemas.openxmlformats.org/drawingml/2006/main" prst="roundRect">
            <a:avLst>
              <a:gd name="adj" fmla="val 1896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F08EA7-95FD-41BF-A670-B91BFA048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57475"/>
            <a:ext cx="66675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3620B7-F5F7-4BF6-8CC0-E134F7331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14625"/>
            <a:ext cx="1095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ЗЕМЛЯ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BB229B-4BDF-4023-9DCD-6985FBEB2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05125"/>
            <a:ext cx="3048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897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власність · доступ · призначення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A12D0A-81BE-446A-AB4D-6FD1A30CA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657475"/>
            <a:ext cx="3429000" cy="552450"/>
          </a:xfrm>
          <a:prstGeom xmlns:a="http://schemas.openxmlformats.org/drawingml/2006/main" prst="roundRect">
            <a:avLst>
              <a:gd name="adj" fmla="val 1896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35302A-2F61-47F0-A007-8DD84E3C2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657475"/>
            <a:ext cx="66675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A30BC8-2BA6-4E7D-8C5E-0FECDBC3A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714625"/>
            <a:ext cx="1095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ДОВКІЛЛЯ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B9A904-9072-42E3-9F41-69C80F24B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905125"/>
            <a:ext cx="3048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897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безпека · ОВД · контроль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04F1AB-D80C-4AEF-9C83-E0147C758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657475"/>
            <a:ext cx="3429000" cy="552450"/>
          </a:xfrm>
          <a:prstGeom xmlns:a="http://schemas.openxmlformats.org/drawingml/2006/main" prst="roundRect">
            <a:avLst>
              <a:gd name="adj" fmla="val 1896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F15915-9C35-4F70-A9D0-C132E89AB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657475"/>
            <a:ext cx="66675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134289-BA30-4D9E-9EA6-E9540BBB3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714625"/>
            <a:ext cx="1095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РЕСУРСИ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C59A8E-37F5-4C8F-8346-B93E80CF2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905125"/>
            <a:ext cx="3048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897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вода · надра · екосистеми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82E0A50-612E-4546-AC0F-E3FE780F5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62325"/>
            <a:ext cx="3429000" cy="552450"/>
          </a:xfrm>
          <a:prstGeom xmlns:a="http://schemas.openxmlformats.org/drawingml/2006/main" prst="roundRect">
            <a:avLst>
              <a:gd name="adj" fmla="val 1896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4D8A934-8206-4217-9AFA-B4C39C7F7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62325"/>
            <a:ext cx="66675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A9211A9-4AB3-4AA6-8914-8976F3DE7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19475"/>
            <a:ext cx="1095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РОБОТИ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CD1E2FF-92A3-4A76-96D5-0FA9FB178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609975"/>
            <a:ext cx="3048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897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праця · розмінування · будівництво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3B12789-47AA-4A4D-B6D5-2F3130676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362325"/>
            <a:ext cx="3429000" cy="552450"/>
          </a:xfrm>
          <a:prstGeom xmlns:a="http://schemas.openxmlformats.org/drawingml/2006/main" prst="roundRect">
            <a:avLst>
              <a:gd name="adj" fmla="val 1896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DB824EA-53E0-42B3-89FF-B849E2C42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362325"/>
            <a:ext cx="66675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F5F21FA-0ABB-44AF-99BA-3760654E2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419475"/>
            <a:ext cx="1095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МАТЕРІАЛИ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EE05545-84EB-4F87-BFFD-DAF3C0AC5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609975"/>
            <a:ext cx="3048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897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відходи · ґрунт · перевезення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836EFAE-1FC6-418E-A3E4-74432FF98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362325"/>
            <a:ext cx="3429000" cy="552450"/>
          </a:xfrm>
          <a:prstGeom xmlns:a="http://schemas.openxmlformats.org/drawingml/2006/main" prst="roundRect">
            <a:avLst>
              <a:gd name="adj" fmla="val 1896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1362D23-C3FD-497B-837E-D187B7397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362325"/>
            <a:ext cx="66675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3A56425-FD97-4C3B-BE24-1F7F8626F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419475"/>
            <a:ext cx="1095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УПРАВЛІННЯ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610A4D3-A43B-46F1-97EA-1D4F0C580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609975"/>
            <a:ext cx="30480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897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кошти · закупівлі · участь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893C420-ECDB-41AD-998F-5DC11400B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19575"/>
            <a:ext cx="5715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КОЛИ ТЕХНІЧНЕ РІШЕННЯ СТАЄ ЮРИДИЧНО НЕПРИЙНЯТНИМ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1115DA2-9721-44F3-92D6-27A03A211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34290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F7E083F-C8FD-4D01-BB05-49894ACF6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543425"/>
            <a:ext cx="3257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немає законного доступу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7CAFA3F-CB79-47FA-906C-1D7CFB61E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4514850"/>
            <a:ext cx="34290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69EC7FBF-44BE-406C-A129-ED5D7DB05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4543425"/>
            <a:ext cx="3257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не проведено необхідну ОВД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DBDE673-AAB3-437B-9CF5-E59179BA4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514850"/>
            <a:ext cx="34290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EA142804-38DE-417E-ADCC-BC9BBC384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4543425"/>
            <a:ext cx="3257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відходи передано без дозволу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4D56E0B6-2872-4527-BEF6-60BCF4E3F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33950"/>
            <a:ext cx="34290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D28801F2-DF9A-449D-8DFA-C76FBDAEB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962525"/>
            <a:ext cx="3257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мінну безпеку не підтверджено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5270B6B6-2C5D-458E-BECA-BA3B4453F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4933950"/>
            <a:ext cx="34290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AAFDDE4-230B-4FA8-9057-4CDED6909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4962525"/>
            <a:ext cx="3257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ґрунт переміщено без обліку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87E81BDA-9F51-4CA7-8C99-047C6DD83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933950"/>
            <a:ext cx="34290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382BAA92-E6B0-412C-9259-CD5DB16BF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4962525"/>
            <a:ext cx="3257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результат неможливо перевірити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40B6C711-62E9-41C6-8EB5-E9B01B240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53075"/>
            <a:ext cx="10972800" cy="695325"/>
          </a:xfrm>
          <a:prstGeom xmlns:a="http://schemas.openxmlformats.org/drawingml/2006/main" prst="roundRect">
            <a:avLst>
              <a:gd name="adj" fmla="val 16438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FA9F8F1A-70A3-4ECA-B836-6F7D5D49F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19750"/>
            <a:ext cx="105918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Право визначає: хто виконує роботи, на якій підставі, за чиї кошти, яким способом, під чиїм контролем і з якою відповідальністю.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F104CD3C-544A-4A0D-9922-9FFB87126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66386672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58521195-AA78-4AEF-9F8E-B12C89923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ОСНОВНІ ПОНЯТТЯ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985DED-2D60-4D18-94FC-931E70020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Правові та інституційні засади відновлення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74AD69-58D0-4C0E-8460-D9CCB38A0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D7EC78-CCCA-47E8-A78F-10896F13E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EFE6D4-F00B-4A80-B1A2-4F1524A81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5334000" cy="1066800"/>
          </a:xfrm>
          <a:prstGeom xmlns:a="http://schemas.openxmlformats.org/drawingml/2006/main" prst="roundRect">
            <a:avLst>
              <a:gd name="adj" fmla="val 11607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918EC5-8869-49C0-A247-C4DAD4F01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1066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4BF28E-93ED-4DE3-B24C-1FFBC1A66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806A4E-2C1B-4E59-B37D-9079ECC7A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493395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389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Нормативно-правові засади відновлення — сукупність правових норм, принципів, процедур і обов’язкових вимог, які регулюють оцінювання шкоди, планування, фінансування, виконання, контроль і завершення заходів.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B43D03-2696-4CBA-8589-FE2CCC0E8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1381125"/>
            <a:ext cx="5334000" cy="1066800"/>
          </a:xfrm>
          <a:prstGeom xmlns:a="http://schemas.openxmlformats.org/drawingml/2006/main" prst="roundRect">
            <a:avLst>
              <a:gd name="adj" fmla="val 11607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8DEAF3-C658-4193-AB5E-D8935638D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1381125"/>
            <a:ext cx="76200" cy="1066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1E6A70-63BD-4D86-B505-729408C10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46685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F509FF-2D95-453E-9496-4A30B5152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647825"/>
            <a:ext cx="493395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389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Інституційні засади відновлення — система органів влади, громад, підприємств, операторів, лабораторій, наукових установ, громадських організацій і донорів, між якими розподілено повноваження, ресурси та відповідальність.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CEF915-9EBA-4F3F-85B9-218B927D1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33675"/>
            <a:ext cx="381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ДВІ СИСТЕМИ ПРАЦЮЮТЬ РАЗОМ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A7BFF0-9634-4259-B786-D8D87E9FD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28950"/>
            <a:ext cx="10972800" cy="2114550"/>
          </a:xfrm>
          <a:prstGeom xmlns:a="http://schemas.openxmlformats.org/drawingml/2006/main" prst="roundRect">
            <a:avLst>
              <a:gd name="adj" fmla="val 765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771FEA-F49F-42CB-942E-43AACACBB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228975"/>
            <a:ext cx="3048000" cy="419100"/>
          </a:xfrm>
          <a:prstGeom xmlns:a="http://schemas.openxmlformats.org/drawingml/2006/main" prst="roundRect">
            <a:avLst>
              <a:gd name="adj" fmla="val 20455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AFCB67-280A-4C86-AA49-99DAE2159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267075"/>
            <a:ext cx="1123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НОРМИ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A91BFE-35CA-4136-A4BD-316D56DC4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3267075"/>
            <a:ext cx="1571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що дозволено та обов’язково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C53A0C-1EA1-46FC-BB52-1BEE054A3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790950"/>
            <a:ext cx="3048000" cy="419100"/>
          </a:xfrm>
          <a:prstGeom xmlns:a="http://schemas.openxmlformats.org/drawingml/2006/main" prst="roundRect">
            <a:avLst>
              <a:gd name="adj" fmla="val 20455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148490-A90E-4EBE-9195-6E202F291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829050"/>
            <a:ext cx="1123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ПРОЦЕДУРИ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1551D4-CF45-4954-B1E7-3843FF4D6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3829050"/>
            <a:ext cx="1571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як ухвалюють і перевіряють рішення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7008AD-B2BE-4FCE-B753-828A9BBE3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52925"/>
            <a:ext cx="3048000" cy="419100"/>
          </a:xfrm>
          <a:prstGeom xmlns:a="http://schemas.openxmlformats.org/drawingml/2006/main" prst="roundRect">
            <a:avLst>
              <a:gd name="adj" fmla="val 20455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F6453D7-C91A-4647-8E21-3B7273301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391025"/>
            <a:ext cx="1123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ВІДПОВІДАЛЬНІСТЬ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301EE6A-68CA-45F5-8C8B-E15BE7F52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3125" y="4391025"/>
            <a:ext cx="1571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хто відповідає за порушення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B9632AD-E140-4787-B73E-8D24E17E1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3276600"/>
            <a:ext cx="742950" cy="742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D6025F8-80F3-442A-A900-1A1503B8A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3343275"/>
            <a:ext cx="7429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4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+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248E209-7CF7-4DD6-A5E7-B730E7B0B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3228975"/>
            <a:ext cx="3048000" cy="419100"/>
          </a:xfrm>
          <a:prstGeom xmlns:a="http://schemas.openxmlformats.org/drawingml/2006/main" prst="roundRect">
            <a:avLst>
              <a:gd name="adj" fmla="val 20455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B539851-C8B2-48E4-BAFA-B111AA139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3267075"/>
            <a:ext cx="1123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ОРГАНИ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F5F290D-7DAE-4B31-8997-C46901EC0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3267075"/>
            <a:ext cx="1571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721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ухвалюють і контролюють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93BC2FE-3097-4523-9FF4-20994C59F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3790950"/>
            <a:ext cx="3048000" cy="419100"/>
          </a:xfrm>
          <a:prstGeom xmlns:a="http://schemas.openxmlformats.org/drawingml/2006/main" prst="roundRect">
            <a:avLst>
              <a:gd name="adj" fmla="val 20455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7F1FA0F-D635-454C-B0C7-63739FEEC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3829050"/>
            <a:ext cx="1123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ВИКОНАВЦІ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4074684-E0C4-4FA3-A2F6-E10E56172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3829050"/>
            <a:ext cx="1571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279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проєктують та виконують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D3F33E7-6EC6-484E-AAAC-8F1924D22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4352925"/>
            <a:ext cx="3048000" cy="419100"/>
          </a:xfrm>
          <a:prstGeom xmlns:a="http://schemas.openxmlformats.org/drawingml/2006/main" prst="roundRect">
            <a:avLst>
              <a:gd name="adj" fmla="val 20455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CCF7C37-3603-439C-95C2-79068F6ED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4391025"/>
            <a:ext cx="1123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СУСПІЛЬСТВО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416E6BD-4B2C-4D82-8A9C-C812D306B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4391025"/>
            <a:ext cx="15716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722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отримує інформацію й бере участь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6BFB6C6-99AA-4445-8ADD-91C02C2B1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3276600"/>
            <a:ext cx="742950" cy="742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0E1E15B5-24AE-4C0C-AA7E-B32DCED6D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3343275"/>
            <a:ext cx="7429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4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=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31F6D03-9357-4FD4-AF10-8D424B176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4100" y="3228975"/>
            <a:ext cx="1381125" cy="1543050"/>
          </a:xfrm>
          <a:prstGeom xmlns:a="http://schemas.openxmlformats.org/drawingml/2006/main" prst="roundRect">
            <a:avLst>
              <a:gd name="adj" fmla="val 9655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BD5E1F64-45F0-419F-9990-56E1BFAB5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15550" y="3362325"/>
            <a:ext cx="1047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РЕЗУЛЬТАТ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DDBB7C9-B5BE-4710-8FAB-51352782F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15550" y="3638550"/>
            <a:ext cx="10477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556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законне, контрольоване й доказове відновлення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580DC79-5229-47BC-B4DD-38D162303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F4DC967D-EE92-4122-AB71-1ADF4A428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476875"/>
            <a:ext cx="10591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Правова система задає правила. Інституційна система забезпечує їх виконання.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E242C2D1-C750-46C2-99AC-D934123D3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96461938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B241514D-6075-474C-A68F-5A72B87D0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ЕКОЛОГІЧНІ НАСЛІДКИ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559C70-FE2E-4136-8172-576EC8291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Екологічна шкода: зміна стану та втрата функцій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D2A705-D816-4B5B-AE0C-B67AC0BDC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719A31-268A-45F1-9682-0E3384794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CF7F4F-68C6-4A04-822F-25C4DDA84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800100"/>
          </a:xfrm>
          <a:prstGeom xmlns:a="http://schemas.openxmlformats.org/drawingml/2006/main" prst="roundRect">
            <a:avLst>
              <a:gd name="adj" fmla="val 15476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AC305C-F761-44C1-B9A8-80C65560C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800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4B4364-F91A-4E74-B800-A5C139BE6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823CD5-F367-419C-9B87-22D4E89BB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Екологічна шкода — негативна зміна стану довкілля, природного ресурсу або екосистеми, яка спричиняє втрату природних властивостей, екосистемних функцій, ресурсного потенціалу чи безпечності території.</a:t>
            </a:r>
          </a:p>
        </p:txBody>
      </p:sp>
      <p:pic>
        <p:nvPicPr>
          <p:cNvPr id="4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4999417d9b4844"/>
          <a:srcRect xmlns:a="http://schemas.openxmlformats.org/drawingml/2006/main" l="4514" t="0" r="451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2400300"/>
            <a:ext cx="5619750" cy="3476625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E3190C-55C6-4254-ABE2-F3EF3329D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95925"/>
            <a:ext cx="561975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047">
              <a:alpha val="90000"/>
            </a:srgbClr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BED19A-12C3-427F-BDF3-97CEBFD0C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543550"/>
            <a:ext cx="5276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Шкода поширюється між компонентами довкілля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8999E9-8449-4E54-AB8D-8F8E5EEA6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400300"/>
            <a:ext cx="238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ОСНОВНІ ПРОЯВИ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3D4639-A921-4953-AF67-C4C4EC7A0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686050"/>
            <a:ext cx="5010150" cy="419100"/>
          </a:xfrm>
          <a:prstGeom xmlns:a="http://schemas.openxmlformats.org/drawingml/2006/main" prst="roundRect">
            <a:avLst>
              <a:gd name="adj" fmla="val 20455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EF8017-3D9D-405E-BDBD-A918A8F79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686050"/>
            <a:ext cx="5715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A752B5-2F35-4BEC-A350-BE3EB667D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724150"/>
            <a:ext cx="114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ҐРУНТИ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4D8790-5053-4F77-AC8F-3B42205BC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724150"/>
            <a:ext cx="3448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забруднення · втрата родючості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53F45C-5F70-44C4-A58D-2EE617EB8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190875"/>
            <a:ext cx="5010150" cy="419100"/>
          </a:xfrm>
          <a:prstGeom xmlns:a="http://schemas.openxmlformats.org/drawingml/2006/main" prst="roundRect">
            <a:avLst>
              <a:gd name="adj" fmla="val 204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1192BA-DCDD-474B-976A-67B800055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190875"/>
            <a:ext cx="5715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D921F3-FEF6-417D-AEA1-D44276A99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228975"/>
            <a:ext cx="114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ВОДИ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67EE7F-D84D-42ED-8006-14842A901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228975"/>
            <a:ext cx="3448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поверхневі й підземні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034563-3C51-4F55-88C4-4447B104A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695700"/>
            <a:ext cx="5010150" cy="419100"/>
          </a:xfrm>
          <a:prstGeom xmlns:a="http://schemas.openxmlformats.org/drawingml/2006/main" prst="roundRect">
            <a:avLst>
              <a:gd name="adj" fmla="val 20455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8AE40C-DCD6-419E-A886-37208B26D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695700"/>
            <a:ext cx="5715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4F9B64-C19F-4B96-8900-06EA20262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733800"/>
            <a:ext cx="114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ПОВІТРЯ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A6B8FA1-509E-4694-905C-92CDD7A45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733800"/>
            <a:ext cx="3448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викиди · пил · продукти горіння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F3A877D-1BF2-4D8F-AA2F-8584D8928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200525"/>
            <a:ext cx="5010150" cy="419100"/>
          </a:xfrm>
          <a:prstGeom xmlns:a="http://schemas.openxmlformats.org/drawingml/2006/main" prst="roundRect">
            <a:avLst>
              <a:gd name="adj" fmla="val 204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EFE0484-63BF-4281-B078-FA5F103A8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200525"/>
            <a:ext cx="5715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C941657-D721-4D75-A4CA-41E65AC6D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238625"/>
            <a:ext cx="114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БІОТА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2835A3D-4911-4092-917B-90E939629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238625"/>
            <a:ext cx="3448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загибель організмів · оселища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3DD2CF5-F328-4029-ACE9-9BE4B6CB9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705350"/>
            <a:ext cx="5010150" cy="419100"/>
          </a:xfrm>
          <a:prstGeom xmlns:a="http://schemas.openxmlformats.org/drawingml/2006/main" prst="roundRect">
            <a:avLst>
              <a:gd name="adj" fmla="val 20455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4278051-9AC1-453E-BCD3-8C23B73E9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705350"/>
            <a:ext cx="5715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2CC08A6-3CD5-4945-BE31-CFE71DE66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743450"/>
            <a:ext cx="114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ЛАНДШАФТ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7BF3A87-3A3A-401D-84A0-CAA27D497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743450"/>
            <a:ext cx="3448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фрагментація · гідрологічний режим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679AC84-737C-42D8-BC56-43A0B1DA7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210175"/>
            <a:ext cx="5010150" cy="419100"/>
          </a:xfrm>
          <a:prstGeom xmlns:a="http://schemas.openxmlformats.org/drawingml/2006/main" prst="roundRect">
            <a:avLst>
              <a:gd name="adj" fmla="val 204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A311003-E1DA-4A5F-87A3-EB83886B0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210175"/>
            <a:ext cx="57150" cy="419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E4A8E993-15BE-4E76-AB68-026A2751E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5248275"/>
            <a:ext cx="114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ФУНКЦІЇ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22E6042-D78C-4349-9161-E0BFDD40E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5248275"/>
            <a:ext cx="34480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втрата екосистемних послуг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A058034-6694-42A3-BCA8-4F2285945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838825"/>
            <a:ext cx="5010150" cy="581025"/>
          </a:xfrm>
          <a:prstGeom xmlns:a="http://schemas.openxmlformats.org/drawingml/2006/main" prst="roundRect">
            <a:avLst>
              <a:gd name="adj" fmla="val 19672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31A92CD-60BF-4EF8-8C34-D8775309A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5905500"/>
            <a:ext cx="46291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628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Правова оцінка має пов’язати факт порушення з ресурсом, наслідком, відповідальною стороною та необхідним відновленням.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C45AE7B-0045-42B8-A57E-6FD65761E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54076315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DE8B8B68-E617-40AF-8CB4-C3039ED1C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ДОКУМЕНТУВАННЯ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359756-22C1-4633-845C-A9B9D3182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Відновлювальний захід, простежуваність та аудиторський слід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5787BE-535D-4856-8C3F-DDAF0EB92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65BEE4-DCAD-49C1-8B78-ABD41407C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DEBA69-F533-42AD-BA63-49492AABF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3429000" cy="1885950"/>
          </a:xfrm>
          <a:prstGeom xmlns:a="http://schemas.openxmlformats.org/drawingml/2006/main" prst="roundRect">
            <a:avLst>
              <a:gd name="adj" fmla="val 70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F24233-2976-4E43-B106-34B07B625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9700"/>
            <a:ext cx="3429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64AEA2-0111-472D-9871-823976886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600200"/>
            <a:ext cx="304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ВІДНОВЛЮВАЛЬНИЙ ЗАХІД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C8032A-28D1-4DD4-9C42-DDF07B6A2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47875"/>
            <a:ext cx="30099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Організаційна, інженерна, природоохоронна, біотехнічна або управлінська дія, спрямована на припинення негативного впливу, зниження ризику та відновлення функцій території.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2415A4-5407-44CE-A856-22936515A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1409700"/>
            <a:ext cx="3429000" cy="1885950"/>
          </a:xfrm>
          <a:prstGeom xmlns:a="http://schemas.openxmlformats.org/drawingml/2006/main" prst="roundRect">
            <a:avLst>
              <a:gd name="adj" fmla="val 70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9D4F1A-E903-4B45-9431-D914C4FBF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1409700"/>
            <a:ext cx="3429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6270DB-7FDB-456E-9E95-3721CC300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1600200"/>
            <a:ext cx="304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ПРОСТЕЖУВАНІСТЬ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8BDE07-E96C-484B-88F4-0483E972B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047875"/>
            <a:ext cx="30099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Можливість документально встановити походження інформації, проби, матеріалу або рішення та всі етапи їх руху, опрацювання, погодження і використання.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E632B0-D619-4CBF-9B50-028F9ABC1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409700"/>
            <a:ext cx="3429000" cy="1885950"/>
          </a:xfrm>
          <a:prstGeom xmlns:a="http://schemas.openxmlformats.org/drawingml/2006/main" prst="roundRect">
            <a:avLst>
              <a:gd name="adj" fmla="val 70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9405A9-FECD-4D21-914C-D74109F15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409700"/>
            <a:ext cx="3429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F41E9A-73C1-4B88-B124-55BF87BB9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600200"/>
            <a:ext cx="304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АУДИТОРСЬКИЙ СЛІД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9AA971-AFD4-4C4F-8507-03FF4A280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047875"/>
            <a:ext cx="30099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Послідовний набір документів і записів, який показує, хто, коли, на підставі яких даних і повноважень ухвалив рішення, виконав дію та підтвердив результат.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EADD49-2AEF-46A6-9E07-CAD7128FE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814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ДОКУМЕНТАЛЬНИЙ ШЛЯХ РІШЕННЯ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FA54DC-909B-4137-9B6B-8024F7074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95725"/>
            <a:ext cx="1885950" cy="819150"/>
          </a:xfrm>
          <a:prstGeom xmlns:a="http://schemas.openxmlformats.org/drawingml/2006/main" prst="roundRect">
            <a:avLst>
              <a:gd name="adj" fmla="val 13953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B6A94C-EE17-451B-81F7-FB99006DA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10025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D4B706-98F3-4BF0-88B7-3C3273B6B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48125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E828DF-E6B9-4A5B-BE9D-BCE196050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990975"/>
            <a:ext cx="1219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ДАНІ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8D5B3C9-99B7-4790-ACD3-3491D846A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200525"/>
            <a:ext cx="1219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джерело й автор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0AB4856-5605-47A3-B4B1-5329B2E79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4286250"/>
            <a:ext cx="304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A7B7F3C-F712-43E9-AF71-35BA4D2AC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3895725"/>
            <a:ext cx="1885950" cy="819150"/>
          </a:xfrm>
          <a:prstGeom xmlns:a="http://schemas.openxmlformats.org/drawingml/2006/main" prst="roundRect">
            <a:avLst>
              <a:gd name="adj" fmla="val 13953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21C52B3-45DC-4AC0-86CF-55C6123CD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4010025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37A6B68-A933-4B48-A80E-961AB4452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4048125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E42C785-31D4-42CB-9EE0-258603189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4225" y="3990975"/>
            <a:ext cx="1219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ПЕРЕВІРКА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6F320FA-E35C-42CA-973E-CEB47F969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4225" y="4200525"/>
            <a:ext cx="1219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метод і якість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EB0C75E-5BF0-4DAE-907C-935C526CE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4286250"/>
            <a:ext cx="304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CA40244-ED46-454E-8710-42128EA8E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3895725"/>
            <a:ext cx="1885950" cy="819150"/>
          </a:xfrm>
          <a:prstGeom xmlns:a="http://schemas.openxmlformats.org/drawingml/2006/main" prst="roundRect">
            <a:avLst>
              <a:gd name="adj" fmla="val 13953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6B3739A-F903-4918-9CA0-147C997A6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4010025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9FB4A16-50B0-448C-A0B8-0768DAC0A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4048125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2FD26FB-716F-4D60-8ABE-605C9E003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975" y="3990975"/>
            <a:ext cx="1219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РІШЕННЯ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388E343-AB2C-4525-8B3B-4B0BB0DB2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975" y="4200525"/>
            <a:ext cx="1219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підстава й повноваження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637A4F3-891C-4003-BD04-7717A659B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050" y="4286250"/>
            <a:ext cx="304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73AB598A-8D3A-4AF9-8280-9B6778F05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895725"/>
            <a:ext cx="1885950" cy="819150"/>
          </a:xfrm>
          <a:prstGeom xmlns:a="http://schemas.openxmlformats.org/drawingml/2006/main" prst="roundRect">
            <a:avLst>
              <a:gd name="adj" fmla="val 13953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C21CA91-2224-4AA2-8055-0EBE1D841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4010025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1E81F9D-C6D9-4DDC-BE44-78C5D8260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4048125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6EAB8D6-8F8E-488E-8663-717DABA08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3990975"/>
            <a:ext cx="1219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ДІЯ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B04122A-553D-4F20-AF49-F257EEF70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4200525"/>
            <a:ext cx="1219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виконавець і час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5A8B5A2-38BB-40F6-91CB-3105E3F41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4286250"/>
            <a:ext cx="304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05195297-3B63-4320-BFA1-EC8BEE10E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895725"/>
            <a:ext cx="1885950" cy="819150"/>
          </a:xfrm>
          <a:prstGeom xmlns:a="http://schemas.openxmlformats.org/drawingml/2006/main" prst="roundRect">
            <a:avLst>
              <a:gd name="adj" fmla="val 13953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A83C8BBB-830B-4C1B-BB3A-B150CDD48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4010025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54D4564-FB7D-4E53-A3E0-CC6C03F79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4048125"/>
            <a:ext cx="323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E59E61B2-05B7-418F-B119-CEBA85B5B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6475" y="3990975"/>
            <a:ext cx="1219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КОНТРОЛЬ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2C5CA843-A1D6-44B2-B40A-5A6E4A899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6475" y="4200525"/>
            <a:ext cx="1219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396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доказ результату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EF48B20D-6A79-4348-9D9E-02556A746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53025"/>
            <a:ext cx="10972800" cy="790575"/>
          </a:xfrm>
          <a:prstGeom xmlns:a="http://schemas.openxmlformats.org/drawingml/2006/main" prst="roundRect">
            <a:avLst>
              <a:gd name="adj" fmla="val 14458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C9509346-4EEE-4F39-AC4F-00A593528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19700"/>
            <a:ext cx="105918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Без простежуваності неможливо надійно підтвердити походження проби, законність рішення, рух матеріалів і досягнення екологічного результату.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E77F2E8C-97C6-41E9-89E4-0498A969D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3656610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6F916971-3D41-4468-833A-455474694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РІВНІ РЕГУЛЮВАННЯ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6973C8-E15E-4421-952F-8E45C0F3A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Ієрархія нормативно-правового регулювання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632991-8430-4B10-9F66-3F5E4202D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755C02-6CA0-4821-9146-68F184D58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A95AEF-F0BD-4862-9448-838747889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81050"/>
          </a:xfrm>
          <a:prstGeom xmlns:a="http://schemas.openxmlformats.org/drawingml/2006/main" prst="roundRect">
            <a:avLst>
              <a:gd name="adj" fmla="val 15854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6BB58D-8B2D-4262-92F7-7FC1BB9B2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81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6836ED-9499-484F-BE60-43BC0B8B6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FB1962-077D-48AE-9661-328885C8C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Ієрархія нормативно-правового регулювання — впорядкована система правових рівнів, у якій акти нижчого рівня конкретизують вимоги актів вищої юридичної сили та не повинні їм суперечити.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D58CD9-6F35-41E3-A77A-EB5DE926A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КОНСТИТУЦІЙНИЙ РІВЕНЬ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D18FD0-E156-4CA7-9AC9-6F141F6A2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86050"/>
            <a:ext cx="4991100" cy="36195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F8381C-0317-44DA-AA9F-968FD370B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09875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8D0300-3336-44EF-AED7-7A1527FE6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724150"/>
            <a:ext cx="44005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безпечне для життя і здоров’я довкілля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05435A-18AC-4B9A-8469-125BCCE5E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33725"/>
            <a:ext cx="4991100" cy="36195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F3991C-E7D6-4267-AD10-18BA2D5D4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5755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EAF3CC-A430-40DA-8288-BD87FC826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171825"/>
            <a:ext cx="44005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відшкодування завданої шкоди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3BD362-32F1-4D06-8A8A-45F81EA36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81400"/>
            <a:ext cx="4991100" cy="36195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F0BF39-4182-4C9A-8A3E-CE9688B5E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705225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7CF629-0C49-45E9-85E8-04495F058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619500"/>
            <a:ext cx="44005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доступ до інформації про стан довкілля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71E9D7-5208-41A5-BB58-9DA84F3C2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29075"/>
            <a:ext cx="4991100" cy="36195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16615C-FE39-4903-8C0D-E649F0D0E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152900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C92F49-37B9-407C-B809-91982A903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067175"/>
            <a:ext cx="44005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особливий статус землі, вод, надр і ресурсів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58CDA4-6DC2-434C-BA51-2DD5854EA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4991100" cy="36195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4B6735F-81A8-4874-BAC6-3D69E6131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00575"/>
            <a:ext cx="9525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EAAB5A4-93D0-4270-8F8E-2EA1F3D38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514850"/>
            <a:ext cx="44005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обов’язок держави забезпечувати екологічну безпеку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B878CAB-570B-4948-B352-6FF7D55ED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2381250"/>
            <a:ext cx="342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МІЖНАРОДНО-ПРАВОВИЙ РІВЕНЬ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496C1EB-F12B-4421-A384-E060C0942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2686050"/>
            <a:ext cx="5600700" cy="466725"/>
          </a:xfrm>
          <a:prstGeom xmlns:a="http://schemas.openxmlformats.org/drawingml/2006/main" prst="roundRect">
            <a:avLst>
              <a:gd name="adj" fmla="val 18367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865BC0B-DA72-4B7A-AEDA-F0B1CE46C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733675"/>
            <a:ext cx="16192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667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ПРАВОВІ ОСНОВИ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4011478-19A9-4A4F-A8C8-1F18D1A79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2733675"/>
            <a:ext cx="3562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гуманітарне й екологічне право, договори України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3DF4BEA-FF3A-45C2-ACA5-8C2326C49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3248025"/>
            <a:ext cx="5600700" cy="466725"/>
          </a:xfrm>
          <a:prstGeom xmlns:a="http://schemas.openxmlformats.org/drawingml/2006/main" prst="roundRect">
            <a:avLst>
              <a:gd name="adj" fmla="val 183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B81FF54-89F7-4189-8ECC-D9D805B9E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295650"/>
            <a:ext cx="16192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667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ВІДПОВІДАЛЬНІСТЬ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7C3B7D2-261E-4BBE-A333-B853E71FA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3295650"/>
            <a:ext cx="3562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міжнародно-протиправні діяння та компенсація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7EE673E-9416-43D0-8BB5-C6E7BF91B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3810000"/>
            <a:ext cx="5600700" cy="466725"/>
          </a:xfrm>
          <a:prstGeom xmlns:a="http://schemas.openxmlformats.org/drawingml/2006/main" prst="roundRect">
            <a:avLst>
              <a:gd name="adj" fmla="val 18367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D9E5151-1CBF-4DC9-BCE9-B66063919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857625"/>
            <a:ext cx="16192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667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ЄВРОПЕЙСЬКИЙ ВЕКТОР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37E7266-D937-4B85-9492-B054A01E8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3857625"/>
            <a:ext cx="3562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стандарти ЄС і вимоги фінансових установ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08E783D-5779-4222-8A0E-7428E6017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4371975"/>
            <a:ext cx="5600700" cy="466725"/>
          </a:xfrm>
          <a:prstGeom xmlns:a="http://schemas.openxmlformats.org/drawingml/2006/main" prst="roundRect">
            <a:avLst>
              <a:gd name="adj" fmla="val 183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B615D70-07AD-4A7E-BDC1-5C0CF10E4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4419600"/>
            <a:ext cx="16192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667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ПРАКТИЧНЕ ЗНАЧЕННЯ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9962777-61E1-4BDD-9CCD-083C7766F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4419600"/>
            <a:ext cx="3562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докази, транскордонні впливи, донорські кошти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7A72220-19FB-4AF8-B99D-977CCFCD9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81625"/>
            <a:ext cx="109728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120F104-849F-448B-9245-1BB23C115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448300"/>
            <a:ext cx="10591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Конституція задає базові права й обов’язки. Міжнародне право підтримує доказування шкоди, відповідальність і фінансування відновлення.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C05D0DDD-BB8A-4719-ABD8-3500ABC23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25507498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FB8B71C3-AA51-481B-B528-E451B5D80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РІВНІ РЕГУЛЮВАННЯ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9619FF-88E0-483A-BF06-04D2962BB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Законодавчий, підзаконний і локальний рівні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D9E3F1-7CE2-4D97-AF44-999769C09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7550A3-5205-4893-AC6A-7CD32229F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012CA5-906A-434B-B9ED-DB88EE3F5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4295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29DA05-3F0C-45B7-8052-687858586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42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278EC3-B006-4FB9-8A7C-968BE244E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6BFF0A-75D9-4E05-9FB5-6E2940B5D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333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Рівень правового регулювання — група нормативних і проєктних документів з визначеною юридичною силою, сферою дії та роллю у прийнятті рішень.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FE79F4-7091-4C7D-A083-055EC3D4A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28875"/>
            <a:ext cx="3429000" cy="2781300"/>
          </a:xfrm>
          <a:prstGeom xmlns:a="http://schemas.openxmlformats.org/drawingml/2006/main" prst="roundRect">
            <a:avLst>
              <a:gd name="adj" fmla="val 47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435FF3-B763-48C7-9983-FF267CF08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28875"/>
            <a:ext cx="34290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41CEA4-BEBB-44FA-BF4A-FA0125100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647950"/>
            <a:ext cx="4000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F1A840-F644-4CB2-9870-3CE82B39B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68605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B109A5-966B-4170-8C40-CA6A83C9E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" y="2647950"/>
            <a:ext cx="24098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ЗАКОНОДАВЧИЙ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725E02-D269-462A-BAB9-3899E6DB6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209925"/>
            <a:ext cx="2971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861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Кодекси й спеціальні закони визначають права, обов’язки, компетенцію, дозвільні процедури, цивільний захист, протимінну діяльність та участь громадськості.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447385-939C-4EC0-9985-DD1A41F1B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171950"/>
            <a:ext cx="29718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0F4678-38AD-453A-814D-C2C942C20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4200525"/>
            <a:ext cx="2800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кодекси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FE82C6-E82F-4F82-A131-0D6220369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67225"/>
            <a:ext cx="29718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7664EA-EBD0-494B-8510-DCB2A2162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4495800"/>
            <a:ext cx="2800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спеціальні закони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FC4B5E-E55B-4C78-92A1-1DBD0CDE3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762500"/>
            <a:ext cx="29718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155020-A070-4D58-B183-EAC1CFDA5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4791075"/>
            <a:ext cx="2800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місцеве самоврядування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CAF3708-4E32-4C1B-B7DC-16F050978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428875"/>
            <a:ext cx="3429000" cy="2781300"/>
          </a:xfrm>
          <a:prstGeom xmlns:a="http://schemas.openxmlformats.org/drawingml/2006/main" prst="roundRect">
            <a:avLst>
              <a:gd name="adj" fmla="val 47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3AE70FC-A06D-4833-88D5-DA1943373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428875"/>
            <a:ext cx="34290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184FDA-C902-4934-9965-3BD97F5CF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647950"/>
            <a:ext cx="4000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FAB3905-4098-496F-9087-5B90C357B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68605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FCB44D3-E3EB-4267-B00A-42505F39E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6825" y="2647950"/>
            <a:ext cx="24098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ПІДЗАКОННИЙ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066B5D5-C446-4D85-89B4-239F32C7C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209925"/>
            <a:ext cx="2971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Постанови, накази, методики та порядки конкретизують розрахунок шкоди, ведення реєстрів, моніторинг, відбір проб і технічні вимоги.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5B5D4E7-95C9-4023-B857-64BE02422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4171950"/>
            <a:ext cx="29718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19BF100-FCE5-4BC2-AB62-C86221726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4200525"/>
            <a:ext cx="2800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постанови КМУ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8632FAE-1540-4D56-905F-826A5CDF7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4467225"/>
            <a:ext cx="29718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752BCE1-310E-498B-A531-4E14E04C2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4495800"/>
            <a:ext cx="2800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накази органів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815FF1D-207B-4AAC-92E2-75F31A558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4762500"/>
            <a:ext cx="29718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E6EFEE0-7024-45D9-A6DA-E022322FD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8675" y="4791075"/>
            <a:ext cx="2800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методики й стандарти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B7C51D8-29C5-4873-BD80-5B8957C26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428875"/>
            <a:ext cx="3429000" cy="2781300"/>
          </a:xfrm>
          <a:prstGeom xmlns:a="http://schemas.openxmlformats.org/drawingml/2006/main" prst="roundRect">
            <a:avLst>
              <a:gd name="adj" fmla="val 47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026C02B-C77E-44FA-B42C-7CB1ECC9D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428875"/>
            <a:ext cx="34290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431E992-845D-4A6E-AA92-C6A91B2D3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647950"/>
            <a:ext cx="400050" cy="400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9997C2B2-7D84-4E39-B6C4-3E28FB8D1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68605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EF41802-7822-4740-A0C3-4212F1819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1575" y="2647950"/>
            <a:ext cx="24098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ЛОКАЛЬНИЙ І ПРОЄКТНИЙ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945CE3A-5D44-495D-A121-C0781148A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209925"/>
            <a:ext cx="29718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Програми, просторові плани, паспорти, договори й технічні завдання переводять загальні вимоги у рішення для конкретної території.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E4A515C-7AD5-45C9-AE29-2226F6954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171950"/>
            <a:ext cx="29718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85295F51-07D0-46DB-B80E-38E14AFDF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4200525"/>
            <a:ext cx="2800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місцеві програми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37C09720-353C-4155-BE9C-F2C8507C6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467225"/>
            <a:ext cx="29718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9583F4AE-FB14-460F-BE5F-ACDA33AB3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4495800"/>
            <a:ext cx="2800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проєктна документація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CE2076E8-3CD5-4B8B-B18D-18C248B1F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762500"/>
            <a:ext cx="29718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381A11C-25F8-41E2-8581-EBABC7418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4791075"/>
            <a:ext cx="2800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плани управління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557850F5-871A-4A9E-AA6A-43A970BC5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0"/>
            <a:ext cx="10972800" cy="619125"/>
          </a:xfrm>
          <a:prstGeom xmlns:a="http://schemas.openxmlformats.org/drawingml/2006/main" prst="roundRect">
            <a:avLst>
              <a:gd name="adj" fmla="val 18462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3B64EFAD-FD40-4B8A-A760-9E81E720F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91175"/>
            <a:ext cx="105918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Для конкретного проєкту загальні норми переходять у дозволи, технічні умови, договори, маршрути матеріалів і контрольні показники.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164E1576-E6C7-45EE-8A0C-EEFABA4D6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54044151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6CB6A6FB-4C56-470E-AA80-261D4260E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ЕКОЛОГІЧНЕ ПРАВО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79B71B-1C4C-40A0-BACB-3E7E64A80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Базове екологічне законодавство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94C8FE-7E80-4CC0-AB25-6B11FBEBC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61EE34-AE1B-4FEE-978B-30ADDC53A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D82682-67F0-46A8-98C9-92E8C5BC3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81050"/>
          </a:xfrm>
          <a:prstGeom xmlns:a="http://schemas.openxmlformats.org/drawingml/2006/main" prst="roundRect">
            <a:avLst>
              <a:gd name="adj" fmla="val 15854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1B5864-0799-4E92-8F00-3E5F0D930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81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D43C11-59FB-463C-A0DE-E57318119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9DC2DB-9FAA-4704-9859-A0ECEAA94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Рамковий екологічний закон — закон, який установлює загальні принципи охорони довкілля, екологічні права, повноваження органів, механізми контролю та відповідальність.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9AB3A5-83D9-4595-B34D-88DDB5B8D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00300"/>
            <a:ext cx="4095750" cy="3048000"/>
          </a:xfrm>
          <a:prstGeom xmlns:a="http://schemas.openxmlformats.org/drawingml/2006/main" prst="roundRect">
            <a:avLst>
              <a:gd name="adj" fmla="val 5625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40D53C-7B63-4DA1-B7F6-9AC53C93B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647950"/>
            <a:ext cx="1905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ОСНОВНИЙ АКТ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473F4F-DF43-41B4-B99B-CCB90AA59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000375"/>
            <a:ext cx="3524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686"/>
          </a:bodyPr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Закон України</a:t>
            </a:r>
          </a:p>
          <a:p xmlns:a="http://schemas.openxmlformats.org/drawingml/2006/main">
            <a:pPr algn="ctr">
              <a:def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«Про охорону навколишнього природного середовища»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11D7B2-8610-4527-B6BB-05CB6E9E5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381500"/>
            <a:ext cx="3524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7184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73D8EA-A872-47C8-B9A5-35E056F64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533900"/>
            <a:ext cx="33337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0">
                <a:solidFill>
                  <a:srgbClr val="E8F1F3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E8F1F3"/>
                </a:solidFill>
                <a:latin typeface="DejaVu Sans"/>
                <a:ea typeface="DejaVu Sans"/>
                <a:cs typeface="DejaVu Sans"/>
              </a:rPr>
              <a:t>Базова правова рамка для охорони природних ресурсів, екологічної безпеки та відшкодування шкоди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A7D9DE-1857-4179-8BCE-93229F38F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4003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ЩО РЕГУЛЮЄ ЗАКОН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8D6DF9-0015-4238-9B7F-9B5737510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705100"/>
            <a:ext cx="3028950" cy="51435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2C479D-8690-43D4-A0E1-E9037C608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705100"/>
            <a:ext cx="571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571C2A-7B04-4C39-920E-C7361A7D8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325" y="2752725"/>
            <a:ext cx="12001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667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ПРИНЦИПИ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3A94AA-821B-4C68-9DBF-BAB1D34E9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2752725"/>
            <a:ext cx="14573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611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основи охорони довкілля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80A84E-4313-4696-9660-5703EBE23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705100"/>
            <a:ext cx="3028950" cy="51435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AB623A-E04B-4152-BA47-DFF2A6DF8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705100"/>
            <a:ext cx="571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89CD0F-EFD9-4687-A4C3-B6FB68330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2752725"/>
            <a:ext cx="12001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667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ПРАВА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A2CE459-1AC4-4F8E-B98E-26BBBAD55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2752725"/>
            <a:ext cx="14573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611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екологічні права громадян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F2DF70B-E8E4-4350-8972-022415D2B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3352800"/>
            <a:ext cx="3028950" cy="51435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59BFD19-D71A-4B59-95D5-3B660F9F3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3352800"/>
            <a:ext cx="571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A02DAEB-2E04-44CF-84E7-0D9592BCE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325" y="3400425"/>
            <a:ext cx="12001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667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ПОВНОВАЖЕННЯ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FE18BB8-A1EE-49EF-BC8D-353C5DAAC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3400425"/>
            <a:ext cx="14573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611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компетенція органів влади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95EF85A-136F-46A6-B855-4881CD585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352800"/>
            <a:ext cx="3028950" cy="51435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AD51CC3-34D7-436E-BFE5-6EAE5CCEB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352800"/>
            <a:ext cx="571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32EF9A8-B3A1-4B32-8659-10F251713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3400425"/>
            <a:ext cx="12001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667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РЕСУРСИ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9B95B9F-E71F-4CE4-86D3-4F994F12B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3400425"/>
            <a:ext cx="14573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271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вимоги до природокористування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1E7D354-8C96-4456-8DC7-D42647A13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4000500"/>
            <a:ext cx="3028950" cy="51435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E393809-9789-4468-8291-2E9175A8E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4000500"/>
            <a:ext cx="571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EF5FF47-E043-49AD-BBFE-F03172FC9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325" y="4048125"/>
            <a:ext cx="12001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667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КОНТРОЛЬ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8D8A694-C261-41E6-9DAA-9B7300368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4048125"/>
            <a:ext cx="14573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611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державний екологічний нагляд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58F21BB-CF53-469F-B355-956E268C8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4000500"/>
            <a:ext cx="3028950" cy="51435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C4DBAC0-E5AD-4749-8042-F6FB2FACA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4000500"/>
            <a:ext cx="571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C755F61-300E-41C4-894E-6F283CE97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048125"/>
            <a:ext cx="12001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667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ЕКОНОМІКА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EC3EFD7-80E1-4916-A830-37E1FD65C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4048125"/>
            <a:ext cx="14573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271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механізми природокористування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3E5C434-040E-46B8-9458-DD796409C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4648200"/>
            <a:ext cx="3028950" cy="51435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5140AFE-06A9-4950-A737-04FD78F9C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4648200"/>
            <a:ext cx="571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33FB6186-B0A9-4D8A-AAC4-75BFA2000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325" y="4695825"/>
            <a:ext cx="12001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667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ВІДПОВІДАЛЬНІСТЬ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D78E5E48-0CB9-464E-A246-FD601107E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5575" y="4695825"/>
            <a:ext cx="14573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наслідки порушень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F8B10519-7908-4E99-A24F-816B50C25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4648200"/>
            <a:ext cx="3028950" cy="51435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7B632FC-FBBE-40FE-A5A4-C877ACAD9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4648200"/>
            <a:ext cx="571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CAA2F14A-368B-4FD4-B1E5-29FF96019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24875" y="4695825"/>
            <a:ext cx="12001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667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ВІДШКОДУВАННЯ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7403BCDC-BABD-4891-9F8B-524A013AE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3125" y="4695825"/>
            <a:ext cx="14573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611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обов’язок компенсувати шкоду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67AF6F71-F6DF-40C1-85F2-501F92ED4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95950"/>
            <a:ext cx="10972800" cy="552450"/>
          </a:xfrm>
          <a:prstGeom xmlns:a="http://schemas.openxmlformats.org/drawingml/2006/main" prst="roundRect">
            <a:avLst>
              <a:gd name="adj" fmla="val 20690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63A3F929-2651-4AD4-A939-996385775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762625"/>
            <a:ext cx="10591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Рамковий закон застосовують разом із земельним, водним, відходовим та спеціальним законодавством.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612D2603-67E3-45D8-ACE8-DA4027C38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36119015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4E38826-747C-4219-9CB9-A98F6350A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ЕКОЛОГІЧНЕ ПРАВО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24C48F-8E25-4D2B-820F-308C0B1AF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Ключові принципи екологічного права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9527B5-CE1F-415A-BD90-F6896F7AF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C23CFA-AE03-4AC1-8B97-2A7C14E3C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CFDCCC-2C02-48AE-B7BF-2BE4D4E95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62000"/>
          </a:xfrm>
          <a:prstGeom xmlns:a="http://schemas.openxmlformats.org/drawingml/2006/main" prst="roundRect">
            <a:avLst>
              <a:gd name="adj" fmla="val 16250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B4589C-983A-4DA7-9A29-FA3E4EF0E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620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AE034C-DC0C-40EE-A840-14B345B2A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AFD27F-551B-4F66-974A-084ADF562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Принцип екологічного права — керівне правове положення, яке визначає логіку запобігання шкоді, розподілу витрат, відновлення функцій і доступу до екологічної інформації.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4B5048-1086-4ED4-9B38-EC8E5993E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3429000" cy="1428750"/>
          </a:xfrm>
          <a:prstGeom xmlns:a="http://schemas.openxmlformats.org/drawingml/2006/main" prst="roundRect">
            <a:avLst>
              <a:gd name="adj" fmla="val 8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8B612D-35EB-463C-A8DA-4BBE875BA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3429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156A74-CF03-4BD8-82BE-104DA1644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590800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ЗАПОБІГАННЯ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CC507A-1F83-40DB-84FA-72449BDDA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886075"/>
            <a:ext cx="30099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локалізувати джерело до земляних робіт; не переносити забруднення; контролювати стік і пил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8C62FF-DF72-4140-9749-1AAC9FD38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381250"/>
            <a:ext cx="3429000" cy="1428750"/>
          </a:xfrm>
          <a:prstGeom xmlns:a="http://schemas.openxmlformats.org/drawingml/2006/main" prst="roundRect">
            <a:avLst>
              <a:gd name="adj" fmla="val 8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FD68F1-58EA-438C-B802-7F301A6DB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381250"/>
            <a:ext cx="3429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2064F2-CB5C-4B0C-8C89-13F3168FB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90800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ОБЕРЕЖНІСТЬ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0B071A-AEFA-4D19-B2B7-8873E6510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886075"/>
            <a:ext cx="30099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неповні дані не виправдовують ігнорування серйозного ризику; невідома речовина потребує обмеження доступу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B0D50D-11E6-4BC3-AFFC-4CD3A9A35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381250"/>
            <a:ext cx="3429000" cy="1428750"/>
          </a:xfrm>
          <a:prstGeom xmlns:a="http://schemas.openxmlformats.org/drawingml/2006/main" prst="roundRect">
            <a:avLst>
              <a:gd name="adj" fmla="val 8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0633BB-BDEA-4A10-8BA3-8DE7D7F1B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381250"/>
            <a:ext cx="342900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E2F0D6-54CA-41B2-902D-F2C06917F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590800"/>
            <a:ext cx="304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«ЗАБРУДНЮВАЧ ПЛАТИТЬ»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4A23EB-E067-4259-A029-6A01A664B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886075"/>
            <a:ext cx="30099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витрати несе сторона, яка спричинила вплив; у воєнному контексті потрібні причинний зв’язок і окремі механізми компенсації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7D30CA-D19E-403D-BB94-8E64808E8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6975" y="4105275"/>
            <a:ext cx="4362450" cy="1428750"/>
          </a:xfrm>
          <a:prstGeom xmlns:a="http://schemas.openxmlformats.org/drawingml/2006/main" prst="roundRect">
            <a:avLst>
              <a:gd name="adj" fmla="val 8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0D1C4E-516D-4B43-A494-AE30FD345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6975" y="4105275"/>
            <a:ext cx="436245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8CF2725-ADEF-422B-A2A7-07DE8A611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7475" y="4314825"/>
            <a:ext cx="3981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ВІДНОВЛЕННЯ ФУНКЦІЙ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CF34777-F63A-49E4-A4FC-8B51F9E5B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6525" y="4610100"/>
            <a:ext cx="394335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ціль охоплює безпечність, природні функції та можливість сталого використання території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D20353A-044A-4DB9-AFE1-81DB96461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5175" y="4105275"/>
            <a:ext cx="4362450" cy="1428750"/>
          </a:xfrm>
          <a:prstGeom xmlns:a="http://schemas.openxmlformats.org/drawingml/2006/main" prst="roundRect">
            <a:avLst>
              <a:gd name="adj" fmla="val 8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7F35EC9-2596-4B3C-A70F-16D71C7AF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5175" y="4105275"/>
            <a:ext cx="4362450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A3E8EB7-20C4-4054-9B36-873827F72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4314825"/>
            <a:ext cx="3981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ДОСТУП ДО ІНФОРМАЦІЇ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5EA2ECA-FF30-4685-9DA0-620EFF195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24725" y="4610100"/>
            <a:ext cx="394335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населення отримує дані про небезпечні ділянки, роботи, моніторинг і залишкові обмеження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58A59C6-A0E7-40A7-BFEA-BFD0CB6A8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43575"/>
            <a:ext cx="109728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A557C92-45FC-4FE6-9483-5808B9C85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810250"/>
            <a:ext cx="10591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Право власності на забруднену ділянку саме по собі не доводить вину за воєнне забруднення.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FCB462D-6B0C-470F-A33B-9791009E1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47111607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7A1FA17-101C-475E-85BF-89DECCF44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ЗЕМЕЛЬНЕ ПРАВО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1E25B8-6BFC-49AC-A31A-79667F0BC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Правовий статус земельної ділянки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524483-AD1D-4140-B228-B125793E2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F94493-3291-408F-8CBB-DE27B25BB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0B9468-A1F0-4C5A-B2DD-618C30F12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62000"/>
          </a:xfrm>
          <a:prstGeom xmlns:a="http://schemas.openxmlformats.org/drawingml/2006/main" prst="roundRect">
            <a:avLst>
              <a:gd name="adj" fmla="val 16250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F7FFD9-286B-49F7-8A4F-8A49E8A51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620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BC18B9-43E9-4C03-9474-695025CAD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5C9257-E49C-4268-B4A3-37C73F5A0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Правовий статус земельної ділянки — сукупність відомостей про її межі, форму власності, користувача, категорію, цільове призначення, обмеження та правові спори.</a:t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06ce3db2bc4a70"/>
          <a:srcRect xmlns:a="http://schemas.openxmlformats.org/drawingml/2006/main" l="7752" t="0" r="775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2371725"/>
            <a:ext cx="5219700" cy="3476625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2DFA0D-4BF6-4ABD-A3EC-CC51BDD94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67350"/>
            <a:ext cx="52197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047">
              <a:alpha val="90000"/>
            </a:srgbClr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2CAFD4-3DAF-4588-AE04-05FA98E8F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2450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Статус ділянки визначає допустимий сценарій відновлення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2291BB-B9A9-448D-AC48-B10ECF6BE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371725"/>
            <a:ext cx="342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ДО ПОЧАТКУ РОБІТ УСТАНОВЛЮЮТЬ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0C2629-7101-4F7C-8E87-53576F0F5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66700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ADA2E1-84C1-453C-9DCE-7A3603280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609850"/>
            <a:ext cx="4895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кадастровий номер і межі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A0C181-5062-432D-B8EE-391977055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038475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E9C10A-F01E-4AB0-A381-C0665AD20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981325"/>
            <a:ext cx="4895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форму власності та користувача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6C94AB-D26D-493F-8D10-89FE9B7D4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40995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46B692-F827-4BBE-A75A-B2703D344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352800"/>
            <a:ext cx="4895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категорію й цільове призначення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F9EF81-A66E-4754-BC24-AA78EDCB7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781425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E79EAA-581C-4E91-A3A5-0A40CDC01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724275"/>
            <a:ext cx="4895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обмеження та обтяження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4D601C-6CA4-450E-BCEF-05C1F82DC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15290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13621E-1110-49B8-AC37-231095733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095750"/>
            <a:ext cx="4895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охоронні, санітарні й водоохоронні зони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C0FA63-3A94-4E4F-BCE2-31AAC1A7F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524375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3552B54-59F2-4C56-B90D-94651CA51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467225"/>
            <a:ext cx="4895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об’єкти природно-заповідного фонду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E4E34DD-A292-444C-B6AE-8C8F692DA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95850"/>
            <a:ext cx="114300" cy="114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7157CBD-DB68-40C0-AE0A-BC87C8EED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838700"/>
            <a:ext cx="4895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наявність судових спорів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EA8BBBE-0B57-48D2-A65E-1E876D2C8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353050"/>
            <a:ext cx="428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ЦІЛЬОВИЙ СТАН ЗАЛЕЖИТЬ ВІД ВИКОРИСТАННЯ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7B6E608-4428-4F6B-A95A-098865556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572125"/>
            <a:ext cx="53911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житлова забудова: суворі критерії  ·  промислова територія: інші сценарії контакту  ·  агроземлі: родючість і безпечність продукції  ·  природоохоронна територія: збереження оселищ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4E7D673-F210-4834-9CE5-1D55664FD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2958453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1C7E0F79-E240-4929-90E4-CDB706379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ЗЕМЕЛЬНЕ ПРАВО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D79648-B041-4909-A648-2FDA904FF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Охорона земель та обов’язки землекористувача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DDACFA-5F76-454D-A535-371D45F07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584802-8250-4B9A-844E-E7771957A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CB0A1C-D667-47C0-9781-7E12A4D36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81050"/>
          </a:xfrm>
          <a:prstGeom xmlns:a="http://schemas.openxmlformats.org/drawingml/2006/main" prst="roundRect">
            <a:avLst>
              <a:gd name="adj" fmla="val 15854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29C1F1-A790-4AE4-A476-E1D371BFA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81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ECC6CB-399F-4346-994C-F50A8F297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A52FDE-E464-4B3C-B95E-4382FB6D1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Охорона земель — система правових, організаційних, економічних і технологічних заходів для раціонального використання, запобігання деградації та відновлення земель.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6D94AF-81C3-4595-AFBA-35638A474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28875"/>
            <a:ext cx="4381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ЩО ОХОПЛЮЄ ОХОРОНА ЗЕМЕЛЬ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658A41-4119-416E-A4FA-FF6A83F4C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33675"/>
            <a:ext cx="2476500" cy="51435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628EC0-5476-407E-A2D0-AD8C5C7FF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33675"/>
            <a:ext cx="571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062005-4791-4EE8-B5F4-071AF00B0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2781300"/>
            <a:ext cx="10287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667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ЕРОЗІЯ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5FCF4C-7F8F-4748-8073-3C17D5356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781300"/>
            <a:ext cx="1104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9777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захист ґрунтового покриву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C801BD-729A-4097-9AA5-DD4B9A636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2733675"/>
            <a:ext cx="2476500" cy="51435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5186DA-80E0-46E0-B0E3-5543B7741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2733675"/>
            <a:ext cx="571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A789EF-3074-4B32-83C9-C58A93605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8525" y="2781300"/>
            <a:ext cx="10287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667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ЗАБРУДНЕННЯ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D38FC4-69FB-433F-B806-B90E5562F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781300"/>
            <a:ext cx="1104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попередження і локалізація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4DF5DD-BBFF-4512-9067-F73B41A58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62325"/>
            <a:ext cx="2476500" cy="51435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DF56F9-BD34-4345-A1C3-AE66E5F47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62325"/>
            <a:ext cx="571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01739A-98F9-4DBB-AA65-884886D46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3409950"/>
            <a:ext cx="10287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667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РОДЮЧИЙ ШАР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FAC93F-118A-47F0-8AF4-94F5C3251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409950"/>
            <a:ext cx="1104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збереження та повернення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7347945-5008-48C5-A10F-8EA507C53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3362325"/>
            <a:ext cx="2476500" cy="51435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391E4D-C1C6-4361-B46F-1FFA91E3D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3362325"/>
            <a:ext cx="571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253CE11-78DC-4424-804D-1F1FE67DE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8525" y="3409950"/>
            <a:ext cx="10287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667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РЕКУЛЬТИВАЦІЯ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B407EB3-29FD-4899-B20E-DB2C05E45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409950"/>
            <a:ext cx="1104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35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відновлення порушених земель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E61751C-9B87-4A33-A050-0D31D9604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90975"/>
            <a:ext cx="2476500" cy="51435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39A166E-4300-4AC7-B40B-68495AFD8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90975"/>
            <a:ext cx="571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8FC2126-2665-4F18-952D-36E48E7AE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4038600"/>
            <a:ext cx="10287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667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КОНСЕРВАЦІЯ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61B3A36-84FC-4A17-995C-74A33C929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038600"/>
            <a:ext cx="1104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1717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обмеження використання деградованих земель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B3B83BF-0540-47B8-B569-A3EBD392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3990975"/>
            <a:ext cx="2476500" cy="51435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DE4419F-DDB4-4E99-8AE7-5A16C557E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3990975"/>
            <a:ext cx="571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9BE0FB0-5958-4F74-B8BA-CC83FA36D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8525" y="4038600"/>
            <a:ext cx="10287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667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МОНІТОРИНГ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5492F34-B818-4B95-AAE0-6130E2BD4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038600"/>
            <a:ext cx="1104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контроль стану земель і ґрунтів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66BEF5F-A2AA-43EC-85F6-EC323A57C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428875"/>
            <a:ext cx="5334000" cy="2190750"/>
          </a:xfrm>
          <a:prstGeom xmlns:a="http://schemas.openxmlformats.org/drawingml/2006/main" prst="roundRect">
            <a:avLst>
              <a:gd name="adj" fmla="val 6522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3FBFCA5-A8DC-45CD-841B-86AF6847F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619375"/>
            <a:ext cx="428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ОБОВ’ЯЗКИ ВЛАСНИКА АБО КОРИСТУВАЧА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75310AD-111E-41EA-8EE8-D91070616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9527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A98BF95-963A-4756-B05C-5D6E27574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867025"/>
            <a:ext cx="457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використовувати землю за цільовим призначенням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E17815C0-AD51-4FC8-BA10-00C2D0CFA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20992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73AA8E1-13A1-4241-A8C0-4DDA2E488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124200"/>
            <a:ext cx="457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дотримуватися екологічних вимог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EB49477E-CA7A-4A18-8FE0-1E7F7AF86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46710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CE6FA7DF-BB91-452E-91C5-630D94884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381375"/>
            <a:ext cx="457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не погіршувати стан суміжних територій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924B2245-3481-444F-BD3F-5CDC956FC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72427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EB478BB7-CABD-4E13-A9D0-D3226BBD4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638550"/>
            <a:ext cx="457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зберігати родючість ґрунтів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2838386-2B58-4844-A12F-1EF388956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9814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7BEDD230-4F62-4B61-B394-0A4F4EEA1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895725"/>
            <a:ext cx="457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повідомляти про небезпечні ситуації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1746D307-B703-4A1E-A1FE-BACADF22C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23862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D7E87B71-CA32-4B6F-ACBE-91C9837EB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152900"/>
            <a:ext cx="4572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допускати уповноважені органи у визначених випадках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1BD9F16B-7733-4214-970C-18DC05BEB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91125"/>
            <a:ext cx="1097280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B61AFC8B-D674-41AF-87CB-AC5FBB4B4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57800"/>
            <a:ext cx="10591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Обов’язок дбайливого використання землі не означає автоматичного покладання на власника вини за воєнну шкоду.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C10BB4B0-64EA-4D31-A0D8-D289F3C99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75934282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40EAEB3-A1A9-494A-A3E4-AA25653CD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ВОДНЕ ПРАВО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C46881-9691-4DE3-A43C-A0375012D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Водне законодавство у проєктах ремедіації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929838-6F4F-4503-83A6-24B385290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92EB7F-A18D-4D67-860B-6B1FD67F4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A5EB03-5EEE-4D31-8BC3-65A672906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81050"/>
          </a:xfrm>
          <a:prstGeom xmlns:a="http://schemas.openxmlformats.org/drawingml/2006/main" prst="roundRect">
            <a:avLst>
              <a:gd name="adj" fmla="val 15854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9B3BA1-BC8B-4E7F-815D-2E526F38B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81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F51823-DB35-42FB-ADCC-C70B6EFF2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F7EE65-4D0F-4260-92C1-9E277E9F6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Водне законодавство — система норм, що регулює використання, охорону та відтворення поверхневих і підземних вод, водокористування, скиди, водоохоронні території та моніторинг.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8DB219-95FF-44E7-8B2E-69D14941A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381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ВОДНИЙ КОДЕКС УКРАЇНИ РЕГУЛЮЄ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1003B2-16E0-40FE-92BE-063137ECB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86050"/>
            <a:ext cx="123825" cy="1238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7CB416-CFCE-4A50-8171-10E5865E9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619375"/>
            <a:ext cx="4619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використання й охорону вод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788A7C-B826-4C47-9577-0B6BD062A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95625"/>
            <a:ext cx="123825" cy="1238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F5EDDE-C1E7-40B7-9CF3-845817C1A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028950"/>
            <a:ext cx="4619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водокористування та скидання зворотних вод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7044E7-DF5E-45C9-8268-C0309B994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05200"/>
            <a:ext cx="123825" cy="1238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711A37-5B28-42EA-B41D-C662D9FB7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438525"/>
            <a:ext cx="4619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водоохоронні зони й прибережні смуги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680096-0722-4758-AD45-10EB4216A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14775"/>
            <a:ext cx="123825" cy="1238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B61944-8FA0-4866-8210-EAE8F74D0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4619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охорону підземних вод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8DBE27-DE5D-4030-A51C-88F56B32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23825" cy="1238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F6D564-629B-49AD-AF16-27728BC6E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57675"/>
            <a:ext cx="4619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басейнове управління та моніторинг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05869E-9DB4-4875-86B6-C884A851C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33925"/>
            <a:ext cx="123825" cy="1238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647A0F-CE25-41A4-A8A1-96AD7F421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667250"/>
            <a:ext cx="4619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відповідальність за порушення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97C736-7FFD-4B57-AD6A-857352D62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43525"/>
            <a:ext cx="4572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РЕМЕДІАЦІЯ МОЖЕ ВПЛИВАТИ НА ВОДУ ЧЕРЕЗ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131014-DDA7-4FA0-80B7-729EA7DAD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49720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відкачування підземних вод  ·  очищення стоків  ·  скидання очищеної води  ·  зміну русла  ·  тимчасові дамби  ·  донні відклади  ·  роботи у прибережній смузі  ·  інфільтрацію реагентів</a:t>
            </a:r>
          </a:p>
        </p:txBody>
      </p:sp>
      <p:pic>
        <p:nvPicPr>
          <p:cNvPr id="5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44cdf870bd42e7"/>
          <a:srcRect xmlns:a="http://schemas.openxmlformats.org/drawingml/2006/main" l="4301" t="0" r="430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05500" y="2381250"/>
            <a:ext cx="5676900" cy="3495675"/>
          </a:xfrm>
          <a:prstGeom xmlns:a="http://schemas.openxmlformats.org/drawingml/2006/main" prst="rect">
            <a:avLst/>
          </a:prstGeom>
        </p:spPr>
      </p:pic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B9B280E-E968-4932-9BC5-B03DB1BFC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95925"/>
            <a:ext cx="56769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047">
              <a:alpha val="90000"/>
            </a:srgbClr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E06EC83-344D-4DE7-8BD7-56E081905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7425" y="5543550"/>
            <a:ext cx="5353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265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Будь-яке очищення має запобігати перенесенню забруднення у водну систему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6A2DC2A-56E3-44F3-8E97-7686AB8A8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64430606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68E9FF9C-4A2C-42F3-91E3-A999F625C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ВОДНЕ ПРАВО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20F7BD-29C1-49C0-8D9A-77D6C0275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Спеціальне водокористування та басейновий підхід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29569B-2A9E-4B65-9550-DA8FB3DCD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2742AD-6789-461D-B828-0372393FE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CF1706-213E-46EA-8424-CD9DD6037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800100"/>
          </a:xfrm>
          <a:prstGeom xmlns:a="http://schemas.openxmlformats.org/drawingml/2006/main" prst="roundRect">
            <a:avLst>
              <a:gd name="adj" fmla="val 15476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A07DB1-06EE-4B88-A51D-537961C2C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800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E8C99A-2779-471E-8E86-EE7C7D820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A6B0B0-3226-4CD1-ADBF-EB5E290BB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Спеціальне водокористування — забір і використання води, а також скидання забруднювальних речовин у водні об’єкти із застосуванням споруд або технічних пристроїв у визначених законом випадках.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1A25AB-26A7-407C-AF1B-5610AA362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28875"/>
            <a:ext cx="266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ПРОЄКТНА ПЕРЕВІРКА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A47926-8D62-4598-835E-332695495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24150"/>
            <a:ext cx="2457450" cy="523875"/>
          </a:xfrm>
          <a:prstGeom xmlns:a="http://schemas.openxmlformats.org/drawingml/2006/main" prst="roundRect">
            <a:avLst>
              <a:gd name="adj" fmla="val 16364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40EDE2-BAA9-4002-BDEC-7807B1816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24150"/>
            <a:ext cx="57150" cy="523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477E77-8D2B-4CF3-A32E-C277D529D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2771775"/>
            <a:ext cx="9144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667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ДОЗВІЛ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8AE054-FE82-4365-8715-FF8D271C0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4025" y="2771775"/>
            <a:ext cx="11715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6768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чи потрібен для запланованих операцій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E0816E-E3D9-4021-A668-2902EE2F3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2724150"/>
            <a:ext cx="2457450" cy="523875"/>
          </a:xfrm>
          <a:prstGeom xmlns:a="http://schemas.openxmlformats.org/drawingml/2006/main" prst="roundRect">
            <a:avLst>
              <a:gd name="adj" fmla="val 16364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1798E2-C0ED-4F54-8182-AE4B54847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2724150"/>
            <a:ext cx="57150" cy="523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1E8908-F243-4D02-964F-E69F60AFB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2771775"/>
            <a:ext cx="9144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667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СУБ’ЄКТ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8232D6-D8E7-4F9B-A15E-D32D4AB3B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2771775"/>
            <a:ext cx="11715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204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хто набуває статусу водокористувача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EB1427-6A0B-4531-A372-14EDAE908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71850"/>
            <a:ext cx="2457450" cy="523875"/>
          </a:xfrm>
          <a:prstGeom xmlns:a="http://schemas.openxmlformats.org/drawingml/2006/main" prst="roundRect">
            <a:avLst>
              <a:gd name="adj" fmla="val 16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462EDC-1DD9-40D6-B4D4-F5DCA3687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71850"/>
            <a:ext cx="57150" cy="523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9D27BF-5802-41EA-B7F8-83DFAE8A5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3419475"/>
            <a:ext cx="9144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667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ЛІМІТИ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B65886-375A-4806-B2CE-8F397B451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4025" y="3419475"/>
            <a:ext cx="11715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23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які обсяги та умови встановлено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8F68D4-DB50-4E4C-A77A-8970F7689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3371850"/>
            <a:ext cx="2457450" cy="523875"/>
          </a:xfrm>
          <a:prstGeom xmlns:a="http://schemas.openxmlformats.org/drawingml/2006/main" prst="roundRect">
            <a:avLst>
              <a:gd name="adj" fmla="val 16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67F67C4-0AB6-448A-AA46-C6E8F4664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3371850"/>
            <a:ext cx="57150" cy="523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3FEB362-EAC4-4696-93C3-11B6AE19E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3419475"/>
            <a:ext cx="9144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667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КОНТРОЛЬ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25ADA98-AEEE-4A0A-9A88-26CB19D93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419475"/>
            <a:ext cx="11715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459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які показники і точки моніторингу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BE0E544-CFAD-4BFE-A14A-BEE576F20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2457450" cy="523875"/>
          </a:xfrm>
          <a:prstGeom xmlns:a="http://schemas.openxmlformats.org/drawingml/2006/main" prst="roundRect">
            <a:avLst>
              <a:gd name="adj" fmla="val 16364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5B6F435-CA21-499A-9ED1-0D5628F49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57150" cy="523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D6D7F5F-C46A-4B1E-A6A5-CDCC59E88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" y="4067175"/>
            <a:ext cx="9144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667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СКИД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CDEC8A6-BBBB-4B77-A058-C40A6EBE0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4025" y="4067175"/>
            <a:ext cx="11715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35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куди спрямовується очищена вода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E084142-4D5E-4CE7-B26F-5803337BD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4019550"/>
            <a:ext cx="2457450" cy="523875"/>
          </a:xfrm>
          <a:prstGeom xmlns:a="http://schemas.openxmlformats.org/drawingml/2006/main" prst="roundRect">
            <a:avLst>
              <a:gd name="adj" fmla="val 16364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8E2925C-4B4B-4CCA-AD3D-C4C04DA95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4019550"/>
            <a:ext cx="57150" cy="523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66025C8-F783-4C68-9C5C-D6DCB3721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475" y="4067175"/>
            <a:ext cx="9144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667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ЕКСПЛУАТАЦІЯ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AAC11BE-EF7F-476B-B55E-6FA2711AD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4067175"/>
            <a:ext cx="11715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хто відповідає за очисну систему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EEB0FC4-6682-4760-8539-A2453DF43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428875"/>
            <a:ext cx="5334000" cy="2533650"/>
          </a:xfrm>
          <a:prstGeom xmlns:a="http://schemas.openxmlformats.org/drawingml/2006/main" prst="roundRect">
            <a:avLst>
              <a:gd name="adj" fmla="val 5639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85E744A-9EB0-40C0-B36A-AD7290FFA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619375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БАСЕЙНОВИЙ ПІДХІД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B9D89EF-0F85-4C4C-8188-22FC60ACF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886075"/>
            <a:ext cx="4762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623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Басейновий підхід — оцінювання водних впливів у межах природного водозбору та пов’язаних поверхневих і підземних вод, а не лише в адміністративних межах.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D8419C6-A1E9-4FC2-A000-78B3A1643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65760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15BD61D-50E1-4392-8BF3-AB8888FD9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571875"/>
            <a:ext cx="44196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водозбірна площа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4D7D787-9E8A-4738-91A9-D79CA77A3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89572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8231518-BF42-4DEF-983E-A4A2052FB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810000"/>
            <a:ext cx="44196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підземний водоносний горизонт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401D52A6-6120-4C28-A780-F2F0C033E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1338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86EAF025-5625-4416-BE00-ACAC7DB3D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048125"/>
            <a:ext cx="44196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річковий басейн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A6E09256-2925-4FA2-96ED-A399C5ACC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37197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7D525CD-2CD8-494D-B3B2-7EFD1E449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286250"/>
            <a:ext cx="44196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напрям поверхневого стоку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5430570E-EDDA-45F1-9D7D-E071DAFF0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61010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EE272A61-C506-492D-A1ED-65C8114DA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524375"/>
            <a:ext cx="44196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зв’язок із водозаборами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89D7A20A-187D-482B-9966-8AA643BBA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24475"/>
            <a:ext cx="1097280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4A53D72B-196A-497D-84D4-37CEC2E04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391150"/>
            <a:ext cx="10591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Очищення ділянки не досягає мети, якщо забруднювач перемістився у підземні води або нижче за течією.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F4AD0488-3219-4DB7-9DAE-5CA633D81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201615114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8AAE7CB4-0199-44BE-BFB8-53DEB1D11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УПРАВЛІННЯ ВІДХОДАМИ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55A8CD-4ED8-4FD0-9D47-21041906A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Відходи у процесі відновлення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08E86A-EB19-46A7-92D0-F4FF57807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FEC2C0-EF80-48B9-96AA-6D9C6B062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3DCD35-C410-4B7C-9E00-659ABF419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800100"/>
          </a:xfrm>
          <a:prstGeom xmlns:a="http://schemas.openxmlformats.org/drawingml/2006/main" prst="roundRect">
            <a:avLst>
              <a:gd name="adj" fmla="val 15476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742D42-FE14-4904-B2D8-4731289E4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800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AE9787-A589-46D7-B97C-48877830E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B91933-D40A-40D6-A5DA-58F62FC0D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Управління відходами — комплекс заходів зі збирання, перевезення, оброблення, відновлення й видалення відходів, включно з контролем цих операцій та наглядом за місцями видалення.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02356A-FE89-4349-99EB-48EEF808F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003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ТИПОВІ ПОТОКИ ВІДХОДІВ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1E8A37-49EC-45F1-AEF5-BC7C62BAC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86050"/>
            <a:ext cx="2571750" cy="36195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8EFE9F-4E4A-49B3-B888-72E7E0DCE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0987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088C3A-C477-4136-B977-35373D4C0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24150"/>
            <a:ext cx="21336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відходи руйнування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046252-8FEC-46CF-A9AF-24999E40B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686050"/>
            <a:ext cx="2571750" cy="36195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AEE1A2-3872-433D-AEB1-ED42498A6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280987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2389C6-723C-49FE-949E-7AA756A2C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724150"/>
            <a:ext cx="21336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112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забруднений ґрунт і донні відклади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08373B-0C6C-48F2-8015-FFF2BC8BA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2571750" cy="36195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B696F3-86EC-4D7C-8418-BD05ABA13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6707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151BA9-AA4E-4EBF-9403-A931C06E0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181350"/>
            <a:ext cx="21336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металобрухт і зола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528826-3DE3-41ED-9F0A-D5A198CF5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143250"/>
            <a:ext cx="2571750" cy="36195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B5FE79-9A07-4F1D-B20A-25AFE99E0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26707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E642D0-5AB2-4283-B23A-081051E70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181350"/>
            <a:ext cx="21336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546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залишки нафтопродуктів і сорбенти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2373772-4F37-4F3C-938E-C987AF7FF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00450"/>
            <a:ext cx="2571750" cy="36195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9521F4E-B8B2-4647-9C76-B23739ABF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2427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4451967-6BD1-45C5-8721-017C7E58E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638550"/>
            <a:ext cx="21336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забруднені ЗІЗ і фільтри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DFF6BDB-2CA9-449A-B59E-8BD347670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3600450"/>
            <a:ext cx="2571750" cy="36195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1C988F0-0463-4371-9560-C10E675F4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72427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1E4957A-017E-458C-87D4-E56C1EA74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638550"/>
            <a:ext cx="21336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тара з-під реагентів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E4E7200-C3D8-4863-8C07-D77ECEFB2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57650"/>
            <a:ext cx="2571750" cy="36195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D664057-9CDB-47E7-B662-16F9B0621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8147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99B64B0-D591-45AC-8021-4A87EB904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95750"/>
            <a:ext cx="21336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азбестовмісні матеріали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74AE276-842D-46EE-A30F-59242AAEA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4057650"/>
            <a:ext cx="2571750" cy="36195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40250D2-076D-4D92-BA82-0190A316E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418147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745D053-1D4A-40F9-B75A-25F2A4149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095750"/>
            <a:ext cx="21336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3987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електричне й електронне обладнання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9BBE222-D52C-4BA1-A756-BCC6CAA1F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400300"/>
            <a:ext cx="361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ІЄРАРХІЯ УПРАВЛІННЯ ВІДХОДАМИ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863E46B-EF60-4668-A968-3C2904794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686050"/>
            <a:ext cx="4762500" cy="40005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3597DBB-F122-45A3-9462-09C28B3FD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74320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0E485BB-84AD-4784-BAD3-FDBD933F1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743200"/>
            <a:ext cx="421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ЗАПОБІГАННЯ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2D1E868-DFDD-4DB2-8312-8E77A5AAA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34175" y="3200400"/>
            <a:ext cx="4286250" cy="40005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0657DAF-150B-4D55-9194-CBBA928C1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32575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93D29F80-C08C-4F8C-ADDE-A85D94C33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325" y="3257550"/>
            <a:ext cx="3733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ПОВТОРНЕ ВИКОРИСТАННЯ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E3A3532-1A53-4E0B-9A29-21753C623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2300" y="3714750"/>
            <a:ext cx="3810000" cy="40005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E035E82F-E969-4F37-8AD4-9FEA4579E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377190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09750284-3D43-4F6B-B46B-A6EEF16BA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3771900"/>
            <a:ext cx="3257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РЕЦИКЛІНГ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33BD391A-136A-4BED-ADAA-AE694160E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0425" y="4229100"/>
            <a:ext cx="3333750" cy="40005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DA589D81-1220-42B1-B25A-E3AD4D57B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428625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64A0B14E-897B-4A3D-B1A1-5BA88C324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8575" y="4286250"/>
            <a:ext cx="2781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ІНШЕ ВІДНОВЛЕННЯ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4674878C-89E4-47B4-9CAC-156AC5567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4743450"/>
            <a:ext cx="2857500" cy="40005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6DC6E7B0-6212-4E7B-9464-0C621B513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4800600"/>
            <a:ext cx="28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3F86C71-BEE6-4BAA-98C6-11FD531D2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4800600"/>
            <a:ext cx="2305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ВИДАЛЕННЯ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2E4522D9-9A06-438B-A942-9F735C80D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14975"/>
            <a:ext cx="10972800" cy="6096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A919871C-4AD9-4F81-BC48-BFF7F87FB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81650"/>
            <a:ext cx="10591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Безпечність має пріоритет: повторне використання неприйнятне, якщо воно поширює небезпечні речовини.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33AADE44-FC33-464B-BFB7-CEF428B72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26565354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0B4BC52-4A78-44EB-99D3-4385D3426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УПРАВЛІННЯ ВІДХОДАМИ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AD014D-C7A6-46B2-A0BC-DE08AD937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Відходи руйнування та правовий статус ґрунту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C7A9F3-BB9B-461F-919D-E6D15D218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16BCCA-D761-4689-8CB5-0B0BCA01B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D8BA0F-7413-4A05-A802-71C21A26D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81050"/>
          </a:xfrm>
          <a:prstGeom xmlns:a="http://schemas.openxmlformats.org/drawingml/2006/main" prst="roundRect">
            <a:avLst>
              <a:gd name="adj" fmla="val 15854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A3541D-6F6D-4BEB-8000-9441E4EA3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81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76A602-381F-4E24-AEA5-D5F160719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628DA7-52B4-41E4-A73F-354BEA1E5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Відходи руйнування — матеріали, що утворилися через пошкодження або демонтаж будівель, споруд та інфраструктури й потребують перевірки, розділення, обліку та безпечного поводження.</a:t>
            </a:r>
          </a:p>
        </p:txBody>
      </p:sp>
      <p:pic>
        <p:nvPicPr>
          <p:cNvPr id="4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7048d1f3984554"/>
          <a:srcRect xmlns:a="http://schemas.openxmlformats.org/drawingml/2006/main" l="6683" t="0" r="668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2371725"/>
            <a:ext cx="5219700" cy="339090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30240D-9D19-4EAE-9854-BBB36BA73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81625"/>
            <a:ext cx="52197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047">
              <a:alpha val="90000"/>
            </a:srgbClr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C8D29E-EFB6-4168-AA65-C43BF4510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38775"/>
            <a:ext cx="4914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Сортування починають після перевірки доступу та небезпек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151F83-E81B-4093-9176-D79B6FB69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371725"/>
            <a:ext cx="247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ПЕРЕД СОРТУВАННЯМ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AC89DC-4520-4C24-AAF3-564CE284F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6479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4A8C99-39FE-4845-85B6-D49CA63A6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562225"/>
            <a:ext cx="4953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підтвердити безпечність доступу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532BA2-B619-48B8-8C71-165620E00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93370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78D8B9-EC4B-4992-A25D-47560DFE8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847975"/>
            <a:ext cx="4953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перевірити на вибухонебезпечні предмети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1FB2A6-1353-4DB4-821E-8D47C9E4F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2194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DB988A-7FF2-4EE0-AFB4-B188758FB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133725"/>
            <a:ext cx="4953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установити походження матеріалів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21DAF3-6454-49B2-92BD-83A8730EA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50520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1FA9DD-0410-46B2-92C2-FA6D04B98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419475"/>
            <a:ext cx="4953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відокремити небезпечні компоненти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FB03A0-3C30-4BD8-94F1-B4B741D1C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7909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6098EE-5606-404E-A159-4C8E52404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705225"/>
            <a:ext cx="4953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не змішувати різні потоки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ECDC6E1-2EE9-49D0-824C-188771884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407670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A583492-55D0-4C52-B2A5-5A7BC43C5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990975"/>
            <a:ext cx="4953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організувати тимчасове зберігання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0F4725C-7ED3-4325-9D30-BD450643E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43624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29B0A8D-D417-4160-8CA1-2154500C8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276725"/>
            <a:ext cx="4953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документувати масу, склад і маршрут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A017A9B-3B8C-485E-9BCB-AD2258047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464820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320C585-59A0-4428-BFE6-63BAA9979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562475"/>
            <a:ext cx="49530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передавати уповноваженим суб’єктам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69C1372-D5DA-4A70-AF6D-2F4FB62F6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5019675"/>
            <a:ext cx="5429250" cy="1114425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566583D-F163-467B-82CA-CE53EAAC3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162550"/>
            <a:ext cx="419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ЗАБРУДНЕНИЙ ҐРУНТ: РЕСУРС ЧИ ВІДХІД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982CA60-E4E6-48A1-91B8-1C319175C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391150"/>
            <a:ext cx="49720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146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Статус залежить від місця перебування, вилучення, наміру позбутися, складу, небезпеки, подальшого використання і технології очищення. Письмове рішення визначає перевезення, зберігання, облік та кінцеве поводження.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90787A8-0F68-4596-9531-CFEF4D4E9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43107618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EB97CF0F-1056-45B8-907E-F977A1C4C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СТРАТЕГІЧНИЙ РІВЕНЬ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61DB28-3008-4A1F-B5A9-46F68B012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Стратегічна екологічна оцінка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EAC750-A168-4A0F-8E6C-C9302D85A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FE3840-2ED5-4290-9495-9BADD14D0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E7B6BC-F56F-488C-8D54-45BB7C713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800100"/>
          </a:xfrm>
          <a:prstGeom xmlns:a="http://schemas.openxmlformats.org/drawingml/2006/main" prst="roundRect">
            <a:avLst>
              <a:gd name="adj" fmla="val 15476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6F2004-E7F6-4E90-B3CA-774DE15B9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800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E9E10D-8DDF-43BA-97A3-E5376BECC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7CA577-1D16-415D-94A5-292BBE95E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Стратегічна екологічна оцінка, СЕО — процедура визначення, опису й оцінювання наслідків виконання документів державного планування для довкілля та здоров’я населення з розробленням запобіжних заходів.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DDEF8B-652B-4B17-A836-E52165DAD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00300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ОБ’ЄКТ СЕО: ДОКУМЕНТ ДЕРЖАВНОГО ПЛАНУВАННЯ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A48A5F-D6FE-4353-9871-78C6AE530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86050"/>
            <a:ext cx="34290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AB0BF2-E22A-4455-AA15-D7136CEDF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714625"/>
            <a:ext cx="3257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стратегія розвитку громади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AA2EBA-B78C-4249-AF85-44F7F172C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686050"/>
            <a:ext cx="34290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96E614-5A91-4B89-B585-A854174AA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2714625"/>
            <a:ext cx="3257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програма повоєнного відновлення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E0DC5E-287B-4F48-8322-E786EC82C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686050"/>
            <a:ext cx="34290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00C0BA-EAEB-4B75-8940-E008D22FE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2714625"/>
            <a:ext cx="3257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програма охорони довкілля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670536-250B-4FB3-8281-8FB788F4C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34290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176350-8477-4E66-9FB0-EF6DA1AF9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133725"/>
            <a:ext cx="3257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план управління відходами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E78BFA-952A-4870-8050-C9A30CED8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105150"/>
            <a:ext cx="34290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96FE07-35B8-42CF-8EBD-7ACAD59EA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3133725"/>
            <a:ext cx="3257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просторовий або містобудівний план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159102-B1CF-4B35-A074-DE622F71E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105150"/>
            <a:ext cx="34290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BD461F-9EF6-4B71-882A-788C0FC89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3133725"/>
            <a:ext cx="3257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програма рекультивації чи розвитку території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F5BBD6-863F-426F-A58F-B341200FF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67125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ОСНОВНІ ЕТАПИ СЕО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5BB14AA-A92C-42E1-A1C3-78D2C8C11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1885950" cy="47625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A795F1D-057F-4DE8-A6CB-CBA19749F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386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A787CD0-54A9-4448-B624-E9D768A4C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7670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BD45E7B-7EEB-4F8A-90A1-1760D3905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3990975"/>
            <a:ext cx="1295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необхідність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A00F637-1A4B-4B08-9583-33274DAB4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3943350"/>
            <a:ext cx="1885950" cy="47625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5460F2A-F8D5-4F7F-B151-D8DB61981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0386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9395D2E-93D0-4AA2-9651-B99BE1EB7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07670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468FC9A-0A91-43BA-9B32-DAC8C05D6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7075" y="3990975"/>
            <a:ext cx="1295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обсяг досліджень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864940C-C6D3-4B3E-A5E2-9A8E4B97F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3943350"/>
            <a:ext cx="1885950" cy="47625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169153D-20EF-441F-9D80-CCD8710F2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40386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88D50CD-B145-40C2-8C7D-D0460F3C2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407670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715FC25-53D1-432B-8C52-CA4B14B55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3990975"/>
            <a:ext cx="1295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звіт СЕО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81B8D09-956E-4E94-9A45-955AB2362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943350"/>
            <a:ext cx="1885950" cy="47625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98C6731-36D6-4CC0-BF46-67E63B9CE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40386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47B956E-3891-4EAC-9D20-9F0C137E2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407670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73AC02B-AC01-4C34-9B5A-572D50269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8575" y="3990975"/>
            <a:ext cx="1295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альтернативи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B38745F-A192-449C-90DA-7BB6862A8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943350"/>
            <a:ext cx="1885950" cy="47625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EAE3FD6D-CA79-47DF-A5BE-86B625FAB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40386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48017E6-EE3F-4CD4-A5F3-22D21AA1E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407670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BF7B77D4-AB53-4D5B-B30E-6BB36BE47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39325" y="3990975"/>
            <a:ext cx="1295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консультації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62FBA928-B28C-4D5C-BD08-DAB00BCE5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0"/>
            <a:ext cx="1885950" cy="47625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998B4270-BE15-4839-AB6C-8B5F365BD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482965FC-7AFC-40B8-B01B-3EBBF58F7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053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EF6766E8-7B8F-437A-99C0-A3D500911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4619625"/>
            <a:ext cx="1295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громадське обговорення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D1AC7E5F-3093-49C4-ACBC-83F16221D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4572000"/>
            <a:ext cx="1885950" cy="47625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E5D18DC9-A223-4AA5-8350-A8AD42814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66725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75912235-704A-4FCA-8F7B-0A8E5AD6C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7053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0FE59F8A-1DBC-458E-82BF-BAF8D5F5E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7075" y="4619625"/>
            <a:ext cx="1295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транскордонні консультації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256ECB08-62F5-4248-A847-43A6E9401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4572000"/>
            <a:ext cx="1885950" cy="47625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47085F50-C824-4340-AFF3-8DF022872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466725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70915E18-5996-4D4D-A416-1E79D1AFB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47053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AA93D557-8A3C-4C46-A85E-07FB5448E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4619625"/>
            <a:ext cx="1295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урахування результатів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20AF9D8E-15AD-4090-8BAC-3DF121032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572000"/>
            <a:ext cx="1885950" cy="47625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712E5A38-7F9C-47DD-B13E-75412062B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466725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965F24A4-5280-4250-B0A8-78228A695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47053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9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52C76186-85BC-4DD8-A23A-673E350DD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48575" y="4619625"/>
            <a:ext cx="1295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інформування</a:t>
            </a:r>
          </a:p>
        </p:txBody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689C2C2D-6A72-45D1-9561-A3FB8BCF0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572000"/>
            <a:ext cx="1885950" cy="47625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068CDA91-E862-40BE-82F6-FABD8E6B6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466725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1E9C8501-A947-430C-B6AC-FD012595E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4705350"/>
            <a:ext cx="28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4837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FAA730D4-243B-4071-A7C8-BE507BF48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39325" y="4619625"/>
            <a:ext cx="1295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моніторинг</a:t>
            </a:r>
          </a:p>
        </p:txBody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6EC41B2A-F861-469D-A90B-EB231E185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38775"/>
            <a:ext cx="1097280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7EB0930A-0D0B-4C36-9E9E-A657C63E3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05450"/>
            <a:ext cx="10591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СЕО порівнює стратегічні альтернативи до затвердження плану: використання, консервацію, ремедіацію, природне відновлення та просторові обмеження.</a:t>
            </a:r>
          </a:p>
        </p:txBody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D9A70409-7728-4122-9C94-62B7F236A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36920773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6A53268A-D35D-491E-81BC-1D26D2AE1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ПРОЄКТНИЙ РІВЕНЬ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22A29A-45EE-4DC2-9CAB-8A9960EA1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Оцінка впливу на довкілля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FD8FCA-BE4B-4533-8668-32DB00091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56243D-2B83-4FF3-8615-A93DE7F76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20FB2E-82B2-4DFD-A6D0-E7CECA354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800100"/>
          </a:xfrm>
          <a:prstGeom xmlns:a="http://schemas.openxmlformats.org/drawingml/2006/main" prst="roundRect">
            <a:avLst>
              <a:gd name="adj" fmla="val 15476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0FC58C-4DE2-4F7A-B245-8CDE375C0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800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9EA0CE-1FEF-47ED-95E2-473F7E050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6938AA-0B45-4164-9050-FB104A302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Оцінка впливу на довкілля, ОВД — процедура оцінювання можливих наслідків планованої діяльності, розгляду альтернатив, участі громадськості та встановлення екологічних умов її провадження.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1244EB-1685-46F1-8900-EA95704E4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00300"/>
            <a:ext cx="4572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КОЛИ ПОТРЕБУ В ОВД ПОТРІБНО ПЕРЕВІРИТИ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C692CB-A28A-4A61-AFF5-2B6BEC921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86050"/>
            <a:ext cx="2457450" cy="352425"/>
          </a:xfrm>
          <a:prstGeom xmlns:a="http://schemas.openxmlformats.org/drawingml/2006/main" prst="roundRect">
            <a:avLst>
              <a:gd name="adj" fmla="val 21622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88AEB9-D42A-4B23-87CC-18BCF0D11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0987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514306-3C38-4513-925F-8D2DB411C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724150"/>
            <a:ext cx="2038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586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будівництво або реконструкція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AEEA83-6E5E-4E5E-9904-83C5ABB1F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2686050"/>
            <a:ext cx="2457450" cy="352425"/>
          </a:xfrm>
          <a:prstGeom xmlns:a="http://schemas.openxmlformats.org/drawingml/2006/main" prst="roundRect">
            <a:avLst>
              <a:gd name="adj" fmla="val 216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6C5EC6-8794-4E83-BAB5-253F25394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80987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570FA1-DA5D-4C7D-AE9E-753965114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2825" y="2724150"/>
            <a:ext cx="2038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23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установка з оброблення відходів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14529B-5220-44A7-81B5-404706050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24200"/>
            <a:ext cx="2457450" cy="352425"/>
          </a:xfrm>
          <a:prstGeom xmlns:a="http://schemas.openxmlformats.org/drawingml/2006/main" prst="roundRect">
            <a:avLst>
              <a:gd name="adj" fmla="val 21622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DA6AA0-4FA2-432E-ABB9-6BAC442EE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480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0C5264-E4E8-4BA6-A91B-428195340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162300"/>
            <a:ext cx="2038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значне переміщення матеріалу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2BAA03-E63F-46E1-B8B8-437DC5316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3124200"/>
            <a:ext cx="2457450" cy="352425"/>
          </a:xfrm>
          <a:prstGeom xmlns:a="http://schemas.openxmlformats.org/drawingml/2006/main" prst="roundRect">
            <a:avLst>
              <a:gd name="adj" fmla="val 216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DFF2A9-9A43-4FBC-8FC5-F9AB7F3A4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32480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D25410-A9B3-475D-A4E9-3FCC49502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2825" y="3162300"/>
            <a:ext cx="2038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втручання у водний об’єкт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C52650-6CC8-432D-A3CC-999F699E1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62350"/>
            <a:ext cx="2457450" cy="352425"/>
          </a:xfrm>
          <a:prstGeom xmlns:a="http://schemas.openxmlformats.org/drawingml/2006/main" prst="roundRect">
            <a:avLst>
              <a:gd name="adj" fmla="val 21622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18ECF1-1067-42FB-88E9-15C368281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68617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A898ED7-E740-441B-9948-350626578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600450"/>
            <a:ext cx="2038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зміна гідрологічного режиму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8D3AA52-D9BC-4AF8-A53D-1CDCA9080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3562350"/>
            <a:ext cx="2457450" cy="352425"/>
          </a:xfrm>
          <a:prstGeom xmlns:a="http://schemas.openxmlformats.org/drawingml/2006/main" prst="roundRect">
            <a:avLst>
              <a:gd name="adj" fmla="val 216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C78C492-20AE-41D8-88EC-82C6DF523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368617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07E4A6E-E4E1-43F9-AEB0-F45806EE4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2825" y="3600450"/>
            <a:ext cx="2038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будівництво полігону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F8BCB04-9D7E-42B0-B9D3-6AB05F747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2457450" cy="352425"/>
          </a:xfrm>
          <a:prstGeom xmlns:a="http://schemas.openxmlformats.org/drawingml/2006/main" prst="roundRect">
            <a:avLst>
              <a:gd name="adj" fmla="val 21622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9F5CBB2-D07F-4194-9F0E-D57054404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1243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9DEAF3D-92CE-4C9B-9A19-09805D2CA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038600"/>
            <a:ext cx="2038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395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великомасштабна промислова діяльність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DE060FF-B178-44BB-97E8-8758BA8FA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4000500"/>
            <a:ext cx="2457450" cy="352425"/>
          </a:xfrm>
          <a:prstGeom xmlns:a="http://schemas.openxmlformats.org/drawingml/2006/main" prst="roundRect">
            <a:avLst>
              <a:gd name="adj" fmla="val 2162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605284C-F1A3-40EC-8FA4-51F7CBB99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4124325"/>
            <a:ext cx="85725" cy="857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8F0F0B3-3CD2-4BAE-AB07-19D58AB66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2825" y="4038600"/>
            <a:ext cx="20383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814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роботи на екологічно чутливій території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429D4CE-590E-450B-B23F-0519DA1EA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4003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ОСНОВНІ ЕТАПИ ОВД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B43BE23-0F67-437B-849B-FA2BE934E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686050"/>
            <a:ext cx="1581150" cy="523875"/>
          </a:xfrm>
          <a:prstGeom xmlns:a="http://schemas.openxmlformats.org/drawingml/2006/main" prst="roundRect">
            <a:avLst>
              <a:gd name="adj" fmla="val 16364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BA1DE2F-1002-42C5-BCC4-34F00BA01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790825"/>
            <a:ext cx="2667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58AF88D-7A82-444D-A70F-3B879279C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828925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A84FF48-50AD-416C-ABA1-76943FB67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2733675"/>
            <a:ext cx="10287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повідомлення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B4CC33A-7E24-43E7-9344-464E41A28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686050"/>
            <a:ext cx="1581150" cy="523875"/>
          </a:xfrm>
          <a:prstGeom xmlns:a="http://schemas.openxmlformats.org/drawingml/2006/main" prst="roundRect">
            <a:avLst>
              <a:gd name="adj" fmla="val 16364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1501B45B-FE28-41B5-8E12-1CE13ACC0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790825"/>
            <a:ext cx="2667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97E59AE6-68B5-4027-9CB5-B11114BBE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828925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4033D6A6-D56B-4404-BA96-5BBFFF5F3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733675"/>
            <a:ext cx="10287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оприлюднення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CC0AAC80-8269-47A0-BB6C-271ADE3B3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2686050"/>
            <a:ext cx="1581150" cy="523875"/>
          </a:xfrm>
          <a:prstGeom xmlns:a="http://schemas.openxmlformats.org/drawingml/2006/main" prst="roundRect">
            <a:avLst>
              <a:gd name="adj" fmla="val 16364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3269FF9-60B7-4262-A7EE-3A592F7FA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790825"/>
            <a:ext cx="2667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9A616883-C557-45DB-81DE-5197EBC46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828925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CC875247-DAD7-41A3-A8BF-37CE3347D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7950" y="2733675"/>
            <a:ext cx="10287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обсяг досліджень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C7B51BA9-7F14-4582-B6AD-96B10F6CD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343275"/>
            <a:ext cx="1581150" cy="523875"/>
          </a:xfrm>
          <a:prstGeom xmlns:a="http://schemas.openxmlformats.org/drawingml/2006/main" prst="roundRect">
            <a:avLst>
              <a:gd name="adj" fmla="val 16364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D0321E60-4112-4F5D-9CF5-DF2813578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448050"/>
            <a:ext cx="2667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620C5218-F1A0-48ED-BA97-E7C13338D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48615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76716C92-41D8-4D90-A161-8A9B88797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3390900"/>
            <a:ext cx="10287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звіт з ОВД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4E5308B6-7F63-4F5B-9450-11927D94E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343275"/>
            <a:ext cx="1581150" cy="523875"/>
          </a:xfrm>
          <a:prstGeom xmlns:a="http://schemas.openxmlformats.org/drawingml/2006/main" prst="roundRect">
            <a:avLst>
              <a:gd name="adj" fmla="val 16364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0FF7DCD1-C354-428F-AAE1-ED9A4DFAC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448050"/>
            <a:ext cx="2667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FB303BBD-1C85-4094-919E-2808201C3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48615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8ADC66F3-0170-415E-B7C4-F296B7C68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390900"/>
            <a:ext cx="10287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громадське обговорення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1BC2981E-E06C-4D1F-A4E6-30A7DFA9D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3343275"/>
            <a:ext cx="1581150" cy="523875"/>
          </a:xfrm>
          <a:prstGeom xmlns:a="http://schemas.openxmlformats.org/drawingml/2006/main" prst="roundRect">
            <a:avLst>
              <a:gd name="adj" fmla="val 16364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563F975E-8F2A-4290-87C1-F880BA139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3448050"/>
            <a:ext cx="2667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69EFDF80-B6D9-4AC1-BED7-455FB6302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3486150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04973F4F-01A1-461B-BD83-AB8708C3E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7950" y="3390900"/>
            <a:ext cx="10287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аналіз звіту й зауважень</a:t>
            </a:r>
          </a:p>
        </p:txBody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60B800FF-ED1A-46AF-AB5F-61525AA30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000500"/>
            <a:ext cx="1581150" cy="523875"/>
          </a:xfrm>
          <a:prstGeom xmlns:a="http://schemas.openxmlformats.org/drawingml/2006/main" prst="roundRect">
            <a:avLst>
              <a:gd name="adj" fmla="val 16364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0C419A8D-D973-46C6-A5F6-B7808831A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105275"/>
            <a:ext cx="2667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AF956587-3940-417B-9F90-FE81A0494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143375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D8BE6A70-F9C3-4403-A779-32B983838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6550" y="4048125"/>
            <a:ext cx="10287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висновок з ОВД</a:t>
            </a:r>
          </a:p>
        </p:txBody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241188F3-3694-455F-99DD-068B03315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000500"/>
            <a:ext cx="1581150" cy="523875"/>
          </a:xfrm>
          <a:prstGeom xmlns:a="http://schemas.openxmlformats.org/drawingml/2006/main" prst="roundRect">
            <a:avLst>
              <a:gd name="adj" fmla="val 16364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D1499205-E550-4E85-99B6-471E4AA62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105275"/>
            <a:ext cx="2667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DAFDC54C-A0F8-4F7B-8E4D-033E58310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143375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44EB513C-EFC0-412E-B069-647629C63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4048125"/>
            <a:ext cx="10287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екологічні умови</a:t>
            </a:r>
          </a:p>
        </p:txBody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A9C24481-5C8D-464A-BFB3-4FC94A60C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4000500"/>
            <a:ext cx="1581150" cy="523875"/>
          </a:xfrm>
          <a:prstGeom xmlns:a="http://schemas.openxmlformats.org/drawingml/2006/main" prst="roundRect">
            <a:avLst>
              <a:gd name="adj" fmla="val 16364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E3163E79-E23D-4465-A4B9-D0ED4931B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4105275"/>
            <a:ext cx="2667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413421E9-91B5-4F08-86C2-546B14845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4143375"/>
            <a:ext cx="266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9</a:t>
            </a:r>
          </a:p>
        </p:txBody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AAC0A1B1-8061-4C34-B960-ACF26BA09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7950" y="4048125"/>
            <a:ext cx="10287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післяпроєктний моніторинг</a:t>
            </a:r>
          </a:p>
        </p:txBody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0DD08335-1F4D-4C21-A065-71E5381C9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14975"/>
            <a:ext cx="10972800" cy="6096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AC320ACB-EACC-48A6-BC60-5BEE35F0C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81650"/>
            <a:ext cx="10591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Не кожна ремедіація потребує ОВД. Рішення залежить від характеристик планованої діяльності та категорій, визначених законом.</a:t>
            </a:r>
          </a:p>
        </p:txBody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CCBC1011-51FA-4C35-A30F-FDB68AC65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65833761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693FD0-640E-487C-8889-133F8C5F1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ПОРІВНЯННЯ ПРОЦЕДУР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9D6032-A8B6-48FD-9480-B8406FC6C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Відмінність стратегічної оцінки та оцінки впливу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9698B4-9F8E-429E-B49A-C3C67C993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5138F6-F841-4576-9EB3-11F7F98F7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F8E5A2-CA25-4BC0-9B29-DA14A7CFA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23900"/>
          </a:xfrm>
          <a:prstGeom xmlns:a="http://schemas.openxmlformats.org/drawingml/2006/main" prst="roundRect">
            <a:avLst>
              <a:gd name="adj" fmla="val 17105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57513B-6DDA-4A88-9F4E-2CAA35C91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23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C38119-2FCF-457A-BFA3-D5C11A46F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F61DBD-DB8D-4228-AA88-2F24353B6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778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СЕО оцінює документ державного планування на стратегічному рівні. ОВД оцінює конкретну плановану діяльність на проєктному рівні.</a:t>
            </a:r>
          </a:p>
        </p:txBody>
      </p:sp>
      <p:graphicFrame>
        <p:nvGraphicFramePr>
          <p:cNvPr id="21" name=""/>
          <p:cNvGraphicFramePr/>
          <p:nvPr/>
        </p:nvGraphicFramePr>
        <p:xfrm>
          <a:off xmlns:a="http://schemas.openxmlformats.org/drawingml/2006/main" x="609600" y="2352675"/>
          <a:ext xmlns:a="http://schemas.openxmlformats.org/drawingml/2006/main" cx="10972800" cy="3190875"/>
        </p:xfrm>
        <a:graphic xmlns:a="http://schemas.openxmlformats.org/drawingml/2006/main">
          <a:graphicData uri="http://schemas.openxmlformats.org/drawingml/2006/table">
            <a:tbl>
              <a:tblPr firstRow="1" bandRow="1"/>
              <a:tblGrid>
                <a:gridCol w="2238375"/>
                <a:gridCol w="4267200"/>
                <a:gridCol w="4467225"/>
              </a:tblGrid>
              <a:tr h="398859">
                <a:tc>
                  <a:txBody>
                    <a:bodyPr>
                      <a:normAutofit/>
                    </a:bodyPr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Ознака</a:t>
                      </a:r>
                    </a:p>
                  </a:txBody>
                  <a:tcPr marL="91440" marR="91440" marT="45720" marB="45720" anchor="ctr">
                    <a:solidFill>
                      <a:srgbClr val="153047"/>
                    </a:solidFill>
                  </a:tcPr>
                </a:tc>
                <a:tc>
                  <a:txBody>
                    <a:bodyPr>
                      <a:normAutofit/>
                    </a:bodyPr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СЕО</a:t>
                      </a:r>
                    </a:p>
                  </a:txBody>
                  <a:tcPr marL="91440" marR="91440" marT="45720" marB="45720" anchor="ctr">
                    <a:solidFill>
                      <a:srgbClr val="729D7B"/>
                    </a:solidFill>
                  </a:tcPr>
                </a:tc>
                <a:tc>
                  <a:txBody>
                    <a:bodyPr>
                      <a:normAutofit/>
                    </a:bodyPr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ОВД</a:t>
                      </a:r>
                    </a:p>
                  </a:txBody>
                  <a:tcPr marL="91440" marR="91440" marT="45720" marB="45720" anchor="ctr">
                    <a:solidFill>
                      <a:srgbClr val="2F7396"/>
                    </a:solidFill>
                  </a:tcPr>
                </a:tc>
              </a:tr>
              <a:tr h="398859">
                <a:tc>
                  <a:txBody>
                    <a:bodyPr>
                      <a:normAutofit/>
                    </a:bodyPr>
                    <a:lstStyle/>
                    <a:p>
                      <a:pPr algn="l"/>
                      <a:r>
                        <a:rPr sz="900" b="1">
                          <a:solidFill>
                            <a:srgbClr val="15304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Об’єкт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rmAutofit/>
                    </a:bodyPr>
                    <a:lstStyle/>
                    <a:p>
                      <a:pPr algn="ctr"/>
                      <a:r>
                        <a:rPr sz="900" b="0">
                          <a:solidFill>
                            <a:srgbClr val="1C35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Документ державного планування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rmAutofit/>
                    </a:bodyPr>
                    <a:lstStyle/>
                    <a:p>
                      <a:pPr algn="ctr"/>
                      <a:r>
                        <a:rPr sz="900" b="0">
                          <a:solidFill>
                            <a:srgbClr val="1C35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Конкретна планована діяльність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98859">
                <a:tc>
                  <a:txBody>
                    <a:bodyPr>
                      <a:normAutofit/>
                    </a:bodyPr>
                    <a:lstStyle/>
                    <a:p>
                      <a:pPr algn="l"/>
                      <a:r>
                        <a:rPr sz="900" b="1">
                          <a:solidFill>
                            <a:srgbClr val="15304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Рівень</a:t>
                      </a:r>
                    </a:p>
                  </a:txBody>
                  <a:tcPr marL="91440" marR="91440" marT="45720" marB="45720" anchor="ctr">
                    <a:solidFill>
                      <a:srgbClr val="F2F6F4"/>
                    </a:solidFill>
                  </a:tcPr>
                </a:tc>
                <a:tc>
                  <a:txBody>
                    <a:bodyPr>
                      <a:normAutofit/>
                    </a:bodyPr>
                    <a:lstStyle/>
                    <a:p>
                      <a:pPr algn="ctr"/>
                      <a:r>
                        <a:rPr sz="900" b="0">
                          <a:solidFill>
                            <a:srgbClr val="1C35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Стратегічний</a:t>
                      </a:r>
                    </a:p>
                  </a:txBody>
                  <a:tcPr marL="91440" marR="91440" marT="45720" marB="45720" anchor="ctr">
                    <a:solidFill>
                      <a:srgbClr val="F2F6F4"/>
                    </a:solidFill>
                  </a:tcPr>
                </a:tc>
                <a:tc>
                  <a:txBody>
                    <a:bodyPr>
                      <a:normAutofit/>
                    </a:bodyPr>
                    <a:lstStyle/>
                    <a:p>
                      <a:pPr algn="ctr"/>
                      <a:r>
                        <a:rPr sz="900" b="0">
                          <a:solidFill>
                            <a:srgbClr val="1C35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Проєктний</a:t>
                      </a:r>
                    </a:p>
                  </a:txBody>
                  <a:tcPr marL="91440" marR="91440" marT="45720" marB="45720" anchor="ctr">
                    <a:solidFill>
                      <a:srgbClr val="F2F6F4"/>
                    </a:solidFill>
                  </a:tcPr>
                </a:tc>
              </a:tr>
              <a:tr h="398859">
                <a:tc>
                  <a:txBody>
                    <a:bodyPr>
                      <a:normAutofit/>
                    </a:bodyPr>
                    <a:lstStyle/>
                    <a:p>
                      <a:pPr algn="l"/>
                      <a:r>
                        <a:rPr sz="900" b="1">
                          <a:solidFill>
                            <a:srgbClr val="15304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Ключове питання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rmAutofit/>
                    </a:bodyPr>
                    <a:lstStyle/>
                    <a:p>
                      <a:pPr algn="ctr"/>
                      <a:r>
                        <a:rPr sz="900" b="0">
                          <a:solidFill>
                            <a:srgbClr val="1C35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Який напрям розвитку обрати?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rmAutofit/>
                    </a:bodyPr>
                    <a:lstStyle/>
                    <a:p>
                      <a:pPr algn="ctr"/>
                      <a:r>
                        <a:rPr sz="900" b="0">
                          <a:solidFill>
                            <a:srgbClr val="1C35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 проєкт вплине на довкілля?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98859">
                <a:tc>
                  <a:txBody>
                    <a:bodyPr>
                      <a:normAutofit/>
                    </a:bodyPr>
                    <a:lstStyle/>
                    <a:p>
                      <a:pPr algn="l"/>
                      <a:r>
                        <a:rPr sz="900" b="1">
                          <a:solidFill>
                            <a:srgbClr val="15304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Альтернативи</a:t>
                      </a:r>
                    </a:p>
                  </a:txBody>
                  <a:tcPr marL="91440" marR="91440" marT="45720" marB="45720" anchor="ctr">
                    <a:solidFill>
                      <a:srgbClr val="F2F6F4"/>
                    </a:solidFill>
                  </a:tcPr>
                </a:tc>
                <a:tc>
                  <a:txBody>
                    <a:bodyPr>
                      <a:normAutofit/>
                    </a:bodyPr>
                    <a:lstStyle/>
                    <a:p>
                      <a:pPr algn="ctr"/>
                      <a:r>
                        <a:rPr sz="900" b="0">
                          <a:solidFill>
                            <a:srgbClr val="1C35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Просторові та стратегічні</a:t>
                      </a:r>
                    </a:p>
                  </a:txBody>
                  <a:tcPr marL="91440" marR="91440" marT="45720" marB="45720" anchor="ctr">
                    <a:solidFill>
                      <a:srgbClr val="F2F6F4"/>
                    </a:solidFill>
                  </a:tcPr>
                </a:tc>
                <a:tc>
                  <a:txBody>
                    <a:bodyPr>
                      <a:normAutofit/>
                    </a:bodyPr>
                    <a:lstStyle/>
                    <a:p>
                      <a:pPr algn="ctr"/>
                      <a:r>
                        <a:rPr sz="900" b="0">
                          <a:solidFill>
                            <a:srgbClr val="1C35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Технологічні, локальні, проєктні</a:t>
                      </a:r>
                    </a:p>
                  </a:txBody>
                  <a:tcPr marL="91440" marR="91440" marT="45720" marB="45720" anchor="ctr">
                    <a:solidFill>
                      <a:srgbClr val="F2F6F4"/>
                    </a:solidFill>
                  </a:tcPr>
                </a:tc>
              </a:tr>
              <a:tr h="398859">
                <a:tc>
                  <a:txBody>
                    <a:bodyPr>
                      <a:normAutofit/>
                    </a:bodyPr>
                    <a:lstStyle/>
                    <a:p>
                      <a:pPr algn="l"/>
                      <a:r>
                        <a:rPr sz="900" b="1">
                          <a:solidFill>
                            <a:srgbClr val="15304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Час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rmAutofit/>
                    </a:bodyPr>
                    <a:lstStyle/>
                    <a:p>
                      <a:pPr algn="ctr"/>
                      <a:r>
                        <a:rPr sz="900" b="0">
                          <a:solidFill>
                            <a:srgbClr val="1C35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 затвердження плану або програми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rmAutofit/>
                    </a:bodyPr>
                    <a:lstStyle/>
                    <a:p>
                      <a:pPr algn="ctr"/>
                      <a:r>
                        <a:rPr sz="900" b="0">
                          <a:solidFill>
                            <a:srgbClr val="1C35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 рішення про провадження діяльності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398859">
                <a:tc>
                  <a:txBody>
                    <a:bodyPr>
                      <a:normAutofit/>
                    </a:bodyPr>
                    <a:lstStyle/>
                    <a:p>
                      <a:pPr algn="l"/>
                      <a:r>
                        <a:rPr sz="900" b="1">
                          <a:solidFill>
                            <a:srgbClr val="15304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Результат</a:t>
                      </a:r>
                    </a:p>
                  </a:txBody>
                  <a:tcPr marL="91440" marR="91440" marT="45720" marB="45720" anchor="ctr">
                    <a:solidFill>
                      <a:srgbClr val="F2F6F4"/>
                    </a:solidFill>
                  </a:tcPr>
                </a:tc>
                <a:tc>
                  <a:txBody>
                    <a:bodyPr>
                      <a:normAutofit/>
                    </a:bodyPr>
                    <a:lstStyle/>
                    <a:p>
                      <a:pPr algn="ctr"/>
                      <a:r>
                        <a:rPr sz="900" b="0">
                          <a:solidFill>
                            <a:srgbClr val="1C35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Урахування наслідків у документі</a:t>
                      </a:r>
                    </a:p>
                  </a:txBody>
                  <a:tcPr marL="91440" marR="91440" marT="45720" marB="45720" anchor="ctr">
                    <a:solidFill>
                      <a:srgbClr val="F2F6F4"/>
                    </a:solidFill>
                  </a:tcPr>
                </a:tc>
                <a:tc>
                  <a:txBody>
                    <a:bodyPr>
                      <a:normAutofit/>
                    </a:bodyPr>
                    <a:lstStyle/>
                    <a:p>
                      <a:pPr algn="ctr"/>
                      <a:r>
                        <a:rPr sz="900" b="0">
                          <a:solidFill>
                            <a:srgbClr val="1C35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Висновок з екологічними умовами</a:t>
                      </a:r>
                    </a:p>
                  </a:txBody>
                  <a:tcPr marL="91440" marR="91440" marT="45720" marB="45720" anchor="ctr">
                    <a:solidFill>
                      <a:srgbClr val="F2F6F4"/>
                    </a:solidFill>
                  </a:tcPr>
                </a:tc>
              </a:tr>
              <a:tr h="398859">
                <a:tc>
                  <a:txBody>
                    <a:bodyPr>
                      <a:normAutofit/>
                    </a:bodyPr>
                    <a:lstStyle/>
                    <a:p>
                      <a:pPr algn="l"/>
                      <a:r>
                        <a:rPr sz="900" b="1">
                          <a:solidFill>
                            <a:srgbClr val="153047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Моніторинг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rmAutofit/>
                    </a:bodyPr>
                    <a:lstStyle/>
                    <a:p>
                      <a:pPr algn="ctr"/>
                      <a:r>
                        <a:rPr sz="900" b="0">
                          <a:solidFill>
                            <a:srgbClr val="1C35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Наслідки виконання документа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rmAutofit/>
                    </a:bodyPr>
                    <a:lstStyle/>
                    <a:p>
                      <a:pPr algn="ctr"/>
                      <a:r>
                        <a:rPr sz="900" b="0">
                          <a:solidFill>
                            <a:srgbClr val="1C35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Вплив конкретного об’єкта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2D0428-5F35-4FC0-81FD-6FB2A4CA5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72150"/>
            <a:ext cx="10972800" cy="542925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0026DE-EB1E-4A9C-83C0-A67236FEF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838825"/>
            <a:ext cx="105918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041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СЕО та ОВД не замінюють одна одну: програма може пройти СЕО, а конкретний проєкт у її межах окремо потребувати ОВД.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F475BF-B53E-4DA4-838E-D3F9C661F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4172069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2F489751-E130-4B25-93F7-3B5AC08F5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КОМПЛЕКСНА ПЕРЕВІРКА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76474E-F902-45A6-854E-87320EE3A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Інші правові режими території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3B93AA-3305-4DBA-9E92-DF958BE64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9C9CDA-8EEF-4385-9A5F-0B03FD15A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3774A0-CF8C-4813-973F-3651F7BB9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81050"/>
          </a:xfrm>
          <a:prstGeom xmlns:a="http://schemas.openxmlformats.org/drawingml/2006/main" prst="roundRect">
            <a:avLst>
              <a:gd name="adj" fmla="val 15854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B1D35D-5350-466B-BE61-46A23F787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81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6972A4-F779-41B1-90B9-53C26C347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2A3A20-FF07-4877-8369-28CC7773B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Спеціальний правовий режим — сукупність додаткових вимог і обмежень, що діють для певної території, ресурсу, об’єкта або виду робіт поряд із загальним екологічним законодавством.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BC6EE9-B9DC-4351-AE83-76977D264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28875"/>
            <a:ext cx="3429000" cy="1295400"/>
          </a:xfrm>
          <a:prstGeom xmlns:a="http://schemas.openxmlformats.org/drawingml/2006/main" prst="roundRect">
            <a:avLst>
              <a:gd name="adj" fmla="val 95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72BEAC-40F0-4C6B-8E61-B2A5AD49E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28875"/>
            <a:ext cx="66675" cy="1295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553373-1AA3-41FE-887D-1AE693AC0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562225"/>
            <a:ext cx="3009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ПРИРОДНІ РЕСУРСИ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ACF29C-B43F-4240-B9CC-02F919CE5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9146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0B91F1-8397-4465-AD7E-4FAA809C5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" y="2828925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природно-заповідний фонд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C86865-8D6B-45C6-97C1-102631255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15277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1638AA-A509-40F7-B361-0FF0356C5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" y="3067050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ліси та надра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DEACF6-2C9B-49B2-9527-4B56FE76A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3909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1AC499-61CF-489C-9FD6-C04C57DD0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" y="3305175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атмосферне повітря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1EFD0F-546E-4C48-B8D7-F2548088A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428875"/>
            <a:ext cx="3429000" cy="1295400"/>
          </a:xfrm>
          <a:prstGeom xmlns:a="http://schemas.openxmlformats.org/drawingml/2006/main" prst="roundRect">
            <a:avLst>
              <a:gd name="adj" fmla="val 95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26B618-EB47-4E02-A7DE-8933E06C7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428875"/>
            <a:ext cx="66675" cy="1295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05C8F5-8528-495A-A93B-F92D5102F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562225"/>
            <a:ext cx="3009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БЕЗПЕКА ЛЮДИНИ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203CCA-457E-4289-B89D-05A951DB4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9146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EA302A4-07BE-4023-98A3-A2151CB55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2828925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санітарне благополуччя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900F8C4-3D6B-413F-B3C5-A24ADE229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15277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265393B-7550-46CA-9EBF-77141058E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3067050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цивільний захист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0E108B3-8AA1-4820-AAF1-2FC40AFBF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3909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D3CDC1A-0B76-4D0B-ADDA-9F3C44EBD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3305175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охорона праці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F09349C-7348-4F82-8039-8F3392B2D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428875"/>
            <a:ext cx="3429000" cy="1295400"/>
          </a:xfrm>
          <a:prstGeom xmlns:a="http://schemas.openxmlformats.org/drawingml/2006/main" prst="roundRect">
            <a:avLst>
              <a:gd name="adj" fmla="val 95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CED5EC4-B77F-49E6-9AA4-EA03AFA08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428875"/>
            <a:ext cx="66675" cy="1295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CCE1318-58DA-4728-97E6-CE874EBDA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562225"/>
            <a:ext cx="3009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ВОЄННІ РИЗИКИ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C3373B5-E443-4A8A-943D-F549B96FF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9146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F59BCC9-A265-4857-9251-E112D0D3D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8675" y="2828925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протимінна діяльність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82868B0-C5A6-4476-B7ED-1A5542318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15277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C1ACE17-55CE-429F-BAC7-579339908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8675" y="3067050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об’єкти підвищеної небезпеки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3793192-3EDC-48FD-82B4-974B45809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3909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949AE7C-8C8F-488D-B6B8-DE886E459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8675" y="3305175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небезпечні вантажі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BD55890-0674-4804-8EF0-59E893A48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33825"/>
            <a:ext cx="3429000" cy="1295400"/>
          </a:xfrm>
          <a:prstGeom xmlns:a="http://schemas.openxmlformats.org/drawingml/2006/main" prst="roundRect">
            <a:avLst>
              <a:gd name="adj" fmla="val 95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415E283-C725-45DC-AF2B-46C524541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33825"/>
            <a:ext cx="66675" cy="1295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B4658D42-3DD0-4A33-A7B6-BA8316E75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067175"/>
            <a:ext cx="3009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ПРОСТІР І СПАДЩИНА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7B1DBB3-5B47-43EE-B5CC-EF67D4B95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196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66A5739A-510D-4C85-B974-5B65CD5A7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" y="4333875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культурна спадщина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267B7F32-04DE-468C-A6BE-5C7A8BB5A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65772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FAEBC8B1-A27D-4399-A1E7-1426EBE44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" y="4572000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будівництво й містобудування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B6CC8B56-06EE-471A-ACC9-380C0F8E3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8958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406040D7-D140-48EC-8C71-0D321523B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" y="4810125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дороги та залізниці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A2EBC047-2F4E-4466-9123-B76BEBE07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933825"/>
            <a:ext cx="3429000" cy="1295400"/>
          </a:xfrm>
          <a:prstGeom xmlns:a="http://schemas.openxmlformats.org/drawingml/2006/main" prst="roundRect">
            <a:avLst>
              <a:gd name="adj" fmla="val 95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12708133-A975-4E5D-8BFD-89B5F4704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933825"/>
            <a:ext cx="66675" cy="1295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6BBD71DE-1696-412F-B754-D4FFAA724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067175"/>
            <a:ext cx="3009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ІНФРАСТРУКТУРА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65A6E424-150F-4586-AE83-4E1BE3FE8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44196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308A8DB5-1348-414A-9033-9089A45DF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4333875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енергетичні об’єкти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433B21D2-BF25-45CA-86CE-DAD1A4764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465772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325066F8-206E-4C26-AB4B-3D4EB9E42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4572000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критична інфраструктура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2444E20B-2A8A-493F-97D5-52FDE7A5D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48958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27547EF5-6926-4C68-82D4-4B8393FE9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4810125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режими доступу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51181365-216C-448A-B676-6481D9A9A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933825"/>
            <a:ext cx="3429000" cy="1295400"/>
          </a:xfrm>
          <a:prstGeom xmlns:a="http://schemas.openxmlformats.org/drawingml/2006/main" prst="roundRect">
            <a:avLst>
              <a:gd name="adj" fmla="val 95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0482A6EB-2BC9-4C20-B21D-D0CD1CBAE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933825"/>
            <a:ext cx="66675" cy="1295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2152A4DB-FA34-436F-B629-D409A5198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067175"/>
            <a:ext cx="3009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ІНФОРМАЦІЯ</a:t>
            </a:r>
          </a:p>
        </p:txBody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CFCDAA82-11E9-442F-9BBD-A2867117D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4196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BF9DAD3C-42DD-4EA9-99D0-2676B781B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8675" y="4333875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державна таємниця</a:t>
            </a:r>
          </a:p>
        </p:txBody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FF998CA4-E008-474F-B2C8-8CCAAD069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65772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29E90507-03C1-4E57-BCD5-E0328A4A6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8675" y="4572000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обмеження оприлюднення</a:t>
            </a:r>
          </a:p>
        </p:txBody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FAEC2953-1547-42B0-BAA5-D22EA39B9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8958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4FC58C51-ED50-4000-ACF2-451CFE7BB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8675" y="4810125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захист чутливих даних</a:t>
            </a:r>
          </a:p>
        </p:txBody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FF3A0E24-3616-4255-B8CC-7157F2BDB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91175"/>
            <a:ext cx="10972800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EF7D7B1B-D8D7-47B6-A80B-789C964B7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57850"/>
            <a:ext cx="10591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Приклад: поглиблення русла потребує водогосподарських погоджень, а зняття забрудненого шару на археологічній території має враховувати охорону культурної спадщини.</a:t>
            </a:r>
          </a:p>
        </p:txBody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096147C1-0D49-46D5-AD74-CA39690C0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54440931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7C5D9226-F4CA-41D5-9FCE-20742532C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ІНСТИТУЦІЙНИЙ РІВЕНЬ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03763B-D7C3-4736-A9A3-7E0C7BC43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Система державного управління відновленням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5E97DE-5F86-40EB-B1DF-8C6EFDDD4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106481-62B4-42E8-96B9-3B066E939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430DA5-8501-4FEC-8A14-5CB636715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81050"/>
          </a:xfrm>
          <a:prstGeom xmlns:a="http://schemas.openxmlformats.org/drawingml/2006/main" prst="roundRect">
            <a:avLst>
              <a:gd name="adj" fmla="val 15854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23D83C-A69B-404B-A655-B19480A9A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81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AA300A-CDE8-4812-A8C7-464E39267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062DA0-1DE7-4DC3-81FF-8FF3EEF6F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Інституційна система відновлення — сукупність органів влади та визначених процедур, через які держава формує правила, координує ресурси, контролює виконання і документує шкоду.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E51B85-54B3-4686-8A31-480E426A8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95550"/>
            <a:ext cx="3429000" cy="2457450"/>
          </a:xfrm>
          <a:prstGeom xmlns:a="http://schemas.openxmlformats.org/drawingml/2006/main" prst="roundRect">
            <a:avLst>
              <a:gd name="adj" fmla="val 54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87ED6A-9F8B-4CC7-A979-6AE4E661F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95550"/>
            <a:ext cx="342900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78E232-5A5F-4314-AE04-B6FC78C6D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724150"/>
            <a:ext cx="3009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ВЕРХОВНА РАДА УКРАЇНИ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F1D5D6-F8D3-47AA-89AC-492020E0D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30517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99F995-6B18-4065-A634-0990624F8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3209925"/>
            <a:ext cx="26860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закони та правові засади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984C99-2B93-4D20-A9B5-15ABD05EA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65760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964CE1-C449-4EC7-8E6C-0A2D6A797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3562350"/>
            <a:ext cx="26860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парламентський контроль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D0A442-10FA-4CA8-B57B-E9A3F963B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01002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881135-FC95-47BD-B61A-BFC5EABD2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3914775"/>
            <a:ext cx="26860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міжнародні договори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3E7738-88B6-4E57-8D96-87991DBEE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624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088EDB-01C4-49E1-9D72-B23656BFB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4267200"/>
            <a:ext cx="26860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державний бюджет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74C71C-992E-411D-A7FC-E6FCB1752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495550"/>
            <a:ext cx="3429000" cy="2457450"/>
          </a:xfrm>
          <a:prstGeom xmlns:a="http://schemas.openxmlformats.org/drawingml/2006/main" prst="roundRect">
            <a:avLst>
              <a:gd name="adj" fmla="val 54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86222C-7BEF-4D60-B40E-172CF0E83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495550"/>
            <a:ext cx="342900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CB8D07-A1B8-43FE-8B7E-FE5DEAB48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724150"/>
            <a:ext cx="3009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КАБІНЕТ МІНІСТРІВ УКРАЇНИ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8DEEF7C-D0EF-43DE-9CB8-42812B31C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30517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C066805-6EE1-4518-B34E-FCDFC7289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1075" y="3209925"/>
            <a:ext cx="26860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державна політика й програми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3192DF8-081E-4D55-A30D-C6762E803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65760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FE3A8B9-B766-46FD-88D2-A5C82484C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1075" y="3562350"/>
            <a:ext cx="26860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координація центральних органів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7B99449-93C5-469D-8524-70734A638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01002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2D7B246-4F60-420E-A7FB-F07330685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1075" y="3914775"/>
            <a:ext cx="26860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бюджетне фінансування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8FD33FC-4532-401D-A73F-6F3C6F272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3624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1CA110E-87F1-4083-A13B-B070C33B9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1075" y="4267200"/>
            <a:ext cx="26860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порядки оцінювання шкоди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380CCD3-1462-4C0D-89AA-298A73486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495550"/>
            <a:ext cx="3429000" cy="2457450"/>
          </a:xfrm>
          <a:prstGeom xmlns:a="http://schemas.openxmlformats.org/drawingml/2006/main" prst="roundRect">
            <a:avLst>
              <a:gd name="adj" fmla="val 54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134A4B2-F342-4A51-AE4F-7387C0A0C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495550"/>
            <a:ext cx="3429000" cy="95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7AAE5A2-8C6D-413C-9676-BF500EC6D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724150"/>
            <a:ext cx="3009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428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ЦЕНТРАЛЬНИЙ ОРГАН У СФЕРІ ДОВКІЛЛЯ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521EB07-FDBA-4D69-B471-145BAE0C5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30517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16C08FF-49F2-4EAD-822B-615BFB0EB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5825" y="3209925"/>
            <a:ext cx="26860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екологічна політика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D5FC454-025B-445B-90EF-CCC6B1662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65760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179D379-540E-472E-ACA3-CF57746E4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5825" y="3562350"/>
            <a:ext cx="26860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моніторинг та нормативні акти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ECD0DE3F-32DD-4A27-8379-299C0D99A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401002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61C40077-5433-4CFF-A075-D5DF0EB54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5825" y="3914775"/>
            <a:ext cx="26860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ОВД і СЕО в межах компетенції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8348547-BC84-47C1-B006-0D5297AA0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43624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D5EDB28-62DE-4B10-8A66-18B28F482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5825" y="4267200"/>
            <a:ext cx="26860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методики та природоохоронні напрями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43E53719-FDCD-4C20-96F3-34E46E81A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86375"/>
            <a:ext cx="10972800" cy="78105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306C5E6F-0666-4E7B-9BC6-227787C96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353050"/>
            <a:ext cx="10591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Постанова КМУ № 326 задає загальний порядок визначення шкоди та збитків від збройної агресії. Перед проєктом перевіряють чинну редакцію і актуальний розподіл повноважень.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3DAF3168-CDF1-4FA0-A797-05F5D1962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67689010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AC9E6BDD-B561-46BF-B758-BD8950D18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КОНТРОЛЬ І РЕСУРСИ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4F421E-28D4-4E6F-BDBC-F8A50D683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Спеціалізовані державні інституції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5FB35E-CA84-4D14-A423-18EB94BAB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F4BB3A-F9F0-48BE-B4C4-D3AE2BDB1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21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B501A1-3C9F-4814-9001-E9921E5AC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81050"/>
          </a:xfrm>
          <a:prstGeom xmlns:a="http://schemas.openxmlformats.org/drawingml/2006/main" prst="roundRect">
            <a:avLst>
              <a:gd name="adj" fmla="val 15854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35319F-4413-4581-9D0C-EA42AE4AE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81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A2F85E-DA7C-4F03-8C60-4CEDFE3C5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BA5AC1-7013-4792-8456-18EC542CA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Державний екологічний нагляд — діяльність уповноважених органів із перевірки дотримання екологічних вимог, фіксації порушень та застосування передбачених законом заходів реагування.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D63949-BC73-424B-AFC5-BB153492E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57450"/>
            <a:ext cx="3429000" cy="2800350"/>
          </a:xfrm>
          <a:prstGeom xmlns:a="http://schemas.openxmlformats.org/drawingml/2006/main" prst="roundRect">
            <a:avLst>
              <a:gd name="adj" fmla="val 5102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7D291E-999E-4D84-8CC5-FCDE6FD04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57450"/>
            <a:ext cx="85725" cy="2800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BE3C4E-2503-486F-9939-F2181B8CD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86050"/>
            <a:ext cx="2971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ДЕРЖАВНА ЕКОЛОГІЧНА ІНСПЕКЦІЯ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42C826-ABC5-4569-8068-AAFBE5694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305175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92AD81-0C89-4E4E-8C99-C2EC7277E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305175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448D20-CFD1-4EB3-ACFE-DAE8BBD3E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276600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нагляд за дотриманням вимог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FCE169-4CAA-471F-9474-0F1B13A9D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705225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6A5B8A-1DC2-4539-87AD-D7D200517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705225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F3AC0E-D27D-4718-901F-529B70098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676650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фіксація фактів шкоди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A1710B-F90B-4F51-8141-DFE9D0FAB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105275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2D9B41-97CB-452E-AA28-4568299B4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105275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EC93FC-43C6-415F-A43A-731EE5443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076700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розрахунки за методиками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4D7348-0DE6-467B-950F-27C6147CC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505325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6A7D628-8511-4D80-B92E-F36C43DD1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505325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CE79B2B-0AC1-4EEA-B581-19F6BAB04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476750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матеріали обстежень і доказова база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C787010-E4EB-4F14-899B-2A14250B0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457450"/>
            <a:ext cx="3429000" cy="2800350"/>
          </a:xfrm>
          <a:prstGeom xmlns:a="http://schemas.openxmlformats.org/drawingml/2006/main" prst="roundRect">
            <a:avLst>
              <a:gd name="adj" fmla="val 5102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C904EF0-F912-4B03-BAA2-83079CB51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457450"/>
            <a:ext cx="85725" cy="2800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512054E-97D1-43FF-812D-7DE2C6BFF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686050"/>
            <a:ext cx="2971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ДЕРЖАВНЕ АГЕНТСТВО ВОДНИХ РЕСУРСІВ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78E1786-174E-4B20-ABB7-84290499D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305175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D48A6CC-E25C-4A3A-9D04-CD6FC1EC4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305175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0974B95-9D69-4A13-A29F-2A3A9F658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3276600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управління водними ресурсами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61850FD-6348-4580-B7EF-272587D69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705225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F3592EE-F813-4DE9-9DFD-EF643DC0B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705225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C35A367-F53D-4758-8D88-0483BF7B9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3676650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басейнове планування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A85258A-2C0D-49C6-A711-9D4E66025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105275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E7FD1F2-8B5F-4DE3-B25E-803CDFDB9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105275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39D2D85-FBAD-4E6B-98FF-5ED6C8884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4076700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моніторинг і водокористування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270F2DC-6FE5-4D14-9430-09EF5D716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505325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702A442-6CD1-49CB-8493-5E860292D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505325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ECE5E11-D288-4078-9884-0849C866C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3950" y="4476750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водогосподарські об’єкти та ризики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311F1302-EC58-437F-988E-598DA36D9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457450"/>
            <a:ext cx="3429000" cy="2800350"/>
          </a:xfrm>
          <a:prstGeom xmlns:a="http://schemas.openxmlformats.org/drawingml/2006/main" prst="roundRect">
            <a:avLst>
              <a:gd name="adj" fmla="val 5102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56089FAA-8F80-4392-B6B9-C07FA5AD7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457450"/>
            <a:ext cx="85725" cy="2800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5BE9498-59DA-4D95-987A-79B2DEF1E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686050"/>
            <a:ext cx="2971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ОРГАНИ ЗЕМЕЛЬНИХ РЕСУРСІВ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45206B75-A945-4FC5-A5AF-7109C7339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305175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E998A5DD-E3B7-4DAC-95DB-AFCCC108E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305175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C000B69-7F58-4B88-A7C5-FE6D49C35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276600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кадастрові відомості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C578EEB5-75E3-433C-859E-04F55D342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705225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C2655332-78C7-4B70-A5FD-50DF3DAF5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705225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02A2128A-FE37-466B-80CA-A6AD940A7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676650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межі та цільове призначення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CC454EB9-D4E4-437E-ABD5-65DEF3DEC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105275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12B4EF5F-A528-4667-9C50-1D23DF40A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105275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6849E3F9-DCA5-4B69-82E8-26575291F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076700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земельний моніторинг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DD42B15F-34EA-4948-B4FC-E38D7F2AA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505325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CF30BE2C-2285-4315-AC37-4E82DC41A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505325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C7B26935-90BE-40C3-B64C-FE9DF5F6B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476750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реалізація земельної політики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F1A76652-D9A7-439B-87C2-53C20ED7D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72125"/>
            <a:ext cx="1097280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4FFAFBAB-E76A-48B4-8ACE-C64771F0C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38800"/>
            <a:ext cx="105918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792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Якісний проєкт поєднує три масиви даних: факт і масштаб шкоди, водогосподарські зв’язки та правовий статус земельної ділянки.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1F62435E-FA70-48C6-A56F-55AAF7416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80614124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62CB1FEB-F6DD-4E75-A1AB-D93A25490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БЕЗПЕКА І ГРОМАДА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CF30F4-4D41-4C22-8771-47BAC23D5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Служби реагування та місцеве управління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0B1670-05DE-4A42-B985-10D9D10E7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946459-354C-4716-A710-C360876A5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22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DE436D-A210-4E32-8F7A-ADDDB4F46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81050"/>
          </a:xfrm>
          <a:prstGeom xmlns:a="http://schemas.openxmlformats.org/drawingml/2006/main" prst="roundRect">
            <a:avLst>
              <a:gd name="adj" fmla="val 15854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BE6A8F-B936-4400-B2C3-8712A2BC7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81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F0F6E9-6CA2-4910-A372-CB56BAC5A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4D4CB5-3855-42BF-A816-E2EAE272C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Безпечний доступ — документально підтверджена можливість перебування і виконання визначених робіт у встановлених межах, за погодженим маршрутом та з урахуванням залишкових ризиків.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E510BC-4DF5-47AD-96F4-B93906E5D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57450"/>
            <a:ext cx="3429000" cy="2705100"/>
          </a:xfrm>
          <a:prstGeom xmlns:a="http://schemas.openxmlformats.org/drawingml/2006/main" prst="roundRect">
            <a:avLst>
              <a:gd name="adj" fmla="val 493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88D288-C716-40C9-8FF4-5AA418C01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57450"/>
            <a:ext cx="342900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688781-E824-447C-A4C5-AD6F22299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505075"/>
            <a:ext cx="3086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667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ДСНС ТА ОПЕРАТОРИ ПРОТИМІННОЇ ДІЯЛЬНОСТІ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80117E-A399-4E49-ACD0-9046F5D03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15277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1DE816-6A8D-4FBC-86C9-5D3D08400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038475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надзвичайні ситуації й пожежна безпека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CC15BF-0E1F-4040-BB9F-47FC57CE6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5623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C81DFF-C544-45D0-BC92-1D951EFEE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4480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аварійно-рятувальні роботи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CD0E18-2206-4EDA-AB3B-911370340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97192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C04BD4-839C-465E-8AB3-FA7629655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57625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хімічний і радіаційний захист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A969E6-864C-4921-9081-8FA6EE834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8150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96A5C8-C38A-46FA-9762-8FCC9B6EB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26720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вибухові загрози та умови доступу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BC6A95-16C8-42BE-BF06-D2524C7C9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457450"/>
            <a:ext cx="3429000" cy="2705100"/>
          </a:xfrm>
          <a:prstGeom xmlns:a="http://schemas.openxmlformats.org/drawingml/2006/main" prst="roundRect">
            <a:avLst>
              <a:gd name="adj" fmla="val 493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70E161-4B69-46B9-B195-4748EF12D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457450"/>
            <a:ext cx="342900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C27130-750D-4387-AFB2-264CDF67E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505075"/>
            <a:ext cx="3086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ОРГАНИ МІСЦЕВОГО САМОВРЯДУВАННЯ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1BBA1DE-7D7C-4A21-864D-3AFB79DA8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15277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62F683B-ECB6-4BF3-AAA2-B596008CE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3038475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інтереси населення і місцеві програми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4CB35DE-F73F-4B22-9B3D-C3EE40F3D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5623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E539A22-CD04-41BB-9F13-9835C349C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34480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комунальні землі та майно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DE52571-5F30-4269-AFFB-79D0742E6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97192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F218B62-F2E7-4711-ABD8-AAFAE3AB1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3857625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інформування і громадські консультації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3C09FFF-1307-4370-B6EB-C76231C74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38150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2967C46-9A53-4F6D-B235-41144004B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426720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137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замовлення робіт та узгодження з планами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887338D-AD18-4E09-9071-29EC62C33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457450"/>
            <a:ext cx="3429000" cy="2705100"/>
          </a:xfrm>
          <a:prstGeom xmlns:a="http://schemas.openxmlformats.org/drawingml/2006/main" prst="roundRect">
            <a:avLst>
              <a:gd name="adj" fmla="val 493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8BC7EB2-A4EC-4EBD-8DEC-BE7A11D66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457450"/>
            <a:ext cx="342900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CDF8FDB-279E-4775-B992-61F713862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505075"/>
            <a:ext cx="30861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ПРАВООХОРОННІ ОРГАНИ І ПРОКУРАТУРА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EB59110-E32C-4CE3-B832-A234CEB18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15277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191E315-BF44-4872-A0EA-B713E98C8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038475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документування воєнних злочинів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C7B7C2C2-6F71-495B-89D7-762445A37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5623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E37BAB8-AA0D-47D1-9F03-7FD3A5306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4480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кримінальне провадження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8605231-B550-4F3E-92BB-F7510EF83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97192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E913D39-1393-4FD2-B7EC-E2A563A05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857625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вилучення та збереження доказів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C9131DE2-8F67-4374-95EC-BA968D338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438150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00290AD-9470-4F47-B50B-E713AF14C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6720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експертизи і процесуальне оформлення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96F53A9F-1DFF-4414-B76C-1CB90CBD0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67350"/>
            <a:ext cx="10972800" cy="657225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61BCC0EF-C7B7-41DB-85F7-B4747805C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34025"/>
            <a:ext cx="10591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Еколог не підміняє рятувальні та протимінні служби. Польова група також не змінює потенційні докази без погодження з уповноваженими органами.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CEF34CB-40AB-4E85-835C-194EE93FD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50267090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78EDA877-BD0E-4087-BD04-0E87F10A3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ПРОЄКТНИЙ РІВЕНЬ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5795D8-B79E-4FF8-98E0-6D30398D9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Учасники проєкту відновлення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C30201-4931-44B2-BA0E-372A8DCAA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4868E8-302A-4421-8806-8FBB3F89A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23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84C795-F8EA-42BC-9AF7-D921D5C19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81050"/>
          </a:xfrm>
          <a:prstGeom xmlns:a="http://schemas.openxmlformats.org/drawingml/2006/main" prst="roundRect">
            <a:avLst>
              <a:gd name="adj" fmla="val 15854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E24CE7-BFA5-4AC3-A1C3-E16E4FCA8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81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2E51BC-ABB1-43E1-A5BD-411F0D013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1C2885-0957-42BA-B10C-154AAC0BA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Учасник проєкту — сторона, якій договором, законом або рішенням уповноваженого органу визначено функцію, повноваження, очікуваний результат і межі відповідальності.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48E3F0-E358-47AC-8456-937C11B8E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28875"/>
            <a:ext cx="5219700" cy="1143000"/>
          </a:xfrm>
          <a:prstGeom xmlns:a="http://schemas.openxmlformats.org/drawingml/2006/main" prst="roundRect">
            <a:avLst>
              <a:gd name="adj" fmla="val 11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8A3683-3056-46A4-835E-290551687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28875"/>
            <a:ext cx="95250" cy="11430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C94D42-5A03-43F8-BDDA-3E94E9D11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62225"/>
            <a:ext cx="4667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897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ПРАВА НА ДІЛЯНКУ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E57B72-C0CC-4499-93CD-4C8D7E60F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98132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2CC499-08B4-44F5-BC09-FF990D06F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876550"/>
            <a:ext cx="21145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власник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F173EA-20E9-4E3F-8551-E392B7861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5175" y="298132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9A7039-DB60-4F8B-A3FE-03B6DAE8A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2876550"/>
            <a:ext cx="21145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землекористувач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B968CD-4A15-412C-885F-0447E363D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2575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E3C44D-AC27-4AE6-BA18-A88C45ABA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3152775"/>
            <a:ext cx="21145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територіальна громада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FA75E7-D4E8-49CD-8004-323EFBA10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5175" y="32575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E1B2E9-09BF-4FA9-92E4-254E83DE4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3152775"/>
            <a:ext cx="21145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державний орган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86A0FD-A518-44DB-87E4-EC0833B06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428875"/>
            <a:ext cx="5219700" cy="1143000"/>
          </a:xfrm>
          <a:prstGeom xmlns:a="http://schemas.openxmlformats.org/drawingml/2006/main" prst="roundRect">
            <a:avLst>
              <a:gd name="adj" fmla="val 11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E19581-2EEC-4ED2-9A0B-E096253AB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428875"/>
            <a:ext cx="95250" cy="11430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C0C7D7-48CB-46CD-B4E1-D2D5FED59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562225"/>
            <a:ext cx="4667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897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ПЛАНУВАННЯ І КОНТРОЛЬ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A67CBB4-0CD9-4499-9E5E-D45A32251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98132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498998A-D60B-4145-8DE8-8A28CA05D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2876550"/>
            <a:ext cx="21145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замовник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5158561-708E-49BB-8E33-8714CC2C6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298132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CD98DA7-61DB-49EC-B9C0-CDC43ED22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2075" y="2876550"/>
            <a:ext cx="21145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проєктувальник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86ABBAE-C17B-4A70-978F-52BC7725F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2575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FDF21E4-EFCF-4D0F-B29F-893567D1F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3152775"/>
            <a:ext cx="21145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технічний та авторський нагляд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52C2D8F-E9F3-44A1-90BF-72496BCD1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2575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1456C9A-282A-40E0-8F02-97074C8AF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2075" y="3152775"/>
            <a:ext cx="21145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екологічний консультант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F696560-2E19-49F6-BEE2-022F09127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81425"/>
            <a:ext cx="5219700" cy="1143000"/>
          </a:xfrm>
          <a:prstGeom xmlns:a="http://schemas.openxmlformats.org/drawingml/2006/main" prst="roundRect">
            <a:avLst>
              <a:gd name="adj" fmla="val 11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8FC194F-B449-4519-9C25-6D4F086E4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81425"/>
            <a:ext cx="95250" cy="11430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366D0AC-472B-4309-9228-22F612AD7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914775"/>
            <a:ext cx="4667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897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БЕЗПЕКА І ВИКОНАННЯ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99C07E5-C0A6-47F7-8EB2-6DFAA6FA0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33387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29FB92F-7B6D-42CA-8346-70C348531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4229100"/>
            <a:ext cx="21145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оператор робіт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617C3B3-F700-4E96-B23D-B84D676A0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5175" y="433387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0AD3A5BD-32F7-4BE5-AB62-5B004D4B5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4229100"/>
            <a:ext cx="21145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оператор протимінної діяльності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745AF31E-6A8E-4040-AF24-4EABB3EDB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101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C638AE5-1728-4E95-A1F8-C3EEF3127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4505325"/>
            <a:ext cx="21145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лабораторія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54B4C66-8401-45EB-9840-D5114979B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5175" y="46101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038BAC4-0522-4D7F-9FA0-D2D978DBD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4505325"/>
            <a:ext cx="21145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перевізник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F5257003-13B8-42BD-B65C-736DC7F36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781425"/>
            <a:ext cx="5219700" cy="1143000"/>
          </a:xfrm>
          <a:prstGeom xmlns:a="http://schemas.openxmlformats.org/drawingml/2006/main" prst="roundRect">
            <a:avLst>
              <a:gd name="adj" fmla="val 11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6A7212F4-C70C-4D41-9CD9-99101FEA5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781425"/>
            <a:ext cx="95250" cy="11430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EFD35F0B-B787-4EAB-A149-C549B9738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914775"/>
            <a:ext cx="4667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897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РЕСУРСИ І ПІДЗВІТНІСТЬ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6E756D0A-2B3C-48CB-8D6C-95B59CF68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433387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D72827F8-9DF2-4D04-9F2D-E86D7A4A7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4229100"/>
            <a:ext cx="21145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оператор управління відходами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7B7BF849-CAA7-4CF5-99A9-E8A8E62AF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433387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F6EE5970-2D7B-4580-84A2-4843D703F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2075" y="4229100"/>
            <a:ext cx="21145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донор та страховик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F7E9C8A9-5887-4E77-A4BE-264DB28F3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46101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7A0CAFFF-BBD5-45F0-AD2B-0064106B2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4505325"/>
            <a:ext cx="21145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аудитор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765432C8-8876-472D-80EA-7948FD131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46101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793A82AB-1D6B-4A98-9C35-E06B7073B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2075" y="4505325"/>
            <a:ext cx="21145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представники громадськості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960A8AA1-7B28-4D5D-BA15-9E13AF064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109728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903DB1B8-2579-4D28-9A94-EED7A13A2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400675"/>
            <a:ext cx="10591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Для кожного учасника письмово фіксують функцію, повноваження, результат, порядок звітування, погодження змін і відповідальність за порушення.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7A96DD97-9C7C-4282-B778-3D473B18B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69285495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ABFABC0E-B23F-4E86-9A0B-EA33EA24C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МАТРИЦЯ РОЛЕЙ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9F6C86-DA7E-430E-8FE1-509B094A8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Власник, громада і державні органи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78023D-7FAA-4D3A-A8D2-8B3D63EB2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A339E5-74C4-44B8-A775-86089D805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24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77FFFA-8A3D-43A2-A726-28025C330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23900"/>
          </a:xfrm>
          <a:prstGeom xmlns:a="http://schemas.openxmlformats.org/drawingml/2006/main" prst="roundRect">
            <a:avLst>
              <a:gd name="adj" fmla="val 17105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325362-F008-4E70-8B52-DDC9AACD2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23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F4B4BD-D2AC-4A95-B9CD-CC4B60824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6051C3-35DD-4340-83B8-79A940060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778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Розподіл відповідальності — письмове закріплення завдань, повноважень, контролю та наслідків невиконання для кожного учасника проєкту.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E6942D-F815-4BB0-AD26-7A13CE3A4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3429000" cy="2857500"/>
          </a:xfrm>
          <a:prstGeom xmlns:a="http://schemas.openxmlformats.org/drawingml/2006/main" prst="roundRect">
            <a:avLst>
              <a:gd name="adj" fmla="val 4667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6CC6E5-1969-4E4D-97F4-743C9F791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571750"/>
            <a:ext cx="30099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ВЛАСНИК АБО ЗЕМЛЕКОРИСТУВАЧ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66E455-D65B-4371-98A8-48A95C86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105150"/>
            <a:ext cx="297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75943F-1F61-4A29-B129-E9D662E54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3343275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CE66F6-1B31-4E01-A284-AFC6A6628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276600"/>
            <a:ext cx="2524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документи та законний доступ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31E6A6-F75D-49F2-8A1B-368F08B02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3724275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49541B-B9E0-48FA-82AC-8B704847C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657600"/>
            <a:ext cx="2524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відомі небезпеки і погодження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28ACD4-E466-436F-BAFF-AAC69E156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4105275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C74C43-ACB9-4461-8604-9D118DB03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038600"/>
            <a:ext cx="2524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охорона земель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9509CD-54F2-40EE-A1B2-828D28DB3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4486275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D961A4-4614-43EF-8661-F5B266F18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419600"/>
            <a:ext cx="2524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обмеження після робіт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9B0AF4-F84D-4C59-A0B4-8E8D75D39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362200"/>
            <a:ext cx="3429000" cy="2857500"/>
          </a:xfrm>
          <a:prstGeom xmlns:a="http://schemas.openxmlformats.org/drawingml/2006/main" prst="roundRect">
            <a:avLst>
              <a:gd name="adj" fmla="val 4667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45D9B5-7CE0-44FD-9ECD-C423D70D0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571750"/>
            <a:ext cx="30099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ТЕРИТОРІАЛЬНА ГРОМАДА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5D40F6-3BE6-4770-BAD2-EC13F0DD1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105150"/>
            <a:ext cx="297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580F62A-06B0-4F9F-B4B0-F9CA99891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475" y="3343275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683CAE6-23FB-4FAA-B92E-29298310D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276600"/>
            <a:ext cx="2524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місцеві пріоритети і планування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152E9A7-5666-4B7E-A236-83AB5652C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475" y="3724275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024E463-AB36-4744-96D4-A7F3824AB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657600"/>
            <a:ext cx="2524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інформування та консультації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831C2FA-2039-464D-8B4C-3BAA5D74E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475" y="4105275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2D23435-D75C-4D8E-8358-E865414BA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038600"/>
            <a:ext cx="2524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координація місцевих служб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5CA635B-8871-4A4D-842B-0ECCAAEC5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62475" y="4486275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BAE0C7F-D006-4B3D-8BF3-A85A89A00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419600"/>
            <a:ext cx="2524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утримання відновлених об’єктів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EAC9A14-209F-43FB-881E-458A1B1B9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362200"/>
            <a:ext cx="3429000" cy="2857500"/>
          </a:xfrm>
          <a:prstGeom xmlns:a="http://schemas.openxmlformats.org/drawingml/2006/main" prst="roundRect">
            <a:avLst>
              <a:gd name="adj" fmla="val 4667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2BDE00E-A83F-4FB7-A76D-660CA6FD6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571750"/>
            <a:ext cx="30099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ДЕРЖАВНІ ОРГАНИ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C1743A6-7026-4360-B10C-E68B9E7FC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105150"/>
            <a:ext cx="2971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F16F660-72C1-4151-B505-1B651138A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3343275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83EFE18-591C-49B9-A0A7-008E38A07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276600"/>
            <a:ext cx="2524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політика і дозвільні рішення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39B277D-3D1C-4A8C-A6C9-15A5357B6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3724275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E9418B6-1885-46A0-9428-7396A193B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657600"/>
            <a:ext cx="2524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нагляд та ведення реєстрів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B007ED7-CBBC-4BCE-8C49-61A62614D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4105275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21AA58C-6DE5-4929-8BE0-28F99FA4B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038600"/>
            <a:ext cx="2524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визначення шкоди і моніторинг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546F474B-F57D-4170-8F53-6D20BD6E0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4486275"/>
            <a:ext cx="3238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D9D5A5D-BE3E-402F-A513-931C0F19A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419600"/>
            <a:ext cx="25241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безпека та координація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5B10A5C-C135-4374-A12E-8BA8C8528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14975"/>
            <a:ext cx="10972800" cy="6096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0A9CF69F-EF02-4B02-BB99-625C7B4E7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81650"/>
            <a:ext cx="10591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Право власності визначає обов’язки щодо ділянки, але не доводить вину за воєнне забруднення. Причинний зв’язок і відповідальність встановлюють окремо.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C1837B3E-7AFA-4BCB-BE3C-C21E4BFB9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01171200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E44A3E9D-95E5-4EE6-8C11-5B06F4E9B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ОПЕРАЦІЙНИЙ РІВЕНЬ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6F8DA9-C46E-452A-A2F4-95115ABEB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Замовник, оператор робіт і лабораторія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ED2AE5-12F5-46F7-A86B-C4EF64207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25836B-3A59-4964-8082-3440433EE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25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D813A6-7940-416E-978C-B12729ABD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5372100" cy="781050"/>
          </a:xfrm>
          <a:prstGeom xmlns:a="http://schemas.openxmlformats.org/drawingml/2006/main" prst="roundRect">
            <a:avLst>
              <a:gd name="adj" fmla="val 15854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C7AB98-BF70-4CA7-9B60-1082EE5B5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81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608498-2F64-436B-BF2D-1C447944E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499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7E38DE-9838-45C1-A202-7805C467A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49720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7497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Замовник робіт — сторона, яка ініціює проєкт, формує технічне завдання, укладає договори, забезпечує фінансування та приймає результат.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6D8A79-3863-401E-94A7-7BDCE7D53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1381125"/>
            <a:ext cx="5372100" cy="781050"/>
          </a:xfrm>
          <a:prstGeom xmlns:a="http://schemas.openxmlformats.org/drawingml/2006/main" prst="roundRect">
            <a:avLst>
              <a:gd name="adj" fmla="val 15854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5D8BC8-0C1E-4EB1-9AF8-A495CAAE5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1381125"/>
            <a:ext cx="76200" cy="781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7FB612-DFE6-419D-B146-32BF6EAE0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1466850"/>
            <a:ext cx="499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0C69D3-3E18-452E-AD18-14969469A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1647825"/>
            <a:ext cx="49720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2963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Оператор відновлювальних робіт — юридична особа або підрозділ, що виконує ремедіацію, рекультивацію, демонтаж, очищення чи інші проєктні заходи.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1BC997-D72F-4DA8-9722-EFA5CA1DF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24125"/>
            <a:ext cx="1097280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27EC46-CA2E-40ED-B2E7-487BAB98F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24125"/>
            <a:ext cx="160020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6C1755-9138-4C8C-A95E-6C521D61B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47950"/>
            <a:ext cx="1333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ЗАМОВНИК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92C099-92DF-4B85-9256-40733F174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284797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4D2730-D37C-46C2-9C5E-899548E19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2638425"/>
            <a:ext cx="26479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правові підстави і критерії результату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EF1FED-3A74-46BA-9102-DA6AEDD0C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775" y="284797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280385-39CD-4775-B861-2E9616820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2638425"/>
            <a:ext cx="26479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процедури, проєктування та вибір виконавця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758D81-0C35-4F50-AD06-4AD570E62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84797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B15659-05A0-49D9-A4CA-6DE008090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638425"/>
            <a:ext cx="26479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контроль, управління змінами, приймання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568AB98-E337-497F-8737-E27861B22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19475"/>
            <a:ext cx="1097280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10BA7CF-86F8-4BA3-B24D-8C7E5A579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19475"/>
            <a:ext cx="160020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3F83FB0-38E3-4556-BA6B-F02310C79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43300"/>
            <a:ext cx="1333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ОПЕРАТОР РОБІТ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0EAFD42-17AE-4B78-AA7F-1F051BC61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374332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1B4FE78-65E1-40C0-AD1D-964F0AFB5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3533775"/>
            <a:ext cx="26479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дотримання проєкту і безпека персоналу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E9877C0-A0F5-4190-A6D6-80372AB98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775" y="374332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069B685-3CD3-4A85-863F-01A5D47A5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3533775"/>
            <a:ext cx="26479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технологія, облік матеріалів і відходів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3FF2FE2-C29F-424A-948E-F296AA6AA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74332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93F9433-5A03-433C-9E2B-5F1B5132D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533775"/>
            <a:ext cx="26479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контроль вторинного забруднення та звітність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6572CB0-EFB3-448F-83C3-4DB5B31CC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14825"/>
            <a:ext cx="1097280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DE6094D-6A05-458E-99EE-DF578C087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14825"/>
            <a:ext cx="1600200" cy="74295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68394E1-6BBF-4F7D-A7B9-E972A27A5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38650"/>
            <a:ext cx="1333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ЛАБОРАТОРІЯ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8177792-A1F8-48DB-A742-DDF42656F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463867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CF438AC-CDA4-4E87-B58E-6A527B712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4429125"/>
            <a:ext cx="26479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приймання та простежуваність проб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0F12844-79AC-4C01-A88A-5F9D6553E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775" y="463867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DC97A50E-6C57-4820-9382-453685EB0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4429125"/>
            <a:ext cx="26479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валідовані методи, калібрування і контроль якості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7B4E0470-0769-4D93-8FFA-83DD74529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463867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83CDBAF-D78A-4588-A1AA-9D93E776E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429125"/>
            <a:ext cx="26479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первинні дані та обмеження методу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8564F32-BFD1-4E75-94E0-F01A24A11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9725"/>
            <a:ext cx="1097280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23456C3-AEE4-4A7D-A7F5-231D34DC6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486400"/>
            <a:ext cx="10591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Оператор не змінює технологію, межі робіт або критерії очищення самостійно. Кожне відхилення проходить погоджену процедуру управління змінами.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1137775-EB54-4D6B-BAD8-6BA502C81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19959839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49F9106-0920-48C5-9B73-8D12E074D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ФІНАНСУВАННЯ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03240C-DB1F-40EE-A5A8-C41AF5F09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Роль і межі відповідальності донора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13490E-22E7-41C1-BC4C-B0581FD1E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DE6D01-6E6A-4806-B894-50FC84937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8991A4-FF5C-4C5D-ABF5-A2CC76BD6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81050"/>
          </a:xfrm>
          <a:prstGeom xmlns:a="http://schemas.openxmlformats.org/drawingml/2006/main" prst="roundRect">
            <a:avLst>
              <a:gd name="adj" fmla="val 15854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7C9043-3E8F-46A4-8D69-752B9E85D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81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45BC11-A52E-4FB3-B7A9-20355ECDD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ADBFCF-5371-409F-B73E-F03E2DC87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Донор — організація, держава, фонд або міжнародна установа, яка надає фінансові чи матеріальні ресурси для реалізації проєкту.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61492B-D734-45E7-8401-9F200BF2D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90775"/>
            <a:ext cx="428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ДОНОР МОЖЕ ВСТАНОВЛЮВАТИ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0C2B9E-1F55-4EF0-9265-11BF631DF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86050"/>
            <a:ext cx="2514600" cy="457200"/>
          </a:xfrm>
          <a:prstGeom xmlns:a="http://schemas.openxmlformats.org/drawingml/2006/main" prst="roundRect">
            <a:avLst>
              <a:gd name="adj" fmla="val 20833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167BEA-DAF0-4EC1-821A-37AF716FE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765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73128C-EC0A-4C38-86C1-1DBBC8DA1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743200"/>
            <a:ext cx="2057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умови фінансування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6F567C-1CF4-40ED-8ACE-28034C5EE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686050"/>
            <a:ext cx="2514600" cy="457200"/>
          </a:xfrm>
          <a:prstGeom xmlns:a="http://schemas.openxmlformats.org/drawingml/2006/main" prst="roundRect">
            <a:avLst>
              <a:gd name="adj" fmla="val 20833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89B8A2-4B4B-4FCB-8FC5-CB53EC49C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87655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674F9F-DA8F-40E7-B2BD-1924CB5E8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2743200"/>
            <a:ext cx="2057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екологічні та соціальні стандарти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B8ADD1-6E65-48D2-BD39-9C8F2B92A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2514600" cy="457200"/>
          </a:xfrm>
          <a:prstGeom xmlns:a="http://schemas.openxmlformats.org/drawingml/2006/main" prst="roundRect">
            <a:avLst>
              <a:gd name="adj" fmla="val 20833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417A89-7B3B-452B-9DCA-E643EF2C4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47662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C4E5F7-2E72-44CB-A7BD-3ECEE4E87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343275"/>
            <a:ext cx="2057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вимоги до бюджету й аудиту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3D2751-CC76-446A-900F-89A4D1342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286125"/>
            <a:ext cx="2514600" cy="457200"/>
          </a:xfrm>
          <a:prstGeom xmlns:a="http://schemas.openxmlformats.org/drawingml/2006/main" prst="roundRect">
            <a:avLst>
              <a:gd name="adj" fmla="val 20833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DF2B29-D724-4510-B15C-2190C9985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47662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991400-E038-4B09-ABDD-A8C566C49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3343275"/>
            <a:ext cx="2057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індикатори результативності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AB855B-F52D-4D59-8C79-1CE66EFAB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86200"/>
            <a:ext cx="2514600" cy="457200"/>
          </a:xfrm>
          <a:prstGeom xmlns:a="http://schemas.openxmlformats.org/drawingml/2006/main" prst="roundRect">
            <a:avLst>
              <a:gd name="adj" fmla="val 20833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19D42D5-2A80-40F6-9917-263041AC7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07670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53DDF9B-70CA-4ED9-9F4F-C40D69227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943350"/>
            <a:ext cx="2057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антикорупційні процедури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B2BD4D9-398B-4F0E-8994-2E1187653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886200"/>
            <a:ext cx="2514600" cy="457200"/>
          </a:xfrm>
          <a:prstGeom xmlns:a="http://schemas.openxmlformats.org/drawingml/2006/main" prst="roundRect">
            <a:avLst>
              <a:gd name="adj" fmla="val 20833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7C3B3FD-784D-4B90-908A-647E6A630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076700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C471919-5D2E-4934-94D0-58313E3B4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3943350"/>
            <a:ext cx="2057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підстави для призупинення коштів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265F61C-874F-4A70-AC8A-9CD312380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390775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ФІНАНСУВАННЯ НЕ ОЗНАЧАЄ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113E125-21CC-431F-A1C2-D54023F12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686050"/>
            <a:ext cx="5010150" cy="466725"/>
          </a:xfrm>
          <a:prstGeom xmlns:a="http://schemas.openxmlformats.org/drawingml/2006/main" prst="roundRect">
            <a:avLst>
              <a:gd name="adj" fmla="val 204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5B27FF6-7CE6-419C-B77F-9BFBE5467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74320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ПРАВО ВЛАСНОСТІ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E3127D0-38EC-4558-8CB5-FC05615FD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743200"/>
            <a:ext cx="2514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на земельну ділянку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3603BCC-5462-4EF1-8731-B097A27D0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267075"/>
            <a:ext cx="5010150" cy="466725"/>
          </a:xfrm>
          <a:prstGeom xmlns:a="http://schemas.openxmlformats.org/drawingml/2006/main" prst="roundRect">
            <a:avLst>
              <a:gd name="adj" fmla="val 204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81EBEE4-8F0E-4731-B862-0F5BFE49C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324225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ДЕРЖАВНИЙ КОНТРОЛЬ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AA3A7EC-41B9-4484-8429-BBD0C6186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324225"/>
            <a:ext cx="2514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перехід його функцій до донора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F24B627-4687-451D-9B69-81732F747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848100"/>
            <a:ext cx="5010150" cy="466725"/>
          </a:xfrm>
          <a:prstGeom xmlns:a="http://schemas.openxmlformats.org/drawingml/2006/main" prst="roundRect">
            <a:avLst>
              <a:gd name="adj" fmla="val 204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42CCE88-CC3C-4F29-91B0-7ABC3C968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9052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ЗВІЛЬНЕННЯ ЗАМОВНИКА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FB66408-8001-4F50-8572-4F57D7131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905250"/>
            <a:ext cx="2514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від установленої відповідальності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C21B4C3-D64E-40D5-BC41-1E63E8538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429125"/>
            <a:ext cx="5010150" cy="466725"/>
          </a:xfrm>
          <a:prstGeom xmlns:a="http://schemas.openxmlformats.org/drawingml/2006/main" prst="roundRect">
            <a:avLst>
              <a:gd name="adj" fmla="val 204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E5830AD-F8DB-4453-8997-81A9D0E1C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486275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ПОВНУ ВІДПОВІДАЛЬНІСТЬ ДОНОРА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B2A40582-AF9F-403C-BB18-0C833EF0D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486275"/>
            <a:ext cx="2514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за всі юридичні наслідки проєкту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3F05330-93FA-4E8D-B6D5-A3484C651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53050"/>
            <a:ext cx="109728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54A7FFF8-E458-48A1-B845-BA4E7529C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419725"/>
            <a:ext cx="10591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Межі відповідальності донора визначають договір і застосовне право. Замовник, оператор та державні органи зберігають власні функції.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C9D28B45-A221-4482-AE8A-3E11576C1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83840219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A0BF7FA1-5AEA-437D-BB39-580D84B16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ДОКАЗОВА БАЗА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D99DD4-02DA-4187-B75E-FAB0DDCC9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Документування екологічної шкоди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E8338F-803C-49F0-A83E-552DF956D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0DFA53-814E-4BD1-9BC5-06EA827C9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27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0EFC0E-3F72-4DEF-B840-2C7F7C577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81050"/>
          </a:xfrm>
          <a:prstGeom xmlns:a="http://schemas.openxmlformats.org/drawingml/2006/main" prst="roundRect">
            <a:avLst>
              <a:gd name="adj" fmla="val 15854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DC48E4-1628-40BA-8B41-52C850D08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81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BBDE34-3201-4F2A-B24C-F910B4674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C3D116-A8BF-4B83-A896-5735EA975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Документування екологічної шкоди — систематичне збирання, фіксація, перевірка, зберігання й передавання даних, які підтверджують факт, місце, час, джерело, масштаб і наслідки негативного впливу.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DE1A23-CF57-4080-A4B5-22DC30CA7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52675"/>
            <a:ext cx="342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НАВІЩО ДОКУМЕНТУВАТИ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FEE1BD-EF95-4D9E-98B8-F31257EF1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28900"/>
            <a:ext cx="2543175" cy="3429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53374B-1FE0-41FA-A54E-F1E5483D0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7622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9CDC80-883F-42DE-967D-A49228041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667000"/>
            <a:ext cx="2133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невідкладне реагування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C8A5E8-464B-41BF-BEA9-D147453FC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2628900"/>
            <a:ext cx="2543175" cy="3429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0F313F-FDDE-4229-B6F5-7E7F425B7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7622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610E70-F2A9-4B43-959B-361865F6F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667000"/>
            <a:ext cx="2133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визначення пріоритетів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DF5F7F-14BA-468F-808F-9CC19B9CF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2628900"/>
            <a:ext cx="2543175" cy="3429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104768-3284-4D46-88EC-3D33A81FE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27622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091224-BB57-42A3-B3B3-3BDE89466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667000"/>
            <a:ext cx="2133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планування ремедіації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B5FE80-A656-4504-8908-2865DD30C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2628900"/>
            <a:ext cx="2543175" cy="3429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B0A0C4-C065-4165-A103-3480B2622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27622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94C9AA-FEC8-47DF-BE19-2A8ED5719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667000"/>
            <a:ext cx="2133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розрахунок витрат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009642-3D69-453F-B76F-881664462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76575"/>
            <a:ext cx="2543175" cy="3429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0479DE7-82F5-442A-B371-D556F0703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20992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1905FE0-DCCD-4DAE-B0E7-33387C1E3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114675"/>
            <a:ext cx="2133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державний облік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D02B07D-91BE-4E92-8F86-247121754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3076575"/>
            <a:ext cx="2543175" cy="3429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31F222A-A31B-4523-841A-1E0F3B91B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20992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CE59B4F-AC79-47F2-AB4E-259A7D19A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114675"/>
            <a:ext cx="2133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страхові та кримінальні процедури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6751E37-7453-4252-BD55-120E78AA2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3076575"/>
            <a:ext cx="2543175" cy="3429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636CAB6-4D00-43BF-ABA3-9DCE35FD3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20992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E4100AA-99B2-4B7F-BA28-F7D647AD7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3114675"/>
            <a:ext cx="2133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міжнародні компенсації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1BAC624-A8F3-4982-8F09-74AA58FE4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076575"/>
            <a:ext cx="2543175" cy="3429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B9ACB6E-2934-4C04-AA57-F8E18091C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320992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8D39567-880A-4A8F-BDCE-EB9BBCA14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3114675"/>
            <a:ext cx="2133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науковий аналіз і моніторинг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AB05F32-D7A0-4D59-A874-911DEEC1B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05225"/>
            <a:ext cx="342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ЛОГІКА ДОКАЗУВАННЯ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0CB7966-C4D5-47A1-8E5C-046195CB8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38600"/>
            <a:ext cx="1181100" cy="600075"/>
          </a:xfrm>
          <a:prstGeom xmlns:a="http://schemas.openxmlformats.org/drawingml/2006/main" prst="roundRect">
            <a:avLst>
              <a:gd name="adj" fmla="val 1746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6A152A7A-282E-4488-A9E8-38941FF61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095750"/>
            <a:ext cx="2476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519"/>
          </a:bodyPr>
          <a:lstStyle xmlns:a="http://schemas.openxmlformats.org/drawingml/2006/main"/>
          <a:p xmlns:a="http://schemas.openxmlformats.org/drawingml/2006/main">
            <a:pPr algn="l">
              <a:defRPr sz="60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60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979E178-2BBD-4F83-899E-060CDEECB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257675"/>
            <a:ext cx="99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13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713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ПОДІЯ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6DB80129-7DE7-4DCB-99A0-144900B7D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0225" y="4143375"/>
            <a:ext cx="1809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515498E-D619-44C9-86DD-0CBD9879E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4038600"/>
            <a:ext cx="1181100" cy="600075"/>
          </a:xfrm>
          <a:prstGeom xmlns:a="http://schemas.openxmlformats.org/drawingml/2006/main" prst="roundRect">
            <a:avLst>
              <a:gd name="adj" fmla="val 1746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7A018E0-A221-4D9D-A9D7-C1319B878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6925" y="4095750"/>
            <a:ext cx="2476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519"/>
          </a:bodyPr>
          <a:lstStyle xmlns:a="http://schemas.openxmlformats.org/drawingml/2006/main"/>
          <a:p xmlns:a="http://schemas.openxmlformats.org/drawingml/2006/main">
            <a:pPr algn="l">
              <a:defRPr sz="60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60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E7DA2B9-92E1-4116-9572-346093687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4257675"/>
            <a:ext cx="99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13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713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ДЖЕРЕЛО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2C43FC21-851B-4327-85F4-BFF61E2C6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1825" y="4143375"/>
            <a:ext cx="1809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733E7146-26B2-4EE9-8213-14E8468A8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038600"/>
            <a:ext cx="1181100" cy="600075"/>
          </a:xfrm>
          <a:prstGeom xmlns:a="http://schemas.openxmlformats.org/drawingml/2006/main" prst="roundRect">
            <a:avLst>
              <a:gd name="adj" fmla="val 1746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CA960F9-39AF-4BD9-8FC9-9832D1E48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8525" y="4095750"/>
            <a:ext cx="2476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519"/>
          </a:bodyPr>
          <a:lstStyle xmlns:a="http://schemas.openxmlformats.org/drawingml/2006/main"/>
          <a:p xmlns:a="http://schemas.openxmlformats.org/drawingml/2006/main">
            <a:pPr algn="l">
              <a:defRPr sz="60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60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58439689-BDAA-4F8C-A64F-EFD77135D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4257675"/>
            <a:ext cx="99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9430"/>
          </a:bodyPr>
          <a:lstStyle xmlns:a="http://schemas.openxmlformats.org/drawingml/2006/main"/>
          <a:p xmlns:a="http://schemas.openxmlformats.org/drawingml/2006/main">
            <a:pPr algn="ctr">
              <a:defRPr sz="713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713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ЗАБРУДНЮВАЧ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9D8691B4-EEC6-4645-8ED3-ED9C4D295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3425" y="4143375"/>
            <a:ext cx="1809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3AFAC265-E330-4348-8A24-0D85C114F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4038600"/>
            <a:ext cx="1181100" cy="600075"/>
          </a:xfrm>
          <a:prstGeom xmlns:a="http://schemas.openxmlformats.org/drawingml/2006/main" prst="roundRect">
            <a:avLst>
              <a:gd name="adj" fmla="val 1746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255C978F-4367-452F-9F7E-B20B182AC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0125" y="4095750"/>
            <a:ext cx="2476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519"/>
          </a:bodyPr>
          <a:lstStyle xmlns:a="http://schemas.openxmlformats.org/drawingml/2006/main"/>
          <a:p xmlns:a="http://schemas.openxmlformats.org/drawingml/2006/main">
            <a:pPr algn="l">
              <a:defRPr sz="60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60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55C88509-3B9A-45F5-AA11-AAF36E6DF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9650" y="4257675"/>
            <a:ext cx="99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13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713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ШЛЯХ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35D1F644-A074-4A61-BFF4-13C417516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5025" y="4143375"/>
            <a:ext cx="1809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DA28AEE6-485B-4D32-B25B-5A9F0AAE1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038600"/>
            <a:ext cx="1181100" cy="600075"/>
          </a:xfrm>
          <a:prstGeom xmlns:a="http://schemas.openxmlformats.org/drawingml/2006/main" prst="roundRect">
            <a:avLst>
              <a:gd name="adj" fmla="val 1746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6EE4FB33-56E9-44F1-803A-29169FDBD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4095750"/>
            <a:ext cx="2476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519"/>
          </a:bodyPr>
          <a:lstStyle xmlns:a="http://schemas.openxmlformats.org/drawingml/2006/main"/>
          <a:p xmlns:a="http://schemas.openxmlformats.org/drawingml/2006/main">
            <a:pPr algn="l">
              <a:defRPr sz="60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60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1CF862D9-6B56-4601-AF63-ECDA317B1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257675"/>
            <a:ext cx="99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13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713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РЕЦИПІЄНТ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22481409-D591-42A0-9427-5EFB2C995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4143375"/>
            <a:ext cx="1809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460E117B-FA8A-4794-8EAE-5C2940E02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4038600"/>
            <a:ext cx="1181100" cy="600075"/>
          </a:xfrm>
          <a:prstGeom xmlns:a="http://schemas.openxmlformats.org/drawingml/2006/main" prst="roundRect">
            <a:avLst>
              <a:gd name="adj" fmla="val 1746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EE57C5A8-DF63-4E00-B125-EE3CDC262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3325" y="4095750"/>
            <a:ext cx="2476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519"/>
          </a:bodyPr>
          <a:lstStyle xmlns:a="http://schemas.openxmlformats.org/drawingml/2006/main"/>
          <a:p xmlns:a="http://schemas.openxmlformats.org/drawingml/2006/main">
            <a:pPr algn="l">
              <a:defRPr sz="60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60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49AC1AD7-C8BB-4498-B605-53CED5734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62850" y="4257675"/>
            <a:ext cx="99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13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713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НАСЛІДОК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B0C03E07-9FF0-436A-A887-E37847F63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8225" y="4143375"/>
            <a:ext cx="1809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8A8F792B-DF22-4AFF-98F1-53783B0A9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4038600"/>
            <a:ext cx="1181100" cy="600075"/>
          </a:xfrm>
          <a:prstGeom xmlns:a="http://schemas.openxmlformats.org/drawingml/2006/main" prst="roundRect">
            <a:avLst>
              <a:gd name="adj" fmla="val 1746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79E70068-5186-4197-8D48-8C3628CE8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4925" y="4095750"/>
            <a:ext cx="2476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519"/>
          </a:bodyPr>
          <a:lstStyle xmlns:a="http://schemas.openxmlformats.org/drawingml/2006/main"/>
          <a:p xmlns:a="http://schemas.openxmlformats.org/drawingml/2006/main">
            <a:pPr algn="l">
              <a:defRPr sz="60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60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92A278AF-5EDF-4534-BDDA-E2E6FE97C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4257675"/>
            <a:ext cx="99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486"/>
          </a:bodyPr>
          <a:lstStyle xmlns:a="http://schemas.openxmlformats.org/drawingml/2006/main"/>
          <a:p xmlns:a="http://schemas.openxmlformats.org/drawingml/2006/main">
            <a:pPr algn="ctr">
              <a:defRPr sz="713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713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РОЗМІР ШКОДИ</a:t>
            </a:r>
          </a:p>
        </p:txBody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3F446E14-0E37-4345-BC0D-115C10294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9825" y="4143375"/>
            <a:ext cx="1809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77A7D4B5-4BCA-4341-A525-F1534E0BE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10800" y="4038600"/>
            <a:ext cx="1181100" cy="600075"/>
          </a:xfrm>
          <a:prstGeom xmlns:a="http://schemas.openxmlformats.org/drawingml/2006/main" prst="roundRect">
            <a:avLst>
              <a:gd name="adj" fmla="val 1746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6FA908FA-9182-4FFC-B570-32631A362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96525" y="4095750"/>
            <a:ext cx="2476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519"/>
          </a:bodyPr>
          <a:lstStyle xmlns:a="http://schemas.openxmlformats.org/drawingml/2006/main"/>
          <a:p xmlns:a="http://schemas.openxmlformats.org/drawingml/2006/main">
            <a:pPr algn="l">
              <a:defRPr sz="60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60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507BFE34-7DCE-4691-ACAC-D369D8430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06050" y="4257675"/>
            <a:ext cx="99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13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713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ВІДНОВЛЕННЯ</a:t>
            </a:r>
          </a:p>
        </p:txBody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28695744-D627-4BE6-994D-54ABB914E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95875"/>
            <a:ext cx="109728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55EAED3E-BAB2-4089-AD9A-7D6386AFC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162550"/>
            <a:ext cx="10591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Сильна доказова база пов’язує подію з конкретним впливом, його наслідками, розрахованою шкодою та обґрунтованими заходами відновлення.</a:t>
            </a:r>
          </a:p>
        </p:txBody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3118DA22-0145-45C1-AAED-EFE155924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62577399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01A53553-7DAA-4DB6-9249-570BCCA46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ПОЛЬОВИЙ ЗАПИС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EB8BC1-BA6F-4C97-9680-56F84E3FD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Що потрібно зафіксувати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4B5486-577B-487E-8F4B-DDDBB4C10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BD4C97-C6B3-4DA8-8F23-6E7D60773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28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6E0A1C-F9FA-4E01-8583-3AF2A777B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23900"/>
          </a:xfrm>
          <a:prstGeom xmlns:a="http://schemas.openxmlformats.org/drawingml/2006/main" prst="roundRect">
            <a:avLst>
              <a:gd name="adj" fmla="val 17105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31B3F7-FB0D-49FF-9D83-F5E4AAB3A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23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A8BEAA-D24F-4003-BD37-AF97EA61A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3711D5-BBF6-4C0D-A191-A1ABB98B1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778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Повнота фіксації — наявність достатнього набору ідентифікаційних, подієвих, екологічних, візуальних і пробовідбірних даних для перевірки висновків.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DE10ED-AE63-4457-ABC1-9CE398053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3429000" cy="1581150"/>
          </a:xfrm>
          <a:prstGeom xmlns:a="http://schemas.openxmlformats.org/drawingml/2006/main" prst="roundRect">
            <a:avLst>
              <a:gd name="adj" fmla="val 78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3EAD5D-C28A-47D2-AA1C-50EBF7F25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76200" cy="1581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F5643D-468F-4B8A-A360-A546952A5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76500"/>
            <a:ext cx="3009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ІДЕНТИФІКАЦІЯ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410F96-DD68-4054-8B62-322B0A413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857500"/>
            <a:ext cx="571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21F6DB-427F-4A22-9CC2-EF1E2E889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76225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назва й адміністративне розташування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49FD85-D2B6-44C9-9875-062FE136F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105150"/>
            <a:ext cx="571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3C829D-C430-4D54-80EC-69FB4891E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099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координати та кадастровий номер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F42C85-F4CE-4555-9C4D-5F8D27B5B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352800"/>
            <a:ext cx="571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FAD711-5DB0-4EEC-817A-F31AD81F0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25755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власник, землекористувач, площа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3AD119-A710-4504-9357-172904235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00450"/>
            <a:ext cx="571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704549-20E8-4BEF-A7C3-8C0465CA8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5052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категорія земель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9F4D00-B546-42BB-BBF0-DE6F3483E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362200"/>
            <a:ext cx="3429000" cy="1581150"/>
          </a:xfrm>
          <a:prstGeom xmlns:a="http://schemas.openxmlformats.org/drawingml/2006/main" prst="roundRect">
            <a:avLst>
              <a:gd name="adj" fmla="val 78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455841-0270-4764-AA48-1098EEB7A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362200"/>
            <a:ext cx="76200" cy="1581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058F550-D7A4-4CD9-B0C6-C9457A9CD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476500"/>
            <a:ext cx="3009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ПОДІЯ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1764B09-0361-48FB-A375-E6F5E05B2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857500"/>
            <a:ext cx="571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E97DFA2-E3B3-45C6-A882-1ED08E494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276225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дата, час і тип події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2D2A5D5-D9FC-45AC-93F8-0874973D8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105150"/>
            <a:ext cx="571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8709F93-E22F-45B4-8622-276D9AEB4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0099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обстріл, пожежа або аварія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76647EC-8028-400C-BA9A-3C7901F34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352800"/>
            <a:ext cx="571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7217E7F-5E36-4510-B575-5927FB9A9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25755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пошкоджені об’єкти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7637E91-0963-43DC-B4D4-2B0547C3D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600450"/>
            <a:ext cx="571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0640149-77B0-4AEA-B4FF-FB84E24E7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5052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свідчення та джерело інформації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6CF1CBE-547F-428A-B995-1F17AF3B6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362200"/>
            <a:ext cx="3429000" cy="1581150"/>
          </a:xfrm>
          <a:prstGeom xmlns:a="http://schemas.openxmlformats.org/drawingml/2006/main" prst="roundRect">
            <a:avLst>
              <a:gd name="adj" fmla="val 78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F8A9F88-6EE2-4C80-A562-D5AB3A222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362200"/>
            <a:ext cx="76200" cy="1581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BE238F8-60C0-47B9-83E9-D79C12BEB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476500"/>
            <a:ext cx="3009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ЕКОЛОГІЧНІ ДАНІ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FB84F7B-D3FA-4B97-818B-232D48D7A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857500"/>
            <a:ext cx="571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C5F743C-2B78-4DC8-A082-716B73F52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276225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компонент і характер порушення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E69EB04-4B27-494B-BA34-49C557686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105150"/>
            <a:ext cx="571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1AB0072-EB20-4F26-9C60-49FB71725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30099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потенційні забруднювачі та межі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32802EE-4FC0-429B-A4CC-C03F73004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352800"/>
            <a:ext cx="571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850FA28-A2DC-46EE-9C42-985F4D676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325755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концентрації, фон і контроль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5B2CCF03-3972-49B6-9BB9-F2C4C2BC4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600450"/>
            <a:ext cx="571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204194B-B2EC-4B8E-B84A-5782EC843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3505200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шляхи міграції та реципієнти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900D6EE9-97E2-4C9A-986E-4C94EC428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6975" y="4219575"/>
            <a:ext cx="3429000" cy="1276350"/>
          </a:xfrm>
          <a:prstGeom xmlns:a="http://schemas.openxmlformats.org/drawingml/2006/main" prst="roundRect">
            <a:avLst>
              <a:gd name="adj" fmla="val 97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000FCCA9-D5FA-42B9-B7FF-732F8BDFE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6975" y="4219575"/>
            <a:ext cx="76200" cy="1276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A792BEB-3616-4538-A147-42104C4BF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6525" y="4333875"/>
            <a:ext cx="3009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ВІЗУАЛЬНІ МАТЕРІАЛИ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8954C9EC-EBA1-4776-9140-81FA5E33D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5575" y="4714875"/>
            <a:ext cx="571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31333BF2-DD9A-4F76-988E-4272AD42F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4619625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фото й відео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9649FC22-2083-40A0-AE88-E7254660E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5575" y="4962525"/>
            <a:ext cx="571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E50F9236-C6DE-417D-B979-FFDB818F2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4867275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супутникові зображення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1AE62359-4900-404C-A027-A7F8A45F1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5575" y="5210175"/>
            <a:ext cx="571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26A00C9C-6754-4601-9F4F-9A7D61511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5114925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ортофотоплани, карти та схеми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7E334B89-4165-4535-8FBC-511505BD1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5575" y="5457825"/>
            <a:ext cx="571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46BB38BB-DB67-471C-A495-8EC9C503B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5362575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координатна прив’язка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DE1FCD2F-D3DF-4CC3-8A8B-382D0675F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4219575"/>
            <a:ext cx="3429000" cy="1276350"/>
          </a:xfrm>
          <a:prstGeom xmlns:a="http://schemas.openxmlformats.org/drawingml/2006/main" prst="roundRect">
            <a:avLst>
              <a:gd name="adj" fmla="val 97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45979D1B-E171-4DD4-9DDD-612C65171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4219575"/>
            <a:ext cx="76200" cy="1276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E86F8757-2949-433C-B9E5-6324A3F18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91275" y="4333875"/>
            <a:ext cx="3009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ПРОБОВІДБІР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FB687319-B509-4895-B01A-4CDC683F3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4714875"/>
            <a:ext cx="571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9489A996-157B-4E30-8494-5CB00D05D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4619625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дата, час, координати, глибина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98F63AEB-0A32-4855-AE40-71115E60A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4962525"/>
            <a:ext cx="571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CF9568D3-7C04-45E7-A96A-2FE666C73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4867275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матриця, метод, обладнання, виконавець</a:t>
            </a:r>
          </a:p>
        </p:txBody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A9653B08-CF76-481C-91DD-CB736E13B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5210175"/>
            <a:ext cx="571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0C318950-07DC-4108-8ADE-4B96F0EA1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5114925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зберігання, пломби, номер проби</a:t>
            </a:r>
          </a:p>
        </p:txBody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85A7402B-F75D-46CE-A7BB-E72899AC4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5457825"/>
            <a:ext cx="57150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8DBB05E4-AE43-481E-A86C-B11468408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5362575"/>
            <a:ext cx="2781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передавання до лабораторії</a:t>
            </a:r>
          </a:p>
        </p:txBody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39763E6E-793F-4A68-A035-BC8B58E9E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53100"/>
            <a:ext cx="1097280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AEED52C1-ADF0-4492-BABE-35332A44F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819775"/>
            <a:ext cx="10591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Кожний запис має відповідати на чотири питання: що зафіксовано, де і коли, ким та яким методом отримано дані.</a:t>
            </a:r>
          </a:p>
        </p:txBody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5B960788-3C16-424D-A848-0CBE004B3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210830280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D9DF9893-E9DE-40D3-AB29-7427F0753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ПРОСТЕЖУВАНІСТЬ ПРОБ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F83323-4412-4039-9368-A691A110A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Ланцюг збереження проби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0568BA-C5FC-4DA1-A185-3CE5D54DF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46C7BC-751D-499E-85EA-C4923ABC9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29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5D7141-7E14-4EBB-8BBA-D76AC618A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81050"/>
          </a:xfrm>
          <a:prstGeom xmlns:a="http://schemas.openxmlformats.org/drawingml/2006/main" prst="roundRect">
            <a:avLst>
              <a:gd name="adj" fmla="val 15854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4026E7-077F-4B75-B3AA-EA103FD04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81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A78EFA-2468-4ECC-A3E9-18921F8F3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B3FEAD-1691-422C-AE47-B583B80BE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Ланцюг збереження проби, chain of custody — документована послідовність володіння, передавання, транспортування, зберігання й аналізу проби від її відбору до завершення дослідження.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097F2D-F646-47E8-B778-084A5B551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81275"/>
            <a:ext cx="1962150" cy="1352550"/>
          </a:xfrm>
          <a:prstGeom xmlns:a="http://schemas.openxmlformats.org/drawingml/2006/main" prst="roundRect">
            <a:avLst>
              <a:gd name="adj" fmla="val 91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90F99C-FBBF-4FEC-8F7B-08DFFB644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333625"/>
            <a:ext cx="628650" cy="495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21CB89-984B-4424-BA25-6CA973375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381250"/>
            <a:ext cx="628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4B4CAD-3545-4EB1-A177-9B44D9487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9900"/>
            <a:ext cx="1657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ВІДБІР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DFB736-23F8-416A-8ECA-6061F505A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95650"/>
            <a:ext cx="1619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код, місце, дата, час, виконавець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30D523-486F-4F85-97CD-640CFCE09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81275" y="2876550"/>
            <a:ext cx="219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4975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23B392-DCEC-469E-8F54-3850C7475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2581275"/>
            <a:ext cx="1962150" cy="1352550"/>
          </a:xfrm>
          <a:prstGeom xmlns:a="http://schemas.openxmlformats.org/drawingml/2006/main" prst="roundRect">
            <a:avLst>
              <a:gd name="adj" fmla="val 91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BB72F0-E4D9-4E4B-84D7-53FD3BAB5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333625"/>
            <a:ext cx="628650" cy="495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B30CD6-0C68-4C2B-92C7-2A7CB95E5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381250"/>
            <a:ext cx="628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2D84BA-DFAC-4B6B-9D7A-BB9F7F92D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009900"/>
            <a:ext cx="1657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ПАКУВАННЯ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7DDA84-0A4C-498E-932F-C631EFB63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295650"/>
            <a:ext cx="1619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контейнер, консервація, кількість, пломби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3D0518-5FC7-478F-846E-188448D9D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2025" y="2876550"/>
            <a:ext cx="219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4975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57F53C-CD45-4286-8574-281F88DBF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2581275"/>
            <a:ext cx="1962150" cy="1352550"/>
          </a:xfrm>
          <a:prstGeom xmlns:a="http://schemas.openxmlformats.org/drawingml/2006/main" prst="roundRect">
            <a:avLst>
              <a:gd name="adj" fmla="val 91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42E0A54-2757-4AE5-A6DF-B4B21BFE5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7850" y="2333625"/>
            <a:ext cx="628650" cy="495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3774ED-6E80-47C5-98D6-2BDF6811C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7850" y="2381250"/>
            <a:ext cx="628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A51428F-AC92-41C0-BB04-5E00A0078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009900"/>
            <a:ext cx="1657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ПЕРЕДАВАННЯ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B748E5A-CA23-4F80-817C-DBD330D0F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3295650"/>
            <a:ext cx="1619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хто передав, хто прийняв, час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5A89678-9ADA-4DEC-AFE3-84818ECC9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2876550"/>
            <a:ext cx="219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4975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053C819-329D-4DA7-B135-58CBA79BE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2581275"/>
            <a:ext cx="1962150" cy="1352550"/>
          </a:xfrm>
          <a:prstGeom xmlns:a="http://schemas.openxmlformats.org/drawingml/2006/main" prst="roundRect">
            <a:avLst>
              <a:gd name="adj" fmla="val 91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1D5C2E0-36CE-4B76-9944-BC84DA858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333625"/>
            <a:ext cx="628650" cy="495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C09B05B-C268-4545-80EC-198CC5665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381250"/>
            <a:ext cx="628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461A66E-E48F-4EE2-A551-E93BF90CC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3009900"/>
            <a:ext cx="1657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ТРАНСПОРТУВАННЯ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B503432-21AF-44E0-A6A6-CE6B9CB87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295650"/>
            <a:ext cx="1619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умови, стан упаковки, відхилення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B45260A-9DCA-415B-A51A-2B5A1AB78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2876550"/>
            <a:ext cx="2190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4975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7D5169F-6783-4CE0-862F-0E6C9BFA0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581275"/>
            <a:ext cx="1962150" cy="1352550"/>
          </a:xfrm>
          <a:prstGeom xmlns:a="http://schemas.openxmlformats.org/drawingml/2006/main" prst="roundRect">
            <a:avLst>
              <a:gd name="adj" fmla="val 915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8D471BB-9E52-4309-B424-CD3B72005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9350" y="2333625"/>
            <a:ext cx="628650" cy="495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13BCAE1-53B9-46C6-B0BC-CA5E0277E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9350" y="2381250"/>
            <a:ext cx="628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C369D79-B60A-4F10-B5BA-826E4F94C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009900"/>
            <a:ext cx="1657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ЛАБОРАТОРІЯ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66E035B-25E9-4645-8BAA-A7DC897B9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3295650"/>
            <a:ext cx="1619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час надходження, приймання, аналіз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83D8523D-36DE-4E9F-B1C4-B594F485D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10050"/>
            <a:ext cx="381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ОБОВ’ЯЗКОВІ РЕКВІЗИТИ ФОРМИ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CEFC848-08B4-40A3-9D49-03EBADE6D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291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E5653B9-1BFF-40D1-A2E8-81107829E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4505325"/>
            <a:ext cx="23622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унікальний код проби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42DB49D5-F98A-481B-90AD-03F6D6175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46291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274A49EC-8178-4C64-8FDF-6F034C787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4505325"/>
            <a:ext cx="23622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метод і пробовідбірник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DDC26E0B-1782-45B2-93BD-C6F35405B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6291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3A3842A-DBB3-41B0-825A-2C34A1235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4505325"/>
            <a:ext cx="23622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тип контейнера та консервація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9220ED75-41A5-455D-BE25-DE3DA8E4F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46291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B307B3DC-BDB0-4164-B62F-C7EA09ED8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505325"/>
            <a:ext cx="23622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час кожного передавання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408CA241-FB75-4616-9E55-FB442A431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00062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31A66EEF-C1DA-405F-B781-FDE27CAFA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4876800"/>
            <a:ext cx="23622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особи, які передали й прийняли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EFEC0EAF-C870-4C4C-9DD8-76F8DB0FE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500062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DF5B7BC8-D885-48D5-BCDF-5EC559861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4876800"/>
            <a:ext cx="23622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стан упаковки та номери пломб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E031BBCC-3442-4016-ABE7-E4AE2DFCA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500062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59864971-D03F-4D35-9A85-8379229EA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4876800"/>
            <a:ext cx="23622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надходження до лабораторії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16AF7EE4-B841-4210-9F02-C38F21947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8725" y="500062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02ECBD5A-DD68-4F5C-A2F4-9160CD72E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9700" y="4876800"/>
            <a:ext cx="23622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усі відхилення від процедури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8F9BBB53-7495-41B0-82E7-FA310B565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67350"/>
            <a:ext cx="10972800" cy="619125"/>
          </a:xfrm>
          <a:prstGeom xmlns:a="http://schemas.openxmlformats.org/drawingml/2006/main" prst="roundRect">
            <a:avLst>
              <a:gd name="adj" fmla="val 18462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45F9EA2C-108D-48CB-A233-2E32FBB5E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34025"/>
            <a:ext cx="105918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Порушений ланцюг збереження послаблює юридичну доказовість результату, навіть якщо дані залишаються корисними для орієнтовної екологічної оцінки.</a:t>
            </a:r>
          </a:p>
        </p:txBody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08357091-FDE3-410E-B39F-845AB8644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10545131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7F1768D8-A574-420E-A2BC-6050EF395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ДОВЕДЕННЯ ВПЛИВУ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AED329-F2A4-44E5-90DA-DD2931CCA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Вихідний стан і причинний зв’язок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898AAF-2DF4-4383-8CEE-D4FEA78E6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D48CA2-B7B4-4062-80E9-05109A31B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30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76477A-6336-4DA3-8BA6-1F52A0A40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23900"/>
          </a:xfrm>
          <a:prstGeom xmlns:a="http://schemas.openxmlformats.org/drawingml/2006/main" prst="roundRect">
            <a:avLst>
              <a:gd name="adj" fmla="val 17105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95D380-C088-4B83-AC69-383865C05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23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2FF7A5-5628-4087-81AC-BE6875372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2ED768-AD13-4ECB-B786-D510A4664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497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Вихідний стан, baseline — документований стан території до події або до початку проєкту, з яким порівнюють подальші зміни.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A7E4FD-AA25-4F1A-BFC4-3D38DC406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ПОТРІБНО ВІДОКРЕМИТИ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58DACF-F8A5-4C53-8333-347AA2FD2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28900"/>
            <a:ext cx="4495800" cy="409575"/>
          </a:xfrm>
          <a:prstGeom xmlns:a="http://schemas.openxmlformats.org/drawingml/2006/main" prst="roundRect">
            <a:avLst>
              <a:gd name="adj" fmla="val 23256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9105AA-AFFE-4292-B51F-C0030D961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695575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9ADA10-CB92-4BD8-A3D7-9F762D180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695575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9B158E-1FA8-489C-BF68-F6BFE73EE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676525"/>
            <a:ext cx="3810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63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63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довоєнне забруднення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ABD897-4D6A-4557-B423-D7BB0194E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52775"/>
            <a:ext cx="4495800" cy="409575"/>
          </a:xfrm>
          <a:prstGeom xmlns:a="http://schemas.openxmlformats.org/drawingml/2006/main" prst="roundRect">
            <a:avLst>
              <a:gd name="adj" fmla="val 23256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6333BF-B004-4511-A50D-0BC99B46C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1945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60264D-A20B-4FFC-9A93-61A6CE1CF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194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C4E5CC-EC81-4298-9AC7-E8574408C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200400"/>
            <a:ext cx="3810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63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63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воєнно зумовлене забруднення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C41C9C-28BF-413D-8F21-1C623C259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76650"/>
            <a:ext cx="4495800" cy="409575"/>
          </a:xfrm>
          <a:prstGeom xmlns:a="http://schemas.openxmlformats.org/drawingml/2006/main" prst="roundRect">
            <a:avLst>
              <a:gd name="adj" fmla="val 23256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4348E8-9967-4F56-9771-AC09B52CE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743325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758A00-71BB-484F-BC77-B9ED4D771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743325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985746-7CFD-4318-8BE3-DE44338EF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724275"/>
            <a:ext cx="3810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63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63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вторинну міграцію раніше накопичених речовин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8260D34-28E4-4F80-99D2-3A07753B2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00525"/>
            <a:ext cx="4495800" cy="409575"/>
          </a:xfrm>
          <a:prstGeom xmlns:a="http://schemas.openxmlformats.org/drawingml/2006/main" prst="roundRect">
            <a:avLst>
              <a:gd name="adj" fmla="val 23256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7C2D3E-F571-4050-910D-F1182A864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267200"/>
            <a:ext cx="2857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7DF0A28-0C7E-4371-9332-9EDEEC033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2672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67AC1A0-A7B7-4099-A52B-7703DC2DB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248150"/>
            <a:ext cx="38100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63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63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забруднення від відновлювальних робіт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AC12A70-0CF1-470F-A1D3-A99D7E347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333625"/>
            <a:ext cx="3048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ДЖЕРЕЛА ДОВОЄННИХ ДАНИХ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BB10ADF-010F-48B3-8712-36BB5F7CB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6289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AF8720E-3169-4E9F-A8A5-B6B8CC5C1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2514600"/>
            <a:ext cx="26860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архівні протоколи та звіти підприємства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C2B0C56-5EC7-4186-950B-555B16D58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00037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1932389-F9A6-436F-A5B7-536478625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2886075"/>
            <a:ext cx="26860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матеріали ОВД і дозволи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462FD81-41F9-422C-9EFB-89AB90C8C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3718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5C5F30E-EBFD-4894-8DA1-488A04A54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3257550"/>
            <a:ext cx="26860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державний моніторинг та статистика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279E0E9-C60E-4B62-91A1-7D14F7ADA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74332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6924033-3342-400E-8989-F2A3434F9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3629025"/>
            <a:ext cx="26860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ґрунтові обстеження й перевірки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F648B2A-FFA1-44A8-843A-CDB21F483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1148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1361E1C-AF88-4FB6-86CA-34139F153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4000500"/>
            <a:ext cx="26860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супутникові зображення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0F9226E-8D6C-4708-B824-BB0E72471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48627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864B09E-289C-4145-8918-98F7A110C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4371975"/>
            <a:ext cx="26860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дослідження суміжних ділянок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39168AD-9B9D-4344-AFEE-5E7A2CB61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2333625"/>
            <a:ext cx="247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КОНТРОЛЬНІ ДІЛЯНКИ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37E2C27-264E-4E2A-8300-15EF1F657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26289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BF9FB1D-6DDD-450E-A657-B5D521872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514600"/>
            <a:ext cx="2476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фонова ділянка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48BA62E5-4D96-476D-8FC1-3567324F9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300037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AD011801-3D41-4748-A512-D7626D3B9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886075"/>
            <a:ext cx="2476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вище за течією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7E7584C1-19C4-47F6-9E81-C5AB08FFF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33718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0BE12DA9-0D34-494F-B325-B5FCEE990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3257550"/>
            <a:ext cx="2476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поза напрямком вітру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1E00C51D-7D83-497D-8A73-604F7CDED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374332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B168CD74-6394-4615-9214-FEA1E4571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3629025"/>
            <a:ext cx="2476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аналогічна екосистема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3994869F-E027-477B-AA9F-A0F9DC7CD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41148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EEB152DF-3968-4A73-8D83-594E9296C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4000500"/>
            <a:ext cx="2476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глибші горизонти ґрунту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051B237B-1137-499D-AB6C-F43F6D80B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448627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E3384FB5-1AD9-431D-A69E-5937852AB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4371975"/>
            <a:ext cx="2476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регіональні фонові значення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6768525B-26CA-4A09-B50F-AC5354795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81625"/>
            <a:ext cx="1097280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D04B792E-12C6-4038-8657-FBA36F928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448300"/>
            <a:ext cx="10591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Контроль має бути порівнюваним за ґрунтом, рельєфом, землекористуванням і природними умовами. Інакше природна неоднорідність спотворює висновок.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7131BBBB-4BE0-4C30-BDD6-04D9AC4BE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508990276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4D44FDDD-676D-435D-B886-73B71F6A9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ОЦІНЮВАННЯ ВТРАТ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6FDCFC-C788-402E-B537-6EB0FFCB1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Методики визначення шкоди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3C3834-04A7-46D8-B365-A5902669F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9AC2D3-89A9-496F-B0FF-45308FF42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31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D1A4D9-CEBA-4CC6-B9CA-595A070B2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81050"/>
          </a:xfrm>
          <a:prstGeom xmlns:a="http://schemas.openxmlformats.org/drawingml/2006/main" prst="roundRect">
            <a:avLst>
              <a:gd name="adj" fmla="val 15854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267001-890E-464B-A98C-2D0A137F2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810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E249E3-E66F-4E35-A1E4-744D6551C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30F405-102A-47B0-ADFA-415D0F165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Методика визначення шкоди — нормативно встановлений порядок розрахунку втрат для конкретного компонента довкілля на основі визначених даних, показників і правил оформлення.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CF2B6B-39AF-4DCF-BC6D-C3FA9C673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90775"/>
            <a:ext cx="381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СФЕРИ СПЕЦІАЛЬНИХ МЕТОДИК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8C5C69-37E6-47BC-B980-AD377140D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86050"/>
            <a:ext cx="1657350" cy="352425"/>
          </a:xfrm>
          <a:prstGeom xmlns:a="http://schemas.openxmlformats.org/drawingml/2006/main" prst="roundRect">
            <a:avLst>
              <a:gd name="adj" fmla="val 24324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9D506A-10F2-48DD-9000-95164E6D6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33675"/>
            <a:ext cx="1466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13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13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землі та ґрунти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63423A-3977-4F3D-A1D5-740D414BC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2686050"/>
            <a:ext cx="1657350" cy="352425"/>
          </a:xfrm>
          <a:prstGeom xmlns:a="http://schemas.openxmlformats.org/drawingml/2006/main" prst="roundRect">
            <a:avLst>
              <a:gd name="adj" fmla="val 24324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CB0294-18D5-46A6-B947-726AB5130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2733675"/>
            <a:ext cx="1466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13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13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атмосферне повітря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B1A4D4-5A1F-4EC0-981C-186CE4203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2686050"/>
            <a:ext cx="1657350" cy="352425"/>
          </a:xfrm>
          <a:prstGeom xmlns:a="http://schemas.openxmlformats.org/drawingml/2006/main" prst="roundRect">
            <a:avLst>
              <a:gd name="adj" fmla="val 24324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933F8C-B878-43C9-AB8C-D1C4212F4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733675"/>
            <a:ext cx="1466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13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13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водні ресурси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752217-1D72-4F60-B194-C0C9B7FCF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2686050"/>
            <a:ext cx="1657350" cy="352425"/>
          </a:xfrm>
          <a:prstGeom xmlns:a="http://schemas.openxmlformats.org/drawingml/2006/main" prst="roundRect">
            <a:avLst>
              <a:gd name="adj" fmla="val 24324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62B4B6-73EF-4ABA-9EA0-512F45652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733675"/>
            <a:ext cx="1466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13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13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лісовий фонд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49905A-A5AF-463B-8ECD-0D070444E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1657350" cy="352425"/>
          </a:xfrm>
          <a:prstGeom xmlns:a="http://schemas.openxmlformats.org/drawingml/2006/main" prst="roundRect">
            <a:avLst>
              <a:gd name="adj" fmla="val 24324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ADCF5A-A439-493A-9A98-3E77A98B3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190875"/>
            <a:ext cx="1466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31"/>
          </a:bodyPr>
          <a:lstStyle xmlns:a="http://schemas.openxmlformats.org/drawingml/2006/main"/>
          <a:p xmlns:a="http://schemas.openxmlformats.org/drawingml/2006/main">
            <a:pPr algn="ctr">
              <a:defRPr sz="713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13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природно-заповідний фонд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64A47B-F29D-43F1-85FB-521146E5E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9350" y="3143250"/>
            <a:ext cx="1657350" cy="352425"/>
          </a:xfrm>
          <a:prstGeom xmlns:a="http://schemas.openxmlformats.org/drawingml/2006/main" prst="roundRect">
            <a:avLst>
              <a:gd name="adj" fmla="val 24324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BEA0F7-55B2-4B6C-8D27-8CA4BA27A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3190875"/>
            <a:ext cx="1466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13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13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надра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09EF12C-8210-4D6E-B810-639053F28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3143250"/>
            <a:ext cx="1657350" cy="352425"/>
          </a:xfrm>
          <a:prstGeom xmlns:a="http://schemas.openxmlformats.org/drawingml/2006/main" prst="roundRect">
            <a:avLst>
              <a:gd name="adj" fmla="val 24324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1CA3DE3-4195-40C5-BB11-F189FFE29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190875"/>
            <a:ext cx="1466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13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13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морське середовище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DF07BBF-2B06-4219-9FB5-72C868F16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3143250"/>
            <a:ext cx="1657350" cy="352425"/>
          </a:xfrm>
          <a:prstGeom xmlns:a="http://schemas.openxmlformats.org/drawingml/2006/main" prst="roundRect">
            <a:avLst>
              <a:gd name="adj" fmla="val 24324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3162BD2-8264-4730-BD88-F7B140537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3190875"/>
            <a:ext cx="14668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878"/>
          </a:bodyPr>
          <a:lstStyle xmlns:a="http://schemas.openxmlformats.org/drawingml/2006/main"/>
          <a:p xmlns:a="http://schemas.openxmlformats.org/drawingml/2006/main">
            <a:pPr algn="ctr">
              <a:defRPr sz="713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13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відходи та втрати екосистем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FE80E00-828E-459A-B116-7B6F19869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81425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ПЕРЕД РОЗРАХУНКОМ ПЕРЕВІРЯЮТЬ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BEA09E9-E460-4280-8DF5-B4576ECEB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1910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3BB947E-D64E-47E1-AECC-4AD45A5BD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4076700"/>
            <a:ext cx="2905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чинну редакцію та сферу застосування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69B00F7-54CE-45ED-9C78-685007620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6675" y="41910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6263BFD-CD42-43F2-8315-C1EE3A851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175" y="4076700"/>
            <a:ext cx="2905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уповноважений орган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BA92791-D8F1-48B8-955F-E7204E6F2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56247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0C4B5A8-E673-4FAC-AE20-5103AA97F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4448175"/>
            <a:ext cx="2905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вихідні дані й одиниці вимірювання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CFBD007-6A5A-47CC-937D-7247295F5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6675" y="456247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B2E9F2E-B3AC-447D-AFA8-7AB2AF500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175" y="4448175"/>
            <a:ext cx="2905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правила визначення площі та обсягу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DFA50B9-AC85-4421-87B1-A1A5E995E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49339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3A615CB-BA5E-440B-9FEF-20769D1D3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4819650"/>
            <a:ext cx="2905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допустимі джерела інформації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BB421B5B-9A54-4FF6-A775-20A9AA3CB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6675" y="49339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266DA47-AAB7-4981-8364-1E427F70F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175" y="4819650"/>
            <a:ext cx="2905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лабораторні вимоги й оформлення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5D2314D-8DEE-4086-8B6A-B890F2300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2390775"/>
            <a:ext cx="4076700" cy="2543175"/>
          </a:xfrm>
          <a:prstGeom xmlns:a="http://schemas.openxmlformats.org/drawingml/2006/main" prst="roundRect">
            <a:avLst>
              <a:gd name="adj" fmla="val 5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7CC1B9DC-31A7-43A5-A9C4-D33411970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571750"/>
            <a:ext cx="3581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ДВА РІЗНІ ПОКАЗНИКИ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178C86C-405C-4AEE-BD45-D452F5E2D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971800"/>
            <a:ext cx="3581400" cy="752475"/>
          </a:xfrm>
          <a:prstGeom xmlns:a="http://schemas.openxmlformats.org/drawingml/2006/main" prst="roundRect">
            <a:avLst>
              <a:gd name="adj" fmla="val 13924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21D8D4D8-1E92-472A-93C1-7930C16E7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048000"/>
            <a:ext cx="1428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РОЗМІР ШКОДИ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45277E36-6D16-4B6D-BD44-9DF9888E7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257550"/>
            <a:ext cx="3143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правова та економічна оцінка втрат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3AF83F6-4C38-4DE1-998B-5C0FACA0F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905250"/>
            <a:ext cx="3581400" cy="752475"/>
          </a:xfrm>
          <a:prstGeom xmlns:a="http://schemas.openxmlformats.org/drawingml/2006/main" prst="roundRect">
            <a:avLst>
              <a:gd name="adj" fmla="val 13924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F51F9959-6C21-438E-B0E1-1159CC444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98145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ВАРТІСТЬ ВІДНОВЛЕННЯ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89581FDE-2338-46EC-BD44-735F84292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191000"/>
            <a:ext cx="3143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2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обстеження, очищення, відновлення та моніторинг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24FD7339-9A3D-49A3-BF77-71D793FB3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05425"/>
            <a:ext cx="10972800" cy="723900"/>
          </a:xfrm>
          <a:prstGeom xmlns:a="http://schemas.openxmlformats.org/drawingml/2006/main" prst="roundRect">
            <a:avLst>
              <a:gd name="adj" fmla="val 15789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DB9EC64E-9807-44D8-B956-BCC082554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372100"/>
            <a:ext cx="10591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Постанова КМУ № 326 формує загальну рамку. Розрахункова шкода та фактичний бюджет відновлення мають різне призначення і не повинні підміняти один одного.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5193E6F3-5427-4EC7-A858-BC7DFF509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23081405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7FD9E21C-AF13-44BF-B648-21E375130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АУДИТОРСЬКИЙ СЛІД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143244-EEAE-4E67-8FB8-CDB461DB2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Простежуваність управлінських рішень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9B3592-C27F-464F-8D9D-981BC2A1D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BA8B6D-EF90-4BA6-8DC8-3A45C500D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32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B686D3-A1C4-4BA5-983E-3E29D8FD9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23900"/>
          </a:xfrm>
          <a:prstGeom xmlns:a="http://schemas.openxmlformats.org/drawingml/2006/main" prst="roundRect">
            <a:avLst>
              <a:gd name="adj" fmla="val 17105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7B1CEB-6F56-45D1-A5E6-4C5C828DB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23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571D01-4445-408E-94C5-83879779F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7EB738-7B74-4F42-9D57-31E2B422A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778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Простежуваність управлінського рішення — можливість встановити, хто, коли, на підставі яких даних і повноважень ухвалив рішення, змінив його та підтвердив результат.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62FA6C-27F1-41A6-8382-27A1E6A6A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ЩО ПРОСТЕЖУЮТЬ У ПРОЄКТІ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3DE172-2A09-4A8C-94F0-133531C15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724150" cy="381000"/>
          </a:xfrm>
          <a:prstGeom xmlns:a="http://schemas.openxmlformats.org/drawingml/2006/main" prst="roundRect">
            <a:avLst>
              <a:gd name="adj" fmla="val 225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E248FF-1FB9-4CEB-B3B2-99DD10ABB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8003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CC7D4A-A25F-40C8-9296-8B5331545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695575"/>
            <a:ext cx="2305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походження даних і авторство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389365-E4AF-40A6-A6CF-CB58D558C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647950"/>
            <a:ext cx="2724150" cy="381000"/>
          </a:xfrm>
          <a:prstGeom xmlns:a="http://schemas.openxmlformats.org/drawingml/2006/main" prst="roundRect">
            <a:avLst>
              <a:gd name="adj" fmla="val 225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E689CC-F719-4514-BBFB-4716E53A9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28003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EBD77D-D882-4AD4-BB9F-F70FDDA45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9525" y="2695575"/>
            <a:ext cx="2305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версію карти та місце пробовідбору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DADA60-2276-4B24-9502-A93ED023E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2724150" cy="381000"/>
          </a:xfrm>
          <a:prstGeom xmlns:a="http://schemas.openxmlformats.org/drawingml/2006/main" prst="roundRect">
            <a:avLst>
              <a:gd name="adj" fmla="val 225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296AAE-D6E2-45FA-B5D3-325A6959E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2956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B7007A-3536-46A4-99F5-F466143E9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190875"/>
            <a:ext cx="2305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лабораторний результат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4BE06B-D15B-4560-BE25-129A1CB04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143250"/>
            <a:ext cx="2724150" cy="381000"/>
          </a:xfrm>
          <a:prstGeom xmlns:a="http://schemas.openxmlformats.org/drawingml/2006/main" prst="roundRect">
            <a:avLst>
              <a:gd name="adj" fmla="val 225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CDDB61-95F1-40F6-9D4C-CB1F8ECE3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32956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AD1855-3A97-4809-B45B-D688BA592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9525" y="3190875"/>
            <a:ext cx="2305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критерій очищення і технологію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485633-21FF-4370-BB57-1804DA543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38550"/>
            <a:ext cx="2724150" cy="381000"/>
          </a:xfrm>
          <a:prstGeom xmlns:a="http://schemas.openxmlformats.org/drawingml/2006/main" prst="roundRect">
            <a:avLst>
              <a:gd name="adj" fmla="val 225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428700-B49A-4C2A-9B24-27A979440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7909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24AE418-62E4-4CD1-96A8-70500FB49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686175"/>
            <a:ext cx="2305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рішення про зміну проєкту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B767C01-E017-4B13-8692-2CD0CEF2B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638550"/>
            <a:ext cx="2724150" cy="381000"/>
          </a:xfrm>
          <a:prstGeom xmlns:a="http://schemas.openxmlformats.org/drawingml/2006/main" prst="roundRect">
            <a:avLst>
              <a:gd name="adj" fmla="val 225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0D490F7-BA30-4672-916D-1AAE7E23D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37909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1A1E2AE-D4F6-40A0-8AEF-B3186C367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9525" y="3686175"/>
            <a:ext cx="2305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обсяги ґрунту та рух відходів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41FA720-9ED9-458D-B75D-BE21D43E4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33850"/>
            <a:ext cx="2724150" cy="381000"/>
          </a:xfrm>
          <a:prstGeom xmlns:a="http://schemas.openxmlformats.org/drawingml/2006/main" prst="roundRect">
            <a:avLst>
              <a:gd name="adj" fmla="val 225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96BFE89-9CEF-4179-AF8A-7A9D20F0A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2862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D6760D2-F9FA-4B4F-8AD0-B5F1EF9CF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181475"/>
            <a:ext cx="2305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витрати і приймання робіт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A75E63D-99C4-4D5B-9015-BA55D195E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133850"/>
            <a:ext cx="2724150" cy="381000"/>
          </a:xfrm>
          <a:prstGeom xmlns:a="http://schemas.openxmlformats.org/drawingml/2006/main" prst="roundRect">
            <a:avLst>
              <a:gd name="adj" fmla="val 225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1E797C7-F03A-434C-9040-A4F8361F7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8075" y="42862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BB62D652-F9DE-451E-AFCB-76249D885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9525" y="4181475"/>
            <a:ext cx="23050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результати моніторингу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CC8263E-CB3E-4FAA-9794-F312413E1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333625"/>
            <a:ext cx="4572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МІНІМАЛЬНІ РЕКВІЗИТИ ДОКУМЕНТА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E8395B1-5C3D-442A-9FF2-C91B8919A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647950"/>
            <a:ext cx="4857750" cy="485775"/>
          </a:xfrm>
          <a:prstGeom xmlns:a="http://schemas.openxmlformats.org/drawingml/2006/main" prst="roundRect">
            <a:avLst>
              <a:gd name="adj" fmla="val 196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FCE2405-9038-453C-BE06-ACF72D975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714625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ІДЕНТИФІКАЦІЯ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6978C68-9337-4500-98B0-B307540C4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2714625"/>
            <a:ext cx="2590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назва, унікальний номер, дата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2089589-72A8-4DB7-87B2-E16011BB3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257550"/>
            <a:ext cx="4857750" cy="485775"/>
          </a:xfrm>
          <a:prstGeom xmlns:a="http://schemas.openxmlformats.org/drawingml/2006/main" prst="roundRect">
            <a:avLst>
              <a:gd name="adj" fmla="val 196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B9C58B8-C596-4969-BA46-F436337F3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324225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ВЕРСІЯ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E010ED6-474C-48AF-9D41-42962F1FE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324225"/>
            <a:ext cx="2590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версія, статус, історія змін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91963C6-B727-4D04-A8C3-3B5218BC3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867150"/>
            <a:ext cx="4857750" cy="485775"/>
          </a:xfrm>
          <a:prstGeom xmlns:a="http://schemas.openxmlformats.org/drawingml/2006/main" prst="roundRect">
            <a:avLst>
              <a:gd name="adj" fmla="val 196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24C08F0D-D153-442C-A636-C834A78F5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933825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ВІДПОВІДАЛЬНІ ОСОБИ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695080FB-D7B4-4933-AA06-BE3037328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933825"/>
            <a:ext cx="2590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автор, перевірив, затвердив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417F646D-6859-436A-9199-4A39D0111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4476750"/>
            <a:ext cx="4857750" cy="485775"/>
          </a:xfrm>
          <a:prstGeom xmlns:a="http://schemas.openxmlformats.org/drawingml/2006/main" prst="roundRect">
            <a:avLst>
              <a:gd name="adj" fmla="val 196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E23CC420-C82F-4AE5-944B-279A43A3C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543425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ДОКАЗОВА ОСНОВА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50424B33-A2B0-46BC-A742-5798B9851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4543425"/>
            <a:ext cx="2590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посилання на дані та перелік додатків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46CBC77A-9ADD-4026-AC8D-80F3902C0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00675"/>
            <a:ext cx="10972800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3E4561F7-D10E-4944-91F5-3BCC11ED7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467350"/>
            <a:ext cx="10591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Кожне рішення має відтворюваний маршрут: вихідні дані, перевірка, погодження, виконання, приймання та подальший моніторинг.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40800FB0-F21D-43B9-8BF2-727C83C74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635582069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8" name="">
            <a:extLst xmlns:a="http://schemas.openxmlformats.org/drawingml/2006/main">
              <a:ext uri="{FF2B5EF4-FFF2-40B4-BE49-F238E27FC236}">
                <a16:creationId xmlns:a16="http://schemas.microsoft.com/office/drawing/2014/main" id="{0152B91B-F904-442E-B724-F195B3D3D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КОНТРОЛЬ ВІДХИЛЕНЬ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695AB3-4F89-4023-ADBE-CCFB25DAC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Управління змінами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44B583-DF2F-4769-AC6B-8C8BD7C2B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0EDBAD-210E-4962-9956-9F1A1C62C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33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CAF193-5060-4EF6-ADA2-6AEB403B9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23900"/>
          </a:xfrm>
          <a:prstGeom xmlns:a="http://schemas.openxmlformats.org/drawingml/2006/main" prst="roundRect">
            <a:avLst>
              <a:gd name="adj" fmla="val 17105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B84550-DECD-4438-B737-8EA648C67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23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7C7093-0945-45B5-AC82-398F30560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101292-8D19-4C24-8A7C-CC1C42766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778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Управління змінами — формалізована процедура оцінювання, погодження та документування відхилень від затвердженого плану або проєкту.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6F07E8-3D10-47E7-8425-1BDE89B7D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24100"/>
            <a:ext cx="4000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ЩО МОЖЕ ЗМІНЮВАТИСЯ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52EBEB-8FE2-4738-A48C-025730F4F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0325"/>
            <a:ext cx="2543175" cy="314325"/>
          </a:xfrm>
          <a:prstGeom xmlns:a="http://schemas.openxmlformats.org/drawingml/2006/main" prst="roundRect">
            <a:avLst>
              <a:gd name="adj" fmla="val 24242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320488-E3B8-49E6-A998-47BF04675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7241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22F4E4-A9B2-429C-9018-8FA67D706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628900"/>
            <a:ext cx="21336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межі забруднення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BEACD0-FACB-4132-BF3F-96D00781C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2600325"/>
            <a:ext cx="2543175" cy="314325"/>
          </a:xfrm>
          <a:prstGeom xmlns:a="http://schemas.openxmlformats.org/drawingml/2006/main" prst="roundRect">
            <a:avLst>
              <a:gd name="adj" fmla="val 24242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980D5E-9110-4796-AF13-43A741B1F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7241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E0B6CA-30E3-43DC-AD74-1912D6027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628900"/>
            <a:ext cx="21336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обсяг робіт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44264F-181E-4144-8D80-76C69A428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2600325"/>
            <a:ext cx="2543175" cy="314325"/>
          </a:xfrm>
          <a:prstGeom xmlns:a="http://schemas.openxmlformats.org/drawingml/2006/main" prst="roundRect">
            <a:avLst>
              <a:gd name="adj" fmla="val 24242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8EBA5A-077F-4565-879D-991009313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27241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7F2535-D10C-43B4-A1EA-B2A2E7D74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2628900"/>
            <a:ext cx="21336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технологія або реагент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B3967D-7482-41B4-9621-AF3331652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2600325"/>
            <a:ext cx="2543175" cy="314325"/>
          </a:xfrm>
          <a:prstGeom xmlns:a="http://schemas.openxmlformats.org/drawingml/2006/main" prst="roundRect">
            <a:avLst>
              <a:gd name="adj" fmla="val 24242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D7A997-8990-41EA-BA46-4AB9234AF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27241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E6E202-D217-427E-B0EA-C6E1F0FB5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628900"/>
            <a:ext cx="21336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маршрут перевезення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513969-2E6A-45BB-A78F-C13617124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9900"/>
            <a:ext cx="2543175" cy="314325"/>
          </a:xfrm>
          <a:prstGeom xmlns:a="http://schemas.openxmlformats.org/drawingml/2006/main" prst="roundRect">
            <a:avLst>
              <a:gd name="adj" fmla="val 24242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2B2E95-D9BC-45C3-B8E5-B6E50F442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13372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D293DA9-5F30-4EB1-922F-601EFFC64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038475"/>
            <a:ext cx="21336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місце зберігання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0A64FB2-0079-4AEE-B62E-84A73AD6B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3009900"/>
            <a:ext cx="2543175" cy="314325"/>
          </a:xfrm>
          <a:prstGeom xmlns:a="http://schemas.openxmlformats.org/drawingml/2006/main" prst="roundRect">
            <a:avLst>
              <a:gd name="adj" fmla="val 24242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832C971-3065-4436-999D-1660DD456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13372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BA26A15-47D5-4D7B-8CFA-BD0E2419A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038475"/>
            <a:ext cx="21336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критерії завершення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E4C21A0-84CA-404F-B61D-6E4581C68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3009900"/>
            <a:ext cx="2543175" cy="314325"/>
          </a:xfrm>
          <a:prstGeom xmlns:a="http://schemas.openxmlformats.org/drawingml/2006/main" prst="roundRect">
            <a:avLst>
              <a:gd name="adj" fmla="val 24242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620F60D-EB9E-4749-890D-5C62BC164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13372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C36A38C-982C-4A4E-B645-D179290D8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2225" y="3038475"/>
            <a:ext cx="21336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бюджет і строки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B2DBF75-22CA-4C82-90C4-BB1DC8552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009900"/>
            <a:ext cx="2543175" cy="314325"/>
          </a:xfrm>
          <a:prstGeom xmlns:a="http://schemas.openxmlformats.org/drawingml/2006/main" prst="roundRect">
            <a:avLst>
              <a:gd name="adj" fmla="val 24242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E4FECAF-E119-4367-BDF4-2BE3DEB05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313372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822DB67-A090-43C4-86A7-7EA526EEB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3038475"/>
            <a:ext cx="21336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програма моніторингу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149C677-D652-4FC2-82B4-46D09C3DB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43300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АЛГОРИТМ ПОГОДЖЕНОЇ ЗМІНИ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E20075C-BCBD-44ED-BCDC-4B3521A89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19621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72D68D1E-C735-4037-BC13-8A98F69C5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62400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FF2F61F9-3A2B-48AA-A3BF-B78B062E9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62400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B097D3B-87E1-4FA6-8330-938D5C68B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" y="3924300"/>
            <a:ext cx="13430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6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6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нова обставина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73BD9F1-D0E4-4461-83BE-131130657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3857625"/>
            <a:ext cx="19621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C85503A5-563E-4FC3-9B94-90BED612C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62400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A0FE1F02-FC61-463B-B80D-2FAE674BA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62400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0FDA8D2C-5208-4B28-8195-06D4C0551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5175" y="3924300"/>
            <a:ext cx="13430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65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65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зупинення за небезпеки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581C429B-F255-4C6C-8933-A27078820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3857625"/>
            <a:ext cx="19621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E61C1F31-17F7-4F4E-82CA-7306E38EF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3962400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6F2F6C6E-46A7-48D4-BA6B-3351900C1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3962400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AF508788-806A-40E5-A3FC-E489C09A0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5925" y="3924300"/>
            <a:ext cx="13430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6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6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документування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AC7778CD-ABBA-4378-B377-BADD0C40F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857625"/>
            <a:ext cx="19621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9B0D3825-3AF4-4F27-9F01-D2D67A47D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3962400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A0F2457D-0050-4A5F-A471-37F29B419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3962400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B25D8430-1AD7-4C1D-A50B-A046337E8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6675" y="3924300"/>
            <a:ext cx="13430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6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6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оцінювання наслідків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64D67F46-B2EB-42AD-9E13-7FB088195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857625"/>
            <a:ext cx="19621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78EE65B7-9FE2-4E21-B707-644DA2839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3962400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A516ABE6-923A-429F-956D-310F9B6C6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3962400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03E53964-EC68-4EBC-9E49-7CDD98E5E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7425" y="3924300"/>
            <a:ext cx="13430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6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6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альтернативи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660C3433-D681-4053-81F9-670772A96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52950"/>
            <a:ext cx="19621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7FA65EE0-1ED2-4549-8591-E45124E3C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57725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6E6C2EEB-779A-4EF5-BA45-220EFA18F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577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A362D634-D58A-4EAD-B54B-DD3093F84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" y="4619625"/>
            <a:ext cx="13430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65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65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погодження сторін</a:t>
            </a:r>
          </a:p>
        </p:txBody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F8CD1EA7-70A9-4225-817E-47F7D58B3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4552950"/>
            <a:ext cx="19621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877D9069-61E7-4F74-8CAE-833B044C6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657725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302AFA82-2367-47F9-BF90-FDC32E34A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6577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E78FFB0C-9BB0-4022-BC6C-E23FDE0C0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5175" y="4619625"/>
            <a:ext cx="13430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6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6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оновлення документів</a:t>
            </a:r>
          </a:p>
        </p:txBody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4557FE11-509C-4A0F-AB23-27D65BC9C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4552950"/>
            <a:ext cx="19621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134456B1-BB37-436F-A7A2-56661C6ED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4657725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7F11B698-5E3F-466B-96A9-5B346B22F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46577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177AAE38-DD3D-4D2E-93EC-CBA56A7A0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5925" y="4619625"/>
            <a:ext cx="13430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6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6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інструктаж персоналу</a:t>
            </a:r>
          </a:p>
        </p:txBody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3FD15A1E-2446-40F5-A647-537322AE4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552950"/>
            <a:ext cx="19621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2AA08A14-1E71-4A1E-89A2-A81E44D42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4657725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8CE22502-08C2-4D1F-8056-FA51C7131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46577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9</a:t>
            </a:r>
          </a:p>
        </p:txBody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5BD27407-6309-4ED6-8AB2-621331A62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6675" y="4619625"/>
            <a:ext cx="13430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6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6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відновлення робіт</a:t>
            </a:r>
          </a:p>
        </p:txBody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19B09040-3796-4594-A1BF-2D4E8443F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552950"/>
            <a:ext cx="1962150" cy="542925"/>
          </a:xfrm>
          <a:prstGeom xmlns:a="http://schemas.openxmlformats.org/drawingml/2006/main" prst="roundRect">
            <a:avLst>
              <a:gd name="adj" fmla="val 17544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A1150BF9-9A2F-44F4-B981-54720FA48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4657725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1518E66B-F5D0-4ABC-94F5-7B7B99C8E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46577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877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327AA1CD-8AB3-40AE-9700-E585DAFD0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77425" y="4619625"/>
            <a:ext cx="13430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6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6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контроль результату</a:t>
            </a:r>
          </a:p>
        </p:txBody>
      </p:sp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7C998CDF-3127-463A-99E7-B52C5C86A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91150"/>
            <a:ext cx="10972800" cy="64770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76" name="">
            <a:extLst xmlns:a="http://schemas.openxmlformats.org/drawingml/2006/main">
              <a:ext uri="{FF2B5EF4-FFF2-40B4-BE49-F238E27FC236}">
                <a16:creationId xmlns:a16="http://schemas.microsoft.com/office/drawing/2014/main" id="{E62D1B13-745F-43B4-86EF-BF3F68B3D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457825"/>
            <a:ext cx="105918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Усне рішення керівника робіт не замінює погоджену зміну проєкту. До відновлення робіт персонал отримує оновлені документи та інструктаж.</a:t>
            </a:r>
          </a:p>
        </p:txBody>
      </p:sp>
      <p:sp>
        <p:nvSpPr>
          <p:cNvPr id="77" name="">
            <a:extLst xmlns:a="http://schemas.openxmlformats.org/drawingml/2006/main">
              <a:ext uri="{FF2B5EF4-FFF2-40B4-BE49-F238E27FC236}">
                <a16:creationId xmlns:a16="http://schemas.microsoft.com/office/drawing/2014/main" id="{81DD496D-4C30-4FE1-BFB9-F2D88BAF5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22015086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97B5F94C-CF69-481F-A753-57E293BCC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ОПЕРАЦІЙНИЙ КОНТРОЛЬ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AA0480-7823-4B47-B245-AE10021EF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Документація оператора робіт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3C496E-44B9-4191-979A-ADE1F1C91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1FECCC-1B62-4BAD-9D11-0DC0186D7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34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8468BB-EF8B-4C50-B967-923C3D203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23900"/>
          </a:xfrm>
          <a:prstGeom xmlns:a="http://schemas.openxmlformats.org/drawingml/2006/main" prst="roundRect">
            <a:avLst>
              <a:gd name="adj" fmla="val 17105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305892-4A85-410E-A3E1-57E53434B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23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DE102B-FB8F-4B61-92CF-5CFD01526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680F40-64A9-4A24-8E0C-C9E306C0F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778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Операційна документація — записи, журнали, акти та виконавчі матеріали, що підтверджують фактичний перебіг робіт, безпеку, рух матеріалів і результати контролю.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DFEF46-DEA6-4E65-8AE2-61EB207E3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3429000" cy="14859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200CDA-9A12-4BEE-88C2-B9BEB1F07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62200"/>
            <a:ext cx="76200" cy="1485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4E7412-17C8-4A92-8565-B79A89148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95550"/>
            <a:ext cx="2971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056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РОБОТИ Й ПЕРСОНАЛ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ADC40D-1730-4546-ADA5-F47198C53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8956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7F19B0-9162-4000-BA72-1BB10C497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2800350"/>
            <a:ext cx="2714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журнал виконання робіт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15205F-F7AF-4068-A75A-F9EB85A9E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1623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A4A139-B59F-494B-AAAD-972E764A5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3067050"/>
            <a:ext cx="2714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журнал інструктажів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8C535D-B5FA-478A-A968-B0A5E2772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290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493C2C-DC3A-4A7D-AC6B-65C41BDEB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3333750"/>
            <a:ext cx="2714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журнал входу і виходу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0CE214-B2DF-44A5-BB87-A35247BC7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362200"/>
            <a:ext cx="3429000" cy="14859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132C56-DE1A-4880-B483-7787DA696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362200"/>
            <a:ext cx="76200" cy="1485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82722B-F2DB-49B9-91EB-E006ED8E3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495550"/>
            <a:ext cx="2971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056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ТЕХНІКА ТА БЕЗПЕКА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1D2C99-02FF-4606-B808-075FADCD7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8956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289DEC5-CCC9-4BEE-A5AA-EC01A4D04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2975" y="2800350"/>
            <a:ext cx="2714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реєстр техніки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804612A-7AED-44AC-B047-D72D65CC0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1623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F50DA67-85C3-448B-926F-C1880E5D6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2975" y="3067050"/>
            <a:ext cx="2714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протоколи огляду обладнання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7D1B9AC-3892-4C80-A1BC-4F10647DB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4290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A7724DC-F5E9-4CC2-991C-8AFF754A1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2975" y="3333750"/>
            <a:ext cx="2714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реєстр інцидентів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51CBAC0-CF75-46AC-AADC-57526F231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362200"/>
            <a:ext cx="3429000" cy="1485900"/>
          </a:xfrm>
          <a:prstGeom xmlns:a="http://schemas.openxmlformats.org/drawingml/2006/main" prst="roundRect">
            <a:avLst>
              <a:gd name="adj" fmla="val 8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C4BDD59-6CAE-437E-92C6-0E810F988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362200"/>
            <a:ext cx="76200" cy="1485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906C675-B192-4A21-8F30-D363D5DE7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495550"/>
            <a:ext cx="2971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056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МАТЕРІАЛИ Й ВІДХОДИ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8001569-3A5D-4E9D-B0A7-827656939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8956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FFE0496-51EA-4D2E-B04F-777621841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725" y="2800350"/>
            <a:ext cx="2714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переміщення ґрунту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2C0F52B-F5FD-4A6C-82B6-7EC1D6E78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1623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3A6FEB4-F7E4-4D27-ABF5-3B964F8AE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725" y="3067050"/>
            <a:ext cx="2714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утворення і передавання відходів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977FE8A-AC59-42A0-AA8D-F913E987F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4290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F70453C-4F74-4E1E-A6B3-8194AE29D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725" y="3333750"/>
            <a:ext cx="2714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використані реагенти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2917812-205F-409E-B5C0-23E0432E6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6975" y="4143375"/>
            <a:ext cx="3429000" cy="1257300"/>
          </a:xfrm>
          <a:prstGeom xmlns:a="http://schemas.openxmlformats.org/drawingml/2006/main" prst="roundRect">
            <a:avLst>
              <a:gd name="adj" fmla="val 98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A3C2285-7558-4782-99B7-56D51C130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6975" y="4143375"/>
            <a:ext cx="76200" cy="1257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32614C7-53F0-4259-9C82-7DCD014A4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5575" y="4276725"/>
            <a:ext cx="2971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056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ВИКОНАННЯ ПРОЄКТУ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89B2B7C0-40E7-464B-A95C-28B27113E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67677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5342CC9C-93DB-4AB2-8362-A0BE30D8A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581525"/>
            <a:ext cx="2714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акти прихованих робіт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C705C430-3689-40A8-9CE6-416905CCC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94347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4DE3F469-0732-45DC-85FA-9300A9E23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48225"/>
            <a:ext cx="2714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координати виконаних робіт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CC0B32ED-0CAE-42DE-81CA-34E15D7E3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521017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9D66BBD-E39C-4226-99E0-60AC23DC3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5114925"/>
            <a:ext cx="2714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виконавчі схеми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C749F0DF-5616-42BD-BB8D-A39BD14C9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4143375"/>
            <a:ext cx="3429000" cy="1257300"/>
          </a:xfrm>
          <a:prstGeom xmlns:a="http://schemas.openxmlformats.org/drawingml/2006/main" prst="roundRect">
            <a:avLst>
              <a:gd name="adj" fmla="val 984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A3F3DA72-6B9F-4CBD-838C-2A017C270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4143375"/>
            <a:ext cx="76200" cy="12573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927472CC-445B-47BA-B555-0467A00E5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4276725"/>
            <a:ext cx="297180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056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ДОКАЗИ ТА КОНТРОЛЬ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55E754DD-F7DB-4650-BE88-E63985F27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67677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6A80C66E-4778-4FD8-B73C-6A44038F9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581525"/>
            <a:ext cx="2714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фотофіксація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58E98BBD-9788-4AC5-A483-1ADD8672A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494347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F876F147-6D77-4E08-8D68-D46E0A214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848225"/>
            <a:ext cx="2714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виробничий контроль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49DE576A-95AE-4A16-9D63-5E957C02D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521017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9D8D85E0-2427-4948-BD0F-F23666E93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5114925"/>
            <a:ext cx="27146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первинні дані та результати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466952F2-46A1-45DC-BEDE-AC5AF81B1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57850"/>
            <a:ext cx="1097280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D62227FC-222B-4A13-AD33-B2D348D82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724525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9167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Записи ведуть безпосередньо під час робіт. Відновлення журналів з пам’яті після завершення зміни знижує точність і доказову цінність документації.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ED618996-234B-44A6-88EC-1CC048B2F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227865539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845C6455-AC97-4236-8CC1-BD2B12D3D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ПРИЙМАННЯ РЕЗУЛЬТАТУ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EB3942-BF30-4130-84C6-E87DA36D4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Критерії завершення відновлення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BA1928-50C7-412A-8BD3-4CB3561A0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2C2847-30E1-43BA-AB14-E1A8D8650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35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9174D6-03FF-4C81-B285-F3A4F4CDA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23900"/>
          </a:xfrm>
          <a:prstGeom xmlns:a="http://schemas.openxmlformats.org/drawingml/2006/main" prst="roundRect">
            <a:avLst>
              <a:gd name="adj" fmla="val 17105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66A535-237E-4DFC-AAFE-C70EB7C10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23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52A3BA-9733-45D7-B72B-B8AB5BF72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436972-F33E-4752-916D-5930C31F8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778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Критерії завершення — заздалегідь установлені вимірювані екологічні, безпекові й функціональні умови, виконання яких підтверджує досягнення мети проєкту.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CA4149-9B84-4C52-AF90-9C3258ADA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4476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ЩО ПІДТВЕРДЖУЄ РЕЗУЛЬТАТ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418C0F-1FAA-423E-87AB-1B255A438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152650" cy="381000"/>
          </a:xfrm>
          <a:prstGeom xmlns:a="http://schemas.openxmlformats.org/drawingml/2006/main" prst="roundRect">
            <a:avLst>
              <a:gd name="adj" fmla="val 225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70798E-5DE5-4907-9F11-A6E1637CE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8003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EF23A4-D10F-44A0-B727-1A9F4937C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686050"/>
            <a:ext cx="17430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882"/>
          </a:bodyPr>
          <a:lstStyle xmlns:a="http://schemas.openxmlformats.org/drawingml/2006/main"/>
          <a:p xmlns:a="http://schemas.openxmlformats.org/drawingml/2006/main">
            <a:pPr algn="l">
              <a:defRPr sz="72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2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цільові концентрації забруднювачів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949089-4573-4699-8126-B58F36E4B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647950"/>
            <a:ext cx="2152650" cy="381000"/>
          </a:xfrm>
          <a:prstGeom xmlns:a="http://schemas.openxmlformats.org/drawingml/2006/main" prst="roundRect">
            <a:avLst>
              <a:gd name="adj" fmla="val 225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919FC8-EB72-41DA-861F-0AD431FE8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28003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B18EB4-0DF6-4C11-836E-FDC920F5E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8025" y="2686050"/>
            <a:ext cx="17430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882"/>
          </a:bodyPr>
          <a:lstStyle xmlns:a="http://schemas.openxmlformats.org/drawingml/2006/main"/>
          <a:p xmlns:a="http://schemas.openxmlformats.org/drawingml/2006/main">
            <a:pPr algn="l">
              <a:defRPr sz="72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2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допустимий ризик для здоров’я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881A0C-505E-41BD-BE84-5DC233D33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2647950"/>
            <a:ext cx="2152650" cy="381000"/>
          </a:xfrm>
          <a:prstGeom xmlns:a="http://schemas.openxmlformats.org/drawingml/2006/main" prst="roundRect">
            <a:avLst>
              <a:gd name="adj" fmla="val 225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09F26A-FCAD-424A-8752-6C958AC53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28003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C73838-2383-418F-B60F-D93104357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91175" y="2686050"/>
            <a:ext cx="17430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882"/>
          </a:bodyPr>
          <a:lstStyle xmlns:a="http://schemas.openxmlformats.org/drawingml/2006/main"/>
          <a:p xmlns:a="http://schemas.openxmlformats.org/drawingml/2006/main">
            <a:pPr algn="l">
              <a:defRPr sz="720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20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відсутність міграції за межі ділянки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27AAA7-CDF2-4638-8954-AF1742FD0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2152650" cy="381000"/>
          </a:xfrm>
          <a:prstGeom xmlns:a="http://schemas.openxmlformats.org/drawingml/2006/main" prst="roundRect">
            <a:avLst>
              <a:gd name="adj" fmla="val 225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9DD6D0-34F5-4D9B-BF9D-68A1C939E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2956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3C50C4-F01D-46EB-BFA6-FCAD8ED71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181350"/>
            <a:ext cx="17430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882"/>
          </a:bodyPr>
          <a:lstStyle xmlns:a="http://schemas.openxmlformats.org/drawingml/2006/main"/>
          <a:p xmlns:a="http://schemas.openxmlformats.org/drawingml/2006/main">
            <a:pPr algn="l">
              <a:defRPr sz="72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2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якість поверхневих і підземних вод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4B900F-2394-489A-AA30-EC82B1221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143250"/>
            <a:ext cx="2152650" cy="381000"/>
          </a:xfrm>
          <a:prstGeom xmlns:a="http://schemas.openxmlformats.org/drawingml/2006/main" prst="roundRect">
            <a:avLst>
              <a:gd name="adj" fmla="val 225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D2FD352-E75A-47BC-B35B-B1773C19F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32956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8DC4CDC-9F22-4F0B-A56B-E1CEFDA89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8025" y="3181350"/>
            <a:ext cx="17430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2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2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стійкість ґрунтового покриву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ECD435A-796E-4095-8E9C-A7C2F67F0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3143250"/>
            <a:ext cx="2152650" cy="381000"/>
          </a:xfrm>
          <a:prstGeom xmlns:a="http://schemas.openxmlformats.org/drawingml/2006/main" prst="roundRect">
            <a:avLst>
              <a:gd name="adj" fmla="val 225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86F1090-1092-42F0-8834-9F69F565D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32956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3BEE7B3-2493-4167-B761-6112832B3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91175" y="3181350"/>
            <a:ext cx="17430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882"/>
          </a:bodyPr>
          <a:lstStyle xmlns:a="http://schemas.openxmlformats.org/drawingml/2006/main"/>
          <a:p xmlns:a="http://schemas.openxmlformats.org/drawingml/2006/main">
            <a:pPr algn="l">
              <a:defRPr sz="72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2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відновлення рослинності й індикаторних видів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E2C45AB-6F30-4801-9D82-1AD3341B6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38550"/>
            <a:ext cx="2152650" cy="381000"/>
          </a:xfrm>
          <a:prstGeom xmlns:a="http://schemas.openxmlformats.org/drawingml/2006/main" prst="roundRect">
            <a:avLst>
              <a:gd name="adj" fmla="val 225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9223100-AB3B-47DC-B360-4E4D7A2F3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7909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2484FAB-B5E6-4F21-9613-755E88301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676650"/>
            <a:ext cx="17430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516"/>
          </a:bodyPr>
          <a:lstStyle xmlns:a="http://schemas.openxmlformats.org/drawingml/2006/main"/>
          <a:p xmlns:a="http://schemas.openxmlformats.org/drawingml/2006/main">
            <a:pPr algn="l">
              <a:defRPr sz="72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2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функціонування водного режиму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D646021-E2A8-414A-BCB3-BF491CF30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638550"/>
            <a:ext cx="2152650" cy="381000"/>
          </a:xfrm>
          <a:prstGeom xmlns:a="http://schemas.openxmlformats.org/drawingml/2006/main" prst="roundRect">
            <a:avLst>
              <a:gd name="adj" fmla="val 225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BE873AD-4748-4320-8F9A-F3906B778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6575" y="37909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E7B7133-4239-456C-8024-6BFF97B77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8025" y="3676650"/>
            <a:ext cx="17430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882"/>
          </a:bodyPr>
          <a:lstStyle xmlns:a="http://schemas.openxmlformats.org/drawingml/2006/main"/>
          <a:p xmlns:a="http://schemas.openxmlformats.org/drawingml/2006/main">
            <a:pPr algn="l">
              <a:defRPr sz="72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2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безпечність цільового землекористування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7128CA7-4A04-4592-A461-F2103BECC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3638550"/>
            <a:ext cx="2152650" cy="381000"/>
          </a:xfrm>
          <a:prstGeom xmlns:a="http://schemas.openxmlformats.org/drawingml/2006/main" prst="roundRect">
            <a:avLst>
              <a:gd name="adj" fmla="val 225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F3B954B-EF3F-4574-88D4-5E4D37DFF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9725" y="37909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0803117F-8F5C-4283-9E6E-AD0B3EB90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91175" y="3676650"/>
            <a:ext cx="17430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882"/>
          </a:bodyPr>
          <a:lstStyle xmlns:a="http://schemas.openxmlformats.org/drawingml/2006/main"/>
          <a:p xmlns:a="http://schemas.openxmlformats.org/drawingml/2006/main">
            <a:pPr algn="l">
              <a:defRPr sz="72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2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відсутність вторинного забруднення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1A75E44-4F46-4A0D-A6DC-66F2F59CD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2333625"/>
            <a:ext cx="3714750" cy="2752725"/>
          </a:xfrm>
          <a:prstGeom xmlns:a="http://schemas.openxmlformats.org/drawingml/2006/main" prst="roundRect">
            <a:avLst>
              <a:gd name="adj" fmla="val 48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0CF3128-4D21-48E1-8780-EACB3E3EF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524125"/>
            <a:ext cx="32575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71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АКТ ЗАВЕРШЕННЯ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141CF78-F026-4914-AB63-FC0538D13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94322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74B0C3D-6F44-42CD-9F62-06E03347E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838450"/>
            <a:ext cx="30099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6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6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виконані роботи і фактичні межі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145F30FF-77E9-4896-B957-BA75CE083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2766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D8ADD438-3072-4D63-8C1A-23091E162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171825"/>
            <a:ext cx="30099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6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6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контрольний відбір проб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9C2B906F-B102-4130-AAED-3C9A46448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60997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503C172-2D81-418B-BCFA-B8EC63616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505200"/>
            <a:ext cx="30099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6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6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обсяги відходів і місця передавання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2ECC1003-EADF-48AF-8162-68EAB0B01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9433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722C16C3-EAED-4B5C-A48D-55E6E1969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838575"/>
            <a:ext cx="30099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6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6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невирішені питання та залишкові ризики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4F5A9110-228E-4C73-9D66-625D6F330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276725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8078E5C9-CDC4-48C1-823F-EEDE6E3F6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171950"/>
            <a:ext cx="30099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6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6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обмеження використання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540C93D7-4B0E-4D7A-B0C9-70A5B2A54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6101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4FE85A78-BA4F-46B0-BBFB-C30839CF9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505325"/>
            <a:ext cx="30099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6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6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подальший моніторинг і відповідальний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09FBF4AF-3F6C-4732-A604-4E2B16539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81625"/>
            <a:ext cx="1097280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60DB7DA6-66EA-42C0-B685-DACAC5F90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448300"/>
            <a:ext cx="10591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Використання бюджету, вивезення запланованого ґрунту чи завершення строку договору підтверджують виконані дії, але не доводять екологічний результат.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E3EB93FF-69ED-4EC5-81B3-0521BBF15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54028512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A0CE7BBD-D336-4E4B-A2F1-CCE338A0C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ПІСЛЯПРОЄКТНИЙ РЕЖИМ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806260-082F-4A29-9D85-6D1FA7275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Залишкові обмеження території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7764F3-251D-4577-90D8-61F2C035B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4A1C7B-3047-431B-BA73-E3C854AAD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36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9FAB29-F89D-47B6-85FD-6826BA878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23900"/>
          </a:xfrm>
          <a:prstGeom xmlns:a="http://schemas.openxmlformats.org/drawingml/2006/main" prst="roundRect">
            <a:avLst>
              <a:gd name="adj" fmla="val 17105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BB611A-CDF7-499B-BC9E-DAC8FFDDE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23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BAA5FE-92EB-4F06-AEC3-775E62E16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314F20-514B-48BE-82C1-35E90F2C2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778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Залишкові обмеження — встановлені після відновлення правила використання території, які контролюють ризики, що неможливо або недоцільно повністю усунути.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888B8E-73CC-45D7-9DD6-88283698D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МОЖЛИВІ ОБМЕЖЕННЯ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AC4C27-0CF4-439B-8E54-4319C35D1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247900" cy="381000"/>
          </a:xfrm>
          <a:prstGeom xmlns:a="http://schemas.openxmlformats.org/drawingml/2006/main" prst="roundRect">
            <a:avLst>
              <a:gd name="adj" fmla="val 225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705703-ED1A-4A17-8A40-5507571E8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8003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3E4E1A-9D63-4DE1-B8A3-E9B9A56CE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686050"/>
            <a:ext cx="18383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2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2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заборона житлового будівництва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A1D988-90BF-4A61-9F44-307F26C79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647950"/>
            <a:ext cx="2247900" cy="381000"/>
          </a:xfrm>
          <a:prstGeom xmlns:a="http://schemas.openxmlformats.org/drawingml/2006/main" prst="roundRect">
            <a:avLst>
              <a:gd name="adj" fmla="val 225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74A3F1-22B0-4105-94F1-39BD7C972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1825" y="28003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7E3C42-9725-4004-9A0B-7FB4A2300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2686050"/>
            <a:ext cx="18383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861"/>
          </a:bodyPr>
          <a:lstStyle xmlns:a="http://schemas.openxmlformats.org/drawingml/2006/main"/>
          <a:p xmlns:a="http://schemas.openxmlformats.org/drawingml/2006/main">
            <a:pPr algn="l">
              <a:defRPr sz="72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2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обмеження використання підземних вод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11F0D4-A6C9-44B8-9D0C-350E92692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647950"/>
            <a:ext cx="2247900" cy="381000"/>
          </a:xfrm>
          <a:prstGeom xmlns:a="http://schemas.openxmlformats.org/drawingml/2006/main" prst="roundRect">
            <a:avLst>
              <a:gd name="adj" fmla="val 225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561DA7-20EC-44A3-AAD5-59A63F5ED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0225" y="28003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08D2DE-C95D-45B0-A05A-3C33C242C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1675" y="2686050"/>
            <a:ext cx="18383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861"/>
          </a:bodyPr>
          <a:lstStyle xmlns:a="http://schemas.openxmlformats.org/drawingml/2006/main"/>
          <a:p xmlns:a="http://schemas.openxmlformats.org/drawingml/2006/main">
            <a:pPr algn="l">
              <a:defRPr sz="72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2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заборона вирощування харчової продукції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92C2D5-9DE7-4CC6-BAE6-728DC0630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2247900" cy="381000"/>
          </a:xfrm>
          <a:prstGeom xmlns:a="http://schemas.openxmlformats.org/drawingml/2006/main" prst="roundRect">
            <a:avLst>
              <a:gd name="adj" fmla="val 225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3DD122-3EAE-4021-941C-2A8E69F7D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2956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E5FBBB-6680-401A-A5DB-1E84C4FF5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181350"/>
            <a:ext cx="18383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2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2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заборона земляних робіт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DBD3E7-E1DC-48E8-B7E1-6BC1A6630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143250"/>
            <a:ext cx="2247900" cy="381000"/>
          </a:xfrm>
          <a:prstGeom xmlns:a="http://schemas.openxmlformats.org/drawingml/2006/main" prst="roundRect">
            <a:avLst>
              <a:gd name="adj" fmla="val 225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958FD1C-7643-41C0-A0F2-4390FE33B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1825" y="32956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0FE6109-8228-4409-8A9A-BD2809DCA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3181350"/>
            <a:ext cx="18383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2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2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обов’язковий моніторинг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DD13B78-F73A-43DC-9CD9-6262EAC18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143250"/>
            <a:ext cx="2247900" cy="381000"/>
          </a:xfrm>
          <a:prstGeom xmlns:a="http://schemas.openxmlformats.org/drawingml/2006/main" prst="roundRect">
            <a:avLst>
              <a:gd name="adj" fmla="val 225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DA9E6C8-B219-4EED-AF4E-93F8011DB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0225" y="32956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C5308B9-A7FA-44F8-A113-1444D1C8B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1675" y="3181350"/>
            <a:ext cx="18383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2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2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збереження захисного покриття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6F9AD78-93D5-4150-BA6F-0704A03BC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38550"/>
            <a:ext cx="2247900" cy="381000"/>
          </a:xfrm>
          <a:prstGeom xmlns:a="http://schemas.openxmlformats.org/drawingml/2006/main" prst="roundRect">
            <a:avLst>
              <a:gd name="adj" fmla="val 225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C132735-66CA-4008-9A7F-A42AB011C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7909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0EFD215-3E88-43CB-B524-3E7B8BEAC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676650"/>
            <a:ext cx="18383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2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2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контроль цілісності бар’єра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B3CD825-6D5D-449B-BA9A-55F7AB0FB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638550"/>
            <a:ext cx="2247900" cy="381000"/>
          </a:xfrm>
          <a:prstGeom xmlns:a="http://schemas.openxmlformats.org/drawingml/2006/main" prst="roundRect">
            <a:avLst>
              <a:gd name="adj" fmla="val 225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A54A7E8-20EE-4C5D-9F5F-2249BFF5E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1825" y="37909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BC87580-939C-4E2F-8EC8-1F901AD05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3676650"/>
            <a:ext cx="18383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2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2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обмеження доступу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84F09FD-4F7E-48E0-802B-83B93248F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638550"/>
            <a:ext cx="2247900" cy="381000"/>
          </a:xfrm>
          <a:prstGeom xmlns:a="http://schemas.openxmlformats.org/drawingml/2006/main" prst="roundRect">
            <a:avLst>
              <a:gd name="adj" fmla="val 225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1DDDFDD-57CF-4EC2-B10F-B9FEF8CB5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0225" y="37909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B5375A2-9BC0-4084-B957-9F564F8C7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81675" y="3676650"/>
            <a:ext cx="183832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861"/>
          </a:bodyPr>
          <a:lstStyle xmlns:a="http://schemas.openxmlformats.org/drawingml/2006/main"/>
          <a:p xmlns:a="http://schemas.openxmlformats.org/drawingml/2006/main">
            <a:pPr algn="l">
              <a:defRPr sz="72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2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спеціальний порядок поводження з ґрунтом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41E875C-B7A1-4397-9080-1CAF6228C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333625"/>
            <a:ext cx="3486150" cy="2752725"/>
          </a:xfrm>
          <a:prstGeom xmlns:a="http://schemas.openxmlformats.org/drawingml/2006/main" prst="roundRect">
            <a:avLst>
              <a:gd name="adj" fmla="val 48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61246078-0649-4513-B525-190F4E39D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543175"/>
            <a:ext cx="30670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38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938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ВИМОГИ ДО ОБМЕЖЕНЬ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FB36DA87-649F-4E87-B9F6-C243973A5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943225"/>
            <a:ext cx="1066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463"/>
          </a:bodyPr>
          <a:lstStyle xmlns:a="http://schemas.openxmlformats.org/drawingml/2006/main"/>
          <a:p xmlns:a="http://schemas.openxmlformats.org/drawingml/2006/main">
            <a:pPr algn="l">
              <a:defRPr sz="713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13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ОБҐРУНТУВАННЯ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9B601A60-E7BB-4A6E-AF98-EFFCB940D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2943225"/>
            <a:ext cx="1885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5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ризик і мета обмеження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F820027A-EB2C-4C97-89A1-258FA47AC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314700"/>
            <a:ext cx="1066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944"/>
          </a:bodyPr>
          <a:lstStyle xmlns:a="http://schemas.openxmlformats.org/drawingml/2006/main"/>
          <a:p xmlns:a="http://schemas.openxmlformats.org/drawingml/2006/main">
            <a:pPr algn="l">
              <a:defRPr sz="713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13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ДОКУМЕНТУВАННЯ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1ECFEB54-6D64-4CE8-8FB8-24A20B940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3314700"/>
            <a:ext cx="1885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5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межі, строк і відповідальний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0271787F-B360-4223-BEC5-4BAE97B1B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686175"/>
            <a:ext cx="1066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13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13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ІНФОРМУВАННЯ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E1347C3-7442-4422-B2F9-29DE04962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3686175"/>
            <a:ext cx="1885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5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власник, користувач і громада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599D271C-294D-4FB3-B477-2D4F6E4B7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4057650"/>
            <a:ext cx="1066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13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13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РЕЄСТРАЦІЯ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2A1C548B-A971-4696-86E7-06019E162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4057650"/>
            <a:ext cx="1885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305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5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відображення у документах або реєстрах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ACCE59F1-E746-4346-97BF-8D943CE6E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4429125"/>
            <a:ext cx="10668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13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13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КОНТРОЛЬ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56125C13-7F95-4B7E-8A16-21314E390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4429125"/>
            <a:ext cx="18859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095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50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довгостроковий моніторинг виконання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796609ED-C373-4B71-A6DC-6C6EA3A07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81625"/>
            <a:ext cx="10972800" cy="666750"/>
          </a:xfrm>
          <a:prstGeom xmlns:a="http://schemas.openxmlformats.org/drawingml/2006/main" prst="roundRect">
            <a:avLst>
              <a:gd name="adj" fmla="val 17143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9FF20B60-6C1E-41CF-9083-81C083A73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448300"/>
            <a:ext cx="10591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Обмеження працює лише тоді, коли його межі відомі, вимоги доступні користувачам, а відповідальна сторона забезпечує довгостроковий контроль.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0B092A9B-746C-425C-9A54-37FD86E68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78825671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0CFEF9B9-02F3-452D-B631-7EAF46D0E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ВІДКРИТІСТЬ РІШЕНЬ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30F06A-5CD9-4B89-9C43-3F5BBAB79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Участь громадськості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5D5E8A-2E8D-4368-B4FE-6C01EDF6D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D70599-0B2D-4E44-B5DE-0AB7BCC39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37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ACCF9F-27CF-47D0-B953-41E2F808B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23900"/>
          </a:xfrm>
          <a:prstGeom xmlns:a="http://schemas.openxmlformats.org/drawingml/2006/main" prst="roundRect">
            <a:avLst>
              <a:gd name="adj" fmla="val 17105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BE5489-EB06-4BFA-BF73-242CA98F7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23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1801ED-CAD8-4585-B7C5-274A426B8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CEF525-B112-47B9-90CE-401342B1E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778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Участь громадськості — організований процес раннього інформування, обговорення альтернатив, подання зауважень та доступу до рішень і результатів моніторингу.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4E959D-B9A1-4072-B69B-497A39295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4095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ФОРМИ УЧАСТІ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9ED7E8-7A5C-4A71-B9EF-B5B7233AF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47625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CB89A3-7158-40E9-ADEB-1B29B04BD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622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C14474-E43B-4E59-8896-E1A9C522F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2667000"/>
            <a:ext cx="42386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03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03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раннє інформування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2599B1-6D6A-4585-8E3B-720ED8A4C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0"/>
            <a:ext cx="47625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CE0808-FAF8-4156-9650-39C6F8C58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623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4E2B11-4B12-4592-814A-AF3030218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3067050"/>
            <a:ext cx="42386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03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03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зрозуміла інформація про ризики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FCB92A-643D-4DAC-B5BE-460BED61F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48050"/>
            <a:ext cx="47625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E02F45-EBC8-46EF-B1ED-76CABB6BC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623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703513-D0FF-4394-8A2F-8CFA0002B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3467100"/>
            <a:ext cx="42386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03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03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обговорення альтернатив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D81E3E-C3FC-47CA-9BF4-21625B295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48100"/>
            <a:ext cx="47625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ABF050-CEBF-4078-B0BA-3E598F17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9624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1AB498-0EE6-4B4C-8B72-98CB6D65A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3867150"/>
            <a:ext cx="42386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03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03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урахування місцевих знань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E88376-04CA-4AF3-A596-9D9D650B9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48150"/>
            <a:ext cx="47625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35371EC-F279-48ED-8173-3ABD8C8AF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3624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063C20F-56C8-46BE-A704-EB5946EB5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4267200"/>
            <a:ext cx="42386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03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03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розгляд зауважень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E132CFE-0CDB-46C5-A512-82F39FE26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48200"/>
            <a:ext cx="47625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26E7CE8-2456-4BC9-9030-F7295156E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7625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31EFE2C-3374-4301-AFD9-DD23A3376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4667250"/>
            <a:ext cx="42386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03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03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оприлюднення рішень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F1A0C25-74DE-4A95-95CB-90F184FE6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0"/>
            <a:ext cx="47625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33DD008-2A84-4294-8575-5B20EF1CF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1625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1A8F151-E0BA-4344-953C-AC1668A20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5067300"/>
            <a:ext cx="423862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03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03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доступ до результатів моніторингу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91FCF7E-6234-41F8-8661-030948B05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333625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МІСЦЕВІ ЗНАННЯ МОЖУТЬ УТОЧНИТИ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D83E7D2-F89B-46AE-8A0C-DEBD894A1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2647950"/>
            <a:ext cx="56197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BFA43C9-2972-4B67-80AD-F57AB15CB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7622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D665B88-5585-4006-8B27-E9141C999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2667000"/>
            <a:ext cx="5095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03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03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довоєнний стан території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2DC69738-F312-4E17-B8EE-D3C504A10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048000"/>
            <a:ext cx="56197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0C99EE0B-3F7C-464E-B413-43A9D939F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1623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C58B349-A208-42EF-A32B-626B4D10A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3067050"/>
            <a:ext cx="5095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03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03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неофіційні місця скидання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689E6674-3096-4D07-A3FB-FC43BDE89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448050"/>
            <a:ext cx="56197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9755D32C-9DE2-4B6B-82F0-25A22C34E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5623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0467254D-993B-406D-80EA-C91D6667D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3467100"/>
            <a:ext cx="5095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03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03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напрямки підтоплення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C193912-09AB-472A-8B91-42209A263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3848100"/>
            <a:ext cx="56197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C811EE99-BFDD-44BA-B619-AFACE26FF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9624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A23F5FC9-C810-47BA-92AD-783EEA4FF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3867150"/>
            <a:ext cx="5095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03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03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старі промислові об’єкти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16B6A95F-7D56-4DCE-8B10-041A3E759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248150"/>
            <a:ext cx="56197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42EB51AF-F227-4FD6-921C-35E162AAD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3624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4DBC8625-8A6A-40FF-92BF-51775B568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4267200"/>
            <a:ext cx="5095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03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03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місця обстрілів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64245B5D-FC32-4C44-91D8-4F0944536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4648200"/>
            <a:ext cx="56197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8DCFC117-2CBB-4274-8C5A-235133ABA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7625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2544ECAC-6B24-466C-A959-75CE1030F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4667250"/>
            <a:ext cx="5095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03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03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зміни якості води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66F477A7-C05F-493A-8765-C0EE418AA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62650" y="5048250"/>
            <a:ext cx="56197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6DB0A880-6370-456F-823B-2A0FC6290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516255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5F4590ED-17B6-4C86-A800-9FAB47F97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6025" y="5067300"/>
            <a:ext cx="5095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03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803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загибель рослинності й тварин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993CE5B9-76B6-4277-8634-A42465344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29275"/>
            <a:ext cx="10972800" cy="542925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7D3A712A-0870-4CBC-8F24-C2A86F708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695950"/>
            <a:ext cx="105918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979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Свідчення жителів допомагають сформувати гіпотезу й програму досліджень. Вони не замінюють інструментальні вимірювання або офіційне встановлення мінного статусу.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AEF1969B-1618-49E8-9672-96C3B5240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1744896644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64695AB4-9E76-4119-83BF-FF9D720AC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УМОВИ ФІНАНСУВАННЯ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5FD78B-61B0-458D-8603-3285C9A5F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Донорське фінансування та екологічні гарантії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8F2B12-78A0-46CA-AE48-3CA3BA3B0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352696-856A-44F2-98F8-66FB2FD60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38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B66ED0-53F7-4DA9-BD34-0F514D385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23900"/>
          </a:xfrm>
          <a:prstGeom xmlns:a="http://schemas.openxmlformats.org/drawingml/2006/main" prst="roundRect">
            <a:avLst>
              <a:gd name="adj" fmla="val 17105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968635-D78B-4CE3-B226-B45F17AEA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23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1EB5DA-53C2-41C7-8D59-370B612A6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1D808A-F293-4B89-A6E4-D26711E6B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778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Екологічні та соціальні гарантії — вимоги й процедури, що запобігають неприйнятному впливу проєкту на довкілля, працівників, населення та вразливі групи.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B97882-F0F8-445D-A07E-7BAC84864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428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ТИПОВІ ВИМОГИ ДОНОРА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885F99-7226-4057-8E8F-88815E643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952750" cy="3429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B05B74-1E8C-4BD6-A5F7-792DC2B81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7813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3B978B-690D-4EF1-B5E1-987DED6FB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686050"/>
            <a:ext cx="25431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35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35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екологічна та соціальна оцінка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41B9BF-D89B-4244-9B99-27646D742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647950"/>
            <a:ext cx="2952750" cy="3429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C0005D-E775-4D87-AFCC-6E4565308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6675" y="27813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7F31CE-1918-49CE-87B6-80BF60A18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2686050"/>
            <a:ext cx="25431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9168"/>
          </a:bodyPr>
          <a:lstStyle xmlns:a="http://schemas.openxmlformats.org/drawingml/2006/main"/>
          <a:p xmlns:a="http://schemas.openxmlformats.org/drawingml/2006/main">
            <a:pPr algn="l">
              <a:defRPr sz="735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35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план екологічного і соціального управління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CF95DE-9A99-4F3D-BDBE-7C841F4A0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2952750" cy="3429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A699FF-1925-456C-9FC1-4B8245DA7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2385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89446A-F267-48BB-AE4B-77C2694A0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143250"/>
            <a:ext cx="25431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3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3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механізм розгляду скарг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55430F-83AD-4678-9A45-CE6F2B7A7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105150"/>
            <a:ext cx="2952750" cy="3429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E50772-87FA-4DD2-B787-877BC3D6F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6675" y="32385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D6A9C3-2B57-46BD-926A-448D1C19B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3143250"/>
            <a:ext cx="25431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3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3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взаємодія із зацікавленими сторонами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A7B79B-336F-49F9-9F01-8325A7A8A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62350"/>
            <a:ext cx="2952750" cy="3429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747E796-3B70-4C38-B1AC-6004F0104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6957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E520464-70D3-4A03-9915-7B61D89CD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600450"/>
            <a:ext cx="25431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3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3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ризики для працівників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965BA3D-7481-4958-8838-F67BBDFFB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3562350"/>
            <a:ext cx="2952750" cy="3429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C4E8A90-1CCB-4ADA-9BFC-DC4E8ED63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6675" y="36957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34B79A5-C083-45A9-A62B-30737021F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3600450"/>
            <a:ext cx="25431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3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3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гендерна і соціальна інклюзивність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111C734-5082-40B7-81A8-F47D7C238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2952750" cy="3429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2E853AC-FDEB-4629-A06D-59A07CA17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1529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3319AF5-24AC-4B2A-A910-CD5DAD6C0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057650"/>
            <a:ext cx="25431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3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3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захист біорізноманіття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AE720D4-D5F6-4F66-BF38-52CFA246C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019550"/>
            <a:ext cx="2952750" cy="3429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0145FD4-86F5-4B5F-94D8-4D5F7AA9F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6675" y="41529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22F0B73-D06D-4A47-B995-9D52A77D7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4057650"/>
            <a:ext cx="25431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3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3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контроль закупівель та фінансовий аудит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8295275-6735-4F14-9164-C8DB34158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2952750" cy="3429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C9C9151-8F9F-4C67-B32C-716D9358E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6101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508F439-2276-4318-91F1-6D10EEC83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514850"/>
            <a:ext cx="25431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3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3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регулярна звітність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F58D404-C345-4617-A932-4BD78EC1B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476750"/>
            <a:ext cx="2952750" cy="3429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7761F13D-BC97-4AF5-AEFC-7D539BDA1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6675" y="4610100"/>
            <a:ext cx="66675" cy="666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141C69C-9138-4716-8959-180E6BB8B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4514850"/>
            <a:ext cx="25431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35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35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незалежний моніторинг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364FEB9-B925-4CC8-8419-B65A8F067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333625"/>
            <a:ext cx="4381500" cy="2705100"/>
          </a:xfrm>
          <a:prstGeom xmlns:a="http://schemas.openxmlformats.org/drawingml/2006/main" prst="roundRect">
            <a:avLst>
              <a:gd name="adj" fmla="val 493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4226FF12-989E-49C5-A0E7-D6EA27B1E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2571750"/>
            <a:ext cx="3848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ПОДВІЙНА ВІДПОВІДНІСТЬ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08C0187B-5718-49A7-8271-4C4DAA807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3028950"/>
            <a:ext cx="3581400" cy="647700"/>
          </a:xfrm>
          <a:prstGeom xmlns:a="http://schemas.openxmlformats.org/drawingml/2006/main" prst="roundRect">
            <a:avLst>
              <a:gd name="adj" fmla="val 16176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D90BF73B-8F66-4715-820A-BED4E741A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3181350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FE6E1C4B-AE09-443E-88A9-F80C51218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3181350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ED4D8E22-6AAF-439B-9AE0-F871D6F59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105150"/>
            <a:ext cx="2686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Законодавство України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42539BBF-44E1-4693-BFF4-72381C618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3876675"/>
            <a:ext cx="3581400" cy="647700"/>
          </a:xfrm>
          <a:prstGeom xmlns:a="http://schemas.openxmlformats.org/drawingml/2006/main" prst="roundRect">
            <a:avLst>
              <a:gd name="adj" fmla="val 16176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BEE2BAF1-76FE-4009-B2F0-642008662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4038600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7B42C36E-5374-4A84-9B19-E8FA6F015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4038600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9A73895C-F517-4736-B05A-101200929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914775"/>
            <a:ext cx="26860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Договірні та політичні стандарти донора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4E4DCA02-06F2-4972-A4EF-9C29165C8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638175"/>
          </a:xfrm>
          <a:prstGeom xmlns:a="http://schemas.openxmlformats.org/drawingml/2006/main" prst="roundRect">
            <a:avLst>
              <a:gd name="adj" fmla="val 17910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65B288BC-8F27-4A1A-9E88-0A917D18A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476875"/>
            <a:ext cx="105918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Суворіший стандарт донора може діяти як умова фінансування, але він не скасовує обов’язкових вимог законодавства України.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E1231175-7E09-42E1-BCBD-FB488111E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426543095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D4D065C6-E247-432B-8F1F-D84808AAA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ДОВІРА ДО РЕЗУЛЬТАТУ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111CD2-7ACB-40CC-9B85-3A80E3A76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Конфлікт інтересів і незалежний контроль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19670D-F47D-4486-87DA-B285D6F48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7382C9-126A-44F6-8246-837E33CA0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39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1F810B-D0BF-490B-870F-96DFC178C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23900"/>
          </a:xfrm>
          <a:prstGeom xmlns:a="http://schemas.openxmlformats.org/drawingml/2006/main" prst="roundRect">
            <a:avLst>
              <a:gd name="adj" fmla="val 17105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96BA14-9772-43F8-93E6-93AE29098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23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F0BDA3-14FA-49B2-B1B7-34C91D555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5C7A24-4960-4068-8184-466BE5D08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778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Незалежна верифікація — перевірка даних, рішень або результатів стороною, яка не виконувала відповідну роботу і не має прямої зацікавленості в її прийнятті.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9C5BEE-2DD3-4377-9DE5-495EF6D37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52675"/>
            <a:ext cx="495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КОНФЛІКТ ВИНИКАЄ, КОЛИ ОДНА СТОРОНА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5C6008-259B-4393-985F-52F4082F6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57475"/>
            <a:ext cx="1943100" cy="590550"/>
          </a:xfrm>
          <a:prstGeom xmlns:a="http://schemas.openxmlformats.org/drawingml/2006/main" prst="roundRect">
            <a:avLst>
              <a:gd name="adj" fmla="val 16129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9AF11E-5427-48B3-BD2A-24D863542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00350"/>
            <a:ext cx="304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C00169-BDCD-4E2C-9A0E-CF332B136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00350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99AFD2-2F25-40EA-A0B8-CA19677EC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724150"/>
            <a:ext cx="1295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виконує роботи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A86A3B-E95B-40FF-8DCD-44E4056BE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3200" y="2657475"/>
            <a:ext cx="1943100" cy="590550"/>
          </a:xfrm>
          <a:prstGeom xmlns:a="http://schemas.openxmlformats.org/drawingml/2006/main" prst="roundRect">
            <a:avLst>
              <a:gd name="adj" fmla="val 16129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50BE1D-DFFB-405E-9218-6BE38C0ED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800350"/>
            <a:ext cx="304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D082CF-9937-42ED-A269-46796F67C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800350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6A2ED5-EF5F-431B-8EE4-402B6B0FD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2724150"/>
            <a:ext cx="1295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відбирає контрольні проби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AA0B06-C0CD-4C5C-A035-D2DE113D1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800" y="2657475"/>
            <a:ext cx="1943100" cy="590550"/>
          </a:xfrm>
          <a:prstGeom xmlns:a="http://schemas.openxmlformats.org/drawingml/2006/main" prst="roundRect">
            <a:avLst>
              <a:gd name="adj" fmla="val 16129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80CDA5-80AA-441F-8AFF-D0743259C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800350"/>
            <a:ext cx="304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0D7A57-38D4-4828-A44B-C3BEE2024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800350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648275-7235-48B7-8744-B99C7F389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2724150"/>
            <a:ext cx="1295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оцінює власний результат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00A3E12-7CC5-45E7-B382-66C3025E3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2657475"/>
            <a:ext cx="1943100" cy="590550"/>
          </a:xfrm>
          <a:prstGeom xmlns:a="http://schemas.openxmlformats.org/drawingml/2006/main" prst="roundRect">
            <a:avLst>
              <a:gd name="adj" fmla="val 16129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6B27E01-1EB1-43AD-9F77-6377FC265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800350"/>
            <a:ext cx="304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673C9DF-37AF-4EA8-B27E-EE5475A97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800350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8D5BE5C-E81F-4BFA-A1ED-6739A2629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724150"/>
            <a:ext cx="1295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приймає роботи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533050C-D1EC-4D41-A95A-9091788BB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657475"/>
            <a:ext cx="1943100" cy="590550"/>
          </a:xfrm>
          <a:prstGeom xmlns:a="http://schemas.openxmlformats.org/drawingml/2006/main" prst="roundRect">
            <a:avLst>
              <a:gd name="adj" fmla="val 16129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B4690F4-7778-4E10-A4F5-D61DEBB08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2800350"/>
            <a:ext cx="304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8066154-6853-4F92-9069-D2AA0962C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2800350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BF360F4-020B-460B-919D-59F616DC5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2724150"/>
            <a:ext cx="12954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затверджує оплату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8A5789B-264B-445B-8B77-A7E5314DC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00450"/>
            <a:ext cx="4572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РОЗДІЛЕННЯ ФУНКЦІЙ КОНТРОЛЮ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1BCF2C0-114E-4C51-8B37-0E5027422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05250"/>
            <a:ext cx="3429000" cy="514350"/>
          </a:xfrm>
          <a:prstGeom xmlns:a="http://schemas.openxmlformats.org/drawingml/2006/main" prst="roundRect">
            <a:avLst>
              <a:gd name="adj" fmla="val 18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0A1562E-7610-4875-9563-2A9CF01A2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981450"/>
            <a:ext cx="1200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ОПЕРАЦІЙНИЙ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00F2904-82D8-415D-8627-0C0A15063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3981450"/>
            <a:ext cx="1828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контроль виконавця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2C2CE98-FB57-4CF4-A812-050785A8A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905250"/>
            <a:ext cx="3429000" cy="514350"/>
          </a:xfrm>
          <a:prstGeom xmlns:a="http://schemas.openxmlformats.org/drawingml/2006/main" prst="roundRect">
            <a:avLst>
              <a:gd name="adj" fmla="val 18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6135C8F-2E2B-463B-B81E-A11FB40AF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981450"/>
            <a:ext cx="1200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ТЕХНІЧНИЙ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75B38D66-7E54-4971-868D-437C784E1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3981450"/>
            <a:ext cx="1828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нагляд замовника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BE3361E-8C6C-443F-81EA-8B5030C63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905250"/>
            <a:ext cx="3429000" cy="514350"/>
          </a:xfrm>
          <a:prstGeom xmlns:a="http://schemas.openxmlformats.org/drawingml/2006/main" prst="roundRect">
            <a:avLst>
              <a:gd name="adj" fmla="val 18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CB89A3FF-3155-4CF0-9B48-D38791DB7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981450"/>
            <a:ext cx="1200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ЛАБОРАТОРНИЙ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0A302781-ACA1-43FA-8A72-B5814573A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3981450"/>
            <a:ext cx="1828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незалежні контрольні проби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BA3B20DC-467B-4EE5-8B63-3A15B6E1A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62475"/>
            <a:ext cx="3429000" cy="514350"/>
          </a:xfrm>
          <a:prstGeom xmlns:a="http://schemas.openxmlformats.org/drawingml/2006/main" prst="roundRect">
            <a:avLst>
              <a:gd name="adj" fmla="val 18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232D4436-582B-4815-934B-37C5015BD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638675"/>
            <a:ext cx="1200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ДЕРЖАВНИЙ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585497F8-81DE-4544-84FA-13EA0DF53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638675"/>
            <a:ext cx="1828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нагляд у межах повноважень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8D516B55-244B-44A5-9960-A4B61F246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4562475"/>
            <a:ext cx="3429000" cy="514350"/>
          </a:xfrm>
          <a:prstGeom xmlns:a="http://schemas.openxmlformats.org/drawingml/2006/main" prst="roundRect">
            <a:avLst>
              <a:gd name="adj" fmla="val 18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8CF28ADD-5199-4212-8B3D-491B6B55B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638675"/>
            <a:ext cx="1200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ПУБЛІЧНИЙ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4E83AF45-CA29-47F2-990B-FE57BD1BB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4638675"/>
            <a:ext cx="1828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інформування громадськості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2873C821-3063-46EB-95F4-DC3620F67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562475"/>
            <a:ext cx="3429000" cy="514350"/>
          </a:xfrm>
          <a:prstGeom xmlns:a="http://schemas.openxmlformats.org/drawingml/2006/main" prst="roundRect">
            <a:avLst>
              <a:gd name="adj" fmla="val 1851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CCBEAFCD-6579-409A-9C00-CC76617DB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638675"/>
            <a:ext cx="1200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ФІНАНСОВИЙ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CB33AA59-42B3-46D1-88B3-1BA03C72F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4638675"/>
            <a:ext cx="1828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незалежний аудит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1F99E62C-A2A9-470B-9271-564C1F0FC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10972800" cy="619125"/>
          </a:xfrm>
          <a:prstGeom xmlns:a="http://schemas.openxmlformats.org/drawingml/2006/main" prst="roundRect">
            <a:avLst>
              <a:gd name="adj" fmla="val 18462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A714C3F5-9B47-467E-99E0-0A65FDFBD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495925"/>
            <a:ext cx="105918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Операційний контроль потрібний, але не замінює незалежної перевірки там, де виконавець оцінює власний результат.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C474B805-EC5D-4FDB-9D24-8491F325B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927106699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D0F5182E-DE69-48B7-B1C4-EB31A9616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УРОКИ ПРАКТИКИ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3BC5BF-17D0-40DA-921A-293E48E47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Типові правові та організаційні помилки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A9123C-7374-4317-8EA3-225F4CACA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7AA0B0-CBBA-4BF0-B524-8F37CE572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40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4C5E15-8BFC-418B-802D-EEE131845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23900"/>
          </a:xfrm>
          <a:prstGeom xmlns:a="http://schemas.openxmlformats.org/drawingml/2006/main" prst="roundRect">
            <a:avLst>
              <a:gd name="adj" fmla="val 17105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D557FF-05D3-4E80-80FB-EF3F0A303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23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1C6B4B-2C45-40C2-8D5B-CE79BEC28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831121-D1D6-4034-9DDF-748FA3480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778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Правова або організаційна помилка — рішення чи бездіяльність, що порушує встановлену процедуру, розмиває відповідальність або знижує доказовість результату.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1DAB56-FA89-457C-801F-D08FD17B3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71725"/>
            <a:ext cx="3429000" cy="8382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122760-BBA3-4476-AAE1-06BD8E773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95550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8DDF33-CA3F-4024-82BB-76BCE96CA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95550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4F85AB-A78F-4695-8E2C-A5D0E6D2C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2457450"/>
            <a:ext cx="26765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13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13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НЕ ВСТАНОВЛЕНО ВЛАСНИКА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9019C8-A389-44AF-A8B8-EF47D80D3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2762250"/>
            <a:ext cx="267652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13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13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спір щодо доступу, передачі об’єкта й моніторингу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54344F-3E20-4C38-A0EA-333A4FB09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371725"/>
            <a:ext cx="3429000" cy="8382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84DC14-EF47-416D-83DC-FD8C56533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2495550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ABEF84-AB91-4275-BB27-B6E727742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2495550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B42727-5451-411A-9270-024DD19A4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2457450"/>
            <a:ext cx="26765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13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713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ПЕРЕПЛУТАНО СЕО ТА ОВД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F91E3D-11BA-434D-8221-CB64D10E0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2762250"/>
            <a:ext cx="267652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13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13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СЕО програми не звільняє проєкт від ОВД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600517-8125-49E3-9C76-E5C921AD1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371725"/>
            <a:ext cx="3429000" cy="8382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165880-5D28-4015-B6E0-FA9A7ABC5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495550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150D3C-FA64-46FC-A8AB-A33093BF7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495550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FDB019C-645E-4D4E-9909-52FC22F4D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1075" y="2457450"/>
            <a:ext cx="26765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13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13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ҐРУНТ ВИВЕЗЕНО БЕЗ СТАТУСУ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6B5E091-55AE-4DC1-8E62-35C128794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1075" y="2762250"/>
            <a:ext cx="267652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13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13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незаконне переміщення та втрата простежуваності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BF8B4A1-81B8-4DE5-8A42-3BD87EAD2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3429000" cy="8382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3DEAC90-3298-48D5-8B5A-DF5D1AACB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476625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8658F30-667B-47E5-A9DD-E0BB0E3BE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4766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16656B3-747E-4337-BE6D-747F94651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3438525"/>
            <a:ext cx="26765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9411"/>
          </a:bodyPr>
          <a:lstStyle xmlns:a="http://schemas.openxmlformats.org/drawingml/2006/main"/>
          <a:p xmlns:a="http://schemas.openxmlformats.org/drawingml/2006/main">
            <a:pPr algn="l">
              <a:defRPr sz="713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13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УСЮ ВІДПОВІДАЛЬНІСТЬ ПОКЛАДЕНО НА ВЛАСНИКА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0ADE474-4B96-4D7B-9254-27AF87508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3743325"/>
            <a:ext cx="267652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13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13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право власності не доводить вину за воєнну шкоду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E1F1A3D-1C77-4EB8-9B76-66671DF28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352800"/>
            <a:ext cx="3429000" cy="8382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6D542AB-8532-4D1A-94CE-7F61945CF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3476625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C9A991F-6CE5-4B1E-BDC5-D49E7D62D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34766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CC7C51D-FA74-49A9-BA16-05F70E8C1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3438525"/>
            <a:ext cx="26765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13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713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НЕМАЄ КРИТЕРІЇВ ЗАВЕРШЕННЯ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AC9E751-34CA-4EDB-B9E2-C6AAA70E1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3743325"/>
            <a:ext cx="267652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13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13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результат неможливо об’єктивно прийняти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59B5DFB-5D9C-43DF-B4F1-AA541D03E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352800"/>
            <a:ext cx="3429000" cy="8382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8FE9FD6-B3CC-4AE6-B8E1-5C725B5CF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476625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040B30D0-D1EE-4599-9CE0-14A3FD5FD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4766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3185AEDB-C5F3-4637-8969-C763028A5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1075" y="3438525"/>
            <a:ext cx="26765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13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13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ДОНОР ПІДМІНЯЄ ОРГАН ВЛАДИ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28002D4-F179-4B27-A887-17339DA9E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1075" y="3743325"/>
            <a:ext cx="267652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13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13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фінансування не замінює дозволи й державний нагляд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64AC15D-6729-42EA-92FE-3054DCA65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33875"/>
            <a:ext cx="3429000" cy="8382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E093279D-B740-47A4-8E6A-30A0239EE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57700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D5F5520-A5EF-4BC1-909F-06D57C082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57700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F6085CAF-8512-4BFD-BD79-CAD8571ED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4419600"/>
            <a:ext cx="26765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13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13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ЗАПИСИ СТВОРЕНО ПІСЛЯ РОБІТ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38D7BDDF-C81F-459E-ADD6-6929D10EB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1575" y="4724400"/>
            <a:ext cx="267652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13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13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втрачаються координати, хронологія та первинні дані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F8E3E20-0450-4188-B587-321E0A869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4333875"/>
            <a:ext cx="3429000" cy="8382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493B18BD-B0D6-44DD-BB69-644C79C1B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4457700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C28D2956-5A6B-4EC2-82EF-7DF439A2D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4457700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C9368F1B-7841-40EB-AC67-A795A02D3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4419600"/>
            <a:ext cx="26765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13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713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ОПЕРАТОР САМ ЗМІНИВ ПРОЄКТ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26ECF3C7-77C9-4A19-8DC6-491194413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4724400"/>
            <a:ext cx="267652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13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13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зміна потребує оцінювання, погодження й документації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4052A05F-87A4-4AEE-AEAC-D69B6A2D4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333875"/>
            <a:ext cx="3429000" cy="8382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C6241BDE-4A3C-462B-8C74-CD4FD1379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457700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AF74DE4F-D9E4-4B4D-BEB1-12BA39392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457700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9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D7B5D395-9629-40F3-B590-0F185EAF6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1075" y="4419600"/>
            <a:ext cx="26765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13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13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ПІД ЧАС ОЧИЩЕННЯ ЗНИЩЕНО ДОКАЗИ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153C5DB6-2FD5-46B6-8242-EF506C7FB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01075" y="4724400"/>
            <a:ext cx="2676525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13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13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до вилучення матеріалів перевіряють їх доказове значення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D93DFE41-7D79-4C08-94E3-EAB70CED6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67350"/>
            <a:ext cx="10972800" cy="600075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C1E1F962-1F0B-44E7-B067-3AA2EA3FA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34025"/>
            <a:ext cx="105918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Спільна причина більшості помилок: роботи починаються раніше, ніж визначено права, процедури, докази, критерії та відповідальних осіб.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20320484-F172-4F86-9054-2A50A04D5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221239365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34A76667-F191-4DDA-A710-C1DD9D05C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КОМПЛЕКСНИЙ КЕЙС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4338F0-04E2-49E8-AD35-ADB0CFABD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Зруйнована нафтобаза біля малої річки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F935CE-5ECC-477E-B64A-96608532C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7A9ABB-EFCA-4722-BE11-AFDDE5CAD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41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4EF49B-94CD-4CBB-B299-1E33BECE6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23900"/>
          </a:xfrm>
          <a:prstGeom xmlns:a="http://schemas.openxmlformats.org/drawingml/2006/main" prst="roundRect">
            <a:avLst>
              <a:gd name="adj" fmla="val 17105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C0563E-53AA-48C7-BBB2-A4CE58A26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23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C18D3E-712C-4AEA-B66B-0E7594E3A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D33288-C070-495A-844E-4CF2BD4CF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778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Ситуаційний кейс — навчальна модель реальної проблеми, у якій потрібно узгодити правові, безпекові, екологічні, фінансові та організаційні рішення.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7DD86A-B07E-4E13-AFA7-6343336D0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05050"/>
            <a:ext cx="109728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6C1355-19BF-4E71-8AF0-E8D23EC6A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390775"/>
            <a:ext cx="10591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Зруйновані резервуари на приватній і комунальній землі. Забруднений стік надходить до малої річки. Міжнародний донор готовий фінансувати очищення.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81780A-7B33-4758-B76A-5E21373DA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19425"/>
            <a:ext cx="2476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УЧАСНИКИ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91DF6D-9E3C-4D3E-9574-78B9F0124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власник  ·  громада  ·  державні органи  ·  ДСНС  ·  оператор ПМД  ·  замовник  ·  проєктувальник  ·  оператор ремедіації  ·  лабораторія  ·  донор  ·  водогосподарська організація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1DD180-02B4-455F-8F97-8EF02CE04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81425"/>
            <a:ext cx="2543175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384484-9C6B-4AAA-B5D3-C9A6B671F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81425"/>
            <a:ext cx="2543175" cy="352425"/>
          </a:xfrm>
          <a:prstGeom xmlns:a="http://schemas.openxmlformats.org/drawingml/2006/main" prst="roundRect">
            <a:avLst>
              <a:gd name="adj" fmla="val 27027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845951-CD59-4630-B874-28F4DD0C4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19525"/>
            <a:ext cx="23145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1. ПРАВА І БЕЗПЕКА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CEDB6C-DFAB-4EA8-AF8C-9FF321C38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4248150"/>
            <a:ext cx="2952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60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60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65757C-3699-4577-BCCD-B471398CA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200525"/>
            <a:ext cx="1924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межі та статус земель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20A6E4-BDF3-474F-80D7-82D956A92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4476750"/>
            <a:ext cx="2952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60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60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A12B7B-89F1-44EE-992A-8C961193D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429125"/>
            <a:ext cx="1924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мінний статус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4B9A11-4C95-4217-A479-B982B3502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4705350"/>
            <a:ext cx="2952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60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60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078D93-DBA2-48D2-B57B-F7E61DE67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657725"/>
            <a:ext cx="1924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вихідний стан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5A8B6BE-3D66-4CA2-A96D-5C690180E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4933950"/>
            <a:ext cx="2952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60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60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DAA21A8-B6ED-41E3-86A5-CE2CF77E4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886325"/>
            <a:ext cx="1924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повідомлення органів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02C7F8A-5315-488F-AC89-DBADFD5FF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5162550"/>
            <a:ext cx="2952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600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600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A0C435C-9C51-402C-8B9D-27C7FC7C2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114925"/>
            <a:ext cx="1924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збереження доказів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21D68B4-F002-49AD-926E-34EDEA21D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3781425"/>
            <a:ext cx="2543175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5A05526-E9F0-4626-9DDC-F72681DBE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3781425"/>
            <a:ext cx="2543175" cy="352425"/>
          </a:xfrm>
          <a:prstGeom xmlns:a="http://schemas.openxmlformats.org/drawingml/2006/main" prst="roundRect">
            <a:avLst>
              <a:gd name="adj" fmla="val 27027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5E995B4-8B90-4CE8-B08D-8E309FA4A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57575" y="3819525"/>
            <a:ext cx="23145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2. ОЦІНКА І ПЛАНУВАННЯ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93C1399-CFC7-43A3-BB23-FDC1BF488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4248150"/>
            <a:ext cx="2952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60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60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D8F7C01-F6D8-4E70-B680-964246509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9525" y="4200525"/>
            <a:ext cx="1924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джерела та міграція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816B02F-4E4F-4ED5-9165-A3C182B0D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4476750"/>
            <a:ext cx="2952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60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60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C41D8A8-72E4-4C7F-AAE9-36FEA333A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9525" y="4429125"/>
            <a:ext cx="1924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ризик для річки й водозаборів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08F237A-28AE-48AC-B9F8-C613B7E5A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4705350"/>
            <a:ext cx="2952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60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60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47F0AE6-7EDA-41CC-A136-C462A8E8B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9525" y="4657725"/>
            <a:ext cx="1924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визначення замовника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B81EDCF-EE96-4C53-818F-339BF83DB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4933950"/>
            <a:ext cx="2952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60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60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9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A406BFA2-AEA3-4C28-9F22-3C73C804C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9525" y="4886325"/>
            <a:ext cx="1924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технічне завдання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6D30C63-68D8-4B23-BB89-4A9C82C93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5162550"/>
            <a:ext cx="2952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60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60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362E0FD-9A9B-49E4-8F49-D54F5397C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9525" y="5114925"/>
            <a:ext cx="1924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перевірка потреби в ОВД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1715D6D-0E09-4B2B-BAD1-FA26538D1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3781425"/>
            <a:ext cx="2543175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D9666B92-2ABC-4878-9CBF-5E5C973EE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3781425"/>
            <a:ext cx="2543175" cy="352425"/>
          </a:xfrm>
          <a:prstGeom xmlns:a="http://schemas.openxmlformats.org/drawingml/2006/main" prst="roundRect">
            <a:avLst>
              <a:gd name="adj" fmla="val 27027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CC28DCA-A63C-4BC0-98A8-69CE0CC6E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819525"/>
            <a:ext cx="23145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3. ВИКОНАННЯ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7087B01-95C4-4000-B2F5-46BBF8AA2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4248150"/>
            <a:ext cx="2952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60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60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969E35F1-7723-42BF-816F-737434AEF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4200525"/>
            <a:ext cx="1924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статус вилученого ґрунту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2971902-F96A-4C13-8AD2-A44F24521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4476750"/>
            <a:ext cx="2952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60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60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D0F0C77F-64E5-405D-8DDA-169FCFC00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4429125"/>
            <a:ext cx="1924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компетентні оператори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D9772504-969C-4A9E-8881-4B1C6823B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4705350"/>
            <a:ext cx="2952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60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60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2CCCCCC1-465B-4AE5-8F6B-FB36A9CA1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4657725"/>
            <a:ext cx="1924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план управління відходами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CB22CFED-D5F2-4E8C-86F2-DD1CAF62D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4933950"/>
            <a:ext cx="2952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60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60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40BC37A8-AABE-42B6-B769-1A4EC211D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4886325"/>
            <a:ext cx="1924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критерії очищення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CDC9EF41-781C-4D0D-97A7-DC0B58DD4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5162550"/>
            <a:ext cx="2952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60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60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16C1483B-7872-42E7-A5CF-8866A15B7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5114925"/>
            <a:ext cx="1924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незалежний контроль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AA8B3FD9-1BA6-4382-B8FF-30916935F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781425"/>
            <a:ext cx="2543175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E2DB6E90-7B7E-4C55-9623-EE5D2EC78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781425"/>
            <a:ext cx="2543175" cy="352425"/>
          </a:xfrm>
          <a:prstGeom xmlns:a="http://schemas.openxmlformats.org/drawingml/2006/main" prst="roundRect">
            <a:avLst>
              <a:gd name="adj" fmla="val 27027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A6F23FEF-1367-49C9-8805-6C2851E95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4925" y="3819525"/>
            <a:ext cx="231457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4. ЗАВЕРШЕННЯ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996DAEC6-AF0C-4DA9-A4CF-0B55629E7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4248150"/>
            <a:ext cx="2952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60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60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F517688B-C9EF-4DD3-A04B-1E5861D32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4200525"/>
            <a:ext cx="1924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донорська угода</a:t>
            </a:r>
          </a:p>
        </p:txBody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B21339A7-6770-4FE2-B6F3-C899BECB0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4476750"/>
            <a:ext cx="2952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60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60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8B2EE0BE-09F2-483F-B888-11F1D3DF1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4429125"/>
            <a:ext cx="1924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інформування громади</a:t>
            </a:r>
          </a:p>
        </p:txBody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8ABC2046-5A9F-41EC-BCEE-CCFDD08FF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4705350"/>
            <a:ext cx="2952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60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60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6CC4AEEF-94CA-4532-82E9-2E71C01E2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4657725"/>
            <a:ext cx="1924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програма моніторингу</a:t>
            </a:r>
          </a:p>
        </p:txBody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79C6D114-F960-4D4C-B89C-C86CF0310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4933950"/>
            <a:ext cx="2952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60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60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24B6B090-BA61-4F02-9CDB-0C89C5B64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4886325"/>
            <a:ext cx="1924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акт завершення</a:t>
            </a:r>
          </a:p>
        </p:txBody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D9A8DD77-6F83-4376-84BA-9B0203C5F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5162550"/>
            <a:ext cx="2952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600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600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A3524863-4666-4EB8-AA21-1855C7BEB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5114925"/>
            <a:ext cx="1924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82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довгострокове утримання</a:t>
            </a:r>
          </a:p>
        </p:txBody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5A6379B8-F147-4C50-9C68-CFACC3C98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57850"/>
            <a:ext cx="10972800" cy="504825"/>
          </a:xfrm>
          <a:prstGeom xmlns:a="http://schemas.openxmlformats.org/drawingml/2006/main" prst="roundRect">
            <a:avLst>
              <a:gd name="adj" fmla="val 22642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8A96FDC8-1E87-42DA-BBEE-B561F36FB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724525"/>
            <a:ext cx="105918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6562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Кейс показує: фінансування очищення можливе лише після узгодження прав на землю, безпеки доступу, доказів шкоди, дозвільних процедур і відповідальності.</a:t>
            </a:r>
          </a:p>
        </p:txBody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7A6A734A-663C-44F8-A9F0-5FB8DFF09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60404339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5" name="">
            <a:extLst xmlns:a="http://schemas.openxmlformats.org/drawingml/2006/main">
              <a:ext uri="{FF2B5EF4-FFF2-40B4-BE49-F238E27FC236}">
                <a16:creationId xmlns:a16="http://schemas.microsoft.com/office/drawing/2014/main" id="{BCDB2A07-C503-4C27-8A2D-991A13D2F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КОНТРОЛЬНИЙ ПЕРЕЛІК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47E884-D5EC-4EAD-B319-10282AD3E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Мінімальний пакет документів проєкту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4E4C70-534B-41FA-8A41-F0C348E99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F8E514-E6BB-48AC-B7E1-064796E28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42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53823A-9AB8-447C-9C0B-CC434D85A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23900"/>
          </a:xfrm>
          <a:prstGeom xmlns:a="http://schemas.openxmlformats.org/drawingml/2006/main" prst="roundRect">
            <a:avLst>
              <a:gd name="adj" fmla="val 17105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FD5BF5-4221-413D-9825-5C4CDA9B9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23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EEB573-5C80-4DBA-B489-A3D90FD09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5CFD11-08A1-4B7A-853F-C5695719F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778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Пакет документів проєкту — взаємопов’язана сукупність правових, технічних, безпекових, екологічних і фінансових матеріалів, що супроводжують роботи від підготовки до моніторингу.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C09932-7030-47CD-9280-947FF42AE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52675"/>
            <a:ext cx="3429000" cy="3257550"/>
          </a:xfrm>
          <a:prstGeom xmlns:a="http://schemas.openxmlformats.org/drawingml/2006/main" prst="roundRect">
            <a:avLst>
              <a:gd name="adj" fmla="val 38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3371F4-96B9-4148-9490-251529891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52675"/>
            <a:ext cx="3429000" cy="409575"/>
          </a:xfrm>
          <a:prstGeom xmlns:a="http://schemas.openxmlformats.org/drawingml/2006/main" prst="roundRect">
            <a:avLst>
              <a:gd name="adj" fmla="val 25581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A34DFC-6489-4706-9F3D-0689535DF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19350"/>
            <a:ext cx="30861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ДО ПОЧАТКУ РОБІТ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17D870-5AF9-43E0-B0BE-2831E81F8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914650"/>
            <a:ext cx="2381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9414"/>
          </a:bodyPr>
          <a:lstStyle xmlns:a="http://schemas.openxmlformats.org/drawingml/2006/main"/>
          <a:p xmlns:a="http://schemas.openxmlformats.org/drawingml/2006/main">
            <a:pPr algn="l">
              <a:defRPr sz="638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3E5A3B-AB33-49FD-9388-0ADBF48F4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847975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документи на землю і кадастрова схема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C6EEB0-6C6D-43D3-A6F0-349594A16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190875"/>
            <a:ext cx="2381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9414"/>
          </a:bodyPr>
          <a:lstStyle xmlns:a="http://schemas.openxmlformats.org/drawingml/2006/main"/>
          <a:p xmlns:a="http://schemas.openxmlformats.org/drawingml/2006/main">
            <a:pPr algn="l">
              <a:defRPr sz="638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F0998D-1873-48C0-8BFF-7592C2591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124200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мінний статус, первинне обстеження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38FB42-9188-41B6-9B18-079D66F50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467100"/>
            <a:ext cx="2381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9414"/>
          </a:bodyPr>
          <a:lstStyle xmlns:a="http://schemas.openxmlformats.org/drawingml/2006/main"/>
          <a:p xmlns:a="http://schemas.openxmlformats.org/drawingml/2006/main">
            <a:pPr algn="l">
              <a:defRPr sz="638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8E2AF7-DDC9-4365-9735-6F7040320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400425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реєстр небезпек і план безпеки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B7F108-1148-41F4-87E0-00A8A14DF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43325"/>
            <a:ext cx="2381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9414"/>
          </a:bodyPr>
          <a:lstStyle xmlns:a="http://schemas.openxmlformats.org/drawingml/2006/main"/>
          <a:p xmlns:a="http://schemas.openxmlformats.org/drawingml/2006/main">
            <a:pPr algn="l">
              <a:defRPr sz="638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E96550-B0CD-4367-B7CC-535453051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676650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вихідні дані та технічне завдання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18A507-2458-4816-ABB1-BE6097062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019550"/>
            <a:ext cx="2381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9414"/>
          </a:bodyPr>
          <a:lstStyle xmlns:a="http://schemas.openxmlformats.org/drawingml/2006/main"/>
          <a:p xmlns:a="http://schemas.openxmlformats.org/drawingml/2006/main">
            <a:pPr algn="l">
              <a:defRPr sz="638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490388-560C-44F8-B0DA-281557513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952875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проєктна документація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F59668-FA3D-4139-98EB-14990F959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295775"/>
            <a:ext cx="2381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9414"/>
          </a:bodyPr>
          <a:lstStyle xmlns:a="http://schemas.openxmlformats.org/drawingml/2006/main"/>
          <a:p xmlns:a="http://schemas.openxmlformats.org/drawingml/2006/main">
            <a:pPr algn="l">
              <a:defRPr sz="638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54A221-781E-4120-BB53-E9380BDB4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229100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висновок щодо СЕО або ОВД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F1713F3-A051-4DEB-A516-4EB6C9D56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572000"/>
            <a:ext cx="2381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9414"/>
          </a:bodyPr>
          <a:lstStyle xmlns:a="http://schemas.openxmlformats.org/drawingml/2006/main"/>
          <a:p xmlns:a="http://schemas.openxmlformats.org/drawingml/2006/main">
            <a:pPr algn="l">
              <a:defRPr sz="638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A389224-BFFD-42D3-8503-CB8913282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505325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дозволи та план управління відходами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9FE068E-57E0-45F3-8397-A69EDC26D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848225"/>
            <a:ext cx="2381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9414"/>
          </a:bodyPr>
          <a:lstStyle xmlns:a="http://schemas.openxmlformats.org/drawingml/2006/main"/>
          <a:p xmlns:a="http://schemas.openxmlformats.org/drawingml/2006/main">
            <a:pPr algn="l">
              <a:defRPr sz="638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B76258E-3AD0-467C-85C6-F9488C1E2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781550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план моніторингу й взаємодії з громадою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1231EA6-ECC2-4642-8DEF-CD3030FC5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124450"/>
            <a:ext cx="2381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9414"/>
          </a:bodyPr>
          <a:lstStyle xmlns:a="http://schemas.openxmlformats.org/drawingml/2006/main"/>
          <a:p xmlns:a="http://schemas.openxmlformats.org/drawingml/2006/main">
            <a:pPr algn="l">
              <a:defRPr sz="638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A00561D-42D9-4070-8C8E-30F90E6B1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5057775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договори та матриця відповідальності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7E937FF-4021-40AD-992A-60AC6792A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352675"/>
            <a:ext cx="3429000" cy="3257550"/>
          </a:xfrm>
          <a:prstGeom xmlns:a="http://schemas.openxmlformats.org/drawingml/2006/main" prst="roundRect">
            <a:avLst>
              <a:gd name="adj" fmla="val 38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57CCAB3-2CA8-4A06-A9AF-2A3BFB607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352675"/>
            <a:ext cx="3429000" cy="409575"/>
          </a:xfrm>
          <a:prstGeom xmlns:a="http://schemas.openxmlformats.org/drawingml/2006/main" prst="roundRect">
            <a:avLst>
              <a:gd name="adj" fmla="val 25581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145754B-73EC-45AF-8513-2B0A70D9B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419350"/>
            <a:ext cx="30861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ПІД ЧАС РОБІТ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D89B1DD-51B9-4EEA-9F99-3C5254F1E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914650"/>
            <a:ext cx="2381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9414"/>
          </a:bodyPr>
          <a:lstStyle xmlns:a="http://schemas.openxmlformats.org/drawingml/2006/main"/>
          <a:p xmlns:a="http://schemas.openxmlformats.org/drawingml/2006/main">
            <a:pPr algn="l">
              <a:defRPr sz="638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0A6AAAF-B7E7-4B27-A48B-62A2EA937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847975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журнали робіт, інструктажів і рішень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6B003B3B-03F8-4554-896B-1351FC597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190875"/>
            <a:ext cx="2381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9414"/>
          </a:bodyPr>
          <a:lstStyle xmlns:a="http://schemas.openxmlformats.org/drawingml/2006/main"/>
          <a:p xmlns:a="http://schemas.openxmlformats.org/drawingml/2006/main">
            <a:pPr algn="l">
              <a:defRPr sz="638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A4F1557-9E85-4A7C-8FBD-FC0FE96CE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3124200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реєстр змін та виконавчі схеми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A799D43-CF0F-43F2-97D9-1E3282D17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467100"/>
            <a:ext cx="2381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9414"/>
          </a:bodyPr>
          <a:lstStyle xmlns:a="http://schemas.openxmlformats.org/drawingml/2006/main"/>
          <a:p xmlns:a="http://schemas.openxmlformats.org/drawingml/2006/main">
            <a:pPr algn="l">
              <a:defRPr sz="638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5F49507B-26A2-46CC-9A60-86F23B7B1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3400425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протоколи пробовідбору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6EDB561-68B7-49F5-94F8-2D08AF376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743325"/>
            <a:ext cx="2381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9414"/>
          </a:bodyPr>
          <a:lstStyle xmlns:a="http://schemas.openxmlformats.org/drawingml/2006/main"/>
          <a:p xmlns:a="http://schemas.openxmlformats.org/drawingml/2006/main">
            <a:pPr algn="l">
              <a:defRPr sz="638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1947AAF-AE7B-439C-8EB7-41405A12C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3676650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форми chain of custody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A473FD29-4391-4B56-90DC-6E68B19B2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019550"/>
            <a:ext cx="2381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9414"/>
          </a:bodyPr>
          <a:lstStyle xmlns:a="http://schemas.openxmlformats.org/drawingml/2006/main"/>
          <a:p xmlns:a="http://schemas.openxmlformats.org/drawingml/2006/main">
            <a:pPr algn="l">
              <a:defRPr sz="638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ADE2AFFE-7FEA-44AC-BD61-BB5FE2BD8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3952875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лабораторні протоколи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3F36891A-9C0A-45A3-8E07-636AB102F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295775"/>
            <a:ext cx="2381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9414"/>
          </a:bodyPr>
          <a:lstStyle xmlns:a="http://schemas.openxmlformats.org/drawingml/2006/main"/>
          <a:p xmlns:a="http://schemas.openxmlformats.org/drawingml/2006/main">
            <a:pPr algn="l">
              <a:defRPr sz="638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9529AFF8-8F03-4D48-8662-5487FB2C4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4229100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облік матеріалів і руху відходів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65959136-454B-4CCE-B975-99DF27BC2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572000"/>
            <a:ext cx="2381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9414"/>
          </a:bodyPr>
          <a:lstStyle xmlns:a="http://schemas.openxmlformats.org/drawingml/2006/main"/>
          <a:p xmlns:a="http://schemas.openxmlformats.org/drawingml/2006/main">
            <a:pPr algn="l">
              <a:defRPr sz="638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4B42DEA0-DB9D-4729-A91E-9410733EC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4505325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фото- та геопросторова фіксація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294DB754-962E-4DEB-B346-55213EF4D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848225"/>
            <a:ext cx="2381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9414"/>
          </a:bodyPr>
          <a:lstStyle xmlns:a="http://schemas.openxmlformats.org/drawingml/2006/main"/>
          <a:p xmlns:a="http://schemas.openxmlformats.org/drawingml/2006/main">
            <a:pPr algn="l">
              <a:defRPr sz="638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7823A741-BB45-49E6-B5B7-E9C84A1F7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4781550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протоколи інцидентів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35E05419-24C0-4EEC-B0E5-EF3650F20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5124450"/>
            <a:ext cx="2381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9414"/>
          </a:bodyPr>
          <a:lstStyle xmlns:a="http://schemas.openxmlformats.org/drawingml/2006/main"/>
          <a:p xmlns:a="http://schemas.openxmlformats.org/drawingml/2006/main">
            <a:pPr algn="l">
              <a:defRPr sz="638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BF8593C0-C861-4E80-82A7-F73F3E1F4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5057775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проміжні звіти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65708EDC-4985-4B05-80D1-DF9C5CF3F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352675"/>
            <a:ext cx="3429000" cy="3257550"/>
          </a:xfrm>
          <a:prstGeom xmlns:a="http://schemas.openxmlformats.org/drawingml/2006/main" prst="roundRect">
            <a:avLst>
              <a:gd name="adj" fmla="val 38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B19EA3FE-9DA9-44F2-BC02-E9EDCD205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352675"/>
            <a:ext cx="3429000" cy="409575"/>
          </a:xfrm>
          <a:prstGeom xmlns:a="http://schemas.openxmlformats.org/drawingml/2006/main" prst="roundRect">
            <a:avLst>
              <a:gd name="adj" fmla="val 25581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3092EFC7-CC40-43A9-8461-867C849FD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419350"/>
            <a:ext cx="30861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ПІСЛЯ ЗАВЕРШЕННЯ</a:t>
            </a:r>
          </a:p>
        </p:txBody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79FBF3C9-3008-4888-ADF4-B167E089F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914650"/>
            <a:ext cx="2381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9414"/>
          </a:bodyPr>
          <a:lstStyle xmlns:a="http://schemas.openxmlformats.org/drawingml/2006/main"/>
          <a:p xmlns:a="http://schemas.openxmlformats.org/drawingml/2006/main">
            <a:pPr algn="l">
              <a:defRPr sz="638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BBAA587C-C3B5-46E6-B31A-6AB624BDB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847975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виконавчий звіт і акт приймання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B972D7C5-D2DE-4FD5-8319-3E64CF1CC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190875"/>
            <a:ext cx="2381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9414"/>
          </a:bodyPr>
          <a:lstStyle xmlns:a="http://schemas.openxmlformats.org/drawingml/2006/main"/>
          <a:p xmlns:a="http://schemas.openxmlformats.org/drawingml/2006/main">
            <a:pPr algn="l">
              <a:defRPr sz="638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6847B410-1892-4A5D-BEE3-272591F4A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124200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контрольні лабораторні результати</a:t>
            </a:r>
          </a:p>
        </p:txBody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97A9AA54-652C-440D-8A4E-F50312D63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467100"/>
            <a:ext cx="2381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9414"/>
          </a:bodyPr>
          <a:lstStyle xmlns:a="http://schemas.openxmlformats.org/drawingml/2006/main"/>
          <a:p xmlns:a="http://schemas.openxmlformats.org/drawingml/2006/main">
            <a:pPr algn="l">
              <a:defRPr sz="638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F2208955-BD7A-4F9D-BE1A-06F9199D2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400425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карта фактично очищеної території</a:t>
            </a:r>
          </a:p>
        </p:txBody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800B4C89-5F8E-46B9-AE5E-E7D5A448F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743325"/>
            <a:ext cx="2381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9414"/>
          </a:bodyPr>
          <a:lstStyle xmlns:a="http://schemas.openxmlformats.org/drawingml/2006/main"/>
          <a:p xmlns:a="http://schemas.openxmlformats.org/drawingml/2006/main">
            <a:pPr algn="l">
              <a:defRPr sz="638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7D223C52-1440-4BE0-A835-439074043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676650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реєстр переданих відходів</a:t>
            </a:r>
          </a:p>
        </p:txBody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21A0743F-19AA-41DB-B084-7FFA51D9D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019550"/>
            <a:ext cx="2381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9414"/>
          </a:bodyPr>
          <a:lstStyle xmlns:a="http://schemas.openxmlformats.org/drawingml/2006/main"/>
          <a:p xmlns:a="http://schemas.openxmlformats.org/drawingml/2006/main">
            <a:pPr algn="l">
              <a:defRPr sz="638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C1941B5C-FA65-4134-864E-A9FB5C439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952875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залишкові ризики й обмеження</a:t>
            </a:r>
          </a:p>
        </p:txBody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7CDCEFD6-E779-4CC2-829C-6E9EE96EB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295775"/>
            <a:ext cx="2381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9414"/>
          </a:bodyPr>
          <a:lstStyle xmlns:a="http://schemas.openxmlformats.org/drawingml/2006/main"/>
          <a:p xmlns:a="http://schemas.openxmlformats.org/drawingml/2006/main">
            <a:pPr algn="l">
              <a:defRPr sz="638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97321555-9803-4604-98E2-A981109DA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29100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післяпроєктний моніторинг</a:t>
            </a:r>
          </a:p>
        </p:txBody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7F79735B-52BC-48D0-9051-DFDAA3D61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572000"/>
            <a:ext cx="2381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9414"/>
          </a:bodyPr>
          <a:lstStyle xmlns:a="http://schemas.openxmlformats.org/drawingml/2006/main"/>
          <a:p xmlns:a="http://schemas.openxmlformats.org/drawingml/2006/main">
            <a:pPr algn="l">
              <a:defRPr sz="638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564CC5C3-7E1C-4329-A4E8-9CB81DFDD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505325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план технічного обслуговування</a:t>
            </a:r>
          </a:p>
        </p:txBody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4F423A49-DB04-49DC-90D2-194804CA6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4848225"/>
            <a:ext cx="2381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9414"/>
          </a:bodyPr>
          <a:lstStyle xmlns:a="http://schemas.openxmlformats.org/drawingml/2006/main"/>
          <a:p xmlns:a="http://schemas.openxmlformats.org/drawingml/2006/main">
            <a:pPr algn="l">
              <a:defRPr sz="638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11A9ED28-C2F5-47F9-BC24-010D4B2D8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781550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підсумковий фінансовий звіт</a:t>
            </a:r>
          </a:p>
        </p:txBody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97DC6AB4-A4F5-4189-A7BD-9A5CEC4FA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5124450"/>
            <a:ext cx="2381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49414"/>
          </a:bodyPr>
          <a:lstStyle xmlns:a="http://schemas.openxmlformats.org/drawingml/2006/main"/>
          <a:p xmlns:a="http://schemas.openxmlformats.org/drawingml/2006/main">
            <a:pPr algn="l">
              <a:defRPr sz="638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638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71" name="">
            <a:extLst xmlns:a="http://schemas.openxmlformats.org/drawingml/2006/main">
              <a:ext uri="{FF2B5EF4-FFF2-40B4-BE49-F238E27FC236}">
                <a16:creationId xmlns:a16="http://schemas.microsoft.com/office/drawing/2014/main" id="{5FBD2974-DC77-4A90-804F-BF58120AC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5057775"/>
            <a:ext cx="2762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69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інформування громади й архів даних</a:t>
            </a:r>
          </a:p>
        </p:txBody>
      </p:sp>
      <p:sp>
        <p:nvSpPr>
          <p:cNvPr id="72" name="">
            <a:extLst xmlns:a="http://schemas.openxmlformats.org/drawingml/2006/main">
              <a:ext uri="{FF2B5EF4-FFF2-40B4-BE49-F238E27FC236}">
                <a16:creationId xmlns:a16="http://schemas.microsoft.com/office/drawing/2014/main" id="{180C26C1-6A18-4170-BE63-0D47F1752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91200"/>
            <a:ext cx="10972800" cy="381000"/>
          </a:xfrm>
          <a:prstGeom xmlns:a="http://schemas.openxmlformats.org/drawingml/2006/main" prst="roundRect">
            <a:avLst>
              <a:gd name="adj" fmla="val 30000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73" name="">
            <a:extLst xmlns:a="http://schemas.openxmlformats.org/drawingml/2006/main">
              <a:ext uri="{FF2B5EF4-FFF2-40B4-BE49-F238E27FC236}">
                <a16:creationId xmlns:a16="http://schemas.microsoft.com/office/drawing/2014/main" id="{D95CD113-DFD9-4717-A434-86C803C01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857875"/>
            <a:ext cx="10591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803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Документи мають бути узгоджені між собою: карта, журнали, протоколи проб, рух відходів і фінансові записи повинні описувати той самий фактичний обсяг робіт.</a:t>
            </a:r>
          </a:p>
        </p:txBody>
      </p:sp>
      <p:sp>
        <p:nvSpPr>
          <p:cNvPr id="74" name="">
            <a:extLst xmlns:a="http://schemas.openxmlformats.org/drawingml/2006/main">
              <a:ext uri="{FF2B5EF4-FFF2-40B4-BE49-F238E27FC236}">
                <a16:creationId xmlns:a16="http://schemas.microsoft.com/office/drawing/2014/main" id="{2F23BCAB-836C-4667-91DE-2365691D2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208150277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9" name="">
            <a:extLst xmlns:a="http://schemas.openxmlformats.org/drawingml/2006/main">
              <a:ext uri="{FF2B5EF4-FFF2-40B4-BE49-F238E27FC236}">
                <a16:creationId xmlns:a16="http://schemas.microsoft.com/office/drawing/2014/main" id="{9BE48F42-C6DF-47E8-A341-5D92B75CA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ЗАГАЛЬНА МОДЕЛЬ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D4F2CE-C52E-471E-B3FF-AD622C797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Концептуальна схема правомірного відновлення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F2001-A4C3-4508-9528-9A8281DF5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6F979E-5E87-4491-AE11-40EBD22A0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43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5B3931-E715-4562-A3E7-6B44797CF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23900"/>
          </a:xfrm>
          <a:prstGeom xmlns:a="http://schemas.openxmlformats.org/drawingml/2006/main" prst="roundRect">
            <a:avLst>
              <a:gd name="adj" fmla="val 17105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7118FF-F5D1-427B-9B7A-C63BC0EB9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23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419D0F-E20A-4EB6-91E1-B333C09C9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5366EE-4C0E-459B-A582-FA0DE0389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778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Правомірне відновлення — послідовність рішень і робіт, виконаних компетентними сторонами на законній підставі, з належною безпекою, документуванням, контролем і моніторингом.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D3B834-3093-4D53-943F-671BEA4D1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28875"/>
            <a:ext cx="2543175" cy="638175"/>
          </a:xfrm>
          <a:prstGeom xmlns:a="http://schemas.openxmlformats.org/drawingml/2006/main" prst="roundRect">
            <a:avLst>
              <a:gd name="adj" fmla="val 164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41B5B0-F96C-4A23-9FB5-A6E3EA924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2581275"/>
            <a:ext cx="333375" cy="3333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2BCF98-D2E1-4E69-AA05-8CBAAE3AF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2581275"/>
            <a:ext cx="333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958530-BE6D-48B9-A922-5649CFB1F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495550"/>
            <a:ext cx="1809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правовий статус території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BE7710-7036-4E7C-B4FB-521A5A210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2552700"/>
            <a:ext cx="1809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93D88D-DEF2-4A69-B58F-A6B8D0F2B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2428875"/>
            <a:ext cx="2543175" cy="638175"/>
          </a:xfrm>
          <a:prstGeom xmlns:a="http://schemas.openxmlformats.org/drawingml/2006/main" prst="roundRect">
            <a:avLst>
              <a:gd name="adj" fmla="val 164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3A879D-62AB-4FE7-AC11-26C62F58A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581275"/>
            <a:ext cx="333375" cy="3333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B99DB4-99C0-4B12-AB8E-2E51CE8D1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581275"/>
            <a:ext cx="333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303ACB-805A-4FAD-A2BB-37A06610A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2495550"/>
            <a:ext cx="1809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безпека і доступ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AFF89D-00D5-43E0-BB15-4A028B341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5975" y="2552700"/>
            <a:ext cx="1809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3CFB5E-D6A2-4EDD-9314-7B07B6F41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2428875"/>
            <a:ext cx="2543175" cy="638175"/>
          </a:xfrm>
          <a:prstGeom xmlns:a="http://schemas.openxmlformats.org/drawingml/2006/main" prst="roundRect">
            <a:avLst>
              <a:gd name="adj" fmla="val 164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D52FD9-7FA6-4909-9A5E-870CB96E9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2581275"/>
            <a:ext cx="333375" cy="3333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165B22-4085-4D74-A4B9-BD6EC691A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2581275"/>
            <a:ext cx="333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6C61C8-07CD-4F15-BC53-4F1B857F4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7975" y="2495550"/>
            <a:ext cx="1809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вихідний стан та шкода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4D3D145-B960-4699-BE7A-53955558E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552700"/>
            <a:ext cx="1809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3BEE75B-5C3C-4FF4-89E9-9C04E7685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2428875"/>
            <a:ext cx="2543175" cy="638175"/>
          </a:xfrm>
          <a:prstGeom xmlns:a="http://schemas.openxmlformats.org/drawingml/2006/main" prst="roundRect">
            <a:avLst>
              <a:gd name="adj" fmla="val 164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E647E1C-53BA-4D1C-BB71-5E01DCA6B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581275"/>
            <a:ext cx="333375" cy="3333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D192F39-9EAF-4D8D-948E-24C3706D3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581275"/>
            <a:ext cx="333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B74DE23-AAF2-4D28-84E3-72F09B6FE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2495550"/>
            <a:ext cx="1809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замовник і відповідальні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9EFBB05-DFB7-484D-A619-BA6A074A0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95650"/>
            <a:ext cx="2543175" cy="638175"/>
          </a:xfrm>
          <a:prstGeom xmlns:a="http://schemas.openxmlformats.org/drawingml/2006/main" prst="roundRect">
            <a:avLst>
              <a:gd name="adj" fmla="val 16418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3341F90-FD3B-4F1C-AA26-3C7B4C84C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3448050"/>
            <a:ext cx="333375" cy="3333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F418FCC-F906-48B4-AAD6-72FE4FE77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3448050"/>
            <a:ext cx="333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37F356D-0883-42F4-8288-B38E12693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362325"/>
            <a:ext cx="1809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СЕО та/або ОВД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D2011D0-CB92-43DE-BFB5-2B05A8AC4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3419475"/>
            <a:ext cx="1809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45C2AB2-1882-47B4-AC98-378ECD095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3295650"/>
            <a:ext cx="2543175" cy="638175"/>
          </a:xfrm>
          <a:prstGeom xmlns:a="http://schemas.openxmlformats.org/drawingml/2006/main" prst="roundRect">
            <a:avLst>
              <a:gd name="adj" fmla="val 16418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DE2B254-2225-4C94-B10A-18A43537E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448050"/>
            <a:ext cx="333375" cy="3333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BA65D3A-FE82-4CC1-B355-19DC7C340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448050"/>
            <a:ext cx="333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D2810E7-7E21-4EE8-B5F6-96A43A70B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3362325"/>
            <a:ext cx="1809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проєктування і дозволи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81C079D-2B84-4313-AE6D-B59C0CB27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5975" y="3419475"/>
            <a:ext cx="1809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673EA7C-B684-4F41-A948-C5816DFA0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3295650"/>
            <a:ext cx="2543175" cy="638175"/>
          </a:xfrm>
          <a:prstGeom xmlns:a="http://schemas.openxmlformats.org/drawingml/2006/main" prst="roundRect">
            <a:avLst>
              <a:gd name="adj" fmla="val 16418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E241072A-6581-4650-8DAA-DE454AE98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3448050"/>
            <a:ext cx="333375" cy="3333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41888310-710A-444F-A12B-BE1FBA8AB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3448050"/>
            <a:ext cx="333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960E818-A4C9-4997-9D54-246C3160C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7975" y="3362325"/>
            <a:ext cx="1809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закупівля та договори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8DE19C0B-FC12-47EE-9BB4-6AF506D68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419475"/>
            <a:ext cx="1809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1F98BE61-64B8-450E-B28F-1A2C9DB1E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295650"/>
            <a:ext cx="2543175" cy="638175"/>
          </a:xfrm>
          <a:prstGeom xmlns:a="http://schemas.openxmlformats.org/drawingml/2006/main" prst="roundRect">
            <a:avLst>
              <a:gd name="adj" fmla="val 16418"/>
            </a:avLst>
          </a:prstGeom>
          <a:solidFill xmlns:a="http://schemas.openxmlformats.org/drawingml/2006/main">
            <a:srgbClr val="F2F6F4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38B9A1D3-3C26-4539-A681-4906A9EDD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448050"/>
            <a:ext cx="333375" cy="3333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DB715338-8B08-40F5-AF32-E86473DBC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448050"/>
            <a:ext cx="333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C6E2FC46-2E3B-4C98-95B5-A80170CEC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3362325"/>
            <a:ext cx="1809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виконання робіт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81253EF6-BDDA-4707-A9AB-C21FF7336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62425"/>
            <a:ext cx="2543175" cy="638175"/>
          </a:xfrm>
          <a:prstGeom xmlns:a="http://schemas.openxmlformats.org/drawingml/2006/main" prst="roundRect">
            <a:avLst>
              <a:gd name="adj" fmla="val 164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43E110C5-ADDA-40D7-8D04-118B37967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4314825"/>
            <a:ext cx="333375" cy="3333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3670DA6B-2E4B-4A45-9C57-C13FEF760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4314825"/>
            <a:ext cx="333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9</a:t>
            </a:r>
          </a:p>
        </p:txBody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9D618CF5-5A1E-4594-B7D8-24A7EE666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229100"/>
            <a:ext cx="1809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матеріали, проби й відходи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877BF128-E1B4-4B40-B3C5-C29A7AC8D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4286250"/>
            <a:ext cx="1809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7D1448A7-7483-4BDF-AB41-94398A602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3275" y="4162425"/>
            <a:ext cx="2543175" cy="638175"/>
          </a:xfrm>
          <a:prstGeom xmlns:a="http://schemas.openxmlformats.org/drawingml/2006/main" prst="roundRect">
            <a:avLst>
              <a:gd name="adj" fmla="val 164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9C341FCE-7F1B-4B55-B299-FDCEB2A60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4314825"/>
            <a:ext cx="333375" cy="3333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96A21A54-1080-47A2-B454-A21853A90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4314825"/>
            <a:ext cx="333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493BAA26-577E-4DA9-BAA0-119B9EDDE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229100"/>
            <a:ext cx="1809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незалежна перевірка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8D78071A-E727-4968-8B22-AE569453E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5975" y="4286250"/>
            <a:ext cx="1809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516905E4-6FC6-4341-9DB1-C03896F2D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4162425"/>
            <a:ext cx="2543175" cy="638175"/>
          </a:xfrm>
          <a:prstGeom xmlns:a="http://schemas.openxmlformats.org/drawingml/2006/main" prst="roundRect">
            <a:avLst>
              <a:gd name="adj" fmla="val 164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902FB702-A3BE-43BC-A043-6BF2CDA16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4314825"/>
            <a:ext cx="333375" cy="3333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59" name="">
            <a:extLst xmlns:a="http://schemas.openxmlformats.org/drawingml/2006/main">
              <a:ext uri="{FF2B5EF4-FFF2-40B4-BE49-F238E27FC236}">
                <a16:creationId xmlns:a16="http://schemas.microsoft.com/office/drawing/2014/main" id="{B4DB510F-0D79-4081-82A0-35EA9F670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4314825"/>
            <a:ext cx="333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60" name="">
            <a:extLst xmlns:a="http://schemas.openxmlformats.org/drawingml/2006/main">
              <a:ext uri="{FF2B5EF4-FFF2-40B4-BE49-F238E27FC236}">
                <a16:creationId xmlns:a16="http://schemas.microsoft.com/office/drawing/2014/main" id="{202AAE9F-6310-4139-92A1-CCE3CE764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7975" y="4229100"/>
            <a:ext cx="1809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акт і залишкові обмеження</a:t>
            </a:r>
          </a:p>
        </p:txBody>
      </p:sp>
      <p:sp>
        <p:nvSpPr>
          <p:cNvPr id="61" name="">
            <a:extLst xmlns:a="http://schemas.openxmlformats.org/drawingml/2006/main">
              <a:ext uri="{FF2B5EF4-FFF2-40B4-BE49-F238E27FC236}">
                <a16:creationId xmlns:a16="http://schemas.microsoft.com/office/drawing/2014/main" id="{BD873979-77C3-4CDC-AEF7-3FC36E95E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286250"/>
            <a:ext cx="1809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"/>
          </a:bodyPr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›</a:t>
            </a:r>
          </a:p>
        </p:txBody>
      </p:sp>
      <p:sp>
        <p:nvSpPr>
          <p:cNvPr id="62" name="">
            <a:extLst xmlns:a="http://schemas.openxmlformats.org/drawingml/2006/main">
              <a:ext uri="{FF2B5EF4-FFF2-40B4-BE49-F238E27FC236}">
                <a16:creationId xmlns:a16="http://schemas.microsoft.com/office/drawing/2014/main" id="{F2CC4BA3-CE17-420C-9CBC-551FC2605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4162425"/>
            <a:ext cx="2543175" cy="638175"/>
          </a:xfrm>
          <a:prstGeom xmlns:a="http://schemas.openxmlformats.org/drawingml/2006/main" prst="roundRect">
            <a:avLst>
              <a:gd name="adj" fmla="val 164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63" name="">
            <a:extLst xmlns:a="http://schemas.openxmlformats.org/drawingml/2006/main">
              <a:ext uri="{FF2B5EF4-FFF2-40B4-BE49-F238E27FC236}">
                <a16:creationId xmlns:a16="http://schemas.microsoft.com/office/drawing/2014/main" id="{696637DA-DACE-453A-9053-4D995E2FA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4314825"/>
            <a:ext cx="333375" cy="3333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64" name="">
            <a:extLst xmlns:a="http://schemas.openxmlformats.org/drawingml/2006/main">
              <a:ext uri="{FF2B5EF4-FFF2-40B4-BE49-F238E27FC236}">
                <a16:creationId xmlns:a16="http://schemas.microsoft.com/office/drawing/2014/main" id="{16183FE1-C9FF-444D-A049-41A937903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4314825"/>
            <a:ext cx="3333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65" name="">
            <a:extLst xmlns:a="http://schemas.openxmlformats.org/drawingml/2006/main">
              <a:ext uri="{FF2B5EF4-FFF2-40B4-BE49-F238E27FC236}">
                <a16:creationId xmlns:a16="http://schemas.microsoft.com/office/drawing/2014/main" id="{D5EEF5CF-35D7-498C-8839-5B5407741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4229100"/>
            <a:ext cx="1809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88" b="1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довгостроковий моніторинг</a:t>
            </a:r>
          </a:p>
        </p:txBody>
      </p:sp>
      <p:sp>
        <p:nvSpPr>
          <p:cNvPr id="66" name="">
            <a:extLst xmlns:a="http://schemas.openxmlformats.org/drawingml/2006/main">
              <a:ext uri="{FF2B5EF4-FFF2-40B4-BE49-F238E27FC236}">
                <a16:creationId xmlns:a16="http://schemas.microsoft.com/office/drawing/2014/main" id="{D79A9155-934C-4CBD-B66A-42F375196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76850"/>
            <a:ext cx="10972800" cy="78105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153047"/>
          </a:solidFill>
          <a:ln xmlns:a="http://schemas.openxmlformats.org/drawingml/2006/main" w="0">
            <a:noFill/>
          </a:ln>
        </p:spPr>
      </p:sp>
      <p:sp>
        <p:nvSpPr>
          <p:cNvPr id="67" name="">
            <a:extLst xmlns:a="http://schemas.openxmlformats.org/drawingml/2006/main">
              <a:ext uri="{FF2B5EF4-FFF2-40B4-BE49-F238E27FC236}">
                <a16:creationId xmlns:a16="http://schemas.microsoft.com/office/drawing/2014/main" id="{717BA90E-2DAE-4145-9D50-2F40C7794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343525"/>
            <a:ext cx="105918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Кожний наступний етап спирається на попередній. Пропуск правового статусу, безпеки, доказів або контролю створює ризик зупинення проєкту та неприйняття результату.</a:t>
            </a:r>
          </a:p>
        </p:txBody>
      </p:sp>
      <p:sp>
        <p:nvSpPr>
          <p:cNvPr id="68" name="">
            <a:extLst xmlns:a="http://schemas.openxmlformats.org/drawingml/2006/main">
              <a:ext uri="{FF2B5EF4-FFF2-40B4-BE49-F238E27FC236}">
                <a16:creationId xmlns:a16="http://schemas.microsoft.com/office/drawing/2014/main" id="{BE3DB758-0FD3-4C33-BAE4-B32C610DA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2042866155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1093B47B-EA09-43CA-BAB7-44589718C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ПІДСУМОК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532645-7C63-4D77-9EAA-64D472CFD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Нормативно обґрунтоване відновлення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431475-18AC-43AF-ACFB-2F5A7401B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109728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373F7F-7037-4D28-B249-5796094D4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0" y="257175"/>
            <a:ext cx="60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647982"/>
                </a:solidFill>
                <a:latin typeface="DejaVu Sans"/>
                <a:ea typeface="DejaVu Sans"/>
                <a:cs typeface="DejaVu Sans"/>
              </a:rPr>
              <a:t>44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EFD766-BD4F-4830-A4BC-2D8B50A36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723900"/>
          </a:xfrm>
          <a:prstGeom xmlns:a="http://schemas.openxmlformats.org/drawingml/2006/main" prst="roundRect">
            <a:avLst>
              <a:gd name="adj" fmla="val 17105"/>
            </a:avLst>
          </a:prstGeom>
          <a:solidFill xmlns:a="http://schemas.openxmlformats.org/drawingml/2006/main">
            <a:srgbClr val="EAF2F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9F64B4-DA1E-481D-9962-4FB4FE21A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76200" cy="723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BC45AA-EA41-415B-BD8B-CADD1AB21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466850"/>
            <a:ext cx="10591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ВИЗНАЧЕННЯ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30D357-756E-4F07-8AF7-3DAAAA98A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47825"/>
            <a:ext cx="10572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778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53047"/>
                </a:solidFill>
                <a:latin typeface="DejaVu Sans"/>
                <a:ea typeface="DejaVu Sans"/>
                <a:cs typeface="DejaVu Sans"/>
              </a:rPr>
              <a:t>Нормативно обґрунтоване відновлення — відновлення території, що поєднує законність, компетентне виконання, доказове документування, прозорий контроль і підтверджений екологічний результат.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FFAD25-9BB9-4633-8FB9-BCAE10F7C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71725"/>
            <a:ext cx="5219700" cy="742950"/>
          </a:xfrm>
          <a:prstGeom xmlns:a="http://schemas.openxmlformats.org/drawingml/2006/main" prst="roundRect">
            <a:avLst>
              <a:gd name="adj" fmla="val 1410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8947CA-28A9-4D73-90A1-31078B26B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71725"/>
            <a:ext cx="76200" cy="742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28E881-931F-4AD1-85B2-7C2B14A30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66975"/>
            <a:ext cx="17526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1">
                <a:solidFill>
                  <a:srgbClr val="2F7396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2F7396"/>
                </a:solidFill>
                <a:latin typeface="DejaVu Sans"/>
                <a:ea typeface="DejaVu Sans"/>
                <a:cs typeface="DejaVu Sans"/>
              </a:rPr>
              <a:t>КОМПЛЕКСНЕ РЕГУЛЮВАННЯ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D549B7-6CEB-4686-BB72-591CB766A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2438400"/>
            <a:ext cx="29718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2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2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Екологічні, земельні, водні, відходові, містобудівні й безпекові норми діють разом.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F196A2-B57B-4155-9CE1-CE19E7E8F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371725"/>
            <a:ext cx="5219700" cy="742950"/>
          </a:xfrm>
          <a:prstGeom xmlns:a="http://schemas.openxmlformats.org/drawingml/2006/main" prst="roundRect">
            <a:avLst>
              <a:gd name="adj" fmla="val 1410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68048F-344D-486C-8729-95897F745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371725"/>
            <a:ext cx="76200" cy="742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F289CC-9111-45E9-AE7E-44FFCDF62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466975"/>
            <a:ext cx="17526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СТАТУС І БЕЗПЕКА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DB98B2-04CD-458D-9247-0DB762DEA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438400"/>
            <a:ext cx="29718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2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2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До робіт встановлюють межі, власність, цільове призначення, обмеження та мінний статус.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9A484A-5DFE-4BFE-9ED9-49D9DA0C0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67075"/>
            <a:ext cx="5219700" cy="742950"/>
          </a:xfrm>
          <a:prstGeom xmlns:a="http://schemas.openxmlformats.org/drawingml/2006/main" prst="roundRect">
            <a:avLst>
              <a:gd name="adj" fmla="val 1410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E06D30-54FF-4757-941C-AA2FD6206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67075"/>
            <a:ext cx="76200" cy="742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8E4D2B-AF48-4BCF-AB21-9FC0656C1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362325"/>
            <a:ext cx="17526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СЕО ТА ОВД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1D059B-5536-4F22-9F4F-0DEBAD0D5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3333750"/>
            <a:ext cx="29718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2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2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СЕО оцінює плани й програми. ОВД оцінює конкретну плановану діяльність. Процедури не взаємозамінні.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E09DFB-051B-4A44-8609-EDD1756B8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267075"/>
            <a:ext cx="5219700" cy="742950"/>
          </a:xfrm>
          <a:prstGeom xmlns:a="http://schemas.openxmlformats.org/drawingml/2006/main" prst="roundRect">
            <a:avLst>
              <a:gd name="adj" fmla="val 1410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C7B8F4-192C-4BA1-96C3-CA36F1AF1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267075"/>
            <a:ext cx="76200" cy="742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F4ABE37-D563-4BBD-8803-A18AC126B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362325"/>
            <a:ext cx="17526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1">
                <a:solidFill>
                  <a:srgbClr val="E9B94F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E9B94F"/>
                </a:solidFill>
                <a:latin typeface="DejaVu Sans"/>
                <a:ea typeface="DejaVu Sans"/>
                <a:cs typeface="DejaVu Sans"/>
              </a:rPr>
              <a:t>РОЛІ Й ВІДПОВІДАЛЬНІСТЬ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2B31E55-C2BF-4BAE-B49C-CF719A8A4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3333750"/>
            <a:ext cx="29718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2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2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Власник не обов’язково винен у воєнній шкоді. Повноваження громади, держави, оператора й донора фіксують письмово.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EAA7645-635E-44CB-ABCD-C050C0714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62425"/>
            <a:ext cx="5219700" cy="742950"/>
          </a:xfrm>
          <a:prstGeom xmlns:a="http://schemas.openxmlformats.org/drawingml/2006/main" prst="roundRect">
            <a:avLst>
              <a:gd name="adj" fmla="val 1410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491D9B2-9D18-4AEA-8992-6479F8C21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62425"/>
            <a:ext cx="76200" cy="742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9C18B32-2BCD-48C4-9DE3-87DD715FA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257675"/>
            <a:ext cx="17526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1">
                <a:solidFill>
                  <a:srgbClr val="42B1BE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42B1BE"/>
                </a:solidFill>
                <a:latin typeface="DejaVu Sans"/>
                <a:ea typeface="DejaVu Sans"/>
                <a:cs typeface="DejaVu Sans"/>
              </a:rPr>
              <a:t>ДОКАЗИ Й ПРОСТЕЖУВАНІСТЬ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68150BF-0712-4F4C-869C-90521C497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7950" y="4229100"/>
            <a:ext cx="29718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2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2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Подія, джерело, забруднювач, міграція, реципієнт і наслідок мають бути пов’язані даними. Проби, відходи, рішення й кошти простежуються.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DC64702-24B5-41D6-AD1F-0028CDD73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162425"/>
            <a:ext cx="5219700" cy="742950"/>
          </a:xfrm>
          <a:prstGeom xmlns:a="http://schemas.openxmlformats.org/drawingml/2006/main" prst="roundRect">
            <a:avLst>
              <a:gd name="adj" fmla="val 1410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ADC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24DD19E-AF2F-47BF-9DE7-417F92C78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162425"/>
            <a:ext cx="76200" cy="742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3FA7506-4EAF-465D-961A-753C5463E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257675"/>
            <a:ext cx="17526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88" b="1">
                <a:solidFill>
                  <a:srgbClr val="BE6858"/>
                </a:solidFill>
                <a:latin typeface="DejaVu Sans"/>
                <a:ea typeface="DejaVu Sans"/>
                <a:cs typeface="DejaVu Sans"/>
              </a:defRPr>
            </a:pPr>
            <a:r>
              <a:rPr sz="788" b="1">
                <a:solidFill>
                  <a:srgbClr val="BE6858"/>
                </a:solidFill>
                <a:latin typeface="DejaVu Sans"/>
                <a:ea typeface="DejaVu Sans"/>
                <a:cs typeface="DejaVu Sans"/>
              </a:rPr>
              <a:t>ЕКОЛОГІЧНИЙ РЕЗУЛЬТАТ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CD421A3-A188-4630-A621-438F598D2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229100"/>
            <a:ext cx="29718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728" b="0">
                <a:solidFill>
                  <a:srgbClr val="1C3546"/>
                </a:solidFill>
                <a:latin typeface="DejaVu Sans"/>
                <a:ea typeface="DejaVu Sans"/>
                <a:cs typeface="DejaVu Sans"/>
              </a:defRPr>
            </a:pPr>
            <a:r>
              <a:rPr sz="728" b="0">
                <a:solidFill>
                  <a:srgbClr val="1C3546"/>
                </a:solidFill>
                <a:latin typeface="DejaVu Sans"/>
                <a:ea typeface="DejaVu Sans"/>
                <a:cs typeface="DejaVu Sans"/>
              </a:rPr>
              <a:t>Роботи завершуються після досягнення критеріїв, оформлення акту, визначення обмежень і запуску довгострокового моніторингу.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30C6912-9698-4F36-8DDB-529DE7283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0065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defRPr>
            </a:pPr>
            <a:r>
              <a:rPr sz="750" b="1">
                <a:solidFill>
                  <a:srgbClr val="729D7B"/>
                </a:solidFill>
                <a:latin typeface="DejaVu Sans"/>
                <a:ea typeface="DejaVu Sans"/>
                <a:cs typeface="DejaVu Sans"/>
              </a:rPr>
              <a:t>ПІДСУМКОВА ФОРМУЛА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51F244F-3C3F-414C-B563-1AD670DF4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76875"/>
            <a:ext cx="1409700" cy="428625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F9D925E-51F0-4A81-8765-38CEE2A02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5514975"/>
            <a:ext cx="12763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66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6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ЗАКОННІСТЬ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4CD125BF-B763-4E2E-8691-27EB28961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1700" y="5476875"/>
            <a:ext cx="1409700" cy="428625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42B1BE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DAA85A7-3C26-44A1-944D-30B0A7E25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5514975"/>
            <a:ext cx="12763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66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6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КОМПЕТЕНТНІСТЬ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FCBDCF1-B03B-405B-8F4F-8E842D5DE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5476875"/>
            <a:ext cx="1409700" cy="428625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11632C7-2DCE-436E-AB07-D2BCBA8B1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0475" y="5514975"/>
            <a:ext cx="12763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66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6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ДОКУМЕНТОВАНІСТЬ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3A65DEDD-FE62-46EB-A1E7-41F0770C5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5476875"/>
            <a:ext cx="1409700" cy="428625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E9B94F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372FDE1-2F64-4100-AA61-EAB060A73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62575" y="5514975"/>
            <a:ext cx="12763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66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6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ПРОЗОРІСТЬ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7535D5FF-E08F-496D-8BBF-E2C0FBD84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476875"/>
            <a:ext cx="1409700" cy="428625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BE6858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650C7982-77B3-4DEC-B381-9AEF47442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4675" y="5514975"/>
            <a:ext cx="12763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66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6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КОНТРОЛЬ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2D3E26B9-A561-4119-97AA-D932423AE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5476875"/>
            <a:ext cx="1409700" cy="428625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2F7396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AC54F64B-6B6A-42B8-96E6-C4F25A7B3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6775" y="5514975"/>
            <a:ext cx="12763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607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07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ЕКОЛОГІЧНИЙ РЕЗУЛЬТАТ</a:t>
            </a:r>
          </a:p>
        </p:txBody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2E0BD258-1D6C-4D40-AD1A-75D703424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2200" y="5476875"/>
            <a:ext cx="1409700" cy="428625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729D7B"/>
          </a:solidFill>
          <a:ln xmlns:a="http://schemas.openxmlformats.org/drawingml/2006/main" w="0">
            <a:noFill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E1B55C6A-7985-4DC3-9B23-6EE282EC0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48875" y="5514975"/>
            <a:ext cx="127635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607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07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ДОВГОСТРОКОВА ВІДПОВІДАЛЬНІСТЬ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C1AD6F97-F9D8-494C-978E-3A4E9107D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81775"/>
            <a:ext cx="7810500" cy="123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35417"/>
          </a:bodyPr>
          <a:lstStyle xmlns:a="http://schemas.openxmlformats.org/drawingml/2006/main"/>
          <a:p xmlns:a="http://schemas.openxmlformats.org/drawingml/2006/main">
            <a:pPr algn="l">
              <a:def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defRPr>
            </a:pPr>
            <a:r>
              <a:rPr sz="600" b="0">
                <a:solidFill>
                  <a:srgbClr val="7B8C93"/>
                </a:solidFill>
                <a:latin typeface="DejaVu Sans"/>
                <a:ea typeface="DejaVu Sans"/>
                <a:cs typeface="DejaVu Sans"/>
              </a:rPr>
              <a:t>E2 «Екологія»  ·  Повоєнне відновлення забруднених територій</a:t>
            </a:r>
          </a:p>
        </p:txBody>
      </p:sp>
    </p:spTree>
    <p:extLst>
      <p:ext uri="{BB962C8B-B14F-4D97-AF65-F5344CB8AC3E}">
        <p14:creationId xmlns:p14="http://schemas.microsoft.com/office/powerpoint/2010/main" val="8497317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2026-09-17T07:53:57.1430000Z</dcterms:created>
  <dcterms:modified xsi:type="dcterms:W3CDTF">2026-09-17T07:53:57.1430000Z</dcterms:modified>
</coreProperties>
</file>