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8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516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9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62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567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90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953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931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5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71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36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970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55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78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29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033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86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5B71E-A611-4F70-B942-83E44CE4CFCE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03D1D7-45EC-4D66-9A0D-AF79BB56B1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35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1%80%D1%96%D1%82_%D1%94%D0%B2%D1%80%D0%BE%D0%BF%D0%B5%D0%B9%D1%81%D1%8C%D0%BA%D0%B8%D0%B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k.wikipedia.org/wiki/%D0%9A%D1%80%D1%96%D1%82_%D1%94%D0%B2%D1%80%D0%BE%D0%BF%D0%B5%D0%B9%D1%81%D1%8C%D0%BA%D0%B8%D0%B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uk.wikipedia.org/wiki/%D0%9A%D1%80%D1%96%D1%82_%D1%94%D0%B2%D1%80%D0%BE%D0%BF%D0%B5%D0%B9%D1%81%D1%8C%D0%BA%D0%B8%D0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1%80%D1%96%D1%82_%D1%94%D0%B2%D1%80%D0%BE%D0%BF%D0%B5%D0%B9%D1%81%D1%8C%D0%BA%D0%B8%D0%B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1%80%D1%96%D1%82_%D1%94%D0%B2%D1%80%D0%BE%D0%BF%D0%B5%D0%B9%D1%81%D1%8C%D0%BA%D0%B8%D0%B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2CA48-5E50-223D-8E0B-0E8B9B21A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856" y="216568"/>
            <a:ext cx="10012292" cy="2262781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Еколого-систематичний огляд лісової </a:t>
            </a:r>
            <a:r>
              <a:rPr lang="uk-UA" b="1" dirty="0" err="1"/>
              <a:t>теріофауни</a:t>
            </a:r>
            <a:br>
              <a:rPr lang="uk-UA" b="1" dirty="0"/>
            </a:br>
            <a:r>
              <a:rPr lang="uk-UA" b="1" i="1" u="sng" dirty="0"/>
              <a:t>Ряд Комахоїдні (</a:t>
            </a:r>
            <a:r>
              <a:rPr lang="en-GB" b="1" i="1" u="sng" dirty="0" err="1"/>
              <a:t>Eulipotyphla</a:t>
            </a:r>
            <a:r>
              <a:rPr lang="en-GB" b="1" i="1" u="sng" dirty="0"/>
              <a:t>) </a:t>
            </a:r>
            <a:endParaRPr lang="uk-UA" b="1" i="1" u="sng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AD205F-741D-8F23-5002-25183DED2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76" b="11134"/>
          <a:stretch/>
        </p:blipFill>
        <p:spPr>
          <a:xfrm>
            <a:off x="2926566" y="2799471"/>
            <a:ext cx="6338867" cy="36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8C9871-2FCC-9646-D0BD-C915688C4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8" y="786254"/>
            <a:ext cx="7976380" cy="3777622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/>
              <a:t>                                   </a:t>
            </a:r>
            <a:endParaRPr lang="uk-UA" sz="1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C97C0F2-0BEF-3E81-5B8C-C3230E0CCA3B}"/>
              </a:ext>
            </a:extLst>
          </p:cNvPr>
          <p:cNvSpPr txBox="1">
            <a:spLocks/>
          </p:cNvSpPr>
          <p:nvPr/>
        </p:nvSpPr>
        <p:spPr>
          <a:xfrm>
            <a:off x="1298697" y="0"/>
            <a:ext cx="8911687" cy="786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 tooltip="Кріт європе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</a:t>
            </a:r>
            <a:r>
              <a:rPr lang="uk-UA" sz="32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Кріт європе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ріт європейський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uk-UA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Talpa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europaea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uk-UA" sz="3200" b="1" i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99CB8-A27A-3566-5F7E-54795E6642D5}"/>
              </a:ext>
            </a:extLst>
          </p:cNvPr>
          <p:cNvSpPr txBox="1"/>
          <p:nvPr/>
        </p:nvSpPr>
        <p:spPr>
          <a:xfrm>
            <a:off x="469667" y="1186433"/>
            <a:ext cx="857585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Кріт європейський, або кріт звичайний (</a:t>
            </a:r>
            <a:r>
              <a:rPr lang="en-GB" dirty="0" err="1"/>
              <a:t>Talpa</a:t>
            </a:r>
            <a:r>
              <a:rPr lang="en-GB" dirty="0"/>
              <a:t> europaea) — </a:t>
            </a:r>
            <a:r>
              <a:rPr lang="uk-UA" dirty="0"/>
              <a:t>комахоїдний ссавець роду кротів родини кротових (</a:t>
            </a:r>
            <a:r>
              <a:rPr lang="en-GB" dirty="0"/>
              <a:t>Talpidae) </a:t>
            </a:r>
            <a:r>
              <a:rPr lang="uk-UA" dirty="0"/>
              <a:t>ряду комахоїдних (</a:t>
            </a:r>
            <a:r>
              <a:rPr lang="en-GB" dirty="0" err="1"/>
              <a:t>Insectivora</a:t>
            </a:r>
            <a:r>
              <a:rPr lang="en-GB" dirty="0"/>
              <a:t>).</a:t>
            </a:r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Кріт європейський має подовжене циліндричне тіло, вкрите чорним оксамитовим хутром. Довжина тіла складає 12—16,5 см, хвіст — 2—4,8 см (рівна довжині голови); маса 70—119 г. Існує лише незначний статевий диморфізм — самці зазвичай трохи більші. Очі в крота крихітні, зі шпилькову головку, але помітні зовні, оскільки над очним яблуком є вузький проріз у шкірі завдовжки близько 0,5—1 мм (у більшості кротів, що мешкають на Кавказі, очі, проте, закриті шкірою). Зовнішнього вуха немає. Хутро оксамитове, росте вгору, а не вперед або назад, що допомагає кротові просуватися по підземному тунелю в будь-яку сторону. Забарвлення хутра матово-чорне, нижня частина тіла дещо світліша. У молодих кротів забарвлення темніше. Іноді зустрічається колірна аберація забарвлення: білі з палевим відтінком, сірі й коричневі кроти. Волосся хвоста виконує дотикову функцію, завдяки йому кріт може пересуватися в своїх тунелях задом наперед.</a:t>
            </a:r>
          </a:p>
        </p:txBody>
      </p:sp>
    </p:spTree>
    <p:extLst>
      <p:ext uri="{BB962C8B-B14F-4D97-AF65-F5344CB8AC3E}">
        <p14:creationId xmlns:p14="http://schemas.microsoft.com/office/powerpoint/2010/main" val="348338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ECB879-0B2D-5A91-D69F-3C8DA853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786254"/>
            <a:ext cx="8389194" cy="3777622"/>
          </a:xfrm>
        </p:spPr>
        <p:txBody>
          <a:bodyPr>
            <a:noAutofit/>
          </a:bodyPr>
          <a:lstStyle/>
          <a:p>
            <a:pPr algn="just"/>
            <a:r>
              <a:rPr lang="ru-RU" dirty="0" err="1"/>
              <a:t>Волосяний</a:t>
            </a:r>
            <a:r>
              <a:rPr lang="ru-RU" dirty="0"/>
              <a:t> </a:t>
            </a:r>
            <a:r>
              <a:rPr lang="ru-RU" dirty="0" err="1"/>
              <a:t>покрив</a:t>
            </a:r>
            <a:r>
              <a:rPr lang="ru-RU" dirty="0"/>
              <a:t> у крота короткий, </a:t>
            </a:r>
            <a:r>
              <a:rPr lang="ru-RU" dirty="0" err="1"/>
              <a:t>м'який</a:t>
            </a:r>
            <a:r>
              <a:rPr lang="ru-RU" dirty="0"/>
              <a:t>, і </a:t>
            </a:r>
            <a:r>
              <a:rPr lang="ru-RU" dirty="0" err="1"/>
              <a:t>однаково</a:t>
            </a:r>
            <a:r>
              <a:rPr lang="ru-RU" dirty="0"/>
              <a:t> легко </a:t>
            </a:r>
            <a:r>
              <a:rPr lang="ru-RU" dirty="0" err="1"/>
              <a:t>лягає</a:t>
            </a:r>
            <a:r>
              <a:rPr lang="ru-RU" dirty="0"/>
              <a:t> вперед і назад. </a:t>
            </a:r>
            <a:r>
              <a:rPr lang="ru-RU" dirty="0" err="1"/>
              <a:t>Пересування</a:t>
            </a:r>
            <a:r>
              <a:rPr lang="ru-RU" dirty="0"/>
              <a:t> по </a:t>
            </a:r>
            <a:r>
              <a:rPr lang="ru-RU" dirty="0" err="1"/>
              <a:t>тісних</a:t>
            </a:r>
            <a:r>
              <a:rPr lang="ru-RU" dirty="0"/>
              <a:t> </a:t>
            </a:r>
            <a:r>
              <a:rPr lang="ru-RU" dirty="0" err="1"/>
              <a:t>тунелях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витирання</a:t>
            </a:r>
            <a:r>
              <a:rPr lang="ru-RU" dirty="0"/>
              <a:t>, тому </a:t>
            </a:r>
            <a:r>
              <a:rPr lang="ru-RU" dirty="0" err="1"/>
              <a:t>кріт</a:t>
            </a:r>
            <a:r>
              <a:rPr lang="ru-RU" dirty="0"/>
              <a:t> </a:t>
            </a:r>
            <a:r>
              <a:rPr lang="ru-RU" dirty="0" err="1"/>
              <a:t>линяє</a:t>
            </a:r>
            <a:r>
              <a:rPr lang="ru-RU" dirty="0"/>
              <a:t> не 1—2, як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звірів</a:t>
            </a:r>
            <a:r>
              <a:rPr lang="ru-RU" dirty="0"/>
              <a:t>, а 3 </a:t>
            </a:r>
            <a:r>
              <a:rPr lang="ru-RU" dirty="0" err="1"/>
              <a:t>або</a:t>
            </a:r>
            <a:r>
              <a:rPr lang="ru-RU" dirty="0"/>
              <a:t> 4 рази на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Найдовше</a:t>
            </a:r>
            <a:r>
              <a:rPr lang="ru-RU" dirty="0"/>
              <a:t> </a:t>
            </a:r>
            <a:r>
              <a:rPr lang="ru-RU" dirty="0" err="1"/>
              <a:t>хутро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у </a:t>
            </a:r>
            <a:r>
              <a:rPr lang="ru-RU" dirty="0" err="1"/>
              <a:t>кротів</a:t>
            </a:r>
            <a:r>
              <a:rPr lang="ru-RU" dirty="0"/>
              <a:t> з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жовтня</a:t>
            </a:r>
            <a:r>
              <a:rPr lang="ru-RU" dirty="0"/>
              <a:t> — в </a:t>
            </a:r>
            <a:r>
              <a:rPr lang="ru-RU" dirty="0" err="1"/>
              <a:t>листопаді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осіннього</a:t>
            </a:r>
            <a:r>
              <a:rPr lang="ru-RU" dirty="0"/>
              <a:t> </a:t>
            </a:r>
            <a:r>
              <a:rPr lang="ru-RU" dirty="0" err="1"/>
              <a:t>линяння</a:t>
            </a:r>
            <a:r>
              <a:rPr lang="ru-RU" dirty="0"/>
              <a:t>. З </a:t>
            </a:r>
            <a:r>
              <a:rPr lang="ru-RU" dirty="0" err="1"/>
              <a:t>квітня</a:t>
            </a:r>
            <a:r>
              <a:rPr lang="ru-RU" dirty="0"/>
              <a:t> до червня </a:t>
            </a:r>
            <a:r>
              <a:rPr lang="ru-RU" dirty="0" err="1"/>
              <a:t>спочатку</a:t>
            </a:r>
            <a:r>
              <a:rPr lang="ru-RU" dirty="0"/>
              <a:t> у </a:t>
            </a:r>
            <a:r>
              <a:rPr lang="ru-RU" dirty="0" err="1"/>
              <a:t>самиць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у </a:t>
            </a:r>
            <a:r>
              <a:rPr lang="ru-RU" dirty="0" err="1"/>
              <a:t>самців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перезимували</a:t>
            </a:r>
            <a:r>
              <a:rPr lang="ru-RU" dirty="0"/>
              <a:t>,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зимового</a:t>
            </a:r>
            <a:r>
              <a:rPr lang="ru-RU" dirty="0"/>
              <a:t> </a:t>
            </a:r>
            <a:r>
              <a:rPr lang="ru-RU" dirty="0" err="1"/>
              <a:t>хутра</a:t>
            </a:r>
            <a:r>
              <a:rPr lang="ru-RU" dirty="0"/>
              <a:t> на </a:t>
            </a:r>
            <a:r>
              <a:rPr lang="ru-RU" dirty="0" err="1"/>
              <a:t>коротше</a:t>
            </a:r>
            <a:r>
              <a:rPr lang="ru-RU" dirty="0"/>
              <a:t> </a:t>
            </a:r>
            <a:r>
              <a:rPr lang="ru-RU" dirty="0" err="1"/>
              <a:t>весняне</a:t>
            </a:r>
            <a:r>
              <a:rPr lang="ru-RU" dirty="0"/>
              <a:t> </a:t>
            </a:r>
            <a:r>
              <a:rPr lang="ru-RU" dirty="0" err="1"/>
              <a:t>хутро</a:t>
            </a:r>
            <a:r>
              <a:rPr lang="ru-RU" dirty="0"/>
              <a:t>, яке </a:t>
            </a:r>
            <a:r>
              <a:rPr lang="ru-RU" dirty="0" err="1"/>
              <a:t>тримається</a:t>
            </a:r>
            <a:r>
              <a:rPr lang="ru-RU" dirty="0"/>
              <a:t> до </a:t>
            </a:r>
            <a:r>
              <a:rPr lang="ru-RU" dirty="0" err="1"/>
              <a:t>середини</a:t>
            </a:r>
            <a:r>
              <a:rPr lang="ru-RU" dirty="0"/>
              <a:t> липня, коли у </a:t>
            </a:r>
            <a:r>
              <a:rPr lang="ru-RU" dirty="0" err="1"/>
              <a:t>дорослих</a:t>
            </a:r>
            <a:r>
              <a:rPr lang="ru-RU" dirty="0"/>
              <a:t> </a:t>
            </a:r>
            <a:r>
              <a:rPr lang="ru-RU" dirty="0" err="1"/>
              <a:t>кротів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літнє</a:t>
            </a:r>
            <a:r>
              <a:rPr lang="ru-RU" dirty="0"/>
              <a:t> </a:t>
            </a:r>
            <a:r>
              <a:rPr lang="ru-RU" dirty="0" err="1"/>
              <a:t>линяння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липня — на початку </a:t>
            </a:r>
            <a:r>
              <a:rPr lang="ru-RU" dirty="0" err="1"/>
              <a:t>серпня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линяти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кроти</a:t>
            </a:r>
            <a:r>
              <a:rPr lang="ru-RU" dirty="0"/>
              <a:t>. </a:t>
            </a:r>
            <a:r>
              <a:rPr lang="ru-RU" dirty="0" err="1"/>
              <a:t>Літнє</a:t>
            </a:r>
            <a:r>
              <a:rPr lang="ru-RU" dirty="0"/>
              <a:t> </a:t>
            </a:r>
            <a:r>
              <a:rPr lang="ru-RU" dirty="0" err="1"/>
              <a:t>линяння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без перерви переходить в </a:t>
            </a:r>
            <a:r>
              <a:rPr lang="ru-RU" dirty="0" err="1"/>
              <a:t>осіннє</a:t>
            </a:r>
            <a:r>
              <a:rPr lang="ru-RU" dirty="0"/>
              <a:t>, так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вся тепла пора року у </a:t>
            </a:r>
            <a:r>
              <a:rPr lang="ru-RU" dirty="0" err="1"/>
              <a:t>кротів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часткова</a:t>
            </a:r>
            <a:r>
              <a:rPr lang="ru-RU" dirty="0"/>
              <a:t> </a:t>
            </a:r>
            <a:r>
              <a:rPr lang="ru-RU" dirty="0" err="1"/>
              <a:t>заміна</a:t>
            </a:r>
            <a:r>
              <a:rPr lang="ru-RU" dirty="0"/>
              <a:t> волосяного покрову. </a:t>
            </a:r>
            <a:r>
              <a:rPr lang="ru-RU" dirty="0" err="1"/>
              <a:t>Місця</a:t>
            </a:r>
            <a:r>
              <a:rPr lang="ru-RU" dirty="0"/>
              <a:t>, де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, </a:t>
            </a:r>
            <a:r>
              <a:rPr lang="ru-RU" dirty="0" err="1"/>
              <a:t>виступають</a:t>
            </a:r>
            <a:r>
              <a:rPr lang="ru-RU" dirty="0"/>
              <a:t> на </a:t>
            </a:r>
            <a:r>
              <a:rPr lang="ru-RU" dirty="0" err="1"/>
              <a:t>тілі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4AF2A-4D39-52FC-2F53-A33A336AF641}"/>
              </a:ext>
            </a:extLst>
          </p:cNvPr>
          <p:cNvSpPr txBox="1">
            <a:spLocks/>
          </p:cNvSpPr>
          <p:nvPr/>
        </p:nvSpPr>
        <p:spPr>
          <a:xfrm>
            <a:off x="1298697" y="0"/>
            <a:ext cx="8911687" cy="786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 tooltip="Кріт європе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</a:t>
            </a:r>
            <a:r>
              <a:rPr lang="uk-UA" sz="32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Кріт європе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ріт європейський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uk-UA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Talpa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europaea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uk-UA" sz="32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19BCFC-EFA1-CF53-C206-852AF35D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293" y="3724202"/>
            <a:ext cx="3038182" cy="23697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EE9D1A-7892-2EE1-E97F-3CACE8625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668" y="581136"/>
            <a:ext cx="4004757" cy="2664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A124A6-43B3-E8FD-6C87-E5F0BC4F9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677" y="4468483"/>
            <a:ext cx="3571289" cy="23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6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95A0719-8071-BD27-A36A-11E266F7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7" y="786254"/>
            <a:ext cx="9326882" cy="3777622"/>
          </a:xfrm>
        </p:spPr>
        <p:txBody>
          <a:bodyPr>
            <a:noAutofit/>
          </a:bodyPr>
          <a:lstStyle/>
          <a:p>
            <a:pPr algn="just"/>
            <a:r>
              <a:rPr lang="uk-UA" sz="1200" dirty="0"/>
              <a:t>Європейський кріт типовий мешканець лісів і долин річок. Займає різноманітні місця проживання: узлісся лісів, луки, поля, сади, городи; звичайний у заплавах річок. По долинах річок кріт проникає на північ до середньої тайги, а на південь — до типових степів. На вододільних ділянках тайги і сухих степів зустрічається </a:t>
            </a:r>
            <a:r>
              <a:rPr lang="uk-UA" sz="1200" dirty="0" err="1"/>
              <a:t>рідко</a:t>
            </a:r>
            <a:r>
              <a:rPr lang="uk-UA" sz="1200" dirty="0"/>
              <a:t>, а в напівпустелях, пустелях, </a:t>
            </a:r>
            <a:r>
              <a:rPr lang="uk-UA" sz="1200" dirty="0" err="1"/>
              <a:t>лісотундрах</a:t>
            </a:r>
            <a:r>
              <a:rPr lang="uk-UA" sz="1200" dirty="0"/>
              <a:t> і тундрі не зустрічається зовсім. Уникає місць з високим рівнем ґрунтових вод, не любить піщаних ґрунтів.</a:t>
            </a:r>
          </a:p>
          <a:p>
            <a:pPr algn="just"/>
            <a:r>
              <a:rPr lang="uk-UA" sz="1200" b="1" dirty="0"/>
              <a:t>                              Кротовини</a:t>
            </a:r>
          </a:p>
          <a:p>
            <a:pPr algn="just"/>
            <a:r>
              <a:rPr lang="uk-UA" sz="1200" dirty="0"/>
              <a:t>Кріт риє землю, гвинтоподібно занурюючись в ґрунт і поперемінно відгортаючи ґрунт лапами. На відміну від гризунів кроти не можуть гризти землю різцями (див.: гризуни-</a:t>
            </a:r>
            <a:r>
              <a:rPr lang="uk-UA" sz="1200" dirty="0" err="1"/>
              <a:t>землериї</a:t>
            </a:r>
            <a:r>
              <a:rPr lang="uk-UA" sz="1200" dirty="0"/>
              <a:t>), тому живуть тільки в місцях з м'яким ґрунтом. Там, де ґрунт твердіший (наприклад, під лісовими стежинами), вони влаштовують спеціальні глибинні «підземні переходи», якими користуються й інші звірі. Кроти здатні перепливати невеликі річки — кротові </a:t>
            </a:r>
            <a:r>
              <a:rPr lang="uk-UA" sz="1200" dirty="0" err="1"/>
              <a:t>віднорки</a:t>
            </a:r>
            <a:r>
              <a:rPr lang="uk-UA" sz="1200" dirty="0"/>
              <a:t>, що обриваються у краю води, нерідко продовжуються на іншому березі. На поверхні землі кріт виявляється </a:t>
            </a:r>
            <a:r>
              <a:rPr lang="uk-UA" sz="1200" dirty="0" err="1"/>
              <a:t>рідко</a:t>
            </a:r>
            <a:r>
              <a:rPr lang="uk-UA" sz="1200" dirty="0"/>
              <a:t>; тут він незграбний, оскільки не може ступати, як більшість звірів, а пересувається повзучи. Слід крота, що вийшов на поверхню, є борозною з відбитками задніх лап на дні й передніх лап з боків.</a:t>
            </a:r>
          </a:p>
          <a:p>
            <a:pPr algn="just"/>
            <a:r>
              <a:rPr lang="uk-UA" sz="1200" dirty="0"/>
              <a:t>Живиться кріт ґрунтовими безхребетними, серед яких переважають дощові черв'яки. У меншій кількості жуків-коваликів, вовчків, гусениць, багатоніжок, павуків. Кріт може з'їсти і дрібних хребетних (мишу, ящірку, жабу), якщо вони малорухливі. За один раз кріт з'їдає до 20—22 г дощових черв'яків; за добу — близько 50—60 г корму, що трохи менше за його вагу. Годується кріт кілька разів за добу, оскільки їжа перетравлюється в його організмі за 4—5 годин. Швидкість перетравлення їжі визначає добовий ритм активності крота. У проміжках між </a:t>
            </a:r>
            <a:r>
              <a:rPr lang="uk-UA" sz="1200" dirty="0" err="1"/>
              <a:t>годуваннями</a:t>
            </a:r>
            <a:r>
              <a:rPr lang="uk-UA" sz="1200" dirty="0"/>
              <a:t> кріт спить в гнізді, згорнувшись в клубок. Голодним кріт може залишатися не більше 12—24 годин, після чого вмирає. На зиму робить трофічні запаси, що зазвичай складаються з паралізованих дощових черв'яків, яким кріт прокушує голови. У кротових норах знаходили до декількох сотень нерухомих черв'яків. Склад зимової їжі крота не відрізняється від літньої, проте взимку його потреба в їжі знижується. У сплячку кроти не впадають.</a:t>
            </a:r>
          </a:p>
          <a:p>
            <a:pPr algn="just"/>
            <a:r>
              <a:rPr lang="uk-UA" sz="1200" dirty="0"/>
              <a:t>Дорослі кроти агресивні, нападають на родичів, що потрапили на їх ділянку, і можуть загризти їх на смерть. Демонструють канібалізм. У той же час багато хижаків не їдять кротів через мускусний запах. Їх ворогами є лисиця звичайна, куниця, ласиця, кіт, хижі птахи (сови, канюки тощо); однак люди залишаються загрозою номер один для кротів. Кроти хворіють на туляремію, піроплазмоз; страждають від паразитичних черв'яків, </a:t>
            </a:r>
            <a:r>
              <a:rPr lang="uk-UA" sz="1200" dirty="0" err="1"/>
              <a:t>бліх</a:t>
            </a:r>
            <a:r>
              <a:rPr lang="uk-UA" sz="1200" dirty="0"/>
              <a:t> та кліщів. Тривалість їх життя — 4—5 років.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1145574-92F4-F423-6C9C-235A18D7D170}"/>
              </a:ext>
            </a:extLst>
          </p:cNvPr>
          <p:cNvSpPr txBox="1">
            <a:spLocks/>
          </p:cNvSpPr>
          <p:nvPr/>
        </p:nvSpPr>
        <p:spPr>
          <a:xfrm>
            <a:off x="1298697" y="0"/>
            <a:ext cx="8911687" cy="786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 tooltip="Кріт європе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</a:t>
            </a:r>
            <a:r>
              <a:rPr lang="uk-UA" sz="32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Кріт європе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ріт європейський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uk-UA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Talpa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europaea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uk-UA" sz="3200" b="1" i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9A7E3B-7A2C-5C3C-7617-AFD588030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09" y="4095163"/>
            <a:ext cx="2381250" cy="17907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1ACED5-8407-827D-2477-94FC1733D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709" y="1296572"/>
            <a:ext cx="23812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7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654002-232E-1E25-323C-CE1F2731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83" y="1540189"/>
            <a:ext cx="7132320" cy="3777622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4059239-3CAC-D71C-4D70-710267FF2493}"/>
              </a:ext>
            </a:extLst>
          </p:cNvPr>
          <p:cNvSpPr txBox="1">
            <a:spLocks/>
          </p:cNvSpPr>
          <p:nvPr/>
        </p:nvSpPr>
        <p:spPr>
          <a:xfrm>
            <a:off x="1298697" y="0"/>
            <a:ext cx="8911687" cy="786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 tooltip="Кріт європе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</a:t>
            </a:r>
            <a:r>
              <a:rPr lang="uk-UA" sz="32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Кріт європе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ріт європейський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uk-UA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Talpa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europaea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uk-UA" sz="3200" b="1" i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B9A35-949C-B109-5269-7F361ED8A867}"/>
              </a:ext>
            </a:extLst>
          </p:cNvPr>
          <p:cNvSpPr txBox="1"/>
          <p:nvPr/>
        </p:nvSpPr>
        <p:spPr>
          <a:xfrm>
            <a:off x="447640" y="363915"/>
            <a:ext cx="1174436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1600" dirty="0"/>
          </a:p>
          <a:p>
            <a:pPr algn="just"/>
            <a:r>
              <a:rPr lang="uk-UA" sz="1600" dirty="0"/>
              <a:t>                                </a:t>
            </a:r>
            <a:r>
              <a:rPr lang="uk-UA" sz="1600" b="1" i="1" dirty="0"/>
              <a:t>Система підземних ходів європейського крота</a:t>
            </a:r>
          </a:p>
          <a:p>
            <a:pPr algn="just"/>
            <a:r>
              <a:rPr lang="uk-UA" sz="1600" dirty="0"/>
              <a:t>Все життя кріт проводить у підземних норах, які прокладає в різних горизонтах ґрунту. Нори бувають двох типів: житлові й кормові. Житловими норами кріт переходить від гнізда на кормові ділянки або до водопою, деколи з одного біотопу до іншого; кормові </a:t>
            </a:r>
            <a:r>
              <a:rPr lang="uk-UA" sz="1600" dirty="0" err="1"/>
              <a:t>нори</a:t>
            </a:r>
            <a:r>
              <a:rPr lang="uk-UA" sz="1600" dirty="0"/>
              <a:t> є пастками, в які потрапляють безхребетні з суміжних ґрунтових шарів. За ніч кріт може вирити майже 50-метрову нору. Гніздова камера розташовується на глибині 1,5—2 м, зазвичай у захищеному місці — між коріннями дерев і чагарників, під пнем, купиною, камінням або під будівлею. З </a:t>
            </a:r>
            <a:r>
              <a:rPr lang="uk-UA" sz="1600" dirty="0" err="1"/>
              <a:t>приповерхневими</a:t>
            </a:r>
            <a:r>
              <a:rPr lang="uk-UA" sz="1600" dirty="0"/>
              <a:t> кормовими норами її сполучають похилі штреки. Кротові </a:t>
            </a:r>
            <a:r>
              <a:rPr lang="uk-UA" sz="1600" dirty="0" err="1"/>
              <a:t>нори</a:t>
            </a:r>
            <a:r>
              <a:rPr lang="uk-UA" sz="1600" dirty="0"/>
              <a:t> є системою багатоярусних галерей діаметром 5—5,5 см. Кормові </a:t>
            </a:r>
            <a:r>
              <a:rPr lang="uk-UA" sz="1600" dirty="0" err="1"/>
              <a:t>нори</a:t>
            </a:r>
            <a:r>
              <a:rPr lang="uk-UA" sz="1600" dirty="0"/>
              <a:t> в пухкому ґрунті розташовуються близько до поверхні — на глибині 2—5 см, йдуть горизонтально. Їх можна помітити зовні, оскільки при ритті кріт піднімає стелю </a:t>
            </a:r>
            <a:r>
              <a:rPr lang="uk-UA" sz="1600" dirty="0" err="1"/>
              <a:t>нори</a:t>
            </a:r>
            <a:r>
              <a:rPr lang="uk-UA" sz="1600" dirty="0"/>
              <a:t> у вигляді земляного валу. Викидів землі при цьому не буває. На відкритих ділянках, де ґрунт часто й глибоко просихає, </a:t>
            </a:r>
            <a:r>
              <a:rPr lang="uk-UA" sz="1600" dirty="0" err="1"/>
              <a:t>нори</a:t>
            </a:r>
            <a:r>
              <a:rPr lang="uk-UA" sz="1600" dirty="0"/>
              <a:t> проходять на глибині 10—50 см. Шар такої товщини кріт підняти не може, тому надлишок землі викидається на поверхню через тимчасові вертикальні відводи, утворюючи характерні купки — кротовини. Кротовина над системою </a:t>
            </a:r>
            <a:r>
              <a:rPr lang="uk-UA" sz="1600" dirty="0" err="1"/>
              <a:t>пригніздових</a:t>
            </a:r>
            <a:r>
              <a:rPr lang="uk-UA" sz="1600" dirty="0"/>
              <a:t> </a:t>
            </a:r>
            <a:r>
              <a:rPr lang="uk-UA" sz="1600" dirty="0" err="1"/>
              <a:t>нір</a:t>
            </a:r>
            <a:r>
              <a:rPr lang="uk-UA" sz="1600" dirty="0"/>
              <a:t> буває особливо великою, до 70—80 см.</a:t>
            </a:r>
          </a:p>
          <a:p>
            <a:pPr algn="just"/>
            <a:r>
              <a:rPr lang="uk-UA" sz="1600" dirty="0"/>
              <a:t>Кроти активні цілий рік; взимку нерідко прокладають ходи під снігом, де скупчуються безхребетні, або в глибині ґрунту, нижче за рівень промерзання. У суворі малосніжні зими, коли земля промерзає глибше за пів метра, багато кротів гинуть з голоду. Несприятливі для них і посухи. Дорослі кроти як правило прив'язані до своїх ділянок і повертаються на них, бувши вигнаними або віднесеними на деяку відстань. Молоді звірі в період розселення віддаляються від материнської ділянки на відстань до 2 км.</a:t>
            </a:r>
          </a:p>
          <a:p>
            <a:pPr algn="just"/>
            <a:r>
              <a:rPr lang="uk-UA" sz="1600" dirty="0"/>
              <a:t>Кротовий хід представляє для дощових черв'яків свого роду пастку з пахучою або тепловою приманкою. Черв'яків привертає запах кротового мускусу, до якого черв'яки проявляють позитивний хемотаксис, а також дещо підвищена температура повітря усередині ходу. Привабливістю кротових ходів для черв'яків користуються також землерийки, які часто забираються в них і поїдають черв'яків раніше господаря-крота. Підсніжними кротовими тунелями користуються інші звірі — землерийки, мишоподібні гризуни, інколи навіть ласки і горностаї.</a:t>
            </a:r>
          </a:p>
          <a:p>
            <a:pPr algn="just"/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22133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8783C5-13F0-83E5-81F8-9E9BB5B29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35" y="653924"/>
            <a:ext cx="11830929" cy="3777622"/>
          </a:xfrm>
        </p:spPr>
        <p:txBody>
          <a:bodyPr>
            <a:noAutofit/>
          </a:bodyPr>
          <a:lstStyle/>
          <a:p>
            <a:pPr algn="just"/>
            <a:r>
              <a:rPr lang="uk-UA" b="1" i="1" dirty="0"/>
              <a:t>Розмноження. </a:t>
            </a:r>
            <a:r>
              <a:rPr lang="uk-UA" dirty="0"/>
              <a:t>Кроти паруються навесні: в березні — квітні. Вагітність триває 35—40 днів; сліпі, голі й безпорадні кротенята (від 3 до 9) вагою 2—3 г народжуються з кінця квітня до першої половини червня. Зазвичай на рік припадає один приплід; однак у 20—25 % дорослих самок може бути ще один — літній. За місяць кротенята досягають майже дорослого розміру. Підростаючи, вони стають забіякуватими й агресивними. Досягши одно-півторамісячного віку, молодняк покидає материнське гніздо й вдається до пошуків ділянок, не зайнятих іншими кротами.</a:t>
            </a:r>
          </a:p>
          <a:p>
            <a:pPr algn="just"/>
            <a:r>
              <a:rPr lang="uk-UA" b="1" dirty="0"/>
              <a:t>Господарське значення. </a:t>
            </a:r>
            <a:r>
              <a:rPr lang="uk-UA" dirty="0"/>
              <a:t>Кроти повсюдно численні й не належать до видів, які охороняються. Це один із небагатьох комахоїдних, який має значення як хутрова тварина. З </a:t>
            </a:r>
            <a:r>
              <a:rPr lang="en-GB" dirty="0"/>
              <a:t>XIX </a:t>
            </a:r>
            <a:r>
              <a:rPr lang="uk-UA" dirty="0"/>
              <a:t>століття міцні, оксамитові кротові шкірки </a:t>
            </a:r>
            <a:r>
              <a:rPr lang="uk-UA" dirty="0" err="1"/>
              <a:t>заготовлялися</a:t>
            </a:r>
            <a:r>
              <a:rPr lang="uk-UA" dirty="0"/>
              <a:t> у великій кількості. Сьогодні через економічну нерентабельність кроти промислового значення майже не мають.</a:t>
            </a:r>
          </a:p>
          <a:p>
            <a:pPr algn="just"/>
            <a:r>
              <a:rPr lang="uk-UA" dirty="0"/>
              <a:t>Кроти приносять користь, винищуючи шкідливих комах і змінюючи структуру ґрунту — розпушуючи його й збагачуючи органічними речовинами. Багаторічна </a:t>
            </a:r>
            <a:r>
              <a:rPr lang="uk-UA" dirty="0" err="1"/>
              <a:t>рийна</a:t>
            </a:r>
            <a:r>
              <a:rPr lang="uk-UA" dirty="0"/>
              <a:t> діяльність кротів приводить до поліпшення ґрунту; надлишок вологи по кротовинах стікає в нижчі ґрунтові горизонти. Одночасно кріт вважається шкідником городнього й садового господарства. Риючи свої </a:t>
            </a:r>
            <a:r>
              <a:rPr lang="uk-UA" dirty="0" err="1"/>
              <a:t>нори</a:t>
            </a:r>
            <a:r>
              <a:rPr lang="uk-UA" dirty="0"/>
              <a:t>, він ушкоджує коріння рослин, тим самим порушуючи їх нормальне живлення й часто приводячи до загибелі. Кроти також знищують корисних для ґрунту дощових черв'яків.</a:t>
            </a:r>
          </a:p>
          <a:p>
            <a:pPr algn="just"/>
            <a:r>
              <a:rPr lang="uk-UA" dirty="0"/>
              <a:t>Борються з кротами найрізноманітнішими малоефективними методами, зокрема за допомогою різких запахів (поміщаючи в кротовини нарізану цибулю, часник, шматки тухлого оселедця, ганчірки, змочені пивом чи гасом або звукових сигналів (вертушок, очеретин, ультразвукових пристроїв та ін.). Ефективним є лише відловлювання кротів пастками з подальшим переселенням.</a:t>
            </a:r>
          </a:p>
          <a:p>
            <a:pPr algn="just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DA2F2-E9D4-F4B8-4CC0-D5041554D31D}"/>
              </a:ext>
            </a:extLst>
          </p:cNvPr>
          <p:cNvSpPr txBox="1">
            <a:spLocks/>
          </p:cNvSpPr>
          <p:nvPr/>
        </p:nvSpPr>
        <p:spPr>
          <a:xfrm>
            <a:off x="1298697" y="0"/>
            <a:ext cx="8911687" cy="786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 tooltip="Кріт європе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</a:t>
            </a:r>
            <a:r>
              <a:rPr lang="uk-UA" sz="32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Кріт європейсь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ріт європейський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uk-UA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Talpa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europaea</a:t>
            </a:r>
            <a:r>
              <a:rPr lang="uk-UA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uk-UA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0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5AC3AB9-C496-09F9-0408-ECF66148697E}"/>
              </a:ext>
            </a:extLst>
          </p:cNvPr>
          <p:cNvSpPr txBox="1">
            <a:spLocks/>
          </p:cNvSpPr>
          <p:nvPr/>
        </p:nvSpPr>
        <p:spPr>
          <a:xfrm>
            <a:off x="1493302" y="13650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i="1" dirty="0"/>
              <a:t>Родина </a:t>
            </a:r>
            <a:r>
              <a:rPr lang="uk-UA" sz="3200" b="1" i="1" dirty="0" err="1"/>
              <a:t>мідицеві</a:t>
            </a:r>
            <a:r>
              <a:rPr lang="uk-UA" sz="3200" b="1" i="1" dirty="0"/>
              <a:t> (</a:t>
            </a:r>
            <a:r>
              <a:rPr lang="en-GB" sz="3200" b="1" i="1" dirty="0" err="1"/>
              <a:t>Soricidae</a:t>
            </a:r>
            <a:r>
              <a:rPr lang="en-GB" sz="3200" b="1" i="1" dirty="0"/>
              <a:t>)</a:t>
            </a:r>
            <a:endParaRPr lang="uk-UA" sz="32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120DE-690A-94CA-B99E-18C3DA971492}"/>
              </a:ext>
            </a:extLst>
          </p:cNvPr>
          <p:cNvSpPr txBox="1"/>
          <p:nvPr/>
        </p:nvSpPr>
        <p:spPr>
          <a:xfrm>
            <a:off x="997629" y="776946"/>
            <a:ext cx="110724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У фауні України родина </a:t>
            </a:r>
            <a:r>
              <a:rPr lang="en-GB" dirty="0" err="1"/>
              <a:t>Soricidae</a:t>
            </a:r>
            <a:r>
              <a:rPr lang="en-GB" dirty="0"/>
              <a:t> </a:t>
            </a:r>
            <a:r>
              <a:rPr lang="uk-UA" dirty="0"/>
              <a:t>представлена трьома родами — </a:t>
            </a:r>
            <a:r>
              <a:rPr lang="uk-UA" dirty="0" err="1"/>
              <a:t>мідиця</a:t>
            </a:r>
            <a:r>
              <a:rPr lang="uk-UA" dirty="0"/>
              <a:t>, </a:t>
            </a:r>
            <a:r>
              <a:rPr lang="uk-UA" dirty="0" err="1"/>
              <a:t>рясоніжка</a:t>
            </a:r>
            <a:r>
              <a:rPr lang="uk-UA" dirty="0"/>
              <a:t> та білозубка. При цьому у кожній місцевості живе, як правило, не більше 1-2 видів кожного з цих трьох родів. Три види з-поміж відомих в складі сучасної фауни України — </a:t>
            </a:r>
            <a:r>
              <a:rPr lang="uk-UA" dirty="0" err="1"/>
              <a:t>мідиця</a:t>
            </a:r>
            <a:r>
              <a:rPr lang="uk-UA" dirty="0"/>
              <a:t> альпійська (</a:t>
            </a:r>
            <a:r>
              <a:rPr lang="en-GB" dirty="0"/>
              <a:t>Sorex </a:t>
            </a:r>
            <a:r>
              <a:rPr lang="en-GB" dirty="0" err="1"/>
              <a:t>alpinus</a:t>
            </a:r>
            <a:r>
              <a:rPr lang="en-GB" dirty="0"/>
              <a:t>), </a:t>
            </a:r>
            <a:r>
              <a:rPr lang="uk-UA" dirty="0" err="1"/>
              <a:t>рясоніжка</a:t>
            </a:r>
            <a:r>
              <a:rPr lang="uk-UA" dirty="0"/>
              <a:t> мала (</a:t>
            </a:r>
            <a:r>
              <a:rPr lang="en-GB" dirty="0" err="1"/>
              <a:t>Neomys</a:t>
            </a:r>
            <a:r>
              <a:rPr lang="en-GB" dirty="0"/>
              <a:t> </a:t>
            </a:r>
            <a:r>
              <a:rPr lang="en-GB" dirty="0" err="1"/>
              <a:t>anomalus</a:t>
            </a:r>
            <a:r>
              <a:rPr lang="en-GB" dirty="0"/>
              <a:t>) </a:t>
            </a:r>
            <a:r>
              <a:rPr lang="uk-UA" dirty="0"/>
              <a:t>і білозубка </a:t>
            </a:r>
            <a:r>
              <a:rPr lang="uk-UA" dirty="0" err="1"/>
              <a:t>білочерева</a:t>
            </a:r>
            <a:r>
              <a:rPr lang="uk-UA" dirty="0"/>
              <a:t> (</a:t>
            </a:r>
            <a:r>
              <a:rPr lang="en-GB" dirty="0" err="1"/>
              <a:t>Crocidura</a:t>
            </a:r>
            <a:r>
              <a:rPr lang="en-GB" dirty="0"/>
              <a:t> </a:t>
            </a:r>
            <a:r>
              <a:rPr lang="en-GB" dirty="0" err="1"/>
              <a:t>leucodon</a:t>
            </a:r>
            <a:r>
              <a:rPr lang="en-GB" dirty="0"/>
              <a:t>) — </a:t>
            </a:r>
            <a:r>
              <a:rPr lang="uk-UA" dirty="0"/>
              <a:t>внесені до «Червоної книги України» (2009).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5B5C4-208B-E5E5-ACC2-ADE257A243A4}"/>
              </a:ext>
            </a:extLst>
          </p:cNvPr>
          <p:cNvSpPr txBox="1"/>
          <p:nvPr/>
        </p:nvSpPr>
        <p:spPr>
          <a:xfrm>
            <a:off x="435508" y="2420035"/>
            <a:ext cx="11072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Рясоніжка</a:t>
            </a:r>
            <a:r>
              <a:rPr lang="ru-RU" b="1" dirty="0"/>
              <a:t> мала,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кутора</a:t>
            </a:r>
            <a:r>
              <a:rPr lang="ru-RU" b="1" dirty="0"/>
              <a:t> мала, </a:t>
            </a:r>
            <a:r>
              <a:rPr lang="ru-RU" b="1" dirty="0" err="1"/>
              <a:t>або</a:t>
            </a:r>
            <a:r>
              <a:rPr lang="ru-RU" b="1" dirty="0"/>
              <a:t> мала </a:t>
            </a:r>
            <a:r>
              <a:rPr lang="ru-RU" b="1" dirty="0" err="1"/>
              <a:t>водяна</a:t>
            </a:r>
            <a:r>
              <a:rPr lang="ru-RU" b="1" dirty="0"/>
              <a:t> </a:t>
            </a:r>
            <a:r>
              <a:rPr lang="ru-RU" b="1" dirty="0" err="1"/>
              <a:t>землерийка</a:t>
            </a:r>
            <a:r>
              <a:rPr lang="ru-RU" b="1" dirty="0"/>
              <a:t> (</a:t>
            </a:r>
            <a:r>
              <a:rPr lang="ru-RU" b="1" dirty="0" err="1"/>
              <a:t>Neomys</a:t>
            </a:r>
            <a:r>
              <a:rPr lang="ru-RU" b="1" dirty="0"/>
              <a:t> </a:t>
            </a:r>
            <a:r>
              <a:rPr lang="ru-RU" b="1" dirty="0" err="1"/>
              <a:t>anomalus</a:t>
            </a:r>
            <a:r>
              <a:rPr lang="ru-RU" b="1" dirty="0"/>
              <a:t>) </a:t>
            </a:r>
            <a:endParaRPr lang="uk-UA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9F603B-F18B-47C9-620A-663E15310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902" y="3010288"/>
            <a:ext cx="3705091" cy="2475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FFD578-7090-CAD6-94FF-9E923F8DD888}"/>
              </a:ext>
            </a:extLst>
          </p:cNvPr>
          <p:cNvSpPr txBox="1"/>
          <p:nvPr/>
        </p:nvSpPr>
        <p:spPr>
          <a:xfrm>
            <a:off x="685800" y="2955128"/>
            <a:ext cx="80221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 території України вид відомий в Карпатах та суміжних з Карпатами областях, поширений в лісовій та лісостеповій зонах Правобережжя, в плавнях Дніпра та Дунаю, в Кримських горах. Спорадично реєструється на Лівобережжі в лісостеповій зоні, на схід до Сумщини і Харківщини.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Найтиповіші місцезнаходження — береги малих річок і струмків, гірські потічки або прилеглі до них біотопи, які густо </a:t>
            </a:r>
            <a:r>
              <a:rPr lang="uk-UA" dirty="0" err="1"/>
              <a:t>заросли</a:t>
            </a:r>
            <a:r>
              <a:rPr lang="uk-UA" dirty="0"/>
              <a:t> трав'янистою рослинністю, деревами та кущами.</a:t>
            </a:r>
          </a:p>
        </p:txBody>
      </p:sp>
    </p:spTree>
    <p:extLst>
      <p:ext uri="{BB962C8B-B14F-4D97-AF65-F5344CB8AC3E}">
        <p14:creationId xmlns:p14="http://schemas.microsoft.com/office/powerpoint/2010/main" val="134596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C13026-D457-64D0-5FE6-0B8EA896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33" y="1247335"/>
            <a:ext cx="8476750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b="1" dirty="0"/>
              <a:t>Морфологічні ознаки</a:t>
            </a:r>
          </a:p>
          <a:p>
            <a:pPr algn="just"/>
            <a:r>
              <a:rPr lang="uk-UA" dirty="0" err="1"/>
              <a:t>Рясоніжка</a:t>
            </a:r>
            <a:r>
              <a:rPr lang="uk-UA" dirty="0"/>
              <a:t> мала має характерне двоколірне забарвлення хутра — сріблясто-чорне на спині та світле на черевці. Довжина тіла — 6-9 см, хвоста — 4-6 </a:t>
            </a:r>
            <a:r>
              <a:rPr lang="en-GB" dirty="0"/>
              <a:t>c</a:t>
            </a:r>
            <a:r>
              <a:rPr lang="uk-UA" dirty="0"/>
              <a:t>м. Відрізняється від </a:t>
            </a:r>
            <a:r>
              <a:rPr lang="uk-UA" dirty="0" err="1"/>
              <a:t>кутори</a:t>
            </a:r>
            <a:r>
              <a:rPr lang="uk-UA" dirty="0"/>
              <a:t> великої меншими загальними розмірами, меншим розвитком кіля на нижньому боці хвоста та менш розвиненими плавальними оторочками на лапах. На відміну від близьких видів, </a:t>
            </a:r>
            <a:r>
              <a:rPr lang="uk-UA" dirty="0" err="1"/>
              <a:t>рясоніжка</a:t>
            </a:r>
            <a:r>
              <a:rPr lang="uk-UA" dirty="0"/>
              <a:t> має менш виражені плавальні перетинки на лапах, що допомагає їй легко пересуватися у воді. </a:t>
            </a:r>
          </a:p>
          <a:p>
            <a:pPr marL="0" indent="0" algn="just">
              <a:buNone/>
            </a:pPr>
            <a:r>
              <a:rPr lang="uk-UA" b="1" dirty="0"/>
              <a:t>Особливості біології</a:t>
            </a:r>
          </a:p>
          <a:p>
            <a:pPr algn="just"/>
            <a:r>
              <a:rPr lang="uk-UA" dirty="0" err="1"/>
              <a:t>Рясоніжка</a:t>
            </a:r>
            <a:r>
              <a:rPr lang="uk-UA" dirty="0"/>
              <a:t> — </a:t>
            </a:r>
            <a:r>
              <a:rPr lang="uk-UA" dirty="0" err="1"/>
              <a:t>коловодний</a:t>
            </a:r>
            <a:r>
              <a:rPr lang="uk-UA" dirty="0"/>
              <a:t> звір. Вона добре плаває, пірнає, збираючи поживу, ходить по </a:t>
            </a:r>
            <a:r>
              <a:rPr lang="uk-UA" dirty="0" err="1"/>
              <a:t>дну</a:t>
            </a:r>
            <a:r>
              <a:rPr lang="uk-UA" dirty="0"/>
              <a:t>. За стерно </a:t>
            </a:r>
            <a:r>
              <a:rPr lang="uk-UA" dirty="0" err="1"/>
              <a:t>куторі</a:t>
            </a:r>
            <a:r>
              <a:rPr lang="uk-UA" dirty="0"/>
              <a:t> править хвіст з виразним кілем з довгих щетинок.</a:t>
            </a:r>
          </a:p>
          <a:p>
            <a:pPr marL="0" indent="0" algn="just">
              <a:buNone/>
            </a:pPr>
            <a:r>
              <a:rPr lang="uk-UA" dirty="0"/>
              <a:t>Живиться навколоводною </a:t>
            </a:r>
            <a:r>
              <a:rPr lang="uk-UA" dirty="0" err="1"/>
              <a:t>мезофауною</a:t>
            </a:r>
            <a:r>
              <a:rPr lang="uk-UA" dirty="0"/>
              <a:t> (черви, молюски, ракоподібні, комахи, водні личинки комах) та дрібними хребетними (мальки риб). Статевої зрілості досягає на першому році життя. У приплоді 2-5 малят.</a:t>
            </a:r>
          </a:p>
          <a:p>
            <a:pPr marL="0" indent="0" algn="just">
              <a:buNone/>
            </a:pPr>
            <a:r>
              <a:rPr lang="uk-UA" b="1" dirty="0"/>
              <a:t>Заходи охорони. </a:t>
            </a:r>
            <a:r>
              <a:rPr lang="uk-UA" dirty="0"/>
              <a:t>Занесена до Червоної книги України. Природоохоронний статус — рідкісний.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DD486A-3CFB-AB11-328C-6781DCB42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5171" y="159654"/>
            <a:ext cx="9589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/>
              <a:t>Рясоніжка</a:t>
            </a:r>
            <a:r>
              <a:rPr lang="ru-RU" sz="2800" b="1" dirty="0"/>
              <a:t> мала,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кутора</a:t>
            </a:r>
            <a:r>
              <a:rPr lang="ru-RU" sz="2800" b="1" dirty="0"/>
              <a:t> мала, </a:t>
            </a:r>
            <a:r>
              <a:rPr lang="ru-RU" sz="2800" b="1" dirty="0" err="1"/>
              <a:t>або</a:t>
            </a:r>
            <a:r>
              <a:rPr lang="ru-RU" sz="2800" b="1" dirty="0"/>
              <a:t> мала </a:t>
            </a:r>
            <a:r>
              <a:rPr lang="ru-RU" sz="2800" b="1" dirty="0" err="1"/>
              <a:t>водяна</a:t>
            </a:r>
            <a:r>
              <a:rPr lang="ru-RU" sz="2800" b="1" dirty="0"/>
              <a:t> </a:t>
            </a:r>
            <a:r>
              <a:rPr lang="ru-RU" sz="2800" b="1" dirty="0" err="1"/>
              <a:t>землерийка</a:t>
            </a:r>
            <a:r>
              <a:rPr lang="ru-RU" sz="2800" b="1" dirty="0"/>
              <a:t> (</a:t>
            </a:r>
            <a:r>
              <a:rPr lang="ru-RU" sz="2800" b="1" dirty="0" err="1"/>
              <a:t>Neomys</a:t>
            </a:r>
            <a:r>
              <a:rPr lang="ru-RU" sz="2800" b="1" dirty="0"/>
              <a:t> </a:t>
            </a:r>
            <a:r>
              <a:rPr lang="ru-RU" sz="2800" b="1" dirty="0" err="1"/>
              <a:t>anomalus</a:t>
            </a:r>
            <a:r>
              <a:rPr lang="ru-RU" sz="2800" b="1" dirty="0"/>
              <a:t>) </a:t>
            </a:r>
            <a:endParaRPr lang="uk-UA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C878B3-7B4D-4F4A-2908-5FD035F39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745" y="1247335"/>
            <a:ext cx="2756322" cy="2064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4C039D-4F66-98F7-0DD3-203AA656A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683" y="3546085"/>
            <a:ext cx="3849565" cy="25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6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FD2573-44C2-E405-0F88-474DCD7F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1" y="1713779"/>
            <a:ext cx="11926838" cy="3777622"/>
          </a:xfrm>
        </p:spPr>
        <p:txBody>
          <a:bodyPr>
            <a:noAutofit/>
          </a:bodyPr>
          <a:lstStyle/>
          <a:p>
            <a:pPr algn="just"/>
            <a:r>
              <a:rPr lang="uk-UA" b="1" dirty="0"/>
              <a:t>                                               </a:t>
            </a:r>
            <a:endParaRPr lang="uk-UA" sz="1500" dirty="0"/>
          </a:p>
          <a:p>
            <a:pPr algn="just"/>
            <a:endParaRPr lang="uk-UA" sz="15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4DC2369-8FB7-2749-D029-265D1A1FE3DC}"/>
              </a:ext>
            </a:extLst>
          </p:cNvPr>
          <p:cNvSpPr txBox="1">
            <a:spLocks/>
          </p:cNvSpPr>
          <p:nvPr/>
        </p:nvSpPr>
        <p:spPr>
          <a:xfrm>
            <a:off x="1071267" y="85709"/>
            <a:ext cx="1076306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i="1" dirty="0" err="1"/>
              <a:t>Білочерева</a:t>
            </a:r>
            <a:r>
              <a:rPr lang="uk-UA" sz="2800" b="1" i="1" dirty="0"/>
              <a:t> білозубка або велика білозубка (</a:t>
            </a:r>
            <a:r>
              <a:rPr lang="en-GB" sz="2800" b="1" i="1" dirty="0" err="1"/>
              <a:t>Crocidura</a:t>
            </a:r>
            <a:r>
              <a:rPr lang="en-GB" sz="2800" b="1" i="1" dirty="0"/>
              <a:t> </a:t>
            </a:r>
            <a:r>
              <a:rPr lang="en-GB" sz="2800" b="1" i="1" dirty="0" err="1"/>
              <a:t>leucodon</a:t>
            </a:r>
            <a:r>
              <a:rPr lang="en-GB" sz="2800" b="1" i="1" dirty="0"/>
              <a:t>)</a:t>
            </a:r>
            <a:endParaRPr lang="uk-UA" sz="28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85697-DE36-823C-BEF4-8D6D4252D5D3}"/>
              </a:ext>
            </a:extLst>
          </p:cNvPr>
          <p:cNvSpPr txBox="1"/>
          <p:nvPr/>
        </p:nvSpPr>
        <p:spPr>
          <a:xfrm>
            <a:off x="234463" y="726154"/>
            <a:ext cx="903614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1600" dirty="0"/>
          </a:p>
          <a:p>
            <a:pPr algn="just"/>
            <a:r>
              <a:rPr lang="uk-UA" sz="1600" dirty="0"/>
              <a:t>Один з видів ссавців із родини </a:t>
            </a:r>
            <a:r>
              <a:rPr lang="uk-UA" sz="1600" dirty="0" err="1"/>
              <a:t>мідицевих</a:t>
            </a:r>
            <a:r>
              <a:rPr lang="uk-UA" sz="1600" dirty="0"/>
              <a:t>. Поширений у Європі й Західній Азії.</a:t>
            </a:r>
          </a:p>
          <a:p>
            <a:pPr algn="just"/>
            <a:r>
              <a:rPr lang="uk-UA" sz="1600" dirty="0"/>
              <a:t>Вподобання середовища існування цього виду різняться в різних частинах його географічного ареалу — населяє вологі місця, кам'янисті місця, гори, відкриті сільськогосподарські ландшафти, сади й приміські чи міські райони, сухі степові місця.</a:t>
            </a:r>
          </a:p>
          <a:p>
            <a:pPr algn="just"/>
            <a:r>
              <a:rPr lang="uk-UA" sz="1600" dirty="0"/>
              <a:t>Сіро-коричневе хутро, білий живіт. Хвіст сірувато-білий, довгий. Голова витягнута, загострена морда, ніс завжди рухливий. Маленькі очі, вуха, ледь піднімаються з вовни. Має зуби білі.</a:t>
            </a:r>
          </a:p>
          <a:p>
            <a:pPr algn="just"/>
            <a:r>
              <a:rPr lang="uk-UA" sz="1600" dirty="0" err="1"/>
              <a:t>Білочерева</a:t>
            </a:r>
            <a:r>
              <a:rPr lang="uk-UA" sz="1600" dirty="0"/>
              <a:t> білозубка має довжину тіла від 6 до 9 см, довжина хвоста становить від 3 до 5 см. Тіло вагою 6–13 грамів.</a:t>
            </a:r>
          </a:p>
          <a:p>
            <a:pPr algn="just"/>
            <a:r>
              <a:rPr lang="uk-UA" sz="1600" b="1" i="1" dirty="0"/>
              <a:t>Спосіб життя. </a:t>
            </a:r>
            <a:r>
              <a:rPr lang="uk-UA" sz="1600" dirty="0"/>
              <a:t>Вона є активною протягом дня. Харчується головним чином комахами та їх личинками, слимаками, також і дрібних гризунів. Крім того, поїдає падло, і навіть фрукти. Кількість з'їденої їжі у зв'язку з втратою ваги є дуже високою.</a:t>
            </a:r>
          </a:p>
          <a:p>
            <a:pPr algn="just"/>
            <a:r>
              <a:rPr lang="uk-UA" sz="1600" b="1" i="1" dirty="0"/>
              <a:t>Розмноження. </a:t>
            </a:r>
            <a:r>
              <a:rPr lang="uk-UA" sz="1600" dirty="0"/>
              <a:t>Вагітність триває від 31 до 33 днів. Самка народжує у виводку від 3 до 6 дитинчат. Вони стають статевозрілими вже після 4 місяців життя, і тому можуть розмножуватися в тому ж році. За ці роки вона виводить від 2 до 4 виводків. Ці ссавці живуть дуже недовго — до 1,5 років.</a:t>
            </a:r>
          </a:p>
          <a:p>
            <a:pPr algn="just"/>
            <a:endParaRPr lang="uk-UA" sz="1600" dirty="0"/>
          </a:p>
          <a:p>
            <a:pPr algn="just"/>
            <a:r>
              <a:rPr lang="uk-UA" sz="1600" b="1" i="1" dirty="0"/>
              <a:t>Охорона. </a:t>
            </a:r>
            <a:r>
              <a:rPr lang="uk-UA" sz="1600" dirty="0"/>
              <a:t>Вид у 2009 році був внесений до Червоної книги України. Зустрічається досить часто в цілинних степах Херсонської області і АР Крим, є поодинокі випадки зустрічі в Львівській, Волинській, Закарпатській і Чернівецькій областях.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EBD64A-4458-6848-D5A5-A9BE0415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693" y="659947"/>
            <a:ext cx="2942643" cy="29426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9EBA1D-A3F6-6CDE-F12D-5D94F6CC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609" y="3891220"/>
            <a:ext cx="3263705" cy="22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55AEB32-9334-830C-2F8C-703C8C1F63C4}"/>
              </a:ext>
            </a:extLst>
          </p:cNvPr>
          <p:cNvSpPr txBox="1">
            <a:spLocks/>
          </p:cNvSpPr>
          <p:nvPr/>
        </p:nvSpPr>
        <p:spPr>
          <a:xfrm>
            <a:off x="1411239" y="10360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uk-UA" sz="2800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3FC93-6286-32FB-B648-ECE9E95A9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38" y="962465"/>
            <a:ext cx="8074099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dirty="0"/>
              <a:t>Найпоширеніший представник родини </a:t>
            </a:r>
            <a:r>
              <a:rPr lang="uk-UA" sz="1600" dirty="0" err="1"/>
              <a:t>мідицевих</a:t>
            </a:r>
            <a:r>
              <a:rPr lang="uk-UA" sz="1600" dirty="0"/>
              <a:t> (</a:t>
            </a:r>
            <a:r>
              <a:rPr lang="en-GB" sz="1600" dirty="0" err="1"/>
              <a:t>Soricidae</a:t>
            </a:r>
            <a:r>
              <a:rPr lang="en-GB" sz="1600" dirty="0"/>
              <a:t>) </a:t>
            </a:r>
            <a:r>
              <a:rPr lang="uk-UA" sz="1600" dirty="0"/>
              <a:t>та один з найпоширеніших ссавців Північної Європи, включаючи Велику Британію. В Україні — один з найпоширеніших видів своєї родини. Найхарактерніший для лісової та лісостепової смуг, долинами річок і мережею байраків проникає глибоко у степ.</a:t>
            </a:r>
            <a:endParaRPr lang="uk-UA" sz="1600" b="1" i="1" dirty="0"/>
          </a:p>
          <a:p>
            <a:pPr marL="0" indent="0">
              <a:buNone/>
            </a:pPr>
            <a:r>
              <a:rPr lang="uk-UA" sz="1600" b="1" i="1" dirty="0"/>
              <a:t>Морфологічна характеристика</a:t>
            </a:r>
          </a:p>
          <a:p>
            <a:r>
              <a:rPr lang="uk-UA" sz="1600" dirty="0"/>
              <a:t>55—82 мм завдовжки і вагою 5—12 г. Має оксамитове темно-буре хутро та </a:t>
            </a:r>
            <a:r>
              <a:rPr lang="uk-UA" sz="1600" dirty="0" err="1"/>
              <a:t>блідіші</a:t>
            </a:r>
            <a:r>
              <a:rPr lang="uk-UA" sz="1600" dirty="0"/>
              <a:t> нижні частини тіла. Молоді тварини світліші до першого линяння, коли з'являється перше зимове хутро. Також ця </a:t>
            </a:r>
            <a:r>
              <a:rPr lang="uk-UA" sz="1600" dirty="0" err="1"/>
              <a:t>мідиця</a:t>
            </a:r>
            <a:r>
              <a:rPr lang="uk-UA" sz="1600" dirty="0"/>
              <a:t> має маленькі очі, гостру морду та зуби з рудими коронками. Живе у середньому близько 23 місяців.</a:t>
            </a:r>
          </a:p>
          <a:p>
            <a:r>
              <a:rPr lang="uk-UA" sz="1600" dirty="0"/>
              <a:t>На прикладі цього виду описано явище </a:t>
            </a:r>
            <a:r>
              <a:rPr lang="uk-UA" sz="1600" dirty="0" err="1"/>
              <a:t>Денеля</a:t>
            </a:r>
            <a:r>
              <a:rPr lang="uk-UA" sz="1600" dirty="0"/>
              <a:t> — феномен зимового зменшення розмірів та ваги.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2027C-45D5-028B-3E1E-F737F04BAEAF}"/>
              </a:ext>
            </a:extLst>
          </p:cNvPr>
          <p:cNvSpPr txBox="1"/>
          <p:nvPr/>
        </p:nvSpPr>
        <p:spPr>
          <a:xfrm>
            <a:off x="1615855" y="220831"/>
            <a:ext cx="9736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/>
              <a:t>Мідиця</a:t>
            </a:r>
            <a:r>
              <a:rPr lang="ru-RU" sz="2800" b="1" dirty="0"/>
              <a:t> </a:t>
            </a:r>
            <a:r>
              <a:rPr lang="ru-RU" sz="2800" b="1" dirty="0" err="1"/>
              <a:t>звичайна</a:t>
            </a:r>
            <a:r>
              <a:rPr lang="ru-RU" sz="2800" b="1" dirty="0"/>
              <a:t>, </a:t>
            </a:r>
            <a:r>
              <a:rPr lang="ru-RU" sz="2800" b="1" dirty="0" err="1"/>
              <a:t>або</a:t>
            </a:r>
            <a:r>
              <a:rPr lang="ru-RU" sz="2800" b="1" dirty="0"/>
              <a:t> бурозубка </a:t>
            </a:r>
            <a:r>
              <a:rPr lang="ru-RU" sz="2800" b="1" dirty="0" err="1"/>
              <a:t>звичайна</a:t>
            </a:r>
            <a:endParaRPr lang="uk-UA" sz="28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A6A2DA-0239-AB70-D878-2B53BE173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374" y="744051"/>
            <a:ext cx="3325104" cy="33104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D812A1-989B-4A76-6F9F-7B1669BD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375" y="4146551"/>
            <a:ext cx="3325103" cy="24906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382FE3-EE90-17ED-1E5C-DF2EB1FFA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48" y="4440766"/>
            <a:ext cx="3095267" cy="23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6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A1315-8BF6-511B-9229-DD3011CD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322" y="129650"/>
            <a:ext cx="8911687" cy="1280890"/>
          </a:xfrm>
        </p:spPr>
        <p:txBody>
          <a:bodyPr/>
          <a:lstStyle/>
          <a:p>
            <a:r>
              <a:rPr lang="uk-UA" b="1" dirty="0"/>
              <a:t>Ряд Комахоїдні (</a:t>
            </a:r>
            <a:r>
              <a:rPr lang="en-GB" b="1" dirty="0" err="1"/>
              <a:t>Eulipotyphla</a:t>
            </a:r>
            <a:r>
              <a:rPr lang="en-GB" b="1" dirty="0"/>
              <a:t>) </a:t>
            </a:r>
            <a:endParaRPr lang="uk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81C44-6AA7-2782-D6AE-8DFB0995B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121" y="1540189"/>
            <a:ext cx="6722093" cy="4255700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Цей ряд об'єднує близько 550 видів плацентарних ссавців, дрібних і середніх розмірів. Усі зуби у комахоїдних подібні за будовою, передній відділ голови видовжений у вигляді коротенького хоботка, на якому є довгі чутливі волосини. Ці тварини мають добре розвинений нюх. Комахоїдні заселили різні середовища життя: наземне, ґрунтове, водне. Вони переважно сутінкові тварини. До них належать їжаки, землерийки, кроти, хохулі.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1A611F-1273-20F3-B46F-3D5653139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830" y="1280890"/>
            <a:ext cx="4678513" cy="354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7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73C353-537B-79AE-48E2-7C131E03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092" y="271460"/>
            <a:ext cx="10550012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dirty="0"/>
              <a:t>Ряд комахоїдних в Україні представлений 12 певними видами й 2 можливими.</a:t>
            </a:r>
          </a:p>
          <a:p>
            <a:pPr algn="just"/>
            <a:endParaRPr lang="uk-UA" sz="2200" dirty="0"/>
          </a:p>
          <a:p>
            <a:pPr algn="just"/>
            <a:r>
              <a:rPr lang="uk-UA" sz="2200" dirty="0"/>
              <a:t>Родина їжакові (</a:t>
            </a:r>
            <a:r>
              <a:rPr lang="en-GB" sz="2200" dirty="0" err="1"/>
              <a:t>Erinaceidae</a:t>
            </a:r>
            <a:r>
              <a:rPr lang="en-GB" sz="2200" dirty="0"/>
              <a:t>) — </a:t>
            </a:r>
            <a:r>
              <a:rPr lang="uk-UA" sz="2200" dirty="0"/>
              <a:t>види: їжак </a:t>
            </a:r>
            <a:r>
              <a:rPr lang="uk-UA" sz="2200" dirty="0" err="1"/>
              <a:t>білочеревий</a:t>
            </a:r>
            <a:r>
              <a:rPr lang="uk-UA" sz="2200" dirty="0"/>
              <a:t> (</a:t>
            </a:r>
            <a:r>
              <a:rPr lang="en-GB" sz="2200" dirty="0"/>
              <a:t>Erinaceus </a:t>
            </a:r>
            <a:r>
              <a:rPr lang="en-GB" sz="2200" dirty="0" err="1"/>
              <a:t>roumanicus</a:t>
            </a:r>
            <a:r>
              <a:rPr lang="en-GB" sz="2200" dirty="0"/>
              <a:t>) </a:t>
            </a:r>
            <a:r>
              <a:rPr lang="uk-UA" sz="2200" dirty="0"/>
              <a:t>і їжачок вухатий (</a:t>
            </a:r>
            <a:r>
              <a:rPr lang="en-GB" sz="2200" dirty="0" err="1"/>
              <a:t>Hemiechinus</a:t>
            </a:r>
            <a:r>
              <a:rPr lang="en-GB" sz="2200" dirty="0"/>
              <a:t> </a:t>
            </a:r>
            <a:r>
              <a:rPr lang="en-GB" sz="2200" dirty="0" err="1"/>
              <a:t>auritus</a:t>
            </a:r>
            <a:r>
              <a:rPr lang="en-GB" sz="2200" dirty="0"/>
              <a:t>)</a:t>
            </a:r>
          </a:p>
          <a:p>
            <a:pPr algn="just"/>
            <a:r>
              <a:rPr lang="uk-UA" sz="2200" dirty="0"/>
              <a:t>Родина кротові (</a:t>
            </a:r>
            <a:r>
              <a:rPr lang="en-GB" sz="2200" dirty="0"/>
              <a:t>Talpidae) — </a:t>
            </a:r>
            <a:r>
              <a:rPr lang="uk-UA" sz="2200" dirty="0"/>
              <a:t>види: кріт європейський (</a:t>
            </a:r>
            <a:r>
              <a:rPr lang="en-GB" sz="2200" dirty="0" err="1"/>
              <a:t>Talpa</a:t>
            </a:r>
            <a:r>
              <a:rPr lang="en-GB" sz="2200" dirty="0"/>
              <a:t> europaea) </a:t>
            </a:r>
            <a:r>
              <a:rPr lang="uk-UA" sz="2200" dirty="0"/>
              <a:t>і хохуля руська (</a:t>
            </a:r>
            <a:r>
              <a:rPr lang="en-GB" sz="2200" dirty="0" err="1"/>
              <a:t>Desmana</a:t>
            </a:r>
            <a:r>
              <a:rPr lang="en-GB" sz="2200" dirty="0"/>
              <a:t> </a:t>
            </a:r>
            <a:r>
              <a:rPr lang="en-GB" sz="2200" dirty="0" err="1"/>
              <a:t>moschata</a:t>
            </a:r>
            <a:r>
              <a:rPr lang="en-GB" sz="2200" dirty="0"/>
              <a:t>)</a:t>
            </a:r>
          </a:p>
          <a:p>
            <a:pPr algn="just"/>
            <a:r>
              <a:rPr lang="uk-UA" sz="2200" dirty="0"/>
              <a:t>Родина </a:t>
            </a:r>
            <a:r>
              <a:rPr lang="uk-UA" sz="2200" dirty="0" err="1"/>
              <a:t>мідицеві</a:t>
            </a:r>
            <a:r>
              <a:rPr lang="uk-UA" sz="2200" dirty="0"/>
              <a:t> (</a:t>
            </a:r>
            <a:r>
              <a:rPr lang="en-GB" sz="2200" dirty="0" err="1"/>
              <a:t>Soricidae</a:t>
            </a:r>
            <a:r>
              <a:rPr lang="en-GB" sz="2200" dirty="0"/>
              <a:t>). </a:t>
            </a:r>
            <a:r>
              <a:rPr lang="uk-UA" sz="2200" dirty="0"/>
              <a:t>Підродина </a:t>
            </a:r>
            <a:r>
              <a:rPr lang="uk-UA" sz="2200" dirty="0" err="1"/>
              <a:t>білозубкові</a:t>
            </a:r>
            <a:r>
              <a:rPr lang="uk-UA" sz="2200" dirty="0"/>
              <a:t> (</a:t>
            </a:r>
            <a:r>
              <a:rPr lang="en-GB" sz="2200" dirty="0" err="1"/>
              <a:t>Crocidurinae</a:t>
            </a:r>
            <a:r>
              <a:rPr lang="en-GB" sz="2200" dirty="0"/>
              <a:t>) — </a:t>
            </a:r>
            <a:r>
              <a:rPr lang="uk-UA" sz="2200" dirty="0"/>
              <a:t>види: білозубка </a:t>
            </a:r>
            <a:r>
              <a:rPr lang="uk-UA" sz="2200" dirty="0" err="1"/>
              <a:t>білочерева</a:t>
            </a:r>
            <a:r>
              <a:rPr lang="uk-UA" sz="2200" dirty="0"/>
              <a:t> (</a:t>
            </a:r>
            <a:r>
              <a:rPr lang="en-GB" sz="2200" dirty="0" err="1"/>
              <a:t>Crocidura</a:t>
            </a:r>
            <a:r>
              <a:rPr lang="en-GB" sz="2200" dirty="0"/>
              <a:t> </a:t>
            </a:r>
            <a:r>
              <a:rPr lang="en-GB" sz="2200" dirty="0" err="1"/>
              <a:t>leucodon</a:t>
            </a:r>
            <a:r>
              <a:rPr lang="en-GB" sz="2200" dirty="0"/>
              <a:t>) </a:t>
            </a:r>
            <a:r>
              <a:rPr lang="uk-UA" sz="2200" dirty="0"/>
              <a:t>і білозубка мала (</a:t>
            </a:r>
            <a:r>
              <a:rPr lang="en-GB" sz="2200" dirty="0" err="1"/>
              <a:t>Crocidura</a:t>
            </a:r>
            <a:r>
              <a:rPr lang="en-GB" sz="2200" dirty="0"/>
              <a:t> </a:t>
            </a:r>
            <a:r>
              <a:rPr lang="en-GB" sz="2200" dirty="0" err="1"/>
              <a:t>suaveolens</a:t>
            </a:r>
            <a:r>
              <a:rPr lang="en-GB" sz="2200" dirty="0"/>
              <a:t>). </a:t>
            </a:r>
            <a:r>
              <a:rPr lang="uk-UA" sz="2200" dirty="0"/>
              <a:t>Підродина </a:t>
            </a:r>
            <a:r>
              <a:rPr lang="uk-UA" sz="2200" dirty="0" err="1"/>
              <a:t>мідицеві</a:t>
            </a:r>
            <a:r>
              <a:rPr lang="uk-UA" sz="2200" dirty="0"/>
              <a:t> (</a:t>
            </a:r>
            <a:r>
              <a:rPr lang="en-GB" sz="2200" dirty="0" err="1"/>
              <a:t>Soricinae</a:t>
            </a:r>
            <a:r>
              <a:rPr lang="en-GB" sz="2200" dirty="0"/>
              <a:t>) — </a:t>
            </a:r>
            <a:r>
              <a:rPr lang="uk-UA" sz="2200" dirty="0"/>
              <a:t>види: </a:t>
            </a:r>
            <a:r>
              <a:rPr lang="uk-UA" sz="2200" dirty="0" err="1"/>
              <a:t>рясоніжка</a:t>
            </a:r>
            <a:r>
              <a:rPr lang="uk-UA" sz="2200" dirty="0"/>
              <a:t> мала (</a:t>
            </a:r>
            <a:r>
              <a:rPr lang="en-GB" sz="2200" dirty="0" err="1"/>
              <a:t>Neomys</a:t>
            </a:r>
            <a:r>
              <a:rPr lang="en-GB" sz="2200" dirty="0"/>
              <a:t> </a:t>
            </a:r>
            <a:r>
              <a:rPr lang="en-GB" sz="2200" dirty="0" err="1"/>
              <a:t>anomalus</a:t>
            </a:r>
            <a:r>
              <a:rPr lang="en-GB" sz="2200" dirty="0"/>
              <a:t>), </a:t>
            </a:r>
            <a:r>
              <a:rPr lang="uk-UA" sz="2200" dirty="0" err="1"/>
              <a:t>рясоніжка</a:t>
            </a:r>
            <a:r>
              <a:rPr lang="uk-UA" sz="2200" dirty="0"/>
              <a:t> велика (</a:t>
            </a:r>
            <a:r>
              <a:rPr lang="en-GB" sz="2200" dirty="0" err="1"/>
              <a:t>Neomys</a:t>
            </a:r>
            <a:r>
              <a:rPr lang="en-GB" sz="2200" dirty="0"/>
              <a:t> </a:t>
            </a:r>
            <a:r>
              <a:rPr lang="en-GB" sz="2200" dirty="0" err="1"/>
              <a:t>fodiens</a:t>
            </a:r>
            <a:r>
              <a:rPr lang="en-GB" sz="2200" dirty="0"/>
              <a:t>), </a:t>
            </a:r>
            <a:r>
              <a:rPr lang="uk-UA" sz="2200" dirty="0" err="1"/>
              <a:t>мідиця</a:t>
            </a:r>
            <a:r>
              <a:rPr lang="uk-UA" sz="2200" dirty="0"/>
              <a:t> альпійська (</a:t>
            </a:r>
            <a:r>
              <a:rPr lang="en-GB" sz="2200" dirty="0"/>
              <a:t>Sorex </a:t>
            </a:r>
            <a:r>
              <a:rPr lang="en-GB" sz="2200" dirty="0" err="1"/>
              <a:t>alpinus</a:t>
            </a:r>
            <a:r>
              <a:rPr lang="en-GB" sz="2200" dirty="0"/>
              <a:t>), </a:t>
            </a:r>
            <a:r>
              <a:rPr lang="uk-UA" sz="2200" dirty="0" err="1"/>
              <a:t>мідиця</a:t>
            </a:r>
            <a:r>
              <a:rPr lang="uk-UA" sz="2200" dirty="0"/>
              <a:t> звичайна (</a:t>
            </a:r>
            <a:r>
              <a:rPr lang="en-GB" sz="2200" dirty="0"/>
              <a:t>Sorex </a:t>
            </a:r>
            <a:r>
              <a:rPr lang="en-GB" sz="2200" dirty="0" err="1"/>
              <a:t>araneus</a:t>
            </a:r>
            <a:r>
              <a:rPr lang="en-GB" sz="2200" dirty="0"/>
              <a:t>), </a:t>
            </a:r>
            <a:r>
              <a:rPr lang="uk-UA" sz="2200" dirty="0" err="1"/>
              <a:t>мідиця</a:t>
            </a:r>
            <a:r>
              <a:rPr lang="uk-UA" sz="2200" dirty="0"/>
              <a:t> середня (</a:t>
            </a:r>
            <a:r>
              <a:rPr lang="en-GB" sz="2200" dirty="0"/>
              <a:t>Sorex </a:t>
            </a:r>
            <a:r>
              <a:rPr lang="en-GB" sz="2200" dirty="0" err="1"/>
              <a:t>caecutiens</a:t>
            </a:r>
            <a:r>
              <a:rPr lang="en-GB" sz="2200" dirty="0"/>
              <a:t>), </a:t>
            </a:r>
            <a:r>
              <a:rPr lang="uk-UA" sz="2200" dirty="0" err="1"/>
              <a:t>мідиця</a:t>
            </a:r>
            <a:r>
              <a:rPr lang="uk-UA" sz="2200" dirty="0"/>
              <a:t> мала (</a:t>
            </a:r>
            <a:r>
              <a:rPr lang="en-GB" sz="2200" dirty="0"/>
              <a:t>Sorex </a:t>
            </a:r>
            <a:r>
              <a:rPr lang="en-GB" sz="2200" dirty="0" err="1"/>
              <a:t>minutus</a:t>
            </a:r>
            <a:r>
              <a:rPr lang="en-GB" sz="2200" dirty="0"/>
              <a:t>); </a:t>
            </a:r>
            <a:r>
              <a:rPr lang="uk-UA" sz="2200" dirty="0"/>
              <a:t>можливо також </a:t>
            </a:r>
            <a:r>
              <a:rPr lang="uk-UA" sz="2200" dirty="0" err="1"/>
              <a:t>мідиця</a:t>
            </a:r>
            <a:r>
              <a:rPr lang="uk-UA" sz="2200" dirty="0"/>
              <a:t> </a:t>
            </a:r>
            <a:r>
              <a:rPr lang="uk-UA" sz="2200" dirty="0" err="1"/>
              <a:t>понтична</a:t>
            </a:r>
            <a:r>
              <a:rPr lang="uk-UA" sz="2200" dirty="0"/>
              <a:t>, і вид </a:t>
            </a:r>
            <a:r>
              <a:rPr lang="uk-UA" sz="2200" dirty="0" err="1"/>
              <a:t>мідиця</a:t>
            </a:r>
            <a:r>
              <a:rPr lang="uk-UA" sz="2200" dirty="0"/>
              <a:t> кавказька можливо жив у Криму, але тепер вимер.</a:t>
            </a:r>
          </a:p>
        </p:txBody>
      </p:sp>
    </p:spTree>
    <p:extLst>
      <p:ext uri="{BB962C8B-B14F-4D97-AF65-F5344CB8AC3E}">
        <p14:creationId xmlns:p14="http://schemas.microsoft.com/office/powerpoint/2010/main" val="355153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AB57607-8CC1-378F-37D9-F5ECFE85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91" y="2088829"/>
            <a:ext cx="7287064" cy="3214691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Довжина тіла до 35 см, маса тіла до 1 кг. Поширений у Центральній та Східній Європі, від Чехії та Словаччини на півночі до </a:t>
            </a:r>
            <a:r>
              <a:rPr lang="uk-UA" sz="2000" dirty="0" err="1"/>
              <a:t>Балканів</a:t>
            </a:r>
            <a:r>
              <a:rPr lang="uk-UA" sz="2000" dirty="0"/>
              <a:t>. На півдні, у Малій Азії та в Закавказзі його заміщує інший вид цієї групи, </a:t>
            </a:r>
            <a:r>
              <a:rPr lang="en-GB" sz="2000" dirty="0"/>
              <a:t>E. concolor. </a:t>
            </a:r>
            <a:r>
              <a:rPr lang="uk-UA" sz="2000" dirty="0"/>
              <a:t>Білогрудий їжак подібний до їжака європейського, проте голова і боки темно-бурі, набагато темніші, ніж горло і черевце. Голки шоколадно-коричневого кольору, коричневе хутро на черевці, на грудях широка біла пляма, з якою пов'язана чинна </a:t>
            </a:r>
            <a:r>
              <a:rPr lang="uk-UA" sz="2000" dirty="0" err="1"/>
              <a:t>вернакулярна</a:t>
            </a:r>
            <a:r>
              <a:rPr lang="uk-UA" sz="2000" dirty="0"/>
              <a:t> назва виду.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41E9239-D353-7A78-5B40-B6B2B5DE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445" y="6269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Родина їжакові (</a:t>
            </a:r>
            <a:r>
              <a:rPr lang="en-GB" b="1" dirty="0" err="1"/>
              <a:t>Erinaceidae</a:t>
            </a:r>
            <a:r>
              <a:rPr lang="en-GB" b="1" dirty="0"/>
              <a:t>)</a:t>
            </a:r>
            <a:br>
              <a:rPr lang="uk-UA" b="1" dirty="0"/>
            </a:br>
            <a:r>
              <a:rPr lang="uk-UA" b="1" dirty="0"/>
              <a:t> Їжак </a:t>
            </a:r>
            <a:r>
              <a:rPr lang="uk-UA" b="1" dirty="0" err="1"/>
              <a:t>білочеревий</a:t>
            </a:r>
            <a:r>
              <a:rPr lang="uk-UA" b="1" dirty="0"/>
              <a:t> (</a:t>
            </a:r>
            <a:r>
              <a:rPr lang="en-GB" b="1" dirty="0"/>
              <a:t>Erinaceus </a:t>
            </a:r>
            <a:r>
              <a:rPr lang="en-GB" b="1" dirty="0" err="1"/>
              <a:t>roumanicus</a:t>
            </a:r>
            <a:r>
              <a:rPr lang="en-GB" b="1" dirty="0"/>
              <a:t>)</a:t>
            </a:r>
            <a:br>
              <a:rPr lang="en-GB" b="1" dirty="0"/>
            </a:br>
            <a:br>
              <a:rPr lang="uk-UA" b="1" dirty="0"/>
            </a:br>
            <a:endParaRPr lang="uk-UA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DE72AE-8EB7-AF8E-4291-5A3BF8426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0" t="14830" b="16095"/>
          <a:stretch/>
        </p:blipFill>
        <p:spPr>
          <a:xfrm>
            <a:off x="7789399" y="1121677"/>
            <a:ext cx="4402601" cy="24198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7D0A8C-5C2F-F3AD-6807-5413C238E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99" y="3541564"/>
            <a:ext cx="4735765" cy="31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5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02E00F3-0E8F-42EC-C1DB-FD067DED58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6941" y="1315601"/>
            <a:ext cx="10632416" cy="422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b="1" i="1" dirty="0"/>
              <a:t>Екологічні особливості</a:t>
            </a:r>
          </a:p>
          <a:p>
            <a:pPr algn="just"/>
            <a:r>
              <a:rPr lang="uk-UA" dirty="0"/>
              <a:t>Мешкає по узліссях листяних лісів, степових ярах, балках, берегах каналів і лісосмугах. Гніздо будує лише на час зимівлі. Живиться різноманітною тваринною їжею, у тому числі комахами, хробаками, слимаками, дрібними наземними хребетними (ящірками, вужами, </a:t>
            </a:r>
            <a:r>
              <a:rPr lang="uk-UA" dirty="0" err="1"/>
              <a:t>птаховими</a:t>
            </a:r>
            <a:r>
              <a:rPr lang="uk-UA" dirty="0"/>
              <a:t> яйцями, мишами, у тому числі падлом).</a:t>
            </a:r>
          </a:p>
          <a:p>
            <a:pPr algn="just"/>
            <a:r>
              <a:rPr lang="uk-UA" dirty="0"/>
              <a:t>Їжаки часто прокладають свої мисливські стежки уздовж автодоріг, активно використовуючи придорожні смуги як місця жирування. В літературі описано випадки, коли їжаки формували окремі придорожні популяції. Пов'язано це з тим, що придорожні біотопи стають місцями концентрації комах із сутінковою активністю (приваблюються теплом від покриття дороги та світлом машин). На жаль, завдяки цій своїй особливості їжаки часто стають жертвами автотранспорту</a:t>
            </a:r>
            <a:r>
              <a:rPr lang="en-GB" dirty="0"/>
              <a:t>. </a:t>
            </a:r>
            <a:r>
              <a:rPr lang="uk-UA" dirty="0"/>
              <a:t>За оцінками загибелі тварин на автодорогах Закарпаття, їжаки посідають перше місце серед усіх видів жертв, і в теплий сезон року частота таких колізій становить 3,7 особин на 100 км/добу на </a:t>
            </a:r>
            <a:r>
              <a:rPr lang="uk-UA" dirty="0" err="1"/>
              <a:t>присілкових</a:t>
            </a:r>
            <a:r>
              <a:rPr lang="uk-UA" dirty="0"/>
              <a:t> дорогах та 0,5 ос./100 км/добу на швидкісних магістралях.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EB23A8D-9019-E638-B306-346299D50254}"/>
              </a:ext>
            </a:extLst>
          </p:cNvPr>
          <p:cNvSpPr txBox="1">
            <a:spLocks/>
          </p:cNvSpPr>
          <p:nvPr/>
        </p:nvSpPr>
        <p:spPr>
          <a:xfrm>
            <a:off x="1344734" y="96673"/>
            <a:ext cx="8911687" cy="801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i="1" dirty="0"/>
              <a:t>Їжак </a:t>
            </a:r>
            <a:r>
              <a:rPr lang="uk-UA" sz="2800" b="1" i="1" dirty="0" err="1"/>
              <a:t>білочеревий</a:t>
            </a:r>
            <a:r>
              <a:rPr lang="uk-UA" sz="2800" b="1" i="1" dirty="0"/>
              <a:t> (</a:t>
            </a:r>
            <a:r>
              <a:rPr lang="en-GB" sz="2800" b="1" i="1" dirty="0"/>
              <a:t>Erinaceus </a:t>
            </a:r>
            <a:r>
              <a:rPr lang="en-GB" sz="2800" b="1" i="1" dirty="0" err="1"/>
              <a:t>roumanicus</a:t>
            </a:r>
            <a:r>
              <a:rPr lang="en-GB" sz="2800" b="1" i="1" dirty="0"/>
              <a:t>)</a:t>
            </a:r>
            <a:br>
              <a:rPr lang="en-GB" sz="2800" b="1" i="1" dirty="0"/>
            </a:br>
            <a:br>
              <a:rPr lang="en-GB" sz="2800" b="1" i="1" dirty="0"/>
            </a:br>
            <a:br>
              <a:rPr lang="uk-UA" sz="2800" b="1" i="1" dirty="0"/>
            </a:b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204449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2B0A0-9436-B696-85F6-13121E1F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901" y="267286"/>
            <a:ext cx="8911687" cy="801858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Їжак </a:t>
            </a:r>
            <a:r>
              <a:rPr lang="uk-UA" b="1" i="1" dirty="0" err="1"/>
              <a:t>білочеревий</a:t>
            </a:r>
            <a:r>
              <a:rPr lang="uk-UA" b="1" i="1" dirty="0"/>
              <a:t> (</a:t>
            </a:r>
            <a:r>
              <a:rPr lang="en-GB" b="1" i="1" dirty="0"/>
              <a:t>Erinaceus </a:t>
            </a:r>
            <a:r>
              <a:rPr lang="en-GB" b="1" i="1" dirty="0" err="1"/>
              <a:t>roumanicus</a:t>
            </a:r>
            <a:r>
              <a:rPr lang="en-GB" b="1" i="1" dirty="0"/>
              <a:t>)</a:t>
            </a:r>
            <a:br>
              <a:rPr lang="en-GB" b="1" i="1" dirty="0"/>
            </a:br>
            <a:br>
              <a:rPr lang="en-GB" b="1" i="1" dirty="0"/>
            </a:br>
            <a:br>
              <a:rPr lang="uk-UA" b="1" i="1" dirty="0"/>
            </a:br>
            <a:endParaRPr lang="uk-UA" b="1" i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C7D06DA-4878-B46D-170D-923F7A4A2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08" y="1373945"/>
            <a:ext cx="7919355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/>
              <a:t>В осінній період ці тварини стають більш активними, посилено харчуються і накопичують жирові запаси для зимівлі. За екологією їжак – хижак. Живиться різноманітною тваринною їжею, у тому числі комахами, черв'яками, слимаками, дрібними наземними хребетними (ящірками, вужами, пташиними яйцями, мишами, навіть падлом).</a:t>
            </a:r>
          </a:p>
          <a:p>
            <a:pPr marL="0" indent="0" algn="just">
              <a:buNone/>
            </a:pPr>
            <a:r>
              <a:rPr lang="uk-UA" dirty="0"/>
              <a:t>Хто мав можливість спостерігати у вечірніх сутінках, як полює їжак, мабуть, був здивований тим, наскільки це швидка і довгонога тварина).</a:t>
            </a:r>
          </a:p>
          <a:p>
            <a:pPr marL="0" indent="0" algn="just">
              <a:buNone/>
            </a:pPr>
            <a:r>
              <a:rPr lang="uk-UA" dirty="0"/>
              <a:t>Розмножуються їжаки раз на рік, на початку або посеред літа. Сховищами слугують різного роду природні або штучні порожнини, </a:t>
            </a:r>
            <a:r>
              <a:rPr lang="uk-UA" dirty="0" err="1"/>
              <a:t>нори</a:t>
            </a:r>
            <a:r>
              <a:rPr lang="uk-UA" dirty="0"/>
              <a:t>, купи хмизу. Взимку впадають у сплячку. Здатні до гіпотермії або зниження температури тіла у періоди низької активності.</a:t>
            </a:r>
          </a:p>
          <a:p>
            <a:pPr marL="0" indent="0" algn="just">
              <a:buNone/>
            </a:pPr>
            <a:r>
              <a:rPr lang="uk-UA" dirty="0"/>
              <a:t>Вид мешкає по узліссях листяних лісів, степових ярах, балках, берегах каналів і лісосмугах. Гніздо будує тільки на час зимівлі і виведення потомства.</a:t>
            </a:r>
          </a:p>
          <a:p>
            <a:pPr algn="just"/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40FA35-254B-5A30-E85C-6BBA47DC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619" y="116761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D8B9BF-C4ED-9083-0F5B-379E464DD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9" y="1036319"/>
            <a:ext cx="7386503" cy="3777622"/>
          </a:xfrm>
        </p:spPr>
        <p:txBody>
          <a:bodyPr>
            <a:noAutofit/>
          </a:bodyPr>
          <a:lstStyle/>
          <a:p>
            <a:pPr algn="just"/>
            <a:r>
              <a:rPr lang="uk-UA" sz="2000" b="1" i="1" dirty="0"/>
              <a:t>Природоохоронний статус виду: Зникаючий</a:t>
            </a:r>
          </a:p>
          <a:p>
            <a:pPr algn="just"/>
            <a:r>
              <a:rPr lang="uk-UA" sz="2000" b="1" dirty="0"/>
              <a:t>Ареал виду та його поширення в Україні:</a:t>
            </a:r>
          </a:p>
          <a:p>
            <a:pPr marL="0" indent="0" algn="just">
              <a:buNone/>
            </a:pPr>
            <a:r>
              <a:rPr lang="uk-UA" sz="2000" dirty="0"/>
              <a:t>Степи і напівпустелі Євразії (</a:t>
            </a:r>
            <a:r>
              <a:rPr lang="uk-UA" sz="2000" dirty="0" err="1"/>
              <a:t>сх</a:t>
            </a:r>
            <a:r>
              <a:rPr lang="uk-UA" sz="2000" dirty="0"/>
              <a:t>. </a:t>
            </a:r>
            <a:r>
              <a:rPr lang="uk-UA" sz="2000" dirty="0" err="1"/>
              <a:t>Передкавказзя</a:t>
            </a:r>
            <a:r>
              <a:rPr lang="uk-UA" sz="2000" dirty="0"/>
              <a:t>, Закавказзя, Середня, Центральна і Передня Азія, Казахстан та Індія) і Пн. Африки. Знахідки в Україні відомі з Луганщини і Донеччини.</a:t>
            </a:r>
          </a:p>
          <a:p>
            <a:pPr algn="just"/>
            <a:r>
              <a:rPr lang="uk-UA" sz="2000" i="1" u="sng" dirty="0"/>
              <a:t>Чисельність </a:t>
            </a:r>
            <a:r>
              <a:rPr lang="en-GB" sz="2000" i="1" u="sng" dirty="0" err="1"/>
              <a:t>i</a:t>
            </a:r>
            <a:r>
              <a:rPr lang="en-GB" sz="2000" i="1" u="sng" dirty="0"/>
              <a:t> </a:t>
            </a:r>
            <a:r>
              <a:rPr lang="uk-UA" sz="2000" i="1" u="sng" dirty="0"/>
              <a:t>причини її зміни:</a:t>
            </a:r>
          </a:p>
          <a:p>
            <a:pPr marL="0" indent="0" algn="just">
              <a:buNone/>
            </a:pPr>
            <a:r>
              <a:rPr lang="uk-UA" sz="2000" dirty="0"/>
              <a:t>Ймовірно, чисельність виду в Україні не перевищує кілька десятків особин, проте ніколи не була високою. За останні 20 років відомо лише одна достовірна знахідка в </a:t>
            </a:r>
            <a:r>
              <a:rPr lang="uk-UA" sz="2000" dirty="0" err="1"/>
              <a:t>окол</a:t>
            </a:r>
            <a:r>
              <a:rPr lang="uk-UA" sz="2000" dirty="0"/>
              <a:t>. Луганська та по одній неперевіреній знахідці на Луганщині і Донеччині. Серед причини зміни чисельності - деградація степових екосистем, засадження ділянок </a:t>
            </a:r>
            <a:r>
              <a:rPr lang="uk-UA" sz="2000" dirty="0" err="1"/>
              <a:t>псамофітного</a:t>
            </a:r>
            <a:r>
              <a:rPr lang="uk-UA" sz="2000" dirty="0"/>
              <a:t> степу </a:t>
            </a:r>
            <a:r>
              <a:rPr lang="uk-UA" sz="2000" dirty="0" err="1"/>
              <a:t>монокультурами</a:t>
            </a:r>
            <a:r>
              <a:rPr lang="uk-UA" sz="2000" dirty="0"/>
              <a:t> сосни, поширення їжака </a:t>
            </a:r>
            <a:r>
              <a:rPr lang="uk-UA" sz="2000" dirty="0" err="1"/>
              <a:t>білочеревого</a:t>
            </a:r>
            <a:r>
              <a:rPr lang="uk-UA" sz="2000" dirty="0"/>
              <a:t>, тиск хижаків (лисиці, бродячі пси).</a:t>
            </a:r>
          </a:p>
          <a:p>
            <a:pPr algn="just"/>
            <a:endParaRPr lang="uk-UA" sz="2000" dirty="0"/>
          </a:p>
          <a:p>
            <a:pPr algn="just"/>
            <a:endParaRPr lang="uk-UA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AE6AE26-4E0B-62B3-C4A3-6D4AA76F1D12}"/>
              </a:ext>
            </a:extLst>
          </p:cNvPr>
          <p:cNvSpPr txBox="1">
            <a:spLocks/>
          </p:cNvSpPr>
          <p:nvPr/>
        </p:nvSpPr>
        <p:spPr>
          <a:xfrm>
            <a:off x="1541682" y="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uk-UA" b="1" i="1" dirty="0"/>
            </a:br>
            <a:endParaRPr lang="uk-UA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D2533-C1B5-4509-7E9C-3AC7FAE7FD68}"/>
              </a:ext>
            </a:extLst>
          </p:cNvPr>
          <p:cNvSpPr txBox="1"/>
          <p:nvPr/>
        </p:nvSpPr>
        <p:spPr>
          <a:xfrm>
            <a:off x="2191042" y="194994"/>
            <a:ext cx="9157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/>
              <a:t>Їжак вухатий </a:t>
            </a:r>
            <a:r>
              <a:rPr lang="en-GB" sz="2800" b="1" dirty="0" err="1"/>
              <a:t>Hemiechinus</a:t>
            </a:r>
            <a:r>
              <a:rPr lang="en-GB" sz="2800" b="1" dirty="0"/>
              <a:t> </a:t>
            </a:r>
            <a:r>
              <a:rPr lang="en-GB" sz="2800" b="1" dirty="0" err="1"/>
              <a:t>auritus</a:t>
            </a:r>
            <a:r>
              <a:rPr lang="en-GB" sz="2800" b="1" dirty="0"/>
              <a:t> (</a:t>
            </a:r>
            <a:r>
              <a:rPr lang="en-GB" sz="2800" b="1" dirty="0" err="1"/>
              <a:t>Gmelin</a:t>
            </a:r>
            <a:r>
              <a:rPr lang="en-GB" sz="2800" b="1" dirty="0"/>
              <a:t>, 1770)</a:t>
            </a:r>
            <a:endParaRPr lang="uk-UA" sz="2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0D5B1D-009E-F55B-D452-DBA8E86CC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14" r="21481" b="29006"/>
          <a:stretch/>
        </p:blipFill>
        <p:spPr>
          <a:xfrm>
            <a:off x="8280742" y="884123"/>
            <a:ext cx="3395443" cy="2250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AF65E-FD71-46B0-E7DC-7B16318AD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742" y="3904018"/>
            <a:ext cx="3536476" cy="19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DEB0DE-0051-CB75-7545-918BA782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51" y="786254"/>
            <a:ext cx="11553298" cy="3777622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                           </a:t>
            </a:r>
            <a:r>
              <a:rPr lang="uk-UA" b="1" i="1" dirty="0"/>
              <a:t>Особливості біології та наукове значення:</a:t>
            </a:r>
          </a:p>
          <a:p>
            <a:pPr algn="just"/>
            <a:r>
              <a:rPr lang="uk-UA" dirty="0"/>
              <a:t>Степові місцини, особливо ділянки </a:t>
            </a:r>
            <a:r>
              <a:rPr lang="uk-UA" dirty="0" err="1"/>
              <a:t>псамофітного</a:t>
            </a:r>
            <a:r>
              <a:rPr lang="uk-UA" dirty="0"/>
              <a:t> степу, деградовані пасовища, схили ярів, крейдяні відслонення. Веде </a:t>
            </a:r>
            <a:r>
              <a:rPr lang="uk-UA" dirty="0" err="1"/>
              <a:t>сутінково</a:t>
            </a:r>
            <a:r>
              <a:rPr lang="uk-UA" dirty="0"/>
              <a:t>-нічний спосіб життя. В якості житла використовує </a:t>
            </a:r>
            <a:r>
              <a:rPr lang="uk-UA" dirty="0" err="1"/>
              <a:t>нори</a:t>
            </a:r>
            <a:r>
              <a:rPr lang="uk-UA" dirty="0"/>
              <a:t>, купи хмизу і бур'яну. Для тимчасових схованок використовує ямки в землі, щілини серед каміння. Характерна сплячка, яка триває з кінця жовтня до середини березня. Парування у квітні, у виводку 3-8 малят. Статева зрілість після року життя.</a:t>
            </a:r>
          </a:p>
          <a:p>
            <a:pPr algn="just"/>
            <a:r>
              <a:rPr lang="uk-UA" b="1" i="1" dirty="0"/>
              <a:t>Морфологічні ознаки: </a:t>
            </a:r>
            <a:r>
              <a:rPr lang="uk-UA" dirty="0"/>
              <a:t>На відміну від їжака </a:t>
            </a:r>
            <a:r>
              <a:rPr lang="uk-UA" dirty="0" err="1"/>
              <a:t>білочеревого</a:t>
            </a:r>
            <a:r>
              <a:rPr lang="uk-UA" dirty="0"/>
              <a:t>, розміри малі: довжина тіла 13-23 см, довжина задньої ступні не перевищує 4 см (29-39 мм), позаяк </a:t>
            </a:r>
            <a:r>
              <a:rPr lang="uk-UA" dirty="0" err="1"/>
              <a:t>вушниця</a:t>
            </a:r>
            <a:r>
              <a:rPr lang="uk-UA" dirty="0"/>
              <a:t> не коротша від 3 см (29-48 мм) і, прикладена до щоки, сягає за око; голки на спині до 22 мм; хутро м'яке і світле, знизу біляве, з боків і на голові сіро-рудувате.</a:t>
            </a:r>
          </a:p>
          <a:p>
            <a:pPr algn="just"/>
            <a:r>
              <a:rPr lang="uk-UA" b="1" i="1" dirty="0"/>
              <a:t>Режим збереження популяцій та заходи з охорони</a:t>
            </a:r>
          </a:p>
          <a:p>
            <a:pPr algn="just"/>
            <a:r>
              <a:rPr lang="uk-UA" dirty="0"/>
              <a:t>Вид був занесений до 1-2 видань ЧКУ, за останнім зведенням МСОП має категорію </a:t>
            </a:r>
            <a:r>
              <a:rPr lang="en-GB" dirty="0"/>
              <a:t>LC. </a:t>
            </a:r>
            <a:r>
              <a:rPr lang="uk-UA" dirty="0"/>
              <a:t>Охорона в Луганському та Українському степовому ПЗ не дозволила зберегти вид на їх теренах. Відновлення популяцій можливе через розведення в неволі та випуск у мало порушені місця колишнього і сучасного мешкання.</a:t>
            </a:r>
          </a:p>
          <a:p>
            <a:pPr algn="just"/>
            <a:r>
              <a:rPr lang="uk-UA" dirty="0"/>
              <a:t>Розмноження та розведення у спеціально створених умовах: Зловлені вагітні самиці народжували та вигодовували малят в неволі. У зоопарках (зокрема, у Київському зоопарку) вухаті їжаки добре розмножуються і щорічно народжують малят.</a:t>
            </a:r>
          </a:p>
          <a:p>
            <a:pPr algn="just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41955-888C-4EDF-137A-CF4D96FB5DF4}"/>
              </a:ext>
            </a:extLst>
          </p:cNvPr>
          <p:cNvSpPr txBox="1"/>
          <p:nvPr/>
        </p:nvSpPr>
        <p:spPr>
          <a:xfrm>
            <a:off x="2191042" y="194994"/>
            <a:ext cx="9157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/>
              <a:t>Їжак вухатий </a:t>
            </a:r>
            <a:r>
              <a:rPr lang="en-GB" sz="2800" b="1" dirty="0" err="1"/>
              <a:t>Hemiechinus</a:t>
            </a:r>
            <a:r>
              <a:rPr lang="en-GB" sz="2800" b="1" dirty="0"/>
              <a:t> </a:t>
            </a:r>
            <a:r>
              <a:rPr lang="en-GB" sz="2800" b="1" dirty="0" err="1"/>
              <a:t>auritus</a:t>
            </a:r>
            <a:r>
              <a:rPr lang="en-GB" sz="2800" b="1" dirty="0"/>
              <a:t> (</a:t>
            </a:r>
            <a:r>
              <a:rPr lang="en-GB" sz="2800" b="1" dirty="0" err="1"/>
              <a:t>Gmelin</a:t>
            </a:r>
            <a:r>
              <a:rPr lang="en-GB" sz="2800" b="1" dirty="0"/>
              <a:t>, 1770)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65404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24613C-A98D-87AB-4C2C-81F6204D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640445"/>
            <a:ext cx="11868443" cy="3777622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родина представлена </a:t>
            </a:r>
            <a:r>
              <a:rPr lang="ru-RU" dirty="0" err="1"/>
              <a:t>двома</a:t>
            </a:r>
            <a:r>
              <a:rPr lang="ru-RU" dirty="0"/>
              <a:t> родами (по одному виду у кожному) — </a:t>
            </a:r>
            <a:r>
              <a:rPr lang="ru-RU" dirty="0" err="1"/>
              <a:t>кріт</a:t>
            </a:r>
            <a:r>
              <a:rPr lang="ru-RU" dirty="0"/>
              <a:t> (</a:t>
            </a:r>
            <a:r>
              <a:rPr lang="ru-RU" dirty="0" err="1"/>
              <a:t>Talpa</a:t>
            </a:r>
            <a:r>
              <a:rPr lang="ru-RU" dirty="0"/>
              <a:t>) та </a:t>
            </a:r>
            <a:r>
              <a:rPr lang="ru-RU" dirty="0" err="1"/>
              <a:t>хохуля</a:t>
            </a:r>
            <a:r>
              <a:rPr lang="ru-RU" dirty="0"/>
              <a:t> (</a:t>
            </a:r>
            <a:r>
              <a:rPr lang="ru-RU" dirty="0" err="1"/>
              <a:t>Desmana</a:t>
            </a:r>
            <a:r>
              <a:rPr lang="ru-RU" dirty="0"/>
              <a:t>).</a:t>
            </a:r>
          </a:p>
          <a:p>
            <a:pPr algn="just"/>
            <a:r>
              <a:rPr lang="uk-UA" dirty="0"/>
              <a:t>Родина включає види, які проводять велику частину свого життя під землею, і деякі водні або </a:t>
            </a:r>
            <a:r>
              <a:rPr lang="uk-UA" dirty="0" err="1"/>
              <a:t>напівводні</a:t>
            </a:r>
            <a:r>
              <a:rPr lang="uk-UA" dirty="0"/>
              <a:t> форми, які частково норові. Кротові роблять тунелі двох типів: дрібні підземні тунелі використовуються для годування і відпочинку, більш постійні глибокі тунелі використовуються для укриття і часто для виховання молоді. </a:t>
            </a:r>
            <a:r>
              <a:rPr lang="en-GB" dirty="0" err="1"/>
              <a:t>Urotrichus</a:t>
            </a:r>
            <a:r>
              <a:rPr lang="en-GB" dirty="0"/>
              <a:t> </a:t>
            </a:r>
            <a:r>
              <a:rPr lang="uk-UA" dirty="0"/>
              <a:t>та </a:t>
            </a:r>
            <a:r>
              <a:rPr lang="en-GB" dirty="0" err="1"/>
              <a:t>Neurotrichus</a:t>
            </a:r>
            <a:r>
              <a:rPr lang="en-GB" dirty="0"/>
              <a:t> </a:t>
            </a:r>
            <a:r>
              <a:rPr lang="uk-UA" dirty="0"/>
              <a:t>часто активні на землі, а іноді й підіймаються вгору низьким чагарником. Кротові подорожують своїми норами зі значною швидкістю, а з поверхні землі вони можуть закопатися у твердий ґрунт за кілька секунд. Морда використовується, щоб штовхати землю. </a:t>
            </a:r>
            <a:r>
              <a:rPr lang="en-GB" dirty="0" err="1"/>
              <a:t>Desmana</a:t>
            </a:r>
            <a:r>
              <a:rPr lang="en-GB" dirty="0"/>
              <a:t>, </a:t>
            </a:r>
            <a:r>
              <a:rPr lang="en-GB" dirty="0" err="1"/>
              <a:t>Galemys</a:t>
            </a:r>
            <a:r>
              <a:rPr lang="en-GB" dirty="0"/>
              <a:t>, </a:t>
            </a:r>
            <a:r>
              <a:rPr lang="en-GB" dirty="0" err="1"/>
              <a:t>Condylura</a:t>
            </a:r>
            <a:r>
              <a:rPr lang="en-GB" dirty="0"/>
              <a:t> </a:t>
            </a:r>
            <a:r>
              <a:rPr lang="uk-UA" dirty="0"/>
              <a:t>використовують всі чотири ноги та хвіст під час копання. Вони знаходять притулок в норах, які часто розташовують в берегах річок.</a:t>
            </a:r>
          </a:p>
          <a:p>
            <a:pPr algn="just"/>
            <a:r>
              <a:rPr lang="uk-UA" dirty="0"/>
              <a:t>Кротові часто поодинокі, але кілька особин того ж виду іноді займають велику систему тунелів разом. У районах Старого Світу з надлишком їжі рід </a:t>
            </a:r>
            <a:r>
              <a:rPr lang="en-GB" dirty="0" err="1"/>
              <a:t>Talpa</a:t>
            </a:r>
            <a:r>
              <a:rPr lang="en-GB" dirty="0"/>
              <a:t> </a:t>
            </a:r>
            <a:r>
              <a:rPr lang="uk-UA" dirty="0"/>
              <a:t>риє тунелі спільноти, які використовують аж до 40 кротів. Гніздо для вирощування молоді перебуває в глибокому тунелі або на рівні землі під деяким об'єктом на поверхні.</a:t>
            </a:r>
          </a:p>
          <a:p>
            <a:pPr algn="just"/>
            <a:r>
              <a:rPr lang="uk-UA" dirty="0"/>
              <a:t>Ці тварини активні вдень і вночі й не впадають в сплячку або сплячий режим. Більшість членів цієї родини комахоїдні, харчуються переважно черв'яками, личинками комах та іншими дрібними безхребетними, що зустрічаються під час риття або подорожі норами. Деякі види, такі як </a:t>
            </a:r>
            <a:r>
              <a:rPr lang="en-GB" dirty="0" err="1"/>
              <a:t>Scapanus</a:t>
            </a:r>
            <a:r>
              <a:rPr lang="en-GB" dirty="0"/>
              <a:t> </a:t>
            </a:r>
            <a:r>
              <a:rPr lang="en-GB" dirty="0" err="1"/>
              <a:t>townsendii</a:t>
            </a:r>
            <a:r>
              <a:rPr lang="en-GB" dirty="0"/>
              <a:t>, </a:t>
            </a:r>
            <a:r>
              <a:rPr lang="uk-UA" dirty="0"/>
              <a:t>споживають деяку кількість рослинного матеріалу, і </a:t>
            </a:r>
            <a:r>
              <a:rPr lang="uk-UA" dirty="0" err="1"/>
              <a:t>напівводні</a:t>
            </a:r>
            <a:r>
              <a:rPr lang="uk-UA" dirty="0"/>
              <a:t> роди харчуються водними комахами, ракоподібними, молюсками та рибою. Багато кротових мають сильний запах, який, можливо, запобігає атаки на них.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F7D37A2-5022-02B3-42B3-FC3A8063FADB}"/>
              </a:ext>
            </a:extLst>
          </p:cNvPr>
          <p:cNvSpPr txBox="1">
            <a:spLocks/>
          </p:cNvSpPr>
          <p:nvPr/>
        </p:nvSpPr>
        <p:spPr>
          <a:xfrm>
            <a:off x="1801934" y="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i="1" dirty="0"/>
              <a:t>•	Родина кротові (</a:t>
            </a:r>
            <a:r>
              <a:rPr lang="en-GB" b="1" i="1" dirty="0"/>
              <a:t>Talpidae) 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39890140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245</TotalTime>
  <Words>3590</Words>
  <Application>Microsoft Office PowerPoint</Application>
  <PresentationFormat>Широкоэкранный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Еколого-систематичний огляд лісової теріофауни Ряд Комахоїдні (Eulipotyphla) </vt:lpstr>
      <vt:lpstr>Ряд Комахоїдні (Eulipotyphla) </vt:lpstr>
      <vt:lpstr>Презентация PowerPoint</vt:lpstr>
      <vt:lpstr>Родина їжакові (Erinaceidae)  Їжак білочеревий (Erinaceus roumanicus)  </vt:lpstr>
      <vt:lpstr>Презентация PowerPoint</vt:lpstr>
      <vt:lpstr>Їжак білочеревий (Erinaceus roumanicus)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Рясоніжка мала, або кутора мала, або мала водяна землерийка (Neomys anomalus)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Еколого-систематичний огляд лісових птахів</dc:title>
  <dc:creator>Oksana</dc:creator>
  <cp:lastModifiedBy>Oksana</cp:lastModifiedBy>
  <cp:revision>69</cp:revision>
  <dcterms:created xsi:type="dcterms:W3CDTF">2025-10-22T13:57:58Z</dcterms:created>
  <dcterms:modified xsi:type="dcterms:W3CDTF">2025-12-03T20:54:11Z</dcterms:modified>
</cp:coreProperties>
</file>