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5" r:id="rId19"/>
    <p:sldId id="276" r:id="rId20"/>
    <p:sldId id="273" r:id="rId21"/>
    <p:sldId id="277" r:id="rId22"/>
    <p:sldId id="278" r:id="rId23"/>
    <p:sldId id="279" r:id="rId24"/>
    <p:sldId id="280" r:id="rId25"/>
    <p:sldId id="281" r:id="rId26"/>
    <p:sldId id="28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065B71E-A611-4F70-B942-83E44CE4CFCE}" type="datetimeFigureOut">
              <a:rPr lang="uk-UA" smtClean="0"/>
              <a:t>22.10.2025</a:t>
            </a:fld>
            <a:endParaRPr lang="uk-UA"/>
          </a:p>
        </p:txBody>
      </p:sp>
      <p:sp>
        <p:nvSpPr>
          <p:cNvPr id="5" name="Footer Placeholder 4"/>
          <p:cNvSpPr>
            <a:spLocks noGrp="1"/>
          </p:cNvSpPr>
          <p:nvPr>
            <p:ph type="ftr" sz="quarter" idx="11"/>
          </p:nvPr>
        </p:nvSpPr>
        <p:spPr/>
        <p:txBody>
          <a:bodyPr/>
          <a:lstStyle/>
          <a:p>
            <a:endParaRPr lang="uk-U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445167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065B71E-A611-4F70-B942-83E44CE4CFCE}" type="datetimeFigureOut">
              <a:rPr lang="uk-UA" smtClean="0"/>
              <a:t>22.10.2025</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23989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065B71E-A611-4F70-B942-83E44CE4CFCE}" type="datetimeFigureOut">
              <a:rPr lang="uk-UA" smtClean="0"/>
              <a:t>22.10.2025</a:t>
            </a:fld>
            <a:endParaRPr lang="uk-UA"/>
          </a:p>
        </p:txBody>
      </p:sp>
      <p:sp>
        <p:nvSpPr>
          <p:cNvPr id="5" name="Footer Placeholder 4"/>
          <p:cNvSpPr>
            <a:spLocks noGrp="1"/>
          </p:cNvSpPr>
          <p:nvPr>
            <p:ph type="ftr" sz="quarter" idx="11"/>
          </p:nvPr>
        </p:nvSpPr>
        <p:spPr/>
        <p:txBody>
          <a:bodyPr/>
          <a:lstStyle/>
          <a:p>
            <a:endParaRPr lang="uk-U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E03D1D7-45EC-4D66-9A0D-AF79BB56B166}" type="slidenum">
              <a:rPr lang="uk-UA" smtClean="0"/>
              <a:t>‹#›</a:t>
            </a:fld>
            <a:endParaRPr lang="uk-U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33626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2065B71E-A611-4F70-B942-83E44CE4CFCE}" type="datetimeFigureOut">
              <a:rPr lang="uk-UA" smtClean="0"/>
              <a:t>22.10.2025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1315673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2065B71E-A611-4F70-B942-83E44CE4CFCE}" type="datetimeFigureOut">
              <a:rPr lang="uk-UA" smtClean="0"/>
              <a:t>22.10.2025</a:t>
            </a:fld>
            <a:endParaRPr lang="uk-UA"/>
          </a:p>
        </p:txBody>
      </p:sp>
      <p:sp>
        <p:nvSpPr>
          <p:cNvPr id="6" name="Footer Placeholder 5"/>
          <p:cNvSpPr>
            <a:spLocks noGrp="1"/>
          </p:cNvSpPr>
          <p:nvPr>
            <p:ph type="ftr" sz="quarter" idx="11"/>
          </p:nvPr>
        </p:nvSpPr>
        <p:spPr/>
        <p:txBody>
          <a:bodyPr/>
          <a:lstStyle/>
          <a:p>
            <a:endParaRPr lang="uk-U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03D1D7-45EC-4D66-9A0D-AF79BB56B166}" type="slidenum">
              <a:rPr lang="uk-UA" smtClean="0"/>
              <a:t>‹#›</a:t>
            </a:fld>
            <a:endParaRPr lang="uk-U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97900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2065B71E-A611-4F70-B942-83E44CE4CFCE}" type="datetimeFigureOut">
              <a:rPr lang="uk-UA" smtClean="0"/>
              <a:t>22.10.2025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3739536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065B71E-A611-4F70-B942-83E44CE4CFCE}" type="datetimeFigureOut">
              <a:rPr lang="uk-UA" smtClean="0"/>
              <a:t>22.10.2025</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1215931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065B71E-A611-4F70-B942-83E44CE4CFCE}" type="datetimeFigureOut">
              <a:rPr lang="uk-UA" smtClean="0"/>
              <a:t>22.10.2025</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31465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065B71E-A611-4F70-B942-83E44CE4CFCE}" type="datetimeFigureOut">
              <a:rPr lang="uk-UA" smtClean="0"/>
              <a:t>22.10.2025</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836719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065B71E-A611-4F70-B942-83E44CE4CFCE}" type="datetimeFigureOut">
              <a:rPr lang="uk-UA" smtClean="0"/>
              <a:t>22.10.2025</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288636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065B71E-A611-4F70-B942-83E44CE4CFCE}" type="datetimeFigureOut">
              <a:rPr lang="uk-UA" smtClean="0"/>
              <a:t>22.10.2025</a:t>
            </a:fld>
            <a:endParaRPr lang="uk-UA"/>
          </a:p>
        </p:txBody>
      </p:sp>
      <p:sp>
        <p:nvSpPr>
          <p:cNvPr id="6" name="Footer Placeholder 5"/>
          <p:cNvSpPr>
            <a:spLocks noGrp="1"/>
          </p:cNvSpPr>
          <p:nvPr>
            <p:ph type="ftr" sz="quarter" idx="11"/>
          </p:nvPr>
        </p:nvSpPr>
        <p:spPr/>
        <p:txBody>
          <a:bodyPr/>
          <a:lstStyle/>
          <a:p>
            <a:endParaRPr lang="uk-UA"/>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1129708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065B71E-A611-4F70-B942-83E44CE4CFCE}" type="datetimeFigureOut">
              <a:rPr lang="uk-UA" smtClean="0"/>
              <a:t>22.10.2025</a:t>
            </a:fld>
            <a:endParaRPr lang="uk-UA"/>
          </a:p>
        </p:txBody>
      </p:sp>
      <p:sp>
        <p:nvSpPr>
          <p:cNvPr id="8" name="Footer Placeholder 7"/>
          <p:cNvSpPr>
            <a:spLocks noGrp="1"/>
          </p:cNvSpPr>
          <p:nvPr>
            <p:ph type="ftr" sz="quarter" idx="11"/>
          </p:nvPr>
        </p:nvSpPr>
        <p:spPr/>
        <p:txBody>
          <a:bodyPr/>
          <a:lstStyle/>
          <a:p>
            <a:endParaRPr lang="uk-U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423555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065B71E-A611-4F70-B942-83E44CE4CFCE}" type="datetimeFigureOut">
              <a:rPr lang="uk-UA" smtClean="0"/>
              <a:t>22.10.2025</a:t>
            </a:fld>
            <a:endParaRPr lang="uk-UA"/>
          </a:p>
        </p:txBody>
      </p:sp>
      <p:sp>
        <p:nvSpPr>
          <p:cNvPr id="4" name="Footer Placeholder 3"/>
          <p:cNvSpPr>
            <a:spLocks noGrp="1"/>
          </p:cNvSpPr>
          <p:nvPr>
            <p:ph type="ftr" sz="quarter" idx="11"/>
          </p:nvPr>
        </p:nvSpPr>
        <p:spPr/>
        <p:txBody>
          <a:bodyPr/>
          <a:lstStyle/>
          <a:p>
            <a:endParaRPr lang="uk-U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1134782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5B71E-A611-4F70-B942-83E44CE4CFCE}" type="datetimeFigureOut">
              <a:rPr lang="uk-UA" smtClean="0"/>
              <a:t>22.10.2025</a:t>
            </a:fld>
            <a:endParaRPr lang="uk-UA"/>
          </a:p>
        </p:txBody>
      </p:sp>
      <p:sp>
        <p:nvSpPr>
          <p:cNvPr id="3" name="Footer Placeholder 2"/>
          <p:cNvSpPr>
            <a:spLocks noGrp="1"/>
          </p:cNvSpPr>
          <p:nvPr>
            <p:ph type="ftr" sz="quarter" idx="11"/>
          </p:nvPr>
        </p:nvSpPr>
        <p:spPr/>
        <p:txBody>
          <a:bodyPr/>
          <a:lstStyle/>
          <a:p>
            <a:endParaRPr lang="uk-U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229529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065B71E-A611-4F70-B942-83E44CE4CFCE}" type="datetimeFigureOut">
              <a:rPr lang="uk-UA" smtClean="0"/>
              <a:t>22.10.2025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560336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065B71E-A611-4F70-B942-83E44CE4CFCE}" type="datetimeFigureOut">
              <a:rPr lang="uk-UA" smtClean="0"/>
              <a:t>22.10.2025</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03D1D7-45EC-4D66-9A0D-AF79BB56B166}" type="slidenum">
              <a:rPr lang="uk-UA" smtClean="0"/>
              <a:t>‹#›</a:t>
            </a:fld>
            <a:endParaRPr lang="uk-UA"/>
          </a:p>
        </p:txBody>
      </p:sp>
    </p:spTree>
    <p:extLst>
      <p:ext uri="{BB962C8B-B14F-4D97-AF65-F5344CB8AC3E}">
        <p14:creationId xmlns:p14="http://schemas.microsoft.com/office/powerpoint/2010/main" val="926867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065B71E-A611-4F70-B942-83E44CE4CFCE}" type="datetimeFigureOut">
              <a:rPr lang="uk-UA" smtClean="0"/>
              <a:t>22.10.2025</a:t>
            </a:fld>
            <a:endParaRPr lang="uk-U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E03D1D7-45EC-4D66-9A0D-AF79BB56B166}" type="slidenum">
              <a:rPr lang="uk-UA" smtClean="0"/>
              <a:t>‹#›</a:t>
            </a:fld>
            <a:endParaRPr lang="uk-UA"/>
          </a:p>
        </p:txBody>
      </p:sp>
    </p:spTree>
    <p:extLst>
      <p:ext uri="{BB962C8B-B14F-4D97-AF65-F5344CB8AC3E}">
        <p14:creationId xmlns:p14="http://schemas.microsoft.com/office/powerpoint/2010/main" val="1194358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62CA48-5E50-223D-8E0B-0E8B9B21AD0C}"/>
              </a:ext>
            </a:extLst>
          </p:cNvPr>
          <p:cNvSpPr>
            <a:spLocks noGrp="1"/>
          </p:cNvSpPr>
          <p:nvPr>
            <p:ph type="ctrTitle"/>
          </p:nvPr>
        </p:nvSpPr>
        <p:spPr>
          <a:xfrm>
            <a:off x="2071856" y="216568"/>
            <a:ext cx="8915399" cy="2262781"/>
          </a:xfrm>
        </p:spPr>
        <p:txBody>
          <a:bodyPr/>
          <a:lstStyle/>
          <a:p>
            <a:r>
              <a:rPr lang="uk-UA" b="1"/>
              <a:t>Еколого-систематичний огляд лісових птахів</a:t>
            </a:r>
          </a:p>
        </p:txBody>
      </p:sp>
      <p:pic>
        <p:nvPicPr>
          <p:cNvPr id="4" name="Рисунок 3">
            <a:extLst>
              <a:ext uri="{FF2B5EF4-FFF2-40B4-BE49-F238E27FC236}">
                <a16:creationId xmlns:a16="http://schemas.microsoft.com/office/drawing/2014/main" id="{98E829A8-87DD-D252-9E68-C52E84E93DC0}"/>
              </a:ext>
            </a:extLst>
          </p:cNvPr>
          <p:cNvPicPr>
            <a:picLocks noChangeAspect="1"/>
          </p:cNvPicPr>
          <p:nvPr/>
        </p:nvPicPr>
        <p:blipFill>
          <a:blip r:embed="rId2"/>
          <a:stretch>
            <a:fillRect/>
          </a:stretch>
        </p:blipFill>
        <p:spPr>
          <a:xfrm>
            <a:off x="3068052" y="2514812"/>
            <a:ext cx="5842405" cy="4089683"/>
          </a:xfrm>
          <a:prstGeom prst="rect">
            <a:avLst/>
          </a:prstGeom>
        </p:spPr>
      </p:pic>
    </p:spTree>
    <p:extLst>
      <p:ext uri="{BB962C8B-B14F-4D97-AF65-F5344CB8AC3E}">
        <p14:creationId xmlns:p14="http://schemas.microsoft.com/office/powerpoint/2010/main" val="73538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6ECB879-0B2D-5A91-D69F-3C8DA853C7F5}"/>
              </a:ext>
            </a:extLst>
          </p:cNvPr>
          <p:cNvSpPr>
            <a:spLocks noGrp="1"/>
          </p:cNvSpPr>
          <p:nvPr>
            <p:ph idx="1"/>
          </p:nvPr>
        </p:nvSpPr>
        <p:spPr>
          <a:xfrm>
            <a:off x="98474" y="786254"/>
            <a:ext cx="8389194" cy="3777622"/>
          </a:xfrm>
        </p:spPr>
        <p:txBody>
          <a:bodyPr>
            <a:noAutofit/>
          </a:bodyPr>
          <a:lstStyle/>
          <a:p>
            <a:pPr algn="just"/>
            <a:r>
              <a:rPr lang="uk-UA" dirty="0"/>
              <a:t>                     </a:t>
            </a:r>
            <a:r>
              <a:rPr lang="uk-UA" b="1" dirty="0"/>
              <a:t>Охорона</a:t>
            </a:r>
          </a:p>
          <a:p>
            <a:pPr algn="just"/>
            <a:r>
              <a:rPr lang="uk-UA" dirty="0"/>
              <a:t>Вид занесений до Червоної книги України (охоронна категорія: рідкісний), Конвенції з міжнародної торгівлі вимираючими видами дикої фауни і флори (</a:t>
            </a:r>
            <a:r>
              <a:rPr lang="en-GB" dirty="0"/>
              <a:t>CITES) (</a:t>
            </a:r>
            <a:r>
              <a:rPr lang="uk-UA" dirty="0"/>
              <a:t>Додаток ІІ) та Бернської (Додаток ІІ) конвенцій, а також Червоних списків тварин Дніпропетровської, Сумської та Харківської областей[2].</a:t>
            </a:r>
          </a:p>
          <a:p>
            <a:pPr algn="just"/>
            <a:r>
              <a:rPr lang="uk-UA" dirty="0"/>
              <a:t>В Україні охороняється в ряді природних заповідників, національних природних парків, заказників, Національному заповіднику «Хортиця» та ін.</a:t>
            </a:r>
          </a:p>
          <a:p>
            <a:pPr algn="just"/>
            <a:r>
              <a:rPr lang="uk-UA" dirty="0"/>
              <a:t>Основну загрозу сірій сові складає скорочення середовища проживання пов’язане з винищенням старих лісів та дуплистих дерев, зникненням придатних місць для гніздування в містах, зменшенням корової бази через застосування пестицидів, незаконний вилов для використання в індустрії розваг. Сова сіра перебуває під захистом Бернської конвенції, а також Конвенції про торгівлю рідкісними видами флори та фауни. Для збереження цього чудового птаха - </a:t>
            </a:r>
            <a:r>
              <a:rPr lang="uk-UA" dirty="0" err="1"/>
              <a:t>символа</a:t>
            </a:r>
            <a:r>
              <a:rPr lang="uk-UA" dirty="0"/>
              <a:t> мудрості - слід вжити заходів, в тому числі і </a:t>
            </a:r>
            <a:r>
              <a:rPr lang="uk-UA" dirty="0" err="1"/>
              <a:t>провітницьких</a:t>
            </a:r>
            <a:r>
              <a:rPr lang="uk-UA" dirty="0"/>
              <a:t>, щодо відмови від використання пестицидів, охороняти праліси і старі дуплисті дерева, розвішувати штучні гніздівлі в садах і парках.</a:t>
            </a:r>
          </a:p>
          <a:p>
            <a:pPr algn="just"/>
            <a:endParaRPr lang="uk-UA" dirty="0"/>
          </a:p>
        </p:txBody>
      </p:sp>
      <p:sp>
        <p:nvSpPr>
          <p:cNvPr id="4" name="Заголовок 1">
            <a:extLst>
              <a:ext uri="{FF2B5EF4-FFF2-40B4-BE49-F238E27FC236}">
                <a16:creationId xmlns:a16="http://schemas.microsoft.com/office/drawing/2014/main" id="{18F089A6-E4EA-D4BE-323C-DF75C0AB9BF9}"/>
              </a:ext>
            </a:extLst>
          </p:cNvPr>
          <p:cNvSpPr txBox="1">
            <a:spLocks/>
          </p:cNvSpPr>
          <p:nvPr/>
        </p:nvSpPr>
        <p:spPr>
          <a:xfrm>
            <a:off x="1861405" y="145809"/>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i="1" dirty="0"/>
              <a:t>Сова́ </a:t>
            </a:r>
            <a:r>
              <a:rPr lang="uk-UA" b="1" i="1" dirty="0" err="1"/>
              <a:t>сі́ра</a:t>
            </a:r>
            <a:r>
              <a:rPr lang="uk-UA" b="1" i="1" dirty="0"/>
              <a:t>(</a:t>
            </a:r>
            <a:r>
              <a:rPr lang="en-GB" b="1" i="1" dirty="0" err="1"/>
              <a:t>Strix</a:t>
            </a:r>
            <a:r>
              <a:rPr lang="en-GB" b="1" i="1" dirty="0"/>
              <a:t> </a:t>
            </a:r>
            <a:r>
              <a:rPr lang="en-GB" b="1" i="1" dirty="0" err="1"/>
              <a:t>aluco</a:t>
            </a:r>
            <a:r>
              <a:rPr lang="en-GB" b="1" i="1" dirty="0"/>
              <a:t>)</a:t>
            </a:r>
            <a:endParaRPr lang="uk-UA" b="1" i="1" dirty="0"/>
          </a:p>
        </p:txBody>
      </p:sp>
      <p:pic>
        <p:nvPicPr>
          <p:cNvPr id="5" name="Рисунок 4">
            <a:extLst>
              <a:ext uri="{FF2B5EF4-FFF2-40B4-BE49-F238E27FC236}">
                <a16:creationId xmlns:a16="http://schemas.microsoft.com/office/drawing/2014/main" id="{BEE0C658-6650-0334-6702-F9561A73DD06}"/>
              </a:ext>
            </a:extLst>
          </p:cNvPr>
          <p:cNvPicPr>
            <a:picLocks noChangeAspect="1"/>
          </p:cNvPicPr>
          <p:nvPr/>
        </p:nvPicPr>
        <p:blipFill>
          <a:blip r:embed="rId2"/>
          <a:stretch>
            <a:fillRect/>
          </a:stretch>
        </p:blipFill>
        <p:spPr>
          <a:xfrm>
            <a:off x="8879515" y="889757"/>
            <a:ext cx="3612257" cy="2539243"/>
          </a:xfrm>
          <a:prstGeom prst="rect">
            <a:avLst/>
          </a:prstGeom>
        </p:spPr>
      </p:pic>
      <p:pic>
        <p:nvPicPr>
          <p:cNvPr id="6" name="Рисунок 5">
            <a:extLst>
              <a:ext uri="{FF2B5EF4-FFF2-40B4-BE49-F238E27FC236}">
                <a16:creationId xmlns:a16="http://schemas.microsoft.com/office/drawing/2014/main" id="{C03B49A0-1C06-830C-8791-2E60065A11FB}"/>
              </a:ext>
            </a:extLst>
          </p:cNvPr>
          <p:cNvPicPr>
            <a:picLocks noChangeAspect="1"/>
          </p:cNvPicPr>
          <p:nvPr/>
        </p:nvPicPr>
        <p:blipFill>
          <a:blip r:embed="rId3"/>
          <a:stretch>
            <a:fillRect/>
          </a:stretch>
        </p:blipFill>
        <p:spPr>
          <a:xfrm>
            <a:off x="8903737" y="3697667"/>
            <a:ext cx="3738709" cy="2487941"/>
          </a:xfrm>
          <a:prstGeom prst="rect">
            <a:avLst/>
          </a:prstGeom>
        </p:spPr>
      </p:pic>
    </p:spTree>
    <p:extLst>
      <p:ext uri="{BB962C8B-B14F-4D97-AF65-F5344CB8AC3E}">
        <p14:creationId xmlns:p14="http://schemas.microsoft.com/office/powerpoint/2010/main" val="2764865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8A6D8C-A7BA-FD60-1B77-7A5656A20E8A}"/>
              </a:ext>
            </a:extLst>
          </p:cNvPr>
          <p:cNvSpPr>
            <a:spLocks noGrp="1"/>
          </p:cNvSpPr>
          <p:nvPr>
            <p:ph type="title"/>
          </p:nvPr>
        </p:nvSpPr>
        <p:spPr>
          <a:xfrm>
            <a:off x="1425307" y="42175"/>
            <a:ext cx="8911687" cy="1280890"/>
          </a:xfrm>
        </p:spPr>
        <p:txBody>
          <a:bodyPr/>
          <a:lstStyle/>
          <a:p>
            <a:r>
              <a:rPr lang="uk-UA" b="1" i="1" dirty="0"/>
              <a:t>Куроподібні (</a:t>
            </a:r>
            <a:r>
              <a:rPr lang="en-GB" b="1" i="1" dirty="0"/>
              <a:t>Galliformes) </a:t>
            </a:r>
            <a:endParaRPr lang="uk-UA" b="1" i="1" dirty="0"/>
          </a:p>
        </p:txBody>
      </p:sp>
      <p:pic>
        <p:nvPicPr>
          <p:cNvPr id="5" name="Объект 4">
            <a:extLst>
              <a:ext uri="{FF2B5EF4-FFF2-40B4-BE49-F238E27FC236}">
                <a16:creationId xmlns:a16="http://schemas.microsoft.com/office/drawing/2014/main" id="{EB073AA9-C50A-7E32-2D90-1E0137A49B5D}"/>
              </a:ext>
            </a:extLst>
          </p:cNvPr>
          <p:cNvPicPr>
            <a:picLocks noGrp="1" noChangeAspect="1"/>
          </p:cNvPicPr>
          <p:nvPr>
            <p:ph idx="1"/>
          </p:nvPr>
        </p:nvPicPr>
        <p:blipFill rotWithShape="1">
          <a:blip r:embed="rId2"/>
          <a:srcRect l="19033" t="25815" r="35331" b="15356"/>
          <a:stretch/>
        </p:blipFill>
        <p:spPr>
          <a:xfrm>
            <a:off x="2550722" y="682620"/>
            <a:ext cx="8801906" cy="6379362"/>
          </a:xfrm>
        </p:spPr>
      </p:pic>
    </p:spTree>
    <p:extLst>
      <p:ext uri="{BB962C8B-B14F-4D97-AF65-F5344CB8AC3E}">
        <p14:creationId xmlns:p14="http://schemas.microsoft.com/office/powerpoint/2010/main" val="2207372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AA43D8-D218-D8D8-1FA3-12CD973AEF7F}"/>
              </a:ext>
            </a:extLst>
          </p:cNvPr>
          <p:cNvSpPr>
            <a:spLocks noGrp="1"/>
          </p:cNvSpPr>
          <p:nvPr>
            <p:ph type="title"/>
          </p:nvPr>
        </p:nvSpPr>
        <p:spPr/>
        <p:txBody>
          <a:bodyPr>
            <a:normAutofit/>
          </a:bodyPr>
          <a:lstStyle/>
          <a:p>
            <a:r>
              <a:rPr lang="uk-UA" sz="3200" b="1" i="1" dirty="0"/>
              <a:t>Тетерук (</a:t>
            </a:r>
            <a:r>
              <a:rPr lang="en-GB" sz="3200" b="1" i="1" dirty="0" err="1"/>
              <a:t>Lyrurus</a:t>
            </a:r>
            <a:r>
              <a:rPr lang="en-GB" sz="3200" b="1" i="1" dirty="0"/>
              <a:t> </a:t>
            </a:r>
            <a:r>
              <a:rPr lang="en-GB" sz="3200" b="1" i="1" dirty="0" err="1"/>
              <a:t>tetrix</a:t>
            </a:r>
            <a:r>
              <a:rPr lang="en-GB" sz="3200" b="1" i="1" dirty="0"/>
              <a:t>, Tetrao </a:t>
            </a:r>
            <a:r>
              <a:rPr lang="en-GB" sz="3200" b="1" i="1" dirty="0" err="1"/>
              <a:t>tetrix</a:t>
            </a:r>
            <a:r>
              <a:rPr lang="en-GB" sz="3200" b="1" i="1" dirty="0"/>
              <a:t>)</a:t>
            </a:r>
            <a:endParaRPr lang="uk-UA" sz="3200" b="1" i="1" dirty="0"/>
          </a:p>
        </p:txBody>
      </p:sp>
      <p:sp>
        <p:nvSpPr>
          <p:cNvPr id="3" name="Объект 2">
            <a:extLst>
              <a:ext uri="{FF2B5EF4-FFF2-40B4-BE49-F238E27FC236}">
                <a16:creationId xmlns:a16="http://schemas.microsoft.com/office/drawing/2014/main" id="{68654002-232E-1E25-323C-CE1F27318730}"/>
              </a:ext>
            </a:extLst>
          </p:cNvPr>
          <p:cNvSpPr>
            <a:spLocks noGrp="1"/>
          </p:cNvSpPr>
          <p:nvPr>
            <p:ph idx="1"/>
          </p:nvPr>
        </p:nvSpPr>
        <p:spPr>
          <a:xfrm>
            <a:off x="632683" y="1540189"/>
            <a:ext cx="7132320" cy="3777622"/>
          </a:xfrm>
        </p:spPr>
        <p:txBody>
          <a:bodyPr>
            <a:noAutofit/>
          </a:bodyPr>
          <a:lstStyle/>
          <a:p>
            <a:pPr algn="just"/>
            <a:r>
              <a:rPr lang="uk-UA" dirty="0"/>
              <a:t> Тетерук мешканець різноманітних ландшафтів, зустрічається в Центральній і Північній Євразії – від Альпійських гір і Британських островів на заході до </a:t>
            </a:r>
            <a:r>
              <a:rPr lang="uk-UA" dirty="0" err="1"/>
              <a:t>Усурійського</a:t>
            </a:r>
            <a:r>
              <a:rPr lang="uk-UA" dirty="0"/>
              <a:t> краю і Корейського півострова на сході. Окрім степової і лісостепової зони, досить часто трапляється у гірських лісах та на вересових пустищах Західної та Центральної Європи, де його ареал має чітко виражений острівний характер, в залежності від широти: на півночі на рівнинах і плоскогірних територіях, на півдні у високих горах, зазвичай на висоті від 1000 до 2200 метрів над рівнем моря в хвойних </a:t>
            </a:r>
            <a:r>
              <a:rPr lang="uk-UA" dirty="0" err="1"/>
              <a:t>рідколіссях</a:t>
            </a:r>
            <a:r>
              <a:rPr lang="uk-UA" dirty="0"/>
              <a:t>, болотах, оточених чагарниками і поодинокими деревами.  Межі ареалу досить розпливчасті – в залежності від чисельності популяції і культурних змін ландшафту вона зазнає змін в ту чи іншу сторону. В Україні поширений у Карпатах і на Поліссі. Живе по краях боліт, у негустих лісах, на порубках. Також в Україні тетеруки зустрічається на півночі лісостепової смуги. </a:t>
            </a:r>
          </a:p>
        </p:txBody>
      </p:sp>
      <p:sp>
        <p:nvSpPr>
          <p:cNvPr id="6" name="Заголовок 1">
            <a:extLst>
              <a:ext uri="{FF2B5EF4-FFF2-40B4-BE49-F238E27FC236}">
                <a16:creationId xmlns:a16="http://schemas.microsoft.com/office/drawing/2014/main" id="{5673A6B6-33A0-5C3B-3F90-A98D7D1A0271}"/>
              </a:ext>
            </a:extLst>
          </p:cNvPr>
          <p:cNvSpPr txBox="1">
            <a:spLocks/>
          </p:cNvSpPr>
          <p:nvPr/>
        </p:nvSpPr>
        <p:spPr>
          <a:xfrm>
            <a:off x="1425307" y="4217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i="1"/>
              <a:t>Куроподібні (</a:t>
            </a:r>
            <a:r>
              <a:rPr lang="en-GB" b="1" i="1"/>
              <a:t>Galliformes) </a:t>
            </a:r>
            <a:endParaRPr lang="uk-UA" b="1" i="1" dirty="0"/>
          </a:p>
        </p:txBody>
      </p:sp>
      <p:pic>
        <p:nvPicPr>
          <p:cNvPr id="7" name="Рисунок 6">
            <a:extLst>
              <a:ext uri="{FF2B5EF4-FFF2-40B4-BE49-F238E27FC236}">
                <a16:creationId xmlns:a16="http://schemas.microsoft.com/office/drawing/2014/main" id="{E1DC3A20-EC0E-3E82-9ACC-B14881E959E8}"/>
              </a:ext>
            </a:extLst>
          </p:cNvPr>
          <p:cNvPicPr>
            <a:picLocks noChangeAspect="1"/>
          </p:cNvPicPr>
          <p:nvPr/>
        </p:nvPicPr>
        <p:blipFill>
          <a:blip r:embed="rId2"/>
          <a:stretch>
            <a:fillRect/>
          </a:stretch>
        </p:blipFill>
        <p:spPr>
          <a:xfrm>
            <a:off x="7908753" y="1150752"/>
            <a:ext cx="4002157" cy="2672366"/>
          </a:xfrm>
          <a:prstGeom prst="rect">
            <a:avLst/>
          </a:prstGeom>
        </p:spPr>
      </p:pic>
      <p:pic>
        <p:nvPicPr>
          <p:cNvPr id="8" name="Рисунок 7">
            <a:extLst>
              <a:ext uri="{FF2B5EF4-FFF2-40B4-BE49-F238E27FC236}">
                <a16:creationId xmlns:a16="http://schemas.microsoft.com/office/drawing/2014/main" id="{92A7BF26-3ADE-96EF-F7AF-6933C67F60B9}"/>
              </a:ext>
            </a:extLst>
          </p:cNvPr>
          <p:cNvPicPr>
            <a:picLocks noChangeAspect="1"/>
          </p:cNvPicPr>
          <p:nvPr/>
        </p:nvPicPr>
        <p:blipFill>
          <a:blip r:embed="rId3"/>
          <a:stretch>
            <a:fillRect/>
          </a:stretch>
        </p:blipFill>
        <p:spPr>
          <a:xfrm>
            <a:off x="8100580" y="4269208"/>
            <a:ext cx="3810330" cy="2097206"/>
          </a:xfrm>
          <a:prstGeom prst="rect">
            <a:avLst/>
          </a:prstGeom>
        </p:spPr>
      </p:pic>
    </p:spTree>
    <p:extLst>
      <p:ext uri="{BB962C8B-B14F-4D97-AF65-F5344CB8AC3E}">
        <p14:creationId xmlns:p14="http://schemas.microsoft.com/office/powerpoint/2010/main" val="422133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98783C5-13F0-83E5-81F8-9E9BB5B293B9}"/>
              </a:ext>
            </a:extLst>
          </p:cNvPr>
          <p:cNvSpPr>
            <a:spLocks noGrp="1"/>
          </p:cNvSpPr>
          <p:nvPr>
            <p:ph idx="1"/>
          </p:nvPr>
        </p:nvSpPr>
        <p:spPr>
          <a:xfrm>
            <a:off x="182880" y="1075955"/>
            <a:ext cx="7512148" cy="3777622"/>
          </a:xfrm>
        </p:spPr>
        <p:txBody>
          <a:bodyPr>
            <a:noAutofit/>
          </a:bodyPr>
          <a:lstStyle/>
          <a:p>
            <a:pPr algn="just"/>
            <a:r>
              <a:rPr lang="uk-UA" dirty="0"/>
              <a:t>Птахи середніх розмірів, маса самців у середньому 1,2-1,4 кг (зрідка до 1,7 кг), самок — менше 1 кг (інколи до 1,3 кг). Довжина тіла сягає 60 см. </a:t>
            </a:r>
          </a:p>
          <a:p>
            <a:pPr algn="just"/>
            <a:r>
              <a:rPr lang="uk-UA" dirty="0"/>
              <a:t>Статевий диморфізм у тетеруків чітко проявляється. Самець чорний з темно-синім металічним полиском на голові, шиї, волі і </a:t>
            </a:r>
            <a:r>
              <a:rPr lang="uk-UA" dirty="0" err="1"/>
              <a:t>попереці</a:t>
            </a:r>
            <a:r>
              <a:rPr lang="uk-UA" dirty="0"/>
              <a:t>. Над оком червона «брова», на крилі біле «дзеркальце», хвіст ліроподібний. Нижні покривні пера крила, хвоста та пахові пера білі. Махові пера темно-бурі. Дзьоб чорний, пальці бурі. Влітку (червень – липень) у самця голова і частина шиї чорно-бурі, рябі. Самка бура, на хвості невелика вирізка. Верхня сторона тіла з </a:t>
            </a:r>
            <a:r>
              <a:rPr lang="uk-UA" dirty="0" err="1"/>
              <a:t>темнобурими</a:t>
            </a:r>
            <a:r>
              <a:rPr lang="uk-UA" dirty="0"/>
              <a:t> і рудуватими поперечними смугами та дрібними крапками. Шия спереду і воло вохристі з темними поперечними смужками. Груди, передня частина черева і боки тіла з </a:t>
            </a:r>
            <a:r>
              <a:rPr lang="uk-UA" dirty="0" err="1"/>
              <a:t>вохристорудими</a:t>
            </a:r>
            <a:r>
              <a:rPr lang="uk-UA" dirty="0"/>
              <a:t> і темно-бурими поперечними смужками та білими вершинами пер. Середина черева темно-бура з поперечним світлішим рисунком. На крилі, як у самця, біле «дзеркальце». Нижні покривні пера хвоста і крила та пахові пера білі.</a:t>
            </a:r>
          </a:p>
        </p:txBody>
      </p:sp>
      <p:sp>
        <p:nvSpPr>
          <p:cNvPr id="5" name="Заголовок 1">
            <a:extLst>
              <a:ext uri="{FF2B5EF4-FFF2-40B4-BE49-F238E27FC236}">
                <a16:creationId xmlns:a16="http://schemas.microsoft.com/office/drawing/2014/main" id="{D5F8445F-20EF-AB24-A928-445050FA6EE0}"/>
              </a:ext>
            </a:extLst>
          </p:cNvPr>
          <p:cNvSpPr txBox="1">
            <a:spLocks/>
          </p:cNvSpPr>
          <p:nvPr/>
        </p:nvSpPr>
        <p:spPr>
          <a:xfrm>
            <a:off x="719577" y="200029"/>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b="1" i="1" dirty="0"/>
              <a:t>Тетерук (</a:t>
            </a:r>
            <a:r>
              <a:rPr lang="en-GB" sz="3200" b="1" i="1" dirty="0" err="1"/>
              <a:t>Lyrurus</a:t>
            </a:r>
            <a:r>
              <a:rPr lang="en-GB" sz="3200" b="1" i="1" dirty="0"/>
              <a:t> </a:t>
            </a:r>
            <a:r>
              <a:rPr lang="en-GB" sz="3200" b="1" i="1" dirty="0" err="1"/>
              <a:t>tetrix</a:t>
            </a:r>
            <a:r>
              <a:rPr lang="en-GB" sz="3200" b="1" i="1" dirty="0"/>
              <a:t>, Tetrao </a:t>
            </a:r>
            <a:r>
              <a:rPr lang="en-GB" sz="3200" b="1" i="1" dirty="0" err="1"/>
              <a:t>tetrix</a:t>
            </a:r>
            <a:r>
              <a:rPr lang="en-GB" sz="3200" b="1" i="1" dirty="0"/>
              <a:t>)</a:t>
            </a:r>
            <a:endParaRPr lang="uk-UA" sz="3200" b="1" i="1" dirty="0"/>
          </a:p>
        </p:txBody>
      </p:sp>
      <p:pic>
        <p:nvPicPr>
          <p:cNvPr id="6" name="Рисунок 5">
            <a:extLst>
              <a:ext uri="{FF2B5EF4-FFF2-40B4-BE49-F238E27FC236}">
                <a16:creationId xmlns:a16="http://schemas.microsoft.com/office/drawing/2014/main" id="{2A210CF0-7176-FFD8-368B-8328F35E4D32}"/>
              </a:ext>
            </a:extLst>
          </p:cNvPr>
          <p:cNvPicPr>
            <a:picLocks noChangeAspect="1"/>
          </p:cNvPicPr>
          <p:nvPr/>
        </p:nvPicPr>
        <p:blipFill>
          <a:blip r:embed="rId2"/>
          <a:stretch>
            <a:fillRect/>
          </a:stretch>
        </p:blipFill>
        <p:spPr>
          <a:xfrm>
            <a:off x="8007453" y="568426"/>
            <a:ext cx="3810330" cy="2676376"/>
          </a:xfrm>
          <a:prstGeom prst="rect">
            <a:avLst/>
          </a:prstGeom>
        </p:spPr>
      </p:pic>
      <p:pic>
        <p:nvPicPr>
          <p:cNvPr id="7" name="Рисунок 6">
            <a:extLst>
              <a:ext uri="{FF2B5EF4-FFF2-40B4-BE49-F238E27FC236}">
                <a16:creationId xmlns:a16="http://schemas.microsoft.com/office/drawing/2014/main" id="{3815A110-41DD-B603-6609-255D61D412A3}"/>
              </a:ext>
            </a:extLst>
          </p:cNvPr>
          <p:cNvPicPr>
            <a:picLocks noChangeAspect="1"/>
          </p:cNvPicPr>
          <p:nvPr/>
        </p:nvPicPr>
        <p:blipFill>
          <a:blip r:embed="rId3"/>
          <a:stretch>
            <a:fillRect/>
          </a:stretch>
        </p:blipFill>
        <p:spPr>
          <a:xfrm>
            <a:off x="8007453" y="3613199"/>
            <a:ext cx="3810330" cy="2859272"/>
          </a:xfrm>
          <a:prstGeom prst="rect">
            <a:avLst/>
          </a:prstGeom>
        </p:spPr>
      </p:pic>
    </p:spTree>
    <p:extLst>
      <p:ext uri="{BB962C8B-B14F-4D97-AF65-F5344CB8AC3E}">
        <p14:creationId xmlns:p14="http://schemas.microsoft.com/office/powerpoint/2010/main" val="1440200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0D0287D-8B6A-60DB-D5FE-B491F1238925}"/>
              </a:ext>
            </a:extLst>
          </p:cNvPr>
          <p:cNvSpPr>
            <a:spLocks noGrp="1"/>
          </p:cNvSpPr>
          <p:nvPr>
            <p:ph idx="1"/>
          </p:nvPr>
        </p:nvSpPr>
        <p:spPr>
          <a:xfrm>
            <a:off x="-112542" y="716935"/>
            <a:ext cx="7991619" cy="3777622"/>
          </a:xfrm>
        </p:spPr>
        <p:txBody>
          <a:bodyPr>
            <a:noAutofit/>
          </a:bodyPr>
          <a:lstStyle/>
          <a:p>
            <a:pPr algn="just"/>
            <a:r>
              <a:rPr lang="uk-UA" sz="1600" dirty="0"/>
              <a:t>                          </a:t>
            </a:r>
            <a:r>
              <a:rPr lang="uk-UA" b="1" dirty="0"/>
              <a:t>Спосіб життя</a:t>
            </a:r>
          </a:p>
          <a:p>
            <a:pPr algn="just"/>
            <a:r>
              <a:rPr lang="uk-UA" sz="1500" dirty="0"/>
              <a:t>Тетерук веде осілий спосіб життя, заселяючи біотопи де поєднуються відкриті простори з лісовими масивами. Дорослих самців завжди можна легко впізнати по чорному загальному кольору і ліроподібному хвосту. З землі тетерев злітає завжди з сильним шумом, </a:t>
            </a:r>
            <a:r>
              <a:rPr lang="uk-UA" sz="1500" dirty="0" err="1"/>
              <a:t>лопочучи</a:t>
            </a:r>
            <a:r>
              <a:rPr lang="uk-UA" sz="1500" dirty="0"/>
              <a:t> крилами. Політ рівний, з частими змахами крил; частота змахів у нього приблизно така, як у крижня. Голос тетерука-самця під час токування — це бурмотіння, яке неможливо передати літерами, і «чуфикання», тобто щось подібне до шипіння. Самка має голос, що трохи нагадує голос свійської курки: «ко-ко-ко».</a:t>
            </a:r>
          </a:p>
          <a:p>
            <a:pPr algn="just"/>
            <a:r>
              <a:rPr lang="uk-UA" sz="1500" dirty="0"/>
              <a:t>Протягом теплого періоду року тетеруки ведуть наземне життя і </a:t>
            </a:r>
            <a:r>
              <a:rPr lang="uk-UA" sz="1500" dirty="0" err="1"/>
              <a:t>рідко</a:t>
            </a:r>
            <a:r>
              <a:rPr lang="uk-UA" sz="1500" dirty="0"/>
              <a:t> сідають на дерева. Восени, після згуртування у зимові зграї, тетеруки звичайно тримаються на деревах і тільки вночі спускаються на землю. При глибоких снігах ці птахи на ніч зариваються у сніг. Протягом зими в Україні тетеруки ведуть досить осіле життя, концентруючись тільки в місцях, де є чимало березняків, сережками яких вони живляться. В теплу пору року живляться змішаною їжею: листочками і насінням диких і культурних рослин, лісовими ягодами, а також комахами — мурашками, жуками і гусеницями. Пташенята в перші дні свого життя живляться виключно комахами та іншими безхребетними і тільки пізніше починають їсти також ягоди, листочки і квіти різних трав. Восени тетеруки регулярно вранці і ввечері вилітають на поля гречки, де збирають насіння цієї культури. Взимку ці птахи живляться переважно на деревах і їдять виключно рослинну їжу, а саме: сережки, бруньки і пагінці берези, верби, сережки вільхи. При розтаванні снігового покриву нерідко спускаються на землю і збирають різні ягоди, насіння, листочки, що збереглися під снігом зеленими.</a:t>
            </a:r>
          </a:p>
          <a:p>
            <a:pPr algn="just"/>
            <a:endParaRPr lang="uk-UA" sz="1600" dirty="0"/>
          </a:p>
        </p:txBody>
      </p:sp>
      <p:sp>
        <p:nvSpPr>
          <p:cNvPr id="4" name="Заголовок 1">
            <a:extLst>
              <a:ext uri="{FF2B5EF4-FFF2-40B4-BE49-F238E27FC236}">
                <a16:creationId xmlns:a16="http://schemas.microsoft.com/office/drawing/2014/main" id="{75AC3AB9-C496-09F9-0408-ECF66148697E}"/>
              </a:ext>
            </a:extLst>
          </p:cNvPr>
          <p:cNvSpPr txBox="1">
            <a:spLocks/>
          </p:cNvSpPr>
          <p:nvPr/>
        </p:nvSpPr>
        <p:spPr>
          <a:xfrm>
            <a:off x="691442" y="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b="1" i="1" dirty="0"/>
              <a:t>Тетерук (</a:t>
            </a:r>
            <a:r>
              <a:rPr lang="en-GB" sz="3200" b="1" i="1" dirty="0" err="1"/>
              <a:t>Lyrurus</a:t>
            </a:r>
            <a:r>
              <a:rPr lang="en-GB" sz="3200" b="1" i="1" dirty="0"/>
              <a:t> </a:t>
            </a:r>
            <a:r>
              <a:rPr lang="en-GB" sz="3200" b="1" i="1" dirty="0" err="1"/>
              <a:t>tetrix</a:t>
            </a:r>
            <a:r>
              <a:rPr lang="en-GB" sz="3200" b="1" i="1" dirty="0"/>
              <a:t>, Tetrao </a:t>
            </a:r>
            <a:r>
              <a:rPr lang="en-GB" sz="3200" b="1" i="1" dirty="0" err="1"/>
              <a:t>tetrix</a:t>
            </a:r>
            <a:r>
              <a:rPr lang="en-GB" sz="3200" b="1" i="1" dirty="0"/>
              <a:t>)</a:t>
            </a:r>
            <a:endParaRPr lang="uk-UA" sz="3200" b="1" i="1" dirty="0"/>
          </a:p>
        </p:txBody>
      </p:sp>
      <p:pic>
        <p:nvPicPr>
          <p:cNvPr id="5" name="Рисунок 4">
            <a:extLst>
              <a:ext uri="{FF2B5EF4-FFF2-40B4-BE49-F238E27FC236}">
                <a16:creationId xmlns:a16="http://schemas.microsoft.com/office/drawing/2014/main" id="{7EEF461E-E99A-3D70-7A37-26B800351D5A}"/>
              </a:ext>
            </a:extLst>
          </p:cNvPr>
          <p:cNvPicPr>
            <a:picLocks noChangeAspect="1"/>
          </p:cNvPicPr>
          <p:nvPr/>
        </p:nvPicPr>
        <p:blipFill>
          <a:blip r:embed="rId2"/>
          <a:stretch>
            <a:fillRect/>
          </a:stretch>
        </p:blipFill>
        <p:spPr>
          <a:xfrm>
            <a:off x="7879078" y="716935"/>
            <a:ext cx="4690307" cy="2251348"/>
          </a:xfrm>
          <a:prstGeom prst="rect">
            <a:avLst/>
          </a:prstGeom>
        </p:spPr>
      </p:pic>
      <p:pic>
        <p:nvPicPr>
          <p:cNvPr id="6" name="Рисунок 5">
            <a:extLst>
              <a:ext uri="{FF2B5EF4-FFF2-40B4-BE49-F238E27FC236}">
                <a16:creationId xmlns:a16="http://schemas.microsoft.com/office/drawing/2014/main" id="{0DDC536B-0A42-2969-CF2A-99231656F446}"/>
              </a:ext>
            </a:extLst>
          </p:cNvPr>
          <p:cNvPicPr>
            <a:picLocks noChangeAspect="1"/>
          </p:cNvPicPr>
          <p:nvPr/>
        </p:nvPicPr>
        <p:blipFill>
          <a:blip r:embed="rId3"/>
          <a:stretch>
            <a:fillRect/>
          </a:stretch>
        </p:blipFill>
        <p:spPr>
          <a:xfrm>
            <a:off x="8697162" y="3199335"/>
            <a:ext cx="3003805" cy="3445966"/>
          </a:xfrm>
          <a:prstGeom prst="rect">
            <a:avLst/>
          </a:prstGeom>
        </p:spPr>
      </p:pic>
    </p:spTree>
    <p:extLst>
      <p:ext uri="{BB962C8B-B14F-4D97-AF65-F5344CB8AC3E}">
        <p14:creationId xmlns:p14="http://schemas.microsoft.com/office/powerpoint/2010/main" val="1345968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1FD2573-44C2-E405-0F88-474DCD7F7610}"/>
              </a:ext>
            </a:extLst>
          </p:cNvPr>
          <p:cNvSpPr>
            <a:spLocks noGrp="1"/>
          </p:cNvSpPr>
          <p:nvPr>
            <p:ph idx="1"/>
          </p:nvPr>
        </p:nvSpPr>
        <p:spPr>
          <a:xfrm>
            <a:off x="132581" y="1713779"/>
            <a:ext cx="11926838" cy="3777622"/>
          </a:xfrm>
        </p:spPr>
        <p:txBody>
          <a:bodyPr>
            <a:noAutofit/>
          </a:bodyPr>
          <a:lstStyle/>
          <a:p>
            <a:pPr algn="just"/>
            <a:r>
              <a:rPr lang="uk-UA" b="1" dirty="0"/>
              <a:t>                                               Розмноження</a:t>
            </a:r>
          </a:p>
          <a:p>
            <a:pPr algn="just"/>
            <a:r>
              <a:rPr lang="uk-UA" sz="1500" dirty="0"/>
              <a:t>Тетерук є типовим представником полігамних птахів з груповим характером токування. Токує у березні – травні. Але період шлюбних ігор може змінюватися в залежності від географічного місцезнаходження та кліматичних умов. Ранньою весною, ще до танення снігу, зимові зграї тетеруків розпадаються, і скоро після цього самці починають токувати. Токовища розташовані звичайно на відкритих місцях, а саме: на полянах, порубках, ділянках полів поблизу лісу і т. ін. Місця токовищ не змінюються іноді протягом десятків років. На токовищах збирається щороку до кількох десятків тетеруків. Під час токування самці бігають, розпустивши хвости і вигнувши дугою крила, підскакують, при зустрічі один з одним завзято б'ються, нагадуючи цим півнів. Весь час лунає їх бурмотіння, яке чутно на віддалі 1,5—2 км, і значно тихіше «чуфи-</a:t>
            </a:r>
            <a:r>
              <a:rPr lang="uk-UA" sz="1500" dirty="0" err="1"/>
              <a:t>кання</a:t>
            </a:r>
            <a:r>
              <a:rPr lang="uk-UA" sz="1500" dirty="0"/>
              <a:t>». Токування починається на світанку і закінчується після сходу сонця. В цей час тетеруки розлітаються з токовищ і нерідко токують деякий час поодинці, сидячи десь на дереві. Незабаром після початку токування на токовищах з'являються і самки. Вони звичайно тримаються у кущах поблизу </a:t>
            </a:r>
            <a:r>
              <a:rPr lang="uk-UA" sz="1500" dirty="0" err="1"/>
              <a:t>токуючих</a:t>
            </a:r>
            <a:r>
              <a:rPr lang="uk-UA" sz="1500" dirty="0"/>
              <a:t> самців, де і відбувається парування. Шлюбні стосунки у тетеревів мають характер проміскуїтету, тобто одна самка парується з кількома самцями, а кожний самець може запліднити кілька самок. Самці токують ще довго після відкладання самками яєць. Цим забезпечується, очевидно, запліднення тих самок, у яких перше гніздо розорене, і тому вони готуються відкласти повторну кладку.</a:t>
            </a:r>
          </a:p>
          <a:p>
            <a:pPr algn="just"/>
            <a:r>
              <a:rPr lang="uk-UA" sz="1500" dirty="0"/>
              <a:t>Гніздо самка будує на землі, звичайно під яким-небудь прикриттям — кущиком, буреломом тощо. Воно являє собою ямку, трохи вистелену сухими травинками. У повній кладці від 4 до 12 яєць, зазвичай—8—10. Самка насиджує кладку близько 23 днів. Через кілька годин після вилуплення пташенята залишають гніздо, а віком близько тижня вони вже можуть перепурхувати. В цей час розміром вони ще менші за перепела. В кінці літа (кінець серпня — вересень) виводки розбиваються. Про потомство піклуються виключно самки. Пташенята стають на крило за 5–6 тижнів.</a:t>
            </a:r>
          </a:p>
          <a:p>
            <a:pPr algn="just"/>
            <a:endParaRPr lang="uk-UA" sz="1500" dirty="0"/>
          </a:p>
          <a:p>
            <a:pPr algn="just"/>
            <a:endParaRPr lang="uk-UA" sz="1500" dirty="0"/>
          </a:p>
        </p:txBody>
      </p:sp>
      <p:sp>
        <p:nvSpPr>
          <p:cNvPr id="4" name="Заголовок 1">
            <a:extLst>
              <a:ext uri="{FF2B5EF4-FFF2-40B4-BE49-F238E27FC236}">
                <a16:creationId xmlns:a16="http://schemas.microsoft.com/office/drawing/2014/main" id="{F4DC2369-8FB7-2749-D029-265D1A1FE3DC}"/>
              </a:ext>
            </a:extLst>
          </p:cNvPr>
          <p:cNvSpPr txBox="1">
            <a:spLocks/>
          </p:cNvSpPr>
          <p:nvPr/>
        </p:nvSpPr>
        <p:spPr>
          <a:xfrm>
            <a:off x="1296350" y="155416"/>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b="1" i="1" dirty="0"/>
              <a:t>Тетерук (</a:t>
            </a:r>
            <a:r>
              <a:rPr lang="en-GB" sz="3200" b="1" i="1" dirty="0" err="1"/>
              <a:t>Lyrurus</a:t>
            </a:r>
            <a:r>
              <a:rPr lang="en-GB" sz="3200" b="1" i="1" dirty="0"/>
              <a:t> </a:t>
            </a:r>
            <a:r>
              <a:rPr lang="en-GB" sz="3200" b="1" i="1" dirty="0" err="1"/>
              <a:t>tetrix</a:t>
            </a:r>
            <a:r>
              <a:rPr lang="en-GB" sz="3200" b="1" i="1" dirty="0"/>
              <a:t>, Tetrao </a:t>
            </a:r>
            <a:r>
              <a:rPr lang="en-GB" sz="3200" b="1" i="1" dirty="0" err="1"/>
              <a:t>tetrix</a:t>
            </a:r>
            <a:r>
              <a:rPr lang="en-GB" sz="3200" b="1" i="1" dirty="0"/>
              <a:t>)</a:t>
            </a:r>
            <a:endParaRPr lang="uk-UA" sz="3200" b="1" i="1" dirty="0"/>
          </a:p>
        </p:txBody>
      </p:sp>
      <p:pic>
        <p:nvPicPr>
          <p:cNvPr id="5" name="Рисунок 4">
            <a:extLst>
              <a:ext uri="{FF2B5EF4-FFF2-40B4-BE49-F238E27FC236}">
                <a16:creationId xmlns:a16="http://schemas.microsoft.com/office/drawing/2014/main" id="{8F3B99ED-E9EE-8872-752F-5FCA50DD03CF}"/>
              </a:ext>
            </a:extLst>
          </p:cNvPr>
          <p:cNvPicPr>
            <a:picLocks noChangeAspect="1"/>
          </p:cNvPicPr>
          <p:nvPr/>
        </p:nvPicPr>
        <p:blipFill>
          <a:blip r:embed="rId2"/>
          <a:stretch>
            <a:fillRect/>
          </a:stretch>
        </p:blipFill>
        <p:spPr>
          <a:xfrm>
            <a:off x="8547632" y="-122057"/>
            <a:ext cx="3320811" cy="2215662"/>
          </a:xfrm>
          <a:prstGeom prst="rect">
            <a:avLst/>
          </a:prstGeom>
        </p:spPr>
      </p:pic>
    </p:spTree>
    <p:extLst>
      <p:ext uri="{BB962C8B-B14F-4D97-AF65-F5344CB8AC3E}">
        <p14:creationId xmlns:p14="http://schemas.microsoft.com/office/powerpoint/2010/main" val="1679398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464A2E-6222-8CCE-4472-B4A8EBC37529}"/>
              </a:ext>
            </a:extLst>
          </p:cNvPr>
          <p:cNvSpPr>
            <a:spLocks noGrp="1"/>
          </p:cNvSpPr>
          <p:nvPr>
            <p:ph type="title"/>
          </p:nvPr>
        </p:nvSpPr>
        <p:spPr>
          <a:xfrm>
            <a:off x="1411239" y="103606"/>
            <a:ext cx="8911687" cy="1280890"/>
          </a:xfrm>
        </p:spPr>
        <p:txBody>
          <a:bodyPr>
            <a:normAutofit/>
          </a:bodyPr>
          <a:lstStyle/>
          <a:p>
            <a:r>
              <a:rPr lang="uk-UA" sz="2800" b="1" i="1" dirty="0"/>
              <a:t>Глушець (Глухар) (</a:t>
            </a:r>
            <a:r>
              <a:rPr lang="en-GB" sz="2800" b="1" i="1" dirty="0"/>
              <a:t>Tetrao urogallus)</a:t>
            </a:r>
            <a:endParaRPr lang="uk-UA" sz="2800" b="1" i="1" dirty="0"/>
          </a:p>
        </p:txBody>
      </p:sp>
      <p:sp>
        <p:nvSpPr>
          <p:cNvPr id="3" name="Объект 2">
            <a:extLst>
              <a:ext uri="{FF2B5EF4-FFF2-40B4-BE49-F238E27FC236}">
                <a16:creationId xmlns:a16="http://schemas.microsoft.com/office/drawing/2014/main" id="{88976794-B636-124F-FCD0-71303ADD22F7}"/>
              </a:ext>
            </a:extLst>
          </p:cNvPr>
          <p:cNvSpPr>
            <a:spLocks noGrp="1"/>
          </p:cNvSpPr>
          <p:nvPr>
            <p:ph idx="1"/>
          </p:nvPr>
        </p:nvSpPr>
        <p:spPr>
          <a:xfrm>
            <a:off x="3834" y="639856"/>
            <a:ext cx="8026610" cy="3777622"/>
          </a:xfrm>
        </p:spPr>
        <p:txBody>
          <a:bodyPr>
            <a:noAutofit/>
          </a:bodyPr>
          <a:lstStyle/>
          <a:p>
            <a:pPr algn="just"/>
            <a:r>
              <a:rPr lang="uk-UA" sz="1400" dirty="0"/>
              <a:t>Птах, що відзначається своїм розміром та вражаючим зовнішнім виглядом. Це один з найбільших лісових птахів, який завдяки своїй екстравагантній поведінці та забарвленню є предметом захоплення природолюбів.</a:t>
            </a:r>
          </a:p>
          <a:p>
            <a:pPr algn="just"/>
            <a:r>
              <a:rPr lang="uk-UA" sz="1400" dirty="0"/>
              <a:t>Він має середній розмір, довжина тіла може досягати до 100 см, а розмах крил до 120 см. Самці значно більші за самок і мають особливо вражаюче оперення. Їх яскраве чорне пір’я з відтінками зеленого, фіолетового та синього, а також виразні червоні «брови» біля очей створюють унікальний образ. У період шлюбного сезону самці виконують так звані «балагани» — складні ритуальні танці та звуки, що допомагають привернути увагу самок.</a:t>
            </a:r>
          </a:p>
          <a:p>
            <a:pPr algn="just"/>
            <a:r>
              <a:rPr lang="uk-UA" sz="1400" dirty="0"/>
              <a:t>Самки менш яскраво забарвлені, їх оперення відрізняється більш скромними відтінками коричневого та рудого кольору, що дозволяє їм добре маскуватися серед рослинності під час гніздування.</a:t>
            </a:r>
          </a:p>
          <a:p>
            <a:pPr algn="just"/>
            <a:r>
              <a:rPr lang="uk-UA" sz="1400" dirty="0"/>
              <a:t>В Україні його можна зустріти в Карпатах, на Поліссі та в інших лісових масивах. Для глухаря характерне проживання в хвойних та змішаних лісах з добре розвиненою підстилкою та густим підліском. Важливо, щоб місце перебування птаха мало доступ до води та достатню кількість харчових ресурсів — ягід, насіння, рослинних решток та комах.</a:t>
            </a:r>
          </a:p>
          <a:p>
            <a:pPr algn="just"/>
            <a:r>
              <a:rPr lang="uk-UA" sz="1400" dirty="0"/>
              <a:t>Поширений на Скандинавії, в Шотландії, північних регіонах Іспанії, в Сибіру аж до Байкалу та </a:t>
            </a:r>
            <a:r>
              <a:rPr lang="uk-UA" sz="1400" dirty="0" err="1"/>
              <a:t>Лєни</a:t>
            </a:r>
            <a:r>
              <a:rPr lang="uk-UA" sz="1400" dirty="0"/>
              <a:t>, а також місцями в лісах Центральної Європи. Для повного щастя глухар потребує досить різноманітних просторів. Оскільки живе він осіло, його домашня територія має бути дуже зручною. Найчастіше за все птах селиться у мішаних лісах зі старим деревостаном та хвойним підростом. На території обов’язково повинні бути ділянки із </a:t>
            </a:r>
            <a:r>
              <a:rPr lang="uk-UA" sz="1400" dirty="0" err="1"/>
              <a:t>заростями</a:t>
            </a:r>
            <a:r>
              <a:rPr lang="uk-UA" sz="1400" dirty="0"/>
              <a:t> густої трави для облаштування гнізда, невеликий «басейн» відкритого піску для «купання», а також великі зарості лісових ягід, особливо чорниці, яку глухар просто обожнює. По сусідству бажана наявність кількох мурашників та старих </a:t>
            </a:r>
            <a:r>
              <a:rPr lang="uk-UA" sz="1400" dirty="0" err="1"/>
              <a:t>сосен</a:t>
            </a:r>
            <a:r>
              <a:rPr lang="uk-UA" sz="1400" dirty="0"/>
              <a:t> або смерічок. </a:t>
            </a:r>
          </a:p>
          <a:p>
            <a:pPr algn="just"/>
            <a:endParaRPr lang="uk-UA" sz="1400" dirty="0"/>
          </a:p>
          <a:p>
            <a:pPr algn="just"/>
            <a:endParaRPr lang="uk-UA" sz="1400" dirty="0"/>
          </a:p>
        </p:txBody>
      </p:sp>
      <p:pic>
        <p:nvPicPr>
          <p:cNvPr id="4" name="Рисунок 3">
            <a:extLst>
              <a:ext uri="{FF2B5EF4-FFF2-40B4-BE49-F238E27FC236}">
                <a16:creationId xmlns:a16="http://schemas.microsoft.com/office/drawing/2014/main" id="{7DA09B1E-8802-C84D-315A-5958CFF20D5D}"/>
              </a:ext>
            </a:extLst>
          </p:cNvPr>
          <p:cNvPicPr>
            <a:picLocks noChangeAspect="1"/>
          </p:cNvPicPr>
          <p:nvPr/>
        </p:nvPicPr>
        <p:blipFill>
          <a:blip r:embed="rId2"/>
          <a:stretch>
            <a:fillRect/>
          </a:stretch>
        </p:blipFill>
        <p:spPr>
          <a:xfrm>
            <a:off x="8149027" y="3283972"/>
            <a:ext cx="4042973" cy="3059722"/>
          </a:xfrm>
          <a:prstGeom prst="rect">
            <a:avLst/>
          </a:prstGeom>
        </p:spPr>
      </p:pic>
      <p:pic>
        <p:nvPicPr>
          <p:cNvPr id="5" name="Рисунок 4">
            <a:extLst>
              <a:ext uri="{FF2B5EF4-FFF2-40B4-BE49-F238E27FC236}">
                <a16:creationId xmlns:a16="http://schemas.microsoft.com/office/drawing/2014/main" id="{900C710C-3008-E945-AF25-E400FEE0428A}"/>
              </a:ext>
            </a:extLst>
          </p:cNvPr>
          <p:cNvPicPr>
            <a:picLocks noChangeAspect="1"/>
          </p:cNvPicPr>
          <p:nvPr/>
        </p:nvPicPr>
        <p:blipFill>
          <a:blip r:embed="rId3"/>
          <a:stretch>
            <a:fillRect/>
          </a:stretch>
        </p:blipFill>
        <p:spPr>
          <a:xfrm>
            <a:off x="8094198" y="327855"/>
            <a:ext cx="4097802" cy="2731868"/>
          </a:xfrm>
          <a:prstGeom prst="rect">
            <a:avLst/>
          </a:prstGeom>
        </p:spPr>
      </p:pic>
    </p:spTree>
    <p:extLst>
      <p:ext uri="{BB962C8B-B14F-4D97-AF65-F5344CB8AC3E}">
        <p14:creationId xmlns:p14="http://schemas.microsoft.com/office/powerpoint/2010/main" val="250739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634C304C-780D-8AA5-F5C6-E231B69248D7}"/>
              </a:ext>
            </a:extLst>
          </p:cNvPr>
          <p:cNvPicPr>
            <a:picLocks noGrp="1" noChangeAspect="1"/>
          </p:cNvPicPr>
          <p:nvPr>
            <p:ph idx="1"/>
          </p:nvPr>
        </p:nvPicPr>
        <p:blipFill>
          <a:blip r:embed="rId2"/>
          <a:stretch>
            <a:fillRect/>
          </a:stretch>
        </p:blipFill>
        <p:spPr>
          <a:xfrm>
            <a:off x="8179777" y="3297103"/>
            <a:ext cx="3861582" cy="2787605"/>
          </a:xfrm>
          <a:prstGeom prst="rect">
            <a:avLst/>
          </a:prstGeom>
        </p:spPr>
      </p:pic>
      <p:sp>
        <p:nvSpPr>
          <p:cNvPr id="4" name="Заголовок 1">
            <a:extLst>
              <a:ext uri="{FF2B5EF4-FFF2-40B4-BE49-F238E27FC236}">
                <a16:creationId xmlns:a16="http://schemas.microsoft.com/office/drawing/2014/main" id="{755AEB32-9334-830C-2F8C-703C8C1F63C4}"/>
              </a:ext>
            </a:extLst>
          </p:cNvPr>
          <p:cNvSpPr txBox="1">
            <a:spLocks/>
          </p:cNvSpPr>
          <p:nvPr/>
        </p:nvSpPr>
        <p:spPr>
          <a:xfrm>
            <a:off x="1411239" y="103606"/>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2800" b="1" i="1"/>
              <a:t>Глушець (Глухар) (</a:t>
            </a:r>
            <a:r>
              <a:rPr lang="en-GB" sz="2800" b="1" i="1"/>
              <a:t>Tetrao urogallus)</a:t>
            </a:r>
            <a:endParaRPr lang="uk-UA" sz="2800" b="1" i="1" dirty="0"/>
          </a:p>
        </p:txBody>
      </p:sp>
      <p:pic>
        <p:nvPicPr>
          <p:cNvPr id="5" name="Рисунок 4">
            <a:extLst>
              <a:ext uri="{FF2B5EF4-FFF2-40B4-BE49-F238E27FC236}">
                <a16:creationId xmlns:a16="http://schemas.microsoft.com/office/drawing/2014/main" id="{FCC26F65-5001-1BA6-9262-D20BE4EB8DD5}"/>
              </a:ext>
            </a:extLst>
          </p:cNvPr>
          <p:cNvPicPr>
            <a:picLocks noChangeAspect="1"/>
          </p:cNvPicPr>
          <p:nvPr/>
        </p:nvPicPr>
        <p:blipFill>
          <a:blip r:embed="rId3"/>
          <a:stretch>
            <a:fillRect/>
          </a:stretch>
        </p:blipFill>
        <p:spPr>
          <a:xfrm>
            <a:off x="8179777" y="433090"/>
            <a:ext cx="3861582" cy="2574388"/>
          </a:xfrm>
          <a:prstGeom prst="rect">
            <a:avLst/>
          </a:prstGeom>
        </p:spPr>
      </p:pic>
      <p:sp>
        <p:nvSpPr>
          <p:cNvPr id="8" name="TextBox 7">
            <a:extLst>
              <a:ext uri="{FF2B5EF4-FFF2-40B4-BE49-F238E27FC236}">
                <a16:creationId xmlns:a16="http://schemas.microsoft.com/office/drawing/2014/main" id="{BA75E85D-7528-34E7-A1F6-D514E324D14D}"/>
              </a:ext>
            </a:extLst>
          </p:cNvPr>
          <p:cNvSpPr txBox="1"/>
          <p:nvPr/>
        </p:nvSpPr>
        <p:spPr>
          <a:xfrm>
            <a:off x="297071" y="792599"/>
            <a:ext cx="7882706" cy="5632311"/>
          </a:xfrm>
          <a:prstGeom prst="rect">
            <a:avLst/>
          </a:prstGeom>
          <a:noFill/>
        </p:spPr>
        <p:txBody>
          <a:bodyPr wrap="square">
            <a:spAutoFit/>
          </a:bodyPr>
          <a:lstStyle/>
          <a:p>
            <a:r>
              <a:rPr lang="uk-UA" b="1" dirty="0"/>
              <a:t>                                     Спосіб життя</a:t>
            </a:r>
          </a:p>
          <a:p>
            <a:r>
              <a:rPr lang="uk-UA" dirty="0"/>
              <a:t>Самиці та самці живуть поодиноко і зустрічаються тільки у період розмноження. Глухар не вміє добре літати, він обходить свою територію швидкими кроками або бігом. Із землі він злітає важко, голосно хлопаючи крилами. Політ цього птаха низький, майже прямий та недовготривалий. Але, незважаючи на це, глухарю не складе зайвих зусиль злетіти на товсту гілку перед початком токовища або влаштуватися на ночівлю в кроні дерева. Як і всі представники ряду куроподібних, глушець не купається у воді, а від паразитів позбавляється приймаючи ванни у теплому і сухому піску. Раціон глухаря досить різноманітний. Навесні вони залюбки поїдають молоді бруньки, кедрову та ялинову хвою, квіти та суцвіття листяних дерев та колоски злакових рослин. Влітку пташине меню поповнюється ягодами та плодами, а з приходом осені – буковим листям. Узимку птах переходить на дієту з бруньок та соснової і ялинової хвої. Досить твердий корм спочатку розм’якшується у зобі, після чого надходить до м’язового шлунку, де подрібнюється </a:t>
            </a:r>
            <a:r>
              <a:rPr lang="uk-UA" dirty="0" err="1"/>
              <a:t>гастролітами</a:t>
            </a:r>
            <a:r>
              <a:rPr lang="uk-UA" dirty="0"/>
              <a:t> (дрібні камінці, що проковтує птах, які допомагають перетирати їжу, працюючи як жорна). Після цього їжа надходить до залозистого шлунку, де і перетравлюється.</a:t>
            </a:r>
          </a:p>
        </p:txBody>
      </p:sp>
    </p:spTree>
    <p:extLst>
      <p:ext uri="{BB962C8B-B14F-4D97-AF65-F5344CB8AC3E}">
        <p14:creationId xmlns:p14="http://schemas.microsoft.com/office/powerpoint/2010/main" val="1250569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56C8ABB8-8071-05C3-1F1F-1955D50D7332}"/>
              </a:ext>
            </a:extLst>
          </p:cNvPr>
          <p:cNvPicPr>
            <a:picLocks noGrp="1" noChangeAspect="1"/>
          </p:cNvPicPr>
          <p:nvPr>
            <p:ph idx="1"/>
          </p:nvPr>
        </p:nvPicPr>
        <p:blipFill>
          <a:blip r:embed="rId2"/>
          <a:stretch>
            <a:fillRect/>
          </a:stretch>
        </p:blipFill>
        <p:spPr>
          <a:xfrm>
            <a:off x="8199706" y="-60964"/>
            <a:ext cx="3771900" cy="2514600"/>
          </a:xfrm>
          <a:prstGeom prst="rect">
            <a:avLst/>
          </a:prstGeom>
        </p:spPr>
      </p:pic>
      <p:sp>
        <p:nvSpPr>
          <p:cNvPr id="4" name="Заголовок 1">
            <a:extLst>
              <a:ext uri="{FF2B5EF4-FFF2-40B4-BE49-F238E27FC236}">
                <a16:creationId xmlns:a16="http://schemas.microsoft.com/office/drawing/2014/main" id="{34E3BF77-B6B1-B61A-58B4-06DC8C8C90B4}"/>
              </a:ext>
            </a:extLst>
          </p:cNvPr>
          <p:cNvSpPr txBox="1">
            <a:spLocks/>
          </p:cNvSpPr>
          <p:nvPr/>
        </p:nvSpPr>
        <p:spPr>
          <a:xfrm>
            <a:off x="1411239" y="103606"/>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2800" b="1" i="1"/>
              <a:t>Глушець (Глухар) (</a:t>
            </a:r>
            <a:r>
              <a:rPr lang="en-GB" sz="2800" b="1" i="1"/>
              <a:t>Tetrao urogallus)</a:t>
            </a:r>
            <a:endParaRPr lang="uk-UA" sz="2800" b="1" i="1" dirty="0"/>
          </a:p>
        </p:txBody>
      </p:sp>
      <p:sp>
        <p:nvSpPr>
          <p:cNvPr id="7" name="TextBox 6">
            <a:extLst>
              <a:ext uri="{FF2B5EF4-FFF2-40B4-BE49-F238E27FC236}">
                <a16:creationId xmlns:a16="http://schemas.microsoft.com/office/drawing/2014/main" id="{4745A6EA-593D-2129-9A27-EB7DD474327C}"/>
              </a:ext>
            </a:extLst>
          </p:cNvPr>
          <p:cNvSpPr txBox="1"/>
          <p:nvPr/>
        </p:nvSpPr>
        <p:spPr>
          <a:xfrm>
            <a:off x="393897" y="752751"/>
            <a:ext cx="7090116" cy="6001643"/>
          </a:xfrm>
          <a:prstGeom prst="rect">
            <a:avLst/>
          </a:prstGeom>
          <a:noFill/>
        </p:spPr>
        <p:txBody>
          <a:bodyPr wrap="square">
            <a:spAutoFit/>
          </a:bodyPr>
          <a:lstStyle/>
          <a:p>
            <a:pPr algn="just"/>
            <a:r>
              <a:rPr lang="uk-UA" sz="1600" b="1" dirty="0"/>
              <a:t>                     Розмноження</a:t>
            </a:r>
          </a:p>
          <a:p>
            <a:pPr algn="just"/>
            <a:r>
              <a:rPr lang="uk-UA" sz="1600" dirty="0"/>
              <a:t>У глухарів яскраво виражений статевий диморфізм у оперенні. Токовище починається на початку березня, а іноді навіть у лютому, коли ще вся земля в лісі вкрита снігом. Злетівшись на токовище, кілька півнів за годину-дві до соду сонця розпочинають концерт. Спочатку птахи токують на деревах, а потім спускаються на землю. Пісня глухаря складається із двох частин: починається з лускання, що можна порівняти з ударами палиці об палицю, а продовжується скрекотанням, що нагадує звуки сороки або заточку коси. Протягом пісні глушець високо задирає голову, настовбурчує бороду, розпускає хвіст і крила. Коли злітаються самки, самці починають пританцьовувати: підстрибують на місці, вдаряючи ногою об крило. Самиця віддає перевагу тому самцю, який, демонструючи свої переваги, не забуває приділяти увагу і їй. Парування відбувається досить бурхливо, після чого самиця вирушає на пошуки зручного місця для гнізда. У квітні-травні глухарка відкладає 5-12 яєць у гніздо, що збудоване на землі та замасковане у </a:t>
            </a:r>
            <a:r>
              <a:rPr lang="uk-UA" sz="1600" dirty="0" err="1"/>
              <a:t>заростях</a:t>
            </a:r>
            <a:r>
              <a:rPr lang="uk-UA" sz="1600" dirty="0"/>
              <a:t>. Яйця забарвлені в жовтувато-білий колір з бурими </a:t>
            </a:r>
            <a:r>
              <a:rPr lang="uk-UA" sz="1600" dirty="0" err="1"/>
              <a:t>пістрявинами</a:t>
            </a:r>
            <a:r>
              <a:rPr lang="uk-UA" sz="1600" dirty="0"/>
              <a:t>. Насиджування кладки триває 25-27 днів. Пташенята, як тільки вилупляться та обсохнуть, можуть одразу бігти за матір’ю. До вересня вони перебувають біля самиці, яка охороняє їх та допомагає здобувати харчі. Пізніше пташенята починають ласувати мурашками та іншими дрібними безхребетними.</a:t>
            </a:r>
          </a:p>
        </p:txBody>
      </p:sp>
      <p:sp>
        <p:nvSpPr>
          <p:cNvPr id="9" name="TextBox 8">
            <a:extLst>
              <a:ext uri="{FF2B5EF4-FFF2-40B4-BE49-F238E27FC236}">
                <a16:creationId xmlns:a16="http://schemas.microsoft.com/office/drawing/2014/main" id="{6C21A7BF-347D-CE66-8ACC-E08D5B23CD05}"/>
              </a:ext>
            </a:extLst>
          </p:cNvPr>
          <p:cNvSpPr txBox="1"/>
          <p:nvPr/>
        </p:nvSpPr>
        <p:spPr>
          <a:xfrm>
            <a:off x="7499253" y="2333685"/>
            <a:ext cx="4692748" cy="4524315"/>
          </a:xfrm>
          <a:prstGeom prst="rect">
            <a:avLst/>
          </a:prstGeom>
          <a:noFill/>
        </p:spPr>
        <p:txBody>
          <a:bodyPr wrap="square">
            <a:spAutoFit/>
          </a:bodyPr>
          <a:lstStyle/>
          <a:p>
            <a:pPr algn="just"/>
            <a:r>
              <a:rPr lang="uk-UA" b="1" dirty="0"/>
              <a:t>Охорона</a:t>
            </a:r>
          </a:p>
          <a:p>
            <a:pPr algn="just"/>
            <a:r>
              <a:rPr lang="uk-UA" sz="1500" dirty="0"/>
              <a:t>Стан української популяції глухаря катастрофічний. Внаслідок численних атак браконьєрів цих птахів с кожним роком стає все менше, не рятує навіть статус «заповідної зони» від винищення. На сьогодні </a:t>
            </a:r>
            <a:r>
              <a:rPr lang="uk-UA" sz="1500" dirty="0" err="1"/>
              <a:t>збереглося</a:t>
            </a:r>
            <a:r>
              <a:rPr lang="uk-UA" sz="1500" dirty="0"/>
              <a:t> лише кілька токовищ, але чисельність кожного з них не перевищує 10-15 особин, тобто генофонд даного виду в Україні поступово вироджується. Цю ситуацію міг би врятувати штучний обмін самцями між різними токовищами, але птахи на стільки звикають до старих місць проживання, що на новій території взагалі відмовляються розмножуватись. Глушець занесений до Червоної книги України (2009), а також охороняється Бернською Конвенцією про охорону дикої флори та фауни і природних середовищ існування в Європі.</a:t>
            </a:r>
          </a:p>
        </p:txBody>
      </p:sp>
    </p:spTree>
    <p:extLst>
      <p:ext uri="{BB962C8B-B14F-4D97-AF65-F5344CB8AC3E}">
        <p14:creationId xmlns:p14="http://schemas.microsoft.com/office/powerpoint/2010/main" val="2689098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11C3AC-C161-49D5-6FC5-B3D82E5D4160}"/>
              </a:ext>
            </a:extLst>
          </p:cNvPr>
          <p:cNvSpPr>
            <a:spLocks noGrp="1"/>
          </p:cNvSpPr>
          <p:nvPr>
            <p:ph type="title"/>
          </p:nvPr>
        </p:nvSpPr>
        <p:spPr>
          <a:xfrm>
            <a:off x="914400" y="47335"/>
            <a:ext cx="11277600" cy="1280890"/>
          </a:xfrm>
        </p:spPr>
        <p:txBody>
          <a:bodyPr>
            <a:normAutofit/>
          </a:bodyPr>
          <a:lstStyle/>
          <a:p>
            <a:r>
              <a:rPr lang="uk-UA" sz="3200" b="1" i="1" dirty="0" err="1"/>
              <a:t>Соколоподібні</a:t>
            </a:r>
            <a:r>
              <a:rPr lang="uk-UA" sz="3200" b="1" i="1" dirty="0"/>
              <a:t> або денні хижі птахи  (</a:t>
            </a:r>
            <a:r>
              <a:rPr lang="en-GB" sz="3200" b="1" i="1" dirty="0"/>
              <a:t>Falconiformes) </a:t>
            </a:r>
            <a:endParaRPr lang="uk-UA" sz="3200" b="1" i="1" dirty="0"/>
          </a:p>
        </p:txBody>
      </p:sp>
      <p:pic>
        <p:nvPicPr>
          <p:cNvPr id="5" name="Объект 4">
            <a:extLst>
              <a:ext uri="{FF2B5EF4-FFF2-40B4-BE49-F238E27FC236}">
                <a16:creationId xmlns:a16="http://schemas.microsoft.com/office/drawing/2014/main" id="{9F63F07C-3420-6CE8-77C2-CE78CB062C47}"/>
              </a:ext>
            </a:extLst>
          </p:cNvPr>
          <p:cNvPicPr>
            <a:picLocks noGrp="1" noChangeAspect="1"/>
          </p:cNvPicPr>
          <p:nvPr>
            <p:ph idx="1"/>
          </p:nvPr>
        </p:nvPicPr>
        <p:blipFill rotWithShape="1">
          <a:blip r:embed="rId2"/>
          <a:srcRect l="19871" t="34285" r="35123" b="8655"/>
          <a:stretch/>
        </p:blipFill>
        <p:spPr>
          <a:xfrm>
            <a:off x="2180493" y="580899"/>
            <a:ext cx="8806376" cy="6277101"/>
          </a:xfrm>
        </p:spPr>
      </p:pic>
    </p:spTree>
    <p:extLst>
      <p:ext uri="{BB962C8B-B14F-4D97-AF65-F5344CB8AC3E}">
        <p14:creationId xmlns:p14="http://schemas.microsoft.com/office/powerpoint/2010/main" val="182736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0A1315-8BF6-511B-9229-DD3011CDB3D1}"/>
              </a:ext>
            </a:extLst>
          </p:cNvPr>
          <p:cNvSpPr>
            <a:spLocks noGrp="1"/>
          </p:cNvSpPr>
          <p:nvPr>
            <p:ph type="title"/>
          </p:nvPr>
        </p:nvSpPr>
        <p:spPr>
          <a:xfrm>
            <a:off x="417537" y="897176"/>
            <a:ext cx="8911687" cy="1280890"/>
          </a:xfrm>
        </p:spPr>
        <p:txBody>
          <a:bodyPr/>
          <a:lstStyle/>
          <a:p>
            <a:r>
              <a:rPr lang="uk-UA" b="1" dirty="0"/>
              <a:t>Совоподібні (</a:t>
            </a:r>
            <a:r>
              <a:rPr lang="en-GB" b="1" dirty="0"/>
              <a:t>Strigiformes) </a:t>
            </a:r>
            <a:endParaRPr lang="uk-UA" b="1" dirty="0"/>
          </a:p>
        </p:txBody>
      </p:sp>
      <p:sp>
        <p:nvSpPr>
          <p:cNvPr id="3" name="Объект 2">
            <a:extLst>
              <a:ext uri="{FF2B5EF4-FFF2-40B4-BE49-F238E27FC236}">
                <a16:creationId xmlns:a16="http://schemas.microsoft.com/office/drawing/2014/main" id="{40781C44-6AA7-2782-D6AE-8DFB0995B4F1}"/>
              </a:ext>
            </a:extLst>
          </p:cNvPr>
          <p:cNvSpPr>
            <a:spLocks noGrp="1"/>
          </p:cNvSpPr>
          <p:nvPr>
            <p:ph idx="1"/>
          </p:nvPr>
        </p:nvSpPr>
        <p:spPr>
          <a:xfrm>
            <a:off x="987002" y="2529759"/>
            <a:ext cx="10217994" cy="3777622"/>
          </a:xfrm>
        </p:spPr>
        <p:txBody>
          <a:bodyPr>
            <a:noAutofit/>
          </a:bodyPr>
          <a:lstStyle/>
          <a:p>
            <a:pPr algn="just"/>
            <a:r>
              <a:rPr lang="uk-UA" sz="2000" dirty="0"/>
              <a:t>Ряд птахів, до якого належать нічні хижі птахи. Вони мають великі очі, у більшості — бінокулярний зір. У них також добре розвинений слух. Як і в інших хижих, у сов </a:t>
            </a:r>
            <a:r>
              <a:rPr lang="uk-UA" sz="2000" dirty="0" err="1"/>
              <a:t>гачкоподібно</a:t>
            </a:r>
            <a:r>
              <a:rPr lang="uk-UA" sz="2000" dirty="0"/>
              <a:t> загнутий дзьоб та гострі кігті на ногах. Це </a:t>
            </a:r>
            <a:r>
              <a:rPr lang="uk-UA" sz="2000" dirty="0" err="1"/>
              <a:t>нагніздні</a:t>
            </a:r>
            <a:r>
              <a:rPr lang="uk-UA" sz="2000" dirty="0"/>
              <a:t> птахи. Пір'я у сов дуже м'яке, тому літають вони безшумно. </a:t>
            </a:r>
          </a:p>
          <a:p>
            <a:pPr algn="just"/>
            <a:r>
              <a:rPr lang="uk-UA" sz="2000" dirty="0"/>
              <a:t>Ряд нараховує близько 200 сучасних видів, поширених на всіх континентах, за винятком Антарктиди та деяких ізольованих островів. В Україні живе близько 13 видів совоподібних. Найпоширеніші — сова сіра, сова болотяна, сова вухата та сич хатній. </a:t>
            </a:r>
          </a:p>
          <a:p>
            <a:pPr algn="just"/>
            <a:r>
              <a:rPr lang="uk-UA" sz="2000" dirty="0"/>
              <a:t>Найбільша сова в Україні — пугач — стала рідкісною і занесена до Червоної книги України. Сови — осілі або кочові птахи. </a:t>
            </a:r>
          </a:p>
          <a:p>
            <a:pPr algn="just"/>
            <a:r>
              <a:rPr lang="uk-UA" sz="2000" dirty="0"/>
              <a:t>Вони дуже корисні та потребують охорони.</a:t>
            </a:r>
          </a:p>
        </p:txBody>
      </p:sp>
      <p:pic>
        <p:nvPicPr>
          <p:cNvPr id="5" name="Рисунок 4">
            <a:extLst>
              <a:ext uri="{FF2B5EF4-FFF2-40B4-BE49-F238E27FC236}">
                <a16:creationId xmlns:a16="http://schemas.microsoft.com/office/drawing/2014/main" id="{BC951F91-86F8-8A25-5939-43573AF91064}"/>
              </a:ext>
            </a:extLst>
          </p:cNvPr>
          <p:cNvPicPr>
            <a:picLocks noChangeAspect="1"/>
          </p:cNvPicPr>
          <p:nvPr/>
        </p:nvPicPr>
        <p:blipFill rotWithShape="1">
          <a:blip r:embed="rId2"/>
          <a:srcRect l="28039" t="46357" r="28230" b="21832"/>
          <a:stretch/>
        </p:blipFill>
        <p:spPr>
          <a:xfrm>
            <a:off x="6663396" y="297603"/>
            <a:ext cx="5331657" cy="2180493"/>
          </a:xfrm>
          <a:prstGeom prst="rect">
            <a:avLst/>
          </a:prstGeom>
        </p:spPr>
      </p:pic>
    </p:spTree>
    <p:extLst>
      <p:ext uri="{BB962C8B-B14F-4D97-AF65-F5344CB8AC3E}">
        <p14:creationId xmlns:p14="http://schemas.microsoft.com/office/powerpoint/2010/main" val="2572372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7D7DEA8-BC9F-283E-4C54-8673F45CB4C9}"/>
              </a:ext>
            </a:extLst>
          </p:cNvPr>
          <p:cNvSpPr>
            <a:spLocks noGrp="1"/>
          </p:cNvSpPr>
          <p:nvPr>
            <p:ph idx="1"/>
          </p:nvPr>
        </p:nvSpPr>
        <p:spPr>
          <a:xfrm>
            <a:off x="166468" y="1609579"/>
            <a:ext cx="7091706" cy="4763086"/>
          </a:xfrm>
        </p:spPr>
        <p:txBody>
          <a:bodyPr>
            <a:noAutofit/>
          </a:bodyPr>
          <a:lstStyle/>
          <a:p>
            <a:pPr algn="just"/>
            <a:r>
              <a:rPr lang="uk-UA" dirty="0"/>
              <a:t>Поширені на усіх континентах, крім Антарктиди; відсутні на невеликих океанічних островах. Переважна більшість живляться тваринною їжею, активно ловлять живу здобич (переважно хребетних тварин) або живляться падлом. Неперетравлені рештки їжі (кістки, вовну, пір'я, хітин комах тощо) відригують у вигляді округлої </a:t>
            </a:r>
            <a:r>
              <a:rPr lang="uk-UA" dirty="0" err="1"/>
              <a:t>погадки</a:t>
            </a:r>
            <a:r>
              <a:rPr lang="uk-UA" dirty="0"/>
              <a:t>. Ведуть денний (дуже </a:t>
            </a:r>
            <a:r>
              <a:rPr lang="uk-UA" dirty="0" err="1"/>
              <a:t>рідко</a:t>
            </a:r>
            <a:r>
              <a:rPr lang="uk-UA" dirty="0"/>
              <a:t> присмерковий) спосіб життя, тому, на відміну від сов їх нерідко називають денними хижими птахами. </a:t>
            </a:r>
            <a:r>
              <a:rPr lang="uk-UA" dirty="0" err="1"/>
              <a:t>Моногами</a:t>
            </a:r>
            <a:r>
              <a:rPr lang="uk-UA" dirty="0"/>
              <a:t>.</a:t>
            </a:r>
          </a:p>
          <a:p>
            <a:pPr algn="just"/>
            <a:r>
              <a:rPr lang="uk-UA" dirty="0" err="1"/>
              <a:t>Соколоподібні</a:t>
            </a:r>
            <a:r>
              <a:rPr lang="uk-UA" dirty="0"/>
              <a:t> — гніздові птахи. Гніздо будують один раз у кілька років. Самці у гніздовий період годують не лише пташенят, але й самку. </a:t>
            </a:r>
          </a:p>
          <a:p>
            <a:pPr algn="just"/>
            <a:r>
              <a:rPr lang="uk-UA" dirty="0"/>
              <a:t>Більшість </a:t>
            </a:r>
            <a:r>
              <a:rPr lang="uk-UA" dirty="0" err="1"/>
              <a:t>соколоподібних</a:t>
            </a:r>
            <a:r>
              <a:rPr lang="uk-UA" dirty="0"/>
              <a:t> — перелітні.</a:t>
            </a:r>
          </a:p>
          <a:p>
            <a:pPr algn="just"/>
            <a:endParaRPr lang="uk-UA" dirty="0"/>
          </a:p>
        </p:txBody>
      </p:sp>
      <p:sp>
        <p:nvSpPr>
          <p:cNvPr id="4" name="Заголовок 1">
            <a:extLst>
              <a:ext uri="{FF2B5EF4-FFF2-40B4-BE49-F238E27FC236}">
                <a16:creationId xmlns:a16="http://schemas.microsoft.com/office/drawing/2014/main" id="{3BC400C9-FB2B-D2C2-6195-338B5E9BBBCB}"/>
              </a:ext>
            </a:extLst>
          </p:cNvPr>
          <p:cNvSpPr txBox="1">
            <a:spLocks/>
          </p:cNvSpPr>
          <p:nvPr/>
        </p:nvSpPr>
        <p:spPr>
          <a:xfrm>
            <a:off x="1378634" y="328689"/>
            <a:ext cx="1127760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sz="3200" b="1" i="1" dirty="0" err="1"/>
              <a:t>Соколоподібні</a:t>
            </a:r>
            <a:r>
              <a:rPr lang="uk-UA" sz="3200" b="1" i="1" dirty="0"/>
              <a:t> або денні хижі птахи  (</a:t>
            </a:r>
            <a:r>
              <a:rPr lang="en-GB" sz="3200" b="1" i="1" dirty="0"/>
              <a:t>Falconiformes) </a:t>
            </a:r>
            <a:endParaRPr lang="uk-UA" sz="3200" b="1" i="1" dirty="0"/>
          </a:p>
        </p:txBody>
      </p:sp>
      <p:pic>
        <p:nvPicPr>
          <p:cNvPr id="6" name="Рисунок 5">
            <a:extLst>
              <a:ext uri="{FF2B5EF4-FFF2-40B4-BE49-F238E27FC236}">
                <a16:creationId xmlns:a16="http://schemas.microsoft.com/office/drawing/2014/main" id="{535E388F-DD96-8533-2883-B3AE6DB60D55}"/>
              </a:ext>
            </a:extLst>
          </p:cNvPr>
          <p:cNvPicPr>
            <a:picLocks noChangeAspect="1"/>
          </p:cNvPicPr>
          <p:nvPr/>
        </p:nvPicPr>
        <p:blipFill rotWithShape="1">
          <a:blip r:embed="rId2"/>
          <a:srcRect l="19500" t="33223" r="41615" b="23884"/>
          <a:stretch/>
        </p:blipFill>
        <p:spPr>
          <a:xfrm>
            <a:off x="7284720" y="1609579"/>
            <a:ext cx="4740812" cy="2940148"/>
          </a:xfrm>
          <a:prstGeom prst="rect">
            <a:avLst/>
          </a:prstGeom>
        </p:spPr>
      </p:pic>
    </p:spTree>
    <p:extLst>
      <p:ext uri="{BB962C8B-B14F-4D97-AF65-F5344CB8AC3E}">
        <p14:creationId xmlns:p14="http://schemas.microsoft.com/office/powerpoint/2010/main" val="2552579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520C68-88FB-8E45-C955-52C36B5F795A}"/>
              </a:ext>
            </a:extLst>
          </p:cNvPr>
          <p:cNvSpPr>
            <a:spLocks noGrp="1"/>
          </p:cNvSpPr>
          <p:nvPr>
            <p:ph type="title"/>
          </p:nvPr>
        </p:nvSpPr>
        <p:spPr>
          <a:xfrm>
            <a:off x="1917676" y="306333"/>
            <a:ext cx="10110201" cy="1280890"/>
          </a:xfrm>
        </p:spPr>
        <p:txBody>
          <a:bodyPr>
            <a:normAutofit fontScale="90000"/>
          </a:bodyPr>
          <a:lstStyle/>
          <a:p>
            <a:r>
              <a:rPr lang="ru-RU" b="1" i="1" dirty="0" err="1"/>
              <a:t>Різноманіття</a:t>
            </a:r>
            <a:r>
              <a:rPr lang="ru-RU" b="1" i="1" dirty="0"/>
              <a:t> </a:t>
            </a:r>
            <a:r>
              <a:rPr lang="ru-RU" b="1" i="1" dirty="0" err="1"/>
              <a:t>соколоподібних</a:t>
            </a:r>
            <a:r>
              <a:rPr lang="ru-RU" b="1" i="1" dirty="0"/>
              <a:t> у </a:t>
            </a:r>
            <a:r>
              <a:rPr lang="ru-RU" b="1" i="1" dirty="0" err="1"/>
              <a:t>лісах</a:t>
            </a:r>
            <a:r>
              <a:rPr lang="ru-RU" b="1" i="1" dirty="0"/>
              <a:t> </a:t>
            </a:r>
            <a:r>
              <a:rPr lang="ru-RU" b="1" i="1" dirty="0" err="1"/>
              <a:t>України</a:t>
            </a:r>
            <a:br>
              <a:rPr lang="ru-RU" b="1" i="1" dirty="0"/>
            </a:br>
            <a:endParaRPr lang="uk-UA" b="1" i="1" dirty="0"/>
          </a:p>
        </p:txBody>
      </p:sp>
      <p:sp>
        <p:nvSpPr>
          <p:cNvPr id="3" name="Объект 2">
            <a:extLst>
              <a:ext uri="{FF2B5EF4-FFF2-40B4-BE49-F238E27FC236}">
                <a16:creationId xmlns:a16="http://schemas.microsoft.com/office/drawing/2014/main" id="{914C34ED-CCD3-A59F-9BE2-1908A7D4B7F8}"/>
              </a:ext>
            </a:extLst>
          </p:cNvPr>
          <p:cNvSpPr>
            <a:spLocks noGrp="1"/>
          </p:cNvSpPr>
          <p:nvPr>
            <p:ph idx="1"/>
          </p:nvPr>
        </p:nvSpPr>
        <p:spPr>
          <a:xfrm>
            <a:off x="1167619" y="1205132"/>
            <a:ext cx="10533941" cy="3777622"/>
          </a:xfrm>
        </p:spPr>
        <p:txBody>
          <a:bodyPr>
            <a:noAutofit/>
          </a:bodyPr>
          <a:lstStyle/>
          <a:p>
            <a:pPr algn="just"/>
            <a:r>
              <a:rPr lang="uk-UA" sz="2000" dirty="0"/>
              <a:t>Яструб-</a:t>
            </a:r>
            <a:r>
              <a:rPr lang="uk-UA" sz="2000" dirty="0" err="1"/>
              <a:t>тетерв'ятник</a:t>
            </a:r>
            <a:r>
              <a:rPr lang="uk-UA" sz="2000" dirty="0"/>
              <a:t>: Типовий лісовий хижак, що полює на середніх птахів, які мешкають у лісі.</a:t>
            </a:r>
          </a:p>
          <a:p>
            <a:pPr algn="just"/>
            <a:r>
              <a:rPr lang="uk-UA" sz="2000" dirty="0"/>
              <a:t>Сокіл-сапсан: Дуже рідкісний представник соколів, який може гніздитися на високих будівлях у містах, а також у лісах. Він відомий своєю надзвичайною швидкістю польоту.</a:t>
            </a:r>
          </a:p>
          <a:p>
            <a:pPr algn="just"/>
            <a:r>
              <a:rPr lang="uk-UA" sz="2000" dirty="0"/>
              <a:t>Орел-карлик: Невеликий орел, який гніздиться в Україні і потребує охорони.</a:t>
            </a:r>
          </a:p>
          <a:p>
            <a:pPr algn="just"/>
            <a:r>
              <a:rPr lang="uk-UA" sz="2000" dirty="0"/>
              <a:t>Шуліка чорний: Перелітний птах, який часто трапляється біля водойм і живиться переважно падлом, а також рибою.</a:t>
            </a:r>
          </a:p>
          <a:p>
            <a:pPr algn="just"/>
            <a:r>
              <a:rPr lang="uk-UA" sz="2000" dirty="0"/>
              <a:t>Беркут: Великий і рідкісний орел, що зустрічається в Карпатах, на Закарпатті та західному Поліссі. Він полює на зайців, лисиць та інших великих тварин.</a:t>
            </a:r>
          </a:p>
          <a:p>
            <a:pPr algn="just"/>
            <a:r>
              <a:rPr lang="uk-UA" sz="2000" dirty="0"/>
              <a:t>Лунь польовий: Рідкісний гніздовий птах, який також є звичайним під час перельотів і взимку.</a:t>
            </a:r>
          </a:p>
          <a:p>
            <a:pPr algn="just"/>
            <a:r>
              <a:rPr lang="uk-UA" sz="2000" dirty="0"/>
              <a:t>Скопа: Зникаючий вид, який може траплятися в Україні. Це хижий птах, що полює на рибу і занесений до Червоної книги України. </a:t>
            </a:r>
          </a:p>
        </p:txBody>
      </p:sp>
    </p:spTree>
    <p:extLst>
      <p:ext uri="{BB962C8B-B14F-4D97-AF65-F5344CB8AC3E}">
        <p14:creationId xmlns:p14="http://schemas.microsoft.com/office/powerpoint/2010/main" val="1953277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FBE119-7FAF-50EE-9E8D-28B318E2BF08}"/>
              </a:ext>
            </a:extLst>
          </p:cNvPr>
          <p:cNvSpPr>
            <a:spLocks noGrp="1"/>
          </p:cNvSpPr>
          <p:nvPr>
            <p:ph type="title"/>
          </p:nvPr>
        </p:nvSpPr>
        <p:spPr>
          <a:xfrm>
            <a:off x="757507" y="252173"/>
            <a:ext cx="8911687" cy="1280890"/>
          </a:xfrm>
        </p:spPr>
        <p:txBody>
          <a:bodyPr/>
          <a:lstStyle/>
          <a:p>
            <a:r>
              <a:rPr lang="uk-UA" b="1" i="1" dirty="0"/>
              <a:t>Яструб великий (</a:t>
            </a:r>
            <a:r>
              <a:rPr lang="en-GB" b="1" i="1" dirty="0"/>
              <a:t>Accipiter </a:t>
            </a:r>
            <a:r>
              <a:rPr lang="en-GB" b="1" i="1" dirty="0" err="1"/>
              <a:t>gentlis</a:t>
            </a:r>
            <a:r>
              <a:rPr lang="en-GB" b="1" i="1" dirty="0"/>
              <a:t>)</a:t>
            </a:r>
            <a:endParaRPr lang="uk-UA" b="1" i="1" dirty="0"/>
          </a:p>
        </p:txBody>
      </p:sp>
      <p:pic>
        <p:nvPicPr>
          <p:cNvPr id="4" name="Объект 3">
            <a:extLst>
              <a:ext uri="{FF2B5EF4-FFF2-40B4-BE49-F238E27FC236}">
                <a16:creationId xmlns:a16="http://schemas.microsoft.com/office/drawing/2014/main" id="{B7D859E1-7FED-F794-62F0-5E717E8A8CC2}"/>
              </a:ext>
            </a:extLst>
          </p:cNvPr>
          <p:cNvPicPr>
            <a:picLocks noGrp="1" noChangeAspect="1"/>
          </p:cNvPicPr>
          <p:nvPr>
            <p:ph idx="1"/>
          </p:nvPr>
        </p:nvPicPr>
        <p:blipFill>
          <a:blip r:embed="rId2"/>
          <a:stretch>
            <a:fillRect/>
          </a:stretch>
        </p:blipFill>
        <p:spPr>
          <a:xfrm>
            <a:off x="8842240" y="375555"/>
            <a:ext cx="2711672" cy="1810669"/>
          </a:xfrm>
          <a:prstGeom prst="rect">
            <a:avLst/>
          </a:prstGeom>
        </p:spPr>
      </p:pic>
      <p:pic>
        <p:nvPicPr>
          <p:cNvPr id="5" name="Рисунок 4">
            <a:extLst>
              <a:ext uri="{FF2B5EF4-FFF2-40B4-BE49-F238E27FC236}">
                <a16:creationId xmlns:a16="http://schemas.microsoft.com/office/drawing/2014/main" id="{8971DFB5-6B2B-7B8A-9862-C6734DA843B4}"/>
              </a:ext>
            </a:extLst>
          </p:cNvPr>
          <p:cNvPicPr>
            <a:picLocks noChangeAspect="1"/>
          </p:cNvPicPr>
          <p:nvPr/>
        </p:nvPicPr>
        <p:blipFill>
          <a:blip r:embed="rId3"/>
          <a:stretch>
            <a:fillRect/>
          </a:stretch>
        </p:blipFill>
        <p:spPr>
          <a:xfrm>
            <a:off x="8053614" y="2561779"/>
            <a:ext cx="3231160" cy="3621338"/>
          </a:xfrm>
          <a:prstGeom prst="rect">
            <a:avLst/>
          </a:prstGeom>
        </p:spPr>
      </p:pic>
      <p:sp>
        <p:nvSpPr>
          <p:cNvPr id="7" name="TextBox 6">
            <a:extLst>
              <a:ext uri="{FF2B5EF4-FFF2-40B4-BE49-F238E27FC236}">
                <a16:creationId xmlns:a16="http://schemas.microsoft.com/office/drawing/2014/main" id="{B014ADE9-74A4-9DE5-D86D-F55CEA8D96EF}"/>
              </a:ext>
            </a:extLst>
          </p:cNvPr>
          <p:cNvSpPr txBox="1"/>
          <p:nvPr/>
        </p:nvSpPr>
        <p:spPr>
          <a:xfrm>
            <a:off x="498301" y="1280889"/>
            <a:ext cx="7280171" cy="5355312"/>
          </a:xfrm>
          <a:prstGeom prst="rect">
            <a:avLst/>
          </a:prstGeom>
          <a:noFill/>
        </p:spPr>
        <p:txBody>
          <a:bodyPr wrap="square">
            <a:spAutoFit/>
          </a:bodyPr>
          <a:lstStyle/>
          <a:p>
            <a:pPr algn="just"/>
            <a:r>
              <a:rPr lang="uk-UA" dirty="0"/>
              <a:t>Яструб великий – типовий лісовий мешканець. Заселяє переважно хвойні і листяні ліси. Віддає перевагу гніздуванню в лісі, який багатий старими і високими деревами, має середню освітленість і невеликі галявини або узлісся неподалік, для полювання.</a:t>
            </a:r>
          </a:p>
          <a:p>
            <a:pPr algn="just"/>
            <a:r>
              <a:rPr lang="uk-UA" dirty="0"/>
              <a:t>Досить часто селиться поряд з людиною. Місцями є доволі звичним, але </a:t>
            </a:r>
            <a:r>
              <a:rPr lang="uk-UA" dirty="0" err="1"/>
              <a:t>рідко</a:t>
            </a:r>
            <a:r>
              <a:rPr lang="uk-UA" dirty="0"/>
              <a:t> трапляється на очі через свою утаємниченість. Поширений у лісовій смузі Північної </a:t>
            </a:r>
            <a:r>
              <a:rPr lang="uk-UA" dirty="0" err="1"/>
              <a:t>америки</a:t>
            </a:r>
            <a:r>
              <a:rPr lang="uk-UA" dirty="0"/>
              <a:t>, Європи та Азії, на Мадагаскарі та островах Середземного моря, трапляється в Африці (на півночі Марокко). В Україні поширений на всій території. У Лісостепу, Поліссі, Карпатах і в горах Криму осілий. В степовій зоні яструб малий гніздиться тільки за наявності значних ділянок старого лісу. В безлісих місцевостях зустрічається лише під час перельотів. Птахи, що гніздяться на території України – осілі.</a:t>
            </a:r>
          </a:p>
          <a:p>
            <a:pPr algn="just"/>
            <a:r>
              <a:rPr lang="uk-UA" dirty="0"/>
              <a:t>Це один з найпоширеніших хижих птахів Європи, його чисельність оцінюється у 160–210 тисяч пар. В Україні, за оцінками, гніздиться 6,9–10,3 тисяч пар</a:t>
            </a:r>
          </a:p>
        </p:txBody>
      </p:sp>
    </p:spTree>
    <p:extLst>
      <p:ext uri="{BB962C8B-B14F-4D97-AF65-F5344CB8AC3E}">
        <p14:creationId xmlns:p14="http://schemas.microsoft.com/office/powerpoint/2010/main" val="1436601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25A8E21-B4FF-E11C-38F6-102829714309}"/>
              </a:ext>
            </a:extLst>
          </p:cNvPr>
          <p:cNvSpPr>
            <a:spLocks noGrp="1"/>
          </p:cNvSpPr>
          <p:nvPr>
            <p:ph idx="1"/>
          </p:nvPr>
        </p:nvSpPr>
        <p:spPr>
          <a:xfrm>
            <a:off x="366517" y="1048042"/>
            <a:ext cx="7510811" cy="3777622"/>
          </a:xfrm>
        </p:spPr>
        <p:txBody>
          <a:bodyPr>
            <a:noAutofit/>
          </a:bodyPr>
          <a:lstStyle/>
          <a:p>
            <a:pPr algn="just"/>
            <a:endParaRPr lang="uk-UA" sz="1600" dirty="0"/>
          </a:p>
          <a:p>
            <a:pPr algn="just"/>
            <a:r>
              <a:rPr lang="uk-UA" sz="1600" dirty="0"/>
              <a:t>Яструб великий – найбільший вид з роду Яструб.</a:t>
            </a:r>
          </a:p>
          <a:p>
            <a:pPr algn="just"/>
            <a:r>
              <a:rPr lang="uk-UA" sz="1600" dirty="0"/>
              <a:t> За розміром дещо більший від сірої ворони. Маса самців 630–1100 г, довжина в середньому 55 см, розмах крил 98–104 см. Самиці трохи більші: маса — 860–1360 г, довжина — 61 см, розмах крил — 105–115 см.</a:t>
            </a:r>
          </a:p>
          <a:p>
            <a:pPr algn="just"/>
            <a:r>
              <a:rPr lang="uk-UA" sz="1600" dirty="0"/>
              <a:t>Виражений статевий диморфізм — самиці більші за самців. Самець зверху сірий, голова помітно темніша за сизувату мантію, з білуватими “бровами”, які майже сходяться на потилиці. Покривні пера вух темно-бурі, низ білий, з сірувато-бурими поперечними смугами. Оперення нижньої частини тіла та боків біле або сірувато-біле з великою кількістю поперечних сірих смуг, що створюють хвилястий малюнок. Ноги і </a:t>
            </a:r>
            <a:r>
              <a:rPr lang="uk-UA" sz="1600" dirty="0" err="1"/>
              <a:t>восковиця</a:t>
            </a:r>
            <a:r>
              <a:rPr lang="uk-UA" sz="1600" dirty="0"/>
              <a:t> жовті. Дзьоб темно-сірий. Доросла самка за кольором оперення мало відрізняється від самця. Мантія </a:t>
            </a:r>
            <a:r>
              <a:rPr lang="uk-UA" sz="1600" dirty="0" err="1"/>
              <a:t>буріша</a:t>
            </a:r>
            <a:r>
              <a:rPr lang="uk-UA" sz="1600" dirty="0"/>
              <a:t>, світлі плями на потилиці більш помітні. Загальне оперення верхньої </a:t>
            </a:r>
            <a:r>
              <a:rPr lang="uk-UA" sz="1600" dirty="0" err="1"/>
              <a:t>чатини</a:t>
            </a:r>
            <a:r>
              <a:rPr lang="uk-UA" sz="1600" dirty="0"/>
              <a:t> тіла світліше. </a:t>
            </a:r>
          </a:p>
          <a:p>
            <a:pPr algn="just"/>
            <a:r>
              <a:rPr lang="uk-UA" sz="1600" dirty="0"/>
              <a:t>Колір очей у дорослих особин червоний або червоно-коричневий, у молодих особин — яскраво-жовтий. У молодих птахів верхня частина, голова і зовнішня частина крил бурі, груди білі з вертикальними бурими смугами.</a:t>
            </a:r>
          </a:p>
        </p:txBody>
      </p:sp>
      <p:sp>
        <p:nvSpPr>
          <p:cNvPr id="4" name="Заголовок 1">
            <a:extLst>
              <a:ext uri="{FF2B5EF4-FFF2-40B4-BE49-F238E27FC236}">
                <a16:creationId xmlns:a16="http://schemas.microsoft.com/office/drawing/2014/main" id="{3B2D111D-ABEF-B805-C0B1-3C0AC78F58F6}"/>
              </a:ext>
            </a:extLst>
          </p:cNvPr>
          <p:cNvSpPr txBox="1">
            <a:spLocks/>
          </p:cNvSpPr>
          <p:nvPr/>
        </p:nvSpPr>
        <p:spPr>
          <a:xfrm>
            <a:off x="757507" y="34438"/>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i="1"/>
              <a:t>Яструб великий (</a:t>
            </a:r>
            <a:r>
              <a:rPr lang="en-GB" b="1" i="1"/>
              <a:t>Accipiter gentlis)</a:t>
            </a:r>
            <a:endParaRPr lang="uk-UA" b="1" i="1" dirty="0"/>
          </a:p>
        </p:txBody>
      </p:sp>
      <p:pic>
        <p:nvPicPr>
          <p:cNvPr id="5" name="Рисунок 4">
            <a:extLst>
              <a:ext uri="{FF2B5EF4-FFF2-40B4-BE49-F238E27FC236}">
                <a16:creationId xmlns:a16="http://schemas.microsoft.com/office/drawing/2014/main" id="{5518F8A1-413F-5629-FB9C-E6CBF3079D30}"/>
              </a:ext>
            </a:extLst>
          </p:cNvPr>
          <p:cNvPicPr>
            <a:picLocks noChangeAspect="1"/>
          </p:cNvPicPr>
          <p:nvPr/>
        </p:nvPicPr>
        <p:blipFill>
          <a:blip r:embed="rId2"/>
          <a:stretch>
            <a:fillRect/>
          </a:stretch>
        </p:blipFill>
        <p:spPr>
          <a:xfrm>
            <a:off x="8155019" y="546532"/>
            <a:ext cx="3810330" cy="2523963"/>
          </a:xfrm>
          <a:prstGeom prst="rect">
            <a:avLst/>
          </a:prstGeom>
        </p:spPr>
      </p:pic>
      <p:pic>
        <p:nvPicPr>
          <p:cNvPr id="6" name="Рисунок 5">
            <a:extLst>
              <a:ext uri="{FF2B5EF4-FFF2-40B4-BE49-F238E27FC236}">
                <a16:creationId xmlns:a16="http://schemas.microsoft.com/office/drawing/2014/main" id="{916A9690-1784-E655-5FC7-1339270D8996}"/>
              </a:ext>
            </a:extLst>
          </p:cNvPr>
          <p:cNvPicPr>
            <a:picLocks noChangeAspect="1"/>
          </p:cNvPicPr>
          <p:nvPr/>
        </p:nvPicPr>
        <p:blipFill>
          <a:blip r:embed="rId3"/>
          <a:stretch>
            <a:fillRect/>
          </a:stretch>
        </p:blipFill>
        <p:spPr>
          <a:xfrm>
            <a:off x="8213885" y="3787506"/>
            <a:ext cx="3810330" cy="2200847"/>
          </a:xfrm>
          <a:prstGeom prst="rect">
            <a:avLst/>
          </a:prstGeom>
        </p:spPr>
      </p:pic>
    </p:spTree>
    <p:extLst>
      <p:ext uri="{BB962C8B-B14F-4D97-AF65-F5344CB8AC3E}">
        <p14:creationId xmlns:p14="http://schemas.microsoft.com/office/powerpoint/2010/main" val="2130089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690DCA3-8233-4D3E-2964-0A8254818BB7}"/>
              </a:ext>
            </a:extLst>
          </p:cNvPr>
          <p:cNvSpPr>
            <a:spLocks noGrp="1"/>
          </p:cNvSpPr>
          <p:nvPr>
            <p:ph idx="1"/>
          </p:nvPr>
        </p:nvSpPr>
        <p:spPr>
          <a:xfrm>
            <a:off x="-112542" y="1035522"/>
            <a:ext cx="8340805" cy="3777622"/>
          </a:xfrm>
        </p:spPr>
        <p:txBody>
          <a:bodyPr>
            <a:noAutofit/>
          </a:bodyPr>
          <a:lstStyle/>
          <a:p>
            <a:pPr algn="just"/>
            <a:r>
              <a:rPr lang="uk-UA" sz="1400" dirty="0"/>
              <a:t>Порівняно короткі крила і довгий хвіст показують, що яструб великий – лісовий мешканець. Перші дають можливість легко пролітати між деревами і гілками, а довгий хвіст забезпечує хорошу маневреність. У лісі він частіше тримається середнього ярусу гілок, </a:t>
            </a:r>
            <a:r>
              <a:rPr lang="uk-UA" sz="1400" dirty="0" err="1"/>
              <a:t>рідко</a:t>
            </a:r>
            <a:r>
              <a:rPr lang="uk-UA" sz="1400" dirty="0"/>
              <a:t> сідає на верхівки дерев. На відміну від багатьох хижих птахів, не сідає на стовпи і дроти. Корм здобуває переважно у лісі або поблизу нього. На птахів у повітрі часто полює у відкритій місцевості та поблизу населених пунктів. Виглядає здобич з укриття, а потім раптово нападає. Взимку переслідує свійських голубів. В здатності маневрувати, робити неймовірні піруети, грудьми проломлювати гущу очерету або тонких гілок - цьому хижаку немає рівних.. Птахів, що летять, спритно і вперто переслідує як на відкритому просторі, так і в лісі. Здобич убиває, стискаючи кігтями. Поїдає сидячи на дереві або пні і роздираючи на шматки. Місця поїдання постійні. Голос яструба великого чутно лише в гніздовий період.</a:t>
            </a:r>
          </a:p>
          <a:p>
            <a:pPr algn="just"/>
            <a:r>
              <a:rPr lang="uk-UA" sz="1400" b="1" dirty="0"/>
              <a:t>Розмноження. </a:t>
            </a:r>
            <a:r>
              <a:rPr lang="uk-UA" sz="1400" dirty="0"/>
              <a:t>На місцях гніздування з`являється в березні. У районі гнізда тримається досить обережно і виказує себе лише криком і залишками їжі у місцях поїдання. Гніздуванню передують повітряні шлюбні ігри: на світанку самець і самка високо літають, переслідуючи один одного і видаючи різкий і дзвінкий крик. Птахи моногамні. Гніздо будують самі, або займають чужі (переважно хижих або воронових птахів). Розташовують його на гілці біля стовбура, частіше в перестійному лісі недалеко від відкритих просторів – боліт, луків або доріг. В гнізді або під ним часто можна помітити пір`я </a:t>
            </a:r>
            <a:r>
              <a:rPr lang="uk-UA" sz="1400" dirty="0" err="1"/>
              <a:t>линяючої</a:t>
            </a:r>
            <a:r>
              <a:rPr lang="uk-UA" sz="1400" dirty="0"/>
              <a:t> самки, рештки їжі. Одне гніздо може використовуватись протягом багатьох років. Пара активно захищає свою територію. Повна кладка з 2-3 зеленувато-блакитних яєць. Насиджує переважно самиця протягом 38 діб. Самка знаходиться з пташенятами 25 діб. В цей час їх годує самець. У віці 35-45 діб пташенята починають літати. До 70 доби їх годують батьки, до 90-ї вони стають повністю самостійними. Статевозрілими молоді птахи стають у віці одного-трьох років.</a:t>
            </a:r>
          </a:p>
          <a:p>
            <a:pPr algn="just"/>
            <a:endParaRPr lang="uk-UA" sz="1400" dirty="0"/>
          </a:p>
          <a:p>
            <a:pPr algn="just"/>
            <a:endParaRPr lang="uk-UA" sz="1400" dirty="0"/>
          </a:p>
        </p:txBody>
      </p:sp>
      <p:sp>
        <p:nvSpPr>
          <p:cNvPr id="4" name="Заголовок 1">
            <a:extLst>
              <a:ext uri="{FF2B5EF4-FFF2-40B4-BE49-F238E27FC236}">
                <a16:creationId xmlns:a16="http://schemas.microsoft.com/office/drawing/2014/main" id="{5DA517E1-8A0C-E8D9-76FE-574E13AB9AAC}"/>
              </a:ext>
            </a:extLst>
          </p:cNvPr>
          <p:cNvSpPr txBox="1">
            <a:spLocks/>
          </p:cNvSpPr>
          <p:nvPr/>
        </p:nvSpPr>
        <p:spPr>
          <a:xfrm>
            <a:off x="757507" y="34438"/>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i="1"/>
              <a:t>Яструб великий (</a:t>
            </a:r>
            <a:r>
              <a:rPr lang="en-GB" b="1" i="1"/>
              <a:t>Accipiter gentlis)</a:t>
            </a:r>
            <a:endParaRPr lang="uk-UA" b="1" i="1" dirty="0"/>
          </a:p>
        </p:txBody>
      </p:sp>
      <p:pic>
        <p:nvPicPr>
          <p:cNvPr id="5" name="Рисунок 4">
            <a:extLst>
              <a:ext uri="{FF2B5EF4-FFF2-40B4-BE49-F238E27FC236}">
                <a16:creationId xmlns:a16="http://schemas.microsoft.com/office/drawing/2014/main" id="{EE04A655-2BF0-3682-9ABD-7CB580173698}"/>
              </a:ext>
            </a:extLst>
          </p:cNvPr>
          <p:cNvPicPr>
            <a:picLocks noChangeAspect="1"/>
          </p:cNvPicPr>
          <p:nvPr/>
        </p:nvPicPr>
        <p:blipFill>
          <a:blip r:embed="rId2"/>
          <a:stretch>
            <a:fillRect/>
          </a:stretch>
        </p:blipFill>
        <p:spPr>
          <a:xfrm>
            <a:off x="8228263" y="1035522"/>
            <a:ext cx="3810330" cy="2170364"/>
          </a:xfrm>
          <a:prstGeom prst="rect">
            <a:avLst/>
          </a:prstGeom>
        </p:spPr>
      </p:pic>
      <p:pic>
        <p:nvPicPr>
          <p:cNvPr id="6" name="Рисунок 5">
            <a:extLst>
              <a:ext uri="{FF2B5EF4-FFF2-40B4-BE49-F238E27FC236}">
                <a16:creationId xmlns:a16="http://schemas.microsoft.com/office/drawing/2014/main" id="{B01745A2-F1A6-6C52-6AB9-92AF121C8693}"/>
              </a:ext>
            </a:extLst>
          </p:cNvPr>
          <p:cNvPicPr>
            <a:picLocks noChangeAspect="1"/>
          </p:cNvPicPr>
          <p:nvPr/>
        </p:nvPicPr>
        <p:blipFill>
          <a:blip r:embed="rId3"/>
          <a:stretch>
            <a:fillRect/>
          </a:stretch>
        </p:blipFill>
        <p:spPr>
          <a:xfrm>
            <a:off x="8228263" y="4257953"/>
            <a:ext cx="3810330" cy="2365453"/>
          </a:xfrm>
          <a:prstGeom prst="rect">
            <a:avLst/>
          </a:prstGeom>
        </p:spPr>
      </p:pic>
    </p:spTree>
    <p:extLst>
      <p:ext uri="{BB962C8B-B14F-4D97-AF65-F5344CB8AC3E}">
        <p14:creationId xmlns:p14="http://schemas.microsoft.com/office/powerpoint/2010/main" val="3307470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7C042E3-BA6B-90F0-A0F2-85EAE94B5500}"/>
              </a:ext>
            </a:extLst>
          </p:cNvPr>
          <p:cNvSpPr>
            <a:spLocks noGrp="1"/>
          </p:cNvSpPr>
          <p:nvPr>
            <p:ph idx="1"/>
          </p:nvPr>
        </p:nvSpPr>
        <p:spPr>
          <a:xfrm>
            <a:off x="422032" y="1078523"/>
            <a:ext cx="7695026" cy="3777622"/>
          </a:xfrm>
        </p:spPr>
        <p:txBody>
          <a:bodyPr>
            <a:noAutofit/>
          </a:bodyPr>
          <a:lstStyle/>
          <a:p>
            <a:pPr marL="0" indent="0" algn="just">
              <a:buNone/>
            </a:pPr>
            <a:r>
              <a:rPr lang="uk-UA" b="1" dirty="0"/>
              <a:t>                            Живлення, роль в екосистемах</a:t>
            </a:r>
          </a:p>
          <a:p>
            <a:pPr algn="just"/>
            <a:r>
              <a:rPr lang="uk-UA" dirty="0"/>
              <a:t>Яструб великий живиться переважно птахами, яких добуває сам. 80–90 % здобичі складають дрозди, дятли, сойки, сірі ворони, граки, голуби. Значно рідше ловить він тетеруків, </a:t>
            </a:r>
            <a:r>
              <a:rPr lang="uk-UA" dirty="0" err="1"/>
              <a:t>орябків</a:t>
            </a:r>
            <a:r>
              <a:rPr lang="uk-UA" dirty="0"/>
              <a:t>, молодих глухарів, качок, домашню птицю; зрідка також зайців та вивірок.</a:t>
            </a:r>
          </a:p>
          <a:p>
            <a:pPr algn="just"/>
            <a:r>
              <a:rPr lang="uk-UA" dirty="0"/>
              <a:t>У Німеччині встановлено, що пара яструбів великих на 30–50 квадратних кілометрів лісу буде не тільки нешкідливою, але й навіть корисною для підтримання здорового стану популяцій дичини. У Норвегії повністю знищили яструбів, щоб збільшити поголів'я білих куріпок. Вийшло ж навпаки — зникли яструби — катастрофічно почали вимирати куріпки. Вони помирали від </a:t>
            </a:r>
            <a:r>
              <a:rPr lang="uk-UA" dirty="0" err="1"/>
              <a:t>хвороб</a:t>
            </a:r>
            <a:r>
              <a:rPr lang="uk-UA" dirty="0"/>
              <a:t>, яким яструби не давали поширюватися, виловлюючи хворих птахів.</a:t>
            </a:r>
          </a:p>
          <a:p>
            <a:pPr marL="0" indent="0" algn="just">
              <a:buNone/>
            </a:pPr>
            <a:r>
              <a:rPr lang="uk-UA" b="1" dirty="0"/>
              <a:t>                     Охорона</a:t>
            </a:r>
          </a:p>
          <a:p>
            <a:pPr algn="just"/>
            <a:r>
              <a:rPr lang="uk-UA" dirty="0"/>
              <a:t>Як і інші види хижих птахів, яструб великий знаходиться під охороною, полювання на нього заборонене. В Європі має охоронний статус видів з найменшим ризиком.</a:t>
            </a:r>
          </a:p>
          <a:p>
            <a:pPr algn="just"/>
            <a:endParaRPr lang="uk-UA" dirty="0"/>
          </a:p>
        </p:txBody>
      </p:sp>
      <p:sp>
        <p:nvSpPr>
          <p:cNvPr id="4" name="Заголовок 1">
            <a:extLst>
              <a:ext uri="{FF2B5EF4-FFF2-40B4-BE49-F238E27FC236}">
                <a16:creationId xmlns:a16="http://schemas.microsoft.com/office/drawing/2014/main" id="{EF221230-6BD1-0BCF-6C88-718076BA796E}"/>
              </a:ext>
            </a:extLst>
          </p:cNvPr>
          <p:cNvSpPr txBox="1">
            <a:spLocks/>
          </p:cNvSpPr>
          <p:nvPr/>
        </p:nvSpPr>
        <p:spPr>
          <a:xfrm>
            <a:off x="757507" y="34438"/>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i="1"/>
              <a:t>Яструб великий (</a:t>
            </a:r>
            <a:r>
              <a:rPr lang="en-GB" b="1" i="1"/>
              <a:t>Accipiter gentlis)</a:t>
            </a:r>
            <a:endParaRPr lang="uk-UA" b="1" i="1" dirty="0"/>
          </a:p>
        </p:txBody>
      </p:sp>
      <p:pic>
        <p:nvPicPr>
          <p:cNvPr id="5" name="Рисунок 4">
            <a:extLst>
              <a:ext uri="{FF2B5EF4-FFF2-40B4-BE49-F238E27FC236}">
                <a16:creationId xmlns:a16="http://schemas.microsoft.com/office/drawing/2014/main" id="{73A6EBB9-DED3-FEA1-28AC-B7F518C49339}"/>
              </a:ext>
            </a:extLst>
          </p:cNvPr>
          <p:cNvPicPr>
            <a:picLocks noChangeAspect="1"/>
          </p:cNvPicPr>
          <p:nvPr/>
        </p:nvPicPr>
        <p:blipFill>
          <a:blip r:embed="rId2"/>
          <a:stretch>
            <a:fillRect/>
          </a:stretch>
        </p:blipFill>
        <p:spPr>
          <a:xfrm>
            <a:off x="8117058" y="1854545"/>
            <a:ext cx="3912815" cy="2617124"/>
          </a:xfrm>
          <a:prstGeom prst="rect">
            <a:avLst/>
          </a:prstGeom>
        </p:spPr>
      </p:pic>
    </p:spTree>
    <p:extLst>
      <p:ext uri="{BB962C8B-B14F-4D97-AF65-F5344CB8AC3E}">
        <p14:creationId xmlns:p14="http://schemas.microsoft.com/office/powerpoint/2010/main" val="1778953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7AC4B5-0293-1BAC-0CC8-A4B3FF266C7E}"/>
              </a:ext>
            </a:extLst>
          </p:cNvPr>
          <p:cNvSpPr>
            <a:spLocks noGrp="1"/>
          </p:cNvSpPr>
          <p:nvPr>
            <p:ph type="title"/>
          </p:nvPr>
        </p:nvSpPr>
        <p:spPr/>
        <p:txBody>
          <a:bodyPr/>
          <a:lstStyle/>
          <a:p>
            <a:endParaRPr lang="uk-UA"/>
          </a:p>
        </p:txBody>
      </p:sp>
      <p:sp>
        <p:nvSpPr>
          <p:cNvPr id="3" name="Объект 2">
            <a:extLst>
              <a:ext uri="{FF2B5EF4-FFF2-40B4-BE49-F238E27FC236}">
                <a16:creationId xmlns:a16="http://schemas.microsoft.com/office/drawing/2014/main" id="{57F93EEF-E748-EB69-7678-65A3EA2948F4}"/>
              </a:ext>
            </a:extLst>
          </p:cNvPr>
          <p:cNvSpPr>
            <a:spLocks noGrp="1"/>
          </p:cNvSpPr>
          <p:nvPr>
            <p:ph idx="1"/>
          </p:nvPr>
        </p:nvSpPr>
        <p:spPr/>
        <p:txBody>
          <a:bodyPr/>
          <a:lstStyle/>
          <a:p>
            <a:endParaRPr lang="uk-UA"/>
          </a:p>
        </p:txBody>
      </p:sp>
    </p:spTree>
    <p:extLst>
      <p:ext uri="{BB962C8B-B14F-4D97-AF65-F5344CB8AC3E}">
        <p14:creationId xmlns:p14="http://schemas.microsoft.com/office/powerpoint/2010/main" val="4023990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C73C353-537B-79AE-48E2-7C131E039AF0}"/>
              </a:ext>
            </a:extLst>
          </p:cNvPr>
          <p:cNvSpPr>
            <a:spLocks noGrp="1"/>
          </p:cNvSpPr>
          <p:nvPr>
            <p:ph idx="1"/>
          </p:nvPr>
        </p:nvSpPr>
        <p:spPr>
          <a:xfrm>
            <a:off x="380585" y="496542"/>
            <a:ext cx="7680203" cy="3777622"/>
          </a:xfrm>
        </p:spPr>
        <p:txBody>
          <a:bodyPr>
            <a:noAutofit/>
          </a:bodyPr>
          <a:lstStyle/>
          <a:p>
            <a:pPr algn="just"/>
            <a:r>
              <a:rPr lang="uk-UA" sz="2000" b="1" u="sng" dirty="0"/>
              <a:t>Органи чуття </a:t>
            </a:r>
            <a:r>
              <a:rPr lang="uk-UA" sz="2000" dirty="0"/>
              <a:t>сови заслуговують особливої уваги. Очі надзвичайно великі та настільки опуклі, що утворюють півкулі; краї рогової оболонки ока незвичайно подовжені. Зовнішній отвір вуха буває оточений складкою шкіри, яка може бути підведеною та опущеною; внаслідок цього утворюється широка вушна раковина.</a:t>
            </a:r>
          </a:p>
          <a:p>
            <a:pPr algn="just"/>
            <a:r>
              <a:rPr lang="uk-UA" sz="2000" dirty="0"/>
              <a:t>В порівнянні з денними хижаками сови загалом птахи не великі, а швидше середні. Самці у сов, як правило, легші. Особливо це помітно серед </a:t>
            </a:r>
            <a:r>
              <a:rPr lang="uk-UA" sz="2000" dirty="0" err="1"/>
              <a:t>совових</a:t>
            </a:r>
            <a:r>
              <a:rPr lang="uk-UA" sz="2000" dirty="0"/>
              <a:t>. Так, самці сови сірої </a:t>
            </a:r>
            <a:r>
              <a:rPr lang="uk-UA" sz="2000" dirty="0" err="1"/>
              <a:t>рідко</a:t>
            </a:r>
            <a:r>
              <a:rPr lang="uk-UA" sz="2000" dirty="0"/>
              <a:t> важать понад 500 г, тоді як самиці часто досягають 650—700 г. Середня вага самців сови бородатої — 750 г, самиць — 1150 г. Примітно, що розміри дорослих сов стабільніші, ніж їхня вага. Остання в несприятливі періоди життя може різко знижуватися. Птахи, що втратили навіть до 40 % ваги, як показали спостереження </a:t>
            </a:r>
            <a:r>
              <a:rPr lang="uk-UA" sz="2000" dirty="0" err="1"/>
              <a:t>Нілса</a:t>
            </a:r>
            <a:r>
              <a:rPr lang="uk-UA" sz="2000" dirty="0"/>
              <a:t> </a:t>
            </a:r>
            <a:r>
              <a:rPr lang="uk-UA" sz="2000" dirty="0" err="1"/>
              <a:t>Хеглунга</a:t>
            </a:r>
            <a:r>
              <a:rPr lang="uk-UA" sz="2000" dirty="0"/>
              <a:t> та Еріка </a:t>
            </a:r>
            <a:r>
              <a:rPr lang="uk-UA" sz="2000" dirty="0" err="1"/>
              <a:t>Лансгрена</a:t>
            </a:r>
            <a:r>
              <a:rPr lang="uk-UA" sz="2000" dirty="0"/>
              <a:t> за бородатими совами у Швеції, при нормалізації умов існування швидко її відновлюють. Схожі дані є і для інших видів сов.</a:t>
            </a:r>
          </a:p>
          <a:p>
            <a:pPr algn="just"/>
            <a:endParaRPr lang="uk-UA" sz="2000" dirty="0"/>
          </a:p>
        </p:txBody>
      </p:sp>
      <p:pic>
        <p:nvPicPr>
          <p:cNvPr id="4" name="Рисунок 3">
            <a:extLst>
              <a:ext uri="{FF2B5EF4-FFF2-40B4-BE49-F238E27FC236}">
                <a16:creationId xmlns:a16="http://schemas.microsoft.com/office/drawing/2014/main" id="{4FAF2C5A-164F-8563-1ADC-1F23C23978F6}"/>
              </a:ext>
            </a:extLst>
          </p:cNvPr>
          <p:cNvPicPr>
            <a:picLocks noChangeAspect="1"/>
          </p:cNvPicPr>
          <p:nvPr/>
        </p:nvPicPr>
        <p:blipFill>
          <a:blip r:embed="rId2"/>
          <a:stretch>
            <a:fillRect/>
          </a:stretch>
        </p:blipFill>
        <p:spPr>
          <a:xfrm>
            <a:off x="8269726" y="282527"/>
            <a:ext cx="3874623" cy="2601937"/>
          </a:xfrm>
          <a:prstGeom prst="rect">
            <a:avLst/>
          </a:prstGeom>
        </p:spPr>
      </p:pic>
      <p:pic>
        <p:nvPicPr>
          <p:cNvPr id="5" name="Рисунок 4">
            <a:extLst>
              <a:ext uri="{FF2B5EF4-FFF2-40B4-BE49-F238E27FC236}">
                <a16:creationId xmlns:a16="http://schemas.microsoft.com/office/drawing/2014/main" id="{378ECA75-36BB-9FB0-1701-16ACAE5594BB}"/>
              </a:ext>
            </a:extLst>
          </p:cNvPr>
          <p:cNvPicPr>
            <a:picLocks noChangeAspect="1"/>
          </p:cNvPicPr>
          <p:nvPr/>
        </p:nvPicPr>
        <p:blipFill>
          <a:blip r:embed="rId3"/>
          <a:stretch>
            <a:fillRect/>
          </a:stretch>
        </p:blipFill>
        <p:spPr>
          <a:xfrm>
            <a:off x="8060788" y="3250371"/>
            <a:ext cx="4153461" cy="3111087"/>
          </a:xfrm>
          <a:prstGeom prst="rect">
            <a:avLst/>
          </a:prstGeom>
        </p:spPr>
      </p:pic>
    </p:spTree>
    <p:extLst>
      <p:ext uri="{BB962C8B-B14F-4D97-AF65-F5344CB8AC3E}">
        <p14:creationId xmlns:p14="http://schemas.microsoft.com/office/powerpoint/2010/main" val="3551533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BAB57607-8CC1-378F-37D9-F5ECFE854520}"/>
              </a:ext>
            </a:extLst>
          </p:cNvPr>
          <p:cNvSpPr>
            <a:spLocks noGrp="1"/>
          </p:cNvSpPr>
          <p:nvPr>
            <p:ph idx="1"/>
          </p:nvPr>
        </p:nvSpPr>
        <p:spPr>
          <a:xfrm>
            <a:off x="1167618" y="1697501"/>
            <a:ext cx="10463603" cy="3777622"/>
          </a:xfrm>
        </p:spPr>
        <p:txBody>
          <a:bodyPr>
            <a:noAutofit/>
          </a:bodyPr>
          <a:lstStyle/>
          <a:p>
            <a:pPr algn="just"/>
            <a:r>
              <a:rPr lang="ru-RU" sz="2000" dirty="0"/>
              <a:t>Велика </a:t>
            </a:r>
            <a:r>
              <a:rPr lang="ru-RU" sz="2000" dirty="0" err="1"/>
              <a:t>частина</a:t>
            </a:r>
            <a:r>
              <a:rPr lang="ru-RU" sz="2000" dirty="0"/>
              <a:t> сов </a:t>
            </a:r>
            <a:r>
              <a:rPr lang="ru-RU" sz="2000" dirty="0" err="1"/>
              <a:t>починає</a:t>
            </a:r>
            <a:r>
              <a:rPr lang="ru-RU" sz="2000" dirty="0"/>
              <a:t> </a:t>
            </a:r>
            <a:r>
              <a:rPr lang="ru-RU" sz="2000" dirty="0" err="1"/>
              <a:t>своє</a:t>
            </a:r>
            <a:r>
              <a:rPr lang="ru-RU" sz="2000" dirty="0"/>
              <a:t> </a:t>
            </a:r>
            <a:r>
              <a:rPr lang="ru-RU" sz="2000" dirty="0" err="1"/>
              <a:t>полювання</a:t>
            </a:r>
            <a:r>
              <a:rPr lang="ru-RU" sz="2000" dirty="0"/>
              <a:t> </a:t>
            </a:r>
            <a:r>
              <a:rPr lang="ru-RU" sz="2000" dirty="0" err="1"/>
              <a:t>тільки</a:t>
            </a:r>
            <a:r>
              <a:rPr lang="ru-RU" sz="2000" dirty="0"/>
              <a:t> в </a:t>
            </a:r>
            <a:r>
              <a:rPr lang="ru-RU" sz="2000" dirty="0" err="1"/>
              <a:t>сутінки</a:t>
            </a:r>
            <a:r>
              <a:rPr lang="ru-RU" sz="2000" dirty="0"/>
              <a:t>; </a:t>
            </a:r>
            <a:r>
              <a:rPr lang="ru-RU" sz="2000" dirty="0" err="1"/>
              <a:t>проте</a:t>
            </a:r>
            <a:r>
              <a:rPr lang="ru-RU" sz="2000" dirty="0"/>
              <a:t> вони і вдень </a:t>
            </a:r>
            <a:r>
              <a:rPr lang="ru-RU" sz="2000" dirty="0" err="1"/>
              <a:t>досить</a:t>
            </a:r>
            <a:r>
              <a:rPr lang="ru-RU" sz="2000" dirty="0"/>
              <a:t> </a:t>
            </a:r>
            <a:r>
              <a:rPr lang="ru-RU" sz="2000" dirty="0" err="1"/>
              <a:t>діяльні</a:t>
            </a:r>
            <a:r>
              <a:rPr lang="ru-RU" sz="2000" dirty="0"/>
              <a:t> і </a:t>
            </a:r>
            <a:r>
              <a:rPr lang="ru-RU" sz="2000" dirty="0" err="1"/>
              <a:t>навіть</a:t>
            </a:r>
            <a:r>
              <a:rPr lang="ru-RU" sz="2000" dirty="0"/>
              <a:t> в </a:t>
            </a:r>
            <a:r>
              <a:rPr lang="ru-RU" sz="2000" dirty="0" err="1"/>
              <a:t>самий</a:t>
            </a:r>
            <a:r>
              <a:rPr lang="ru-RU" sz="2000" dirty="0"/>
              <a:t> </a:t>
            </a:r>
            <a:r>
              <a:rPr lang="ru-RU" sz="2000" dirty="0" err="1"/>
              <a:t>полудень</a:t>
            </a:r>
            <a:r>
              <a:rPr lang="ru-RU" sz="2000" dirty="0"/>
              <a:t> </a:t>
            </a:r>
            <a:r>
              <a:rPr lang="ru-RU" sz="2000" dirty="0" err="1"/>
              <a:t>вирушають</a:t>
            </a:r>
            <a:r>
              <a:rPr lang="ru-RU" sz="2000" dirty="0"/>
              <a:t> за </a:t>
            </a:r>
            <a:r>
              <a:rPr lang="ru-RU" sz="2000" dirty="0" err="1"/>
              <a:t>здобиччю</a:t>
            </a:r>
            <a:r>
              <a:rPr lang="ru-RU" sz="2000" dirty="0"/>
              <a:t>. </a:t>
            </a:r>
            <a:r>
              <a:rPr lang="ru-RU" sz="2000" dirty="0" err="1"/>
              <a:t>Очі</a:t>
            </a:r>
            <a:r>
              <a:rPr lang="ru-RU" sz="2000" dirty="0"/>
              <a:t> </a:t>
            </a:r>
            <a:r>
              <a:rPr lang="ru-RU" sz="2000" dirty="0" err="1"/>
              <a:t>їх</a:t>
            </a:r>
            <a:r>
              <a:rPr lang="ru-RU" sz="2000" dirty="0"/>
              <a:t> </a:t>
            </a:r>
            <a:r>
              <a:rPr lang="ru-RU" sz="2000" dirty="0" err="1"/>
              <a:t>зовсім</a:t>
            </a:r>
            <a:r>
              <a:rPr lang="ru-RU" sz="2000" dirty="0"/>
              <a:t> не так </a:t>
            </a:r>
            <a:r>
              <a:rPr lang="ru-RU" sz="2000" dirty="0" err="1"/>
              <a:t>чутливі</a:t>
            </a:r>
            <a:r>
              <a:rPr lang="ru-RU" sz="2000" dirty="0"/>
              <a:t> до денного </a:t>
            </a:r>
            <a:r>
              <a:rPr lang="ru-RU" sz="2000" dirty="0" err="1"/>
              <a:t>світла</a:t>
            </a:r>
            <a:r>
              <a:rPr lang="ru-RU" sz="2000" dirty="0"/>
              <a:t>, як </a:t>
            </a:r>
            <a:r>
              <a:rPr lang="ru-RU" sz="2000" dirty="0" err="1"/>
              <a:t>це</a:t>
            </a:r>
            <a:r>
              <a:rPr lang="ru-RU" sz="2000" dirty="0"/>
              <a:t> </a:t>
            </a:r>
            <a:r>
              <a:rPr lang="ru-RU" sz="2000" dirty="0" err="1"/>
              <a:t>може</a:t>
            </a:r>
            <a:r>
              <a:rPr lang="ru-RU" sz="2000" dirty="0"/>
              <a:t> </a:t>
            </a:r>
            <a:r>
              <a:rPr lang="ru-RU" sz="2000" dirty="0" err="1"/>
              <a:t>здаватися</a:t>
            </a:r>
            <a:r>
              <a:rPr lang="ru-RU" sz="2000" dirty="0"/>
              <a:t> на перший </a:t>
            </a:r>
            <a:r>
              <a:rPr lang="ru-RU" sz="2000" dirty="0" err="1"/>
              <a:t>погляд</a:t>
            </a:r>
            <a:r>
              <a:rPr lang="ru-RU" sz="2000" dirty="0"/>
              <a:t>.</a:t>
            </a:r>
          </a:p>
          <a:p>
            <a:pPr algn="just"/>
            <a:r>
              <a:rPr lang="ru-RU" sz="2000" dirty="0"/>
              <a:t>У </a:t>
            </a:r>
            <a:r>
              <a:rPr lang="ru-RU" sz="2000" dirty="0" err="1"/>
              <a:t>розвитку</a:t>
            </a:r>
            <a:r>
              <a:rPr lang="ru-RU" sz="2000" dirty="0"/>
              <a:t> </a:t>
            </a:r>
            <a:r>
              <a:rPr lang="ru-RU" sz="2000" dirty="0" err="1"/>
              <a:t>розумових</a:t>
            </a:r>
            <a:r>
              <a:rPr lang="ru-RU" sz="2000" dirty="0"/>
              <a:t> </a:t>
            </a:r>
            <a:r>
              <a:rPr lang="ru-RU" sz="2000" dirty="0" err="1"/>
              <a:t>здібностей</a:t>
            </a:r>
            <a:r>
              <a:rPr lang="ru-RU" sz="2000" dirty="0"/>
              <a:t> </a:t>
            </a:r>
            <a:r>
              <a:rPr lang="ru-RU" sz="2000" dirty="0" err="1"/>
              <a:t>сови</a:t>
            </a:r>
            <a:r>
              <a:rPr lang="ru-RU" sz="2000" dirty="0"/>
              <a:t> </a:t>
            </a:r>
            <a:r>
              <a:rPr lang="ru-RU" sz="2000" dirty="0" err="1"/>
              <a:t>багато</a:t>
            </a:r>
            <a:r>
              <a:rPr lang="ru-RU" sz="2000" dirty="0"/>
              <a:t> в </a:t>
            </a:r>
            <a:r>
              <a:rPr lang="ru-RU" sz="2000" dirty="0" err="1"/>
              <a:t>чому</a:t>
            </a:r>
            <a:r>
              <a:rPr lang="ru-RU" sz="2000" dirty="0"/>
              <a:t> </a:t>
            </a:r>
            <a:r>
              <a:rPr lang="ru-RU" sz="2000" dirty="0" err="1"/>
              <a:t>поступаються</a:t>
            </a:r>
            <a:r>
              <a:rPr lang="ru-RU" sz="2000" dirty="0"/>
              <a:t> </a:t>
            </a:r>
            <a:r>
              <a:rPr lang="ru-RU" sz="2000" dirty="0" err="1"/>
              <a:t>більшій</a:t>
            </a:r>
            <a:r>
              <a:rPr lang="ru-RU" sz="2000" dirty="0"/>
              <a:t> </a:t>
            </a:r>
            <a:r>
              <a:rPr lang="ru-RU" sz="2000" dirty="0" err="1"/>
              <a:t>частині</a:t>
            </a:r>
            <a:r>
              <a:rPr lang="ru-RU" sz="2000" dirty="0"/>
              <a:t> </a:t>
            </a:r>
            <a:r>
              <a:rPr lang="ru-RU" sz="2000" dirty="0" err="1"/>
              <a:t>денних</a:t>
            </a:r>
            <a:r>
              <a:rPr lang="ru-RU" sz="2000" dirty="0"/>
              <a:t> </a:t>
            </a:r>
            <a:r>
              <a:rPr lang="ru-RU" sz="2000" dirty="0" err="1"/>
              <a:t>птахів</a:t>
            </a:r>
            <a:r>
              <a:rPr lang="ru-RU" sz="2000" dirty="0"/>
              <a:t>; за </a:t>
            </a:r>
            <a:r>
              <a:rPr lang="ru-RU" sz="2000" dirty="0" err="1"/>
              <a:t>рідкісними</a:t>
            </a:r>
            <a:r>
              <a:rPr lang="ru-RU" sz="2000" dirty="0"/>
              <a:t> </a:t>
            </a:r>
            <a:r>
              <a:rPr lang="ru-RU" sz="2000" dirty="0" err="1"/>
              <a:t>виключеннями</a:t>
            </a:r>
            <a:r>
              <a:rPr lang="ru-RU" sz="2000" dirty="0"/>
              <a:t>, </a:t>
            </a:r>
            <a:r>
              <a:rPr lang="ru-RU" sz="2000" dirty="0" err="1"/>
              <a:t>їх</a:t>
            </a:r>
            <a:r>
              <a:rPr lang="ru-RU" sz="2000" dirty="0"/>
              <a:t> не </a:t>
            </a:r>
            <a:r>
              <a:rPr lang="ru-RU" sz="2000" dirty="0" err="1"/>
              <a:t>можна</a:t>
            </a:r>
            <a:r>
              <a:rPr lang="ru-RU" sz="2000" dirty="0"/>
              <a:t> </a:t>
            </a:r>
            <a:r>
              <a:rPr lang="ru-RU" sz="2000" dirty="0" err="1"/>
              <a:t>зарахувати</a:t>
            </a:r>
            <a:r>
              <a:rPr lang="ru-RU" sz="2000" dirty="0"/>
              <a:t> до </a:t>
            </a:r>
            <a:r>
              <a:rPr lang="ru-RU" sz="2000" dirty="0" err="1"/>
              <a:t>розумних</a:t>
            </a:r>
            <a:r>
              <a:rPr lang="ru-RU" sz="2000" dirty="0"/>
              <a:t> </a:t>
            </a:r>
            <a:r>
              <a:rPr lang="ru-RU" sz="2000" dirty="0" err="1"/>
              <a:t>птахів</a:t>
            </a:r>
            <a:r>
              <a:rPr lang="ru-RU" sz="2000" dirty="0"/>
              <a:t>. Вони </a:t>
            </a:r>
            <a:r>
              <a:rPr lang="ru-RU" sz="2000" dirty="0" err="1"/>
              <a:t>полохливі</a:t>
            </a:r>
            <a:r>
              <a:rPr lang="ru-RU" sz="2000" dirty="0"/>
              <a:t>, але </a:t>
            </a:r>
            <a:r>
              <a:rPr lang="ru-RU" sz="2000" dirty="0" err="1"/>
              <a:t>необережні</a:t>
            </a:r>
            <a:r>
              <a:rPr lang="ru-RU" sz="2000" dirty="0"/>
              <a:t>, насилу </a:t>
            </a:r>
            <a:r>
              <a:rPr lang="ru-RU" sz="2000" dirty="0" err="1"/>
              <a:t>відрізняють</a:t>
            </a:r>
            <a:r>
              <a:rPr lang="ru-RU" sz="2000" dirty="0"/>
              <a:t> </a:t>
            </a:r>
            <a:r>
              <a:rPr lang="ru-RU" sz="2000" dirty="0" err="1"/>
              <a:t>справжню</a:t>
            </a:r>
            <a:r>
              <a:rPr lang="ru-RU" sz="2000" dirty="0"/>
              <a:t> </a:t>
            </a:r>
            <a:r>
              <a:rPr lang="ru-RU" sz="2000" dirty="0" err="1"/>
              <a:t>небезпеку</a:t>
            </a:r>
            <a:r>
              <a:rPr lang="ru-RU" sz="2000" dirty="0"/>
              <a:t> </a:t>
            </a:r>
            <a:r>
              <a:rPr lang="ru-RU" sz="2000" dirty="0" err="1"/>
              <a:t>від</a:t>
            </a:r>
            <a:r>
              <a:rPr lang="ru-RU" sz="2000" dirty="0"/>
              <a:t> </a:t>
            </a:r>
            <a:r>
              <a:rPr lang="ru-RU" sz="2000" dirty="0" err="1"/>
              <a:t>уявної</a:t>
            </a:r>
            <a:r>
              <a:rPr lang="ru-RU" sz="2000" dirty="0"/>
              <a:t> і </a:t>
            </a:r>
            <a:r>
              <a:rPr lang="ru-RU" sz="2000" dirty="0" err="1"/>
              <a:t>ніколи</a:t>
            </a:r>
            <a:r>
              <a:rPr lang="ru-RU" sz="2000" dirty="0"/>
              <a:t> не </a:t>
            </a:r>
            <a:r>
              <a:rPr lang="ru-RU" sz="2000" dirty="0" err="1"/>
              <a:t>навчаються</a:t>
            </a:r>
            <a:r>
              <a:rPr lang="ru-RU" sz="2000" dirty="0"/>
              <a:t> </a:t>
            </a:r>
            <a:r>
              <a:rPr lang="ru-RU" sz="2000" dirty="0" err="1"/>
              <a:t>нічому</a:t>
            </a:r>
            <a:r>
              <a:rPr lang="ru-RU" sz="2000" dirty="0"/>
              <a:t>, </a:t>
            </a:r>
            <a:r>
              <a:rPr lang="ru-RU" sz="2000" dirty="0" err="1"/>
              <a:t>що</a:t>
            </a:r>
            <a:r>
              <a:rPr lang="ru-RU" sz="2000" dirty="0"/>
              <a:t> </a:t>
            </a:r>
            <a:r>
              <a:rPr lang="ru-RU" sz="2000" dirty="0" err="1"/>
              <a:t>вимагає</a:t>
            </a:r>
            <a:r>
              <a:rPr lang="ru-RU" sz="2000" dirty="0"/>
              <a:t> </a:t>
            </a:r>
            <a:r>
              <a:rPr lang="ru-RU" sz="2000" dirty="0" err="1"/>
              <a:t>деякої</a:t>
            </a:r>
            <a:r>
              <a:rPr lang="ru-RU" sz="2000" dirty="0"/>
              <a:t> </a:t>
            </a:r>
            <a:r>
              <a:rPr lang="ru-RU" sz="2000" dirty="0" err="1"/>
              <a:t>розумової</a:t>
            </a:r>
            <a:r>
              <a:rPr lang="ru-RU" sz="2000" dirty="0"/>
              <a:t> </a:t>
            </a:r>
            <a:r>
              <a:rPr lang="ru-RU" sz="2000" dirty="0" err="1"/>
              <a:t>напруги</a:t>
            </a:r>
            <a:r>
              <a:rPr lang="ru-RU" sz="2000" dirty="0"/>
              <a:t>. З </a:t>
            </a:r>
            <a:r>
              <a:rPr lang="ru-RU" sz="2000" dirty="0" err="1"/>
              <a:t>іншими</a:t>
            </a:r>
            <a:r>
              <a:rPr lang="ru-RU" sz="2000" dirty="0"/>
              <a:t> птахами </a:t>
            </a:r>
            <a:r>
              <a:rPr lang="ru-RU" sz="2000" dirty="0" err="1"/>
              <a:t>свого</a:t>
            </a:r>
            <a:r>
              <a:rPr lang="ru-RU" sz="2000" dirty="0"/>
              <a:t> виду вони </a:t>
            </a:r>
            <a:r>
              <a:rPr lang="ru-RU" sz="2000" dirty="0" err="1"/>
              <a:t>живуть</a:t>
            </a:r>
            <a:r>
              <a:rPr lang="ru-RU" sz="2000" dirty="0"/>
              <a:t> в </a:t>
            </a:r>
            <a:r>
              <a:rPr lang="ru-RU" sz="2000" dirty="0" err="1"/>
              <a:t>мирі</a:t>
            </a:r>
            <a:r>
              <a:rPr lang="ru-RU" sz="2000" dirty="0"/>
              <a:t>, але </a:t>
            </a:r>
            <a:r>
              <a:rPr lang="ru-RU" sz="2000" dirty="0" err="1"/>
              <a:t>тільки</a:t>
            </a:r>
            <a:r>
              <a:rPr lang="ru-RU" sz="2000" dirty="0"/>
              <a:t> </a:t>
            </a:r>
            <a:r>
              <a:rPr lang="ru-RU" sz="2000" dirty="0" err="1"/>
              <a:t>доти</a:t>
            </a:r>
            <a:r>
              <a:rPr lang="ru-RU" sz="2000" dirty="0"/>
              <a:t>, </a:t>
            </a:r>
            <a:r>
              <a:rPr lang="ru-RU" sz="2000" dirty="0" err="1"/>
              <a:t>поки</a:t>
            </a:r>
            <a:r>
              <a:rPr lang="ru-RU" sz="2000" dirty="0"/>
              <a:t> не </a:t>
            </a:r>
            <a:r>
              <a:rPr lang="ru-RU" sz="2000" dirty="0" err="1"/>
              <a:t>вступають</a:t>
            </a:r>
            <a:r>
              <a:rPr lang="ru-RU" sz="2000" dirty="0"/>
              <a:t> у </a:t>
            </a:r>
            <a:r>
              <a:rPr lang="ru-RU" sz="2000" dirty="0" err="1"/>
              <a:t>дію</a:t>
            </a:r>
            <a:r>
              <a:rPr lang="ru-RU" sz="2000" dirty="0"/>
              <a:t> </a:t>
            </a:r>
            <a:r>
              <a:rPr lang="ru-RU" sz="2000" dirty="0" err="1"/>
              <a:t>інші</a:t>
            </a:r>
            <a:r>
              <a:rPr lang="ru-RU" sz="2000" dirty="0"/>
              <a:t> </a:t>
            </a:r>
            <a:r>
              <a:rPr lang="ru-RU" sz="2000" dirty="0" err="1"/>
              <a:t>чинники</a:t>
            </a:r>
            <a:r>
              <a:rPr lang="ru-RU" sz="2000" dirty="0"/>
              <a:t>, </a:t>
            </a:r>
            <a:r>
              <a:rPr lang="ru-RU" sz="2000" dirty="0" err="1"/>
              <a:t>наприклад</a:t>
            </a:r>
            <a:r>
              <a:rPr lang="ru-RU" sz="2000" dirty="0"/>
              <a:t> голод; </a:t>
            </a:r>
            <a:r>
              <a:rPr lang="ru-RU" sz="2000" dirty="0" err="1"/>
              <a:t>тоді</a:t>
            </a:r>
            <a:r>
              <a:rPr lang="ru-RU" sz="2000" dirty="0"/>
              <a:t> вони </a:t>
            </a:r>
            <a:r>
              <a:rPr lang="ru-RU" sz="2000" dirty="0" err="1"/>
              <a:t>здатні</a:t>
            </a:r>
            <a:r>
              <a:rPr lang="ru-RU" sz="2000" dirty="0"/>
              <a:t> абсолютно </a:t>
            </a:r>
            <a:r>
              <a:rPr lang="ru-RU" sz="2000" dirty="0" err="1"/>
              <a:t>спокійно</a:t>
            </a:r>
            <a:r>
              <a:rPr lang="ru-RU" sz="2000" dirty="0"/>
              <a:t> </a:t>
            </a:r>
            <a:r>
              <a:rPr lang="ru-RU" sz="2000" dirty="0" err="1"/>
              <a:t>з'їсти</a:t>
            </a:r>
            <a:r>
              <a:rPr lang="ru-RU" sz="2000" dirty="0"/>
              <a:t> </a:t>
            </a:r>
            <a:r>
              <a:rPr lang="ru-RU" sz="2000" dirty="0" err="1"/>
              <a:t>особину</a:t>
            </a:r>
            <a:r>
              <a:rPr lang="ru-RU" sz="2000" dirty="0"/>
              <a:t> </a:t>
            </a:r>
            <a:r>
              <a:rPr lang="ru-RU" sz="2000" dirty="0" err="1"/>
              <a:t>свого</a:t>
            </a:r>
            <a:r>
              <a:rPr lang="ru-RU" sz="2000" dirty="0"/>
              <a:t> виду.</a:t>
            </a:r>
          </a:p>
          <a:p>
            <a:pPr algn="just"/>
            <a:r>
              <a:rPr lang="ru-RU" sz="2000" dirty="0" err="1"/>
              <a:t>Справжнє</a:t>
            </a:r>
            <a:r>
              <a:rPr lang="ru-RU" sz="2000" dirty="0"/>
              <a:t> </a:t>
            </a:r>
            <a:r>
              <a:rPr lang="ru-RU" sz="2000" dirty="0" err="1"/>
              <a:t>місцеперебування</a:t>
            </a:r>
            <a:r>
              <a:rPr lang="ru-RU" sz="2000" dirty="0"/>
              <a:t> сов — </a:t>
            </a:r>
            <a:r>
              <a:rPr lang="ru-RU" sz="2000" dirty="0" err="1"/>
              <a:t>ліси</a:t>
            </a:r>
            <a:r>
              <a:rPr lang="ru-RU" sz="2000" dirty="0"/>
              <a:t>, але вони </a:t>
            </a:r>
            <a:r>
              <a:rPr lang="ru-RU" sz="2000" dirty="0" err="1"/>
              <a:t>живуть</a:t>
            </a:r>
            <a:r>
              <a:rPr lang="ru-RU" sz="2000" dirty="0"/>
              <a:t> </a:t>
            </a:r>
            <a:r>
              <a:rPr lang="ru-RU" sz="2000" dirty="0" err="1"/>
              <a:t>також</a:t>
            </a:r>
            <a:r>
              <a:rPr lang="ru-RU" sz="2000" dirty="0"/>
              <a:t> і в степах, </a:t>
            </a:r>
            <a:r>
              <a:rPr lang="ru-RU" sz="2000" dirty="0" err="1"/>
              <a:t>пустелях</a:t>
            </a:r>
            <a:r>
              <a:rPr lang="ru-RU" sz="2000" dirty="0"/>
              <a:t>, </a:t>
            </a:r>
            <a:r>
              <a:rPr lang="ru-RU" sz="2000" dirty="0" err="1"/>
              <a:t>населених</a:t>
            </a:r>
            <a:r>
              <a:rPr lang="ru-RU" sz="2000" dirty="0"/>
              <a:t> </a:t>
            </a:r>
            <a:r>
              <a:rPr lang="ru-RU" sz="2000" dirty="0" err="1"/>
              <a:t>місцевостях</a:t>
            </a:r>
            <a:r>
              <a:rPr lang="ru-RU" sz="2000" dirty="0"/>
              <a:t> і </a:t>
            </a:r>
            <a:r>
              <a:rPr lang="ru-RU" sz="2000" dirty="0" err="1"/>
              <a:t>містах</a:t>
            </a:r>
            <a:r>
              <a:rPr lang="ru-RU" sz="2000" dirty="0"/>
              <a:t>. В </a:t>
            </a:r>
            <a:r>
              <a:rPr lang="ru-RU" sz="2000" dirty="0" err="1"/>
              <a:t>Україні</a:t>
            </a:r>
            <a:r>
              <a:rPr lang="ru-RU" sz="2000" dirty="0"/>
              <a:t> </a:t>
            </a:r>
            <a:r>
              <a:rPr lang="ru-RU" sz="2000" dirty="0" err="1"/>
              <a:t>мешкає</a:t>
            </a:r>
            <a:r>
              <a:rPr lang="ru-RU" sz="2000" dirty="0"/>
              <a:t> </a:t>
            </a:r>
            <a:r>
              <a:rPr lang="ru-RU" sz="2000" dirty="0" err="1"/>
              <a:t>близько</a:t>
            </a:r>
            <a:r>
              <a:rPr lang="ru-RU" sz="2000" dirty="0"/>
              <a:t> 13 </a:t>
            </a:r>
            <a:r>
              <a:rPr lang="ru-RU" sz="2000" dirty="0" err="1"/>
              <a:t>видів</a:t>
            </a:r>
            <a:r>
              <a:rPr lang="ru-RU" sz="2000" dirty="0"/>
              <a:t> </a:t>
            </a:r>
            <a:r>
              <a:rPr lang="ru-RU" sz="2000" dirty="0" err="1"/>
              <a:t>совоподібних</a:t>
            </a:r>
            <a:r>
              <a:rPr lang="ru-RU" sz="2000" dirty="0"/>
              <a:t>.</a:t>
            </a:r>
          </a:p>
          <a:p>
            <a:pPr algn="just"/>
            <a:endParaRPr lang="uk-UA" sz="2000" dirty="0"/>
          </a:p>
        </p:txBody>
      </p:sp>
      <p:sp>
        <p:nvSpPr>
          <p:cNvPr id="7" name="Заголовок 6">
            <a:extLst>
              <a:ext uri="{FF2B5EF4-FFF2-40B4-BE49-F238E27FC236}">
                <a16:creationId xmlns:a16="http://schemas.microsoft.com/office/drawing/2014/main" id="{041E9239-D353-7A78-5B40-B6B2B5DE902D}"/>
              </a:ext>
            </a:extLst>
          </p:cNvPr>
          <p:cNvSpPr>
            <a:spLocks noGrp="1"/>
          </p:cNvSpPr>
          <p:nvPr>
            <p:ph type="title"/>
          </p:nvPr>
        </p:nvSpPr>
        <p:spPr>
          <a:xfrm>
            <a:off x="2112695" y="416611"/>
            <a:ext cx="8911687" cy="1280890"/>
          </a:xfrm>
        </p:spPr>
        <p:txBody>
          <a:bodyPr/>
          <a:lstStyle/>
          <a:p>
            <a:r>
              <a:rPr lang="uk-UA" b="1" dirty="0"/>
              <a:t>Поведінка</a:t>
            </a:r>
            <a:br>
              <a:rPr lang="uk-UA" b="1" dirty="0"/>
            </a:br>
            <a:endParaRPr lang="uk-UA" b="1" dirty="0"/>
          </a:p>
        </p:txBody>
      </p:sp>
    </p:spTree>
    <p:extLst>
      <p:ext uri="{BB962C8B-B14F-4D97-AF65-F5344CB8AC3E}">
        <p14:creationId xmlns:p14="http://schemas.microsoft.com/office/powerpoint/2010/main" val="77605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92B0A0-9436-B696-85F6-13121E1FDCA1}"/>
              </a:ext>
            </a:extLst>
          </p:cNvPr>
          <p:cNvSpPr>
            <a:spLocks noGrp="1"/>
          </p:cNvSpPr>
          <p:nvPr>
            <p:ph type="title"/>
          </p:nvPr>
        </p:nvSpPr>
        <p:spPr>
          <a:xfrm>
            <a:off x="1541682" y="0"/>
            <a:ext cx="8911687" cy="1280890"/>
          </a:xfrm>
        </p:spPr>
        <p:txBody>
          <a:bodyPr/>
          <a:lstStyle/>
          <a:p>
            <a:r>
              <a:rPr lang="uk-UA" b="1" i="1" dirty="0"/>
              <a:t>Живлення</a:t>
            </a:r>
            <a:br>
              <a:rPr lang="uk-UA" b="1" i="1" dirty="0"/>
            </a:br>
            <a:endParaRPr lang="uk-UA" b="1" i="1" dirty="0"/>
          </a:p>
        </p:txBody>
      </p:sp>
      <p:sp>
        <p:nvSpPr>
          <p:cNvPr id="3" name="Объект 2">
            <a:extLst>
              <a:ext uri="{FF2B5EF4-FFF2-40B4-BE49-F238E27FC236}">
                <a16:creationId xmlns:a16="http://schemas.microsoft.com/office/drawing/2014/main" id="{C4BF7346-478D-8D60-D102-0A6E93BC3804}"/>
              </a:ext>
            </a:extLst>
          </p:cNvPr>
          <p:cNvSpPr>
            <a:spLocks noGrp="1"/>
          </p:cNvSpPr>
          <p:nvPr>
            <p:ph idx="1"/>
          </p:nvPr>
        </p:nvSpPr>
        <p:spPr>
          <a:xfrm>
            <a:off x="393895" y="589307"/>
            <a:ext cx="11690252" cy="3777622"/>
          </a:xfrm>
        </p:spPr>
        <p:txBody>
          <a:bodyPr>
            <a:noAutofit/>
          </a:bodyPr>
          <a:lstStyle/>
          <a:p>
            <a:pPr algn="just"/>
            <a:r>
              <a:rPr lang="uk-UA" dirty="0"/>
              <a:t>Для більшості сов характерна сутінкова і нічна активність. Зголодніла за день сова починає полювати звичайно зразу ж після заходу сонця. Біля півночі наступає спад інтенсивності полювання або воно навіть припиняється, але перед світанком спостерігається новий пік діяльності. Помічено, що в темні, хмарні ночі сови менш активні, ніж в місячні. Спостереження за життям сов показали, що максимальна активність цих птахів також приурочена до сутінків, хоча вони тут дуже нетривалі. Таким чином, абсолютно очевидно, що оптимальні умови для полювання сови знаходять в сутінках, а не вночі. В похмуру погоду сови з вечора вилітають на полювання раніше, ніж в безхмарну.</a:t>
            </a:r>
          </a:p>
          <a:p>
            <a:pPr algn="just"/>
            <a:r>
              <a:rPr lang="uk-UA" dirty="0"/>
              <a:t>Основу ж раціону сов складають перш за все тварини, активні в нічні та сутінкові години.</a:t>
            </a:r>
          </a:p>
          <a:p>
            <a:pPr algn="just"/>
            <a:r>
              <a:rPr lang="uk-UA" dirty="0"/>
              <a:t>Можливість регулярної здобичі корму совами визначається не тільки збігом періодів активності жертви і хижака, але і співвідношенням їх розмірів. Іншими словами, жертва повинна бути під силу хижаку.</a:t>
            </a:r>
          </a:p>
          <a:p>
            <a:pPr algn="just"/>
            <a:r>
              <a:rPr lang="uk-UA" dirty="0"/>
              <a:t>Відразу заковтнути велику кількість їжі сови не можуть, оскільки у них відсутнє воло. Можливо, з цією особливістю будови стравоходу (у денних хижих птахів, наприклад, воло є) у сов і пов'язане одне з найцікавіших явищ в їхній поведінці — запасання їжі. Явище це поки що вивчено недостатньо. </a:t>
            </a:r>
          </a:p>
          <a:p>
            <a:pPr algn="just"/>
            <a:r>
              <a:rPr lang="ru-RU" dirty="0" err="1"/>
              <a:t>Здатність</a:t>
            </a:r>
            <a:r>
              <a:rPr lang="ru-RU" dirty="0"/>
              <a:t> </a:t>
            </a:r>
            <a:r>
              <a:rPr lang="ru-RU" dirty="0" err="1"/>
              <a:t>споживати</a:t>
            </a:r>
            <a:r>
              <a:rPr lang="ru-RU" dirty="0"/>
              <a:t> велику </a:t>
            </a:r>
            <a:r>
              <a:rPr lang="ru-RU" dirty="0" err="1"/>
              <a:t>кількість</a:t>
            </a:r>
            <a:r>
              <a:rPr lang="ru-RU" dirty="0"/>
              <a:t> корму й </a:t>
            </a:r>
            <a:r>
              <a:rPr lang="ru-RU" dirty="0" err="1"/>
              <a:t>уміння</a:t>
            </a:r>
            <a:r>
              <a:rPr lang="ru-RU" dirty="0"/>
              <a:t> </a:t>
            </a:r>
            <a:r>
              <a:rPr lang="ru-RU" dirty="0" err="1"/>
              <a:t>запасати</a:t>
            </a:r>
            <a:r>
              <a:rPr lang="ru-RU" dirty="0"/>
              <a:t> </a:t>
            </a:r>
            <a:r>
              <a:rPr lang="ru-RU" dirty="0" err="1"/>
              <a:t>його</a:t>
            </a:r>
            <a:r>
              <a:rPr lang="ru-RU" dirty="0"/>
              <a:t> </a:t>
            </a:r>
            <a:r>
              <a:rPr lang="ru-RU" dirty="0" err="1"/>
              <a:t>дивним</a:t>
            </a:r>
            <a:r>
              <a:rPr lang="ru-RU" dirty="0"/>
              <a:t> чином </a:t>
            </a:r>
            <a:r>
              <a:rPr lang="ru-RU" dirty="0" err="1"/>
              <a:t>поєднуються</a:t>
            </a:r>
            <a:r>
              <a:rPr lang="ru-RU" dirty="0"/>
              <a:t> у сов </a:t>
            </a:r>
            <a:r>
              <a:rPr lang="ru-RU" dirty="0" err="1"/>
              <a:t>зі</a:t>
            </a:r>
            <a:r>
              <a:rPr lang="ru-RU" dirty="0"/>
              <a:t> </a:t>
            </a:r>
            <a:r>
              <a:rPr lang="ru-RU" dirty="0" err="1"/>
              <a:t>здатністю</a:t>
            </a:r>
            <a:r>
              <a:rPr lang="ru-RU" dirty="0"/>
              <a:t> </a:t>
            </a:r>
            <a:r>
              <a:rPr lang="ru-RU" dirty="0" err="1"/>
              <a:t>порівняно</a:t>
            </a:r>
            <a:r>
              <a:rPr lang="ru-RU" dirty="0"/>
              <a:t> </a:t>
            </a:r>
            <a:r>
              <a:rPr lang="ru-RU" dirty="0" err="1"/>
              <a:t>довго</a:t>
            </a:r>
            <a:r>
              <a:rPr lang="ru-RU" dirty="0"/>
              <a:t> </a:t>
            </a:r>
            <a:r>
              <a:rPr lang="ru-RU" dirty="0" err="1"/>
              <a:t>голодувати</a:t>
            </a:r>
            <a:r>
              <a:rPr lang="ru-RU" dirty="0"/>
              <a:t>. Два-три </a:t>
            </a:r>
            <a:r>
              <a:rPr lang="ru-RU" dirty="0" err="1"/>
              <a:t>дні</a:t>
            </a:r>
            <a:r>
              <a:rPr lang="ru-RU" dirty="0"/>
              <a:t> без </a:t>
            </a:r>
            <a:r>
              <a:rPr lang="ru-RU" dirty="0" err="1"/>
              <a:t>їжі</a:t>
            </a:r>
            <a:r>
              <a:rPr lang="ru-RU" dirty="0"/>
              <a:t> </a:t>
            </a:r>
            <a:r>
              <a:rPr lang="ru-RU" dirty="0" err="1"/>
              <a:t>сови</a:t>
            </a:r>
            <a:r>
              <a:rPr lang="ru-RU" dirty="0"/>
              <a:t> </a:t>
            </a:r>
            <a:r>
              <a:rPr lang="ru-RU" dirty="0" err="1"/>
              <a:t>переносять</a:t>
            </a:r>
            <a:r>
              <a:rPr lang="ru-RU" dirty="0"/>
              <a:t> без </a:t>
            </a:r>
            <a:r>
              <a:rPr lang="ru-RU" dirty="0" err="1"/>
              <a:t>помітного</a:t>
            </a:r>
            <a:r>
              <a:rPr lang="ru-RU" dirty="0"/>
              <a:t> </a:t>
            </a:r>
            <a:r>
              <a:rPr lang="ru-RU" dirty="0" err="1"/>
              <a:t>пригноблення</a:t>
            </a:r>
            <a:r>
              <a:rPr lang="ru-RU" dirty="0"/>
              <a:t>. </a:t>
            </a:r>
            <a:r>
              <a:rPr lang="ru-RU" dirty="0" err="1"/>
              <a:t>Відомий</a:t>
            </a:r>
            <a:r>
              <a:rPr lang="ru-RU" dirty="0"/>
              <a:t> </a:t>
            </a:r>
            <a:r>
              <a:rPr lang="ru-RU" dirty="0" err="1"/>
              <a:t>випадок</a:t>
            </a:r>
            <a:r>
              <a:rPr lang="ru-RU" dirty="0"/>
              <a:t>, коли </a:t>
            </a:r>
            <a:r>
              <a:rPr lang="ru-RU" dirty="0" err="1"/>
              <a:t>біла</a:t>
            </a:r>
            <a:r>
              <a:rPr lang="ru-RU" dirty="0"/>
              <a:t> сова прожила без </a:t>
            </a:r>
            <a:r>
              <a:rPr lang="ru-RU" dirty="0" err="1"/>
              <a:t>їжі</a:t>
            </a:r>
            <a:r>
              <a:rPr lang="ru-RU" dirty="0"/>
              <a:t> 24 </a:t>
            </a:r>
            <a:r>
              <a:rPr lang="ru-RU" dirty="0" err="1"/>
              <a:t>дні</a:t>
            </a:r>
            <a:r>
              <a:rPr lang="ru-RU" dirty="0"/>
              <a:t>. Як </a:t>
            </a:r>
            <a:r>
              <a:rPr lang="ru-RU" dirty="0" err="1"/>
              <a:t>сови</a:t>
            </a:r>
            <a:r>
              <a:rPr lang="ru-RU" dirty="0"/>
              <a:t> </a:t>
            </a:r>
            <a:r>
              <a:rPr lang="ru-RU" dirty="0" err="1"/>
              <a:t>п'ють</a:t>
            </a:r>
            <a:r>
              <a:rPr lang="ru-RU" dirty="0"/>
              <a:t> </a:t>
            </a:r>
            <a:r>
              <a:rPr lang="ru-RU" dirty="0" err="1"/>
              <a:t>ніхто</a:t>
            </a:r>
            <a:r>
              <a:rPr lang="ru-RU" dirty="0"/>
              <a:t> не </a:t>
            </a:r>
            <a:r>
              <a:rPr lang="ru-RU" dirty="0" err="1"/>
              <a:t>бачив</a:t>
            </a:r>
            <a:r>
              <a:rPr lang="ru-RU" dirty="0"/>
              <a:t>. </a:t>
            </a:r>
            <a:r>
              <a:rPr lang="ru-RU" dirty="0" err="1"/>
              <a:t>Ймовірно</a:t>
            </a:r>
            <a:r>
              <a:rPr lang="ru-RU" dirty="0"/>
              <a:t>, вони </a:t>
            </a:r>
            <a:r>
              <a:rPr lang="ru-RU" dirty="0" err="1"/>
              <a:t>задовольняються</a:t>
            </a:r>
            <a:r>
              <a:rPr lang="ru-RU" dirty="0"/>
              <a:t> водою, </a:t>
            </a:r>
            <a:r>
              <a:rPr lang="ru-RU" dirty="0" err="1"/>
              <a:t>одержуваною</a:t>
            </a:r>
            <a:r>
              <a:rPr lang="ru-RU" dirty="0"/>
              <a:t> з </a:t>
            </a:r>
            <a:r>
              <a:rPr lang="ru-RU" dirty="0" err="1"/>
              <a:t>тваринною</a:t>
            </a:r>
            <a:r>
              <a:rPr lang="ru-RU" dirty="0"/>
              <a:t> </a:t>
            </a:r>
            <a:r>
              <a:rPr lang="ru-RU" dirty="0" err="1"/>
              <a:t>їжею</a:t>
            </a:r>
            <a:r>
              <a:rPr lang="ru-RU" dirty="0"/>
              <a:t>. </a:t>
            </a:r>
            <a:r>
              <a:rPr lang="ru-RU" dirty="0" err="1"/>
              <a:t>Проте</a:t>
            </a:r>
            <a:r>
              <a:rPr lang="ru-RU" dirty="0"/>
              <a:t>, </a:t>
            </a:r>
            <a:r>
              <a:rPr lang="ru-RU" dirty="0" err="1"/>
              <a:t>судячи</a:t>
            </a:r>
            <a:r>
              <a:rPr lang="ru-RU" dirty="0"/>
              <a:t> за </a:t>
            </a:r>
            <a:r>
              <a:rPr lang="ru-RU" dirty="0" err="1"/>
              <a:t>даними</a:t>
            </a:r>
            <a:r>
              <a:rPr lang="ru-RU" dirty="0"/>
              <a:t> </a:t>
            </a:r>
            <a:r>
              <a:rPr lang="ru-RU" dirty="0" err="1"/>
              <a:t>Гарі</a:t>
            </a:r>
            <a:r>
              <a:rPr lang="ru-RU" dirty="0"/>
              <a:t> </a:t>
            </a:r>
            <a:r>
              <a:rPr lang="ru-RU" dirty="0" err="1"/>
              <a:t>Коуломба</a:t>
            </a:r>
            <a:r>
              <a:rPr lang="ru-RU" dirty="0"/>
              <a:t>, </a:t>
            </a:r>
            <a:r>
              <a:rPr lang="ru-RU" dirty="0" err="1"/>
              <a:t>земляна</a:t>
            </a:r>
            <a:r>
              <a:rPr lang="ru-RU" dirty="0"/>
              <a:t> сова регулярно </a:t>
            </a:r>
            <a:r>
              <a:rPr lang="ru-RU" dirty="0" err="1"/>
              <a:t>прилітає</a:t>
            </a:r>
            <a:r>
              <a:rPr lang="ru-RU" dirty="0"/>
              <a:t> на </a:t>
            </a:r>
            <a:r>
              <a:rPr lang="ru-RU" dirty="0" err="1"/>
              <a:t>водопої</a:t>
            </a:r>
            <a:r>
              <a:rPr lang="ru-RU" dirty="0"/>
              <a:t>.</a:t>
            </a:r>
            <a:endParaRPr lang="uk-UA" dirty="0"/>
          </a:p>
          <a:p>
            <a:pPr algn="just"/>
            <a:endParaRPr lang="uk-UA" dirty="0"/>
          </a:p>
        </p:txBody>
      </p:sp>
    </p:spTree>
    <p:extLst>
      <p:ext uri="{BB962C8B-B14F-4D97-AF65-F5344CB8AC3E}">
        <p14:creationId xmlns:p14="http://schemas.microsoft.com/office/powerpoint/2010/main" val="2683109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1D8B9BF-C4ED-9083-0F5B-379E464DD443}"/>
              </a:ext>
            </a:extLst>
          </p:cNvPr>
          <p:cNvSpPr>
            <a:spLocks noGrp="1"/>
          </p:cNvSpPr>
          <p:nvPr>
            <p:ph idx="1"/>
          </p:nvPr>
        </p:nvSpPr>
        <p:spPr>
          <a:xfrm>
            <a:off x="646149" y="1036319"/>
            <a:ext cx="11096649" cy="3777622"/>
          </a:xfrm>
        </p:spPr>
        <p:txBody>
          <a:bodyPr>
            <a:noAutofit/>
          </a:bodyPr>
          <a:lstStyle/>
          <a:p>
            <a:pPr algn="just"/>
            <a:r>
              <a:rPr lang="uk-UA" sz="2000" dirty="0"/>
              <a:t>На відміну від денних хижих птахів у сов розвинуті сліпі кишки, які, як відомо, призначені для засвоєння </a:t>
            </a:r>
            <a:r>
              <a:rPr lang="uk-UA" sz="2000" dirty="0" err="1"/>
              <a:t>важкоперетравлюваної</a:t>
            </a:r>
            <a:r>
              <a:rPr lang="uk-UA" sz="2000" dirty="0"/>
              <a:t> їжі рослинного походження. Тому для хижаків в цілому вони не характерні. Присутність же їх у сов можна пояснити, по-перше, спадковістю далеких предків, а по-друге, що найімовірніше, вторинним пристосуванням унаслідок звички заковтувати здобич за можливості цілком. У цьому випадку разом з мишею сова поглинає і вміст її шлунку — </a:t>
            </a:r>
            <a:r>
              <a:rPr lang="uk-UA" sz="2000" dirty="0" err="1"/>
              <a:t>напівперетравлені</a:t>
            </a:r>
            <a:r>
              <a:rPr lang="uk-UA" sz="2000" dirty="0"/>
              <a:t> рослинні залишки. Навіть тоді, коли жертва поїдається частинами, — а робиться це більшістю сов, особливо при дефіциті корму, вельми нерозбірливо, — пожирається все, що можна відірвати і проковтнути, у тому числі шлунок, кістки і шерсть.</a:t>
            </a:r>
          </a:p>
          <a:p>
            <a:pPr algn="just"/>
            <a:r>
              <a:rPr lang="uk-UA" sz="2000" dirty="0"/>
              <a:t>Чому, проте, сови не виїдають у здобичі переважно м'язи, як це робить більшість денних хижих птахів? Можливо, диференційоване пожирання жертви для сов важке, оскільки вони дуже погано бачать на близькій відстані. Але ймовірне і інше припущення: для нормальної життєдіяльності совам необхідна різноманітна їжа, зокрема і </a:t>
            </a:r>
            <a:r>
              <a:rPr lang="uk-UA" sz="2000" dirty="0" err="1"/>
              <a:t>напівперетравлена</a:t>
            </a:r>
            <a:r>
              <a:rPr lang="uk-UA" sz="2000" dirty="0"/>
              <a:t> рослинна маса. Це питання ще залишається не вивченим.</a:t>
            </a:r>
          </a:p>
          <a:p>
            <a:pPr algn="just"/>
            <a:endParaRPr lang="uk-UA" sz="2000" dirty="0"/>
          </a:p>
        </p:txBody>
      </p:sp>
      <p:sp>
        <p:nvSpPr>
          <p:cNvPr id="4" name="Заголовок 1">
            <a:extLst>
              <a:ext uri="{FF2B5EF4-FFF2-40B4-BE49-F238E27FC236}">
                <a16:creationId xmlns:a16="http://schemas.microsoft.com/office/drawing/2014/main" id="{1AE6AE26-4E0B-62B3-C4A3-6D4AA76F1D12}"/>
              </a:ext>
            </a:extLst>
          </p:cNvPr>
          <p:cNvSpPr txBox="1">
            <a:spLocks/>
          </p:cNvSpPr>
          <p:nvPr/>
        </p:nvSpPr>
        <p:spPr>
          <a:xfrm>
            <a:off x="1541682" y="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i="1"/>
              <a:t>Живлення</a:t>
            </a:r>
            <a:br>
              <a:rPr lang="uk-UA" b="1" i="1"/>
            </a:br>
            <a:endParaRPr lang="uk-UA" b="1" i="1" dirty="0"/>
          </a:p>
        </p:txBody>
      </p:sp>
    </p:spTree>
    <p:extLst>
      <p:ext uri="{BB962C8B-B14F-4D97-AF65-F5344CB8AC3E}">
        <p14:creationId xmlns:p14="http://schemas.microsoft.com/office/powerpoint/2010/main" val="1841610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4D8FB4-56D2-F7DE-E4E3-6983E14FC0C0}"/>
              </a:ext>
            </a:extLst>
          </p:cNvPr>
          <p:cNvSpPr>
            <a:spLocks noGrp="1"/>
          </p:cNvSpPr>
          <p:nvPr>
            <p:ph type="title"/>
          </p:nvPr>
        </p:nvSpPr>
        <p:spPr>
          <a:xfrm>
            <a:off x="1861405" y="145809"/>
            <a:ext cx="8911687" cy="1280890"/>
          </a:xfrm>
        </p:spPr>
        <p:txBody>
          <a:bodyPr/>
          <a:lstStyle/>
          <a:p>
            <a:r>
              <a:rPr lang="uk-UA" b="1" i="1" dirty="0"/>
              <a:t>Сова́ </a:t>
            </a:r>
            <a:r>
              <a:rPr lang="uk-UA" b="1" i="1" dirty="0" err="1"/>
              <a:t>сі́ра</a:t>
            </a:r>
            <a:r>
              <a:rPr lang="uk-UA" b="1" i="1" dirty="0"/>
              <a:t>(</a:t>
            </a:r>
            <a:r>
              <a:rPr lang="en-GB" b="1" i="1" dirty="0" err="1"/>
              <a:t>Strix</a:t>
            </a:r>
            <a:r>
              <a:rPr lang="en-GB" b="1" i="1" dirty="0"/>
              <a:t> </a:t>
            </a:r>
            <a:r>
              <a:rPr lang="en-GB" b="1" i="1" dirty="0" err="1"/>
              <a:t>aluco</a:t>
            </a:r>
            <a:r>
              <a:rPr lang="en-GB" b="1" i="1" dirty="0"/>
              <a:t>)</a:t>
            </a:r>
            <a:endParaRPr lang="uk-UA" b="1" i="1" dirty="0"/>
          </a:p>
        </p:txBody>
      </p:sp>
      <p:sp>
        <p:nvSpPr>
          <p:cNvPr id="3" name="Объект 2">
            <a:extLst>
              <a:ext uri="{FF2B5EF4-FFF2-40B4-BE49-F238E27FC236}">
                <a16:creationId xmlns:a16="http://schemas.microsoft.com/office/drawing/2014/main" id="{0BDEB0DE-0051-CB75-7545-918BA7827668}"/>
              </a:ext>
            </a:extLst>
          </p:cNvPr>
          <p:cNvSpPr>
            <a:spLocks noGrp="1"/>
          </p:cNvSpPr>
          <p:nvPr>
            <p:ph idx="1"/>
          </p:nvPr>
        </p:nvSpPr>
        <p:spPr>
          <a:xfrm>
            <a:off x="235428" y="990600"/>
            <a:ext cx="7498079" cy="3777622"/>
          </a:xfrm>
        </p:spPr>
        <p:txBody>
          <a:bodyPr>
            <a:noAutofit/>
          </a:bodyPr>
          <a:lstStyle/>
          <a:p>
            <a:pPr algn="just"/>
            <a:r>
              <a:rPr lang="uk-UA" dirty="0"/>
              <a:t>птах родини </a:t>
            </a:r>
            <a:r>
              <a:rPr lang="uk-UA" dirty="0" err="1"/>
              <a:t>Совові</a:t>
            </a:r>
            <a:r>
              <a:rPr lang="uk-UA" dirty="0"/>
              <a:t> (</a:t>
            </a:r>
            <a:r>
              <a:rPr lang="en-GB" dirty="0"/>
              <a:t>Strigidae). </a:t>
            </a:r>
            <a:r>
              <a:rPr lang="uk-UA" dirty="0"/>
              <a:t>Довжина 41—66 см, вага 450—1200 г. Ареал розповсюдження — Європа, Західний Сибір, Північна Африка. В Україні звичайний осілий птах Полісся, Лісостепу, Криму й Карпат. У степовій зоні  — рідкісний.</a:t>
            </a:r>
          </a:p>
          <a:p>
            <a:pPr algn="just"/>
            <a:r>
              <a:rPr lang="uk-UA" dirty="0"/>
              <a:t>Корисний птах (знищує мишоподібних гризунів). </a:t>
            </a:r>
          </a:p>
          <a:p>
            <a:pPr algn="just"/>
            <a:r>
              <a:rPr lang="uk-UA" dirty="0"/>
              <a:t>Сіра сова вважається найпоширенішою зі всіх європейських сов. Вона охоче селиться як в глухих безлюдних куточках, так і поблизу людського житла. Ареал сірої сови обіймає Європу, Західний Сибір та Північну Африку, на сході він простягається до Тихого океану. В Україні сіра сова трапляється в лісовій та лісостеповій смузі, а також значній частині степової смуги, пониззя Дніпра, Придунайський регіон і гірський Крим. Найчастіше вона населяє рівнинні і гірські лісові масиви, проте не уникає й культурного ландшафту, селячись у великих міських парках, на цвинтарях і околицях населених пунктів, які межують з відкритими просторами. Мисливські угіддя цієї сови зазвичай розташовані на ділянках зі старим листяним або змішаним деревостоєм.</a:t>
            </a:r>
          </a:p>
          <a:p>
            <a:pPr algn="just"/>
            <a:endParaRPr lang="uk-UA" dirty="0"/>
          </a:p>
        </p:txBody>
      </p:sp>
      <p:pic>
        <p:nvPicPr>
          <p:cNvPr id="4" name="Рисунок 3">
            <a:extLst>
              <a:ext uri="{FF2B5EF4-FFF2-40B4-BE49-F238E27FC236}">
                <a16:creationId xmlns:a16="http://schemas.microsoft.com/office/drawing/2014/main" id="{14106146-1D0E-9DDD-3671-CA07090402B2}"/>
              </a:ext>
            </a:extLst>
          </p:cNvPr>
          <p:cNvPicPr>
            <a:picLocks noChangeAspect="1"/>
          </p:cNvPicPr>
          <p:nvPr/>
        </p:nvPicPr>
        <p:blipFill>
          <a:blip r:embed="rId2"/>
          <a:stretch>
            <a:fillRect/>
          </a:stretch>
        </p:blipFill>
        <p:spPr>
          <a:xfrm>
            <a:off x="7840484" y="436098"/>
            <a:ext cx="4116088" cy="4589438"/>
          </a:xfrm>
          <a:prstGeom prst="rect">
            <a:avLst/>
          </a:prstGeom>
        </p:spPr>
      </p:pic>
    </p:spTree>
    <p:extLst>
      <p:ext uri="{BB962C8B-B14F-4D97-AF65-F5344CB8AC3E}">
        <p14:creationId xmlns:p14="http://schemas.microsoft.com/office/powerpoint/2010/main" val="3654040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C24613C-A98D-87AB-4C2C-81F6204D9268}"/>
              </a:ext>
            </a:extLst>
          </p:cNvPr>
          <p:cNvSpPr>
            <a:spLocks noGrp="1"/>
          </p:cNvSpPr>
          <p:nvPr>
            <p:ph idx="1"/>
          </p:nvPr>
        </p:nvSpPr>
        <p:spPr>
          <a:xfrm>
            <a:off x="442497" y="1247336"/>
            <a:ext cx="8370276" cy="3777622"/>
          </a:xfrm>
        </p:spPr>
        <p:txBody>
          <a:bodyPr>
            <a:noAutofit/>
          </a:bodyPr>
          <a:lstStyle/>
          <a:p>
            <a:pPr algn="just"/>
            <a:r>
              <a:rPr lang="uk-UA" dirty="0"/>
              <a:t>Птах середніх розмірів, з короткими крилами і коротким заокругленим хвостом. На голові 2 широкі продовгуваті смуги білого забарвлення з рябизною. Лицевий диск не обмежений і вгадується лише по структурі оперення або ж обмежений темною смугою. Очі доволі великі, чорні. Між очей над дзьобом валики з білого пір'я у вигляді півмісяців. Дзьоб сірий. Забарвлення буває сірим і рудим. У птахів сірого забарвлення спина буро-сіра, значно темніша ніж груди. На грудях великі продовгуваті темно-бурі або чорні плями, перекреслені тонкими поперечними штрихами. У рудої морфи спинна сторона бура, низ світліший, </a:t>
            </a:r>
            <a:r>
              <a:rPr lang="uk-UA" dirty="0" err="1"/>
              <a:t>вохристо</a:t>
            </a:r>
            <a:r>
              <a:rPr lang="uk-UA" dirty="0"/>
              <a:t>-рудий. Плямистість така ж як і у сірої морфи. На плечах, як правило, білі плями. У природі відрізняються від інших сов розмірами, великою крутою головою без «вушок». Пухові пташенята в першому вбранні білі з вохристим відтінком на спині. Довкола очей круглі сіруваті плями. Забарвлення голови світліше ніж забарвлення грудей. Сірим совам властивий статевий диморфізм – самиці помітно більші за самців.</a:t>
            </a:r>
          </a:p>
        </p:txBody>
      </p:sp>
      <p:sp>
        <p:nvSpPr>
          <p:cNvPr id="6" name="Заголовок 1">
            <a:extLst>
              <a:ext uri="{FF2B5EF4-FFF2-40B4-BE49-F238E27FC236}">
                <a16:creationId xmlns:a16="http://schemas.microsoft.com/office/drawing/2014/main" id="{BF7D37A2-5022-02B3-42B3-FC3A8063FADB}"/>
              </a:ext>
            </a:extLst>
          </p:cNvPr>
          <p:cNvSpPr txBox="1">
            <a:spLocks/>
          </p:cNvSpPr>
          <p:nvPr/>
        </p:nvSpPr>
        <p:spPr>
          <a:xfrm>
            <a:off x="1861405" y="145809"/>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i="1" dirty="0"/>
              <a:t>Сова́ </a:t>
            </a:r>
            <a:r>
              <a:rPr lang="uk-UA" b="1" i="1" dirty="0" err="1"/>
              <a:t>сі́ра</a:t>
            </a:r>
            <a:r>
              <a:rPr lang="uk-UA" b="1" i="1" dirty="0"/>
              <a:t>(</a:t>
            </a:r>
            <a:r>
              <a:rPr lang="en-GB" b="1" i="1" dirty="0" err="1"/>
              <a:t>Strix</a:t>
            </a:r>
            <a:r>
              <a:rPr lang="en-GB" b="1" i="1" dirty="0"/>
              <a:t> </a:t>
            </a:r>
            <a:r>
              <a:rPr lang="en-GB" b="1" i="1" dirty="0" err="1"/>
              <a:t>aluco</a:t>
            </a:r>
            <a:r>
              <a:rPr lang="en-GB" b="1" i="1" dirty="0"/>
              <a:t>)</a:t>
            </a:r>
            <a:endParaRPr lang="uk-UA" b="1" i="1" dirty="0"/>
          </a:p>
        </p:txBody>
      </p:sp>
      <p:pic>
        <p:nvPicPr>
          <p:cNvPr id="7" name="Рисунок 6">
            <a:extLst>
              <a:ext uri="{FF2B5EF4-FFF2-40B4-BE49-F238E27FC236}">
                <a16:creationId xmlns:a16="http://schemas.microsoft.com/office/drawing/2014/main" id="{6B6FE1CA-BC18-D6A2-E851-8C2EA249CD98}"/>
              </a:ext>
            </a:extLst>
          </p:cNvPr>
          <p:cNvPicPr>
            <a:picLocks noChangeAspect="1"/>
          </p:cNvPicPr>
          <p:nvPr/>
        </p:nvPicPr>
        <p:blipFill>
          <a:blip r:embed="rId2"/>
          <a:stretch>
            <a:fillRect/>
          </a:stretch>
        </p:blipFill>
        <p:spPr>
          <a:xfrm>
            <a:off x="9158267" y="70781"/>
            <a:ext cx="3033733" cy="4050190"/>
          </a:xfrm>
          <a:prstGeom prst="rect">
            <a:avLst/>
          </a:prstGeom>
        </p:spPr>
      </p:pic>
    </p:spTree>
    <p:extLst>
      <p:ext uri="{BB962C8B-B14F-4D97-AF65-F5344CB8AC3E}">
        <p14:creationId xmlns:p14="http://schemas.microsoft.com/office/powerpoint/2010/main" val="1398901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78C9871-2FCC-9646-D0BD-C915688C455D}"/>
              </a:ext>
            </a:extLst>
          </p:cNvPr>
          <p:cNvSpPr>
            <a:spLocks noGrp="1"/>
          </p:cNvSpPr>
          <p:nvPr>
            <p:ph idx="1"/>
          </p:nvPr>
        </p:nvSpPr>
        <p:spPr>
          <a:xfrm>
            <a:off x="323558" y="786254"/>
            <a:ext cx="7976380" cy="3777622"/>
          </a:xfrm>
        </p:spPr>
        <p:txBody>
          <a:bodyPr>
            <a:noAutofit/>
          </a:bodyPr>
          <a:lstStyle/>
          <a:p>
            <a:pPr algn="just"/>
            <a:r>
              <a:rPr lang="uk-UA" sz="2000" b="1" dirty="0"/>
              <a:t>                                   Розмноження</a:t>
            </a:r>
          </a:p>
          <a:p>
            <a:pPr algn="just"/>
            <a:r>
              <a:rPr lang="uk-UA" sz="1600" dirty="0"/>
              <a:t>Сірій сові властивий осілий спосіб життя. Кожен самець займає власну гніздову ділянкою і пильно охороняє її від чужинців. З настанням гніздового сезону самці приваблюють подруг зазивним уханням, яке інколи можна почути й восени - з вересня аж до початку грудня. Не вважаючи за потрібне будувати гніздо, сови зазвичай оселяються в покинутих колишніми господарями дуплах, але можуть облаштуватися в стінних </a:t>
            </a:r>
            <a:r>
              <a:rPr lang="uk-UA" sz="1600" dirty="0" err="1"/>
              <a:t>тріщинах</a:t>
            </a:r>
            <a:r>
              <a:rPr lang="uk-UA" sz="1600" dirty="0"/>
              <a:t>, покинутих бункерах, печерах, чи навіть на горищах, а деколи з особливим комфортом влаштовуються в шпаківні. Перш ніж розпочати спарювання з партнеркою, самець приділяє їй знаки уваги, підносячи як подарунок спійману здобич. У березні-травні самка відкладає яйця. Зазвичай в кладці буває 3-5 білих яєць, але в залежності від запасів поживи їх кількість може коливатися від двох до дев'яти. Протягом 30 днів самки днів самка насиджує кладку, харчуючись тільки приношеннями чоловіка. Вигодовуванням пташенят займаються обидва батьків. У віці чотирьох тижнів совенята вибираються з гнізда і рядком всідаються на сусідній гілці. У цю пору вони ще вдягнені в проміжне </a:t>
            </a:r>
            <a:r>
              <a:rPr lang="uk-UA" sz="1600" dirty="0" err="1"/>
              <a:t>напівпухове</a:t>
            </a:r>
            <a:r>
              <a:rPr lang="uk-UA" sz="1600" dirty="0"/>
              <a:t> вбрання, літати не вміють, а тому потребують батьківської опіки. Здійснюючи перші пробні польоти, совенята часто сідають на землю, але цілком можуть видертися стовбуром назад на гілку. У сім тижнів від народження пташенята вже добре літають, однак під опікою батьків залишаються до двомісячного віку. Статевої зрілості сірі сови досягають у віці 2-3 років.</a:t>
            </a:r>
          </a:p>
          <a:p>
            <a:pPr algn="just"/>
            <a:endParaRPr lang="uk-UA" sz="1600" dirty="0"/>
          </a:p>
        </p:txBody>
      </p:sp>
      <p:sp>
        <p:nvSpPr>
          <p:cNvPr id="4" name="Заголовок 1">
            <a:extLst>
              <a:ext uri="{FF2B5EF4-FFF2-40B4-BE49-F238E27FC236}">
                <a16:creationId xmlns:a16="http://schemas.microsoft.com/office/drawing/2014/main" id="{3C97C0F2-0BEF-3E81-5B8C-C3230E0CCA3B}"/>
              </a:ext>
            </a:extLst>
          </p:cNvPr>
          <p:cNvSpPr txBox="1">
            <a:spLocks/>
          </p:cNvSpPr>
          <p:nvPr/>
        </p:nvSpPr>
        <p:spPr>
          <a:xfrm>
            <a:off x="1298697" y="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uk-UA" b="1" i="1" dirty="0"/>
              <a:t>Сова́ </a:t>
            </a:r>
            <a:r>
              <a:rPr lang="uk-UA" b="1" i="1" dirty="0" err="1"/>
              <a:t>сі́ра</a:t>
            </a:r>
            <a:r>
              <a:rPr lang="uk-UA" b="1" i="1" dirty="0"/>
              <a:t>(</a:t>
            </a:r>
            <a:r>
              <a:rPr lang="en-GB" b="1" i="1" dirty="0" err="1"/>
              <a:t>Strix</a:t>
            </a:r>
            <a:r>
              <a:rPr lang="en-GB" b="1" i="1" dirty="0"/>
              <a:t> </a:t>
            </a:r>
            <a:r>
              <a:rPr lang="en-GB" b="1" i="1" dirty="0" err="1"/>
              <a:t>aluco</a:t>
            </a:r>
            <a:r>
              <a:rPr lang="en-GB" b="1" i="1" dirty="0"/>
              <a:t>)</a:t>
            </a:r>
            <a:endParaRPr lang="uk-UA" b="1" i="1" dirty="0"/>
          </a:p>
        </p:txBody>
      </p:sp>
      <p:pic>
        <p:nvPicPr>
          <p:cNvPr id="5" name="Рисунок 4">
            <a:extLst>
              <a:ext uri="{FF2B5EF4-FFF2-40B4-BE49-F238E27FC236}">
                <a16:creationId xmlns:a16="http://schemas.microsoft.com/office/drawing/2014/main" id="{A0F53215-5826-3A18-3A4E-BF8C9536E202}"/>
              </a:ext>
            </a:extLst>
          </p:cNvPr>
          <p:cNvPicPr>
            <a:picLocks noChangeAspect="1"/>
          </p:cNvPicPr>
          <p:nvPr/>
        </p:nvPicPr>
        <p:blipFill>
          <a:blip r:embed="rId2"/>
          <a:stretch>
            <a:fillRect/>
          </a:stretch>
        </p:blipFill>
        <p:spPr>
          <a:xfrm>
            <a:off x="8299938" y="682649"/>
            <a:ext cx="4053967" cy="2004281"/>
          </a:xfrm>
          <a:prstGeom prst="rect">
            <a:avLst/>
          </a:prstGeom>
        </p:spPr>
      </p:pic>
      <p:pic>
        <p:nvPicPr>
          <p:cNvPr id="6" name="Рисунок 5">
            <a:extLst>
              <a:ext uri="{FF2B5EF4-FFF2-40B4-BE49-F238E27FC236}">
                <a16:creationId xmlns:a16="http://schemas.microsoft.com/office/drawing/2014/main" id="{CD153951-D2AA-DD41-6767-477F0C64369F}"/>
              </a:ext>
            </a:extLst>
          </p:cNvPr>
          <p:cNvPicPr>
            <a:picLocks noChangeAspect="1"/>
          </p:cNvPicPr>
          <p:nvPr/>
        </p:nvPicPr>
        <p:blipFill>
          <a:blip r:embed="rId3"/>
          <a:stretch>
            <a:fillRect/>
          </a:stretch>
        </p:blipFill>
        <p:spPr>
          <a:xfrm>
            <a:off x="8305219" y="3618878"/>
            <a:ext cx="3810330" cy="2097206"/>
          </a:xfrm>
          <a:prstGeom prst="rect">
            <a:avLst/>
          </a:prstGeom>
        </p:spPr>
      </p:pic>
    </p:spTree>
    <p:extLst>
      <p:ext uri="{BB962C8B-B14F-4D97-AF65-F5344CB8AC3E}">
        <p14:creationId xmlns:p14="http://schemas.microsoft.com/office/powerpoint/2010/main" val="3483384745"/>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154</TotalTime>
  <Words>4814</Words>
  <Application>Microsoft Office PowerPoint</Application>
  <PresentationFormat>Широкоэкранный</PresentationFormat>
  <Paragraphs>96</Paragraphs>
  <Slides>26</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26</vt:i4>
      </vt:variant>
    </vt:vector>
  </HeadingPairs>
  <TitlesOfParts>
    <vt:vector size="30" baseType="lpstr">
      <vt:lpstr>Arial</vt:lpstr>
      <vt:lpstr>Century Gothic</vt:lpstr>
      <vt:lpstr>Wingdings 3</vt:lpstr>
      <vt:lpstr>Легкий дым</vt:lpstr>
      <vt:lpstr>Еколого-систематичний огляд лісових птахів</vt:lpstr>
      <vt:lpstr>Совоподібні (Strigiformes) </vt:lpstr>
      <vt:lpstr>Презентация PowerPoint</vt:lpstr>
      <vt:lpstr>Поведінка </vt:lpstr>
      <vt:lpstr>Живлення </vt:lpstr>
      <vt:lpstr>Презентация PowerPoint</vt:lpstr>
      <vt:lpstr>Сова́ сі́ра(Strix aluco)</vt:lpstr>
      <vt:lpstr>Презентация PowerPoint</vt:lpstr>
      <vt:lpstr>Презентация PowerPoint</vt:lpstr>
      <vt:lpstr>Презентация PowerPoint</vt:lpstr>
      <vt:lpstr>Куроподібні (Galliformes) </vt:lpstr>
      <vt:lpstr>Тетерук (Lyrurus tetrix, Tetrao tetrix)</vt:lpstr>
      <vt:lpstr>Презентация PowerPoint</vt:lpstr>
      <vt:lpstr>Презентация PowerPoint</vt:lpstr>
      <vt:lpstr>Презентация PowerPoint</vt:lpstr>
      <vt:lpstr>Глушець (Глухар) (Tetrao urogallus)</vt:lpstr>
      <vt:lpstr>Презентация PowerPoint</vt:lpstr>
      <vt:lpstr>Презентация PowerPoint</vt:lpstr>
      <vt:lpstr>Соколоподібні або денні хижі птахи  (Falconiformes) </vt:lpstr>
      <vt:lpstr>Презентация PowerPoint</vt:lpstr>
      <vt:lpstr>Різноманіття соколоподібних у лісах України </vt:lpstr>
      <vt:lpstr>Яструб великий (Accipiter gentlis)</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Еколого-систематичний огляд лісових птахів</dc:title>
  <dc:creator>Oksana</dc:creator>
  <cp:lastModifiedBy>Oksana</cp:lastModifiedBy>
  <cp:revision>46</cp:revision>
  <dcterms:created xsi:type="dcterms:W3CDTF">2025-10-22T13:57:58Z</dcterms:created>
  <dcterms:modified xsi:type="dcterms:W3CDTF">2025-10-22T16:32:27Z</dcterms:modified>
</cp:coreProperties>
</file>