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68" r:id="rId4"/>
    <p:sldId id="269" r:id="rId5"/>
    <p:sldId id="273" r:id="rId6"/>
    <p:sldId id="274" r:id="rId7"/>
    <p:sldId id="258" r:id="rId8"/>
    <p:sldId id="270" r:id="rId9"/>
    <p:sldId id="276" r:id="rId10"/>
    <p:sldId id="277" r:id="rId11"/>
    <p:sldId id="272" r:id="rId12"/>
    <p:sldId id="275" r:id="rId13"/>
    <p:sldId id="278" r:id="rId14"/>
    <p:sldId id="279" r:id="rId15"/>
    <p:sldId id="280" r:id="rId16"/>
    <p:sldId id="281" r:id="rId17"/>
    <p:sldId id="282" r:id="rId18"/>
    <p:sldId id="283" r:id="rId19"/>
    <p:sldId id="259" r:id="rId20"/>
    <p:sldId id="284" r:id="rId21"/>
    <p:sldId id="285" r:id="rId22"/>
    <p:sldId id="286" r:id="rId23"/>
    <p:sldId id="287" r:id="rId24"/>
    <p:sldId id="288" r:id="rId25"/>
    <p:sldId id="289" r:id="rId26"/>
    <p:sldId id="261" r:id="rId27"/>
    <p:sldId id="262" r:id="rId28"/>
    <p:sldId id="265" r:id="rId29"/>
    <p:sldId id="266" r:id="rId30"/>
    <p:sldId id="267" r:id="rId31"/>
    <p:sldId id="264" r:id="rId32"/>
    <p:sldId id="25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389154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54942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08258F-7CDA-464C-ADD9-441B5F8B284D}"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4337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7DC7C0E2-76CC-4742-8FC9-C13BB408665A}" type="datetimeFigureOut">
              <a:rPr lang="uk-UA" smtClean="0"/>
              <a:t>15.10.2025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332081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7DC7C0E2-76CC-4742-8FC9-C13BB408665A}" type="datetimeFigureOut">
              <a:rPr lang="uk-UA" smtClean="0"/>
              <a:t>15.10.2025</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08258F-7CDA-464C-ADD9-441B5F8B284D}"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0471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7DC7C0E2-76CC-4742-8FC9-C13BB408665A}" type="datetimeFigureOut">
              <a:rPr lang="uk-UA" smtClean="0"/>
              <a:t>15.10.2025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3494837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792499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50837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154308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DC7C0E2-76CC-4742-8FC9-C13BB408665A}" type="datetimeFigureOut">
              <a:rPr lang="uk-UA" smtClean="0"/>
              <a:t>15.10.2025</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2169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DC7C0E2-76CC-4742-8FC9-C13BB408665A}" type="datetimeFigureOut">
              <a:rPr lang="uk-UA" smtClean="0"/>
              <a:t>15.10.2025</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4195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DC7C0E2-76CC-4742-8FC9-C13BB408665A}" type="datetimeFigureOut">
              <a:rPr lang="uk-UA" smtClean="0"/>
              <a:t>15.10.2025</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49004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DC7C0E2-76CC-4742-8FC9-C13BB408665A}" type="datetimeFigureOut">
              <a:rPr lang="uk-UA" smtClean="0"/>
              <a:t>15.10.2025</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1319017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7C0E2-76CC-4742-8FC9-C13BB408665A}" type="datetimeFigureOut">
              <a:rPr lang="uk-UA" smtClean="0"/>
              <a:t>15.10.2025</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6996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DC7C0E2-76CC-4742-8FC9-C13BB408665A}" type="datetimeFigureOut">
              <a:rPr lang="uk-UA" smtClean="0"/>
              <a:t>15.10.2025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64371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DC7C0E2-76CC-4742-8FC9-C13BB408665A}" type="datetimeFigureOut">
              <a:rPr lang="uk-UA" smtClean="0"/>
              <a:t>15.10.2025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08258F-7CDA-464C-ADD9-441B5F8B284D}" type="slidenum">
              <a:rPr lang="uk-UA" smtClean="0"/>
              <a:t>‹#›</a:t>
            </a:fld>
            <a:endParaRPr lang="uk-UA"/>
          </a:p>
        </p:txBody>
      </p:sp>
    </p:spTree>
    <p:extLst>
      <p:ext uri="{BB962C8B-B14F-4D97-AF65-F5344CB8AC3E}">
        <p14:creationId xmlns:p14="http://schemas.microsoft.com/office/powerpoint/2010/main" val="279193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DC7C0E2-76CC-4742-8FC9-C13BB408665A}" type="datetimeFigureOut">
              <a:rPr lang="uk-UA" smtClean="0"/>
              <a:t>15.10.2025</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108258F-7CDA-464C-ADD9-441B5F8B284D}" type="slidenum">
              <a:rPr lang="uk-UA" smtClean="0"/>
              <a:t>‹#›</a:t>
            </a:fld>
            <a:endParaRPr lang="uk-UA"/>
          </a:p>
        </p:txBody>
      </p:sp>
    </p:spTree>
    <p:extLst>
      <p:ext uri="{BB962C8B-B14F-4D97-AF65-F5344CB8AC3E}">
        <p14:creationId xmlns:p14="http://schemas.microsoft.com/office/powerpoint/2010/main" val="3036385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62CA48-5E50-223D-8E0B-0E8B9B21AD0C}"/>
              </a:ext>
            </a:extLst>
          </p:cNvPr>
          <p:cNvSpPr>
            <a:spLocks noGrp="1"/>
          </p:cNvSpPr>
          <p:nvPr>
            <p:ph type="ctrTitle"/>
          </p:nvPr>
        </p:nvSpPr>
        <p:spPr>
          <a:xfrm>
            <a:off x="2071856" y="216568"/>
            <a:ext cx="8915399" cy="2262781"/>
          </a:xfrm>
        </p:spPr>
        <p:txBody>
          <a:bodyPr/>
          <a:lstStyle/>
          <a:p>
            <a:r>
              <a:rPr lang="uk-UA" b="1"/>
              <a:t>Еколого-систематичний огляд лісових птахів</a:t>
            </a:r>
          </a:p>
        </p:txBody>
      </p:sp>
      <p:pic>
        <p:nvPicPr>
          <p:cNvPr id="4" name="Рисунок 3">
            <a:extLst>
              <a:ext uri="{FF2B5EF4-FFF2-40B4-BE49-F238E27FC236}">
                <a16:creationId xmlns:a16="http://schemas.microsoft.com/office/drawing/2014/main" id="{98E829A8-87DD-D252-9E68-C52E84E93DC0}"/>
              </a:ext>
            </a:extLst>
          </p:cNvPr>
          <p:cNvPicPr>
            <a:picLocks noChangeAspect="1"/>
          </p:cNvPicPr>
          <p:nvPr/>
        </p:nvPicPr>
        <p:blipFill>
          <a:blip r:embed="rId2"/>
          <a:stretch>
            <a:fillRect/>
          </a:stretch>
        </p:blipFill>
        <p:spPr>
          <a:xfrm>
            <a:off x="3068052" y="2514812"/>
            <a:ext cx="5842405" cy="4089683"/>
          </a:xfrm>
          <a:prstGeom prst="rect">
            <a:avLst/>
          </a:prstGeom>
        </p:spPr>
      </p:pic>
    </p:spTree>
    <p:extLst>
      <p:ext uri="{BB962C8B-B14F-4D97-AF65-F5344CB8AC3E}">
        <p14:creationId xmlns:p14="http://schemas.microsoft.com/office/powerpoint/2010/main" val="73538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54F1FA5-2042-1957-59E5-B7EC4643E7CC}"/>
              </a:ext>
            </a:extLst>
          </p:cNvPr>
          <p:cNvSpPr>
            <a:spLocks noGrp="1"/>
          </p:cNvSpPr>
          <p:nvPr>
            <p:ph idx="1"/>
          </p:nvPr>
        </p:nvSpPr>
        <p:spPr>
          <a:xfrm>
            <a:off x="204537" y="746105"/>
            <a:ext cx="11987463" cy="3777622"/>
          </a:xfrm>
        </p:spPr>
        <p:txBody>
          <a:bodyPr>
            <a:noAutofit/>
          </a:bodyPr>
          <a:lstStyle/>
          <a:p>
            <a:pPr algn="just"/>
            <a:r>
              <a:rPr lang="uk-UA" sz="1500" dirty="0"/>
              <a:t>Більшість є </a:t>
            </a:r>
            <a:r>
              <a:rPr lang="uk-UA" sz="1500" dirty="0" err="1"/>
              <a:t>моногамами</a:t>
            </a:r>
            <a:r>
              <a:rPr lang="uk-UA" sz="1500" dirty="0"/>
              <a:t> — обидва партнери в тому чи іншому ступені беруть участь в насиджуванні кладки або вигодовуванні пташенят. Однак зустрічаються випадки типової полігамії. Характерним є влаштування складно побудованих гнізд. Найбільшої складності вони досягають у ремезів, </a:t>
            </a:r>
            <a:r>
              <a:rPr lang="uk-UA" sz="1500" dirty="0" err="1"/>
              <a:t>трупіалів</a:t>
            </a:r>
            <a:r>
              <a:rPr lang="uk-UA" sz="1500" dirty="0"/>
              <a:t> та ткачиків. Гнізда влаштовують на землі, або серед гілок, у дуплах та щілинах скель, інколи норах. Деякі види будують гнізда з ґрунту (ластівка міська, ластівка сільська, </a:t>
            </a:r>
            <a:r>
              <a:rPr lang="uk-UA" sz="1500" dirty="0" err="1"/>
              <a:t>горнерові</a:t>
            </a:r>
            <a:r>
              <a:rPr lang="uk-UA" sz="1500" dirty="0"/>
              <a:t>). Вибір місця для гнізда здійснюється зазвичай самцем, який, як правило, прилітає до місця гніздування раніше за самку.</a:t>
            </a:r>
          </a:p>
          <a:p>
            <a:pPr algn="just"/>
            <a:r>
              <a:rPr lang="uk-UA" sz="1500" dirty="0"/>
              <a:t>Розмір кладки сильно варіює: від 1 до 15-16 яєць, у більшості видів кладки нараховують 4—6—8 яєць. Максимальна кількість яєць — у деяких синиць, лише 1 яйце відкладають австралійські види. Яйця невеликі, зазвичай забарвлені </a:t>
            </a:r>
            <a:r>
              <a:rPr lang="uk-UA" sz="1500" dirty="0" err="1"/>
              <a:t>строкато</a:t>
            </a:r>
            <a:r>
              <a:rPr lang="uk-UA" sz="1500" dirty="0"/>
              <a:t>, інколи однотонні (частіше у видів, що гніздяться в дуплах). Горобцеподібні починають насиджувати зазвичай після відкладання всіх яєць, але у багатьох видів насиджування починається з передостаннього яйця, у деяких із середини кладки, і небагато видів (шишкарі, круки) починають насиджування після відкладання першого яйця. У більшості насиджування 11-14 діб (у крука 19-20, у </a:t>
            </a:r>
            <a:r>
              <a:rPr lang="uk-UA" sz="1500" dirty="0" err="1"/>
              <a:t>лірхвостів</a:t>
            </a:r>
            <a:r>
              <a:rPr lang="uk-UA" sz="1500" dirty="0"/>
              <a:t> близько 45 діб). Розвиток пташенят іде виключно по гніздовому типу — вони вилуплюються безпорадними, голими або слабко опушеними, сліпими. У гнізді залишаються, поки не досягнуть розмірів дорослих і не вкриються повністю оперенням. Батьки годують пташеня, вкладаючи корм у рот, який голодне пташеня широко розкриває. У багатьох видів ротова порожнина пташенят досить яскрава, що слугує стимулом для прояву інстинкту годування у дорослих птахів. У видів, що гніздяться на землі, пташенята залишають гніздо через 9-11 діб, у </a:t>
            </a:r>
            <a:r>
              <a:rPr lang="uk-UA" sz="1500" dirty="0" err="1"/>
              <a:t>дупогніздників</a:t>
            </a:r>
            <a:r>
              <a:rPr lang="uk-UA" sz="1500" dirty="0"/>
              <a:t> і </a:t>
            </a:r>
            <a:r>
              <a:rPr lang="uk-UA" sz="1500" dirty="0" err="1"/>
              <a:t>норників</a:t>
            </a:r>
            <a:r>
              <a:rPr lang="uk-UA" sz="1500" dirty="0"/>
              <a:t> — пізніше (у синиць — на 23-й, у повзика — на 26 день). Вигодовують пташенят, за рідкісним винятком, обидва члени пари. Зазвичай після вильоту з гнізда пташенята деякий час — у різних видів від декількох днів до декількох тижнів тримаються з батьками. У багатьох дві кладки протягом року, рідше 1 або 3. Види, які мають широке поширення, можуть мати на півночі ареалу 1 кладку, на півдні 3. Інколи обидві кладки настільки </a:t>
            </a:r>
            <a:r>
              <a:rPr lang="uk-UA" sz="1500" dirty="0" err="1"/>
              <a:t>сближені</a:t>
            </a:r>
            <a:r>
              <a:rPr lang="uk-UA" sz="1500" dirty="0"/>
              <a:t> у часі, що птахи починають будувати нове гніздо та відкладати яйця до того, як пташенята першого виводку набудуть самостійності. Перше покоління пташенят (наприклад, у очеретянки великої) догодовує у такому випадку тільки самець</a:t>
            </a:r>
          </a:p>
          <a:p>
            <a:pPr algn="just"/>
            <a:r>
              <a:rPr lang="uk-UA" sz="1500" dirty="0"/>
              <a:t>Як правило, досягають статевої зрілості і приступають до розмноження наступного літа, тобто у віці менше одного року. Крук приступає до розмноження у віці двох років.</a:t>
            </a:r>
          </a:p>
          <a:p>
            <a:pPr algn="just"/>
            <a:endParaRPr lang="uk-UA" sz="1500" dirty="0"/>
          </a:p>
        </p:txBody>
      </p:sp>
      <p:sp>
        <p:nvSpPr>
          <p:cNvPr id="4" name="Заголовок 1">
            <a:extLst>
              <a:ext uri="{FF2B5EF4-FFF2-40B4-BE49-F238E27FC236}">
                <a16:creationId xmlns:a16="http://schemas.microsoft.com/office/drawing/2014/main" id="{9C659250-A538-7122-6BF1-0E3783CAB58F}"/>
              </a:ext>
            </a:extLst>
          </p:cNvPr>
          <p:cNvSpPr>
            <a:spLocks noGrp="1"/>
          </p:cNvSpPr>
          <p:nvPr>
            <p:ph type="title"/>
          </p:nvPr>
        </p:nvSpPr>
        <p:spPr>
          <a:xfrm>
            <a:off x="2508167" y="0"/>
            <a:ext cx="8912225" cy="1281112"/>
          </a:xfrm>
        </p:spPr>
        <p:txBody>
          <a:bodyPr>
            <a:normAutofit/>
          </a:bodyPr>
          <a:lstStyle/>
          <a:p>
            <a:r>
              <a:rPr lang="uk-UA" b="1" dirty="0"/>
              <a:t>Ряд </a:t>
            </a:r>
            <a:r>
              <a:rPr lang="uk-UA" b="1" dirty="0" err="1"/>
              <a:t>Горобцеподі́бні</a:t>
            </a:r>
            <a:r>
              <a:rPr lang="uk-UA" b="1" dirty="0"/>
              <a:t> (</a:t>
            </a:r>
            <a:r>
              <a:rPr lang="en-GB" b="1" dirty="0"/>
              <a:t>Passeriformes) </a:t>
            </a:r>
            <a:r>
              <a:rPr lang="en-GB" dirty="0"/>
              <a:t> </a:t>
            </a:r>
            <a:endParaRPr lang="uk-UA" dirty="0"/>
          </a:p>
        </p:txBody>
      </p:sp>
    </p:spTree>
    <p:extLst>
      <p:ext uri="{BB962C8B-B14F-4D97-AF65-F5344CB8AC3E}">
        <p14:creationId xmlns:p14="http://schemas.microsoft.com/office/powerpoint/2010/main" val="99886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692733-D090-E543-4CE3-1907315B7198}"/>
              </a:ext>
            </a:extLst>
          </p:cNvPr>
          <p:cNvSpPr>
            <a:spLocks noGrp="1"/>
          </p:cNvSpPr>
          <p:nvPr>
            <p:ph type="title"/>
          </p:nvPr>
        </p:nvSpPr>
        <p:spPr>
          <a:xfrm>
            <a:off x="1943220" y="407541"/>
            <a:ext cx="8911687" cy="1280890"/>
          </a:xfrm>
        </p:spPr>
        <p:txBody>
          <a:bodyPr/>
          <a:lstStyle/>
          <a:p>
            <a:r>
              <a:rPr lang="uk-UA" b="1" dirty="0"/>
              <a:t>Дрізд </a:t>
            </a:r>
            <a:r>
              <a:rPr lang="uk-UA" b="1" dirty="0" err="1"/>
              <a:t>чо́рний</a:t>
            </a:r>
            <a:r>
              <a:rPr lang="uk-UA" b="1" dirty="0"/>
              <a:t> (</a:t>
            </a:r>
            <a:r>
              <a:rPr lang="en-GB" b="1" dirty="0"/>
              <a:t>Turdus merula)</a:t>
            </a:r>
            <a:endParaRPr lang="uk-UA" b="1" dirty="0"/>
          </a:p>
        </p:txBody>
      </p:sp>
      <p:pic>
        <p:nvPicPr>
          <p:cNvPr id="4" name="Объект 3">
            <a:extLst>
              <a:ext uri="{FF2B5EF4-FFF2-40B4-BE49-F238E27FC236}">
                <a16:creationId xmlns:a16="http://schemas.microsoft.com/office/drawing/2014/main" id="{89EB7E7B-77D4-AE5B-B634-27041F73FEA1}"/>
              </a:ext>
            </a:extLst>
          </p:cNvPr>
          <p:cNvPicPr>
            <a:picLocks noGrp="1" noChangeAspect="1"/>
          </p:cNvPicPr>
          <p:nvPr>
            <p:ph idx="1"/>
          </p:nvPr>
        </p:nvPicPr>
        <p:blipFill>
          <a:blip r:embed="rId2"/>
          <a:stretch>
            <a:fillRect/>
          </a:stretch>
        </p:blipFill>
        <p:spPr>
          <a:xfrm>
            <a:off x="8904288" y="154878"/>
            <a:ext cx="3143250" cy="2257425"/>
          </a:xfrm>
          <a:prstGeom prst="rect">
            <a:avLst/>
          </a:prstGeom>
        </p:spPr>
      </p:pic>
      <p:pic>
        <p:nvPicPr>
          <p:cNvPr id="5" name="Рисунок 4">
            <a:extLst>
              <a:ext uri="{FF2B5EF4-FFF2-40B4-BE49-F238E27FC236}">
                <a16:creationId xmlns:a16="http://schemas.microsoft.com/office/drawing/2014/main" id="{F71BD545-096D-69BD-8598-97E47377ADD0}"/>
              </a:ext>
            </a:extLst>
          </p:cNvPr>
          <p:cNvPicPr>
            <a:picLocks noChangeAspect="1"/>
          </p:cNvPicPr>
          <p:nvPr/>
        </p:nvPicPr>
        <p:blipFill>
          <a:blip r:embed="rId3"/>
          <a:stretch>
            <a:fillRect/>
          </a:stretch>
        </p:blipFill>
        <p:spPr>
          <a:xfrm>
            <a:off x="9643309" y="2424391"/>
            <a:ext cx="2117559" cy="2117559"/>
          </a:xfrm>
          <a:prstGeom prst="rect">
            <a:avLst/>
          </a:prstGeom>
        </p:spPr>
      </p:pic>
      <p:pic>
        <p:nvPicPr>
          <p:cNvPr id="6" name="Рисунок 5">
            <a:extLst>
              <a:ext uri="{FF2B5EF4-FFF2-40B4-BE49-F238E27FC236}">
                <a16:creationId xmlns:a16="http://schemas.microsoft.com/office/drawing/2014/main" id="{8286D392-822A-FC76-6D44-98046B16C5CA}"/>
              </a:ext>
            </a:extLst>
          </p:cNvPr>
          <p:cNvPicPr>
            <a:picLocks noChangeAspect="1"/>
          </p:cNvPicPr>
          <p:nvPr/>
        </p:nvPicPr>
        <p:blipFill>
          <a:blip r:embed="rId4"/>
          <a:stretch>
            <a:fillRect/>
          </a:stretch>
        </p:blipFill>
        <p:spPr>
          <a:xfrm>
            <a:off x="9429748" y="4794613"/>
            <a:ext cx="2544679" cy="1908509"/>
          </a:xfrm>
          <a:prstGeom prst="rect">
            <a:avLst/>
          </a:prstGeom>
        </p:spPr>
      </p:pic>
      <p:sp>
        <p:nvSpPr>
          <p:cNvPr id="8" name="TextBox 7">
            <a:extLst>
              <a:ext uri="{FF2B5EF4-FFF2-40B4-BE49-F238E27FC236}">
                <a16:creationId xmlns:a16="http://schemas.microsoft.com/office/drawing/2014/main" id="{4F279504-3A2C-3361-F387-2458AB441513}"/>
              </a:ext>
            </a:extLst>
          </p:cNvPr>
          <p:cNvSpPr txBox="1"/>
          <p:nvPr/>
        </p:nvSpPr>
        <p:spPr>
          <a:xfrm>
            <a:off x="636588" y="1618299"/>
            <a:ext cx="8267700" cy="3970318"/>
          </a:xfrm>
          <a:prstGeom prst="rect">
            <a:avLst/>
          </a:prstGeom>
          <a:noFill/>
        </p:spPr>
        <p:txBody>
          <a:bodyPr wrap="square">
            <a:spAutoFit/>
          </a:bodyPr>
          <a:lstStyle/>
          <a:p>
            <a:pPr algn="just"/>
            <a:r>
              <a:rPr lang="uk-UA" dirty="0"/>
              <a:t>Птах, розміром удвічі більший горобця. Маса тіла 80-110 г, довжина тіла близько 25 см. Дорослий самець цілком чорний; дзьоб і </a:t>
            </a:r>
            <a:r>
              <a:rPr lang="uk-UA" dirty="0" err="1"/>
              <a:t>навколоочне</a:t>
            </a:r>
            <a:r>
              <a:rPr lang="uk-UA" dirty="0"/>
              <a:t> кільце жовті або жовтогарячі; ноги темно-бурі. Доросла самка темно-бура; низ світліший, з нечіткими темно-бурими плямами на волі; дзьоб темно-бурий; жовтого </a:t>
            </a:r>
            <a:r>
              <a:rPr lang="uk-UA" dirty="0" err="1"/>
              <a:t>навколоочного</a:t>
            </a:r>
            <a:r>
              <a:rPr lang="uk-UA" dirty="0"/>
              <a:t> кільця нема. Молодий птах подібний до дорослої самки, але світліший, зі світлими плямами зверху і темними — знизу. Від гірського дрозда відрізняється суцільно темним забарвленням крил і відсутністю білої смуги на волі, а дорослий самець — також однотонно жовтим дзьобом та жовтим </a:t>
            </a:r>
            <a:r>
              <a:rPr lang="uk-UA" dirty="0" err="1"/>
              <a:t>навколоочним</a:t>
            </a:r>
            <a:r>
              <a:rPr lang="uk-UA" dirty="0"/>
              <a:t> кільцем.</a:t>
            </a:r>
          </a:p>
          <a:p>
            <a:pPr algn="just"/>
            <a:r>
              <a:rPr lang="uk-UA" dirty="0"/>
              <a:t>Чорний дрізд – майстер вишуканого імітування різних звуків. Своє вокальне соло він нерідко прикрашає свистом, яким хазяї підзивають до себе своїх собак, виском автомобільних гальм, свистом чайника або дзвінками в телефоні.</a:t>
            </a:r>
          </a:p>
        </p:txBody>
      </p:sp>
    </p:spTree>
    <p:extLst>
      <p:ext uri="{BB962C8B-B14F-4D97-AF65-F5344CB8AC3E}">
        <p14:creationId xmlns:p14="http://schemas.microsoft.com/office/powerpoint/2010/main" val="2691168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8FCECC-5B5A-90FF-46A2-E95091FA9337}"/>
              </a:ext>
            </a:extLst>
          </p:cNvPr>
          <p:cNvSpPr>
            <a:spLocks noGrp="1"/>
          </p:cNvSpPr>
          <p:nvPr>
            <p:ph idx="1"/>
          </p:nvPr>
        </p:nvSpPr>
        <p:spPr>
          <a:xfrm>
            <a:off x="565484" y="1267325"/>
            <a:ext cx="11417969" cy="5398169"/>
          </a:xfrm>
        </p:spPr>
        <p:txBody>
          <a:bodyPr>
            <a:noAutofit/>
          </a:bodyPr>
          <a:lstStyle/>
          <a:p>
            <a:r>
              <a:rPr lang="uk-UA" sz="1600" dirty="0"/>
              <a:t>Дрозди живуть у лісах з будь-яких деревних порід. Вони селяться як у теплих тропічних лісах, так і в північних гаях, навіть у чагарниках та саванах, а останнім часом — і в міських парках та садах.</a:t>
            </a:r>
          </a:p>
          <a:p>
            <a:r>
              <a:rPr lang="uk-UA" sz="1600" dirty="0"/>
              <a:t>Поширені в більшості країн Європи. Ареал з Європи доходить до північного узбережжя Середземного моря Африки. У меншій кількості, чорні дрозди розповсюджені від берегів Чорного моря до берегів Каспійського моря. Невелике поширення чорних дроздів є у Індії та у більшій чисельності на півострові Індокитай. Менша за кількістю популяція є по всій Австралії та Новій Зеландії.</a:t>
            </a:r>
          </a:p>
          <a:p>
            <a:r>
              <a:rPr lang="uk-UA" sz="1600" dirty="0"/>
              <a:t>В Україні чорний дрізд є одним з найпоширеніших видів дроздів.</a:t>
            </a:r>
          </a:p>
          <a:p>
            <a:r>
              <a:rPr lang="uk-UA" sz="1600" dirty="0"/>
              <a:t>Розмноження. Гніздо будує не високо над землею, будує з ґрунту, обмазує землею. Іноді краде землю з квіткових горщиків. Гнізда дрозди в'ють із тоненьких сухих прутиків, моху, корінців, та інших стеблин. Усередині з посиленою дбайливістю чорні дрозди викладають суху траву. У гнізді чорного дрозда найчастіше 2-4 яйця, забарвлених в зеленуватий, або синюватий колір, з крапочками рудого кольору. Пташенята народжуються безпомічними. Розміром вони трохи менші за горобця. Коли до гнізда наближається чужий, зазвичай самець, сміливо атакує ворога. А якщо оборона не приносить результату, дрізд прикидається хворим і кульгавим, ідучи і ведучи за собою, ворога подалі від гнізда.</a:t>
            </a:r>
          </a:p>
          <a:p>
            <a:r>
              <a:rPr lang="uk-UA" sz="1600" dirty="0"/>
              <a:t>Живлення. Живляться дрозди цього виду комахами, слимаками, черв'яками, рідше всякими ягодами. Чорний дрізд дуже любить дощових черв'яків, уміє витягати їх із землі, не розриваючи на частини.</a:t>
            </a:r>
          </a:p>
        </p:txBody>
      </p:sp>
      <p:sp>
        <p:nvSpPr>
          <p:cNvPr id="4" name="Заголовок 1">
            <a:extLst>
              <a:ext uri="{FF2B5EF4-FFF2-40B4-BE49-F238E27FC236}">
                <a16:creationId xmlns:a16="http://schemas.microsoft.com/office/drawing/2014/main" id="{59C315DD-C9B3-9BA8-234B-64A05B668C10}"/>
              </a:ext>
            </a:extLst>
          </p:cNvPr>
          <p:cNvSpPr txBox="1">
            <a:spLocks/>
          </p:cNvSpPr>
          <p:nvPr/>
        </p:nvSpPr>
        <p:spPr>
          <a:xfrm>
            <a:off x="1943220" y="40754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a:t>Дрізд чо́рний (</a:t>
            </a:r>
            <a:r>
              <a:rPr lang="en-GB" b="1"/>
              <a:t>Turdus merula)</a:t>
            </a:r>
            <a:endParaRPr lang="uk-UA" b="1" dirty="0"/>
          </a:p>
        </p:txBody>
      </p:sp>
    </p:spTree>
    <p:extLst>
      <p:ext uri="{BB962C8B-B14F-4D97-AF65-F5344CB8AC3E}">
        <p14:creationId xmlns:p14="http://schemas.microsoft.com/office/powerpoint/2010/main" val="3640403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604950F6-6905-00EF-64F0-44CE1AF04EB9}"/>
              </a:ext>
            </a:extLst>
          </p:cNvPr>
          <p:cNvPicPr>
            <a:picLocks noGrp="1" noChangeAspect="1"/>
          </p:cNvPicPr>
          <p:nvPr>
            <p:ph idx="1"/>
          </p:nvPr>
        </p:nvPicPr>
        <p:blipFill>
          <a:blip r:embed="rId2"/>
          <a:stretch>
            <a:fillRect/>
          </a:stretch>
        </p:blipFill>
        <p:spPr>
          <a:xfrm>
            <a:off x="1491916" y="130084"/>
            <a:ext cx="8686800" cy="6597832"/>
          </a:xfrm>
          <a:prstGeom prst="rect">
            <a:avLst/>
          </a:prstGeom>
        </p:spPr>
      </p:pic>
    </p:spTree>
    <p:extLst>
      <p:ext uri="{BB962C8B-B14F-4D97-AF65-F5344CB8AC3E}">
        <p14:creationId xmlns:p14="http://schemas.microsoft.com/office/powerpoint/2010/main" val="298098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0E0724-A073-9BDC-D1E8-BB8075C0E8F3}"/>
              </a:ext>
            </a:extLst>
          </p:cNvPr>
          <p:cNvSpPr>
            <a:spLocks noGrp="1"/>
          </p:cNvSpPr>
          <p:nvPr>
            <p:ph type="title"/>
          </p:nvPr>
        </p:nvSpPr>
        <p:spPr>
          <a:xfrm>
            <a:off x="1919156" y="190973"/>
            <a:ext cx="8911687" cy="1280890"/>
          </a:xfrm>
        </p:spPr>
        <p:txBody>
          <a:bodyPr/>
          <a:lstStyle/>
          <a:p>
            <a:r>
              <a:rPr lang="uk-UA" b="1" dirty="0" err="1"/>
              <a:t>Солове́йко</a:t>
            </a:r>
            <a:r>
              <a:rPr lang="uk-UA" b="1" dirty="0"/>
              <a:t> </a:t>
            </a:r>
            <a:r>
              <a:rPr lang="uk-UA" b="1" dirty="0" err="1"/>
              <a:t>схі́дний</a:t>
            </a:r>
            <a:r>
              <a:rPr lang="uk-UA" b="1" dirty="0"/>
              <a:t>, або </a:t>
            </a:r>
            <a:r>
              <a:rPr lang="uk-UA" b="1" dirty="0" err="1"/>
              <a:t>звича́йний</a:t>
            </a:r>
            <a:r>
              <a:rPr lang="uk-UA" b="1" dirty="0"/>
              <a:t> (</a:t>
            </a:r>
            <a:r>
              <a:rPr lang="en-GB" b="1" dirty="0"/>
              <a:t>Luscinia </a:t>
            </a:r>
            <a:r>
              <a:rPr lang="en-GB" b="1" dirty="0" err="1"/>
              <a:t>luscinia</a:t>
            </a:r>
            <a:r>
              <a:rPr lang="en-GB" b="1" dirty="0"/>
              <a:t>)</a:t>
            </a:r>
            <a:endParaRPr lang="uk-UA" b="1" dirty="0"/>
          </a:p>
        </p:txBody>
      </p:sp>
      <p:sp>
        <p:nvSpPr>
          <p:cNvPr id="3" name="Объект 2">
            <a:extLst>
              <a:ext uri="{FF2B5EF4-FFF2-40B4-BE49-F238E27FC236}">
                <a16:creationId xmlns:a16="http://schemas.microsoft.com/office/drawing/2014/main" id="{E5D30D2D-BD51-C809-2D93-87A7666C8CB2}"/>
              </a:ext>
            </a:extLst>
          </p:cNvPr>
          <p:cNvSpPr>
            <a:spLocks noGrp="1"/>
          </p:cNvSpPr>
          <p:nvPr>
            <p:ph idx="1"/>
          </p:nvPr>
        </p:nvSpPr>
        <p:spPr>
          <a:xfrm>
            <a:off x="533664" y="1471862"/>
            <a:ext cx="7513056" cy="3777622"/>
          </a:xfrm>
        </p:spPr>
        <p:txBody>
          <a:bodyPr>
            <a:noAutofit/>
          </a:bodyPr>
          <a:lstStyle/>
          <a:p>
            <a:pPr algn="just"/>
            <a:r>
              <a:rPr lang="uk-UA" dirty="0"/>
              <a:t>невеликий співочий горобцеподібний птах родини </a:t>
            </a:r>
            <a:r>
              <a:rPr lang="uk-UA" dirty="0" err="1"/>
              <a:t>мухоловкових</a:t>
            </a:r>
            <a:r>
              <a:rPr lang="uk-UA" dirty="0"/>
              <a:t> (</a:t>
            </a:r>
            <a:r>
              <a:rPr lang="en-GB" dirty="0"/>
              <a:t>Muscicapidae), </a:t>
            </a:r>
            <a:r>
              <a:rPr lang="uk-UA" dirty="0"/>
              <a:t>інколи його відносять до родини дроздових (</a:t>
            </a:r>
            <a:r>
              <a:rPr lang="en-GB" dirty="0"/>
              <a:t>Turdidae). </a:t>
            </a:r>
            <a:r>
              <a:rPr lang="uk-UA" dirty="0"/>
              <a:t>В Україні звичайний гніздовий, перелітний птах.</a:t>
            </a:r>
          </a:p>
          <a:p>
            <a:pPr algn="just"/>
            <a:r>
              <a:rPr lang="uk-UA" dirty="0"/>
              <a:t>Маса тіла 22—32 г, довжина тіла близько 170 мм. Дорослий птах зверху бурий, надхвістя зі слабким рудуватим відтінком; низ білуватий, з нечіткими темними плямами на волі; боки тулуба буруваті; махові пера бурі; хвіст бурий, з рудим відтінком; дзьоб і ноги бурі. Молодий птах буруватий, строкатий, на перах темна облямівка. Соловейко східний дуже подібний до соловейка західного, від якого відрізняється темними плямами на волі, але найдостовірніше — піснею.</a:t>
            </a:r>
          </a:p>
          <a:p>
            <a:pPr algn="just"/>
            <a:r>
              <a:rPr lang="uk-UA" dirty="0"/>
              <a:t>У соловейків дуже багатий репертуар — ці птахи здатні відтворювати до 1000 різних звуків, у порівнянні зі 340 звуками жайворонка та 100 звуками дрозда чорного. У момент співу соловейко забуває про небезпеку, опускає крила й цілковито віддається співу.</a:t>
            </a:r>
          </a:p>
          <a:p>
            <a:pPr algn="just"/>
            <a:endParaRPr lang="uk-UA" dirty="0"/>
          </a:p>
        </p:txBody>
      </p:sp>
      <p:pic>
        <p:nvPicPr>
          <p:cNvPr id="4" name="Рисунок 3">
            <a:extLst>
              <a:ext uri="{FF2B5EF4-FFF2-40B4-BE49-F238E27FC236}">
                <a16:creationId xmlns:a16="http://schemas.microsoft.com/office/drawing/2014/main" id="{269E3B76-39E4-C0B0-C247-2BC824975DDC}"/>
              </a:ext>
            </a:extLst>
          </p:cNvPr>
          <p:cNvPicPr>
            <a:picLocks noChangeAspect="1"/>
          </p:cNvPicPr>
          <p:nvPr/>
        </p:nvPicPr>
        <p:blipFill>
          <a:blip r:embed="rId2"/>
          <a:stretch>
            <a:fillRect/>
          </a:stretch>
        </p:blipFill>
        <p:spPr>
          <a:xfrm>
            <a:off x="8145879" y="782545"/>
            <a:ext cx="2684964" cy="3352137"/>
          </a:xfrm>
          <a:prstGeom prst="rect">
            <a:avLst/>
          </a:prstGeom>
        </p:spPr>
      </p:pic>
      <p:pic>
        <p:nvPicPr>
          <p:cNvPr id="5" name="Рисунок 4">
            <a:extLst>
              <a:ext uri="{FF2B5EF4-FFF2-40B4-BE49-F238E27FC236}">
                <a16:creationId xmlns:a16="http://schemas.microsoft.com/office/drawing/2014/main" id="{3402E2ED-C186-ED05-23E7-D7E27A202DC1}"/>
              </a:ext>
            </a:extLst>
          </p:cNvPr>
          <p:cNvPicPr>
            <a:picLocks noChangeAspect="1"/>
          </p:cNvPicPr>
          <p:nvPr/>
        </p:nvPicPr>
        <p:blipFill>
          <a:blip r:embed="rId3"/>
          <a:stretch>
            <a:fillRect/>
          </a:stretch>
        </p:blipFill>
        <p:spPr>
          <a:xfrm>
            <a:off x="8660349" y="4397010"/>
            <a:ext cx="3212783" cy="2303505"/>
          </a:xfrm>
          <a:prstGeom prst="rect">
            <a:avLst/>
          </a:prstGeom>
        </p:spPr>
      </p:pic>
    </p:spTree>
    <p:extLst>
      <p:ext uri="{BB962C8B-B14F-4D97-AF65-F5344CB8AC3E}">
        <p14:creationId xmlns:p14="http://schemas.microsoft.com/office/powerpoint/2010/main" val="219228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88380B9-E238-4754-5102-075E30FC8112}"/>
              </a:ext>
            </a:extLst>
          </p:cNvPr>
          <p:cNvSpPr>
            <a:spLocks noGrp="1"/>
          </p:cNvSpPr>
          <p:nvPr>
            <p:ph idx="1"/>
          </p:nvPr>
        </p:nvSpPr>
        <p:spPr>
          <a:xfrm>
            <a:off x="676006" y="1315106"/>
            <a:ext cx="7426985" cy="3777622"/>
          </a:xfrm>
        </p:spPr>
        <p:txBody>
          <a:bodyPr>
            <a:noAutofit/>
          </a:bodyPr>
          <a:lstStyle/>
          <a:p>
            <a:pPr algn="just"/>
            <a:r>
              <a:rPr lang="uk-UA" sz="1400" dirty="0"/>
              <a:t>Гніздиться по узліссях листяних зволожених лісів, в </a:t>
            </a:r>
            <a:r>
              <a:rPr lang="uk-UA" sz="1400" dirty="0" err="1"/>
              <a:t>заростях</a:t>
            </a:r>
            <a:r>
              <a:rPr lang="uk-UA" sz="1400" dirty="0"/>
              <a:t> кущів у сирих ярах, світлих невеликих гаях, закинутих садах, парках з густим підростом та підліском, у густих листяних молодняках, загущених лісосмугах вздовж доріг.</a:t>
            </a:r>
          </a:p>
          <a:p>
            <a:pPr algn="just"/>
            <a:r>
              <a:rPr lang="uk-UA" sz="1400" dirty="0"/>
              <a:t>Гніздяться окремими парами, які у сприятливих місцях можуть бути розміщені на відстані 50—100 м одна від одної. Гніздо будує зазвичай на землі біля коріння кущів, дерев, іноді під кучами хмизу, </a:t>
            </a:r>
            <a:r>
              <a:rPr lang="uk-UA" sz="1400" dirty="0" err="1"/>
              <a:t>рідко</a:t>
            </a:r>
            <a:r>
              <a:rPr lang="uk-UA" sz="1400" dirty="0"/>
              <a:t> — невисоко над землею (15 см або дещо вище) у розгалуженні кущів. Гніздо, як правило, розміщується не в ямці, як у більшості птахів, що гніздяться на землі, а серед лісової підстилки таким чином, що його краї бувають на одному рівні з поверхнею.</a:t>
            </a:r>
          </a:p>
          <a:p>
            <a:pPr algn="just"/>
            <a:r>
              <a:rPr lang="uk-UA" sz="1400" dirty="0"/>
              <a:t>Гніздо являє собою досить грубу споруду. Зовнішній її шар складається з декількох рядів </a:t>
            </a:r>
            <a:r>
              <a:rPr lang="uk-UA" sz="1400" dirty="0" err="1"/>
              <a:t>напівперегнившого</a:t>
            </a:r>
            <a:r>
              <a:rPr lang="uk-UA" sz="1400" dirty="0"/>
              <a:t> листя дерев. По краях гнізда до них добавляються гілочки, сухі стебла трав'янистих рослин, часто листя осоки. Основа гнізда зазвичай також складається з листя. Лоток </a:t>
            </a:r>
            <a:r>
              <a:rPr lang="uk-UA" sz="1400" dirty="0" err="1"/>
              <a:t>вистланий</a:t>
            </a:r>
            <a:r>
              <a:rPr lang="uk-UA" sz="1400" dirty="0"/>
              <a:t> дуже тонкими стеблами злаків та їх розмочаленими листочками, корінцями, шерстю, іноді з домішками кінського волоса. Пір'я для висилки не використовуються.</a:t>
            </a:r>
          </a:p>
          <a:p>
            <a:pPr algn="just"/>
            <a:r>
              <a:rPr lang="uk-UA" sz="1400" dirty="0"/>
              <a:t>У повній кладці 4—5, інколи 6 яєць. Шкаралупа блискуча, іноді майже матова. Забарвлення її варіює від оливково-коричневого до темно-шоколадного кольору. Плям або крапок на шкаралупі немає, але в окремих випадках на одному з його кінців відмічається більш рудуватий відтінок, обумовлений наявністю великої кількості дрібних коричнево-рудуватих крапок.</a:t>
            </a:r>
          </a:p>
          <a:p>
            <a:pPr algn="just"/>
            <a:endParaRPr lang="uk-UA" sz="1400" dirty="0"/>
          </a:p>
        </p:txBody>
      </p:sp>
      <p:sp>
        <p:nvSpPr>
          <p:cNvPr id="4" name="Заголовок 1">
            <a:extLst>
              <a:ext uri="{FF2B5EF4-FFF2-40B4-BE49-F238E27FC236}">
                <a16:creationId xmlns:a16="http://schemas.microsoft.com/office/drawing/2014/main" id="{81CACD5E-15F7-C4F9-BDC2-0F47A20434BF}"/>
              </a:ext>
            </a:extLst>
          </p:cNvPr>
          <p:cNvSpPr txBox="1">
            <a:spLocks/>
          </p:cNvSpPr>
          <p:nvPr/>
        </p:nvSpPr>
        <p:spPr>
          <a:xfrm>
            <a:off x="1919156" y="190973"/>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dirty="0" err="1"/>
              <a:t>Солове́йко</a:t>
            </a:r>
            <a:r>
              <a:rPr lang="uk-UA" sz="3200" b="1" dirty="0"/>
              <a:t> </a:t>
            </a:r>
            <a:r>
              <a:rPr lang="uk-UA" sz="3200" b="1" dirty="0" err="1"/>
              <a:t>схі́дний</a:t>
            </a:r>
            <a:r>
              <a:rPr lang="uk-UA" sz="3200" b="1" dirty="0"/>
              <a:t>, або </a:t>
            </a:r>
            <a:r>
              <a:rPr lang="uk-UA" sz="3200" b="1" dirty="0" err="1"/>
              <a:t>звича́йний</a:t>
            </a:r>
            <a:r>
              <a:rPr lang="uk-UA" sz="3200" b="1" dirty="0"/>
              <a:t> (</a:t>
            </a:r>
            <a:r>
              <a:rPr lang="en-GB" sz="3200" b="1" dirty="0"/>
              <a:t>Luscinia </a:t>
            </a:r>
            <a:r>
              <a:rPr lang="en-GB" sz="3200" b="1" dirty="0" err="1"/>
              <a:t>luscinia</a:t>
            </a:r>
            <a:r>
              <a:rPr lang="en-GB" sz="3200" b="1" dirty="0"/>
              <a:t>)</a:t>
            </a:r>
            <a:endParaRPr lang="uk-UA" sz="3200" b="1" dirty="0"/>
          </a:p>
        </p:txBody>
      </p:sp>
      <p:pic>
        <p:nvPicPr>
          <p:cNvPr id="5" name="Рисунок 4">
            <a:extLst>
              <a:ext uri="{FF2B5EF4-FFF2-40B4-BE49-F238E27FC236}">
                <a16:creationId xmlns:a16="http://schemas.microsoft.com/office/drawing/2014/main" id="{E4D06D4C-C863-2EEC-37A3-6EFB7DEBE80C}"/>
              </a:ext>
            </a:extLst>
          </p:cNvPr>
          <p:cNvPicPr>
            <a:picLocks noChangeAspect="1"/>
          </p:cNvPicPr>
          <p:nvPr/>
        </p:nvPicPr>
        <p:blipFill>
          <a:blip r:embed="rId2"/>
          <a:stretch>
            <a:fillRect/>
          </a:stretch>
        </p:blipFill>
        <p:spPr>
          <a:xfrm>
            <a:off x="8647355" y="1112812"/>
            <a:ext cx="3080036" cy="2316187"/>
          </a:xfrm>
          <a:prstGeom prst="rect">
            <a:avLst/>
          </a:prstGeom>
        </p:spPr>
      </p:pic>
      <p:pic>
        <p:nvPicPr>
          <p:cNvPr id="6" name="Рисунок 5">
            <a:extLst>
              <a:ext uri="{FF2B5EF4-FFF2-40B4-BE49-F238E27FC236}">
                <a16:creationId xmlns:a16="http://schemas.microsoft.com/office/drawing/2014/main" id="{EEC357FF-B4E7-D5D2-751D-CB7E0E677CE1}"/>
              </a:ext>
            </a:extLst>
          </p:cNvPr>
          <p:cNvPicPr>
            <a:picLocks noChangeAspect="1"/>
          </p:cNvPicPr>
          <p:nvPr/>
        </p:nvPicPr>
        <p:blipFill>
          <a:blip r:embed="rId3"/>
          <a:stretch>
            <a:fillRect/>
          </a:stretch>
        </p:blipFill>
        <p:spPr>
          <a:xfrm>
            <a:off x="8172469" y="3871350"/>
            <a:ext cx="4029808" cy="2686539"/>
          </a:xfrm>
          <a:prstGeom prst="rect">
            <a:avLst/>
          </a:prstGeom>
        </p:spPr>
      </p:pic>
    </p:spTree>
    <p:extLst>
      <p:ext uri="{BB962C8B-B14F-4D97-AF65-F5344CB8AC3E}">
        <p14:creationId xmlns:p14="http://schemas.microsoft.com/office/powerpoint/2010/main" val="3989668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EDDD63-E7E5-673E-4CC1-4C18238A2697}"/>
              </a:ext>
            </a:extLst>
          </p:cNvPr>
          <p:cNvSpPr>
            <a:spLocks noGrp="1"/>
          </p:cNvSpPr>
          <p:nvPr>
            <p:ph type="title"/>
          </p:nvPr>
        </p:nvSpPr>
        <p:spPr>
          <a:xfrm>
            <a:off x="1143953" y="0"/>
            <a:ext cx="8911687" cy="1280890"/>
          </a:xfrm>
        </p:spPr>
        <p:txBody>
          <a:bodyPr>
            <a:normAutofit/>
          </a:bodyPr>
          <a:lstStyle/>
          <a:p>
            <a:r>
              <a:rPr lang="uk-UA" sz="3200" b="1" dirty="0"/>
              <a:t>Синиця чубата (</a:t>
            </a:r>
            <a:r>
              <a:rPr lang="en-GB" sz="3200" b="1" dirty="0" err="1"/>
              <a:t>Lophophanes</a:t>
            </a:r>
            <a:r>
              <a:rPr lang="en-GB" sz="3200" b="1" dirty="0"/>
              <a:t> </a:t>
            </a:r>
            <a:r>
              <a:rPr lang="en-GB" sz="3200" b="1" dirty="0" err="1"/>
              <a:t>cristatus</a:t>
            </a:r>
            <a:r>
              <a:rPr lang="en-GB" sz="3200" b="1" dirty="0"/>
              <a:t>, </a:t>
            </a:r>
            <a:r>
              <a:rPr lang="uk-UA" sz="3200" b="1" dirty="0"/>
              <a:t>раніше — </a:t>
            </a:r>
            <a:r>
              <a:rPr lang="en-GB" sz="3200" b="1" dirty="0"/>
              <a:t>Parus </a:t>
            </a:r>
            <a:r>
              <a:rPr lang="en-GB" sz="3200" b="1" dirty="0" err="1"/>
              <a:t>cristatus</a:t>
            </a:r>
            <a:r>
              <a:rPr lang="en-GB" sz="3200" b="1" dirty="0"/>
              <a:t>) </a:t>
            </a:r>
            <a:endParaRPr lang="uk-UA" sz="3200" b="1" dirty="0"/>
          </a:p>
        </p:txBody>
      </p:sp>
      <p:sp>
        <p:nvSpPr>
          <p:cNvPr id="3" name="Объект 2">
            <a:extLst>
              <a:ext uri="{FF2B5EF4-FFF2-40B4-BE49-F238E27FC236}">
                <a16:creationId xmlns:a16="http://schemas.microsoft.com/office/drawing/2014/main" id="{46B78D3B-D267-7594-166F-7E30A59F7D14}"/>
              </a:ext>
            </a:extLst>
          </p:cNvPr>
          <p:cNvSpPr>
            <a:spLocks noGrp="1"/>
          </p:cNvSpPr>
          <p:nvPr>
            <p:ph idx="1"/>
          </p:nvPr>
        </p:nvSpPr>
        <p:spPr>
          <a:xfrm>
            <a:off x="377483" y="1423181"/>
            <a:ext cx="7343336" cy="3777622"/>
          </a:xfrm>
        </p:spPr>
        <p:txBody>
          <a:bodyPr>
            <a:noAutofit/>
          </a:bodyPr>
          <a:lstStyle/>
          <a:p>
            <a:pPr algn="just"/>
            <a:r>
              <a:rPr lang="ru-RU" dirty="0"/>
              <a:t>невеликий птах </a:t>
            </a:r>
            <a:r>
              <a:rPr lang="ru-RU" dirty="0" err="1"/>
              <a:t>родини</a:t>
            </a:r>
            <a:r>
              <a:rPr lang="ru-RU" dirty="0"/>
              <a:t> </a:t>
            </a:r>
            <a:r>
              <a:rPr lang="ru-RU" dirty="0" err="1"/>
              <a:t>синицевих</a:t>
            </a:r>
            <a:r>
              <a:rPr lang="ru-RU" dirty="0"/>
              <a:t> (</a:t>
            </a:r>
            <a:r>
              <a:rPr lang="ru-RU" dirty="0" err="1"/>
              <a:t>Paridae</a:t>
            </a:r>
            <a:r>
              <a:rPr lang="ru-RU" dirty="0"/>
              <a:t>). </a:t>
            </a:r>
            <a:r>
              <a:rPr lang="ru-RU" dirty="0" err="1"/>
              <a:t>Характерний</a:t>
            </a:r>
            <a:r>
              <a:rPr lang="ru-RU" dirty="0"/>
              <a:t> </a:t>
            </a:r>
            <a:r>
              <a:rPr lang="ru-RU" dirty="0" err="1"/>
              <a:t>мешканець</a:t>
            </a:r>
            <a:r>
              <a:rPr lang="ru-RU" dirty="0"/>
              <a:t> </a:t>
            </a:r>
            <a:r>
              <a:rPr lang="ru-RU" dirty="0" err="1"/>
              <a:t>хвойних</a:t>
            </a:r>
            <a:r>
              <a:rPr lang="ru-RU" dirty="0"/>
              <a:t> </a:t>
            </a:r>
            <a:r>
              <a:rPr lang="ru-RU" dirty="0" err="1"/>
              <a:t>лісів</a:t>
            </a:r>
            <a:r>
              <a:rPr lang="ru-RU" dirty="0"/>
              <a:t>. В </a:t>
            </a:r>
            <a:r>
              <a:rPr lang="ru-RU" dirty="0" err="1"/>
              <a:t>Україні</a:t>
            </a:r>
            <a:r>
              <a:rPr lang="ru-RU" dirty="0"/>
              <a:t> </a:t>
            </a:r>
            <a:r>
              <a:rPr lang="ru-RU" dirty="0" err="1"/>
              <a:t>осілий</a:t>
            </a:r>
            <a:r>
              <a:rPr lang="ru-RU" dirty="0"/>
              <a:t>, </a:t>
            </a:r>
            <a:r>
              <a:rPr lang="ru-RU" dirty="0" err="1"/>
              <a:t>кочовий</a:t>
            </a:r>
            <a:r>
              <a:rPr lang="ru-RU" dirty="0"/>
              <a:t> вид. </a:t>
            </a:r>
            <a:r>
              <a:rPr lang="ru-RU" dirty="0" err="1"/>
              <a:t>Охороняється</a:t>
            </a:r>
            <a:r>
              <a:rPr lang="ru-RU" dirty="0"/>
              <a:t> </a:t>
            </a:r>
            <a:r>
              <a:rPr lang="ru-RU" dirty="0" err="1"/>
              <a:t>Бернською</a:t>
            </a:r>
            <a:r>
              <a:rPr lang="ru-RU" dirty="0"/>
              <a:t> </a:t>
            </a:r>
            <a:r>
              <a:rPr lang="ru-RU" dirty="0" err="1"/>
              <a:t>конвенцією</a:t>
            </a:r>
            <a:r>
              <a:rPr lang="ru-RU" dirty="0"/>
              <a:t>.</a:t>
            </a:r>
          </a:p>
          <a:p>
            <a:pPr algn="just"/>
            <a:r>
              <a:rPr lang="uk-UA" dirty="0"/>
              <a:t>Маса тіла 10-13 г. Довжина тіла близько 12 см. У дорослого птаха голова зверху чорно-бура, пера з білою верхівкою; на потилиці великий загострений «чуб»; щоки білі, окреслені ззаду чорними смугами; горло чорне; на боках шиї чорні смуги, які заходять на задню частину шиї; спина, плечі, покривні пера верху крил, поперек і надхвістя сірувато-бурі; низ білий, на боках тулуба і череві сірувато-вохристий відтінок; махові і стернові пера бурі; дзьоб чорний; ноги сірувато-бурі. У молодого птаха «чуб» менший, іноді ледь помітний; пера «чуба» і горла бурі; темні смуги на задній частині шиї розвинені слабо або відсутні.</a:t>
            </a:r>
          </a:p>
          <a:p>
            <a:pPr algn="just"/>
            <a:r>
              <a:rPr lang="uk-UA" dirty="0"/>
              <a:t>Дорослий птах від решти синиць відрізняється довгим «чубом», а молодий — тим, що пера верху голови з білою верхівкою.</a:t>
            </a:r>
          </a:p>
          <a:p>
            <a:pPr algn="just"/>
            <a:endParaRPr lang="uk-UA" dirty="0"/>
          </a:p>
        </p:txBody>
      </p:sp>
      <p:pic>
        <p:nvPicPr>
          <p:cNvPr id="4" name="Рисунок 3">
            <a:extLst>
              <a:ext uri="{FF2B5EF4-FFF2-40B4-BE49-F238E27FC236}">
                <a16:creationId xmlns:a16="http://schemas.microsoft.com/office/drawing/2014/main" id="{9A552181-F411-77C1-8DDA-D39821CFB140}"/>
              </a:ext>
            </a:extLst>
          </p:cNvPr>
          <p:cNvPicPr>
            <a:picLocks noChangeAspect="1"/>
          </p:cNvPicPr>
          <p:nvPr/>
        </p:nvPicPr>
        <p:blipFill>
          <a:blip r:embed="rId2"/>
          <a:stretch>
            <a:fillRect/>
          </a:stretch>
        </p:blipFill>
        <p:spPr>
          <a:xfrm>
            <a:off x="9227015" y="158988"/>
            <a:ext cx="2854788" cy="2854788"/>
          </a:xfrm>
          <a:prstGeom prst="rect">
            <a:avLst/>
          </a:prstGeom>
        </p:spPr>
      </p:pic>
      <p:pic>
        <p:nvPicPr>
          <p:cNvPr id="5" name="Рисунок 4">
            <a:extLst>
              <a:ext uri="{FF2B5EF4-FFF2-40B4-BE49-F238E27FC236}">
                <a16:creationId xmlns:a16="http://schemas.microsoft.com/office/drawing/2014/main" id="{71EC376B-27D9-4083-1BBF-FB210A5E49BA}"/>
              </a:ext>
            </a:extLst>
          </p:cNvPr>
          <p:cNvPicPr>
            <a:picLocks noChangeAspect="1"/>
          </p:cNvPicPr>
          <p:nvPr/>
        </p:nvPicPr>
        <p:blipFill>
          <a:blip r:embed="rId3"/>
          <a:stretch>
            <a:fillRect/>
          </a:stretch>
        </p:blipFill>
        <p:spPr>
          <a:xfrm>
            <a:off x="7857758" y="3591999"/>
            <a:ext cx="3956759" cy="2113709"/>
          </a:xfrm>
          <a:prstGeom prst="rect">
            <a:avLst/>
          </a:prstGeom>
        </p:spPr>
      </p:pic>
    </p:spTree>
    <p:extLst>
      <p:ext uri="{BB962C8B-B14F-4D97-AF65-F5344CB8AC3E}">
        <p14:creationId xmlns:p14="http://schemas.microsoft.com/office/powerpoint/2010/main" val="1050364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3708C86-EC92-9BBE-7048-FE3294E7649A}"/>
              </a:ext>
            </a:extLst>
          </p:cNvPr>
          <p:cNvSpPr>
            <a:spLocks noGrp="1"/>
          </p:cNvSpPr>
          <p:nvPr>
            <p:ph idx="1"/>
          </p:nvPr>
        </p:nvSpPr>
        <p:spPr>
          <a:xfrm>
            <a:off x="553329" y="640445"/>
            <a:ext cx="11657428" cy="3777622"/>
          </a:xfrm>
        </p:spPr>
        <p:txBody>
          <a:bodyPr>
            <a:noAutofit/>
          </a:bodyPr>
          <a:lstStyle/>
          <a:p>
            <a:pPr algn="just"/>
            <a:r>
              <a:rPr lang="uk-UA" sz="1500" dirty="0"/>
              <a:t>В Україні поширена в лісовій і значній частині лісостепової смуги, а також Карпатах. У центральній Україні найбільш південною точкою гніздування є околиці м. Черкас.</a:t>
            </a:r>
          </a:p>
          <a:p>
            <a:pPr algn="just"/>
            <a:r>
              <a:rPr lang="uk-UA" sz="1500" dirty="0"/>
              <a:t>Як правило, осілий птах, менше ніж інші синиці схильна до сезонних переміщень. Лише на крайній півночі ареалу — на Кольському півострові відмічені нерегулярні кочівлі на відстань не більше 100 км.</a:t>
            </a:r>
          </a:p>
          <a:p>
            <a:pPr algn="just"/>
            <a:r>
              <a:rPr lang="uk-UA" sz="1500" dirty="0"/>
              <a:t>Під час зимових </a:t>
            </a:r>
            <a:r>
              <a:rPr lang="uk-UA" sz="1500" dirty="0" err="1"/>
              <a:t>кочівель</a:t>
            </a:r>
            <a:r>
              <a:rPr lang="uk-UA" sz="1500" dirty="0"/>
              <a:t> трапляється в лісах і парках на півночі Дніпропетровщини і Запорізького Придніпров'я.</a:t>
            </a:r>
          </a:p>
          <a:p>
            <a:pPr algn="just"/>
            <a:r>
              <a:rPr lang="uk-UA" sz="1500" dirty="0"/>
              <a:t>Чисельність в Європі оцінена в 6,1—12,0 млн пар, в Україні — 75—95 тис. пар. Спостерігається скорочення чисельності популяції.</a:t>
            </a:r>
          </a:p>
          <a:p>
            <a:pPr algn="just"/>
            <a:r>
              <a:rPr lang="uk-UA" sz="1500" dirty="0"/>
              <a:t>Хвойний ліс — типовий біотоп чубатої синиці</a:t>
            </a:r>
          </a:p>
          <a:p>
            <a:pPr algn="just"/>
            <a:r>
              <a:rPr lang="uk-UA" sz="1500" dirty="0"/>
              <a:t>Населяє хвойні ліси, у листяних не зустрічається. Гніздиться середньовікових та стиглих соснових та ялинових лісах, інколи — в молодих (але за наявності дупел). У мішаних </a:t>
            </a:r>
            <a:r>
              <a:rPr lang="uk-UA" sz="1500" dirty="0" err="1"/>
              <a:t>хвойно</a:t>
            </a:r>
            <a:r>
              <a:rPr lang="uk-UA" sz="1500" dirty="0"/>
              <a:t>-листяних лісах зустрічається </a:t>
            </a:r>
            <a:r>
              <a:rPr lang="uk-UA" sz="1500" dirty="0" err="1"/>
              <a:t>рідко</a:t>
            </a:r>
            <a:r>
              <a:rPr lang="uk-UA" sz="1500" dirty="0"/>
              <a:t>. Близького сусідства з людиною уникає.</a:t>
            </a:r>
          </a:p>
          <a:p>
            <a:pPr algn="just"/>
            <a:r>
              <a:rPr lang="uk-UA" sz="1500" dirty="0"/>
              <a:t>Гніздиться поодинокими парами. Гніздо влаштовує в дуплах з вузьким вхідним отвором (25-30 мм), в трухлявих пнях тощо. Гнізда розміщують невисоко над землею, на висоті 0,5-2 м. Птахи очищують дупла від деревної </a:t>
            </a:r>
            <a:r>
              <a:rPr lang="uk-UA" sz="1500" dirty="0" err="1"/>
              <a:t>трухи</a:t>
            </a:r>
            <a:r>
              <a:rPr lang="uk-UA" sz="1500" dirty="0"/>
              <a:t>, нерідко розширюють, а в трухлявих пнях можуть майже повністю видовбувати дупла. Інколи гніздиться в старих дуплах дятлів або в пустотах між гілками гнізд хижих птахів. Гніздо будує з моху з незначною домішкою лишайників, волосся, шерсті. Лоток вистилається шерстю, інколи з додаванням рослинного пуху, павутиння та коконів комах. </a:t>
            </a:r>
          </a:p>
        </p:txBody>
      </p:sp>
      <p:sp>
        <p:nvSpPr>
          <p:cNvPr id="4" name="Заголовок 1">
            <a:extLst>
              <a:ext uri="{FF2B5EF4-FFF2-40B4-BE49-F238E27FC236}">
                <a16:creationId xmlns:a16="http://schemas.microsoft.com/office/drawing/2014/main" id="{9BDCFC82-8727-A909-8307-99D89954B463}"/>
              </a:ext>
            </a:extLst>
          </p:cNvPr>
          <p:cNvSpPr txBox="1">
            <a:spLocks/>
          </p:cNvSpPr>
          <p:nvPr/>
        </p:nvSpPr>
        <p:spPr>
          <a:xfrm>
            <a:off x="1640156" y="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2400" b="1" dirty="0"/>
              <a:t>Синиця чубата (</a:t>
            </a:r>
            <a:r>
              <a:rPr lang="en-GB" sz="2400" b="1" dirty="0" err="1"/>
              <a:t>Lophophanes</a:t>
            </a:r>
            <a:r>
              <a:rPr lang="en-GB" sz="2400" b="1" dirty="0"/>
              <a:t> </a:t>
            </a:r>
            <a:r>
              <a:rPr lang="en-GB" sz="2400" b="1" dirty="0" err="1"/>
              <a:t>cristatus</a:t>
            </a:r>
            <a:r>
              <a:rPr lang="en-GB" sz="2400" b="1" dirty="0"/>
              <a:t>, </a:t>
            </a:r>
            <a:r>
              <a:rPr lang="uk-UA" sz="2400" b="1" dirty="0"/>
              <a:t>раніше — </a:t>
            </a:r>
            <a:r>
              <a:rPr lang="en-GB" sz="2400" b="1" dirty="0"/>
              <a:t>Parus </a:t>
            </a:r>
            <a:r>
              <a:rPr lang="en-GB" sz="2400" b="1" dirty="0" err="1"/>
              <a:t>cristatus</a:t>
            </a:r>
            <a:r>
              <a:rPr lang="en-GB" sz="2400" b="1" dirty="0"/>
              <a:t>) </a:t>
            </a:r>
            <a:endParaRPr lang="uk-UA" sz="2400" b="1" dirty="0"/>
          </a:p>
        </p:txBody>
      </p:sp>
      <p:pic>
        <p:nvPicPr>
          <p:cNvPr id="5" name="Рисунок 4">
            <a:extLst>
              <a:ext uri="{FF2B5EF4-FFF2-40B4-BE49-F238E27FC236}">
                <a16:creationId xmlns:a16="http://schemas.microsoft.com/office/drawing/2014/main" id="{A3BC0B39-FF4C-3AC4-740B-990D76BF305F}"/>
              </a:ext>
            </a:extLst>
          </p:cNvPr>
          <p:cNvPicPr>
            <a:picLocks noChangeAspect="1"/>
          </p:cNvPicPr>
          <p:nvPr/>
        </p:nvPicPr>
        <p:blipFill>
          <a:blip r:embed="rId2"/>
          <a:stretch>
            <a:fillRect/>
          </a:stretch>
        </p:blipFill>
        <p:spPr>
          <a:xfrm>
            <a:off x="4495800" y="5086282"/>
            <a:ext cx="3772486" cy="2292309"/>
          </a:xfrm>
          <a:prstGeom prst="rect">
            <a:avLst/>
          </a:prstGeom>
        </p:spPr>
      </p:pic>
    </p:spTree>
    <p:extLst>
      <p:ext uri="{BB962C8B-B14F-4D97-AF65-F5344CB8AC3E}">
        <p14:creationId xmlns:p14="http://schemas.microsoft.com/office/powerpoint/2010/main" val="2099775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E1100A-F210-55D9-5119-EA983ED2500F}"/>
              </a:ext>
            </a:extLst>
          </p:cNvPr>
          <p:cNvSpPr>
            <a:spLocks noGrp="1"/>
          </p:cNvSpPr>
          <p:nvPr>
            <p:ph type="title"/>
          </p:nvPr>
        </p:nvSpPr>
        <p:spPr>
          <a:xfrm>
            <a:off x="1889540" y="0"/>
            <a:ext cx="8911687" cy="1280890"/>
          </a:xfrm>
        </p:spPr>
        <p:txBody>
          <a:bodyPr>
            <a:normAutofit/>
          </a:bodyPr>
          <a:lstStyle/>
          <a:p>
            <a:r>
              <a:rPr lang="ru-RU" sz="3200" b="1" i="1" dirty="0" err="1"/>
              <a:t>Сини́ця</a:t>
            </a:r>
            <a:r>
              <a:rPr lang="ru-RU" sz="3200" b="1" i="1" dirty="0"/>
              <a:t> </a:t>
            </a:r>
            <a:r>
              <a:rPr lang="ru-RU" sz="3200" b="1" i="1" dirty="0" err="1"/>
              <a:t>вели́ка</a:t>
            </a:r>
            <a:r>
              <a:rPr lang="ru-RU" sz="3200" b="1" i="1" dirty="0"/>
              <a:t>(</a:t>
            </a:r>
            <a:r>
              <a:rPr lang="ru-RU" sz="3200" b="1" i="1" dirty="0" err="1"/>
              <a:t>Parus</a:t>
            </a:r>
            <a:r>
              <a:rPr lang="ru-RU" sz="3200" b="1" i="1" dirty="0"/>
              <a:t> </a:t>
            </a:r>
            <a:r>
              <a:rPr lang="ru-RU" sz="3200" b="1" i="1" dirty="0" err="1"/>
              <a:t>major</a:t>
            </a:r>
            <a:r>
              <a:rPr lang="ru-RU" sz="3200" b="1" i="1" dirty="0"/>
              <a:t>)</a:t>
            </a:r>
            <a:endParaRPr lang="uk-UA" sz="3200" b="1" i="1" dirty="0"/>
          </a:p>
        </p:txBody>
      </p:sp>
      <p:sp>
        <p:nvSpPr>
          <p:cNvPr id="3" name="Объект 2">
            <a:extLst>
              <a:ext uri="{FF2B5EF4-FFF2-40B4-BE49-F238E27FC236}">
                <a16:creationId xmlns:a16="http://schemas.microsoft.com/office/drawing/2014/main" id="{D70A1C9D-8957-9B32-6EEC-A0A49FEF4527}"/>
              </a:ext>
            </a:extLst>
          </p:cNvPr>
          <p:cNvSpPr>
            <a:spLocks noGrp="1"/>
          </p:cNvSpPr>
          <p:nvPr>
            <p:ph idx="1"/>
          </p:nvPr>
        </p:nvSpPr>
        <p:spPr>
          <a:xfrm>
            <a:off x="759655" y="683378"/>
            <a:ext cx="6780629" cy="3777622"/>
          </a:xfrm>
        </p:spPr>
        <p:txBody>
          <a:bodyPr>
            <a:noAutofit/>
          </a:bodyPr>
          <a:lstStyle/>
          <a:p>
            <a:pPr algn="just"/>
            <a:r>
              <a:rPr lang="ru-RU" dirty="0"/>
              <a:t>невеликий птах </a:t>
            </a:r>
            <a:r>
              <a:rPr lang="ru-RU" dirty="0" err="1"/>
              <a:t>родини</a:t>
            </a:r>
            <a:r>
              <a:rPr lang="ru-RU" dirty="0"/>
              <a:t> </a:t>
            </a:r>
            <a:r>
              <a:rPr lang="ru-RU" dirty="0" err="1"/>
              <a:t>синицевих</a:t>
            </a:r>
            <a:r>
              <a:rPr lang="ru-RU" dirty="0"/>
              <a:t>. В </a:t>
            </a:r>
            <a:r>
              <a:rPr lang="ru-RU" dirty="0" err="1"/>
              <a:t>Україні</a:t>
            </a:r>
            <a:r>
              <a:rPr lang="ru-RU" dirty="0"/>
              <a:t> </a:t>
            </a:r>
            <a:r>
              <a:rPr lang="ru-RU" dirty="0" err="1"/>
              <a:t>звичайний</a:t>
            </a:r>
            <a:r>
              <a:rPr lang="ru-RU" dirty="0"/>
              <a:t> </a:t>
            </a:r>
            <a:r>
              <a:rPr lang="ru-RU" dirty="0" err="1"/>
              <a:t>осілий</a:t>
            </a:r>
            <a:r>
              <a:rPr lang="ru-RU" dirty="0"/>
              <a:t> вид.</a:t>
            </a:r>
          </a:p>
          <a:p>
            <a:pPr algn="just"/>
            <a:r>
              <a:rPr lang="ru-RU" dirty="0" err="1"/>
              <a:t>Розміром</a:t>
            </a:r>
            <a:r>
              <a:rPr lang="ru-RU" dirty="0"/>
              <a:t> з </a:t>
            </a:r>
            <a:r>
              <a:rPr lang="ru-RU" dirty="0" err="1"/>
              <a:t>горобця</a:t>
            </a:r>
            <a:r>
              <a:rPr lang="ru-RU" dirty="0"/>
              <a:t>. </a:t>
            </a:r>
            <a:r>
              <a:rPr lang="ru-RU" dirty="0" err="1"/>
              <a:t>Маса</a:t>
            </a:r>
            <a:r>
              <a:rPr lang="ru-RU" dirty="0"/>
              <a:t> </a:t>
            </a:r>
            <a:r>
              <a:rPr lang="ru-RU" dirty="0" err="1"/>
              <a:t>тіла</a:t>
            </a:r>
            <a:r>
              <a:rPr lang="ru-RU" dirty="0"/>
              <a:t> 16-21 г, </a:t>
            </a:r>
            <a:r>
              <a:rPr lang="ru-RU" dirty="0" err="1"/>
              <a:t>довжина</a:t>
            </a:r>
            <a:r>
              <a:rPr lang="ru-RU" dirty="0"/>
              <a:t> </a:t>
            </a:r>
            <a:r>
              <a:rPr lang="ru-RU" dirty="0" err="1"/>
              <a:t>тіла</a:t>
            </a:r>
            <a:r>
              <a:rPr lang="ru-RU" dirty="0"/>
              <a:t> </a:t>
            </a:r>
            <a:r>
              <a:rPr lang="ru-RU" dirty="0" err="1"/>
              <a:t>близько</a:t>
            </a:r>
            <a:r>
              <a:rPr lang="ru-RU" dirty="0"/>
              <a:t> 14 см. У </a:t>
            </a:r>
            <a:r>
              <a:rPr lang="ru-RU" dirty="0" err="1"/>
              <a:t>дорослого</a:t>
            </a:r>
            <a:r>
              <a:rPr lang="ru-RU" dirty="0"/>
              <a:t> </a:t>
            </a:r>
            <a:r>
              <a:rPr lang="ru-RU" dirty="0" err="1"/>
              <a:t>самця</a:t>
            </a:r>
            <a:r>
              <a:rPr lang="ru-RU" dirty="0"/>
              <a:t> </a:t>
            </a:r>
            <a:r>
              <a:rPr lang="ru-RU" dirty="0" err="1"/>
              <a:t>щоки</a:t>
            </a:r>
            <a:r>
              <a:rPr lang="ru-RU" dirty="0"/>
              <a:t> </a:t>
            </a:r>
            <a:r>
              <a:rPr lang="ru-RU" dirty="0" err="1"/>
              <a:t>білі</a:t>
            </a:r>
            <a:r>
              <a:rPr lang="ru-RU" dirty="0"/>
              <a:t>; на </a:t>
            </a:r>
            <a:r>
              <a:rPr lang="ru-RU" dirty="0" err="1"/>
              <a:t>потилиці</a:t>
            </a:r>
            <a:r>
              <a:rPr lang="ru-RU" dirty="0"/>
              <a:t> невелика </a:t>
            </a:r>
            <a:r>
              <a:rPr lang="ru-RU" dirty="0" err="1"/>
              <a:t>жовтувата</a:t>
            </a:r>
            <a:r>
              <a:rPr lang="ru-RU" dirty="0"/>
              <a:t> </a:t>
            </a:r>
            <a:r>
              <a:rPr lang="ru-RU" dirty="0" err="1"/>
              <a:t>пляма</a:t>
            </a:r>
            <a:r>
              <a:rPr lang="ru-RU" dirty="0"/>
              <a:t>; </a:t>
            </a:r>
            <a:r>
              <a:rPr lang="ru-RU" dirty="0" err="1"/>
              <a:t>інше</a:t>
            </a:r>
            <a:r>
              <a:rPr lang="ru-RU" dirty="0"/>
              <a:t> </a:t>
            </a:r>
            <a:r>
              <a:rPr lang="ru-RU" dirty="0" err="1"/>
              <a:t>оперення</a:t>
            </a:r>
            <a:r>
              <a:rPr lang="ru-RU" dirty="0"/>
              <a:t> </a:t>
            </a:r>
            <a:r>
              <a:rPr lang="ru-RU" dirty="0" err="1"/>
              <a:t>голови</a:t>
            </a:r>
            <a:r>
              <a:rPr lang="ru-RU" dirty="0"/>
              <a:t>, горло, широка </a:t>
            </a:r>
            <a:r>
              <a:rPr lang="ru-RU" dirty="0" err="1"/>
              <a:t>смуга</a:t>
            </a:r>
            <a:r>
              <a:rPr lang="ru-RU" dirty="0"/>
              <a:t> </a:t>
            </a:r>
            <a:r>
              <a:rPr lang="ru-RU" dirty="0" err="1"/>
              <a:t>посеред</a:t>
            </a:r>
            <a:r>
              <a:rPr lang="ru-RU" dirty="0"/>
              <a:t> вола, грудей, черева і </a:t>
            </a:r>
            <a:r>
              <a:rPr lang="ru-RU" dirty="0" err="1"/>
              <a:t>підхвістя</a:t>
            </a:r>
            <a:r>
              <a:rPr lang="ru-RU" dirty="0"/>
              <a:t> </a:t>
            </a:r>
            <a:r>
              <a:rPr lang="ru-RU" dirty="0" err="1"/>
              <a:t>чорні</a:t>
            </a:r>
            <a:r>
              <a:rPr lang="ru-RU" dirty="0"/>
              <a:t>, на </a:t>
            </a:r>
            <a:r>
              <a:rPr lang="ru-RU" dirty="0" err="1"/>
              <a:t>голові</a:t>
            </a:r>
            <a:r>
              <a:rPr lang="ru-RU" dirty="0"/>
              <a:t> з </a:t>
            </a:r>
            <a:r>
              <a:rPr lang="ru-RU" dirty="0" err="1"/>
              <a:t>полиском</a:t>
            </a:r>
            <a:r>
              <a:rPr lang="ru-RU" dirty="0"/>
              <a:t>; спина оливково-зелена; </a:t>
            </a:r>
            <a:r>
              <a:rPr lang="ru-RU" dirty="0" err="1"/>
              <a:t>надхвістя</a:t>
            </a:r>
            <a:r>
              <a:rPr lang="ru-RU" dirty="0"/>
              <a:t> </a:t>
            </a:r>
            <a:r>
              <a:rPr lang="ru-RU" dirty="0" err="1"/>
              <a:t>сіре</a:t>
            </a:r>
            <a:r>
              <a:rPr lang="ru-RU" dirty="0"/>
              <a:t>; на </a:t>
            </a:r>
            <a:r>
              <a:rPr lang="ru-RU" dirty="0" err="1"/>
              <a:t>сизувато-сірих</a:t>
            </a:r>
            <a:r>
              <a:rPr lang="ru-RU" dirty="0"/>
              <a:t> </a:t>
            </a:r>
            <a:r>
              <a:rPr lang="ru-RU" dirty="0" err="1"/>
              <a:t>покривних</a:t>
            </a:r>
            <a:r>
              <a:rPr lang="ru-RU" dirty="0"/>
              <a:t> </a:t>
            </a:r>
            <a:r>
              <a:rPr lang="ru-RU" dirty="0" err="1"/>
              <a:t>перах</a:t>
            </a:r>
            <a:r>
              <a:rPr lang="ru-RU" dirty="0"/>
              <a:t> </a:t>
            </a:r>
            <a:r>
              <a:rPr lang="ru-RU" dirty="0" err="1"/>
              <a:t>крила</a:t>
            </a:r>
            <a:r>
              <a:rPr lang="ru-RU" dirty="0"/>
              <a:t> </a:t>
            </a:r>
            <a:r>
              <a:rPr lang="ru-RU" dirty="0" err="1"/>
              <a:t>біла</a:t>
            </a:r>
            <a:r>
              <a:rPr lang="ru-RU" dirty="0"/>
              <a:t> </a:t>
            </a:r>
            <a:r>
              <a:rPr lang="ru-RU" dirty="0" err="1"/>
              <a:t>смуга</a:t>
            </a:r>
            <a:r>
              <a:rPr lang="ru-RU" dirty="0"/>
              <a:t>; </a:t>
            </a:r>
            <a:r>
              <a:rPr lang="ru-RU" dirty="0" err="1"/>
              <a:t>воло</a:t>
            </a:r>
            <a:r>
              <a:rPr lang="ru-RU" dirty="0"/>
              <a:t>, груди та черево </a:t>
            </a:r>
            <a:r>
              <a:rPr lang="ru-RU" dirty="0" err="1"/>
              <a:t>яскраво-жовті</a:t>
            </a:r>
            <a:r>
              <a:rPr lang="ru-RU" dirty="0"/>
              <a:t>; </a:t>
            </a:r>
            <a:r>
              <a:rPr lang="ru-RU" dirty="0" err="1"/>
              <a:t>махові</a:t>
            </a:r>
            <a:r>
              <a:rPr lang="ru-RU" dirty="0"/>
              <a:t> пера </a:t>
            </a:r>
            <a:r>
              <a:rPr lang="ru-RU" dirty="0" err="1"/>
              <a:t>бурі</a:t>
            </a:r>
            <a:r>
              <a:rPr lang="ru-RU" dirty="0"/>
              <a:t>, з </a:t>
            </a:r>
            <a:r>
              <a:rPr lang="ru-RU" dirty="0" err="1"/>
              <a:t>жовтуватою</a:t>
            </a:r>
            <a:r>
              <a:rPr lang="ru-RU" dirty="0"/>
              <a:t> </a:t>
            </a:r>
            <a:r>
              <a:rPr lang="ru-RU" dirty="0" err="1"/>
              <a:t>облямівкою</a:t>
            </a:r>
            <a:r>
              <a:rPr lang="ru-RU" dirty="0"/>
              <a:t>; центральна пара </a:t>
            </a:r>
            <a:r>
              <a:rPr lang="ru-RU" dirty="0" err="1"/>
              <a:t>стернових</a:t>
            </a:r>
            <a:r>
              <a:rPr lang="ru-RU" dirty="0"/>
              <a:t> пер </a:t>
            </a:r>
            <a:r>
              <a:rPr lang="ru-RU" dirty="0" err="1"/>
              <a:t>блакитно-сіра</a:t>
            </a:r>
            <a:r>
              <a:rPr lang="ru-RU" dirty="0"/>
              <a:t>, </a:t>
            </a:r>
            <a:r>
              <a:rPr lang="ru-RU" dirty="0" err="1"/>
              <a:t>крайня</a:t>
            </a:r>
            <a:r>
              <a:rPr lang="ru-RU" dirty="0"/>
              <a:t> пара — </a:t>
            </a:r>
            <a:r>
              <a:rPr lang="ru-RU" dirty="0" err="1"/>
              <a:t>біла</a:t>
            </a:r>
            <a:r>
              <a:rPr lang="ru-RU" dirty="0"/>
              <a:t>, </a:t>
            </a:r>
            <a:r>
              <a:rPr lang="ru-RU" dirty="0" err="1"/>
              <a:t>інші</a:t>
            </a:r>
            <a:r>
              <a:rPr lang="ru-RU" dirty="0"/>
              <a:t> — </a:t>
            </a:r>
            <a:r>
              <a:rPr lang="ru-RU" dirty="0" err="1"/>
              <a:t>сірувато-бурі</a:t>
            </a:r>
            <a:r>
              <a:rPr lang="ru-RU" dirty="0"/>
              <a:t>, з </a:t>
            </a:r>
            <a:r>
              <a:rPr lang="ru-RU" dirty="0" err="1"/>
              <a:t>домішкою</a:t>
            </a:r>
            <a:r>
              <a:rPr lang="ru-RU" dirty="0"/>
              <a:t> </a:t>
            </a:r>
            <a:r>
              <a:rPr lang="ru-RU" dirty="0" err="1"/>
              <a:t>білого</a:t>
            </a:r>
            <a:r>
              <a:rPr lang="ru-RU" dirty="0"/>
              <a:t> на </a:t>
            </a:r>
            <a:r>
              <a:rPr lang="ru-RU" dirty="0" err="1"/>
              <a:t>кількох</a:t>
            </a:r>
            <a:r>
              <a:rPr lang="ru-RU" dirty="0"/>
              <a:t> </a:t>
            </a:r>
            <a:r>
              <a:rPr lang="ru-RU" dirty="0" err="1"/>
              <a:t>передостанніх</a:t>
            </a:r>
            <a:r>
              <a:rPr lang="ru-RU" dirty="0"/>
              <a:t> </a:t>
            </a:r>
            <a:r>
              <a:rPr lang="ru-RU" dirty="0" err="1"/>
              <a:t>перах</a:t>
            </a:r>
            <a:r>
              <a:rPr lang="ru-RU" dirty="0"/>
              <a:t>; </a:t>
            </a:r>
            <a:r>
              <a:rPr lang="ru-RU" dirty="0" err="1"/>
              <a:t>дзьоб</a:t>
            </a:r>
            <a:r>
              <a:rPr lang="ru-RU" dirty="0"/>
              <a:t> </a:t>
            </a:r>
            <a:r>
              <a:rPr lang="ru-RU" dirty="0" err="1"/>
              <a:t>чорний</a:t>
            </a:r>
            <a:r>
              <a:rPr lang="ru-RU" dirty="0"/>
              <a:t>; ноги темно-</a:t>
            </a:r>
            <a:r>
              <a:rPr lang="ru-RU" dirty="0" err="1"/>
              <a:t>сірі</a:t>
            </a:r>
            <a:r>
              <a:rPr lang="ru-RU" dirty="0"/>
              <a:t>. У </a:t>
            </a:r>
            <a:r>
              <a:rPr lang="ru-RU" dirty="0" err="1"/>
              <a:t>дорослої</a:t>
            </a:r>
            <a:r>
              <a:rPr lang="ru-RU" dirty="0"/>
              <a:t> самки </a:t>
            </a:r>
            <a:r>
              <a:rPr lang="ru-RU" dirty="0" err="1"/>
              <a:t>чорна</a:t>
            </a:r>
            <a:r>
              <a:rPr lang="ru-RU" dirty="0"/>
              <a:t> </a:t>
            </a:r>
            <a:r>
              <a:rPr lang="ru-RU" dirty="0" err="1"/>
              <a:t>смуга</a:t>
            </a:r>
            <a:r>
              <a:rPr lang="ru-RU" dirty="0"/>
              <a:t> на грудях і </a:t>
            </a:r>
            <a:r>
              <a:rPr lang="ru-RU" dirty="0" err="1"/>
              <a:t>череві</a:t>
            </a:r>
            <a:r>
              <a:rPr lang="ru-RU" dirty="0"/>
              <a:t> </a:t>
            </a:r>
            <a:r>
              <a:rPr lang="ru-RU" dirty="0" err="1"/>
              <a:t>значно</a:t>
            </a:r>
            <a:r>
              <a:rPr lang="ru-RU" dirty="0"/>
              <a:t> </a:t>
            </a:r>
            <a:r>
              <a:rPr lang="ru-RU" dirty="0" err="1"/>
              <a:t>вужча</a:t>
            </a:r>
            <a:r>
              <a:rPr lang="ru-RU" dirty="0"/>
              <a:t>; </a:t>
            </a:r>
            <a:r>
              <a:rPr lang="ru-RU" dirty="0" err="1"/>
              <a:t>жовта</a:t>
            </a:r>
            <a:r>
              <a:rPr lang="ru-RU" dirty="0"/>
              <a:t> </a:t>
            </a:r>
            <a:r>
              <a:rPr lang="ru-RU" dirty="0" err="1"/>
              <a:t>барва</a:t>
            </a:r>
            <a:r>
              <a:rPr lang="ru-RU" dirty="0"/>
              <a:t> в </a:t>
            </a:r>
            <a:r>
              <a:rPr lang="ru-RU" dirty="0" err="1"/>
              <a:t>оперенні</a:t>
            </a:r>
            <a:r>
              <a:rPr lang="ru-RU" dirty="0"/>
              <a:t> </a:t>
            </a:r>
            <a:r>
              <a:rPr lang="ru-RU" dirty="0" err="1"/>
              <a:t>нерідко</a:t>
            </a:r>
            <a:r>
              <a:rPr lang="ru-RU" dirty="0"/>
              <a:t> </a:t>
            </a:r>
            <a:r>
              <a:rPr lang="ru-RU" dirty="0" err="1"/>
              <a:t>блідіше</a:t>
            </a:r>
            <a:r>
              <a:rPr lang="ru-RU" dirty="0"/>
              <a:t>. </a:t>
            </a:r>
            <a:r>
              <a:rPr lang="ru-RU" dirty="0" err="1"/>
              <a:t>Молодий</a:t>
            </a:r>
            <a:r>
              <a:rPr lang="ru-RU" dirty="0"/>
              <a:t> птах </a:t>
            </a:r>
            <a:r>
              <a:rPr lang="ru-RU" dirty="0" err="1"/>
              <a:t>тьмяніший</a:t>
            </a:r>
            <a:r>
              <a:rPr lang="ru-RU" dirty="0"/>
              <a:t>; </a:t>
            </a:r>
            <a:r>
              <a:rPr lang="ru-RU" dirty="0" err="1"/>
              <a:t>вузька</a:t>
            </a:r>
            <a:r>
              <a:rPr lang="ru-RU" dirty="0"/>
              <a:t> темно-</a:t>
            </a:r>
            <a:r>
              <a:rPr lang="ru-RU" dirty="0" err="1"/>
              <a:t>сіра</a:t>
            </a:r>
            <a:r>
              <a:rPr lang="ru-RU" dirty="0"/>
              <a:t> </a:t>
            </a:r>
            <a:r>
              <a:rPr lang="ru-RU" dirty="0" err="1"/>
              <a:t>смуга</a:t>
            </a:r>
            <a:r>
              <a:rPr lang="ru-RU" dirty="0"/>
              <a:t> </a:t>
            </a:r>
            <a:r>
              <a:rPr lang="ru-RU" dirty="0" err="1"/>
              <a:t>лише</a:t>
            </a:r>
            <a:r>
              <a:rPr lang="ru-RU" dirty="0"/>
              <a:t> на </a:t>
            </a:r>
            <a:r>
              <a:rPr lang="ru-RU" dirty="0" err="1"/>
              <a:t>горлі</a:t>
            </a:r>
            <a:r>
              <a:rPr lang="ru-RU" dirty="0"/>
              <a:t>, </a:t>
            </a:r>
            <a:r>
              <a:rPr lang="ru-RU" dirty="0" err="1"/>
              <a:t>волі</a:t>
            </a:r>
            <a:r>
              <a:rPr lang="ru-RU" dirty="0"/>
              <a:t> та грудях.</a:t>
            </a:r>
          </a:p>
          <a:p>
            <a:pPr algn="just"/>
            <a:endParaRPr lang="uk-UA" dirty="0"/>
          </a:p>
        </p:txBody>
      </p:sp>
      <p:pic>
        <p:nvPicPr>
          <p:cNvPr id="5" name="Рисунок 4">
            <a:extLst>
              <a:ext uri="{FF2B5EF4-FFF2-40B4-BE49-F238E27FC236}">
                <a16:creationId xmlns:a16="http://schemas.microsoft.com/office/drawing/2014/main" id="{2153CF42-DF01-9153-C574-4194D29B571D}"/>
              </a:ext>
            </a:extLst>
          </p:cNvPr>
          <p:cNvPicPr>
            <a:picLocks noChangeAspect="1"/>
          </p:cNvPicPr>
          <p:nvPr/>
        </p:nvPicPr>
        <p:blipFill>
          <a:blip r:embed="rId2"/>
          <a:stretch>
            <a:fillRect/>
          </a:stretch>
        </p:blipFill>
        <p:spPr>
          <a:xfrm>
            <a:off x="7664218" y="764127"/>
            <a:ext cx="4266893" cy="2450904"/>
          </a:xfrm>
          <a:prstGeom prst="rect">
            <a:avLst/>
          </a:prstGeom>
        </p:spPr>
      </p:pic>
      <p:pic>
        <p:nvPicPr>
          <p:cNvPr id="6" name="Рисунок 5">
            <a:extLst>
              <a:ext uri="{FF2B5EF4-FFF2-40B4-BE49-F238E27FC236}">
                <a16:creationId xmlns:a16="http://schemas.microsoft.com/office/drawing/2014/main" id="{82D3EFF2-F4C0-6411-6750-BCAABDFD9D5C}"/>
              </a:ext>
            </a:extLst>
          </p:cNvPr>
          <p:cNvPicPr>
            <a:picLocks noChangeAspect="1"/>
          </p:cNvPicPr>
          <p:nvPr/>
        </p:nvPicPr>
        <p:blipFill>
          <a:blip r:embed="rId3"/>
          <a:stretch>
            <a:fillRect/>
          </a:stretch>
        </p:blipFill>
        <p:spPr>
          <a:xfrm>
            <a:off x="7892499" y="3429000"/>
            <a:ext cx="3810330" cy="2828789"/>
          </a:xfrm>
          <a:prstGeom prst="rect">
            <a:avLst/>
          </a:prstGeom>
        </p:spPr>
      </p:pic>
    </p:spTree>
    <p:extLst>
      <p:ext uri="{BB962C8B-B14F-4D97-AF65-F5344CB8AC3E}">
        <p14:creationId xmlns:p14="http://schemas.microsoft.com/office/powerpoint/2010/main" val="177618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D5B6DCE-279A-E114-6A6C-B40DAF770564}"/>
              </a:ext>
            </a:extLst>
          </p:cNvPr>
          <p:cNvSpPr>
            <a:spLocks noGrp="1"/>
          </p:cNvSpPr>
          <p:nvPr>
            <p:ph type="title"/>
          </p:nvPr>
        </p:nvSpPr>
        <p:spPr>
          <a:xfrm>
            <a:off x="1889540" y="0"/>
            <a:ext cx="8911687" cy="872197"/>
          </a:xfrm>
        </p:spPr>
        <p:txBody>
          <a:bodyPr>
            <a:normAutofit/>
          </a:bodyPr>
          <a:lstStyle/>
          <a:p>
            <a:r>
              <a:rPr lang="ru-RU" sz="3200" b="1" i="1" dirty="0" err="1"/>
              <a:t>Сини́ця</a:t>
            </a:r>
            <a:r>
              <a:rPr lang="ru-RU" sz="3200" b="1" i="1" dirty="0"/>
              <a:t> </a:t>
            </a:r>
            <a:r>
              <a:rPr lang="ru-RU" sz="3200" b="1" i="1" dirty="0" err="1"/>
              <a:t>вели́ка</a:t>
            </a:r>
            <a:r>
              <a:rPr lang="ru-RU" sz="3200" b="1" i="1" dirty="0"/>
              <a:t>(</a:t>
            </a:r>
            <a:r>
              <a:rPr lang="ru-RU" sz="3200" b="1" i="1" dirty="0" err="1"/>
              <a:t>Parus</a:t>
            </a:r>
            <a:r>
              <a:rPr lang="ru-RU" sz="3200" b="1" i="1" dirty="0"/>
              <a:t> </a:t>
            </a:r>
            <a:r>
              <a:rPr lang="ru-RU" sz="3200" b="1" i="1" dirty="0" err="1"/>
              <a:t>major</a:t>
            </a:r>
            <a:r>
              <a:rPr lang="ru-RU" sz="3200" b="1" i="1" dirty="0"/>
              <a:t>)</a:t>
            </a:r>
            <a:endParaRPr lang="uk-UA" sz="3200" b="1" i="1" dirty="0"/>
          </a:p>
        </p:txBody>
      </p:sp>
      <p:sp>
        <p:nvSpPr>
          <p:cNvPr id="6" name="TextBox 5">
            <a:extLst>
              <a:ext uri="{FF2B5EF4-FFF2-40B4-BE49-F238E27FC236}">
                <a16:creationId xmlns:a16="http://schemas.microsoft.com/office/drawing/2014/main" id="{E749857A-6E50-3E8E-3720-267A77FCA4F2}"/>
              </a:ext>
            </a:extLst>
          </p:cNvPr>
          <p:cNvSpPr txBox="1"/>
          <p:nvPr/>
        </p:nvSpPr>
        <p:spPr>
          <a:xfrm>
            <a:off x="1648850" y="872197"/>
            <a:ext cx="9886658" cy="5324535"/>
          </a:xfrm>
          <a:prstGeom prst="rect">
            <a:avLst/>
          </a:prstGeom>
          <a:noFill/>
        </p:spPr>
        <p:txBody>
          <a:bodyPr wrap="square">
            <a:spAutoFit/>
          </a:bodyPr>
          <a:lstStyle/>
          <a:p>
            <a:pPr algn="just"/>
            <a:r>
              <a:rPr lang="uk-UA" sz="2000" b="1" dirty="0"/>
              <a:t>Спосіб життя</a:t>
            </a:r>
          </a:p>
          <a:p>
            <a:pPr algn="just"/>
            <a:r>
              <a:rPr lang="uk-UA" sz="2000" dirty="0"/>
              <a:t>Восени та взимку синички збираються і зграї, часто об’єднуючись і з іншими видами синиць, зокрема синицею блакитною. Таке суспільне життя допомагає пташкам оборонятись від хижаків та знаходити харчі. Синиці дуже голосисті і обмінюються між собою багатим набором свисту, та інших звуків. У кінці зими зграйки починають розпадатися. Самці займають певну територію, а дещо пізніше і самиці вирушають на пошуки партнера. Раціон синиць досить різноманітний: навесні та влітку вони харчуються комахами та гусінню, а взимку – захованими під корою павуками та личинками. Схопивши дзьобом тверду личинку, синиця починає довбати її об гілку, поки та не розм’якне. Також охоче поїдає різноманітне насіння рослин: букові та лісові горішки, насіння ясеня, клена, соняшника, тису, глоду, бруслини. Восени синички частенько ласують перестиглими плодами, а сніжною зимою злітаються до годівниць. У пошуках здобичі ці рухливі птахи бігають по гілках, часто навіть головою донизу. Їхніми природними ворогами є дрібні пернаті хижаки, ласки, тхори і куниці, а білки і ворони дуже часто розорюють їх гнізда.</a:t>
            </a:r>
          </a:p>
        </p:txBody>
      </p:sp>
    </p:spTree>
    <p:extLst>
      <p:ext uri="{BB962C8B-B14F-4D97-AF65-F5344CB8AC3E}">
        <p14:creationId xmlns:p14="http://schemas.microsoft.com/office/powerpoint/2010/main" val="273778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CBD7D86-12E2-0876-5B00-394B9DD76670}"/>
              </a:ext>
            </a:extLst>
          </p:cNvPr>
          <p:cNvPicPr>
            <a:picLocks noGrp="1" noChangeAspect="1"/>
          </p:cNvPicPr>
          <p:nvPr>
            <p:ph idx="1"/>
          </p:nvPr>
        </p:nvPicPr>
        <p:blipFill rotWithShape="1">
          <a:blip r:embed="rId2"/>
          <a:srcRect l="6190" t="29827" r="49767" b="25378"/>
          <a:stretch/>
        </p:blipFill>
        <p:spPr>
          <a:xfrm>
            <a:off x="577516" y="174831"/>
            <a:ext cx="11381874" cy="6508337"/>
          </a:xfrm>
        </p:spPr>
      </p:pic>
    </p:spTree>
    <p:extLst>
      <p:ext uri="{BB962C8B-B14F-4D97-AF65-F5344CB8AC3E}">
        <p14:creationId xmlns:p14="http://schemas.microsoft.com/office/powerpoint/2010/main" val="4211832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0D8AC61-561F-C3C4-FD8E-25D767CCE6C0}"/>
              </a:ext>
            </a:extLst>
          </p:cNvPr>
          <p:cNvSpPr>
            <a:spLocks noGrp="1"/>
          </p:cNvSpPr>
          <p:nvPr>
            <p:ph idx="1"/>
          </p:nvPr>
        </p:nvSpPr>
        <p:spPr>
          <a:xfrm>
            <a:off x="350355" y="436098"/>
            <a:ext cx="8031315" cy="3777622"/>
          </a:xfrm>
        </p:spPr>
        <p:txBody>
          <a:bodyPr>
            <a:noAutofit/>
          </a:bodyPr>
          <a:lstStyle/>
          <a:p>
            <a:pPr marL="0" indent="0" algn="just">
              <a:buNone/>
            </a:pPr>
            <a:r>
              <a:rPr lang="uk-UA" b="1" dirty="0"/>
              <a:t>                           Розмноження</a:t>
            </a:r>
          </a:p>
          <a:p>
            <a:pPr algn="just"/>
            <a:r>
              <a:rPr lang="uk-UA" dirty="0"/>
              <a:t>  Навесні самець займає домашню ділянку і одразу сповіщає про це своїх суперників голосним співом, який в той же час приваблює і самиць. Помітивши потенційну партнерку, самець розпушує маніжку та починає нервово пурхати навколо неї. Якщо кавалер самиці сподобався, вона присідає на гілці, розкриває крила і дзьоб, і вимагає частування, а самець намагається її нагодувати. Вчені вважають, що таким чином самиця перевіряє, чи зможе її партнер прогодувати потомство. Після цього самець показує обраниці вибране ним місце для гнізда, яким може стати дупло або штучна хатинка. Якщо це місце самиці сподобається, пара розпочинає будівництво гнізда із тонких гілочок, вистилаючи його мохом, сухою травою, пухом та шерстю. У квітні самиця відкладає 6-12 білих яєць з червонуватими крапинками і насиджує кладку протягом 10-14 днів, харчуючись тим, що принесе самець. Пташенята вилуплюються голими та сліпими, але через 2-3 тижні вже вилітають із гнізда. Батьки догодовують їх ще близько тижня. Іноді пара синиць встигає зробити ще один виводок, і тоді старших пташенят догодовує один самець. Взимку молодь приєднується до синичих зграйок. Статево зрілими пташки стають у 10 місяців, і вже наступної весни виводять своє власне потомство.</a:t>
            </a:r>
          </a:p>
          <a:p>
            <a:pPr algn="just"/>
            <a:endParaRPr lang="uk-UA" dirty="0"/>
          </a:p>
        </p:txBody>
      </p:sp>
      <p:sp>
        <p:nvSpPr>
          <p:cNvPr id="4" name="Заголовок 1">
            <a:extLst>
              <a:ext uri="{FF2B5EF4-FFF2-40B4-BE49-F238E27FC236}">
                <a16:creationId xmlns:a16="http://schemas.microsoft.com/office/drawing/2014/main" id="{9EDC77AD-000D-5BB4-F28C-A26063588B26}"/>
              </a:ext>
            </a:extLst>
          </p:cNvPr>
          <p:cNvSpPr txBox="1">
            <a:spLocks/>
          </p:cNvSpPr>
          <p:nvPr/>
        </p:nvSpPr>
        <p:spPr>
          <a:xfrm>
            <a:off x="1889540" y="0"/>
            <a:ext cx="8911687" cy="872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200" b="1" i="1"/>
              <a:t>Сини́ця вели́ка(Parus major)</a:t>
            </a:r>
            <a:endParaRPr lang="uk-UA" sz="3200" b="1" i="1" dirty="0"/>
          </a:p>
        </p:txBody>
      </p:sp>
      <p:pic>
        <p:nvPicPr>
          <p:cNvPr id="5" name="Рисунок 4">
            <a:extLst>
              <a:ext uri="{FF2B5EF4-FFF2-40B4-BE49-F238E27FC236}">
                <a16:creationId xmlns:a16="http://schemas.microsoft.com/office/drawing/2014/main" id="{F0D2BE94-43DE-DEB3-EFFF-050732B60D35}"/>
              </a:ext>
            </a:extLst>
          </p:cNvPr>
          <p:cNvPicPr>
            <a:picLocks noChangeAspect="1"/>
          </p:cNvPicPr>
          <p:nvPr/>
        </p:nvPicPr>
        <p:blipFill>
          <a:blip r:embed="rId2"/>
          <a:stretch>
            <a:fillRect/>
          </a:stretch>
        </p:blipFill>
        <p:spPr>
          <a:xfrm>
            <a:off x="8381670" y="1218795"/>
            <a:ext cx="3810330" cy="3913971"/>
          </a:xfrm>
          <a:prstGeom prst="rect">
            <a:avLst/>
          </a:prstGeom>
        </p:spPr>
      </p:pic>
    </p:spTree>
    <p:extLst>
      <p:ext uri="{BB962C8B-B14F-4D97-AF65-F5344CB8AC3E}">
        <p14:creationId xmlns:p14="http://schemas.microsoft.com/office/powerpoint/2010/main" val="383947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50C30E-AD64-070E-5B49-148975373032}"/>
              </a:ext>
            </a:extLst>
          </p:cNvPr>
          <p:cNvSpPr>
            <a:spLocks noGrp="1"/>
          </p:cNvSpPr>
          <p:nvPr>
            <p:ph type="title"/>
          </p:nvPr>
        </p:nvSpPr>
        <p:spPr>
          <a:xfrm>
            <a:off x="1640156" y="202079"/>
            <a:ext cx="8911687" cy="515373"/>
          </a:xfrm>
        </p:spPr>
        <p:txBody>
          <a:bodyPr>
            <a:normAutofit fontScale="90000"/>
          </a:bodyPr>
          <a:lstStyle/>
          <a:p>
            <a:r>
              <a:rPr lang="uk-UA" sz="3200" b="1" i="1" dirty="0"/>
              <a:t>Шишкар ялиновий (</a:t>
            </a:r>
            <a:r>
              <a:rPr lang="en-GB" sz="3200" b="1" i="1" dirty="0" err="1"/>
              <a:t>Loxia</a:t>
            </a:r>
            <a:r>
              <a:rPr lang="en-GB" sz="3200" b="1" i="1" dirty="0"/>
              <a:t> </a:t>
            </a:r>
            <a:r>
              <a:rPr lang="en-GB" sz="3200" b="1" i="1" dirty="0" err="1"/>
              <a:t>curvirostra</a:t>
            </a:r>
            <a:r>
              <a:rPr lang="en-GB" sz="3200" b="1" i="1" dirty="0"/>
              <a:t>)</a:t>
            </a:r>
            <a:endParaRPr lang="uk-UA" sz="3200" b="1" i="1" dirty="0"/>
          </a:p>
        </p:txBody>
      </p:sp>
      <p:sp>
        <p:nvSpPr>
          <p:cNvPr id="3" name="Объект 2">
            <a:extLst>
              <a:ext uri="{FF2B5EF4-FFF2-40B4-BE49-F238E27FC236}">
                <a16:creationId xmlns:a16="http://schemas.microsoft.com/office/drawing/2014/main" id="{291F1788-188F-5CA4-CB15-4CE93ACDC527}"/>
              </a:ext>
            </a:extLst>
          </p:cNvPr>
          <p:cNvSpPr>
            <a:spLocks noGrp="1"/>
          </p:cNvSpPr>
          <p:nvPr>
            <p:ph idx="1"/>
          </p:nvPr>
        </p:nvSpPr>
        <p:spPr>
          <a:xfrm>
            <a:off x="230266" y="1132226"/>
            <a:ext cx="7720911" cy="3777622"/>
          </a:xfrm>
        </p:spPr>
        <p:txBody>
          <a:bodyPr>
            <a:noAutofit/>
          </a:bodyPr>
          <a:lstStyle/>
          <a:p>
            <a:pPr algn="just"/>
            <a:r>
              <a:rPr lang="uk-UA" dirty="0"/>
              <a:t>В Україні осілий, кочовий і зимуючий птах північного сходу Полісся, Карпат і Кримських гір. Зимує також в лісовій та лісостеповій смугах.</a:t>
            </a:r>
          </a:p>
          <a:p>
            <a:pPr algn="just"/>
            <a:r>
              <a:rPr lang="uk-UA" dirty="0"/>
              <a:t>Довжина тіла — до 17 см, розмах крил — 27-31 см, вага — 28-40 г, тривалість життя — 7 років. Птах розміром більший за горобця. Самці і самки дуже відрізняються за забарвленням. Дорослий самець майже повністю яскраво-червоний. З віком забарвлення самця стає </a:t>
            </a:r>
            <a:r>
              <a:rPr lang="uk-UA" dirty="0" err="1"/>
              <a:t>насиченішим</a:t>
            </a:r>
            <a:r>
              <a:rPr lang="uk-UA" dirty="0"/>
              <a:t>. Задня частина черева і підхвістя сірі. На бурих покривних перах крил червоний відтінок. Махові і стернові пера бурі. Ноги темно-бурі. Самка сірувато-зелена, на спині помірна темна строкатість, поперек і надхвістя жовтувато-зелені. Молодий птах сірувато-білий, з густою темною строкатістю. Шишкар має велику голову, чіпкі лапи, що дозволяють йому підвішуватись на шишках вниз головою, і глибоко вирізаний хвіст. Птах легко визначається за незвичним дзьобом (як у соснового шишкаря, але не таким товстим і менш загнутим) — він хрестоподібний, верхня щелепа перехрещується з нижньою. Цікаво, що пташенята з'являються на світ з нормальним дзьобом, як у більшості птахів.</a:t>
            </a:r>
          </a:p>
        </p:txBody>
      </p:sp>
      <p:pic>
        <p:nvPicPr>
          <p:cNvPr id="5" name="Рисунок 4">
            <a:extLst>
              <a:ext uri="{FF2B5EF4-FFF2-40B4-BE49-F238E27FC236}">
                <a16:creationId xmlns:a16="http://schemas.microsoft.com/office/drawing/2014/main" id="{8B8F26C5-5E8A-3C23-CC53-22E52D0A16FC}"/>
              </a:ext>
            </a:extLst>
          </p:cNvPr>
          <p:cNvPicPr>
            <a:picLocks noChangeAspect="1"/>
          </p:cNvPicPr>
          <p:nvPr/>
        </p:nvPicPr>
        <p:blipFill>
          <a:blip r:embed="rId2"/>
          <a:stretch>
            <a:fillRect/>
          </a:stretch>
        </p:blipFill>
        <p:spPr>
          <a:xfrm>
            <a:off x="8266241" y="717452"/>
            <a:ext cx="3925759" cy="3271466"/>
          </a:xfrm>
          <a:prstGeom prst="rect">
            <a:avLst/>
          </a:prstGeom>
        </p:spPr>
      </p:pic>
      <p:pic>
        <p:nvPicPr>
          <p:cNvPr id="6" name="Рисунок 5">
            <a:extLst>
              <a:ext uri="{FF2B5EF4-FFF2-40B4-BE49-F238E27FC236}">
                <a16:creationId xmlns:a16="http://schemas.microsoft.com/office/drawing/2014/main" id="{16ACBDF3-1B01-CA6D-025F-091FDBC91081}"/>
              </a:ext>
            </a:extLst>
          </p:cNvPr>
          <p:cNvPicPr>
            <a:picLocks noChangeAspect="1"/>
          </p:cNvPicPr>
          <p:nvPr/>
        </p:nvPicPr>
        <p:blipFill>
          <a:blip r:embed="rId3"/>
          <a:stretch>
            <a:fillRect/>
          </a:stretch>
        </p:blipFill>
        <p:spPr>
          <a:xfrm>
            <a:off x="7951177" y="3967172"/>
            <a:ext cx="4240823" cy="2890828"/>
          </a:xfrm>
          <a:prstGeom prst="rect">
            <a:avLst/>
          </a:prstGeom>
        </p:spPr>
      </p:pic>
    </p:spTree>
    <p:extLst>
      <p:ext uri="{BB962C8B-B14F-4D97-AF65-F5344CB8AC3E}">
        <p14:creationId xmlns:p14="http://schemas.microsoft.com/office/powerpoint/2010/main" val="217784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BCA6318-59B1-13CC-B224-2890E8B21370}"/>
              </a:ext>
            </a:extLst>
          </p:cNvPr>
          <p:cNvSpPr>
            <a:spLocks noGrp="1"/>
          </p:cNvSpPr>
          <p:nvPr>
            <p:ph idx="1"/>
          </p:nvPr>
        </p:nvSpPr>
        <p:spPr>
          <a:xfrm>
            <a:off x="347004" y="822737"/>
            <a:ext cx="8384465" cy="3777622"/>
          </a:xfrm>
        </p:spPr>
        <p:txBody>
          <a:bodyPr>
            <a:noAutofit/>
          </a:bodyPr>
          <a:lstStyle/>
          <a:p>
            <a:pPr algn="just"/>
            <a:r>
              <a:rPr lang="uk-UA" dirty="0"/>
              <a:t>Ялиновий шишкар – денний, шумний і рухливий птах хвойних і мішаних лісів, що пов`язане з тим, що харчується він насінням ялини, сосни або модрини. Іноді споживає насіння листяних дерев, а також бруньки, ягоди і комах. При малому урожаї ялинового насіння кочує, залітаючи далеко за межі гніздового ареалу. Птахи, як папуги, </a:t>
            </a:r>
            <a:r>
              <a:rPr lang="uk-UA" dirty="0" err="1"/>
              <a:t>карабкаються</a:t>
            </a:r>
            <a:r>
              <a:rPr lang="uk-UA" dirty="0"/>
              <a:t> по дереву з допомогою дзьоба і лап. Дуже цікавим способом шишкар добуває насіння з шишки: зірвавши дзьобом шишку, або просто висячи на ній вниз головою, він сідає на гілку і притискає її пальцями однієї лапки, перевернувши шишку лусками наверх. Потім розкриває луски і дістає насіння. Для того, щоб </a:t>
            </a:r>
            <a:r>
              <a:rPr lang="uk-UA" dirty="0" err="1"/>
              <a:t>об`їсти</a:t>
            </a:r>
            <a:r>
              <a:rPr lang="uk-UA" dirty="0"/>
              <a:t> цілу шишку, шишкарю необхідно всього 2-3 хвилини. У зв`язку з тим, що пташенята народжуються з простим дзьобом, перехрещення розвивається пізніше. У одних особин воно стає правостороннім, у інших – лівостороннім. У птахів з правостороннім схрещуванням права нога і хвіст допомагають зберегти рівновагу, а лівою ногою птах тримає шишку. У птахів з лівостороннім схрещуванням все навпаки: ліва нога слугує для рівноваги, права – тримає шишку. Такий розподіл птахів не випадковий, тому що до одних шишок легше добратись справа, до інших – зліва. От і виходить, що одні шишки об`їдають шишкарі-</a:t>
            </a:r>
            <a:r>
              <a:rPr lang="uk-UA" dirty="0" err="1"/>
              <a:t>правші</a:t>
            </a:r>
            <a:r>
              <a:rPr lang="uk-UA" dirty="0"/>
              <a:t>, а інші – шишкарі-лівші. Зазвичай птахи тримаються зграйками в кронах дерев.</a:t>
            </a:r>
          </a:p>
        </p:txBody>
      </p:sp>
      <p:pic>
        <p:nvPicPr>
          <p:cNvPr id="4" name="Рисунок 3">
            <a:extLst>
              <a:ext uri="{FF2B5EF4-FFF2-40B4-BE49-F238E27FC236}">
                <a16:creationId xmlns:a16="http://schemas.microsoft.com/office/drawing/2014/main" id="{1DFDCA6C-3E58-C411-B8BD-3B58967E924D}"/>
              </a:ext>
            </a:extLst>
          </p:cNvPr>
          <p:cNvPicPr>
            <a:picLocks noChangeAspect="1"/>
          </p:cNvPicPr>
          <p:nvPr/>
        </p:nvPicPr>
        <p:blipFill>
          <a:blip r:embed="rId2"/>
          <a:stretch>
            <a:fillRect/>
          </a:stretch>
        </p:blipFill>
        <p:spPr>
          <a:xfrm>
            <a:off x="8731469" y="450166"/>
            <a:ext cx="3113527" cy="1950554"/>
          </a:xfrm>
          <a:prstGeom prst="rect">
            <a:avLst/>
          </a:prstGeom>
        </p:spPr>
      </p:pic>
      <p:sp>
        <p:nvSpPr>
          <p:cNvPr id="5" name="Заголовок 1">
            <a:extLst>
              <a:ext uri="{FF2B5EF4-FFF2-40B4-BE49-F238E27FC236}">
                <a16:creationId xmlns:a16="http://schemas.microsoft.com/office/drawing/2014/main" id="{C4BFC66A-392C-EFEC-9132-9AB8B02FD6A0}"/>
              </a:ext>
            </a:extLst>
          </p:cNvPr>
          <p:cNvSpPr txBox="1">
            <a:spLocks/>
          </p:cNvSpPr>
          <p:nvPr/>
        </p:nvSpPr>
        <p:spPr>
          <a:xfrm>
            <a:off x="1640156" y="202079"/>
            <a:ext cx="8911687" cy="51537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dirty="0"/>
              <a:t>Шишкар ялиновий (</a:t>
            </a:r>
            <a:r>
              <a:rPr lang="en-GB" sz="3200" b="1" i="1" dirty="0" err="1"/>
              <a:t>Loxia</a:t>
            </a:r>
            <a:r>
              <a:rPr lang="en-GB" sz="3200" b="1" i="1" dirty="0"/>
              <a:t> </a:t>
            </a:r>
            <a:r>
              <a:rPr lang="en-GB" sz="3200" b="1" i="1" dirty="0" err="1"/>
              <a:t>curvirostra</a:t>
            </a:r>
            <a:r>
              <a:rPr lang="en-GB" sz="3200" b="1" i="1" dirty="0"/>
              <a:t>)</a:t>
            </a:r>
            <a:endParaRPr lang="uk-UA" sz="3200" b="1" i="1" dirty="0"/>
          </a:p>
        </p:txBody>
      </p:sp>
      <p:pic>
        <p:nvPicPr>
          <p:cNvPr id="6" name="Рисунок 5">
            <a:extLst>
              <a:ext uri="{FF2B5EF4-FFF2-40B4-BE49-F238E27FC236}">
                <a16:creationId xmlns:a16="http://schemas.microsoft.com/office/drawing/2014/main" id="{E9DFB392-C98E-AEBE-153D-679AA6478A4A}"/>
              </a:ext>
            </a:extLst>
          </p:cNvPr>
          <p:cNvPicPr>
            <a:picLocks noChangeAspect="1"/>
          </p:cNvPicPr>
          <p:nvPr/>
        </p:nvPicPr>
        <p:blipFill>
          <a:blip r:embed="rId3"/>
          <a:stretch>
            <a:fillRect/>
          </a:stretch>
        </p:blipFill>
        <p:spPr>
          <a:xfrm>
            <a:off x="8722091" y="3332281"/>
            <a:ext cx="3810330" cy="2536156"/>
          </a:xfrm>
          <a:prstGeom prst="rect">
            <a:avLst/>
          </a:prstGeom>
        </p:spPr>
      </p:pic>
    </p:spTree>
    <p:extLst>
      <p:ext uri="{BB962C8B-B14F-4D97-AF65-F5344CB8AC3E}">
        <p14:creationId xmlns:p14="http://schemas.microsoft.com/office/powerpoint/2010/main" val="411787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FFB685E-9F20-3E78-2F3B-CA088A1844D1}"/>
              </a:ext>
            </a:extLst>
          </p:cNvPr>
          <p:cNvSpPr>
            <a:spLocks noGrp="1"/>
          </p:cNvSpPr>
          <p:nvPr>
            <p:ph idx="1"/>
          </p:nvPr>
        </p:nvSpPr>
        <p:spPr>
          <a:xfrm>
            <a:off x="348341" y="501131"/>
            <a:ext cx="8033329" cy="3777622"/>
          </a:xfrm>
        </p:spPr>
        <p:txBody>
          <a:bodyPr>
            <a:noAutofit/>
          </a:bodyPr>
          <a:lstStyle/>
          <a:p>
            <a:pPr marL="0" indent="0" algn="just">
              <a:buNone/>
            </a:pPr>
            <a:r>
              <a:rPr lang="uk-UA" sz="1600" b="1" i="1" u="sng" dirty="0"/>
              <a:t>                       Розмноження</a:t>
            </a:r>
          </a:p>
          <a:p>
            <a:pPr algn="just"/>
            <a:r>
              <a:rPr lang="uk-UA" sz="1600" dirty="0"/>
              <a:t>На відміну від більшості інших видів, у ялинового шишкаря немає визначеного періоду виведення потомства. При наявності корму він може гніздитись навіть в люті морози. Паруванню передують шлюбні ігри: самець невпинно співає і крутиться, стрибає з гілки на гілку, а побачивши самку – переслідує її. Гніздо з тонких гілок, моху, лишайників і шерсті будує тільки самка, розташовуючи його під пухнастою ялиновою гілкою, щоб захистити від холоду. Кладку з 3-4 зеленувато-блакитних яєць насиджує самка, протягом 14-16 діб. В цей час самець її годує і співає, захищаючи територію і показуючи, що вона зайнята. Пташенята залишаються в гнізді 2-3 тижні. </a:t>
            </a:r>
            <a:r>
              <a:rPr lang="uk-UA" sz="1600" dirty="0" err="1"/>
              <a:t>Зльотки</a:t>
            </a:r>
            <a:r>
              <a:rPr lang="uk-UA" sz="1600" dirty="0"/>
              <a:t> довго підкормлюються батьками. Після закінчення гніздового періоду птахи утворюють зграйки і починають кочувати.</a:t>
            </a:r>
          </a:p>
          <a:p>
            <a:pPr marL="0" indent="0" algn="just">
              <a:buNone/>
            </a:pPr>
            <a:r>
              <a:rPr lang="uk-UA" sz="1600" b="1" i="1" u="sng" dirty="0"/>
              <a:t>              Охорона</a:t>
            </a:r>
          </a:p>
          <a:p>
            <a:pPr algn="just"/>
            <a:r>
              <a:rPr lang="uk-UA" sz="1600" dirty="0"/>
              <a:t>Чисельність птахів на певній місцевості коливається з року в рік, що пов`язано з наявністю корму. За кількістю шишкарів можна судити про поточний стан насіннєвого запасу даного лісу. Встановлено, що шишкарі </a:t>
            </a:r>
            <a:r>
              <a:rPr lang="uk-UA" sz="1600" dirty="0" err="1"/>
              <a:t>поїдать</a:t>
            </a:r>
            <a:r>
              <a:rPr lang="uk-UA" sz="1600" dirty="0"/>
              <a:t> хвойну тлю. Крім цього цей вид сприяє природному відновленню ялинових, ялицевих і соснових лісів. В літературі відсутні дані про ворогів виду. Скоріше за все, це пов`язано з тим, що птах, харчуючись насінням хвойних дерев, просочується смолою і стає несмачним. Проте популяції може зашкодити людина, вирубуючи великі ділянки хвойного лісу і лишаючи птахів місць проживання і корму. Вид перебуває під захистом Бернської конвенції </a:t>
            </a:r>
          </a:p>
          <a:p>
            <a:pPr algn="just"/>
            <a:endParaRPr lang="uk-UA" sz="1600" dirty="0"/>
          </a:p>
          <a:p>
            <a:pPr algn="just"/>
            <a:endParaRPr lang="uk-UA" sz="1600" dirty="0"/>
          </a:p>
        </p:txBody>
      </p:sp>
      <p:sp>
        <p:nvSpPr>
          <p:cNvPr id="4" name="Заголовок 1">
            <a:extLst>
              <a:ext uri="{FF2B5EF4-FFF2-40B4-BE49-F238E27FC236}">
                <a16:creationId xmlns:a16="http://schemas.microsoft.com/office/drawing/2014/main" id="{46522117-FE28-8B7B-3162-BC8F0A8E7AAF}"/>
              </a:ext>
            </a:extLst>
          </p:cNvPr>
          <p:cNvSpPr txBox="1">
            <a:spLocks/>
          </p:cNvSpPr>
          <p:nvPr/>
        </p:nvSpPr>
        <p:spPr>
          <a:xfrm>
            <a:off x="1640156" y="72817"/>
            <a:ext cx="8911687" cy="51537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dirty="0"/>
              <a:t>Шишкар ялиновий (</a:t>
            </a:r>
            <a:r>
              <a:rPr lang="en-GB" sz="3200" b="1" i="1" dirty="0" err="1"/>
              <a:t>Loxia</a:t>
            </a:r>
            <a:r>
              <a:rPr lang="en-GB" sz="3200" b="1" i="1" dirty="0"/>
              <a:t> </a:t>
            </a:r>
            <a:r>
              <a:rPr lang="en-GB" sz="3200" b="1" i="1" dirty="0" err="1"/>
              <a:t>curvirostra</a:t>
            </a:r>
            <a:r>
              <a:rPr lang="en-GB" sz="3200" b="1" i="1" dirty="0"/>
              <a:t>)</a:t>
            </a:r>
            <a:endParaRPr lang="uk-UA" sz="3200" b="1" i="1" dirty="0"/>
          </a:p>
        </p:txBody>
      </p:sp>
      <p:pic>
        <p:nvPicPr>
          <p:cNvPr id="5" name="Рисунок 4">
            <a:extLst>
              <a:ext uri="{FF2B5EF4-FFF2-40B4-BE49-F238E27FC236}">
                <a16:creationId xmlns:a16="http://schemas.microsoft.com/office/drawing/2014/main" id="{F01419BD-02A8-BC06-7E02-B20F13B08E0B}"/>
              </a:ext>
            </a:extLst>
          </p:cNvPr>
          <p:cNvPicPr>
            <a:picLocks noChangeAspect="1"/>
          </p:cNvPicPr>
          <p:nvPr/>
        </p:nvPicPr>
        <p:blipFill>
          <a:blip r:embed="rId2"/>
          <a:stretch>
            <a:fillRect/>
          </a:stretch>
        </p:blipFill>
        <p:spPr>
          <a:xfrm>
            <a:off x="8381670" y="806462"/>
            <a:ext cx="3810330" cy="2255716"/>
          </a:xfrm>
          <a:prstGeom prst="rect">
            <a:avLst/>
          </a:prstGeom>
        </p:spPr>
      </p:pic>
      <p:pic>
        <p:nvPicPr>
          <p:cNvPr id="6" name="Рисунок 5">
            <a:extLst>
              <a:ext uri="{FF2B5EF4-FFF2-40B4-BE49-F238E27FC236}">
                <a16:creationId xmlns:a16="http://schemas.microsoft.com/office/drawing/2014/main" id="{E37B0D7F-8946-24D1-C5B7-DB10E83B2F4D}"/>
              </a:ext>
            </a:extLst>
          </p:cNvPr>
          <p:cNvPicPr>
            <a:picLocks noChangeAspect="1"/>
          </p:cNvPicPr>
          <p:nvPr/>
        </p:nvPicPr>
        <p:blipFill>
          <a:blip r:embed="rId3"/>
          <a:stretch>
            <a:fillRect/>
          </a:stretch>
        </p:blipFill>
        <p:spPr>
          <a:xfrm>
            <a:off x="8381670" y="3795823"/>
            <a:ext cx="3810330" cy="1981372"/>
          </a:xfrm>
          <a:prstGeom prst="rect">
            <a:avLst/>
          </a:prstGeom>
        </p:spPr>
      </p:pic>
    </p:spTree>
    <p:extLst>
      <p:ext uri="{BB962C8B-B14F-4D97-AF65-F5344CB8AC3E}">
        <p14:creationId xmlns:p14="http://schemas.microsoft.com/office/powerpoint/2010/main" val="2584453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D09E1-5ABB-A064-1FF7-796C0B6A82E9}"/>
              </a:ext>
            </a:extLst>
          </p:cNvPr>
          <p:cNvSpPr>
            <a:spLocks noGrp="1"/>
          </p:cNvSpPr>
          <p:nvPr>
            <p:ph type="title"/>
          </p:nvPr>
        </p:nvSpPr>
        <p:spPr>
          <a:xfrm>
            <a:off x="2086488" y="192254"/>
            <a:ext cx="8911687" cy="627915"/>
          </a:xfrm>
        </p:spPr>
        <p:txBody>
          <a:bodyPr>
            <a:normAutofit/>
          </a:bodyPr>
          <a:lstStyle/>
          <a:p>
            <a:r>
              <a:rPr lang="uk-UA" sz="3200" b="1" i="1" dirty="0"/>
              <a:t>Ряд </a:t>
            </a:r>
            <a:r>
              <a:rPr lang="uk-UA" sz="3200" b="1" i="1" dirty="0" err="1"/>
              <a:t>Дятлоподі́бні</a:t>
            </a:r>
            <a:r>
              <a:rPr lang="uk-UA" sz="3200" b="1" i="1" dirty="0"/>
              <a:t> (</a:t>
            </a:r>
            <a:r>
              <a:rPr lang="en-GB" sz="3200" b="1" i="1" dirty="0"/>
              <a:t>Piciformes) </a:t>
            </a:r>
            <a:endParaRPr lang="uk-UA" sz="3200" b="1" i="1" dirty="0"/>
          </a:p>
        </p:txBody>
      </p:sp>
      <p:sp>
        <p:nvSpPr>
          <p:cNvPr id="3" name="Объект 2">
            <a:extLst>
              <a:ext uri="{FF2B5EF4-FFF2-40B4-BE49-F238E27FC236}">
                <a16:creationId xmlns:a16="http://schemas.microsoft.com/office/drawing/2014/main" id="{A1A7E1A8-6E43-0DC3-5A3E-02A6174C47B5}"/>
              </a:ext>
            </a:extLst>
          </p:cNvPr>
          <p:cNvSpPr>
            <a:spLocks noGrp="1"/>
          </p:cNvSpPr>
          <p:nvPr>
            <p:ph idx="1"/>
          </p:nvPr>
        </p:nvSpPr>
        <p:spPr>
          <a:xfrm>
            <a:off x="590843" y="946778"/>
            <a:ext cx="11310425" cy="3777622"/>
          </a:xfrm>
        </p:spPr>
        <p:txBody>
          <a:bodyPr>
            <a:noAutofit/>
          </a:bodyPr>
          <a:lstStyle/>
          <a:p>
            <a:pPr algn="just"/>
            <a:r>
              <a:rPr lang="uk-UA" dirty="0"/>
              <a:t>ряд птахів, що нараховує понад 400 видів. Досить спеціалізована група птахів невеликого та середнього розміру, що ведуть переважно деревний спосіб життя. Зустрічаються на всіх материках, за виключенням Австралії та Антарктиди. Більшість є комахоїдними, хоча тукани та </a:t>
            </a:r>
            <a:r>
              <a:rPr lang="uk-UA" dirty="0" err="1"/>
              <a:t>бородаткові</a:t>
            </a:r>
            <a:r>
              <a:rPr lang="uk-UA" dirty="0"/>
              <a:t> живляться переважно фруктами. Практично у всіх </a:t>
            </a:r>
            <a:r>
              <a:rPr lang="uk-UA" dirty="0" err="1"/>
              <a:t>дятлоподібних</a:t>
            </a:r>
            <a:r>
              <a:rPr lang="uk-UA" dirty="0"/>
              <a:t> два пальці на лапах </a:t>
            </a:r>
            <a:r>
              <a:rPr lang="uk-UA" dirty="0" err="1"/>
              <a:t>протистоять</a:t>
            </a:r>
            <a:r>
              <a:rPr lang="uk-UA" dirty="0"/>
              <a:t> двом іншим (подібно до папуг), що характерно для птахів, які більшу частину свого життя проводять на гілках дерев. Розміри становлять від 8 см у довжину та 7 г маси (</a:t>
            </a:r>
            <a:r>
              <a:rPr lang="uk-UA" dirty="0" err="1"/>
              <a:t>добаш</a:t>
            </a:r>
            <a:r>
              <a:rPr lang="uk-UA" dirty="0"/>
              <a:t> </a:t>
            </a:r>
            <a:r>
              <a:rPr lang="uk-UA" dirty="0" err="1"/>
              <a:t>малазійський</a:t>
            </a:r>
            <a:r>
              <a:rPr lang="uk-UA" dirty="0"/>
              <a:t>) до 63 см у довжину та 680 г (тукан великий). Усі види відкладають гнізда в укриттях, пташенята гніздового типу. Більшість видів є осілими або кочівними.</a:t>
            </a:r>
          </a:p>
          <a:p>
            <a:pPr algn="just"/>
            <a:r>
              <a:rPr lang="uk-UA" dirty="0"/>
              <a:t>Ряд </a:t>
            </a:r>
            <a:r>
              <a:rPr lang="uk-UA" dirty="0" err="1"/>
              <a:t>дятлоподібних</a:t>
            </a:r>
            <a:r>
              <a:rPr lang="uk-UA" dirty="0"/>
              <a:t> відокремився від примітивних </a:t>
            </a:r>
            <a:r>
              <a:rPr lang="uk-UA" dirty="0" err="1"/>
              <a:t>сиворакшоподібних</a:t>
            </a:r>
            <a:r>
              <a:rPr lang="uk-UA" dirty="0"/>
              <a:t>, які були близькими до предків рибалочок і момотів. Ймовірно, першою виникла родина </a:t>
            </a:r>
            <a:r>
              <a:rPr lang="uk-UA" dirty="0" err="1"/>
              <a:t>бородаткових</a:t>
            </a:r>
            <a:r>
              <a:rPr lang="uk-UA" dirty="0"/>
              <a:t>, давні предкові форми </a:t>
            </a:r>
            <a:r>
              <a:rPr lang="uk-UA" dirty="0" err="1"/>
              <a:t>якамар</a:t>
            </a:r>
            <a:r>
              <a:rPr lang="uk-UA" dirty="0"/>
              <a:t>, туканів і дятлів, а пізніше — родина </a:t>
            </a:r>
            <a:r>
              <a:rPr lang="uk-UA" dirty="0" err="1"/>
              <a:t>воскоїдових</a:t>
            </a:r>
            <a:r>
              <a:rPr lang="uk-UA" dirty="0"/>
              <a:t>.</a:t>
            </a:r>
          </a:p>
          <a:p>
            <a:pPr algn="just"/>
            <a:r>
              <a:rPr lang="uk-UA" dirty="0"/>
              <a:t>Маса від 6 до 680 г. Найменші розміри має </a:t>
            </a:r>
            <a:r>
              <a:rPr lang="uk-UA" dirty="0" err="1"/>
              <a:t>добаш</a:t>
            </a:r>
            <a:r>
              <a:rPr lang="uk-UA" dirty="0"/>
              <a:t> </a:t>
            </a:r>
            <a:r>
              <a:rPr lang="uk-UA" dirty="0" err="1"/>
              <a:t>малазійський</a:t>
            </a:r>
            <a:r>
              <a:rPr lang="uk-UA" dirty="0"/>
              <a:t> (</a:t>
            </a:r>
            <a:r>
              <a:rPr lang="en-GB" dirty="0" err="1"/>
              <a:t>Sasia</a:t>
            </a:r>
            <a:r>
              <a:rPr lang="en-GB" dirty="0"/>
              <a:t> </a:t>
            </a:r>
            <a:r>
              <a:rPr lang="en-GB" dirty="0" err="1"/>
              <a:t>abnormis</a:t>
            </a:r>
            <a:r>
              <a:rPr lang="en-GB" dirty="0"/>
              <a:t>); </a:t>
            </a:r>
            <a:r>
              <a:rPr lang="uk-UA" dirty="0"/>
              <a:t>найбільші — представники родини </a:t>
            </a:r>
            <a:r>
              <a:rPr lang="uk-UA" dirty="0" err="1"/>
              <a:t>туканових</a:t>
            </a:r>
            <a:r>
              <a:rPr lang="uk-UA" dirty="0"/>
              <a:t> (тукан великий), жовна чорна та інші. У одних забарвлення тьмяне, у інших — строкате та яскраве. Статевий диморфізм виражений слабко або відсутній, вікові відмінності незначні. Більшість мають різної довжини прямий, долотоподібний або до кінця дещо зігнутий дзьоб. Найбільших розмірів він досягає у </a:t>
            </a:r>
            <a:r>
              <a:rPr lang="uk-UA" dirty="0" err="1"/>
              <a:t>туканових</a:t>
            </a:r>
            <a:r>
              <a:rPr lang="uk-UA" dirty="0"/>
              <a:t> — його довжина може становити половину довжини тіла. Ніздрі не наскрізні. У представників родини дятлових для захисту дихальних шляхів від потрапляння дрібних уламків деревини під час довбання слугують щетинкоподібні пера, що прикривають ніздрі.</a:t>
            </a:r>
          </a:p>
          <a:p>
            <a:pPr algn="just"/>
            <a:endParaRPr lang="uk-UA" dirty="0"/>
          </a:p>
          <a:p>
            <a:pPr algn="just"/>
            <a:endParaRPr lang="uk-UA" dirty="0"/>
          </a:p>
        </p:txBody>
      </p:sp>
    </p:spTree>
    <p:extLst>
      <p:ext uri="{BB962C8B-B14F-4D97-AF65-F5344CB8AC3E}">
        <p14:creationId xmlns:p14="http://schemas.microsoft.com/office/powerpoint/2010/main" val="985296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F19EA9B-A633-7D1E-5EBD-CEAFCBB9EECB}"/>
              </a:ext>
            </a:extLst>
          </p:cNvPr>
          <p:cNvSpPr>
            <a:spLocks noGrp="1"/>
          </p:cNvSpPr>
          <p:nvPr>
            <p:ph idx="1"/>
          </p:nvPr>
        </p:nvSpPr>
        <p:spPr>
          <a:xfrm>
            <a:off x="886265" y="1022252"/>
            <a:ext cx="10986867" cy="3777622"/>
          </a:xfrm>
        </p:spPr>
        <p:txBody>
          <a:bodyPr>
            <a:noAutofit/>
          </a:bodyPr>
          <a:lstStyle/>
          <a:p>
            <a:pPr marL="0" indent="0" algn="just">
              <a:buNone/>
            </a:pPr>
            <a:r>
              <a:rPr lang="uk-UA" sz="1600" b="1" dirty="0"/>
              <a:t>              Поширення та місця існування</a:t>
            </a:r>
          </a:p>
          <a:p>
            <a:pPr algn="just"/>
            <a:r>
              <a:rPr lang="uk-UA" sz="1600" dirty="0"/>
              <a:t>Зустрічаються на всіх материках, за виключенням Австралії та Антарктиди; відсутні в Новій Гвінеї і Новій Зеландії, на Мадагаскарі. Найбільше видове різноманіття характерне для Південної Америки.</a:t>
            </a:r>
          </a:p>
          <a:p>
            <a:pPr algn="just"/>
            <a:r>
              <a:rPr lang="uk-UA" sz="1600" dirty="0"/>
              <a:t>Населяють ліси різного типу, проникають у сади та парки; деякі види мешкають в степу та навіть в напівпустелях (наприклад, дятел техаський (</a:t>
            </a:r>
            <a:r>
              <a:rPr lang="en-GB" sz="1600" dirty="0" err="1"/>
              <a:t>Picoides</a:t>
            </a:r>
            <a:r>
              <a:rPr lang="en-GB" sz="1600" dirty="0"/>
              <a:t> </a:t>
            </a:r>
            <a:r>
              <a:rPr lang="en-GB" sz="1600" dirty="0" err="1"/>
              <a:t>scalaris</a:t>
            </a:r>
            <a:r>
              <a:rPr lang="en-GB" sz="1600" dirty="0"/>
              <a:t>) </a:t>
            </a:r>
            <a:r>
              <a:rPr lang="uk-UA" sz="1600" dirty="0"/>
              <a:t>на південному сході Північної Америки, </a:t>
            </a:r>
            <a:r>
              <a:rPr lang="uk-UA" sz="1600" dirty="0" err="1"/>
              <a:t>декол</a:t>
            </a:r>
            <a:r>
              <a:rPr lang="uk-UA" sz="1600" dirty="0"/>
              <a:t> андійський (</a:t>
            </a:r>
            <a:r>
              <a:rPr lang="en-GB" sz="1600" dirty="0" err="1"/>
              <a:t>Colaptes</a:t>
            </a:r>
            <a:r>
              <a:rPr lang="en-GB" sz="1600" dirty="0"/>
              <a:t> rupicola) </a:t>
            </a:r>
            <a:r>
              <a:rPr lang="uk-UA" sz="1600" dirty="0"/>
              <a:t>та дятел </a:t>
            </a:r>
            <a:r>
              <a:rPr lang="uk-UA" sz="1600" dirty="0" err="1"/>
              <a:t>сіроголовий</a:t>
            </a:r>
            <a:r>
              <a:rPr lang="uk-UA" sz="1600" dirty="0"/>
              <a:t> (</a:t>
            </a:r>
            <a:r>
              <a:rPr lang="en-GB" sz="1600" dirty="0" err="1"/>
              <a:t>Geocolaptes</a:t>
            </a:r>
            <a:r>
              <a:rPr lang="en-GB" sz="1600" dirty="0"/>
              <a:t> </a:t>
            </a:r>
            <a:r>
              <a:rPr lang="en-GB" sz="1600" dirty="0" err="1"/>
              <a:t>olivaceus</a:t>
            </a:r>
            <a:r>
              <a:rPr lang="en-GB" sz="1600" dirty="0"/>
              <a:t>) </a:t>
            </a:r>
            <a:r>
              <a:rPr lang="uk-UA" sz="1600" dirty="0"/>
              <a:t>у Південній Америці).</a:t>
            </a:r>
          </a:p>
          <a:p>
            <a:pPr algn="just"/>
            <a:r>
              <a:rPr lang="uk-UA" sz="1600" dirty="0"/>
              <a:t>Більшість видів є осілими або кочівними, небагато — перелітними (наприклад, </a:t>
            </a:r>
            <a:r>
              <a:rPr lang="uk-UA" sz="1600" dirty="0" err="1"/>
              <a:t>крутиголовка</a:t>
            </a:r>
            <a:r>
              <a:rPr lang="uk-UA" sz="1600" dirty="0"/>
              <a:t>).</a:t>
            </a:r>
          </a:p>
          <a:p>
            <a:pPr algn="just"/>
            <a:r>
              <a:rPr lang="uk-UA" sz="1600" dirty="0"/>
              <a:t>До розмноження приступають у віці одного року. </a:t>
            </a:r>
            <a:r>
              <a:rPr lang="uk-UA" sz="1600" dirty="0" err="1"/>
              <a:t>Моногами</a:t>
            </a:r>
            <a:r>
              <a:rPr lang="uk-UA" sz="1600" dirty="0"/>
              <a:t>. Гніздяться поодинокими парами, рідше невеликими групами. Голоси, як правило, голосні та різкі, іноді мелодійні, для деяких видів характерним є «барабанний </a:t>
            </a:r>
            <a:r>
              <a:rPr lang="uk-UA" sz="1600" dirty="0" err="1"/>
              <a:t>дроб</a:t>
            </a:r>
            <a:r>
              <a:rPr lang="uk-UA" sz="1600" dirty="0"/>
              <a:t>», що видається за допомогою дзьоба. У </a:t>
            </a:r>
            <a:r>
              <a:rPr lang="uk-UA" sz="1600" dirty="0" err="1"/>
              <a:t>воскоїдових</a:t>
            </a:r>
            <a:r>
              <a:rPr lang="uk-UA" sz="1600" dirty="0"/>
              <a:t> елементом шлюбної поведінки є токові польоти. Гнізда влаштовують переважно в дуплах. Причому більшість представників родини дятлових видовбують їх самостійно, рідше займають порожнини в деревині. Деякі види риють гніздові </a:t>
            </a:r>
            <a:r>
              <a:rPr lang="uk-UA" sz="1600" dirty="0" err="1"/>
              <a:t>нори</a:t>
            </a:r>
            <a:r>
              <a:rPr lang="uk-UA" sz="1600" dirty="0"/>
              <a:t>. </a:t>
            </a:r>
          </a:p>
          <a:p>
            <a:pPr algn="just"/>
            <a:r>
              <a:rPr lang="uk-UA" sz="1600" dirty="0"/>
              <a:t>У живленні переважають різноманітні комахи, їх личинки та яйця, насіння та ягоди. Жовна зелена та </a:t>
            </a:r>
            <a:r>
              <a:rPr lang="uk-UA" sz="1600" dirty="0" err="1"/>
              <a:t>крутиголовка</a:t>
            </a:r>
            <a:r>
              <a:rPr lang="uk-UA" sz="1600" dirty="0"/>
              <a:t> споживають переважно дорослих мурашок та їхні яйця. У </a:t>
            </a:r>
            <a:r>
              <a:rPr lang="uk-UA" sz="1600" dirty="0" err="1"/>
              <a:t>туканових</a:t>
            </a:r>
            <a:r>
              <a:rPr lang="uk-UA" sz="1600" dirty="0"/>
              <a:t> основний корм — фрукти. Переважно рослинною їжею — плодами та ягодами, рідше — насінням — живляться </a:t>
            </a:r>
            <a:r>
              <a:rPr lang="uk-UA" sz="1600" dirty="0" err="1"/>
              <a:t>Лінивкові</a:t>
            </a:r>
            <a:r>
              <a:rPr lang="uk-UA" sz="1600" dirty="0"/>
              <a:t>. Для осілих видів характерна сезонна зміна кормів. Наприклад, дятел звичайний у весняно-літній період здобуває переважно комах та їхніх личинок, тоді як взимку його основний корм — насіння хвойних дерев.</a:t>
            </a:r>
          </a:p>
        </p:txBody>
      </p:sp>
      <p:sp>
        <p:nvSpPr>
          <p:cNvPr id="4" name="Заголовок 1">
            <a:extLst>
              <a:ext uri="{FF2B5EF4-FFF2-40B4-BE49-F238E27FC236}">
                <a16:creationId xmlns:a16="http://schemas.microsoft.com/office/drawing/2014/main" id="{BD1231FB-4FDE-3E4A-A960-3C8EF6EC1154}"/>
              </a:ext>
            </a:extLst>
          </p:cNvPr>
          <p:cNvSpPr txBox="1">
            <a:spLocks/>
          </p:cNvSpPr>
          <p:nvPr/>
        </p:nvSpPr>
        <p:spPr>
          <a:xfrm>
            <a:off x="2086488" y="192254"/>
            <a:ext cx="8911687" cy="62791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a:t>Ряд Дятлоподі́бні (</a:t>
            </a:r>
            <a:r>
              <a:rPr lang="en-GB" sz="3200" b="1" i="1"/>
              <a:t>Piciformes) </a:t>
            </a:r>
            <a:endParaRPr lang="uk-UA" sz="3200" b="1" i="1" dirty="0"/>
          </a:p>
        </p:txBody>
      </p:sp>
    </p:spTree>
    <p:extLst>
      <p:ext uri="{BB962C8B-B14F-4D97-AF65-F5344CB8AC3E}">
        <p14:creationId xmlns:p14="http://schemas.microsoft.com/office/powerpoint/2010/main" val="895617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E6A55B2-6681-7A47-4DFF-A22DA6AD6803}"/>
              </a:ext>
            </a:extLst>
          </p:cNvPr>
          <p:cNvSpPr>
            <a:spLocks noGrp="1"/>
          </p:cNvSpPr>
          <p:nvPr>
            <p:ph idx="1"/>
          </p:nvPr>
        </p:nvSpPr>
        <p:spPr>
          <a:xfrm>
            <a:off x="914400" y="318868"/>
            <a:ext cx="11277600" cy="3777622"/>
          </a:xfrm>
        </p:spPr>
        <p:txBody>
          <a:bodyPr>
            <a:noAutofit/>
          </a:bodyPr>
          <a:lstStyle/>
          <a:p>
            <a:pPr marL="0" indent="0" algn="just">
              <a:buNone/>
            </a:pPr>
            <a:r>
              <a:rPr lang="uk-UA" dirty="0"/>
              <a:t>В Україні в лісах мешкають 10 видів дятлів, які належать до ряду </a:t>
            </a:r>
            <a:r>
              <a:rPr lang="uk-UA" dirty="0" err="1"/>
              <a:t>Дятлоподібні</a:t>
            </a:r>
            <a:r>
              <a:rPr lang="uk-UA" dirty="0"/>
              <a:t>. До них входять такі представники, як великий строкатий дятел, сивий дятел, чорний дятел (жовна), сирійський дятел, малий дятел та інші. Деякі з них, наприклад, </a:t>
            </a:r>
            <a:r>
              <a:rPr lang="uk-UA" dirty="0" err="1"/>
              <a:t>білоспинний</a:t>
            </a:r>
            <a:r>
              <a:rPr lang="uk-UA" dirty="0"/>
              <a:t> дятел, є рідкісними і занесені до Червоної книги України, а їхнє поширення пов'язане зі старими лісами. </a:t>
            </a:r>
          </a:p>
          <a:p>
            <a:pPr algn="just"/>
            <a:r>
              <a:rPr lang="uk-UA" dirty="0"/>
              <a:t>Дятел великий строкатий: Один з найпоширеніших видів, гніздиться по всій території України.</a:t>
            </a:r>
          </a:p>
          <a:p>
            <a:pPr algn="just"/>
            <a:r>
              <a:rPr lang="uk-UA" dirty="0"/>
              <a:t>Дятел сивий: Поширений у лісостеповій та лісовій зонах.</a:t>
            </a:r>
          </a:p>
          <a:p>
            <a:pPr algn="just"/>
            <a:r>
              <a:rPr lang="uk-UA" dirty="0"/>
              <a:t>Дятел чорний (жовна): Один з найбільших видів дятлів, зустрічається в лісах України.</a:t>
            </a:r>
          </a:p>
          <a:p>
            <a:pPr algn="just"/>
            <a:r>
              <a:rPr lang="uk-UA" dirty="0"/>
              <a:t>Дятел сирійський: Ще один вид дятла, що населяє ліси України.</a:t>
            </a:r>
          </a:p>
          <a:p>
            <a:pPr algn="just"/>
            <a:r>
              <a:rPr lang="uk-UA" dirty="0"/>
              <a:t>Дятел малий: Маленький представник родини, який також живе в лісах.</a:t>
            </a:r>
          </a:p>
          <a:p>
            <a:pPr algn="just"/>
            <a:r>
              <a:rPr lang="uk-UA" dirty="0"/>
              <a:t>Дятел трипалий: Зустрічається в Карпатах та на Поліссі, переважно в хвойних та мішаних лісах.</a:t>
            </a:r>
          </a:p>
          <a:p>
            <a:pPr algn="just"/>
            <a:r>
              <a:rPr lang="uk-UA" dirty="0"/>
              <a:t>Дятел </a:t>
            </a:r>
            <a:r>
              <a:rPr lang="uk-UA" dirty="0" err="1"/>
              <a:t>білоспинний</a:t>
            </a:r>
            <a:r>
              <a:rPr lang="uk-UA" dirty="0"/>
              <a:t>: Рідкісний вид, що оселяється в старих букових лісах Карпат, Розточчя та інших регіонах.</a:t>
            </a:r>
          </a:p>
          <a:p>
            <a:pPr algn="just"/>
            <a:r>
              <a:rPr lang="uk-UA" dirty="0"/>
              <a:t>Дятел звичайний: Також відомий як дятел великий строкатий.</a:t>
            </a:r>
          </a:p>
          <a:p>
            <a:pPr algn="just"/>
            <a:r>
              <a:rPr lang="uk-UA" dirty="0"/>
              <a:t>Жовна зелена: Живе в листяних і мішаних лісах, часто біля річок, але харчується переважно на землі.</a:t>
            </a:r>
          </a:p>
          <a:p>
            <a:pPr algn="just"/>
            <a:r>
              <a:rPr lang="uk-UA" dirty="0" err="1"/>
              <a:t>Крутиголовка</a:t>
            </a:r>
            <a:r>
              <a:rPr lang="uk-UA" dirty="0"/>
              <a:t>: </a:t>
            </a:r>
            <a:r>
              <a:rPr lang="uk-UA" dirty="0" err="1"/>
              <a:t>Одина</a:t>
            </a:r>
            <a:r>
              <a:rPr lang="uk-UA" dirty="0"/>
              <a:t> з видів, що дещо відрізняється від інших дятлів, але також належить до цього ряду. </a:t>
            </a:r>
          </a:p>
        </p:txBody>
      </p:sp>
    </p:spTree>
    <p:extLst>
      <p:ext uri="{BB962C8B-B14F-4D97-AF65-F5344CB8AC3E}">
        <p14:creationId xmlns:p14="http://schemas.microsoft.com/office/powerpoint/2010/main" val="1985587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E73DA1-2094-AC5B-2584-9066B710687F}"/>
              </a:ext>
            </a:extLst>
          </p:cNvPr>
          <p:cNvSpPr>
            <a:spLocks noGrp="1"/>
          </p:cNvSpPr>
          <p:nvPr>
            <p:ph type="title"/>
          </p:nvPr>
        </p:nvSpPr>
        <p:spPr>
          <a:xfrm>
            <a:off x="1640156" y="0"/>
            <a:ext cx="8911687" cy="833150"/>
          </a:xfrm>
        </p:spPr>
        <p:txBody>
          <a:bodyPr>
            <a:normAutofit/>
          </a:bodyPr>
          <a:lstStyle/>
          <a:p>
            <a:r>
              <a:rPr lang="uk-UA" sz="2400" b="1" i="1" dirty="0" err="1"/>
              <a:t>Дя́тел</a:t>
            </a:r>
            <a:r>
              <a:rPr lang="uk-UA" sz="2400" b="1" i="1" dirty="0"/>
              <a:t> </a:t>
            </a:r>
            <a:r>
              <a:rPr lang="uk-UA" sz="2400" b="1" i="1" dirty="0" err="1"/>
              <a:t>звича́йний</a:t>
            </a:r>
            <a:r>
              <a:rPr lang="uk-UA" sz="2400" b="1" i="1" dirty="0"/>
              <a:t>, або </a:t>
            </a:r>
            <a:r>
              <a:rPr lang="uk-UA" sz="2400" b="1" i="1" dirty="0" err="1"/>
              <a:t>дя́тел</a:t>
            </a:r>
            <a:r>
              <a:rPr lang="uk-UA" sz="2400" b="1" i="1" dirty="0"/>
              <a:t> </a:t>
            </a:r>
            <a:r>
              <a:rPr lang="uk-UA" sz="2400" b="1" i="1" dirty="0" err="1"/>
              <a:t>вели́кий</a:t>
            </a:r>
            <a:r>
              <a:rPr lang="uk-UA" sz="2400" b="1" i="1" dirty="0"/>
              <a:t> </a:t>
            </a:r>
            <a:r>
              <a:rPr lang="uk-UA" sz="2400" b="1" i="1" dirty="0" err="1"/>
              <a:t>строка́тий</a:t>
            </a:r>
            <a:r>
              <a:rPr lang="uk-UA" sz="2400" b="1" i="1" dirty="0"/>
              <a:t> (</a:t>
            </a:r>
            <a:r>
              <a:rPr lang="en-GB" sz="2400" b="1" i="1" dirty="0" err="1"/>
              <a:t>Dendrocopos</a:t>
            </a:r>
            <a:r>
              <a:rPr lang="en-GB" sz="2400" b="1" i="1" dirty="0"/>
              <a:t> major) </a:t>
            </a:r>
            <a:endParaRPr lang="uk-UA" sz="2400" b="1" i="1" dirty="0"/>
          </a:p>
        </p:txBody>
      </p:sp>
      <p:sp>
        <p:nvSpPr>
          <p:cNvPr id="4" name="Объект 3">
            <a:extLst>
              <a:ext uri="{FF2B5EF4-FFF2-40B4-BE49-F238E27FC236}">
                <a16:creationId xmlns:a16="http://schemas.microsoft.com/office/drawing/2014/main" id="{7AEA244D-9AFC-1353-0EBC-BA7DFC24F2F5}"/>
              </a:ext>
            </a:extLst>
          </p:cNvPr>
          <p:cNvSpPr>
            <a:spLocks noGrp="1"/>
          </p:cNvSpPr>
          <p:nvPr>
            <p:ph idx="1"/>
          </p:nvPr>
        </p:nvSpPr>
        <p:spPr>
          <a:xfrm>
            <a:off x="0" y="794072"/>
            <a:ext cx="8468750" cy="3777622"/>
          </a:xfrm>
        </p:spPr>
        <p:txBody>
          <a:bodyPr>
            <a:noAutofit/>
          </a:bodyPr>
          <a:lstStyle/>
          <a:p>
            <a:pPr algn="just"/>
            <a:r>
              <a:rPr lang="uk-UA" sz="1700" dirty="0"/>
              <a:t>Птах досить великого розміру; один із найвідоміших представників родини Дятлових. Трапляється майже на всій території Європи (за винятком Ірландії та північних околиць Скандинавського півострова) та Азії. Його ареал простягається від Канарських островів до Камчатки та Японії. В Африці дятел населяє північну частину Марокко, Алжиру і Тунісу. Селячись в лісових масивах, він провадить осілий спосіб життя, і тільки дуже сувора зима і нестача поживи можуть змусити його до міграції в інші регіони. Надзвичайно далекі кочівлі (до 2000 км) здійснюють молоді птахи. Дятли, що мешкають на півночі Сибіру, взимку мігрують на південь, а птахи, що гніздяться в гірських лісах, перебираються зимувати в долини, де морози не настільки люті. </a:t>
            </a:r>
            <a:r>
              <a:rPr lang="uk-UA" sz="1700" i="1" u="sng" dirty="0"/>
              <a:t>В Україні ареал великого строкатого дятла займає всю територію держави</a:t>
            </a:r>
            <a:r>
              <a:rPr lang="uk-UA" sz="1700" dirty="0"/>
              <a:t>.</a:t>
            </a:r>
          </a:p>
          <a:p>
            <a:pPr algn="just"/>
            <a:r>
              <a:rPr lang="uk-UA" sz="1700" dirty="0"/>
              <a:t>Дятел відіграє важливу роль в екосистемах лісу, забезпечуючи дуплами дрібних птахів, як-от синиці і мухоловки. Крім того, він у великій кількості поїдає лісових шкідників: попелиць, гусінь метеликів і комах, які живляться деревиною — вусачів, златок, короїдів, мурах тощо. Якщо навесні та влітку основу раціону складають тваринні корми, то восени і взимку птах переходить на рослинну їжу. У хвойних лісах його основним кормом є насіння сосни, ялини і модрини. Для довбання шишок використовується «кузня» — розгалуження гілок, щілина в корі або отвір, зроблений дятлом, у який вставляється шишка. У південних листяних лісах дятли споживають горіхи та плоди кісточкових дерев.</a:t>
            </a:r>
          </a:p>
          <a:p>
            <a:pPr algn="just"/>
            <a:endParaRPr lang="uk-UA" sz="1700" dirty="0"/>
          </a:p>
        </p:txBody>
      </p:sp>
      <p:pic>
        <p:nvPicPr>
          <p:cNvPr id="3" name="Рисунок 2">
            <a:extLst>
              <a:ext uri="{FF2B5EF4-FFF2-40B4-BE49-F238E27FC236}">
                <a16:creationId xmlns:a16="http://schemas.microsoft.com/office/drawing/2014/main" id="{072DC0FA-577E-BFBF-01F4-C0B6DA158314}"/>
              </a:ext>
            </a:extLst>
          </p:cNvPr>
          <p:cNvPicPr>
            <a:picLocks noChangeAspect="1"/>
          </p:cNvPicPr>
          <p:nvPr/>
        </p:nvPicPr>
        <p:blipFill>
          <a:blip r:embed="rId2"/>
          <a:stretch>
            <a:fillRect/>
          </a:stretch>
        </p:blipFill>
        <p:spPr>
          <a:xfrm>
            <a:off x="8510001" y="903457"/>
            <a:ext cx="3681999" cy="2871959"/>
          </a:xfrm>
          <a:prstGeom prst="rect">
            <a:avLst/>
          </a:prstGeom>
        </p:spPr>
      </p:pic>
      <p:pic>
        <p:nvPicPr>
          <p:cNvPr id="5" name="Рисунок 4">
            <a:extLst>
              <a:ext uri="{FF2B5EF4-FFF2-40B4-BE49-F238E27FC236}">
                <a16:creationId xmlns:a16="http://schemas.microsoft.com/office/drawing/2014/main" id="{FD4ACC92-663D-C627-AACB-5DEE40334DB1}"/>
              </a:ext>
            </a:extLst>
          </p:cNvPr>
          <p:cNvPicPr>
            <a:picLocks noChangeAspect="1"/>
          </p:cNvPicPr>
          <p:nvPr/>
        </p:nvPicPr>
        <p:blipFill>
          <a:blip r:embed="rId3"/>
          <a:stretch>
            <a:fillRect/>
          </a:stretch>
        </p:blipFill>
        <p:spPr>
          <a:xfrm>
            <a:off x="8510001" y="4101105"/>
            <a:ext cx="3810000" cy="2619375"/>
          </a:xfrm>
          <a:prstGeom prst="rect">
            <a:avLst/>
          </a:prstGeom>
        </p:spPr>
      </p:pic>
    </p:spTree>
    <p:extLst>
      <p:ext uri="{BB962C8B-B14F-4D97-AF65-F5344CB8AC3E}">
        <p14:creationId xmlns:p14="http://schemas.microsoft.com/office/powerpoint/2010/main" val="239329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97420E5-0D9A-77E2-207C-296B940D38B8}"/>
              </a:ext>
            </a:extLst>
          </p:cNvPr>
          <p:cNvSpPr>
            <a:spLocks noGrp="1"/>
          </p:cNvSpPr>
          <p:nvPr>
            <p:ph idx="1"/>
          </p:nvPr>
        </p:nvSpPr>
        <p:spPr>
          <a:xfrm>
            <a:off x="478302" y="1388012"/>
            <a:ext cx="7976381" cy="3777622"/>
          </a:xfrm>
        </p:spPr>
        <p:txBody>
          <a:bodyPr>
            <a:noAutofit/>
          </a:bodyPr>
          <a:lstStyle/>
          <a:p>
            <a:pPr algn="just"/>
            <a:r>
              <a:rPr lang="uk-UA" dirty="0"/>
              <a:t>У забарвленні переважання чорних і білих тонів, які в поєднанні з яскраво-червоним підхвістям надають птахові строкатий вигляд. Верх голови, спина і надхвістя чорні з синюватим блиском. Лоб, щоки, плечі і черево </a:t>
            </a:r>
            <a:r>
              <a:rPr lang="uk-UA" dirty="0" err="1"/>
              <a:t>бурувато</a:t>
            </a:r>
            <a:r>
              <a:rPr lang="uk-UA" dirty="0"/>
              <a:t>-білі; останнє в залежності від району проживання може бути світліше або темніше, варіюючи від чисто білого до буро або майже шоколадного. На плечах розвинені великі білі поля, між якими проходить чорна спинна смуга. Махові чорні з широкими білими плямами, які на складеному крилі утворюють п'ять поперечних світлих смуг. Хвіст чорний, за винятком двох крайніх стернових </a:t>
            </a:r>
            <a:r>
              <a:rPr lang="uk-UA" dirty="0" err="1"/>
              <a:t>пір'їв</a:t>
            </a:r>
            <a:r>
              <a:rPr lang="uk-UA" dirty="0"/>
              <a:t>, які білого кольору. Райдужна оболонка коричнева або червона, дзьоб свинцево-чорний, ноги темно-бурі. Від основи дзьоба до бічної частини шиї, а потім убік до чорного зашийку тягнеться добре помітна чорна смуга — «вуса», облямовуючи білу щоку. Самець відрізняється від самки червоною поперечною смугою на потилиці. У молодих птахів незалежно від статі тім'я червоне з чорними поздовжніми штрихами. Хвіст середньої довжини, загострений і дуже жорсткий, тому що служить головним чином опорою при лазінні птиці по стовбуру дерева.</a:t>
            </a:r>
          </a:p>
        </p:txBody>
      </p:sp>
      <p:sp>
        <p:nvSpPr>
          <p:cNvPr id="4" name="Заголовок 1">
            <a:extLst>
              <a:ext uri="{FF2B5EF4-FFF2-40B4-BE49-F238E27FC236}">
                <a16:creationId xmlns:a16="http://schemas.microsoft.com/office/drawing/2014/main" id="{A659E958-1B0F-1B9E-7613-C2D1327087B8}"/>
              </a:ext>
            </a:extLst>
          </p:cNvPr>
          <p:cNvSpPr>
            <a:spLocks noGrp="1"/>
          </p:cNvSpPr>
          <p:nvPr>
            <p:ph type="title"/>
          </p:nvPr>
        </p:nvSpPr>
        <p:spPr>
          <a:xfrm>
            <a:off x="1776999" y="137520"/>
            <a:ext cx="8911687" cy="833150"/>
          </a:xfrm>
        </p:spPr>
        <p:txBody>
          <a:bodyPr>
            <a:normAutofit/>
          </a:bodyPr>
          <a:lstStyle/>
          <a:p>
            <a:r>
              <a:rPr lang="uk-UA" sz="2400" b="1" i="1" dirty="0" err="1"/>
              <a:t>Дя́тел</a:t>
            </a:r>
            <a:r>
              <a:rPr lang="uk-UA" sz="2400" b="1" i="1" dirty="0"/>
              <a:t> </a:t>
            </a:r>
            <a:r>
              <a:rPr lang="uk-UA" sz="2400" b="1" i="1" dirty="0" err="1"/>
              <a:t>звича́йний</a:t>
            </a:r>
            <a:r>
              <a:rPr lang="uk-UA" sz="2400" b="1" i="1" dirty="0"/>
              <a:t>, або </a:t>
            </a:r>
            <a:r>
              <a:rPr lang="uk-UA" sz="2400" b="1" i="1" dirty="0" err="1"/>
              <a:t>дя́тел</a:t>
            </a:r>
            <a:r>
              <a:rPr lang="uk-UA" sz="2400" b="1" i="1" dirty="0"/>
              <a:t> </a:t>
            </a:r>
            <a:r>
              <a:rPr lang="uk-UA" sz="2400" b="1" i="1" dirty="0" err="1"/>
              <a:t>вели́кий</a:t>
            </a:r>
            <a:r>
              <a:rPr lang="uk-UA" sz="2400" b="1" i="1" dirty="0"/>
              <a:t> </a:t>
            </a:r>
            <a:r>
              <a:rPr lang="uk-UA" sz="2400" b="1" i="1" dirty="0" err="1"/>
              <a:t>строка́тий</a:t>
            </a:r>
            <a:r>
              <a:rPr lang="uk-UA" sz="2400" b="1" i="1" dirty="0"/>
              <a:t> (</a:t>
            </a:r>
            <a:r>
              <a:rPr lang="en-GB" sz="2400" b="1" i="1" dirty="0" err="1"/>
              <a:t>Dendrocopos</a:t>
            </a:r>
            <a:r>
              <a:rPr lang="en-GB" sz="2400" b="1" i="1" dirty="0"/>
              <a:t> major) </a:t>
            </a:r>
            <a:endParaRPr lang="uk-UA" sz="2400" b="1" i="1" dirty="0"/>
          </a:p>
        </p:txBody>
      </p:sp>
      <p:pic>
        <p:nvPicPr>
          <p:cNvPr id="6" name="Рисунок 5">
            <a:extLst>
              <a:ext uri="{FF2B5EF4-FFF2-40B4-BE49-F238E27FC236}">
                <a16:creationId xmlns:a16="http://schemas.microsoft.com/office/drawing/2014/main" id="{7764DBE9-F6BB-2C28-0335-0326276F5CF5}"/>
              </a:ext>
            </a:extLst>
          </p:cNvPr>
          <p:cNvPicPr>
            <a:picLocks noChangeAspect="1"/>
          </p:cNvPicPr>
          <p:nvPr/>
        </p:nvPicPr>
        <p:blipFill>
          <a:blip r:embed="rId2"/>
          <a:stretch>
            <a:fillRect/>
          </a:stretch>
        </p:blipFill>
        <p:spPr>
          <a:xfrm>
            <a:off x="8912878" y="478417"/>
            <a:ext cx="3004245" cy="3242117"/>
          </a:xfrm>
          <a:prstGeom prst="rect">
            <a:avLst/>
          </a:prstGeom>
        </p:spPr>
      </p:pic>
      <p:pic>
        <p:nvPicPr>
          <p:cNvPr id="7" name="Рисунок 6">
            <a:extLst>
              <a:ext uri="{FF2B5EF4-FFF2-40B4-BE49-F238E27FC236}">
                <a16:creationId xmlns:a16="http://schemas.microsoft.com/office/drawing/2014/main" id="{5E90E0DC-D01F-B5F6-B5F3-748F643F9972}"/>
              </a:ext>
            </a:extLst>
          </p:cNvPr>
          <p:cNvPicPr>
            <a:picLocks noChangeAspect="1"/>
          </p:cNvPicPr>
          <p:nvPr/>
        </p:nvPicPr>
        <p:blipFill>
          <a:blip r:embed="rId3"/>
          <a:stretch>
            <a:fillRect/>
          </a:stretch>
        </p:blipFill>
        <p:spPr>
          <a:xfrm>
            <a:off x="8709453" y="3796212"/>
            <a:ext cx="3143983" cy="3049570"/>
          </a:xfrm>
          <a:prstGeom prst="rect">
            <a:avLst/>
          </a:prstGeom>
        </p:spPr>
      </p:pic>
    </p:spTree>
    <p:extLst>
      <p:ext uri="{BB962C8B-B14F-4D97-AF65-F5344CB8AC3E}">
        <p14:creationId xmlns:p14="http://schemas.microsoft.com/office/powerpoint/2010/main" val="591857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9834EDA-8C88-1579-03C8-E2AA7EF494A2}"/>
              </a:ext>
            </a:extLst>
          </p:cNvPr>
          <p:cNvSpPr>
            <a:spLocks noGrp="1"/>
          </p:cNvSpPr>
          <p:nvPr>
            <p:ph idx="1"/>
          </p:nvPr>
        </p:nvSpPr>
        <p:spPr>
          <a:xfrm>
            <a:off x="576775" y="1540189"/>
            <a:ext cx="6527410" cy="3777622"/>
          </a:xfrm>
        </p:spPr>
        <p:txBody>
          <a:bodyPr>
            <a:noAutofit/>
          </a:bodyPr>
          <a:lstStyle/>
          <a:p>
            <a:pPr marL="0" indent="0" algn="just">
              <a:buNone/>
            </a:pPr>
            <a:r>
              <a:rPr lang="uk-UA" sz="2000" b="1" u="sng" dirty="0"/>
              <a:t>Охорона</a:t>
            </a:r>
          </a:p>
          <a:p>
            <a:pPr algn="just"/>
            <a:r>
              <a:rPr lang="uk-UA" sz="2000" dirty="0"/>
              <a:t>Хоча вимирання великому строкатому дятлу не загрожує, він, однак, взятий під охорону як невтомний лісовий лікар. Видовбуючи дупла в старих і хворих деревах, він прискорює процес розкладання підгнилої деревини, а, харчуючись личинками комах, винищує безліч небезпечних шкідників. Старі дупла дятлів служать житлом іншим лісовим мешканцям. Від їх кількості на даній ділянці залежить чисельність горобиних птахів, які охоче селяться у дуплах. Великий строкатий дятел знаходиться під охороною Бернської конвенції.</a:t>
            </a:r>
          </a:p>
          <a:p>
            <a:pPr algn="just"/>
            <a:endParaRPr lang="uk-UA" sz="2000" dirty="0"/>
          </a:p>
        </p:txBody>
      </p:sp>
      <p:sp>
        <p:nvSpPr>
          <p:cNvPr id="4" name="Заголовок 1">
            <a:extLst>
              <a:ext uri="{FF2B5EF4-FFF2-40B4-BE49-F238E27FC236}">
                <a16:creationId xmlns:a16="http://schemas.microsoft.com/office/drawing/2014/main" id="{FCBD45B1-CF05-6A5C-F0D6-17291D4E3466}"/>
              </a:ext>
            </a:extLst>
          </p:cNvPr>
          <p:cNvSpPr>
            <a:spLocks noGrp="1"/>
          </p:cNvSpPr>
          <p:nvPr>
            <p:ph type="title"/>
          </p:nvPr>
        </p:nvSpPr>
        <p:spPr>
          <a:xfrm>
            <a:off x="1776999" y="137520"/>
            <a:ext cx="8911687" cy="833150"/>
          </a:xfrm>
        </p:spPr>
        <p:txBody>
          <a:bodyPr>
            <a:normAutofit/>
          </a:bodyPr>
          <a:lstStyle/>
          <a:p>
            <a:r>
              <a:rPr lang="uk-UA" sz="2400" b="1" i="1" dirty="0" err="1"/>
              <a:t>Дя́тел</a:t>
            </a:r>
            <a:r>
              <a:rPr lang="uk-UA" sz="2400" b="1" i="1" dirty="0"/>
              <a:t> </a:t>
            </a:r>
            <a:r>
              <a:rPr lang="uk-UA" sz="2400" b="1" i="1" dirty="0" err="1"/>
              <a:t>звича́йний</a:t>
            </a:r>
            <a:r>
              <a:rPr lang="uk-UA" sz="2400" b="1" i="1" dirty="0"/>
              <a:t>, або </a:t>
            </a:r>
            <a:r>
              <a:rPr lang="uk-UA" sz="2400" b="1" i="1" dirty="0" err="1"/>
              <a:t>дя́тел</a:t>
            </a:r>
            <a:r>
              <a:rPr lang="uk-UA" sz="2400" b="1" i="1" dirty="0"/>
              <a:t> </a:t>
            </a:r>
            <a:r>
              <a:rPr lang="uk-UA" sz="2400" b="1" i="1" dirty="0" err="1"/>
              <a:t>вели́кий</a:t>
            </a:r>
            <a:r>
              <a:rPr lang="uk-UA" sz="2400" b="1" i="1" dirty="0"/>
              <a:t> </a:t>
            </a:r>
            <a:r>
              <a:rPr lang="uk-UA" sz="2400" b="1" i="1" dirty="0" err="1"/>
              <a:t>строка́тий</a:t>
            </a:r>
            <a:r>
              <a:rPr lang="uk-UA" sz="2400" b="1" i="1" dirty="0"/>
              <a:t> (</a:t>
            </a:r>
            <a:r>
              <a:rPr lang="en-GB" sz="2400" b="1" i="1" dirty="0" err="1"/>
              <a:t>Dendrocopos</a:t>
            </a:r>
            <a:r>
              <a:rPr lang="en-GB" sz="2400" b="1" i="1" dirty="0"/>
              <a:t> major) </a:t>
            </a:r>
            <a:endParaRPr lang="uk-UA" sz="2400" b="1" i="1" dirty="0"/>
          </a:p>
        </p:txBody>
      </p:sp>
      <p:pic>
        <p:nvPicPr>
          <p:cNvPr id="6" name="Рисунок 5">
            <a:extLst>
              <a:ext uri="{FF2B5EF4-FFF2-40B4-BE49-F238E27FC236}">
                <a16:creationId xmlns:a16="http://schemas.microsoft.com/office/drawing/2014/main" id="{EBF277D6-E14A-922E-5D3E-3A0041094B40}"/>
              </a:ext>
            </a:extLst>
          </p:cNvPr>
          <p:cNvPicPr>
            <a:picLocks noChangeAspect="1"/>
          </p:cNvPicPr>
          <p:nvPr/>
        </p:nvPicPr>
        <p:blipFill>
          <a:blip r:embed="rId2"/>
          <a:stretch>
            <a:fillRect/>
          </a:stretch>
        </p:blipFill>
        <p:spPr>
          <a:xfrm>
            <a:off x="7435830" y="1644442"/>
            <a:ext cx="4545155" cy="2727093"/>
          </a:xfrm>
          <a:prstGeom prst="rect">
            <a:avLst/>
          </a:prstGeom>
        </p:spPr>
      </p:pic>
    </p:spTree>
    <p:extLst>
      <p:ext uri="{BB962C8B-B14F-4D97-AF65-F5344CB8AC3E}">
        <p14:creationId xmlns:p14="http://schemas.microsoft.com/office/powerpoint/2010/main" val="396727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FC28697-79FB-1CE6-5CF0-B5CC78E64872}"/>
              </a:ext>
            </a:extLst>
          </p:cNvPr>
          <p:cNvSpPr>
            <a:spLocks noGrp="1"/>
          </p:cNvSpPr>
          <p:nvPr>
            <p:ph idx="1"/>
          </p:nvPr>
        </p:nvSpPr>
        <p:spPr>
          <a:xfrm>
            <a:off x="252663" y="156411"/>
            <a:ext cx="11802978" cy="4996822"/>
          </a:xfrm>
        </p:spPr>
        <p:txBody>
          <a:bodyPr>
            <a:noAutofit/>
          </a:bodyPr>
          <a:lstStyle/>
          <a:p>
            <a:pPr algn="just"/>
            <a:r>
              <a:rPr lang="ru-RU" sz="1700" b="1" dirty="0" err="1"/>
              <a:t>Деревно-чагарникові</a:t>
            </a:r>
            <a:r>
              <a:rPr lang="ru-RU" sz="1700" b="1" dirty="0"/>
              <a:t>, </a:t>
            </a:r>
            <a:r>
              <a:rPr lang="ru-RU" sz="1700" b="1" dirty="0" err="1"/>
              <a:t>або</a:t>
            </a:r>
            <a:r>
              <a:rPr lang="ru-RU" sz="1700" b="1" dirty="0"/>
              <a:t> </a:t>
            </a:r>
            <a:r>
              <a:rPr lang="ru-RU" sz="1700" b="1" dirty="0" err="1"/>
              <a:t>лісові</a:t>
            </a:r>
            <a:r>
              <a:rPr lang="ru-RU" sz="1700" b="1" dirty="0"/>
              <a:t> птахи </a:t>
            </a:r>
            <a:r>
              <a:rPr lang="ru-RU" sz="1700" dirty="0"/>
              <a:t>— </a:t>
            </a:r>
            <a:r>
              <a:rPr lang="ru-RU" sz="1700" dirty="0" err="1"/>
              <a:t>екологічна</a:t>
            </a:r>
            <a:r>
              <a:rPr lang="ru-RU" sz="1700" dirty="0"/>
              <a:t> </a:t>
            </a:r>
            <a:r>
              <a:rPr lang="ru-RU" sz="1700" dirty="0" err="1"/>
              <a:t>група</a:t>
            </a:r>
            <a:r>
              <a:rPr lang="ru-RU" sz="1700" dirty="0"/>
              <a:t> </a:t>
            </a:r>
            <a:r>
              <a:rPr lang="ru-RU" sz="1700" dirty="0" err="1"/>
              <a:t>птахів</a:t>
            </a:r>
            <a:r>
              <a:rPr lang="ru-RU" sz="1700" dirty="0"/>
              <a:t>, до </a:t>
            </a:r>
            <a:r>
              <a:rPr lang="ru-RU" sz="1700" dirty="0" err="1"/>
              <a:t>якої</a:t>
            </a:r>
            <a:r>
              <a:rPr lang="ru-RU" sz="1700" dirty="0"/>
              <a:t> належать </a:t>
            </a:r>
            <a:r>
              <a:rPr lang="ru-RU" sz="1700" dirty="0" err="1"/>
              <a:t>представники</a:t>
            </a:r>
            <a:r>
              <a:rPr lang="ru-RU" sz="1700" dirty="0"/>
              <a:t> </a:t>
            </a:r>
            <a:r>
              <a:rPr lang="ru-RU" sz="1700" dirty="0" err="1"/>
              <a:t>різних</a:t>
            </a:r>
            <a:r>
              <a:rPr lang="ru-RU" sz="1700" dirty="0"/>
              <a:t> </a:t>
            </a:r>
            <a:r>
              <a:rPr lang="ru-RU" sz="1700" dirty="0" err="1"/>
              <a:t>рядів</a:t>
            </a:r>
            <a:r>
              <a:rPr lang="ru-RU" sz="1700" dirty="0"/>
              <a:t>. </a:t>
            </a:r>
            <a:r>
              <a:rPr lang="ru-RU" sz="1700" dirty="0" err="1"/>
              <a:t>Збирають</a:t>
            </a:r>
            <a:r>
              <a:rPr lang="ru-RU" sz="1700" dirty="0"/>
              <a:t> корм </a:t>
            </a:r>
            <a:r>
              <a:rPr lang="ru-RU" sz="1700" dirty="0" err="1"/>
              <a:t>переважно</a:t>
            </a:r>
            <a:r>
              <a:rPr lang="ru-RU" sz="1700" dirty="0"/>
              <a:t> у кронах дерев і </a:t>
            </a:r>
            <a:r>
              <a:rPr lang="ru-RU" sz="1700" dirty="0" err="1"/>
              <a:t>кущів</a:t>
            </a:r>
            <a:r>
              <a:rPr lang="ru-RU" sz="1700" dirty="0"/>
              <a:t>, у </a:t>
            </a:r>
            <a:r>
              <a:rPr lang="ru-RU" sz="1700" dirty="0" err="1"/>
              <a:t>заростях</a:t>
            </a:r>
            <a:r>
              <a:rPr lang="ru-RU" sz="1700" dirty="0"/>
              <a:t> очерету та </a:t>
            </a:r>
            <a:r>
              <a:rPr lang="ru-RU" sz="1700" dirty="0" err="1"/>
              <a:t>інших</a:t>
            </a:r>
            <a:r>
              <a:rPr lang="ru-RU" sz="1700" dirty="0"/>
              <a:t> </a:t>
            </a:r>
            <a:r>
              <a:rPr lang="ru-RU" sz="1700" dirty="0" err="1"/>
              <a:t>надводних</a:t>
            </a:r>
            <a:r>
              <a:rPr lang="ru-RU" sz="1700" dirty="0"/>
              <a:t> </a:t>
            </a:r>
            <a:r>
              <a:rPr lang="ru-RU" sz="1700" dirty="0" err="1"/>
              <a:t>рослин</a:t>
            </a:r>
            <a:r>
              <a:rPr lang="ru-RU" sz="1700" dirty="0"/>
              <a:t>, тут же і </a:t>
            </a:r>
            <a:r>
              <a:rPr lang="ru-RU" sz="1700" dirty="0" err="1"/>
              <a:t>гніздяться</a:t>
            </a:r>
            <a:r>
              <a:rPr lang="ru-RU" sz="1700" dirty="0"/>
              <a:t>.</a:t>
            </a:r>
          </a:p>
          <a:p>
            <a:pPr algn="just"/>
            <a:r>
              <a:rPr lang="uk-UA" sz="1700" dirty="0"/>
              <a:t>За сучасними уявленнями, становлення класу Птахи було пов'язано із деревним способом життя. Тому до цієї екологічної групи у сучасній фауні належить найбільше видів птахів. Особливо велика кількість </a:t>
            </a:r>
            <a:r>
              <a:rPr lang="uk-UA" sz="1700" dirty="0" err="1"/>
              <a:t>деревно</a:t>
            </a:r>
            <a:r>
              <a:rPr lang="uk-UA" sz="1700" dirty="0"/>
              <a:t>-чагарникових птахів у тропічних лісах.</a:t>
            </a:r>
          </a:p>
          <a:p>
            <a:pPr algn="just"/>
            <a:r>
              <a:rPr lang="uk-UA" sz="1700" dirty="0"/>
              <a:t>Більшість видів, що утворюють цю групу птахів, належать до різних родин горобцеподібних птахів: </a:t>
            </a:r>
            <a:r>
              <a:rPr lang="uk-UA" sz="1700" dirty="0" err="1"/>
              <a:t>рогодзьобові</a:t>
            </a:r>
            <a:r>
              <a:rPr lang="uk-UA" sz="1700" dirty="0"/>
              <a:t>, </a:t>
            </a:r>
            <a:r>
              <a:rPr lang="uk-UA" sz="1700" dirty="0" err="1"/>
              <a:t>манакінові</a:t>
            </a:r>
            <a:r>
              <a:rPr lang="uk-UA" sz="1700" dirty="0"/>
              <a:t>, </a:t>
            </a:r>
            <a:r>
              <a:rPr lang="uk-UA" sz="1700" dirty="0" err="1"/>
              <a:t>вивільгові</a:t>
            </a:r>
            <a:r>
              <a:rPr lang="uk-UA" sz="1700" dirty="0"/>
              <a:t>, деякі воронові, </a:t>
            </a:r>
            <a:r>
              <a:rPr lang="uk-UA" sz="1700" dirty="0" err="1"/>
              <a:t>дивоптахові</a:t>
            </a:r>
            <a:r>
              <a:rPr lang="uk-UA" sz="1700" dirty="0"/>
              <a:t>, </a:t>
            </a:r>
            <a:r>
              <a:rPr lang="uk-UA" sz="1700" dirty="0" err="1"/>
              <a:t>синицеві</a:t>
            </a:r>
            <a:r>
              <a:rPr lang="uk-UA" sz="1700" dirty="0"/>
              <a:t>, </a:t>
            </a:r>
            <a:r>
              <a:rPr lang="uk-UA" sz="1700" dirty="0" err="1"/>
              <a:t>кропив'янкові</a:t>
            </a:r>
            <a:r>
              <a:rPr lang="uk-UA" sz="1700" dirty="0"/>
              <a:t> та багато інших. Сюди ж належать представники рядів </a:t>
            </a:r>
            <a:r>
              <a:rPr lang="uk-UA" sz="1700" dirty="0" err="1"/>
              <a:t>папугоподібні</a:t>
            </a:r>
            <a:r>
              <a:rPr lang="uk-UA" sz="1700" dirty="0"/>
              <a:t>, </a:t>
            </a:r>
            <a:r>
              <a:rPr lang="uk-UA" sz="1700" dirty="0" err="1"/>
              <a:t>дятлоподібні</a:t>
            </a:r>
            <a:r>
              <a:rPr lang="uk-UA" sz="1700" dirty="0"/>
              <a:t>, </a:t>
            </a:r>
            <a:r>
              <a:rPr lang="uk-UA" sz="1700" dirty="0" err="1"/>
              <a:t>туракоподібні</a:t>
            </a:r>
            <a:r>
              <a:rPr lang="uk-UA" sz="1700" dirty="0"/>
              <a:t>, </a:t>
            </a:r>
            <a:r>
              <a:rPr lang="uk-UA" sz="1700" dirty="0" err="1"/>
              <a:t>трогоноподібні</a:t>
            </a:r>
            <a:r>
              <a:rPr lang="uk-UA" sz="1700" dirty="0"/>
              <a:t>, а також родин </a:t>
            </a:r>
            <a:r>
              <a:rPr lang="uk-UA" sz="1700" dirty="0" err="1"/>
              <a:t>колібрієві</a:t>
            </a:r>
            <a:r>
              <a:rPr lang="uk-UA" sz="1700" dirty="0"/>
              <a:t>, птахи-носороги, </a:t>
            </a:r>
            <a:r>
              <a:rPr lang="uk-UA" sz="1700" dirty="0" err="1"/>
              <a:t>момотові</a:t>
            </a:r>
            <a:r>
              <a:rPr lang="uk-UA" sz="1700" dirty="0"/>
              <a:t> та інші.</a:t>
            </a:r>
          </a:p>
          <a:p>
            <a:pPr algn="just"/>
            <a:r>
              <a:rPr lang="uk-UA" sz="1700" dirty="0"/>
              <a:t>Птахи лісів України належать до 21 систематичного ряду, а найчисленнішим є ряд Горобцеподібних (</a:t>
            </a:r>
            <a:r>
              <a:rPr lang="en-GB" sz="1700" dirty="0"/>
              <a:t>Passeriformes). </a:t>
            </a:r>
            <a:r>
              <a:rPr lang="uk-UA" sz="1700" dirty="0"/>
              <a:t>Основну частину лісової орнітофауни складають осілі та перелітні птахи, такі як дятли, синиці, дятли, шишкарі, сови, а також багато видів горобцеподібних. </a:t>
            </a:r>
          </a:p>
          <a:p>
            <a:pPr marL="0" indent="0" algn="just">
              <a:buNone/>
            </a:pPr>
            <a:r>
              <a:rPr lang="uk-UA" sz="1700" dirty="0"/>
              <a:t>Серед </a:t>
            </a:r>
            <a:r>
              <a:rPr lang="uk-UA" sz="1700" b="1" dirty="0"/>
              <a:t>морфологічних пристосувань до </a:t>
            </a:r>
            <a:r>
              <a:rPr lang="uk-UA" sz="1700" b="1" dirty="0" err="1"/>
              <a:t>деревно</a:t>
            </a:r>
            <a:r>
              <a:rPr lang="uk-UA" sz="1700" b="1" dirty="0"/>
              <a:t>-чагарникового способу життя </a:t>
            </a:r>
            <a:r>
              <a:rPr lang="uk-UA" sz="1700" dirty="0"/>
              <a:t>слід відмітити наступні:</a:t>
            </a:r>
          </a:p>
          <a:p>
            <a:pPr algn="just"/>
            <a:r>
              <a:rPr lang="uk-UA" sz="1700" dirty="0"/>
              <a:t>У більшості сильні пальці із розвиненими кігтями. </a:t>
            </a:r>
          </a:p>
          <a:p>
            <a:pPr algn="just"/>
            <a:r>
              <a:rPr lang="uk-UA" sz="1700" dirty="0"/>
              <a:t>Під час збирання корму перестрибують з гілки на гілку, іноді за допомогою помахів крил. Папуги під час лазіння додатково використовують дзьоб. Дрібні птахи можуть пересуватись по вертикальним стовбурам дерев (синиці, повзики, </a:t>
            </a:r>
            <a:r>
              <a:rPr lang="uk-UA" sz="1700" dirty="0" err="1"/>
              <a:t>підкоришники</a:t>
            </a:r>
            <a:r>
              <a:rPr lang="uk-UA" sz="1700" dirty="0"/>
              <a:t>).</a:t>
            </a:r>
          </a:p>
          <a:p>
            <a:pPr algn="just"/>
            <a:r>
              <a:rPr lang="uk-UA" sz="1700" dirty="0"/>
              <a:t>Деякі види групи </a:t>
            </a:r>
            <a:r>
              <a:rPr lang="uk-UA" sz="1700" dirty="0" err="1"/>
              <a:t>деревно</a:t>
            </a:r>
            <a:r>
              <a:rPr lang="uk-UA" sz="1700" dirty="0"/>
              <a:t>-чагарникових птахів заселяють безлісні скелясті ділянки та пересуваються по скелям, як по стовбурам і гілкам дерев.</a:t>
            </a:r>
          </a:p>
          <a:p>
            <a:pPr algn="just"/>
            <a:r>
              <a:rPr lang="uk-UA" sz="1700" dirty="0"/>
              <a:t>Гнізда різної складності, у деяких видів досить майстерно сплетені, теплі і міцні; частина видів гніздиться в дуплах.</a:t>
            </a:r>
          </a:p>
          <a:p>
            <a:pPr algn="just"/>
            <a:endParaRPr lang="uk-UA" sz="1700" dirty="0"/>
          </a:p>
        </p:txBody>
      </p:sp>
    </p:spTree>
    <p:extLst>
      <p:ext uri="{BB962C8B-B14F-4D97-AF65-F5344CB8AC3E}">
        <p14:creationId xmlns:p14="http://schemas.microsoft.com/office/powerpoint/2010/main" val="2972009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56CE16-D467-B2A6-5451-8CFA9AC872BE}"/>
              </a:ext>
            </a:extLst>
          </p:cNvPr>
          <p:cNvSpPr>
            <a:spLocks noGrp="1"/>
          </p:cNvSpPr>
          <p:nvPr>
            <p:ph type="title"/>
          </p:nvPr>
        </p:nvSpPr>
        <p:spPr/>
        <p:txBody>
          <a:bodyPr/>
          <a:lstStyle/>
          <a:p>
            <a:endParaRPr lang="uk-UA"/>
          </a:p>
        </p:txBody>
      </p:sp>
      <p:sp>
        <p:nvSpPr>
          <p:cNvPr id="3" name="Объект 2">
            <a:extLst>
              <a:ext uri="{FF2B5EF4-FFF2-40B4-BE49-F238E27FC236}">
                <a16:creationId xmlns:a16="http://schemas.microsoft.com/office/drawing/2014/main" id="{C2D036FB-D2DA-B386-BAD8-C0139D6ED3C8}"/>
              </a:ext>
            </a:extLst>
          </p:cNvPr>
          <p:cNvSpPr>
            <a:spLocks noGrp="1"/>
          </p:cNvSpPr>
          <p:nvPr>
            <p:ph idx="1"/>
          </p:nvPr>
        </p:nvSpPr>
        <p:spPr/>
        <p:txBody>
          <a:bodyPr/>
          <a:lstStyle/>
          <a:p>
            <a:endParaRPr lang="uk-UA"/>
          </a:p>
        </p:txBody>
      </p:sp>
    </p:spTree>
    <p:extLst>
      <p:ext uri="{BB962C8B-B14F-4D97-AF65-F5344CB8AC3E}">
        <p14:creationId xmlns:p14="http://schemas.microsoft.com/office/powerpoint/2010/main" val="622053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FC5BE6-609F-0C41-0D42-F8FF35B510A3}"/>
              </a:ext>
            </a:extLst>
          </p:cNvPr>
          <p:cNvSpPr>
            <a:spLocks noGrp="1"/>
          </p:cNvSpPr>
          <p:nvPr>
            <p:ph type="title"/>
          </p:nvPr>
        </p:nvSpPr>
        <p:spPr/>
        <p:txBody>
          <a:bodyPr/>
          <a:lstStyle/>
          <a:p>
            <a:endParaRPr lang="uk-UA"/>
          </a:p>
        </p:txBody>
      </p:sp>
      <p:sp>
        <p:nvSpPr>
          <p:cNvPr id="3" name="Объект 2">
            <a:extLst>
              <a:ext uri="{FF2B5EF4-FFF2-40B4-BE49-F238E27FC236}">
                <a16:creationId xmlns:a16="http://schemas.microsoft.com/office/drawing/2014/main" id="{79181899-9DA1-7B5D-E735-E4D019CE0A79}"/>
              </a:ext>
            </a:extLst>
          </p:cNvPr>
          <p:cNvSpPr>
            <a:spLocks noGrp="1"/>
          </p:cNvSpPr>
          <p:nvPr>
            <p:ph idx="1"/>
          </p:nvPr>
        </p:nvSpPr>
        <p:spPr/>
        <p:txBody>
          <a:bodyPr/>
          <a:lstStyle/>
          <a:p>
            <a:endParaRPr lang="uk-UA"/>
          </a:p>
        </p:txBody>
      </p:sp>
    </p:spTree>
    <p:extLst>
      <p:ext uri="{BB962C8B-B14F-4D97-AF65-F5344CB8AC3E}">
        <p14:creationId xmlns:p14="http://schemas.microsoft.com/office/powerpoint/2010/main" val="1691929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6DA0BF-0A15-385D-D43A-51EA9CEE65F7}"/>
              </a:ext>
            </a:extLst>
          </p:cNvPr>
          <p:cNvSpPr>
            <a:spLocks noGrp="1"/>
          </p:cNvSpPr>
          <p:nvPr>
            <p:ph type="title"/>
          </p:nvPr>
        </p:nvSpPr>
        <p:spPr/>
        <p:txBody>
          <a:bodyPr/>
          <a:lstStyle/>
          <a:p>
            <a:endParaRPr lang="uk-UA"/>
          </a:p>
        </p:txBody>
      </p:sp>
      <p:sp>
        <p:nvSpPr>
          <p:cNvPr id="3" name="Объект 2">
            <a:extLst>
              <a:ext uri="{FF2B5EF4-FFF2-40B4-BE49-F238E27FC236}">
                <a16:creationId xmlns:a16="http://schemas.microsoft.com/office/drawing/2014/main" id="{E3B02F26-64B3-FC21-4EC4-2B16A63902AD}"/>
              </a:ext>
            </a:extLst>
          </p:cNvPr>
          <p:cNvSpPr>
            <a:spLocks noGrp="1"/>
          </p:cNvSpPr>
          <p:nvPr>
            <p:ph idx="1"/>
          </p:nvPr>
        </p:nvSpPr>
        <p:spPr/>
        <p:txBody>
          <a:bodyPr/>
          <a:lstStyle/>
          <a:p>
            <a:endParaRPr lang="uk-UA"/>
          </a:p>
        </p:txBody>
      </p:sp>
    </p:spTree>
    <p:extLst>
      <p:ext uri="{BB962C8B-B14F-4D97-AF65-F5344CB8AC3E}">
        <p14:creationId xmlns:p14="http://schemas.microsoft.com/office/powerpoint/2010/main" val="317481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59E853F-CED2-5FEA-B363-31DE0BC6A9FD}"/>
              </a:ext>
            </a:extLst>
          </p:cNvPr>
          <p:cNvSpPr>
            <a:spLocks noGrp="1"/>
          </p:cNvSpPr>
          <p:nvPr>
            <p:ph idx="1"/>
          </p:nvPr>
        </p:nvSpPr>
        <p:spPr>
          <a:xfrm>
            <a:off x="445169" y="1299411"/>
            <a:ext cx="6051884" cy="4611811"/>
          </a:xfrm>
        </p:spPr>
        <p:txBody>
          <a:bodyPr>
            <a:normAutofit fontScale="85000" lnSpcReduction="10000"/>
          </a:bodyPr>
          <a:lstStyle/>
          <a:p>
            <a:pPr algn="just"/>
            <a:r>
              <a:rPr lang="uk-UA" sz="2000"/>
              <a:t>Види цієї групи живляться різноманітними комахами та іншими безхребетними, плодами, ягодами і насінням, деякі види поїдають бруньки, пильники квітів, п'ють нектар. Характеру трофічної спеціалізації відповідає будова дзьоба та язика. У переважно комахоїдних видів видовжений тогкий дзьоб дозволяє, як пінцетом, доставати здобич із тріщин кори. У видів, які полюють на комах із присади, дзьоб дещо розширений і сплющений. Довгий дзьоб туканів та птахів-носорогів дозоляє птахам дотягуватись до ягід, розташованих на тонких гілках. У видів, що живляться переважно нектаром, дзьоб вузький, сильно видовжений та зігнутий; язик може згортатись у трубочку. Потужний долотоподібний дзьоб у дятлів дозволяє довбати кору дерев і доставати комах та їхніх личинок. У всеїдних видів (воронові, туканові) міцний дзьоб нейтральної форми.</a:t>
            </a:r>
          </a:p>
        </p:txBody>
      </p:sp>
      <p:pic>
        <p:nvPicPr>
          <p:cNvPr id="5" name="Рисунок 4">
            <a:extLst>
              <a:ext uri="{FF2B5EF4-FFF2-40B4-BE49-F238E27FC236}">
                <a16:creationId xmlns:a16="http://schemas.microsoft.com/office/drawing/2014/main" id="{1367F257-72DE-4744-F8EF-8E2EDB1A0075}"/>
              </a:ext>
            </a:extLst>
          </p:cNvPr>
          <p:cNvPicPr>
            <a:picLocks noChangeAspect="1"/>
          </p:cNvPicPr>
          <p:nvPr/>
        </p:nvPicPr>
        <p:blipFill rotWithShape="1">
          <a:blip r:embed="rId2"/>
          <a:srcRect l="21711" t="43652" r="57171" b="5593"/>
          <a:stretch/>
        </p:blipFill>
        <p:spPr>
          <a:xfrm>
            <a:off x="9384633" y="2265269"/>
            <a:ext cx="3176336" cy="4291942"/>
          </a:xfrm>
          <a:prstGeom prst="rect">
            <a:avLst/>
          </a:prstGeom>
        </p:spPr>
      </p:pic>
      <p:pic>
        <p:nvPicPr>
          <p:cNvPr id="7" name="Рисунок 6">
            <a:extLst>
              <a:ext uri="{FF2B5EF4-FFF2-40B4-BE49-F238E27FC236}">
                <a16:creationId xmlns:a16="http://schemas.microsoft.com/office/drawing/2014/main" id="{70AB54F3-EC48-D085-712F-88EC8553BE04}"/>
              </a:ext>
            </a:extLst>
          </p:cNvPr>
          <p:cNvPicPr>
            <a:picLocks noChangeAspect="1"/>
          </p:cNvPicPr>
          <p:nvPr/>
        </p:nvPicPr>
        <p:blipFill rotWithShape="1">
          <a:blip r:embed="rId3"/>
          <a:srcRect l="21809" t="46490" r="58750" b="9103"/>
          <a:stretch/>
        </p:blipFill>
        <p:spPr>
          <a:xfrm>
            <a:off x="6497053" y="471050"/>
            <a:ext cx="3068054" cy="3940190"/>
          </a:xfrm>
          <a:prstGeom prst="rect">
            <a:avLst/>
          </a:prstGeom>
        </p:spPr>
      </p:pic>
    </p:spTree>
    <p:extLst>
      <p:ext uri="{BB962C8B-B14F-4D97-AF65-F5344CB8AC3E}">
        <p14:creationId xmlns:p14="http://schemas.microsoft.com/office/powerpoint/2010/main" val="285340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916053-297D-2B3B-4B33-EF0A5CDFF94D}"/>
              </a:ext>
            </a:extLst>
          </p:cNvPr>
          <p:cNvSpPr>
            <a:spLocks noGrp="1"/>
          </p:cNvSpPr>
          <p:nvPr>
            <p:ph type="title"/>
          </p:nvPr>
        </p:nvSpPr>
        <p:spPr>
          <a:xfrm>
            <a:off x="1640154" y="553452"/>
            <a:ext cx="8911687" cy="1280890"/>
          </a:xfrm>
        </p:spPr>
        <p:txBody>
          <a:bodyPr/>
          <a:lstStyle/>
          <a:p>
            <a:r>
              <a:rPr lang="uk-UA" b="1" dirty="0"/>
              <a:t>Птахи в лісових екосистемах</a:t>
            </a:r>
          </a:p>
        </p:txBody>
      </p:sp>
      <p:sp>
        <p:nvSpPr>
          <p:cNvPr id="3" name="Объект 2">
            <a:extLst>
              <a:ext uri="{FF2B5EF4-FFF2-40B4-BE49-F238E27FC236}">
                <a16:creationId xmlns:a16="http://schemas.microsoft.com/office/drawing/2014/main" id="{500ED79A-FD1C-02FC-5A1A-6AC3CDAF0A53}"/>
              </a:ext>
            </a:extLst>
          </p:cNvPr>
          <p:cNvSpPr>
            <a:spLocks noGrp="1"/>
          </p:cNvSpPr>
          <p:nvPr>
            <p:ph idx="1"/>
          </p:nvPr>
        </p:nvSpPr>
        <p:spPr>
          <a:xfrm>
            <a:off x="554243" y="2046254"/>
            <a:ext cx="11083507" cy="3777622"/>
          </a:xfrm>
        </p:spPr>
        <p:txBody>
          <a:bodyPr>
            <a:noAutofit/>
          </a:bodyPr>
          <a:lstStyle/>
          <a:p>
            <a:r>
              <a:rPr lang="uk-UA" sz="1600" dirty="0"/>
              <a:t>Ліс – це набагато більше, ніж просто сукупність дерев, грибів та комах. Це динамічний, живий організм, де кожен мешканець відіграє свою роль. Особливе місце у цій складній системі належить птахам – невтомним працівникам, індикаторам здоров’я та невід’ємній частині харчового кільця. Їхня присутність – це ключ до підтримання природної рівноваги та життєздатності лісу.</a:t>
            </a:r>
          </a:p>
          <a:p>
            <a:r>
              <a:rPr lang="uk-UA" sz="1600" dirty="0"/>
              <a:t> Птахи, такі як синиці, </a:t>
            </a:r>
            <a:r>
              <a:rPr lang="uk-UA" sz="1600" dirty="0" err="1"/>
              <a:t>солов’ї</a:t>
            </a:r>
            <a:r>
              <a:rPr lang="uk-UA" sz="1600" dirty="0"/>
              <a:t> та звісно ж дятли, є найефективнішими регуляторами чисельності комах-шкідників. Одна сім’я синиць за сезон знищує десятки тисяч личинок та дорослих комах (в тому числі і шкідників, таких як: хвоє- та </a:t>
            </a:r>
            <a:r>
              <a:rPr lang="uk-UA" sz="1600" dirty="0" err="1"/>
              <a:t>листогризні</a:t>
            </a:r>
            <a:r>
              <a:rPr lang="uk-UA" sz="1600" dirty="0"/>
              <a:t> гусениці, короїди, вусачі). Дятли в свою чергу довбаючи кору, дістають личинок, які недоступні іншим видам птахів. Така постійна діяльність захищає дерева від масового пошкодження потенційними шкідниками та загибелі.</a:t>
            </a:r>
          </a:p>
          <a:p>
            <a:r>
              <a:rPr lang="uk-UA" sz="1600" dirty="0"/>
              <a:t>  Птахи, що живляться плодами (дрозди, сойки, рябчики та багато інших видів) є важливою складовою природного відновлення лісу. Поїдаючи ягоди та насіння, вони поширюють їх на значні відстані. Це сприяє появі підросту, розширенню ареалів рослин та підтримці біорізноманіття.</a:t>
            </a:r>
          </a:p>
          <a:p>
            <a:r>
              <a:rPr lang="uk-UA" sz="1600" dirty="0"/>
              <a:t> Хижі птахи (яструби, сови, канюки, орли тощо) виконують функцію контролю популяцій дрібних ссавців та інших дрібних птахів. Це запобігає “демографічним вибухам” гризунів, які здатні знищити величезні площі молодого лісового підросту, насіння та кореневищ рослин. Діяльність хижих птахів підтримує стабільність усієї екосистеми.</a:t>
            </a:r>
          </a:p>
          <a:p>
            <a:pPr marL="0" indent="0">
              <a:buNone/>
            </a:pPr>
            <a:r>
              <a:rPr lang="uk-UA" sz="1600" dirty="0"/>
              <a:t> </a:t>
            </a:r>
          </a:p>
        </p:txBody>
      </p:sp>
      <p:pic>
        <p:nvPicPr>
          <p:cNvPr id="4" name="Рисунок 3">
            <a:extLst>
              <a:ext uri="{FF2B5EF4-FFF2-40B4-BE49-F238E27FC236}">
                <a16:creationId xmlns:a16="http://schemas.microsoft.com/office/drawing/2014/main" id="{632F3694-630D-4EB5-7C3A-D62D18EB651C}"/>
              </a:ext>
            </a:extLst>
          </p:cNvPr>
          <p:cNvPicPr>
            <a:picLocks noChangeAspect="1"/>
          </p:cNvPicPr>
          <p:nvPr/>
        </p:nvPicPr>
        <p:blipFill>
          <a:blip r:embed="rId2"/>
          <a:stretch>
            <a:fillRect/>
          </a:stretch>
        </p:blipFill>
        <p:spPr>
          <a:xfrm>
            <a:off x="9332537" y="95365"/>
            <a:ext cx="2438611" cy="1950889"/>
          </a:xfrm>
          <a:prstGeom prst="rect">
            <a:avLst/>
          </a:prstGeom>
        </p:spPr>
      </p:pic>
    </p:spTree>
    <p:extLst>
      <p:ext uri="{BB962C8B-B14F-4D97-AF65-F5344CB8AC3E}">
        <p14:creationId xmlns:p14="http://schemas.microsoft.com/office/powerpoint/2010/main" val="31831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3D0A59-9F10-7B90-148D-78B15FA3C8EA}"/>
              </a:ext>
            </a:extLst>
          </p:cNvPr>
          <p:cNvSpPr>
            <a:spLocks noGrp="1"/>
          </p:cNvSpPr>
          <p:nvPr>
            <p:ph idx="1"/>
          </p:nvPr>
        </p:nvSpPr>
        <p:spPr>
          <a:xfrm>
            <a:off x="716671" y="1195137"/>
            <a:ext cx="11242718" cy="3777622"/>
          </a:xfrm>
        </p:spPr>
        <p:txBody>
          <a:bodyPr>
            <a:noAutofit/>
          </a:bodyPr>
          <a:lstStyle/>
          <a:p>
            <a:pPr algn="just"/>
            <a:r>
              <a:rPr lang="uk-UA" sz="1600" dirty="0"/>
              <a:t>Багато птахів будують гнізда, використовуючи лісовий матеріал (гілки, мох, листя, лишайники). Цей процес не лише створює домівки для самих птахів, але й забезпечує житлом інших тварин та сприяє природньому кругообігу речовин .</a:t>
            </a:r>
          </a:p>
          <a:p>
            <a:pPr algn="just"/>
            <a:r>
              <a:rPr lang="uk-UA" sz="1600" dirty="0"/>
              <a:t> Птахи надзвичайно чутливі до змін у середовищі. Зменшення їх чисельності, видового різноманіття чи зміни в поведінці – це часто перший тривожний який може вказувати на:</a:t>
            </a:r>
          </a:p>
          <a:p>
            <a:pPr algn="just"/>
            <a:r>
              <a:rPr lang="uk-UA" sz="1600" dirty="0"/>
              <a:t>Погіршення якості середовища шляхом забруднення повітря, води, ґрунту.</a:t>
            </a:r>
          </a:p>
          <a:p>
            <a:pPr algn="just"/>
            <a:r>
              <a:rPr lang="uk-UA" sz="1600" dirty="0"/>
              <a:t>Надмірні вирубки, що руйнують цілісність лісу, ускладнюють міграції та пошук їжі.</a:t>
            </a:r>
          </a:p>
          <a:p>
            <a:pPr algn="just"/>
            <a:r>
              <a:rPr lang="uk-UA" sz="1600" dirty="0"/>
              <a:t> Втрату ключових елементів для їх існування (видалення старих дерев, у яких були сформовані дупла придатні для гніздування, недостатня кількість мертвої деревини, або зменшення кормової бази).</a:t>
            </a:r>
          </a:p>
          <a:p>
            <a:pPr algn="just"/>
            <a:r>
              <a:rPr lang="uk-UA" sz="1600" dirty="0"/>
              <a:t>Наслідки зміни клімату, зокрема зсуви термінів міграції, невідповідність періоду виведення пташенят та поява інвазійних </a:t>
            </a:r>
            <a:r>
              <a:rPr lang="uk-UA" sz="1600" dirty="0" err="1"/>
              <a:t>хвороб</a:t>
            </a:r>
            <a:r>
              <a:rPr lang="uk-UA" sz="1600" dirty="0"/>
              <a:t> чи паразитів.</a:t>
            </a:r>
          </a:p>
          <a:p>
            <a:pPr marL="0" indent="0" algn="just">
              <a:buNone/>
            </a:pPr>
            <a:r>
              <a:rPr lang="uk-UA" sz="1600" b="1" dirty="0"/>
              <a:t>Моніторинг пташиних популяцій </a:t>
            </a:r>
            <a:r>
              <a:rPr lang="uk-UA" sz="1600" dirty="0"/>
              <a:t>– це важливий науковий інструмент у системі охорони лісів. До прикладу ведення літописів природи на об’єктах природо-заповідного фонду та зимові обліки птахів надають безцінні дані, на основі яких </a:t>
            </a:r>
            <a:r>
              <a:rPr lang="uk-UA" sz="1600" dirty="0" err="1"/>
              <a:t>зможна</a:t>
            </a:r>
            <a:r>
              <a:rPr lang="uk-UA" sz="1600" dirty="0"/>
              <a:t>:</a:t>
            </a:r>
          </a:p>
          <a:p>
            <a:pPr algn="just"/>
            <a:r>
              <a:rPr lang="uk-UA" sz="1600" dirty="0"/>
              <a:t>• Оцінювати загальний стан лісових екосистем.</a:t>
            </a:r>
          </a:p>
          <a:p>
            <a:pPr algn="just"/>
            <a:r>
              <a:rPr lang="uk-UA" sz="1600" dirty="0"/>
              <a:t>• Виявляти проблемні ділянки та негативні тенденції на ранніх стадіях.</a:t>
            </a:r>
          </a:p>
          <a:p>
            <a:pPr algn="just"/>
            <a:r>
              <a:rPr lang="uk-UA" sz="1600" dirty="0"/>
              <a:t>• Оцінювати доцільність виконання охоронних заходів.</a:t>
            </a:r>
          </a:p>
          <a:p>
            <a:pPr algn="just"/>
            <a:endParaRPr lang="uk-UA" sz="1600" dirty="0"/>
          </a:p>
        </p:txBody>
      </p:sp>
      <p:sp>
        <p:nvSpPr>
          <p:cNvPr id="4" name="Заголовок 1">
            <a:extLst>
              <a:ext uri="{FF2B5EF4-FFF2-40B4-BE49-F238E27FC236}">
                <a16:creationId xmlns:a16="http://schemas.microsoft.com/office/drawing/2014/main" id="{156AA288-6289-A72B-5624-5C3899875DB5}"/>
              </a:ext>
            </a:extLst>
          </p:cNvPr>
          <p:cNvSpPr txBox="1">
            <a:spLocks/>
          </p:cNvSpPr>
          <p:nvPr/>
        </p:nvSpPr>
        <p:spPr>
          <a:xfrm>
            <a:off x="1640156" y="168442"/>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dirty="0"/>
              <a:t>Птахи в лісових екосистемах</a:t>
            </a:r>
          </a:p>
        </p:txBody>
      </p:sp>
    </p:spTree>
    <p:extLst>
      <p:ext uri="{BB962C8B-B14F-4D97-AF65-F5344CB8AC3E}">
        <p14:creationId xmlns:p14="http://schemas.microsoft.com/office/powerpoint/2010/main" val="363089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23AC349-32F4-7BD6-9773-4EE8E4A73083}"/>
              </a:ext>
            </a:extLst>
          </p:cNvPr>
          <p:cNvPicPr>
            <a:picLocks noGrp="1" noChangeAspect="1"/>
          </p:cNvPicPr>
          <p:nvPr>
            <p:ph idx="1"/>
          </p:nvPr>
        </p:nvPicPr>
        <p:blipFill rotWithShape="1">
          <a:blip r:embed="rId2"/>
          <a:srcRect l="6010" t="28235" r="48873" b="25378"/>
          <a:stretch/>
        </p:blipFill>
        <p:spPr>
          <a:xfrm>
            <a:off x="794084" y="188080"/>
            <a:ext cx="11213431" cy="6481840"/>
          </a:xfrm>
        </p:spPr>
      </p:pic>
    </p:spTree>
    <p:extLst>
      <p:ext uri="{BB962C8B-B14F-4D97-AF65-F5344CB8AC3E}">
        <p14:creationId xmlns:p14="http://schemas.microsoft.com/office/powerpoint/2010/main" val="266190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F7D2AB-B729-130C-E15E-DABE78844472}"/>
              </a:ext>
            </a:extLst>
          </p:cNvPr>
          <p:cNvSpPr>
            <a:spLocks noGrp="1"/>
          </p:cNvSpPr>
          <p:nvPr>
            <p:ph type="title"/>
          </p:nvPr>
        </p:nvSpPr>
        <p:spPr>
          <a:xfrm>
            <a:off x="422962" y="1167063"/>
            <a:ext cx="8911687" cy="1280890"/>
          </a:xfrm>
        </p:spPr>
        <p:txBody>
          <a:bodyPr>
            <a:normAutofit/>
          </a:bodyPr>
          <a:lstStyle/>
          <a:p>
            <a:r>
              <a:rPr lang="uk-UA" b="1" dirty="0"/>
              <a:t>Ряд </a:t>
            </a:r>
            <a:r>
              <a:rPr lang="uk-UA" b="1" dirty="0" err="1"/>
              <a:t>Горобцеподі́бні</a:t>
            </a:r>
            <a:r>
              <a:rPr lang="uk-UA" b="1" dirty="0"/>
              <a:t> (</a:t>
            </a:r>
            <a:r>
              <a:rPr lang="en-GB" b="1" dirty="0"/>
              <a:t>Passeriformes) </a:t>
            </a:r>
            <a:r>
              <a:rPr lang="en-GB" dirty="0"/>
              <a:t> </a:t>
            </a:r>
            <a:endParaRPr lang="uk-UA" dirty="0"/>
          </a:p>
        </p:txBody>
      </p:sp>
      <p:sp>
        <p:nvSpPr>
          <p:cNvPr id="3" name="Объект 2">
            <a:extLst>
              <a:ext uri="{FF2B5EF4-FFF2-40B4-BE49-F238E27FC236}">
                <a16:creationId xmlns:a16="http://schemas.microsoft.com/office/drawing/2014/main" id="{B5B40794-862A-32FA-A433-EF4F0FC4BF97}"/>
              </a:ext>
            </a:extLst>
          </p:cNvPr>
          <p:cNvSpPr>
            <a:spLocks noGrp="1"/>
          </p:cNvSpPr>
          <p:nvPr>
            <p:ph idx="1"/>
          </p:nvPr>
        </p:nvSpPr>
        <p:spPr>
          <a:xfrm>
            <a:off x="336883" y="2145631"/>
            <a:ext cx="11333747" cy="3777622"/>
          </a:xfrm>
        </p:spPr>
        <p:txBody>
          <a:bodyPr>
            <a:noAutofit/>
          </a:bodyPr>
          <a:lstStyle/>
          <a:p>
            <a:pPr algn="just"/>
            <a:r>
              <a:rPr lang="uk-UA" sz="1600" dirty="0"/>
              <a:t>найчисельніший ряд птахів, нараховує понад 5 400 видів. Більшість невеликих та середніх розмірів, які значно відрізняються за зовнішнім виглядом, способом життя, умовам існування і способом добування їжі. Поширені по всьому світу (крім Антарктики). В Україні трапляється 177 видів горобцеподібних.</a:t>
            </a:r>
          </a:p>
          <a:p>
            <a:pPr algn="just"/>
            <a:r>
              <a:rPr lang="uk-UA" sz="1600" dirty="0"/>
              <a:t>Птахи невеликого та середнього розміру (маса від 4 г до 1,5 кг) доволі різні за зовнішнім виглядом. Найбільший представник — крук, найдрібніші — </a:t>
            </a:r>
            <a:r>
              <a:rPr lang="uk-UA" sz="1600" dirty="0" err="1"/>
              <a:t>нектарницеві</a:t>
            </a:r>
            <a:r>
              <a:rPr lang="uk-UA" sz="1600" dirty="0"/>
              <a:t>.</a:t>
            </a:r>
          </a:p>
          <a:p>
            <a:pPr algn="just"/>
            <a:r>
              <a:rPr lang="uk-UA" sz="1600" dirty="0"/>
              <a:t>Оперення доволі щільне або рихле. Пухова частина контурного пера зазвичай добре розвинена, додатковий стрижень невеликий або повністю редукований. Пух нечисленний, росте тільки по аптеріям. Крила можуть бути довгими і доволі гострими (як у ластівок) або короткими і тупими. Першорядних махових 9-11; у багатьох груп перше махове перо невелике або зовсім редуковане. Другорядних махових зазвичай 9. Стернових пер зазвичай 10-12, інколи 6-16. Хвіст може бути різної форми — довгим або коротким, прямо зрізаним або заокругленим, ступінчастим, клиноподібним, з вирізкою. Забарвлення різноманітне: від скромного і малопомітного до доволі яскравого, іноді з металевим полиском. У багатьох видів у забарвленні більш або менш чітко виражений статевий і віковий </a:t>
            </a:r>
            <a:r>
              <a:rPr lang="uk-UA" sz="1600" dirty="0" err="1"/>
              <a:t>морфізм</a:t>
            </a:r>
            <a:r>
              <a:rPr lang="uk-UA" sz="1600" dirty="0"/>
              <a:t>, у частини видів — сезонний. У самців у шлюбний період можуть розвиватись </a:t>
            </a:r>
            <a:r>
              <a:rPr lang="uk-UA" sz="1600" dirty="0" err="1"/>
              <a:t>прикрашаючі</a:t>
            </a:r>
            <a:r>
              <a:rPr lang="uk-UA" sz="1600" dirty="0"/>
              <a:t> пера (доволі виразні, наприклад, у </a:t>
            </a:r>
            <a:r>
              <a:rPr lang="uk-UA" sz="1600" dirty="0" err="1"/>
              <a:t>дивоптахових</a:t>
            </a:r>
            <a:r>
              <a:rPr lang="uk-UA" sz="1600" dirty="0"/>
              <a:t>). Яскраве весняне вбрання багато набувають не в результаті линяння, а внаслідок зношування тусклих країв пір'я, що прикривали більш яскраву частину. Зазвичай самці дещо більші за самок.</a:t>
            </a:r>
          </a:p>
          <a:p>
            <a:pPr algn="just"/>
            <a:endParaRPr lang="uk-UA" sz="1600" dirty="0"/>
          </a:p>
        </p:txBody>
      </p:sp>
      <p:pic>
        <p:nvPicPr>
          <p:cNvPr id="4" name="Рисунок 3">
            <a:extLst>
              <a:ext uri="{FF2B5EF4-FFF2-40B4-BE49-F238E27FC236}">
                <a16:creationId xmlns:a16="http://schemas.microsoft.com/office/drawing/2014/main" id="{0D72E8F9-5317-C0A9-2283-98D135BE193D}"/>
              </a:ext>
            </a:extLst>
          </p:cNvPr>
          <p:cNvPicPr>
            <a:picLocks noChangeAspect="1"/>
          </p:cNvPicPr>
          <p:nvPr/>
        </p:nvPicPr>
        <p:blipFill>
          <a:blip r:embed="rId2"/>
          <a:stretch>
            <a:fillRect/>
          </a:stretch>
        </p:blipFill>
        <p:spPr>
          <a:xfrm>
            <a:off x="8530001" y="0"/>
            <a:ext cx="3661999" cy="2044616"/>
          </a:xfrm>
          <a:prstGeom prst="rect">
            <a:avLst/>
          </a:prstGeom>
        </p:spPr>
      </p:pic>
    </p:spTree>
    <p:extLst>
      <p:ext uri="{BB962C8B-B14F-4D97-AF65-F5344CB8AC3E}">
        <p14:creationId xmlns:p14="http://schemas.microsoft.com/office/powerpoint/2010/main" val="159960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FCE02C9-68E0-4CBC-EF8C-6CEDDED1C6FC}"/>
              </a:ext>
            </a:extLst>
          </p:cNvPr>
          <p:cNvSpPr>
            <a:spLocks noGrp="1"/>
          </p:cNvSpPr>
          <p:nvPr>
            <p:ph idx="1"/>
          </p:nvPr>
        </p:nvSpPr>
        <p:spPr>
          <a:xfrm>
            <a:off x="517358" y="1050757"/>
            <a:ext cx="11251949" cy="3777622"/>
          </a:xfrm>
        </p:spPr>
        <p:txBody>
          <a:bodyPr>
            <a:noAutofit/>
          </a:bodyPr>
          <a:lstStyle/>
          <a:p>
            <a:pPr algn="just"/>
            <a:r>
              <a:rPr lang="uk-UA" sz="1700" dirty="0"/>
              <a:t>Форма дзьоба сильно варіює в різних групах — може бути більш-менш прямим, довгим або вигнутим, коротким і масивним або трикутним, сплющеним зверху вниз, з широким розрізом роту. У шишкарів наддзьобок і піддзьобок перехрещуються. Шийних хребців 14-15. Справжніх </a:t>
            </a:r>
            <a:r>
              <a:rPr lang="uk-UA" sz="1700" dirty="0" err="1"/>
              <a:t>ребер</a:t>
            </a:r>
            <a:r>
              <a:rPr lang="uk-UA" sz="1700" dirty="0"/>
              <a:t> 4-6 пар. Ключиці зливаються у </a:t>
            </a:r>
            <a:r>
              <a:rPr lang="uk-UA" sz="1700" dirty="0" err="1"/>
              <a:t>виличку</a:t>
            </a:r>
            <a:r>
              <a:rPr lang="uk-UA" sz="1700" dirty="0"/>
              <a:t>. Вздовж заднього краю грудини одна пара вирізок, які інколи перетворюються на фонтанелі. Цівка і пальці помірної довжини. Усі чотири пальці ніг відносно довгі, з гострими кігтями; три пальці спрямовані вперед та один (перший) — назад. Кігті загнуті, тільки задній (перший) палець може мати іноді довгий та більш-менш прямий кіготь. Язик розвинений добре. Воло відсутнє. </a:t>
            </a:r>
            <a:r>
              <a:rPr lang="uk-UA" sz="1700" dirty="0" err="1"/>
              <a:t>М'язевий</a:t>
            </a:r>
            <a:r>
              <a:rPr lang="uk-UA" sz="1700" dirty="0"/>
              <a:t> шлунок невеликий, але має доволі потужні </a:t>
            </a:r>
            <a:r>
              <a:rPr lang="uk-UA" sz="1700" dirty="0" err="1"/>
              <a:t>м'язеві</a:t>
            </a:r>
            <a:r>
              <a:rPr lang="uk-UA" sz="1700" dirty="0"/>
              <a:t> стінки. Сліпі кишки зазвичай рудиментарні. У більшості видів наявний жовчний міхур. Куприкова залоза неоперена. Гортань </a:t>
            </a:r>
            <a:r>
              <a:rPr lang="uk-UA" sz="1700" dirty="0" err="1"/>
              <a:t>трахео</a:t>
            </a:r>
            <a:r>
              <a:rPr lang="uk-UA" sz="1700" dirty="0"/>
              <a:t>-бронхіальна, рідше — </a:t>
            </a:r>
            <a:r>
              <a:rPr lang="uk-UA" sz="1700" dirty="0" err="1"/>
              <a:t>трахеальна</a:t>
            </a:r>
            <a:r>
              <a:rPr lang="uk-UA" sz="1700" dirty="0"/>
              <a:t>. У різних групах кількість голосових м'язів варіює від 1 до 6-7 пар. Добре розвинена тільки ліва сонна артерія. Головний мозок досягає високого розвитку.</a:t>
            </a:r>
          </a:p>
          <a:p>
            <a:pPr algn="just"/>
            <a:r>
              <a:rPr lang="uk-UA" sz="1700" dirty="0"/>
              <a:t>Горобцеподібні — </a:t>
            </a:r>
            <a:r>
              <a:rPr lang="uk-UA" sz="1700" dirty="0" err="1"/>
              <a:t>нагніздні</a:t>
            </a:r>
            <a:r>
              <a:rPr lang="uk-UA" sz="1700" dirty="0"/>
              <a:t> птахи, поширені по всій земній кулі (крім Антарктики). Проникають високо в гори (до нівальної зони), заселяють багато островів. Найбільше видове різноманіття — у спекотних країнах. Багато представників — мігруючі птахи (ластівки, </a:t>
            </a:r>
            <a:r>
              <a:rPr lang="uk-UA" sz="1700" dirty="0" err="1"/>
              <a:t>солов'ї</a:t>
            </a:r>
            <a:r>
              <a:rPr lang="uk-UA" sz="1700" dirty="0"/>
              <a:t>, вівчарики), але серед них є також кочові (синиці, сойки, деякі дрозди) та осілі (хатній горобець).</a:t>
            </a:r>
          </a:p>
          <a:p>
            <a:pPr algn="just"/>
            <a:r>
              <a:rPr lang="uk-UA" sz="1700" dirty="0"/>
              <a:t>Більшість видів — мешканці різноманітних </a:t>
            </a:r>
            <a:r>
              <a:rPr lang="uk-UA" sz="1700" dirty="0" err="1"/>
              <a:t>деревно</a:t>
            </a:r>
            <a:r>
              <a:rPr lang="uk-UA" sz="1700" dirty="0"/>
              <a:t>-чагарникових </a:t>
            </a:r>
            <a:r>
              <a:rPr lang="uk-UA" sz="1700" dirty="0" err="1"/>
              <a:t>заростей</a:t>
            </a:r>
            <a:r>
              <a:rPr lang="uk-UA" sz="1700" dirty="0"/>
              <a:t>. Деякі з них, наприклад </a:t>
            </a:r>
            <a:r>
              <a:rPr lang="uk-UA" sz="1700" dirty="0" err="1"/>
              <a:t>підкоришники</a:t>
            </a:r>
            <a:r>
              <a:rPr lang="uk-UA" sz="1700" dirty="0"/>
              <a:t>, повзики, </a:t>
            </a:r>
            <a:r>
              <a:rPr lang="uk-UA" sz="1700" dirty="0" err="1"/>
              <a:t>золотомушки</a:t>
            </a:r>
            <a:r>
              <a:rPr lang="uk-UA" sz="1700" dirty="0"/>
              <a:t> та інші, проводять майже все життя на деревах. Частина з них проникає у відкриті ландшафти. Менша кількість видів мешкає тільки у відкритих ландшафтах та ведуть наземний спосіб життя (жайворонки, плиски, кам'янки, трав'янки). Деяких (ластівок) можна віднести до мешканців повітряної зони. </a:t>
            </a:r>
          </a:p>
          <a:p>
            <a:pPr algn="just"/>
            <a:endParaRPr lang="uk-UA" sz="1700" dirty="0"/>
          </a:p>
          <a:p>
            <a:pPr algn="just"/>
            <a:endParaRPr lang="uk-UA" sz="1700" dirty="0"/>
          </a:p>
        </p:txBody>
      </p:sp>
      <p:sp>
        <p:nvSpPr>
          <p:cNvPr id="4" name="Заголовок 1">
            <a:extLst>
              <a:ext uri="{FF2B5EF4-FFF2-40B4-BE49-F238E27FC236}">
                <a16:creationId xmlns:a16="http://schemas.microsoft.com/office/drawing/2014/main" id="{8F3AD42F-92BA-8C6E-AF02-52F77EF4C684}"/>
              </a:ext>
            </a:extLst>
          </p:cNvPr>
          <p:cNvSpPr txBox="1">
            <a:spLocks/>
          </p:cNvSpPr>
          <p:nvPr/>
        </p:nvSpPr>
        <p:spPr>
          <a:xfrm>
            <a:off x="1445646" y="19250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dirty="0"/>
              <a:t>Ряд </a:t>
            </a:r>
            <a:r>
              <a:rPr lang="uk-UA" b="1" dirty="0" err="1"/>
              <a:t>Горобцеподі́бні</a:t>
            </a:r>
            <a:r>
              <a:rPr lang="uk-UA" b="1" dirty="0"/>
              <a:t> (</a:t>
            </a:r>
            <a:r>
              <a:rPr lang="en-GB" b="1" dirty="0"/>
              <a:t>Passeriformes) </a:t>
            </a:r>
            <a:r>
              <a:rPr lang="en-GB" dirty="0"/>
              <a:t> </a:t>
            </a:r>
            <a:endParaRPr lang="uk-UA" dirty="0"/>
          </a:p>
        </p:txBody>
      </p:sp>
    </p:spTree>
    <p:extLst>
      <p:ext uri="{BB962C8B-B14F-4D97-AF65-F5344CB8AC3E}">
        <p14:creationId xmlns:p14="http://schemas.microsoft.com/office/powerpoint/2010/main" val="125364691"/>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1455</TotalTime>
  <Words>5785</Words>
  <Application>Microsoft Office PowerPoint</Application>
  <PresentationFormat>Широкоэкранный</PresentationFormat>
  <Paragraphs>119</Paragraphs>
  <Slides>32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32</vt:i4>
      </vt:variant>
    </vt:vector>
  </HeadingPairs>
  <TitlesOfParts>
    <vt:vector size="36" baseType="lpstr">
      <vt:lpstr>Arial</vt:lpstr>
      <vt:lpstr>Century Gothic</vt:lpstr>
      <vt:lpstr>Wingdings 3</vt:lpstr>
      <vt:lpstr>Легкий дым</vt:lpstr>
      <vt:lpstr>Еколого-систематичний огляд лісових птахів</vt:lpstr>
      <vt:lpstr>Презентация PowerPoint</vt:lpstr>
      <vt:lpstr>Презентация PowerPoint</vt:lpstr>
      <vt:lpstr>Презентация PowerPoint</vt:lpstr>
      <vt:lpstr>Птахи в лісових екосистемах</vt:lpstr>
      <vt:lpstr>Презентация PowerPoint</vt:lpstr>
      <vt:lpstr>Презентация PowerPoint</vt:lpstr>
      <vt:lpstr>Ряд Горобцеподі́бні (Passeriformes)  </vt:lpstr>
      <vt:lpstr>Презентация PowerPoint</vt:lpstr>
      <vt:lpstr>Ряд Горобцеподі́бні (Passeriformes)  </vt:lpstr>
      <vt:lpstr>Дрізд чо́рний (Turdus merula)</vt:lpstr>
      <vt:lpstr>Презентация PowerPoint</vt:lpstr>
      <vt:lpstr>Презентация PowerPoint</vt:lpstr>
      <vt:lpstr>Солове́йко схі́дний, або звича́йний (Luscinia luscinia)</vt:lpstr>
      <vt:lpstr>Презентация PowerPoint</vt:lpstr>
      <vt:lpstr>Синиця чубата (Lophophanes cristatus, раніше — Parus cristatus) </vt:lpstr>
      <vt:lpstr>Презентация PowerPoint</vt:lpstr>
      <vt:lpstr>Сини́ця вели́ка(Parus major)</vt:lpstr>
      <vt:lpstr>Сини́ця вели́ка(Parus major)</vt:lpstr>
      <vt:lpstr>Презентация PowerPoint</vt:lpstr>
      <vt:lpstr>Шишкар ялиновий (Loxia curvirostra)</vt:lpstr>
      <vt:lpstr>Презентация PowerPoint</vt:lpstr>
      <vt:lpstr>Презентация PowerPoint</vt:lpstr>
      <vt:lpstr>Ряд Дятлоподі́бні (Piciformes) </vt:lpstr>
      <vt:lpstr>Презентация PowerPoint</vt:lpstr>
      <vt:lpstr>Презентация PowerPoint</vt:lpstr>
      <vt:lpstr>Дя́тел звича́йний, або дя́тел вели́кий строка́тий (Dendrocopos major) </vt:lpstr>
      <vt:lpstr>Дя́тел звича́йний, або дя́тел вели́кий строка́тий (Dendrocopos major) </vt:lpstr>
      <vt:lpstr>Дя́тел звича́йний, або дя́тел вели́кий строка́тий (Dendrocopos major) </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Oksana</dc:creator>
  <cp:lastModifiedBy>Oksana</cp:lastModifiedBy>
  <cp:revision>46</cp:revision>
  <dcterms:created xsi:type="dcterms:W3CDTF">2025-10-08T18:01:52Z</dcterms:created>
  <dcterms:modified xsi:type="dcterms:W3CDTF">2025-10-16T05:40:55Z</dcterms:modified>
</cp:coreProperties>
</file>