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  <p:sldId id="267" r:id="rId11"/>
    <p:sldId id="268" r:id="rId12"/>
    <p:sldId id="266" r:id="rId13"/>
    <p:sldId id="269" r:id="rId14"/>
    <p:sldId id="271" r:id="rId15"/>
    <p:sldId id="272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201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039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783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790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7512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695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169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906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28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741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906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C093-F75D-404D-BC00-45531B1E2786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56820-F445-4F2A-8B63-037F07DA336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547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latin typeface="Arial Black" panose="020B0A04020102020204" pitchFamily="34" charset="0"/>
              </a:rPr>
              <a:t>Тема 2. Сутність та види інвестицій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uk-UA" dirty="0" smtClean="0">
                <a:latin typeface="Arial Black" panose="020B0A04020102020204" pitchFamily="34" charset="0"/>
              </a:rPr>
              <a:t>Сутність інвестицій</a:t>
            </a:r>
          </a:p>
          <a:p>
            <a:pPr marL="457200" indent="-457200">
              <a:buAutoNum type="arabicPeriod"/>
            </a:pPr>
            <a:r>
              <a:rPr lang="uk-UA" dirty="0" smtClean="0">
                <a:latin typeface="Arial Black" panose="020B0A04020102020204" pitchFamily="34" charset="0"/>
              </a:rPr>
              <a:t>Види інвестицій та їх характеристика</a:t>
            </a:r>
            <a:endParaRPr lang="uk-UA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5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8546" y="137507"/>
            <a:ext cx="1170752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2. </a:t>
            </a:r>
            <a:r>
              <a:rPr lang="ru-RU" b="1" dirty="0" smtClean="0"/>
              <a:t>За характером </a:t>
            </a:r>
            <a:r>
              <a:rPr lang="ru-RU" b="1" dirty="0" err="1" smtClean="0"/>
              <a:t>участі</a:t>
            </a:r>
            <a:r>
              <a:rPr lang="ru-RU" b="1" dirty="0" smtClean="0"/>
              <a:t> в </a:t>
            </a:r>
            <a:r>
              <a:rPr lang="ru-RU" b="1" dirty="0" err="1" smtClean="0"/>
              <a:t>інвестиційному</a:t>
            </a:r>
            <a:r>
              <a:rPr lang="ru-RU" b="1" dirty="0" smtClean="0"/>
              <a:t> </a:t>
            </a:r>
            <a:r>
              <a:rPr lang="ru-RU" b="1" dirty="0" err="1" smtClean="0"/>
              <a:t>процесі</a:t>
            </a:r>
            <a:r>
              <a:rPr lang="ru-RU" b="1" dirty="0" smtClean="0"/>
              <a:t> </a:t>
            </a:r>
            <a:r>
              <a:rPr lang="ru-RU" b="1" dirty="0" err="1" smtClean="0"/>
              <a:t>інвестора</a:t>
            </a:r>
            <a:r>
              <a:rPr lang="ru-RU" dirty="0" smtClean="0"/>
              <a:t>: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i="1" dirty="0" err="1" smtClean="0"/>
              <a:t>прямі</a:t>
            </a:r>
            <a:r>
              <a:rPr lang="ru-RU" i="1" dirty="0" smtClean="0"/>
              <a:t> </a:t>
            </a:r>
            <a:r>
              <a:rPr lang="ru-RU" i="1" dirty="0" err="1" smtClean="0"/>
              <a:t>інвестиції</a:t>
            </a:r>
            <a:r>
              <a:rPr lang="ru-RU" i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передбачають</a:t>
            </a:r>
            <a:r>
              <a:rPr lang="ru-RU" dirty="0" smtClean="0"/>
              <a:t> </a:t>
            </a:r>
            <a:r>
              <a:rPr lang="ru-RU" dirty="0" err="1" smtClean="0"/>
              <a:t>пряму</a:t>
            </a:r>
            <a:r>
              <a:rPr lang="ru-RU" dirty="0" smtClean="0"/>
              <a:t> участь </a:t>
            </a:r>
            <a:r>
              <a:rPr lang="ru-RU" dirty="0" err="1" smtClean="0"/>
              <a:t>інвестора</a:t>
            </a:r>
            <a:r>
              <a:rPr lang="ru-RU" dirty="0" smtClean="0"/>
              <a:t> у </a:t>
            </a:r>
            <a:r>
              <a:rPr lang="ru-RU" dirty="0" err="1" smtClean="0"/>
              <a:t>виборі</a:t>
            </a:r>
            <a:r>
              <a:rPr lang="ru-RU" dirty="0" smtClean="0"/>
              <a:t> </a:t>
            </a:r>
            <a:r>
              <a:rPr lang="ru-RU" dirty="0" err="1" smtClean="0"/>
              <a:t>об’єктів</a:t>
            </a:r>
            <a:r>
              <a:rPr lang="ru-RU" dirty="0" smtClean="0"/>
              <a:t> </a:t>
            </a:r>
            <a:r>
              <a:rPr lang="ru-RU" dirty="0" err="1" smtClean="0"/>
              <a:t>інвестування</a:t>
            </a:r>
            <a:r>
              <a:rPr lang="ru-RU" dirty="0" smtClean="0"/>
              <a:t> та </a:t>
            </a:r>
            <a:r>
              <a:rPr lang="ru-RU" dirty="0" err="1" smtClean="0"/>
              <a:t>вкладення</a:t>
            </a:r>
            <a:r>
              <a:rPr lang="ru-RU" dirty="0" smtClean="0"/>
              <a:t> </a:t>
            </a:r>
            <a:r>
              <a:rPr lang="ru-RU" dirty="0" err="1" smtClean="0"/>
              <a:t>капіталу</a:t>
            </a:r>
            <a:r>
              <a:rPr lang="ru-RU" dirty="0" smtClean="0"/>
              <a:t>; </a:t>
            </a:r>
            <a:endParaRPr lang="ru-RU" dirty="0" smtClean="0"/>
          </a:p>
          <a:p>
            <a:endParaRPr lang="ru-RU" sz="1200" dirty="0" smtClean="0"/>
          </a:p>
          <a:p>
            <a:r>
              <a:rPr lang="ru-RU" dirty="0" smtClean="0"/>
              <a:t>– </a:t>
            </a:r>
            <a:r>
              <a:rPr lang="ru-RU" i="1" dirty="0" err="1" smtClean="0"/>
              <a:t>непрямі</a:t>
            </a:r>
            <a:r>
              <a:rPr lang="ru-RU" i="1" dirty="0" smtClean="0"/>
              <a:t> </a:t>
            </a:r>
            <a:r>
              <a:rPr lang="ru-RU" i="1" dirty="0" err="1" smtClean="0"/>
              <a:t>інвестиції</a:t>
            </a:r>
            <a:r>
              <a:rPr lang="ru-RU" i="1" dirty="0" smtClean="0"/>
              <a:t> </a:t>
            </a:r>
            <a:r>
              <a:rPr lang="ru-RU" dirty="0" smtClean="0"/>
              <a:t>– </a:t>
            </a:r>
            <a:r>
              <a:rPr lang="uk-UA" dirty="0" smtClean="0"/>
              <a:t>вкладення</a:t>
            </a:r>
            <a:r>
              <a:rPr lang="ru-RU" dirty="0" smtClean="0"/>
              <a:t> </a:t>
            </a:r>
            <a:r>
              <a:rPr lang="ru-RU" dirty="0" err="1" smtClean="0"/>
              <a:t>капіталу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(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посередників</a:t>
            </a:r>
            <a:r>
              <a:rPr lang="ru-RU" dirty="0" smtClean="0"/>
              <a:t>).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8546" y="1540093"/>
            <a:ext cx="115727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3. </a:t>
            </a:r>
            <a:r>
              <a:rPr lang="uk-UA" b="1" dirty="0" smtClean="0"/>
              <a:t>За відтворювальною спрямованістю</a:t>
            </a:r>
            <a:r>
              <a:rPr lang="uk-UA" dirty="0" smtClean="0"/>
              <a:t>: </a:t>
            </a:r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валові інвестиції</a:t>
            </a:r>
            <a:r>
              <a:rPr lang="uk-UA" dirty="0" smtClean="0"/>
              <a:t> (Ів) – характеризують загальний обсяг капіталу, який інвестується у відтворення основних засобів і нематеріальних активів, а також будівництво у визначеному періоді. </a:t>
            </a:r>
          </a:p>
          <a:p>
            <a:pPr algn="just"/>
            <a:r>
              <a:rPr lang="uk-UA" dirty="0" smtClean="0"/>
              <a:t>На рівні підприємства – це загальний обсяг інвестованого капіталу в тому чи іншому періоді. Такі інвестиції здійснюються за рахунок прибутку і за рахунок амортизаційних відрахувань (А);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чисті інвестиції </a:t>
            </a:r>
            <a:r>
              <a:rPr lang="uk-UA" dirty="0" smtClean="0"/>
              <a:t>(Іч) – характеризують загальний обсяг капіталу, який інвестується у розширене відтворення основних фондів та нематеріальних активів. Здійснюються за рахунок нерозподіленого прибутку. Розраховуються як сума валових реінвестицій, зменшених на суму амортизаційних відрахувань у визначеному періоді.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33675" y="4544267"/>
            <a:ext cx="1158239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4. </a:t>
            </a:r>
            <a:r>
              <a:rPr lang="uk-UA" b="1" dirty="0"/>
              <a:t>За підприємством-інвестором</a:t>
            </a:r>
            <a:r>
              <a:rPr lang="uk-UA" dirty="0"/>
              <a:t>: </a:t>
            </a:r>
          </a:p>
          <a:p>
            <a:r>
              <a:rPr lang="uk-UA" dirty="0"/>
              <a:t>– </a:t>
            </a:r>
            <a:r>
              <a:rPr lang="uk-UA" i="1" dirty="0"/>
              <a:t>внутрішні</a:t>
            </a:r>
            <a:r>
              <a:rPr lang="uk-UA" dirty="0"/>
              <a:t> – вкладення капіталу в активи самого підприємства-інвестора; </a:t>
            </a:r>
            <a:endParaRPr lang="uk-UA" dirty="0" smtClean="0"/>
          </a:p>
          <a:p>
            <a:endParaRPr lang="uk-UA" dirty="0"/>
          </a:p>
          <a:p>
            <a:r>
              <a:rPr lang="uk-UA" dirty="0"/>
              <a:t>– </a:t>
            </a:r>
            <a:r>
              <a:rPr lang="uk-UA" i="1" dirty="0"/>
              <a:t>зовнішні</a:t>
            </a:r>
            <a:r>
              <a:rPr lang="uk-UA" dirty="0"/>
              <a:t> – вкладення капіталу в активи інших підприємств або у фінансові інструменти, які </a:t>
            </a:r>
            <a:r>
              <a:rPr lang="uk-UA" dirty="0" err="1"/>
              <a:t>емітуються</a:t>
            </a:r>
            <a:r>
              <a:rPr lang="uk-UA" dirty="0"/>
              <a:t> іншими підприємствами. </a:t>
            </a:r>
          </a:p>
        </p:txBody>
      </p:sp>
    </p:spTree>
    <p:extLst>
      <p:ext uri="{BB962C8B-B14F-4D97-AF65-F5344CB8AC3E}">
        <p14:creationId xmlns:p14="http://schemas.microsoft.com/office/powerpoint/2010/main" val="202817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7049" y="747077"/>
            <a:ext cx="117941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5</a:t>
            </a:r>
            <a:r>
              <a:rPr lang="uk-UA" dirty="0" smtClean="0"/>
              <a:t>. </a:t>
            </a:r>
            <a:r>
              <a:rPr lang="uk-UA" b="1" dirty="0" smtClean="0"/>
              <a:t>За періодом здійснення</a:t>
            </a:r>
            <a:r>
              <a:rPr lang="uk-UA" dirty="0" smtClean="0"/>
              <a:t>: </a:t>
            </a:r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короткострокові</a:t>
            </a:r>
            <a:r>
              <a:rPr lang="uk-UA" dirty="0" smtClean="0"/>
              <a:t> – на період до одного року; </a:t>
            </a:r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довгострокові</a:t>
            </a:r>
            <a:r>
              <a:rPr lang="uk-UA" dirty="0" smtClean="0"/>
              <a:t> – більше року.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b="1" dirty="0" smtClean="0"/>
              <a:t>6. За сумісністю здійснення</a:t>
            </a:r>
            <a:r>
              <a:rPr lang="uk-UA" dirty="0" smtClean="0"/>
              <a:t>: </a:t>
            </a:r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незалежні інвестиції (ізольовані</a:t>
            </a:r>
            <a:r>
              <a:rPr lang="uk-UA" dirty="0" smtClean="0"/>
              <a:t>) – вкладення капіталу в такі об’єкти, що можуть бути реалізовані як автономні, не залежать від інших об’єктів інвестування і не виключають їх у загальній інвестиційній програмі (портфелі) підприємства</a:t>
            </a:r>
            <a:r>
              <a:rPr lang="uk-UA" dirty="0" smtClean="0"/>
              <a:t>;</a:t>
            </a:r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 </a:t>
            </a:r>
            <a:r>
              <a:rPr lang="uk-UA" dirty="0" smtClean="0"/>
              <a:t>– </a:t>
            </a:r>
            <a:r>
              <a:rPr lang="uk-UA" i="1" dirty="0" smtClean="0"/>
              <a:t>взаємовиключні</a:t>
            </a:r>
            <a:r>
              <a:rPr lang="uk-UA" dirty="0" smtClean="0"/>
              <a:t> – мають переважно аналоговий характер за цілями їх здійснення, характером технології, номенклатурою продукції і вимагають альтернативного вибору. 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7049" y="4084388"/>
            <a:ext cx="117941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7. </a:t>
            </a:r>
            <a:r>
              <a:rPr lang="uk-UA" b="1" dirty="0"/>
              <a:t>За формою власності на інвестований капітал</a:t>
            </a:r>
            <a:r>
              <a:rPr lang="uk-UA" dirty="0"/>
              <a:t>: </a:t>
            </a:r>
          </a:p>
          <a:p>
            <a:r>
              <a:rPr lang="uk-UA" dirty="0"/>
              <a:t>– </a:t>
            </a:r>
            <a:r>
              <a:rPr lang="uk-UA" i="1" dirty="0"/>
              <a:t>приватні інвестиції </a:t>
            </a:r>
            <a:r>
              <a:rPr lang="uk-UA" dirty="0"/>
              <a:t>– вкладення капіталу юридичними особами недержавної форми власності або фізичних осіб; </a:t>
            </a:r>
          </a:p>
          <a:p>
            <a:r>
              <a:rPr lang="uk-UA" dirty="0"/>
              <a:t>– </a:t>
            </a:r>
            <a:r>
              <a:rPr lang="uk-UA" i="1" dirty="0"/>
              <a:t>державні</a:t>
            </a:r>
            <a:r>
              <a:rPr lang="uk-UA" dirty="0"/>
              <a:t> – здійснюються за рахунок коштів державних підприємств, а також коштів держбюджету і державних позабюджетних фондів; </a:t>
            </a:r>
          </a:p>
          <a:p>
            <a:r>
              <a:rPr lang="uk-UA" dirty="0"/>
              <a:t>– </a:t>
            </a:r>
            <a:r>
              <a:rPr lang="uk-UA" i="1" dirty="0"/>
              <a:t>змішані</a:t>
            </a:r>
            <a:r>
              <a:rPr lang="uk-UA" dirty="0"/>
              <a:t> – вкладення і частки капіталу юридичних осіб недержавної форми власності, і державного капіталу.</a:t>
            </a:r>
          </a:p>
        </p:txBody>
      </p:sp>
    </p:spTree>
    <p:extLst>
      <p:ext uri="{BB962C8B-B14F-4D97-AF65-F5344CB8AC3E}">
        <p14:creationId xmlns:p14="http://schemas.microsoft.com/office/powerpoint/2010/main" val="30153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802" y="673820"/>
            <a:ext cx="114765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 8</a:t>
            </a:r>
            <a:r>
              <a:rPr lang="uk-UA" dirty="0" smtClean="0"/>
              <a:t>. </a:t>
            </a:r>
            <a:r>
              <a:rPr lang="uk-UA" b="1" dirty="0" smtClean="0"/>
              <a:t>За характером використання капіталу в інвестиційному процесі</a:t>
            </a:r>
            <a:r>
              <a:rPr lang="uk-UA" dirty="0" smtClean="0"/>
              <a:t>: </a:t>
            </a:r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первинні</a:t>
            </a:r>
            <a:r>
              <a:rPr lang="uk-UA" dirty="0" smtClean="0"/>
              <a:t> – використання для досягнення інвестиційних цілей знову сформованого за рахунок власних або позикових фінансових ресурсів капіталу; </a:t>
            </a:r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реінвестиції</a:t>
            </a:r>
            <a:r>
              <a:rPr lang="uk-UA" dirty="0" smtClean="0"/>
              <a:t> – повторне вкладення капіталу в інвестиційних цілях за умовою попереднього його вивільнення у процесі реалізації раніше здійснених інвестиційних проектів; </a:t>
            </a:r>
          </a:p>
          <a:p>
            <a:pPr algn="just"/>
            <a:r>
              <a:rPr lang="ru-RU" dirty="0" smtClean="0"/>
              <a:t>– </a:t>
            </a:r>
            <a:r>
              <a:rPr lang="ru-RU" i="1" dirty="0" err="1" smtClean="0"/>
              <a:t>дезінвестиції</a:t>
            </a:r>
            <a:r>
              <a:rPr lang="ru-RU" dirty="0" smtClean="0"/>
              <a:t> –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вилучення</a:t>
            </a:r>
            <a:r>
              <a:rPr lang="ru-RU" dirty="0" smtClean="0"/>
              <a:t> </a:t>
            </a:r>
            <a:r>
              <a:rPr lang="ru-RU" dirty="0" err="1" smtClean="0"/>
              <a:t>інвестованого</a:t>
            </a:r>
            <a:r>
              <a:rPr lang="ru-RU" dirty="0" smtClean="0"/>
              <a:t> </a:t>
            </a:r>
            <a:r>
              <a:rPr lang="ru-RU" dirty="0" err="1" smtClean="0"/>
              <a:t>капіталу</a:t>
            </a:r>
            <a:r>
              <a:rPr lang="ru-RU" dirty="0" smtClean="0"/>
              <a:t> з </a:t>
            </a:r>
            <a:r>
              <a:rPr lang="ru-RU" dirty="0" err="1" smtClean="0"/>
              <a:t>інвестиційного</a:t>
            </a:r>
            <a:r>
              <a:rPr lang="ru-RU" dirty="0" smtClean="0"/>
              <a:t> обороту (</a:t>
            </a:r>
            <a:r>
              <a:rPr lang="ru-RU" dirty="0" err="1" smtClean="0"/>
              <a:t>наприклад</a:t>
            </a:r>
            <a:r>
              <a:rPr lang="ru-RU" dirty="0" smtClean="0"/>
              <a:t>, для </a:t>
            </a:r>
            <a:r>
              <a:rPr lang="ru-RU" dirty="0" err="1" smtClean="0"/>
              <a:t>покриття</a:t>
            </a:r>
            <a:r>
              <a:rPr lang="ru-RU" dirty="0" smtClean="0"/>
              <a:t> </a:t>
            </a:r>
            <a:r>
              <a:rPr lang="ru-RU" dirty="0" err="1" smtClean="0"/>
              <a:t>збитків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).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81802" y="3001000"/>
            <a:ext cx="114765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9. За регіональними джерелами залучення</a:t>
            </a:r>
            <a:r>
              <a:rPr lang="uk-UA" dirty="0"/>
              <a:t>: </a:t>
            </a:r>
          </a:p>
          <a:p>
            <a:r>
              <a:rPr lang="uk-UA" dirty="0"/>
              <a:t>– </a:t>
            </a:r>
            <a:r>
              <a:rPr lang="uk-UA" i="1" dirty="0"/>
              <a:t>вітчизняні інвестиції </a:t>
            </a:r>
            <a:r>
              <a:rPr lang="uk-UA" dirty="0"/>
              <a:t>– вкладення національного капіталу (резидентами і державою); </a:t>
            </a:r>
          </a:p>
          <a:p>
            <a:r>
              <a:rPr lang="uk-UA" dirty="0"/>
              <a:t>– </a:t>
            </a:r>
            <a:r>
              <a:rPr lang="uk-UA" i="1" dirty="0"/>
              <a:t>іноземні</a:t>
            </a:r>
            <a:r>
              <a:rPr lang="uk-UA" dirty="0"/>
              <a:t> – вкладення капіталу нерезидентами (іншими державами) в об’єкти інвестування держави-реципієнта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endParaRPr lang="uk-UA" dirty="0"/>
          </a:p>
          <a:p>
            <a:r>
              <a:rPr lang="uk-UA" b="1" dirty="0"/>
              <a:t>10. За регіональною спрямованістю капіталу який інвестується</a:t>
            </a:r>
            <a:r>
              <a:rPr lang="uk-UA" dirty="0"/>
              <a:t>: </a:t>
            </a:r>
          </a:p>
          <a:p>
            <a:r>
              <a:rPr lang="uk-UA" dirty="0"/>
              <a:t>– </a:t>
            </a:r>
            <a:r>
              <a:rPr lang="uk-UA" i="1" dirty="0"/>
              <a:t>інвестиції на внутрішньому ринку </a:t>
            </a:r>
            <a:r>
              <a:rPr lang="uk-UA" dirty="0"/>
              <a:t>– інвестиції резидентів і нерезидентів на території цієї держави; </a:t>
            </a:r>
          </a:p>
          <a:p>
            <a:r>
              <a:rPr lang="uk-UA" dirty="0"/>
              <a:t>– </a:t>
            </a:r>
            <a:r>
              <a:rPr lang="uk-UA" i="1" dirty="0"/>
              <a:t>інвестиції на міжнародному ринку </a:t>
            </a:r>
            <a:r>
              <a:rPr lang="uk-UA" dirty="0"/>
              <a:t>– вкладення резидентів за межами внутрішнього ринку. </a:t>
            </a:r>
            <a:endParaRPr lang="uk-UA" dirty="0" smtClean="0"/>
          </a:p>
          <a:p>
            <a:endParaRPr lang="uk-UA" dirty="0"/>
          </a:p>
          <a:p>
            <a:r>
              <a:rPr lang="uk-UA" b="1" dirty="0"/>
              <a:t>11. За галузевою спрямованістю</a:t>
            </a:r>
            <a:r>
              <a:rPr lang="uk-U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826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0302" y="329445"/>
            <a:ext cx="1151502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12</a:t>
            </a:r>
            <a:r>
              <a:rPr lang="uk-UA" b="1" dirty="0" smtClean="0"/>
              <a:t>. Залежно від повторюваності</a:t>
            </a:r>
            <a:r>
              <a:rPr lang="uk-UA" dirty="0" smtClean="0"/>
              <a:t>: </a:t>
            </a:r>
          </a:p>
          <a:p>
            <a:r>
              <a:rPr lang="uk-UA" dirty="0" smtClean="0"/>
              <a:t>– </a:t>
            </a:r>
            <a:r>
              <a:rPr lang="uk-UA" i="1" dirty="0" smtClean="0"/>
              <a:t>однократні</a:t>
            </a:r>
            <a:r>
              <a:rPr lang="uk-UA" dirty="0" smtClean="0"/>
              <a:t> інвестиції; </a:t>
            </a:r>
          </a:p>
          <a:p>
            <a:r>
              <a:rPr lang="uk-UA" dirty="0" smtClean="0"/>
              <a:t>– </a:t>
            </a:r>
            <a:r>
              <a:rPr lang="uk-UA" i="1" dirty="0" smtClean="0"/>
              <a:t>ті, які повторюються (багаторазові)</a:t>
            </a:r>
            <a:r>
              <a:rPr lang="uk-UA" dirty="0" smtClean="0"/>
              <a:t> – повторне вкладення капіталу (його реінвестування) в аналогічні об’єкти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endParaRPr lang="uk-UA" dirty="0" smtClean="0"/>
          </a:p>
          <a:p>
            <a:r>
              <a:rPr lang="uk-UA" b="1" dirty="0" smtClean="0"/>
              <a:t>13. За ступенем надійності (рівнем ризику): </a:t>
            </a:r>
          </a:p>
          <a:p>
            <a:r>
              <a:rPr lang="uk-UA" dirty="0" smtClean="0"/>
              <a:t>– </a:t>
            </a:r>
            <a:r>
              <a:rPr lang="uk-UA" i="1" dirty="0" smtClean="0"/>
              <a:t>безпечні</a:t>
            </a:r>
            <a:r>
              <a:rPr lang="uk-UA" dirty="0" smtClean="0"/>
              <a:t> (інвестиції з низьким ризиком); </a:t>
            </a:r>
          </a:p>
          <a:p>
            <a:r>
              <a:rPr lang="uk-UA" dirty="0" smtClean="0"/>
              <a:t>– </a:t>
            </a:r>
            <a:r>
              <a:rPr lang="uk-UA" i="1" dirty="0" smtClean="0"/>
              <a:t>ризикові інвестиції </a:t>
            </a:r>
            <a:r>
              <a:rPr lang="uk-UA" dirty="0" smtClean="0"/>
              <a:t>(до найбільш ризикових належать венчурні інвестиції). 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0301" y="2703139"/>
            <a:ext cx="1151502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/>
              <a:t>14. Залежно від ступеня контролю над об’єктом інвестування: </a:t>
            </a:r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прямі інвестиції </a:t>
            </a:r>
            <a:r>
              <a:rPr lang="uk-UA" dirty="0" smtClean="0"/>
              <a:t>(частіше термін використовується стосовно іноземних інвестицій) або стратегічні – це довгострокове інвестиційне вкладення за кордоном, що здійснюється інвестором з метою отримання безпосереднього контролю над господарською діяльністю підприємства; </a:t>
            </a:r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портфельні інвестиції </a:t>
            </a:r>
            <a:r>
              <a:rPr lang="uk-UA" dirty="0" smtClean="0"/>
              <a:t>є головним чинником вкладення в цінні папери, деривативи й інші види фінансових активів на фондовому ринку, метою яких є забезпечення майбутніх надходжень. </a:t>
            </a:r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Відмінні </a:t>
            </a:r>
            <a:r>
              <a:rPr lang="uk-UA" b="1" dirty="0" smtClean="0"/>
              <a:t>характеристики прямих інвестицій</a:t>
            </a:r>
            <a:r>
              <a:rPr lang="uk-UA" dirty="0" smtClean="0"/>
              <a:t>: </a:t>
            </a:r>
            <a:endParaRPr lang="uk-UA" dirty="0" smtClean="0"/>
          </a:p>
          <a:p>
            <a:pPr algn="just"/>
            <a:r>
              <a:rPr lang="uk-UA" dirty="0" smtClean="0"/>
              <a:t>такі </a:t>
            </a:r>
            <a:r>
              <a:rPr lang="uk-UA" dirty="0" smtClean="0"/>
              <a:t>інвестиції передбачають здійснення інвестором підприємницької діяльності; інвестування коштів головним чином здійснюється в майно, основні й оборотні кошти, ноу-хау; </a:t>
            </a:r>
            <a:r>
              <a:rPr lang="uk-UA" i="1" dirty="0" smtClean="0"/>
              <a:t>порівняно з портфельними інвестиціями </a:t>
            </a:r>
            <a:r>
              <a:rPr lang="uk-UA" dirty="0" smtClean="0"/>
              <a:t>є менш ліквідними і більш довгостроковими; такі інвестиції часто припускають трансферт технологій.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183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5175" y="349217"/>
            <a:ext cx="116112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15. За формою вкладення фінансові інвестиції включають</a:t>
            </a:r>
            <a:r>
              <a:rPr lang="uk-UA" dirty="0" smtClean="0"/>
              <a:t>: 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i="1" dirty="0" smtClean="0"/>
              <a:t>позичкову </a:t>
            </a:r>
            <a:r>
              <a:rPr lang="uk-UA" i="1" dirty="0" smtClean="0"/>
              <a:t>форму</a:t>
            </a:r>
            <a:r>
              <a:rPr lang="uk-UA" dirty="0" smtClean="0"/>
              <a:t>, яка приносить доход інвесторові у вигляді відсотків за внесками, позиками або кредитами; 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i="1" dirty="0" smtClean="0"/>
              <a:t>підприємницький </a:t>
            </a:r>
            <a:r>
              <a:rPr lang="uk-UA" i="1" dirty="0" smtClean="0"/>
              <a:t>капітал </a:t>
            </a:r>
            <a:r>
              <a:rPr lang="uk-UA" dirty="0" smtClean="0"/>
              <a:t>– прямі і портфельні інвестиції. </a:t>
            </a:r>
          </a:p>
          <a:p>
            <a:endParaRPr lang="uk-UA" dirty="0" smtClean="0"/>
          </a:p>
          <a:p>
            <a:r>
              <a:rPr lang="uk-UA" b="1" dirty="0" smtClean="0"/>
              <a:t>16</a:t>
            </a:r>
            <a:r>
              <a:rPr lang="uk-UA" b="1" dirty="0" smtClean="0"/>
              <a:t>. За способом вкладання </a:t>
            </a:r>
            <a:r>
              <a:rPr lang="uk-UA" dirty="0" smtClean="0"/>
              <a:t>інвестиції поділяються на:  </a:t>
            </a:r>
            <a:endParaRPr lang="uk-UA" dirty="0" smtClean="0"/>
          </a:p>
          <a:p>
            <a:pPr algn="just"/>
            <a:r>
              <a:rPr lang="uk-UA" dirty="0" smtClean="0"/>
              <a:t>- </a:t>
            </a:r>
            <a:r>
              <a:rPr lang="uk-UA" i="1" dirty="0" smtClean="0"/>
              <a:t>приватні </a:t>
            </a:r>
            <a:r>
              <a:rPr lang="uk-UA" i="1" dirty="0" smtClean="0"/>
              <a:t>інвестиції (</a:t>
            </a:r>
            <a:r>
              <a:rPr lang="en-US" i="1" dirty="0" smtClean="0"/>
              <a:t>private equity)</a:t>
            </a:r>
            <a:r>
              <a:rPr lang="en-US" dirty="0" smtClean="0"/>
              <a:t> – </a:t>
            </a:r>
            <a:r>
              <a:rPr lang="uk-UA" dirty="0" smtClean="0"/>
              <a:t>інвестиції у капітал компанії, який не може бути придбаний публічно на фондовому ринку (купуються у приватний спосіб).</a:t>
            </a:r>
          </a:p>
          <a:p>
            <a:pPr algn="just"/>
            <a:r>
              <a:rPr lang="uk-UA" dirty="0" smtClean="0"/>
              <a:t>Основою таких інвестицій є прямі вкладення задля отримання контролю над діяльністю компанії. </a:t>
            </a:r>
          </a:p>
          <a:p>
            <a:pPr algn="just"/>
            <a:r>
              <a:rPr lang="uk-UA" dirty="0" smtClean="0"/>
              <a:t>Приватні інвестиції також часто асоціюються з інвестиційними фондами, сформованими як товариства з обмеженою відповідальністю, інвесторами яких є переважно крупні інституційні інвестори та заможні індивідуальні інвестори. Вони відомі через використання позикового фінансування під час купівлі компаній – боргове фінансування знижує податкове навантаження, агентські витрати під час управління об’єктами інвестування; 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- </a:t>
            </a:r>
            <a:r>
              <a:rPr lang="uk-UA" i="1" dirty="0" smtClean="0"/>
              <a:t>публічні інвестиції (</a:t>
            </a:r>
            <a:r>
              <a:rPr lang="en-US" i="1" dirty="0" smtClean="0"/>
              <a:t>public equities)</a:t>
            </a:r>
            <a:r>
              <a:rPr lang="en-US" dirty="0" smtClean="0"/>
              <a:t> – </a:t>
            </a:r>
            <a:r>
              <a:rPr lang="uk-UA" dirty="0" smtClean="0"/>
              <a:t>вкладення у акції компаній, що публічно купуються на фондовому ринку (емітент повинен здійснити лістинг своїх акцій).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582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3814" y="1547064"/>
            <a:ext cx="109182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/>
              <a:t>– розподіл доходу на споживання і нагромадження (заощадження). Водночас нагромадження (заощадження) є джерелом інвестиційних ресурсів; </a:t>
            </a:r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r>
              <a:rPr lang="uk-UA" sz="2000" dirty="0" smtClean="0"/>
              <a:t>– очікувана норма чистого прибутку як основний мотив інвестування; </a:t>
            </a:r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r>
              <a:rPr lang="uk-UA" sz="2000" dirty="0" smtClean="0"/>
              <a:t>– ставка відсотка за кредит; </a:t>
            </a:r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r>
              <a:rPr lang="uk-UA" sz="2000" dirty="0" smtClean="0"/>
              <a:t>– </a:t>
            </a:r>
            <a:r>
              <a:rPr lang="uk-UA" sz="2000" dirty="0" smtClean="0"/>
              <a:t>очікувані темпи інфляції.</a:t>
            </a:r>
            <a:endParaRPr lang="uk-UA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08446" y="718770"/>
            <a:ext cx="72863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ФАКТОРИ, ЩО ВИЗНАЧАЮТЬ ОБСЯГ ІНВЕСТУВАННЯ В ДЕРЖАВІ: 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62470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38364" t="40432" r="23369" b="15161"/>
          <a:stretch/>
        </p:blipFill>
        <p:spPr bwMode="auto">
          <a:xfrm>
            <a:off x="2627697" y="1245502"/>
            <a:ext cx="7347117" cy="49435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977001" y="347073"/>
            <a:ext cx="3350597" cy="4069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20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Сутність інвестицій</a:t>
            </a:r>
            <a:endParaRPr lang="uk-UA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42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78724" y="222002"/>
            <a:ext cx="7883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Х</a:t>
            </a:r>
            <a:r>
              <a:rPr lang="uk-UA" b="1" i="0" u="none" strike="noStrike" baseline="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арактеристики, що формують суть категорії «інвестиції» 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2013" y="1018764"/>
            <a:ext cx="2699376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Інвестиції як об’єкт економічного управління 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12708" y="741766"/>
            <a:ext cx="90669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Інвестиції трактуються всіма дослідниками як економічна категорія, хоч і пов’язана з технічним, екологічним та іншими аспектами їх здійснення. Виступаючи носієм переважно економічних інтересів, інвестиції є суб’єктом економічного управління як на мікро-, так і на макрорівні будь-яких економічних систем. 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2013" y="2229935"/>
            <a:ext cx="2699376" cy="1477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Інвестиції як найбільш активна форма залучення накопиченого капіталу в економічний процес 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12708" y="2368434"/>
            <a:ext cx="89803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 теорії інвестицій їх зв’язок з накопиченим капіталом (заощадженнями) займає центральне місце. Це визначається природою капіталу як економічного ресурсу, призначеного до інвестування. 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2013" y="4038395"/>
            <a:ext cx="2699376" cy="17543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Інвестиції як можливість використання накопиченого капіталу в усіх альтернативних його формах</a:t>
            </a:r>
            <a:r>
              <a:rPr lang="uk-UA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15376" y="3899896"/>
            <a:ext cx="887770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інвестиційній діяльності кожна з форм накопиченого капіталу має свій діапазон можливостей і специфіку механізмів конкретного використання. Найбільш універсальною з позицій використання є грошова форма капіталу, яка для безпосереднього застосування в інвестицій діяльності вимагає в більшості випадків подальшої трансформації. Капітал, накопичений у формі запасу конкретних матеріальних і нематеріальних благ, готовий до безпосередньої участі в інвестиційному процесі, однак сфера його використання в таких формах вузько функціональна. </a:t>
            </a:r>
            <a:endParaRPr lang="uk-UA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82013" y="2021305"/>
            <a:ext cx="11811064" cy="9626"/>
          </a:xfrm>
          <a:prstGeom prst="line">
            <a:avLst/>
          </a:prstGeom>
          <a:ln w="127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82013" y="3890270"/>
            <a:ext cx="11811064" cy="9626"/>
          </a:xfrm>
          <a:prstGeom prst="line">
            <a:avLst/>
          </a:prstGeom>
          <a:ln w="127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69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78724" y="222002"/>
            <a:ext cx="7883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Х</a:t>
            </a:r>
            <a:r>
              <a:rPr lang="uk-UA" b="1" i="0" u="none" strike="noStrike" baseline="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арактеристики, що формують суть категорії «інвестиції» 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209" y="1145331"/>
            <a:ext cx="2428774" cy="1477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Інвестиції як джерело генерування ефекту підприємницької діяльності 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59241" y="591334"/>
            <a:ext cx="93204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Метою інвестування є досягнення конкретного ефекту. На рівні підприємств пріоритетною метою інвестицій є досягнення, як правило, економічного ефекту, який може бути отриманий у формі приросту інвестованого капіталу, інвестиційного прибутку, чистого грошового потоку тощо. </a:t>
            </a:r>
          </a:p>
          <a:p>
            <a:pPr algn="just"/>
            <a:r>
              <a:rPr lang="uk-UA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Досягнення економічного ефекту визначається потенційною здатністю інвестицій генерувати прибуток. Як джерело прибутку інвестиції є одним з найважливіших засобів формування майбутнього добробуту інвесторів. Разом з тим, потенційна здатність інвестицій приносити прибуток не реалізується автоматично, а забезпечується лише ефективним вибором інвестиційних об’єктів. 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0209" y="4400851"/>
            <a:ext cx="2428774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Інвестиції як об’єкт власності та розпорядження 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59240" y="3176657"/>
            <a:ext cx="932046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об’єкт підприємницької діяльності інвестиції є носієм прав власності й розпорядження. Якщо на первинному етапі інвестування капіталу титул власності та права розпорядження ним були пов’язані з одним і тим же суб’єктом, то при подальшому економічному розвиткові відбувається поступове їх розділення. Спочатку це розділення сталося в сфері функціонування грошового капіталу (по мірі виникнення й розвитку кредитних відносин), а потім і капіталу реального (по мірі виникнення та розвитку лізингових відносин). </a:t>
            </a:r>
            <a:r>
              <a:rPr lang="uk-UA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</a:p>
          <a:p>
            <a:pPr algn="just"/>
            <a:endParaRPr lang="uk-UA" sz="14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об’єкт власності та розпорядження капітал як інвестиційний ресурс формує також певні пропорції його використання окремими підприємствами, що відображаються співвідношенням власного й позикового капіталу. Це співвідношення характеризується в економічній теорії терміном “структура капіталу”. Воно впливає на певні аспекти ефективності інвестицій, а відповідно і на характер інвестиційних рішень, що приймаються підприємством.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68639" y="3176656"/>
            <a:ext cx="11811064" cy="9626"/>
          </a:xfrm>
          <a:prstGeom prst="line">
            <a:avLst/>
          </a:prstGeom>
          <a:ln w="127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42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78724" y="222002"/>
            <a:ext cx="7883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Х</a:t>
            </a:r>
            <a:r>
              <a:rPr lang="uk-UA" b="1" i="0" u="none" strike="noStrike" baseline="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арактеристики, що формують суть категорії «інвестиції» 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9775" y="1083776"/>
            <a:ext cx="2464067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Інвестиції як об’єкт часової переваги 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35705" y="591334"/>
            <a:ext cx="908624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Процес інвестування капіталу безпосередньо пов’язаний з чинником часу. Отримані внаслідок інвестування майбутні економічні блага завжди оцінюються інвестором нижче, ніж блага сьогоднішні. Ця особливість економічної поведінки інвесторів полягає в тому, що за інших рівних умов можливості майбутнього споживання завжди менш цінні в порівнянні з поточним споживанням. Для того, щоб подолати вказаний стереотип часової переваги і спонукати власника капіталу до інвестування, відмовившись від його використання на споживання, необхідно забезпечити за таку відмову досить вагому для нього винагороду в формі інвестиційного прибутку. </a:t>
            </a:r>
            <a:endParaRPr lang="uk-UA" sz="16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10889" y="2389341"/>
            <a:ext cx="11811064" cy="9626"/>
          </a:xfrm>
          <a:prstGeom prst="line">
            <a:avLst/>
          </a:prstGeom>
          <a:ln w="127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96963" y="2735035"/>
            <a:ext cx="2543348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Інвестиції як носій чинника ризику 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35705" y="2434354"/>
            <a:ext cx="90862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Ризик є найважливішою характеристикою інвестицій, пов’язаною з усіма їх формами і видами. Здійснюючи інвестиції, інвестор завжди повинен свідомо йти на економічний ризик можливого зниження або неотримання очікуваного інвестиційного прибутку, а також можливої втрати (часткової або повної) інвестованого капіталу. Отже, поняття ризик та прибутковість інвестицій у підприємницькій діяльності інвестора взаємопов’язані. </a:t>
            </a:r>
          </a:p>
          <a:p>
            <a:pPr algn="just"/>
            <a:r>
              <a:rPr lang="uk-UA" sz="16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Рівень ризику інвестицій знаходиться в прямій залежності від рівня очікуваної їх прибутковості. </a:t>
            </a:r>
            <a:endParaRPr lang="uk-UA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96963" y="4957632"/>
            <a:ext cx="2543347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Інвестиції як носій чинника ліквідності 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935705" y="4196974"/>
            <a:ext cx="90723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 форми і види інвестицій характеризуються певною ліквідністю, під якою розуміється їх здатність бути реалізованими за необхідності за своєю реальною ринковою вартістю. Ця здатність інвестицій забезпечує вивільнення капіталу, вкладеного в різноманітні об’єкти й інструменти при настанні несприятливих економічних та інших умов його використання в певній сфері підприємницької </a:t>
            </a:r>
            <a:r>
              <a:rPr lang="uk-UA" sz="16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діяльності, в окремому сегменті ринку або в регіоні. Вивільнений капітал може бути реінвестований в інші об’єкти. </a:t>
            </a:r>
          </a:p>
          <a:p>
            <a:pPr algn="just"/>
            <a:r>
              <a:rPr lang="uk-UA" sz="16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ліквідність інвестицій дозволяє формувати не тільки прямий, але й зворотний потік капіталу, введеного в дію як інвестиційний ресурс</a:t>
            </a:r>
            <a:r>
              <a:rPr lang="ru-RU" sz="16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6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Ліквідність інвестицій є об’єктивним чинником, що зумовлює вибір конкретних їх форм і видів при інвестуванні та прогнозуванні їх майбутньої прибутковості.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96963" y="4095681"/>
            <a:ext cx="11811064" cy="9626"/>
          </a:xfrm>
          <a:prstGeom prst="line">
            <a:avLst/>
          </a:prstGeom>
          <a:ln w="127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41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38930" t="32505" r="23030" b="41329"/>
          <a:stretch/>
        </p:blipFill>
        <p:spPr bwMode="auto">
          <a:xfrm>
            <a:off x="1712561" y="1298442"/>
            <a:ext cx="8673098" cy="39088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3008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43377" t="9910" r="27958" b="16747"/>
          <a:stretch/>
        </p:blipFill>
        <p:spPr bwMode="auto">
          <a:xfrm>
            <a:off x="344972" y="215197"/>
            <a:ext cx="4929672" cy="655136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48438" y="6353049"/>
            <a:ext cx="6096000" cy="4216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Інвестиційний менеджмент: </a:t>
            </a:r>
            <a:r>
              <a:rPr lang="uk-UA" sz="1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sz="1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посіб</a:t>
            </a:r>
            <a:r>
              <a:rPr lang="uk-UA" sz="1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(практикум) / С.В. </a:t>
            </a:r>
            <a:r>
              <a:rPr lang="uk-UA" sz="1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Качула</a:t>
            </a:r>
            <a:r>
              <a:rPr lang="uk-UA" sz="1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С.М. </a:t>
            </a:r>
            <a:r>
              <a:rPr lang="uk-UA" sz="1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Халатур</a:t>
            </a:r>
            <a:r>
              <a:rPr lang="uk-UA" sz="1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Г.Є. Павлова, Л.В. </a:t>
            </a:r>
            <a:r>
              <a:rPr lang="uk-UA" sz="1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Лисяк</a:t>
            </a:r>
            <a:r>
              <a:rPr lang="uk-UA" sz="1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Н.П. </a:t>
            </a:r>
            <a:r>
              <a:rPr lang="uk-UA" sz="1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Дуброва</a:t>
            </a:r>
            <a:r>
              <a:rPr lang="uk-UA" sz="1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Дніпро: </a:t>
            </a:r>
            <a:r>
              <a:rPr lang="uk-UA" sz="1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Монолит</a:t>
            </a:r>
            <a:r>
              <a:rPr lang="uk-UA" sz="1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2022. 204 с.</a:t>
            </a:r>
            <a:endParaRPr lang="uk-UA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972433" y="343369"/>
            <a:ext cx="6096000" cy="73622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2000" b="1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ВИДИ ІНВЕСТИЦІЙ ТА ЇХ ХАРАКТЕРИСТИКА</a:t>
            </a:r>
            <a:endParaRPr lang="uk-UA" sz="2000" b="1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972433" y="1152284"/>
            <a:ext cx="5931243" cy="25727"/>
          </a:xfrm>
          <a:prstGeom prst="line">
            <a:avLst/>
          </a:prstGeom>
          <a:ln w="381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03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503" y="181319"/>
            <a:ext cx="11916076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Інвестиції класифікують у такий спосіб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uk-UA" dirty="0" smtClean="0">
                <a:latin typeface="Arial Black" panose="020B0A04020102020204" pitchFamily="34" charset="0"/>
              </a:rPr>
              <a:t>: </a:t>
            </a:r>
            <a:endParaRPr lang="en-US" dirty="0" smtClean="0">
              <a:latin typeface="Arial Black" panose="020B0A04020102020204" pitchFamily="34" charset="0"/>
            </a:endParaRPr>
          </a:p>
          <a:p>
            <a:pPr algn="ctr"/>
            <a:r>
              <a:rPr lang="en-US" sz="1400" dirty="0" smtClean="0"/>
              <a:t>[</a:t>
            </a:r>
            <a:r>
              <a:rPr lang="uk-UA" sz="1400" dirty="0" err="1" smtClean="0"/>
              <a:t>Лактіонова</a:t>
            </a:r>
            <a:r>
              <a:rPr lang="uk-UA" sz="1400" dirty="0" smtClean="0"/>
              <a:t> О. А. Навчальний посібник з дисципліни «Інвестування» / О. А. </a:t>
            </a:r>
            <a:r>
              <a:rPr lang="uk-UA" sz="1400" dirty="0" err="1" smtClean="0"/>
              <a:t>Лактіонова</a:t>
            </a:r>
            <a:r>
              <a:rPr lang="uk-UA" sz="1400" dirty="0" smtClean="0"/>
              <a:t>. Донецький національний університет імені Василя Стуса. Вінниця. 2019. 256 с.</a:t>
            </a:r>
            <a:r>
              <a:rPr lang="en-US" sz="1400" dirty="0"/>
              <a:t>]</a:t>
            </a:r>
            <a:endParaRPr lang="uk-UA" sz="1400" dirty="0" smtClean="0"/>
          </a:p>
          <a:p>
            <a:r>
              <a:rPr lang="uk-UA" b="1" dirty="0" smtClean="0"/>
              <a:t>За </a:t>
            </a:r>
            <a:r>
              <a:rPr lang="uk-UA" b="1" dirty="0" smtClean="0"/>
              <a:t>об’єктом вкладень: </a:t>
            </a:r>
            <a:endParaRPr lang="en-US" b="1" dirty="0" smtClean="0"/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реальні (капітальні)</a:t>
            </a:r>
            <a:r>
              <a:rPr lang="uk-UA" dirty="0" smtClean="0"/>
              <a:t> – вкладення капіталу у відтворення основних засобів, нематеріальні активи, приріст оборотних активів (часто ототожнюються із капітальними </a:t>
            </a:r>
            <a:r>
              <a:rPr lang="uk-UA" dirty="0" err="1" smtClean="0"/>
              <a:t>вкладеннями</a:t>
            </a:r>
            <a:r>
              <a:rPr lang="uk-UA" dirty="0" smtClean="0"/>
              <a:t>); </a:t>
            </a:r>
            <a:endParaRPr lang="en-US" dirty="0" smtClean="0"/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фінансові</a:t>
            </a:r>
            <a:r>
              <a:rPr lang="uk-UA" dirty="0" smtClean="0"/>
              <a:t> – вкладення коштів у різні фінансові інструменти. </a:t>
            </a:r>
            <a:endParaRPr lang="en-US" dirty="0" smtClean="0"/>
          </a:p>
          <a:p>
            <a:endParaRPr lang="en-US" sz="1400" dirty="0" smtClean="0"/>
          </a:p>
          <a:p>
            <a:pPr algn="just"/>
            <a:r>
              <a:rPr lang="uk-UA" dirty="0" smtClean="0"/>
              <a:t>Зі свого боку, </a:t>
            </a:r>
            <a:r>
              <a:rPr lang="uk-UA" b="1" dirty="0" smtClean="0"/>
              <a:t>за формою відтворення </a:t>
            </a:r>
            <a:r>
              <a:rPr lang="uk-UA" dirty="0" smtClean="0"/>
              <a:t>капітальні вкладення поділяються на інвестиції:</a:t>
            </a:r>
            <a:endParaRPr lang="en-US" dirty="0" smtClean="0"/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у нове виробництво </a:t>
            </a:r>
            <a:r>
              <a:rPr lang="uk-UA" dirty="0" smtClean="0"/>
              <a:t>– створення нових підприємств на новому місці за новими проектами; </a:t>
            </a:r>
            <a:endParaRPr lang="en-US" dirty="0" smtClean="0"/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у розширення виробництва </a:t>
            </a:r>
            <a:r>
              <a:rPr lang="uk-UA" dirty="0" smtClean="0"/>
              <a:t>– запровадження в дію нових основних фондів, подібних до діючих, для екстенсивного збільшення обсягів виробництва на діючих об’єктах; </a:t>
            </a:r>
            <a:endParaRPr lang="en-US" dirty="0" smtClean="0"/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у реконструкцію </a:t>
            </a:r>
            <a:r>
              <a:rPr lang="uk-UA" dirty="0" smtClean="0"/>
              <a:t>– заміна устаткування діючих підприємств на основі нової техніки і технології за новими комплексними проектами; </a:t>
            </a:r>
            <a:endParaRPr lang="en-US" dirty="0" smtClean="0"/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у технічне переозброєння </a:t>
            </a:r>
            <a:r>
              <a:rPr lang="uk-UA" dirty="0" smtClean="0"/>
              <a:t>– підвищення технічного рівня виробництва шляхом заміни старого устаткування на нове, більш продуктивне. </a:t>
            </a:r>
            <a:endParaRPr lang="en-US" dirty="0" smtClean="0"/>
          </a:p>
          <a:p>
            <a:endParaRPr lang="en-US" sz="1400" dirty="0"/>
          </a:p>
          <a:p>
            <a:pPr algn="just"/>
            <a:r>
              <a:rPr lang="uk-UA" b="1" dirty="0" smtClean="0"/>
              <a:t>Залежно від початкових умов реалізації </a:t>
            </a:r>
            <a:r>
              <a:rPr lang="uk-UA" dirty="0" smtClean="0"/>
              <a:t>реальні інвестиції поділяються на: </a:t>
            </a:r>
            <a:endParaRPr lang="en-US" dirty="0" smtClean="0"/>
          </a:p>
          <a:p>
            <a:pPr algn="just"/>
            <a:r>
              <a:rPr lang="uk-UA" dirty="0" smtClean="0"/>
              <a:t>а) </a:t>
            </a:r>
            <a:r>
              <a:rPr lang="uk-UA" i="1" dirty="0" smtClean="0"/>
              <a:t>інвестиції зі створення нових об’єктів</a:t>
            </a:r>
            <a:r>
              <a:rPr lang="uk-UA" dirty="0" smtClean="0"/>
              <a:t>; </a:t>
            </a:r>
            <a:endParaRPr lang="en-US" dirty="0" smtClean="0"/>
          </a:p>
          <a:p>
            <a:pPr algn="just"/>
            <a:r>
              <a:rPr lang="uk-UA" dirty="0" smtClean="0"/>
              <a:t>б) </a:t>
            </a:r>
            <a:r>
              <a:rPr lang="uk-UA" i="1" dirty="0" smtClean="0"/>
              <a:t>вкладення інвестицій у діючі об’єкти</a:t>
            </a:r>
            <a:r>
              <a:rPr lang="uk-UA" dirty="0" smtClean="0"/>
              <a:t>: </a:t>
            </a:r>
            <a:endParaRPr lang="en-US" dirty="0" smtClean="0"/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інвестиції із заміни старого обладнання на нове </a:t>
            </a:r>
            <a:r>
              <a:rPr lang="uk-UA" dirty="0" smtClean="0"/>
              <a:t>(інвестиції для заміни устаткування та інвестиції в капітальний і поточний ремонти) – вони характеризують просте відтворення; </a:t>
            </a:r>
            <a:endParaRPr lang="uk-UA" dirty="0" smtClean="0"/>
          </a:p>
          <a:p>
            <a:pPr algn="just"/>
            <a:r>
              <a:rPr lang="uk-UA" dirty="0" smtClean="0"/>
              <a:t>– </a:t>
            </a:r>
            <a:r>
              <a:rPr lang="uk-UA" i="1" dirty="0" smtClean="0"/>
              <a:t>інвестиції з розширення </a:t>
            </a:r>
            <a:r>
              <a:rPr lang="uk-UA" dirty="0" smtClean="0"/>
              <a:t>– інвестиції в аналогічне устаткування й інвестиції, що забезпечують зміну виробництва (інвестиції в раціоналізацію виробництва і збільшення його диверсифікованості) – вони характеризують розширене відтворення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3068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5924" y="220912"/>
            <a:ext cx="1176527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/>
              <a:t>Залежно від свободи ухвалення рішення про здійснення інвестицій</a:t>
            </a:r>
            <a:r>
              <a:rPr lang="uk-UA" dirty="0" smtClean="0"/>
              <a:t>: </a:t>
            </a:r>
            <a:endParaRPr lang="en-US" dirty="0" smtClean="0"/>
          </a:p>
          <a:p>
            <a:pPr algn="just"/>
            <a:r>
              <a:rPr lang="uk-UA" dirty="0" smtClean="0"/>
              <a:t>1</a:t>
            </a:r>
            <a:r>
              <a:rPr lang="uk-UA" dirty="0" smtClean="0"/>
              <a:t>) </a:t>
            </a:r>
            <a:r>
              <a:rPr lang="uk-UA" i="1" dirty="0" smtClean="0"/>
              <a:t>інвестиції </a:t>
            </a:r>
            <a:r>
              <a:rPr lang="uk-UA" i="1" dirty="0" smtClean="0"/>
              <a:t>обов’язкові </a:t>
            </a:r>
            <a:r>
              <a:rPr lang="uk-UA" dirty="0" smtClean="0"/>
              <a:t>(повинні здійснюватися незалежно від того, чи є вони вигідними з позиції економічних критеріїв, чи ні). </a:t>
            </a:r>
            <a:endParaRPr lang="en-US" dirty="0" smtClean="0"/>
          </a:p>
          <a:p>
            <a:pPr algn="just"/>
            <a:r>
              <a:rPr lang="uk-UA" dirty="0" smtClean="0"/>
              <a:t>Наприклад, такі, які здійснюються відповідно до норм законодавства. Сюди ж належать проекти, пов’язані</a:t>
            </a:r>
            <a:r>
              <a:rPr lang="en-US" dirty="0" smtClean="0"/>
              <a:t> </a:t>
            </a:r>
            <a:r>
              <a:rPr lang="uk-UA" dirty="0" smtClean="0"/>
              <a:t>з підвищенням рівня техніки безпеки, покращенням екологічної ситуації. </a:t>
            </a:r>
            <a:endParaRPr lang="en-US" dirty="0" smtClean="0"/>
          </a:p>
          <a:p>
            <a:pPr algn="just"/>
            <a:r>
              <a:rPr lang="uk-UA" dirty="0" smtClean="0"/>
              <a:t>2) </a:t>
            </a:r>
            <a:r>
              <a:rPr lang="uk-UA" i="1" dirty="0" smtClean="0"/>
              <a:t>інвестиції необов’язкові </a:t>
            </a:r>
            <a:r>
              <a:rPr lang="uk-UA" dirty="0" smtClean="0"/>
              <a:t>– існує певна свобода в ухваленні рішення щодо інвестування коштів.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9297" y="2574316"/>
            <a:ext cx="1176527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uk-UA" b="1" dirty="0"/>
              <a:t>Зелені інвестиції </a:t>
            </a:r>
            <a:r>
              <a:rPr lang="uk-UA" dirty="0"/>
              <a:t>– це традиційні інвестиційні інструменти (акції, біржові фонди та взаємні фонди), в яких основний бізнес у той чи інший спосіб задіяний в операціях, спрямованих на поліпшення навколишнього середовища. Вони можуть здійснюватися компаніями, які розробляють альтернативні технології енергії, до компаній, які мають найкращі екологічні практики. </a:t>
            </a:r>
            <a:endParaRPr lang="uk-UA" dirty="0" smtClean="0"/>
          </a:p>
          <a:p>
            <a:pPr indent="360000" algn="just"/>
            <a:endParaRPr lang="uk-UA" dirty="0"/>
          </a:p>
          <a:p>
            <a:pPr indent="360000" algn="just"/>
            <a:r>
              <a:rPr lang="uk-UA" b="1" dirty="0"/>
              <a:t>Соціальні інвестиції </a:t>
            </a:r>
            <a:r>
              <a:rPr lang="uk-UA" dirty="0"/>
              <a:t>– це матеріальні, технологічні, управлінські та інші ресурси, а також фінансові кошти компаній, що спрямовуються на реалізацію соціальних програм, розроблених з урахуванням інтересів внутрішніх і зовнішніх зацікавлених сторін. </a:t>
            </a:r>
            <a:endParaRPr lang="uk-UA" dirty="0" smtClean="0"/>
          </a:p>
          <a:p>
            <a:pPr indent="360000" algn="just"/>
            <a:endParaRPr lang="uk-UA" dirty="0"/>
          </a:p>
          <a:p>
            <a:pPr indent="360000" algn="just"/>
            <a:r>
              <a:rPr lang="uk-UA" b="1" dirty="0"/>
              <a:t>Соціально відповідальне інвестування </a:t>
            </a:r>
            <a:r>
              <a:rPr lang="uk-UA" dirty="0"/>
              <a:t>– це процес вкладення коштів інвесторів з урахуванням факторів соціального, екологічного та етичного характеру поряд із традиційним фінансовим аналізом.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90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2081</Words>
  <Application>Microsoft Office PowerPoint</Application>
  <PresentationFormat>Широкоэкранный</PresentationFormat>
  <Paragraphs>126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Times New Roman</vt:lpstr>
      <vt:lpstr>Office Theme</vt:lpstr>
      <vt:lpstr>Тема 2. Сутність та види інвестицій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Сутність та види інвестицій</dc:title>
  <dc:creator>Царук Ірина Михайлівна</dc:creator>
  <cp:lastModifiedBy>Царук Ірина Михайлівна</cp:lastModifiedBy>
  <cp:revision>37</cp:revision>
  <dcterms:created xsi:type="dcterms:W3CDTF">2025-09-03T10:02:31Z</dcterms:created>
  <dcterms:modified xsi:type="dcterms:W3CDTF">2025-09-04T07:32:28Z</dcterms:modified>
</cp:coreProperties>
</file>