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70" r:id="rId13"/>
    <p:sldId id="271" r:id="rId14"/>
    <p:sldId id="268" r:id="rId15"/>
    <p:sldId id="272" r:id="rId16"/>
    <p:sldId id="273" r:id="rId17"/>
    <p:sldId id="274" r:id="rId18"/>
    <p:sldId id="269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69"/>
    <p:restoredTop sz="94724"/>
  </p:normalViewPr>
  <p:slideViewPr>
    <p:cSldViewPr snapToGrid="0">
      <p:cViewPr>
        <p:scale>
          <a:sx n="54" d="100"/>
          <a:sy n="54" d="100"/>
        </p:scale>
        <p:origin x="-14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41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4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66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3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2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3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9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1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9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14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1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95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54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03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594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59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936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5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2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9/8/25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59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78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90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5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99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64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94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75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2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857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7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18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70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52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66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18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9/8/25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85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9/8/25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57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9/8/25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9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6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93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81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92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1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87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6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9/8/25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4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  <p:sldLayoutId id="2147483843" r:id="rId37"/>
    <p:sldLayoutId id="2147483844" r:id="rId38"/>
    <p:sldLayoutId id="2147483857" r:id="rId39"/>
    <p:sldLayoutId id="2147483845" r:id="rId40"/>
    <p:sldLayoutId id="2147483846" r:id="rId41"/>
    <p:sldLayoutId id="2147483847" r:id="rId42"/>
    <p:sldLayoutId id="2147483848" r:id="rId43"/>
    <p:sldLayoutId id="2147483849" r:id="rId44"/>
    <p:sldLayoutId id="2147483850" r:id="rId45"/>
    <p:sldLayoutId id="2147483851" r:id="rId46"/>
    <p:sldLayoutId id="2147483852" r:id="rId47"/>
    <p:sldLayoutId id="2147483853" r:id="rId48"/>
    <p:sldLayoutId id="2147483854" r:id="rId49"/>
    <p:sldLayoutId id="2147483855" r:id="rId50"/>
    <p:sldLayoutId id="2147483856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C2F5-E2EB-C69D-DB44-F27498365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anchor="t">
            <a:normAutofit/>
          </a:bodyPr>
          <a:lstStyle/>
          <a:p>
            <a:r>
              <a:rPr lang="uk-UA" sz="5000" b="1"/>
              <a:t>Нормативно-правові основи мисливського господарства</a:t>
            </a:r>
            <a:endParaRPr lang="en-UA" sz="50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81556-D25B-4A83-F515-5E70A6752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anchor="ctr">
            <a:normAutofit/>
          </a:bodyPr>
          <a:lstStyle/>
          <a:p>
            <a:r>
              <a:rPr lang="uk-UA" dirty="0"/>
              <a:t>Мисливствознавство </a:t>
            </a:r>
          </a:p>
          <a:p>
            <a:endParaRPr lang="uk-UA" dirty="0"/>
          </a:p>
          <a:p>
            <a:r>
              <a:rPr lang="uk-UA" dirty="0"/>
              <a:t>Лекція 2</a:t>
            </a:r>
            <a:endParaRPr lang="en-UA" dirty="0"/>
          </a:p>
        </p:txBody>
      </p:sp>
      <p:pic>
        <p:nvPicPr>
          <p:cNvPr id="4" name="Picture 3" descr="A poster with a deer and a bird&#10;&#10;AI-generated content may be incorrect.">
            <a:extLst>
              <a:ext uri="{FF2B5EF4-FFF2-40B4-BE49-F238E27FC236}">
                <a16:creationId xmlns:a16="http://schemas.microsoft.com/office/drawing/2014/main" id="{3333D542-34C4-C3A0-E1A8-C5E2A9B3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647"/>
          <a:stretch>
            <a:fillRect/>
          </a:stretch>
        </p:blipFill>
        <p:spPr>
          <a:xfrm>
            <a:off x="7534656" y="10"/>
            <a:ext cx="4654296" cy="685799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BB0CC6-048B-DC86-42C1-B5BDF70EF1DB}"/>
              </a:ext>
            </a:extLst>
          </p:cNvPr>
          <p:cNvSpPr/>
          <p:nvPr/>
        </p:nvSpPr>
        <p:spPr>
          <a:xfrm>
            <a:off x="10694504" y="954157"/>
            <a:ext cx="272821" cy="644055"/>
          </a:xfrm>
          <a:prstGeom prst="rect">
            <a:avLst/>
          </a:prstGeom>
          <a:solidFill>
            <a:srgbClr val="E9C9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031885-AB44-2D12-DD86-018A40C88009}"/>
              </a:ext>
            </a:extLst>
          </p:cNvPr>
          <p:cNvSpPr/>
          <p:nvPr/>
        </p:nvSpPr>
        <p:spPr>
          <a:xfrm>
            <a:off x="11305318" y="954157"/>
            <a:ext cx="154798" cy="644055"/>
          </a:xfrm>
          <a:prstGeom prst="rect">
            <a:avLst/>
          </a:prstGeom>
          <a:solidFill>
            <a:srgbClr val="E9C9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7" name="Picture 6" descr="A poster with a deer and a bird&#10;&#10;AI-generated content may be incorrect.">
            <a:extLst>
              <a:ext uri="{FF2B5EF4-FFF2-40B4-BE49-F238E27FC236}">
                <a16:creationId xmlns:a16="http://schemas.microsoft.com/office/drawing/2014/main" id="{D8149484-B67E-8771-6A10-B6BF204E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8" t="14207" r="31958" b="78056"/>
          <a:stretch>
            <a:fillRect/>
          </a:stretch>
        </p:blipFill>
        <p:spPr>
          <a:xfrm>
            <a:off x="7854696" y="1006436"/>
            <a:ext cx="3112629" cy="539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37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0286-2100-6DB4-185B-3BAA18A8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/>
              <a:t>Цивільно-правова відповідальність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9CD8-0659-AF41-37B1-A2AA04B3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A" dirty="0"/>
              <a:t>Згідно зі ст. </a:t>
            </a:r>
            <a:r>
              <a:rPr lang="en-UA" b="1" dirty="0"/>
              <a:t>1166 ЦКУ</a:t>
            </a:r>
            <a:r>
              <a:rPr lang="en-UA" dirty="0"/>
              <a:t>, особи зобов’язані </a:t>
            </a:r>
            <a:r>
              <a:rPr lang="en-UA" b="1" dirty="0"/>
              <a:t>відшкодовувати шкоду, завдану тваринному світу</a:t>
            </a:r>
            <a:r>
              <a:rPr lang="en-UA" dirty="0"/>
              <a:t>.</a:t>
            </a:r>
          </a:p>
          <a:p>
            <a:pPr marL="0" lvl="0" indent="0">
              <a:buNone/>
            </a:pPr>
            <a:r>
              <a:rPr lang="en-UA" dirty="0"/>
              <a:t>Суми стягуються відповідно до такс, затверджених постановою КМУ № 1030 (2017).</a:t>
            </a:r>
          </a:p>
          <a:p>
            <a:pPr marL="0" lvl="0" indent="0">
              <a:buNone/>
            </a:pPr>
            <a:r>
              <a:rPr lang="en-UA" dirty="0"/>
              <a:t>Наприклад:</a:t>
            </a:r>
          </a:p>
          <a:p>
            <a:pPr lvl="1"/>
            <a:r>
              <a:rPr lang="en-UA" dirty="0"/>
              <a:t>за незаконне добування лося – </a:t>
            </a:r>
            <a:r>
              <a:rPr lang="en-UA" b="1" dirty="0"/>
              <a:t>80 000 грн</a:t>
            </a:r>
            <a:r>
              <a:rPr lang="en-UA" dirty="0"/>
              <a:t>,</a:t>
            </a:r>
          </a:p>
          <a:p>
            <a:pPr lvl="1"/>
            <a:r>
              <a:rPr lang="en-UA" dirty="0"/>
              <a:t>за косулю – </a:t>
            </a:r>
            <a:r>
              <a:rPr lang="en-UA" b="1" dirty="0"/>
              <a:t>32 000 грн</a:t>
            </a:r>
            <a:r>
              <a:rPr lang="en-UA" dirty="0"/>
              <a:t>,</a:t>
            </a:r>
          </a:p>
          <a:p>
            <a:pPr lvl="1"/>
            <a:r>
              <a:rPr lang="en-UA" dirty="0"/>
              <a:t>за кабана – </a:t>
            </a:r>
            <a:r>
              <a:rPr lang="en-UA" b="1" dirty="0"/>
              <a:t>40 000 грн</a:t>
            </a:r>
            <a:r>
              <a:rPr lang="en-UA" dirty="0"/>
              <a:t>,</a:t>
            </a:r>
          </a:p>
          <a:p>
            <a:pPr lvl="1"/>
            <a:r>
              <a:rPr lang="en-UA" dirty="0"/>
              <a:t>за зайця-русака – </a:t>
            </a:r>
            <a:r>
              <a:rPr lang="en-UA" b="1" dirty="0"/>
              <a:t>8 000 грн</a:t>
            </a:r>
            <a:r>
              <a:rPr lang="en-UA" dirty="0"/>
              <a:t>.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39910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0A56-B6D3-65C2-069F-24EFF14A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/>
              <a:t>Закон України «Про тваринний світ» (2001 р.)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2C26E-E241-462A-74C8-67A804DAD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A" dirty="0"/>
              <a:t>Другим фундаментальним документом, що регулює відносини у сфері використання мисливських ресурсів, є </a:t>
            </a:r>
            <a:r>
              <a:rPr lang="en-UA" b="1" dirty="0"/>
              <a:t>Закон України «Про тваринний світ» від 13 грудня 2001 року № 2894-III</a:t>
            </a:r>
            <a:r>
              <a:rPr lang="en-UA" dirty="0"/>
              <a:t>. Його значення виходить за межі мисливського господарства, адже він встановлює </a:t>
            </a:r>
            <a:r>
              <a:rPr lang="en-UA" b="1" dirty="0"/>
              <a:t>загальні принципи охорони, використання та відтворення дикої фауни</a:t>
            </a:r>
            <a:r>
              <a:rPr lang="en-UA" dirty="0"/>
              <a:t>. </a:t>
            </a:r>
            <a:endParaRPr lang="uk-UA" dirty="0"/>
          </a:p>
          <a:p>
            <a:pPr marL="0" indent="0">
              <a:buNone/>
            </a:pPr>
            <a:r>
              <a:rPr lang="en-UA" dirty="0"/>
              <a:t>Згідно зі ст. 3 Закону, держава проводить політику у сфері охорони тваринного світу, керуючись такими принципами:</a:t>
            </a:r>
          </a:p>
          <a:p>
            <a:pPr lvl="0"/>
            <a:r>
              <a:rPr lang="en-UA" dirty="0"/>
              <a:t>пріоритет збереження біорізноманіття та середовищ існування;</a:t>
            </a:r>
          </a:p>
          <a:p>
            <a:pPr lvl="0"/>
            <a:r>
              <a:rPr lang="en-UA" dirty="0"/>
              <a:t>невиснажливе й науково обґрунтоване використання;</a:t>
            </a:r>
          </a:p>
          <a:p>
            <a:pPr lvl="0"/>
            <a:r>
              <a:rPr lang="en-UA" dirty="0"/>
              <a:t>збереження умов існування видів, занесених до Червоної книги України;</a:t>
            </a:r>
          </a:p>
          <a:p>
            <a:pPr lvl="0"/>
            <a:r>
              <a:rPr lang="en-UA" dirty="0"/>
              <a:t>інтеграція у міжнародні системи охорони природи.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931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A8F6B-B1CE-1326-9614-26DCF3FC4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C432-185E-C6F5-CF57-5CB1A52E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/>
              <a:t>Закон України «Про тваринний світ» (2001 р.)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0D3D4-D074-AA0B-9704-9F66AE44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A" b="1" dirty="0"/>
              <a:t>Використання об’єктів тваринного світу</a:t>
            </a:r>
            <a:endParaRPr lang="en-UA" dirty="0"/>
          </a:p>
          <a:p>
            <a:pPr marL="0" indent="0">
              <a:buNone/>
            </a:pPr>
            <a:r>
              <a:rPr lang="en-UA" dirty="0"/>
              <a:t>Закон визначає, що використання тваринного світу здійснюється у двох формах:</a:t>
            </a:r>
          </a:p>
          <a:p>
            <a:pPr lvl="0"/>
            <a:r>
              <a:rPr lang="en-UA" b="1" dirty="0"/>
              <a:t>Загальне використання</a:t>
            </a:r>
            <a:r>
              <a:rPr lang="en-UA" dirty="0"/>
              <a:t> — спостереження, любительське збирання природних об’єктів без спеціальних дозволів.</a:t>
            </a:r>
          </a:p>
          <a:p>
            <a:pPr lvl="0"/>
            <a:r>
              <a:rPr lang="en-UA" b="1" dirty="0"/>
              <a:t>Спеціальне використання</a:t>
            </a:r>
            <a:r>
              <a:rPr lang="en-UA" dirty="0"/>
              <a:t> — включає мисливство, рибальство, наукове вилучення об’єктів природи.</a:t>
            </a:r>
          </a:p>
          <a:p>
            <a:pPr marL="0" indent="0">
              <a:buNone/>
            </a:pPr>
            <a:r>
              <a:rPr lang="en-UA" dirty="0"/>
              <a:t>Мисливство належить саме до </a:t>
            </a:r>
            <a:r>
              <a:rPr lang="en-UA" b="1" dirty="0"/>
              <a:t>спеціального використання</a:t>
            </a:r>
            <a:r>
              <a:rPr lang="en-UA" dirty="0"/>
              <a:t> і можливе лише за наявності </a:t>
            </a:r>
            <a:r>
              <a:rPr lang="en-UA" b="1" dirty="0"/>
              <a:t>дозволу (ліцензії)</a:t>
            </a:r>
            <a:r>
              <a:rPr lang="en-UA" dirty="0"/>
              <a:t> та з дотриманням лімітів і строків (ст. 16).</a:t>
            </a:r>
          </a:p>
          <a:p>
            <a:pPr marL="0" indent="0">
              <a:buNone/>
            </a:pPr>
            <a:r>
              <a:rPr lang="en-UA" b="1" dirty="0"/>
              <a:t>Права і обов’язки користувачів тваринного світу</a:t>
            </a:r>
            <a:endParaRPr lang="en-UA" dirty="0"/>
          </a:p>
          <a:p>
            <a:pPr marL="0" indent="0">
              <a:buNone/>
            </a:pPr>
            <a:r>
              <a:rPr lang="en-UA" dirty="0"/>
              <a:t>У ст. 19 і 20 Закону зазначено, що користувачі мають право:</a:t>
            </a:r>
          </a:p>
          <a:p>
            <a:pPr lvl="0"/>
            <a:r>
              <a:rPr lang="en-UA" dirty="0"/>
              <a:t>отримувати угіддя у користування;</a:t>
            </a:r>
          </a:p>
          <a:p>
            <a:pPr lvl="0"/>
            <a:r>
              <a:rPr lang="en-UA" dirty="0"/>
              <a:t>добувати тварин відповідно до встановлених правил;</a:t>
            </a:r>
          </a:p>
          <a:p>
            <a:pPr lvl="0"/>
            <a:r>
              <a:rPr lang="en-UA" dirty="0"/>
              <a:t>отримувати прибуток від спеціального використання.</a:t>
            </a:r>
          </a:p>
          <a:p>
            <a:pPr marL="0" indent="0">
              <a:buNone/>
            </a:pPr>
            <a:r>
              <a:rPr lang="en-UA" dirty="0"/>
              <a:t>Обов’язки:</a:t>
            </a:r>
          </a:p>
          <a:p>
            <a:pPr lvl="0"/>
            <a:r>
              <a:rPr lang="en-UA" dirty="0"/>
              <a:t>зберігати середовище існування видів;</a:t>
            </a:r>
          </a:p>
          <a:p>
            <a:pPr lvl="0"/>
            <a:r>
              <a:rPr lang="en-UA" dirty="0"/>
              <a:t>не допускати виснаження популяцій;</a:t>
            </a:r>
          </a:p>
          <a:p>
            <a:pPr lvl="0"/>
            <a:r>
              <a:rPr lang="en-UA" dirty="0"/>
              <a:t>вести облік та звітність;</a:t>
            </a:r>
          </a:p>
          <a:p>
            <a:pPr lvl="0"/>
            <a:r>
              <a:rPr lang="en-UA" dirty="0"/>
              <a:t>компенсувати шкоду, завдану тваринному світу.</a:t>
            </a:r>
          </a:p>
          <a:p>
            <a:r>
              <a:rPr lang="en-UA" dirty="0"/>
              <a:t>Цей перелік перегукується з положеннями Закону «Про мисливське господарство та полювання», але є </a:t>
            </a:r>
            <a:r>
              <a:rPr lang="en-UA" b="1" dirty="0"/>
              <a:t>більш загальним</a:t>
            </a:r>
            <a:r>
              <a:rPr lang="en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96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3CA8A-D4C1-6124-4B80-46564CFB4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9783-93F1-1D9D-C5DC-58F54AC5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/>
              <a:t>Закон України «Про тваринний світ» (2001 р.)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C14A0-E13C-7C47-9D2A-4BA8D4162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A" b="1" dirty="0"/>
              <a:t>Охоронні норми</a:t>
            </a:r>
            <a:endParaRPr lang="en-UA" dirty="0"/>
          </a:p>
          <a:p>
            <a:pPr marL="0" indent="0">
              <a:buNone/>
            </a:pPr>
            <a:r>
              <a:rPr lang="en-UA" dirty="0"/>
              <a:t>Закон встановлює суворі обмеження:</a:t>
            </a:r>
          </a:p>
          <a:p>
            <a:pPr lvl="0"/>
            <a:r>
              <a:rPr lang="en-UA" dirty="0"/>
              <a:t>забороняється полювання у період розмноження і вирощування потомства (ст. 39);</a:t>
            </a:r>
          </a:p>
          <a:p>
            <a:pPr lvl="0"/>
            <a:r>
              <a:rPr lang="en-UA" dirty="0"/>
              <a:t>забороняється використання отруйних приманок, вибухівки, електричних пристроїв (ст. 20);</a:t>
            </a:r>
          </a:p>
          <a:p>
            <a:pPr lvl="0"/>
            <a:r>
              <a:rPr lang="en-UA" dirty="0"/>
              <a:t>охороняються види, занесені до Червоної книги України та міжнародних списків (ст. 19).</a:t>
            </a:r>
          </a:p>
          <a:p>
            <a:pPr marL="0" indent="0">
              <a:buNone/>
            </a:pPr>
            <a:r>
              <a:rPr lang="en-UA" dirty="0"/>
              <a:t>Важливим положенням є ст. 38, де вказано, що </a:t>
            </a:r>
            <a:r>
              <a:rPr lang="en-UA" b="1" dirty="0"/>
              <a:t>шкода, завдана тваринному світу, підлягає компенсації в повному обсязі</a:t>
            </a:r>
            <a:r>
              <a:rPr lang="en-UA" dirty="0"/>
              <a:t>. Це підґрунтя для застосування такс на відшкодування збитків за незаконне добування тварин (наприклад, 8 000 грн за зайця, 80 000 грн за лося).</a:t>
            </a:r>
          </a:p>
        </p:txBody>
      </p:sp>
    </p:spTree>
    <p:extLst>
      <p:ext uri="{BB962C8B-B14F-4D97-AF65-F5344CB8AC3E}">
        <p14:creationId xmlns:p14="http://schemas.microsoft.com/office/powerpoint/2010/main" val="317009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874F-9F6E-AFCD-CD92-2B94D28B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/>
              <a:t>Лісовий кодекс України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6F6F-8DB1-DCBB-A554-2CF431CD2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A" dirty="0"/>
              <a:t>Лісове та мисливське господарство тісно взаємопов’язані, адже значна частина об’єктів полювання мешкає саме в лісових екосистемах. Тому </a:t>
            </a:r>
            <a:r>
              <a:rPr lang="en-UA" b="1" dirty="0"/>
              <a:t>Лісовий кодекс України</a:t>
            </a:r>
            <a:r>
              <a:rPr lang="en-UA" dirty="0"/>
              <a:t> (редакція від 21 січня 1994 р., з подальшими змінами та доповненнями) має важливе значення для регулювання мисливської діяльності. </a:t>
            </a:r>
            <a:endParaRPr lang="uk-UA" dirty="0"/>
          </a:p>
          <a:p>
            <a:r>
              <a:rPr lang="en-UA" dirty="0"/>
              <a:t>У ст. 1 Кодексу зазначено, що ліси України є </a:t>
            </a:r>
            <a:r>
              <a:rPr lang="en-UA" b="1" dirty="0"/>
              <a:t>національним багатством і виконують переважно екологічні функції</a:t>
            </a:r>
            <a:r>
              <a:rPr lang="en-UA" dirty="0"/>
              <a:t>. Це означає, що полювання не може розглядатися окремо від екологічного стану лісових угідь.</a:t>
            </a:r>
          </a:p>
          <a:p>
            <a:r>
              <a:rPr lang="en-UA" dirty="0"/>
              <a:t>Стаття 9 Кодексу передбачає поділ лісів на категорії за їхнім призначенням (водоохоронні, захисні, рекреаційні, природоохоронні тощо). У цих категоріях можуть діяти </a:t>
            </a:r>
            <a:r>
              <a:rPr lang="en-UA" b="1" dirty="0"/>
              <a:t>обмеження на ведення мисливського господарства</a:t>
            </a:r>
            <a:r>
              <a:rPr lang="en-UA" dirty="0"/>
              <a:t>. Наприклад, у заповідних лісах будь-яке полювання заборонено, а в рекреаційних воно може регламентуватися додатково. </a:t>
            </a:r>
          </a:p>
        </p:txBody>
      </p:sp>
    </p:spTree>
    <p:extLst>
      <p:ext uri="{BB962C8B-B14F-4D97-AF65-F5344CB8AC3E}">
        <p14:creationId xmlns:p14="http://schemas.microsoft.com/office/powerpoint/2010/main" val="293959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71E87-FFF4-A8B3-E35F-A1D5B2029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0A4B-E52A-967A-28ED-9C058566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/>
              <a:t>Лісовий кодекс України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0D3C-F988-525D-EE5C-79045ECA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A" b="1" dirty="0"/>
              <a:t>Права користувачів лісів і угідь</a:t>
            </a:r>
            <a:endParaRPr lang="en-UA" dirty="0"/>
          </a:p>
          <a:p>
            <a:r>
              <a:rPr lang="en-UA" dirty="0"/>
              <a:t>Ст. 17 і 18 Лісового кодексу визначають, що постійні лісокористувачі (держлісгоспи, підприємства, інститути) мають право:</a:t>
            </a:r>
          </a:p>
          <a:p>
            <a:pPr lvl="0"/>
            <a:r>
              <a:rPr lang="en-UA" dirty="0"/>
              <a:t>надавати в користування частину угідь для ведення мисливського господарства;</a:t>
            </a:r>
          </a:p>
          <a:p>
            <a:pPr lvl="0"/>
            <a:r>
              <a:rPr lang="en-UA" dirty="0"/>
              <a:t>погоджувати заходи, які проводять мисливські користувачі (біотехнічні роботи, облаштування вишок, годівниць тощо);</a:t>
            </a:r>
          </a:p>
          <a:p>
            <a:pPr lvl="0"/>
            <a:r>
              <a:rPr lang="en-UA" dirty="0"/>
              <a:t>отримувати плату за користування лісами.</a:t>
            </a:r>
          </a:p>
          <a:p>
            <a:r>
              <a:rPr lang="en-UA" dirty="0"/>
              <a:t>Таким чином, мисливські господарства не є повністю автономними, а зобов’язані погоджувати свою діяльність із лісокористувачами.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93382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4A752-0AE5-D989-3E1C-3E0A3107B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5D84-71EA-F8D6-DC6F-EE80A4B1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/>
              <a:t>Лісовий кодекс України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1B559-85E9-FAA5-D63F-576904471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A" b="1" dirty="0"/>
              <a:t>Охорона та відтворення тваринного світу у лісах</a:t>
            </a:r>
            <a:endParaRPr lang="en-UA" dirty="0"/>
          </a:p>
          <a:p>
            <a:r>
              <a:rPr lang="en-UA" dirty="0"/>
              <a:t>У ст. 86 Лісового кодексу передбачено, що лісокористувачі зобов’язані:</a:t>
            </a:r>
          </a:p>
          <a:p>
            <a:pPr lvl="0"/>
            <a:r>
              <a:rPr lang="en-UA" dirty="0"/>
              <a:t>охороняти середовище існування диких тварин;</a:t>
            </a:r>
          </a:p>
          <a:p>
            <a:pPr lvl="0"/>
            <a:r>
              <a:rPr lang="en-UA" dirty="0"/>
              <a:t>дотримуватися вимог щодо збереження біорізноманіття;</a:t>
            </a:r>
          </a:p>
          <a:p>
            <a:pPr lvl="0"/>
            <a:r>
              <a:rPr lang="en-UA" dirty="0"/>
              <a:t>забезпечувати умови для міграції й відтворення мисливських видів.</a:t>
            </a:r>
          </a:p>
          <a:p>
            <a:r>
              <a:rPr lang="en-UA" dirty="0"/>
              <a:t>Таким чином, навіть безпосередні користувачі лісів мають </a:t>
            </a:r>
            <a:r>
              <a:rPr lang="en-UA" b="1" dirty="0"/>
              <a:t>екологічні обов’язки</a:t>
            </a:r>
            <a:r>
              <a:rPr lang="en-UA" dirty="0"/>
              <a:t>, які напряму впливають на стан популяцій тварин.</a:t>
            </a:r>
          </a:p>
          <a:p>
            <a:r>
              <a:rPr lang="en-UA" dirty="0"/>
              <a:t> </a:t>
            </a:r>
          </a:p>
          <a:p>
            <a:pPr marL="0" indent="0">
              <a:buNone/>
            </a:pPr>
            <a:r>
              <a:rPr lang="en-UA" b="1" dirty="0"/>
              <a:t>Взаємодія лісового та мисливського господарства</a:t>
            </a:r>
            <a:endParaRPr lang="en-UA" dirty="0"/>
          </a:p>
          <a:p>
            <a:r>
              <a:rPr lang="en-UA" dirty="0"/>
              <a:t>Законодавство передбачає </a:t>
            </a:r>
            <a:r>
              <a:rPr lang="en-UA" b="1" dirty="0"/>
              <a:t>договірні відносини між лісокористувачами та мисливськими господарствами</a:t>
            </a:r>
            <a:r>
              <a:rPr lang="en-UA" dirty="0"/>
              <a:t>. Вони регулюють:</a:t>
            </a:r>
          </a:p>
          <a:p>
            <a:pPr lvl="0"/>
            <a:r>
              <a:rPr lang="en-UA" dirty="0"/>
              <a:t>порядок використання земель і лісових масивів;</a:t>
            </a:r>
          </a:p>
          <a:p>
            <a:pPr lvl="0"/>
            <a:r>
              <a:rPr lang="en-UA" dirty="0"/>
              <a:t>права й обов’язки щодо охорони природи;</a:t>
            </a:r>
          </a:p>
          <a:p>
            <a:pPr lvl="0"/>
            <a:r>
              <a:rPr lang="en-UA" dirty="0"/>
              <a:t>механізм розподілу прибутків і відповідальність за шкоду.</a:t>
            </a:r>
          </a:p>
          <a:p>
            <a:r>
              <a:rPr lang="en-UA" dirty="0"/>
              <a:t>У практиці України це означає, що </a:t>
            </a:r>
            <a:r>
              <a:rPr lang="en-UA" b="1" dirty="0"/>
              <a:t>мисливське господарство не може функціонувати без урахування інтересів лісового господарства</a:t>
            </a:r>
            <a:r>
              <a:rPr lang="en-UA" dirty="0"/>
              <a:t>, а лісівники, у свою чергу, повинні враховувати вплив мисливства на екосистеми.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64336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FCB79-07AC-05A2-1D83-CF986EF61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44ED-0D64-CD5C-AE20-BC11E8B7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/>
              <a:t>Лісовий кодекс України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D705-9FF7-2827-5292-12A5AD2C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A" b="1" dirty="0"/>
              <a:t>Відповідальність за порушення</a:t>
            </a:r>
            <a:endParaRPr lang="en-UA" dirty="0"/>
          </a:p>
          <a:p>
            <a:r>
              <a:rPr lang="en-UA" dirty="0"/>
              <a:t>Відповідно до ст. 105 Лісового кодексу, порушення правил використання лісів (у тому числі як середовища існування тварин) тягне за собою </a:t>
            </a:r>
            <a:r>
              <a:rPr lang="en-UA" b="1" dirty="0"/>
              <a:t>адміністративну, цивільну або кримінальну відповідальність</a:t>
            </a:r>
            <a:r>
              <a:rPr lang="en-UA" dirty="0"/>
              <a:t>. Це стосується і мисливських господарств, які завдали шкоди лісам у процесі своєї діяльності (наприклад, незаконна вирубка під облаштування веж або знищення кормових полів).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1142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1A7F-1F12-9FAB-12C6-0FCD743F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A" b="1" dirty="0"/>
              <a:t>Інші нормативні документи, що регламентують мисливське господарство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F127-75C2-0892-C128-A1E325DF9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A" dirty="0"/>
              <a:t>Окрім базових законів України — </a:t>
            </a:r>
            <a:r>
              <a:rPr lang="en-UA" b="1" dirty="0"/>
              <a:t>«Про мисливське господарство та полювання» (2000)</a:t>
            </a:r>
            <a:r>
              <a:rPr lang="en-UA" dirty="0"/>
              <a:t>, </a:t>
            </a:r>
            <a:r>
              <a:rPr lang="en-UA" b="1" dirty="0"/>
              <a:t>«Про тваринний світ» (2001)</a:t>
            </a:r>
            <a:r>
              <a:rPr lang="en-UA" dirty="0"/>
              <a:t> та </a:t>
            </a:r>
            <a:r>
              <a:rPr lang="en-UA" b="1" dirty="0"/>
              <a:t>Лісового кодексу України (1994)</a:t>
            </a:r>
            <a:r>
              <a:rPr lang="en-UA" dirty="0"/>
              <a:t> — існує ціла система підзаконних актів. Вони деталізують порядок ведення мисливського господарства, проведення полювання, правила користування угіддями, облік тварин, порядок видачі дозволів тощо. </a:t>
            </a:r>
          </a:p>
        </p:txBody>
      </p:sp>
    </p:spTree>
    <p:extLst>
      <p:ext uri="{BB962C8B-B14F-4D97-AF65-F5344CB8AC3E}">
        <p14:creationId xmlns:p14="http://schemas.microsoft.com/office/powerpoint/2010/main" val="325990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6345-2AA9-83C1-1959-8DFD386DF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63FC-8394-B501-531E-9E9DFEFB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A" b="1" dirty="0"/>
              <a:t>Інші нормативні документи, що регламентують мисливське господарство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936B1-1D72-5494-4751-4CF503019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A" b="1" dirty="0"/>
              <a:t>Постанови Кабінету Міністрів України</a:t>
            </a:r>
            <a:endParaRPr lang="en-UA" sz="1600" dirty="0"/>
          </a:p>
          <a:p>
            <a:pPr lvl="0"/>
            <a:r>
              <a:rPr lang="en-UA" b="1" dirty="0"/>
              <a:t>Постанова КМУ від 27.07.1995 № 554 «Про затвердження такс для обчислення розміру відшкодування шкоди, заподіяної незаконним добуванням або знищенням тваринного світу»</a:t>
            </a:r>
            <a:r>
              <a:rPr lang="en-UA" dirty="0"/>
              <a:t>.</a:t>
            </a:r>
          </a:p>
          <a:p>
            <a:pPr lvl="1"/>
            <a:r>
              <a:rPr lang="en-UA" dirty="0"/>
              <a:t>Визначає грошову відповідальність за незаконне добування диких тварин.</a:t>
            </a:r>
          </a:p>
          <a:p>
            <a:pPr lvl="1"/>
            <a:r>
              <a:rPr lang="en-UA" dirty="0"/>
              <a:t>Наприклад: за незаконне добування лося — 80 000 грн, косулі — 32 000 грн, кабана — 40 000 грн.</a:t>
            </a:r>
          </a:p>
          <a:p>
            <a:pPr lvl="0"/>
            <a:r>
              <a:rPr lang="en-UA" b="1" dirty="0"/>
              <a:t>Постанова КМУ від 19.06.1996 № 682 «Про затвердження Порядку проведення державного обліку чисельності мисливських тварин»</a:t>
            </a:r>
            <a:r>
              <a:rPr lang="en-UA" dirty="0"/>
              <a:t>.</a:t>
            </a:r>
          </a:p>
          <a:p>
            <a:pPr lvl="1"/>
            <a:r>
              <a:rPr lang="en-UA" dirty="0"/>
              <a:t>Регламентує щорічний зимовий облік диких тварин у мисливських угіддях.</a:t>
            </a:r>
          </a:p>
          <a:p>
            <a:pPr lvl="1"/>
            <a:r>
              <a:rPr lang="en-UA" dirty="0"/>
              <a:t>Є основою для встановлення лімітів на відстріл.</a:t>
            </a:r>
          </a:p>
          <a:p>
            <a:pPr lvl="0"/>
            <a:r>
              <a:rPr lang="en-UA" b="1" dirty="0"/>
              <a:t>Постанова КМУ від 20.07.1996 № 780 «Про затвердження Порядку видачі ліцензій на добування мисливських тварин»</a:t>
            </a:r>
            <a:r>
              <a:rPr lang="en-UA" dirty="0"/>
              <a:t>.</a:t>
            </a:r>
          </a:p>
          <a:p>
            <a:pPr lvl="1"/>
            <a:r>
              <a:rPr lang="en-UA" dirty="0"/>
              <a:t>Визначає, як мисливці отримують відстрільні картки та ліцензії.</a:t>
            </a:r>
          </a:p>
        </p:txBody>
      </p:sp>
    </p:spTree>
    <p:extLst>
      <p:ext uri="{BB962C8B-B14F-4D97-AF65-F5344CB8AC3E}">
        <p14:creationId xmlns:p14="http://schemas.microsoft.com/office/powerpoint/2010/main" val="46962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0DEA-E814-B561-2025-E53FA7DF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</p:spPr>
        <p:txBody>
          <a:bodyPr anchor="ctr">
            <a:normAutofit/>
          </a:bodyPr>
          <a:lstStyle/>
          <a:p>
            <a:r>
              <a:rPr lang="uk-UA" dirty="0"/>
              <a:t>Визначення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4CED8-58A9-0605-F874-C4921C79C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anchor="ctr">
            <a:normAutofit fontScale="77500" lnSpcReduction="20000"/>
          </a:bodyPr>
          <a:lstStyle/>
          <a:p>
            <a:r>
              <a:rPr lang="en-UA" dirty="0"/>
              <a:t>Сучасне законодавство України визначає мисливське господарство як </a:t>
            </a:r>
            <a:r>
              <a:rPr lang="en-UA" b="1" dirty="0"/>
              <a:t>«галузь спеціального використання об'єктів тваринного світу, що забезпечує охорону, відтворення, використання та раціональне ведення полювання»</a:t>
            </a:r>
            <a:r>
              <a:rPr lang="en-UA" dirty="0"/>
              <a:t> (Закон України «Про мисливське господарство та полювання», 2000). Цей закон є базовим документом, який регулює порядок користування мисливськими угіддями, права та обов’язки користувачів, а також правила проведення полювання </a:t>
            </a:r>
            <a:endParaRPr lang="uk-UA" dirty="0"/>
          </a:p>
          <a:p>
            <a:r>
              <a:rPr lang="en-UA" dirty="0"/>
              <a:t>Важливим також є Закон України «Про тваринний світ» (2001), де закріплено загальні принципи охорони диких тварин, включаючи обмеження у використанні мисливських видів. У ньому зазначено, що </a:t>
            </a:r>
            <a:r>
              <a:rPr lang="en-UA" b="1" dirty="0"/>
              <a:t>використання об'єктів тваринного світу допускається лише за умови забезпечення їх відтворення та збереження середовища існування</a:t>
            </a:r>
            <a:r>
              <a:rPr lang="en-UA" dirty="0"/>
              <a:t> (ст. 9). Це означає, що мисливська діяльність не може існувати поза контекстом охорони природи.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88945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DA310-D240-6FF0-A3FF-54758FB81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2397-8B78-1CA4-2A09-B206AAA7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A" b="1" dirty="0"/>
              <a:t>Інші нормативні документи, що регламентують мисливське господарство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D23B-0827-171E-E883-F011A5BC4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A" b="1" dirty="0"/>
              <a:t>Накази Міністерства захисту довкілля та природних ресурсів України</a:t>
            </a:r>
            <a:endParaRPr lang="en-UA" sz="1600" dirty="0"/>
          </a:p>
          <a:p>
            <a:pPr lvl="0"/>
            <a:r>
              <a:rPr lang="en-UA" b="1" dirty="0"/>
              <a:t>Наказ Міндовкілля № 429 від 07.08.2023 «Про встановлення строків полювання на пернату дичину у сезоні 2023/2024»</a:t>
            </a:r>
            <a:r>
              <a:rPr lang="en-UA" dirty="0"/>
              <a:t> (аналогічні видаються щорічно).</a:t>
            </a:r>
          </a:p>
          <a:p>
            <a:pPr lvl="1"/>
            <a:r>
              <a:rPr lang="en-UA" dirty="0"/>
              <a:t>Визначає календарні строки полювання на качок, гусей, голубів, перепелів тощо.</a:t>
            </a:r>
          </a:p>
          <a:p>
            <a:pPr lvl="0"/>
            <a:r>
              <a:rPr lang="en-UA" b="1" dirty="0"/>
              <a:t>Наказ Міндовкілля № 301 від 30.07.2021 «Про затвердження Порядку видачі посвідчень мисливця та контрольних карток»</a:t>
            </a:r>
            <a:r>
              <a:rPr lang="en-UA" dirty="0"/>
              <a:t>.</a:t>
            </a:r>
          </a:p>
          <a:p>
            <a:pPr lvl="1"/>
            <a:r>
              <a:rPr lang="en-UA" dirty="0"/>
              <a:t>Регламентує порядок отримання документів, необхідних для полювання.</a:t>
            </a:r>
          </a:p>
          <a:p>
            <a:pPr lvl="0"/>
            <a:r>
              <a:rPr lang="en-UA" b="1" dirty="0"/>
              <a:t>Накази про норми відстрілу мисливських тварин</a:t>
            </a:r>
            <a:r>
              <a:rPr lang="en-UA" dirty="0"/>
              <a:t> (оновлюються залежно від стану популяцій).</a:t>
            </a:r>
          </a:p>
        </p:txBody>
      </p:sp>
    </p:spTree>
    <p:extLst>
      <p:ext uri="{BB962C8B-B14F-4D97-AF65-F5344CB8AC3E}">
        <p14:creationId xmlns:p14="http://schemas.microsoft.com/office/powerpoint/2010/main" val="3374298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EC5A2-35D8-C35F-8E74-95BA92120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B748-7C46-442B-9C65-9DA4BEAC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A" b="1" dirty="0"/>
              <a:t>Інші нормативні документи, що регламентують мисливське господарство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3A052-4ACD-3934-FE4E-CBE9DBB2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A" b="1" dirty="0"/>
              <a:t>Правила полювання в Україні</a:t>
            </a:r>
            <a:endParaRPr lang="en-UA" dirty="0"/>
          </a:p>
          <a:p>
            <a:r>
              <a:rPr lang="en-UA" dirty="0"/>
              <a:t>Це один з ключових підзаконних документів, затверджений наказом Міністерства лісового господарства України від </a:t>
            </a:r>
            <a:r>
              <a:rPr lang="en-UA" b="1" dirty="0"/>
              <a:t>27.07.1996 № 241</a:t>
            </a:r>
            <a:r>
              <a:rPr lang="en-UA" dirty="0"/>
              <a:t> (із змінами).</a:t>
            </a:r>
            <a:br>
              <a:rPr lang="en-UA" dirty="0"/>
            </a:br>
            <a:r>
              <a:rPr lang="en-UA" dirty="0"/>
              <a:t>Основні положення:</a:t>
            </a:r>
          </a:p>
          <a:p>
            <a:pPr lvl="0"/>
            <a:r>
              <a:rPr lang="en-UA" dirty="0"/>
              <a:t>визначають види і строки полювання на всі дозволені об’єкти;</a:t>
            </a:r>
          </a:p>
          <a:p>
            <a:pPr lvl="0"/>
            <a:r>
              <a:rPr lang="en-UA" dirty="0"/>
              <a:t>встановлюють вимоги до зброї та собак мисливських порід;</a:t>
            </a:r>
          </a:p>
          <a:p>
            <a:pPr lvl="0"/>
            <a:r>
              <a:rPr lang="en-UA" dirty="0"/>
              <a:t>забороняють застосування капканів, петель, електроприладів, отрути, вибухових речовин;</a:t>
            </a:r>
          </a:p>
          <a:p>
            <a:pPr lvl="0"/>
            <a:r>
              <a:rPr lang="en-UA" dirty="0"/>
              <a:t>визначають порядок проведення колективних і індивідуальних полювань;</a:t>
            </a:r>
          </a:p>
        </p:txBody>
      </p:sp>
    </p:spTree>
    <p:extLst>
      <p:ext uri="{BB962C8B-B14F-4D97-AF65-F5344CB8AC3E}">
        <p14:creationId xmlns:p14="http://schemas.microsoft.com/office/powerpoint/2010/main" val="410890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ADE0-7E49-49F7-B4BC-2D14C0B3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A" b="1" dirty="0"/>
              <a:t>Закон України «Про мисливське господарство та полювання» (2000 р.)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E110-AB6F-3B61-F623-806735B8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A" sz="2000" dirty="0"/>
              <a:t>Базовим документом, який регулює сферу використання мисливських ресурсів в Україні, є </a:t>
            </a:r>
            <a:r>
              <a:rPr lang="en-UA" sz="2000" b="1" dirty="0"/>
              <a:t>Закон України «Про мисливське господарство та полювання» від 22 лютого 2000 року № 1478-III</a:t>
            </a:r>
            <a:r>
              <a:rPr lang="en-UA" sz="2000" dirty="0"/>
              <a:t>. Він визначає правові основи організації мисливського господарства, умови надання у користування мисливських угідь, порядок проведення полювання, а також права і обов’язки користувачів. </a:t>
            </a:r>
          </a:p>
        </p:txBody>
      </p:sp>
    </p:spTree>
    <p:extLst>
      <p:ext uri="{BB962C8B-B14F-4D97-AF65-F5344CB8AC3E}">
        <p14:creationId xmlns:p14="http://schemas.microsoft.com/office/powerpoint/2010/main" val="277540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97027-9370-B554-6C52-5381CF051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CBCB-1AB1-7BC4-75F0-24AABC03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A" b="1" dirty="0"/>
              <a:t>Закон України «Про мисливське господарство та полювання» (2000 р.)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1FCC2-26EA-372C-7BCE-C537E76DA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A" dirty="0"/>
              <a:t>У статті 1 Закону подано ключові терміни, без яких неможливо зрозуміти сутність мисливського господарства. Зокрема:</a:t>
            </a:r>
          </a:p>
          <a:p>
            <a:pPr lvl="0"/>
            <a:r>
              <a:rPr lang="en-UA" b="1" dirty="0"/>
              <a:t>мисливські угіддя</a:t>
            </a:r>
            <a:r>
              <a:rPr lang="en-UA" dirty="0"/>
              <a:t> – </a:t>
            </a:r>
            <a:r>
              <a:rPr lang="uk-UA" dirty="0"/>
              <a:t>ділянки суші та водного простору, на яких перебувають мисливські тварини і які можуть бути використані для ведення мисливського господарства</a:t>
            </a:r>
            <a:r>
              <a:rPr lang="en-UA" dirty="0"/>
              <a:t>;</a:t>
            </a:r>
          </a:p>
          <a:p>
            <a:pPr lvl="0"/>
            <a:r>
              <a:rPr lang="en-UA" b="1" dirty="0"/>
              <a:t>об’єкти полювання</a:t>
            </a:r>
            <a:r>
              <a:rPr lang="en-UA" dirty="0"/>
              <a:t> – дикі тварини (ссавці та птахи), дозволені до використання шляхом полювання;</a:t>
            </a:r>
          </a:p>
          <a:p>
            <a:pPr lvl="0"/>
            <a:r>
              <a:rPr lang="en-UA" b="1" dirty="0"/>
              <a:t>користувач мисливських угідь</a:t>
            </a:r>
            <a:r>
              <a:rPr lang="en-UA" dirty="0"/>
              <a:t> – юридична або фізична особа, яка на підставі рішення органів влади отримала право користування угіддями для ведення мисливського господарства;</a:t>
            </a:r>
          </a:p>
          <a:p>
            <a:pPr lvl="0"/>
            <a:r>
              <a:rPr lang="en-UA" b="1" dirty="0"/>
              <a:t>полювання</a:t>
            </a:r>
            <a:r>
              <a:rPr lang="en-UA" dirty="0"/>
              <a:t> – </a:t>
            </a:r>
            <a:r>
              <a:rPr lang="uk-UA" dirty="0"/>
              <a:t>дії людини, спрямовані на вистежування, переслідування з метою добування і саме добування (відстріл, відлов) мисливських тварин, що перебувають у стані природної волі або утримуються в напіввільних умовах</a:t>
            </a:r>
            <a:r>
              <a:rPr lang="en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56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A61CF-A664-0430-170A-BB7DF931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4E92-4FFD-9CB5-66B1-9AB86157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636661"/>
            <a:ext cx="9912096" cy="1252695"/>
          </a:xfrm>
        </p:spPr>
        <p:txBody>
          <a:bodyPr anchor="t">
            <a:normAutofit/>
          </a:bodyPr>
          <a:lstStyle/>
          <a:p>
            <a:r>
              <a:rPr lang="en-UA" b="1" dirty="0"/>
              <a:t>Закон України «Про мисливське господарство та полювання» (2000 р.)</a:t>
            </a:r>
            <a:r>
              <a:rPr lang="en-UA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0DEDF1-09A6-BB1C-2EC9-5C1323C85A0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143732"/>
              </p:ext>
            </p:extLst>
          </p:nvPr>
        </p:nvGraphicFramePr>
        <p:xfrm>
          <a:off x="527303" y="216182"/>
          <a:ext cx="11137393" cy="542047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565644">
                  <a:extLst>
                    <a:ext uri="{9D8B030D-6E8A-4147-A177-3AD203B41FA5}">
                      <a16:colId xmlns:a16="http://schemas.microsoft.com/office/drawing/2014/main" val="1100079655"/>
                    </a:ext>
                  </a:extLst>
                </a:gridCol>
                <a:gridCol w="5571749">
                  <a:extLst>
                    <a:ext uri="{9D8B030D-6E8A-4147-A177-3AD203B41FA5}">
                      <a16:colId xmlns:a16="http://schemas.microsoft.com/office/drawing/2014/main" val="3096550220"/>
                    </a:ext>
                  </a:extLst>
                </a:gridCol>
              </a:tblGrid>
              <a:tr h="3057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A" sz="1500" kern="0" dirty="0">
                          <a:effectLst/>
                        </a:rPr>
                        <a:t>Права користувачів</a:t>
                      </a:r>
                      <a:endParaRPr lang="en-UA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A" sz="1500" kern="0">
                          <a:effectLst/>
                        </a:rPr>
                        <a:t>Обов’язки користувачів</a:t>
                      </a:r>
                      <a:endParaRPr lang="en-UA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3510011082"/>
                  </a:ext>
                </a:extLst>
              </a:tr>
              <a:tr h="5401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 dirty="0">
                          <a:effectLst/>
                        </a:rPr>
                        <a:t>Організовувати та проводити полювання у встановлені строки та за правилами</a:t>
                      </a:r>
                      <a:endParaRPr lang="en-UA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>
                          <a:effectLst/>
                        </a:rPr>
                        <a:t>Забезпечувати охорону угідь і об’єктів полювання від браконьєрства</a:t>
                      </a:r>
                      <a:endParaRPr lang="en-UA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3820738944"/>
                  </a:ext>
                </a:extLst>
              </a:tr>
              <a:tr h="5401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>
                          <a:effectLst/>
                        </a:rPr>
                        <a:t>Використовувати тваринний світ у межах угідь (відповідно до законодавства)</a:t>
                      </a:r>
                      <a:endParaRPr lang="en-UA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>
                          <a:effectLst/>
                        </a:rPr>
                        <a:t>Раціонально використовувати ресурси тваринного світу, не допускаючи виснаження популяцій</a:t>
                      </a:r>
                      <a:endParaRPr lang="en-UA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71370540"/>
                  </a:ext>
                </a:extLst>
              </a:tr>
              <a:tr h="5401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>
                          <a:effectLst/>
                        </a:rPr>
                        <a:t>Здійснювати біотехнічні заходи (годівниці, солонці, штучні гніздівлі тощо)</a:t>
                      </a:r>
                      <a:endParaRPr lang="en-UA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>
                          <a:effectLst/>
                        </a:rPr>
                        <a:t>Вести облік чисельності тварин і їх добування, звітувати перед органами влади</a:t>
                      </a:r>
                      <a:endParaRPr lang="en-UA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1687157097"/>
                  </a:ext>
                </a:extLst>
              </a:tr>
              <a:tr h="5401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>
                          <a:effectLst/>
                        </a:rPr>
                        <a:t>Використовувати споруди та інфраструктуру, необхідні для ведення господарства</a:t>
                      </a:r>
                      <a:endParaRPr lang="en-UA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>
                          <a:effectLst/>
                        </a:rPr>
                        <a:t>Дотримуватися норм і лімітів добування тварин</a:t>
                      </a:r>
                      <a:endParaRPr lang="en-UA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404407160"/>
                  </a:ext>
                </a:extLst>
              </a:tr>
              <a:tr h="5401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>
                          <a:effectLst/>
                        </a:rPr>
                        <a:t>Отримувати прибуток від полювання, трофейного туризму та пов’язаних послуг</a:t>
                      </a:r>
                      <a:endParaRPr lang="en-UA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 dirty="0">
                          <a:effectLst/>
                        </a:rPr>
                        <a:t>Забезпечувати відтворення та підтримання оптимальної чисельності тварин (переселення, штучне розведення)</a:t>
                      </a:r>
                      <a:endParaRPr lang="en-UA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1952687407"/>
                  </a:ext>
                </a:extLst>
              </a:tr>
              <a:tr h="1350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 dirty="0">
                          <a:effectLst/>
                        </a:rPr>
                        <a:t>Встановлювати додаткові правила полювання (не нижчі за державні)</a:t>
                      </a: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500" kern="0" dirty="0">
                          <a:effectLst/>
                        </a:rPr>
                        <a:t>Проводити заходи з поліпшення середовищ існуван</a:t>
                      </a:r>
                      <a:r>
                        <a:rPr lang="uk-UA" sz="1500" kern="0" dirty="0">
                          <a:effectLst/>
                        </a:rPr>
                        <a:t>ня</a:t>
                      </a:r>
                      <a:endParaRPr lang="en-UA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1026908740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/>
                        <a:t>Залучати єгерську службу для охорони угідь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dirty="0"/>
                        <a:t>Виконувати вимоги екологічної безпеки, не завдавати шкоди довкіллю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10061"/>
                  </a:ext>
                </a:extLst>
              </a:tr>
              <a:tr h="12650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A" sz="1500" kern="0" dirty="0">
                        <a:effectLst/>
                      </a:endParaRP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 dirty="0"/>
                        <a:t>Укладати договори з громадами та землекористувачами щодо користування угіддями</a:t>
                      </a:r>
                      <a:endParaRPr lang="en-UA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76251870"/>
                  </a:ext>
                </a:extLst>
              </a:tr>
              <a:tr h="12650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A" sz="1500" kern="0" dirty="0">
                        <a:effectLst/>
                      </a:endParaRP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 dirty="0"/>
                        <a:t>Сприяти науковим дослідженням і моніторингу стану ресурсів</a:t>
                      </a:r>
                      <a:endParaRPr lang="en-UA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4197609605"/>
                  </a:ext>
                </a:extLst>
              </a:tr>
              <a:tr h="1350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A" sz="1500" kern="0" dirty="0">
                        <a:effectLst/>
                      </a:endParaRPr>
                    </a:p>
                  </a:txBody>
                  <a:tcPr marL="12209" marR="12209" marT="12209" marB="1220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600" dirty="0"/>
                        <a:t>Вчасно сплачувати платежі за користування угіддями та видачу документів</a:t>
                      </a:r>
                      <a:endParaRPr lang="en-UA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9" marR="12209" marT="12209" marB="12209" anchor="ctr"/>
                </a:tc>
                <a:extLst>
                  <a:ext uri="{0D108BD9-81ED-4DB2-BD59-A6C34878D82A}">
                    <a16:rowId xmlns:a16="http://schemas.microsoft.com/office/drawing/2014/main" val="349582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09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5241-A8C8-F4E1-DBBE-2DB82C2A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A" b="1" dirty="0"/>
              <a:t>Закон України «Про мисливське господарство та полювання» (2000 р.)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4CBC7-6AC0-2077-86C4-0A52D436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A" b="1" dirty="0"/>
              <a:t>Порядок користування угіддями</a:t>
            </a:r>
            <a:endParaRPr lang="en-UA" dirty="0"/>
          </a:p>
          <a:p>
            <a:r>
              <a:rPr lang="en-UA" dirty="0"/>
              <a:t>Стаття 22 Закону визначає, що мисливські угіддя надаються у користування за рішенням обласних рад, але лише за умови погодження з місцевими громадами та землекористувачами. Це положення відображає принцип багатофункціональності лісу: права мисливців мають узгоджуватися з інтересами сільського господарства, лісового господарства та природоохоронної діяльності (Дейнека, 2010).</a:t>
            </a:r>
          </a:p>
          <a:p>
            <a:pPr marL="0" indent="0">
              <a:buNone/>
            </a:pPr>
            <a:r>
              <a:rPr lang="en-UA" b="1" dirty="0"/>
              <a:t>Організація полювання</a:t>
            </a:r>
            <a:endParaRPr lang="en-UA" dirty="0"/>
          </a:p>
          <a:p>
            <a:pPr marL="0" indent="0">
              <a:buNone/>
            </a:pPr>
            <a:r>
              <a:rPr lang="en-UA" dirty="0"/>
              <a:t>Окремі статті Закону присвячені порядку здійснення полювання.</a:t>
            </a:r>
          </a:p>
          <a:p>
            <a:pPr lvl="0"/>
            <a:r>
              <a:rPr lang="en-UA" b="1" dirty="0"/>
              <a:t>Стаття 19</a:t>
            </a:r>
            <a:r>
              <a:rPr lang="en-UA" dirty="0"/>
              <a:t>: полювання можливе лише за наявності відстрільної картки, ліцензії чи дозволу.</a:t>
            </a:r>
          </a:p>
          <a:p>
            <a:pPr lvl="0"/>
            <a:r>
              <a:rPr lang="en-UA" b="1" dirty="0"/>
              <a:t>Стаття 24</a:t>
            </a:r>
            <a:r>
              <a:rPr lang="en-UA" dirty="0"/>
              <a:t>: встановлюються строки полювання (наприклад, на копитних — з осені до зими, на хутрових — у зимовий період).</a:t>
            </a:r>
          </a:p>
          <a:p>
            <a:pPr lvl="0"/>
            <a:r>
              <a:rPr lang="en-UA" b="1" dirty="0"/>
              <a:t>Стаття 25</a:t>
            </a:r>
            <a:r>
              <a:rPr lang="en-UA" dirty="0"/>
              <a:t>: визначено правила колективного та індивідуального полювання, порядок використання собак і ловчих птахів.</a:t>
            </a:r>
          </a:p>
          <a:p>
            <a:r>
              <a:rPr lang="en-UA" dirty="0"/>
              <a:t>Закон також забороняє застосування жорстоких методів добування: капканів, отрут, вибухових речовин (ст. 20).</a:t>
            </a:r>
          </a:p>
        </p:txBody>
      </p:sp>
    </p:spTree>
    <p:extLst>
      <p:ext uri="{BB962C8B-B14F-4D97-AF65-F5344CB8AC3E}">
        <p14:creationId xmlns:p14="http://schemas.microsoft.com/office/powerpoint/2010/main" val="363974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64B9-AD84-74FF-4000-2BCD6A09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A" b="1" dirty="0"/>
              <a:t>Відповідальність користувачів мисливських угідь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B058-3824-6D6C-65AF-4645BF0B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A" dirty="0"/>
              <a:t>Згідно зі ст. </a:t>
            </a:r>
            <a:r>
              <a:rPr lang="en-UA" b="1" dirty="0"/>
              <a:t>38 Закону України «Про мисливське господарство та полювання»</a:t>
            </a:r>
            <a:r>
              <a:rPr lang="en-UA" dirty="0"/>
              <a:t>, особи, винні у порушенні законодавства у цій сфері, несуть </a:t>
            </a:r>
            <a:r>
              <a:rPr lang="en-UA" b="1" dirty="0"/>
              <a:t>дисциплінарну, адміністративну, цивільно-правову або кримінальну відповідальність</a:t>
            </a:r>
            <a:r>
              <a:rPr lang="en-UA" dirty="0"/>
              <a:t> залежно від характеру порушень.</a:t>
            </a:r>
          </a:p>
          <a:p>
            <a:endParaRPr lang="en-U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D8D4A7-321F-4BA1-F8AE-03E4EC7BB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24147"/>
              </p:ext>
            </p:extLst>
          </p:nvPr>
        </p:nvGraphicFramePr>
        <p:xfrm>
          <a:off x="625602" y="2470402"/>
          <a:ext cx="10953750" cy="3848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1250">
                  <a:extLst>
                    <a:ext uri="{9D8B030D-6E8A-4147-A177-3AD203B41FA5}">
                      <a16:colId xmlns:a16="http://schemas.microsoft.com/office/drawing/2014/main" val="2945997453"/>
                    </a:ext>
                  </a:extLst>
                </a:gridCol>
                <a:gridCol w="3651250">
                  <a:extLst>
                    <a:ext uri="{9D8B030D-6E8A-4147-A177-3AD203B41FA5}">
                      <a16:colId xmlns:a16="http://schemas.microsoft.com/office/drawing/2014/main" val="1762866597"/>
                    </a:ext>
                  </a:extLst>
                </a:gridCol>
                <a:gridCol w="3651250">
                  <a:extLst>
                    <a:ext uri="{9D8B030D-6E8A-4147-A177-3AD203B41FA5}">
                      <a16:colId xmlns:a16="http://schemas.microsoft.com/office/drawing/2014/main" val="3287501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A" sz="1200" kern="0">
                          <a:effectLst/>
                        </a:rPr>
                        <a:t>Порушення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A" sz="1200" kern="0" dirty="0">
                          <a:effectLst/>
                        </a:rPr>
                        <a:t>Норма закону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A" sz="1200" kern="0">
                          <a:effectLst/>
                        </a:rPr>
                        <a:t>Види відповідальності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24296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Незабезпечення охорони мисливських угідь та тварин, допущення браконьєрства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ст. 20 (обов’язки), ст. 38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Адміністративна відповідальність (ст. 85 КУпАП); позбавлення права користування угіддями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2123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Порушення встановлених норм і лімітів добування тварин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ст. 20, ст. 24–25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Штрафи за ст. 85 КУпАП; відшкодування збитків у цивільному порядку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74801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Недотримання правил полювання (строки, методи, документи)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ст. 19, ст. 20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Адміністративна відповідальність (ст. 85 КУпАП); у тяжких випадках — кримінальна (ст. 248 КК України)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10658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Використання заборонених знарядь полювання (петлі, отрута, вибухівка)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ст. 20, ст. 29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Адміністративна або кримінальна відповідальність (ст. 248 КК України)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9131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Пошкодження середовища існування тварин, невиконання біотехнічних заходів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ст. 20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Адміністративна відповідальність (ст. 87 КУпАП — порушення вимог біотехнії)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0533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Відсутність обліку чисельності тварин і звітності перед державними органами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ст. 20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Позбавлення права користування угіддями; адміністративна відповідальність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6880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Несвоєчасна сплата платежів за користування угіддями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ст. 20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Розірвання договору користування угіддями, стягнення боргу у цивільному порядку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92947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Порушення умов договорів із громадами та землекористувачами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ст. 22, ст. 20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Цивільно-правова відповідальність (відшкодування шкоди)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55448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Перешкоджання діяльності державних інспекторів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>
                          <a:effectLst/>
                        </a:rPr>
                        <a:t>ст. 38, ст. 39</a:t>
                      </a:r>
                      <a:endParaRPr lang="en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A" sz="1200" kern="0" dirty="0">
                          <a:effectLst/>
                        </a:rPr>
                        <a:t>Адміністративна або кримінальна відповідальність (ст. 343 КК України — втручання у діяльність службових осіб)</a:t>
                      </a:r>
                      <a:endParaRPr lang="en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2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52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04CF-E5C0-05D9-59E3-83A95620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A" b="1" dirty="0"/>
              <a:t>Відповідальність за порушення мисливського законодавства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C92-2775-2534-D276-41D17E7AC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A" b="1" dirty="0"/>
              <a:t>Стаття 85 КУпАП – порушення правил використання об’єктів тваринного світу (у т.ч. правил полювання):</a:t>
            </a:r>
            <a:endParaRPr lang="en-UA" dirty="0"/>
          </a:p>
          <a:p>
            <a:pPr lvl="0"/>
            <a:r>
              <a:rPr lang="en-UA" dirty="0"/>
              <a:t>порушення правил полювання – </a:t>
            </a:r>
            <a:r>
              <a:rPr lang="en-UA" b="1" dirty="0"/>
              <a:t>штраф 102–1020 грн</a:t>
            </a:r>
            <a:r>
              <a:rPr lang="en-UA" dirty="0"/>
              <a:t> з конфіскацією знарядь і добутої продукції;</a:t>
            </a:r>
          </a:p>
          <a:p>
            <a:pPr lvl="0"/>
            <a:r>
              <a:rPr lang="en-UA" dirty="0"/>
              <a:t>полювання без належних документів – </a:t>
            </a:r>
            <a:r>
              <a:rPr lang="en-UA" b="1" dirty="0"/>
              <a:t>штраф 1020–2040 грн</a:t>
            </a:r>
            <a:r>
              <a:rPr lang="en-UA" dirty="0"/>
              <a:t>;</a:t>
            </a:r>
          </a:p>
          <a:p>
            <a:pPr lvl="0"/>
            <a:r>
              <a:rPr lang="en-UA" dirty="0"/>
              <a:t>полювання з використанням заборонених засобів – </a:t>
            </a:r>
            <a:r>
              <a:rPr lang="en-UA" b="1" dirty="0"/>
              <a:t>штраф 2040–5100 грн</a:t>
            </a:r>
            <a:r>
              <a:rPr lang="en-UA" dirty="0"/>
              <a:t>.</a:t>
            </a:r>
          </a:p>
          <a:p>
            <a:pPr marL="0" indent="0">
              <a:buNone/>
            </a:pPr>
            <a:r>
              <a:rPr lang="en-UA" b="1" dirty="0"/>
              <a:t>Стаття 87 КУпАП – порушення вимог щодо охорони середовища існування тварин, невиконання біотехнічних заходів:</a:t>
            </a:r>
            <a:endParaRPr lang="en-UA" dirty="0"/>
          </a:p>
          <a:p>
            <a:pPr lvl="0"/>
            <a:r>
              <a:rPr lang="en-UA" dirty="0"/>
              <a:t>штраф </a:t>
            </a:r>
            <a:r>
              <a:rPr lang="en-UA" b="1" dirty="0"/>
              <a:t>340–1360 грн</a:t>
            </a:r>
            <a:r>
              <a:rPr lang="en-UA" dirty="0"/>
              <a:t> для громадян,</a:t>
            </a:r>
          </a:p>
          <a:p>
            <a:pPr lvl="0"/>
            <a:r>
              <a:rPr lang="en-UA" b="1" dirty="0"/>
              <a:t>850–1700 грн</a:t>
            </a:r>
            <a:r>
              <a:rPr lang="en-UA" dirty="0"/>
              <a:t> для посадових осіб.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3975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2532-8660-45E8-1DFB-29F3BEFF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/>
              <a:t>Кримінальна відповідальність (КК України)</a:t>
            </a:r>
            <a:r>
              <a:rPr lang="en-U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7AC47-4330-703D-DBE4-3B67C5FF3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A" b="1" dirty="0"/>
              <a:t>Стаття 248 ККУ – незаконне полювання:</a:t>
            </a:r>
            <a:endParaRPr lang="en-UA" dirty="0"/>
          </a:p>
          <a:p>
            <a:pPr lvl="0"/>
            <a:r>
              <a:rPr lang="en-UA" dirty="0"/>
              <a:t>штраф </a:t>
            </a:r>
            <a:r>
              <a:rPr lang="en-UA" b="1" dirty="0"/>
              <a:t>від 17 000 до 51 000 грн</a:t>
            </a:r>
            <a:r>
              <a:rPr lang="en-UA" dirty="0"/>
              <a:t> або</a:t>
            </a:r>
          </a:p>
          <a:p>
            <a:pPr lvl="0"/>
            <a:r>
              <a:rPr lang="en-UA" dirty="0"/>
              <a:t>обмеження волі до </a:t>
            </a:r>
            <a:r>
              <a:rPr lang="en-UA" b="1" dirty="0"/>
              <a:t>3 років</a:t>
            </a:r>
            <a:r>
              <a:rPr lang="en-UA" dirty="0"/>
              <a:t>,</a:t>
            </a:r>
          </a:p>
          <a:p>
            <a:pPr lvl="0"/>
            <a:r>
              <a:rPr lang="en-UA" dirty="0"/>
              <a:t>позбавлення волі до </a:t>
            </a:r>
            <a:r>
              <a:rPr lang="en-UA" b="1" dirty="0"/>
              <a:t>3 років</a:t>
            </a:r>
            <a:r>
              <a:rPr lang="en-UA" dirty="0"/>
              <a:t> з конфіскацією знарядь і транспорту.</a:t>
            </a:r>
          </a:p>
          <a:p>
            <a:pPr marL="0" indent="0">
              <a:buNone/>
            </a:pPr>
            <a:r>
              <a:rPr lang="en-UA" dirty="0"/>
              <a:t>Кваліфікуючі обставини (групою осіб, на території ПЗФ, із застосуванням транспорту чи вогнепальної зброї):</a:t>
            </a:r>
          </a:p>
          <a:p>
            <a:pPr lvl="0"/>
            <a:r>
              <a:rPr lang="en-UA" dirty="0"/>
              <a:t>обмеження волі до </a:t>
            </a:r>
            <a:r>
              <a:rPr lang="en-UA" b="1" dirty="0"/>
              <a:t>5 років</a:t>
            </a:r>
            <a:r>
              <a:rPr lang="en-UA" dirty="0"/>
              <a:t>,</a:t>
            </a:r>
          </a:p>
          <a:p>
            <a:pPr lvl="0"/>
            <a:r>
              <a:rPr lang="en-UA" dirty="0"/>
              <a:t>позбавлення волі до </a:t>
            </a:r>
            <a:r>
              <a:rPr lang="en-UA" b="1" dirty="0"/>
              <a:t>5 років</a:t>
            </a:r>
            <a:r>
              <a:rPr lang="en-UA" dirty="0"/>
              <a:t>.</a:t>
            </a:r>
          </a:p>
          <a:p>
            <a:r>
              <a:rPr lang="en-UA" b="1" dirty="0"/>
              <a:t>Стаття 249 ККУ – незаконне зайняття звіриним, рибним або іншим добувним промислом:</a:t>
            </a:r>
            <a:endParaRPr lang="en-UA" dirty="0"/>
          </a:p>
          <a:p>
            <a:pPr lvl="0"/>
            <a:r>
              <a:rPr lang="en-UA" dirty="0"/>
              <a:t>штраф </a:t>
            </a:r>
            <a:r>
              <a:rPr lang="en-UA" b="1" dirty="0"/>
              <a:t>від 17 000 до 51 000 грн</a:t>
            </a:r>
            <a:r>
              <a:rPr lang="en-UA" dirty="0"/>
              <a:t> або</a:t>
            </a:r>
          </a:p>
          <a:p>
            <a:pPr lvl="0"/>
            <a:r>
              <a:rPr lang="en-UA" dirty="0"/>
              <a:t>обмеження волі до </a:t>
            </a:r>
            <a:r>
              <a:rPr lang="en-UA" b="1" dirty="0"/>
              <a:t>3 років</a:t>
            </a:r>
            <a:r>
              <a:rPr lang="en-UA" dirty="0"/>
              <a:t>,</a:t>
            </a:r>
          </a:p>
          <a:p>
            <a:pPr lvl="0"/>
            <a:r>
              <a:rPr lang="en-UA" dirty="0"/>
              <a:t>позбавлення волі до </a:t>
            </a:r>
            <a:r>
              <a:rPr lang="en-UA" b="1" dirty="0"/>
              <a:t>3 років</a:t>
            </a:r>
            <a:r>
              <a:rPr lang="en-UA" dirty="0"/>
              <a:t>.</a:t>
            </a:r>
          </a:p>
          <a:p>
            <a:pPr marL="0" indent="0">
              <a:buNone/>
            </a:pPr>
            <a:r>
              <a:rPr lang="en-UA" dirty="0"/>
              <a:t>У випадку істотної шкоди – до </a:t>
            </a:r>
            <a:r>
              <a:rPr lang="en-UA" b="1" dirty="0"/>
              <a:t>5 років обмеження чи позбавлення волі</a:t>
            </a:r>
            <a:r>
              <a:rPr lang="en-UA" dirty="0"/>
              <a:t>.</a:t>
            </a: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93827851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2367</Words>
  <Application>Microsoft Macintosh PowerPoint</Application>
  <PresentationFormat>Widescreen</PresentationFormat>
  <Paragraphs>190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Light</vt:lpstr>
      <vt:lpstr>Arial</vt:lpstr>
      <vt:lpstr>Calibri</vt:lpstr>
      <vt:lpstr>Chroma</vt:lpstr>
      <vt:lpstr>Нормативно-правові основи мисливського господарства</vt:lpstr>
      <vt:lpstr>Визначення</vt:lpstr>
      <vt:lpstr>Закон України «Про мисливське господарство та полювання» (2000 р.) </vt:lpstr>
      <vt:lpstr>Закон України «Про мисливське господарство та полювання» (2000 р.) </vt:lpstr>
      <vt:lpstr>Закон України «Про мисливське господарство та полювання» (2000 р.) </vt:lpstr>
      <vt:lpstr>Закон України «Про мисливське господарство та полювання» (2000 р.) </vt:lpstr>
      <vt:lpstr>Відповідальність користувачів мисливських угідь</vt:lpstr>
      <vt:lpstr>Відповідальність за порушення мисливського законодавства</vt:lpstr>
      <vt:lpstr>Кримінальна відповідальність (КК України) </vt:lpstr>
      <vt:lpstr>Цивільно-правова відповідальність </vt:lpstr>
      <vt:lpstr>Закон України «Про тваринний світ» (2001 р.) </vt:lpstr>
      <vt:lpstr>Закон України «Про тваринний світ» (2001 р.) </vt:lpstr>
      <vt:lpstr>Закон України «Про тваринний світ» (2001 р.) </vt:lpstr>
      <vt:lpstr>Лісовий кодекс України </vt:lpstr>
      <vt:lpstr>Лісовий кодекс України </vt:lpstr>
      <vt:lpstr>Лісовий кодекс України </vt:lpstr>
      <vt:lpstr>Лісовий кодекс України </vt:lpstr>
      <vt:lpstr>Інші нормативні документи, що регламентують мисливське господарство </vt:lpstr>
      <vt:lpstr>Інші нормативні документи, що регламентують мисливське господарство </vt:lpstr>
      <vt:lpstr>Інші нормативні документи, що регламентують мисливське господарство </vt:lpstr>
      <vt:lpstr>Інші нормативні документи, що регламентують мисливське господарство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Володимир The teacher</dc:creator>
  <cp:lastModifiedBy>Володимир The teacher</cp:lastModifiedBy>
  <cp:revision>4</cp:revision>
  <dcterms:created xsi:type="dcterms:W3CDTF">2025-09-08T08:10:53Z</dcterms:created>
  <dcterms:modified xsi:type="dcterms:W3CDTF">2025-09-09T08:15:47Z</dcterms:modified>
</cp:coreProperties>
</file>