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90" r:id="rId7"/>
    <p:sldId id="291" r:id="rId8"/>
    <p:sldId id="263" r:id="rId9"/>
    <p:sldId id="264" r:id="rId10"/>
    <p:sldId id="265" r:id="rId11"/>
    <p:sldId id="266" r:id="rId12"/>
    <p:sldId id="267" r:id="rId13"/>
    <p:sldId id="268" r:id="rId14"/>
    <p:sldId id="288" r:id="rId15"/>
    <p:sldId id="289" r:id="rId16"/>
    <p:sldId id="258" r:id="rId17"/>
    <p:sldId id="274" r:id="rId18"/>
    <p:sldId id="275" r:id="rId19"/>
    <p:sldId id="276" r:id="rId20"/>
    <p:sldId id="260" r:id="rId21"/>
    <p:sldId id="277" r:id="rId22"/>
    <p:sldId id="278" r:id="rId23"/>
    <p:sldId id="269" r:id="rId24"/>
    <p:sldId id="279" r:id="rId25"/>
    <p:sldId id="280" r:id="rId26"/>
    <p:sldId id="281" r:id="rId27"/>
    <p:sldId id="282" r:id="rId28"/>
    <p:sldId id="270" r:id="rId29"/>
    <p:sldId id="271" r:id="rId30"/>
    <p:sldId id="272" r:id="rId31"/>
    <p:sldId id="273" r:id="rId32"/>
    <p:sldId id="283" r:id="rId33"/>
    <p:sldId id="284" r:id="rId34"/>
    <p:sldId id="285" r:id="rId35"/>
    <p:sldId id="286" r:id="rId36"/>
    <p:sldId id="287" r:id="rId3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FF2DBEA-6B02-40D2-94F4-5F33737F83B9}" type="datetimeFigureOut">
              <a:rPr lang="uk-UA" smtClean="0"/>
              <a:t>07.09.2025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1115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DBEA-6B02-40D2-94F4-5F33737F83B9}" type="datetimeFigureOut">
              <a:rPr lang="uk-UA" smtClean="0"/>
              <a:t>07.09.2025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120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DBEA-6B02-40D2-94F4-5F33737F83B9}" type="datetimeFigureOut">
              <a:rPr lang="uk-UA" smtClean="0"/>
              <a:t>07.09.2025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1643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DBEA-6B02-40D2-94F4-5F33737F83B9}" type="datetimeFigureOut">
              <a:rPr lang="uk-UA" smtClean="0"/>
              <a:t>07.09.2025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5940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DBEA-6B02-40D2-94F4-5F33737F83B9}" type="datetimeFigureOut">
              <a:rPr lang="uk-UA" smtClean="0"/>
              <a:t>07.09.2025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2747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DBEA-6B02-40D2-94F4-5F33737F83B9}" type="datetimeFigureOut">
              <a:rPr lang="uk-UA" smtClean="0"/>
              <a:t>07.09.2025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8723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DBEA-6B02-40D2-94F4-5F33737F83B9}" type="datetimeFigureOut">
              <a:rPr lang="uk-UA" smtClean="0"/>
              <a:t>07.09.2025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8865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DBEA-6B02-40D2-94F4-5F33737F83B9}" type="datetimeFigureOut">
              <a:rPr lang="uk-UA" smtClean="0"/>
              <a:t>07.09.2025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4444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DBEA-6B02-40D2-94F4-5F33737F83B9}" type="datetimeFigureOut">
              <a:rPr lang="uk-UA" smtClean="0"/>
              <a:t>07.09.2025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172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DBEA-6B02-40D2-94F4-5F33737F83B9}" type="datetimeFigureOut">
              <a:rPr lang="uk-UA" smtClean="0"/>
              <a:t>07.09.2025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844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DBEA-6B02-40D2-94F4-5F33737F83B9}" type="datetimeFigureOut">
              <a:rPr lang="uk-UA" smtClean="0"/>
              <a:t>07.09.2025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604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DBEA-6B02-40D2-94F4-5F33737F83B9}" type="datetimeFigureOut">
              <a:rPr lang="uk-UA" smtClean="0"/>
              <a:t>07.09.2025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212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DBEA-6B02-40D2-94F4-5F33737F83B9}" type="datetimeFigureOut">
              <a:rPr lang="uk-UA" smtClean="0"/>
              <a:t>07.09.2025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363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DBEA-6B02-40D2-94F4-5F33737F83B9}" type="datetimeFigureOut">
              <a:rPr lang="uk-UA" smtClean="0"/>
              <a:t>07.09.2025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080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DBEA-6B02-40D2-94F4-5F33737F83B9}" type="datetimeFigureOut">
              <a:rPr lang="uk-UA" smtClean="0"/>
              <a:t>07.09.2025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065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DBEA-6B02-40D2-94F4-5F33737F83B9}" type="datetimeFigureOut">
              <a:rPr lang="uk-UA" smtClean="0"/>
              <a:t>07.09.2025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8706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DBEA-6B02-40D2-94F4-5F33737F83B9}" type="datetimeFigureOut">
              <a:rPr lang="uk-UA" smtClean="0"/>
              <a:t>07.09.2025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898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2DBEA-6B02-40D2-94F4-5F33737F83B9}" type="datetimeFigureOut">
              <a:rPr lang="uk-UA" smtClean="0"/>
              <a:t>07.09.2025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76671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/>
              <a:t>Об’єктно орієнтовне програмування в </a:t>
            </a:r>
            <a:r>
              <a:rPr lang="en-US" dirty="0" smtClean="0"/>
              <a:t>PYTHON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5237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34025"/>
          <a:stretch/>
        </p:blipFill>
        <p:spPr>
          <a:xfrm>
            <a:off x="576406" y="1316564"/>
            <a:ext cx="5742914" cy="3879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320" y="1316564"/>
            <a:ext cx="5409686" cy="387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2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303699" y="319290"/>
            <a:ext cx="99950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dirty="0" err="1" smtClean="0"/>
              <a:t>Декларативне</a:t>
            </a:r>
            <a:r>
              <a:rPr lang="ru-RU" dirty="0" smtClean="0"/>
              <a:t> </a:t>
            </a:r>
            <a:r>
              <a:rPr lang="ru-RU" dirty="0" err="1" smtClean="0"/>
              <a:t>програмування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парадигма,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фокусується</a:t>
            </a:r>
            <a:r>
              <a:rPr lang="ru-RU" dirty="0" smtClean="0"/>
              <a:t> на </a:t>
            </a:r>
            <a:r>
              <a:rPr lang="ru-RU" b="1" dirty="0" smtClean="0"/>
              <a:t>"</a:t>
            </a:r>
            <a:r>
              <a:rPr lang="ru-RU" b="1" dirty="0" err="1" smtClean="0"/>
              <a:t>що</a:t>
            </a:r>
            <a:r>
              <a:rPr lang="ru-RU" b="1" dirty="0" smtClean="0"/>
              <a:t>"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, а не на </a:t>
            </a:r>
            <a:r>
              <a:rPr lang="ru-RU" b="1" dirty="0" smtClean="0"/>
              <a:t>"як"</a:t>
            </a:r>
            <a:r>
              <a:rPr lang="ru-RU" dirty="0" smtClean="0"/>
              <a:t>. 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імперативного</a:t>
            </a:r>
            <a:r>
              <a:rPr lang="ru-RU" dirty="0" smtClean="0"/>
              <a:t> </a:t>
            </a:r>
            <a:r>
              <a:rPr lang="ru-RU" dirty="0" err="1" smtClean="0"/>
              <a:t>підходу</a:t>
            </a:r>
            <a:r>
              <a:rPr lang="ru-RU" dirty="0" smtClean="0"/>
              <a:t>, де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надаєте</a:t>
            </a:r>
            <a:r>
              <a:rPr lang="ru-RU" dirty="0" smtClean="0"/>
              <a:t> </a:t>
            </a:r>
            <a:r>
              <a:rPr lang="ru-RU" dirty="0" err="1" smtClean="0"/>
              <a:t>покрокові</a:t>
            </a:r>
            <a:r>
              <a:rPr lang="ru-RU" dirty="0" smtClean="0"/>
              <a:t> </a:t>
            </a:r>
            <a:r>
              <a:rPr lang="ru-RU" dirty="0" err="1" smtClean="0"/>
              <a:t>інструкції</a:t>
            </a:r>
            <a:r>
              <a:rPr lang="ru-RU" dirty="0" smtClean="0"/>
              <a:t>, </a:t>
            </a:r>
            <a:r>
              <a:rPr lang="ru-RU" dirty="0" err="1" smtClean="0"/>
              <a:t>декларативне</a:t>
            </a:r>
            <a:r>
              <a:rPr lang="ru-RU" dirty="0" smtClean="0"/>
              <a:t> </a:t>
            </a:r>
            <a:r>
              <a:rPr lang="ru-RU" dirty="0" err="1" smtClean="0"/>
              <a:t>програмування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вам просто </a:t>
            </a:r>
            <a:r>
              <a:rPr lang="ru-RU" b="1" dirty="0" err="1" smtClean="0"/>
              <a:t>описати</a:t>
            </a:r>
            <a:r>
              <a:rPr lang="ru-RU" b="1" dirty="0" smtClean="0"/>
              <a:t> </a:t>
            </a:r>
            <a:r>
              <a:rPr lang="ru-RU" b="1" dirty="0" err="1" smtClean="0"/>
              <a:t>бажаний</a:t>
            </a:r>
            <a:r>
              <a:rPr lang="ru-RU" b="1" dirty="0" smtClean="0"/>
              <a:t> результат</a:t>
            </a:r>
            <a:r>
              <a:rPr lang="ru-RU" dirty="0" smtClean="0"/>
              <a:t>, а система сама </a:t>
            </a:r>
            <a:r>
              <a:rPr lang="ru-RU" dirty="0" err="1" smtClean="0"/>
              <a:t>визначає</a:t>
            </a:r>
            <a:r>
              <a:rPr lang="ru-RU" dirty="0" smtClean="0"/>
              <a:t>, як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досягти</a:t>
            </a:r>
            <a:r>
              <a:rPr lang="ru-RU" dirty="0" smtClean="0"/>
              <a:t>. </a:t>
            </a:r>
            <a:r>
              <a:rPr lang="ru-RU" dirty="0" err="1" smtClean="0"/>
              <a:t>Ця</a:t>
            </a:r>
            <a:r>
              <a:rPr lang="ru-RU" dirty="0" smtClean="0"/>
              <a:t> парадигма широко 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 в </a:t>
            </a:r>
            <a:r>
              <a:rPr lang="ru-RU" dirty="0" err="1" smtClean="0"/>
              <a:t>мовах</a:t>
            </a:r>
            <a:r>
              <a:rPr lang="ru-RU" dirty="0" smtClean="0"/>
              <a:t>, де синтаксис </a:t>
            </a:r>
            <a:r>
              <a:rPr lang="ru-RU" dirty="0" err="1" smtClean="0"/>
              <a:t>більше</a:t>
            </a:r>
            <a:r>
              <a:rPr lang="ru-RU" dirty="0" smtClean="0"/>
              <a:t> схожий на </a:t>
            </a:r>
            <a:r>
              <a:rPr lang="ru-RU" dirty="0" err="1" smtClean="0"/>
              <a:t>опис</a:t>
            </a:r>
            <a:r>
              <a:rPr lang="ru-RU" dirty="0" smtClean="0"/>
              <a:t>, а не на </a:t>
            </a:r>
            <a:r>
              <a:rPr lang="ru-RU" dirty="0" err="1" smtClean="0"/>
              <a:t>команди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699" y="2328386"/>
            <a:ext cx="3286125" cy="361950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1303699" y="2690336"/>
            <a:ext cx="100765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	</a:t>
            </a:r>
            <a:r>
              <a:rPr lang="en-US" b="1" dirty="0" smtClean="0"/>
              <a:t>SQL (Structured Query Language)</a:t>
            </a:r>
            <a:r>
              <a:rPr lang="en-US" dirty="0" smtClean="0"/>
              <a:t>: </a:t>
            </a:r>
            <a:r>
              <a:rPr lang="uk-UA" dirty="0" smtClean="0"/>
              <a:t>Ви описуєте, які дані ви хочете отримати. Наприклад, замість того, щоб вказувати комп'ютеру "пройдися по кожному рядку таблиці, </a:t>
            </a:r>
            <a:r>
              <a:rPr lang="uk-UA" dirty="0" err="1" smtClean="0"/>
              <a:t>перевір</a:t>
            </a:r>
            <a:r>
              <a:rPr lang="uk-UA" dirty="0" smtClean="0"/>
              <a:t>, чи вік більший за 30, і якщо так, скопіюй ім'я в новий список", ви просто пишете:</a:t>
            </a:r>
            <a:endParaRPr lang="uk-UA" dirty="0"/>
          </a:p>
        </p:txBody>
      </p:sp>
      <p:sp>
        <p:nvSpPr>
          <p:cNvPr id="9" name="Прямокутник 8"/>
          <p:cNvSpPr/>
          <p:nvPr/>
        </p:nvSpPr>
        <p:spPr>
          <a:xfrm>
            <a:off x="1303698" y="3584054"/>
            <a:ext cx="101489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	</a:t>
            </a:r>
            <a:r>
              <a:rPr lang="en-US" dirty="0" smtClean="0"/>
              <a:t>HTML (</a:t>
            </a:r>
            <a:r>
              <a:rPr lang="en-US" dirty="0" err="1" smtClean="0"/>
              <a:t>HyperText</a:t>
            </a:r>
            <a:r>
              <a:rPr lang="en-US" dirty="0" smtClean="0"/>
              <a:t> Markup Language): </a:t>
            </a:r>
            <a:r>
              <a:rPr lang="uk-UA" dirty="0" smtClean="0"/>
              <a:t>Ви описуєте, як має виглядати веб-сторінка. Ви не даєте інструкцій, як "намалювати" заголовок чи абзац. Ви просто заявляєте, що це має бути заголовок (&lt;</a:t>
            </a:r>
            <a:r>
              <a:rPr lang="en-US" dirty="0" smtClean="0"/>
              <a:t>h1&gt;) </a:t>
            </a:r>
            <a:r>
              <a:rPr lang="uk-UA" dirty="0" smtClean="0"/>
              <a:t>або абзац (&lt;</a:t>
            </a:r>
            <a:r>
              <a:rPr lang="en-US" dirty="0" smtClean="0"/>
              <a:t>p&gt;), </a:t>
            </a:r>
            <a:r>
              <a:rPr lang="uk-UA" dirty="0" smtClean="0"/>
              <a:t>а браузер сам вирішує, як це відобразити.</a:t>
            </a:r>
          </a:p>
          <a:p>
            <a:endParaRPr lang="uk-UA" dirty="0"/>
          </a:p>
          <a:p>
            <a:endParaRPr lang="uk-UA" dirty="0" smtClean="0"/>
          </a:p>
          <a:p>
            <a:r>
              <a:rPr lang="uk-UA" dirty="0" smtClean="0"/>
              <a:t>	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591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81" y="269953"/>
            <a:ext cx="9658350" cy="4181475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1022381" y="4466658"/>
            <a:ext cx="96583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Регулярні вирази (</a:t>
            </a:r>
            <a:r>
              <a:rPr lang="en-US" dirty="0" smtClean="0"/>
              <a:t>Regular Expressions): </a:t>
            </a:r>
            <a:r>
              <a:rPr lang="uk-UA" dirty="0" smtClean="0"/>
              <a:t>Ви описуєте шаблон тексту, який шукаєте, і не надаєте інструкцій, як його знайти. Наприклад, щоб знайти всі </a:t>
            </a:r>
            <a:r>
              <a:rPr lang="en-US" dirty="0" smtClean="0"/>
              <a:t>email-</a:t>
            </a:r>
            <a:r>
              <a:rPr lang="uk-UA" dirty="0" smtClean="0"/>
              <a:t>адреси, ви описуєте їхню структуру, а не пишете алгоритм </a:t>
            </a:r>
            <a:r>
              <a:rPr lang="uk-UA" dirty="0" err="1" smtClean="0"/>
              <a:t>посимвольного</a:t>
            </a:r>
            <a:r>
              <a:rPr lang="uk-UA" dirty="0" smtClean="0"/>
              <a:t> пошуку.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1915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775580" y="593591"/>
            <a:ext cx="1066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/>
              <a:t>Метапрограмування</a:t>
            </a:r>
            <a:r>
              <a:rPr lang="uk-UA" dirty="0" smtClean="0"/>
              <a:t> — це техніка програмування, що дозволяє програмам </a:t>
            </a:r>
            <a:r>
              <a:rPr lang="uk-UA" b="1" dirty="0" smtClean="0"/>
              <a:t>писати або змінювати інші програми</a:t>
            </a:r>
            <a:r>
              <a:rPr lang="uk-UA" dirty="0" smtClean="0"/>
              <a:t> як під час компіляції, так і під час виконання. Це програмний код, який оперує іншим кодом, розглядаючи його як дані. Основна мета — підвищити гнучкість, зменшити дублювання коду та автоматизувати рутинні завдання, які інакше довелося б писати вручну.</a:t>
            </a:r>
            <a:endParaRPr lang="uk-UA" dirty="0"/>
          </a:p>
        </p:txBody>
      </p:sp>
      <p:sp>
        <p:nvSpPr>
          <p:cNvPr id="8" name="Прямокутник 7"/>
          <p:cNvSpPr/>
          <p:nvPr/>
        </p:nvSpPr>
        <p:spPr>
          <a:xfrm>
            <a:off x="5151422" y="1793920"/>
            <a:ext cx="62197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/>
              <a:t>Метапрограмування</a:t>
            </a:r>
            <a:r>
              <a:rPr lang="uk-UA" dirty="0" smtClean="0"/>
              <a:t> може бути реалізоване двома основними способами:</a:t>
            </a:r>
            <a:br>
              <a:rPr lang="uk-UA" dirty="0" smtClean="0"/>
            </a:br>
            <a:endParaRPr lang="uk-U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Під час виконання (</a:t>
            </a:r>
            <a:r>
              <a:rPr lang="en-US" dirty="0" smtClean="0"/>
              <a:t>Run-time). </a:t>
            </a:r>
            <a:r>
              <a:rPr lang="uk-UA" dirty="0" smtClean="0"/>
              <a:t>Код генерується або модифікується під час роботи програми. Це дозволяє створювати гнучкі системи, які можуть адаптуватися до мінливих умов. Приклад: динамічна генерація функцій на основі даних, отриманих від користувача. </a:t>
            </a:r>
            <a:r>
              <a:rPr lang="en-US" dirty="0" smtClean="0"/>
              <a:t>Python, Ruby </a:t>
            </a:r>
            <a:r>
              <a:rPr lang="uk-UA" dirty="0" smtClean="0"/>
              <a:t>і </a:t>
            </a:r>
            <a:r>
              <a:rPr lang="en-US" dirty="0" smtClean="0"/>
              <a:t>JavaScript </a:t>
            </a:r>
            <a:r>
              <a:rPr lang="uk-UA" dirty="0" smtClean="0"/>
              <a:t>відомі своєю підтримкою цього типу </a:t>
            </a:r>
            <a:r>
              <a:rPr lang="uk-UA" dirty="0" err="1" smtClean="0"/>
              <a:t>метапрограмування</a:t>
            </a:r>
            <a:r>
              <a:rPr lang="uk-UA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Під час компіляції (</a:t>
            </a:r>
            <a:r>
              <a:rPr lang="en-US" dirty="0" smtClean="0"/>
              <a:t>Compile-time). </a:t>
            </a:r>
            <a:r>
              <a:rPr lang="uk-UA" dirty="0" smtClean="0"/>
              <a:t>Код генерується або модифікується перед запуском програми. Це дозволяє створювати дуже ефективний та оптимізований код, оскільки вся робота виконується на етапі компіляції. Приклади: </a:t>
            </a:r>
            <a:r>
              <a:rPr lang="en-US" dirty="0" smtClean="0"/>
              <a:t>C++-</a:t>
            </a:r>
            <a:r>
              <a:rPr lang="uk-UA" dirty="0" smtClean="0"/>
              <a:t>шаблони (</a:t>
            </a:r>
            <a:r>
              <a:rPr lang="en-US" dirty="0" smtClean="0"/>
              <a:t>templates) </a:t>
            </a:r>
            <a:r>
              <a:rPr lang="uk-UA" dirty="0" smtClean="0"/>
              <a:t>та макроси в </a:t>
            </a:r>
            <a:r>
              <a:rPr lang="en-US" dirty="0" smtClean="0"/>
              <a:t>Rust </a:t>
            </a:r>
            <a:r>
              <a:rPr lang="uk-UA" dirty="0" smtClean="0"/>
              <a:t>і </a:t>
            </a:r>
            <a:r>
              <a:rPr lang="en-US" dirty="0" smtClean="0"/>
              <a:t>Lisp.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69" y="2337492"/>
            <a:ext cx="4650653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/>
            </a:r>
            <a:br>
              <a:rPr lang="ru-RU" b="1" dirty="0"/>
            </a:br>
            <a:r>
              <a:rPr lang="ru-RU" b="1" dirty="0" err="1"/>
              <a:t>Декоратори</a:t>
            </a:r>
            <a:r>
              <a:rPr lang="ru-RU" b="1" dirty="0"/>
              <a:t> з аргументами у </a:t>
            </a:r>
            <a:r>
              <a:rPr lang="ru-RU" b="1" dirty="0" err="1"/>
              <a:t>Python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Декоратори з аргументами у </a:t>
            </a:r>
            <a:r>
              <a:rPr lang="en-US" dirty="0"/>
              <a:t>Python — </a:t>
            </a:r>
            <a:r>
              <a:rPr lang="uk-UA" dirty="0"/>
              <a:t>це функції, які самі приймають аргументи, а потім повертають іншу функцію (декоратор), що вже буде використана для декорування. </a:t>
            </a:r>
            <a:r>
              <a:rPr lang="uk-UA" dirty="0" smtClean="0"/>
              <a:t>Цей </a:t>
            </a:r>
            <a:r>
              <a:rPr lang="uk-UA" dirty="0"/>
              <a:t>механізм дозволяє створювати гнучкіші та багаторазові декоратори, які можна налаштовувати для різних потреб.</a:t>
            </a:r>
          </a:p>
        </p:txBody>
      </p:sp>
    </p:spTree>
    <p:extLst>
      <p:ext uri="{BB962C8B-B14F-4D97-AF65-F5344CB8AC3E}">
        <p14:creationId xmlns:p14="http://schemas.microsoft.com/office/powerpoint/2010/main" val="155492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627" y="1470890"/>
            <a:ext cx="4352385" cy="3541712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5530012" y="979588"/>
            <a:ext cx="6029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	Основна особливість декораторів з аргументами полягає в їхній </a:t>
            </a:r>
            <a:r>
              <a:rPr lang="uk-UA" b="1" dirty="0" err="1" smtClean="0"/>
              <a:t>трирівневій</a:t>
            </a:r>
            <a:r>
              <a:rPr lang="uk-UA" b="1" dirty="0" smtClean="0"/>
              <a:t> структурі</a:t>
            </a:r>
            <a:r>
              <a:rPr lang="uk-UA" dirty="0" smtClean="0"/>
              <a:t>, яка дозволяє їм зберігати стан. Ця структура включає: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uk-UA" b="1" dirty="0" smtClean="0"/>
              <a:t>Зовнішня функція (фабрика декораторів)</a:t>
            </a:r>
            <a:r>
              <a:rPr lang="uk-UA" dirty="0" smtClean="0"/>
              <a:t>: Ця функція приймає аргументи, які налаштовують поведінку декоратора. Вона не є самим декоратором, а лише створює його.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uk-UA" b="1" dirty="0" smtClean="0"/>
              <a:t>Середня функція (власне декоратор)</a:t>
            </a:r>
            <a:r>
              <a:rPr lang="uk-UA" dirty="0" smtClean="0"/>
              <a:t>: Ця функція приймає декоровану функцію як аргумент. Вона створюється і повертається зовнішньою функцією.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uk-UA" b="1" dirty="0" smtClean="0"/>
              <a:t>Внутрішня функція (обгортка)</a:t>
            </a:r>
            <a:r>
              <a:rPr lang="uk-UA" dirty="0" smtClean="0"/>
              <a:t>: Це функція, яка безпосередньо замінює оригінальну функцію. Вона отримує аргументи, які передаються при виклику оригінальної функції, і містить нову логіку. Вона </a:t>
            </a:r>
            <a:r>
              <a:rPr lang="uk-UA" b="1" dirty="0" smtClean="0"/>
              <a:t>замикає</a:t>
            </a:r>
            <a:r>
              <a:rPr lang="uk-UA" dirty="0" smtClean="0"/>
              <a:t> навколо себе аргументи, передані в зовнішню функцію, та саму декоровану функцію.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6443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475715" y="1364095"/>
            <a:ext cx="953329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	Об’єктно-орієнтоване програмування в </a:t>
            </a:r>
            <a:r>
              <a:rPr lang="en-US" sz="2800" dirty="0" smtClean="0"/>
              <a:t>Python</a:t>
            </a:r>
            <a:endParaRPr lang="uk-UA" sz="2800" dirty="0" smtClean="0"/>
          </a:p>
          <a:p>
            <a:pPr algn="just"/>
            <a:r>
              <a:rPr lang="uk-UA" sz="2800" dirty="0" smtClean="0"/>
              <a:t> 	Об’єкт — це будь-яка сутність, яка має атрибути (дані) та поведінку (методи/функції). Наприклад, кошеня — це об’єкт. В нього є: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uk-UA" sz="2800" dirty="0" smtClean="0"/>
              <a:t>атрибути — ім’я, вік, колір тощо.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uk-UA" sz="2800" dirty="0" smtClean="0"/>
              <a:t>поведінка — бігає, нявкає, спить і </a:t>
            </a:r>
            <a:r>
              <a:rPr lang="uk-UA" sz="2800" dirty="0" err="1" smtClean="0"/>
              <a:t>т.д</a:t>
            </a:r>
            <a:r>
              <a:rPr lang="uk-UA" sz="2800" dirty="0" smtClean="0"/>
              <a:t>. </a:t>
            </a:r>
          </a:p>
          <a:p>
            <a:pPr algn="just"/>
            <a:r>
              <a:rPr lang="uk-UA" sz="2800" dirty="0" smtClean="0"/>
              <a:t>	Клас — це креслення (план) цього об’єкта.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13709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092451" y="663321"/>
            <a:ext cx="1029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smtClean="0">
                <a:effectLst/>
                <a:latin typeface="Open Sans"/>
              </a:rPr>
              <a:t>	</a:t>
            </a:r>
            <a:r>
              <a:rPr lang="uk-UA" b="1" i="0" dirty="0" smtClean="0">
                <a:effectLst/>
                <a:latin typeface="Open Sans"/>
              </a:rPr>
              <a:t>Об’єкт</a:t>
            </a:r>
            <a:r>
              <a:rPr lang="uk-UA" b="0" i="0" dirty="0" smtClean="0">
                <a:effectLst/>
                <a:latin typeface="Open Sans"/>
              </a:rPr>
              <a:t> — це набір даних (змінних) та методів (функцій). </a:t>
            </a:r>
            <a:endParaRPr lang="en-US" b="0" i="0" dirty="0" smtClean="0">
              <a:effectLst/>
              <a:latin typeface="Open Sans"/>
            </a:endParaRPr>
          </a:p>
          <a:p>
            <a:r>
              <a:rPr lang="en-US" b="1" i="0" dirty="0" smtClean="0">
                <a:effectLst/>
                <a:latin typeface="Open Sans"/>
              </a:rPr>
              <a:t>	</a:t>
            </a:r>
            <a:r>
              <a:rPr lang="uk-UA" b="1" i="0" dirty="0" smtClean="0">
                <a:effectLst/>
                <a:latin typeface="Open Sans"/>
              </a:rPr>
              <a:t>Клас</a:t>
            </a:r>
            <a:r>
              <a:rPr lang="uk-UA" b="0" i="0" dirty="0" smtClean="0">
                <a:effectLst/>
                <a:latin typeface="Open Sans"/>
              </a:rPr>
              <a:t> — це креслення (план) об’єкта. Ми можемо уявити клас як ескіз (прототип) будинку. Він містить всі деталі про поверхи, двері, вікна тощо. На основі цих описів ми будуємо будинок. Будинок — це об’єкт. Оскільки з одного й того самого опису можна побудувати багато будинків, ми можемо створити багато об’єктів з одного класу.</a:t>
            </a:r>
            <a:endParaRPr lang="en-US" dirty="0">
              <a:latin typeface="Open Sans"/>
            </a:endParaRPr>
          </a:p>
          <a:p>
            <a:endParaRPr lang="uk-UA" dirty="0"/>
          </a:p>
        </p:txBody>
      </p:sp>
      <p:sp>
        <p:nvSpPr>
          <p:cNvPr id="7" name="Прямокутник 6"/>
          <p:cNvSpPr/>
          <p:nvPr/>
        </p:nvSpPr>
        <p:spPr>
          <a:xfrm>
            <a:off x="1092451" y="2562627"/>
            <a:ext cx="883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класу</a:t>
            </a:r>
            <a:r>
              <a:rPr lang="ru-RU" dirty="0" smtClean="0"/>
              <a:t> в </a:t>
            </a:r>
            <a:r>
              <a:rPr lang="ru-RU" dirty="0" err="1" smtClean="0"/>
              <a:t>Python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</a:t>
            </a:r>
            <a:r>
              <a:rPr lang="ru-RU" dirty="0" err="1" smtClean="0"/>
              <a:t>ключове</a:t>
            </a:r>
            <a:r>
              <a:rPr lang="ru-RU" dirty="0" smtClean="0"/>
              <a:t> слово </a:t>
            </a:r>
            <a:r>
              <a:rPr lang="ru-RU" dirty="0" err="1" smtClean="0"/>
              <a:t>class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451" y="3076939"/>
            <a:ext cx="1724025" cy="3619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92451" y="3684760"/>
            <a:ext cx="6874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Приклад:</a:t>
            </a:r>
          </a:p>
          <a:p>
            <a:endParaRPr lang="uk-UA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076" y="3684760"/>
            <a:ext cx="1066800" cy="552450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1092451" y="4389846"/>
            <a:ext cx="769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Об’єкт — це екземпляр класу. Наприклад, </a:t>
            </a:r>
            <a:r>
              <a:rPr lang="en-US" dirty="0" smtClean="0"/>
              <a:t>Bike — </a:t>
            </a:r>
            <a:r>
              <a:rPr lang="uk-UA" dirty="0" smtClean="0"/>
              <a:t>це клас і ми можемо створити об’єкти типу </a:t>
            </a:r>
            <a:r>
              <a:rPr lang="en-US" dirty="0" smtClean="0"/>
              <a:t>bike1, bike2 </a:t>
            </a:r>
            <a:r>
              <a:rPr lang="uk-UA" dirty="0" smtClean="0"/>
              <a:t>з цього класу.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9017" y="4155798"/>
            <a:ext cx="184785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070" y="600411"/>
            <a:ext cx="9905998" cy="1478570"/>
          </a:xfrm>
        </p:spPr>
        <p:txBody>
          <a:bodyPr/>
          <a:lstStyle/>
          <a:p>
            <a:r>
              <a:rPr lang="ru-RU" b="1" dirty="0" smtClean="0"/>
              <a:t>Доступ до </a:t>
            </a:r>
            <a:r>
              <a:rPr lang="ru-RU" b="1" dirty="0" err="1" smtClean="0"/>
              <a:t>атрибутів</a:t>
            </a:r>
            <a:r>
              <a:rPr lang="ru-RU" b="1" dirty="0" smtClean="0"/>
              <a:t> </a:t>
            </a:r>
            <a:r>
              <a:rPr lang="ru-RU" b="1" dirty="0" err="1" smtClean="0"/>
              <a:t>класу</a:t>
            </a:r>
            <a:r>
              <a:rPr lang="ru-RU" b="1" dirty="0" smtClean="0"/>
              <a:t> через </a:t>
            </a:r>
            <a:r>
              <a:rPr lang="ru-RU" b="1" dirty="0" err="1" smtClean="0"/>
              <a:t>об’єкти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506" y="2078981"/>
            <a:ext cx="5191125" cy="2676525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1422070" y="1430443"/>
            <a:ext cx="8129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Оператор .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для доступу до </a:t>
            </a:r>
            <a:r>
              <a:rPr lang="ru-RU" dirty="0" err="1" smtClean="0"/>
              <a:t>атрибутів</a:t>
            </a:r>
            <a:r>
              <a:rPr lang="ru-RU" dirty="0" smtClean="0"/>
              <a:t> </a:t>
            </a:r>
            <a:r>
              <a:rPr lang="ru-RU" dirty="0" err="1" smtClean="0"/>
              <a:t>класу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18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4714133" y="442084"/>
            <a:ext cx="2093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0" dirty="0" smtClean="0">
                <a:effectLst/>
                <a:latin typeface="Segoe UI" panose="020B0502040204020203" pitchFamily="34" charset="0"/>
              </a:rPr>
              <a:t>Методи в </a:t>
            </a:r>
            <a:r>
              <a:rPr lang="en-US" b="1" i="0" dirty="0" smtClean="0">
                <a:effectLst/>
                <a:latin typeface="Segoe UI" panose="020B0502040204020203" pitchFamily="34" charset="0"/>
              </a:rPr>
              <a:t>Python</a:t>
            </a:r>
            <a:endParaRPr lang="en-US" b="1" i="0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4895202" y="811416"/>
            <a:ext cx="6512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effectLst/>
                <a:latin typeface="Open Sans"/>
              </a:rPr>
              <a:t>	</a:t>
            </a:r>
            <a:r>
              <a:rPr lang="ru-RU" b="0" i="0" dirty="0" err="1" smtClean="0">
                <a:effectLst/>
                <a:latin typeface="Open Sans"/>
              </a:rPr>
              <a:t>Функція</a:t>
            </a:r>
            <a:r>
              <a:rPr lang="ru-RU" b="0" i="0" dirty="0" smtClean="0">
                <a:effectLst/>
                <a:latin typeface="Open Sans"/>
              </a:rPr>
              <a:t>, </a:t>
            </a:r>
            <a:r>
              <a:rPr lang="ru-RU" b="0" i="0" dirty="0" err="1" smtClean="0">
                <a:effectLst/>
                <a:latin typeface="Open Sans"/>
              </a:rPr>
              <a:t>визначена</a:t>
            </a:r>
            <a:r>
              <a:rPr lang="ru-RU" b="0" i="0" dirty="0" smtClean="0">
                <a:effectLst/>
                <a:latin typeface="Open Sans"/>
              </a:rPr>
              <a:t> </a:t>
            </a:r>
            <a:r>
              <a:rPr lang="ru-RU" b="0" i="0" dirty="0" err="1" smtClean="0">
                <a:effectLst/>
                <a:latin typeface="Open Sans"/>
              </a:rPr>
              <a:t>всередині</a:t>
            </a:r>
            <a:r>
              <a:rPr lang="ru-RU" b="0" i="0" dirty="0" smtClean="0">
                <a:effectLst/>
                <a:latin typeface="Open Sans"/>
              </a:rPr>
              <a:t> </a:t>
            </a:r>
            <a:r>
              <a:rPr lang="ru-RU" b="0" i="0" dirty="0" err="1" smtClean="0">
                <a:effectLst/>
                <a:latin typeface="Open Sans"/>
              </a:rPr>
              <a:t>класу</a:t>
            </a:r>
            <a:r>
              <a:rPr lang="ru-RU" b="0" i="0" dirty="0" smtClean="0">
                <a:effectLst/>
                <a:latin typeface="Open Sans"/>
              </a:rPr>
              <a:t>, </a:t>
            </a:r>
            <a:r>
              <a:rPr lang="ru-RU" b="0" i="0" dirty="0" err="1" smtClean="0">
                <a:effectLst/>
                <a:latin typeface="Open Sans"/>
              </a:rPr>
              <a:t>називається</a:t>
            </a:r>
            <a:r>
              <a:rPr lang="ru-RU" b="0" i="0" dirty="0" smtClean="0">
                <a:effectLst/>
                <a:latin typeface="Open Sans"/>
              </a:rPr>
              <a:t> </a:t>
            </a:r>
            <a:r>
              <a:rPr lang="ru-RU" b="1" i="0" dirty="0" smtClean="0">
                <a:effectLst/>
                <a:latin typeface="Open Sans"/>
              </a:rPr>
              <a:t>методом</a:t>
            </a:r>
            <a:r>
              <a:rPr lang="ru-RU" b="0" i="0" dirty="0" smtClean="0">
                <a:effectLst/>
                <a:latin typeface="Open Sans"/>
              </a:rPr>
              <a:t>.</a:t>
            </a:r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33" y="1350300"/>
            <a:ext cx="3886200" cy="3962400"/>
          </a:xfrm>
          <a:prstGeom prst="rect">
            <a:avLst/>
          </a:prstGeom>
        </p:spPr>
      </p:pic>
      <p:sp>
        <p:nvSpPr>
          <p:cNvPr id="11" name="Прямокутник 10"/>
          <p:cNvSpPr/>
          <p:nvPr/>
        </p:nvSpPr>
        <p:spPr>
          <a:xfrm>
            <a:off x="5006566" y="1457747"/>
            <a:ext cx="650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	Аргумент </a:t>
            </a:r>
            <a:r>
              <a:rPr lang="en-US" b="1" dirty="0" smtClean="0"/>
              <a:t>self</a:t>
            </a:r>
            <a:r>
              <a:rPr lang="en-US" dirty="0" smtClean="0"/>
              <a:t> </a:t>
            </a:r>
            <a:r>
              <a:rPr lang="uk-UA" dirty="0" smtClean="0"/>
              <a:t>обов'язково передається в методи класу, тому що він є </a:t>
            </a:r>
            <a:r>
              <a:rPr lang="uk-UA" b="1" dirty="0" smtClean="0"/>
              <a:t>посиланням на конкретний об'єкт</a:t>
            </a:r>
            <a:r>
              <a:rPr lang="uk-UA" dirty="0" smtClean="0"/>
              <a:t>, для якого викликається метод. Він дозволяє методам отримувати доступ до даних (атрибутів) та інших методів саме того екземпляра класу, з яким вони працюють.</a:t>
            </a:r>
            <a:endParaRPr lang="uk-UA" dirty="0"/>
          </a:p>
        </p:txBody>
      </p:sp>
      <p:sp>
        <p:nvSpPr>
          <p:cNvPr id="13" name="Прямокутник 12"/>
          <p:cNvSpPr/>
          <p:nvPr/>
        </p:nvSpPr>
        <p:spPr>
          <a:xfrm>
            <a:off x="5006566" y="2841516"/>
            <a:ext cx="659092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	Посилання, а не змінна: </a:t>
            </a:r>
            <a:r>
              <a:rPr lang="en-US" dirty="0" smtClean="0"/>
              <a:t>self — </a:t>
            </a:r>
            <a:r>
              <a:rPr lang="uk-UA" dirty="0" smtClean="0"/>
              <a:t>це не ключове слово, а лише загальноприйняте ім'я для першого параметра. Ви могли б назвати його як завгодно (наприклад, </a:t>
            </a:r>
            <a:r>
              <a:rPr lang="en-US" dirty="0" smtClean="0"/>
              <a:t>this, </a:t>
            </a:r>
            <a:r>
              <a:rPr lang="uk-UA" dirty="0" smtClean="0"/>
              <a:t>як в інших мовах), але використання </a:t>
            </a:r>
            <a:r>
              <a:rPr lang="en-US" dirty="0" smtClean="0"/>
              <a:t>self </a:t>
            </a:r>
            <a:r>
              <a:rPr lang="uk-UA" dirty="0" smtClean="0"/>
              <a:t>є стандартом </a:t>
            </a:r>
            <a:r>
              <a:rPr lang="en-US" dirty="0" smtClean="0"/>
              <a:t>Python.</a:t>
            </a:r>
          </a:p>
          <a:p>
            <a:r>
              <a:rPr lang="uk-UA" dirty="0" smtClean="0"/>
              <a:t>	Чому не глобальна змінна?: Без </a:t>
            </a:r>
            <a:r>
              <a:rPr lang="en-US" dirty="0" smtClean="0"/>
              <a:t>self, </a:t>
            </a:r>
            <a:r>
              <a:rPr lang="uk-UA" dirty="0" smtClean="0"/>
              <a:t>метод не знав би, з яким об'єктом йому працювати. Якби метод </a:t>
            </a:r>
            <a:r>
              <a:rPr lang="en-US" dirty="0" smtClean="0"/>
              <a:t>bark() </a:t>
            </a:r>
            <a:r>
              <a:rPr lang="uk-UA" dirty="0" smtClean="0"/>
              <a:t>звертався до глобальної змінної </a:t>
            </a:r>
            <a:r>
              <a:rPr lang="en-US" dirty="0" smtClean="0"/>
              <a:t>cat1 </a:t>
            </a:r>
            <a:r>
              <a:rPr lang="uk-UA" dirty="0" smtClean="0"/>
              <a:t>або </a:t>
            </a:r>
            <a:r>
              <a:rPr lang="en-US" dirty="0" smtClean="0"/>
              <a:t>cat2, </a:t>
            </a:r>
            <a:r>
              <a:rPr lang="uk-UA" dirty="0" smtClean="0"/>
              <a:t>він був би жорстко прив'язаний до них і не міг би використовуватися для інших об'єктів. </a:t>
            </a:r>
            <a:r>
              <a:rPr lang="en-US" dirty="0" smtClean="0"/>
              <a:t>self </a:t>
            </a:r>
            <a:r>
              <a:rPr lang="uk-UA" dirty="0" smtClean="0"/>
              <a:t>робить методи універсальними, дозволяючи їм працювати з будь-яким екземпляром класу.</a:t>
            </a:r>
          </a:p>
          <a:p>
            <a:r>
              <a:rPr lang="uk-UA" dirty="0" smtClean="0"/>
              <a:t>	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453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6495" y="697116"/>
            <a:ext cx="96962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План:</a:t>
            </a:r>
          </a:p>
          <a:p>
            <a:endParaRPr lang="uk-UA" sz="2800" dirty="0" smtClean="0"/>
          </a:p>
          <a:p>
            <a:pPr marL="342900" indent="-342900">
              <a:buAutoNum type="arabicPeriod"/>
            </a:pPr>
            <a:r>
              <a:rPr lang="uk-UA" sz="2800" dirty="0" smtClean="0"/>
              <a:t>Види парадигм програмування;</a:t>
            </a:r>
          </a:p>
          <a:p>
            <a:pPr marL="342900" indent="-342900">
              <a:buAutoNum type="arabicPeriod"/>
            </a:pPr>
            <a:r>
              <a:rPr lang="uk-UA" sz="2800" dirty="0" smtClean="0"/>
              <a:t>Декоратори;</a:t>
            </a:r>
          </a:p>
          <a:p>
            <a:pPr marL="342900" indent="-342900">
              <a:buAutoNum type="arabicPeriod"/>
            </a:pPr>
            <a:r>
              <a:rPr lang="uk-UA" sz="2800" dirty="0" smtClean="0"/>
              <a:t>Основні принципи об’єктно-орієнтованого програмування;</a:t>
            </a:r>
          </a:p>
          <a:p>
            <a:pPr marL="342900" indent="-342900">
              <a:buAutoNum type="arabicPeriod"/>
            </a:pPr>
            <a:r>
              <a:rPr lang="uk-UA" sz="2800" dirty="0" smtClean="0"/>
              <a:t>Замикання;</a:t>
            </a:r>
          </a:p>
          <a:p>
            <a:pPr marL="342900" indent="-342900">
              <a:buAutoNum type="arabicPeriod"/>
            </a:pPr>
            <a:r>
              <a:rPr lang="uk-UA" sz="2800" dirty="0" smtClean="0"/>
              <a:t>Анонімні функції</a:t>
            </a:r>
          </a:p>
          <a:p>
            <a:pPr marL="342900" indent="-342900">
              <a:buAutoNum type="arabicPeriod"/>
            </a:pPr>
            <a:endParaRPr lang="uk-UA" sz="2800" dirty="0" smtClean="0"/>
          </a:p>
          <a:p>
            <a:pPr marL="342900" indent="-342900">
              <a:buAutoNum type="arabicPeriod"/>
            </a:pPr>
            <a:endParaRPr lang="uk-UA" sz="2800" dirty="0" smtClean="0"/>
          </a:p>
        </p:txBody>
      </p:sp>
    </p:spTree>
    <p:extLst>
      <p:ext uri="{BB962C8B-B14F-4D97-AF65-F5344CB8AC3E}">
        <p14:creationId xmlns:p14="http://schemas.microsoft.com/office/powerpoint/2010/main" val="256229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571" y="1328075"/>
            <a:ext cx="3691693" cy="3328873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6503437" y="1169950"/>
            <a:ext cx="50105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Ми визначили клас </a:t>
            </a:r>
            <a:r>
              <a:rPr lang="en-US" dirty="0" smtClean="0"/>
              <a:t>Cat </a:t>
            </a:r>
            <a:r>
              <a:rPr lang="uk-UA" dirty="0" smtClean="0"/>
              <a:t>із двома атрибутами: </a:t>
            </a:r>
            <a:r>
              <a:rPr lang="en-US" dirty="0" smtClean="0"/>
              <a:t>name </a:t>
            </a:r>
            <a:r>
              <a:rPr lang="uk-UA" dirty="0" smtClean="0"/>
              <a:t>та </a:t>
            </a:r>
            <a:r>
              <a:rPr lang="en-US" dirty="0" smtClean="0"/>
              <a:t>age. </a:t>
            </a:r>
            <a:r>
              <a:rPr lang="uk-UA" dirty="0" smtClean="0"/>
              <a:t>Далі створили його екземпляри — об’єкти </a:t>
            </a:r>
            <a:r>
              <a:rPr lang="en-US" dirty="0" smtClean="0"/>
              <a:t>cat1 </a:t>
            </a:r>
            <a:r>
              <a:rPr lang="uk-UA" dirty="0" smtClean="0"/>
              <a:t>і </a:t>
            </a:r>
            <a:r>
              <a:rPr lang="en-US" dirty="0" smtClean="0"/>
              <a:t>cat2, </a:t>
            </a:r>
            <a:r>
              <a:rPr lang="uk-UA" dirty="0" smtClean="0"/>
              <a:t>які є посиланнями на нові об’єкти цього класу. Доступ до атрибутів та їх зміна виконуються через ім’я екземпляра з використанням оператора 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08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4565553" y="238583"/>
            <a:ext cx="2789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0" dirty="0" smtClean="0">
                <a:effectLst/>
                <a:latin typeface="Segoe UI" panose="020B0502040204020203" pitchFamily="34" charset="0"/>
              </a:rPr>
              <a:t>Конструктори в </a:t>
            </a:r>
            <a:r>
              <a:rPr lang="en-US" b="1" i="0" dirty="0" smtClean="0">
                <a:effectLst/>
                <a:latin typeface="Segoe UI" panose="020B0502040204020203" pitchFamily="34" charset="0"/>
              </a:rPr>
              <a:t>Python</a:t>
            </a:r>
            <a:endParaRPr lang="en-US" b="1" i="0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5835476" y="1024498"/>
            <a:ext cx="58434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Конструктор в </a:t>
            </a:r>
            <a:r>
              <a:rPr lang="ru-RU" dirty="0" err="1" smtClean="0"/>
              <a:t>Python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особливий</a:t>
            </a:r>
            <a:r>
              <a:rPr lang="ru-RU" dirty="0" smtClean="0"/>
              <a:t> метод, </a:t>
            </a:r>
            <a:r>
              <a:rPr lang="ru-RU" dirty="0" err="1" smtClean="0"/>
              <a:t>який</a:t>
            </a:r>
            <a:r>
              <a:rPr lang="ru-RU" dirty="0" smtClean="0"/>
              <a:t> автоматично </a:t>
            </a:r>
            <a:r>
              <a:rPr lang="ru-RU" dirty="0" err="1" smtClean="0"/>
              <a:t>викликається</a:t>
            </a:r>
            <a:r>
              <a:rPr lang="ru-RU" dirty="0" smtClean="0"/>
              <a:t> при </a:t>
            </a:r>
            <a:r>
              <a:rPr lang="ru-RU" b="1" dirty="0" err="1" smtClean="0"/>
              <a:t>створенні</a:t>
            </a:r>
            <a:r>
              <a:rPr lang="ru-RU" b="1" dirty="0" smtClean="0"/>
              <a:t> нового </a:t>
            </a:r>
            <a:r>
              <a:rPr lang="ru-RU" b="1" dirty="0" err="1" smtClean="0"/>
              <a:t>екземпляра</a:t>
            </a:r>
            <a:r>
              <a:rPr lang="ru-RU" b="1" dirty="0" smtClean="0"/>
              <a:t> </a:t>
            </a:r>
            <a:r>
              <a:rPr lang="ru-RU" b="1" dirty="0" err="1" smtClean="0"/>
              <a:t>класу</a:t>
            </a:r>
            <a:r>
              <a:rPr lang="ru-RU" dirty="0" smtClean="0"/>
              <a:t>. 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основна</a:t>
            </a:r>
            <a:r>
              <a:rPr lang="ru-RU" dirty="0" smtClean="0"/>
              <a:t> мета — </a:t>
            </a:r>
            <a:r>
              <a:rPr lang="ru-RU" b="1" dirty="0" err="1" smtClean="0"/>
              <a:t>ініціалізувати</a:t>
            </a:r>
            <a:r>
              <a:rPr lang="ru-RU" b="1" dirty="0" smtClean="0"/>
              <a:t> (</a:t>
            </a:r>
            <a:r>
              <a:rPr lang="ru-RU" b="1" dirty="0" err="1" smtClean="0"/>
              <a:t>налаштувати</a:t>
            </a:r>
            <a:r>
              <a:rPr lang="ru-RU" b="1" dirty="0" smtClean="0"/>
              <a:t>)</a:t>
            </a:r>
            <a:r>
              <a:rPr lang="ru-RU" dirty="0" smtClean="0"/>
              <a:t> </a:t>
            </a:r>
            <a:r>
              <a:rPr lang="ru-RU" dirty="0" err="1" smtClean="0"/>
              <a:t>об'єкт</a:t>
            </a:r>
            <a:r>
              <a:rPr lang="ru-RU" dirty="0" smtClean="0"/>
              <a:t>, </a:t>
            </a:r>
            <a:r>
              <a:rPr lang="ru-RU" dirty="0" err="1" smtClean="0"/>
              <a:t>присвоївши</a:t>
            </a:r>
            <a:r>
              <a:rPr lang="ru-RU" dirty="0" smtClean="0"/>
              <a:t> </a:t>
            </a:r>
            <a:r>
              <a:rPr lang="ru-RU" dirty="0" err="1" smtClean="0"/>
              <a:t>початкові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атрибутам (</a:t>
            </a:r>
            <a:r>
              <a:rPr lang="ru-RU" dirty="0" err="1" smtClean="0"/>
              <a:t>даним</a:t>
            </a:r>
            <a:r>
              <a:rPr lang="ru-RU" dirty="0" smtClean="0"/>
              <a:t>).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94" y="975241"/>
            <a:ext cx="5019675" cy="2638425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5835476" y="265591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Т</a:t>
            </a:r>
            <a:r>
              <a:rPr lang="ru-RU" dirty="0" err="1" smtClean="0"/>
              <a:t>ут</a:t>
            </a:r>
            <a:r>
              <a:rPr lang="ru-RU" dirty="0" smtClean="0"/>
              <a:t> __</a:t>
            </a:r>
            <a:r>
              <a:rPr lang="ru-RU" dirty="0" err="1" smtClean="0"/>
              <a:t>init</a:t>
            </a:r>
            <a:r>
              <a:rPr lang="ru-RU" dirty="0" smtClean="0"/>
              <a:t>__() – </a:t>
            </a:r>
            <a:r>
              <a:rPr lang="ru-RU" dirty="0" err="1" smtClean="0"/>
              <a:t>це</a:t>
            </a:r>
            <a:r>
              <a:rPr lang="ru-RU" dirty="0" smtClean="0"/>
              <a:t> </a:t>
            </a:r>
            <a:r>
              <a:rPr lang="ru-RU" dirty="0" err="1" smtClean="0"/>
              <a:t>функція</a:t>
            </a:r>
            <a:r>
              <a:rPr lang="ru-RU" dirty="0" smtClean="0"/>
              <a:t>-конструктор, яка </a:t>
            </a:r>
            <a:r>
              <a:rPr lang="ru-RU" dirty="0" err="1" smtClean="0"/>
              <a:t>викликається</a:t>
            </a:r>
            <a:r>
              <a:rPr lang="ru-RU" dirty="0" smtClean="0"/>
              <a:t> </a:t>
            </a:r>
            <a:r>
              <a:rPr lang="ru-RU" dirty="0" err="1" smtClean="0"/>
              <a:t>щоразу</a:t>
            </a:r>
            <a:r>
              <a:rPr lang="ru-RU" dirty="0" smtClean="0"/>
              <a:t>, коли </a:t>
            </a:r>
            <a:r>
              <a:rPr lang="ru-RU" dirty="0" err="1" smtClean="0"/>
              <a:t>створюється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об’єкт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класу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9" name="Прямокутник 8"/>
          <p:cNvSpPr/>
          <p:nvPr/>
        </p:nvSpPr>
        <p:spPr>
          <a:xfrm>
            <a:off x="2961536" y="3660917"/>
            <a:ext cx="5598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err="1" smtClean="0">
                <a:effectLst/>
                <a:latin typeface="Segoe UI" panose="020B0502040204020203" pitchFamily="34" charset="0"/>
              </a:rPr>
              <a:t>Переваги</a:t>
            </a:r>
            <a:r>
              <a:rPr lang="ru-RU" b="1" i="0" dirty="0" smtClean="0">
                <a:effectLst/>
                <a:latin typeface="Segoe UI" panose="020B0502040204020203" pitchFamily="34" charset="0"/>
              </a:rPr>
              <a:t> </a:t>
            </a:r>
            <a:r>
              <a:rPr lang="ru-RU" b="1" i="0" dirty="0" err="1" smtClean="0">
                <a:effectLst/>
                <a:latin typeface="Segoe UI" panose="020B0502040204020203" pitchFamily="34" charset="0"/>
              </a:rPr>
              <a:t>використання</a:t>
            </a:r>
            <a:r>
              <a:rPr lang="ru-RU" b="1" i="0" dirty="0" smtClean="0">
                <a:effectLst/>
                <a:latin typeface="Segoe UI" panose="020B0502040204020203" pitchFamily="34" charset="0"/>
              </a:rPr>
              <a:t> </a:t>
            </a:r>
            <a:r>
              <a:rPr lang="ru-RU" b="1" i="0" dirty="0" err="1" smtClean="0">
                <a:effectLst/>
                <a:latin typeface="Segoe UI" panose="020B0502040204020203" pitchFamily="34" charset="0"/>
              </a:rPr>
              <a:t>конструкторів</a:t>
            </a:r>
            <a:r>
              <a:rPr lang="ru-RU" b="1" i="0" dirty="0" smtClean="0">
                <a:effectLst/>
                <a:latin typeface="Segoe UI" panose="020B0502040204020203" pitchFamily="34" charset="0"/>
              </a:rPr>
              <a:t> в </a:t>
            </a:r>
            <a:r>
              <a:rPr lang="ru-RU" b="1" i="0" dirty="0" err="1" smtClean="0">
                <a:effectLst/>
                <a:latin typeface="Segoe UI" panose="020B0502040204020203" pitchFamily="34" charset="0"/>
              </a:rPr>
              <a:t>Python</a:t>
            </a:r>
            <a:endParaRPr lang="ru-RU" b="1" i="0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661894" y="4077500"/>
            <a:ext cx="111629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	Ініціалізація об’єктів. Конструктори використовуються для ініціалізації об’єктів класу. Вони дозволяють встановити значення за замовчуванням для членів класу, а також </a:t>
            </a:r>
            <a:r>
              <a:rPr lang="uk-UA" dirty="0" err="1" smtClean="0"/>
              <a:t>ініціалізувати</a:t>
            </a:r>
            <a:r>
              <a:rPr lang="uk-UA" dirty="0" smtClean="0"/>
              <a:t> об’єкт користувацькими даними. </a:t>
            </a:r>
          </a:p>
          <a:p>
            <a:r>
              <a:rPr lang="uk-UA" dirty="0" smtClean="0"/>
              <a:t>	Простота реалізації. Конструктори легко реалізувати в </a:t>
            </a:r>
            <a:r>
              <a:rPr lang="en-US" dirty="0" smtClean="0"/>
              <a:t>Python </a:t>
            </a:r>
            <a:r>
              <a:rPr lang="uk-UA" dirty="0" smtClean="0"/>
              <a:t>за допомогою методу __</a:t>
            </a:r>
            <a:r>
              <a:rPr lang="en-US" dirty="0" err="1" smtClean="0"/>
              <a:t>init</a:t>
            </a:r>
            <a:r>
              <a:rPr lang="en-US" dirty="0" smtClean="0"/>
              <a:t>__(). </a:t>
            </a:r>
          </a:p>
          <a:p>
            <a:r>
              <a:rPr lang="uk-UA" dirty="0" smtClean="0"/>
              <a:t>	Покращення читабельності коду. Конструктори покращують читабельність коду, оскільки дають зрозуміти, які значення </a:t>
            </a:r>
            <a:r>
              <a:rPr lang="uk-UA" dirty="0" err="1" smtClean="0"/>
              <a:t>ініціалізуються</a:t>
            </a:r>
            <a:r>
              <a:rPr lang="uk-UA" dirty="0" smtClean="0"/>
              <a:t> і як вони </a:t>
            </a:r>
            <a:r>
              <a:rPr lang="uk-UA" dirty="0" err="1" smtClean="0"/>
              <a:t>ініціалізуються</a:t>
            </a:r>
            <a:r>
              <a:rPr lang="uk-UA" dirty="0" smtClean="0"/>
              <a:t>. </a:t>
            </a:r>
          </a:p>
          <a:p>
            <a:r>
              <a:rPr lang="uk-UA" dirty="0" smtClean="0"/>
              <a:t>	Інкапсуляція. Конструктори можуть використовуватися для забезпечення інкапсуляції, гарантуючи, що члени об’єкта </a:t>
            </a:r>
            <a:r>
              <a:rPr lang="uk-UA" dirty="0" err="1" smtClean="0"/>
              <a:t>ініціалізуються</a:t>
            </a:r>
            <a:r>
              <a:rPr lang="uk-UA" dirty="0" smtClean="0"/>
              <a:t> коректно та контрольовано.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0209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49" y="1248374"/>
            <a:ext cx="5257800" cy="4010025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4519696" y="404738"/>
            <a:ext cx="2272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Деструктори в </a:t>
            </a:r>
            <a:r>
              <a:rPr lang="en-US" dirty="0" smtClean="0"/>
              <a:t>Python</a:t>
            </a:r>
            <a:endParaRPr lang="uk-UA" dirty="0"/>
          </a:p>
        </p:txBody>
      </p:sp>
      <p:sp>
        <p:nvSpPr>
          <p:cNvPr id="8" name="Прямокутник 7"/>
          <p:cNvSpPr/>
          <p:nvPr/>
        </p:nvSpPr>
        <p:spPr>
          <a:xfrm>
            <a:off x="6108449" y="1033552"/>
            <a:ext cx="53894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uk-UA" dirty="0" smtClean="0"/>
              <a:t>Деструктор в </a:t>
            </a:r>
            <a:r>
              <a:rPr lang="en-US" dirty="0" smtClean="0"/>
              <a:t>Python — </a:t>
            </a:r>
            <a:r>
              <a:rPr lang="uk-UA" dirty="0" smtClean="0"/>
              <a:t>це особливий метод __</a:t>
            </a:r>
            <a:r>
              <a:rPr lang="en-US" dirty="0" smtClean="0"/>
              <a:t>del__, </a:t>
            </a:r>
            <a:r>
              <a:rPr lang="uk-UA" dirty="0" smtClean="0"/>
              <a:t>який викликається, коли об'єкт знищується або видаляється зі сховища пам'яті.</a:t>
            </a:r>
            <a:r>
              <a:rPr lang="en-US" dirty="0" smtClean="0"/>
              <a:t> </a:t>
            </a:r>
            <a:r>
              <a:rPr lang="uk-UA" dirty="0" smtClean="0"/>
              <a:t>Його основна роль — виконувати операції "очищення" або звільнення ресурсів, які були виділені об'єктом під час його життєвого циклу.</a:t>
            </a:r>
            <a:endParaRPr lang="uk-UA" dirty="0"/>
          </a:p>
        </p:txBody>
      </p:sp>
      <p:sp>
        <p:nvSpPr>
          <p:cNvPr id="9" name="Прямокутник 8"/>
          <p:cNvSpPr/>
          <p:nvPr/>
        </p:nvSpPr>
        <p:spPr>
          <a:xfrm>
            <a:off x="6108449" y="2886815"/>
            <a:ext cx="53894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uk-UA" dirty="0" smtClean="0"/>
              <a:t>На відміну від конструктора __</a:t>
            </a:r>
            <a:r>
              <a:rPr lang="en-US" dirty="0" err="1" smtClean="0"/>
              <a:t>init</a:t>
            </a:r>
            <a:r>
              <a:rPr lang="en-US" dirty="0" smtClean="0"/>
              <a:t>__, </a:t>
            </a:r>
            <a:r>
              <a:rPr lang="uk-UA" dirty="0" smtClean="0"/>
              <a:t>який викликається негайно при створенні об'єкта, деструктор __</a:t>
            </a:r>
            <a:r>
              <a:rPr lang="en-US" dirty="0" smtClean="0"/>
              <a:t>del__ </a:t>
            </a:r>
            <a:r>
              <a:rPr lang="uk-UA" dirty="0" smtClean="0"/>
              <a:t>викликається тоді, коли </a:t>
            </a:r>
            <a:r>
              <a:rPr lang="uk-UA" b="1" dirty="0" smtClean="0"/>
              <a:t>лічильник посилань</a:t>
            </a:r>
            <a:r>
              <a:rPr lang="uk-UA" dirty="0" smtClean="0"/>
              <a:t> на об'єкт досягає нуля. Це означає, що немає жодної змінної, яка б посилалася на цей об'єкт, і він стає доступним для </a:t>
            </a:r>
            <a:r>
              <a:rPr lang="uk-UA" b="1" dirty="0" smtClean="0"/>
              <a:t>збирання сміття (</a:t>
            </a:r>
            <a:r>
              <a:rPr lang="en-US" b="1" dirty="0" smtClean="0"/>
              <a:t>garbage collection)</a:t>
            </a:r>
            <a:r>
              <a:rPr lang="en-US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7287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172" y="875309"/>
            <a:ext cx="3543300" cy="4962525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5238939" y="875309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000" dirty="0" smtClean="0"/>
              <a:t>	</a:t>
            </a:r>
            <a:r>
              <a:rPr lang="uk-UA" sz="2000" dirty="0" smtClean="0"/>
              <a:t>Спадкування</a:t>
            </a:r>
            <a:r>
              <a:rPr lang="uk-UA" sz="2000" dirty="0"/>
              <a:t> — це спосіб створення нового класу, використовуючи дані вже існуючого класу без внесення змін до нього. </a:t>
            </a:r>
            <a:r>
              <a:rPr lang="uk-UA" sz="2000" dirty="0"/>
              <a:t>Створюваний клас є дочірнім (або “похідним”) класом, а існуючий клас є батьківським (або “базовим”) класом.</a:t>
            </a:r>
          </a:p>
        </p:txBody>
      </p:sp>
    </p:spTree>
    <p:extLst>
      <p:ext uri="{BB962C8B-B14F-4D97-AF65-F5344CB8AC3E}">
        <p14:creationId xmlns:p14="http://schemas.microsoft.com/office/powerpoint/2010/main" val="365518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5791200" y="931267"/>
            <a:ext cx="53807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Принцип роботи </a:t>
            </a:r>
            <a:r>
              <a:rPr lang="en-US" dirty="0" smtClean="0"/>
              <a:t>super() </a:t>
            </a:r>
            <a:r>
              <a:rPr lang="uk-UA" dirty="0" smtClean="0"/>
              <a:t>в </a:t>
            </a:r>
            <a:r>
              <a:rPr lang="en-US" dirty="0" smtClean="0"/>
              <a:t>Python </a:t>
            </a:r>
            <a:r>
              <a:rPr lang="uk-UA" dirty="0" smtClean="0"/>
              <a:t>полягає в </a:t>
            </a:r>
            <a:r>
              <a:rPr lang="uk-UA" b="1" dirty="0" smtClean="0"/>
              <a:t>зверненні до батьківського класу</a:t>
            </a:r>
            <a:r>
              <a:rPr lang="uk-UA" dirty="0" smtClean="0"/>
              <a:t>. Це дозволяє дочірньому класу викликати методи, які були перевизначені або існують лише у його батьківському класі. Найчастіше </a:t>
            </a:r>
            <a:r>
              <a:rPr lang="en-US" dirty="0" smtClean="0"/>
              <a:t>super() </a:t>
            </a:r>
            <a:r>
              <a:rPr lang="uk-UA" dirty="0" smtClean="0"/>
              <a:t>використовується в конструкторі __</a:t>
            </a:r>
            <a:r>
              <a:rPr lang="en-US" dirty="0" err="1" smtClean="0"/>
              <a:t>init</a:t>
            </a:r>
            <a:r>
              <a:rPr lang="en-US" dirty="0" smtClean="0"/>
              <a:t>__, </a:t>
            </a:r>
            <a:r>
              <a:rPr lang="uk-UA" dirty="0" smtClean="0"/>
              <a:t>щоб </a:t>
            </a:r>
            <a:r>
              <a:rPr lang="uk-UA" dirty="0" err="1" smtClean="0"/>
              <a:t>ініціалізувати</a:t>
            </a:r>
            <a:r>
              <a:rPr lang="uk-UA" dirty="0" smtClean="0"/>
              <a:t> атрибути, успадковані від батьківського класу.</a:t>
            </a:r>
          </a:p>
          <a:p>
            <a:endParaRPr lang="uk-UA" dirty="0" smtClean="0"/>
          </a:p>
          <a:p>
            <a:r>
              <a:rPr lang="en-US" dirty="0" smtClean="0"/>
              <a:t>super() — </a:t>
            </a:r>
            <a:r>
              <a:rPr lang="uk-UA" dirty="0" smtClean="0"/>
              <a:t>це вбудована функція </a:t>
            </a:r>
            <a:r>
              <a:rPr lang="en-US" dirty="0" smtClean="0"/>
              <a:t>Python, </a:t>
            </a:r>
            <a:r>
              <a:rPr lang="uk-UA" dirty="0" smtClean="0"/>
              <a:t>яка повертає тимчасовий проксі-об'єкт, що дозволяє делегувати виклики методів до батьківського або до іншого спорідненого класу в ієрархії.  Це критично важливий інструмент для коректного успадкування та поліморфізму, особливо в ієрархіях зі складним множинним успадкуванням.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55" y="1048962"/>
            <a:ext cx="4760474" cy="45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4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274486"/>
            <a:ext cx="9905998" cy="1478570"/>
          </a:xfrm>
        </p:spPr>
        <p:txBody>
          <a:bodyPr/>
          <a:lstStyle/>
          <a:p>
            <a:pPr algn="ctr"/>
            <a:r>
              <a:rPr lang="uk-UA" b="1" dirty="0"/>
              <a:t>Множинне успадкування в </a:t>
            </a:r>
            <a:r>
              <a:rPr lang="en-US" b="1" dirty="0"/>
              <a:t>Python</a:t>
            </a:r>
            <a:br>
              <a:rPr lang="en-US" b="1" dirty="0"/>
            </a:b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5555810" y="2388874"/>
            <a:ext cx="5491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Множинне успадкування (</a:t>
            </a:r>
            <a:r>
              <a:rPr lang="en-US" dirty="0" smtClean="0"/>
              <a:t>multiple inheritance) — </a:t>
            </a:r>
            <a:r>
              <a:rPr lang="uk-UA" dirty="0" smtClean="0"/>
              <a:t>це можливість дочірнього класу успадковувати атрибути та методи від </a:t>
            </a:r>
            <a:r>
              <a:rPr lang="uk-UA" b="1" dirty="0" smtClean="0"/>
              <a:t>кількох батьківських класів</a:t>
            </a:r>
            <a:r>
              <a:rPr lang="uk-UA" dirty="0" smtClean="0"/>
              <a:t> одночасно. Ця функція дозволяє створювати складні ієрархії, де один клас може поєднувати поведінку та властивості різних батьківських класів, що робить код більш гнучким.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485" y="1570973"/>
            <a:ext cx="450532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7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306" y="0"/>
            <a:ext cx="9905998" cy="1478570"/>
          </a:xfrm>
        </p:spPr>
        <p:txBody>
          <a:bodyPr/>
          <a:lstStyle/>
          <a:p>
            <a:pPr algn="ctr"/>
            <a:r>
              <a:rPr lang="uk-UA" b="1" dirty="0"/>
              <a:t>Багаторівневе спадкування в </a:t>
            </a:r>
            <a:r>
              <a:rPr lang="en-US" b="1" dirty="0"/>
              <a:t>Python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7671916" y="820001"/>
            <a:ext cx="39708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uk-UA" dirty="0" smtClean="0"/>
              <a:t>Багаторівневе успадкування (</a:t>
            </a:r>
            <a:r>
              <a:rPr lang="en-US" dirty="0" smtClean="0"/>
              <a:t>multilevel inheritance) — </a:t>
            </a:r>
            <a:r>
              <a:rPr lang="uk-UA" dirty="0" smtClean="0"/>
              <a:t>це тип успадкування, при якому один клас є батьківським для іншого, який, у свою чергу, є батьківським для третього класу. Це створює ієрархію, схожу на ланцюжок або сімейне дерево.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44" y="1209298"/>
            <a:ext cx="6791325" cy="4819650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7671915" y="2851326"/>
            <a:ext cx="397084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uk-UA" dirty="0" smtClean="0"/>
              <a:t>Організація коду: Багаторівневе успадкування дозволяє організувати код у логічну, ієрархічну структуру, що може бути корисною для моделювання складних відносин.</a:t>
            </a:r>
          </a:p>
          <a:p>
            <a:pPr algn="just"/>
            <a:r>
              <a:rPr lang="en-US" dirty="0" smtClean="0"/>
              <a:t>	</a:t>
            </a:r>
            <a:r>
              <a:rPr lang="uk-UA" dirty="0" smtClean="0"/>
              <a:t>Повторне використання: Ви можете додавати нові класи до ланцюжка, розширюючи функціонал, не змінюючи існуючі базові класи.</a:t>
            </a:r>
          </a:p>
          <a:p>
            <a:pPr algn="just"/>
            <a:r>
              <a:rPr lang="en-US" dirty="0" smtClean="0"/>
              <a:t>	</a:t>
            </a:r>
            <a:r>
              <a:rPr lang="uk-UA" dirty="0" smtClean="0"/>
              <a:t>Збереження логіки: Завдяки </a:t>
            </a:r>
            <a:r>
              <a:rPr lang="en-US" dirty="0" smtClean="0"/>
              <a:t>super(), </a:t>
            </a:r>
            <a:r>
              <a:rPr lang="uk-UA" dirty="0" smtClean="0"/>
              <a:t>кожен рівень ланцюжка успадковує та зберігає логіку попередніх, що допомагає уникнути дублювання коду.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9814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643" y="-141974"/>
            <a:ext cx="9905998" cy="1478570"/>
          </a:xfrm>
        </p:spPr>
        <p:txBody>
          <a:bodyPr/>
          <a:lstStyle/>
          <a:p>
            <a:r>
              <a:rPr lang="ru-RU" dirty="0"/>
              <a:t>Порядок </a:t>
            </a:r>
            <a:r>
              <a:rPr lang="ru-RU" dirty="0" err="1"/>
              <a:t>виклику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(MRO) в </a:t>
            </a:r>
            <a:r>
              <a:rPr lang="ru-RU" dirty="0" err="1"/>
              <a:t>Python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890" y="1205478"/>
            <a:ext cx="4476750" cy="4791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115" y="1227514"/>
            <a:ext cx="1152525" cy="752475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5628237" y="120547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dirty="0" smtClean="0"/>
              <a:t>Порядок вирішення методів (</a:t>
            </a:r>
            <a:r>
              <a:rPr lang="en-US" dirty="0" smtClean="0"/>
              <a:t>MRO) — </a:t>
            </a:r>
            <a:r>
              <a:rPr lang="uk-UA" dirty="0" smtClean="0"/>
              <a:t>це алгоритм, який </a:t>
            </a:r>
            <a:r>
              <a:rPr lang="en-US" dirty="0" smtClean="0"/>
              <a:t>Python </a:t>
            </a:r>
            <a:r>
              <a:rPr lang="uk-UA" dirty="0" smtClean="0"/>
              <a:t>використовує для визначення того, в якій послідовності слід шукати методи в ієрархії успадкування.  Це особливо важливо для класів, що використовують </a:t>
            </a:r>
            <a:r>
              <a:rPr lang="uk-UA" b="1" dirty="0" smtClean="0"/>
              <a:t>множинне успадкування</a:t>
            </a:r>
            <a:r>
              <a:rPr lang="uk-UA" dirty="0" smtClean="0"/>
              <a:t>, оскільки </a:t>
            </a:r>
            <a:r>
              <a:rPr lang="en-US" dirty="0" smtClean="0"/>
              <a:t>MRO </a:t>
            </a:r>
            <a:r>
              <a:rPr lang="uk-UA" dirty="0" smtClean="0"/>
              <a:t>вирішує, який метод буде викликаний, якщо він існує в кількох батьківських класах.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6649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4958282" y="1582847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	</a:t>
            </a:r>
            <a:r>
              <a:rPr lang="uk-UA" b="1" dirty="0" smtClean="0"/>
              <a:t>Інкапсуляція</a:t>
            </a:r>
            <a:r>
              <a:rPr lang="uk-UA" dirty="0" smtClean="0"/>
              <a:t> — це принцип об’єктно-орієнтованого програмування, який означає об’єднання </a:t>
            </a:r>
            <a:r>
              <a:rPr lang="uk-UA" b="1" dirty="0" smtClean="0"/>
              <a:t>даних</a:t>
            </a:r>
            <a:r>
              <a:rPr lang="uk-UA" dirty="0" smtClean="0"/>
              <a:t> (атрибутів) і </a:t>
            </a:r>
            <a:r>
              <a:rPr lang="uk-UA" b="1" dirty="0" smtClean="0"/>
              <a:t>методів</a:t>
            </a:r>
            <a:r>
              <a:rPr lang="uk-UA" dirty="0" smtClean="0"/>
              <a:t>, що з ними працюють, у єдину сутність — клас, а також </a:t>
            </a:r>
            <a:r>
              <a:rPr lang="uk-UA" b="1" dirty="0" smtClean="0"/>
              <a:t>приховування внутрішньої реалізації</a:t>
            </a:r>
            <a:r>
              <a:rPr lang="uk-UA" dirty="0" smtClean="0"/>
              <a:t> від зовнішнього доступу.</a:t>
            </a:r>
          </a:p>
          <a:p>
            <a:endParaRPr lang="uk-UA" dirty="0" smtClean="0"/>
          </a:p>
          <a:p>
            <a:r>
              <a:rPr lang="uk-UA" dirty="0" smtClean="0"/>
              <a:t>Інакше кажучи, інкапсуляція забезпечує:</a:t>
            </a:r>
          </a:p>
          <a:p>
            <a:pPr lvl="1">
              <a:buFont typeface="+mj-lt"/>
              <a:buAutoNum type="arabicPeriod"/>
            </a:pPr>
            <a:r>
              <a:rPr lang="uk-UA" b="1" dirty="0" smtClean="0"/>
              <a:t>Приховування деталей реалізації</a:t>
            </a:r>
            <a:r>
              <a:rPr lang="uk-UA" dirty="0" smtClean="0"/>
              <a:t> (користувач працює з інтерфейсом, а не з внутрішнім кодом).</a:t>
            </a:r>
          </a:p>
          <a:p>
            <a:pPr lvl="1">
              <a:buFont typeface="+mj-lt"/>
              <a:buAutoNum type="arabicPeriod"/>
            </a:pPr>
            <a:r>
              <a:rPr lang="uk-UA" b="1" dirty="0" smtClean="0"/>
              <a:t>Контроль доступу</a:t>
            </a:r>
            <a:r>
              <a:rPr lang="uk-UA" dirty="0" smtClean="0"/>
              <a:t> до атрибутів і методів (через модифікатори доступу).</a:t>
            </a:r>
          </a:p>
          <a:p>
            <a:pPr lvl="1">
              <a:buFont typeface="+mj-lt"/>
              <a:buAutoNum type="arabicPeriod"/>
            </a:pPr>
            <a:r>
              <a:rPr lang="uk-UA" b="1" dirty="0" smtClean="0"/>
              <a:t>Захист даних</a:t>
            </a:r>
            <a:r>
              <a:rPr lang="uk-UA" dirty="0" smtClean="0"/>
              <a:t> від некоректних змін.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769" y="1240468"/>
            <a:ext cx="3610351" cy="410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6120142" y="1347456"/>
            <a:ext cx="47802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public — </a:t>
            </a:r>
            <a:r>
              <a:rPr lang="uk-UA" dirty="0" smtClean="0"/>
              <a:t>атрибути й методи без підкреслення (доступні всюди).</a:t>
            </a:r>
          </a:p>
          <a:p>
            <a:r>
              <a:rPr lang="uk-UA" dirty="0" smtClean="0"/>
              <a:t>_</a:t>
            </a:r>
            <a:r>
              <a:rPr lang="en-US" dirty="0" smtClean="0"/>
              <a:t>protected — </a:t>
            </a:r>
            <a:r>
              <a:rPr lang="uk-UA" dirty="0" smtClean="0"/>
              <a:t>одинарне підкреслення (_</a:t>
            </a:r>
            <a:r>
              <a:rPr lang="en-US" dirty="0" err="1" smtClean="0"/>
              <a:t>var</a:t>
            </a:r>
            <a:r>
              <a:rPr lang="en-US" dirty="0" smtClean="0"/>
              <a:t>), </a:t>
            </a:r>
            <a:r>
              <a:rPr lang="uk-UA" dirty="0" smtClean="0"/>
              <a:t>сигналізує, що атрибут "для внутрішнього використання".</a:t>
            </a:r>
          </a:p>
          <a:p>
            <a:r>
              <a:rPr lang="uk-UA" dirty="0" smtClean="0"/>
              <a:t>__</a:t>
            </a:r>
            <a:r>
              <a:rPr lang="en-US" dirty="0" smtClean="0"/>
              <a:t>private — </a:t>
            </a:r>
            <a:r>
              <a:rPr lang="uk-UA" dirty="0" smtClean="0"/>
              <a:t>подвійне підкреслення (__</a:t>
            </a:r>
            <a:r>
              <a:rPr lang="en-US" dirty="0" err="1" smtClean="0"/>
              <a:t>var</a:t>
            </a:r>
            <a:r>
              <a:rPr lang="en-US" dirty="0" smtClean="0"/>
              <a:t>), </a:t>
            </a:r>
            <a:r>
              <a:rPr lang="uk-UA" dirty="0" smtClean="0"/>
              <a:t>виконується </a:t>
            </a:r>
            <a:r>
              <a:rPr lang="en-US" dirty="0" smtClean="0"/>
              <a:t>name mangling (</a:t>
            </a:r>
            <a:r>
              <a:rPr lang="uk-UA" dirty="0" smtClean="0"/>
              <a:t>зміна імені всередині класу), що ускладнює прямий доступ.</a:t>
            </a:r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648" y="711027"/>
            <a:ext cx="407670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2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25093" y="851025"/>
            <a:ext cx="68896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Парадигми програмування:</a:t>
            </a:r>
          </a:p>
          <a:p>
            <a:pPr algn="ctr"/>
            <a:endParaRPr lang="uk-UA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uk-UA" sz="2400" dirty="0" smtClean="0"/>
              <a:t>Імперативне програмування;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dirty="0" smtClean="0"/>
              <a:t>Процедурне (структурне) програмування;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dirty="0" smtClean="0"/>
              <a:t>Об’єктно-орієнтоване програмування (ООП);</a:t>
            </a: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uk-UA" sz="2400" dirty="0" smtClean="0"/>
              <a:t>Функціональне програмування;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dirty="0" smtClean="0"/>
              <a:t>Декларативне програмування;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dirty="0" err="1" smtClean="0"/>
              <a:t>Метапрограмування</a:t>
            </a:r>
            <a:r>
              <a:rPr lang="uk-UA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96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36" y="814859"/>
            <a:ext cx="5695950" cy="5210175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6490486" y="523592"/>
            <a:ext cx="543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	Поліморфізм — це принцип об'єктно-орієнтованого програмування, що дозволяє об'єктам різних класів </a:t>
            </a:r>
            <a:r>
              <a:rPr lang="uk-UA" b="1" dirty="0" smtClean="0"/>
              <a:t>реагувати по-різному на один і той же виклик</a:t>
            </a:r>
            <a:r>
              <a:rPr lang="uk-UA" dirty="0" smtClean="0"/>
              <a:t>. Це дає можливість використовувати спільний інтерфейс для роботи з різними типами даних, що значно спрощує та урізноманітнює код.</a:t>
            </a:r>
            <a:endParaRPr lang="uk-UA" dirty="0"/>
          </a:p>
        </p:txBody>
      </p:sp>
      <p:sp>
        <p:nvSpPr>
          <p:cNvPr id="6" name="Прямокутник 5"/>
          <p:cNvSpPr/>
          <p:nvPr/>
        </p:nvSpPr>
        <p:spPr>
          <a:xfrm>
            <a:off x="6490486" y="2277918"/>
            <a:ext cx="50888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Переваги: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Зниження зв'язаності (</a:t>
            </a:r>
            <a:r>
              <a:rPr lang="en-US" dirty="0" smtClean="0"/>
              <a:t>Coupling): </a:t>
            </a:r>
            <a:r>
              <a:rPr lang="uk-UA" dirty="0" smtClean="0"/>
              <a:t>Код стає менш залежним від конкретних реалізацій, що дозволяє легко додавати нові класи без зміни існуючого коду.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Спрощення коду: Замість використання складних конструкцій </a:t>
            </a:r>
            <a:r>
              <a:rPr lang="en-US" dirty="0" smtClean="0"/>
              <a:t>if-</a:t>
            </a:r>
            <a:r>
              <a:rPr lang="en-US" dirty="0" err="1" smtClean="0"/>
              <a:t>elif</a:t>
            </a:r>
            <a:r>
              <a:rPr lang="en-US" dirty="0" smtClean="0"/>
              <a:t>-else </a:t>
            </a:r>
            <a:r>
              <a:rPr lang="uk-UA" dirty="0" smtClean="0"/>
              <a:t>для кожного типу об'єкта, ви можете просто викликати один і той же метод.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Гнучкість та розширюваність: Ви можете писати загальний код, який працюватиме з будь-якими майбутніми класами, що наслідують ваш базовий клас.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6972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6400563" y="528213"/>
            <a:ext cx="50701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  <a:r>
              <a:rPr lang="uk-UA" dirty="0" smtClean="0"/>
              <a:t>Абстракція — це один із чотирьох основних принципів об'єктно-орієнтованого програмування, що дозволяє нам </a:t>
            </a:r>
            <a:r>
              <a:rPr lang="uk-UA" b="1" dirty="0" smtClean="0"/>
              <a:t>спростити складні системи</a:t>
            </a:r>
            <a:r>
              <a:rPr lang="uk-UA" dirty="0" smtClean="0"/>
              <a:t>, приховуючи їхні внутрішні деталі та показуючи лише найважливіші аспекти.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693" y="528213"/>
            <a:ext cx="4323854" cy="5642996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6346005" y="2119968"/>
            <a:ext cx="52876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  <a:r>
              <a:rPr lang="uk-UA" dirty="0" smtClean="0"/>
              <a:t>В програмуванні абстракція дозволяє нам створювати </a:t>
            </a:r>
            <a:r>
              <a:rPr lang="uk-UA" b="1" dirty="0" smtClean="0"/>
              <a:t>класи</a:t>
            </a:r>
            <a:r>
              <a:rPr lang="uk-UA" dirty="0" smtClean="0"/>
              <a:t>, які представляють собою спрощені моделі реального світу. Ми визначаємо, які дані (атрибути) та поведінку (методи) є важливими для зовнішнього світу, і приховуємо всі інші деталі.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1363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pPr algn="ctr"/>
            <a:r>
              <a:rPr lang="uk-UA" b="1" dirty="0"/>
              <a:t>Перевантаження операторів в </a:t>
            </a:r>
            <a:r>
              <a:rPr lang="en-US" b="1" dirty="0"/>
              <a:t>Python</a:t>
            </a:r>
            <a:br>
              <a:rPr lang="en-US" b="1" dirty="0"/>
            </a:b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1478570"/>
            <a:ext cx="3403123" cy="3541712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4885853" y="126624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uk-UA" dirty="0" smtClean="0"/>
              <a:t>Перевантаження операторів (</a:t>
            </a:r>
            <a:r>
              <a:rPr lang="en-US" dirty="0" smtClean="0"/>
              <a:t>operator overloading) — </a:t>
            </a:r>
            <a:r>
              <a:rPr lang="uk-UA" dirty="0" smtClean="0"/>
              <a:t>це можливість </a:t>
            </a:r>
            <a:r>
              <a:rPr lang="uk-UA" b="1" dirty="0" err="1" smtClean="0"/>
              <a:t>перевизначати</a:t>
            </a:r>
            <a:r>
              <a:rPr lang="uk-UA" b="1" dirty="0" smtClean="0"/>
              <a:t> поведінку стандартних операторів</a:t>
            </a:r>
            <a:r>
              <a:rPr lang="uk-UA" dirty="0" smtClean="0"/>
              <a:t> (наприклад, +, -, *, ==) для ваших власних класів. Це дозволяє використовувати звичний синтаксис для роботи з об'єктами, роблячи код більш інтуїтивно зрозумілим і читабельним.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3055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608" y="800241"/>
            <a:ext cx="6572250" cy="5800725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4046957" y="301957"/>
            <a:ext cx="3790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Т</a:t>
            </a:r>
            <a:r>
              <a:rPr lang="uk-UA" dirty="0" smtClean="0"/>
              <a:t>аблиця основних операторів </a:t>
            </a:r>
            <a:r>
              <a:rPr lang="en-US" dirty="0" smtClean="0"/>
              <a:t>Python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1333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772" y="183952"/>
            <a:ext cx="9905998" cy="1478570"/>
          </a:xfrm>
        </p:spPr>
        <p:txBody>
          <a:bodyPr/>
          <a:lstStyle/>
          <a:p>
            <a:pPr algn="ctr"/>
            <a:r>
              <a:rPr lang="uk-UA" dirty="0" smtClean="0"/>
              <a:t>Замикання в </a:t>
            </a:r>
            <a:r>
              <a:rPr lang="en-US" dirty="0" smtClean="0"/>
              <a:t>python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612" y="1941347"/>
            <a:ext cx="5257800" cy="3524250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6298194" y="1941347"/>
            <a:ext cx="52630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Замикання (</a:t>
            </a:r>
            <a:r>
              <a:rPr lang="en-US" dirty="0" smtClean="0"/>
              <a:t>closure) — </a:t>
            </a:r>
            <a:r>
              <a:rPr lang="uk-UA" dirty="0" smtClean="0"/>
              <a:t>це функція, яка </a:t>
            </a:r>
            <a:r>
              <a:rPr lang="uk-UA" b="1" dirty="0" smtClean="0"/>
              <a:t>запам'ятовує та зберігає доступ</a:t>
            </a:r>
            <a:r>
              <a:rPr lang="uk-UA" dirty="0" smtClean="0"/>
              <a:t> до змінних із області видимості, в якій вона була створена, навіть після того, як ця зовнішня область видимості завершила своє виконання. </a:t>
            </a:r>
            <a:endParaRPr lang="uk-UA" dirty="0"/>
          </a:p>
        </p:txBody>
      </p:sp>
      <p:sp>
        <p:nvSpPr>
          <p:cNvPr id="7" name="Прямокутник 6"/>
          <p:cNvSpPr/>
          <p:nvPr/>
        </p:nvSpPr>
        <p:spPr>
          <a:xfrm>
            <a:off x="6094412" y="3418675"/>
            <a:ext cx="54668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uk-UA" dirty="0" smtClean="0"/>
              <a:t>Замикання виникає, коли ви виконуєте дві умови:</a:t>
            </a:r>
          </a:p>
          <a:p>
            <a:pPr lvl="1">
              <a:buFont typeface="+mj-lt"/>
              <a:buAutoNum type="arabicPeriod"/>
            </a:pPr>
            <a:r>
              <a:rPr lang="uk-UA" b="1" dirty="0" smtClean="0"/>
              <a:t>Вкладеність функцій</a:t>
            </a:r>
            <a:r>
              <a:rPr lang="uk-UA" dirty="0" smtClean="0"/>
              <a:t>: Ви визначаєте функцію всередині іншої функції.</a:t>
            </a:r>
          </a:p>
          <a:p>
            <a:pPr lvl="1">
              <a:buFont typeface="+mj-lt"/>
              <a:buAutoNum type="arabicPeriod"/>
            </a:pPr>
            <a:r>
              <a:rPr lang="uk-UA" b="1" dirty="0" smtClean="0"/>
              <a:t>Доступ до зовнішньої змінної</a:t>
            </a:r>
            <a:r>
              <a:rPr lang="uk-UA" dirty="0" smtClean="0"/>
              <a:t>: Внутрішня функція посилається на змінну, яка належить зовнішній (батьківській) функції.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uk-UA" dirty="0" smtClean="0"/>
              <a:t>Коли зовнішня функція завершує своє виконання та повертає внутрішню функцію, внутрішня функція "замикає" навколо себе змінну з батьківської області видимості.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1662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Анонімні функції в </a:t>
            </a:r>
            <a:r>
              <a:rPr lang="en-US" b="1" dirty="0"/>
              <a:t>Python</a:t>
            </a:r>
            <a:br>
              <a:rPr lang="en-US" b="1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41413" y="1751547"/>
            <a:ext cx="9905999" cy="3541714"/>
          </a:xfrm>
        </p:spPr>
        <p:txBody>
          <a:bodyPr/>
          <a:lstStyle/>
          <a:p>
            <a:r>
              <a:rPr lang="uk-UA" dirty="0"/>
              <a:t>Анонімна функція </a:t>
            </a:r>
            <a:r>
              <a:rPr lang="uk-UA" dirty="0" err="1"/>
              <a:t>функція</a:t>
            </a:r>
            <a:r>
              <a:rPr lang="uk-UA" dirty="0"/>
              <a:t> , яка оголошується без імені. </a:t>
            </a:r>
          </a:p>
          <a:p>
            <a:r>
              <a:rPr lang="uk-UA" dirty="0"/>
              <a:t>Зазвичай оголошення функції супроводжується ключовим словом </a:t>
            </a:r>
            <a:r>
              <a:rPr lang="en-US" dirty="0"/>
              <a:t>def. </a:t>
            </a:r>
            <a:r>
              <a:rPr lang="uk-UA" dirty="0"/>
              <a:t>Анонімні функції оголошуються за допомогою </a:t>
            </a:r>
            <a:r>
              <a:rPr lang="en-US" dirty="0"/>
              <a:t>lambda. </a:t>
            </a:r>
          </a:p>
          <a:p>
            <a:r>
              <a:rPr lang="uk-UA" dirty="0"/>
              <a:t>Саме тому анонімні функції ще називають лямбда-функціями.</a:t>
            </a: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552" y="4282290"/>
            <a:ext cx="3075374" cy="452720"/>
          </a:xfrm>
          <a:prstGeom prst="rect">
            <a:avLst/>
          </a:prstGeom>
        </p:spPr>
      </p:pic>
      <p:pic>
        <p:nvPicPr>
          <p:cNvPr id="6" name="Місце для вмісту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064" y="4282290"/>
            <a:ext cx="183832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7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1276539" y="738447"/>
            <a:ext cx="94699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	Лямбда-функції використовуються у випадках, коли потрібні безіменні функції на невеликий проміжок часу. </a:t>
            </a:r>
          </a:p>
          <a:p>
            <a:pPr algn="just"/>
            <a:r>
              <a:rPr lang="uk-UA" dirty="0" smtClean="0"/>
              <a:t>	Зазвичай у </a:t>
            </a:r>
            <a:r>
              <a:rPr lang="en-US" dirty="0" smtClean="0"/>
              <a:t>Python </a:t>
            </a:r>
            <a:r>
              <a:rPr lang="uk-UA" dirty="0" smtClean="0"/>
              <a:t>вони використовуються як аргумент для функцій вищого порядку (функцій, які приймають як аргументи інші функції). Часто їх використовують у комбінації з наступними вбудованими функціями: </a:t>
            </a:r>
            <a:r>
              <a:rPr lang="en-US" dirty="0" smtClean="0"/>
              <a:t>filter(), map()</a:t>
            </a:r>
            <a:r>
              <a:rPr lang="uk-UA" dirty="0" smtClean="0"/>
              <a:t>і </a:t>
            </a:r>
            <a:r>
              <a:rPr lang="uk-UA" dirty="0" err="1" smtClean="0"/>
              <a:t>т.д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412" y="3299737"/>
            <a:ext cx="415290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4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6423"/>
          <a:stretch/>
        </p:blipFill>
        <p:spPr>
          <a:xfrm>
            <a:off x="1302001" y="2679238"/>
            <a:ext cx="2019300" cy="897048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3573100" y="647913"/>
            <a:ext cx="83412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	Імперативне програмування є однією з базових парадигм, підтримуваних мовою </a:t>
            </a:r>
            <a:r>
              <a:rPr lang="en-US" dirty="0" smtClean="0"/>
              <a:t>Python. </a:t>
            </a:r>
            <a:r>
              <a:rPr lang="uk-UA" dirty="0" smtClean="0"/>
              <a:t>Його сутність полягає у визначенні алгоритму у вигляді послідовності інструкцій, що безпосередньо змінюють стан обчислювальної системи. У такому підході програміст формулює не лише кінцеву мету, але й конкретні кроки, які необхідно виконати для її досягнення.</a:t>
            </a:r>
            <a:endParaRPr lang="uk-UA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73100" y="2453255"/>
            <a:ext cx="826883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2000" dirty="0" smtClean="0"/>
              <a:t>	Керування </a:t>
            </a:r>
            <a:r>
              <a:rPr lang="uk-UA" altLang="uk-UA" sz="2000" dirty="0"/>
              <a:t>потоком виконання здійснюється за допомогою явних конструкцій, таких як: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altLang="uk-UA" sz="2000" dirty="0"/>
              <a:t>Умовні оператори (</a:t>
            </a:r>
            <a:r>
              <a:rPr lang="uk-UA" altLang="uk-UA" sz="2000" dirty="0" err="1"/>
              <a:t>if-else</a:t>
            </a:r>
            <a:r>
              <a:rPr lang="uk-UA" altLang="uk-UA" sz="2000" dirty="0"/>
              <a:t>): дозволяють виконувати різні блоки коду залежно від певних умов.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altLang="uk-UA" sz="2000" dirty="0"/>
              <a:t>Цикли (</a:t>
            </a:r>
            <a:r>
              <a:rPr lang="uk-UA" altLang="uk-UA" sz="2000" dirty="0" err="1"/>
              <a:t>for</a:t>
            </a:r>
            <a:r>
              <a:rPr lang="uk-UA" altLang="uk-UA" sz="2000" dirty="0"/>
              <a:t>, </a:t>
            </a:r>
            <a:r>
              <a:rPr lang="uk-UA" altLang="uk-UA" sz="2000" dirty="0" err="1"/>
              <a:t>while</a:t>
            </a:r>
            <a:r>
              <a:rPr lang="uk-UA" altLang="uk-UA" sz="2000" dirty="0"/>
              <a:t>): забезпечують багаторазове виконання набору інструкцій.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altLang="uk-UA" sz="2000" dirty="0"/>
              <a:t>Підпрограми (процедури та функції): </a:t>
            </a:r>
            <a:r>
              <a:rPr lang="uk-UA" altLang="uk-UA" sz="2000" dirty="0" err="1"/>
              <a:t>інкапсулюють</a:t>
            </a:r>
            <a:r>
              <a:rPr lang="uk-UA" altLang="uk-UA" sz="2000" dirty="0"/>
              <a:t> послідовності команд для їх повторного використання.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uk-UA" sz="2000" dirty="0"/>
          </a:p>
        </p:txBody>
      </p:sp>
    </p:spTree>
    <p:extLst>
      <p:ext uri="{BB962C8B-B14F-4D97-AF65-F5344CB8AC3E}">
        <p14:creationId xmlns:p14="http://schemas.microsoft.com/office/powerpoint/2010/main" val="355588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4972840" y="1171091"/>
            <a:ext cx="59365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	Процедурне програмування - це </a:t>
            </a:r>
            <a:r>
              <a:rPr lang="uk-UA" dirty="0" err="1" smtClean="0"/>
              <a:t>підпарадигма</a:t>
            </a:r>
            <a:r>
              <a:rPr lang="uk-UA" dirty="0" smtClean="0"/>
              <a:t> імперативного програмування, де основна увага приділяється структуризації коду за допомогою </a:t>
            </a:r>
            <a:r>
              <a:rPr lang="uk-UA" b="1" dirty="0" smtClean="0"/>
              <a:t>процедур</a:t>
            </a:r>
            <a:r>
              <a:rPr lang="uk-UA" dirty="0" smtClean="0"/>
              <a:t> (</a:t>
            </a:r>
            <a:r>
              <a:rPr lang="en-US" dirty="0" smtClean="0"/>
              <a:t>procedures) </a:t>
            </a:r>
            <a:r>
              <a:rPr lang="uk-UA" dirty="0" smtClean="0"/>
              <a:t>або </a:t>
            </a:r>
            <a:r>
              <a:rPr lang="uk-UA" b="1" dirty="0" smtClean="0"/>
              <a:t>функцій</a:t>
            </a:r>
            <a:r>
              <a:rPr lang="uk-UA" dirty="0" smtClean="0"/>
              <a:t> (</a:t>
            </a:r>
            <a:r>
              <a:rPr lang="en-US" dirty="0" smtClean="0"/>
              <a:t>functions). </a:t>
            </a:r>
            <a:r>
              <a:rPr lang="uk-UA" dirty="0" smtClean="0"/>
              <a:t>Це еволюція простого імперативного підходу, яка дозволяє організувати код у логічні блоки, які можуть бути викликані з будь-якої точки програми.</a:t>
            </a:r>
          </a:p>
          <a:p>
            <a:endParaRPr lang="uk-UA" dirty="0"/>
          </a:p>
          <a:p>
            <a:r>
              <a:rPr lang="uk-UA" dirty="0" smtClean="0"/>
              <a:t>Процедурне (структурне) програмування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Програма</a:t>
            </a:r>
            <a:r>
              <a:rPr lang="ru-RU" dirty="0" smtClean="0"/>
              <a:t> </a:t>
            </a:r>
            <a:r>
              <a:rPr lang="ru-RU" dirty="0" err="1" smtClean="0"/>
              <a:t>організовується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 (процедур).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Використовуються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 для </a:t>
            </a:r>
            <a:r>
              <a:rPr lang="ru-RU" dirty="0" err="1" smtClean="0"/>
              <a:t>поділу</a:t>
            </a:r>
            <a:r>
              <a:rPr lang="ru-RU" dirty="0" smtClean="0"/>
              <a:t> коду на </a:t>
            </a:r>
            <a:r>
              <a:rPr lang="ru-RU" dirty="0" err="1" smtClean="0"/>
              <a:t>логічні</a:t>
            </a:r>
            <a:r>
              <a:rPr lang="ru-RU" dirty="0" smtClean="0"/>
              <a:t> блоки.</a:t>
            </a:r>
          </a:p>
          <a:p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167" y="2382005"/>
            <a:ext cx="23907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467" y="0"/>
            <a:ext cx="9905998" cy="1478570"/>
          </a:xfrm>
        </p:spPr>
        <p:txBody>
          <a:bodyPr/>
          <a:lstStyle/>
          <a:p>
            <a:pPr algn="ctr"/>
            <a:r>
              <a:rPr lang="uk-UA" dirty="0" smtClean="0"/>
              <a:t>Рекурсія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7051" y="1493700"/>
            <a:ext cx="3111863" cy="3541712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5429061" y="110867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i="0" dirty="0" smtClean="0">
                <a:effectLst/>
                <a:latin typeface="Open Sans"/>
              </a:rPr>
              <a:t>	</a:t>
            </a:r>
            <a:r>
              <a:rPr lang="ru-RU" b="1" i="0" dirty="0" err="1" smtClean="0">
                <a:effectLst/>
                <a:latin typeface="Open Sans"/>
              </a:rPr>
              <a:t>Рекурсія</a:t>
            </a:r>
            <a:r>
              <a:rPr lang="ru-RU" b="0" i="0" dirty="0" smtClean="0">
                <a:effectLst/>
                <a:latin typeface="Open Sans"/>
              </a:rPr>
              <a:t> — </a:t>
            </a:r>
            <a:r>
              <a:rPr lang="ru-RU" b="0" i="0" dirty="0" err="1" smtClean="0">
                <a:effectLst/>
                <a:latin typeface="Open Sans"/>
              </a:rPr>
              <a:t>це</a:t>
            </a:r>
            <a:r>
              <a:rPr lang="ru-RU" b="0" i="0" dirty="0" smtClean="0">
                <a:effectLst/>
                <a:latin typeface="Open Sans"/>
              </a:rPr>
              <a:t> </a:t>
            </a:r>
            <a:r>
              <a:rPr lang="ru-RU" b="0" i="0" dirty="0" err="1" smtClean="0">
                <a:effectLst/>
                <a:latin typeface="Open Sans"/>
              </a:rPr>
              <a:t>процес</a:t>
            </a:r>
            <a:r>
              <a:rPr lang="ru-RU" b="0" i="0" dirty="0" smtClean="0">
                <a:effectLst/>
                <a:latin typeface="Open Sans"/>
              </a:rPr>
              <a:t> </a:t>
            </a:r>
            <a:r>
              <a:rPr lang="ru-RU" b="0" i="0" dirty="0" err="1" smtClean="0">
                <a:effectLst/>
                <a:latin typeface="Open Sans"/>
              </a:rPr>
              <a:t>визначення</a:t>
            </a:r>
            <a:r>
              <a:rPr lang="ru-RU" b="0" i="0" dirty="0" smtClean="0">
                <a:effectLst/>
                <a:latin typeface="Open Sans"/>
              </a:rPr>
              <a:t> </a:t>
            </a:r>
            <a:r>
              <a:rPr lang="ru-RU" b="0" i="0" dirty="0" err="1" smtClean="0">
                <a:effectLst/>
                <a:latin typeface="Open Sans"/>
              </a:rPr>
              <a:t>чогось</a:t>
            </a:r>
            <a:r>
              <a:rPr lang="ru-RU" b="0" i="0" dirty="0" smtClean="0">
                <a:effectLst/>
                <a:latin typeface="Open Sans"/>
              </a:rPr>
              <a:t> у межах самого себе. Прикладом у </a:t>
            </a:r>
            <a:r>
              <a:rPr lang="ru-RU" b="0" i="0" dirty="0" err="1" smtClean="0">
                <a:effectLst/>
                <a:latin typeface="Open Sans"/>
              </a:rPr>
              <a:t>фізичному</a:t>
            </a:r>
            <a:r>
              <a:rPr lang="ru-RU" b="0" i="0" dirty="0" smtClean="0">
                <a:effectLst/>
                <a:latin typeface="Open Sans"/>
              </a:rPr>
              <a:t> </a:t>
            </a:r>
            <a:r>
              <a:rPr lang="ru-RU" b="0" i="0" dirty="0" err="1" smtClean="0">
                <a:effectLst/>
                <a:latin typeface="Open Sans"/>
              </a:rPr>
              <a:t>світі</a:t>
            </a:r>
            <a:r>
              <a:rPr lang="ru-RU" b="0" i="0" dirty="0" smtClean="0">
                <a:effectLst/>
                <a:latin typeface="Open Sans"/>
              </a:rPr>
              <a:t> </a:t>
            </a:r>
            <a:r>
              <a:rPr lang="ru-RU" b="0" i="0" dirty="0" err="1" smtClean="0">
                <a:effectLst/>
                <a:latin typeface="Open Sans"/>
              </a:rPr>
              <a:t>може</a:t>
            </a:r>
            <a:r>
              <a:rPr lang="ru-RU" b="0" i="0" dirty="0" smtClean="0">
                <a:effectLst/>
                <a:latin typeface="Open Sans"/>
              </a:rPr>
              <a:t> бути </a:t>
            </a:r>
            <a:r>
              <a:rPr lang="ru-RU" b="0" i="0" dirty="0" err="1" smtClean="0">
                <a:effectLst/>
                <a:latin typeface="Open Sans"/>
              </a:rPr>
              <a:t>розміщення</a:t>
            </a:r>
            <a:r>
              <a:rPr lang="ru-RU" b="0" i="0" dirty="0" smtClean="0">
                <a:effectLst/>
                <a:latin typeface="Open Sans"/>
              </a:rPr>
              <a:t> </a:t>
            </a:r>
            <a:r>
              <a:rPr lang="ru-RU" b="0" i="0" dirty="0" err="1" smtClean="0">
                <a:effectLst/>
                <a:latin typeface="Open Sans"/>
              </a:rPr>
              <a:t>двох</a:t>
            </a:r>
            <a:r>
              <a:rPr lang="ru-RU" b="0" i="0" dirty="0" smtClean="0">
                <a:effectLst/>
                <a:latin typeface="Open Sans"/>
              </a:rPr>
              <a:t> </a:t>
            </a:r>
            <a:r>
              <a:rPr lang="ru-RU" b="0" i="0" dirty="0" err="1" smtClean="0">
                <a:effectLst/>
                <a:latin typeface="Open Sans"/>
              </a:rPr>
              <a:t>дзеркал</a:t>
            </a:r>
            <a:r>
              <a:rPr lang="ru-RU" b="0" i="0" dirty="0" smtClean="0">
                <a:effectLst/>
                <a:latin typeface="Open Sans"/>
              </a:rPr>
              <a:t> </a:t>
            </a:r>
            <a:r>
              <a:rPr lang="ru-RU" b="0" i="0" dirty="0" err="1" smtClean="0">
                <a:effectLst/>
                <a:latin typeface="Open Sans"/>
              </a:rPr>
              <a:t>одне</a:t>
            </a:r>
            <a:r>
              <a:rPr lang="ru-RU" b="0" i="0" dirty="0" smtClean="0">
                <a:effectLst/>
                <a:latin typeface="Open Sans"/>
              </a:rPr>
              <a:t> </a:t>
            </a:r>
            <a:r>
              <a:rPr lang="ru-RU" b="0" i="0" dirty="0" err="1" smtClean="0">
                <a:effectLst/>
                <a:latin typeface="Open Sans"/>
              </a:rPr>
              <a:t>напроти</a:t>
            </a:r>
            <a:r>
              <a:rPr lang="ru-RU" b="0" i="0" dirty="0" smtClean="0">
                <a:effectLst/>
                <a:latin typeface="Open Sans"/>
              </a:rPr>
              <a:t> одного. Будь-</a:t>
            </a:r>
            <a:r>
              <a:rPr lang="ru-RU" b="0" i="0" dirty="0" err="1" smtClean="0">
                <a:effectLst/>
                <a:latin typeface="Open Sans"/>
              </a:rPr>
              <a:t>який</a:t>
            </a:r>
            <a:r>
              <a:rPr lang="ru-RU" b="0" i="0" dirty="0" smtClean="0">
                <a:effectLst/>
                <a:latin typeface="Open Sans"/>
              </a:rPr>
              <a:t> </a:t>
            </a:r>
            <a:r>
              <a:rPr lang="ru-RU" b="0" i="0" dirty="0" err="1" smtClean="0">
                <a:effectLst/>
                <a:latin typeface="Open Sans"/>
              </a:rPr>
              <a:t>об’єкт</a:t>
            </a:r>
            <a:r>
              <a:rPr lang="ru-RU" b="0" i="0" dirty="0" smtClean="0">
                <a:effectLst/>
                <a:latin typeface="Open Sans"/>
              </a:rPr>
              <a:t> </a:t>
            </a:r>
            <a:r>
              <a:rPr lang="ru-RU" b="0" i="0" dirty="0" err="1" smtClean="0">
                <a:effectLst/>
                <a:latin typeface="Open Sans"/>
              </a:rPr>
              <a:t>між</a:t>
            </a:r>
            <a:r>
              <a:rPr lang="ru-RU" b="0" i="0" dirty="0" smtClean="0">
                <a:effectLst/>
                <a:latin typeface="Open Sans"/>
              </a:rPr>
              <a:t> ними </a:t>
            </a:r>
            <a:r>
              <a:rPr lang="ru-RU" b="0" i="0" dirty="0" err="1" smtClean="0">
                <a:effectLst/>
                <a:latin typeface="Open Sans"/>
              </a:rPr>
              <a:t>відображатиметься</a:t>
            </a:r>
            <a:r>
              <a:rPr lang="ru-RU" b="0" i="0" dirty="0" smtClean="0">
                <a:effectLst/>
                <a:latin typeface="Open Sans"/>
              </a:rPr>
              <a:t> рекурсивно.</a:t>
            </a:r>
            <a:endParaRPr lang="uk-UA" dirty="0"/>
          </a:p>
        </p:txBody>
      </p:sp>
      <p:sp>
        <p:nvSpPr>
          <p:cNvPr id="7" name="Прямокутник 6"/>
          <p:cNvSpPr/>
          <p:nvPr/>
        </p:nvSpPr>
        <p:spPr>
          <a:xfrm>
            <a:off x="5429061" y="2459566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	Наша рекурсія закінчується, коли число зменшується до 1. Це називається базовою умовою. </a:t>
            </a:r>
          </a:p>
          <a:p>
            <a:pPr algn="just"/>
            <a:r>
              <a:rPr lang="uk-UA" dirty="0" smtClean="0"/>
              <a:t>Кожна рекурсивна функція повинна мати базову умову, яка зупиняє рекурсію, інакше функція буде нескінченно викликати саму себе. Інтерпретатор </a:t>
            </a:r>
            <a:r>
              <a:rPr lang="en-US" dirty="0" smtClean="0"/>
              <a:t>Python </a:t>
            </a:r>
            <a:r>
              <a:rPr lang="uk-UA" dirty="0" smtClean="0"/>
              <a:t>обмежує глибину рекурсії, щоб уникнути нескінченних рекурсій, що призводять до переповнення стека. </a:t>
            </a:r>
          </a:p>
          <a:p>
            <a:r>
              <a:rPr lang="uk-UA" dirty="0" smtClean="0"/>
              <a:t>За замовчуванням максимальна глибина рекурсії дорівнює 1000. Якщо межа перевищена, то виникає помилка </a:t>
            </a:r>
            <a:r>
              <a:rPr lang="en-US" dirty="0" err="1" smtClean="0"/>
              <a:t>RecursionError</a:t>
            </a:r>
            <a:r>
              <a:rPr lang="en-US" dirty="0" smtClean="0"/>
              <a:t>. </a:t>
            </a:r>
            <a:r>
              <a:rPr lang="uk-UA" dirty="0" smtClean="0"/>
              <a:t>Розглянемо приклад нескінченної рекурсії: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0108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41413" y="2249487"/>
            <a:ext cx="5467618" cy="2087123"/>
          </a:xfrm>
        </p:spPr>
        <p:txBody>
          <a:bodyPr>
            <a:noAutofit/>
          </a:bodyPr>
          <a:lstStyle/>
          <a:p>
            <a:r>
              <a:rPr lang="uk-UA" sz="1800" b="1" dirty="0"/>
              <a:t>Переваги рекурсії</a:t>
            </a:r>
          </a:p>
          <a:p>
            <a:r>
              <a:rPr lang="uk-UA" sz="1800" dirty="0"/>
              <a:t>   Рекурсивні функції роблять код чистішим.</a:t>
            </a:r>
          </a:p>
          <a:p>
            <a:r>
              <a:rPr lang="uk-UA" sz="1800" dirty="0"/>
              <a:t>   Складну задача можна розбити на простіші </a:t>
            </a:r>
            <a:r>
              <a:rPr lang="uk-UA" sz="1800" dirty="0" err="1"/>
              <a:t>підзадачі</a:t>
            </a:r>
            <a:r>
              <a:rPr lang="uk-UA" sz="1800" dirty="0"/>
              <a:t> за допомогою рекурсії.</a:t>
            </a:r>
          </a:p>
          <a:p>
            <a:r>
              <a:rPr lang="uk-UA" sz="1800" dirty="0"/>
              <a:t>   Генерація послідовності простіша з рекурсією, ніж з використанням будь-якої вкладеної ітерації.</a:t>
            </a:r>
          </a:p>
          <a:p>
            <a:endParaRPr lang="uk-UA" sz="18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6741812" y="2277385"/>
            <a:ext cx="4747035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uk-UA" b="1" i="0" dirty="0" smtClean="0">
                <a:effectLst/>
                <a:latin typeface="Segoe UI" panose="020B0502040204020203" pitchFamily="34" charset="0"/>
              </a:rPr>
              <a:t>Недоліки рекурсії</a:t>
            </a:r>
          </a:p>
          <a:p>
            <a:pPr marL="285750" indent="-285750" algn="just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b="0" i="0" dirty="0" smtClean="0">
                <a:effectLst/>
                <a:latin typeface="Open Sans"/>
              </a:rPr>
              <a:t> Іноді логіку рекурсії важко зрозуміти.</a:t>
            </a:r>
          </a:p>
          <a:p>
            <a:pPr marL="285750" indent="-285750" algn="just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b="0" i="0" dirty="0" smtClean="0">
                <a:effectLst/>
                <a:latin typeface="Open Sans"/>
              </a:rPr>
              <a:t>Рекурсивні виклики дорогі (неефективні), тому що забирають багато пам’яті та часу.</a:t>
            </a:r>
          </a:p>
          <a:p>
            <a:pPr marL="285750" indent="-285750" algn="just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b="0" i="0" dirty="0" smtClean="0">
                <a:effectLst/>
                <a:latin typeface="Open Sans"/>
              </a:rPr>
              <a:t>Рекурсивні функції важко </a:t>
            </a:r>
            <a:r>
              <a:rPr lang="uk-UA" b="0" i="0" dirty="0" err="1" smtClean="0">
                <a:effectLst/>
                <a:latin typeface="Open Sans"/>
              </a:rPr>
              <a:t>відлагоджувати</a:t>
            </a:r>
            <a:r>
              <a:rPr lang="uk-UA" b="0" i="0" dirty="0" smtClean="0">
                <a:effectLst/>
                <a:latin typeface="Open Sans"/>
              </a:rPr>
              <a:t>.</a:t>
            </a:r>
            <a:endParaRPr lang="uk-UA" b="0" i="0" dirty="0"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1211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731944" y="1123311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	Об'єктно-орієнтоване програмування (ООП) — це парадигма програмування, яка базується на концепції об'єктів. На відміну від процедурного підходу, де логіка і дані існують окремо, в ООП вони об'єднуються в єдині сутності, що робить код більш структурованим, модульним та гнучким.</a:t>
            </a:r>
          </a:p>
          <a:p>
            <a:r>
              <a:rPr lang="ru-RU" dirty="0" smtClean="0"/>
              <a:t>	ООП </a:t>
            </a:r>
            <a:r>
              <a:rPr lang="ru-RU" dirty="0" err="1" smtClean="0"/>
              <a:t>базується</a:t>
            </a:r>
            <a:r>
              <a:rPr lang="ru-RU" dirty="0" smtClean="0"/>
              <a:t> на </a:t>
            </a:r>
            <a:r>
              <a:rPr lang="ru-RU" dirty="0" err="1" smtClean="0"/>
              <a:t>чотирьох</a:t>
            </a:r>
            <a:r>
              <a:rPr lang="ru-RU" dirty="0" smtClean="0"/>
              <a:t> </a:t>
            </a:r>
            <a:r>
              <a:rPr lang="ru-RU" dirty="0" err="1" smtClean="0"/>
              <a:t>ключових</a:t>
            </a:r>
            <a:r>
              <a:rPr lang="ru-RU" dirty="0" smtClean="0"/>
              <a:t> принципах,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визначають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структуру і </a:t>
            </a:r>
            <a:r>
              <a:rPr lang="ru-RU" dirty="0" err="1" smtClean="0"/>
              <a:t>поведінку</a:t>
            </a:r>
            <a:r>
              <a:rPr lang="ru-RU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Інкапсуляція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Наслідування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Поліморфізм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Абстракція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417" y="1664659"/>
            <a:ext cx="19431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121243" y="88003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	Функціональне програмування — це парадигма програмування, що розглядає обчислення як обчислення математичних функцій, уникаючи зміни стану та </a:t>
            </a:r>
            <a:r>
              <a:rPr lang="uk-UA" dirty="0" err="1" smtClean="0"/>
              <a:t>мутабельних</a:t>
            </a:r>
            <a:r>
              <a:rPr lang="uk-UA" dirty="0" smtClean="0"/>
              <a:t> даних.  На відміну від імперативного підходу, який зосереджений на послідовних командах, функціональне програмування акцентує увагу на </a:t>
            </a:r>
            <a:r>
              <a:rPr lang="uk-UA" b="1" dirty="0" smtClean="0"/>
              <a:t>виразах</a:t>
            </a:r>
            <a:r>
              <a:rPr lang="uk-UA" dirty="0" smtClean="0"/>
              <a:t> та </a:t>
            </a:r>
            <a:r>
              <a:rPr lang="uk-UA" b="1" dirty="0" smtClean="0"/>
              <a:t>функціях</a:t>
            </a:r>
            <a:r>
              <a:rPr lang="uk-UA" dirty="0" smtClean="0"/>
              <a:t>, які не мають побічних ефектів.</a:t>
            </a:r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1231273" y="3070563"/>
            <a:ext cx="94970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	Функціональне програмування ґрунтується на кількох ключових принципах: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b="1" dirty="0" smtClean="0"/>
              <a:t>Чисті функції (</a:t>
            </a:r>
            <a:r>
              <a:rPr lang="en-US" b="1" dirty="0" smtClean="0"/>
              <a:t>Pure Functions)</a:t>
            </a:r>
            <a:r>
              <a:rPr lang="en-US" dirty="0" smtClean="0"/>
              <a:t>. </a:t>
            </a:r>
            <a:r>
              <a:rPr lang="uk-UA" dirty="0" smtClean="0"/>
              <a:t>Це функції, які при однакових вхідних даних завжди повертають однаковий результат, і не мають побічних ефектів (наприклад, не змінюють глобальні змінні або не здійснюють операції введення/виведення). Це робить код передбачуваним, легшим для тестування та паралелізації.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smtClean="0"/>
              <a:t>Незмінність даних (</a:t>
            </a:r>
            <a:r>
              <a:rPr lang="en-US" b="1" dirty="0" smtClean="0"/>
              <a:t>Immutability)</a:t>
            </a:r>
            <a:r>
              <a:rPr lang="en-US" dirty="0" smtClean="0"/>
              <a:t>. </a:t>
            </a:r>
            <a:r>
              <a:rPr lang="uk-UA" dirty="0" smtClean="0"/>
              <a:t>Усі дані розглядаються як незмінні. Замість того, щоб змінювати існуючі змінні, ви створюєте нові, які є результатом застосування функцій. Цей підхід усуває побічні ефекти та робить програми безпечнішими в </a:t>
            </a:r>
            <a:r>
              <a:rPr lang="uk-UA" dirty="0" err="1" smtClean="0"/>
              <a:t>багатопотоковому</a:t>
            </a:r>
            <a:r>
              <a:rPr lang="uk-UA" dirty="0" smtClean="0"/>
              <a:t> середовищі.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smtClean="0"/>
              <a:t>Функції як об'єкти першого класу (</a:t>
            </a:r>
            <a:r>
              <a:rPr lang="en-US" b="1" dirty="0" smtClean="0"/>
              <a:t>First-Class Functions)</a:t>
            </a:r>
            <a:r>
              <a:rPr lang="en-US" dirty="0" smtClean="0"/>
              <a:t>. </a:t>
            </a:r>
            <a:r>
              <a:rPr lang="uk-UA" dirty="0" smtClean="0"/>
              <a:t>Функції можуть бути присвоєні змінним, передані як аргументи іншим функціям і повернені як результат. Це дозволяє створювати функції вищого порядку (</a:t>
            </a:r>
            <a:r>
              <a:rPr lang="en-US" dirty="0" smtClean="0"/>
              <a:t>Higher-Order Functions), </a:t>
            </a:r>
            <a:r>
              <a:rPr lang="uk-UA" dirty="0" smtClean="0"/>
              <a:t>які приймають інші функції як аргументи або повертають їх.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68" y="504937"/>
            <a:ext cx="429577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хема">
  <a:themeElements>
    <a:clrScheme name="Схема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Схема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хема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Схема</Template>
  <TotalTime>362</TotalTime>
  <Words>839</Words>
  <Application>Microsoft Office PowerPoint</Application>
  <PresentationFormat>Широкий екран</PresentationFormat>
  <Paragraphs>141</Paragraphs>
  <Slides>36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36</vt:i4>
      </vt:variant>
    </vt:vector>
  </HeadingPairs>
  <TitlesOfParts>
    <vt:vector size="42" baseType="lpstr">
      <vt:lpstr>Arial</vt:lpstr>
      <vt:lpstr>Open Sans</vt:lpstr>
      <vt:lpstr>Segoe UI</vt:lpstr>
      <vt:lpstr>Trebuchet MS</vt:lpstr>
      <vt:lpstr>Tw Cen MT</vt:lpstr>
      <vt:lpstr>Схема</vt:lpstr>
      <vt:lpstr>Об’єктно орієнтовне програмування в PYTHON</vt:lpstr>
      <vt:lpstr>Презентація PowerPoint</vt:lpstr>
      <vt:lpstr>Презентація PowerPoint</vt:lpstr>
      <vt:lpstr>Презентація PowerPoint</vt:lpstr>
      <vt:lpstr>Презентація PowerPoint</vt:lpstr>
      <vt:lpstr>Рекурсія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Декоратори з аргументами у Python</vt:lpstr>
      <vt:lpstr>Презентація PowerPoint</vt:lpstr>
      <vt:lpstr>Презентація PowerPoint</vt:lpstr>
      <vt:lpstr>Презентація PowerPoint</vt:lpstr>
      <vt:lpstr>Доступ до атрибутів класу через об’єкти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Множинне успадкування в Python </vt:lpstr>
      <vt:lpstr>Багаторівневе спадкування в Python</vt:lpstr>
      <vt:lpstr>Порядок виклику методів (MRO) в Python</vt:lpstr>
      <vt:lpstr>Презентація PowerPoint</vt:lpstr>
      <vt:lpstr>Презентація PowerPoint</vt:lpstr>
      <vt:lpstr>Презентація PowerPoint</vt:lpstr>
      <vt:lpstr>Презентація PowerPoint</vt:lpstr>
      <vt:lpstr>Перевантаження операторів в Python </vt:lpstr>
      <vt:lpstr>Презентація PowerPoint</vt:lpstr>
      <vt:lpstr>Замикання в python</vt:lpstr>
      <vt:lpstr>Анонімні функції в Python 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Об’єктно орієнтовне програмування в PYTHON</dc:title>
  <dc:creator>Andrii</dc:creator>
  <cp:lastModifiedBy>Andrii</cp:lastModifiedBy>
  <cp:revision>36</cp:revision>
  <dcterms:created xsi:type="dcterms:W3CDTF">2025-09-07T12:00:55Z</dcterms:created>
  <dcterms:modified xsi:type="dcterms:W3CDTF">2025-09-07T18:03:27Z</dcterms:modified>
</cp:coreProperties>
</file>