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303" r:id="rId4"/>
    <p:sldId id="305" r:id="rId5"/>
    <p:sldId id="306" r:id="rId6"/>
    <p:sldId id="307" r:id="rId7"/>
    <p:sldId id="301" r:id="rId8"/>
    <p:sldId id="308" r:id="rId9"/>
    <p:sldId id="358" r:id="rId10"/>
    <p:sldId id="258" r:id="rId11"/>
    <p:sldId id="312" r:id="rId12"/>
    <p:sldId id="313" r:id="rId13"/>
    <p:sldId id="314" r:id="rId14"/>
    <p:sldId id="311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3" r:id="rId23"/>
    <p:sldId id="324" r:id="rId24"/>
    <p:sldId id="325" r:id="rId25"/>
    <p:sldId id="326" r:id="rId26"/>
    <p:sldId id="327" r:id="rId27"/>
    <p:sldId id="322" r:id="rId28"/>
    <p:sldId id="328" r:id="rId29"/>
    <p:sldId id="329" r:id="rId30"/>
    <p:sldId id="331" r:id="rId31"/>
    <p:sldId id="333" r:id="rId32"/>
    <p:sldId id="334" r:id="rId33"/>
    <p:sldId id="339" r:id="rId34"/>
    <p:sldId id="332" r:id="rId35"/>
    <p:sldId id="335" r:id="rId36"/>
    <p:sldId id="336" r:id="rId37"/>
    <p:sldId id="340" r:id="rId38"/>
    <p:sldId id="341" r:id="rId39"/>
    <p:sldId id="337" r:id="rId40"/>
    <p:sldId id="338" r:id="rId41"/>
    <p:sldId id="342" r:id="rId42"/>
    <p:sldId id="343" r:id="rId43"/>
    <p:sldId id="344" r:id="rId44"/>
    <p:sldId id="350" r:id="rId45"/>
    <p:sldId id="351" r:id="rId46"/>
    <p:sldId id="352" r:id="rId47"/>
    <p:sldId id="354" r:id="rId48"/>
    <p:sldId id="355" r:id="rId49"/>
    <p:sldId id="349" r:id="rId50"/>
    <p:sldId id="348" r:id="rId51"/>
    <p:sldId id="310" r:id="rId52"/>
    <p:sldId id="260" r:id="rId53"/>
    <p:sldId id="357" r:id="rId54"/>
    <p:sldId id="274" r:id="rId55"/>
    <p:sldId id="299" r:id="rId56"/>
    <p:sldId id="295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067B32-6045-4328-AF77-60C069090357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l.kfk.sumdu.edu.ua/mod/glossary/showentry.php?eid=3360&amp;displayformat=dictionary" TargetMode="External"/><Relationship Id="rId2" Type="http://schemas.openxmlformats.org/officeDocument/2006/relationships/hyperlink" Target="https://dl.kfk.sumdu.edu.ua/mod/glossary/showentry.php?eid=3311&amp;displayformat=dictionary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dl.kfk.sumdu.edu.ua/mod/glossary/showentry.php?eid=3360&amp;displayformat=dictionary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l.kfk.sumdu.edu.ua/mod/glossary/showentry.php?eid=3360&amp;displayformat=dictionary" TargetMode="External"/><Relationship Id="rId2" Type="http://schemas.openxmlformats.org/officeDocument/2006/relationships/hyperlink" Target="https://dl.kfk.sumdu.edu.ua/mod/glossary/showentry.php?eid=3311&amp;displayformat=dictionar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b="1" dirty="0"/>
              <a:t>Тема 7. Організаційна діяльність як функція менеджменту. </a:t>
            </a:r>
            <a:endParaRPr lang="uk-UA" b="1" dirty="0" smtClean="0"/>
          </a:p>
          <a:p>
            <a:r>
              <a:rPr lang="uk-UA" dirty="0" smtClean="0"/>
              <a:t>1</a:t>
            </a:r>
            <a:r>
              <a:rPr lang="uk-UA" dirty="0"/>
              <a:t>. Сутність організаційної діяльності.</a:t>
            </a:r>
          </a:p>
          <a:p>
            <a:r>
              <a:rPr lang="uk-UA" dirty="0"/>
              <a:t>2. Централізація та </a:t>
            </a:r>
            <a:r>
              <a:rPr lang="uk-UA" u="sng" dirty="0">
                <a:solidFill>
                  <a:schemeClr val="tx1"/>
                </a:solidFill>
                <a:hlinkClick r:id="rId2" tooltip="Глосарій: Децентралізація"/>
              </a:rPr>
              <a:t>децентралізація</a:t>
            </a:r>
            <a:r>
              <a:rPr lang="uk-UA" u="sng" dirty="0">
                <a:solidFill>
                  <a:schemeClr val="tx1"/>
                </a:solidFill>
              </a:rPr>
              <a:t> </a:t>
            </a:r>
            <a:r>
              <a:rPr lang="uk-UA" u="sng" dirty="0">
                <a:solidFill>
                  <a:schemeClr val="tx1"/>
                </a:solidFill>
                <a:hlinkClick r:id="rId3" tooltip="Глосарій: Управління"/>
              </a:rPr>
              <a:t>управління</a:t>
            </a:r>
            <a:r>
              <a:rPr lang="uk-UA" dirty="0"/>
              <a:t>.</a:t>
            </a:r>
          </a:p>
          <a:p>
            <a:r>
              <a:rPr lang="uk-UA" dirty="0"/>
              <a:t>3. </a:t>
            </a:r>
            <a:r>
              <a:rPr lang="uk-UA" dirty="0" err="1"/>
              <a:t>Органіграма</a:t>
            </a:r>
            <a:r>
              <a:rPr lang="uk-UA" dirty="0"/>
              <a:t>. Види організаційних структур.</a:t>
            </a:r>
          </a:p>
          <a:p>
            <a:r>
              <a:rPr lang="uk-UA" dirty="0"/>
              <a:t>4. Принципи ефективної побудови організаційних структур </a:t>
            </a:r>
            <a:r>
              <a:rPr lang="uk-UA" u="sng" dirty="0">
                <a:hlinkClick r:id="rId3" tooltip="Глосарій: Управління"/>
              </a:rPr>
              <a:t>управління</a:t>
            </a:r>
            <a:r>
              <a:rPr lang="uk-UA" dirty="0"/>
              <a:t>.</a:t>
            </a:r>
          </a:p>
          <a:p>
            <a:r>
              <a:rPr lang="uk-UA" dirty="0"/>
              <a:t> 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3. </a:t>
            </a:r>
            <a:r>
              <a:rPr lang="uk-UA" dirty="0" err="1"/>
              <a:t>Органіграма</a:t>
            </a:r>
            <a:r>
              <a:rPr lang="uk-UA" dirty="0"/>
              <a:t>. Види організаційних структур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Під </a:t>
            </a:r>
            <a:r>
              <a:rPr lang="uk-UA" dirty="0"/>
              <a:t>поняттям «структура» (від латин. </a:t>
            </a:r>
            <a:r>
              <a:rPr lang="en-US" dirty="0" err="1"/>
              <a:t>structura</a:t>
            </a:r>
            <a:r>
              <a:rPr lang="en-US" dirty="0"/>
              <a:t> – </a:t>
            </a:r>
            <a:r>
              <a:rPr lang="uk-UA" dirty="0"/>
              <a:t>побудова, розміщення) розуміють внутрішню будову чогось, певний взаємозв’язок складових цілого. Більш точно – це внутрішній устрій роботи системи, тобто сукупність елементів системи та сталих </a:t>
            </a:r>
            <a:r>
              <a:rPr lang="uk-UA" dirty="0" err="1"/>
              <a:t>зв’язків</a:t>
            </a:r>
            <a:r>
              <a:rPr lang="uk-UA" dirty="0"/>
              <a:t> між ними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/>
              <a:t>В кожній організації присутні декілька видів різних структур. До основних видів структур в організації відносяться: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– </a:t>
            </a:r>
            <a:r>
              <a:rPr lang="uk-UA" dirty="0"/>
              <a:t>структура цільова – включає цілі компанії згідно концепції управління за цілями, наприклад, дерево цілей;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структура фінансова – включає центри витрат, прибутків, доходів, інвестицій та бюджети компанії;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структура корпоративна (юридична) – включає права власників та відносини з державою, законодавством;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структура інформаційна – включає інформаційні потоки;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структура виробнича – включає матеріальні потоки – основне і допоміжне виробництва, логістику тощо</a:t>
            </a:r>
            <a:r>
              <a:rPr lang="uk-UA" dirty="0" smtClean="0"/>
              <a:t>;</a:t>
            </a:r>
          </a:p>
          <a:p>
            <a:r>
              <a:rPr lang="ru-RU" dirty="0"/>
              <a:t>– структура </a:t>
            </a:r>
            <a:r>
              <a:rPr lang="ru-RU" dirty="0" err="1"/>
              <a:t>штатна</a:t>
            </a:r>
            <a:r>
              <a:rPr lang="ru-RU" dirty="0"/>
              <a:t> – </a:t>
            </a:r>
            <a:r>
              <a:rPr lang="ru-RU" dirty="0" err="1"/>
              <a:t>штатний</a:t>
            </a:r>
            <a:r>
              <a:rPr lang="ru-RU" dirty="0"/>
              <a:t> </a:t>
            </a:r>
            <a:r>
              <a:rPr lang="ru-RU" dirty="0" err="1"/>
              <a:t>розпис</a:t>
            </a:r>
            <a:r>
              <a:rPr lang="ru-RU" dirty="0"/>
              <a:t> персоналу;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організаційна</a:t>
            </a:r>
            <a:r>
              <a:rPr lang="ru-RU" dirty="0"/>
              <a:t> структура –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</a:t>
            </a:r>
            <a:r>
              <a:rPr lang="ru-RU" dirty="0" err="1"/>
              <a:t>департаменти</a:t>
            </a:r>
            <a:r>
              <a:rPr lang="ru-RU" dirty="0"/>
              <a:t>, </a:t>
            </a:r>
            <a:r>
              <a:rPr lang="ru-RU" dirty="0" err="1"/>
              <a:t>відділи</a:t>
            </a:r>
            <a:r>
              <a:rPr lang="ru-RU" dirty="0"/>
              <a:t>, </a:t>
            </a:r>
            <a:r>
              <a:rPr lang="ru-RU" dirty="0" err="1"/>
              <a:t>сектори</a:t>
            </a:r>
            <a:r>
              <a:rPr lang="ru-RU" dirty="0"/>
              <a:t>, цехи </a:t>
            </a:r>
            <a:r>
              <a:rPr lang="ru-RU" dirty="0" err="1"/>
              <a:t>тощо</a:t>
            </a:r>
            <a:r>
              <a:rPr lang="ru-RU" dirty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900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Організаційна структура (від </a:t>
            </a:r>
            <a:r>
              <a:rPr lang="uk-UA" dirty="0" err="1"/>
              <a:t>франц</a:t>
            </a:r>
            <a:r>
              <a:rPr lang="uk-UA" dirty="0"/>
              <a:t>. </a:t>
            </a:r>
            <a:r>
              <a:rPr lang="en-US" dirty="0" err="1"/>
              <a:t>organisation</a:t>
            </a:r>
            <a:r>
              <a:rPr lang="en-US" dirty="0"/>
              <a:t> –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придавати </a:t>
            </a:r>
            <a:r>
              <a:rPr lang="uk-UA" dirty="0"/>
              <a:t>стрункий вид; лат. </a:t>
            </a:r>
            <a:r>
              <a:rPr lang="en-US" dirty="0" err="1"/>
              <a:t>structura</a:t>
            </a:r>
            <a:r>
              <a:rPr lang="en-US" dirty="0"/>
              <a:t> – </a:t>
            </a:r>
            <a:r>
              <a:rPr lang="uk-UA" dirty="0" err="1"/>
              <a:t>взаєморозташування</a:t>
            </a:r>
            <a:r>
              <a:rPr lang="uk-UA" dirty="0"/>
              <a:t> та зв’язок складових частин, будова) – це поділ економічного об’єкта, підприємств, компаній, установ на підрозділи, відділення, відділи, цехи, лабораторії, ділянки, групи з метою впорядкування управління, налагодження взаємодії ланок, установлення підпорядкованості й співпідпорядкованості, відповідальності.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43247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Структура </a:t>
            </a:r>
            <a:r>
              <a:rPr lang="uk-UA" dirty="0"/>
              <a:t>управління включає всі цілі, розподілені між різноманітними ланками, зв’язки між якими забезпечують координацію окремих дій з їх виконання. </a:t>
            </a:r>
            <a:endParaRPr lang="uk-UA" dirty="0" smtClean="0"/>
          </a:p>
          <a:p>
            <a:r>
              <a:rPr lang="uk-UA" dirty="0" smtClean="0"/>
              <a:t>Зв’язок </a:t>
            </a:r>
            <a:r>
              <a:rPr lang="uk-UA" dirty="0"/>
              <a:t>структури управління з ключовими поняттями управління – його метою, функціями, процесом, механізмом функціонування, людьми та їх повноваженнями – свідчить про її величезний вплив на всі аспекти+ управління. </a:t>
            </a:r>
            <a:endParaRPr lang="uk-UA" dirty="0" smtClean="0"/>
          </a:p>
          <a:p>
            <a:r>
              <a:rPr lang="uk-UA" dirty="0" smtClean="0"/>
              <a:t>Тому </a:t>
            </a:r>
            <a:r>
              <a:rPr lang="uk-UA" dirty="0"/>
              <a:t>керівники всіх рівнів приділяють величезну увагу принципам і засобам формування структур, вибору типу або комбінації видів структур, вивченню тенденцій в їх побудові та оцінці їхньої відповідності меті й завданням.</a:t>
            </a:r>
          </a:p>
        </p:txBody>
      </p:sp>
    </p:spTree>
    <p:extLst>
      <p:ext uri="{BB962C8B-B14F-4D97-AF65-F5344CB8AC3E}">
        <p14:creationId xmlns:p14="http://schemas.microsoft.com/office/powerpoint/2010/main" val="25610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u="sng" dirty="0"/>
              <a:t>Чим досконалішою є організаційна структура управління, тим ефективніший вплив управління на процес виробництва (надання послуг). </a:t>
            </a:r>
            <a:endParaRPr lang="uk-UA" u="sng" dirty="0" smtClean="0"/>
          </a:p>
          <a:p>
            <a:r>
              <a:rPr lang="uk-UA" dirty="0" smtClean="0"/>
              <a:t>Для </a:t>
            </a:r>
            <a:r>
              <a:rPr lang="uk-UA" dirty="0"/>
              <a:t>цього організаційна структура повинна відповідати певним вимогам, тобто бути: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адаптивною</a:t>
            </a:r>
            <a:r>
              <a:rPr lang="uk-UA" dirty="0"/>
              <a:t> (здатною пристосуватися до змін зовнішнього середовища);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гнучкою, динамічною </a:t>
            </a:r>
            <a:r>
              <a:rPr lang="uk-UA" dirty="0"/>
              <a:t>(здатною миттєво реагувати на зміну попиту, вдосконалення технології виробництва, появу інновацій);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адекватною</a:t>
            </a:r>
            <a:r>
              <a:rPr lang="uk-UA" dirty="0"/>
              <a:t> (відповідною параметрам керованої системи);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спеціалізованою</a:t>
            </a:r>
            <a:r>
              <a:rPr lang="uk-UA" dirty="0"/>
              <a:t> (функціонально замкненою у структурних підрозділах з обмеженням та конкретизацією сфери діяльності кожної керівної ланки);</a:t>
            </a:r>
          </a:p>
        </p:txBody>
      </p:sp>
    </p:spTree>
    <p:extLst>
      <p:ext uri="{BB962C8B-B14F-4D97-AF65-F5344CB8AC3E}">
        <p14:creationId xmlns:p14="http://schemas.microsoft.com/office/powerpoint/2010/main" val="40914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– </a:t>
            </a:r>
            <a:r>
              <a:rPr lang="uk-UA" u="sng" dirty="0"/>
              <a:t>оптимальною</a:t>
            </a:r>
            <a:r>
              <a:rPr lang="uk-UA" dirty="0"/>
              <a:t> (з дотриманням раціональних </a:t>
            </a:r>
            <a:r>
              <a:rPr lang="uk-UA" dirty="0" err="1"/>
              <a:t>зв’язків</a:t>
            </a:r>
            <a:r>
              <a:rPr lang="uk-UA" dirty="0"/>
              <a:t> між рівнями та ланками управління);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оперативною</a:t>
            </a:r>
            <a:r>
              <a:rPr lang="uk-UA" dirty="0"/>
              <a:t> (здатною запобігти невідворотним змінам керованої системи за час прийняття рішення);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надійною</a:t>
            </a:r>
            <a:r>
              <a:rPr lang="uk-UA" dirty="0"/>
              <a:t> (здатною гарантувати достовірність передачі інформації);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економічною</a:t>
            </a:r>
            <a:r>
              <a:rPr lang="uk-UA" dirty="0"/>
              <a:t> (з відповідністю адміністративних витрат вимогам підприємства);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простою</a:t>
            </a:r>
            <a:r>
              <a:rPr lang="uk-UA" dirty="0"/>
              <a:t> (легкою для розуміння персоналу та пристосування до обраної форми управління й участі у досягненні мети організації).</a:t>
            </a:r>
          </a:p>
        </p:txBody>
      </p:sp>
    </p:spTree>
    <p:extLst>
      <p:ext uri="{BB962C8B-B14F-4D97-AF65-F5344CB8AC3E}">
        <p14:creationId xmlns:p14="http://schemas.microsoft.com/office/powerpoint/2010/main" val="327856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3. </a:t>
            </a:r>
            <a:r>
              <a:rPr lang="ru-RU" b="1" dirty="0" err="1"/>
              <a:t>Типологія</a:t>
            </a:r>
            <a:r>
              <a:rPr lang="ru-RU" b="1" dirty="0"/>
              <a:t> </a:t>
            </a:r>
            <a:r>
              <a:rPr lang="ru-RU" b="1" dirty="0" err="1"/>
              <a:t>організаційних</a:t>
            </a:r>
            <a:r>
              <a:rPr lang="ru-RU" b="1" dirty="0"/>
              <a:t> структур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556792"/>
            <a:ext cx="6840760" cy="488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12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Бюрократичні</a:t>
            </a:r>
            <a:r>
              <a:rPr lang="ru-RU" dirty="0"/>
              <a:t> </a:t>
            </a:r>
            <a:r>
              <a:rPr lang="ru-RU" dirty="0" err="1"/>
              <a:t>організаційні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ієрархічні</a:t>
            </a:r>
            <a:r>
              <a:rPr lang="ru-RU" dirty="0"/>
              <a:t>, </a:t>
            </a:r>
            <a:r>
              <a:rPr lang="ru-RU" dirty="0" err="1"/>
              <a:t>формальні</a:t>
            </a:r>
            <a:r>
              <a:rPr lang="ru-RU" dirty="0"/>
              <a:t>, </a:t>
            </a:r>
            <a:r>
              <a:rPr lang="ru-RU" dirty="0" err="1"/>
              <a:t>механістичні</a:t>
            </a:r>
            <a:r>
              <a:rPr lang="ru-RU" dirty="0"/>
              <a:t>, </a:t>
            </a:r>
            <a:r>
              <a:rPr lang="ru-RU" dirty="0" err="1"/>
              <a:t>класичні</a:t>
            </a:r>
            <a:r>
              <a:rPr lang="ru-RU" dirty="0"/>
              <a:t>, </a:t>
            </a:r>
            <a:r>
              <a:rPr lang="ru-RU" dirty="0" err="1"/>
              <a:t>жорсткі</a:t>
            </a:r>
            <a:r>
              <a:rPr lang="ru-RU" dirty="0"/>
              <a:t>, </a:t>
            </a:r>
            <a:r>
              <a:rPr lang="ru-RU" dirty="0" err="1"/>
              <a:t>традиційні</a:t>
            </a:r>
            <a:r>
              <a:rPr lang="ru-RU" dirty="0"/>
              <a:t>) </a:t>
            </a:r>
            <a:r>
              <a:rPr lang="ru-RU" dirty="0" err="1"/>
              <a:t>характеризуються</a:t>
            </a:r>
            <a:r>
              <a:rPr lang="ru-RU" dirty="0"/>
              <a:t> твердою </a:t>
            </a:r>
            <a:r>
              <a:rPr lang="ru-RU" dirty="0" err="1"/>
              <a:t>ієрархією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, </a:t>
            </a:r>
            <a:r>
              <a:rPr lang="ru-RU" dirty="0" err="1"/>
              <a:t>формалізацією</a:t>
            </a:r>
            <a:r>
              <a:rPr lang="ru-RU" dirty="0"/>
              <a:t> правил і процедур,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, </a:t>
            </a:r>
            <a:r>
              <a:rPr lang="ru-RU" dirty="0" err="1"/>
              <a:t>централізованим</a:t>
            </a:r>
            <a:r>
              <a:rPr lang="ru-RU" dirty="0"/>
              <a:t> </a:t>
            </a:r>
            <a:r>
              <a:rPr lang="ru-RU" dirty="0" err="1"/>
              <a:t>прийняттям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вузько</a:t>
            </a:r>
            <a:r>
              <a:rPr lang="ru-RU" dirty="0"/>
              <a:t> </a:t>
            </a:r>
            <a:r>
              <a:rPr lang="ru-RU" dirty="0" err="1"/>
              <a:t>визначеною</a:t>
            </a:r>
            <a:r>
              <a:rPr lang="ru-RU" dirty="0"/>
              <a:t> </a:t>
            </a:r>
            <a:r>
              <a:rPr lang="ru-RU" dirty="0" err="1"/>
              <a:t>відповідальністю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480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Лінійна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/>
              <a:t>собою </a:t>
            </a:r>
            <a:r>
              <a:rPr lang="ru-RU" dirty="0" err="1"/>
              <a:t>найпростішу</a:t>
            </a:r>
            <a:r>
              <a:rPr lang="ru-RU" dirty="0"/>
              <a:t> </a:t>
            </a:r>
            <a:r>
              <a:rPr lang="ru-RU" dirty="0" err="1"/>
              <a:t>дворівневу</a:t>
            </a:r>
            <a:r>
              <a:rPr lang="ru-RU" dirty="0"/>
              <a:t> структуру, яка </a:t>
            </a:r>
            <a:r>
              <a:rPr lang="ru-RU" dirty="0" err="1"/>
              <a:t>формується</a:t>
            </a:r>
            <a:r>
              <a:rPr lang="ru-RU" dirty="0"/>
              <a:t> на невеликому </a:t>
            </a:r>
            <a:r>
              <a:rPr lang="ru-RU" dirty="0" err="1"/>
              <a:t>підприємстві</a:t>
            </a:r>
            <a:r>
              <a:rPr lang="ru-RU" dirty="0"/>
              <a:t>,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відокремлення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концентрує</a:t>
            </a:r>
            <a:r>
              <a:rPr lang="ru-RU" dirty="0"/>
              <a:t> весь комплекс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ланці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369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лінійного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виробничий</a:t>
            </a:r>
            <a:r>
              <a:rPr lang="ru-RU" dirty="0"/>
              <a:t> </a:t>
            </a:r>
            <a:r>
              <a:rPr lang="ru-RU" dirty="0" err="1"/>
              <a:t>підрозділ</a:t>
            </a:r>
            <a:r>
              <a:rPr lang="ru-RU" dirty="0"/>
              <a:t> </a:t>
            </a:r>
            <a:r>
              <a:rPr lang="ru-RU" dirty="0" err="1"/>
              <a:t>очолює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 (орган),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працівник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підпорядковується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керівнику</a:t>
            </a:r>
            <a:r>
              <a:rPr lang="ru-RU" dirty="0"/>
              <a:t> (органу). В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останній</a:t>
            </a:r>
            <a:r>
              <a:rPr lang="ru-RU" dirty="0"/>
              <a:t> є </a:t>
            </a:r>
            <a:r>
              <a:rPr lang="ru-RU" dirty="0" err="1"/>
              <a:t>підзвітним</a:t>
            </a:r>
            <a:r>
              <a:rPr lang="ru-RU" dirty="0"/>
              <a:t> </a:t>
            </a:r>
            <a:r>
              <a:rPr lang="ru-RU" dirty="0" err="1"/>
              <a:t>вищому</a:t>
            </a:r>
            <a:r>
              <a:rPr lang="ru-RU" dirty="0"/>
              <a:t> органу. </a:t>
            </a:r>
            <a:endParaRPr lang="ru-RU" dirty="0" smtClean="0"/>
          </a:p>
          <a:p>
            <a:r>
              <a:rPr lang="ru-RU" dirty="0" err="1" smtClean="0"/>
              <a:t>Підлеглі</a:t>
            </a:r>
            <a:r>
              <a:rPr lang="ru-RU" dirty="0" smtClean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. </a:t>
            </a:r>
            <a:r>
              <a:rPr lang="ru-RU" dirty="0" err="1"/>
              <a:t>Вищий</a:t>
            </a:r>
            <a:r>
              <a:rPr lang="ru-RU" dirty="0"/>
              <a:t> орган (</a:t>
            </a:r>
            <a:r>
              <a:rPr lang="ru-RU" dirty="0" err="1"/>
              <a:t>керівник</a:t>
            </a:r>
            <a:r>
              <a:rPr lang="ru-RU" dirty="0"/>
              <a:t>) не </a:t>
            </a:r>
            <a:r>
              <a:rPr lang="ru-RU" dirty="0" err="1"/>
              <a:t>має</a:t>
            </a:r>
            <a:r>
              <a:rPr lang="ru-RU" dirty="0"/>
              <a:t> права </a:t>
            </a:r>
            <a:r>
              <a:rPr lang="ru-RU" dirty="0" err="1"/>
              <a:t>віддавати</a:t>
            </a:r>
            <a:r>
              <a:rPr lang="ru-RU" dirty="0"/>
              <a:t>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робітникам</a:t>
            </a:r>
            <a:r>
              <a:rPr lang="ru-RU" dirty="0"/>
              <a:t>, </a:t>
            </a:r>
            <a:r>
              <a:rPr lang="ru-RU" dirty="0" err="1"/>
              <a:t>оминаючи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принцип </a:t>
            </a:r>
            <a:r>
              <a:rPr lang="ru-RU" dirty="0" err="1"/>
              <a:t>єдиноначальності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/>
              <a:t>спеціалісти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лінійному</a:t>
            </a:r>
            <a:r>
              <a:rPr lang="ru-RU" dirty="0"/>
              <a:t> </a:t>
            </a:r>
            <a:r>
              <a:rPr lang="ru-RU" dirty="0" err="1"/>
              <a:t>керівнику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та </a:t>
            </a:r>
            <a:r>
              <a:rPr lang="ru-RU" dirty="0" err="1"/>
              <a:t>обробляти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готувати</a:t>
            </a:r>
            <a:r>
              <a:rPr lang="ru-RU" dirty="0"/>
              <a:t> </a:t>
            </a:r>
            <a:r>
              <a:rPr lang="ru-RU" dirty="0" err="1"/>
              <a:t>управлінські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але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вказівок</a:t>
            </a:r>
            <a:r>
              <a:rPr lang="ru-RU" dirty="0"/>
              <a:t> та </a:t>
            </a:r>
            <a:r>
              <a:rPr lang="ru-RU" dirty="0" err="1"/>
              <a:t>інструкцій</a:t>
            </a:r>
            <a:r>
              <a:rPr lang="ru-RU" dirty="0"/>
              <a:t> </a:t>
            </a:r>
            <a:r>
              <a:rPr lang="ru-RU" dirty="0" err="1"/>
              <a:t>керованому</a:t>
            </a:r>
            <a:r>
              <a:rPr lang="ru-RU" dirty="0"/>
              <a:t> </a:t>
            </a:r>
            <a:r>
              <a:rPr lang="ru-RU" dirty="0" err="1"/>
              <a:t>об’єкту</a:t>
            </a:r>
            <a:r>
              <a:rPr lang="ru-RU" dirty="0"/>
              <a:t> не </a:t>
            </a:r>
            <a:r>
              <a:rPr lang="ru-RU" dirty="0" err="1"/>
              <a:t>надають</a:t>
            </a:r>
            <a:r>
              <a:rPr lang="ru-RU" dirty="0"/>
              <a:t>. Т</a:t>
            </a:r>
          </a:p>
        </p:txBody>
      </p:sp>
    </p:spTree>
    <p:extLst>
      <p:ext uri="{BB962C8B-B14F-4D97-AF65-F5344CB8AC3E}">
        <p14:creationId xmlns:p14="http://schemas.microsoft.com/office/powerpoint/2010/main" val="350828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uk-UA" sz="2400" dirty="0" smtClean="0"/>
              <a:t>1</a:t>
            </a:r>
            <a:r>
              <a:rPr lang="uk-UA" sz="2400" dirty="0"/>
              <a:t>. Сутність організаційної діяльності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839200" cy="57332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функція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організація процесу управління, вжиття усвідомлених необхідних заходів і дій. Завданням цієї функції є створення структури організації, а також забезпечення всім необхідним для її ефективної діяльності, досягнення запланованих цілей.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діяльність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 усунення керівником невизначеності між людьми щодо роботи або повноважень і створення середовища, придатного для їх спільної діяльності.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 функції організації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структури організації, виходячи з розмірів підприємства, його цілей, технології, персоналу та інших змінних;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конкретних параметрів, режимів роботи підрозділів організації, відносин між ними;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діяльності організації ресурсами (людськими, фінансовими, матеріальними, інформаційними).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Лінійна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  <a:r>
              <a:rPr lang="ru-RU" dirty="0" err="1" smtClean="0"/>
              <a:t>управління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532126"/>
            <a:ext cx="6860657" cy="35530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15816" y="5290267"/>
            <a:ext cx="6075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лінійна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, як правило, </a:t>
            </a:r>
            <a:r>
              <a:rPr lang="ru-RU" dirty="0" err="1"/>
              <a:t>малими</a:t>
            </a:r>
            <a:r>
              <a:rPr lang="ru-RU" dirty="0"/>
              <a:t> та </a:t>
            </a:r>
            <a:r>
              <a:rPr lang="ru-RU" dirty="0" err="1"/>
              <a:t>середніми</a:t>
            </a:r>
            <a:r>
              <a:rPr lang="ru-RU" dirty="0"/>
              <a:t> </a:t>
            </a:r>
            <a:r>
              <a:rPr lang="ru-RU" dirty="0" err="1"/>
              <a:t>фірмами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нескладне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259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лінійної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628800"/>
            <a:ext cx="6552728" cy="49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2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Лінійно-штабна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–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лінійної</a:t>
            </a:r>
            <a:r>
              <a:rPr lang="ru-RU" dirty="0"/>
              <a:t> </a:t>
            </a:r>
            <a:r>
              <a:rPr lang="ru-RU" dirty="0" err="1"/>
              <a:t>оргструктури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для </a:t>
            </a:r>
            <a:r>
              <a:rPr lang="ru-RU" dirty="0" err="1"/>
              <a:t>розвантаження</a:t>
            </a:r>
            <a:r>
              <a:rPr lang="ru-RU" dirty="0"/>
              <a:t> </a:t>
            </a:r>
            <a:r>
              <a:rPr lang="ru-RU" dirty="0" err="1"/>
              <a:t>вищого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(</a:t>
            </a:r>
            <a:r>
              <a:rPr lang="ru-RU" dirty="0" err="1"/>
              <a:t>штаби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спеціалізуються</a:t>
            </a:r>
            <a:r>
              <a:rPr lang="ru-RU" dirty="0"/>
              <a:t> на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і </a:t>
            </a:r>
            <a:r>
              <a:rPr lang="ru-RU" dirty="0" err="1"/>
              <a:t>об’єднують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штабів</a:t>
            </a:r>
            <a:r>
              <a:rPr lang="ru-RU" dirty="0"/>
              <a:t>: </a:t>
            </a:r>
            <a:r>
              <a:rPr lang="ru-RU" dirty="0" err="1"/>
              <a:t>одержання</a:t>
            </a:r>
            <a:r>
              <a:rPr lang="ru-RU" dirty="0"/>
              <a:t> і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зовнішнє</a:t>
            </a:r>
            <a:r>
              <a:rPr lang="ru-RU" dirty="0"/>
              <a:t> і </a:t>
            </a:r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поточне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і </a:t>
            </a:r>
            <a:r>
              <a:rPr lang="ru-RU" dirty="0" err="1"/>
              <a:t>консультування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,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найраціональніших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підготовлення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здійснення</a:t>
            </a:r>
            <a:r>
              <a:rPr lang="ru-RU" dirty="0"/>
              <a:t> контролю. Вони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smtClean="0"/>
              <a:t>права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а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кваліфіковане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лінійним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обов’язків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125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Лінійно-штабна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799" y="1700807"/>
            <a:ext cx="6491553" cy="407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04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лінійно-штабної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865" y="1916832"/>
            <a:ext cx="7254669" cy="30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86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Функціональна структура управління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характерне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кожен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визначені</a:t>
            </a:r>
            <a:r>
              <a:rPr lang="ru-RU" dirty="0"/>
              <a:t>,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й </a:t>
            </a:r>
            <a:r>
              <a:rPr lang="ru-RU" dirty="0" err="1"/>
              <a:t>обов’язки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орган </a:t>
            </a:r>
            <a:r>
              <a:rPr lang="ru-RU" dirty="0" err="1"/>
              <a:t>управління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виконавець</a:t>
            </a:r>
            <a:r>
              <a:rPr lang="ru-RU" dirty="0"/>
              <a:t> </a:t>
            </a:r>
            <a:r>
              <a:rPr lang="ru-RU" dirty="0" err="1"/>
              <a:t>спеціалізується</a:t>
            </a:r>
            <a:r>
              <a:rPr lang="ru-RU" dirty="0"/>
              <a:t> на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управлінської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(</a:t>
            </a:r>
            <a:r>
              <a:rPr lang="ru-RU" dirty="0" err="1"/>
              <a:t>функцій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визначену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принцип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розпорядництва</a:t>
            </a:r>
            <a:r>
              <a:rPr lang="ru-RU" dirty="0"/>
              <a:t>: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вказівок</a:t>
            </a:r>
            <a:r>
              <a:rPr lang="ru-RU" dirty="0"/>
              <a:t> </a:t>
            </a:r>
            <a:r>
              <a:rPr lang="ru-RU" dirty="0" err="1"/>
              <a:t>функціонального</a:t>
            </a:r>
            <a:r>
              <a:rPr lang="ru-RU" dirty="0"/>
              <a:t> органу в межах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 </a:t>
            </a:r>
            <a:r>
              <a:rPr lang="ru-RU" dirty="0" err="1"/>
              <a:t>обов’язкове</a:t>
            </a:r>
            <a:r>
              <a:rPr lang="ru-RU" dirty="0"/>
              <a:t> для </a:t>
            </a:r>
            <a:r>
              <a:rPr lang="ru-RU" dirty="0" err="1"/>
              <a:t>підрозділів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Функціональна</a:t>
            </a:r>
            <a:r>
              <a:rPr lang="ru-RU" dirty="0" smtClean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лінійною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подвійне</a:t>
            </a:r>
            <a:r>
              <a:rPr lang="ru-RU" dirty="0"/>
              <a:t> </a:t>
            </a:r>
            <a:r>
              <a:rPr lang="ru-RU" dirty="0" err="1"/>
              <a:t>підпорядкування</a:t>
            </a:r>
            <a:r>
              <a:rPr lang="ru-RU" dirty="0"/>
              <a:t> для </a:t>
            </a:r>
            <a:r>
              <a:rPr lang="ru-RU" dirty="0" err="1"/>
              <a:t>виконавців</a:t>
            </a:r>
            <a:r>
              <a:rPr lang="ru-RU" dirty="0"/>
              <a:t>. </a:t>
            </a:r>
            <a:r>
              <a:rPr lang="ru-RU" dirty="0" err="1"/>
              <a:t>Подвійне</a:t>
            </a:r>
            <a:r>
              <a:rPr lang="ru-RU" dirty="0"/>
              <a:t> </a:t>
            </a:r>
            <a:r>
              <a:rPr lang="ru-RU" dirty="0" err="1"/>
              <a:t>підпорядкування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за мету </a:t>
            </a:r>
            <a:r>
              <a:rPr lang="ru-RU" dirty="0" err="1"/>
              <a:t>інтегрувати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на кожному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та </a:t>
            </a:r>
            <a:r>
              <a:rPr lang="ru-RU" dirty="0" err="1"/>
              <a:t>спеціалізувати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по </a:t>
            </a:r>
            <a:r>
              <a:rPr lang="ru-RU" dirty="0" err="1"/>
              <a:t>окремих</a:t>
            </a:r>
            <a:r>
              <a:rPr lang="ru-RU" dirty="0"/>
              <a:t> ланках</a:t>
            </a:r>
          </a:p>
        </p:txBody>
      </p:sp>
    </p:spTree>
    <p:extLst>
      <p:ext uri="{BB962C8B-B14F-4D97-AF65-F5344CB8AC3E}">
        <p14:creationId xmlns:p14="http://schemas.microsoft.com/office/powerpoint/2010/main" val="3089873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Функціональна структура управління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406" y="2154799"/>
            <a:ext cx="5277587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77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99" y="2764484"/>
            <a:ext cx="8611802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50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484784"/>
            <a:ext cx="669674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59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Лінійно-функціональна</a:t>
            </a:r>
            <a:r>
              <a:rPr lang="ru-RU" dirty="0"/>
              <a:t> (</a:t>
            </a:r>
            <a:r>
              <a:rPr lang="ru-RU" dirty="0" err="1"/>
              <a:t>комбінована</a:t>
            </a:r>
            <a:r>
              <a:rPr lang="ru-RU" dirty="0"/>
              <a:t>, </a:t>
            </a:r>
            <a:r>
              <a:rPr lang="ru-RU" dirty="0" err="1"/>
              <a:t>змішана</a:t>
            </a:r>
            <a:r>
              <a:rPr lang="ru-RU" dirty="0"/>
              <a:t>)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лінійних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основну</a:t>
            </a:r>
            <a:r>
              <a:rPr lang="ru-RU" dirty="0"/>
              <a:t> роботу, та </a:t>
            </a:r>
            <a:r>
              <a:rPr lang="ru-RU" dirty="0" err="1"/>
              <a:t>обслуговуючих</a:t>
            </a:r>
            <a:r>
              <a:rPr lang="ru-RU" dirty="0"/>
              <a:t>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функціональних</a:t>
            </a:r>
            <a:r>
              <a:rPr lang="ru-RU" dirty="0"/>
              <a:t> </a:t>
            </a:r>
            <a:r>
              <a:rPr lang="ru-RU" dirty="0" err="1" smtClean="0"/>
              <a:t>підрозділів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645024"/>
            <a:ext cx="5182323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5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>
            <a:normAutofit fontScale="85000" lnSpcReduction="10000"/>
          </a:bodyPr>
          <a:lstStyle/>
          <a:p>
            <a:r>
              <a:rPr lang="uk-UA" b="1" u="sng" dirty="0"/>
              <a:t>Організаційний процес </a:t>
            </a:r>
            <a:r>
              <a:rPr lang="uk-UA" dirty="0"/>
              <a:t>– це достатньо складний вид діяльності. Зміст функції організації, елементи організаційного процесу та закони організаційної </a:t>
            </a:r>
            <a:r>
              <a:rPr lang="uk-UA" dirty="0" smtClean="0"/>
              <a:t>діяльності.</a:t>
            </a:r>
          </a:p>
          <a:p>
            <a:r>
              <a:rPr lang="uk-UA" dirty="0" smtClean="0"/>
              <a:t>Його </a:t>
            </a:r>
            <a:r>
              <a:rPr lang="uk-UA" dirty="0"/>
              <a:t>складність полягає у необхідності вибору рішення з безлічі можливих альтернатив, кожна з яких не поступається решті з точки зору раціональності прийняття організаційного рішення. </a:t>
            </a:r>
            <a:endParaRPr lang="uk-UA" dirty="0" smtClean="0"/>
          </a:p>
          <a:p>
            <a:r>
              <a:rPr lang="uk-UA" dirty="0" smtClean="0"/>
              <a:t>Основу </a:t>
            </a:r>
            <a:r>
              <a:rPr lang="uk-UA" dirty="0"/>
              <a:t>організаційного процесу становить взаємодія між суб’єктами управлінської діяльності та їхніми об’єднаннями в структурні підрозділи організації. Така взаємодія поділяється на: </a:t>
            </a:r>
            <a:r>
              <a:rPr lang="uk-UA" b="1" dirty="0"/>
              <a:t>адміністративну, інформаційну та технічну.</a:t>
            </a:r>
          </a:p>
        </p:txBody>
      </p:sp>
    </p:spTree>
    <p:extLst>
      <p:ext uri="{BB962C8B-B14F-4D97-AF65-F5344CB8AC3E}">
        <p14:creationId xmlns:p14="http://schemas.microsoft.com/office/powerpoint/2010/main" val="3834661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лінійно-функціональної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707330"/>
            <a:ext cx="6912767" cy="44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01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Дивізіональна</a:t>
            </a:r>
            <a:r>
              <a:rPr lang="ru-RU" dirty="0"/>
              <a:t> </a:t>
            </a:r>
            <a:r>
              <a:rPr lang="ru-RU" dirty="0" err="1" smtClean="0"/>
              <a:t>організаційна</a:t>
            </a:r>
            <a:r>
              <a:rPr lang="ru-RU" dirty="0" smtClean="0"/>
              <a:t> структура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заснована </a:t>
            </a:r>
            <a:r>
              <a:rPr lang="ru-RU" dirty="0"/>
              <a:t>на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автономних</a:t>
            </a:r>
            <a:r>
              <a:rPr lang="ru-RU" dirty="0"/>
              <a:t> </a:t>
            </a:r>
            <a:r>
              <a:rPr lang="ru-RU" dirty="0" err="1"/>
              <a:t>виробничо-господарських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(</a:t>
            </a:r>
            <a:r>
              <a:rPr lang="ru-RU" dirty="0" err="1"/>
              <a:t>дивізіонів</a:t>
            </a:r>
            <a:r>
              <a:rPr lang="ru-RU" dirty="0"/>
              <a:t>) і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з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підрозділам</a:t>
            </a:r>
            <a:r>
              <a:rPr lang="ru-RU" dirty="0"/>
              <a:t> </a:t>
            </a:r>
            <a:r>
              <a:rPr lang="ru-RU" dirty="0" err="1"/>
              <a:t>оперативновиробничої</a:t>
            </a:r>
            <a:r>
              <a:rPr lang="ru-RU" dirty="0"/>
              <a:t> </a:t>
            </a:r>
            <a:r>
              <a:rPr lang="ru-RU" dirty="0" err="1"/>
              <a:t>самостійності</a:t>
            </a:r>
            <a:r>
              <a:rPr lang="ru-RU" dirty="0"/>
              <a:t> та з </a:t>
            </a:r>
            <a:r>
              <a:rPr lang="ru-RU" dirty="0" err="1"/>
              <a:t>перенесенням</a:t>
            </a:r>
            <a:r>
              <a:rPr lang="ru-RU" dirty="0"/>
              <a:t> на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292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Дивізіональна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412776"/>
            <a:ext cx="5405472" cy="509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52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Дивізіональна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956" y="1554163"/>
            <a:ext cx="7446487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63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дивізіональної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884" y="1298540"/>
            <a:ext cx="5688632" cy="55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3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Адаптивні</a:t>
            </a:r>
            <a:r>
              <a:rPr lang="ru-RU" dirty="0"/>
              <a:t> </a:t>
            </a:r>
            <a:r>
              <a:rPr lang="ru-RU" dirty="0" err="1"/>
              <a:t>організаційні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ru-RU" dirty="0" err="1"/>
              <a:t>органічні</a:t>
            </a:r>
            <a:r>
              <a:rPr lang="ru-RU" dirty="0"/>
              <a:t>, </a:t>
            </a:r>
            <a:r>
              <a:rPr lang="ru-RU" dirty="0" err="1"/>
              <a:t>гнучкі</a:t>
            </a:r>
            <a:r>
              <a:rPr lang="ru-RU" dirty="0"/>
              <a:t>)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розмитістю</a:t>
            </a:r>
            <a:r>
              <a:rPr lang="ru-RU" dirty="0"/>
              <a:t> </a:t>
            </a:r>
            <a:r>
              <a:rPr lang="ru-RU" dirty="0" err="1"/>
              <a:t>ієрархії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невеликою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гнучкістю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слабким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помірним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формальних</a:t>
            </a:r>
            <a:r>
              <a:rPr lang="ru-RU" dirty="0"/>
              <a:t> правил і процедур, </a:t>
            </a:r>
            <a:r>
              <a:rPr lang="ru-RU" dirty="0" err="1"/>
              <a:t>децентралізацією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широко </a:t>
            </a:r>
            <a:r>
              <a:rPr lang="ru-RU" dirty="0" err="1"/>
              <a:t>обумовленою</a:t>
            </a:r>
            <a:r>
              <a:rPr lang="ru-RU" dirty="0"/>
              <a:t> </a:t>
            </a:r>
            <a:r>
              <a:rPr lang="ru-RU" dirty="0" err="1"/>
              <a:t>відповідальністю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716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Адаптивні</a:t>
            </a:r>
            <a:r>
              <a:rPr lang="ru-RU" dirty="0"/>
              <a:t> </a:t>
            </a:r>
            <a:r>
              <a:rPr lang="ru-RU" dirty="0" err="1"/>
              <a:t>організаційні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/>
              <a:t>такими </a:t>
            </a:r>
            <a:r>
              <a:rPr lang="ru-RU" dirty="0" err="1"/>
              <a:t>ознаками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здатністю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легко </a:t>
            </a:r>
            <a:r>
              <a:rPr lang="ru-RU" dirty="0" err="1"/>
              <a:t>змінювати</a:t>
            </a:r>
            <a:r>
              <a:rPr lang="ru-RU" dirty="0"/>
              <a:t> свою форму;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орієнтацією</a:t>
            </a:r>
            <a:r>
              <a:rPr lang="ru-RU" dirty="0"/>
              <a:t> на </a:t>
            </a:r>
            <a:r>
              <a:rPr lang="ru-RU" dirty="0" err="1"/>
              <a:t>прискорену</a:t>
            </a:r>
            <a:r>
              <a:rPr lang="ru-RU" dirty="0"/>
              <a:t>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та </a:t>
            </a:r>
            <a:r>
              <a:rPr lang="ru-RU" dirty="0" err="1"/>
              <a:t>комплексних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обмеженою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тимчасових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0984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Проєктна</a:t>
            </a:r>
            <a:r>
              <a:rPr lang="ru-RU" dirty="0"/>
              <a:t> структура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тимчасова</a:t>
            </a:r>
            <a:r>
              <a:rPr lang="ru-RU" dirty="0"/>
              <a:t> структура, яка </a:t>
            </a:r>
            <a:r>
              <a:rPr lang="ru-RU" dirty="0" err="1"/>
              <a:t>створюється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конкретного комплексного </a:t>
            </a:r>
            <a:r>
              <a:rPr lang="ru-RU" dirty="0" err="1"/>
              <a:t>завдання</a:t>
            </a:r>
            <a:r>
              <a:rPr lang="ru-RU" dirty="0"/>
              <a:t> (</a:t>
            </a:r>
            <a:r>
              <a:rPr lang="ru-RU" dirty="0" err="1"/>
              <a:t>розроблення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err="1" smtClean="0"/>
              <a:t>Проєктні</a:t>
            </a:r>
            <a:r>
              <a:rPr lang="ru-RU" dirty="0" smtClean="0"/>
              <a:t> </a:t>
            </a:r>
            <a:r>
              <a:rPr lang="ru-RU" dirty="0" err="1"/>
              <a:t>структури</a:t>
            </a:r>
            <a:r>
              <a:rPr lang="ru-RU" dirty="0"/>
              <a:t> на </a:t>
            </a:r>
            <a:r>
              <a:rPr lang="ru-RU" dirty="0" err="1"/>
              <a:t>підприємствах</a:t>
            </a:r>
            <a:r>
              <a:rPr lang="ru-RU" dirty="0"/>
              <a:t>, як правило,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і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організаційний</a:t>
            </a:r>
            <a:r>
              <a:rPr lang="ru-RU" dirty="0"/>
              <a:t> </a:t>
            </a:r>
            <a:r>
              <a:rPr lang="ru-RU" dirty="0" err="1"/>
              <a:t>проєкт</a:t>
            </a:r>
            <a:r>
              <a:rPr lang="ru-RU" dirty="0"/>
              <a:t> комплексного характеру,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, з одного боку, </a:t>
            </a:r>
            <a:r>
              <a:rPr lang="ru-RU" dirty="0" err="1"/>
              <a:t>вирішення</a:t>
            </a:r>
            <a:r>
              <a:rPr lang="ru-RU" dirty="0"/>
              <a:t> широкого кола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і, з </a:t>
            </a:r>
            <a:r>
              <a:rPr lang="ru-RU" dirty="0" err="1"/>
              <a:t>іншого</a:t>
            </a:r>
            <a:r>
              <a:rPr lang="ru-RU" dirty="0"/>
              <a:t> боку,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функціональних</a:t>
            </a:r>
            <a:r>
              <a:rPr lang="ru-RU" dirty="0"/>
              <a:t> та </a:t>
            </a:r>
            <a:r>
              <a:rPr lang="ru-RU" dirty="0" err="1"/>
              <a:t>лінійних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 err="1"/>
              <a:t>організаційних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цілеспрямованих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реконструкцію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розроблення</a:t>
            </a:r>
            <a:r>
              <a:rPr lang="ru-RU" dirty="0"/>
              <a:t> й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і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8967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Проєктна</a:t>
            </a:r>
            <a:r>
              <a:rPr lang="uk-UA" dirty="0" smtClean="0"/>
              <a:t> структура управління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275" y="2132856"/>
            <a:ext cx="5771139" cy="30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5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проєктної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943" y="1556792"/>
            <a:ext cx="7302514" cy="36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5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243413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У процесі </a:t>
            </a:r>
            <a:r>
              <a:rPr lang="uk-UA" b="1" dirty="0"/>
              <a:t>адміністративної взаємодії </a:t>
            </a:r>
            <a:r>
              <a:rPr lang="uk-UA" dirty="0"/>
              <a:t>вищі рівні ієрархії управління передають нижчим рівням управлінські повноваження і відповідальність, розпорядження, інструкції, рекомендації, здійснюють за ними контроль і </a:t>
            </a:r>
            <a:r>
              <a:rPr lang="uk-UA" dirty="0" err="1"/>
              <a:t>т.д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b="1" dirty="0" smtClean="0"/>
              <a:t>Технічна </a:t>
            </a:r>
            <a:r>
              <a:rPr lang="uk-UA" b="1" dirty="0"/>
              <a:t>взаємодія </a:t>
            </a:r>
            <a:r>
              <a:rPr lang="uk-UA" dirty="0"/>
              <a:t>між суб’єктами управлінської діяльності здійснюється в процесі їх участі у практичній діяльності – підготовці, прийнятті та реалізації рішень, нарадах і </a:t>
            </a:r>
            <a:r>
              <a:rPr lang="uk-UA" dirty="0" err="1"/>
              <a:t>т.д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Технічна </a:t>
            </a:r>
            <a:r>
              <a:rPr lang="uk-UA" dirty="0"/>
              <a:t>та адміністративна взаємодія між суб’єктами управління в організації реалізується за допомогою їх </a:t>
            </a:r>
            <a:r>
              <a:rPr lang="uk-UA" b="1" dirty="0"/>
              <a:t>інформаційної взаємодії</a:t>
            </a:r>
            <a:r>
              <a:rPr lang="uk-UA" dirty="0"/>
              <a:t>, в ході якої вони обмінюються інформацією (як офіційною, так і неофіційною), необхідною для прийняття управлінських рішень. </a:t>
            </a:r>
            <a:endParaRPr lang="uk-UA" dirty="0" smtClean="0"/>
          </a:p>
          <a:p>
            <a:r>
              <a:rPr lang="uk-UA" u="sng" dirty="0" smtClean="0"/>
              <a:t>Забезпечення </a:t>
            </a:r>
            <a:r>
              <a:rPr lang="uk-UA" u="sng" dirty="0"/>
              <a:t>взаємодії між суб’єктами управлінської діяльності в організації багато в чому визначає зміст організаційної діяльності менеджера.</a:t>
            </a:r>
          </a:p>
        </p:txBody>
      </p:sp>
    </p:spTree>
    <p:extLst>
      <p:ext uri="{BB962C8B-B14F-4D97-AF65-F5344CB8AC3E}">
        <p14:creationId xmlns:p14="http://schemas.microsoft.com/office/powerpoint/2010/main" val="4245647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Матричний</a:t>
            </a:r>
            <a:r>
              <a:rPr lang="ru-RU" dirty="0"/>
              <a:t> тип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–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тип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шляхом </a:t>
            </a:r>
            <a:r>
              <a:rPr lang="ru-RU" dirty="0" err="1"/>
              <a:t>суміщення</a:t>
            </a:r>
            <a:r>
              <a:rPr lang="ru-RU" dirty="0"/>
              <a:t> структур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: </a:t>
            </a:r>
            <a:r>
              <a:rPr lang="ru-RU" dirty="0" err="1"/>
              <a:t>лінійної</a:t>
            </a:r>
            <a:r>
              <a:rPr lang="ru-RU" dirty="0"/>
              <a:t> та </a:t>
            </a:r>
            <a:r>
              <a:rPr lang="ru-RU" dirty="0" err="1"/>
              <a:t>програмно-цільової</a:t>
            </a:r>
            <a:r>
              <a:rPr lang="ru-RU" dirty="0"/>
              <a:t>.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лінійної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(по </a:t>
            </a:r>
            <a:r>
              <a:rPr lang="ru-RU" dirty="0" err="1"/>
              <a:t>вертикалі</a:t>
            </a:r>
            <a:r>
              <a:rPr lang="ru-RU" dirty="0"/>
              <a:t>) </a:t>
            </a:r>
            <a:r>
              <a:rPr lang="ru-RU" dirty="0" err="1"/>
              <a:t>будується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сферами </a:t>
            </a:r>
            <a:r>
              <a:rPr lang="ru-RU" dirty="0" err="1"/>
              <a:t>діяльності</a:t>
            </a:r>
            <a:r>
              <a:rPr lang="ru-RU" dirty="0"/>
              <a:t>: </a:t>
            </a:r>
            <a:r>
              <a:rPr lang="ru-RU" dirty="0" err="1"/>
              <a:t>науково-дослідною</a:t>
            </a:r>
            <a:r>
              <a:rPr lang="ru-RU" dirty="0"/>
              <a:t>, </a:t>
            </a:r>
            <a:r>
              <a:rPr lang="ru-RU" dirty="0" err="1"/>
              <a:t>виробничою</a:t>
            </a:r>
            <a:r>
              <a:rPr lang="ru-RU" dirty="0"/>
              <a:t>, </a:t>
            </a:r>
            <a:r>
              <a:rPr lang="ru-RU" dirty="0" err="1"/>
              <a:t>збутовою</a:t>
            </a:r>
            <a:r>
              <a:rPr lang="ru-RU" dirty="0"/>
              <a:t>, </a:t>
            </a:r>
            <a:r>
              <a:rPr lang="ru-RU" dirty="0" err="1"/>
              <a:t>постачальницькою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програмно-цільової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(по </a:t>
            </a:r>
            <a:r>
              <a:rPr lang="ru-RU" dirty="0" err="1"/>
              <a:t>горизонталі</a:t>
            </a:r>
            <a:r>
              <a:rPr lang="ru-RU" dirty="0"/>
              <a:t>) </a:t>
            </a:r>
            <a:r>
              <a:rPr lang="ru-RU" dirty="0" err="1"/>
              <a:t>організовується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 (</a:t>
            </a:r>
            <a:r>
              <a:rPr lang="ru-RU" dirty="0" err="1"/>
              <a:t>проєктами</a:t>
            </a:r>
            <a:r>
              <a:rPr lang="ru-RU" dirty="0"/>
              <a:t>, темами). </a:t>
            </a:r>
            <a:endParaRPr lang="ru-RU" dirty="0" smtClean="0"/>
          </a:p>
          <a:p>
            <a:r>
              <a:rPr lang="ru-RU" dirty="0" err="1" smtClean="0"/>
              <a:t>Матричний</a:t>
            </a:r>
            <a:r>
              <a:rPr lang="ru-RU" dirty="0" smtClean="0"/>
              <a:t> </a:t>
            </a:r>
            <a:r>
              <a:rPr lang="ru-RU" dirty="0"/>
              <a:t>тип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,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короткий </a:t>
            </a:r>
            <a:r>
              <a:rPr lang="ru-RU" dirty="0" err="1"/>
              <a:t>життєвий</a:t>
            </a:r>
            <a:r>
              <a:rPr lang="ru-RU" dirty="0"/>
              <a:t> цикл і часто </a:t>
            </a:r>
            <a:r>
              <a:rPr lang="ru-RU" dirty="0" err="1"/>
              <a:t>змінюється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маневреність</a:t>
            </a:r>
            <a:r>
              <a:rPr lang="ru-RU" dirty="0"/>
              <a:t> у </a:t>
            </a:r>
            <a:r>
              <a:rPr lang="ru-RU" dirty="0" err="1"/>
              <a:t>питаннях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стратегії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797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 </a:t>
            </a:r>
            <a:r>
              <a:rPr lang="ru-RU" dirty="0" err="1"/>
              <a:t>матричній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/>
              <a:t>програми</a:t>
            </a:r>
            <a:r>
              <a:rPr lang="ru-RU" dirty="0"/>
              <a:t> (</a:t>
            </a:r>
            <a:r>
              <a:rPr lang="ru-RU" dirty="0" err="1"/>
              <a:t>проєкту</a:t>
            </a:r>
            <a:r>
              <a:rPr lang="ru-RU" dirty="0"/>
              <a:t>) </a:t>
            </a:r>
            <a:r>
              <a:rPr lang="ru-RU" dirty="0" err="1"/>
              <a:t>працює</a:t>
            </a:r>
            <a:r>
              <a:rPr lang="ru-RU" dirty="0"/>
              <a:t> з </a:t>
            </a:r>
            <a:r>
              <a:rPr lang="ru-RU" dirty="0" err="1"/>
              <a:t>безпосередньо</a:t>
            </a:r>
            <a:r>
              <a:rPr lang="ru-RU" dirty="0"/>
              <a:t> не </a:t>
            </a:r>
            <a:r>
              <a:rPr lang="ru-RU" dirty="0" err="1"/>
              <a:t>підпорядкованими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спеціалістами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лінійних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в основному </a:t>
            </a:r>
            <a:r>
              <a:rPr lang="ru-RU" dirty="0" err="1"/>
              <a:t>визначає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коли повинно бути </a:t>
            </a:r>
            <a:r>
              <a:rPr lang="ru-RU" dirty="0" err="1"/>
              <a:t>зроблене</a:t>
            </a:r>
            <a:r>
              <a:rPr lang="ru-RU" dirty="0"/>
              <a:t> в межах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 </a:t>
            </a:r>
            <a:r>
              <a:rPr lang="ru-RU" dirty="0" err="1"/>
              <a:t>Лінійні</a:t>
            </a:r>
            <a:r>
              <a:rPr lang="ru-RU" dirty="0"/>
              <a:t>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вирішують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і як буде </a:t>
            </a:r>
            <a:r>
              <a:rPr lang="ru-RU" dirty="0" err="1"/>
              <a:t>виконувати</a:t>
            </a:r>
            <a:r>
              <a:rPr lang="ru-RU" dirty="0"/>
              <a:t> ту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роботу</a:t>
            </a:r>
          </a:p>
        </p:txBody>
      </p:sp>
    </p:spTree>
    <p:extLst>
      <p:ext uri="{BB962C8B-B14F-4D97-AF65-F5344CB8AC3E}">
        <p14:creationId xmlns:p14="http://schemas.microsoft.com/office/powerpoint/2010/main" val="1046384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Матричний</a:t>
            </a:r>
            <a:r>
              <a:rPr lang="ru-RU" dirty="0"/>
              <a:t> тип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154" y="1484784"/>
            <a:ext cx="7611246" cy="43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05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матричної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485" y="1811851"/>
            <a:ext cx="5401429" cy="4010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380" y="5724439"/>
            <a:ext cx="5258534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45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Організації мережевого типу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Мережа </a:t>
            </a:r>
            <a:r>
              <a:rPr lang="ru-RU" dirty="0" err="1"/>
              <a:t>визначається</a:t>
            </a:r>
            <a:r>
              <a:rPr lang="ru-RU" dirty="0"/>
              <a:t> як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фірм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об’єднуються</a:t>
            </a:r>
            <a:r>
              <a:rPr lang="ru-RU" dirty="0"/>
              <a:t> з метою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і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перед </a:t>
            </a:r>
            <a:r>
              <a:rPr lang="ru-RU" dirty="0" err="1"/>
              <a:t>іншими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і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просторово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точці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Мережева</a:t>
            </a:r>
            <a:r>
              <a:rPr lang="ru-RU" dirty="0" smtClean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об’єднана</a:t>
            </a:r>
            <a:r>
              <a:rPr lang="ru-RU" dirty="0"/>
              <a:t>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організаційними</a:t>
            </a:r>
            <a:r>
              <a:rPr lang="ru-RU" dirty="0"/>
              <a:t> рамками,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Інтернет-технологій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технічний</a:t>
            </a:r>
            <a:r>
              <a:rPr lang="ru-RU" dirty="0"/>
              <a:t> базис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спільну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гнучку</a:t>
            </a:r>
            <a:r>
              <a:rPr lang="ru-RU" dirty="0"/>
              <a:t> і </a:t>
            </a:r>
            <a:r>
              <a:rPr lang="ru-RU" dirty="0" err="1"/>
              <a:t>ефективну</a:t>
            </a:r>
            <a:r>
              <a:rPr lang="ru-RU" dirty="0"/>
              <a:t> </a:t>
            </a:r>
            <a:r>
              <a:rPr lang="ru-RU" dirty="0" err="1"/>
              <a:t>організаційну</a:t>
            </a:r>
            <a:r>
              <a:rPr lang="ru-RU" dirty="0"/>
              <a:t> структуру,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традиційними</a:t>
            </a:r>
            <a:r>
              <a:rPr lang="ru-RU" dirty="0"/>
              <a:t> формами </a:t>
            </a:r>
            <a:r>
              <a:rPr lang="ru-RU" dirty="0" err="1"/>
              <a:t>організації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7317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Мережева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5752" y="1264771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являє</a:t>
            </a:r>
            <a:r>
              <a:rPr lang="ru-RU" sz="2400" dirty="0" smtClean="0"/>
              <a:t> </a:t>
            </a:r>
            <a:r>
              <a:rPr lang="ru-RU" sz="2400" dirty="0"/>
              <a:t>собою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err="1"/>
              <a:t>самостійних</a:t>
            </a:r>
            <a:r>
              <a:rPr lang="ru-RU" sz="2400" dirty="0"/>
              <a:t> </a:t>
            </a:r>
            <a:r>
              <a:rPr lang="ru-RU" sz="2400" dirty="0" err="1"/>
              <a:t>фірм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спеціалізованих</a:t>
            </a:r>
            <a:r>
              <a:rPr lang="ru-RU" sz="2400" dirty="0"/>
              <a:t> </a:t>
            </a:r>
            <a:r>
              <a:rPr lang="ru-RU" sz="2400" dirty="0" err="1"/>
              <a:t>структурних</a:t>
            </a:r>
            <a:r>
              <a:rPr lang="ru-RU" sz="2400" dirty="0"/>
              <a:t> </a:t>
            </a:r>
            <a:r>
              <a:rPr lang="ru-RU" sz="2400" dirty="0" err="1"/>
              <a:t>одиниць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, </a:t>
            </a:r>
            <a:r>
              <a:rPr lang="ru-RU" sz="2400" dirty="0" err="1"/>
              <a:t>пов’язаних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собою системою </a:t>
            </a:r>
            <a:r>
              <a:rPr lang="ru-RU" sz="2400" dirty="0" err="1"/>
              <a:t>договірних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,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координується</a:t>
            </a:r>
            <a:r>
              <a:rPr lang="ru-RU" sz="2400" dirty="0"/>
              <a:t> </a:t>
            </a:r>
            <a:r>
              <a:rPr lang="ru-RU" sz="2400" dirty="0" err="1"/>
              <a:t>ринковими</a:t>
            </a:r>
            <a:r>
              <a:rPr lang="ru-RU" sz="2400" dirty="0"/>
              <a:t> </a:t>
            </a:r>
            <a:r>
              <a:rPr lang="ru-RU" sz="2400" dirty="0" err="1"/>
              <a:t>механізмами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Замість</a:t>
            </a:r>
            <a:r>
              <a:rPr lang="ru-RU" sz="2400" dirty="0" smtClean="0"/>
              <a:t> </a:t>
            </a:r>
            <a:r>
              <a:rPr lang="ru-RU" sz="2400" dirty="0"/>
              <a:t>того,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утримувати</a:t>
            </a:r>
            <a:r>
              <a:rPr lang="ru-RU" sz="2400" dirty="0"/>
              <a:t> </a:t>
            </a:r>
            <a:r>
              <a:rPr lang="ru-RU" sz="2400" dirty="0" err="1"/>
              <a:t>всередині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ресурси</a:t>
            </a:r>
            <a:r>
              <a:rPr lang="ru-RU" sz="2400" dirty="0"/>
              <a:t>, </a:t>
            </a:r>
            <a:r>
              <a:rPr lang="ru-RU" sz="2400" dirty="0" err="1"/>
              <a:t>необхідні</a:t>
            </a:r>
            <a:r>
              <a:rPr lang="ru-RU" sz="2400" dirty="0"/>
              <a:t> для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 (</a:t>
            </a:r>
            <a:r>
              <a:rPr lang="ru-RU" sz="2400" dirty="0" err="1"/>
              <a:t>послуг</a:t>
            </a:r>
            <a:r>
              <a:rPr lang="ru-RU" sz="2400" dirty="0"/>
              <a:t>), </a:t>
            </a:r>
            <a:r>
              <a:rPr lang="ru-RU" sz="2400" dirty="0" err="1"/>
              <a:t>мережеві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активи</a:t>
            </a:r>
            <a:r>
              <a:rPr lang="ru-RU" sz="2400" dirty="0"/>
              <a:t> </a:t>
            </a:r>
            <a:r>
              <a:rPr lang="ru-RU" sz="2400" dirty="0" err="1"/>
              <a:t>кількох</a:t>
            </a:r>
            <a:r>
              <a:rPr lang="ru-RU" sz="2400" dirty="0"/>
              <a:t> </a:t>
            </a:r>
            <a:r>
              <a:rPr lang="ru-RU" sz="2400" dirty="0" err="1"/>
              <a:t>фірм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розташовані</a:t>
            </a:r>
            <a:r>
              <a:rPr lang="ru-RU" sz="2400" dirty="0"/>
              <a:t> в </a:t>
            </a:r>
            <a:r>
              <a:rPr lang="ru-RU" sz="2400" dirty="0" err="1"/>
              <a:t>різних</a:t>
            </a:r>
            <a:r>
              <a:rPr lang="ru-RU" sz="2400" dirty="0"/>
              <a:t> точках </a:t>
            </a:r>
            <a:r>
              <a:rPr lang="ru-RU" sz="2400" dirty="0" err="1"/>
              <a:t>ланцюга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споживчої</a:t>
            </a:r>
            <a:r>
              <a:rPr lang="ru-RU" sz="2400" dirty="0"/>
              <a:t> </a:t>
            </a:r>
            <a:r>
              <a:rPr lang="ru-RU" sz="2400" dirty="0" err="1"/>
              <a:t>цінності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Розрізняють</a:t>
            </a:r>
            <a:r>
              <a:rPr lang="ru-RU" sz="2400" dirty="0" smtClean="0"/>
              <a:t> </a:t>
            </a:r>
            <a:r>
              <a:rPr lang="ru-RU" sz="2400" dirty="0" err="1"/>
              <a:t>стабільні</a:t>
            </a:r>
            <a:r>
              <a:rPr lang="ru-RU" sz="2400" dirty="0"/>
              <a:t>, </a:t>
            </a:r>
            <a:r>
              <a:rPr lang="ru-RU" sz="2400" dirty="0" err="1"/>
              <a:t>динамічні</a:t>
            </a:r>
            <a:r>
              <a:rPr lang="ru-RU" sz="2400" dirty="0"/>
              <a:t> та </a:t>
            </a:r>
            <a:r>
              <a:rPr lang="ru-RU" sz="2400" dirty="0" err="1"/>
              <a:t>внутрішні</a:t>
            </a:r>
            <a:r>
              <a:rPr lang="ru-RU" sz="2400" dirty="0"/>
              <a:t> </a:t>
            </a: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 smtClean="0"/>
              <a:t>мережевих</a:t>
            </a:r>
            <a:r>
              <a:rPr lang="ru-RU" sz="2400" dirty="0" smtClean="0"/>
              <a:t> </a:t>
            </a:r>
            <a:r>
              <a:rPr lang="ru-RU" sz="2400" dirty="0" err="1"/>
              <a:t>організацій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6466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У </a:t>
            </a:r>
            <a:r>
              <a:rPr lang="ru-RU" dirty="0" err="1"/>
              <a:t>стабільних</a:t>
            </a:r>
            <a:r>
              <a:rPr lang="ru-RU" dirty="0"/>
              <a:t> мережах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посередникам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і не </a:t>
            </a:r>
            <a:r>
              <a:rPr lang="ru-RU" dirty="0" err="1"/>
              <a:t>належати</a:t>
            </a:r>
            <a:r>
              <a:rPr lang="ru-RU" dirty="0"/>
              <a:t> до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фірма-посередник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свою </a:t>
            </a:r>
            <a:r>
              <a:rPr lang="ru-RU" dirty="0" err="1"/>
              <a:t>конкурентоспроможність</a:t>
            </a:r>
            <a:r>
              <a:rPr lang="ru-RU" dirty="0"/>
              <a:t> шляхом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і поза межами </a:t>
            </a:r>
            <a:r>
              <a:rPr lang="ru-RU" dirty="0" err="1"/>
              <a:t>мережі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форма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конкурентні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вузької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 </a:t>
            </a:r>
            <a:r>
              <a:rPr lang="ru-RU" dirty="0" err="1"/>
              <a:t>підрядників</a:t>
            </a:r>
            <a:r>
              <a:rPr lang="ru-RU" dirty="0"/>
              <a:t>. Прикладом таких структур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фірми-таксі</a:t>
            </a:r>
            <a:r>
              <a:rPr lang="ru-RU" dirty="0"/>
              <a:t> по </a:t>
            </a:r>
            <a:r>
              <a:rPr lang="ru-RU" dirty="0" err="1"/>
              <a:t>перевезенню</a:t>
            </a:r>
            <a:r>
              <a:rPr lang="ru-RU" dirty="0"/>
              <a:t> </a:t>
            </a:r>
            <a:r>
              <a:rPr lang="ru-RU" dirty="0" err="1"/>
              <a:t>пасажирів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утримують</a:t>
            </a:r>
            <a:r>
              <a:rPr lang="ru-RU" dirty="0"/>
              <a:t> на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балансі</a:t>
            </a:r>
            <a:r>
              <a:rPr lang="ru-RU" dirty="0"/>
              <a:t> </a:t>
            </a:r>
            <a:r>
              <a:rPr lang="ru-RU" dirty="0" err="1"/>
              <a:t>транспортний</a:t>
            </a:r>
            <a:r>
              <a:rPr lang="ru-RU" dirty="0"/>
              <a:t> парк, </a:t>
            </a:r>
            <a:r>
              <a:rPr lang="ru-RU" dirty="0" err="1"/>
              <a:t>гаражі</a:t>
            </a:r>
            <a:r>
              <a:rPr lang="ru-RU" dirty="0"/>
              <a:t>, </a:t>
            </a:r>
            <a:r>
              <a:rPr lang="ru-RU" dirty="0" err="1"/>
              <a:t>майстерні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а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підприємців-фізичних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з </a:t>
            </a:r>
            <a:r>
              <a:rPr lang="ru-RU" dirty="0" err="1"/>
              <a:t>власними</a:t>
            </a:r>
            <a:r>
              <a:rPr lang="ru-RU" dirty="0"/>
              <a:t> </a:t>
            </a:r>
            <a:r>
              <a:rPr lang="ru-RU" dirty="0" err="1"/>
              <a:t>автомобілями</a:t>
            </a:r>
            <a:r>
              <a:rPr lang="ru-RU" dirty="0"/>
              <a:t>. В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про </a:t>
            </a:r>
            <a:r>
              <a:rPr lang="ru-RU" dirty="0" err="1"/>
              <a:t>віртуальну</a:t>
            </a:r>
            <a:r>
              <a:rPr lang="ru-RU" dirty="0"/>
              <a:t> структуру,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взаємозв’язки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3398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динамічній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головна</a:t>
            </a:r>
            <a:r>
              <a:rPr lang="ru-RU" dirty="0" smtClean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в </a:t>
            </a:r>
            <a:r>
              <a:rPr lang="ru-RU" dirty="0" err="1"/>
              <a:t>ролі</a:t>
            </a:r>
            <a:r>
              <a:rPr lang="ru-RU" dirty="0"/>
              <a:t> «системного </a:t>
            </a:r>
            <a:r>
              <a:rPr lang="ru-RU" dirty="0" err="1"/>
              <a:t>інтегратора</a:t>
            </a:r>
            <a:r>
              <a:rPr lang="ru-RU" dirty="0"/>
              <a:t>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ланцюга</a:t>
            </a:r>
            <a:r>
              <a:rPr lang="ru-RU" dirty="0"/>
              <a:t> «</a:t>
            </a:r>
            <a:r>
              <a:rPr lang="ru-RU" dirty="0" err="1"/>
              <a:t>проєктування</a:t>
            </a:r>
            <a:r>
              <a:rPr lang="ru-RU" dirty="0"/>
              <a:t> – </a:t>
            </a:r>
            <a:r>
              <a:rPr lang="ru-RU" dirty="0" err="1"/>
              <a:t>виробництво</a:t>
            </a:r>
            <a:r>
              <a:rPr lang="ru-RU" dirty="0"/>
              <a:t> – </a:t>
            </a:r>
            <a:r>
              <a:rPr lang="ru-RU" dirty="0" err="1"/>
              <a:t>реалізація</a:t>
            </a:r>
            <a:r>
              <a:rPr lang="ru-RU" dirty="0"/>
              <a:t>» </a:t>
            </a:r>
            <a:r>
              <a:rPr lang="ru-RU" dirty="0" err="1"/>
              <a:t>тимчасовий</a:t>
            </a:r>
            <a:r>
              <a:rPr lang="ru-RU" dirty="0"/>
              <a:t> союз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один </a:t>
            </a:r>
            <a:r>
              <a:rPr lang="ru-RU" dirty="0" err="1"/>
              <a:t>від</a:t>
            </a:r>
            <a:r>
              <a:rPr lang="ru-RU" dirty="0"/>
              <a:t> одного </a:t>
            </a:r>
            <a:r>
              <a:rPr lang="ru-RU" dirty="0" err="1"/>
              <a:t>партнерів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, в першу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інноваційного</a:t>
            </a:r>
            <a:r>
              <a:rPr lang="ru-RU" dirty="0"/>
              <a:t> продукту.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про </a:t>
            </a:r>
            <a:r>
              <a:rPr lang="ru-RU" dirty="0" err="1"/>
              <a:t>використання</a:t>
            </a:r>
            <a:r>
              <a:rPr lang="ru-RU" dirty="0"/>
              <a:t> принципу кластеру,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і при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завершенні</a:t>
            </a:r>
            <a:r>
              <a:rPr lang="ru-RU" dirty="0"/>
              <a:t> </a:t>
            </a:r>
            <a:r>
              <a:rPr lang="ru-RU" dirty="0" err="1"/>
              <a:t>розпадається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за таким принципом,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139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утворюються</a:t>
            </a:r>
            <a:r>
              <a:rPr lang="ru-RU" sz="2400" dirty="0" smtClean="0"/>
              <a:t> </a:t>
            </a:r>
            <a:r>
              <a:rPr lang="ru-RU" sz="2400" dirty="0"/>
              <a:t>шляхом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вільного</a:t>
            </a:r>
            <a:r>
              <a:rPr lang="ru-RU" sz="2400" dirty="0"/>
              <a:t> </a:t>
            </a:r>
            <a:r>
              <a:rPr lang="ru-RU" sz="2400" dirty="0" err="1"/>
              <a:t>підприємництва</a:t>
            </a:r>
            <a:r>
              <a:rPr lang="ru-RU" sz="2400" dirty="0"/>
              <a:t> в межах великих </a:t>
            </a:r>
            <a:r>
              <a:rPr lang="ru-RU" sz="2400" dirty="0" err="1"/>
              <a:t>корпорацій</a:t>
            </a:r>
            <a:r>
              <a:rPr lang="ru-RU" sz="2400" dirty="0"/>
              <a:t>, </a:t>
            </a:r>
            <a:r>
              <a:rPr lang="ru-RU" sz="2400" dirty="0" err="1"/>
              <a:t>основи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закладені</a:t>
            </a:r>
            <a:r>
              <a:rPr lang="ru-RU" sz="2400" dirty="0"/>
              <a:t> в </a:t>
            </a:r>
            <a:r>
              <a:rPr lang="ru-RU" sz="2400" dirty="0" err="1"/>
              <a:t>практичній</a:t>
            </a:r>
            <a:r>
              <a:rPr lang="ru-RU" sz="2400" dirty="0"/>
              <a:t> </a:t>
            </a:r>
            <a:r>
              <a:rPr lang="ru-RU" sz="2400" dirty="0" err="1"/>
              <a:t>філософії</a:t>
            </a:r>
            <a:r>
              <a:rPr lang="ru-RU" sz="2400" dirty="0"/>
              <a:t> </a:t>
            </a:r>
            <a:r>
              <a:rPr lang="ru-RU" sz="2400" dirty="0" err="1"/>
              <a:t>інтрапренерства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Основний</a:t>
            </a:r>
            <a:r>
              <a:rPr lang="ru-RU" sz="2400" dirty="0" smtClean="0"/>
              <a:t> </a:t>
            </a:r>
            <a:r>
              <a:rPr lang="ru-RU" sz="2400" dirty="0"/>
              <a:t>принцип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утворення</a:t>
            </a:r>
            <a:r>
              <a:rPr lang="ru-RU" sz="2400" dirty="0"/>
              <a:t> – </a:t>
            </a:r>
            <a:r>
              <a:rPr lang="ru-RU" sz="2400" dirty="0" err="1"/>
              <a:t>взаємодія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підрозділами</a:t>
            </a:r>
            <a:r>
              <a:rPr lang="ru-RU" sz="2400" dirty="0"/>
              <a:t> </a:t>
            </a:r>
            <a:r>
              <a:rPr lang="ru-RU" sz="2400" dirty="0" err="1"/>
              <a:t>однієї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ринкових</a:t>
            </a:r>
            <a:r>
              <a:rPr lang="ru-RU" sz="2400" dirty="0"/>
              <a:t> </a:t>
            </a:r>
            <a:r>
              <a:rPr lang="ru-RU" sz="2400" dirty="0" err="1"/>
              <a:t>цін</a:t>
            </a:r>
            <a:r>
              <a:rPr lang="ru-RU" sz="2400" dirty="0"/>
              <a:t>. </a:t>
            </a:r>
            <a:r>
              <a:rPr lang="ru-RU" sz="2400" dirty="0" err="1"/>
              <a:t>Підрозділи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здійснювати</a:t>
            </a:r>
            <a:r>
              <a:rPr lang="ru-RU" sz="2400" dirty="0"/>
              <a:t> </a:t>
            </a:r>
            <a:r>
              <a:rPr lang="ru-RU" sz="2400" dirty="0" err="1"/>
              <a:t>операції</a:t>
            </a:r>
            <a:r>
              <a:rPr lang="ru-RU" sz="2400" dirty="0"/>
              <a:t> </a:t>
            </a:r>
            <a:r>
              <a:rPr lang="ru-RU" sz="2400" dirty="0" err="1"/>
              <a:t>купівлі</a:t>
            </a:r>
            <a:r>
              <a:rPr lang="ru-RU" sz="2400" dirty="0"/>
              <a:t>/продажу і поза межами </a:t>
            </a:r>
            <a:r>
              <a:rPr lang="ru-RU" sz="2400" dirty="0" err="1"/>
              <a:t>даної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err="1" smtClean="0"/>
              <a:t>Типовими</a:t>
            </a:r>
            <a:r>
              <a:rPr lang="ru-RU" sz="2400" dirty="0" smtClean="0"/>
              <a:t> </a:t>
            </a:r>
            <a:r>
              <a:rPr lang="ru-RU" sz="2400" dirty="0"/>
              <a:t>прикладами є </a:t>
            </a:r>
            <a:r>
              <a:rPr lang="ru-RU" sz="2400" dirty="0" err="1"/>
              <a:t>внутрішня</a:t>
            </a:r>
            <a:r>
              <a:rPr lang="ru-RU" sz="2400" dirty="0"/>
              <a:t> </a:t>
            </a:r>
            <a:r>
              <a:rPr lang="ru-RU" sz="2400" dirty="0" err="1"/>
              <a:t>кооперація</a:t>
            </a:r>
            <a:r>
              <a:rPr lang="ru-RU" sz="2400" dirty="0"/>
              <a:t> та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аутсорсингових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 </a:t>
            </a:r>
            <a:r>
              <a:rPr lang="ru-RU" sz="2400" dirty="0" err="1"/>
              <a:t>вузько</a:t>
            </a:r>
            <a:r>
              <a:rPr lang="ru-RU" sz="2400" dirty="0"/>
              <a:t> </a:t>
            </a:r>
            <a:r>
              <a:rPr lang="ru-RU" sz="2400" dirty="0" err="1"/>
              <a:t>спеціалізованих</a:t>
            </a:r>
            <a:r>
              <a:rPr lang="ru-RU" sz="2400" dirty="0"/>
              <a:t> </a:t>
            </a:r>
            <a:r>
              <a:rPr lang="ru-RU" sz="2400" dirty="0" err="1"/>
              <a:t>компаній</a:t>
            </a:r>
            <a:r>
              <a:rPr lang="ru-RU" sz="2400" dirty="0"/>
              <a:t> (</a:t>
            </a:r>
            <a:r>
              <a:rPr lang="ru-RU" sz="2400" dirty="0" err="1"/>
              <a:t>юридичні</a:t>
            </a:r>
            <a:r>
              <a:rPr lang="ru-RU" sz="2400" dirty="0"/>
              <a:t>, </a:t>
            </a:r>
            <a:r>
              <a:rPr lang="ru-RU" sz="2400" dirty="0" err="1"/>
              <a:t>облікові</a:t>
            </a:r>
            <a:r>
              <a:rPr lang="ru-RU" sz="2400" dirty="0"/>
              <a:t>, </a:t>
            </a:r>
            <a:r>
              <a:rPr lang="ru-RU" sz="2400" dirty="0" err="1"/>
              <a:t>рекрутингові</a:t>
            </a:r>
            <a:r>
              <a:rPr lang="ru-RU" sz="2400" dirty="0"/>
              <a:t>, </a:t>
            </a:r>
            <a:r>
              <a:rPr lang="ru-RU" sz="2400" dirty="0" err="1"/>
              <a:t>рекламні</a:t>
            </a:r>
            <a:r>
              <a:rPr lang="ru-RU" sz="2400" dirty="0"/>
              <a:t>, </a:t>
            </a:r>
            <a:r>
              <a:rPr lang="ru-RU" sz="2400" dirty="0" err="1"/>
              <a:t>інформаційні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91505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r>
              <a:rPr lang="ru-RU" sz="2000" b="1" dirty="0" err="1" smtClean="0"/>
              <a:t>Мережева</a:t>
            </a:r>
            <a:r>
              <a:rPr lang="ru-RU" sz="2000" b="1" dirty="0" smtClean="0"/>
              <a:t> структура</a:t>
            </a:r>
            <a:r>
              <a:rPr lang="ru-RU" sz="2000" dirty="0" smtClean="0"/>
              <a:t>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передбачає</a:t>
            </a:r>
            <a:r>
              <a:rPr lang="ru-RU" sz="2000" dirty="0" smtClean="0"/>
              <a:t> передачу </a:t>
            </a:r>
            <a:r>
              <a:rPr lang="ru-RU" sz="2000" dirty="0" err="1" smtClean="0"/>
              <a:t>компанією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фірмам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координацію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невеликої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43608" y="1484784"/>
            <a:ext cx="7812980" cy="4411716"/>
            <a:chOff x="1140" y="11032"/>
            <a:chExt cx="9766" cy="4136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7212" y="11032"/>
              <a:ext cx="3600" cy="108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Компанія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що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обслуговує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рахунки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здійснює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бухгалтерський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облік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США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1152" y="11142"/>
              <a:ext cx="3993" cy="9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Розробка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дизайн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продукції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що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виробляється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Канада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140" y="13440"/>
              <a:ext cx="3600" cy="702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Транспортна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компанія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Корея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7306" y="13452"/>
              <a:ext cx="3600" cy="702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Компанія-дистриб’ютор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Європа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164" y="14466"/>
              <a:ext cx="3600" cy="702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Компанія-виробник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Азія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4906" y="11886"/>
              <a:ext cx="2445" cy="1632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82353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Стрижнева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компанія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брокери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H="1">
              <a:off x="7182" y="12030"/>
              <a:ext cx="67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4158" y="12000"/>
              <a:ext cx="79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V="1">
              <a:off x="4740" y="13350"/>
              <a:ext cx="612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V="1">
              <a:off x="5952" y="13500"/>
              <a:ext cx="0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7002" y="13140"/>
              <a:ext cx="738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521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08720"/>
            <a:ext cx="813690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300" b="1" dirty="0"/>
              <a:t>Основні складові організаційного процесу (організаційної діяльності): </a:t>
            </a:r>
            <a:endParaRPr lang="uk-UA" sz="2300" b="1" dirty="0" smtClean="0"/>
          </a:p>
          <a:p>
            <a:pPr algn="just"/>
            <a:r>
              <a:rPr lang="uk-UA" sz="2300" dirty="0" smtClean="0"/>
              <a:t>– </a:t>
            </a:r>
            <a:r>
              <a:rPr lang="uk-UA" sz="2300" u="sng" dirty="0"/>
              <a:t>поділ праці </a:t>
            </a:r>
            <a:r>
              <a:rPr lang="uk-UA" sz="2300" dirty="0"/>
              <a:t>– поділ загальної роботи на окремі складові частини, достатні для виконання окремим працівником відповідно до його кваліфікації та здібностей; </a:t>
            </a:r>
            <a:endParaRPr lang="uk-UA" sz="2300" dirty="0" smtClean="0"/>
          </a:p>
          <a:p>
            <a:pPr algn="just"/>
            <a:r>
              <a:rPr lang="uk-UA" sz="2300" dirty="0" smtClean="0"/>
              <a:t>– </a:t>
            </a:r>
            <a:r>
              <a:rPr lang="uk-UA" sz="2300" u="sng" dirty="0" err="1"/>
              <a:t>департаменталізація</a:t>
            </a:r>
            <a:r>
              <a:rPr lang="uk-UA" sz="2300" dirty="0"/>
              <a:t> – групування робіт та видів діяльності у певні блоки (підрозділи: групи, відділи, сектори, цехи, виробництва тощо); </a:t>
            </a:r>
            <a:endParaRPr lang="uk-UA" sz="2300" dirty="0" smtClean="0"/>
          </a:p>
          <a:p>
            <a:pPr algn="just"/>
            <a:r>
              <a:rPr lang="uk-UA" sz="2300" dirty="0" smtClean="0"/>
              <a:t>– </a:t>
            </a:r>
            <a:r>
              <a:rPr lang="uk-UA" sz="2300" u="sng" dirty="0"/>
              <a:t>делегування повноважень </a:t>
            </a:r>
            <a:r>
              <a:rPr lang="uk-UA" sz="2300" dirty="0"/>
              <a:t>– підпорядкування окремого підрозділу керівникові, який отримує необхідні повноваження; </a:t>
            </a:r>
            <a:endParaRPr lang="uk-UA" sz="2300" dirty="0" smtClean="0"/>
          </a:p>
          <a:p>
            <a:pPr algn="just"/>
            <a:r>
              <a:rPr lang="uk-UA" sz="2300" dirty="0" smtClean="0"/>
              <a:t>– </a:t>
            </a:r>
            <a:r>
              <a:rPr lang="uk-UA" sz="2300" u="sng" dirty="0"/>
              <a:t>встановлення діапазону контролю </a:t>
            </a:r>
            <a:r>
              <a:rPr lang="uk-UA" sz="2300" dirty="0"/>
              <a:t>– визначення кількості працівників, безпосередньо підлеглих окремому менеджерові; </a:t>
            </a:r>
            <a:endParaRPr lang="uk-UA" sz="2300" dirty="0" smtClean="0"/>
          </a:p>
          <a:p>
            <a:pPr algn="just"/>
            <a:r>
              <a:rPr lang="uk-UA" sz="2300" dirty="0" smtClean="0"/>
              <a:t>– </a:t>
            </a:r>
            <a:r>
              <a:rPr lang="uk-UA" sz="2300" u="sng" dirty="0"/>
              <a:t>створення механізмів координації </a:t>
            </a:r>
            <a:r>
              <a:rPr lang="uk-UA" sz="2300" dirty="0"/>
              <a:t>– забезпечення вертикальної та горизонтальної координації робіт та видів діяльності. </a:t>
            </a:r>
          </a:p>
        </p:txBody>
      </p:sp>
    </p:spTree>
    <p:extLst>
      <p:ext uri="{BB962C8B-B14F-4D97-AF65-F5344CB8AC3E}">
        <p14:creationId xmlns:p14="http://schemas.microsoft.com/office/powerpoint/2010/main" val="2796556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мережевих</a:t>
            </a:r>
            <a:r>
              <a:rPr lang="ru-RU" dirty="0"/>
              <a:t> структур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844824"/>
            <a:ext cx="7524152" cy="326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65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1.Спеціалізація робочих завдань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(розподіл праці) - це ступінь, в якому робочі завдання розбиваються на самостійні операції.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Види спеціалізації: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Горизонтальна спеціалізація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постадійний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розподіл робочих завдань, що починається з  надходження ресурсів і закінчується виходом продукції або послуг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Вертикальна спеціалізація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поділ організації на рівні управління.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Департаменталізація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робочих завдань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це процес групування робочих завдань (видів діяльності) та їх виконавців в окремі блоки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Системи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департаменталізації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Функціональна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Дивізіональна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Матрична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Командна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Мережева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4. Принципи ефективної побудови організаційних структур </a:t>
            </a:r>
            <a:r>
              <a:rPr lang="uk-UA" u="sng" dirty="0">
                <a:effectLst/>
                <a:hlinkClick r:id="rId2" tooltip="Глосарій: Управління"/>
              </a:rPr>
              <a:t>управління</a:t>
            </a:r>
            <a:r>
              <a:rPr lang="uk-UA" dirty="0">
                <a:effectLst/>
              </a:rPr>
              <a:t>.</a:t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504" y="1958059"/>
            <a:ext cx="8884096" cy="38779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фективна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побудова організаційної структури базується на принципах, що забезпечують відповідність цілям, простоту, чіткість і гнучкість, включаючи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єдність мети, первинність функцій відносно структури, функціональну замкнутість підрозділів,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єдиноначальство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оптимальну норму керованості, відповідність зовнішньому середовищу та оптимізацію поділу праці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що допомагає уникнути дублювання, забезпечити завантаженість персоналу та ефективне прийняття рішень, а також визначити права й обов'язки. 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Основні принципи: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Єдності мети: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Усі елементи структури мають бути спрямовані на досягнення спільної мети.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Первинності функцій над структурою: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Спочатку визначаються функції, а потім створюється структура для їх реалізації.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Функціональної замкнутості: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Кожен підрозділ має чітко визначене коло завдань.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Простоти: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Структура має бути зрозумілою і легкою для сприйняття персоналом.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Єдиноначальства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Працівник підпорядковується одному керівнику.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Оптимальної норми керованості: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Кількість підлеглих має бути обмеженою.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Відповідності зовнішньому середовищу: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Структура повинна враховувати умови, в яких працює організація.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Оптимізації поділу праці: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Створення повністю завантажених робочих місць і усунення дублювання функцій.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Відповідності повноважень обов'язкам: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Чітке співвідношення між правами та відповідальністю.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Додаткові вимоги: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Централізація та децентралізація: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Збалансоване співвідношення між ними залежно від масштабів та завдань.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Розробка прав і обов'язків: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Чітке визначення ролей кожного працівника.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Економічна ефективність: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Мінімізація витрат на утримання апарату управління.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731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блоки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Установлення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посад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ланцюгом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команд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службових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err="1" smtClean="0"/>
              <a:t>Фактори</a:t>
            </a:r>
            <a:r>
              <a:rPr lang="ru-RU" sz="2700" b="1" dirty="0" smtClean="0"/>
              <a:t>, </a:t>
            </a:r>
            <a:r>
              <a:rPr lang="ru-RU" sz="2700" b="1" dirty="0" err="1" smtClean="0"/>
              <a:t>що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впливають</a:t>
            </a:r>
            <a:r>
              <a:rPr lang="ru-RU" sz="2700" b="1" dirty="0" smtClean="0"/>
              <a:t> на структуру </a:t>
            </a:r>
            <a:r>
              <a:rPr lang="ru-RU" sz="2700" b="1" dirty="0" err="1" smtClean="0"/>
              <a:t>організації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395536" y="1628800"/>
            <a:ext cx="8568862" cy="4968552"/>
            <a:chOff x="2308" y="1266"/>
            <a:chExt cx="7323" cy="2835"/>
          </a:xfrm>
        </p:grpSpPr>
        <p:sp>
          <p:nvSpPr>
            <p:cNvPr id="2068" name="AutoShape 20"/>
            <p:cNvSpPr>
              <a:spLocks noChangeAspect="1" noChangeArrowheads="1" noTextEdit="1"/>
            </p:cNvSpPr>
            <p:nvPr/>
          </p:nvSpPr>
          <p:spPr bwMode="auto">
            <a:xfrm>
              <a:off x="2308" y="1266"/>
              <a:ext cx="7200" cy="283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2580" y="1401"/>
              <a:ext cx="190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Ситуаційні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фактори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2851" y="1941"/>
              <a:ext cx="1495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Стратегія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2431" y="2581"/>
              <a:ext cx="2092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Зовнішнє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середовище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2493" y="3291"/>
              <a:ext cx="2125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Технологія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5704" y="1941"/>
              <a:ext cx="14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5704" y="1941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5704" y="2346"/>
              <a:ext cx="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5976" y="2346"/>
              <a:ext cx="1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5976" y="2751"/>
              <a:ext cx="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6248" y="2751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 flipH="1">
              <a:off x="5704" y="3291"/>
              <a:ext cx="5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5704" y="3291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5704" y="3831"/>
              <a:ext cx="14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7199" y="1941"/>
              <a:ext cx="0" cy="18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5939" y="1941"/>
              <a:ext cx="1394" cy="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Традиційна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вертикальна структура 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або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нова горизонтальна структура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8216" y="2481"/>
              <a:ext cx="1415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Результати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діяльності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компанії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4753" y="2076"/>
              <a:ext cx="817" cy="189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7334" y="2076"/>
              <a:ext cx="817" cy="189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10328" cy="45152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 скласти організаційну структуру підприємства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yak-prosto.com/images/0/f/yak-sklasti-organizaciynu-strukturu-pidpriyem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0574" y="4149080"/>
            <a:ext cx="4243426" cy="27089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05273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Врахувати ті цілі, які поставлені перед вашим підприємством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0080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Виділити ті відділи, які є традиційними: бухгалтерія, відділ кадрів, канцелярія, господарський та юридичний відділ.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36912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Продумати існування горизонтальних зв'язків між підрозділами. Якщо ви - виробник товарів чи іншої продукції, то традиційним видом взаємодії буде безпосередньо виробництво - відділи продажів або збуту - фінансовий облік.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437112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Встановити вертикальні зв'язки між посадами, ієрархічну підпорядкованість</a:t>
            </a:r>
            <a:r>
              <a:rPr lang="uk-UA" sz="2400" dirty="0" smtClean="0"/>
              <a:t>.</a:t>
            </a:r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абстрактна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параметрами: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u="sng" dirty="0"/>
              <a:t>Складність</a:t>
            </a:r>
            <a:r>
              <a:rPr lang="uk-UA" dirty="0"/>
              <a:t> – кількість виразних ознак організації. Чим більше вертикальних рівнів в ієрархії управління та підрозділів на одному рівні, тим складніше координувати діяльність організації. </a:t>
            </a:r>
            <a:endParaRPr lang="uk-UA" dirty="0" smtClean="0"/>
          </a:p>
          <a:p>
            <a:r>
              <a:rPr lang="uk-UA" b="1" u="sng" dirty="0" smtClean="0"/>
              <a:t>Ступінь </a:t>
            </a:r>
            <a:r>
              <a:rPr lang="uk-UA" b="1" u="sng" dirty="0"/>
              <a:t>формалізації </a:t>
            </a:r>
            <a:r>
              <a:rPr lang="uk-UA" dirty="0"/>
              <a:t>– ступінь, в якому організація покладається на правила та процедури, спрямовуючи поведінку своїх працівників. Чим більше правил та регуляторів в організації, тим більш формалізованою є структура організації. </a:t>
            </a:r>
            <a:endParaRPr lang="uk-UA" dirty="0" smtClean="0"/>
          </a:p>
          <a:p>
            <a:r>
              <a:rPr lang="uk-UA" b="1" u="sng" dirty="0" smtClean="0"/>
              <a:t>Централізація</a:t>
            </a:r>
            <a:r>
              <a:rPr lang="uk-UA" dirty="0" smtClean="0"/>
              <a:t> </a:t>
            </a:r>
            <a:r>
              <a:rPr lang="uk-UA" dirty="0"/>
              <a:t>– місце зосередження права прийняття рішень. Якщо всі рішення (або їх більшість) приймаються вищими керівниками, тоді організація є централізованою. </a:t>
            </a:r>
            <a:endParaRPr lang="uk-UA" dirty="0" smtClean="0"/>
          </a:p>
          <a:p>
            <a:r>
              <a:rPr lang="uk-UA" b="1" u="sng" dirty="0" smtClean="0"/>
              <a:t>Децентралізація</a:t>
            </a:r>
            <a:r>
              <a:rPr lang="uk-UA" dirty="0" smtClean="0"/>
              <a:t> </a:t>
            </a:r>
            <a:r>
              <a:rPr lang="uk-UA" dirty="0"/>
              <a:t>– передача права прийняття рішень з вищих рівнів управління на нижчі.</a:t>
            </a:r>
          </a:p>
        </p:txBody>
      </p:sp>
    </p:spTree>
    <p:extLst>
      <p:ext uri="{BB962C8B-B14F-4D97-AF65-F5344CB8AC3E}">
        <p14:creationId xmlns:p14="http://schemas.microsoft.com/office/powerpoint/2010/main" val="264417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effectLst/>
              </a:rPr>
              <a:t>функція </a:t>
            </a:r>
            <a:r>
              <a:rPr lang="uk-UA" b="1" i="1" dirty="0" smtClean="0">
                <a:effectLst/>
              </a:rPr>
              <a:t>організація проходить </a:t>
            </a:r>
            <a:r>
              <a:rPr lang="uk-UA" b="1" i="1" dirty="0">
                <a:effectLst/>
              </a:rPr>
              <a:t>три фази свого </a:t>
            </a:r>
            <a:r>
              <a:rPr lang="uk-UA" b="1" i="1" dirty="0" smtClean="0">
                <a:effectLst/>
              </a:rPr>
              <a:t>здійснення: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pPr algn="just"/>
            <a:r>
              <a:rPr lang="uk-UA" b="1" i="1" dirty="0"/>
              <a:t>Фаза </a:t>
            </a:r>
            <a:r>
              <a:rPr lang="uk-UA" b="1" i="1" dirty="0" err="1" smtClean="0"/>
              <a:t>ініціюваня</a:t>
            </a:r>
            <a:r>
              <a:rPr lang="uk-UA" b="1" i="1" dirty="0" smtClean="0"/>
              <a:t> (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 smtClean="0"/>
              <a:t>;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;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)</a:t>
            </a:r>
            <a:r>
              <a:rPr lang="uk-UA" b="1" i="1" dirty="0" smtClean="0"/>
              <a:t>;</a:t>
            </a:r>
          </a:p>
          <a:p>
            <a:r>
              <a:rPr lang="uk-UA" b="1" i="1" dirty="0"/>
              <a:t>Фаза	облаштування	(координації</a:t>
            </a:r>
            <a:r>
              <a:rPr lang="uk-UA" b="1" i="1" dirty="0" smtClean="0"/>
              <a:t>) (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/>
              <a:t>складу </a:t>
            </a:r>
            <a:r>
              <a:rPr lang="ru-RU" dirty="0" err="1"/>
              <a:t>виконавців</a:t>
            </a:r>
            <a:r>
              <a:rPr lang="ru-RU" dirty="0"/>
              <a:t>;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 smtClean="0"/>
              <a:t>виконавців</a:t>
            </a:r>
            <a:r>
              <a:rPr lang="ru-RU" dirty="0" smtClean="0"/>
              <a:t>)</a:t>
            </a:r>
            <a:r>
              <a:rPr lang="uk-UA" b="1" i="1" dirty="0" smtClean="0"/>
              <a:t>;</a:t>
            </a:r>
          </a:p>
          <a:p>
            <a:r>
              <a:rPr lang="uk-UA" b="1" i="1" dirty="0"/>
              <a:t>Фаза	розпорядча	(адміністрування</a:t>
            </a:r>
            <a:r>
              <a:rPr lang="uk-UA" b="1" i="1" dirty="0" smtClean="0"/>
              <a:t>) (</a:t>
            </a:r>
            <a:r>
              <a:rPr lang="ru-RU" dirty="0" err="1" smtClean="0"/>
              <a:t>делегування</a:t>
            </a:r>
            <a:r>
              <a:rPr lang="ru-RU" dirty="0" smtClean="0"/>
              <a:t> </a:t>
            </a:r>
            <a:r>
              <a:rPr lang="ru-RU" dirty="0" err="1"/>
              <a:t>повноважень</a:t>
            </a:r>
            <a:r>
              <a:rPr lang="ru-RU" dirty="0"/>
              <a:t> та </a:t>
            </a:r>
            <a:r>
              <a:rPr lang="ru-RU" dirty="0" err="1"/>
              <a:t>обов’язків</a:t>
            </a:r>
            <a:r>
              <a:rPr lang="ru-RU" dirty="0"/>
              <a:t>;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розпоряджень</a:t>
            </a:r>
            <a:r>
              <a:rPr lang="ru-RU" dirty="0"/>
              <a:t>;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 smtClean="0"/>
              <a:t>розпоряджень</a:t>
            </a:r>
            <a:r>
              <a:rPr lang="ru-RU" dirty="0" smtClean="0"/>
              <a:t>)</a:t>
            </a:r>
            <a:r>
              <a:rPr lang="uk-UA" b="1" i="1" dirty="0" smtClean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613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Загалом, практичним результатом виконання організаційної функції вважається: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– </a:t>
            </a:r>
            <a:r>
              <a:rPr lang="uk-UA" dirty="0"/>
              <a:t>затвердження структури виробництва, структури органів управління, схеми взаємозв’язків між підрозділами; </a:t>
            </a:r>
            <a:r>
              <a:rPr lang="uk-UA" dirty="0" smtClean="0"/>
              <a:t> </a:t>
            </a:r>
          </a:p>
          <a:p>
            <a:r>
              <a:rPr lang="uk-UA" dirty="0" smtClean="0"/>
              <a:t>- регламентація </a:t>
            </a:r>
            <a:r>
              <a:rPr lang="uk-UA" dirty="0"/>
              <a:t>функцій, </a:t>
            </a:r>
            <a:r>
              <a:rPr lang="uk-UA" dirty="0" err="1"/>
              <a:t>підфункцій</a:t>
            </a:r>
            <a:r>
              <a:rPr lang="uk-UA" dirty="0"/>
              <a:t>, робіт і операцій, встановлення прав та обов’язків органів управління й посадових осіб;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затвердження положень, інструкцій;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підбір, розстановка кадрів і формування штатів працівників у керуючій та керованій системах</a:t>
            </a:r>
          </a:p>
        </p:txBody>
      </p:sp>
    </p:spTree>
    <p:extLst>
      <p:ext uri="{BB962C8B-B14F-4D97-AF65-F5344CB8AC3E}">
        <p14:creationId xmlns:p14="http://schemas.microsoft.com/office/powerpoint/2010/main" val="250424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2. Централізація та </a:t>
            </a:r>
            <a:r>
              <a:rPr lang="uk-UA" u="sng" dirty="0">
                <a:effectLst/>
                <a:hlinkClick r:id="rId2" tooltip="Глосарій: Децентралізація"/>
              </a:rPr>
              <a:t>децентралізація</a:t>
            </a:r>
            <a:r>
              <a:rPr lang="uk-UA" dirty="0">
                <a:effectLst/>
              </a:rPr>
              <a:t> </a:t>
            </a:r>
            <a:r>
              <a:rPr lang="uk-UA" u="sng" dirty="0">
                <a:effectLst/>
                <a:hlinkClick r:id="rId3" tooltip="Глосарій: Управління"/>
              </a:rPr>
              <a:t>управління</a:t>
            </a:r>
            <a:r>
              <a:rPr lang="uk-UA" dirty="0">
                <a:effectLst/>
              </a:rPr>
              <a:t>.</a:t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uk-UA" sz="4000" dirty="0" smtClean="0"/>
              <a:t>Термін</a:t>
            </a:r>
            <a:r>
              <a:rPr lang="uk-UA" sz="4000" dirty="0"/>
              <a:t> </a:t>
            </a:r>
            <a:r>
              <a:rPr lang="uk-UA" sz="4000" b="1" dirty="0"/>
              <a:t>"централізація"</a:t>
            </a:r>
            <a:r>
              <a:rPr lang="uk-UA" sz="4000" dirty="0"/>
              <a:t> визначає, що повноваження і відповідальність зберігаються за підрозділами або посадами, які відносяться до центрального апарату управління або дирекції.</a:t>
            </a:r>
          </a:p>
          <a:p>
            <a:r>
              <a:rPr lang="uk-UA" sz="4000" b="1" dirty="0"/>
              <a:t>Децентралізація</a:t>
            </a:r>
            <a:r>
              <a:rPr lang="uk-UA" sz="4000" dirty="0"/>
              <a:t> є ступінь передачі повноважень на нижчі рівні управління.</a:t>
            </a:r>
          </a:p>
          <a:p>
            <a:r>
              <a:rPr lang="uk-UA" sz="4000" dirty="0"/>
              <a:t>Проблема централізації або децентралізації становить визначення міри знаходження оптимального для конкретної організації розподілу повноважень і відповідальності. При високому рівні централізації всі розпорядження, рішення, які проходять через проміжні ланки управління, не піддаються доповненням, змінам.</a:t>
            </a:r>
          </a:p>
          <a:p>
            <a:r>
              <a:rPr lang="uk-UA" sz="4000" b="1" i="1" dirty="0"/>
              <a:t>Прямі показники децентралізації:</a:t>
            </a:r>
            <a:endParaRPr lang="uk-UA" sz="4000" dirty="0"/>
          </a:p>
          <a:p>
            <a:r>
              <a:rPr lang="uk-UA" sz="4000" dirty="0"/>
              <a:t>1) Кількість рішень, що приймаються на нижчих рівнях .Фірма "</a:t>
            </a:r>
            <a:r>
              <a:rPr lang="uk-UA" sz="4000" dirty="0" err="1"/>
              <a:t>Дженерал</a:t>
            </a:r>
            <a:r>
              <a:rPr lang="uk-UA" sz="4000" dirty="0"/>
              <a:t> моторс"-95% рішень приймається підрозділами і 5%-головною дирекцією.</a:t>
            </a:r>
          </a:p>
          <a:p>
            <a:r>
              <a:rPr lang="uk-UA" sz="4000" dirty="0"/>
              <a:t>2) Важливість рішень, які приймаються на нижчих рівнях управління.</a:t>
            </a:r>
          </a:p>
          <a:p>
            <a:r>
              <a:rPr lang="uk-UA" sz="4000" dirty="0"/>
              <a:t>3) Кількість функцій, на які впливають ці рішення.</a:t>
            </a:r>
          </a:p>
          <a:p>
            <a:r>
              <a:rPr lang="uk-UA" sz="4000" dirty="0"/>
              <a:t>4) Ступінь контролю за прийняттям та виконанням цих рішень: повна відсутність контролю, інформування вищих ланок про прийняття рішення, попереднє узгодження з вищими ланками.</a:t>
            </a:r>
          </a:p>
          <a:p>
            <a:r>
              <a:rPr lang="uk-UA" sz="4000" b="1" i="1" dirty="0"/>
              <a:t>Опосередковані показники децентралізації:</a:t>
            </a:r>
            <a:endParaRPr lang="uk-UA" sz="4000" dirty="0"/>
          </a:p>
          <a:p>
            <a:r>
              <a:rPr lang="uk-UA" sz="4000" dirty="0"/>
              <a:t>1) Кількість підлеглих – відсутність достатнього числа керівних кадрів на нижчих рівнях управління часто буває ознакою високої централізації. Але можна мати і одного підлеглого, який наділений правом приймати велику кількість рішень .</a:t>
            </a:r>
          </a:p>
          <a:p>
            <a:r>
              <a:rPr lang="uk-UA" sz="4000" dirty="0"/>
              <a:t>2) Число спеціалізованих служб. Напр., якщо на рівні що слідує за основним керівником, відсутня одна з основних сфер(напр., фінансовано це найчастіше означає, що керівник залишив за собою управління цією сферою.</a:t>
            </a:r>
          </a:p>
          <a:p>
            <a:r>
              <a:rPr lang="uk-UA" sz="4000" b="1" i="1" dirty="0"/>
              <a:t>Переваги децентралізації:</a:t>
            </a:r>
            <a:endParaRPr lang="uk-UA" sz="4000" dirty="0"/>
          </a:p>
          <a:p>
            <a:r>
              <a:rPr lang="uk-UA" sz="4000" dirty="0"/>
              <a:t>1) Швидкість прийняття рішень і оперативність їх виконання ;</a:t>
            </a:r>
          </a:p>
          <a:p>
            <a:r>
              <a:rPr lang="uk-UA" sz="4000" dirty="0"/>
              <a:t>2) Гнучкість при зміні ситуацій і більша обґрунтованість прийняття рішень.</a:t>
            </a:r>
          </a:p>
          <a:p>
            <a:r>
              <a:rPr lang="uk-UA" sz="4000" dirty="0"/>
              <a:t>3) Більша вірогідність прийняття правильного рішення (у зв’язку з меншою завантаженістю).</a:t>
            </a:r>
          </a:p>
          <a:p>
            <a:r>
              <a:rPr lang="uk-UA" sz="4000" dirty="0"/>
              <a:t>4) Моральний фактор – характеризується зростанням організаторських ділових здібностей керівників, об’єктивною оцінкою ділових якостей підлеглих і використанням ефективної мотивації .</a:t>
            </a:r>
          </a:p>
          <a:p>
            <a:r>
              <a:rPr lang="uk-UA" sz="4000" dirty="0"/>
              <a:t>5) Скорочення затрат на управління.</a:t>
            </a:r>
          </a:p>
          <a:p>
            <a:r>
              <a:rPr lang="uk-UA" sz="4000" dirty="0"/>
              <a:t>6) Зручність (легше замінити відсутнього працівника, адаптувати нового, він більш доступний).</a:t>
            </a:r>
          </a:p>
          <a:p>
            <a:r>
              <a:rPr lang="uk-UA" sz="4000" b="1" dirty="0"/>
              <a:t>Швидкість і гнучкість</a:t>
            </a:r>
            <a:r>
              <a:rPr lang="uk-UA" sz="4000" dirty="0"/>
              <a:t> – це безпосередні переваги, інші можуть бути збалансовані і недоліками децентралізації.</a:t>
            </a:r>
          </a:p>
          <a:p>
            <a:r>
              <a:rPr lang="uk-UA" sz="4000" b="1" i="1" dirty="0"/>
              <a:t>Недоліки децентралізації:</a:t>
            </a:r>
            <a:endParaRPr lang="uk-UA" sz="4000" dirty="0"/>
          </a:p>
          <a:p>
            <a:r>
              <a:rPr lang="uk-UA" sz="4000" dirty="0"/>
              <a:t>1) Відсутність бачення стратегічної цілі і прийняття хибних тактичних Цілей;</a:t>
            </a:r>
          </a:p>
          <a:p>
            <a:r>
              <a:rPr lang="uk-UA" sz="4000" dirty="0"/>
              <a:t>2) </a:t>
            </a:r>
            <a:r>
              <a:rPr lang="uk-UA" sz="4000" dirty="0" err="1"/>
              <a:t>Нескоординованість</a:t>
            </a:r>
            <a:r>
              <a:rPr lang="uk-UA" sz="4000" dirty="0"/>
              <a:t> ланок управління, дублювання роботи, відсутність єдності поведінки ;</a:t>
            </a:r>
          </a:p>
          <a:p>
            <a:r>
              <a:rPr lang="uk-UA" sz="4000" dirty="0"/>
              <a:t>3) Неприйняття рішень (в разі неспроможності чи небажання брати на себе відповідальність, в разі страху ризику) і втрата підприємством динаміки;</a:t>
            </a:r>
          </a:p>
          <a:p>
            <a:r>
              <a:rPr lang="uk-UA" sz="4000" dirty="0"/>
              <a:t>4) Обтяжливість контролю і небезпека втрати контролю.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5175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1750</TotalTime>
  <Words>2636</Words>
  <Application>Microsoft Office PowerPoint</Application>
  <PresentationFormat>Экран (4:3)</PresentationFormat>
  <Paragraphs>225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5" baseType="lpstr">
      <vt:lpstr>Arial</vt:lpstr>
      <vt:lpstr>Calibri</vt:lpstr>
      <vt:lpstr>Franklin Gothic Book</vt:lpstr>
      <vt:lpstr>Franklin Gothic Medium</vt:lpstr>
      <vt:lpstr>Google Sans</vt:lpstr>
      <vt:lpstr>Times New Roman</vt:lpstr>
      <vt:lpstr>Wingdings</vt:lpstr>
      <vt:lpstr>Wingdings 2</vt:lpstr>
      <vt:lpstr>Трек</vt:lpstr>
      <vt:lpstr>Презентация PowerPoint</vt:lpstr>
      <vt:lpstr>1. Сутність організаційної діяльності.</vt:lpstr>
      <vt:lpstr>Презентация PowerPoint</vt:lpstr>
      <vt:lpstr>Презентация PowerPoint</vt:lpstr>
      <vt:lpstr>Презентация PowerPoint</vt:lpstr>
      <vt:lpstr>Структура організації визначається як абстрактна категорія, що характеризується трьома організаційними параметрами: ступенем складності; ступенем формалізації; ступенем централізації. </vt:lpstr>
      <vt:lpstr>функція організація проходить три фази свого здійснення: </vt:lpstr>
      <vt:lpstr>Загалом, практичним результатом виконання організаційної функції вважається: </vt:lpstr>
      <vt:lpstr>2. Централізація та децентралізація управління. </vt:lpstr>
      <vt:lpstr>3. Органіграма. Види організаційних структур </vt:lpstr>
      <vt:lpstr>В кожній організації присутні декілька видів різних структур. До основних видів структур в організації відносяться: </vt:lpstr>
      <vt:lpstr>Організаційна структура (від франц. organisation – </vt:lpstr>
      <vt:lpstr>Презентация PowerPoint</vt:lpstr>
      <vt:lpstr>Презентация PowerPoint</vt:lpstr>
      <vt:lpstr>Презентация PowerPoint</vt:lpstr>
      <vt:lpstr>3. Типологія організаційних структур управління </vt:lpstr>
      <vt:lpstr>Бюрократичні організаційні структури </vt:lpstr>
      <vt:lpstr>Лінійна організаційна структура </vt:lpstr>
      <vt:lpstr>Презентация PowerPoint</vt:lpstr>
      <vt:lpstr>Лінійна організаційна структура управління</vt:lpstr>
      <vt:lpstr>Переваги та недоліки лінійної організаційної структури</vt:lpstr>
      <vt:lpstr>Лінійно-штабна організаційна структура </vt:lpstr>
      <vt:lpstr>Лінійно-штабна організаційна структура </vt:lpstr>
      <vt:lpstr>Переваги та недоліки лінійно-штабної організаційної структури</vt:lpstr>
      <vt:lpstr>Функціональна структура управління</vt:lpstr>
      <vt:lpstr>Функціональна структура управління</vt:lpstr>
      <vt:lpstr>Презентация PowerPoint</vt:lpstr>
      <vt:lpstr>Переваги та недоліки функціональної організаційної структури</vt:lpstr>
      <vt:lpstr>Лінійно-функціональна (комбінована, змішана) організаційна структура </vt:lpstr>
      <vt:lpstr>Переваги та недоліки лінійно-функціональної організаційної структури </vt:lpstr>
      <vt:lpstr>Дивізіональна організаційна структура управління </vt:lpstr>
      <vt:lpstr>Дивізіональна організаційна структура управління </vt:lpstr>
      <vt:lpstr>Дивізіональна організаційна структура управління </vt:lpstr>
      <vt:lpstr>Переваги та недоліки дивізіональної структури</vt:lpstr>
      <vt:lpstr>Адаптивні організаційні структури </vt:lpstr>
      <vt:lpstr>Адаптивні організаційні структури</vt:lpstr>
      <vt:lpstr>Проєктна структура управління </vt:lpstr>
      <vt:lpstr>Проєктна структура управління</vt:lpstr>
      <vt:lpstr>Переваги та недоліки проєктної структури</vt:lpstr>
      <vt:lpstr>Матричний тип організаційної структури </vt:lpstr>
      <vt:lpstr>При матричній структурі управління </vt:lpstr>
      <vt:lpstr>Матричний тип організаційної структури </vt:lpstr>
      <vt:lpstr>Переваги та недоліки матричної структури</vt:lpstr>
      <vt:lpstr>Організації мережевого типу</vt:lpstr>
      <vt:lpstr>Мережева організація </vt:lpstr>
      <vt:lpstr>У стабільних мережах значна частина робіт передається посередникам, які можуть і не належати до основної організації. </vt:lpstr>
      <vt:lpstr>В динамічній мережі </vt:lpstr>
      <vt:lpstr>Внутрішні мережі </vt:lpstr>
      <vt:lpstr>Мережева структура - це структура, що передбачає передачу компанією більшості своїх головних функцій незалежним фірмам й координацію їх діяльності за допомогою невеликої головної організації.   </vt:lpstr>
      <vt:lpstr>Переваги та недоліки мережевих структур</vt:lpstr>
      <vt:lpstr> </vt:lpstr>
      <vt:lpstr>Презентация PowerPoint</vt:lpstr>
      <vt:lpstr>4. Принципи ефективної побудови організаційних структур управління. </vt:lpstr>
      <vt:lpstr>Етапи проектування структури організації </vt:lpstr>
      <vt:lpstr>Фактори, що впливають на структуру організації </vt:lpstr>
      <vt:lpstr>Як скласти організаційну структуру підприємства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Natala</dc:creator>
  <cp:lastModifiedBy>Пащенко Ольга Петрівна</cp:lastModifiedBy>
  <cp:revision>205</cp:revision>
  <dcterms:created xsi:type="dcterms:W3CDTF">2012-09-18T07:08:30Z</dcterms:created>
  <dcterms:modified xsi:type="dcterms:W3CDTF">2026-01-23T09:23:43Z</dcterms:modified>
</cp:coreProperties>
</file>