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6" r:id="rId3"/>
    <p:sldId id="267" r:id="rId4"/>
    <p:sldId id="265" r:id="rId5"/>
    <p:sldId id="257" r:id="rId6"/>
    <p:sldId id="263" r:id="rId7"/>
    <p:sldId id="259" r:id="rId8"/>
    <p:sldId id="268" r:id="rId9"/>
    <p:sldId id="269" r:id="rId10"/>
    <p:sldId id="270" r:id="rId11"/>
    <p:sldId id="271" r:id="rId12"/>
    <p:sldId id="272" r:id="rId13"/>
    <p:sldId id="273" r:id="rId14"/>
    <p:sldId id="278" r:id="rId15"/>
    <p:sldId id="279" r:id="rId16"/>
    <p:sldId id="287" r:id="rId17"/>
    <p:sldId id="288" r:id="rId18"/>
    <p:sldId id="276" r:id="rId19"/>
    <p:sldId id="277" r:id="rId20"/>
    <p:sldId id="282" r:id="rId21"/>
    <p:sldId id="274" r:id="rId22"/>
    <p:sldId id="275" r:id="rId23"/>
    <p:sldId id="290" r:id="rId24"/>
    <p:sldId id="281" r:id="rId25"/>
    <p:sldId id="283" r:id="rId26"/>
    <p:sldId id="284" r:id="rId27"/>
    <p:sldId id="262" r:id="rId28"/>
    <p:sldId id="285" r:id="rId29"/>
    <p:sldId id="289" r:id="rId30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10" d="100"/>
          <a:sy n="110" d="100"/>
        </p:scale>
        <p:origin x="558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932D9-AEC0-4FCA-ABF9-317D36C24F44}" type="datetimeFigureOut">
              <a:rPr lang="ru-RU" smtClean="0"/>
              <a:t>23.01.2026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8F83F4-EF3D-4B9F-9359-D92A983DB73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146649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932D9-AEC0-4FCA-ABF9-317D36C24F44}" type="datetimeFigureOut">
              <a:rPr lang="ru-RU" smtClean="0"/>
              <a:t>23.01.2026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8F83F4-EF3D-4B9F-9359-D92A983DB73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633165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932D9-AEC0-4FCA-ABF9-317D36C24F44}" type="datetimeFigureOut">
              <a:rPr lang="ru-RU" smtClean="0"/>
              <a:t>23.01.2026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8F83F4-EF3D-4B9F-9359-D92A983DB73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39103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932D9-AEC0-4FCA-ABF9-317D36C24F44}" type="datetimeFigureOut">
              <a:rPr lang="ru-RU" smtClean="0"/>
              <a:t>23.01.2026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8F83F4-EF3D-4B9F-9359-D92A983DB73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465401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932D9-AEC0-4FCA-ABF9-317D36C24F44}" type="datetimeFigureOut">
              <a:rPr lang="ru-RU" smtClean="0"/>
              <a:t>23.01.2026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8F83F4-EF3D-4B9F-9359-D92A983DB73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453862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932D9-AEC0-4FCA-ABF9-317D36C24F44}" type="datetimeFigureOut">
              <a:rPr lang="ru-RU" smtClean="0"/>
              <a:t>23.01.2026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8F83F4-EF3D-4B9F-9359-D92A983DB73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107619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932D9-AEC0-4FCA-ABF9-317D36C24F44}" type="datetimeFigureOut">
              <a:rPr lang="ru-RU" smtClean="0"/>
              <a:t>23.01.2026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8F83F4-EF3D-4B9F-9359-D92A983DB73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278961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932D9-AEC0-4FCA-ABF9-317D36C24F44}" type="datetimeFigureOut">
              <a:rPr lang="ru-RU" smtClean="0"/>
              <a:t>23.01.2026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8F83F4-EF3D-4B9F-9359-D92A983DB73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856678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932D9-AEC0-4FCA-ABF9-317D36C24F44}" type="datetimeFigureOut">
              <a:rPr lang="ru-RU" smtClean="0"/>
              <a:t>23.01.2026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8F83F4-EF3D-4B9F-9359-D92A983DB73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157950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932D9-AEC0-4FCA-ABF9-317D36C24F44}" type="datetimeFigureOut">
              <a:rPr lang="ru-RU" smtClean="0"/>
              <a:t>23.01.2026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8F83F4-EF3D-4B9F-9359-D92A983DB73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025865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932D9-AEC0-4FCA-ABF9-317D36C24F44}" type="datetimeFigureOut">
              <a:rPr lang="ru-RU" smtClean="0"/>
              <a:t>23.01.2026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8F83F4-EF3D-4B9F-9359-D92A983DB73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750010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9932D9-AEC0-4FCA-ABF9-317D36C24F44}" type="datetimeFigureOut">
              <a:rPr lang="ru-RU" smtClean="0"/>
              <a:t>23.01.2026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8F83F4-EF3D-4B9F-9359-D92A983DB73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852410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874388"/>
          </a:xfrm>
        </p:spPr>
        <p:txBody>
          <a:bodyPr>
            <a:noAutofit/>
          </a:bodyPr>
          <a:lstStyle/>
          <a:p>
            <a:r>
              <a:rPr lang="uk-UA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Тема 1. </a:t>
            </a:r>
            <a:r>
              <a:rPr lang="uk-UA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Методичні </a:t>
            </a:r>
            <a:r>
              <a:rPr lang="uk-UA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основи </a:t>
            </a:r>
            <a:r>
              <a:rPr lang="uk-UA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менеджменту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76377" y="1897813"/>
            <a:ext cx="9995140" cy="3644660"/>
          </a:xfrm>
        </p:spPr>
        <p:txBody>
          <a:bodyPr>
            <a:normAutofit/>
          </a:bodyPr>
          <a:lstStyle/>
          <a:p>
            <a:pPr algn="l"/>
            <a:r>
              <a:rPr lang="uk-UA" dirty="0" smtClean="0"/>
              <a:t>1</a:t>
            </a:r>
            <a:r>
              <a:rPr lang="uk-UA" dirty="0"/>
              <a:t>. Сутність категорії “управління” та “менеджмент”. Суб’єкт та об’єкт управління. </a:t>
            </a:r>
          </a:p>
          <a:p>
            <a:pPr algn="l"/>
            <a:r>
              <a:rPr lang="uk-UA" dirty="0"/>
              <a:t>2. Цілі та завдання менеджменту. </a:t>
            </a:r>
          </a:p>
          <a:p>
            <a:pPr algn="l"/>
            <a:r>
              <a:rPr lang="uk-UA" dirty="0"/>
              <a:t>3. Менеджмент як система наукових знань. Менеджмент як мистецтво управління. </a:t>
            </a:r>
          </a:p>
          <a:p>
            <a:pPr algn="l"/>
            <a:r>
              <a:rPr lang="uk-UA" dirty="0"/>
              <a:t>4. Рівні управління, групи менеджерів. Управлінські ролі менеджера за </a:t>
            </a:r>
            <a:r>
              <a:rPr lang="uk-UA" dirty="0" err="1"/>
              <a:t>Мінцбергом</a:t>
            </a:r>
            <a:r>
              <a:rPr lang="uk-UA" dirty="0"/>
              <a:t>.</a:t>
            </a:r>
          </a:p>
          <a:p>
            <a:pPr algn="l"/>
            <a:r>
              <a:rPr lang="uk-UA" dirty="0"/>
              <a:t>5. Види менеджменту. </a:t>
            </a:r>
          </a:p>
        </p:txBody>
      </p:sp>
    </p:spTree>
    <p:extLst>
      <p:ext uri="{BB962C8B-B14F-4D97-AF65-F5344CB8AC3E}">
        <p14:creationId xmlns:p14="http://schemas.microsoft.com/office/powerpoint/2010/main" val="209320299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завдань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вирішуються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менеджменті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також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відносять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ru-RU" dirty="0" smtClean="0"/>
              <a:t>-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конкретних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цілей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розвитку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фірми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виявлення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пріоритетності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цілей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черговості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послідовності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вирішення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розробка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розвитку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фірми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господарських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завдань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шляхів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вирішення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розробка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заходів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вирішення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проблем,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намічаються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різні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часові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періоди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ресурсів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джерел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покриття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встановлення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контролю за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виконанням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поставлених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завдань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0548241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757012"/>
            <a:ext cx="10515600" cy="801202"/>
          </a:xfrm>
        </p:spPr>
        <p:txBody>
          <a:bodyPr>
            <a:normAutofit fontScale="90000"/>
          </a:bodyPr>
          <a:lstStyle/>
          <a:p>
            <a:pPr algn="ctr"/>
            <a:r>
              <a:rPr lang="uk-UA" sz="3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Менеджмент як вид професійної діяльності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110000"/>
              </a:lnSpc>
              <a:spcBef>
                <a:spcPts val="0"/>
              </a:spcBef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Менеджмент як вид професійної діяльності передбачає: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10000"/>
              </a:lnSpc>
              <a:spcBef>
                <a:spcPts val="0"/>
              </a:spcBef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орієнтацію фірми на потреби ринку і організацію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виробництва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тієї продукції (послуг), яка може задовольнити споживачів і принести підприємству передбачений прибуток;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algn="just">
              <a:lnSpc>
                <a:spcPct val="110000"/>
              </a:lnSpc>
              <a:spcBef>
                <a:spcPts val="0"/>
              </a:spcBef>
            </a:pP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постійне намагання підвищити ефективність виробництва;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algn="just">
              <a:lnSpc>
                <a:spcPct val="110000"/>
              </a:lnSpc>
              <a:spcBef>
                <a:spcPts val="0"/>
              </a:spcBef>
            </a:pP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самостійність прийняття управлінських рішень і відповідальність за їх ефективну реалізацію;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algn="just">
              <a:lnSpc>
                <a:spcPct val="110000"/>
              </a:lnSpc>
              <a:spcBef>
                <a:spcPts val="0"/>
              </a:spcBef>
            </a:pP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використання новітньої техніки, технології, інформаційних систем управління тощо.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9140877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Менеджмент як система наукових знань.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Менеджмент як наука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свій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предмет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методи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вивчення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специфічні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проблеми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підходи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розв’язання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Наукове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підґрунтя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цієї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дисципліни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складає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вся сума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знань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накопичена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практикою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людської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цивілізації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сконцентрована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вигляді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концепцій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теорій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способів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систем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Менеджмент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як наука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пояснює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природу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управлінської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праці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встановлює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причинно-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наслідкові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зв’язки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виявляє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фактори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умови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за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спільна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праця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людей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більш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3797720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015806"/>
          </a:xfrm>
        </p:spPr>
        <p:txBody>
          <a:bodyPr>
            <a:normAutofit/>
          </a:bodyPr>
          <a:lstStyle/>
          <a:p>
            <a:pPr algn="ctr"/>
            <a:r>
              <a:rPr lang="uk-UA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Менеджмент як мистецтво управління.</a:t>
            </a:r>
            <a:endParaRPr lang="ru-RU" sz="28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Мистецтво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полягає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в тому,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щоб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здійснювати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ефективне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керівництво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враховуючи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гнучкість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креативність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співпрацю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взаємодію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колегами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підлеглими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вимагає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менеджера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багато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навичок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таких як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здатність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комунікації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лідерство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мотивація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прийняття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рішень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планування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Крім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того,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успішні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менеджери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повинні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мати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здатність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інновацій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креативності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щоб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знаходити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нові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способи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вирішення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проблем та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досягнення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цілей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дозволяє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менеджерам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створювати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конкурентні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переваги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своєї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організації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розвиватися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відповідно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змін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суспільстві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та на ринку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праці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9556182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081120"/>
          </a:xfrm>
        </p:spPr>
        <p:txBody>
          <a:bodyPr/>
          <a:lstStyle/>
          <a:p>
            <a:pPr algn="just"/>
            <a:r>
              <a:rPr lang="ru-RU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Основні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завдання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менеджменту як </a:t>
            </a:r>
            <a:r>
              <a:rPr lang="ru-RU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мистецтва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включають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ru-RU" dirty="0" smtClean="0"/>
              <a:t>1. </a:t>
            </a:r>
            <a:r>
              <a:rPr lang="ru-RU" dirty="0" err="1" smtClean="0"/>
              <a:t>Створення</a:t>
            </a:r>
            <a:r>
              <a:rPr lang="ru-RU" dirty="0" smtClean="0"/>
              <a:t> </a:t>
            </a:r>
            <a:r>
              <a:rPr lang="ru-RU" dirty="0" err="1" smtClean="0"/>
              <a:t>стратегії</a:t>
            </a:r>
            <a:r>
              <a:rPr lang="ru-RU" dirty="0" smtClean="0"/>
              <a:t>: </a:t>
            </a:r>
            <a:r>
              <a:rPr lang="ru-RU" dirty="0" err="1" smtClean="0"/>
              <a:t>вироблення</a:t>
            </a:r>
            <a:r>
              <a:rPr lang="ru-RU" dirty="0" smtClean="0"/>
              <a:t> плану </a:t>
            </a:r>
            <a:r>
              <a:rPr lang="ru-RU" dirty="0" err="1" smtClean="0"/>
              <a:t>дій</a:t>
            </a:r>
            <a:r>
              <a:rPr lang="ru-RU" dirty="0" smtClean="0"/>
              <a:t> та </a:t>
            </a:r>
            <a:r>
              <a:rPr lang="ru-RU" dirty="0" err="1" smtClean="0"/>
              <a:t>цілей</a:t>
            </a:r>
            <a:r>
              <a:rPr lang="ru-RU" dirty="0" smtClean="0"/>
              <a:t> </a:t>
            </a:r>
            <a:r>
              <a:rPr lang="ru-RU" dirty="0" err="1" smtClean="0"/>
              <a:t>організації</a:t>
            </a:r>
            <a:r>
              <a:rPr lang="ru-RU" dirty="0" smtClean="0"/>
              <a:t>, </a:t>
            </a:r>
            <a:r>
              <a:rPr lang="ru-RU" dirty="0" err="1" smtClean="0"/>
              <a:t>щоб</a:t>
            </a:r>
            <a:r>
              <a:rPr lang="ru-RU" dirty="0" smtClean="0"/>
              <a:t> </a:t>
            </a:r>
            <a:r>
              <a:rPr lang="ru-RU" dirty="0" err="1" smtClean="0"/>
              <a:t>забезпечити</a:t>
            </a:r>
            <a:r>
              <a:rPr lang="ru-RU" dirty="0" smtClean="0"/>
              <a:t> </a:t>
            </a:r>
            <a:r>
              <a:rPr lang="ru-RU" dirty="0" err="1" smtClean="0"/>
              <a:t>успішне</a:t>
            </a:r>
            <a:r>
              <a:rPr lang="ru-RU" dirty="0" smtClean="0"/>
              <a:t> </a:t>
            </a:r>
            <a:r>
              <a:rPr lang="ru-RU" dirty="0" err="1" smtClean="0"/>
              <a:t>функціонування</a:t>
            </a:r>
            <a:r>
              <a:rPr lang="ru-RU" dirty="0" smtClean="0"/>
              <a:t> та </a:t>
            </a:r>
            <a:r>
              <a:rPr lang="ru-RU" dirty="0" err="1" smtClean="0"/>
              <a:t>конкурентоспроможність</a:t>
            </a:r>
            <a:r>
              <a:rPr lang="ru-RU" dirty="0" smtClean="0"/>
              <a:t>. </a:t>
            </a:r>
          </a:p>
          <a:p>
            <a:pPr algn="just"/>
            <a:r>
              <a:rPr lang="ru-RU" dirty="0" smtClean="0"/>
              <a:t>2. </a:t>
            </a:r>
            <a:r>
              <a:rPr lang="ru-RU" dirty="0" err="1" smtClean="0"/>
              <a:t>Організація</a:t>
            </a:r>
            <a:r>
              <a:rPr lang="ru-RU" dirty="0" smtClean="0"/>
              <a:t>: </a:t>
            </a:r>
            <a:r>
              <a:rPr lang="ru-RU" dirty="0" err="1" smtClean="0"/>
              <a:t>встановлення</a:t>
            </a:r>
            <a:r>
              <a:rPr lang="ru-RU" dirty="0" smtClean="0"/>
              <a:t> </a:t>
            </a:r>
            <a:r>
              <a:rPr lang="ru-RU" dirty="0" err="1" smtClean="0"/>
              <a:t>структури</a:t>
            </a:r>
            <a:r>
              <a:rPr lang="ru-RU" dirty="0" smtClean="0"/>
              <a:t> та </a:t>
            </a:r>
            <a:r>
              <a:rPr lang="ru-RU" dirty="0" err="1" smtClean="0"/>
              <a:t>процесів</a:t>
            </a:r>
            <a:r>
              <a:rPr lang="ru-RU" dirty="0" smtClean="0"/>
              <a:t>, </a:t>
            </a:r>
            <a:r>
              <a:rPr lang="ru-RU" dirty="0" err="1" smtClean="0"/>
              <a:t>необхідних</a:t>
            </a:r>
            <a:r>
              <a:rPr lang="ru-RU" dirty="0" smtClean="0"/>
              <a:t> для </a:t>
            </a:r>
            <a:r>
              <a:rPr lang="ru-RU" dirty="0" err="1" smtClean="0"/>
              <a:t>виконання</a:t>
            </a:r>
            <a:r>
              <a:rPr lang="ru-RU" dirty="0" smtClean="0"/>
              <a:t> </a:t>
            </a:r>
            <a:r>
              <a:rPr lang="ru-RU" dirty="0" err="1" smtClean="0"/>
              <a:t>стратегії</a:t>
            </a:r>
            <a:r>
              <a:rPr lang="ru-RU" dirty="0" smtClean="0"/>
              <a:t> та </a:t>
            </a:r>
            <a:r>
              <a:rPr lang="ru-RU" dirty="0" err="1" smtClean="0"/>
              <a:t>досягнення</a:t>
            </a:r>
            <a:r>
              <a:rPr lang="ru-RU" dirty="0" smtClean="0"/>
              <a:t> </a:t>
            </a:r>
            <a:r>
              <a:rPr lang="ru-RU" dirty="0" err="1" smtClean="0"/>
              <a:t>цілей</a:t>
            </a:r>
            <a:r>
              <a:rPr lang="ru-RU" dirty="0" smtClean="0"/>
              <a:t>.</a:t>
            </a:r>
          </a:p>
          <a:p>
            <a:pPr algn="just"/>
            <a:r>
              <a:rPr lang="ru-RU" dirty="0" smtClean="0"/>
              <a:t> 3. </a:t>
            </a:r>
            <a:r>
              <a:rPr lang="ru-RU" dirty="0" err="1" smtClean="0"/>
              <a:t>Управління</a:t>
            </a:r>
            <a:r>
              <a:rPr lang="ru-RU" dirty="0" smtClean="0"/>
              <a:t> персоналом: </a:t>
            </a:r>
            <a:r>
              <a:rPr lang="ru-RU" dirty="0" err="1" smtClean="0"/>
              <a:t>забезпечення</a:t>
            </a:r>
            <a:r>
              <a:rPr lang="ru-RU" dirty="0" smtClean="0"/>
              <a:t> правильного </a:t>
            </a:r>
            <a:r>
              <a:rPr lang="ru-RU" dirty="0" err="1" smtClean="0"/>
              <a:t>підбору</a:t>
            </a:r>
            <a:r>
              <a:rPr lang="ru-RU" dirty="0" smtClean="0"/>
              <a:t> та </a:t>
            </a:r>
            <a:r>
              <a:rPr lang="ru-RU" dirty="0" err="1" smtClean="0"/>
              <a:t>навчання</a:t>
            </a:r>
            <a:r>
              <a:rPr lang="ru-RU" dirty="0" smtClean="0"/>
              <a:t> персоналу, </a:t>
            </a:r>
            <a:r>
              <a:rPr lang="ru-RU" dirty="0" err="1" smtClean="0"/>
              <a:t>мотивація</a:t>
            </a:r>
            <a:r>
              <a:rPr lang="ru-RU" dirty="0" smtClean="0"/>
              <a:t> та </a:t>
            </a:r>
            <a:r>
              <a:rPr lang="ru-RU" dirty="0" err="1" smtClean="0"/>
              <a:t>керівництво</a:t>
            </a:r>
            <a:r>
              <a:rPr lang="ru-RU" dirty="0" smtClean="0"/>
              <a:t> ними для </a:t>
            </a:r>
            <a:r>
              <a:rPr lang="ru-RU" dirty="0" err="1" smtClean="0"/>
              <a:t>досягнення</a:t>
            </a:r>
            <a:r>
              <a:rPr lang="ru-RU" dirty="0" smtClean="0"/>
              <a:t> </a:t>
            </a:r>
            <a:r>
              <a:rPr lang="ru-RU" dirty="0" err="1" smtClean="0"/>
              <a:t>організаційних</a:t>
            </a:r>
            <a:r>
              <a:rPr lang="ru-RU" dirty="0" smtClean="0"/>
              <a:t> </a:t>
            </a:r>
            <a:r>
              <a:rPr lang="ru-RU" dirty="0" err="1" smtClean="0"/>
              <a:t>цілей</a:t>
            </a:r>
            <a:r>
              <a:rPr lang="ru-RU" dirty="0" smtClean="0"/>
              <a:t>. </a:t>
            </a:r>
          </a:p>
          <a:p>
            <a:pPr algn="just"/>
            <a:r>
              <a:rPr lang="ru-RU" dirty="0" smtClean="0"/>
              <a:t>4. </a:t>
            </a:r>
            <a:r>
              <a:rPr lang="ru-RU" dirty="0" err="1" smtClean="0"/>
              <a:t>Керування</a:t>
            </a:r>
            <a:r>
              <a:rPr lang="ru-RU" dirty="0" smtClean="0"/>
              <a:t> ресурсами: </a:t>
            </a:r>
            <a:r>
              <a:rPr lang="ru-RU" dirty="0" err="1" smtClean="0"/>
              <a:t>ефективне</a:t>
            </a:r>
            <a:r>
              <a:rPr lang="ru-RU" dirty="0" smtClean="0"/>
              <a:t> </a:t>
            </a:r>
            <a:r>
              <a:rPr lang="ru-RU" dirty="0" err="1" smtClean="0"/>
              <a:t>використання</a:t>
            </a:r>
            <a:r>
              <a:rPr lang="ru-RU" dirty="0" smtClean="0"/>
              <a:t> </a:t>
            </a:r>
            <a:r>
              <a:rPr lang="ru-RU" dirty="0" err="1" smtClean="0"/>
              <a:t>фінансових</a:t>
            </a:r>
            <a:r>
              <a:rPr lang="ru-RU" dirty="0" smtClean="0"/>
              <a:t>, </a:t>
            </a:r>
            <a:r>
              <a:rPr lang="ru-RU" dirty="0" err="1" smtClean="0"/>
              <a:t>матеріальних</a:t>
            </a:r>
            <a:r>
              <a:rPr lang="ru-RU" dirty="0" smtClean="0"/>
              <a:t> та </a:t>
            </a:r>
            <a:r>
              <a:rPr lang="ru-RU" dirty="0" err="1" smtClean="0"/>
              <a:t>інших</a:t>
            </a:r>
            <a:r>
              <a:rPr lang="ru-RU" dirty="0" smtClean="0"/>
              <a:t> </a:t>
            </a:r>
            <a:r>
              <a:rPr lang="ru-RU" dirty="0" err="1" smtClean="0"/>
              <a:t>ресурсів</a:t>
            </a:r>
            <a:r>
              <a:rPr lang="ru-RU" dirty="0" smtClean="0"/>
              <a:t> для </a:t>
            </a:r>
            <a:r>
              <a:rPr lang="ru-RU" dirty="0" err="1" smtClean="0"/>
              <a:t>досягнення</a:t>
            </a:r>
            <a:r>
              <a:rPr lang="ru-RU" dirty="0" smtClean="0"/>
              <a:t> </a:t>
            </a:r>
            <a:r>
              <a:rPr lang="ru-RU" dirty="0" err="1" smtClean="0"/>
              <a:t>максимальних</a:t>
            </a:r>
            <a:r>
              <a:rPr lang="ru-RU" dirty="0" smtClean="0"/>
              <a:t> </a:t>
            </a:r>
            <a:r>
              <a:rPr lang="ru-RU" dirty="0" err="1" smtClean="0"/>
              <a:t>результатів</a:t>
            </a:r>
            <a:r>
              <a:rPr lang="ru-RU" dirty="0" smtClean="0"/>
              <a:t> з </a:t>
            </a:r>
            <a:r>
              <a:rPr lang="ru-RU" dirty="0" err="1" smtClean="0"/>
              <a:t>мінімальних</a:t>
            </a:r>
            <a:r>
              <a:rPr lang="ru-RU" dirty="0" smtClean="0"/>
              <a:t> </a:t>
            </a:r>
            <a:r>
              <a:rPr lang="ru-RU" dirty="0" err="1" smtClean="0"/>
              <a:t>витрат</a:t>
            </a:r>
            <a:r>
              <a:rPr lang="ru-RU" dirty="0" smtClean="0"/>
              <a:t>. </a:t>
            </a:r>
          </a:p>
          <a:p>
            <a:pPr algn="just"/>
            <a:r>
              <a:rPr lang="ru-RU" dirty="0" smtClean="0"/>
              <a:t>5. </a:t>
            </a:r>
            <a:r>
              <a:rPr lang="ru-RU" dirty="0" err="1" smtClean="0"/>
              <a:t>Керування</a:t>
            </a:r>
            <a:r>
              <a:rPr lang="ru-RU" dirty="0" smtClean="0"/>
              <a:t> </a:t>
            </a:r>
            <a:r>
              <a:rPr lang="ru-RU" dirty="0" err="1" smtClean="0"/>
              <a:t>процесами</a:t>
            </a:r>
            <a:r>
              <a:rPr lang="ru-RU" dirty="0" smtClean="0"/>
              <a:t>: контроль та </a:t>
            </a:r>
            <a:r>
              <a:rPr lang="ru-RU" dirty="0" err="1" smtClean="0"/>
              <a:t>оцінка</a:t>
            </a:r>
            <a:r>
              <a:rPr lang="ru-RU" dirty="0" smtClean="0"/>
              <a:t> </a:t>
            </a:r>
            <a:r>
              <a:rPr lang="ru-RU" dirty="0" err="1" smtClean="0"/>
              <a:t>виконання</a:t>
            </a:r>
            <a:r>
              <a:rPr lang="ru-RU" dirty="0" smtClean="0"/>
              <a:t> </a:t>
            </a:r>
            <a:r>
              <a:rPr lang="ru-RU" dirty="0" err="1" smtClean="0"/>
              <a:t>процесів</a:t>
            </a:r>
            <a:r>
              <a:rPr lang="ru-RU" dirty="0" smtClean="0"/>
              <a:t> та </a:t>
            </a:r>
            <a:r>
              <a:rPr lang="ru-RU" dirty="0" err="1" smtClean="0"/>
              <a:t>проєктів</a:t>
            </a:r>
            <a:r>
              <a:rPr lang="ru-RU" dirty="0" smtClean="0"/>
              <a:t>, </a:t>
            </a:r>
            <a:r>
              <a:rPr lang="ru-RU" dirty="0" err="1" smtClean="0"/>
              <a:t>використання</a:t>
            </a:r>
            <a:r>
              <a:rPr lang="ru-RU" dirty="0" smtClean="0"/>
              <a:t> </a:t>
            </a:r>
            <a:r>
              <a:rPr lang="ru-RU" dirty="0" err="1" smtClean="0"/>
              <a:t>інструментів</a:t>
            </a:r>
            <a:r>
              <a:rPr lang="ru-RU" dirty="0" smtClean="0"/>
              <a:t> та </a:t>
            </a:r>
            <a:r>
              <a:rPr lang="ru-RU" dirty="0" err="1" smtClean="0"/>
              <a:t>технік</a:t>
            </a:r>
            <a:r>
              <a:rPr lang="ru-RU" dirty="0" smtClean="0"/>
              <a:t> для </a:t>
            </a:r>
            <a:r>
              <a:rPr lang="ru-RU" dirty="0" err="1" smtClean="0"/>
              <a:t>забезпечення</a:t>
            </a:r>
            <a:r>
              <a:rPr lang="ru-RU" dirty="0" smtClean="0"/>
              <a:t> </a:t>
            </a:r>
            <a:r>
              <a:rPr lang="ru-RU" dirty="0" err="1" smtClean="0"/>
              <a:t>ефективності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1643600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Основні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завдання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менеджменту як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мистецтва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включають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продовження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6. </a:t>
            </a:r>
            <a:r>
              <a:rPr lang="ru-RU" dirty="0" err="1" smtClean="0"/>
              <a:t>Розвиток</a:t>
            </a:r>
            <a:r>
              <a:rPr lang="ru-RU" dirty="0" smtClean="0"/>
              <a:t> та </a:t>
            </a:r>
            <a:r>
              <a:rPr lang="ru-RU" dirty="0" err="1" smtClean="0"/>
              <a:t>інновації</a:t>
            </a:r>
            <a:r>
              <a:rPr lang="ru-RU" dirty="0" smtClean="0"/>
              <a:t>: </a:t>
            </a:r>
            <a:r>
              <a:rPr lang="ru-RU" dirty="0" err="1" smtClean="0"/>
              <a:t>постійне</a:t>
            </a:r>
            <a:r>
              <a:rPr lang="ru-RU" dirty="0" smtClean="0"/>
              <a:t> </a:t>
            </a:r>
            <a:r>
              <a:rPr lang="ru-RU" dirty="0" err="1" smtClean="0"/>
              <a:t>оновлення</a:t>
            </a:r>
            <a:r>
              <a:rPr lang="ru-RU" dirty="0" smtClean="0"/>
              <a:t> та </a:t>
            </a:r>
            <a:r>
              <a:rPr lang="ru-RU" dirty="0" err="1" smtClean="0"/>
              <a:t>удосконалення</a:t>
            </a:r>
            <a:r>
              <a:rPr lang="ru-RU" dirty="0" smtClean="0"/>
              <a:t> </a:t>
            </a:r>
            <a:r>
              <a:rPr lang="ru-RU" dirty="0" err="1" smtClean="0"/>
              <a:t>стратегії</a:t>
            </a:r>
            <a:r>
              <a:rPr lang="ru-RU" dirty="0" smtClean="0"/>
              <a:t> і </a:t>
            </a:r>
            <a:r>
              <a:rPr lang="ru-RU" dirty="0" err="1" smtClean="0"/>
              <a:t>процесів</a:t>
            </a:r>
            <a:r>
              <a:rPr lang="ru-RU" dirty="0" smtClean="0"/>
              <a:t> для </a:t>
            </a:r>
            <a:r>
              <a:rPr lang="ru-RU" dirty="0" err="1" smtClean="0"/>
              <a:t>забезпечення</a:t>
            </a:r>
            <a:r>
              <a:rPr lang="ru-RU" dirty="0" smtClean="0"/>
              <a:t> </a:t>
            </a:r>
            <a:r>
              <a:rPr lang="ru-RU" dirty="0" err="1" smtClean="0"/>
              <a:t>конкурентоспроможності</a:t>
            </a:r>
            <a:r>
              <a:rPr lang="ru-RU" dirty="0" smtClean="0"/>
              <a:t> й </a:t>
            </a:r>
            <a:r>
              <a:rPr lang="ru-RU" dirty="0" err="1" smtClean="0"/>
              <a:t>успіху</a:t>
            </a:r>
            <a:r>
              <a:rPr lang="ru-RU" dirty="0" smtClean="0"/>
              <a:t> на ринку. </a:t>
            </a:r>
          </a:p>
          <a:p>
            <a:r>
              <a:rPr lang="ru-RU" dirty="0" smtClean="0"/>
              <a:t>7. </a:t>
            </a:r>
            <a:r>
              <a:rPr lang="ru-RU" dirty="0" err="1" smtClean="0"/>
              <a:t>Керування</a:t>
            </a:r>
            <a:r>
              <a:rPr lang="ru-RU" dirty="0" smtClean="0"/>
              <a:t> </a:t>
            </a:r>
            <a:r>
              <a:rPr lang="ru-RU" dirty="0" err="1" smtClean="0"/>
              <a:t>ризиками</a:t>
            </a:r>
            <a:r>
              <a:rPr lang="ru-RU" dirty="0" smtClean="0"/>
              <a:t>: </a:t>
            </a:r>
            <a:r>
              <a:rPr lang="ru-RU" dirty="0" err="1" smtClean="0"/>
              <a:t>ідентифікація</a:t>
            </a:r>
            <a:r>
              <a:rPr lang="ru-RU" dirty="0" smtClean="0"/>
              <a:t> та </a:t>
            </a:r>
            <a:r>
              <a:rPr lang="ru-RU" dirty="0" err="1" smtClean="0"/>
              <a:t>управління</a:t>
            </a:r>
            <a:r>
              <a:rPr lang="ru-RU" dirty="0" smtClean="0"/>
              <a:t> </a:t>
            </a:r>
            <a:r>
              <a:rPr lang="ru-RU" dirty="0" err="1" smtClean="0"/>
              <a:t>ризиками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можуть</a:t>
            </a:r>
            <a:r>
              <a:rPr lang="ru-RU" dirty="0" smtClean="0"/>
              <a:t> </a:t>
            </a:r>
            <a:r>
              <a:rPr lang="ru-RU" dirty="0" err="1" smtClean="0"/>
              <a:t>вплинути</a:t>
            </a:r>
            <a:r>
              <a:rPr lang="ru-RU" dirty="0" smtClean="0"/>
              <a:t> на </a:t>
            </a:r>
            <a:r>
              <a:rPr lang="ru-RU" dirty="0" err="1" smtClean="0"/>
              <a:t>організацію</a:t>
            </a:r>
            <a:r>
              <a:rPr lang="ru-RU" dirty="0" smtClean="0"/>
              <a:t> та </a:t>
            </a:r>
            <a:r>
              <a:rPr lang="ru-RU" dirty="0" err="1" smtClean="0"/>
              <a:t>її</a:t>
            </a:r>
            <a:r>
              <a:rPr lang="ru-RU" dirty="0" smtClean="0"/>
              <a:t> </a:t>
            </a:r>
            <a:r>
              <a:rPr lang="ru-RU" dirty="0" err="1" smtClean="0"/>
              <a:t>діяльність</a:t>
            </a:r>
            <a:r>
              <a:rPr lang="ru-RU" dirty="0" smtClean="0"/>
              <a:t>. </a:t>
            </a:r>
          </a:p>
          <a:p>
            <a:r>
              <a:rPr lang="ru-RU" dirty="0" smtClean="0"/>
              <a:t>8. </a:t>
            </a:r>
            <a:r>
              <a:rPr lang="ru-RU" dirty="0" err="1" smtClean="0"/>
              <a:t>Взаємодія</a:t>
            </a:r>
            <a:r>
              <a:rPr lang="ru-RU" dirty="0" smtClean="0"/>
              <a:t> з </a:t>
            </a:r>
            <a:r>
              <a:rPr lang="ru-RU" dirty="0" err="1" smtClean="0"/>
              <a:t>клієнтами</a:t>
            </a:r>
            <a:r>
              <a:rPr lang="ru-RU" dirty="0" smtClean="0"/>
              <a:t> та партнерами: </a:t>
            </a:r>
            <a:r>
              <a:rPr lang="ru-RU" dirty="0" err="1" smtClean="0"/>
              <a:t>забезпечення</a:t>
            </a:r>
            <a:r>
              <a:rPr lang="ru-RU" dirty="0" smtClean="0"/>
              <a:t> </a:t>
            </a:r>
            <a:r>
              <a:rPr lang="ru-RU" dirty="0" err="1" smtClean="0"/>
              <a:t>взаємодії</a:t>
            </a:r>
            <a:r>
              <a:rPr lang="ru-RU" dirty="0" smtClean="0"/>
              <a:t> з </a:t>
            </a:r>
            <a:r>
              <a:rPr lang="ru-RU" dirty="0" err="1" smtClean="0"/>
              <a:t>клієнтами</a:t>
            </a:r>
            <a:r>
              <a:rPr lang="ru-RU" dirty="0" smtClean="0"/>
              <a:t> та партнерами з метою </a:t>
            </a:r>
            <a:r>
              <a:rPr lang="ru-RU" dirty="0" err="1" smtClean="0"/>
              <a:t>забезпечення</a:t>
            </a:r>
            <a:r>
              <a:rPr lang="ru-RU" dirty="0" smtClean="0"/>
              <a:t> </a:t>
            </a:r>
            <a:r>
              <a:rPr lang="ru-RU" dirty="0" err="1" smtClean="0"/>
              <a:t>успіху</a:t>
            </a:r>
            <a:r>
              <a:rPr lang="ru-RU" dirty="0" smtClean="0"/>
              <a:t> на ринку та </a:t>
            </a:r>
            <a:r>
              <a:rPr lang="ru-RU" dirty="0" err="1" smtClean="0"/>
              <a:t>задоволення</a:t>
            </a:r>
            <a:r>
              <a:rPr lang="ru-RU" dirty="0" smtClean="0"/>
              <a:t> </a:t>
            </a:r>
            <a:r>
              <a:rPr lang="ru-RU" dirty="0" err="1" smtClean="0"/>
              <a:t>їх</a:t>
            </a:r>
            <a:r>
              <a:rPr lang="ru-RU" dirty="0" smtClean="0"/>
              <a:t> потреб.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3310300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just">
              <a:lnSpc>
                <a:spcPct val="100000"/>
              </a:lnSpc>
            </a:pPr>
            <a:r>
              <a:rPr lang="ru-RU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Підходи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оволодіння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мистецтвом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сформульовані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Лі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Яккока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427584"/>
            <a:ext cx="10515600" cy="4749379"/>
          </a:xfrm>
        </p:spPr>
        <p:txBody>
          <a:bodyPr>
            <a:normAutofit fontScale="25000" lnSpcReduction="20000"/>
          </a:bodyPr>
          <a:lstStyle/>
          <a:p>
            <a:r>
              <a:rPr lang="ru-RU" sz="7200" i="1" dirty="0" smtClean="0"/>
              <a:t>1</a:t>
            </a:r>
            <a:r>
              <a:rPr lang="ru-RU" sz="7200" i="1" dirty="0"/>
              <a:t>. </a:t>
            </a:r>
            <a:r>
              <a:rPr lang="ru-RU" sz="7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Уміння</a:t>
            </a:r>
            <a:r>
              <a:rPr lang="ru-RU" sz="7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7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контактувати</a:t>
            </a:r>
            <a:r>
              <a:rPr lang="ru-RU" sz="7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людьми – </a:t>
            </a:r>
            <a:r>
              <a:rPr lang="ru-RU" sz="7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оце</a:t>
            </a:r>
            <a:r>
              <a:rPr lang="ru-RU" sz="7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все і вся.</a:t>
            </a:r>
            <a:endParaRPr lang="ru-RU" sz="7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7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ru-RU" sz="7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Щоб</a:t>
            </a:r>
            <a:r>
              <a:rPr lang="ru-RU" sz="7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7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мати</a:t>
            </a:r>
            <a:r>
              <a:rPr lang="ru-RU" sz="7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7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успіх</a:t>
            </a:r>
            <a:r>
              <a:rPr lang="ru-RU" sz="7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7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бізнесі</a:t>
            </a:r>
            <a:r>
              <a:rPr lang="ru-RU" sz="7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як і </a:t>
            </a:r>
            <a:r>
              <a:rPr lang="ru-RU" sz="7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скрізь</a:t>
            </a:r>
            <a:r>
              <a:rPr lang="ru-RU" sz="7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7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саме</a:t>
            </a:r>
            <a:r>
              <a:rPr lang="ru-RU" sz="7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7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основне</a:t>
            </a:r>
            <a:r>
              <a:rPr lang="ru-RU" sz="7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7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7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7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вміти</a:t>
            </a:r>
            <a:r>
              <a:rPr lang="ru-RU" sz="7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7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зосередитись</a:t>
            </a:r>
            <a:r>
              <a:rPr lang="ru-RU" sz="7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7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раціонально</a:t>
            </a:r>
            <a:r>
              <a:rPr lang="ru-RU" sz="7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7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використовувати</a:t>
            </a:r>
            <a:r>
              <a:rPr lang="ru-RU" sz="7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7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свій</a:t>
            </a:r>
            <a:r>
              <a:rPr lang="ru-RU" sz="7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час.</a:t>
            </a:r>
            <a:endParaRPr lang="ru-RU" sz="7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7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Тому, </a:t>
            </a:r>
            <a:r>
              <a:rPr lang="ru-RU" sz="7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хто</a:t>
            </a:r>
            <a:r>
              <a:rPr lang="ru-RU" sz="7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7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хоче</a:t>
            </a:r>
            <a:r>
              <a:rPr lang="ru-RU" sz="7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стати </a:t>
            </a:r>
            <a:r>
              <a:rPr lang="ru-RU" sz="7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спеціалістом</a:t>
            </a:r>
            <a:r>
              <a:rPr lang="ru-RU" sz="7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7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галузі</a:t>
            </a:r>
            <a:r>
              <a:rPr lang="ru-RU" sz="7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7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вирішення</a:t>
            </a:r>
            <a:r>
              <a:rPr lang="ru-RU" sz="7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будь-</a:t>
            </a:r>
            <a:r>
              <a:rPr lang="ru-RU" sz="7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яких</a:t>
            </a:r>
            <a:r>
              <a:rPr lang="ru-RU" sz="7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7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завдань</a:t>
            </a:r>
            <a:r>
              <a:rPr lang="ru-RU" sz="7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7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бізнесі</a:t>
            </a:r>
            <a:r>
              <a:rPr lang="ru-RU" sz="7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7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необхідно</a:t>
            </a:r>
            <a:r>
              <a:rPr lang="ru-RU" sz="7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7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насамперед</a:t>
            </a:r>
            <a:r>
              <a:rPr lang="ru-RU" sz="7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7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навчитися</a:t>
            </a:r>
            <a:r>
              <a:rPr lang="ru-RU" sz="7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7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визначати</a:t>
            </a:r>
            <a:r>
              <a:rPr lang="ru-RU" sz="7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7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пріоритети</a:t>
            </a:r>
            <a:r>
              <a:rPr lang="ru-RU" sz="7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7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7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ru-RU" sz="7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Необхідно</a:t>
            </a:r>
            <a:r>
              <a:rPr lang="ru-RU" sz="7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регулярно </a:t>
            </a:r>
            <a:r>
              <a:rPr lang="ru-RU" sz="7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задавати</a:t>
            </a:r>
            <a:r>
              <a:rPr lang="ru-RU" sz="7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7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декілька</a:t>
            </a:r>
            <a:r>
              <a:rPr lang="ru-RU" sz="7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7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питань</a:t>
            </a:r>
            <a:r>
              <a:rPr lang="ru-RU" sz="7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7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своїм</a:t>
            </a:r>
            <a:r>
              <a:rPr lang="ru-RU" sz="7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7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провідним</a:t>
            </a:r>
            <a:r>
              <a:rPr lang="ru-RU" sz="7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7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працівникам</a:t>
            </a:r>
            <a:r>
              <a:rPr lang="ru-RU" sz="7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sz="7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 </a:t>
            </a:r>
            <a:r>
              <a:rPr lang="ru-RU" sz="7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7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7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завдання</a:t>
            </a:r>
            <a:r>
              <a:rPr lang="ru-RU" sz="7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Ви ставите </a:t>
            </a:r>
            <a:r>
              <a:rPr lang="ru-RU" sz="7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собі</a:t>
            </a:r>
            <a:r>
              <a:rPr lang="ru-RU" sz="7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7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найближчі</a:t>
            </a:r>
            <a:r>
              <a:rPr lang="ru-RU" sz="7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три </a:t>
            </a:r>
            <a:r>
              <a:rPr lang="ru-RU" sz="7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місяці</a:t>
            </a:r>
            <a:r>
              <a:rPr lang="ru-RU" sz="7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ru-RU" sz="7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 </a:t>
            </a:r>
            <a:r>
              <a:rPr lang="ru-RU" sz="7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7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7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Ваші</a:t>
            </a:r>
            <a:r>
              <a:rPr lang="ru-RU" sz="7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7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плани</a:t>
            </a:r>
            <a:r>
              <a:rPr lang="ru-RU" sz="7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7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пріоритети</a:t>
            </a:r>
            <a:r>
              <a:rPr lang="ru-RU" sz="7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7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надії</a:t>
            </a:r>
            <a:r>
              <a:rPr lang="ru-RU" sz="7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ru-RU" sz="7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 </a:t>
            </a:r>
            <a:r>
              <a:rPr lang="ru-RU" sz="7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7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Ви </a:t>
            </a:r>
            <a:r>
              <a:rPr lang="ru-RU" sz="7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збираєтеся</a:t>
            </a:r>
            <a:r>
              <a:rPr lang="ru-RU" sz="7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7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зробити</a:t>
            </a:r>
            <a:r>
              <a:rPr lang="ru-RU" sz="7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7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sz="7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7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здійснення</a:t>
            </a:r>
            <a:r>
              <a:rPr lang="ru-RU" sz="7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ru-RU" sz="7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7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5. Регулярно, раз у три </a:t>
            </a:r>
            <a:r>
              <a:rPr lang="ru-RU" sz="7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місяці</a:t>
            </a:r>
            <a:r>
              <a:rPr lang="ru-RU" sz="7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7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кожен</a:t>
            </a:r>
            <a:r>
              <a:rPr lang="ru-RU" sz="7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менеджер повинен </a:t>
            </a:r>
            <a:r>
              <a:rPr lang="ru-RU" sz="7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сісти</a:t>
            </a:r>
            <a:r>
              <a:rPr lang="ru-RU" sz="7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7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стіл</a:t>
            </a:r>
            <a:r>
              <a:rPr lang="ru-RU" sz="7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7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поруч</a:t>
            </a:r>
            <a:r>
              <a:rPr lang="ru-RU" sz="7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7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sz="7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7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своїм</a:t>
            </a:r>
            <a:r>
              <a:rPr lang="ru-RU" sz="7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7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безпосереднім</a:t>
            </a:r>
            <a:r>
              <a:rPr lang="ru-RU" sz="7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7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керівником</a:t>
            </a:r>
            <a:r>
              <a:rPr lang="ru-RU" sz="7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7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щоб</a:t>
            </a:r>
            <a:r>
              <a:rPr lang="ru-RU" sz="7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7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підбити</a:t>
            </a:r>
            <a:r>
              <a:rPr lang="ru-RU" sz="7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7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підсумки</a:t>
            </a:r>
            <a:r>
              <a:rPr lang="ru-RU" sz="7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7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зробленого</a:t>
            </a:r>
            <a:r>
              <a:rPr lang="ru-RU" sz="7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7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визначити</a:t>
            </a:r>
            <a:r>
              <a:rPr lang="ru-RU" sz="7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7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цілі</a:t>
            </a:r>
            <a:r>
              <a:rPr lang="ru-RU" sz="7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7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наступний</a:t>
            </a:r>
            <a:r>
              <a:rPr lang="ru-RU" sz="7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квартал.</a:t>
            </a:r>
            <a:endParaRPr lang="ru-RU" sz="7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7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6. Повинен бути порядок </a:t>
            </a:r>
            <a:r>
              <a:rPr lang="ru-RU" sz="7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письмового</a:t>
            </a:r>
            <a:r>
              <a:rPr lang="ru-RU" sz="7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7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викладу</a:t>
            </a:r>
            <a:r>
              <a:rPr lang="ru-RU" sz="7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будь-</a:t>
            </a:r>
            <a:r>
              <a:rPr lang="ru-RU" sz="7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якої</a:t>
            </a:r>
            <a:r>
              <a:rPr lang="ru-RU" sz="7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7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ідеї</a:t>
            </a:r>
            <a:r>
              <a:rPr lang="ru-RU" sz="7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7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7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перший </a:t>
            </a:r>
            <a:r>
              <a:rPr lang="ru-RU" sz="7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крок</a:t>
            </a:r>
            <a:r>
              <a:rPr lang="ru-RU" sz="7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7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втілення</a:t>
            </a:r>
            <a:r>
              <a:rPr lang="ru-RU" sz="7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7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її</a:t>
            </a:r>
            <a:r>
              <a:rPr lang="ru-RU" sz="7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7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життя</a:t>
            </a:r>
            <a:r>
              <a:rPr lang="ru-RU" sz="7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7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7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7. </a:t>
            </a:r>
            <a:r>
              <a:rPr lang="ru-RU" sz="7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Інколи</a:t>
            </a:r>
            <a:r>
              <a:rPr lang="ru-RU" sz="7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7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необхідно</a:t>
            </a:r>
            <a:r>
              <a:rPr lang="ru-RU" sz="7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7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піти</a:t>
            </a:r>
            <a:r>
              <a:rPr lang="ru-RU" sz="7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7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</a:t>
            </a:r>
            <a:r>
              <a:rPr lang="ru-RU" sz="7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sz="7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потім</a:t>
            </a:r>
            <a:r>
              <a:rPr lang="ru-RU" sz="7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7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виправляти</a:t>
            </a:r>
            <a:r>
              <a:rPr lang="ru-RU" sz="7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7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помилки</a:t>
            </a:r>
            <a:r>
              <a:rPr lang="ru-RU" sz="7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7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7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7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були</a:t>
            </a:r>
            <a:r>
              <a:rPr lang="ru-RU" sz="7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7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допущені</a:t>
            </a:r>
            <a:r>
              <a:rPr lang="ru-RU" sz="7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7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7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8. </a:t>
            </a:r>
            <a:r>
              <a:rPr lang="ru-RU" sz="7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Найважливіші</a:t>
            </a:r>
            <a:r>
              <a:rPr lang="ru-RU" sz="7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7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рішення</a:t>
            </a:r>
            <a:r>
              <a:rPr lang="ru-RU" sz="7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7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корпораціях</a:t>
            </a:r>
            <a:r>
              <a:rPr lang="ru-RU" sz="7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7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фактично</a:t>
            </a:r>
            <a:r>
              <a:rPr lang="ru-RU" sz="7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7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приймаються</a:t>
            </a:r>
            <a:r>
              <a:rPr lang="ru-RU" sz="7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7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колективними</a:t>
            </a:r>
            <a:r>
              <a:rPr lang="ru-RU" sz="7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органами, не </a:t>
            </a:r>
            <a:r>
              <a:rPr lang="ru-RU" sz="7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комітетами</a:t>
            </a:r>
            <a:r>
              <a:rPr lang="ru-RU" sz="7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sz="7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окремими</a:t>
            </a:r>
            <a:r>
              <a:rPr lang="ru-RU" sz="7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особами.</a:t>
            </a:r>
            <a:endParaRPr lang="ru-RU" sz="7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7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9. </a:t>
            </a:r>
            <a:r>
              <a:rPr lang="ru-RU" sz="7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Менеджери</a:t>
            </a:r>
            <a:r>
              <a:rPr lang="ru-RU" sz="7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7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повинні</a:t>
            </a:r>
            <a:r>
              <a:rPr lang="ru-RU" sz="7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7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тільки</a:t>
            </a:r>
            <a:r>
              <a:rPr lang="ru-RU" sz="7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7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вміти</a:t>
            </a:r>
            <a:r>
              <a:rPr lang="ru-RU" sz="7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7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приймати</a:t>
            </a:r>
            <a:r>
              <a:rPr lang="ru-RU" sz="7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7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своєчасні</a:t>
            </a:r>
            <a:r>
              <a:rPr lang="ru-RU" sz="7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7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рішення</a:t>
            </a:r>
            <a:r>
              <a:rPr lang="ru-RU" sz="7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7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їм</a:t>
            </a:r>
            <a:r>
              <a:rPr lang="ru-RU" sz="7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7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належить</a:t>
            </a:r>
            <a:r>
              <a:rPr lang="ru-RU" sz="7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7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також</a:t>
            </a:r>
            <a:r>
              <a:rPr lang="ru-RU" sz="7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роль </a:t>
            </a:r>
            <a:r>
              <a:rPr lang="ru-RU" sz="7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мотиватора</a:t>
            </a:r>
            <a:r>
              <a:rPr lang="ru-RU" sz="7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7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8148142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Підходи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оволодіння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мистецтвом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сформульовані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Лі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Яккока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продовження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10.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Єдиний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спосіб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настроїти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людей на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енергійну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діяльність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спілкуватися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ним.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11.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хочете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людину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похвалити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зробіть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письмовій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формі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 коли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хочете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висварити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краще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зробіть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 телефону.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12. Не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старайтеся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виконувати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роботу, яку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повинні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робити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інші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13. Головною причиною, через яку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здібні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люди не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можуть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зробити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кар’єру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є те,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вони погано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контактують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зі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своїми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колегами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14.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Більшість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людей не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читає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цілком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газетні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матеріали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обмежується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заголовками і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підзаголовками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Звідси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наслідок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ті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хто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формулює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має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вплив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сприйняття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новин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читачами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15.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Єдине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чим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володіє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людина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-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здатність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роздумувати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її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здоровий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глузд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її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єдина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реальна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перевага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перед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мавпою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16.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Помилки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роблять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усі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Біда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тому,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більшість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людей просто не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хоче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відкрито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визнавати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17.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дійсно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віриш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те,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ти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робиш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варто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наполегливо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добиватися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свого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навіть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перед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перешкодами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виникають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2545146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??? В чому полягає різниця між менеджером і підприємцем</a:t>
            </a:r>
            <a:r>
              <a:rPr lang="uk-UA" dirty="0" smtClean="0">
                <a:solidFill>
                  <a:srgbClr val="FF0000"/>
                </a:solidFill>
              </a:rPr>
              <a:t>?</a:t>
            </a:r>
            <a:endParaRPr lang="ru-RU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60566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088086" y="2940375"/>
            <a:ext cx="4013718" cy="950491"/>
          </a:xfrm>
        </p:spPr>
        <p:txBody>
          <a:bodyPr>
            <a:normAutofit/>
          </a:bodyPr>
          <a:lstStyle/>
          <a:p>
            <a:pPr algn="ctr"/>
            <a:r>
              <a:rPr lang="uk-UA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Менеджери і підприємці 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Объект 5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07909" y="139959"/>
            <a:ext cx="8453536" cy="65583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39328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Притча «Про дохлих коней»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dirty="0"/>
              <a:t>У </a:t>
            </a:r>
            <a:r>
              <a:rPr lang="ru-RU" dirty="0" err="1"/>
              <a:t>житті</a:t>
            </a:r>
            <a:r>
              <a:rPr lang="ru-RU" dirty="0"/>
              <a:t> кожного з нас є </a:t>
            </a:r>
            <a:r>
              <a:rPr lang="ru-RU" dirty="0" err="1"/>
              <a:t>кілька</a:t>
            </a:r>
            <a:r>
              <a:rPr lang="ru-RU" dirty="0"/>
              <a:t> «</a:t>
            </a:r>
            <a:r>
              <a:rPr lang="ru-RU" dirty="0" err="1"/>
              <a:t>дохлих</a:t>
            </a:r>
            <a:r>
              <a:rPr lang="ru-RU" dirty="0"/>
              <a:t> коней». Але </a:t>
            </a:r>
            <a:r>
              <a:rPr lang="ru-RU" dirty="0" err="1"/>
              <a:t>замість</a:t>
            </a:r>
            <a:r>
              <a:rPr lang="ru-RU" dirty="0"/>
              <a:t> того, </a:t>
            </a:r>
            <a:r>
              <a:rPr lang="ru-RU" dirty="0" err="1"/>
              <a:t>щоб</a:t>
            </a:r>
            <a:r>
              <a:rPr lang="ru-RU" dirty="0"/>
              <a:t> </a:t>
            </a:r>
            <a:r>
              <a:rPr lang="ru-RU" dirty="0" err="1"/>
              <a:t>визнати</a:t>
            </a:r>
            <a:r>
              <a:rPr lang="ru-RU" dirty="0"/>
              <a:t> </a:t>
            </a:r>
            <a:r>
              <a:rPr lang="ru-RU" dirty="0" err="1"/>
              <a:t>свої</a:t>
            </a:r>
            <a:r>
              <a:rPr lang="ru-RU" dirty="0"/>
              <a:t> </a:t>
            </a:r>
            <a:r>
              <a:rPr lang="ru-RU" dirty="0" err="1"/>
              <a:t>невеликі</a:t>
            </a:r>
            <a:r>
              <a:rPr lang="ru-RU" dirty="0"/>
              <a:t> </a:t>
            </a:r>
            <a:r>
              <a:rPr lang="ru-RU" dirty="0" err="1"/>
              <a:t>невдачі</a:t>
            </a:r>
            <a:r>
              <a:rPr lang="ru-RU" dirty="0"/>
              <a:t> та провали, ми </a:t>
            </a:r>
            <a:r>
              <a:rPr lang="ru-RU" dirty="0" err="1"/>
              <a:t>створюємо</a:t>
            </a:r>
            <a:r>
              <a:rPr lang="ru-RU" dirty="0"/>
              <a:t> </a:t>
            </a:r>
            <a:r>
              <a:rPr lang="ru-RU" dirty="0" err="1"/>
              <a:t>цілу</a:t>
            </a:r>
            <a:r>
              <a:rPr lang="ru-RU" dirty="0"/>
              <a:t> </a:t>
            </a:r>
            <a:r>
              <a:rPr lang="ru-RU" dirty="0" err="1"/>
              <a:t>чергу</a:t>
            </a:r>
            <a:r>
              <a:rPr lang="ru-RU" dirty="0"/>
              <a:t> </a:t>
            </a:r>
            <a:r>
              <a:rPr lang="ru-RU" dirty="0" err="1"/>
              <a:t>заходів</a:t>
            </a:r>
            <a:r>
              <a:rPr lang="ru-RU" dirty="0"/>
              <a:t> </a:t>
            </a:r>
            <a:r>
              <a:rPr lang="ru-RU" dirty="0" err="1"/>
              <a:t>щодо</a:t>
            </a:r>
            <a:r>
              <a:rPr lang="ru-RU" dirty="0"/>
              <a:t> </a:t>
            </a:r>
            <a:r>
              <a:rPr lang="ru-RU" dirty="0" err="1"/>
              <a:t>виправлення</a:t>
            </a:r>
            <a:r>
              <a:rPr lang="ru-RU" dirty="0"/>
              <a:t> </a:t>
            </a:r>
            <a:r>
              <a:rPr lang="ru-RU" dirty="0" err="1"/>
              <a:t>ситуації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теж</a:t>
            </a:r>
            <a:r>
              <a:rPr lang="ru-RU" dirty="0"/>
              <a:t> </a:t>
            </a:r>
            <a:r>
              <a:rPr lang="ru-RU" dirty="0" err="1"/>
              <a:t>нічим</a:t>
            </a:r>
            <a:r>
              <a:rPr lang="ru-RU" dirty="0"/>
              <a:t> не </a:t>
            </a:r>
            <a:r>
              <a:rPr lang="ru-RU" dirty="0" err="1"/>
              <a:t>допомагають</a:t>
            </a:r>
            <a:r>
              <a:rPr lang="ru-RU" dirty="0"/>
              <a:t>. У </a:t>
            </a:r>
            <a:r>
              <a:rPr lang="ru-RU" dirty="0" err="1"/>
              <a:t>народі</a:t>
            </a:r>
            <a:r>
              <a:rPr lang="ru-RU" dirty="0"/>
              <a:t> </a:t>
            </a:r>
            <a:r>
              <a:rPr lang="ru-RU" dirty="0" err="1"/>
              <a:t>такий</a:t>
            </a:r>
            <a:r>
              <a:rPr lang="ru-RU" dirty="0"/>
              <a:t> комплекс </a:t>
            </a:r>
            <a:r>
              <a:rPr lang="ru-RU" dirty="0" err="1"/>
              <a:t>дій</a:t>
            </a:r>
            <a:r>
              <a:rPr lang="ru-RU" dirty="0"/>
              <a:t> </a:t>
            </a:r>
            <a:r>
              <a:rPr lang="ru-RU" dirty="0" err="1"/>
              <a:t>називається</a:t>
            </a:r>
            <a:r>
              <a:rPr lang="ru-RU" dirty="0"/>
              <a:t> «</a:t>
            </a:r>
            <a:r>
              <a:rPr lang="ru-RU" dirty="0" err="1"/>
              <a:t>пофарбувати</a:t>
            </a:r>
            <a:r>
              <a:rPr lang="ru-RU" dirty="0"/>
              <a:t> та </a:t>
            </a:r>
            <a:r>
              <a:rPr lang="ru-RU" dirty="0" err="1"/>
              <a:t>викинути</a:t>
            </a:r>
            <a:r>
              <a:rPr lang="ru-RU" dirty="0"/>
              <a:t>». </a:t>
            </a:r>
            <a:r>
              <a:rPr lang="ru-RU" dirty="0" err="1"/>
              <a:t>Справжня</a:t>
            </a:r>
            <a:r>
              <a:rPr lang="ru-RU" dirty="0"/>
              <a:t> </a:t>
            </a:r>
            <a:r>
              <a:rPr lang="ru-RU" dirty="0" err="1"/>
              <a:t>життєва</a:t>
            </a:r>
            <a:r>
              <a:rPr lang="ru-RU" dirty="0"/>
              <a:t> </a:t>
            </a:r>
            <a:r>
              <a:rPr lang="ru-RU" dirty="0" err="1"/>
              <a:t>мудрість</a:t>
            </a:r>
            <a:r>
              <a:rPr lang="ru-RU" dirty="0"/>
              <a:t> </a:t>
            </a:r>
            <a:r>
              <a:rPr lang="ru-RU" dirty="0" err="1"/>
              <a:t>полягає</a:t>
            </a:r>
            <a:r>
              <a:rPr lang="ru-RU" dirty="0"/>
              <a:t> в тому, </a:t>
            </a:r>
            <a:r>
              <a:rPr lang="ru-RU" dirty="0" err="1"/>
              <a:t>щоб</a:t>
            </a:r>
            <a:r>
              <a:rPr lang="ru-RU" dirty="0"/>
              <a:t> </a:t>
            </a:r>
            <a:r>
              <a:rPr lang="ru-RU" dirty="0" err="1"/>
              <a:t>якнайшвидше</a:t>
            </a:r>
            <a:r>
              <a:rPr lang="ru-RU" dirty="0"/>
              <a:t> </a:t>
            </a:r>
            <a:r>
              <a:rPr lang="ru-RU" dirty="0" err="1"/>
              <a:t>визначити</a:t>
            </a:r>
            <a:r>
              <a:rPr lang="ru-RU" dirty="0"/>
              <a:t> </a:t>
            </a:r>
            <a:r>
              <a:rPr lang="ru-RU" dirty="0" err="1"/>
              <a:t>слабку</a:t>
            </a:r>
            <a:r>
              <a:rPr lang="ru-RU" dirty="0"/>
              <a:t> ланку і не </a:t>
            </a:r>
            <a:r>
              <a:rPr lang="ru-RU" dirty="0" err="1"/>
              <a:t>витрачати</a:t>
            </a:r>
            <a:r>
              <a:rPr lang="ru-RU" dirty="0"/>
              <a:t> на </a:t>
            </a:r>
            <a:r>
              <a:rPr lang="ru-RU" dirty="0" err="1"/>
              <a:t>неї</a:t>
            </a:r>
            <a:r>
              <a:rPr lang="ru-RU" dirty="0"/>
              <a:t> </a:t>
            </a:r>
            <a:r>
              <a:rPr lang="ru-RU" dirty="0" err="1"/>
              <a:t>зайві</a:t>
            </a:r>
            <a:r>
              <a:rPr lang="ru-RU" dirty="0"/>
              <a:t> час, </a:t>
            </a:r>
            <a:r>
              <a:rPr lang="ru-RU" dirty="0" err="1"/>
              <a:t>гроші</a:t>
            </a:r>
            <a:r>
              <a:rPr lang="ru-RU" dirty="0"/>
              <a:t>, </a:t>
            </a:r>
            <a:r>
              <a:rPr lang="ru-RU" dirty="0" err="1"/>
              <a:t>зусилля</a:t>
            </a:r>
            <a:r>
              <a:rPr lang="ru-RU" dirty="0"/>
              <a:t>, </a:t>
            </a:r>
            <a:r>
              <a:rPr lang="ru-RU" dirty="0" err="1"/>
              <a:t>увага</a:t>
            </a:r>
            <a:r>
              <a:rPr lang="ru-RU" dirty="0"/>
              <a:t> та </a:t>
            </a:r>
            <a:r>
              <a:rPr lang="ru-RU" dirty="0" err="1"/>
              <a:t>нерви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28680755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роботі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менеджера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підприємця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є </a:t>
            </a:r>
            <a:r>
              <a:rPr lang="ru-RU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спільні</a:t>
            </a:r>
            <a:r>
              <a:rPr lang="ru-RU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риси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обидва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переслідують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цілі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поставлені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перед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підприємством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застосовують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певні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способи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планують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координують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контролюють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діяльність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працівників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працюють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свій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страх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Один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ризикує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своєю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посадою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другий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власним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капіталом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45584155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2845" y="691696"/>
            <a:ext cx="10515600" cy="726557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Сучасний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менеджер </a:t>
            </a:r>
            <a:r>
              <a:rPr lang="ru-RU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виступає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декількох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іпостасях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486275"/>
          </a:xfrm>
        </p:spPr>
        <p:txBody>
          <a:bodyPr>
            <a:normAutofit fontScale="92500"/>
          </a:bodyPr>
          <a:lstStyle/>
          <a:p>
            <a:pPr algn="just"/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управлінець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наділений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владою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керує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великим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колективом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людей;</a:t>
            </a:r>
          </a:p>
          <a:p>
            <a:pPr algn="just"/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лідер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спроможний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вести за собою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підлеглих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використовуючи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свій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авторитет,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високий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професіоналізм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позитивні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емоції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людина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яка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певні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комунікативні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здібності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постійно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встановлює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контакти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партнерами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владою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успішно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переборює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внутрішні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зовнішні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конфлікти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людина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яка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наділена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стратегічним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мисленням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 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формувати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цілі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види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напрямок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«основного удару»,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союзників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супротивників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власні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переваги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напрямок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7867631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??? </a:t>
            </a:r>
            <a:r>
              <a:rPr lang="ru-RU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Якими</a:t>
            </a:r>
            <a:r>
              <a:rPr lang="ru-RU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людськими</a:t>
            </a:r>
            <a:r>
              <a:rPr lang="ru-RU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якостями</a:t>
            </a:r>
            <a:r>
              <a:rPr lang="ru-RU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має</a:t>
            </a:r>
            <a:r>
              <a:rPr lang="ru-RU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володіти</a:t>
            </a:r>
            <a:r>
              <a:rPr lang="ru-RU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менеджер?</a:t>
            </a:r>
            <a:endParaRPr lang="ru-RU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9572038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Менеджер –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професійний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керівник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адміністратор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відповідному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рівні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Успішність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менеджера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залежить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майстерності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яка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бути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згрупована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наступні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сім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категорій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Концептуальна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майстерність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здатність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менеджера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розуміти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узагальнену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стратегію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розвитку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організації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Майстерність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ухвалення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рішень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вміння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своєчасно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виявляти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проблеми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відхилень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обирати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найкращий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альтернативних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варіант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вирішення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проблем. 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Мистецтво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аналітика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– талант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аналізу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ситуації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правильного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розподілу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робіт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завдань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вибору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оптимальної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техніки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технології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методів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і моделей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вирішення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задач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Здібність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схоплювати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основну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суть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справи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генерувати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нові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ідеї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майстерність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спроможність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виконувати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певні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організаційні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обов’язки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ефективно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діяти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в рамках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обмеженого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бюджету часу,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фінансів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трудових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ресурсів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тощо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5.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Комунікаційне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мистецтво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вміння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координувати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інформаційні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потоки,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логічно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і доступно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передавати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свої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ідеї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іншим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6.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Психологічна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майстерність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здатність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безконфліктно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взаємодіяти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з людьми,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створювати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сприятливий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мікроклімат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колективі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7.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Технічна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майстерність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передбачає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особливу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компетенцію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техніки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технології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виконання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завдань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відповідної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галузі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2977445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Рівні управління. Групи менеджерів</a:t>
            </a:r>
            <a:endParaRPr lang="ru-RU" sz="3200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220686" y="1821317"/>
            <a:ext cx="8022859" cy="36681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452792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60917" y="355795"/>
            <a:ext cx="11095653" cy="493292"/>
          </a:xfrm>
        </p:spPr>
        <p:txBody>
          <a:bodyPr>
            <a:normAutofit/>
          </a:bodyPr>
          <a:lstStyle/>
          <a:p>
            <a:pPr algn="ctr"/>
            <a:r>
              <a:rPr lang="uk-UA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Рівні управління. Групи менеджерів</a:t>
            </a:r>
            <a:endParaRPr lang="ru-RU" sz="2800" dirty="0"/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>
          <a:xfrm>
            <a:off x="838200" y="1110343"/>
            <a:ext cx="10843727" cy="5066620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 </a:t>
            </a:r>
            <a:r>
              <a:rPr lang="ru-RU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вищого</a:t>
            </a:r>
            <a:r>
              <a:rPr lang="ru-RU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рівня</a:t>
            </a:r>
            <a:r>
              <a:rPr lang="ru-RU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відноситься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невелика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група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основних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керівників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організації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президент (директор),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віце-президенти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(заступники),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головний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виконавчий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директор. На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цьому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рівні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формулюється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місія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встановлюються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цілі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основні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задачі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залучення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інвестицій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проведення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наукових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досліджень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розробка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нових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проектів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продукції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послуг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вихід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нові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ринки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тощо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 </a:t>
            </a:r>
            <a:r>
              <a:rPr lang="ru-RU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середнього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рівня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як правило,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відносяться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керівники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функціональних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підрозділів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фінансового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планового,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технічного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відділів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відділу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охорони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праці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відділу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кадрів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тощо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і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керівники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виробничих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відповідних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підрозділів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Менеджери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середнього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рівня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відповідальні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розробку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впровадження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реалізацію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рішень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були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прийняті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вищим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керівництвом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 н</a:t>
            </a:r>
            <a:r>
              <a:rPr lang="ru-RU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изового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рівня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відносять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керівників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секторів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груп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майстрів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тощо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Ці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керівники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відповідальні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виробництво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продукції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послуг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рішення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конкретних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завдань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операційному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рівні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036022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71600" y="745906"/>
            <a:ext cx="9899780" cy="57005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860781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390262" y="343604"/>
            <a:ext cx="8154954" cy="63387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494822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11953"/>
          </a:xfrm>
        </p:spPr>
        <p:txBody>
          <a:bodyPr>
            <a:normAutofit/>
          </a:bodyPr>
          <a:lstStyle/>
          <a:p>
            <a:pPr algn="ctr"/>
            <a:r>
              <a:rPr lang="uk-UA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Сфери менеджменту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>
          <a:xfrm>
            <a:off x="838200" y="961053"/>
            <a:ext cx="10515600" cy="5215910"/>
          </a:xfrm>
        </p:spPr>
        <p:txBody>
          <a:bodyPr>
            <a:normAutofit fontScale="70000" lnSpcReduction="20000"/>
          </a:bodyPr>
          <a:lstStyle/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dirty="0" smtClean="0"/>
              <a:t>За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сферами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виділяють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Менеджмент персоналу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займається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управлінням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людьми,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мотивацією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організацією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їхньої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перекваліфікацією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розстановкою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робочих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місцях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тощо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Виробничий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менеджмент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займається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організацією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виробництва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технологічними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процесами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якістю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продукції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Маркетинговий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менеджмент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взаємодії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внутрішнього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середовища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фірми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умовами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ринку;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реалізації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продукції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отримання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доходу. 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Інноваційний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менеджмент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запорука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конкурентоспроможності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організації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інноваційна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якої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повинна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включати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розробку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планів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реорганізацій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розробку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нових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продуктів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тощо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Фінансовий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інвестиційний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менеджмент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фінансами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Фінансовий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менеджер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керує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фінансовими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потоками,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розміщує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вільні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кошти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активи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інвестиційні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робить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все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можливе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щоб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фінансові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ресурси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перетворювались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прибутки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й давали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додаткові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дивіденди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Стратегічний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менеджмент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сфера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перспективних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проектів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довготермінових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бізнес-планів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пошуку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резервів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розвитку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організації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9842210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81942" y="11694"/>
            <a:ext cx="6400247" cy="68463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66044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Стара </a:t>
            </a:r>
            <a:r>
              <a:rPr lang="ru-RU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індіанська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приказка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висловлює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цю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думку </a:t>
            </a:r>
            <a:r>
              <a:rPr lang="ru-RU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наочніше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«</a:t>
            </a:r>
            <a:r>
              <a:rPr lang="ru-RU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Кінь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здох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— </a:t>
            </a:r>
            <a:r>
              <a:rPr lang="ru-RU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злізь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». </a:t>
            </a:r>
            <a:r>
              <a:rPr lang="ru-RU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Здавалося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б, все ясно, але…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dirty="0" smtClean="0"/>
              <a:t>1</a:t>
            </a:r>
            <a:r>
              <a:rPr lang="ru-RU" dirty="0"/>
              <a:t>.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вмовляємо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себе,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є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надія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Ми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б'ємо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дохлого коня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сильніше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Ми говоримо: «Ми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завжди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так скакали».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Ми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організовуємо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захід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пожвавлення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дохлих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коней.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5. Ми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пояснюємо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собі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наш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дохлий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кінь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набагато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краще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швидше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дешевше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6. Ми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сидимо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коня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вмовляємо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 бути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дохлим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7. Ми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купуємо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засоби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допомагають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швидше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скакати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дохлих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конях.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8. Ми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змінюємо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критерії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розпізнавання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дохлих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коней.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9. Ми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стягуємо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дохлих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коней разом,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сподіваючись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разом вони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скакатимуть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швидше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10. Ми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наймаємо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фахівців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дохлих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коней.</a:t>
            </a:r>
          </a:p>
        </p:txBody>
      </p:sp>
    </p:spTree>
    <p:extLst>
      <p:ext uri="{BB962C8B-B14F-4D97-AF65-F5344CB8AC3E}">
        <p14:creationId xmlns:p14="http://schemas.microsoft.com/office/powerpoint/2010/main" val="36270458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Терміни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«управління» і «менеджмент» пов’язані між собою. 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uk-UA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Управління»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це цілеспрямована дія на об’єкт із метою зміни його стану або поведінки. Управляти можна технікою, технологією, ресурсами тощо. 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Менеджмент»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є складовим елементом управління, під яким розуміють цілеспрямовану дію на колективи працівників або окремих виконавців із метою досягнення поставлених цілей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Зміст поняття «менеджмент» можна розглядати як науку і практику управління, як організацію управління фірмою і як процес прийняття управлінських рішень.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725221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344002"/>
          </a:xfrm>
        </p:spPr>
        <p:txBody>
          <a:bodyPr>
            <a:normAutofit/>
          </a:bodyPr>
          <a:lstStyle/>
          <a:p>
            <a:pPr algn="ctr"/>
            <a:r>
              <a:rPr lang="uk-UA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Найчастіше використовувані визначення дефініції «</a:t>
            </a:r>
            <a:r>
              <a:rPr lang="uk-UA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менеджмент»</a:t>
            </a:r>
            <a:endParaRPr lang="ru-RU" sz="1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35392699"/>
              </p:ext>
            </p:extLst>
          </p:nvPr>
        </p:nvGraphicFramePr>
        <p:xfrm>
          <a:off x="1567543" y="923732"/>
          <a:ext cx="7786642" cy="5022311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1635180">
                  <a:extLst>
                    <a:ext uri="{9D8B030D-6E8A-4147-A177-3AD203B41FA5}">
                      <a16:colId xmlns:a16="http://schemas.microsoft.com/office/drawing/2014/main" xmlns="" val="3317655088"/>
                    </a:ext>
                  </a:extLst>
                </a:gridCol>
                <a:gridCol w="6151462">
                  <a:extLst>
                    <a:ext uri="{9D8B030D-6E8A-4147-A177-3AD203B41FA5}">
                      <a16:colId xmlns:a16="http://schemas.microsoft.com/office/drawing/2014/main" xmlns="" val="1985382131"/>
                    </a:ext>
                  </a:extLst>
                </a:gridCol>
              </a:tblGrid>
              <a:tr h="1072301">
                <a:tc>
                  <a:txBody>
                    <a:bodyPr/>
                    <a:lstStyle/>
                    <a:p>
                      <a:pPr marL="17780">
                        <a:spcAft>
                          <a:spcPts val="0"/>
                        </a:spcAft>
                      </a:pPr>
                      <a:r>
                        <a:rPr lang="uk-UA" sz="1400" spc="-1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Оксфордський словник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7780" marR="8890" algn="just">
                        <a:spcAft>
                          <a:spcPts val="0"/>
                        </a:spcAft>
                      </a:pPr>
                      <a:r>
                        <a:rPr lang="uk-UA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Менеджмент (</a:t>
                      </a:r>
                      <a:r>
                        <a:rPr lang="uk-UA" sz="14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англ</a:t>
                      </a:r>
                      <a:r>
                        <a:rPr lang="uk-UA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</a:t>
                      </a:r>
                      <a:r>
                        <a:rPr lang="uk-UA" sz="14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manage</a:t>
                      </a:r>
                      <a:r>
                        <a:rPr lang="uk-UA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- управляти) – це вміння управлятися зі</a:t>
                      </a:r>
                      <a:r>
                        <a:rPr lang="uk-UA" sz="1400" spc="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справами, ситуацією тощо; влада і мистецтво керівництва; манера спілкування</a:t>
                      </a:r>
                      <a:r>
                        <a:rPr lang="uk-UA" sz="1400" spc="35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</a:t>
                      </a:r>
                      <a:r>
                        <a:rPr lang="uk-UA" sz="1400" spc="5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людьми;</a:t>
                      </a:r>
                      <a:r>
                        <a:rPr lang="uk-UA" sz="1400" spc="45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апарат</a:t>
                      </a:r>
                      <a:r>
                        <a:rPr lang="uk-UA" sz="1400" spc="6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управління;</a:t>
                      </a:r>
                      <a:r>
                        <a:rPr lang="uk-UA" sz="1400" spc="5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вміння</a:t>
                      </a:r>
                      <a:r>
                        <a:rPr lang="uk-UA" sz="1400" spc="5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та</a:t>
                      </a:r>
                      <a:r>
                        <a:rPr lang="uk-UA" sz="1400" spc="45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адміністративні</a:t>
                      </a:r>
                      <a:r>
                        <a:rPr lang="uk-UA" sz="1400" spc="45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400" spc="-1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навички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17780" algn="just">
                        <a:lnSpc>
                          <a:spcPts val="1305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організовувати</a:t>
                      </a:r>
                      <a:r>
                        <a:rPr lang="uk-UA" sz="1400" spc="-1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ефективну</a:t>
                      </a:r>
                      <a:r>
                        <a:rPr lang="uk-UA" sz="1400" spc="-3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роботу</a:t>
                      </a:r>
                      <a:r>
                        <a:rPr lang="uk-UA" sz="1400" spc="-15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апарату</a:t>
                      </a:r>
                      <a:r>
                        <a:rPr lang="uk-UA" sz="1400" spc="-5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управління </a:t>
                      </a:r>
                      <a:r>
                        <a:rPr lang="uk-UA" sz="1400" spc="-1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організації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4230911416"/>
                  </a:ext>
                </a:extLst>
              </a:tr>
              <a:tr h="411265">
                <a:tc>
                  <a:txBody>
                    <a:bodyPr/>
                    <a:lstStyle/>
                    <a:p>
                      <a:pPr marL="17780">
                        <a:lnSpc>
                          <a:spcPts val="128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О.</a:t>
                      </a:r>
                      <a:r>
                        <a:rPr lang="uk-UA" sz="1400" spc="-5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С. </a:t>
                      </a:r>
                      <a:r>
                        <a:rPr lang="uk-UA" sz="1400" spc="-1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Виханський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7780">
                        <a:lnSpc>
                          <a:spcPts val="128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Менеджмент</a:t>
                      </a:r>
                      <a:r>
                        <a:rPr lang="uk-UA" sz="1400" spc="-15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–</a:t>
                      </a:r>
                      <a:r>
                        <a:rPr lang="uk-UA" sz="1400" spc="-15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це</a:t>
                      </a:r>
                      <a:r>
                        <a:rPr lang="uk-UA" sz="1400" spc="-15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систематизований успішний</a:t>
                      </a:r>
                      <a:r>
                        <a:rPr lang="uk-UA" sz="1400" spc="-5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досвід</a:t>
                      </a:r>
                      <a:r>
                        <a:rPr lang="uk-UA" sz="1400" spc="-1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організацій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767516397"/>
                  </a:ext>
                </a:extLst>
              </a:tr>
              <a:tr h="342383">
                <a:tc>
                  <a:txBody>
                    <a:bodyPr/>
                    <a:lstStyle/>
                    <a:p>
                      <a:pPr marL="17780">
                        <a:lnSpc>
                          <a:spcPts val="128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П.</a:t>
                      </a:r>
                      <a:r>
                        <a:rPr lang="uk-UA" sz="1400" spc="-5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400" spc="-1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Друкер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7780">
                        <a:lnSpc>
                          <a:spcPts val="128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Менеджмент</a:t>
                      </a:r>
                      <a:r>
                        <a:rPr lang="uk-UA" sz="1400" spc="-1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–</a:t>
                      </a:r>
                      <a:r>
                        <a:rPr lang="uk-UA" sz="1400" spc="-5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це</a:t>
                      </a:r>
                      <a:r>
                        <a:rPr lang="uk-UA" sz="1400" spc="-15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генерування</a:t>
                      </a:r>
                      <a:r>
                        <a:rPr lang="uk-UA" sz="1400" spc="-5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людської</a:t>
                      </a:r>
                      <a:r>
                        <a:rPr lang="uk-UA" sz="1400" spc="-5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енергії</a:t>
                      </a:r>
                      <a:r>
                        <a:rPr lang="uk-UA" sz="1400" spc="-5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та</a:t>
                      </a:r>
                      <a:r>
                        <a:rPr lang="uk-UA" sz="1400" spc="-15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надання</a:t>
                      </a:r>
                      <a:r>
                        <a:rPr lang="uk-UA" sz="1400" spc="-5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їй </a:t>
                      </a:r>
                      <a:r>
                        <a:rPr lang="uk-UA" sz="1400" spc="-1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напрямку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1286096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17780">
                        <a:lnSpc>
                          <a:spcPts val="135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7780">
                        <a:spcAft>
                          <a:spcPts val="0"/>
                        </a:spcAft>
                      </a:pP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18054544"/>
                  </a:ext>
                </a:extLst>
              </a:tr>
              <a:tr h="853588">
                <a:tc>
                  <a:txBody>
                    <a:bodyPr/>
                    <a:lstStyle/>
                    <a:p>
                      <a:pPr marL="17780">
                        <a:lnSpc>
                          <a:spcPts val="135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В.</a:t>
                      </a:r>
                      <a:r>
                        <a:rPr lang="uk-UA" sz="1400" spc="-1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В.</a:t>
                      </a:r>
                      <a:r>
                        <a:rPr lang="uk-UA" sz="1400" spc="-1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Стадник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7780" marR="8255">
                        <a:spcAft>
                          <a:spcPts val="0"/>
                        </a:spcAft>
                        <a:tabLst>
                          <a:tab pos="929005" algn="l"/>
                          <a:tab pos="1765935" algn="l"/>
                          <a:tab pos="1964055" algn="l"/>
                          <a:tab pos="2522220" algn="l"/>
                          <a:tab pos="3436620" algn="l"/>
                          <a:tab pos="3693795" algn="l"/>
                          <a:tab pos="4032250" algn="l"/>
                          <a:tab pos="4393565" algn="l"/>
                        </a:tabLst>
                      </a:pPr>
                      <a:r>
                        <a:rPr lang="uk-UA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Менеджмент</a:t>
                      </a:r>
                      <a:r>
                        <a:rPr lang="uk-UA" sz="1400" spc="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–</a:t>
                      </a:r>
                      <a:r>
                        <a:rPr lang="uk-UA" sz="1400" spc="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вид</a:t>
                      </a:r>
                      <a:r>
                        <a:rPr lang="uk-UA" sz="1400" spc="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діяльності,</a:t>
                      </a:r>
                      <a:r>
                        <a:rPr lang="uk-UA" sz="1400" spc="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змістом</a:t>
                      </a:r>
                      <a:r>
                        <a:rPr lang="uk-UA" sz="1400" spc="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якої</a:t>
                      </a:r>
                      <a:r>
                        <a:rPr lang="uk-UA" sz="1400" spc="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є</a:t>
                      </a:r>
                      <a:r>
                        <a:rPr lang="uk-UA" sz="1400" spc="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цілеспрямований</a:t>
                      </a:r>
                      <a:r>
                        <a:rPr lang="uk-UA" sz="1400" spc="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вплив</a:t>
                      </a:r>
                      <a:r>
                        <a:rPr lang="uk-UA" sz="1400" spc="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</a:t>
                      </a:r>
                      <a:r>
                        <a:rPr lang="uk-UA" sz="1400" spc="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400" spc="-1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працівників</a:t>
                      </a:r>
                      <a:r>
                        <a:rPr lang="uk-UA" sz="1400" spc="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400" spc="-1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організації</a:t>
                      </a:r>
                      <a:r>
                        <a:rPr lang="uk-UA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	</a:t>
                      </a:r>
                      <a:r>
                        <a:rPr lang="uk-UA" sz="1400" spc="-5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</a:t>
                      </a:r>
                      <a:r>
                        <a:rPr lang="uk-UA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	</a:t>
                      </a:r>
                      <a:r>
                        <a:rPr lang="uk-UA" sz="1400" spc="-2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метою</a:t>
                      </a:r>
                      <a:r>
                        <a:rPr lang="uk-UA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	</a:t>
                      </a:r>
                      <a:r>
                        <a:rPr lang="uk-UA" sz="1400" spc="-1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координації</a:t>
                      </a:r>
                      <a:r>
                        <a:rPr lang="uk-UA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	</a:t>
                      </a:r>
                      <a:r>
                        <a:rPr lang="uk-UA" sz="14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400" spc="-25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їх</a:t>
                      </a:r>
                      <a:r>
                        <a:rPr lang="uk-UA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	</a:t>
                      </a:r>
                      <a:r>
                        <a:rPr lang="uk-UA" sz="14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400" spc="-25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дій</a:t>
                      </a:r>
                      <a:r>
                        <a:rPr lang="uk-UA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	</a:t>
                      </a:r>
                      <a:r>
                        <a:rPr lang="uk-UA" sz="1400" spc="-25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для</a:t>
                      </a:r>
                      <a:r>
                        <a:rPr lang="uk-UA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	</a:t>
                      </a:r>
                      <a:r>
                        <a:rPr lang="uk-UA" sz="1400" spc="-1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досягнення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17780">
                        <a:lnSpc>
                          <a:spcPts val="1305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організацією</a:t>
                      </a:r>
                      <a:r>
                        <a:rPr lang="uk-UA" sz="1400" spc="-15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поставлених</a:t>
                      </a:r>
                      <a:r>
                        <a:rPr lang="uk-UA" sz="1400" spc="-5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перед</a:t>
                      </a:r>
                      <a:r>
                        <a:rPr lang="uk-UA" sz="1400" spc="-5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нею </a:t>
                      </a:r>
                      <a:r>
                        <a:rPr lang="uk-UA" sz="1400" spc="-1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цілей.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743590128"/>
                  </a:ext>
                </a:extLst>
              </a:tr>
              <a:tr h="637913">
                <a:tc>
                  <a:txBody>
                    <a:bodyPr/>
                    <a:lstStyle/>
                    <a:p>
                      <a:pPr marL="17780">
                        <a:lnSpc>
                          <a:spcPts val="1365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М. </a:t>
                      </a:r>
                      <a:r>
                        <a:rPr lang="uk-UA" sz="1400" spc="-1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Мескон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7780">
                        <a:lnSpc>
                          <a:spcPts val="138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Менеджмент</a:t>
                      </a:r>
                      <a:r>
                        <a:rPr lang="uk-UA" sz="1400" spc="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–</a:t>
                      </a:r>
                      <a:r>
                        <a:rPr lang="uk-UA" sz="1400" spc="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це</a:t>
                      </a:r>
                      <a:r>
                        <a:rPr lang="uk-UA" sz="1400" spc="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процес</a:t>
                      </a:r>
                      <a:r>
                        <a:rPr lang="uk-UA" sz="1400" spc="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планування,</a:t>
                      </a:r>
                      <a:r>
                        <a:rPr lang="uk-UA" sz="1400" spc="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організації,</a:t>
                      </a:r>
                      <a:r>
                        <a:rPr lang="uk-UA" sz="1400" spc="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мотивації</a:t>
                      </a:r>
                      <a:r>
                        <a:rPr lang="uk-UA" sz="1400" spc="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й</a:t>
                      </a:r>
                      <a:r>
                        <a:rPr lang="uk-UA" sz="1400" spc="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контролю</a:t>
                      </a:r>
                      <a:r>
                        <a:rPr lang="uk-UA" sz="1400" spc="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 метою формулювання та досягнення цілей організації завдяки праці людей.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889584262"/>
                  </a:ext>
                </a:extLst>
              </a:tr>
              <a:tr h="853588">
                <a:tc>
                  <a:txBody>
                    <a:bodyPr/>
                    <a:lstStyle/>
                    <a:p>
                      <a:pPr marL="17780">
                        <a:lnSpc>
                          <a:spcPts val="135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Р. </a:t>
                      </a:r>
                      <a:r>
                        <a:rPr lang="uk-UA" sz="1400" spc="-2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Дафт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7780">
                        <a:spcAft>
                          <a:spcPts val="0"/>
                        </a:spcAft>
                      </a:pPr>
                      <a:r>
                        <a:rPr lang="uk-UA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Менеджмент</a:t>
                      </a:r>
                      <a:r>
                        <a:rPr lang="uk-UA" sz="1400" spc="185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–</a:t>
                      </a:r>
                      <a:r>
                        <a:rPr lang="uk-UA" sz="1400" spc="18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це</a:t>
                      </a:r>
                      <a:r>
                        <a:rPr lang="uk-UA" sz="1400" spc="175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результативне</a:t>
                      </a:r>
                      <a:r>
                        <a:rPr lang="uk-UA" sz="1400" spc="175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та</a:t>
                      </a:r>
                      <a:r>
                        <a:rPr lang="uk-UA" sz="1400" spc="175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ефективне</a:t>
                      </a:r>
                      <a:r>
                        <a:rPr lang="uk-UA" sz="1400" spc="175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досягнення</a:t>
                      </a:r>
                      <a:r>
                        <a:rPr lang="uk-UA" sz="1400" spc="18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цілей</a:t>
                      </a:r>
                      <a:r>
                        <a:rPr lang="uk-UA" sz="1400" spc="185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організації шляхом</a:t>
                      </a:r>
                      <a:r>
                        <a:rPr lang="uk-UA" sz="1400" spc="375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планування,</a:t>
                      </a:r>
                      <a:r>
                        <a:rPr lang="uk-UA" sz="1400" spc="39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організації,</a:t>
                      </a:r>
                      <a:r>
                        <a:rPr lang="uk-UA" sz="1400" spc="375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керівництва</a:t>
                      </a:r>
                      <a:r>
                        <a:rPr lang="uk-UA" sz="1400" spc="385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та</a:t>
                      </a:r>
                      <a:r>
                        <a:rPr lang="uk-UA" sz="1400" spc="385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контролю</a:t>
                      </a:r>
                      <a:r>
                        <a:rPr lang="uk-UA" sz="1400" spc="39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400" spc="-1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організаційних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17780">
                        <a:lnSpc>
                          <a:spcPts val="1305"/>
                        </a:lnSpc>
                        <a:spcAft>
                          <a:spcPts val="0"/>
                        </a:spcAft>
                      </a:pPr>
                      <a:r>
                        <a:rPr lang="uk-UA" sz="1400" spc="-1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ресурсів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209860563"/>
                  </a:ext>
                </a:extLst>
              </a:tr>
              <a:tr h="637913">
                <a:tc>
                  <a:txBody>
                    <a:bodyPr/>
                    <a:lstStyle/>
                    <a:p>
                      <a:pPr marL="17780">
                        <a:lnSpc>
                          <a:spcPts val="135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І.</a:t>
                      </a:r>
                      <a:r>
                        <a:rPr lang="uk-UA" sz="1400" spc="-1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Адізес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7780">
                        <a:lnSpc>
                          <a:spcPts val="135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Менеджмент</a:t>
                      </a:r>
                      <a:r>
                        <a:rPr lang="uk-UA" sz="1400" spc="245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–</a:t>
                      </a:r>
                      <a:r>
                        <a:rPr lang="uk-UA" sz="1400" spc="25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це</a:t>
                      </a:r>
                      <a:r>
                        <a:rPr lang="uk-UA" sz="1400" spc="385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процес,</a:t>
                      </a:r>
                      <a:r>
                        <a:rPr lang="uk-UA" sz="1400" spc="395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сутність</a:t>
                      </a:r>
                      <a:r>
                        <a:rPr lang="uk-UA" sz="1400" spc="255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якого</a:t>
                      </a:r>
                      <a:r>
                        <a:rPr lang="uk-UA" sz="1400" spc="39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полягає</a:t>
                      </a:r>
                      <a:r>
                        <a:rPr lang="uk-UA" sz="1400" spc="26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</a:t>
                      </a:r>
                      <a:r>
                        <a:rPr lang="uk-UA" sz="1400" spc="365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тому,</a:t>
                      </a:r>
                      <a:r>
                        <a:rPr lang="uk-UA" sz="1400" spc="39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щоб</a:t>
                      </a:r>
                      <a:r>
                        <a:rPr lang="uk-UA" sz="1400" spc="265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400" spc="-1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зробити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17780" marR="8255">
                        <a:lnSpc>
                          <a:spcPts val="1350"/>
                        </a:lnSpc>
                        <a:spcAft>
                          <a:spcPts val="0"/>
                        </a:spcAft>
                        <a:tabLst>
                          <a:tab pos="923290" algn="l"/>
                          <a:tab pos="1854200" algn="l"/>
                          <a:tab pos="2120900" algn="l"/>
                          <a:tab pos="3303905" algn="l"/>
                          <a:tab pos="3507740" algn="l"/>
                          <a:tab pos="4792980" algn="l"/>
                          <a:tab pos="5059680" algn="l"/>
                        </a:tabLst>
                      </a:pPr>
                      <a:r>
                        <a:rPr lang="uk-UA" sz="1400" spc="-1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Організацію ефективною</a:t>
                      </a:r>
                      <a:r>
                        <a:rPr lang="uk-UA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	</a:t>
                      </a:r>
                      <a:r>
                        <a:rPr lang="uk-UA" sz="1400" spc="-3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та</a:t>
                      </a:r>
                      <a:r>
                        <a:rPr lang="uk-UA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	</a:t>
                      </a:r>
                      <a:r>
                        <a:rPr lang="uk-UA" sz="1400" spc="-1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результативною</a:t>
                      </a:r>
                      <a:r>
                        <a:rPr lang="uk-UA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	</a:t>
                      </a:r>
                      <a:r>
                        <a:rPr lang="uk-UA" sz="1400" spc="-5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 </a:t>
                      </a:r>
                      <a:r>
                        <a:rPr lang="uk-UA" sz="1400" spc="-1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короткостроковій </a:t>
                      </a:r>
                      <a:r>
                        <a:rPr lang="uk-UA" sz="1400" spc="-3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та </a:t>
                      </a:r>
                      <a:r>
                        <a:rPr lang="uk-UA" sz="1400" spc="-5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 </a:t>
                      </a:r>
                      <a:r>
                        <a:rPr lang="uk-UA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довгостроковій перспективах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65762792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444197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Поміж менеджерів-практиків та вчених ще й досі не існує єдності поглядів щодо сутності менеджменту: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 algn="just">
              <a:spcBef>
                <a:spcPts val="0"/>
              </a:spcBef>
            </a:pP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перші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вважають, що менеджмент – це професія орієнтована на практичне використання. Головне тут – реальний результат, який забезпечується накопиченим досвідом менеджера;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spcBef>
                <a:spcPts val="0"/>
              </a:spcBef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другі вважають, що менеджмент – це процес досягнення мети організації за допомогою інших людей. Тому, головне для менеджера - це мистецтво спілкування з людьми та керування ними;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spcBef>
                <a:spcPts val="0"/>
              </a:spcBef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треті вважають, що менеджмент – процес прийняття раціональних рішень. Тому, головне завдання менеджера – це пошук оптимальних управлінських рішень за допомогою певних моделей та на основі використання системи наукових знань.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442058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187231" y="1027906"/>
            <a:ext cx="7425652" cy="43513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94802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27977"/>
          </a:xfrm>
        </p:spPr>
        <p:txBody>
          <a:bodyPr>
            <a:normAutofit fontScale="90000"/>
          </a:bodyPr>
          <a:lstStyle/>
          <a:p>
            <a:pPr algn="ctr"/>
            <a:r>
              <a:rPr lang="uk-UA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Цілі менеджменту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054359"/>
            <a:ext cx="10515600" cy="5122604"/>
          </a:xfrm>
        </p:spPr>
        <p:txBody>
          <a:bodyPr>
            <a:normAutofit lnSpcReduction="10000"/>
          </a:bodyPr>
          <a:lstStyle/>
          <a:p>
            <a:pPr algn="just"/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Кінцевою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ціллю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менеджменту є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забезпечення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прибутковості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доходності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фірми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шляхом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раціональної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виробничого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Ситуація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ринку, як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відомо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постійно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змінюється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проходять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зміни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становищі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ринку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конкурентів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умовах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формах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фінансування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Звідси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постійна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наявність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Ціллю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менеджменту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умовах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є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постійне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подолання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ризикових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ситуацій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тільки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теперішньому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але й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майбутньому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для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певні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резервні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грошові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засоби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надання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менеджерам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певного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ступеня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свободи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самостійності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господарській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метою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швидкого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реагування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адаптації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умов,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змінюються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     </a:t>
            </a:r>
          </a:p>
        </p:txBody>
      </p:sp>
    </p:spTree>
    <p:extLst>
      <p:ext uri="{BB962C8B-B14F-4D97-AF65-F5344CB8AC3E}">
        <p14:creationId xmlns:p14="http://schemas.microsoft.com/office/powerpoint/2010/main" val="193022695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278687"/>
          </a:xfrm>
        </p:spPr>
        <p:txBody>
          <a:bodyPr>
            <a:normAutofit fontScale="90000"/>
          </a:bodyPr>
          <a:lstStyle/>
          <a:p>
            <a:pPr algn="ctr"/>
            <a:r>
              <a:rPr lang="uk-UA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Завдання менеджменту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821094"/>
            <a:ext cx="10515600" cy="5355869"/>
          </a:xfrm>
        </p:spPr>
        <p:txBody>
          <a:bodyPr>
            <a:normAutofit lnSpcReduction="10000"/>
          </a:bodyPr>
          <a:lstStyle/>
          <a:p>
            <a:pPr indent="0" algn="just">
              <a:lnSpc>
                <a:spcPct val="100000"/>
              </a:lnSpc>
              <a:spcBef>
                <a:spcPts val="0"/>
              </a:spcBef>
            </a:pPr>
            <a:r>
              <a:rPr lang="ru-RU" dirty="0" err="1" smtClean="0"/>
              <a:t>Найважливішим</a:t>
            </a:r>
            <a:r>
              <a:rPr lang="ru-RU" dirty="0" smtClean="0"/>
              <a:t> </a:t>
            </a:r>
            <a:r>
              <a:rPr lang="ru-RU" dirty="0" err="1" smtClean="0"/>
              <a:t>завданням</a:t>
            </a:r>
            <a:r>
              <a:rPr lang="ru-RU" dirty="0" smtClean="0"/>
              <a:t>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менеджменту є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виробництва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послуг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урахуванням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потреб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споживачів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забезпечення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рентабельності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стабільного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становища на ринку. </a:t>
            </a:r>
          </a:p>
          <a:p>
            <a:pPr indent="0" algn="just">
              <a:lnSpc>
                <a:spcPct val="100000"/>
              </a:lnSpc>
              <a:spcBef>
                <a:spcPts val="0"/>
              </a:spcBef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зв'язку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цим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завдання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менеджменту входить:</a:t>
            </a:r>
            <a:b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забезпечення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автоматизації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виробництва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перехід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використання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робітників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мають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високу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кваліфікацію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b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стимулювання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роботи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працівників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фірми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шляхом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створення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для них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кращих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умов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праці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встановлення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більш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високої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заробітної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плати;</a:t>
            </a:r>
            <a:b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постійний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контроль за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ефективністю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фірми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координація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всіх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підрозділів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фірми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b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постійний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пошук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освоєння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нових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ринків</a:t>
            </a:r>
            <a:r>
              <a:rPr lang="ru-RU" dirty="0" smtClean="0"/>
              <a:t>.</a:t>
            </a:r>
          </a:p>
          <a:p>
            <a:pPr indent="0">
              <a:lnSpc>
                <a:spcPct val="100000"/>
              </a:lnSpc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5478449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78</TotalTime>
  <Words>1872</Words>
  <Application>Microsoft Office PowerPoint</Application>
  <PresentationFormat>Широкоэкранный</PresentationFormat>
  <Paragraphs>122</Paragraphs>
  <Slides>29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29</vt:i4>
      </vt:variant>
    </vt:vector>
  </HeadingPairs>
  <TitlesOfParts>
    <vt:vector size="34" baseType="lpstr">
      <vt:lpstr>Arial</vt:lpstr>
      <vt:lpstr>Calibri</vt:lpstr>
      <vt:lpstr>Calibri Light</vt:lpstr>
      <vt:lpstr>Times New Roman</vt:lpstr>
      <vt:lpstr>Тема Office</vt:lpstr>
      <vt:lpstr>Тема 1. Методичні основи менеджменту </vt:lpstr>
      <vt:lpstr>Притча «Про дохлих коней»</vt:lpstr>
      <vt:lpstr>Стара індіанська приказка висловлює цю думку наочніше: «Кінь здох — злізь». Здавалося б, все ясно, але…</vt:lpstr>
      <vt:lpstr>Терміни «управління» і «менеджмент» пов’язані між собою. </vt:lpstr>
      <vt:lpstr>Найчастіше використовувані визначення дефініції «менеджмент»</vt:lpstr>
      <vt:lpstr>Поміж менеджерів-практиків та вчених ще й досі не існує єдності поглядів щодо сутності менеджменту: </vt:lpstr>
      <vt:lpstr>Презентация PowerPoint</vt:lpstr>
      <vt:lpstr>Цілі менеджменту</vt:lpstr>
      <vt:lpstr>Завдання менеджменту</vt:lpstr>
      <vt:lpstr> До завдань, які вирішуються в менеджменті, також відносять:</vt:lpstr>
      <vt:lpstr>Менеджмент як вид професійної діяльності </vt:lpstr>
      <vt:lpstr>Менеджмент як система наукових знань.</vt:lpstr>
      <vt:lpstr>Менеджмент як мистецтво управління.</vt:lpstr>
      <vt:lpstr>Основні завдання менеджменту як мистецтва управління включають: </vt:lpstr>
      <vt:lpstr>Основні завдання менеджменту як мистецтва управління включають: (продовження)</vt:lpstr>
      <vt:lpstr>Підходи до оволодіння мистецтвом управління, сформульовані Лі Яккока. </vt:lpstr>
      <vt:lpstr>Підходи до оволодіння мистецтвом управління, сформульовані Лі Яккока (продовження)</vt:lpstr>
      <vt:lpstr>??? В чому полягає різниця між менеджером і підприємцем?</vt:lpstr>
      <vt:lpstr>Менеджери і підприємці </vt:lpstr>
      <vt:lpstr>Презентация PowerPoint</vt:lpstr>
      <vt:lpstr>Сучасний менеджер виступає в декількох іпостасях: </vt:lpstr>
      <vt:lpstr>??? Якими людськими якостями має володіти менеджер?</vt:lpstr>
      <vt:lpstr>Менеджер – професійний керівник, адміністратор на відповідному рівні. Успішність діяльності менеджера залежить від його майстерності, яка може бути згрупована у наступні сім категорій:</vt:lpstr>
      <vt:lpstr>Рівні управління. Групи менеджерів</vt:lpstr>
      <vt:lpstr>Рівні управління. Групи менеджерів</vt:lpstr>
      <vt:lpstr>Презентация PowerPoint</vt:lpstr>
      <vt:lpstr>Презентация PowerPoint</vt:lpstr>
      <vt:lpstr>Сфери менеджменту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Пащенко Ольга Петрівна</cp:lastModifiedBy>
  <cp:revision>69</cp:revision>
  <dcterms:created xsi:type="dcterms:W3CDTF">2024-09-03T18:37:38Z</dcterms:created>
  <dcterms:modified xsi:type="dcterms:W3CDTF">2026-01-23T08:53:08Z</dcterms:modified>
</cp:coreProperties>
</file>