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4"/>
  </p:notesMasterIdLst>
  <p:sldIdLst>
    <p:sldId id="256" r:id="rId2"/>
    <p:sldId id="257" r:id="rId3"/>
    <p:sldId id="258" r:id="rId4"/>
    <p:sldId id="259" r:id="rId5"/>
    <p:sldId id="279" r:id="rId6"/>
    <p:sldId id="260" r:id="rId7"/>
    <p:sldId id="261" r:id="rId8"/>
    <p:sldId id="262" r:id="rId9"/>
    <p:sldId id="263" r:id="rId10"/>
    <p:sldId id="264" r:id="rId11"/>
    <p:sldId id="265" r:id="rId12"/>
    <p:sldId id="281" r:id="rId13"/>
    <p:sldId id="280" r:id="rId14"/>
    <p:sldId id="266" r:id="rId15"/>
    <p:sldId id="267" r:id="rId16"/>
    <p:sldId id="268" r:id="rId17"/>
    <p:sldId id="269" r:id="rId18"/>
    <p:sldId id="270" r:id="rId19"/>
    <p:sldId id="271" r:id="rId20"/>
    <p:sldId id="272" r:id="rId21"/>
    <p:sldId id="273" r:id="rId22"/>
    <p:sldId id="274" r:id="rId23"/>
    <p:sldId id="275" r:id="rId24"/>
    <p:sldId id="284" r:id="rId25"/>
    <p:sldId id="276" r:id="rId26"/>
    <p:sldId id="277" r:id="rId27"/>
    <p:sldId id="278" r:id="rId28"/>
    <p:sldId id="282" r:id="rId29"/>
    <p:sldId id="283" r:id="rId30"/>
    <p:sldId id="285" r:id="rId31"/>
    <p:sldId id="286" r:id="rId32"/>
    <p:sldId id="287" r:id="rId3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DA43DDBD-9316-4E92-9FDE-DBEC1365A556}">
          <p14:sldIdLst>
            <p14:sldId id="256"/>
            <p14:sldId id="257"/>
            <p14:sldId id="258"/>
            <p14:sldId id="259"/>
            <p14:sldId id="279"/>
            <p14:sldId id="260"/>
            <p14:sldId id="261"/>
            <p14:sldId id="262"/>
            <p14:sldId id="263"/>
            <p14:sldId id="264"/>
            <p14:sldId id="265"/>
            <p14:sldId id="281"/>
            <p14:sldId id="280"/>
            <p14:sldId id="266"/>
            <p14:sldId id="267"/>
            <p14:sldId id="268"/>
            <p14:sldId id="269"/>
            <p14:sldId id="270"/>
            <p14:sldId id="271"/>
            <p14:sldId id="272"/>
            <p14:sldId id="273"/>
            <p14:sldId id="274"/>
            <p14:sldId id="275"/>
            <p14:sldId id="284"/>
            <p14:sldId id="276"/>
            <p14:sldId id="277"/>
            <p14:sldId id="278"/>
            <p14:sldId id="282"/>
            <p14:sldId id="283"/>
            <p14:sldId id="285"/>
            <p14:sldId id="286"/>
            <p14:sldId id="287"/>
          </p14:sldIdLst>
        </p14:section>
        <p14:section name="Раздел без заголовка" id="{1BDAFFD3-442D-4670-B345-9EF1F2EF63E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994991-719E-4E2B-8EC9-9A725A3BA2F3}" type="datetimeFigureOut">
              <a:rPr lang="ru-RU" smtClean="0"/>
              <a:t>23.01.2026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CF0593-8A1D-4228-B608-BFD09A90601E}" type="slidenum">
              <a:rPr lang="ru-RU" smtClean="0"/>
              <a:t>‹#›</a:t>
            </a:fld>
            <a:endParaRPr lang="ru-RU"/>
          </a:p>
        </p:txBody>
      </p:sp>
    </p:spTree>
    <p:extLst>
      <p:ext uri="{BB962C8B-B14F-4D97-AF65-F5344CB8AC3E}">
        <p14:creationId xmlns:p14="http://schemas.microsoft.com/office/powerpoint/2010/main" val="2581396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smtClean="0"/>
          </a:p>
        </p:txBody>
      </p:sp>
      <p:sp>
        <p:nvSpPr>
          <p:cNvPr id="4" name="Номер слайда 3"/>
          <p:cNvSpPr>
            <a:spLocks noGrp="1"/>
          </p:cNvSpPr>
          <p:nvPr>
            <p:ph type="sldNum" sz="quarter" idx="10"/>
          </p:nvPr>
        </p:nvSpPr>
        <p:spPr/>
        <p:txBody>
          <a:bodyPr/>
          <a:lstStyle/>
          <a:p>
            <a:fld id="{63CF0593-8A1D-4228-B608-BFD09A90601E}" type="slidenum">
              <a:rPr lang="ru-RU" smtClean="0"/>
              <a:t>1</a:t>
            </a:fld>
            <a:endParaRPr lang="ru-RU"/>
          </a:p>
        </p:txBody>
      </p:sp>
    </p:spTree>
    <p:extLst>
      <p:ext uri="{BB962C8B-B14F-4D97-AF65-F5344CB8AC3E}">
        <p14:creationId xmlns:p14="http://schemas.microsoft.com/office/powerpoint/2010/main" val="2589789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115257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186384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D26214E-A33B-4B1A-99FF-01B6F1DD08B9}"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9979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0104888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079912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959451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575328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460852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585330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802737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414235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498E584-E124-4E52-869F-89CF8BDA53FC}" type="datetimeFigureOut">
              <a:rPr lang="ru-RU" smtClean="0"/>
              <a:t>23.01.2026</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107621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498E584-E124-4E52-869F-89CF8BDA53FC}" type="datetimeFigureOut">
              <a:rPr lang="ru-RU" smtClean="0"/>
              <a:t>23.01.2026</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140980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8E584-E124-4E52-869F-89CF8BDA53FC}" type="datetimeFigureOut">
              <a:rPr lang="ru-RU" smtClean="0"/>
              <a:t>23.01.2026</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443251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991227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871755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498E584-E124-4E52-869F-89CF8BDA53FC}" type="datetimeFigureOut">
              <a:rPr lang="ru-RU" smtClean="0"/>
              <a:t>23.01.2026</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D26214E-A33B-4B1A-99FF-01B6F1DD08B9}" type="slidenum">
              <a:rPr lang="ru-RU" smtClean="0"/>
              <a:t>‹#›</a:t>
            </a:fld>
            <a:endParaRPr lang="ru-RU"/>
          </a:p>
        </p:txBody>
      </p:sp>
    </p:spTree>
    <p:extLst>
      <p:ext uri="{BB962C8B-B14F-4D97-AF65-F5344CB8AC3E}">
        <p14:creationId xmlns:p14="http://schemas.microsoft.com/office/powerpoint/2010/main" val="239459686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l.kfk.sumdu.edu.ua/mod/glossary/showentry.php?eid=3305&amp;displayformat=dictionary"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dl.kfk.sumdu.edu.ua/mod/glossary/showentry.php?eid=3360&amp;displayformat=dictionary" TargetMode="External"/><Relationship Id="rId2" Type="http://schemas.openxmlformats.org/officeDocument/2006/relationships/hyperlink" Target="https://dl.kfk.sumdu.edu.ua/mod/glossary/showentry.php?eid=3305&amp;displayformat=dictionary"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695595" y="862643"/>
            <a:ext cx="9864435" cy="5773684"/>
          </a:xfrm>
        </p:spPr>
        <p:txBody>
          <a:bodyPr>
            <a:normAutofit/>
          </a:bodyPr>
          <a:lstStyle/>
          <a:p>
            <a:r>
              <a:rPr lang="uk-UA" sz="3200" b="1" dirty="0"/>
              <a:t>Тема 9. Мотивація як функція менеджменту </a:t>
            </a:r>
            <a:r>
              <a:rPr lang="uk-UA" sz="3200" dirty="0" smtClean="0"/>
              <a:t>1</a:t>
            </a:r>
            <a:r>
              <a:rPr lang="uk-UA" sz="3200" dirty="0"/>
              <a:t>. Поняття та основні категорії мотивації.</a:t>
            </a:r>
          </a:p>
          <a:p>
            <a:r>
              <a:rPr lang="uk-UA" sz="3200" dirty="0"/>
              <a:t>2. Підходи до мотивації з погляду змісту потреб (змістовні).</a:t>
            </a:r>
          </a:p>
          <a:p>
            <a:r>
              <a:rPr lang="uk-UA" sz="3200" dirty="0"/>
              <a:t>3. Процесний підхід в мотивуванні.</a:t>
            </a:r>
          </a:p>
          <a:p>
            <a:r>
              <a:rPr lang="uk-UA" sz="3200" dirty="0"/>
              <a:t>4. Засоби мотиваційного </a:t>
            </a:r>
            <a:r>
              <a:rPr lang="uk-UA" sz="3200" dirty="0">
                <a:solidFill>
                  <a:schemeClr val="tx1"/>
                </a:solidFill>
                <a:hlinkClick r:id="rId3" tooltip="Глосарій: Вплив"/>
              </a:rPr>
              <a:t>вплив</a:t>
            </a:r>
            <a:r>
              <a:rPr lang="uk-UA" sz="3200" dirty="0"/>
              <a:t>у.</a:t>
            </a:r>
          </a:p>
          <a:p>
            <a:r>
              <a:rPr lang="uk-UA" sz="3200" dirty="0"/>
              <a:t>5. Стимулювання праці: цілі, принципи, види, форми.</a:t>
            </a:r>
          </a:p>
          <a:p>
            <a:r>
              <a:rPr lang="ru-RU" sz="3200" dirty="0"/>
              <a:t> </a:t>
            </a:r>
            <a:endParaRPr lang="uk-UA" sz="3200" dirty="0"/>
          </a:p>
          <a:p>
            <a:endParaRPr lang="ru-RU" dirty="0"/>
          </a:p>
        </p:txBody>
      </p:sp>
    </p:spTree>
    <p:extLst>
      <p:ext uri="{BB962C8B-B14F-4D97-AF65-F5344CB8AC3E}">
        <p14:creationId xmlns:p14="http://schemas.microsoft.com/office/powerpoint/2010/main" val="2808507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2</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Змістовні теорії мотивації. </a:t>
            </a:r>
          </a:p>
        </p:txBody>
      </p:sp>
      <p:pic>
        <p:nvPicPr>
          <p:cNvPr id="4" name="Объект 3"/>
          <p:cNvPicPr>
            <a:picLocks noGrp="1" noChangeAspect="1"/>
          </p:cNvPicPr>
          <p:nvPr>
            <p:ph idx="1"/>
          </p:nvPr>
        </p:nvPicPr>
        <p:blipFill>
          <a:blip r:embed="rId2"/>
          <a:stretch>
            <a:fillRect/>
          </a:stretch>
        </p:blipFill>
        <p:spPr>
          <a:xfrm>
            <a:off x="1898073" y="1260764"/>
            <a:ext cx="8575963" cy="5070763"/>
          </a:xfrm>
          <a:prstGeom prst="rect">
            <a:avLst/>
          </a:prstGeom>
        </p:spPr>
      </p:pic>
    </p:spTree>
    <p:extLst>
      <p:ext uri="{BB962C8B-B14F-4D97-AF65-F5344CB8AC3E}">
        <p14:creationId xmlns:p14="http://schemas.microsoft.com/office/powerpoint/2010/main" val="34202664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2</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Змістовні теорії мотивації. </a:t>
            </a:r>
          </a:p>
        </p:txBody>
      </p:sp>
      <p:sp>
        <p:nvSpPr>
          <p:cNvPr id="3" name="Объект 2"/>
          <p:cNvSpPr>
            <a:spLocks noGrp="1"/>
          </p:cNvSpPr>
          <p:nvPr>
            <p:ph idx="1"/>
          </p:nvPr>
        </p:nvSpPr>
        <p:spPr>
          <a:xfrm>
            <a:off x="637309" y="1260764"/>
            <a:ext cx="11194473" cy="5084618"/>
          </a:xfrm>
        </p:spPr>
        <p:txBody>
          <a:bodyPr>
            <a:normAutofit/>
          </a:bodyPr>
          <a:lstStyle/>
          <a:p>
            <a:pPr indent="540385" algn="just">
              <a:lnSpc>
                <a:spcPct val="114000"/>
              </a:lnSpc>
              <a:spcBef>
                <a:spcPts val="600"/>
              </a:spcBef>
            </a:pPr>
            <a:r>
              <a:rPr lang="uk-UA" sz="2800" b="1" i="1" dirty="0">
                <a:solidFill>
                  <a:schemeClr val="tx1"/>
                </a:solidFill>
                <a:latin typeface="Times New Roman" panose="02020603050405020304" pitchFamily="18" charset="0"/>
                <a:cs typeface="Times New Roman" panose="02020603050405020304" pitchFamily="18" charset="0"/>
              </a:rPr>
              <a:t>Теорія </a:t>
            </a:r>
            <a:r>
              <a:rPr lang="en-US" sz="2800" b="1" i="1" dirty="0">
                <a:solidFill>
                  <a:schemeClr val="tx1"/>
                </a:solidFill>
                <a:latin typeface="Times New Roman" panose="02020603050405020304" pitchFamily="18" charset="0"/>
                <a:cs typeface="Times New Roman" panose="02020603050405020304" pitchFamily="18" charset="0"/>
              </a:rPr>
              <a:t>ERG </a:t>
            </a:r>
            <a:r>
              <a:rPr lang="ru-RU" sz="2800" b="1" i="1" dirty="0" err="1" smtClean="0">
                <a:solidFill>
                  <a:schemeClr val="tx1"/>
                </a:solidFill>
                <a:latin typeface="Times New Roman" panose="02020603050405020304" pitchFamily="18" charset="0"/>
                <a:cs typeface="Times New Roman" panose="02020603050405020304" pitchFamily="18" charset="0"/>
              </a:rPr>
              <a:t>Клейтона</a:t>
            </a:r>
            <a:r>
              <a:rPr lang="ru-RU" sz="2800" b="1" i="1" dirty="0" smtClean="0">
                <a:solidFill>
                  <a:schemeClr val="tx1"/>
                </a:solidFill>
                <a:latin typeface="Times New Roman" panose="02020603050405020304" pitchFamily="18" charset="0"/>
                <a:cs typeface="Times New Roman" panose="02020603050405020304" pitchFamily="18" charset="0"/>
              </a:rPr>
              <a:t> </a:t>
            </a:r>
            <a:r>
              <a:rPr lang="ru-RU" sz="2800" b="1" i="1" dirty="0" err="1" smtClean="0">
                <a:solidFill>
                  <a:schemeClr val="tx1"/>
                </a:solidFill>
                <a:latin typeface="Times New Roman" panose="02020603050405020304" pitchFamily="18" charset="0"/>
                <a:cs typeface="Times New Roman" panose="02020603050405020304" pitchFamily="18" charset="0"/>
              </a:rPr>
              <a:t>Альдерфера</a:t>
            </a:r>
            <a:r>
              <a:rPr lang="ru-RU" sz="2800" b="1" i="1" dirty="0">
                <a:solidFill>
                  <a:schemeClr val="tx1"/>
                </a:solidFill>
                <a:latin typeface="Times New Roman" panose="02020603050405020304" pitchFamily="18" charset="0"/>
                <a:cs typeface="Times New Roman" panose="02020603050405020304" pitchFamily="18" charset="0"/>
              </a:rPr>
              <a:t> </a:t>
            </a:r>
            <a:r>
              <a:rPr lang="ru-RU" sz="2800" b="1" i="1" dirty="0" smtClean="0">
                <a:solidFill>
                  <a:schemeClr val="tx1"/>
                </a:solidFill>
                <a:latin typeface="Times New Roman" panose="02020603050405020304" pitchFamily="18" charset="0"/>
                <a:cs typeface="Times New Roman" panose="02020603050405020304" pitchFamily="18" charset="0"/>
              </a:rPr>
              <a:t> </a:t>
            </a:r>
            <a:r>
              <a:rPr lang="ru-RU" sz="2800" b="1" i="1" dirty="0" err="1" smtClean="0">
                <a:solidFill>
                  <a:schemeClr val="tx1"/>
                </a:solidFill>
                <a:latin typeface="Times New Roman" panose="02020603050405020304" pitchFamily="18" charset="0"/>
                <a:cs typeface="Times New Roman" panose="02020603050405020304" pitchFamily="18" charset="0"/>
              </a:rPr>
              <a:t>класифікує</a:t>
            </a:r>
            <a:r>
              <a:rPr lang="ru-RU" sz="2800" b="1" i="1" dirty="0" smtClean="0">
                <a:solidFill>
                  <a:schemeClr val="tx1"/>
                </a:solidFill>
                <a:latin typeface="Times New Roman" panose="02020603050405020304" pitchFamily="18" charset="0"/>
                <a:cs typeface="Times New Roman" panose="02020603050405020304" pitchFamily="18" charset="0"/>
              </a:rPr>
              <a:t>  потреби як:</a:t>
            </a:r>
          </a:p>
          <a:p>
            <a:pPr marL="857250" indent="-514350" algn="just">
              <a:lnSpc>
                <a:spcPct val="114000"/>
              </a:lnSpc>
              <a:spcBef>
                <a:spcPts val="600"/>
              </a:spcBef>
              <a:buAutoNum type="arabicParenR"/>
            </a:pPr>
            <a:r>
              <a:rPr lang="ru-RU" sz="2800" i="1" dirty="0" smtClean="0">
                <a:solidFill>
                  <a:schemeClr val="tx1"/>
                </a:solidFill>
                <a:latin typeface="Times New Roman" panose="02020603050405020304" pitchFamily="18" charset="0"/>
                <a:cs typeface="Times New Roman" panose="02020603050405020304" pitchFamily="18" charset="0"/>
              </a:rPr>
              <a:t>потреби </a:t>
            </a:r>
            <a:r>
              <a:rPr lang="ru-RU" sz="2800" i="1" dirty="0" err="1" smtClean="0">
                <a:solidFill>
                  <a:schemeClr val="tx1"/>
                </a:solidFill>
                <a:latin typeface="Times New Roman" panose="02020603050405020304" pitchFamily="18" charset="0"/>
                <a:cs typeface="Times New Roman" panose="02020603050405020304" pitchFamily="18" charset="0"/>
              </a:rPr>
              <a:t>існування</a:t>
            </a:r>
            <a:r>
              <a:rPr lang="ru-RU" sz="2800" i="1" dirty="0" smtClean="0">
                <a:solidFill>
                  <a:schemeClr val="tx1"/>
                </a:solidFill>
                <a:latin typeface="Times New Roman" panose="02020603050405020304" pitchFamily="18" charset="0"/>
                <a:cs typeface="Times New Roman" panose="02020603050405020304" pitchFamily="18" charset="0"/>
              </a:rPr>
              <a:t> (</a:t>
            </a:r>
            <a:r>
              <a:rPr lang="en-US" sz="2800" i="1" dirty="0" smtClean="0">
                <a:solidFill>
                  <a:schemeClr val="tx1"/>
                </a:solidFill>
                <a:latin typeface="Times New Roman" panose="02020603050405020304" pitchFamily="18" charset="0"/>
                <a:cs typeface="Times New Roman" panose="02020603050405020304" pitchFamily="18" charset="0"/>
              </a:rPr>
              <a:t>existence</a:t>
            </a:r>
            <a:r>
              <a:rPr lang="ru-RU" sz="2800" i="1" dirty="0" smtClean="0">
                <a:solidFill>
                  <a:schemeClr val="tx1"/>
                </a:solidFill>
                <a:latin typeface="Times New Roman" panose="02020603050405020304" pitchFamily="18" charset="0"/>
                <a:cs typeface="Times New Roman" panose="02020603050405020304" pitchFamily="18" charset="0"/>
              </a:rPr>
              <a:t>)</a:t>
            </a:r>
            <a:endParaRPr lang="en-US" sz="2800" i="1" dirty="0" smtClean="0">
              <a:solidFill>
                <a:schemeClr val="tx1"/>
              </a:solidFill>
              <a:latin typeface="Times New Roman" panose="02020603050405020304" pitchFamily="18" charset="0"/>
              <a:cs typeface="Times New Roman" panose="02020603050405020304" pitchFamily="18" charset="0"/>
            </a:endParaRPr>
          </a:p>
          <a:p>
            <a:pPr marL="857250" indent="-514350" algn="just">
              <a:lnSpc>
                <a:spcPct val="114000"/>
              </a:lnSpc>
              <a:spcBef>
                <a:spcPts val="600"/>
              </a:spcBef>
              <a:buAutoNum type="arabicParenR"/>
            </a:pPr>
            <a:r>
              <a:rPr lang="uk-UA" sz="2800" i="1" dirty="0">
                <a:solidFill>
                  <a:schemeClr val="tx1"/>
                </a:solidFill>
                <a:latin typeface="Times New Roman" panose="02020603050405020304" pitchFamily="18" charset="0"/>
                <a:cs typeface="Times New Roman" panose="02020603050405020304" pitchFamily="18" charset="0"/>
              </a:rPr>
              <a:t>п</a:t>
            </a:r>
            <a:r>
              <a:rPr lang="uk-UA" sz="2800" i="1" dirty="0" smtClean="0">
                <a:solidFill>
                  <a:schemeClr val="tx1"/>
                </a:solidFill>
                <a:latin typeface="Times New Roman" panose="02020603050405020304" pitchFamily="18" charset="0"/>
                <a:cs typeface="Times New Roman" panose="02020603050405020304" pitchFamily="18" charset="0"/>
              </a:rPr>
              <a:t>отреби взаємозв’язку (</a:t>
            </a:r>
            <a:r>
              <a:rPr lang="en-US" sz="2800" i="1" dirty="0" smtClean="0">
                <a:solidFill>
                  <a:schemeClr val="tx1"/>
                </a:solidFill>
                <a:latin typeface="Times New Roman" panose="02020603050405020304" pitchFamily="18" charset="0"/>
                <a:cs typeface="Times New Roman" panose="02020603050405020304" pitchFamily="18" charset="0"/>
              </a:rPr>
              <a:t>relatedness)</a:t>
            </a:r>
          </a:p>
          <a:p>
            <a:pPr marL="857250" indent="-514350" algn="just">
              <a:lnSpc>
                <a:spcPct val="114000"/>
              </a:lnSpc>
              <a:spcBef>
                <a:spcPts val="600"/>
              </a:spcBef>
              <a:buAutoNum type="arabicParenR"/>
            </a:pPr>
            <a:r>
              <a:rPr lang="uk-UA" sz="2800" i="1" dirty="0">
                <a:solidFill>
                  <a:schemeClr val="tx1"/>
                </a:solidFill>
                <a:latin typeface="Times New Roman" panose="02020603050405020304" pitchFamily="18" charset="0"/>
                <a:cs typeface="Times New Roman" panose="02020603050405020304" pitchFamily="18" charset="0"/>
              </a:rPr>
              <a:t>п</a:t>
            </a:r>
            <a:r>
              <a:rPr lang="uk-UA" sz="2800" i="1" dirty="0" smtClean="0">
                <a:solidFill>
                  <a:schemeClr val="tx1"/>
                </a:solidFill>
                <a:latin typeface="Times New Roman" panose="02020603050405020304" pitchFamily="18" charset="0"/>
                <a:cs typeface="Times New Roman" panose="02020603050405020304" pitchFamily="18" charset="0"/>
              </a:rPr>
              <a:t>отреби зростання </a:t>
            </a:r>
            <a:r>
              <a:rPr lang="en-US" sz="2800" i="1" dirty="0" smtClean="0">
                <a:solidFill>
                  <a:schemeClr val="tx1"/>
                </a:solidFill>
                <a:latin typeface="Times New Roman" panose="02020603050405020304" pitchFamily="18" charset="0"/>
                <a:cs typeface="Times New Roman" panose="02020603050405020304" pitchFamily="18" charset="0"/>
              </a:rPr>
              <a:t>(growth)</a:t>
            </a:r>
            <a:r>
              <a:rPr lang="uk-UA" sz="2800" i="1" dirty="0" smtClean="0">
                <a:solidFill>
                  <a:schemeClr val="tx1"/>
                </a:solidFill>
                <a:latin typeface="Times New Roman" panose="02020603050405020304" pitchFamily="18" charset="0"/>
                <a:cs typeface="Times New Roman" panose="02020603050405020304" pitchFamily="18" charset="0"/>
              </a:rPr>
              <a:t> /</a:t>
            </a:r>
          </a:p>
          <a:p>
            <a:pPr indent="0" algn="just">
              <a:lnSpc>
                <a:spcPct val="114000"/>
              </a:lnSpc>
              <a:spcBef>
                <a:spcPts val="600"/>
              </a:spcBef>
              <a:buNone/>
            </a:pPr>
            <a:r>
              <a:rPr lang="uk-UA" sz="2800" dirty="0" smtClean="0">
                <a:solidFill>
                  <a:schemeClr val="tx1"/>
                </a:solidFill>
                <a:latin typeface="Times New Roman" panose="02020603050405020304" pitchFamily="18" charset="0"/>
                <a:cs typeface="Times New Roman" panose="02020603050405020304" pitchFamily="18" charset="0"/>
              </a:rPr>
              <a:t>Теорія ґрунтується на теорії А. Маслоу, проте має відмінності:</a:t>
            </a:r>
            <a:r>
              <a:rPr lang="uk-UA" sz="2800" b="1" i="1" dirty="0" smtClean="0">
                <a:solidFill>
                  <a:schemeClr val="tx1"/>
                </a:solidFill>
                <a:latin typeface="Times New Roman" panose="02020603050405020304" pitchFamily="18" charset="0"/>
                <a:cs typeface="Times New Roman" panose="02020603050405020304" pitchFamily="18" charset="0"/>
              </a:rPr>
              <a:t> </a:t>
            </a:r>
            <a:r>
              <a:rPr lang="uk-UA" sz="2800" dirty="0" smtClean="0">
                <a:solidFill>
                  <a:schemeClr val="tx1"/>
                </a:solidFill>
                <a:latin typeface="Times New Roman" panose="02020603050405020304" pitchFamily="18" charset="0"/>
                <a:cs typeface="Times New Roman" panose="02020603050405020304" pitchFamily="18" charset="0"/>
              </a:rPr>
              <a:t>у разі незадоволення потреби верхнього рівня збільшується сила впливу потреби нижчого рівня і на задоволення її переключаються свідомі дії людини, тобто ієрархія потреб відбиває рух не тільки від нижнього до верхнього рівнів потреб, а й рух у зворотному порядку.</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09804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2</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Змістовні теорії мотивації. </a:t>
            </a:r>
          </a:p>
        </p:txBody>
      </p:sp>
      <p:pic>
        <p:nvPicPr>
          <p:cNvPr id="4" name="Объект 3"/>
          <p:cNvPicPr>
            <a:picLocks noGrp="1" noChangeAspect="1"/>
          </p:cNvPicPr>
          <p:nvPr>
            <p:ph idx="1"/>
          </p:nvPr>
        </p:nvPicPr>
        <p:blipFill>
          <a:blip r:embed="rId2"/>
          <a:stretch>
            <a:fillRect/>
          </a:stretch>
        </p:blipFill>
        <p:spPr>
          <a:xfrm>
            <a:off x="1427018" y="1080655"/>
            <a:ext cx="9518073" cy="5264583"/>
          </a:xfrm>
          <a:prstGeom prst="rect">
            <a:avLst/>
          </a:prstGeom>
        </p:spPr>
      </p:pic>
    </p:spTree>
    <p:extLst>
      <p:ext uri="{BB962C8B-B14F-4D97-AF65-F5344CB8AC3E}">
        <p14:creationId xmlns:p14="http://schemas.microsoft.com/office/powerpoint/2010/main" val="18286334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2</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Змістовні теорії мотивації. </a:t>
            </a:r>
          </a:p>
        </p:txBody>
      </p:sp>
      <p:sp>
        <p:nvSpPr>
          <p:cNvPr id="3" name="Объект 2"/>
          <p:cNvSpPr>
            <a:spLocks noGrp="1"/>
          </p:cNvSpPr>
          <p:nvPr>
            <p:ph idx="1"/>
          </p:nvPr>
        </p:nvSpPr>
        <p:spPr>
          <a:xfrm>
            <a:off x="637309" y="1260764"/>
            <a:ext cx="11194473" cy="5084618"/>
          </a:xfrm>
        </p:spPr>
        <p:txBody>
          <a:bodyPr>
            <a:normAutofit lnSpcReduction="10000"/>
          </a:bodyPr>
          <a:lstStyle/>
          <a:p>
            <a:pPr indent="540385" algn="just">
              <a:lnSpc>
                <a:spcPct val="114000"/>
              </a:lnSpc>
              <a:spcBef>
                <a:spcPts val="600"/>
              </a:spcBef>
            </a:pPr>
            <a:r>
              <a:rPr lang="uk-UA" sz="2800" b="1" i="1" dirty="0">
                <a:solidFill>
                  <a:schemeClr val="tx1"/>
                </a:solidFill>
                <a:latin typeface="Times New Roman" panose="02020603050405020304" pitchFamily="18" charset="0"/>
                <a:cs typeface="Times New Roman" panose="02020603050405020304" pitchFamily="18" charset="0"/>
              </a:rPr>
              <a:t>Теорія потреб Девіда </a:t>
            </a:r>
            <a:r>
              <a:rPr lang="uk-UA" sz="2800" b="1" i="1" dirty="0" err="1">
                <a:solidFill>
                  <a:schemeClr val="tx1"/>
                </a:solidFill>
                <a:latin typeface="Times New Roman" panose="02020603050405020304" pitchFamily="18" charset="0"/>
                <a:cs typeface="Times New Roman" panose="02020603050405020304" pitchFamily="18" charset="0"/>
              </a:rPr>
              <a:t>МакКлеланда</a:t>
            </a:r>
            <a:r>
              <a:rPr lang="uk-UA" sz="2800" b="1" i="1" dirty="0">
                <a:solidFill>
                  <a:schemeClr val="tx1"/>
                </a:solidFill>
                <a:latin typeface="Times New Roman" panose="02020603050405020304" pitchFamily="18" charset="0"/>
                <a:cs typeface="Times New Roman" panose="02020603050405020304" pitchFamily="18" charset="0"/>
              </a:rPr>
              <a:t> пропонує інші три види потреб:</a:t>
            </a:r>
            <a:endParaRPr lang="ru-RU" sz="2800" b="1" i="1" dirty="0">
              <a:solidFill>
                <a:schemeClr val="tx1"/>
              </a:solidFill>
              <a:latin typeface="Times New Roman" panose="02020603050405020304" pitchFamily="18" charset="0"/>
              <a:cs typeface="Times New Roman" panose="02020603050405020304" pitchFamily="18" charset="0"/>
            </a:endParaRPr>
          </a:p>
          <a:p>
            <a:pPr lvl="0" algn="just">
              <a:lnSpc>
                <a:spcPct val="114000"/>
              </a:lnSpc>
              <a:spcBef>
                <a:spcPts val="600"/>
              </a:spcBef>
              <a:buFont typeface="+mj-lt"/>
              <a:buAutoNum type="arabicParenR"/>
            </a:pPr>
            <a:r>
              <a:rPr lang="uk-UA" sz="2800" b="1"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потреби в успіху</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(досягненнях), тобто потреби в перевищенні встановлених стандартів діяльності, в усвідомленні особистих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досягнень.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Люди з такою потребою намагаються виконати свою роботу краще, якісніше, ефективніше, ніж це було зроблено до них;</a:t>
            </a:r>
            <a:endPar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4000"/>
              </a:lnSpc>
              <a:spcBef>
                <a:spcPts val="600"/>
              </a:spcBef>
              <a:buFont typeface="+mj-lt"/>
              <a:buAutoNum type="arabicParenR"/>
            </a:pPr>
            <a:r>
              <a:rPr lang="uk-UA" sz="2800" b="1"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потреби у владі</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тобто потреби впливати на поведінку інших людей, бути впливовим, “мати вагу”;</a:t>
            </a:r>
            <a:endPar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4000"/>
              </a:lnSpc>
              <a:spcBef>
                <a:spcPts val="600"/>
              </a:spcBef>
              <a:buFont typeface="+mj-lt"/>
              <a:buAutoNum type="arabicParenR"/>
            </a:pPr>
            <a:r>
              <a:rPr lang="uk-UA" sz="2800" b="1"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потреби в належності</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тобто потреби в дружніх, товариських </a:t>
            </a:r>
            <a:r>
              <a:rPr lang="uk-UA" sz="28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міжособових</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стосунках з колегами по роботі.</a:t>
            </a:r>
            <a:endPar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7710669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2</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Змістовні теорії мотивації. </a:t>
            </a:r>
          </a:p>
        </p:txBody>
      </p:sp>
      <p:sp>
        <p:nvSpPr>
          <p:cNvPr id="3" name="Объект 2"/>
          <p:cNvSpPr>
            <a:spLocks noGrp="1"/>
          </p:cNvSpPr>
          <p:nvPr>
            <p:ph idx="1"/>
          </p:nvPr>
        </p:nvSpPr>
        <p:spPr>
          <a:xfrm>
            <a:off x="637309" y="1260764"/>
            <a:ext cx="11194473" cy="5084618"/>
          </a:xfrm>
        </p:spPr>
        <p:txBody>
          <a:bodyPr>
            <a:normAutofit/>
          </a:bodyPr>
          <a:lstStyle/>
          <a:p>
            <a:pPr algn="just"/>
            <a:r>
              <a:rPr lang="uk-UA" sz="2800" dirty="0">
                <a:solidFill>
                  <a:schemeClr val="tx1"/>
                </a:solidFill>
                <a:latin typeface="Times New Roman" panose="02020603050405020304" pitchFamily="18" charset="0"/>
                <a:cs typeface="Times New Roman" panose="02020603050405020304" pitchFamily="18" charset="0"/>
              </a:rPr>
              <a:t>За результатами своїх досліджень </a:t>
            </a:r>
            <a:r>
              <a:rPr lang="uk-UA" sz="2800" dirty="0" err="1" smtClean="0">
                <a:solidFill>
                  <a:schemeClr val="tx1"/>
                </a:solidFill>
                <a:latin typeface="Times New Roman" panose="02020603050405020304" pitchFamily="18" charset="0"/>
                <a:cs typeface="Times New Roman" panose="02020603050405020304" pitchFamily="18" charset="0"/>
              </a:rPr>
              <a:t>Д.МакКлелланд</a:t>
            </a:r>
            <a:r>
              <a:rPr lang="uk-UA" sz="2800" dirty="0" smtClean="0">
                <a:solidFill>
                  <a:schemeClr val="tx1"/>
                </a:solidFill>
                <a:latin typeface="Times New Roman" panose="02020603050405020304" pitchFamily="18" charset="0"/>
                <a:cs typeface="Times New Roman" panose="02020603050405020304" pitchFamily="18" charset="0"/>
              </a:rPr>
              <a:t> </a:t>
            </a:r>
            <a:r>
              <a:rPr lang="uk-UA" sz="2800" dirty="0">
                <a:solidFill>
                  <a:schemeClr val="tx1"/>
                </a:solidFill>
                <a:latin typeface="Times New Roman" panose="02020603050405020304" pitchFamily="18" charset="0"/>
                <a:cs typeface="Times New Roman" panose="02020603050405020304" pitchFamily="18" charset="0"/>
              </a:rPr>
              <a:t>зробив такі </a:t>
            </a:r>
            <a:r>
              <a:rPr lang="uk-UA" sz="2800" b="1" i="1" dirty="0">
                <a:solidFill>
                  <a:schemeClr val="tx1"/>
                </a:solidFill>
                <a:latin typeface="Times New Roman" panose="02020603050405020304" pitchFamily="18" charset="0"/>
                <a:cs typeface="Times New Roman" panose="02020603050405020304" pitchFamily="18" charset="0"/>
              </a:rPr>
              <a:t>висновки</a:t>
            </a:r>
            <a:r>
              <a:rPr lang="uk-UA" sz="2800" dirty="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0" algn="just">
              <a:buNone/>
            </a:pPr>
            <a:r>
              <a:rPr lang="uk-UA" sz="2800" dirty="0">
                <a:solidFill>
                  <a:schemeClr val="tx1"/>
                </a:solidFill>
                <a:latin typeface="Times New Roman" panose="02020603050405020304" pitchFamily="18" charset="0"/>
                <a:cs typeface="Times New Roman" panose="02020603050405020304" pitchFamily="18" charset="0"/>
              </a:rPr>
              <a:t>Люди з високою потребою в успіху досягають успіху в підприємницькій діяльності, </a:t>
            </a:r>
            <a:r>
              <a:rPr lang="uk-UA" sz="2800" dirty="0" smtClean="0">
                <a:solidFill>
                  <a:schemeClr val="tx1"/>
                </a:solidFill>
                <a:latin typeface="Times New Roman" panose="02020603050405020304" pitchFamily="18" charset="0"/>
                <a:cs typeface="Times New Roman" panose="02020603050405020304" pitchFamily="18" charset="0"/>
              </a:rPr>
              <a:t>в </a:t>
            </a:r>
            <a:r>
              <a:rPr lang="uk-UA" sz="2800" dirty="0">
                <a:solidFill>
                  <a:schemeClr val="tx1"/>
                </a:solidFill>
                <a:latin typeface="Times New Roman" panose="02020603050405020304" pitchFamily="18" charset="0"/>
                <a:cs typeface="Times New Roman" panose="02020603050405020304" pitchFamily="18" charset="0"/>
              </a:rPr>
              <a:t>управлінні самостійними одиницями в рамках великих компаній.</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0" algn="just">
              <a:buNone/>
            </a:pPr>
            <a:r>
              <a:rPr lang="uk-UA" sz="2800" dirty="0">
                <a:solidFill>
                  <a:schemeClr val="tx1"/>
                </a:solidFill>
                <a:latin typeface="Times New Roman" panose="02020603050405020304" pitchFamily="18" charset="0"/>
                <a:cs typeface="Times New Roman" panose="02020603050405020304" pitchFamily="18" charset="0"/>
              </a:rPr>
              <a:t>Висока потреба успіху не є обов’язковою рисою хорошого менеджера.</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0" algn="just">
              <a:buNone/>
            </a:pPr>
            <a:r>
              <a:rPr lang="uk-UA" sz="2800" dirty="0">
                <a:solidFill>
                  <a:schemeClr val="tx1"/>
                </a:solidFill>
                <a:latin typeface="Times New Roman" panose="02020603050405020304" pitchFamily="18" charset="0"/>
                <a:cs typeface="Times New Roman" panose="02020603050405020304" pitchFamily="18" charset="0"/>
              </a:rPr>
              <a:t>Потреби в належності </a:t>
            </a:r>
            <a:r>
              <a:rPr lang="uk-UA" sz="2800" dirty="0" smtClean="0">
                <a:solidFill>
                  <a:schemeClr val="tx1"/>
                </a:solidFill>
                <a:latin typeface="Times New Roman" panose="02020603050405020304" pitchFamily="18" charset="0"/>
                <a:cs typeface="Times New Roman" panose="02020603050405020304" pitchFamily="18" charset="0"/>
              </a:rPr>
              <a:t>й </a:t>
            </a:r>
            <a:r>
              <a:rPr lang="uk-UA" sz="2800" dirty="0">
                <a:solidFill>
                  <a:schemeClr val="tx1"/>
                </a:solidFill>
                <a:latin typeface="Times New Roman" panose="02020603050405020304" pitchFamily="18" charset="0"/>
                <a:cs typeface="Times New Roman" panose="02020603050405020304" pitchFamily="18" charset="0"/>
              </a:rPr>
              <a:t>у владі тісно пов’язані з успіхом в управлінні. У ефективних менеджерів спостерігаються високі потреби у владі і значно менші – в належності.</a:t>
            </a:r>
            <a:endParaRPr lang="ru-RU" sz="28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uk-UA" sz="2800" dirty="0">
                <a:solidFill>
                  <a:schemeClr val="tx1"/>
                </a:solidFill>
                <a:latin typeface="Times New Roman" panose="02020603050405020304" pitchFamily="18" charset="0"/>
                <a:cs typeface="Times New Roman" panose="02020603050405020304" pitchFamily="18" charset="0"/>
              </a:rPr>
              <a:t>У підлеглих необхідно стимулювати потреби в успіху (досягненнях).</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56765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2</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Змістовні теорії мотивації. </a:t>
            </a:r>
          </a:p>
        </p:txBody>
      </p:sp>
      <p:sp>
        <p:nvSpPr>
          <p:cNvPr id="3" name="Объект 2"/>
          <p:cNvSpPr>
            <a:spLocks noGrp="1"/>
          </p:cNvSpPr>
          <p:nvPr>
            <p:ph idx="1"/>
          </p:nvPr>
        </p:nvSpPr>
        <p:spPr>
          <a:xfrm>
            <a:off x="637309" y="1260764"/>
            <a:ext cx="11194473" cy="5084618"/>
          </a:xfrm>
        </p:spPr>
        <p:txBody>
          <a:bodyPr>
            <a:normAutofit fontScale="92500" lnSpcReduction="10000"/>
          </a:bodyPr>
          <a:lstStyle/>
          <a:p>
            <a:pPr marL="0" indent="216000" algn="just">
              <a:lnSpc>
                <a:spcPct val="124000"/>
              </a:lnSpc>
              <a:spcBef>
                <a:spcPts val="0"/>
              </a:spcBef>
            </a:pPr>
            <a:r>
              <a:rPr lang="uk-UA" sz="2800" b="1"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Теорія мотиваційної </a:t>
            </a:r>
            <a:r>
              <a:rPr lang="uk-UA" sz="2800" b="1" i="1"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гігієни,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яка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розроблена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Ф. </a:t>
            </a:r>
            <a:r>
              <a:rPr lang="uk-UA" sz="28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Герцбергом</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на основі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опитування</a:t>
            </a:r>
            <a:r>
              <a:rPr lang="en-US"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щодо задоволеності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чи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незадоволеності роботою, вирізняє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дві групи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факторів:</a:t>
            </a:r>
            <a:endPar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lvl="0" indent="216000" algn="just">
              <a:lnSpc>
                <a:spcPct val="124000"/>
              </a:lnSpc>
              <a:spcBef>
                <a:spcPts val="0"/>
              </a:spcBef>
              <a:buFont typeface="+mj-lt"/>
              <a:buAutoNum type="arabicParenR"/>
              <a:tabLst>
                <a:tab pos="-3510915" algn="l"/>
              </a:tabLst>
            </a:pPr>
            <a:r>
              <a:rPr lang="uk-UA" sz="2800" b="1"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гігієнічні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фактори, що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лише усувають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незадоволення в процесі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роботи;</a:t>
            </a:r>
            <a:endParaRPr lang="ru-RU"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lvl="0" indent="216000" algn="just">
              <a:lnSpc>
                <a:spcPct val="124000"/>
              </a:lnSpc>
              <a:spcBef>
                <a:spcPts val="0"/>
              </a:spcBef>
              <a:buFont typeface="+mj-lt"/>
              <a:buAutoNum type="arabicParenR"/>
              <a:tabLst>
                <a:tab pos="-3510915" algn="l"/>
              </a:tabLst>
            </a:pPr>
            <a:r>
              <a:rPr lang="uk-UA" sz="2800" b="1"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дійсні (істинні) </a:t>
            </a:r>
            <a:r>
              <a:rPr lang="uk-UA" sz="2800" b="1" i="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мотиватори</a:t>
            </a:r>
            <a:r>
              <a:rPr lang="uk-UA" sz="2800" b="1"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фактори, які спонукають людину до високопродуктивної праці і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забезпечують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задоволення від роботи</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216000" algn="just">
              <a:lnSpc>
                <a:spcPct val="124000"/>
              </a:lnSpc>
              <a:spcBef>
                <a:spcPts val="0"/>
              </a:spcBef>
            </a:pP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Гігієнічні фактори формують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середовище виконання роботи. За їх відсутності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чи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недостатності,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у працівника виникає почуття незадоволеності.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Натомість, якщо їх достатньо,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то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вони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не спроможні мотивувати людину. У кращому випадку </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здатні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сформувати нейтральне ставлення до роботи.</a:t>
            </a:r>
            <a:r>
              <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Задоволеність роботою спричиняють лише мотиваційні фактори.</a:t>
            </a:r>
            <a:r>
              <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p>
          <a:p>
            <a:pPr algn="just"/>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46271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2</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Змістовні теорії мотивації. </a:t>
            </a:r>
          </a:p>
        </p:txBody>
      </p:sp>
      <p:graphicFrame>
        <p:nvGraphicFramePr>
          <p:cNvPr id="5" name="Объект 4"/>
          <p:cNvGraphicFramePr>
            <a:graphicFrameLocks noGrp="1"/>
          </p:cNvGraphicFramePr>
          <p:nvPr>
            <p:ph idx="1"/>
            <p:extLst>
              <p:ext uri="{D42A27DB-BD31-4B8C-83A1-F6EECF244321}">
                <p14:modId xmlns:p14="http://schemas.microsoft.com/office/powerpoint/2010/main" val="2046831680"/>
              </p:ext>
            </p:extLst>
          </p:nvPr>
        </p:nvGraphicFramePr>
        <p:xfrm>
          <a:off x="803564" y="1356360"/>
          <a:ext cx="10848109" cy="5074920"/>
        </p:xfrm>
        <a:graphic>
          <a:graphicData uri="http://schemas.openxmlformats.org/drawingml/2006/table">
            <a:tbl>
              <a:tblPr/>
              <a:tblGrid>
                <a:gridCol w="5754507">
                  <a:extLst>
                    <a:ext uri="{9D8B030D-6E8A-4147-A177-3AD203B41FA5}">
                      <a16:colId xmlns="" xmlns:a16="http://schemas.microsoft.com/office/drawing/2014/main" val="797236978"/>
                    </a:ext>
                  </a:extLst>
                </a:gridCol>
                <a:gridCol w="5093602">
                  <a:extLst>
                    <a:ext uri="{9D8B030D-6E8A-4147-A177-3AD203B41FA5}">
                      <a16:colId xmlns="" xmlns:a16="http://schemas.microsoft.com/office/drawing/2014/main" val="151513398"/>
                    </a:ext>
                  </a:extLst>
                </a:gridCol>
              </a:tblGrid>
              <a:tr h="408659">
                <a:tc>
                  <a:txBody>
                    <a:bodyPr/>
                    <a:lstStyle/>
                    <a:p>
                      <a:pPr algn="ctr">
                        <a:spcAft>
                          <a:spcPts val="0"/>
                        </a:spcAft>
                      </a:pPr>
                      <a:r>
                        <a:rPr lang="uk-UA" sz="2800" b="1" dirty="0">
                          <a:effectLst/>
                          <a:latin typeface="Times New Roman" panose="02020603050405020304" pitchFamily="18" charset="0"/>
                          <a:ea typeface="Times New Roman" panose="02020603050405020304" pitchFamily="18" charset="0"/>
                          <a:cs typeface="Times New Roman" panose="02020603050405020304" pitchFamily="18" charset="0"/>
                        </a:rPr>
                        <a:t>«Дійсні </a:t>
                      </a:r>
                      <a:r>
                        <a:rPr lang="uk-UA" sz="2800" b="1" dirty="0" err="1">
                          <a:effectLst/>
                          <a:latin typeface="Times New Roman" panose="02020603050405020304" pitchFamily="18" charset="0"/>
                          <a:ea typeface="Times New Roman" panose="02020603050405020304" pitchFamily="18" charset="0"/>
                          <a:cs typeface="Times New Roman" panose="02020603050405020304" pitchFamily="18" charset="0"/>
                        </a:rPr>
                        <a:t>мотиватори</a:t>
                      </a:r>
                      <a:r>
                        <a:rPr lang="uk-UA"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800" b="1">
                          <a:effectLst/>
                          <a:latin typeface="Times New Roman" panose="02020603050405020304" pitchFamily="18" charset="0"/>
                          <a:ea typeface="Times New Roman" panose="02020603050405020304" pitchFamily="18" charset="0"/>
                          <a:cs typeface="Times New Roman" panose="02020603050405020304" pitchFamily="18" charset="0"/>
                        </a:rPr>
                        <a:t>«Гігієнічні фактори»</a:t>
                      </a:r>
                      <a:endParaRPr lang="ru-RU"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123553081"/>
                  </a:ext>
                </a:extLst>
              </a:tr>
              <a:tr h="3146316">
                <a:tc>
                  <a:txBody>
                    <a:bodyPr/>
                    <a:lstStyle/>
                    <a:p>
                      <a:pPr marL="71755" algn="l">
                        <a:spcBef>
                          <a:spcPts val="600"/>
                        </a:spcBef>
                        <a:spcAft>
                          <a:spcPts val="0"/>
                        </a:spcAft>
                      </a:pP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Визнання результатів праці (заслуг) працівника.</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1755" algn="l">
                        <a:spcBef>
                          <a:spcPts val="600"/>
                        </a:spcBef>
                        <a:spcAft>
                          <a:spcPts val="0"/>
                        </a:spcAft>
                      </a:pP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Змістовність праці (можливість розвитку особистості).</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1755" algn="l">
                        <a:spcBef>
                          <a:spcPts val="600"/>
                        </a:spcBef>
                        <a:spcAft>
                          <a:spcPts val="0"/>
                        </a:spcAft>
                      </a:pP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Досягнення (успішність) в роботі.</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1755" algn="l">
                        <a:spcBef>
                          <a:spcPts val="600"/>
                        </a:spcBef>
                        <a:spcAft>
                          <a:spcPts val="0"/>
                        </a:spcAft>
                      </a:pP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Високий ступінь відповідальності.</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1755" algn="l">
                        <a:spcBef>
                          <a:spcPts val="600"/>
                        </a:spcBef>
                        <a:spcAft>
                          <a:spcPts val="0"/>
                        </a:spcAft>
                      </a:pP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Просування службою.</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1755" algn="l">
                        <a:spcBef>
                          <a:spcPts val="600"/>
                        </a:spcBef>
                        <a:spcAft>
                          <a:spcPts val="0"/>
                        </a:spcAft>
                      </a:pP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Можливості творчого та ділового зростання.</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algn="l">
                        <a:spcBef>
                          <a:spcPts val="600"/>
                        </a:spcBef>
                        <a:spcAft>
                          <a:spcPts val="0"/>
                        </a:spcAft>
                      </a:pP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Заробітна платня.</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1755" algn="l">
                        <a:spcBef>
                          <a:spcPts val="600"/>
                        </a:spcBef>
                        <a:spcAft>
                          <a:spcPts val="0"/>
                        </a:spcAft>
                      </a:pP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Умови праці.</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1755" algn="l">
                        <a:spcBef>
                          <a:spcPts val="600"/>
                        </a:spcBef>
                        <a:spcAft>
                          <a:spcPts val="0"/>
                        </a:spcAft>
                      </a:pP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Соціально-трудова політика фірми.</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1755" algn="l">
                        <a:spcBef>
                          <a:spcPts val="600"/>
                        </a:spcBef>
                        <a:spcAft>
                          <a:spcPts val="0"/>
                        </a:spcAft>
                      </a:pPr>
                      <a:r>
                        <a:rPr lang="uk-UA" sz="2800" dirty="0" err="1">
                          <a:effectLst/>
                          <a:latin typeface="Times New Roman" panose="02020603050405020304" pitchFamily="18" charset="0"/>
                          <a:ea typeface="Times New Roman" panose="02020603050405020304" pitchFamily="18" charset="0"/>
                          <a:cs typeface="Times New Roman" panose="02020603050405020304" pitchFamily="18" charset="0"/>
                        </a:rPr>
                        <a:t>Міжособові</a:t>
                      </a: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 стосунки в колективі.</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1755" algn="l">
                        <a:spcBef>
                          <a:spcPts val="600"/>
                        </a:spcBef>
                        <a:spcAft>
                          <a:spcPts val="0"/>
                        </a:spcAft>
                      </a:pP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Ступінь контролю з боку керівника.</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1755" algn="l">
                        <a:spcBef>
                          <a:spcPts val="600"/>
                        </a:spcBef>
                        <a:spcAft>
                          <a:spcPts val="0"/>
                        </a:spcAft>
                      </a:pPr>
                      <a:r>
                        <a:rPr lang="uk-UA" sz="2800" dirty="0">
                          <a:effectLst/>
                          <a:latin typeface="Times New Roman" panose="02020603050405020304" pitchFamily="18" charset="0"/>
                          <a:ea typeface="Times New Roman" panose="02020603050405020304" pitchFamily="18" charset="0"/>
                          <a:cs typeface="Times New Roman" panose="02020603050405020304" pitchFamily="18" charset="0"/>
                        </a:rPr>
                        <a:t>Ставлення безпосереднього керівника.</a:t>
                      </a:r>
                      <a:endParaRPr lang="ru-RU"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276492672"/>
                  </a:ext>
                </a:extLst>
              </a:tr>
            </a:tbl>
          </a:graphicData>
        </a:graphic>
      </p:graphicFrame>
    </p:spTree>
    <p:extLst>
      <p:ext uri="{BB962C8B-B14F-4D97-AF65-F5344CB8AC3E}">
        <p14:creationId xmlns:p14="http://schemas.microsoft.com/office/powerpoint/2010/main" val="40808974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2</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Змістовні теорії мотивації. </a:t>
            </a:r>
          </a:p>
        </p:txBody>
      </p:sp>
      <p:pic>
        <p:nvPicPr>
          <p:cNvPr id="4" name="Объект 3"/>
          <p:cNvPicPr>
            <a:picLocks noGrp="1" noChangeAspect="1"/>
          </p:cNvPicPr>
          <p:nvPr>
            <p:ph idx="1"/>
          </p:nvPr>
        </p:nvPicPr>
        <p:blipFill>
          <a:blip r:embed="rId2"/>
          <a:stretch>
            <a:fillRect/>
          </a:stretch>
        </p:blipFill>
        <p:spPr>
          <a:xfrm>
            <a:off x="1371600" y="1260764"/>
            <a:ext cx="9850581" cy="5403271"/>
          </a:xfrm>
          <a:prstGeom prst="rect">
            <a:avLst/>
          </a:prstGeom>
        </p:spPr>
      </p:pic>
    </p:spTree>
    <p:extLst>
      <p:ext uri="{BB962C8B-B14F-4D97-AF65-F5344CB8AC3E}">
        <p14:creationId xmlns:p14="http://schemas.microsoft.com/office/powerpoint/2010/main" val="13466941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2</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Змістовні теорії мотивації. </a:t>
            </a:r>
          </a:p>
        </p:txBody>
      </p:sp>
      <p:sp>
        <p:nvSpPr>
          <p:cNvPr id="3" name="Объект 2"/>
          <p:cNvSpPr>
            <a:spLocks noGrp="1"/>
          </p:cNvSpPr>
          <p:nvPr>
            <p:ph idx="1"/>
          </p:nvPr>
        </p:nvSpPr>
        <p:spPr>
          <a:xfrm>
            <a:off x="637309" y="1080655"/>
            <a:ext cx="11194473" cy="5278581"/>
          </a:xfrm>
        </p:spPr>
        <p:txBody>
          <a:bodyPr>
            <a:noAutofit/>
          </a:bodyPr>
          <a:lstStyle/>
          <a:p>
            <a:pPr marL="0" indent="216000" algn="just">
              <a:lnSpc>
                <a:spcPct val="110000"/>
              </a:lnSpc>
              <a:spcBef>
                <a:spcPts val="600"/>
              </a:spcBef>
            </a:pPr>
            <a:r>
              <a:rPr lang="uk-UA" sz="2400" dirty="0">
                <a:solidFill>
                  <a:schemeClr val="tx1"/>
                </a:solidFill>
                <a:latin typeface="Times New Roman" panose="02020603050405020304" pitchFamily="18" charset="0"/>
                <a:cs typeface="Times New Roman" panose="02020603050405020304" pitchFamily="18" charset="0"/>
              </a:rPr>
              <a:t>Мотиваційні фактори пов’язані з характером і сутністю самої роботи. </a:t>
            </a:r>
            <a:r>
              <a:rPr lang="uk-UA" sz="2400" dirty="0" smtClean="0">
                <a:solidFill>
                  <a:schemeClr val="tx1"/>
                </a:solidFill>
                <a:latin typeface="Times New Roman" panose="02020603050405020304" pitchFamily="18" charset="0"/>
                <a:cs typeface="Times New Roman" panose="02020603050405020304" pitchFamily="18" charset="0"/>
              </a:rPr>
              <a:t>Тому Ф</a:t>
            </a:r>
            <a:r>
              <a:rPr lang="uk-UA" sz="2400" dirty="0">
                <a:solidFill>
                  <a:schemeClr val="tx1"/>
                </a:solidFill>
                <a:latin typeface="Times New Roman" panose="02020603050405020304" pitchFamily="18" charset="0"/>
                <a:cs typeface="Times New Roman" panose="02020603050405020304" pitchFamily="18" charset="0"/>
              </a:rPr>
              <a:t>. </a:t>
            </a:r>
            <a:r>
              <a:rPr lang="uk-UA" sz="2400" dirty="0" err="1" smtClean="0">
                <a:solidFill>
                  <a:schemeClr val="tx1"/>
                </a:solidFill>
                <a:latin typeface="Times New Roman" panose="02020603050405020304" pitchFamily="18" charset="0"/>
                <a:cs typeface="Times New Roman" panose="02020603050405020304" pitchFamily="18" charset="0"/>
              </a:rPr>
              <a:t>Герцберг</a:t>
            </a:r>
            <a:r>
              <a:rPr lang="uk-UA" sz="2400" dirty="0" smtClean="0">
                <a:solidFill>
                  <a:schemeClr val="tx1"/>
                </a:solidFill>
                <a:latin typeface="Times New Roman" panose="02020603050405020304" pitchFamily="18" charset="0"/>
                <a:cs typeface="Times New Roman" panose="02020603050405020304" pitchFamily="18" charset="0"/>
              </a:rPr>
              <a:t> запропонував </a:t>
            </a:r>
            <a:r>
              <a:rPr lang="uk-UA" sz="2400" b="1" i="1" dirty="0">
                <a:solidFill>
                  <a:schemeClr val="tx1"/>
                </a:solidFill>
                <a:latin typeface="Times New Roman" panose="02020603050405020304" pitchFamily="18" charset="0"/>
                <a:cs typeface="Times New Roman" panose="02020603050405020304" pitchFamily="18" charset="0"/>
              </a:rPr>
              <a:t>метод </a:t>
            </a:r>
            <a:r>
              <a:rPr lang="uk-UA" sz="2400" b="1" i="1" dirty="0" smtClean="0">
                <a:solidFill>
                  <a:schemeClr val="tx1"/>
                </a:solidFill>
                <a:latin typeface="Times New Roman" panose="02020603050405020304" pitchFamily="18" charset="0"/>
                <a:cs typeface="Times New Roman" panose="02020603050405020304" pitchFamily="18" charset="0"/>
              </a:rPr>
              <a:t>«збагачення праці», </a:t>
            </a:r>
            <a:r>
              <a:rPr lang="uk-UA" sz="2400" dirty="0" smtClean="0">
                <a:solidFill>
                  <a:schemeClr val="tx1"/>
                </a:solidFill>
                <a:latin typeface="Times New Roman" panose="02020603050405020304" pitchFamily="18" charset="0"/>
                <a:cs typeface="Times New Roman" panose="02020603050405020304" pitchFamily="18" charset="0"/>
              </a:rPr>
              <a:t>який базується на припущенні особистої зацікавленості працівників у виконанні роботи</a:t>
            </a:r>
            <a:r>
              <a:rPr lang="uk-UA" sz="2400" dirty="0">
                <a:solidFill>
                  <a:schemeClr val="tx1"/>
                </a:solidFill>
                <a:latin typeface="Times New Roman" panose="02020603050405020304" pitchFamily="18" charset="0"/>
                <a:cs typeface="Times New Roman" panose="02020603050405020304" pitchFamily="18" charset="0"/>
              </a:rPr>
              <a:t>. Для </a:t>
            </a:r>
            <a:r>
              <a:rPr lang="uk-UA" sz="2400" dirty="0" smtClean="0">
                <a:solidFill>
                  <a:schemeClr val="tx1"/>
                </a:solidFill>
                <a:latin typeface="Times New Roman" panose="02020603050405020304" pitchFamily="18" charset="0"/>
                <a:cs typeface="Times New Roman" panose="02020603050405020304" pitchFamily="18" charset="0"/>
              </a:rPr>
              <a:t>її реалізації висуваються такі вимоги:</a:t>
            </a:r>
            <a:endParaRPr lang="ru-RU" sz="24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0000"/>
              </a:lnSpc>
              <a:spcBef>
                <a:spcPts val="600"/>
              </a:spcBef>
              <a:buFont typeface="+mj-lt"/>
              <a:buAutoNum type="arabicParenR"/>
            </a:pPr>
            <a:r>
              <a:rPr lang="uk-UA" sz="2400" b="1" i="1" dirty="0" smtClean="0">
                <a:solidFill>
                  <a:schemeClr val="tx1"/>
                </a:solidFill>
                <a:latin typeface="Times New Roman" panose="02020603050405020304" pitchFamily="18" charset="0"/>
                <a:cs typeface="Times New Roman" panose="02020603050405020304" pitchFamily="18" charset="0"/>
              </a:rPr>
              <a:t>Значущість роботи</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cs typeface="Times New Roman" panose="02020603050405020304" pitchFamily="18" charset="0"/>
              </a:rPr>
              <a:t>працівник на підставі власної системи цінностей повинен розуміти важливість виконання </a:t>
            </a:r>
            <a:r>
              <a:rPr lang="uk-UA" sz="2400" dirty="0" smtClean="0">
                <a:solidFill>
                  <a:schemeClr val="tx1"/>
                </a:solidFill>
                <a:latin typeface="Times New Roman" panose="02020603050405020304" pitchFamily="18" charset="0"/>
                <a:cs typeface="Times New Roman" panose="02020603050405020304" pitchFamily="18" charset="0"/>
              </a:rPr>
              <a:t>роботи (мобілізація здібностей працівника для виконання вимог роботи; завершеність, конкретний результат роботи). </a:t>
            </a:r>
          </a:p>
          <a:p>
            <a:pPr marL="0" lvl="0" indent="216000" algn="just">
              <a:lnSpc>
                <a:spcPct val="110000"/>
              </a:lnSpc>
              <a:spcBef>
                <a:spcPts val="600"/>
              </a:spcBef>
              <a:buFont typeface="+mj-lt"/>
              <a:buAutoNum type="arabicParenR"/>
            </a:pPr>
            <a:r>
              <a:rPr lang="uk-UA" sz="2400" b="1" i="1" dirty="0" smtClean="0">
                <a:solidFill>
                  <a:schemeClr val="tx1"/>
                </a:solidFill>
                <a:latin typeface="Times New Roman" panose="02020603050405020304" pitchFamily="18" charset="0"/>
                <a:cs typeface="Times New Roman" panose="02020603050405020304" pitchFamily="18" charset="0"/>
              </a:rPr>
              <a:t>наявність певної частки </a:t>
            </a:r>
            <a:r>
              <a:rPr lang="uk-UA" sz="2400" b="1" i="1" dirty="0">
                <a:solidFill>
                  <a:schemeClr val="tx1"/>
                </a:solidFill>
                <a:latin typeface="Times New Roman" panose="02020603050405020304" pitchFamily="18" charset="0"/>
                <a:cs typeface="Times New Roman" panose="02020603050405020304" pitchFamily="18" charset="0"/>
              </a:rPr>
              <a:t>відповідальності </a:t>
            </a:r>
            <a:r>
              <a:rPr lang="uk-UA" sz="2400" b="1" i="1" dirty="0" smtClean="0">
                <a:solidFill>
                  <a:schemeClr val="tx1"/>
                </a:solidFill>
                <a:latin typeface="Times New Roman" panose="02020603050405020304" pitchFamily="18" charset="0"/>
                <a:cs typeface="Times New Roman" panose="02020603050405020304" pitchFamily="18" charset="0"/>
              </a:rPr>
              <a:t>виконавців </a:t>
            </a:r>
            <a:r>
              <a:rPr lang="uk-UA" sz="2400" dirty="0" smtClean="0">
                <a:solidFill>
                  <a:schemeClr val="tx1"/>
                </a:solidFill>
                <a:latin typeface="Times New Roman" panose="02020603050405020304" pitchFamily="18" charset="0"/>
                <a:cs typeface="Times New Roman" panose="02020603050405020304" pitchFamily="18" charset="0"/>
              </a:rPr>
              <a:t>(свобода дій працівника </a:t>
            </a:r>
            <a:r>
              <a:rPr lang="uk-UA" sz="2400" dirty="0">
                <a:solidFill>
                  <a:schemeClr val="tx1"/>
                </a:solidFill>
                <a:latin typeface="Times New Roman" panose="02020603050405020304" pitchFamily="18" charset="0"/>
                <a:cs typeface="Times New Roman" panose="02020603050405020304" pitchFamily="18" charset="0"/>
              </a:rPr>
              <a:t>в плануванні </a:t>
            </a:r>
            <a:r>
              <a:rPr lang="uk-UA" sz="2400" dirty="0" smtClean="0">
                <a:solidFill>
                  <a:schemeClr val="tx1"/>
                </a:solidFill>
                <a:latin typeface="Times New Roman" panose="02020603050405020304" pitchFamily="18" charset="0"/>
                <a:cs typeface="Times New Roman" panose="02020603050405020304" pitchFamily="18" charset="0"/>
              </a:rPr>
              <a:t>роботи; можливість </a:t>
            </a:r>
            <a:r>
              <a:rPr lang="uk-UA" sz="2400" dirty="0">
                <a:solidFill>
                  <a:schemeClr val="tx1"/>
                </a:solidFill>
                <a:latin typeface="Times New Roman" panose="02020603050405020304" pitchFamily="18" charset="0"/>
                <a:cs typeface="Times New Roman" panose="02020603050405020304" pitchFamily="18" charset="0"/>
              </a:rPr>
              <a:t>вибору способу </a:t>
            </a:r>
            <a:r>
              <a:rPr lang="uk-UA" sz="2400" dirty="0" smtClean="0">
                <a:solidFill>
                  <a:schemeClr val="tx1"/>
                </a:solidFill>
                <a:latin typeface="Times New Roman" panose="02020603050405020304" pitchFamily="18" charset="0"/>
                <a:cs typeface="Times New Roman" panose="02020603050405020304" pitchFamily="18" charset="0"/>
              </a:rPr>
              <a:t>виконання; певну свобода </a:t>
            </a:r>
            <a:r>
              <a:rPr lang="uk-UA" sz="2400" dirty="0">
                <a:solidFill>
                  <a:schemeClr val="tx1"/>
                </a:solidFill>
                <a:latin typeface="Times New Roman" panose="02020603050405020304" pitchFamily="18" charset="0"/>
                <a:cs typeface="Times New Roman" panose="02020603050405020304" pitchFamily="18" charset="0"/>
              </a:rPr>
              <a:t>і незалежність від </a:t>
            </a:r>
            <a:r>
              <a:rPr lang="uk-UA" sz="2400" dirty="0" smtClean="0">
                <a:solidFill>
                  <a:schemeClr val="tx1"/>
                </a:solidFill>
                <a:latin typeface="Times New Roman" panose="02020603050405020304" pitchFamily="18" charset="0"/>
                <a:cs typeface="Times New Roman" panose="02020603050405020304" pitchFamily="18" charset="0"/>
              </a:rPr>
              <a:t>зайвого </a:t>
            </a:r>
            <a:r>
              <a:rPr lang="uk-UA" sz="2400" dirty="0">
                <a:solidFill>
                  <a:schemeClr val="tx1"/>
                </a:solidFill>
                <a:latin typeface="Times New Roman" panose="02020603050405020304" pitchFamily="18" charset="0"/>
                <a:cs typeface="Times New Roman" panose="02020603050405020304" pitchFamily="18" charset="0"/>
              </a:rPr>
              <a:t>контролю з боку </a:t>
            </a:r>
            <a:r>
              <a:rPr lang="uk-UA" sz="2400" dirty="0" smtClean="0">
                <a:solidFill>
                  <a:schemeClr val="tx1"/>
                </a:solidFill>
                <a:latin typeface="Times New Roman" panose="02020603050405020304" pitchFamily="18" charset="0"/>
                <a:cs typeface="Times New Roman" panose="02020603050405020304" pitchFamily="18" charset="0"/>
              </a:rPr>
              <a:t>керівника).</a:t>
            </a:r>
            <a:endParaRPr lang="ru-RU" sz="24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0000"/>
              </a:lnSpc>
              <a:spcBef>
                <a:spcPts val="600"/>
              </a:spcBef>
              <a:buFont typeface="+mj-lt"/>
              <a:buAutoNum type="arabicParenR"/>
            </a:pPr>
            <a:r>
              <a:rPr lang="uk-UA" sz="2400" b="1" i="1" dirty="0">
                <a:solidFill>
                  <a:schemeClr val="tx1"/>
                </a:solidFill>
                <a:latin typeface="Times New Roman" panose="02020603050405020304" pitchFamily="18" charset="0"/>
                <a:cs typeface="Times New Roman" panose="02020603050405020304" pitchFamily="18" charset="0"/>
              </a:rPr>
              <a:t>наявність зворотного зв’язку</a:t>
            </a:r>
            <a:r>
              <a:rPr lang="uk-UA"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Суттєвим </a:t>
            </a:r>
            <a:r>
              <a:rPr lang="uk-UA" sz="2400" dirty="0">
                <a:solidFill>
                  <a:schemeClr val="tx1"/>
                </a:solidFill>
                <a:latin typeface="Times New Roman" panose="02020603050405020304" pitchFamily="18" charset="0"/>
                <a:cs typeface="Times New Roman" panose="02020603050405020304" pitchFamily="18" charset="0"/>
              </a:rPr>
              <a:t>є як спосіб, так і оперативність отримання працівником інформації про результати і якість його праці.</a:t>
            </a:r>
            <a:endParaRPr lang="ru-RU" sz="24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81504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3</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err="1" smtClean="0">
                <a:solidFill>
                  <a:schemeClr val="tx1"/>
                </a:solidFill>
                <a:latin typeface="Times New Roman" panose="02020603050405020304" pitchFamily="18" charset="0"/>
                <a:cs typeface="Times New Roman" panose="02020603050405020304" pitchFamily="18" charset="0"/>
              </a:rPr>
              <a:t>Процесійні</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теорії мотивації</a:t>
            </a:r>
            <a:r>
              <a:rPr lang="uk-UA" sz="2400" b="1" dirty="0" smtClean="0">
                <a:solidFill>
                  <a:schemeClr val="tx1"/>
                </a:solidFill>
                <a:latin typeface="Times New Roman" panose="02020603050405020304" pitchFamily="18" charset="0"/>
                <a:cs typeface="Times New Roman" panose="02020603050405020304" pitchFamily="18" charset="0"/>
              </a:rPr>
              <a:t>. (Теорії процесу мотивації) </a:t>
            </a:r>
            <a:endParaRPr lang="uk-UA" sz="24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37309" y="1260764"/>
            <a:ext cx="11194473" cy="5098472"/>
          </a:xfrm>
        </p:spPr>
        <p:txBody>
          <a:bodyPr>
            <a:noAutofit/>
          </a:bodyPr>
          <a:lstStyle/>
          <a:p>
            <a:pPr marL="0" indent="216000" algn="just">
              <a:lnSpc>
                <a:spcPct val="114000"/>
              </a:lnSpc>
              <a:spcBef>
                <a:spcPts val="600"/>
              </a:spcBef>
            </a:pPr>
            <a:r>
              <a:rPr lang="uk-UA" sz="2800" b="1" i="1" dirty="0" err="1">
                <a:solidFill>
                  <a:schemeClr val="tx1"/>
                </a:solidFill>
                <a:latin typeface="Times New Roman" panose="02020603050405020304" pitchFamily="18" charset="0"/>
                <a:cs typeface="Times New Roman" panose="02020603050405020304" pitchFamily="18" charset="0"/>
              </a:rPr>
              <a:t>Процесійні</a:t>
            </a:r>
            <a:r>
              <a:rPr lang="uk-UA" sz="2800" b="1" i="1" dirty="0">
                <a:solidFill>
                  <a:schemeClr val="tx1"/>
                </a:solidFill>
                <a:latin typeface="Times New Roman" panose="02020603050405020304" pitchFamily="18" charset="0"/>
                <a:cs typeface="Times New Roman" panose="02020603050405020304" pitchFamily="18" charset="0"/>
              </a:rPr>
              <a:t> теорії мотивації </a:t>
            </a:r>
            <a:r>
              <a:rPr lang="uk-UA" sz="2800" dirty="0" smtClean="0">
                <a:solidFill>
                  <a:schemeClr val="tx1"/>
                </a:solidFill>
                <a:latin typeface="Times New Roman" panose="02020603050405020304" pitchFamily="18" charset="0"/>
                <a:cs typeface="Times New Roman" panose="02020603050405020304" pitchFamily="18" charset="0"/>
              </a:rPr>
              <a:t>наголошують</a:t>
            </a:r>
            <a:r>
              <a:rPr lang="uk-UA" sz="2800" dirty="0">
                <a:solidFill>
                  <a:schemeClr val="tx1"/>
                </a:solidFill>
                <a:latin typeface="Times New Roman" panose="02020603050405020304" pitchFamily="18" charset="0"/>
                <a:cs typeface="Times New Roman" panose="02020603050405020304" pitchFamily="18" charset="0"/>
              </a:rPr>
              <a:t>, що </a:t>
            </a:r>
            <a:r>
              <a:rPr lang="uk-UA" sz="2800" dirty="0" smtClean="0">
                <a:solidFill>
                  <a:schemeClr val="tx1"/>
                </a:solidFill>
                <a:latin typeface="Times New Roman" panose="02020603050405020304" pitchFamily="18" charset="0"/>
                <a:cs typeface="Times New Roman" panose="02020603050405020304" pitchFamily="18" charset="0"/>
              </a:rPr>
              <a:t>поведінку </a:t>
            </a:r>
            <a:r>
              <a:rPr lang="uk-UA" sz="2800" dirty="0">
                <a:solidFill>
                  <a:schemeClr val="tx1"/>
                </a:solidFill>
                <a:latin typeface="Times New Roman" panose="02020603050405020304" pitchFamily="18" charset="0"/>
                <a:cs typeface="Times New Roman" panose="02020603050405020304" pitchFamily="18" charset="0"/>
              </a:rPr>
              <a:t>працівника в організації разом з потребами обумовлюють:</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600"/>
              </a:spcBef>
              <a:buFont typeface="+mj-lt"/>
              <a:buAutoNum type="arabicParenR"/>
              <a:tabLst>
                <a:tab pos="-3510915" algn="l"/>
                <a:tab pos="-3330575" algn="l"/>
                <a:tab pos="1170305" algn="l"/>
              </a:tabLst>
            </a:pPr>
            <a:r>
              <a:rPr lang="uk-UA" sz="2800" b="1" i="1" dirty="0">
                <a:solidFill>
                  <a:schemeClr val="tx1"/>
                </a:solidFill>
                <a:latin typeface="Times New Roman" panose="02020603050405020304" pitchFamily="18" charset="0"/>
                <a:cs typeface="Times New Roman" panose="02020603050405020304" pitchFamily="18" charset="0"/>
              </a:rPr>
              <a:t>сприйняття </a:t>
            </a:r>
            <a:r>
              <a:rPr lang="uk-UA" sz="2800" dirty="0">
                <a:solidFill>
                  <a:schemeClr val="tx1"/>
                </a:solidFill>
                <a:latin typeface="Times New Roman" panose="02020603050405020304" pitchFamily="18" charset="0"/>
                <a:cs typeface="Times New Roman" panose="02020603050405020304" pitchFamily="18" charset="0"/>
              </a:rPr>
              <a:t>працівником конкретної ситуації;</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600"/>
              </a:spcBef>
              <a:buFont typeface="+mj-lt"/>
              <a:buAutoNum type="arabicParenR"/>
              <a:tabLst>
                <a:tab pos="-3510915" algn="l"/>
                <a:tab pos="-3330575" algn="l"/>
                <a:tab pos="1170305" algn="l"/>
              </a:tabLst>
            </a:pPr>
            <a:r>
              <a:rPr lang="uk-UA" sz="2800" b="1" i="1" dirty="0" smtClean="0">
                <a:solidFill>
                  <a:schemeClr val="tx1"/>
                </a:solidFill>
                <a:latin typeface="Times New Roman" panose="02020603050405020304" pitchFamily="18" charset="0"/>
                <a:cs typeface="Times New Roman" panose="02020603050405020304" pitchFamily="18" charset="0"/>
              </a:rPr>
              <a:t>очікування</a:t>
            </a:r>
            <a:r>
              <a:rPr lang="uk-UA" sz="2800" dirty="0" smtClean="0">
                <a:solidFill>
                  <a:schemeClr val="tx1"/>
                </a:solidFill>
                <a:latin typeface="Times New Roman" panose="02020603050405020304" pitchFamily="18" charset="0"/>
                <a:cs typeface="Times New Roman" panose="02020603050405020304" pitchFamily="18" charset="0"/>
              </a:rPr>
              <a:t> </a:t>
            </a:r>
            <a:r>
              <a:rPr lang="uk-UA" sz="2800" dirty="0">
                <a:solidFill>
                  <a:schemeClr val="tx1"/>
                </a:solidFill>
                <a:latin typeface="Times New Roman" panose="02020603050405020304" pitchFamily="18" charset="0"/>
                <a:cs typeface="Times New Roman" panose="02020603050405020304" pitchFamily="18" charset="0"/>
              </a:rPr>
              <a:t>працівника, пов’язані з конкретною ситуацією;</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600"/>
              </a:spcBef>
              <a:buFont typeface="+mj-lt"/>
              <a:buAutoNum type="arabicParenR"/>
              <a:tabLst>
                <a:tab pos="-3510915" algn="l"/>
                <a:tab pos="-3330575" algn="l"/>
                <a:tab pos="1170305" algn="l"/>
              </a:tabLst>
            </a:pPr>
            <a:r>
              <a:rPr lang="uk-UA" sz="2800" b="1" i="1" dirty="0">
                <a:solidFill>
                  <a:schemeClr val="tx1"/>
                </a:solidFill>
                <a:latin typeface="Times New Roman" panose="02020603050405020304" pitchFamily="18" charset="0"/>
                <a:cs typeface="Times New Roman" panose="02020603050405020304" pitchFamily="18" charset="0"/>
              </a:rPr>
              <a:t>оцінка</a:t>
            </a:r>
            <a:r>
              <a:rPr lang="uk-UA" sz="2800" dirty="0">
                <a:solidFill>
                  <a:schemeClr val="tx1"/>
                </a:solidFill>
                <a:latin typeface="Times New Roman" panose="02020603050405020304" pitchFamily="18" charset="0"/>
                <a:cs typeface="Times New Roman" panose="02020603050405020304" pitchFamily="18" charset="0"/>
              </a:rPr>
              <a:t> </a:t>
            </a:r>
            <a:r>
              <a:rPr lang="uk-UA" sz="2800" dirty="0" smtClean="0">
                <a:solidFill>
                  <a:schemeClr val="tx1"/>
                </a:solidFill>
                <a:latin typeface="Times New Roman" panose="02020603050405020304" pitchFamily="18" charset="0"/>
                <a:cs typeface="Times New Roman" panose="02020603050405020304" pitchFamily="18" charset="0"/>
              </a:rPr>
              <a:t>працівником </a:t>
            </a:r>
            <a:r>
              <a:rPr lang="uk-UA" sz="2800" dirty="0">
                <a:solidFill>
                  <a:schemeClr val="tx1"/>
                </a:solidFill>
                <a:latin typeface="Times New Roman" panose="02020603050405020304" pitchFamily="18" charset="0"/>
                <a:cs typeface="Times New Roman" panose="02020603050405020304" pitchFamily="18" charset="0"/>
              </a:rPr>
              <a:t>можливих наслідків обраного типу поведінки.</a:t>
            </a:r>
            <a:endParaRPr lang="ru-RU" sz="2800" dirty="0">
              <a:solidFill>
                <a:schemeClr val="tx1"/>
              </a:solidFill>
              <a:latin typeface="Times New Roman" panose="02020603050405020304" pitchFamily="18" charset="0"/>
              <a:cs typeface="Times New Roman" panose="02020603050405020304" pitchFamily="18" charset="0"/>
            </a:endParaRPr>
          </a:p>
          <a:p>
            <a:pPr marL="0" indent="216000" algn="just">
              <a:lnSpc>
                <a:spcPct val="114000"/>
              </a:lnSpc>
              <a:spcBef>
                <a:spcPts val="600"/>
              </a:spcBef>
            </a:pPr>
            <a:r>
              <a:rPr lang="uk-UA" sz="2800" dirty="0">
                <a:solidFill>
                  <a:schemeClr val="tx1"/>
                </a:solidFill>
                <a:latin typeface="Times New Roman" panose="02020603050405020304" pitchFamily="18" charset="0"/>
                <a:cs typeface="Times New Roman" panose="02020603050405020304" pitchFamily="18" charset="0"/>
              </a:rPr>
              <a:t>До </a:t>
            </a:r>
            <a:r>
              <a:rPr lang="uk-UA" sz="2800" dirty="0" err="1">
                <a:solidFill>
                  <a:schemeClr val="tx1"/>
                </a:solidFill>
                <a:latin typeface="Times New Roman" panose="02020603050405020304" pitchFamily="18" charset="0"/>
                <a:cs typeface="Times New Roman" panose="02020603050405020304" pitchFamily="18" charset="0"/>
              </a:rPr>
              <a:t>процесійних</a:t>
            </a:r>
            <a:r>
              <a:rPr lang="uk-UA" sz="2800" dirty="0">
                <a:solidFill>
                  <a:schemeClr val="tx1"/>
                </a:solidFill>
                <a:latin typeface="Times New Roman" panose="02020603050405020304" pitchFamily="18" charset="0"/>
                <a:cs typeface="Times New Roman" panose="02020603050405020304" pitchFamily="18" charset="0"/>
              </a:rPr>
              <a:t> теорій мотивації відносять, зокрема:</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600"/>
              </a:spcBef>
              <a:buFont typeface="Symbol" panose="05050102010706020507" pitchFamily="18" charset="2"/>
              <a:buChar char="-"/>
            </a:pPr>
            <a:r>
              <a:rPr lang="uk-UA" sz="2800" dirty="0">
                <a:solidFill>
                  <a:schemeClr val="tx1"/>
                </a:solidFill>
                <a:latin typeface="Times New Roman" panose="02020603050405020304" pitchFamily="18" charset="0"/>
                <a:cs typeface="Times New Roman" panose="02020603050405020304" pitchFamily="18" charset="0"/>
              </a:rPr>
              <a:t>теорія очікувань (сподівань) В. </a:t>
            </a:r>
            <a:r>
              <a:rPr lang="uk-UA" sz="2800" dirty="0" err="1">
                <a:solidFill>
                  <a:schemeClr val="tx1"/>
                </a:solidFill>
                <a:latin typeface="Times New Roman" panose="02020603050405020304" pitchFamily="18" charset="0"/>
                <a:cs typeface="Times New Roman" panose="02020603050405020304" pitchFamily="18" charset="0"/>
              </a:rPr>
              <a:t>Врума</a:t>
            </a:r>
            <a:r>
              <a:rPr lang="uk-UA" sz="2800" dirty="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600"/>
              </a:spcBef>
              <a:buFont typeface="Symbol" panose="05050102010706020507" pitchFamily="18" charset="2"/>
              <a:buChar char="-"/>
            </a:pPr>
            <a:r>
              <a:rPr lang="uk-UA" sz="2800" dirty="0">
                <a:solidFill>
                  <a:schemeClr val="tx1"/>
                </a:solidFill>
                <a:latin typeface="Times New Roman" panose="02020603050405020304" pitchFamily="18" charset="0"/>
                <a:cs typeface="Times New Roman" panose="02020603050405020304" pitchFamily="18" charset="0"/>
              </a:rPr>
              <a:t>теорія справедливості С. </a:t>
            </a:r>
            <a:r>
              <a:rPr lang="uk-UA" sz="2800" dirty="0" smtClean="0">
                <a:solidFill>
                  <a:schemeClr val="tx1"/>
                </a:solidFill>
                <a:latin typeface="Times New Roman" panose="02020603050405020304" pitchFamily="18" charset="0"/>
                <a:cs typeface="Times New Roman" panose="02020603050405020304" pitchFamily="18" charset="0"/>
              </a:rPr>
              <a:t>Адамс;</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600"/>
              </a:spcBef>
              <a:buFont typeface="Symbol" panose="05050102010706020507" pitchFamily="18" charset="2"/>
              <a:buChar char="-"/>
            </a:pPr>
            <a:r>
              <a:rPr lang="uk-UA" sz="2800" dirty="0">
                <a:solidFill>
                  <a:schemeClr val="tx1"/>
                </a:solidFill>
                <a:latin typeface="Times New Roman" panose="02020603050405020304" pitchFamily="18" charset="0"/>
                <a:cs typeface="Times New Roman" panose="02020603050405020304" pitchFamily="18" charset="0"/>
              </a:rPr>
              <a:t>модель Портера - </a:t>
            </a:r>
            <a:r>
              <a:rPr lang="uk-UA" sz="2800" dirty="0" err="1">
                <a:solidFill>
                  <a:schemeClr val="tx1"/>
                </a:solidFill>
                <a:latin typeface="Times New Roman" panose="02020603050405020304" pitchFamily="18" charset="0"/>
                <a:cs typeface="Times New Roman" panose="02020603050405020304" pitchFamily="18" charset="0"/>
              </a:rPr>
              <a:t>Лоулера</a:t>
            </a:r>
            <a:r>
              <a:rPr lang="uk-UA" sz="2800" dirty="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18553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r>
              <a:rPr lang="uk-UA" sz="2400" b="1" dirty="0" smtClean="0">
                <a:solidFill>
                  <a:schemeClr val="tx1"/>
                </a:solidFill>
                <a:latin typeface="Times New Roman" panose="02020603050405020304" pitchFamily="18" charset="0"/>
                <a:cs typeface="Times New Roman" panose="02020603050405020304" pitchFamily="18" charset="0"/>
              </a:rPr>
              <a:t>1. </a:t>
            </a:r>
            <a:r>
              <a:rPr lang="uk-UA" sz="2400" dirty="0"/>
              <a:t>Поняття та основні категорії мотивації.</a:t>
            </a:r>
            <a:endParaRPr lang="uk-UA" sz="2400" dirty="0"/>
          </a:p>
        </p:txBody>
      </p:sp>
      <p:sp>
        <p:nvSpPr>
          <p:cNvPr id="3" name="Объект 2"/>
          <p:cNvSpPr>
            <a:spLocks noGrp="1"/>
          </p:cNvSpPr>
          <p:nvPr>
            <p:ph idx="1"/>
          </p:nvPr>
        </p:nvSpPr>
        <p:spPr>
          <a:xfrm>
            <a:off x="997527" y="1149927"/>
            <a:ext cx="10507085" cy="5237018"/>
          </a:xfrm>
        </p:spPr>
        <p:txBody>
          <a:bodyPr>
            <a:noAutofit/>
          </a:bodyPr>
          <a:lstStyle/>
          <a:p>
            <a:pPr indent="540385" algn="just">
              <a:lnSpc>
                <a:spcPct val="114000"/>
              </a:lnSpc>
              <a:spcBef>
                <a:spcPts val="0"/>
              </a:spcBef>
            </a:pPr>
            <a:r>
              <a:rPr lang="uk-UA" sz="2400" b="1" i="1" dirty="0">
                <a:solidFill>
                  <a:schemeClr val="tx1"/>
                </a:solidFill>
                <a:latin typeface="Times New Roman" panose="02020603050405020304" pitchFamily="18" charset="0"/>
                <a:cs typeface="Times New Roman" panose="02020603050405020304" pitchFamily="18" charset="0"/>
              </a:rPr>
              <a:t>Мотивація у широкому розумінні – це процес спонукання працівників до діяльності для досягнення цілей організації.</a:t>
            </a:r>
            <a:endParaRPr lang="ru-RU" sz="2400" b="1" i="1" dirty="0">
              <a:solidFill>
                <a:schemeClr val="tx1"/>
              </a:solidFill>
              <a:latin typeface="Times New Roman" panose="02020603050405020304" pitchFamily="18" charset="0"/>
              <a:cs typeface="Times New Roman" panose="02020603050405020304" pitchFamily="18" charset="0"/>
            </a:endParaRPr>
          </a:p>
          <a:p>
            <a:pPr indent="0" algn="just">
              <a:lnSpc>
                <a:spcPct val="114000"/>
              </a:lnSpc>
              <a:spcBef>
                <a:spcPts val="0"/>
              </a:spcBef>
              <a:buNone/>
            </a:pPr>
            <a:r>
              <a:rPr lang="uk-UA" sz="2400" dirty="0">
                <a:solidFill>
                  <a:schemeClr val="tx1"/>
                </a:solidFill>
                <a:latin typeface="Times New Roman" panose="02020603050405020304" pitchFamily="18" charset="0"/>
                <a:cs typeface="Times New Roman" panose="02020603050405020304" pitchFamily="18" charset="0"/>
              </a:rPr>
              <a:t>Ефективна реалізація функції мотивації потребує:</a:t>
            </a:r>
            <a:endParaRPr lang="ru-RU" sz="2400" dirty="0">
              <a:solidFill>
                <a:schemeClr val="tx1"/>
              </a:solidFill>
              <a:latin typeface="Times New Roman" panose="02020603050405020304" pitchFamily="18" charset="0"/>
              <a:cs typeface="Times New Roman" panose="02020603050405020304" pitchFamily="18" charset="0"/>
            </a:endParaRPr>
          </a:p>
          <a:p>
            <a:pPr lvl="0" algn="just">
              <a:lnSpc>
                <a:spcPct val="114000"/>
              </a:lnSpc>
              <a:spcBef>
                <a:spcPts val="0"/>
              </a:spcBef>
              <a:buFont typeface="+mj-lt"/>
              <a:buAutoNum type="arabicParenR"/>
            </a:pPr>
            <a:r>
              <a:rPr lang="uk-UA" sz="2400" dirty="0">
                <a:solidFill>
                  <a:schemeClr val="tx1"/>
                </a:solidFill>
                <a:latin typeface="Times New Roman" panose="02020603050405020304" pitchFamily="18" charset="0"/>
                <a:cs typeface="Times New Roman" panose="02020603050405020304" pitchFamily="18" charset="0"/>
              </a:rPr>
              <a:t>усвідомлення того, що спонукає працівника до праці;</a:t>
            </a:r>
            <a:endParaRPr lang="ru-RU" sz="2400" dirty="0">
              <a:solidFill>
                <a:schemeClr val="tx1"/>
              </a:solidFill>
              <a:latin typeface="Times New Roman" panose="02020603050405020304" pitchFamily="18" charset="0"/>
              <a:cs typeface="Times New Roman" panose="02020603050405020304" pitchFamily="18" charset="0"/>
            </a:endParaRPr>
          </a:p>
          <a:p>
            <a:pPr lvl="0" algn="just">
              <a:lnSpc>
                <a:spcPct val="114000"/>
              </a:lnSpc>
              <a:spcBef>
                <a:spcPts val="0"/>
              </a:spcBef>
              <a:buFont typeface="+mj-lt"/>
              <a:buAutoNum type="arabicParenR"/>
              <a:tabLst>
                <a:tab pos="-3510915" algn="l"/>
              </a:tabLst>
            </a:pPr>
            <a:r>
              <a:rPr lang="uk-UA" sz="2400" dirty="0">
                <a:solidFill>
                  <a:schemeClr val="tx1"/>
                </a:solidFill>
                <a:latin typeface="Times New Roman" panose="02020603050405020304" pitchFamily="18" charset="0"/>
                <a:cs typeface="Times New Roman" panose="02020603050405020304" pitchFamily="18" charset="0"/>
              </a:rPr>
              <a:t>розуміння того, як направити ці спонукання в русло досягнення цілей організації.</a:t>
            </a:r>
            <a:endParaRPr lang="ru-RU" sz="2400" dirty="0">
              <a:solidFill>
                <a:schemeClr val="tx1"/>
              </a:solidFill>
              <a:latin typeface="Times New Roman" panose="02020603050405020304" pitchFamily="18" charset="0"/>
              <a:cs typeface="Times New Roman" panose="02020603050405020304" pitchFamily="18" charset="0"/>
            </a:endParaRPr>
          </a:p>
          <a:p>
            <a:pPr indent="0" algn="just">
              <a:lnSpc>
                <a:spcPct val="114000"/>
              </a:lnSpc>
              <a:spcBef>
                <a:spcPts val="0"/>
              </a:spcBef>
              <a:buNone/>
            </a:pPr>
            <a:r>
              <a:rPr lang="uk-UA" sz="2400" dirty="0">
                <a:solidFill>
                  <a:schemeClr val="tx1"/>
                </a:solidFill>
                <a:latin typeface="Times New Roman" panose="02020603050405020304" pitchFamily="18" charset="0"/>
                <a:cs typeface="Times New Roman" panose="02020603050405020304" pitchFamily="18" charset="0"/>
              </a:rPr>
              <a:t>Психологія і соціологія розглядають спонукання як поведінкове виявлення потреб, сконцентрованих на досягненні цілей.</a:t>
            </a:r>
            <a:endParaRPr lang="ru-RU" sz="2400" dirty="0">
              <a:solidFill>
                <a:schemeClr val="tx1"/>
              </a:solidFill>
              <a:latin typeface="Times New Roman" panose="02020603050405020304" pitchFamily="18" charset="0"/>
              <a:cs typeface="Times New Roman" panose="02020603050405020304" pitchFamily="18" charset="0"/>
            </a:endParaRPr>
          </a:p>
          <a:p>
            <a:pPr indent="0" algn="just">
              <a:lnSpc>
                <a:spcPct val="114000"/>
              </a:lnSpc>
              <a:spcBef>
                <a:spcPts val="0"/>
              </a:spcBef>
              <a:buNone/>
            </a:pPr>
            <a:r>
              <a:rPr lang="uk-UA" sz="2400" b="1" i="1" dirty="0">
                <a:solidFill>
                  <a:schemeClr val="tx1"/>
                </a:solidFill>
                <a:latin typeface="Times New Roman" panose="02020603050405020304" pitchFamily="18" charset="0"/>
                <a:cs typeface="Times New Roman" panose="02020603050405020304" pitchFamily="18" charset="0"/>
              </a:rPr>
              <a:t>Потреба </a:t>
            </a:r>
            <a:r>
              <a:rPr lang="uk-UA" sz="2400" b="1" dirty="0">
                <a:solidFill>
                  <a:schemeClr val="tx1"/>
                </a:solidFill>
                <a:latin typeface="Times New Roman" panose="02020603050405020304" pitchFamily="18" charset="0"/>
                <a:cs typeface="Times New Roman" panose="02020603050405020304" pitchFamily="18" charset="0"/>
              </a:rPr>
              <a:t>– </a:t>
            </a:r>
            <a:r>
              <a:rPr lang="uk-UA" sz="2400" b="1" i="1" dirty="0">
                <a:solidFill>
                  <a:schemeClr val="tx1"/>
                </a:solidFill>
                <a:latin typeface="Times New Roman" panose="02020603050405020304" pitchFamily="18" charset="0"/>
                <a:cs typeface="Times New Roman" panose="02020603050405020304" pitchFamily="18" charset="0"/>
              </a:rPr>
              <a:t>це особливий стан психіки індивіда, усвідомлена ним незадоволеність, відчуття нестачі (браку) чогось, відображення невідповідності між внутрішнім станом і зовнішніми умовами.</a:t>
            </a:r>
            <a:endParaRPr lang="ru-RU" sz="2400" b="1" i="1" dirty="0">
              <a:solidFill>
                <a:schemeClr val="tx1"/>
              </a:solidFill>
              <a:latin typeface="Times New Roman" panose="02020603050405020304" pitchFamily="18" charset="0"/>
              <a:cs typeface="Times New Roman" panose="02020603050405020304" pitchFamily="18" charset="0"/>
            </a:endParaRPr>
          </a:p>
          <a:p>
            <a:pPr marL="0" indent="0">
              <a:lnSpc>
                <a:spcPct val="114000"/>
              </a:lnSpc>
              <a:spcBef>
                <a:spcPts val="0"/>
              </a:spcBef>
              <a:buNone/>
            </a:pP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13584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3</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err="1" smtClean="0">
                <a:solidFill>
                  <a:schemeClr val="tx1"/>
                </a:solidFill>
                <a:latin typeface="Times New Roman" panose="02020603050405020304" pitchFamily="18" charset="0"/>
                <a:cs typeface="Times New Roman" panose="02020603050405020304" pitchFamily="18" charset="0"/>
              </a:rPr>
              <a:t>Процесійні</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теорії мотивації. </a:t>
            </a:r>
          </a:p>
        </p:txBody>
      </p:sp>
      <p:sp>
        <p:nvSpPr>
          <p:cNvPr id="3" name="Объект 2"/>
          <p:cNvSpPr>
            <a:spLocks noGrp="1"/>
          </p:cNvSpPr>
          <p:nvPr>
            <p:ph idx="1"/>
          </p:nvPr>
        </p:nvSpPr>
        <p:spPr>
          <a:xfrm>
            <a:off x="637309" y="1260764"/>
            <a:ext cx="11194473" cy="5098472"/>
          </a:xfrm>
        </p:spPr>
        <p:txBody>
          <a:bodyPr>
            <a:noAutofit/>
          </a:bodyPr>
          <a:lstStyle/>
          <a:p>
            <a:pPr marL="0" indent="216000" algn="just">
              <a:lnSpc>
                <a:spcPct val="114000"/>
              </a:lnSpc>
              <a:spcBef>
                <a:spcPts val="0"/>
              </a:spcBef>
            </a:pPr>
            <a:r>
              <a:rPr lang="uk-UA" sz="2800" b="1" i="1" dirty="0">
                <a:solidFill>
                  <a:schemeClr val="tx1"/>
                </a:solidFill>
                <a:latin typeface="Times New Roman" panose="02020603050405020304" pitchFamily="18" charset="0"/>
                <a:cs typeface="Times New Roman" panose="02020603050405020304" pitchFamily="18" charset="0"/>
              </a:rPr>
              <a:t>Теорія очікувань В. </a:t>
            </a:r>
            <a:r>
              <a:rPr lang="uk-UA" sz="2800" b="1" i="1" dirty="0" err="1">
                <a:solidFill>
                  <a:schemeClr val="tx1"/>
                </a:solidFill>
                <a:latin typeface="Times New Roman" panose="02020603050405020304" pitchFamily="18" charset="0"/>
                <a:cs typeface="Times New Roman" panose="02020603050405020304" pitchFamily="18" charset="0"/>
              </a:rPr>
              <a:t>Врума</a:t>
            </a:r>
            <a:r>
              <a:rPr lang="uk-UA" sz="2800" dirty="0">
                <a:solidFill>
                  <a:schemeClr val="tx1"/>
                </a:solidFill>
                <a:latin typeface="Times New Roman" panose="02020603050405020304" pitchFamily="18" charset="0"/>
                <a:cs typeface="Times New Roman" panose="02020603050405020304" pitchFamily="18" charset="0"/>
              </a:rPr>
              <a:t> ґрунтується на </a:t>
            </a:r>
            <a:r>
              <a:rPr lang="uk-UA" sz="2800" dirty="0" smtClean="0">
                <a:solidFill>
                  <a:schemeClr val="tx1"/>
                </a:solidFill>
                <a:latin typeface="Times New Roman" panose="02020603050405020304" pitchFamily="18" charset="0"/>
                <a:cs typeface="Times New Roman" panose="02020603050405020304" pitchFamily="18" charset="0"/>
              </a:rPr>
              <a:t>тому, </a:t>
            </a:r>
            <a:r>
              <a:rPr lang="uk-UA" sz="2800" dirty="0">
                <a:solidFill>
                  <a:schemeClr val="tx1"/>
                </a:solidFill>
                <a:latin typeface="Times New Roman" panose="02020603050405020304" pitchFamily="18" charset="0"/>
                <a:cs typeface="Times New Roman" panose="02020603050405020304" pitchFamily="18" charset="0"/>
              </a:rPr>
              <a:t>що мотивація працівника досягається винагородженням. При цьому сила прагнення до отримання винагороди залежить від трьох ситуаційних факторів:</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0"/>
              </a:spcBef>
              <a:buNone/>
            </a:pPr>
            <a:r>
              <a:rPr lang="uk-UA" sz="2800" dirty="0" smtClean="0">
                <a:solidFill>
                  <a:schemeClr val="tx1"/>
                </a:solidFill>
                <a:latin typeface="Times New Roman" panose="02020603050405020304" pitchFamily="18" charset="0"/>
                <a:cs typeface="Times New Roman" panose="02020603050405020304" pitchFamily="18" charset="0"/>
              </a:rPr>
              <a:t>- наявність </a:t>
            </a:r>
            <a:r>
              <a:rPr lang="uk-UA" sz="2800" dirty="0">
                <a:solidFill>
                  <a:schemeClr val="tx1"/>
                </a:solidFill>
                <a:latin typeface="Times New Roman" panose="02020603050405020304" pitchFamily="18" charset="0"/>
                <a:cs typeface="Times New Roman" panose="02020603050405020304" pitchFamily="18" charset="0"/>
              </a:rPr>
              <a:t>зв’язку між </a:t>
            </a:r>
            <a:r>
              <a:rPr lang="uk-UA" sz="2800" b="1" i="1" dirty="0">
                <a:solidFill>
                  <a:schemeClr val="tx1"/>
                </a:solidFill>
                <a:latin typeface="Times New Roman" panose="02020603050405020304" pitchFamily="18" charset="0"/>
                <a:cs typeface="Times New Roman" panose="02020603050405020304" pitchFamily="18" charset="0"/>
              </a:rPr>
              <a:t>затратами праці і досягнутими результатами</a:t>
            </a:r>
            <a:r>
              <a:rPr lang="uk-UA" sz="2800" dirty="0">
                <a:solidFill>
                  <a:schemeClr val="tx1"/>
                </a:solidFill>
                <a:latin typeface="Times New Roman" panose="02020603050405020304" pitchFamily="18" charset="0"/>
                <a:cs typeface="Times New Roman" panose="02020603050405020304" pitchFamily="18" charset="0"/>
              </a:rPr>
              <a:t>, тобто від сподівання, що затрати праці дадуть бажані результати </a:t>
            </a:r>
            <a:r>
              <a:rPr lang="uk-UA" sz="2800" b="1" dirty="0">
                <a:solidFill>
                  <a:schemeClr val="tx1"/>
                </a:solidFill>
                <a:latin typeface="Times New Roman" panose="02020603050405020304" pitchFamily="18" charset="0"/>
                <a:cs typeface="Times New Roman" panose="02020603050405020304" pitchFamily="18" charset="0"/>
              </a:rPr>
              <a:t>(</a:t>
            </a:r>
            <a:r>
              <a:rPr lang="uk-UA" sz="2800" b="1" i="1" dirty="0">
                <a:solidFill>
                  <a:schemeClr val="tx1"/>
                </a:solidFill>
                <a:latin typeface="Times New Roman" panose="02020603050405020304" pitchFamily="18" charset="0"/>
                <a:cs typeface="Times New Roman" panose="02020603050405020304" pitchFamily="18" charset="0"/>
              </a:rPr>
              <a:t>З – Р</a:t>
            </a:r>
            <a:r>
              <a:rPr lang="uk-UA" sz="2800" b="1" dirty="0" smtClean="0">
                <a:solidFill>
                  <a:schemeClr val="tx1"/>
                </a:solidFill>
                <a:latin typeface="Times New Roman" panose="02020603050405020304" pitchFamily="18" charset="0"/>
                <a:cs typeface="Times New Roman" panose="02020603050405020304" pitchFamily="18" charset="0"/>
              </a:rPr>
              <a:t>)</a:t>
            </a:r>
            <a:r>
              <a:rPr lang="uk-UA" sz="2800" dirty="0" smtClean="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0"/>
              </a:spcBef>
              <a:buNone/>
            </a:pPr>
            <a:r>
              <a:rPr lang="uk-UA" sz="2800" b="1" i="1" dirty="0" smtClean="0">
                <a:solidFill>
                  <a:schemeClr val="tx1"/>
                </a:solidFill>
                <a:latin typeface="Times New Roman" panose="02020603050405020304" pitchFamily="18" charset="0"/>
                <a:cs typeface="Times New Roman" panose="02020603050405020304" pitchFamily="18" charset="0"/>
              </a:rPr>
              <a:t>- реальність </a:t>
            </a:r>
            <a:r>
              <a:rPr lang="uk-UA" sz="2800" b="1" i="1" dirty="0">
                <a:solidFill>
                  <a:schemeClr val="tx1"/>
                </a:solidFill>
                <a:latin typeface="Times New Roman" panose="02020603050405020304" pitchFamily="18" charset="0"/>
                <a:cs typeface="Times New Roman" panose="02020603050405020304" pitchFamily="18" charset="0"/>
              </a:rPr>
              <a:t>отримання винагороди</a:t>
            </a:r>
            <a:r>
              <a:rPr lang="uk-UA" sz="2800" dirty="0">
                <a:solidFill>
                  <a:schemeClr val="tx1"/>
                </a:solidFill>
                <a:latin typeface="Times New Roman" panose="02020603050405020304" pitchFamily="18" charset="0"/>
                <a:cs typeface="Times New Roman" panose="02020603050405020304" pitchFamily="18" charset="0"/>
              </a:rPr>
              <a:t>, тобто очікування, що результати будуть </a:t>
            </a:r>
            <a:r>
              <a:rPr lang="uk-UA" sz="2800" dirty="0" err="1" smtClean="0">
                <a:solidFill>
                  <a:schemeClr val="tx1"/>
                </a:solidFill>
                <a:latin typeface="Times New Roman" panose="02020603050405020304" pitchFamily="18" charset="0"/>
                <a:cs typeface="Times New Roman" panose="02020603050405020304" pitchFamily="18" charset="0"/>
              </a:rPr>
              <a:t>винагороджені</a:t>
            </a:r>
            <a:r>
              <a:rPr lang="uk-UA" sz="2800" dirty="0" smtClean="0">
                <a:solidFill>
                  <a:schemeClr val="tx1"/>
                </a:solidFill>
                <a:latin typeface="Times New Roman" panose="02020603050405020304" pitchFamily="18" charset="0"/>
                <a:cs typeface="Times New Roman" panose="02020603050405020304" pitchFamily="18" charset="0"/>
              </a:rPr>
              <a:t> </a:t>
            </a:r>
            <a:r>
              <a:rPr lang="uk-UA" sz="2800" b="1" dirty="0">
                <a:solidFill>
                  <a:schemeClr val="tx1"/>
                </a:solidFill>
                <a:latin typeface="Times New Roman" panose="02020603050405020304" pitchFamily="18" charset="0"/>
                <a:cs typeface="Times New Roman" panose="02020603050405020304" pitchFamily="18" charset="0"/>
              </a:rPr>
              <a:t>(</a:t>
            </a:r>
            <a:r>
              <a:rPr lang="uk-UA" sz="2800" b="1" i="1" dirty="0">
                <a:solidFill>
                  <a:schemeClr val="tx1"/>
                </a:solidFill>
                <a:latin typeface="Times New Roman" panose="02020603050405020304" pitchFamily="18" charset="0"/>
                <a:cs typeface="Times New Roman" panose="02020603050405020304" pitchFamily="18" charset="0"/>
              </a:rPr>
              <a:t>Р – В</a:t>
            </a:r>
            <a:r>
              <a:rPr lang="uk-UA" sz="2800" b="1" dirty="0" smtClean="0">
                <a:solidFill>
                  <a:schemeClr val="tx1"/>
                </a:solidFill>
                <a:latin typeface="Times New Roman" panose="02020603050405020304" pitchFamily="18" charset="0"/>
                <a:cs typeface="Times New Roman" panose="02020603050405020304" pitchFamily="18" charset="0"/>
              </a:rPr>
              <a:t>)</a:t>
            </a:r>
            <a:r>
              <a:rPr lang="uk-UA" sz="2800" dirty="0" smtClean="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0"/>
              </a:spcBef>
              <a:buNone/>
            </a:pPr>
            <a:r>
              <a:rPr lang="uk-UA" sz="2800" b="1" i="1" dirty="0" smtClean="0">
                <a:solidFill>
                  <a:schemeClr val="tx1"/>
                </a:solidFill>
                <a:latin typeface="Times New Roman" panose="02020603050405020304" pitchFamily="18" charset="0"/>
                <a:cs typeface="Times New Roman" panose="02020603050405020304" pitchFamily="18" charset="0"/>
              </a:rPr>
              <a:t>- цінність </a:t>
            </a:r>
            <a:r>
              <a:rPr lang="uk-UA" sz="2800" b="1" i="1" dirty="0">
                <a:solidFill>
                  <a:schemeClr val="tx1"/>
                </a:solidFill>
                <a:latin typeface="Times New Roman" panose="02020603050405020304" pitchFamily="18" charset="0"/>
                <a:cs typeface="Times New Roman" panose="02020603050405020304" pitchFamily="18" charset="0"/>
              </a:rPr>
              <a:t>винагороди</a:t>
            </a:r>
            <a:r>
              <a:rPr lang="uk-UA" sz="2800" dirty="0">
                <a:solidFill>
                  <a:schemeClr val="tx1"/>
                </a:solidFill>
                <a:latin typeface="Times New Roman" panose="02020603050405020304" pitchFamily="18" charset="0"/>
                <a:cs typeface="Times New Roman" panose="02020603050405020304" pitchFamily="18" charset="0"/>
              </a:rPr>
              <a:t>. Через власну систему цінностей конкретна винагорода </a:t>
            </a:r>
            <a:r>
              <a:rPr lang="uk-UA" sz="2800" dirty="0" smtClean="0">
                <a:solidFill>
                  <a:schemeClr val="tx1"/>
                </a:solidFill>
                <a:latin typeface="Times New Roman" panose="02020603050405020304" pitchFamily="18" charset="0"/>
                <a:cs typeface="Times New Roman" panose="02020603050405020304" pitchFamily="18" charset="0"/>
              </a:rPr>
              <a:t>може не </a:t>
            </a:r>
            <a:r>
              <a:rPr lang="uk-UA" sz="2800" dirty="0">
                <a:solidFill>
                  <a:schemeClr val="tx1"/>
                </a:solidFill>
                <a:latin typeface="Times New Roman" panose="02020603050405020304" pitchFamily="18" charset="0"/>
                <a:cs typeface="Times New Roman" panose="02020603050405020304" pitchFamily="18" charset="0"/>
              </a:rPr>
              <a:t>представляти для людини цінності, </a:t>
            </a:r>
            <a:r>
              <a:rPr lang="uk-UA" sz="2800" dirty="0" smtClean="0">
                <a:solidFill>
                  <a:schemeClr val="tx1"/>
                </a:solidFill>
                <a:latin typeface="Times New Roman" panose="02020603050405020304" pitchFamily="18" charset="0"/>
                <a:cs typeface="Times New Roman" panose="02020603050405020304" pitchFamily="18" charset="0"/>
              </a:rPr>
              <a:t>мотивація </a:t>
            </a:r>
            <a:r>
              <a:rPr lang="uk-UA" sz="2800" dirty="0">
                <a:solidFill>
                  <a:schemeClr val="tx1"/>
                </a:solidFill>
                <a:latin typeface="Times New Roman" panose="02020603050405020304" pitchFamily="18" charset="0"/>
                <a:cs typeface="Times New Roman" panose="02020603050405020304" pitchFamily="18" charset="0"/>
              </a:rPr>
              <a:t>залежить від сподівань щодо цінності винагороди </a:t>
            </a:r>
            <a:r>
              <a:rPr lang="uk-UA" sz="2800" b="1" dirty="0">
                <a:solidFill>
                  <a:schemeClr val="tx1"/>
                </a:solidFill>
                <a:latin typeface="Times New Roman" panose="02020603050405020304" pitchFamily="18" charset="0"/>
                <a:cs typeface="Times New Roman" panose="02020603050405020304" pitchFamily="18" charset="0"/>
              </a:rPr>
              <a:t>(</a:t>
            </a:r>
            <a:r>
              <a:rPr lang="uk-UA" sz="2800" b="1" i="1" dirty="0">
                <a:solidFill>
                  <a:schemeClr val="tx1"/>
                </a:solidFill>
                <a:latin typeface="Times New Roman" panose="02020603050405020304" pitchFamily="18" charset="0"/>
                <a:cs typeface="Times New Roman" panose="02020603050405020304" pitchFamily="18" charset="0"/>
              </a:rPr>
              <a:t>В – Ц</a:t>
            </a:r>
            <a:r>
              <a:rPr lang="uk-UA" sz="2800" b="1" dirty="0">
                <a:solidFill>
                  <a:schemeClr val="tx1"/>
                </a:solidFill>
                <a:latin typeface="Times New Roman" panose="02020603050405020304" pitchFamily="18" charset="0"/>
                <a:cs typeface="Times New Roman" panose="02020603050405020304" pitchFamily="18" charset="0"/>
              </a:rPr>
              <a:t>)</a:t>
            </a:r>
            <a:r>
              <a:rPr lang="uk-UA" sz="2800" dirty="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40928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3</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err="1" smtClean="0">
                <a:solidFill>
                  <a:schemeClr val="tx1"/>
                </a:solidFill>
                <a:latin typeface="Times New Roman" panose="02020603050405020304" pitchFamily="18" charset="0"/>
                <a:cs typeface="Times New Roman" panose="02020603050405020304" pitchFamily="18" charset="0"/>
              </a:rPr>
              <a:t>Процесійні</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теорії мотивації. </a:t>
            </a:r>
          </a:p>
        </p:txBody>
      </p:sp>
      <p:pic>
        <p:nvPicPr>
          <p:cNvPr id="4" name="Объект 3"/>
          <p:cNvPicPr>
            <a:picLocks noGrp="1" noChangeAspect="1"/>
          </p:cNvPicPr>
          <p:nvPr>
            <p:ph idx="1"/>
          </p:nvPr>
        </p:nvPicPr>
        <p:blipFill>
          <a:blip r:embed="rId2"/>
          <a:stretch>
            <a:fillRect/>
          </a:stretch>
        </p:blipFill>
        <p:spPr>
          <a:xfrm>
            <a:off x="1011382" y="1149927"/>
            <a:ext cx="9504218" cy="5541818"/>
          </a:xfrm>
          <a:prstGeom prst="rect">
            <a:avLst/>
          </a:prstGeom>
        </p:spPr>
      </p:pic>
    </p:spTree>
    <p:extLst>
      <p:ext uri="{BB962C8B-B14F-4D97-AF65-F5344CB8AC3E}">
        <p14:creationId xmlns:p14="http://schemas.microsoft.com/office/powerpoint/2010/main" val="40950922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3</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err="1" smtClean="0">
                <a:solidFill>
                  <a:schemeClr val="tx1"/>
                </a:solidFill>
                <a:latin typeface="Times New Roman" panose="02020603050405020304" pitchFamily="18" charset="0"/>
                <a:cs typeface="Times New Roman" panose="02020603050405020304" pitchFamily="18" charset="0"/>
              </a:rPr>
              <a:t>Процесійні</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теорії мотивації. </a:t>
            </a:r>
          </a:p>
        </p:txBody>
      </p:sp>
      <p:sp>
        <p:nvSpPr>
          <p:cNvPr id="3" name="Объект 2"/>
          <p:cNvSpPr>
            <a:spLocks noGrp="1"/>
          </p:cNvSpPr>
          <p:nvPr>
            <p:ph idx="1"/>
          </p:nvPr>
        </p:nvSpPr>
        <p:spPr>
          <a:xfrm>
            <a:off x="637309" y="1260764"/>
            <a:ext cx="11194473" cy="5098472"/>
          </a:xfrm>
        </p:spPr>
        <p:txBody>
          <a:bodyPr>
            <a:noAutofit/>
          </a:bodyPr>
          <a:lstStyle/>
          <a:p>
            <a:pPr marL="0" indent="216000" algn="just">
              <a:lnSpc>
                <a:spcPct val="110000"/>
              </a:lnSpc>
              <a:spcBef>
                <a:spcPts val="600"/>
              </a:spcBef>
            </a:pPr>
            <a:r>
              <a:rPr lang="uk-UA" sz="2400" b="1" i="1"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Теорія </a:t>
            </a:r>
            <a:r>
              <a:rPr lang="uk-UA" sz="2400" b="1"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справедливості С. </a:t>
            </a:r>
            <a:r>
              <a:rPr lang="uk-UA" sz="2400" b="1" i="1"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Адамс</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передбачає, що люди суб’єктивно оцінюють співвідношення отриманої ними винагороди за виконання певної роботи до зусиль,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витрачених на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її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виконання,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і порівнюють таке співвідношення з аналогічним показником інших працівників. За результатами порівняння виникає відчуття справедливості або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несправедливості.</a:t>
            </a:r>
            <a:endParaRPr lang="ru-RU"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216000" algn="just">
              <a:lnSpc>
                <a:spcPct val="110000"/>
              </a:lnSpc>
              <a:spcBef>
                <a:spcPts val="600"/>
              </a:spcBef>
              <a:buNone/>
            </a:pP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В теорії справедливості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вирізняють такі </a:t>
            </a:r>
            <a:r>
              <a:rPr lang="uk-UA" sz="2400" b="1"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основні складові</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216000" algn="just">
              <a:lnSpc>
                <a:spcPct val="110000"/>
              </a:lnSpc>
              <a:spcBef>
                <a:spcPts val="600"/>
              </a:spcBef>
              <a:buNone/>
            </a:pP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i="1" dirty="0" smtClean="0">
                <a:solidFill>
                  <a:schemeClr val="tx1"/>
                </a:solidFill>
                <a:latin typeface="Times New Roman" panose="02020603050405020304" pitchFamily="18" charset="0"/>
                <a:cs typeface="Times New Roman" panose="02020603050405020304" pitchFamily="18" charset="0"/>
              </a:rPr>
              <a:t>“</a:t>
            </a:r>
            <a:r>
              <a:rPr lang="uk-UA" sz="2400" b="1" i="1" dirty="0">
                <a:solidFill>
                  <a:schemeClr val="tx1"/>
                </a:solidFill>
                <a:latin typeface="Times New Roman" panose="02020603050405020304" pitchFamily="18" charset="0"/>
                <a:cs typeface="Times New Roman" panose="02020603050405020304" pitchFamily="18" charset="0"/>
              </a:rPr>
              <a:t>входи” </a:t>
            </a:r>
            <a:r>
              <a:rPr lang="uk-UA" sz="2400" dirty="0">
                <a:solidFill>
                  <a:schemeClr val="tx1"/>
                </a:solidFill>
                <a:latin typeface="Times New Roman" panose="02020603050405020304" pitchFamily="18" charset="0"/>
                <a:cs typeface="Times New Roman" panose="02020603050405020304" pitchFamily="18" charset="0"/>
              </a:rPr>
              <a:t>– індивідуальні властивості працівника, які він вкладає у виконувану ним роботу (освіта, досвід, кваліфікація здібності, зусилля, що прикладаються для виконання роботи тощо);</a:t>
            </a:r>
            <a:endParaRPr lang="ru-RU" sz="2400" dirty="0">
              <a:solidFill>
                <a:schemeClr val="tx1"/>
              </a:solidFill>
              <a:latin typeface="Times New Roman" panose="02020603050405020304" pitchFamily="18" charset="0"/>
              <a:cs typeface="Times New Roman" panose="02020603050405020304" pitchFamily="18" charset="0"/>
            </a:endParaRPr>
          </a:p>
          <a:p>
            <a:pPr marL="0" indent="216000" algn="just">
              <a:lnSpc>
                <a:spcPct val="110000"/>
              </a:lnSpc>
              <a:spcBef>
                <a:spcPts val="600"/>
              </a:spcBef>
              <a:buNone/>
            </a:pP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i="1" dirty="0" smtClean="0">
                <a:solidFill>
                  <a:schemeClr val="tx1"/>
                </a:solidFill>
                <a:latin typeface="Times New Roman" panose="02020603050405020304" pitchFamily="18" charset="0"/>
                <a:cs typeface="Times New Roman" panose="02020603050405020304" pitchFamily="18" charset="0"/>
              </a:rPr>
              <a:t>“</a:t>
            </a:r>
            <a:r>
              <a:rPr lang="uk-UA" sz="2400" b="1" i="1" dirty="0">
                <a:solidFill>
                  <a:schemeClr val="tx1"/>
                </a:solidFill>
                <a:latin typeface="Times New Roman" panose="02020603050405020304" pitchFamily="18" charset="0"/>
                <a:cs typeface="Times New Roman" panose="02020603050405020304" pitchFamily="18" charset="0"/>
              </a:rPr>
              <a:t>виходи”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все те що працівник отримує за виконання роботи (заробітна платня, премії, пільги, визнання заслуг, просування за службою тощо).</a:t>
            </a:r>
            <a:endParaRPr lang="ru-RU"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12000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3</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err="1" smtClean="0">
                <a:solidFill>
                  <a:schemeClr val="tx1"/>
                </a:solidFill>
                <a:latin typeface="Times New Roman" panose="02020603050405020304" pitchFamily="18" charset="0"/>
                <a:cs typeface="Times New Roman" panose="02020603050405020304" pitchFamily="18" charset="0"/>
              </a:rPr>
              <a:t>Процесійні</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теорії мотивації. </a:t>
            </a:r>
          </a:p>
        </p:txBody>
      </p:sp>
      <p:pic>
        <p:nvPicPr>
          <p:cNvPr id="4" name="Объект 3"/>
          <p:cNvPicPr>
            <a:picLocks noGrp="1" noChangeAspect="1"/>
          </p:cNvPicPr>
          <p:nvPr>
            <p:ph idx="1"/>
          </p:nvPr>
        </p:nvPicPr>
        <p:blipFill>
          <a:blip r:embed="rId2"/>
          <a:stretch>
            <a:fillRect/>
          </a:stretch>
        </p:blipFill>
        <p:spPr>
          <a:xfrm>
            <a:off x="1607127" y="1260764"/>
            <a:ext cx="8769927" cy="4946072"/>
          </a:xfrm>
          <a:prstGeom prst="rect">
            <a:avLst/>
          </a:prstGeom>
        </p:spPr>
      </p:pic>
    </p:spTree>
    <p:extLst>
      <p:ext uri="{BB962C8B-B14F-4D97-AF65-F5344CB8AC3E}">
        <p14:creationId xmlns:p14="http://schemas.microsoft.com/office/powerpoint/2010/main" val="34279473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3</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err="1" smtClean="0">
                <a:solidFill>
                  <a:schemeClr val="tx1"/>
                </a:solidFill>
                <a:latin typeface="Times New Roman" panose="02020603050405020304" pitchFamily="18" charset="0"/>
                <a:cs typeface="Times New Roman" panose="02020603050405020304" pitchFamily="18" charset="0"/>
              </a:rPr>
              <a:t>Процесійні</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теорії мотивації. </a:t>
            </a:r>
          </a:p>
        </p:txBody>
      </p:sp>
      <p:sp>
        <p:nvSpPr>
          <p:cNvPr id="3" name="Объект 2"/>
          <p:cNvSpPr>
            <a:spLocks noGrp="1"/>
          </p:cNvSpPr>
          <p:nvPr>
            <p:ph idx="1"/>
          </p:nvPr>
        </p:nvSpPr>
        <p:spPr>
          <a:xfrm>
            <a:off x="678873" y="1427018"/>
            <a:ext cx="10825739" cy="4558146"/>
          </a:xfrm>
        </p:spPr>
        <p:txBody>
          <a:bodyPr>
            <a:noAutofit/>
          </a:bodyPr>
          <a:lstStyle/>
          <a:p>
            <a:pPr marL="0" indent="180000">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Якщо людина вважає винагороду заниженою або завищеною у неї виникає відчуття незадоволення (у випадку завищеної винагороди воно менш виражене). Внаслідок цього людина втрачає мотивацію до діяльності. При цьому можливі шість таких типів реакцій людини на ситуацію несправедливості: </a:t>
            </a:r>
          </a:p>
          <a:p>
            <a:pPr marL="0" indent="180000">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зменшити власні внески (інтенсивність і якість роботи) в результати діяльності організації; </a:t>
            </a:r>
          </a:p>
          <a:p>
            <a:pPr marL="0" indent="180000">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спробувати збільшити винагороду (прохання підвищити заробітну плату, підвищити у посаді тощо); </a:t>
            </a:r>
          </a:p>
          <a:p>
            <a:pPr marL="0" indent="180000">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 провести переоцінку своїх можливостей; </a:t>
            </a:r>
          </a:p>
          <a:p>
            <a:pPr marL="0" indent="180000">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 спробувати вплинути на результати (або внески) об’єктів для порівняння; </a:t>
            </a:r>
          </a:p>
          <a:p>
            <a:pPr marL="0" indent="180000">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 змінити об’єкт для порівняння; </a:t>
            </a:r>
          </a:p>
          <a:p>
            <a:pPr marL="0" indent="180000">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 змінити ситуацію (звільнитися з роботи)</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82840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3</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err="1" smtClean="0">
                <a:solidFill>
                  <a:schemeClr val="tx1"/>
                </a:solidFill>
                <a:latin typeface="Times New Roman" panose="02020603050405020304" pitchFamily="18" charset="0"/>
                <a:cs typeface="Times New Roman" panose="02020603050405020304" pitchFamily="18" charset="0"/>
              </a:rPr>
              <a:t>Процесійні</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теорії мотивації. </a:t>
            </a:r>
          </a:p>
        </p:txBody>
      </p:sp>
      <p:sp>
        <p:nvSpPr>
          <p:cNvPr id="3" name="Объект 2"/>
          <p:cNvSpPr>
            <a:spLocks noGrp="1"/>
          </p:cNvSpPr>
          <p:nvPr>
            <p:ph idx="1"/>
          </p:nvPr>
        </p:nvSpPr>
        <p:spPr>
          <a:xfrm>
            <a:off x="637309" y="1260764"/>
            <a:ext cx="11194473" cy="5098472"/>
          </a:xfrm>
        </p:spPr>
        <p:txBody>
          <a:bodyPr>
            <a:noAutofit/>
          </a:bodyPr>
          <a:lstStyle/>
          <a:p>
            <a:pPr marL="0" indent="216000" algn="just">
              <a:lnSpc>
                <a:spcPct val="114000"/>
              </a:lnSpc>
              <a:spcBef>
                <a:spcPts val="600"/>
              </a:spcBef>
            </a:pPr>
            <a:r>
              <a:rPr lang="uk-UA" sz="2800" b="1" i="1" dirty="0">
                <a:solidFill>
                  <a:schemeClr val="tx1"/>
                </a:solidFill>
                <a:latin typeface="Times New Roman" panose="02020603050405020304" pitchFamily="18" charset="0"/>
                <a:cs typeface="Times New Roman" panose="02020603050405020304" pitchFamily="18" charset="0"/>
              </a:rPr>
              <a:t>Модель Портера-</a:t>
            </a:r>
            <a:r>
              <a:rPr lang="uk-UA" sz="2800" b="1" i="1" dirty="0" err="1">
                <a:solidFill>
                  <a:schemeClr val="tx1"/>
                </a:solidFill>
                <a:latin typeface="Times New Roman" panose="02020603050405020304" pitchFamily="18" charset="0"/>
                <a:cs typeface="Times New Roman" panose="02020603050405020304" pitchFamily="18" charset="0"/>
              </a:rPr>
              <a:t>Лоулера</a:t>
            </a:r>
            <a:r>
              <a:rPr lang="uk-UA" sz="2800" b="1" i="1" dirty="0">
                <a:solidFill>
                  <a:schemeClr val="tx1"/>
                </a:solidFill>
                <a:latin typeface="Times New Roman" panose="02020603050405020304" pitchFamily="18" charset="0"/>
                <a:cs typeface="Times New Roman" panose="02020603050405020304" pitchFamily="18" charset="0"/>
              </a:rPr>
              <a:t> </a:t>
            </a:r>
            <a:r>
              <a:rPr lang="uk-UA" sz="2800" dirty="0">
                <a:solidFill>
                  <a:schemeClr val="tx1"/>
                </a:solidFill>
                <a:latin typeface="Times New Roman" panose="02020603050405020304" pitchFamily="18" charset="0"/>
                <a:cs typeface="Times New Roman" panose="02020603050405020304" pitchFamily="18" charset="0"/>
              </a:rPr>
              <a:t>- комплексна теорія мотивації, що містить елементи попередніх теорій. </a:t>
            </a:r>
            <a:r>
              <a:rPr lang="uk-UA" sz="2800" dirty="0" smtClean="0">
                <a:solidFill>
                  <a:schemeClr val="tx1"/>
                </a:solidFill>
                <a:latin typeface="Times New Roman" panose="02020603050405020304" pitchFamily="18" charset="0"/>
                <a:cs typeface="Times New Roman" panose="02020603050405020304" pitchFamily="18" charset="0"/>
              </a:rPr>
              <a:t>Мотивація </a:t>
            </a:r>
            <a:r>
              <a:rPr lang="uk-UA" sz="2800" dirty="0">
                <a:solidFill>
                  <a:schemeClr val="tx1"/>
                </a:solidFill>
                <a:latin typeface="Times New Roman" panose="02020603050405020304" pitchFamily="18" charset="0"/>
                <a:cs typeface="Times New Roman" panose="02020603050405020304" pitchFamily="18" charset="0"/>
              </a:rPr>
              <a:t>є одночасно функцією потреб, очікувань і сприйняття працівниками справедливої винагороди.</a:t>
            </a:r>
            <a:endParaRPr lang="ru-RU" sz="2800" dirty="0">
              <a:solidFill>
                <a:schemeClr val="tx1"/>
              </a:solidFill>
              <a:latin typeface="Times New Roman" panose="02020603050405020304" pitchFamily="18" charset="0"/>
              <a:cs typeface="Times New Roman" panose="02020603050405020304" pitchFamily="18" charset="0"/>
            </a:endParaRPr>
          </a:p>
          <a:p>
            <a:pPr marL="0" indent="216000" algn="just">
              <a:lnSpc>
                <a:spcPct val="114000"/>
              </a:lnSpc>
              <a:spcBef>
                <a:spcPts val="600"/>
              </a:spcBef>
              <a:buNone/>
            </a:pPr>
            <a:r>
              <a:rPr lang="uk-UA" sz="2800" dirty="0">
                <a:solidFill>
                  <a:schemeClr val="tx1"/>
                </a:solidFill>
                <a:latin typeface="Times New Roman" panose="02020603050405020304" pitchFamily="18" charset="0"/>
                <a:cs typeface="Times New Roman" panose="02020603050405020304" pitchFamily="18" charset="0"/>
              </a:rPr>
              <a:t>В моделі Портера-</a:t>
            </a:r>
            <a:r>
              <a:rPr lang="uk-UA" sz="2800" dirty="0" err="1">
                <a:solidFill>
                  <a:schemeClr val="tx1"/>
                </a:solidFill>
                <a:latin typeface="Times New Roman" panose="02020603050405020304" pitchFamily="18" charset="0"/>
                <a:cs typeface="Times New Roman" panose="02020603050405020304" pitchFamily="18" charset="0"/>
              </a:rPr>
              <a:t>Лоулера</a:t>
            </a:r>
            <a:r>
              <a:rPr lang="uk-UA" sz="2800" dirty="0">
                <a:solidFill>
                  <a:schemeClr val="tx1"/>
                </a:solidFill>
                <a:latin typeface="Times New Roman" panose="02020603050405020304" pitchFamily="18" charset="0"/>
                <a:cs typeface="Times New Roman" panose="02020603050405020304" pitchFamily="18" charset="0"/>
              </a:rPr>
              <a:t> фігурує 5 основних ситуаційних факторів:</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600"/>
              </a:spcBef>
              <a:buFont typeface="+mj-lt"/>
              <a:buAutoNum type="arabicParenR"/>
            </a:pPr>
            <a:r>
              <a:rPr lang="uk-UA" sz="2800" dirty="0">
                <a:solidFill>
                  <a:schemeClr val="tx1"/>
                </a:solidFill>
                <a:latin typeface="Times New Roman" panose="02020603050405020304" pitchFamily="18" charset="0"/>
                <a:cs typeface="Times New Roman" panose="02020603050405020304" pitchFamily="18" charset="0"/>
              </a:rPr>
              <a:t>витрачені працівником зусилля;</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600"/>
              </a:spcBef>
              <a:buFont typeface="+mj-lt"/>
              <a:buAutoNum type="arabicParenR"/>
            </a:pPr>
            <a:r>
              <a:rPr lang="uk-UA" sz="2800" dirty="0">
                <a:solidFill>
                  <a:schemeClr val="tx1"/>
                </a:solidFill>
                <a:latin typeface="Times New Roman" panose="02020603050405020304" pitchFamily="18" charset="0"/>
                <a:cs typeface="Times New Roman" panose="02020603050405020304" pitchFamily="18" charset="0"/>
              </a:rPr>
              <a:t>сприйняття;</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600"/>
              </a:spcBef>
              <a:buFont typeface="+mj-lt"/>
              <a:buAutoNum type="arabicParenR"/>
            </a:pPr>
            <a:r>
              <a:rPr lang="uk-UA" sz="2800" dirty="0">
                <a:solidFill>
                  <a:schemeClr val="tx1"/>
                </a:solidFill>
                <a:latin typeface="Times New Roman" panose="02020603050405020304" pitchFamily="18" charset="0"/>
                <a:cs typeface="Times New Roman" panose="02020603050405020304" pitchFamily="18" charset="0"/>
              </a:rPr>
              <a:t>отримані результати;</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600"/>
              </a:spcBef>
              <a:buFont typeface="+mj-lt"/>
              <a:buAutoNum type="arabicParenR"/>
            </a:pPr>
            <a:r>
              <a:rPr lang="uk-UA" sz="2800" dirty="0">
                <a:solidFill>
                  <a:schemeClr val="tx1"/>
                </a:solidFill>
                <a:latin typeface="Times New Roman" panose="02020603050405020304" pitchFamily="18" charset="0"/>
                <a:cs typeface="Times New Roman" panose="02020603050405020304" pitchFamily="18" charset="0"/>
              </a:rPr>
              <a:t>винагородження;</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216000" algn="just">
              <a:lnSpc>
                <a:spcPct val="114000"/>
              </a:lnSpc>
              <a:spcBef>
                <a:spcPts val="600"/>
              </a:spcBef>
              <a:buFont typeface="+mj-lt"/>
              <a:buAutoNum type="arabicParenR"/>
            </a:pPr>
            <a:r>
              <a:rPr lang="uk-UA" sz="2800" dirty="0">
                <a:solidFill>
                  <a:schemeClr val="tx1"/>
                </a:solidFill>
                <a:latin typeface="Times New Roman" panose="02020603050405020304" pitchFamily="18" charset="0"/>
                <a:cs typeface="Times New Roman" panose="02020603050405020304" pitchFamily="18" charset="0"/>
              </a:rPr>
              <a:t>ступінь задоволення.</a:t>
            </a:r>
            <a:endParaRPr lang="ru-RU"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67565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3</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err="1" smtClean="0">
                <a:solidFill>
                  <a:schemeClr val="tx1"/>
                </a:solidFill>
                <a:latin typeface="Times New Roman" panose="02020603050405020304" pitchFamily="18" charset="0"/>
                <a:cs typeface="Times New Roman" panose="02020603050405020304" pitchFamily="18" charset="0"/>
              </a:rPr>
              <a:t>Процесійні</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теорії мотивації. </a:t>
            </a:r>
          </a:p>
        </p:txBody>
      </p:sp>
      <p:pic>
        <p:nvPicPr>
          <p:cNvPr id="4" name="Объект 3"/>
          <p:cNvPicPr>
            <a:picLocks noGrp="1" noChangeAspect="1"/>
          </p:cNvPicPr>
          <p:nvPr>
            <p:ph idx="1"/>
          </p:nvPr>
        </p:nvPicPr>
        <p:blipFill>
          <a:blip r:embed="rId2"/>
          <a:stretch>
            <a:fillRect/>
          </a:stretch>
        </p:blipFill>
        <p:spPr>
          <a:xfrm>
            <a:off x="1607128" y="1413163"/>
            <a:ext cx="8991600" cy="5015345"/>
          </a:xfrm>
          <a:prstGeom prst="rect">
            <a:avLst/>
          </a:prstGeom>
        </p:spPr>
      </p:pic>
    </p:spTree>
    <p:extLst>
      <p:ext uri="{BB962C8B-B14F-4D97-AF65-F5344CB8AC3E}">
        <p14:creationId xmlns:p14="http://schemas.microsoft.com/office/powerpoint/2010/main" val="15343023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3</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err="1" smtClean="0">
                <a:solidFill>
                  <a:schemeClr val="tx1"/>
                </a:solidFill>
                <a:latin typeface="Times New Roman" panose="02020603050405020304" pitchFamily="18" charset="0"/>
                <a:cs typeface="Times New Roman" panose="02020603050405020304" pitchFamily="18" charset="0"/>
              </a:rPr>
              <a:t>Процесійні</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теорії мотивації. </a:t>
            </a:r>
          </a:p>
        </p:txBody>
      </p:sp>
      <p:sp>
        <p:nvSpPr>
          <p:cNvPr id="3" name="Объект 2"/>
          <p:cNvSpPr>
            <a:spLocks noGrp="1"/>
          </p:cNvSpPr>
          <p:nvPr>
            <p:ph idx="1"/>
          </p:nvPr>
        </p:nvSpPr>
        <p:spPr>
          <a:xfrm>
            <a:off x="637309" y="1260764"/>
            <a:ext cx="11194473" cy="5098472"/>
          </a:xfrm>
        </p:spPr>
        <p:txBody>
          <a:bodyPr>
            <a:noAutofit/>
          </a:bodyPr>
          <a:lstStyle/>
          <a:p>
            <a:pPr indent="0" algn="just">
              <a:lnSpc>
                <a:spcPct val="130000"/>
              </a:lnSpc>
              <a:buNone/>
            </a:pPr>
            <a:r>
              <a:rPr lang="uk-UA" sz="2800" dirty="0">
                <a:solidFill>
                  <a:schemeClr val="tx1"/>
                </a:solidFill>
                <a:latin typeface="Times New Roman" panose="02020603050405020304" pitchFamily="18" charset="0"/>
                <a:cs typeface="Times New Roman" panose="02020603050405020304" pitchFamily="18" charset="0"/>
              </a:rPr>
              <a:t>Модель Портера - </a:t>
            </a:r>
            <a:r>
              <a:rPr lang="uk-UA" sz="2800" dirty="0" err="1">
                <a:solidFill>
                  <a:schemeClr val="tx1"/>
                </a:solidFill>
                <a:latin typeface="Times New Roman" panose="02020603050405020304" pitchFamily="18" charset="0"/>
                <a:cs typeface="Times New Roman" panose="02020603050405020304" pitchFamily="18" charset="0"/>
              </a:rPr>
              <a:t>Лоулера</a:t>
            </a:r>
            <a:r>
              <a:rPr lang="uk-UA" sz="2800" dirty="0">
                <a:solidFill>
                  <a:schemeClr val="tx1"/>
                </a:solidFill>
                <a:latin typeface="Times New Roman" panose="02020603050405020304" pitchFamily="18" charset="0"/>
                <a:cs typeface="Times New Roman" panose="02020603050405020304" pitchFamily="18" charset="0"/>
              </a:rPr>
              <a:t> дозволяє зробити такі висновки:</a:t>
            </a:r>
            <a:endParaRPr lang="ru-RU" sz="2800" dirty="0">
              <a:solidFill>
                <a:schemeClr val="tx1"/>
              </a:solidFill>
              <a:latin typeface="Times New Roman" panose="02020603050405020304" pitchFamily="18" charset="0"/>
              <a:cs typeface="Times New Roman" panose="02020603050405020304" pitchFamily="18" charset="0"/>
            </a:endParaRPr>
          </a:p>
          <a:p>
            <a:pPr lvl="0" algn="just">
              <a:lnSpc>
                <a:spcPct val="130000"/>
              </a:lnSpc>
              <a:buFont typeface="+mj-lt"/>
              <a:buAutoNum type="arabicParenR"/>
            </a:pPr>
            <a:r>
              <a:rPr lang="uk-UA" sz="2800" dirty="0" smtClean="0">
                <a:solidFill>
                  <a:schemeClr val="tx1"/>
                </a:solidFill>
                <a:latin typeface="Times New Roman" panose="02020603050405020304" pitchFamily="18" charset="0"/>
                <a:cs typeface="Times New Roman" panose="02020603050405020304" pitchFamily="18" charset="0"/>
              </a:rPr>
              <a:t>результативна </a:t>
            </a:r>
            <a:r>
              <a:rPr lang="uk-UA" sz="2800" dirty="0">
                <a:solidFill>
                  <a:schemeClr val="tx1"/>
                </a:solidFill>
                <a:latin typeface="Times New Roman" panose="02020603050405020304" pitchFamily="18" charset="0"/>
                <a:cs typeface="Times New Roman" panose="02020603050405020304" pitchFamily="18" charset="0"/>
              </a:rPr>
              <a:t>праця призводить до задоволення, а не навпаки – задоволення призводить до досягнення високих результатів в праці;</a:t>
            </a:r>
            <a:endParaRPr lang="ru-RU" sz="2800" dirty="0">
              <a:solidFill>
                <a:schemeClr val="tx1"/>
              </a:solidFill>
              <a:latin typeface="Times New Roman" panose="02020603050405020304" pitchFamily="18" charset="0"/>
              <a:cs typeface="Times New Roman" panose="02020603050405020304" pitchFamily="18" charset="0"/>
            </a:endParaRPr>
          </a:p>
          <a:p>
            <a:pPr lvl="0" algn="just">
              <a:lnSpc>
                <a:spcPct val="130000"/>
              </a:lnSpc>
              <a:buFont typeface="+mj-lt"/>
              <a:buAutoNum type="arabicParenR"/>
            </a:pPr>
            <a:r>
              <a:rPr lang="uk-UA" sz="2800" dirty="0">
                <a:solidFill>
                  <a:schemeClr val="tx1"/>
                </a:solidFill>
                <a:latin typeface="Times New Roman" panose="02020603050405020304" pitchFamily="18" charset="0"/>
                <a:cs typeface="Times New Roman" panose="02020603050405020304" pitchFamily="18" charset="0"/>
              </a:rPr>
              <a:t>мотивація не є простим елементом. Для забезпечення її ефективності необхідно об’єднати в єдину систему: зусилля, здібності працівників, результати їх праці, винагороду і задоволення.</a:t>
            </a:r>
            <a:endParaRPr lang="ru-RU"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84054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4</a:t>
            </a:r>
            <a:r>
              <a:rPr lang="uk-UA" sz="2400" b="1" dirty="0" smtClean="0">
                <a:solidFill>
                  <a:schemeClr val="tx1"/>
                </a:solidFill>
                <a:latin typeface="Times New Roman" panose="02020603050405020304" pitchFamily="18" charset="0"/>
                <a:cs typeface="Times New Roman" panose="02020603050405020304" pitchFamily="18" charset="0"/>
              </a:rPr>
              <a:t>. Теорія підкріплення. </a:t>
            </a:r>
            <a:endParaRPr lang="uk-UA" sz="24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37309" y="1260764"/>
            <a:ext cx="11194473" cy="5098472"/>
          </a:xfrm>
        </p:spPr>
        <p:txBody>
          <a:bodyPr>
            <a:noAutofit/>
          </a:bodyPr>
          <a:lstStyle/>
          <a:p>
            <a:pPr algn="just"/>
            <a:r>
              <a:rPr lang="uk-UA" sz="2800" b="1" i="1" dirty="0" smtClean="0">
                <a:solidFill>
                  <a:schemeClr val="tx1"/>
                </a:solidFill>
                <a:latin typeface="Times New Roman" panose="02020603050405020304" pitchFamily="18" charset="0"/>
                <a:cs typeface="Times New Roman" panose="02020603050405020304" pitchFamily="18" charset="0"/>
              </a:rPr>
              <a:t>Використання теорії підкріплення передбачає вивчення зміни і модифікації поведінки працівника в разі адекватного винагороди або покарання</a:t>
            </a:r>
            <a:r>
              <a:rPr lang="uk-UA" sz="2800" dirty="0" smtClean="0">
                <a:solidFill>
                  <a:schemeClr val="tx1"/>
                </a:solidFill>
                <a:latin typeface="Times New Roman" panose="02020603050405020304" pitchFamily="18" charset="0"/>
                <a:cs typeface="Times New Roman" panose="02020603050405020304" pitchFamily="18" charset="0"/>
              </a:rPr>
              <a:t>.</a:t>
            </a:r>
          </a:p>
          <a:p>
            <a:pPr algn="just"/>
            <a:r>
              <a:rPr lang="uk-UA" sz="2800" dirty="0" smtClean="0">
                <a:solidFill>
                  <a:schemeClr val="tx1"/>
                </a:solidFill>
                <a:latin typeface="Times New Roman" panose="02020603050405020304" pitchFamily="18" charset="0"/>
                <a:cs typeface="Times New Roman" panose="02020603050405020304" pitchFamily="18" charset="0"/>
              </a:rPr>
              <a:t>Комплекс методів управління поведінкою працівників за умови застосування різних видів підкріплення називається процесом регулювання поведінки. </a:t>
            </a:r>
          </a:p>
          <a:p>
            <a:pPr algn="just"/>
            <a:r>
              <a:rPr lang="uk-UA" sz="2800" dirty="0" smtClean="0">
                <a:solidFill>
                  <a:schemeClr val="tx1"/>
                </a:solidFill>
                <a:latin typeface="Times New Roman" panose="02020603050405020304" pitchFamily="18" charset="0"/>
                <a:cs typeface="Times New Roman" panose="02020603050405020304" pitchFamily="18" charset="0"/>
              </a:rPr>
              <a:t>Методи регулювання поведінки ґрунтуються на законі ефекту, тобто працівник прагне зберегти модель своєї поведінки, якщо попередні його дії були позитивно підкріплені, до наступного отримання певної винагороди, що буде для нього об'єктивною. І навпаки, змінити власну поведінку, якщо підкріплення не було отримано або щодо нього було застосоване покарання.</a:t>
            </a:r>
          </a:p>
          <a:p>
            <a:pPr marL="0" indent="0" algn="just">
              <a:buNone/>
            </a:pP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54064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4</a:t>
            </a:r>
            <a:r>
              <a:rPr lang="uk-UA" sz="2400" b="1" dirty="0" smtClean="0">
                <a:solidFill>
                  <a:schemeClr val="tx1"/>
                </a:solidFill>
                <a:latin typeface="Times New Roman" panose="02020603050405020304" pitchFamily="18" charset="0"/>
                <a:cs typeface="Times New Roman" panose="02020603050405020304" pitchFamily="18" charset="0"/>
              </a:rPr>
              <a:t>. Теорія підкріплення. </a:t>
            </a:r>
            <a:endParaRPr lang="uk-UA" sz="24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37309" y="914400"/>
            <a:ext cx="11194473" cy="5444836"/>
          </a:xfrm>
        </p:spPr>
        <p:txBody>
          <a:bodyPr>
            <a:noAutofit/>
          </a:bodyPr>
          <a:lstStyle/>
          <a:p>
            <a:pPr marL="0" indent="0" algn="ctr">
              <a:buNone/>
            </a:pPr>
            <a:r>
              <a:rPr lang="uk-UA" sz="2400" b="1" i="1" dirty="0" smtClean="0">
                <a:solidFill>
                  <a:schemeClr val="tx1"/>
                </a:solidFill>
                <a:latin typeface="Times New Roman" panose="02020603050405020304" pitchFamily="18" charset="0"/>
                <a:cs typeface="Times New Roman" panose="02020603050405020304" pitchFamily="18" charset="0"/>
              </a:rPr>
              <a:t>Типи підкріплень</a:t>
            </a:r>
          </a:p>
          <a:p>
            <a:pPr marL="0" indent="0" algn="just">
              <a:buNone/>
            </a:pPr>
            <a:endParaRPr lang="uk-UA"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869343038"/>
              </p:ext>
            </p:extLst>
          </p:nvPr>
        </p:nvGraphicFramePr>
        <p:xfrm>
          <a:off x="942109" y="1374430"/>
          <a:ext cx="10584872" cy="5402964"/>
        </p:xfrm>
        <a:graphic>
          <a:graphicData uri="http://schemas.openxmlformats.org/drawingml/2006/table">
            <a:tbl>
              <a:tblPr firstRow="1" bandRow="1">
                <a:tableStyleId>{5C22544A-7EE6-4342-B048-85BDC9FD1C3A}</a:tableStyleId>
              </a:tblPr>
              <a:tblGrid>
                <a:gridCol w="2091192">
                  <a:extLst>
                    <a:ext uri="{9D8B030D-6E8A-4147-A177-3AD203B41FA5}">
                      <a16:colId xmlns="" xmlns:a16="http://schemas.microsoft.com/office/drawing/2014/main" val="2865078884"/>
                    </a:ext>
                  </a:extLst>
                </a:gridCol>
                <a:gridCol w="8493680">
                  <a:extLst>
                    <a:ext uri="{9D8B030D-6E8A-4147-A177-3AD203B41FA5}">
                      <a16:colId xmlns="" xmlns:a16="http://schemas.microsoft.com/office/drawing/2014/main" val="1762643981"/>
                    </a:ext>
                  </a:extLst>
                </a:gridCol>
              </a:tblGrid>
              <a:tr h="681673">
                <a:tc>
                  <a:txBody>
                    <a:bodyPr/>
                    <a:lstStyle/>
                    <a:p>
                      <a:pPr algn="ctr"/>
                      <a:r>
                        <a:rPr lang="uk-UA" sz="2000" dirty="0" smtClean="0">
                          <a:latin typeface="Times New Roman" panose="02020603050405020304" pitchFamily="18" charset="0"/>
                          <a:cs typeface="Times New Roman" panose="02020603050405020304" pitchFamily="18" charset="0"/>
                        </a:rPr>
                        <a:t>Типи підкріплення</a:t>
                      </a:r>
                      <a:endParaRPr lang="ru-RU" sz="2000" dirty="0">
                        <a:latin typeface="Times New Roman" panose="02020603050405020304" pitchFamily="18" charset="0"/>
                        <a:cs typeface="Times New Roman" panose="02020603050405020304" pitchFamily="18" charset="0"/>
                      </a:endParaRPr>
                    </a:p>
                  </a:txBody>
                  <a:tcPr/>
                </a:tc>
                <a:tc>
                  <a:txBody>
                    <a:bodyPr/>
                    <a:lstStyle/>
                    <a:p>
                      <a:pPr algn="ctr"/>
                      <a:r>
                        <a:rPr lang="uk-UA" sz="2000" dirty="0" smtClean="0">
                          <a:latin typeface="Times New Roman" panose="02020603050405020304" pitchFamily="18" charset="0"/>
                          <a:cs typeface="Times New Roman" panose="02020603050405020304" pitchFamily="18" charset="0"/>
                        </a:rPr>
                        <a:t>Характеристика</a:t>
                      </a:r>
                      <a:endParaRPr lang="ru-RU" sz="200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092919974"/>
                  </a:ext>
                </a:extLst>
              </a:tr>
              <a:tr h="681673">
                <a:tc>
                  <a:txBody>
                    <a:bodyPr/>
                    <a:lstStyle/>
                    <a:p>
                      <a:pPr algn="just"/>
                      <a:r>
                        <a:rPr lang="uk-UA" sz="2000" dirty="0" smtClean="0">
                          <a:latin typeface="Times New Roman" panose="02020603050405020304" pitchFamily="18" charset="0"/>
                          <a:cs typeface="Times New Roman" panose="02020603050405020304" pitchFamily="18" charset="0"/>
                        </a:rPr>
                        <a:t>Позитивне підкріплення</a:t>
                      </a:r>
                      <a:endParaRPr lang="ru-RU" sz="2000" dirty="0">
                        <a:latin typeface="Times New Roman" panose="02020603050405020304" pitchFamily="18" charset="0"/>
                        <a:cs typeface="Times New Roman" panose="02020603050405020304" pitchFamily="18" charset="0"/>
                      </a:endParaRPr>
                    </a:p>
                  </a:txBody>
                  <a:tcPr/>
                </a:tc>
                <a:tc>
                  <a:txBody>
                    <a:bodyPr/>
                    <a:lstStyle/>
                    <a:p>
                      <a:pPr algn="just"/>
                      <a:r>
                        <a:rPr lang="uk-UA" sz="2000" b="0" i="0" kern="1200" noProof="0" dirty="0" smtClean="0">
                          <a:solidFill>
                            <a:schemeClr val="dk1"/>
                          </a:solidFill>
                          <a:effectLst/>
                          <a:latin typeface="Times New Roman" panose="02020603050405020304" pitchFamily="18" charset="0"/>
                          <a:ea typeface="+mn-ea"/>
                          <a:cs typeface="Times New Roman" panose="02020603050405020304" pitchFamily="18" charset="0"/>
                        </a:rPr>
                        <a:t>Адекватне та об'єктивне винагородження бажаної поведінки працівника.</a:t>
                      </a:r>
                      <a:endParaRPr lang="uk-UA" sz="2000" noProof="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646283482"/>
                  </a:ext>
                </a:extLst>
              </a:tr>
              <a:tr h="1265246">
                <a:tc>
                  <a:txBody>
                    <a:bodyPr/>
                    <a:lstStyle/>
                    <a:p>
                      <a:pPr algn="just"/>
                      <a:r>
                        <a:rPr lang="uk-UA" sz="2000" dirty="0" smtClean="0">
                          <a:latin typeface="Times New Roman" panose="02020603050405020304" pitchFamily="18" charset="0"/>
                          <a:cs typeface="Times New Roman" panose="02020603050405020304" pitchFamily="18" charset="0"/>
                        </a:rPr>
                        <a:t>Негативне підкріплення</a:t>
                      </a:r>
                      <a:endParaRPr lang="ru-RU" sz="2000" dirty="0">
                        <a:latin typeface="Times New Roman" panose="02020603050405020304" pitchFamily="18" charset="0"/>
                        <a:cs typeface="Times New Roman" panose="02020603050405020304" pitchFamily="18" charset="0"/>
                      </a:endParaRPr>
                    </a:p>
                  </a:txBody>
                  <a:tcPr/>
                </a:tc>
                <a:tc>
                  <a:txBody>
                    <a:bodyPr/>
                    <a:lstStyle/>
                    <a:p>
                      <a:pPr algn="just"/>
                      <a:r>
                        <a:rPr lang="uk-UA" sz="2000" b="0" i="0" kern="1200" noProof="0" dirty="0" smtClean="0">
                          <a:solidFill>
                            <a:schemeClr val="dk1"/>
                          </a:solidFill>
                          <a:effectLst/>
                          <a:latin typeface="Times New Roman" panose="02020603050405020304" pitchFamily="18" charset="0"/>
                          <a:ea typeface="+mn-ea"/>
                          <a:cs typeface="Times New Roman" panose="02020603050405020304" pitchFamily="18" charset="0"/>
                        </a:rPr>
                        <a:t>Прагнення працівника уникнути неприємних ситуацій в робочому процесі призводить до того, що він звикає виконувати роботу як того бажає керівник і поступово звикає до бажаної поведінки.</a:t>
                      </a:r>
                      <a:endParaRPr lang="uk-UA" sz="2000" noProof="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786593642"/>
                  </a:ext>
                </a:extLst>
              </a:tr>
              <a:tr h="1265246">
                <a:tc>
                  <a:txBody>
                    <a:bodyPr/>
                    <a:lstStyle/>
                    <a:p>
                      <a:pPr algn="just"/>
                      <a:r>
                        <a:rPr lang="uk-UA" sz="2000" dirty="0" smtClean="0">
                          <a:latin typeface="Times New Roman" panose="02020603050405020304" pitchFamily="18" charset="0"/>
                          <a:cs typeface="Times New Roman" panose="02020603050405020304" pitchFamily="18" charset="0"/>
                        </a:rPr>
                        <a:t>Покарання</a:t>
                      </a:r>
                      <a:endParaRPr lang="ru-RU" sz="2000" dirty="0">
                        <a:latin typeface="Times New Roman" panose="02020603050405020304" pitchFamily="18" charset="0"/>
                        <a:cs typeface="Times New Roman" panose="02020603050405020304" pitchFamily="18" charset="0"/>
                      </a:endParaRPr>
                    </a:p>
                  </a:txBody>
                  <a:tcPr/>
                </a:tc>
                <a:tc>
                  <a:txBody>
                    <a:bodyPr/>
                    <a:lstStyle/>
                    <a:p>
                      <a:pPr algn="just"/>
                      <a:r>
                        <a:rPr lang="uk-UA" sz="2000" b="0" i="0" kern="1200" noProof="0" dirty="0" smtClean="0">
                          <a:solidFill>
                            <a:schemeClr val="dk1"/>
                          </a:solidFill>
                          <a:effectLst/>
                          <a:latin typeface="Times New Roman" panose="02020603050405020304" pitchFamily="18" charset="0"/>
                          <a:ea typeface="+mn-ea"/>
                          <a:cs typeface="Times New Roman" panose="02020603050405020304" pitchFamily="18" charset="0"/>
                        </a:rPr>
                        <a:t>Якщо поведінка працівника вкрай не бажана для організації, наслідком такої поведінки стане покарання, таким чином менеджер очікує, що такі заходи призведуть до відмови від неправильної поведінки працівника.</a:t>
                      </a:r>
                      <a:endParaRPr lang="uk-UA" sz="2000" b="0" i="0" kern="1200" noProof="0" dirty="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 xmlns:a16="http://schemas.microsoft.com/office/drawing/2014/main" val="2547405039"/>
                  </a:ext>
                </a:extLst>
              </a:tr>
              <a:tr h="1470392">
                <a:tc>
                  <a:txBody>
                    <a:bodyPr/>
                    <a:lstStyle/>
                    <a:p>
                      <a:pPr algn="just"/>
                      <a:r>
                        <a:rPr lang="uk-UA" sz="2000" dirty="0" smtClean="0">
                          <a:latin typeface="Times New Roman" panose="02020603050405020304" pitchFamily="18" charset="0"/>
                          <a:cs typeface="Times New Roman" panose="02020603050405020304" pitchFamily="18" charset="0"/>
                        </a:rPr>
                        <a:t>Згасання</a:t>
                      </a:r>
                      <a:endParaRPr lang="ru-RU" sz="2000" dirty="0">
                        <a:latin typeface="Times New Roman" panose="02020603050405020304" pitchFamily="18" charset="0"/>
                        <a:cs typeface="Times New Roman" panose="02020603050405020304" pitchFamily="18" charset="0"/>
                      </a:endParaRPr>
                    </a:p>
                  </a:txBody>
                  <a:tcPr/>
                </a:tc>
                <a:tc>
                  <a:txBody>
                    <a:bodyPr/>
                    <a:lstStyle/>
                    <a:p>
                      <a:pPr algn="just"/>
                      <a:r>
                        <a:rPr lang="uk-UA" sz="2000" b="0" i="0" kern="1200" noProof="0" dirty="0" smtClean="0">
                          <a:solidFill>
                            <a:schemeClr val="dk1"/>
                          </a:solidFill>
                          <a:effectLst/>
                          <a:latin typeface="Times New Roman" panose="02020603050405020304" pitchFamily="18" charset="0"/>
                          <a:ea typeface="+mn-ea"/>
                          <a:cs typeface="Times New Roman" panose="02020603050405020304" pitchFamily="18" charset="0"/>
                        </a:rPr>
                        <a:t>При неправильній поведінці працівника менеджер повністю відмовляється від підкріплення його дій, що призводить до зниження ймовірності повторення її в майбутньому.</a:t>
                      </a:r>
                      <a:endParaRPr lang="uk-UA" sz="2000" b="0" i="0" kern="1200" noProof="0" dirty="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 xmlns:a16="http://schemas.microsoft.com/office/drawing/2014/main" val="2901113196"/>
                  </a:ext>
                </a:extLst>
              </a:tr>
            </a:tbl>
          </a:graphicData>
        </a:graphic>
      </p:graphicFrame>
    </p:spTree>
    <p:extLst>
      <p:ext uri="{BB962C8B-B14F-4D97-AF65-F5344CB8AC3E}">
        <p14:creationId xmlns:p14="http://schemas.microsoft.com/office/powerpoint/2010/main" val="2047423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r>
              <a:rPr lang="uk-UA" sz="2400" b="1" dirty="0" smtClean="0">
                <a:solidFill>
                  <a:schemeClr val="tx1"/>
                </a:solidFill>
                <a:latin typeface="Times New Roman" panose="02020603050405020304" pitchFamily="18" charset="0"/>
                <a:cs typeface="Times New Roman" panose="02020603050405020304" pitchFamily="18" charset="0"/>
              </a:rPr>
              <a:t>1. </a:t>
            </a:r>
            <a:r>
              <a:rPr lang="uk-UA" sz="2400" dirty="0"/>
              <a:t>Поняття та основні категорії мотивації.</a:t>
            </a:r>
            <a:endParaRPr lang="uk-UA" sz="2400" dirty="0"/>
          </a:p>
        </p:txBody>
      </p:sp>
      <p:sp>
        <p:nvSpPr>
          <p:cNvPr id="3" name="Объект 2"/>
          <p:cNvSpPr>
            <a:spLocks noGrp="1"/>
          </p:cNvSpPr>
          <p:nvPr>
            <p:ph idx="1"/>
          </p:nvPr>
        </p:nvSpPr>
        <p:spPr>
          <a:xfrm>
            <a:off x="997527" y="1149927"/>
            <a:ext cx="10507085" cy="5237018"/>
          </a:xfrm>
        </p:spPr>
        <p:txBody>
          <a:bodyPr>
            <a:noAutofit/>
          </a:bodyPr>
          <a:lstStyle/>
          <a:p>
            <a:pPr indent="0" algn="just">
              <a:lnSpc>
                <a:spcPct val="114000"/>
              </a:lnSpc>
              <a:spcBef>
                <a:spcPts val="0"/>
              </a:spcBef>
              <a:buNone/>
            </a:pPr>
            <a:r>
              <a:rPr lang="uk-UA" sz="2400" dirty="0" smtClean="0">
                <a:solidFill>
                  <a:schemeClr val="tx1"/>
                </a:solidFill>
                <a:latin typeface="Times New Roman" panose="02020603050405020304" pitchFamily="18" charset="0"/>
                <a:cs typeface="Times New Roman" panose="02020603050405020304" pitchFamily="18" charset="0"/>
              </a:rPr>
              <a:t>Потреби </a:t>
            </a:r>
            <a:r>
              <a:rPr lang="uk-UA" sz="2400" dirty="0">
                <a:solidFill>
                  <a:schemeClr val="tx1"/>
                </a:solidFill>
                <a:latin typeface="Times New Roman" panose="02020603050405020304" pitchFamily="18" charset="0"/>
                <a:cs typeface="Times New Roman" panose="02020603050405020304" pitchFamily="18" charset="0"/>
              </a:rPr>
              <a:t>поділяють на:</a:t>
            </a:r>
            <a:endParaRPr lang="ru-RU" sz="2400" dirty="0">
              <a:solidFill>
                <a:schemeClr val="tx1"/>
              </a:solidFill>
              <a:latin typeface="Times New Roman" panose="02020603050405020304" pitchFamily="18" charset="0"/>
              <a:cs typeface="Times New Roman" panose="02020603050405020304" pitchFamily="18" charset="0"/>
            </a:endParaRPr>
          </a:p>
          <a:p>
            <a:pPr lvl="0" algn="just">
              <a:lnSpc>
                <a:spcPct val="114000"/>
              </a:lnSpc>
              <a:spcBef>
                <a:spcPts val="0"/>
              </a:spcBef>
              <a:buFont typeface="Symbol" panose="05050102010706020507" pitchFamily="18" charset="2"/>
              <a:buChar char="-"/>
            </a:pPr>
            <a:r>
              <a:rPr lang="uk-UA" sz="2400" dirty="0">
                <a:solidFill>
                  <a:schemeClr val="tx1"/>
                </a:solidFill>
                <a:latin typeface="Times New Roman" panose="02020603050405020304" pitchFamily="18" charset="0"/>
                <a:cs typeface="Times New Roman" panose="02020603050405020304" pitchFamily="18" charset="0"/>
              </a:rPr>
              <a:t>потреби першого роду (первісні), які за своєю сутністю є фізіологічними (потреби в їжі, сні тощо</a:t>
            </a:r>
            <a:r>
              <a:rPr lang="uk-UA" sz="2400" dirty="0" smtClean="0">
                <a:solidFill>
                  <a:schemeClr val="tx1"/>
                </a:solidFill>
                <a:latin typeface="Times New Roman" panose="02020603050405020304" pitchFamily="18" charset="0"/>
                <a:cs typeface="Times New Roman" panose="02020603050405020304" pitchFamily="18" charset="0"/>
              </a:rPr>
              <a:t>);</a:t>
            </a:r>
            <a:r>
              <a:rPr lang="uk-UA" sz="2400" dirty="0">
                <a:latin typeface="Bookman Old Style" panose="02050604050505020204" pitchFamily="18" charset="0"/>
                <a:ea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закладені в людину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генетично; </a:t>
            </a:r>
            <a:endParaRPr lang="ru-RU" sz="2400" dirty="0">
              <a:solidFill>
                <a:schemeClr val="tx1"/>
              </a:solidFill>
              <a:latin typeface="Times New Roman" panose="02020603050405020304" pitchFamily="18" charset="0"/>
              <a:cs typeface="Times New Roman" panose="02020603050405020304" pitchFamily="18" charset="0"/>
            </a:endParaRPr>
          </a:p>
          <a:p>
            <a:pPr lvl="0" algn="just">
              <a:lnSpc>
                <a:spcPct val="114000"/>
              </a:lnSpc>
              <a:spcBef>
                <a:spcPts val="0"/>
              </a:spcBef>
              <a:buFont typeface="Symbol" panose="05050102010706020507" pitchFamily="18" charset="2"/>
              <a:buChar char="-"/>
            </a:pPr>
            <a:r>
              <a:rPr lang="uk-UA" sz="2400" dirty="0">
                <a:solidFill>
                  <a:schemeClr val="tx1"/>
                </a:solidFill>
                <a:latin typeface="Times New Roman" panose="02020603050405020304" pitchFamily="18" charset="0"/>
                <a:cs typeface="Times New Roman" panose="02020603050405020304" pitchFamily="18" charset="0"/>
              </a:rPr>
              <a:t>потреби другого роду (вторинні), які носять соціально - психологічний характер (потреби в повазі, владі, визнанні заслуг тощо</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є наслідком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соціальної </a:t>
            </a:r>
            <a:r>
              <a:rPr lang="uk-UA"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життєдіяльності людини.</a:t>
            </a:r>
          </a:p>
          <a:p>
            <a:pPr marL="0" indent="0" algn="just">
              <a:lnSpc>
                <a:spcPct val="114000"/>
              </a:lnSpc>
              <a:spcBef>
                <a:spcPts val="600"/>
              </a:spcBef>
              <a:buNone/>
            </a:pPr>
            <a:r>
              <a:rPr lang="uk-UA" sz="2400" dirty="0">
                <a:solidFill>
                  <a:schemeClr val="tx1"/>
                </a:solidFill>
                <a:latin typeface="Times New Roman" panose="02020603050405020304" pitchFamily="18" charset="0"/>
                <a:cs typeface="Times New Roman" panose="02020603050405020304" pitchFamily="18" charset="0"/>
              </a:rPr>
              <a:t>Потреби неможливо безпосередньо спостерігати або вимірювати. Про їх існування можна судити лише спостерігаючи поведінку людей.</a:t>
            </a:r>
            <a:endParaRPr lang="ru-RU" sz="2400" dirty="0">
              <a:solidFill>
                <a:schemeClr val="tx1"/>
              </a:solidFill>
              <a:latin typeface="Times New Roman" panose="02020603050405020304" pitchFamily="18" charset="0"/>
              <a:cs typeface="Times New Roman" panose="02020603050405020304" pitchFamily="18" charset="0"/>
            </a:endParaRPr>
          </a:p>
          <a:p>
            <a:pPr marL="0" indent="0" algn="just">
              <a:lnSpc>
                <a:spcPct val="114000"/>
              </a:lnSpc>
              <a:spcBef>
                <a:spcPts val="600"/>
              </a:spcBef>
              <a:buNone/>
            </a:pPr>
            <a:r>
              <a:rPr lang="uk-UA" sz="2400" i="1" dirty="0">
                <a:solidFill>
                  <a:schemeClr val="tx1"/>
                </a:solidFill>
                <a:latin typeface="Times New Roman" panose="02020603050405020304" pitchFamily="18" charset="0"/>
                <a:cs typeface="Times New Roman" panose="02020603050405020304" pitchFamily="18" charset="0"/>
              </a:rPr>
              <a:t>Потреба, яка реально відчувається людиною, викликає у неї прагнення здійснити конкретні дії, спрямовані на задоволення цієї потреби. Такий процес і являє собою спонукання. </a:t>
            </a:r>
          </a:p>
        </p:txBody>
      </p:sp>
    </p:spTree>
    <p:extLst>
      <p:ext uri="{BB962C8B-B14F-4D97-AF65-F5344CB8AC3E}">
        <p14:creationId xmlns:p14="http://schemas.microsoft.com/office/powerpoint/2010/main" val="37247265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652599"/>
          </a:xfrm>
        </p:spPr>
        <p:txBody>
          <a:bodyPr/>
          <a:lstStyle/>
          <a:p>
            <a:r>
              <a:rPr lang="uk-UA" dirty="0" smtClean="0"/>
              <a:t>4.</a:t>
            </a:r>
            <a:r>
              <a:rPr lang="uk-UA" dirty="0"/>
              <a:t> Засоби мотиваційного </a:t>
            </a:r>
            <a:r>
              <a:rPr lang="uk-UA" dirty="0">
                <a:solidFill>
                  <a:schemeClr val="tx1"/>
                </a:solidFill>
                <a:hlinkClick r:id="rId2" tooltip="Глосарій: Вплив"/>
              </a:rPr>
              <a:t>вплив</a:t>
            </a:r>
            <a:r>
              <a:rPr lang="uk-UA" dirty="0"/>
              <a:t>у</a:t>
            </a:r>
            <a:r>
              <a:rPr lang="uk-UA" dirty="0" smtClean="0"/>
              <a:t>.</a:t>
            </a:r>
            <a:endParaRPr lang="uk-UA" dirty="0"/>
          </a:p>
        </p:txBody>
      </p:sp>
      <p:sp>
        <p:nvSpPr>
          <p:cNvPr id="3" name="Объект 2"/>
          <p:cNvSpPr>
            <a:spLocks noGrp="1"/>
          </p:cNvSpPr>
          <p:nvPr>
            <p:ph idx="1"/>
          </p:nvPr>
        </p:nvSpPr>
        <p:spPr>
          <a:xfrm>
            <a:off x="1950857" y="1710906"/>
            <a:ext cx="8915400" cy="3777622"/>
          </a:xfrm>
        </p:spPr>
        <p:txBody>
          <a:bodyPr>
            <a:normAutofit fontScale="62500" lnSpcReduction="20000"/>
          </a:bodyPr>
          <a:lstStyle/>
          <a:p>
            <a:r>
              <a:rPr lang="uk-UA" dirty="0"/>
              <a:t>Засоби поліпшення мотивації праці об'єднуються в п'ять відносно самостійних напрямків:</a:t>
            </a:r>
          </a:p>
          <a:p>
            <a:r>
              <a:rPr lang="uk-UA" dirty="0"/>
              <a:t>1.   </a:t>
            </a:r>
            <a:r>
              <a:rPr lang="uk-UA" b="1" dirty="0"/>
              <a:t>матеріальне стимулювання</a:t>
            </a:r>
            <a:r>
              <a:rPr lang="uk-UA" dirty="0"/>
              <a:t> - відображає роль мотиваційного механізму оплати праці в системі підвищення продуктивності праці. Воно включає окрім системи заробітної платні та різного роду премій надання можливості персоналу приймати участь у розподілі власності та прибутку підприємства;</a:t>
            </a:r>
          </a:p>
          <a:p>
            <a:r>
              <a:rPr lang="uk-UA" dirty="0"/>
              <a:t>2.    </a:t>
            </a:r>
            <a:r>
              <a:rPr lang="uk-UA" b="1" dirty="0"/>
              <a:t> поліпшення якості робочої сили</a:t>
            </a:r>
            <a:r>
              <a:rPr lang="uk-UA" dirty="0"/>
              <a:t> - включає в себе підвищення по службі, кар'єрний ріст, підвищення кваліфікації, надання більших повноважень тощо;</a:t>
            </a:r>
          </a:p>
          <a:p>
            <a:r>
              <a:rPr lang="uk-UA" dirty="0"/>
              <a:t>3.     </a:t>
            </a:r>
            <a:r>
              <a:rPr lang="uk-UA" b="1" dirty="0"/>
              <a:t>вдосконалення організації праці</a:t>
            </a:r>
            <a:r>
              <a:rPr lang="uk-UA" dirty="0"/>
              <a:t> - містить постановку цілей, розширення функцій працівників, виробничу ротацію, застосовування гнучких графіків, поліпшення умов праці;</a:t>
            </a:r>
          </a:p>
          <a:p>
            <a:r>
              <a:rPr lang="uk-UA" dirty="0"/>
              <a:t>4.    </a:t>
            </a:r>
            <a:r>
              <a:rPr lang="uk-UA" b="1" dirty="0"/>
              <a:t> залучення персоналу до процесу </a:t>
            </a:r>
            <a:r>
              <a:rPr lang="uk-UA" b="1" dirty="0">
                <a:hlinkClick r:id="rId3" tooltip="Глосарій: Управління"/>
              </a:rPr>
              <a:t>управління</a:t>
            </a:r>
            <a:r>
              <a:rPr lang="uk-UA" dirty="0"/>
              <a:t> - полягає у розробці системи колективного прийняття управлінських рішень. Залучення персоналу до управлінського процесу, дозволяє працівникам відчувати свою значущість для організації, що також може бути стимулюючим фактором;</a:t>
            </a:r>
          </a:p>
          <a:p>
            <a:r>
              <a:rPr lang="uk-UA" dirty="0"/>
              <a:t>5.     </a:t>
            </a:r>
            <a:r>
              <a:rPr lang="uk-UA" b="1" dirty="0"/>
              <a:t>негрошове стимулювання</a:t>
            </a:r>
            <a:r>
              <a:rPr lang="uk-UA" dirty="0"/>
              <a:t> - його основним видом є похвала, яку не слід недооцінювати, також використовується заохочення у вигляді цінних подарунків, надання додаткових вихідних днів тощо.</a:t>
            </a:r>
          </a:p>
          <a:p>
            <a:r>
              <a:rPr lang="uk-UA" dirty="0"/>
              <a:t>У процесі розробки мотиваційної системи в організації не слід приділяти багато уваги якомусь одному засобу мотивації, доцільніше - їх поєднувати і комбінувати таким чином, щоб мотиваційні стимули не приїдалися працівникам, а завжди були бажаними і дійсно стимулювати до підвищення продуктивності праці.</a:t>
            </a:r>
          </a:p>
          <a:p>
            <a:endParaRPr lang="uk-UA" dirty="0"/>
          </a:p>
        </p:txBody>
      </p:sp>
    </p:spTree>
    <p:extLst>
      <p:ext uri="{BB962C8B-B14F-4D97-AF65-F5344CB8AC3E}">
        <p14:creationId xmlns:p14="http://schemas.microsoft.com/office/powerpoint/2010/main" val="21127923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945898"/>
          </a:xfrm>
        </p:spPr>
        <p:txBody>
          <a:bodyPr>
            <a:normAutofit fontScale="90000"/>
          </a:bodyPr>
          <a:lstStyle/>
          <a:p>
            <a:r>
              <a:rPr lang="uk-UA" dirty="0"/>
              <a:t>5. Стимулювання праці: цілі, принципи, види, форми.</a:t>
            </a:r>
            <a:br>
              <a:rPr lang="uk-UA" dirty="0"/>
            </a:br>
            <a:endParaRPr lang="uk-UA" dirty="0"/>
          </a:p>
        </p:txBody>
      </p:sp>
      <p:sp>
        <p:nvSpPr>
          <p:cNvPr id="4" name="Rectangle 1"/>
          <p:cNvSpPr>
            <a:spLocks noGrp="1" noChangeArrowheads="1"/>
          </p:cNvSpPr>
          <p:nvPr>
            <p:ph idx="1"/>
          </p:nvPr>
        </p:nvSpPr>
        <p:spPr bwMode="auto">
          <a:xfrm>
            <a:off x="1388853" y="2549153"/>
            <a:ext cx="8836601" cy="253915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solidFill>
                  <a:srgbClr val="0A0A0A"/>
                </a:solidFill>
                <a:effectLst/>
                <a:latin typeface="Google Sans"/>
              </a:rPr>
              <a:t>Стимулювання праці – це система цілеспрямованих впливів (матеріальних, нематеріальних), спрямованих на підвищення трудової активності та результативності працівника задля досягнення цілей організації. </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dirty="0" smtClean="0">
                <a:ln>
                  <a:noFill/>
                </a:ln>
                <a:solidFill>
                  <a:srgbClr val="0A0A0A"/>
                </a:solidFill>
                <a:effectLst/>
                <a:latin typeface="Google Sans"/>
              </a:rPr>
              <a:t>Цілі</a:t>
            </a:r>
            <a:r>
              <a:rPr kumimoji="0" lang="uk-UA" sz="1200" b="0" i="0" u="none" strike="noStrike" cap="none" normalizeH="0" baseline="0" dirty="0" smtClean="0">
                <a:ln>
                  <a:noFill/>
                </a:ln>
                <a:solidFill>
                  <a:srgbClr val="0A0A0A"/>
                </a:solidFill>
                <a:effectLst/>
                <a:latin typeface="Google Sans"/>
              </a:rPr>
              <a:t> – максимальна ефективність праці, задоволення потреб, </a:t>
            </a:r>
            <a:r>
              <a:rPr kumimoji="0" lang="uk-UA" sz="1200" b="0" i="0" u="none" strike="noStrike" cap="none" normalizeH="0" baseline="0" dirty="0" err="1" smtClean="0">
                <a:ln>
                  <a:noFill/>
                </a:ln>
                <a:solidFill>
                  <a:srgbClr val="0A0A0A"/>
                </a:solidFill>
                <a:effectLst/>
                <a:latin typeface="Google Sans"/>
              </a:rPr>
              <a:t>інноваційність</a:t>
            </a:r>
            <a:r>
              <a:rPr kumimoji="0" lang="uk-UA" sz="1200" b="0" i="0" u="none" strike="noStrike" cap="none" normalizeH="0" baseline="0" dirty="0" smtClean="0">
                <a:ln>
                  <a:noFill/>
                </a:ln>
                <a:solidFill>
                  <a:srgbClr val="0A0A0A"/>
                </a:solidFill>
                <a:effectLst/>
                <a:latin typeface="Google Sans"/>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dirty="0" smtClean="0">
                <a:ln>
                  <a:noFill/>
                </a:ln>
                <a:solidFill>
                  <a:srgbClr val="0A0A0A"/>
                </a:solidFill>
                <a:effectLst/>
                <a:latin typeface="Google Sans"/>
              </a:rPr>
              <a:t>Принципи</a:t>
            </a:r>
            <a:r>
              <a:rPr kumimoji="0" lang="uk-UA" sz="1200" b="0" i="0" u="none" strike="noStrike" cap="none" normalizeH="0" baseline="0" dirty="0" smtClean="0">
                <a:ln>
                  <a:noFill/>
                </a:ln>
                <a:solidFill>
                  <a:srgbClr val="0A0A0A"/>
                </a:solidFill>
                <a:effectLst/>
                <a:latin typeface="Google Sans"/>
              </a:rPr>
              <a:t> включають поєднання стимулів, відповідність інтересам, соціальне партнерство. </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dirty="0" smtClean="0">
                <a:ln>
                  <a:noFill/>
                </a:ln>
                <a:solidFill>
                  <a:srgbClr val="0A0A0A"/>
                </a:solidFill>
                <a:effectLst/>
                <a:latin typeface="Google Sans"/>
              </a:rPr>
              <a:t>Види</a:t>
            </a:r>
            <a:r>
              <a:rPr kumimoji="0" lang="uk-UA" sz="1200" b="0" i="0" u="none" strike="noStrike" cap="none" normalizeH="0" baseline="0" dirty="0" smtClean="0">
                <a:ln>
                  <a:noFill/>
                </a:ln>
                <a:solidFill>
                  <a:srgbClr val="0A0A0A"/>
                </a:solidFill>
                <a:effectLst/>
                <a:latin typeface="Google Sans"/>
              </a:rPr>
              <a:t> – матеріальні (зарплата, премії) та нематеріальні (визнання, пільги). </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dirty="0" smtClean="0">
                <a:ln>
                  <a:noFill/>
                </a:ln>
                <a:solidFill>
                  <a:srgbClr val="0A0A0A"/>
                </a:solidFill>
                <a:effectLst/>
                <a:latin typeface="Google Sans"/>
              </a:rPr>
              <a:t>Форми</a:t>
            </a:r>
            <a:r>
              <a:rPr kumimoji="0" lang="uk-UA" sz="1200" b="0" i="0" u="none" strike="noStrike" cap="none" normalizeH="0" baseline="0" dirty="0" smtClean="0">
                <a:ln>
                  <a:noFill/>
                </a:ln>
                <a:solidFill>
                  <a:srgbClr val="0A0A0A"/>
                </a:solidFill>
                <a:effectLst/>
                <a:latin typeface="Google Sans"/>
              </a:rPr>
              <a:t> – погодинна, відрядна оплата, бонуси, соціальні пакети, навчання. </a:t>
            </a:r>
            <a:endParaRPr kumimoji="0" lang="uk-UA"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500" b="1" i="0" u="none" strike="noStrike" cap="none" normalizeH="0" baseline="0" dirty="0" smtClean="0">
                <a:ln>
                  <a:noFill/>
                </a:ln>
                <a:solidFill>
                  <a:srgbClr val="001D35"/>
                </a:solidFill>
                <a:effectLst/>
                <a:latin typeface="Google Sans"/>
              </a:rPr>
              <a:t>Цілі стимулювання праці</a:t>
            </a:r>
            <a:endParaRPr kumimoji="0" lang="uk-UA"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0" i="0" u="none" strike="noStrike" cap="none" normalizeH="0" baseline="0" dirty="0" smtClean="0">
                <a:ln>
                  <a:noFill/>
                </a:ln>
                <a:solidFill>
                  <a:srgbClr val="0A0A0A"/>
                </a:solidFill>
                <a:effectLst/>
                <a:latin typeface="Google Sans"/>
              </a:rPr>
              <a:t>Підвищення продуктивності праці та якості роботи.</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0" i="0" u="none" strike="noStrike" cap="none" normalizeH="0" baseline="0" dirty="0" smtClean="0">
                <a:ln>
                  <a:noFill/>
                </a:ln>
                <a:solidFill>
                  <a:srgbClr val="0A0A0A"/>
                </a:solidFill>
                <a:effectLst/>
                <a:latin typeface="Google Sans"/>
              </a:rPr>
              <a:t>Задоволення матеріальних і соціальних потреб працівників.</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0" i="0" u="none" strike="noStrike" cap="none" normalizeH="0" baseline="0" dirty="0" smtClean="0">
                <a:ln>
                  <a:noFill/>
                </a:ln>
                <a:solidFill>
                  <a:srgbClr val="0A0A0A"/>
                </a:solidFill>
                <a:effectLst/>
                <a:latin typeface="Google Sans"/>
              </a:rPr>
              <a:t>Залучення та утримання кваліфікованих кадрів.</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0" i="0" u="none" strike="noStrike" cap="none" normalizeH="0" baseline="0" dirty="0" smtClean="0">
                <a:ln>
                  <a:noFill/>
                </a:ln>
                <a:solidFill>
                  <a:srgbClr val="0A0A0A"/>
                </a:solidFill>
                <a:effectLst/>
                <a:latin typeface="Google Sans"/>
              </a:rPr>
              <a:t>Стимулювання інновацій та раціоналізаторської діяльності.</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0" i="0" u="none" strike="noStrike" cap="none" normalizeH="0" baseline="0" dirty="0" smtClean="0">
                <a:ln>
                  <a:noFill/>
                </a:ln>
                <a:solidFill>
                  <a:srgbClr val="0A0A0A"/>
                </a:solidFill>
                <a:effectLst/>
                <a:latin typeface="Google Sans"/>
              </a:rPr>
              <a:t>Формування позитивної мотивації та лояльності до компанії.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165016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669852"/>
          </a:xfrm>
        </p:spPr>
        <p:txBody>
          <a:bodyPr>
            <a:normAutofit/>
          </a:bodyPr>
          <a:lstStyle/>
          <a:p>
            <a:endParaRPr lang="uk-UA" dirty="0"/>
          </a:p>
        </p:txBody>
      </p:sp>
      <p:sp>
        <p:nvSpPr>
          <p:cNvPr id="4" name="Rectangle 1"/>
          <p:cNvSpPr>
            <a:spLocks noGrp="1" noChangeArrowheads="1"/>
          </p:cNvSpPr>
          <p:nvPr>
            <p:ph idx="1"/>
          </p:nvPr>
        </p:nvSpPr>
        <p:spPr bwMode="auto">
          <a:xfrm>
            <a:off x="2589213" y="1293813"/>
            <a:ext cx="8915400" cy="4618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sz="1500" b="1" i="0" u="none" strike="noStrike" cap="none" normalizeH="0" baseline="0" smtClean="0">
                <a:ln>
                  <a:noFill/>
                </a:ln>
                <a:solidFill>
                  <a:srgbClr val="001D35"/>
                </a:solidFill>
                <a:effectLst/>
                <a:latin typeface="Google Sans"/>
              </a:rPr>
              <a:t>Принципи стимулювання праці</a:t>
            </a:r>
            <a:endParaRPr kumimoji="0" lang="uk-UA"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Відповідність:</a:t>
            </a:r>
            <a:r>
              <a:rPr kumimoji="0" lang="uk-UA" sz="1200" b="0" i="0" u="none" strike="noStrike" cap="none" normalizeH="0" baseline="0" smtClean="0">
                <a:ln>
                  <a:noFill/>
                </a:ln>
                <a:solidFill>
                  <a:srgbClr val="0A0A0A"/>
                </a:solidFill>
                <a:effectLst/>
                <a:latin typeface="Google Sans"/>
              </a:rPr>
              <a:t> Стимули мають відповідати інтересам як працівника, так і підприємства.</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Комплексність:</a:t>
            </a:r>
            <a:r>
              <a:rPr kumimoji="0" lang="uk-UA" sz="1200" b="0" i="0" u="none" strike="noStrike" cap="none" normalizeH="0" baseline="0" smtClean="0">
                <a:ln>
                  <a:noFill/>
                </a:ln>
                <a:solidFill>
                  <a:srgbClr val="0A0A0A"/>
                </a:solidFill>
                <a:effectLst/>
                <a:latin typeface="Google Sans"/>
              </a:rPr>
              <a:t> Поєднання матеріальних і нематеріальних стимулів, короткострокових та довгострокових.</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Справедливість:</a:t>
            </a:r>
            <a:r>
              <a:rPr kumimoji="0" lang="uk-UA" sz="1200" b="0" i="0" u="none" strike="noStrike" cap="none" normalizeH="0" baseline="0" smtClean="0">
                <a:ln>
                  <a:noFill/>
                </a:ln>
                <a:solidFill>
                  <a:srgbClr val="0A0A0A"/>
                </a:solidFill>
                <a:effectLst/>
                <a:latin typeface="Google Sans"/>
              </a:rPr>
              <a:t> Об'єктивність у нарахуванні винагород.</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Прозорість:</a:t>
            </a:r>
            <a:r>
              <a:rPr kumimoji="0" lang="uk-UA" sz="1200" b="0" i="0" u="none" strike="noStrike" cap="none" normalizeH="0" baseline="0" smtClean="0">
                <a:ln>
                  <a:noFill/>
                </a:ln>
                <a:solidFill>
                  <a:srgbClr val="0A0A0A"/>
                </a:solidFill>
                <a:effectLst/>
                <a:latin typeface="Google Sans"/>
              </a:rPr>
              <a:t> Чіткі та зрозумілі механізми впливу.</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Соціальне партнерство:</a:t>
            </a:r>
            <a:r>
              <a:rPr kumimoji="0" lang="uk-UA" sz="1200" b="0" i="0" u="none" strike="noStrike" cap="none" normalizeH="0" baseline="0" smtClean="0">
                <a:ln>
                  <a:noFill/>
                </a:ln>
                <a:solidFill>
                  <a:srgbClr val="0A0A0A"/>
                </a:solidFill>
                <a:effectLst/>
                <a:latin typeface="Google Sans"/>
              </a:rPr>
              <a:t> Узгодження стимулів із профспілками.</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Індивідуалізація:</a:t>
            </a:r>
            <a:r>
              <a:rPr kumimoji="0" lang="uk-UA" sz="1200" b="0" i="0" u="none" strike="noStrike" cap="none" normalizeH="0" baseline="0" smtClean="0">
                <a:ln>
                  <a:noFill/>
                </a:ln>
                <a:solidFill>
                  <a:srgbClr val="0A0A0A"/>
                </a:solidFill>
                <a:effectLst/>
                <a:latin typeface="Google Sans"/>
              </a:rPr>
              <a:t> Врахування особистих потреб та здібностей. </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500" b="1" i="0" u="none" strike="noStrike" cap="none" normalizeH="0" baseline="0" smtClean="0">
                <a:ln>
                  <a:noFill/>
                </a:ln>
                <a:solidFill>
                  <a:srgbClr val="001D35"/>
                </a:solidFill>
                <a:effectLst/>
                <a:latin typeface="Google Sans"/>
              </a:rPr>
              <a:t>Види стимулів</a:t>
            </a:r>
            <a:endParaRPr kumimoji="0" lang="uk-UA"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Матеріальні:</a:t>
            </a:r>
            <a:endParaRPr kumimoji="0" lang="uk-UA" sz="1200" b="0" i="0" u="none" strike="noStrike" cap="none" normalizeH="0" baseline="0" smtClean="0">
              <a:ln>
                <a:noFill/>
              </a:ln>
              <a:solidFill>
                <a:srgbClr val="0A0A0A"/>
              </a:solidFill>
              <a:effectLst/>
              <a:latin typeface="Google Sans"/>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Прямі:</a:t>
            </a:r>
            <a:r>
              <a:rPr kumimoji="0" lang="uk-UA" sz="1200" b="0" i="0" u="none" strike="noStrike" cap="none" normalizeH="0" baseline="0" smtClean="0">
                <a:ln>
                  <a:noFill/>
                </a:ln>
                <a:solidFill>
                  <a:srgbClr val="0A0A0A"/>
                </a:solidFill>
                <a:effectLst/>
                <a:latin typeface="Google Sans"/>
              </a:rPr>
              <a:t> Заробітна плата, премії, бонуси, доплати, відсотки від прибутку.</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Непрямі:</a:t>
            </a:r>
            <a:r>
              <a:rPr kumimoji="0" lang="uk-UA" sz="1200" b="0" i="0" u="none" strike="noStrike" cap="none" normalizeH="0" baseline="0" smtClean="0">
                <a:ln>
                  <a:noFill/>
                </a:ln>
                <a:solidFill>
                  <a:srgbClr val="0A0A0A"/>
                </a:solidFill>
                <a:effectLst/>
                <a:latin typeface="Google Sans"/>
              </a:rPr>
              <a:t> Пільгове житло, транспорт, харчування, путівки, медичне страхування, соціальний пакет.</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Нематеріальні:</a:t>
            </a:r>
            <a:endParaRPr kumimoji="0" lang="uk-UA" sz="1200" b="0" i="0" u="none" strike="noStrike" cap="none" normalizeH="0" baseline="0" smtClean="0">
              <a:ln>
                <a:noFill/>
              </a:ln>
              <a:solidFill>
                <a:srgbClr val="0A0A0A"/>
              </a:solidFill>
              <a:effectLst/>
              <a:latin typeface="Google Sans"/>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Моральні:</a:t>
            </a:r>
            <a:r>
              <a:rPr kumimoji="0" lang="uk-UA" sz="1200" b="0" i="0" u="none" strike="noStrike" cap="none" normalizeH="0" baseline="0" smtClean="0">
                <a:ln>
                  <a:noFill/>
                </a:ln>
                <a:solidFill>
                  <a:srgbClr val="0A0A0A"/>
                </a:solidFill>
                <a:effectLst/>
                <a:latin typeface="Google Sans"/>
              </a:rPr>
              <a:t> Похвала, нагороди, почесні звання, визнання заслуг.</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Соціальні:</a:t>
            </a:r>
            <a:r>
              <a:rPr kumimoji="0" lang="uk-UA" sz="1200" b="0" i="0" u="none" strike="noStrike" cap="none" normalizeH="0" baseline="0" smtClean="0">
                <a:ln>
                  <a:noFill/>
                </a:ln>
                <a:solidFill>
                  <a:srgbClr val="0A0A0A"/>
                </a:solidFill>
                <a:effectLst/>
                <a:latin typeface="Google Sans"/>
              </a:rPr>
              <a:t> Розширення повноважень, покращення умов праці, професійний розвиток, гнучкий графік. </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500" b="1" i="0" u="none" strike="noStrike" cap="none" normalizeH="0" baseline="0" smtClean="0">
                <a:ln>
                  <a:noFill/>
                </a:ln>
                <a:solidFill>
                  <a:srgbClr val="001D35"/>
                </a:solidFill>
                <a:effectLst/>
                <a:latin typeface="Google Sans"/>
              </a:rPr>
              <a:t>Форми стимулювання</a:t>
            </a:r>
            <a:endParaRPr kumimoji="0" lang="uk-UA"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Погодинна оплата:</a:t>
            </a:r>
            <a:r>
              <a:rPr kumimoji="0" lang="uk-UA" sz="1200" b="0" i="0" u="none" strike="noStrike" cap="none" normalizeH="0" baseline="0" smtClean="0">
                <a:ln>
                  <a:noFill/>
                </a:ln>
                <a:solidFill>
                  <a:srgbClr val="0A0A0A"/>
                </a:solidFill>
                <a:effectLst/>
                <a:latin typeface="Google Sans"/>
              </a:rPr>
              <a:t> За відпрацьований час.</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Відрядна оплата:</a:t>
            </a:r>
            <a:r>
              <a:rPr kumimoji="0" lang="uk-UA" sz="1200" b="0" i="0" u="none" strike="noStrike" cap="none" normalizeH="0" baseline="0" smtClean="0">
                <a:ln>
                  <a:noFill/>
                </a:ln>
                <a:solidFill>
                  <a:srgbClr val="0A0A0A"/>
                </a:solidFill>
                <a:effectLst/>
                <a:latin typeface="Google Sans"/>
              </a:rPr>
              <a:t> За одиницю виробленої продукції.</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Бонуси та премії:</a:t>
            </a:r>
            <a:r>
              <a:rPr kumimoji="0" lang="uk-UA" sz="1200" b="0" i="0" u="none" strike="noStrike" cap="none" normalizeH="0" baseline="0" smtClean="0">
                <a:ln>
                  <a:noFill/>
                </a:ln>
                <a:solidFill>
                  <a:srgbClr val="0A0A0A"/>
                </a:solidFill>
                <a:effectLst/>
                <a:latin typeface="Google Sans"/>
              </a:rPr>
              <a:t> За досягнення показників, якість.</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Участь у прибутках:</a:t>
            </a:r>
            <a:r>
              <a:rPr kumimoji="0" lang="uk-UA" sz="1200" b="0" i="0" u="none" strike="noStrike" cap="none" normalizeH="0" baseline="0" smtClean="0">
                <a:ln>
                  <a:noFill/>
                </a:ln>
                <a:solidFill>
                  <a:srgbClr val="0A0A0A"/>
                </a:solidFill>
                <a:effectLst/>
                <a:latin typeface="Google Sans"/>
              </a:rPr>
              <a:t> Частка від прибутку компанії.</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Соціальні пакети:</a:t>
            </a:r>
            <a:r>
              <a:rPr kumimoji="0" lang="uk-UA" sz="1200" b="0" i="0" u="none" strike="noStrike" cap="none" normalizeH="0" baseline="0" smtClean="0">
                <a:ln>
                  <a:noFill/>
                </a:ln>
                <a:solidFill>
                  <a:srgbClr val="0A0A0A"/>
                </a:solidFill>
                <a:effectLst/>
                <a:latin typeface="Google Sans"/>
              </a:rPr>
              <a:t> Комплекс негрошових пільг.</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smtClean="0">
                <a:ln>
                  <a:noFill/>
                </a:ln>
                <a:solidFill>
                  <a:srgbClr val="0A0A0A"/>
                </a:solidFill>
                <a:effectLst/>
                <a:latin typeface="Google Sans"/>
              </a:rPr>
              <a:t>Системи винагороди:</a:t>
            </a:r>
            <a:r>
              <a:rPr kumimoji="0" lang="uk-UA" sz="1200" b="0" i="0" u="none" strike="noStrike" cap="none" normalizeH="0" baseline="0" smtClean="0">
                <a:ln>
                  <a:noFill/>
                </a:ln>
                <a:solidFill>
                  <a:srgbClr val="0A0A0A"/>
                </a:solidFill>
                <a:effectLst/>
                <a:latin typeface="Google Sans"/>
              </a:rPr>
              <a:t> Накопичувальні бали, подарунки.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74214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r>
              <a:rPr lang="uk-UA" sz="2400" b="1" dirty="0" smtClean="0">
                <a:solidFill>
                  <a:schemeClr val="tx1"/>
                </a:solidFill>
                <a:latin typeface="Times New Roman" panose="02020603050405020304" pitchFamily="18" charset="0"/>
                <a:cs typeface="Times New Roman" panose="02020603050405020304" pitchFamily="18" charset="0"/>
              </a:rPr>
              <a:t>1. </a:t>
            </a:r>
            <a:r>
              <a:rPr lang="uk-UA" sz="2400" dirty="0"/>
              <a:t>Поняття та основні категорії мотивації.</a:t>
            </a:r>
            <a:endParaRPr lang="uk-UA" sz="2400" dirty="0"/>
          </a:p>
        </p:txBody>
      </p:sp>
      <p:sp>
        <p:nvSpPr>
          <p:cNvPr id="3" name="Объект 2"/>
          <p:cNvSpPr>
            <a:spLocks noGrp="1"/>
          </p:cNvSpPr>
          <p:nvPr>
            <p:ph idx="1"/>
          </p:nvPr>
        </p:nvSpPr>
        <p:spPr>
          <a:xfrm>
            <a:off x="997527" y="1149927"/>
            <a:ext cx="10507085" cy="5237018"/>
          </a:xfrm>
        </p:spPr>
        <p:txBody>
          <a:bodyPr>
            <a:noAutofit/>
          </a:bodyPr>
          <a:lstStyle/>
          <a:p>
            <a:pPr algn="just"/>
            <a:r>
              <a:rPr lang="uk-UA" sz="2400" dirty="0" smtClean="0">
                <a:solidFill>
                  <a:schemeClr val="tx1"/>
                </a:solidFill>
                <a:latin typeface="Times New Roman" panose="02020603050405020304" pitchFamily="18" charset="0"/>
                <a:cs typeface="Times New Roman" panose="02020603050405020304" pitchFamily="18" charset="0"/>
              </a:rPr>
              <a:t>С</a:t>
            </a:r>
            <a:r>
              <a:rPr lang="uk-UA" sz="2400" b="1" i="1" dirty="0" smtClean="0">
                <a:solidFill>
                  <a:schemeClr val="tx1"/>
                </a:solidFill>
                <a:latin typeface="Times New Roman" panose="02020603050405020304" pitchFamily="18" charset="0"/>
                <a:cs typeface="Times New Roman" panose="02020603050405020304" pitchFamily="18" charset="0"/>
              </a:rPr>
              <a:t>понукання</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i="1" dirty="0" smtClean="0">
                <a:solidFill>
                  <a:schemeClr val="tx1"/>
                </a:solidFill>
                <a:latin typeface="Times New Roman" panose="02020603050405020304" pitchFamily="18" charset="0"/>
                <a:cs typeface="Times New Roman" panose="02020603050405020304" pitchFamily="18" charset="0"/>
              </a:rPr>
              <a:t>(мотив) </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b="1" i="1" dirty="0">
                <a:solidFill>
                  <a:schemeClr val="tx1"/>
                </a:solidFill>
                <a:latin typeface="Times New Roman" panose="02020603050405020304" pitchFamily="18" charset="0"/>
                <a:cs typeface="Times New Roman" panose="02020603050405020304" pitchFamily="18" charset="0"/>
              </a:rPr>
              <a:t>це потреба, усвідомлена з точки зору необхідності здійснення конкретних цілеспрямованих дій. При цьому конкретні дії людини розглядаються як засіб задоволення потреби.</a:t>
            </a:r>
            <a:endParaRPr lang="ru-RU" sz="2400" b="1" i="1" dirty="0">
              <a:solidFill>
                <a:schemeClr val="tx1"/>
              </a:solidFill>
              <a:latin typeface="Times New Roman" panose="02020603050405020304" pitchFamily="18" charset="0"/>
              <a:cs typeface="Times New Roman" panose="02020603050405020304" pitchFamily="18" charset="0"/>
            </a:endParaRPr>
          </a:p>
          <a:p>
            <a:pPr marL="0" indent="0" algn="just">
              <a:buNone/>
            </a:pPr>
            <a:r>
              <a:rPr lang="uk-UA" sz="2400" dirty="0">
                <a:solidFill>
                  <a:schemeClr val="tx1"/>
                </a:solidFill>
                <a:latin typeface="Times New Roman" panose="02020603050405020304" pitchFamily="18" charset="0"/>
                <a:cs typeface="Times New Roman" panose="02020603050405020304" pitchFamily="18" charset="0"/>
              </a:rPr>
              <a:t>Коли людина досягає поставленої мети, її потреба може бути:</a:t>
            </a:r>
            <a:endParaRPr lang="ru-RU" sz="2400" dirty="0">
              <a:solidFill>
                <a:schemeClr val="tx1"/>
              </a:solidFill>
              <a:latin typeface="Times New Roman" panose="02020603050405020304" pitchFamily="18" charset="0"/>
              <a:cs typeface="Times New Roman" panose="02020603050405020304" pitchFamily="18" charset="0"/>
            </a:endParaRPr>
          </a:p>
          <a:p>
            <a:pPr marL="0" lvl="0" indent="0" algn="just">
              <a:buNone/>
            </a:pPr>
            <a:r>
              <a:rPr lang="uk-UA" sz="2400" dirty="0" smtClean="0">
                <a:solidFill>
                  <a:schemeClr val="tx1"/>
                </a:solidFill>
                <a:latin typeface="Times New Roman" panose="02020603050405020304" pitchFamily="18" charset="0"/>
                <a:cs typeface="Times New Roman" panose="02020603050405020304" pitchFamily="18" charset="0"/>
              </a:rPr>
              <a:t>- задоволена</a:t>
            </a:r>
            <a:r>
              <a:rPr lang="uk-UA" sz="2400" dirty="0">
                <a:solidFill>
                  <a:schemeClr val="tx1"/>
                </a:solidFill>
                <a:latin typeface="Times New Roman" panose="02020603050405020304" pitchFamily="18" charset="0"/>
                <a:cs typeface="Times New Roman" panose="02020603050405020304" pitchFamily="18" charset="0"/>
              </a:rPr>
              <a:t>;</a:t>
            </a:r>
            <a:endParaRPr lang="ru-RU" sz="2400" dirty="0">
              <a:solidFill>
                <a:schemeClr val="tx1"/>
              </a:solidFill>
              <a:latin typeface="Times New Roman" panose="02020603050405020304" pitchFamily="18" charset="0"/>
              <a:cs typeface="Times New Roman" panose="02020603050405020304" pitchFamily="18" charset="0"/>
            </a:endParaRPr>
          </a:p>
          <a:p>
            <a:pPr marL="0" lvl="0" indent="0" algn="just">
              <a:buNone/>
            </a:pPr>
            <a:r>
              <a:rPr lang="uk-UA" sz="2400" dirty="0" smtClean="0">
                <a:solidFill>
                  <a:schemeClr val="tx1"/>
                </a:solidFill>
                <a:latin typeface="Times New Roman" panose="02020603050405020304" pitchFamily="18" charset="0"/>
                <a:cs typeface="Times New Roman" panose="02020603050405020304" pitchFamily="18" charset="0"/>
              </a:rPr>
              <a:t>- частково </a:t>
            </a:r>
            <a:r>
              <a:rPr lang="uk-UA" sz="2400" dirty="0">
                <a:solidFill>
                  <a:schemeClr val="tx1"/>
                </a:solidFill>
                <a:latin typeface="Times New Roman" panose="02020603050405020304" pitchFamily="18" charset="0"/>
                <a:cs typeface="Times New Roman" panose="02020603050405020304" pitchFamily="18" charset="0"/>
              </a:rPr>
              <a:t>задоволена;</a:t>
            </a:r>
            <a:endParaRPr lang="ru-RU" sz="2400" dirty="0">
              <a:solidFill>
                <a:schemeClr val="tx1"/>
              </a:solidFill>
              <a:latin typeface="Times New Roman" panose="02020603050405020304" pitchFamily="18" charset="0"/>
              <a:cs typeface="Times New Roman" panose="02020603050405020304" pitchFamily="18" charset="0"/>
            </a:endParaRPr>
          </a:p>
          <a:p>
            <a:pPr marL="0" lvl="0" indent="0" algn="just">
              <a:buNone/>
            </a:pPr>
            <a:r>
              <a:rPr lang="uk-UA" sz="2400" dirty="0" smtClean="0">
                <a:solidFill>
                  <a:schemeClr val="tx1"/>
                </a:solidFill>
                <a:latin typeface="Times New Roman" panose="02020603050405020304" pitchFamily="18" charset="0"/>
                <a:cs typeface="Times New Roman" panose="02020603050405020304" pitchFamily="18" charset="0"/>
              </a:rPr>
              <a:t>- незадоволена</a:t>
            </a:r>
            <a:r>
              <a:rPr lang="uk-UA" sz="2400" dirty="0">
                <a:solidFill>
                  <a:schemeClr val="tx1"/>
                </a:solidFill>
                <a:latin typeface="Times New Roman" panose="02020603050405020304" pitchFamily="18" charset="0"/>
                <a:cs typeface="Times New Roman" panose="02020603050405020304" pitchFamily="18" charset="0"/>
              </a:rPr>
              <a:t>.</a:t>
            </a:r>
            <a:endParaRPr lang="ru-RU" sz="24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uk-UA" sz="2400" dirty="0">
                <a:solidFill>
                  <a:schemeClr val="tx1"/>
                </a:solidFill>
                <a:latin typeface="Times New Roman" panose="02020603050405020304" pitchFamily="18" charset="0"/>
                <a:cs typeface="Times New Roman" panose="02020603050405020304" pitchFamily="18" charset="0"/>
              </a:rPr>
              <a:t>Ступінь задоволення потреби впливає на спонукання (чи мотиви) поведінки людини в майбутньому.</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68982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3273" y="624110"/>
            <a:ext cx="9911339" cy="622799"/>
          </a:xfrm>
        </p:spPr>
        <p:txBody>
          <a:bodyPr/>
          <a:lstStyle/>
          <a:p>
            <a:r>
              <a:rPr lang="uk-UA" sz="2400" b="1" dirty="0">
                <a:solidFill>
                  <a:prstClr val="black"/>
                </a:solidFill>
                <a:latin typeface="Times New Roman" panose="02020603050405020304" pitchFamily="18" charset="0"/>
                <a:cs typeface="Times New Roman" panose="02020603050405020304" pitchFamily="18" charset="0"/>
              </a:rPr>
              <a:t>1. </a:t>
            </a:r>
            <a:r>
              <a:rPr lang="uk-UA" sz="2400" dirty="0"/>
              <a:t>Поняття та основні категорії мотивації.</a:t>
            </a:r>
            <a:endParaRPr lang="uk-UA" sz="2400" dirty="0"/>
          </a:p>
        </p:txBody>
      </p:sp>
      <p:sp>
        <p:nvSpPr>
          <p:cNvPr id="3" name="Объект 2"/>
          <p:cNvSpPr>
            <a:spLocks noGrp="1"/>
          </p:cNvSpPr>
          <p:nvPr>
            <p:ph idx="1"/>
          </p:nvPr>
        </p:nvSpPr>
        <p:spPr>
          <a:xfrm>
            <a:off x="1025236" y="1343891"/>
            <a:ext cx="10479376" cy="4567331"/>
          </a:xfrm>
        </p:spPr>
        <p:txBody>
          <a:bodyPr>
            <a:noAutofit/>
          </a:bodyPr>
          <a:lstStyle/>
          <a:p>
            <a:pPr algn="just"/>
            <a:r>
              <a:rPr lang="uk-UA" sz="2400" dirty="0" smtClean="0">
                <a:solidFill>
                  <a:schemeClr val="tx1"/>
                </a:solidFill>
                <a:latin typeface="Times New Roman" panose="02020603050405020304" pitchFamily="18" charset="0"/>
                <a:cs typeface="Times New Roman" panose="02020603050405020304" pitchFamily="18" charset="0"/>
              </a:rPr>
              <a:t>Поведінка людини, як правило, визначається не одним мотивом. </a:t>
            </a:r>
            <a:r>
              <a:rPr lang="uk-UA" sz="2400" b="1" i="1" dirty="0" smtClean="0">
                <a:solidFill>
                  <a:schemeClr val="tx1"/>
                </a:solidFill>
                <a:latin typeface="Times New Roman" panose="02020603050405020304" pitchFamily="18" charset="0"/>
                <a:cs typeface="Times New Roman" panose="02020603050405020304" pitchFamily="18" charset="0"/>
              </a:rPr>
              <a:t>Сукупність мотивів, які знаходяться у певному співвідношенні один до одного за ступенем їх впливу на поведінку людини, називається мотиваційною структурою людини.</a:t>
            </a:r>
          </a:p>
          <a:p>
            <a:pPr algn="just"/>
            <a:r>
              <a:rPr lang="uk-UA" sz="2400" b="1" i="1" dirty="0" smtClean="0">
                <a:solidFill>
                  <a:schemeClr val="tx1"/>
                </a:solidFill>
                <a:latin typeface="Times New Roman" panose="02020603050405020304" pitchFamily="18" charset="0"/>
                <a:cs typeface="Times New Roman" panose="02020603050405020304" pitchFamily="18" charset="0"/>
              </a:rPr>
              <a:t>Стимули — це важелі або інструменти впливу на людей, які викликають дію певних мотивів</a:t>
            </a:r>
            <a:r>
              <a:rPr lang="uk-UA" sz="2400" dirty="0" smtClean="0">
                <a:solidFill>
                  <a:schemeClr val="tx1"/>
                </a:solidFill>
                <a:latin typeface="Times New Roman" panose="02020603050405020304" pitchFamily="18" charset="0"/>
                <a:cs typeface="Times New Roman" panose="02020603050405020304" pitchFamily="18" charset="0"/>
              </a:rPr>
              <a:t>. До них належить широкий спектр конкретних засобів (усього того, що можна запропонувати людині як компенсацію за її дії). Одним з найважливіших стимулів виступає винагородження.</a:t>
            </a:r>
          </a:p>
          <a:p>
            <a:pPr algn="just"/>
            <a:r>
              <a:rPr lang="uk-UA" sz="2400" b="1" i="1" dirty="0" smtClean="0">
                <a:solidFill>
                  <a:schemeClr val="tx1"/>
                </a:solidFill>
                <a:latin typeface="Times New Roman" panose="02020603050405020304" pitchFamily="18" charset="0"/>
                <a:cs typeface="Times New Roman" panose="02020603050405020304" pitchFamily="18" charset="0"/>
              </a:rPr>
              <a:t>Стимулювання — це процес використання різних стимулів для мотивування людей.</a:t>
            </a:r>
            <a:endParaRPr lang="uk-UA" sz="2400"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8821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r>
              <a:rPr lang="uk-UA" sz="2400" b="1" dirty="0" smtClean="0">
                <a:solidFill>
                  <a:schemeClr val="tx1"/>
                </a:solidFill>
                <a:latin typeface="Times New Roman" panose="02020603050405020304" pitchFamily="18" charset="0"/>
                <a:cs typeface="Times New Roman" panose="02020603050405020304" pitchFamily="18" charset="0"/>
              </a:rPr>
              <a:t>1. </a:t>
            </a:r>
            <a:r>
              <a:rPr lang="uk-UA" sz="2400" dirty="0"/>
              <a:t>Поняття та основні категорії мотивації.</a:t>
            </a:r>
            <a:endParaRPr lang="uk-UA" sz="2400" dirty="0"/>
          </a:p>
        </p:txBody>
      </p:sp>
      <p:pic>
        <p:nvPicPr>
          <p:cNvPr id="4" name="Объект 3"/>
          <p:cNvPicPr>
            <a:picLocks noGrp="1" noChangeAspect="1"/>
          </p:cNvPicPr>
          <p:nvPr>
            <p:ph idx="1"/>
          </p:nvPr>
        </p:nvPicPr>
        <p:blipFill>
          <a:blip r:embed="rId2"/>
          <a:stretch>
            <a:fillRect/>
          </a:stretch>
        </p:blipFill>
        <p:spPr>
          <a:xfrm>
            <a:off x="1773383" y="1149350"/>
            <a:ext cx="8672944" cy="5417705"/>
          </a:xfrm>
          <a:prstGeom prst="rect">
            <a:avLst/>
          </a:prstGeom>
        </p:spPr>
      </p:pic>
    </p:spTree>
    <p:extLst>
      <p:ext uri="{BB962C8B-B14F-4D97-AF65-F5344CB8AC3E}">
        <p14:creationId xmlns:p14="http://schemas.microsoft.com/office/powerpoint/2010/main" val="41886912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r>
              <a:rPr lang="uk-UA" sz="2400" b="1" dirty="0" smtClean="0">
                <a:solidFill>
                  <a:schemeClr val="tx1"/>
                </a:solidFill>
                <a:latin typeface="Times New Roman" panose="02020603050405020304" pitchFamily="18" charset="0"/>
                <a:cs typeface="Times New Roman" panose="02020603050405020304" pitchFamily="18" charset="0"/>
              </a:rPr>
              <a:t>1. </a:t>
            </a:r>
            <a:r>
              <a:rPr lang="uk-UA" sz="2400" dirty="0"/>
              <a:t>Поняття та основні категорії мотивації.</a:t>
            </a:r>
            <a:endParaRPr lang="uk-UA" sz="2400" dirty="0"/>
          </a:p>
        </p:txBody>
      </p:sp>
      <p:sp>
        <p:nvSpPr>
          <p:cNvPr id="3" name="Объект 2"/>
          <p:cNvSpPr>
            <a:spLocks noGrp="1"/>
          </p:cNvSpPr>
          <p:nvPr>
            <p:ph idx="1"/>
          </p:nvPr>
        </p:nvSpPr>
        <p:spPr>
          <a:xfrm>
            <a:off x="997527" y="1149927"/>
            <a:ext cx="10507085" cy="5237018"/>
          </a:xfrm>
        </p:spPr>
        <p:txBody>
          <a:bodyPr>
            <a:noAutofit/>
          </a:bodyPr>
          <a:lstStyle/>
          <a:p>
            <a:pPr marL="0" indent="360000" algn="just">
              <a:lnSpc>
                <a:spcPct val="114000"/>
              </a:lnSpc>
              <a:spcBef>
                <a:spcPts val="0"/>
              </a:spcBef>
            </a:pPr>
            <a:r>
              <a:rPr lang="uk-UA" sz="2400" b="1" i="1" u="sng" dirty="0">
                <a:solidFill>
                  <a:schemeClr val="tx1"/>
                </a:solidFill>
                <a:latin typeface="Times New Roman" panose="02020603050405020304" pitchFamily="18" charset="0"/>
                <a:cs typeface="Times New Roman" panose="02020603050405020304" pitchFamily="18" charset="0"/>
              </a:rPr>
              <a:t>С</a:t>
            </a:r>
            <a:r>
              <a:rPr lang="uk-UA" sz="2400" b="1" i="1" u="sng" dirty="0" smtClean="0">
                <a:solidFill>
                  <a:schemeClr val="tx1"/>
                </a:solidFill>
                <a:latin typeface="Times New Roman" panose="02020603050405020304" pitchFamily="18" charset="0"/>
                <a:cs typeface="Times New Roman" panose="02020603050405020304" pitchFamily="18" charset="0"/>
              </a:rPr>
              <a:t>утність </a:t>
            </a:r>
            <a:r>
              <a:rPr lang="uk-UA" sz="2400" b="1" i="1" u="sng" dirty="0">
                <a:solidFill>
                  <a:schemeClr val="tx1"/>
                </a:solidFill>
                <a:latin typeface="Times New Roman" panose="02020603050405020304" pitchFamily="18" charset="0"/>
                <a:cs typeface="Times New Roman" panose="02020603050405020304" pitchFamily="18" charset="0"/>
              </a:rPr>
              <a:t>мотивації</a:t>
            </a:r>
            <a:r>
              <a:rPr lang="uk-UA" sz="2400" dirty="0">
                <a:solidFill>
                  <a:schemeClr val="tx1"/>
                </a:solidFill>
                <a:latin typeface="Times New Roman" panose="02020603050405020304" pitchFamily="18" charset="0"/>
                <a:cs typeface="Times New Roman" panose="02020603050405020304" pitchFamily="18" charset="0"/>
              </a:rPr>
              <a:t> </a:t>
            </a:r>
            <a:r>
              <a:rPr lang="uk-UA" sz="2400" b="1" i="1" dirty="0">
                <a:solidFill>
                  <a:schemeClr val="tx1"/>
                </a:solidFill>
                <a:latin typeface="Times New Roman" panose="02020603050405020304" pitchFamily="18" charset="0"/>
                <a:cs typeface="Times New Roman" panose="02020603050405020304" pitchFamily="18" charset="0"/>
              </a:rPr>
              <a:t>у організації зводиться до створення умов, що дозволяють працівникам відчувати, що вони можуть задовольнити свої потреби такою поведінкою, яка забезпечує досягнення цілей організації.</a:t>
            </a:r>
            <a:endParaRPr lang="ru-RU" sz="2400" b="1" i="1" dirty="0">
              <a:solidFill>
                <a:schemeClr val="tx1"/>
              </a:solidFill>
              <a:latin typeface="Times New Roman" panose="02020603050405020304" pitchFamily="18" charset="0"/>
              <a:cs typeface="Times New Roman" panose="02020603050405020304" pitchFamily="18" charset="0"/>
            </a:endParaRPr>
          </a:p>
          <a:p>
            <a:pPr marL="0" indent="360000" algn="just">
              <a:spcBef>
                <a:spcPts val="0"/>
              </a:spcBef>
            </a:pPr>
            <a:r>
              <a:rPr lang="uk-UA" sz="2400" dirty="0">
                <a:solidFill>
                  <a:schemeClr val="tx1"/>
                </a:solidFill>
                <a:latin typeface="Times New Roman" panose="02020603050405020304" pitchFamily="18" charset="0"/>
                <a:cs typeface="Times New Roman" panose="02020603050405020304" pitchFamily="18" charset="0"/>
              </a:rPr>
              <a:t>Інструментом спонукання людей до ефективної діяльності є винагородження. </a:t>
            </a:r>
            <a:r>
              <a:rPr lang="uk-UA" sz="2400" i="1" dirty="0" smtClean="0">
                <a:solidFill>
                  <a:schemeClr val="tx1"/>
                </a:solidFill>
                <a:latin typeface="Times New Roman" panose="02020603050405020304" pitchFamily="18" charset="0"/>
                <a:cs typeface="Times New Roman" panose="02020603050405020304" pitchFamily="18" charset="0"/>
              </a:rPr>
              <a:t>Під </a:t>
            </a:r>
            <a:r>
              <a:rPr lang="uk-UA" sz="2400" b="1" i="1" dirty="0">
                <a:solidFill>
                  <a:schemeClr val="tx1"/>
                </a:solidFill>
                <a:latin typeface="Times New Roman" panose="02020603050405020304" pitchFamily="18" charset="0"/>
                <a:cs typeface="Times New Roman" panose="02020603050405020304" pitchFamily="18" charset="0"/>
              </a:rPr>
              <a:t>винагородженням</a:t>
            </a:r>
            <a:r>
              <a:rPr lang="uk-UA" sz="2400" i="1" dirty="0">
                <a:solidFill>
                  <a:schemeClr val="tx1"/>
                </a:solidFill>
                <a:latin typeface="Times New Roman" panose="02020603050405020304" pitchFamily="18" charset="0"/>
                <a:cs typeface="Times New Roman" panose="02020603050405020304" pitchFamily="18" charset="0"/>
              </a:rPr>
              <a:t> розуміється широкий спектр конкретних засобів, що базуються на системі цінностей людини. </a:t>
            </a:r>
            <a:r>
              <a:rPr lang="uk-UA" sz="2400" dirty="0" smtClean="0">
                <a:solidFill>
                  <a:schemeClr val="tx1"/>
                </a:solidFill>
                <a:latin typeface="Times New Roman" panose="02020603050405020304" pitchFamily="18" charset="0"/>
                <a:cs typeface="Times New Roman" panose="02020603050405020304" pitchFamily="18" charset="0"/>
              </a:rPr>
              <a:t>Розрізняють </a:t>
            </a:r>
            <a:r>
              <a:rPr lang="uk-UA" sz="2400" i="1" dirty="0">
                <a:solidFill>
                  <a:schemeClr val="tx1"/>
                </a:solidFill>
                <a:latin typeface="Times New Roman" panose="02020603050405020304" pitchFamily="18" charset="0"/>
                <a:cs typeface="Times New Roman" panose="02020603050405020304" pitchFamily="18" charset="0"/>
              </a:rPr>
              <a:t>два типи винагородження:</a:t>
            </a:r>
            <a:endParaRPr lang="ru-RU" sz="2400" i="1" dirty="0">
              <a:solidFill>
                <a:schemeClr val="tx1"/>
              </a:solidFill>
              <a:latin typeface="Times New Roman" panose="02020603050405020304" pitchFamily="18" charset="0"/>
              <a:cs typeface="Times New Roman" panose="02020603050405020304" pitchFamily="18" charset="0"/>
            </a:endParaRPr>
          </a:p>
          <a:p>
            <a:pPr marL="0" lvl="0" indent="360000" algn="just">
              <a:spcBef>
                <a:spcPts val="0"/>
              </a:spcBef>
              <a:buNone/>
            </a:pPr>
            <a:r>
              <a:rPr lang="uk-UA" sz="2400" b="1" i="1" dirty="0" smtClean="0">
                <a:solidFill>
                  <a:schemeClr val="tx1"/>
                </a:solidFill>
                <a:latin typeface="Times New Roman" panose="02020603050405020304" pitchFamily="18" charset="0"/>
                <a:cs typeface="Times New Roman" panose="02020603050405020304" pitchFamily="18" charset="0"/>
              </a:rPr>
              <a:t>- внутрішнє</a:t>
            </a:r>
            <a:r>
              <a:rPr lang="uk-UA" sz="2400" i="1" dirty="0" smtClean="0">
                <a:solidFill>
                  <a:schemeClr val="tx1"/>
                </a:solidFill>
                <a:latin typeface="Times New Roman" panose="02020603050405020304" pitchFamily="18" charset="0"/>
                <a:cs typeface="Times New Roman" panose="02020603050405020304" pitchFamily="18" charset="0"/>
              </a:rPr>
              <a:t> </a:t>
            </a:r>
            <a:r>
              <a:rPr lang="uk-UA" sz="2400" i="1" dirty="0">
                <a:solidFill>
                  <a:schemeClr val="tx1"/>
                </a:solidFill>
                <a:latin typeface="Times New Roman" panose="02020603050405020304" pitchFamily="18" charset="0"/>
                <a:cs typeface="Times New Roman" panose="02020603050405020304" pitchFamily="18" charset="0"/>
              </a:rPr>
              <a:t>– його дає сама робота, її результативність, змістовність, значущість тощо;</a:t>
            </a:r>
            <a:endParaRPr lang="ru-RU" sz="2400" i="1" dirty="0">
              <a:solidFill>
                <a:schemeClr val="tx1"/>
              </a:solidFill>
              <a:latin typeface="Times New Roman" panose="02020603050405020304" pitchFamily="18" charset="0"/>
              <a:cs typeface="Times New Roman" panose="02020603050405020304" pitchFamily="18" charset="0"/>
            </a:endParaRPr>
          </a:p>
          <a:p>
            <a:pPr marL="0" lvl="0" indent="360000" algn="just">
              <a:spcBef>
                <a:spcPts val="0"/>
              </a:spcBef>
              <a:buNone/>
            </a:pPr>
            <a:r>
              <a:rPr lang="uk-UA" sz="2400" b="1" i="1" dirty="0" smtClean="0">
                <a:solidFill>
                  <a:schemeClr val="tx1"/>
                </a:solidFill>
                <a:latin typeface="Times New Roman" panose="02020603050405020304" pitchFamily="18" charset="0"/>
                <a:cs typeface="Times New Roman" panose="02020603050405020304" pitchFamily="18" charset="0"/>
              </a:rPr>
              <a:t>- зовнішнє</a:t>
            </a:r>
            <a:r>
              <a:rPr lang="uk-UA" sz="2400" i="1" dirty="0" smtClean="0">
                <a:solidFill>
                  <a:schemeClr val="tx1"/>
                </a:solidFill>
                <a:latin typeface="Times New Roman" panose="02020603050405020304" pitchFamily="18" charset="0"/>
                <a:cs typeface="Times New Roman" panose="02020603050405020304" pitchFamily="18" charset="0"/>
              </a:rPr>
              <a:t> </a:t>
            </a:r>
            <a:r>
              <a:rPr lang="uk-UA" sz="2400" i="1" dirty="0">
                <a:solidFill>
                  <a:schemeClr val="tx1"/>
                </a:solidFill>
                <a:latin typeface="Times New Roman" panose="02020603050405020304" pitchFamily="18" charset="0"/>
                <a:cs typeface="Times New Roman" panose="02020603050405020304" pitchFamily="18" charset="0"/>
              </a:rPr>
              <a:t>– його працівник отримує від організації (зарплата, просування службою, пільги, привілеї тощо).</a:t>
            </a:r>
            <a:endParaRPr lang="ru-RU" sz="2400" i="1" dirty="0">
              <a:solidFill>
                <a:schemeClr val="tx1"/>
              </a:solidFill>
              <a:latin typeface="Times New Roman" panose="02020603050405020304" pitchFamily="18" charset="0"/>
              <a:cs typeface="Times New Roman" panose="02020603050405020304" pitchFamily="18" charset="0"/>
            </a:endParaRPr>
          </a:p>
          <a:p>
            <a:pPr marL="0" indent="360000" algn="just">
              <a:spcBef>
                <a:spcPts val="0"/>
              </a:spcBef>
            </a:pPr>
            <a:r>
              <a:rPr lang="uk-UA" sz="2400" b="1" i="1" dirty="0" smtClean="0">
                <a:solidFill>
                  <a:schemeClr val="tx1"/>
                </a:solidFill>
                <a:latin typeface="Times New Roman" panose="02020603050405020304" pitchFamily="18" charset="0"/>
                <a:cs typeface="Times New Roman" panose="02020603050405020304" pitchFamily="18" charset="0"/>
              </a:rPr>
              <a:t>Історичний аспект мотивації</a:t>
            </a:r>
            <a:r>
              <a:rPr lang="uk-UA" sz="2400" b="1" dirty="0" smtClean="0">
                <a:solidFill>
                  <a:schemeClr val="tx1"/>
                </a:solidFill>
                <a:latin typeface="Times New Roman" panose="02020603050405020304" pitchFamily="18" charset="0"/>
                <a:cs typeface="Times New Roman" panose="02020603050405020304" pitchFamily="18" charset="0"/>
              </a:rPr>
              <a:t>. </a:t>
            </a:r>
          </a:p>
          <a:p>
            <a:pPr marL="0" indent="360000" algn="just">
              <a:spcBef>
                <a:spcPts val="0"/>
              </a:spcBef>
              <a:buNone/>
            </a:pPr>
            <a:r>
              <a:rPr lang="uk-UA" sz="2400" i="1" dirty="0" smtClean="0">
                <a:solidFill>
                  <a:schemeClr val="tx1"/>
                </a:solidFill>
                <a:latin typeface="Times New Roman" panose="02020603050405020304" pitchFamily="18" charset="0"/>
                <a:cs typeface="Times New Roman" panose="02020603050405020304" pitchFamily="18" charset="0"/>
              </a:rPr>
              <a:t>- етап простої мотивації (традиційний підхід)</a:t>
            </a:r>
            <a:r>
              <a:rPr lang="uk-UA" sz="2400" dirty="0" smtClean="0">
                <a:solidFill>
                  <a:schemeClr val="tx1"/>
                </a:solidFill>
                <a:latin typeface="Times New Roman" panose="02020603050405020304" pitchFamily="18" charset="0"/>
                <a:cs typeface="Times New Roman" panose="02020603050405020304" pitchFamily="18" charset="0"/>
              </a:rPr>
              <a:t>,</a:t>
            </a:r>
          </a:p>
          <a:p>
            <a:pPr marL="0" indent="360000" algn="just">
              <a:spcBef>
                <a:spcPts val="0"/>
              </a:spcBef>
              <a:buNone/>
            </a:pPr>
            <a:r>
              <a:rPr lang="uk-UA" sz="2400" i="1" dirty="0" smtClean="0">
                <a:solidFill>
                  <a:schemeClr val="tx1"/>
                </a:solidFill>
                <a:latin typeface="Times New Roman" panose="02020603050405020304" pitchFamily="18" charset="0"/>
                <a:cs typeface="Times New Roman" panose="02020603050405020304" pitchFamily="18" charset="0"/>
              </a:rPr>
              <a:t>- етап </a:t>
            </a:r>
            <a:r>
              <a:rPr lang="uk-UA" sz="2400" i="1" dirty="0">
                <a:solidFill>
                  <a:schemeClr val="tx1"/>
                </a:solidFill>
                <a:latin typeface="Times New Roman" panose="02020603050405020304" pitchFamily="18" charset="0"/>
                <a:cs typeface="Times New Roman" panose="02020603050405020304" pitchFamily="18" charset="0"/>
              </a:rPr>
              <a:t>соціально-психологічної </a:t>
            </a:r>
            <a:r>
              <a:rPr lang="uk-UA" sz="2400" i="1" dirty="0" smtClean="0">
                <a:solidFill>
                  <a:schemeClr val="tx1"/>
                </a:solidFill>
                <a:latin typeface="Times New Roman" panose="02020603050405020304" pitchFamily="18" charset="0"/>
                <a:cs typeface="Times New Roman" panose="02020603050405020304" pitchFamily="18" charset="0"/>
              </a:rPr>
              <a:t>мотивації</a:t>
            </a:r>
            <a:r>
              <a:rPr lang="uk-UA" sz="2400" dirty="0">
                <a:solidFill>
                  <a:schemeClr val="tx1"/>
                </a:solidFill>
                <a:latin typeface="Times New Roman" panose="02020603050405020304" pitchFamily="18" charset="0"/>
                <a:cs typeface="Times New Roman" panose="02020603050405020304" pitchFamily="18" charset="0"/>
              </a:rPr>
              <a:t>.</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3741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2</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Змістовні теорії мотивації. </a:t>
            </a:r>
          </a:p>
        </p:txBody>
      </p:sp>
      <p:sp>
        <p:nvSpPr>
          <p:cNvPr id="3" name="Объект 2"/>
          <p:cNvSpPr>
            <a:spLocks noGrp="1"/>
          </p:cNvSpPr>
          <p:nvPr>
            <p:ph idx="1"/>
          </p:nvPr>
        </p:nvSpPr>
        <p:spPr>
          <a:xfrm>
            <a:off x="997527" y="1149927"/>
            <a:ext cx="10507085" cy="5237018"/>
          </a:xfrm>
        </p:spPr>
        <p:txBody>
          <a:bodyPr>
            <a:noAutofit/>
          </a:bodyPr>
          <a:lstStyle/>
          <a:p>
            <a:pPr indent="540385" algn="just">
              <a:lnSpc>
                <a:spcPct val="114000"/>
              </a:lnSpc>
              <a:spcBef>
                <a:spcPts val="0"/>
              </a:spcBef>
            </a:pPr>
            <a:r>
              <a:rPr lang="uk-UA" sz="2800" b="1" i="1" dirty="0">
                <a:solidFill>
                  <a:schemeClr val="tx1"/>
                </a:solidFill>
                <a:latin typeface="Times New Roman" panose="02020603050405020304" pitchFamily="18" charset="0"/>
                <a:cs typeface="Times New Roman" panose="02020603050405020304" pitchFamily="18" charset="0"/>
              </a:rPr>
              <a:t>Змістовні теорії мотивації </a:t>
            </a:r>
            <a:r>
              <a:rPr lang="uk-UA" sz="2800" b="1" i="1" dirty="0" smtClean="0">
                <a:solidFill>
                  <a:schemeClr val="tx1"/>
                </a:solidFill>
                <a:latin typeface="Times New Roman" panose="02020603050405020304" pitchFamily="18" charset="0"/>
                <a:cs typeface="Times New Roman" panose="02020603050405020304" pitchFamily="18" charset="0"/>
              </a:rPr>
              <a:t>(Теорії змісту мотивації) </a:t>
            </a:r>
            <a:r>
              <a:rPr lang="uk-UA" sz="2800" dirty="0" smtClean="0">
                <a:solidFill>
                  <a:schemeClr val="tx1"/>
                </a:solidFill>
                <a:latin typeface="Times New Roman" panose="02020603050405020304" pitchFamily="18" charset="0"/>
                <a:cs typeface="Times New Roman" panose="02020603050405020304" pitchFamily="18" charset="0"/>
              </a:rPr>
              <a:t>ґрунтуються </a:t>
            </a:r>
            <a:r>
              <a:rPr lang="uk-UA" sz="2800" dirty="0">
                <a:solidFill>
                  <a:schemeClr val="tx1"/>
                </a:solidFill>
                <a:latin typeface="Times New Roman" panose="02020603050405020304" pitchFamily="18" charset="0"/>
                <a:cs typeface="Times New Roman" panose="02020603050405020304" pitchFamily="18" charset="0"/>
              </a:rPr>
              <a:t>на ідентифікації (класифікації) потреб людей, що спонукають їх до дій. Знаючи потреби підлеглих, менеджер може створити умови для їх задоволення таким чином, щоб забезпечити досягнення цілей організації</a:t>
            </a:r>
            <a:r>
              <a:rPr lang="uk-UA" sz="2800" dirty="0" smtClean="0">
                <a:solidFill>
                  <a:schemeClr val="tx1"/>
                </a:solidFill>
                <a:latin typeface="Times New Roman" panose="02020603050405020304" pitchFamily="18" charset="0"/>
                <a:cs typeface="Times New Roman" panose="02020603050405020304" pitchFamily="18" charset="0"/>
              </a:rPr>
              <a:t>.</a:t>
            </a:r>
          </a:p>
          <a:p>
            <a:pPr indent="0" algn="just">
              <a:lnSpc>
                <a:spcPct val="114000"/>
              </a:lnSpc>
              <a:spcBef>
                <a:spcPts val="0"/>
              </a:spcBef>
              <a:buNone/>
            </a:pPr>
            <a:endParaRPr lang="ru-RU" sz="2800" dirty="0">
              <a:solidFill>
                <a:schemeClr val="tx1"/>
              </a:solidFill>
              <a:latin typeface="Times New Roman" panose="02020603050405020304" pitchFamily="18" charset="0"/>
              <a:cs typeface="Times New Roman" panose="02020603050405020304" pitchFamily="18" charset="0"/>
            </a:endParaRPr>
          </a:p>
          <a:p>
            <a:pPr indent="540385" algn="just">
              <a:lnSpc>
                <a:spcPct val="114000"/>
              </a:lnSpc>
              <a:spcBef>
                <a:spcPts val="0"/>
              </a:spcBef>
            </a:pP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Найвідоміші змістовні теорії мотивації:</a:t>
            </a:r>
            <a:endPar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4000"/>
              </a:lnSpc>
              <a:spcBef>
                <a:spcPts val="0"/>
              </a:spcBef>
              <a:buFont typeface="+mj-lt"/>
              <a:buAutoNum type="arabicParenR"/>
            </a:pP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теорія ієрархії потреб </a:t>
            </a:r>
            <a:r>
              <a:rPr lang="uk-UA" sz="28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Абрахама</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Маслоу</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p>
          <a:p>
            <a:pPr lvl="0" algn="just">
              <a:lnSpc>
                <a:spcPct val="114000"/>
              </a:lnSpc>
              <a:spcBef>
                <a:spcPts val="0"/>
              </a:spcBef>
              <a:buFont typeface="+mj-lt"/>
              <a:buAutoNum type="arabicParenR"/>
            </a:pPr>
            <a:r>
              <a:rPr lang="ru-RU" sz="28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теорії</a:t>
            </a:r>
            <a:r>
              <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ERG </a:t>
            </a:r>
            <a:r>
              <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К. </a:t>
            </a:r>
            <a:r>
              <a:rPr lang="ru-RU" sz="28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Альдерфера</a:t>
            </a:r>
            <a:r>
              <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4000"/>
              </a:lnSpc>
              <a:spcBef>
                <a:spcPts val="0"/>
              </a:spcBef>
              <a:buFont typeface="+mj-lt"/>
              <a:buAutoNum type="arabicParenR"/>
            </a:pP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теорія </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потреб Девіда </a:t>
            </a:r>
            <a:r>
              <a:rPr lang="uk-UA" sz="28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МакКлеланда</a:t>
            </a: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4000"/>
              </a:lnSpc>
              <a:spcBef>
                <a:spcPts val="0"/>
              </a:spcBef>
              <a:buFont typeface="+mj-lt"/>
              <a:buAutoNum type="arabicParenR"/>
            </a:pPr>
            <a:r>
              <a:rPr lang="uk-UA"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теорія мотиваційної гігієни Фредеріка </a:t>
            </a:r>
            <a:r>
              <a:rPr lang="uk-UA" sz="28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Герцберга</a:t>
            </a:r>
            <a:r>
              <a:rPr lang="uk-UA" sz="28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360000" algn="just">
              <a:lnSpc>
                <a:spcPct val="114000"/>
              </a:lnSpc>
              <a:spcBef>
                <a:spcPts val="0"/>
              </a:spcBef>
            </a:pP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75829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7127" y="624110"/>
            <a:ext cx="10044546" cy="636654"/>
          </a:xfrm>
        </p:spPr>
        <p:txBody>
          <a:bodyPr>
            <a:normAutofit/>
          </a:bodyPr>
          <a:lstStyle/>
          <a:p>
            <a:pPr algn="just">
              <a:spcBef>
                <a:spcPts val="0"/>
              </a:spcBef>
            </a:pPr>
            <a:r>
              <a:rPr lang="uk-UA" sz="2400" b="1" dirty="0">
                <a:solidFill>
                  <a:schemeClr val="tx1"/>
                </a:solidFill>
                <a:latin typeface="Times New Roman" panose="02020603050405020304" pitchFamily="18" charset="0"/>
                <a:cs typeface="Times New Roman" panose="02020603050405020304" pitchFamily="18" charset="0"/>
              </a:rPr>
              <a:t>2</a:t>
            </a:r>
            <a:r>
              <a:rPr lang="uk-UA" sz="2400" b="1" dirty="0" smtClean="0">
                <a:solidFill>
                  <a:schemeClr val="tx1"/>
                </a:solidFill>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Змістовні теорії мотивації. </a:t>
            </a:r>
          </a:p>
        </p:txBody>
      </p:sp>
      <p:sp>
        <p:nvSpPr>
          <p:cNvPr id="3" name="Объект 2"/>
          <p:cNvSpPr>
            <a:spLocks noGrp="1"/>
          </p:cNvSpPr>
          <p:nvPr>
            <p:ph idx="1"/>
          </p:nvPr>
        </p:nvSpPr>
        <p:spPr>
          <a:xfrm>
            <a:off x="997527" y="1149927"/>
            <a:ext cx="10507085" cy="5237018"/>
          </a:xfrm>
        </p:spPr>
        <p:txBody>
          <a:bodyPr>
            <a:noAutofit/>
          </a:bodyPr>
          <a:lstStyle/>
          <a:p>
            <a:pPr indent="540385" algn="just">
              <a:lnSpc>
                <a:spcPct val="114000"/>
              </a:lnSpc>
              <a:spcBef>
                <a:spcPts val="0"/>
              </a:spcBef>
            </a:pPr>
            <a:r>
              <a:rPr lang="uk-UA" sz="2800" b="1" i="1" dirty="0">
                <a:solidFill>
                  <a:schemeClr val="tx1"/>
                </a:solidFill>
                <a:latin typeface="Times New Roman" panose="02020603050405020304" pitchFamily="18" charset="0"/>
                <a:cs typeface="Times New Roman" panose="02020603050405020304" pitchFamily="18" charset="0"/>
              </a:rPr>
              <a:t>Теорія ієрархії потреб </a:t>
            </a:r>
            <a:r>
              <a:rPr lang="uk-UA" sz="2800" b="1" i="1" dirty="0" err="1">
                <a:solidFill>
                  <a:schemeClr val="tx1"/>
                </a:solidFill>
                <a:latin typeface="Times New Roman" panose="02020603050405020304" pitchFamily="18" charset="0"/>
                <a:cs typeface="Times New Roman" panose="02020603050405020304" pitchFamily="18" charset="0"/>
              </a:rPr>
              <a:t>Абрахама</a:t>
            </a:r>
            <a:r>
              <a:rPr lang="uk-UA" sz="2800" b="1" i="1" dirty="0">
                <a:solidFill>
                  <a:schemeClr val="tx1"/>
                </a:solidFill>
                <a:latin typeface="Times New Roman" panose="02020603050405020304" pitchFamily="18" charset="0"/>
                <a:cs typeface="Times New Roman" panose="02020603050405020304" pitchFamily="18" charset="0"/>
              </a:rPr>
              <a:t> Маслоу </a:t>
            </a:r>
            <a:r>
              <a:rPr lang="uk-UA" sz="2800" dirty="0">
                <a:solidFill>
                  <a:schemeClr val="tx1"/>
                </a:solidFill>
                <a:latin typeface="Times New Roman" panose="02020603050405020304" pitchFamily="18" charset="0"/>
                <a:cs typeface="Times New Roman" panose="02020603050405020304" pitchFamily="18" charset="0"/>
              </a:rPr>
              <a:t>ґрунтується на тезах</a:t>
            </a:r>
            <a:r>
              <a:rPr lang="uk-UA" sz="2800" dirty="0" smtClean="0">
                <a:solidFill>
                  <a:schemeClr val="tx1"/>
                </a:solidFill>
                <a:latin typeface="Times New Roman" panose="02020603050405020304" pitchFamily="18" charset="0"/>
                <a:cs typeface="Times New Roman" panose="02020603050405020304" pitchFamily="18" charset="0"/>
              </a:rPr>
              <a:t>:</a:t>
            </a:r>
          </a:p>
          <a:p>
            <a:pPr lvl="0" algn="just">
              <a:lnSpc>
                <a:spcPct val="114000"/>
              </a:lnSpc>
              <a:spcBef>
                <a:spcPts val="0"/>
              </a:spcBef>
              <a:buFont typeface="+mj-lt"/>
              <a:buAutoNum type="arabicParenR"/>
            </a:pPr>
            <a:r>
              <a:rPr lang="uk-UA" sz="2800" dirty="0" smtClean="0">
                <a:solidFill>
                  <a:schemeClr val="tx1"/>
                </a:solidFill>
                <a:latin typeface="Times New Roman" panose="02020603050405020304" pitchFamily="18" charset="0"/>
                <a:cs typeface="Times New Roman" panose="02020603050405020304" pitchFamily="18" charset="0"/>
              </a:rPr>
              <a:t>потреби </a:t>
            </a:r>
            <a:r>
              <a:rPr lang="uk-UA" sz="2800" dirty="0">
                <a:solidFill>
                  <a:schemeClr val="tx1"/>
                </a:solidFill>
                <a:latin typeface="Times New Roman" panose="02020603050405020304" pitchFamily="18" charset="0"/>
                <a:cs typeface="Times New Roman" panose="02020603050405020304" pitchFamily="18" charset="0"/>
              </a:rPr>
              <a:t>людини мають ієрархічну структуру (пріоритетність</a:t>
            </a:r>
            <a:r>
              <a:rPr lang="uk-UA" sz="2800" dirty="0" smtClean="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pPr lvl="0" algn="just">
              <a:lnSpc>
                <a:spcPct val="114000"/>
              </a:lnSpc>
              <a:spcBef>
                <a:spcPts val="0"/>
              </a:spcBef>
              <a:buFont typeface="+mj-lt"/>
              <a:buAutoNum type="arabicParenR"/>
            </a:pPr>
            <a:r>
              <a:rPr lang="uk-UA" sz="2800" dirty="0">
                <a:solidFill>
                  <a:schemeClr val="tx1"/>
                </a:solidFill>
                <a:latin typeface="Times New Roman" panose="02020603050405020304" pitchFamily="18" charset="0"/>
                <a:cs typeface="Times New Roman" panose="02020603050405020304" pitchFamily="18" charset="0"/>
              </a:rPr>
              <a:t>поведінка людини визначається найсильнішою на даний момент потребою;</a:t>
            </a:r>
            <a:endParaRPr lang="ru-RU" sz="2800" dirty="0">
              <a:solidFill>
                <a:schemeClr val="tx1"/>
              </a:solidFill>
              <a:latin typeface="Times New Roman" panose="02020603050405020304" pitchFamily="18" charset="0"/>
              <a:cs typeface="Times New Roman" panose="02020603050405020304" pitchFamily="18" charset="0"/>
            </a:endParaRPr>
          </a:p>
          <a:p>
            <a:pPr lvl="0" algn="just">
              <a:lnSpc>
                <a:spcPct val="114000"/>
              </a:lnSpc>
              <a:spcBef>
                <a:spcPts val="0"/>
              </a:spcBef>
              <a:buFont typeface="+mj-lt"/>
              <a:buAutoNum type="arabicParenR"/>
            </a:pPr>
            <a:r>
              <a:rPr lang="uk-UA" sz="2800" dirty="0">
                <a:solidFill>
                  <a:schemeClr val="tx1"/>
                </a:solidFill>
                <a:latin typeface="Times New Roman" panose="02020603050405020304" pitchFamily="18" charset="0"/>
                <a:cs typeface="Times New Roman" panose="02020603050405020304" pitchFamily="18" charset="0"/>
              </a:rPr>
              <a:t>найсильніша потреба визначає поведінку людини до моменту її задоволення;</a:t>
            </a:r>
            <a:endParaRPr lang="ru-RU" sz="2800" dirty="0">
              <a:solidFill>
                <a:schemeClr val="tx1"/>
              </a:solidFill>
              <a:latin typeface="Times New Roman" panose="02020603050405020304" pitchFamily="18" charset="0"/>
              <a:cs typeface="Times New Roman" panose="02020603050405020304" pitchFamily="18" charset="0"/>
            </a:endParaRPr>
          </a:p>
          <a:p>
            <a:pPr lvl="0" algn="just">
              <a:lnSpc>
                <a:spcPct val="114000"/>
              </a:lnSpc>
              <a:spcBef>
                <a:spcPts val="0"/>
              </a:spcBef>
              <a:buFont typeface="+mj-lt"/>
              <a:buAutoNum type="arabicParenR"/>
            </a:pPr>
            <a:r>
              <a:rPr lang="uk-UA" sz="2800" dirty="0">
                <a:solidFill>
                  <a:schemeClr val="tx1"/>
                </a:solidFill>
                <a:latin typeface="Times New Roman" panose="02020603050405020304" pitchFamily="18" charset="0"/>
                <a:cs typeface="Times New Roman" panose="02020603050405020304" pitchFamily="18" charset="0"/>
              </a:rPr>
              <a:t>за одночасного існування кількох сильних потреб домінують потреби нижчого рівня.</a:t>
            </a:r>
            <a:endParaRPr lang="ru-RU" sz="2800" dirty="0">
              <a:solidFill>
                <a:schemeClr val="tx1"/>
              </a:solidFill>
              <a:latin typeface="Times New Roman" panose="02020603050405020304" pitchFamily="18" charset="0"/>
              <a:cs typeface="Times New Roman" panose="02020603050405020304" pitchFamily="18" charset="0"/>
            </a:endParaRPr>
          </a:p>
          <a:p>
            <a:pPr marL="0" indent="0" algn="just">
              <a:lnSpc>
                <a:spcPct val="114000"/>
              </a:lnSpc>
              <a:spcBef>
                <a:spcPts val="0"/>
              </a:spcBef>
              <a:buNone/>
            </a:pPr>
            <a:r>
              <a:rPr lang="uk-UA" sz="2800" dirty="0">
                <a:solidFill>
                  <a:schemeClr val="tx1"/>
                </a:solidFill>
                <a:latin typeface="Times New Roman" panose="02020603050405020304" pitchFamily="18" charset="0"/>
                <a:cs typeface="Times New Roman" panose="02020603050405020304" pitchFamily="18" charset="0"/>
              </a:rPr>
              <a:t>Потреби задовольняються в певному порядку: потреби нижчого рівня мають бути в прийнятному ступені задоволені, перш ніж для </a:t>
            </a:r>
            <a:r>
              <a:rPr lang="uk-UA" sz="2800" dirty="0" smtClean="0">
                <a:solidFill>
                  <a:schemeClr val="tx1"/>
                </a:solidFill>
                <a:latin typeface="Times New Roman" panose="02020603050405020304" pitchFamily="18" charset="0"/>
                <a:cs typeface="Times New Roman" panose="02020603050405020304" pitchFamily="18" charset="0"/>
              </a:rPr>
              <a:t> </a:t>
            </a:r>
            <a:r>
              <a:rPr lang="uk-UA" sz="2800" dirty="0">
                <a:solidFill>
                  <a:schemeClr val="tx1"/>
                </a:solidFill>
                <a:latin typeface="Times New Roman" panose="02020603050405020304" pitchFamily="18" charset="0"/>
                <a:cs typeface="Times New Roman" panose="02020603050405020304" pitchFamily="18" charset="0"/>
              </a:rPr>
              <a:t>людини стануть істотно важливими потреби більш високого рівня.</a:t>
            </a:r>
            <a:endParaRPr lang="ru-RU" sz="2800" dirty="0">
              <a:solidFill>
                <a:schemeClr val="tx1"/>
              </a:solidFill>
              <a:latin typeface="Times New Roman" panose="02020603050405020304" pitchFamily="18" charset="0"/>
              <a:cs typeface="Times New Roman" panose="02020603050405020304" pitchFamily="18" charset="0"/>
            </a:endParaRPr>
          </a:p>
          <a:p>
            <a:pPr marL="0" indent="360000" algn="just">
              <a:lnSpc>
                <a:spcPct val="114000"/>
              </a:lnSpc>
              <a:spcBef>
                <a:spcPts val="0"/>
              </a:spcBef>
            </a:pP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4891379"/>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1701</TotalTime>
  <Words>2049</Words>
  <Application>Microsoft Office PowerPoint</Application>
  <PresentationFormat>Широкоэкранный</PresentationFormat>
  <Paragraphs>199</Paragraphs>
  <Slides>32</Slides>
  <Notes>1</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32</vt:i4>
      </vt:variant>
    </vt:vector>
  </HeadingPairs>
  <TitlesOfParts>
    <vt:vector size="41" baseType="lpstr">
      <vt:lpstr>Arial</vt:lpstr>
      <vt:lpstr>Bookman Old Style</vt:lpstr>
      <vt:lpstr>Calibri</vt:lpstr>
      <vt:lpstr>Century Gothic</vt:lpstr>
      <vt:lpstr>Google Sans</vt:lpstr>
      <vt:lpstr>Symbol</vt:lpstr>
      <vt:lpstr>Times New Roman</vt:lpstr>
      <vt:lpstr>Wingdings 3</vt:lpstr>
      <vt:lpstr>Легкий дым</vt:lpstr>
      <vt:lpstr>Презентация PowerPoint</vt:lpstr>
      <vt:lpstr>1. Поняття та основні категорії мотивації.</vt:lpstr>
      <vt:lpstr>1. Поняття та основні категорії мотивації.</vt:lpstr>
      <vt:lpstr>1. Поняття та основні категорії мотивації.</vt:lpstr>
      <vt:lpstr>1. Поняття та основні категорії мотивації.</vt:lpstr>
      <vt:lpstr>1. Поняття та основні категорії мотивації.</vt:lpstr>
      <vt:lpstr>1. Поняття та основні категорії мотивації.</vt:lpstr>
      <vt:lpstr>2. Змістовні теорії мотивації. </vt:lpstr>
      <vt:lpstr>2. Змістовні теорії мотивації. </vt:lpstr>
      <vt:lpstr>2. Змістовні теорії мотивації. </vt:lpstr>
      <vt:lpstr>2. Змістовні теорії мотивації. </vt:lpstr>
      <vt:lpstr>2. Змістовні теорії мотивації. </vt:lpstr>
      <vt:lpstr>2. Змістовні теорії мотивації. </vt:lpstr>
      <vt:lpstr>2. Змістовні теорії мотивації. </vt:lpstr>
      <vt:lpstr>2. Змістовні теорії мотивації. </vt:lpstr>
      <vt:lpstr>2. Змістовні теорії мотивації. </vt:lpstr>
      <vt:lpstr>2. Змістовні теорії мотивації. </vt:lpstr>
      <vt:lpstr>2. Змістовні теорії мотивації. </vt:lpstr>
      <vt:lpstr>3. Процесійні теорії мотивації. (Теорії процесу мотивації) </vt:lpstr>
      <vt:lpstr>3. Процесійні теорії мотивації. </vt:lpstr>
      <vt:lpstr>3. Процесійні теорії мотивації. </vt:lpstr>
      <vt:lpstr>3. Процесійні теорії мотивації. </vt:lpstr>
      <vt:lpstr>3. Процесійні теорії мотивації. </vt:lpstr>
      <vt:lpstr>3. Процесійні теорії мотивації. </vt:lpstr>
      <vt:lpstr>3. Процесійні теорії мотивації. </vt:lpstr>
      <vt:lpstr>3. Процесійні теорії мотивації. </vt:lpstr>
      <vt:lpstr>3. Процесійні теорії мотивації. </vt:lpstr>
      <vt:lpstr>4. Теорія підкріплення. </vt:lpstr>
      <vt:lpstr>4. Теорія підкріплення. </vt:lpstr>
      <vt:lpstr>4. Засоби мотиваційного впливу.</vt:lpstr>
      <vt:lpstr>5. Стимулювання праці: цілі, принципи, види, форми. </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Розвиток науки управління</dc:title>
  <dc:creator>zhalinska@gmail.com</dc:creator>
  <cp:lastModifiedBy>Пащенко Ольга Петрівна</cp:lastModifiedBy>
  <cp:revision>294</cp:revision>
  <dcterms:created xsi:type="dcterms:W3CDTF">2021-09-14T18:03:03Z</dcterms:created>
  <dcterms:modified xsi:type="dcterms:W3CDTF">2026-01-23T10:58:42Z</dcterms:modified>
</cp:coreProperties>
</file>