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1"/>
  </p:notesMasterIdLst>
  <p:sldIdLst>
    <p:sldId id="256" r:id="rId2"/>
    <p:sldId id="282" r:id="rId3"/>
    <p:sldId id="283" r:id="rId4"/>
    <p:sldId id="284" r:id="rId5"/>
    <p:sldId id="285" r:id="rId6"/>
    <p:sldId id="286" r:id="rId7"/>
    <p:sldId id="287" r:id="rId8"/>
    <p:sldId id="288" r:id="rId9"/>
    <p:sldId id="289" r:id="rId10"/>
    <p:sldId id="290" r:id="rId11"/>
    <p:sldId id="291" r:id="rId12"/>
    <p:sldId id="292" r:id="rId13"/>
    <p:sldId id="293" r:id="rId14"/>
    <p:sldId id="294" r:id="rId15"/>
    <p:sldId id="295" r:id="rId16"/>
    <p:sldId id="296" r:id="rId17"/>
    <p:sldId id="297" r:id="rId18"/>
    <p:sldId id="298" r:id="rId19"/>
    <p:sldId id="299"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60"/>
  </p:normalViewPr>
  <p:slideViewPr>
    <p:cSldViewPr snapToGrid="0">
      <p:cViewPr varScale="1">
        <p:scale>
          <a:sx n="110" d="100"/>
          <a:sy n="110" d="100"/>
        </p:scale>
        <p:origin x="55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994991-719E-4E2B-8EC9-9A725A3BA2F3}" type="datetimeFigureOut">
              <a:rPr lang="ru-RU" smtClean="0"/>
              <a:t>23.01.2026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CF0593-8A1D-4228-B608-BFD09A90601E}" type="slidenum">
              <a:rPr lang="ru-RU" smtClean="0"/>
              <a:t>‹#›</a:t>
            </a:fld>
            <a:endParaRPr lang="ru-RU"/>
          </a:p>
        </p:txBody>
      </p:sp>
    </p:spTree>
    <p:extLst>
      <p:ext uri="{BB962C8B-B14F-4D97-AF65-F5344CB8AC3E}">
        <p14:creationId xmlns:p14="http://schemas.microsoft.com/office/powerpoint/2010/main" val="2581396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smtClean="0"/>
          </a:p>
        </p:txBody>
      </p:sp>
      <p:sp>
        <p:nvSpPr>
          <p:cNvPr id="4" name="Номер слайда 3"/>
          <p:cNvSpPr>
            <a:spLocks noGrp="1"/>
          </p:cNvSpPr>
          <p:nvPr>
            <p:ph type="sldNum" sz="quarter" idx="10"/>
          </p:nvPr>
        </p:nvSpPr>
        <p:spPr/>
        <p:txBody>
          <a:bodyPr/>
          <a:lstStyle/>
          <a:p>
            <a:fld id="{63CF0593-8A1D-4228-B608-BFD09A90601E}" type="slidenum">
              <a:rPr lang="ru-RU" smtClean="0"/>
              <a:t>1</a:t>
            </a:fld>
            <a:endParaRPr lang="ru-RU"/>
          </a:p>
        </p:txBody>
      </p:sp>
    </p:spTree>
    <p:extLst>
      <p:ext uri="{BB962C8B-B14F-4D97-AF65-F5344CB8AC3E}">
        <p14:creationId xmlns:p14="http://schemas.microsoft.com/office/powerpoint/2010/main" val="2589789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1115257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1186384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D26214E-A33B-4B1A-99FF-01B6F1DD08B9}"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099792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20104888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D26214E-A33B-4B1A-99FF-01B6F1DD08B9}"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079912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2959451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25753280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2460852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3585330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498E584-E124-4E52-869F-89CF8BDA53FC}" type="datetimeFigureOut">
              <a:rPr lang="ru-RU" smtClean="0"/>
              <a:t>23.01.2026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1802737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2414235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498E584-E124-4E52-869F-89CF8BDA53FC}" type="datetimeFigureOut">
              <a:rPr lang="ru-RU" smtClean="0"/>
              <a:t>23.01.2026</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1107621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498E584-E124-4E52-869F-89CF8BDA53FC}" type="datetimeFigureOut">
              <a:rPr lang="ru-RU" smtClean="0"/>
              <a:t>23.01.2026</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3140980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98E584-E124-4E52-869F-89CF8BDA53FC}" type="datetimeFigureOut">
              <a:rPr lang="ru-RU" smtClean="0"/>
              <a:t>23.01.2026</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1443251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3991227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498E584-E124-4E52-869F-89CF8BDA53FC}" type="datetimeFigureOut">
              <a:rPr lang="ru-RU" smtClean="0"/>
              <a:t>23.01.2026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D26214E-A33B-4B1A-99FF-01B6F1DD08B9}" type="slidenum">
              <a:rPr lang="ru-RU" smtClean="0"/>
              <a:t>‹#›</a:t>
            </a:fld>
            <a:endParaRPr lang="ru-RU"/>
          </a:p>
        </p:txBody>
      </p:sp>
    </p:spTree>
    <p:extLst>
      <p:ext uri="{BB962C8B-B14F-4D97-AF65-F5344CB8AC3E}">
        <p14:creationId xmlns:p14="http://schemas.microsoft.com/office/powerpoint/2010/main" val="3871755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498E584-E124-4E52-869F-89CF8BDA53FC}" type="datetimeFigureOut">
              <a:rPr lang="ru-RU" smtClean="0"/>
              <a:t>23.01.2026</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D26214E-A33B-4B1A-99FF-01B6F1DD08B9}" type="slidenum">
              <a:rPr lang="ru-RU" smtClean="0"/>
              <a:t>‹#›</a:t>
            </a:fld>
            <a:endParaRPr lang="ru-RU"/>
          </a:p>
        </p:txBody>
      </p:sp>
    </p:spTree>
    <p:extLst>
      <p:ext uri="{BB962C8B-B14F-4D97-AF65-F5344CB8AC3E}">
        <p14:creationId xmlns:p14="http://schemas.microsoft.com/office/powerpoint/2010/main" val="239459686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656272" y="903160"/>
            <a:ext cx="9864435" cy="3879272"/>
          </a:xfrm>
        </p:spPr>
        <p:txBody>
          <a:bodyPr>
            <a:normAutofit fontScale="77500" lnSpcReduction="20000"/>
          </a:bodyPr>
          <a:lstStyle/>
          <a:p>
            <a:endParaRPr lang="ru-RU" dirty="0"/>
          </a:p>
          <a:p>
            <a:r>
              <a:rPr lang="uk-UA" dirty="0"/>
              <a:t> </a:t>
            </a:r>
            <a:endParaRPr lang="ru-RU" dirty="0"/>
          </a:p>
          <a:p>
            <a:r>
              <a:rPr lang="uk-UA" sz="3600" b="1" dirty="0"/>
              <a:t>Тема 5. Методи менеджменту. </a:t>
            </a:r>
            <a:endParaRPr lang="uk-UA" sz="3600" b="1" dirty="0" smtClean="0"/>
          </a:p>
          <a:p>
            <a:r>
              <a:rPr lang="uk-UA" sz="3600" dirty="0" smtClean="0"/>
              <a:t>1</a:t>
            </a:r>
            <a:r>
              <a:rPr lang="uk-UA" sz="3600" dirty="0"/>
              <a:t>. Сутність та класифікація методів менеджменту. </a:t>
            </a:r>
          </a:p>
          <a:p>
            <a:r>
              <a:rPr lang="uk-UA" sz="3600" dirty="0"/>
              <a:t>2. Економічні методи менеджменту. </a:t>
            </a:r>
          </a:p>
          <a:p>
            <a:r>
              <a:rPr lang="uk-UA" sz="3600" dirty="0"/>
              <a:t>3. Організаційно-розпорядчі методи менеджменту. </a:t>
            </a:r>
          </a:p>
          <a:p>
            <a:r>
              <a:rPr lang="uk-UA" sz="3600" dirty="0"/>
              <a:t>4. Соціально-психологічні методи менеджменту. </a:t>
            </a:r>
          </a:p>
          <a:p>
            <a:r>
              <a:rPr lang="uk-UA" sz="3600" dirty="0"/>
              <a:t>5. Технологічні методи менеджменту.</a:t>
            </a:r>
          </a:p>
          <a:p>
            <a:r>
              <a:rPr lang="uk-UA" sz="3600" dirty="0"/>
              <a:t>6. Правові методи менеджменту.</a:t>
            </a:r>
          </a:p>
          <a:p>
            <a:endParaRPr lang="ru-RU" dirty="0"/>
          </a:p>
        </p:txBody>
      </p:sp>
    </p:spTree>
    <p:extLst>
      <p:ext uri="{BB962C8B-B14F-4D97-AF65-F5344CB8AC3E}">
        <p14:creationId xmlns:p14="http://schemas.microsoft.com/office/powerpoint/2010/main" val="28085072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a:bodyPr>
          <a:lstStyle/>
          <a:p>
            <a:pPr lvl="0">
              <a:spcBef>
                <a:spcPts val="0"/>
              </a:spcBef>
            </a:pPr>
            <a:r>
              <a:rPr lang="en-US" sz="3500" b="1" dirty="0">
                <a:solidFill>
                  <a:prstClr val="black"/>
                </a:solidFill>
                <a:latin typeface="Times New Roman" panose="02020603050405020304" pitchFamily="18" charset="0"/>
                <a:ea typeface="+mn-ea"/>
                <a:cs typeface="Times New Roman" panose="02020603050405020304" pitchFamily="18" charset="0"/>
              </a:rPr>
              <a:t>3</a:t>
            </a:r>
            <a:r>
              <a:rPr lang="uk-UA" sz="3500" b="1" dirty="0" smtClean="0">
                <a:solidFill>
                  <a:prstClr val="black"/>
                </a:solidFill>
                <a:latin typeface="Times New Roman" panose="02020603050405020304" pitchFamily="18" charset="0"/>
                <a:ea typeface="+mn-ea"/>
                <a:cs typeface="Times New Roman" panose="02020603050405020304" pitchFamily="18" charset="0"/>
              </a:rPr>
              <a:t>. Організаційно-розпорядчі методи </a:t>
            </a:r>
            <a:r>
              <a:rPr lang="uk-UA" sz="3500" b="1" dirty="0">
                <a:solidFill>
                  <a:prstClr val="black"/>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782782" y="1551709"/>
            <a:ext cx="10964285" cy="4401078"/>
          </a:xfrm>
        </p:spPr>
        <p:txBody>
          <a:bodyPr>
            <a:noAutofit/>
          </a:bodyPr>
          <a:lstStyle/>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Адміністративні методи управління можна умовно поділити на </a:t>
            </a:r>
            <a:r>
              <a:rPr lang="uk-UA" sz="2800" i="1" dirty="0" smtClean="0">
                <a:solidFill>
                  <a:schemeClr val="tx1"/>
                </a:solidFill>
                <a:latin typeface="Times New Roman" panose="02020603050405020304" pitchFamily="18" charset="0"/>
                <a:cs typeface="Times New Roman" panose="02020603050405020304" pitchFamily="18" charset="0"/>
              </a:rPr>
              <a:t>організаційні та </a:t>
            </a:r>
            <a:r>
              <a:rPr lang="uk-UA" sz="2800" i="1" dirty="0" err="1" smtClean="0">
                <a:solidFill>
                  <a:schemeClr val="tx1"/>
                </a:solidFill>
                <a:latin typeface="Times New Roman" panose="02020603050405020304" pitchFamily="18" charset="0"/>
                <a:cs typeface="Times New Roman" panose="02020603050405020304" pitchFamily="18" charset="0"/>
              </a:rPr>
              <a:t>оперативно</a:t>
            </a:r>
            <a:r>
              <a:rPr lang="uk-UA" sz="2800" i="1" dirty="0" smtClean="0">
                <a:solidFill>
                  <a:schemeClr val="tx1"/>
                </a:solidFill>
                <a:latin typeface="Times New Roman" panose="02020603050405020304" pitchFamily="18" charset="0"/>
                <a:cs typeface="Times New Roman" panose="02020603050405020304" pitchFamily="18" charset="0"/>
              </a:rPr>
              <a:t>-розпорядчі</a:t>
            </a:r>
            <a:r>
              <a:rPr lang="uk-UA" sz="2800" dirty="0" smtClean="0">
                <a:solidFill>
                  <a:schemeClr val="tx1"/>
                </a:solidFill>
                <a:latin typeface="Times New Roman" panose="02020603050405020304" pitchFamily="18" charset="0"/>
                <a:cs typeface="Times New Roman" panose="02020603050405020304" pitchFamily="18" charset="0"/>
              </a:rPr>
              <a:t>. </a:t>
            </a:r>
          </a:p>
          <a:p>
            <a:pPr marL="0" indent="0" algn="just" fontAlgn="base">
              <a:buNone/>
            </a:pPr>
            <a:r>
              <a:rPr lang="uk-UA" sz="2800" b="1" i="1" dirty="0" smtClean="0">
                <a:solidFill>
                  <a:schemeClr val="tx1"/>
                </a:solidFill>
                <a:latin typeface="Times New Roman" panose="02020603050405020304" pitchFamily="18" charset="0"/>
                <a:cs typeface="Times New Roman" panose="02020603050405020304" pitchFamily="18" charset="0"/>
              </a:rPr>
              <a:t>Організаційні методи </a:t>
            </a:r>
            <a:r>
              <a:rPr lang="uk-UA" sz="2800" i="1" dirty="0" smtClean="0">
                <a:solidFill>
                  <a:schemeClr val="tx1"/>
                </a:solidFill>
                <a:latin typeface="Times New Roman" panose="02020603050405020304" pitchFamily="18" charset="0"/>
                <a:cs typeface="Times New Roman" panose="02020603050405020304" pitchFamily="18" charset="0"/>
              </a:rPr>
              <a:t>стосуються в основному процесу формування і функціонування організаційної структури управління</a:t>
            </a:r>
            <a:r>
              <a:rPr lang="uk-UA" sz="2800" dirty="0" smtClean="0">
                <a:solidFill>
                  <a:schemeClr val="tx1"/>
                </a:solidFill>
                <a:latin typeface="Times New Roman" panose="02020603050405020304" pitchFamily="18" charset="0"/>
                <a:cs typeface="Times New Roman" panose="02020603050405020304" pitchFamily="18" charset="0"/>
              </a:rPr>
              <a:t>, і вирішують наступні завдання: підбір і розстановку кадрів; постановку завдань для кожного працівника; визначення їх функцій, прав і обов’язків; проведення інструктажів для працівників; планування та організацію їх виконання; погодження роботи в часі і просторі; налагодження контролю за виконанням.</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7518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a:bodyPr>
          <a:lstStyle/>
          <a:p>
            <a:pPr lvl="0">
              <a:spcBef>
                <a:spcPts val="0"/>
              </a:spcBef>
            </a:pPr>
            <a:r>
              <a:rPr lang="en-US" sz="3500" b="1" dirty="0">
                <a:solidFill>
                  <a:prstClr val="black"/>
                </a:solidFill>
                <a:latin typeface="Times New Roman" panose="02020603050405020304" pitchFamily="18" charset="0"/>
                <a:ea typeface="+mn-ea"/>
                <a:cs typeface="Times New Roman" panose="02020603050405020304" pitchFamily="18" charset="0"/>
              </a:rPr>
              <a:t>3</a:t>
            </a:r>
            <a:r>
              <a:rPr lang="uk-UA" sz="3500" b="1" dirty="0" smtClean="0">
                <a:solidFill>
                  <a:prstClr val="black"/>
                </a:solidFill>
                <a:latin typeface="Times New Roman" panose="02020603050405020304" pitchFamily="18" charset="0"/>
                <a:ea typeface="+mn-ea"/>
                <a:cs typeface="Times New Roman" panose="02020603050405020304" pitchFamily="18" charset="0"/>
              </a:rPr>
              <a:t>. Організаційно-розпорядчі методи управління</a:t>
            </a:r>
            <a:endParaRPr lang="ru-RU" dirty="0"/>
          </a:p>
        </p:txBody>
      </p:sp>
      <p:sp>
        <p:nvSpPr>
          <p:cNvPr id="3" name="Объект 2"/>
          <p:cNvSpPr>
            <a:spLocks noGrp="1"/>
          </p:cNvSpPr>
          <p:nvPr>
            <p:ph idx="1"/>
          </p:nvPr>
        </p:nvSpPr>
        <p:spPr>
          <a:xfrm>
            <a:off x="782782" y="1551709"/>
            <a:ext cx="10964285" cy="4401078"/>
          </a:xfrm>
        </p:spPr>
        <p:txBody>
          <a:bodyPr>
            <a:noAutofit/>
          </a:bodyPr>
          <a:lstStyle/>
          <a:p>
            <a:pPr marL="0" indent="0" algn="just" fontAlgn="base">
              <a:buNone/>
            </a:pPr>
            <a:r>
              <a:rPr lang="uk-UA" sz="2800" i="1" dirty="0" smtClean="0">
                <a:solidFill>
                  <a:schemeClr val="tx1"/>
                </a:solidFill>
                <a:latin typeface="Times New Roman" panose="02020603050405020304" pitchFamily="18" charset="0"/>
                <a:cs typeface="Times New Roman" panose="02020603050405020304" pitchFamily="18" charset="0"/>
              </a:rPr>
              <a:t>Організаційні способи </a:t>
            </a:r>
            <a:r>
              <a:rPr lang="uk-UA" sz="2800" dirty="0" smtClean="0">
                <a:solidFill>
                  <a:schemeClr val="tx1"/>
                </a:solidFill>
                <a:latin typeface="Times New Roman" panose="02020603050405020304" pitchFamily="18" charset="0"/>
                <a:cs typeface="Times New Roman" panose="02020603050405020304" pitchFamily="18" charset="0"/>
              </a:rPr>
              <a:t>впливу реалізуються через документи тривалої дії та поділяються на способи: </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 організаційного </a:t>
            </a:r>
            <a:r>
              <a:rPr lang="uk-UA" sz="2800" i="1" dirty="0" smtClean="0">
                <a:solidFill>
                  <a:schemeClr val="tx1"/>
                </a:solidFill>
                <a:latin typeface="Times New Roman" panose="02020603050405020304" pitchFamily="18" charset="0"/>
                <a:cs typeface="Times New Roman" panose="02020603050405020304" pitchFamily="18" charset="0"/>
              </a:rPr>
              <a:t>регламентування</a:t>
            </a:r>
            <a:r>
              <a:rPr lang="uk-UA" sz="2800" dirty="0" smtClean="0">
                <a:solidFill>
                  <a:schemeClr val="tx1"/>
                </a:solidFill>
                <a:latin typeface="Times New Roman" panose="02020603050405020304" pitchFamily="18" charset="0"/>
                <a:cs typeface="Times New Roman" panose="02020603050405020304" pitchFamily="18" charset="0"/>
              </a:rPr>
              <a:t> (через закони, положення, статути, укази тощо).</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 організаційного </a:t>
            </a:r>
            <a:r>
              <a:rPr lang="uk-UA" sz="2800" i="1" dirty="0" smtClean="0">
                <a:solidFill>
                  <a:schemeClr val="tx1"/>
                </a:solidFill>
                <a:latin typeface="Times New Roman" panose="02020603050405020304" pitchFamily="18" charset="0"/>
                <a:cs typeface="Times New Roman" panose="02020603050405020304" pitchFamily="18" charset="0"/>
              </a:rPr>
              <a:t>нормування</a:t>
            </a:r>
            <a:r>
              <a:rPr lang="uk-UA" sz="2800" dirty="0" smtClean="0">
                <a:solidFill>
                  <a:schemeClr val="tx1"/>
                </a:solidFill>
                <a:latin typeface="Times New Roman" panose="02020603050405020304" pitchFamily="18" charset="0"/>
                <a:cs typeface="Times New Roman" panose="02020603050405020304" pitchFamily="18" charset="0"/>
              </a:rPr>
              <a:t> витрат сировини, енергії, інструменту, розмірів амортизації тощо. </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 організаційного </a:t>
            </a:r>
            <a:r>
              <a:rPr lang="uk-UA" sz="2800" i="1" dirty="0" smtClean="0">
                <a:solidFill>
                  <a:schemeClr val="tx1"/>
                </a:solidFill>
                <a:latin typeface="Times New Roman" panose="02020603050405020304" pitchFamily="18" charset="0"/>
                <a:cs typeface="Times New Roman" panose="02020603050405020304" pitchFamily="18" charset="0"/>
              </a:rPr>
              <a:t>інструктування</a:t>
            </a:r>
            <a:r>
              <a:rPr lang="uk-UA" sz="2800" dirty="0" smtClean="0">
                <a:solidFill>
                  <a:schemeClr val="tx1"/>
                </a:solidFill>
                <a:latin typeface="Times New Roman" panose="02020603050405020304" pitchFamily="18" charset="0"/>
                <a:cs typeface="Times New Roman" panose="02020603050405020304" pitchFamily="18" charset="0"/>
              </a:rPr>
              <a:t> через інструкції, правила, вимоги.</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 організаційного </a:t>
            </a:r>
            <a:r>
              <a:rPr lang="uk-UA" sz="2800" i="1" dirty="0" smtClean="0">
                <a:solidFill>
                  <a:schemeClr val="tx1"/>
                </a:solidFill>
                <a:latin typeface="Times New Roman" panose="02020603050405020304" pitchFamily="18" charset="0"/>
                <a:cs typeface="Times New Roman" panose="02020603050405020304" pitchFamily="18" charset="0"/>
              </a:rPr>
              <a:t>інформування</a:t>
            </a:r>
            <a:r>
              <a:rPr lang="uk-UA" sz="2800" dirty="0" smtClean="0">
                <a:solidFill>
                  <a:schemeClr val="tx1"/>
                </a:solidFill>
                <a:latin typeface="Times New Roman" panose="02020603050405020304" pitchFamily="18" charset="0"/>
                <a:cs typeface="Times New Roman" panose="02020603050405020304" pitchFamily="18" charset="0"/>
              </a:rPr>
              <a:t> за допомогою актів, протоколів, доповідних записок, телеграм, заяв.</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893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a:bodyPr>
          <a:lstStyle/>
          <a:p>
            <a:pPr lvl="0">
              <a:spcBef>
                <a:spcPts val="0"/>
              </a:spcBef>
            </a:pPr>
            <a:r>
              <a:rPr lang="en-US" sz="3500" b="1" dirty="0" smtClean="0">
                <a:solidFill>
                  <a:prstClr val="black"/>
                </a:solidFill>
                <a:latin typeface="Times New Roman" panose="02020603050405020304" pitchFamily="18" charset="0"/>
                <a:ea typeface="+mn-ea"/>
                <a:cs typeface="Times New Roman" panose="02020603050405020304" pitchFamily="18" charset="0"/>
              </a:rPr>
              <a:t>3</a:t>
            </a:r>
            <a:r>
              <a:rPr lang="uk-UA" sz="3500" b="1" dirty="0" smtClean="0">
                <a:solidFill>
                  <a:prstClr val="black"/>
                </a:solidFill>
                <a:latin typeface="Times New Roman" panose="02020603050405020304" pitchFamily="18" charset="0"/>
                <a:ea typeface="+mn-ea"/>
                <a:cs typeface="Times New Roman" panose="02020603050405020304" pitchFamily="18" charset="0"/>
              </a:rPr>
              <a:t>. Організаційно-розпорядчі методи </a:t>
            </a:r>
            <a:r>
              <a:rPr lang="uk-UA" sz="3500" b="1" dirty="0">
                <a:solidFill>
                  <a:prstClr val="black"/>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782782" y="1551709"/>
            <a:ext cx="10964285" cy="4401078"/>
          </a:xfrm>
        </p:spPr>
        <p:txBody>
          <a:bodyPr>
            <a:noAutofit/>
          </a:bodyPr>
          <a:lstStyle/>
          <a:p>
            <a:pPr marL="0" indent="0" algn="just" fontAlgn="base">
              <a:buNone/>
            </a:pPr>
            <a:r>
              <a:rPr lang="uk-UA" sz="2800" i="1" dirty="0" err="1" smtClean="0">
                <a:solidFill>
                  <a:schemeClr val="tx1"/>
                </a:solidFill>
                <a:latin typeface="Times New Roman" panose="02020603050405020304" pitchFamily="18" charset="0"/>
                <a:cs typeface="Times New Roman" panose="02020603050405020304" pitchFamily="18" charset="0"/>
              </a:rPr>
              <a:t>Оперативно</a:t>
            </a:r>
            <a:r>
              <a:rPr lang="uk-UA" sz="2800" i="1" dirty="0" smtClean="0">
                <a:solidFill>
                  <a:schemeClr val="tx1"/>
                </a:solidFill>
                <a:latin typeface="Times New Roman" panose="02020603050405020304" pitchFamily="18" charset="0"/>
                <a:cs typeface="Times New Roman" panose="02020603050405020304" pitchFamily="18" charset="0"/>
              </a:rPr>
              <a:t>-розпорядчі методи </a:t>
            </a:r>
            <a:r>
              <a:rPr lang="uk-UA" sz="2800" dirty="0" smtClean="0">
                <a:solidFill>
                  <a:schemeClr val="tx1"/>
                </a:solidFill>
                <a:latin typeface="Times New Roman" panose="02020603050405020304" pitchFamily="18" charset="0"/>
                <a:cs typeface="Times New Roman" panose="02020603050405020304" pitchFamily="18" charset="0"/>
              </a:rPr>
              <a:t>забезпечують оперативне управління сумісною діяльністю і представлені у формі документів та директив, які містять інформацію про те що, кому і коли потрібно зробити. Методи </a:t>
            </a:r>
            <a:r>
              <a:rPr lang="uk-UA" sz="2800" dirty="0" err="1" smtClean="0">
                <a:solidFill>
                  <a:schemeClr val="tx1"/>
                </a:solidFill>
                <a:latin typeface="Times New Roman" panose="02020603050405020304" pitchFamily="18" charset="0"/>
                <a:cs typeface="Times New Roman" panose="02020603050405020304" pitchFamily="18" charset="0"/>
              </a:rPr>
              <a:t>оперативно</a:t>
            </a:r>
            <a:r>
              <a:rPr lang="uk-UA" sz="2800" dirty="0" smtClean="0">
                <a:solidFill>
                  <a:schemeClr val="tx1"/>
                </a:solidFill>
                <a:latin typeface="Times New Roman" panose="02020603050405020304" pitchFamily="18" charset="0"/>
                <a:cs typeface="Times New Roman" panose="02020603050405020304" pitchFamily="18" charset="0"/>
              </a:rPr>
              <a:t>-розпорядчого впливу поділяють на методи оперативні (план, нарада, вказівки, зауваження) і розпорядчі (директиви, постанови, рішення, накази). </a:t>
            </a:r>
          </a:p>
          <a:p>
            <a:pPr marL="0" indent="0" algn="just" fontAlgn="base">
              <a:buNone/>
            </a:pPr>
            <a:r>
              <a:rPr lang="uk-UA" sz="2800" i="1" dirty="0" smtClean="0">
                <a:solidFill>
                  <a:schemeClr val="tx1"/>
                </a:solidFill>
                <a:latin typeface="Times New Roman" panose="02020603050405020304" pitchFamily="18" charset="0"/>
                <a:cs typeface="Times New Roman" panose="02020603050405020304" pitchFamily="18" charset="0"/>
              </a:rPr>
              <a:t>Директива </a:t>
            </a:r>
            <a:r>
              <a:rPr lang="uk-UA" sz="2800" dirty="0" smtClean="0">
                <a:solidFill>
                  <a:schemeClr val="tx1"/>
                </a:solidFill>
                <a:latin typeface="Times New Roman" panose="02020603050405020304" pitchFamily="18" charset="0"/>
                <a:cs typeface="Times New Roman" panose="02020603050405020304" pitchFamily="18" charset="0"/>
              </a:rPr>
              <a:t>– це рішення про цілі перспективного розвитку окремих структурних підрозділів, підприємств, організацій, господарських систем та галузей. Директиви визначають загальну мету господарювання на тривалий період, яка потребує якісної зміни способів і методів роботи. </a:t>
            </a:r>
          </a:p>
        </p:txBody>
      </p:sp>
    </p:spTree>
    <p:extLst>
      <p:ext uri="{BB962C8B-B14F-4D97-AF65-F5344CB8AC3E}">
        <p14:creationId xmlns:p14="http://schemas.microsoft.com/office/powerpoint/2010/main" val="28111680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a:bodyPr>
          <a:lstStyle/>
          <a:p>
            <a:pPr lvl="0">
              <a:spcBef>
                <a:spcPts val="0"/>
              </a:spcBef>
            </a:pPr>
            <a:r>
              <a:rPr lang="en-US" sz="3500" b="1" dirty="0">
                <a:solidFill>
                  <a:prstClr val="black"/>
                </a:solidFill>
                <a:latin typeface="Times New Roman" panose="02020603050405020304" pitchFamily="18" charset="0"/>
                <a:ea typeface="+mn-ea"/>
                <a:cs typeface="Times New Roman" panose="02020603050405020304" pitchFamily="18" charset="0"/>
              </a:rPr>
              <a:t>3</a:t>
            </a:r>
            <a:r>
              <a:rPr lang="uk-UA" sz="3500" b="1" dirty="0" smtClean="0">
                <a:solidFill>
                  <a:prstClr val="black"/>
                </a:solidFill>
                <a:latin typeface="Times New Roman" panose="02020603050405020304" pitchFamily="18" charset="0"/>
                <a:ea typeface="+mn-ea"/>
                <a:cs typeface="Times New Roman" panose="02020603050405020304" pitchFamily="18" charset="0"/>
              </a:rPr>
              <a:t>. Організаційно-розпорядчі методи </a:t>
            </a:r>
            <a:r>
              <a:rPr lang="uk-UA" sz="3500" b="1" dirty="0" smtClean="0">
                <a:solidFill>
                  <a:prstClr val="black"/>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782782" y="1551709"/>
            <a:ext cx="10964285" cy="4401078"/>
          </a:xfrm>
        </p:spPr>
        <p:txBody>
          <a:bodyPr>
            <a:noAutofit/>
          </a:bodyPr>
          <a:lstStyle/>
          <a:p>
            <a:pPr marL="0" indent="0" algn="just" fontAlgn="base">
              <a:buNone/>
            </a:pPr>
            <a:r>
              <a:rPr lang="uk-UA" sz="2800" i="1" dirty="0" smtClean="0">
                <a:solidFill>
                  <a:schemeClr val="tx1"/>
                </a:solidFill>
                <a:latin typeface="Times New Roman" panose="02020603050405020304" pitchFamily="18" charset="0"/>
                <a:cs typeface="Times New Roman" panose="02020603050405020304" pitchFamily="18" charset="0"/>
              </a:rPr>
              <a:t>Постанова </a:t>
            </a:r>
            <a:r>
              <a:rPr lang="uk-UA" sz="2800" dirty="0" smtClean="0">
                <a:solidFill>
                  <a:schemeClr val="tx1"/>
                </a:solidFill>
                <a:latin typeface="Times New Roman" panose="02020603050405020304" pitchFamily="18" charset="0"/>
                <a:cs typeface="Times New Roman" panose="02020603050405020304" pitchFamily="18" charset="0"/>
              </a:rPr>
              <a:t>– це прийнятий колегіальним органом управління (з’їздом, конференцією, колегією, комісією, правлінням) розпорядчого акту, який визначає шляхи вирішення важливих питань для всієї організації або її окремої підсистеми. </a:t>
            </a:r>
          </a:p>
          <a:p>
            <a:pPr marL="0" indent="0" algn="just" fontAlgn="base">
              <a:buNone/>
            </a:pPr>
            <a:r>
              <a:rPr lang="uk-UA" sz="2800" i="1" dirty="0" smtClean="0">
                <a:solidFill>
                  <a:schemeClr val="tx1"/>
                </a:solidFill>
                <a:latin typeface="Times New Roman" panose="02020603050405020304" pitchFamily="18" charset="0"/>
                <a:cs typeface="Times New Roman" panose="02020603050405020304" pitchFamily="18" charset="0"/>
              </a:rPr>
              <a:t>Наказ</a:t>
            </a:r>
            <a:r>
              <a:rPr lang="uk-UA" sz="2800" dirty="0" smtClean="0">
                <a:solidFill>
                  <a:schemeClr val="tx1"/>
                </a:solidFill>
                <a:latin typeface="Times New Roman" panose="02020603050405020304" pitchFamily="18" charset="0"/>
                <a:cs typeface="Times New Roman" panose="02020603050405020304" pitchFamily="18" charset="0"/>
              </a:rPr>
              <a:t> – це акт одноособового управління відповідно до принципу єдиноначальності, яким регулюється діяльність підприємств або закладів. Видавати накази можуть тільки керівник підприємства або його заступник, для яких таке право передбачено статутами, положеннями або повноваженнями вищої організації. </a:t>
            </a:r>
          </a:p>
        </p:txBody>
      </p:sp>
    </p:spTree>
    <p:extLst>
      <p:ext uri="{BB962C8B-B14F-4D97-AF65-F5344CB8AC3E}">
        <p14:creationId xmlns:p14="http://schemas.microsoft.com/office/powerpoint/2010/main" val="2518408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a:bodyPr>
          <a:lstStyle/>
          <a:p>
            <a:pPr lvl="0">
              <a:spcBef>
                <a:spcPts val="0"/>
              </a:spcBef>
            </a:pPr>
            <a:r>
              <a:rPr lang="en-US" sz="3500" b="1" dirty="0">
                <a:solidFill>
                  <a:prstClr val="black"/>
                </a:solidFill>
                <a:latin typeface="Times New Roman" panose="02020603050405020304" pitchFamily="18" charset="0"/>
                <a:ea typeface="+mn-ea"/>
                <a:cs typeface="Times New Roman" panose="02020603050405020304" pitchFamily="18" charset="0"/>
              </a:rPr>
              <a:t>3</a:t>
            </a:r>
            <a:r>
              <a:rPr lang="uk-UA" sz="3500" b="1" dirty="0" smtClean="0">
                <a:solidFill>
                  <a:prstClr val="black"/>
                </a:solidFill>
                <a:latin typeface="Times New Roman" panose="02020603050405020304" pitchFamily="18" charset="0"/>
                <a:ea typeface="+mn-ea"/>
                <a:cs typeface="Times New Roman" panose="02020603050405020304" pitchFamily="18" charset="0"/>
              </a:rPr>
              <a:t>. Організаційно-розпорядчі методи </a:t>
            </a:r>
            <a:r>
              <a:rPr lang="uk-UA" sz="3500" b="1" dirty="0">
                <a:solidFill>
                  <a:prstClr val="black"/>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782782" y="1551709"/>
            <a:ext cx="10964285" cy="4401078"/>
          </a:xfrm>
        </p:spPr>
        <p:txBody>
          <a:bodyPr>
            <a:noAutofit/>
          </a:bodyPr>
          <a:lstStyle/>
          <a:p>
            <a:pPr marL="0" indent="0" algn="just" fontAlgn="base">
              <a:buNone/>
            </a:pPr>
            <a:r>
              <a:rPr lang="uk-UA" sz="2800" i="1" dirty="0" smtClean="0">
                <a:solidFill>
                  <a:schemeClr val="tx1"/>
                </a:solidFill>
                <a:latin typeface="Times New Roman" panose="02020603050405020304" pitchFamily="18" charset="0"/>
                <a:cs typeface="Times New Roman" panose="02020603050405020304" pitchFamily="18" charset="0"/>
              </a:rPr>
              <a:t>Розпорядження</a:t>
            </a:r>
            <a:r>
              <a:rPr lang="uk-UA" sz="2800" dirty="0" smtClean="0">
                <a:solidFill>
                  <a:schemeClr val="tx1"/>
                </a:solidFill>
                <a:latin typeface="Times New Roman" panose="02020603050405020304" pitchFamily="18" charset="0"/>
                <a:cs typeface="Times New Roman" panose="02020603050405020304" pitchFamily="18" charset="0"/>
              </a:rPr>
              <a:t> – це акт управління відносно різних питань оперативної діяльності підприємства та його структурних підрозділів, які входять у компетенцію відповідної особи чи органу управління. Розпорядження можуть видавати заступники керівника і керівники підрозділів у межах наданих їм прав і повноважень, і з тих питань, які входять в коло їхніх безпосередніх обов’язків відповідно до положень про лінійні і функціональні ланки управління.</a:t>
            </a:r>
          </a:p>
        </p:txBody>
      </p:sp>
    </p:spTree>
    <p:extLst>
      <p:ext uri="{BB962C8B-B14F-4D97-AF65-F5344CB8AC3E}">
        <p14:creationId xmlns:p14="http://schemas.microsoft.com/office/powerpoint/2010/main" val="3720055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a:bodyPr>
          <a:lstStyle/>
          <a:p>
            <a:pPr lvl="0">
              <a:spcBef>
                <a:spcPts val="0"/>
              </a:spcBef>
            </a:pPr>
            <a:r>
              <a:rPr lang="en-US" sz="3500" b="1" dirty="0">
                <a:solidFill>
                  <a:prstClr val="black"/>
                </a:solidFill>
                <a:latin typeface="Times New Roman" panose="02020603050405020304" pitchFamily="18" charset="0"/>
                <a:ea typeface="+mn-ea"/>
                <a:cs typeface="Times New Roman" panose="02020603050405020304" pitchFamily="18" charset="0"/>
              </a:rPr>
              <a:t>4</a:t>
            </a:r>
            <a:r>
              <a:rPr lang="uk-UA" sz="3500" b="1" dirty="0" smtClean="0">
                <a:solidFill>
                  <a:prstClr val="black"/>
                </a:solidFill>
                <a:latin typeface="Times New Roman" panose="02020603050405020304" pitchFamily="18" charset="0"/>
                <a:ea typeface="+mn-ea"/>
                <a:cs typeface="Times New Roman" panose="02020603050405020304" pitchFamily="18" charset="0"/>
              </a:rPr>
              <a:t>. Соціальні методи </a:t>
            </a:r>
            <a:r>
              <a:rPr lang="uk-UA" sz="3500" b="1" dirty="0">
                <a:solidFill>
                  <a:prstClr val="black"/>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782782" y="1551709"/>
            <a:ext cx="10964285" cy="4401078"/>
          </a:xfrm>
        </p:spPr>
        <p:txBody>
          <a:bodyPr>
            <a:noAutofit/>
          </a:bodyPr>
          <a:lstStyle/>
          <a:p>
            <a:pPr marL="0" indent="0" algn="just" fontAlgn="base">
              <a:buNone/>
            </a:pPr>
            <a:r>
              <a:rPr lang="uk-UA" sz="2800" i="1" dirty="0" err="1" smtClean="0">
                <a:solidFill>
                  <a:schemeClr val="tx1"/>
                </a:solidFill>
                <a:latin typeface="Times New Roman" panose="02020603050405020304" pitchFamily="18" charset="0"/>
                <a:cs typeface="Times New Roman" panose="02020603050405020304" pitchFamily="18" charset="0"/>
              </a:rPr>
              <a:t>Пiд</a:t>
            </a:r>
            <a:r>
              <a:rPr lang="uk-UA" sz="2800" i="1" dirty="0" smtClean="0">
                <a:solidFill>
                  <a:schemeClr val="tx1"/>
                </a:solidFill>
                <a:latin typeface="Times New Roman" panose="02020603050405020304" pitchFamily="18" charset="0"/>
                <a:cs typeface="Times New Roman" panose="02020603050405020304" pitchFamily="18" charset="0"/>
              </a:rPr>
              <a:t> </a:t>
            </a:r>
            <a:r>
              <a:rPr lang="uk-UA" sz="2800" b="1" i="1" dirty="0" err="1" smtClean="0">
                <a:solidFill>
                  <a:schemeClr val="tx1"/>
                </a:solidFill>
                <a:latin typeface="Times New Roman" panose="02020603050405020304" pitchFamily="18" charset="0"/>
                <a:cs typeface="Times New Roman" panose="02020603050405020304" pitchFamily="18" charset="0"/>
              </a:rPr>
              <a:t>соцiальними</a:t>
            </a:r>
            <a:r>
              <a:rPr lang="uk-UA" sz="2800" b="1" i="1" dirty="0" smtClean="0">
                <a:solidFill>
                  <a:schemeClr val="tx1"/>
                </a:solidFill>
                <a:latin typeface="Times New Roman" panose="02020603050405020304" pitchFamily="18" charset="0"/>
                <a:cs typeface="Times New Roman" panose="02020603050405020304" pitchFamily="18" charset="0"/>
              </a:rPr>
              <a:t> методами </a:t>
            </a:r>
            <a:r>
              <a:rPr lang="uk-UA" sz="2800" b="1" i="1" dirty="0" err="1" smtClean="0">
                <a:solidFill>
                  <a:schemeClr val="tx1"/>
                </a:solidFill>
                <a:latin typeface="Times New Roman" panose="02020603050405020304" pitchFamily="18" charset="0"/>
                <a:cs typeface="Times New Roman" panose="02020603050405020304" pitchFamily="18" charset="0"/>
              </a:rPr>
              <a:t>управлiння</a:t>
            </a:r>
            <a:r>
              <a:rPr lang="uk-UA" sz="2800" b="1" i="1" dirty="0" smtClean="0">
                <a:solidFill>
                  <a:schemeClr val="tx1"/>
                </a:solidFill>
                <a:latin typeface="Times New Roman" panose="02020603050405020304" pitchFamily="18" charset="0"/>
                <a:cs typeface="Times New Roman" panose="02020603050405020304" pitchFamily="18" charset="0"/>
              </a:rPr>
              <a:t> </a:t>
            </a:r>
            <a:r>
              <a:rPr lang="uk-UA" sz="2800" i="1" dirty="0" err="1" smtClean="0">
                <a:solidFill>
                  <a:schemeClr val="tx1"/>
                </a:solidFill>
                <a:latin typeface="Times New Roman" panose="02020603050405020304" pitchFamily="18" charset="0"/>
                <a:cs typeface="Times New Roman" panose="02020603050405020304" pitchFamily="18" charset="0"/>
              </a:rPr>
              <a:t>розумiють</a:t>
            </a:r>
            <a:r>
              <a:rPr lang="uk-UA" sz="2800" i="1" dirty="0" smtClean="0">
                <a:solidFill>
                  <a:schemeClr val="tx1"/>
                </a:solidFill>
                <a:latin typeface="Times New Roman" panose="02020603050405020304" pitchFamily="18" charset="0"/>
                <a:cs typeface="Times New Roman" panose="02020603050405020304" pitchFamily="18" charset="0"/>
              </a:rPr>
              <a:t> систему </a:t>
            </a:r>
            <a:r>
              <a:rPr lang="uk-UA" sz="2800" i="1" dirty="0" err="1" smtClean="0">
                <a:solidFill>
                  <a:schemeClr val="tx1"/>
                </a:solidFill>
                <a:latin typeface="Times New Roman" panose="02020603050405020304" pitchFamily="18" charset="0"/>
                <a:cs typeface="Times New Roman" panose="02020603050405020304" pitchFamily="18" charset="0"/>
              </a:rPr>
              <a:t>заходiв</a:t>
            </a:r>
            <a:r>
              <a:rPr lang="uk-UA" sz="2800" i="1" dirty="0" smtClean="0">
                <a:solidFill>
                  <a:schemeClr val="tx1"/>
                </a:solidFill>
                <a:latin typeface="Times New Roman" panose="02020603050405020304" pitchFamily="18" charset="0"/>
                <a:cs typeface="Times New Roman" panose="02020603050405020304" pitchFamily="18" charset="0"/>
              </a:rPr>
              <a:t> i </a:t>
            </a:r>
            <a:r>
              <a:rPr lang="uk-UA" sz="2800" i="1" dirty="0" err="1" smtClean="0">
                <a:solidFill>
                  <a:schemeClr val="tx1"/>
                </a:solidFill>
                <a:latin typeface="Times New Roman" panose="02020603050405020304" pitchFamily="18" charset="0"/>
                <a:cs typeface="Times New Roman" panose="02020603050405020304" pitchFamily="18" charset="0"/>
              </a:rPr>
              <a:t>важелiв</a:t>
            </a:r>
            <a:r>
              <a:rPr lang="uk-UA" sz="2800" i="1" dirty="0" smtClean="0">
                <a:solidFill>
                  <a:schemeClr val="tx1"/>
                </a:solidFill>
                <a:latin typeface="Times New Roman" panose="02020603050405020304" pitchFamily="18" charset="0"/>
                <a:cs typeface="Times New Roman" panose="02020603050405020304" pitchFamily="18" charset="0"/>
              </a:rPr>
              <a:t> впливу на </a:t>
            </a:r>
            <a:r>
              <a:rPr lang="uk-UA" sz="2800" i="1" dirty="0" err="1" smtClean="0">
                <a:solidFill>
                  <a:schemeClr val="tx1"/>
                </a:solidFill>
                <a:latin typeface="Times New Roman" panose="02020603050405020304" pitchFamily="18" charset="0"/>
                <a:cs typeface="Times New Roman" panose="02020603050405020304" pitchFamily="18" charset="0"/>
              </a:rPr>
              <a:t>соцiально-психологiчний</a:t>
            </a:r>
            <a:r>
              <a:rPr lang="uk-UA" sz="2800" i="1" dirty="0" smtClean="0">
                <a:solidFill>
                  <a:schemeClr val="tx1"/>
                </a:solidFill>
                <a:latin typeface="Times New Roman" panose="02020603050405020304" pitchFamily="18" charset="0"/>
                <a:cs typeface="Times New Roman" panose="02020603050405020304" pitchFamily="18" charset="0"/>
              </a:rPr>
              <a:t> </a:t>
            </a:r>
            <a:r>
              <a:rPr lang="uk-UA" sz="2800" i="1" dirty="0" err="1" smtClean="0">
                <a:solidFill>
                  <a:schemeClr val="tx1"/>
                </a:solidFill>
                <a:latin typeface="Times New Roman" panose="02020603050405020304" pitchFamily="18" charset="0"/>
                <a:cs typeface="Times New Roman" panose="02020603050405020304" pitchFamily="18" charset="0"/>
              </a:rPr>
              <a:t>клiмат</a:t>
            </a:r>
            <a:r>
              <a:rPr lang="uk-UA" sz="2800" i="1" dirty="0" smtClean="0">
                <a:solidFill>
                  <a:schemeClr val="tx1"/>
                </a:solidFill>
                <a:latin typeface="Times New Roman" panose="02020603050405020304" pitchFamily="18" charset="0"/>
                <a:cs typeface="Times New Roman" panose="02020603050405020304" pitchFamily="18" charset="0"/>
              </a:rPr>
              <a:t> колективу i його окремих </a:t>
            </a:r>
            <a:r>
              <a:rPr lang="uk-UA" sz="2800" i="1" dirty="0" err="1" smtClean="0">
                <a:solidFill>
                  <a:schemeClr val="tx1"/>
                </a:solidFill>
                <a:latin typeface="Times New Roman" panose="02020603050405020304" pitchFamily="18" charset="0"/>
                <a:cs typeface="Times New Roman" panose="02020603050405020304" pitchFamily="18" charset="0"/>
              </a:rPr>
              <a:t>працiвникiв</a:t>
            </a:r>
            <a:r>
              <a:rPr lang="uk-UA" sz="2800" i="1" dirty="0" smtClean="0">
                <a:solidFill>
                  <a:schemeClr val="tx1"/>
                </a:solidFill>
                <a:latin typeface="Times New Roman" panose="02020603050405020304" pitchFamily="18" charset="0"/>
                <a:cs typeface="Times New Roman" panose="02020603050405020304" pitchFamily="18" charset="0"/>
              </a:rPr>
              <a:t>. Методи </a:t>
            </a:r>
            <a:r>
              <a:rPr lang="uk-UA" sz="2800" i="1" dirty="0" err="1" smtClean="0">
                <a:solidFill>
                  <a:schemeClr val="tx1"/>
                </a:solidFill>
                <a:latin typeface="Times New Roman" panose="02020603050405020304" pitchFamily="18" charset="0"/>
                <a:cs typeface="Times New Roman" panose="02020603050405020304" pitchFamily="18" charset="0"/>
              </a:rPr>
              <a:t>соцiального</a:t>
            </a:r>
            <a:r>
              <a:rPr lang="uk-UA" sz="2800" i="1" dirty="0" smtClean="0">
                <a:solidFill>
                  <a:schemeClr val="tx1"/>
                </a:solidFill>
                <a:latin typeface="Times New Roman" panose="02020603050405020304" pitchFamily="18" charset="0"/>
                <a:cs typeface="Times New Roman" panose="02020603050405020304" pitchFamily="18" charset="0"/>
              </a:rPr>
              <a:t> </a:t>
            </a:r>
            <a:r>
              <a:rPr lang="uk-UA" sz="2800" i="1" dirty="0" err="1" smtClean="0">
                <a:solidFill>
                  <a:schemeClr val="tx1"/>
                </a:solidFill>
                <a:latin typeface="Times New Roman" panose="02020603050405020304" pitchFamily="18" charset="0"/>
                <a:cs typeface="Times New Roman" panose="02020603050405020304" pitchFamily="18" charset="0"/>
              </a:rPr>
              <a:t>управлiння</a:t>
            </a:r>
            <a:r>
              <a:rPr lang="uk-UA" sz="2800" i="1" dirty="0" smtClean="0">
                <a:solidFill>
                  <a:schemeClr val="tx1"/>
                </a:solidFill>
                <a:latin typeface="Times New Roman" panose="02020603050405020304" pitchFamily="18" charset="0"/>
                <a:cs typeface="Times New Roman" panose="02020603050405020304" pitchFamily="18" charset="0"/>
              </a:rPr>
              <a:t> </a:t>
            </a:r>
            <a:r>
              <a:rPr lang="uk-UA" sz="2800" i="1" dirty="0" err="1" smtClean="0">
                <a:solidFill>
                  <a:schemeClr val="tx1"/>
                </a:solidFill>
                <a:latin typeface="Times New Roman" panose="02020603050405020304" pitchFamily="18" charset="0"/>
                <a:cs typeface="Times New Roman" panose="02020603050405020304" pitchFamily="18" charset="0"/>
              </a:rPr>
              <a:t>спрямованi</a:t>
            </a:r>
            <a:r>
              <a:rPr lang="uk-UA" sz="2800" i="1" dirty="0" smtClean="0">
                <a:solidFill>
                  <a:schemeClr val="tx1"/>
                </a:solidFill>
                <a:latin typeface="Times New Roman" panose="02020603050405020304" pitchFamily="18" charset="0"/>
                <a:cs typeface="Times New Roman" panose="02020603050405020304" pitchFamily="18" charset="0"/>
              </a:rPr>
              <a:t> на </a:t>
            </a:r>
            <a:r>
              <a:rPr lang="uk-UA" sz="2800" i="1" dirty="0" err="1" smtClean="0">
                <a:solidFill>
                  <a:schemeClr val="tx1"/>
                </a:solidFill>
                <a:latin typeface="Times New Roman" panose="02020603050405020304" pitchFamily="18" charset="0"/>
                <a:cs typeface="Times New Roman" panose="02020603050405020304" pitchFamily="18" charset="0"/>
              </a:rPr>
              <a:t>гармонiзацiю</a:t>
            </a:r>
            <a:r>
              <a:rPr lang="uk-UA" sz="2800" i="1" dirty="0" smtClean="0">
                <a:solidFill>
                  <a:schemeClr val="tx1"/>
                </a:solidFill>
                <a:latin typeface="Times New Roman" panose="02020603050405020304" pitchFamily="18" charset="0"/>
                <a:cs typeface="Times New Roman" panose="02020603050405020304" pitchFamily="18" charset="0"/>
              </a:rPr>
              <a:t> </a:t>
            </a:r>
            <a:r>
              <a:rPr lang="uk-UA" sz="2800" i="1" dirty="0" err="1" smtClean="0">
                <a:solidFill>
                  <a:schemeClr val="tx1"/>
                </a:solidFill>
                <a:latin typeface="Times New Roman" panose="02020603050405020304" pitchFamily="18" charset="0"/>
                <a:cs typeface="Times New Roman" panose="02020603050405020304" pitchFamily="18" charset="0"/>
              </a:rPr>
              <a:t>соцiальних</a:t>
            </a:r>
            <a:r>
              <a:rPr lang="uk-UA" sz="2800" i="1" dirty="0" smtClean="0">
                <a:solidFill>
                  <a:schemeClr val="tx1"/>
                </a:solidFill>
                <a:latin typeface="Times New Roman" panose="02020603050405020304" pitchFamily="18" charset="0"/>
                <a:cs typeface="Times New Roman" panose="02020603050405020304" pitchFamily="18" charset="0"/>
              </a:rPr>
              <a:t> </a:t>
            </a:r>
            <a:r>
              <a:rPr lang="uk-UA" sz="2800" i="1" dirty="0" err="1" smtClean="0">
                <a:solidFill>
                  <a:schemeClr val="tx1"/>
                </a:solidFill>
                <a:latin typeface="Times New Roman" panose="02020603050405020304" pitchFamily="18" charset="0"/>
                <a:cs typeface="Times New Roman" panose="02020603050405020304" pitchFamily="18" charset="0"/>
              </a:rPr>
              <a:t>вiдносин</a:t>
            </a:r>
            <a:r>
              <a:rPr lang="uk-UA" sz="2800" i="1" dirty="0" smtClean="0">
                <a:solidFill>
                  <a:schemeClr val="tx1"/>
                </a:solidFill>
                <a:latin typeface="Times New Roman" panose="02020603050405020304" pitchFamily="18" charset="0"/>
                <a:cs typeface="Times New Roman" panose="02020603050405020304" pitchFamily="18" charset="0"/>
              </a:rPr>
              <a:t> у </a:t>
            </a:r>
            <a:r>
              <a:rPr lang="uk-UA" sz="2800" i="1" dirty="0" err="1" smtClean="0">
                <a:solidFill>
                  <a:schemeClr val="tx1"/>
                </a:solidFill>
                <a:latin typeface="Times New Roman" panose="02020603050405020304" pitchFamily="18" charset="0"/>
                <a:cs typeface="Times New Roman" panose="02020603050405020304" pitchFamily="18" charset="0"/>
              </a:rPr>
              <a:t>колективi</a:t>
            </a:r>
            <a:r>
              <a:rPr lang="uk-UA" sz="2800" i="1" dirty="0" smtClean="0">
                <a:solidFill>
                  <a:schemeClr val="tx1"/>
                </a:solidFill>
                <a:latin typeface="Times New Roman" panose="02020603050405020304" pitchFamily="18" charset="0"/>
                <a:cs typeface="Times New Roman" panose="02020603050405020304" pitchFamily="18" charset="0"/>
              </a:rPr>
              <a:t>, задоволення </a:t>
            </a:r>
            <a:r>
              <a:rPr lang="uk-UA" sz="2800" i="1" dirty="0" err="1" smtClean="0">
                <a:solidFill>
                  <a:schemeClr val="tx1"/>
                </a:solidFill>
                <a:latin typeface="Times New Roman" panose="02020603050405020304" pitchFamily="18" charset="0"/>
                <a:cs typeface="Times New Roman" panose="02020603050405020304" pitchFamily="18" charset="0"/>
              </a:rPr>
              <a:t>соцiальних</a:t>
            </a:r>
            <a:r>
              <a:rPr lang="uk-UA" sz="2800" i="1" dirty="0" smtClean="0">
                <a:solidFill>
                  <a:schemeClr val="tx1"/>
                </a:solidFill>
                <a:latin typeface="Times New Roman" panose="02020603050405020304" pitchFamily="18" charset="0"/>
                <a:cs typeface="Times New Roman" panose="02020603050405020304" pitchFamily="18" charset="0"/>
              </a:rPr>
              <a:t> потреб </a:t>
            </a:r>
            <a:r>
              <a:rPr lang="uk-UA" sz="2800" i="1" dirty="0" err="1" smtClean="0">
                <a:solidFill>
                  <a:schemeClr val="tx1"/>
                </a:solidFill>
                <a:latin typeface="Times New Roman" panose="02020603050405020304" pitchFamily="18" charset="0"/>
                <a:cs typeface="Times New Roman" panose="02020603050405020304" pitchFamily="18" charset="0"/>
              </a:rPr>
              <a:t>працiвникiв</a:t>
            </a:r>
            <a:r>
              <a:rPr lang="uk-UA" sz="2800" i="1" dirty="0" smtClean="0">
                <a:solidFill>
                  <a:schemeClr val="tx1"/>
                </a:solidFill>
                <a:latin typeface="Times New Roman" panose="02020603050405020304" pitchFamily="18" charset="0"/>
                <a:cs typeface="Times New Roman" panose="02020603050405020304" pitchFamily="18" charset="0"/>
              </a:rPr>
              <a:t>, розвитку </a:t>
            </a:r>
            <a:r>
              <a:rPr lang="uk-UA" sz="2800" i="1" dirty="0" err="1" smtClean="0">
                <a:solidFill>
                  <a:schemeClr val="tx1"/>
                </a:solidFill>
                <a:latin typeface="Times New Roman" panose="02020603050405020304" pitchFamily="18" charset="0"/>
                <a:cs typeface="Times New Roman" panose="02020603050405020304" pitchFamily="18" charset="0"/>
              </a:rPr>
              <a:t>особистостi</a:t>
            </a:r>
            <a:r>
              <a:rPr lang="uk-UA" sz="2800" i="1" dirty="0" smtClean="0">
                <a:solidFill>
                  <a:schemeClr val="tx1"/>
                </a:solidFill>
                <a:latin typeface="Times New Roman" panose="02020603050405020304" pitchFamily="18" charset="0"/>
                <a:cs typeface="Times New Roman" panose="02020603050405020304" pitchFamily="18" charset="0"/>
              </a:rPr>
              <a:t>, </a:t>
            </a:r>
            <a:r>
              <a:rPr lang="uk-UA" sz="2800" i="1" dirty="0" err="1" smtClean="0">
                <a:solidFill>
                  <a:schemeClr val="tx1"/>
                </a:solidFill>
                <a:latin typeface="Times New Roman" panose="02020603050405020304" pitchFamily="18" charset="0"/>
                <a:cs typeface="Times New Roman" panose="02020603050405020304" pitchFamily="18" charset="0"/>
              </a:rPr>
              <a:t>соцiального</a:t>
            </a:r>
            <a:r>
              <a:rPr lang="uk-UA" sz="2800" i="1" dirty="0" smtClean="0">
                <a:solidFill>
                  <a:schemeClr val="tx1"/>
                </a:solidFill>
                <a:latin typeface="Times New Roman" panose="02020603050405020304" pitchFamily="18" charset="0"/>
                <a:cs typeface="Times New Roman" panose="02020603050405020304" pitchFamily="18" charset="0"/>
              </a:rPr>
              <a:t> захисту та </a:t>
            </a:r>
            <a:r>
              <a:rPr lang="uk-UA" sz="2800" i="1" dirty="0" err="1" smtClean="0">
                <a:solidFill>
                  <a:schemeClr val="tx1"/>
                </a:solidFill>
                <a:latin typeface="Times New Roman" panose="02020603050405020304" pitchFamily="18" charset="0"/>
                <a:cs typeface="Times New Roman" panose="02020603050405020304" pitchFamily="18" charset="0"/>
              </a:rPr>
              <a:t>iн</a:t>
            </a:r>
            <a:r>
              <a:rPr lang="uk-UA" sz="2800" i="1" dirty="0" smtClean="0">
                <a:solidFill>
                  <a:schemeClr val="tx1"/>
                </a:solidFill>
                <a:latin typeface="Times New Roman" panose="02020603050405020304" pitchFamily="18" charset="0"/>
                <a:cs typeface="Times New Roman" panose="02020603050405020304" pitchFamily="18" charset="0"/>
              </a:rPr>
              <a:t>. </a:t>
            </a:r>
          </a:p>
          <a:p>
            <a:pPr marL="0" indent="0" algn="just" fontAlgn="base">
              <a:buNone/>
            </a:pPr>
            <a:r>
              <a:rPr lang="uk-UA" sz="2800" dirty="0" smtClean="0">
                <a:solidFill>
                  <a:srgbClr val="222222"/>
                </a:solidFill>
                <a:latin typeface="Times New Roman" panose="02020603050405020304" pitchFamily="18" charset="0"/>
                <a:cs typeface="Times New Roman" panose="02020603050405020304" pitchFamily="18" charset="0"/>
              </a:rPr>
              <a:t>Фактично соціально-психологічні методи - це сукупність специфічних прийомів впливу на особистісні відносини, які виникають у трудових колективах, а також на соціальні процеси, які в них відбуваються. </a:t>
            </a:r>
            <a:r>
              <a:rPr lang="uk-UA" sz="2800" i="1" dirty="0" smtClean="0">
                <a:solidFill>
                  <a:srgbClr val="222222"/>
                </a:solidFill>
                <a:latin typeface="Times New Roman" panose="02020603050405020304" pitchFamily="18" charset="0"/>
                <a:cs typeface="Times New Roman" panose="02020603050405020304" pitchFamily="18" charset="0"/>
              </a:rPr>
              <a:t>Їх можна поділити на дві групи: соціальні і психологічні.</a:t>
            </a:r>
            <a:endParaRPr lang="uk-UA" sz="2800" i="1"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5343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a:bodyPr>
          <a:lstStyle/>
          <a:p>
            <a:pPr lvl="0">
              <a:spcBef>
                <a:spcPts val="0"/>
              </a:spcBef>
            </a:pPr>
            <a:r>
              <a:rPr lang="en-US" sz="3500" b="1" dirty="0">
                <a:solidFill>
                  <a:prstClr val="black"/>
                </a:solidFill>
                <a:latin typeface="Times New Roman" panose="02020603050405020304" pitchFamily="18" charset="0"/>
                <a:ea typeface="+mn-ea"/>
                <a:cs typeface="Times New Roman" panose="02020603050405020304" pitchFamily="18" charset="0"/>
              </a:rPr>
              <a:t>4</a:t>
            </a:r>
            <a:r>
              <a:rPr lang="uk-UA" sz="3500" b="1" dirty="0" smtClean="0">
                <a:solidFill>
                  <a:prstClr val="black"/>
                </a:solidFill>
                <a:latin typeface="Times New Roman" panose="02020603050405020304" pitchFamily="18" charset="0"/>
                <a:ea typeface="+mn-ea"/>
                <a:cs typeface="Times New Roman" panose="02020603050405020304" pitchFamily="18" charset="0"/>
              </a:rPr>
              <a:t>. Соціальні методи </a:t>
            </a:r>
            <a:r>
              <a:rPr lang="uk-UA" sz="3500" b="1" dirty="0">
                <a:solidFill>
                  <a:prstClr val="black"/>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782782" y="1551709"/>
            <a:ext cx="10964285" cy="4401078"/>
          </a:xfrm>
        </p:spPr>
        <p:txBody>
          <a:bodyPr>
            <a:noAutofit/>
          </a:bodyPr>
          <a:lstStyle/>
          <a:p>
            <a:pPr marL="0" indent="0" algn="just">
              <a:buNone/>
            </a:pPr>
            <a:r>
              <a:rPr lang="uk-UA" sz="2800" i="1" dirty="0" smtClean="0">
                <a:solidFill>
                  <a:schemeClr val="tx1"/>
                </a:solidFill>
                <a:latin typeface="Times New Roman" panose="02020603050405020304" pitchFamily="18" charset="0"/>
                <a:cs typeface="Times New Roman" panose="02020603050405020304" pitchFamily="18" charset="0"/>
              </a:rPr>
              <a:t>Соціальні методи </a:t>
            </a:r>
            <a:r>
              <a:rPr lang="uk-UA" sz="2800" dirty="0" smtClean="0">
                <a:solidFill>
                  <a:schemeClr val="tx1"/>
                </a:solidFill>
                <a:latin typeface="Times New Roman" panose="02020603050405020304" pitchFamily="18" charset="0"/>
                <a:cs typeface="Times New Roman" panose="02020603050405020304" pitchFamily="18" charset="0"/>
              </a:rPr>
              <a:t>дають змогу встановити призначення і місце працівників у колективі, виявити лідерів і забезпечити їх підтримку, пов'язати мотивацію працівників із кінцевими результатами функціонування підприємства, забезпечити ефективні комунікації і вирішення конфліктів у колективі. </a:t>
            </a:r>
          </a:p>
          <a:p>
            <a:pPr marL="0" indent="0" algn="just">
              <a:buNone/>
            </a:pPr>
            <a:r>
              <a:rPr lang="uk-UA" sz="2800" dirty="0" smtClean="0">
                <a:solidFill>
                  <a:schemeClr val="tx1"/>
                </a:solidFill>
                <a:latin typeface="Times New Roman" panose="02020603050405020304" pitchFamily="18" charset="0"/>
                <a:cs typeface="Times New Roman" panose="02020603050405020304" pitchFamily="18" charset="0"/>
              </a:rPr>
              <a:t>Наприклад, вивчення і спрямоване формування мотивів трудової діяльності та їх урахування в управлінні; підвищення соціально-виробничої активності; підтримка соціального наслідування; моральне стимулювання; соціальне планування; зміна структури персоналу; підвищення кваліфікації; поліпшення умов праці, побуту, охорони здоров'я; тощо.</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43481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a:bodyPr>
          <a:lstStyle/>
          <a:p>
            <a:pPr lvl="0">
              <a:spcBef>
                <a:spcPts val="0"/>
              </a:spcBef>
            </a:pPr>
            <a:r>
              <a:rPr lang="en-US" sz="3500" b="1" dirty="0">
                <a:solidFill>
                  <a:prstClr val="black"/>
                </a:solidFill>
                <a:latin typeface="Times New Roman" panose="02020603050405020304" pitchFamily="18" charset="0"/>
                <a:ea typeface="+mn-ea"/>
                <a:cs typeface="Times New Roman" panose="02020603050405020304" pitchFamily="18" charset="0"/>
              </a:rPr>
              <a:t>4</a:t>
            </a:r>
            <a:r>
              <a:rPr lang="uk-UA" sz="3500" b="1" dirty="0" smtClean="0">
                <a:solidFill>
                  <a:prstClr val="black"/>
                </a:solidFill>
                <a:latin typeface="Times New Roman" panose="02020603050405020304" pitchFamily="18" charset="0"/>
                <a:ea typeface="+mn-ea"/>
                <a:cs typeface="Times New Roman" panose="02020603050405020304" pitchFamily="18" charset="0"/>
              </a:rPr>
              <a:t>. Соціальні методи </a:t>
            </a:r>
            <a:r>
              <a:rPr lang="uk-UA" sz="3500" b="1" dirty="0">
                <a:solidFill>
                  <a:prstClr val="black"/>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782782" y="1551709"/>
            <a:ext cx="10964285" cy="4401078"/>
          </a:xfrm>
        </p:spPr>
        <p:txBody>
          <a:bodyPr>
            <a:noAutofit/>
          </a:bodyPr>
          <a:lstStyle/>
          <a:p>
            <a:pPr marL="0" indent="0" algn="just">
              <a:buNone/>
            </a:pPr>
            <a:r>
              <a:rPr lang="uk-UA" sz="2800" i="1" dirty="0" smtClean="0">
                <a:solidFill>
                  <a:schemeClr val="tx1"/>
                </a:solidFill>
                <a:latin typeface="Times New Roman" panose="02020603050405020304" pitchFamily="18" charset="0"/>
                <a:cs typeface="Times New Roman" panose="02020603050405020304" pitchFamily="18" charset="0"/>
              </a:rPr>
              <a:t>Психологічні методи </a:t>
            </a:r>
            <a:r>
              <a:rPr lang="uk-UA" sz="2800" dirty="0" smtClean="0">
                <a:solidFill>
                  <a:schemeClr val="tx1"/>
                </a:solidFill>
                <a:latin typeface="Times New Roman" panose="02020603050405020304" pitchFamily="18" charset="0"/>
                <a:cs typeface="Times New Roman" panose="02020603050405020304" pitchFamily="18" charset="0"/>
              </a:rPr>
              <a:t>використовуються з метою встановлення найбільш сприятливого психологічного клімату. Вони спрямовані на конкретну особистість і, як правило, персоніфіковані та індивідуальні. Головною їх особливістю є спрямування внутрішній потенціалу людини на вирішення конкретних завдань організації.</a:t>
            </a:r>
          </a:p>
          <a:p>
            <a:pPr marL="0" indent="0" algn="just">
              <a:buNone/>
            </a:pPr>
            <a:r>
              <a:rPr lang="uk-UA" sz="2800" dirty="0" smtClean="0">
                <a:solidFill>
                  <a:schemeClr val="tx1"/>
                </a:solidFill>
                <a:latin typeface="Times New Roman" panose="02020603050405020304" pitchFamily="18" charset="0"/>
                <a:cs typeface="Times New Roman" panose="02020603050405020304" pitchFamily="18" charset="0"/>
              </a:rPr>
              <a:t>Наприклад,  гуманізація праці (ліквідація монотонності тощо);  психологічні-технології, або способи психологічного впливу (переконання, навіювання, прохання, похвала, тощо);  задоволення професійних інтересів; професійний відбір і навчання персоналу;  комплектування малих груп за критерієм психологічної сумісності працівників; заохочення творчості, ініціативи, самостійності.</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5943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solidFill>
                  <a:prstClr val="black"/>
                </a:solidFill>
                <a:latin typeface="Times New Roman" panose="02020603050405020304" pitchFamily="18" charset="0"/>
                <a:cs typeface="Times New Roman" panose="02020603050405020304" pitchFamily="18" charset="0"/>
              </a:rPr>
              <a:t>4</a:t>
            </a:r>
            <a:r>
              <a:rPr lang="uk-UA" b="1" dirty="0">
                <a:solidFill>
                  <a:prstClr val="black"/>
                </a:solidFill>
                <a:latin typeface="Times New Roman" panose="02020603050405020304" pitchFamily="18" charset="0"/>
                <a:cs typeface="Times New Roman" panose="02020603050405020304" pitchFamily="18" charset="0"/>
              </a:rPr>
              <a:t>. </a:t>
            </a:r>
            <a:r>
              <a:rPr lang="uk-UA" b="1" dirty="0" smtClean="0">
                <a:solidFill>
                  <a:prstClr val="black"/>
                </a:solidFill>
                <a:latin typeface="Times New Roman" panose="02020603050405020304" pitchFamily="18" charset="0"/>
                <a:cs typeface="Times New Roman" panose="02020603050405020304" pitchFamily="18" charset="0"/>
              </a:rPr>
              <a:t>Правові методи </a:t>
            </a:r>
            <a:r>
              <a:rPr lang="uk-UA" b="1" dirty="0">
                <a:solidFill>
                  <a:prstClr val="black"/>
                </a:solidFill>
                <a:latin typeface="Times New Roman" panose="02020603050405020304" pitchFamily="18" charset="0"/>
                <a:cs typeface="Times New Roman" panose="02020603050405020304" pitchFamily="18" charset="0"/>
              </a:rPr>
              <a:t>менеджменту</a:t>
            </a:r>
            <a:endParaRPr lang="uk-UA" dirty="0"/>
          </a:p>
        </p:txBody>
      </p:sp>
      <p:sp>
        <p:nvSpPr>
          <p:cNvPr id="3" name="Объект 2"/>
          <p:cNvSpPr>
            <a:spLocks noGrp="1"/>
          </p:cNvSpPr>
          <p:nvPr>
            <p:ph idx="1"/>
          </p:nvPr>
        </p:nvSpPr>
        <p:spPr/>
        <p:txBody>
          <a:bodyPr>
            <a:normAutofit fontScale="85000" lnSpcReduction="20000"/>
          </a:bodyPr>
          <a:lstStyle/>
          <a:p>
            <a:r>
              <a:rPr lang="uk-UA" b="1" i="1" dirty="0" smtClean="0"/>
              <a:t>Правові </a:t>
            </a:r>
            <a:r>
              <a:rPr lang="uk-UA" b="1" i="1" dirty="0"/>
              <a:t>методи</a:t>
            </a:r>
            <a:r>
              <a:rPr lang="uk-UA" i="1" dirty="0"/>
              <a:t> </a:t>
            </a:r>
            <a:r>
              <a:rPr lang="uk-UA" dirty="0"/>
              <a:t>- це такі методи, </a:t>
            </a:r>
            <a:r>
              <a:rPr lang="uk-UA" b="1" i="1" dirty="0"/>
              <a:t>які допомагають</a:t>
            </a:r>
            <a:r>
              <a:rPr lang="uk-UA" dirty="0"/>
              <a:t> регулювати поведінку людей у відповідності до правових норм, встановлених в даному суспільстві. </a:t>
            </a:r>
            <a:r>
              <a:rPr lang="uk-UA" b="1" i="1" dirty="0"/>
              <a:t>Правове регулювання</a:t>
            </a:r>
            <a:r>
              <a:rPr lang="uk-UA" dirty="0"/>
              <a:t> - форма регулювання суспільних відносин, завдяки якій поведінка їх учасників має відпо­відати вимогам, що містяться у нормах права.</a:t>
            </a:r>
          </a:p>
          <a:p>
            <a:r>
              <a:rPr lang="uk-UA" b="1" i="1" dirty="0"/>
              <a:t>Правова захищеність</a:t>
            </a:r>
            <a:r>
              <a:rPr lang="uk-UA" dirty="0"/>
              <a:t> - право учасника суспільних, в тому чис­лі, трудових відносин, на правову допомогу та реалізацію цього права. </a:t>
            </a:r>
            <a:r>
              <a:rPr lang="uk-UA" b="1" i="1" dirty="0"/>
              <a:t>Соціальна захищеність </a:t>
            </a:r>
            <a:r>
              <a:rPr lang="uk-UA" dirty="0"/>
              <a:t>- забезпечення учаснику трудових відносин права на соціальну підтримку з боку держави.</a:t>
            </a:r>
          </a:p>
          <a:p>
            <a:r>
              <a:rPr lang="uk-UA" b="1" i="1" dirty="0"/>
              <a:t>До правових методів відноситься</a:t>
            </a:r>
            <a:r>
              <a:rPr lang="uk-UA" dirty="0"/>
              <a:t> правове регулювання: організа­ції трудових відносин, робочого часу, дисципліни праці, заробітної платні, охорони праці, а також порядок розгляду трудових суперечок.</a:t>
            </a:r>
          </a:p>
          <a:p>
            <a:r>
              <a:rPr lang="uk-UA" b="1" i="1" dirty="0"/>
              <a:t>Усі методи менеджменту взаємопов'язані між собою, і їх поділ на групи є достатньо умовним.</a:t>
            </a:r>
            <a:r>
              <a:rPr lang="uk-UA" dirty="0"/>
              <a:t> </a:t>
            </a:r>
            <a:r>
              <a:rPr lang="uk-UA" i="1" dirty="0"/>
              <a:t>Наприклад, техніко-економічний план (економічний метод) починає впливати на працівників підприємства після того, як він оформлений наказом директора (організаційно-адміністративний метод). </a:t>
            </a:r>
            <a:r>
              <a:rPr lang="uk-UA" b="1" i="1" dirty="0"/>
              <a:t>При цьому можливі зміни в</a:t>
            </a:r>
            <a:r>
              <a:rPr lang="uk-UA" dirty="0"/>
              <a:t> складі колек­тиву працівників (соціально-психологічний метод), викликані необ­хідністю виконання цього плану. Тому застосування конкретного методу повинно мати комплексний характер.</a:t>
            </a:r>
          </a:p>
          <a:p>
            <a:endParaRPr lang="uk-UA" dirty="0"/>
          </a:p>
        </p:txBody>
      </p:sp>
    </p:spTree>
    <p:extLst>
      <p:ext uri="{BB962C8B-B14F-4D97-AF65-F5344CB8AC3E}">
        <p14:creationId xmlns:p14="http://schemas.microsoft.com/office/powerpoint/2010/main" val="6175061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281354" y="1754462"/>
            <a:ext cx="11223258" cy="452431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smtClean="0">
                <a:ln>
                  <a:noFill/>
                </a:ln>
                <a:solidFill>
                  <a:srgbClr val="0A0A0A"/>
                </a:solidFill>
                <a:effectLst/>
                <a:latin typeface="Google Sans"/>
              </a:rPr>
              <a:t>Правові методи менеджменту — це система способів впливу на об'єкти управління через норм права та юридичні важелі, що включають </a:t>
            </a:r>
            <a:r>
              <a:rPr kumimoji="0" lang="uk-UA" sz="1200" b="1" i="0" u="none" strike="noStrike" cap="none" normalizeH="0" baseline="0" dirty="0" smtClean="0">
                <a:ln>
                  <a:noFill/>
                </a:ln>
                <a:solidFill>
                  <a:srgbClr val="0A0A0A"/>
                </a:solidFill>
                <a:effectLst/>
                <a:latin typeface="Google Sans"/>
              </a:rPr>
              <a:t>адміністративно-правові</a:t>
            </a:r>
            <a:r>
              <a:rPr kumimoji="0" lang="uk-UA" sz="1200" b="0" i="0" u="none" strike="noStrike" cap="none" normalizeH="0" baseline="0" dirty="0" smtClean="0">
                <a:ln>
                  <a:noFill/>
                </a:ln>
                <a:solidFill>
                  <a:srgbClr val="0A0A0A"/>
                </a:solidFill>
                <a:effectLst/>
                <a:latin typeface="Google Sans"/>
              </a:rPr>
              <a:t> (накази, розпорядження, дисциплінарні санкції), </a:t>
            </a:r>
            <a:r>
              <a:rPr kumimoji="0" lang="uk-UA" sz="1200" b="1" i="0" u="none" strike="noStrike" cap="none" normalizeH="0" baseline="0" dirty="0" smtClean="0">
                <a:ln>
                  <a:noFill/>
                </a:ln>
                <a:solidFill>
                  <a:srgbClr val="0A0A0A"/>
                </a:solidFill>
                <a:effectLst/>
                <a:latin typeface="Google Sans"/>
              </a:rPr>
              <a:t>економічно-правові</a:t>
            </a:r>
            <a:r>
              <a:rPr kumimoji="0" lang="uk-UA" sz="1200" b="0" i="0" u="none" strike="noStrike" cap="none" normalizeH="0" baseline="0" dirty="0" smtClean="0">
                <a:ln>
                  <a:noFill/>
                </a:ln>
                <a:solidFill>
                  <a:srgbClr val="0A0A0A"/>
                </a:solidFill>
                <a:effectLst/>
                <a:latin typeface="Google Sans"/>
              </a:rPr>
              <a:t> (податкові пільги, кредити, договори) та </a:t>
            </a:r>
            <a:r>
              <a:rPr kumimoji="0" lang="uk-UA" sz="1200" b="1" i="0" u="none" strike="noStrike" cap="none" normalizeH="0" baseline="0" dirty="0" smtClean="0">
                <a:ln>
                  <a:noFill/>
                </a:ln>
                <a:solidFill>
                  <a:srgbClr val="0A0A0A"/>
                </a:solidFill>
                <a:effectLst/>
                <a:latin typeface="Google Sans"/>
              </a:rPr>
              <a:t>соціально-правові</a:t>
            </a:r>
            <a:r>
              <a:rPr kumimoji="0" lang="uk-UA" sz="1200" b="0" i="0" u="none" strike="noStrike" cap="none" normalizeH="0" baseline="0" dirty="0" smtClean="0">
                <a:ln>
                  <a:noFill/>
                </a:ln>
                <a:solidFill>
                  <a:srgbClr val="0A0A0A"/>
                </a:solidFill>
                <a:effectLst/>
                <a:latin typeface="Google Sans"/>
              </a:rPr>
              <a:t> (трудові норми, колективні договори), спрямовані на забезпечення законності, дисципліни та досягнення цілей організації, спираючись на законодавство. </a:t>
            </a:r>
            <a:endParaRPr kumimoji="0" lang="uk-UA"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500" b="1" i="0" u="none" strike="noStrike" cap="none" normalizeH="0" baseline="0" dirty="0" smtClean="0">
                <a:ln>
                  <a:noFill/>
                </a:ln>
                <a:solidFill>
                  <a:srgbClr val="001D35"/>
                </a:solidFill>
                <a:effectLst/>
                <a:latin typeface="Google Sans"/>
              </a:rPr>
              <a:t>Основні групи правових методів менеджменту</a:t>
            </a:r>
            <a:endParaRPr kumimoji="0" lang="uk-UA"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uk-UA" sz="1200" b="1" i="0" u="none" strike="noStrike" cap="none" normalizeH="0" baseline="0" dirty="0" smtClean="0">
                <a:ln>
                  <a:noFill/>
                </a:ln>
                <a:solidFill>
                  <a:srgbClr val="0A0A0A"/>
                </a:solidFill>
                <a:effectLst/>
                <a:latin typeface="Google Sans"/>
              </a:rPr>
              <a:t>Адміністративно-правові методи (організаційно-розпорядчі):</a:t>
            </a:r>
            <a:endParaRPr kumimoji="0" lang="uk-UA" sz="1200" b="0" i="0" u="none" strike="noStrike" cap="none" normalizeH="0" baseline="0" dirty="0" smtClean="0">
              <a:ln>
                <a:noFill/>
              </a:ln>
              <a:solidFill>
                <a:srgbClr val="0A0A0A"/>
              </a:solidFill>
              <a:effectLst/>
              <a:latin typeface="Google Sans"/>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dirty="0" smtClean="0">
                <a:ln>
                  <a:noFill/>
                </a:ln>
                <a:solidFill>
                  <a:srgbClr val="0A0A0A"/>
                </a:solidFill>
                <a:effectLst/>
                <a:latin typeface="Google Sans"/>
              </a:rPr>
              <a:t>Суть:</a:t>
            </a:r>
            <a:r>
              <a:rPr kumimoji="0" lang="uk-UA" sz="1200" b="0" i="0" u="none" strike="noStrike" cap="none" normalizeH="0" baseline="0" dirty="0" smtClean="0">
                <a:ln>
                  <a:noFill/>
                </a:ln>
                <a:solidFill>
                  <a:srgbClr val="0A0A0A"/>
                </a:solidFill>
                <a:effectLst/>
                <a:latin typeface="Google Sans"/>
              </a:rPr>
              <a:t> Вплив через владні повноваження, встановлення правил та дисциплінарні вимоги.</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dirty="0" smtClean="0">
                <a:ln>
                  <a:noFill/>
                </a:ln>
                <a:solidFill>
                  <a:srgbClr val="0A0A0A"/>
                </a:solidFill>
                <a:effectLst/>
                <a:latin typeface="Google Sans"/>
              </a:rPr>
              <a:t>Приклади:</a:t>
            </a:r>
            <a:r>
              <a:rPr kumimoji="0" lang="uk-UA" sz="1200" b="0" i="0" u="none" strike="noStrike" cap="none" normalizeH="0" baseline="0" dirty="0" smtClean="0">
                <a:ln>
                  <a:noFill/>
                </a:ln>
                <a:solidFill>
                  <a:srgbClr val="0A0A0A"/>
                </a:solidFill>
                <a:effectLst/>
                <a:latin typeface="Google Sans"/>
              </a:rPr>
              <a:t> Накази, розпорядження, директиви, інструкції, постанови, протоколи, дисциплінарні стягнення (догани, звільнення).</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dirty="0" smtClean="0">
                <a:ln>
                  <a:noFill/>
                </a:ln>
                <a:solidFill>
                  <a:srgbClr val="0A0A0A"/>
                </a:solidFill>
                <a:effectLst/>
                <a:latin typeface="Google Sans"/>
              </a:rPr>
              <a:t>Призначення:</a:t>
            </a:r>
            <a:r>
              <a:rPr kumimoji="0" lang="uk-UA" sz="1200" b="0" i="0" u="none" strike="noStrike" cap="none" normalizeH="0" baseline="0" dirty="0" smtClean="0">
                <a:ln>
                  <a:noFill/>
                </a:ln>
                <a:solidFill>
                  <a:srgbClr val="0A0A0A"/>
                </a:solidFill>
                <a:effectLst/>
                <a:latin typeface="Google Sans"/>
              </a:rPr>
              <a:t> Регламентація діяльності, забезпечення порядку, встановлення відповідальності.</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uk-UA" sz="1200" b="1" i="0" u="none" strike="noStrike" cap="none" normalizeH="0" baseline="0" dirty="0" smtClean="0">
                <a:ln>
                  <a:noFill/>
                </a:ln>
                <a:solidFill>
                  <a:srgbClr val="0A0A0A"/>
                </a:solidFill>
                <a:effectLst/>
                <a:latin typeface="Google Sans"/>
              </a:rPr>
              <a:t>Економіко-правові методи (економічні):</a:t>
            </a:r>
            <a:endParaRPr kumimoji="0" lang="uk-UA" sz="1200" b="0" i="0" u="none" strike="noStrike" cap="none" normalizeH="0" baseline="0" dirty="0" smtClean="0">
              <a:ln>
                <a:noFill/>
              </a:ln>
              <a:solidFill>
                <a:srgbClr val="0A0A0A"/>
              </a:solidFill>
              <a:effectLst/>
              <a:latin typeface="Google Sans"/>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dirty="0" smtClean="0">
                <a:ln>
                  <a:noFill/>
                </a:ln>
                <a:solidFill>
                  <a:srgbClr val="0A0A0A"/>
                </a:solidFill>
                <a:effectLst/>
                <a:latin typeface="Google Sans"/>
              </a:rPr>
              <a:t>Суть:</a:t>
            </a:r>
            <a:r>
              <a:rPr kumimoji="0" lang="uk-UA" sz="1200" b="0" i="0" u="none" strike="noStrike" cap="none" normalizeH="0" baseline="0" dirty="0" smtClean="0">
                <a:ln>
                  <a:noFill/>
                </a:ln>
                <a:solidFill>
                  <a:srgbClr val="0A0A0A"/>
                </a:solidFill>
                <a:effectLst/>
                <a:latin typeface="Google Sans"/>
              </a:rPr>
              <a:t> Використання законодавчих актів для стимулювання чи обмеження господарської діяльності.</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dirty="0" smtClean="0">
                <a:ln>
                  <a:noFill/>
                </a:ln>
                <a:solidFill>
                  <a:srgbClr val="0A0A0A"/>
                </a:solidFill>
                <a:effectLst/>
                <a:latin typeface="Google Sans"/>
              </a:rPr>
              <a:t>Приклади:</a:t>
            </a:r>
            <a:r>
              <a:rPr kumimoji="0" lang="uk-UA" sz="1200" b="0" i="0" u="none" strike="noStrike" cap="none" normalizeH="0" baseline="0" dirty="0" smtClean="0">
                <a:ln>
                  <a:noFill/>
                </a:ln>
                <a:solidFill>
                  <a:srgbClr val="0A0A0A"/>
                </a:solidFill>
                <a:effectLst/>
                <a:latin typeface="Google Sans"/>
              </a:rPr>
              <a:t> Податкові закони, пільги, кредитування, ціноутворення, госпрозрахунок, матеріальні стимули, фінансові санкції.</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dirty="0" smtClean="0">
                <a:ln>
                  <a:noFill/>
                </a:ln>
                <a:solidFill>
                  <a:srgbClr val="0A0A0A"/>
                </a:solidFill>
                <a:effectLst/>
                <a:latin typeface="Google Sans"/>
              </a:rPr>
              <a:t>Призначення:</a:t>
            </a:r>
            <a:r>
              <a:rPr kumimoji="0" lang="uk-UA" sz="1200" b="0" i="0" u="none" strike="noStrike" cap="none" normalizeH="0" baseline="0" dirty="0" smtClean="0">
                <a:ln>
                  <a:noFill/>
                </a:ln>
                <a:solidFill>
                  <a:srgbClr val="0A0A0A"/>
                </a:solidFill>
                <a:effectLst/>
                <a:latin typeface="Google Sans"/>
              </a:rPr>
              <a:t> Ефективне використання ресурсів, матеріальна зацікавленість.</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uk-UA" sz="1200" b="1" i="0" u="none" strike="noStrike" cap="none" normalizeH="0" baseline="0" dirty="0" smtClean="0">
                <a:ln>
                  <a:noFill/>
                </a:ln>
                <a:solidFill>
                  <a:srgbClr val="0A0A0A"/>
                </a:solidFill>
                <a:effectLst/>
                <a:latin typeface="Google Sans"/>
              </a:rPr>
              <a:t>Соціально-правові методи:</a:t>
            </a:r>
            <a:endParaRPr kumimoji="0" lang="uk-UA" sz="1200" b="0" i="0" u="none" strike="noStrike" cap="none" normalizeH="0" baseline="0" dirty="0" smtClean="0">
              <a:ln>
                <a:noFill/>
              </a:ln>
              <a:solidFill>
                <a:srgbClr val="0A0A0A"/>
              </a:solidFill>
              <a:effectLst/>
              <a:latin typeface="Google Sans"/>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dirty="0" smtClean="0">
                <a:ln>
                  <a:noFill/>
                </a:ln>
                <a:solidFill>
                  <a:srgbClr val="0A0A0A"/>
                </a:solidFill>
                <a:effectLst/>
                <a:latin typeface="Google Sans"/>
              </a:rPr>
              <a:t>Суть:</a:t>
            </a:r>
            <a:r>
              <a:rPr kumimoji="0" lang="uk-UA" sz="1200" b="0" i="0" u="none" strike="noStrike" cap="none" normalizeH="0" baseline="0" dirty="0" smtClean="0">
                <a:ln>
                  <a:noFill/>
                </a:ln>
                <a:solidFill>
                  <a:srgbClr val="0A0A0A"/>
                </a:solidFill>
                <a:effectLst/>
                <a:latin typeface="Google Sans"/>
              </a:rPr>
              <a:t> Вплив через норми права на соціальні відносини в колективі та соціальний захист.</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dirty="0" smtClean="0">
                <a:ln>
                  <a:noFill/>
                </a:ln>
                <a:solidFill>
                  <a:srgbClr val="0A0A0A"/>
                </a:solidFill>
                <a:effectLst/>
                <a:latin typeface="Google Sans"/>
              </a:rPr>
              <a:t>Приклади:</a:t>
            </a:r>
            <a:r>
              <a:rPr kumimoji="0" lang="uk-UA" sz="1200" b="0" i="0" u="none" strike="noStrike" cap="none" normalizeH="0" baseline="0" dirty="0" smtClean="0">
                <a:ln>
                  <a:noFill/>
                </a:ln>
                <a:solidFill>
                  <a:srgbClr val="0A0A0A"/>
                </a:solidFill>
                <a:effectLst/>
                <a:latin typeface="Google Sans"/>
              </a:rPr>
              <a:t> Трудові договори (контракти), колективні договори, норми соціального захисту, нормування праці.</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dirty="0" smtClean="0">
                <a:ln>
                  <a:noFill/>
                </a:ln>
                <a:solidFill>
                  <a:srgbClr val="0A0A0A"/>
                </a:solidFill>
                <a:effectLst/>
                <a:latin typeface="Google Sans"/>
              </a:rPr>
              <a:t>Призначення:</a:t>
            </a:r>
            <a:r>
              <a:rPr kumimoji="0" lang="uk-UA" sz="1200" b="0" i="0" u="none" strike="noStrike" cap="none" normalizeH="0" baseline="0" dirty="0" smtClean="0">
                <a:ln>
                  <a:noFill/>
                </a:ln>
                <a:solidFill>
                  <a:srgbClr val="0A0A0A"/>
                </a:solidFill>
                <a:effectLst/>
                <a:latin typeface="Google Sans"/>
              </a:rPr>
              <a:t> Гармонізація відносин, задоволення соціальних потреб, розвиток особистості. </a:t>
            </a: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500" b="1" i="0" u="none" strike="noStrike" cap="none" normalizeH="0" baseline="0" dirty="0" smtClean="0">
                <a:ln>
                  <a:noFill/>
                </a:ln>
                <a:solidFill>
                  <a:srgbClr val="001D35"/>
                </a:solidFill>
                <a:effectLst/>
                <a:latin typeface="Google Sans"/>
              </a:rPr>
              <a:t>Як вони працюють:</a:t>
            </a:r>
            <a:endParaRPr kumimoji="0" lang="uk-UA"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dirty="0" smtClean="0">
                <a:ln>
                  <a:noFill/>
                </a:ln>
                <a:solidFill>
                  <a:srgbClr val="0A0A0A"/>
                </a:solidFill>
                <a:effectLst/>
                <a:latin typeface="Google Sans"/>
              </a:rPr>
              <a:t>Регламентація:</a:t>
            </a:r>
            <a:r>
              <a:rPr kumimoji="0" lang="uk-UA" sz="1200" b="0" i="0" u="none" strike="noStrike" cap="none" normalizeH="0" baseline="0" dirty="0" smtClean="0">
                <a:ln>
                  <a:noFill/>
                </a:ln>
                <a:solidFill>
                  <a:srgbClr val="0A0A0A"/>
                </a:solidFill>
                <a:effectLst/>
                <a:latin typeface="Google Sans"/>
              </a:rPr>
              <a:t> Встановлення норм, правил та процедур (штатні розклади, посадові інструкції).</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dirty="0" smtClean="0">
                <a:ln>
                  <a:noFill/>
                </a:ln>
                <a:solidFill>
                  <a:srgbClr val="0A0A0A"/>
                </a:solidFill>
                <a:effectLst/>
                <a:latin typeface="Google Sans"/>
              </a:rPr>
              <a:t>Нормування:</a:t>
            </a:r>
            <a:r>
              <a:rPr kumimoji="0" lang="uk-UA" sz="1200" b="0" i="0" u="none" strike="noStrike" cap="none" normalizeH="0" baseline="0" dirty="0" smtClean="0">
                <a:ln>
                  <a:noFill/>
                </a:ln>
                <a:solidFill>
                  <a:srgbClr val="0A0A0A"/>
                </a:solidFill>
                <a:effectLst/>
                <a:latin typeface="Google Sans"/>
              </a:rPr>
              <a:t> Визначення обов'язкових вимог до якості, обсягів роботи.</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dirty="0" smtClean="0">
                <a:ln>
                  <a:noFill/>
                </a:ln>
                <a:solidFill>
                  <a:srgbClr val="0A0A0A"/>
                </a:solidFill>
                <a:effectLst/>
                <a:latin typeface="Google Sans"/>
              </a:rPr>
              <a:t>Інструктування:</a:t>
            </a:r>
            <a:r>
              <a:rPr kumimoji="0" lang="uk-UA" sz="1200" b="0" i="0" u="none" strike="noStrike" cap="none" normalizeH="0" baseline="0" dirty="0" smtClean="0">
                <a:ln>
                  <a:noFill/>
                </a:ln>
                <a:solidFill>
                  <a:srgbClr val="0A0A0A"/>
                </a:solidFill>
                <a:effectLst/>
                <a:latin typeface="Google Sans"/>
              </a:rPr>
              <a:t> Роз'яснення порядку виконання завдань.</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dirty="0" smtClean="0">
                <a:ln>
                  <a:noFill/>
                </a:ln>
                <a:solidFill>
                  <a:srgbClr val="0A0A0A"/>
                </a:solidFill>
                <a:effectLst/>
                <a:latin typeface="Google Sans"/>
              </a:rPr>
              <a:t>Контроль:</a:t>
            </a:r>
            <a:r>
              <a:rPr kumimoji="0" lang="uk-UA" sz="1200" b="0" i="0" u="none" strike="noStrike" cap="none" normalizeH="0" baseline="0" dirty="0" smtClean="0">
                <a:ln>
                  <a:noFill/>
                </a:ln>
                <a:solidFill>
                  <a:srgbClr val="0A0A0A"/>
                </a:solidFill>
                <a:effectLst/>
                <a:latin typeface="Google Sans"/>
              </a:rPr>
              <a:t> Перевірка дотримання правових норм та результатів роботи.</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uk-UA" sz="1200" b="1" i="0" u="none" strike="noStrike" cap="none" normalizeH="0" baseline="0" dirty="0" smtClean="0">
                <a:ln>
                  <a:noFill/>
                </a:ln>
                <a:solidFill>
                  <a:srgbClr val="0A0A0A"/>
                </a:solidFill>
                <a:effectLst/>
                <a:latin typeface="Google Sans"/>
              </a:rPr>
              <a:t>Дисциплінарний вплив:</a:t>
            </a:r>
            <a:r>
              <a:rPr kumimoji="0" lang="uk-UA" sz="1200" b="0" i="0" u="none" strike="noStrike" cap="none" normalizeH="0" baseline="0" dirty="0" smtClean="0">
                <a:ln>
                  <a:noFill/>
                </a:ln>
                <a:solidFill>
                  <a:srgbClr val="0A0A0A"/>
                </a:solidFill>
                <a:effectLst/>
                <a:latin typeface="Google Sans"/>
              </a:rPr>
              <a:t> Застосування санкцій за порушення. </a:t>
            </a: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smtClean="0">
                <a:ln>
                  <a:noFill/>
                </a:ln>
                <a:solidFill>
                  <a:srgbClr val="0A0A0A"/>
                </a:solidFill>
                <a:effectLst/>
                <a:latin typeface="Google Sans"/>
              </a:rPr>
              <a:t>Правові методи тісно переплітаються з іншими (економічними, організаційними), оскільки вони є інструментами реалізації функцій менеджменту (планування, організації, мотивації, контролю) в правовому полі держави. </a:t>
            </a:r>
            <a:endParaRPr kumimoji="0" lang="uk-UA"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32492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a:bodyPr>
          <a:lstStyle/>
          <a:p>
            <a:pPr lvl="0">
              <a:spcBef>
                <a:spcPts val="0"/>
              </a:spcBef>
            </a:pPr>
            <a:r>
              <a:rPr lang="uk-UA" sz="3500" b="1" dirty="0" smtClean="0">
                <a:solidFill>
                  <a:prstClr val="black"/>
                </a:solidFill>
                <a:latin typeface="Times New Roman" panose="02020603050405020304" pitchFamily="18" charset="0"/>
                <a:ea typeface="+mn-ea"/>
                <a:cs typeface="Times New Roman" panose="02020603050405020304" pitchFamily="18" charset="0"/>
              </a:rPr>
              <a:t>1. Суть і класифікація методів менеджменту</a:t>
            </a:r>
            <a:endParaRPr lang="ru-RU" dirty="0"/>
          </a:p>
        </p:txBody>
      </p:sp>
      <p:sp>
        <p:nvSpPr>
          <p:cNvPr id="3" name="Объект 2"/>
          <p:cNvSpPr>
            <a:spLocks noGrp="1"/>
          </p:cNvSpPr>
          <p:nvPr>
            <p:ph idx="1"/>
          </p:nvPr>
        </p:nvSpPr>
        <p:spPr>
          <a:xfrm>
            <a:off x="782782" y="1551709"/>
            <a:ext cx="10964285" cy="4401078"/>
          </a:xfrm>
        </p:spPr>
        <p:txBody>
          <a:bodyPr>
            <a:noAutofit/>
          </a:bodyPr>
          <a:lstStyle/>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Методи менеджменту – це способи виконання функцій менеджменту.</a:t>
            </a:r>
          </a:p>
          <a:p>
            <a:pPr marL="0" indent="0" algn="just" fontAlgn="base">
              <a:buNone/>
            </a:pPr>
            <a:r>
              <a:rPr lang="uk-UA" sz="2800" b="1" i="1" dirty="0" smtClean="0">
                <a:solidFill>
                  <a:schemeClr val="tx1"/>
                </a:solidFill>
                <a:latin typeface="Times New Roman" panose="02020603050405020304" pitchFamily="18" charset="0"/>
                <a:cs typeface="Times New Roman" panose="02020603050405020304" pitchFamily="18" charset="0"/>
              </a:rPr>
              <a:t>Методи менеджменту - способи, прийоми, техніки та інструменти впливу керуючої системи (суб’єкта менеджменту) на керовану (об’єкт менеджменту) з метою реалізації поставлених завдань, обраної стратегії діяльності та досягнення місії.</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Усі методи менеджменту пов’язані з функціями менеджменту, оскільки основним завданням функцій менеджменту як видів управлінської діяльності є формування методів менеджменту.</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3277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a:bodyPr>
          <a:lstStyle/>
          <a:p>
            <a:pPr lvl="0">
              <a:spcBef>
                <a:spcPts val="0"/>
              </a:spcBef>
            </a:pPr>
            <a:r>
              <a:rPr lang="uk-UA" sz="3500" b="1" dirty="0" smtClean="0">
                <a:solidFill>
                  <a:prstClr val="black"/>
                </a:solidFill>
                <a:latin typeface="Times New Roman" panose="02020603050405020304" pitchFamily="18" charset="0"/>
                <a:ea typeface="+mn-ea"/>
                <a:cs typeface="Times New Roman" panose="02020603050405020304" pitchFamily="18" charset="0"/>
              </a:rPr>
              <a:t>1. Суть і класифікація методів менеджменту</a:t>
            </a:r>
            <a:endParaRPr lang="ru-RU" dirty="0"/>
          </a:p>
        </p:txBody>
      </p:sp>
      <p:sp>
        <p:nvSpPr>
          <p:cNvPr id="3" name="Объект 2"/>
          <p:cNvSpPr>
            <a:spLocks noGrp="1"/>
          </p:cNvSpPr>
          <p:nvPr>
            <p:ph idx="1"/>
          </p:nvPr>
        </p:nvSpPr>
        <p:spPr>
          <a:xfrm>
            <a:off x="782782" y="1551709"/>
            <a:ext cx="10964285" cy="4401078"/>
          </a:xfrm>
        </p:spPr>
        <p:txBody>
          <a:bodyPr>
            <a:noAutofit/>
          </a:bodyPr>
          <a:lstStyle/>
          <a:p>
            <a:pPr marL="0" indent="0" algn="just" fontAlgn="base">
              <a:buNone/>
            </a:pPr>
            <a:r>
              <a:rPr lang="uk-UA" sz="2800" b="1" i="1" dirty="0" smtClean="0">
                <a:solidFill>
                  <a:schemeClr val="tx1"/>
                </a:solidFill>
                <a:latin typeface="Times New Roman" panose="02020603050405020304" pitchFamily="18" charset="0"/>
                <a:cs typeface="Times New Roman" panose="02020603050405020304" pitchFamily="18" charset="0"/>
              </a:rPr>
              <a:t>За напрямом впливу на керований об’єкт </a:t>
            </a:r>
            <a:r>
              <a:rPr lang="uk-UA" sz="2800" dirty="0" smtClean="0">
                <a:solidFill>
                  <a:schemeClr val="tx1"/>
                </a:solidFill>
                <a:latin typeface="Times New Roman" panose="02020603050405020304" pitchFamily="18" charset="0"/>
                <a:cs typeface="Times New Roman" panose="02020603050405020304" pitchFamily="18" charset="0"/>
              </a:rPr>
              <a:t>методи менеджменту можна поділити на: </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а) </a:t>
            </a:r>
            <a:r>
              <a:rPr lang="uk-UA" sz="2800" b="1" i="1" dirty="0" smtClean="0">
                <a:solidFill>
                  <a:schemeClr val="tx1"/>
                </a:solidFill>
                <a:latin typeface="Times New Roman" panose="02020603050405020304" pitchFamily="18" charset="0"/>
                <a:cs typeface="Times New Roman" panose="02020603050405020304" pitchFamily="18" charset="0"/>
              </a:rPr>
              <a:t>методи прямого впливу</a:t>
            </a:r>
            <a:r>
              <a:rPr lang="uk-UA" sz="2800" dirty="0" smtClean="0">
                <a:solidFill>
                  <a:schemeClr val="tx1"/>
                </a:solidFill>
                <a:latin typeface="Times New Roman" panose="02020603050405020304" pitchFamily="18" charset="0"/>
                <a:cs typeface="Times New Roman" panose="02020603050405020304" pitchFamily="18" charset="0"/>
              </a:rPr>
              <a:t>, які безпосередньо впливають на керовану систему (накази, розпорядження, вказівки, інструкції, положення, тарифи тощо); </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б) </a:t>
            </a:r>
            <a:r>
              <a:rPr lang="uk-UA" sz="2800" b="1" i="1" dirty="0" smtClean="0">
                <a:solidFill>
                  <a:schemeClr val="tx1"/>
                </a:solidFill>
                <a:latin typeface="Times New Roman" panose="02020603050405020304" pitchFamily="18" charset="0"/>
                <a:cs typeface="Times New Roman" panose="02020603050405020304" pitchFamily="18" charset="0"/>
              </a:rPr>
              <a:t>методи непрямого впливу</a:t>
            </a:r>
            <a:r>
              <a:rPr lang="uk-UA" sz="2800" dirty="0" smtClean="0">
                <a:solidFill>
                  <a:schemeClr val="tx1"/>
                </a:solidFill>
                <a:latin typeface="Times New Roman" panose="02020603050405020304" pitchFamily="18" charset="0"/>
                <a:cs typeface="Times New Roman" panose="02020603050405020304" pitchFamily="18" charset="0"/>
              </a:rPr>
              <a:t>, які створюють умови для впливу на керовану систему менеджменту (методи підбору колективу за різними ознаками, методи формування психологічного клімату в колективі тощо).</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1115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a:bodyPr>
          <a:lstStyle/>
          <a:p>
            <a:pPr lvl="0">
              <a:spcBef>
                <a:spcPts val="0"/>
              </a:spcBef>
            </a:pPr>
            <a:r>
              <a:rPr lang="uk-UA" sz="3500" b="1" dirty="0" smtClean="0">
                <a:solidFill>
                  <a:prstClr val="black"/>
                </a:solidFill>
                <a:latin typeface="Times New Roman" panose="02020603050405020304" pitchFamily="18" charset="0"/>
                <a:ea typeface="+mn-ea"/>
                <a:cs typeface="Times New Roman" panose="02020603050405020304" pitchFamily="18" charset="0"/>
              </a:rPr>
              <a:t>1. Суть і класифікація методів менеджменту</a:t>
            </a:r>
            <a:endParaRPr lang="ru-RU" dirty="0"/>
          </a:p>
        </p:txBody>
      </p:sp>
      <p:sp>
        <p:nvSpPr>
          <p:cNvPr id="3" name="Объект 2"/>
          <p:cNvSpPr>
            <a:spLocks noGrp="1"/>
          </p:cNvSpPr>
          <p:nvPr>
            <p:ph idx="1"/>
          </p:nvPr>
        </p:nvSpPr>
        <p:spPr>
          <a:xfrm>
            <a:off x="782782" y="1551709"/>
            <a:ext cx="10964285" cy="4401078"/>
          </a:xfrm>
        </p:spPr>
        <p:txBody>
          <a:bodyPr>
            <a:noAutofit/>
          </a:bodyPr>
          <a:lstStyle/>
          <a:p>
            <a:pPr marL="0" indent="0" algn="just" fontAlgn="base">
              <a:spcBef>
                <a:spcPts val="0"/>
              </a:spcBef>
              <a:buNone/>
            </a:pPr>
            <a:r>
              <a:rPr lang="uk-UA" sz="2800" b="1" i="1" dirty="0" smtClean="0">
                <a:solidFill>
                  <a:schemeClr val="tx1"/>
                </a:solidFill>
                <a:latin typeface="Times New Roman" panose="02020603050405020304" pitchFamily="18" charset="0"/>
                <a:cs typeface="Times New Roman" panose="02020603050405020304" pitchFamily="18" charset="0"/>
              </a:rPr>
              <a:t>За способом врахування інтересів працівників</a:t>
            </a:r>
            <a:r>
              <a:rPr lang="uk-UA" sz="2800" dirty="0" smtClean="0">
                <a:solidFill>
                  <a:schemeClr val="tx1"/>
                </a:solidFill>
                <a:latin typeface="Times New Roman" panose="02020603050405020304" pitchFamily="18" charset="0"/>
                <a:cs typeface="Times New Roman" panose="02020603050405020304" pitchFamily="18" charset="0"/>
              </a:rPr>
              <a:t>: </a:t>
            </a:r>
          </a:p>
          <a:p>
            <a:pPr marL="0" indent="0" algn="just" fontAlgn="base">
              <a:spcBef>
                <a:spcPts val="0"/>
              </a:spcBef>
              <a:buNone/>
            </a:pPr>
            <a:r>
              <a:rPr lang="uk-UA" sz="2800" dirty="0" smtClean="0">
                <a:solidFill>
                  <a:schemeClr val="tx1"/>
                </a:solidFill>
                <a:latin typeface="Times New Roman" panose="02020603050405020304" pitchFamily="18" charset="0"/>
                <a:cs typeface="Times New Roman" panose="02020603050405020304" pitchFamily="18" charset="0"/>
              </a:rPr>
              <a:t>а) </a:t>
            </a:r>
            <a:r>
              <a:rPr lang="uk-UA" sz="2800" b="1" i="1" dirty="0" smtClean="0">
                <a:solidFill>
                  <a:schemeClr val="tx1"/>
                </a:solidFill>
                <a:latin typeface="Times New Roman" panose="02020603050405020304" pitchFamily="18" charset="0"/>
                <a:cs typeface="Times New Roman" panose="02020603050405020304" pitchFamily="18" charset="0"/>
              </a:rPr>
              <a:t>методи матеріального впливу </a:t>
            </a:r>
            <a:r>
              <a:rPr lang="uk-UA" sz="2800" dirty="0" smtClean="0">
                <a:solidFill>
                  <a:schemeClr val="tx1"/>
                </a:solidFill>
                <a:latin typeface="Times New Roman" panose="02020603050405020304" pitchFamily="18" charset="0"/>
                <a:cs typeface="Times New Roman" panose="02020603050405020304" pitchFamily="18" charset="0"/>
              </a:rPr>
              <a:t>(враховують майнові та фінансові інтереси працівників і включають різноманітні економічні стимули); </a:t>
            </a:r>
          </a:p>
          <a:p>
            <a:pPr marL="0" indent="0" algn="just" fontAlgn="base">
              <a:spcBef>
                <a:spcPts val="0"/>
              </a:spcBef>
              <a:buNone/>
            </a:pPr>
            <a:r>
              <a:rPr lang="uk-UA" sz="2800" dirty="0" smtClean="0">
                <a:solidFill>
                  <a:schemeClr val="tx1"/>
                </a:solidFill>
                <a:latin typeface="Times New Roman" panose="02020603050405020304" pitchFamily="18" charset="0"/>
                <a:cs typeface="Times New Roman" panose="02020603050405020304" pitchFamily="18" charset="0"/>
              </a:rPr>
              <a:t>б) </a:t>
            </a:r>
            <a:r>
              <a:rPr lang="uk-UA" sz="2800" b="1" i="1" dirty="0" smtClean="0">
                <a:solidFill>
                  <a:schemeClr val="tx1"/>
                </a:solidFill>
                <a:latin typeface="Times New Roman" panose="02020603050405020304" pitchFamily="18" charset="0"/>
                <a:cs typeface="Times New Roman" panose="02020603050405020304" pitchFamily="18" charset="0"/>
              </a:rPr>
              <a:t>методи владного впливу</a:t>
            </a:r>
            <a:r>
              <a:rPr lang="uk-UA" sz="2800" dirty="0" smtClean="0">
                <a:solidFill>
                  <a:schemeClr val="tx1"/>
                </a:solidFill>
                <a:latin typeface="Times New Roman" panose="02020603050405020304" pitchFamily="18" charset="0"/>
                <a:cs typeface="Times New Roman" panose="02020603050405020304" pitchFamily="18" charset="0"/>
              </a:rPr>
              <a:t>, націлені на впорядкування функцій, обов’язків і прав працівників, регламентацію та нормування їх діяльності (штатні розписи, регламенти, положення про виконавців, договори, накази, розпорядження, догани тощо); </a:t>
            </a:r>
          </a:p>
          <a:p>
            <a:pPr marL="0" indent="0" algn="just" fontAlgn="base">
              <a:spcBef>
                <a:spcPts val="0"/>
              </a:spcBef>
              <a:buNone/>
            </a:pPr>
            <a:r>
              <a:rPr lang="uk-UA" sz="2800" dirty="0" smtClean="0">
                <a:solidFill>
                  <a:schemeClr val="tx1"/>
                </a:solidFill>
                <a:latin typeface="Times New Roman" panose="02020603050405020304" pitchFamily="18" charset="0"/>
                <a:cs typeface="Times New Roman" panose="02020603050405020304" pitchFamily="18" charset="0"/>
              </a:rPr>
              <a:t>в) </a:t>
            </a:r>
            <a:r>
              <a:rPr lang="uk-UA" sz="2800" b="1" i="1" dirty="0" smtClean="0">
                <a:solidFill>
                  <a:schemeClr val="tx1"/>
                </a:solidFill>
                <a:latin typeface="Times New Roman" panose="02020603050405020304" pitchFamily="18" charset="0"/>
                <a:cs typeface="Times New Roman" panose="02020603050405020304" pitchFamily="18" charset="0"/>
              </a:rPr>
              <a:t>методи морального впливу</a:t>
            </a:r>
            <a:r>
              <a:rPr lang="uk-UA" sz="2800" dirty="0" smtClean="0">
                <a:solidFill>
                  <a:schemeClr val="tx1"/>
                </a:solidFill>
                <a:latin typeface="Times New Roman" panose="02020603050405020304" pitchFamily="18" charset="0"/>
                <a:cs typeface="Times New Roman" panose="02020603050405020304" pitchFamily="18" charset="0"/>
              </a:rPr>
              <a:t>, спрямовані на підвищення соціально-господарської активності та включають етичні норми, моральні стимули, методи встановлення гарних взаємовідносин між керівником і підлеглими тощо. </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4374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a:bodyPr>
          <a:lstStyle/>
          <a:p>
            <a:pPr lvl="0">
              <a:spcBef>
                <a:spcPts val="0"/>
              </a:spcBef>
            </a:pPr>
            <a:r>
              <a:rPr lang="uk-UA" sz="3500" b="1" dirty="0" smtClean="0">
                <a:solidFill>
                  <a:prstClr val="black"/>
                </a:solidFill>
                <a:latin typeface="Times New Roman" panose="02020603050405020304" pitchFamily="18" charset="0"/>
                <a:ea typeface="+mn-ea"/>
                <a:cs typeface="Times New Roman" panose="02020603050405020304" pitchFamily="18" charset="0"/>
              </a:rPr>
              <a:t>1. Суть і класифікація методів менеджменту</a:t>
            </a:r>
            <a:endParaRPr lang="ru-RU" dirty="0"/>
          </a:p>
        </p:txBody>
      </p:sp>
      <p:sp>
        <p:nvSpPr>
          <p:cNvPr id="3" name="Объект 2"/>
          <p:cNvSpPr>
            <a:spLocks noGrp="1"/>
          </p:cNvSpPr>
          <p:nvPr>
            <p:ph idx="1"/>
          </p:nvPr>
        </p:nvSpPr>
        <p:spPr>
          <a:xfrm>
            <a:off x="782782" y="1551709"/>
            <a:ext cx="10964285" cy="4401078"/>
          </a:xfrm>
        </p:spPr>
        <p:txBody>
          <a:bodyPr>
            <a:noAutofit/>
          </a:bodyPr>
          <a:lstStyle/>
          <a:p>
            <a:pPr marL="0" indent="0" algn="just" fontAlgn="base">
              <a:buNone/>
            </a:pPr>
            <a:r>
              <a:rPr lang="uk-UA" sz="2800" b="1" i="1" dirty="0" smtClean="0">
                <a:solidFill>
                  <a:schemeClr val="tx1"/>
                </a:solidFill>
                <a:latin typeface="Times New Roman" panose="02020603050405020304" pitchFamily="18" charset="0"/>
                <a:cs typeface="Times New Roman" panose="02020603050405020304" pitchFamily="18" charset="0"/>
              </a:rPr>
              <a:t>За формою впливу </a:t>
            </a:r>
            <a:r>
              <a:rPr lang="uk-UA" sz="2800" dirty="0" smtClean="0">
                <a:solidFill>
                  <a:schemeClr val="tx1"/>
                </a:solidFill>
                <a:latin typeface="Times New Roman" panose="02020603050405020304" pitchFamily="18" charset="0"/>
                <a:cs typeface="Times New Roman" panose="02020603050405020304" pitchFamily="18" charset="0"/>
              </a:rPr>
              <a:t>методи менеджменту можна умовно поділити на: </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а) </a:t>
            </a:r>
            <a:r>
              <a:rPr lang="uk-UA" sz="2800" b="1" i="1" dirty="0" smtClean="0">
                <a:solidFill>
                  <a:schemeClr val="tx1"/>
                </a:solidFill>
                <a:latin typeface="Times New Roman" panose="02020603050405020304" pitchFamily="18" charset="0"/>
                <a:cs typeface="Times New Roman" panose="02020603050405020304" pitchFamily="18" charset="0"/>
              </a:rPr>
              <a:t>кількісні методи </a:t>
            </a:r>
            <a:r>
              <a:rPr lang="uk-UA" sz="2800" dirty="0" smtClean="0">
                <a:solidFill>
                  <a:schemeClr val="tx1"/>
                </a:solidFill>
                <a:latin typeface="Times New Roman" panose="02020603050405020304" pitchFamily="18" charset="0"/>
                <a:cs typeface="Times New Roman" panose="02020603050405020304" pitchFamily="18" charset="0"/>
              </a:rPr>
              <a:t>(калькуляції, кошториси, ціни, бюджет, матеріальні стимули тощо); </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б) </a:t>
            </a:r>
            <a:r>
              <a:rPr lang="uk-UA" sz="2800" b="1" i="1" dirty="0" smtClean="0">
                <a:solidFill>
                  <a:schemeClr val="tx1"/>
                </a:solidFill>
                <a:latin typeface="Times New Roman" panose="02020603050405020304" pitchFamily="18" charset="0"/>
                <a:cs typeface="Times New Roman" panose="02020603050405020304" pitchFamily="18" charset="0"/>
              </a:rPr>
              <a:t>якісні методи </a:t>
            </a:r>
            <a:r>
              <a:rPr lang="uk-UA" sz="2800" dirty="0" smtClean="0">
                <a:solidFill>
                  <a:schemeClr val="tx1"/>
                </a:solidFill>
                <a:latin typeface="Times New Roman" panose="02020603050405020304" pitchFamily="18" charset="0"/>
                <a:cs typeface="Times New Roman" panose="02020603050405020304" pitchFamily="18" charset="0"/>
              </a:rPr>
              <a:t>(вказівки, інструкції, моральні стимули, методи добору колективу за психофізіологічними факторами тощо).</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За характером впливу методи менеджменту поділяють на групи: економічні, технологічні, соціально-психологічні та адміністративні.</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9060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a:bodyPr>
          <a:lstStyle/>
          <a:p>
            <a:pPr lvl="0">
              <a:spcBef>
                <a:spcPts val="0"/>
              </a:spcBef>
            </a:pPr>
            <a:r>
              <a:rPr lang="en-US" sz="3500" b="1" dirty="0">
                <a:solidFill>
                  <a:prstClr val="black"/>
                </a:solidFill>
                <a:latin typeface="Times New Roman" panose="02020603050405020304" pitchFamily="18" charset="0"/>
                <a:ea typeface="+mn-ea"/>
                <a:cs typeface="Times New Roman" panose="02020603050405020304" pitchFamily="18" charset="0"/>
              </a:rPr>
              <a:t>2</a:t>
            </a:r>
            <a:r>
              <a:rPr lang="uk-UA" sz="3500" b="1" dirty="0" smtClean="0">
                <a:solidFill>
                  <a:prstClr val="black"/>
                </a:solidFill>
                <a:latin typeface="Times New Roman" panose="02020603050405020304" pitchFamily="18" charset="0"/>
                <a:ea typeface="+mn-ea"/>
                <a:cs typeface="Times New Roman" panose="02020603050405020304" pitchFamily="18" charset="0"/>
              </a:rPr>
              <a:t>. Економічні методи </a:t>
            </a:r>
            <a:r>
              <a:rPr lang="uk-UA" sz="3500" b="1" dirty="0" smtClean="0">
                <a:solidFill>
                  <a:prstClr val="black"/>
                </a:solidFill>
                <a:latin typeface="Times New Roman" panose="02020603050405020304" pitchFamily="18" charset="0"/>
                <a:ea typeface="+mn-ea"/>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782782" y="1551709"/>
            <a:ext cx="10964285" cy="4401078"/>
          </a:xfrm>
        </p:spPr>
        <p:txBody>
          <a:bodyPr>
            <a:noAutofit/>
          </a:bodyPr>
          <a:lstStyle/>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Економічні методи передбачають розробку планово-економічних показників та способів їх досягнення.</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Економічні методи менеджменту є </a:t>
            </a:r>
            <a:r>
              <a:rPr lang="uk-UA" sz="2800" i="1" dirty="0" smtClean="0">
                <a:solidFill>
                  <a:schemeClr val="tx1"/>
                </a:solidFill>
                <a:latin typeface="Times New Roman" panose="02020603050405020304" pitchFamily="18" charset="0"/>
                <a:cs typeface="Times New Roman" panose="02020603050405020304" pitchFamily="18" charset="0"/>
              </a:rPr>
              <a:t>методами непрямої дії</a:t>
            </a:r>
            <a:r>
              <a:rPr lang="uk-UA" sz="2800" dirty="0" smtClean="0">
                <a:solidFill>
                  <a:schemeClr val="tx1"/>
                </a:solidFill>
                <a:latin typeface="Times New Roman" panose="02020603050405020304" pitchFamily="18" charset="0"/>
                <a:cs typeface="Times New Roman" panose="02020603050405020304" pitchFamily="18" charset="0"/>
              </a:rPr>
              <a:t>, які </a:t>
            </a:r>
            <a:r>
              <a:rPr lang="uk-UA" sz="2800" i="1" dirty="0" smtClean="0">
                <a:solidFill>
                  <a:schemeClr val="tx1"/>
                </a:solidFill>
                <a:latin typeface="Times New Roman" panose="02020603050405020304" pitchFamily="18" charset="0"/>
                <a:cs typeface="Times New Roman" panose="02020603050405020304" pitchFamily="18" charset="0"/>
              </a:rPr>
              <a:t>забезпечують матеріальні інтереси людей у виробничо-організаційних процесах</a:t>
            </a:r>
            <a:r>
              <a:rPr lang="uk-UA" sz="2800" dirty="0" smtClean="0">
                <a:solidFill>
                  <a:schemeClr val="tx1"/>
                </a:solidFill>
                <a:latin typeface="Times New Roman" panose="02020603050405020304" pitchFamily="18" charset="0"/>
                <a:cs typeface="Times New Roman" panose="02020603050405020304" pitchFamily="18" charset="0"/>
              </a:rPr>
              <a:t>. Вони мають спонукальний характер. </a:t>
            </a:r>
          </a:p>
          <a:p>
            <a:pPr marL="0" indent="0" algn="just" fontAlgn="base">
              <a:buNone/>
            </a:pPr>
            <a:r>
              <a:rPr lang="uk-UA" sz="2800" b="1" i="1" dirty="0" smtClean="0">
                <a:solidFill>
                  <a:schemeClr val="tx1"/>
                </a:solidFill>
                <a:latin typeface="Times New Roman" panose="02020603050405020304" pitchFamily="18" charset="0"/>
                <a:cs typeface="Times New Roman" panose="02020603050405020304" pitchFamily="18" charset="0"/>
              </a:rPr>
              <a:t>Під економічними методами управління розуміють такі способи і прийоми впливу, які ґрунтуються на використанні економічних законів та інтересів, що дозволяють </a:t>
            </a:r>
            <a:r>
              <a:rPr lang="uk-UA" sz="2800" b="1" i="1" dirty="0" err="1" smtClean="0">
                <a:solidFill>
                  <a:schemeClr val="tx1"/>
                </a:solidFill>
                <a:latin typeface="Times New Roman" panose="02020603050405020304" pitchFamily="18" charset="0"/>
                <a:cs typeface="Times New Roman" panose="02020603050405020304" pitchFamily="18" charset="0"/>
              </a:rPr>
              <a:t>планомірно</a:t>
            </a:r>
            <a:r>
              <a:rPr lang="uk-UA" sz="2800" b="1" i="1" dirty="0" smtClean="0">
                <a:solidFill>
                  <a:schemeClr val="tx1"/>
                </a:solidFill>
                <a:latin typeface="Times New Roman" panose="02020603050405020304" pitchFamily="18" charset="0"/>
                <a:cs typeface="Times New Roman" panose="02020603050405020304" pitchFamily="18" charset="0"/>
              </a:rPr>
              <a:t> та ритмічно організувати виробничу діяльність і прямо або опосередковано стимулювати колектив на підвищення ефективності роботи. </a:t>
            </a:r>
            <a:endParaRPr lang="uk-UA" sz="2800"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4257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a:bodyPr>
          <a:lstStyle/>
          <a:p>
            <a:pPr lvl="0">
              <a:spcBef>
                <a:spcPts val="0"/>
              </a:spcBef>
            </a:pPr>
            <a:r>
              <a:rPr lang="en-US" sz="3500" b="1" dirty="0">
                <a:solidFill>
                  <a:prstClr val="black"/>
                </a:solidFill>
                <a:latin typeface="Times New Roman" panose="02020603050405020304" pitchFamily="18" charset="0"/>
                <a:ea typeface="+mn-ea"/>
                <a:cs typeface="Times New Roman" panose="02020603050405020304" pitchFamily="18" charset="0"/>
              </a:rPr>
              <a:t>2</a:t>
            </a:r>
            <a:r>
              <a:rPr lang="uk-UA" sz="3500" b="1" dirty="0" smtClean="0">
                <a:solidFill>
                  <a:prstClr val="black"/>
                </a:solidFill>
                <a:latin typeface="Times New Roman" panose="02020603050405020304" pitchFamily="18" charset="0"/>
                <a:ea typeface="+mn-ea"/>
                <a:cs typeface="Times New Roman" panose="02020603050405020304" pitchFamily="18" charset="0"/>
              </a:rPr>
              <a:t>. </a:t>
            </a:r>
            <a:r>
              <a:rPr lang="uk-UA" sz="3500" b="1" dirty="0">
                <a:solidFill>
                  <a:prstClr val="black"/>
                </a:solidFill>
                <a:latin typeface="Times New Roman" panose="02020603050405020304" pitchFamily="18" charset="0"/>
                <a:cs typeface="Times New Roman" panose="02020603050405020304" pitchFamily="18" charset="0"/>
              </a:rPr>
              <a:t>Економічні методи менеджменту</a:t>
            </a:r>
            <a:endParaRPr lang="ru-RU" dirty="0"/>
          </a:p>
        </p:txBody>
      </p:sp>
      <p:sp>
        <p:nvSpPr>
          <p:cNvPr id="3" name="Объект 2"/>
          <p:cNvSpPr>
            <a:spLocks noGrp="1"/>
          </p:cNvSpPr>
          <p:nvPr>
            <p:ph idx="1"/>
          </p:nvPr>
        </p:nvSpPr>
        <p:spPr>
          <a:xfrm>
            <a:off x="782782" y="1551709"/>
            <a:ext cx="10964285" cy="4401078"/>
          </a:xfrm>
        </p:spPr>
        <p:txBody>
          <a:bodyPr>
            <a:noAutofit/>
          </a:bodyPr>
          <a:lstStyle/>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Економічні методи управління можуть застосовуватися на трьох рівнях: </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1. На макрорівні: прогнози; національні програми; державні замовлення; податкова політика; цінова політика; інвестиційна політика; фінансово - кредитна політика. </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2. На рівні підприємства (організації): планування: балансовий метод; нормативний метод; аналітичний метод; математичне моделювання. </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3. На рівні окремого працівника: – методи заохочення (заробітна плата, преміювання); – методи покарання (штрафи)</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0194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a:bodyPr>
          <a:lstStyle/>
          <a:p>
            <a:pPr lvl="0">
              <a:spcBef>
                <a:spcPts val="0"/>
              </a:spcBef>
            </a:pPr>
            <a:r>
              <a:rPr lang="en-US" sz="3500" b="1" dirty="0">
                <a:solidFill>
                  <a:prstClr val="black"/>
                </a:solidFill>
                <a:latin typeface="Times New Roman" panose="02020603050405020304" pitchFamily="18" charset="0"/>
                <a:ea typeface="+mn-ea"/>
                <a:cs typeface="Times New Roman" panose="02020603050405020304" pitchFamily="18" charset="0"/>
              </a:rPr>
              <a:t>3</a:t>
            </a:r>
            <a:r>
              <a:rPr lang="uk-UA" sz="3500" b="1" dirty="0" smtClean="0">
                <a:solidFill>
                  <a:prstClr val="black"/>
                </a:solidFill>
                <a:latin typeface="Times New Roman" panose="02020603050405020304" pitchFamily="18" charset="0"/>
                <a:ea typeface="+mn-ea"/>
                <a:cs typeface="Times New Roman" panose="02020603050405020304" pitchFamily="18" charset="0"/>
              </a:rPr>
              <a:t>. Організаційно-розпорядчі методи </a:t>
            </a:r>
            <a:r>
              <a:rPr lang="uk-UA" sz="3500" b="1" dirty="0" smtClean="0">
                <a:solidFill>
                  <a:prstClr val="black"/>
                </a:solidFill>
                <a:latin typeface="Times New Roman" panose="02020603050405020304" pitchFamily="18" charset="0"/>
                <a:ea typeface="+mn-ea"/>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782782" y="1551709"/>
            <a:ext cx="10964285" cy="4401078"/>
          </a:xfrm>
        </p:spPr>
        <p:txBody>
          <a:bodyPr>
            <a:noAutofit/>
          </a:bodyPr>
          <a:lstStyle/>
          <a:p>
            <a:pPr marL="0" indent="0" algn="just" fontAlgn="base">
              <a:buNone/>
            </a:pPr>
            <a:r>
              <a:rPr lang="uk-UA" sz="2800" b="1" i="1" dirty="0" smtClean="0">
                <a:solidFill>
                  <a:schemeClr val="tx1"/>
                </a:solidFill>
                <a:latin typeface="Times New Roman" panose="02020603050405020304" pitchFamily="18" charset="0"/>
                <a:cs typeface="Times New Roman" panose="02020603050405020304" pitchFamily="18" charset="0"/>
              </a:rPr>
              <a:t>Адміністративні методи менеджменту – це способи прямого адміністративного впливу на підлеглих, які здійснюють керівні органи або окремі керівники в межах своїх повноважень для досягнення цілей. </a:t>
            </a:r>
            <a:r>
              <a:rPr lang="uk-UA" sz="2800" dirty="0" smtClean="0">
                <a:solidFill>
                  <a:schemeClr val="tx1"/>
                </a:solidFill>
                <a:latin typeface="Times New Roman" panose="02020603050405020304" pitchFamily="18" charset="0"/>
                <a:cs typeface="Times New Roman" panose="02020603050405020304" pitchFamily="18" charset="0"/>
              </a:rPr>
              <a:t>Дані методи спираються на авторитет влади та носять </a:t>
            </a:r>
            <a:r>
              <a:rPr lang="uk-UA" sz="2800" dirty="0" err="1" smtClean="0">
                <a:solidFill>
                  <a:schemeClr val="tx1"/>
                </a:solidFill>
                <a:latin typeface="Times New Roman" panose="02020603050405020304" pitchFamily="18" charset="0"/>
                <a:cs typeface="Times New Roman" panose="02020603050405020304" pitchFamily="18" charset="0"/>
              </a:rPr>
              <a:t>одноваріантний</a:t>
            </a:r>
            <a:r>
              <a:rPr lang="uk-UA" sz="2800" dirty="0" smtClean="0">
                <a:solidFill>
                  <a:schemeClr val="tx1"/>
                </a:solidFill>
                <a:latin typeface="Times New Roman" panose="02020603050405020304" pitchFamily="18" charset="0"/>
                <a:cs typeface="Times New Roman" panose="02020603050405020304" pitchFamily="18" charset="0"/>
              </a:rPr>
              <a:t> характер. Цей вплив здійснюється шляхом видачі обов’язкових для виконання наказів, розпоряджень, які примушують підлеглих виконувати завдання. Формою адміністративного впливу є також різні положення, інструкції та інші службові документи, які визначають права та обов’язки службових осіб апарату управління. </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7366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5237" y="624110"/>
            <a:ext cx="10479376" cy="1066145"/>
          </a:xfrm>
        </p:spPr>
        <p:txBody>
          <a:bodyPr>
            <a:normAutofit/>
          </a:bodyPr>
          <a:lstStyle/>
          <a:p>
            <a:pPr lvl="0">
              <a:spcBef>
                <a:spcPts val="0"/>
              </a:spcBef>
            </a:pPr>
            <a:r>
              <a:rPr lang="en-US" sz="3500" b="1" dirty="0">
                <a:solidFill>
                  <a:prstClr val="black"/>
                </a:solidFill>
                <a:latin typeface="Times New Roman" panose="02020603050405020304" pitchFamily="18" charset="0"/>
                <a:ea typeface="+mn-ea"/>
                <a:cs typeface="Times New Roman" panose="02020603050405020304" pitchFamily="18" charset="0"/>
              </a:rPr>
              <a:t>3</a:t>
            </a:r>
            <a:r>
              <a:rPr lang="uk-UA" sz="3500" b="1" dirty="0" smtClean="0">
                <a:solidFill>
                  <a:prstClr val="black"/>
                </a:solidFill>
                <a:latin typeface="Times New Roman" panose="02020603050405020304" pitchFamily="18" charset="0"/>
                <a:ea typeface="+mn-ea"/>
                <a:cs typeface="Times New Roman" panose="02020603050405020304" pitchFamily="18" charset="0"/>
              </a:rPr>
              <a:t>. Організаційно-розпорядчі методи </a:t>
            </a:r>
            <a:r>
              <a:rPr lang="uk-UA" sz="3500" b="1" dirty="0">
                <a:solidFill>
                  <a:prstClr val="black"/>
                </a:solidFill>
                <a:latin typeface="Times New Roman" panose="02020603050405020304" pitchFamily="18" charset="0"/>
                <a:cs typeface="Times New Roman" panose="02020603050405020304" pitchFamily="18" charset="0"/>
              </a:rPr>
              <a:t>менеджменту</a:t>
            </a:r>
            <a:endParaRPr lang="ru-RU" dirty="0"/>
          </a:p>
        </p:txBody>
      </p:sp>
      <p:sp>
        <p:nvSpPr>
          <p:cNvPr id="3" name="Объект 2"/>
          <p:cNvSpPr>
            <a:spLocks noGrp="1"/>
          </p:cNvSpPr>
          <p:nvPr>
            <p:ph idx="1"/>
          </p:nvPr>
        </p:nvSpPr>
        <p:spPr>
          <a:xfrm>
            <a:off x="782782" y="1551709"/>
            <a:ext cx="10964285" cy="4401078"/>
          </a:xfrm>
        </p:spPr>
        <p:txBody>
          <a:bodyPr>
            <a:noAutofit/>
          </a:bodyPr>
          <a:lstStyle/>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До адміністративних (розпорядчих) методів належать: </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 формування організаційних структур органів управління, </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 затвердження адміністративних норм і нормативів, </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 видання наказів і розпоряджень, </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 підбір і розстановка кадрів, </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 розробка положень, посадових інструкцій, </a:t>
            </a:r>
          </a:p>
          <a:p>
            <a:pPr marL="0" indent="0" algn="just" fontAlgn="base">
              <a:buNone/>
            </a:pPr>
            <a:r>
              <a:rPr lang="uk-UA" sz="2800" dirty="0" smtClean="0">
                <a:solidFill>
                  <a:schemeClr val="tx1"/>
                </a:solidFill>
                <a:latin typeface="Times New Roman" panose="02020603050405020304" pitchFamily="18" charset="0"/>
                <a:cs typeface="Times New Roman" panose="02020603050405020304" pitchFamily="18" charset="0"/>
              </a:rPr>
              <a:t>– контроль за їх виконанням. </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3781043"/>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1718</TotalTime>
  <Words>1319</Words>
  <Application>Microsoft Office PowerPoint</Application>
  <PresentationFormat>Широкоэкранный</PresentationFormat>
  <Paragraphs>99</Paragraphs>
  <Slides>19</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19</vt:i4>
      </vt:variant>
    </vt:vector>
  </HeadingPairs>
  <TitlesOfParts>
    <vt:vector size="26" baseType="lpstr">
      <vt:lpstr>Arial</vt:lpstr>
      <vt:lpstr>Calibri</vt:lpstr>
      <vt:lpstr>Century Gothic</vt:lpstr>
      <vt:lpstr>Google Sans</vt:lpstr>
      <vt:lpstr>Times New Roman</vt:lpstr>
      <vt:lpstr>Wingdings 3</vt:lpstr>
      <vt:lpstr>Легкий дым</vt:lpstr>
      <vt:lpstr>Презентация PowerPoint</vt:lpstr>
      <vt:lpstr>1. Суть і класифікація методів менеджменту</vt:lpstr>
      <vt:lpstr>1. Суть і класифікація методів менеджменту</vt:lpstr>
      <vt:lpstr>1. Суть і класифікація методів менеджменту</vt:lpstr>
      <vt:lpstr>1. Суть і класифікація методів менеджменту</vt:lpstr>
      <vt:lpstr>2. Економічні методи менеджменту</vt:lpstr>
      <vt:lpstr>2. Економічні методи менеджменту</vt:lpstr>
      <vt:lpstr>3. Організаційно-розпорядчі методи менеджменту</vt:lpstr>
      <vt:lpstr>3. Організаційно-розпорядчі методи менеджменту</vt:lpstr>
      <vt:lpstr>3. Організаційно-розпорядчі методи менеджменту</vt:lpstr>
      <vt:lpstr>3. Організаційно-розпорядчі методи управління</vt:lpstr>
      <vt:lpstr>3. Організаційно-розпорядчі методи менеджменту</vt:lpstr>
      <vt:lpstr>3. Організаційно-розпорядчі методи менеджменту</vt:lpstr>
      <vt:lpstr>3. Організаційно-розпорядчі методи менеджменту</vt:lpstr>
      <vt:lpstr>4. Соціальні методи менеджменту</vt:lpstr>
      <vt:lpstr>4. Соціальні методи менеджменту</vt:lpstr>
      <vt:lpstr>4. Соціальні методи менеджменту</vt:lpstr>
      <vt:lpstr>4. Правові методи менеджменту</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2 Розвиток науки управління</dc:title>
  <dc:creator>zhalinska@gmail.com</dc:creator>
  <cp:lastModifiedBy>Пащенко Ольга Петрівна</cp:lastModifiedBy>
  <cp:revision>222</cp:revision>
  <dcterms:created xsi:type="dcterms:W3CDTF">2021-09-14T18:03:03Z</dcterms:created>
  <dcterms:modified xsi:type="dcterms:W3CDTF">2026-01-23T09:15:13Z</dcterms:modified>
</cp:coreProperties>
</file>