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8"/>
  </p:notesMasterIdLst>
  <p:sldIdLst>
    <p:sldId id="256" r:id="rId2"/>
    <p:sldId id="257" r:id="rId3"/>
    <p:sldId id="258" r:id="rId4"/>
    <p:sldId id="259" r:id="rId5"/>
    <p:sldId id="262" r:id="rId6"/>
    <p:sldId id="264" r:id="rId7"/>
    <p:sldId id="263" r:id="rId8"/>
    <p:sldId id="265" r:id="rId9"/>
    <p:sldId id="267" r:id="rId10"/>
    <p:sldId id="266" r:id="rId11"/>
    <p:sldId id="268" r:id="rId12"/>
    <p:sldId id="269" r:id="rId13"/>
    <p:sldId id="272" r:id="rId14"/>
    <p:sldId id="270" r:id="rId15"/>
    <p:sldId id="271" r:id="rId16"/>
    <p:sldId id="273" r:id="rId17"/>
    <p:sldId id="275" r:id="rId18"/>
    <p:sldId id="274" r:id="rId19"/>
    <p:sldId id="276" r:id="rId20"/>
    <p:sldId id="277" r:id="rId21"/>
    <p:sldId id="278" r:id="rId22"/>
    <p:sldId id="284" r:id="rId23"/>
    <p:sldId id="285" r:id="rId24"/>
    <p:sldId id="286" r:id="rId25"/>
    <p:sldId id="279" r:id="rId26"/>
    <p:sldId id="287" r:id="rId27"/>
    <p:sldId id="288" r:id="rId28"/>
    <p:sldId id="289" r:id="rId29"/>
    <p:sldId id="290" r:id="rId30"/>
    <p:sldId id="291" r:id="rId31"/>
    <p:sldId id="292" r:id="rId32"/>
    <p:sldId id="293" r:id="rId33"/>
    <p:sldId id="294" r:id="rId34"/>
    <p:sldId id="280" r:id="rId35"/>
    <p:sldId id="281" r:id="rId36"/>
    <p:sldId id="282" r:id="rId3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94660"/>
  </p:normalViewPr>
  <p:slideViewPr>
    <p:cSldViewPr snapToGrid="0">
      <p:cViewPr varScale="1">
        <p:scale>
          <a:sx n="110" d="100"/>
          <a:sy n="110" d="100"/>
        </p:scale>
        <p:origin x="50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994991-719E-4E2B-8EC9-9A725A3BA2F3}" type="datetimeFigureOut">
              <a:rPr lang="ru-RU" smtClean="0"/>
              <a:t>23.01.2026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CF0593-8A1D-4228-B608-BFD09A90601E}" type="slidenum">
              <a:rPr lang="ru-RU" smtClean="0"/>
              <a:t>‹#›</a:t>
            </a:fld>
            <a:endParaRPr lang="ru-RU"/>
          </a:p>
        </p:txBody>
      </p:sp>
    </p:spTree>
    <p:extLst>
      <p:ext uri="{BB962C8B-B14F-4D97-AF65-F5344CB8AC3E}">
        <p14:creationId xmlns:p14="http://schemas.microsoft.com/office/powerpoint/2010/main" val="2581396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smtClean="0"/>
          </a:p>
        </p:txBody>
      </p:sp>
      <p:sp>
        <p:nvSpPr>
          <p:cNvPr id="4" name="Номер слайда 3"/>
          <p:cNvSpPr>
            <a:spLocks noGrp="1"/>
          </p:cNvSpPr>
          <p:nvPr>
            <p:ph type="sldNum" sz="quarter" idx="10"/>
          </p:nvPr>
        </p:nvSpPr>
        <p:spPr/>
        <p:txBody>
          <a:bodyPr/>
          <a:lstStyle/>
          <a:p>
            <a:fld id="{63CF0593-8A1D-4228-B608-BFD09A90601E}" type="slidenum">
              <a:rPr lang="ru-RU" smtClean="0"/>
              <a:t>1</a:t>
            </a:fld>
            <a:endParaRPr lang="ru-RU"/>
          </a:p>
        </p:txBody>
      </p:sp>
    </p:spTree>
    <p:extLst>
      <p:ext uri="{BB962C8B-B14F-4D97-AF65-F5344CB8AC3E}">
        <p14:creationId xmlns:p14="http://schemas.microsoft.com/office/powerpoint/2010/main" val="2589789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115257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186384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D26214E-A33B-4B1A-99FF-01B6F1DD08B9}"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9979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0104888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079912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959451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575328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460852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585330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802737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414235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498E584-E124-4E52-869F-89CF8BDA53FC}" type="datetimeFigureOut">
              <a:rPr lang="ru-RU" smtClean="0"/>
              <a:t>23.01.2026</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107621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498E584-E124-4E52-869F-89CF8BDA53FC}" type="datetimeFigureOut">
              <a:rPr lang="ru-RU" smtClean="0"/>
              <a:t>23.01.2026</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140980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8E584-E124-4E52-869F-89CF8BDA53FC}" type="datetimeFigureOut">
              <a:rPr lang="ru-RU" smtClean="0"/>
              <a:t>23.01.2026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443251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991227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871755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498E584-E124-4E52-869F-89CF8BDA53FC}" type="datetimeFigureOut">
              <a:rPr lang="ru-RU" smtClean="0"/>
              <a:t>23.01.2026</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D26214E-A33B-4B1A-99FF-01B6F1DD08B9}" type="slidenum">
              <a:rPr lang="ru-RU" smtClean="0"/>
              <a:t>‹#›</a:t>
            </a:fld>
            <a:endParaRPr lang="ru-RU"/>
          </a:p>
        </p:txBody>
      </p:sp>
    </p:spTree>
    <p:extLst>
      <p:ext uri="{BB962C8B-B14F-4D97-AF65-F5344CB8AC3E}">
        <p14:creationId xmlns:p14="http://schemas.microsoft.com/office/powerpoint/2010/main" val="239459686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31273" y="526473"/>
            <a:ext cx="10673339" cy="5181600"/>
          </a:xfrm>
        </p:spPr>
        <p:txBody>
          <a:bodyPr>
            <a:normAutofit/>
          </a:bodyPr>
          <a:lstStyle/>
          <a:p>
            <a:r>
              <a:rPr lang="ru-RU" sz="2200" b="1" dirty="0">
                <a:latin typeface="Times New Roman" panose="02020603050405020304" pitchFamily="18" charset="0"/>
                <a:cs typeface="Times New Roman" panose="02020603050405020304" pitchFamily="18" charset="0"/>
              </a:rPr>
              <a:t>Тема 2. </a:t>
            </a:r>
            <a:r>
              <a:rPr lang="ru-RU" sz="2200" b="1" dirty="0" err="1">
                <a:latin typeface="Times New Roman" panose="02020603050405020304" pitchFamily="18" charset="0"/>
                <a:cs typeface="Times New Roman" panose="02020603050405020304" pitchFamily="18" charset="0"/>
              </a:rPr>
              <a:t>Історія</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розвитку</a:t>
            </a:r>
            <a:r>
              <a:rPr lang="ru-RU" sz="2200" b="1" dirty="0">
                <a:latin typeface="Times New Roman" panose="02020603050405020304" pitchFamily="18" charset="0"/>
                <a:cs typeface="Times New Roman" panose="02020603050405020304" pitchFamily="18" charset="0"/>
              </a:rPr>
              <a:t> менеджменту </a:t>
            </a:r>
            <a:r>
              <a:rPr lang="ru-RU" sz="2200" b="1" dirty="0" smtClean="0">
                <a:latin typeface="Times New Roman" panose="02020603050405020304" pitchFamily="18" charset="0"/>
                <a:cs typeface="Times New Roman" panose="02020603050405020304" pitchFamily="18" charset="0"/>
              </a:rPr>
              <a:t/>
            </a:r>
            <a:br>
              <a:rPr lang="ru-RU" sz="2200" b="1" dirty="0" smtClean="0">
                <a:latin typeface="Times New Roman" panose="02020603050405020304" pitchFamily="18" charset="0"/>
                <a:cs typeface="Times New Roman" panose="02020603050405020304" pitchFamily="18" charset="0"/>
              </a:rPr>
            </a:br>
            <a:r>
              <a:rPr lang="uk-UA" sz="2200" dirty="0" smtClean="0">
                <a:latin typeface="Times New Roman" panose="02020603050405020304" pitchFamily="18" charset="0"/>
                <a:cs typeface="Times New Roman" panose="02020603050405020304" pitchFamily="18" charset="0"/>
              </a:rPr>
              <a:t>1</a:t>
            </a:r>
            <a:r>
              <a:rPr lang="uk-UA" sz="2200" dirty="0">
                <a:latin typeface="Times New Roman" panose="02020603050405020304" pitchFamily="18" charset="0"/>
                <a:cs typeface="Times New Roman" panose="02020603050405020304" pitchFamily="18" charset="0"/>
              </a:rPr>
              <a:t>. Історія розвитку управлінської думки у світі та в Україні. Передумови виникнення науки управління. </a:t>
            </a:r>
            <a:br>
              <a:rPr lang="uk-UA"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2. Класичні теорії менеджменту: школа наукового управління; класична (адміністративна) школа управління; школа людських відносин; школа поведінкових наук; емпірична школа, школа “соціальних систем”, нова школа. </a:t>
            </a:r>
            <a:br>
              <a:rPr lang="uk-UA"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3. Розвиток управлінської науки в Україні. </a:t>
            </a:r>
            <a:br>
              <a:rPr lang="uk-UA"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4. Характеристика інтегрованих підходів до управління: </a:t>
            </a:r>
            <a:r>
              <a:rPr lang="uk-UA" sz="2200" dirty="0" err="1">
                <a:latin typeface="Times New Roman" panose="02020603050405020304" pitchFamily="18" charset="0"/>
                <a:cs typeface="Times New Roman" panose="02020603050405020304" pitchFamily="18" charset="0"/>
              </a:rPr>
              <a:t>процесійний</a:t>
            </a:r>
            <a:r>
              <a:rPr lang="uk-UA" sz="2200" dirty="0">
                <a:latin typeface="Times New Roman" panose="02020603050405020304" pitchFamily="18" charset="0"/>
                <a:cs typeface="Times New Roman" panose="02020603050405020304" pitchFamily="18" charset="0"/>
              </a:rPr>
              <a:t> підхід; системний підхід; ситуаційний підхід</a:t>
            </a:r>
            <a:r>
              <a:rPr lang="uk-UA" dirty="0"/>
              <a:t>.</a:t>
            </a:r>
          </a:p>
        </p:txBody>
      </p:sp>
    </p:spTree>
    <p:extLst>
      <p:ext uri="{BB962C8B-B14F-4D97-AF65-F5344CB8AC3E}">
        <p14:creationId xmlns:p14="http://schemas.microsoft.com/office/powerpoint/2010/main" val="2808507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2037" y="624110"/>
            <a:ext cx="9412576" cy="747490"/>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75855" y="1371600"/>
            <a:ext cx="10728757" cy="4835236"/>
          </a:xfrm>
        </p:spPr>
        <p:txBody>
          <a:bodyPr>
            <a:normAutofit/>
          </a:bodyPr>
          <a:lstStyle/>
          <a:p>
            <a:pPr marL="0" indent="0">
              <a:buNone/>
            </a:pPr>
            <a:r>
              <a:rPr lang="uk-UA" sz="2800" b="1" i="1" dirty="0">
                <a:solidFill>
                  <a:schemeClr val="tx1"/>
                </a:solidFill>
                <a:latin typeface="Times New Roman" panose="02020603050405020304" pitchFamily="18" charset="0"/>
                <a:cs typeface="Times New Roman" panose="02020603050405020304" pitchFamily="18" charset="0"/>
              </a:rPr>
              <a:t>Здобутки адміністративної школи</a:t>
            </a:r>
            <a:r>
              <a:rPr lang="uk-UA" sz="2800" dirty="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0">
              <a:buNone/>
            </a:pPr>
            <a:r>
              <a:rPr lang="uk-UA" sz="2800" dirty="0" smtClean="0">
                <a:solidFill>
                  <a:schemeClr val="tx1"/>
                </a:solidFill>
                <a:latin typeface="Times New Roman" panose="02020603050405020304" pitchFamily="18" charset="0"/>
                <a:cs typeface="Times New Roman" panose="02020603050405020304" pitchFamily="18" charset="0"/>
              </a:rPr>
              <a:t>- детальне </a:t>
            </a:r>
            <a:r>
              <a:rPr lang="uk-UA" sz="2800" dirty="0">
                <a:solidFill>
                  <a:schemeClr val="tx1"/>
                </a:solidFill>
                <a:latin typeface="Times New Roman" panose="02020603050405020304" pitchFamily="18" charset="0"/>
                <a:cs typeface="Times New Roman" panose="02020603050405020304" pitchFamily="18" charset="0"/>
              </a:rPr>
              <a:t>дослідження основних функцій управління;</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0">
              <a:buNone/>
            </a:pPr>
            <a:r>
              <a:rPr lang="uk-UA" sz="2800" dirty="0" smtClean="0">
                <a:solidFill>
                  <a:schemeClr val="tx1"/>
                </a:solidFill>
                <a:latin typeface="Times New Roman" panose="02020603050405020304" pitchFamily="18" charset="0"/>
                <a:cs typeface="Times New Roman" panose="02020603050405020304" pitchFamily="18" charset="0"/>
              </a:rPr>
              <a:t>- опрацювання </a:t>
            </a:r>
            <a:r>
              <a:rPr lang="uk-UA" sz="2800" dirty="0">
                <a:solidFill>
                  <a:schemeClr val="tx1"/>
                </a:solidFill>
                <a:latin typeface="Times New Roman" panose="02020603050405020304" pitchFamily="18" charset="0"/>
                <a:cs typeface="Times New Roman" panose="02020603050405020304" pitchFamily="18" charset="0"/>
              </a:rPr>
              <a:t>принципів побудови структури організації та управління працівниками.</a:t>
            </a:r>
            <a:endParaRPr lang="ru-RU" sz="2800" dirty="0">
              <a:solidFill>
                <a:schemeClr val="tx1"/>
              </a:solidFill>
              <a:latin typeface="Times New Roman" panose="02020603050405020304" pitchFamily="18" charset="0"/>
              <a:cs typeface="Times New Roman" panose="02020603050405020304" pitchFamily="18" charset="0"/>
            </a:endParaRPr>
          </a:p>
          <a:p>
            <a:pPr marL="0" indent="0">
              <a:buNone/>
            </a:pPr>
            <a:r>
              <a:rPr lang="uk-UA" sz="2800" b="1" i="1" dirty="0">
                <a:solidFill>
                  <a:schemeClr val="tx1"/>
                </a:solidFill>
                <a:latin typeface="Times New Roman" panose="02020603050405020304" pitchFamily="18" charset="0"/>
                <a:cs typeface="Times New Roman" panose="02020603050405020304" pitchFamily="18" charset="0"/>
              </a:rPr>
              <a:t>Недоліки адміністративної школи</a:t>
            </a:r>
            <a:r>
              <a:rPr lang="uk-UA" sz="2800" dirty="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0">
              <a:buNone/>
            </a:pPr>
            <a:r>
              <a:rPr lang="uk-UA" sz="2800" dirty="0" smtClean="0">
                <a:solidFill>
                  <a:schemeClr val="tx1"/>
                </a:solidFill>
                <a:latin typeface="Times New Roman" panose="02020603050405020304" pitchFamily="18" charset="0"/>
                <a:cs typeface="Times New Roman" panose="02020603050405020304" pitchFamily="18" charset="0"/>
              </a:rPr>
              <a:t>- помилковість </a:t>
            </a:r>
            <a:r>
              <a:rPr lang="uk-UA" sz="2800" dirty="0">
                <a:solidFill>
                  <a:schemeClr val="tx1"/>
                </a:solidFill>
                <a:latin typeface="Times New Roman" panose="02020603050405020304" pitchFamily="18" charset="0"/>
                <a:cs typeface="Times New Roman" panose="02020603050405020304" pitchFamily="18" charset="0"/>
              </a:rPr>
              <a:t>пошуків універсальних принципів управління;</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0">
              <a:buNone/>
            </a:pPr>
            <a:r>
              <a:rPr lang="uk-UA" sz="2800" dirty="0" smtClean="0">
                <a:solidFill>
                  <a:schemeClr val="tx1"/>
                </a:solidFill>
                <a:latin typeface="Times New Roman" panose="02020603050405020304" pitchFamily="18" charset="0"/>
                <a:cs typeface="Times New Roman" panose="02020603050405020304" pitchFamily="18" charset="0"/>
              </a:rPr>
              <a:t>- ігнорування </a:t>
            </a:r>
            <a:r>
              <a:rPr lang="uk-UA" sz="2800" dirty="0">
                <a:solidFill>
                  <a:schemeClr val="tx1"/>
                </a:solidFill>
                <a:latin typeface="Times New Roman" panose="02020603050405020304" pitchFamily="18" charset="0"/>
                <a:cs typeface="Times New Roman" panose="02020603050405020304" pitchFamily="18" charset="0"/>
              </a:rPr>
              <a:t>соціальних аспектів управління.</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44387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84219" y="624110"/>
            <a:ext cx="9620394" cy="844472"/>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803565" y="1343891"/>
            <a:ext cx="10701048" cy="4821381"/>
          </a:xfrm>
        </p:spPr>
        <p:txBody>
          <a:bodyPr>
            <a:normAutofit/>
          </a:bodyPr>
          <a:lstStyle/>
          <a:p>
            <a:pPr marL="0" indent="0">
              <a:buNone/>
            </a:pPr>
            <a:r>
              <a:rPr lang="uk-UA" sz="2800" b="1" u="sng" dirty="0" smtClean="0">
                <a:solidFill>
                  <a:schemeClr val="tx1"/>
                </a:solidFill>
                <a:latin typeface="Times New Roman" panose="02020603050405020304" pitchFamily="18" charset="0"/>
                <a:cs typeface="Times New Roman" panose="02020603050405020304" pitchFamily="18" charset="0"/>
              </a:rPr>
              <a:t>ІІ. Поведінкова </a:t>
            </a:r>
            <a:r>
              <a:rPr lang="uk-UA" sz="2800" b="1" u="sng" dirty="0">
                <a:solidFill>
                  <a:schemeClr val="tx1"/>
                </a:solidFill>
                <a:latin typeface="Times New Roman" panose="02020603050405020304" pitchFamily="18" charset="0"/>
                <a:cs typeface="Times New Roman" panose="02020603050405020304" pitchFamily="18" charset="0"/>
              </a:rPr>
              <a:t>(неокласична) </a:t>
            </a:r>
            <a:r>
              <a:rPr lang="uk-UA" sz="2800" b="1" u="sng" dirty="0" smtClean="0">
                <a:solidFill>
                  <a:schemeClr val="tx1"/>
                </a:solidFill>
                <a:latin typeface="Times New Roman" panose="02020603050405020304" pitchFamily="18" charset="0"/>
                <a:cs typeface="Times New Roman" panose="02020603050405020304" pitchFamily="18" charset="0"/>
              </a:rPr>
              <a:t>теорія менеджменту</a:t>
            </a:r>
            <a:r>
              <a:rPr lang="uk-UA" sz="2800"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uk-UA" sz="2800" b="1" dirty="0">
                <a:solidFill>
                  <a:schemeClr val="tx1"/>
                </a:solidFill>
                <a:latin typeface="Times New Roman" panose="02020603050405020304" pitchFamily="18" charset="0"/>
                <a:cs typeface="Times New Roman" panose="02020603050405020304" pitchFamily="18" charset="0"/>
              </a:rPr>
              <a:t>а</a:t>
            </a:r>
            <a:r>
              <a:rPr lang="uk-UA" sz="2800" b="1" dirty="0" smtClean="0">
                <a:solidFill>
                  <a:schemeClr val="tx1"/>
                </a:solidFill>
                <a:latin typeface="Times New Roman" panose="02020603050405020304" pitchFamily="18" charset="0"/>
                <a:cs typeface="Times New Roman" panose="02020603050405020304" pitchFamily="18" charset="0"/>
              </a:rPr>
              <a:t>) школа людських відносин (1920-1950 рр.)</a:t>
            </a:r>
          </a:p>
          <a:p>
            <a:pPr marL="0" indent="0">
              <a:buNone/>
            </a:pPr>
            <a:r>
              <a:rPr lang="uk-UA" sz="2800" dirty="0" smtClean="0">
                <a:solidFill>
                  <a:schemeClr val="tx1"/>
                </a:solidFill>
                <a:latin typeface="Times New Roman" panose="02020603050405020304" pitchFamily="18" charset="0"/>
                <a:cs typeface="Times New Roman" panose="02020603050405020304" pitchFamily="18" charset="0"/>
              </a:rPr>
              <a:t>Представники: Г. </a:t>
            </a:r>
            <a:r>
              <a:rPr lang="uk-UA" sz="2800" dirty="0" err="1" smtClean="0">
                <a:solidFill>
                  <a:schemeClr val="tx1"/>
                </a:solidFill>
                <a:latin typeface="Times New Roman" panose="02020603050405020304" pitchFamily="18" charset="0"/>
                <a:cs typeface="Times New Roman" panose="02020603050405020304" pitchFamily="18" charset="0"/>
              </a:rPr>
              <a:t>Мюнстерберг</a:t>
            </a:r>
            <a:r>
              <a:rPr lang="uk-UA" sz="2800" dirty="0" smtClean="0">
                <a:solidFill>
                  <a:schemeClr val="tx1"/>
                </a:solidFill>
                <a:latin typeface="Times New Roman" panose="02020603050405020304" pitchFamily="18" charset="0"/>
                <a:cs typeface="Times New Roman" panose="02020603050405020304" pitchFamily="18" charset="0"/>
              </a:rPr>
              <a:t>, Елтон </a:t>
            </a:r>
            <a:r>
              <a:rPr lang="uk-UA" sz="2800" dirty="0" err="1" smtClean="0">
                <a:solidFill>
                  <a:schemeClr val="tx1"/>
                </a:solidFill>
                <a:latin typeface="Times New Roman" panose="02020603050405020304" pitchFamily="18" charset="0"/>
                <a:cs typeface="Times New Roman" panose="02020603050405020304" pitchFamily="18" charset="0"/>
              </a:rPr>
              <a:t>Мейо</a:t>
            </a:r>
            <a:r>
              <a:rPr lang="uk-UA" sz="2800" dirty="0" smtClean="0">
                <a:solidFill>
                  <a:schemeClr val="tx1"/>
                </a:solidFill>
                <a:latin typeface="Times New Roman" panose="02020603050405020304" pitchFamily="18" charset="0"/>
                <a:cs typeface="Times New Roman" panose="02020603050405020304" pitchFamily="18" charset="0"/>
              </a:rPr>
              <a:t>, Марі </a:t>
            </a:r>
            <a:r>
              <a:rPr lang="uk-UA" sz="2800" dirty="0" err="1" smtClean="0">
                <a:solidFill>
                  <a:schemeClr val="tx1"/>
                </a:solidFill>
                <a:latin typeface="Times New Roman" panose="02020603050405020304" pitchFamily="18" charset="0"/>
                <a:cs typeface="Times New Roman" panose="02020603050405020304" pitchFamily="18" charset="0"/>
              </a:rPr>
              <a:t>Фоллет</a:t>
            </a:r>
            <a:r>
              <a:rPr lang="uk-UA" sz="2800" dirty="0" smtClean="0">
                <a:solidFill>
                  <a:schemeClr val="tx1"/>
                </a:solidFill>
                <a:latin typeface="Times New Roman" panose="02020603050405020304" pitchFamily="18" charset="0"/>
                <a:cs typeface="Times New Roman" panose="02020603050405020304" pitchFamily="18" charset="0"/>
              </a:rPr>
              <a:t>, </a:t>
            </a:r>
            <a:r>
              <a:rPr lang="ru-RU" sz="2800" dirty="0">
                <a:solidFill>
                  <a:schemeClr val="tx1"/>
                </a:solidFill>
                <a:latin typeface="Times New Roman" panose="02020603050405020304" pitchFamily="18" charset="0"/>
                <a:cs typeface="Times New Roman" panose="02020603050405020304" pitchFamily="18" charset="0"/>
              </a:rPr>
              <a:t>Честер </a:t>
            </a:r>
            <a:r>
              <a:rPr lang="ru-RU" sz="2800" dirty="0" err="1">
                <a:solidFill>
                  <a:schemeClr val="tx1"/>
                </a:solidFill>
                <a:latin typeface="Times New Roman" panose="02020603050405020304" pitchFamily="18" charset="0"/>
                <a:cs typeface="Times New Roman" panose="02020603050405020304" pitchFamily="18" charset="0"/>
              </a:rPr>
              <a:t>Барнард</a:t>
            </a:r>
            <a:endParaRPr lang="uk-UA" sz="2800" dirty="0" smtClean="0">
              <a:solidFill>
                <a:schemeClr val="tx1"/>
              </a:solidFill>
              <a:latin typeface="Times New Roman" panose="02020603050405020304" pitchFamily="18" charset="0"/>
              <a:cs typeface="Times New Roman" panose="02020603050405020304" pitchFamily="18" charset="0"/>
            </a:endParaRPr>
          </a:p>
          <a:p>
            <a:pPr marL="0" indent="0">
              <a:buNone/>
            </a:pPr>
            <a:r>
              <a:rPr lang="uk-UA" sz="2800" b="1" dirty="0">
                <a:solidFill>
                  <a:schemeClr val="tx1"/>
                </a:solidFill>
                <a:latin typeface="Times New Roman" panose="02020603050405020304" pitchFamily="18" charset="0"/>
                <a:cs typeface="Times New Roman" panose="02020603050405020304" pitchFamily="18" charset="0"/>
              </a:rPr>
              <a:t>б</a:t>
            </a:r>
            <a:r>
              <a:rPr lang="uk-UA" sz="2800" b="1" dirty="0" smtClean="0">
                <a:solidFill>
                  <a:schemeClr val="tx1"/>
                </a:solidFill>
                <a:latin typeface="Times New Roman" panose="02020603050405020304" pitchFamily="18" charset="0"/>
                <a:cs typeface="Times New Roman" panose="02020603050405020304" pitchFamily="18" charset="0"/>
              </a:rPr>
              <a:t>) школа поведінкових наук (1950-теп. </a:t>
            </a:r>
            <a:r>
              <a:rPr lang="uk-UA" sz="2800" b="1" dirty="0">
                <a:solidFill>
                  <a:schemeClr val="tx1"/>
                </a:solidFill>
                <a:latin typeface="Times New Roman" panose="02020603050405020304" pitchFamily="18" charset="0"/>
                <a:cs typeface="Times New Roman" panose="02020603050405020304" pitchFamily="18" charset="0"/>
              </a:rPr>
              <a:t>ч</a:t>
            </a:r>
            <a:r>
              <a:rPr lang="uk-UA" sz="2800" b="1" dirty="0" smtClean="0">
                <a:solidFill>
                  <a:schemeClr val="tx1"/>
                </a:solidFill>
                <a:latin typeface="Times New Roman" panose="02020603050405020304" pitchFamily="18" charset="0"/>
                <a:cs typeface="Times New Roman" panose="02020603050405020304" pitchFamily="18" charset="0"/>
              </a:rPr>
              <a:t>ас)</a:t>
            </a:r>
          </a:p>
          <a:p>
            <a:pPr marL="0" indent="0">
              <a:buNone/>
            </a:pPr>
            <a:r>
              <a:rPr lang="uk-UA" sz="2800" dirty="0" smtClean="0">
                <a:solidFill>
                  <a:schemeClr val="tx1"/>
                </a:solidFill>
                <a:latin typeface="Times New Roman" panose="02020603050405020304" pitchFamily="18" charset="0"/>
                <a:cs typeface="Times New Roman" panose="02020603050405020304" pitchFamily="18" charset="0"/>
              </a:rPr>
              <a:t>Представники: А. Маслоу, </a:t>
            </a:r>
            <a:r>
              <a:rPr lang="ru-RU" sz="2800" dirty="0" smtClean="0">
                <a:solidFill>
                  <a:schemeClr val="tx1"/>
                </a:solidFill>
                <a:latin typeface="Times New Roman" panose="02020603050405020304" pitchFamily="18" charset="0"/>
                <a:cs typeface="Times New Roman" panose="02020603050405020304" pitchFamily="18" charset="0"/>
              </a:rPr>
              <a:t>Д. Мак-Грегором, Р. </a:t>
            </a:r>
            <a:r>
              <a:rPr lang="ru-RU" sz="2800" dirty="0" err="1" smtClean="0">
                <a:solidFill>
                  <a:schemeClr val="tx1"/>
                </a:solidFill>
                <a:latin typeface="Times New Roman" panose="02020603050405020304" pitchFamily="18" charset="0"/>
                <a:cs typeface="Times New Roman" panose="02020603050405020304" pitchFamily="18" charset="0"/>
              </a:rPr>
              <a:t>Лайкерт</a:t>
            </a:r>
            <a:endParaRPr lang="ru-RU" sz="2800" dirty="0" smtClean="0">
              <a:solidFill>
                <a:schemeClr val="tx1"/>
              </a:solidFill>
              <a:latin typeface="Times New Roman" panose="02020603050405020304" pitchFamily="18" charset="0"/>
              <a:cs typeface="Times New Roman" panose="02020603050405020304" pitchFamily="18" charset="0"/>
            </a:endParaRPr>
          </a:p>
          <a:p>
            <a:pPr marL="0" indent="0">
              <a:buNone/>
            </a:pPr>
            <a:r>
              <a:rPr lang="uk-UA" sz="2800" b="1" i="1" dirty="0">
                <a:solidFill>
                  <a:schemeClr val="tx1"/>
                </a:solidFill>
                <a:latin typeface="Times New Roman" panose="02020603050405020304" pitchFamily="18" charset="0"/>
                <a:cs typeface="Times New Roman" panose="02020603050405020304" pitchFamily="18" charset="0"/>
              </a:rPr>
              <a:t>О</a:t>
            </a:r>
            <a:r>
              <a:rPr lang="uk-UA" sz="2800" b="1" i="1" dirty="0" smtClean="0">
                <a:solidFill>
                  <a:schemeClr val="tx1"/>
                </a:solidFill>
                <a:latin typeface="Times New Roman" panose="02020603050405020304" pitchFamily="18" charset="0"/>
                <a:cs typeface="Times New Roman" panose="02020603050405020304" pitchFamily="18" charset="0"/>
              </a:rPr>
              <a:t>сновна </a:t>
            </a:r>
            <a:r>
              <a:rPr lang="uk-UA" sz="2800" b="1" i="1" dirty="0">
                <a:solidFill>
                  <a:schemeClr val="tx1"/>
                </a:solidFill>
                <a:latin typeface="Times New Roman" panose="02020603050405020304" pitchFamily="18" charset="0"/>
                <a:cs typeface="Times New Roman" panose="02020603050405020304" pitchFamily="18" charset="0"/>
              </a:rPr>
              <a:t>мета обох шкіл</a:t>
            </a:r>
            <a:r>
              <a:rPr lang="uk-UA" sz="2800" dirty="0">
                <a:solidFill>
                  <a:schemeClr val="tx1"/>
                </a:solidFill>
                <a:latin typeface="Times New Roman" panose="02020603050405020304" pitchFamily="18" charset="0"/>
                <a:cs typeface="Times New Roman" panose="02020603050405020304" pitchFamily="18" charset="0"/>
              </a:rPr>
              <a:t> полягає у підвищенні ефективності організації шляхом підвищення ефективності використання її людських ресурсів.</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72949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9419" y="624110"/>
            <a:ext cx="9925194" cy="775199"/>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20436" y="1399309"/>
            <a:ext cx="10784176" cy="4511913"/>
          </a:xfrm>
        </p:spPr>
        <p:txBody>
          <a:bodyPr>
            <a:noAutofit/>
          </a:bodyPr>
          <a:lstStyle/>
          <a:p>
            <a:pPr marL="0" indent="0">
              <a:buNone/>
            </a:pPr>
            <a:r>
              <a:rPr lang="uk-UA" sz="2800" b="1" dirty="0" smtClean="0">
                <a:solidFill>
                  <a:schemeClr val="tx1"/>
                </a:solidFill>
                <a:latin typeface="Times New Roman" panose="02020603050405020304" pitchFamily="18" charset="0"/>
                <a:cs typeface="Times New Roman" panose="02020603050405020304" pitchFamily="18" charset="0"/>
              </a:rPr>
              <a:t>Школа людських відносин</a:t>
            </a:r>
          </a:p>
          <a:p>
            <a:pPr marL="0" indent="0" algn="just">
              <a:lnSpc>
                <a:spcPct val="130000"/>
              </a:lnSpc>
              <a:buNone/>
            </a:pPr>
            <a:r>
              <a:rPr lang="uk-UA" sz="2800" dirty="0" smtClean="0">
                <a:solidFill>
                  <a:schemeClr val="tx1"/>
                </a:solidFill>
                <a:latin typeface="Times New Roman" panose="02020603050405020304" pitchFamily="18" charset="0"/>
                <a:cs typeface="Times New Roman" panose="02020603050405020304" pitchFamily="18" charset="0"/>
              </a:rPr>
              <a:t>У центрі уваги - </a:t>
            </a:r>
            <a:r>
              <a:rPr lang="uk-UA" sz="2800" b="1" dirty="0" smtClean="0">
                <a:solidFill>
                  <a:schemeClr val="tx1"/>
                </a:solidFill>
                <a:latin typeface="Times New Roman" panose="02020603050405020304" pitchFamily="18" charset="0"/>
                <a:cs typeface="Times New Roman" panose="02020603050405020304" pitchFamily="18" charset="0"/>
              </a:rPr>
              <a:t>питання важливості ефективного використання людського ресурсу в загальному управлінні організацією</a:t>
            </a:r>
            <a:r>
              <a:rPr lang="uk-UA" sz="2800" dirty="0" smtClean="0">
                <a:solidFill>
                  <a:schemeClr val="tx1"/>
                </a:solidFill>
                <a:latin typeface="Times New Roman" panose="02020603050405020304" pitchFamily="18" charset="0"/>
                <a:cs typeface="Times New Roman" panose="02020603050405020304" pitchFamily="18" charset="0"/>
              </a:rPr>
              <a:t>. Зокрема основна проблематика цієї школи була дотичною до питань мотивації праці, конфліктів всередині організації та шляхів їхнього вирішення, охорони праці, корпоративної культури, соціального партнерства, координації, керівництва, групового співробітництва та формування колективних форм праці</a:t>
            </a:r>
          </a:p>
        </p:txBody>
      </p:sp>
    </p:spTree>
    <p:extLst>
      <p:ext uri="{BB962C8B-B14F-4D97-AF65-F5344CB8AC3E}">
        <p14:creationId xmlns:p14="http://schemas.microsoft.com/office/powerpoint/2010/main" val="27173643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33635"/>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678873" y="1357745"/>
            <a:ext cx="10825739" cy="4470350"/>
          </a:xfrm>
        </p:spPr>
        <p:txBody>
          <a:bodyPr>
            <a:normAutofit/>
          </a:bodyPr>
          <a:lstStyle/>
          <a:p>
            <a:pPr mar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Для досягнення цілей підприємства необхідно налагодити міжособистісні відносини між робітниками в колективі. </a:t>
            </a:r>
          </a:p>
          <a:p>
            <a:pPr mar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Вихідною точкою виникнення школи людських відносин вважаються експерименти Елтона </a:t>
            </a:r>
            <a:r>
              <a:rPr lang="uk-UA" sz="2800" dirty="0" err="1" smtClean="0">
                <a:solidFill>
                  <a:schemeClr val="tx1"/>
                </a:solidFill>
                <a:latin typeface="Times New Roman" panose="02020603050405020304" pitchFamily="18" charset="0"/>
                <a:cs typeface="Times New Roman" panose="02020603050405020304" pitchFamily="18" charset="0"/>
              </a:rPr>
              <a:t>Мейо</a:t>
            </a:r>
            <a:r>
              <a:rPr lang="uk-UA" sz="2800" dirty="0" smtClean="0">
                <a:solidFill>
                  <a:schemeClr val="tx1"/>
                </a:solidFill>
                <a:latin typeface="Times New Roman" panose="02020603050405020304" pitchFamily="18" charset="0"/>
                <a:cs typeface="Times New Roman" panose="02020603050405020304" pitchFamily="18" charset="0"/>
              </a:rPr>
              <a:t> (1880-1949), американського психолога, соціолога, дослідника проблематики організаційної поведінки та управління на виробничих підприємствах, співзасновника доктрини «людських відносин». </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38790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75199"/>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609601" y="1191491"/>
            <a:ext cx="10895012" cy="4719731"/>
          </a:xfrm>
        </p:spPr>
        <p:txBody>
          <a:bodyPr>
            <a:noAutofit/>
          </a:bodyPr>
          <a:lstStyle/>
          <a:p>
            <a:pPr mar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Вчений керував низкою дослідницьких </a:t>
            </a:r>
            <a:r>
              <a:rPr lang="uk-UA" sz="2800" dirty="0" err="1" smtClean="0">
                <a:solidFill>
                  <a:schemeClr val="tx1"/>
                </a:solidFill>
                <a:latin typeface="Times New Roman" panose="02020603050405020304" pitchFamily="18" charset="0"/>
                <a:cs typeface="Times New Roman" panose="02020603050405020304" pitchFamily="18" charset="0"/>
              </a:rPr>
              <a:t>проєктів</a:t>
            </a:r>
            <a:r>
              <a:rPr lang="uk-UA" sz="2800" dirty="0" smtClean="0">
                <a:solidFill>
                  <a:schemeClr val="tx1"/>
                </a:solidFill>
                <a:latin typeface="Times New Roman" panose="02020603050405020304" pitchFamily="18" charset="0"/>
                <a:cs typeface="Times New Roman" panose="02020603050405020304" pitchFamily="18" charset="0"/>
              </a:rPr>
              <a:t>, експериментів (в </a:t>
            </a:r>
            <a:r>
              <a:rPr lang="uk-UA" sz="2800" dirty="0" err="1" smtClean="0">
                <a:solidFill>
                  <a:schemeClr val="tx1"/>
                </a:solidFill>
                <a:latin typeface="Times New Roman" panose="02020603050405020304" pitchFamily="18" charset="0"/>
                <a:cs typeface="Times New Roman" panose="02020603050405020304" pitchFamily="18" charset="0"/>
              </a:rPr>
              <a:t>т.ч</a:t>
            </a:r>
            <a:r>
              <a:rPr lang="uk-UA" sz="2800" dirty="0" smtClean="0">
                <a:solidFill>
                  <a:schemeClr val="tx1"/>
                </a:solidFill>
                <a:latin typeface="Times New Roman" panose="02020603050405020304" pitchFamily="18" charset="0"/>
                <a:cs typeface="Times New Roman" panose="02020603050405020304" pitchFamily="18" charset="0"/>
              </a:rPr>
              <a:t>. «</a:t>
            </a:r>
            <a:r>
              <a:rPr lang="uk-UA" sz="2800" dirty="0" err="1" smtClean="0">
                <a:solidFill>
                  <a:schemeClr val="tx1"/>
                </a:solidFill>
                <a:latin typeface="Times New Roman" panose="02020603050405020304" pitchFamily="18" charset="0"/>
                <a:cs typeface="Times New Roman" panose="02020603050405020304" pitchFamily="18" charset="0"/>
              </a:rPr>
              <a:t>Готорнським</a:t>
            </a:r>
            <a:r>
              <a:rPr lang="uk-UA" sz="2800" dirty="0" smtClean="0">
                <a:solidFill>
                  <a:schemeClr val="tx1"/>
                </a:solidFill>
                <a:latin typeface="Times New Roman" panose="02020603050405020304" pitchFamily="18" charset="0"/>
                <a:cs typeface="Times New Roman" panose="02020603050405020304" pitchFamily="18" charset="0"/>
              </a:rPr>
              <a:t> експериментом»), на базі результатів яких довів, що передові методи в галузі організації виробництва та високий рівень заробітної плати не будуть сприяти високій продуктивності праці, якщо цьому не сприяє соціальна атмосфера в трудовому колективі. Вивчаючи вплив різних чинників (умови та організація праці, заробітна плата, міжособистісні відносини, стиль керівництва) на підвищення продуктивності праці на промисловому підприємстві, Е. </a:t>
            </a:r>
            <a:r>
              <a:rPr lang="uk-UA" sz="2800" dirty="0" err="1" smtClean="0">
                <a:solidFill>
                  <a:schemeClr val="tx1"/>
                </a:solidFill>
                <a:latin typeface="Times New Roman" panose="02020603050405020304" pitchFamily="18" charset="0"/>
                <a:cs typeface="Times New Roman" panose="02020603050405020304" pitchFamily="18" charset="0"/>
              </a:rPr>
              <a:t>Мейо</a:t>
            </a:r>
            <a:r>
              <a:rPr lang="uk-UA" sz="2800" dirty="0" smtClean="0">
                <a:solidFill>
                  <a:schemeClr val="tx1"/>
                </a:solidFill>
                <a:latin typeface="Times New Roman" panose="02020603050405020304" pitchFamily="18" charset="0"/>
                <a:cs typeface="Times New Roman" panose="02020603050405020304" pitchFamily="18" charset="0"/>
              </a:rPr>
              <a:t> довів особливу роль людського і групового чинника. Узагальнення емпіричних даних відповідних досліджень сприяло створенню </a:t>
            </a:r>
            <a:r>
              <a:rPr lang="uk-UA" sz="2800" b="1" dirty="0" smtClean="0">
                <a:solidFill>
                  <a:schemeClr val="tx1"/>
                </a:solidFill>
                <a:latin typeface="Times New Roman" panose="02020603050405020304" pitchFamily="18" charset="0"/>
                <a:cs typeface="Times New Roman" panose="02020603050405020304" pitchFamily="18" charset="0"/>
              </a:rPr>
              <a:t>соціальної філософії менеджменту</a:t>
            </a:r>
            <a:r>
              <a:rPr lang="uk-UA" sz="2800" dirty="0" smtClean="0">
                <a:solidFill>
                  <a:schemeClr val="tx1"/>
                </a:solidFill>
                <a:latin typeface="Times New Roman" panose="02020603050405020304" pitchFamily="18" charset="0"/>
                <a:cs typeface="Times New Roman" panose="02020603050405020304" pitchFamily="18" charset="0"/>
              </a:rPr>
              <a:t>.</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610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33635"/>
          </a:xfrm>
        </p:spPr>
        <p:txBody>
          <a:bodyPr/>
          <a:lstStyle/>
          <a:p>
            <a:r>
              <a:rPr lang="uk-UA" dirty="0" smtClean="0">
                <a:solidFill>
                  <a:schemeClr val="tx1"/>
                </a:solidFill>
                <a:latin typeface="Times New Roman" panose="02020603050405020304" pitchFamily="18" charset="0"/>
                <a:cs typeface="Times New Roman" panose="02020603050405020304" pitchFamily="18" charset="0"/>
              </a:rPr>
              <a:t>2. Ранні теорії менеджменту</a:t>
            </a:r>
            <a:endParaRPr lang="ru-RU" dirty="0"/>
          </a:p>
        </p:txBody>
      </p:sp>
      <p:sp>
        <p:nvSpPr>
          <p:cNvPr id="3" name="Объект 2"/>
          <p:cNvSpPr>
            <a:spLocks noGrp="1"/>
          </p:cNvSpPr>
          <p:nvPr>
            <p:ph idx="1"/>
          </p:nvPr>
        </p:nvSpPr>
        <p:spPr>
          <a:xfrm>
            <a:off x="678873" y="1357745"/>
            <a:ext cx="10825739" cy="4835237"/>
          </a:xfrm>
        </p:spPr>
        <p:txBody>
          <a:bodyPr>
            <a:noAutofit/>
          </a:bodyPr>
          <a:lstStyle/>
          <a:p>
            <a:pPr marL="0" indent="0" algn="just">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Головний теоретичний висновок Е. </a:t>
            </a:r>
            <a:r>
              <a:rPr lang="uk-UA" sz="2800" dirty="0" err="1" smtClean="0">
                <a:solidFill>
                  <a:schemeClr val="tx1"/>
                </a:solidFill>
                <a:latin typeface="Times New Roman" panose="02020603050405020304" pitchFamily="18" charset="0"/>
                <a:cs typeface="Times New Roman" panose="02020603050405020304" pitchFamily="18" charset="0"/>
              </a:rPr>
              <a:t>Мейо</a:t>
            </a:r>
            <a:r>
              <a:rPr lang="uk-UA" sz="2800" dirty="0" smtClean="0">
                <a:solidFill>
                  <a:schemeClr val="tx1"/>
                </a:solidFill>
                <a:latin typeface="Times New Roman" panose="02020603050405020304" pitchFamily="18" charset="0"/>
                <a:cs typeface="Times New Roman" panose="02020603050405020304" pitchFamily="18" charset="0"/>
              </a:rPr>
              <a:t> - підприємство, як соціальна система, складається з неформальних груп, що регулюють людську поведінку. Відповідно принципами управління є такі:</a:t>
            </a:r>
          </a:p>
          <a:p>
            <a:pPr marL="0" indent="0" algn="just">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 – людина має унікальні потреби, цілі та мотиви; </a:t>
            </a:r>
          </a:p>
          <a:p>
            <a:pPr marL="0" indent="0" algn="just">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 позитивна мотивація вимагає, щоби до робітника ставилися як до особистості; </a:t>
            </a:r>
          </a:p>
          <a:p>
            <a:pPr marL="0" indent="0" algn="just">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 людські проблеми не можуть бути простими; </a:t>
            </a:r>
          </a:p>
          <a:p>
            <a:pPr marL="0" indent="0" algn="just">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 особисті або сімейні проблеми робітника можуть негативно впливати на продуктивність на робочому місці; </a:t>
            </a:r>
          </a:p>
          <a:p>
            <a:pPr marL="0" indent="0" algn="just">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 обмін інформацією має велике значення, а ефективна інформація є вирішальним чинником.</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51675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89054"/>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955964" y="1316181"/>
            <a:ext cx="10548648" cy="4904509"/>
          </a:xfrm>
        </p:spPr>
        <p:txBody>
          <a:bodyPr>
            <a:normAutofit/>
          </a:bodyPr>
          <a:lstStyle/>
          <a:p>
            <a:pPr marL="0" indent="0" algn="just">
              <a:buNone/>
            </a:pPr>
            <a:r>
              <a:rPr lang="uk-UA" sz="2800" b="1" dirty="0" smtClean="0">
                <a:solidFill>
                  <a:schemeClr val="tx1"/>
                </a:solidFill>
                <a:latin typeface="Times New Roman" panose="02020603050405020304" pitchFamily="18" charset="0"/>
                <a:cs typeface="Times New Roman" panose="02020603050405020304" pitchFamily="18" charset="0"/>
              </a:rPr>
              <a:t>Школа поведінкових наук (організаційної поведінки)</a:t>
            </a:r>
          </a:p>
          <a:p>
            <a:pPr mar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Школа поведінкових наук зосередилась </a:t>
            </a:r>
            <a:r>
              <a:rPr lang="uk-UA" sz="2800" b="1" dirty="0" smtClean="0">
                <a:solidFill>
                  <a:schemeClr val="tx1"/>
                </a:solidFill>
                <a:latin typeface="Times New Roman" panose="02020603050405020304" pitchFamily="18" charset="0"/>
                <a:cs typeface="Times New Roman" panose="02020603050405020304" pitchFamily="18" charset="0"/>
              </a:rPr>
              <a:t>на методах налагодження міжособистісних відносин, вивченні індивідуальних характеристик робітників і мотивації лідерства, організаційної культури, управління конфліктними ситуаціями, тобто різних аспектів групової поведінки.</a:t>
            </a:r>
          </a:p>
          <a:p>
            <a:pPr marL="0" indent="0" algn="just">
              <a:buNone/>
            </a:pPr>
            <a:r>
              <a:rPr lang="uk-UA" sz="2800" b="1" dirty="0" smtClean="0">
                <a:solidFill>
                  <a:schemeClr val="tx1"/>
                </a:solidFill>
                <a:latin typeface="Times New Roman" panose="02020603050405020304" pitchFamily="18" charset="0"/>
                <a:cs typeface="Times New Roman" panose="02020603050405020304" pitchFamily="18" charset="0"/>
              </a:rPr>
              <a:t>Теорія ієрархії потреб А. Маслоу (т. з. «Піраміда Маслоу»)</a:t>
            </a:r>
            <a:r>
              <a:rPr lang="uk-UA" sz="2800" dirty="0" smtClean="0">
                <a:solidFill>
                  <a:schemeClr val="tx1"/>
                </a:solidFill>
                <a:latin typeface="Times New Roman" panose="02020603050405020304" pitchFamily="18" charset="0"/>
                <a:cs typeface="Times New Roman" panose="02020603050405020304" pitchFamily="18" charset="0"/>
              </a:rPr>
              <a:t>. Послідовність людських потреб є такою: 1) фізіологічні потреби, 2) безпека, 3) соціальні потреби (почуття, належність до певної спільноти, групи), 4) повага й самоповага, 5) самореалізація</a:t>
            </a:r>
            <a:endParaRPr lang="uk-UA" sz="2800" b="1" dirty="0" smtClean="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446494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19781"/>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1011382" y="1343891"/>
            <a:ext cx="10493230" cy="5140036"/>
          </a:xfrm>
        </p:spPr>
        <p:txBody>
          <a:bodyPr>
            <a:normAutofit/>
          </a:bodyPr>
          <a:lstStyle/>
          <a:p>
            <a:pPr marL="0" indent="0" algn="just">
              <a:buNone/>
            </a:pPr>
            <a:r>
              <a:rPr lang="uk-UA" sz="2600" b="1" i="1" dirty="0" smtClean="0">
                <a:solidFill>
                  <a:schemeClr val="tx1"/>
                </a:solidFill>
                <a:latin typeface="Times New Roman" panose="02020603050405020304" pitchFamily="18" charset="0"/>
                <a:cs typeface="Times New Roman" panose="02020603050405020304" pitchFamily="18" charset="0"/>
              </a:rPr>
              <a:t>Теорія «X» та «Y» Д. Мак-</a:t>
            </a:r>
            <a:r>
              <a:rPr lang="uk-UA" sz="2600" b="1" i="1" dirty="0" err="1" smtClean="0">
                <a:solidFill>
                  <a:schemeClr val="tx1"/>
                </a:solidFill>
                <a:latin typeface="Times New Roman" panose="02020603050405020304" pitchFamily="18" charset="0"/>
                <a:cs typeface="Times New Roman" panose="02020603050405020304" pitchFamily="18" charset="0"/>
              </a:rPr>
              <a:t>Грегора</a:t>
            </a:r>
            <a:r>
              <a:rPr lang="uk-UA" sz="2600" b="1" i="1" dirty="0" smtClean="0">
                <a:solidFill>
                  <a:schemeClr val="tx1"/>
                </a:solidFill>
                <a:latin typeface="Times New Roman" panose="02020603050405020304" pitchFamily="18" charset="0"/>
                <a:cs typeface="Times New Roman" panose="02020603050405020304" pitchFamily="18" charset="0"/>
              </a:rPr>
              <a:t>.  </a:t>
            </a:r>
            <a:r>
              <a:rPr lang="uk-UA" sz="2600" dirty="0" smtClean="0">
                <a:solidFill>
                  <a:schemeClr val="tx1"/>
                </a:solidFill>
                <a:latin typeface="Times New Roman" panose="02020603050405020304" pitchFamily="18" charset="0"/>
                <a:cs typeface="Times New Roman" panose="02020603050405020304" pitchFamily="18" charset="0"/>
              </a:rPr>
              <a:t>Існує два типи менеджменту персоналу. Перший тип («теорія X») - середньостатистична людина лінива, не любить працювати, за можливості буде уникати роботи, тому менеджер має вдаватися до жорстких (тотальний контроль, покарання) і м’яких (переконання, заохочення) форм примусу. На противагу першому є другий тип («теорія Y»), який відповідно передбачав, що робота – це природний стан людини, тому їй властиво витрачати моральні та фізичні сили на роботу так само, як відпочивати або грати. Тобто середньостатистичну людину можна стимулювати до праці, якщо дати їй можливість повністю розкритися, брати на себе відповідальність, відчувати свою значущість для організації</a:t>
            </a:r>
            <a:r>
              <a:rPr lang="uk-UA" sz="2400" dirty="0" smtClean="0">
                <a:solidFill>
                  <a:schemeClr val="tx1"/>
                </a:solidFill>
                <a:latin typeface="Times New Roman" panose="02020603050405020304" pitchFamily="18" charset="0"/>
                <a:cs typeface="Times New Roman" panose="02020603050405020304" pitchFamily="18" charset="0"/>
              </a:rPr>
              <a:t>. </a:t>
            </a:r>
            <a:endParaRPr lang="uk-UA"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3147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19781"/>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48145" y="1343891"/>
            <a:ext cx="10756467" cy="4567331"/>
          </a:xfrm>
        </p:spPr>
        <p:txBody>
          <a:bodyPr>
            <a:noAutofit/>
          </a:bodyPr>
          <a:lstStyle/>
          <a:p>
            <a:pPr marL="0" indent="0" algn="just">
              <a:spcBef>
                <a:spcPts val="0"/>
              </a:spcBef>
              <a:buNone/>
            </a:pPr>
            <a:r>
              <a:rPr lang="uk-UA" sz="2400" dirty="0" smtClean="0">
                <a:solidFill>
                  <a:schemeClr val="tx1"/>
                </a:solidFill>
                <a:latin typeface="Times New Roman" panose="02020603050405020304" pitchFamily="18" charset="0"/>
                <a:cs typeface="Times New Roman" panose="02020603050405020304" pitchFamily="18" charset="0"/>
              </a:rPr>
              <a:t>Здобуток школи поведінкових наук: </a:t>
            </a:r>
            <a:r>
              <a:rPr lang="uk-UA" sz="2400" b="1" dirty="0" smtClean="0">
                <a:solidFill>
                  <a:schemeClr val="tx1"/>
                </a:solidFill>
                <a:latin typeface="Times New Roman" panose="02020603050405020304" pitchFamily="18" charset="0"/>
                <a:cs typeface="Times New Roman" panose="02020603050405020304" pitchFamily="18" charset="0"/>
              </a:rPr>
              <a:t>організація – це соціальна система, а «соціальна людина» прагне до задоволення не тільки матеріальних потреб, а й до визнання, самовираження, дотримання духовних цінностей тощо. </a:t>
            </a:r>
            <a:r>
              <a:rPr lang="uk-UA" sz="2400" dirty="0" smtClean="0">
                <a:solidFill>
                  <a:schemeClr val="tx1"/>
                </a:solidFill>
                <a:latin typeface="Times New Roman" panose="02020603050405020304" pitchFamily="18" charset="0"/>
                <a:cs typeface="Times New Roman" panose="02020603050405020304" pitchFamily="18" charset="0"/>
              </a:rPr>
              <a:t>Правильне застосування науки про поведінку завжди буде сприяти підвищенню ефективності праці як окремого працівника, так і організації в цілому. </a:t>
            </a:r>
          </a:p>
          <a:p>
            <a:pPr marL="0" indent="0" algn="just">
              <a:spcBef>
                <a:spcPts val="0"/>
              </a:spcBef>
              <a:buNone/>
            </a:pPr>
            <a:r>
              <a:rPr lang="uk-UA" sz="2400" b="1" dirty="0" smtClean="0">
                <a:solidFill>
                  <a:schemeClr val="tx1"/>
                </a:solidFill>
                <a:latin typeface="Times New Roman" panose="02020603050405020304" pitchFamily="18" charset="0"/>
                <a:cs typeface="Times New Roman" panose="02020603050405020304" pitchFamily="18" charset="0"/>
              </a:rPr>
              <a:t>Загалом школа людських відносин та школа поведінкових наук започаткувала: </a:t>
            </a:r>
          </a:p>
          <a:p>
            <a:pPr marL="0" indent="0" algn="just">
              <a:spcBef>
                <a:spcPts val="0"/>
              </a:spcBef>
              <a:buNone/>
            </a:pPr>
            <a:r>
              <a:rPr lang="uk-UA" sz="2400" b="1" dirty="0" smtClean="0">
                <a:solidFill>
                  <a:schemeClr val="tx1"/>
                </a:solidFill>
                <a:latin typeface="Times New Roman" panose="02020603050405020304" pitchFamily="18" charset="0"/>
                <a:cs typeface="Times New Roman" panose="02020603050405020304" pitchFamily="18" charset="0"/>
              </a:rPr>
              <a:t>- застосування прийомів управління міжособистісними відносинами для підвищення ступеня задоволеності та продуктивності; </a:t>
            </a:r>
          </a:p>
          <a:p>
            <a:pPr marL="0" indent="0" algn="just">
              <a:spcBef>
                <a:spcPts val="0"/>
              </a:spcBef>
              <a:buNone/>
            </a:pPr>
            <a:r>
              <a:rPr lang="uk-UA" sz="2400" b="1" dirty="0" smtClean="0">
                <a:solidFill>
                  <a:schemeClr val="tx1"/>
                </a:solidFill>
                <a:latin typeface="Times New Roman" panose="02020603050405020304" pitchFamily="18" charset="0"/>
                <a:cs typeface="Times New Roman" panose="02020603050405020304" pitchFamily="18" charset="0"/>
              </a:rPr>
              <a:t>- застосування наук про людську поведінку до керування і формування організації такий спосіб, щоби кожен працівник міг бути повністю використаний відповідно до власного потенціалу</a:t>
            </a:r>
            <a:endParaRPr lang="uk-UA"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60737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74619" y="624110"/>
            <a:ext cx="10229994" cy="802908"/>
          </a:xfrm>
        </p:spPr>
        <p:txBody>
          <a:bodyPr/>
          <a:lstStyle/>
          <a:p>
            <a:r>
              <a:rPr lang="uk-UA" dirty="0">
                <a:solidFill>
                  <a:prstClr val="black"/>
                </a:solidFill>
                <a:latin typeface="Times New Roman" panose="02020603050405020304" pitchFamily="18" charset="0"/>
                <a:cs typeface="Times New Roman" panose="02020603050405020304" pitchFamily="18" charset="0"/>
              </a:rPr>
              <a:t>2. Ранні теорії менеджменту. </a:t>
            </a:r>
            <a:endParaRPr lang="ru-RU" dirty="0"/>
          </a:p>
        </p:txBody>
      </p:sp>
      <p:sp>
        <p:nvSpPr>
          <p:cNvPr id="3" name="Объект 2"/>
          <p:cNvSpPr>
            <a:spLocks noGrp="1"/>
          </p:cNvSpPr>
          <p:nvPr>
            <p:ph idx="1"/>
          </p:nvPr>
        </p:nvSpPr>
        <p:spPr>
          <a:xfrm>
            <a:off x="969818" y="1177637"/>
            <a:ext cx="10534794" cy="5195454"/>
          </a:xfrm>
        </p:spPr>
        <p:txBody>
          <a:bodyPr>
            <a:normAutofit/>
          </a:bodyPr>
          <a:lstStyle/>
          <a:p>
            <a:pPr algn="just"/>
            <a:r>
              <a:rPr lang="en-US" sz="2600" b="1" u="sng"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III. </a:t>
            </a:r>
            <a:r>
              <a:rPr lang="uk-UA" sz="2600" b="1" u="sng"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Кількісний </a:t>
            </a:r>
            <a:r>
              <a:rPr lang="uk-UA" sz="2600" b="1" u="sng"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підхід (школа </a:t>
            </a:r>
            <a:r>
              <a:rPr lang="uk-UA" sz="2600" b="1" u="sng"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науки </a:t>
            </a:r>
            <a:r>
              <a:rPr lang="uk-UA" sz="2600" b="1" u="sng"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управління)</a:t>
            </a:r>
            <a:r>
              <a:rPr lang="uk-UA"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6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uk-UA" sz="2600" dirty="0" smtClean="0">
                <a:solidFill>
                  <a:schemeClr val="tx1"/>
                </a:solidFill>
                <a:latin typeface="Times New Roman" panose="02020603050405020304" pitchFamily="18" charset="0"/>
                <a:cs typeface="Times New Roman" panose="02020603050405020304" pitchFamily="18" charset="0"/>
              </a:rPr>
              <a:t>Представники:</a:t>
            </a:r>
            <a:r>
              <a:rPr lang="ru-RU" sz="2600" dirty="0" smtClean="0">
                <a:solidFill>
                  <a:schemeClr val="tx1"/>
                </a:solidFill>
                <a:latin typeface="Times New Roman" panose="02020603050405020304" pitchFamily="18" charset="0"/>
                <a:cs typeface="Times New Roman" panose="02020603050405020304" pitchFamily="18" charset="0"/>
              </a:rPr>
              <a:t> Р. </a:t>
            </a:r>
            <a:r>
              <a:rPr lang="ru-RU" sz="2600" dirty="0" err="1" smtClean="0">
                <a:solidFill>
                  <a:schemeClr val="tx1"/>
                </a:solidFill>
                <a:latin typeface="Times New Roman" panose="02020603050405020304" pitchFamily="18" charset="0"/>
                <a:cs typeface="Times New Roman" panose="02020603050405020304" pitchFamily="18" charset="0"/>
              </a:rPr>
              <a:t>Акофф</a:t>
            </a:r>
            <a:r>
              <a:rPr lang="ru-RU" sz="2600" dirty="0" smtClean="0">
                <a:solidFill>
                  <a:schemeClr val="tx1"/>
                </a:solidFill>
                <a:latin typeface="Times New Roman" panose="02020603050405020304" pitchFamily="18" charset="0"/>
                <a:cs typeface="Times New Roman" panose="02020603050405020304" pitchFamily="18" charset="0"/>
              </a:rPr>
              <a:t>, Г. </a:t>
            </a:r>
            <a:r>
              <a:rPr lang="ru-RU" sz="2600" dirty="0" err="1" smtClean="0">
                <a:solidFill>
                  <a:schemeClr val="tx1"/>
                </a:solidFill>
                <a:latin typeface="Times New Roman" panose="02020603050405020304" pitchFamily="18" charset="0"/>
                <a:cs typeface="Times New Roman" panose="02020603050405020304" pitchFamily="18" charset="0"/>
              </a:rPr>
              <a:t>Саймон</a:t>
            </a:r>
            <a:r>
              <a:rPr lang="ru-RU" sz="2600" dirty="0" smtClean="0">
                <a:solidFill>
                  <a:schemeClr val="tx1"/>
                </a:solidFill>
                <a:latin typeface="Times New Roman" panose="02020603050405020304" pitchFamily="18" charset="0"/>
                <a:cs typeface="Times New Roman" panose="02020603050405020304" pitchFamily="18" charset="0"/>
              </a:rPr>
              <a:t>, Л. В. Канторович</a:t>
            </a:r>
            <a:endParaRPr lang="uk-UA" sz="26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uk-UA" sz="2600" dirty="0" smtClean="0">
                <a:solidFill>
                  <a:schemeClr val="tx1"/>
                </a:solidFill>
                <a:latin typeface="Times New Roman" panose="02020603050405020304" pitchFamily="18" charset="0"/>
                <a:cs typeface="Times New Roman" panose="02020603050405020304" pitchFamily="18" charset="0"/>
              </a:rPr>
              <a:t>Поява цієї школи була спричинена бурхливим розвитком математики, статистики, інженерних наук і інших суміжних із цими галузями знань, а фундаментом стало розуміння складних управлінських проблем через розроблення та застосування моделей із використанням кількісних методів, кібернетики, теорії ймовірностей і комп’ютерних технологій в управлінні. Прибічники цього підходу </a:t>
            </a:r>
            <a:r>
              <a:rPr lang="uk-UA" sz="2600" b="1" dirty="0" smtClean="0">
                <a:solidFill>
                  <a:schemeClr val="tx1"/>
                </a:solidFill>
                <a:latin typeface="Times New Roman" panose="02020603050405020304" pitchFamily="18" charset="0"/>
                <a:cs typeface="Times New Roman" panose="02020603050405020304" pitchFamily="18" charset="0"/>
              </a:rPr>
              <a:t>розглядають управління як логічний процес, який можна виразити математично, та застосовують кількісні методи обґрунтування управлінських рішень</a:t>
            </a:r>
            <a:r>
              <a:rPr lang="en-US" sz="2600" b="1" dirty="0" smtClean="0">
                <a:solidFill>
                  <a:schemeClr val="tx1"/>
                </a:solidFill>
                <a:latin typeface="Times New Roman" panose="02020603050405020304" pitchFamily="18" charset="0"/>
                <a:cs typeface="Times New Roman" panose="02020603050405020304" pitchFamily="18" charset="0"/>
              </a:rPr>
              <a:t> (</a:t>
            </a:r>
            <a:r>
              <a:rPr lang="uk-UA" sz="2600" b="1" dirty="0" smtClean="0">
                <a:solidFill>
                  <a:schemeClr val="tx1"/>
                </a:solidFill>
                <a:latin typeface="Times New Roman" panose="02020603050405020304" pitchFamily="18" charset="0"/>
                <a:cs typeface="Times New Roman" panose="02020603050405020304" pitchFamily="18" charset="0"/>
              </a:rPr>
              <a:t>дослідження операцій</a:t>
            </a:r>
            <a:r>
              <a:rPr lang="en-US" sz="2600" b="1" dirty="0" smtClean="0">
                <a:solidFill>
                  <a:schemeClr val="tx1"/>
                </a:solidFill>
                <a:latin typeface="Times New Roman" panose="02020603050405020304" pitchFamily="18" charset="0"/>
                <a:cs typeface="Times New Roman" panose="02020603050405020304" pitchFamily="18" charset="0"/>
              </a:rPr>
              <a:t>)</a:t>
            </a:r>
            <a:r>
              <a:rPr lang="uk-UA" sz="2600" b="1" dirty="0" smtClean="0">
                <a:solidFill>
                  <a:schemeClr val="tx1"/>
                </a:solidFill>
                <a:latin typeface="Times New Roman" panose="02020603050405020304" pitchFamily="18" charset="0"/>
                <a:cs typeface="Times New Roman" panose="02020603050405020304" pitchFamily="18" charset="0"/>
              </a:rPr>
              <a:t>. </a:t>
            </a:r>
            <a:endParaRPr lang="uk-UA" sz="2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62188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802908"/>
          </a:xfrm>
        </p:spPr>
        <p:txBody>
          <a:bodyPr/>
          <a:lstStyle/>
          <a:p>
            <a:pPr lvl="0"/>
            <a:r>
              <a:rPr lang="uk-UA" dirty="0">
                <a:latin typeface="Times New Roman" panose="02020603050405020304" pitchFamily="18" charset="0"/>
                <a:cs typeface="Times New Roman" panose="02020603050405020304" pitchFamily="18" charset="0"/>
              </a:rPr>
              <a:t>1. Еволюція управлінської думки.</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997527" y="1551709"/>
            <a:ext cx="10507085" cy="4359513"/>
          </a:xfrm>
        </p:spPr>
        <p:txBody>
          <a:bodyPr>
            <a:normAutofit/>
          </a:bodyPr>
          <a:lstStyle/>
          <a:p>
            <a:r>
              <a:rPr lang="uk-UA" sz="3200" b="1" dirty="0" smtClean="0">
                <a:solidFill>
                  <a:schemeClr val="tx1"/>
                </a:solidFill>
                <a:latin typeface="Times New Roman" panose="02020603050405020304" pitchFamily="18" charset="0"/>
                <a:cs typeface="Times New Roman" panose="02020603050405020304" pitchFamily="18" charset="0"/>
              </a:rPr>
              <a:t>Періодизація розвитку управління через управлінські революції</a:t>
            </a:r>
          </a:p>
          <a:p>
            <a:r>
              <a:rPr lang="uk-UA" sz="2400" b="1" dirty="0" smtClean="0">
                <a:solidFill>
                  <a:schemeClr val="tx1"/>
                </a:solidFill>
                <a:latin typeface="Times New Roman" panose="02020603050405020304" pitchFamily="18" charset="0"/>
                <a:cs typeface="Times New Roman" panose="02020603050405020304" pitchFamily="18" charset="0"/>
              </a:rPr>
              <a:t>1</a:t>
            </a:r>
            <a:r>
              <a:rPr lang="uk-UA" sz="2400" b="1" i="1" dirty="0" smtClean="0">
                <a:solidFill>
                  <a:schemeClr val="tx1"/>
                </a:solidFill>
                <a:latin typeface="Times New Roman" panose="02020603050405020304" pitchFamily="18" charset="0"/>
                <a:cs typeface="Times New Roman" panose="02020603050405020304" pitchFamily="18" charset="0"/>
              </a:rPr>
              <a:t>. Релігійно-комерційна III-II тис. до н.е.</a:t>
            </a:r>
            <a:r>
              <a:rPr lang="uk-UA" sz="2400" dirty="0" smtClean="0">
                <a:solidFill>
                  <a:schemeClr val="tx1"/>
                </a:solidFill>
                <a:latin typeface="Times New Roman" panose="02020603050405020304" pitchFamily="18" charset="0"/>
                <a:cs typeface="Times New Roman" panose="02020603050405020304" pitchFamily="18" charset="0"/>
              </a:rPr>
              <a:t> Зародження писемності, виокремлення групи жерців, які займалися питаннями комерційної та управлінської діяльності </a:t>
            </a:r>
          </a:p>
          <a:p>
            <a:r>
              <a:rPr lang="uk-UA" sz="2400" b="1" dirty="0" smtClean="0">
                <a:solidFill>
                  <a:schemeClr val="tx1"/>
                </a:solidFill>
                <a:latin typeface="Times New Roman" panose="02020603050405020304" pitchFamily="18" charset="0"/>
                <a:cs typeface="Times New Roman" panose="02020603050405020304" pitchFamily="18" charset="0"/>
              </a:rPr>
              <a:t>2. </a:t>
            </a:r>
            <a:r>
              <a:rPr lang="uk-UA" sz="2400" b="1" i="1" dirty="0" err="1" smtClean="0">
                <a:solidFill>
                  <a:schemeClr val="tx1"/>
                </a:solidFill>
                <a:latin typeface="Times New Roman" panose="02020603050405020304" pitchFamily="18" charset="0"/>
                <a:cs typeface="Times New Roman" panose="02020603050405020304" pitchFamily="18" charset="0"/>
              </a:rPr>
              <a:t>Світсько</a:t>
            </a:r>
            <a:r>
              <a:rPr lang="uk-UA" sz="2400" b="1" i="1" dirty="0" smtClean="0">
                <a:solidFill>
                  <a:schemeClr val="tx1"/>
                </a:solidFill>
                <a:latin typeface="Times New Roman" panose="02020603050405020304" pitchFamily="18" charset="0"/>
                <a:cs typeface="Times New Roman" panose="02020603050405020304" pitchFamily="18" charset="0"/>
              </a:rPr>
              <a:t>-адміністративна XX-XVIII ст. до н.е. </a:t>
            </a:r>
            <a:r>
              <a:rPr lang="uk-UA" sz="2400" dirty="0" smtClean="0">
                <a:solidFill>
                  <a:schemeClr val="tx1"/>
                </a:solidFill>
                <a:latin typeface="Times New Roman" panose="02020603050405020304" pitchFamily="18" charset="0"/>
                <a:cs typeface="Times New Roman" panose="02020603050405020304" pitchFamily="18" charset="0"/>
              </a:rPr>
              <a:t>Створення єдиних діючих у державі кодексів законів для регулювання суспільних відносин між різними соціальними групами </a:t>
            </a:r>
          </a:p>
        </p:txBody>
      </p:sp>
    </p:spTree>
    <p:extLst>
      <p:ext uri="{BB962C8B-B14F-4D97-AF65-F5344CB8AC3E}">
        <p14:creationId xmlns:p14="http://schemas.microsoft.com/office/powerpoint/2010/main" val="25513584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91491" y="624110"/>
            <a:ext cx="10313121" cy="816763"/>
          </a:xfrm>
        </p:spPr>
        <p:txBody>
          <a:bodyPr/>
          <a:lstStyle/>
          <a:p>
            <a:r>
              <a:rPr lang="uk-UA" dirty="0">
                <a:solidFill>
                  <a:prstClr val="black"/>
                </a:solidFill>
                <a:latin typeface="Times New Roman" panose="02020603050405020304" pitchFamily="18" charset="0"/>
                <a:cs typeface="Times New Roman" panose="02020603050405020304" pitchFamily="18" charset="0"/>
              </a:rPr>
              <a:t>2. Ранні теорії </a:t>
            </a:r>
            <a:r>
              <a:rPr lang="uk-UA" dirty="0" smtClean="0">
                <a:solidFill>
                  <a:prstClr val="black"/>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997527" y="1440873"/>
            <a:ext cx="10507085" cy="4470349"/>
          </a:xfrm>
        </p:spPr>
        <p:txBody>
          <a:bodyPr/>
          <a:lstStyle/>
          <a:p>
            <a:pPr marL="0" lvl="0" indent="0">
              <a:buClr>
                <a:srgbClr val="A53010"/>
              </a:buClr>
              <a:buNone/>
            </a:pPr>
            <a:r>
              <a:rPr lang="uk-UA" sz="2600" dirty="0" smtClean="0">
                <a:solidFill>
                  <a:schemeClr val="tx1"/>
                </a:solidFill>
                <a:latin typeface="Times New Roman" panose="02020603050405020304" pitchFamily="18" charset="0"/>
                <a:cs typeface="Times New Roman" panose="02020603050405020304" pitchFamily="18" charset="0"/>
              </a:rPr>
              <a:t>У рамках школи науки управління можна виокремити загальні постулати: </a:t>
            </a:r>
          </a:p>
          <a:p>
            <a:pPr marL="457200" lvl="0" indent="-457200">
              <a:buClr>
                <a:srgbClr val="A53010"/>
              </a:buClr>
              <a:buAutoNum type="arabicPeriod"/>
            </a:pPr>
            <a:r>
              <a:rPr lang="uk-UA" sz="2600" dirty="0" smtClean="0">
                <a:solidFill>
                  <a:schemeClr val="tx1"/>
                </a:solidFill>
                <a:latin typeface="Times New Roman" panose="02020603050405020304" pitchFamily="18" charset="0"/>
                <a:cs typeface="Times New Roman" panose="02020603050405020304" pitchFamily="18" charset="0"/>
              </a:rPr>
              <a:t>Виробництво розглядається як «соціальна система» з використанням системного, процесного та ситуаційного підходів. </a:t>
            </a:r>
          </a:p>
          <a:p>
            <a:pPr marL="457200" lvl="0" indent="-457200">
              <a:buClr>
                <a:srgbClr val="A53010"/>
              </a:buClr>
              <a:buAutoNum type="arabicPeriod"/>
            </a:pPr>
            <a:r>
              <a:rPr lang="uk-UA" sz="2600" dirty="0" smtClean="0">
                <a:solidFill>
                  <a:schemeClr val="tx1"/>
                </a:solidFill>
                <a:latin typeface="Times New Roman" panose="02020603050405020304" pitchFamily="18" charset="0"/>
                <a:cs typeface="Times New Roman" panose="02020603050405020304" pitchFamily="18" charset="0"/>
              </a:rPr>
              <a:t>Дослідження проблем управління проводяться на основі системного аналізу та використання кібернетичного підходу, включно із застосуванням математичних методів і ЕОМ. </a:t>
            </a:r>
          </a:p>
          <a:p>
            <a:pPr marL="457200" lvl="0" indent="-457200">
              <a:buClr>
                <a:srgbClr val="A53010"/>
              </a:buClr>
              <a:buAutoNum type="arabicPeriod"/>
            </a:pPr>
            <a:r>
              <a:rPr lang="uk-UA" sz="2600" dirty="0" smtClean="0">
                <a:solidFill>
                  <a:schemeClr val="tx1"/>
                </a:solidFill>
                <a:latin typeface="Times New Roman" panose="02020603050405020304" pitchFamily="18" charset="0"/>
                <a:cs typeface="Times New Roman" panose="02020603050405020304" pitchFamily="18" charset="0"/>
              </a:rPr>
              <a:t>Алгоритми вироблення оптимальних рішень створюються із застосуванням теорії статистичних рішень, теорії гри тощо. </a:t>
            </a:r>
          </a:p>
          <a:p>
            <a:pPr marL="0" indent="0">
              <a:buNone/>
            </a:pPr>
            <a:endParaRPr lang="ru-RU" dirty="0"/>
          </a:p>
        </p:txBody>
      </p:sp>
    </p:spTree>
    <p:extLst>
      <p:ext uri="{BB962C8B-B14F-4D97-AF65-F5344CB8AC3E}">
        <p14:creationId xmlns:p14="http://schemas.microsoft.com/office/powerpoint/2010/main" val="33998187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1" y="624110"/>
            <a:ext cx="10437812" cy="789054"/>
          </a:xfrm>
        </p:spPr>
        <p:txBody>
          <a:bodyPr/>
          <a:lstStyle/>
          <a:p>
            <a:r>
              <a:rPr lang="uk-UA" dirty="0" smtClean="0">
                <a:solidFill>
                  <a:prstClr val="black"/>
                </a:solidFill>
                <a:latin typeface="Times New Roman" panose="02020603050405020304" pitchFamily="18" charset="0"/>
                <a:cs typeface="Times New Roman" panose="02020603050405020304" pitchFamily="18" charset="0"/>
              </a:rPr>
              <a:t>3. Інтегровані </a:t>
            </a:r>
            <a:r>
              <a:rPr lang="uk-UA" dirty="0">
                <a:solidFill>
                  <a:prstClr val="black"/>
                </a:solidFill>
                <a:latin typeface="Times New Roman" panose="02020603050405020304" pitchFamily="18" charset="0"/>
                <a:cs typeface="Times New Roman" panose="02020603050405020304" pitchFamily="18" charset="0"/>
              </a:rPr>
              <a:t>підходи до управління.</a:t>
            </a:r>
            <a:endParaRPr lang="ru-RU" dirty="0"/>
          </a:p>
        </p:txBody>
      </p:sp>
      <p:sp>
        <p:nvSpPr>
          <p:cNvPr id="3" name="Объект 2"/>
          <p:cNvSpPr>
            <a:spLocks noGrp="1"/>
          </p:cNvSpPr>
          <p:nvPr>
            <p:ph idx="1"/>
          </p:nvPr>
        </p:nvSpPr>
        <p:spPr>
          <a:xfrm>
            <a:off x="1066801" y="1413164"/>
            <a:ext cx="10437812" cy="4498058"/>
          </a:xfrm>
        </p:spPr>
        <p:txBody>
          <a:bodyPr>
            <a:noAutofit/>
          </a:bodyPr>
          <a:lstStyle/>
          <a:p>
            <a:pPr lvl="0"/>
            <a:r>
              <a:rPr lang="uk-UA" sz="2600" b="1" i="1" dirty="0" smtClean="0">
                <a:solidFill>
                  <a:schemeClr val="tx1"/>
                </a:solidFill>
                <a:latin typeface="Times New Roman" panose="02020603050405020304" pitchFamily="18" charset="0"/>
                <a:cs typeface="Times New Roman" panose="02020603050405020304" pitchFamily="18" charset="0"/>
              </a:rPr>
              <a:t>1. Процесний </a:t>
            </a:r>
            <a:r>
              <a:rPr lang="uk-UA" sz="2600" b="1" i="1" dirty="0">
                <a:solidFill>
                  <a:schemeClr val="tx1"/>
                </a:solidFill>
                <a:latin typeface="Times New Roman" panose="02020603050405020304" pitchFamily="18" charset="0"/>
                <a:cs typeface="Times New Roman" panose="02020603050405020304" pitchFamily="18" charset="0"/>
              </a:rPr>
              <a:t>підхід</a:t>
            </a:r>
            <a:r>
              <a:rPr lang="uk-UA" sz="2600" dirty="0">
                <a:solidFill>
                  <a:schemeClr val="tx1"/>
                </a:solidFill>
                <a:latin typeface="Times New Roman" panose="02020603050405020304" pitchFamily="18" charset="0"/>
                <a:cs typeface="Times New Roman" panose="02020603050405020304" pitchFamily="18" charset="0"/>
              </a:rPr>
              <a:t> розглядає управління як серію взаємопов’язаних дій (функцій управління), які реалізуються у певній послідовності. Кожна функція управління, в свою чергу, складається із взаємопов’язаних </a:t>
            </a:r>
            <a:r>
              <a:rPr lang="uk-UA" sz="2600" dirty="0" err="1">
                <a:solidFill>
                  <a:schemeClr val="tx1"/>
                </a:solidFill>
                <a:latin typeface="Times New Roman" panose="02020603050405020304" pitchFamily="18" charset="0"/>
                <a:cs typeface="Times New Roman" panose="02020603050405020304" pitchFamily="18" charset="0"/>
              </a:rPr>
              <a:t>підфункцій</a:t>
            </a:r>
            <a:r>
              <a:rPr lang="uk-UA" sz="2600" dirty="0">
                <a:solidFill>
                  <a:schemeClr val="tx1"/>
                </a:solidFill>
                <a:latin typeface="Times New Roman" panose="02020603050405020304" pitchFamily="18" charset="0"/>
                <a:cs typeface="Times New Roman" panose="02020603050405020304" pitchFamily="18" charset="0"/>
              </a:rPr>
              <a:t>. Таким чином, процес управління є загальною сумою усіх функцій та </a:t>
            </a:r>
            <a:r>
              <a:rPr lang="uk-UA" sz="2600" dirty="0" err="1" smtClean="0">
                <a:solidFill>
                  <a:schemeClr val="tx1"/>
                </a:solidFill>
                <a:latin typeface="Times New Roman" panose="02020603050405020304" pitchFamily="18" charset="0"/>
                <a:cs typeface="Times New Roman" panose="02020603050405020304" pitchFamily="18" charset="0"/>
              </a:rPr>
              <a:t>підфункцій</a:t>
            </a:r>
            <a:r>
              <a:rPr lang="uk-UA" sz="2600" dirty="0" smtClean="0">
                <a:solidFill>
                  <a:schemeClr val="tx1"/>
                </a:solidFill>
                <a:latin typeface="Times New Roman" panose="02020603050405020304" pitchFamily="18" charset="0"/>
                <a:cs typeface="Times New Roman" panose="02020603050405020304" pitchFamily="18" charset="0"/>
              </a:rPr>
              <a:t>. За допомогою цих функцій керуюча підсистема впливає на об’єкт управління. Ця концепція є основною, вона найбільш повно враховує специфіку праці менеджера</a:t>
            </a:r>
          </a:p>
          <a:p>
            <a:pPr marL="0" indent="0">
              <a:buNone/>
            </a:pPr>
            <a:r>
              <a:rPr lang="uk-UA" sz="2600" b="1" i="1" dirty="0" smtClean="0">
                <a:solidFill>
                  <a:schemeClr val="tx1"/>
                </a:solidFill>
                <a:latin typeface="Times New Roman" panose="02020603050405020304" pitchFamily="18" charset="0"/>
                <a:cs typeface="Times New Roman" panose="02020603050405020304" pitchFamily="18" charset="0"/>
              </a:rPr>
              <a:t>Об’єктом </a:t>
            </a:r>
            <a:r>
              <a:rPr lang="uk-UA" sz="2600" b="1" i="1" dirty="0">
                <a:solidFill>
                  <a:schemeClr val="tx1"/>
                </a:solidFill>
                <a:latin typeface="Times New Roman" panose="02020603050405020304" pitchFamily="18" charset="0"/>
                <a:cs typeface="Times New Roman" panose="02020603050405020304" pitchFamily="18" charset="0"/>
              </a:rPr>
              <a:t>досліджень</a:t>
            </a:r>
            <a:r>
              <a:rPr lang="uk-UA" sz="2600" dirty="0">
                <a:solidFill>
                  <a:schemeClr val="tx1"/>
                </a:solidFill>
                <a:latin typeface="Times New Roman" panose="02020603050405020304" pitchFamily="18" charset="0"/>
                <a:cs typeface="Times New Roman" panose="02020603050405020304" pitchFamily="18" charset="0"/>
              </a:rPr>
              <a:t> процесного підходу є </a:t>
            </a:r>
            <a:r>
              <a:rPr lang="uk-UA" sz="2600" i="1" dirty="0">
                <a:solidFill>
                  <a:schemeClr val="tx1"/>
                </a:solidFill>
                <a:latin typeface="Times New Roman" panose="02020603050405020304" pitchFamily="18" charset="0"/>
                <a:cs typeface="Times New Roman" panose="02020603050405020304" pitchFamily="18" charset="0"/>
              </a:rPr>
              <a:t>безперервний</a:t>
            </a:r>
            <a:r>
              <a:rPr lang="uk-UA" sz="2600" dirty="0">
                <a:solidFill>
                  <a:schemeClr val="tx1"/>
                </a:solidFill>
                <a:latin typeface="Times New Roman" panose="02020603050405020304" pitchFamily="18" charset="0"/>
                <a:cs typeface="Times New Roman" panose="02020603050405020304" pitchFamily="18" charset="0"/>
              </a:rPr>
              <a:t> процес виконання </a:t>
            </a:r>
            <a:r>
              <a:rPr lang="uk-UA" sz="2600" i="1" dirty="0">
                <a:solidFill>
                  <a:schemeClr val="tx1"/>
                </a:solidFill>
                <a:latin typeface="Times New Roman" panose="02020603050405020304" pitchFamily="18" charset="0"/>
                <a:cs typeface="Times New Roman" panose="02020603050405020304" pitchFamily="18" charset="0"/>
              </a:rPr>
              <a:t>взаємопов’язаних</a:t>
            </a:r>
            <a:r>
              <a:rPr lang="uk-UA" sz="2600" dirty="0">
                <a:solidFill>
                  <a:schemeClr val="tx1"/>
                </a:solidFill>
                <a:latin typeface="Times New Roman" panose="02020603050405020304" pitchFamily="18" charset="0"/>
                <a:cs typeface="Times New Roman" panose="02020603050405020304" pitchFamily="18" charset="0"/>
              </a:rPr>
              <a:t> функцій управління організацією</a:t>
            </a:r>
            <a:r>
              <a:rPr lang="uk-UA" sz="2600" dirty="0" smtClean="0">
                <a:solidFill>
                  <a:schemeClr val="tx1"/>
                </a:solidFill>
                <a:latin typeface="Times New Roman" panose="02020603050405020304" pitchFamily="18" charset="0"/>
                <a:cs typeface="Times New Roman" panose="02020603050405020304" pitchFamily="18" charset="0"/>
              </a:rPr>
              <a:t>.</a:t>
            </a:r>
            <a:endParaRPr lang="ru-RU" sz="2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24620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1" y="624110"/>
            <a:ext cx="10437812" cy="789054"/>
          </a:xfrm>
        </p:spPr>
        <p:txBody>
          <a:bodyPr/>
          <a:lstStyle/>
          <a:p>
            <a:r>
              <a:rPr lang="uk-UA" dirty="0" smtClean="0">
                <a:solidFill>
                  <a:prstClr val="black"/>
                </a:solidFill>
                <a:latin typeface="Times New Roman" panose="02020603050405020304" pitchFamily="18" charset="0"/>
                <a:cs typeface="Times New Roman" panose="02020603050405020304" pitchFamily="18" charset="0"/>
              </a:rPr>
              <a:t>3. Інтегровані </a:t>
            </a:r>
            <a:r>
              <a:rPr lang="uk-UA" dirty="0">
                <a:solidFill>
                  <a:prstClr val="black"/>
                </a:solidFill>
                <a:latin typeface="Times New Roman" panose="02020603050405020304" pitchFamily="18" charset="0"/>
                <a:cs typeface="Times New Roman" panose="02020603050405020304" pitchFamily="18" charset="0"/>
              </a:rPr>
              <a:t>підходи до управління.</a:t>
            </a:r>
            <a:endParaRPr lang="ru-RU" dirty="0"/>
          </a:p>
        </p:txBody>
      </p:sp>
      <p:sp>
        <p:nvSpPr>
          <p:cNvPr id="3" name="Объект 2"/>
          <p:cNvSpPr>
            <a:spLocks noGrp="1"/>
          </p:cNvSpPr>
          <p:nvPr>
            <p:ph idx="1"/>
          </p:nvPr>
        </p:nvSpPr>
        <p:spPr>
          <a:xfrm>
            <a:off x="1066801" y="1413164"/>
            <a:ext cx="10437812" cy="4498058"/>
          </a:xfrm>
        </p:spPr>
        <p:txBody>
          <a:bodyPr>
            <a:noAutofit/>
          </a:bodyPr>
          <a:lstStyle/>
          <a:p>
            <a:pPr lvl="0" algn="just">
              <a:spcBef>
                <a:spcPts val="0"/>
              </a:spcBef>
            </a:pPr>
            <a:r>
              <a:rPr lang="uk-UA" sz="2800" b="1" i="1" dirty="0" smtClean="0">
                <a:solidFill>
                  <a:schemeClr val="tx1"/>
                </a:solidFill>
                <a:latin typeface="Times New Roman" panose="02020603050405020304" pitchFamily="18" charset="0"/>
                <a:cs typeface="Times New Roman" panose="02020603050405020304" pitchFamily="18" charset="0"/>
              </a:rPr>
              <a:t>2. Процесний підхід. </a:t>
            </a:r>
            <a:r>
              <a:rPr lang="uk-UA" sz="2800" dirty="0" smtClean="0">
                <a:solidFill>
                  <a:schemeClr val="tx1"/>
                </a:solidFill>
                <a:latin typeface="Times New Roman" panose="02020603050405020304" pitchFamily="18" charset="0"/>
                <a:cs typeface="Times New Roman" panose="02020603050405020304" pitchFamily="18" charset="0"/>
              </a:rPr>
              <a:t>У 1980-ті роки виникли ідеї нового виду побудови організацій - управлінню через бізнес-процеси. </a:t>
            </a:r>
          </a:p>
          <a:p>
            <a:pPr lvl="0" algn="just">
              <a:spcBef>
                <a:spcPts val="0"/>
              </a:spcBef>
            </a:pPr>
            <a:r>
              <a:rPr lang="uk-UA" sz="2800" b="1" i="1" dirty="0" smtClean="0">
                <a:solidFill>
                  <a:schemeClr val="tx1"/>
                </a:solidFill>
                <a:latin typeface="Times New Roman" panose="02020603050405020304" pitchFamily="18" charset="0"/>
                <a:cs typeface="Times New Roman" panose="02020603050405020304" pitchFamily="18" charset="0"/>
              </a:rPr>
              <a:t>Процес – це сукупність взаємопов'язаних та взаємодіючих видів діяльності, які перетворюють входи у виходи. </a:t>
            </a:r>
          </a:p>
          <a:p>
            <a:pPr lvl="0" algn="just">
              <a:spcBef>
                <a:spcPts val="0"/>
              </a:spcBef>
            </a:pPr>
            <a:r>
              <a:rPr lang="uk-UA" sz="2800" i="1" u="sng" dirty="0" smtClean="0">
                <a:solidFill>
                  <a:schemeClr val="tx1"/>
                </a:solidFill>
                <a:latin typeface="Times New Roman" panose="02020603050405020304" pitchFamily="18" charset="0"/>
                <a:cs typeface="Times New Roman" panose="02020603050405020304" pitchFamily="18" charset="0"/>
              </a:rPr>
              <a:t>Принципи процесного підходу</a:t>
            </a:r>
            <a:r>
              <a:rPr lang="uk-UA" sz="2800" i="1" dirty="0" smtClean="0">
                <a:solidFill>
                  <a:schemeClr val="tx1"/>
                </a:solidFill>
                <a:latin typeface="Times New Roman" panose="02020603050405020304" pitchFamily="18" charset="0"/>
                <a:cs typeface="Times New Roman" panose="02020603050405020304" pitchFamily="18" charset="0"/>
              </a:rPr>
              <a:t>:</a:t>
            </a:r>
          </a:p>
          <a:p>
            <a:pPr lvl="0" algn="just">
              <a:spcBef>
                <a:spcPts val="0"/>
              </a:spcBef>
              <a:buFontTx/>
              <a:buChar char="-"/>
            </a:pPr>
            <a:r>
              <a:rPr lang="uk-UA" sz="2800" i="1" dirty="0" smtClean="0">
                <a:solidFill>
                  <a:schemeClr val="tx1"/>
                </a:solidFill>
                <a:latin typeface="Times New Roman" panose="02020603050405020304" pitchFamily="18" charset="0"/>
                <a:cs typeface="Times New Roman" panose="02020603050405020304" pitchFamily="18" charset="0"/>
              </a:rPr>
              <a:t>Принцип взаємозв'язку процесів </a:t>
            </a:r>
            <a:r>
              <a:rPr lang="uk-UA" sz="2800" dirty="0" smtClean="0">
                <a:solidFill>
                  <a:schemeClr val="tx1"/>
                </a:solidFill>
                <a:latin typeface="Times New Roman" panose="02020603050405020304" pitchFamily="18" charset="0"/>
                <a:cs typeface="Times New Roman" panose="02020603050405020304" pitchFamily="18" charset="0"/>
              </a:rPr>
              <a:t>(організація - це сукупність бізнес-процесів); </a:t>
            </a:r>
          </a:p>
          <a:p>
            <a:pPr lvl="0" algn="just">
              <a:spcBef>
                <a:spcPts val="0"/>
              </a:spcBef>
              <a:buFontTx/>
              <a:buChar char="-"/>
            </a:pPr>
            <a:r>
              <a:rPr lang="uk-UA" sz="2800" i="1" dirty="0" smtClean="0">
                <a:solidFill>
                  <a:schemeClr val="tx1"/>
                </a:solidFill>
                <a:latin typeface="Times New Roman" panose="02020603050405020304" pitchFamily="18" charset="0"/>
                <a:cs typeface="Times New Roman" panose="02020603050405020304" pitchFamily="18" charset="0"/>
              </a:rPr>
              <a:t>Принцип затребуваності процесу. </a:t>
            </a:r>
            <a:r>
              <a:rPr lang="uk-UA" sz="2800" dirty="0" smtClean="0">
                <a:solidFill>
                  <a:schemeClr val="tx1"/>
                </a:solidFill>
                <a:latin typeface="Times New Roman" panose="02020603050405020304" pitchFamily="18" charset="0"/>
                <a:cs typeface="Times New Roman" panose="02020603050405020304" pitchFamily="18" charset="0"/>
              </a:rPr>
              <a:t>Кожен процес повинен мати мету, а його результати повинні бути затребувані (споживач внутрішній чи зовнішній). </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6223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1" y="624110"/>
            <a:ext cx="10437812" cy="789054"/>
          </a:xfrm>
        </p:spPr>
        <p:txBody>
          <a:bodyPr/>
          <a:lstStyle/>
          <a:p>
            <a:r>
              <a:rPr lang="uk-UA" dirty="0" smtClean="0">
                <a:solidFill>
                  <a:prstClr val="black"/>
                </a:solidFill>
                <a:latin typeface="Times New Roman" panose="02020603050405020304" pitchFamily="18" charset="0"/>
                <a:cs typeface="Times New Roman" panose="02020603050405020304" pitchFamily="18" charset="0"/>
              </a:rPr>
              <a:t>3. Інтегровані </a:t>
            </a:r>
            <a:r>
              <a:rPr lang="uk-UA" dirty="0">
                <a:solidFill>
                  <a:prstClr val="black"/>
                </a:solidFill>
                <a:latin typeface="Times New Roman" panose="02020603050405020304" pitchFamily="18" charset="0"/>
                <a:cs typeface="Times New Roman" panose="02020603050405020304" pitchFamily="18" charset="0"/>
              </a:rPr>
              <a:t>підходи до управління.</a:t>
            </a:r>
            <a:endParaRPr lang="ru-RU" dirty="0"/>
          </a:p>
        </p:txBody>
      </p:sp>
      <p:sp>
        <p:nvSpPr>
          <p:cNvPr id="3" name="Объект 2"/>
          <p:cNvSpPr>
            <a:spLocks noGrp="1"/>
          </p:cNvSpPr>
          <p:nvPr>
            <p:ph idx="1"/>
          </p:nvPr>
        </p:nvSpPr>
        <p:spPr>
          <a:xfrm>
            <a:off x="1066801" y="1413164"/>
            <a:ext cx="10437812" cy="4498058"/>
          </a:xfrm>
        </p:spPr>
        <p:txBody>
          <a:bodyPr>
            <a:noAutofit/>
          </a:bodyPr>
          <a:lstStyle/>
          <a:p>
            <a:pPr lvl="0">
              <a:buFontTx/>
              <a:buChar char="-"/>
            </a:pPr>
            <a:r>
              <a:rPr lang="uk-UA" sz="2800" i="1" dirty="0" smtClean="0">
                <a:solidFill>
                  <a:schemeClr val="tx1"/>
                </a:solidFill>
                <a:latin typeface="Times New Roman" panose="02020603050405020304" pitchFamily="18" charset="0"/>
                <a:cs typeface="Times New Roman" panose="02020603050405020304" pitchFamily="18" charset="0"/>
              </a:rPr>
              <a:t>Принцип документування процесів</a:t>
            </a:r>
            <a:r>
              <a:rPr lang="uk-UA" sz="2800" dirty="0" smtClean="0">
                <a:solidFill>
                  <a:schemeClr val="tx1"/>
                </a:solidFill>
                <a:latin typeface="Times New Roman" panose="02020603050405020304" pitchFamily="18" charset="0"/>
                <a:cs typeface="Times New Roman" panose="02020603050405020304" pitchFamily="18" charset="0"/>
              </a:rPr>
              <a:t>;</a:t>
            </a:r>
          </a:p>
          <a:p>
            <a:pPr lvl="0" algn="just">
              <a:buFontTx/>
              <a:buChar char="-"/>
            </a:pPr>
            <a:r>
              <a:rPr lang="uk-UA" sz="2800" i="1" dirty="0" smtClean="0">
                <a:solidFill>
                  <a:schemeClr val="tx1"/>
                </a:solidFill>
                <a:latin typeface="Times New Roman" panose="02020603050405020304" pitchFamily="18" charset="0"/>
                <a:cs typeface="Times New Roman" panose="02020603050405020304" pitchFamily="18" charset="0"/>
              </a:rPr>
              <a:t>Принцип контролю процесу</a:t>
            </a:r>
            <a:r>
              <a:rPr lang="uk-UA" sz="2800" dirty="0" smtClean="0">
                <a:solidFill>
                  <a:schemeClr val="tx1"/>
                </a:solidFill>
                <a:latin typeface="Times New Roman" panose="02020603050405020304" pitchFamily="18" charset="0"/>
                <a:cs typeface="Times New Roman" panose="02020603050405020304" pitchFamily="18" charset="0"/>
              </a:rPr>
              <a:t>. Для кожного процесу мають бути визначені показники, що характеризують процес та його результати; </a:t>
            </a:r>
          </a:p>
          <a:p>
            <a:pPr lvl="0">
              <a:buFontTx/>
              <a:buChar char="-"/>
            </a:pPr>
            <a:r>
              <a:rPr lang="uk-UA" sz="2800" i="1" dirty="0" smtClean="0">
                <a:solidFill>
                  <a:schemeClr val="tx1"/>
                </a:solidFill>
                <a:latin typeface="Times New Roman" panose="02020603050405020304" pitchFamily="18" charset="0"/>
                <a:cs typeface="Times New Roman" panose="02020603050405020304" pitchFamily="18" charset="0"/>
              </a:rPr>
              <a:t>Принцип відповідальності за процес. </a:t>
            </a:r>
            <a:r>
              <a:rPr lang="uk-UA" sz="2800" dirty="0" smtClean="0">
                <a:solidFill>
                  <a:schemeClr val="tx1"/>
                </a:solidFill>
                <a:latin typeface="Times New Roman" panose="02020603050405020304" pitchFamily="18" charset="0"/>
                <a:cs typeface="Times New Roman" panose="02020603050405020304" pitchFamily="18" charset="0"/>
              </a:rPr>
              <a:t>Відповідати за процес та його результати має одна людина. </a:t>
            </a:r>
          </a:p>
        </p:txBody>
      </p:sp>
    </p:spTree>
    <p:extLst>
      <p:ext uri="{BB962C8B-B14F-4D97-AF65-F5344CB8AC3E}">
        <p14:creationId xmlns:p14="http://schemas.microsoft.com/office/powerpoint/2010/main" val="1861548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1" y="624110"/>
            <a:ext cx="10437812" cy="789054"/>
          </a:xfrm>
        </p:spPr>
        <p:txBody>
          <a:bodyPr/>
          <a:lstStyle/>
          <a:p>
            <a:r>
              <a:rPr lang="uk-UA" dirty="0" smtClean="0">
                <a:solidFill>
                  <a:prstClr val="black"/>
                </a:solidFill>
                <a:latin typeface="Times New Roman" panose="02020603050405020304" pitchFamily="18" charset="0"/>
                <a:cs typeface="Times New Roman" panose="02020603050405020304" pitchFamily="18" charset="0"/>
              </a:rPr>
              <a:t>3. Інтегровані </a:t>
            </a:r>
            <a:r>
              <a:rPr lang="uk-UA" dirty="0">
                <a:solidFill>
                  <a:prstClr val="black"/>
                </a:solidFill>
                <a:latin typeface="Times New Roman" panose="02020603050405020304" pitchFamily="18" charset="0"/>
                <a:cs typeface="Times New Roman" panose="02020603050405020304" pitchFamily="18" charset="0"/>
              </a:rPr>
              <a:t>підходи до управління.</a:t>
            </a:r>
            <a:endParaRPr lang="ru-RU" dirty="0"/>
          </a:p>
        </p:txBody>
      </p:sp>
      <p:sp>
        <p:nvSpPr>
          <p:cNvPr id="3" name="Объект 2"/>
          <p:cNvSpPr>
            <a:spLocks noGrp="1"/>
          </p:cNvSpPr>
          <p:nvPr>
            <p:ph idx="1"/>
          </p:nvPr>
        </p:nvSpPr>
        <p:spPr>
          <a:xfrm>
            <a:off x="540327" y="1413163"/>
            <a:ext cx="10964286" cy="5001491"/>
          </a:xfrm>
        </p:spPr>
        <p:txBody>
          <a:bodyPr>
            <a:noAutofit/>
          </a:bodyPr>
          <a:lstStyle/>
          <a:p>
            <a:pPr marL="0" lvl="0" indent="0" algn="just">
              <a:spcBef>
                <a:spcPts val="0"/>
              </a:spcBef>
              <a:buNone/>
            </a:pPr>
            <a:r>
              <a:rPr lang="ru-RU" sz="2400" dirty="0" smtClean="0"/>
              <a:t> </a:t>
            </a:r>
            <a:r>
              <a:rPr lang="uk-UA" sz="2800" dirty="0" smtClean="0">
                <a:solidFill>
                  <a:schemeClr val="tx1"/>
                </a:solidFill>
                <a:latin typeface="Times New Roman" panose="02020603050405020304" pitchFamily="18" charset="0"/>
                <a:cs typeface="Times New Roman" panose="02020603050405020304" pitchFamily="18" charset="0"/>
              </a:rPr>
              <a:t>Процесний підхід ігнорує організаційну структуру управління з властивим їй закріпленням функцій за окремими підрозділами. </a:t>
            </a:r>
          </a:p>
          <a:p>
            <a:pPr marL="0" lvl="0" indent="0" algn="just">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При процесному підході організація сприймається як діяльність, що складається з бізнес-процесів, націлених на отримання кінцевого результату; як мережа бізнес-процесів, що є сукупністю взаємозалежних і взаємодіючих бізнес-процесів, що включають всі функції, які виконуються у підрозділах організації. </a:t>
            </a:r>
          </a:p>
          <a:p>
            <a:pPr marL="0" lvl="0" indent="0" algn="just">
              <a:spcBef>
                <a:spcPts val="0"/>
              </a:spcBef>
              <a:buNone/>
            </a:pPr>
            <a:r>
              <a:rPr lang="uk-UA" sz="2800" i="1" dirty="0" smtClean="0">
                <a:solidFill>
                  <a:schemeClr val="tx1"/>
                </a:solidFill>
                <a:latin typeface="Times New Roman" panose="02020603050405020304" pitchFamily="18" charset="0"/>
                <a:cs typeface="Times New Roman" panose="02020603050405020304" pitchFamily="18" charset="0"/>
              </a:rPr>
              <a:t>У той час як функціональна структура бізнесу визначає можливості підприємства, встановлюючи, що слід робити, процесна структура визначає конкретну технологію виконання поставлених цілей та завдань, відповідаючи на питання, як це робити.</a:t>
            </a:r>
            <a:endParaRPr lang="uk-UA" sz="2800"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3389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745" y="624110"/>
            <a:ext cx="10146867" cy="816763"/>
          </a:xfrm>
        </p:spPr>
        <p:txBody>
          <a:bodyPr/>
          <a:lstStyle/>
          <a:p>
            <a:r>
              <a:rPr lang="uk-UA" dirty="0">
                <a:solidFill>
                  <a:prstClr val="black"/>
                </a:solidFill>
                <a:latin typeface="Times New Roman" panose="02020603050405020304" pitchFamily="18" charset="0"/>
                <a:cs typeface="Times New Roman" panose="02020603050405020304" pitchFamily="18" charset="0"/>
              </a:rPr>
              <a:t>3</a:t>
            </a:r>
            <a:r>
              <a:rPr lang="uk-UA" dirty="0" smtClean="0">
                <a:solidFill>
                  <a:prstClr val="black"/>
                </a:solidFill>
                <a:latin typeface="Times New Roman" panose="02020603050405020304" pitchFamily="18" charset="0"/>
                <a:cs typeface="Times New Roman" panose="02020603050405020304" pitchFamily="18" charset="0"/>
              </a:rPr>
              <a:t>. Інтегровані </a:t>
            </a:r>
            <a:r>
              <a:rPr lang="uk-UA" dirty="0">
                <a:solidFill>
                  <a:prstClr val="black"/>
                </a:solidFill>
                <a:latin typeface="Times New Roman" panose="02020603050405020304" pitchFamily="18" charset="0"/>
                <a:cs typeface="Times New Roman" panose="02020603050405020304" pitchFamily="18" charset="0"/>
              </a:rPr>
              <a:t>підходи до управління.</a:t>
            </a:r>
            <a:endParaRPr lang="ru-RU" dirty="0"/>
          </a:p>
        </p:txBody>
      </p:sp>
      <p:sp>
        <p:nvSpPr>
          <p:cNvPr id="3" name="Объект 2"/>
          <p:cNvSpPr>
            <a:spLocks noGrp="1"/>
          </p:cNvSpPr>
          <p:nvPr>
            <p:ph idx="1"/>
          </p:nvPr>
        </p:nvSpPr>
        <p:spPr>
          <a:xfrm>
            <a:off x="748145" y="1343891"/>
            <a:ext cx="10756467" cy="4973781"/>
          </a:xfrm>
        </p:spPr>
        <p:txBody>
          <a:bodyPr>
            <a:noAutofit/>
          </a:bodyPr>
          <a:lstStyle/>
          <a:p>
            <a:pPr lvl="0" algn="just"/>
            <a:r>
              <a:rPr lang="uk-UA" sz="2800" b="1" i="1" dirty="0">
                <a:solidFill>
                  <a:schemeClr val="tx1"/>
                </a:solidFill>
                <a:latin typeface="Times New Roman" panose="02020603050405020304" pitchFamily="18" charset="0"/>
                <a:cs typeface="Times New Roman" panose="02020603050405020304" pitchFamily="18" charset="0"/>
              </a:rPr>
              <a:t>Системний підхід</a:t>
            </a:r>
            <a:r>
              <a:rPr lang="uk-UA" sz="2800" dirty="0">
                <a:solidFill>
                  <a:schemeClr val="tx1"/>
                </a:solidFill>
                <a:latin typeface="Times New Roman" panose="02020603050405020304" pitchFamily="18" charset="0"/>
                <a:cs typeface="Times New Roman" panose="02020603050405020304" pitchFamily="18" charset="0"/>
              </a:rPr>
              <a:t> </a:t>
            </a:r>
            <a:r>
              <a:rPr lang="uk-UA" sz="2800" dirty="0" smtClean="0">
                <a:solidFill>
                  <a:schemeClr val="tx1"/>
                </a:solidFill>
                <a:latin typeface="Times New Roman" panose="02020603050405020304" pitchFamily="18" charset="0"/>
                <a:cs typeface="Times New Roman" panose="02020603050405020304" pitchFamily="18" charset="0"/>
              </a:rPr>
              <a:t>розглядає </a:t>
            </a:r>
            <a:r>
              <a:rPr lang="uk-UA" sz="2800" dirty="0">
                <a:solidFill>
                  <a:schemeClr val="tx1"/>
                </a:solidFill>
                <a:latin typeface="Times New Roman" panose="02020603050405020304" pitchFamily="18" charset="0"/>
                <a:cs typeface="Times New Roman" panose="02020603050405020304" pitchFamily="18" charset="0"/>
              </a:rPr>
              <a:t>організацію як систему у єдності частин, з яких вона складається, та </a:t>
            </a:r>
            <a:r>
              <a:rPr lang="uk-UA" sz="2800" dirty="0" err="1">
                <a:solidFill>
                  <a:schemeClr val="tx1"/>
                </a:solidFill>
                <a:latin typeface="Times New Roman" panose="02020603050405020304" pitchFamily="18" charset="0"/>
                <a:cs typeface="Times New Roman" panose="02020603050405020304" pitchFamily="18" charset="0"/>
              </a:rPr>
              <a:t>зв’язків</a:t>
            </a:r>
            <a:r>
              <a:rPr lang="uk-UA" sz="2800" dirty="0">
                <a:solidFill>
                  <a:schemeClr val="tx1"/>
                </a:solidFill>
                <a:latin typeface="Times New Roman" panose="02020603050405020304" pitchFamily="18" charset="0"/>
                <a:cs typeface="Times New Roman" panose="02020603050405020304" pitchFamily="18" charset="0"/>
              </a:rPr>
              <a:t> із її зовнішнім середовищем. Такий підхід дозволяє отримати цілісне уявлення про сутність управління. </a:t>
            </a:r>
            <a:endParaRPr lang="uk-UA" sz="2800" dirty="0" smtClean="0">
              <a:solidFill>
                <a:schemeClr val="tx1"/>
              </a:solidFill>
              <a:latin typeface="Times New Roman" panose="02020603050405020304" pitchFamily="18" charset="0"/>
              <a:cs typeface="Times New Roman" panose="02020603050405020304" pitchFamily="18" charset="0"/>
            </a:endParaRPr>
          </a:p>
          <a:p>
            <a:pPr lvl="0"/>
            <a:r>
              <a:rPr lang="uk-UA" sz="2800" dirty="0" smtClean="0">
                <a:solidFill>
                  <a:schemeClr val="tx1"/>
                </a:solidFill>
                <a:latin typeface="Times New Roman" panose="02020603050405020304" pitchFamily="18" charset="0"/>
                <a:cs typeface="Times New Roman" panose="02020603050405020304" pitchFamily="18" charset="0"/>
              </a:rPr>
              <a:t>Вчені: Л. </a:t>
            </a:r>
            <a:r>
              <a:rPr lang="uk-UA" sz="2800" dirty="0" err="1" smtClean="0">
                <a:solidFill>
                  <a:schemeClr val="tx1"/>
                </a:solidFill>
                <a:latin typeface="Times New Roman" panose="02020603050405020304" pitchFamily="18" charset="0"/>
                <a:cs typeface="Times New Roman" panose="02020603050405020304" pitchFamily="18" charset="0"/>
              </a:rPr>
              <a:t>Берталанфі</a:t>
            </a:r>
            <a:r>
              <a:rPr lang="uk-UA" sz="2800" dirty="0" smtClean="0">
                <a:solidFill>
                  <a:schemeClr val="tx1"/>
                </a:solidFill>
                <a:latin typeface="Times New Roman" panose="02020603050405020304" pitchFamily="18" charset="0"/>
                <a:cs typeface="Times New Roman" panose="02020603050405020304" pitchFamily="18" charset="0"/>
              </a:rPr>
              <a:t>, </a:t>
            </a:r>
            <a:r>
              <a:rPr lang="uk-UA" sz="2800" dirty="0" err="1" smtClean="0">
                <a:solidFill>
                  <a:schemeClr val="tx1"/>
                </a:solidFill>
                <a:latin typeface="Times New Roman" panose="02020603050405020304" pitchFamily="18" charset="0"/>
                <a:cs typeface="Times New Roman" panose="02020603050405020304" pitchFamily="18" charset="0"/>
              </a:rPr>
              <a:t>Ноберт</a:t>
            </a:r>
            <a:r>
              <a:rPr lang="uk-UA" sz="2800" dirty="0" smtClean="0">
                <a:solidFill>
                  <a:schemeClr val="tx1"/>
                </a:solidFill>
                <a:latin typeface="Times New Roman" panose="02020603050405020304" pitchFamily="18" charset="0"/>
                <a:cs typeface="Times New Roman" panose="02020603050405020304" pitchFamily="18" charset="0"/>
              </a:rPr>
              <a:t> Вінер, </a:t>
            </a:r>
            <a:r>
              <a:rPr lang="ru-RU" sz="2800" dirty="0">
                <a:solidFill>
                  <a:schemeClr val="tx1"/>
                </a:solidFill>
                <a:latin typeface="Times New Roman" panose="02020603050405020304" pitchFamily="18" charset="0"/>
                <a:cs typeface="Times New Roman" panose="02020603050405020304" pitchFamily="18" charset="0"/>
              </a:rPr>
              <a:t>Честер Бернард</a:t>
            </a:r>
          </a:p>
          <a:p>
            <a:pPr marL="0" indent="0">
              <a:buNone/>
            </a:pPr>
            <a:r>
              <a:rPr lang="uk-UA" sz="2800" b="1" i="1" dirty="0">
                <a:solidFill>
                  <a:schemeClr val="tx1"/>
                </a:solidFill>
                <a:latin typeface="Times New Roman" panose="02020603050405020304" pitchFamily="18" charset="0"/>
                <a:cs typeface="Times New Roman" panose="02020603050405020304" pitchFamily="18" charset="0"/>
              </a:rPr>
              <a:t>Об’єктом досліджень</a:t>
            </a:r>
            <a:r>
              <a:rPr lang="uk-UA" sz="2800" dirty="0">
                <a:solidFill>
                  <a:schemeClr val="tx1"/>
                </a:solidFill>
                <a:latin typeface="Times New Roman" panose="02020603050405020304" pitchFamily="18" charset="0"/>
                <a:cs typeface="Times New Roman" panose="02020603050405020304" pitchFamily="18" charset="0"/>
              </a:rPr>
              <a:t> системного підходу є </a:t>
            </a:r>
            <a:r>
              <a:rPr lang="uk-UA" sz="2800" i="1" dirty="0">
                <a:solidFill>
                  <a:schemeClr val="tx1"/>
                </a:solidFill>
                <a:latin typeface="Times New Roman" panose="02020603050405020304" pitchFamily="18" charset="0"/>
                <a:cs typeface="Times New Roman" panose="02020603050405020304" pitchFamily="18" charset="0"/>
              </a:rPr>
              <a:t>елементи внутрішнього та зовнішнього середовища</a:t>
            </a:r>
            <a:r>
              <a:rPr lang="uk-UA" sz="2800" dirty="0">
                <a:solidFill>
                  <a:schemeClr val="tx1"/>
                </a:solidFill>
                <a:latin typeface="Times New Roman" panose="02020603050405020304" pitchFamily="18" charset="0"/>
                <a:cs typeface="Times New Roman" panose="02020603050405020304" pitchFamily="18" charset="0"/>
              </a:rPr>
              <a:t> організації</a:t>
            </a:r>
            <a:r>
              <a:rPr lang="uk-UA" sz="28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uk-UA" sz="2800" dirty="0" err="1" smtClean="0">
                <a:solidFill>
                  <a:schemeClr val="tx1"/>
                </a:solidFill>
                <a:latin typeface="Times New Roman" panose="02020603050405020304" pitchFamily="18" charset="0"/>
                <a:cs typeface="Times New Roman" panose="02020603050405020304" pitchFamily="18" charset="0"/>
              </a:rPr>
              <a:t>Честер</a:t>
            </a:r>
            <a:r>
              <a:rPr lang="uk-UA" sz="2800" dirty="0" smtClean="0">
                <a:solidFill>
                  <a:schemeClr val="tx1"/>
                </a:solidFill>
                <a:latin typeface="Times New Roman" panose="02020603050405020304" pitchFamily="18" charset="0"/>
                <a:cs typeface="Times New Roman" panose="02020603050405020304" pitchFamily="18" charset="0"/>
              </a:rPr>
              <a:t> Бернард сформулював наступні основні функції менеджменту для організації: визначення цілей організації, підтримання зв'язку між її елементами і забезпечення ефективного функціонування елементів.</a:t>
            </a:r>
          </a:p>
          <a:p>
            <a:pPr marL="0" lvl="0" indent="0">
              <a:buClr>
                <a:srgbClr val="A53010"/>
              </a:buClr>
              <a:buNone/>
            </a:pPr>
            <a:endParaRPr lang="ru-RU" sz="2400" dirty="0">
              <a:solidFill>
                <a:schemeClr val="tx1"/>
              </a:solidFill>
              <a:latin typeface="Times New Roman" panose="02020603050405020304" pitchFamily="18" charset="0"/>
              <a:cs typeface="Times New Roman" panose="02020603050405020304" pitchFamily="18" charset="0"/>
            </a:endParaRPr>
          </a:p>
          <a:p>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02766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745" y="624110"/>
            <a:ext cx="10146867" cy="872181"/>
          </a:xfrm>
        </p:spPr>
        <p:txBody>
          <a:bodyPr/>
          <a:lstStyle/>
          <a:p>
            <a:r>
              <a:rPr lang="uk-UA" dirty="0">
                <a:solidFill>
                  <a:prstClr val="black"/>
                </a:solidFill>
                <a:latin typeface="Times New Roman" panose="02020603050405020304" pitchFamily="18" charset="0"/>
                <a:cs typeface="Times New Roman" panose="02020603050405020304" pitchFamily="18" charset="0"/>
              </a:rPr>
              <a:t>3</a:t>
            </a:r>
            <a:r>
              <a:rPr lang="uk-UA" dirty="0" smtClean="0">
                <a:solidFill>
                  <a:prstClr val="black"/>
                </a:solidFill>
                <a:latin typeface="Times New Roman" panose="02020603050405020304" pitchFamily="18" charset="0"/>
                <a:cs typeface="Times New Roman" panose="02020603050405020304" pitchFamily="18" charset="0"/>
              </a:rPr>
              <a:t>. </a:t>
            </a:r>
            <a:r>
              <a:rPr lang="uk-UA" dirty="0">
                <a:solidFill>
                  <a:prstClr val="black"/>
                </a:solidFill>
                <a:latin typeface="Times New Roman" panose="02020603050405020304" pitchFamily="18" charset="0"/>
                <a:cs typeface="Times New Roman" panose="02020603050405020304" pitchFamily="18" charset="0"/>
              </a:rPr>
              <a:t>Інтегровані підходи до управління.</a:t>
            </a:r>
            <a:endParaRPr lang="ru-RU" dirty="0"/>
          </a:p>
        </p:txBody>
      </p:sp>
      <p:sp>
        <p:nvSpPr>
          <p:cNvPr id="3" name="Объект 2"/>
          <p:cNvSpPr>
            <a:spLocks noGrp="1"/>
          </p:cNvSpPr>
          <p:nvPr>
            <p:ph idx="1"/>
          </p:nvPr>
        </p:nvSpPr>
        <p:spPr>
          <a:xfrm>
            <a:off x="748145" y="1316183"/>
            <a:ext cx="10756467" cy="5001490"/>
          </a:xfrm>
        </p:spPr>
        <p:txBody>
          <a:bodyPr>
            <a:noAutofit/>
          </a:bodyPr>
          <a:lstStyle/>
          <a:p>
            <a:pPr lvl="0" algn="just">
              <a:buClr>
                <a:srgbClr val="A53010"/>
              </a:buClr>
            </a:pPr>
            <a:r>
              <a:rPr lang="uk-UA" sz="2800" b="1" i="1" dirty="0" smtClean="0">
                <a:solidFill>
                  <a:schemeClr val="tx1"/>
                </a:solidFill>
                <a:latin typeface="Times New Roman" panose="02020603050405020304" pitchFamily="18" charset="0"/>
                <a:cs typeface="Times New Roman" panose="02020603050405020304" pitchFamily="18" charset="0"/>
              </a:rPr>
              <a:t>Ситуаційний підхід</a:t>
            </a:r>
            <a:r>
              <a:rPr lang="uk-UA" sz="2800" dirty="0" smtClean="0">
                <a:solidFill>
                  <a:schemeClr val="tx1"/>
                </a:solidFill>
                <a:latin typeface="Times New Roman" panose="02020603050405020304" pitchFamily="18" charset="0"/>
                <a:cs typeface="Times New Roman" panose="02020603050405020304" pitchFamily="18" charset="0"/>
              </a:rPr>
              <a:t> в менеджменті розглядає управління як конкретну ситуацію, що вимагає адекватних дій в рамках обставин, що склалися. Оскільки головною ланкою тут є дії або справи, що відповідають обставинам, то такий підхід ще іноді називають діловим, або </a:t>
            </a:r>
            <a:r>
              <a:rPr lang="uk-UA" sz="2800" b="1" i="1" dirty="0" smtClean="0">
                <a:solidFill>
                  <a:schemeClr val="tx1"/>
                </a:solidFill>
                <a:latin typeface="Times New Roman" panose="02020603050405020304" pitchFamily="18" charset="0"/>
                <a:cs typeface="Times New Roman" panose="02020603050405020304" pitchFamily="18" charset="0"/>
              </a:rPr>
              <a:t>«бізнес-концепцією»</a:t>
            </a:r>
            <a:r>
              <a:rPr lang="uk-UA" sz="2800" dirty="0" smtClean="0">
                <a:solidFill>
                  <a:schemeClr val="tx1"/>
                </a:solidFill>
                <a:latin typeface="Times New Roman" panose="02020603050405020304" pitchFamily="18" charset="0"/>
                <a:cs typeface="Times New Roman" panose="02020603050405020304" pitchFamily="18" charset="0"/>
              </a:rPr>
              <a:t>. Прихильники даного підходу бачать основну роль менеджера в тому, щоб він правильно діяв в конкретній ситуації. </a:t>
            </a:r>
          </a:p>
          <a:p>
            <a:pPr lvl="0" algn="just">
              <a:buClr>
                <a:srgbClr val="A53010"/>
              </a:buClr>
            </a:pPr>
            <a:r>
              <a:rPr lang="uk-UA" sz="2800" dirty="0" smtClean="0">
                <a:solidFill>
                  <a:schemeClr val="tx1"/>
                </a:solidFill>
                <a:latin typeface="Times New Roman" panose="02020603050405020304" pitchFamily="18" charset="0"/>
                <a:cs typeface="Times New Roman" panose="02020603050405020304" pitchFamily="18" charset="0"/>
              </a:rPr>
              <a:t>Вчені: М. П. </a:t>
            </a:r>
            <a:r>
              <a:rPr lang="uk-UA" sz="2800" dirty="0" err="1" smtClean="0">
                <a:solidFill>
                  <a:schemeClr val="tx1"/>
                </a:solidFill>
                <a:latin typeface="Times New Roman" panose="02020603050405020304" pitchFamily="18" charset="0"/>
                <a:cs typeface="Times New Roman" panose="02020603050405020304" pitchFamily="18" charset="0"/>
              </a:rPr>
              <a:t>Фоллет</a:t>
            </a:r>
            <a:r>
              <a:rPr lang="uk-UA" sz="2800" dirty="0" smtClean="0">
                <a:solidFill>
                  <a:schemeClr val="tx1"/>
                </a:solidFill>
                <a:latin typeface="Times New Roman" panose="02020603050405020304" pitchFamily="18" charset="0"/>
                <a:cs typeface="Times New Roman" panose="02020603050405020304" pitchFamily="18" charset="0"/>
              </a:rPr>
              <a:t>, Д. </a:t>
            </a:r>
            <a:r>
              <a:rPr lang="uk-UA" sz="2800" dirty="0" err="1" smtClean="0">
                <a:solidFill>
                  <a:schemeClr val="tx1"/>
                </a:solidFill>
                <a:latin typeface="Times New Roman" panose="02020603050405020304" pitchFamily="18" charset="0"/>
                <a:cs typeface="Times New Roman" panose="02020603050405020304" pitchFamily="18" charset="0"/>
              </a:rPr>
              <a:t>Вудворд</a:t>
            </a:r>
            <a:endParaRPr lang="uk-UA" sz="2800" dirty="0" smtClean="0">
              <a:solidFill>
                <a:schemeClr val="tx1"/>
              </a:solidFill>
              <a:latin typeface="Times New Roman" panose="02020603050405020304" pitchFamily="18" charset="0"/>
              <a:cs typeface="Times New Roman" panose="02020603050405020304" pitchFamily="18" charset="0"/>
            </a:endParaRPr>
          </a:p>
          <a:p>
            <a:pPr lvl="0" algn="just">
              <a:buClr>
                <a:srgbClr val="A53010"/>
              </a:buClr>
            </a:pPr>
            <a:r>
              <a:rPr lang="uk-UA" sz="2800" dirty="0" smtClean="0">
                <a:solidFill>
                  <a:schemeClr val="tx1"/>
                </a:solidFill>
                <a:latin typeface="Times New Roman" panose="02020603050405020304" pitchFamily="18" charset="0"/>
                <a:cs typeface="Times New Roman" panose="02020603050405020304" pitchFamily="18" charset="0"/>
              </a:rPr>
              <a:t>Центральним моментом в даному підході є ситуація – конкретний набір обставин, які значно впливають на організацію в даний час.</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23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745" y="624110"/>
            <a:ext cx="10146867" cy="872181"/>
          </a:xfrm>
        </p:spPr>
        <p:txBody>
          <a:bodyPr/>
          <a:lstStyle/>
          <a:p>
            <a:r>
              <a:rPr lang="uk-UA" dirty="0">
                <a:solidFill>
                  <a:prstClr val="black"/>
                </a:solidFill>
                <a:latin typeface="Times New Roman" panose="02020603050405020304" pitchFamily="18" charset="0"/>
                <a:cs typeface="Times New Roman" panose="02020603050405020304" pitchFamily="18" charset="0"/>
              </a:rPr>
              <a:t>3</a:t>
            </a:r>
            <a:r>
              <a:rPr lang="uk-UA" dirty="0" smtClean="0">
                <a:solidFill>
                  <a:prstClr val="black"/>
                </a:solidFill>
                <a:latin typeface="Times New Roman" panose="02020603050405020304" pitchFamily="18" charset="0"/>
                <a:cs typeface="Times New Roman" panose="02020603050405020304" pitchFamily="18" charset="0"/>
              </a:rPr>
              <a:t>. </a:t>
            </a:r>
            <a:r>
              <a:rPr lang="uk-UA" dirty="0">
                <a:solidFill>
                  <a:prstClr val="black"/>
                </a:solidFill>
                <a:latin typeface="Times New Roman" panose="02020603050405020304" pitchFamily="18" charset="0"/>
                <a:cs typeface="Times New Roman" panose="02020603050405020304" pitchFamily="18" charset="0"/>
              </a:rPr>
              <a:t>Інтегровані підходи до управління.</a:t>
            </a:r>
            <a:endParaRPr lang="ru-RU" dirty="0"/>
          </a:p>
        </p:txBody>
      </p:sp>
      <p:sp>
        <p:nvSpPr>
          <p:cNvPr id="3" name="Объект 2"/>
          <p:cNvSpPr>
            <a:spLocks noGrp="1"/>
          </p:cNvSpPr>
          <p:nvPr>
            <p:ph idx="1"/>
          </p:nvPr>
        </p:nvSpPr>
        <p:spPr>
          <a:xfrm>
            <a:off x="748145" y="1316183"/>
            <a:ext cx="10756467" cy="5001490"/>
          </a:xfrm>
        </p:spPr>
        <p:txBody>
          <a:bodyPr>
            <a:noAutofit/>
          </a:bodyPr>
          <a:lstStyle/>
          <a:p>
            <a:pPr lvl="0" algn="just">
              <a:buClr>
                <a:srgbClr val="A53010"/>
              </a:buClr>
            </a:pPr>
            <a:r>
              <a:rPr lang="uk-UA" sz="2800" dirty="0" smtClean="0">
                <a:solidFill>
                  <a:schemeClr val="tx1"/>
                </a:solidFill>
                <a:latin typeface="Times New Roman" panose="02020603050405020304" pitchFamily="18" charset="0"/>
                <a:cs typeface="Times New Roman" panose="02020603050405020304" pitchFamily="18" charset="0"/>
              </a:rPr>
              <a:t>В рамках ситуаційного підходу до управління також важливе значення має поняття </a:t>
            </a:r>
            <a:r>
              <a:rPr lang="uk-UA" sz="2800" b="1" i="1" dirty="0" smtClean="0">
                <a:solidFill>
                  <a:schemeClr val="tx1"/>
                </a:solidFill>
                <a:latin typeface="Times New Roman" panose="02020603050405020304" pitchFamily="18" charset="0"/>
                <a:cs typeface="Times New Roman" panose="02020603050405020304" pitchFamily="18" charset="0"/>
              </a:rPr>
              <a:t>невизначеності</a:t>
            </a:r>
            <a:r>
              <a:rPr lang="uk-UA" sz="2800" dirty="0" smtClean="0">
                <a:solidFill>
                  <a:schemeClr val="tx1"/>
                </a:solidFill>
                <a:latin typeface="Times New Roman" panose="02020603050405020304" pitchFamily="18" charset="0"/>
                <a:cs typeface="Times New Roman" panose="02020603050405020304" pitchFamily="18" charset="0"/>
              </a:rPr>
              <a:t>, що розуміється як постійна мінливість умов функціонування організації, поведінки конкурентів, споживачів і інших суб'єктів зовнішнього середовища, що вимагає створення адаптивних, швидко реагуючих управлінських механізмів. З позицій ситуаційного підходу основним завданням управління є зниження невизначеності у функціонуванні підприємства</a:t>
            </a:r>
          </a:p>
          <a:p>
            <a:pPr marL="0" lvl="0" indent="0" algn="just">
              <a:buClr>
                <a:srgbClr val="A53010"/>
              </a:buClr>
              <a:buNone/>
            </a:pPr>
            <a:endParaRPr lang="uk-UA" sz="28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28494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745" y="624110"/>
            <a:ext cx="10146867" cy="872181"/>
          </a:xfrm>
        </p:spPr>
        <p:txBody>
          <a:bodyPr/>
          <a:lstStyle/>
          <a:p>
            <a:r>
              <a:rPr lang="uk-UA" dirty="0">
                <a:solidFill>
                  <a:prstClr val="black"/>
                </a:solidFill>
                <a:latin typeface="Times New Roman" panose="02020603050405020304" pitchFamily="18" charset="0"/>
                <a:cs typeface="Times New Roman" panose="02020603050405020304" pitchFamily="18" charset="0"/>
              </a:rPr>
              <a:t>3</a:t>
            </a:r>
            <a:r>
              <a:rPr lang="uk-UA" dirty="0" smtClean="0">
                <a:solidFill>
                  <a:prstClr val="black"/>
                </a:solidFill>
                <a:latin typeface="Times New Roman" panose="02020603050405020304" pitchFamily="18" charset="0"/>
                <a:cs typeface="Times New Roman" panose="02020603050405020304" pitchFamily="18" charset="0"/>
              </a:rPr>
              <a:t>. </a:t>
            </a:r>
            <a:r>
              <a:rPr lang="uk-UA" dirty="0">
                <a:solidFill>
                  <a:prstClr val="black"/>
                </a:solidFill>
                <a:latin typeface="Times New Roman" panose="02020603050405020304" pitchFamily="18" charset="0"/>
                <a:cs typeface="Times New Roman" panose="02020603050405020304" pitchFamily="18" charset="0"/>
              </a:rPr>
              <a:t>Інтегровані підходи до управління.</a:t>
            </a:r>
            <a:endParaRPr lang="ru-RU" dirty="0"/>
          </a:p>
        </p:txBody>
      </p:sp>
      <p:sp>
        <p:nvSpPr>
          <p:cNvPr id="3" name="Объект 2"/>
          <p:cNvSpPr>
            <a:spLocks noGrp="1"/>
          </p:cNvSpPr>
          <p:nvPr>
            <p:ph idx="1"/>
          </p:nvPr>
        </p:nvSpPr>
        <p:spPr>
          <a:xfrm>
            <a:off x="748145" y="1316183"/>
            <a:ext cx="10756467" cy="5001490"/>
          </a:xfrm>
        </p:spPr>
        <p:txBody>
          <a:bodyPr>
            <a:noAutofit/>
          </a:bodyPr>
          <a:lstStyle/>
          <a:p>
            <a:pPr lvl="0" algn="just">
              <a:buClr>
                <a:srgbClr val="A53010"/>
              </a:buClr>
            </a:pPr>
            <a:r>
              <a:rPr lang="uk-UA" sz="2800" dirty="0" smtClean="0">
                <a:solidFill>
                  <a:schemeClr val="tx1"/>
                </a:solidFill>
                <a:latin typeface="Times New Roman" panose="02020603050405020304" pitchFamily="18" charset="0"/>
                <a:cs typeface="Times New Roman" panose="02020603050405020304" pitchFamily="18" charset="0"/>
              </a:rPr>
              <a:t>Ситуаційний підхід припускає, що придатність різних методів управління визначається ситуацією і не існує визначеного уніфікованого ефективного управління в усіх ситуаціях. Результати одних і тих же управлінських дій в різних обставинах можуть бути зовсім різними. Тому менеджери повинні виходити з ситуації, в якій вони діють. Найефективнішим у конкретній ситуації є метод який найбільше відповідає даній ситуації. Таким чином, за ситуаційного підходу реалізується основний принцип стратегічного управління – принцип адаптивності. </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24255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745" y="624110"/>
            <a:ext cx="10146867" cy="1329381"/>
          </a:xfrm>
        </p:spPr>
        <p:txBody>
          <a:bodyPr>
            <a:normAutofit/>
          </a:bodyPr>
          <a:lstStyle/>
          <a:p>
            <a:r>
              <a:rPr lang="uk-UA" dirty="0">
                <a:solidFill>
                  <a:prstClr val="black"/>
                </a:solidFill>
                <a:latin typeface="Times New Roman" panose="02020603050405020304" pitchFamily="18" charset="0"/>
                <a:cs typeface="Times New Roman" panose="02020603050405020304" pitchFamily="18" charset="0"/>
              </a:rPr>
              <a:t>4</a:t>
            </a:r>
            <a:r>
              <a:rPr lang="uk-UA" dirty="0" smtClean="0">
                <a:solidFill>
                  <a:prstClr val="black"/>
                </a:solidFill>
                <a:latin typeface="Times New Roman" panose="02020603050405020304" pitchFamily="18" charset="0"/>
                <a:cs typeface="Times New Roman" panose="02020603050405020304" pitchFamily="18" charset="0"/>
              </a:rPr>
              <a:t>. </a:t>
            </a:r>
            <a:r>
              <a:rPr lang="uk-UA" dirty="0">
                <a:solidFill>
                  <a:prstClr val="black"/>
                </a:solidFill>
                <a:latin typeface="Times New Roman" panose="02020603050405020304" pitchFamily="18" charset="0"/>
                <a:ea typeface="+mn-ea"/>
                <a:cs typeface="Times New Roman" panose="02020603050405020304" pitchFamily="18" charset="0"/>
              </a:rPr>
              <a:t>Основні етапи розвитку управлінської науки в Україні</a:t>
            </a:r>
            <a:endParaRPr lang="ru-RU" dirty="0"/>
          </a:p>
        </p:txBody>
      </p:sp>
      <p:sp>
        <p:nvSpPr>
          <p:cNvPr id="3" name="Объект 2"/>
          <p:cNvSpPr>
            <a:spLocks noGrp="1"/>
          </p:cNvSpPr>
          <p:nvPr>
            <p:ph idx="1"/>
          </p:nvPr>
        </p:nvSpPr>
        <p:spPr>
          <a:xfrm>
            <a:off x="748145" y="2105891"/>
            <a:ext cx="10756467" cy="4211781"/>
          </a:xfrm>
        </p:spPr>
        <p:txBody>
          <a:bodyPr>
            <a:noAutofit/>
          </a:bodyPr>
          <a:lstStyle/>
          <a:p>
            <a:pPr marL="0" lvl="0" indent="0" algn="just">
              <a:buClr>
                <a:srgbClr val="A53010"/>
              </a:buClr>
              <a:buNone/>
            </a:pPr>
            <a:r>
              <a:rPr lang="uk-UA" sz="2800" b="1" i="1" dirty="0" smtClean="0">
                <a:solidFill>
                  <a:schemeClr val="tx1"/>
                </a:solidFill>
                <a:latin typeface="Times New Roman" panose="02020603050405020304" pitchFamily="18" charset="0"/>
                <a:cs typeface="Times New Roman" panose="02020603050405020304" pitchFamily="18" charset="0"/>
              </a:rPr>
              <a:t>1 період (жовтень 1917 р. – березень 1921 р.). </a:t>
            </a:r>
            <a:r>
              <a:rPr lang="uk-UA" sz="2800" dirty="0" smtClean="0">
                <a:solidFill>
                  <a:schemeClr val="tx1"/>
                </a:solidFill>
                <a:latin typeface="Times New Roman" panose="02020603050405020304" pitchFamily="18" charset="0"/>
                <a:cs typeface="Times New Roman" panose="02020603050405020304" pitchFamily="18" charset="0"/>
              </a:rPr>
              <a:t>Розроблялись форми і методи державного централізованого управління виробництвом, обґрунтовувались принципи централізму, організаційні методи управління, адміністрування та державного регулювання. </a:t>
            </a:r>
          </a:p>
          <a:p>
            <a:pPr marL="0" lvl="0" indent="0" algn="just">
              <a:buClr>
                <a:srgbClr val="A53010"/>
              </a:buClr>
              <a:buNone/>
            </a:pPr>
            <a:r>
              <a:rPr lang="uk-UA" sz="2800" b="1" i="1" dirty="0" smtClean="0">
                <a:solidFill>
                  <a:schemeClr val="tx1"/>
                </a:solidFill>
                <a:latin typeface="Times New Roman" panose="02020603050405020304" pitchFamily="18" charset="0"/>
                <a:cs typeface="Times New Roman" panose="02020603050405020304" pitchFamily="18" charset="0"/>
              </a:rPr>
              <a:t>2 період (1921–1928 рр.). </a:t>
            </a:r>
            <a:r>
              <a:rPr lang="uk-UA" sz="2800" dirty="0" smtClean="0">
                <a:solidFill>
                  <a:schemeClr val="tx1"/>
                </a:solidFill>
                <a:latin typeface="Times New Roman" panose="02020603050405020304" pitchFamily="18" charset="0"/>
                <a:cs typeface="Times New Roman" panose="02020603050405020304" pitchFamily="18" charset="0"/>
              </a:rPr>
              <a:t>Удосконалювалось адміністративне управління виробництвом, були зроблені спроби застосування госпрозрахунку як основи економічних методів управління, з’явились трести і синдикати, а також формально вивчались можливості участі працівників в управлінні. </a:t>
            </a:r>
          </a:p>
        </p:txBody>
      </p:sp>
    </p:spTree>
    <p:extLst>
      <p:ext uri="{BB962C8B-B14F-4D97-AF65-F5344CB8AC3E}">
        <p14:creationId xmlns:p14="http://schemas.microsoft.com/office/powerpoint/2010/main" val="3571438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1" y="624110"/>
            <a:ext cx="10133012" cy="692072"/>
          </a:xfrm>
        </p:spPr>
        <p:txBody>
          <a:bodyPr/>
          <a:lstStyle/>
          <a:p>
            <a:pPr algn="ctr"/>
            <a:r>
              <a:rPr lang="uk-UA" dirty="0">
                <a:solidFill>
                  <a:prstClr val="black">
                    <a:lumMod val="85000"/>
                    <a:lumOff val="15000"/>
                  </a:prstClr>
                </a:solidFill>
                <a:latin typeface="Times New Roman" panose="02020603050405020304" pitchFamily="18" charset="0"/>
                <a:cs typeface="Times New Roman" panose="02020603050405020304" pitchFamily="18" charset="0"/>
              </a:rPr>
              <a:t>1. Еволюція управлінської думки.</a:t>
            </a:r>
            <a:endParaRPr lang="ru-RU" dirty="0"/>
          </a:p>
        </p:txBody>
      </p:sp>
      <p:sp>
        <p:nvSpPr>
          <p:cNvPr id="3" name="Объект 2"/>
          <p:cNvSpPr>
            <a:spLocks noGrp="1"/>
          </p:cNvSpPr>
          <p:nvPr>
            <p:ph idx="1"/>
          </p:nvPr>
        </p:nvSpPr>
        <p:spPr>
          <a:xfrm>
            <a:off x="1039091" y="1482436"/>
            <a:ext cx="10465521" cy="4428786"/>
          </a:xfrm>
        </p:spPr>
        <p:txBody>
          <a:bodyPr>
            <a:noAutofit/>
          </a:bodyPr>
          <a:lstStyle/>
          <a:p>
            <a:pPr algn="just"/>
            <a:r>
              <a:rPr lang="uk-UA" sz="2400" b="1" dirty="0" smtClean="0">
                <a:solidFill>
                  <a:schemeClr val="tx1"/>
                </a:solidFill>
                <a:latin typeface="Times New Roman" panose="02020603050405020304" pitchFamily="18" charset="0"/>
                <a:cs typeface="Times New Roman" panose="02020603050405020304" pitchFamily="18" charset="0"/>
              </a:rPr>
              <a:t>3.</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i="1" dirty="0" smtClean="0">
                <a:solidFill>
                  <a:schemeClr val="tx1"/>
                </a:solidFill>
                <a:latin typeface="Times New Roman" panose="02020603050405020304" pitchFamily="18" charset="0"/>
                <a:cs typeface="Times New Roman" panose="02020603050405020304" pitchFamily="18" charset="0"/>
              </a:rPr>
              <a:t>Виробничо-будівельна 600-200 рр. до н.е. </a:t>
            </a:r>
            <a:r>
              <a:rPr lang="uk-UA" sz="2400" dirty="0" smtClean="0">
                <a:solidFill>
                  <a:schemeClr val="tx1"/>
                </a:solidFill>
                <a:latin typeface="Times New Roman" panose="02020603050405020304" pitchFamily="18" charset="0"/>
                <a:cs typeface="Times New Roman" panose="02020603050405020304" pitchFamily="18" charset="0"/>
              </a:rPr>
              <a:t>Досягнення в будівництві, розроблення та запровадження технічно складних </a:t>
            </a:r>
            <a:r>
              <a:rPr lang="uk-UA" sz="2400" dirty="0" err="1" smtClean="0">
                <a:solidFill>
                  <a:schemeClr val="tx1"/>
                </a:solidFill>
                <a:latin typeface="Times New Roman" panose="02020603050405020304" pitchFamily="18" charset="0"/>
                <a:cs typeface="Times New Roman" panose="02020603050405020304" pitchFamily="18" charset="0"/>
              </a:rPr>
              <a:t>проєктів</a:t>
            </a:r>
            <a:r>
              <a:rPr lang="uk-UA" sz="2400" dirty="0" smtClean="0">
                <a:solidFill>
                  <a:schemeClr val="tx1"/>
                </a:solidFill>
                <a:latin typeface="Times New Roman" panose="02020603050405020304" pitchFamily="18" charset="0"/>
                <a:cs typeface="Times New Roman" panose="02020603050405020304" pitchFamily="18" charset="0"/>
              </a:rPr>
              <a:t> у виробництві. Застосування ефективних методів контролю та управління якістю</a:t>
            </a:r>
          </a:p>
          <a:p>
            <a:pPr algn="just"/>
            <a:r>
              <a:rPr lang="uk-UA" sz="2400" b="1" dirty="0" smtClean="0">
                <a:solidFill>
                  <a:schemeClr val="tx1"/>
                </a:solidFill>
                <a:latin typeface="Times New Roman" panose="02020603050405020304" pitchFamily="18" charset="0"/>
                <a:cs typeface="Times New Roman" panose="02020603050405020304" pitchFamily="18" charset="0"/>
              </a:rPr>
              <a:t>4.</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i="1" dirty="0" smtClean="0">
                <a:solidFill>
                  <a:schemeClr val="tx1"/>
                </a:solidFill>
                <a:latin typeface="Times New Roman" panose="02020603050405020304" pitchFamily="18" charset="0"/>
                <a:cs typeface="Times New Roman" panose="02020603050405020304" pitchFamily="18" charset="0"/>
              </a:rPr>
              <a:t>Індустріальна XVII-XIX ст. </a:t>
            </a:r>
            <a:r>
              <a:rPr lang="uk-UA" sz="2400" dirty="0" smtClean="0">
                <a:solidFill>
                  <a:schemeClr val="tx1"/>
                </a:solidFill>
                <a:latin typeface="Times New Roman" panose="02020603050405020304" pitchFamily="18" charset="0"/>
                <a:cs typeface="Times New Roman" panose="02020603050405020304" pitchFamily="18" charset="0"/>
              </a:rPr>
              <a:t>Зародження капіталізму та індустріального прогресу. Стрімкий розвиток фабричного виробництва. Відокремлення управління від власників. Перехід контролю з рук власника до спеціально навчених найманих робітників і поділ управління за функціями</a:t>
            </a:r>
          </a:p>
          <a:p>
            <a:pPr algn="just"/>
            <a:r>
              <a:rPr lang="uk-UA" sz="2400" b="1" dirty="0" smtClean="0">
                <a:solidFill>
                  <a:schemeClr val="tx1"/>
                </a:solidFill>
                <a:latin typeface="Times New Roman" panose="02020603050405020304" pitchFamily="18" charset="0"/>
                <a:cs typeface="Times New Roman" panose="02020603050405020304" pitchFamily="18" charset="0"/>
              </a:rPr>
              <a:t> 5.</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i="1" dirty="0" smtClean="0">
                <a:solidFill>
                  <a:schemeClr val="tx1"/>
                </a:solidFill>
                <a:latin typeface="Times New Roman" panose="02020603050405020304" pitchFamily="18" charset="0"/>
                <a:cs typeface="Times New Roman" panose="02020603050405020304" pitchFamily="18" charset="0"/>
              </a:rPr>
              <a:t>Бюрократична (менеджерська) кін. XIX - 60-ті рр. XX ст. </a:t>
            </a:r>
            <a:r>
              <a:rPr lang="uk-UA" sz="2400" dirty="0" smtClean="0">
                <a:solidFill>
                  <a:schemeClr val="tx1"/>
                </a:solidFill>
                <a:latin typeface="Times New Roman" panose="02020603050405020304" pitchFamily="18" charset="0"/>
                <a:cs typeface="Times New Roman" panose="02020603050405020304" pitchFamily="18" charset="0"/>
              </a:rPr>
              <a:t>Перехід управлінських функцій спочатку до чиновників, згодом – до менеджерів. Підвищення ролі професійних менеджерів та становлення менеджерів як соціального класу. Виникнення та розвиток наукового менеджменту</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12441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745" y="624110"/>
            <a:ext cx="10146867" cy="1329381"/>
          </a:xfrm>
        </p:spPr>
        <p:txBody>
          <a:bodyPr>
            <a:normAutofit/>
          </a:bodyPr>
          <a:lstStyle/>
          <a:p>
            <a:r>
              <a:rPr lang="uk-UA" dirty="0">
                <a:solidFill>
                  <a:prstClr val="black"/>
                </a:solidFill>
                <a:latin typeface="Times New Roman" panose="02020603050405020304" pitchFamily="18" charset="0"/>
                <a:cs typeface="Times New Roman" panose="02020603050405020304" pitchFamily="18" charset="0"/>
              </a:rPr>
              <a:t>4</a:t>
            </a:r>
            <a:r>
              <a:rPr lang="uk-UA" dirty="0" smtClean="0">
                <a:solidFill>
                  <a:prstClr val="black"/>
                </a:solidFill>
                <a:latin typeface="Times New Roman" panose="02020603050405020304" pitchFamily="18" charset="0"/>
                <a:cs typeface="Times New Roman" panose="02020603050405020304" pitchFamily="18" charset="0"/>
              </a:rPr>
              <a:t>. </a:t>
            </a:r>
            <a:r>
              <a:rPr lang="uk-UA" dirty="0">
                <a:solidFill>
                  <a:prstClr val="black"/>
                </a:solidFill>
                <a:latin typeface="Times New Roman" panose="02020603050405020304" pitchFamily="18" charset="0"/>
                <a:ea typeface="+mn-ea"/>
                <a:cs typeface="Times New Roman" panose="02020603050405020304" pitchFamily="18" charset="0"/>
              </a:rPr>
              <a:t>Основні етапи розвитку управлінської науки в Україні</a:t>
            </a:r>
            <a:endParaRPr lang="ru-RU" dirty="0"/>
          </a:p>
        </p:txBody>
      </p:sp>
      <p:sp>
        <p:nvSpPr>
          <p:cNvPr id="3" name="Объект 2"/>
          <p:cNvSpPr>
            <a:spLocks noGrp="1"/>
          </p:cNvSpPr>
          <p:nvPr>
            <p:ph idx="1"/>
          </p:nvPr>
        </p:nvSpPr>
        <p:spPr>
          <a:xfrm>
            <a:off x="748145" y="2105891"/>
            <a:ext cx="10756467" cy="4211781"/>
          </a:xfrm>
        </p:spPr>
        <p:txBody>
          <a:bodyPr>
            <a:noAutofit/>
          </a:bodyPr>
          <a:lstStyle/>
          <a:p>
            <a:pPr marL="0" lvl="0" indent="0" algn="just">
              <a:buClr>
                <a:srgbClr val="A53010"/>
              </a:buClr>
              <a:buNone/>
            </a:pPr>
            <a:r>
              <a:rPr lang="uk-UA" sz="2800" b="1" i="1" dirty="0" smtClean="0">
                <a:solidFill>
                  <a:schemeClr val="tx1"/>
                </a:solidFill>
                <a:latin typeface="Times New Roman" panose="02020603050405020304" pitchFamily="18" charset="0"/>
                <a:cs typeface="Times New Roman" panose="02020603050405020304" pitchFamily="18" charset="0"/>
              </a:rPr>
              <a:t>3 період (1929–1945 рр.). </a:t>
            </a:r>
            <a:r>
              <a:rPr lang="uk-UA" sz="2800" dirty="0" smtClean="0">
                <a:solidFill>
                  <a:schemeClr val="tx1"/>
                </a:solidFill>
                <a:latin typeface="Times New Roman" panose="02020603050405020304" pitchFamily="18" charset="0"/>
                <a:cs typeface="Times New Roman" panose="02020603050405020304" pitchFamily="18" charset="0"/>
              </a:rPr>
              <a:t>Пов’язаний з організацією індустріальної бази суспільного виробництва, увага приділялась удосконаленню структур управління, методів підбору і підготовки кадрів, планування й організації виробництва.</a:t>
            </a:r>
            <a:endParaRPr lang="uk-UA" sz="2800" dirty="0">
              <a:solidFill>
                <a:schemeClr val="tx1"/>
              </a:solidFill>
              <a:latin typeface="Times New Roman" panose="02020603050405020304" pitchFamily="18" charset="0"/>
              <a:cs typeface="Times New Roman" panose="02020603050405020304" pitchFamily="18" charset="0"/>
            </a:endParaRPr>
          </a:p>
          <a:p>
            <a:pPr marL="0" lvl="0" indent="0" algn="just">
              <a:buClr>
                <a:srgbClr val="A53010"/>
              </a:buClr>
              <a:buNone/>
            </a:pPr>
            <a:r>
              <a:rPr lang="uk-UA" sz="2800" b="1" i="1" dirty="0" smtClean="0">
                <a:solidFill>
                  <a:schemeClr val="tx1"/>
                </a:solidFill>
                <a:latin typeface="Times New Roman" panose="02020603050405020304" pitchFamily="18" charset="0"/>
                <a:cs typeface="Times New Roman" panose="02020603050405020304" pitchFamily="18" charset="0"/>
              </a:rPr>
              <a:t>4 період (1946–1965 рр.). </a:t>
            </a:r>
            <a:r>
              <a:rPr lang="uk-UA" sz="2800" dirty="0" smtClean="0">
                <a:solidFill>
                  <a:schemeClr val="tx1"/>
                </a:solidFill>
                <a:latin typeface="Times New Roman" panose="02020603050405020304" pitchFamily="18" charset="0"/>
                <a:cs typeface="Times New Roman" panose="02020603050405020304" pitchFamily="18" charset="0"/>
              </a:rPr>
              <a:t>Характеризується пошуком нових форм функціонування і взаємодії державних органів управління, спробою переходу до територіальної і територіально-галузевої систем управління, що врешті-решт призвело до поглиблення адміністрування.</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00443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745" y="624110"/>
            <a:ext cx="10146867" cy="1329381"/>
          </a:xfrm>
        </p:spPr>
        <p:txBody>
          <a:bodyPr>
            <a:normAutofit/>
          </a:bodyPr>
          <a:lstStyle/>
          <a:p>
            <a:r>
              <a:rPr lang="uk-UA" dirty="0">
                <a:solidFill>
                  <a:prstClr val="black"/>
                </a:solidFill>
                <a:latin typeface="Times New Roman" panose="02020603050405020304" pitchFamily="18" charset="0"/>
                <a:cs typeface="Times New Roman" panose="02020603050405020304" pitchFamily="18" charset="0"/>
              </a:rPr>
              <a:t>4</a:t>
            </a:r>
            <a:r>
              <a:rPr lang="uk-UA" dirty="0" smtClean="0">
                <a:solidFill>
                  <a:prstClr val="black"/>
                </a:solidFill>
                <a:latin typeface="Times New Roman" panose="02020603050405020304" pitchFamily="18" charset="0"/>
                <a:cs typeface="Times New Roman" panose="02020603050405020304" pitchFamily="18" charset="0"/>
              </a:rPr>
              <a:t>. </a:t>
            </a:r>
            <a:r>
              <a:rPr lang="uk-UA" dirty="0">
                <a:solidFill>
                  <a:prstClr val="black"/>
                </a:solidFill>
                <a:latin typeface="Times New Roman" panose="02020603050405020304" pitchFamily="18" charset="0"/>
                <a:ea typeface="+mn-ea"/>
                <a:cs typeface="Times New Roman" panose="02020603050405020304" pitchFamily="18" charset="0"/>
              </a:rPr>
              <a:t>Основні етапи розвитку управлінської науки в Україні</a:t>
            </a:r>
            <a:endParaRPr lang="ru-RU" dirty="0"/>
          </a:p>
        </p:txBody>
      </p:sp>
      <p:sp>
        <p:nvSpPr>
          <p:cNvPr id="3" name="Объект 2"/>
          <p:cNvSpPr>
            <a:spLocks noGrp="1"/>
          </p:cNvSpPr>
          <p:nvPr>
            <p:ph idx="1"/>
          </p:nvPr>
        </p:nvSpPr>
        <p:spPr>
          <a:xfrm>
            <a:off x="748145" y="2105891"/>
            <a:ext cx="10756467" cy="4211781"/>
          </a:xfrm>
        </p:spPr>
        <p:txBody>
          <a:bodyPr>
            <a:noAutofit/>
          </a:bodyPr>
          <a:lstStyle/>
          <a:p>
            <a:pPr marL="0" lvl="0" indent="0" algn="just">
              <a:buClr>
                <a:srgbClr val="A53010"/>
              </a:buClr>
              <a:buNone/>
            </a:pPr>
            <a:r>
              <a:rPr lang="uk-UA" sz="2800" b="1" i="1" dirty="0" smtClean="0">
                <a:solidFill>
                  <a:schemeClr val="tx1"/>
                </a:solidFill>
                <a:latin typeface="Times New Roman" panose="02020603050405020304" pitchFamily="18" charset="0"/>
                <a:cs typeface="Times New Roman" panose="02020603050405020304" pitchFamily="18" charset="0"/>
              </a:rPr>
              <a:t>5 період (1965–1975 рр.). </a:t>
            </a:r>
            <a:r>
              <a:rPr lang="uk-UA" sz="2800" dirty="0" smtClean="0">
                <a:solidFill>
                  <a:schemeClr val="tx1"/>
                </a:solidFill>
                <a:latin typeface="Times New Roman" panose="02020603050405020304" pitchFamily="18" charset="0"/>
                <a:cs typeface="Times New Roman" panose="02020603050405020304" pitchFamily="18" charset="0"/>
              </a:rPr>
              <a:t>Була зроблена спроба здійснення господарської реформи через посилення ролі економічних методів управління. Цей етап підтвердив неефективність реформ в умовах адміністративно-командної системи. </a:t>
            </a:r>
          </a:p>
          <a:p>
            <a:pPr marL="0" lvl="0" indent="0" algn="just">
              <a:buClr>
                <a:srgbClr val="A53010"/>
              </a:buClr>
              <a:buNone/>
            </a:pPr>
            <a:r>
              <a:rPr lang="uk-UA" sz="2800" b="1" i="1" dirty="0" smtClean="0">
                <a:solidFill>
                  <a:schemeClr val="tx1"/>
                </a:solidFill>
                <a:latin typeface="Times New Roman" panose="02020603050405020304" pitchFamily="18" charset="0"/>
                <a:cs typeface="Times New Roman" panose="02020603050405020304" pitchFamily="18" charset="0"/>
              </a:rPr>
              <a:t>6 період (1975–1988 рр.). </a:t>
            </a:r>
            <a:r>
              <a:rPr lang="uk-UA" sz="2800" dirty="0" smtClean="0">
                <a:solidFill>
                  <a:schemeClr val="tx1"/>
                </a:solidFill>
                <a:latin typeface="Times New Roman" panose="02020603050405020304" pitchFamily="18" charset="0"/>
                <a:cs typeface="Times New Roman" panose="02020603050405020304" pitchFamily="18" charset="0"/>
              </a:rPr>
              <a:t>Характеризується все глибшим усвідомленням неможливості реформування адміністративно-командної системи, яка склалась в економіці СРСР, підтвердилась необхідність радикальної зміни економічних відносин, докорінних економічних реформ.</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42968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745" y="624110"/>
            <a:ext cx="10146867" cy="1329381"/>
          </a:xfrm>
        </p:spPr>
        <p:txBody>
          <a:bodyPr>
            <a:normAutofit/>
          </a:bodyPr>
          <a:lstStyle/>
          <a:p>
            <a:r>
              <a:rPr lang="uk-UA" dirty="0">
                <a:solidFill>
                  <a:prstClr val="black"/>
                </a:solidFill>
                <a:latin typeface="Times New Roman" panose="02020603050405020304" pitchFamily="18" charset="0"/>
                <a:cs typeface="Times New Roman" panose="02020603050405020304" pitchFamily="18" charset="0"/>
              </a:rPr>
              <a:t>4</a:t>
            </a:r>
            <a:r>
              <a:rPr lang="uk-UA" dirty="0" smtClean="0">
                <a:solidFill>
                  <a:prstClr val="black"/>
                </a:solidFill>
                <a:latin typeface="Times New Roman" panose="02020603050405020304" pitchFamily="18" charset="0"/>
                <a:cs typeface="Times New Roman" panose="02020603050405020304" pitchFamily="18" charset="0"/>
              </a:rPr>
              <a:t>. </a:t>
            </a:r>
            <a:r>
              <a:rPr lang="uk-UA" dirty="0">
                <a:solidFill>
                  <a:prstClr val="black"/>
                </a:solidFill>
                <a:latin typeface="Times New Roman" panose="02020603050405020304" pitchFamily="18" charset="0"/>
                <a:ea typeface="+mn-ea"/>
                <a:cs typeface="Times New Roman" panose="02020603050405020304" pitchFamily="18" charset="0"/>
              </a:rPr>
              <a:t>Основні етапи розвитку управлінської науки в Україні</a:t>
            </a:r>
            <a:endParaRPr lang="ru-RU" dirty="0"/>
          </a:p>
        </p:txBody>
      </p:sp>
      <p:sp>
        <p:nvSpPr>
          <p:cNvPr id="3" name="Объект 2"/>
          <p:cNvSpPr>
            <a:spLocks noGrp="1"/>
          </p:cNvSpPr>
          <p:nvPr>
            <p:ph idx="1"/>
          </p:nvPr>
        </p:nvSpPr>
        <p:spPr>
          <a:xfrm>
            <a:off x="748145" y="2105891"/>
            <a:ext cx="10756467" cy="4211781"/>
          </a:xfrm>
        </p:spPr>
        <p:txBody>
          <a:bodyPr>
            <a:noAutofit/>
          </a:bodyPr>
          <a:lstStyle/>
          <a:p>
            <a:pPr marL="0" lvl="0" indent="0" algn="just">
              <a:spcBef>
                <a:spcPts val="0"/>
              </a:spcBef>
              <a:buClr>
                <a:srgbClr val="A53010"/>
              </a:buClr>
              <a:buNone/>
            </a:pPr>
            <a:r>
              <a:rPr lang="uk-UA" sz="2800" b="1" i="1" dirty="0" smtClean="0">
                <a:solidFill>
                  <a:schemeClr val="tx1"/>
                </a:solidFill>
                <a:latin typeface="Times New Roman" panose="02020603050405020304" pitchFamily="18" charset="0"/>
                <a:cs typeface="Times New Roman" panose="02020603050405020304" pitchFamily="18" charset="0"/>
              </a:rPr>
              <a:t>7 період (від 1985 р. – сьогодення).</a:t>
            </a:r>
            <a:r>
              <a:rPr lang="uk-UA" sz="2800" dirty="0" smtClean="0">
                <a:solidFill>
                  <a:schemeClr val="tx1"/>
                </a:solidFill>
                <a:latin typeface="Times New Roman" panose="02020603050405020304" pitchFamily="18" charset="0"/>
                <a:cs typeface="Times New Roman" panose="02020603050405020304" pitchFamily="18" charset="0"/>
              </a:rPr>
              <a:t> Здійснення економічних реформ. Цей період можна поділити на п’ять </a:t>
            </a:r>
            <a:r>
              <a:rPr lang="uk-UA" sz="2800" dirty="0" err="1" smtClean="0">
                <a:solidFill>
                  <a:schemeClr val="tx1"/>
                </a:solidFill>
                <a:latin typeface="Times New Roman" panose="02020603050405020304" pitchFamily="18" charset="0"/>
                <a:cs typeface="Times New Roman" panose="02020603050405020304" pitchFamily="18" charset="0"/>
              </a:rPr>
              <a:t>підетапів</a:t>
            </a:r>
            <a:r>
              <a:rPr lang="uk-UA" sz="2800" dirty="0" smtClean="0">
                <a:solidFill>
                  <a:schemeClr val="tx1"/>
                </a:solidFill>
                <a:latin typeface="Times New Roman" panose="02020603050405020304" pitchFamily="18" charset="0"/>
                <a:cs typeface="Times New Roman" panose="02020603050405020304" pitchFamily="18" charset="0"/>
              </a:rPr>
              <a:t>: </a:t>
            </a:r>
          </a:p>
          <a:p>
            <a:pPr marL="0" lvl="0" indent="0" algn="just">
              <a:spcBef>
                <a:spcPts val="0"/>
              </a:spcBef>
              <a:buClr>
                <a:srgbClr val="A53010"/>
              </a:buClr>
              <a:buNone/>
            </a:pPr>
            <a:r>
              <a:rPr lang="uk-UA" sz="2800" dirty="0" smtClean="0">
                <a:solidFill>
                  <a:schemeClr val="tx1"/>
                </a:solidFill>
                <a:latin typeface="Times New Roman" panose="02020603050405020304" pitchFamily="18" charset="0"/>
                <a:cs typeface="Times New Roman" panose="02020603050405020304" pitchFamily="18" charset="0"/>
              </a:rPr>
              <a:t>а) робота підприємств за першою моделлю господарського розрахунку, побудованою на нормативному розподілі прибутку</a:t>
            </a:r>
          </a:p>
          <a:p>
            <a:pPr marL="0" lvl="0" indent="0" algn="just">
              <a:spcBef>
                <a:spcPts val="0"/>
              </a:spcBef>
              <a:buClr>
                <a:srgbClr val="A53010"/>
              </a:buClr>
              <a:buNone/>
            </a:pPr>
            <a:r>
              <a:rPr lang="uk-UA" sz="2800" dirty="0" smtClean="0">
                <a:solidFill>
                  <a:schemeClr val="tx1"/>
                </a:solidFill>
                <a:latin typeface="Times New Roman" panose="02020603050405020304" pitchFamily="18" charset="0"/>
                <a:cs typeface="Times New Roman" panose="02020603050405020304" pitchFamily="18" charset="0"/>
              </a:rPr>
              <a:t>б) застосування другої моделі господарського розрахунку, побудованої на нормативному розподілі доходу, розвиток орендних відносин; </a:t>
            </a:r>
          </a:p>
          <a:p>
            <a:pPr marL="0" lvl="0" indent="0" algn="just">
              <a:spcBef>
                <a:spcPts val="0"/>
              </a:spcBef>
              <a:buClr>
                <a:srgbClr val="A53010"/>
              </a:buClr>
              <a:buNone/>
            </a:pPr>
            <a:r>
              <a:rPr lang="uk-UA" sz="2800" dirty="0" smtClean="0">
                <a:solidFill>
                  <a:schemeClr val="tx1"/>
                </a:solidFill>
                <a:latin typeface="Times New Roman" panose="02020603050405020304" pitchFamily="18" charset="0"/>
                <a:cs typeface="Times New Roman" panose="02020603050405020304" pitchFamily="18" charset="0"/>
              </a:rPr>
              <a:t>в) упровадження прогресивних форм організації праці, посилення кооперативного руху, збільшення економічної свободи; </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46383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745" y="624110"/>
            <a:ext cx="10146867" cy="1329381"/>
          </a:xfrm>
        </p:spPr>
        <p:txBody>
          <a:bodyPr>
            <a:normAutofit/>
          </a:bodyPr>
          <a:lstStyle/>
          <a:p>
            <a:r>
              <a:rPr lang="uk-UA" dirty="0">
                <a:solidFill>
                  <a:prstClr val="black"/>
                </a:solidFill>
                <a:latin typeface="Times New Roman" panose="02020603050405020304" pitchFamily="18" charset="0"/>
                <a:cs typeface="Times New Roman" panose="02020603050405020304" pitchFamily="18" charset="0"/>
              </a:rPr>
              <a:t>4</a:t>
            </a:r>
            <a:r>
              <a:rPr lang="uk-UA" dirty="0" smtClean="0">
                <a:solidFill>
                  <a:prstClr val="black"/>
                </a:solidFill>
                <a:latin typeface="Times New Roman" panose="02020603050405020304" pitchFamily="18" charset="0"/>
                <a:cs typeface="Times New Roman" panose="02020603050405020304" pitchFamily="18" charset="0"/>
              </a:rPr>
              <a:t>. </a:t>
            </a:r>
            <a:r>
              <a:rPr lang="uk-UA" dirty="0">
                <a:solidFill>
                  <a:prstClr val="black"/>
                </a:solidFill>
                <a:latin typeface="Times New Roman" panose="02020603050405020304" pitchFamily="18" charset="0"/>
                <a:ea typeface="+mn-ea"/>
                <a:cs typeface="Times New Roman" panose="02020603050405020304" pitchFamily="18" charset="0"/>
              </a:rPr>
              <a:t>Основні етапи розвитку управлінської науки в Україні</a:t>
            </a:r>
            <a:endParaRPr lang="ru-RU" dirty="0"/>
          </a:p>
        </p:txBody>
      </p:sp>
      <p:sp>
        <p:nvSpPr>
          <p:cNvPr id="3" name="Объект 2"/>
          <p:cNvSpPr>
            <a:spLocks noGrp="1"/>
          </p:cNvSpPr>
          <p:nvPr>
            <p:ph idx="1"/>
          </p:nvPr>
        </p:nvSpPr>
        <p:spPr>
          <a:xfrm>
            <a:off x="748145" y="2105891"/>
            <a:ext cx="10756467" cy="4211781"/>
          </a:xfrm>
        </p:spPr>
        <p:txBody>
          <a:bodyPr>
            <a:noAutofit/>
          </a:bodyPr>
          <a:lstStyle/>
          <a:p>
            <a:pPr marL="0" lvl="0" indent="0" algn="just">
              <a:spcBef>
                <a:spcPts val="0"/>
              </a:spcBef>
              <a:buClr>
                <a:srgbClr val="A53010"/>
              </a:buClr>
              <a:buNone/>
            </a:pPr>
            <a:r>
              <a:rPr lang="uk-UA" sz="2800" dirty="0" smtClean="0">
                <a:solidFill>
                  <a:schemeClr val="tx1"/>
                </a:solidFill>
                <a:latin typeface="Times New Roman" panose="02020603050405020304" pitchFamily="18" charset="0"/>
                <a:cs typeface="Times New Roman" panose="02020603050405020304" pitchFamily="18" charset="0"/>
              </a:rPr>
              <a:t>г) упровадження територіального госпрозрахунку на всіх рівнях управління; </a:t>
            </a:r>
          </a:p>
          <a:p>
            <a:pPr marL="0" lvl="0" indent="0" algn="just">
              <a:spcBef>
                <a:spcPts val="0"/>
              </a:spcBef>
              <a:buClr>
                <a:srgbClr val="A53010"/>
              </a:buClr>
              <a:buNone/>
            </a:pPr>
            <a:r>
              <a:rPr lang="uk-UA" sz="2800" dirty="0" smtClean="0">
                <a:solidFill>
                  <a:schemeClr val="tx1"/>
                </a:solidFill>
                <a:latin typeface="Times New Roman" panose="02020603050405020304" pitchFamily="18" charset="0"/>
                <a:cs typeface="Times New Roman" panose="02020603050405020304" pitchFamily="18" charset="0"/>
              </a:rPr>
              <a:t>д) початок та розвиток ринкових реформ (цей </a:t>
            </a:r>
            <a:r>
              <a:rPr lang="uk-UA" sz="2800" dirty="0" err="1" smtClean="0">
                <a:solidFill>
                  <a:schemeClr val="tx1"/>
                </a:solidFill>
                <a:latin typeface="Times New Roman" panose="02020603050405020304" pitchFamily="18" charset="0"/>
                <a:cs typeface="Times New Roman" panose="02020603050405020304" pitchFamily="18" charset="0"/>
              </a:rPr>
              <a:t>підетап</a:t>
            </a:r>
            <a:r>
              <a:rPr lang="uk-UA" sz="2800" dirty="0" smtClean="0">
                <a:solidFill>
                  <a:schemeClr val="tx1"/>
                </a:solidFill>
                <a:latin typeface="Times New Roman" panose="02020603050405020304" pitchFamily="18" charset="0"/>
                <a:cs typeface="Times New Roman" panose="02020603050405020304" pitchFamily="18" charset="0"/>
              </a:rPr>
              <a:t> реалізується вже в умовах розвитку незалежної національної економіки України)</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95054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2727" y="624110"/>
            <a:ext cx="10811885" cy="802908"/>
          </a:xfrm>
        </p:spPr>
        <p:txBody>
          <a:bodyPr>
            <a:noAutofit/>
          </a:bodyPr>
          <a:lstStyle/>
          <a:p>
            <a:r>
              <a:rPr lang="uk-UA" b="1" dirty="0">
                <a:solidFill>
                  <a:prstClr val="black"/>
                </a:solidFill>
                <a:latin typeface="Times New Roman" panose="02020603050405020304" pitchFamily="18" charset="0"/>
                <a:cs typeface="Times New Roman" panose="02020603050405020304" pitchFamily="18" charset="0"/>
              </a:rPr>
              <a:t>5</a:t>
            </a:r>
            <a:r>
              <a:rPr lang="uk-UA" b="1" dirty="0" smtClean="0">
                <a:solidFill>
                  <a:prstClr val="black"/>
                </a:solidFill>
                <a:latin typeface="Times New Roman" panose="02020603050405020304" pitchFamily="18" charset="0"/>
                <a:cs typeface="Times New Roman" panose="02020603050405020304" pitchFamily="18" charset="0"/>
              </a:rPr>
              <a:t>. </a:t>
            </a:r>
            <a:r>
              <a:rPr lang="uk-UA" b="1" dirty="0">
                <a:solidFill>
                  <a:prstClr val="black"/>
                </a:solidFill>
                <a:latin typeface="Times New Roman" panose="02020603050405020304" pitchFamily="18" charset="0"/>
                <a:cs typeface="Times New Roman" panose="02020603050405020304" pitchFamily="18" charset="0"/>
              </a:rPr>
              <a:t>Сучасний етап розвитку теорії управління.</a:t>
            </a:r>
            <a:r>
              <a:rPr lang="ru-RU" b="1" dirty="0">
                <a:solidFill>
                  <a:prstClr val="black"/>
                </a:solidFill>
                <a:latin typeface="Times New Roman" panose="02020603050405020304" pitchFamily="18" charset="0"/>
                <a:cs typeface="Times New Roman" panose="02020603050405020304" pitchFamily="18" charset="0"/>
              </a:rPr>
              <a:t/>
            </a:r>
            <a:br>
              <a:rPr lang="ru-RU" b="1" dirty="0">
                <a:solidFill>
                  <a:prstClr val="black"/>
                </a:solidFill>
                <a:latin typeface="Times New Roman" panose="02020603050405020304" pitchFamily="18" charset="0"/>
                <a:cs typeface="Times New Roman" panose="02020603050405020304" pitchFamily="18" charset="0"/>
              </a:rPr>
            </a:br>
            <a:endParaRPr lang="ru-RU" b="1" dirty="0">
              <a:solidFill>
                <a:prstClr val="black"/>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92727" y="1330036"/>
            <a:ext cx="10811885" cy="4581186"/>
          </a:xfrm>
        </p:spPr>
        <p:txBody>
          <a:bodyPr>
            <a:noAutofit/>
          </a:bodyPr>
          <a:lstStyle/>
          <a:p>
            <a:r>
              <a:rPr lang="uk-UA" sz="2400" b="1" i="1" dirty="0">
                <a:solidFill>
                  <a:schemeClr val="tx1"/>
                </a:solidFill>
                <a:latin typeface="Times New Roman" panose="02020603050405020304" pitchFamily="18" charset="0"/>
                <a:cs typeface="Times New Roman" panose="02020603050405020304" pitchFamily="18" charset="0"/>
              </a:rPr>
              <a:t>О</a:t>
            </a:r>
            <a:r>
              <a:rPr lang="uk-UA" sz="2400" b="1" i="1" dirty="0" smtClean="0">
                <a:solidFill>
                  <a:schemeClr val="tx1"/>
                </a:solidFill>
                <a:latin typeface="Times New Roman" panose="02020603050405020304" pitchFamily="18" charset="0"/>
                <a:cs typeface="Times New Roman" panose="02020603050405020304" pitchFamily="18" charset="0"/>
              </a:rPr>
              <a:t>сновні </a:t>
            </a:r>
            <a:r>
              <a:rPr lang="uk-UA" sz="2400" b="1" i="1" dirty="0">
                <a:solidFill>
                  <a:schemeClr val="tx1"/>
                </a:solidFill>
                <a:latin typeface="Times New Roman" panose="02020603050405020304" pitchFamily="18" charset="0"/>
                <a:cs typeface="Times New Roman" panose="02020603050405020304" pitchFamily="18" charset="0"/>
              </a:rPr>
              <a:t>тенденції сучасного етапу розвитку теорії </a:t>
            </a:r>
            <a:r>
              <a:rPr lang="uk-UA" sz="2400" b="1" i="1" dirty="0" smtClean="0">
                <a:solidFill>
                  <a:schemeClr val="tx1"/>
                </a:solidFill>
                <a:latin typeface="Times New Roman" panose="02020603050405020304" pitchFamily="18" charset="0"/>
                <a:cs typeface="Times New Roman" panose="02020603050405020304" pitchFamily="18" charset="0"/>
              </a:rPr>
              <a:t>управління</a:t>
            </a:r>
            <a:endParaRPr lang="en-US" sz="2400" b="1" i="1" dirty="0" smtClean="0">
              <a:solidFill>
                <a:schemeClr val="tx1"/>
              </a:solidFill>
              <a:latin typeface="Times New Roman" panose="02020603050405020304" pitchFamily="18" charset="0"/>
              <a:cs typeface="Times New Roman" panose="02020603050405020304" pitchFamily="18" charset="0"/>
            </a:endParaRPr>
          </a:p>
          <a:p>
            <a:pPr marL="0" indent="0">
              <a:buNone/>
            </a:pPr>
            <a:r>
              <a:rPr lang="uk-UA" sz="2400" dirty="0" smtClean="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1</a:t>
            </a:r>
            <a:r>
              <a:rPr lang="uk-UA" sz="2400" dirty="0" smtClean="0">
                <a:solidFill>
                  <a:schemeClr val="tx1"/>
                </a:solidFill>
                <a:latin typeface="Times New Roman" panose="02020603050405020304" pitchFamily="18" charset="0"/>
                <a:cs typeface="Times New Roman" panose="02020603050405020304" pitchFamily="18" charset="0"/>
              </a:rPr>
              <a:t>. Надання </a:t>
            </a:r>
            <a:r>
              <a:rPr lang="uk-UA" sz="2400" dirty="0">
                <a:solidFill>
                  <a:schemeClr val="tx1"/>
                </a:solidFill>
                <a:latin typeface="Times New Roman" panose="02020603050405020304" pitchFamily="18" charset="0"/>
                <a:cs typeface="Times New Roman" panose="02020603050405020304" pitchFamily="18" charset="0"/>
              </a:rPr>
              <a:t>значущості </a:t>
            </a:r>
            <a:r>
              <a:rPr lang="uk-UA" sz="2400" dirty="0" smtClean="0">
                <a:solidFill>
                  <a:schemeClr val="tx1"/>
                </a:solidFill>
                <a:latin typeface="Times New Roman" panose="02020603050405020304" pitchFamily="18" charset="0"/>
                <a:cs typeface="Times New Roman" panose="02020603050405020304" pitchFamily="18" charset="0"/>
              </a:rPr>
              <a:t>матеріальній, </a:t>
            </a:r>
            <a:r>
              <a:rPr lang="uk-UA" sz="2400" dirty="0">
                <a:solidFill>
                  <a:schemeClr val="tx1"/>
                </a:solidFill>
                <a:latin typeface="Times New Roman" panose="02020603050405020304" pitchFamily="18" charset="0"/>
                <a:cs typeface="Times New Roman" panose="02020603050405020304" pitchFamily="18" charset="0"/>
              </a:rPr>
              <a:t>технологічній базі організацій в плані управління </a:t>
            </a:r>
            <a:r>
              <a:rPr lang="uk-UA" sz="2400" dirty="0" smtClean="0">
                <a:solidFill>
                  <a:schemeClr val="tx1"/>
                </a:solidFill>
                <a:latin typeface="Times New Roman" panose="02020603050405020304" pitchFamily="18" charset="0"/>
                <a:cs typeface="Times New Roman" panose="02020603050405020304" pitchFamily="18" charset="0"/>
              </a:rPr>
              <a:t>нею («</a:t>
            </a:r>
            <a:r>
              <a:rPr lang="uk-UA" sz="2400" dirty="0">
                <a:solidFill>
                  <a:schemeClr val="tx1"/>
                </a:solidFill>
                <a:latin typeface="Times New Roman" panose="02020603050405020304" pitchFamily="18" charset="0"/>
                <a:cs typeface="Times New Roman" panose="02020603050405020304" pitchFamily="18" charset="0"/>
              </a:rPr>
              <a:t>комп'ютерна революція», яка створила якісно нову </a:t>
            </a:r>
            <a:r>
              <a:rPr lang="uk-UA" sz="2400" dirty="0" smtClean="0">
                <a:solidFill>
                  <a:schemeClr val="tx1"/>
                </a:solidFill>
                <a:latin typeface="Times New Roman" panose="02020603050405020304" pitchFamily="18" charset="0"/>
                <a:cs typeface="Times New Roman" panose="02020603050405020304" pitchFamily="18" charset="0"/>
              </a:rPr>
              <a:t>технічну </a:t>
            </a:r>
            <a:r>
              <a:rPr lang="uk-UA" sz="2400" dirty="0">
                <a:solidFill>
                  <a:schemeClr val="tx1"/>
                </a:solidFill>
                <a:latin typeface="Times New Roman" panose="02020603050405020304" pitchFamily="18" charset="0"/>
                <a:cs typeface="Times New Roman" panose="02020603050405020304" pitchFamily="18" charset="0"/>
              </a:rPr>
              <a:t>базу управління, а також інші великі досягнення науково-технічного </a:t>
            </a:r>
            <a:r>
              <a:rPr lang="uk-UA" sz="2400" dirty="0" smtClean="0">
                <a:solidFill>
                  <a:schemeClr val="tx1"/>
                </a:solidFill>
                <a:latin typeface="Times New Roman" panose="02020603050405020304" pitchFamily="18" charset="0"/>
                <a:cs typeface="Times New Roman" panose="02020603050405020304" pitchFamily="18" charset="0"/>
              </a:rPr>
              <a:t>прогресу).</a:t>
            </a:r>
            <a:endParaRPr lang="ru-RU" sz="2400" dirty="0">
              <a:solidFill>
                <a:schemeClr val="tx1"/>
              </a:solidFill>
              <a:latin typeface="Times New Roman" panose="02020603050405020304" pitchFamily="18" charset="0"/>
              <a:cs typeface="Times New Roman" panose="02020603050405020304" pitchFamily="18" charset="0"/>
            </a:endParaRPr>
          </a:p>
          <a:p>
            <a:pPr marL="0" indent="0">
              <a:buNone/>
            </a:pPr>
            <a:r>
              <a:rPr lang="uk-UA" sz="2400" dirty="0" smtClean="0">
                <a:solidFill>
                  <a:schemeClr val="tx1"/>
                </a:solidFill>
                <a:latin typeface="Times New Roman" panose="02020603050405020304" pitchFamily="18" charset="0"/>
                <a:cs typeface="Times New Roman" panose="02020603050405020304" pitchFamily="18" charset="0"/>
              </a:rPr>
              <a:t>2. Подальша </a:t>
            </a:r>
            <a:r>
              <a:rPr lang="uk-UA" sz="2400" dirty="0">
                <a:solidFill>
                  <a:schemeClr val="tx1"/>
                </a:solidFill>
                <a:latin typeface="Times New Roman" panose="02020603050405020304" pitchFamily="18" charset="0"/>
                <a:cs typeface="Times New Roman" panose="02020603050405020304" pitchFamily="18" charset="0"/>
              </a:rPr>
              <a:t>демократизації управління. </a:t>
            </a:r>
            <a:r>
              <a:rPr lang="uk-UA" sz="2400" dirty="0" smtClean="0">
                <a:solidFill>
                  <a:schemeClr val="tx1"/>
                </a:solidFill>
                <a:latin typeface="Times New Roman" panose="02020603050405020304" pitchFamily="18" charset="0"/>
                <a:cs typeface="Times New Roman" panose="02020603050405020304" pitchFamily="18" charset="0"/>
              </a:rPr>
              <a:t>Майбутнє </a:t>
            </a:r>
            <a:r>
              <a:rPr lang="uk-UA" sz="2400" dirty="0">
                <a:solidFill>
                  <a:schemeClr val="tx1"/>
                </a:solidFill>
                <a:latin typeface="Times New Roman" panose="02020603050405020304" pitchFamily="18" charset="0"/>
                <a:cs typeface="Times New Roman" panose="02020603050405020304" pitchFamily="18" charset="0"/>
              </a:rPr>
              <a:t>менеджменту - за </a:t>
            </a:r>
            <a:r>
              <a:rPr lang="uk-UA" sz="2400" dirty="0" smtClean="0">
                <a:solidFill>
                  <a:schemeClr val="tx1"/>
                </a:solidFill>
                <a:latin typeface="Times New Roman" panose="02020603050405020304" pitchFamily="18" charset="0"/>
                <a:cs typeface="Times New Roman" panose="02020603050405020304" pitchFamily="18" charset="0"/>
              </a:rPr>
              <a:t>«</a:t>
            </a:r>
            <a:r>
              <a:rPr lang="uk-UA" sz="2400" dirty="0" err="1" smtClean="0">
                <a:solidFill>
                  <a:schemeClr val="tx1"/>
                </a:solidFill>
                <a:latin typeface="Times New Roman" panose="02020603050405020304" pitchFamily="18" charset="0"/>
                <a:cs typeface="Times New Roman" panose="02020603050405020304" pitchFamily="18" charset="0"/>
              </a:rPr>
              <a:t>партисипативними</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формами управління. </a:t>
            </a:r>
            <a:r>
              <a:rPr lang="uk-UA" sz="2400" dirty="0" smtClean="0">
                <a:solidFill>
                  <a:schemeClr val="tx1"/>
                </a:solidFill>
                <a:latin typeface="Times New Roman" panose="02020603050405020304" pitchFamily="18" charset="0"/>
                <a:cs typeface="Times New Roman" panose="02020603050405020304" pitchFamily="18" charset="0"/>
              </a:rPr>
              <a:t>Повна реалізація </a:t>
            </a:r>
            <a:r>
              <a:rPr lang="uk-UA" sz="2400" dirty="0">
                <a:solidFill>
                  <a:schemeClr val="tx1"/>
                </a:solidFill>
                <a:latin typeface="Times New Roman" panose="02020603050405020304" pitchFamily="18" charset="0"/>
                <a:cs typeface="Times New Roman" panose="02020603050405020304" pitchFamily="18" charset="0"/>
              </a:rPr>
              <a:t>потенціалу </a:t>
            </a:r>
            <a:r>
              <a:rPr lang="uk-UA" sz="2400" dirty="0" smtClean="0">
                <a:solidFill>
                  <a:schemeClr val="tx1"/>
                </a:solidFill>
                <a:latin typeface="Times New Roman" panose="02020603050405020304" pitchFamily="18" charset="0"/>
                <a:cs typeface="Times New Roman" panose="02020603050405020304" pitchFamily="18" charset="0"/>
              </a:rPr>
              <a:t>організації, перетворення її </a:t>
            </a:r>
            <a:r>
              <a:rPr lang="uk-UA" sz="2400" dirty="0">
                <a:solidFill>
                  <a:schemeClr val="tx1"/>
                </a:solidFill>
                <a:latin typeface="Times New Roman" panose="02020603050405020304" pitchFamily="18" charset="0"/>
                <a:cs typeface="Times New Roman" panose="02020603050405020304" pitchFamily="18" charset="0"/>
              </a:rPr>
              <a:t>з об'єкта управління в суб'єкт самоврядування.</a:t>
            </a:r>
            <a:endParaRPr lang="ru-RU" sz="2400" dirty="0">
              <a:solidFill>
                <a:schemeClr val="tx1"/>
              </a:solidFill>
              <a:latin typeface="Times New Roman" panose="02020603050405020304" pitchFamily="18" charset="0"/>
              <a:cs typeface="Times New Roman" panose="02020603050405020304" pitchFamily="18" charset="0"/>
            </a:endParaRPr>
          </a:p>
          <a:p>
            <a:pPr marL="0" indent="0">
              <a:buNone/>
            </a:pPr>
            <a:r>
              <a:rPr lang="uk-UA" sz="2400" dirty="0" smtClean="0">
                <a:solidFill>
                  <a:schemeClr val="tx1"/>
                </a:solidFill>
                <a:latin typeface="Times New Roman" panose="02020603050405020304" pitchFamily="18" charset="0"/>
                <a:cs typeface="Times New Roman" panose="02020603050405020304" pitchFamily="18" charset="0"/>
              </a:rPr>
              <a:t>3. Інтернаціоналізація </a:t>
            </a:r>
            <a:r>
              <a:rPr lang="uk-UA" sz="2400" dirty="0">
                <a:solidFill>
                  <a:schemeClr val="tx1"/>
                </a:solidFill>
                <a:latin typeface="Times New Roman" panose="02020603050405020304" pitchFamily="18" charset="0"/>
                <a:cs typeface="Times New Roman" panose="02020603050405020304" pitchFamily="18" charset="0"/>
              </a:rPr>
              <a:t>менеджменту і бізнесу і породжені нею нові проблеми управління. Н</a:t>
            </a:r>
            <a:r>
              <a:rPr lang="uk-UA" sz="2400" dirty="0" smtClean="0">
                <a:solidFill>
                  <a:schemeClr val="tx1"/>
                </a:solidFill>
                <a:latin typeface="Times New Roman" panose="02020603050405020304" pitchFamily="18" charset="0"/>
                <a:cs typeface="Times New Roman" panose="02020603050405020304" pitchFamily="18" charset="0"/>
              </a:rPr>
              <a:t>априклад</a:t>
            </a:r>
            <a:r>
              <a:rPr lang="uk-UA" sz="2400" dirty="0">
                <a:solidFill>
                  <a:schemeClr val="tx1"/>
                </a:solidFill>
                <a:latin typeface="Times New Roman" panose="02020603050405020304" pitchFamily="18" charset="0"/>
                <a:cs typeface="Times New Roman" panose="02020603050405020304" pitchFamily="18" charset="0"/>
              </a:rPr>
              <a:t>, проблема крос-культурного перенесення принципів і форм управління, проблема врахування національних </a:t>
            </a:r>
            <a:r>
              <a:rPr lang="uk-UA" sz="2400" dirty="0" err="1">
                <a:solidFill>
                  <a:schemeClr val="tx1"/>
                </a:solidFill>
                <a:latin typeface="Times New Roman" panose="02020603050405020304" pitchFamily="18" charset="0"/>
                <a:cs typeface="Times New Roman" panose="02020603050405020304" pitchFamily="18" charset="0"/>
              </a:rPr>
              <a:t>менталітетів</a:t>
            </a:r>
            <a:r>
              <a:rPr lang="uk-UA" sz="2400" dirty="0">
                <a:solidFill>
                  <a:schemeClr val="tx1"/>
                </a:solidFill>
                <a:latin typeface="Times New Roman" panose="02020603050405020304" pitchFamily="18" charset="0"/>
                <a:cs typeface="Times New Roman" panose="02020603050405020304" pitchFamily="18" charset="0"/>
              </a:rPr>
              <a:t> у сфері управління та ін.</a:t>
            </a:r>
            <a:endParaRPr lang="ru-RU" sz="2400" dirty="0">
              <a:solidFill>
                <a:schemeClr val="tx1"/>
              </a:solidFill>
              <a:latin typeface="Times New Roman" panose="02020603050405020304" pitchFamily="18" charset="0"/>
              <a:cs typeface="Times New Roman" panose="02020603050405020304" pitchFamily="18" charset="0"/>
            </a:endParaRPr>
          </a:p>
          <a:p>
            <a:endParaRPr lang="ru-RU" sz="2400" dirty="0"/>
          </a:p>
        </p:txBody>
      </p:sp>
    </p:spTree>
    <p:extLst>
      <p:ext uri="{BB962C8B-B14F-4D97-AF65-F5344CB8AC3E}">
        <p14:creationId xmlns:p14="http://schemas.microsoft.com/office/powerpoint/2010/main" val="2093313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273" y="624110"/>
            <a:ext cx="10673339" cy="927599"/>
          </a:xfrm>
        </p:spPr>
        <p:txBody>
          <a:bodyPr>
            <a:normAutofit fontScale="90000"/>
          </a:bodyPr>
          <a:lstStyle/>
          <a:p>
            <a:r>
              <a:rPr lang="uk-UA" b="1" dirty="0">
                <a:solidFill>
                  <a:prstClr val="black"/>
                </a:solidFill>
                <a:latin typeface="Times New Roman" panose="02020603050405020304" pitchFamily="18" charset="0"/>
                <a:cs typeface="Times New Roman" panose="02020603050405020304" pitchFamily="18" charset="0"/>
              </a:rPr>
              <a:t>5</a:t>
            </a:r>
            <a:r>
              <a:rPr lang="uk-UA" b="1" dirty="0" smtClean="0">
                <a:solidFill>
                  <a:prstClr val="black"/>
                </a:solidFill>
                <a:latin typeface="Times New Roman" panose="02020603050405020304" pitchFamily="18" charset="0"/>
                <a:cs typeface="Times New Roman" panose="02020603050405020304" pitchFamily="18" charset="0"/>
              </a:rPr>
              <a:t>. </a:t>
            </a:r>
            <a:r>
              <a:rPr lang="uk-UA" b="1" dirty="0">
                <a:solidFill>
                  <a:prstClr val="black"/>
                </a:solidFill>
                <a:latin typeface="Times New Roman" panose="02020603050405020304" pitchFamily="18" charset="0"/>
                <a:cs typeface="Times New Roman" panose="02020603050405020304" pitchFamily="18" charset="0"/>
              </a:rPr>
              <a:t>Сучасний етап розвитку теорії управління.</a:t>
            </a:r>
            <a:r>
              <a:rPr lang="ru-RU" b="1" dirty="0">
                <a:solidFill>
                  <a:prstClr val="black"/>
                </a:solidFill>
                <a:latin typeface="Times New Roman" panose="02020603050405020304" pitchFamily="18" charset="0"/>
                <a:cs typeface="Times New Roman" panose="02020603050405020304" pitchFamily="18" charset="0"/>
              </a:rPr>
              <a:t/>
            </a:r>
            <a:br>
              <a:rPr lang="ru-RU" b="1" dirty="0">
                <a:solidFill>
                  <a:prstClr val="black"/>
                </a:solidFill>
                <a:latin typeface="Times New Roman" panose="02020603050405020304" pitchFamily="18" charset="0"/>
                <a:cs typeface="Times New Roman" panose="02020603050405020304" pitchFamily="18" charset="0"/>
              </a:rPr>
            </a:br>
            <a:endParaRPr lang="ru-RU" dirty="0"/>
          </a:p>
        </p:txBody>
      </p:sp>
      <p:sp>
        <p:nvSpPr>
          <p:cNvPr id="3" name="Объект 2"/>
          <p:cNvSpPr>
            <a:spLocks noGrp="1"/>
          </p:cNvSpPr>
          <p:nvPr>
            <p:ph idx="1"/>
          </p:nvPr>
        </p:nvSpPr>
        <p:spPr>
          <a:xfrm>
            <a:off x="942109" y="1551709"/>
            <a:ext cx="10562503" cy="4359513"/>
          </a:xfrm>
        </p:spPr>
        <p:txBody>
          <a:bodyPr>
            <a:normAutofit lnSpcReduction="10000"/>
          </a:bodyPr>
          <a:lstStyle/>
          <a:p>
            <a:pPr algn="just"/>
            <a:r>
              <a:rPr lang="uk-UA" sz="2400" dirty="0" smtClean="0">
                <a:solidFill>
                  <a:schemeClr val="tx1"/>
                </a:solidFill>
                <a:latin typeface="Times New Roman" panose="02020603050405020304" pitchFamily="18" charset="0"/>
                <a:cs typeface="Times New Roman" panose="02020603050405020304" pitchFamily="18" charset="0"/>
              </a:rPr>
              <a:t>Нова парадигма управління («</a:t>
            </a:r>
            <a:r>
              <a:rPr lang="uk-UA" sz="2400" dirty="0">
                <a:solidFill>
                  <a:schemeClr val="tx1"/>
                </a:solidFill>
                <a:latin typeface="Times New Roman" panose="02020603050405020304" pitchFamily="18" charset="0"/>
                <a:cs typeface="Times New Roman" panose="02020603050405020304" pitchFamily="18" charset="0"/>
              </a:rPr>
              <a:t>тиха управлінська революція</a:t>
            </a:r>
            <a:r>
              <a:rPr lang="uk-UA" sz="2400" dirty="0" smtClean="0">
                <a:solidFill>
                  <a:schemeClr val="tx1"/>
                </a:solidFill>
                <a:latin typeface="Times New Roman" panose="02020603050405020304" pitchFamily="18" charset="0"/>
                <a:cs typeface="Times New Roman" panose="02020603050405020304" pitchFamily="18" charset="0"/>
              </a:rPr>
              <a:t>»). Ключові риси:</a:t>
            </a:r>
            <a:endParaRPr lang="ru-RU" sz="24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uk-UA" sz="2400" dirty="0">
                <a:solidFill>
                  <a:schemeClr val="tx1"/>
                </a:solidFill>
                <a:latin typeface="Times New Roman" panose="02020603050405020304" pitchFamily="18" charset="0"/>
                <a:cs typeface="Times New Roman" panose="02020603050405020304" pitchFamily="18" charset="0"/>
              </a:rPr>
              <a:t>1. Відмова від управлінського раціоналізму класичних шкіл менеджменту, </a:t>
            </a:r>
            <a:r>
              <a:rPr lang="uk-UA" sz="2400" dirty="0" smtClean="0">
                <a:solidFill>
                  <a:schemeClr val="tx1"/>
                </a:solidFill>
                <a:latin typeface="Times New Roman" panose="02020603050405020304" pitchFamily="18" charset="0"/>
                <a:cs typeface="Times New Roman" panose="02020603050405020304" pitchFamily="18" charset="0"/>
              </a:rPr>
              <a:t>яке полягає </a:t>
            </a:r>
            <a:r>
              <a:rPr lang="uk-UA" sz="2400" dirty="0">
                <a:solidFill>
                  <a:schemeClr val="tx1"/>
                </a:solidFill>
                <a:latin typeface="Times New Roman" panose="02020603050405020304" pitchFamily="18" charset="0"/>
                <a:cs typeface="Times New Roman" panose="02020603050405020304" pitchFamily="18" charset="0"/>
              </a:rPr>
              <a:t>в переконанні, що ключ до успіху управління лежить в правильній дії на внутрішні чинники організації. Замість цього на перший план висувається проблема гнучкості й адаптації до постійних змін зовнішнього середовища. Остання диктує стратегію і тактику управління, визначає структуру організації та форми управління нею.</a:t>
            </a:r>
            <a:endParaRPr lang="ru-RU" sz="24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uk-UA" sz="2400" dirty="0">
                <a:solidFill>
                  <a:schemeClr val="tx1"/>
                </a:solidFill>
                <a:latin typeface="Times New Roman" panose="02020603050405020304" pitchFamily="18" charset="0"/>
                <a:cs typeface="Times New Roman" panose="02020603050405020304" pitchFamily="18" charset="0"/>
              </a:rPr>
              <a:t>2. Використання в управлінні теорії систем дозволило не тільки сформулювати новий погляд на організацію як «органічне ціле», що має свою логіку і закони, а й виділити ряд універсальних змінних будь-якої системи, контроль за якими становить основу ефективного управління.</a:t>
            </a:r>
            <a:endParaRPr lang="ru-RU" sz="2400"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906584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fontScale="90000"/>
          </a:bodyPr>
          <a:lstStyle/>
          <a:p>
            <a:r>
              <a:rPr lang="uk-UA" b="1" dirty="0">
                <a:solidFill>
                  <a:prstClr val="black"/>
                </a:solidFill>
                <a:latin typeface="Times New Roman" panose="02020603050405020304" pitchFamily="18" charset="0"/>
                <a:cs typeface="Times New Roman" panose="02020603050405020304" pitchFamily="18" charset="0"/>
              </a:rPr>
              <a:t>5</a:t>
            </a:r>
            <a:r>
              <a:rPr lang="uk-UA" b="1" dirty="0" smtClean="0">
                <a:solidFill>
                  <a:prstClr val="black"/>
                </a:solidFill>
                <a:latin typeface="Times New Roman" panose="02020603050405020304" pitchFamily="18" charset="0"/>
                <a:cs typeface="Times New Roman" panose="02020603050405020304" pitchFamily="18" charset="0"/>
              </a:rPr>
              <a:t>. </a:t>
            </a:r>
            <a:r>
              <a:rPr lang="uk-UA" b="1" dirty="0">
                <a:solidFill>
                  <a:prstClr val="black"/>
                </a:solidFill>
                <a:latin typeface="Times New Roman" panose="02020603050405020304" pitchFamily="18" charset="0"/>
                <a:cs typeface="Times New Roman" panose="02020603050405020304" pitchFamily="18" charset="0"/>
              </a:rPr>
              <a:t>Сучасний етап розвитку теорії управління.</a:t>
            </a:r>
            <a:r>
              <a:rPr lang="ru-RU" b="1" dirty="0">
                <a:solidFill>
                  <a:prstClr val="black"/>
                </a:solidFill>
                <a:latin typeface="Times New Roman" panose="02020603050405020304" pitchFamily="18" charset="0"/>
                <a:cs typeface="Times New Roman" panose="02020603050405020304" pitchFamily="18" charset="0"/>
              </a:rPr>
              <a:t/>
            </a:r>
            <a:br>
              <a:rPr lang="ru-RU" b="1" dirty="0">
                <a:solidFill>
                  <a:prstClr val="black"/>
                </a:solidFill>
                <a:latin typeface="Times New Roman" panose="02020603050405020304" pitchFamily="18" charset="0"/>
                <a:cs typeface="Times New Roman" panose="02020603050405020304" pitchFamily="18" charset="0"/>
              </a:rPr>
            </a:br>
            <a:endParaRPr lang="ru-RU" dirty="0"/>
          </a:p>
        </p:txBody>
      </p:sp>
      <p:sp>
        <p:nvSpPr>
          <p:cNvPr id="3" name="Объект 2"/>
          <p:cNvSpPr>
            <a:spLocks noGrp="1"/>
          </p:cNvSpPr>
          <p:nvPr>
            <p:ph idx="1"/>
          </p:nvPr>
        </p:nvSpPr>
        <p:spPr>
          <a:xfrm>
            <a:off x="1025237" y="1690255"/>
            <a:ext cx="10479375" cy="4220967"/>
          </a:xfrm>
        </p:spPr>
        <p:txBody>
          <a:bodyPr>
            <a:noAutofit/>
          </a:bodyPr>
          <a:lstStyle/>
          <a:p>
            <a:pPr marL="0" indent="0" algn="just">
              <a:spcBef>
                <a:spcPts val="0"/>
              </a:spcBef>
              <a:buNone/>
            </a:pP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3. Ситуаційний підхід до управління, що становить домінанту сучасної теорії і практики управління. Головна його теза - вся організація всередині підприємства є не що інше, як відповідь на різні за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своєю природою впливи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ззовні.</a:t>
            </a:r>
            <a:endParaRPr lang="ru-RU"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spcBef>
                <a:spcPts val="0"/>
              </a:spcBef>
              <a:buNone/>
            </a:pP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4. Визнання соціальної відповідальності менеджменту як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перед суспільством у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цілому, так і перед індивідом, що працюють в організаціях.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Наймані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працівники розумової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праці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вже не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можуть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розглядатися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тільки як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один з економічних чинників, а трактується як ключовий ресурс, ефективне використання і нарощування якого стає самою основною задачею менеджменту. </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3277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05926"/>
          </a:xfrm>
        </p:spPr>
        <p:txBody>
          <a:bodyPr/>
          <a:lstStyle/>
          <a:p>
            <a:pPr algn="ctr"/>
            <a:r>
              <a:rPr lang="uk-UA" dirty="0">
                <a:solidFill>
                  <a:prstClr val="black">
                    <a:lumMod val="85000"/>
                    <a:lumOff val="15000"/>
                  </a:prstClr>
                </a:solidFill>
                <a:latin typeface="Times New Roman" panose="02020603050405020304" pitchFamily="18" charset="0"/>
                <a:cs typeface="Times New Roman" panose="02020603050405020304" pitchFamily="18" charset="0"/>
              </a:rPr>
              <a:t>1. Еволюція управлінської думки.</a:t>
            </a:r>
            <a:endParaRPr lang="ru-RU" dirty="0"/>
          </a:p>
        </p:txBody>
      </p:sp>
      <p:sp>
        <p:nvSpPr>
          <p:cNvPr id="3" name="Объект 2"/>
          <p:cNvSpPr>
            <a:spLocks noGrp="1"/>
          </p:cNvSpPr>
          <p:nvPr>
            <p:ph idx="1"/>
          </p:nvPr>
        </p:nvSpPr>
        <p:spPr>
          <a:xfrm>
            <a:off x="886691" y="1468582"/>
            <a:ext cx="10617921" cy="4442640"/>
          </a:xfrm>
        </p:spPr>
        <p:txBody>
          <a:bodyPr>
            <a:normAutofit/>
          </a:bodyPr>
          <a:lstStyle/>
          <a:p>
            <a:pPr algn="just"/>
            <a:r>
              <a:rPr lang="uk-UA" sz="2400" dirty="0" smtClean="0">
                <a:solidFill>
                  <a:schemeClr val="tx1"/>
                </a:solidFill>
                <a:latin typeface="Times New Roman" panose="02020603050405020304" pitchFamily="18" charset="0"/>
                <a:cs typeface="Times New Roman" panose="02020603050405020304" pitchFamily="18" charset="0"/>
              </a:rPr>
              <a:t>Відправним пунктом розвитку теорії індустріального менеджменту доцільно вважати </a:t>
            </a:r>
            <a:r>
              <a:rPr lang="uk-UA" sz="2400" b="1" dirty="0" smtClean="0">
                <a:solidFill>
                  <a:schemeClr val="tx1"/>
                </a:solidFill>
                <a:latin typeface="Times New Roman" panose="02020603050405020304" pitchFamily="18" charset="0"/>
                <a:cs typeface="Times New Roman" panose="02020603050405020304" pitchFamily="18" charset="0"/>
              </a:rPr>
              <a:t>1886</a:t>
            </a:r>
            <a:r>
              <a:rPr lang="uk-UA" sz="2400" dirty="0" smtClean="0">
                <a:solidFill>
                  <a:schemeClr val="tx1"/>
                </a:solidFill>
                <a:latin typeface="Times New Roman" panose="02020603050405020304" pitchFamily="18" charset="0"/>
                <a:cs typeface="Times New Roman" panose="02020603050405020304" pitchFamily="18" charset="0"/>
              </a:rPr>
              <a:t> рік, коли Генрі Таун на щорічних зборах американського товариства інженерів-механіків представив доповідь «Інженер як економіст». Таун доводив, що менеджмент повинен бути вибудований в особливу науку зі своїм предметом, літературою й об’єднаннями, оскільки лише в цьому випадку підприємці та менеджери зможуть отримувати взаємну вигоду зі спільного досвіду. </a:t>
            </a:r>
          </a:p>
          <a:p>
            <a:pPr algn="just"/>
            <a:r>
              <a:rPr lang="uk-UA" sz="2400" b="1" dirty="0" smtClean="0">
                <a:solidFill>
                  <a:schemeClr val="tx1"/>
                </a:solidFill>
                <a:latin typeface="Times New Roman" panose="02020603050405020304" pitchFamily="18" charset="0"/>
                <a:cs typeface="Times New Roman" panose="02020603050405020304" pitchFamily="18" charset="0"/>
              </a:rPr>
              <a:t>6.</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i="1" dirty="0" smtClean="0">
                <a:solidFill>
                  <a:schemeClr val="tx1"/>
                </a:solidFill>
                <a:latin typeface="Times New Roman" panose="02020603050405020304" pitchFamily="18" charset="0"/>
                <a:cs typeface="Times New Roman" panose="02020603050405020304" pitchFamily="18" charset="0"/>
              </a:rPr>
              <a:t>Інформаційна (постіндустріальна) 70-ті рр. XX-</a:t>
            </a:r>
            <a:r>
              <a:rPr lang="uk-UA" sz="2400" b="1" i="1" dirty="0" err="1" smtClean="0">
                <a:solidFill>
                  <a:schemeClr val="tx1"/>
                </a:solidFill>
                <a:latin typeface="Times New Roman" panose="02020603050405020304" pitchFamily="18" charset="0"/>
                <a:cs typeface="Times New Roman" panose="02020603050405020304" pitchFamily="18" charset="0"/>
              </a:rPr>
              <a:t>поч</a:t>
            </a:r>
            <a:r>
              <a:rPr lang="uk-UA" sz="2400" b="1" i="1" dirty="0" smtClean="0">
                <a:solidFill>
                  <a:schemeClr val="tx1"/>
                </a:solidFill>
                <a:latin typeface="Times New Roman" panose="02020603050405020304" pitchFamily="18" charset="0"/>
                <a:cs typeface="Times New Roman" panose="02020603050405020304" pitchFamily="18" charset="0"/>
              </a:rPr>
              <a:t>. XXI ст. </a:t>
            </a:r>
            <a:r>
              <a:rPr lang="uk-UA" sz="2400" dirty="0" smtClean="0">
                <a:solidFill>
                  <a:schemeClr val="tx1"/>
                </a:solidFill>
                <a:latin typeface="Times New Roman" panose="02020603050405020304" pitchFamily="18" charset="0"/>
                <a:cs typeface="Times New Roman" panose="02020603050405020304" pitchFamily="18" charset="0"/>
              </a:rPr>
              <a:t>Зміна принципів і методів управління в умовах, що пов’язані з глобалізацією ринків, бурхливим розвитком інформаційних та комп’ютерних технологій, поширенням використання інтернету</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005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7855" y="624110"/>
            <a:ext cx="9966757" cy="830617"/>
          </a:xfrm>
        </p:spPr>
        <p:txBody>
          <a:bodyPr/>
          <a:lstStyle/>
          <a:p>
            <a:pPr lvl="0"/>
            <a:r>
              <a:rPr lang="uk-UA" dirty="0">
                <a:solidFill>
                  <a:schemeClr val="tx1"/>
                </a:solidFill>
                <a:latin typeface="Times New Roman" panose="02020603050405020304" pitchFamily="18" charset="0"/>
                <a:cs typeface="Times New Roman" panose="02020603050405020304" pitchFamily="18" charset="0"/>
              </a:rPr>
              <a:t>2. Ранні теорії менеджменту. </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03564" y="1260765"/>
            <a:ext cx="10701048" cy="5056908"/>
          </a:xfrm>
        </p:spPr>
        <p:txBody>
          <a:bodyPr>
            <a:normAutofit/>
          </a:bodyPr>
          <a:lstStyle/>
          <a:p>
            <a:pPr marL="0" indent="0">
              <a:buNone/>
            </a:pPr>
            <a:r>
              <a:rPr lang="uk-UA" sz="2400" b="1" u="sng" dirty="0" smtClean="0">
                <a:solidFill>
                  <a:schemeClr val="tx1"/>
                </a:solidFill>
                <a:latin typeface="Times New Roman" panose="02020603050405020304" pitchFamily="18" charset="0"/>
                <a:cs typeface="Times New Roman" panose="02020603050405020304" pitchFamily="18" charset="0"/>
              </a:rPr>
              <a:t>І</a:t>
            </a:r>
            <a:r>
              <a:rPr lang="uk-UA" sz="2800" b="1" u="sng" dirty="0" smtClean="0">
                <a:solidFill>
                  <a:schemeClr val="tx1"/>
                </a:solidFill>
                <a:latin typeface="Times New Roman" panose="02020603050405020304" pitchFamily="18" charset="0"/>
                <a:cs typeface="Times New Roman" panose="02020603050405020304" pitchFamily="18" charset="0"/>
              </a:rPr>
              <a:t>. Класична теорія менеджменту</a:t>
            </a:r>
            <a:r>
              <a:rPr lang="uk-UA" sz="2800" dirty="0" smtClean="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r>
              <a:rPr lang="uk-UA" sz="2800" dirty="0">
                <a:solidFill>
                  <a:schemeClr val="tx1"/>
                </a:solidFill>
                <a:latin typeface="Times New Roman" panose="02020603050405020304" pitchFamily="18" charset="0"/>
                <a:cs typeface="Times New Roman" panose="02020603050405020304" pitchFamily="18" charset="0"/>
              </a:rPr>
              <a:t>а) </a:t>
            </a:r>
            <a:r>
              <a:rPr lang="uk-UA" sz="2800" dirty="0" smtClean="0">
                <a:solidFill>
                  <a:schemeClr val="tx1"/>
                </a:solidFill>
                <a:latin typeface="Times New Roman" panose="02020603050405020304" pitchFamily="18" charset="0"/>
                <a:cs typeface="Times New Roman" panose="02020603050405020304" pitchFamily="18" charset="0"/>
              </a:rPr>
              <a:t>школа </a:t>
            </a:r>
            <a:r>
              <a:rPr lang="uk-UA" sz="2800" dirty="0">
                <a:solidFill>
                  <a:schemeClr val="tx1"/>
                </a:solidFill>
                <a:latin typeface="Times New Roman" panose="02020603050405020304" pitchFamily="18" charset="0"/>
                <a:cs typeface="Times New Roman" panose="02020603050405020304" pitchFamily="18" charset="0"/>
              </a:rPr>
              <a:t>наукового управління;</a:t>
            </a:r>
            <a:endParaRPr lang="ru-RU" sz="2800" dirty="0">
              <a:solidFill>
                <a:schemeClr val="tx1"/>
              </a:solidFill>
              <a:latin typeface="Times New Roman" panose="02020603050405020304" pitchFamily="18" charset="0"/>
              <a:cs typeface="Times New Roman" panose="02020603050405020304" pitchFamily="18" charset="0"/>
            </a:endParaRPr>
          </a:p>
          <a:p>
            <a:r>
              <a:rPr lang="uk-UA" sz="2800" dirty="0">
                <a:solidFill>
                  <a:schemeClr val="tx1"/>
                </a:solidFill>
                <a:latin typeface="Times New Roman" panose="02020603050405020304" pitchFamily="18" charset="0"/>
                <a:cs typeface="Times New Roman" panose="02020603050405020304" pitchFamily="18" charset="0"/>
              </a:rPr>
              <a:t>б) </a:t>
            </a:r>
            <a:r>
              <a:rPr lang="uk-UA" sz="2800" dirty="0" smtClean="0">
                <a:solidFill>
                  <a:schemeClr val="tx1"/>
                </a:solidFill>
                <a:latin typeface="Times New Roman" panose="02020603050405020304" pitchFamily="18" charset="0"/>
                <a:cs typeface="Times New Roman" panose="02020603050405020304" pitchFamily="18" charset="0"/>
              </a:rPr>
              <a:t>адміністративна </a:t>
            </a:r>
            <a:r>
              <a:rPr lang="uk-UA" sz="2800" dirty="0">
                <a:solidFill>
                  <a:schemeClr val="tx1"/>
                </a:solidFill>
                <a:latin typeface="Times New Roman" panose="02020603050405020304" pitchFamily="18" charset="0"/>
                <a:cs typeface="Times New Roman" panose="02020603050405020304" pitchFamily="18" charset="0"/>
              </a:rPr>
              <a:t>школу (класичну теорію організації).</a:t>
            </a:r>
            <a:endParaRPr lang="ru-RU" sz="28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uk-UA" sz="2800" b="1" i="1" u="sng" dirty="0" smtClean="0">
                <a:solidFill>
                  <a:schemeClr val="tx1"/>
                </a:solidFill>
                <a:latin typeface="Times New Roman" panose="02020603050405020304" pitchFamily="18" charset="0"/>
                <a:cs typeface="Times New Roman" panose="02020603050405020304" pitchFamily="18" charset="0"/>
              </a:rPr>
              <a:t>Школа наукового </a:t>
            </a:r>
            <a:r>
              <a:rPr lang="uk-UA" sz="2800" b="1" i="1" u="sng" dirty="0">
                <a:solidFill>
                  <a:schemeClr val="tx1"/>
                </a:solidFill>
                <a:latin typeface="Times New Roman" panose="02020603050405020304" pitchFamily="18" charset="0"/>
                <a:cs typeface="Times New Roman" panose="02020603050405020304" pitchFamily="18" charset="0"/>
              </a:rPr>
              <a:t>управління</a:t>
            </a:r>
            <a:r>
              <a:rPr lang="uk-UA" sz="2800" dirty="0">
                <a:solidFill>
                  <a:schemeClr val="tx1"/>
                </a:solidFill>
                <a:latin typeface="Times New Roman" panose="02020603050405020304" pitchFamily="18" charset="0"/>
                <a:cs typeface="Times New Roman" panose="02020603050405020304" pitchFamily="18" charset="0"/>
              </a:rPr>
              <a:t> </a:t>
            </a:r>
            <a:r>
              <a:rPr lang="uk-UA" sz="2800" dirty="0" smtClean="0">
                <a:solidFill>
                  <a:schemeClr val="tx1"/>
                </a:solidFill>
                <a:latin typeface="Times New Roman" panose="02020603050405020304" pitchFamily="18" charset="0"/>
                <a:cs typeface="Times New Roman" panose="02020603050405020304" pitchFamily="18" charset="0"/>
              </a:rPr>
              <a:t>ґрунтувалася </a:t>
            </a:r>
            <a:r>
              <a:rPr lang="uk-UA" sz="2800" dirty="0">
                <a:solidFill>
                  <a:schemeClr val="tx1"/>
                </a:solidFill>
                <a:latin typeface="Times New Roman" panose="02020603050405020304" pitchFamily="18" charset="0"/>
                <a:cs typeface="Times New Roman" panose="02020603050405020304" pitchFamily="18" charset="0"/>
              </a:rPr>
              <a:t>на </a:t>
            </a:r>
            <a:r>
              <a:rPr lang="uk-UA" sz="2800" b="1" i="1" dirty="0">
                <a:solidFill>
                  <a:schemeClr val="tx1"/>
                </a:solidFill>
                <a:latin typeface="Times New Roman" panose="02020603050405020304" pitchFamily="18" charset="0"/>
                <a:cs typeface="Times New Roman" panose="02020603050405020304" pitchFamily="18" charset="0"/>
              </a:rPr>
              <a:t>механістичному розумінні людини</a:t>
            </a:r>
            <a:r>
              <a:rPr lang="uk-UA" sz="2800" dirty="0">
                <a:solidFill>
                  <a:schemeClr val="tx1"/>
                </a:solidFill>
                <a:latin typeface="Times New Roman" panose="02020603050405020304" pitchFamily="18" charset="0"/>
                <a:cs typeface="Times New Roman" panose="02020603050405020304" pitchFamily="18" charset="0"/>
              </a:rPr>
              <a:t>, її місця в організації і сутності її діяльності </a:t>
            </a:r>
            <a:r>
              <a:rPr lang="uk-UA" sz="2800" dirty="0" smtClean="0">
                <a:solidFill>
                  <a:schemeClr val="tx1"/>
                </a:solidFill>
                <a:latin typeface="Times New Roman" panose="02020603050405020304" pitchFamily="18" charset="0"/>
                <a:cs typeface="Times New Roman" panose="02020603050405020304" pitchFamily="18" charset="0"/>
              </a:rPr>
              <a:t>та була </a:t>
            </a:r>
            <a:r>
              <a:rPr lang="uk-UA" sz="2800" dirty="0">
                <a:solidFill>
                  <a:schemeClr val="tx1"/>
                </a:solidFill>
                <a:latin typeface="Times New Roman" panose="02020603050405020304" pitchFamily="18" charset="0"/>
                <a:cs typeface="Times New Roman" panose="02020603050405020304" pitchFamily="18" charset="0"/>
              </a:rPr>
              <a:t>спрямовано на </a:t>
            </a:r>
            <a:r>
              <a:rPr lang="uk-UA" sz="2800" b="1" i="1" dirty="0">
                <a:solidFill>
                  <a:schemeClr val="tx1"/>
                </a:solidFill>
                <a:latin typeface="Times New Roman" panose="02020603050405020304" pitchFamily="18" charset="0"/>
                <a:cs typeface="Times New Roman" panose="02020603050405020304" pitchFamily="18" charset="0"/>
              </a:rPr>
              <a:t>дослідження проблем підвищення продуктивності праці робітників</a:t>
            </a:r>
            <a:r>
              <a:rPr lang="uk-UA" sz="2800" dirty="0">
                <a:solidFill>
                  <a:schemeClr val="tx1"/>
                </a:solidFill>
                <a:latin typeface="Times New Roman" panose="02020603050405020304" pitchFamily="18" charset="0"/>
                <a:cs typeface="Times New Roman" panose="02020603050405020304" pitchFamily="18" charset="0"/>
              </a:rPr>
              <a:t> (операційних виконавців) шляхом удосконалення операцій ручної праці.</a:t>
            </a:r>
            <a:endParaRPr lang="ru-RU" sz="2800" dirty="0">
              <a:solidFill>
                <a:schemeClr val="tx1"/>
              </a:solidFill>
              <a:latin typeface="Times New Roman" panose="02020603050405020304" pitchFamily="18" charset="0"/>
              <a:cs typeface="Times New Roman" panose="02020603050405020304" pitchFamily="18" charset="0"/>
            </a:endParaRPr>
          </a:p>
          <a:p>
            <a:pPr marL="0" indent="0">
              <a:buNone/>
            </a:pPr>
            <a:r>
              <a:rPr lang="uk-UA" sz="2800" dirty="0" smtClean="0">
                <a:solidFill>
                  <a:schemeClr val="tx1"/>
                </a:solidFill>
                <a:latin typeface="Times New Roman" panose="02020603050405020304" pitchFamily="18" charset="0"/>
                <a:cs typeface="Times New Roman" panose="02020603050405020304" pitchFamily="18" charset="0"/>
              </a:rPr>
              <a:t>Засновники: </a:t>
            </a:r>
            <a:r>
              <a:rPr lang="uk-UA" sz="2800" b="1" dirty="0">
                <a:solidFill>
                  <a:schemeClr val="tx1"/>
                </a:solidFill>
                <a:latin typeface="Times New Roman" panose="02020603050405020304" pitchFamily="18" charset="0"/>
                <a:cs typeface="Times New Roman" panose="02020603050405020304" pitchFamily="18" charset="0"/>
              </a:rPr>
              <a:t>Ф. Тейлор </a:t>
            </a:r>
            <a:r>
              <a:rPr lang="uk-UA" sz="2800" dirty="0">
                <a:solidFill>
                  <a:schemeClr val="tx1"/>
                </a:solidFill>
                <a:latin typeface="Times New Roman" panose="02020603050405020304" pitchFamily="18" charset="0"/>
                <a:cs typeface="Times New Roman" panose="02020603050405020304" pitchFamily="18" charset="0"/>
              </a:rPr>
              <a:t>(«Принципи наукового управління»,1911р.), </a:t>
            </a:r>
            <a:r>
              <a:rPr lang="uk-UA" sz="2800" dirty="0" err="1">
                <a:solidFill>
                  <a:schemeClr val="tx1"/>
                </a:solidFill>
                <a:latin typeface="Times New Roman" panose="02020603050405020304" pitchFamily="18" charset="0"/>
                <a:cs typeface="Times New Roman" panose="02020603050405020304" pitchFamily="18" charset="0"/>
              </a:rPr>
              <a:t>Френк</a:t>
            </a:r>
            <a:r>
              <a:rPr lang="uk-UA" sz="2800" dirty="0">
                <a:solidFill>
                  <a:schemeClr val="tx1"/>
                </a:solidFill>
                <a:latin typeface="Times New Roman" panose="02020603050405020304" pitchFamily="18" charset="0"/>
                <a:cs typeface="Times New Roman" panose="02020603050405020304" pitchFamily="18" charset="0"/>
              </a:rPr>
              <a:t> та Ліліан </a:t>
            </a:r>
            <a:r>
              <a:rPr lang="uk-UA" sz="2800" dirty="0" err="1">
                <a:solidFill>
                  <a:schemeClr val="tx1"/>
                </a:solidFill>
                <a:latin typeface="Times New Roman" panose="02020603050405020304" pitchFamily="18" charset="0"/>
                <a:cs typeface="Times New Roman" panose="02020603050405020304" pitchFamily="18" charset="0"/>
              </a:rPr>
              <a:t>Гілбрет</a:t>
            </a:r>
            <a:r>
              <a:rPr lang="uk-UA" sz="2800" dirty="0">
                <a:solidFill>
                  <a:schemeClr val="tx1"/>
                </a:solidFill>
                <a:latin typeface="Times New Roman" panose="02020603050405020304" pitchFamily="18" charset="0"/>
                <a:cs typeface="Times New Roman" panose="02020603050405020304" pitchFamily="18" charset="0"/>
              </a:rPr>
              <a:t>, Генрі </a:t>
            </a:r>
            <a:r>
              <a:rPr lang="uk-UA" sz="2800" dirty="0" smtClean="0">
                <a:solidFill>
                  <a:schemeClr val="tx1"/>
                </a:solidFill>
                <a:latin typeface="Times New Roman" panose="02020603050405020304" pitchFamily="18" charset="0"/>
                <a:cs typeface="Times New Roman" panose="02020603050405020304" pitchFamily="18" charset="0"/>
              </a:rPr>
              <a:t>Форд, </a:t>
            </a:r>
            <a:r>
              <a:rPr lang="uk-UA" sz="2800" dirty="0">
                <a:solidFill>
                  <a:schemeClr val="tx1"/>
                </a:solidFill>
                <a:latin typeface="Times New Roman" panose="02020603050405020304" pitchFamily="18" charset="0"/>
                <a:cs typeface="Times New Roman" panose="02020603050405020304" pitchFamily="18" charset="0"/>
              </a:rPr>
              <a:t>Генрі </a:t>
            </a:r>
            <a:r>
              <a:rPr lang="uk-UA" sz="2800" dirty="0" err="1" smtClean="0">
                <a:solidFill>
                  <a:schemeClr val="tx1"/>
                </a:solidFill>
                <a:latin typeface="Times New Roman" panose="02020603050405020304" pitchFamily="18" charset="0"/>
                <a:cs typeface="Times New Roman" panose="02020603050405020304" pitchFamily="18" charset="0"/>
              </a:rPr>
              <a:t>Гантт</a:t>
            </a:r>
            <a:endParaRPr lang="uk-UA" sz="28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1731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61345"/>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менеджменту. </a:t>
            </a:r>
            <a:endParaRPr lang="ru-RU" dirty="0"/>
          </a:p>
        </p:txBody>
      </p:sp>
      <p:sp>
        <p:nvSpPr>
          <p:cNvPr id="3" name="Объект 2"/>
          <p:cNvSpPr>
            <a:spLocks noGrp="1"/>
          </p:cNvSpPr>
          <p:nvPr>
            <p:ph idx="1"/>
          </p:nvPr>
        </p:nvSpPr>
        <p:spPr>
          <a:xfrm>
            <a:off x="942109" y="1620982"/>
            <a:ext cx="10673339" cy="4627418"/>
          </a:xfrm>
        </p:spPr>
        <p:txBody>
          <a:bodyPr>
            <a:noAutofit/>
          </a:bodyPr>
          <a:lstStyle/>
          <a:p>
            <a:pPr marL="0" indent="0" algn="just">
              <a:spcBef>
                <a:spcPts val="0"/>
              </a:spcBef>
              <a:buNone/>
            </a:pPr>
            <a:r>
              <a:rPr lang="uk-UA" sz="2600" dirty="0" smtClean="0">
                <a:solidFill>
                  <a:schemeClr val="tx1"/>
                </a:solidFill>
                <a:latin typeface="Times New Roman" panose="02020603050405020304" pitchFamily="18" charset="0"/>
                <a:cs typeface="Times New Roman" panose="02020603050405020304" pitchFamily="18" charset="0"/>
              </a:rPr>
              <a:t>Основний внесок Ф. Тейлора в науку управління полягає в таких досягненнях: </a:t>
            </a:r>
          </a:p>
          <a:p>
            <a:pPr algn="just">
              <a:spcBef>
                <a:spcPts val="0"/>
              </a:spcBef>
              <a:buAutoNum type="arabicPeriod"/>
            </a:pPr>
            <a:r>
              <a:rPr lang="uk-UA" sz="2600" dirty="0" smtClean="0">
                <a:solidFill>
                  <a:schemeClr val="tx1"/>
                </a:solidFill>
                <a:latin typeface="Times New Roman" panose="02020603050405020304" pitchFamily="18" charset="0"/>
                <a:cs typeface="Times New Roman" panose="02020603050405020304" pitchFamily="18" charset="0"/>
              </a:rPr>
              <a:t>Започаткування ретельного вивчення трудового процесу, його операцій і робіт. </a:t>
            </a:r>
          </a:p>
          <a:p>
            <a:pPr algn="just">
              <a:spcBef>
                <a:spcPts val="0"/>
              </a:spcBef>
              <a:buAutoNum type="arabicPeriod"/>
            </a:pPr>
            <a:r>
              <a:rPr lang="uk-UA" sz="2600" dirty="0" smtClean="0">
                <a:solidFill>
                  <a:schemeClr val="tx1"/>
                </a:solidFill>
                <a:latin typeface="Times New Roman" panose="02020603050405020304" pitchFamily="18" charset="0"/>
                <a:cs typeface="Times New Roman" panose="02020603050405020304" pitchFamily="18" charset="0"/>
              </a:rPr>
              <a:t>Актуалізація важливості добору та підготовки персоналу для виконання конкретних операцій. </a:t>
            </a:r>
          </a:p>
          <a:p>
            <a:pPr algn="just">
              <a:spcBef>
                <a:spcPts val="0"/>
              </a:spcBef>
              <a:buAutoNum type="arabicPeriod"/>
            </a:pPr>
            <a:r>
              <a:rPr lang="uk-UA" sz="2600" dirty="0" smtClean="0">
                <a:solidFill>
                  <a:schemeClr val="tx1"/>
                </a:solidFill>
                <a:latin typeface="Times New Roman" panose="02020603050405020304" pitchFamily="18" charset="0"/>
                <a:cs typeface="Times New Roman" panose="02020603050405020304" pitchFamily="18" charset="0"/>
              </a:rPr>
              <a:t>Доведення важливості справедливої винагороди за виконану роботу. </a:t>
            </a:r>
          </a:p>
          <a:p>
            <a:pPr marL="0" indent="0" algn="just">
              <a:spcBef>
                <a:spcPts val="0"/>
              </a:spcBef>
              <a:buNone/>
            </a:pPr>
            <a:r>
              <a:rPr lang="uk-UA" sz="2600" dirty="0" smtClean="0">
                <a:solidFill>
                  <a:schemeClr val="tx1"/>
                </a:solidFill>
                <a:latin typeface="Times New Roman" panose="02020603050405020304" pitchFamily="18" charset="0"/>
                <a:cs typeface="Times New Roman" panose="02020603050405020304" pitchFamily="18" charset="0"/>
              </a:rPr>
              <a:t>Головна ідея - управління має стати системою, що ґрунтується на певних наукових принципах, здійснюватися спеціально розробленими методами й заходами, тобто необхідно </a:t>
            </a:r>
            <a:r>
              <a:rPr lang="uk-UA" sz="2600" dirty="0" err="1" smtClean="0">
                <a:solidFill>
                  <a:schemeClr val="tx1"/>
                </a:solidFill>
                <a:latin typeface="Times New Roman" panose="02020603050405020304" pitchFamily="18" charset="0"/>
                <a:cs typeface="Times New Roman" panose="02020603050405020304" pitchFamily="18" charset="0"/>
              </a:rPr>
              <a:t>проєктувати</a:t>
            </a:r>
            <a:r>
              <a:rPr lang="uk-UA" sz="2600" dirty="0" smtClean="0">
                <a:solidFill>
                  <a:schemeClr val="tx1"/>
                </a:solidFill>
                <a:latin typeface="Times New Roman" panose="02020603050405020304" pitchFamily="18" charset="0"/>
                <a:cs typeface="Times New Roman" panose="02020603050405020304" pitchFamily="18" charset="0"/>
              </a:rPr>
              <a:t>, нормувати, стандартизувати не тільки техніку виробництва, але і працю, її організацію та управління</a:t>
            </a:r>
            <a:r>
              <a:rPr lang="uk-UA" sz="2400" dirty="0" smtClean="0">
                <a:solidFill>
                  <a:schemeClr val="tx1"/>
                </a:solidFill>
                <a:latin typeface="Times New Roman" panose="02020603050405020304" pitchFamily="18" charset="0"/>
                <a:cs typeface="Times New Roman" panose="02020603050405020304" pitchFamily="18" charset="0"/>
              </a:rPr>
              <a:t>.</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1494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3273" y="624110"/>
            <a:ext cx="9911339" cy="678217"/>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942109" y="1302327"/>
            <a:ext cx="10562503" cy="4932217"/>
          </a:xfrm>
        </p:spPr>
        <p:txBody>
          <a:bodyPr/>
          <a:lstStyle/>
          <a:p>
            <a:pPr marL="0" indent="0" algn="just">
              <a:buNone/>
            </a:pPr>
            <a:r>
              <a:rPr lang="uk-UA" sz="2800" b="1" i="1" dirty="0" smtClean="0">
                <a:solidFill>
                  <a:schemeClr val="tx1"/>
                </a:solidFill>
                <a:latin typeface="Times New Roman" panose="02020603050405020304" pitchFamily="18" charset="0"/>
                <a:cs typeface="Times New Roman" panose="02020603050405020304" pitchFamily="18" charset="0"/>
              </a:rPr>
              <a:t>Здобутки школи наукового управління</a:t>
            </a:r>
            <a:r>
              <a:rPr lang="uk-UA" sz="2800" dirty="0" smtClean="0">
                <a:solidFill>
                  <a:schemeClr val="tx1"/>
                </a:solidFill>
                <a:latin typeface="Times New Roman" panose="02020603050405020304" pitchFamily="18" charset="0"/>
                <a:cs typeface="Times New Roman" panose="02020603050405020304" pitchFamily="18" charset="0"/>
              </a:rPr>
              <a:t>:</a:t>
            </a:r>
            <a:endParaRPr lang="ru-RU" sz="2800" dirty="0" smtClean="0">
              <a:solidFill>
                <a:schemeClr val="tx1"/>
              </a:solidFill>
              <a:latin typeface="Times New Roman" panose="02020603050405020304" pitchFamily="18" charset="0"/>
              <a:cs typeface="Times New Roman" panose="02020603050405020304" pitchFamily="18" charset="0"/>
            </a:endParaRPr>
          </a:p>
          <a:p>
            <a:pPr marL="0" lvl="0" indent="0" algn="just">
              <a:buNone/>
            </a:pPr>
            <a:r>
              <a:rPr lang="uk-UA" sz="2800" b="1" i="1" dirty="0" smtClean="0">
                <a:solidFill>
                  <a:schemeClr val="tx1"/>
                </a:solidFill>
                <a:latin typeface="Times New Roman" panose="02020603050405020304" pitchFamily="18" charset="0"/>
                <a:cs typeface="Times New Roman" panose="02020603050405020304" pitchFamily="18" charset="0"/>
              </a:rPr>
              <a:t>- обґрунтоване нормування праці</a:t>
            </a:r>
            <a:r>
              <a:rPr lang="uk-UA" sz="2800" dirty="0" smtClean="0">
                <a:solidFill>
                  <a:schemeClr val="tx1"/>
                </a:solidFill>
                <a:latin typeface="Times New Roman" panose="02020603050405020304" pitchFamily="18" charset="0"/>
                <a:cs typeface="Times New Roman" panose="02020603050405020304" pitchFamily="18" charset="0"/>
              </a:rPr>
              <a:t>, включаючи необхідність відпочинку та перерв (реалістичних завдань);</a:t>
            </a:r>
            <a:endParaRPr lang="ru-RU" sz="2800" dirty="0" smtClean="0">
              <a:solidFill>
                <a:schemeClr val="tx1"/>
              </a:solidFill>
              <a:latin typeface="Times New Roman" panose="02020603050405020304" pitchFamily="18" charset="0"/>
              <a:cs typeface="Times New Roman" panose="02020603050405020304" pitchFamily="18" charset="0"/>
            </a:endParaRPr>
          </a:p>
          <a:p>
            <a:pPr marL="0" lv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 доведення необхідності </a:t>
            </a:r>
            <a:r>
              <a:rPr lang="uk-UA" sz="2800" b="1" i="1" dirty="0" smtClean="0">
                <a:solidFill>
                  <a:schemeClr val="tx1"/>
                </a:solidFill>
                <a:latin typeface="Times New Roman" panose="02020603050405020304" pitchFamily="18" charset="0"/>
                <a:cs typeface="Times New Roman" panose="02020603050405020304" pitchFamily="18" charset="0"/>
              </a:rPr>
              <a:t>відбору робітників для виконання певних операцій</a:t>
            </a:r>
            <a:r>
              <a:rPr lang="uk-UA" sz="2800" dirty="0" smtClean="0">
                <a:solidFill>
                  <a:schemeClr val="tx1"/>
                </a:solidFill>
                <a:latin typeface="Times New Roman" panose="02020603050405020304" pitchFamily="18" charset="0"/>
                <a:cs typeface="Times New Roman" panose="02020603050405020304" pitchFamily="18" charset="0"/>
              </a:rPr>
              <a:t>, а також їх навчання;</a:t>
            </a:r>
            <a:endParaRPr lang="ru-RU" sz="2800" dirty="0" smtClean="0">
              <a:solidFill>
                <a:schemeClr val="tx1"/>
              </a:solidFill>
              <a:latin typeface="Times New Roman" panose="02020603050405020304" pitchFamily="18" charset="0"/>
              <a:cs typeface="Times New Roman" panose="02020603050405020304" pitchFamily="18" charset="0"/>
            </a:endParaRPr>
          </a:p>
          <a:p>
            <a:pPr marL="0" lv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 впровадження практики </a:t>
            </a:r>
            <a:r>
              <a:rPr lang="uk-UA" sz="2800" b="1" i="1" dirty="0" smtClean="0">
                <a:solidFill>
                  <a:schemeClr val="tx1"/>
                </a:solidFill>
                <a:latin typeface="Times New Roman" panose="02020603050405020304" pitchFamily="18" charset="0"/>
                <a:cs typeface="Times New Roman" panose="02020603050405020304" pitchFamily="18" charset="0"/>
              </a:rPr>
              <a:t>стимулювання кращих результатів</a:t>
            </a:r>
            <a:r>
              <a:rPr lang="uk-UA" sz="2800" dirty="0" smtClean="0">
                <a:solidFill>
                  <a:schemeClr val="tx1"/>
                </a:solidFill>
                <a:latin typeface="Times New Roman" panose="02020603050405020304" pitchFamily="18" charset="0"/>
                <a:cs typeface="Times New Roman" panose="02020603050405020304" pitchFamily="18" charset="0"/>
              </a:rPr>
              <a:t> робітників-виконавців;</a:t>
            </a:r>
            <a:endParaRPr lang="ru-RU" sz="2800" dirty="0" smtClean="0">
              <a:solidFill>
                <a:schemeClr val="tx1"/>
              </a:solidFill>
              <a:latin typeface="Times New Roman" panose="02020603050405020304" pitchFamily="18" charset="0"/>
              <a:cs typeface="Times New Roman" panose="02020603050405020304" pitchFamily="18" charset="0"/>
            </a:endParaRPr>
          </a:p>
          <a:p>
            <a:pPr marL="0" lvl="0" indent="0" algn="just">
              <a:buNone/>
            </a:pPr>
            <a:r>
              <a:rPr lang="uk-UA" sz="2800" b="1" i="1" dirty="0" smtClean="0">
                <a:solidFill>
                  <a:schemeClr val="tx1"/>
                </a:solidFill>
                <a:latin typeface="Times New Roman" panose="02020603050405020304" pitchFamily="18" charset="0"/>
                <a:cs typeface="Times New Roman" panose="02020603050405020304" pitchFamily="18" charset="0"/>
              </a:rPr>
              <a:t>- </a:t>
            </a:r>
            <a:r>
              <a:rPr lang="uk-UA" sz="2800" b="1" i="1" dirty="0">
                <a:solidFill>
                  <a:schemeClr val="tx1"/>
                </a:solidFill>
                <a:latin typeface="Times New Roman" panose="02020603050405020304" pitchFamily="18" charset="0"/>
                <a:cs typeface="Times New Roman" panose="02020603050405020304" pitchFamily="18" charset="0"/>
              </a:rPr>
              <a:t>відокремлення управлінських функцій</a:t>
            </a:r>
            <a:r>
              <a:rPr lang="uk-UA" sz="2800" dirty="0">
                <a:solidFill>
                  <a:schemeClr val="tx1"/>
                </a:solidFill>
                <a:latin typeface="Times New Roman" panose="02020603050405020304" pitchFamily="18" charset="0"/>
                <a:cs typeface="Times New Roman" panose="02020603050405020304" pitchFamily="18" charset="0"/>
              </a:rPr>
              <a:t> </a:t>
            </a:r>
            <a:r>
              <a:rPr lang="uk-UA" sz="2800" b="1" i="1" dirty="0" smtClean="0">
                <a:solidFill>
                  <a:schemeClr val="tx1"/>
                </a:solidFill>
                <a:latin typeface="Times New Roman" panose="02020603050405020304" pitchFamily="18" charset="0"/>
                <a:cs typeface="Times New Roman" panose="02020603050405020304" pitchFamily="18" charset="0"/>
              </a:rPr>
              <a:t>(планування) </a:t>
            </a:r>
            <a:r>
              <a:rPr lang="uk-UA" sz="2800" dirty="0" smtClean="0">
                <a:solidFill>
                  <a:schemeClr val="tx1"/>
                </a:solidFill>
                <a:latin typeface="Times New Roman" panose="02020603050405020304" pitchFamily="18" charset="0"/>
                <a:cs typeface="Times New Roman" panose="02020603050405020304" pitchFamily="18" charset="0"/>
              </a:rPr>
              <a:t>від </a:t>
            </a:r>
            <a:r>
              <a:rPr lang="uk-UA" sz="2800" dirty="0">
                <a:solidFill>
                  <a:schemeClr val="tx1"/>
                </a:solidFill>
                <a:latin typeface="Times New Roman" panose="02020603050405020304" pitchFamily="18" charset="0"/>
                <a:cs typeface="Times New Roman" panose="02020603050405020304" pitchFamily="18" charset="0"/>
              </a:rPr>
              <a:t>фактичного виконання робіт.</a:t>
            </a:r>
            <a:endParaRPr lang="ru-RU" sz="2800"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6111921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2545" y="624110"/>
            <a:ext cx="9842067" cy="719781"/>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872836" y="1343891"/>
            <a:ext cx="10631776" cy="4765963"/>
          </a:xfrm>
        </p:spPr>
        <p:txBody>
          <a:bodyPr>
            <a:normAutofit/>
          </a:bodyPr>
          <a:lstStyle/>
          <a:p>
            <a:pPr marL="0" indent="0" algn="just">
              <a:buNone/>
            </a:pPr>
            <a:r>
              <a:rPr lang="uk-UA" sz="2800" b="1" i="1" u="sng" dirty="0">
                <a:solidFill>
                  <a:schemeClr val="tx1"/>
                </a:solidFill>
                <a:latin typeface="Times New Roman" panose="02020603050405020304" pitchFamily="18" charset="0"/>
                <a:cs typeface="Times New Roman" panose="02020603050405020304" pitchFamily="18" charset="0"/>
              </a:rPr>
              <a:t>Адміністративна школа</a:t>
            </a:r>
            <a:r>
              <a:rPr lang="uk-UA" sz="2800" dirty="0">
                <a:solidFill>
                  <a:schemeClr val="tx1"/>
                </a:solidFill>
                <a:latin typeface="Times New Roman" panose="02020603050405020304" pitchFamily="18" charset="0"/>
                <a:cs typeface="Times New Roman" panose="02020603050405020304" pitchFamily="18" charset="0"/>
              </a:rPr>
              <a:t> (класична теорія організації) опрацьовувала підходи до удосконалення управління організацією в цілому. </a:t>
            </a:r>
            <a:endParaRPr lang="uk-UA" sz="2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Представники </a:t>
            </a:r>
            <a:r>
              <a:rPr lang="uk-UA" sz="2800" dirty="0">
                <a:solidFill>
                  <a:schemeClr val="tx1"/>
                </a:solidFill>
                <a:latin typeface="Times New Roman" panose="02020603050405020304" pitchFamily="18" charset="0"/>
                <a:cs typeface="Times New Roman" panose="02020603050405020304" pitchFamily="18" charset="0"/>
              </a:rPr>
              <a:t>цієї школи (А. </a:t>
            </a:r>
            <a:r>
              <a:rPr lang="uk-UA" sz="2800" dirty="0" err="1">
                <a:solidFill>
                  <a:schemeClr val="tx1"/>
                </a:solidFill>
                <a:latin typeface="Times New Roman" panose="02020603050405020304" pitchFamily="18" charset="0"/>
                <a:cs typeface="Times New Roman" panose="02020603050405020304" pitchFamily="18" charset="0"/>
              </a:rPr>
              <a:t>Файоль</a:t>
            </a:r>
            <a:r>
              <a:rPr lang="uk-UA" sz="2800" dirty="0">
                <a:solidFill>
                  <a:schemeClr val="tx1"/>
                </a:solidFill>
                <a:latin typeface="Times New Roman" panose="02020603050405020304" pitchFamily="18" charset="0"/>
                <a:cs typeface="Times New Roman" panose="02020603050405020304" pitchFamily="18" charset="0"/>
              </a:rPr>
              <a:t>, М. Вебер, Л. </a:t>
            </a:r>
            <a:r>
              <a:rPr lang="uk-UA" sz="2800" dirty="0" err="1">
                <a:solidFill>
                  <a:schemeClr val="tx1"/>
                </a:solidFill>
                <a:latin typeface="Times New Roman" panose="02020603050405020304" pitchFamily="18" charset="0"/>
                <a:cs typeface="Times New Roman" panose="02020603050405020304" pitchFamily="18" charset="0"/>
              </a:rPr>
              <a:t>Урвік</a:t>
            </a:r>
            <a:r>
              <a:rPr lang="uk-UA" sz="2800" dirty="0">
                <a:solidFill>
                  <a:schemeClr val="tx1"/>
                </a:solidFill>
                <a:latin typeface="Times New Roman" panose="02020603050405020304" pitchFamily="18" charset="0"/>
                <a:cs typeface="Times New Roman" panose="02020603050405020304" pitchFamily="18" charset="0"/>
              </a:rPr>
              <a:t>, Ч. Бернард) намагалися вирізнити </a:t>
            </a:r>
            <a:r>
              <a:rPr lang="uk-UA" sz="2800" b="1" i="1" dirty="0">
                <a:solidFill>
                  <a:schemeClr val="tx1"/>
                </a:solidFill>
                <a:latin typeface="Times New Roman" panose="02020603050405020304" pitchFamily="18" charset="0"/>
                <a:cs typeface="Times New Roman" panose="02020603050405020304" pitchFamily="18" charset="0"/>
              </a:rPr>
              <a:t>загальні характеристики та закономірності управління організацією загалом. </a:t>
            </a:r>
            <a:r>
              <a:rPr lang="uk-UA" sz="2800" dirty="0">
                <a:solidFill>
                  <a:schemeClr val="tx1"/>
                </a:solidFill>
                <a:latin typeface="Times New Roman" panose="02020603050405020304" pitchFamily="18" charset="0"/>
                <a:cs typeface="Times New Roman" panose="02020603050405020304" pitchFamily="18" charset="0"/>
              </a:rPr>
              <a:t>Метою їх досліджень було визначення </a:t>
            </a:r>
            <a:r>
              <a:rPr lang="uk-UA" sz="2800" b="1" i="1" dirty="0">
                <a:solidFill>
                  <a:schemeClr val="tx1"/>
                </a:solidFill>
                <a:latin typeface="Times New Roman" panose="02020603050405020304" pitchFamily="18" charset="0"/>
                <a:cs typeface="Times New Roman" panose="02020603050405020304" pitchFamily="18" charset="0"/>
              </a:rPr>
              <a:t>універсальних принципів управління</a:t>
            </a:r>
            <a:r>
              <a:rPr lang="uk-UA" sz="2800" dirty="0">
                <a:solidFill>
                  <a:schemeClr val="tx1"/>
                </a:solidFill>
                <a:latin typeface="Times New Roman" panose="02020603050405020304" pitchFamily="18" charset="0"/>
                <a:cs typeface="Times New Roman" panose="02020603050405020304" pitchFamily="18" charset="0"/>
              </a:rPr>
              <a:t>, дотримуючись яких організація досягатиме успіху</a:t>
            </a:r>
            <a:r>
              <a:rPr lang="uk-UA" sz="2800" dirty="0" smtClean="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61884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89054"/>
          </a:xfrm>
        </p:spPr>
        <p:txBody>
          <a:bodyPr/>
          <a:lstStyle/>
          <a:p>
            <a:r>
              <a:rPr lang="uk-UA" dirty="0">
                <a:solidFill>
                  <a:schemeClr val="tx1"/>
                </a:solidFill>
                <a:latin typeface="Times New Roman" panose="02020603050405020304" pitchFamily="18" charset="0"/>
                <a:cs typeface="Times New Roman" panose="02020603050405020304" pitchFamily="18" charset="0"/>
              </a:rPr>
              <a:t>2. Ранні теорії </a:t>
            </a:r>
            <a:r>
              <a:rPr lang="uk-UA" dirty="0" smtClean="0">
                <a:solidFill>
                  <a:schemeClr val="tx1"/>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955964" y="1413163"/>
            <a:ext cx="10548648" cy="4973781"/>
          </a:xfrm>
        </p:spPr>
        <p:txBody>
          <a:bodyPr>
            <a:normAutofit lnSpcReduction="10000"/>
          </a:bodyPr>
          <a:lstStyle/>
          <a:p>
            <a:pPr marL="0" indent="0" algn="just">
              <a:buNone/>
            </a:pPr>
            <a:r>
              <a:rPr lang="uk-UA" sz="2800" b="1" dirty="0" smtClean="0">
                <a:solidFill>
                  <a:schemeClr val="tx1"/>
                </a:solidFill>
                <a:latin typeface="Times New Roman" panose="02020603050405020304" pitchFamily="18" charset="0"/>
                <a:cs typeface="Times New Roman" panose="02020603050405020304" pitchFamily="18" charset="0"/>
              </a:rPr>
              <a:t>Анрі </a:t>
            </a:r>
            <a:r>
              <a:rPr lang="uk-UA" sz="2800" b="1" dirty="0" err="1" smtClean="0">
                <a:solidFill>
                  <a:schemeClr val="tx1"/>
                </a:solidFill>
                <a:latin typeface="Times New Roman" panose="02020603050405020304" pitchFamily="18" charset="0"/>
                <a:cs typeface="Times New Roman" panose="02020603050405020304" pitchFamily="18" charset="0"/>
              </a:rPr>
              <a:t>Файоль</a:t>
            </a:r>
            <a:r>
              <a:rPr lang="uk-UA" sz="2800" b="1" dirty="0" smtClean="0">
                <a:solidFill>
                  <a:schemeClr val="tx1"/>
                </a:solidFill>
                <a:latin typeface="Times New Roman" panose="02020603050405020304" pitchFamily="18" charset="0"/>
                <a:cs typeface="Times New Roman" panose="02020603050405020304" pitchFamily="18" charset="0"/>
              </a:rPr>
              <a:t> </a:t>
            </a:r>
            <a:r>
              <a:rPr lang="uk-UA" sz="2800" dirty="0" smtClean="0">
                <a:solidFill>
                  <a:schemeClr val="tx1"/>
                </a:solidFill>
                <a:latin typeface="Times New Roman" panose="02020603050405020304" pitchFamily="18" charset="0"/>
                <a:cs typeface="Times New Roman" panose="02020603050405020304" pitchFamily="18" charset="0"/>
              </a:rPr>
              <a:t>розглядав теорію управління (в його термінології – адміністрування) як сукупність правил, прийомів, принципів, спрямованих на здійснення підприємницької діяльності найефективнішим способом, оптимально використовуючи ресурси й можливості підприємства. </a:t>
            </a:r>
          </a:p>
          <a:p>
            <a:pPr mar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Його теорія адміністрування умовно поділена на дві частини: перша пов’язана з розумінням функцій управління (планування, організація, розпорядження, координування, контроль), друга – з розумінням його принципів </a:t>
            </a:r>
            <a:endParaRPr lang="uk-UA" sz="2800" b="1"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uk-UA" sz="2800" b="1" dirty="0" smtClean="0">
                <a:solidFill>
                  <a:schemeClr val="tx1"/>
                </a:solidFill>
                <a:latin typeface="Times New Roman" panose="02020603050405020304" pitchFamily="18" charset="0"/>
                <a:cs typeface="Times New Roman" panose="02020603050405020304" pitchFamily="18" charset="0"/>
              </a:rPr>
              <a:t>14 принципів Анрі </a:t>
            </a:r>
            <a:r>
              <a:rPr lang="uk-UA" sz="2800" b="1" dirty="0" err="1" smtClean="0">
                <a:solidFill>
                  <a:schemeClr val="tx1"/>
                </a:solidFill>
                <a:latin typeface="Times New Roman" panose="02020603050405020304" pitchFamily="18" charset="0"/>
                <a:cs typeface="Times New Roman" panose="02020603050405020304" pitchFamily="18" charset="0"/>
              </a:rPr>
              <a:t>Файоля</a:t>
            </a:r>
            <a:endParaRPr lang="uk-UA" sz="2800" b="1"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uk-UA" sz="2800" b="1" dirty="0" smtClean="0">
                <a:solidFill>
                  <a:schemeClr val="tx1"/>
                </a:solidFill>
                <a:latin typeface="Times New Roman" panose="02020603050405020304" pitchFamily="18" charset="0"/>
                <a:cs typeface="Times New Roman" panose="02020603050405020304" pitchFamily="18" charset="0"/>
              </a:rPr>
              <a:t>Ідеальна бюрократія Макса Вебера</a:t>
            </a:r>
          </a:p>
          <a:p>
            <a:pPr marL="0" indent="0" algn="just">
              <a:buNone/>
            </a:pPr>
            <a:endParaRPr lang="ru-RU"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9501047"/>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1016</TotalTime>
  <Words>2941</Words>
  <Application>Microsoft Office PowerPoint</Application>
  <PresentationFormat>Широкоэкранный</PresentationFormat>
  <Paragraphs>147</Paragraphs>
  <Slides>36</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36</vt:i4>
      </vt:variant>
    </vt:vector>
  </HeadingPairs>
  <TitlesOfParts>
    <vt:vector size="42" baseType="lpstr">
      <vt:lpstr>Arial</vt:lpstr>
      <vt:lpstr>Calibri</vt:lpstr>
      <vt:lpstr>Century Gothic</vt:lpstr>
      <vt:lpstr>Times New Roman</vt:lpstr>
      <vt:lpstr>Wingdings 3</vt:lpstr>
      <vt:lpstr>Легкий дым</vt:lpstr>
      <vt:lpstr>Тема 2. Історія розвитку менеджменту  1. Історія розвитку управлінської думки у світі та в Україні. Передумови виникнення науки управління.  2. Класичні теорії менеджменту: школа наукового управління; класична (адміністративна) школа управління; школа людських відносин; школа поведінкових наук; емпірична школа, школа “соціальних систем”, нова школа.  3. Розвиток управлінської науки в Україні.  4. Характеристика інтегрованих підходів до управління: процесійний підхід; системний підхід; ситуаційний підхід.</vt:lpstr>
      <vt:lpstr>1. Еволюція управлінської думки.</vt:lpstr>
      <vt:lpstr>1. Еволюція управлінської думки.</vt:lpstr>
      <vt:lpstr>1. Еволюція управлінської думки.</vt:lpstr>
      <vt:lpstr>2. Ранні теорії менеджменту. </vt:lpstr>
      <vt:lpstr>2. Ранні теорії менеджменту. </vt:lpstr>
      <vt:lpstr>2. Ранні теорії менеджменту</vt:lpstr>
      <vt:lpstr>2. Ранні теорії менеджменту</vt:lpstr>
      <vt:lpstr>2. Ранні теорії менеджменту</vt:lpstr>
      <vt:lpstr>2. Ранні теорії менеджменту</vt:lpstr>
      <vt:lpstr>2. Ранні теорії менеджменту</vt:lpstr>
      <vt:lpstr>2. Ранні теорії менеджменту</vt:lpstr>
      <vt:lpstr>2. Ранні теорії менеджменту</vt:lpstr>
      <vt:lpstr>2. Ранні теорії менеджменту</vt:lpstr>
      <vt:lpstr>2. Ранні теорії менеджменту</vt:lpstr>
      <vt:lpstr>2. Ранні теорії менеджменту</vt:lpstr>
      <vt:lpstr>2. Ранні теорії менеджменту</vt:lpstr>
      <vt:lpstr>2. Ранні теорії менеджменту</vt:lpstr>
      <vt:lpstr>2. Ранні теорії менеджменту. </vt:lpstr>
      <vt:lpstr>2. Ранні теорії менеджменту</vt:lpstr>
      <vt:lpstr>3. Інтегровані підходи до управління.</vt:lpstr>
      <vt:lpstr>3. Інтегровані підходи до управління.</vt:lpstr>
      <vt:lpstr>3. Інтегровані підходи до управління.</vt:lpstr>
      <vt:lpstr>3. Інтегровані підходи до управління.</vt:lpstr>
      <vt:lpstr>3. Інтегровані підходи до управління.</vt:lpstr>
      <vt:lpstr>3. Інтегровані підходи до управління.</vt:lpstr>
      <vt:lpstr>3. Інтегровані підходи до управління.</vt:lpstr>
      <vt:lpstr>3. Інтегровані підходи до управління.</vt:lpstr>
      <vt:lpstr>4. Основні етапи розвитку управлінської науки в Україні</vt:lpstr>
      <vt:lpstr>4. Основні етапи розвитку управлінської науки в Україні</vt:lpstr>
      <vt:lpstr>4. Основні етапи розвитку управлінської науки в Україні</vt:lpstr>
      <vt:lpstr>4. Основні етапи розвитку управлінської науки в Україні</vt:lpstr>
      <vt:lpstr>4. Основні етапи розвитку управлінської науки в Україні</vt:lpstr>
      <vt:lpstr>5. Сучасний етап розвитку теорії управління. </vt:lpstr>
      <vt:lpstr>5. Сучасний етап розвитку теорії управління. </vt:lpstr>
      <vt:lpstr>5. Сучасний етап розвитку теорії управління.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Розвиток науки управління</dc:title>
  <dc:creator>zhalinska@gmail.com</dc:creator>
  <cp:lastModifiedBy>Пащенко Ольга Петрівна</cp:lastModifiedBy>
  <cp:revision>69</cp:revision>
  <dcterms:created xsi:type="dcterms:W3CDTF">2021-09-14T18:03:03Z</dcterms:created>
  <dcterms:modified xsi:type="dcterms:W3CDTF">2026-01-23T08:56:31Z</dcterms:modified>
</cp:coreProperties>
</file>