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5" r:id="rId5"/>
    <p:sldId id="257" r:id="rId6"/>
    <p:sldId id="263" r:id="rId7"/>
    <p:sldId id="259" r:id="rId8"/>
    <p:sldId id="268" r:id="rId9"/>
    <p:sldId id="269" r:id="rId10"/>
    <p:sldId id="270" r:id="rId11"/>
    <p:sldId id="271" r:id="rId12"/>
    <p:sldId id="272" r:id="rId13"/>
    <p:sldId id="273" r:id="rId14"/>
    <p:sldId id="278" r:id="rId15"/>
    <p:sldId id="279" r:id="rId16"/>
    <p:sldId id="287" r:id="rId17"/>
    <p:sldId id="288" r:id="rId18"/>
    <p:sldId id="276" r:id="rId19"/>
    <p:sldId id="277" r:id="rId20"/>
    <p:sldId id="282" r:id="rId21"/>
    <p:sldId id="274" r:id="rId22"/>
    <p:sldId id="275" r:id="rId23"/>
    <p:sldId id="290" r:id="rId24"/>
    <p:sldId id="281" r:id="rId25"/>
    <p:sldId id="283" r:id="rId26"/>
    <p:sldId id="284" r:id="rId27"/>
    <p:sldId id="262" r:id="rId28"/>
    <p:sldId id="285" r:id="rId29"/>
    <p:sldId id="289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6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31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91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4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38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76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89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6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9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58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00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932D9-AEC0-4FCA-ABF9-317D36C24F44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83F4-EF3D-4B9F-9359-D92A983DB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24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4388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Методологічні основи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96751"/>
            <a:ext cx="9144000" cy="326104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“управління” та “менеджмент”.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об’єкт управління.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завдання менеджменту.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як вид професійної діяльності. Менеджмент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система наукових знань. Менеджмент як мистецтво управління.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підприємці – ключові фігури ринкової економіки. Спільне та відмінне між менеджером та підприємцем.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управління, групи менеджерів.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менеджменту: виробництво, фінанси, кадри, нововведення, облік, збут, зовнішньоекономічна діяльність.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парадигми менеджменту.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20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вирішуються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8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57012"/>
            <a:ext cx="10515600" cy="80120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як вид професійної діяльності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як вид професійної діяльності передбачає: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орієнтацію фірми на потреби ринку і організацію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тієї продукції (послуг), яка може задовольнити споживачів і принести підприємству передбачений прибуток;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 намагання підвищити ефективність виробництва;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 прийняття управлінських рішень і відповідальність за їх ефективну реалізацію;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новітньої техніки, технології, інформаційних систем управління тощо.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408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як система наукових знань.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як наука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підґрунтя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вся сума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наука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7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580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як мистецтво управління.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таких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 ринку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61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1120"/>
          </a:xfrm>
        </p:spPr>
        <p:txBody>
          <a:bodyPr/>
          <a:lstStyle/>
          <a:p>
            <a:pPr algn="just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як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: </a:t>
            </a:r>
            <a:r>
              <a:rPr lang="ru-RU" dirty="0" err="1" smtClean="0"/>
              <a:t>вироблення</a:t>
            </a:r>
            <a:r>
              <a:rPr lang="ru-RU" dirty="0" smtClean="0"/>
              <a:t> плану </a:t>
            </a:r>
            <a:r>
              <a:rPr lang="ru-RU" dirty="0" err="1" smtClean="0"/>
              <a:t>дій</a:t>
            </a:r>
            <a:r>
              <a:rPr lang="ru-RU" dirty="0" smtClean="0"/>
              <a:t> та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успішне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та </a:t>
            </a:r>
            <a:r>
              <a:rPr lang="ru-RU" dirty="0" err="1" smtClean="0"/>
              <a:t>конкурентоспроможність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2. </a:t>
            </a:r>
            <a:r>
              <a:rPr lang="ru-RU" dirty="0" err="1" smtClean="0"/>
              <a:t>Організація</a:t>
            </a:r>
            <a:r>
              <a:rPr lang="ru-RU" dirty="0" smtClean="0"/>
              <a:t>: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та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та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3.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персоналом: </a:t>
            </a:r>
            <a:r>
              <a:rPr lang="ru-RU" dirty="0" err="1" smtClean="0"/>
              <a:t>забезпечення</a:t>
            </a:r>
            <a:r>
              <a:rPr lang="ru-RU" dirty="0" smtClean="0"/>
              <a:t> правильного </a:t>
            </a:r>
            <a:r>
              <a:rPr lang="ru-RU" dirty="0" err="1" smtClean="0"/>
              <a:t>підбору</a:t>
            </a:r>
            <a:r>
              <a:rPr lang="ru-RU" dirty="0" smtClean="0"/>
              <a:t> та </a:t>
            </a:r>
            <a:r>
              <a:rPr lang="ru-RU" dirty="0" err="1" smtClean="0"/>
              <a:t>навчання</a:t>
            </a:r>
            <a:r>
              <a:rPr lang="ru-RU" dirty="0" smtClean="0"/>
              <a:t> персоналу, </a:t>
            </a:r>
            <a:r>
              <a:rPr lang="ru-RU" dirty="0" err="1" smtClean="0"/>
              <a:t>мотивація</a:t>
            </a:r>
            <a:r>
              <a:rPr lang="ru-RU" dirty="0" smtClean="0"/>
              <a:t> та </a:t>
            </a:r>
            <a:r>
              <a:rPr lang="ru-RU" dirty="0" err="1" smtClean="0"/>
              <a:t>керівництво</a:t>
            </a:r>
            <a:r>
              <a:rPr lang="ru-RU" dirty="0" smtClean="0"/>
              <a:t> ними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4. </a:t>
            </a:r>
            <a:r>
              <a:rPr lang="ru-RU" dirty="0" err="1" smtClean="0"/>
              <a:t>Керування</a:t>
            </a:r>
            <a:r>
              <a:rPr lang="ru-RU" dirty="0" smtClean="0"/>
              <a:t> ресурсами: </a:t>
            </a:r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, </a:t>
            </a:r>
            <a:r>
              <a:rPr lang="ru-RU" dirty="0" err="1" smtClean="0"/>
              <a:t>матеріальних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максимальних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з </a:t>
            </a:r>
            <a:r>
              <a:rPr lang="ru-RU" dirty="0" err="1" smtClean="0"/>
              <a:t>мінімальних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5. 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: контроль та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та </a:t>
            </a:r>
            <a:r>
              <a:rPr lang="ru-RU" dirty="0" err="1" smtClean="0"/>
              <a:t>проєктів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 та </a:t>
            </a:r>
            <a:r>
              <a:rPr lang="ru-RU" dirty="0" err="1" smtClean="0"/>
              <a:t>технік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436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як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6. </a:t>
            </a:r>
            <a:r>
              <a:rPr lang="ru-RU" dirty="0" err="1" smtClean="0"/>
              <a:t>Розвиток</a:t>
            </a:r>
            <a:r>
              <a:rPr lang="ru-RU" dirty="0" smtClean="0"/>
              <a:t> та </a:t>
            </a:r>
            <a:r>
              <a:rPr lang="ru-RU" dirty="0" err="1" smtClean="0"/>
              <a:t>інновації</a:t>
            </a:r>
            <a:r>
              <a:rPr lang="ru-RU" dirty="0" smtClean="0"/>
              <a:t>: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оновлення</a:t>
            </a:r>
            <a:r>
              <a:rPr lang="ru-RU" dirty="0" smtClean="0"/>
              <a:t> та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і </a:t>
            </a:r>
            <a:r>
              <a:rPr lang="ru-RU" dirty="0" err="1" smtClean="0"/>
              <a:t>процесів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й </a:t>
            </a:r>
            <a:r>
              <a:rPr lang="ru-RU" dirty="0" err="1" smtClean="0"/>
              <a:t>успіху</a:t>
            </a:r>
            <a:r>
              <a:rPr lang="ru-RU" dirty="0" smtClean="0"/>
              <a:t> на ринку. </a:t>
            </a:r>
          </a:p>
          <a:p>
            <a:r>
              <a:rPr lang="ru-RU" dirty="0" smtClean="0"/>
              <a:t>7. 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ризиками</a:t>
            </a:r>
            <a:r>
              <a:rPr lang="ru-RU" dirty="0" smtClean="0"/>
              <a:t>: </a:t>
            </a:r>
            <a:r>
              <a:rPr lang="ru-RU" dirty="0" err="1" smtClean="0"/>
              <a:t>ідентифікація</a:t>
            </a:r>
            <a:r>
              <a:rPr lang="ru-RU" dirty="0" smtClean="0"/>
              <a:t> та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ризиками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на </a:t>
            </a:r>
            <a:r>
              <a:rPr lang="ru-RU" dirty="0" err="1" smtClean="0"/>
              <a:t>організацію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Взаємодія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 та партнерами: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 та партнерами з метою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на ринку та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потреб.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103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00000"/>
              </a:lnSpc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Яккока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7584"/>
            <a:ext cx="10515600" cy="4749379"/>
          </a:xfrm>
        </p:spPr>
        <p:txBody>
          <a:bodyPr>
            <a:normAutofit fontScale="25000" lnSpcReduction="20000"/>
          </a:bodyPr>
          <a:lstStyle/>
          <a:p>
            <a:r>
              <a:rPr lang="ru-RU" sz="7200" i="1" dirty="0" smtClean="0"/>
              <a:t>1</a:t>
            </a:r>
            <a:r>
              <a:rPr lang="ru-RU" sz="7200" i="1" dirty="0"/>
              <a:t>.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контактувати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людьми –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і вся.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скрізь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зосередитись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Тому,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спеціалістом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регулярно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задавати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 ставите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надії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збираєтеся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Регулярно, раз у три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 повинен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сісти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поруч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підбити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зробленого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Повинен бути порядок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письмового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виправляти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корпораціях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колективними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органами, не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комітетами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своєчасні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мотиватора</a:t>
            </a:r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481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Яккока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настроїти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енергійну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спілкуватися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похвалити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коли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висварити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телефону.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яку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Головною причиною, через яку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те,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погано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контактують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обмежується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заголовками і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підзаголовками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Звідси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читачами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роздумувати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здоровий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глузд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мавпою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Біда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просто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віриш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те,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наполегливо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добиватися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51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 В чому полягає різниця між менеджером і підприємцем</a:t>
            </a:r>
            <a:r>
              <a:rPr lang="uk-UA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05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8086" y="2940375"/>
            <a:ext cx="4013718" cy="95049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 і підприємці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909" y="139959"/>
            <a:ext cx="8453536" cy="655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3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Притча «Про дохлих коней»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У </a:t>
            </a:r>
            <a:r>
              <a:rPr lang="ru-RU" dirty="0" err="1"/>
              <a:t>житті</a:t>
            </a:r>
            <a:r>
              <a:rPr lang="ru-RU" dirty="0"/>
              <a:t> кожного з нас є </a:t>
            </a:r>
            <a:r>
              <a:rPr lang="ru-RU" dirty="0" err="1"/>
              <a:t>кілька</a:t>
            </a:r>
            <a:r>
              <a:rPr lang="ru-RU" dirty="0"/>
              <a:t> «</a:t>
            </a:r>
            <a:r>
              <a:rPr lang="ru-RU" dirty="0" err="1"/>
              <a:t>дохлих</a:t>
            </a:r>
            <a:r>
              <a:rPr lang="ru-RU" dirty="0"/>
              <a:t> коней». Але </a:t>
            </a:r>
            <a:r>
              <a:rPr lang="ru-RU" dirty="0" err="1"/>
              <a:t>замість</a:t>
            </a:r>
            <a:r>
              <a:rPr lang="ru-RU" dirty="0"/>
              <a:t>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невдачі</a:t>
            </a:r>
            <a:r>
              <a:rPr lang="ru-RU" dirty="0"/>
              <a:t> та провали, ми </a:t>
            </a:r>
            <a:r>
              <a:rPr lang="ru-RU" dirty="0" err="1"/>
              <a:t>створюємо</a:t>
            </a:r>
            <a:r>
              <a:rPr lang="ru-RU" dirty="0"/>
              <a:t> </a:t>
            </a:r>
            <a:r>
              <a:rPr lang="ru-RU" dirty="0" err="1"/>
              <a:t>цілу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виправлення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нічим</a:t>
            </a:r>
            <a:r>
              <a:rPr lang="ru-RU" dirty="0"/>
              <a:t> не </a:t>
            </a:r>
            <a:r>
              <a:rPr lang="ru-RU" dirty="0" err="1"/>
              <a:t>допомагають</a:t>
            </a:r>
            <a:r>
              <a:rPr lang="ru-RU" dirty="0"/>
              <a:t>. У </a:t>
            </a:r>
            <a:r>
              <a:rPr lang="ru-RU" dirty="0" err="1"/>
              <a:t>народі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комплекс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«</a:t>
            </a:r>
            <a:r>
              <a:rPr lang="ru-RU" dirty="0" err="1"/>
              <a:t>пофарбувати</a:t>
            </a:r>
            <a:r>
              <a:rPr lang="ru-RU" dirty="0"/>
              <a:t> та </a:t>
            </a:r>
            <a:r>
              <a:rPr lang="ru-RU" dirty="0" err="1"/>
              <a:t>викинути</a:t>
            </a:r>
            <a:r>
              <a:rPr lang="ru-RU" dirty="0"/>
              <a:t>». </a:t>
            </a:r>
            <a:r>
              <a:rPr lang="ru-RU" dirty="0" err="1"/>
              <a:t>Справжня</a:t>
            </a:r>
            <a:r>
              <a:rPr lang="ru-RU" dirty="0"/>
              <a:t> </a:t>
            </a:r>
            <a:r>
              <a:rPr lang="ru-RU" dirty="0" err="1"/>
              <a:t>життєва</a:t>
            </a:r>
            <a:r>
              <a:rPr lang="ru-RU" dirty="0"/>
              <a:t> </a:t>
            </a:r>
            <a:r>
              <a:rPr lang="ru-RU" dirty="0" err="1"/>
              <a:t>мудрість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якнайшвидше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слабку</a:t>
            </a:r>
            <a:r>
              <a:rPr lang="ru-RU" dirty="0"/>
              <a:t> ланку і не </a:t>
            </a:r>
            <a:r>
              <a:rPr lang="ru-RU" dirty="0" err="1"/>
              <a:t>витрачати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зайві</a:t>
            </a:r>
            <a:r>
              <a:rPr lang="ru-RU" dirty="0"/>
              <a:t> час, </a:t>
            </a:r>
            <a:r>
              <a:rPr lang="ru-RU" dirty="0" err="1"/>
              <a:t>гроші</a:t>
            </a:r>
            <a:r>
              <a:rPr lang="ru-RU" dirty="0"/>
              <a:t>, </a:t>
            </a:r>
            <a:r>
              <a:rPr lang="ru-RU" dirty="0" err="1"/>
              <a:t>зусилля</a:t>
            </a:r>
            <a:r>
              <a:rPr lang="ru-RU" dirty="0"/>
              <a:t>, </a:t>
            </a:r>
            <a:r>
              <a:rPr lang="ru-RU" dirty="0" err="1"/>
              <a:t>увага</a:t>
            </a:r>
            <a:r>
              <a:rPr lang="ru-RU" dirty="0"/>
              <a:t> та </a:t>
            </a:r>
            <a:r>
              <a:rPr lang="ru-RU" dirty="0" err="1"/>
              <a:t>нерви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6807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переслідують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5841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845" y="691696"/>
            <a:ext cx="10515600" cy="7265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іпостасях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людей;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вести за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авторитет,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партнерами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«основного удару»,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супротивників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676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людськими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якостями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володіти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менеджер?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20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адміністратор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згрупована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Концептуальна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талант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правильного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моделей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Здібність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схоплювати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часу,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доступно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безконфліктно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людьми,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мікроклімат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774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 управління. Групи менеджерів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0686" y="1821317"/>
            <a:ext cx="8022859" cy="366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27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917" y="355795"/>
            <a:ext cx="11095653" cy="49329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 управління. Групи менеджерів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110343"/>
            <a:ext cx="10843727" cy="50666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 (директор),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віце-президенти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(заступники),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директор.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планового,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н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360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745906"/>
            <a:ext cx="9899780" cy="570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07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0262" y="343604"/>
            <a:ext cx="8154954" cy="633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48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95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 менеджменту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961053"/>
            <a:ext cx="10515600" cy="521591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персоналу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перекваліфікацією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розстановкою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реорганізацій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менеджмент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потоками,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перетворювались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давали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дивіденди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сфера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довготермінових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бізнес-планів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22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2" y="11694"/>
            <a:ext cx="6400247" cy="684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0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індіанська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приказка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висловлює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наочніше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злізь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Здавалося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б, все ясно, але…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вмовляємо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б'ємо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дохлого коня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Ми говоримо: «Ми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скакали».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пожвавлення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коней.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дешевше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сидимо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коня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вмовляємо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конях.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розпізнавання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коней.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стягуємо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коней разом,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сподіваючись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скакатимуть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наймаємо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коней.</a:t>
            </a:r>
          </a:p>
        </p:txBody>
      </p:sp>
    </p:spTree>
    <p:extLst>
      <p:ext uri="{BB962C8B-B14F-4D97-AF65-F5344CB8AC3E}">
        <p14:creationId xmlns:p14="http://schemas.microsoft.com/office/powerpoint/2010/main" val="362704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«управління» і «менеджмент» пов’язані між собою.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Управління»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цілеспрямована дія на об’єкт із метою зміни його стану або поведінки. Управляти можна технікою, технологією, ресурсами тощо.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Менеджмент»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складовим елементом управління, під яким розуміють цілеспрямовану дію на колективи працівників або окремих виконавців із метою досягнення поставлених цілей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поняття «менеджмент» можна розглядати як науку і практику управління, як організацію управління фірмою і як процес прийняття управлінських рішень.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52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4002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 використовувані визначення дефініції «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менеджмент»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392699"/>
              </p:ext>
            </p:extLst>
          </p:nvPr>
        </p:nvGraphicFramePr>
        <p:xfrm>
          <a:off x="1567543" y="923732"/>
          <a:ext cx="7786642" cy="50223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5180">
                  <a:extLst>
                    <a:ext uri="{9D8B030D-6E8A-4147-A177-3AD203B41FA5}">
                      <a16:colId xmlns:a16="http://schemas.microsoft.com/office/drawing/2014/main" val="3317655088"/>
                    </a:ext>
                  </a:extLst>
                </a:gridCol>
                <a:gridCol w="6151462">
                  <a:extLst>
                    <a:ext uri="{9D8B030D-6E8A-4147-A177-3AD203B41FA5}">
                      <a16:colId xmlns:a16="http://schemas.microsoft.com/office/drawing/2014/main" val="1985382131"/>
                    </a:ext>
                  </a:extLst>
                </a:gridCol>
              </a:tblGrid>
              <a:tr h="1072301">
                <a:tc>
                  <a:txBody>
                    <a:bodyPr/>
                    <a:lstStyle/>
                    <a:p>
                      <a:pPr marL="17780">
                        <a:spcAft>
                          <a:spcPts val="0"/>
                        </a:spcAft>
                      </a:pP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Оксфордський словник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 marR="889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 (</a:t>
                      </a:r>
                      <a:r>
                        <a:rPr lang="uk-UA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управляти) – це вміння управлятися зі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справами, ситуацією тощо; влада і мистецтво керівництва; манера спілкування</a:t>
                      </a:r>
                      <a:r>
                        <a:rPr lang="uk-UA" sz="1400" spc="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400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людьми;</a:t>
                      </a:r>
                      <a:r>
                        <a:rPr lang="uk-UA" sz="140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апарат</a:t>
                      </a:r>
                      <a:r>
                        <a:rPr lang="uk-UA" sz="14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управління;</a:t>
                      </a:r>
                      <a:r>
                        <a:rPr lang="uk-UA" sz="1400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вміння</a:t>
                      </a:r>
                      <a:r>
                        <a:rPr lang="uk-UA" sz="1400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адміністративні</a:t>
                      </a:r>
                      <a:r>
                        <a:rPr lang="uk-UA" sz="140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" algn="just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організовувати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ефективну</a:t>
                      </a:r>
                      <a:r>
                        <a:rPr lang="uk-UA" sz="14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роботу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апарату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 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911416"/>
                  </a:ext>
                </a:extLst>
              </a:tr>
              <a:tr h="411265">
                <a:tc>
                  <a:txBody>
                    <a:bodyPr/>
                    <a:lstStyle/>
                    <a:p>
                      <a:pPr marL="177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</a:t>
                      </a:r>
                      <a:r>
                        <a:rPr lang="uk-UA" sz="140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 </a:t>
                      </a:r>
                      <a:r>
                        <a:rPr lang="uk-UA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Виханський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систематизований успішний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досвід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організацій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516397"/>
                  </a:ext>
                </a:extLst>
              </a:tr>
              <a:tr h="342383">
                <a:tc>
                  <a:txBody>
                    <a:bodyPr/>
                    <a:lstStyle/>
                    <a:p>
                      <a:pPr marL="177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lang="uk-UA" sz="140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Друкер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генерування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людської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енергії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їй 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напрямку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609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7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54544"/>
                  </a:ext>
                </a:extLst>
              </a:tr>
              <a:tr h="853588">
                <a:tc>
                  <a:txBody>
                    <a:bodyPr/>
                    <a:lstStyle/>
                    <a:p>
                      <a:pPr marL="177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Стадник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 marR="8255">
                        <a:spcAft>
                          <a:spcPts val="0"/>
                        </a:spcAft>
                        <a:tabLst>
                          <a:tab pos="929005" algn="l"/>
                          <a:tab pos="1765935" algn="l"/>
                          <a:tab pos="1964055" algn="l"/>
                          <a:tab pos="2522220" algn="l"/>
                          <a:tab pos="3436620" algn="l"/>
                          <a:tab pos="3693795" algn="l"/>
                          <a:tab pos="4032250" algn="l"/>
                          <a:tab pos="4393565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діяльності,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змістом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якої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цілеспрямований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uk-UA" sz="1400" spc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метою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координації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дій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організацією</a:t>
                      </a:r>
                      <a:r>
                        <a:rPr lang="uk-UA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поставлених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</a:t>
                      </a:r>
                      <a:r>
                        <a:rPr lang="uk-UA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нею 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590128"/>
                  </a:ext>
                </a:extLst>
              </a:tr>
              <a:tr h="637913">
                <a:tc>
                  <a:txBody>
                    <a:bodyPr/>
                    <a:lstStyle/>
                    <a:p>
                      <a:pPr marL="1778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 </a:t>
                      </a:r>
                      <a:r>
                        <a:rPr lang="uk-UA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Мескон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38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планування,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організації,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мотивації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контролю</a:t>
                      </a:r>
                      <a:r>
                        <a:rPr lang="uk-UA" sz="14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метою формулювання та досягнення цілей організації завдяки праці людей.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584262"/>
                  </a:ext>
                </a:extLst>
              </a:tr>
              <a:tr h="853588">
                <a:tc>
                  <a:txBody>
                    <a:bodyPr/>
                    <a:lstStyle/>
                    <a:p>
                      <a:pPr marL="177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</a:t>
                      </a:r>
                      <a:r>
                        <a:rPr lang="uk-UA" sz="140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Дафт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r>
                        <a:rPr lang="uk-UA" sz="14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4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результативне</a:t>
                      </a:r>
                      <a:r>
                        <a:rPr lang="uk-UA" sz="14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ефективне</a:t>
                      </a:r>
                      <a:r>
                        <a:rPr lang="uk-UA" sz="14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досягнення</a:t>
                      </a:r>
                      <a:r>
                        <a:rPr lang="uk-UA" sz="140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</a:t>
                      </a:r>
                      <a:r>
                        <a:rPr lang="uk-UA" sz="14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 шляхом</a:t>
                      </a:r>
                      <a:r>
                        <a:rPr lang="uk-UA" sz="1400" spc="3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планування,</a:t>
                      </a:r>
                      <a:r>
                        <a:rPr lang="uk-UA" sz="1400" spc="3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організації,</a:t>
                      </a:r>
                      <a:r>
                        <a:rPr lang="uk-UA" sz="1400" spc="3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керівництва</a:t>
                      </a:r>
                      <a:r>
                        <a:rPr lang="uk-UA" sz="1400" spc="3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3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контролю</a:t>
                      </a:r>
                      <a:r>
                        <a:rPr lang="uk-UA" sz="1400" spc="3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організаційних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860563"/>
                  </a:ext>
                </a:extLst>
              </a:tr>
              <a:tr h="637913">
                <a:tc>
                  <a:txBody>
                    <a:bodyPr/>
                    <a:lstStyle/>
                    <a:p>
                      <a:pPr marL="177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І.</a:t>
                      </a:r>
                      <a:r>
                        <a:rPr lang="uk-UA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Адізес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r>
                        <a:rPr lang="uk-UA" sz="14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2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400" spc="3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процес,</a:t>
                      </a:r>
                      <a:r>
                        <a:rPr lang="uk-UA" sz="1400" spc="3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сутність</a:t>
                      </a:r>
                      <a:r>
                        <a:rPr lang="uk-UA" sz="1400" spc="2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якого</a:t>
                      </a:r>
                      <a:r>
                        <a:rPr lang="uk-UA" sz="1400" spc="3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полягає</a:t>
                      </a:r>
                      <a:r>
                        <a:rPr lang="uk-UA" sz="1400" spc="2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400" spc="3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тому,</a:t>
                      </a:r>
                      <a:r>
                        <a:rPr lang="uk-UA" sz="1400" spc="3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uk-UA" sz="1400" spc="2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зробити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" marR="8255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923290" algn="l"/>
                          <a:tab pos="1854200" algn="l"/>
                          <a:tab pos="2120900" algn="l"/>
                          <a:tab pos="3303905" algn="l"/>
                          <a:tab pos="3507740" algn="l"/>
                          <a:tab pos="4792980" algn="l"/>
                          <a:tab pos="5059680" algn="l"/>
                        </a:tabLst>
                      </a:pPr>
                      <a:r>
                        <a:rPr lang="uk-UA" sz="140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Організацію ефективною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результативною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uk-UA" sz="140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короткостроковій </a:t>
                      </a:r>
                      <a:r>
                        <a:rPr lang="uk-UA" sz="1400" spc="-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</a:t>
                      </a:r>
                      <a:r>
                        <a:rPr lang="uk-UA" sz="1400" spc="-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довгостроковій перспективах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627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41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Поміж менеджерів-практиків та вчених ще й досі не існує єдності поглядів щодо сутності менеджменту: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вважають, що менеджмент – це професія орієнтована на практичне використання. Головне тут – реальний результат, який забезпечується накопиченим досвідом менеджера;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другі вважають, що менеджмент – це процес досягнення мети організації за допомогою інших людей. Тому, головне для менеджера - це мистецтво спілкування з людьми та керування ними;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 вважають, що менеджмент – процес прийняття раціональних рішень. Тому, головне завдання менеджера – це пошук оптимальних управлінських рішень за допомогою певних моделей та на основі використання системи наукових знань.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20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7231" y="1027906"/>
            <a:ext cx="742565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480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97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менеджменту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4359"/>
            <a:ext cx="10515600" cy="51226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ціллю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є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формах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Звідси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Ціллю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й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</a:p>
        </p:txBody>
      </p:sp>
    </p:spTree>
    <p:extLst>
      <p:ext uri="{BB962C8B-B14F-4D97-AF65-F5344CB8AC3E}">
        <p14:creationId xmlns:p14="http://schemas.microsoft.com/office/powerpoint/2010/main" val="1930226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68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менеджменту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1094"/>
            <a:ext cx="10515600" cy="5355869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становища на ринку.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входить: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кращих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плати;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dirty="0" smtClean="0"/>
              <a:t>.</a:t>
            </a:r>
          </a:p>
          <a:p>
            <a:pPr indent="0"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784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1951</Words>
  <Application>Microsoft Office PowerPoint</Application>
  <PresentationFormat>Широкоэкранный</PresentationFormat>
  <Paragraphs>125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Тема Office</vt:lpstr>
      <vt:lpstr>Тема 1. Методологічні основи менеджменту </vt:lpstr>
      <vt:lpstr>Притча «Про дохлих коней»</vt:lpstr>
      <vt:lpstr>Стара індіанська приказка висловлює цю думку наочніше: «Кінь здох — злізь». Здавалося б, все ясно, але…</vt:lpstr>
      <vt:lpstr>Терміни «управління» і «менеджмент» пов’язані між собою. </vt:lpstr>
      <vt:lpstr>Найчастіше використовувані визначення дефініції «менеджмент»</vt:lpstr>
      <vt:lpstr>Поміж менеджерів-практиків та вчених ще й досі не існує єдності поглядів щодо сутності менеджменту: </vt:lpstr>
      <vt:lpstr>Презентация PowerPoint</vt:lpstr>
      <vt:lpstr>Цілі менеджменту</vt:lpstr>
      <vt:lpstr>Завдання менеджменту</vt:lpstr>
      <vt:lpstr> До завдань, які вирішуються в менеджменті, також відносять:</vt:lpstr>
      <vt:lpstr>Менеджмент як вид професійної діяльності </vt:lpstr>
      <vt:lpstr>Менеджмент як система наукових знань.</vt:lpstr>
      <vt:lpstr>Менеджмент як мистецтво управління.</vt:lpstr>
      <vt:lpstr>Основні завдання менеджменту як мистецтва управління включають: </vt:lpstr>
      <vt:lpstr>Основні завдання менеджменту як мистецтва управління включають: (продовження)</vt:lpstr>
      <vt:lpstr>Підходи до оволодіння мистецтвом управління, сформульовані Лі Яккока. </vt:lpstr>
      <vt:lpstr>Підходи до оволодіння мистецтвом управління, сформульовані Лі Яккока (продовження)</vt:lpstr>
      <vt:lpstr>??? В чому полягає різниця між менеджером і підприємцем?</vt:lpstr>
      <vt:lpstr>Менеджери і підприємці </vt:lpstr>
      <vt:lpstr>Презентация PowerPoint</vt:lpstr>
      <vt:lpstr>Сучасний менеджер виступає в декількох іпостасях: </vt:lpstr>
      <vt:lpstr>??? Якими людськими якостями має володіти менеджер?</vt:lpstr>
      <vt:lpstr>Менеджер – професійний керівник, адміністратор на відповідному рівні. Успішність діяльності менеджера залежить від його майстерності, яка може бути згрупована у наступні сім категорій:</vt:lpstr>
      <vt:lpstr>Рівні управління. Групи менеджерів</vt:lpstr>
      <vt:lpstr>Рівні управління. Групи менеджерів</vt:lpstr>
      <vt:lpstr>Презентация PowerPoint</vt:lpstr>
      <vt:lpstr>Презентация PowerPoint</vt:lpstr>
      <vt:lpstr>Сфери менеджменту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67</cp:revision>
  <dcterms:created xsi:type="dcterms:W3CDTF">2024-09-03T18:37:38Z</dcterms:created>
  <dcterms:modified xsi:type="dcterms:W3CDTF">2024-09-03T19:55:15Z</dcterms:modified>
</cp:coreProperties>
</file>