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5" r:id="rId1"/>
  </p:sldMasterIdLst>
  <p:sldIdLst>
    <p:sldId id="256" r:id="rId2"/>
    <p:sldId id="257" r:id="rId3"/>
    <p:sldId id="258" r:id="rId4"/>
    <p:sldId id="292" r:id="rId5"/>
    <p:sldId id="294" r:id="rId6"/>
    <p:sldId id="295" r:id="rId7"/>
    <p:sldId id="296" r:id="rId8"/>
    <p:sldId id="293" r:id="rId9"/>
    <p:sldId id="301" r:id="rId10"/>
    <p:sldId id="323" r:id="rId11"/>
    <p:sldId id="303" r:id="rId12"/>
    <p:sldId id="324" r:id="rId13"/>
    <p:sldId id="304" r:id="rId14"/>
    <p:sldId id="305" r:id="rId15"/>
    <p:sldId id="306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8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9/3/2025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‹№›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66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9/3/2025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‹№›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1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9/3/2025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‹№›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4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9/3/2025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‹№›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9/3/2025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‹№›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25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9/3/2025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‹№›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9/3/2025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‹№›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7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9/3/2025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‹№›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9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9/3/2025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‹№›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4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9/3/2025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‹№›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3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9/3/2025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‹№›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6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9/3/2025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‹№›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39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05481"/>
            <a:ext cx="9064978" cy="175718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endParaRPr lang="uk-UA" sz="20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23348"/>
            <a:ext cx="9144000" cy="435133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uk-UA" sz="4000" b="1" i="1" dirty="0"/>
              <a:t>«Податковий менеджмент»</a:t>
            </a:r>
          </a:p>
          <a:p>
            <a:pPr marL="0" indent="0" algn="ctr">
              <a:buNone/>
              <a:defRPr/>
            </a:pPr>
            <a:endParaRPr lang="uk-UA" sz="4000" b="1" dirty="0"/>
          </a:p>
          <a:p>
            <a:pPr marL="0" indent="0" algn="ctr">
              <a:buNone/>
              <a:defRPr/>
            </a:pPr>
            <a:r>
              <a:rPr lang="uk-UA" sz="4000" b="1" dirty="0"/>
              <a:t>Тема лекції :</a:t>
            </a:r>
          </a:p>
          <a:p>
            <a:pPr marL="0" indent="0" algn="ctr">
              <a:buNone/>
              <a:defRPr/>
            </a:pPr>
            <a:r>
              <a:rPr lang="uk-UA" b="1" i="1" dirty="0"/>
              <a:t>«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Теоретичні,</a:t>
            </a:r>
            <a:r>
              <a:rPr lang="uk-UA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правові</a:t>
            </a:r>
            <a:r>
              <a:rPr lang="uk-UA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організаційні</a:t>
            </a:r>
            <a:r>
              <a:rPr lang="uk-UA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засади</a:t>
            </a:r>
            <a:r>
              <a:rPr lang="uk-UA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податкового</a:t>
            </a:r>
            <a:r>
              <a:rPr lang="uk-UA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менеджменту</a:t>
            </a:r>
            <a:r>
              <a:rPr lang="uk-UA" b="1" i="1" dirty="0"/>
              <a:t>»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223986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56" y="1212840"/>
            <a:ext cx="8748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uk-UA" sz="2400" dirty="0"/>
              <a:t>	</a:t>
            </a:r>
          </a:p>
          <a:p>
            <a:pPr algn="just" fontAlgn="base">
              <a:lnSpc>
                <a:spcPct val="150000"/>
              </a:lnSpc>
            </a:pPr>
            <a:endParaRPr lang="uk-UA" sz="2400" dirty="0"/>
          </a:p>
          <a:p>
            <a:pPr algn="just" fontAlgn="base">
              <a:lnSpc>
                <a:spcPct val="150000"/>
              </a:lnSpc>
            </a:pPr>
            <a:endParaRPr lang="uk-UA" sz="2400" dirty="0"/>
          </a:p>
          <a:p>
            <a:pPr algn="just" fontAlgn="base">
              <a:lnSpc>
                <a:spcPct val="150000"/>
              </a:lnSpc>
            </a:pPr>
            <a:endParaRPr lang="uk-UA" sz="2400" dirty="0"/>
          </a:p>
          <a:p>
            <a:pPr algn="ctr" fontAlgn="base">
              <a:lnSpc>
                <a:spcPct val="150000"/>
              </a:lnSpc>
            </a:pPr>
            <a:endParaRPr lang="uk-UA" sz="2400" dirty="0"/>
          </a:p>
          <a:p>
            <a:pPr algn="ctr" fontAlgn="base">
              <a:lnSpc>
                <a:spcPct val="150000"/>
              </a:lnSpc>
            </a:pPr>
            <a:endParaRPr lang="uk-UA" sz="2400" dirty="0"/>
          </a:p>
          <a:p>
            <a:pPr algn="ctr" fontAlgn="base">
              <a:lnSpc>
                <a:spcPct val="150000"/>
              </a:lnSpc>
            </a:pPr>
            <a:endParaRPr lang="uk-UA" sz="2400" dirty="0"/>
          </a:p>
          <a:p>
            <a:pPr algn="ctr" fontAlgn="base">
              <a:lnSpc>
                <a:spcPct val="150000"/>
              </a:lnSpc>
            </a:pPr>
            <a:endParaRPr lang="uk-UA" sz="2400" dirty="0"/>
          </a:p>
          <a:p>
            <a:pPr algn="ctr" fontAlgn="base">
              <a:lnSpc>
                <a:spcPct val="150000"/>
              </a:lnSpc>
            </a:pPr>
            <a:r>
              <a:rPr lang="uk-UA" sz="2400" b="1" dirty="0"/>
              <a:t>Рис. 4. Складові податкового регулювання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2961" t="20141" r="21073" b="15839"/>
          <a:stretch/>
        </p:blipFill>
        <p:spPr bwMode="auto">
          <a:xfrm>
            <a:off x="248356" y="1212840"/>
            <a:ext cx="8748888" cy="43480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7344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767" y="1681288"/>
            <a:ext cx="866237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/>
              <a:t>	</a:t>
            </a:r>
            <a:r>
              <a:rPr lang="uk-UA" sz="2800" b="1" i="1" dirty="0"/>
              <a:t>Корпоративний податковий менеджмент (мікрорівень) </a:t>
            </a:r>
            <a:r>
              <a:rPr lang="uk-UA" sz="2800" dirty="0"/>
              <a:t>– це процес управління системою податкового обліку підприємства.</a:t>
            </a:r>
          </a:p>
          <a:p>
            <a:pPr algn="just"/>
            <a:r>
              <a:rPr lang="uk-UA" sz="2800" dirty="0"/>
              <a:t>	</a:t>
            </a:r>
            <a:r>
              <a:rPr lang="uk-UA" sz="2800" b="1" i="1" dirty="0"/>
              <a:t>Об’єктом корпоративного податкового менеджменту</a:t>
            </a:r>
            <a:r>
              <a:rPr lang="uk-UA" sz="2800" dirty="0"/>
              <a:t> є система податкового обліку підприємства. </a:t>
            </a:r>
          </a:p>
          <a:p>
            <a:pPr algn="just"/>
            <a:r>
              <a:rPr lang="uk-UA" sz="2800" dirty="0"/>
              <a:t>	</a:t>
            </a:r>
            <a:r>
              <a:rPr lang="uk-UA" sz="2800" b="1" i="1" dirty="0"/>
              <a:t>Предмет корпоративного податкового менеджменту</a:t>
            </a:r>
            <a:r>
              <a:rPr lang="uk-UA" sz="2800" dirty="0"/>
              <a:t> – організаційне й методичне забезпечення системи податкового обліку підприємства</a:t>
            </a:r>
            <a:endParaRPr lang="ru-RU" sz="2800" dirty="0"/>
          </a:p>
          <a:p>
            <a:pPr algn="just" fontAlgn="base"/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061203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433" y="5114864"/>
            <a:ext cx="8827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Рис. </a:t>
            </a:r>
            <a:r>
              <a:rPr lang="en-US" sz="2400" b="1" dirty="0"/>
              <a:t>5</a:t>
            </a:r>
            <a:r>
              <a:rPr lang="uk-UA" sz="2400" b="1" dirty="0"/>
              <a:t>. Система податкового обліку підприємства</a:t>
            </a:r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9411" t="23632" r="19033" b="33691"/>
          <a:stretch/>
        </p:blipFill>
        <p:spPr bwMode="auto">
          <a:xfrm>
            <a:off x="534151" y="1223670"/>
            <a:ext cx="8075691" cy="28280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4825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642" y="4996552"/>
            <a:ext cx="9071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Рис. 6. Схема здійснення заходів корпоративного податкового менеджменту</a:t>
            </a:r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8203" t="55186" r="11556" b="17987"/>
          <a:stretch/>
        </p:blipFill>
        <p:spPr bwMode="auto">
          <a:xfrm>
            <a:off x="253497" y="1865013"/>
            <a:ext cx="8410669" cy="28246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1203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7041" y="4892064"/>
            <a:ext cx="412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Рис. 7. Функції податкових менеджерів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7115" t="41357" r="18278" b="18926"/>
          <a:stretch/>
        </p:blipFill>
        <p:spPr bwMode="auto">
          <a:xfrm>
            <a:off x="823865" y="1629624"/>
            <a:ext cx="7541537" cy="2879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1203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489" y="1647883"/>
            <a:ext cx="8715022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uk-UA" dirty="0"/>
              <a:t> 	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" y="5667966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Рис. 8. Основні функції корпоративного податкового менеджменту</a:t>
            </a: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8677" t="19088" r="18731" b="8188"/>
          <a:stretch/>
        </p:blipFill>
        <p:spPr bwMode="auto">
          <a:xfrm>
            <a:off x="564109" y="1114483"/>
            <a:ext cx="8365402" cy="38837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1203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5658" y="2218765"/>
            <a:ext cx="4679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124923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473" y="233832"/>
            <a:ext cx="8081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Зміст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706" y="1189007"/>
            <a:ext cx="83970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/>
              <a:t>1. Суть, завдання та складові податкового менеджменту. </a:t>
            </a:r>
          </a:p>
          <a:p>
            <a:pPr algn="just"/>
            <a:r>
              <a:rPr lang="uk-UA" sz="2800" dirty="0"/>
              <a:t>2. Принципи податкового менеджменту. </a:t>
            </a:r>
          </a:p>
          <a:p>
            <a:pPr algn="just"/>
            <a:r>
              <a:rPr lang="uk-UA" sz="2800" dirty="0"/>
              <a:t>3. Елементи державного та корпоративного податкового менеджменту. </a:t>
            </a:r>
          </a:p>
          <a:p>
            <a:pPr algn="just"/>
            <a:r>
              <a:rPr lang="uk-UA" sz="2800" dirty="0"/>
              <a:t>4. Функції державного та корпоративного податкового менеджменту.</a:t>
            </a:r>
          </a:p>
        </p:txBody>
      </p:sp>
    </p:spTree>
    <p:extLst>
      <p:ext uri="{BB962C8B-B14F-4D97-AF65-F5344CB8AC3E}">
        <p14:creationId xmlns:p14="http://schemas.microsoft.com/office/powerpoint/2010/main" val="398397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8681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/>
              <a:t>	</a:t>
            </a:r>
            <a:endParaRPr lang="uk-UA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510" y="1718650"/>
            <a:ext cx="85456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i="1" dirty="0"/>
              <a:t>	</a:t>
            </a:r>
            <a:r>
              <a:rPr lang="uk-UA" sz="2400" b="1" i="1" dirty="0"/>
              <a:t>Податковий менеджмент </a:t>
            </a:r>
            <a:r>
              <a:rPr lang="uk-UA" sz="2400" dirty="0"/>
              <a:t>– це система державного і корпоративного управління податковими потоками шляхом використання науково обґрунтованих ринкових форм і методів та ухвалення рішень у сфері управління податковими доходами і податковими витратами на </a:t>
            </a:r>
            <a:r>
              <a:rPr lang="uk-UA" sz="2400" dirty="0" err="1"/>
              <a:t>макро-</a:t>
            </a:r>
            <a:r>
              <a:rPr lang="uk-UA" sz="2400" dirty="0"/>
              <a:t> і </a:t>
            </a:r>
            <a:r>
              <a:rPr lang="uk-UA" sz="2400" dirty="0" err="1"/>
              <a:t>мікро</a:t>
            </a:r>
            <a:r>
              <a:rPr lang="uk-UA" sz="2400" dirty="0"/>
              <a:t> рівнях.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25728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399" y="575647"/>
            <a:ext cx="87376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uk-UA" dirty="0"/>
              <a:t>	</a:t>
            </a:r>
            <a:r>
              <a:rPr lang="uk-UA" sz="2400" dirty="0"/>
              <a:t>Основні </a:t>
            </a:r>
            <a:r>
              <a:rPr lang="uk-UA" sz="2400" b="1" i="1" dirty="0"/>
              <a:t>завдання податкового менеджменту</a:t>
            </a:r>
            <a:r>
              <a:rPr lang="uk-UA" sz="2400" dirty="0"/>
              <a:t>:</a:t>
            </a:r>
          </a:p>
          <a:p>
            <a:pPr lvl="0" algn="just">
              <a:lnSpc>
                <a:spcPct val="150000"/>
              </a:lnSpc>
            </a:pPr>
            <a:r>
              <a:rPr lang="uk-UA" sz="2400" dirty="0"/>
              <a:t>- забезпечення мобілізації грошових надходжень для виконання дохідної частини бюджетів різних рівнів;</a:t>
            </a:r>
            <a:endParaRPr lang="ru-RU" sz="2400" dirty="0"/>
          </a:p>
          <a:p>
            <a:pPr lvl="0" algn="just">
              <a:lnSpc>
                <a:spcPct val="150000"/>
              </a:lnSpc>
            </a:pPr>
            <a:r>
              <a:rPr lang="uk-UA" sz="2400" dirty="0"/>
              <a:t>- прогнозування обсягів податкових та інших надходжень на перспективу на основі прогнозних розрахунків доходів суб’єктів господарювання, галузей економіки, доходів регіонів тощо;</a:t>
            </a:r>
            <a:endParaRPr lang="ru-RU" sz="2400" dirty="0"/>
          </a:p>
          <a:p>
            <a:pPr lvl="0" algn="just">
              <a:lnSpc>
                <a:spcPct val="150000"/>
              </a:lnSpc>
            </a:pPr>
            <a:r>
              <a:rPr lang="uk-UA" sz="2400" dirty="0"/>
              <a:t>- розробка нових концепцій оподаткування, які б сприяли одночасному розвитку підприємницьких структур та соціальної сфери.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980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176" y="1124089"/>
            <a:ext cx="869132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/>
              <a:t>Види податкового менеджменту:</a:t>
            </a:r>
          </a:p>
          <a:p>
            <a:pPr>
              <a:lnSpc>
                <a:spcPct val="150000"/>
              </a:lnSpc>
            </a:pPr>
            <a:r>
              <a:rPr lang="uk-UA" sz="2400" dirty="0"/>
              <a:t>а)        податковий   менеджмент   на   макрорівні   (держава)   –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uk-UA" sz="2400" dirty="0"/>
              <a:t>фіскальний менеджмент;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uk-UA" sz="2400" dirty="0"/>
              <a:t>б) податковий менеджмент на мікрорівні (суб’єкт господарювання, установа) </a:t>
            </a:r>
            <a:r>
              <a:rPr lang="uk-UA" sz="2400" i="1" dirty="0"/>
              <a:t>– к</a:t>
            </a:r>
            <a:r>
              <a:rPr lang="uk-UA" sz="2400" dirty="0"/>
              <a:t>орпоративний менеджмент;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uk-UA" sz="2400" dirty="0"/>
              <a:t>в) податковий менеджмент на </a:t>
            </a:r>
            <a:r>
              <a:rPr lang="uk-UA" sz="2400" dirty="0" err="1"/>
              <a:t>субмікрорівні</a:t>
            </a:r>
            <a:r>
              <a:rPr lang="uk-UA" sz="2400" dirty="0"/>
              <a:t> (домогосподарство чи конкретна фізична особа) – персональний (індивідуальний) менеджмент.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980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5777" y="1000653"/>
            <a:ext cx="86924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 </a:t>
            </a:r>
            <a:br>
              <a:rPr lang="ru-RU" sz="2400" dirty="0"/>
            </a:br>
            <a:r>
              <a:rPr lang="uk-UA" sz="2400" dirty="0"/>
              <a:t>	</a:t>
            </a:r>
            <a:r>
              <a:rPr lang="ru-RU" sz="2400" dirty="0"/>
              <a:t> </a:t>
            </a:r>
            <a:r>
              <a:rPr lang="uk-UA" sz="2400" dirty="0"/>
              <a:t> </a:t>
            </a:r>
            <a:endParaRPr lang="ru-RU" sz="2400" dirty="0"/>
          </a:p>
          <a:p>
            <a:r>
              <a:rPr lang="uk-UA" sz="2400" dirty="0"/>
              <a:t> </a:t>
            </a:r>
            <a:endParaRPr lang="ru-RU" sz="2400" dirty="0"/>
          </a:p>
          <a:p>
            <a:r>
              <a:rPr lang="uk-UA" sz="2400" dirty="0"/>
              <a:t> </a:t>
            </a:r>
            <a:endParaRPr lang="ru-RU" sz="2400" dirty="0"/>
          </a:p>
          <a:p>
            <a:r>
              <a:rPr lang="uk-UA" sz="2400" dirty="0"/>
              <a:t> </a:t>
            </a:r>
            <a:endParaRPr lang="ru-RU" sz="2400" dirty="0"/>
          </a:p>
          <a:p>
            <a:r>
              <a:rPr lang="uk-UA" sz="2400" dirty="0"/>
              <a:t> </a:t>
            </a:r>
            <a:endParaRPr lang="ru-RU" sz="2400" dirty="0"/>
          </a:p>
          <a:p>
            <a:r>
              <a:rPr lang="uk-UA" sz="2400" dirty="0"/>
              <a:t> </a:t>
            </a:r>
            <a:endParaRPr lang="ru-RU" sz="2400" dirty="0"/>
          </a:p>
          <a:p>
            <a:r>
              <a:rPr lang="uk-UA" sz="2400" dirty="0"/>
              <a:t> </a:t>
            </a:r>
            <a:endParaRPr lang="ru-RU" sz="2400" dirty="0"/>
          </a:p>
          <a:p>
            <a:endParaRPr lang="uk-UA" sz="2400" b="1" dirty="0"/>
          </a:p>
          <a:p>
            <a:endParaRPr lang="uk-UA" sz="2400" b="1" dirty="0"/>
          </a:p>
          <a:p>
            <a:endParaRPr lang="uk-UA" sz="2400" b="1" dirty="0"/>
          </a:p>
          <a:p>
            <a:endParaRPr lang="uk-UA" sz="2400" b="1" dirty="0"/>
          </a:p>
          <a:p>
            <a:r>
              <a:rPr lang="uk-UA" sz="2400" b="1" dirty="0"/>
              <a:t>Рис. 1. Мета податкового менеджменту на </a:t>
            </a:r>
            <a:r>
              <a:rPr lang="uk-UA" sz="2400" b="1" dirty="0" err="1"/>
              <a:t>макро-</a:t>
            </a:r>
            <a:r>
              <a:rPr lang="uk-UA" sz="2400" b="1" dirty="0"/>
              <a:t> та мікрорівні</a:t>
            </a: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4320" t="25512" r="23943" b="30604"/>
          <a:stretch/>
        </p:blipFill>
        <p:spPr bwMode="auto">
          <a:xfrm>
            <a:off x="380247" y="1249377"/>
            <a:ext cx="8410668" cy="41283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9801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07422"/>
            <a:ext cx="87488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	</a:t>
            </a:r>
            <a:r>
              <a:rPr lang="uk-UA" sz="2400" b="1" i="1" dirty="0"/>
              <a:t>Об’єкт</a:t>
            </a:r>
            <a:r>
              <a:rPr lang="uk-UA" sz="2400" dirty="0"/>
              <a:t> державного податкового менеджменту - це відносини, що виникають між державою, в особі спеціально уповноважених органів державної влади, та платниками податків. </a:t>
            </a:r>
          </a:p>
          <a:p>
            <a:pPr algn="just"/>
            <a:r>
              <a:rPr lang="uk-UA" sz="2400" dirty="0"/>
              <a:t>	В межах визначеного об’єкту </a:t>
            </a:r>
            <a:r>
              <a:rPr lang="uk-UA" sz="2400" b="1" i="1" dirty="0"/>
              <a:t>предметом</a:t>
            </a:r>
            <a:r>
              <a:rPr lang="uk-UA" sz="2400" dirty="0"/>
              <a:t> державного податкового менеджменту є діяльність держави в сфері встановлення та стягнення до бюджетів податків, зборів (обов’язкових платежів).</a:t>
            </a:r>
          </a:p>
          <a:p>
            <a:pPr algn="just"/>
            <a:r>
              <a:rPr lang="uk-UA" sz="2400" dirty="0"/>
              <a:t>	</a:t>
            </a:r>
            <a:r>
              <a:rPr lang="uk-UA" sz="2400" b="1" i="1" dirty="0"/>
              <a:t>Суб’єктами</a:t>
            </a:r>
            <a:r>
              <a:rPr lang="uk-UA" sz="2400" dirty="0"/>
              <a:t> є органи державної влади, наділені повноваженнями в сфері оподаткування та всі групи платників податків.</a:t>
            </a:r>
            <a:endParaRPr lang="ru-RU" sz="2400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53227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178" y="1331019"/>
            <a:ext cx="8726312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uk-UA" dirty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9010" y="5405415"/>
            <a:ext cx="7577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Рис. 2. Функції державного податкового менеджменту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3339" t="38457" r="23489" b="24161"/>
          <a:stretch/>
        </p:blipFill>
        <p:spPr bwMode="auto">
          <a:xfrm>
            <a:off x="615636" y="1563454"/>
            <a:ext cx="8030423" cy="3587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980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2222" y="1060862"/>
            <a:ext cx="860213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endParaRPr lang="uk-UA" sz="2400" b="1" dirty="0"/>
          </a:p>
          <a:p>
            <a:pPr algn="ctr" fontAlgn="base">
              <a:lnSpc>
                <a:spcPct val="150000"/>
              </a:lnSpc>
            </a:pPr>
            <a:endParaRPr lang="uk-UA" sz="2400" b="1" dirty="0"/>
          </a:p>
          <a:p>
            <a:pPr algn="ctr" fontAlgn="base">
              <a:lnSpc>
                <a:spcPct val="150000"/>
              </a:lnSpc>
            </a:pPr>
            <a:endParaRPr lang="uk-UA" sz="2400" b="1" dirty="0"/>
          </a:p>
          <a:p>
            <a:pPr algn="ctr" fontAlgn="base">
              <a:lnSpc>
                <a:spcPct val="150000"/>
              </a:lnSpc>
            </a:pPr>
            <a:endParaRPr lang="uk-UA" sz="2400" b="1" dirty="0"/>
          </a:p>
          <a:p>
            <a:pPr algn="ctr" fontAlgn="base">
              <a:lnSpc>
                <a:spcPct val="150000"/>
              </a:lnSpc>
            </a:pPr>
            <a:endParaRPr lang="uk-UA" sz="2400" b="1" dirty="0"/>
          </a:p>
          <a:p>
            <a:pPr algn="ctr" fontAlgn="base">
              <a:lnSpc>
                <a:spcPct val="150000"/>
              </a:lnSpc>
            </a:pPr>
            <a:endParaRPr lang="uk-UA" sz="2400" b="1" dirty="0"/>
          </a:p>
          <a:p>
            <a:pPr algn="ctr" fontAlgn="base">
              <a:lnSpc>
                <a:spcPct val="150000"/>
              </a:lnSpc>
            </a:pPr>
            <a:endParaRPr lang="uk-UA" sz="2400" b="1" dirty="0"/>
          </a:p>
          <a:p>
            <a:pPr algn="ctr" fontAlgn="base">
              <a:lnSpc>
                <a:spcPct val="150000"/>
              </a:lnSpc>
            </a:pPr>
            <a:endParaRPr lang="uk-UA" sz="2400" b="1" dirty="0"/>
          </a:p>
          <a:p>
            <a:pPr algn="ctr" fontAlgn="base">
              <a:lnSpc>
                <a:spcPct val="150000"/>
              </a:lnSpc>
            </a:pPr>
            <a:r>
              <a:rPr lang="uk-UA" sz="2400" b="1" dirty="0"/>
              <a:t>Рис. 3. Елементи податкового менеджменту</a:t>
            </a:r>
            <a:endParaRPr lang="uk-UA" sz="2400" i="1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1374" t="29944" r="21526" b="23221"/>
          <a:stretch/>
        </p:blipFill>
        <p:spPr bwMode="auto">
          <a:xfrm>
            <a:off x="450382" y="1060862"/>
            <a:ext cx="8265814" cy="43185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120377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1591</TotalTime>
  <Words>399</Words>
  <Application>Microsoft Office PowerPoint</Application>
  <PresentationFormat>Екран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Ретро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Alina</dc:creator>
  <cp:lastModifiedBy>ASUS</cp:lastModifiedBy>
  <cp:revision>140</cp:revision>
  <dcterms:created xsi:type="dcterms:W3CDTF">2014-09-16T21:32:06Z</dcterms:created>
  <dcterms:modified xsi:type="dcterms:W3CDTF">2025-09-03T12:21:43Z</dcterms:modified>
</cp:coreProperties>
</file>