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0" r:id="rId10"/>
    <p:sldId id="269" r:id="rId11"/>
    <p:sldId id="270" r:id="rId12"/>
    <p:sldId id="263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82" r:id="rId22"/>
    <p:sldId id="279" r:id="rId23"/>
    <p:sldId id="281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B03F3F2-9888-4453-A727-F7D58A23F62B}" type="datetimeFigureOut">
              <a:rPr lang="uk-UA" smtClean="0"/>
              <a:pPr/>
              <a:t>04.09.2025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84F1808-7FB8-46E4-9EC7-9C908F4011F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F3F2-9888-4453-A727-F7D58A23F62B}" type="datetimeFigureOut">
              <a:rPr lang="uk-UA" smtClean="0"/>
              <a:pPr/>
              <a:t>04.09.2025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1808-7FB8-46E4-9EC7-9C908F4011F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EB03F3F2-9888-4453-A727-F7D58A23F62B}" type="datetimeFigureOut">
              <a:rPr lang="uk-UA" smtClean="0"/>
              <a:pPr/>
              <a:t>04.09.2025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4F1808-7FB8-46E4-9EC7-9C908F4011F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F3F2-9888-4453-A727-F7D58A23F62B}" type="datetimeFigureOut">
              <a:rPr lang="uk-UA" smtClean="0"/>
              <a:pPr/>
              <a:t>04.09.2025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1808-7FB8-46E4-9EC7-9C908F4011F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03F3F2-9888-4453-A727-F7D58A23F62B}" type="datetimeFigureOut">
              <a:rPr lang="uk-UA" smtClean="0"/>
              <a:pPr/>
              <a:t>04.09.2025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684F1808-7FB8-46E4-9EC7-9C908F4011F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F3F2-9888-4453-A727-F7D58A23F62B}" type="datetimeFigureOut">
              <a:rPr lang="uk-UA" smtClean="0"/>
              <a:pPr/>
              <a:t>04.09.2025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1808-7FB8-46E4-9EC7-9C908F4011F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F3F2-9888-4453-A727-F7D58A23F62B}" type="datetimeFigureOut">
              <a:rPr lang="uk-UA" smtClean="0"/>
              <a:pPr/>
              <a:t>04.09.2025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1808-7FB8-46E4-9EC7-9C908F4011F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F3F2-9888-4453-A727-F7D58A23F62B}" type="datetimeFigureOut">
              <a:rPr lang="uk-UA" smtClean="0"/>
              <a:pPr/>
              <a:t>04.09.2025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1808-7FB8-46E4-9EC7-9C908F4011F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03F3F2-9888-4453-A727-F7D58A23F62B}" type="datetimeFigureOut">
              <a:rPr lang="uk-UA" smtClean="0"/>
              <a:pPr/>
              <a:t>04.09.2025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1808-7FB8-46E4-9EC7-9C908F4011F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F3F2-9888-4453-A727-F7D58A23F62B}" type="datetimeFigureOut">
              <a:rPr lang="uk-UA" smtClean="0"/>
              <a:pPr/>
              <a:t>04.09.2025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1808-7FB8-46E4-9EC7-9C908F4011F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F3F2-9888-4453-A727-F7D58A23F62B}" type="datetimeFigureOut">
              <a:rPr lang="uk-UA" smtClean="0"/>
              <a:pPr/>
              <a:t>04.09.2025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1808-7FB8-46E4-9EC7-9C908F4011F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B03F3F2-9888-4453-A727-F7D58A23F62B}" type="datetimeFigureOut">
              <a:rPr lang="uk-UA" smtClean="0"/>
              <a:pPr/>
              <a:t>04.09.2025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84F1808-7FB8-46E4-9EC7-9C908F4011F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29343" y="533400"/>
            <a:ext cx="7312932" cy="3886200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3200" b="1" dirty="0">
                <a:latin typeface="Bookman Old Style" pitchFamily="18" charset="0"/>
              </a:rPr>
            </a:br>
            <a:br>
              <a:rPr lang="uk-UA" sz="3200" dirty="0">
                <a:latin typeface="Bookman Old Style" pitchFamily="18" charset="0"/>
              </a:rPr>
            </a:br>
            <a:r>
              <a:rPr lang="uk-UA" sz="3200" b="1" dirty="0">
                <a:latin typeface="Bookman Old Style" pitchFamily="18" charset="0"/>
              </a:rPr>
              <a:t>Єдина  державна  система цивільного  захисту  та  її  складові. Законодавче  та  нормативно-правове забезпечення її функціонування.</a:t>
            </a:r>
            <a:br>
              <a:rPr lang="uk-UA" sz="3600" b="1" dirty="0">
                <a:latin typeface="Bookman Old Style" pitchFamily="18" charset="0"/>
              </a:rPr>
            </a:br>
            <a:br>
              <a:rPr lang="uk-UA" sz="3600" dirty="0">
                <a:latin typeface="Bookman Old Style" pitchFamily="18" charset="0"/>
              </a:rPr>
            </a:br>
            <a:endParaRPr lang="uk-UA" sz="3600" b="1" dirty="0">
              <a:solidFill>
                <a:schemeClr val="accent5"/>
              </a:solidFill>
              <a:latin typeface="Bookman Old Style" pitchFamily="18" charset="0"/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2506" y="3611336"/>
            <a:ext cx="4181184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599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/>
              <a:t>Єдину</a:t>
            </a:r>
            <a:r>
              <a:rPr lang="ru-RU" sz="2800" dirty="0"/>
              <a:t> </a:t>
            </a:r>
            <a:r>
              <a:rPr lang="ru-RU" sz="2800" dirty="0" err="1"/>
              <a:t>державну</a:t>
            </a:r>
            <a:r>
              <a:rPr lang="ru-RU" sz="2800" dirty="0"/>
              <a:t> систему </a:t>
            </a:r>
            <a:r>
              <a:rPr lang="ru-RU" sz="2800" dirty="0" err="1"/>
              <a:t>цивільного</a:t>
            </a:r>
            <a:r>
              <a:rPr lang="ru-RU" sz="2800" dirty="0"/>
              <a:t> </a:t>
            </a:r>
            <a:r>
              <a:rPr lang="ru-RU" sz="2800" dirty="0" err="1"/>
              <a:t>захисту</a:t>
            </a:r>
            <a:r>
              <a:rPr lang="ru-RU" sz="2800" dirty="0"/>
              <a:t> </a:t>
            </a:r>
            <a:r>
              <a:rPr lang="ru-RU" sz="2800" dirty="0" err="1"/>
              <a:t>складають</a:t>
            </a:r>
            <a:r>
              <a:rPr lang="ru-RU" sz="2800" dirty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dirty="0" err="1">
                <a:latin typeface="Bookman Old Style" pitchFamily="18" charset="0"/>
              </a:rPr>
              <a:t>органи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управління</a:t>
            </a:r>
            <a:r>
              <a:rPr lang="ru-RU" dirty="0">
                <a:latin typeface="Bookman Old Style" pitchFamily="18" charset="0"/>
              </a:rPr>
              <a:t> ЕДСЦЗ;</a:t>
            </a:r>
          </a:p>
          <a:p>
            <a:r>
              <a:rPr lang="ru-RU" dirty="0" err="1">
                <a:latin typeface="Bookman Old Style" pitchFamily="18" charset="0"/>
              </a:rPr>
              <a:t>сили</a:t>
            </a:r>
            <a:r>
              <a:rPr lang="ru-RU" dirty="0">
                <a:latin typeface="Bookman Old Style" pitchFamily="18" charset="0"/>
              </a:rPr>
              <a:t>, </a:t>
            </a:r>
            <a:r>
              <a:rPr lang="ru-RU" dirty="0" err="1">
                <a:latin typeface="Bookman Old Style" pitchFamily="18" charset="0"/>
              </a:rPr>
              <a:t>призначені</a:t>
            </a:r>
            <a:r>
              <a:rPr lang="ru-RU" dirty="0">
                <a:latin typeface="Bookman Old Style" pitchFamily="18" charset="0"/>
              </a:rPr>
              <a:t> для </a:t>
            </a:r>
            <a:r>
              <a:rPr lang="ru-RU" dirty="0" err="1">
                <a:latin typeface="Bookman Old Style" pitchFamily="18" charset="0"/>
              </a:rPr>
              <a:t>виконання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завдань</a:t>
            </a:r>
            <a:r>
              <a:rPr lang="ru-RU" dirty="0">
                <a:latin typeface="Bookman Old Style" pitchFamily="18" charset="0"/>
              </a:rPr>
              <a:t> ЦЗ;</a:t>
            </a:r>
          </a:p>
          <a:p>
            <a:r>
              <a:rPr lang="ru-RU" dirty="0" err="1">
                <a:latin typeface="Bookman Old Style" pitchFamily="18" charset="0"/>
              </a:rPr>
              <a:t>фонди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фінансових</a:t>
            </a:r>
            <a:r>
              <a:rPr lang="ru-RU" dirty="0">
                <a:latin typeface="Bookman Old Style" pitchFamily="18" charset="0"/>
              </a:rPr>
              <a:t>, </a:t>
            </a:r>
            <a:r>
              <a:rPr lang="ru-RU" dirty="0" err="1">
                <a:latin typeface="Bookman Old Style" pitchFamily="18" charset="0"/>
              </a:rPr>
              <a:t>медичних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матеріально-технічних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ресурсів</a:t>
            </a:r>
            <a:r>
              <a:rPr lang="ru-RU" dirty="0">
                <a:latin typeface="Bookman Old Style" pitchFamily="18" charset="0"/>
              </a:rPr>
              <a:t>;</a:t>
            </a:r>
          </a:p>
          <a:p>
            <a:r>
              <a:rPr lang="ru-RU" dirty="0" err="1">
                <a:latin typeface="Bookman Old Style" pitchFamily="18" charset="0"/>
              </a:rPr>
              <a:t>системи</a:t>
            </a:r>
            <a:r>
              <a:rPr lang="ru-RU" dirty="0">
                <a:latin typeface="Bookman Old Style" pitchFamily="18" charset="0"/>
              </a:rPr>
              <a:t>  </a:t>
            </a:r>
            <a:r>
              <a:rPr lang="ru-RU" dirty="0" err="1">
                <a:latin typeface="Bookman Old Style" pitchFamily="18" charset="0"/>
              </a:rPr>
              <a:t>зв’язку</a:t>
            </a:r>
            <a:r>
              <a:rPr lang="ru-RU" dirty="0">
                <a:latin typeface="Bookman Old Style" pitchFamily="18" charset="0"/>
              </a:rPr>
              <a:t>,  </a:t>
            </a:r>
            <a:r>
              <a:rPr lang="ru-RU" dirty="0" err="1">
                <a:latin typeface="Bookman Old Style" pitchFamily="18" charset="0"/>
              </a:rPr>
              <a:t>оповіщення</a:t>
            </a:r>
            <a:r>
              <a:rPr lang="ru-RU" dirty="0">
                <a:latin typeface="Bookman Old Style" pitchFamily="18" charset="0"/>
              </a:rPr>
              <a:t>  та  </a:t>
            </a:r>
            <a:r>
              <a:rPr lang="ru-RU" dirty="0" err="1">
                <a:latin typeface="Bookman Old Style" pitchFamily="18" charset="0"/>
              </a:rPr>
              <a:t>інформаційного</a:t>
            </a:r>
            <a:r>
              <a:rPr lang="ru-RU" dirty="0">
                <a:latin typeface="Bookman Old Style" pitchFamily="18" charset="0"/>
              </a:rPr>
              <a:t>  </a:t>
            </a:r>
            <a:r>
              <a:rPr lang="ru-RU" dirty="0" err="1">
                <a:latin typeface="Bookman Old Style" pitchFamily="18" charset="0"/>
              </a:rPr>
              <a:t>забезпечення</a:t>
            </a:r>
            <a:r>
              <a:rPr lang="ru-RU" dirty="0">
                <a:latin typeface="Bookman Old Style" pitchFamily="18" charset="0"/>
              </a:rPr>
              <a:t>;</a:t>
            </a:r>
          </a:p>
          <a:p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системамоніторингу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техногенної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природної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безпеки</a:t>
            </a:r>
            <a:r>
              <a:rPr lang="ru-RU" dirty="0">
                <a:latin typeface="Bookman Old Style" pitchFamily="18" charset="0"/>
              </a:rPr>
              <a:t> та </a:t>
            </a:r>
            <a:r>
              <a:rPr lang="ru-RU" dirty="0" err="1">
                <a:latin typeface="Bookman Old Style" pitchFamily="18" charset="0"/>
              </a:rPr>
              <a:t>прогнозування</a:t>
            </a:r>
            <a:r>
              <a:rPr lang="ru-RU" dirty="0">
                <a:latin typeface="Bookman Old Style" pitchFamily="18" charset="0"/>
              </a:rPr>
              <a:t> НС;</a:t>
            </a:r>
          </a:p>
          <a:p>
            <a:r>
              <a:rPr lang="ru-RU" dirty="0">
                <a:latin typeface="Bookman Old Style" pitchFamily="18" charset="0"/>
              </a:rPr>
              <a:t> система </a:t>
            </a:r>
            <a:r>
              <a:rPr lang="ru-RU" dirty="0" err="1">
                <a:latin typeface="Bookman Old Style" pitchFamily="18" charset="0"/>
              </a:rPr>
              <a:t>навчання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кадрів</a:t>
            </a:r>
            <a:r>
              <a:rPr lang="ru-RU" dirty="0">
                <a:latin typeface="Bookman Old Style" pitchFamily="18" charset="0"/>
              </a:rPr>
              <a:t>, </a:t>
            </a:r>
            <a:r>
              <a:rPr lang="ru-RU" dirty="0" err="1">
                <a:latin typeface="Bookman Old Style" pitchFamily="18" charset="0"/>
              </a:rPr>
              <a:t>керівного</a:t>
            </a:r>
            <a:r>
              <a:rPr lang="ru-RU" dirty="0">
                <a:latin typeface="Bookman Old Style" pitchFamily="18" charset="0"/>
              </a:rPr>
              <a:t> складу </a:t>
            </a:r>
            <a:r>
              <a:rPr lang="ru-RU" dirty="0" err="1">
                <a:latin typeface="Bookman Old Style" pitchFamily="18" charset="0"/>
              </a:rPr>
              <a:t>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фахівців</a:t>
            </a:r>
            <a:r>
              <a:rPr lang="ru-RU" dirty="0">
                <a:latin typeface="Bookman Old Style" pitchFamily="18" charset="0"/>
              </a:rPr>
              <a:t> у </a:t>
            </a:r>
            <a:r>
              <a:rPr lang="ru-RU" dirty="0" err="1">
                <a:latin typeface="Bookman Old Style" pitchFamily="18" charset="0"/>
              </a:rPr>
              <a:t>сфері</a:t>
            </a:r>
            <a:r>
              <a:rPr lang="ru-RU" dirty="0">
                <a:latin typeface="Bookman Old Style" pitchFamily="18" charset="0"/>
              </a:rPr>
              <a:t> ЦЗ, </a:t>
            </a:r>
            <a:r>
              <a:rPr lang="ru-RU" dirty="0" err="1">
                <a:latin typeface="Bookman Old Style" pitchFamily="18" charset="0"/>
              </a:rPr>
              <a:t>навчання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населення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діям</a:t>
            </a:r>
            <a:r>
              <a:rPr lang="ru-RU" dirty="0">
                <a:latin typeface="Bookman Old Style" pitchFamily="18" charset="0"/>
              </a:rPr>
              <a:t> в НС;</a:t>
            </a:r>
          </a:p>
          <a:p>
            <a:r>
              <a:rPr lang="ru-RU" dirty="0">
                <a:latin typeface="Bookman Old Style" pitchFamily="18" charset="0"/>
              </a:rPr>
              <a:t> система </a:t>
            </a:r>
            <a:r>
              <a:rPr lang="ru-RU" dirty="0" err="1">
                <a:latin typeface="Bookman Old Style" pitchFamily="18" charset="0"/>
              </a:rPr>
              <a:t>наукового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забезпечення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заходів</a:t>
            </a:r>
            <a:r>
              <a:rPr lang="ru-RU" dirty="0">
                <a:latin typeface="Bookman Old Style" pitchFamily="18" charset="0"/>
              </a:rPr>
              <a:t> 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73075"/>
            <a:ext cx="7227888" cy="3881438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/>
              <a:t>Загальне</a:t>
            </a:r>
            <a:r>
              <a:rPr lang="ru-RU" sz="2000" dirty="0"/>
              <a:t>  </a:t>
            </a:r>
            <a:r>
              <a:rPr lang="ru-RU" sz="2000" dirty="0" err="1"/>
              <a:t>керівництво</a:t>
            </a:r>
            <a:r>
              <a:rPr lang="ru-RU" sz="2000" dirty="0"/>
              <a:t>  ЄДСЦЗ  </a:t>
            </a:r>
            <a:r>
              <a:rPr lang="ru-RU" sz="2000" dirty="0" err="1"/>
              <a:t>здійснює</a:t>
            </a:r>
            <a:r>
              <a:rPr lang="ru-RU" sz="2000" dirty="0"/>
              <a:t>  </a:t>
            </a:r>
            <a:r>
              <a:rPr lang="ru-RU" sz="2000" dirty="0" err="1"/>
              <a:t>Кабінет</a:t>
            </a:r>
            <a:r>
              <a:rPr lang="ru-RU" sz="2000" dirty="0"/>
              <a:t>  </a:t>
            </a:r>
            <a:r>
              <a:rPr lang="ru-RU" sz="2000" dirty="0" err="1"/>
              <a:t>Міністрів</a:t>
            </a:r>
            <a:r>
              <a:rPr lang="ru-RU" sz="2000" dirty="0"/>
              <a:t>  </a:t>
            </a:r>
            <a:r>
              <a:rPr lang="ru-RU" sz="2000" dirty="0" err="1"/>
              <a:t>України</a:t>
            </a:r>
            <a:r>
              <a:rPr lang="ru-RU" sz="2000" dirty="0"/>
              <a:t>.  </a:t>
            </a:r>
            <a:r>
              <a:rPr lang="ru-RU" sz="2000" dirty="0" err="1"/>
              <a:t>Безпосереднє</a:t>
            </a:r>
            <a:r>
              <a:rPr lang="ru-RU" sz="2000" dirty="0"/>
              <a:t> </a:t>
            </a:r>
            <a:r>
              <a:rPr lang="ru-RU" sz="2000" dirty="0" err="1"/>
              <a:t>керівництво</a:t>
            </a:r>
            <a:r>
              <a:rPr lang="ru-RU" sz="2000" dirty="0"/>
              <a:t> </a:t>
            </a:r>
            <a:r>
              <a:rPr lang="ru-RU" sz="2000" dirty="0" err="1"/>
              <a:t>діяльністю</a:t>
            </a:r>
            <a:r>
              <a:rPr lang="ru-RU" sz="2000" dirty="0"/>
              <a:t> ЄДСЦЗ </a:t>
            </a:r>
            <a:r>
              <a:rPr lang="ru-RU" sz="2000" dirty="0" err="1"/>
              <a:t>покладається</a:t>
            </a:r>
            <a:r>
              <a:rPr lang="ru-RU" sz="2000" dirty="0"/>
              <a:t> на </a:t>
            </a:r>
            <a:r>
              <a:rPr lang="ru-RU" sz="2000" dirty="0" err="1"/>
              <a:t>спеціально</a:t>
            </a:r>
            <a:r>
              <a:rPr lang="ru-RU" sz="2000" dirty="0"/>
              <a:t> </a:t>
            </a:r>
            <a:r>
              <a:rPr lang="ru-RU" sz="2000" dirty="0" err="1"/>
              <a:t>уповноважений</a:t>
            </a:r>
            <a:r>
              <a:rPr lang="ru-RU" sz="2000" dirty="0"/>
              <a:t> </a:t>
            </a:r>
            <a:r>
              <a:rPr lang="ru-RU" sz="2000" dirty="0" err="1"/>
              <a:t>центральний</a:t>
            </a:r>
            <a:r>
              <a:rPr lang="ru-RU" sz="2000" dirty="0"/>
              <a:t> орган </a:t>
            </a:r>
            <a:r>
              <a:rPr lang="ru-RU" sz="2000" dirty="0" err="1"/>
              <a:t>виконавчої</a:t>
            </a:r>
            <a:r>
              <a:rPr lang="ru-RU" sz="2000" dirty="0"/>
              <a:t> </a:t>
            </a:r>
            <a:r>
              <a:rPr lang="ru-RU" sz="2000" dirty="0" err="1"/>
              <a:t>влади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питань</a:t>
            </a:r>
            <a:r>
              <a:rPr lang="ru-RU" sz="2000" dirty="0"/>
              <a:t> </a:t>
            </a:r>
            <a:r>
              <a:rPr lang="ru-RU" sz="2000" dirty="0" err="1"/>
              <a:t>цивільного</a:t>
            </a:r>
            <a:r>
              <a:rPr lang="ru-RU" sz="2000" dirty="0"/>
              <a:t> </a:t>
            </a:r>
            <a:r>
              <a:rPr lang="ru-RU" sz="2000" dirty="0" err="1"/>
              <a:t>захисту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забезпечує</a:t>
            </a:r>
            <a:r>
              <a:rPr lang="ru-RU" sz="2000" dirty="0"/>
              <a:t> </a:t>
            </a:r>
            <a:r>
              <a:rPr lang="ru-RU" sz="2000" dirty="0" err="1"/>
              <a:t>реалізацію</a:t>
            </a:r>
            <a:r>
              <a:rPr lang="ru-RU" sz="2000" dirty="0"/>
              <a:t> </a:t>
            </a:r>
            <a:r>
              <a:rPr lang="ru-RU" sz="2000" dirty="0" err="1"/>
              <a:t>заходівдержавної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r>
              <a:rPr lang="ru-RU" sz="2000" dirty="0"/>
              <a:t> у </a:t>
            </a:r>
            <a:r>
              <a:rPr lang="ru-RU" sz="2000" dirty="0" err="1"/>
              <a:t>сфері</a:t>
            </a:r>
            <a:r>
              <a:rPr lang="ru-RU" sz="2000" dirty="0"/>
              <a:t> ЦЗ. Таким органом </a:t>
            </a:r>
            <a:r>
              <a:rPr lang="ru-RU" sz="2000" dirty="0" err="1"/>
              <a:t>є</a:t>
            </a:r>
            <a:r>
              <a:rPr lang="ru-RU" sz="2000" dirty="0"/>
              <a:t>  </a:t>
            </a:r>
            <a:r>
              <a:rPr lang="ru-RU" sz="2000" dirty="0" err="1"/>
              <a:t>Державна</a:t>
            </a:r>
            <a:r>
              <a:rPr lang="ru-RU" sz="2000" dirty="0"/>
              <a:t> служба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надзвичайних</a:t>
            </a:r>
            <a:r>
              <a:rPr lang="ru-RU" sz="2000" dirty="0"/>
              <a:t> </a:t>
            </a:r>
            <a:r>
              <a:rPr lang="ru-RU" sz="2000" dirty="0" err="1"/>
              <a:t>ситуацій</a:t>
            </a:r>
            <a:r>
              <a:rPr lang="ru-RU" sz="2000" dirty="0"/>
              <a:t> (ДСНС </a:t>
            </a:r>
            <a:r>
              <a:rPr lang="ru-RU" sz="2000" dirty="0" err="1"/>
              <a:t>України</a:t>
            </a:r>
            <a:r>
              <a:rPr lang="ru-RU" sz="2000" dirty="0"/>
              <a:t>). </a:t>
            </a:r>
            <a:r>
              <a:rPr lang="ru-RU" sz="2000" dirty="0" err="1"/>
              <a:t>Діяльність</a:t>
            </a:r>
            <a:r>
              <a:rPr lang="ru-RU" sz="2000" dirty="0"/>
              <a:t> ДСНС </a:t>
            </a:r>
            <a:r>
              <a:rPr lang="ru-RU" sz="2000" dirty="0" err="1"/>
              <a:t>спрямовує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координує</a:t>
            </a:r>
            <a:r>
              <a:rPr lang="ru-RU" sz="2000" dirty="0"/>
              <a:t> </a:t>
            </a:r>
            <a:r>
              <a:rPr lang="ru-RU" sz="2000" dirty="0" err="1"/>
              <a:t>Кабінет</a:t>
            </a:r>
            <a:r>
              <a:rPr lang="ru-RU" sz="2000" dirty="0"/>
              <a:t> </a:t>
            </a:r>
            <a:r>
              <a:rPr lang="ru-RU" sz="2000" dirty="0" err="1"/>
              <a:t>Міністрів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через </a:t>
            </a:r>
            <a:r>
              <a:rPr lang="ru-RU" sz="2000" dirty="0" err="1"/>
              <a:t>Міністра</a:t>
            </a:r>
            <a:r>
              <a:rPr lang="ru-RU" sz="2000" dirty="0"/>
              <a:t> оборони </a:t>
            </a:r>
            <a:r>
              <a:rPr lang="ru-RU" sz="2000" dirty="0" err="1"/>
              <a:t>України</a:t>
            </a:r>
            <a:r>
              <a:rPr lang="ru-RU" sz="2000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577" y="3643311"/>
            <a:ext cx="3219452" cy="320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280" y="246345"/>
            <a:ext cx="7269272" cy="805841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90C226"/>
                </a:solidFill>
              </a:rPr>
              <a:t>Завдання, сили і засоби ЦЗ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812" y="1171034"/>
            <a:ext cx="7720209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До складу сил ЄДСЦЗ входять:</a:t>
            </a:r>
          </a:p>
          <a:p>
            <a:r>
              <a:rPr lang="uk-UA" dirty="0" err="1">
                <a:solidFill>
                  <a:schemeClr val="tx1"/>
                </a:solidFill>
              </a:rPr>
              <a:t>оперативно</a:t>
            </a:r>
            <a:r>
              <a:rPr lang="uk-UA" dirty="0">
                <a:solidFill>
                  <a:schemeClr val="tx1"/>
                </a:solidFill>
              </a:rPr>
              <a:t>-рятувальна служба цивільного захисту;</a:t>
            </a:r>
          </a:p>
          <a:p>
            <a:r>
              <a:rPr lang="uk-UA" dirty="0">
                <a:solidFill>
                  <a:schemeClr val="tx1"/>
                </a:solidFill>
              </a:rPr>
              <a:t>аварійно-рятувальні служби;</a:t>
            </a:r>
          </a:p>
          <a:p>
            <a:r>
              <a:rPr lang="uk-UA" dirty="0">
                <a:solidFill>
                  <a:schemeClr val="tx1"/>
                </a:solidFill>
              </a:rPr>
              <a:t>формування ЦЗ;</a:t>
            </a:r>
          </a:p>
          <a:p>
            <a:r>
              <a:rPr lang="uk-UA" dirty="0">
                <a:solidFill>
                  <a:schemeClr val="tx1"/>
                </a:solidFill>
              </a:rPr>
              <a:t>спеціальні служби ЦЗ;</a:t>
            </a:r>
          </a:p>
          <a:p>
            <a:r>
              <a:rPr lang="uk-UA" dirty="0" err="1">
                <a:solidFill>
                  <a:schemeClr val="tx1"/>
                </a:solidFill>
              </a:rPr>
              <a:t>пожежно</a:t>
            </a:r>
            <a:r>
              <a:rPr lang="uk-UA" dirty="0">
                <a:solidFill>
                  <a:schemeClr val="tx1"/>
                </a:solidFill>
              </a:rPr>
              <a:t>-рятувальні підрозділи (частини);</a:t>
            </a:r>
          </a:p>
          <a:p>
            <a:r>
              <a:rPr lang="uk-UA" dirty="0">
                <a:solidFill>
                  <a:schemeClr val="tx1"/>
                </a:solidFill>
              </a:rPr>
              <a:t>добровільні формування ЦЗ.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Кожен рівень ЄДСЦЗ має органи управління, запаси матеріальних та фінансових ресурсів, системи зв'язку та інформаційного забезпечення.</a:t>
            </a:r>
          </a:p>
        </p:txBody>
      </p:sp>
    </p:spTree>
    <p:extLst>
      <p:ext uri="{BB962C8B-B14F-4D97-AF65-F5344CB8AC3E}">
        <p14:creationId xmlns:p14="http://schemas.microsoft.com/office/powerpoint/2010/main" val="425118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599"/>
            <a:ext cx="7195458" cy="21118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Оперативно-рятувальна</a:t>
            </a:r>
            <a:r>
              <a:rPr lang="ru-RU" dirty="0"/>
              <a:t>  служба  </a:t>
            </a:r>
            <a:r>
              <a:rPr lang="ru-RU" dirty="0" err="1"/>
              <a:t>цивільного</a:t>
            </a:r>
            <a:r>
              <a:rPr lang="ru-RU" dirty="0"/>
              <a:t>  </a:t>
            </a:r>
            <a:r>
              <a:rPr lang="ru-RU" dirty="0" err="1"/>
              <a:t>захисту</a:t>
            </a:r>
            <a:r>
              <a:rPr lang="ru-RU" dirty="0"/>
              <a:t>  </a:t>
            </a:r>
            <a:r>
              <a:rPr lang="ru-RU" dirty="0" err="1"/>
              <a:t>функціонує</a:t>
            </a:r>
            <a:r>
              <a:rPr lang="ru-RU" dirty="0"/>
              <a:t>  в  </a:t>
            </a:r>
            <a:r>
              <a:rPr lang="ru-RU" dirty="0" err="1"/>
              <a:t>системі</a:t>
            </a:r>
            <a:r>
              <a:rPr lang="ru-RU" dirty="0"/>
              <a:t>  ДСНС </a:t>
            </a:r>
            <a:r>
              <a:rPr lang="ru-RU" dirty="0" err="1"/>
              <a:t>України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41628" y="2912495"/>
            <a:ext cx="5228643" cy="353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8496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Аварійно-рятувальні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399" y="1496562"/>
            <a:ext cx="8273144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latin typeface="Bookman Old Style" pitchFamily="18" charset="0"/>
              </a:rPr>
              <a:t>1) </a:t>
            </a:r>
            <a:r>
              <a:rPr lang="ru-RU" sz="2000" dirty="0" err="1">
                <a:latin typeface="Bookman Old Style" pitchFamily="18" charset="0"/>
              </a:rPr>
              <a:t>державні</a:t>
            </a:r>
            <a:r>
              <a:rPr lang="ru-RU" sz="2000" dirty="0">
                <a:latin typeface="Bookman Old Style" pitchFamily="18" charset="0"/>
              </a:rPr>
              <a:t>, </a:t>
            </a:r>
            <a:r>
              <a:rPr lang="ru-RU" sz="2000" dirty="0" err="1">
                <a:latin typeface="Bookman Old Style" pitchFamily="18" charset="0"/>
              </a:rPr>
              <a:t>регіональні</a:t>
            </a:r>
            <a:r>
              <a:rPr lang="ru-RU" sz="2000" dirty="0">
                <a:latin typeface="Bookman Old Style" pitchFamily="18" charset="0"/>
              </a:rPr>
              <a:t>, </a:t>
            </a:r>
            <a:r>
              <a:rPr lang="ru-RU" sz="2000" dirty="0" err="1">
                <a:latin typeface="Bookman Old Style" pitchFamily="18" charset="0"/>
              </a:rPr>
              <a:t>комунальні</a:t>
            </a:r>
            <a:r>
              <a:rPr lang="ru-RU" sz="2000" dirty="0">
                <a:latin typeface="Bookman Old Style" pitchFamily="18" charset="0"/>
              </a:rPr>
              <a:t>, </a:t>
            </a:r>
            <a:r>
              <a:rPr lang="ru-RU" sz="2000" dirty="0" err="1">
                <a:latin typeface="Bookman Old Style" pitchFamily="18" charset="0"/>
              </a:rPr>
              <a:t>об’єктові</a:t>
            </a:r>
            <a:r>
              <a:rPr lang="ru-RU" sz="2000" dirty="0">
                <a:latin typeface="Bookman Old Style" pitchFamily="18" charset="0"/>
              </a:rPr>
              <a:t> та </a:t>
            </a:r>
            <a:r>
              <a:rPr lang="ru-RU" sz="2000" dirty="0" err="1">
                <a:latin typeface="Bookman Old Style" pitchFamily="18" charset="0"/>
              </a:rPr>
              <a:t>громадські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організації</a:t>
            </a:r>
            <a:r>
              <a:rPr lang="ru-RU" sz="2000" dirty="0">
                <a:latin typeface="Bookman Old Style" pitchFamily="18" charset="0"/>
              </a:rPr>
              <a:t>;</a:t>
            </a:r>
          </a:p>
          <a:p>
            <a:pPr>
              <a:buNone/>
            </a:pPr>
            <a:r>
              <a:rPr lang="ru-RU" sz="2000" dirty="0">
                <a:latin typeface="Bookman Old Style" pitchFamily="18" charset="0"/>
              </a:rPr>
              <a:t>2) </a:t>
            </a:r>
            <a:r>
              <a:rPr lang="ru-RU" sz="2000" dirty="0" err="1">
                <a:latin typeface="Bookman Old Style" pitchFamily="18" charset="0"/>
              </a:rPr>
              <a:t>спеціалізовані</a:t>
            </a:r>
            <a:r>
              <a:rPr lang="ru-RU" sz="2000" dirty="0">
                <a:latin typeface="Bookman Old Style" pitchFamily="18" charset="0"/>
              </a:rPr>
              <a:t> та </a:t>
            </a:r>
            <a:r>
              <a:rPr lang="ru-RU" sz="2000" dirty="0" err="1">
                <a:latin typeface="Bookman Old Style" pitchFamily="18" charset="0"/>
              </a:rPr>
              <a:t>неспеціалізовані</a:t>
            </a:r>
            <a:r>
              <a:rPr lang="ru-RU" sz="2000" dirty="0">
                <a:latin typeface="Bookman Old Style" pitchFamily="18" charset="0"/>
              </a:rPr>
              <a:t>;</a:t>
            </a:r>
          </a:p>
          <a:p>
            <a:pPr>
              <a:buNone/>
            </a:pPr>
            <a:r>
              <a:rPr lang="ru-RU" sz="2000" dirty="0">
                <a:latin typeface="Bookman Old Style" pitchFamily="18" charset="0"/>
              </a:rPr>
              <a:t>3) </a:t>
            </a:r>
            <a:r>
              <a:rPr lang="ru-RU" sz="2000" dirty="0" err="1">
                <a:latin typeface="Bookman Old Style" pitchFamily="18" charset="0"/>
              </a:rPr>
              <a:t>професійні</a:t>
            </a:r>
            <a:r>
              <a:rPr lang="ru-RU" sz="2000" dirty="0">
                <a:latin typeface="Bookman Old Style" pitchFamily="18" charset="0"/>
              </a:rPr>
              <a:t> та </a:t>
            </a:r>
            <a:r>
              <a:rPr lang="ru-RU" sz="2000" dirty="0" err="1">
                <a:latin typeface="Bookman Old Style" pitchFamily="18" charset="0"/>
              </a:rPr>
              <a:t>непрофесійні</a:t>
            </a:r>
            <a:r>
              <a:rPr lang="ru-RU" sz="2000" dirty="0">
                <a:latin typeface="Bookman Old Style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err="1">
                <a:latin typeface="Bookman Old Style" pitchFamily="18" charset="0"/>
              </a:rPr>
              <a:t>Особливим</a:t>
            </a:r>
            <a:r>
              <a:rPr lang="ru-RU" sz="2000" dirty="0">
                <a:latin typeface="Bookman Old Style" pitchFamily="18" charset="0"/>
              </a:rPr>
              <a:t> видом </a:t>
            </a:r>
            <a:r>
              <a:rPr lang="ru-RU" sz="2000" dirty="0" err="1">
                <a:latin typeface="Bookman Old Style" pitchFamily="18" charset="0"/>
              </a:rPr>
              <a:t>аварійно-рятувальних</a:t>
            </a:r>
            <a:r>
              <a:rPr lang="ru-RU" sz="2000" dirty="0">
                <a:latin typeface="Bookman Old Style" pitchFamily="18" charset="0"/>
              </a:rPr>
              <a:t> служб </a:t>
            </a:r>
            <a:r>
              <a:rPr lang="ru-RU" sz="2000" dirty="0" err="1">
                <a:latin typeface="Bookman Old Style" pitchFamily="18" charset="0"/>
              </a:rPr>
              <a:t>є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державна</a:t>
            </a:r>
            <a:r>
              <a:rPr lang="ru-RU" sz="2000" dirty="0">
                <a:latin typeface="Bookman Old Style" pitchFamily="18" charset="0"/>
              </a:rPr>
              <a:t> служба </a:t>
            </a:r>
            <a:r>
              <a:rPr lang="ru-RU" sz="2000" dirty="0" err="1">
                <a:latin typeface="Bookman Old Style" pitchFamily="18" charset="0"/>
              </a:rPr>
              <a:t>медицини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катастроф,яка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діє</a:t>
            </a:r>
            <a:r>
              <a:rPr lang="ru-RU" sz="2000" dirty="0">
                <a:latin typeface="Bookman Old Style" pitchFamily="18" charset="0"/>
              </a:rPr>
              <a:t> в </a:t>
            </a:r>
            <a:r>
              <a:rPr lang="ru-RU" sz="2000" dirty="0" err="1">
                <a:latin typeface="Bookman Old Style" pitchFamily="18" charset="0"/>
              </a:rPr>
              <a:t>складі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центрів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екстреної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медичної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допомоги</a:t>
            </a:r>
            <a:r>
              <a:rPr lang="ru-RU" sz="2000" dirty="0">
                <a:latin typeface="Bookman Old Style" pitchFamily="18" charset="0"/>
              </a:rPr>
              <a:t> та </a:t>
            </a:r>
            <a:r>
              <a:rPr lang="ru-RU" sz="2000" dirty="0" err="1">
                <a:latin typeface="Bookman Old Style" pitchFamily="18" charset="0"/>
              </a:rPr>
              <a:t>медицини</a:t>
            </a:r>
            <a:r>
              <a:rPr lang="ru-RU" sz="2000" dirty="0">
                <a:latin typeface="Bookman Old Style" pitchFamily="18" charset="0"/>
              </a:rPr>
              <a:t> катастроф.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643" y="4359049"/>
            <a:ext cx="69342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Добровільні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цивільного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370" y="1681618"/>
            <a:ext cx="7946572" cy="3880773"/>
          </a:xfrm>
        </p:spPr>
        <p:txBody>
          <a:bodyPr>
            <a:noAutofit/>
          </a:bodyPr>
          <a:lstStyle/>
          <a:p>
            <a:r>
              <a:rPr lang="ru-RU" sz="2000" dirty="0" err="1"/>
              <a:t>Добровільні</a:t>
            </a:r>
            <a:r>
              <a:rPr lang="ru-RU" sz="2000" dirty="0"/>
              <a:t> </a:t>
            </a:r>
            <a:r>
              <a:rPr lang="ru-RU" sz="2000" dirty="0" err="1"/>
              <a:t>формування</a:t>
            </a:r>
            <a:r>
              <a:rPr lang="ru-RU" sz="2000" dirty="0"/>
              <a:t> </a:t>
            </a:r>
            <a:r>
              <a:rPr lang="ru-RU" sz="2000" dirty="0" err="1"/>
              <a:t>цивільного</a:t>
            </a:r>
            <a:r>
              <a:rPr lang="ru-RU" sz="2000" dirty="0"/>
              <a:t> </a:t>
            </a:r>
            <a:r>
              <a:rPr lang="ru-RU" sz="2000" dirty="0" err="1"/>
              <a:t>захисту</a:t>
            </a:r>
            <a:r>
              <a:rPr lang="ru-RU" sz="2000" dirty="0"/>
              <a:t>  </a:t>
            </a:r>
            <a:r>
              <a:rPr lang="ru-RU" sz="2000" dirty="0" err="1"/>
              <a:t>утворюються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загрози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виникнення</a:t>
            </a:r>
            <a:r>
              <a:rPr lang="ru-RU" sz="2000" dirty="0"/>
              <a:t> </a:t>
            </a:r>
            <a:r>
              <a:rPr lang="ru-RU" sz="2000" dirty="0" err="1"/>
              <a:t>надзвичайних</a:t>
            </a:r>
            <a:r>
              <a:rPr lang="ru-RU" sz="2000" dirty="0"/>
              <a:t> </a:t>
            </a:r>
            <a:r>
              <a:rPr lang="ru-RU" sz="2000" dirty="0" err="1"/>
              <a:t>ситуацій</a:t>
            </a:r>
            <a:r>
              <a:rPr lang="ru-RU" sz="2000" dirty="0"/>
              <a:t> для </a:t>
            </a:r>
            <a:r>
              <a:rPr lang="ru-RU" sz="2000" dirty="0" err="1"/>
              <a:t>проведення</a:t>
            </a:r>
            <a:r>
              <a:rPr lang="ru-RU" sz="2000" dirty="0"/>
              <a:t> </a:t>
            </a:r>
            <a:r>
              <a:rPr lang="ru-RU" sz="2000" dirty="0" err="1"/>
              <a:t>допоміжних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запобігання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ліквідації</a:t>
            </a:r>
            <a:r>
              <a:rPr lang="ru-RU" sz="2000" dirty="0"/>
              <a:t> </a:t>
            </a:r>
            <a:r>
              <a:rPr lang="ru-RU" sz="2000" dirty="0" err="1"/>
              <a:t>наслідків</a:t>
            </a:r>
            <a:r>
              <a:rPr lang="ru-RU" sz="2000" dirty="0"/>
              <a:t> таких </a:t>
            </a:r>
            <a:r>
              <a:rPr lang="ru-RU" sz="2000" dirty="0" err="1"/>
              <a:t>ситуацій</a:t>
            </a:r>
            <a:r>
              <a:rPr lang="ru-RU" sz="2000" dirty="0"/>
              <a:t> за </a:t>
            </a:r>
            <a:r>
              <a:rPr lang="ru-RU" sz="2000" dirty="0" err="1"/>
              <a:t>рішенням</a:t>
            </a:r>
            <a:r>
              <a:rPr lang="ru-RU" sz="2000" dirty="0"/>
              <a:t> центрального органу </a:t>
            </a:r>
            <a:r>
              <a:rPr lang="ru-RU" sz="2000" dirty="0" err="1"/>
              <a:t>виконавчої</a:t>
            </a:r>
            <a:r>
              <a:rPr lang="ru-RU" sz="2000" dirty="0"/>
              <a:t> </a:t>
            </a:r>
            <a:r>
              <a:rPr lang="ru-RU" sz="2000" dirty="0" err="1"/>
              <a:t>влади</a:t>
            </a:r>
            <a:r>
              <a:rPr lang="ru-RU" sz="2000" dirty="0"/>
              <a:t>, </a:t>
            </a:r>
            <a:r>
              <a:rPr lang="ru-RU" sz="2000" dirty="0" err="1"/>
              <a:t>місцевої</a:t>
            </a:r>
            <a:r>
              <a:rPr lang="ru-RU" sz="2000" dirty="0"/>
              <a:t> </a:t>
            </a:r>
            <a:r>
              <a:rPr lang="ru-RU" sz="2000" dirty="0" err="1"/>
              <a:t>державної</a:t>
            </a:r>
            <a:r>
              <a:rPr lang="ru-RU" sz="2000" dirty="0"/>
              <a:t> </a:t>
            </a:r>
            <a:r>
              <a:rPr lang="ru-RU" sz="2000" dirty="0" err="1"/>
              <a:t>адміністрації</a:t>
            </a:r>
            <a:r>
              <a:rPr lang="ru-RU" sz="2000" dirty="0"/>
              <a:t>, органу </a:t>
            </a:r>
            <a:r>
              <a:rPr lang="ru-RU" sz="2000" dirty="0" err="1"/>
              <a:t>місцевого</a:t>
            </a:r>
            <a:r>
              <a:rPr lang="ru-RU" sz="2000" dirty="0"/>
              <a:t> </a:t>
            </a:r>
            <a:r>
              <a:rPr lang="ru-RU" sz="2000" dirty="0" err="1"/>
              <a:t>самоврядування</a:t>
            </a:r>
            <a:r>
              <a:rPr lang="ru-RU" sz="2000" dirty="0"/>
              <a:t>. </a:t>
            </a:r>
            <a:r>
              <a:rPr lang="ru-RU" sz="2000" dirty="0" err="1"/>
              <a:t>Положення</a:t>
            </a:r>
            <a:r>
              <a:rPr lang="ru-RU" sz="2000" dirty="0"/>
              <a:t> про </a:t>
            </a:r>
            <a:r>
              <a:rPr lang="ru-RU" sz="2000" dirty="0" err="1"/>
              <a:t>добровільні</a:t>
            </a:r>
            <a:r>
              <a:rPr lang="ru-RU" sz="2000" dirty="0"/>
              <a:t> </a:t>
            </a:r>
            <a:r>
              <a:rPr lang="ru-RU" sz="2000" dirty="0" err="1"/>
              <a:t>формування</a:t>
            </a:r>
            <a:r>
              <a:rPr lang="ru-RU" sz="2000" dirty="0"/>
              <a:t> </a:t>
            </a:r>
            <a:r>
              <a:rPr lang="ru-RU" sz="2000" dirty="0" err="1"/>
              <a:t>цивільного</a:t>
            </a:r>
            <a:r>
              <a:rPr lang="ru-RU" sz="2000" dirty="0"/>
              <a:t> </a:t>
            </a:r>
            <a:r>
              <a:rPr lang="ru-RU" sz="2000" dirty="0" err="1"/>
              <a:t>захисту</a:t>
            </a:r>
            <a:r>
              <a:rPr lang="ru-RU" sz="2000" dirty="0"/>
              <a:t> </a:t>
            </a:r>
            <a:r>
              <a:rPr lang="ru-RU" sz="2000" dirty="0" err="1"/>
              <a:t>затверджується</a:t>
            </a:r>
            <a:r>
              <a:rPr lang="ru-RU" sz="2000" dirty="0"/>
              <a:t> </a:t>
            </a:r>
            <a:r>
              <a:rPr lang="ru-RU" sz="2000" dirty="0" err="1"/>
              <a:t>Кабінетом</a:t>
            </a:r>
            <a:r>
              <a:rPr lang="ru-RU" sz="2000" dirty="0"/>
              <a:t> </a:t>
            </a:r>
            <a:r>
              <a:rPr lang="ru-RU" sz="2000" dirty="0" err="1"/>
              <a:t>Міністрів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. </a:t>
            </a:r>
          </a:p>
          <a:p>
            <a:r>
              <a:rPr lang="ru-RU" sz="2000" dirty="0"/>
              <a:t>До </a:t>
            </a:r>
            <a:r>
              <a:rPr lang="ru-RU" sz="2000" dirty="0" err="1"/>
              <a:t>добровільних</a:t>
            </a:r>
            <a:r>
              <a:rPr lang="ru-RU" sz="2000" dirty="0"/>
              <a:t> </a:t>
            </a:r>
            <a:r>
              <a:rPr lang="ru-RU" sz="2000" dirty="0" err="1"/>
              <a:t>формувань</a:t>
            </a:r>
            <a:r>
              <a:rPr lang="ru-RU" sz="2000" dirty="0"/>
              <a:t> </a:t>
            </a:r>
            <a:r>
              <a:rPr lang="ru-RU" sz="2000" dirty="0" err="1"/>
              <a:t>цивільного</a:t>
            </a:r>
            <a:r>
              <a:rPr lang="ru-RU" sz="2000" dirty="0"/>
              <a:t> </a:t>
            </a:r>
            <a:r>
              <a:rPr lang="ru-RU" sz="2000" dirty="0" err="1"/>
              <a:t>захисту</a:t>
            </a:r>
            <a:r>
              <a:rPr lang="ru-RU" sz="2000" dirty="0"/>
              <a:t> </a:t>
            </a:r>
            <a:r>
              <a:rPr lang="ru-RU" sz="2000" dirty="0" err="1"/>
              <a:t>приймають</a:t>
            </a:r>
            <a:r>
              <a:rPr lang="ru-RU" sz="2000" dirty="0"/>
              <a:t> </a:t>
            </a:r>
            <a:r>
              <a:rPr lang="ru-RU" sz="2000" dirty="0" err="1"/>
              <a:t>громадян</a:t>
            </a:r>
            <a:r>
              <a:rPr lang="ru-RU" sz="2000" dirty="0"/>
              <a:t> за </a:t>
            </a:r>
            <a:r>
              <a:rPr lang="ru-RU" sz="2000" dirty="0" err="1"/>
              <a:t>їхнім</a:t>
            </a:r>
            <a:r>
              <a:rPr lang="ru-RU" sz="2000" dirty="0"/>
              <a:t> </a:t>
            </a:r>
            <a:r>
              <a:rPr lang="ru-RU" sz="2000" dirty="0" err="1"/>
              <a:t>бажанням</a:t>
            </a:r>
            <a:r>
              <a:rPr lang="ru-RU" sz="2000" dirty="0"/>
              <a:t>.</a:t>
            </a:r>
          </a:p>
          <a:p>
            <a:r>
              <a:rPr lang="ru-RU" sz="2000" dirty="0"/>
              <a:t>Для </a:t>
            </a:r>
            <a:r>
              <a:rPr lang="ru-RU" sz="2000" dirty="0" err="1"/>
              <a:t>ліквідації</a:t>
            </a:r>
            <a:r>
              <a:rPr lang="ru-RU" sz="2000" dirty="0"/>
              <a:t> </a:t>
            </a:r>
            <a:r>
              <a:rPr lang="ru-RU" sz="2000" dirty="0" err="1"/>
              <a:t>наслідків</a:t>
            </a:r>
            <a:r>
              <a:rPr lang="ru-RU" sz="2000" dirty="0"/>
              <a:t> </a:t>
            </a:r>
            <a:r>
              <a:rPr lang="ru-RU" sz="2000" dirty="0" err="1"/>
              <a:t>надзвичайних</a:t>
            </a:r>
            <a:r>
              <a:rPr lang="ru-RU" sz="2000" dirty="0"/>
              <a:t> </a:t>
            </a:r>
            <a:r>
              <a:rPr lang="ru-RU" sz="2000" dirty="0" err="1"/>
              <a:t>ситуацій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 закону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залучатися</a:t>
            </a:r>
            <a:r>
              <a:rPr lang="ru-RU" sz="2000" dirty="0"/>
              <a:t> </a:t>
            </a:r>
            <a:r>
              <a:rPr lang="ru-RU" sz="2000" dirty="0" err="1"/>
              <a:t>Збройні</a:t>
            </a:r>
            <a:r>
              <a:rPr lang="ru-RU" sz="2000" dirty="0"/>
              <a:t> </a:t>
            </a:r>
            <a:r>
              <a:rPr lang="ru-RU" sz="2000" dirty="0" err="1"/>
              <a:t>сили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,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військові</a:t>
            </a:r>
            <a:r>
              <a:rPr lang="ru-RU" sz="2000" dirty="0"/>
              <a:t> </a:t>
            </a:r>
            <a:r>
              <a:rPr lang="ru-RU" sz="2000" dirty="0" err="1"/>
              <a:t>формування</a:t>
            </a:r>
            <a:r>
              <a:rPr lang="ru-RU" sz="2000" dirty="0"/>
              <a:t> та </a:t>
            </a:r>
            <a:r>
              <a:rPr lang="ru-RU" sz="2000" dirty="0" err="1"/>
              <a:t>правоохоронні</a:t>
            </a:r>
            <a:r>
              <a:rPr lang="ru-RU" sz="2000" dirty="0"/>
              <a:t> </a:t>
            </a:r>
            <a:r>
              <a:rPr lang="ru-RU" sz="2000" dirty="0" err="1"/>
              <a:t>органи</a:t>
            </a:r>
            <a:r>
              <a:rPr lang="ru-RU" sz="2000" dirty="0"/>
              <a:t> </a:t>
            </a:r>
            <a:r>
              <a:rPr lang="ru-RU" sz="2000" dirty="0" err="1"/>
              <a:t>спеціального</a:t>
            </a:r>
            <a:r>
              <a:rPr lang="ru-RU" sz="2000" dirty="0"/>
              <a:t> </a:t>
            </a:r>
            <a:r>
              <a:rPr lang="ru-RU" sz="2000" dirty="0" err="1"/>
              <a:t>призначення</a:t>
            </a:r>
            <a:r>
              <a:rPr lang="ru-RU" sz="2000" dirty="0"/>
              <a:t>, </a:t>
            </a:r>
            <a:r>
              <a:rPr lang="ru-RU" sz="2000" dirty="0" err="1"/>
              <a:t>утворені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законів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7646"/>
          </a:xfrm>
        </p:spPr>
        <p:txBody>
          <a:bodyPr/>
          <a:lstStyle/>
          <a:p>
            <a:pPr algn="ctr"/>
            <a:r>
              <a:rPr lang="uk-UA" dirty="0"/>
              <a:t>Режими ЄДСЦЗ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ЄДСЦЗ </a:t>
            </a:r>
            <a:r>
              <a:rPr lang="ru-RU" dirty="0" err="1"/>
              <a:t>діє</a:t>
            </a:r>
            <a:r>
              <a:rPr lang="ru-RU" dirty="0"/>
              <a:t> на державному, </a:t>
            </a:r>
            <a:r>
              <a:rPr lang="ru-RU" dirty="0" err="1"/>
              <a:t>регіональному</a:t>
            </a:r>
            <a:r>
              <a:rPr lang="ru-RU" dirty="0"/>
              <a:t>, </a:t>
            </a:r>
            <a:r>
              <a:rPr lang="ru-RU" dirty="0" err="1"/>
              <a:t>місцевому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об’єктовому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.</a:t>
            </a:r>
          </a:p>
          <a:p>
            <a:r>
              <a:rPr lang="ru-RU" dirty="0" err="1"/>
              <a:t>Єдина</a:t>
            </a:r>
            <a:r>
              <a:rPr lang="ru-RU" dirty="0"/>
              <a:t> </a:t>
            </a:r>
            <a:r>
              <a:rPr lang="ru-RU" dirty="0" err="1"/>
              <a:t>державна</a:t>
            </a:r>
            <a:r>
              <a:rPr lang="ru-RU" dirty="0"/>
              <a:t> система </a:t>
            </a:r>
            <a:r>
              <a:rPr lang="ru-RU" dirty="0" err="1"/>
              <a:t>цивільного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,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масштабів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надзвичайної</a:t>
            </a:r>
            <a:r>
              <a:rPr lang="ru-RU" dirty="0"/>
              <a:t>  </a:t>
            </a:r>
            <a:r>
              <a:rPr lang="ru-RU" dirty="0" err="1"/>
              <a:t>ситуації</a:t>
            </a:r>
            <a:r>
              <a:rPr lang="ru-RU" dirty="0"/>
              <a:t>,  </a:t>
            </a:r>
            <a:r>
              <a:rPr lang="ru-RU" dirty="0" err="1"/>
              <a:t>що</a:t>
            </a:r>
            <a:r>
              <a:rPr lang="ru-RU" dirty="0"/>
              <a:t>  </a:t>
            </a:r>
            <a:r>
              <a:rPr lang="ru-RU" dirty="0" err="1"/>
              <a:t>прогнозується</a:t>
            </a:r>
            <a:r>
              <a:rPr lang="ru-RU" dirty="0"/>
              <a:t>  </a:t>
            </a:r>
            <a:r>
              <a:rPr lang="ru-RU" dirty="0" err="1"/>
              <a:t>або</a:t>
            </a:r>
            <a:r>
              <a:rPr lang="ru-RU" dirty="0"/>
              <a:t>  </a:t>
            </a:r>
            <a:r>
              <a:rPr lang="ru-RU" dirty="0" err="1"/>
              <a:t>виникла</a:t>
            </a:r>
            <a:r>
              <a:rPr lang="ru-RU" dirty="0"/>
              <a:t>,  </a:t>
            </a:r>
            <a:r>
              <a:rPr lang="ru-RU" dirty="0" err="1"/>
              <a:t>функціонує</a:t>
            </a:r>
            <a:r>
              <a:rPr lang="ru-RU" dirty="0"/>
              <a:t>  в  таких  режимах: </a:t>
            </a:r>
          </a:p>
          <a:p>
            <a:r>
              <a:rPr lang="ru-RU" dirty="0"/>
              <a:t>1) </a:t>
            </a:r>
            <a:r>
              <a:rPr lang="ru-RU" dirty="0" err="1"/>
              <a:t>повсякденного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;</a:t>
            </a:r>
          </a:p>
          <a:p>
            <a:r>
              <a:rPr lang="ru-RU" dirty="0"/>
              <a:t>2) </a:t>
            </a:r>
            <a:r>
              <a:rPr lang="ru-RU" dirty="0" err="1"/>
              <a:t>підвищеної</a:t>
            </a:r>
            <a:r>
              <a:rPr lang="ru-RU" dirty="0"/>
              <a:t> </a:t>
            </a:r>
            <a:r>
              <a:rPr lang="ru-RU" dirty="0" err="1"/>
              <a:t>готовності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надзвичайної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; </a:t>
            </a:r>
          </a:p>
          <a:p>
            <a:r>
              <a:rPr lang="ru-RU" dirty="0"/>
              <a:t>4) </a:t>
            </a:r>
            <a:r>
              <a:rPr lang="ru-RU" dirty="0" err="1"/>
              <a:t>надзвичайного</a:t>
            </a:r>
            <a:r>
              <a:rPr lang="ru-RU" dirty="0"/>
              <a:t> стану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воєнного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59674"/>
          </a:xfrm>
        </p:spPr>
        <p:txBody>
          <a:bodyPr/>
          <a:lstStyle/>
          <a:p>
            <a:pPr algn="ctr"/>
            <a:r>
              <a:rPr lang="uk-UA" dirty="0"/>
              <a:t>Режими ЄДСЦЗ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429" y="1088572"/>
            <a:ext cx="7391399" cy="4506477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Bookman Old Style" pitchFamily="18" charset="0"/>
              </a:rPr>
              <a:t>Режим </a:t>
            </a:r>
            <a:r>
              <a:rPr lang="ru-RU" dirty="0" err="1">
                <a:latin typeface="Bookman Old Style" pitchFamily="18" charset="0"/>
              </a:rPr>
              <a:t>повсякденного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функціонування</a:t>
            </a:r>
            <a:r>
              <a:rPr lang="ru-RU" dirty="0">
                <a:latin typeface="Bookman Old Style" pitchFamily="18" charset="0"/>
              </a:rPr>
              <a:t>  ЄДСЦЗ  </a:t>
            </a:r>
            <a:r>
              <a:rPr lang="ru-RU" dirty="0" err="1">
                <a:latin typeface="Bookman Old Style" pitchFamily="18" charset="0"/>
              </a:rPr>
              <a:t>встановлюють</a:t>
            </a:r>
            <a:r>
              <a:rPr lang="ru-RU" dirty="0">
                <a:latin typeface="Bookman Old Style" pitchFamily="18" charset="0"/>
              </a:rPr>
              <a:t>  за умов </a:t>
            </a:r>
            <a:r>
              <a:rPr lang="ru-RU" dirty="0" err="1">
                <a:latin typeface="Bookman Old Style" pitchFamily="18" charset="0"/>
              </a:rPr>
              <a:t>нормальної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виробничо-промислової</a:t>
            </a:r>
            <a:r>
              <a:rPr lang="ru-RU" dirty="0">
                <a:latin typeface="Bookman Old Style" pitchFamily="18" charset="0"/>
              </a:rPr>
              <a:t>, </a:t>
            </a:r>
            <a:r>
              <a:rPr lang="ru-RU" dirty="0" err="1">
                <a:latin typeface="Bookman Old Style" pitchFamily="18" charset="0"/>
              </a:rPr>
              <a:t>радіаційної</a:t>
            </a:r>
            <a:r>
              <a:rPr lang="ru-RU" dirty="0">
                <a:latin typeface="Bookman Old Style" pitchFamily="18" charset="0"/>
              </a:rPr>
              <a:t>, </a:t>
            </a:r>
            <a:r>
              <a:rPr lang="ru-RU" dirty="0" err="1">
                <a:latin typeface="Bookman Old Style" pitchFamily="18" charset="0"/>
              </a:rPr>
              <a:t>хімічної</a:t>
            </a:r>
            <a:r>
              <a:rPr lang="ru-RU" dirty="0">
                <a:latin typeface="Bookman Old Style" pitchFamily="18" charset="0"/>
              </a:rPr>
              <a:t>, </a:t>
            </a:r>
            <a:r>
              <a:rPr lang="ru-RU" dirty="0" err="1">
                <a:latin typeface="Bookman Old Style" pitchFamily="18" charset="0"/>
              </a:rPr>
              <a:t>сейсмічної</a:t>
            </a:r>
            <a:r>
              <a:rPr lang="ru-RU" dirty="0">
                <a:latin typeface="Bookman Old Style" pitchFamily="18" charset="0"/>
              </a:rPr>
              <a:t>, </a:t>
            </a:r>
            <a:r>
              <a:rPr lang="ru-RU" dirty="0" err="1">
                <a:latin typeface="Bookman Old Style" pitchFamily="18" charset="0"/>
              </a:rPr>
              <a:t>гідрометеорологічної</a:t>
            </a:r>
            <a:r>
              <a:rPr lang="ru-RU" dirty="0">
                <a:latin typeface="Bookman Old Style" pitchFamily="18" charset="0"/>
              </a:rPr>
              <a:t>,  </a:t>
            </a:r>
            <a:r>
              <a:rPr lang="ru-RU" dirty="0" err="1">
                <a:latin typeface="Bookman Old Style" pitchFamily="18" charset="0"/>
              </a:rPr>
              <a:t>техногенної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пожежної</a:t>
            </a:r>
            <a:r>
              <a:rPr lang="ru-RU" dirty="0">
                <a:latin typeface="Bookman Old Style" pitchFamily="18" charset="0"/>
              </a:rPr>
              <a:t> обстановки, </a:t>
            </a:r>
            <a:r>
              <a:rPr lang="ru-RU" dirty="0" err="1">
                <a:latin typeface="Bookman Old Style" pitchFamily="18" charset="0"/>
              </a:rPr>
              <a:t>гідрогеології</a:t>
            </a:r>
            <a:r>
              <a:rPr lang="ru-RU" dirty="0">
                <a:latin typeface="Bookman Old Style" pitchFamily="18" charset="0"/>
              </a:rPr>
              <a:t>, за </a:t>
            </a:r>
            <a:r>
              <a:rPr lang="ru-RU" dirty="0" err="1">
                <a:latin typeface="Bookman Old Style" pitchFamily="18" charset="0"/>
              </a:rPr>
              <a:t>відсутності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епідемій</a:t>
            </a:r>
            <a:r>
              <a:rPr lang="ru-RU" dirty="0">
                <a:latin typeface="Bookman Old Style" pitchFamily="18" charset="0"/>
              </a:rPr>
              <a:t>, </a:t>
            </a:r>
            <a:r>
              <a:rPr lang="ru-RU" dirty="0" err="1">
                <a:latin typeface="Bookman Old Style" pitchFamily="18" charset="0"/>
              </a:rPr>
              <a:t>епізоотій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тощо</a:t>
            </a:r>
            <a:r>
              <a:rPr lang="ru-RU" dirty="0">
                <a:latin typeface="Bookman Old Style" pitchFamily="18" charset="0"/>
              </a:rPr>
              <a:t>.</a:t>
            </a:r>
          </a:p>
          <a:p>
            <a:r>
              <a:rPr lang="ru-RU" dirty="0" err="1">
                <a:latin typeface="Bookman Old Style" pitchFamily="18" charset="0"/>
              </a:rPr>
              <a:t>Режимпідвищеної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готовності</a:t>
            </a:r>
            <a:r>
              <a:rPr lang="ru-RU" dirty="0">
                <a:latin typeface="Bookman Old Style" pitchFamily="18" charset="0"/>
              </a:rPr>
              <a:t> ЄДСЦЗ </a:t>
            </a:r>
            <a:r>
              <a:rPr lang="ru-RU" dirty="0" err="1">
                <a:latin typeface="Bookman Old Style" pitchFamily="18" charset="0"/>
              </a:rPr>
              <a:t>встановлюють</a:t>
            </a:r>
            <a:r>
              <a:rPr lang="ru-RU" dirty="0">
                <a:latin typeface="Bookman Old Style" pitchFamily="18" charset="0"/>
              </a:rPr>
              <a:t> у межах </a:t>
            </a:r>
            <a:r>
              <a:rPr lang="ru-RU" dirty="0" err="1">
                <a:latin typeface="Bookman Old Style" pitchFamily="18" charset="0"/>
              </a:rPr>
              <a:t>конкретної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території</a:t>
            </a:r>
            <a:r>
              <a:rPr lang="ru-RU" dirty="0">
                <a:latin typeface="Bookman Old Style" pitchFamily="18" charset="0"/>
              </a:rPr>
              <a:t> в  </a:t>
            </a:r>
            <a:r>
              <a:rPr lang="ru-RU" dirty="0" err="1">
                <a:latin typeface="Bookman Old Style" pitchFamily="18" charset="0"/>
              </a:rPr>
              <a:t>разі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істотного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погіршення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виробничо-промислової</a:t>
            </a:r>
            <a:r>
              <a:rPr lang="ru-RU" dirty="0">
                <a:latin typeface="Bookman Old Style" pitchFamily="18" charset="0"/>
              </a:rPr>
              <a:t>, </a:t>
            </a:r>
            <a:r>
              <a:rPr lang="ru-RU" dirty="0" err="1">
                <a:latin typeface="Bookman Old Style" pitchFamily="18" charset="0"/>
              </a:rPr>
              <a:t>радіаційної</a:t>
            </a:r>
            <a:r>
              <a:rPr lang="ru-RU" dirty="0">
                <a:latin typeface="Bookman Old Style" pitchFamily="18" charset="0"/>
              </a:rPr>
              <a:t>, </a:t>
            </a:r>
            <a:r>
              <a:rPr lang="ru-RU" dirty="0" err="1">
                <a:latin typeface="Bookman Old Style" pitchFamily="18" charset="0"/>
              </a:rPr>
              <a:t>хімічної</a:t>
            </a:r>
            <a:r>
              <a:rPr lang="ru-RU" dirty="0">
                <a:latin typeface="Bookman Old Style" pitchFamily="18" charset="0"/>
              </a:rPr>
              <a:t>, </a:t>
            </a:r>
            <a:r>
              <a:rPr lang="ru-RU" dirty="0" err="1">
                <a:latin typeface="Bookman Old Style" pitchFamily="18" charset="0"/>
              </a:rPr>
              <a:t>епідемічної</a:t>
            </a:r>
            <a:r>
              <a:rPr lang="ru-RU" dirty="0">
                <a:latin typeface="Bookman Old Style" pitchFamily="18" charset="0"/>
              </a:rPr>
              <a:t> (</a:t>
            </a:r>
            <a:r>
              <a:rPr lang="ru-RU" dirty="0" err="1">
                <a:latin typeface="Bookman Old Style" pitchFamily="18" charset="0"/>
              </a:rPr>
              <a:t>епізоотичної</a:t>
            </a:r>
            <a:r>
              <a:rPr lang="ru-RU" dirty="0">
                <a:latin typeface="Bookman Old Style" pitchFamily="18" charset="0"/>
              </a:rPr>
              <a:t> —  </a:t>
            </a:r>
            <a:r>
              <a:rPr lang="ru-RU" dirty="0" err="1">
                <a:latin typeface="Bookman Old Style" pitchFamily="18" charset="0"/>
              </a:rPr>
              <a:t>вибухоподібного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поширення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інфекційної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хвороби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тварин</a:t>
            </a:r>
            <a:r>
              <a:rPr lang="ru-RU" dirty="0">
                <a:latin typeface="Bookman Old Style" pitchFamily="18" charset="0"/>
              </a:rPr>
              <a:t>), </a:t>
            </a:r>
            <a:r>
              <a:rPr lang="ru-RU" dirty="0" err="1">
                <a:latin typeface="Bookman Old Style" pitchFamily="18" charset="0"/>
              </a:rPr>
              <a:t>сейсмічної</a:t>
            </a:r>
            <a:r>
              <a:rPr lang="ru-RU" dirty="0">
                <a:latin typeface="Bookman Old Style" pitchFamily="18" charset="0"/>
              </a:rPr>
              <a:t>, </a:t>
            </a:r>
            <a:r>
              <a:rPr lang="ru-RU" dirty="0" err="1">
                <a:latin typeface="Bookman Old Style" pitchFamily="18" charset="0"/>
              </a:rPr>
              <a:t>гідрометеорологічної</a:t>
            </a:r>
            <a:r>
              <a:rPr lang="ru-RU" dirty="0">
                <a:latin typeface="Bookman Old Style" pitchFamily="18" charset="0"/>
              </a:rPr>
              <a:t> обстановки, за </a:t>
            </a:r>
            <a:r>
              <a:rPr lang="ru-RU" dirty="0" err="1">
                <a:latin typeface="Bookman Old Style" pitchFamily="18" charset="0"/>
              </a:rPr>
              <a:t>наявності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загрози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виникнення</a:t>
            </a:r>
            <a:r>
              <a:rPr lang="ru-RU" dirty="0">
                <a:latin typeface="Bookman Old Style" pitchFamily="18" charset="0"/>
              </a:rPr>
              <a:t> НС.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Режими ЄДСЦЗ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113" y="1518333"/>
            <a:ext cx="7609115" cy="3880773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Bookman Old Style" pitchFamily="18" charset="0"/>
              </a:rPr>
              <a:t>Режим </a:t>
            </a:r>
            <a:r>
              <a:rPr lang="ru-RU" dirty="0" err="1">
                <a:latin typeface="Bookman Old Style" pitchFamily="18" charset="0"/>
              </a:rPr>
              <a:t>надзвичайної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ситуації</a:t>
            </a:r>
            <a:r>
              <a:rPr lang="ru-RU" dirty="0">
                <a:latin typeface="Bookman Old Style" pitchFamily="18" charset="0"/>
              </a:rPr>
              <a:t> ЄДСЦЗ </a:t>
            </a:r>
            <a:r>
              <a:rPr lang="ru-RU" dirty="0" err="1">
                <a:latin typeface="Bookman Old Style" pitchFamily="18" charset="0"/>
              </a:rPr>
              <a:t>встановлюється</a:t>
            </a:r>
            <a:r>
              <a:rPr lang="ru-RU" dirty="0">
                <a:latin typeface="Bookman Old Style" pitchFamily="18" charset="0"/>
              </a:rPr>
              <a:t> у </a:t>
            </a:r>
            <a:r>
              <a:rPr lang="ru-RU" dirty="0" err="1">
                <a:latin typeface="Bookman Old Style" pitchFamily="18" charset="0"/>
              </a:rPr>
              <a:t>разі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виникнення</a:t>
            </a:r>
            <a:r>
              <a:rPr lang="ru-RU" dirty="0">
                <a:latin typeface="Bookman Old Style" pitchFamily="18" charset="0"/>
              </a:rPr>
              <a:t> НС, </a:t>
            </a:r>
            <a:r>
              <a:rPr lang="ru-RU" dirty="0" err="1">
                <a:latin typeface="Bookman Old Style" pitchFamily="18" charset="0"/>
              </a:rPr>
              <a:t>залежно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від</a:t>
            </a:r>
            <a:r>
              <a:rPr lang="ru-RU" dirty="0">
                <a:latin typeface="Bookman Old Style" pitchFamily="18" charset="0"/>
              </a:rPr>
              <a:t> масштабу, на </a:t>
            </a:r>
            <a:r>
              <a:rPr lang="ru-RU" dirty="0" err="1">
                <a:latin typeface="Bookman Old Style" pitchFamily="18" charset="0"/>
              </a:rPr>
              <a:t>конкретній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території</a:t>
            </a:r>
            <a:r>
              <a:rPr lang="ru-RU" dirty="0">
                <a:latin typeface="Bookman Old Style" pitchFamily="18" charset="0"/>
              </a:rPr>
              <a:t>. </a:t>
            </a:r>
          </a:p>
          <a:p>
            <a:r>
              <a:rPr lang="ru-RU" dirty="0">
                <a:latin typeface="Bookman Old Style" pitchFamily="18" charset="0"/>
              </a:rPr>
              <a:t>Режим </a:t>
            </a:r>
            <a:r>
              <a:rPr lang="ru-RU" dirty="0" err="1">
                <a:latin typeface="Bookman Old Style" pitchFamily="18" charset="0"/>
              </a:rPr>
              <a:t>функціонування</a:t>
            </a:r>
            <a:r>
              <a:rPr lang="ru-RU" dirty="0">
                <a:latin typeface="Bookman Old Style" pitchFamily="18" charset="0"/>
              </a:rPr>
              <a:t>  ЄДСЦЗ  в </a:t>
            </a:r>
            <a:r>
              <a:rPr lang="ru-RU" dirty="0" err="1">
                <a:latin typeface="Bookman Old Style" pitchFamily="18" charset="0"/>
              </a:rPr>
              <a:t>умовах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надзвичайного</a:t>
            </a:r>
            <a:r>
              <a:rPr lang="ru-RU" dirty="0">
                <a:latin typeface="Bookman Old Style" pitchFamily="18" charset="0"/>
              </a:rPr>
              <a:t> стану </a:t>
            </a:r>
            <a:r>
              <a:rPr lang="ru-RU" dirty="0" err="1">
                <a:latin typeface="Bookman Old Style" pitchFamily="18" charset="0"/>
              </a:rPr>
              <a:t>встановлюють</a:t>
            </a:r>
            <a:r>
              <a:rPr lang="ru-RU" dirty="0">
                <a:latin typeface="Bookman Old Style" pitchFamily="18" charset="0"/>
              </a:rPr>
              <a:t>  </a:t>
            </a:r>
            <a:r>
              <a:rPr lang="ru-RU" dirty="0" err="1">
                <a:latin typeface="Bookman Old Style" pitchFamily="18" charset="0"/>
              </a:rPr>
              <a:t>відповідно</a:t>
            </a:r>
            <a:r>
              <a:rPr lang="ru-RU" dirty="0">
                <a:latin typeface="Bookman Old Style" pitchFamily="18" charset="0"/>
              </a:rPr>
              <a:t> до Закону </a:t>
            </a:r>
            <a:r>
              <a:rPr lang="ru-RU" dirty="0" err="1">
                <a:latin typeface="Bookman Old Style" pitchFamily="18" charset="0"/>
              </a:rPr>
              <a:t>України</a:t>
            </a:r>
            <a:r>
              <a:rPr lang="ru-RU" dirty="0">
                <a:latin typeface="Bookman Old Style" pitchFamily="18" charset="0"/>
              </a:rPr>
              <a:t> «Про </a:t>
            </a:r>
            <a:r>
              <a:rPr lang="ru-RU" dirty="0" err="1">
                <a:latin typeface="Bookman Old Style" pitchFamily="18" charset="0"/>
              </a:rPr>
              <a:t>правовий</a:t>
            </a:r>
            <a:r>
              <a:rPr lang="ru-RU" dirty="0">
                <a:latin typeface="Bookman Old Style" pitchFamily="18" charset="0"/>
              </a:rPr>
              <a:t> режим </a:t>
            </a:r>
            <a:r>
              <a:rPr lang="ru-RU" dirty="0" err="1">
                <a:latin typeface="Bookman Old Style" pitchFamily="18" charset="0"/>
              </a:rPr>
              <a:t>надзвичайного</a:t>
            </a:r>
            <a:r>
              <a:rPr lang="ru-RU" dirty="0">
                <a:latin typeface="Bookman Old Style" pitchFamily="18" charset="0"/>
              </a:rPr>
              <a:t> стану». </a:t>
            </a:r>
            <a:r>
              <a:rPr lang="ru-RU" dirty="0" err="1">
                <a:latin typeface="Bookman Old Style" pitchFamily="18" charset="0"/>
              </a:rPr>
              <a:t>Особливості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функціонування</a:t>
            </a:r>
            <a:r>
              <a:rPr lang="ru-RU" dirty="0">
                <a:latin typeface="Bookman Old Style" pitchFamily="18" charset="0"/>
              </a:rPr>
              <a:t> ЄДСЦЗ за </a:t>
            </a:r>
            <a:r>
              <a:rPr lang="ru-RU" dirty="0" err="1">
                <a:latin typeface="Bookman Old Style" pitchFamily="18" charset="0"/>
              </a:rPr>
              <a:t>воєнного</a:t>
            </a:r>
            <a:r>
              <a:rPr lang="ru-RU" dirty="0">
                <a:latin typeface="Bookman Old Style" pitchFamily="18" charset="0"/>
              </a:rPr>
              <a:t> стану </a:t>
            </a:r>
            <a:r>
              <a:rPr lang="ru-RU" dirty="0" err="1">
                <a:latin typeface="Bookman Old Style" pitchFamily="18" charset="0"/>
              </a:rPr>
              <a:t>визначають</a:t>
            </a:r>
            <a:r>
              <a:rPr lang="ru-RU" dirty="0">
                <a:latin typeface="Bookman Old Style" pitchFamily="18" charset="0"/>
              </a:rPr>
              <a:t> Законом </a:t>
            </a:r>
            <a:r>
              <a:rPr lang="ru-RU" dirty="0" err="1">
                <a:latin typeface="Bookman Old Style" pitchFamily="18" charset="0"/>
              </a:rPr>
              <a:t>України</a:t>
            </a:r>
            <a:r>
              <a:rPr lang="ru-RU" dirty="0">
                <a:latin typeface="Bookman Old Style" pitchFamily="18" charset="0"/>
              </a:rPr>
              <a:t> «Про </a:t>
            </a:r>
            <a:r>
              <a:rPr lang="ru-RU" dirty="0" err="1">
                <a:latin typeface="Bookman Old Style" pitchFamily="18" charset="0"/>
              </a:rPr>
              <a:t>правовий</a:t>
            </a:r>
            <a:r>
              <a:rPr lang="ru-RU" dirty="0">
                <a:latin typeface="Bookman Old Style" pitchFamily="18" charset="0"/>
              </a:rPr>
              <a:t> режим </a:t>
            </a:r>
            <a:r>
              <a:rPr lang="ru-RU" dirty="0" err="1">
                <a:latin typeface="Bookman Old Style" pitchFamily="18" charset="0"/>
              </a:rPr>
              <a:t>воєнного</a:t>
            </a:r>
            <a:r>
              <a:rPr lang="ru-RU" dirty="0">
                <a:latin typeface="Bookman Old Style" pitchFamily="18" charset="0"/>
              </a:rPr>
              <a:t> стану» </a:t>
            </a:r>
            <a:r>
              <a:rPr lang="ru-RU" dirty="0" err="1">
                <a:latin typeface="Bookman Old Style" pitchFamily="18" charset="0"/>
              </a:rPr>
              <a:t>і</a:t>
            </a:r>
            <a:r>
              <a:rPr lang="ru-RU" dirty="0">
                <a:latin typeface="Bookman Old Style" pitchFamily="18" charset="0"/>
              </a:rPr>
              <a:t> «Про </a:t>
            </a:r>
            <a:r>
              <a:rPr lang="ru-RU" dirty="0" err="1">
                <a:latin typeface="Bookman Old Style" pitchFamily="18" charset="0"/>
              </a:rPr>
              <a:t>мобілізаційну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підготовку</a:t>
            </a:r>
            <a:r>
              <a:rPr lang="ru-RU" dirty="0">
                <a:latin typeface="Bookman Old Style" pitchFamily="18" charset="0"/>
              </a:rPr>
              <a:t> та </a:t>
            </a:r>
            <a:r>
              <a:rPr lang="ru-RU" dirty="0" err="1">
                <a:latin typeface="Bookman Old Style" pitchFamily="18" charset="0"/>
              </a:rPr>
              <a:t>мобілізацію</a:t>
            </a:r>
            <a:r>
              <a:rPr lang="ru-RU" dirty="0">
                <a:latin typeface="Bookman Old Style" pitchFamily="18" charset="0"/>
              </a:rPr>
              <a:t>».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Система ЦЗ об’єкта</a:t>
            </a:r>
            <a:br>
              <a:rPr lang="uk-UA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515" y="1032473"/>
            <a:ext cx="8055428" cy="4846320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Bookman Old Style" pitchFamily="18" charset="0"/>
              </a:rPr>
              <a:t>На  кожному  </a:t>
            </a:r>
            <a:r>
              <a:rPr lang="ru-RU" sz="2000" dirty="0" err="1">
                <a:latin typeface="Bookman Old Style" pitchFamily="18" charset="0"/>
              </a:rPr>
              <a:t>об’єкті</a:t>
            </a:r>
            <a:r>
              <a:rPr lang="ru-RU" sz="2000" dirty="0">
                <a:latin typeface="Bookman Old Style" pitchFamily="18" charset="0"/>
              </a:rPr>
              <a:t>  </a:t>
            </a:r>
            <a:r>
              <a:rPr lang="ru-RU" sz="2000" dirty="0" err="1">
                <a:latin typeface="Bookman Old Style" pitchFamily="18" charset="0"/>
              </a:rPr>
              <a:t>господарювання</a:t>
            </a:r>
            <a:r>
              <a:rPr lang="ru-RU" sz="2000" dirty="0">
                <a:latin typeface="Bookman Old Style" pitchFamily="18" charset="0"/>
              </a:rPr>
              <a:t>  (</a:t>
            </a:r>
            <a:r>
              <a:rPr lang="ru-RU" sz="2000" dirty="0" err="1">
                <a:latin typeface="Bookman Old Style" pitchFamily="18" charset="0"/>
              </a:rPr>
              <a:t>підприємстві</a:t>
            </a:r>
            <a:r>
              <a:rPr lang="ru-RU" sz="2000" dirty="0">
                <a:latin typeface="Bookman Old Style" pitchFamily="18" charset="0"/>
              </a:rPr>
              <a:t>,  </a:t>
            </a:r>
            <a:r>
              <a:rPr lang="ru-RU" sz="2000" dirty="0" err="1">
                <a:latin typeface="Bookman Old Style" pitchFamily="18" charset="0"/>
              </a:rPr>
              <a:t>установі</a:t>
            </a:r>
            <a:r>
              <a:rPr lang="ru-RU" sz="2000" dirty="0">
                <a:latin typeface="Bookman Old Style" pitchFamily="18" charset="0"/>
              </a:rPr>
              <a:t>,  </a:t>
            </a:r>
            <a:r>
              <a:rPr lang="ru-RU" sz="2000" dirty="0" err="1">
                <a:latin typeface="Bookman Old Style" pitchFamily="18" charset="0"/>
              </a:rPr>
              <a:t>організації</a:t>
            </a:r>
            <a:r>
              <a:rPr lang="ru-RU" sz="2000" dirty="0">
                <a:latin typeface="Bookman Old Style" pitchFamily="18" charset="0"/>
              </a:rPr>
              <a:t>,  </a:t>
            </a:r>
            <a:r>
              <a:rPr lang="ru-RU" sz="2000" dirty="0" err="1">
                <a:latin typeface="Bookman Old Style" pitchFamily="18" charset="0"/>
              </a:rPr>
              <a:t>навчальному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закладі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тощо</a:t>
            </a:r>
            <a:r>
              <a:rPr lang="ru-RU" sz="2000" dirty="0">
                <a:latin typeface="Bookman Old Style" pitchFamily="18" charset="0"/>
              </a:rPr>
              <a:t>) </a:t>
            </a:r>
            <a:r>
              <a:rPr lang="ru-RU" sz="2000" dirty="0" err="1">
                <a:latin typeface="Bookman Old Style" pitchFamily="18" charset="0"/>
              </a:rPr>
              <a:t>створюють</a:t>
            </a:r>
            <a:r>
              <a:rPr lang="ru-RU" sz="2000" dirty="0">
                <a:latin typeface="Bookman Old Style" pitchFamily="18" charset="0"/>
              </a:rPr>
              <a:t> систему  </a:t>
            </a:r>
            <a:r>
              <a:rPr lang="ru-RU" sz="2000" dirty="0" err="1">
                <a:latin typeface="Bookman Old Style" pitchFamily="18" charset="0"/>
              </a:rPr>
              <a:t>цивільного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захисту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об’єкта</a:t>
            </a:r>
            <a:r>
              <a:rPr lang="ru-RU" sz="2000" dirty="0">
                <a:latin typeface="Bookman Old Style" pitchFamily="18" charset="0"/>
              </a:rPr>
              <a:t>. </a:t>
            </a:r>
            <a:r>
              <a:rPr lang="ru-RU" sz="2000" dirty="0" err="1">
                <a:latin typeface="Bookman Old Style" pitchFamily="18" charset="0"/>
              </a:rPr>
              <a:t>Відповідає</a:t>
            </a:r>
            <a:r>
              <a:rPr lang="ru-RU" sz="2000" dirty="0">
                <a:latin typeface="Bookman Old Style" pitchFamily="18" charset="0"/>
              </a:rPr>
              <a:t> за </a:t>
            </a:r>
            <a:r>
              <a:rPr lang="ru-RU" sz="2000" dirty="0" err="1">
                <a:latin typeface="Bookman Old Style" pitchFamily="18" charset="0"/>
              </a:rPr>
              <a:t>постійну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готовність</a:t>
            </a:r>
            <a:r>
              <a:rPr lang="ru-RU" sz="2000" dirty="0">
                <a:latin typeface="Bookman Old Style" pitchFamily="18" charset="0"/>
              </a:rPr>
              <a:t>  </a:t>
            </a:r>
            <a:r>
              <a:rPr lang="ru-RU" sz="2000" dirty="0" err="1">
                <a:latin typeface="Bookman Old Style" pitchFamily="18" charset="0"/>
              </a:rPr>
              <a:t>її</a:t>
            </a:r>
            <a:r>
              <a:rPr lang="ru-RU" sz="2000" dirty="0">
                <a:latin typeface="Bookman Old Style" pitchFamily="18" charset="0"/>
              </a:rPr>
              <a:t> сил </a:t>
            </a:r>
            <a:r>
              <a:rPr lang="ru-RU" sz="2000" dirty="0" err="1">
                <a:latin typeface="Bookman Old Style" pitchFamily="18" charset="0"/>
              </a:rPr>
              <a:t>і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засобів</a:t>
            </a:r>
            <a:r>
              <a:rPr lang="ru-RU" sz="2000" dirty="0">
                <a:latin typeface="Bookman Old Style" pitchFamily="18" charset="0"/>
              </a:rPr>
              <a:t>  </a:t>
            </a:r>
            <a:r>
              <a:rPr lang="ru-RU" sz="2000" dirty="0" err="1">
                <a:latin typeface="Bookman Old Style" pitchFamily="18" charset="0"/>
              </a:rPr>
              <a:t>керівник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об’єкту</a:t>
            </a:r>
            <a:r>
              <a:rPr lang="ru-RU" sz="2000" dirty="0">
                <a:latin typeface="Bookman Old Style" pitchFamily="18" charset="0"/>
              </a:rPr>
              <a:t>  —  директор, начальник, ректор </a:t>
            </a:r>
            <a:r>
              <a:rPr lang="ru-RU" sz="2000" dirty="0" err="1">
                <a:latin typeface="Bookman Old Style" pitchFamily="18" charset="0"/>
              </a:rPr>
              <a:t>тощо</a:t>
            </a:r>
            <a:r>
              <a:rPr lang="ru-RU" sz="2000" dirty="0">
                <a:latin typeface="Bookman Old Style" pitchFamily="18" charset="0"/>
              </a:rPr>
              <a:t>, </a:t>
            </a:r>
            <a:r>
              <a:rPr lang="ru-RU" sz="2000" dirty="0" err="1">
                <a:latin typeface="Bookman Old Style" pitchFamily="18" charset="0"/>
              </a:rPr>
              <a:t>який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одночасно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є</a:t>
            </a:r>
            <a:r>
              <a:rPr lang="ru-RU" sz="2000" dirty="0">
                <a:latin typeface="Bookman Old Style" pitchFamily="18" charset="0"/>
              </a:rPr>
              <a:t> начальником </a:t>
            </a:r>
            <a:r>
              <a:rPr lang="ru-RU" sz="2000" dirty="0" err="1">
                <a:latin typeface="Bookman Old Style" pitchFamily="18" charset="0"/>
              </a:rPr>
              <a:t>цивільного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захисту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об’єкту</a:t>
            </a:r>
            <a:r>
              <a:rPr lang="ru-RU" sz="2000" dirty="0">
                <a:latin typeface="Bookman Old Style" pitchFamily="18" charset="0"/>
              </a:rPr>
              <a:t>. </a:t>
            </a:r>
          </a:p>
          <a:p>
            <a:r>
              <a:rPr lang="ru-RU" sz="2000" dirty="0">
                <a:latin typeface="Bookman Old Style" pitchFamily="18" charset="0"/>
              </a:rPr>
              <a:t>Начальник ЦЗ </a:t>
            </a:r>
            <a:r>
              <a:rPr lang="ru-RU" sz="2000" dirty="0" err="1">
                <a:latin typeface="Bookman Old Style" pitchFamily="18" charset="0"/>
              </a:rPr>
              <a:t>об’єкту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підпорядковується</a:t>
            </a:r>
            <a:r>
              <a:rPr lang="ru-RU" sz="2000" dirty="0"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ru-RU" sz="2000" dirty="0" err="1">
                <a:latin typeface="Bookman Old Style" pitchFamily="18" charset="0"/>
              </a:rPr>
              <a:t>відповідному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керівнику</a:t>
            </a:r>
            <a:r>
              <a:rPr lang="ru-RU" sz="2000" dirty="0">
                <a:latin typeface="Bookman Old Style" pitchFamily="18" charset="0"/>
              </a:rPr>
              <a:t>, </a:t>
            </a:r>
            <a:r>
              <a:rPr lang="ru-RU" sz="2000" dirty="0" err="1">
                <a:latin typeface="Bookman Old Style" pitchFamily="18" charset="0"/>
              </a:rPr>
              <a:t>який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є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одночасно</a:t>
            </a:r>
            <a:r>
              <a:rPr lang="ru-RU" sz="2000" dirty="0"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ru-RU" sz="2000" dirty="0">
                <a:latin typeface="Bookman Old Style" pitchFamily="18" charset="0"/>
              </a:rPr>
              <a:t>начальником </a:t>
            </a:r>
            <a:r>
              <a:rPr lang="ru-RU" sz="2000" dirty="0" err="1">
                <a:latin typeface="Bookman Old Style" pitchFamily="18" charset="0"/>
              </a:rPr>
              <a:t>цивільного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захисту</a:t>
            </a:r>
            <a:r>
              <a:rPr lang="ru-RU" sz="2000" dirty="0"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ru-RU" sz="2000" dirty="0" err="1">
                <a:latin typeface="Bookman Old Style" pitchFamily="18" charset="0"/>
              </a:rPr>
              <a:t>міністерства</a:t>
            </a:r>
            <a:r>
              <a:rPr lang="ru-RU" sz="2000" dirty="0">
                <a:latin typeface="Bookman Old Style" pitchFamily="18" charset="0"/>
              </a:rPr>
              <a:t>  (</a:t>
            </a:r>
            <a:r>
              <a:rPr lang="ru-RU" sz="2000" dirty="0" err="1">
                <a:latin typeface="Bookman Old Style" pitchFamily="18" charset="0"/>
              </a:rPr>
              <a:t>відомства</a:t>
            </a:r>
            <a:r>
              <a:rPr lang="ru-RU" sz="2000" dirty="0">
                <a:latin typeface="Bookman Old Style" pitchFamily="18" charset="0"/>
              </a:rPr>
              <a:t>), у </a:t>
            </a:r>
          </a:p>
          <a:p>
            <a:pPr>
              <a:buNone/>
            </a:pPr>
            <a:r>
              <a:rPr lang="ru-RU" sz="2000" dirty="0" err="1">
                <a:latin typeface="Bookman Old Style" pitchFamily="18" charset="0"/>
              </a:rPr>
              <a:t>підпорядкуванні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якого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перебуває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об’єкт</a:t>
            </a:r>
            <a:r>
              <a:rPr lang="ru-RU" sz="2000" dirty="0">
                <a:latin typeface="Bookman Old Style" pitchFamily="18" charset="0"/>
              </a:rPr>
              <a:t>, </a:t>
            </a:r>
          </a:p>
          <a:p>
            <a:pPr>
              <a:buNone/>
            </a:pPr>
            <a:r>
              <a:rPr lang="ru-RU" sz="2000" dirty="0">
                <a:latin typeface="Bookman Old Style" pitchFamily="18" charset="0"/>
              </a:rPr>
              <a:t>а </a:t>
            </a:r>
            <a:r>
              <a:rPr lang="ru-RU" sz="2000" dirty="0" err="1">
                <a:latin typeface="Bookman Old Style" pitchFamily="18" charset="0"/>
              </a:rPr>
              <a:t>також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начальникові</a:t>
            </a:r>
            <a:r>
              <a:rPr lang="ru-RU" sz="2000" dirty="0">
                <a:latin typeface="Bookman Old Style" pitchFamily="18" charset="0"/>
              </a:rPr>
              <a:t> ЦЗ </a:t>
            </a:r>
            <a:r>
              <a:rPr lang="ru-RU" sz="2000" dirty="0" err="1">
                <a:latin typeface="Bookman Old Style" pitchFamily="18" charset="0"/>
              </a:rPr>
              <a:t>міста</a:t>
            </a:r>
            <a:r>
              <a:rPr lang="ru-RU" sz="2000" dirty="0">
                <a:latin typeface="Bookman Old Style" pitchFamily="18" charset="0"/>
              </a:rPr>
              <a:t> (району), </a:t>
            </a:r>
          </a:p>
          <a:p>
            <a:pPr>
              <a:buNone/>
            </a:pPr>
            <a:r>
              <a:rPr lang="ru-RU" sz="2000" dirty="0">
                <a:latin typeface="Bookman Old Style" pitchFamily="18" charset="0"/>
              </a:rPr>
              <a:t>на </a:t>
            </a:r>
            <a:r>
              <a:rPr lang="ru-RU" sz="2000" dirty="0" err="1">
                <a:latin typeface="Bookman Old Style" pitchFamily="18" charset="0"/>
              </a:rPr>
              <a:t>території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якого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він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розташований</a:t>
            </a:r>
            <a:r>
              <a:rPr lang="ru-RU" sz="2000" dirty="0">
                <a:latin typeface="Bookman Old Style" pitchFamily="18" charset="0"/>
              </a:rPr>
              <a:t>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4743" y="3839935"/>
            <a:ext cx="2833690" cy="247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326" y="421709"/>
            <a:ext cx="8079288" cy="132080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Цивільний захист. </a:t>
            </a:r>
            <a:br>
              <a:rPr lang="uk-UA" dirty="0"/>
            </a:br>
            <a:r>
              <a:rPr lang="uk-UA" dirty="0"/>
              <a:t>Правова база ЦЗ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326" y="1742509"/>
            <a:ext cx="7683674" cy="2027825"/>
          </a:xfrm>
        </p:spPr>
        <p:txBody>
          <a:bodyPr>
            <a:noAutofit/>
          </a:bodyPr>
          <a:lstStyle/>
          <a:p>
            <a:pPr algn="just"/>
            <a:r>
              <a:rPr lang="uk-UA" sz="1800" b="1" dirty="0">
                <a:solidFill>
                  <a:srgbClr val="FF0000"/>
                </a:solidFill>
              </a:rPr>
              <a:t>Цивільний захист </a:t>
            </a:r>
            <a:r>
              <a:rPr lang="uk-UA" sz="1800" dirty="0">
                <a:solidFill>
                  <a:schemeClr val="tx1"/>
                </a:solidFill>
              </a:rPr>
              <a:t>– функція держави, спрямована на захист населення, територій, навколишнього природного середовища та майна від НС  природного, екологічного, техногенного та воєнного характеру шляхом запобігання таким ситуаціям, ліквідації їх наслідків і надання допомоги постраждалому в мирний час та в особливий період.</a:t>
            </a:r>
          </a:p>
          <a:p>
            <a:pPr algn="just"/>
            <a:r>
              <a:rPr lang="uk-UA" sz="1800" dirty="0">
                <a:solidFill>
                  <a:schemeClr val="tx1"/>
                </a:solidFill>
              </a:rPr>
              <a:t>Міжнародним розпізнавальним знаком ЦЗ є рівносторонній блакитний трикутник на оранжевому тлі.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868" y="4191216"/>
            <a:ext cx="7458076" cy="204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0751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Система ЦЗ об’єкта</a:t>
            </a:r>
            <a:br>
              <a:rPr lang="uk-UA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227" y="1333276"/>
            <a:ext cx="7739744" cy="475183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На  </a:t>
            </a:r>
            <a:r>
              <a:rPr lang="ru-RU" dirty="0" err="1"/>
              <a:t>об’єктах</a:t>
            </a:r>
            <a:r>
              <a:rPr lang="ru-RU" dirty="0"/>
              <a:t>  </a:t>
            </a:r>
            <a:r>
              <a:rPr lang="ru-RU" dirty="0" err="1"/>
              <a:t>господарювання</a:t>
            </a:r>
            <a:r>
              <a:rPr lang="ru-RU" dirty="0"/>
              <a:t>  за  типовою  схемою,  </a:t>
            </a:r>
            <a:r>
              <a:rPr lang="ru-RU" dirty="0" err="1"/>
              <a:t>беручи</a:t>
            </a:r>
            <a:r>
              <a:rPr lang="ru-RU" dirty="0"/>
              <a:t>  до  </a:t>
            </a:r>
            <a:r>
              <a:rPr lang="ru-RU" dirty="0" err="1"/>
              <a:t>уваги</a:t>
            </a:r>
            <a:r>
              <a:rPr lang="ru-RU" dirty="0"/>
              <a:t> 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об’єкта</a:t>
            </a:r>
            <a:r>
              <a:rPr lang="ru-RU" dirty="0"/>
              <a:t>, </a:t>
            </a:r>
            <a:r>
              <a:rPr lang="ru-RU" dirty="0" err="1"/>
              <a:t>створюються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ЦЗ: </a:t>
            </a:r>
          </a:p>
          <a:p>
            <a:r>
              <a:rPr lang="ru-RU" dirty="0"/>
              <a:t>1) </a:t>
            </a:r>
            <a:r>
              <a:rPr lang="ru-RU" dirty="0" err="1"/>
              <a:t>оповіщення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;</a:t>
            </a:r>
          </a:p>
          <a:p>
            <a:r>
              <a:rPr lang="ru-RU" dirty="0"/>
              <a:t> 2) </a:t>
            </a:r>
            <a:r>
              <a:rPr lang="ru-RU" dirty="0" err="1"/>
              <a:t>медична</a:t>
            </a:r>
            <a:r>
              <a:rPr lang="ru-RU" dirty="0"/>
              <a:t>; </a:t>
            </a:r>
          </a:p>
          <a:p>
            <a:r>
              <a:rPr lang="ru-RU" dirty="0"/>
              <a:t>3) </a:t>
            </a:r>
            <a:r>
              <a:rPr lang="ru-RU" dirty="0" err="1"/>
              <a:t>радіаційного</a:t>
            </a:r>
            <a:r>
              <a:rPr lang="ru-RU" dirty="0"/>
              <a:t> та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; </a:t>
            </a:r>
          </a:p>
          <a:p>
            <a:r>
              <a:rPr lang="ru-RU" dirty="0"/>
              <a:t>4)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порядку; </a:t>
            </a:r>
          </a:p>
          <a:p>
            <a:r>
              <a:rPr lang="ru-RU" dirty="0"/>
              <a:t>5) </a:t>
            </a:r>
            <a:r>
              <a:rPr lang="ru-RU" dirty="0" err="1"/>
              <a:t>протипожежна</a:t>
            </a:r>
            <a:r>
              <a:rPr lang="ru-RU" dirty="0"/>
              <a:t>; </a:t>
            </a:r>
          </a:p>
          <a:p>
            <a:r>
              <a:rPr lang="ru-RU" dirty="0"/>
              <a:t>6) </a:t>
            </a:r>
            <a:r>
              <a:rPr lang="ru-RU" dirty="0" err="1"/>
              <a:t>енергопостачання</a:t>
            </a:r>
            <a:r>
              <a:rPr lang="ru-RU" dirty="0"/>
              <a:t> та </a:t>
            </a:r>
            <a:r>
              <a:rPr lang="ru-RU" dirty="0" err="1"/>
              <a:t>світломаскування</a:t>
            </a:r>
            <a:r>
              <a:rPr lang="ru-RU" dirty="0"/>
              <a:t>; </a:t>
            </a:r>
          </a:p>
          <a:p>
            <a:r>
              <a:rPr lang="ru-RU" dirty="0"/>
              <a:t>7) </a:t>
            </a:r>
            <a:r>
              <a:rPr lang="ru-RU" dirty="0" err="1"/>
              <a:t>аварійно-технічна</a:t>
            </a:r>
            <a:r>
              <a:rPr lang="ru-RU" dirty="0"/>
              <a:t>; </a:t>
            </a:r>
          </a:p>
          <a:p>
            <a:r>
              <a:rPr lang="ru-RU" dirty="0"/>
              <a:t>8) </a:t>
            </a:r>
            <a:r>
              <a:rPr lang="ru-RU" dirty="0" err="1"/>
              <a:t>сховищ</a:t>
            </a:r>
            <a:r>
              <a:rPr lang="ru-RU" dirty="0"/>
              <a:t> та </a:t>
            </a:r>
            <a:r>
              <a:rPr lang="ru-RU" dirty="0" err="1"/>
              <a:t>укриттів</a:t>
            </a:r>
            <a:r>
              <a:rPr lang="ru-RU" dirty="0"/>
              <a:t>; </a:t>
            </a:r>
          </a:p>
          <a:p>
            <a:r>
              <a:rPr lang="ru-RU" dirty="0"/>
              <a:t>9) транспортна; </a:t>
            </a:r>
          </a:p>
          <a:p>
            <a:r>
              <a:rPr lang="ru-RU" dirty="0"/>
              <a:t>10) </a:t>
            </a:r>
            <a:r>
              <a:rPr lang="ru-RU" dirty="0" err="1"/>
              <a:t>матеріально-технічного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4" y="293914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діям</a:t>
            </a:r>
            <a:r>
              <a:rPr lang="ru-RU" dirty="0"/>
              <a:t> у НС.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258" y="1404259"/>
            <a:ext cx="7870372" cy="4996334"/>
          </a:xfrm>
        </p:spPr>
        <p:txBody>
          <a:bodyPr>
            <a:noAutofit/>
          </a:bodyPr>
          <a:lstStyle/>
          <a:p>
            <a:r>
              <a:rPr lang="ru-RU" sz="1800" dirty="0" err="1">
                <a:latin typeface="Bookman Old Style" pitchFamily="18" charset="0"/>
              </a:rPr>
              <a:t>Відповідно</a:t>
            </a:r>
            <a:r>
              <a:rPr lang="ru-RU" sz="1800" dirty="0">
                <a:latin typeface="Bookman Old Style" pitchFamily="18" charset="0"/>
              </a:rPr>
              <a:t> до ст. 34 Закону </a:t>
            </a:r>
            <a:r>
              <a:rPr lang="ru-RU" sz="1800" dirty="0" err="1">
                <a:latin typeface="Bookman Old Style" pitchFamily="18" charset="0"/>
              </a:rPr>
              <a:t>України</a:t>
            </a:r>
            <a:r>
              <a:rPr lang="ru-RU" sz="1800" dirty="0">
                <a:latin typeface="Bookman Old Style" pitchFamily="18" charset="0"/>
              </a:rPr>
              <a:t> «Про </a:t>
            </a:r>
            <a:r>
              <a:rPr lang="ru-RU" sz="1800" dirty="0" err="1">
                <a:latin typeface="Bookman Old Style" pitchFamily="18" charset="0"/>
              </a:rPr>
              <a:t>захист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населення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і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територій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від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надзви-чайних</a:t>
            </a:r>
            <a:r>
              <a:rPr lang="ru-RU" sz="1800" dirty="0">
                <a:latin typeface="Bookman Old Style" pitchFamily="18" charset="0"/>
              </a:rPr>
              <a:t>  </a:t>
            </a:r>
            <a:r>
              <a:rPr lang="ru-RU" sz="1800" dirty="0" err="1">
                <a:latin typeface="Bookman Old Style" pitchFamily="18" charset="0"/>
              </a:rPr>
              <a:t>ситуацій</a:t>
            </a:r>
            <a:r>
              <a:rPr lang="ru-RU" sz="1800" dirty="0">
                <a:latin typeface="Bookman Old Style" pitchFamily="18" charset="0"/>
              </a:rPr>
              <a:t>  техногенного  та  природного  характеру»  </a:t>
            </a:r>
            <a:r>
              <a:rPr lang="ru-RU" sz="1800" dirty="0" err="1">
                <a:latin typeface="Bookman Old Style" pitchFamily="18" charset="0"/>
              </a:rPr>
              <a:t>всі</a:t>
            </a:r>
            <a:r>
              <a:rPr lang="ru-RU" sz="1800" dirty="0">
                <a:latin typeface="Bookman Old Style" pitchFamily="18" charset="0"/>
              </a:rPr>
              <a:t>  </a:t>
            </a:r>
            <a:r>
              <a:rPr lang="ru-RU" sz="1800" dirty="0" err="1">
                <a:latin typeface="Bookman Old Style" pitchFamily="18" charset="0"/>
              </a:rPr>
              <a:t>категорії</a:t>
            </a:r>
            <a:r>
              <a:rPr lang="ru-RU" sz="1800" dirty="0">
                <a:latin typeface="Bookman Old Style" pitchFamily="18" charset="0"/>
              </a:rPr>
              <a:t>  </a:t>
            </a:r>
            <a:r>
              <a:rPr lang="ru-RU" sz="1800" dirty="0" err="1">
                <a:latin typeface="Bookman Old Style" pitchFamily="18" charset="0"/>
              </a:rPr>
              <a:t>населення</a:t>
            </a:r>
            <a:r>
              <a:rPr lang="ru-RU" sz="1800" dirty="0">
                <a:latin typeface="Bookman Old Style" pitchFamily="18" charset="0"/>
              </a:rPr>
              <a:t>  </a:t>
            </a:r>
            <a:r>
              <a:rPr lang="ru-RU" sz="1800" dirty="0" err="1">
                <a:latin typeface="Bookman Old Style" pitchFamily="18" charset="0"/>
              </a:rPr>
              <a:t>зо-бов’язані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вивчати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основні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способи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захисту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від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наслідків</a:t>
            </a:r>
            <a:r>
              <a:rPr lang="ru-RU" sz="1800" dirty="0">
                <a:latin typeface="Bookman Old Style" pitchFamily="18" charset="0"/>
              </a:rPr>
              <a:t> НС техногенного та природного характеру,  </a:t>
            </a:r>
            <a:r>
              <a:rPr lang="ru-RU" sz="1800" dirty="0" err="1">
                <a:latin typeface="Bookman Old Style" pitchFamily="18" charset="0"/>
              </a:rPr>
              <a:t>прийоми</a:t>
            </a:r>
            <a:r>
              <a:rPr lang="ru-RU" sz="1800" dirty="0">
                <a:latin typeface="Bookman Old Style" pitchFamily="18" charset="0"/>
              </a:rPr>
              <a:t>  </a:t>
            </a:r>
            <a:r>
              <a:rPr lang="ru-RU" sz="1800" dirty="0" err="1">
                <a:latin typeface="Bookman Old Style" pitchFamily="18" charset="0"/>
              </a:rPr>
              <a:t>надання</a:t>
            </a:r>
            <a:r>
              <a:rPr lang="ru-RU" sz="1800" dirty="0">
                <a:latin typeface="Bookman Old Style" pitchFamily="18" charset="0"/>
              </a:rPr>
              <a:t>  </a:t>
            </a:r>
            <a:r>
              <a:rPr lang="ru-RU" sz="1800" dirty="0" err="1">
                <a:latin typeface="Bookman Old Style" pitchFamily="18" charset="0"/>
              </a:rPr>
              <a:t>домедичної</a:t>
            </a:r>
            <a:r>
              <a:rPr lang="ru-RU" sz="1800" dirty="0">
                <a:latin typeface="Bookman Old Style" pitchFamily="18" charset="0"/>
              </a:rPr>
              <a:t>  </a:t>
            </a:r>
            <a:r>
              <a:rPr lang="ru-RU" sz="1800" dirty="0" err="1">
                <a:latin typeface="Bookman Old Style" pitchFamily="18" charset="0"/>
              </a:rPr>
              <a:t>допомоги</a:t>
            </a:r>
            <a:r>
              <a:rPr lang="ru-RU" sz="1800" dirty="0">
                <a:latin typeface="Bookman Old Style" pitchFamily="18" charset="0"/>
              </a:rPr>
              <a:t>  </a:t>
            </a:r>
            <a:r>
              <a:rPr lang="ru-RU" sz="1800" dirty="0" err="1">
                <a:latin typeface="Bookman Old Style" pitchFamily="18" charset="0"/>
              </a:rPr>
              <a:t>постраждалим</a:t>
            </a:r>
            <a:r>
              <a:rPr lang="ru-RU" sz="1800" dirty="0">
                <a:latin typeface="Bookman Old Style" pitchFamily="18" charset="0"/>
              </a:rPr>
              <a:t>,  правила  </a:t>
            </a:r>
            <a:r>
              <a:rPr lang="ru-RU" sz="1800" dirty="0" err="1">
                <a:latin typeface="Bookman Old Style" pitchFamily="18" charset="0"/>
              </a:rPr>
              <a:t>користу-вання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засобами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захисту</a:t>
            </a:r>
            <a:r>
              <a:rPr lang="ru-RU" sz="1800" dirty="0">
                <a:latin typeface="Bookman Old Style" pitchFamily="18" charset="0"/>
              </a:rPr>
              <a:t>, а </a:t>
            </a:r>
            <a:r>
              <a:rPr lang="ru-RU" sz="1800" dirty="0" err="1">
                <a:latin typeface="Bookman Old Style" pitchFamily="18" charset="0"/>
              </a:rPr>
              <a:t>також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дотримувати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заходів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безпеки</a:t>
            </a:r>
            <a:r>
              <a:rPr lang="ru-RU" sz="1800" dirty="0">
                <a:latin typeface="Bookman Old Style" pitchFamily="18" charset="0"/>
              </a:rPr>
              <a:t>.</a:t>
            </a:r>
          </a:p>
          <a:p>
            <a:r>
              <a:rPr lang="ru-RU" sz="1800" dirty="0" err="1">
                <a:latin typeface="Bookman Old Style" pitchFamily="18" charset="0"/>
              </a:rPr>
              <a:t>Навчання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населення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діям</a:t>
            </a:r>
            <a:r>
              <a:rPr lang="ru-RU" sz="1800" dirty="0">
                <a:latin typeface="Bookman Old Style" pitchFamily="18" charset="0"/>
              </a:rPr>
              <a:t> у </a:t>
            </a:r>
            <a:r>
              <a:rPr lang="ru-RU" sz="1800" dirty="0" err="1">
                <a:latin typeface="Bookman Old Style" pitchFamily="18" charset="0"/>
              </a:rPr>
              <a:t>надзвичайних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ситуаціях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здійснюється</a:t>
            </a:r>
            <a:r>
              <a:rPr lang="ru-RU" sz="1800" dirty="0">
                <a:latin typeface="Bookman Old Style" pitchFamily="18" charset="0"/>
              </a:rPr>
              <a:t>:</a:t>
            </a:r>
          </a:p>
          <a:p>
            <a:r>
              <a:rPr lang="ru-RU" sz="1800" dirty="0">
                <a:latin typeface="Bookman Old Style" pitchFamily="18" charset="0"/>
              </a:rPr>
              <a:t>1) </a:t>
            </a:r>
            <a:r>
              <a:rPr lang="ru-RU" sz="1800" dirty="0" err="1">
                <a:latin typeface="Bookman Old Style" pitchFamily="18" charset="0"/>
              </a:rPr>
              <a:t>замісцем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роботи</a:t>
            </a:r>
            <a:r>
              <a:rPr lang="ru-RU" sz="1800" dirty="0">
                <a:latin typeface="Bookman Old Style" pitchFamily="18" charset="0"/>
              </a:rPr>
              <a:t> — </a:t>
            </a:r>
            <a:r>
              <a:rPr lang="ru-RU" sz="1800" dirty="0" err="1">
                <a:latin typeface="Bookman Old Style" pitchFamily="18" charset="0"/>
              </a:rPr>
              <a:t>працюючого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населення</a:t>
            </a:r>
            <a:r>
              <a:rPr lang="ru-RU" sz="1800" dirty="0">
                <a:latin typeface="Bookman Old Style" pitchFamily="18" charset="0"/>
              </a:rPr>
              <a:t>;</a:t>
            </a:r>
          </a:p>
          <a:p>
            <a:r>
              <a:rPr lang="ru-RU" sz="1800" dirty="0">
                <a:latin typeface="Bookman Old Style" pitchFamily="18" charset="0"/>
              </a:rPr>
              <a:t>2) </a:t>
            </a:r>
            <a:r>
              <a:rPr lang="ru-RU" sz="1800" dirty="0" err="1">
                <a:latin typeface="Bookman Old Style" pitchFamily="18" charset="0"/>
              </a:rPr>
              <a:t>замісцем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навчання</a:t>
            </a:r>
            <a:r>
              <a:rPr lang="ru-RU" sz="1800" dirty="0">
                <a:latin typeface="Bookman Old Style" pitchFamily="18" charset="0"/>
              </a:rPr>
              <a:t> — </a:t>
            </a:r>
            <a:r>
              <a:rPr lang="ru-RU" sz="1800" dirty="0" err="1">
                <a:latin typeface="Bookman Old Style" pitchFamily="18" charset="0"/>
              </a:rPr>
              <a:t>дітей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дошкільного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віку</a:t>
            </a:r>
            <a:r>
              <a:rPr lang="ru-RU" sz="1800" dirty="0">
                <a:latin typeface="Bookman Old Style" pitchFamily="18" charset="0"/>
              </a:rPr>
              <a:t>, </a:t>
            </a:r>
            <a:r>
              <a:rPr lang="ru-RU" sz="1800" dirty="0" err="1">
                <a:latin typeface="Bookman Old Style" pitchFamily="18" charset="0"/>
              </a:rPr>
              <a:t>учнів</a:t>
            </a:r>
            <a:r>
              <a:rPr lang="ru-RU" sz="1800" dirty="0">
                <a:latin typeface="Bookman Old Style" pitchFamily="18" charset="0"/>
              </a:rPr>
              <a:t> та </a:t>
            </a:r>
            <a:r>
              <a:rPr lang="ru-RU" sz="1800" dirty="0" err="1">
                <a:latin typeface="Bookman Old Style" pitchFamily="18" charset="0"/>
              </a:rPr>
              <a:t>студентів</a:t>
            </a:r>
            <a:r>
              <a:rPr lang="ru-RU" sz="1800" dirty="0">
                <a:latin typeface="Bookman Old Style" pitchFamily="18" charset="0"/>
              </a:rPr>
              <a:t>;</a:t>
            </a:r>
          </a:p>
          <a:p>
            <a:r>
              <a:rPr lang="ru-RU" sz="1800" dirty="0">
                <a:latin typeface="Bookman Old Style" pitchFamily="18" charset="0"/>
              </a:rPr>
              <a:t>3) </a:t>
            </a:r>
            <a:r>
              <a:rPr lang="ru-RU" sz="1800" dirty="0" err="1">
                <a:latin typeface="Bookman Old Style" pitchFamily="18" charset="0"/>
              </a:rPr>
              <a:t>замісцем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проживання</a:t>
            </a:r>
            <a:r>
              <a:rPr lang="ru-RU" sz="1800" dirty="0">
                <a:latin typeface="Bookman Old Style" pitchFamily="18" charset="0"/>
              </a:rPr>
              <a:t> — </a:t>
            </a:r>
            <a:r>
              <a:rPr lang="ru-RU" sz="1800" dirty="0" err="1">
                <a:latin typeface="Bookman Old Style" pitchFamily="18" charset="0"/>
              </a:rPr>
              <a:t>непрацюючого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населення</a:t>
            </a:r>
            <a:r>
              <a:rPr lang="ru-RU" sz="1800" dirty="0">
                <a:latin typeface="Bookman Old Style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4" y="293914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діям</a:t>
            </a:r>
            <a:r>
              <a:rPr lang="ru-RU" dirty="0"/>
              <a:t> у НС.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515" y="1197427"/>
            <a:ext cx="4789714" cy="4397621"/>
          </a:xfrm>
        </p:spPr>
        <p:txBody>
          <a:bodyPr>
            <a:noAutofit/>
          </a:bodyPr>
          <a:lstStyle/>
          <a:p>
            <a:r>
              <a:rPr lang="ru-RU" sz="1800" dirty="0" err="1">
                <a:latin typeface="Bookman Old Style" pitchFamily="18" charset="0"/>
              </a:rPr>
              <a:t>Організація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навчання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дітей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дошкільного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віку</a:t>
            </a:r>
            <a:r>
              <a:rPr lang="ru-RU" sz="1800" dirty="0">
                <a:latin typeface="Bookman Old Style" pitchFamily="18" charset="0"/>
              </a:rPr>
              <a:t>, </a:t>
            </a:r>
            <a:r>
              <a:rPr lang="ru-RU" sz="1800" dirty="0" err="1">
                <a:latin typeface="Bookman Old Style" pitchFamily="18" charset="0"/>
              </a:rPr>
              <a:t>учнів</a:t>
            </a:r>
            <a:r>
              <a:rPr lang="ru-RU" sz="1800" dirty="0">
                <a:latin typeface="Bookman Old Style" pitchFamily="18" charset="0"/>
              </a:rPr>
              <a:t> та </a:t>
            </a:r>
            <a:r>
              <a:rPr lang="ru-RU" sz="1800" dirty="0" err="1">
                <a:latin typeface="Bookman Old Style" pitchFamily="18" charset="0"/>
              </a:rPr>
              <a:t>студентів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діям</a:t>
            </a:r>
            <a:r>
              <a:rPr lang="ru-RU" sz="1800" dirty="0">
                <a:latin typeface="Bookman Old Style" pitchFamily="18" charset="0"/>
              </a:rPr>
              <a:t> у </a:t>
            </a:r>
            <a:r>
              <a:rPr lang="ru-RU" sz="1800" dirty="0" err="1">
                <a:latin typeface="Bookman Old Style" pitchFamily="18" charset="0"/>
              </a:rPr>
              <a:t>надзвичайних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ситуаціях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покладається</a:t>
            </a:r>
            <a:r>
              <a:rPr lang="ru-RU" sz="1800" dirty="0">
                <a:latin typeface="Bookman Old Style" pitchFamily="18" charset="0"/>
              </a:rPr>
              <a:t> на </a:t>
            </a:r>
            <a:r>
              <a:rPr lang="ru-RU" sz="1800" dirty="0" err="1">
                <a:latin typeface="Bookman Old Style" pitchFamily="18" charset="0"/>
              </a:rPr>
              <a:t>Міністерство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освіти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і</a:t>
            </a:r>
            <a:r>
              <a:rPr lang="ru-RU" sz="1800" dirty="0">
                <a:latin typeface="Bookman Old Style" pitchFamily="18" charset="0"/>
              </a:rPr>
              <a:t> науки, яке </a:t>
            </a:r>
            <a:r>
              <a:rPr lang="ru-RU" sz="1800" dirty="0" err="1">
                <a:latin typeface="Bookman Old Style" pitchFamily="18" charset="0"/>
              </a:rPr>
              <a:t>розробляє</a:t>
            </a:r>
            <a:r>
              <a:rPr lang="ru-RU" sz="1800" dirty="0">
                <a:latin typeface="Bookman Old Style" pitchFamily="18" charset="0"/>
              </a:rPr>
              <a:t> та </a:t>
            </a:r>
            <a:r>
              <a:rPr lang="ru-RU" sz="1800" dirty="0" err="1">
                <a:latin typeface="Bookman Old Style" pitchFamily="18" charset="0"/>
              </a:rPr>
              <a:t>затверджує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навчальні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програми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з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вивчення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заходів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безпеки</a:t>
            </a:r>
            <a:r>
              <a:rPr lang="ru-RU" sz="1800" dirty="0">
                <a:latin typeface="Bookman Old Style" pitchFamily="18" charset="0"/>
              </a:rPr>
              <a:t>, </a:t>
            </a:r>
            <a:r>
              <a:rPr lang="ru-RU" sz="1800" dirty="0" err="1">
                <a:latin typeface="Bookman Old Style" pitchFamily="18" charset="0"/>
              </a:rPr>
              <a:t>способів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захисту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від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впливу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небезпечних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факторів</a:t>
            </a:r>
            <a:r>
              <a:rPr lang="ru-RU" sz="1800" dirty="0">
                <a:latin typeface="Bookman Old Style" pitchFamily="18" charset="0"/>
              </a:rPr>
              <a:t>, </a:t>
            </a:r>
            <a:r>
              <a:rPr lang="ru-RU" sz="1800" dirty="0" err="1">
                <a:latin typeface="Bookman Old Style" pitchFamily="18" charset="0"/>
              </a:rPr>
              <a:t>спричинених</a:t>
            </a:r>
            <a:r>
              <a:rPr lang="ru-RU" sz="1800" dirty="0">
                <a:latin typeface="Bookman Old Style" pitchFamily="18" charset="0"/>
              </a:rPr>
              <a:t>  </a:t>
            </a:r>
            <a:r>
              <a:rPr lang="ru-RU" sz="1800" dirty="0" err="1">
                <a:latin typeface="Bookman Old Style" pitchFamily="18" charset="0"/>
              </a:rPr>
              <a:t>надзвичайними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ситуаціями</a:t>
            </a:r>
            <a:r>
              <a:rPr lang="ru-RU" sz="1800" dirty="0">
                <a:latin typeface="Bookman Old Style" pitchFamily="18" charset="0"/>
              </a:rPr>
              <a:t>, </a:t>
            </a:r>
            <a:r>
              <a:rPr lang="ru-RU" sz="1800" dirty="0" err="1">
                <a:latin typeface="Bookman Old Style" pitchFamily="18" charset="0"/>
              </a:rPr>
              <a:t>з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надання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домедичної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допомоги</a:t>
            </a:r>
            <a:r>
              <a:rPr lang="ru-RU" sz="1800" dirty="0">
                <a:latin typeface="Bookman Old Style" pitchFamily="18" charset="0"/>
              </a:rPr>
              <a:t> та за </a:t>
            </a:r>
            <a:r>
              <a:rPr lang="ru-RU" sz="1800" dirty="0" err="1">
                <a:latin typeface="Bookman Old Style" pitchFamily="18" charset="0"/>
              </a:rPr>
              <a:t>погодженням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з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центральним</a:t>
            </a:r>
            <a:r>
              <a:rPr lang="ru-RU" sz="1800" dirty="0">
                <a:latin typeface="Bookman Old Style" pitchFamily="18" charset="0"/>
              </a:rPr>
              <a:t> органом </a:t>
            </a:r>
            <a:r>
              <a:rPr lang="ru-RU" sz="1800" dirty="0" err="1">
                <a:latin typeface="Bookman Old Style" pitchFamily="18" charset="0"/>
              </a:rPr>
              <a:t>виконавчої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влади</a:t>
            </a:r>
            <a:r>
              <a:rPr lang="ru-RU" sz="1800" dirty="0">
                <a:latin typeface="Bookman Old Style" pitchFamily="18" charset="0"/>
              </a:rPr>
              <a:t>, </a:t>
            </a:r>
            <a:r>
              <a:rPr lang="ru-RU" sz="1800" dirty="0" err="1">
                <a:latin typeface="Bookman Old Style" pitchFamily="18" charset="0"/>
              </a:rPr>
              <a:t>забезпечує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формування</a:t>
            </a:r>
            <a:r>
              <a:rPr lang="ru-RU" sz="1800" dirty="0">
                <a:latin typeface="Bookman Old Style" pitchFamily="18" charset="0"/>
              </a:rPr>
              <a:t> та </a:t>
            </a:r>
            <a:r>
              <a:rPr lang="ru-RU" sz="1800" dirty="0" err="1">
                <a:latin typeface="Bookman Old Style" pitchFamily="18" charset="0"/>
              </a:rPr>
              <a:t>реалізує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державну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політику</a:t>
            </a:r>
            <a:r>
              <a:rPr lang="ru-RU" sz="1800" dirty="0">
                <a:latin typeface="Bookman Old Style" pitchFamily="18" charset="0"/>
              </a:rPr>
              <a:t> у </a:t>
            </a:r>
            <a:r>
              <a:rPr lang="ru-RU" sz="1800" dirty="0" err="1">
                <a:latin typeface="Bookman Old Style" pitchFamily="18" charset="0"/>
              </a:rPr>
              <a:t>сфері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цивільного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захисту</a:t>
            </a:r>
            <a:r>
              <a:rPr lang="ru-RU" sz="1800" dirty="0">
                <a:latin typeface="Bookman Old Style" pitchFamily="18" charset="0"/>
              </a:rPr>
              <a:t>.</a:t>
            </a:r>
          </a:p>
        </p:txBody>
      </p:sp>
      <p:pic>
        <p:nvPicPr>
          <p:cNvPr id="20482" name="Picture 2" descr="Документи з питань цивільного захисту які мають бути у школі. - Цивільний  захист в школі. Сайт НВО №16 м. Кропивницьк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086" y="2294390"/>
            <a:ext cx="3170918" cy="2774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Питання для обговорення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2160590"/>
            <a:ext cx="7249887" cy="388077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1.Що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цивільний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яка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правова</a:t>
            </a:r>
            <a:r>
              <a:rPr lang="ru-RU" dirty="0"/>
              <a:t> основа? </a:t>
            </a:r>
          </a:p>
          <a:p>
            <a:r>
              <a:rPr lang="ru-RU" dirty="0"/>
              <a:t>2.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заходи </a:t>
            </a:r>
            <a:r>
              <a:rPr lang="ru-RU" dirty="0" err="1"/>
              <a:t>держави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ЦЗ? </a:t>
            </a:r>
          </a:p>
          <a:p>
            <a:r>
              <a:rPr lang="ru-RU" dirty="0"/>
              <a:t>3. </a:t>
            </a:r>
            <a:r>
              <a:rPr lang="ru-RU" dirty="0" err="1"/>
              <a:t>Які</a:t>
            </a:r>
            <a:r>
              <a:rPr lang="ru-RU" dirty="0"/>
              <a:t> права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обов’язки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цивільного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? </a:t>
            </a:r>
          </a:p>
          <a:p>
            <a:r>
              <a:rPr lang="ru-RU" dirty="0"/>
              <a:t>4.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єдиної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цивільного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вона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керівництво</a:t>
            </a:r>
            <a:r>
              <a:rPr lang="ru-RU" dirty="0"/>
              <a:t>? </a:t>
            </a:r>
          </a:p>
          <a:p>
            <a:r>
              <a:rPr lang="ru-RU" dirty="0"/>
              <a:t>5. </a:t>
            </a:r>
            <a:r>
              <a:rPr lang="ru-RU" dirty="0" err="1"/>
              <a:t>Уяких</a:t>
            </a:r>
            <a:r>
              <a:rPr lang="ru-RU" dirty="0"/>
              <a:t> режимах </a:t>
            </a:r>
            <a:r>
              <a:rPr lang="ru-RU" dirty="0" err="1"/>
              <a:t>функціонує</a:t>
            </a:r>
            <a:r>
              <a:rPr lang="ru-RU" dirty="0"/>
              <a:t> </a:t>
            </a:r>
            <a:r>
              <a:rPr lang="ru-RU" dirty="0" err="1"/>
              <a:t>єдина</a:t>
            </a:r>
            <a:r>
              <a:rPr lang="ru-RU" dirty="0"/>
              <a:t> </a:t>
            </a:r>
            <a:r>
              <a:rPr lang="ru-RU" dirty="0" err="1"/>
              <a:t>державна</a:t>
            </a:r>
            <a:r>
              <a:rPr lang="ru-RU" dirty="0"/>
              <a:t> система ЦЗ? </a:t>
            </a:r>
          </a:p>
          <a:p>
            <a:r>
              <a:rPr lang="ru-RU" dirty="0"/>
              <a:t>6. Як </a:t>
            </a:r>
            <a:r>
              <a:rPr lang="ru-RU" dirty="0" err="1"/>
              <a:t>організований</a:t>
            </a:r>
            <a:r>
              <a:rPr lang="ru-RU" dirty="0"/>
              <a:t> </a:t>
            </a:r>
            <a:r>
              <a:rPr lang="ru-RU" dirty="0" err="1"/>
              <a:t>цивільний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на </a:t>
            </a:r>
            <a:r>
              <a:rPr lang="ru-RU" dirty="0" err="1"/>
              <a:t>об’єкті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? </a:t>
            </a:r>
          </a:p>
          <a:p>
            <a:r>
              <a:rPr lang="ru-RU" dirty="0"/>
              <a:t>7. </a:t>
            </a:r>
            <a:r>
              <a:rPr lang="ru-RU" dirty="0" err="1"/>
              <a:t>Якорганізовано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діям</a:t>
            </a:r>
            <a:r>
              <a:rPr lang="ru-RU" dirty="0"/>
              <a:t> у НС?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Використані джерела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Гудима А. А. 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Вітчизни</a:t>
            </a:r>
            <a:r>
              <a:rPr lang="ru-RU" dirty="0"/>
              <a:t>.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: </a:t>
            </a:r>
            <a:r>
              <a:rPr lang="ru-RU" dirty="0" err="1"/>
              <a:t>підручник</a:t>
            </a:r>
            <a:r>
              <a:rPr lang="ru-RU" dirty="0"/>
              <a:t> для 10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. </a:t>
            </a:r>
            <a:r>
              <a:rPr lang="ru-RU" dirty="0" err="1"/>
              <a:t>Рівень</a:t>
            </a:r>
            <a:r>
              <a:rPr lang="ru-RU" dirty="0"/>
              <a:t> стандарту. // А. А. Гудима,  К. О. </a:t>
            </a:r>
            <a:r>
              <a:rPr lang="ru-RU" dirty="0" err="1"/>
              <a:t>Пашко</a:t>
            </a:r>
            <a:r>
              <a:rPr lang="ru-RU" dirty="0"/>
              <a:t>, І. М. </a:t>
            </a:r>
            <a:r>
              <a:rPr lang="ru-RU" dirty="0" err="1"/>
              <a:t>Гарасимів</a:t>
            </a:r>
            <a:r>
              <a:rPr lang="ru-RU" dirty="0"/>
              <a:t>, М. М. Фука. — </a:t>
            </a:r>
            <a:r>
              <a:rPr lang="ru-RU" dirty="0" err="1"/>
              <a:t>Тернопіль</a:t>
            </a:r>
            <a:r>
              <a:rPr lang="ru-RU" dirty="0"/>
              <a:t> : </a:t>
            </a:r>
            <a:r>
              <a:rPr lang="ru-RU" dirty="0" err="1"/>
              <a:t>Астон</a:t>
            </a:r>
            <a:r>
              <a:rPr lang="ru-RU" dirty="0"/>
              <a:t>, 2018.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988" y="283923"/>
            <a:ext cx="7615824" cy="132080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90C226"/>
                </a:solidFill>
              </a:rPr>
              <a:t>Цивільний захист. Правова база ЦЗ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793" y="1734705"/>
            <a:ext cx="7482215" cy="178510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>
                <a:solidFill>
                  <a:schemeClr val="tx1"/>
                </a:solidFill>
                <a:latin typeface="Bookman Old Style" pitchFamily="18" charset="0"/>
              </a:rPr>
              <a:t>Правовою основою ЦЗ є Конституція України, Кодекс ЦЗ України, інші закони України, розроблені на їх основі стосовно більш </a:t>
            </a:r>
            <a:r>
              <a:rPr lang="uk-UA" dirty="0" err="1">
                <a:solidFill>
                  <a:schemeClr val="tx1"/>
                </a:solidFill>
                <a:latin typeface="Bookman Old Style" pitchFamily="18" charset="0"/>
              </a:rPr>
              <a:t>вузькоспрямованих</a:t>
            </a:r>
            <a:r>
              <a:rPr lang="uk-UA" dirty="0">
                <a:solidFill>
                  <a:schemeClr val="tx1"/>
                </a:solidFill>
                <a:latin typeface="Bookman Old Style" pitchFamily="18" charset="0"/>
              </a:rPr>
              <a:t> питань, а також акти Президента України та Кабінету Міністрів України, які регулюють усі питання цивільного захисту на різних рівнях, - від органів державної влади до окремих громадян.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1803" y="3456895"/>
            <a:ext cx="4999902" cy="272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888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226" y="108559"/>
            <a:ext cx="6956122" cy="132080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Закони України про захист населення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21970"/>
            <a:ext cx="7319376" cy="2261099"/>
          </a:xfrm>
        </p:spPr>
        <p:txBody>
          <a:bodyPr>
            <a:normAutofit fontScale="77500" lnSpcReduction="20000"/>
          </a:bodyPr>
          <a:lstStyle/>
          <a:p>
            <a:r>
              <a:rPr lang="uk-UA" sz="2300" dirty="0">
                <a:latin typeface="Bookman Old Style" pitchFamily="18" charset="0"/>
              </a:rPr>
              <a:t>«</a:t>
            </a:r>
            <a:r>
              <a:rPr lang="uk-UA" sz="2300" dirty="0">
                <a:solidFill>
                  <a:schemeClr val="tx1"/>
                </a:solidFill>
                <a:latin typeface="Bookman Old Style" pitchFamily="18" charset="0"/>
              </a:rPr>
              <a:t>Про захист населення і територій від НС техногенного характеру»;</a:t>
            </a:r>
          </a:p>
          <a:p>
            <a:r>
              <a:rPr lang="uk-UA" sz="2300" dirty="0">
                <a:solidFill>
                  <a:schemeClr val="tx1"/>
                </a:solidFill>
                <a:latin typeface="Bookman Old Style" pitchFamily="18" charset="0"/>
              </a:rPr>
              <a:t>«Про захист населення від інфекційних </a:t>
            </a:r>
            <a:r>
              <a:rPr lang="uk-UA" sz="2300" dirty="0" err="1">
                <a:solidFill>
                  <a:schemeClr val="tx1"/>
                </a:solidFill>
                <a:latin typeface="Bookman Old Style" pitchFamily="18" charset="0"/>
              </a:rPr>
              <a:t>хвороб</a:t>
            </a:r>
            <a:r>
              <a:rPr lang="uk-UA" sz="2300" dirty="0">
                <a:solidFill>
                  <a:schemeClr val="tx1"/>
                </a:solidFill>
                <a:latin typeface="Bookman Old Style" pitchFamily="18" charset="0"/>
              </a:rPr>
              <a:t>»;</a:t>
            </a:r>
          </a:p>
          <a:p>
            <a:r>
              <a:rPr lang="uk-UA" sz="2300" dirty="0">
                <a:solidFill>
                  <a:schemeClr val="tx1"/>
                </a:solidFill>
                <a:latin typeface="Bookman Old Style" pitchFamily="18" charset="0"/>
              </a:rPr>
              <a:t>«Про захист населення від шкідливого впливу шуму, вібрації та інших фізичних факторів»;</a:t>
            </a:r>
          </a:p>
          <a:p>
            <a:r>
              <a:rPr lang="uk-UA" sz="2300" dirty="0">
                <a:solidFill>
                  <a:schemeClr val="tx1"/>
                </a:solidFill>
                <a:latin typeface="Bookman Old Style" pitchFamily="18" charset="0"/>
              </a:rPr>
              <a:t>«Про захист людини від впливу іонізуючого випромінювання»;</a:t>
            </a:r>
          </a:p>
          <a:p>
            <a:r>
              <a:rPr lang="uk-UA" sz="2300" dirty="0">
                <a:solidFill>
                  <a:schemeClr val="tx1"/>
                </a:solidFill>
                <a:latin typeface="Bookman Old Style" pitchFamily="18" charset="0"/>
              </a:rPr>
              <a:t>«Про правовий режим надзвичайного стану» тощо.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volyn.com.ua/content/thumbs/1200x630/l/6t/e5lfki-7lttkchhkq6upjivdtyqbahkbqdny6t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800" y="3833489"/>
            <a:ext cx="5760973" cy="302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220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заходами </a:t>
            </a:r>
            <a:r>
              <a:rPr lang="ru-RU" dirty="0" err="1"/>
              <a:t>держави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ЦЗ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9856" y="1725162"/>
            <a:ext cx="8284029" cy="3880773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Bookman Old Style" pitchFamily="18" charset="0"/>
              </a:rPr>
              <a:t>Основними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завданнями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і</a:t>
            </a:r>
            <a:r>
              <a:rPr lang="ru-RU" sz="2000" dirty="0">
                <a:latin typeface="Bookman Old Style" pitchFamily="18" charset="0"/>
              </a:rPr>
              <a:t> заходами </a:t>
            </a:r>
            <a:r>
              <a:rPr lang="ru-RU" sz="2000" dirty="0" err="1">
                <a:latin typeface="Bookman Old Style" pitchFamily="18" charset="0"/>
              </a:rPr>
              <a:t>держави</a:t>
            </a:r>
            <a:r>
              <a:rPr lang="ru-RU" sz="2000" dirty="0">
                <a:latin typeface="Bookman Old Style" pitchFamily="18" charset="0"/>
              </a:rPr>
              <a:t> у </a:t>
            </a:r>
            <a:r>
              <a:rPr lang="ru-RU" sz="2000" dirty="0" err="1">
                <a:latin typeface="Bookman Old Style" pitchFamily="18" charset="0"/>
              </a:rPr>
              <a:t>сфері</a:t>
            </a:r>
            <a:r>
              <a:rPr lang="ru-RU" sz="2000" dirty="0">
                <a:latin typeface="Bookman Old Style" pitchFamily="18" charset="0"/>
              </a:rPr>
              <a:t> ЦЗ є:</a:t>
            </a:r>
          </a:p>
          <a:p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запобігання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виникненню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надзвичайних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ситуацій</a:t>
            </a:r>
            <a:r>
              <a:rPr lang="ru-RU" sz="2000" dirty="0">
                <a:latin typeface="Bookman Old Style" pitchFamily="18" charset="0"/>
              </a:rPr>
              <a:t>, </a:t>
            </a:r>
          </a:p>
          <a:p>
            <a:r>
              <a:rPr lang="ru-RU" sz="2000" dirty="0" err="1">
                <a:latin typeface="Bookman Old Style" pitchFamily="18" charset="0"/>
              </a:rPr>
              <a:t>захист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населення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і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територій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від</a:t>
            </a:r>
            <a:r>
              <a:rPr lang="ru-RU" sz="2000" dirty="0">
                <a:latin typeface="Bookman Old Style" pitchFamily="18" charset="0"/>
              </a:rPr>
              <a:t> НС, </a:t>
            </a:r>
          </a:p>
          <a:p>
            <a:r>
              <a:rPr lang="ru-RU" sz="2000" dirty="0" err="1">
                <a:latin typeface="Bookman Old Style" pitchFamily="18" charset="0"/>
              </a:rPr>
              <a:t>ліквідація</a:t>
            </a:r>
            <a:r>
              <a:rPr lang="ru-RU" sz="2000" dirty="0">
                <a:latin typeface="Bookman Old Style" pitchFamily="18" charset="0"/>
              </a:rPr>
              <a:t> НС та </a:t>
            </a:r>
            <a:r>
              <a:rPr lang="ru-RU" sz="2000" dirty="0" err="1">
                <a:latin typeface="Bookman Old Style" pitchFamily="18" charset="0"/>
              </a:rPr>
              <a:t>їхніх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наслідків</a:t>
            </a:r>
            <a:r>
              <a:rPr lang="ru-RU" sz="2000" dirty="0">
                <a:latin typeface="Bookman Old Style" pitchFamily="18" charset="0"/>
              </a:rPr>
              <a:t>, </a:t>
            </a:r>
          </a:p>
          <a:p>
            <a:r>
              <a:rPr lang="ru-RU" sz="2000" dirty="0" err="1">
                <a:latin typeface="Bookman Old Style" pitchFamily="18" charset="0"/>
              </a:rPr>
              <a:t>створення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і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підтримка</a:t>
            </a:r>
            <a:r>
              <a:rPr lang="ru-RU" sz="2000" dirty="0">
                <a:latin typeface="Bookman Old Style" pitchFamily="18" charset="0"/>
              </a:rPr>
              <a:t> в </a:t>
            </a:r>
            <a:r>
              <a:rPr lang="ru-RU" sz="2000" dirty="0" err="1">
                <a:latin typeface="Bookman Old Style" pitchFamily="18" charset="0"/>
              </a:rPr>
              <a:t>постійній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готовності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системи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оповіщення</a:t>
            </a:r>
            <a:r>
              <a:rPr lang="ru-RU" sz="2000" dirty="0">
                <a:latin typeface="Bookman Old Style" pitchFamily="18" charset="0"/>
              </a:rPr>
              <a:t>, </a:t>
            </a:r>
            <a:r>
              <a:rPr lang="ru-RU" sz="2000" dirty="0" err="1">
                <a:latin typeface="Bookman Old Style" pitchFamily="18" charset="0"/>
              </a:rPr>
              <a:t>планування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заходів</a:t>
            </a:r>
            <a:r>
              <a:rPr lang="ru-RU" sz="2000" dirty="0">
                <a:latin typeface="Bookman Old Style" pitchFamily="18" charset="0"/>
              </a:rPr>
              <a:t> ЦЗ на </a:t>
            </a:r>
            <a:r>
              <a:rPr lang="ru-RU" sz="2000" dirty="0" err="1">
                <a:latin typeface="Bookman Old Style" pitchFamily="18" charset="0"/>
              </a:rPr>
              <a:t>мирний</a:t>
            </a:r>
            <a:r>
              <a:rPr lang="ru-RU" sz="2000" dirty="0">
                <a:latin typeface="Bookman Old Style" pitchFamily="18" charset="0"/>
              </a:rPr>
              <a:t> час </a:t>
            </a:r>
            <a:r>
              <a:rPr lang="ru-RU" sz="2000" dirty="0" err="1">
                <a:latin typeface="Bookman Old Style" pitchFamily="18" charset="0"/>
              </a:rPr>
              <a:t>і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особливий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період</a:t>
            </a:r>
            <a:r>
              <a:rPr lang="ru-RU" sz="2000" dirty="0">
                <a:latin typeface="Bookman Old Style" pitchFamily="18" charset="0"/>
              </a:rPr>
              <a:t>, </a:t>
            </a:r>
            <a:r>
              <a:rPr lang="ru-RU" sz="2000" dirty="0" err="1">
                <a:latin typeface="Bookman Old Style" pitchFamily="18" charset="0"/>
              </a:rPr>
              <a:t>здійснення</a:t>
            </a:r>
            <a:r>
              <a:rPr lang="ru-RU" sz="2000" dirty="0">
                <a:latin typeface="Bookman Old Style" pitchFamily="18" charset="0"/>
              </a:rPr>
              <a:t> державного </a:t>
            </a:r>
            <a:r>
              <a:rPr lang="ru-RU" sz="2000" dirty="0" err="1">
                <a:latin typeface="Bookman Old Style" pitchFamily="18" charset="0"/>
              </a:rPr>
              <a:t>нагляду</a:t>
            </a:r>
            <a:r>
              <a:rPr lang="ru-RU" sz="2000" dirty="0">
                <a:latin typeface="Bookman Old Style" pitchFamily="18" charset="0"/>
              </a:rPr>
              <a:t> (контролю) та </a:t>
            </a:r>
            <a:r>
              <a:rPr lang="ru-RU" sz="2000" dirty="0" err="1">
                <a:latin typeface="Bookman Old Style" pitchFamily="18" charset="0"/>
              </a:rPr>
              <a:t>інші</a:t>
            </a:r>
            <a:r>
              <a:rPr lang="ru-RU" sz="2000" dirty="0">
                <a:latin typeface="Bookman Old Style" pitchFamily="18" charset="0"/>
              </a:rPr>
              <a:t>.</a:t>
            </a:r>
          </a:p>
        </p:txBody>
      </p:sp>
      <p:pic>
        <p:nvPicPr>
          <p:cNvPr id="4" name="Picture 2" descr="https://naurok.com.ua/uploads/files/18575/26240/26318_images/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27" y="4328740"/>
            <a:ext cx="3700665" cy="208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8269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Права громадян України</a:t>
            </a:r>
            <a:br>
              <a:rPr lang="uk-UA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514" y="1077686"/>
            <a:ext cx="7968343" cy="4963678"/>
          </a:xfrm>
        </p:spPr>
        <p:txBody>
          <a:bodyPr>
            <a:noAutofit/>
          </a:bodyPr>
          <a:lstStyle/>
          <a:p>
            <a:r>
              <a:rPr lang="ru-RU" sz="1600" dirty="0">
                <a:latin typeface="Bookman Old Style" pitchFamily="18" charset="0"/>
              </a:rPr>
              <a:t>Для </a:t>
            </a:r>
            <a:r>
              <a:rPr lang="ru-RU" sz="1600" dirty="0" err="1">
                <a:latin typeface="Bookman Old Style" pitchFamily="18" charset="0"/>
              </a:rPr>
              <a:t>виконання</a:t>
            </a:r>
            <a:r>
              <a:rPr lang="ru-RU" sz="1600" dirty="0">
                <a:latin typeface="Bookman Old Style" pitchFamily="18" charset="0"/>
              </a:rPr>
              <a:t> </a:t>
            </a:r>
            <a:r>
              <a:rPr lang="ru-RU" sz="1600" dirty="0" err="1">
                <a:latin typeface="Bookman Old Style" pitchFamily="18" charset="0"/>
              </a:rPr>
              <a:t>завдань</a:t>
            </a:r>
            <a:r>
              <a:rPr lang="ru-RU" sz="1600" dirty="0">
                <a:latin typeface="Bookman Old Style" pitchFamily="18" charset="0"/>
              </a:rPr>
              <a:t>, </a:t>
            </a:r>
            <a:r>
              <a:rPr lang="ru-RU" sz="1600" dirty="0" err="1">
                <a:latin typeface="Bookman Old Style" pitchFamily="18" charset="0"/>
              </a:rPr>
              <a:t>спрямованихна</a:t>
            </a:r>
            <a:r>
              <a:rPr lang="ru-RU" sz="1600" dirty="0">
                <a:latin typeface="Bookman Old Style" pitchFamily="18" charset="0"/>
              </a:rPr>
              <a:t> </a:t>
            </a:r>
            <a:r>
              <a:rPr lang="ru-RU" sz="1600" dirty="0" err="1">
                <a:latin typeface="Bookman Old Style" pitchFamily="18" charset="0"/>
              </a:rPr>
              <a:t>захист</a:t>
            </a:r>
            <a:r>
              <a:rPr lang="ru-RU" sz="1600" dirty="0">
                <a:latin typeface="Bookman Old Style" pitchFamily="18" charset="0"/>
              </a:rPr>
              <a:t> </a:t>
            </a:r>
            <a:r>
              <a:rPr lang="ru-RU" sz="1600" dirty="0" err="1">
                <a:latin typeface="Bookman Old Style" pitchFamily="18" charset="0"/>
              </a:rPr>
              <a:t>населення</a:t>
            </a:r>
            <a:r>
              <a:rPr lang="ru-RU" sz="1600" dirty="0">
                <a:latin typeface="Bookman Old Style" pitchFamily="18" charset="0"/>
              </a:rPr>
              <a:t> </a:t>
            </a:r>
            <a:r>
              <a:rPr lang="ru-RU" sz="1600" dirty="0" err="1">
                <a:latin typeface="Bookman Old Style" pitchFamily="18" charset="0"/>
              </a:rPr>
              <a:t>від</a:t>
            </a:r>
            <a:r>
              <a:rPr lang="ru-RU" sz="1600" dirty="0">
                <a:latin typeface="Bookman Old Style" pitchFamily="18" charset="0"/>
              </a:rPr>
              <a:t> НС, держава </a:t>
            </a:r>
            <a:r>
              <a:rPr lang="ru-RU" sz="1600" dirty="0" err="1">
                <a:latin typeface="Bookman Old Style" pitchFamily="18" charset="0"/>
              </a:rPr>
              <a:t>надає</a:t>
            </a:r>
            <a:r>
              <a:rPr lang="ru-RU" sz="1600" dirty="0">
                <a:latin typeface="Bookman Old Style" pitchFamily="18" charset="0"/>
              </a:rPr>
              <a:t>  </a:t>
            </a:r>
            <a:r>
              <a:rPr lang="ru-RU" sz="1600" dirty="0" err="1">
                <a:latin typeface="Bookman Old Style" pitchFamily="18" charset="0"/>
              </a:rPr>
              <a:t>громадянам</a:t>
            </a:r>
            <a:r>
              <a:rPr lang="ru-RU" sz="1600" dirty="0">
                <a:latin typeface="Bookman Old Style" pitchFamily="18" charset="0"/>
              </a:rPr>
              <a:t> </a:t>
            </a:r>
            <a:r>
              <a:rPr lang="ru-RU" sz="1600" dirty="0" err="1">
                <a:latin typeface="Bookman Old Style" pitchFamily="18" charset="0"/>
              </a:rPr>
              <a:t>України</a:t>
            </a:r>
            <a:r>
              <a:rPr lang="ru-RU" sz="1600" dirty="0">
                <a:latin typeface="Bookman Old Style" pitchFamily="18" charset="0"/>
              </a:rPr>
              <a:t> </a:t>
            </a:r>
            <a:r>
              <a:rPr lang="ru-RU" sz="1600" dirty="0" err="1">
                <a:latin typeface="Bookman Old Style" pitchFamily="18" charset="0"/>
              </a:rPr>
              <a:t>необхідні</a:t>
            </a:r>
            <a:r>
              <a:rPr lang="ru-RU" sz="1600" dirty="0">
                <a:latin typeface="Bookman Old Style" pitchFamily="18" charset="0"/>
              </a:rPr>
              <a:t> права та </a:t>
            </a:r>
            <a:r>
              <a:rPr lang="ru-RU" sz="1600" dirty="0" err="1">
                <a:latin typeface="Bookman Old Style" pitchFamily="18" charset="0"/>
              </a:rPr>
              <a:t>зобов’язує</a:t>
            </a:r>
            <a:r>
              <a:rPr lang="ru-RU" sz="1600" dirty="0">
                <a:latin typeface="Bookman Old Style" pitchFamily="18" charset="0"/>
              </a:rPr>
              <a:t> </a:t>
            </a:r>
            <a:r>
              <a:rPr lang="ru-RU" sz="1600" dirty="0" err="1">
                <a:latin typeface="Bookman Old Style" pitchFamily="18" charset="0"/>
              </a:rPr>
              <a:t>виконувати</a:t>
            </a:r>
            <a:r>
              <a:rPr lang="ru-RU" sz="1600" dirty="0">
                <a:latin typeface="Bookman Old Style" pitchFamily="18" charset="0"/>
              </a:rPr>
              <a:t> </a:t>
            </a:r>
            <a:r>
              <a:rPr lang="ru-RU" sz="1600" dirty="0" err="1">
                <a:latin typeface="Bookman Old Style" pitchFamily="18" charset="0"/>
              </a:rPr>
              <a:t>певні</a:t>
            </a:r>
            <a:r>
              <a:rPr lang="ru-RU" sz="1600" dirty="0">
                <a:latin typeface="Bookman Old Style" pitchFamily="18" charset="0"/>
              </a:rPr>
              <a:t> правила. </a:t>
            </a:r>
          </a:p>
          <a:p>
            <a:pPr>
              <a:buNone/>
            </a:pPr>
            <a:r>
              <a:rPr lang="ru-RU" sz="1600" b="1" dirty="0" err="1">
                <a:latin typeface="Bookman Old Style" pitchFamily="18" charset="0"/>
              </a:rPr>
              <a:t>Громадяни</a:t>
            </a:r>
            <a:r>
              <a:rPr lang="ru-RU" sz="1600" b="1" dirty="0">
                <a:latin typeface="Bookman Old Style" pitchFamily="18" charset="0"/>
              </a:rPr>
              <a:t> </a:t>
            </a:r>
            <a:r>
              <a:rPr lang="ru-RU" sz="1600" b="1" dirty="0" err="1">
                <a:latin typeface="Bookman Old Style" pitchFamily="18" charset="0"/>
              </a:rPr>
              <a:t>України</a:t>
            </a:r>
            <a:r>
              <a:rPr lang="ru-RU" sz="1600" b="1" dirty="0">
                <a:latin typeface="Bookman Old Style" pitchFamily="18" charset="0"/>
              </a:rPr>
              <a:t> </a:t>
            </a:r>
            <a:r>
              <a:rPr lang="ru-RU" sz="1600" b="1" dirty="0" err="1">
                <a:latin typeface="Bookman Old Style" pitchFamily="18" charset="0"/>
              </a:rPr>
              <a:t>мають</a:t>
            </a:r>
            <a:r>
              <a:rPr lang="ru-RU" sz="1600" b="1" dirty="0">
                <a:latin typeface="Bookman Old Style" pitchFamily="18" charset="0"/>
              </a:rPr>
              <a:t> право на:</a:t>
            </a:r>
          </a:p>
          <a:p>
            <a:r>
              <a:rPr lang="ru-RU" sz="1800" dirty="0" err="1">
                <a:latin typeface="Bookman Old Style" pitchFamily="18" charset="0"/>
              </a:rPr>
              <a:t>отримання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інформації</a:t>
            </a:r>
            <a:r>
              <a:rPr lang="ru-RU" sz="1800" dirty="0">
                <a:latin typeface="Bookman Old Style" pitchFamily="18" charset="0"/>
              </a:rPr>
              <a:t> про НС </a:t>
            </a:r>
            <a:r>
              <a:rPr lang="ru-RU" sz="1800" dirty="0" err="1">
                <a:latin typeface="Bookman Old Style" pitchFamily="18" charset="0"/>
              </a:rPr>
              <a:t>абонебезпечні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події</a:t>
            </a:r>
            <a:r>
              <a:rPr lang="ru-RU" sz="1800" dirty="0">
                <a:latin typeface="Bookman Old Style" pitchFamily="18" charset="0"/>
              </a:rPr>
              <a:t>, </a:t>
            </a:r>
            <a:r>
              <a:rPr lang="ru-RU" sz="1800" dirty="0" err="1">
                <a:latin typeface="Bookman Old Style" pitchFamily="18" charset="0"/>
              </a:rPr>
              <a:t>що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виникли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або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можуть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виникнути</a:t>
            </a:r>
            <a:r>
              <a:rPr lang="ru-RU" sz="1800" dirty="0">
                <a:latin typeface="Bookman Old Style" pitchFamily="18" charset="0"/>
              </a:rPr>
              <a:t>, у тому </a:t>
            </a:r>
            <a:r>
              <a:rPr lang="ru-RU" sz="1800" dirty="0" err="1">
                <a:latin typeface="Bookman Old Style" pitchFamily="18" charset="0"/>
              </a:rPr>
              <a:t>числі</a:t>
            </a:r>
            <a:r>
              <a:rPr lang="ru-RU" sz="1800" dirty="0">
                <a:latin typeface="Bookman Old Style" pitchFamily="18" charset="0"/>
              </a:rPr>
              <a:t> в </a:t>
            </a:r>
            <a:r>
              <a:rPr lang="ru-RU" sz="1800" dirty="0" err="1">
                <a:latin typeface="Bookman Old Style" pitchFamily="18" charset="0"/>
              </a:rPr>
              <a:t>доступній</a:t>
            </a:r>
            <a:r>
              <a:rPr lang="ru-RU" sz="1800" dirty="0">
                <a:latin typeface="Bookman Old Style" pitchFamily="18" charset="0"/>
              </a:rPr>
              <a:t> для </a:t>
            </a:r>
            <a:r>
              <a:rPr lang="ru-RU" sz="1800" dirty="0" err="1">
                <a:latin typeface="Bookman Old Style" pitchFamily="18" charset="0"/>
              </a:rPr>
              <a:t>осіб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з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вадами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зору</a:t>
            </a:r>
            <a:r>
              <a:rPr lang="ru-RU" sz="1800" dirty="0">
                <a:latin typeface="Bookman Old Style" pitchFamily="18" charset="0"/>
              </a:rPr>
              <a:t> та слуху </a:t>
            </a:r>
            <a:r>
              <a:rPr lang="ru-RU" sz="1800" dirty="0" err="1">
                <a:latin typeface="Bookman Old Style" pitchFamily="18" charset="0"/>
              </a:rPr>
              <a:t>формі</a:t>
            </a:r>
            <a:r>
              <a:rPr lang="ru-RU" sz="1800" dirty="0">
                <a:latin typeface="Bookman Old Style" pitchFamily="18" charset="0"/>
              </a:rPr>
              <a:t>;</a:t>
            </a:r>
          </a:p>
          <a:p>
            <a:r>
              <a:rPr lang="ru-RU" sz="1800" dirty="0" err="1">
                <a:latin typeface="Bookman Old Style" pitchFamily="18" charset="0"/>
              </a:rPr>
              <a:t>засоби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колективного</a:t>
            </a:r>
            <a:r>
              <a:rPr lang="ru-RU" sz="1800" dirty="0">
                <a:latin typeface="Bookman Old Style" pitchFamily="18" charset="0"/>
              </a:rPr>
              <a:t> та </a:t>
            </a:r>
            <a:r>
              <a:rPr lang="ru-RU" sz="1800" dirty="0" err="1">
                <a:latin typeface="Bookman Old Style" pitchFamily="18" charset="0"/>
              </a:rPr>
              <a:t>індивідуального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захисту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та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їх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використання</a:t>
            </a:r>
            <a:r>
              <a:rPr lang="ru-RU" sz="1800" dirty="0">
                <a:latin typeface="Bookman Old Style" pitchFamily="18" charset="0"/>
              </a:rPr>
              <a:t>;</a:t>
            </a:r>
          </a:p>
          <a:p>
            <a:r>
              <a:rPr lang="ru-RU" sz="1800" dirty="0">
                <a:latin typeface="Bookman Old Style" pitchFamily="18" charset="0"/>
              </a:rPr>
              <a:t>участь у роботах </a:t>
            </a:r>
            <a:r>
              <a:rPr lang="ru-RU" sz="1800" dirty="0" err="1">
                <a:latin typeface="Bookman Old Style" pitchFamily="18" charset="0"/>
              </a:rPr>
              <a:t>із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запобігання</a:t>
            </a:r>
            <a:r>
              <a:rPr lang="ru-RU" sz="1800" dirty="0">
                <a:latin typeface="Bookman Old Style" pitchFamily="18" charset="0"/>
              </a:rPr>
              <a:t> та </a:t>
            </a:r>
            <a:r>
              <a:rPr lang="ru-RU" sz="1800" dirty="0" err="1">
                <a:latin typeface="Bookman Old Style" pitchFamily="18" charset="0"/>
              </a:rPr>
              <a:t>ліквідації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наслідків</a:t>
            </a:r>
            <a:r>
              <a:rPr lang="ru-RU" sz="1800" dirty="0">
                <a:latin typeface="Bookman Old Style" pitchFamily="18" charset="0"/>
              </a:rPr>
              <a:t> НС у </a:t>
            </a:r>
            <a:r>
              <a:rPr lang="ru-RU" sz="1800" dirty="0" err="1">
                <a:latin typeface="Bookman Old Style" pitchFamily="18" charset="0"/>
              </a:rPr>
              <a:t>складі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добровільних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формувань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цивільного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захисту</a:t>
            </a:r>
            <a:r>
              <a:rPr lang="ru-RU" sz="1800" dirty="0">
                <a:latin typeface="Bookman Old Style" pitchFamily="18" charset="0"/>
              </a:rPr>
              <a:t>;</a:t>
            </a:r>
          </a:p>
          <a:p>
            <a:r>
              <a:rPr lang="ru-RU" sz="1800" dirty="0" err="1">
                <a:latin typeface="Bookman Old Style" pitchFamily="18" charset="0"/>
              </a:rPr>
              <a:t>соціальний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захист</a:t>
            </a:r>
            <a:r>
              <a:rPr lang="ru-RU" sz="1800" dirty="0">
                <a:latin typeface="Bookman Old Style" pitchFamily="18" charset="0"/>
              </a:rPr>
              <a:t> та </a:t>
            </a:r>
            <a:r>
              <a:rPr lang="ru-RU" sz="1800" dirty="0" err="1">
                <a:latin typeface="Bookman Old Style" pitchFamily="18" charset="0"/>
              </a:rPr>
              <a:t>відшкодування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відповідно</a:t>
            </a:r>
            <a:r>
              <a:rPr lang="ru-RU" sz="1800" dirty="0">
                <a:latin typeface="Bookman Old Style" pitchFamily="18" charset="0"/>
              </a:rPr>
              <a:t> до </a:t>
            </a:r>
            <a:r>
              <a:rPr lang="ru-RU" sz="1800" dirty="0" err="1">
                <a:latin typeface="Bookman Old Style" pitchFamily="18" charset="0"/>
              </a:rPr>
              <a:t>законодавства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шкоди</a:t>
            </a:r>
            <a:r>
              <a:rPr lang="ru-RU" sz="1800" dirty="0">
                <a:latin typeface="Bookman Old Style" pitchFamily="18" charset="0"/>
              </a:rPr>
              <a:t>, </a:t>
            </a:r>
            <a:r>
              <a:rPr lang="ru-RU" sz="1800" dirty="0" err="1">
                <a:latin typeface="Bookman Old Style" pitchFamily="18" charset="0"/>
              </a:rPr>
              <a:t>заподіяної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їхньому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життю</a:t>
            </a:r>
            <a:r>
              <a:rPr lang="ru-RU" sz="1800" dirty="0">
                <a:latin typeface="Bookman Old Style" pitchFamily="18" charset="0"/>
              </a:rPr>
              <a:t>, </a:t>
            </a:r>
            <a:r>
              <a:rPr lang="ru-RU" sz="1800" dirty="0" err="1">
                <a:latin typeface="Bookman Old Style" pitchFamily="18" charset="0"/>
              </a:rPr>
              <a:t>здоров’ю</a:t>
            </a:r>
            <a:r>
              <a:rPr lang="ru-RU" sz="1800" dirty="0">
                <a:latin typeface="Bookman Old Style" pitchFamily="18" charset="0"/>
              </a:rPr>
              <a:t> та майну </a:t>
            </a:r>
            <a:r>
              <a:rPr lang="ru-RU" sz="1800" dirty="0" err="1">
                <a:latin typeface="Bookman Old Style" pitchFamily="18" charset="0"/>
              </a:rPr>
              <a:t>внаслідок</a:t>
            </a:r>
            <a:r>
              <a:rPr lang="ru-RU" sz="1800" dirty="0">
                <a:latin typeface="Bookman Old Style" pitchFamily="18" charset="0"/>
              </a:rPr>
              <a:t> НС  </a:t>
            </a:r>
            <a:r>
              <a:rPr lang="ru-RU" sz="1800" dirty="0" err="1">
                <a:latin typeface="Bookman Old Style" pitchFamily="18" charset="0"/>
              </a:rPr>
              <a:t>абопроведення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робіт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із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запобігання</a:t>
            </a:r>
            <a:r>
              <a:rPr lang="ru-RU" sz="1800" dirty="0">
                <a:latin typeface="Bookman Old Style" pitchFamily="18" charset="0"/>
              </a:rPr>
              <a:t> та </a:t>
            </a:r>
            <a:r>
              <a:rPr lang="ru-RU" sz="1800" dirty="0" err="1">
                <a:latin typeface="Bookman Old Style" pitchFamily="18" charset="0"/>
              </a:rPr>
              <a:t>ліквідації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наслідків</a:t>
            </a:r>
            <a:r>
              <a:rPr lang="ru-RU" sz="1800" dirty="0">
                <a:latin typeface="Bookman Old Style" pitchFamily="18" charset="0"/>
              </a:rPr>
              <a:t>;</a:t>
            </a:r>
          </a:p>
          <a:p>
            <a:r>
              <a:rPr lang="ru-RU" sz="1800" dirty="0" err="1">
                <a:latin typeface="Bookman Old Style" pitchFamily="18" charset="0"/>
              </a:rPr>
              <a:t>медичну</a:t>
            </a:r>
            <a:r>
              <a:rPr lang="ru-RU" sz="1800" dirty="0">
                <a:latin typeface="Bookman Old Style" pitchFamily="18" charset="0"/>
              </a:rPr>
              <a:t>  </a:t>
            </a:r>
            <a:r>
              <a:rPr lang="ru-RU" sz="1800" dirty="0" err="1">
                <a:latin typeface="Bookman Old Style" pitchFamily="18" charset="0"/>
              </a:rPr>
              <a:t>допомогу</a:t>
            </a:r>
            <a:r>
              <a:rPr lang="ru-RU" sz="1800" dirty="0">
                <a:latin typeface="Bookman Old Style" pitchFamily="18" charset="0"/>
              </a:rPr>
              <a:t>,  </a:t>
            </a:r>
            <a:r>
              <a:rPr lang="ru-RU" sz="1800" dirty="0" err="1">
                <a:latin typeface="Bookman Old Style" pitchFamily="18" charset="0"/>
              </a:rPr>
              <a:t>соціально-психологічну</a:t>
            </a:r>
            <a:r>
              <a:rPr lang="ru-RU" sz="1800" dirty="0">
                <a:latin typeface="Bookman Old Style" pitchFamily="18" charset="0"/>
              </a:rPr>
              <a:t>  </a:t>
            </a:r>
            <a:r>
              <a:rPr lang="ru-RU" sz="1800" dirty="0" err="1">
                <a:latin typeface="Bookman Old Style" pitchFamily="18" charset="0"/>
              </a:rPr>
              <a:t>підтримку</a:t>
            </a:r>
            <a:r>
              <a:rPr lang="ru-RU" sz="1800" dirty="0">
                <a:latin typeface="Bookman Old Style" pitchFamily="18" charset="0"/>
              </a:rPr>
              <a:t>  та  </a:t>
            </a:r>
            <a:r>
              <a:rPr lang="ru-RU" sz="1800" dirty="0" err="1">
                <a:latin typeface="Bookman Old Style" pitchFamily="18" charset="0"/>
              </a:rPr>
              <a:t>медико-психологічнуреабілітацію</a:t>
            </a:r>
            <a:r>
              <a:rPr lang="ru-RU" sz="1800" dirty="0">
                <a:latin typeface="Bookman Old Style" pitchFamily="18" charset="0"/>
              </a:rPr>
              <a:t> в </a:t>
            </a:r>
            <a:r>
              <a:rPr lang="ru-RU" sz="1800" dirty="0" err="1">
                <a:latin typeface="Bookman Old Style" pitchFamily="18" charset="0"/>
              </a:rPr>
              <a:t>разі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отримання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фізичних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і</a:t>
            </a:r>
            <a:r>
              <a:rPr lang="ru-RU" sz="1800" dirty="0">
                <a:latin typeface="Bookman Old Style" pitchFamily="18" charset="0"/>
              </a:rPr>
              <a:t> </a:t>
            </a:r>
            <a:r>
              <a:rPr lang="ru-RU" sz="1800" dirty="0" err="1">
                <a:latin typeface="Bookman Old Style" pitchFamily="18" charset="0"/>
              </a:rPr>
              <a:t>психологічних</a:t>
            </a:r>
            <a:r>
              <a:rPr lang="ru-RU" sz="1800" dirty="0">
                <a:latin typeface="Bookman Old Style" pitchFamily="18" charset="0"/>
              </a:rPr>
              <a:t> травм.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56" y="228600"/>
            <a:ext cx="6347713" cy="794657"/>
          </a:xfrm>
        </p:spPr>
        <p:txBody>
          <a:bodyPr/>
          <a:lstStyle/>
          <a:p>
            <a:r>
              <a:rPr lang="uk-UA" dirty="0"/>
              <a:t>Обов’язки громадян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5914"/>
            <a:ext cx="8098971" cy="41690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err="1"/>
              <a:t>Громадяни</a:t>
            </a:r>
            <a:r>
              <a:rPr lang="ru-RU" sz="1800" b="1" dirty="0"/>
              <a:t> </a:t>
            </a:r>
            <a:r>
              <a:rPr lang="ru-RU" sz="1800" b="1" dirty="0" err="1"/>
              <a:t>України</a:t>
            </a:r>
            <a:r>
              <a:rPr lang="ru-RU" sz="1800" b="1" dirty="0"/>
              <a:t> </a:t>
            </a:r>
            <a:r>
              <a:rPr lang="ru-RU" sz="1800" b="1" dirty="0" err="1"/>
              <a:t>зобов’язані</a:t>
            </a:r>
            <a:r>
              <a:rPr lang="ru-RU" sz="1800" b="1" dirty="0"/>
              <a:t>:</a:t>
            </a:r>
          </a:p>
          <a:p>
            <a:r>
              <a:rPr lang="ru-RU" sz="1800" dirty="0" err="1"/>
              <a:t>дотримувати</a:t>
            </a:r>
            <a:r>
              <a:rPr lang="ru-RU" sz="1800" dirty="0"/>
              <a:t> правил </a:t>
            </a:r>
            <a:r>
              <a:rPr lang="ru-RU" sz="1800" dirty="0" err="1"/>
              <a:t>поведінки</a:t>
            </a:r>
            <a:r>
              <a:rPr lang="ru-RU" sz="1800" dirty="0"/>
              <a:t>, </a:t>
            </a:r>
            <a:r>
              <a:rPr lang="ru-RU" sz="1800" dirty="0" err="1"/>
              <a:t>безпеки</a:t>
            </a:r>
            <a:r>
              <a:rPr lang="ru-RU" sz="1800" dirty="0"/>
              <a:t> та </a:t>
            </a:r>
            <a:r>
              <a:rPr lang="ru-RU" sz="1800" dirty="0" err="1"/>
              <a:t>дій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час НС;</a:t>
            </a:r>
          </a:p>
          <a:p>
            <a:r>
              <a:rPr lang="ru-RU" sz="1800" dirty="0" err="1"/>
              <a:t>дотримувати</a:t>
            </a:r>
            <a:r>
              <a:rPr lang="ru-RU" sz="1800" dirty="0"/>
              <a:t> </a:t>
            </a:r>
            <a:r>
              <a:rPr lang="ru-RU" sz="1800" dirty="0" err="1"/>
              <a:t>заходів</a:t>
            </a:r>
            <a:r>
              <a:rPr lang="ru-RU" sz="1800" dirty="0"/>
              <a:t> </a:t>
            </a:r>
            <a:r>
              <a:rPr lang="ru-RU" sz="1800" dirty="0" err="1"/>
              <a:t>безпеки</a:t>
            </a:r>
            <a:r>
              <a:rPr lang="ru-RU" sz="1800" dirty="0"/>
              <a:t> в </a:t>
            </a:r>
            <a:r>
              <a:rPr lang="ru-RU" sz="1800" dirty="0" err="1"/>
              <a:t>побуті</a:t>
            </a:r>
            <a:r>
              <a:rPr lang="ru-RU" sz="1800" dirty="0"/>
              <a:t> та </a:t>
            </a:r>
            <a:r>
              <a:rPr lang="ru-RU" sz="1800" dirty="0" err="1"/>
              <a:t>повсякденній</a:t>
            </a:r>
            <a:r>
              <a:rPr lang="ru-RU" sz="1800" dirty="0"/>
              <a:t> </a:t>
            </a:r>
            <a:r>
              <a:rPr lang="ru-RU" sz="1800" dirty="0" err="1"/>
              <a:t>трудовій</a:t>
            </a:r>
            <a:r>
              <a:rPr lang="ru-RU" sz="1800" dirty="0"/>
              <a:t> </a:t>
            </a:r>
            <a:r>
              <a:rPr lang="ru-RU" sz="1800" dirty="0" err="1"/>
              <a:t>діяльності</a:t>
            </a:r>
            <a:r>
              <a:rPr lang="ru-RU" sz="1800" dirty="0"/>
              <a:t>, не </a:t>
            </a:r>
            <a:r>
              <a:rPr lang="ru-RU" sz="1800" dirty="0" err="1"/>
              <a:t>допускати</a:t>
            </a:r>
            <a:r>
              <a:rPr lang="ru-RU" sz="1800" dirty="0"/>
              <a:t> </a:t>
            </a:r>
            <a:r>
              <a:rPr lang="ru-RU" sz="1800" dirty="0" err="1"/>
              <a:t>порушень</a:t>
            </a:r>
            <a:r>
              <a:rPr lang="ru-RU" sz="1800" dirty="0"/>
              <a:t> </a:t>
            </a:r>
            <a:r>
              <a:rPr lang="ru-RU" sz="1800" dirty="0" err="1"/>
              <a:t>виробничої</a:t>
            </a:r>
            <a:r>
              <a:rPr lang="ru-RU" sz="1800" dirty="0"/>
              <a:t> </a:t>
            </a: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технологічної</a:t>
            </a:r>
            <a:r>
              <a:rPr lang="ru-RU" sz="1800" dirty="0"/>
              <a:t> </a:t>
            </a:r>
            <a:r>
              <a:rPr lang="ru-RU" sz="1800" dirty="0" err="1"/>
              <a:t>дисципліни</a:t>
            </a:r>
            <a:r>
              <a:rPr lang="ru-RU" sz="1800" dirty="0"/>
              <a:t>, </a:t>
            </a:r>
            <a:r>
              <a:rPr lang="ru-RU" sz="1800" dirty="0" err="1"/>
              <a:t>вимог</a:t>
            </a:r>
            <a:r>
              <a:rPr lang="ru-RU" sz="1800" dirty="0"/>
              <a:t> </a:t>
            </a:r>
            <a:r>
              <a:rPr lang="ru-RU" sz="1800" dirty="0" err="1"/>
              <a:t>екологічної</a:t>
            </a:r>
            <a:r>
              <a:rPr lang="ru-RU" sz="1800" dirty="0"/>
              <a:t> </a:t>
            </a:r>
            <a:r>
              <a:rPr lang="ru-RU" sz="1800" dirty="0" err="1"/>
              <a:t>безпеки</a:t>
            </a:r>
            <a:r>
              <a:rPr lang="ru-RU" sz="1800" dirty="0"/>
              <a:t>, </a:t>
            </a:r>
            <a:r>
              <a:rPr lang="ru-RU" sz="1800" dirty="0" err="1"/>
              <a:t>охорони</a:t>
            </a:r>
            <a:r>
              <a:rPr lang="ru-RU" sz="1800" dirty="0"/>
              <a:t> </a:t>
            </a:r>
            <a:r>
              <a:rPr lang="ru-RU" sz="1800" dirty="0" err="1"/>
              <a:t>праці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</a:t>
            </a:r>
            <a:r>
              <a:rPr lang="ru-RU" sz="1800" dirty="0" err="1"/>
              <a:t>призвести</a:t>
            </a:r>
            <a:r>
              <a:rPr lang="ru-RU" sz="1800" dirty="0"/>
              <a:t> до НС;</a:t>
            </a:r>
          </a:p>
          <a:p>
            <a:r>
              <a:rPr lang="ru-RU" sz="1800" dirty="0" err="1"/>
              <a:t>вивчати</a:t>
            </a:r>
            <a:r>
              <a:rPr lang="ru-RU" sz="1800" dirty="0"/>
              <a:t> </a:t>
            </a:r>
            <a:r>
              <a:rPr lang="ru-RU" sz="1800" dirty="0" err="1"/>
              <a:t>способи</a:t>
            </a:r>
            <a:r>
              <a:rPr lang="ru-RU" sz="1800" dirty="0"/>
              <a:t> </a:t>
            </a:r>
            <a:r>
              <a:rPr lang="ru-RU" sz="1800" dirty="0" err="1"/>
              <a:t>захисту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НС та </a:t>
            </a:r>
            <a:r>
              <a:rPr lang="ru-RU" sz="1800" dirty="0" err="1"/>
              <a:t>дій</a:t>
            </a:r>
            <a:r>
              <a:rPr lang="ru-RU" sz="1800" dirty="0"/>
              <a:t> у </a:t>
            </a:r>
            <a:r>
              <a:rPr lang="ru-RU" sz="1800" dirty="0" err="1"/>
              <a:t>разі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виникнення</a:t>
            </a:r>
            <a:r>
              <a:rPr lang="ru-RU" sz="1800" dirty="0"/>
              <a:t>, </a:t>
            </a:r>
            <a:r>
              <a:rPr lang="ru-RU" sz="1800" dirty="0" err="1"/>
              <a:t>надання</a:t>
            </a:r>
            <a:r>
              <a:rPr lang="ru-RU" sz="1800" dirty="0"/>
              <a:t> </a:t>
            </a:r>
            <a:r>
              <a:rPr lang="ru-RU" sz="1800" dirty="0" err="1"/>
              <a:t>домедичної</a:t>
            </a:r>
            <a:r>
              <a:rPr lang="ru-RU" sz="1800" dirty="0"/>
              <a:t> </a:t>
            </a:r>
            <a:r>
              <a:rPr lang="ru-RU" sz="1800" dirty="0" err="1"/>
              <a:t>допомоги</a:t>
            </a:r>
            <a:r>
              <a:rPr lang="ru-RU" sz="1800" dirty="0"/>
              <a:t> </a:t>
            </a:r>
            <a:r>
              <a:rPr lang="ru-RU" sz="1800" dirty="0" err="1"/>
              <a:t>постраждалим</a:t>
            </a:r>
            <a:r>
              <a:rPr lang="ru-RU" sz="1800" dirty="0"/>
              <a:t>, правила </a:t>
            </a:r>
            <a:r>
              <a:rPr lang="ru-RU" sz="1800" dirty="0" err="1"/>
              <a:t>користування</a:t>
            </a:r>
            <a:r>
              <a:rPr lang="ru-RU" sz="1800" dirty="0"/>
              <a:t> </a:t>
            </a:r>
            <a:r>
              <a:rPr lang="ru-RU" sz="1800" dirty="0" err="1"/>
              <a:t>засобами</a:t>
            </a:r>
            <a:r>
              <a:rPr lang="ru-RU" sz="1800" dirty="0"/>
              <a:t> </a:t>
            </a:r>
            <a:r>
              <a:rPr lang="ru-RU" sz="1800" dirty="0" err="1"/>
              <a:t>захисту</a:t>
            </a:r>
            <a:r>
              <a:rPr lang="ru-RU" sz="1800" dirty="0"/>
              <a:t>;</a:t>
            </a:r>
          </a:p>
          <a:p>
            <a:r>
              <a:rPr lang="ru-RU" sz="1800" dirty="0" err="1"/>
              <a:t>повідомляти</a:t>
            </a:r>
            <a:r>
              <a:rPr lang="ru-RU" sz="1800" dirty="0"/>
              <a:t> </a:t>
            </a:r>
            <a:r>
              <a:rPr lang="ru-RU" sz="1800" dirty="0" err="1"/>
              <a:t>службі</a:t>
            </a:r>
            <a:r>
              <a:rPr lang="ru-RU" sz="1800" dirty="0"/>
              <a:t> </a:t>
            </a:r>
            <a:r>
              <a:rPr lang="ru-RU" sz="1800" dirty="0" err="1"/>
              <a:t>екстреної</a:t>
            </a:r>
            <a:r>
              <a:rPr lang="ru-RU" sz="1800" dirty="0"/>
              <a:t> </a:t>
            </a:r>
            <a:r>
              <a:rPr lang="ru-RU" sz="1800" dirty="0" err="1"/>
              <a:t>допомоги</a:t>
            </a:r>
            <a:r>
              <a:rPr lang="ru-RU" sz="1800" dirty="0"/>
              <a:t> </a:t>
            </a:r>
            <a:r>
              <a:rPr lang="ru-RU" sz="1800" dirty="0" err="1"/>
              <a:t>населенню</a:t>
            </a:r>
            <a:r>
              <a:rPr lang="ru-RU" sz="1800" dirty="0"/>
              <a:t> про </a:t>
            </a:r>
            <a:r>
              <a:rPr lang="ru-RU" sz="1800" dirty="0" err="1"/>
              <a:t>виникнення</a:t>
            </a:r>
            <a:r>
              <a:rPr lang="ru-RU" sz="1800" dirty="0"/>
              <a:t> НС;</a:t>
            </a:r>
          </a:p>
          <a:p>
            <a:r>
              <a:rPr lang="ru-RU" sz="1800" dirty="0"/>
              <a:t>у </a:t>
            </a:r>
            <a:r>
              <a:rPr lang="ru-RU" sz="1800" dirty="0" err="1"/>
              <a:t>разі</a:t>
            </a:r>
            <a:r>
              <a:rPr lang="ru-RU" sz="1800" dirty="0"/>
              <a:t> </a:t>
            </a:r>
            <a:r>
              <a:rPr lang="ru-RU" sz="1800" dirty="0" err="1"/>
              <a:t>виникнення</a:t>
            </a:r>
            <a:r>
              <a:rPr lang="ru-RU" sz="1800" dirty="0"/>
              <a:t> НС до </a:t>
            </a:r>
            <a:r>
              <a:rPr lang="ru-RU" sz="1800" dirty="0" err="1"/>
              <a:t>прибуття</a:t>
            </a:r>
            <a:r>
              <a:rPr lang="ru-RU" sz="1800" dirty="0"/>
              <a:t> </a:t>
            </a:r>
            <a:r>
              <a:rPr lang="ru-RU" sz="1800" dirty="0" err="1"/>
              <a:t>аварійно-рятувальних</a:t>
            </a:r>
            <a:r>
              <a:rPr lang="ru-RU" sz="1800" dirty="0"/>
              <a:t> </a:t>
            </a:r>
            <a:r>
              <a:rPr lang="ru-RU" sz="1800" dirty="0" err="1"/>
              <a:t>підрозділів</a:t>
            </a:r>
            <a:r>
              <a:rPr lang="ru-RU" sz="1800" dirty="0"/>
              <a:t> </a:t>
            </a:r>
            <a:r>
              <a:rPr lang="ru-RU" sz="1800" dirty="0" err="1"/>
              <a:t>вживати</a:t>
            </a:r>
            <a:r>
              <a:rPr lang="ru-RU" sz="1800" dirty="0"/>
              <a:t> </a:t>
            </a:r>
            <a:r>
              <a:rPr lang="ru-RU" sz="1800" dirty="0" err="1"/>
              <a:t>заходів</a:t>
            </a:r>
            <a:r>
              <a:rPr lang="ru-RU" sz="1800" dirty="0"/>
              <a:t> для </a:t>
            </a:r>
            <a:r>
              <a:rPr lang="ru-RU" sz="1800" dirty="0" err="1"/>
              <a:t>рятування</a:t>
            </a:r>
            <a:r>
              <a:rPr lang="ru-RU" sz="1800" dirty="0"/>
              <a:t> </a:t>
            </a:r>
            <a:r>
              <a:rPr lang="ru-RU" sz="1800" dirty="0" err="1"/>
              <a:t>населення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майна;</a:t>
            </a:r>
          </a:p>
          <a:p>
            <a:r>
              <a:rPr lang="ru-RU" sz="1800" dirty="0" err="1"/>
              <a:t>дотримувати</a:t>
            </a:r>
            <a:r>
              <a:rPr lang="ru-RU" sz="1800" dirty="0"/>
              <a:t> </a:t>
            </a:r>
            <a:r>
              <a:rPr lang="ru-RU" sz="1800" dirty="0" err="1"/>
              <a:t>протиепідемічного</a:t>
            </a:r>
            <a:r>
              <a:rPr lang="ru-RU" sz="1800" dirty="0"/>
              <a:t>, </a:t>
            </a:r>
            <a:r>
              <a:rPr lang="ru-RU" sz="1800" dirty="0" err="1"/>
              <a:t>протиепізоотичного</a:t>
            </a:r>
            <a:r>
              <a:rPr lang="ru-RU" sz="1800" dirty="0"/>
              <a:t> та </a:t>
            </a:r>
            <a:r>
              <a:rPr lang="ru-RU" sz="1800" dirty="0" err="1"/>
              <a:t>протиепіфітотичного</a:t>
            </a:r>
            <a:r>
              <a:rPr lang="ru-RU" sz="1800" dirty="0"/>
              <a:t> </a:t>
            </a:r>
            <a:r>
              <a:rPr lang="ru-RU" sz="1800" dirty="0" err="1"/>
              <a:t>режимів</a:t>
            </a:r>
            <a:r>
              <a:rPr lang="ru-RU" sz="1800" dirty="0"/>
              <a:t>, </a:t>
            </a:r>
            <a:r>
              <a:rPr lang="ru-RU" sz="1800" dirty="0" err="1"/>
              <a:t>режимів</a:t>
            </a:r>
            <a:r>
              <a:rPr lang="ru-RU" sz="1800" dirty="0"/>
              <a:t> </a:t>
            </a:r>
            <a:r>
              <a:rPr lang="ru-RU" sz="1800" dirty="0" err="1"/>
              <a:t>радіаційного</a:t>
            </a:r>
            <a:r>
              <a:rPr lang="ru-RU" sz="1800" dirty="0"/>
              <a:t> </a:t>
            </a:r>
            <a:r>
              <a:rPr lang="ru-RU" sz="1800" dirty="0" err="1"/>
              <a:t>захисту</a:t>
            </a:r>
            <a:r>
              <a:rPr lang="ru-RU" sz="1800" dirty="0"/>
              <a:t>;</a:t>
            </a:r>
          </a:p>
          <a:p>
            <a:r>
              <a:rPr lang="ru-RU" sz="1800" dirty="0" err="1"/>
              <a:t>виконувати</a:t>
            </a:r>
            <a:r>
              <a:rPr lang="ru-RU" sz="1800" dirty="0"/>
              <a:t> правила </a:t>
            </a:r>
            <a:r>
              <a:rPr lang="ru-RU" sz="1800" dirty="0" err="1"/>
              <a:t>пожежної</a:t>
            </a:r>
            <a:r>
              <a:rPr lang="ru-RU" sz="1800" dirty="0"/>
              <a:t> </a:t>
            </a:r>
            <a:r>
              <a:rPr lang="ru-RU" sz="1800" dirty="0" err="1"/>
              <a:t>безпеки</a:t>
            </a:r>
            <a:r>
              <a:rPr lang="ru-RU" sz="1800" dirty="0"/>
              <a:t>, </a:t>
            </a:r>
            <a:r>
              <a:rPr lang="ru-RU" sz="1800" dirty="0" err="1"/>
              <a:t>забезпечувати</a:t>
            </a:r>
            <a:r>
              <a:rPr lang="ru-RU" sz="1800" dirty="0"/>
              <a:t> </a:t>
            </a:r>
            <a:r>
              <a:rPr lang="ru-RU" sz="1800" dirty="0" err="1"/>
              <a:t>будівлі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їм</a:t>
            </a:r>
            <a:r>
              <a:rPr lang="ru-RU" sz="1800" dirty="0"/>
              <a:t> належать на  </a:t>
            </a:r>
            <a:r>
              <a:rPr lang="ru-RU" sz="1800" dirty="0" err="1"/>
              <a:t>праві</a:t>
            </a:r>
            <a:r>
              <a:rPr lang="ru-RU" sz="1800" dirty="0"/>
              <a:t> </a:t>
            </a:r>
            <a:r>
              <a:rPr lang="ru-RU" sz="1800" dirty="0" err="1"/>
              <a:t>приватної</a:t>
            </a:r>
            <a:r>
              <a:rPr lang="ru-RU" sz="1800" dirty="0"/>
              <a:t> </a:t>
            </a:r>
            <a:r>
              <a:rPr lang="ru-RU" sz="1800" dirty="0" err="1"/>
              <a:t>власності</a:t>
            </a:r>
            <a:r>
              <a:rPr lang="ru-RU" sz="1800" dirty="0"/>
              <a:t>, </a:t>
            </a:r>
            <a:r>
              <a:rPr lang="ru-RU" sz="1800" dirty="0" err="1"/>
              <a:t>первинними</a:t>
            </a:r>
            <a:r>
              <a:rPr lang="ru-RU" sz="1800" dirty="0"/>
              <a:t> </a:t>
            </a:r>
            <a:r>
              <a:rPr lang="ru-RU" sz="1800" dirty="0" err="1"/>
              <a:t>засобами</a:t>
            </a:r>
            <a:r>
              <a:rPr lang="ru-RU" sz="1800" dirty="0"/>
              <a:t> </a:t>
            </a:r>
            <a:r>
              <a:rPr lang="ru-RU" sz="1800" dirty="0" err="1"/>
              <a:t>пожежогасіння</a:t>
            </a:r>
            <a:r>
              <a:rPr lang="ru-RU" sz="1800" dirty="0"/>
              <a:t>, </a:t>
            </a:r>
            <a:r>
              <a:rPr lang="ru-RU" sz="1800" dirty="0" err="1"/>
              <a:t>навчати</a:t>
            </a:r>
            <a:r>
              <a:rPr lang="ru-RU" sz="1800" dirty="0"/>
              <a:t> </a:t>
            </a:r>
            <a:r>
              <a:rPr lang="ru-RU" sz="1800" dirty="0" err="1"/>
              <a:t>дітей</a:t>
            </a:r>
            <a:r>
              <a:rPr lang="ru-RU" sz="1800" dirty="0"/>
              <a:t> </a:t>
            </a:r>
            <a:r>
              <a:rPr lang="ru-RU" sz="1800" dirty="0" err="1"/>
              <a:t>обережному</a:t>
            </a:r>
            <a:r>
              <a:rPr lang="ru-RU" sz="1800" dirty="0"/>
              <a:t> </a:t>
            </a:r>
            <a:r>
              <a:rPr lang="ru-RU" sz="1800" dirty="0" err="1"/>
              <a:t>поводженню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вогнем.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0372" y="407307"/>
            <a:ext cx="7620000" cy="3881438"/>
          </a:xfrm>
        </p:spPr>
        <p:txBody>
          <a:bodyPr>
            <a:noAutofit/>
          </a:bodyPr>
          <a:lstStyle/>
          <a:p>
            <a:r>
              <a:rPr lang="ru-RU" sz="2400" dirty="0" err="1"/>
              <a:t>Іноземці</a:t>
            </a:r>
            <a:r>
              <a:rPr lang="ru-RU" sz="2400" dirty="0"/>
              <a:t> та особи без </a:t>
            </a:r>
            <a:r>
              <a:rPr lang="ru-RU" sz="2400" dirty="0" err="1"/>
              <a:t>громадянства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перебувають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 на </a:t>
            </a:r>
            <a:r>
              <a:rPr lang="ru-RU" sz="2400" dirty="0" err="1"/>
              <a:t>законних</a:t>
            </a:r>
            <a:r>
              <a:rPr lang="ru-RU" sz="2400" dirty="0"/>
              <a:t> </a:t>
            </a:r>
            <a:r>
              <a:rPr lang="ru-RU" sz="2400" dirty="0" err="1"/>
              <a:t>підставах</a:t>
            </a:r>
            <a:r>
              <a:rPr lang="ru-RU" sz="2400" dirty="0"/>
              <a:t>, у </a:t>
            </a:r>
            <a:r>
              <a:rPr lang="ru-RU" sz="2400" dirty="0" err="1"/>
              <a:t>разі</a:t>
            </a:r>
            <a:r>
              <a:rPr lang="ru-RU" sz="2400" dirty="0"/>
              <a:t> </a:t>
            </a:r>
            <a:r>
              <a:rPr lang="ru-RU" sz="2400" dirty="0" err="1"/>
              <a:t>виникнення</a:t>
            </a:r>
            <a:r>
              <a:rPr lang="ru-RU" sz="2400" dirty="0"/>
              <a:t> </a:t>
            </a:r>
            <a:r>
              <a:rPr lang="ru-RU" sz="2400" dirty="0" err="1"/>
              <a:t>надзвичайних</a:t>
            </a:r>
            <a:r>
              <a:rPr lang="ru-RU" sz="2400" dirty="0"/>
              <a:t> </a:t>
            </a:r>
            <a:r>
              <a:rPr lang="ru-RU" sz="2400" dirty="0" err="1"/>
              <a:t>ситуацій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ж права </a:t>
            </a:r>
            <a:r>
              <a:rPr lang="ru-RU" sz="2400" dirty="0" err="1"/>
              <a:t>й</a:t>
            </a:r>
            <a:r>
              <a:rPr lang="ru-RU" sz="2400" dirty="0"/>
              <a:t> </a:t>
            </a:r>
            <a:r>
              <a:rPr lang="ru-RU" sz="2400" dirty="0" err="1"/>
              <a:t>повинні</a:t>
            </a:r>
            <a:r>
              <a:rPr lang="ru-RU" sz="2400" dirty="0"/>
              <a:t> </a:t>
            </a:r>
            <a:r>
              <a:rPr lang="ru-RU" sz="2400" dirty="0" err="1"/>
              <a:t>виконувати</a:t>
            </a:r>
            <a:r>
              <a:rPr lang="ru-RU" sz="2400" dirty="0"/>
              <a:t> </a:t>
            </a:r>
          </a:p>
          <a:p>
            <a:r>
              <a:rPr lang="ru-RU" sz="2400" dirty="0" err="1"/>
              <a:t>такі</a:t>
            </a:r>
            <a:r>
              <a:rPr lang="ru-RU" sz="2400" dirty="0"/>
              <a:t> ж </a:t>
            </a:r>
            <a:r>
              <a:rPr lang="ru-RU" sz="2400" dirty="0" err="1"/>
              <a:t>обов’язки</a:t>
            </a:r>
            <a:r>
              <a:rPr lang="ru-RU" sz="2400" dirty="0"/>
              <a:t>, як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громадяни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, за </a:t>
            </a:r>
            <a:r>
              <a:rPr lang="ru-RU" sz="2400" dirty="0" err="1"/>
              <a:t>винятками</a:t>
            </a:r>
            <a:r>
              <a:rPr lang="ru-RU" sz="2400" dirty="0"/>
              <a:t> тих, </a:t>
            </a:r>
            <a:r>
              <a:rPr lang="ru-RU" sz="2400" dirty="0" err="1"/>
              <a:t>які</a:t>
            </a:r>
            <a:r>
              <a:rPr lang="ru-RU" sz="2400" dirty="0"/>
              <a:t> не </a:t>
            </a:r>
            <a:r>
              <a:rPr lang="ru-RU" sz="2400" dirty="0" err="1"/>
              <a:t>передбачені</a:t>
            </a:r>
            <a:r>
              <a:rPr lang="ru-RU" sz="2400" dirty="0"/>
              <a:t> </a:t>
            </a:r>
            <a:r>
              <a:rPr lang="ru-RU" sz="2400" dirty="0" err="1"/>
              <a:t>Конституцією</a:t>
            </a:r>
            <a:r>
              <a:rPr lang="ru-RU" sz="2400" dirty="0"/>
              <a:t>, законами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міжнародними</a:t>
            </a:r>
            <a:r>
              <a:rPr lang="ru-RU" sz="2400" dirty="0"/>
              <a:t> договорами </a:t>
            </a:r>
            <a:r>
              <a:rPr lang="ru-RU" sz="2400" dirty="0" err="1"/>
              <a:t>України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зазначених</a:t>
            </a:r>
            <a:r>
              <a:rPr lang="ru-RU" sz="2400" dirty="0"/>
              <a:t> </a:t>
            </a:r>
            <a:r>
              <a:rPr lang="ru-RU" sz="2400" dirty="0" err="1"/>
              <a:t>вище</a:t>
            </a:r>
            <a:r>
              <a:rPr lang="ru-RU" sz="2400" dirty="0"/>
              <a:t> </a:t>
            </a:r>
            <a:r>
              <a:rPr lang="ru-RU" sz="2400" dirty="0" err="1"/>
              <a:t>завдань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забезпечують</a:t>
            </a:r>
            <a:r>
              <a:rPr lang="ru-RU" sz="2400" dirty="0"/>
              <a:t> </a:t>
            </a:r>
            <a:r>
              <a:rPr lang="ru-RU" sz="2400" dirty="0" err="1"/>
              <a:t>реалізацію</a:t>
            </a:r>
            <a:r>
              <a:rPr lang="ru-RU" sz="2400" dirty="0"/>
              <a:t> </a:t>
            </a:r>
            <a:r>
              <a:rPr lang="ru-RU" sz="2400" dirty="0" err="1"/>
              <a:t>державної</a:t>
            </a:r>
            <a:r>
              <a:rPr lang="ru-RU" sz="2400" dirty="0"/>
              <a:t> </a:t>
            </a:r>
            <a:r>
              <a:rPr lang="ru-RU" sz="2400" dirty="0" err="1"/>
              <a:t>політики</a:t>
            </a:r>
            <a:r>
              <a:rPr lang="ru-RU" sz="2400" dirty="0"/>
              <a:t> у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цивільного</a:t>
            </a:r>
            <a:r>
              <a:rPr lang="ru-RU" sz="2400" dirty="0"/>
              <a:t> </a:t>
            </a:r>
            <a:r>
              <a:rPr lang="ru-RU" sz="2400" dirty="0" err="1"/>
              <a:t>захисту</a:t>
            </a:r>
            <a:r>
              <a:rPr lang="ru-RU" sz="2400" dirty="0"/>
              <a:t>, </a:t>
            </a:r>
            <a:r>
              <a:rPr lang="ru-RU" sz="2400" dirty="0" err="1"/>
              <a:t>здійснюється</a:t>
            </a:r>
            <a:r>
              <a:rPr lang="ru-RU" sz="2400" dirty="0"/>
              <a:t> </a:t>
            </a:r>
            <a:r>
              <a:rPr lang="ru-RU" sz="2400" dirty="0" err="1"/>
              <a:t>Єдиною</a:t>
            </a:r>
            <a:r>
              <a:rPr lang="ru-RU" sz="2400" dirty="0"/>
              <a:t> державною системою </a:t>
            </a:r>
            <a:r>
              <a:rPr lang="ru-RU" sz="2400" dirty="0" err="1"/>
              <a:t>цивільного</a:t>
            </a:r>
            <a:r>
              <a:rPr lang="ru-RU" sz="2400" dirty="0"/>
              <a:t> </a:t>
            </a:r>
            <a:r>
              <a:rPr lang="ru-RU" sz="2400" dirty="0" err="1"/>
              <a:t>захисту</a:t>
            </a:r>
            <a:r>
              <a:rPr lang="ru-RU" sz="2400" dirty="0"/>
              <a:t>.</a:t>
            </a:r>
          </a:p>
        </p:txBody>
      </p:sp>
      <p:sp>
        <p:nvSpPr>
          <p:cNvPr id="27650" name="AutoShape 2" descr="Цивільний захист - Ліцей №35 міста Житоми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2895" y="4900613"/>
            <a:ext cx="41243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00" y="171189"/>
            <a:ext cx="8154444" cy="115686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Структура та режим функціонування ЄДСЦЗ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100" y="1491989"/>
            <a:ext cx="7716032" cy="220318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dirty="0">
                <a:latin typeface="Bookman Old Style" pitchFamily="18" charset="0"/>
              </a:rPr>
              <a:t>Єдина державна система  цивільного  захисту (ЕДСЦЗ)   —  сукупність органів управління, сил і засобів центральних та місцевих органів виконавчої влади, органів місцевого самоврядування, підприємств, установ та організацій, які забезпечують реалізацію державної політики у сфері цивільного захисту в мирний час і в особливий період. </a:t>
            </a:r>
          </a:p>
          <a:p>
            <a:pPr algn="just"/>
            <a:r>
              <a:rPr lang="uk-UA" dirty="0">
                <a:latin typeface="Bookman Old Style" pitchFamily="18" charset="0"/>
              </a:rPr>
              <a:t>ЄДСЦЗ створена для реалізації державної політики, спрямованої на забезпечення безпеки та захисту населення і територій, матеріальних і культурних цінностей, довкілля від негативних наслідків НС.</a:t>
            </a:r>
          </a:p>
        </p:txBody>
      </p:sp>
      <p:pic>
        <p:nvPicPr>
          <p:cNvPr id="5128" name="Picture 8" descr="https://anelok.in.ua/wp-content/uploads/2017/11/02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8" t="9074" r="2011" b="4132"/>
          <a:stretch/>
        </p:blipFill>
        <p:spPr bwMode="auto">
          <a:xfrm>
            <a:off x="2217106" y="3575118"/>
            <a:ext cx="4897678" cy="315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811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157</TotalTime>
  <Words>1701</Words>
  <Application>Microsoft Office PowerPoint</Application>
  <PresentationFormat>Екран (4:3)</PresentationFormat>
  <Paragraphs>121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9" baseType="lpstr">
      <vt:lpstr>Bookman Old Style</vt:lpstr>
      <vt:lpstr>Trebuchet MS</vt:lpstr>
      <vt:lpstr>Wingdings</vt:lpstr>
      <vt:lpstr>Wingdings 2</vt:lpstr>
      <vt:lpstr>Изящная</vt:lpstr>
      <vt:lpstr>  Єдина  державна  система цивільного  захисту  та  її  складові. Законодавче  та  нормативно-правове забезпечення її функціонування.  </vt:lpstr>
      <vt:lpstr>Цивільний захист.  Правова база ЦЗ</vt:lpstr>
      <vt:lpstr>Цивільний захист. Правова база ЦЗ</vt:lpstr>
      <vt:lpstr>Закони України про захист населення</vt:lpstr>
      <vt:lpstr>завдання і заходами держави у сфері ЦЗ</vt:lpstr>
      <vt:lpstr>Права громадян України </vt:lpstr>
      <vt:lpstr>Обов’язки громадян</vt:lpstr>
      <vt:lpstr>Презентація PowerPoint</vt:lpstr>
      <vt:lpstr>Структура та режим функціонування ЄДСЦЗ</vt:lpstr>
      <vt:lpstr>Єдину державну систему цивільного захисту складають:</vt:lpstr>
      <vt:lpstr>Презентація PowerPoint</vt:lpstr>
      <vt:lpstr>Завдання, сили і засоби ЦЗ</vt:lpstr>
      <vt:lpstr>Оперативно-рятувальна  служба  цивільного  захисту  функціонує  в  системі  ДСНС України</vt:lpstr>
      <vt:lpstr>Аварійно-рятувальні служби поділяють на: </vt:lpstr>
      <vt:lpstr>Добровільні формування цивільного захисту</vt:lpstr>
      <vt:lpstr>Режими ЄДСЦЗ</vt:lpstr>
      <vt:lpstr>Режими ЄДСЦЗ</vt:lpstr>
      <vt:lpstr>Режими ЄДСЦЗ</vt:lpstr>
      <vt:lpstr>Система ЦЗ об’єкта </vt:lpstr>
      <vt:lpstr>Система ЦЗ об’єкта </vt:lpstr>
      <vt:lpstr>Організація навчання населення діям у НС. </vt:lpstr>
      <vt:lpstr>Організація навчання населення діям у НС. </vt:lpstr>
      <vt:lpstr>Питання для обговорення</vt:lpstr>
      <vt:lpstr>Використані джерела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MSI</cp:lastModifiedBy>
  <cp:revision>70</cp:revision>
  <dcterms:created xsi:type="dcterms:W3CDTF">2022-02-01T19:24:23Z</dcterms:created>
  <dcterms:modified xsi:type="dcterms:W3CDTF">2025-09-04T05:41:16Z</dcterms:modified>
</cp:coreProperties>
</file>