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8" r:id="rId12"/>
    <p:sldId id="269" r:id="rId13"/>
    <p:sldId id="271" r:id="rId14"/>
    <p:sldId id="272" r:id="rId15"/>
    <p:sldId id="273" r:id="rId16"/>
    <p:sldId id="274" r:id="rId17"/>
    <p:sldId id="275" r:id="rId18"/>
    <p:sldId id="276" r:id="rId19"/>
    <p:sldId id="277" r:id="rId2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311465-DEA6-4DB7-A590-610AFDB6FE57}"/>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D746AE8E-80BC-4F27-BF22-6A11183CA7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784FCEB6-5F57-4F65-83FE-65E9C32590B4}"/>
              </a:ext>
            </a:extLst>
          </p:cNvPr>
          <p:cNvSpPr>
            <a:spLocks noGrp="1"/>
          </p:cNvSpPr>
          <p:nvPr>
            <p:ph type="dt" sz="half" idx="10"/>
          </p:nvPr>
        </p:nvSpPr>
        <p:spPr/>
        <p:txBody>
          <a:bodyPr/>
          <a:lstStyle/>
          <a:p>
            <a:fld id="{5363FA87-6587-4C60-B7F9-8F733C1ABCA5}"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DD06F5C9-D021-4231-8134-17CC855D0C4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FC2A85C-809D-4E37-BA43-2FB81E6DE594}"/>
              </a:ext>
            </a:extLst>
          </p:cNvPr>
          <p:cNvSpPr>
            <a:spLocks noGrp="1"/>
          </p:cNvSpPr>
          <p:nvPr>
            <p:ph type="sldNum" sz="quarter" idx="12"/>
          </p:nvPr>
        </p:nvSpPr>
        <p:spPr/>
        <p:txBody>
          <a:bodyPr/>
          <a:lstStyle/>
          <a:p>
            <a:fld id="{E0BD9409-ECCB-4003-9E5C-C668DA729CD5}" type="slidenum">
              <a:rPr lang="uk-UA" smtClean="0"/>
              <a:t>‹№›</a:t>
            </a:fld>
            <a:endParaRPr lang="uk-UA"/>
          </a:p>
        </p:txBody>
      </p:sp>
    </p:spTree>
    <p:extLst>
      <p:ext uri="{BB962C8B-B14F-4D97-AF65-F5344CB8AC3E}">
        <p14:creationId xmlns:p14="http://schemas.microsoft.com/office/powerpoint/2010/main" val="3576948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E78F65-DDA3-4834-9499-73F054A23D6B}"/>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38398AB3-6246-4FED-B616-6FAD288615BD}"/>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2FA1F77-2B46-4A4F-9E50-0E6B65AAE951}"/>
              </a:ext>
            </a:extLst>
          </p:cNvPr>
          <p:cNvSpPr>
            <a:spLocks noGrp="1"/>
          </p:cNvSpPr>
          <p:nvPr>
            <p:ph type="dt" sz="half" idx="10"/>
          </p:nvPr>
        </p:nvSpPr>
        <p:spPr/>
        <p:txBody>
          <a:bodyPr/>
          <a:lstStyle/>
          <a:p>
            <a:fld id="{5363FA87-6587-4C60-B7F9-8F733C1ABCA5}"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858CE77A-C8CF-4C46-B530-EFDE8DED283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083BF5F7-BEC7-44E7-B63C-A5E8B88E03D9}"/>
              </a:ext>
            </a:extLst>
          </p:cNvPr>
          <p:cNvSpPr>
            <a:spLocks noGrp="1"/>
          </p:cNvSpPr>
          <p:nvPr>
            <p:ph type="sldNum" sz="quarter" idx="12"/>
          </p:nvPr>
        </p:nvSpPr>
        <p:spPr/>
        <p:txBody>
          <a:bodyPr/>
          <a:lstStyle/>
          <a:p>
            <a:fld id="{E0BD9409-ECCB-4003-9E5C-C668DA729CD5}" type="slidenum">
              <a:rPr lang="uk-UA" smtClean="0"/>
              <a:t>‹№›</a:t>
            </a:fld>
            <a:endParaRPr lang="uk-UA"/>
          </a:p>
        </p:txBody>
      </p:sp>
    </p:spTree>
    <p:extLst>
      <p:ext uri="{BB962C8B-B14F-4D97-AF65-F5344CB8AC3E}">
        <p14:creationId xmlns:p14="http://schemas.microsoft.com/office/powerpoint/2010/main" val="2412220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5144B4C1-4AA8-4F19-9AE5-B980EFA8D10D}"/>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2296B3C8-72C9-4F8C-893A-DD4FF454765B}"/>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CD10957-E4D8-4862-9AC3-58C118DAFB93}"/>
              </a:ext>
            </a:extLst>
          </p:cNvPr>
          <p:cNvSpPr>
            <a:spLocks noGrp="1"/>
          </p:cNvSpPr>
          <p:nvPr>
            <p:ph type="dt" sz="half" idx="10"/>
          </p:nvPr>
        </p:nvSpPr>
        <p:spPr/>
        <p:txBody>
          <a:bodyPr/>
          <a:lstStyle/>
          <a:p>
            <a:fld id="{5363FA87-6587-4C60-B7F9-8F733C1ABCA5}"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59861078-41C6-4407-BAFF-4837CB07804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1C1B0FF1-8E08-4ED6-ABF3-FD20A310F5F6}"/>
              </a:ext>
            </a:extLst>
          </p:cNvPr>
          <p:cNvSpPr>
            <a:spLocks noGrp="1"/>
          </p:cNvSpPr>
          <p:nvPr>
            <p:ph type="sldNum" sz="quarter" idx="12"/>
          </p:nvPr>
        </p:nvSpPr>
        <p:spPr/>
        <p:txBody>
          <a:bodyPr/>
          <a:lstStyle/>
          <a:p>
            <a:fld id="{E0BD9409-ECCB-4003-9E5C-C668DA729CD5}" type="slidenum">
              <a:rPr lang="uk-UA" smtClean="0"/>
              <a:t>‹№›</a:t>
            </a:fld>
            <a:endParaRPr lang="uk-UA"/>
          </a:p>
        </p:txBody>
      </p:sp>
    </p:spTree>
    <p:extLst>
      <p:ext uri="{BB962C8B-B14F-4D97-AF65-F5344CB8AC3E}">
        <p14:creationId xmlns:p14="http://schemas.microsoft.com/office/powerpoint/2010/main" val="1180589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397FAB-FDDE-4720-ADD7-C6C670DC7076}"/>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9FDD1D1E-6855-4442-A065-0D1C6134BF4C}"/>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CB6C804-B352-425D-80FA-58AE0A444555}"/>
              </a:ext>
            </a:extLst>
          </p:cNvPr>
          <p:cNvSpPr>
            <a:spLocks noGrp="1"/>
          </p:cNvSpPr>
          <p:nvPr>
            <p:ph type="dt" sz="half" idx="10"/>
          </p:nvPr>
        </p:nvSpPr>
        <p:spPr/>
        <p:txBody>
          <a:bodyPr/>
          <a:lstStyle/>
          <a:p>
            <a:fld id="{5363FA87-6587-4C60-B7F9-8F733C1ABCA5}"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3DC9A328-3C6B-4518-85B1-E8F853A50E0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4D20DD7-EE01-4BB5-B4A0-296813BEA760}"/>
              </a:ext>
            </a:extLst>
          </p:cNvPr>
          <p:cNvSpPr>
            <a:spLocks noGrp="1"/>
          </p:cNvSpPr>
          <p:nvPr>
            <p:ph type="sldNum" sz="quarter" idx="12"/>
          </p:nvPr>
        </p:nvSpPr>
        <p:spPr/>
        <p:txBody>
          <a:bodyPr/>
          <a:lstStyle/>
          <a:p>
            <a:fld id="{E0BD9409-ECCB-4003-9E5C-C668DA729CD5}" type="slidenum">
              <a:rPr lang="uk-UA" smtClean="0"/>
              <a:t>‹№›</a:t>
            </a:fld>
            <a:endParaRPr lang="uk-UA"/>
          </a:p>
        </p:txBody>
      </p:sp>
    </p:spTree>
    <p:extLst>
      <p:ext uri="{BB962C8B-B14F-4D97-AF65-F5344CB8AC3E}">
        <p14:creationId xmlns:p14="http://schemas.microsoft.com/office/powerpoint/2010/main" val="3658864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1E0C68-DEA7-45A4-9EC1-D6A9C3C1B68A}"/>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8FA56B78-7661-42FD-B8DB-6760F3D007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85F253E3-4FD5-4AA3-BDCD-5144A711272B}"/>
              </a:ext>
            </a:extLst>
          </p:cNvPr>
          <p:cNvSpPr>
            <a:spLocks noGrp="1"/>
          </p:cNvSpPr>
          <p:nvPr>
            <p:ph type="dt" sz="half" idx="10"/>
          </p:nvPr>
        </p:nvSpPr>
        <p:spPr/>
        <p:txBody>
          <a:bodyPr/>
          <a:lstStyle/>
          <a:p>
            <a:fld id="{5363FA87-6587-4C60-B7F9-8F733C1ABCA5}"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6DCDBEDF-5854-4B07-85F5-98F07CCA0E4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82DFCD8D-3AD1-447C-B6E0-84914F0C2372}"/>
              </a:ext>
            </a:extLst>
          </p:cNvPr>
          <p:cNvSpPr>
            <a:spLocks noGrp="1"/>
          </p:cNvSpPr>
          <p:nvPr>
            <p:ph type="sldNum" sz="quarter" idx="12"/>
          </p:nvPr>
        </p:nvSpPr>
        <p:spPr/>
        <p:txBody>
          <a:bodyPr/>
          <a:lstStyle/>
          <a:p>
            <a:fld id="{E0BD9409-ECCB-4003-9E5C-C668DA729CD5}" type="slidenum">
              <a:rPr lang="uk-UA" smtClean="0"/>
              <a:t>‹№›</a:t>
            </a:fld>
            <a:endParaRPr lang="uk-UA"/>
          </a:p>
        </p:txBody>
      </p:sp>
    </p:spTree>
    <p:extLst>
      <p:ext uri="{BB962C8B-B14F-4D97-AF65-F5344CB8AC3E}">
        <p14:creationId xmlns:p14="http://schemas.microsoft.com/office/powerpoint/2010/main" val="2282703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34BC30-5F7F-478F-8E4D-6F67C8FFCC0D}"/>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869BD4C9-F136-464C-9FAC-FAA42FF32523}"/>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13D92DA9-BD6E-4F4B-9409-F8B2D9AC57FD}"/>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5D2B79CE-C83B-44BF-A351-667D7514296E}"/>
              </a:ext>
            </a:extLst>
          </p:cNvPr>
          <p:cNvSpPr>
            <a:spLocks noGrp="1"/>
          </p:cNvSpPr>
          <p:nvPr>
            <p:ph type="dt" sz="half" idx="10"/>
          </p:nvPr>
        </p:nvSpPr>
        <p:spPr/>
        <p:txBody>
          <a:bodyPr/>
          <a:lstStyle/>
          <a:p>
            <a:fld id="{5363FA87-6587-4C60-B7F9-8F733C1ABCA5}" type="datetimeFigureOut">
              <a:rPr lang="uk-UA" smtClean="0"/>
              <a:t>10.09.2025</a:t>
            </a:fld>
            <a:endParaRPr lang="uk-UA"/>
          </a:p>
        </p:txBody>
      </p:sp>
      <p:sp>
        <p:nvSpPr>
          <p:cNvPr id="6" name="Місце для нижнього колонтитула 5">
            <a:extLst>
              <a:ext uri="{FF2B5EF4-FFF2-40B4-BE49-F238E27FC236}">
                <a16:creationId xmlns:a16="http://schemas.microsoft.com/office/drawing/2014/main" id="{03F8A8FA-A9A0-47FE-B99E-9A156F087C07}"/>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DC166187-51FC-472B-B17A-13B4D567BC19}"/>
              </a:ext>
            </a:extLst>
          </p:cNvPr>
          <p:cNvSpPr>
            <a:spLocks noGrp="1"/>
          </p:cNvSpPr>
          <p:nvPr>
            <p:ph type="sldNum" sz="quarter" idx="12"/>
          </p:nvPr>
        </p:nvSpPr>
        <p:spPr/>
        <p:txBody>
          <a:bodyPr/>
          <a:lstStyle/>
          <a:p>
            <a:fld id="{E0BD9409-ECCB-4003-9E5C-C668DA729CD5}" type="slidenum">
              <a:rPr lang="uk-UA" smtClean="0"/>
              <a:t>‹№›</a:t>
            </a:fld>
            <a:endParaRPr lang="uk-UA"/>
          </a:p>
        </p:txBody>
      </p:sp>
    </p:spTree>
    <p:extLst>
      <p:ext uri="{BB962C8B-B14F-4D97-AF65-F5344CB8AC3E}">
        <p14:creationId xmlns:p14="http://schemas.microsoft.com/office/powerpoint/2010/main" val="12712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4BAADF-C13E-4352-BE98-DB36C28F38F4}"/>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6E8C0F07-7ED0-490C-BD97-08F0926384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81E4E504-B9A0-4743-BC29-31363A8495D1}"/>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10E185E1-8C27-4CB0-999A-87CA048EC2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A0050B96-9636-459B-8105-8629525481E8}"/>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367B56B8-41F6-4840-BDF3-555D653104F8}"/>
              </a:ext>
            </a:extLst>
          </p:cNvPr>
          <p:cNvSpPr>
            <a:spLocks noGrp="1"/>
          </p:cNvSpPr>
          <p:nvPr>
            <p:ph type="dt" sz="half" idx="10"/>
          </p:nvPr>
        </p:nvSpPr>
        <p:spPr/>
        <p:txBody>
          <a:bodyPr/>
          <a:lstStyle/>
          <a:p>
            <a:fld id="{5363FA87-6587-4C60-B7F9-8F733C1ABCA5}" type="datetimeFigureOut">
              <a:rPr lang="uk-UA" smtClean="0"/>
              <a:t>10.09.2025</a:t>
            </a:fld>
            <a:endParaRPr lang="uk-UA"/>
          </a:p>
        </p:txBody>
      </p:sp>
      <p:sp>
        <p:nvSpPr>
          <p:cNvPr id="8" name="Місце для нижнього колонтитула 7">
            <a:extLst>
              <a:ext uri="{FF2B5EF4-FFF2-40B4-BE49-F238E27FC236}">
                <a16:creationId xmlns:a16="http://schemas.microsoft.com/office/drawing/2014/main" id="{45F3DB5C-02E5-459A-8765-AA71E599B464}"/>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0231D302-E802-4C9D-BA1C-29E5C2668423}"/>
              </a:ext>
            </a:extLst>
          </p:cNvPr>
          <p:cNvSpPr>
            <a:spLocks noGrp="1"/>
          </p:cNvSpPr>
          <p:nvPr>
            <p:ph type="sldNum" sz="quarter" idx="12"/>
          </p:nvPr>
        </p:nvSpPr>
        <p:spPr/>
        <p:txBody>
          <a:bodyPr/>
          <a:lstStyle/>
          <a:p>
            <a:fld id="{E0BD9409-ECCB-4003-9E5C-C668DA729CD5}" type="slidenum">
              <a:rPr lang="uk-UA" smtClean="0"/>
              <a:t>‹№›</a:t>
            </a:fld>
            <a:endParaRPr lang="uk-UA"/>
          </a:p>
        </p:txBody>
      </p:sp>
    </p:spTree>
    <p:extLst>
      <p:ext uri="{BB962C8B-B14F-4D97-AF65-F5344CB8AC3E}">
        <p14:creationId xmlns:p14="http://schemas.microsoft.com/office/powerpoint/2010/main" val="269680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C55445-6F28-4E4C-869B-2E07595D2E5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ECFBF5B6-B07E-49B9-954E-8197C8A47E8F}"/>
              </a:ext>
            </a:extLst>
          </p:cNvPr>
          <p:cNvSpPr>
            <a:spLocks noGrp="1"/>
          </p:cNvSpPr>
          <p:nvPr>
            <p:ph type="dt" sz="half" idx="10"/>
          </p:nvPr>
        </p:nvSpPr>
        <p:spPr/>
        <p:txBody>
          <a:bodyPr/>
          <a:lstStyle/>
          <a:p>
            <a:fld id="{5363FA87-6587-4C60-B7F9-8F733C1ABCA5}" type="datetimeFigureOut">
              <a:rPr lang="uk-UA" smtClean="0"/>
              <a:t>10.09.2025</a:t>
            </a:fld>
            <a:endParaRPr lang="uk-UA"/>
          </a:p>
        </p:txBody>
      </p:sp>
      <p:sp>
        <p:nvSpPr>
          <p:cNvPr id="4" name="Місце для нижнього колонтитула 3">
            <a:extLst>
              <a:ext uri="{FF2B5EF4-FFF2-40B4-BE49-F238E27FC236}">
                <a16:creationId xmlns:a16="http://schemas.microsoft.com/office/drawing/2014/main" id="{9FB27C14-AF51-47EB-806C-B54370C8438A}"/>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0AF75683-C926-40C3-93E6-C6F53DB90F0B}"/>
              </a:ext>
            </a:extLst>
          </p:cNvPr>
          <p:cNvSpPr>
            <a:spLocks noGrp="1"/>
          </p:cNvSpPr>
          <p:nvPr>
            <p:ph type="sldNum" sz="quarter" idx="12"/>
          </p:nvPr>
        </p:nvSpPr>
        <p:spPr/>
        <p:txBody>
          <a:bodyPr/>
          <a:lstStyle/>
          <a:p>
            <a:fld id="{E0BD9409-ECCB-4003-9E5C-C668DA729CD5}" type="slidenum">
              <a:rPr lang="uk-UA" smtClean="0"/>
              <a:t>‹№›</a:t>
            </a:fld>
            <a:endParaRPr lang="uk-UA"/>
          </a:p>
        </p:txBody>
      </p:sp>
    </p:spTree>
    <p:extLst>
      <p:ext uri="{BB962C8B-B14F-4D97-AF65-F5344CB8AC3E}">
        <p14:creationId xmlns:p14="http://schemas.microsoft.com/office/powerpoint/2010/main" val="1628188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511F4BFF-2734-4724-B774-A26A24A75E6D}"/>
              </a:ext>
            </a:extLst>
          </p:cNvPr>
          <p:cNvSpPr>
            <a:spLocks noGrp="1"/>
          </p:cNvSpPr>
          <p:nvPr>
            <p:ph type="dt" sz="half" idx="10"/>
          </p:nvPr>
        </p:nvSpPr>
        <p:spPr/>
        <p:txBody>
          <a:bodyPr/>
          <a:lstStyle/>
          <a:p>
            <a:fld id="{5363FA87-6587-4C60-B7F9-8F733C1ABCA5}" type="datetimeFigureOut">
              <a:rPr lang="uk-UA" smtClean="0"/>
              <a:t>10.09.2025</a:t>
            </a:fld>
            <a:endParaRPr lang="uk-UA"/>
          </a:p>
        </p:txBody>
      </p:sp>
      <p:sp>
        <p:nvSpPr>
          <p:cNvPr id="3" name="Місце для нижнього колонтитула 2">
            <a:extLst>
              <a:ext uri="{FF2B5EF4-FFF2-40B4-BE49-F238E27FC236}">
                <a16:creationId xmlns:a16="http://schemas.microsoft.com/office/drawing/2014/main" id="{5B31497E-68AE-4A06-A1AF-4B4BBFFA8E46}"/>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CC222675-8102-46FC-BB6C-EF89CF311504}"/>
              </a:ext>
            </a:extLst>
          </p:cNvPr>
          <p:cNvSpPr>
            <a:spLocks noGrp="1"/>
          </p:cNvSpPr>
          <p:nvPr>
            <p:ph type="sldNum" sz="quarter" idx="12"/>
          </p:nvPr>
        </p:nvSpPr>
        <p:spPr/>
        <p:txBody>
          <a:bodyPr/>
          <a:lstStyle/>
          <a:p>
            <a:fld id="{E0BD9409-ECCB-4003-9E5C-C668DA729CD5}" type="slidenum">
              <a:rPr lang="uk-UA" smtClean="0"/>
              <a:t>‹№›</a:t>
            </a:fld>
            <a:endParaRPr lang="uk-UA"/>
          </a:p>
        </p:txBody>
      </p:sp>
    </p:spTree>
    <p:extLst>
      <p:ext uri="{BB962C8B-B14F-4D97-AF65-F5344CB8AC3E}">
        <p14:creationId xmlns:p14="http://schemas.microsoft.com/office/powerpoint/2010/main" val="1264102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0C61D8-C1A5-47A3-9025-8B155CB984E1}"/>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E8FF0D14-CF9A-4981-9A75-BCDDAFF1E9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F6899884-293E-4AD5-8107-0C94D1690A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A1778F9B-2D35-44CD-B303-AACD7D47C1F0}"/>
              </a:ext>
            </a:extLst>
          </p:cNvPr>
          <p:cNvSpPr>
            <a:spLocks noGrp="1"/>
          </p:cNvSpPr>
          <p:nvPr>
            <p:ph type="dt" sz="half" idx="10"/>
          </p:nvPr>
        </p:nvSpPr>
        <p:spPr/>
        <p:txBody>
          <a:bodyPr/>
          <a:lstStyle/>
          <a:p>
            <a:fld id="{5363FA87-6587-4C60-B7F9-8F733C1ABCA5}" type="datetimeFigureOut">
              <a:rPr lang="uk-UA" smtClean="0"/>
              <a:t>10.09.2025</a:t>
            </a:fld>
            <a:endParaRPr lang="uk-UA"/>
          </a:p>
        </p:txBody>
      </p:sp>
      <p:sp>
        <p:nvSpPr>
          <p:cNvPr id="6" name="Місце для нижнього колонтитула 5">
            <a:extLst>
              <a:ext uri="{FF2B5EF4-FFF2-40B4-BE49-F238E27FC236}">
                <a16:creationId xmlns:a16="http://schemas.microsoft.com/office/drawing/2014/main" id="{1C58CD9E-ACCE-475C-9EB9-C4C096A24857}"/>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1C1FB564-325F-4BF5-B29C-523D0E5D87A8}"/>
              </a:ext>
            </a:extLst>
          </p:cNvPr>
          <p:cNvSpPr>
            <a:spLocks noGrp="1"/>
          </p:cNvSpPr>
          <p:nvPr>
            <p:ph type="sldNum" sz="quarter" idx="12"/>
          </p:nvPr>
        </p:nvSpPr>
        <p:spPr/>
        <p:txBody>
          <a:bodyPr/>
          <a:lstStyle/>
          <a:p>
            <a:fld id="{E0BD9409-ECCB-4003-9E5C-C668DA729CD5}" type="slidenum">
              <a:rPr lang="uk-UA" smtClean="0"/>
              <a:t>‹№›</a:t>
            </a:fld>
            <a:endParaRPr lang="uk-UA"/>
          </a:p>
        </p:txBody>
      </p:sp>
    </p:spTree>
    <p:extLst>
      <p:ext uri="{BB962C8B-B14F-4D97-AF65-F5344CB8AC3E}">
        <p14:creationId xmlns:p14="http://schemas.microsoft.com/office/powerpoint/2010/main" val="821874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E87F81-5A69-4D55-B17F-4AB3C6FB47B0}"/>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24FEE27C-58B4-4895-BE63-4A4B060CF0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106C8E86-4F32-4767-A3B4-07335B4F21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562B25D0-DCC2-4618-9F08-2D912A96C961}"/>
              </a:ext>
            </a:extLst>
          </p:cNvPr>
          <p:cNvSpPr>
            <a:spLocks noGrp="1"/>
          </p:cNvSpPr>
          <p:nvPr>
            <p:ph type="dt" sz="half" idx="10"/>
          </p:nvPr>
        </p:nvSpPr>
        <p:spPr/>
        <p:txBody>
          <a:bodyPr/>
          <a:lstStyle/>
          <a:p>
            <a:fld id="{5363FA87-6587-4C60-B7F9-8F733C1ABCA5}" type="datetimeFigureOut">
              <a:rPr lang="uk-UA" smtClean="0"/>
              <a:t>10.09.2025</a:t>
            </a:fld>
            <a:endParaRPr lang="uk-UA"/>
          </a:p>
        </p:txBody>
      </p:sp>
      <p:sp>
        <p:nvSpPr>
          <p:cNvPr id="6" name="Місце для нижнього колонтитула 5">
            <a:extLst>
              <a:ext uri="{FF2B5EF4-FFF2-40B4-BE49-F238E27FC236}">
                <a16:creationId xmlns:a16="http://schemas.microsoft.com/office/drawing/2014/main" id="{240591D0-9361-4909-9842-366D2A6B57E5}"/>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FAAA53E5-66C4-4704-9343-CCE2F5119B53}"/>
              </a:ext>
            </a:extLst>
          </p:cNvPr>
          <p:cNvSpPr>
            <a:spLocks noGrp="1"/>
          </p:cNvSpPr>
          <p:nvPr>
            <p:ph type="sldNum" sz="quarter" idx="12"/>
          </p:nvPr>
        </p:nvSpPr>
        <p:spPr/>
        <p:txBody>
          <a:bodyPr/>
          <a:lstStyle/>
          <a:p>
            <a:fld id="{E0BD9409-ECCB-4003-9E5C-C668DA729CD5}" type="slidenum">
              <a:rPr lang="uk-UA" smtClean="0"/>
              <a:t>‹№›</a:t>
            </a:fld>
            <a:endParaRPr lang="uk-UA"/>
          </a:p>
        </p:txBody>
      </p:sp>
    </p:spTree>
    <p:extLst>
      <p:ext uri="{BB962C8B-B14F-4D97-AF65-F5344CB8AC3E}">
        <p14:creationId xmlns:p14="http://schemas.microsoft.com/office/powerpoint/2010/main" val="934513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053CC546-2742-4D6C-A68C-B6817BADD1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78D1548E-2910-4DC8-B76C-F00C70A746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917CD7FB-201C-4C2F-9258-7CE8F13C96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63FA87-6587-4C60-B7F9-8F733C1ABCA5}"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726850EE-5D21-4591-9C0A-5DEF101119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360B6568-D16D-4AAA-9520-2A8546E87E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BD9409-ECCB-4003-9E5C-C668DA729CD5}" type="slidenum">
              <a:rPr lang="uk-UA" smtClean="0"/>
              <a:t>‹№›</a:t>
            </a:fld>
            <a:endParaRPr lang="uk-UA"/>
          </a:p>
        </p:txBody>
      </p:sp>
    </p:spTree>
    <p:extLst>
      <p:ext uri="{BB962C8B-B14F-4D97-AF65-F5344CB8AC3E}">
        <p14:creationId xmlns:p14="http://schemas.microsoft.com/office/powerpoint/2010/main" val="1078597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5E0771-6FAE-4E2B-8E25-C96312AD78C7}"/>
              </a:ext>
            </a:extLst>
          </p:cNvPr>
          <p:cNvSpPr txBox="1"/>
          <p:nvPr/>
        </p:nvSpPr>
        <p:spPr>
          <a:xfrm>
            <a:off x="1109003" y="272425"/>
            <a:ext cx="9973994" cy="4277068"/>
          </a:xfrm>
          <a:prstGeom prst="rect">
            <a:avLst/>
          </a:prstGeom>
          <a:noFill/>
        </p:spPr>
        <p:txBody>
          <a:bodyPr wrap="square">
            <a:spAutoFit/>
          </a:bodyPr>
          <a:lstStyle/>
          <a:p>
            <a:pPr indent="450215" algn="ctr" fontAlgn="t">
              <a:lnSpc>
                <a:spcPct val="150000"/>
              </a:lnSpc>
            </a:pPr>
            <a:r>
              <a:rPr lang="uk-UA" sz="32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Лекція 3</a:t>
            </a:r>
            <a:endParaRPr lang="uk-UA"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0215" algn="ctr" fontAlgn="t">
              <a:lnSpc>
                <a:spcPct val="150000"/>
              </a:lnSpc>
            </a:pPr>
            <a:r>
              <a:rPr lang="uk-UA" sz="3200" b="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Використання енергії живими системами</a:t>
            </a:r>
            <a:endParaRPr lang="uk-UA"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fontAlgn="t">
              <a:lnSpc>
                <a:spcPct val="150000"/>
              </a:lnSpc>
              <a:buFont typeface="+mj-lt"/>
              <a:buAutoNum type="arabicPeriod"/>
            </a:pPr>
            <a:r>
              <a:rPr lang="uk-UA" sz="3200" b="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Обмін речовин й енергії</a:t>
            </a:r>
            <a:r>
              <a:rPr lang="uk-UA" sz="3200" b="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t">
              <a:lnSpc>
                <a:spcPct val="150000"/>
              </a:lnSpc>
              <a:buFont typeface="+mj-lt"/>
              <a:buAutoNum type="arabicPeriod"/>
            </a:pPr>
            <a:r>
              <a:rPr lang="uk-UA" sz="3200" b="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Значення харчування для організму</a:t>
            </a:r>
            <a:endParaRPr lang="uk-UA"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t">
              <a:lnSpc>
                <a:spcPct val="150000"/>
              </a:lnSpc>
              <a:buFont typeface="+mj-lt"/>
              <a:buAutoNum type="arabicPeriod"/>
            </a:pPr>
            <a:r>
              <a:rPr lang="uk-UA" sz="3200" b="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Енергетичні та харчові потреби людини</a:t>
            </a:r>
            <a:endParaRPr lang="uk-UA"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Font typeface="+mj-lt"/>
              <a:buAutoNum type="arabicPeriod"/>
            </a:pPr>
            <a:r>
              <a:rPr lang="uk-UA" sz="32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Вітаміни</a:t>
            </a:r>
            <a:endParaRPr lang="uk-UA"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8452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7642BAEC-7306-4259-8777-2E4A8406A5EC}"/>
              </a:ext>
            </a:extLst>
          </p:cNvPr>
          <p:cNvSpPr>
            <a:spLocks noGrp="1"/>
          </p:cNvSpPr>
          <p:nvPr>
            <p:ph idx="1"/>
          </p:nvPr>
        </p:nvSpPr>
        <p:spPr>
          <a:xfrm>
            <a:off x="838200" y="1026941"/>
            <a:ext cx="10515600" cy="5150021"/>
          </a:xfrm>
        </p:spPr>
        <p:txBody>
          <a:bodyPr/>
          <a:lstStyle/>
          <a:p>
            <a:pPr marL="0" indent="0" algn="just">
              <a:lnSpc>
                <a:spcPct val="150000"/>
              </a:lnSpc>
              <a:buNone/>
            </a:pPr>
            <a:r>
              <a:rPr lang="uk-UA" sz="2400" b="1" i="1" dirty="0">
                <a:solidFill>
                  <a:srgbClr val="212121"/>
                </a:solidFill>
                <a:effectLst/>
                <a:latin typeface="Times New Roman" panose="02020603050405020304" pitchFamily="18" charset="0"/>
                <a:ea typeface="Times New Roman" panose="02020603050405020304" pitchFamily="18" charset="0"/>
              </a:rPr>
              <a:t>Харчування людини</a:t>
            </a:r>
            <a:r>
              <a:rPr lang="uk-UA" sz="2400" dirty="0">
                <a:solidFill>
                  <a:srgbClr val="212121"/>
                </a:solidFill>
                <a:effectLst/>
                <a:latin typeface="Times New Roman" panose="02020603050405020304" pitchFamily="18" charset="0"/>
                <a:ea typeface="Times New Roman" panose="02020603050405020304" pitchFamily="18" charset="0"/>
              </a:rPr>
              <a:t> - сукупність процесів, які забезпечують надходження до організму їжі з речовинами, що необхідні для нормальної життєдіяльності. Це один з чинників середовища, що істотно впливає на здоров’я, працездатність і тривалість життя людського організму. У процесі харчування людина отримує готові органічні речовини. Більшість із них утворюються рослинами, які використовують для цього сонячну енергію.</a:t>
            </a:r>
            <a:endParaRPr lang="uk-UA" sz="2400" dirty="0">
              <a:effectLst/>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3373529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17B685-6AEF-4049-8D18-0B7D34AF56B9}"/>
              </a:ext>
            </a:extLst>
          </p:cNvPr>
          <p:cNvSpPr>
            <a:spLocks noGrp="1"/>
          </p:cNvSpPr>
          <p:nvPr>
            <p:ph type="title"/>
          </p:nvPr>
        </p:nvSpPr>
        <p:spPr>
          <a:xfrm>
            <a:off x="838200" y="365125"/>
            <a:ext cx="10515600" cy="732155"/>
          </a:xfrm>
        </p:spPr>
        <p:txBody>
          <a:bodyPr/>
          <a:lstStyle/>
          <a:p>
            <a:pPr algn="ctr"/>
            <a:r>
              <a:rPr lang="uk-UA" sz="4400" dirty="0">
                <a:latin typeface="Times New Roman" panose="02020603050405020304" pitchFamily="18" charset="0"/>
                <a:cs typeface="Times New Roman" panose="02020603050405020304" pitchFamily="18" charset="0"/>
              </a:rPr>
              <a:t>2. </a:t>
            </a:r>
            <a:r>
              <a:rPr lang="uk-UA" sz="4400" b="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Значення харчування для організму</a:t>
            </a:r>
            <a:endParaRPr lang="uk-UA" dirty="0"/>
          </a:p>
        </p:txBody>
      </p:sp>
      <p:sp>
        <p:nvSpPr>
          <p:cNvPr id="3" name="Місце для вмісту 2">
            <a:extLst>
              <a:ext uri="{FF2B5EF4-FFF2-40B4-BE49-F238E27FC236}">
                <a16:creationId xmlns:a16="http://schemas.microsoft.com/office/drawing/2014/main" id="{74B4E924-2DFC-4C44-AD64-965F9BE4C69D}"/>
              </a:ext>
            </a:extLst>
          </p:cNvPr>
          <p:cNvSpPr>
            <a:spLocks noGrp="1"/>
          </p:cNvSpPr>
          <p:nvPr>
            <p:ph sz="half" idx="1"/>
          </p:nvPr>
        </p:nvSpPr>
        <p:spPr>
          <a:xfrm>
            <a:off x="0" y="1223888"/>
            <a:ext cx="5753686" cy="5634111"/>
          </a:xfrm>
        </p:spPr>
        <p:txBody>
          <a:bodyPr>
            <a:normAutofit fontScale="62500" lnSpcReduction="20000"/>
          </a:bodyPr>
          <a:lstStyle/>
          <a:p>
            <a:pPr marL="0" indent="457200" algn="just" fontAlgn="t">
              <a:lnSpc>
                <a:spcPct val="120000"/>
              </a:lnSpc>
              <a:spcBef>
                <a:spcPts val="0"/>
              </a:spcBef>
              <a:buNone/>
            </a:pPr>
            <a:r>
              <a:rPr lang="uk-UA" sz="2900" dirty="0">
                <a:solidFill>
                  <a:srgbClr val="212121"/>
                </a:solidFill>
                <a:effectLst/>
                <a:latin typeface="Times New Roman" panose="02020603050405020304" pitchFamily="18" charset="0"/>
                <a:ea typeface="Times New Roman" panose="02020603050405020304" pitchFamily="18" charset="0"/>
              </a:rPr>
              <a:t>При розпаді їжі виділяється енергія, яка витрачається на життєдіяльність організму (енергетична функція). Речовини їжі використовуються для побудови клітин, тканин, органів, їхнього оновлення (харчова функція). В їжі є речовини (наприклад, вітаміни, клітковина), які беруть участь у регуляції обміну речовин (регуляторна функція). Хімічні речовини їжі несуть інформацію для організму, нехтування якою може призвести до отруєння. Це інформація про особливості їжі. Вона оцінюється смаковими рецепторами язика і впливає на поведінку людини {інформативна функція). В їжі досить часто наявні й лікувальні речовини, що захищають наш організм і перешкоджають розвитку хвороб {захисна функція). Яскравим прикладом такої їжі є бджолиний мед.</a:t>
            </a:r>
            <a:endParaRPr lang="uk-UA" sz="2900" dirty="0">
              <a:effectLst/>
              <a:latin typeface="Times New Roman" panose="02020603050405020304" pitchFamily="18" charset="0"/>
              <a:ea typeface="Times New Roman" panose="02020603050405020304" pitchFamily="18" charset="0"/>
            </a:endParaRPr>
          </a:p>
          <a:p>
            <a:pPr marL="0" indent="457200" algn="just" fontAlgn="t">
              <a:lnSpc>
                <a:spcPct val="120000"/>
              </a:lnSpc>
              <a:spcBef>
                <a:spcPts val="0"/>
              </a:spcBef>
              <a:buNone/>
            </a:pPr>
            <a:r>
              <a:rPr lang="uk-UA" sz="2900" dirty="0">
                <a:solidFill>
                  <a:srgbClr val="212121"/>
                </a:solidFill>
                <a:effectLst/>
                <a:latin typeface="Times New Roman" panose="02020603050405020304" pitchFamily="18" charset="0"/>
                <a:ea typeface="Times New Roman" panose="02020603050405020304" pitchFamily="18" charset="0"/>
              </a:rPr>
              <a:t>Отже, живлення є початковим етапом обміну речовин, енергії та інформації організму із середовищем та виконує енергетичну, харчову, регуляторну, інформативну та захисну функції.</a:t>
            </a:r>
            <a:endParaRPr lang="uk-UA" sz="2900" dirty="0">
              <a:effectLst/>
              <a:latin typeface="Times New Roman" panose="02020603050405020304" pitchFamily="18" charset="0"/>
              <a:ea typeface="Times New Roman" panose="02020603050405020304" pitchFamily="18" charset="0"/>
            </a:endParaRPr>
          </a:p>
          <a:p>
            <a:pPr marL="0" indent="0">
              <a:buNone/>
            </a:pPr>
            <a:endParaRPr lang="uk-UA" dirty="0"/>
          </a:p>
        </p:txBody>
      </p:sp>
      <p:pic>
        <p:nvPicPr>
          <p:cNvPr id="6" name="Місце для вмісту 5">
            <a:extLst>
              <a:ext uri="{FF2B5EF4-FFF2-40B4-BE49-F238E27FC236}">
                <a16:creationId xmlns:a16="http://schemas.microsoft.com/office/drawing/2014/main" id="{3BAAD911-67B5-4E3A-A64C-B6A3C6D1A668}"/>
              </a:ext>
            </a:extLst>
          </p:cNvPr>
          <p:cNvPicPr>
            <a:picLocks noGrp="1" noChangeAspect="1"/>
          </p:cNvPicPr>
          <p:nvPr>
            <p:ph sz="half" idx="2"/>
          </p:nvPr>
        </p:nvPicPr>
        <p:blipFill>
          <a:blip r:embed="rId2"/>
          <a:stretch>
            <a:fillRect/>
          </a:stretch>
        </p:blipFill>
        <p:spPr>
          <a:xfrm>
            <a:off x="5753686" y="1223889"/>
            <a:ext cx="6438314" cy="4410224"/>
          </a:xfrm>
        </p:spPr>
      </p:pic>
    </p:spTree>
    <p:extLst>
      <p:ext uri="{BB962C8B-B14F-4D97-AF65-F5344CB8AC3E}">
        <p14:creationId xmlns:p14="http://schemas.microsoft.com/office/powerpoint/2010/main" val="1278346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FCCEAD-AE07-4B33-9D95-2B767E3EC13C}"/>
              </a:ext>
            </a:extLst>
          </p:cNvPr>
          <p:cNvSpPr txBox="1"/>
          <p:nvPr/>
        </p:nvSpPr>
        <p:spPr>
          <a:xfrm>
            <a:off x="166467" y="474345"/>
            <a:ext cx="11859065" cy="6047809"/>
          </a:xfrm>
          <a:prstGeom prst="rect">
            <a:avLst/>
          </a:prstGeom>
          <a:noFill/>
        </p:spPr>
        <p:txBody>
          <a:bodyPr wrap="square">
            <a:spAutoFit/>
          </a:bodyPr>
          <a:lstStyle/>
          <a:p>
            <a:pPr indent="450215" algn="ctr" fontAlgn="t">
              <a:lnSpc>
                <a:spcPct val="150000"/>
              </a:lnSpc>
            </a:pPr>
            <a:r>
              <a:rPr lang="uk-UA" sz="2400" b="1" i="1" dirty="0">
                <a:solidFill>
                  <a:srgbClr val="212121"/>
                </a:solidFill>
                <a:effectLst/>
                <a:latin typeface="Times New Roman" panose="02020603050405020304" pitchFamily="18" charset="0"/>
                <a:ea typeface="Times New Roman" panose="02020603050405020304" pitchFamily="18" charset="0"/>
              </a:rPr>
              <a:t>З чого складається їжа людини</a:t>
            </a:r>
            <a:endParaRPr lang="uk-UA" sz="2400" dirty="0">
              <a:effectLst/>
              <a:latin typeface="Times New Roman" panose="02020603050405020304" pitchFamily="18" charset="0"/>
              <a:ea typeface="Times New Roman" panose="02020603050405020304" pitchFamily="18" charset="0"/>
            </a:endParaRPr>
          </a:p>
          <a:p>
            <a:pPr indent="450215" algn="just" fontAlgn="t">
              <a:lnSpc>
                <a:spcPct val="150000"/>
              </a:lnSpc>
            </a:pPr>
            <a:r>
              <a:rPr lang="uk-UA" sz="1800" b="1" i="1" dirty="0">
                <a:solidFill>
                  <a:srgbClr val="212121"/>
                </a:solidFill>
                <a:effectLst/>
                <a:latin typeface="Times New Roman" panose="02020603050405020304" pitchFamily="18" charset="0"/>
                <a:ea typeface="Times New Roman" panose="02020603050405020304" pitchFamily="18" charset="0"/>
              </a:rPr>
              <a:t>Харчові продукти</a:t>
            </a:r>
            <a:r>
              <a:rPr lang="uk-UA" sz="1800" dirty="0">
                <a:solidFill>
                  <a:srgbClr val="212121"/>
                </a:solidFill>
                <a:effectLst/>
                <a:latin typeface="Times New Roman" panose="02020603050405020304" pitchFamily="18" charset="0"/>
                <a:ea typeface="Times New Roman" panose="02020603050405020304" pitchFamily="18" charset="0"/>
              </a:rPr>
              <a:t> - це компоненти їжі, що використовуються в натуральному чи переробленому, зміненому чи незміненому вигляді. За походженням харчові продукти поділяють на тваринні (м’ясні, молочні, рибні), рослинні (із зернових, фруктових, овочевих, прянощі із пряних рослин), мікробіологічні (яблучний оцет, лимонна кислота), мінеральні (кухонна сіль, йодована сіль). За ознакою хімічного складу розрізняють білкові, жирові, вуглеводні продукти. До харчових продуктів відносять також напої, кондитерські вироби, смакові (есенції, прянощі) та харчові (ароматизатори, розпушувачі) добавки.</a:t>
            </a:r>
            <a:endParaRPr lang="uk-UA" sz="1600" dirty="0">
              <a:effectLst/>
              <a:latin typeface="Times New Roman" panose="02020603050405020304" pitchFamily="18" charset="0"/>
              <a:ea typeface="Times New Roman" panose="02020603050405020304" pitchFamily="18" charset="0"/>
            </a:endParaRPr>
          </a:p>
          <a:p>
            <a:pPr indent="450215" algn="just" fontAlgn="t">
              <a:lnSpc>
                <a:spcPct val="150000"/>
              </a:lnSpc>
            </a:pPr>
            <a:r>
              <a:rPr lang="uk-UA" sz="1800" dirty="0">
                <a:solidFill>
                  <a:srgbClr val="212121"/>
                </a:solidFill>
                <a:effectLst/>
                <a:latin typeface="Times New Roman" panose="02020603050405020304" pitchFamily="18" charset="0"/>
                <a:ea typeface="Times New Roman" panose="02020603050405020304" pitchFamily="18" charset="0"/>
              </a:rPr>
              <a:t>За сучасною класифікацією харчові продукти поділяються на групи:</a:t>
            </a:r>
            <a:endParaRPr lang="uk-UA" sz="1600" dirty="0">
              <a:effectLst/>
              <a:latin typeface="Times New Roman" panose="02020603050405020304" pitchFamily="18" charset="0"/>
              <a:ea typeface="Times New Roman" panose="02020603050405020304" pitchFamily="18" charset="0"/>
            </a:endParaRPr>
          </a:p>
          <a:p>
            <a:pPr marL="342900" lvl="0" indent="-342900" algn="just" fontAlgn="t">
              <a:lnSpc>
                <a:spcPct val="150000"/>
              </a:lnSpc>
              <a:buSzPts val="1000"/>
              <a:buFont typeface="Wingdings" panose="05000000000000000000" pitchFamily="2" charset="2"/>
              <a:buChar char=""/>
              <a:tabLst>
                <a:tab pos="457200" algn="l"/>
              </a:tabLst>
            </a:pPr>
            <a:r>
              <a:rPr lang="uk-UA" sz="1800" b="1" i="1" dirty="0">
                <a:solidFill>
                  <a:srgbClr val="212121"/>
                </a:solidFill>
                <a:effectLst/>
                <a:latin typeface="Times New Roman" panose="02020603050405020304" pitchFamily="18" charset="0"/>
                <a:ea typeface="Times New Roman" panose="02020603050405020304" pitchFamily="18" charset="0"/>
              </a:rPr>
              <a:t>традиційні</a:t>
            </a:r>
            <a:r>
              <a:rPr lang="uk-UA" sz="1800" dirty="0">
                <a:solidFill>
                  <a:srgbClr val="212121"/>
                </a:solidFill>
                <a:effectLst/>
                <a:latin typeface="Times New Roman" panose="02020603050405020304" pitchFamily="18" charset="0"/>
                <a:ea typeface="Times New Roman" panose="02020603050405020304" pitchFamily="18" charset="0"/>
              </a:rPr>
              <a:t> (натуральні незмінені рослинні й тваринні);</a:t>
            </a:r>
            <a:endParaRPr lang="uk-UA" sz="1600" dirty="0">
              <a:effectLst/>
              <a:latin typeface="Times New Roman" panose="02020603050405020304" pitchFamily="18" charset="0"/>
              <a:ea typeface="Times New Roman" panose="02020603050405020304" pitchFamily="18" charset="0"/>
            </a:endParaRPr>
          </a:p>
          <a:p>
            <a:pPr marL="342900" lvl="0" indent="-342900" algn="just" fontAlgn="t">
              <a:lnSpc>
                <a:spcPct val="150000"/>
              </a:lnSpc>
              <a:buSzPts val="1000"/>
              <a:buFont typeface="Wingdings" panose="05000000000000000000" pitchFamily="2" charset="2"/>
              <a:buChar char=""/>
              <a:tabLst>
                <a:tab pos="457200" algn="l"/>
              </a:tabLst>
            </a:pPr>
            <a:r>
              <a:rPr lang="uk-UA" sz="1800" b="1" i="1" dirty="0">
                <a:solidFill>
                  <a:srgbClr val="212121"/>
                </a:solidFill>
                <a:effectLst/>
                <a:latin typeface="Times New Roman" panose="02020603050405020304" pitchFamily="18" charset="0"/>
                <a:ea typeface="Times New Roman" panose="02020603050405020304" pitchFamily="18" charset="0"/>
              </a:rPr>
              <a:t>функціональні</a:t>
            </a:r>
            <a:r>
              <a:rPr lang="uk-UA" sz="1800" dirty="0">
                <a:solidFill>
                  <a:srgbClr val="212121"/>
                </a:solidFill>
                <a:effectLst/>
                <a:latin typeface="Times New Roman" panose="02020603050405020304" pitchFamily="18" charset="0"/>
                <a:ea typeface="Times New Roman" panose="02020603050405020304" pitchFamily="18" charset="0"/>
              </a:rPr>
              <a:t> (змінені, що підтримують активність органів, знижують ризик захворювань);</a:t>
            </a:r>
            <a:endParaRPr lang="uk-UA" sz="1600" dirty="0">
              <a:effectLst/>
              <a:latin typeface="Times New Roman" panose="02020603050405020304" pitchFamily="18" charset="0"/>
              <a:ea typeface="Times New Roman" panose="02020603050405020304" pitchFamily="18" charset="0"/>
            </a:endParaRPr>
          </a:p>
          <a:p>
            <a:pPr marL="342900" lvl="0" indent="-342900" algn="just" fontAlgn="t">
              <a:lnSpc>
                <a:spcPct val="150000"/>
              </a:lnSpc>
              <a:buSzPts val="1000"/>
              <a:buFont typeface="Wingdings" panose="05000000000000000000" pitchFamily="2" charset="2"/>
              <a:buChar char=""/>
              <a:tabLst>
                <a:tab pos="457200" algn="l"/>
              </a:tabLst>
            </a:pPr>
            <a:r>
              <a:rPr lang="uk-UA" sz="1800" b="1" i="1" dirty="0">
                <a:solidFill>
                  <a:srgbClr val="212121"/>
                </a:solidFill>
                <a:effectLst/>
                <a:latin typeface="Times New Roman" panose="02020603050405020304" pitchFamily="18" charset="0"/>
                <a:ea typeface="Times New Roman" panose="02020603050405020304" pitchFamily="18" charset="0"/>
              </a:rPr>
              <a:t>спеціальні</a:t>
            </a:r>
            <a:r>
              <a:rPr lang="uk-UA" sz="1800" dirty="0">
                <a:solidFill>
                  <a:srgbClr val="212121"/>
                </a:solidFill>
                <a:effectLst/>
                <a:latin typeface="Times New Roman" panose="02020603050405020304" pitchFamily="18" charset="0"/>
                <a:ea typeface="Times New Roman" panose="02020603050405020304" pitchFamily="18" charset="0"/>
              </a:rPr>
              <a:t> (змінені дієтичні продукти, харчові добавки, продукти для спортсменів);</a:t>
            </a:r>
            <a:endParaRPr lang="uk-UA" sz="1600" dirty="0">
              <a:effectLst/>
              <a:latin typeface="Times New Roman" panose="02020603050405020304" pitchFamily="18" charset="0"/>
              <a:ea typeface="Times New Roman" panose="02020603050405020304" pitchFamily="18" charset="0"/>
            </a:endParaRPr>
          </a:p>
          <a:p>
            <a:pPr marL="342900" lvl="0" indent="-342900" algn="just" fontAlgn="t">
              <a:lnSpc>
                <a:spcPct val="150000"/>
              </a:lnSpc>
              <a:buSzPts val="1000"/>
              <a:buFont typeface="Wingdings" panose="05000000000000000000" pitchFamily="2" charset="2"/>
              <a:buChar char=""/>
              <a:tabLst>
                <a:tab pos="457200" algn="l"/>
              </a:tabLst>
            </a:pPr>
            <a:r>
              <a:rPr lang="uk-UA" sz="1800" b="1" i="1" dirty="0">
                <a:solidFill>
                  <a:srgbClr val="212121"/>
                </a:solidFill>
                <a:effectLst/>
                <a:latin typeface="Times New Roman" panose="02020603050405020304" pitchFamily="18" charset="0"/>
                <a:ea typeface="Times New Roman" panose="02020603050405020304" pitchFamily="18" charset="0"/>
              </a:rPr>
              <a:t>продукти для харчування дітей.</a:t>
            </a:r>
            <a:endParaRPr lang="uk-UA" sz="1600" dirty="0">
              <a:effectLst/>
              <a:latin typeface="Times New Roman" panose="02020603050405020304" pitchFamily="18" charset="0"/>
              <a:ea typeface="Times New Roman" panose="02020603050405020304" pitchFamily="18" charset="0"/>
            </a:endParaRPr>
          </a:p>
          <a:p>
            <a:pPr indent="450215" algn="just" fontAlgn="t">
              <a:lnSpc>
                <a:spcPct val="150000"/>
              </a:lnSpc>
            </a:pPr>
            <a:r>
              <a:rPr lang="uk-UA" sz="1800" dirty="0">
                <a:solidFill>
                  <a:srgbClr val="212121"/>
                </a:solidFill>
                <a:effectLst/>
                <a:latin typeface="Times New Roman" panose="02020603050405020304" pitchFamily="18" charset="0"/>
                <a:ea typeface="Times New Roman" panose="02020603050405020304" pitchFamily="18" charset="0"/>
              </a:rPr>
              <a:t>Окрім того, у сучасній термінології для характеристики їжі існують ще й такі поняття, як органічні продукти, екологічно чисті продукти, генетично модифіковані продукти та ін.</a:t>
            </a:r>
            <a:endParaRPr lang="uk-UA"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8822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B41BAE65-DF96-43BE-BBC9-689BE5717B25}"/>
              </a:ext>
            </a:extLst>
          </p:cNvPr>
          <p:cNvSpPr>
            <a:spLocks noGrp="1"/>
          </p:cNvSpPr>
          <p:nvPr>
            <p:ph sz="half" idx="1"/>
          </p:nvPr>
        </p:nvSpPr>
        <p:spPr>
          <a:xfrm>
            <a:off x="267286" y="365760"/>
            <a:ext cx="5345723" cy="5811203"/>
          </a:xfrm>
        </p:spPr>
        <p:txBody>
          <a:bodyPr>
            <a:normAutofit lnSpcReduction="10000"/>
          </a:bodyPr>
          <a:lstStyle/>
          <a:p>
            <a:pPr marL="0" indent="457200" algn="just" fontAlgn="t">
              <a:lnSpc>
                <a:spcPct val="120000"/>
              </a:lnSpc>
              <a:spcBef>
                <a:spcPts val="0"/>
              </a:spcBef>
              <a:buNone/>
            </a:pPr>
            <a:r>
              <a:rPr lang="uk-UA" sz="2400" dirty="0">
                <a:solidFill>
                  <a:srgbClr val="212121"/>
                </a:solidFill>
                <a:effectLst/>
                <a:latin typeface="Times New Roman" panose="02020603050405020304" pitchFamily="18" charset="0"/>
                <a:ea typeface="Times New Roman" panose="02020603050405020304" pitchFamily="18" charset="0"/>
              </a:rPr>
              <a:t>Харчові продукти характеризує їхня харчова та енергетична цінність. </a:t>
            </a:r>
            <a:r>
              <a:rPr lang="uk-UA" sz="2400" b="1" i="1" dirty="0">
                <a:solidFill>
                  <a:srgbClr val="212121"/>
                </a:solidFill>
                <a:effectLst/>
                <a:latin typeface="Times New Roman" panose="02020603050405020304" pitchFamily="18" charset="0"/>
                <a:ea typeface="Times New Roman" panose="02020603050405020304" pitchFamily="18" charset="0"/>
              </a:rPr>
              <a:t>Харчова цінність</a:t>
            </a:r>
            <a:r>
              <a:rPr lang="uk-UA" sz="2400" dirty="0">
                <a:solidFill>
                  <a:srgbClr val="212121"/>
                </a:solidFill>
                <a:effectLst/>
                <a:latin typeface="Times New Roman" panose="02020603050405020304" pitchFamily="18" charset="0"/>
                <a:ea typeface="Times New Roman" panose="02020603050405020304" pitchFamily="18" charset="0"/>
              </a:rPr>
              <a:t> окремого продукту визначається наявністю й співвідношеннями в його складі поживних речовин. </a:t>
            </a:r>
            <a:r>
              <a:rPr lang="uk-UA" sz="2400" b="1" i="1" dirty="0">
                <a:solidFill>
                  <a:srgbClr val="212121"/>
                </a:solidFill>
                <a:effectLst/>
                <a:latin typeface="Times New Roman" panose="02020603050405020304" pitchFamily="18" charset="0"/>
                <a:ea typeface="Times New Roman" panose="02020603050405020304" pitchFamily="18" charset="0"/>
              </a:rPr>
              <a:t>Калорійність їжі або енергетична цінність харчових продуктів</a:t>
            </a:r>
            <a:r>
              <a:rPr lang="uk-UA" sz="2400" dirty="0">
                <a:solidFill>
                  <a:srgbClr val="212121"/>
                </a:solidFill>
                <a:effectLst/>
                <a:latin typeface="Times New Roman" panose="02020603050405020304" pitchFamily="18" charset="0"/>
                <a:ea typeface="Times New Roman" panose="02020603050405020304" pitchFamily="18" charset="0"/>
              </a:rPr>
              <a:t> - кількість енергії, яка утворюється при окисненні жирів, білків, вуглеводів, що містяться в продуктах харчування, і витрачається на фізіологічні функції організму.</a:t>
            </a:r>
            <a:endParaRPr lang="uk-UA" sz="2400" dirty="0">
              <a:effectLst/>
              <a:latin typeface="Times New Roman" panose="02020603050405020304" pitchFamily="18" charset="0"/>
              <a:ea typeface="Times New Roman" panose="02020603050405020304" pitchFamily="18" charset="0"/>
            </a:endParaRPr>
          </a:p>
          <a:p>
            <a:pPr marL="0" indent="457200" algn="just" fontAlgn="t">
              <a:lnSpc>
                <a:spcPct val="120000"/>
              </a:lnSpc>
              <a:spcBef>
                <a:spcPts val="0"/>
              </a:spcBef>
              <a:buNone/>
            </a:pPr>
            <a:r>
              <a:rPr lang="uk-UA" sz="2400" dirty="0">
                <a:solidFill>
                  <a:srgbClr val="212121"/>
                </a:solidFill>
                <a:effectLst/>
                <a:latin typeface="Times New Roman" panose="02020603050405020304" pitchFamily="18" charset="0"/>
                <a:ea typeface="Times New Roman" panose="02020603050405020304" pitchFamily="18" charset="0"/>
              </a:rPr>
              <a:t>У складі харчових продуктів є </a:t>
            </a:r>
            <a:r>
              <a:rPr lang="uk-UA" sz="2400" b="1" i="1" dirty="0">
                <a:solidFill>
                  <a:srgbClr val="212121"/>
                </a:solidFill>
                <a:effectLst/>
                <a:latin typeface="Times New Roman" panose="02020603050405020304" pitchFamily="18" charset="0"/>
                <a:ea typeface="Times New Roman" panose="02020603050405020304" pitchFamily="18" charset="0"/>
              </a:rPr>
              <a:t>поживні й додаткові речовини</a:t>
            </a:r>
            <a:r>
              <a:rPr lang="uk-UA" sz="2400" dirty="0">
                <a:solidFill>
                  <a:srgbClr val="212121"/>
                </a:solidFill>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marL="0" indent="0">
              <a:buNone/>
            </a:pPr>
            <a:endParaRPr lang="uk-UA" dirty="0"/>
          </a:p>
        </p:txBody>
      </p:sp>
      <p:pic>
        <p:nvPicPr>
          <p:cNvPr id="6" name="Місце для вмісту 5">
            <a:extLst>
              <a:ext uri="{FF2B5EF4-FFF2-40B4-BE49-F238E27FC236}">
                <a16:creationId xmlns:a16="http://schemas.microsoft.com/office/drawing/2014/main" id="{7204DD05-9415-4BDB-BC93-6DAFDA1A3535}"/>
              </a:ext>
            </a:extLst>
          </p:cNvPr>
          <p:cNvPicPr>
            <a:picLocks noGrp="1" noChangeAspect="1"/>
          </p:cNvPicPr>
          <p:nvPr>
            <p:ph sz="half" idx="2"/>
          </p:nvPr>
        </p:nvPicPr>
        <p:blipFill>
          <a:blip r:embed="rId2"/>
          <a:stretch>
            <a:fillRect/>
          </a:stretch>
        </p:blipFill>
        <p:spPr>
          <a:xfrm>
            <a:off x="5613009" y="365759"/>
            <a:ext cx="6311705" cy="3882683"/>
          </a:xfrm>
        </p:spPr>
      </p:pic>
      <p:pic>
        <p:nvPicPr>
          <p:cNvPr id="8" name="Рисунок 7">
            <a:extLst>
              <a:ext uri="{FF2B5EF4-FFF2-40B4-BE49-F238E27FC236}">
                <a16:creationId xmlns:a16="http://schemas.microsoft.com/office/drawing/2014/main" id="{795CB9B6-995F-4A1F-A191-1CC312C3AD4D}"/>
              </a:ext>
            </a:extLst>
          </p:cNvPr>
          <p:cNvPicPr>
            <a:picLocks noChangeAspect="1"/>
          </p:cNvPicPr>
          <p:nvPr/>
        </p:nvPicPr>
        <p:blipFill>
          <a:blip r:embed="rId3"/>
          <a:stretch>
            <a:fillRect/>
          </a:stretch>
        </p:blipFill>
        <p:spPr>
          <a:xfrm>
            <a:off x="5936566" y="4248442"/>
            <a:ext cx="5988148" cy="2545208"/>
          </a:xfrm>
          <a:prstGeom prst="rect">
            <a:avLst/>
          </a:prstGeom>
        </p:spPr>
      </p:pic>
    </p:spTree>
    <p:extLst>
      <p:ext uri="{BB962C8B-B14F-4D97-AF65-F5344CB8AC3E}">
        <p14:creationId xmlns:p14="http://schemas.microsoft.com/office/powerpoint/2010/main" val="2762495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653651-BE21-4EDF-AEEC-A977C32664AA}"/>
              </a:ext>
            </a:extLst>
          </p:cNvPr>
          <p:cNvSpPr>
            <a:spLocks noGrp="1"/>
          </p:cNvSpPr>
          <p:nvPr>
            <p:ph type="title"/>
          </p:nvPr>
        </p:nvSpPr>
        <p:spPr>
          <a:xfrm>
            <a:off x="838200" y="815926"/>
            <a:ext cx="10515600" cy="267286"/>
          </a:xfrm>
        </p:spPr>
        <p:txBody>
          <a:bodyPr>
            <a:normAutofit fontScale="90000"/>
          </a:bodyPr>
          <a:lstStyle/>
          <a:p>
            <a:pPr algn="ctr"/>
            <a:r>
              <a:rPr lang="uk-UA" sz="3200" dirty="0">
                <a:latin typeface="Times New Roman" panose="02020603050405020304" pitchFamily="18" charset="0"/>
                <a:cs typeface="Times New Roman" panose="02020603050405020304" pitchFamily="18" charset="0"/>
              </a:rPr>
              <a:t>3.</a:t>
            </a:r>
            <a:r>
              <a:rPr lang="uk-UA" dirty="0"/>
              <a:t> </a:t>
            </a:r>
            <a:r>
              <a:rPr lang="uk-UA" sz="3200" b="1" dirty="0">
                <a:solidFill>
                  <a:srgbClr val="212121"/>
                </a:solidFill>
                <a:effectLst/>
                <a:latin typeface="Times New Roman" panose="02020603050405020304" pitchFamily="18" charset="0"/>
                <a:ea typeface="Times New Roman" panose="02020603050405020304" pitchFamily="18" charset="0"/>
              </a:rPr>
              <a:t>Енергетичні та харчові потреби людини</a:t>
            </a:r>
            <a:br>
              <a:rPr lang="uk-UA" sz="1800" dirty="0">
                <a:effectLst/>
                <a:latin typeface="Times New Roman" panose="02020603050405020304" pitchFamily="18" charset="0"/>
                <a:ea typeface="Times New Roman" panose="02020603050405020304" pitchFamily="18" charset="0"/>
              </a:rPr>
            </a:br>
            <a:endParaRPr lang="uk-UA" dirty="0"/>
          </a:p>
        </p:txBody>
      </p:sp>
      <p:sp>
        <p:nvSpPr>
          <p:cNvPr id="3" name="Місце для вмісту 2">
            <a:extLst>
              <a:ext uri="{FF2B5EF4-FFF2-40B4-BE49-F238E27FC236}">
                <a16:creationId xmlns:a16="http://schemas.microsoft.com/office/drawing/2014/main" id="{2ACCACB7-83BA-4638-A7AF-BDBBA206E08A}"/>
              </a:ext>
            </a:extLst>
          </p:cNvPr>
          <p:cNvSpPr>
            <a:spLocks noGrp="1"/>
          </p:cNvSpPr>
          <p:nvPr>
            <p:ph idx="1"/>
          </p:nvPr>
        </p:nvSpPr>
        <p:spPr>
          <a:xfrm>
            <a:off x="351691" y="1083212"/>
            <a:ext cx="11563643" cy="5500468"/>
          </a:xfrm>
        </p:spPr>
        <p:txBody>
          <a:bodyPr>
            <a:normAutofit lnSpcReduction="10000"/>
          </a:bodyPr>
          <a:lstStyle/>
          <a:p>
            <a:pPr marL="0" indent="457200" algn="just" fontAlgn="t">
              <a:lnSpc>
                <a:spcPct val="150000"/>
              </a:lnSpc>
              <a:spcBef>
                <a:spcPts val="0"/>
              </a:spcBef>
              <a:buNone/>
            </a:pPr>
            <a:r>
              <a:rPr lang="uk-UA" sz="1800" dirty="0">
                <a:solidFill>
                  <a:srgbClr val="212121"/>
                </a:solidFill>
                <a:effectLst/>
                <a:latin typeface="Times New Roman" panose="02020603050405020304" pitchFamily="18" charset="0"/>
                <a:ea typeface="Times New Roman" panose="02020603050405020304" pitchFamily="18" charset="0"/>
              </a:rPr>
              <a:t>Загальна потреба людини в білках, жирах, вуглеводах залежить, у першу чергу, від потреб енергії. Ці енергетичні потреби виражають у кілоджоулях (кДж) чи кілокалоріях (1 кДж я 0,24 ккал). Основними джерелами енергії для людини є </a:t>
            </a:r>
            <a:r>
              <a:rPr lang="uk-UA" sz="1800" b="1" i="1" dirty="0">
                <a:solidFill>
                  <a:srgbClr val="212121"/>
                </a:solidFill>
                <a:effectLst/>
                <a:latin typeface="Times New Roman" panose="02020603050405020304" pitchFamily="18" charset="0"/>
                <a:ea typeface="Times New Roman" panose="02020603050405020304" pitchFamily="18" charset="0"/>
              </a:rPr>
              <a:t>вуглеводи та жири</a:t>
            </a:r>
            <a:r>
              <a:rPr lang="uk-UA" sz="1800" dirty="0">
                <a:solidFill>
                  <a:srgbClr val="212121"/>
                </a:solidFill>
                <a:effectLst/>
                <a:latin typeface="Times New Roman" panose="02020603050405020304" pitchFamily="18" charset="0"/>
                <a:ea typeface="Times New Roman" panose="02020603050405020304" pitchFamily="18" charset="0"/>
              </a:rPr>
              <a:t>.</a:t>
            </a:r>
          </a:p>
          <a:p>
            <a:pPr marL="0" indent="457200" algn="just" fontAlgn="t">
              <a:lnSpc>
                <a:spcPct val="150000"/>
              </a:lnSpc>
              <a:spcBef>
                <a:spcPts val="0"/>
              </a:spcBef>
              <a:buNone/>
            </a:pPr>
            <a:r>
              <a:rPr lang="uk-UA" sz="1800" dirty="0">
                <a:solidFill>
                  <a:srgbClr val="212121"/>
                </a:solidFill>
                <a:effectLst/>
                <a:latin typeface="Times New Roman" panose="02020603050405020304" pitchFamily="18" charset="0"/>
                <a:ea typeface="Times New Roman" panose="02020603050405020304" pitchFamily="18" charset="0"/>
              </a:rPr>
              <a:t>Організм людини витрачає енергію на забезпечення життєдіяльності в умовах спокою (основний обмін) та на фізичну активність (функціональний обмін). Загальні енергетичні потреби залежать від статі, віку, росту, маси тіла, навантаження на організм тощо. Наприклад, у жінок енергетичні потреби майже на 15% нижчі, ніж у чоловіків.</a:t>
            </a:r>
            <a:endParaRPr lang="uk-UA" sz="1800" dirty="0">
              <a:effectLst/>
              <a:latin typeface="Times New Roman" panose="02020603050405020304" pitchFamily="18" charset="0"/>
              <a:ea typeface="Times New Roman" panose="02020603050405020304" pitchFamily="18" charset="0"/>
            </a:endParaRPr>
          </a:p>
          <a:p>
            <a:pPr marL="0" indent="457200" algn="just" fontAlgn="t">
              <a:lnSpc>
                <a:spcPct val="150000"/>
              </a:lnSpc>
              <a:spcBef>
                <a:spcPts val="0"/>
              </a:spcBef>
              <a:buNone/>
            </a:pPr>
            <a:r>
              <a:rPr lang="uk-UA" sz="1800" dirty="0">
                <a:solidFill>
                  <a:srgbClr val="212121"/>
                </a:solidFill>
                <a:effectLst/>
                <a:latin typeface="Times New Roman" panose="02020603050405020304" pitchFamily="18" charset="0"/>
                <a:ea typeface="Times New Roman" panose="02020603050405020304" pitchFamily="18" charset="0"/>
              </a:rPr>
              <a:t>Крім енергетичних потреб організму, існують харчові потреби в речовинах, що витрачаються на ріст та відновлення клітин, тканин та органів. Ці «будівельні» потреби в організмі людини пов’язані, здебільшого, з білками. Потреба людини в білках визначається її масою, віком і рівнем активності. Чим менший вік, тим більше білка необхідно на 1 кг маси тіла. Так, грудній дитині потрібно на добу 4 г білка на 1 кг маси, підлітку - близько 2 г, а дорослому - лише 1-1,2 г. Фізична праця, заняття спортом потребують збільшення споживання білків на 20% від загальної норми.</a:t>
            </a:r>
            <a:endParaRPr lang="uk-UA" sz="1800" dirty="0">
              <a:effectLst/>
              <a:latin typeface="Times New Roman" panose="02020603050405020304" pitchFamily="18" charset="0"/>
              <a:ea typeface="Times New Roman" panose="02020603050405020304" pitchFamily="18" charset="0"/>
            </a:endParaRPr>
          </a:p>
          <a:p>
            <a:pPr marL="0" indent="457200" algn="just" fontAlgn="t">
              <a:lnSpc>
                <a:spcPct val="150000"/>
              </a:lnSpc>
              <a:spcBef>
                <a:spcPts val="0"/>
              </a:spcBef>
              <a:buNone/>
            </a:pPr>
            <a:r>
              <a:rPr lang="uk-UA" sz="1800" dirty="0">
                <a:solidFill>
                  <a:srgbClr val="212121"/>
                </a:solidFill>
                <a:effectLst/>
                <a:latin typeface="Times New Roman" panose="02020603050405020304" pitchFamily="18" charset="0"/>
                <a:ea typeface="Times New Roman" panose="02020603050405020304" pitchFamily="18" charset="0"/>
              </a:rPr>
              <a:t>Отже харчові та енергетичні потреби організму пов'язані з поживними речовинами, які здійснюють енергетичну та будівельну функції їжі.</a:t>
            </a:r>
            <a:endParaRPr lang="uk-UA" sz="1800" dirty="0">
              <a:effectLst/>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268551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7E078E-D5D4-406B-97CD-F3C0FBC61785}"/>
              </a:ext>
            </a:extLst>
          </p:cNvPr>
          <p:cNvSpPr txBox="1"/>
          <p:nvPr/>
        </p:nvSpPr>
        <p:spPr>
          <a:xfrm>
            <a:off x="187569" y="233940"/>
            <a:ext cx="11816862" cy="6186309"/>
          </a:xfrm>
          <a:prstGeom prst="rect">
            <a:avLst/>
          </a:prstGeom>
          <a:noFill/>
        </p:spPr>
        <p:txBody>
          <a:bodyPr wrap="square">
            <a:spAutoFit/>
          </a:bodyPr>
          <a:lstStyle/>
          <a:p>
            <a:pPr indent="450215" algn="just" fontAlgn="t">
              <a:lnSpc>
                <a:spcPct val="150000"/>
              </a:lnSpc>
            </a:pPr>
            <a:r>
              <a:rPr lang="uk-UA" sz="2200" b="1" i="1" dirty="0">
                <a:solidFill>
                  <a:srgbClr val="212121"/>
                </a:solidFill>
                <a:effectLst/>
                <a:latin typeface="Times New Roman" panose="02020603050405020304" pitchFamily="18" charset="0"/>
                <a:ea typeface="Times New Roman" panose="02020603050405020304" pitchFamily="18" charset="0"/>
              </a:rPr>
              <a:t>Поживні речовини</a:t>
            </a:r>
            <a:r>
              <a:rPr lang="uk-UA" sz="2200" dirty="0">
                <a:solidFill>
                  <a:srgbClr val="212121"/>
                </a:solidFill>
                <a:effectLst/>
                <a:latin typeface="Times New Roman" panose="02020603050405020304" pitchFamily="18" charset="0"/>
                <a:ea typeface="Times New Roman" panose="02020603050405020304" pitchFamily="18" charset="0"/>
              </a:rPr>
              <a:t> - це речовини продуктів харчування, які мають для організму харчову та енергетичну цінність. До них належать складні (білки, жири і вуглеводи) та прості (амінокислоти, жирні кислоти, моносахариди) органічні речовини.</a:t>
            </a:r>
            <a:endParaRPr lang="uk-UA" sz="2200" dirty="0">
              <a:effectLst/>
              <a:latin typeface="Times New Roman" panose="02020603050405020304" pitchFamily="18" charset="0"/>
              <a:ea typeface="Times New Roman" panose="02020603050405020304" pitchFamily="18" charset="0"/>
            </a:endParaRPr>
          </a:p>
          <a:p>
            <a:pPr indent="450215" algn="just" fontAlgn="t">
              <a:lnSpc>
                <a:spcPct val="150000"/>
              </a:lnSpc>
            </a:pPr>
            <a:r>
              <a:rPr lang="uk-UA" sz="2200" b="1" i="1" dirty="0">
                <a:solidFill>
                  <a:srgbClr val="212121"/>
                </a:solidFill>
                <a:effectLst/>
                <a:latin typeface="Times New Roman" panose="02020603050405020304" pitchFamily="18" charset="0"/>
                <a:ea typeface="Times New Roman" panose="02020603050405020304" pitchFamily="18" charset="0"/>
              </a:rPr>
              <a:t>Білки</a:t>
            </a:r>
            <a:r>
              <a:rPr lang="uk-UA" sz="2200" dirty="0">
                <a:solidFill>
                  <a:srgbClr val="212121"/>
                </a:solidFill>
                <a:effectLst/>
                <a:latin typeface="Times New Roman" panose="02020603050405020304" pitchFamily="18" charset="0"/>
                <a:ea typeface="Times New Roman" panose="02020603050405020304" pitchFamily="18" charset="0"/>
              </a:rPr>
              <a:t> - це органічні високомолекулярні сполуки, побудовані з амінокислот. Ці важливі органічні речовини беруть участь у побудові клітин та органів (будівельна функція), здійснюють утворення ферментів (каталітична функція), антитіл (захисна функція), гормонів (регуляторна функція), гемоглобіну (транспортна функція), забезпечують скорочення м’язів (рухова функція). А при нестачі вуглеводів і жирів в організмі білки можуть бути й джерелом енергії. Саме тому' повноцінне життя без білкової їжі просто неможливе. Джерелом білків є харчові продукти тваринного (м’ясо, молоко, риба, яйця) та рослинного (хліб, крупа, овочі, фрукти) походження. Добова потреба організму в білках - 118-120 г. Надлишкові білки перетворюються в жири і вуглеводи.</a:t>
            </a:r>
            <a:endParaRPr lang="uk-UA"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3997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FD1BE2-B703-4AA9-8FEC-32C6C53E2D9B}"/>
              </a:ext>
            </a:extLst>
          </p:cNvPr>
          <p:cNvSpPr txBox="1"/>
          <p:nvPr/>
        </p:nvSpPr>
        <p:spPr>
          <a:xfrm>
            <a:off x="323557" y="55330"/>
            <a:ext cx="11521440" cy="6186309"/>
          </a:xfrm>
          <a:prstGeom prst="rect">
            <a:avLst/>
          </a:prstGeom>
          <a:noFill/>
        </p:spPr>
        <p:txBody>
          <a:bodyPr wrap="square">
            <a:spAutoFit/>
          </a:bodyPr>
          <a:lstStyle/>
          <a:p>
            <a:pPr indent="450215" algn="just" fontAlgn="t">
              <a:lnSpc>
                <a:spcPct val="150000"/>
              </a:lnSpc>
            </a:pPr>
            <a:r>
              <a:rPr lang="uk-UA" sz="2400" b="1" i="1" dirty="0">
                <a:solidFill>
                  <a:srgbClr val="212121"/>
                </a:solidFill>
                <a:effectLst/>
                <a:latin typeface="Times New Roman" panose="02020603050405020304" pitchFamily="18" charset="0"/>
                <a:ea typeface="Times New Roman" panose="02020603050405020304" pitchFamily="18" charset="0"/>
              </a:rPr>
              <a:t>Жири</a:t>
            </a:r>
            <a:r>
              <a:rPr lang="uk-UA" sz="2400" dirty="0">
                <a:solidFill>
                  <a:srgbClr val="212121"/>
                </a:solidFill>
                <a:effectLst/>
                <a:latin typeface="Times New Roman" panose="02020603050405020304" pitchFamily="18" charset="0"/>
                <a:ea typeface="Times New Roman" panose="02020603050405020304" pitchFamily="18" charset="0"/>
              </a:rPr>
              <a:t> - це органічні нерозчинні у воді сполуки, в утворенні яких беруть участь жирні кислоти й спирти. Жири є важливим джерелом енергії для організму'. Молекули жирів можуть утворюватися з вуглеводів і білків, а їхній надлишок відкладається про запас (</a:t>
            </a:r>
            <a:r>
              <a:rPr lang="uk-UA" sz="2400" dirty="0" err="1">
                <a:solidFill>
                  <a:srgbClr val="212121"/>
                </a:solidFill>
                <a:effectLst/>
                <a:latin typeface="Times New Roman" panose="02020603050405020304" pitchFamily="18" charset="0"/>
                <a:ea typeface="Times New Roman" panose="02020603050405020304" pitchFamily="18" charset="0"/>
              </a:rPr>
              <a:t>запасаюча</a:t>
            </a:r>
            <a:r>
              <a:rPr lang="uk-UA" sz="2400" dirty="0">
                <a:solidFill>
                  <a:srgbClr val="212121"/>
                </a:solidFill>
                <a:effectLst/>
                <a:latin typeface="Times New Roman" panose="02020603050405020304" pitchFamily="18" charset="0"/>
                <a:ea typeface="Times New Roman" panose="02020603050405020304" pitchFamily="18" charset="0"/>
              </a:rPr>
              <a:t> функція) або перетворюється у' вуглеводи. Жири захищають внутрішні органи, будують клітинні мембрани, при окисненні жирів утворюється вода. Окрім жирів тваринного походження (свинячий жир, риб’ячий жир), у харчовому раціоні обов’язково мають бути й рослинні жири (соняшникова, соєва олії). Добова потреба в жирах 100-110 г.</a:t>
            </a:r>
            <a:endParaRPr lang="uk-UA" sz="2000" dirty="0">
              <a:effectLst/>
              <a:latin typeface="Times New Roman" panose="02020603050405020304" pitchFamily="18" charset="0"/>
              <a:ea typeface="Times New Roman" panose="02020603050405020304" pitchFamily="18" charset="0"/>
            </a:endParaRPr>
          </a:p>
          <a:p>
            <a:pPr indent="450215" algn="just" fontAlgn="t">
              <a:lnSpc>
                <a:spcPct val="150000"/>
              </a:lnSpc>
            </a:pPr>
            <a:r>
              <a:rPr lang="uk-UA" sz="2400" b="1" i="1" dirty="0">
                <a:solidFill>
                  <a:srgbClr val="212121"/>
                </a:solidFill>
                <a:effectLst/>
                <a:latin typeface="Times New Roman" panose="02020603050405020304" pitchFamily="18" charset="0"/>
                <a:ea typeface="Times New Roman" panose="02020603050405020304" pitchFamily="18" charset="0"/>
              </a:rPr>
              <a:t>Вуглеводи</a:t>
            </a:r>
            <a:r>
              <a:rPr lang="uk-UA" sz="2400" dirty="0">
                <a:solidFill>
                  <a:srgbClr val="212121"/>
                </a:solidFill>
                <a:effectLst/>
                <a:latin typeface="Times New Roman" panose="02020603050405020304" pitchFamily="18" charset="0"/>
                <a:ea typeface="Times New Roman" panose="02020603050405020304" pitchFamily="18" charset="0"/>
              </a:rPr>
              <a:t> - це органічні сполуки, які є основним джерелом енергії для організму. При нестачі вуглеводів у їжі вони утворюються із жирів і частково з білків, а при надлишку перетворюються в жири.</a:t>
            </a:r>
            <a:endParaRPr lang="uk-UA"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200001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559335C-F62B-4DC9-BC90-E058DA8951AE}"/>
              </a:ext>
            </a:extLst>
          </p:cNvPr>
          <p:cNvSpPr txBox="1"/>
          <p:nvPr/>
        </p:nvSpPr>
        <p:spPr>
          <a:xfrm>
            <a:off x="236806" y="498131"/>
            <a:ext cx="11718387" cy="6065571"/>
          </a:xfrm>
          <a:prstGeom prst="rect">
            <a:avLst/>
          </a:prstGeom>
          <a:noFill/>
        </p:spPr>
        <p:txBody>
          <a:bodyPr wrap="square">
            <a:spAutoFit/>
          </a:bodyPr>
          <a:lstStyle/>
          <a:p>
            <a:pPr indent="450215" algn="just">
              <a:lnSpc>
                <a:spcPct val="150000"/>
              </a:lnSpc>
              <a:spcAft>
                <a:spcPts val="800"/>
              </a:spcAft>
            </a:pPr>
            <a:r>
              <a:rPr lang="uk-UA" sz="2000" b="1" i="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Додаткові речовини</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 це речовини, які не виконують ні енергетичної, ні харчової функції, але без них неможливе засвоєння їжі та життєдіяльність організму. Надзвичайно важливим додатковим компонентом їжі людини є вода. </a:t>
            </a:r>
            <a:r>
              <a:rPr lang="uk-UA" sz="2000" b="1" i="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Вода</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 це неорганічна сполука, що є основою внутрішнього середовища організму (крові, плазми, тканинної рідини). Уся вода в організмі оновлюється впродовж місяця, а внутрішньоклітинна- за тиждень. Чим молодша людина, тим більший в організмі відносний вміст води. У новонароджених він становить 80 % маси тіла, у дітей віком один рік -66 %, у дорослої людини - 60 %.</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800"/>
              </a:spcAft>
            </a:pP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Без води людина може прожити не більше 10 діб. Якщо ж людина вживає воду, вона може голодувати протягом 40-45 днів.</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800"/>
              </a:spcAft>
            </a:pP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У клітинах вода є розчинником для речовин, регулятором температури тіла, засобом транспорту сполук, опорою клітин та ін.</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800"/>
              </a:spcAft>
            </a:pP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Організм постійно втрачає воду, тому всі витрати мають поповнюватися. Добова потреба людини у воді в середньому становить 1,5-2 л.</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308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C70D48-E8DC-4CF3-9EB4-725389BBAE99}"/>
              </a:ext>
            </a:extLst>
          </p:cNvPr>
          <p:cNvSpPr txBox="1"/>
          <p:nvPr/>
        </p:nvSpPr>
        <p:spPr>
          <a:xfrm>
            <a:off x="236806" y="0"/>
            <a:ext cx="11718387" cy="6506268"/>
          </a:xfrm>
          <a:prstGeom prst="rect">
            <a:avLst/>
          </a:prstGeom>
          <a:noFill/>
        </p:spPr>
        <p:txBody>
          <a:bodyPr wrap="square">
            <a:spAutoFit/>
          </a:bodyPr>
          <a:lstStyle/>
          <a:p>
            <a:pPr indent="450215" algn="just">
              <a:lnSpc>
                <a:spcPct val="150000"/>
              </a:lnSpc>
            </a:pPr>
            <a:r>
              <a:rPr lang="uk-UA" sz="2000" b="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Мінеральні речовини</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є неорганічними елементами чи сполуками. Основним джерелом цих речовин є рослинні продукти. Наприклад, Кальцію багато в бобових рослинах, молочних продуктах, Калію - у картоплі, гречці, бананах, </a:t>
            </a:r>
            <a:r>
              <a:rPr lang="uk-UA" sz="2000" dirty="0" err="1">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Купруму</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 у чорносливі, </a:t>
            </a:r>
            <a:r>
              <a:rPr lang="uk-UA" sz="2000" dirty="0" err="1">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Феруму</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 у яблуках, салаті, Цинку - у гарбузовому насінні. Засвоюються ці сполуки організмом переважно у вигляді іонів. В клітинах найбільше значення мають Кальцій (зсідання крові, регуляція роботи серця)  Натрій і Калій (клітинний транспорт речовин, утворення нервових імпульсів). Форум (входить до складу гемоглобіну).</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pP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Продукти харчування, окрім води й мінеральних речовин, містять ще й багато інших корисних додаткових речовин, якими є </a:t>
            </a:r>
            <a:r>
              <a:rPr lang="uk-UA" sz="2000" b="1" i="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клітковина, пектинові речовини, органічні кислоти, вітаміни та ін.</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000" b="1" i="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Пектинові речовини</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забезпечують зв’язування та видалення з організму токсичних сполук, </a:t>
            </a:r>
            <a:r>
              <a:rPr lang="uk-UA" sz="2000" dirty="0" err="1">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йонів</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важких металів (свинцю, кадмію, ртуті та ін.), радіонуклідів, пригнічують процеси гниття в кишках. </a:t>
            </a:r>
            <a:r>
              <a:rPr lang="uk-UA" sz="2000" b="1" i="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Клітковина (целюлоза)</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сприяє руховій активності та секреції кишкового тракту, є джерелом для синтезу мікроорганізмами кишечника вітамінів В</a:t>
            </a:r>
            <a:r>
              <a:rPr lang="uk-UA" sz="2000" baseline="-25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В</a:t>
            </a:r>
            <a:r>
              <a:rPr lang="uk-UA" sz="2000" baseline="-25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В</a:t>
            </a:r>
            <a:r>
              <a:rPr lang="uk-UA" sz="2000" baseline="-25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12</a:t>
            </a: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К.</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pPr>
            <a:r>
              <a:rPr lang="uk-UA" sz="20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Отже, додаткові речовини в організмі людини здійснюють регуляторну, захисну, будівельну, рухову, транспортну та ряд інших важливих функцій.</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6508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597FB5-1D90-44CC-9DC6-3D88F933AF10}"/>
              </a:ext>
            </a:extLst>
          </p:cNvPr>
          <p:cNvSpPr>
            <a:spLocks noGrp="1"/>
          </p:cNvSpPr>
          <p:nvPr>
            <p:ph type="title"/>
          </p:nvPr>
        </p:nvSpPr>
        <p:spPr>
          <a:xfrm>
            <a:off x="838200" y="365126"/>
            <a:ext cx="10515600" cy="689952"/>
          </a:xfrm>
        </p:spPr>
        <p:txBody>
          <a:bodyPr>
            <a:normAutofit/>
          </a:bodyPr>
          <a:lstStyle/>
          <a:p>
            <a:pPr algn="ctr"/>
            <a:r>
              <a:rPr lang="uk-UA" sz="3200" b="1" dirty="0">
                <a:latin typeface="Times New Roman" panose="02020603050405020304" pitchFamily="18" charset="0"/>
                <a:cs typeface="Times New Roman" panose="02020603050405020304" pitchFamily="18" charset="0"/>
              </a:rPr>
              <a:t>4. Вітаміни</a:t>
            </a:r>
          </a:p>
        </p:txBody>
      </p:sp>
      <p:sp>
        <p:nvSpPr>
          <p:cNvPr id="3" name="Місце для вмісту 2">
            <a:extLst>
              <a:ext uri="{FF2B5EF4-FFF2-40B4-BE49-F238E27FC236}">
                <a16:creationId xmlns:a16="http://schemas.microsoft.com/office/drawing/2014/main" id="{D38B89A3-9073-4DC3-BF92-4B05441BF9CE}"/>
              </a:ext>
            </a:extLst>
          </p:cNvPr>
          <p:cNvSpPr>
            <a:spLocks noGrp="1"/>
          </p:cNvSpPr>
          <p:nvPr>
            <p:ph idx="1"/>
          </p:nvPr>
        </p:nvSpPr>
        <p:spPr>
          <a:xfrm>
            <a:off x="196949" y="1055078"/>
            <a:ext cx="11746522" cy="5802922"/>
          </a:xfrm>
        </p:spPr>
        <p:txBody>
          <a:bodyPr>
            <a:normAutofit fontScale="85000" lnSpcReduction="20000"/>
          </a:bodyPr>
          <a:lstStyle/>
          <a:p>
            <a:pPr marL="0" indent="457200" algn="just">
              <a:lnSpc>
                <a:spcPct val="150000"/>
              </a:lnSpc>
              <a:spcBef>
                <a:spcPts val="0"/>
              </a:spcBef>
              <a:buNone/>
            </a:pP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На даний час відомо близько 50 вітамінів, які вивчає наука вітамінологія.</a:t>
            </a:r>
            <a:endParaRPr lang="uk-UA"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457200" algn="just">
              <a:lnSpc>
                <a:spcPct val="150000"/>
              </a:lnSpc>
              <a:spcBef>
                <a:spcPts val="0"/>
              </a:spcBef>
              <a:buNone/>
            </a:pPr>
            <a:r>
              <a:rPr lang="uk-UA" sz="2600" b="1" i="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Вітаміни </a:t>
            </a: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виявляють високу активність у малих кількостях, не відкладаються про запас і не синтезуються в організмі. Надходять вітаміни в організм у складі харчових продуктів рослинного та тваринного походження. Деякі вітаміни синтезуються бактеріями мікрофлори кишечника (вітаміни групи В і К) й лише окремі з них - організмом людини (вітаміни Б). Потреба організму у вітамінах може змінюватися, наприклад, зростає при активній діяльності, під час захворювань. Невідповідність у потребах вітамінів призводить до порушень: </a:t>
            </a:r>
            <a:r>
              <a:rPr lang="uk-UA" sz="2600" dirty="0" err="1">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гіповітамінози</a:t>
            </a: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(при нестачі вітамінів), </a:t>
            </a:r>
            <a:r>
              <a:rPr lang="uk-UA" sz="2600" dirty="0" err="1">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авітамінози</a:t>
            </a: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(при відсутності вітамінів) й </a:t>
            </a:r>
            <a:r>
              <a:rPr lang="uk-UA" sz="2600" dirty="0" err="1">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гіпервітамінози</a:t>
            </a: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(при надлишку вітамінів).</a:t>
            </a:r>
            <a:endParaRPr lang="uk-UA"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457200" algn="just">
              <a:lnSpc>
                <a:spcPct val="150000"/>
              </a:lnSpc>
              <a:spcBef>
                <a:spcPts val="0"/>
              </a:spcBef>
              <a:buNone/>
            </a:pP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Вітаміни можуть розчинятися у воді або в жирах, тому їх поділяють на </a:t>
            </a:r>
            <a:r>
              <a:rPr lang="uk-UA" sz="2600" b="1" i="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водорозчинні </a:t>
            </a: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(вітаміни групи В, вітамін С та </a:t>
            </a:r>
            <a:r>
              <a:rPr lang="uk-UA" sz="2600" dirty="0" err="1">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ін</a:t>
            </a: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та </a:t>
            </a:r>
            <a:r>
              <a:rPr lang="uk-UA" sz="2600" b="1" i="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жиророзчинні</a:t>
            </a: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(вітамін Б, Е, К, А та </a:t>
            </a:r>
            <a:r>
              <a:rPr lang="uk-UA" sz="2600" dirty="0" err="1">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ін</a:t>
            </a: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457200" algn="just">
              <a:lnSpc>
                <a:spcPct val="150000"/>
              </a:lnSpc>
              <a:spcBef>
                <a:spcPts val="0"/>
              </a:spcBef>
              <a:buNone/>
            </a:pP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Отже, </a:t>
            </a:r>
            <a:r>
              <a:rPr lang="uk-UA" sz="2600" b="1" i="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вітаміни</a:t>
            </a:r>
            <a:r>
              <a:rPr lang="uk-UA" sz="26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 - біологічно активні речовини, необхідні в невеликій кількості для обміну речовин й енергії та для фізіологічних функцій організмів.</a:t>
            </a:r>
            <a:endParaRPr lang="uk-UA"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3764903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0E5F81-FE13-49D7-8C22-ECC8249EE5BE}"/>
              </a:ext>
            </a:extLst>
          </p:cNvPr>
          <p:cNvSpPr>
            <a:spLocks noGrp="1"/>
          </p:cNvSpPr>
          <p:nvPr>
            <p:ph type="title"/>
          </p:nvPr>
        </p:nvSpPr>
        <p:spPr/>
        <p:txBody>
          <a:bodyPr/>
          <a:lstStyle/>
          <a:p>
            <a:pPr algn="ctr"/>
            <a:r>
              <a:rPr lang="uk-UA" b="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Обмін речовин та енергії</a:t>
            </a:r>
            <a:endParaRPr lang="uk-UA" dirty="0"/>
          </a:p>
        </p:txBody>
      </p:sp>
      <p:sp>
        <p:nvSpPr>
          <p:cNvPr id="3" name="Місце для вмісту 2">
            <a:extLst>
              <a:ext uri="{FF2B5EF4-FFF2-40B4-BE49-F238E27FC236}">
                <a16:creationId xmlns:a16="http://schemas.microsoft.com/office/drawing/2014/main" id="{248DABBC-9A2A-4949-B71B-DC9F52D2BE95}"/>
              </a:ext>
            </a:extLst>
          </p:cNvPr>
          <p:cNvSpPr>
            <a:spLocks noGrp="1"/>
          </p:cNvSpPr>
          <p:nvPr>
            <p:ph sz="half" idx="1"/>
          </p:nvPr>
        </p:nvSpPr>
        <p:spPr>
          <a:xfrm>
            <a:off x="1" y="1308296"/>
            <a:ext cx="6316394" cy="4868668"/>
          </a:xfrm>
        </p:spPr>
        <p:txBody>
          <a:bodyPr>
            <a:normAutofit fontScale="62500" lnSpcReduction="20000"/>
          </a:bodyPr>
          <a:lstStyle/>
          <a:p>
            <a:pPr indent="0" algn="just" fontAlgn="t">
              <a:lnSpc>
                <a:spcPct val="150000"/>
              </a:lnSpc>
              <a:buNone/>
            </a:pPr>
            <a:r>
              <a:rPr lang="uk-UA" sz="3100" dirty="0">
                <a:effectLst/>
                <a:latin typeface="Times New Roman" panose="02020603050405020304" pitchFamily="18" charset="0"/>
                <a:ea typeface="Times New Roman" panose="02020603050405020304" pitchFamily="18" charset="0"/>
                <a:cs typeface="Times New Roman" panose="02020603050405020304" pitchFamily="18" charset="0"/>
              </a:rPr>
              <a:t>Організм людини є відкритою біологічною системою, оскільки між організмом і довкіллям постійно відбувається обмін речовин та енергії. Саме ця властивість живого вважається основною, тому що необхідні для життя речовини та енергія надходять із середовища разом із повітрям, їжею, теплом.</a:t>
            </a:r>
          </a:p>
          <a:p>
            <a:pPr indent="0" algn="just" fontAlgn="t">
              <a:lnSpc>
                <a:spcPct val="150000"/>
              </a:lnSpc>
              <a:buNone/>
            </a:pPr>
            <a:r>
              <a:rPr lang="uk-UA" sz="3100" b="1" i="1" dirty="0">
                <a:effectLst/>
                <a:latin typeface="Times New Roman" panose="02020603050405020304" pitchFamily="18" charset="0"/>
                <a:ea typeface="Times New Roman" panose="02020603050405020304" pitchFamily="18" charset="0"/>
                <a:cs typeface="Times New Roman" panose="02020603050405020304" pitchFamily="18" charset="0"/>
              </a:rPr>
              <a:t>Обмін речовин й енергії</a:t>
            </a:r>
            <a:r>
              <a:rPr lang="uk-UA" sz="3100" dirty="0">
                <a:effectLst/>
                <a:latin typeface="Times New Roman" panose="02020603050405020304" pitchFamily="18" charset="0"/>
                <a:ea typeface="Times New Roman" panose="02020603050405020304" pitchFamily="18" charset="0"/>
                <a:cs typeface="Times New Roman" panose="02020603050405020304" pitchFamily="18" charset="0"/>
              </a:rPr>
              <a:t> в організмі здійснюється завдяки сукупності фізіологічних функцій - взаємопов’язаних процесів дихання, травлення, виділення, транспорту речовин тощо. З обміном речовин й енергії пов’язані й усі інші властивості організму, якими є подразливість, ріст, розвиток, адаптивність та ін.</a:t>
            </a:r>
          </a:p>
          <a:p>
            <a:endParaRPr lang="uk-UA" dirty="0"/>
          </a:p>
        </p:txBody>
      </p:sp>
      <p:pic>
        <p:nvPicPr>
          <p:cNvPr id="5" name="Місце для вмісту 4">
            <a:extLst>
              <a:ext uri="{FF2B5EF4-FFF2-40B4-BE49-F238E27FC236}">
                <a16:creationId xmlns:a16="http://schemas.microsoft.com/office/drawing/2014/main" id="{F2CCA3FB-BE0D-42DA-8765-C4692E39EDB0}"/>
              </a:ext>
            </a:extLst>
          </p:cNvPr>
          <p:cNvPicPr>
            <a:picLocks noGrp="1" noChangeAspect="1"/>
          </p:cNvPicPr>
          <p:nvPr>
            <p:ph sz="half" idx="2"/>
          </p:nvPr>
        </p:nvPicPr>
        <p:blipFill>
          <a:blip r:embed="rId2"/>
          <a:stretch>
            <a:fillRect/>
          </a:stretch>
        </p:blipFill>
        <p:spPr>
          <a:xfrm>
            <a:off x="6316394" y="1434905"/>
            <a:ext cx="5584797" cy="4607121"/>
          </a:xfrm>
        </p:spPr>
      </p:pic>
    </p:spTree>
    <p:extLst>
      <p:ext uri="{BB962C8B-B14F-4D97-AF65-F5344CB8AC3E}">
        <p14:creationId xmlns:p14="http://schemas.microsoft.com/office/powerpoint/2010/main" val="810126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C7B10F-2CEC-4AB0-BFD0-6B6D98C5E5DE}"/>
              </a:ext>
            </a:extLst>
          </p:cNvPr>
          <p:cNvSpPr txBox="1"/>
          <p:nvPr/>
        </p:nvSpPr>
        <p:spPr>
          <a:xfrm>
            <a:off x="295422" y="55330"/>
            <a:ext cx="11493304" cy="6186309"/>
          </a:xfrm>
          <a:prstGeom prst="rect">
            <a:avLst/>
          </a:prstGeom>
          <a:noFill/>
        </p:spPr>
        <p:txBody>
          <a:bodyPr wrap="square">
            <a:spAutoFit/>
          </a:bodyPr>
          <a:lstStyle/>
          <a:p>
            <a:pPr indent="450215" algn="just" fontAlgn="t">
              <a:lnSpc>
                <a:spcPct val="150000"/>
              </a:lnSpc>
            </a:pPr>
            <a:r>
              <a:rPr lang="uk-UA" sz="2400" b="1" dirty="0">
                <a:solidFill>
                  <a:srgbClr val="212121"/>
                </a:solidFill>
                <a:effectLst/>
                <a:latin typeface="Times New Roman" panose="02020603050405020304" pitchFamily="18" charset="0"/>
                <a:ea typeface="Times New Roman" panose="02020603050405020304" pitchFamily="18" charset="0"/>
              </a:rPr>
              <a:t>Основа будь-яких фізіологічних функцій</a:t>
            </a:r>
            <a:r>
              <a:rPr lang="uk-UA" sz="2400" dirty="0">
                <a:solidFill>
                  <a:srgbClr val="212121"/>
                </a:solidFill>
                <a:effectLst/>
                <a:latin typeface="Times New Roman" panose="02020603050405020304" pitchFamily="18" charset="0"/>
                <a:ea typeface="Times New Roman" panose="02020603050405020304" pitchFamily="18" charset="0"/>
              </a:rPr>
              <a:t> - перетворення речовин та енергії, які відбуваються в клітинах. Поживні речовини, що надходять в організм, надходять до клітин і вступають в хімічні реакції розпаду, обміну, заміщення, сполучення, окиснення, відновлення. Ці хімічні перетворення речовин супроводжуються фізичними процесами перетворення енергії. Хімічна енергія сполук після їхнього розпаду може перетворюватися в механічну енергію скорочення м’язів, електричну енергію імпульсів для діяльності нервової системи, променеву енергію теплового випромінювання. Частина звільненої енергії використовується клітинами для утворення власних речовин, необхідних для розмноження, росту, оновлення органел, регенерації тканин тощо. Інша частина енергії перетворюються в тепло, що віддається організмом у навколишнє середовище.</a:t>
            </a:r>
            <a:endParaRPr lang="uk-UA"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48839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94A2F5C-21E6-4163-9B0A-A5983B46BA1A}"/>
              </a:ext>
            </a:extLst>
          </p:cNvPr>
          <p:cNvSpPr txBox="1"/>
          <p:nvPr/>
        </p:nvSpPr>
        <p:spPr>
          <a:xfrm>
            <a:off x="511126" y="207812"/>
            <a:ext cx="11169748" cy="6555641"/>
          </a:xfrm>
          <a:prstGeom prst="rect">
            <a:avLst/>
          </a:prstGeom>
          <a:noFill/>
        </p:spPr>
        <p:txBody>
          <a:bodyPr wrap="square">
            <a:spAutoFit/>
          </a:bodyPr>
          <a:lstStyle/>
          <a:p>
            <a:pPr indent="450215" algn="just" fontAlgn="t">
              <a:lnSpc>
                <a:spcPct val="150000"/>
              </a:lnSpc>
            </a:pPr>
            <a:r>
              <a:rPr lang="uk-UA" sz="2800" b="1" i="1" dirty="0">
                <a:solidFill>
                  <a:srgbClr val="212121"/>
                </a:solidFill>
                <a:effectLst/>
                <a:latin typeface="Times New Roman" panose="02020603050405020304" pitchFamily="18" charset="0"/>
                <a:ea typeface="Times New Roman" panose="02020603050405020304" pitchFamily="18" charset="0"/>
              </a:rPr>
              <a:t>Обмін речовин та перетворення енергії в організмі людини буде здійснювати ряд функцій, якими є:</a:t>
            </a:r>
            <a:r>
              <a:rPr lang="uk-UA" sz="2800" dirty="0">
                <a:solidFill>
                  <a:srgbClr val="212121"/>
                </a:solidFill>
                <a:effectLst/>
                <a:latin typeface="Times New Roman" panose="02020603050405020304" pitchFamily="18" charset="0"/>
                <a:ea typeface="Times New Roman" panose="02020603050405020304" pitchFamily="18" charset="0"/>
              </a:rPr>
              <a:t> </a:t>
            </a:r>
          </a:p>
          <a:p>
            <a:pPr marL="514350" indent="-514350" algn="just" fontAlgn="t">
              <a:lnSpc>
                <a:spcPct val="150000"/>
              </a:lnSpc>
              <a:buAutoNum type="arabicParenR"/>
            </a:pPr>
            <a:r>
              <a:rPr lang="uk-UA" sz="2800" dirty="0">
                <a:solidFill>
                  <a:srgbClr val="212121"/>
                </a:solidFill>
                <a:effectLst/>
                <a:latin typeface="Times New Roman" panose="02020603050405020304" pitchFamily="18" charset="0"/>
                <a:ea typeface="Times New Roman" panose="02020603050405020304" pitchFamily="18" charset="0"/>
              </a:rPr>
              <a:t>пластична (забезпечення потреб організму в речовинах); </a:t>
            </a:r>
          </a:p>
          <a:p>
            <a:pPr marL="514350" indent="-514350" algn="just" fontAlgn="t">
              <a:lnSpc>
                <a:spcPct val="150000"/>
              </a:lnSpc>
              <a:buAutoNum type="arabicParenR"/>
            </a:pPr>
            <a:r>
              <a:rPr lang="uk-UA" sz="2800" dirty="0">
                <a:solidFill>
                  <a:srgbClr val="212121"/>
                </a:solidFill>
                <a:effectLst/>
                <a:latin typeface="Times New Roman" panose="02020603050405020304" pitchFamily="18" charset="0"/>
                <a:ea typeface="Times New Roman" panose="02020603050405020304" pitchFamily="18" charset="0"/>
              </a:rPr>
              <a:t>енергетична (забезпечення потреб організму в енергії); </a:t>
            </a:r>
          </a:p>
          <a:p>
            <a:pPr marL="514350" indent="-514350" algn="just" fontAlgn="t">
              <a:lnSpc>
                <a:spcPct val="150000"/>
              </a:lnSpc>
              <a:buAutoNum type="arabicParenR"/>
            </a:pPr>
            <a:r>
              <a:rPr lang="uk-UA" sz="2800" dirty="0">
                <a:solidFill>
                  <a:srgbClr val="212121"/>
                </a:solidFill>
                <a:effectLst/>
                <a:latin typeface="Times New Roman" panose="02020603050405020304" pitchFamily="18" charset="0"/>
                <a:ea typeface="Times New Roman" panose="02020603050405020304" pitchFamily="18" charset="0"/>
              </a:rPr>
              <a:t>гомеостатична (підтримання сталості внутрішніх умов для життєдіяльності організму).</a:t>
            </a:r>
            <a:endParaRPr lang="uk-UA" sz="2400" dirty="0">
              <a:effectLst/>
              <a:latin typeface="Times New Roman" panose="02020603050405020304" pitchFamily="18" charset="0"/>
              <a:ea typeface="Times New Roman" panose="02020603050405020304" pitchFamily="18" charset="0"/>
            </a:endParaRPr>
          </a:p>
          <a:p>
            <a:pPr indent="450215" algn="just" fontAlgn="t">
              <a:lnSpc>
                <a:spcPct val="150000"/>
              </a:lnSpc>
            </a:pPr>
            <a:r>
              <a:rPr lang="uk-UA" sz="2800" dirty="0">
                <a:solidFill>
                  <a:srgbClr val="212121"/>
                </a:solidFill>
                <a:effectLst/>
                <a:latin typeface="Times New Roman" panose="02020603050405020304" pitchFamily="18" charset="0"/>
                <a:ea typeface="Times New Roman" panose="02020603050405020304" pitchFamily="18" charset="0"/>
              </a:rPr>
              <a:t>Отже, </a:t>
            </a:r>
            <a:r>
              <a:rPr lang="uk-UA" sz="2800" b="1" i="1" dirty="0">
                <a:solidFill>
                  <a:srgbClr val="212121"/>
                </a:solidFill>
                <a:effectLst/>
                <a:latin typeface="Times New Roman" panose="02020603050405020304" pitchFamily="18" charset="0"/>
                <a:ea typeface="Times New Roman" panose="02020603050405020304" pitchFamily="18" charset="0"/>
              </a:rPr>
              <a:t>обмін речовин та перетворення енергії</a:t>
            </a:r>
            <a:r>
              <a:rPr lang="uk-UA" sz="2800" dirty="0">
                <a:solidFill>
                  <a:srgbClr val="212121"/>
                </a:solidFill>
                <a:effectLst/>
                <a:latin typeface="Times New Roman" panose="02020603050405020304" pitchFamily="18" charset="0"/>
                <a:ea typeface="Times New Roman" panose="02020603050405020304" pitchFamily="18" charset="0"/>
              </a:rPr>
              <a:t> - сукупність фізіологічних, хімічних та фізичних перетворень речовин і енергії в організмі з часу їх надходження з навколишнього середовища до виведення продуктів розпаду й тепла.</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74500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F1F53710-5093-49E5-9A8F-0A95A90AFB57}"/>
              </a:ext>
            </a:extLst>
          </p:cNvPr>
          <p:cNvSpPr>
            <a:spLocks noGrp="1"/>
          </p:cNvSpPr>
          <p:nvPr>
            <p:ph sz="half" idx="1"/>
          </p:nvPr>
        </p:nvSpPr>
        <p:spPr>
          <a:xfrm>
            <a:off x="182880" y="267286"/>
            <a:ext cx="4979963" cy="6457071"/>
          </a:xfrm>
        </p:spPr>
        <p:txBody>
          <a:bodyPr>
            <a:normAutofit fontScale="92500" lnSpcReduction="10000"/>
          </a:bodyPr>
          <a:lstStyle/>
          <a:p>
            <a:pPr marL="0" indent="0" algn="just">
              <a:lnSpc>
                <a:spcPct val="150000"/>
              </a:lnSpc>
              <a:buNone/>
            </a:pPr>
            <a:r>
              <a:rPr lang="uk-UA" sz="24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Хімічні речовини та енергія їх хімічних зв’язків надходять в організм людини через травну систему. Прості сполуки та малі за розмірами молекули всмоктуються й одразу потрапляють у кров. А складні органічні речовини зазнають фізичної й хімічної обробки, у результаті якої розпадаються на прості сполуки: білки розщеплюються на амінокислоти, жири - на жирні кислоти й спирти, вуглеводи - на моносахариди. Ці речовини всмоктуються в кров чи лімфу й переносяться до клітин.</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uk-UA" dirty="0"/>
          </a:p>
        </p:txBody>
      </p:sp>
      <p:pic>
        <p:nvPicPr>
          <p:cNvPr id="6" name="Місце для вмісту 5">
            <a:extLst>
              <a:ext uri="{FF2B5EF4-FFF2-40B4-BE49-F238E27FC236}">
                <a16:creationId xmlns:a16="http://schemas.microsoft.com/office/drawing/2014/main" id="{C39FBBEB-5F0A-4397-B87C-581F6BD3F5DC}"/>
              </a:ext>
            </a:extLst>
          </p:cNvPr>
          <p:cNvPicPr>
            <a:picLocks noGrp="1" noChangeAspect="1"/>
          </p:cNvPicPr>
          <p:nvPr>
            <p:ph sz="half" idx="2"/>
          </p:nvPr>
        </p:nvPicPr>
        <p:blipFill>
          <a:blip r:embed="rId2"/>
          <a:stretch>
            <a:fillRect/>
          </a:stretch>
        </p:blipFill>
        <p:spPr>
          <a:xfrm>
            <a:off x="5275385" y="661182"/>
            <a:ext cx="6916615" cy="5515781"/>
          </a:xfrm>
        </p:spPr>
      </p:pic>
    </p:spTree>
    <p:extLst>
      <p:ext uri="{BB962C8B-B14F-4D97-AF65-F5344CB8AC3E}">
        <p14:creationId xmlns:p14="http://schemas.microsoft.com/office/powerpoint/2010/main" val="3722170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F3C93C0-BD82-4FDD-9B41-7FC135C69AB3}"/>
              </a:ext>
            </a:extLst>
          </p:cNvPr>
          <p:cNvSpPr>
            <a:spLocks noGrp="1"/>
          </p:cNvSpPr>
          <p:nvPr>
            <p:ph idx="1"/>
          </p:nvPr>
        </p:nvSpPr>
        <p:spPr>
          <a:xfrm>
            <a:off x="295421" y="379828"/>
            <a:ext cx="11648049" cy="6344529"/>
          </a:xfrm>
        </p:spPr>
        <p:txBody>
          <a:bodyPr>
            <a:normAutofit lnSpcReduction="10000"/>
          </a:bodyPr>
          <a:lstStyle/>
          <a:p>
            <a:pPr marL="0" indent="457200" algn="just" fontAlgn="t">
              <a:lnSpc>
                <a:spcPct val="150000"/>
              </a:lnSpc>
              <a:spcBef>
                <a:spcPts val="0"/>
              </a:spcBef>
              <a:buNone/>
            </a:pPr>
            <a:r>
              <a:rPr lang="uk-UA" sz="2400" dirty="0">
                <a:solidFill>
                  <a:srgbClr val="212121"/>
                </a:solidFill>
                <a:effectLst/>
                <a:latin typeface="Times New Roman" panose="02020603050405020304" pitchFamily="18" charset="0"/>
                <a:ea typeface="Times New Roman" panose="02020603050405020304" pitchFamily="18" charset="0"/>
              </a:rPr>
              <a:t>Усередині клітин відбувається </a:t>
            </a:r>
            <a:r>
              <a:rPr lang="uk-UA" sz="2400" b="1" dirty="0">
                <a:solidFill>
                  <a:srgbClr val="212121"/>
                </a:solidFill>
                <a:effectLst/>
                <a:latin typeface="Times New Roman" panose="02020603050405020304" pitchFamily="18" charset="0"/>
                <a:ea typeface="Times New Roman" panose="02020603050405020304" pitchFamily="18" charset="0"/>
              </a:rPr>
              <a:t>другий етап </a:t>
            </a:r>
            <a:r>
              <a:rPr lang="uk-UA" sz="2400" dirty="0">
                <a:solidFill>
                  <a:srgbClr val="212121"/>
                </a:solidFill>
                <a:effectLst/>
                <a:latin typeface="Times New Roman" panose="02020603050405020304" pitchFamily="18" charset="0"/>
                <a:ea typeface="Times New Roman" panose="02020603050405020304" pitchFamily="18" charset="0"/>
              </a:rPr>
              <a:t>обміну речовин та енергії - внутрішньоклітинний, або проміжний. Основою цього етапу є дві групи процесів:</a:t>
            </a:r>
            <a:endParaRPr lang="uk-UA" sz="2400" dirty="0">
              <a:effectLst/>
              <a:latin typeface="Times New Roman" panose="02020603050405020304" pitchFamily="18" charset="0"/>
              <a:ea typeface="Times New Roman" panose="02020603050405020304" pitchFamily="18" charset="0"/>
            </a:endParaRPr>
          </a:p>
          <a:p>
            <a:pPr marL="0" lvl="0" indent="457200" algn="just" fontAlgn="t">
              <a:lnSpc>
                <a:spcPct val="150000"/>
              </a:lnSpc>
              <a:spcBef>
                <a:spcPts val="0"/>
              </a:spcBef>
              <a:buSzPts val="1000"/>
              <a:buFont typeface="Wingdings" panose="05000000000000000000" pitchFamily="2" charset="2"/>
              <a:buChar char="Ø"/>
              <a:tabLst>
                <a:tab pos="457200" algn="l"/>
              </a:tabLst>
            </a:pPr>
            <a:r>
              <a:rPr lang="uk-UA" sz="2400" b="1" dirty="0">
                <a:solidFill>
                  <a:srgbClr val="212121"/>
                </a:solidFill>
                <a:effectLst/>
                <a:latin typeface="Times New Roman" panose="02020603050405020304" pitchFamily="18" charset="0"/>
                <a:ea typeface="Times New Roman" panose="02020603050405020304" pitchFamily="18" charset="0"/>
              </a:rPr>
              <a:t>процеси синтезу </a:t>
            </a:r>
            <a:r>
              <a:rPr lang="uk-UA" sz="2400" dirty="0">
                <a:solidFill>
                  <a:srgbClr val="212121"/>
                </a:solidFill>
                <a:effectLst/>
                <a:latin typeface="Times New Roman" panose="02020603050405020304" pitchFamily="18" charset="0"/>
                <a:ea typeface="Times New Roman" panose="02020603050405020304" pitchFamily="18" charset="0"/>
              </a:rPr>
              <a:t>- утворення складних органічних сполук із простих, на які витрачається енергія (</a:t>
            </a:r>
            <a:r>
              <a:rPr lang="uk-UA" sz="2400" b="1" i="1" dirty="0">
                <a:solidFill>
                  <a:srgbClr val="212121"/>
                </a:solidFill>
                <a:effectLst/>
                <a:latin typeface="Times New Roman" panose="02020603050405020304" pitchFamily="18" charset="0"/>
                <a:ea typeface="Times New Roman" panose="02020603050405020304" pitchFamily="18" charset="0"/>
              </a:rPr>
              <a:t>асиміляція</a:t>
            </a:r>
            <a:r>
              <a:rPr lang="uk-UA" sz="2400" dirty="0">
                <a:solidFill>
                  <a:srgbClr val="212121"/>
                </a:solidFill>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marL="0" lvl="0" indent="457200" algn="just" fontAlgn="t">
              <a:lnSpc>
                <a:spcPct val="150000"/>
              </a:lnSpc>
              <a:spcBef>
                <a:spcPts val="0"/>
              </a:spcBef>
              <a:buSzPts val="1000"/>
              <a:buFont typeface="Wingdings" panose="05000000000000000000" pitchFamily="2" charset="2"/>
              <a:buChar char="Ø"/>
              <a:tabLst>
                <a:tab pos="457200" algn="l"/>
              </a:tabLst>
            </a:pPr>
            <a:r>
              <a:rPr lang="uk-UA" sz="2400" b="1" dirty="0">
                <a:solidFill>
                  <a:srgbClr val="212121"/>
                </a:solidFill>
                <a:effectLst/>
                <a:latin typeface="Times New Roman" panose="02020603050405020304" pitchFamily="18" charset="0"/>
                <a:ea typeface="Times New Roman" panose="02020603050405020304" pitchFamily="18" charset="0"/>
              </a:rPr>
              <a:t>процеси розпаду </a:t>
            </a:r>
            <a:r>
              <a:rPr lang="uk-UA" sz="2400" dirty="0">
                <a:solidFill>
                  <a:srgbClr val="212121"/>
                </a:solidFill>
                <a:effectLst/>
                <a:latin typeface="Times New Roman" panose="02020603050405020304" pitchFamily="18" charset="0"/>
                <a:ea typeface="Times New Roman" panose="02020603050405020304" pitchFamily="18" charset="0"/>
              </a:rPr>
              <a:t>- перетворення складних органічних сполук на прості, під час яких енергія виділяється (</a:t>
            </a:r>
            <a:r>
              <a:rPr lang="uk-UA" sz="2400" b="1" i="1" dirty="0">
                <a:solidFill>
                  <a:srgbClr val="212121"/>
                </a:solidFill>
                <a:effectLst/>
                <a:latin typeface="Times New Roman" panose="02020603050405020304" pitchFamily="18" charset="0"/>
                <a:ea typeface="Times New Roman" panose="02020603050405020304" pitchFamily="18" charset="0"/>
              </a:rPr>
              <a:t>дисиміляція</a:t>
            </a:r>
            <a:r>
              <a:rPr lang="uk-UA" sz="2400" dirty="0">
                <a:solidFill>
                  <a:srgbClr val="212121"/>
                </a:solidFill>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marL="0" indent="457200" algn="just" fontAlgn="t">
              <a:lnSpc>
                <a:spcPct val="150000"/>
              </a:lnSpc>
              <a:spcBef>
                <a:spcPts val="0"/>
              </a:spcBef>
              <a:buNone/>
            </a:pPr>
            <a:r>
              <a:rPr lang="uk-UA" sz="2400" dirty="0">
                <a:solidFill>
                  <a:srgbClr val="212121"/>
                </a:solidFill>
                <a:effectLst/>
                <a:latin typeface="Times New Roman" panose="02020603050405020304" pitchFamily="18" charset="0"/>
                <a:ea typeface="Times New Roman" panose="02020603050405020304" pitchFamily="18" charset="0"/>
              </a:rPr>
              <a:t>Асиміляція й дисиміляція відбуваються одночасно і взаємопов’язано між собою. У результаті розщеплення речовин звільняється енергія, яка витрачається на синтез сполук.</a:t>
            </a:r>
            <a:endParaRPr lang="uk-UA" sz="2400" dirty="0">
              <a:effectLst/>
              <a:latin typeface="Times New Roman" panose="02020603050405020304" pitchFamily="18" charset="0"/>
              <a:ea typeface="Times New Roman" panose="02020603050405020304" pitchFamily="18" charset="0"/>
            </a:endParaRPr>
          </a:p>
          <a:p>
            <a:pPr marL="0" indent="457200" algn="just" fontAlgn="t">
              <a:lnSpc>
                <a:spcPct val="150000"/>
              </a:lnSpc>
              <a:spcBef>
                <a:spcPts val="0"/>
              </a:spcBef>
              <a:buNone/>
            </a:pPr>
            <a:r>
              <a:rPr lang="uk-UA" sz="2400" dirty="0">
                <a:solidFill>
                  <a:srgbClr val="212121"/>
                </a:solidFill>
                <a:effectLst/>
                <a:latin typeface="Times New Roman" panose="02020603050405020304" pitchFamily="18" charset="0"/>
                <a:ea typeface="Times New Roman" panose="02020603050405020304" pitchFamily="18" charset="0"/>
              </a:rPr>
              <a:t>Процеси синтезу не завжди врівноважені з процесами розпаду. Так, в організмі, що росте, переважають процеси синтезу, завдяки чому забезпечується ріст організму. При інтенсивній фізичній роботі та в старості переважають процеси розпаду.</a:t>
            </a:r>
            <a:endParaRPr lang="uk-UA" sz="2400" dirty="0">
              <a:effectLst/>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113979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393C02C-B9B9-47A6-A936-697AE59A22D8}"/>
              </a:ext>
            </a:extLst>
          </p:cNvPr>
          <p:cNvSpPr>
            <a:spLocks noGrp="1"/>
          </p:cNvSpPr>
          <p:nvPr>
            <p:ph sz="half" idx="1"/>
          </p:nvPr>
        </p:nvSpPr>
        <p:spPr>
          <a:xfrm>
            <a:off x="130759" y="239150"/>
            <a:ext cx="5003949" cy="6414867"/>
          </a:xfrm>
        </p:spPr>
        <p:txBody>
          <a:bodyPr>
            <a:normAutofit fontScale="92500" lnSpcReduction="20000"/>
          </a:bodyPr>
          <a:lstStyle/>
          <a:p>
            <a:pPr marL="0" indent="457200" algn="just">
              <a:lnSpc>
                <a:spcPct val="150000"/>
              </a:lnSpc>
              <a:spcBef>
                <a:spcPts val="0"/>
              </a:spcBef>
              <a:buNone/>
            </a:pPr>
            <a:r>
              <a:rPr lang="uk-UA" sz="2400"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Продукти обміну речовин виділяються в тканинну рідину і далі в кров та лімфу, які й транспортують їх до певних органів (печінка, легені, нирки, шкіра, травний канал) для видалення з організму. На цьому етапі продукти розпаду також зазнають певних змін. Наприклад, СО, в крові транспортується до легень у вигляді гідрокарбонатів, амоніак у печінці перетворюється у сечовину та ін. Взаємодію органів у здійсненні перетворень поживних речовин забезпечують регуляторні системи.</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uk-UA" dirty="0"/>
          </a:p>
        </p:txBody>
      </p:sp>
      <p:pic>
        <p:nvPicPr>
          <p:cNvPr id="10" name="Місце для вмісту 9">
            <a:extLst>
              <a:ext uri="{FF2B5EF4-FFF2-40B4-BE49-F238E27FC236}">
                <a16:creationId xmlns:a16="http://schemas.microsoft.com/office/drawing/2014/main" id="{18FAF7DE-8DB9-4292-A78A-AA5FFF1599D0}"/>
              </a:ext>
            </a:extLst>
          </p:cNvPr>
          <p:cNvPicPr>
            <a:picLocks noGrp="1" noChangeAspect="1"/>
          </p:cNvPicPr>
          <p:nvPr>
            <p:ph sz="half" idx="2"/>
          </p:nvPr>
        </p:nvPicPr>
        <p:blipFill>
          <a:blip r:embed="rId2"/>
          <a:stretch>
            <a:fillRect/>
          </a:stretch>
        </p:blipFill>
        <p:spPr>
          <a:xfrm>
            <a:off x="5134708" y="422031"/>
            <a:ext cx="7057292" cy="5584874"/>
          </a:xfrm>
        </p:spPr>
      </p:pic>
    </p:spTree>
    <p:extLst>
      <p:ext uri="{BB962C8B-B14F-4D97-AF65-F5344CB8AC3E}">
        <p14:creationId xmlns:p14="http://schemas.microsoft.com/office/powerpoint/2010/main" val="2287796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911FD80-ED2B-465A-946C-557A7C52B91B}"/>
              </a:ext>
            </a:extLst>
          </p:cNvPr>
          <p:cNvSpPr>
            <a:spLocks noGrp="1"/>
          </p:cNvSpPr>
          <p:nvPr>
            <p:ph idx="1"/>
          </p:nvPr>
        </p:nvSpPr>
        <p:spPr>
          <a:xfrm>
            <a:off x="436098" y="422031"/>
            <a:ext cx="10917702" cy="5754932"/>
          </a:xfrm>
        </p:spPr>
        <p:txBody>
          <a:bodyPr/>
          <a:lstStyle/>
          <a:p>
            <a:pPr indent="0" algn="just" fontAlgn="t">
              <a:lnSpc>
                <a:spcPct val="150000"/>
              </a:lnSpc>
              <a:buNone/>
            </a:pPr>
            <a:r>
              <a:rPr lang="uk-UA" sz="3200" dirty="0">
                <a:solidFill>
                  <a:srgbClr val="212121"/>
                </a:solidFill>
                <a:effectLst/>
                <a:latin typeface="Times New Roman" panose="02020603050405020304" pitchFamily="18" charset="0"/>
                <a:ea typeface="Times New Roman" panose="02020603050405020304" pitchFamily="18" charset="0"/>
              </a:rPr>
              <a:t>Отже, в організмі людини виділяють </a:t>
            </a:r>
            <a:r>
              <a:rPr lang="uk-UA" sz="3200" b="1" i="1" dirty="0">
                <a:solidFill>
                  <a:srgbClr val="212121"/>
                </a:solidFill>
                <a:effectLst/>
                <a:latin typeface="Times New Roman" panose="02020603050405020304" pitchFamily="18" charset="0"/>
                <a:ea typeface="Times New Roman" panose="02020603050405020304" pitchFamily="18" charset="0"/>
              </a:rPr>
              <a:t>три основні етапи обміну речовин та перетворення енергії</a:t>
            </a:r>
            <a:r>
              <a:rPr lang="uk-UA" sz="3200" dirty="0">
                <a:solidFill>
                  <a:srgbClr val="212121"/>
                </a:solidFill>
                <a:effectLst/>
                <a:latin typeface="Times New Roman" panose="02020603050405020304" pitchFamily="18" charset="0"/>
                <a:ea typeface="Times New Roman" panose="02020603050405020304" pitchFamily="18" charset="0"/>
              </a:rPr>
              <a:t>:</a:t>
            </a:r>
            <a:endParaRPr lang="uk-UA" sz="3200" dirty="0">
              <a:effectLst/>
              <a:latin typeface="Times New Roman" panose="02020603050405020304" pitchFamily="18" charset="0"/>
              <a:ea typeface="Times New Roman" panose="02020603050405020304" pitchFamily="18" charset="0"/>
            </a:endParaRPr>
          </a:p>
          <a:p>
            <a:pPr lvl="0" algn="just" fontAlgn="t">
              <a:lnSpc>
                <a:spcPct val="150000"/>
              </a:lnSpc>
              <a:buSzPts val="1000"/>
              <a:buFont typeface="Wingdings" panose="05000000000000000000" pitchFamily="2" charset="2"/>
              <a:buChar char="Ø"/>
              <a:tabLst>
                <a:tab pos="457200" algn="l"/>
              </a:tabLst>
            </a:pPr>
            <a:r>
              <a:rPr lang="uk-UA" sz="3200" dirty="0">
                <a:solidFill>
                  <a:srgbClr val="212121"/>
                </a:solidFill>
                <a:effectLst/>
                <a:latin typeface="Times New Roman" panose="02020603050405020304" pitchFamily="18" charset="0"/>
                <a:ea typeface="Times New Roman" panose="02020603050405020304" pitchFamily="18" charset="0"/>
              </a:rPr>
              <a:t>надходження речовин та енергії в організм;</a:t>
            </a:r>
            <a:endParaRPr lang="uk-UA" sz="3200" dirty="0">
              <a:effectLst/>
              <a:latin typeface="Times New Roman" panose="02020603050405020304" pitchFamily="18" charset="0"/>
              <a:ea typeface="Times New Roman" panose="02020603050405020304" pitchFamily="18" charset="0"/>
            </a:endParaRPr>
          </a:p>
          <a:p>
            <a:pPr lvl="0" algn="just" fontAlgn="t">
              <a:lnSpc>
                <a:spcPct val="150000"/>
              </a:lnSpc>
              <a:buSzPts val="1000"/>
              <a:buFont typeface="Wingdings" panose="05000000000000000000" pitchFamily="2" charset="2"/>
              <a:buChar char="Ø"/>
              <a:tabLst>
                <a:tab pos="457200" algn="l"/>
              </a:tabLst>
            </a:pPr>
            <a:r>
              <a:rPr lang="uk-UA" sz="3200" dirty="0">
                <a:solidFill>
                  <a:srgbClr val="212121"/>
                </a:solidFill>
                <a:effectLst/>
                <a:latin typeface="Times New Roman" panose="02020603050405020304" pitchFamily="18" charset="0"/>
                <a:ea typeface="Times New Roman" panose="02020603050405020304" pitchFamily="18" charset="0"/>
              </a:rPr>
              <a:t>внутрішньоклітинний обмін;</a:t>
            </a:r>
            <a:endParaRPr lang="uk-UA" sz="3200" dirty="0">
              <a:effectLst/>
              <a:latin typeface="Times New Roman" panose="02020603050405020304" pitchFamily="18" charset="0"/>
              <a:ea typeface="Times New Roman" panose="02020603050405020304" pitchFamily="18" charset="0"/>
            </a:endParaRPr>
          </a:p>
          <a:p>
            <a:pPr lvl="0" algn="just" fontAlgn="t">
              <a:lnSpc>
                <a:spcPct val="150000"/>
              </a:lnSpc>
              <a:buSzPts val="1000"/>
              <a:buFont typeface="Wingdings" panose="05000000000000000000" pitchFamily="2" charset="2"/>
              <a:buChar char="Ø"/>
              <a:tabLst>
                <a:tab pos="457200" algn="l"/>
              </a:tabLst>
            </a:pPr>
            <a:r>
              <a:rPr lang="uk-UA" sz="3200" dirty="0">
                <a:solidFill>
                  <a:srgbClr val="212121"/>
                </a:solidFill>
                <a:effectLst/>
                <a:latin typeface="Times New Roman" panose="02020603050405020304" pitchFamily="18" charset="0"/>
                <a:ea typeface="Times New Roman" panose="02020603050405020304" pitchFamily="18" charset="0"/>
              </a:rPr>
              <a:t>видалення речовин і енергії з організму.</a:t>
            </a:r>
            <a:endParaRPr lang="uk-UA" sz="3200" dirty="0">
              <a:effectLst/>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3758158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4CD300-2F92-4130-9C46-F54B8696AD87}"/>
              </a:ext>
            </a:extLst>
          </p:cNvPr>
          <p:cNvSpPr>
            <a:spLocks noGrp="1"/>
          </p:cNvSpPr>
          <p:nvPr>
            <p:ph type="title"/>
          </p:nvPr>
        </p:nvSpPr>
        <p:spPr>
          <a:xfrm>
            <a:off x="838200" y="168812"/>
            <a:ext cx="10515600" cy="998806"/>
          </a:xfrm>
        </p:spPr>
        <p:txBody>
          <a:bodyPr>
            <a:noAutofit/>
          </a:bodyPr>
          <a:lstStyle/>
          <a:p>
            <a:pPr algn="ctr"/>
            <a:r>
              <a:rPr lang="uk-UA" sz="3200" b="1" i="1" dirty="0">
                <a:solidFill>
                  <a:srgbClr val="212121"/>
                </a:solidFill>
                <a:effectLst/>
                <a:latin typeface="Times New Roman" panose="02020603050405020304" pitchFamily="18" charset="0"/>
                <a:ea typeface="Times New Roman" panose="02020603050405020304" pitchFamily="18" charset="0"/>
                <a:cs typeface="Times New Roman" panose="02020603050405020304" pitchFamily="18" charset="0"/>
              </a:rPr>
              <a:t>Від чого залежить інтенсивність обміну речовин та перетворення енергії?</a:t>
            </a:r>
            <a:endParaRPr lang="uk-UA" sz="3200" dirty="0"/>
          </a:p>
        </p:txBody>
      </p:sp>
      <p:sp>
        <p:nvSpPr>
          <p:cNvPr id="3" name="Місце для вмісту 2">
            <a:extLst>
              <a:ext uri="{FF2B5EF4-FFF2-40B4-BE49-F238E27FC236}">
                <a16:creationId xmlns:a16="http://schemas.microsoft.com/office/drawing/2014/main" id="{E760657F-B62B-401F-904E-3DEE215A29CE}"/>
              </a:ext>
            </a:extLst>
          </p:cNvPr>
          <p:cNvSpPr>
            <a:spLocks noGrp="1"/>
          </p:cNvSpPr>
          <p:nvPr>
            <p:ph idx="1"/>
          </p:nvPr>
        </p:nvSpPr>
        <p:spPr>
          <a:xfrm>
            <a:off x="98473" y="1167618"/>
            <a:ext cx="11915335" cy="5690382"/>
          </a:xfrm>
        </p:spPr>
        <p:txBody>
          <a:bodyPr>
            <a:normAutofit fontScale="85000" lnSpcReduction="20000"/>
          </a:bodyPr>
          <a:lstStyle/>
          <a:p>
            <a:pPr marL="0" indent="0">
              <a:lnSpc>
                <a:spcPct val="120000"/>
              </a:lnSpc>
              <a:buNone/>
            </a:pPr>
            <a:r>
              <a:rPr lang="uk-UA" sz="2200" dirty="0">
                <a:solidFill>
                  <a:srgbClr val="212121"/>
                </a:solidFill>
                <a:effectLst/>
                <a:latin typeface="Times New Roman" panose="02020603050405020304" pitchFamily="18" charset="0"/>
                <a:ea typeface="Times New Roman" panose="02020603050405020304" pitchFamily="18" charset="0"/>
              </a:rPr>
              <a:t>Обмін речовин та перетворення енергії в організмі людини протікають не завжди однаково. Коливання значень цієї властивості у здорової людини пов’язані з віком, фізичним станом організму, статтю, масою тіла тощо. Так, з віком інтенсивність обміну знижується на 7-10% кожні десять років, досягаючи в старості свого мінімуму, а простуда чи травми активізують обмінні процеси. Інтенсивність обміну речовин в організмі людини визначається харчовими й енергетичними потребами, на які впливають ряд чинників:</a:t>
            </a:r>
            <a:endParaRPr lang="uk-UA" sz="2200" dirty="0">
              <a:effectLst/>
              <a:latin typeface="Times New Roman" panose="02020603050405020304" pitchFamily="18" charset="0"/>
              <a:ea typeface="Times New Roman" panose="02020603050405020304" pitchFamily="18" charset="0"/>
            </a:endParaRPr>
          </a:p>
          <a:p>
            <a:pPr marL="0" lvl="0" indent="0" algn="just" fontAlgn="t">
              <a:lnSpc>
                <a:spcPct val="120000"/>
              </a:lnSpc>
              <a:buSzPts val="1000"/>
              <a:buNone/>
              <a:tabLst>
                <a:tab pos="457200" algn="l"/>
              </a:tabLst>
            </a:pPr>
            <a:r>
              <a:rPr lang="uk-UA" sz="2200" b="1" i="1" dirty="0">
                <a:solidFill>
                  <a:srgbClr val="212121"/>
                </a:solidFill>
                <a:effectLst/>
                <a:latin typeface="Times New Roman" panose="02020603050405020304" pitchFamily="18" charset="0"/>
                <a:ea typeface="Times New Roman" panose="02020603050405020304" pitchFamily="18" charset="0"/>
              </a:rPr>
              <a:t>Добові та сезонні зміни в природі, що спричиняють ритмічність процесів обміну. </a:t>
            </a:r>
            <a:r>
              <a:rPr lang="uk-UA" sz="2200" dirty="0">
                <a:solidFill>
                  <a:srgbClr val="212121"/>
                </a:solidFill>
                <a:effectLst/>
                <a:latin typeface="Times New Roman" panose="02020603050405020304" pitchFamily="18" charset="0"/>
                <a:ea typeface="Times New Roman" panose="02020603050405020304" pitchFamily="18" charset="0"/>
              </a:rPr>
              <a:t>Так вранці інтенсивність обміну речовин зростає, а знижується в нічний період, навесні та раннім літом обмін речовин підвищується.</a:t>
            </a:r>
            <a:endParaRPr lang="uk-UA" sz="2200" dirty="0">
              <a:effectLst/>
              <a:latin typeface="Times New Roman" panose="02020603050405020304" pitchFamily="18" charset="0"/>
              <a:ea typeface="Times New Roman" panose="02020603050405020304" pitchFamily="18" charset="0"/>
            </a:endParaRPr>
          </a:p>
          <a:p>
            <a:pPr marL="0" lvl="0" indent="0" algn="just" fontAlgn="t">
              <a:lnSpc>
                <a:spcPct val="120000"/>
              </a:lnSpc>
              <a:buSzPts val="1000"/>
              <a:buNone/>
              <a:tabLst>
                <a:tab pos="457200" algn="l"/>
              </a:tabLst>
            </a:pPr>
            <a:r>
              <a:rPr lang="uk-UA" sz="2200" b="1" i="1" dirty="0">
                <a:solidFill>
                  <a:srgbClr val="212121"/>
                </a:solidFill>
                <a:effectLst/>
                <a:latin typeface="Times New Roman" panose="02020603050405020304" pitchFamily="18" charset="0"/>
                <a:ea typeface="Times New Roman" panose="02020603050405020304" pitchFamily="18" charset="0"/>
              </a:rPr>
              <a:t>Фізичне та розумове навантаження.</a:t>
            </a:r>
            <a:r>
              <a:rPr lang="uk-UA" sz="2200" dirty="0">
                <a:solidFill>
                  <a:srgbClr val="212121"/>
                </a:solidFill>
                <a:effectLst/>
                <a:latin typeface="Times New Roman" panose="02020603050405020304" pitchFamily="18" charset="0"/>
                <a:ea typeface="Times New Roman" panose="02020603050405020304" pitchFamily="18" charset="0"/>
              </a:rPr>
              <a:t> Інтенсивність обміну' речовин і перетворення енергії зростає в умовах навантаження тому, що змінюється активність і кількість клітин, які реагують на ці впливи. Найбільший рівень обміну спостерігається в головному мозку, печінці та скелетних м’язах.</a:t>
            </a:r>
            <a:endParaRPr lang="uk-UA" sz="2200" dirty="0">
              <a:effectLst/>
              <a:latin typeface="Times New Roman" panose="02020603050405020304" pitchFamily="18" charset="0"/>
              <a:ea typeface="Times New Roman" panose="02020603050405020304" pitchFamily="18" charset="0"/>
            </a:endParaRPr>
          </a:p>
          <a:p>
            <a:pPr marL="0" lvl="0" indent="0" algn="just" fontAlgn="t">
              <a:lnSpc>
                <a:spcPct val="120000"/>
              </a:lnSpc>
              <a:buSzPts val="1000"/>
              <a:buNone/>
              <a:tabLst>
                <a:tab pos="457200" algn="l"/>
              </a:tabLst>
            </a:pPr>
            <a:r>
              <a:rPr lang="uk-UA" sz="2200" b="1" i="1" dirty="0">
                <a:solidFill>
                  <a:srgbClr val="212121"/>
                </a:solidFill>
                <a:effectLst/>
                <a:latin typeface="Times New Roman" panose="02020603050405020304" pitchFamily="18" charset="0"/>
                <a:ea typeface="Times New Roman" panose="02020603050405020304" pitchFamily="18" charset="0"/>
              </a:rPr>
              <a:t>Споживання їжі.</a:t>
            </a:r>
            <a:r>
              <a:rPr lang="uk-UA" sz="2200" dirty="0">
                <a:solidFill>
                  <a:srgbClr val="212121"/>
                </a:solidFill>
                <a:effectLst/>
                <a:latin typeface="Times New Roman" panose="02020603050405020304" pitchFamily="18" charset="0"/>
                <a:ea typeface="Times New Roman" panose="02020603050405020304" pitchFamily="18" charset="0"/>
              </a:rPr>
              <a:t> Під час прийому їжі інтенсивність обміну речовин зростає, що пов’язано з травною активністю клітин та органів. Цей ефект у фізіології називають специфічним динамічним впливом їжі.</a:t>
            </a:r>
            <a:endParaRPr lang="uk-UA" sz="2200" dirty="0">
              <a:effectLst/>
              <a:latin typeface="Times New Roman" panose="02020603050405020304" pitchFamily="18" charset="0"/>
              <a:ea typeface="Times New Roman" panose="02020603050405020304" pitchFamily="18" charset="0"/>
            </a:endParaRPr>
          </a:p>
          <a:p>
            <a:pPr marL="0" lvl="0" indent="0" algn="just" fontAlgn="t">
              <a:lnSpc>
                <a:spcPct val="120000"/>
              </a:lnSpc>
              <a:buSzPts val="1000"/>
              <a:buNone/>
              <a:tabLst>
                <a:tab pos="457200" algn="l"/>
              </a:tabLst>
            </a:pPr>
            <a:r>
              <a:rPr lang="uk-UA" sz="2200" b="1" i="1" dirty="0">
                <a:solidFill>
                  <a:srgbClr val="212121"/>
                </a:solidFill>
                <a:effectLst/>
                <a:latin typeface="Times New Roman" panose="02020603050405020304" pitchFamily="18" charset="0"/>
                <a:ea typeface="Times New Roman" panose="02020603050405020304" pitchFamily="18" charset="0"/>
              </a:rPr>
              <a:t>Температура навколишнього середовища.</a:t>
            </a:r>
            <a:r>
              <a:rPr lang="uk-UA" sz="2200" dirty="0">
                <a:solidFill>
                  <a:srgbClr val="212121"/>
                </a:solidFill>
                <a:effectLst/>
                <a:latin typeface="Times New Roman" panose="02020603050405020304" pitchFamily="18" charset="0"/>
                <a:ea typeface="Times New Roman" panose="02020603050405020304" pitchFamily="18" charset="0"/>
              </a:rPr>
              <a:t> Інтенсивність обміну речовин і перетворення енергії зростає при відхиленнях від температурної норми. Помітним є зростання інтенсивності при зниженні температури.</a:t>
            </a:r>
          </a:p>
          <a:p>
            <a:pPr marL="0" lvl="0" indent="0" algn="just" fontAlgn="t">
              <a:lnSpc>
                <a:spcPct val="120000"/>
              </a:lnSpc>
              <a:buSzPts val="1000"/>
              <a:buNone/>
              <a:tabLst>
                <a:tab pos="457200" algn="l"/>
              </a:tabLst>
            </a:pPr>
            <a:r>
              <a:rPr lang="uk-UA" sz="2200" dirty="0">
                <a:solidFill>
                  <a:srgbClr val="212121"/>
                </a:solidFill>
                <a:effectLst/>
                <a:latin typeface="Times New Roman" panose="02020603050405020304" pitchFamily="18" charset="0"/>
                <a:ea typeface="Times New Roman" panose="02020603050405020304" pitchFamily="18" charset="0"/>
              </a:rPr>
              <a:t>Отже, обмін речовин та перетворення енергії в різних клітинах, тканинах, органах та організмах може відбуватися з різною інтенсивністю, що визначається потребами організму та умовами середовища.</a:t>
            </a:r>
            <a:endParaRPr lang="uk-UA" sz="2200" dirty="0">
              <a:effectLst/>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3449890079"/>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430</TotalTime>
  <Words>2434</Words>
  <Application>Microsoft Office PowerPoint</Application>
  <PresentationFormat>Широкий екран</PresentationFormat>
  <Paragraphs>68</Paragraphs>
  <Slides>19</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19</vt:i4>
      </vt:variant>
    </vt:vector>
  </HeadingPairs>
  <TitlesOfParts>
    <vt:vector size="25" baseType="lpstr">
      <vt:lpstr>Arial</vt:lpstr>
      <vt:lpstr>Calibri</vt:lpstr>
      <vt:lpstr>Calibri Light</vt:lpstr>
      <vt:lpstr>Times New Roman</vt:lpstr>
      <vt:lpstr>Wingdings</vt:lpstr>
      <vt:lpstr>Тема Office</vt:lpstr>
      <vt:lpstr>Презентація PowerPoint</vt:lpstr>
      <vt:lpstr>Обмін речовин та енергії</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Від чого залежить інтенсивність обміну речовин та перетворення енергії?</vt:lpstr>
      <vt:lpstr>Презентація PowerPoint</vt:lpstr>
      <vt:lpstr>2. Значення харчування для організму</vt:lpstr>
      <vt:lpstr>Презентація PowerPoint</vt:lpstr>
      <vt:lpstr>Презентація PowerPoint</vt:lpstr>
      <vt:lpstr>3. Енергетичні та харчові потреби людини </vt:lpstr>
      <vt:lpstr>Презентація PowerPoint</vt:lpstr>
      <vt:lpstr>Презентація PowerPoint</vt:lpstr>
      <vt:lpstr>Презентація PowerPoint</vt:lpstr>
      <vt:lpstr>Презентація PowerPoint</vt:lpstr>
      <vt:lpstr>4. Вітаміни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Lenovo</dc:creator>
  <cp:lastModifiedBy>Lenovo</cp:lastModifiedBy>
  <cp:revision>13</cp:revision>
  <dcterms:created xsi:type="dcterms:W3CDTF">2025-09-10T09:15:03Z</dcterms:created>
  <dcterms:modified xsi:type="dcterms:W3CDTF">2025-09-10T16:25:23Z</dcterms:modified>
</cp:coreProperties>
</file>