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5" r:id="rId14"/>
    <p:sldId id="278" r:id="rId15"/>
    <p:sldId id="279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2A561-9077-4847-AD97-5862D68C6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0916DFE-EA22-4FA5-93B9-539BBF97F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450EC1-1FD8-4949-B8E8-CC00F03D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60F-7E94-45E6-BB52-C60507EC0471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CE667A-0A5A-46C5-9BCD-97BCCA41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FEE729F-9D39-48B7-95B6-84CCAB13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06E-73B2-49B8-8A2A-464EA6FB38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45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16C4B-72CA-4C18-A3F2-34D5E821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E0B0963-07B7-49D9-AAED-20782755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CC985-9E5B-4976-A0CD-40C1638D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60F-7E94-45E6-BB52-C60507EC0471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4DE1E-3845-4225-B1C5-F27BDC4D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A7D7FD-DC7E-4F8F-9822-7736C911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06E-73B2-49B8-8A2A-464EA6FB38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70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F21457D-08E3-4ED5-93AC-4D48594B8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28729F0-2137-4BD3-9379-2217F7CFB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F7925B-14F3-47CD-92CB-DF359445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60F-7E94-45E6-BB52-C60507EC0471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3A08BE-B59E-47C8-B830-044EEA0C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A215C3-E926-4BF5-A421-4E914A8D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06E-73B2-49B8-8A2A-464EA6FB38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951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8F3D8-6107-4162-B599-89E1D10B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FB2C98-E904-4A1E-85A1-B0B1F1DCF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8E142A-8EF3-49E3-B4D9-CD7C780E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60F-7E94-45E6-BB52-C60507EC0471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664FC3-B51F-418A-8AB4-2DD9EF3A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205CBF-E7A7-420D-9B5E-8497E88E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06E-73B2-49B8-8A2A-464EA6FB38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185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6A3FE-C4D5-4DB2-9BC4-A2A0E1DD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E8D1CD-FA25-41B4-9A3B-381C5BF3D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E9C14-E1BA-4D6E-A54E-08E614DB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60F-7E94-45E6-BB52-C60507EC0471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B4B8A5-0658-435D-B1EC-DA9A065E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E1671F-809F-4884-88A0-74BCA9E4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06E-73B2-49B8-8A2A-464EA6FB38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9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2453F-42D2-4947-8D14-2003A67B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C5DFD7-C095-4605-9475-B8096D9DE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8B54EA5-A963-4F13-BC17-CBD5E37F6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B43CCC2-3C8F-49B4-AB0B-60F25E46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60F-7E94-45E6-BB52-C60507EC0471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95383DD-4E7C-4384-90D4-C56E50D4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349EC6-9662-4880-B6D7-F2C2D21C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06E-73B2-49B8-8A2A-464EA6FB38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690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5480E-BF9C-4286-B437-E4A2759E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5563AA2-2E6E-4179-86CE-25ABCF191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9BA710-8532-4108-A341-A3B47A219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F0452FD-9FDB-4053-ABBE-1DD5DBDAB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175B06B-F634-4DC7-8CDB-052DC28DE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B3E37E7-04DC-45BA-BB54-8DC27990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60F-7E94-45E6-BB52-C60507EC0471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8F5446B-303C-48CC-BB19-1520BAE7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44650F2-8F85-4E2A-87DF-92BE6416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06E-73B2-49B8-8A2A-464EA6FB38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653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7A77B-D855-4D2E-B7C4-DEB9B0F9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00D2D37-37BA-48D7-AC8B-81BE2E00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60F-7E94-45E6-BB52-C60507EC0471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ABD28DA-C10E-4433-9962-243EB9C00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229585E-DAFB-4F62-ABD9-9B83A132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06E-73B2-49B8-8A2A-464EA6FB38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11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EA553FD-4E45-4BF5-B0D6-0DD23A4C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60F-7E94-45E6-BB52-C60507EC0471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756D16D-1D2B-4B1E-964C-6904333C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EA78C31-AF3A-4136-9184-9C7C1ED9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06E-73B2-49B8-8A2A-464EA6FB38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859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A3B9D-BF76-4E17-BD90-4D38634B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EBE2A1-9C40-4B6F-847C-D40BD2C62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5D9F2C-3D2A-4C92-9662-031C843C2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B7F3B8C-B5E7-4B61-B02D-CFD3FC1B6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60F-7E94-45E6-BB52-C60507EC0471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30E81CC-D446-47D3-BE6C-58BDE9B3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01A5BF-0B09-49D5-8F12-D3896A9B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06E-73B2-49B8-8A2A-464EA6FB38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537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FF0D2-30D7-48A0-B691-45FC15AA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3DD0B7F-76D3-4DB6-97AD-5D685C56E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0AA47F-15BD-4C4D-BA2E-F647AC349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F9BB4D8-E4F2-48E4-84EE-77364209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60F-7E94-45E6-BB52-C60507EC0471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6534464-7F6C-43AC-854C-092D5CDA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71F919-0F8E-41C6-AABD-EE8DB8339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06E-73B2-49B8-8A2A-464EA6FB38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382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7616BCF-8359-415F-91D3-754C2B02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785659C-43E8-4F89-AB99-504EE5AF0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9903A4-6E28-49F3-8388-C905FB1E3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560F-7E94-45E6-BB52-C60507EC0471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1A8CF4-2448-4B61-B89A-999793923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D80A21-AA50-4D24-863C-892916F3B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C06E-73B2-49B8-8A2A-464EA6FB38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19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2426E1-A1BE-4724-87AB-D53496E7AC5C}"/>
              </a:ext>
            </a:extLst>
          </p:cNvPr>
          <p:cNvSpPr txBox="1"/>
          <p:nvPr/>
        </p:nvSpPr>
        <p:spPr>
          <a:xfrm>
            <a:off x="989428" y="535647"/>
            <a:ext cx="10213144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Лекція 2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Закономірності</a:t>
            </a:r>
            <a:r>
              <a:rPr lang="uk-UA" sz="2800" b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розмноження</a:t>
            </a:r>
            <a:r>
              <a:rPr lang="uk-UA" sz="2800" b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800" b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uk-UA" sz="2800" b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організмів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Статеве і нестатеве розмноження.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Спадкова інформація та функції ДНК (реплікація,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біорегуляція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синтезу білків та процесів клітинної диференціації).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Клітинний цикл.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Амітоз, мітоз, мейоз їх стадії та біологічне значення.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Гаметогенез в рослинних і тваринних організмах.</a:t>
            </a:r>
          </a:p>
        </p:txBody>
      </p:sp>
    </p:spTree>
    <p:extLst>
      <p:ext uri="{BB962C8B-B14F-4D97-AF65-F5344CB8AC3E}">
        <p14:creationId xmlns:p14="http://schemas.microsoft.com/office/powerpoint/2010/main" val="2077501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DBAE02-6B21-402D-9A64-81B29BBD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489"/>
            <a:ext cx="10515600" cy="5867474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клітинах </a:t>
            </a:r>
            <a:r>
              <a:rPr lang="uk-UA" sz="2400" b="1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регуляція реалізації генетичної інформації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може відбуватися за допомогою декількох механізмів: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перший механізм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взаємодія продуктів регуляторних генів (зазвичай білків) з певними структурами генів: оператором, промотором або регуляторними ділянками. Це дозволяє змінювати швидкість роботи генів.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другий механізм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модифікація деяких нуклеотидів у ланцюжках ДНК. Якщо до них приєднується </a:t>
            </a:r>
            <a:r>
              <a:rPr lang="uk-UA" sz="2400" dirty="0" err="1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метильний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радикал (</a:t>
            </a:r>
            <a:r>
              <a:rPr lang="uk-UA" sz="2400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−CH3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то зчитування інформації з ділянки ДНК за таким нуклеотидом стає неможливим.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третій механізм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пакування певних ділянок ДНК за допомогою білків таким чином, щоб з них не можна було зчитати спадкову інформацію.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155F9-DBCA-4E1B-A973-24F57B8F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Клітинний цикл</a:t>
            </a:r>
            <a:endParaRPr lang="uk-UA" sz="3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65F809-177B-41A7-92A7-D6314737F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09" y="1825624"/>
            <a:ext cx="6246056" cy="5032375"/>
          </a:xfrm>
        </p:spPr>
        <p:txBody>
          <a:bodyPr>
            <a:normAutofit fontScale="92500"/>
          </a:bodyPr>
          <a:lstStyle/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b="1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Клітинний</a:t>
            </a:r>
            <a:r>
              <a:rPr lang="uk-UA" sz="2200" b="1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uk-UA" sz="2200" b="1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життєвий</a:t>
            </a:r>
            <a:r>
              <a:rPr lang="uk-UA" sz="2200" b="1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 </a:t>
            </a:r>
            <a:r>
              <a:rPr lang="uk-UA" sz="2200" b="1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</a:t>
            </a:r>
            <a:r>
              <a:rPr lang="uk-UA" sz="2200" b="1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це період існування клітини з моменту утворення до її загибелі або поділу.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br>
              <a:rPr lang="uk-UA" sz="22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2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різних видів організмів клітинний цикл займає різний час: у прокаріотів він триває </a:t>
            </a:r>
            <a:r>
              <a:rPr lang="uk-UA" sz="2200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uk-UA" sz="22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 </a:t>
            </a:r>
            <a:r>
              <a:rPr lang="uk-UA" sz="2200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uk-UA" sz="22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хвилин, а в клітинах еукаріотів може тривати від </a:t>
            </a:r>
            <a:r>
              <a:rPr lang="uk-UA" sz="2200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uk-UA" sz="22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до </a:t>
            </a:r>
            <a:r>
              <a:rPr lang="uk-UA" sz="2200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uk-UA" sz="22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годин. У молодих організмах клітини діляться часто, потім поступово час між поділами збільшується. Деякі клітини взагалі втрачають здатність до поділу (нейрони, клітини серцевого м'яза).</a:t>
            </a:r>
            <a:br>
              <a:rPr lang="uk-UA" sz="22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2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uk-UA" sz="22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2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Клітинний цикл складається з </a:t>
            </a:r>
            <a:r>
              <a:rPr lang="uk-UA" sz="2200" b="1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інтерфази</a:t>
            </a:r>
            <a:r>
              <a:rPr lang="uk-UA" sz="22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та </a:t>
            </a:r>
            <a:r>
              <a:rPr lang="uk-UA" sz="2200" b="1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поділу</a:t>
            </a:r>
            <a:r>
              <a:rPr lang="uk-UA" sz="22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FFBED04-4462-4474-98B0-016F3DB21F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825625"/>
            <a:ext cx="5605157" cy="4351338"/>
          </a:xfrm>
        </p:spPr>
      </p:pic>
    </p:spTree>
    <p:extLst>
      <p:ext uri="{BB962C8B-B14F-4D97-AF65-F5344CB8AC3E}">
        <p14:creationId xmlns:p14="http://schemas.microsoft.com/office/powerpoint/2010/main" val="410469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19F10D-E669-48AB-9689-CB656385D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598" y="464234"/>
            <a:ext cx="6264811" cy="5712729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000" b="1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Інтерфаза</a:t>
            </a:r>
            <a:r>
              <a:rPr lang="uk-UA" sz="2000" b="1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період життєдіяльності клітини між двома поділами (</a:t>
            </a:r>
            <a:r>
              <a:rPr lang="uk-UA" sz="2000" b="1" dirty="0" err="1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мітозами</a:t>
            </a:r>
            <a:r>
              <a:rPr lang="uk-UA" sz="2000" b="1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0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 час інтерфази клітина виконує свої функції та готується до поділу. Головний процес, що відбувається при цьому — </a:t>
            </a:r>
            <a:r>
              <a:rPr lang="uk-UA" sz="2000" b="1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подвоєння ДНК</a:t>
            </a:r>
            <a:r>
              <a:rPr lang="uk-UA" sz="20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(реплікація). </a:t>
            </a:r>
            <a:br>
              <a:rPr lang="uk-UA" sz="20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Молекула ДНК </a:t>
            </a:r>
            <a:r>
              <a:rPr lang="uk-UA" sz="2000" b="1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розкручується</a:t>
            </a:r>
            <a:r>
              <a:rPr lang="uk-UA" sz="20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за допомогою спеціального ферменту на дві нитки.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0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Фермент розриває водневі зв'язки між комплементарними нітроген </a:t>
            </a:r>
            <a:r>
              <a:rPr lang="uk-UA" sz="2000" dirty="0" err="1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умісними</a:t>
            </a:r>
            <a:r>
              <a:rPr lang="uk-UA" sz="20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основами.</a:t>
            </a:r>
            <a:br>
              <a:rPr lang="uk-UA" sz="20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Нитки ДНК розходяться.</a:t>
            </a:r>
            <a:br>
              <a:rPr lang="uk-UA" sz="20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кожного нуклеотиду ниток ДНК, що роз'єдналися, фермент </a:t>
            </a:r>
            <a:r>
              <a:rPr lang="uk-UA" sz="2000" b="1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ДНК-</a:t>
            </a:r>
            <a:r>
              <a:rPr lang="uk-UA" sz="2000" b="1" dirty="0" err="1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полімераза</a:t>
            </a:r>
            <a:r>
              <a:rPr lang="uk-UA" sz="20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підлаштовує комплементарний нуклеотид.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447281-78B7-4744-8241-75FCE73B83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7408" y="1097280"/>
            <a:ext cx="5401993" cy="3460652"/>
          </a:xfrm>
        </p:spPr>
      </p:pic>
    </p:spTree>
    <p:extLst>
      <p:ext uri="{BB962C8B-B14F-4D97-AF65-F5344CB8AC3E}">
        <p14:creationId xmlns:p14="http://schemas.microsoft.com/office/powerpoint/2010/main" val="425337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26112-8D49-49DD-84E6-B4C80BF1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Амітоз, мітоз, мейоз їх стадії та біологічне значення.</a:t>
            </a:r>
            <a:br>
              <a:rPr lang="uk-UA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33149D-CBDA-41D8-B0D9-0A463D553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Репродукція клітин в організмі людини може відбуватися шляхом мітозу (непрямий поділ) і амітозу (прямий поділ).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Мітоз — це поділ еукаріотичних клітин, внаслідок якого утворюються 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дочірні клітини з таким самим набором хромосом, що й у материнської клітини.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Мітоз у клітинному циклі відбувається після інтерфази, під час якої клітина росте, синтезує органічні сполуки, подвоює спадкову інформацію, запасає енергію та готується до мітозу.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8933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95820F-7BC4-4211-BDD9-A5ABE290F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0"/>
            <a:ext cx="11788726" cy="6858000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Мітоз умовно поділяють на 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фази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Профаза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фаза конденсації хромосом. Основними процесами профази є: 1) конденсація (ущільнення)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двохроматидних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хромосом; 2) розходження центріолей до полюсів; 3) зникнення ядерця; 4) розпад ядерної оболонки; 5) формування веретена поділу.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Метафаза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фаза розташування хромосом на екваторі клітини. Спостерігається прикріплення коротких ниток веретена поділу до центромер і розташування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двохроматидних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хромосом на екваторі клітини в один ряд.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Анафаза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фаза розходження хромосом. В анафазі відбуваються скорочення ниток веретена поділу та розходження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однохроматидних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хромосом до полюсів.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Телофаза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фаза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деконденсації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хромосом. Це свого роду «профаза навпаки», в якій відбуваються: 1)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деконденсація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однохроматидних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хромосом; 2) розташування центріолей біля ядра; 3) формування ядерець; 4) утворення ядерної оболонки; 5) руйнування веретена поділу.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Біологічна роль мітозу полягає в точному відтворенні клітин, забезпеченні рівномірного розподілу хромосом материнської клітини між двома дочірніми клітинами і підтриманні сталості каріотипу. Мітоз є основою росту, регенерації й нестатевого розмноження організмів.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74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28D638-3664-4436-B8D7-DBC0B33E3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253218"/>
            <a:ext cx="11662116" cy="6358597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Амітоз — це прямий поділ клітин, що відбувається шляхом поділу ядра, без реплікації ДНК й конденсації хромосом та без утворення веретена поділу.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Він властивий високоспеціалізованим клітинам (нейронам,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хондроцитам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лейкоцитам крові, клітинам ендотелію кровоносних судин), клітинам пухлин, старіючим клітинам або клітинам, приреченим на загибель (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клітинам зародкових оболонок ссавців). Амітоз може супроводжуватись поділом клітини з утворенням двох клітин з приблизно однаковою спадковою інформацією, а може обмежуватись поділом ядра без поділу цитоплазми, що призводить до утворення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та багатоядерних клітин. Амітоз порівняно з мітозом трапляється рідше і відграє другорядну роль у клітинному поділі організмів, оскільки клітини після амітозу зберігають функціональну активність, поділятися уже не можуть. Біологічна роль амітозу — це швидке поповнення клітинних популяцій у процесі репаративної регенерації.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Мітоз є основним способом репродукції еукаріотичних клітин тіла, що визначає ріст, фізіологічну регенерацію та нестатеве розмноження еукаріотів; амітоз — трапляється рідше й забезпечує репаративну регенерацію.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777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865BA-C448-4B52-97F3-4C116873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5" y="365126"/>
            <a:ext cx="11493305" cy="774358"/>
          </a:xfrm>
        </p:spPr>
        <p:txBody>
          <a:bodyPr>
            <a:normAutofit/>
          </a:bodyPr>
          <a:lstStyle/>
          <a:p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Гаметогенез в рослинних і тваринних організмах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1D2D467-8C2F-4441-BFCB-8798DABBB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139483"/>
            <a:ext cx="11371385" cy="5570805"/>
          </a:xfrm>
        </p:spPr>
        <p:txBody>
          <a:bodyPr>
            <a:normAutofit/>
          </a:bodyPr>
          <a:lstStyle/>
          <a:p>
            <a:pPr indent="457200" algn="just">
              <a:lnSpc>
                <a:spcPct val="150000"/>
              </a:lnSpc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Гаметогенез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це процес формування статевих клітин (гамет), який відбувається в рослинних та тваринних організмах, але має відмінності залежно від життєвого циклу організму. У тварин гаметогенез відбувається в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гонадах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(сім'яниках і яєчниках) і включає стадії розмноження, росту, дозрівання та формування, тоді як у рослин процес може мати свої особливості, зокрема, пов'язані з розвитком спорофіта та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гаметофіта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Гаметогенез у тварин: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Овогенез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(утворення жіночих гамет): Починається з диплоїдних клітин (</a:t>
            </a:r>
            <a:r>
              <a:rPr lang="uk-UA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овогоній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які діляться мітозом, утворюючи диплоїдні </a:t>
            </a:r>
            <a:r>
              <a:rPr lang="uk-UA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овоцити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uk-UA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Овоцити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ростуть, накопичують поживні речовини, а потім проходять мейоз. Під час мейозу утворюються одна велика яйцеклітина та дрібні полярні тільця, які не беруть участі у заплідненні. </a:t>
            </a:r>
            <a:endParaRPr lang="uk-UA" sz="1800" spc="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Сперматогенез 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(утворення чоловічих гамет): Диплоїдні </a:t>
            </a:r>
            <a:r>
              <a:rPr lang="uk-UA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сперматоцити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шляхом мітозу діляться на менші </a:t>
            </a:r>
            <a:r>
              <a:rPr lang="uk-UA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сперматоцити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Ці клітини проходять мейоз, утворюючи </a:t>
            </a:r>
            <a:r>
              <a:rPr lang="uk-UA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гаплоїдні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сперматиди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uk-UA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Сперматиди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дозрівають, перетворюючись на рухливі сперматозоїди, які містять рівну кількість спадкової інформації.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4631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9D7470-C8BC-43CF-A430-1DE6BF418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963"/>
            <a:ext cx="10515600" cy="5769000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Гаметогенез у рослин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 утворення гамет у рослин залежить від типу життєвого циклу. 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рослин відбувається чергування поколінь: спорофіта (диплоїдна стадія) та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гаметофіта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гаплоїдна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стадія). 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Утворення гамет відбувається на стадії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гаметофіта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де диплоїдні клітини спорофіта діляться шляхом мейозу, утворюючи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гаплоїдні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спори, з яких розвиваються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гаметофіти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Гаметофіти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потім формують чоловічі та жіночі статеві клітини (гамети) шляхом мітозу. 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7687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3E2B03-7EBB-4F83-A38E-EE7C0A0C8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450166"/>
            <a:ext cx="10861431" cy="5936566"/>
          </a:xfrm>
        </p:spPr>
        <p:txBody>
          <a:bodyPr>
            <a:normAutofit/>
          </a:bodyPr>
          <a:lstStyle/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Відмінності між гаметогенезом у тварин і рослин</a:t>
            </a:r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 мейозу: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тварин мейоз відбувається безпосередньо при формуванні гамет. У рослин мейоз є частиною життєвого циклу, що призводить до утворення спор, з яких далі розвиваються </a:t>
            </a:r>
            <a:r>
              <a:rPr lang="uk-UA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гаметофіти</a:t>
            </a:r>
            <a:r>
              <a:rPr lang="uk-UA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що формують гамети. 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 клітин: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тварин гамети розвиваються в </a:t>
            </a:r>
            <a:r>
              <a:rPr lang="uk-UA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гонадах</a:t>
            </a:r>
            <a:r>
              <a:rPr lang="uk-UA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(сім'яниках та яєчниках). У рослин гамети утворюються на </a:t>
            </a:r>
            <a:r>
              <a:rPr lang="uk-UA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гаметофітах</a:t>
            </a:r>
            <a:r>
              <a:rPr lang="uk-UA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які є окремими поколіннями в життєвому циклі. 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Розмір і форма гамет: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Яйцеклітини тварин мають великий розмір, тоді як сперматозоїди є дрібними і рухливими. У рослин також є відмінності в розмірах і формі гамет. 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827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64E109-05B7-4966-8547-14A80D7C7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86" y="998806"/>
            <a:ext cx="10170942" cy="5787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6B436D-F2D1-4708-B748-F0F79803598D}"/>
              </a:ext>
            </a:extLst>
          </p:cNvPr>
          <p:cNvSpPr txBox="1"/>
          <p:nvPr/>
        </p:nvSpPr>
        <p:spPr>
          <a:xfrm>
            <a:off x="2622453" y="414031"/>
            <a:ext cx="8387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Статеве і нестатеве розмноження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6253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46CE-FE8D-44C0-BE21-8C4419A6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4186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допомогою нестатевого розмноження (спорами) розмножуються </a:t>
            </a:r>
            <a:r>
              <a:rPr lang="uk-UA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мохоподібні, </a:t>
            </a:r>
            <a:r>
              <a:rPr lang="uk-UA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плауноподібні</a:t>
            </a:r>
            <a:r>
              <a:rPr lang="uk-UA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папоротеподібні, хвощеподібні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D42273A-FCE6-46B9-813C-D353CD32A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9311"/>
            <a:ext cx="5181600" cy="4657652"/>
          </a:xfrm>
        </p:spPr>
        <p:txBody>
          <a:bodyPr>
            <a:normAutofit/>
          </a:bodyPr>
          <a:lstStyle/>
          <a:p>
            <a:pPr indent="450215">
              <a:lnSpc>
                <a:spcPct val="150000"/>
              </a:lnSpc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мохів (</a:t>
            </a:r>
            <a:r>
              <a:rPr lang="uk-UA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 </a:t>
            </a:r>
            <a:r>
              <a:rPr lang="uk-UA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зозулиного льону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 спори дозрівають у </a:t>
            </a:r>
            <a:r>
              <a:rPr lang="uk-UA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коробочках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що розміщені на ніжках.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9AC8982-85F1-4B77-A1A9-7DBE3AC326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17785"/>
            <a:ext cx="5181600" cy="4559178"/>
          </a:xfrm>
        </p:spPr>
      </p:pic>
    </p:spTree>
    <p:extLst>
      <p:ext uri="{BB962C8B-B14F-4D97-AF65-F5344CB8AC3E}">
        <p14:creationId xmlns:p14="http://schemas.microsoft.com/office/powerpoint/2010/main" val="322123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AA04F8-8A3B-43A6-80F0-DB0121486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0160"/>
            <a:ext cx="5181600" cy="4896803"/>
          </a:xfrm>
        </p:spPr>
        <p:txBody>
          <a:bodyPr/>
          <a:lstStyle/>
          <a:p>
            <a:pPr marL="0" indent="228600" algn="just">
              <a:lnSpc>
                <a:spcPct val="150000"/>
              </a:lnSpc>
            </a:pPr>
            <a:r>
              <a:rPr lang="uk-UA" sz="3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плаунів та хвощів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uk-UA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 </a:t>
            </a:r>
            <a:r>
              <a:rPr lang="uk-UA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хвоща польового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спори містяться у спороносних колосках (</a:t>
            </a:r>
            <a:r>
              <a:rPr lang="uk-UA" sz="32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стробілах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2EFA3A7-8ACE-48C4-817A-0B811518BA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80160"/>
            <a:ext cx="5181600" cy="4520724"/>
          </a:xfrm>
        </p:spPr>
      </p:pic>
    </p:spTree>
    <p:extLst>
      <p:ext uri="{BB962C8B-B14F-4D97-AF65-F5344CB8AC3E}">
        <p14:creationId xmlns:p14="http://schemas.microsoft.com/office/powerpoint/2010/main" val="134965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78FFEE-DE98-490E-991D-89871B015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63" y="1237957"/>
            <a:ext cx="6386732" cy="4939006"/>
          </a:xfrm>
        </p:spPr>
        <p:txBody>
          <a:bodyPr>
            <a:normAutofit/>
          </a:bodyPr>
          <a:lstStyle/>
          <a:p>
            <a:pPr marL="0" indent="432000" algn="just">
              <a:lnSpc>
                <a:spcPct val="150000"/>
              </a:lnSpc>
            </a:pPr>
            <a:r>
              <a:rPr lang="uk-UA" sz="3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папоротеподібних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uk-UA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 </a:t>
            </a:r>
            <a:r>
              <a:rPr lang="uk-UA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щитника чоловічого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спори містяться у специфічних горбочках </a:t>
            </a:r>
            <a:r>
              <a:rPr lang="uk-UA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(сорусах)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які можна помітити на зворотній стороні листка.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E85BFFB-280B-48DD-BC4C-3FC6E8DE43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13" y="1237958"/>
            <a:ext cx="4876824" cy="4684540"/>
          </a:xfrm>
        </p:spPr>
      </p:pic>
    </p:spTree>
    <p:extLst>
      <p:ext uri="{BB962C8B-B14F-4D97-AF65-F5344CB8AC3E}">
        <p14:creationId xmlns:p14="http://schemas.microsoft.com/office/powerpoint/2010/main" val="121785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3A921-53E2-435D-A419-6342E4D2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Статеве розмноження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забезпечує утворення насіння в покритонасінних рослин.</a:t>
            </a:r>
            <a:endParaRPr lang="uk-UA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37F484-099C-444D-B3D8-5CE48D038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825625"/>
            <a:ext cx="6119446" cy="4351338"/>
          </a:xfrm>
        </p:spPr>
        <p:txBody>
          <a:bodyPr>
            <a:noAutofit/>
          </a:bodyPr>
          <a:lstStyle/>
          <a:p>
            <a:pPr indent="450215">
              <a:lnSpc>
                <a:spcPct val="150000"/>
              </a:lnSpc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статевого розмноження у покритонасінних рослин слугує </a:t>
            </a:r>
            <a:r>
              <a:rPr lang="uk-UA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квітка 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 як орган </a:t>
            </a:r>
            <a:r>
              <a:rPr lang="uk-UA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генеративного розмноження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Генеративні органи рослин: </a:t>
            </a:r>
            <a:r>
              <a:rPr lang="uk-UA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насінина, квітка, плід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квітці в результаті запилення чи запліднення формується насінина, а з неї плід. 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3ECD553-1120-494B-A712-53752E8650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3" y="1941343"/>
            <a:ext cx="4924107" cy="4351338"/>
          </a:xfrm>
        </p:spPr>
      </p:pic>
    </p:spTree>
    <p:extLst>
      <p:ext uri="{BB962C8B-B14F-4D97-AF65-F5344CB8AC3E}">
        <p14:creationId xmlns:p14="http://schemas.microsoft.com/office/powerpoint/2010/main" val="303234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E6C5A7-1A8F-4977-A7B8-2AC421BC9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00332"/>
            <a:ext cx="5181600" cy="5276631"/>
          </a:xfrm>
        </p:spPr>
        <p:txBody>
          <a:bodyPr>
            <a:normAutofit lnSpcReduction="10000"/>
          </a:bodyPr>
          <a:lstStyle/>
          <a:p>
            <a:pPr indent="450215">
              <a:lnSpc>
                <a:spcPct val="150000"/>
              </a:lnSpc>
            </a:pPr>
            <a:r>
              <a:rPr lang="uk-UA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Запилення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це процес перенесення пилку з пиляків на приймочку маточки (слугує для статевого розмноження рослин). 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</a:pPr>
            <a:r>
              <a:rPr lang="uk-UA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Запліднення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це процес злиття двох статевих клітин: чоловічої та жіночої. 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3722638A-5EAD-488F-982E-F472610492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43" y="0"/>
            <a:ext cx="4631788" cy="3742006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31B4A6-148F-4142-A0A2-E9F5E9B4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67" y="3538647"/>
            <a:ext cx="4816133" cy="33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1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88892-F06C-4D23-BD1B-BA692E4B0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9" y="1153551"/>
            <a:ext cx="10515600" cy="858129"/>
          </a:xfrm>
        </p:spPr>
        <p:txBody>
          <a:bodyPr>
            <a:noAutofit/>
          </a:bodyPr>
          <a:lstStyle/>
          <a:p>
            <a:pPr indent="457200" algn="ctr">
              <a:lnSpc>
                <a:spcPct val="100000"/>
              </a:lnSpc>
            </a:pPr>
            <a:r>
              <a:rPr lang="uk-UA" sz="2400" b="1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Спадкова інформація та функції ДНК </a:t>
            </a:r>
            <a:b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Спадкова інформація, яка зберігається в ДНК, використовується клітиною у вигляді синтезованих продуктів (молекул РНК і білків). </a:t>
            </a:r>
            <a:r>
              <a:rPr lang="uk-UA" sz="2400" b="1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Реалізація цієї інформації відбувається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в кілька етапів — </a:t>
            </a:r>
            <a:r>
              <a:rPr lang="uk-UA" sz="2400" b="1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транскрипція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uk-UA" sz="2400" b="1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дозрівання РНК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і </a:t>
            </a:r>
            <a:r>
              <a:rPr lang="uk-UA" sz="2400" b="1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трансляція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EC47A3-BAD0-47F1-96AA-EF6C14E0D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7" y="2363371"/>
            <a:ext cx="11690253" cy="4375054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Спадкова інформація, яка зберігається в ДНК, використовується клітиною у вигляді синтезованих продуктів (молекул РНК і білків). 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Реалізація цієї інформації відбувається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в кілька етапів — 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транскрипція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дозрівання РНК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і 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трансляція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етапи реалізації спадкової інформації:</a:t>
            </a:r>
            <a:endParaRPr lang="uk-UA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3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транскрипція 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 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відбувається у прокаріотів — у цитоплазмі, в еукаріотів — у ядрі, мітохондріях і пластидах. Синтез ланцюга 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іРНК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відбувається за зразком одного з ланцюгів ДНК на основі принципу 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комплементарності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3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дозрівання РНК (</a:t>
            </a:r>
            <a:r>
              <a:rPr lang="uk-UA" sz="23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процесинг</a:t>
            </a:r>
            <a:r>
              <a:rPr lang="uk-UA" sz="23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відбувається в ядрі еукаріотичних клітин — з молекули 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іРНК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видаляються 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інтрони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екзони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сполучаються в одну молекулу 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іРНК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3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трансляція 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у прокаріотів відбувається у цитоплазмі, в еукаріотів — у цитоплазмі, на гранулярній ендоплазматичній сітці, в мітохондріях і пластидах. Відбувається синтез молекул білка на рибосомі згідно з інформацією молекули РНК.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883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A82EBB-03D9-4867-8567-A6609E0B4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557"/>
            <a:ext cx="10515600" cy="5853406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0000"/>
              </a:lnSpc>
              <a:buNone/>
            </a:pPr>
            <a:r>
              <a:rPr lang="uk-UA" sz="2400" b="1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Зазвичай, процес транскрипції генів поділяється на </a:t>
            </a:r>
            <a:r>
              <a:rPr lang="uk-UA" sz="2400" b="1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b="1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стадії:</a:t>
            </a:r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>
              <a:lnSpc>
                <a:spcPct val="11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початковій стадії 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транскрипції відбувається розплітання ДНК і зв'язування РНК-</a:t>
            </a:r>
            <a:r>
              <a:rPr lang="uk-UA" sz="2400" dirty="0" err="1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полімерази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2400" dirty="0" err="1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промоторною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послідовністю гена, що є сигналом для початку транскрипції;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>
              <a:lnSpc>
                <a:spcPct val="11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наступною (середня, проміжна) є стадія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під час якої нарощується ланцюг РНК, тобто відбувається послідовне приєднання </a:t>
            </a:r>
            <a:r>
              <a:rPr lang="uk-UA" sz="2400" dirty="0" err="1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рибонуклеотидів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основі принципу </a:t>
            </a:r>
            <a:r>
              <a:rPr lang="uk-UA" sz="2400" dirty="0" err="1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комплементарності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>
              <a:lnSpc>
                <a:spcPct val="11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кінцевою стадією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 err="1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транскипції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стадія завершення зчитування інформації з ДНК на РНК при досягнені </a:t>
            </a:r>
            <a:r>
              <a:rPr lang="uk-UA" sz="2400" dirty="0" err="1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термінаторної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послідовності гена. Результатом є утворення первинної РНК (</a:t>
            </a:r>
            <a:r>
              <a:rPr lang="uk-UA" sz="2400" dirty="0" err="1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проРНК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>
              <a:lnSpc>
                <a:spcPct val="110000"/>
              </a:lnSpc>
              <a:buSzPts val="1000"/>
              <a:buNone/>
              <a:tabLst>
                <a:tab pos="457200" algn="l"/>
              </a:tabLst>
            </a:pP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транскрипції в еукаріотичних клітинах відбувається дозрівання </a:t>
            </a:r>
            <a:r>
              <a:rPr lang="uk-UA" sz="2400" dirty="0" err="1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проРНК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процесинг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У результаті </a:t>
            </a:r>
            <a:r>
              <a:rPr lang="uk-UA" sz="2400" dirty="0" err="1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процесингу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проРНК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перетворюється на зрілу інформаційну РНК (</a:t>
            </a:r>
            <a:r>
              <a:rPr lang="uk-UA" sz="2400" dirty="0" err="1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uk-UA" sz="2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яка експортується з ядра до цитоплазми.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5637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1557</Words>
  <Application>Microsoft Office PowerPoint</Application>
  <PresentationFormat>Широкий екран</PresentationFormat>
  <Paragraphs>66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Презентація PowerPoint</vt:lpstr>
      <vt:lpstr>Презентація PowerPoint</vt:lpstr>
      <vt:lpstr>За допомогою нестатевого розмноження (спорами) розмножуються мохоподібні, плауноподібні, папоротеподібні, хвощеподібні. </vt:lpstr>
      <vt:lpstr>Презентація PowerPoint</vt:lpstr>
      <vt:lpstr>Презентація PowerPoint</vt:lpstr>
      <vt:lpstr>Статеве розмноження — забезпечує утворення насіння в покритонасінних рослин.</vt:lpstr>
      <vt:lpstr>Презентація PowerPoint</vt:lpstr>
      <vt:lpstr>2. Спадкова інформація та функції ДНК  Спадкова інформація, яка зберігається в ДНК, використовується клітиною у вигляді синтезованих продуктів (молекул РНК і білків). Реалізація цієї інформації відбувається в кілька етапів — транскрипція, дозрівання РНК і трансляція. </vt:lpstr>
      <vt:lpstr>Презентація PowerPoint</vt:lpstr>
      <vt:lpstr>Презентація PowerPoint</vt:lpstr>
      <vt:lpstr>3. Клітинний цикл</vt:lpstr>
      <vt:lpstr>Презентація PowerPoint</vt:lpstr>
      <vt:lpstr>4. Амітоз, мітоз, мейоз їх стадії та біологічне значення. </vt:lpstr>
      <vt:lpstr>Презентація PowerPoint</vt:lpstr>
      <vt:lpstr>Презентація PowerPoint</vt:lpstr>
      <vt:lpstr>5. Гаметогенез в рослинних і тваринних організмах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11</cp:revision>
  <dcterms:created xsi:type="dcterms:W3CDTF">2025-09-04T07:06:01Z</dcterms:created>
  <dcterms:modified xsi:type="dcterms:W3CDTF">2025-09-04T09:22:21Z</dcterms:modified>
</cp:coreProperties>
</file>