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1" r:id="rId24"/>
    <p:sldId id="283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29FD90-0C16-49D6-BB60-01636195B397}" type="datetimeFigureOut">
              <a:rPr lang="uk-UA" smtClean="0"/>
              <a:t>10.10.2025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4EA70-08A0-43AA-93C4-591FE3A3EF9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7258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04EA70-08A0-43AA-93C4-591FE3A3EF9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1123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4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01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4591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699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7110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363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33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86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149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5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3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2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58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44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61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2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633" y="1165064"/>
            <a:ext cx="6798734" cy="1303867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br>
              <a:rPr lang="uk-UA" dirty="0"/>
            </a:br>
            <a:r>
              <a:rPr lang="uk-UA" sz="7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15</a:t>
            </a:r>
            <a:br>
              <a:rPr lang="uk-UA" sz="7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7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Екологія тварин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Динаміка популяцій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6DE6516-FF9B-44E7-BECB-1F76AC81D5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31520" y="1437089"/>
            <a:ext cx="8205117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Динаміка популяцій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це зміна чисельності, щільності,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 та вікового складу популяцій у часі під впливом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 і антропогенних факторів.</a:t>
            </a:r>
            <a:b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Вона відображає баланс між процесами </a:t>
            </a: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народжуваності,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смертності, імміграції та еміграції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динаміки чисельності: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en-US" altLang="uk-UA" sz="24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t+1</a:t>
            </a:r>
            <a:r>
              <a:rPr kumimoji="0" lang="en-US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​=</a:t>
            </a:r>
            <a:r>
              <a:rPr kumimoji="0" lang="en-US" altLang="uk-UA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Nt</a:t>
            </a:r>
            <a:r>
              <a:rPr kumimoji="0" lang="en-US" alt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​+B−D+I−E</a:t>
            </a:r>
            <a:endParaRPr kumimoji="0" lang="uk-UA" altLang="uk-UA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де:</a:t>
            </a:r>
            <a:b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чисельність популяції,</a:t>
            </a:r>
            <a:b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кількість народжених,</a:t>
            </a:r>
            <a:b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кількість загиблих,</a:t>
            </a:r>
            <a:b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прибулі (імміграція),</a:t>
            </a:r>
            <a:b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kumimoji="0" lang="uk-UA" alt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вибулі (еміграція).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338288"/>
            <a:ext cx="6589199" cy="57164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Регуляція чисельності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47D0DC6A-0F9A-4CCE-8D7D-C179AE63A9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766282"/>
              </p:ext>
            </p:extLst>
          </p:nvPr>
        </p:nvGraphicFramePr>
        <p:xfrm>
          <a:off x="393895" y="1125414"/>
          <a:ext cx="8356209" cy="5573462"/>
        </p:xfrm>
        <a:graphic>
          <a:graphicData uri="http://schemas.openxmlformats.org/drawingml/2006/table">
            <a:tbl>
              <a:tblPr/>
              <a:tblGrid>
                <a:gridCol w="2785403">
                  <a:extLst>
                    <a:ext uri="{9D8B030D-6E8A-4147-A177-3AD203B41FA5}">
                      <a16:colId xmlns:a16="http://schemas.microsoft.com/office/drawing/2014/main" val="3810240097"/>
                    </a:ext>
                  </a:extLst>
                </a:gridCol>
                <a:gridCol w="2771335">
                  <a:extLst>
                    <a:ext uri="{9D8B030D-6E8A-4147-A177-3AD203B41FA5}">
                      <a16:colId xmlns:a16="http://schemas.microsoft.com/office/drawing/2014/main" val="2107918221"/>
                    </a:ext>
                  </a:extLst>
                </a:gridCol>
                <a:gridCol w="2799471">
                  <a:extLst>
                    <a:ext uri="{9D8B030D-6E8A-4147-A177-3AD203B41FA5}">
                      <a16:colId xmlns:a16="http://schemas.microsoft.com/office/drawing/2014/main" val="3076288942"/>
                    </a:ext>
                  </a:extLst>
                </a:gridCol>
              </a:tblGrid>
              <a:tr h="196144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динаміки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 видів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864991"/>
                  </a:ext>
                </a:extLst>
              </a:tr>
              <a:tr h="1078791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Стабільна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Коливання чисельності незначні, популяція знаходиться в рівновазі з середовищем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Білка, сарна, синиця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863748"/>
                  </a:ext>
                </a:extLst>
              </a:tr>
              <a:tr h="931683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Періодична (циклічна)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Чисельність змінюється ритмічно з певною періодичністю (3–10 років)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Лемінг, заєць-біляк, сова, лисиця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733999"/>
                  </a:ext>
                </a:extLst>
              </a:tr>
              <a:tr h="931683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Коливальна (хаотична)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Чисельність змінюється нерегулярно під впливом непередбачуваних факторів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Сарана, мишоподібні гризуни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6312003"/>
                  </a:ext>
                </a:extLst>
              </a:tr>
              <a:tr h="784575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Зростаюча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Популяція розширює ареал, чисельність постійно зростає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Борсук, вовк після заборони відстрілу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8689749"/>
                  </a:ext>
                </a:extLst>
              </a:tr>
              <a:tr h="1225899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Спадна (регресивна)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Скорочення чисельності через деградацію середовища або надмірне антропогенне навантаження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Європейський зубр, осетер, чорний лелека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3690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187155"/>
            <a:ext cx="6589199" cy="613847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Міграції тварин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BCD955C-2B6C-4DAB-9F70-B9F4B90FB0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847074"/>
              </p:ext>
            </p:extLst>
          </p:nvPr>
        </p:nvGraphicFramePr>
        <p:xfrm>
          <a:off x="787790" y="2391508"/>
          <a:ext cx="8088924" cy="4279337"/>
        </p:xfrm>
        <a:graphic>
          <a:graphicData uri="http://schemas.openxmlformats.org/drawingml/2006/table">
            <a:tbl>
              <a:tblPr/>
              <a:tblGrid>
                <a:gridCol w="2696308">
                  <a:extLst>
                    <a:ext uri="{9D8B030D-6E8A-4147-A177-3AD203B41FA5}">
                      <a16:colId xmlns:a16="http://schemas.microsoft.com/office/drawing/2014/main" val="1723177321"/>
                    </a:ext>
                  </a:extLst>
                </a:gridCol>
                <a:gridCol w="2696308">
                  <a:extLst>
                    <a:ext uri="{9D8B030D-6E8A-4147-A177-3AD203B41FA5}">
                      <a16:colId xmlns:a16="http://schemas.microsoft.com/office/drawing/2014/main" val="2231782762"/>
                    </a:ext>
                  </a:extLst>
                </a:gridCol>
                <a:gridCol w="2696308">
                  <a:extLst>
                    <a:ext uri="{9D8B030D-6E8A-4147-A177-3AD203B41FA5}">
                      <a16:colId xmlns:a16="http://schemas.microsoft.com/office/drawing/2014/main" val="2128655026"/>
                    </a:ext>
                  </a:extLst>
                </a:gridCol>
              </a:tblGrid>
              <a:tr h="307114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міграції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 видів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210125"/>
                  </a:ext>
                </a:extLst>
              </a:tr>
              <a:tr h="1196774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Сезонні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Повторюються щороку у певні сезони (весна–осінь, літо–зима)</a:t>
                      </a: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Птахи (лелека, журавель), риби (лосось, оселедець), копитні (карібу)</a:t>
                      </a: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766364"/>
                  </a:ext>
                </a:extLst>
              </a:tr>
              <a:tr h="1421171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Одноразові (онтичні)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Відбуваються лише один раз у житті, пов’язані з певною фазою розвитку</a:t>
                      </a: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Вугор європейський (</a:t>
                      </a:r>
                      <a:r>
                        <a:rPr lang="uk-UA" sz="2000" i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Anguilla anguilla</a:t>
                      </a:r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 морські черепахи</a:t>
                      </a: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168058"/>
                  </a:ext>
                </a:extLst>
              </a:tr>
              <a:tr h="1196774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Неперіодичні (вимушені)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Викликані стихійними лихами, посухами, браком їжі</a:t>
                      </a: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Сарана, антилопи, пінгвіни під час танення льодів</a:t>
                      </a:r>
                    </a:p>
                  </a:txBody>
                  <a:tcPr marL="68695" marR="68695" marT="34348" marB="343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31908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FB5C43A-0B4B-46EE-A583-A38EB77A80FC}"/>
              </a:ext>
            </a:extLst>
          </p:cNvPr>
          <p:cNvSpPr txBox="1"/>
          <p:nvPr/>
        </p:nvSpPr>
        <p:spPr>
          <a:xfrm>
            <a:off x="787790" y="801002"/>
            <a:ext cx="808892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Міграція тварин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це періодичне або непостійне пересування особин певного виду з одних територій на інші, обумовлене змінами умов існування, потребами у розмноженні, живленні або виживанні.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 в екосистемах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5679E77-6F14-44AB-BD94-F5EEA348740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9151" y="1784033"/>
            <a:ext cx="877823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 утворюють </a:t>
            </a: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ланцюги живлення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які передається енергія: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Рослина → Травоїдна тварина → Хижак → Редуцент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Наприклад:</a:t>
            </a:r>
            <a:b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Пшениця → Польова миша → Лисиця → Дощовий черв’як (</a:t>
            </a:r>
            <a:r>
              <a:rPr kumimoji="0" lang="uk-UA" altLang="uk-UA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редуцент</a:t>
            </a: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кожен вид виконує </a:t>
            </a:r>
            <a:r>
              <a:rPr kumimoji="0" lang="uk-UA" altLang="uk-UA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 визначену трофічну роль</a:t>
            </a:r>
            <a:r>
              <a:rPr kumimoji="0" lang="uk-UA" alt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впливає на інші компоненти екосистеми.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47335"/>
            <a:ext cx="6589199" cy="754524"/>
          </a:xfrm>
        </p:spPr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Трофічні рівні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E108CFC9-C069-48F3-9891-4A40524FFA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9653551"/>
              </p:ext>
            </p:extLst>
          </p:nvPr>
        </p:nvGraphicFramePr>
        <p:xfrm>
          <a:off x="520505" y="801860"/>
          <a:ext cx="8215533" cy="5704588"/>
        </p:xfrm>
        <a:graphic>
          <a:graphicData uri="http://schemas.openxmlformats.org/drawingml/2006/table">
            <a:tbl>
              <a:tblPr/>
              <a:tblGrid>
                <a:gridCol w="2738511">
                  <a:extLst>
                    <a:ext uri="{9D8B030D-6E8A-4147-A177-3AD203B41FA5}">
                      <a16:colId xmlns:a16="http://schemas.microsoft.com/office/drawing/2014/main" val="1716986223"/>
                    </a:ext>
                  </a:extLst>
                </a:gridCol>
                <a:gridCol w="3606018">
                  <a:extLst>
                    <a:ext uri="{9D8B030D-6E8A-4147-A177-3AD203B41FA5}">
                      <a16:colId xmlns:a16="http://schemas.microsoft.com/office/drawing/2014/main" val="1375394092"/>
                    </a:ext>
                  </a:extLst>
                </a:gridCol>
                <a:gridCol w="1871004">
                  <a:extLst>
                    <a:ext uri="{9D8B030D-6E8A-4147-A177-3AD203B41FA5}">
                      <a16:colId xmlns:a16="http://schemas.microsoft.com/office/drawing/2014/main" val="373321593"/>
                    </a:ext>
                  </a:extLst>
                </a:gridCol>
              </a:tblGrid>
              <a:tr h="341786">
                <a:tc>
                  <a:txBody>
                    <a:bodyPr/>
                    <a:lstStyle/>
                    <a:p>
                      <a:r>
                        <a:rPr lang="uk-UA" sz="18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тварин</a:t>
                      </a:r>
                      <a:endParaRPr lang="uk-UA" sz="18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Екологічна функція</a:t>
                      </a:r>
                      <a:endParaRPr lang="uk-UA" sz="18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6553638"/>
                  </a:ext>
                </a:extLst>
              </a:tr>
              <a:tr h="1613622">
                <a:tc>
                  <a:txBody>
                    <a:bodyPr/>
                    <a:lstStyle/>
                    <a:p>
                      <a:r>
                        <a:rPr lang="uk-UA" sz="18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Продуценти (опосередковано)</a:t>
                      </a:r>
                      <a:endParaRPr lang="uk-UA" sz="18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Тварини не створюють органічні речовини, але сприяють поширенню рослин-продуцентів (запилення, поширення насіння)</a:t>
                      </a: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Бджоли, птахи, кажани</a:t>
                      </a: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433308"/>
                  </a:ext>
                </a:extLst>
              </a:tr>
              <a:tr h="1350498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Консументи I порядку (фітофаги)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Споживають продукти фотосинтезу (рослинну біомасу) і передають енергію на вищі трофічні рівні</a:t>
                      </a: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Комахи, гризуни, копитні</a:t>
                      </a: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5870319"/>
                  </a:ext>
                </a:extLst>
              </a:tr>
              <a:tr h="1266092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Консументи II–III порядку (хижаки)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Регулюють чисельність травоїдних і слабших хижаків, підтримують </a:t>
                      </a:r>
                      <a:r>
                        <a:rPr lang="uk-UA" sz="1800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біоценотичну</a:t>
                      </a:r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рівновагу</a:t>
                      </a: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Лисиці, вовки, сови, орли</a:t>
                      </a: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8579953"/>
                  </a:ext>
                </a:extLst>
              </a:tr>
              <a:tr h="947403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Редуценти (сапрофаги, детритофаги)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Розкладають органічні рештки, повертаючи елементи живлення в ґрунт</a:t>
                      </a: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Дощові черв’яки, жуки-гнойовики, деякі личинки комах</a:t>
                      </a:r>
                    </a:p>
                  </a:txBody>
                  <a:tcPr marL="35311" marR="35311" marT="17655" marB="176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48981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0498" y="335059"/>
            <a:ext cx="7624687" cy="670118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Хижацтво, паразитизм, симбіоз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ADEAB6F-0C0E-4784-BB8C-27E00DE6FA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659257"/>
              </p:ext>
            </p:extLst>
          </p:nvPr>
        </p:nvGraphicFramePr>
        <p:xfrm>
          <a:off x="295421" y="1033313"/>
          <a:ext cx="8679765" cy="5583701"/>
        </p:xfrm>
        <a:graphic>
          <a:graphicData uri="http://schemas.openxmlformats.org/drawingml/2006/table">
            <a:tbl>
              <a:tblPr/>
              <a:tblGrid>
                <a:gridCol w="1735953">
                  <a:extLst>
                    <a:ext uri="{9D8B030D-6E8A-4147-A177-3AD203B41FA5}">
                      <a16:colId xmlns:a16="http://schemas.microsoft.com/office/drawing/2014/main" val="4223021899"/>
                    </a:ext>
                  </a:extLst>
                </a:gridCol>
                <a:gridCol w="1735953">
                  <a:extLst>
                    <a:ext uri="{9D8B030D-6E8A-4147-A177-3AD203B41FA5}">
                      <a16:colId xmlns:a16="http://schemas.microsoft.com/office/drawing/2014/main" val="2670805301"/>
                    </a:ext>
                  </a:extLst>
                </a:gridCol>
                <a:gridCol w="1735953">
                  <a:extLst>
                    <a:ext uri="{9D8B030D-6E8A-4147-A177-3AD203B41FA5}">
                      <a16:colId xmlns:a16="http://schemas.microsoft.com/office/drawing/2014/main" val="4045750661"/>
                    </a:ext>
                  </a:extLst>
                </a:gridCol>
                <a:gridCol w="1735953">
                  <a:extLst>
                    <a:ext uri="{9D8B030D-6E8A-4147-A177-3AD203B41FA5}">
                      <a16:colId xmlns:a16="http://schemas.microsoft.com/office/drawing/2014/main" val="3278726967"/>
                    </a:ext>
                  </a:extLst>
                </a:gridCol>
                <a:gridCol w="1735953">
                  <a:extLst>
                    <a:ext uri="{9D8B030D-6E8A-4147-A177-3AD203B41FA5}">
                      <a16:colId xmlns:a16="http://schemas.microsoft.com/office/drawing/2014/main" val="219228342"/>
                    </a:ext>
                  </a:extLst>
                </a:gridCol>
              </a:tblGrid>
              <a:tr h="635806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взаємодії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Сутність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 на організми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Екологічне значення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508138"/>
                  </a:ext>
                </a:extLst>
              </a:tr>
              <a:tr h="1823122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Хижацтво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Один організм живиться іншим, знищуючи його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Хижак — «+»Жертва — «−»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Лисиця → миша;Орел → заєць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Регулює чисельність популяцій, підтримує рівновагу в екосистемі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868"/>
                  </a:ext>
                </a:extLst>
              </a:tr>
              <a:tr h="1526293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Паразитизм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Паразит живе за рахунок хазяїна, не вбиваючи одразу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Паразит — «+»Хазяїн — «−»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Блоха на собаці;Омела на дереві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чисельності видів, поширення хвороб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530557"/>
                  </a:ext>
                </a:extLst>
              </a:tr>
              <a:tr h="1598480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Симбіоз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Тісне співіснування двох видів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Обидва — «+» (мутуалізм)або один — «+», другий — «0» (коменсалізм)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Бджола ↔ квітка;Риби-прилипали ↔ акули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Взаємовигідні зв’язки, підвищення стійкості екосистем</a:t>
                      </a:r>
                    </a:p>
                  </a:txBody>
                  <a:tcPr marL="38951" marR="38951" marT="19476" marB="194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743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2659" y="125880"/>
            <a:ext cx="6589199" cy="661911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Наземні біоми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9CDF7E5-BDDA-4576-845B-98884EFADE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437979"/>
              </p:ext>
            </p:extLst>
          </p:nvPr>
        </p:nvGraphicFramePr>
        <p:xfrm>
          <a:off x="309490" y="708823"/>
          <a:ext cx="8736035" cy="6149177"/>
        </p:xfrm>
        <a:graphic>
          <a:graphicData uri="http://schemas.openxmlformats.org/drawingml/2006/table">
            <a:tbl>
              <a:tblPr/>
              <a:tblGrid>
                <a:gridCol w="1747207">
                  <a:extLst>
                    <a:ext uri="{9D8B030D-6E8A-4147-A177-3AD203B41FA5}">
                      <a16:colId xmlns:a16="http://schemas.microsoft.com/office/drawing/2014/main" val="2788546288"/>
                    </a:ext>
                  </a:extLst>
                </a:gridCol>
                <a:gridCol w="1747207">
                  <a:extLst>
                    <a:ext uri="{9D8B030D-6E8A-4147-A177-3AD203B41FA5}">
                      <a16:colId xmlns:a16="http://schemas.microsoft.com/office/drawing/2014/main" val="1703852606"/>
                    </a:ext>
                  </a:extLst>
                </a:gridCol>
                <a:gridCol w="1747207">
                  <a:extLst>
                    <a:ext uri="{9D8B030D-6E8A-4147-A177-3AD203B41FA5}">
                      <a16:colId xmlns:a16="http://schemas.microsoft.com/office/drawing/2014/main" val="2609465509"/>
                    </a:ext>
                  </a:extLst>
                </a:gridCol>
                <a:gridCol w="1747207">
                  <a:extLst>
                    <a:ext uri="{9D8B030D-6E8A-4147-A177-3AD203B41FA5}">
                      <a16:colId xmlns:a16="http://schemas.microsoft.com/office/drawing/2014/main" val="1228202929"/>
                    </a:ext>
                  </a:extLst>
                </a:gridCol>
                <a:gridCol w="1747207">
                  <a:extLst>
                    <a:ext uri="{9D8B030D-6E8A-4147-A177-3AD203B41FA5}">
                      <a16:colId xmlns:a16="http://schemas.microsoft.com/office/drawing/2014/main" val="2262906912"/>
                    </a:ext>
                  </a:extLst>
                </a:gridCol>
              </a:tblGrid>
              <a:tr h="372214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Біом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Кліматичні умови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Рослинність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Тваринний світ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 регіонів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665545"/>
                  </a:ext>
                </a:extLst>
              </a:tr>
              <a:tr h="1010292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Тундра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Холодний, коротке літо, вічна мерзлота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Мохи, лишайники, карликові чагарники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Північний олень, песець, лемінг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Північ Євразії, Північна Америка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18974"/>
                  </a:ext>
                </a:extLst>
              </a:tr>
              <a:tr h="691253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Тайга (хвойний ліс)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Холодна зима, помірно волога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Сосна, ялина, модрина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Ведмідь, вовк, рись, глухар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Сибір, Канада, Скандинавія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612610"/>
                  </a:ext>
                </a:extLst>
              </a:tr>
              <a:tr h="850772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Мішані й широколисті ліси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Помірний клімат, чіткі пори року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Дуб, бук, липа, граб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Олень, кабан, білка, сова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Центральна Європа, Україна, США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4007329"/>
                  </a:ext>
                </a:extLst>
              </a:tr>
              <a:tr h="850772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Степи (савани)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Посушливий, теплий, сезонні опади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Злаки, полин, ковила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Ховрах, антилопа, лев, страус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Україна, Казахстан, Африка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528060"/>
                  </a:ext>
                </a:extLst>
              </a:tr>
              <a:tr h="1169814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Пустелі та напівпустелі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Дуже сухий, різкі коливання температур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Кактуси, сукуленти, полин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Верблюд, ящірка, змія, фенек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Сахара, Аравійська, Гобі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528573"/>
                  </a:ext>
                </a:extLst>
              </a:tr>
              <a:tr h="850772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Тропічні ліси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Висока температура, багато опадів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Багаторівнева густa рослинність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Мавпи, папуги, ягуар, змії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Амазонія</a:t>
                      </a:r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Конго, </a:t>
                      </a:r>
                      <a:r>
                        <a:rPr lang="uk-UA" sz="1800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Півд</a:t>
                      </a:r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uk-UA" sz="1800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Сх</a:t>
                      </a:r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Азія</a:t>
                      </a:r>
                    </a:p>
                  </a:txBody>
                  <a:tcPr marL="34663" marR="34663" marT="17331" marB="173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6039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6727" y="0"/>
            <a:ext cx="6589199" cy="63304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Прісноводні екосистеми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6029C435-50BA-4F1C-86A8-D2A2930AD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575388"/>
              </p:ext>
            </p:extLst>
          </p:nvPr>
        </p:nvGraphicFramePr>
        <p:xfrm>
          <a:off x="386862" y="633046"/>
          <a:ext cx="8370275" cy="6094236"/>
        </p:xfrm>
        <a:graphic>
          <a:graphicData uri="http://schemas.openxmlformats.org/drawingml/2006/table">
            <a:tbl>
              <a:tblPr/>
              <a:tblGrid>
                <a:gridCol w="1674055">
                  <a:extLst>
                    <a:ext uri="{9D8B030D-6E8A-4147-A177-3AD203B41FA5}">
                      <a16:colId xmlns:a16="http://schemas.microsoft.com/office/drawing/2014/main" val="3640689554"/>
                    </a:ext>
                  </a:extLst>
                </a:gridCol>
                <a:gridCol w="2166426">
                  <a:extLst>
                    <a:ext uri="{9D8B030D-6E8A-4147-A177-3AD203B41FA5}">
                      <a16:colId xmlns:a16="http://schemas.microsoft.com/office/drawing/2014/main" val="2376912636"/>
                    </a:ext>
                  </a:extLst>
                </a:gridCol>
                <a:gridCol w="1505243">
                  <a:extLst>
                    <a:ext uri="{9D8B030D-6E8A-4147-A177-3AD203B41FA5}">
                      <a16:colId xmlns:a16="http://schemas.microsoft.com/office/drawing/2014/main" val="3857850612"/>
                    </a:ext>
                  </a:extLst>
                </a:gridCol>
                <a:gridCol w="1617784">
                  <a:extLst>
                    <a:ext uri="{9D8B030D-6E8A-4147-A177-3AD203B41FA5}">
                      <a16:colId xmlns:a16="http://schemas.microsoft.com/office/drawing/2014/main" val="3273449662"/>
                    </a:ext>
                  </a:extLst>
                </a:gridCol>
                <a:gridCol w="1406767">
                  <a:extLst>
                    <a:ext uri="{9D8B030D-6E8A-4147-A177-3AD203B41FA5}">
                      <a16:colId xmlns:a16="http://schemas.microsoft.com/office/drawing/2014/main" val="692798356"/>
                    </a:ext>
                  </a:extLst>
                </a:gridCol>
              </a:tblGrid>
              <a:tr h="435991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екосистеми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Типові рослини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Типові тварини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7419828"/>
                  </a:ext>
                </a:extLst>
              </a:tr>
              <a:tr h="1613167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Озерна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Відносно стоячі води, стратифікація за глибиною (зони: літораль, пелагіальна, глибинна)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Очерет, ряска, латаття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Карась, щука, жаба, раки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Озера Світязь, Байкал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6106086"/>
                  </a:ext>
                </a:extLst>
              </a:tr>
              <a:tr h="1220775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Річкова (лотична)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Проточні води, високий рівень кисню, течія формує умови життя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Водорості, очерет, лепеха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Форель, окунь, водяний вуж, комахи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Дніпро, Дунай, Амазонка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052013"/>
                  </a:ext>
                </a:extLst>
              </a:tr>
              <a:tr h="1220775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Болотна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Надлишок вологи, застійна вода, низький вміст кисню, торфоутворення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Сфагнум, осока, багно, журавлина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Комарі, земноводні, водоплавні птахи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Полісся, Фінляндія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8324198"/>
                  </a:ext>
                </a:extLst>
              </a:tr>
              <a:tr h="1220775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Тимчасові водойми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Періодично пересихають, формують особливі угруповання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Ряска, водорості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Комахи, жаби, равлики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Лісові калюжі, степові ставки</a:t>
                      </a:r>
                    </a:p>
                  </a:txBody>
                  <a:tcPr marL="28842" marR="28842" marT="14421" marB="144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11786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19199"/>
            <a:ext cx="6589199" cy="627915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Морські екосистеми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51A502D4-F4C1-46EF-87BD-09411D77C2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317174"/>
              </p:ext>
            </p:extLst>
          </p:nvPr>
        </p:nvGraphicFramePr>
        <p:xfrm>
          <a:off x="365760" y="647114"/>
          <a:ext cx="8496888" cy="6123810"/>
        </p:xfrm>
        <a:graphic>
          <a:graphicData uri="http://schemas.openxmlformats.org/drawingml/2006/table">
            <a:tbl>
              <a:tblPr/>
              <a:tblGrid>
                <a:gridCol w="2124222">
                  <a:extLst>
                    <a:ext uri="{9D8B030D-6E8A-4147-A177-3AD203B41FA5}">
                      <a16:colId xmlns:a16="http://schemas.microsoft.com/office/drawing/2014/main" val="1604372098"/>
                    </a:ext>
                  </a:extLst>
                </a:gridCol>
                <a:gridCol w="2124222">
                  <a:extLst>
                    <a:ext uri="{9D8B030D-6E8A-4147-A177-3AD203B41FA5}">
                      <a16:colId xmlns:a16="http://schemas.microsoft.com/office/drawing/2014/main" val="4125209628"/>
                    </a:ext>
                  </a:extLst>
                </a:gridCol>
                <a:gridCol w="2124222">
                  <a:extLst>
                    <a:ext uri="{9D8B030D-6E8A-4147-A177-3AD203B41FA5}">
                      <a16:colId xmlns:a16="http://schemas.microsoft.com/office/drawing/2014/main" val="2910594594"/>
                    </a:ext>
                  </a:extLst>
                </a:gridCol>
                <a:gridCol w="2124222">
                  <a:extLst>
                    <a:ext uri="{9D8B030D-6E8A-4147-A177-3AD203B41FA5}">
                      <a16:colId xmlns:a16="http://schemas.microsoft.com/office/drawing/2014/main" val="3711171631"/>
                    </a:ext>
                  </a:extLst>
                </a:gridCol>
              </a:tblGrid>
              <a:tr h="334057">
                <a:tc>
                  <a:txBody>
                    <a:bodyPr/>
                    <a:lstStyle/>
                    <a:p>
                      <a:r>
                        <a:rPr lang="uk-UA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екосистеми</a:t>
                      </a:r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Типові організми</a:t>
                      </a:r>
                      <a:endParaRPr lang="uk-UA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endParaRPr lang="uk-UA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3507414"/>
                  </a:ext>
                </a:extLst>
              </a:tr>
              <a:tr h="1383392">
                <a:tc>
                  <a:txBody>
                    <a:bodyPr/>
                    <a:lstStyle/>
                    <a:p>
                      <a:r>
                        <a:rPr lang="uk-UA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Літосферна (прибережна, літоральна)</a:t>
                      </a:r>
                      <a:endParaRPr lang="uk-UA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Зона між припливом і відпливом; змінні умови солоності, температури й освітлення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Водорості, мідії, краби, морські зірки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Узбережжя Чорного, Балтійського морів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6460536"/>
                  </a:ext>
                </a:extLst>
              </a:tr>
              <a:tr h="1193061">
                <a:tc>
                  <a:txBody>
                    <a:bodyPr/>
                    <a:lstStyle/>
                    <a:p>
                      <a:r>
                        <a:rPr lang="uk-UA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Пелагічна (відкрите море)</a:t>
                      </a:r>
                      <a:endParaRPr lang="uk-UA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Водна товща; велике значення фітопланктону як первинних продуцентів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Планктон, риби, медузи, дельфіни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Атлантичний океан, Середземне море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5672493"/>
                  </a:ext>
                </a:extLst>
              </a:tr>
              <a:tr h="1113513">
                <a:tc>
                  <a:txBody>
                    <a:bodyPr/>
                    <a:lstStyle/>
                    <a:p>
                      <a:r>
                        <a:rPr lang="uk-UA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Бентосна (донна)</a:t>
                      </a:r>
                      <a:endParaRPr lang="uk-UA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Донні шари; слабке освітлення, низька температура, високий тиск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Корали, губки, черви, голкошкірі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Коралові рифи, глибоководні западини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248154"/>
                  </a:ext>
                </a:extLst>
              </a:tr>
              <a:tr h="1193061">
                <a:tc>
                  <a:txBody>
                    <a:bodyPr/>
                    <a:lstStyle/>
                    <a:p>
                      <a:r>
                        <a:rPr lang="uk-UA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Коралові рифи</a:t>
                      </a:r>
                      <a:endParaRPr lang="uk-UA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Найпродуктивніші морські біоценози, формуються кораловими поліпами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Корали, актиї, тропічні риби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Великий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Бар’єрний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риф, </a:t>
                      </a:r>
                      <a:r>
                        <a:rPr lang="ru-RU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Червоне</a:t>
                      </a: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море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7890532"/>
                  </a:ext>
                </a:extLst>
              </a:tr>
              <a:tr h="906726">
                <a:tc>
                  <a:txBody>
                    <a:bodyPr/>
                    <a:lstStyle/>
                    <a:p>
                      <a:r>
                        <a:rPr lang="uk-UA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Естуарні (гирлові)</a:t>
                      </a:r>
                      <a:endParaRPr lang="uk-UA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Змішування прісної та морської води, висока біомаса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Ламінарія, молюски, риби, птахи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Дельта Дунаю, Амазонки</a:t>
                      </a:r>
                    </a:p>
                  </a:txBody>
                  <a:tcPr marL="30717" marR="30717" marT="15359" marB="1535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21555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025" y="154015"/>
            <a:ext cx="7357403" cy="661911"/>
          </a:xfrm>
        </p:spPr>
        <p:txBody>
          <a:bodyPr>
            <a:no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Гірські та полярні екосистеми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69D0D93F-086D-47F9-AFA7-6F300446E6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382529"/>
              </p:ext>
            </p:extLst>
          </p:nvPr>
        </p:nvGraphicFramePr>
        <p:xfrm>
          <a:off x="534572" y="1026942"/>
          <a:ext cx="8159262" cy="5357400"/>
        </p:xfrm>
        <a:graphic>
          <a:graphicData uri="http://schemas.openxmlformats.org/drawingml/2006/table">
            <a:tbl>
              <a:tblPr/>
              <a:tblGrid>
                <a:gridCol w="1814733">
                  <a:extLst>
                    <a:ext uri="{9D8B030D-6E8A-4147-A177-3AD203B41FA5}">
                      <a16:colId xmlns:a16="http://schemas.microsoft.com/office/drawing/2014/main" val="2562797505"/>
                    </a:ext>
                  </a:extLst>
                </a:gridCol>
                <a:gridCol w="3624775">
                  <a:extLst>
                    <a:ext uri="{9D8B030D-6E8A-4147-A177-3AD203B41FA5}">
                      <a16:colId xmlns:a16="http://schemas.microsoft.com/office/drawing/2014/main" val="2694441718"/>
                    </a:ext>
                  </a:extLst>
                </a:gridCol>
                <a:gridCol w="2719754">
                  <a:extLst>
                    <a:ext uri="{9D8B030D-6E8A-4147-A177-3AD203B41FA5}">
                      <a16:colId xmlns:a16="http://schemas.microsoft.com/office/drawing/2014/main" val="3875434253"/>
                    </a:ext>
                  </a:extLst>
                </a:gridCol>
              </a:tblGrid>
              <a:tr h="233560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Гірські екосистеми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Полярні екосистеми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7763579"/>
                  </a:ext>
                </a:extLst>
              </a:tr>
              <a:tr h="734045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Клімат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Зниження температури з висотою, різкі коливання, значна вологість, сильне УФ-випромінювання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Надзвичайно низькі температури, тривала полярна ніч, сильні вітри, мала кількість опадів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6859100"/>
                  </a:ext>
                </a:extLst>
              </a:tr>
              <a:tr h="633948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Рослинність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Вертикальна поясність: ліси → субальпійські кущі → альпійські луки → мохи, лишайники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Мохи, лишайники, карликові кущі, невибагливі трави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7898532"/>
                  </a:ext>
                </a:extLst>
              </a:tr>
              <a:tr h="633948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Тваринний світ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Гірські козли, сарни, орли, бабаки, снігові барси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Арктика — білі ведмеді, північні олені; Антарктика — пінгвіни, тюлені, криль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43012"/>
                  </a:ext>
                </a:extLst>
              </a:tr>
              <a:tr h="734045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Адаптації організмів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Густий шерстяний покрив, здатність до пересування по кам’янистому рельєфу, економія енергії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Товстий шар жиру, теплоізоляційне хутро, сезонні міграції, сповільнений обмін речовин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579428"/>
                  </a:ext>
                </a:extLst>
              </a:tr>
              <a:tr h="533851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Біорізноманіття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Високе у нижніх поясах, знижується з висотою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Низьке, але добре адаптоване до екстремальних умов</a:t>
                      </a:r>
                    </a:p>
                  </a:txBody>
                  <a:tcPr marL="24220" marR="24220" marT="12110" marB="121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163505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</a:t>
            </a:r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екології </a:t>
            </a:r>
            <a:r>
              <a:rPr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3889" y="2133600"/>
            <a:ext cx="7310511" cy="3777622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у вивченні взаємозв’язків між тваринами та навколишнім середовищем, що допомагає зрозуміти, як живі організми пристосовуються до змін природи та людської діяльності. Ця наука має важливе практичне значення — вона дозволяє прогнозувати зміни у чисельності видів, розробляти заходи з охорони біорізноманіття, оптимізувати використання природних ресурсів і забезпечувати екологічну рівновагу в екосистемах.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1" y="251317"/>
            <a:ext cx="7985760" cy="761557"/>
          </a:xfrm>
        </p:spPr>
        <p:txBody>
          <a:bodyPr>
            <a:norm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Адаптації до екстремальних умов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95AC07A8-4323-4CD8-9F4B-E4E2E69341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370115"/>
              </p:ext>
            </p:extLst>
          </p:nvPr>
        </p:nvGraphicFramePr>
        <p:xfrm>
          <a:off x="548640" y="990738"/>
          <a:ext cx="8117058" cy="5615945"/>
        </p:xfrm>
        <a:graphic>
          <a:graphicData uri="http://schemas.openxmlformats.org/drawingml/2006/table">
            <a:tbl>
              <a:tblPr/>
              <a:tblGrid>
                <a:gridCol w="2705686">
                  <a:extLst>
                    <a:ext uri="{9D8B030D-6E8A-4147-A177-3AD203B41FA5}">
                      <a16:colId xmlns:a16="http://schemas.microsoft.com/office/drawing/2014/main" val="2455879820"/>
                    </a:ext>
                  </a:extLst>
                </a:gridCol>
                <a:gridCol w="2705686">
                  <a:extLst>
                    <a:ext uri="{9D8B030D-6E8A-4147-A177-3AD203B41FA5}">
                      <a16:colId xmlns:a16="http://schemas.microsoft.com/office/drawing/2014/main" val="3536257155"/>
                    </a:ext>
                  </a:extLst>
                </a:gridCol>
                <a:gridCol w="2705686">
                  <a:extLst>
                    <a:ext uri="{9D8B030D-6E8A-4147-A177-3AD203B41FA5}">
                      <a16:colId xmlns:a16="http://schemas.microsoft.com/office/drawing/2014/main" val="1219287811"/>
                    </a:ext>
                  </a:extLst>
                </a:gridCol>
              </a:tblGrid>
              <a:tr h="344468">
                <a:tc>
                  <a:txBody>
                    <a:bodyPr/>
                    <a:lstStyle/>
                    <a:p>
                      <a:r>
                        <a:rPr lang="uk-UA" sz="20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Середовище</a:t>
                      </a:r>
                      <a:endParaRPr lang="uk-UA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умови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Типові адаптації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1565001"/>
                  </a:ext>
                </a:extLst>
              </a:tr>
              <a:tr h="941965">
                <a:tc>
                  <a:txBody>
                    <a:bodyPr/>
                    <a:lstStyle/>
                    <a:p>
                      <a:r>
                        <a:rPr lang="uk-UA" sz="20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Арктика, Антарктика</a:t>
                      </a:r>
                      <a:endParaRPr lang="uk-UA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Холод, нестача їжі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Товстий шар жиру, густе хутро, соціальна поведінка (зграї)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444375"/>
                  </a:ext>
                </a:extLst>
              </a:tr>
              <a:tr h="1048598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Пустелі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Посуха, спека, дефіцит їжі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Збереження води, нічна активність, мінімізація випаровування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030888"/>
                  </a:ext>
                </a:extLst>
              </a:tr>
              <a:tr h="1048598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Гори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Низький тиск, холод, УФ-випромінювання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Потовщена кров, компактна будова тіла, темне забарвлення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5556354"/>
                  </a:ext>
                </a:extLst>
              </a:tr>
              <a:tr h="941965">
                <a:tc>
                  <a:txBody>
                    <a:bodyPr/>
                    <a:lstStyle/>
                    <a:p>
                      <a:r>
                        <a:rPr lang="uk-UA" sz="20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Вода (глибоководні зони)</a:t>
                      </a:r>
                      <a:endParaRPr lang="uk-UA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Темрява, високий тиск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Біолюмінесценція, редукція очей, міцна будова клітин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410280"/>
                  </a:ext>
                </a:extLst>
              </a:tr>
              <a:tr h="1245211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Солоні середовища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Висока концентрація солей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Вміння регулювати осмотичний тиск, </a:t>
                      </a:r>
                      <a:r>
                        <a:rPr lang="uk-UA" sz="2000" noProof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солевидільні</a:t>
                      </a:r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залози</a:t>
                      </a:r>
                    </a:p>
                  </a:txBody>
                  <a:tcPr marL="46645" marR="46645" marT="23323" marB="233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58128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52466"/>
            <a:ext cx="6589199" cy="571644"/>
          </a:xfrm>
        </p:spPr>
        <p:txBody>
          <a:bodyPr>
            <a:noAutofit/>
          </a:bodyPr>
          <a:lstStyle/>
          <a:p>
            <a:pPr algn="ctr"/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 людини</a:t>
            </a:r>
          </a:p>
        </p:txBody>
      </p:sp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id="{034CEF36-C280-4F8F-887F-C43CFA4781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4035090"/>
              </p:ext>
            </p:extLst>
          </p:nvPr>
        </p:nvGraphicFramePr>
        <p:xfrm>
          <a:off x="393894" y="731520"/>
          <a:ext cx="8468751" cy="5851792"/>
        </p:xfrm>
        <a:graphic>
          <a:graphicData uri="http://schemas.openxmlformats.org/drawingml/2006/table">
            <a:tbl>
              <a:tblPr/>
              <a:tblGrid>
                <a:gridCol w="2822917">
                  <a:extLst>
                    <a:ext uri="{9D8B030D-6E8A-4147-A177-3AD203B41FA5}">
                      <a16:colId xmlns:a16="http://schemas.microsoft.com/office/drawing/2014/main" val="3411638141"/>
                    </a:ext>
                  </a:extLst>
                </a:gridCol>
                <a:gridCol w="2822917">
                  <a:extLst>
                    <a:ext uri="{9D8B030D-6E8A-4147-A177-3AD203B41FA5}">
                      <a16:colId xmlns:a16="http://schemas.microsoft.com/office/drawing/2014/main" val="1379791154"/>
                    </a:ext>
                  </a:extLst>
                </a:gridCol>
                <a:gridCol w="2822917">
                  <a:extLst>
                    <a:ext uri="{9D8B030D-6E8A-4147-A177-3AD203B41FA5}">
                      <a16:colId xmlns:a16="http://schemas.microsoft.com/office/drawing/2014/main" val="1705274149"/>
                    </a:ext>
                  </a:extLst>
                </a:gridCol>
              </a:tblGrid>
              <a:tr h="374200">
                <a:tc>
                  <a:txBody>
                    <a:bodyPr/>
                    <a:lstStyle/>
                    <a:p>
                      <a:r>
                        <a:rPr lang="uk-UA" sz="18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 впливу</a:t>
                      </a:r>
                      <a:endParaRPr lang="uk-UA" sz="18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Суть процесу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Наслідки для тварин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5069558"/>
                  </a:ext>
                </a:extLst>
              </a:tr>
              <a:tr h="1015687">
                <a:tc>
                  <a:txBody>
                    <a:bodyPr/>
                    <a:lstStyle/>
                    <a:p>
                      <a:r>
                        <a:rPr lang="uk-UA" sz="18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Вирубка лісів</a:t>
                      </a:r>
                      <a:endParaRPr lang="uk-UA" sz="18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Знищення природних місць проживання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Зменшення біорізноманіття, втрата кормової бази, міграція або зникнення видів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60923"/>
                  </a:ext>
                </a:extLst>
              </a:tr>
              <a:tr h="1015687">
                <a:tc>
                  <a:txBody>
                    <a:bodyPr/>
                    <a:lstStyle/>
                    <a:p>
                      <a:r>
                        <a:rPr lang="uk-UA" sz="18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Урбанізація</a:t>
                      </a:r>
                      <a:endParaRPr lang="uk-UA" sz="18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Розширення міст, будівництво доріг, інфраструктури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Фрагментація ареалів, шумове та світлове забруднення, витіснення дикої фауни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1991742"/>
                  </a:ext>
                </a:extLst>
              </a:tr>
              <a:tr h="1176060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Забруднення довкілля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Хімічне, повітряне, водне, ґрунтове забруднення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Отруєння організмів, порушення ланцюгів живлення, накопичення токсинів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9530869"/>
                  </a:ext>
                </a:extLst>
              </a:tr>
              <a:tr h="1176060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Сільське господарство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Використання пестицидів, монокультури, осушення територій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Зменшення кількості запилювачів, земноводних, птахів, деградація екосистем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8517105"/>
                  </a:ext>
                </a:extLst>
              </a:tr>
              <a:tr h="855316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Кліматичні зміни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Наслідок антропогенного парникового ефекту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Зміщення ареалів, порушення сезонних ритмів, вимирання видів</a:t>
                      </a:r>
                    </a:p>
                  </a:txBody>
                  <a:tcPr marL="35983" marR="35983" marT="17992" marB="179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2196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8592" y="57598"/>
            <a:ext cx="6589199" cy="571644"/>
          </a:xfrm>
        </p:spPr>
        <p:txBody>
          <a:bodyPr>
            <a:noAutofit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біорізноманіття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357D22F1-141E-482B-BDA1-626D1210D4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2337706"/>
              </p:ext>
            </p:extLst>
          </p:nvPr>
        </p:nvGraphicFramePr>
        <p:xfrm>
          <a:off x="337625" y="629242"/>
          <a:ext cx="8370279" cy="6084781"/>
        </p:xfrm>
        <a:graphic>
          <a:graphicData uri="http://schemas.openxmlformats.org/drawingml/2006/table">
            <a:tbl>
              <a:tblPr/>
              <a:tblGrid>
                <a:gridCol w="2391507">
                  <a:extLst>
                    <a:ext uri="{9D8B030D-6E8A-4147-A177-3AD203B41FA5}">
                      <a16:colId xmlns:a16="http://schemas.microsoft.com/office/drawing/2014/main" val="2935453645"/>
                    </a:ext>
                  </a:extLst>
                </a:gridCol>
                <a:gridCol w="2813539">
                  <a:extLst>
                    <a:ext uri="{9D8B030D-6E8A-4147-A177-3AD203B41FA5}">
                      <a16:colId xmlns:a16="http://schemas.microsoft.com/office/drawing/2014/main" val="1942571598"/>
                    </a:ext>
                  </a:extLst>
                </a:gridCol>
                <a:gridCol w="3165233">
                  <a:extLst>
                    <a:ext uri="{9D8B030D-6E8A-4147-A177-3AD203B41FA5}">
                      <a16:colId xmlns:a16="http://schemas.microsoft.com/office/drawing/2014/main" val="575528038"/>
                    </a:ext>
                  </a:extLst>
                </a:gridCol>
              </a:tblGrid>
              <a:tr h="527172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Суть процесу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Наслідки для екосистем і тварин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454499"/>
                  </a:ext>
                </a:extLst>
              </a:tr>
              <a:tr h="1477620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Браконьєрство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Незаконне полювання та вилов рідкісних видів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Зменшення чисельності популяцій, зникнення хижаків і великих ссавців, порушення харчових ланцюгів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001819"/>
                  </a:ext>
                </a:extLst>
              </a:tr>
              <a:tr h="1002395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Знищення середовищ існування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Вирубка лісів, осушення боліт, забудова територій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Втрата місць гніздування, міграції або загибель тварин, фрагментація ареалів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010732"/>
                  </a:ext>
                </a:extLst>
              </a:tr>
              <a:tr h="1160803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Кліматичні зміни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Підвищення температури, посухи, танення льодовиків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Зміщення ареалів, порушення сезонних циклів, вимирання видів, які не встигають адаптуватися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9637712"/>
                  </a:ext>
                </a:extLst>
              </a:tr>
              <a:tr h="1002395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Забруднення середовища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Накопичення токсичних речовин у ґрунті, воді, повітрі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Отруєння організмів, мутації, зниження репродуктивної здатності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9375563"/>
                  </a:ext>
                </a:extLst>
              </a:tr>
              <a:tr h="685579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Інвазійні види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Потрапляння чужорідних організмів у нові екосистеми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Витіснення місцевих видів, зміна екологічної рівноваги</a:t>
                      </a:r>
                    </a:p>
                  </a:txBody>
                  <a:tcPr marL="34984" marR="34984" marT="17492" marB="174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96538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108072"/>
            <a:ext cx="6589199" cy="641982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 популяцій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378D09DE-757B-4491-A731-3C560D56D3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170997"/>
              </p:ext>
            </p:extLst>
          </p:nvPr>
        </p:nvGraphicFramePr>
        <p:xfrm>
          <a:off x="534572" y="2133015"/>
          <a:ext cx="8173329" cy="4295922"/>
        </p:xfrm>
        <a:graphic>
          <a:graphicData uri="http://schemas.openxmlformats.org/drawingml/2006/table">
            <a:tbl>
              <a:tblPr/>
              <a:tblGrid>
                <a:gridCol w="2724443">
                  <a:extLst>
                    <a:ext uri="{9D8B030D-6E8A-4147-A177-3AD203B41FA5}">
                      <a16:colId xmlns:a16="http://schemas.microsoft.com/office/drawing/2014/main" val="806552325"/>
                    </a:ext>
                  </a:extLst>
                </a:gridCol>
                <a:gridCol w="2724443">
                  <a:extLst>
                    <a:ext uri="{9D8B030D-6E8A-4147-A177-3AD203B41FA5}">
                      <a16:colId xmlns:a16="http://schemas.microsoft.com/office/drawing/2014/main" val="637692748"/>
                    </a:ext>
                  </a:extLst>
                </a:gridCol>
                <a:gridCol w="2724443">
                  <a:extLst>
                    <a:ext uri="{9D8B030D-6E8A-4147-A177-3AD203B41FA5}">
                      <a16:colId xmlns:a16="http://schemas.microsoft.com/office/drawing/2014/main" val="3977084081"/>
                    </a:ext>
                  </a:extLst>
                </a:gridCol>
              </a:tblGrid>
              <a:tr h="485024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Суть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 застосування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717339"/>
                  </a:ext>
                </a:extLst>
              </a:tr>
              <a:tr h="900758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Охорона природних територій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Створення заповідників, нацпарків, заказників</a:t>
                      </a: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Асканія-Нова (Україна), Єллоустонський парк (США)</a:t>
                      </a: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0970187"/>
                  </a:ext>
                </a:extLst>
              </a:tr>
              <a:tr h="900758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Розведення у неволі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Контрольоване розмноження у зоопарках і розплідниках</a:t>
                      </a: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Розведення зубрів, бізонів, коней Пржевальського</a:t>
                      </a: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6491091"/>
                  </a:ext>
                </a:extLst>
              </a:tr>
              <a:tr h="900758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Реінтродукція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Повернення вирощених тварин у природні ареали</a:t>
                      </a: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Зубр у Карпатах, бізон у Північній Америці</a:t>
                      </a: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9731017"/>
                  </a:ext>
                </a:extLst>
              </a:tr>
              <a:tr h="1108624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Екологічна освіта та моніторинг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Підвищення обізнаності, науковий контроль за популяціями</a:t>
                      </a: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Програми IUCN, WWF, національні червоні книги</a:t>
                      </a:r>
                    </a:p>
                  </a:txBody>
                  <a:tcPr marL="60940" marR="60940" marT="30470" marB="304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3606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81F31BD-8AC1-460A-BC61-01D7E8DA3B74}"/>
              </a:ext>
            </a:extLst>
          </p:cNvPr>
          <p:cNvSpPr txBox="1"/>
          <p:nvPr/>
        </p:nvSpPr>
        <p:spPr>
          <a:xfrm>
            <a:off x="1350497" y="750054"/>
            <a:ext cx="735740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 популяцій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це цілеспрямовані дії людини, спрямовані на збільшення чисельності рідкісних і зникаючих видів через охорону, розведення в неволі та повернення у природне середовище (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реінтродукцію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145809"/>
            <a:ext cx="6589199" cy="740455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Місце тварин у біосфері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022CA995-F21B-4408-8946-5CBA455948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65755"/>
              </p:ext>
            </p:extLst>
          </p:nvPr>
        </p:nvGraphicFramePr>
        <p:xfrm>
          <a:off x="422031" y="819598"/>
          <a:ext cx="8426547" cy="5892593"/>
        </p:xfrm>
        <a:graphic>
          <a:graphicData uri="http://schemas.openxmlformats.org/drawingml/2006/table">
            <a:tbl>
              <a:tblPr/>
              <a:tblGrid>
                <a:gridCol w="2053883">
                  <a:extLst>
                    <a:ext uri="{9D8B030D-6E8A-4147-A177-3AD203B41FA5}">
                      <a16:colId xmlns:a16="http://schemas.microsoft.com/office/drawing/2014/main" val="4032246076"/>
                    </a:ext>
                  </a:extLst>
                </a:gridCol>
                <a:gridCol w="2799471">
                  <a:extLst>
                    <a:ext uri="{9D8B030D-6E8A-4147-A177-3AD203B41FA5}">
                      <a16:colId xmlns:a16="http://schemas.microsoft.com/office/drawing/2014/main" val="2394261794"/>
                    </a:ext>
                  </a:extLst>
                </a:gridCol>
                <a:gridCol w="3573193">
                  <a:extLst>
                    <a:ext uri="{9D8B030D-6E8A-4147-A177-3AD203B41FA5}">
                      <a16:colId xmlns:a16="http://schemas.microsoft.com/office/drawing/2014/main" val="100639022"/>
                    </a:ext>
                  </a:extLst>
                </a:gridCol>
              </a:tblGrid>
              <a:tr h="327521">
                <a:tc>
                  <a:txBody>
                    <a:bodyPr/>
                    <a:lstStyle/>
                    <a:p>
                      <a:r>
                        <a:rPr lang="uk-UA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Функція</a:t>
                      </a:r>
                      <a:endParaRPr lang="uk-UA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Суть</a:t>
                      </a:r>
                      <a:endParaRPr lang="uk-UA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endParaRPr lang="uk-UA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823542"/>
                  </a:ext>
                </a:extLst>
              </a:tr>
              <a:tr h="1470181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Трофічна (харчова)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Участь у ланцюгах живлення: тварини — консументи I–III порядку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Травоїдні (зайці, олені) споживають рослини; хижаки (лисиці, вовки) контролюють їх чисельність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48385"/>
                  </a:ext>
                </a:extLst>
              </a:tr>
              <a:tr h="755428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Регуляторна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Підтримують баланс популяцій у природі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Хижаки зменшують кількість гризунів і хвороб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634210"/>
                  </a:ext>
                </a:extLst>
              </a:tr>
              <a:tr h="898851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Розповсюдження речовин та насіння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Допомагають рослинам поширюватися, формують ґрунт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Птахи, комахи — запилювачі; копитні — утворюють гумус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7422734"/>
                  </a:ext>
                </a:extLst>
              </a:tr>
              <a:tr h="755428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Детритна (очисна)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Переробка органічних решток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Комахи-сапрофаги, грифи, дощові черв’яки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406833"/>
                  </a:ext>
                </a:extLst>
              </a:tr>
              <a:tr h="929756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Індикаторна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Служать показниками стану довкілля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Зникнення амфібій — сигнал забруднення води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7849678"/>
                  </a:ext>
                </a:extLst>
              </a:tr>
              <a:tr h="755428">
                <a:tc>
                  <a:txBody>
                    <a:bodyPr/>
                    <a:lstStyle/>
                    <a:p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Культурна та економічна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Джерело їжі, сировини, естетичної цінності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Домашні тварини, полювання, туризм</a:t>
                      </a:r>
                    </a:p>
                  </a:txBody>
                  <a:tcPr marL="40194" marR="40194" marT="20097" marB="200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335933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6769" y="624110"/>
            <a:ext cx="7127631" cy="852998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завдання дисципліни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83" y="1477108"/>
            <a:ext cx="8764172" cy="4434114"/>
          </a:xfrm>
        </p:spPr>
        <p:txBody>
          <a:bodyPr>
            <a:noAutofit/>
          </a:bodyPr>
          <a:lstStyle/>
          <a:p>
            <a:pPr marL="0" indent="3429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взаємозв’язків тварин із середовищем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дослідження впливу температури, вологості, освітлення, ґрунту та інших факторів на життя тварин.</a:t>
            </a:r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поведінки тварин у природі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вивчення живлення, розмноження, міграцій, територіальної поведінки та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адаптацій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умов існування.</a:t>
            </a:r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 структури та функціонування популяцій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чисельності, динаміки, співвідношення вікових і статевих груп.</a:t>
            </a:r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ролі тварин у екосистемах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їх участь у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колообігу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речовин, енергетичних потоках, запиленні рослин, регуляції чисельності інших видів.</a:t>
            </a:r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впливу людської діяльності на тварин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забруднення, знищення місць проживання, кліматичні зміни, урбанізація.</a:t>
            </a:r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заходів охорони фауни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створення заповідників, відновлення популяцій рідкісних видів, екологічне виховання населення.</a:t>
            </a:r>
          </a:p>
          <a:p>
            <a:pPr marL="0" indent="342900" algn="just">
              <a:lnSpc>
                <a:spcPct val="110000"/>
              </a:lnSpc>
              <a:spcBef>
                <a:spcPts val="0"/>
              </a:spcBef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 завдання спрямовані на збереження біорізноманіття та забезпечення гармонійного співіснування людини з природою.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258350"/>
            <a:ext cx="6589199" cy="1280890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 існування</a:t>
            </a:r>
          </a:p>
        </p:txBody>
      </p:sp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724E36BC-96D5-4C52-8B1E-34A80F21DD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2987138"/>
              </p:ext>
            </p:extLst>
          </p:nvPr>
        </p:nvGraphicFramePr>
        <p:xfrm>
          <a:off x="407963" y="956603"/>
          <a:ext cx="8637564" cy="5767754"/>
        </p:xfrm>
        <a:graphic>
          <a:graphicData uri="http://schemas.openxmlformats.org/drawingml/2006/table">
            <a:tbl>
              <a:tblPr/>
              <a:tblGrid>
                <a:gridCol w="2879188">
                  <a:extLst>
                    <a:ext uri="{9D8B030D-6E8A-4147-A177-3AD203B41FA5}">
                      <a16:colId xmlns:a16="http://schemas.microsoft.com/office/drawing/2014/main" val="2848406458"/>
                    </a:ext>
                  </a:extLst>
                </a:gridCol>
                <a:gridCol w="2879188">
                  <a:extLst>
                    <a:ext uri="{9D8B030D-6E8A-4147-A177-3AD203B41FA5}">
                      <a16:colId xmlns:a16="http://schemas.microsoft.com/office/drawing/2014/main" val="3682584629"/>
                    </a:ext>
                  </a:extLst>
                </a:gridCol>
                <a:gridCol w="2879188">
                  <a:extLst>
                    <a:ext uri="{9D8B030D-6E8A-4147-A177-3AD203B41FA5}">
                      <a16:colId xmlns:a16="http://schemas.microsoft.com/office/drawing/2014/main" val="436327907"/>
                    </a:ext>
                  </a:extLst>
                </a:gridCol>
              </a:tblGrid>
              <a:tr h="383389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Середовище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 тварин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2073162"/>
                  </a:ext>
                </a:extLst>
              </a:tr>
              <a:tr h="1206260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Наземно-повітряне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Птахи, ссавці, комахи, плазуни, земноводні</a:t>
                      </a: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Мінливі температура й вологість; необхідність терморегуляції, дихання атмосферним повітрям.</a:t>
                      </a: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8120668"/>
                  </a:ext>
                </a:extLst>
              </a:tr>
              <a:tr h="1568583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Водне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Риби, молюски, ракоподібні, китоподібні, амфібії</a:t>
                      </a: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Висока густина середовища, стабільна температура, обмежений кисень, дихання зябрами чи легенями.</a:t>
                      </a: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765270"/>
                  </a:ext>
                </a:extLst>
              </a:tr>
              <a:tr h="1209821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Ґрунтове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Дощові черви, личинки комах, кроти</a:t>
                      </a: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Мало світла й кисню, тісний простір; адаптації до риття та малорухливості.</a:t>
                      </a: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768738"/>
                  </a:ext>
                </a:extLst>
              </a:tr>
              <a:tr h="1304858">
                <a:tc>
                  <a:txBody>
                    <a:bodyPr/>
                    <a:lstStyle/>
                    <a:p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Організми інших істот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Гельмінти, кліщі, блохи, воші</a:t>
                      </a: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Паразитизм, живлення за рахунок господаря, спеціальні органи прикріплення.</a:t>
                      </a:r>
                    </a:p>
                  </a:txBody>
                  <a:tcPr marL="36262" marR="36262" marT="18131" marB="1813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5525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 середовища</a:t>
            </a:r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97F2E01F-2243-4160-91AF-DED569EC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475635"/>
              </p:ext>
            </p:extLst>
          </p:nvPr>
        </p:nvGraphicFramePr>
        <p:xfrm>
          <a:off x="436098" y="1406770"/>
          <a:ext cx="8426547" cy="5193305"/>
        </p:xfrm>
        <a:graphic>
          <a:graphicData uri="http://schemas.openxmlformats.org/drawingml/2006/table">
            <a:tbl>
              <a:tblPr/>
              <a:tblGrid>
                <a:gridCol w="2757268">
                  <a:extLst>
                    <a:ext uri="{9D8B030D-6E8A-4147-A177-3AD203B41FA5}">
                      <a16:colId xmlns:a16="http://schemas.microsoft.com/office/drawing/2014/main" val="529978262"/>
                    </a:ext>
                  </a:extLst>
                </a:gridCol>
                <a:gridCol w="2860430">
                  <a:extLst>
                    <a:ext uri="{9D8B030D-6E8A-4147-A177-3AD203B41FA5}">
                      <a16:colId xmlns:a16="http://schemas.microsoft.com/office/drawing/2014/main" val="3649606519"/>
                    </a:ext>
                  </a:extLst>
                </a:gridCol>
                <a:gridCol w="2808849">
                  <a:extLst>
                    <a:ext uri="{9D8B030D-6E8A-4147-A177-3AD203B41FA5}">
                      <a16:colId xmlns:a16="http://schemas.microsoft.com/office/drawing/2014/main" val="48048757"/>
                    </a:ext>
                  </a:extLst>
                </a:gridCol>
              </a:tblGrid>
              <a:tr h="555454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факторів</a:t>
                      </a:r>
                      <a:endParaRPr lang="uk-UA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endParaRPr lang="uk-UA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 на живі організми</a:t>
                      </a:r>
                      <a:endParaRPr lang="uk-UA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571000"/>
                  </a:ext>
                </a:extLst>
              </a:tr>
              <a:tr h="1507661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Абіотичні (неживі)</a:t>
                      </a:r>
                      <a:endParaRPr lang="uk-UA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Світло, температура, вологість, тиск, хімічний склад повітря та води, ґрунт</a:t>
                      </a: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Визначають умови існування, ріст, розвиток, поширення видів</a:t>
                      </a: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050962"/>
                  </a:ext>
                </a:extLst>
              </a:tr>
              <a:tr h="1507661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Біотичні (живі)</a:t>
                      </a:r>
                      <a:endParaRPr lang="uk-UA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Конкуренція, хижацтво, паразитизм, симбіоз, діяльність рослин і тварин</a:t>
                      </a: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Впливають на чисельність, поведінку, харчові зв’язки, еволюцію</a:t>
                      </a: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532895"/>
                  </a:ext>
                </a:extLst>
              </a:tr>
              <a:tr h="1507661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Антропогенні (діяльність людини)</a:t>
                      </a:r>
                      <a:endParaRPr lang="uk-UA" sz="2000" noProof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Забруднення, вирубка лісів, осушення боліт, зміна клімату, агротехнічні заходи</a:t>
                      </a: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Змінюють природні умови, викликають деградацію екосистем або їх відновлення</a:t>
                      </a:r>
                    </a:p>
                  </a:txBody>
                  <a:tcPr marL="60722" marR="60722" marT="30361" marB="303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43437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267949"/>
            <a:ext cx="6589199" cy="712321"/>
          </a:xfrm>
        </p:spPr>
        <p:txBody>
          <a:bodyPr>
            <a:noAutofit/>
          </a:bodyPr>
          <a:lstStyle/>
          <a:p>
            <a:pPr algn="ctr"/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</a:t>
            </a:r>
            <a:r>
              <a:rPr lang="uk-UA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тварин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90BD14-EC42-44E0-B8EB-A11E178DC130}"/>
              </a:ext>
            </a:extLst>
          </p:cNvPr>
          <p:cNvSpPr txBox="1"/>
          <p:nvPr/>
        </p:nvSpPr>
        <p:spPr>
          <a:xfrm>
            <a:off x="246942" y="1329287"/>
            <a:ext cx="865011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 тварин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це здатність організмів пристосовуватися до умов навколишнього середовища, що забезпечує їх виживання, розвиток і розмноження.</a:t>
            </a:r>
          </a:p>
        </p:txBody>
      </p:sp>
      <p:graphicFrame>
        <p:nvGraphicFramePr>
          <p:cNvPr id="8" name="Таблиця 7">
            <a:extLst>
              <a:ext uri="{FF2B5EF4-FFF2-40B4-BE49-F238E27FC236}">
                <a16:creationId xmlns:a16="http://schemas.microsoft.com/office/drawing/2014/main" id="{084FAD8D-72BA-4C86-B6FE-82638C48DD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486442"/>
              </p:ext>
            </p:extLst>
          </p:nvPr>
        </p:nvGraphicFramePr>
        <p:xfrm>
          <a:off x="450166" y="2344950"/>
          <a:ext cx="8446893" cy="4492400"/>
        </p:xfrm>
        <a:graphic>
          <a:graphicData uri="http://schemas.openxmlformats.org/drawingml/2006/table">
            <a:tbl>
              <a:tblPr/>
              <a:tblGrid>
                <a:gridCol w="2574388">
                  <a:extLst>
                    <a:ext uri="{9D8B030D-6E8A-4147-A177-3AD203B41FA5}">
                      <a16:colId xmlns:a16="http://schemas.microsoft.com/office/drawing/2014/main" val="4170848525"/>
                    </a:ext>
                  </a:extLst>
                </a:gridCol>
                <a:gridCol w="3066757">
                  <a:extLst>
                    <a:ext uri="{9D8B030D-6E8A-4147-A177-3AD203B41FA5}">
                      <a16:colId xmlns:a16="http://schemas.microsoft.com/office/drawing/2014/main" val="761586547"/>
                    </a:ext>
                  </a:extLst>
                </a:gridCol>
                <a:gridCol w="2805748">
                  <a:extLst>
                    <a:ext uri="{9D8B030D-6E8A-4147-A177-3AD203B41FA5}">
                      <a16:colId xmlns:a16="http://schemas.microsoft.com/office/drawing/2014/main" val="2514756347"/>
                    </a:ext>
                  </a:extLst>
                </a:gridCol>
              </a:tblGrid>
              <a:tr h="319980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адаптації</a:t>
                      </a:r>
                      <a:endParaRPr lang="uk-UA" sz="200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Суть</a:t>
                      </a:r>
                      <a:endParaRPr lang="uk-UA" sz="200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endParaRPr lang="uk-UA" sz="200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3238753"/>
                  </a:ext>
                </a:extLst>
              </a:tr>
              <a:tr h="1147415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Морфологічна (будова тіла)</a:t>
                      </a:r>
                      <a:endParaRPr lang="uk-UA" sz="200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Зміни у формі, розмірах або будові тіла</a:t>
                      </a: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Густа шерсть у полярного ведмедя; перетинки між пальцями у качок</a:t>
                      </a: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7444668"/>
                  </a:ext>
                </a:extLst>
              </a:tr>
              <a:tr h="1141365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Фізіологічна (внутрішні процеси)</a:t>
                      </a:r>
                      <a:endParaRPr lang="uk-UA" sz="200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Пристосування функцій організму до умов середовища</a:t>
                      </a: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Зимова сплячка у їжаків; концентрація сечі у верблюдів</a:t>
                      </a: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618179"/>
                  </a:ext>
                </a:extLst>
              </a:tr>
              <a:tr h="927359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Поведінкова (етологічна)</a:t>
                      </a:r>
                      <a:endParaRPr lang="uk-UA" sz="200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Зміна поведінки для виживання</a:t>
                      </a: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Міграції птахів; будівництво нір і запасів їжі білками</a:t>
                      </a: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1580721"/>
                  </a:ext>
                </a:extLst>
              </a:tr>
              <a:tr h="715031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Екологічна (життєва стратегія)</a:t>
                      </a:r>
                      <a:endParaRPr lang="uk-UA" sz="2000" noProof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Пристосування до способу життя та середовища</a:t>
                      </a: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000" noProof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Нічна активність сов; життя у зграях у вовків</a:t>
                      </a:r>
                    </a:p>
                  </a:txBody>
                  <a:tcPr marL="65868" marR="65868" marT="32934" marB="3293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01652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838930"/>
          </a:xfrm>
        </p:spPr>
        <p:txBody>
          <a:bodyPr>
            <a:norm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Зональність поширення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786AB6-DD5F-4D1A-99C9-6A9D38A313A0}"/>
              </a:ext>
            </a:extLst>
          </p:cNvPr>
          <p:cNvSpPr txBox="1"/>
          <p:nvPr/>
        </p:nvSpPr>
        <p:spPr>
          <a:xfrm>
            <a:off x="268801" y="1357422"/>
            <a:ext cx="855164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Зональність поширення тварин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це закономірне розташування видів у різних природних зонах Землі залежно від клімату, рельєфу, наявності корму та умов для життя.</a:t>
            </a:r>
          </a:p>
        </p:txBody>
      </p:sp>
      <p:graphicFrame>
        <p:nvGraphicFramePr>
          <p:cNvPr id="6" name="Таблиця 5">
            <a:extLst>
              <a:ext uri="{FF2B5EF4-FFF2-40B4-BE49-F238E27FC236}">
                <a16:creationId xmlns:a16="http://schemas.microsoft.com/office/drawing/2014/main" id="{4FC4A270-E7E6-40C6-9F17-9278C3660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761009"/>
              </p:ext>
            </p:extLst>
          </p:nvPr>
        </p:nvGraphicFramePr>
        <p:xfrm>
          <a:off x="268801" y="2500084"/>
          <a:ext cx="8692320" cy="4376476"/>
        </p:xfrm>
        <a:graphic>
          <a:graphicData uri="http://schemas.openxmlformats.org/drawingml/2006/table">
            <a:tbl>
              <a:tblPr/>
              <a:tblGrid>
                <a:gridCol w="2402400">
                  <a:extLst>
                    <a:ext uri="{9D8B030D-6E8A-4147-A177-3AD203B41FA5}">
                      <a16:colId xmlns:a16="http://schemas.microsoft.com/office/drawing/2014/main" val="3418180026"/>
                    </a:ext>
                  </a:extLst>
                </a:gridCol>
                <a:gridCol w="3392480">
                  <a:extLst>
                    <a:ext uri="{9D8B030D-6E8A-4147-A177-3AD203B41FA5}">
                      <a16:colId xmlns:a16="http://schemas.microsoft.com/office/drawing/2014/main" val="653744279"/>
                    </a:ext>
                  </a:extLst>
                </a:gridCol>
                <a:gridCol w="2897440">
                  <a:extLst>
                    <a:ext uri="{9D8B030D-6E8A-4147-A177-3AD203B41FA5}">
                      <a16:colId xmlns:a16="http://schemas.microsoft.com/office/drawing/2014/main" val="3299724270"/>
                    </a:ext>
                  </a:extLst>
                </a:gridCol>
              </a:tblGrid>
              <a:tr h="236886"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зональності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 тварин</a:t>
                      </a:r>
                      <a:endParaRPr lang="uk-UA" sz="20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314690"/>
                  </a:ext>
                </a:extLst>
              </a:tr>
              <a:tr h="786479">
                <a:tc>
                  <a:txBody>
                    <a:bodyPr/>
                    <a:lstStyle/>
                    <a:p>
                      <a:pPr algn="ctr"/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Широтна зональність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Зміна видового складу тварин від екватора до полюсів через відмінності клімату</a:t>
                      </a: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Леви й антилопи — у саванах; вовки й ведмеді — у тайзі; білі ведмеді — в Арктиці</a:t>
                      </a: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592703"/>
                  </a:ext>
                </a:extLst>
              </a:tr>
              <a:tr h="696948">
                <a:tc>
                  <a:txBody>
                    <a:bodyPr/>
                    <a:lstStyle/>
                    <a:p>
                      <a:pPr algn="ctr"/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Висотна зональність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Зміна тваринного світу з підняттям у гори</a:t>
                      </a: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підніжжі гір — олені, вище — сарни, ще вище — гірські козли, орли</a:t>
                      </a: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663756"/>
                  </a:ext>
                </a:extLst>
              </a:tr>
              <a:tr h="911491">
                <a:tc>
                  <a:txBody>
                    <a:bodyPr/>
                    <a:lstStyle/>
                    <a:p>
                      <a:pPr algn="ctr"/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Водна зональність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водних тварин за глибиною та температурою</a:t>
                      </a: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прибережних водах — краби, риби; у глибинах — кальмари, риби-ліхтарики</a:t>
                      </a: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4112858"/>
                  </a:ext>
                </a:extLst>
              </a:tr>
              <a:tr h="1082397">
                <a:tc>
                  <a:txBody>
                    <a:bodyPr/>
                    <a:lstStyle/>
                    <a:p>
                      <a:pPr algn="ctr"/>
                      <a:r>
                        <a:rPr lang="uk-UA" sz="18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Ландшафтна (місцева)</a:t>
                      </a:r>
                      <a:endParaRPr lang="uk-UA" sz="18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Відмінності у складі тварин у межах однієї зони через різні типи місцевості</a:t>
                      </a: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8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 степу: на пагорбах — ховрахи, у балках — їжаки, у водоймах — жаби</a:t>
                      </a:r>
                    </a:p>
                  </a:txBody>
                  <a:tcPr marL="52516" marR="52516" marT="26258" marB="262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3893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267287"/>
            <a:ext cx="6589199" cy="998806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ніші</a:t>
            </a:r>
          </a:p>
        </p:txBody>
      </p:sp>
      <p:graphicFrame>
        <p:nvGraphicFramePr>
          <p:cNvPr id="4" name="Таблиця 3">
            <a:extLst>
              <a:ext uri="{FF2B5EF4-FFF2-40B4-BE49-F238E27FC236}">
                <a16:creationId xmlns:a16="http://schemas.microsoft.com/office/drawing/2014/main" id="{8157F4E0-0EDD-4226-8835-56ECD00F2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507863"/>
              </p:ext>
            </p:extLst>
          </p:nvPr>
        </p:nvGraphicFramePr>
        <p:xfrm>
          <a:off x="759654" y="1266092"/>
          <a:ext cx="8102991" cy="5439217"/>
        </p:xfrm>
        <a:graphic>
          <a:graphicData uri="http://schemas.openxmlformats.org/drawingml/2006/table">
            <a:tbl>
              <a:tblPr/>
              <a:tblGrid>
                <a:gridCol w="2700997">
                  <a:extLst>
                    <a:ext uri="{9D8B030D-6E8A-4147-A177-3AD203B41FA5}">
                      <a16:colId xmlns:a16="http://schemas.microsoft.com/office/drawing/2014/main" val="2267853810"/>
                    </a:ext>
                  </a:extLst>
                </a:gridCol>
                <a:gridCol w="2700997">
                  <a:extLst>
                    <a:ext uri="{9D8B030D-6E8A-4147-A177-3AD203B41FA5}">
                      <a16:colId xmlns:a16="http://schemas.microsoft.com/office/drawing/2014/main" val="1013389631"/>
                    </a:ext>
                  </a:extLst>
                </a:gridCol>
                <a:gridCol w="2700997">
                  <a:extLst>
                    <a:ext uri="{9D8B030D-6E8A-4147-A177-3AD203B41FA5}">
                      <a16:colId xmlns:a16="http://schemas.microsoft.com/office/drawing/2014/main" val="2035522128"/>
                    </a:ext>
                  </a:extLst>
                </a:gridCol>
              </a:tblGrid>
              <a:tr h="541171"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 екологічної ніші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для виду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 (лисиця звичайна </a:t>
                      </a:r>
                      <a:r>
                        <a:rPr lang="uk-UA" sz="1400" b="1" i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Vulpes vulpes</a:t>
                      </a:r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121921"/>
                  </a:ext>
                </a:extLst>
              </a:tr>
              <a:tr h="987095"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живлення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Всеїдна (вживає як тваринну, так і рослинну їжу)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Живиться дрібними гризунами, птахами, комахами, ягодами, плодами, падаллю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1186185"/>
                  </a:ext>
                </a:extLst>
              </a:tr>
              <a:tr h="750190"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Просторова організація існування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Наземна, переважно лісостепові, польові та лісові екосистеми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Може мешкати поблизу людських поселень, у лісах, на узліссях, у степу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908611"/>
                  </a:ext>
                </a:extLst>
              </a:tr>
              <a:tr h="910189"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Місце у трофічних (харчових) ланцюгах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Вторинний або третинний консумент (хижаки середнього рівня)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Регулює чисельність дрібних гризунів, одночасно є здобиччю для більших хижаків (вовків, орлів)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7566804"/>
                  </a:ext>
                </a:extLst>
              </a:tr>
              <a:tr h="631740"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середовища існування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Наземно-повітряне, адаптоване до широкого спектра умов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Помірні широти, різні ландшафтні зони від Полісся до степу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0764607"/>
                  </a:ext>
                </a:extLst>
              </a:tr>
              <a:tr h="750190"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Поведінкові особливості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Переважно нічна активність, територіальна поведінка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Полює вночі, використовує нори для схованок і виховання потомства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8785643"/>
                  </a:ext>
                </a:extLst>
              </a:tr>
              <a:tr h="868642">
                <a:tc>
                  <a:txBody>
                    <a:bodyPr/>
                    <a:lstStyle/>
                    <a:p>
                      <a:r>
                        <a:rPr lang="uk-UA" sz="1400" b="1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Екологічна роль</a:t>
                      </a:r>
                      <a:endParaRPr lang="uk-UA" sz="1400" noProof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Регулятор популяцій гризунів і комах; сприяє підтриманню екологічної рівноваги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noProof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Знижує ризик поширення епізоотій серед дрібних тварин</a:t>
                      </a:r>
                    </a:p>
                  </a:txBody>
                  <a:tcPr marL="29220" marR="29220" marT="14610" marB="146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57716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популяції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655" y="2133600"/>
            <a:ext cx="7774745" cy="3777622"/>
          </a:xfrm>
        </p:spPr>
        <p:txBody>
          <a:bodyPr>
            <a:normAutofit/>
          </a:bodyPr>
          <a:lstStyle/>
          <a:p>
            <a:pPr algn="just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Популяція – група особин одного виду, що мешкають на певній території, вільно схрещуються і мають спільний генофонд.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Віхоть">
  <a:themeElements>
    <a:clrScheme name="Віхоть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Віхоть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іхоть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TM02892315[[fn=Віхоть]]</Template>
  <TotalTime>24127</TotalTime>
  <Words>2472</Words>
  <Application>Microsoft Office PowerPoint</Application>
  <PresentationFormat>Екран (4:3)</PresentationFormat>
  <Paragraphs>384</Paragraphs>
  <Slides>24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Gothic</vt:lpstr>
      <vt:lpstr>Times New Roman</vt:lpstr>
      <vt:lpstr>Wingdings 3</vt:lpstr>
      <vt:lpstr>Віхоть</vt:lpstr>
      <vt:lpstr>  Лекція 15 Екологія тварин</vt:lpstr>
      <vt:lpstr>Значення екології тварин</vt:lpstr>
      <vt:lpstr>Основні завдання дисципліни</vt:lpstr>
      <vt:lpstr>Середовище існування</vt:lpstr>
      <vt:lpstr>Фактори середовища</vt:lpstr>
      <vt:lpstr>Адаптація тварин</vt:lpstr>
      <vt:lpstr>Зональність поширення</vt:lpstr>
      <vt:lpstr>Екологічні ніші</vt:lpstr>
      <vt:lpstr>Поняття популяції</vt:lpstr>
      <vt:lpstr>Динаміка популяцій</vt:lpstr>
      <vt:lpstr>Регуляція чисельності</vt:lpstr>
      <vt:lpstr>Міграції тварин</vt:lpstr>
      <vt:lpstr>Тварини в екосистемах</vt:lpstr>
      <vt:lpstr>Трофічні рівні</vt:lpstr>
      <vt:lpstr>Хижацтво, паразитизм, симбіоз</vt:lpstr>
      <vt:lpstr>Наземні біоми</vt:lpstr>
      <vt:lpstr>Прісноводні екосистеми</vt:lpstr>
      <vt:lpstr>Морські екосистеми</vt:lpstr>
      <vt:lpstr>Гірські та полярні екосистеми</vt:lpstr>
      <vt:lpstr>Адаптації до екстремальних умов</vt:lpstr>
      <vt:lpstr>Вплив людини</vt:lpstr>
      <vt:lpstr>Зниження біорізноманіття</vt:lpstr>
      <vt:lpstr>Відновлення популяцій</vt:lpstr>
      <vt:lpstr>Місце тварин у біосфері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15 Екологія тварин</dc:title>
  <dc:subject/>
  <dc:creator>Lenovo</dc:creator>
  <cp:keywords/>
  <dc:description>generated using python-pptx</dc:description>
  <cp:lastModifiedBy>Lenovo</cp:lastModifiedBy>
  <cp:revision>19</cp:revision>
  <dcterms:created xsi:type="dcterms:W3CDTF">2013-01-27T09:14:16Z</dcterms:created>
  <dcterms:modified xsi:type="dcterms:W3CDTF">2025-10-27T08:14:46Z</dcterms:modified>
  <cp:category/>
</cp:coreProperties>
</file>