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4" r:id="rId12"/>
    <p:sldId id="273" r:id="rId13"/>
    <p:sldId id="275" r:id="rId14"/>
    <p:sldId id="280" r:id="rId15"/>
    <p:sldId id="276" r:id="rId16"/>
    <p:sldId id="281" r:id="rId17"/>
    <p:sldId id="282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3D"/>
    <a:srgbClr val="9F9573"/>
    <a:srgbClr val="FF4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4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8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4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B344-7725-49E8-B2DE-81DEEEB4FF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E00F-3AE0-46DE-ACFA-10988DA7A79C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0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6995"/>
            <a:ext cx="9144000" cy="2387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429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Паразитичні безхребетні тварини.</a:t>
            </a:r>
            <a:endParaRPr lang="en-US" b="1" dirty="0">
              <a:solidFill>
                <a:srgbClr val="FF429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2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06087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Гострики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9" y="2269374"/>
            <a:ext cx="5564981" cy="458862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9841" y="1363287"/>
            <a:ext cx="2949178" cy="5012575"/>
          </a:xfrm>
        </p:spPr>
        <p:txBody>
          <a:bodyPr>
            <a:normAutofit/>
          </a:bodyPr>
          <a:lstStyle/>
          <a:p>
            <a:r>
              <a:rPr lang="ru-RU" sz="2400" dirty="0" err="1"/>
              <a:t>Гострик</a:t>
            </a:r>
            <a:r>
              <a:rPr lang="ru-RU" sz="2400" dirty="0"/>
              <a:t> — </a:t>
            </a:r>
            <a:r>
              <a:rPr lang="ru-RU" sz="2400" dirty="0" err="1"/>
              <a:t>інший</a:t>
            </a:r>
            <a:r>
              <a:rPr lang="ru-RU" sz="2400" dirty="0"/>
              <a:t> </a:t>
            </a:r>
            <a:r>
              <a:rPr lang="ru-RU" sz="2400" dirty="0" err="1"/>
              <a:t>поширений</a:t>
            </a:r>
            <a:r>
              <a:rPr lang="ru-RU" sz="2400" dirty="0"/>
              <a:t> паразит </a:t>
            </a:r>
            <a:r>
              <a:rPr lang="ru-RU" sz="2400" dirty="0" err="1"/>
              <a:t>людини</a:t>
            </a:r>
            <a:r>
              <a:rPr lang="ru-RU" sz="2400" dirty="0"/>
              <a:t> — </a:t>
            </a:r>
            <a:r>
              <a:rPr lang="ru-RU" sz="2400" dirty="0" err="1"/>
              <a:t>мешкає</a:t>
            </a:r>
            <a:r>
              <a:rPr lang="ru-RU" sz="2400" dirty="0"/>
              <a:t> в </a:t>
            </a:r>
            <a:r>
              <a:rPr lang="ru-RU" sz="2400" dirty="0" err="1"/>
              <a:t>нижньому</a:t>
            </a:r>
            <a:r>
              <a:rPr lang="ru-RU" sz="2400" dirty="0"/>
              <a:t> </a:t>
            </a:r>
            <a:r>
              <a:rPr lang="ru-RU" sz="2400" dirty="0" err="1"/>
              <a:t>відділі</a:t>
            </a:r>
            <a:r>
              <a:rPr lang="ru-RU" sz="2400" dirty="0"/>
              <a:t> тонких кишок.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зустрічається</a:t>
            </a:r>
            <a:r>
              <a:rPr lang="ru-RU" sz="2400" dirty="0"/>
              <a:t> у </a:t>
            </a:r>
            <a:r>
              <a:rPr lang="ru-RU" sz="2400" dirty="0" err="1"/>
              <a:t>дітей</a:t>
            </a:r>
            <a:r>
              <a:rPr lang="ru-RU" sz="2400" dirty="0"/>
              <a:t>. </a:t>
            </a:r>
            <a:r>
              <a:rPr lang="ru-RU" sz="2400" dirty="0" err="1"/>
              <a:t>Зараження</a:t>
            </a:r>
            <a:r>
              <a:rPr lang="ru-RU" sz="2400" dirty="0"/>
              <a:t> ним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вдихання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з </a:t>
            </a:r>
            <a:r>
              <a:rPr lang="ru-RU" sz="2400" dirty="0" err="1"/>
              <a:t>пилом</a:t>
            </a:r>
            <a:r>
              <a:rPr lang="ru-RU" sz="2400" dirty="0"/>
              <a:t>, через </a:t>
            </a:r>
            <a:r>
              <a:rPr lang="ru-RU" sz="2400" dirty="0" err="1"/>
              <a:t>постільну</a:t>
            </a:r>
            <a:r>
              <a:rPr lang="ru-RU" sz="2400" dirty="0"/>
              <a:t> та </a:t>
            </a:r>
            <a:r>
              <a:rPr lang="ru-RU" sz="2400" dirty="0" err="1"/>
              <a:t>натільну</a:t>
            </a:r>
            <a:r>
              <a:rPr lang="ru-RU" sz="2400" dirty="0"/>
              <a:t> </a:t>
            </a:r>
            <a:r>
              <a:rPr lang="ru-RU" sz="2400" dirty="0" err="1"/>
              <a:t>білизну</a:t>
            </a:r>
            <a:r>
              <a:rPr lang="ru-RU" sz="2400" dirty="0"/>
              <a:t>, </a:t>
            </a:r>
            <a:r>
              <a:rPr lang="ru-RU" sz="2400" dirty="0" err="1"/>
              <a:t>іграшки</a:t>
            </a:r>
            <a:r>
              <a:rPr lang="ru-RU" sz="2400" dirty="0"/>
              <a:t>, </a:t>
            </a:r>
            <a:r>
              <a:rPr lang="ru-RU" sz="2400" dirty="0" err="1"/>
              <a:t>брудні</a:t>
            </a:r>
            <a:r>
              <a:rPr lang="ru-RU" sz="2400" dirty="0"/>
              <a:t> руки.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62" y="397279"/>
            <a:ext cx="32956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2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2296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Трихінела</a:t>
            </a:r>
            <a:r>
              <a:rPr lang="uk-UA" sz="4000" dirty="0"/>
              <a:t> 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9" y="2357301"/>
            <a:ext cx="5564981" cy="43951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280160"/>
            <a:ext cx="2949178" cy="4937760"/>
          </a:xfrm>
        </p:spPr>
        <p:txBody>
          <a:bodyPr>
            <a:noAutofit/>
          </a:bodyPr>
          <a:lstStyle/>
          <a:p>
            <a:r>
              <a:rPr lang="ru-RU" sz="2000" dirty="0" err="1"/>
              <a:t>Збудник</a:t>
            </a:r>
            <a:r>
              <a:rPr lang="ru-RU" sz="2000" dirty="0"/>
              <a:t> </a:t>
            </a:r>
            <a:r>
              <a:rPr lang="ru-RU" sz="2000" dirty="0" err="1"/>
              <a:t>трихінельозу</a:t>
            </a:r>
            <a:r>
              <a:rPr lang="ru-RU" sz="2000" dirty="0"/>
              <a:t> . Личинки </a:t>
            </a:r>
            <a:r>
              <a:rPr lang="ru-RU" sz="2000" dirty="0" err="1"/>
              <a:t>трихінели</a:t>
            </a:r>
            <a:r>
              <a:rPr lang="ru-RU" sz="2000" dirty="0"/>
              <a:t> </a:t>
            </a:r>
            <a:r>
              <a:rPr lang="ru-RU" sz="2000" dirty="0" err="1"/>
              <a:t>потрапляють</a:t>
            </a:r>
            <a:r>
              <a:rPr lang="ru-RU" sz="2000" dirty="0"/>
              <a:t> у </a:t>
            </a:r>
            <a:r>
              <a:rPr lang="ru-RU" sz="2000" dirty="0" err="1"/>
              <a:t>м</a:t>
            </a:r>
            <a:r>
              <a:rPr lang="ru-RU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'</a:t>
            </a:r>
            <a:r>
              <a:rPr lang="ru-RU" sz="2000" dirty="0" err="1"/>
              <a:t>язи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ссавців</a:t>
            </a:r>
            <a:r>
              <a:rPr lang="ru-RU" sz="2000" dirty="0"/>
              <a:t>, де </a:t>
            </a:r>
            <a:r>
              <a:rPr lang="ru-RU" sz="2000" dirty="0" err="1"/>
              <a:t>вкриваються</a:t>
            </a:r>
            <a:r>
              <a:rPr lang="ru-RU" sz="2000" dirty="0"/>
              <a:t> </a:t>
            </a:r>
            <a:r>
              <a:rPr lang="ru-RU" sz="2000" dirty="0" err="1"/>
              <a:t>щільною</a:t>
            </a:r>
            <a:r>
              <a:rPr lang="ru-RU" sz="2000" dirty="0"/>
              <a:t> </a:t>
            </a:r>
            <a:r>
              <a:rPr lang="ru-RU" sz="2000" dirty="0" err="1"/>
              <a:t>оболонкою</a:t>
            </a:r>
            <a:r>
              <a:rPr lang="ru-RU" sz="2000" dirty="0"/>
              <a:t>.</a:t>
            </a:r>
          </a:p>
          <a:p>
            <a:r>
              <a:rPr lang="ru-RU" sz="2000" dirty="0"/>
              <a:t>Людина </a:t>
            </a:r>
            <a:r>
              <a:rPr lang="ru-RU" sz="2000" dirty="0" err="1"/>
              <a:t>заражається</a:t>
            </a:r>
            <a:r>
              <a:rPr lang="ru-RU" sz="2000" dirty="0"/>
              <a:t> </a:t>
            </a:r>
            <a:r>
              <a:rPr lang="ru-RU" sz="2000" dirty="0" err="1"/>
              <a:t>трихінельозом</a:t>
            </a:r>
            <a:r>
              <a:rPr lang="ru-RU" sz="2000" dirty="0"/>
              <a:t> при </a:t>
            </a:r>
            <a:r>
              <a:rPr lang="ru-RU" sz="2000" dirty="0" err="1"/>
              <a:t>вживанні</a:t>
            </a:r>
            <a:r>
              <a:rPr lang="ru-RU" sz="2000" dirty="0"/>
              <a:t> в </a:t>
            </a:r>
            <a:r>
              <a:rPr lang="ru-RU" sz="2000" dirty="0" err="1"/>
              <a:t>їжу</a:t>
            </a:r>
            <a:r>
              <a:rPr lang="ru-RU" sz="2000" dirty="0"/>
              <a:t> </a:t>
            </a:r>
            <a:r>
              <a:rPr lang="ru-RU" sz="2000" dirty="0" err="1"/>
              <a:t>зараженого</a:t>
            </a:r>
            <a:r>
              <a:rPr lang="ru-RU" sz="2000" dirty="0"/>
              <a:t> </a:t>
            </a:r>
            <a:r>
              <a:rPr lang="ru-RU" sz="2000" dirty="0" err="1"/>
              <a:t>м’яса</a:t>
            </a:r>
            <a:r>
              <a:rPr lang="ru-RU" sz="2000" dirty="0"/>
              <a:t> </a:t>
            </a:r>
            <a:r>
              <a:rPr lang="ru-RU" sz="2000" dirty="0" err="1"/>
              <a:t>свині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диких </a:t>
            </a:r>
            <a:r>
              <a:rPr lang="ru-RU" sz="2000" dirty="0" err="1"/>
              <a:t>тварин</a:t>
            </a:r>
            <a:r>
              <a:rPr lang="ru-RU" sz="2000" dirty="0"/>
              <a:t>. В </a:t>
            </a:r>
            <a:r>
              <a:rPr lang="ru-RU" sz="2000" dirty="0" err="1"/>
              <a:t>природі</a:t>
            </a:r>
            <a:r>
              <a:rPr lang="ru-RU" sz="2000" dirty="0"/>
              <a:t> </a:t>
            </a:r>
            <a:r>
              <a:rPr lang="ru-RU" sz="2000" dirty="0" err="1"/>
              <a:t>інкапсульовані</a:t>
            </a:r>
            <a:r>
              <a:rPr lang="ru-RU" sz="2000" dirty="0"/>
              <a:t> личинки </a:t>
            </a:r>
            <a:r>
              <a:rPr lang="ru-RU" sz="2000" dirty="0" err="1"/>
              <a:t>трихінел</a:t>
            </a:r>
            <a:r>
              <a:rPr lang="ru-RU" sz="2000" dirty="0"/>
              <a:t> </a:t>
            </a:r>
            <a:r>
              <a:rPr lang="ru-RU" sz="2000" dirty="0" err="1"/>
              <a:t>довгий</a:t>
            </a:r>
            <a:r>
              <a:rPr lang="ru-RU" sz="2000" dirty="0"/>
              <a:t> час </a:t>
            </a:r>
            <a:r>
              <a:rPr lang="ru-RU" sz="2000" dirty="0" err="1"/>
              <a:t>зберігаються</a:t>
            </a:r>
            <a:r>
              <a:rPr lang="ru-RU" sz="2000" dirty="0"/>
              <a:t> в трупах </a:t>
            </a:r>
            <a:r>
              <a:rPr lang="ru-RU" sz="2000" dirty="0" err="1"/>
              <a:t>померлих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, </a:t>
            </a:r>
            <a:r>
              <a:rPr lang="ru-RU" sz="2000" dirty="0" err="1"/>
              <a:t>поїдаючи</a:t>
            </a:r>
            <a:r>
              <a:rPr lang="ru-RU" sz="2000" dirty="0"/>
              <a:t>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заражаються</a:t>
            </a:r>
            <a:r>
              <a:rPr lang="ru-RU" sz="2000" dirty="0"/>
              <a:t> </a:t>
            </a:r>
            <a:r>
              <a:rPr lang="ru-RU" sz="2000" dirty="0" err="1"/>
              <a:t>хижаки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9" y="237172"/>
            <a:ext cx="5238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99505"/>
            <a:ext cx="7886700" cy="1122219"/>
          </a:xfrm>
        </p:spPr>
        <p:txBody>
          <a:bodyPr>
            <a:normAutofit/>
          </a:bodyPr>
          <a:lstStyle/>
          <a:p>
            <a:r>
              <a:rPr lang="uk-UA" dirty="0"/>
              <a:t>ЗАПАМ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'</a:t>
            </a:r>
            <a:r>
              <a:rPr lang="uk-UA" dirty="0"/>
              <a:t>ЯТАЙ 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1321724"/>
            <a:ext cx="7886700" cy="5311832"/>
          </a:xfrm>
        </p:spPr>
        <p:txBody>
          <a:bodyPr>
            <a:noAutofit/>
          </a:bodyPr>
          <a:lstStyle/>
          <a:p>
            <a:r>
              <a:rPr lang="ru-RU" sz="2800" dirty="0" err="1"/>
              <a:t>Глисти</a:t>
            </a:r>
            <a:r>
              <a:rPr lang="ru-RU" sz="2800" dirty="0"/>
              <a:t> </a:t>
            </a:r>
            <a:r>
              <a:rPr lang="ru-RU" sz="2800" dirty="0" err="1"/>
              <a:t>викликають</a:t>
            </a:r>
            <a:r>
              <a:rPr lang="ru-RU" sz="2800" dirty="0"/>
              <a:t> у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захворювання</a:t>
            </a:r>
            <a:r>
              <a:rPr lang="ru-RU" sz="2800" dirty="0"/>
              <a:t> (</a:t>
            </a:r>
            <a:r>
              <a:rPr lang="ru-RU" sz="2800" dirty="0" err="1">
                <a:solidFill>
                  <a:srgbClr val="FF0000"/>
                </a:solidFill>
              </a:rPr>
              <a:t>гельмінтози</a:t>
            </a:r>
            <a:r>
              <a:rPr lang="ru-RU" sz="2800" dirty="0"/>
              <a:t>), </a:t>
            </a:r>
            <a:r>
              <a:rPr lang="ru-RU" sz="2800" dirty="0" err="1"/>
              <a:t>які</a:t>
            </a:r>
            <a:r>
              <a:rPr lang="ru-RU" sz="2800" dirty="0"/>
              <a:t> негативно </a:t>
            </a:r>
            <a:r>
              <a:rPr lang="ru-RU" sz="2800" dirty="0" err="1"/>
              <a:t>впливають</a:t>
            </a:r>
            <a:r>
              <a:rPr lang="ru-RU" sz="2800" dirty="0"/>
              <a:t> на стан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. </a:t>
            </a:r>
          </a:p>
          <a:p>
            <a:r>
              <a:rPr lang="ru-RU" sz="2800" dirty="0" err="1"/>
              <a:t>Глисти</a:t>
            </a:r>
            <a:r>
              <a:rPr lang="ru-RU" sz="2800" dirty="0"/>
              <a:t> </a:t>
            </a:r>
            <a:r>
              <a:rPr lang="ru-RU" sz="2800" dirty="0" err="1"/>
              <a:t>знижують</a:t>
            </a:r>
            <a:r>
              <a:rPr lang="ru-RU" sz="2800" dirty="0"/>
              <a:t> </a:t>
            </a:r>
            <a:r>
              <a:rPr lang="ru-RU" sz="2800" dirty="0" err="1"/>
              <a:t>працездатність</a:t>
            </a:r>
            <a:r>
              <a:rPr lang="ru-RU" sz="2800" dirty="0"/>
              <a:t>, </a:t>
            </a:r>
            <a:r>
              <a:rPr lang="ru-RU" sz="2800" dirty="0" err="1"/>
              <a:t>викликають</a:t>
            </a:r>
            <a:r>
              <a:rPr lang="ru-RU" sz="2800" dirty="0"/>
              <a:t> </a:t>
            </a:r>
            <a:r>
              <a:rPr lang="ru-RU" sz="2800" dirty="0" err="1"/>
              <a:t>слабкість</a:t>
            </a:r>
            <a:r>
              <a:rPr lang="ru-RU" sz="2800" dirty="0"/>
              <a:t>, </a:t>
            </a:r>
            <a:r>
              <a:rPr lang="ru-RU" sz="2800" dirty="0" err="1"/>
              <a:t>запаморочення</a:t>
            </a:r>
            <a:r>
              <a:rPr lang="ru-RU" sz="2800" dirty="0"/>
              <a:t>, </a:t>
            </a:r>
            <a:r>
              <a:rPr lang="ru-RU" sz="2800" dirty="0" err="1"/>
              <a:t>нудоту</a:t>
            </a:r>
            <a:r>
              <a:rPr lang="ru-RU" sz="2800" dirty="0"/>
              <a:t>, </a:t>
            </a:r>
            <a:r>
              <a:rPr lang="ru-RU" sz="2800" dirty="0" err="1"/>
              <a:t>блювоту</a:t>
            </a:r>
            <a:r>
              <a:rPr lang="ru-RU" sz="2800" dirty="0"/>
              <a:t>, </a:t>
            </a:r>
            <a:r>
              <a:rPr lang="ru-RU" sz="2800" dirty="0" err="1"/>
              <a:t>головний</a:t>
            </a:r>
            <a:r>
              <a:rPr lang="ru-RU" sz="2800" dirty="0"/>
              <a:t> </a:t>
            </a:r>
            <a:r>
              <a:rPr lang="ru-RU" sz="2800" dirty="0" err="1"/>
              <a:t>біль</a:t>
            </a:r>
            <a:r>
              <a:rPr lang="ru-RU" sz="2800" dirty="0"/>
              <a:t>, </a:t>
            </a:r>
            <a:r>
              <a:rPr lang="ru-RU" sz="2800" dirty="0" err="1"/>
              <a:t>роздратованість</a:t>
            </a:r>
            <a:r>
              <a:rPr lang="ru-RU" sz="2800" dirty="0"/>
              <a:t>, </a:t>
            </a:r>
            <a:r>
              <a:rPr lang="ru-RU" sz="2800" dirty="0" err="1"/>
              <a:t>біль</a:t>
            </a:r>
            <a:r>
              <a:rPr lang="ru-RU" sz="2800" dirty="0"/>
              <a:t> в </a:t>
            </a:r>
            <a:r>
              <a:rPr lang="ru-RU" sz="2800" dirty="0" err="1"/>
              <a:t>животі</a:t>
            </a:r>
            <a:r>
              <a:rPr lang="ru-RU" sz="2800" dirty="0"/>
              <a:t>, часто </a:t>
            </a:r>
            <a:r>
              <a:rPr lang="ru-RU" sz="2800" dirty="0" err="1"/>
              <a:t>спричинюють</a:t>
            </a:r>
            <a:r>
              <a:rPr lang="ru-RU" sz="2800" dirty="0"/>
              <a:t> </a:t>
            </a:r>
            <a:r>
              <a:rPr lang="ru-RU" sz="2800" dirty="0" err="1"/>
              <a:t>малокрів’я</a:t>
            </a:r>
            <a:r>
              <a:rPr lang="ru-RU" sz="2800" dirty="0"/>
              <a:t>, </a:t>
            </a:r>
            <a:r>
              <a:rPr lang="ru-RU" sz="2800" dirty="0" err="1"/>
              <a:t>алергічні</a:t>
            </a:r>
            <a:r>
              <a:rPr lang="ru-RU" sz="2800" dirty="0"/>
              <a:t> прояви. </a:t>
            </a:r>
            <a:r>
              <a:rPr lang="ru-RU" sz="2800" dirty="0" err="1"/>
              <a:t>Нерідко</a:t>
            </a:r>
            <a:r>
              <a:rPr lang="ru-RU" sz="2800" dirty="0"/>
              <a:t> у </a:t>
            </a:r>
            <a:r>
              <a:rPr lang="ru-RU" sz="2800" dirty="0" err="1"/>
              <a:t>хворих</a:t>
            </a:r>
            <a:r>
              <a:rPr lang="ru-RU" sz="2800" dirty="0"/>
              <a:t> </a:t>
            </a:r>
            <a:r>
              <a:rPr lang="ru-RU" sz="2800" dirty="0" err="1"/>
              <a:t>спостерігається</a:t>
            </a:r>
            <a:r>
              <a:rPr lang="ru-RU" sz="2800" dirty="0"/>
              <a:t> </a:t>
            </a:r>
            <a:r>
              <a:rPr lang="ru-RU" sz="2800" dirty="0" err="1"/>
              <a:t>порушення</a:t>
            </a:r>
            <a:r>
              <a:rPr lang="ru-RU" sz="2800" dirty="0"/>
              <a:t> </a:t>
            </a:r>
            <a:r>
              <a:rPr lang="ru-RU" sz="2800" dirty="0" err="1"/>
              <a:t>апетиту</a:t>
            </a:r>
            <a:r>
              <a:rPr lang="ru-RU" sz="2800" dirty="0"/>
              <a:t>, </a:t>
            </a:r>
            <a:r>
              <a:rPr lang="ru-RU" sz="2800" dirty="0" err="1"/>
              <a:t>розвиваються</a:t>
            </a:r>
            <a:r>
              <a:rPr lang="ru-RU" sz="2800" dirty="0"/>
              <a:t> </a:t>
            </a:r>
            <a:r>
              <a:rPr lang="ru-RU" sz="2800" dirty="0" err="1"/>
              <a:t>запальні</a:t>
            </a:r>
            <a:r>
              <a:rPr lang="ru-RU" sz="2800" dirty="0"/>
              <a:t> </a:t>
            </a:r>
            <a:r>
              <a:rPr lang="ru-RU" sz="2800" dirty="0" err="1"/>
              <a:t>процеси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травлення</a:t>
            </a:r>
            <a:r>
              <a:rPr lang="ru-RU" sz="2800" dirty="0"/>
              <a:t>, </a:t>
            </a:r>
            <a:r>
              <a:rPr lang="ru-RU" sz="2800" dirty="0" err="1"/>
              <a:t>ускладнюється</a:t>
            </a:r>
            <a:r>
              <a:rPr lang="ru-RU" sz="2800" dirty="0"/>
              <a:t> </a:t>
            </a:r>
            <a:r>
              <a:rPr lang="ru-RU" sz="2800" dirty="0" err="1"/>
              <a:t>перебіг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захворювань</a:t>
            </a:r>
            <a:r>
              <a:rPr lang="ru-RU" sz="2800" dirty="0"/>
              <a:t>. Особливо тяжко </a:t>
            </a:r>
            <a:r>
              <a:rPr lang="ru-RU" sz="2800" dirty="0" err="1"/>
              <a:t>переносять</a:t>
            </a:r>
            <a:r>
              <a:rPr lang="ru-RU" sz="2800" dirty="0"/>
              <a:t> </a:t>
            </a:r>
            <a:r>
              <a:rPr lang="ru-RU" sz="2800" dirty="0" err="1"/>
              <a:t>глистяні</a:t>
            </a:r>
            <a:r>
              <a:rPr lang="ru-RU" sz="2800" dirty="0"/>
              <a:t> </a:t>
            </a:r>
            <a:r>
              <a:rPr lang="ru-RU" sz="2800" dirty="0" err="1"/>
              <a:t>інвазії</a:t>
            </a:r>
            <a:r>
              <a:rPr lang="ru-RU" sz="2800" dirty="0"/>
              <a:t> </a:t>
            </a:r>
            <a:r>
              <a:rPr lang="ru-RU" sz="2800" dirty="0" err="1"/>
              <a:t>діти</a:t>
            </a:r>
            <a:r>
              <a:rPr lang="ru-RU" sz="2800" dirty="0"/>
              <a:t>,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вони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відставати</a:t>
            </a:r>
            <a:r>
              <a:rPr lang="ru-RU" sz="2800" dirty="0"/>
              <a:t> в </a:t>
            </a:r>
            <a:r>
              <a:rPr lang="ru-RU" sz="2800" dirty="0" err="1"/>
              <a:t>фізичному</a:t>
            </a:r>
            <a:r>
              <a:rPr lang="ru-RU" sz="2800" dirty="0"/>
              <a:t> та </a:t>
            </a:r>
            <a:r>
              <a:rPr lang="ru-RU" sz="2800" dirty="0" err="1"/>
              <a:t>розумовому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531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Ектопаразити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" y="1360112"/>
            <a:ext cx="3995651" cy="29813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773084"/>
            <a:ext cx="3886200" cy="584384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Кільчасті черви. </a:t>
            </a:r>
            <a:r>
              <a:rPr lang="uk-UA" dirty="0">
                <a:solidFill>
                  <a:srgbClr val="FFFF00"/>
                </a:solidFill>
              </a:rPr>
              <a:t>П</a:t>
            </a:r>
            <a:r>
              <a:rPr lang="uk-UA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'</a:t>
            </a:r>
            <a:r>
              <a:rPr lang="uk-UA" dirty="0">
                <a:solidFill>
                  <a:srgbClr val="FFFF00"/>
                </a:solidFill>
              </a:rPr>
              <a:t>явка.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Україні</a:t>
            </a:r>
            <a:r>
              <a:rPr lang="ru-RU" sz="2400" dirty="0"/>
              <a:t> </a:t>
            </a:r>
            <a:r>
              <a:rPr lang="ru-RU" sz="2400" dirty="0" err="1"/>
              <a:t>знайдено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25 </a:t>
            </a:r>
            <a:r>
              <a:rPr lang="ru-RU" sz="2400" dirty="0" err="1"/>
              <a:t>видів</a:t>
            </a:r>
            <a:r>
              <a:rPr lang="ru-RU" sz="2400" dirty="0"/>
              <a:t>. </a:t>
            </a:r>
            <a:r>
              <a:rPr lang="ru-RU" sz="2400" dirty="0" err="1"/>
              <a:t>П'явки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належать до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, </a:t>
            </a:r>
            <a:r>
              <a:rPr lang="ru-RU" sz="2400" dirty="0" err="1"/>
              <a:t>живляться</a:t>
            </a:r>
            <a:r>
              <a:rPr lang="ru-RU" sz="2400" dirty="0"/>
              <a:t> </a:t>
            </a:r>
            <a:r>
              <a:rPr lang="ru-RU" sz="2400" dirty="0" err="1"/>
              <a:t>кров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'</a:t>
            </a:r>
            <a:r>
              <a:rPr lang="ru-RU" sz="2400" dirty="0" err="1"/>
              <a:t>ю</a:t>
            </a:r>
            <a:r>
              <a:rPr lang="ru-RU" sz="2400" dirty="0"/>
              <a:t> </a:t>
            </a:r>
            <a:r>
              <a:rPr lang="ru-RU" sz="2400" dirty="0" err="1"/>
              <a:t>хребетних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(</a:t>
            </a:r>
            <a:r>
              <a:rPr lang="ru-RU" sz="2400" dirty="0" err="1"/>
              <a:t>риб</a:t>
            </a:r>
            <a:r>
              <a:rPr lang="ru-RU" sz="2400" dirty="0"/>
              <a:t>, </a:t>
            </a:r>
            <a:r>
              <a:rPr lang="ru-RU" sz="2400" dirty="0" err="1"/>
              <a:t>земноводних</a:t>
            </a:r>
            <a:r>
              <a:rPr lang="ru-RU" sz="2400" dirty="0"/>
              <a:t>, </a:t>
            </a:r>
            <a:r>
              <a:rPr lang="ru-RU" sz="2400" dirty="0" err="1"/>
              <a:t>птахів</a:t>
            </a:r>
            <a:r>
              <a:rPr lang="ru-RU" sz="2400" dirty="0"/>
              <a:t>, </a:t>
            </a:r>
            <a:r>
              <a:rPr lang="ru-RU" sz="2400" dirty="0" err="1"/>
              <a:t>ссавців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).</a:t>
            </a:r>
          </a:p>
          <a:p>
            <a:r>
              <a:rPr lang="ru-RU" sz="2400" dirty="0"/>
              <a:t>Рот </a:t>
            </a:r>
            <a:r>
              <a:rPr lang="ru-RU" sz="2400" dirty="0" err="1"/>
              <a:t>медичних</a:t>
            </a:r>
            <a:r>
              <a:rPr lang="ru-RU" sz="2400" dirty="0"/>
              <a:t> </a:t>
            </a:r>
            <a:r>
              <a:rPr lang="ru-RU" sz="2400" dirty="0" err="1"/>
              <a:t>п'явок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три </a:t>
            </a:r>
            <a:r>
              <a:rPr lang="ru-RU" sz="2400" dirty="0" err="1"/>
              <a:t>щелепи</a:t>
            </a:r>
            <a:r>
              <a:rPr lang="ru-RU" sz="2400" dirty="0"/>
              <a:t> і триста </a:t>
            </a:r>
            <a:r>
              <a:rPr lang="ru-RU" sz="2400" dirty="0" err="1"/>
              <a:t>зубів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з </a:t>
            </a:r>
            <a:r>
              <a:rPr lang="ru-RU" sz="2400" dirty="0" err="1"/>
              <a:t>легкістю</a:t>
            </a:r>
            <a:r>
              <a:rPr lang="ru-RU" sz="2400" dirty="0"/>
              <a:t> </a:t>
            </a:r>
            <a:r>
              <a:rPr lang="ru-RU" sz="2400" dirty="0" err="1"/>
              <a:t>прорізають</a:t>
            </a:r>
            <a:r>
              <a:rPr lang="ru-RU" sz="2400" dirty="0"/>
              <a:t> у </a:t>
            </a:r>
            <a:r>
              <a:rPr lang="ru-RU" sz="2400" dirty="0" err="1"/>
              <a:t>шкірі</a:t>
            </a:r>
            <a:r>
              <a:rPr lang="ru-RU" sz="2400" dirty="0"/>
              <a:t> ранку.</a:t>
            </a:r>
            <a:r>
              <a:rPr lang="ru-RU" dirty="0"/>
              <a:t> 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" y="4341412"/>
            <a:ext cx="3619846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8199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Ракоподібні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03325"/>
            <a:ext cx="7543800" cy="5654675"/>
          </a:xfrm>
        </p:spPr>
      </p:pic>
    </p:spTree>
    <p:extLst>
      <p:ext uri="{BB962C8B-B14F-4D97-AF65-F5344CB8AC3E}">
        <p14:creationId xmlns:p14="http://schemas.microsoft.com/office/powerpoint/2010/main" val="161215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365127"/>
            <a:ext cx="8382346" cy="915034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Павукоподібні.</a:t>
            </a:r>
            <a:br>
              <a:rPr lang="uk-UA" sz="5400" b="1" dirty="0">
                <a:solidFill>
                  <a:srgbClr val="C00000"/>
                </a:solidFill>
              </a:rPr>
            </a:br>
            <a:r>
              <a:rPr lang="uk-UA" sz="5400" b="1" dirty="0">
                <a:solidFill>
                  <a:srgbClr val="C00000"/>
                </a:solidFill>
              </a:rPr>
              <a:t>Кліщі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" y="1617297"/>
            <a:ext cx="4563687" cy="34617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365126"/>
            <a:ext cx="4099214" cy="624349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Кліщі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для людей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хвороб. </a:t>
            </a:r>
            <a:r>
              <a:rPr lang="ru-RU" dirty="0" err="1"/>
              <a:t>Внаслідок</a:t>
            </a:r>
            <a:r>
              <a:rPr lang="ru-RU" dirty="0"/>
              <a:t> укусу </a:t>
            </a:r>
            <a:r>
              <a:rPr lang="ru-RU" dirty="0" err="1"/>
              <a:t>кліща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збудники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живими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(</a:t>
            </a:r>
            <a:r>
              <a:rPr lang="ru-RU" dirty="0" err="1"/>
              <a:t>бактеріями</a:t>
            </a:r>
            <a:r>
              <a:rPr lang="ru-RU" dirty="0"/>
              <a:t>, </a:t>
            </a:r>
            <a:r>
              <a:rPr lang="ru-RU" dirty="0" err="1"/>
              <a:t>рикетсіями</a:t>
            </a:r>
            <a:r>
              <a:rPr lang="ru-RU" dirty="0"/>
              <a:t>, </a:t>
            </a:r>
            <a:r>
              <a:rPr lang="ru-RU" dirty="0" err="1"/>
              <a:t>вірусами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найпростішими</a:t>
            </a:r>
            <a:r>
              <a:rPr lang="ru-RU" dirty="0"/>
              <a:t>),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інфікувати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 </a:t>
            </a:r>
            <a:r>
              <a:rPr lang="ru-RU" dirty="0" err="1"/>
              <a:t>Найрозповсюдженішою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є хвороба Лайма (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реєструють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3-х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143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Залозник вугровий 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ru-RU" sz="3600" dirty="0" err="1"/>
              <a:t>Зараження</a:t>
            </a:r>
            <a:r>
              <a:rPr lang="ru-RU" sz="3600" dirty="0"/>
              <a:t> </a:t>
            </a:r>
            <a:r>
              <a:rPr lang="ru-RU" sz="3600" dirty="0" err="1"/>
              <a:t>відбувається</a:t>
            </a:r>
            <a:r>
              <a:rPr lang="ru-RU" sz="3600" dirty="0"/>
              <a:t> </a:t>
            </a:r>
            <a:r>
              <a:rPr lang="ru-RU" sz="3600" dirty="0" err="1"/>
              <a:t>контактним</a:t>
            </a:r>
            <a:r>
              <a:rPr lang="ru-RU" sz="3600" dirty="0"/>
              <a:t> шляхом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хворої</a:t>
            </a:r>
            <a:r>
              <a:rPr lang="ru-RU" sz="3600" dirty="0"/>
              <a:t> </a:t>
            </a:r>
            <a:r>
              <a:rPr lang="ru-RU" sz="3600" dirty="0" err="1"/>
              <a:t>людини</a:t>
            </a:r>
            <a:r>
              <a:rPr lang="ru-RU" sz="3600" dirty="0"/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" y="2286000"/>
            <a:ext cx="4926242" cy="32502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60274" y="1690689"/>
            <a:ext cx="3555075" cy="448627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Викликає</a:t>
            </a:r>
            <a:r>
              <a:rPr lang="ru-RU" dirty="0"/>
              <a:t> закупорку волосяного </a:t>
            </a:r>
            <a:r>
              <a:rPr lang="ru-RU" dirty="0" err="1"/>
              <a:t>мішечка</a:t>
            </a:r>
            <a:r>
              <a:rPr lang="ru-RU" dirty="0"/>
              <a:t> і протоки </a:t>
            </a:r>
            <a:r>
              <a:rPr lang="ru-RU" dirty="0" err="1"/>
              <a:t>сальної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 </a:t>
            </a:r>
            <a:r>
              <a:rPr lang="ru-RU" dirty="0" err="1"/>
              <a:t>бактеріальної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гнійні</a:t>
            </a:r>
            <a:r>
              <a:rPr lang="ru-RU" dirty="0"/>
              <a:t> </a:t>
            </a:r>
            <a:r>
              <a:rPr lang="ru-RU" dirty="0" err="1"/>
              <a:t>вугрі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і </a:t>
            </a:r>
            <a:r>
              <a:rPr lang="ru-RU" dirty="0" err="1"/>
              <a:t>масовому</a:t>
            </a:r>
            <a:r>
              <a:rPr lang="ru-RU" dirty="0"/>
              <a:t> </a:t>
            </a:r>
            <a:r>
              <a:rPr lang="ru-RU" dirty="0" err="1"/>
              <a:t>зараженні</a:t>
            </a:r>
            <a:r>
              <a:rPr lang="ru-RU" dirty="0"/>
              <a:t>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зморшкуватою</a:t>
            </a:r>
            <a:r>
              <a:rPr lang="ru-RU" dirty="0"/>
              <a:t>, </a:t>
            </a:r>
            <a:r>
              <a:rPr lang="ru-RU" dirty="0" err="1"/>
              <a:t>випадають</a:t>
            </a:r>
            <a:r>
              <a:rPr lang="ru-RU" dirty="0"/>
              <a:t> брови і </a:t>
            </a:r>
            <a:r>
              <a:rPr lang="ru-RU" dirty="0" err="1"/>
              <a:t>вії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36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" y="656706"/>
            <a:ext cx="7847215" cy="56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131165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Комахи. </a:t>
            </a:r>
            <a:br>
              <a:rPr lang="uk-UA" sz="5400" b="1" dirty="0">
                <a:solidFill>
                  <a:srgbClr val="C00000"/>
                </a:solidFill>
              </a:rPr>
            </a:br>
            <a:r>
              <a:rPr lang="uk-UA" sz="5400" b="1" dirty="0">
                <a:solidFill>
                  <a:srgbClr val="C00000"/>
                </a:solidFill>
              </a:rPr>
              <a:t>Воші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108065"/>
            <a:ext cx="4348595" cy="64340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 </a:t>
            </a:r>
            <a:r>
              <a:rPr lang="ru-RU" sz="2400" dirty="0" err="1"/>
              <a:t>Воші</a:t>
            </a:r>
            <a:r>
              <a:rPr lang="ru-RU" sz="2400" dirty="0"/>
              <a:t> </a:t>
            </a:r>
            <a:r>
              <a:rPr lang="ru-RU" sz="2400" dirty="0" err="1"/>
              <a:t>паразитують</a:t>
            </a:r>
            <a:r>
              <a:rPr lang="ru-RU" sz="2400" dirty="0"/>
              <a:t>  на </a:t>
            </a:r>
            <a:r>
              <a:rPr lang="ru-RU" sz="2400" dirty="0" err="1"/>
              <a:t>людині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століть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  </a:t>
            </a:r>
            <a:r>
              <a:rPr lang="ru-RU" sz="2400" dirty="0" err="1"/>
              <a:t>Педикульоз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в будь –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місці</a:t>
            </a:r>
            <a:r>
              <a:rPr lang="ru-RU" sz="2400" dirty="0"/>
              <a:t> , де є </a:t>
            </a:r>
            <a:r>
              <a:rPr lang="ru-RU" sz="2400" dirty="0" err="1"/>
              <a:t>тісний</a:t>
            </a:r>
            <a:r>
              <a:rPr lang="ru-RU" sz="2400" dirty="0"/>
              <a:t> контакт </a:t>
            </a:r>
            <a:r>
              <a:rPr lang="ru-RU" sz="2400" dirty="0" err="1"/>
              <a:t>людини</a:t>
            </a:r>
            <a:r>
              <a:rPr lang="ru-RU" sz="2400" dirty="0"/>
              <a:t> з </a:t>
            </a:r>
            <a:r>
              <a:rPr lang="ru-RU" sz="2400" dirty="0" err="1"/>
              <a:t>людиною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в </a:t>
            </a:r>
            <a:r>
              <a:rPr lang="ru-RU" sz="2400" dirty="0" err="1"/>
              <a:t>громадському</a:t>
            </a:r>
            <a:r>
              <a:rPr lang="ru-RU" sz="2400" dirty="0"/>
              <a:t> </a:t>
            </a:r>
            <a:r>
              <a:rPr lang="ru-RU" sz="2400" dirty="0" err="1"/>
              <a:t>транспорті</a:t>
            </a:r>
            <a:r>
              <a:rPr lang="ru-RU" sz="2400" dirty="0"/>
              <a:t>, </a:t>
            </a:r>
            <a:r>
              <a:rPr lang="ru-RU" sz="2400" dirty="0" err="1"/>
              <a:t>дитячому</a:t>
            </a:r>
            <a:r>
              <a:rPr lang="ru-RU" sz="2400" dirty="0"/>
              <a:t> </a:t>
            </a:r>
            <a:r>
              <a:rPr lang="ru-RU" sz="2400" dirty="0" err="1"/>
              <a:t>садочку</a:t>
            </a:r>
            <a:r>
              <a:rPr lang="ru-RU" sz="2400" dirty="0"/>
              <a:t>, </a:t>
            </a:r>
            <a:r>
              <a:rPr lang="ru-RU" sz="2400" dirty="0" err="1"/>
              <a:t>школі</a:t>
            </a:r>
            <a:r>
              <a:rPr lang="ru-RU" sz="2400" dirty="0"/>
              <a:t>, </a:t>
            </a:r>
            <a:r>
              <a:rPr lang="ru-RU" sz="2400" dirty="0" err="1"/>
              <a:t>спортивній</a:t>
            </a:r>
            <a:r>
              <a:rPr lang="ru-RU" sz="2400" dirty="0"/>
              <a:t> </a:t>
            </a:r>
            <a:r>
              <a:rPr lang="ru-RU" sz="2400" dirty="0" err="1"/>
              <a:t>секції</a:t>
            </a:r>
            <a:r>
              <a:rPr lang="ru-RU" sz="2400" dirty="0"/>
              <a:t>,  </a:t>
            </a:r>
            <a:r>
              <a:rPr lang="ru-RU" sz="2400" dirty="0" err="1"/>
              <a:t>басейні</a:t>
            </a:r>
            <a:r>
              <a:rPr lang="ru-RU" sz="2400" dirty="0"/>
              <a:t>, </a:t>
            </a:r>
            <a:r>
              <a:rPr lang="ru-RU" sz="2400" dirty="0" err="1"/>
              <a:t>театрі</a:t>
            </a:r>
            <a:r>
              <a:rPr lang="ru-RU" sz="2400" dirty="0"/>
              <a:t>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Вони </a:t>
            </a:r>
            <a:r>
              <a:rPr lang="ru-RU" sz="2400" dirty="0" err="1"/>
              <a:t>харчуються</a:t>
            </a:r>
            <a:r>
              <a:rPr lang="ru-RU" sz="2400" dirty="0"/>
              <a:t> </a:t>
            </a:r>
            <a:r>
              <a:rPr lang="ru-RU" sz="2400" dirty="0" err="1"/>
              <a:t>кров'ю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  </a:t>
            </a:r>
            <a:r>
              <a:rPr lang="ru-RU" sz="2400" dirty="0" err="1"/>
              <a:t>Симптоми</a:t>
            </a:r>
            <a:r>
              <a:rPr lang="ru-RU" sz="2400" dirty="0"/>
              <a:t> -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відчуває</a:t>
            </a:r>
            <a:r>
              <a:rPr lang="ru-RU" sz="2400" dirty="0"/>
              <a:t> </a:t>
            </a:r>
            <a:r>
              <a:rPr lang="ru-RU" sz="2400" dirty="0" err="1"/>
              <a:t>сильний</a:t>
            </a:r>
            <a:r>
              <a:rPr lang="ru-RU" sz="2400" dirty="0"/>
              <a:t> </a:t>
            </a:r>
            <a:r>
              <a:rPr lang="ru-RU" sz="2400" dirty="0" err="1"/>
              <a:t>свербіж</a:t>
            </a:r>
            <a:r>
              <a:rPr lang="ru-RU" sz="2400" dirty="0"/>
              <a:t>, </a:t>
            </a:r>
            <a:r>
              <a:rPr lang="ru-RU" sz="2400" dirty="0" err="1"/>
              <a:t>розчісує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укусів</a:t>
            </a:r>
            <a:r>
              <a:rPr lang="ru-RU" sz="2400" dirty="0"/>
              <a:t>. 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Крім</a:t>
            </a:r>
            <a:r>
              <a:rPr lang="ru-RU" sz="2400" dirty="0"/>
              <a:t> дискомфорту,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при </a:t>
            </a:r>
            <a:r>
              <a:rPr lang="ru-RU" sz="2400" dirty="0" err="1"/>
              <a:t>наявності</a:t>
            </a:r>
            <a:r>
              <a:rPr lang="ru-RU" sz="2400" dirty="0"/>
              <a:t> </a:t>
            </a:r>
            <a:r>
              <a:rPr lang="ru-RU" sz="2400" dirty="0" err="1"/>
              <a:t>вошей</a:t>
            </a:r>
            <a:r>
              <a:rPr lang="ru-RU" sz="2400" dirty="0"/>
              <a:t>, вони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переносниками</a:t>
            </a:r>
            <a:r>
              <a:rPr lang="ru-RU" sz="2400" dirty="0"/>
              <a:t> </a:t>
            </a:r>
            <a:r>
              <a:rPr lang="ru-RU" sz="2400" dirty="0" err="1"/>
              <a:t>небезпечних</a:t>
            </a:r>
            <a:r>
              <a:rPr lang="ru-RU" sz="2400" dirty="0"/>
              <a:t> </a:t>
            </a:r>
            <a:r>
              <a:rPr lang="ru-RU" sz="2400" dirty="0" err="1"/>
              <a:t>інфекційних</a:t>
            </a:r>
            <a:r>
              <a:rPr lang="ru-RU" sz="2400" dirty="0"/>
              <a:t> хвороб.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" y="1496291"/>
            <a:ext cx="4621876" cy="4621876"/>
          </a:xfrm>
        </p:spPr>
      </p:pic>
    </p:spTree>
    <p:extLst>
      <p:ext uri="{BB962C8B-B14F-4D97-AF65-F5344CB8AC3E}">
        <p14:creationId xmlns:p14="http://schemas.microsoft.com/office/powerpoint/2010/main" val="6934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Блохи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4" y="1526300"/>
            <a:ext cx="3886200" cy="33539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831273"/>
            <a:ext cx="4118956" cy="534569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Паразитують</a:t>
            </a:r>
            <a:r>
              <a:rPr lang="ru-RU" dirty="0"/>
              <a:t> на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звірів</a:t>
            </a:r>
            <a:r>
              <a:rPr lang="ru-RU" dirty="0"/>
              <a:t>, </a:t>
            </a:r>
            <a:r>
              <a:rPr lang="ru-RU" dirty="0" err="1"/>
              <a:t>птахів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Живляться</a:t>
            </a:r>
            <a:r>
              <a:rPr lang="ru-RU" dirty="0"/>
              <a:t>, </a:t>
            </a:r>
            <a:r>
              <a:rPr lang="ru-RU" dirty="0" err="1"/>
              <a:t>висмоктуючи</a:t>
            </a:r>
            <a:r>
              <a:rPr lang="ru-RU" dirty="0"/>
              <a:t> кров.</a:t>
            </a:r>
          </a:p>
          <a:p>
            <a:r>
              <a:rPr lang="ru-RU" dirty="0"/>
              <a:t>Блохи </a:t>
            </a:r>
            <a:r>
              <a:rPr lang="ru-RU" dirty="0" err="1"/>
              <a:t>поширюють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 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 </a:t>
            </a:r>
            <a:r>
              <a:rPr lang="ru-RU" dirty="0" err="1"/>
              <a:t>чуми</a:t>
            </a:r>
            <a:r>
              <a:rPr lang="ru-RU" dirty="0"/>
              <a:t>, </a:t>
            </a:r>
            <a:r>
              <a:rPr lang="ru-RU" dirty="0" err="1"/>
              <a:t>туляремії</a:t>
            </a:r>
            <a:r>
              <a:rPr lang="ru-RU" dirty="0"/>
              <a:t>, </a:t>
            </a:r>
            <a:r>
              <a:rPr lang="ru-RU" dirty="0" err="1"/>
              <a:t>глисних</a:t>
            </a:r>
            <a:r>
              <a:rPr lang="ru-RU" dirty="0"/>
              <a:t> </a:t>
            </a:r>
            <a:r>
              <a:rPr lang="ru-RU" dirty="0" err="1"/>
              <a:t>інвазій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 — </a:t>
            </a:r>
            <a:r>
              <a:rPr lang="ru-RU" dirty="0" err="1"/>
              <a:t>близько</a:t>
            </a:r>
            <a:r>
              <a:rPr lang="ru-RU" dirty="0"/>
              <a:t> 90 </a:t>
            </a:r>
            <a:r>
              <a:rPr lang="ru-RU" dirty="0" err="1"/>
              <a:t>видів</a:t>
            </a:r>
            <a:r>
              <a:rPr lang="ru-RU" dirty="0"/>
              <a:t>.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 — </a:t>
            </a:r>
            <a:r>
              <a:rPr lang="ru-RU" dirty="0" err="1"/>
              <a:t>пацюкова</a:t>
            </a:r>
            <a:r>
              <a:rPr lang="ru-RU" dirty="0"/>
              <a:t> блоха.</a:t>
            </a:r>
          </a:p>
        </p:txBody>
      </p:sp>
    </p:spTree>
    <p:extLst>
      <p:ext uri="{BB962C8B-B14F-4D97-AF65-F5344CB8AC3E}">
        <p14:creationId xmlns:p14="http://schemas.microsoft.com/office/powerpoint/2010/main" val="180111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Паразити </a:t>
            </a:r>
            <a:r>
              <a:rPr lang="uk-UA" dirty="0"/>
              <a:t>– це організми, які живуть за рахунок інших організмів-хазяїв.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Внутрішні паразити.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/>
              <a:t>В організм проникають з їжею чи з водою, через шкіру, під час контакту з хворими організмами.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/>
              <a:t>Живляться соками, тканинами або перетравленою їжею хазяїна.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/>
              <a:t>Упродовж життя можуть мати одного або декількох хазяїв.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/>
              <a:t>Завдають шкоди організму-хазяїну.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2400" dirty="0"/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Проміжні хазяї </a:t>
            </a:r>
            <a:r>
              <a:rPr lang="uk-UA" dirty="0"/>
              <a:t>– організми, у тілі яких паразит розвивається (личинка) та часто розмножується безстатево.</a:t>
            </a:r>
          </a:p>
          <a:p>
            <a:r>
              <a:rPr lang="uk-UA" dirty="0">
                <a:solidFill>
                  <a:srgbClr val="C00000"/>
                </a:solidFill>
              </a:rPr>
              <a:t>Остаточні хазяї </a:t>
            </a:r>
            <a:r>
              <a:rPr lang="uk-UA" dirty="0"/>
              <a:t>– організми, у тілі яких паразит розмножується статевим способом (дорослий черв).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8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Комари, москіти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789708"/>
            <a:ext cx="3886200" cy="5835535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err="1"/>
              <a:t>самиці</a:t>
            </a:r>
            <a:r>
              <a:rPr lang="ru-RU" sz="3400" dirty="0"/>
              <a:t> </a:t>
            </a:r>
            <a:r>
              <a:rPr lang="ru-RU" sz="3400" dirty="0" err="1"/>
              <a:t>більшості</a:t>
            </a:r>
            <a:r>
              <a:rPr lang="ru-RU" sz="3400" dirty="0"/>
              <a:t> </a:t>
            </a:r>
            <a:r>
              <a:rPr lang="ru-RU" sz="3400" dirty="0" err="1"/>
              <a:t>видів</a:t>
            </a:r>
            <a:r>
              <a:rPr lang="ru-RU" sz="3400" dirty="0"/>
              <a:t> </a:t>
            </a:r>
            <a:r>
              <a:rPr lang="ru-RU" sz="3400" dirty="0" err="1"/>
              <a:t>комарів</a:t>
            </a:r>
            <a:r>
              <a:rPr lang="ru-RU" sz="3400" dirty="0"/>
              <a:t> </a:t>
            </a:r>
            <a:r>
              <a:rPr lang="ru-RU" sz="3400" dirty="0" err="1"/>
              <a:t>п'ють</a:t>
            </a:r>
            <a:r>
              <a:rPr lang="ru-RU" sz="3400" dirty="0"/>
              <a:t> кров </a:t>
            </a:r>
            <a:r>
              <a:rPr lang="ru-RU" sz="3400" dirty="0" err="1"/>
              <a:t>хребетних</a:t>
            </a:r>
            <a:r>
              <a:rPr lang="ru-RU" sz="3400" dirty="0"/>
              <a:t>: </a:t>
            </a:r>
            <a:r>
              <a:rPr lang="ru-RU" sz="3400" dirty="0" err="1"/>
              <a:t>ссавців</a:t>
            </a:r>
            <a:r>
              <a:rPr lang="ru-RU" sz="3400" dirty="0"/>
              <a:t>, </a:t>
            </a:r>
            <a:r>
              <a:rPr lang="ru-RU" sz="3400" dirty="0" err="1"/>
              <a:t>птахів</a:t>
            </a:r>
            <a:r>
              <a:rPr lang="ru-RU" sz="3400" dirty="0"/>
              <a:t>, </a:t>
            </a:r>
            <a:r>
              <a:rPr lang="ru-RU" sz="3400" dirty="0" err="1"/>
              <a:t>рептилій</a:t>
            </a:r>
            <a:r>
              <a:rPr lang="ru-RU" sz="3400" dirty="0"/>
              <a:t> та </a:t>
            </a:r>
            <a:r>
              <a:rPr lang="ru-RU" sz="3400" dirty="0" err="1"/>
              <a:t>амфібій</a:t>
            </a:r>
            <a:r>
              <a:rPr lang="ru-RU" sz="3400" dirty="0"/>
              <a:t>; у той же час </a:t>
            </a:r>
            <a:r>
              <a:rPr lang="ru-RU" sz="3400" dirty="0" err="1"/>
              <a:t>самці</a:t>
            </a:r>
            <a:r>
              <a:rPr lang="ru-RU" sz="3400" dirty="0"/>
              <a:t> </a:t>
            </a:r>
            <a:r>
              <a:rPr lang="ru-RU" sz="3400" dirty="0" err="1"/>
              <a:t>харчуються</a:t>
            </a:r>
            <a:r>
              <a:rPr lang="ru-RU" sz="3400" dirty="0"/>
              <a:t> нектаром.</a:t>
            </a:r>
          </a:p>
          <a:p>
            <a:r>
              <a:rPr lang="ru-RU" sz="3400" dirty="0"/>
              <a:t>На </a:t>
            </a:r>
            <a:r>
              <a:rPr lang="ru-RU" sz="3400" dirty="0" err="1"/>
              <a:t>місцях</a:t>
            </a:r>
            <a:r>
              <a:rPr lang="ru-RU" sz="3400" dirty="0"/>
              <a:t> укусу </a:t>
            </a:r>
            <a:r>
              <a:rPr lang="ru-RU" sz="3400" dirty="0" err="1"/>
              <a:t>комарів</a:t>
            </a:r>
            <a:r>
              <a:rPr lang="ru-RU" sz="3400" dirty="0"/>
              <a:t> часто </a:t>
            </a:r>
            <a:r>
              <a:rPr lang="ru-RU" sz="3400" dirty="0" err="1"/>
              <a:t>виникає</a:t>
            </a:r>
            <a:r>
              <a:rPr lang="ru-RU" sz="3400" dirty="0"/>
              <a:t> </a:t>
            </a:r>
            <a:r>
              <a:rPr lang="ru-RU" sz="3400" dirty="0" err="1"/>
              <a:t>місцеве</a:t>
            </a:r>
            <a:r>
              <a:rPr lang="ru-RU" sz="3400" dirty="0"/>
              <a:t> </a:t>
            </a:r>
            <a:r>
              <a:rPr lang="ru-RU" sz="3400" dirty="0" err="1"/>
              <a:t>запалення</a:t>
            </a:r>
            <a:r>
              <a:rPr lang="ru-RU" sz="3400" dirty="0"/>
              <a:t> — </a:t>
            </a:r>
            <a:r>
              <a:rPr lang="ru-RU" sz="3400" dirty="0" err="1"/>
              <a:t>приблизно</a:t>
            </a:r>
            <a:r>
              <a:rPr lang="ru-RU" sz="3400" dirty="0"/>
              <a:t> через годину </a:t>
            </a:r>
            <a:r>
              <a:rPr lang="ru-RU" sz="3400" dirty="0" err="1"/>
              <a:t>після</a:t>
            </a:r>
            <a:r>
              <a:rPr lang="ru-RU" sz="3400" dirty="0"/>
              <a:t> укусу, </a:t>
            </a:r>
            <a:r>
              <a:rPr lang="ru-RU" sz="3400" dirty="0" err="1"/>
              <a:t>спричиняючи</a:t>
            </a:r>
            <a:r>
              <a:rPr lang="ru-RU" sz="3400" dirty="0"/>
              <a:t> на </a:t>
            </a:r>
            <a:r>
              <a:rPr lang="ru-RU" sz="3400" dirty="0" err="1"/>
              <a:t>шкірі</a:t>
            </a:r>
            <a:r>
              <a:rPr lang="ru-RU" sz="3400" dirty="0"/>
              <a:t> </a:t>
            </a:r>
            <a:r>
              <a:rPr lang="ru-RU" sz="3400" dirty="0" err="1"/>
              <a:t>опуклість</a:t>
            </a:r>
            <a:r>
              <a:rPr lang="ru-RU" sz="3400" dirty="0"/>
              <a:t> </a:t>
            </a:r>
            <a:r>
              <a:rPr lang="ru-RU" sz="3400" dirty="0" err="1"/>
              <a:t>завбільшки</a:t>
            </a:r>
            <a:r>
              <a:rPr lang="ru-RU" sz="3400" dirty="0"/>
              <a:t> до сантиметра в </a:t>
            </a:r>
            <a:r>
              <a:rPr lang="ru-RU" sz="3400" dirty="0" err="1"/>
              <a:t>діаметрі</a:t>
            </a:r>
            <a:r>
              <a:rPr lang="ru-RU" sz="3400" dirty="0"/>
              <a:t>. </a:t>
            </a:r>
            <a:r>
              <a:rPr lang="ru-RU" sz="3400" dirty="0" err="1"/>
              <a:t>Місце</a:t>
            </a:r>
            <a:r>
              <a:rPr lang="ru-RU" sz="3400" dirty="0"/>
              <a:t> </a:t>
            </a:r>
            <a:r>
              <a:rPr lang="ru-RU" sz="3400" dirty="0" err="1"/>
              <a:t>може</a:t>
            </a:r>
            <a:r>
              <a:rPr lang="ru-RU" sz="3400" dirty="0"/>
              <a:t> </a:t>
            </a:r>
            <a:r>
              <a:rPr lang="ru-RU" sz="3400" dirty="0" err="1"/>
              <a:t>свербіти</a:t>
            </a:r>
            <a:r>
              <a:rPr lang="ru-RU" sz="3400" dirty="0"/>
              <a:t> </a:t>
            </a:r>
            <a:r>
              <a:rPr lang="ru-RU" sz="3400" dirty="0" err="1"/>
              <a:t>протягом</a:t>
            </a:r>
            <a:r>
              <a:rPr lang="ru-RU" sz="3400" dirty="0"/>
              <a:t> </a:t>
            </a:r>
            <a:r>
              <a:rPr lang="ru-RU" sz="3400" dirty="0" err="1"/>
              <a:t>кількох</a:t>
            </a:r>
            <a:r>
              <a:rPr lang="ru-RU" sz="3400" dirty="0"/>
              <a:t> </a:t>
            </a:r>
            <a:r>
              <a:rPr lang="ru-RU" sz="3400" dirty="0" err="1"/>
              <a:t>днів</a:t>
            </a:r>
            <a:r>
              <a:rPr lang="ru-RU" sz="3400" dirty="0"/>
              <a:t> та </a:t>
            </a:r>
            <a:r>
              <a:rPr lang="ru-RU" sz="3400" dirty="0" err="1"/>
              <a:t>інколи</a:t>
            </a:r>
            <a:r>
              <a:rPr lang="ru-RU" sz="3400" dirty="0"/>
              <a:t> </a:t>
            </a:r>
            <a:r>
              <a:rPr lang="ru-RU" sz="3400" dirty="0" err="1"/>
              <a:t>навіть</a:t>
            </a:r>
            <a:r>
              <a:rPr lang="ru-RU" sz="3400" dirty="0"/>
              <a:t> </a:t>
            </a:r>
            <a:r>
              <a:rPr lang="ru-RU" sz="3400" dirty="0" err="1"/>
              <a:t>кровоточити</a:t>
            </a:r>
            <a:r>
              <a:rPr lang="ru-RU" sz="3400" dirty="0"/>
              <a:t>. </a:t>
            </a:r>
            <a:r>
              <a:rPr lang="ru-RU" sz="3400" dirty="0" err="1"/>
              <a:t>Тривале</a:t>
            </a:r>
            <a:r>
              <a:rPr lang="ru-RU" sz="3400" dirty="0"/>
              <a:t> </a:t>
            </a:r>
            <a:r>
              <a:rPr lang="ru-RU" sz="3400" dirty="0" err="1"/>
              <a:t>розчухування</a:t>
            </a:r>
            <a:r>
              <a:rPr lang="ru-RU" sz="3400" dirty="0"/>
              <a:t> </a:t>
            </a:r>
            <a:r>
              <a:rPr lang="ru-RU" sz="3400" dirty="0" err="1"/>
              <a:t>може</a:t>
            </a:r>
            <a:r>
              <a:rPr lang="ru-RU" sz="3400" dirty="0"/>
              <a:t> </a:t>
            </a:r>
            <a:r>
              <a:rPr lang="ru-RU" sz="3400" dirty="0" err="1"/>
              <a:t>призвести</a:t>
            </a:r>
            <a:r>
              <a:rPr lang="ru-RU" sz="3400" dirty="0"/>
              <a:t> до </a:t>
            </a:r>
            <a:r>
              <a:rPr lang="ru-RU" sz="3400" dirty="0" err="1"/>
              <a:t>утворення</a:t>
            </a:r>
            <a:r>
              <a:rPr lang="ru-RU" sz="3400" dirty="0"/>
              <a:t> </a:t>
            </a:r>
            <a:r>
              <a:rPr lang="ru-RU" sz="3400" dirty="0" err="1"/>
              <a:t>дефектів</a:t>
            </a:r>
            <a:r>
              <a:rPr lang="ru-RU" sz="3400" dirty="0"/>
              <a:t> </a:t>
            </a:r>
            <a:r>
              <a:rPr lang="ru-RU" sz="3400" dirty="0" err="1"/>
              <a:t>шкіри</a:t>
            </a:r>
            <a:r>
              <a:rPr lang="ru-RU" sz="3400" dirty="0"/>
              <a:t> — </a:t>
            </a:r>
            <a:r>
              <a:rPr lang="ru-RU" sz="3400" dirty="0" err="1"/>
              <a:t>шрамів</a:t>
            </a:r>
            <a:r>
              <a:rPr lang="ru-RU" sz="3400" dirty="0"/>
              <a:t>. </a:t>
            </a:r>
            <a:r>
              <a:rPr lang="ru-RU" sz="3400" dirty="0" err="1"/>
              <a:t>Комарі</a:t>
            </a:r>
            <a:r>
              <a:rPr lang="ru-RU" sz="3400" dirty="0"/>
              <a:t> через укуси </a:t>
            </a:r>
            <a:r>
              <a:rPr lang="ru-RU" sz="3400" dirty="0" err="1"/>
              <a:t>здатні</a:t>
            </a:r>
            <a:r>
              <a:rPr lang="ru-RU" sz="3400" dirty="0"/>
              <a:t> </a:t>
            </a:r>
            <a:r>
              <a:rPr lang="ru-RU" sz="3400" dirty="0" err="1"/>
              <a:t>передавати</a:t>
            </a:r>
            <a:r>
              <a:rPr lang="ru-RU" sz="3400" dirty="0"/>
              <a:t> </a:t>
            </a:r>
            <a:r>
              <a:rPr lang="ru-RU" sz="3400" dirty="0" err="1"/>
              <a:t>збудників</a:t>
            </a:r>
            <a:r>
              <a:rPr lang="ru-RU" sz="3400" dirty="0"/>
              <a:t> </a:t>
            </a:r>
            <a:r>
              <a:rPr lang="ru-RU" sz="3400" dirty="0" err="1"/>
              <a:t>інфекцій</a:t>
            </a:r>
            <a:r>
              <a:rPr lang="ru-RU" sz="3400" dirty="0"/>
              <a:t>, тому уряди </a:t>
            </a:r>
            <a:r>
              <a:rPr lang="ru-RU" sz="3400" dirty="0" err="1"/>
              <a:t>багатьох</a:t>
            </a:r>
            <a:r>
              <a:rPr lang="ru-RU" sz="3400" dirty="0"/>
              <a:t> </a:t>
            </a:r>
            <a:r>
              <a:rPr lang="ru-RU" sz="3400" dirty="0" err="1"/>
              <a:t>країн</a:t>
            </a:r>
            <a:r>
              <a:rPr lang="ru-RU" sz="3400" dirty="0"/>
              <a:t> </a:t>
            </a:r>
            <a:r>
              <a:rPr lang="ru-RU" sz="3400" dirty="0" err="1"/>
              <a:t>вживають</a:t>
            </a:r>
            <a:r>
              <a:rPr lang="ru-RU" sz="3400" dirty="0"/>
              <a:t> заходи </a:t>
            </a:r>
            <a:r>
              <a:rPr lang="ru-RU" sz="3400" dirty="0" err="1"/>
              <a:t>щодо</a:t>
            </a:r>
            <a:r>
              <a:rPr lang="ru-RU" sz="3400" dirty="0"/>
              <a:t> </a:t>
            </a:r>
            <a:r>
              <a:rPr lang="ru-RU" sz="3400" dirty="0" err="1"/>
              <a:t>скорочення</a:t>
            </a:r>
            <a:r>
              <a:rPr lang="ru-RU" sz="3400" dirty="0"/>
              <a:t> </a:t>
            </a:r>
            <a:r>
              <a:rPr lang="ru-RU" sz="3400" dirty="0" err="1"/>
              <a:t>популяції</a:t>
            </a:r>
            <a:r>
              <a:rPr lang="ru-RU" sz="3400" dirty="0"/>
              <a:t> </a:t>
            </a:r>
            <a:r>
              <a:rPr lang="ru-RU" sz="3400" dirty="0" err="1"/>
              <a:t>комарів</a:t>
            </a:r>
            <a:r>
              <a:rPr lang="ru-RU" sz="3400" dirty="0"/>
              <a:t> за </a:t>
            </a:r>
            <a:r>
              <a:rPr lang="ru-RU" sz="3400" dirty="0" err="1"/>
              <a:t>допомогою</a:t>
            </a:r>
            <a:r>
              <a:rPr lang="ru-RU" sz="3400" dirty="0"/>
              <a:t> </a:t>
            </a:r>
            <a:r>
              <a:rPr lang="ru-RU" sz="3400" dirty="0" err="1"/>
              <a:t>різних</a:t>
            </a:r>
            <a:r>
              <a:rPr lang="ru-RU" sz="3400" dirty="0"/>
              <a:t> </a:t>
            </a:r>
            <a:r>
              <a:rPr lang="ru-RU" sz="3400" dirty="0" err="1"/>
              <a:t>заходів</a:t>
            </a:r>
            <a:r>
              <a:rPr lang="ru-RU" sz="3400" dirty="0"/>
              <a:t>.</a:t>
            </a:r>
            <a:endParaRPr lang="uk-UA" sz="34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5" y="1463899"/>
            <a:ext cx="3886200" cy="2647473"/>
          </a:xfrm>
        </p:spPr>
      </p:pic>
      <p:pic>
        <p:nvPicPr>
          <p:cNvPr id="1026" name="Picture 2" descr="москіти | Green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" y="4393360"/>
            <a:ext cx="3558844" cy="16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1429789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Клас Сисуни.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Вид Печінковий сисун.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9" y="1363288"/>
            <a:ext cx="5486401" cy="481103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9841" y="1487978"/>
            <a:ext cx="2949178" cy="4796444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/>
              <a:t>Паразитує в печінці крупної рогатої худоби та людини (</a:t>
            </a:r>
            <a:r>
              <a:rPr lang="uk-UA" sz="2800" dirty="0">
                <a:solidFill>
                  <a:srgbClr val="C00000"/>
                </a:solidFill>
              </a:rPr>
              <a:t>остаточні хазяї</a:t>
            </a:r>
            <a:r>
              <a:rPr lang="uk-UA" sz="2800" dirty="0"/>
              <a:t>). Циста потрапляє в тіло тварини з травою; в тіло людини – з брудною водою. Личинки розвиваються в тілі молюска: Ставковика великого (</a:t>
            </a:r>
            <a:r>
              <a:rPr lang="uk-UA" sz="2800" dirty="0">
                <a:solidFill>
                  <a:srgbClr val="C00000"/>
                </a:solidFill>
              </a:rPr>
              <a:t>проміжний хазяїн</a:t>
            </a:r>
            <a:r>
              <a:rPr lang="uk-UA" sz="2800" dirty="0"/>
              <a:t>).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3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11" y="282633"/>
            <a:ext cx="2949178" cy="976746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Сисун котячий.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21" y="1138845"/>
            <a:ext cx="5623170" cy="47883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7208" y="1259379"/>
            <a:ext cx="2949178" cy="3811588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/>
              <a:t>Остаточним хазяїном є домашні тварини та людина. Інфікування відбувається через недостатньо термічно оброблену (проварену або просмажену) рибу.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623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82633"/>
            <a:ext cx="2949178" cy="947651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Клас </a:t>
            </a:r>
            <a:r>
              <a:rPr lang="uk-UA" b="1" dirty="0" err="1">
                <a:solidFill>
                  <a:srgbClr val="C00000"/>
                </a:solidFill>
              </a:rPr>
              <a:t>Стьожаки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20" y="481807"/>
            <a:ext cx="5564980" cy="34813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230283"/>
            <a:ext cx="2949178" cy="5336771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стрічкоподібне (10-20 м 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цип</a:t>
            </a:r>
            <a:r>
              <a:rPr lang="uk-UA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'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бичачого), складається з члеників. Озброєні ціп‘яки на голівці мають присоски, гачечки – пристосування для закріплення в тілі хазяїна. Людина – остаточний хазяїн. Проміжним хазяїном є: свині, крупна рогата худоба, риби. Інфікування відбувається через недостатньо оброблене м’ясо, що містить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7" y="4037677"/>
            <a:ext cx="2846719" cy="2152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4100022"/>
            <a:ext cx="2713400" cy="202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3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4796443" cy="253889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Цикли розвитку ціп</a:t>
            </a:r>
            <a:r>
              <a:rPr lang="uk-UA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'</a:t>
            </a:r>
            <a:r>
              <a:rPr lang="uk-UA" dirty="0">
                <a:solidFill>
                  <a:srgbClr val="002060"/>
                </a:solidFill>
              </a:rPr>
              <a:t>яка бичачого, свинячого та широкого </a:t>
            </a:r>
            <a:r>
              <a:rPr lang="uk-UA" dirty="0" err="1">
                <a:solidFill>
                  <a:srgbClr val="002060"/>
                </a:solidFill>
              </a:rPr>
              <a:t>стьожака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2286479"/>
            <a:ext cx="4678680" cy="194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4188082"/>
            <a:ext cx="5617327" cy="2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681644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Ехінокок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2" y="2663479"/>
            <a:ext cx="5419898" cy="419452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9753" y="1479665"/>
            <a:ext cx="3479266" cy="5286895"/>
          </a:xfrm>
        </p:spPr>
        <p:txBody>
          <a:bodyPr>
            <a:normAutofit lnSpcReduction="10000"/>
          </a:bodyPr>
          <a:lstStyle/>
          <a:p>
            <a:r>
              <a:rPr lang="uk-UA" sz="3200" dirty="0"/>
              <a:t>Людина є проміжним хазяїном: фіни утворюються у внутрішніх органах, можуть досягати великих розмірів,</a:t>
            </a:r>
            <a:r>
              <a:rPr lang="ru-RU" dirty="0"/>
              <a:t> </a:t>
            </a:r>
            <a:r>
              <a:rPr lang="ru-RU" sz="3000" dirty="0" err="1"/>
              <a:t>відсуваючи</a:t>
            </a:r>
            <a:r>
              <a:rPr lang="ru-RU" sz="3000" dirty="0"/>
              <a:t> і </a:t>
            </a:r>
            <a:r>
              <a:rPr lang="ru-RU" sz="3000" dirty="0" err="1"/>
              <a:t>здавлюючи</a:t>
            </a:r>
            <a:r>
              <a:rPr lang="ru-RU" sz="3000" dirty="0"/>
              <a:t> </a:t>
            </a:r>
            <a:r>
              <a:rPr lang="ru-RU" sz="3000" dirty="0" err="1"/>
              <a:t>тканини</a:t>
            </a:r>
            <a:r>
              <a:rPr lang="uk-UA" sz="3000" dirty="0"/>
              <a:t>. Основні поширювачі інфекції – собаки.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0"/>
            <a:ext cx="6191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055716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Паразитичні круглі черви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9" y="1263535"/>
            <a:ext cx="5564981" cy="487125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3707476" cy="3811588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Аскариди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ru-RU" sz="2800" dirty="0" err="1"/>
              <a:t>паразитують</a:t>
            </a:r>
            <a:r>
              <a:rPr lang="ru-RU" sz="2800" dirty="0"/>
              <a:t> у кишечнику коней, свиней і 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сільськогосподарських</a:t>
            </a:r>
            <a:r>
              <a:rPr lang="ru-RU" sz="2800" dirty="0"/>
              <a:t> та диких </a:t>
            </a:r>
            <a:r>
              <a:rPr lang="ru-RU" sz="2800" dirty="0" err="1"/>
              <a:t>ссавців</a:t>
            </a:r>
            <a:r>
              <a:rPr lang="ru-RU" sz="2800" dirty="0"/>
              <a:t> і </a:t>
            </a:r>
            <a:r>
              <a:rPr lang="ru-RU" sz="2800" dirty="0" err="1"/>
              <a:t>птахів</a:t>
            </a:r>
            <a:r>
              <a:rPr lang="ru-RU" sz="2800" dirty="0"/>
              <a:t>, а 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47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769918"/>
            <a:ext cx="6012180" cy="483108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Цикл розвитку та шляхи зараження аскаридою людською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3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857</Words>
  <Application>Microsoft Office PowerPoint</Application>
  <PresentationFormat>Екран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Паразитичні безхребетні тварини.</vt:lpstr>
      <vt:lpstr>Паразити – це організми, які живуть за рахунок інших організмів-хазяїв.</vt:lpstr>
      <vt:lpstr>Клас Сисуни. Вид Печінковий сисун.</vt:lpstr>
      <vt:lpstr>Сисун котячий.</vt:lpstr>
      <vt:lpstr>Клас Стьожаки</vt:lpstr>
      <vt:lpstr>Цикли розвитку ціп'яка бичачого, свинячого та широкого стьожака</vt:lpstr>
      <vt:lpstr>Ехінокок</vt:lpstr>
      <vt:lpstr>Паразитичні круглі черви</vt:lpstr>
      <vt:lpstr>Цикл розвитку та шляхи зараження аскаридою людською</vt:lpstr>
      <vt:lpstr>Гострики</vt:lpstr>
      <vt:lpstr>Трихінела </vt:lpstr>
      <vt:lpstr>ЗАПАМ'ЯТАЙ !</vt:lpstr>
      <vt:lpstr>Ектопаразити</vt:lpstr>
      <vt:lpstr>Ракоподібні</vt:lpstr>
      <vt:lpstr>Павукоподібні. Кліщі </vt:lpstr>
      <vt:lpstr>Залозник вугровий  Зараження відбувається контактним шляхом від хворої людини.</vt:lpstr>
      <vt:lpstr>Презентація PowerPoint</vt:lpstr>
      <vt:lpstr>Комахи.  Воші</vt:lpstr>
      <vt:lpstr>Блохи </vt:lpstr>
      <vt:lpstr>Комари, москіти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Lenovo</cp:lastModifiedBy>
  <cp:revision>31</cp:revision>
  <dcterms:created xsi:type="dcterms:W3CDTF">2020-05-19T07:17:38Z</dcterms:created>
  <dcterms:modified xsi:type="dcterms:W3CDTF">2025-10-10T12:19:25Z</dcterms:modified>
</cp:coreProperties>
</file>