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3"/>
  </p:notesMasterIdLst>
  <p:sldIdLst>
    <p:sldId id="276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c7e47d854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c7e47d854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c7e47d8542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gc7e47d8542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c7e47d8542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gc7e47d8542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c7e47d8542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gc7e47d8542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c7e47d8542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gc7e47d8542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c7e47d8542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gc7e47d8542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c7e47d8542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gc7e47d8542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c7e47d8542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gc7e47d8542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c7e47d8542_2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gc7e47d8542_2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c7e47d8542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gc7e47d8542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c7e47d8542_2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gc7e47d8542_2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c7e47d8542_2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gc7e47d8542_2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c7e47d8542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gc7e47d8542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c7e47d8542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gc7e47d8542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c7e47d8542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gc7e47d8542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c7e47d8542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gc7e47d8542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uk.wikipedia.org/wiki/%D0%9C%D0%B0%D1%82%D1%82%D1%96%D0%B0%D1%81_%D0%A8%D0%BB%D0%B5%D0%B9%D0%B4%D0%B5%D0%BD" TargetMode="External"/><Relationship Id="rId13" Type="http://schemas.openxmlformats.org/officeDocument/2006/relationships/hyperlink" Target="https://uk.wikipedia.org/wiki/%D0%9E%D1%80%D0%B3%D0%B0%D0%BD%D1%96%D0%B7%D0%BC" TargetMode="External"/><Relationship Id="rId3" Type="http://schemas.openxmlformats.org/officeDocument/2006/relationships/hyperlink" Target="https://uk.wikipedia.org/wiki/%D0%96%D0%B8%D1%82%D1%82%D1%8F" TargetMode="External"/><Relationship Id="rId7" Type="http://schemas.openxmlformats.org/officeDocument/2006/relationships/hyperlink" Target="https://uk.wikipedia.org/wiki/%D0%95%D0%B2%D0%BE%D0%BB%D1%8E%D1%86%D1%96%D0%B9%D0%BD%D0%B5_%D0%B2%D1%87%D0%B5%D0%BD%D0%BD%D1%8F" TargetMode="External"/><Relationship Id="rId12" Type="http://schemas.openxmlformats.org/officeDocument/2006/relationships/hyperlink" Target="https://uk.wikipedia.org/wiki/1858" TargetMode="External"/><Relationship Id="rId2" Type="http://schemas.openxmlformats.org/officeDocument/2006/relationships/hyperlink" Target="https://uk.wikipedia.org/wiki/%D0%91%D1%96%D0%BE%D0%BB%D0%BE%D0%B3%D1%96%D1%8F" TargetMode="External"/><Relationship Id="rId16" Type="http://schemas.openxmlformats.org/officeDocument/2006/relationships/hyperlink" Target="https://uk.wikipedia.org/wiki/%D0%91%D0%B0%D0%BA%D1%82%D0%B5%D1%80%D1%96%D1%8F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uk.wikipedia.org/wiki/XIX_%D1%81%D1%82%D0%BE%D0%BB%D1%96%D1%82%D1%82%D1%8F" TargetMode="External"/><Relationship Id="rId11" Type="http://schemas.openxmlformats.org/officeDocument/2006/relationships/hyperlink" Target="https://uk.wikipedia.org/wiki/%D0%A0%D1%83%D0%B4%D0%BE%D0%BB%D1%8C%D1%84_%D0%92%D1%96%D1%80%D1%85%D0%BE%D0%B2" TargetMode="External"/><Relationship Id="rId5" Type="http://schemas.openxmlformats.org/officeDocument/2006/relationships/hyperlink" Target="https://uk.wikipedia.org/wiki/%D0%9A%D0%BB%D1%96%D1%82%D0%B8%D0%BD%D0%B0" TargetMode="External"/><Relationship Id="rId15" Type="http://schemas.openxmlformats.org/officeDocument/2006/relationships/hyperlink" Target="https://uk.wikipedia.org/wiki/%D0%A0%D0%BE%D1%81%D0%BB%D0%B8%D0%BD%D0%B0" TargetMode="External"/><Relationship Id="rId10" Type="http://schemas.openxmlformats.org/officeDocument/2006/relationships/hyperlink" Target="https://uk.wikipedia.org/wiki/1838" TargetMode="External"/><Relationship Id="rId4" Type="http://schemas.openxmlformats.org/officeDocument/2006/relationships/hyperlink" Target="https://uk.wikipedia.org/wiki/%D0%97%D0%B5%D0%BC%D0%BB%D1%8F" TargetMode="External"/><Relationship Id="rId9" Type="http://schemas.openxmlformats.org/officeDocument/2006/relationships/hyperlink" Target="https://uk.wikipedia.org/wiki/%D0%A2%D0%B5%D0%BE%D0%B4%D0%BE%D1%80_%D0%A8%D0%B2%D0%B0%D0%BD%D0%BD" TargetMode="External"/><Relationship Id="rId14" Type="http://schemas.openxmlformats.org/officeDocument/2006/relationships/hyperlink" Target="https://uk.wikipedia.org/wiki/%D0%A2%D0%B2%D0%B0%D1%80%D0%B8%D0%BD%D0%B0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uk.wikipedia.org/wiki/%D0%9E%D0%B4%D0%BD%D0%BE%D0%BA%D0%BB%D1%96%D1%82%D0%B8%D0%BD%D0%BD%D1%96_%D0%BE%D1%80%D0%B3%D0%B0%D0%BD%D1%96%D0%B7%D0%BC%D0%B8" TargetMode="External"/><Relationship Id="rId2" Type="http://schemas.openxmlformats.org/officeDocument/2006/relationships/hyperlink" Target="https://uk.wikipedia.org/wiki/%D0%9A%D0%BB%D1%96%D1%82%D0%B8%D0%BD%D0%B0" TargetMode="Externa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uk.wikipedia.org/wiki/%D0%A0%D0%BE%D0%B7%D0%BC%D0%BD%D0%BE%D0%B6%D0%B5%D0%BD%D0%BD%D1%8F" TargetMode="External"/><Relationship Id="rId4" Type="http://schemas.openxmlformats.org/officeDocument/2006/relationships/hyperlink" Target="https://uk.wikipedia.org/wiki/%D0%9C%D0%B5%D1%82%D0%B0%D0%B1%D0%BE%D0%BB%D1%96%D0%B7%D0%BC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D0857D6-901E-4910-9065-C197A117F99A}"/>
              </a:ext>
            </a:extLst>
          </p:cNvPr>
          <p:cNvSpPr txBox="1"/>
          <p:nvPr/>
        </p:nvSpPr>
        <p:spPr>
          <a:xfrm>
            <a:off x="95693" y="706591"/>
            <a:ext cx="8782493" cy="3730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indent="0" algn="ctr">
              <a:lnSpc>
                <a:spcPct val="150000"/>
              </a:lnSpc>
              <a:buNone/>
            </a:pPr>
            <a:r>
              <a:rPr lang="uk-UA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Лекція 1</a:t>
            </a:r>
            <a:endParaRPr lang="uk-UA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 algn="ctr">
              <a:lnSpc>
                <a:spcPct val="150000"/>
              </a:lnSpc>
              <a:buNone/>
            </a:pPr>
            <a:r>
              <a:rPr lang="uk-UA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Клітинні та неклітинні форми життя. Клітина як структурна та функціональна одиниця живих організмів.</a:t>
            </a:r>
            <a:endParaRPr lang="uk-UA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 algn="ctr">
              <a:lnSpc>
                <a:spcPct val="150000"/>
              </a:lnSpc>
              <a:buNone/>
            </a:pPr>
            <a:r>
              <a:rPr lang="uk-UA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uk-UA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 algn="ctr">
              <a:lnSpc>
                <a:spcPct val="150000"/>
              </a:lnSpc>
              <a:buNone/>
            </a:pPr>
            <a:r>
              <a:rPr lang="uk-UA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Теоретичні питання</a:t>
            </a:r>
            <a:endParaRPr lang="uk-UA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00200" lvl="3" indent="-228600" algn="just">
              <a:lnSpc>
                <a:spcPct val="150000"/>
              </a:lnSpc>
              <a:buFont typeface="+mj-lt"/>
              <a:buAutoNum type="arabicPeriod"/>
            </a:pPr>
            <a:r>
              <a:rPr lang="uk-UA" sz="2000" b="0" i="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Рівні організації живих систем</a:t>
            </a:r>
            <a:endParaRPr lang="uk-UA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00200" lvl="3" indent="-228600" algn="just">
              <a:lnSpc>
                <a:spcPct val="150000"/>
              </a:lnSpc>
              <a:buFont typeface="+mj-lt"/>
              <a:buAutoNum type="arabicPeriod"/>
              <a:tabLst>
                <a:tab pos="450215" algn="l"/>
              </a:tabLst>
            </a:pPr>
            <a:r>
              <a:rPr lang="uk-UA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Клітинні та неклітинні форми життя. </a:t>
            </a:r>
            <a:endParaRPr lang="uk-UA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600200" lvl="3" indent="-228600" algn="just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  <a:tabLst>
                <a:tab pos="450215" algn="l"/>
              </a:tabLst>
            </a:pPr>
            <a:r>
              <a:rPr lang="uk-UA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Клітинна теорія.</a:t>
            </a:r>
            <a:endParaRPr lang="uk-UA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063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/>
          <p:nvPr/>
        </p:nvSpPr>
        <p:spPr>
          <a:xfrm>
            <a:off x="334925" y="867975"/>
            <a:ext cx="8142000" cy="25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2300" dirty="0">
                <a:solidFill>
                  <a:srgbClr val="073763"/>
                </a:solidFill>
                <a:latin typeface="Comic Sans MS"/>
                <a:ea typeface="Comic Sans MS"/>
                <a:cs typeface="Comic Sans MS"/>
                <a:sym typeface="Comic Sans MS"/>
              </a:rPr>
              <a:t>Різні органи взаємодіють між собою у складі певної системи органів. Цим забезпечується функціонування цілісного організму як інтегрованої біологічної системи. Організмовий рівень організації - це рівень одноклітинних, колоніальних і багатоклітинних організмів. В одноклітинних організмів організмовий рівень збігається з клітинним.</a:t>
            </a:r>
            <a:endParaRPr sz="2300" dirty="0">
              <a:solidFill>
                <a:srgbClr val="07376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1" name="Google Shape;111;p21"/>
          <p:cNvSpPr txBox="1"/>
          <p:nvPr/>
        </p:nvSpPr>
        <p:spPr>
          <a:xfrm>
            <a:off x="316500" y="190875"/>
            <a:ext cx="73032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3200" b="1">
                <a:solidFill>
                  <a:srgbClr val="0A5190"/>
                </a:solidFill>
                <a:latin typeface="Comic Sans MS"/>
                <a:ea typeface="Comic Sans MS"/>
                <a:cs typeface="Comic Sans MS"/>
                <a:sym typeface="Comic Sans MS"/>
              </a:rPr>
              <a:t>Організмовий рівень</a:t>
            </a:r>
            <a:endParaRPr sz="3200" b="1">
              <a:solidFill>
                <a:srgbClr val="0A519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12" name="Google Shape;112;p21"/>
          <p:cNvPicPr preferRelativeResize="0"/>
          <p:nvPr/>
        </p:nvPicPr>
        <p:blipFill rotWithShape="1">
          <a:blip r:embed="rId3">
            <a:alphaModFix/>
          </a:blip>
          <a:srcRect l="17081"/>
          <a:stretch/>
        </p:blipFill>
        <p:spPr>
          <a:xfrm>
            <a:off x="6066375" y="3595679"/>
            <a:ext cx="2392299" cy="1421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1"/>
          <p:cNvPicPr preferRelativeResize="0"/>
          <p:nvPr/>
        </p:nvPicPr>
        <p:blipFill rotWithShape="1">
          <a:blip r:embed="rId4">
            <a:alphaModFix/>
          </a:blip>
          <a:srcRect l="13628" r="6063"/>
          <a:stretch/>
        </p:blipFill>
        <p:spPr>
          <a:xfrm>
            <a:off x="3391300" y="3595675"/>
            <a:ext cx="2029251" cy="142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1"/>
          <p:cNvPicPr preferRelativeResize="0"/>
          <p:nvPr/>
        </p:nvPicPr>
        <p:blipFill rotWithShape="1">
          <a:blip r:embed="rId5">
            <a:alphaModFix/>
          </a:blip>
          <a:srcRect l="6441" t="5233" r="7677" b="5758"/>
          <a:stretch/>
        </p:blipFill>
        <p:spPr>
          <a:xfrm>
            <a:off x="685325" y="3595675"/>
            <a:ext cx="2060147" cy="142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2"/>
          <p:cNvSpPr/>
          <p:nvPr/>
        </p:nvSpPr>
        <p:spPr>
          <a:xfrm>
            <a:off x="316500" y="921125"/>
            <a:ext cx="4924200" cy="37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2300" dirty="0">
                <a:solidFill>
                  <a:srgbClr val="073763"/>
                </a:solidFill>
                <a:latin typeface="Comic Sans MS"/>
                <a:ea typeface="Comic Sans MS"/>
                <a:cs typeface="Comic Sans MS"/>
                <a:sym typeface="Comic Sans MS"/>
              </a:rPr>
              <a:t>Специфіка організмового рівня в тому, що на цьому рівні відбувається декодування і реалізація генетичної інформації, формування ознак, властивих особинам даного виду. Цей рівень вивчається морфологією, анатомією, ембріологією, фізіологією, генетикою, палеонтологією.</a:t>
            </a:r>
            <a:endParaRPr sz="2300" dirty="0">
              <a:solidFill>
                <a:srgbClr val="07376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0" name="Google Shape;120;p22"/>
          <p:cNvSpPr txBox="1"/>
          <p:nvPr/>
        </p:nvSpPr>
        <p:spPr>
          <a:xfrm>
            <a:off x="316500" y="190875"/>
            <a:ext cx="73032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3200" b="1">
                <a:solidFill>
                  <a:srgbClr val="0A5190"/>
                </a:solidFill>
                <a:latin typeface="Comic Sans MS"/>
                <a:ea typeface="Comic Sans MS"/>
                <a:cs typeface="Comic Sans MS"/>
                <a:sym typeface="Comic Sans MS"/>
              </a:rPr>
              <a:t>Організмовий рівень</a:t>
            </a:r>
            <a:endParaRPr sz="3200" b="1">
              <a:solidFill>
                <a:srgbClr val="0A519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21" name="Google Shape;121;p22" descr="zarodysh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0989" y="1071822"/>
            <a:ext cx="3470845" cy="24646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/>
          <p:nvPr/>
        </p:nvSpPr>
        <p:spPr>
          <a:xfrm>
            <a:off x="316500" y="921125"/>
            <a:ext cx="5026500" cy="37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2000" dirty="0">
                <a:solidFill>
                  <a:srgbClr val="073763"/>
                </a:solidFill>
                <a:latin typeface="Comic Sans MS"/>
                <a:ea typeface="Comic Sans MS"/>
                <a:cs typeface="Comic Sans MS"/>
                <a:sym typeface="Comic Sans MS"/>
              </a:rPr>
              <a:t>Особини одного виду об’єднуються в групи – популяції.</a:t>
            </a:r>
            <a:endParaRPr sz="2000" dirty="0">
              <a:solidFill>
                <a:srgbClr val="073763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2000" dirty="0">
                <a:solidFill>
                  <a:srgbClr val="073763"/>
                </a:solidFill>
                <a:latin typeface="Comic Sans MS"/>
                <a:ea typeface="Comic Sans MS"/>
                <a:cs typeface="Comic Sans MS"/>
                <a:sym typeface="Comic Sans MS"/>
              </a:rPr>
              <a:t>Популяції одного виду більш-менш відмежовані від інших.</a:t>
            </a:r>
            <a:endParaRPr sz="2000" dirty="0">
              <a:solidFill>
                <a:srgbClr val="073763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2000" dirty="0">
                <a:solidFill>
                  <a:srgbClr val="073763"/>
                </a:solidFill>
                <a:latin typeface="Comic Sans MS"/>
                <a:ea typeface="Comic Sans MS"/>
                <a:cs typeface="Comic Sans MS"/>
                <a:sym typeface="Comic Sans MS"/>
              </a:rPr>
              <a:t>Популяції є не тільки елементарними одиницями виду, а й еволюції, оскільки в них відбуваються основні еволюційні процеси.</a:t>
            </a:r>
            <a:endParaRPr sz="2000" dirty="0">
              <a:solidFill>
                <a:srgbClr val="073763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2000" dirty="0">
                <a:solidFill>
                  <a:srgbClr val="073763"/>
                </a:solidFill>
                <a:latin typeface="Comic Sans MS"/>
                <a:ea typeface="Comic Sans MS"/>
                <a:cs typeface="Comic Sans MS"/>
                <a:sym typeface="Comic Sans MS"/>
              </a:rPr>
              <a:t>Ці процеси здатні забезпечити формування нових видів, що підтримує біологічне різноманіття нашої  планети.</a:t>
            </a:r>
            <a:endParaRPr sz="2000" dirty="0">
              <a:solidFill>
                <a:srgbClr val="07376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7" name="Google Shape;127;p23"/>
          <p:cNvSpPr txBox="1"/>
          <p:nvPr/>
        </p:nvSpPr>
        <p:spPr>
          <a:xfrm>
            <a:off x="316500" y="190875"/>
            <a:ext cx="73032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3200" b="1">
                <a:solidFill>
                  <a:srgbClr val="0A5190"/>
                </a:solidFill>
                <a:latin typeface="Comic Sans MS"/>
                <a:ea typeface="Comic Sans MS"/>
                <a:cs typeface="Comic Sans MS"/>
                <a:sym typeface="Comic Sans MS"/>
              </a:rPr>
              <a:t>Популяційно-видовий рівень</a:t>
            </a:r>
            <a:endParaRPr sz="3200" b="1">
              <a:solidFill>
                <a:srgbClr val="0A519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28" name="Google Shape;12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2875" y="1030400"/>
            <a:ext cx="3578399" cy="1762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3"/>
          <p:cNvPicPr preferRelativeResize="0"/>
          <p:nvPr/>
        </p:nvPicPr>
        <p:blipFill rotWithShape="1">
          <a:blip r:embed="rId4">
            <a:alphaModFix/>
          </a:blip>
          <a:srcRect r="20134"/>
          <a:stretch/>
        </p:blipFill>
        <p:spPr>
          <a:xfrm>
            <a:off x="5342875" y="2855050"/>
            <a:ext cx="3578399" cy="18496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/>
          <p:nvPr/>
        </p:nvSpPr>
        <p:spPr>
          <a:xfrm>
            <a:off x="3712000" y="931175"/>
            <a:ext cx="5026500" cy="37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2000" dirty="0">
                <a:solidFill>
                  <a:srgbClr val="073763"/>
                </a:solidFill>
                <a:latin typeface="Comic Sans MS"/>
                <a:ea typeface="Comic Sans MS"/>
                <a:cs typeface="Comic Sans MS"/>
                <a:sym typeface="Comic Sans MS"/>
              </a:rPr>
              <a:t>Популяційно-видовий рівень організації характеризується високим біорізноманіттям. На цьому рівні вивчаються генетичні і екологічні особливості популяцій, елементарні еволюційні чинники, їх вплив на генофонд та проблеми збереження видів.</a:t>
            </a:r>
            <a:endParaRPr sz="2000" dirty="0">
              <a:solidFill>
                <a:srgbClr val="073763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dirty="0">
              <a:solidFill>
                <a:srgbClr val="073763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2000" dirty="0">
                <a:solidFill>
                  <a:srgbClr val="073763"/>
                </a:solidFill>
                <a:latin typeface="Comic Sans MS"/>
                <a:ea typeface="Comic Sans MS"/>
                <a:cs typeface="Comic Sans MS"/>
                <a:sym typeface="Comic Sans MS"/>
              </a:rPr>
              <a:t>Цей рівень вивчається систематикою, таксономією, екологією, біогеографією, генетикою популяцій.</a:t>
            </a:r>
            <a:endParaRPr sz="2000" dirty="0">
              <a:solidFill>
                <a:srgbClr val="07376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35" name="Google Shape;135;p24"/>
          <p:cNvSpPr txBox="1"/>
          <p:nvPr/>
        </p:nvSpPr>
        <p:spPr>
          <a:xfrm>
            <a:off x="316500" y="190875"/>
            <a:ext cx="73032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3200" b="1">
                <a:solidFill>
                  <a:srgbClr val="0A5190"/>
                </a:solidFill>
                <a:latin typeface="Comic Sans MS"/>
                <a:ea typeface="Comic Sans MS"/>
                <a:cs typeface="Comic Sans MS"/>
                <a:sym typeface="Comic Sans MS"/>
              </a:rPr>
              <a:t>Популяційно-видовий рівень</a:t>
            </a:r>
            <a:endParaRPr sz="3200" b="1">
              <a:solidFill>
                <a:srgbClr val="0A519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36" name="Google Shape;136;p24"/>
          <p:cNvPicPr preferRelativeResize="0"/>
          <p:nvPr/>
        </p:nvPicPr>
        <p:blipFill rotWithShape="1">
          <a:blip r:embed="rId3">
            <a:alphaModFix/>
          </a:blip>
          <a:srcRect b="4789"/>
          <a:stretch/>
        </p:blipFill>
        <p:spPr>
          <a:xfrm>
            <a:off x="316500" y="1025767"/>
            <a:ext cx="3303375" cy="1770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6500" y="2858075"/>
            <a:ext cx="3303376" cy="1858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5"/>
          <p:cNvSpPr/>
          <p:nvPr/>
        </p:nvSpPr>
        <p:spPr>
          <a:xfrm>
            <a:off x="316500" y="931175"/>
            <a:ext cx="8239200" cy="37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2000" dirty="0">
                <a:solidFill>
                  <a:srgbClr val="073763"/>
                </a:solidFill>
                <a:latin typeface="Comic Sans MS"/>
                <a:ea typeface="Comic Sans MS"/>
                <a:cs typeface="Comic Sans MS"/>
                <a:sym typeface="Comic Sans MS"/>
              </a:rPr>
              <a:t>Популяції різних видів, які населяють спільну територію, взаємодіють між собою та з чинниками неживої природи, входять до складу надвидових біологічних систем – екосистем. Екосистеми, які охоплюють територію з подібними фізико-кліматичними умовами, називають біогеоценозами.</a:t>
            </a:r>
            <a:endParaRPr sz="2000" dirty="0">
              <a:solidFill>
                <a:srgbClr val="073763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2000" dirty="0">
                <a:solidFill>
                  <a:srgbClr val="073763"/>
                </a:solidFill>
                <a:latin typeface="Comic Sans MS"/>
                <a:ea typeface="Comic Sans MS"/>
                <a:cs typeface="Comic Sans MS"/>
                <a:sym typeface="Comic Sans MS"/>
              </a:rPr>
              <a:t>Для них характерні постійні                                                                              потоки енергії між                                                                                             популяціями різних                                                                                           видів, а також постійний                                                                                 обмін речовиною між                                                                              живою та неживою                                                                                   частинами біогеоценозів,                                                                     тобто колообіг речовин.</a:t>
            </a:r>
            <a:endParaRPr sz="2000" dirty="0">
              <a:solidFill>
                <a:srgbClr val="07376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3" name="Google Shape;143;p25"/>
          <p:cNvSpPr txBox="1"/>
          <p:nvPr/>
        </p:nvSpPr>
        <p:spPr>
          <a:xfrm>
            <a:off x="316500" y="190875"/>
            <a:ext cx="73032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3200" b="1">
                <a:solidFill>
                  <a:srgbClr val="0A5190"/>
                </a:solidFill>
                <a:latin typeface="Comic Sans MS"/>
                <a:ea typeface="Comic Sans MS"/>
                <a:cs typeface="Comic Sans MS"/>
                <a:sym typeface="Comic Sans MS"/>
              </a:rPr>
              <a:t>Біогеоценотичний рівень</a:t>
            </a:r>
            <a:endParaRPr sz="3200" b="1">
              <a:solidFill>
                <a:srgbClr val="0A519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44" name="Google Shape;144;p25" descr="2692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67007" y="2571750"/>
            <a:ext cx="3126688" cy="2303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6"/>
          <p:cNvSpPr/>
          <p:nvPr/>
        </p:nvSpPr>
        <p:spPr>
          <a:xfrm>
            <a:off x="316500" y="931175"/>
            <a:ext cx="4122300" cy="3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1900" dirty="0">
                <a:solidFill>
                  <a:srgbClr val="073763"/>
                </a:solidFill>
                <a:latin typeface="Comic Sans MS"/>
                <a:ea typeface="Comic Sans MS"/>
                <a:cs typeface="Comic Sans MS"/>
                <a:sym typeface="Comic Sans MS"/>
              </a:rPr>
              <a:t>Біогеоценотичний - це рівень мікроекосистем та  макроекосистем. На ньому вивчаються типи живлення, типи взаємин організмів і популяцій в екосистемі, чисельність популяцій, динаміка чисельності популяцій, щільність популяцій, продуктивність екосистем, сукцесії.</a:t>
            </a:r>
            <a:endParaRPr sz="1900" dirty="0">
              <a:solidFill>
                <a:srgbClr val="073763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900" dirty="0">
              <a:solidFill>
                <a:srgbClr val="073763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1900" dirty="0">
                <a:solidFill>
                  <a:srgbClr val="073763"/>
                </a:solidFill>
                <a:latin typeface="Comic Sans MS"/>
                <a:ea typeface="Comic Sans MS"/>
                <a:cs typeface="Comic Sans MS"/>
                <a:sym typeface="Comic Sans MS"/>
              </a:rPr>
              <a:t>Цей рівень вивчає екологія.</a:t>
            </a:r>
            <a:endParaRPr sz="1900" dirty="0">
              <a:solidFill>
                <a:srgbClr val="07376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0" name="Google Shape;150;p26"/>
          <p:cNvSpPr txBox="1"/>
          <p:nvPr/>
        </p:nvSpPr>
        <p:spPr>
          <a:xfrm>
            <a:off x="316500" y="190875"/>
            <a:ext cx="73032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3200" b="1">
                <a:solidFill>
                  <a:srgbClr val="0A5190"/>
                </a:solidFill>
                <a:latin typeface="Comic Sans MS"/>
                <a:ea typeface="Comic Sans MS"/>
                <a:cs typeface="Comic Sans MS"/>
                <a:sym typeface="Comic Sans MS"/>
              </a:rPr>
              <a:t>Біогеоценотичний рівень</a:t>
            </a:r>
            <a:endParaRPr sz="3200" b="1">
              <a:solidFill>
                <a:srgbClr val="0A519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51" name="Google Shape;15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8800" y="1089600"/>
            <a:ext cx="4442399" cy="29642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7"/>
          <p:cNvSpPr/>
          <p:nvPr/>
        </p:nvSpPr>
        <p:spPr>
          <a:xfrm>
            <a:off x="5660900" y="941200"/>
            <a:ext cx="3206100" cy="36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1600" dirty="0">
                <a:solidFill>
                  <a:srgbClr val="073763"/>
                </a:solidFill>
                <a:latin typeface="Comic Sans MS"/>
                <a:ea typeface="Comic Sans MS"/>
                <a:cs typeface="Comic Sans MS"/>
                <a:sym typeface="Comic Sans MS"/>
              </a:rPr>
              <a:t>Окремі екосистеми нашої планети разом утворюють біосферу – частину оболонок Землі, населену живими організмами. Біосфера становить єдину гігінтську екосистему нашої планети – мега-екостистему. Біосферний рівень організації живої матерії характеризується глобальним колообігом речовин, хімічних елементів і потоками енергії, які забезпечують функціонування біосфери.</a:t>
            </a:r>
            <a:endParaRPr sz="1600" dirty="0">
              <a:solidFill>
                <a:srgbClr val="07376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7" name="Google Shape;157;p27"/>
          <p:cNvSpPr txBox="1"/>
          <p:nvPr/>
        </p:nvSpPr>
        <p:spPr>
          <a:xfrm>
            <a:off x="316500" y="190875"/>
            <a:ext cx="73032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3200" b="1">
                <a:solidFill>
                  <a:srgbClr val="0A5190"/>
                </a:solidFill>
                <a:latin typeface="Comic Sans MS"/>
                <a:ea typeface="Comic Sans MS"/>
                <a:cs typeface="Comic Sans MS"/>
                <a:sym typeface="Comic Sans MS"/>
              </a:rPr>
              <a:t>Біосферний рівень</a:t>
            </a:r>
            <a:endParaRPr sz="3200" b="1">
              <a:solidFill>
                <a:srgbClr val="0A519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58" name="Google Shape;15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6500" y="1077384"/>
            <a:ext cx="5344400" cy="35838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8"/>
          <p:cNvSpPr txBox="1"/>
          <p:nvPr/>
        </p:nvSpPr>
        <p:spPr>
          <a:xfrm>
            <a:off x="613950" y="592275"/>
            <a:ext cx="7916100" cy="3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2500" b="1" dirty="0">
                <a:solidFill>
                  <a:srgbClr val="073763"/>
                </a:solidFill>
                <a:latin typeface="Comic Sans MS"/>
                <a:ea typeface="Comic Sans MS"/>
                <a:cs typeface="Comic Sans MS"/>
                <a:sym typeface="Comic Sans MS"/>
              </a:rPr>
              <a:t>За сучасними даними біологічної науки, рівнів організації живої матерії визначають менше:</a:t>
            </a:r>
            <a:endParaRPr sz="2500" b="1" dirty="0">
              <a:solidFill>
                <a:srgbClr val="073763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b="1" dirty="0">
              <a:solidFill>
                <a:srgbClr val="073763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-152400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400"/>
              <a:buFont typeface="Comic Sans MS"/>
              <a:buChar char="-"/>
            </a:pPr>
            <a:r>
              <a:rPr lang="uk" sz="2400" b="1" dirty="0">
                <a:solidFill>
                  <a:srgbClr val="073763"/>
                </a:solidFill>
                <a:latin typeface="Comic Sans MS"/>
                <a:ea typeface="Comic Sans MS"/>
                <a:cs typeface="Comic Sans MS"/>
                <a:sym typeface="Comic Sans MS"/>
              </a:rPr>
              <a:t> молекулярний;</a:t>
            </a:r>
            <a:endParaRPr sz="10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-152400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400"/>
              <a:buFont typeface="Comic Sans MS"/>
              <a:buChar char="-"/>
            </a:pPr>
            <a:r>
              <a:rPr lang="uk" sz="2400" b="1" dirty="0">
                <a:solidFill>
                  <a:srgbClr val="073763"/>
                </a:solidFill>
                <a:latin typeface="Comic Sans MS"/>
                <a:ea typeface="Comic Sans MS"/>
                <a:cs typeface="Comic Sans MS"/>
                <a:sym typeface="Comic Sans MS"/>
              </a:rPr>
              <a:t> клітинний;</a:t>
            </a:r>
            <a:endParaRPr sz="10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-152400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400"/>
              <a:buFont typeface="Comic Sans MS"/>
              <a:buChar char="-"/>
            </a:pPr>
            <a:r>
              <a:rPr lang="uk" sz="2400" b="1" dirty="0">
                <a:solidFill>
                  <a:srgbClr val="073763"/>
                </a:solidFill>
                <a:latin typeface="Comic Sans MS"/>
                <a:ea typeface="Comic Sans MS"/>
                <a:cs typeface="Comic Sans MS"/>
                <a:sym typeface="Comic Sans MS"/>
              </a:rPr>
              <a:t> організмовий;</a:t>
            </a:r>
            <a:endParaRPr sz="10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-152400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400"/>
              <a:buFont typeface="Comic Sans MS"/>
              <a:buChar char="-"/>
            </a:pPr>
            <a:r>
              <a:rPr lang="uk" sz="2400" b="1" dirty="0">
                <a:solidFill>
                  <a:srgbClr val="073763"/>
                </a:solidFill>
                <a:latin typeface="Comic Sans MS"/>
                <a:ea typeface="Comic Sans MS"/>
                <a:cs typeface="Comic Sans MS"/>
                <a:sym typeface="Comic Sans MS"/>
              </a:rPr>
              <a:t> популяційно-видовий;</a:t>
            </a:r>
            <a:endParaRPr sz="10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-152400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400"/>
              <a:buFont typeface="Comic Sans MS"/>
              <a:buChar char="-"/>
            </a:pPr>
            <a:r>
              <a:rPr lang="uk" sz="2400" b="1" dirty="0">
                <a:solidFill>
                  <a:srgbClr val="073763"/>
                </a:solidFill>
                <a:latin typeface="Comic Sans MS"/>
                <a:ea typeface="Comic Sans MS"/>
                <a:cs typeface="Comic Sans MS"/>
                <a:sym typeface="Comic Sans MS"/>
              </a:rPr>
              <a:t> біогеоценотичний; </a:t>
            </a:r>
            <a:endParaRPr sz="10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-152400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400"/>
              <a:buFont typeface="Comic Sans MS"/>
              <a:buChar char="-"/>
            </a:pPr>
            <a:r>
              <a:rPr lang="uk" sz="2400" b="1" dirty="0">
                <a:solidFill>
                  <a:srgbClr val="073763"/>
                </a:solidFill>
                <a:latin typeface="Comic Sans MS"/>
                <a:ea typeface="Comic Sans MS"/>
                <a:cs typeface="Comic Sans MS"/>
                <a:sym typeface="Comic Sans MS"/>
              </a:rPr>
              <a:t> біосферний.</a:t>
            </a:r>
            <a:endParaRPr b="1" dirty="0">
              <a:solidFill>
                <a:srgbClr val="073763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64" name="Google Shape;164;p28" descr="55066204_Mozg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07050" y="1750649"/>
            <a:ext cx="1907600" cy="260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C414F37-5034-4BC4-8A47-A926232D6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033" y="834529"/>
            <a:ext cx="7464055" cy="41840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CF3B2D-E2D1-44C9-A059-02D1A5736541}"/>
              </a:ext>
            </a:extLst>
          </p:cNvPr>
          <p:cNvSpPr txBox="1"/>
          <p:nvPr/>
        </p:nvSpPr>
        <p:spPr>
          <a:xfrm>
            <a:off x="925033" y="292522"/>
            <a:ext cx="7464055" cy="606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71600" lvl="3" algn="ctr">
              <a:lnSpc>
                <a:spcPct val="107000"/>
              </a:lnSpc>
              <a:spcAft>
                <a:spcPts val="800"/>
              </a:spcAft>
              <a:tabLst>
                <a:tab pos="450215" algn="l"/>
              </a:tabLst>
            </a:pPr>
            <a:r>
              <a:rPr lang="uk-UA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КЛІТИННІ ТА НЕКЛІТИННІ ФОРМИ ЖИТТЯ. КЛІТИННА ТЕОРІЯ.</a:t>
            </a:r>
            <a:endParaRPr lang="uk-UA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8758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9FADED-1E53-4D0C-9AC3-FDCE0C839B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097" y="287079"/>
            <a:ext cx="8208335" cy="455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79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l="17238" t="9900" r="17067" b="8272"/>
          <a:stretch/>
        </p:blipFill>
        <p:spPr>
          <a:xfrm>
            <a:off x="-1" y="-30825"/>
            <a:ext cx="4179075" cy="520512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3130950" y="1848450"/>
            <a:ext cx="58467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3800" b="1">
                <a:solidFill>
                  <a:srgbClr val="0A5190"/>
                </a:solidFill>
                <a:latin typeface="Comic Sans MS"/>
                <a:ea typeface="Comic Sans MS"/>
                <a:cs typeface="Comic Sans MS"/>
                <a:sym typeface="Comic Sans MS"/>
              </a:rPr>
              <a:t>Рівні організації живого</a:t>
            </a:r>
            <a:endParaRPr sz="3800" b="1">
              <a:solidFill>
                <a:srgbClr val="0A519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B7C84E-6EF4-4352-A70C-32D04909A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Клітинна теорія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480B2E0-D6AF-4890-8F70-84755E44EB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marL="0" indent="457200" algn="just">
              <a:buNone/>
            </a:pPr>
            <a:r>
              <a:rPr lang="uk-UA" sz="19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Клітинна теорія</a:t>
            </a:r>
            <a:r>
              <a:rPr lang="en-US" sz="19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— </a:t>
            </a:r>
            <a:r>
              <a:rPr lang="uk-UA" sz="19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 фундаментальне узагальнення </a:t>
            </a:r>
            <a:r>
              <a:rPr lang="uk-UA" sz="1900" i="0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 tooltip="Біологія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біології</a:t>
            </a:r>
            <a:r>
              <a:rPr lang="uk-UA" sz="19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яке визначає взаємозв'язок усіх проявів </a:t>
            </a:r>
            <a:r>
              <a:rPr lang="uk-UA" sz="1900" i="0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3" tooltip="Життя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життя</a:t>
            </a:r>
            <a:r>
              <a:rPr lang="uk-UA" sz="19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на </a:t>
            </a:r>
            <a:r>
              <a:rPr lang="uk-UA" sz="1900" i="0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4" tooltip="Земля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Землі</a:t>
            </a:r>
            <a:r>
              <a:rPr lang="uk-UA" sz="19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з </a:t>
            </a:r>
            <a:r>
              <a:rPr lang="uk-UA" sz="1900" i="0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5" tooltip="Клітина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клітиною</a:t>
            </a:r>
            <a:r>
              <a:rPr lang="uk-UA" sz="19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характеризує клітину одночасно як цілісну самостійну живу систему та як складову частину багатоклітинних організмів рослин і тварин.</a:t>
            </a:r>
          </a:p>
          <a:p>
            <a:pPr marL="0" indent="457200" algn="just">
              <a:buNone/>
            </a:pPr>
            <a:endParaRPr lang="uk-UA" sz="1900" i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7200" algn="just">
              <a:buNone/>
            </a:pPr>
            <a:r>
              <a:rPr lang="uk-UA" sz="19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Клітинна теорія — основоположна для загальної біології теорія, сформульована у середині </a:t>
            </a:r>
            <a:r>
              <a:rPr lang="en-US" sz="1900" b="0" i="0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6" tooltip="XIX століття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XIX </a:t>
            </a:r>
            <a:r>
              <a:rPr lang="uk-UA" sz="1900" b="0" i="0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6" tooltip="XIX століття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століття</a:t>
            </a:r>
            <a:r>
              <a:rPr lang="uk-UA" sz="19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що надала базу для розуміння закономірностей живого світу і для розвитку </a:t>
            </a:r>
            <a:r>
              <a:rPr lang="uk-UA" sz="1900" b="0" i="0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7" tooltip="Еволюційне вчення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еволюційного вчення</a:t>
            </a:r>
            <a:r>
              <a:rPr lang="uk-UA" sz="19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uk-UA" sz="1900" b="0" i="0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8" tooltip="Маттіас Шлейден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Маттіас </a:t>
            </a:r>
            <a:r>
              <a:rPr lang="uk-UA" sz="1900" b="0" i="0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8" tooltip="Маттіас Шлейден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Шлейден</a:t>
            </a:r>
            <a:r>
              <a:rPr lang="uk-UA" sz="19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та </a:t>
            </a:r>
            <a:r>
              <a:rPr lang="uk-UA" sz="1900" b="0" i="0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9" tooltip="Теодор Шванн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Теодор </a:t>
            </a:r>
            <a:r>
              <a:rPr lang="uk-UA" sz="1900" b="0" i="0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9" tooltip="Теодор Шванн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Шванн</a:t>
            </a:r>
            <a:r>
              <a:rPr lang="uk-UA" sz="19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сформулювали </a:t>
            </a:r>
            <a:r>
              <a:rPr lang="uk-UA" sz="19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клітинну теорію</a:t>
            </a:r>
            <a:r>
              <a:rPr lang="uk-UA" sz="19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ґрунтуючись на безлічі досліджень про </a:t>
            </a:r>
            <a:r>
              <a:rPr lang="uk-UA" sz="1900" b="0" i="0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5" tooltip="Клітина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клітини</a:t>
            </a:r>
            <a:r>
              <a:rPr lang="uk-UA" sz="19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(</a:t>
            </a:r>
            <a:r>
              <a:rPr lang="uk-UA" sz="1900" b="0" i="0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10" tooltip="183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1839</a:t>
            </a:r>
            <a:r>
              <a:rPr lang="uk-UA" sz="19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. </a:t>
            </a:r>
            <a:r>
              <a:rPr lang="uk-UA" sz="1900" b="0" i="0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11" tooltip="Рудольф Вірхов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Рудольф </a:t>
            </a:r>
            <a:r>
              <a:rPr lang="uk-UA" sz="1900" b="0" i="0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11" tooltip="Рудольф Вірхов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Вірхов</a:t>
            </a:r>
            <a:r>
              <a:rPr lang="uk-UA" sz="19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пізніше (</a:t>
            </a:r>
            <a:r>
              <a:rPr lang="uk-UA" sz="1900" b="0" i="0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12" tooltip="185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1858</a:t>
            </a:r>
            <a:r>
              <a:rPr lang="uk-UA" sz="19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доповнив її найважливішим положенням (будь-яка клітина походить з клітини).</a:t>
            </a:r>
          </a:p>
          <a:p>
            <a:pPr marL="0" indent="457200" algn="just">
              <a:buNone/>
            </a:pPr>
            <a:r>
              <a:rPr lang="uk-UA" sz="19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Шлейден</a:t>
            </a:r>
            <a:r>
              <a:rPr lang="uk-UA" sz="19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uk-UA" sz="19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Шванн</a:t>
            </a:r>
            <a:r>
              <a:rPr lang="uk-UA" sz="19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узагальнивши наявні знання про клітину, довели, що клітина є основною одиницею будь-якого </a:t>
            </a:r>
            <a:r>
              <a:rPr lang="uk-UA" sz="1900" b="0" i="0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13" tooltip="Організм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організму</a:t>
            </a:r>
            <a:r>
              <a:rPr lang="uk-UA" sz="19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Клітини </a:t>
            </a:r>
            <a:r>
              <a:rPr lang="uk-UA" sz="1900" b="0" i="0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14" tooltip="Тварина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тварин</a:t>
            </a:r>
            <a:r>
              <a:rPr lang="uk-UA" sz="19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uk-UA" sz="1900" b="0" i="0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15" tooltip="Рослина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рослин</a:t>
            </a:r>
            <a:r>
              <a:rPr lang="uk-UA" sz="19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та </a:t>
            </a:r>
            <a:r>
              <a:rPr lang="uk-UA" sz="1900" b="0" i="0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16" tooltip="Бактерія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бактерії</a:t>
            </a:r>
            <a:r>
              <a:rPr lang="uk-UA" sz="19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мають подібну будову. Пізніше ці висновки стали основою для доказу єдності організмів. Т. </a:t>
            </a:r>
            <a:r>
              <a:rPr lang="uk-UA" sz="19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Шванн</a:t>
            </a:r>
            <a:r>
              <a:rPr lang="uk-UA" sz="19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і М. </a:t>
            </a:r>
            <a:r>
              <a:rPr lang="uk-UA" sz="19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Шлейден</a:t>
            </a:r>
            <a:r>
              <a:rPr lang="uk-UA" sz="19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ввели в науку основоположне уявлення про клітини: поза клітинами немає </a:t>
            </a:r>
            <a:r>
              <a:rPr lang="uk-UA" sz="1900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життя.</a:t>
            </a:r>
          </a:p>
          <a:p>
            <a:pPr marL="114300" indent="0" algn="just">
              <a:buNone/>
            </a:pPr>
            <a:endParaRPr lang="uk-UA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4109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48A78C-9CFE-402F-90DB-8D9EBE782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b="1" i="0" dirty="0">
                <a:solidFill>
                  <a:srgbClr val="1014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 положення клітинної теорії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F3C7C65-A4C1-412A-9885-8CE46A815E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indent="0" algn="just">
              <a:buNone/>
            </a:pPr>
            <a:r>
              <a:rPr lang="uk-UA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Сучасна клітинна теорія включає такі основні положення:</a:t>
            </a:r>
          </a:p>
          <a:p>
            <a:pPr indent="342900" algn="just">
              <a:buFont typeface="+mj-lt"/>
              <a:buAutoNum type="arabicPeriod"/>
            </a:pPr>
            <a:r>
              <a:rPr lang="uk-UA" b="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 tooltip="Клітина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Клітина</a:t>
            </a:r>
            <a:r>
              <a:rPr lang="uk-UA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— елементарна одиниця живого, основна одиниця будови, функціонування, розмноження і розвитку всіх живих організмів.</a:t>
            </a:r>
          </a:p>
          <a:p>
            <a:pPr indent="342900" algn="just">
              <a:buFont typeface="+mj-lt"/>
              <a:buAutoNum type="arabicPeriod"/>
            </a:pPr>
            <a:r>
              <a:rPr lang="uk-UA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Клітини всіх </a:t>
            </a:r>
            <a:r>
              <a:rPr lang="uk-UA" b="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3" tooltip="Одноклітинні організми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одноклітинних</a:t>
            </a:r>
            <a:r>
              <a:rPr lang="uk-UA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і багатоклітинних організмів мають спільне походження і подібні за своєю будовою і хімічним складом, основними проявами життєдіяльності та </a:t>
            </a:r>
            <a:r>
              <a:rPr lang="uk-UA" b="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4" tooltip="Метаболізм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обміном речовин</a:t>
            </a:r>
            <a:r>
              <a:rPr lang="uk-UA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342900" algn="just">
              <a:buFont typeface="+mj-lt"/>
              <a:buAutoNum type="arabicPeriod"/>
            </a:pPr>
            <a:r>
              <a:rPr lang="uk-UA" b="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5" tooltip="Розмноження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Розмноження</a:t>
            </a:r>
            <a:r>
              <a:rPr lang="uk-UA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клітин відбувається шляхом їх поділу. Нові клітини завжди виникають з попередніх клітин.</a:t>
            </a:r>
          </a:p>
          <a:p>
            <a:pPr indent="342900" algn="just">
              <a:buFont typeface="+mj-lt"/>
              <a:buAutoNum type="arabicPeriod"/>
            </a:pPr>
            <a:r>
              <a:rPr lang="uk-UA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 багатоклітинних організмів, які розвиваються з однієї клітини, різні типи клітин формуються завдяки їхній спеціалізації протягом індивідуального розвитку особин і утворюють тканини.</a:t>
            </a:r>
          </a:p>
          <a:p>
            <a:pPr indent="342900" algn="just">
              <a:buFont typeface="+mj-lt"/>
              <a:buAutoNum type="arabicPeriod"/>
            </a:pPr>
            <a:r>
              <a:rPr lang="uk-UA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Із тканин формуються органи, які тісно пов'язані між собою.</a:t>
            </a:r>
          </a:p>
          <a:p>
            <a:pPr marL="114300" indent="0">
              <a:buNone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013710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/>
        </p:nvSpPr>
        <p:spPr>
          <a:xfrm>
            <a:off x="336600" y="180825"/>
            <a:ext cx="73032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3200" b="1">
                <a:solidFill>
                  <a:srgbClr val="0A5190"/>
                </a:solidFill>
                <a:latin typeface="Comic Sans MS"/>
                <a:ea typeface="Comic Sans MS"/>
                <a:cs typeface="Comic Sans MS"/>
                <a:sym typeface="Comic Sans MS"/>
              </a:rPr>
              <a:t>Рівні організації живої матерії</a:t>
            </a:r>
            <a:endParaRPr sz="3200" b="1">
              <a:solidFill>
                <a:srgbClr val="0A519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1" name="Google Shape;61;p14"/>
          <p:cNvSpPr/>
          <p:nvPr/>
        </p:nvSpPr>
        <p:spPr>
          <a:xfrm>
            <a:off x="336600" y="927450"/>
            <a:ext cx="8580900" cy="39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2300" i="0" u="none" strike="noStrike" cap="none" dirty="0">
                <a:solidFill>
                  <a:srgbClr val="073763"/>
                </a:solidFill>
                <a:latin typeface="Comic Sans MS"/>
                <a:ea typeface="Comic Sans MS"/>
                <a:cs typeface="Comic Sans MS"/>
                <a:sym typeface="Comic Sans MS"/>
              </a:rPr>
              <a:t>Органічний світ на Землі являє собою складну біологічну систему життєвих форм, яка складається з окремих комплексних утворень - біотичних </a:t>
            </a:r>
            <a:r>
              <a:rPr lang="uk" sz="2300" dirty="0">
                <a:solidFill>
                  <a:srgbClr val="073763"/>
                </a:solidFill>
                <a:latin typeface="Comic Sans MS"/>
                <a:ea typeface="Comic Sans MS"/>
                <a:cs typeface="Comic Sans MS"/>
                <a:sym typeface="Comic Sans MS"/>
              </a:rPr>
              <a:t>угруповань</a:t>
            </a:r>
            <a:r>
              <a:rPr lang="uk" sz="2300" i="0" u="none" strike="noStrike" cap="none" dirty="0">
                <a:solidFill>
                  <a:srgbClr val="073763"/>
                </a:solidFill>
                <a:latin typeface="Comic Sans MS"/>
                <a:ea typeface="Comic Sans MS"/>
                <a:cs typeface="Comic Sans MS"/>
                <a:sym typeface="Comic Sans MS"/>
              </a:rPr>
              <a:t> різного рівня.</a:t>
            </a:r>
            <a:endParaRPr sz="2300" i="0" u="none" strike="noStrike" cap="none" dirty="0">
              <a:solidFill>
                <a:srgbClr val="073763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073763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2300" dirty="0">
                <a:solidFill>
                  <a:srgbClr val="073763"/>
                </a:solidFill>
                <a:latin typeface="Comic Sans MS"/>
                <a:ea typeface="Comic Sans MS"/>
                <a:cs typeface="Comic Sans MS"/>
                <a:sym typeface="Comic Sans MS"/>
              </a:rPr>
              <a:t>Біологічна відкрита система - це структура, яка здійснює постійний обмін речовин та енергії із середовищем, у котрому вона народилася, та є структурно стійкою в ньому.</a:t>
            </a:r>
            <a:endParaRPr sz="2300" dirty="0">
              <a:solidFill>
                <a:srgbClr val="073763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073763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2300" dirty="0">
                <a:solidFill>
                  <a:srgbClr val="073763"/>
                </a:solidFill>
                <a:latin typeface="Comic Sans MS"/>
                <a:ea typeface="Comic Sans MS"/>
                <a:cs typeface="Comic Sans MS"/>
                <a:sym typeface="Comic Sans MS"/>
              </a:rPr>
              <a:t>Виділення рівнів організації біологічних систем має за мету розкриття сутності живої природи в її русі, у пізнанні законів розвитку.  </a:t>
            </a:r>
            <a:endParaRPr sz="2300" dirty="0">
              <a:solidFill>
                <a:srgbClr val="07376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ransition>
    <p:push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 descr="рывны люди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40859" y="1744044"/>
            <a:ext cx="2415154" cy="3000396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5"/>
          <p:cNvSpPr/>
          <p:nvPr/>
        </p:nvSpPr>
        <p:spPr>
          <a:xfrm>
            <a:off x="285725" y="857250"/>
            <a:ext cx="7303200" cy="37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2600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</a:t>
            </a:r>
            <a:r>
              <a:rPr lang="uk" sz="2200" dirty="0">
                <a:solidFill>
                  <a:srgbClr val="073763"/>
                </a:solidFill>
                <a:latin typeface="Comic Sans MS"/>
                <a:ea typeface="Comic Sans MS"/>
                <a:cs typeface="Comic Sans MS"/>
                <a:sym typeface="Comic Sans MS"/>
              </a:rPr>
              <a:t>Жива матерія може перебувати на різних рівнях організації, що поступово сформувалися в процесі її еволюції.                                                            </a:t>
            </a:r>
            <a:endParaRPr sz="12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2200" dirty="0">
                <a:solidFill>
                  <a:srgbClr val="073763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Розрізняють такі рівні організації живої матерії: </a:t>
            </a:r>
            <a:endParaRPr sz="15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-114300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Comic Sans MS"/>
              <a:buChar char="-"/>
            </a:pPr>
            <a:r>
              <a:rPr lang="uk" sz="1800" dirty="0">
                <a:solidFill>
                  <a:srgbClr val="073763"/>
                </a:solidFill>
                <a:latin typeface="Comic Sans MS"/>
                <a:ea typeface="Comic Sans MS"/>
                <a:cs typeface="Comic Sans MS"/>
                <a:sym typeface="Comic Sans MS"/>
              </a:rPr>
              <a:t> молекулярний;</a:t>
            </a:r>
            <a:endParaRPr sz="18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-114300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Comic Sans MS"/>
              <a:buChar char="-"/>
            </a:pPr>
            <a:r>
              <a:rPr lang="uk" sz="1800" dirty="0">
                <a:solidFill>
                  <a:srgbClr val="073763"/>
                </a:solidFill>
                <a:latin typeface="Comic Sans MS"/>
                <a:ea typeface="Comic Sans MS"/>
                <a:cs typeface="Comic Sans MS"/>
                <a:sym typeface="Comic Sans MS"/>
              </a:rPr>
              <a:t> клітинний;</a:t>
            </a:r>
            <a:endParaRPr sz="18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-114300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Comic Sans MS"/>
              <a:buChar char="-"/>
            </a:pPr>
            <a:r>
              <a:rPr lang="uk" sz="1800" dirty="0">
                <a:solidFill>
                  <a:srgbClr val="073763"/>
                </a:solidFill>
                <a:latin typeface="Comic Sans MS"/>
                <a:ea typeface="Comic Sans MS"/>
                <a:cs typeface="Comic Sans MS"/>
                <a:sym typeface="Comic Sans MS"/>
              </a:rPr>
              <a:t> тканинний;</a:t>
            </a:r>
            <a:endParaRPr sz="18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-114300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Comic Sans MS"/>
              <a:buChar char="-"/>
            </a:pPr>
            <a:r>
              <a:rPr lang="uk" sz="1800" dirty="0">
                <a:solidFill>
                  <a:srgbClr val="073763"/>
                </a:solidFill>
                <a:latin typeface="Comic Sans MS"/>
                <a:ea typeface="Comic Sans MS"/>
                <a:cs typeface="Comic Sans MS"/>
                <a:sym typeface="Comic Sans MS"/>
              </a:rPr>
              <a:t> органний або системний;</a:t>
            </a:r>
            <a:endParaRPr sz="1800" dirty="0">
              <a:solidFill>
                <a:srgbClr val="073763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-114300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Comic Sans MS"/>
              <a:buChar char="-"/>
            </a:pPr>
            <a:r>
              <a:rPr lang="uk" sz="1800" dirty="0">
                <a:solidFill>
                  <a:srgbClr val="073763"/>
                </a:solidFill>
                <a:latin typeface="Comic Sans MS"/>
                <a:ea typeface="Comic Sans MS"/>
                <a:cs typeface="Comic Sans MS"/>
                <a:sym typeface="Comic Sans MS"/>
              </a:rPr>
              <a:t> організмовий;</a:t>
            </a:r>
            <a:endParaRPr sz="18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-114300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Comic Sans MS"/>
              <a:buChar char="-"/>
            </a:pPr>
            <a:r>
              <a:rPr lang="uk" sz="1800" dirty="0">
                <a:solidFill>
                  <a:srgbClr val="073763"/>
                </a:solidFill>
                <a:latin typeface="Comic Sans MS"/>
                <a:ea typeface="Comic Sans MS"/>
                <a:cs typeface="Comic Sans MS"/>
                <a:sym typeface="Comic Sans MS"/>
              </a:rPr>
              <a:t> популяційно-видовий;</a:t>
            </a:r>
            <a:endParaRPr sz="18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-114300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Comic Sans MS"/>
              <a:buChar char="-"/>
            </a:pPr>
            <a:r>
              <a:rPr lang="uk" sz="1800" dirty="0">
                <a:solidFill>
                  <a:srgbClr val="073763"/>
                </a:solidFill>
                <a:latin typeface="Comic Sans MS"/>
                <a:ea typeface="Comic Sans MS"/>
                <a:cs typeface="Comic Sans MS"/>
                <a:sym typeface="Comic Sans MS"/>
              </a:rPr>
              <a:t> біогеоценотичний; </a:t>
            </a:r>
            <a:endParaRPr sz="18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-114300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Comic Sans MS"/>
              <a:buChar char="-"/>
            </a:pPr>
            <a:r>
              <a:rPr lang="uk" sz="1800" dirty="0">
                <a:solidFill>
                  <a:srgbClr val="073763"/>
                </a:solidFill>
                <a:latin typeface="Comic Sans MS"/>
                <a:ea typeface="Comic Sans MS"/>
                <a:cs typeface="Comic Sans MS"/>
                <a:sym typeface="Comic Sans MS"/>
              </a:rPr>
              <a:t> біосферний.</a:t>
            </a:r>
            <a:endParaRPr sz="1800" dirty="0">
              <a:solidFill>
                <a:srgbClr val="07376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8" name="Google Shape;68;p15"/>
          <p:cNvSpPr txBox="1"/>
          <p:nvPr/>
        </p:nvSpPr>
        <p:spPr>
          <a:xfrm>
            <a:off x="336600" y="180825"/>
            <a:ext cx="73032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3200" b="1">
                <a:solidFill>
                  <a:srgbClr val="0A5190"/>
                </a:solidFill>
                <a:latin typeface="Comic Sans MS"/>
                <a:ea typeface="Comic Sans MS"/>
                <a:cs typeface="Comic Sans MS"/>
                <a:sym typeface="Comic Sans MS"/>
              </a:rPr>
              <a:t>Рівні організації живої матерії</a:t>
            </a:r>
            <a:endParaRPr sz="3200" b="1">
              <a:solidFill>
                <a:srgbClr val="0A519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ransition>
    <p:push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/>
          <p:nvPr/>
        </p:nvSpPr>
        <p:spPr>
          <a:xfrm>
            <a:off x="214275" y="1058175"/>
            <a:ext cx="7858200" cy="38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2500" dirty="0">
                <a:solidFill>
                  <a:srgbClr val="073763"/>
                </a:solidFill>
                <a:latin typeface="Comic Sans MS"/>
                <a:ea typeface="Comic Sans MS"/>
                <a:cs typeface="Comic Sans MS"/>
                <a:sym typeface="Comic Sans MS"/>
              </a:rPr>
              <a:t>Рівень функціонування біологічних макромолекул - біополімерів: нуклеїнових кислот, білків, полісахаридів, ліпідів, стероїдів. З цього рівня починаються найважливіші процеси життєдіяльності:</a:t>
            </a:r>
            <a:endParaRPr sz="2500" dirty="0">
              <a:solidFill>
                <a:srgbClr val="073763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marR="0" lvl="0" indent="-387350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500"/>
              <a:buFont typeface="Comic Sans MS"/>
              <a:buChar char="-"/>
            </a:pPr>
            <a:r>
              <a:rPr lang="uk" sz="2500" dirty="0">
                <a:solidFill>
                  <a:srgbClr val="073763"/>
                </a:solidFill>
                <a:latin typeface="Comic Sans MS"/>
                <a:ea typeface="Comic Sans MS"/>
                <a:cs typeface="Comic Sans MS"/>
                <a:sym typeface="Comic Sans MS"/>
              </a:rPr>
              <a:t>обмін речовин;</a:t>
            </a:r>
            <a:endParaRPr sz="2500" dirty="0">
              <a:solidFill>
                <a:srgbClr val="073763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marR="0" lvl="0" indent="-387350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500"/>
              <a:buFont typeface="Comic Sans MS"/>
              <a:buChar char="-"/>
            </a:pPr>
            <a:r>
              <a:rPr lang="uk" sz="2500" dirty="0">
                <a:solidFill>
                  <a:srgbClr val="073763"/>
                </a:solidFill>
                <a:latin typeface="Comic Sans MS"/>
                <a:ea typeface="Comic Sans MS"/>
                <a:cs typeface="Comic Sans MS"/>
                <a:sym typeface="Comic Sans MS"/>
              </a:rPr>
              <a:t>перетворення енергії;</a:t>
            </a:r>
            <a:endParaRPr sz="2500" dirty="0">
              <a:solidFill>
                <a:srgbClr val="073763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marR="0" lvl="0" indent="-387350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500"/>
              <a:buFont typeface="Comic Sans MS"/>
              <a:buChar char="-"/>
            </a:pPr>
            <a:r>
              <a:rPr lang="uk" sz="2500" dirty="0">
                <a:solidFill>
                  <a:srgbClr val="073763"/>
                </a:solidFill>
                <a:latin typeface="Comic Sans MS"/>
                <a:ea typeface="Comic Sans MS"/>
                <a:cs typeface="Comic Sans MS"/>
                <a:sym typeface="Comic Sans MS"/>
              </a:rPr>
              <a:t>передача спадкової інформації.</a:t>
            </a:r>
            <a:endParaRPr sz="2500" dirty="0">
              <a:solidFill>
                <a:srgbClr val="073763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2500" dirty="0">
                <a:solidFill>
                  <a:srgbClr val="073763"/>
                </a:solidFill>
                <a:latin typeface="Comic Sans MS"/>
                <a:ea typeface="Comic Sans MS"/>
                <a:cs typeface="Comic Sans MS"/>
                <a:sym typeface="Comic Sans MS"/>
              </a:rPr>
              <a:t>Цей рівень вивчають: біохімія, молекулярна генетика, молекулярна біологія, біофізика. </a:t>
            </a:r>
            <a:endParaRPr sz="1100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74" name="Google Shape;74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00934" y="2871778"/>
            <a:ext cx="1643063" cy="2271713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6"/>
          <p:cNvSpPr txBox="1"/>
          <p:nvPr/>
        </p:nvSpPr>
        <p:spPr>
          <a:xfrm>
            <a:off x="336600" y="180825"/>
            <a:ext cx="73032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3200" b="1" dirty="0">
                <a:solidFill>
                  <a:srgbClr val="0A5190"/>
                </a:solidFill>
                <a:latin typeface="Comic Sans MS"/>
                <a:ea typeface="Comic Sans MS"/>
                <a:cs typeface="Comic Sans MS"/>
                <a:sym typeface="Comic Sans MS"/>
              </a:rPr>
              <a:t>Молекулярний рівень</a:t>
            </a:r>
            <a:endParaRPr sz="3200" b="1" dirty="0">
              <a:solidFill>
                <a:srgbClr val="0A519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ransition>
    <p:push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/>
          <p:nvPr/>
        </p:nvSpPr>
        <p:spPr>
          <a:xfrm>
            <a:off x="214275" y="921125"/>
            <a:ext cx="8542500" cy="19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uk" sz="2300" dirty="0">
                <a:solidFill>
                  <a:srgbClr val="073763"/>
                </a:solidFill>
                <a:latin typeface="Comic Sans MS"/>
                <a:ea typeface="Comic Sans MS"/>
                <a:cs typeface="Comic Sans MS"/>
                <a:sym typeface="Comic Sans MS"/>
              </a:rPr>
              <a:t>Клітинний рівень - це рівень клітин бактерій, ціанобактерій, одноклітинних та багатоклітинних організмів. Клітина - це структурна та функціональна одиниця живого. Вона є елементарною одиницею будови, життєдіяльності і розвитку живої матерії. </a:t>
            </a:r>
            <a:r>
              <a:rPr lang="uk" sz="17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 </a:t>
            </a:r>
            <a:endParaRPr sz="1300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81" name="Google Shape;81;p17" descr="20316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6500" y="2893625"/>
            <a:ext cx="3231425" cy="219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7" descr="клітини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68687" y="2507461"/>
            <a:ext cx="2475313" cy="2636048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7"/>
          <p:cNvSpPr txBox="1"/>
          <p:nvPr/>
        </p:nvSpPr>
        <p:spPr>
          <a:xfrm>
            <a:off x="316500" y="190875"/>
            <a:ext cx="73032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3200" b="1">
                <a:solidFill>
                  <a:srgbClr val="0A5190"/>
                </a:solidFill>
                <a:latin typeface="Comic Sans MS"/>
                <a:ea typeface="Comic Sans MS"/>
                <a:cs typeface="Comic Sans MS"/>
                <a:sym typeface="Comic Sans MS"/>
              </a:rPr>
              <a:t>Клітинний рівень</a:t>
            </a:r>
            <a:endParaRPr sz="3200" b="1">
              <a:solidFill>
                <a:srgbClr val="0A519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ransition>
    <p:push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/>
          <p:nvPr/>
        </p:nvSpPr>
        <p:spPr>
          <a:xfrm>
            <a:off x="214275" y="921125"/>
            <a:ext cx="8542500" cy="36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2300" dirty="0">
                <a:solidFill>
                  <a:srgbClr val="073763"/>
                </a:solidFill>
                <a:latin typeface="Comic Sans MS"/>
                <a:ea typeface="Comic Sans MS"/>
                <a:cs typeface="Comic Sans MS"/>
                <a:sym typeface="Comic Sans MS"/>
              </a:rPr>
              <a:t>Характеризується тим, що в кожній клітині як одноклітинних, так і багатоклітинних організмів відбуваються обмін речовин і перетворення енергії, зберігається та реалізується вся                                                     спадкова інформація. Клітини                                                             здатні до розмноження і передачі                                                                                    спадкової інформації дочірнім                                                                   клітинам. Цей рівень вивчають                                                            цитологія, цитохімія,</a:t>
            </a:r>
            <a:endParaRPr sz="2300" dirty="0">
              <a:solidFill>
                <a:srgbClr val="073763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2300" dirty="0">
                <a:solidFill>
                  <a:srgbClr val="073763"/>
                </a:solidFill>
                <a:latin typeface="Comic Sans MS"/>
                <a:ea typeface="Comic Sans MS"/>
                <a:cs typeface="Comic Sans MS"/>
                <a:sym typeface="Comic Sans MS"/>
              </a:rPr>
              <a:t>цитогенетика, мікробіологія. </a:t>
            </a:r>
            <a:endParaRPr sz="2300" dirty="0">
              <a:solidFill>
                <a:srgbClr val="073763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300" dirty="0">
              <a:solidFill>
                <a:srgbClr val="073763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2300" dirty="0">
              <a:solidFill>
                <a:srgbClr val="07376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9" name="Google Shape;89;p18"/>
          <p:cNvSpPr txBox="1"/>
          <p:nvPr/>
        </p:nvSpPr>
        <p:spPr>
          <a:xfrm>
            <a:off x="316500" y="190875"/>
            <a:ext cx="73032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3200" b="1">
                <a:solidFill>
                  <a:srgbClr val="0A5190"/>
                </a:solidFill>
                <a:latin typeface="Comic Sans MS"/>
                <a:ea typeface="Comic Sans MS"/>
                <a:cs typeface="Comic Sans MS"/>
                <a:sym typeface="Comic Sans MS"/>
              </a:rPr>
              <a:t>Клітинний рівень</a:t>
            </a:r>
            <a:endParaRPr sz="3200" b="1">
              <a:solidFill>
                <a:srgbClr val="0A519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90" name="Google Shape;90;p18" descr="Цикл клетки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38341" y="1982375"/>
            <a:ext cx="3331010" cy="3161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8" descr="Интерфаза и профаза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74875" y="0"/>
            <a:ext cx="2969125" cy="100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/>
          <p:nvPr/>
        </p:nvSpPr>
        <p:spPr>
          <a:xfrm>
            <a:off x="214275" y="921125"/>
            <a:ext cx="8542500" cy="12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2300" dirty="0">
                <a:solidFill>
                  <a:srgbClr val="073763"/>
                </a:solidFill>
                <a:latin typeface="Comic Sans MS"/>
                <a:ea typeface="Comic Sans MS"/>
                <a:cs typeface="Comic Sans MS"/>
                <a:sym typeface="Comic Sans MS"/>
              </a:rPr>
              <a:t>Тканинний рівень організації - це рівень, на якому вивчається будова і функціонування тканин. Досліджується цей рівень гістологією і гістохімією.</a:t>
            </a:r>
            <a:endParaRPr sz="2300" dirty="0">
              <a:solidFill>
                <a:srgbClr val="07376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7" name="Google Shape;97;p19"/>
          <p:cNvSpPr txBox="1"/>
          <p:nvPr/>
        </p:nvSpPr>
        <p:spPr>
          <a:xfrm>
            <a:off x="316500" y="190875"/>
            <a:ext cx="73032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3200" b="1">
                <a:solidFill>
                  <a:srgbClr val="0A5190"/>
                </a:solidFill>
                <a:latin typeface="Comic Sans MS"/>
                <a:ea typeface="Comic Sans MS"/>
                <a:cs typeface="Comic Sans MS"/>
                <a:sym typeface="Comic Sans MS"/>
              </a:rPr>
              <a:t>Тканинний рівень</a:t>
            </a:r>
            <a:endParaRPr sz="3200" b="1">
              <a:solidFill>
                <a:srgbClr val="0A519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98" name="Google Shape;98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1175" y="2176075"/>
            <a:ext cx="8461661" cy="255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/>
          <p:nvPr/>
        </p:nvSpPr>
        <p:spPr>
          <a:xfrm>
            <a:off x="345921" y="867975"/>
            <a:ext cx="8542500" cy="12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2300" dirty="0">
                <a:solidFill>
                  <a:srgbClr val="073763"/>
                </a:solidFill>
                <a:latin typeface="Comic Sans MS"/>
                <a:ea typeface="Comic Sans MS"/>
                <a:cs typeface="Comic Sans MS"/>
                <a:sym typeface="Comic Sans MS"/>
              </a:rPr>
              <a:t>Системний рівень організації - це рівень органів багатоклітинних організмів. Під час індивідуального розвитку клітини спеціалізуються за будовою та виконуваними функціями, часто формуючи тканини. З тканин формуються органи. Вивчають цей рівень анатомія, фізіологія, ембріологія. </a:t>
            </a:r>
            <a:endParaRPr sz="2300" dirty="0">
              <a:solidFill>
                <a:srgbClr val="073763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300" dirty="0">
              <a:solidFill>
                <a:srgbClr val="073763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300" dirty="0">
              <a:solidFill>
                <a:srgbClr val="07376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4" name="Google Shape;104;p20"/>
          <p:cNvSpPr txBox="1"/>
          <p:nvPr/>
        </p:nvSpPr>
        <p:spPr>
          <a:xfrm>
            <a:off x="316500" y="190875"/>
            <a:ext cx="73032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3200" b="1">
                <a:solidFill>
                  <a:srgbClr val="0A5190"/>
                </a:solidFill>
                <a:latin typeface="Comic Sans MS"/>
                <a:ea typeface="Comic Sans MS"/>
                <a:cs typeface="Comic Sans MS"/>
                <a:sym typeface="Comic Sans MS"/>
              </a:rPr>
              <a:t>Системний рівень</a:t>
            </a:r>
            <a:endParaRPr sz="3200" b="1">
              <a:solidFill>
                <a:srgbClr val="0A519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05" name="Google Shape;10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2950" y="2752125"/>
            <a:ext cx="4251049" cy="2391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 dir="r"/>
  </p:transition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1038</Words>
  <Application>Microsoft Office PowerPoint</Application>
  <PresentationFormat>Екран (16:9)</PresentationFormat>
  <Paragraphs>83</Paragraphs>
  <Slides>21</Slides>
  <Notes>16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21</vt:i4>
      </vt:variant>
    </vt:vector>
  </HeadingPairs>
  <TitlesOfParts>
    <vt:vector size="26" baseType="lpstr">
      <vt:lpstr>Arial</vt:lpstr>
      <vt:lpstr>Calibri</vt:lpstr>
      <vt:lpstr>Comic Sans MS</vt:lpstr>
      <vt:lpstr>Times New Roman</vt:lpstr>
      <vt:lpstr>Simple Light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Клітинна теорія</vt:lpstr>
      <vt:lpstr>Основні положення клітинної теорії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Lenovo</dc:creator>
  <cp:lastModifiedBy>Lenovo</cp:lastModifiedBy>
  <cp:revision>5</cp:revision>
  <dcterms:modified xsi:type="dcterms:W3CDTF">2025-08-31T17:01:43Z</dcterms:modified>
</cp:coreProperties>
</file>