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72" r:id="rId8"/>
    <p:sldId id="270" r:id="rId9"/>
    <p:sldId id="271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3" r:id="rId19"/>
    <p:sldId id="274" r:id="rId20"/>
    <p:sldId id="275" r:id="rId21"/>
    <p:sldId id="276" r:id="rId22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983E-9542-49A7-B2E6-1D02B5E87D9D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5D85-B13A-48A6-AE70-CCB9DED6D9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983E-9542-49A7-B2E6-1D02B5E87D9D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5D85-B13A-48A6-AE70-CCB9DED6D9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983E-9542-49A7-B2E6-1D02B5E87D9D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5D85-B13A-48A6-AE70-CCB9DED6D90D}" type="slidenum">
              <a:rPr lang="uk-UA" smtClean="0"/>
              <a:t>‹#›</a:t>
            </a:fld>
            <a:endParaRPr lang="uk-U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983E-9542-49A7-B2E6-1D02B5E87D9D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5D85-B13A-48A6-AE70-CCB9DED6D90D}" type="slidenum">
              <a:rPr lang="uk-UA" smtClean="0"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983E-9542-49A7-B2E6-1D02B5E87D9D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5D85-B13A-48A6-AE70-CCB9DED6D9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983E-9542-49A7-B2E6-1D02B5E87D9D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5D85-B13A-48A6-AE70-CCB9DED6D90D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983E-9542-49A7-B2E6-1D02B5E87D9D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5D85-B13A-48A6-AE70-CCB9DED6D9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983E-9542-49A7-B2E6-1D02B5E87D9D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5D85-B13A-48A6-AE70-CCB9DED6D9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983E-9542-49A7-B2E6-1D02B5E87D9D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5D85-B13A-48A6-AE70-CCB9DED6D90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983E-9542-49A7-B2E6-1D02B5E87D9D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5D85-B13A-48A6-AE70-CCB9DED6D90D}" type="slidenum">
              <a:rPr lang="uk-UA" smtClean="0"/>
              <a:t>‹#›</a:t>
            </a:fld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983E-9542-49A7-B2E6-1D02B5E87D9D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5D85-B13A-48A6-AE70-CCB9DED6D90D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F75983E-9542-49A7-B2E6-1D02B5E87D9D}" type="datetimeFigureOut">
              <a:rPr lang="uk-UA" smtClean="0"/>
              <a:t>03.09.2025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F605D85-B13A-48A6-AE70-CCB9DED6D90D}" type="slidenum">
              <a:rPr lang="uk-UA" smtClean="0"/>
              <a:t>‹#›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ТЕМА 1. ТЕОРЕТИЧНІ ОСНОВИ ІНВЕСТИЦІЙНОГО </a:t>
            </a:r>
            <a:r>
              <a:rPr lang="uk-UA" b="1" dirty="0" smtClean="0"/>
              <a:t>МЕНЕДЖМЕНТУ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2420888"/>
            <a:ext cx="6048672" cy="3240360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70000"/>
              </a:lnSpc>
            </a:pPr>
            <a:r>
              <a:rPr lang="uk-UA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інвестиційного менеджменту</a:t>
            </a:r>
            <a:br>
              <a:rPr lang="uk-UA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інвестиційної діяльності</a:t>
            </a:r>
            <a:br>
              <a:rPr lang="uk-UA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Об’єкти та суб’єкти інвестиційної </a:t>
            </a:r>
            <a:r>
              <a:rPr lang="uk-UA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</a:p>
          <a:p>
            <a:pPr algn="l">
              <a:lnSpc>
                <a:spcPct val="170000"/>
              </a:lnSpc>
            </a:pPr>
            <a:r>
              <a:rPr lang="uk-UA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і методи інвестиційного менеджменту</a:t>
            </a:r>
            <a:r>
              <a:rPr lang="uk-UA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Інвестиційне законодавство та його характеристика</a:t>
            </a:r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54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2. Поняття інвестиційної </a:t>
            </a:r>
            <a:r>
              <a:rPr lang="uk-UA" b="1" dirty="0" smtClean="0">
                <a:solidFill>
                  <a:schemeClr val="tx1"/>
                </a:solidFill>
              </a:rPr>
              <a:t>діяльності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15329"/>
              </p:ext>
            </p:extLst>
          </p:nvPr>
        </p:nvGraphicFramePr>
        <p:xfrm>
          <a:off x="251520" y="1484785"/>
          <a:ext cx="8677666" cy="49288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194"/>
                <a:gridCol w="6751472"/>
              </a:tblGrid>
              <a:tr h="2484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Автор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45461" marR="45461" marT="45461" marB="4546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Трактування поняття "інвестиційна діяльність"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45461" marR="45461" marT="45461" marB="45461" anchor="ctr"/>
                </a:tc>
              </a:tr>
              <a:tr h="1099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Н.О.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Татаренко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, А.М. Поручник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45461" marR="45461" marT="45461" marB="4546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Послідовна, цілеспрямована діяльність, що полягає у капіталізації об'єктів власності, у формуванні та використанні інвестиційних ресурсів, регулюванні процесів інвестування і міжнародного руху інвестицій та інвестиційних товарів, створенні відповідного інвестиційного клімату і має за мету одержання прибутку чи певною соціальною ефекту [76, с.8]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45461" marR="45461" marT="45461" marB="45461" anchor="ctr"/>
                </a:tc>
              </a:tr>
              <a:tr h="531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Гриньова В.М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45461" marR="45461" marT="45461" marB="4546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Вкладення інвестицій і здійснення практичної діяльності з метою отримання прибутку і (або) досягнення іншого корисного ефекту [30, с.355]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45461" marR="45461" marT="45461" marB="45461" anchor="ctr"/>
                </a:tc>
              </a:tr>
              <a:tr h="8155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Д. М. </a:t>
                      </a: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Черваньова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45461" marR="45461" marT="45461" marB="4546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Комплекс заходів і практичних дій юридичних та фізичних осіб (українських або іноземних), а також держави щодо здійснення інвестицій у будь-якій формі з метою отримання прибутку або досягнення соціального ефекту [86, с.32]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45461" marR="45461" marT="45461" marB="45461" anchor="ctr"/>
                </a:tc>
              </a:tr>
              <a:tr h="531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Μ. П. Денисенко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45461" marR="45461" marT="45461" marB="4546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Комплекс заходів і дій фізичних і юридичних осіб, які вкладають свої ресурси з метою отримання прибутку [33, с.59]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45461" marR="45461" marT="45461" marB="45461" anchor="ctr"/>
                </a:tc>
              </a:tr>
              <a:tr h="6737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Г. Іванов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45461" marR="45461" marT="45461" marB="4546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Діяльність з формування, розміщення, вкладення, трансформації і відшкодування інвестиції, включаючи управління ними і всією системою інвестиційних відносин [37, с. 27]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45461" marR="45461" marT="45461" marB="45461" anchor="ctr"/>
                </a:tc>
              </a:tr>
              <a:tr h="390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С. Панчишин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45461" marR="45461" marT="45461" marB="4546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Сукупність рішень та відповідних дій, скерованих на перетворення заощаджень у інвестиції [62, с.137]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45461" marR="45461" marT="45461" marB="45461" anchor="ctr"/>
                </a:tc>
              </a:tr>
              <a:tr h="5319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В. Білолипецький</a:t>
                      </a:r>
                      <a:endParaRPr lang="uk-UA" sz="12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45461" marR="45461" marT="45461" marB="45461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Проектна, організаційна, управлінська, контрольна робота, яка виконується в інтересах планової реалізації інвестицій [17, с. 19]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/>
                        <a:cs typeface="Times New Roman"/>
                      </a:endParaRPr>
                    </a:p>
                  </a:txBody>
                  <a:tcPr marL="45461" marR="45461" marT="45461" marB="45461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63688" y="1052736"/>
            <a:ext cx="62023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Times New Roman" pitchFamily="18" charset="0"/>
                <a:cs typeface="Times New Roman" pitchFamily="18" charset="0"/>
              </a:rPr>
              <a:t>Тлумачення економічної категорії "інвестиційна діяльність"</a:t>
            </a: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3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259024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Закон України «Про інвестиційну діяльність»</a:t>
            </a:r>
            <a:r>
              <a:rPr lang="uk-UA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r>
              <a:rPr lang="uk-UA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uk-UA" sz="2400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uk-UA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Стаття </a:t>
            </a:r>
            <a:r>
              <a:rPr lang="uk-UA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2. </a:t>
            </a:r>
            <a:r>
              <a:rPr lang="uk-UA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/>
            </a:r>
            <a:br>
              <a:rPr lang="uk-UA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</a:br>
            <a:r>
              <a:rPr lang="uk-UA" sz="2400" b="1" u="sng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Інвестиційною </a:t>
            </a:r>
            <a:r>
              <a:rPr lang="uk-UA" sz="2400" b="1" u="sng" dirty="0">
                <a:solidFill>
                  <a:schemeClr val="tx1"/>
                </a:solidFill>
                <a:latin typeface="Bookman Old Style" panose="02050604050505020204" pitchFamily="18" charset="0"/>
              </a:rPr>
              <a:t>діяльністю</a:t>
            </a:r>
            <a:r>
              <a:rPr lang="uk-UA" sz="2400" dirty="0">
                <a:solidFill>
                  <a:schemeClr val="tx1"/>
                </a:solidFill>
                <a:latin typeface="Bookman Old Style" panose="02050604050505020204" pitchFamily="18" charset="0"/>
              </a:rPr>
              <a:t> є сукупність практичних дій громадян, юридичних осіб і держави щодо реалізації інвестицій.</a:t>
            </a:r>
          </a:p>
        </p:txBody>
      </p:sp>
    </p:spTree>
    <p:extLst>
      <p:ext uri="{BB962C8B-B14F-4D97-AF65-F5344CB8AC3E}">
        <p14:creationId xmlns:p14="http://schemas.microsoft.com/office/powerpoint/2010/main" val="2418637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Інвестиційна діяльність провадиться на основі</a:t>
            </a:r>
            <a:r>
              <a:rPr lang="uk-UA" b="1" dirty="0" smtClean="0"/>
              <a:t>: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4644" y="1595021"/>
            <a:ext cx="86947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1500" dirty="0">
                <a:latin typeface="Bookman Old Style" panose="02050604050505020204" pitchFamily="18" charset="0"/>
              </a:rPr>
              <a:t>інвестування, що здійснюється громадянами, недержавними підприємствами, господарськими асоціаціями, спілками і товариствами, а також громадськими і релігійними організаціями, іншими юридичними особами, заснованими на колективній власності</a:t>
            </a:r>
            <a:r>
              <a:rPr lang="uk-UA" sz="1500" dirty="0" smtClean="0">
                <a:latin typeface="Bookman Old Style" panose="02050604050505020204" pitchFamily="18" charset="0"/>
              </a:rPr>
              <a:t>;</a:t>
            </a:r>
          </a:p>
          <a:p>
            <a:pPr lvl="0" algn="just"/>
            <a:endParaRPr lang="uk-UA" sz="1500" dirty="0">
              <a:latin typeface="Bookman Old Style" panose="020506040505050202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1500" dirty="0">
                <a:latin typeface="Bookman Old Style" panose="02050604050505020204" pitchFamily="18" charset="0"/>
              </a:rPr>
              <a:t>державного інвестування, що здійснюється органами державної влади за рахунок коштів державного бюджету, позичкових коштів, а також державними підприємствами та установами за рахунок власних і позичкових коштів</a:t>
            </a:r>
            <a:r>
              <a:rPr lang="uk-UA" sz="1500" dirty="0" smtClean="0">
                <a:latin typeface="Bookman Old Style" panose="02050604050505020204" pitchFamily="18" charset="0"/>
              </a:rPr>
              <a:t>;</a:t>
            </a:r>
          </a:p>
          <a:p>
            <a:pPr lvl="0" algn="just"/>
            <a:endParaRPr lang="uk-UA" sz="1500" dirty="0">
              <a:latin typeface="Bookman Old Style" panose="020506040505050202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1500" dirty="0">
                <a:latin typeface="Bookman Old Style" panose="02050604050505020204" pitchFamily="18" charset="0"/>
              </a:rPr>
              <a:t>місцевого інвестування, що здійснюється органами місцевого самоврядування за рахунок коштів місцевих бюджетів, позичкових коштів, а також комунальними підприємствами та установами за рахунок власних і позичкових коштів</a:t>
            </a:r>
            <a:r>
              <a:rPr lang="uk-UA" sz="1500" dirty="0" smtClean="0">
                <a:latin typeface="Bookman Old Style" panose="02050604050505020204" pitchFamily="18" charset="0"/>
              </a:rPr>
              <a:t>;</a:t>
            </a:r>
          </a:p>
          <a:p>
            <a:pPr lvl="0" algn="just"/>
            <a:endParaRPr lang="uk-UA" sz="1500" dirty="0">
              <a:latin typeface="Bookman Old Style" panose="020506040505050202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1500" dirty="0">
                <a:latin typeface="Bookman Old Style" panose="02050604050505020204" pitchFamily="18" charset="0"/>
              </a:rPr>
              <a:t>державної підтримки для реалізації інвестиційних проектів</a:t>
            </a:r>
            <a:r>
              <a:rPr lang="uk-UA" sz="1500" dirty="0" smtClean="0">
                <a:latin typeface="Bookman Old Style" panose="02050604050505020204" pitchFamily="18" charset="0"/>
              </a:rPr>
              <a:t>;</a:t>
            </a:r>
          </a:p>
          <a:p>
            <a:pPr lvl="0" algn="just"/>
            <a:endParaRPr lang="uk-UA" sz="1500" dirty="0">
              <a:latin typeface="Bookman Old Style" panose="020506040505050202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uk-UA" sz="1500" dirty="0">
                <a:latin typeface="Bookman Old Style" panose="02050604050505020204" pitchFamily="18" charset="0"/>
              </a:rPr>
              <a:t>іноземного інвестування, що здійснюється іноземними державами, юридичними особами та громадянами іноземних держав</a:t>
            </a:r>
            <a:r>
              <a:rPr lang="uk-UA" sz="1500" dirty="0" smtClean="0">
                <a:latin typeface="Bookman Old Style" panose="02050604050505020204" pitchFamily="18" charset="0"/>
              </a:rPr>
              <a:t>;</a:t>
            </a:r>
          </a:p>
          <a:p>
            <a:pPr lvl="0" algn="just"/>
            <a:endParaRPr lang="uk-UA" sz="1500" dirty="0">
              <a:latin typeface="Bookman Old Style" panose="020506040505050202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uk-UA" sz="1500" dirty="0">
                <a:latin typeface="Bookman Old Style" panose="02050604050505020204" pitchFamily="18" charset="0"/>
              </a:rPr>
              <a:t>спільного інвестування, що здійснюється юридичними особами та громадянами України, юридичними особами та громадянами іноземних держав.</a:t>
            </a:r>
          </a:p>
        </p:txBody>
      </p:sp>
    </p:spTree>
    <p:extLst>
      <p:ext uri="{BB962C8B-B14F-4D97-AF65-F5344CB8AC3E}">
        <p14:creationId xmlns:p14="http://schemas.microsoft.com/office/powerpoint/2010/main" val="165368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3. Об’єкти та суб’єкти інвестиційної </a:t>
            </a:r>
            <a:r>
              <a:rPr lang="uk-UA" b="1" dirty="0" smtClean="0"/>
              <a:t>діяльності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8065" y="270892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Bookman Old Style" panose="02050604050505020204" pitchFamily="18" charset="0"/>
              </a:rPr>
              <a:t>Об’єкти та суб’єкти інвестиційної діяльності визначаються </a:t>
            </a:r>
            <a:r>
              <a:rPr lang="uk-UA" b="1" dirty="0">
                <a:latin typeface="Bookman Old Style" panose="02050604050505020204" pitchFamily="18" charset="0"/>
              </a:rPr>
              <a:t>Законом України «Про інвестиційну діяльність</a:t>
            </a:r>
            <a:r>
              <a:rPr lang="uk-UA" b="1" dirty="0" smtClean="0">
                <a:latin typeface="Bookman Old Style" panose="02050604050505020204" pitchFamily="18" charset="0"/>
              </a:rPr>
              <a:t>»</a:t>
            </a:r>
          </a:p>
          <a:p>
            <a:endParaRPr lang="uk-UA" b="1" dirty="0" smtClean="0">
              <a:latin typeface="Bookman Old Style" panose="02050604050505020204" pitchFamily="18" charset="0"/>
            </a:endParaRPr>
          </a:p>
          <a:p>
            <a:pPr algn="just"/>
            <a:r>
              <a:rPr lang="uk-UA" b="1" dirty="0" smtClean="0">
                <a:latin typeface="Bookman Old Style" panose="02050604050505020204" pitchFamily="18" charset="0"/>
              </a:rPr>
              <a:t>Стаття 4. </a:t>
            </a:r>
            <a:r>
              <a:rPr lang="uk-UA" b="1" u="sng" dirty="0">
                <a:latin typeface="Bookman Old Style" panose="02050604050505020204" pitchFamily="18" charset="0"/>
              </a:rPr>
              <a:t>Об'єктами інвестиційної діяльності </a:t>
            </a:r>
            <a:r>
              <a:rPr lang="uk-UA" dirty="0">
                <a:latin typeface="Bookman Old Style" panose="02050604050505020204" pitchFamily="18" charset="0"/>
              </a:rPr>
              <a:t>можуть бути будь-яке майно, в тому числі основні фонди і оборотні кошти в усіх галузях економіки, цінні папери (крім векселів), цільові грошові вклади, науково-технічна продукція, інтелектуальні цінності, інші об'єкти власності, а також майнові права</a:t>
            </a:r>
            <a:r>
              <a:rPr lang="uk-UA" dirty="0" smtClean="0">
                <a:latin typeface="Bookman Old Style" panose="02050604050505020204" pitchFamily="18" charset="0"/>
              </a:rPr>
              <a:t>.</a:t>
            </a:r>
          </a:p>
          <a:p>
            <a:pPr algn="just"/>
            <a:endParaRPr lang="uk-UA" dirty="0" smtClean="0">
              <a:latin typeface="Bookman Old Style" panose="02050604050505020204" pitchFamily="18" charset="0"/>
            </a:endParaRPr>
          </a:p>
          <a:p>
            <a:pPr algn="just"/>
            <a:r>
              <a:rPr lang="uk-UA" b="1" dirty="0" smtClean="0">
                <a:latin typeface="Bookman Old Style" panose="02050604050505020204" pitchFamily="18" charset="0"/>
              </a:rPr>
              <a:t>Стаття 5. </a:t>
            </a:r>
            <a:r>
              <a:rPr lang="uk-UA" b="1" dirty="0">
                <a:latin typeface="Bookman Old Style" panose="02050604050505020204" pitchFamily="18" charset="0"/>
              </a:rPr>
              <a:t>Суб'єктами</a:t>
            </a:r>
            <a:r>
              <a:rPr lang="uk-UA" dirty="0">
                <a:latin typeface="Bookman Old Style" panose="02050604050505020204" pitchFamily="18" charset="0"/>
              </a:rPr>
              <a:t> (</a:t>
            </a:r>
            <a:r>
              <a:rPr lang="uk-UA" i="1" dirty="0">
                <a:latin typeface="Bookman Old Style" panose="02050604050505020204" pitchFamily="18" charset="0"/>
              </a:rPr>
              <a:t>інвесторами і учасниками</a:t>
            </a:r>
            <a:r>
              <a:rPr lang="uk-UA" dirty="0">
                <a:latin typeface="Bookman Old Style" panose="02050604050505020204" pitchFamily="18" charset="0"/>
              </a:rPr>
              <a:t>) інвестиційної діяльності можуть бути громадяни і юридичні особи України та іноземних держав, а також держави.</a:t>
            </a:r>
          </a:p>
        </p:txBody>
      </p:sp>
    </p:spTree>
    <p:extLst>
      <p:ext uri="{BB962C8B-B14F-4D97-AF65-F5344CB8AC3E}">
        <p14:creationId xmlns:p14="http://schemas.microsoft.com/office/powerpoint/2010/main" val="4219403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548680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latin typeface="Bookman Old Style" panose="02050604050505020204" pitchFamily="18" charset="0"/>
              </a:rPr>
              <a:t>Інвестори</a:t>
            </a:r>
            <a:r>
              <a:rPr lang="uk-UA" sz="2400" dirty="0">
                <a:latin typeface="Bookman Old Style" panose="02050604050505020204" pitchFamily="18" charset="0"/>
              </a:rPr>
              <a:t> - суб'єкти інвестиційної діяльності, які приймають рішення про вкладення власних, позичкових і залучених майнових та інтелектуальних цінностей в об'єкти інвестування</a:t>
            </a:r>
            <a:r>
              <a:rPr lang="uk-UA" sz="2400" dirty="0" smtClean="0">
                <a:latin typeface="Bookman Old Style" panose="02050604050505020204" pitchFamily="18" charset="0"/>
              </a:rPr>
              <a:t>.</a:t>
            </a:r>
          </a:p>
          <a:p>
            <a:pPr algn="just"/>
            <a:endParaRPr lang="uk-UA" sz="2400" dirty="0">
              <a:latin typeface="Bookman Old Style" panose="02050604050505020204" pitchFamily="18" charset="0"/>
            </a:endParaRPr>
          </a:p>
          <a:p>
            <a:pPr algn="just"/>
            <a:r>
              <a:rPr lang="uk-UA" sz="2400" b="1" i="1" dirty="0">
                <a:latin typeface="Bookman Old Style" panose="02050604050505020204" pitchFamily="18" charset="0"/>
              </a:rPr>
              <a:t>Інвестори можуть виступати в ролі</a:t>
            </a:r>
            <a:r>
              <a:rPr lang="uk-UA" sz="2400" dirty="0">
                <a:latin typeface="Bookman Old Style" panose="02050604050505020204" pitchFamily="18" charset="0"/>
              </a:rPr>
              <a:t> вкладників, кредиторів, покупців, а також виконувати функції будь-якого учасника інвестиційної діяльності</a:t>
            </a:r>
            <a:r>
              <a:rPr lang="uk-UA" sz="2400" dirty="0" smtClean="0">
                <a:latin typeface="Bookman Old Style" panose="02050604050505020204" pitchFamily="18" charset="0"/>
              </a:rPr>
              <a:t>.</a:t>
            </a:r>
          </a:p>
          <a:p>
            <a:pPr algn="just"/>
            <a:endParaRPr lang="uk-UA" sz="2400" dirty="0">
              <a:latin typeface="Bookman Old Style" panose="02050604050505020204" pitchFamily="18" charset="0"/>
            </a:endParaRPr>
          </a:p>
          <a:p>
            <a:pPr algn="just"/>
            <a:r>
              <a:rPr lang="uk-UA" sz="2400" b="1" dirty="0">
                <a:latin typeface="Bookman Old Style" panose="02050604050505020204" pitchFamily="18" charset="0"/>
              </a:rPr>
              <a:t>Учасниками інвестиційної діяльності</a:t>
            </a:r>
            <a:r>
              <a:rPr lang="uk-UA" sz="2400" dirty="0">
                <a:latin typeface="Bookman Old Style" panose="02050604050505020204" pitchFamily="18" charset="0"/>
              </a:rPr>
              <a:t> можуть бути громадяни та юридичні особи України, інших держав, які забезпечують реалізацію інвестицій як виконавці замовлень або на підставі доручення інвестора.</a:t>
            </a:r>
          </a:p>
        </p:txBody>
      </p:sp>
    </p:spTree>
    <p:extLst>
      <p:ext uri="{BB962C8B-B14F-4D97-AF65-F5344CB8AC3E}">
        <p14:creationId xmlns:p14="http://schemas.microsoft.com/office/powerpoint/2010/main" val="601790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Ira\Desktop\Інвестори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132856"/>
            <a:ext cx="6552729" cy="38784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0892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5719" y="836712"/>
            <a:ext cx="864096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>
                <a:latin typeface="Bookman Old Style" panose="02050604050505020204" pitchFamily="18" charset="0"/>
              </a:rPr>
              <a:t>Законом України «Про інвестиційну діяльність» </a:t>
            </a:r>
            <a:r>
              <a:rPr lang="uk-UA" sz="2200" b="1" dirty="0">
                <a:latin typeface="Bookman Old Style" panose="02050604050505020204" pitchFamily="18" charset="0"/>
              </a:rPr>
              <a:t>визначені </a:t>
            </a:r>
            <a:r>
              <a:rPr lang="uk-UA" sz="2200" b="1" u="sng" dirty="0">
                <a:latin typeface="Bookman Old Style" panose="02050604050505020204" pitchFamily="18" charset="0"/>
              </a:rPr>
              <a:t>основні принципи</a:t>
            </a:r>
            <a:r>
              <a:rPr lang="uk-UA" sz="2200" b="1" dirty="0">
                <a:latin typeface="Bookman Old Style" panose="02050604050505020204" pitchFamily="18" charset="0"/>
              </a:rPr>
              <a:t> інвестиційної діяльності на основі яких проводять свою діяльність суб’єкти інвестування, а саме: </a:t>
            </a:r>
            <a:endParaRPr lang="uk-UA" sz="2200" dirty="0">
              <a:latin typeface="Bookman Old Style" panose="02050604050505020204" pitchFamily="18" charset="0"/>
            </a:endParaRPr>
          </a:p>
          <a:p>
            <a:pPr algn="just"/>
            <a:r>
              <a:rPr lang="uk-UA" sz="2200" dirty="0">
                <a:latin typeface="Bookman Old Style" panose="02050604050505020204" pitchFamily="18" charset="0"/>
              </a:rPr>
              <a:t>1. Добровільність інвестування; </a:t>
            </a:r>
          </a:p>
          <a:p>
            <a:pPr algn="just"/>
            <a:r>
              <a:rPr lang="uk-UA" sz="2200" dirty="0">
                <a:latin typeface="Bookman Old Style" panose="02050604050505020204" pitchFamily="18" charset="0"/>
              </a:rPr>
              <a:t>2. Рівноправність інвесторів; </a:t>
            </a:r>
          </a:p>
          <a:p>
            <a:pPr algn="just"/>
            <a:r>
              <a:rPr lang="uk-UA" sz="2200" dirty="0">
                <a:latin typeface="Bookman Old Style" panose="02050604050505020204" pitchFamily="18" charset="0"/>
              </a:rPr>
              <a:t>3. Захищеність інвестицій; </a:t>
            </a:r>
          </a:p>
          <a:p>
            <a:pPr algn="just"/>
            <a:r>
              <a:rPr lang="uk-UA" sz="2200" dirty="0">
                <a:latin typeface="Bookman Old Style" panose="02050604050505020204" pitchFamily="18" charset="0"/>
              </a:rPr>
              <a:t>4. Свобода вибору критеріїв інвестиційної діяльності; </a:t>
            </a:r>
          </a:p>
          <a:p>
            <a:pPr algn="just"/>
            <a:r>
              <a:rPr lang="uk-UA" sz="2200" dirty="0">
                <a:latin typeface="Bookman Old Style" panose="02050604050505020204" pitchFamily="18" charset="0"/>
              </a:rPr>
              <a:t>5. Невтручання органів державної влади і управління в інвестиційну діяльність, яка не суперечить законодавству. </a:t>
            </a:r>
          </a:p>
          <a:p>
            <a:pPr algn="just"/>
            <a:r>
              <a:rPr lang="uk-UA" sz="2200" dirty="0">
                <a:latin typeface="Bookman Old Style" panose="02050604050505020204" pitchFamily="18" charset="0"/>
              </a:rPr>
              <a:t>В свою </a:t>
            </a:r>
            <a:r>
              <a:rPr lang="uk-UA" sz="2200" b="1" u="sng" dirty="0">
                <a:latin typeface="Bookman Old Style" panose="02050604050505020204" pitchFamily="18" charset="0"/>
              </a:rPr>
              <a:t>чергу інвестори повинні дотримуватися наступних обов’язків: </a:t>
            </a:r>
            <a:endParaRPr lang="uk-UA" sz="2200" dirty="0">
              <a:latin typeface="Bookman Old Style" panose="02050604050505020204" pitchFamily="18" charset="0"/>
            </a:endParaRPr>
          </a:p>
          <a:p>
            <a:pPr algn="just"/>
            <a:r>
              <a:rPr lang="uk-UA" sz="2200" dirty="0">
                <a:latin typeface="Bookman Old Style" panose="02050604050505020204" pitchFamily="18" charset="0"/>
              </a:rPr>
              <a:t>1. Дотримання державних норм і стандартів; </a:t>
            </a:r>
          </a:p>
          <a:p>
            <a:pPr algn="just"/>
            <a:r>
              <a:rPr lang="uk-UA" sz="2200" dirty="0">
                <a:latin typeface="Bookman Old Style" panose="02050604050505020204" pitchFamily="18" charset="0"/>
              </a:rPr>
              <a:t>2. Недопущення недобросовісної конкуренції; </a:t>
            </a:r>
          </a:p>
          <a:p>
            <a:pPr algn="just"/>
            <a:r>
              <a:rPr lang="uk-UA" sz="2200" dirty="0">
                <a:latin typeface="Bookman Old Style" panose="02050604050505020204" pitchFamily="18" charset="0"/>
              </a:rPr>
              <a:t>3. Наявність ліцензії на виконання окремих видів робіт;</a:t>
            </a:r>
          </a:p>
          <a:p>
            <a:pPr algn="just"/>
            <a:r>
              <a:rPr lang="uk-UA" sz="2200" dirty="0">
                <a:latin typeface="Bookman Old Style" panose="02050604050505020204" pitchFamily="18" charset="0"/>
              </a:rPr>
              <a:t>4. Подання у визначений термін бухгалтерської та статистичної звітності.</a:t>
            </a:r>
          </a:p>
        </p:txBody>
      </p:sp>
    </p:spTree>
    <p:extLst>
      <p:ext uri="{BB962C8B-B14F-4D97-AF65-F5344CB8AC3E}">
        <p14:creationId xmlns:p14="http://schemas.microsoft.com/office/powerpoint/2010/main" val="27721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98384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Суб'єкти інвестиційної діяльності</a:t>
            </a:r>
            <a:endParaRPr lang="uk-UA" sz="2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" name="Рисунок 2" descr="C:\Users\Ira\Desktop\суб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2" y="908720"/>
            <a:ext cx="6480175" cy="5832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9413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і методи інвестиційного </a:t>
            </a:r>
            <a:r>
              <a:rPr lang="uk-UA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менеджменту</a:t>
            </a:r>
            <a:endParaRPr lang="uk-UA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/>
          <a:srcRect l="38481" t="26757" r="23037" b="42521"/>
          <a:stretch/>
        </p:blipFill>
        <p:spPr bwMode="auto">
          <a:xfrm>
            <a:off x="1835696" y="2708920"/>
            <a:ext cx="5784993" cy="30941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8498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38362" t="28144" r="23048" b="10810"/>
          <a:stretch/>
        </p:blipFill>
        <p:spPr bwMode="auto">
          <a:xfrm>
            <a:off x="1475656" y="692696"/>
            <a:ext cx="6336704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227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  <a:latin typeface="Bookman Old Style" panose="02050604050505020204" pitchFamily="18" charset="0"/>
              </a:rPr>
              <a:t>Поняття інвестиційного менеджменту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293096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latin typeface="Bookman Old Style" panose="02050604050505020204" pitchFamily="18" charset="0"/>
              </a:rPr>
              <a:t>Інвестицій менеджмент</a:t>
            </a:r>
            <a:r>
              <a:rPr lang="uk-UA" dirty="0">
                <a:latin typeface="Bookman Old Style" panose="02050604050505020204" pitchFamily="18" charset="0"/>
              </a:rPr>
              <a:t> – наука про те, як укладати кошти (капітал), управляти ними і примусити їх працювати на власника, збільшуючи його добробут.</a:t>
            </a:r>
          </a:p>
          <a:p>
            <a:pPr algn="just"/>
            <a:r>
              <a:rPr lang="uk-UA" dirty="0">
                <a:latin typeface="Bookman Old Style" panose="02050604050505020204" pitchFamily="18" charset="0"/>
              </a:rPr>
              <a:t> </a:t>
            </a:r>
          </a:p>
          <a:p>
            <a:pPr algn="just"/>
            <a:r>
              <a:rPr lang="uk-UA" b="1" dirty="0">
                <a:latin typeface="Bookman Old Style" panose="02050604050505020204" pitchFamily="18" charset="0"/>
              </a:rPr>
              <a:t>Інвестиційний менеджмент</a:t>
            </a:r>
            <a:r>
              <a:rPr lang="uk-UA" dirty="0">
                <a:latin typeface="Bookman Old Style" panose="02050604050505020204" pitchFamily="18" charset="0"/>
              </a:rPr>
              <a:t> – це система принципів і методів розробки та реалізації управлінських рішень, пов’язаних з інвестиційною діяльністю підприємства. 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8488" t="17640" r="23022" b="66304"/>
          <a:stretch/>
        </p:blipFill>
        <p:spPr bwMode="auto">
          <a:xfrm>
            <a:off x="611560" y="2132856"/>
            <a:ext cx="7920880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04969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39035" t="17640" r="23156" b="35183"/>
          <a:stretch/>
        </p:blipFill>
        <p:spPr bwMode="auto">
          <a:xfrm>
            <a:off x="1547664" y="1052736"/>
            <a:ext cx="6359088" cy="4657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2428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39381" t="45189" r="23134" b="22495"/>
          <a:stretch/>
        </p:blipFill>
        <p:spPr bwMode="auto">
          <a:xfrm>
            <a:off x="1115616" y="1556792"/>
            <a:ext cx="7344816" cy="3528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0651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38363" t="38450" r="23048" b="21313"/>
          <a:stretch/>
        </p:blipFill>
        <p:spPr bwMode="auto">
          <a:xfrm>
            <a:off x="971600" y="1916832"/>
            <a:ext cx="7272808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68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7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Ефективне управління інвестиційною діяльністю має здійснюватися на основі таких принципів як: 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8626" y="1988840"/>
            <a:ext cx="87238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- </a:t>
            </a:r>
            <a:r>
              <a:rPr lang="uk-UA" dirty="0">
                <a:latin typeface="Bookman Old Style" panose="02050604050505020204" pitchFamily="18" charset="0"/>
              </a:rPr>
              <a:t>Взаємозв’язок із загальною системою управління на підприємстві в цілому та з окремими функціональними системами управління, зокрема. </a:t>
            </a:r>
          </a:p>
          <a:p>
            <a:pPr algn="just"/>
            <a:r>
              <a:rPr lang="uk-UA" dirty="0">
                <a:latin typeface="Bookman Old Style" panose="02050604050505020204" pitchFamily="18" charset="0"/>
              </a:rPr>
              <a:t>- Спрямованість дій інвестиційного менеджменту на досягнення конкретних цілей інвестування. </a:t>
            </a:r>
          </a:p>
          <a:p>
            <a:pPr algn="just"/>
            <a:r>
              <a:rPr lang="uk-UA" dirty="0">
                <a:latin typeface="Bookman Old Style" panose="02050604050505020204" pitchFamily="18" charset="0"/>
              </a:rPr>
              <a:t>- Визначення напрямків інвестиційного менеджменту в залежності від об’єктів інвестування. </a:t>
            </a:r>
          </a:p>
          <a:p>
            <a:pPr algn="just"/>
            <a:r>
              <a:rPr lang="uk-UA" dirty="0">
                <a:latin typeface="Bookman Old Style" panose="02050604050505020204" pitchFamily="18" charset="0"/>
              </a:rPr>
              <a:t>- Єдність інвестиційної стратегії та інвестиційного менеджменту на підприємстві. </a:t>
            </a:r>
          </a:p>
          <a:p>
            <a:pPr algn="just"/>
            <a:r>
              <a:rPr lang="uk-UA" dirty="0">
                <a:latin typeface="Bookman Old Style" panose="02050604050505020204" pitchFamily="18" charset="0"/>
              </a:rPr>
              <a:t>- Єдність інвестиційних цілей, результатів інвестиційної діяльності та засобів їх досягнення. </a:t>
            </a:r>
          </a:p>
          <a:p>
            <a:pPr algn="just"/>
            <a:r>
              <a:rPr lang="uk-UA" dirty="0">
                <a:latin typeface="Bookman Old Style" panose="02050604050505020204" pitchFamily="18" charset="0"/>
              </a:rPr>
              <a:t>- Комплектність інвестиційного менеджменту, що передбачає планування, аналіз, регулювання та контроль за інвестиційною діяльністю. </a:t>
            </a:r>
          </a:p>
          <a:p>
            <a:pPr algn="just"/>
            <a:r>
              <a:rPr lang="uk-UA" dirty="0">
                <a:latin typeface="Bookman Old Style" panose="02050604050505020204" pitchFamily="18" charset="0"/>
              </a:rPr>
              <a:t>- Розробка методів та засобів інвестиційного менеджменту з урахуванням підвищення ефективності виробництва, збільшення прибутку та мінімізації інвестиційних, ризиків.</a:t>
            </a:r>
          </a:p>
        </p:txBody>
      </p:sp>
    </p:spTree>
    <p:extLst>
      <p:ext uri="{BB962C8B-B14F-4D97-AF65-F5344CB8AC3E}">
        <p14:creationId xmlns:p14="http://schemas.microsoft.com/office/powerpoint/2010/main" val="4219009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Основною метою інвестиційного менеджменту є</a:t>
            </a:r>
            <a:r>
              <a:rPr lang="uk-UA" b="1" dirty="0" smtClean="0">
                <a:solidFill>
                  <a:schemeClr val="tx1"/>
                </a:solidFill>
              </a:rPr>
              <a:t>: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852936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</a:t>
            </a:r>
            <a:r>
              <a:rPr lang="uk-UA" sz="2000" dirty="0">
                <a:latin typeface="Bookman Old Style" panose="02050604050505020204" pitchFamily="18" charset="0"/>
              </a:rPr>
              <a:t>- забезпечення найефективнішої реалізації інвестиційної стратегії суб’єктів підприємницької діяльності на усіх етапах розвитку; </a:t>
            </a:r>
          </a:p>
          <a:p>
            <a:pPr algn="just"/>
            <a:r>
              <a:rPr lang="uk-UA" sz="2000" dirty="0">
                <a:latin typeface="Bookman Old Style" panose="02050604050505020204" pitchFamily="18" charset="0"/>
              </a:rPr>
              <a:t>- максимізація добробуту власників підприємства в поточному та перспективному періоді, забезпечення найбільш ефективних шляхів реалізації стратегії розвитку підприємства на окремих стадіях життєвого циклу. </a:t>
            </a:r>
          </a:p>
        </p:txBody>
      </p:sp>
    </p:spTree>
    <p:extLst>
      <p:ext uri="{BB962C8B-B14F-4D97-AF65-F5344CB8AC3E}">
        <p14:creationId xmlns:p14="http://schemas.microsoft.com/office/powerpoint/2010/main" val="2265046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uk-UA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Основні завдання та функції інвестиційного </a:t>
            </a:r>
            <a:r>
              <a:rPr lang="uk-UA" sz="2000" b="1" dirty="0" smtClean="0">
                <a:solidFill>
                  <a:schemeClr val="tx1"/>
                </a:solidFill>
                <a:latin typeface="Bookman Old Style" panose="02050604050505020204" pitchFamily="18" charset="0"/>
              </a:rPr>
              <a:t>менеджменту</a:t>
            </a:r>
            <a:endParaRPr lang="uk-UA" sz="2000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8485" t="53315" r="23141" b="23692"/>
          <a:stretch/>
        </p:blipFill>
        <p:spPr bwMode="auto">
          <a:xfrm>
            <a:off x="555438" y="2924944"/>
            <a:ext cx="8136904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7061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38255" t="17837" r="23265" b="30225"/>
          <a:stretch/>
        </p:blipFill>
        <p:spPr bwMode="auto">
          <a:xfrm>
            <a:off x="827584" y="1268760"/>
            <a:ext cx="7560840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026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772816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Bookman Old Style" panose="02050604050505020204" pitchFamily="18" charset="0"/>
              </a:rPr>
              <a:t>У процесі реалізації основної мети та з урахуванням основних принципів інвестиційний менеджмент </a:t>
            </a:r>
            <a:r>
              <a:rPr lang="uk-UA" b="1" u="sng" dirty="0">
                <a:latin typeface="Bookman Old Style" panose="02050604050505020204" pitchFamily="18" charset="0"/>
              </a:rPr>
              <a:t>має вирішувати такі основні завдання</a:t>
            </a:r>
            <a:r>
              <a:rPr lang="uk-UA" dirty="0">
                <a:latin typeface="Bookman Old Style" panose="02050604050505020204" pitchFamily="18" charset="0"/>
              </a:rPr>
              <a:t>: </a:t>
            </a:r>
          </a:p>
          <a:p>
            <a:pPr algn="just"/>
            <a:r>
              <a:rPr lang="uk-UA" dirty="0">
                <a:latin typeface="Bookman Old Style" panose="02050604050505020204" pitchFamily="18" charset="0"/>
              </a:rPr>
              <a:t>- </a:t>
            </a:r>
            <a:r>
              <a:rPr lang="uk-UA" b="1" dirty="0">
                <a:latin typeface="Bookman Old Style" panose="02050604050505020204" pitchFamily="18" charset="0"/>
              </a:rPr>
              <a:t>забезпечити</a:t>
            </a:r>
            <a:r>
              <a:rPr lang="uk-UA" dirty="0">
                <a:latin typeface="Bookman Old Style" panose="02050604050505020204" pitchFamily="18" charset="0"/>
              </a:rPr>
              <a:t> високий темп економічного розвитку суб’єктів підприємництва шляхом здійснення ефективної інвестиційної діяльності, розширення її обсягів, а також шляхом галузевої, асортиментної та регіональної диверсифікації цієї діяльності; </a:t>
            </a:r>
          </a:p>
          <a:p>
            <a:pPr algn="just"/>
            <a:r>
              <a:rPr lang="uk-UA" dirty="0">
                <a:latin typeface="Bookman Old Style" panose="02050604050505020204" pitchFamily="18" charset="0"/>
              </a:rPr>
              <a:t>- </a:t>
            </a:r>
            <a:r>
              <a:rPr lang="uk-UA" b="1" dirty="0">
                <a:latin typeface="Bookman Old Style" panose="02050604050505020204" pitchFamily="18" charset="0"/>
              </a:rPr>
              <a:t>максимізувати</a:t>
            </a:r>
            <a:r>
              <a:rPr lang="uk-UA" dirty="0">
                <a:latin typeface="Bookman Old Style" panose="02050604050505020204" pitchFamily="18" charset="0"/>
              </a:rPr>
              <a:t> прибуток від інвестиційної діяльності, оскільки одержання прибутку – основна мета суб’єктів підприємництва; </a:t>
            </a:r>
          </a:p>
          <a:p>
            <a:pPr algn="just"/>
            <a:r>
              <a:rPr lang="uk-UA" dirty="0">
                <a:latin typeface="Bookman Old Style" panose="02050604050505020204" pitchFamily="18" charset="0"/>
              </a:rPr>
              <a:t>- </a:t>
            </a:r>
            <a:r>
              <a:rPr lang="uk-UA" b="1" dirty="0">
                <a:latin typeface="Bookman Old Style" panose="02050604050505020204" pitchFamily="18" charset="0"/>
              </a:rPr>
              <a:t>мінімізувати</a:t>
            </a:r>
            <a:r>
              <a:rPr lang="uk-UA" dirty="0">
                <a:latin typeface="Bookman Old Style" panose="02050604050505020204" pitchFamily="18" charset="0"/>
              </a:rPr>
              <a:t> інвестиційні ризики, бо за несприятливих умов вони можуть призвести до втрати не тільки прибутків, а й частини інвестиційного капіталу;</a:t>
            </a:r>
          </a:p>
          <a:p>
            <a:pPr algn="just"/>
            <a:r>
              <a:rPr lang="uk-UA" dirty="0">
                <a:latin typeface="Bookman Old Style" panose="02050604050505020204" pitchFamily="18" charset="0"/>
              </a:rPr>
              <a:t>- </a:t>
            </a:r>
            <a:r>
              <a:rPr lang="uk-UA" b="1" dirty="0">
                <a:latin typeface="Bookman Old Style" panose="02050604050505020204" pitchFamily="18" charset="0"/>
              </a:rPr>
              <a:t>забезпечити</a:t>
            </a:r>
            <a:r>
              <a:rPr lang="uk-UA" dirty="0">
                <a:latin typeface="Bookman Old Style" panose="02050604050505020204" pitchFamily="18" charset="0"/>
              </a:rPr>
              <a:t> фінансову стабільність і платоспроможність суб’єктів підприємництва у процесі реалізації інвестиційних програм. </a:t>
            </a:r>
          </a:p>
        </p:txBody>
      </p:sp>
    </p:spTree>
    <p:extLst>
      <p:ext uri="{BB962C8B-B14F-4D97-AF65-F5344CB8AC3E}">
        <p14:creationId xmlns:p14="http://schemas.microsoft.com/office/powerpoint/2010/main" val="2899971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38245" t="43009" r="22947" b="17351"/>
          <a:stretch/>
        </p:blipFill>
        <p:spPr bwMode="auto">
          <a:xfrm>
            <a:off x="683568" y="2060848"/>
            <a:ext cx="7848872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1110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109</TotalTime>
  <Words>980</Words>
  <Application>Microsoft Office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Bookman Old Style</vt:lpstr>
      <vt:lpstr>Calibri</vt:lpstr>
      <vt:lpstr>Candara</vt:lpstr>
      <vt:lpstr>Symbol</vt:lpstr>
      <vt:lpstr>Times New Roman</vt:lpstr>
      <vt:lpstr>Волна</vt:lpstr>
      <vt:lpstr>ТЕМА 1. ТЕОРЕТИЧНІ ОСНОВИ ІНВЕСТИЦІЙНОГО МЕНЕДЖМЕНТУ</vt:lpstr>
      <vt:lpstr>Поняття інвестиційного менеджменту</vt:lpstr>
      <vt:lpstr>Презентация PowerPoint</vt:lpstr>
      <vt:lpstr>Ефективне управління інвестиційною діяльністю має здійснюватися на основі таких принципів як: </vt:lpstr>
      <vt:lpstr>Основною метою інвестиційного менеджменту є:</vt:lpstr>
      <vt:lpstr>Основні завдання та функції інвестиційного менеджменту</vt:lpstr>
      <vt:lpstr>Презентация PowerPoint</vt:lpstr>
      <vt:lpstr>Презентация PowerPoint</vt:lpstr>
      <vt:lpstr>Презентация PowerPoint</vt:lpstr>
      <vt:lpstr>2. Поняття інвестиційної діяльності</vt:lpstr>
      <vt:lpstr>Закон України «Про інвестиційну діяльність»   Стаття 2.  Інвестиційною діяльністю є сукупність практичних дій громадян, юридичних осіб і держави щодо реалізації інвестицій.</vt:lpstr>
      <vt:lpstr>Інвестиційна діяльність провадиться на основі:</vt:lpstr>
      <vt:lpstr>3. Об’єкти та суб’єкти інвестиційної діяльності</vt:lpstr>
      <vt:lpstr>Презентация PowerPoint</vt:lpstr>
      <vt:lpstr>Презентация PowerPoint</vt:lpstr>
      <vt:lpstr>Презентация PowerPoint</vt:lpstr>
      <vt:lpstr>Суб'єкти інвестиційної діяльності</vt:lpstr>
      <vt:lpstr>Система і методи інвестиційного менеджменту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ТЕОРЕТИЧНІ ОСНОВИ ІНВЕСТИЦІЙНОГО МЕНЕДЖМЕНТУ</dc:title>
  <dc:creator>Шелест З М</dc:creator>
  <cp:lastModifiedBy>Царук Ірина Михайлівна</cp:lastModifiedBy>
  <cp:revision>30</cp:revision>
  <cp:lastPrinted>2025-09-03T09:05:09Z</cp:lastPrinted>
  <dcterms:created xsi:type="dcterms:W3CDTF">2022-09-06T13:06:04Z</dcterms:created>
  <dcterms:modified xsi:type="dcterms:W3CDTF">2025-09-03T09:06:35Z</dcterms:modified>
</cp:coreProperties>
</file>