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62" r:id="rId3"/>
    <p:sldId id="263" r:id="rId4"/>
    <p:sldId id="264" r:id="rId5"/>
    <p:sldId id="281" r:id="rId6"/>
    <p:sldId id="282" r:id="rId7"/>
    <p:sldId id="265" r:id="rId8"/>
    <p:sldId id="283" r:id="rId9"/>
    <p:sldId id="266" r:id="rId10"/>
    <p:sldId id="257" r:id="rId11"/>
    <p:sldId id="267" r:id="rId12"/>
    <p:sldId id="268" r:id="rId13"/>
    <p:sldId id="285" r:id="rId14"/>
    <p:sldId id="286" r:id="rId15"/>
    <p:sldId id="269" r:id="rId16"/>
    <p:sldId id="287" r:id="rId17"/>
    <p:sldId id="270" r:id="rId18"/>
    <p:sldId id="288" r:id="rId19"/>
    <p:sldId id="290" r:id="rId20"/>
    <p:sldId id="289" r:id="rId21"/>
    <p:sldId id="271" r:id="rId22"/>
    <p:sldId id="291" r:id="rId23"/>
    <p:sldId id="272" r:id="rId24"/>
    <p:sldId id="292" r:id="rId25"/>
    <p:sldId id="273" r:id="rId26"/>
    <p:sldId id="274" r:id="rId27"/>
    <p:sldId id="293" r:id="rId28"/>
    <p:sldId id="258" r:id="rId29"/>
    <p:sldId id="275" r:id="rId30"/>
    <p:sldId id="284" r:id="rId31"/>
    <p:sldId id="276" r:id="rId32"/>
    <p:sldId id="277" r:id="rId33"/>
    <p:sldId id="280" r:id="rId34"/>
    <p:sldId id="278" r:id="rId35"/>
    <p:sldId id="259" r:id="rId36"/>
    <p:sldId id="260" r:id="rId37"/>
    <p:sldId id="261" r:id="rId38"/>
    <p:sldId id="294" r:id="rId39"/>
    <p:sldId id="295"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3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E3AA86AB-1F04-478C-ADDE-FCE971473EF9}" type="datetimeFigureOut">
              <a:rPr lang="uk-UA" smtClean="0"/>
              <a:t>06.10.2025</a:t>
            </a:fld>
            <a:endParaRPr lang="uk-UA"/>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uk-UA"/>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E6FEABCF-1C3E-4A4A-B68A-B6B6FBE0CB1D}" type="slidenum">
              <a:rPr lang="uk-UA" smtClean="0"/>
              <a:t>‹#›</a:t>
            </a:fld>
            <a:endParaRPr lang="uk-UA"/>
          </a:p>
        </p:txBody>
      </p:sp>
    </p:spTree>
    <p:extLst>
      <p:ext uri="{BB962C8B-B14F-4D97-AF65-F5344CB8AC3E}">
        <p14:creationId xmlns:p14="http://schemas.microsoft.com/office/powerpoint/2010/main" val="2507440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AA86AB-1F04-478C-ADDE-FCE971473EF9}" type="datetimeFigureOut">
              <a:rPr lang="uk-UA" smtClean="0"/>
              <a:t>06.10.2025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6FEABCF-1C3E-4A4A-B68A-B6B6FBE0CB1D}" type="slidenum">
              <a:rPr lang="uk-UA" smtClean="0"/>
              <a:t>‹#›</a:t>
            </a:fld>
            <a:endParaRPr lang="uk-UA"/>
          </a:p>
        </p:txBody>
      </p:sp>
    </p:spTree>
    <p:extLst>
      <p:ext uri="{BB962C8B-B14F-4D97-AF65-F5344CB8AC3E}">
        <p14:creationId xmlns:p14="http://schemas.microsoft.com/office/powerpoint/2010/main" val="349124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AA86AB-1F04-478C-ADDE-FCE971473EF9}" type="datetimeFigureOut">
              <a:rPr lang="uk-UA" smtClean="0"/>
              <a:t>06.10.2025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6FEABCF-1C3E-4A4A-B68A-B6B6FBE0CB1D}" type="slidenum">
              <a:rPr lang="uk-UA" smtClean="0"/>
              <a:t>‹#›</a:t>
            </a:fld>
            <a:endParaRPr lang="uk-UA"/>
          </a:p>
        </p:txBody>
      </p:sp>
    </p:spTree>
    <p:extLst>
      <p:ext uri="{BB962C8B-B14F-4D97-AF65-F5344CB8AC3E}">
        <p14:creationId xmlns:p14="http://schemas.microsoft.com/office/powerpoint/2010/main" val="3230641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AA86AB-1F04-478C-ADDE-FCE971473EF9}" type="datetimeFigureOut">
              <a:rPr lang="uk-UA" smtClean="0"/>
              <a:t>06.10.2025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6FEABCF-1C3E-4A4A-B68A-B6B6FBE0CB1D}" type="slidenum">
              <a:rPr lang="uk-UA" smtClean="0"/>
              <a:t>‹#›</a:t>
            </a:fld>
            <a:endParaRPr lang="uk-UA"/>
          </a:p>
        </p:txBody>
      </p:sp>
    </p:spTree>
    <p:extLst>
      <p:ext uri="{BB962C8B-B14F-4D97-AF65-F5344CB8AC3E}">
        <p14:creationId xmlns:p14="http://schemas.microsoft.com/office/powerpoint/2010/main" val="1689295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AA86AB-1F04-478C-ADDE-FCE971473EF9}" type="datetimeFigureOut">
              <a:rPr lang="uk-UA" smtClean="0"/>
              <a:t>06.10.2025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6FEABCF-1C3E-4A4A-B68A-B6B6FBE0CB1D}" type="slidenum">
              <a:rPr lang="uk-UA" smtClean="0"/>
              <a:t>‹#›</a:t>
            </a:fld>
            <a:endParaRPr lang="uk-UA"/>
          </a:p>
        </p:txBody>
      </p:sp>
    </p:spTree>
    <p:extLst>
      <p:ext uri="{BB962C8B-B14F-4D97-AF65-F5344CB8AC3E}">
        <p14:creationId xmlns:p14="http://schemas.microsoft.com/office/powerpoint/2010/main" val="346814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AA86AB-1F04-478C-ADDE-FCE971473EF9}" type="datetimeFigureOut">
              <a:rPr lang="uk-UA" smtClean="0"/>
              <a:t>06.10.2025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6FEABCF-1C3E-4A4A-B68A-B6B6FBE0CB1D}" type="slidenum">
              <a:rPr lang="uk-UA" smtClean="0"/>
              <a:t>‹#›</a:t>
            </a:fld>
            <a:endParaRPr lang="uk-UA"/>
          </a:p>
        </p:txBody>
      </p:sp>
    </p:spTree>
    <p:extLst>
      <p:ext uri="{BB962C8B-B14F-4D97-AF65-F5344CB8AC3E}">
        <p14:creationId xmlns:p14="http://schemas.microsoft.com/office/powerpoint/2010/main" val="148259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3AA86AB-1F04-478C-ADDE-FCE971473EF9}" type="datetimeFigureOut">
              <a:rPr lang="uk-UA" smtClean="0"/>
              <a:t>06.10.2025</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E6FEABCF-1C3E-4A4A-B68A-B6B6FBE0CB1D}" type="slidenum">
              <a:rPr lang="uk-UA" smtClean="0"/>
              <a:t>‹#›</a:t>
            </a:fld>
            <a:endParaRPr lang="uk-UA"/>
          </a:p>
        </p:txBody>
      </p:sp>
    </p:spTree>
    <p:extLst>
      <p:ext uri="{BB962C8B-B14F-4D97-AF65-F5344CB8AC3E}">
        <p14:creationId xmlns:p14="http://schemas.microsoft.com/office/powerpoint/2010/main" val="379784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AA86AB-1F04-478C-ADDE-FCE971473EF9}" type="datetimeFigureOut">
              <a:rPr lang="uk-UA" smtClean="0"/>
              <a:t>06.10.2025</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E6FEABCF-1C3E-4A4A-B68A-B6B6FBE0CB1D}" type="slidenum">
              <a:rPr lang="uk-UA" smtClean="0"/>
              <a:t>‹#›</a:t>
            </a:fld>
            <a:endParaRPr lang="uk-UA"/>
          </a:p>
        </p:txBody>
      </p:sp>
    </p:spTree>
    <p:extLst>
      <p:ext uri="{BB962C8B-B14F-4D97-AF65-F5344CB8AC3E}">
        <p14:creationId xmlns:p14="http://schemas.microsoft.com/office/powerpoint/2010/main" val="32433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A86AB-1F04-478C-ADDE-FCE971473EF9}" type="datetimeFigureOut">
              <a:rPr lang="uk-UA" smtClean="0"/>
              <a:t>06.10.2025</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E6FEABCF-1C3E-4A4A-B68A-B6B6FBE0CB1D}" type="slidenum">
              <a:rPr lang="uk-UA" smtClean="0"/>
              <a:t>‹#›</a:t>
            </a:fld>
            <a:endParaRPr lang="uk-UA"/>
          </a:p>
        </p:txBody>
      </p:sp>
    </p:spTree>
    <p:extLst>
      <p:ext uri="{BB962C8B-B14F-4D97-AF65-F5344CB8AC3E}">
        <p14:creationId xmlns:p14="http://schemas.microsoft.com/office/powerpoint/2010/main" val="2344940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ru-RU"/>
              <a:t>Образец текста</a:t>
            </a:r>
          </a:p>
        </p:txBody>
      </p:sp>
      <p:sp>
        <p:nvSpPr>
          <p:cNvPr id="5" name="Date Placeholder 4"/>
          <p:cNvSpPr>
            <a:spLocks noGrp="1"/>
          </p:cNvSpPr>
          <p:nvPr>
            <p:ph type="dt" sz="half" idx="10"/>
          </p:nvPr>
        </p:nvSpPr>
        <p:spPr/>
        <p:txBody>
          <a:bodyPr/>
          <a:lstStyle/>
          <a:p>
            <a:fld id="{E3AA86AB-1F04-478C-ADDE-FCE971473EF9}" type="datetimeFigureOut">
              <a:rPr lang="uk-UA" smtClean="0"/>
              <a:t>06.10.2025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6FEABCF-1C3E-4A4A-B68A-B6B6FBE0CB1D}" type="slidenum">
              <a:rPr lang="uk-UA" smtClean="0"/>
              <a:t>‹#›</a:t>
            </a:fld>
            <a:endParaRPr lang="uk-UA"/>
          </a:p>
        </p:txBody>
      </p:sp>
    </p:spTree>
    <p:extLst>
      <p:ext uri="{BB962C8B-B14F-4D97-AF65-F5344CB8AC3E}">
        <p14:creationId xmlns:p14="http://schemas.microsoft.com/office/powerpoint/2010/main" val="98047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3AA86AB-1F04-478C-ADDE-FCE971473EF9}" type="datetimeFigureOut">
              <a:rPr lang="uk-UA" smtClean="0"/>
              <a:t>06.10.2025</a:t>
            </a:fld>
            <a:endParaRPr lang="uk-UA"/>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uk-UA"/>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E6FEABCF-1C3E-4A4A-B68A-B6B6FBE0CB1D}" type="slidenum">
              <a:rPr lang="uk-UA" smtClean="0"/>
              <a:t>‹#›</a:t>
            </a:fld>
            <a:endParaRPr lang="uk-UA"/>
          </a:p>
        </p:txBody>
      </p:sp>
    </p:spTree>
    <p:extLst>
      <p:ext uri="{BB962C8B-B14F-4D97-AF65-F5344CB8AC3E}">
        <p14:creationId xmlns:p14="http://schemas.microsoft.com/office/powerpoint/2010/main" val="96942516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3AA86AB-1F04-478C-ADDE-FCE971473EF9}" type="datetimeFigureOut">
              <a:rPr lang="uk-UA" smtClean="0"/>
              <a:t>06.10.2025</a:t>
            </a:fld>
            <a:endParaRPr lang="uk-UA"/>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uk-UA"/>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E6FEABCF-1C3E-4A4A-B68A-B6B6FBE0CB1D}" type="slidenum">
              <a:rPr lang="uk-UA" smtClean="0"/>
              <a:t>‹#›</a:t>
            </a:fld>
            <a:endParaRPr lang="uk-UA"/>
          </a:p>
        </p:txBody>
      </p:sp>
    </p:spTree>
    <p:extLst>
      <p:ext uri="{BB962C8B-B14F-4D97-AF65-F5344CB8AC3E}">
        <p14:creationId xmlns:p14="http://schemas.microsoft.com/office/powerpoint/2010/main" val="1259318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4BBDFE-F749-02F3-80E2-C2EE17597CD9}"/>
              </a:ext>
            </a:extLst>
          </p:cNvPr>
          <p:cNvSpPr>
            <a:spLocks noGrp="1"/>
          </p:cNvSpPr>
          <p:nvPr>
            <p:ph type="ctrTitle"/>
          </p:nvPr>
        </p:nvSpPr>
        <p:spPr>
          <a:xfrm>
            <a:off x="420624" y="-945792"/>
            <a:ext cx="10782300" cy="3352800"/>
          </a:xfrm>
        </p:spPr>
        <p:txBody>
          <a:bodyPr/>
          <a:lstStyle/>
          <a:p>
            <a:pPr algn="ctr"/>
            <a:r>
              <a:rPr lang="ru-RU" sz="6000" b="1" dirty="0"/>
              <a:t>ВОДОСХОВИЩА ТА ОСОБЛИВОСТІ ЇХ ГІДРОЛОГІЧНОГО РЕЖИМУ</a:t>
            </a:r>
            <a:endParaRPr lang="uk-UA" sz="6000" b="1" dirty="0"/>
          </a:p>
        </p:txBody>
      </p:sp>
      <p:pic>
        <p:nvPicPr>
          <p:cNvPr id="4" name="Рисунок 3">
            <a:extLst>
              <a:ext uri="{FF2B5EF4-FFF2-40B4-BE49-F238E27FC236}">
                <a16:creationId xmlns:a16="http://schemas.microsoft.com/office/drawing/2014/main" id="{AA5B3F19-5700-B518-E21A-22EFF65DCF8C}"/>
              </a:ext>
            </a:extLst>
          </p:cNvPr>
          <p:cNvPicPr>
            <a:picLocks noChangeAspect="1"/>
          </p:cNvPicPr>
          <p:nvPr/>
        </p:nvPicPr>
        <p:blipFill>
          <a:blip r:embed="rId2"/>
          <a:stretch>
            <a:fillRect/>
          </a:stretch>
        </p:blipFill>
        <p:spPr>
          <a:xfrm>
            <a:off x="2909521" y="2680727"/>
            <a:ext cx="6372958" cy="3540532"/>
          </a:xfrm>
          <a:prstGeom prst="rect">
            <a:avLst/>
          </a:prstGeom>
        </p:spPr>
      </p:pic>
    </p:spTree>
    <p:extLst>
      <p:ext uri="{BB962C8B-B14F-4D97-AF65-F5344CB8AC3E}">
        <p14:creationId xmlns:p14="http://schemas.microsoft.com/office/powerpoint/2010/main" val="599057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A6C645-D7B6-6F52-9B46-3CB6E2207E91}"/>
              </a:ext>
            </a:extLst>
          </p:cNvPr>
          <p:cNvSpPr>
            <a:spLocks noGrp="1"/>
          </p:cNvSpPr>
          <p:nvPr>
            <p:ph type="title"/>
          </p:nvPr>
        </p:nvSpPr>
        <p:spPr>
          <a:xfrm>
            <a:off x="6447694" y="1770802"/>
            <a:ext cx="5333999" cy="1658198"/>
          </a:xfrm>
        </p:spPr>
        <p:txBody>
          <a:bodyPr>
            <a:normAutofit/>
          </a:bodyPr>
          <a:lstStyle/>
          <a:p>
            <a:pPr algn="ctr"/>
            <a:r>
              <a:rPr lang="ru-RU" sz="3600" b="1" dirty="0"/>
              <a:t>Картосхема каскаду </a:t>
            </a:r>
            <a:r>
              <a:rPr lang="ru-RU" sz="3600" b="1" dirty="0" err="1"/>
              <a:t>водосховищ</a:t>
            </a:r>
            <a:r>
              <a:rPr lang="ru-RU" sz="3600" b="1" dirty="0"/>
              <a:t> на </a:t>
            </a:r>
            <a:r>
              <a:rPr lang="ru-RU" sz="3600" b="1" dirty="0" err="1"/>
              <a:t>Дніпрі</a:t>
            </a:r>
            <a:r>
              <a:rPr lang="ru-RU" sz="3600" b="1" dirty="0"/>
              <a:t>, </a:t>
            </a:r>
            <a:r>
              <a:rPr lang="ru-RU" sz="3600" b="1" dirty="0" err="1"/>
              <a:t>Україна</a:t>
            </a:r>
            <a:endParaRPr lang="uk-UA" sz="3600" b="1" dirty="0"/>
          </a:p>
        </p:txBody>
      </p:sp>
      <p:pic>
        <p:nvPicPr>
          <p:cNvPr id="5" name="Рисунок 4">
            <a:extLst>
              <a:ext uri="{FF2B5EF4-FFF2-40B4-BE49-F238E27FC236}">
                <a16:creationId xmlns:a16="http://schemas.microsoft.com/office/drawing/2014/main" id="{A3B06089-8452-E9B1-88E7-774719C93274}"/>
              </a:ext>
            </a:extLst>
          </p:cNvPr>
          <p:cNvPicPr>
            <a:picLocks noChangeAspect="1"/>
          </p:cNvPicPr>
          <p:nvPr/>
        </p:nvPicPr>
        <p:blipFill rotWithShape="1">
          <a:blip r:embed="rId2"/>
          <a:srcRect l="36231" t="12288" r="34577" b="14240"/>
          <a:stretch/>
        </p:blipFill>
        <p:spPr>
          <a:xfrm>
            <a:off x="863024" y="0"/>
            <a:ext cx="4881284" cy="6907110"/>
          </a:xfrm>
          <a:prstGeom prst="rect">
            <a:avLst/>
          </a:prstGeom>
        </p:spPr>
      </p:pic>
    </p:spTree>
    <p:extLst>
      <p:ext uri="{BB962C8B-B14F-4D97-AF65-F5344CB8AC3E}">
        <p14:creationId xmlns:p14="http://schemas.microsoft.com/office/powerpoint/2010/main" val="1200909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DF39914E-1D69-84D6-95EB-5B010B837541}"/>
              </a:ext>
            </a:extLst>
          </p:cNvPr>
          <p:cNvPicPr>
            <a:picLocks noGrp="1" noChangeAspect="1"/>
          </p:cNvPicPr>
          <p:nvPr>
            <p:ph idx="1"/>
          </p:nvPr>
        </p:nvPicPr>
        <p:blipFill rotWithShape="1">
          <a:blip r:embed="rId2"/>
          <a:srcRect l="23276" t="15319" r="25706" b="15223"/>
          <a:stretch/>
        </p:blipFill>
        <p:spPr>
          <a:xfrm>
            <a:off x="1561513" y="80194"/>
            <a:ext cx="8750105" cy="6697611"/>
          </a:xfrm>
        </p:spPr>
      </p:pic>
    </p:spTree>
    <p:extLst>
      <p:ext uri="{BB962C8B-B14F-4D97-AF65-F5344CB8AC3E}">
        <p14:creationId xmlns:p14="http://schemas.microsoft.com/office/powerpoint/2010/main" val="165221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0A96A936-20F2-AB5E-22E7-B36ED7BCE9D4}"/>
              </a:ext>
            </a:extLst>
          </p:cNvPr>
          <p:cNvPicPr>
            <a:picLocks noGrp="1" noChangeAspect="1"/>
          </p:cNvPicPr>
          <p:nvPr>
            <p:ph idx="1"/>
          </p:nvPr>
        </p:nvPicPr>
        <p:blipFill rotWithShape="1">
          <a:blip r:embed="rId2"/>
          <a:srcRect l="23905" t="15693" r="25286" b="15222"/>
          <a:stretch/>
        </p:blipFill>
        <p:spPr>
          <a:xfrm>
            <a:off x="1547447" y="0"/>
            <a:ext cx="8679766" cy="6635359"/>
          </a:xfrm>
        </p:spPr>
      </p:pic>
    </p:spTree>
    <p:extLst>
      <p:ext uri="{BB962C8B-B14F-4D97-AF65-F5344CB8AC3E}">
        <p14:creationId xmlns:p14="http://schemas.microsoft.com/office/powerpoint/2010/main" val="2724006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8DA2190-F64B-6BBF-CCC9-E5A211C53CCA}"/>
              </a:ext>
            </a:extLst>
          </p:cNvPr>
          <p:cNvPicPr>
            <a:picLocks noChangeAspect="1"/>
          </p:cNvPicPr>
          <p:nvPr/>
        </p:nvPicPr>
        <p:blipFill>
          <a:blip r:embed="rId2"/>
          <a:stretch>
            <a:fillRect/>
          </a:stretch>
        </p:blipFill>
        <p:spPr>
          <a:xfrm>
            <a:off x="0" y="0"/>
            <a:ext cx="6739988" cy="3791243"/>
          </a:xfrm>
          <a:prstGeom prst="rect">
            <a:avLst/>
          </a:prstGeom>
        </p:spPr>
      </p:pic>
      <p:pic>
        <p:nvPicPr>
          <p:cNvPr id="5" name="Рисунок 4">
            <a:extLst>
              <a:ext uri="{FF2B5EF4-FFF2-40B4-BE49-F238E27FC236}">
                <a16:creationId xmlns:a16="http://schemas.microsoft.com/office/drawing/2014/main" id="{1B20DFC8-CA2A-7E75-4551-5678F0519EAC}"/>
              </a:ext>
            </a:extLst>
          </p:cNvPr>
          <p:cNvPicPr>
            <a:picLocks noChangeAspect="1"/>
          </p:cNvPicPr>
          <p:nvPr/>
        </p:nvPicPr>
        <p:blipFill>
          <a:blip r:embed="rId3"/>
          <a:stretch>
            <a:fillRect/>
          </a:stretch>
        </p:blipFill>
        <p:spPr>
          <a:xfrm>
            <a:off x="5452010" y="3066756"/>
            <a:ext cx="6739990" cy="3791244"/>
          </a:xfrm>
          <a:prstGeom prst="rect">
            <a:avLst/>
          </a:prstGeom>
        </p:spPr>
      </p:pic>
    </p:spTree>
    <p:extLst>
      <p:ext uri="{BB962C8B-B14F-4D97-AF65-F5344CB8AC3E}">
        <p14:creationId xmlns:p14="http://schemas.microsoft.com/office/powerpoint/2010/main" val="3957695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840022D4-493E-29A3-94FD-505EDAFDAE19}"/>
              </a:ext>
            </a:extLst>
          </p:cNvPr>
          <p:cNvPicPr>
            <a:picLocks noGrp="1" noChangeAspect="1"/>
          </p:cNvPicPr>
          <p:nvPr>
            <p:ph idx="1"/>
          </p:nvPr>
        </p:nvPicPr>
        <p:blipFill>
          <a:blip r:embed="rId2"/>
          <a:stretch>
            <a:fillRect/>
          </a:stretch>
        </p:blipFill>
        <p:spPr>
          <a:xfrm>
            <a:off x="239287" y="1668223"/>
            <a:ext cx="5517573" cy="4143928"/>
          </a:xfrm>
          <a:prstGeom prst="rect">
            <a:avLst/>
          </a:prstGeom>
        </p:spPr>
      </p:pic>
      <p:sp>
        <p:nvSpPr>
          <p:cNvPr id="6" name="TextBox 5">
            <a:extLst>
              <a:ext uri="{FF2B5EF4-FFF2-40B4-BE49-F238E27FC236}">
                <a16:creationId xmlns:a16="http://schemas.microsoft.com/office/drawing/2014/main" id="{2D193378-329C-C19F-D4F3-89CE73122CEE}"/>
              </a:ext>
            </a:extLst>
          </p:cNvPr>
          <p:cNvSpPr txBox="1"/>
          <p:nvPr/>
        </p:nvSpPr>
        <p:spPr>
          <a:xfrm>
            <a:off x="492369" y="286959"/>
            <a:ext cx="11460343" cy="1077218"/>
          </a:xfrm>
          <a:prstGeom prst="rect">
            <a:avLst/>
          </a:prstGeom>
          <a:noFill/>
        </p:spPr>
        <p:txBody>
          <a:bodyPr wrap="square">
            <a:spAutoFit/>
          </a:bodyPr>
          <a:lstStyle/>
          <a:p>
            <a:pPr algn="just"/>
            <a:r>
              <a:rPr lang="ru-RU" sz="3200" dirty="0" err="1"/>
              <a:t>Рівень</a:t>
            </a:r>
            <a:r>
              <a:rPr lang="ru-RU" sz="3200" dirty="0"/>
              <a:t> води у </a:t>
            </a:r>
            <a:r>
              <a:rPr lang="ru-RU" sz="3200" dirty="0" err="1"/>
              <a:t>Київському</a:t>
            </a:r>
            <a:r>
              <a:rPr lang="ru-RU" sz="3200" dirty="0"/>
              <a:t> </a:t>
            </a:r>
            <a:r>
              <a:rPr lang="ru-RU" sz="3200" dirty="0" err="1"/>
              <a:t>водосховищі</a:t>
            </a:r>
            <a:r>
              <a:rPr lang="ru-RU" sz="3200" dirty="0"/>
              <a:t> </a:t>
            </a:r>
            <a:r>
              <a:rPr lang="ru-RU" sz="3200" dirty="0" err="1"/>
              <a:t>знизився</a:t>
            </a:r>
            <a:r>
              <a:rPr lang="ru-RU" sz="3200" dirty="0"/>
              <a:t> на </a:t>
            </a:r>
            <a:r>
              <a:rPr lang="ru-RU" sz="3200" dirty="0" err="1"/>
              <a:t>півтора</a:t>
            </a:r>
            <a:r>
              <a:rPr lang="ru-RU" sz="3200" dirty="0"/>
              <a:t>-два </a:t>
            </a:r>
            <a:r>
              <a:rPr lang="ru-RU" sz="3200" dirty="0" err="1"/>
              <a:t>метри</a:t>
            </a:r>
            <a:r>
              <a:rPr lang="ru-RU" sz="3200" dirty="0"/>
              <a:t>. </a:t>
            </a:r>
            <a:r>
              <a:rPr lang="ru-RU" sz="3200" dirty="0" err="1"/>
              <a:t>Це</a:t>
            </a:r>
            <a:r>
              <a:rPr lang="ru-RU" sz="3200" dirty="0"/>
              <a:t> </a:t>
            </a:r>
            <a:r>
              <a:rPr lang="ru-RU" sz="3200" dirty="0" err="1"/>
              <a:t>призвело</a:t>
            </a:r>
            <a:r>
              <a:rPr lang="ru-RU" sz="3200" dirty="0"/>
              <a:t> до </a:t>
            </a:r>
            <a:r>
              <a:rPr lang="ru-RU" sz="3200" dirty="0" err="1"/>
              <a:t>відступу</a:t>
            </a:r>
            <a:r>
              <a:rPr lang="ru-RU" sz="3200" dirty="0"/>
              <a:t> води </a:t>
            </a:r>
            <a:r>
              <a:rPr lang="ru-RU" sz="3200" dirty="0" err="1"/>
              <a:t>від</a:t>
            </a:r>
            <a:r>
              <a:rPr lang="ru-RU" sz="3200" dirty="0"/>
              <a:t> </a:t>
            </a:r>
            <a:r>
              <a:rPr lang="ru-RU" sz="3200" dirty="0" err="1"/>
              <a:t>берегів</a:t>
            </a:r>
            <a:r>
              <a:rPr lang="ru-RU" sz="3200" dirty="0"/>
              <a:t> на </a:t>
            </a:r>
            <a:r>
              <a:rPr lang="ru-RU" sz="3200" dirty="0" err="1"/>
              <a:t>сотні</a:t>
            </a:r>
            <a:r>
              <a:rPr lang="ru-RU" sz="3200" dirty="0"/>
              <a:t> </a:t>
            </a:r>
            <a:r>
              <a:rPr lang="ru-RU" sz="3200" dirty="0" err="1"/>
              <a:t>метрів</a:t>
            </a:r>
            <a:endParaRPr lang="uk-UA" sz="3200" dirty="0"/>
          </a:p>
        </p:txBody>
      </p:sp>
      <p:pic>
        <p:nvPicPr>
          <p:cNvPr id="7" name="Рисунок 6">
            <a:extLst>
              <a:ext uri="{FF2B5EF4-FFF2-40B4-BE49-F238E27FC236}">
                <a16:creationId xmlns:a16="http://schemas.microsoft.com/office/drawing/2014/main" id="{55F1C284-407A-2ED6-E803-495E3D05D2B3}"/>
              </a:ext>
            </a:extLst>
          </p:cNvPr>
          <p:cNvPicPr>
            <a:picLocks noChangeAspect="1"/>
          </p:cNvPicPr>
          <p:nvPr/>
        </p:nvPicPr>
        <p:blipFill>
          <a:blip r:embed="rId3"/>
          <a:stretch>
            <a:fillRect/>
          </a:stretch>
        </p:blipFill>
        <p:spPr>
          <a:xfrm>
            <a:off x="6096000" y="1668223"/>
            <a:ext cx="5517573" cy="4143927"/>
          </a:xfrm>
          <a:prstGeom prst="rect">
            <a:avLst/>
          </a:prstGeom>
        </p:spPr>
      </p:pic>
    </p:spTree>
    <p:extLst>
      <p:ext uri="{BB962C8B-B14F-4D97-AF65-F5344CB8AC3E}">
        <p14:creationId xmlns:p14="http://schemas.microsoft.com/office/powerpoint/2010/main" val="3225332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5F28C128-29F5-385B-CD50-028C0F8F0337}"/>
              </a:ext>
            </a:extLst>
          </p:cNvPr>
          <p:cNvPicPr>
            <a:picLocks noGrp="1" noChangeAspect="1"/>
          </p:cNvPicPr>
          <p:nvPr>
            <p:ph idx="1"/>
          </p:nvPr>
        </p:nvPicPr>
        <p:blipFill rotWithShape="1">
          <a:blip r:embed="rId2"/>
          <a:srcRect l="24326" t="16066" r="25286" b="16342"/>
          <a:stretch/>
        </p:blipFill>
        <p:spPr>
          <a:xfrm>
            <a:off x="1181686" y="0"/>
            <a:ext cx="9129932" cy="6885490"/>
          </a:xfrm>
        </p:spPr>
      </p:pic>
    </p:spTree>
    <p:extLst>
      <p:ext uri="{BB962C8B-B14F-4D97-AF65-F5344CB8AC3E}">
        <p14:creationId xmlns:p14="http://schemas.microsoft.com/office/powerpoint/2010/main" val="1792781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B12A0E-82E7-407C-5C25-A2D1A3A3D11E}"/>
              </a:ext>
            </a:extLst>
          </p:cNvPr>
          <p:cNvSpPr>
            <a:spLocks noGrp="1"/>
          </p:cNvSpPr>
          <p:nvPr>
            <p:ph type="title"/>
          </p:nvPr>
        </p:nvSpPr>
        <p:spPr>
          <a:xfrm>
            <a:off x="709612" y="-322173"/>
            <a:ext cx="10772775" cy="1658198"/>
          </a:xfrm>
        </p:spPr>
        <p:txBody>
          <a:bodyPr/>
          <a:lstStyle/>
          <a:p>
            <a:pPr algn="ctr"/>
            <a:r>
              <a:rPr lang="uk-UA" dirty="0"/>
              <a:t>Канівське водосховище</a:t>
            </a:r>
          </a:p>
        </p:txBody>
      </p:sp>
      <p:pic>
        <p:nvPicPr>
          <p:cNvPr id="4" name="Объект 3">
            <a:extLst>
              <a:ext uri="{FF2B5EF4-FFF2-40B4-BE49-F238E27FC236}">
                <a16:creationId xmlns:a16="http://schemas.microsoft.com/office/drawing/2014/main" id="{08AE32F6-3B7D-56D8-EACA-B15BCCC236ED}"/>
              </a:ext>
            </a:extLst>
          </p:cNvPr>
          <p:cNvPicPr>
            <a:picLocks noGrp="1" noChangeAspect="1"/>
          </p:cNvPicPr>
          <p:nvPr>
            <p:ph idx="1"/>
          </p:nvPr>
        </p:nvPicPr>
        <p:blipFill>
          <a:blip r:embed="rId2"/>
          <a:stretch>
            <a:fillRect/>
          </a:stretch>
        </p:blipFill>
        <p:spPr>
          <a:xfrm>
            <a:off x="98474" y="707990"/>
            <a:ext cx="6261515" cy="3617764"/>
          </a:xfrm>
          <a:prstGeom prst="rect">
            <a:avLst/>
          </a:prstGeom>
        </p:spPr>
      </p:pic>
      <p:pic>
        <p:nvPicPr>
          <p:cNvPr id="5" name="Рисунок 4">
            <a:extLst>
              <a:ext uri="{FF2B5EF4-FFF2-40B4-BE49-F238E27FC236}">
                <a16:creationId xmlns:a16="http://schemas.microsoft.com/office/drawing/2014/main" id="{F3695B82-7F01-C715-FDB8-EE3B6A21E8FD}"/>
              </a:ext>
            </a:extLst>
          </p:cNvPr>
          <p:cNvPicPr>
            <a:picLocks noChangeAspect="1"/>
          </p:cNvPicPr>
          <p:nvPr/>
        </p:nvPicPr>
        <p:blipFill>
          <a:blip r:embed="rId3"/>
          <a:stretch>
            <a:fillRect/>
          </a:stretch>
        </p:blipFill>
        <p:spPr>
          <a:xfrm>
            <a:off x="6571004" y="2210385"/>
            <a:ext cx="5620996" cy="3247687"/>
          </a:xfrm>
          <a:prstGeom prst="rect">
            <a:avLst/>
          </a:prstGeom>
        </p:spPr>
      </p:pic>
      <p:sp>
        <p:nvSpPr>
          <p:cNvPr id="7" name="TextBox 6">
            <a:extLst>
              <a:ext uri="{FF2B5EF4-FFF2-40B4-BE49-F238E27FC236}">
                <a16:creationId xmlns:a16="http://schemas.microsoft.com/office/drawing/2014/main" id="{CFC72C48-B3B1-72A5-2045-367892E8ED5C}"/>
              </a:ext>
            </a:extLst>
          </p:cNvPr>
          <p:cNvSpPr txBox="1"/>
          <p:nvPr/>
        </p:nvSpPr>
        <p:spPr>
          <a:xfrm>
            <a:off x="7142870" y="5548594"/>
            <a:ext cx="6098344" cy="461665"/>
          </a:xfrm>
          <a:prstGeom prst="rect">
            <a:avLst/>
          </a:prstGeom>
          <a:noFill/>
        </p:spPr>
        <p:txBody>
          <a:bodyPr wrap="square">
            <a:spAutoFit/>
          </a:bodyPr>
          <a:lstStyle/>
          <a:p>
            <a:r>
              <a:rPr lang="uk-UA" sz="2400" b="1" dirty="0"/>
              <a:t>Канівський природний заповідник</a:t>
            </a:r>
          </a:p>
        </p:txBody>
      </p:sp>
      <p:pic>
        <p:nvPicPr>
          <p:cNvPr id="8" name="Рисунок 7">
            <a:extLst>
              <a:ext uri="{FF2B5EF4-FFF2-40B4-BE49-F238E27FC236}">
                <a16:creationId xmlns:a16="http://schemas.microsoft.com/office/drawing/2014/main" id="{A70B038B-31B5-A22E-1826-503697BA1DF7}"/>
              </a:ext>
            </a:extLst>
          </p:cNvPr>
          <p:cNvPicPr>
            <a:picLocks noChangeAspect="1"/>
          </p:cNvPicPr>
          <p:nvPr/>
        </p:nvPicPr>
        <p:blipFill>
          <a:blip r:embed="rId4"/>
          <a:stretch>
            <a:fillRect/>
          </a:stretch>
        </p:blipFill>
        <p:spPr>
          <a:xfrm>
            <a:off x="1392701" y="3767090"/>
            <a:ext cx="4126523" cy="3090910"/>
          </a:xfrm>
          <a:prstGeom prst="rect">
            <a:avLst/>
          </a:prstGeom>
        </p:spPr>
      </p:pic>
    </p:spTree>
    <p:extLst>
      <p:ext uri="{BB962C8B-B14F-4D97-AF65-F5344CB8AC3E}">
        <p14:creationId xmlns:p14="http://schemas.microsoft.com/office/powerpoint/2010/main" val="1140712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C9C2EAD-013F-E619-8C9C-D5E0FA677E7E}"/>
              </a:ext>
            </a:extLst>
          </p:cNvPr>
          <p:cNvPicPr>
            <a:picLocks noGrp="1" noChangeAspect="1"/>
          </p:cNvPicPr>
          <p:nvPr>
            <p:ph idx="1"/>
          </p:nvPr>
        </p:nvPicPr>
        <p:blipFill rotWithShape="1">
          <a:blip r:embed="rId2"/>
          <a:srcRect l="23486" t="15319" r="25076" b="15223"/>
          <a:stretch/>
        </p:blipFill>
        <p:spPr>
          <a:xfrm>
            <a:off x="1463040" y="70151"/>
            <a:ext cx="8848579" cy="6717697"/>
          </a:xfrm>
        </p:spPr>
      </p:pic>
    </p:spTree>
    <p:extLst>
      <p:ext uri="{BB962C8B-B14F-4D97-AF65-F5344CB8AC3E}">
        <p14:creationId xmlns:p14="http://schemas.microsoft.com/office/powerpoint/2010/main" val="288619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21F45B-BDB7-B6AD-6A42-1E0CC92FA497}"/>
              </a:ext>
            </a:extLst>
          </p:cNvPr>
          <p:cNvSpPr>
            <a:spLocks noGrp="1"/>
          </p:cNvSpPr>
          <p:nvPr>
            <p:ph type="title"/>
          </p:nvPr>
        </p:nvSpPr>
        <p:spPr>
          <a:xfrm>
            <a:off x="709612" y="267286"/>
            <a:ext cx="10772775" cy="821300"/>
          </a:xfrm>
        </p:spPr>
        <p:txBody>
          <a:bodyPr>
            <a:normAutofit/>
          </a:bodyPr>
          <a:lstStyle/>
          <a:p>
            <a:pPr algn="ctr"/>
            <a:r>
              <a:rPr lang="uk-UA" sz="4000" dirty="0"/>
              <a:t>Кременчуцьке водосховище</a:t>
            </a:r>
          </a:p>
        </p:txBody>
      </p:sp>
      <p:pic>
        <p:nvPicPr>
          <p:cNvPr id="4" name="Объект 3">
            <a:extLst>
              <a:ext uri="{FF2B5EF4-FFF2-40B4-BE49-F238E27FC236}">
                <a16:creationId xmlns:a16="http://schemas.microsoft.com/office/drawing/2014/main" id="{3420CAF7-0338-9E50-DDAF-D86C57A43B29}"/>
              </a:ext>
            </a:extLst>
          </p:cNvPr>
          <p:cNvPicPr>
            <a:picLocks noGrp="1" noChangeAspect="1"/>
          </p:cNvPicPr>
          <p:nvPr>
            <p:ph idx="1"/>
          </p:nvPr>
        </p:nvPicPr>
        <p:blipFill>
          <a:blip r:embed="rId2"/>
          <a:stretch>
            <a:fillRect/>
          </a:stretch>
        </p:blipFill>
        <p:spPr>
          <a:xfrm>
            <a:off x="478301" y="1088586"/>
            <a:ext cx="5225415" cy="3204436"/>
          </a:xfrm>
          <a:prstGeom prst="rect">
            <a:avLst/>
          </a:prstGeom>
        </p:spPr>
      </p:pic>
      <p:pic>
        <p:nvPicPr>
          <p:cNvPr id="5" name="Рисунок 4">
            <a:extLst>
              <a:ext uri="{FF2B5EF4-FFF2-40B4-BE49-F238E27FC236}">
                <a16:creationId xmlns:a16="http://schemas.microsoft.com/office/drawing/2014/main" id="{CCA23400-9FFD-3A6E-D914-55424A94906D}"/>
              </a:ext>
            </a:extLst>
          </p:cNvPr>
          <p:cNvPicPr>
            <a:picLocks noChangeAspect="1"/>
          </p:cNvPicPr>
          <p:nvPr/>
        </p:nvPicPr>
        <p:blipFill>
          <a:blip r:embed="rId3"/>
          <a:stretch>
            <a:fillRect/>
          </a:stretch>
        </p:blipFill>
        <p:spPr>
          <a:xfrm>
            <a:off x="7076046" y="953923"/>
            <a:ext cx="4637652" cy="3473762"/>
          </a:xfrm>
          <a:prstGeom prst="rect">
            <a:avLst/>
          </a:prstGeom>
        </p:spPr>
      </p:pic>
      <p:pic>
        <p:nvPicPr>
          <p:cNvPr id="6" name="Рисунок 5">
            <a:extLst>
              <a:ext uri="{FF2B5EF4-FFF2-40B4-BE49-F238E27FC236}">
                <a16:creationId xmlns:a16="http://schemas.microsoft.com/office/drawing/2014/main" id="{CDF8EE9F-706B-8CA1-387E-0A85C8B32D84}"/>
              </a:ext>
            </a:extLst>
          </p:cNvPr>
          <p:cNvPicPr>
            <a:picLocks noChangeAspect="1"/>
          </p:cNvPicPr>
          <p:nvPr/>
        </p:nvPicPr>
        <p:blipFill>
          <a:blip r:embed="rId4"/>
          <a:stretch>
            <a:fillRect/>
          </a:stretch>
        </p:blipFill>
        <p:spPr>
          <a:xfrm>
            <a:off x="873735" y="4427685"/>
            <a:ext cx="4434546" cy="2483346"/>
          </a:xfrm>
          <a:prstGeom prst="rect">
            <a:avLst/>
          </a:prstGeom>
        </p:spPr>
      </p:pic>
      <p:pic>
        <p:nvPicPr>
          <p:cNvPr id="7" name="Рисунок 6">
            <a:extLst>
              <a:ext uri="{FF2B5EF4-FFF2-40B4-BE49-F238E27FC236}">
                <a16:creationId xmlns:a16="http://schemas.microsoft.com/office/drawing/2014/main" id="{F04E318C-5AD4-AFD6-6DFE-FB3F6DFCB66B}"/>
              </a:ext>
            </a:extLst>
          </p:cNvPr>
          <p:cNvPicPr>
            <a:picLocks noChangeAspect="1"/>
          </p:cNvPicPr>
          <p:nvPr/>
        </p:nvPicPr>
        <p:blipFill>
          <a:blip r:embed="rId5"/>
          <a:stretch>
            <a:fillRect/>
          </a:stretch>
        </p:blipFill>
        <p:spPr>
          <a:xfrm>
            <a:off x="5703716" y="3657096"/>
            <a:ext cx="4880902" cy="3253935"/>
          </a:xfrm>
          <a:prstGeom prst="rect">
            <a:avLst/>
          </a:prstGeom>
        </p:spPr>
      </p:pic>
    </p:spTree>
    <p:extLst>
      <p:ext uri="{BB962C8B-B14F-4D97-AF65-F5344CB8AC3E}">
        <p14:creationId xmlns:p14="http://schemas.microsoft.com/office/powerpoint/2010/main" val="699925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368C44-E65B-EBA3-5FC8-A9603B603466}"/>
              </a:ext>
            </a:extLst>
          </p:cNvPr>
          <p:cNvSpPr>
            <a:spLocks noGrp="1"/>
          </p:cNvSpPr>
          <p:nvPr>
            <p:ph type="title"/>
          </p:nvPr>
        </p:nvSpPr>
        <p:spPr/>
        <p:txBody>
          <a:bodyPr>
            <a:noAutofit/>
          </a:bodyPr>
          <a:lstStyle/>
          <a:p>
            <a:pPr algn="just">
              <a:lnSpc>
                <a:spcPct val="100000"/>
              </a:lnSpc>
            </a:pPr>
            <a:r>
              <a:rPr lang="uk-UA" sz="2000" b="1" dirty="0" err="1">
                <a:solidFill>
                  <a:schemeClr val="tx1"/>
                </a:solidFill>
                <a:latin typeface="Arial" panose="020B0604020202020204" pitchFamily="34" charset="0"/>
                <a:cs typeface="Arial" panose="020B0604020202020204" pitchFamily="34" charset="0"/>
              </a:rPr>
              <a:t>Пиви́ха</a:t>
            </a:r>
            <a:r>
              <a:rPr lang="uk-UA" sz="2000" b="1" dirty="0">
                <a:solidFill>
                  <a:schemeClr val="tx1"/>
                </a:solidFill>
                <a:latin typeface="Arial" panose="020B0604020202020204" pitchFamily="34" charset="0"/>
                <a:cs typeface="Arial" panose="020B0604020202020204" pitchFamily="34" charset="0"/>
              </a:rPr>
              <a:t>, Гора </a:t>
            </a:r>
            <a:r>
              <a:rPr lang="uk-UA" sz="2000" b="1" dirty="0" err="1">
                <a:solidFill>
                  <a:schemeClr val="tx1"/>
                </a:solidFill>
                <a:latin typeface="Arial" panose="020B0604020202020204" pitchFamily="34" charset="0"/>
                <a:cs typeface="Arial" panose="020B0604020202020204" pitchFamily="34" charset="0"/>
              </a:rPr>
              <a:t>Пивиха</a:t>
            </a:r>
            <a:r>
              <a:rPr lang="uk-UA" sz="2000" b="1" dirty="0">
                <a:solidFill>
                  <a:schemeClr val="tx1"/>
                </a:solidFill>
                <a:latin typeface="Arial" panose="020B0604020202020204" pitchFamily="34" charset="0"/>
                <a:cs typeface="Arial" panose="020B0604020202020204" pitchFamily="34" charset="0"/>
              </a:rPr>
              <a:t> — </a:t>
            </a:r>
            <a:r>
              <a:rPr lang="uk-UA" sz="2000" dirty="0">
                <a:solidFill>
                  <a:schemeClr val="tx1"/>
                </a:solidFill>
                <a:latin typeface="Arial" panose="020B0604020202020204" pitchFamily="34" charset="0"/>
                <a:cs typeface="Arial" panose="020B0604020202020204" pitchFamily="34" charset="0"/>
              </a:rPr>
              <a:t>пагорб, ізольоване підвищення в межах Глобинського і (частково) Кременчуцького районів Полтавської області, ландшафтний заказник місцевого значення. Розташована на лівому березі Дніпра, неподалік від південної околиці смт Градизьк.</a:t>
            </a:r>
            <a:br>
              <a:rPr lang="uk-UA" sz="2000" dirty="0">
                <a:solidFill>
                  <a:schemeClr val="tx1"/>
                </a:solidFill>
                <a:latin typeface="Arial" panose="020B0604020202020204" pitchFamily="34" charset="0"/>
                <a:cs typeface="Arial" panose="020B0604020202020204" pitchFamily="34" charset="0"/>
              </a:rPr>
            </a:br>
            <a:r>
              <a:rPr lang="uk-UA" sz="2000" dirty="0">
                <a:solidFill>
                  <a:schemeClr val="tx1"/>
                </a:solidFill>
                <a:latin typeface="Arial" panose="020B0604020202020204" pitchFamily="34" charset="0"/>
                <a:cs typeface="Arial" panose="020B0604020202020204" pitchFamily="34" charset="0"/>
              </a:rPr>
              <a:t>Висота пагорба 168 м. Площа природоохоронної території 165,2 га.</a:t>
            </a:r>
            <a:br>
              <a:rPr lang="uk-UA" sz="2000" dirty="0">
                <a:solidFill>
                  <a:schemeClr val="tx1"/>
                </a:solidFill>
                <a:latin typeface="Arial" panose="020B0604020202020204" pitchFamily="34" charset="0"/>
                <a:cs typeface="Arial" panose="020B0604020202020204" pitchFamily="34" charset="0"/>
              </a:rPr>
            </a:br>
            <a:r>
              <a:rPr lang="uk-UA" sz="2000" dirty="0">
                <a:solidFill>
                  <a:schemeClr val="tx1"/>
                </a:solidFill>
                <a:latin typeface="Arial" panose="020B0604020202020204" pitchFamily="34" charset="0"/>
                <a:cs typeface="Arial" panose="020B0604020202020204" pitchFamily="34" charset="0"/>
              </a:rPr>
              <a:t>Підвищення утворилося внаслідок дії льодовика дніпровського зледеніння.</a:t>
            </a:r>
          </a:p>
        </p:txBody>
      </p:sp>
      <p:pic>
        <p:nvPicPr>
          <p:cNvPr id="4" name="Объект 3">
            <a:extLst>
              <a:ext uri="{FF2B5EF4-FFF2-40B4-BE49-F238E27FC236}">
                <a16:creationId xmlns:a16="http://schemas.microsoft.com/office/drawing/2014/main" id="{373915B5-ECED-80F4-5768-26BEDC7F1AAE}"/>
              </a:ext>
            </a:extLst>
          </p:cNvPr>
          <p:cNvPicPr>
            <a:picLocks noGrp="1" noChangeAspect="1"/>
          </p:cNvPicPr>
          <p:nvPr>
            <p:ph idx="1"/>
          </p:nvPr>
        </p:nvPicPr>
        <p:blipFill>
          <a:blip r:embed="rId2"/>
          <a:stretch>
            <a:fillRect/>
          </a:stretch>
        </p:blipFill>
        <p:spPr>
          <a:xfrm>
            <a:off x="759655" y="2543422"/>
            <a:ext cx="5219114" cy="3635982"/>
          </a:xfrm>
          <a:prstGeom prst="rect">
            <a:avLst/>
          </a:prstGeom>
        </p:spPr>
      </p:pic>
      <p:pic>
        <p:nvPicPr>
          <p:cNvPr id="5" name="Рисунок 4">
            <a:extLst>
              <a:ext uri="{FF2B5EF4-FFF2-40B4-BE49-F238E27FC236}">
                <a16:creationId xmlns:a16="http://schemas.microsoft.com/office/drawing/2014/main" id="{FC8966E3-4767-B4FD-7A2E-BDDE54B4A37E}"/>
              </a:ext>
            </a:extLst>
          </p:cNvPr>
          <p:cNvPicPr>
            <a:picLocks noChangeAspect="1"/>
          </p:cNvPicPr>
          <p:nvPr/>
        </p:nvPicPr>
        <p:blipFill>
          <a:blip r:embed="rId3"/>
          <a:stretch>
            <a:fillRect/>
          </a:stretch>
        </p:blipFill>
        <p:spPr>
          <a:xfrm>
            <a:off x="6872140" y="2391435"/>
            <a:ext cx="4367946" cy="3787970"/>
          </a:xfrm>
          <a:prstGeom prst="rect">
            <a:avLst/>
          </a:prstGeom>
        </p:spPr>
      </p:pic>
    </p:spTree>
    <p:extLst>
      <p:ext uri="{BB962C8B-B14F-4D97-AF65-F5344CB8AC3E}">
        <p14:creationId xmlns:p14="http://schemas.microsoft.com/office/powerpoint/2010/main" val="2204722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32F0051-9E8B-25D0-C370-DD1CED3D5201}"/>
              </a:ext>
            </a:extLst>
          </p:cNvPr>
          <p:cNvSpPr>
            <a:spLocks noGrp="1"/>
          </p:cNvSpPr>
          <p:nvPr>
            <p:ph idx="1"/>
          </p:nvPr>
        </p:nvSpPr>
        <p:spPr>
          <a:xfrm>
            <a:off x="550047" y="337625"/>
            <a:ext cx="10753725" cy="3766185"/>
          </a:xfrm>
        </p:spPr>
        <p:txBody>
          <a:bodyPr/>
          <a:lstStyle/>
          <a:p>
            <a:pPr algn="just"/>
            <a:r>
              <a:rPr lang="uk-UA" dirty="0"/>
              <a:t>Водні ресурси є </a:t>
            </a:r>
            <a:r>
              <a:rPr lang="uk-UA" dirty="0" err="1"/>
              <a:t>життєво</a:t>
            </a:r>
            <a:r>
              <a:rPr lang="uk-UA" dirty="0"/>
              <a:t> важливим компонентом для існування людини та розвитку господарської діяльності. На жаль, їх розподіл на земній поверхні є нерівномірним, і далеко не завжди ці ресурси доступні для використання в необхідній кількості та якості. Саме тому людство створює штучні водоймища, зокрема водосховища, які відіграють надзвичайно важливу роль у забезпеченні різних галузей економіки. </a:t>
            </a:r>
          </a:p>
          <a:p>
            <a:pPr algn="just"/>
            <a:r>
              <a:rPr lang="uk-UA" dirty="0"/>
              <a:t>В Україні водосховища є невід’ємною частиною водного господарства, вони забезпечують населення водою, сприяють виробництву електроенергії, покращують умови судноплавства та виконують багато інших функцій. У цій статті ми розглянемо, що таке водосховище та найбільші водосховища України та їхню значущість для господарської діяльності.</a:t>
            </a:r>
          </a:p>
        </p:txBody>
      </p:sp>
      <p:pic>
        <p:nvPicPr>
          <p:cNvPr id="4" name="Рисунок 3">
            <a:extLst>
              <a:ext uri="{FF2B5EF4-FFF2-40B4-BE49-F238E27FC236}">
                <a16:creationId xmlns:a16="http://schemas.microsoft.com/office/drawing/2014/main" id="{73DE44CD-55F6-8B88-8E05-97CB2FA5CA19}"/>
              </a:ext>
            </a:extLst>
          </p:cNvPr>
          <p:cNvPicPr>
            <a:picLocks noChangeAspect="1"/>
          </p:cNvPicPr>
          <p:nvPr/>
        </p:nvPicPr>
        <p:blipFill>
          <a:blip r:embed="rId2"/>
          <a:stretch>
            <a:fillRect/>
          </a:stretch>
        </p:blipFill>
        <p:spPr>
          <a:xfrm>
            <a:off x="4149969" y="3926057"/>
            <a:ext cx="6218213" cy="3109107"/>
          </a:xfrm>
          <a:prstGeom prst="rect">
            <a:avLst/>
          </a:prstGeom>
        </p:spPr>
      </p:pic>
    </p:spTree>
    <p:extLst>
      <p:ext uri="{BB962C8B-B14F-4D97-AF65-F5344CB8AC3E}">
        <p14:creationId xmlns:p14="http://schemas.microsoft.com/office/powerpoint/2010/main" val="298058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7C7CA8-9624-9CAB-03BC-EBAAE07BA975}"/>
              </a:ext>
            </a:extLst>
          </p:cNvPr>
          <p:cNvSpPr>
            <a:spLocks noGrp="1"/>
          </p:cNvSpPr>
          <p:nvPr>
            <p:ph type="title"/>
          </p:nvPr>
        </p:nvSpPr>
        <p:spPr>
          <a:xfrm>
            <a:off x="657223" y="0"/>
            <a:ext cx="10772775" cy="1658198"/>
          </a:xfrm>
        </p:spPr>
        <p:txBody>
          <a:bodyPr>
            <a:normAutofit/>
          </a:bodyPr>
          <a:lstStyle/>
          <a:p>
            <a:pPr algn="ctr"/>
            <a:r>
              <a:rPr lang="uk-UA" sz="4000" dirty="0"/>
              <a:t>Екологічні проблеми Кременчуцького водосховища</a:t>
            </a:r>
          </a:p>
        </p:txBody>
      </p:sp>
      <p:pic>
        <p:nvPicPr>
          <p:cNvPr id="4" name="Объект 3">
            <a:extLst>
              <a:ext uri="{FF2B5EF4-FFF2-40B4-BE49-F238E27FC236}">
                <a16:creationId xmlns:a16="http://schemas.microsoft.com/office/drawing/2014/main" id="{AF878665-6A47-BA84-0EB1-CE137186E425}"/>
              </a:ext>
            </a:extLst>
          </p:cNvPr>
          <p:cNvPicPr>
            <a:picLocks noGrp="1" noChangeAspect="1"/>
          </p:cNvPicPr>
          <p:nvPr>
            <p:ph idx="1"/>
          </p:nvPr>
        </p:nvPicPr>
        <p:blipFill>
          <a:blip r:embed="rId2"/>
          <a:stretch>
            <a:fillRect/>
          </a:stretch>
        </p:blipFill>
        <p:spPr>
          <a:xfrm>
            <a:off x="6096000" y="1280158"/>
            <a:ext cx="5986615" cy="3987179"/>
          </a:xfrm>
          <a:prstGeom prst="rect">
            <a:avLst/>
          </a:prstGeom>
        </p:spPr>
      </p:pic>
      <p:pic>
        <p:nvPicPr>
          <p:cNvPr id="5" name="Рисунок 4">
            <a:extLst>
              <a:ext uri="{FF2B5EF4-FFF2-40B4-BE49-F238E27FC236}">
                <a16:creationId xmlns:a16="http://schemas.microsoft.com/office/drawing/2014/main" id="{DB98354C-3006-8BCD-317F-24226F843FAF}"/>
              </a:ext>
            </a:extLst>
          </p:cNvPr>
          <p:cNvPicPr>
            <a:picLocks noChangeAspect="1"/>
          </p:cNvPicPr>
          <p:nvPr/>
        </p:nvPicPr>
        <p:blipFill>
          <a:blip r:embed="rId3"/>
          <a:stretch>
            <a:fillRect/>
          </a:stretch>
        </p:blipFill>
        <p:spPr>
          <a:xfrm>
            <a:off x="574097" y="1280159"/>
            <a:ext cx="5316238" cy="3987179"/>
          </a:xfrm>
          <a:prstGeom prst="rect">
            <a:avLst/>
          </a:prstGeom>
        </p:spPr>
      </p:pic>
    </p:spTree>
    <p:extLst>
      <p:ext uri="{BB962C8B-B14F-4D97-AF65-F5344CB8AC3E}">
        <p14:creationId xmlns:p14="http://schemas.microsoft.com/office/powerpoint/2010/main" val="2428216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ADCFE99C-026A-B492-BABD-A5B77F64CA31}"/>
              </a:ext>
            </a:extLst>
          </p:cNvPr>
          <p:cNvPicPr>
            <a:picLocks noGrp="1" noChangeAspect="1"/>
          </p:cNvPicPr>
          <p:nvPr>
            <p:ph idx="1"/>
          </p:nvPr>
        </p:nvPicPr>
        <p:blipFill rotWithShape="1">
          <a:blip r:embed="rId2"/>
          <a:srcRect l="23906" t="15693" r="25706" b="14849"/>
          <a:stretch/>
        </p:blipFill>
        <p:spPr>
          <a:xfrm>
            <a:off x="1434904" y="0"/>
            <a:ext cx="8876713" cy="6879454"/>
          </a:xfrm>
        </p:spPr>
      </p:pic>
    </p:spTree>
    <p:extLst>
      <p:ext uri="{BB962C8B-B14F-4D97-AF65-F5344CB8AC3E}">
        <p14:creationId xmlns:p14="http://schemas.microsoft.com/office/powerpoint/2010/main" val="2564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FE7DEF-48CB-E536-413A-2E2131511991}"/>
              </a:ext>
            </a:extLst>
          </p:cNvPr>
          <p:cNvSpPr>
            <a:spLocks noGrp="1"/>
          </p:cNvSpPr>
          <p:nvPr>
            <p:ph type="title"/>
          </p:nvPr>
        </p:nvSpPr>
        <p:spPr>
          <a:xfrm>
            <a:off x="709612" y="260383"/>
            <a:ext cx="10772775" cy="1658198"/>
          </a:xfrm>
        </p:spPr>
        <p:txBody>
          <a:bodyPr>
            <a:noAutofit/>
          </a:bodyPr>
          <a:lstStyle/>
          <a:p>
            <a:pPr algn="just"/>
            <a:r>
              <a:rPr lang="uk-UA" sz="2800" b="1" dirty="0" err="1"/>
              <a:t>Ка́м'янське</a:t>
            </a:r>
            <a:r>
              <a:rPr lang="uk-UA" sz="2800" b="1" dirty="0"/>
              <a:t> </a:t>
            </a:r>
            <a:r>
              <a:rPr lang="uk-UA" sz="2800" b="1" dirty="0" err="1"/>
              <a:t>водосхо́вище</a:t>
            </a:r>
            <a:r>
              <a:rPr lang="uk-UA" sz="2800" b="1" dirty="0"/>
              <a:t> </a:t>
            </a:r>
            <a:r>
              <a:rPr lang="uk-UA" sz="2800" dirty="0"/>
              <a:t>(до 8 листопада 2017 р. </a:t>
            </a:r>
            <a:r>
              <a:rPr lang="uk-UA" sz="2800" dirty="0" err="1"/>
              <a:t>Дніпродзержи́нське</a:t>
            </a:r>
            <a:r>
              <a:rPr lang="uk-UA" sz="2800" dirty="0"/>
              <a:t> </a:t>
            </a:r>
            <a:r>
              <a:rPr lang="uk-UA" sz="2800" dirty="0" err="1"/>
              <a:t>водосхо́вище</a:t>
            </a:r>
            <a:r>
              <a:rPr lang="uk-UA" sz="2800" dirty="0"/>
              <a:t>) — одне з шістьох великих водосховищ у каскаді на Дніпрі. Розташоване частково у Кіровоградській, Полтавській та Дніпропетровській областях. Утворене в 1963—1964 рр. в результаті спорудження Середньодніпровської ГЕС.</a:t>
            </a:r>
          </a:p>
        </p:txBody>
      </p:sp>
      <p:pic>
        <p:nvPicPr>
          <p:cNvPr id="4" name="Рисунок 3">
            <a:extLst>
              <a:ext uri="{FF2B5EF4-FFF2-40B4-BE49-F238E27FC236}">
                <a16:creationId xmlns:a16="http://schemas.microsoft.com/office/drawing/2014/main" id="{D2CAB3EC-EAFA-05E6-0ECB-39F73EF9A3CB}"/>
              </a:ext>
            </a:extLst>
          </p:cNvPr>
          <p:cNvPicPr>
            <a:picLocks noChangeAspect="1"/>
          </p:cNvPicPr>
          <p:nvPr/>
        </p:nvPicPr>
        <p:blipFill>
          <a:blip r:embed="rId2"/>
          <a:stretch>
            <a:fillRect/>
          </a:stretch>
        </p:blipFill>
        <p:spPr>
          <a:xfrm>
            <a:off x="408184" y="2252154"/>
            <a:ext cx="5619310" cy="3658616"/>
          </a:xfrm>
          <a:prstGeom prst="rect">
            <a:avLst/>
          </a:prstGeom>
        </p:spPr>
      </p:pic>
      <p:pic>
        <p:nvPicPr>
          <p:cNvPr id="5" name="Рисунок 4">
            <a:extLst>
              <a:ext uri="{FF2B5EF4-FFF2-40B4-BE49-F238E27FC236}">
                <a16:creationId xmlns:a16="http://schemas.microsoft.com/office/drawing/2014/main" id="{49FCE827-DFC8-56DC-ACA9-90202F918B08}"/>
              </a:ext>
            </a:extLst>
          </p:cNvPr>
          <p:cNvPicPr>
            <a:picLocks noChangeAspect="1"/>
          </p:cNvPicPr>
          <p:nvPr/>
        </p:nvPicPr>
        <p:blipFill>
          <a:blip r:embed="rId3"/>
          <a:stretch>
            <a:fillRect/>
          </a:stretch>
        </p:blipFill>
        <p:spPr>
          <a:xfrm>
            <a:off x="6277620" y="2518118"/>
            <a:ext cx="5801618" cy="2909960"/>
          </a:xfrm>
          <a:prstGeom prst="rect">
            <a:avLst/>
          </a:prstGeom>
        </p:spPr>
      </p:pic>
    </p:spTree>
    <p:extLst>
      <p:ext uri="{BB962C8B-B14F-4D97-AF65-F5344CB8AC3E}">
        <p14:creationId xmlns:p14="http://schemas.microsoft.com/office/powerpoint/2010/main" val="2214470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D69750C9-9C7C-1DBB-7535-F5980A7FDED8}"/>
              </a:ext>
            </a:extLst>
          </p:cNvPr>
          <p:cNvPicPr>
            <a:picLocks noGrp="1" noChangeAspect="1"/>
          </p:cNvPicPr>
          <p:nvPr>
            <p:ph idx="1"/>
          </p:nvPr>
        </p:nvPicPr>
        <p:blipFill rotWithShape="1">
          <a:blip r:embed="rId2"/>
          <a:srcRect l="23276" t="16066" r="25916" b="15969"/>
          <a:stretch/>
        </p:blipFill>
        <p:spPr>
          <a:xfrm>
            <a:off x="1505243" y="91062"/>
            <a:ext cx="8876714" cy="6675876"/>
          </a:xfrm>
        </p:spPr>
      </p:pic>
    </p:spTree>
    <p:extLst>
      <p:ext uri="{BB962C8B-B14F-4D97-AF65-F5344CB8AC3E}">
        <p14:creationId xmlns:p14="http://schemas.microsoft.com/office/powerpoint/2010/main" val="2161481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2716F2-D360-A047-60B8-4BA540FCC94C}"/>
              </a:ext>
            </a:extLst>
          </p:cNvPr>
          <p:cNvSpPr>
            <a:spLocks noGrp="1"/>
          </p:cNvSpPr>
          <p:nvPr>
            <p:ph type="title"/>
          </p:nvPr>
        </p:nvSpPr>
        <p:spPr>
          <a:xfrm>
            <a:off x="709612" y="267286"/>
            <a:ext cx="10772775" cy="850966"/>
          </a:xfrm>
        </p:spPr>
        <p:txBody>
          <a:bodyPr>
            <a:normAutofit fontScale="90000"/>
          </a:bodyPr>
          <a:lstStyle/>
          <a:p>
            <a:pPr algn="ctr"/>
            <a:r>
              <a:rPr lang="uk-UA" dirty="0"/>
              <a:t>Дніпровське водосховище: важливий гідрографічний об'єкт України</a:t>
            </a:r>
          </a:p>
        </p:txBody>
      </p:sp>
      <p:pic>
        <p:nvPicPr>
          <p:cNvPr id="4" name="Объект 3">
            <a:extLst>
              <a:ext uri="{FF2B5EF4-FFF2-40B4-BE49-F238E27FC236}">
                <a16:creationId xmlns:a16="http://schemas.microsoft.com/office/drawing/2014/main" id="{920D1518-74B8-C298-4678-F89802D47A58}"/>
              </a:ext>
            </a:extLst>
          </p:cNvPr>
          <p:cNvPicPr>
            <a:picLocks noGrp="1" noChangeAspect="1"/>
          </p:cNvPicPr>
          <p:nvPr>
            <p:ph idx="1"/>
          </p:nvPr>
        </p:nvPicPr>
        <p:blipFill>
          <a:blip r:embed="rId2"/>
          <a:stretch>
            <a:fillRect/>
          </a:stretch>
        </p:blipFill>
        <p:spPr>
          <a:xfrm>
            <a:off x="3580923" y="3480087"/>
            <a:ext cx="5030153" cy="3377913"/>
          </a:xfrm>
          <a:prstGeom prst="rect">
            <a:avLst/>
          </a:prstGeom>
        </p:spPr>
      </p:pic>
      <p:pic>
        <p:nvPicPr>
          <p:cNvPr id="5" name="Рисунок 4">
            <a:extLst>
              <a:ext uri="{FF2B5EF4-FFF2-40B4-BE49-F238E27FC236}">
                <a16:creationId xmlns:a16="http://schemas.microsoft.com/office/drawing/2014/main" id="{646AC7A1-C66C-9465-CEC5-59EF14ADAA35}"/>
              </a:ext>
            </a:extLst>
          </p:cNvPr>
          <p:cNvPicPr>
            <a:picLocks noChangeAspect="1"/>
          </p:cNvPicPr>
          <p:nvPr/>
        </p:nvPicPr>
        <p:blipFill>
          <a:blip r:embed="rId3"/>
          <a:stretch>
            <a:fillRect/>
          </a:stretch>
        </p:blipFill>
        <p:spPr>
          <a:xfrm>
            <a:off x="86288" y="1266396"/>
            <a:ext cx="4943866" cy="2780924"/>
          </a:xfrm>
          <a:prstGeom prst="rect">
            <a:avLst/>
          </a:prstGeom>
        </p:spPr>
      </p:pic>
      <p:pic>
        <p:nvPicPr>
          <p:cNvPr id="6" name="Рисунок 5">
            <a:extLst>
              <a:ext uri="{FF2B5EF4-FFF2-40B4-BE49-F238E27FC236}">
                <a16:creationId xmlns:a16="http://schemas.microsoft.com/office/drawing/2014/main" id="{BB69C49E-3E3A-51AA-244D-3867B8553183}"/>
              </a:ext>
            </a:extLst>
          </p:cNvPr>
          <p:cNvPicPr>
            <a:picLocks noChangeAspect="1"/>
          </p:cNvPicPr>
          <p:nvPr/>
        </p:nvPicPr>
        <p:blipFill>
          <a:blip r:embed="rId4"/>
          <a:stretch>
            <a:fillRect/>
          </a:stretch>
        </p:blipFill>
        <p:spPr>
          <a:xfrm>
            <a:off x="6866442" y="1374448"/>
            <a:ext cx="5030153" cy="2790816"/>
          </a:xfrm>
          <a:prstGeom prst="rect">
            <a:avLst/>
          </a:prstGeom>
        </p:spPr>
      </p:pic>
    </p:spTree>
    <p:extLst>
      <p:ext uri="{BB962C8B-B14F-4D97-AF65-F5344CB8AC3E}">
        <p14:creationId xmlns:p14="http://schemas.microsoft.com/office/powerpoint/2010/main" val="2611326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1F798054-E890-6483-4B3B-F7DB2A63A262}"/>
              </a:ext>
            </a:extLst>
          </p:cNvPr>
          <p:cNvPicPr>
            <a:picLocks noGrp="1" noChangeAspect="1"/>
          </p:cNvPicPr>
          <p:nvPr>
            <p:ph idx="1"/>
          </p:nvPr>
        </p:nvPicPr>
        <p:blipFill rotWithShape="1">
          <a:blip r:embed="rId2"/>
          <a:srcRect l="23276" t="16066" r="25076" b="15222"/>
          <a:stretch/>
        </p:blipFill>
        <p:spPr>
          <a:xfrm>
            <a:off x="0" y="249903"/>
            <a:ext cx="7019778" cy="5250565"/>
          </a:xfrm>
        </p:spPr>
      </p:pic>
      <p:pic>
        <p:nvPicPr>
          <p:cNvPr id="6" name="Рисунок 5">
            <a:extLst>
              <a:ext uri="{FF2B5EF4-FFF2-40B4-BE49-F238E27FC236}">
                <a16:creationId xmlns:a16="http://schemas.microsoft.com/office/drawing/2014/main" id="{E3749465-1533-C3CC-245B-3BB9F8CB5A51}"/>
              </a:ext>
            </a:extLst>
          </p:cNvPr>
          <p:cNvPicPr>
            <a:picLocks noChangeAspect="1"/>
          </p:cNvPicPr>
          <p:nvPr/>
        </p:nvPicPr>
        <p:blipFill>
          <a:blip r:embed="rId3"/>
          <a:stretch>
            <a:fillRect/>
          </a:stretch>
        </p:blipFill>
        <p:spPr>
          <a:xfrm>
            <a:off x="7019778" y="2293034"/>
            <a:ext cx="5027587" cy="3093900"/>
          </a:xfrm>
          <a:prstGeom prst="rect">
            <a:avLst/>
          </a:prstGeom>
        </p:spPr>
      </p:pic>
    </p:spTree>
    <p:extLst>
      <p:ext uri="{BB962C8B-B14F-4D97-AF65-F5344CB8AC3E}">
        <p14:creationId xmlns:p14="http://schemas.microsoft.com/office/powerpoint/2010/main" val="1189541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AB6B37CF-DB05-F7CD-8B29-5FC5E8EEA705}"/>
              </a:ext>
            </a:extLst>
          </p:cNvPr>
          <p:cNvPicPr>
            <a:picLocks noGrp="1" noChangeAspect="1"/>
          </p:cNvPicPr>
          <p:nvPr>
            <p:ph idx="1"/>
          </p:nvPr>
        </p:nvPicPr>
        <p:blipFill rotWithShape="1">
          <a:blip r:embed="rId2"/>
          <a:srcRect l="23276" t="15693" r="26125" b="14849"/>
          <a:stretch/>
        </p:blipFill>
        <p:spPr>
          <a:xfrm>
            <a:off x="2082018" y="191665"/>
            <a:ext cx="8637563" cy="6666335"/>
          </a:xfrm>
        </p:spPr>
      </p:pic>
    </p:spTree>
    <p:extLst>
      <p:ext uri="{BB962C8B-B14F-4D97-AF65-F5344CB8AC3E}">
        <p14:creationId xmlns:p14="http://schemas.microsoft.com/office/powerpoint/2010/main" val="3529863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B76642-2CAA-6A52-966D-4F2142CADECC}"/>
              </a:ext>
            </a:extLst>
          </p:cNvPr>
          <p:cNvSpPr>
            <a:spLocks noGrp="1"/>
          </p:cNvSpPr>
          <p:nvPr>
            <p:ph type="title"/>
          </p:nvPr>
        </p:nvSpPr>
        <p:spPr>
          <a:xfrm>
            <a:off x="811969" y="-116555"/>
            <a:ext cx="10772775" cy="1658198"/>
          </a:xfrm>
        </p:spPr>
        <p:txBody>
          <a:bodyPr/>
          <a:lstStyle/>
          <a:p>
            <a:pPr algn="ctr"/>
            <a:r>
              <a:rPr lang="uk-UA" dirty="0"/>
              <a:t>Дністровське водосховище</a:t>
            </a:r>
          </a:p>
        </p:txBody>
      </p:sp>
      <p:pic>
        <p:nvPicPr>
          <p:cNvPr id="4" name="Объект 3">
            <a:extLst>
              <a:ext uri="{FF2B5EF4-FFF2-40B4-BE49-F238E27FC236}">
                <a16:creationId xmlns:a16="http://schemas.microsoft.com/office/drawing/2014/main" id="{BE80646A-7E21-D63C-E4A0-A4FE560C97F5}"/>
              </a:ext>
            </a:extLst>
          </p:cNvPr>
          <p:cNvPicPr>
            <a:picLocks noGrp="1" noChangeAspect="1"/>
          </p:cNvPicPr>
          <p:nvPr>
            <p:ph idx="1"/>
          </p:nvPr>
        </p:nvPicPr>
        <p:blipFill>
          <a:blip r:embed="rId2"/>
          <a:stretch>
            <a:fillRect/>
          </a:stretch>
        </p:blipFill>
        <p:spPr>
          <a:xfrm>
            <a:off x="407963" y="1325951"/>
            <a:ext cx="4409049" cy="2824302"/>
          </a:xfrm>
          <a:prstGeom prst="rect">
            <a:avLst/>
          </a:prstGeom>
        </p:spPr>
      </p:pic>
      <p:pic>
        <p:nvPicPr>
          <p:cNvPr id="5" name="Рисунок 4">
            <a:extLst>
              <a:ext uri="{FF2B5EF4-FFF2-40B4-BE49-F238E27FC236}">
                <a16:creationId xmlns:a16="http://schemas.microsoft.com/office/drawing/2014/main" id="{BDE213A7-6142-193A-937B-9F6F8969D05E}"/>
              </a:ext>
            </a:extLst>
          </p:cNvPr>
          <p:cNvPicPr>
            <a:picLocks noChangeAspect="1"/>
          </p:cNvPicPr>
          <p:nvPr/>
        </p:nvPicPr>
        <p:blipFill>
          <a:blip r:embed="rId3"/>
          <a:stretch>
            <a:fillRect/>
          </a:stretch>
        </p:blipFill>
        <p:spPr>
          <a:xfrm>
            <a:off x="6580456" y="1281099"/>
            <a:ext cx="5203581" cy="2914005"/>
          </a:xfrm>
          <a:prstGeom prst="rect">
            <a:avLst/>
          </a:prstGeom>
        </p:spPr>
      </p:pic>
      <p:pic>
        <p:nvPicPr>
          <p:cNvPr id="6" name="Рисунок 5">
            <a:extLst>
              <a:ext uri="{FF2B5EF4-FFF2-40B4-BE49-F238E27FC236}">
                <a16:creationId xmlns:a16="http://schemas.microsoft.com/office/drawing/2014/main" id="{CE630F2E-A928-B96A-E9F1-9687072CB4DF}"/>
              </a:ext>
            </a:extLst>
          </p:cNvPr>
          <p:cNvPicPr>
            <a:picLocks noChangeAspect="1"/>
          </p:cNvPicPr>
          <p:nvPr/>
        </p:nvPicPr>
        <p:blipFill>
          <a:blip r:embed="rId4"/>
          <a:stretch>
            <a:fillRect/>
          </a:stretch>
        </p:blipFill>
        <p:spPr>
          <a:xfrm>
            <a:off x="3462117" y="4195104"/>
            <a:ext cx="4938418" cy="2638112"/>
          </a:xfrm>
          <a:prstGeom prst="rect">
            <a:avLst/>
          </a:prstGeom>
        </p:spPr>
      </p:pic>
    </p:spTree>
    <p:extLst>
      <p:ext uri="{BB962C8B-B14F-4D97-AF65-F5344CB8AC3E}">
        <p14:creationId xmlns:p14="http://schemas.microsoft.com/office/powerpoint/2010/main" val="1874405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1EEFA1E9-1CDE-6D7F-E3E8-D1C77D4D8A86}"/>
              </a:ext>
            </a:extLst>
          </p:cNvPr>
          <p:cNvPicPr>
            <a:picLocks noGrp="1" noChangeAspect="1"/>
          </p:cNvPicPr>
          <p:nvPr>
            <p:ph idx="1"/>
          </p:nvPr>
        </p:nvPicPr>
        <p:blipFill rotWithShape="1">
          <a:blip r:embed="rId2"/>
          <a:srcRect l="8369" t="21294" r="34313" b="19330"/>
          <a:stretch/>
        </p:blipFill>
        <p:spPr>
          <a:xfrm>
            <a:off x="1519310" y="1000349"/>
            <a:ext cx="8789389" cy="5119097"/>
          </a:xfrm>
        </p:spPr>
      </p:pic>
      <p:sp>
        <p:nvSpPr>
          <p:cNvPr id="9" name="TextBox 8">
            <a:extLst>
              <a:ext uri="{FF2B5EF4-FFF2-40B4-BE49-F238E27FC236}">
                <a16:creationId xmlns:a16="http://schemas.microsoft.com/office/drawing/2014/main" id="{8000F60F-F0D5-4CEE-08DF-4935AF1F3CC3}"/>
              </a:ext>
            </a:extLst>
          </p:cNvPr>
          <p:cNvSpPr txBox="1"/>
          <p:nvPr/>
        </p:nvSpPr>
        <p:spPr>
          <a:xfrm>
            <a:off x="3046828" y="260830"/>
            <a:ext cx="6098344" cy="584775"/>
          </a:xfrm>
          <a:prstGeom prst="rect">
            <a:avLst/>
          </a:prstGeom>
          <a:noFill/>
        </p:spPr>
        <p:txBody>
          <a:bodyPr wrap="square">
            <a:spAutoFit/>
          </a:bodyPr>
          <a:lstStyle/>
          <a:p>
            <a:pPr algn="ctr"/>
            <a:r>
              <a:rPr lang="uk-UA" sz="3200" b="1" dirty="0"/>
              <a:t>Каховське водосховище</a:t>
            </a:r>
          </a:p>
        </p:txBody>
      </p:sp>
    </p:spTree>
    <p:extLst>
      <p:ext uri="{BB962C8B-B14F-4D97-AF65-F5344CB8AC3E}">
        <p14:creationId xmlns:p14="http://schemas.microsoft.com/office/powerpoint/2010/main" val="2229358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90B9D2-70A4-6DC9-B3FC-B9C02F80FAD8}"/>
              </a:ext>
            </a:extLst>
          </p:cNvPr>
          <p:cNvSpPr>
            <a:spLocks noGrp="1"/>
          </p:cNvSpPr>
          <p:nvPr>
            <p:ph type="title"/>
          </p:nvPr>
        </p:nvSpPr>
        <p:spPr>
          <a:xfrm>
            <a:off x="761619" y="353482"/>
            <a:ext cx="10772775" cy="1658198"/>
          </a:xfrm>
        </p:spPr>
        <p:txBody>
          <a:bodyPr/>
          <a:lstStyle/>
          <a:p>
            <a:r>
              <a:rPr lang="uk-UA" b="1" dirty="0"/>
              <a:t>Типи водосховищ</a:t>
            </a:r>
            <a:br>
              <a:rPr lang="uk-UA" b="1" dirty="0"/>
            </a:br>
            <a:endParaRPr lang="uk-UA" b="1" dirty="0"/>
          </a:p>
        </p:txBody>
      </p:sp>
      <p:sp>
        <p:nvSpPr>
          <p:cNvPr id="3" name="Объект 2">
            <a:extLst>
              <a:ext uri="{FF2B5EF4-FFF2-40B4-BE49-F238E27FC236}">
                <a16:creationId xmlns:a16="http://schemas.microsoft.com/office/drawing/2014/main" id="{A31F94CF-2D52-46E3-A013-44E7D6655CB3}"/>
              </a:ext>
            </a:extLst>
          </p:cNvPr>
          <p:cNvSpPr>
            <a:spLocks noGrp="1"/>
          </p:cNvSpPr>
          <p:nvPr>
            <p:ph idx="1"/>
          </p:nvPr>
        </p:nvSpPr>
        <p:spPr/>
        <p:txBody>
          <a:bodyPr/>
          <a:lstStyle/>
          <a:p>
            <a:pPr algn="just"/>
            <a:r>
              <a:rPr lang="uk-UA" dirty="0"/>
              <a:t>За географічним положенням водосховища поділяють на:</a:t>
            </a:r>
          </a:p>
          <a:p>
            <a:pPr algn="just"/>
            <a:endParaRPr lang="uk-UA" dirty="0"/>
          </a:p>
          <a:p>
            <a:pPr algn="just"/>
            <a:r>
              <a:rPr lang="uk-UA" dirty="0"/>
              <a:t> </a:t>
            </a:r>
            <a:r>
              <a:rPr lang="uk-UA" sz="3200" b="1" dirty="0">
                <a:solidFill>
                  <a:srgbClr val="0070C0"/>
                </a:solidFill>
              </a:rPr>
              <a:t>гірські, передгірні, рівнинні й приморські. </a:t>
            </a:r>
          </a:p>
          <a:p>
            <a:pPr algn="just"/>
            <a:endParaRPr lang="uk-UA" dirty="0"/>
          </a:p>
          <a:p>
            <a:pPr algn="just"/>
            <a:r>
              <a:rPr lang="uk-UA" dirty="0"/>
              <a:t>Їхнє положення в системі форм рельєфу визначає величину підпору води у водосховищі стосовно рівня води в річці.</a:t>
            </a:r>
          </a:p>
          <a:p>
            <a:pPr algn="just"/>
            <a:endParaRPr lang="uk-UA" dirty="0"/>
          </a:p>
        </p:txBody>
      </p:sp>
    </p:spTree>
    <p:extLst>
      <p:ext uri="{BB962C8B-B14F-4D97-AF65-F5344CB8AC3E}">
        <p14:creationId xmlns:p14="http://schemas.microsoft.com/office/powerpoint/2010/main" val="2463125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6433D6-90CF-CF6D-0D78-C2294CD0E134}"/>
              </a:ext>
            </a:extLst>
          </p:cNvPr>
          <p:cNvSpPr>
            <a:spLocks noGrp="1"/>
          </p:cNvSpPr>
          <p:nvPr>
            <p:ph type="title"/>
          </p:nvPr>
        </p:nvSpPr>
        <p:spPr>
          <a:xfrm>
            <a:off x="530997" y="-107957"/>
            <a:ext cx="10772775" cy="1658198"/>
          </a:xfrm>
        </p:spPr>
        <p:txBody>
          <a:bodyPr/>
          <a:lstStyle/>
          <a:p>
            <a:r>
              <a:rPr lang="uk-UA" dirty="0"/>
              <a:t>Що таке водосховище?</a:t>
            </a:r>
          </a:p>
        </p:txBody>
      </p:sp>
      <p:sp>
        <p:nvSpPr>
          <p:cNvPr id="3" name="Объект 2">
            <a:extLst>
              <a:ext uri="{FF2B5EF4-FFF2-40B4-BE49-F238E27FC236}">
                <a16:creationId xmlns:a16="http://schemas.microsoft.com/office/drawing/2014/main" id="{2A15AF17-988B-BC07-E908-655F836A48E8}"/>
              </a:ext>
            </a:extLst>
          </p:cNvPr>
          <p:cNvSpPr>
            <a:spLocks noGrp="1"/>
          </p:cNvSpPr>
          <p:nvPr>
            <p:ph idx="1"/>
          </p:nvPr>
        </p:nvSpPr>
        <p:spPr>
          <a:xfrm>
            <a:off x="530997" y="979307"/>
            <a:ext cx="10753725" cy="3766185"/>
          </a:xfrm>
        </p:spPr>
        <p:txBody>
          <a:bodyPr/>
          <a:lstStyle/>
          <a:p>
            <a:pPr algn="just"/>
            <a:r>
              <a:rPr lang="uk-UA" b="1" dirty="0"/>
              <a:t>Водосховище</a:t>
            </a:r>
            <a:r>
              <a:rPr lang="uk-UA" dirty="0"/>
              <a:t> – це штучно створена водойма, призначена для зберігання води. </a:t>
            </a:r>
          </a:p>
          <a:p>
            <a:pPr algn="just"/>
            <a:r>
              <a:rPr lang="ru-RU" b="1" dirty="0" err="1"/>
              <a:t>Водосховище</a:t>
            </a:r>
            <a:r>
              <a:rPr lang="ru-RU" b="1" dirty="0"/>
              <a:t> </a:t>
            </a:r>
            <a:r>
              <a:rPr lang="ru-RU" dirty="0"/>
              <a:t>– </a:t>
            </a:r>
            <a:r>
              <a:rPr lang="ru-RU" dirty="0" err="1"/>
              <a:t>це</a:t>
            </a:r>
            <a:r>
              <a:rPr lang="ru-RU" dirty="0"/>
              <a:t> </a:t>
            </a:r>
            <a:r>
              <a:rPr lang="ru-RU" dirty="0" err="1"/>
              <a:t>штучна</a:t>
            </a:r>
            <a:r>
              <a:rPr lang="ru-RU" dirty="0"/>
              <a:t> </a:t>
            </a:r>
            <a:r>
              <a:rPr lang="ru-RU" dirty="0" err="1"/>
              <a:t>водойма</a:t>
            </a:r>
            <a:r>
              <a:rPr lang="ru-RU" dirty="0"/>
              <a:t>, створена для </a:t>
            </a:r>
            <a:r>
              <a:rPr lang="ru-RU" dirty="0" err="1"/>
              <a:t>накопичення</a:t>
            </a:r>
            <a:r>
              <a:rPr lang="ru-RU" dirty="0"/>
              <a:t>, </a:t>
            </a:r>
            <a:r>
              <a:rPr lang="ru-RU" dirty="0" err="1"/>
              <a:t>зберігання</a:t>
            </a:r>
            <a:r>
              <a:rPr lang="ru-RU" dirty="0"/>
              <a:t> та </a:t>
            </a:r>
            <a:r>
              <a:rPr lang="ru-RU" dirty="0" err="1"/>
              <a:t>подальшого</a:t>
            </a:r>
            <a:r>
              <a:rPr lang="ru-RU" dirty="0"/>
              <a:t> </a:t>
            </a:r>
            <a:r>
              <a:rPr lang="ru-RU" dirty="0" err="1"/>
              <a:t>використання</a:t>
            </a:r>
            <a:r>
              <a:rPr lang="ru-RU" dirty="0"/>
              <a:t> води, </a:t>
            </a:r>
            <a:r>
              <a:rPr lang="ru-RU" dirty="0" err="1"/>
              <a:t>регулювання</a:t>
            </a:r>
            <a:r>
              <a:rPr lang="ru-RU" dirty="0"/>
              <a:t> стоку </a:t>
            </a:r>
            <a:r>
              <a:rPr lang="ru-RU" dirty="0" err="1"/>
              <a:t>річки</a:t>
            </a:r>
            <a:r>
              <a:rPr lang="ru-RU" dirty="0"/>
              <a:t>. </a:t>
            </a:r>
            <a:endParaRPr lang="uk-UA" dirty="0"/>
          </a:p>
          <a:p>
            <a:pPr algn="just"/>
            <a:r>
              <a:rPr lang="uk-UA" b="1" i="1" dirty="0"/>
              <a:t>Але для чого потрібно накопичувати і використовувати цю воду? </a:t>
            </a:r>
          </a:p>
          <a:p>
            <a:pPr algn="just"/>
            <a:r>
              <a:rPr lang="uk-UA" dirty="0"/>
              <a:t>В Україні водні ресурси також розподілені нерівномірно, що створює труднощі в їх використанні в народному господарстві. Сезонні коливання рівня річок також негативно впливають на господарську діяльність. Тому з метою накопичення води, її використання та регулювання стоку річок протягом року створено мережу водосховищ.</a:t>
            </a:r>
          </a:p>
        </p:txBody>
      </p:sp>
      <p:pic>
        <p:nvPicPr>
          <p:cNvPr id="4" name="Рисунок 3">
            <a:extLst>
              <a:ext uri="{FF2B5EF4-FFF2-40B4-BE49-F238E27FC236}">
                <a16:creationId xmlns:a16="http://schemas.microsoft.com/office/drawing/2014/main" id="{95FA5336-F291-AB63-8E88-2BFC48E020DD}"/>
              </a:ext>
            </a:extLst>
          </p:cNvPr>
          <p:cNvPicPr>
            <a:picLocks noChangeAspect="1"/>
          </p:cNvPicPr>
          <p:nvPr/>
        </p:nvPicPr>
        <p:blipFill>
          <a:blip r:embed="rId2"/>
          <a:stretch>
            <a:fillRect/>
          </a:stretch>
        </p:blipFill>
        <p:spPr>
          <a:xfrm>
            <a:off x="5120641" y="4083432"/>
            <a:ext cx="5841385" cy="2632983"/>
          </a:xfrm>
          <a:prstGeom prst="rect">
            <a:avLst/>
          </a:prstGeom>
        </p:spPr>
      </p:pic>
      <p:sp>
        <p:nvSpPr>
          <p:cNvPr id="6" name="TextBox 5">
            <a:extLst>
              <a:ext uri="{FF2B5EF4-FFF2-40B4-BE49-F238E27FC236}">
                <a16:creationId xmlns:a16="http://schemas.microsoft.com/office/drawing/2014/main" id="{767A5A2F-0756-47FC-D9DA-9A88B4A92B59}"/>
              </a:ext>
            </a:extLst>
          </p:cNvPr>
          <p:cNvSpPr txBox="1"/>
          <p:nvPr/>
        </p:nvSpPr>
        <p:spPr>
          <a:xfrm>
            <a:off x="1051560" y="6054355"/>
            <a:ext cx="6098344" cy="461665"/>
          </a:xfrm>
          <a:prstGeom prst="rect">
            <a:avLst/>
          </a:prstGeom>
          <a:noFill/>
        </p:spPr>
        <p:txBody>
          <a:bodyPr wrap="square">
            <a:spAutoFit/>
          </a:bodyPr>
          <a:lstStyle/>
          <a:p>
            <a:r>
              <a:rPr lang="uk-UA" sz="2400" dirty="0"/>
              <a:t>Іршанське водосховище </a:t>
            </a:r>
          </a:p>
        </p:txBody>
      </p:sp>
    </p:spTree>
    <p:extLst>
      <p:ext uri="{BB962C8B-B14F-4D97-AF65-F5344CB8AC3E}">
        <p14:creationId xmlns:p14="http://schemas.microsoft.com/office/powerpoint/2010/main" val="1777053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F91265A-7FC8-D56F-4DEB-DE52D96D61B0}"/>
              </a:ext>
            </a:extLst>
          </p:cNvPr>
          <p:cNvSpPr>
            <a:spLocks noGrp="1"/>
          </p:cNvSpPr>
          <p:nvPr>
            <p:ph idx="1"/>
          </p:nvPr>
        </p:nvSpPr>
        <p:spPr>
          <a:xfrm>
            <a:off x="719137" y="548640"/>
            <a:ext cx="10753725" cy="3766185"/>
          </a:xfrm>
        </p:spPr>
        <p:txBody>
          <a:bodyPr>
            <a:noAutofit/>
          </a:bodyPr>
          <a:lstStyle/>
          <a:p>
            <a:pPr algn="just"/>
            <a:r>
              <a:rPr lang="uk-UA" b="1" dirty="0"/>
              <a:t>Гірські й передгірні водосховища </a:t>
            </a:r>
            <a:r>
              <a:rPr lang="uk-UA" dirty="0"/>
              <a:t>невеликі за площею та обсягом, висота підпору води — кілька десятків метрів. Призначені ці водойми для акумуляції прісних вод (Крим) або ж для боротьби з повенями (Карпати).</a:t>
            </a:r>
          </a:p>
          <a:p>
            <a:pPr algn="just"/>
            <a:endParaRPr lang="uk-UA" dirty="0"/>
          </a:p>
          <a:p>
            <a:pPr algn="just"/>
            <a:r>
              <a:rPr lang="uk-UA" b="1" dirty="0"/>
              <a:t>Рівнинні. </a:t>
            </a:r>
            <a:r>
              <a:rPr lang="uk-UA" dirty="0"/>
              <a:t>Переважна більшість водосховищ збудована на рівнинних річках, де висота підпору рівня води становить до 50 м. Саме до таких належать водосховища Дніпровського каскаду, Дністровське, </a:t>
            </a:r>
            <a:r>
              <a:rPr lang="uk-UA" dirty="0" err="1"/>
              <a:t>Червонооскільське</a:t>
            </a:r>
            <a:r>
              <a:rPr lang="uk-UA" dirty="0"/>
              <a:t>, Інгулецьке, </a:t>
            </a:r>
            <a:r>
              <a:rPr lang="uk-UA" dirty="0" err="1"/>
              <a:t>Ташлицьке</a:t>
            </a:r>
            <a:r>
              <a:rPr lang="uk-UA" dirty="0"/>
              <a:t> та інші водосховища України. Рівнинні водосховища відзначаються великими площами підтоплення і затоплення прилеглих територій, які можуть в кілька разів перевищувати площі новоутворених водойм.</a:t>
            </a:r>
          </a:p>
          <a:p>
            <a:pPr algn="just"/>
            <a:r>
              <a:rPr lang="uk-UA" b="1" dirty="0"/>
              <a:t>Приморські водосховища </a:t>
            </a:r>
            <a:r>
              <a:rPr lang="uk-UA" dirty="0"/>
              <a:t>будують у приморських гирлах річок, які утворюють лимани чи глибокі затоки. Висота підпору на таких водосховищах здебільшого не перевищує 10 м. У низці країн створені нечисленні морські водосховища в затоках і естуаріях, відокремлені від морів і океанів греблями припливних ГЕС.</a:t>
            </a:r>
          </a:p>
          <a:p>
            <a:pPr algn="just"/>
            <a:endParaRPr lang="uk-UA" dirty="0"/>
          </a:p>
        </p:txBody>
      </p:sp>
    </p:spTree>
    <p:extLst>
      <p:ext uri="{BB962C8B-B14F-4D97-AF65-F5344CB8AC3E}">
        <p14:creationId xmlns:p14="http://schemas.microsoft.com/office/powerpoint/2010/main" val="3100611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523264-1369-40A6-204A-7699834382C0}"/>
              </a:ext>
            </a:extLst>
          </p:cNvPr>
          <p:cNvSpPr>
            <a:spLocks noGrp="1"/>
          </p:cNvSpPr>
          <p:nvPr>
            <p:ph type="title"/>
          </p:nvPr>
        </p:nvSpPr>
        <p:spPr>
          <a:xfrm>
            <a:off x="657222" y="443262"/>
            <a:ext cx="10772775" cy="1658198"/>
          </a:xfrm>
        </p:spPr>
        <p:txBody>
          <a:bodyPr>
            <a:normAutofit fontScale="90000"/>
          </a:bodyPr>
          <a:lstStyle/>
          <a:p>
            <a:pPr algn="ctr"/>
            <a:r>
              <a:rPr lang="uk-UA" dirty="0"/>
              <a:t>За способом утворення (заповнення водою) водосховища поділяють на: </a:t>
            </a:r>
            <a:br>
              <a:rPr lang="uk-UA" dirty="0"/>
            </a:br>
            <a:r>
              <a:rPr lang="uk-UA" b="1" dirty="0"/>
              <a:t>загатні і наливні</a:t>
            </a:r>
          </a:p>
        </p:txBody>
      </p:sp>
      <p:sp>
        <p:nvSpPr>
          <p:cNvPr id="3" name="Объект 2">
            <a:extLst>
              <a:ext uri="{FF2B5EF4-FFF2-40B4-BE49-F238E27FC236}">
                <a16:creationId xmlns:a16="http://schemas.microsoft.com/office/drawing/2014/main" id="{78C0CED4-FBB7-58F8-5AEF-10C33876DC50}"/>
              </a:ext>
            </a:extLst>
          </p:cNvPr>
          <p:cNvSpPr>
            <a:spLocks noGrp="1"/>
          </p:cNvSpPr>
          <p:nvPr>
            <p:ph idx="1"/>
          </p:nvPr>
        </p:nvSpPr>
        <p:spPr>
          <a:xfrm>
            <a:off x="473170" y="2439085"/>
            <a:ext cx="11140881" cy="3766185"/>
          </a:xfrm>
        </p:spPr>
        <p:txBody>
          <a:bodyPr>
            <a:noAutofit/>
          </a:bodyPr>
          <a:lstStyle/>
          <a:p>
            <a:pPr algn="just"/>
            <a:r>
              <a:rPr lang="uk-UA" sz="3200" b="1" dirty="0"/>
              <a:t>Загатні</a:t>
            </a:r>
            <a:r>
              <a:rPr lang="uk-UA" sz="3200" dirty="0"/>
              <a:t> утворюються, коли загачується водотік і створюється підпір води. До цього типу належать майже всі водосховища, збудовані на річках України. </a:t>
            </a:r>
          </a:p>
          <a:p>
            <a:pPr algn="just"/>
            <a:r>
              <a:rPr lang="uk-UA" sz="3200" b="1" dirty="0"/>
              <a:t>Наливні </a:t>
            </a:r>
            <a:r>
              <a:rPr lang="uk-UA" sz="3200" dirty="0"/>
              <a:t>водосховища створюють у місцях потреби у воді: у посушливих районах, де природні водні об'єкти відсутні чи дуже засолені, або ж на підвищеннях рельєфу, де необхідно улаштувати штучні резервуари води (водосховища </a:t>
            </a:r>
            <a:r>
              <a:rPr lang="uk-UA" sz="3200" dirty="0" err="1"/>
              <a:t>гідроакумулювальних</a:t>
            </a:r>
            <a:r>
              <a:rPr lang="uk-UA" sz="3200" dirty="0"/>
              <a:t> станцій, протипожежні, питні закриті водойми). Улоговини цих водосховищ штучні, а воду до них подають закритими водоводами.</a:t>
            </a:r>
          </a:p>
        </p:txBody>
      </p:sp>
    </p:spTree>
    <p:extLst>
      <p:ext uri="{BB962C8B-B14F-4D97-AF65-F5344CB8AC3E}">
        <p14:creationId xmlns:p14="http://schemas.microsoft.com/office/powerpoint/2010/main" val="145956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FFAD50-B45A-5243-8195-08A7CBBBF687}"/>
              </a:ext>
            </a:extLst>
          </p:cNvPr>
          <p:cNvSpPr>
            <a:spLocks noGrp="1"/>
          </p:cNvSpPr>
          <p:nvPr>
            <p:ph type="title"/>
          </p:nvPr>
        </p:nvSpPr>
        <p:spPr/>
        <p:txBody>
          <a:bodyPr>
            <a:normAutofit fontScale="90000"/>
          </a:bodyPr>
          <a:lstStyle/>
          <a:p>
            <a:pPr algn="ctr"/>
            <a:r>
              <a:rPr lang="uk-UA" dirty="0"/>
              <a:t>За морфологією ложа виділяють долинні (руслові) та улоговинні водосховища</a:t>
            </a:r>
          </a:p>
        </p:txBody>
      </p:sp>
      <p:sp>
        <p:nvSpPr>
          <p:cNvPr id="3" name="Объект 2">
            <a:extLst>
              <a:ext uri="{FF2B5EF4-FFF2-40B4-BE49-F238E27FC236}">
                <a16:creationId xmlns:a16="http://schemas.microsoft.com/office/drawing/2014/main" id="{7530868C-4F79-8A57-0493-6C4413795F21}"/>
              </a:ext>
            </a:extLst>
          </p:cNvPr>
          <p:cNvSpPr>
            <a:spLocks noGrp="1"/>
          </p:cNvSpPr>
          <p:nvPr>
            <p:ph idx="1"/>
          </p:nvPr>
        </p:nvSpPr>
        <p:spPr>
          <a:xfrm>
            <a:off x="719137" y="2157731"/>
            <a:ext cx="10753725" cy="3766185"/>
          </a:xfrm>
        </p:spPr>
        <p:txBody>
          <a:bodyPr>
            <a:normAutofit/>
          </a:bodyPr>
          <a:lstStyle/>
          <a:p>
            <a:r>
              <a:rPr lang="uk-UA" sz="3200" b="1" dirty="0"/>
              <a:t>Долинні</a:t>
            </a:r>
            <a:r>
              <a:rPr lang="uk-UA" sz="3200" dirty="0"/>
              <a:t> утворюються в річкових долинах за рахунок загати русла водотоку. Дно в таких водоймах похиле до загати, у цьому ж напрямку зростають глибини води, швидкість течії. </a:t>
            </a:r>
          </a:p>
          <a:p>
            <a:r>
              <a:rPr lang="uk-UA" sz="3200" b="1" dirty="0"/>
              <a:t>Улоговинні</a:t>
            </a:r>
            <a:r>
              <a:rPr lang="uk-UA" sz="3200" dirty="0"/>
              <a:t> водосховища утворюються при підпорі води в озері (озерні), або ж розташовані в ізольованих западинах, кар'єрах, морських затоках тощо.</a:t>
            </a:r>
          </a:p>
        </p:txBody>
      </p:sp>
    </p:spTree>
    <p:extLst>
      <p:ext uri="{BB962C8B-B14F-4D97-AF65-F5344CB8AC3E}">
        <p14:creationId xmlns:p14="http://schemas.microsoft.com/office/powerpoint/2010/main" val="369935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9E8141-5AEE-7CD6-D65F-F9C3BF65C52F}"/>
              </a:ext>
            </a:extLst>
          </p:cNvPr>
          <p:cNvSpPr>
            <a:spLocks noGrp="1"/>
          </p:cNvSpPr>
          <p:nvPr>
            <p:ph type="title"/>
          </p:nvPr>
        </p:nvSpPr>
        <p:spPr>
          <a:xfrm>
            <a:off x="365466" y="451123"/>
            <a:ext cx="5438776" cy="1658198"/>
          </a:xfrm>
        </p:spPr>
        <p:txBody>
          <a:bodyPr>
            <a:normAutofit/>
          </a:bodyPr>
          <a:lstStyle/>
          <a:p>
            <a:pPr algn="ctr"/>
            <a:r>
              <a:rPr lang="ru-RU" sz="2800" dirty="0" err="1"/>
              <a:t>Найбільшим</a:t>
            </a:r>
            <a:r>
              <a:rPr lang="ru-RU" sz="2800" dirty="0"/>
              <a:t> у </a:t>
            </a:r>
            <a:r>
              <a:rPr lang="ru-RU" sz="2800" dirty="0" err="1"/>
              <a:t>світі</a:t>
            </a:r>
            <a:r>
              <a:rPr lang="ru-RU" sz="2800" dirty="0"/>
              <a:t> </a:t>
            </a:r>
            <a:r>
              <a:rPr lang="ru-RU" sz="2800" dirty="0" err="1"/>
              <a:t>долинним</a:t>
            </a:r>
            <a:r>
              <a:rPr lang="ru-RU" sz="2800" dirty="0"/>
              <a:t> </a:t>
            </a:r>
            <a:r>
              <a:rPr lang="ru-RU" sz="2800" dirty="0" err="1"/>
              <a:t>водосховищем</a:t>
            </a:r>
            <a:r>
              <a:rPr lang="ru-RU" sz="2800" dirty="0"/>
              <a:t> за </a:t>
            </a:r>
            <a:r>
              <a:rPr lang="ru-RU" sz="2800" dirty="0" err="1"/>
              <a:t>площею</a:t>
            </a:r>
            <a:r>
              <a:rPr lang="ru-RU" sz="2800" dirty="0"/>
              <a:t> водного </a:t>
            </a:r>
            <a:r>
              <a:rPr lang="ru-RU" sz="2800" dirty="0" err="1"/>
              <a:t>дзеркала</a:t>
            </a:r>
            <a:r>
              <a:rPr lang="ru-RU" sz="2800" dirty="0"/>
              <a:t> є Вольта (8 482 км²) на р. Вольта (Гана, Африка)</a:t>
            </a:r>
            <a:endParaRPr lang="uk-UA" sz="2800" dirty="0"/>
          </a:p>
        </p:txBody>
      </p:sp>
      <p:pic>
        <p:nvPicPr>
          <p:cNvPr id="4" name="Объект 3">
            <a:extLst>
              <a:ext uri="{FF2B5EF4-FFF2-40B4-BE49-F238E27FC236}">
                <a16:creationId xmlns:a16="http://schemas.microsoft.com/office/drawing/2014/main" id="{B7DD2EC7-E92C-A090-6042-8932A80BAB30}"/>
              </a:ext>
            </a:extLst>
          </p:cNvPr>
          <p:cNvPicPr>
            <a:picLocks noGrp="1" noChangeAspect="1"/>
          </p:cNvPicPr>
          <p:nvPr>
            <p:ph idx="1"/>
          </p:nvPr>
        </p:nvPicPr>
        <p:blipFill>
          <a:blip r:embed="rId2"/>
          <a:stretch>
            <a:fillRect/>
          </a:stretch>
        </p:blipFill>
        <p:spPr>
          <a:xfrm>
            <a:off x="513104" y="2605978"/>
            <a:ext cx="5143500" cy="2971800"/>
          </a:xfrm>
          <a:prstGeom prst="rect">
            <a:avLst/>
          </a:prstGeom>
        </p:spPr>
      </p:pic>
      <p:sp>
        <p:nvSpPr>
          <p:cNvPr id="6" name="TextBox 5">
            <a:extLst>
              <a:ext uri="{FF2B5EF4-FFF2-40B4-BE49-F238E27FC236}">
                <a16:creationId xmlns:a16="http://schemas.microsoft.com/office/drawing/2014/main" id="{C3F9E667-46AE-1685-D27A-052C5E7D74E1}"/>
              </a:ext>
            </a:extLst>
          </p:cNvPr>
          <p:cNvSpPr txBox="1"/>
          <p:nvPr/>
        </p:nvSpPr>
        <p:spPr>
          <a:xfrm>
            <a:off x="5975252" y="451123"/>
            <a:ext cx="6098344" cy="1815882"/>
          </a:xfrm>
          <a:prstGeom prst="rect">
            <a:avLst/>
          </a:prstGeom>
          <a:noFill/>
        </p:spPr>
        <p:txBody>
          <a:bodyPr wrap="square">
            <a:spAutoFit/>
          </a:bodyPr>
          <a:lstStyle/>
          <a:p>
            <a:pPr algn="ctr"/>
            <a:r>
              <a:rPr lang="ru-RU" sz="2800" dirty="0" err="1">
                <a:solidFill>
                  <a:srgbClr val="0070C0"/>
                </a:solidFill>
              </a:rPr>
              <a:t>Найбільшим</a:t>
            </a:r>
            <a:r>
              <a:rPr lang="ru-RU" sz="2800" dirty="0">
                <a:solidFill>
                  <a:srgbClr val="0070C0"/>
                </a:solidFill>
              </a:rPr>
              <a:t> у </a:t>
            </a:r>
            <a:r>
              <a:rPr lang="ru-RU" sz="2800" dirty="0" err="1">
                <a:solidFill>
                  <a:srgbClr val="0070C0"/>
                </a:solidFill>
              </a:rPr>
              <a:t>світі</a:t>
            </a:r>
            <a:r>
              <a:rPr lang="ru-RU" sz="2800" dirty="0">
                <a:solidFill>
                  <a:srgbClr val="0070C0"/>
                </a:solidFill>
              </a:rPr>
              <a:t> </a:t>
            </a:r>
            <a:r>
              <a:rPr lang="ru-RU" sz="2800" dirty="0" err="1">
                <a:solidFill>
                  <a:srgbClr val="0070C0"/>
                </a:solidFill>
              </a:rPr>
              <a:t>долинним</a:t>
            </a:r>
            <a:r>
              <a:rPr lang="ru-RU" sz="2800" dirty="0">
                <a:solidFill>
                  <a:srgbClr val="0070C0"/>
                </a:solidFill>
              </a:rPr>
              <a:t> </a:t>
            </a:r>
            <a:r>
              <a:rPr lang="ru-RU" sz="2800" dirty="0" err="1">
                <a:solidFill>
                  <a:srgbClr val="0070C0"/>
                </a:solidFill>
              </a:rPr>
              <a:t>водосховищем</a:t>
            </a:r>
            <a:r>
              <a:rPr lang="ru-RU" sz="2800" dirty="0">
                <a:solidFill>
                  <a:srgbClr val="0070C0"/>
                </a:solidFill>
              </a:rPr>
              <a:t> за </a:t>
            </a:r>
            <a:r>
              <a:rPr lang="ru-RU" sz="2800" dirty="0" err="1">
                <a:solidFill>
                  <a:srgbClr val="0070C0"/>
                </a:solidFill>
              </a:rPr>
              <a:t>повним</a:t>
            </a:r>
            <a:r>
              <a:rPr lang="ru-RU" sz="2800" dirty="0">
                <a:solidFill>
                  <a:srgbClr val="0070C0"/>
                </a:solidFill>
              </a:rPr>
              <a:t> </a:t>
            </a:r>
            <a:r>
              <a:rPr lang="ru-RU" sz="2800" dirty="0" err="1">
                <a:solidFill>
                  <a:srgbClr val="0070C0"/>
                </a:solidFill>
              </a:rPr>
              <a:t>об’ємом</a:t>
            </a:r>
            <a:r>
              <a:rPr lang="ru-RU" sz="2800" dirty="0">
                <a:solidFill>
                  <a:srgbClr val="0070C0"/>
                </a:solidFill>
              </a:rPr>
              <a:t> води є </a:t>
            </a:r>
            <a:r>
              <a:rPr lang="ru-RU" sz="2800" dirty="0" err="1">
                <a:solidFill>
                  <a:srgbClr val="0070C0"/>
                </a:solidFill>
              </a:rPr>
              <a:t>Кариба</a:t>
            </a:r>
            <a:r>
              <a:rPr lang="ru-RU" sz="2800" dirty="0">
                <a:solidFill>
                  <a:srgbClr val="0070C0"/>
                </a:solidFill>
              </a:rPr>
              <a:t> (180 км³) на р. </a:t>
            </a:r>
            <a:r>
              <a:rPr lang="ru-RU" sz="2800" dirty="0" err="1">
                <a:solidFill>
                  <a:srgbClr val="0070C0"/>
                </a:solidFill>
              </a:rPr>
              <a:t>Замбезі</a:t>
            </a:r>
            <a:r>
              <a:rPr lang="ru-RU" sz="2800" dirty="0">
                <a:solidFill>
                  <a:srgbClr val="0070C0"/>
                </a:solidFill>
              </a:rPr>
              <a:t> (</a:t>
            </a:r>
            <a:r>
              <a:rPr lang="ru-RU" sz="2800" dirty="0" err="1">
                <a:solidFill>
                  <a:srgbClr val="0070C0"/>
                </a:solidFill>
              </a:rPr>
              <a:t>Зімбабве</a:t>
            </a:r>
            <a:r>
              <a:rPr lang="ru-RU" sz="2800" dirty="0">
                <a:solidFill>
                  <a:srgbClr val="0070C0"/>
                </a:solidFill>
              </a:rPr>
              <a:t>, </a:t>
            </a:r>
            <a:r>
              <a:rPr lang="ru-RU" sz="2800" dirty="0" err="1">
                <a:solidFill>
                  <a:srgbClr val="0070C0"/>
                </a:solidFill>
              </a:rPr>
              <a:t>Замбія</a:t>
            </a:r>
            <a:r>
              <a:rPr lang="ru-RU" sz="2800" dirty="0">
                <a:solidFill>
                  <a:srgbClr val="0070C0"/>
                </a:solidFill>
              </a:rPr>
              <a:t>, Африка)</a:t>
            </a:r>
            <a:endParaRPr lang="uk-UA" sz="2800" dirty="0">
              <a:solidFill>
                <a:srgbClr val="0070C0"/>
              </a:solidFill>
            </a:endParaRPr>
          </a:p>
        </p:txBody>
      </p:sp>
      <p:pic>
        <p:nvPicPr>
          <p:cNvPr id="7" name="Рисунок 6">
            <a:extLst>
              <a:ext uri="{FF2B5EF4-FFF2-40B4-BE49-F238E27FC236}">
                <a16:creationId xmlns:a16="http://schemas.microsoft.com/office/drawing/2014/main" id="{1C5DA10E-F13A-0EE3-1271-F6D8FEFDC334}"/>
              </a:ext>
            </a:extLst>
          </p:cNvPr>
          <p:cNvPicPr>
            <a:picLocks noChangeAspect="1"/>
          </p:cNvPicPr>
          <p:nvPr/>
        </p:nvPicPr>
        <p:blipFill>
          <a:blip r:embed="rId3"/>
          <a:stretch>
            <a:fillRect/>
          </a:stretch>
        </p:blipFill>
        <p:spPr>
          <a:xfrm>
            <a:off x="6816090" y="2605978"/>
            <a:ext cx="5143500" cy="2971800"/>
          </a:xfrm>
          <a:prstGeom prst="rect">
            <a:avLst/>
          </a:prstGeom>
        </p:spPr>
      </p:pic>
    </p:spTree>
    <p:extLst>
      <p:ext uri="{BB962C8B-B14F-4D97-AF65-F5344CB8AC3E}">
        <p14:creationId xmlns:p14="http://schemas.microsoft.com/office/powerpoint/2010/main" val="3135634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68BEE0-73DE-CCCA-ECA8-D32322750BE8}"/>
              </a:ext>
            </a:extLst>
          </p:cNvPr>
          <p:cNvSpPr>
            <a:spLocks noGrp="1"/>
          </p:cNvSpPr>
          <p:nvPr>
            <p:ph type="title"/>
          </p:nvPr>
        </p:nvSpPr>
        <p:spPr/>
        <p:txBody>
          <a:bodyPr/>
          <a:lstStyle/>
          <a:p>
            <a:pPr algn="ctr"/>
            <a:r>
              <a:rPr lang="uk-UA" dirty="0"/>
              <a:t>За господарським призначенням водосховища поділяють</a:t>
            </a:r>
          </a:p>
        </p:txBody>
      </p:sp>
      <p:sp>
        <p:nvSpPr>
          <p:cNvPr id="3" name="Объект 2">
            <a:extLst>
              <a:ext uri="{FF2B5EF4-FFF2-40B4-BE49-F238E27FC236}">
                <a16:creationId xmlns:a16="http://schemas.microsoft.com/office/drawing/2014/main" id="{55C7B36F-0C0C-6DDB-3819-595D48EF6F35}"/>
              </a:ext>
            </a:extLst>
          </p:cNvPr>
          <p:cNvSpPr>
            <a:spLocks noGrp="1"/>
          </p:cNvSpPr>
          <p:nvPr>
            <p:ph idx="1"/>
          </p:nvPr>
        </p:nvSpPr>
        <p:spPr/>
        <p:txBody>
          <a:bodyPr>
            <a:noAutofit/>
          </a:bodyPr>
          <a:lstStyle/>
          <a:p>
            <a:pPr algn="just"/>
            <a:r>
              <a:rPr lang="uk-UA" sz="3600" dirty="0"/>
              <a:t>на ті, що використовують для водопостачання (господарсько-побутового, промислового, до цієї групи входять і водосховища-охолоджувачі великих теплових і атомних електростанцій), гідроенергетичні, іригаційні, транспортні (поряд із каналами в складі судноплавних шляхів), протипаводкові, рекреаційні, рибогосподарські. </a:t>
            </a:r>
          </a:p>
          <a:p>
            <a:pPr algn="just"/>
            <a:r>
              <a:rPr lang="uk-UA" sz="3600" dirty="0"/>
              <a:t>Більшість водосховищ стають водоймами комплексного використання для кількох галузей економіки.</a:t>
            </a:r>
          </a:p>
        </p:txBody>
      </p:sp>
    </p:spTree>
    <p:extLst>
      <p:ext uri="{BB962C8B-B14F-4D97-AF65-F5344CB8AC3E}">
        <p14:creationId xmlns:p14="http://schemas.microsoft.com/office/powerpoint/2010/main" val="2544217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CB3CBAB-CADC-E16E-E148-076CA8A22873}"/>
              </a:ext>
            </a:extLst>
          </p:cNvPr>
          <p:cNvPicPr>
            <a:picLocks noChangeAspect="1"/>
          </p:cNvPicPr>
          <p:nvPr/>
        </p:nvPicPr>
        <p:blipFill rotWithShape="1">
          <a:blip r:embed="rId2"/>
          <a:srcRect l="16730" t="28913" r="2501" b="30247"/>
          <a:stretch/>
        </p:blipFill>
        <p:spPr>
          <a:xfrm>
            <a:off x="0" y="1698674"/>
            <a:ext cx="12173153" cy="3460652"/>
          </a:xfrm>
          <a:prstGeom prst="rect">
            <a:avLst/>
          </a:prstGeom>
        </p:spPr>
      </p:pic>
      <p:sp>
        <p:nvSpPr>
          <p:cNvPr id="7" name="TextBox 6">
            <a:extLst>
              <a:ext uri="{FF2B5EF4-FFF2-40B4-BE49-F238E27FC236}">
                <a16:creationId xmlns:a16="http://schemas.microsoft.com/office/drawing/2014/main" id="{0B2F38D4-4926-1D25-6730-B5974EE31914}"/>
              </a:ext>
            </a:extLst>
          </p:cNvPr>
          <p:cNvSpPr txBox="1"/>
          <p:nvPr/>
        </p:nvSpPr>
        <p:spPr>
          <a:xfrm>
            <a:off x="2050365" y="499795"/>
            <a:ext cx="8584810" cy="954107"/>
          </a:xfrm>
          <a:prstGeom prst="rect">
            <a:avLst/>
          </a:prstGeom>
          <a:noFill/>
        </p:spPr>
        <p:txBody>
          <a:bodyPr wrap="square">
            <a:spAutoFit/>
          </a:bodyPr>
          <a:lstStyle/>
          <a:p>
            <a:pPr algn="ctr"/>
            <a:r>
              <a:rPr lang="ru-RU" sz="2800" b="1" dirty="0" err="1"/>
              <a:t>Наявність</a:t>
            </a:r>
            <a:r>
              <a:rPr lang="ru-RU" sz="2800" b="1" dirty="0"/>
              <a:t> </a:t>
            </a:r>
            <a:r>
              <a:rPr lang="ru-RU" sz="2800" b="1" dirty="0" err="1"/>
              <a:t>водосховищ</a:t>
            </a:r>
            <a:r>
              <a:rPr lang="ru-RU" sz="2800" b="1" dirty="0"/>
              <a:t> </a:t>
            </a:r>
            <a:r>
              <a:rPr lang="ru-RU" sz="2800" b="1" dirty="0" err="1"/>
              <a:t>об'ємом</a:t>
            </a:r>
            <a:r>
              <a:rPr lang="ru-RU" sz="2800" b="1" dirty="0"/>
              <a:t> </a:t>
            </a:r>
            <a:r>
              <a:rPr lang="ru-RU" sz="2800" b="1" dirty="0" err="1"/>
              <a:t>понад</a:t>
            </a:r>
            <a:r>
              <a:rPr lang="ru-RU" sz="2800" b="1" dirty="0"/>
              <a:t> 10 млн м³ на </a:t>
            </a:r>
            <a:r>
              <a:rPr lang="ru-RU" sz="2800" b="1" dirty="0" err="1"/>
              <a:t>території</a:t>
            </a:r>
            <a:r>
              <a:rPr lang="ru-RU" sz="2800" b="1" dirty="0"/>
              <a:t> </a:t>
            </a:r>
            <a:r>
              <a:rPr lang="ru-RU" sz="2800" b="1" dirty="0" err="1"/>
              <a:t>Житомирської</a:t>
            </a:r>
            <a:r>
              <a:rPr lang="ru-RU" sz="2800" b="1" dirty="0"/>
              <a:t> </a:t>
            </a:r>
            <a:r>
              <a:rPr lang="ru-RU" sz="2800" b="1" dirty="0" err="1"/>
              <a:t>області</a:t>
            </a:r>
            <a:endParaRPr lang="uk-UA" sz="2800" b="1" dirty="0"/>
          </a:p>
        </p:txBody>
      </p:sp>
    </p:spTree>
    <p:extLst>
      <p:ext uri="{BB962C8B-B14F-4D97-AF65-F5344CB8AC3E}">
        <p14:creationId xmlns:p14="http://schemas.microsoft.com/office/powerpoint/2010/main" val="2250646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14ACA77-AADE-5BF0-2314-7700E8161AEC}"/>
              </a:ext>
            </a:extLst>
          </p:cNvPr>
          <p:cNvSpPr>
            <a:spLocks noGrp="1"/>
          </p:cNvSpPr>
          <p:nvPr>
            <p:ph idx="1"/>
          </p:nvPr>
        </p:nvSpPr>
        <p:spPr>
          <a:xfrm>
            <a:off x="698500" y="243059"/>
            <a:ext cx="4711700" cy="3777622"/>
          </a:xfrm>
        </p:spPr>
        <p:txBody>
          <a:bodyPr>
            <a:normAutofit/>
          </a:bodyPr>
          <a:lstStyle/>
          <a:p>
            <a:pPr algn="ctr"/>
            <a:r>
              <a:rPr lang="uk-UA" sz="2400" dirty="0"/>
              <a:t>Джерелом господарсько-питного водопостачання Житомира є водозабір «Відсічне» (</a:t>
            </a:r>
            <a:r>
              <a:rPr lang="uk-UA" sz="2400" dirty="0" err="1"/>
              <a:t>р.Тетерів</a:t>
            </a:r>
            <a:r>
              <a:rPr lang="uk-UA" sz="2400" dirty="0"/>
              <a:t>). Це єдине джерело водопостачання в місті. </a:t>
            </a:r>
          </a:p>
        </p:txBody>
      </p:sp>
      <p:pic>
        <p:nvPicPr>
          <p:cNvPr id="4" name="Рисунок 3">
            <a:extLst>
              <a:ext uri="{FF2B5EF4-FFF2-40B4-BE49-F238E27FC236}">
                <a16:creationId xmlns:a16="http://schemas.microsoft.com/office/drawing/2014/main" id="{4CB85CB6-6F17-99A9-73AB-0077DE36612A}"/>
              </a:ext>
            </a:extLst>
          </p:cNvPr>
          <p:cNvPicPr>
            <a:picLocks noChangeAspect="1"/>
          </p:cNvPicPr>
          <p:nvPr/>
        </p:nvPicPr>
        <p:blipFill>
          <a:blip r:embed="rId2"/>
          <a:stretch>
            <a:fillRect/>
          </a:stretch>
        </p:blipFill>
        <p:spPr>
          <a:xfrm>
            <a:off x="7503149" y="2456026"/>
            <a:ext cx="4333250" cy="4050031"/>
          </a:xfrm>
          <a:prstGeom prst="rect">
            <a:avLst/>
          </a:prstGeom>
        </p:spPr>
      </p:pic>
      <p:pic>
        <p:nvPicPr>
          <p:cNvPr id="5" name="Рисунок 4">
            <a:extLst>
              <a:ext uri="{FF2B5EF4-FFF2-40B4-BE49-F238E27FC236}">
                <a16:creationId xmlns:a16="http://schemas.microsoft.com/office/drawing/2014/main" id="{ACF9F638-CF23-C3C6-3A88-8650D364D871}"/>
              </a:ext>
            </a:extLst>
          </p:cNvPr>
          <p:cNvPicPr>
            <a:picLocks noChangeAspect="1"/>
          </p:cNvPicPr>
          <p:nvPr/>
        </p:nvPicPr>
        <p:blipFill>
          <a:blip r:embed="rId3"/>
          <a:stretch>
            <a:fillRect/>
          </a:stretch>
        </p:blipFill>
        <p:spPr>
          <a:xfrm>
            <a:off x="355601" y="2180492"/>
            <a:ext cx="6136986" cy="3452055"/>
          </a:xfrm>
          <a:prstGeom prst="rect">
            <a:avLst/>
          </a:prstGeom>
        </p:spPr>
      </p:pic>
      <p:sp>
        <p:nvSpPr>
          <p:cNvPr id="7" name="TextBox 6">
            <a:extLst>
              <a:ext uri="{FF2B5EF4-FFF2-40B4-BE49-F238E27FC236}">
                <a16:creationId xmlns:a16="http://schemas.microsoft.com/office/drawing/2014/main" id="{F04C92DA-F84C-AAA3-4BA1-215A6A481C56}"/>
              </a:ext>
            </a:extLst>
          </p:cNvPr>
          <p:cNvSpPr txBox="1"/>
          <p:nvPr/>
        </p:nvSpPr>
        <p:spPr>
          <a:xfrm>
            <a:off x="7658099" y="471400"/>
            <a:ext cx="4333250" cy="1569660"/>
          </a:xfrm>
          <a:prstGeom prst="rect">
            <a:avLst/>
          </a:prstGeom>
          <a:noFill/>
        </p:spPr>
        <p:txBody>
          <a:bodyPr wrap="square">
            <a:spAutoFit/>
          </a:bodyPr>
          <a:lstStyle/>
          <a:p>
            <a:pPr algn="ctr"/>
            <a:r>
              <a:rPr lang="ru-RU" sz="2400" dirty="0"/>
              <a:t>Для </a:t>
            </a:r>
            <a:r>
              <a:rPr lang="ru-RU" sz="2400" dirty="0" err="1"/>
              <a:t>накопичення</a:t>
            </a:r>
            <a:r>
              <a:rPr lang="ru-RU" sz="2400" dirty="0"/>
              <a:t> запасу води та для </a:t>
            </a:r>
            <a:r>
              <a:rPr lang="ru-RU" sz="2400" dirty="0" err="1"/>
              <a:t>регулювання</a:t>
            </a:r>
            <a:r>
              <a:rPr lang="ru-RU" sz="2400" dirty="0"/>
              <a:t> </a:t>
            </a:r>
            <a:r>
              <a:rPr lang="ru-RU" sz="2400" dirty="0" err="1"/>
              <a:t>рівня</a:t>
            </a:r>
            <a:r>
              <a:rPr lang="ru-RU" sz="2400" dirty="0"/>
              <a:t> води у </a:t>
            </a:r>
            <a:r>
              <a:rPr lang="ru-RU" sz="2400" dirty="0" err="1"/>
              <a:t>водозаборі</a:t>
            </a:r>
            <a:r>
              <a:rPr lang="ru-RU" sz="2400" dirty="0"/>
              <a:t> </a:t>
            </a:r>
            <a:r>
              <a:rPr lang="ru-RU" sz="2400" dirty="0" err="1"/>
              <a:t>існує</a:t>
            </a:r>
            <a:r>
              <a:rPr lang="ru-RU" sz="2400" dirty="0"/>
              <a:t> </a:t>
            </a:r>
            <a:r>
              <a:rPr lang="ru-RU" sz="2400" dirty="0" err="1"/>
              <a:t>водосховище</a:t>
            </a:r>
            <a:r>
              <a:rPr lang="ru-RU" sz="2400" dirty="0"/>
              <a:t> «</a:t>
            </a:r>
            <a:r>
              <a:rPr lang="ru-RU" sz="2400" dirty="0" err="1"/>
              <a:t>Дениші</a:t>
            </a:r>
            <a:r>
              <a:rPr lang="ru-RU" sz="2400" dirty="0"/>
              <a:t>».</a:t>
            </a:r>
          </a:p>
        </p:txBody>
      </p:sp>
    </p:spTree>
    <p:extLst>
      <p:ext uri="{BB962C8B-B14F-4D97-AF65-F5344CB8AC3E}">
        <p14:creationId xmlns:p14="http://schemas.microsoft.com/office/powerpoint/2010/main" val="369011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B3A92-AC1D-E25F-F428-D14362E95958}"/>
              </a:ext>
            </a:extLst>
          </p:cNvPr>
          <p:cNvSpPr>
            <a:spLocks noGrp="1"/>
          </p:cNvSpPr>
          <p:nvPr>
            <p:ph type="title"/>
          </p:nvPr>
        </p:nvSpPr>
        <p:spPr>
          <a:xfrm>
            <a:off x="709612" y="-126350"/>
            <a:ext cx="10772775" cy="1658198"/>
          </a:xfrm>
        </p:spPr>
        <p:txBody>
          <a:bodyPr/>
          <a:lstStyle/>
          <a:p>
            <a:pPr algn="ctr"/>
            <a:r>
              <a:rPr lang="uk-UA" dirty="0"/>
              <a:t>Іршанське водосховище</a:t>
            </a:r>
          </a:p>
        </p:txBody>
      </p:sp>
      <p:pic>
        <p:nvPicPr>
          <p:cNvPr id="4" name="Рисунок 3">
            <a:extLst>
              <a:ext uri="{FF2B5EF4-FFF2-40B4-BE49-F238E27FC236}">
                <a16:creationId xmlns:a16="http://schemas.microsoft.com/office/drawing/2014/main" id="{353DA380-EA9C-1180-170A-7A101E56CA55}"/>
              </a:ext>
            </a:extLst>
          </p:cNvPr>
          <p:cNvPicPr>
            <a:picLocks noChangeAspect="1"/>
          </p:cNvPicPr>
          <p:nvPr/>
        </p:nvPicPr>
        <p:blipFill rotWithShape="1">
          <a:blip r:embed="rId2"/>
          <a:srcRect t="13517"/>
          <a:stretch/>
        </p:blipFill>
        <p:spPr>
          <a:xfrm>
            <a:off x="315935" y="956602"/>
            <a:ext cx="6928926" cy="3355727"/>
          </a:xfrm>
          <a:prstGeom prst="rect">
            <a:avLst/>
          </a:prstGeom>
        </p:spPr>
      </p:pic>
      <p:pic>
        <p:nvPicPr>
          <p:cNvPr id="5" name="Рисунок 4">
            <a:extLst>
              <a:ext uri="{FF2B5EF4-FFF2-40B4-BE49-F238E27FC236}">
                <a16:creationId xmlns:a16="http://schemas.microsoft.com/office/drawing/2014/main" id="{F6A4E2CE-0BB1-ABAA-D2BC-EA08421D5FED}"/>
              </a:ext>
            </a:extLst>
          </p:cNvPr>
          <p:cNvPicPr>
            <a:picLocks noChangeAspect="1"/>
          </p:cNvPicPr>
          <p:nvPr/>
        </p:nvPicPr>
        <p:blipFill>
          <a:blip r:embed="rId3"/>
          <a:stretch>
            <a:fillRect/>
          </a:stretch>
        </p:blipFill>
        <p:spPr>
          <a:xfrm>
            <a:off x="6932980" y="3164648"/>
            <a:ext cx="5469920" cy="3720902"/>
          </a:xfrm>
          <a:prstGeom prst="rect">
            <a:avLst/>
          </a:prstGeom>
        </p:spPr>
      </p:pic>
    </p:spTree>
    <p:extLst>
      <p:ext uri="{BB962C8B-B14F-4D97-AF65-F5344CB8AC3E}">
        <p14:creationId xmlns:p14="http://schemas.microsoft.com/office/powerpoint/2010/main" val="3439952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2694215-623D-64E7-5E70-DE90B875F7DA}"/>
              </a:ext>
            </a:extLst>
          </p:cNvPr>
          <p:cNvSpPr>
            <a:spLocks noGrp="1"/>
          </p:cNvSpPr>
          <p:nvPr>
            <p:ph idx="1"/>
          </p:nvPr>
        </p:nvSpPr>
        <p:spPr>
          <a:xfrm>
            <a:off x="448056" y="471637"/>
            <a:ext cx="11415081" cy="3766185"/>
          </a:xfrm>
        </p:spPr>
        <p:txBody>
          <a:bodyPr>
            <a:normAutofit/>
          </a:bodyPr>
          <a:lstStyle/>
          <a:p>
            <a:pPr algn="just"/>
            <a:r>
              <a:rPr lang="ru-RU" b="1" dirty="0" err="1"/>
              <a:t>Найбільше</a:t>
            </a:r>
            <a:r>
              <a:rPr lang="ru-RU" b="1" dirty="0"/>
              <a:t> </a:t>
            </a:r>
            <a:r>
              <a:rPr lang="ru-RU" b="1" dirty="0" err="1"/>
              <a:t>серед</a:t>
            </a:r>
            <a:r>
              <a:rPr lang="ru-RU" b="1" dirty="0"/>
              <a:t> </a:t>
            </a:r>
            <a:r>
              <a:rPr lang="ru-RU" b="1" dirty="0" err="1"/>
              <a:t>водосховищ</a:t>
            </a:r>
            <a:r>
              <a:rPr lang="ru-RU" b="1" dirty="0"/>
              <a:t> </a:t>
            </a:r>
            <a:r>
              <a:rPr lang="ru-RU" b="1" dirty="0" err="1"/>
              <a:t>області</a:t>
            </a:r>
            <a:r>
              <a:rPr lang="ru-RU" b="1" dirty="0"/>
              <a:t> — </a:t>
            </a:r>
            <a:r>
              <a:rPr lang="ru-RU" b="1" dirty="0" err="1"/>
              <a:t>Іршанське</a:t>
            </a:r>
            <a:r>
              <a:rPr lang="ru-RU" b="1" dirty="0"/>
              <a:t> </a:t>
            </a:r>
            <a:r>
              <a:rPr lang="ru-RU" b="1" dirty="0" err="1"/>
              <a:t>водосховище</a:t>
            </a:r>
            <a:r>
              <a:rPr lang="ru-RU" b="1" dirty="0"/>
              <a:t> — </a:t>
            </a:r>
            <a:r>
              <a:rPr lang="ru-RU" b="1" dirty="0" err="1"/>
              <a:t>побудоване</a:t>
            </a:r>
            <a:r>
              <a:rPr lang="ru-RU" b="1" dirty="0"/>
              <a:t> на р. </a:t>
            </a:r>
            <a:r>
              <a:rPr lang="ru-RU" b="1" dirty="0" err="1"/>
              <a:t>Ірша</a:t>
            </a:r>
            <a:r>
              <a:rPr lang="ru-RU" b="1" dirty="0"/>
              <a:t> (притока р. </a:t>
            </a:r>
            <a:r>
              <a:rPr lang="ru-RU" b="1" dirty="0" err="1"/>
              <a:t>Тетерів</a:t>
            </a:r>
            <a:r>
              <a:rPr lang="ru-RU" b="1" dirty="0"/>
              <a:t>)</a:t>
            </a:r>
            <a:r>
              <a:rPr lang="uk-UA" dirty="0"/>
              <a:t> між селами Валки і Старий Бобрик, Житомирської області. Утворене у 1963 р. Площа водного дзеркала 6,91 км2, загальна довжина - 8 км, максимальна глибина 12,5 м, середня – 4,4 м, найбільша ширина - 1,75 км, повний об'єм 30, 2 млн м3, корисний – 29,8 млн м3. Береги пологі. Мінералізація води 150–210 мг/л, в окремі періоди досягає 550–750 мг/л. У воді досить високий вміст </a:t>
            </a:r>
            <a:r>
              <a:rPr lang="uk-UA" dirty="0" err="1"/>
              <a:t>сполук</a:t>
            </a:r>
            <a:r>
              <a:rPr lang="uk-UA" dirty="0"/>
              <a:t> азоту, фосфору, заліза та ін. </a:t>
            </a:r>
            <a:r>
              <a:rPr lang="uk-UA" dirty="0" err="1"/>
              <a:t>біоген</a:t>
            </a:r>
            <a:r>
              <a:rPr lang="uk-UA" dirty="0"/>
              <a:t>. елементів. У фітопланктоні переважають діатомові та зелені водорості, подекуди </a:t>
            </a:r>
            <a:r>
              <a:rPr lang="uk-UA" dirty="0" err="1"/>
              <a:t>синьозелені</a:t>
            </a:r>
            <a:r>
              <a:rPr lang="uk-UA" dirty="0"/>
              <a:t>. Багатий видовий склад зоопланктону. З риб водяться щука, плітка, в'язь, краснопірка, лящ, окунь та інші. Має багаторічне регулювання стоку; використовується для промислового водопостачання.</a:t>
            </a:r>
          </a:p>
        </p:txBody>
      </p:sp>
      <p:pic>
        <p:nvPicPr>
          <p:cNvPr id="6" name="Рисунок 5">
            <a:extLst>
              <a:ext uri="{FF2B5EF4-FFF2-40B4-BE49-F238E27FC236}">
                <a16:creationId xmlns:a16="http://schemas.microsoft.com/office/drawing/2014/main" id="{52BEBDFA-6076-53D9-6FAC-26B135D16AE5}"/>
              </a:ext>
            </a:extLst>
          </p:cNvPr>
          <p:cNvPicPr>
            <a:picLocks noChangeAspect="1"/>
          </p:cNvPicPr>
          <p:nvPr/>
        </p:nvPicPr>
        <p:blipFill>
          <a:blip r:embed="rId2"/>
          <a:stretch>
            <a:fillRect/>
          </a:stretch>
        </p:blipFill>
        <p:spPr>
          <a:xfrm>
            <a:off x="2863515" y="3601202"/>
            <a:ext cx="6108032" cy="3435768"/>
          </a:xfrm>
          <a:prstGeom prst="rect">
            <a:avLst/>
          </a:prstGeom>
        </p:spPr>
      </p:pic>
    </p:spTree>
    <p:extLst>
      <p:ext uri="{BB962C8B-B14F-4D97-AF65-F5344CB8AC3E}">
        <p14:creationId xmlns:p14="http://schemas.microsoft.com/office/powerpoint/2010/main" val="3665365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B77B7F-F5F8-CD4A-0EAA-3D6B90683093}"/>
              </a:ext>
            </a:extLst>
          </p:cNvPr>
          <p:cNvSpPr>
            <a:spLocks noGrp="1"/>
          </p:cNvSpPr>
          <p:nvPr>
            <p:ph type="title"/>
          </p:nvPr>
        </p:nvSpPr>
        <p:spPr>
          <a:xfrm>
            <a:off x="657606" y="0"/>
            <a:ext cx="10772775" cy="1080135"/>
          </a:xfrm>
        </p:spPr>
        <p:txBody>
          <a:bodyPr/>
          <a:lstStyle/>
          <a:p>
            <a:r>
              <a:rPr lang="uk-UA" dirty="0"/>
              <a:t>Малинське водосховище </a:t>
            </a:r>
          </a:p>
        </p:txBody>
      </p:sp>
      <p:sp>
        <p:nvSpPr>
          <p:cNvPr id="3" name="Объект 2">
            <a:extLst>
              <a:ext uri="{FF2B5EF4-FFF2-40B4-BE49-F238E27FC236}">
                <a16:creationId xmlns:a16="http://schemas.microsoft.com/office/drawing/2014/main" id="{1CE7A879-034A-A726-7B1E-AE474E536724}"/>
              </a:ext>
            </a:extLst>
          </p:cNvPr>
          <p:cNvSpPr>
            <a:spLocks noGrp="1"/>
          </p:cNvSpPr>
          <p:nvPr>
            <p:ph idx="1"/>
          </p:nvPr>
        </p:nvSpPr>
        <p:spPr>
          <a:xfrm>
            <a:off x="411961" y="938161"/>
            <a:ext cx="11607586" cy="3766185"/>
          </a:xfrm>
        </p:spPr>
        <p:txBody>
          <a:bodyPr>
            <a:normAutofit/>
          </a:bodyPr>
          <a:lstStyle/>
          <a:p>
            <a:pPr algn="just"/>
            <a:r>
              <a:rPr lang="ru-RU" dirty="0" err="1"/>
              <a:t>Малинське</a:t>
            </a:r>
            <a:r>
              <a:rPr lang="ru-RU" dirty="0"/>
              <a:t> </a:t>
            </a:r>
            <a:r>
              <a:rPr lang="ru-RU" dirty="0" err="1"/>
              <a:t>водосховище</a:t>
            </a:r>
            <a:r>
              <a:rPr lang="ru-RU" dirty="0"/>
              <a:t> </a:t>
            </a:r>
            <a:r>
              <a:rPr lang="ru-RU" dirty="0" err="1"/>
              <a:t>або</a:t>
            </a:r>
            <a:r>
              <a:rPr lang="ru-RU" dirty="0"/>
              <a:t> як </a:t>
            </a:r>
            <a:r>
              <a:rPr lang="ru-RU" dirty="0" err="1"/>
              <a:t>кажуть</a:t>
            </a:r>
            <a:r>
              <a:rPr lang="ru-RU" dirty="0"/>
              <a:t> «</a:t>
            </a:r>
            <a:r>
              <a:rPr lang="ru-RU" dirty="0" err="1"/>
              <a:t>Малинське</a:t>
            </a:r>
            <a:r>
              <a:rPr lang="ru-RU" dirty="0"/>
              <a:t> море» — </a:t>
            </a:r>
            <a:r>
              <a:rPr lang="ru-RU" dirty="0" err="1"/>
              <a:t>гідротехнічна</a:t>
            </a:r>
            <a:r>
              <a:rPr lang="ru-RU" dirty="0"/>
              <a:t> </a:t>
            </a:r>
            <a:r>
              <a:rPr lang="ru-RU" dirty="0" err="1"/>
              <a:t>споруда</a:t>
            </a:r>
            <a:r>
              <a:rPr lang="ru-RU" dirty="0"/>
              <a:t> </a:t>
            </a:r>
            <a:r>
              <a:rPr lang="ru-RU" dirty="0" err="1"/>
              <a:t>відносно</a:t>
            </a:r>
            <a:r>
              <a:rPr lang="ru-RU" dirty="0"/>
              <a:t> молода й </a:t>
            </a:r>
            <a:r>
              <a:rPr lang="ru-RU" dirty="0" err="1"/>
              <a:t>повноцінно</a:t>
            </a:r>
            <a:r>
              <a:rPr lang="ru-RU" dirty="0"/>
              <a:t> запущена в </a:t>
            </a:r>
            <a:r>
              <a:rPr lang="ru-RU" dirty="0" err="1"/>
              <a:t>експлуатацію</a:t>
            </a:r>
            <a:r>
              <a:rPr lang="ru-RU" dirty="0"/>
              <a:t> в 1979 </a:t>
            </a:r>
            <a:r>
              <a:rPr lang="ru-RU" dirty="0" err="1"/>
              <a:t>році</a:t>
            </a:r>
            <a:r>
              <a:rPr lang="ru-RU" dirty="0"/>
              <a:t>. </a:t>
            </a:r>
            <a:r>
              <a:rPr lang="ru-RU" dirty="0" err="1"/>
              <a:t>Це</a:t>
            </a:r>
            <a:r>
              <a:rPr lang="ru-RU" dirty="0"/>
              <a:t> </a:t>
            </a:r>
            <a:r>
              <a:rPr lang="ru-RU" dirty="0" err="1"/>
              <a:t>водосховище</a:t>
            </a:r>
            <a:r>
              <a:rPr lang="ru-RU" dirty="0"/>
              <a:t> </a:t>
            </a:r>
            <a:r>
              <a:rPr lang="ru-RU" dirty="0" err="1"/>
              <a:t>було</a:t>
            </a:r>
            <a:r>
              <a:rPr lang="ru-RU" dirty="0"/>
              <a:t> створено шляхом </a:t>
            </a:r>
            <a:r>
              <a:rPr lang="ru-RU" dirty="0" err="1"/>
              <a:t>затоплення</a:t>
            </a:r>
            <a:r>
              <a:rPr lang="ru-RU" dirty="0"/>
              <a:t> </a:t>
            </a:r>
            <a:r>
              <a:rPr lang="ru-RU" dirty="0" err="1"/>
              <a:t>річки</a:t>
            </a:r>
            <a:r>
              <a:rPr lang="ru-RU" dirty="0"/>
              <a:t> для </a:t>
            </a:r>
            <a:r>
              <a:rPr lang="ru-RU" dirty="0" err="1"/>
              <a:t>вирішення</a:t>
            </a:r>
            <a:r>
              <a:rPr lang="ru-RU" dirty="0"/>
              <a:t> проблем </a:t>
            </a:r>
            <a:r>
              <a:rPr lang="ru-RU" dirty="0" err="1"/>
              <a:t>водозабезпечення</a:t>
            </a:r>
            <a:r>
              <a:rPr lang="ru-RU" dirty="0"/>
              <a:t> та </a:t>
            </a:r>
            <a:r>
              <a:rPr lang="ru-RU" dirty="0" err="1"/>
              <a:t>забезпечення</a:t>
            </a:r>
            <a:r>
              <a:rPr lang="ru-RU" dirty="0"/>
              <a:t> води для </a:t>
            </a:r>
            <a:r>
              <a:rPr lang="ru-RU" dirty="0" err="1"/>
              <a:t>сільськогосподарських</a:t>
            </a:r>
            <a:r>
              <a:rPr lang="ru-RU" dirty="0"/>
              <a:t> потреб. </a:t>
            </a:r>
            <a:r>
              <a:rPr lang="ru-RU" dirty="0" err="1"/>
              <a:t>Водосховище</a:t>
            </a:r>
            <a:r>
              <a:rPr lang="ru-RU" dirty="0"/>
              <a:t> </a:t>
            </a:r>
            <a:r>
              <a:rPr lang="ru-RU" dirty="0" err="1"/>
              <a:t>також</a:t>
            </a:r>
            <a:r>
              <a:rPr lang="ru-RU" dirty="0"/>
              <a:t> стало </a:t>
            </a:r>
            <a:r>
              <a:rPr lang="ru-RU" dirty="0" err="1"/>
              <a:t>популярним</a:t>
            </a:r>
            <a:r>
              <a:rPr lang="ru-RU" dirty="0"/>
              <a:t> </a:t>
            </a:r>
            <a:r>
              <a:rPr lang="ru-RU" dirty="0" err="1"/>
              <a:t>місцем</a:t>
            </a:r>
            <a:r>
              <a:rPr lang="ru-RU" dirty="0"/>
              <a:t> для </a:t>
            </a:r>
            <a:r>
              <a:rPr lang="ru-RU" dirty="0" err="1"/>
              <a:t>відпочинку</a:t>
            </a:r>
            <a:r>
              <a:rPr lang="ru-RU" dirty="0"/>
              <a:t> та </a:t>
            </a:r>
            <a:r>
              <a:rPr lang="ru-RU" dirty="0" err="1"/>
              <a:t>риболовлі</a:t>
            </a:r>
            <a:r>
              <a:rPr lang="ru-RU" dirty="0"/>
              <a:t>. </a:t>
            </a:r>
            <a:r>
              <a:rPr lang="ru-RU" dirty="0" err="1"/>
              <a:t>Воно</a:t>
            </a:r>
            <a:r>
              <a:rPr lang="ru-RU" dirty="0"/>
              <a:t> </a:t>
            </a:r>
            <a:r>
              <a:rPr lang="ru-RU" dirty="0" err="1"/>
              <a:t>приваблює</a:t>
            </a:r>
            <a:r>
              <a:rPr lang="ru-RU" dirty="0"/>
              <a:t> </a:t>
            </a:r>
            <a:r>
              <a:rPr lang="ru-RU" dirty="0" err="1"/>
              <a:t>туристів</a:t>
            </a:r>
            <a:r>
              <a:rPr lang="ru-RU" dirty="0"/>
              <a:t> </a:t>
            </a:r>
            <a:r>
              <a:rPr lang="ru-RU" dirty="0" err="1"/>
              <a:t>своєю</a:t>
            </a:r>
            <a:r>
              <a:rPr lang="ru-RU" dirty="0"/>
              <a:t> красою </a:t>
            </a:r>
            <a:r>
              <a:rPr lang="ru-RU" dirty="0" err="1"/>
              <a:t>природи</a:t>
            </a:r>
            <a:r>
              <a:rPr lang="ru-RU" dirty="0"/>
              <a:t> та </a:t>
            </a:r>
            <a:r>
              <a:rPr lang="ru-RU" dirty="0" err="1"/>
              <a:t>можливостями</a:t>
            </a:r>
            <a:r>
              <a:rPr lang="ru-RU" dirty="0"/>
              <a:t> для активного </a:t>
            </a:r>
            <a:r>
              <a:rPr lang="ru-RU" dirty="0" err="1"/>
              <a:t>відпочинку</a:t>
            </a:r>
            <a:r>
              <a:rPr lang="ru-RU" dirty="0"/>
              <a:t>.</a:t>
            </a:r>
            <a:endParaRPr lang="uk-UA" dirty="0"/>
          </a:p>
        </p:txBody>
      </p:sp>
      <p:pic>
        <p:nvPicPr>
          <p:cNvPr id="4" name="Рисунок 3">
            <a:extLst>
              <a:ext uri="{FF2B5EF4-FFF2-40B4-BE49-F238E27FC236}">
                <a16:creationId xmlns:a16="http://schemas.microsoft.com/office/drawing/2014/main" id="{92F6620E-5CBF-FDA5-919D-6E254A56ACE6}"/>
              </a:ext>
            </a:extLst>
          </p:cNvPr>
          <p:cNvPicPr>
            <a:picLocks noChangeAspect="1"/>
          </p:cNvPicPr>
          <p:nvPr/>
        </p:nvPicPr>
        <p:blipFill>
          <a:blip r:embed="rId2"/>
          <a:stretch>
            <a:fillRect/>
          </a:stretch>
        </p:blipFill>
        <p:spPr>
          <a:xfrm>
            <a:off x="8691084" y="2683042"/>
            <a:ext cx="3088955" cy="3862136"/>
          </a:xfrm>
          <a:prstGeom prst="rect">
            <a:avLst/>
          </a:prstGeom>
        </p:spPr>
      </p:pic>
      <p:pic>
        <p:nvPicPr>
          <p:cNvPr id="5" name="Рисунок 4">
            <a:extLst>
              <a:ext uri="{FF2B5EF4-FFF2-40B4-BE49-F238E27FC236}">
                <a16:creationId xmlns:a16="http://schemas.microsoft.com/office/drawing/2014/main" id="{F5BDE282-5CC1-047F-45F7-1E83DC4C199B}"/>
              </a:ext>
            </a:extLst>
          </p:cNvPr>
          <p:cNvPicPr>
            <a:picLocks noChangeAspect="1"/>
          </p:cNvPicPr>
          <p:nvPr/>
        </p:nvPicPr>
        <p:blipFill>
          <a:blip r:embed="rId3"/>
          <a:stretch>
            <a:fillRect/>
          </a:stretch>
        </p:blipFill>
        <p:spPr>
          <a:xfrm>
            <a:off x="3642541" y="3225150"/>
            <a:ext cx="4529904" cy="2777920"/>
          </a:xfrm>
          <a:prstGeom prst="rect">
            <a:avLst/>
          </a:prstGeom>
        </p:spPr>
      </p:pic>
      <p:pic>
        <p:nvPicPr>
          <p:cNvPr id="6" name="Рисунок 5">
            <a:extLst>
              <a:ext uri="{FF2B5EF4-FFF2-40B4-BE49-F238E27FC236}">
                <a16:creationId xmlns:a16="http://schemas.microsoft.com/office/drawing/2014/main" id="{F5811FDE-D4A8-DACE-AEA9-BEEE085B56EC}"/>
              </a:ext>
            </a:extLst>
          </p:cNvPr>
          <p:cNvPicPr>
            <a:picLocks noChangeAspect="1"/>
          </p:cNvPicPr>
          <p:nvPr/>
        </p:nvPicPr>
        <p:blipFill>
          <a:blip r:embed="rId4"/>
          <a:stretch>
            <a:fillRect/>
          </a:stretch>
        </p:blipFill>
        <p:spPr>
          <a:xfrm>
            <a:off x="388610" y="2821253"/>
            <a:ext cx="2994611" cy="4013396"/>
          </a:xfrm>
          <a:prstGeom prst="rect">
            <a:avLst/>
          </a:prstGeom>
        </p:spPr>
      </p:pic>
    </p:spTree>
    <p:extLst>
      <p:ext uri="{BB962C8B-B14F-4D97-AF65-F5344CB8AC3E}">
        <p14:creationId xmlns:p14="http://schemas.microsoft.com/office/powerpoint/2010/main" val="2101113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C6EE35-B601-353A-1A09-38622B9E5DD9}"/>
              </a:ext>
            </a:extLst>
          </p:cNvPr>
          <p:cNvSpPr>
            <a:spLocks noGrp="1"/>
          </p:cNvSpPr>
          <p:nvPr>
            <p:ph type="title"/>
          </p:nvPr>
        </p:nvSpPr>
        <p:spPr>
          <a:xfrm>
            <a:off x="1726368" y="592633"/>
            <a:ext cx="10772775" cy="1264303"/>
          </a:xfrm>
        </p:spPr>
        <p:txBody>
          <a:bodyPr>
            <a:normAutofit fontScale="90000"/>
          </a:bodyPr>
          <a:lstStyle/>
          <a:p>
            <a:r>
              <a:rPr lang="ru-RU" b="1" dirty="0" err="1"/>
              <a:t>Вплив</a:t>
            </a:r>
            <a:r>
              <a:rPr lang="ru-RU" b="1" dirty="0"/>
              <a:t> </a:t>
            </a:r>
            <a:r>
              <a:rPr lang="ru-RU" b="1" dirty="0" err="1"/>
              <a:t>водосховищ</a:t>
            </a:r>
            <a:r>
              <a:rPr lang="ru-RU" b="1" dirty="0"/>
              <a:t> на </a:t>
            </a:r>
            <a:r>
              <a:rPr lang="ru-RU" b="1" dirty="0" err="1"/>
              <a:t>господарську</a:t>
            </a:r>
            <a:r>
              <a:rPr lang="ru-RU" b="1" dirty="0"/>
              <a:t> </a:t>
            </a:r>
            <a:r>
              <a:rPr lang="ru-RU" b="1" dirty="0" err="1"/>
              <a:t>діяльність</a:t>
            </a:r>
            <a:br>
              <a:rPr lang="ru-RU" b="1" dirty="0"/>
            </a:br>
            <a:endParaRPr lang="uk-UA" b="1" dirty="0"/>
          </a:p>
        </p:txBody>
      </p:sp>
      <p:sp>
        <p:nvSpPr>
          <p:cNvPr id="3" name="Объект 2">
            <a:extLst>
              <a:ext uri="{FF2B5EF4-FFF2-40B4-BE49-F238E27FC236}">
                <a16:creationId xmlns:a16="http://schemas.microsoft.com/office/drawing/2014/main" id="{5BEFD7BA-507E-1714-B402-32A5EDDB3879}"/>
              </a:ext>
            </a:extLst>
          </p:cNvPr>
          <p:cNvSpPr>
            <a:spLocks noGrp="1"/>
          </p:cNvSpPr>
          <p:nvPr>
            <p:ph idx="1"/>
          </p:nvPr>
        </p:nvSpPr>
        <p:spPr>
          <a:xfrm>
            <a:off x="705070" y="1856936"/>
            <a:ext cx="11252469" cy="3766185"/>
          </a:xfrm>
        </p:spPr>
        <p:txBody>
          <a:bodyPr>
            <a:noAutofit/>
          </a:bodyPr>
          <a:lstStyle/>
          <a:p>
            <a:pPr algn="just"/>
            <a:r>
              <a:rPr lang="uk-UA" dirty="0"/>
              <a:t>Водосховища на території України вирішують низку важливих господарських завдань. Вони забезпечують водою населення, промисловість і сільське господарство, дозволяють більш рівномірно розподіляти водні ресурси протягом року, оскільки 70% об’єму стоку на Дніпрі припадає на весняну повінь. Крім того, вони сприяють роботі гідроелектричних, теплових та атомних станцій, забезпечують водний транспорт і захищають долини річок від повеней.</a:t>
            </a:r>
          </a:p>
          <a:p>
            <a:endParaRPr lang="uk-UA" dirty="0"/>
          </a:p>
          <a:p>
            <a:r>
              <a:rPr lang="uk-UA" dirty="0"/>
              <a:t>Водосховища в Україні знижують ризик затоплення житлових будинків, сільськогосподарських угідь та промислових підприємств. Вони створюють умови для роботи річкового транспорту, дозволяють використовувати великі глибоководні судна, сприяють розвитку рибних господарств і збільшують рекреаційні зони. На акваторіях водосховищ формуються унікальні природні екосистеми, що впливають на якість води і можливість її багатофункціонального використання.</a:t>
            </a:r>
          </a:p>
        </p:txBody>
      </p:sp>
    </p:spTree>
    <p:extLst>
      <p:ext uri="{BB962C8B-B14F-4D97-AF65-F5344CB8AC3E}">
        <p14:creationId xmlns:p14="http://schemas.microsoft.com/office/powerpoint/2010/main" val="1097919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123F82-CF10-10F3-E62E-31D33D6265FE}"/>
              </a:ext>
            </a:extLst>
          </p:cNvPr>
          <p:cNvSpPr>
            <a:spLocks noGrp="1"/>
          </p:cNvSpPr>
          <p:nvPr>
            <p:ph type="title"/>
          </p:nvPr>
        </p:nvSpPr>
        <p:spPr/>
        <p:txBody>
          <a:bodyPr>
            <a:normAutofit fontScale="90000"/>
          </a:bodyPr>
          <a:lstStyle/>
          <a:p>
            <a:r>
              <a:rPr lang="uk-UA" dirty="0"/>
              <a:t>Для водойм такого типу характерні певні особливості:</a:t>
            </a:r>
            <a:br>
              <a:rPr lang="uk-UA" dirty="0"/>
            </a:br>
            <a:endParaRPr lang="uk-UA" dirty="0"/>
          </a:p>
        </p:txBody>
      </p:sp>
      <p:sp>
        <p:nvSpPr>
          <p:cNvPr id="3" name="Объект 2">
            <a:extLst>
              <a:ext uri="{FF2B5EF4-FFF2-40B4-BE49-F238E27FC236}">
                <a16:creationId xmlns:a16="http://schemas.microsoft.com/office/drawing/2014/main" id="{5B4C6F35-34A0-29F2-991C-78895CB3B6D7}"/>
              </a:ext>
            </a:extLst>
          </p:cNvPr>
          <p:cNvSpPr>
            <a:spLocks noGrp="1"/>
          </p:cNvSpPr>
          <p:nvPr>
            <p:ph idx="1"/>
          </p:nvPr>
        </p:nvSpPr>
        <p:spPr/>
        <p:txBody>
          <a:bodyPr>
            <a:normAutofit/>
          </a:bodyPr>
          <a:lstStyle/>
          <a:p>
            <a:pPr algn="just">
              <a:buFont typeface="Wingdings" panose="05000000000000000000" pitchFamily="2" charset="2"/>
              <a:buChar char="Ø"/>
            </a:pPr>
            <a:r>
              <a:rPr lang="uk-UA" sz="3200" dirty="0"/>
              <a:t>нижча температура води, ніж в водоймах з безперервним рухом;</a:t>
            </a:r>
          </a:p>
          <a:p>
            <a:pPr algn="just">
              <a:buFont typeface="Wingdings" panose="05000000000000000000" pitchFamily="2" charset="2"/>
              <a:buChar char="Ø"/>
            </a:pPr>
            <a:r>
              <a:rPr lang="uk-UA" sz="3200" dirty="0"/>
              <a:t>сезонні зміни рівня води. Наприклад, навесні та восени рівень води підвищується, а влітку та взимку — поступово знижується;</a:t>
            </a:r>
          </a:p>
          <a:p>
            <a:pPr algn="just">
              <a:buFont typeface="Wingdings" panose="05000000000000000000" pitchFamily="2" charset="2"/>
              <a:buChar char="Ø"/>
            </a:pPr>
            <a:r>
              <a:rPr lang="uk-UA" sz="3200" dirty="0"/>
              <a:t>невеликі за розмірами водосховища замерзають раніше річок, а великі — пізніше; в складі води з водосховищ зафіксований більший рівень мінеральних речовин.</a:t>
            </a:r>
          </a:p>
          <a:p>
            <a:pPr algn="just">
              <a:buFont typeface="Wingdings" panose="05000000000000000000" pitchFamily="2" charset="2"/>
              <a:buChar char="Ø"/>
            </a:pPr>
            <a:endParaRPr lang="uk-UA" sz="3200" dirty="0"/>
          </a:p>
        </p:txBody>
      </p:sp>
    </p:spTree>
    <p:extLst>
      <p:ext uri="{BB962C8B-B14F-4D97-AF65-F5344CB8AC3E}">
        <p14:creationId xmlns:p14="http://schemas.microsoft.com/office/powerpoint/2010/main" val="13885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317178-C2CF-550C-1CBB-DA4775BCA7B1}"/>
              </a:ext>
            </a:extLst>
          </p:cNvPr>
          <p:cNvSpPr>
            <a:spLocks noGrp="1"/>
          </p:cNvSpPr>
          <p:nvPr>
            <p:ph type="title"/>
          </p:nvPr>
        </p:nvSpPr>
        <p:spPr/>
        <p:txBody>
          <a:bodyPr/>
          <a:lstStyle/>
          <a:p>
            <a:endParaRPr lang="uk-UA"/>
          </a:p>
        </p:txBody>
      </p:sp>
      <p:sp>
        <p:nvSpPr>
          <p:cNvPr id="3" name="Объект 2">
            <a:extLst>
              <a:ext uri="{FF2B5EF4-FFF2-40B4-BE49-F238E27FC236}">
                <a16:creationId xmlns:a16="http://schemas.microsoft.com/office/drawing/2014/main" id="{59D1E0A7-1B3D-AF7F-2603-B75CF8948690}"/>
              </a:ext>
            </a:extLst>
          </p:cNvPr>
          <p:cNvSpPr>
            <a:spLocks noGrp="1"/>
          </p:cNvSpPr>
          <p:nvPr>
            <p:ph idx="1"/>
          </p:nvPr>
        </p:nvSpPr>
        <p:spPr/>
        <p:txBody>
          <a:bodyPr>
            <a:normAutofit fontScale="85000" lnSpcReduction="10000"/>
          </a:bodyPr>
          <a:lstStyle/>
          <a:p>
            <a:r>
              <a:rPr lang="uk-UA" dirty="0"/>
              <a:t>Для чого потрібні водосховища?</a:t>
            </a:r>
          </a:p>
          <a:p>
            <a:r>
              <a:rPr lang="uk-UA" dirty="0"/>
              <a:t>Можна з впевненістю сказати, що на господарську діяльність людини створені водосховища мають позитивний вплив. Саме завдяки штучним спорудам вдається:</a:t>
            </a:r>
          </a:p>
          <a:p>
            <a:r>
              <a:rPr lang="uk-UA" dirty="0"/>
              <a:t>знизити ризик повеней, рятуючи тим самим житлові будинки, сільські угіддя, інші об’єкти;</a:t>
            </a:r>
          </a:p>
          <a:p>
            <a:r>
              <a:rPr lang="uk-UA" dirty="0"/>
              <a:t>створити каскади гідроелектростанцій, необхідних для вироблення доступної електроенергії. Це альтернативне джерело, котре до того ж є екологічним, не забруднює навколишнє середовище;</a:t>
            </a:r>
          </a:p>
          <a:p>
            <a:r>
              <a:rPr lang="uk-UA" dirty="0"/>
              <a:t>покращити умови для річкового транспорту. Завдяки цьому відкривається шлях для великих глибоководних суден;</a:t>
            </a:r>
          </a:p>
          <a:p>
            <a:r>
              <a:rPr lang="uk-UA" dirty="0"/>
              <a:t>збільшити простір для рекреаційних зон;</a:t>
            </a:r>
          </a:p>
          <a:p>
            <a:r>
              <a:rPr lang="uk-UA" dirty="0"/>
              <a:t>розводити цінні породи річкової риби. Завдяки водосховищам вдається в цілому створювати та розвивати рибацькі господарства.</a:t>
            </a:r>
          </a:p>
          <a:p>
            <a:endParaRPr lang="uk-UA" dirty="0"/>
          </a:p>
        </p:txBody>
      </p:sp>
    </p:spTree>
    <p:extLst>
      <p:ext uri="{BB962C8B-B14F-4D97-AF65-F5344CB8AC3E}">
        <p14:creationId xmlns:p14="http://schemas.microsoft.com/office/powerpoint/2010/main" val="169050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1168B8-1FCB-E147-DC14-DDC585AB5672}"/>
              </a:ext>
            </a:extLst>
          </p:cNvPr>
          <p:cNvSpPr>
            <a:spLocks noGrp="1"/>
          </p:cNvSpPr>
          <p:nvPr>
            <p:ph type="title"/>
          </p:nvPr>
        </p:nvSpPr>
        <p:spPr>
          <a:xfrm>
            <a:off x="808086" y="2500532"/>
            <a:ext cx="10772775" cy="1658198"/>
          </a:xfrm>
        </p:spPr>
        <p:txBody>
          <a:bodyPr>
            <a:noAutofit/>
          </a:bodyPr>
          <a:lstStyle/>
          <a:p>
            <a:pPr algn="just"/>
            <a:r>
              <a:rPr lang="ru-RU" sz="4000" b="1" dirty="0" err="1"/>
              <a:t>Хоча</a:t>
            </a:r>
            <a:r>
              <a:rPr lang="ru-RU" sz="4000" b="1" dirty="0"/>
              <a:t> </a:t>
            </a:r>
            <a:r>
              <a:rPr lang="ru-RU" sz="4000" b="1" dirty="0" err="1"/>
              <a:t>водосховища</a:t>
            </a:r>
            <a:r>
              <a:rPr lang="ru-RU" sz="4000" b="1" dirty="0"/>
              <a:t> </a:t>
            </a:r>
            <a:r>
              <a:rPr lang="ru-RU" sz="4000" b="1" dirty="0" err="1"/>
              <a:t>мають</a:t>
            </a:r>
            <a:r>
              <a:rPr lang="ru-RU" sz="4000" b="1" dirty="0"/>
              <a:t> </a:t>
            </a:r>
            <a:r>
              <a:rPr lang="ru-RU" sz="4000" b="1" dirty="0" err="1"/>
              <a:t>багато</a:t>
            </a:r>
            <a:r>
              <a:rPr lang="ru-RU" sz="4000" b="1" dirty="0"/>
              <a:t> </a:t>
            </a:r>
            <a:r>
              <a:rPr lang="ru-RU" sz="4000" b="1" dirty="0" err="1"/>
              <a:t>переваг</a:t>
            </a:r>
            <a:r>
              <a:rPr lang="ru-RU" sz="4000" b="1" dirty="0"/>
              <a:t>, вони </a:t>
            </a:r>
            <a:r>
              <a:rPr lang="ru-RU" sz="4000" b="1" dirty="0" err="1"/>
              <a:t>також</a:t>
            </a:r>
            <a:r>
              <a:rPr lang="ru-RU" sz="4000" b="1" dirty="0"/>
              <a:t> </a:t>
            </a:r>
            <a:r>
              <a:rPr lang="ru-RU" sz="4000" b="1" dirty="0" err="1"/>
              <a:t>впливають</a:t>
            </a:r>
            <a:r>
              <a:rPr lang="ru-RU" sz="4000" b="1" dirty="0"/>
              <a:t> на </a:t>
            </a:r>
            <a:r>
              <a:rPr lang="ru-RU" sz="4000" b="1" dirty="0" err="1"/>
              <a:t>навколишнє</a:t>
            </a:r>
            <a:r>
              <a:rPr lang="ru-RU" sz="4000" b="1" dirty="0"/>
              <a:t> </a:t>
            </a:r>
            <a:r>
              <a:rPr lang="ru-RU" sz="4000" b="1" dirty="0" err="1"/>
              <a:t>середовище</a:t>
            </a:r>
            <a:r>
              <a:rPr lang="ru-RU" sz="4000" b="1" dirty="0"/>
              <a:t>. </a:t>
            </a:r>
            <a:br>
              <a:rPr lang="ru-RU" sz="4000" b="1" dirty="0"/>
            </a:br>
            <a:br>
              <a:rPr lang="ru-RU" sz="4000" b="1" dirty="0"/>
            </a:br>
            <a:r>
              <a:rPr lang="ru-RU" sz="4000" b="1" dirty="0" err="1"/>
              <a:t>Створення</a:t>
            </a:r>
            <a:r>
              <a:rPr lang="ru-RU" sz="4000" b="1" dirty="0"/>
              <a:t> </a:t>
            </a:r>
            <a:r>
              <a:rPr lang="ru-RU" sz="4000" b="1" dirty="0" err="1"/>
              <a:t>водосховищ</a:t>
            </a:r>
            <a:r>
              <a:rPr lang="ru-RU" sz="4000" b="1" dirty="0"/>
              <a:t> </a:t>
            </a:r>
            <a:r>
              <a:rPr lang="ru-RU" sz="4000" b="1" dirty="0" err="1"/>
              <a:t>може</a:t>
            </a:r>
            <a:r>
              <a:rPr lang="ru-RU" sz="4000" b="1" dirty="0"/>
              <a:t> </a:t>
            </a:r>
            <a:r>
              <a:rPr lang="ru-RU" sz="4000" b="1" dirty="0" err="1"/>
              <a:t>призводити</a:t>
            </a:r>
            <a:r>
              <a:rPr lang="ru-RU" sz="4000" b="1" dirty="0"/>
              <a:t> до </a:t>
            </a:r>
            <a:r>
              <a:rPr lang="ru-RU" sz="4000" b="1" dirty="0" err="1"/>
              <a:t>затоплення</a:t>
            </a:r>
            <a:r>
              <a:rPr lang="ru-RU" sz="4000" b="1" dirty="0"/>
              <a:t> </a:t>
            </a:r>
            <a:r>
              <a:rPr lang="ru-RU" sz="4000" b="1" dirty="0" err="1"/>
              <a:t>орних</a:t>
            </a:r>
            <a:r>
              <a:rPr lang="ru-RU" sz="4000" b="1" dirty="0"/>
              <a:t> земель, </a:t>
            </a:r>
            <a:r>
              <a:rPr lang="ru-RU" sz="4000" b="1" dirty="0" err="1"/>
              <a:t>змін</a:t>
            </a:r>
            <a:r>
              <a:rPr lang="ru-RU" sz="4000" b="1" dirty="0"/>
              <a:t> у </a:t>
            </a:r>
            <a:r>
              <a:rPr lang="ru-RU" sz="4000" b="1" dirty="0" err="1"/>
              <a:t>місцевих</a:t>
            </a:r>
            <a:r>
              <a:rPr lang="ru-RU" sz="4000" b="1" dirty="0"/>
              <a:t> </a:t>
            </a:r>
            <a:r>
              <a:rPr lang="ru-RU" sz="4000" b="1" dirty="0" err="1"/>
              <a:t>екосистемах</a:t>
            </a:r>
            <a:r>
              <a:rPr lang="ru-RU" sz="4000" b="1" dirty="0"/>
              <a:t> та </a:t>
            </a:r>
            <a:r>
              <a:rPr lang="ru-RU" sz="4000" b="1" dirty="0" err="1"/>
              <a:t>впливу</a:t>
            </a:r>
            <a:r>
              <a:rPr lang="ru-RU" sz="4000" b="1" dirty="0"/>
              <a:t> на </a:t>
            </a:r>
            <a:r>
              <a:rPr lang="ru-RU" sz="4000" b="1" dirty="0" err="1"/>
              <a:t>біорізноманіття</a:t>
            </a:r>
            <a:r>
              <a:rPr lang="ru-RU" sz="4000" b="1" dirty="0"/>
              <a:t>. </a:t>
            </a:r>
            <a:r>
              <a:rPr lang="ru-RU" sz="4000" b="1" dirty="0" err="1"/>
              <a:t>Важливою</a:t>
            </a:r>
            <a:r>
              <a:rPr lang="ru-RU" sz="4000" b="1" dirty="0"/>
              <a:t> є </a:t>
            </a:r>
            <a:r>
              <a:rPr lang="ru-RU" sz="4000" b="1" dirty="0" err="1"/>
              <a:t>також</a:t>
            </a:r>
            <a:r>
              <a:rPr lang="ru-RU" sz="4000" b="1" dirty="0"/>
              <a:t> проблема </a:t>
            </a:r>
            <a:r>
              <a:rPr lang="ru-RU" sz="4000" b="1" dirty="0" err="1"/>
              <a:t>забруднення</a:t>
            </a:r>
            <a:r>
              <a:rPr lang="ru-RU" sz="4000" b="1" dirty="0"/>
              <a:t> води, яке </a:t>
            </a:r>
            <a:r>
              <a:rPr lang="ru-RU" sz="4000" b="1" dirty="0" err="1"/>
              <a:t>може</a:t>
            </a:r>
            <a:r>
              <a:rPr lang="ru-RU" sz="4000" b="1" dirty="0"/>
              <a:t> негативно </a:t>
            </a:r>
            <a:r>
              <a:rPr lang="ru-RU" sz="4000" b="1" dirty="0" err="1"/>
              <a:t>впливати</a:t>
            </a:r>
            <a:r>
              <a:rPr lang="ru-RU" sz="4000" b="1" dirty="0"/>
              <a:t> на </a:t>
            </a:r>
            <a:r>
              <a:rPr lang="ru-RU" sz="4000" b="1" dirty="0" err="1"/>
              <a:t>здоров'я</a:t>
            </a:r>
            <a:r>
              <a:rPr lang="ru-RU" sz="4000" b="1" dirty="0"/>
              <a:t> людей і тварин.</a:t>
            </a:r>
            <a:br>
              <a:rPr lang="uk-UA" sz="4000" b="1" dirty="0"/>
            </a:br>
            <a:endParaRPr lang="uk-UA" sz="4000" b="1" dirty="0"/>
          </a:p>
        </p:txBody>
      </p:sp>
    </p:spTree>
    <p:extLst>
      <p:ext uri="{BB962C8B-B14F-4D97-AF65-F5344CB8AC3E}">
        <p14:creationId xmlns:p14="http://schemas.microsoft.com/office/powerpoint/2010/main" val="1235250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CB45A9-7E27-FF34-162F-F56671C6DD67}"/>
              </a:ext>
            </a:extLst>
          </p:cNvPr>
          <p:cNvSpPr>
            <a:spLocks noGrp="1"/>
          </p:cNvSpPr>
          <p:nvPr>
            <p:ph type="title"/>
          </p:nvPr>
        </p:nvSpPr>
        <p:spPr>
          <a:xfrm>
            <a:off x="994849" y="133773"/>
            <a:ext cx="10772775" cy="1658198"/>
          </a:xfrm>
        </p:spPr>
        <p:txBody>
          <a:bodyPr/>
          <a:lstStyle/>
          <a:p>
            <a:pPr algn="ctr"/>
            <a:r>
              <a:rPr lang="uk-UA" dirty="0"/>
              <a:t>Основні </a:t>
            </a:r>
            <a:r>
              <a:rPr lang="uk-UA" dirty="0" err="1"/>
              <a:t>морфометричні</a:t>
            </a:r>
            <a:r>
              <a:rPr lang="uk-UA" dirty="0"/>
              <a:t> елементи водосховища</a:t>
            </a:r>
          </a:p>
        </p:txBody>
      </p:sp>
      <p:pic>
        <p:nvPicPr>
          <p:cNvPr id="5" name="Объект 4">
            <a:extLst>
              <a:ext uri="{FF2B5EF4-FFF2-40B4-BE49-F238E27FC236}">
                <a16:creationId xmlns:a16="http://schemas.microsoft.com/office/drawing/2014/main" id="{9521828A-2C10-A91D-94B4-7D69FAE771C8}"/>
              </a:ext>
            </a:extLst>
          </p:cNvPr>
          <p:cNvPicPr>
            <a:picLocks noGrp="1" noChangeAspect="1"/>
          </p:cNvPicPr>
          <p:nvPr>
            <p:ph idx="1"/>
          </p:nvPr>
        </p:nvPicPr>
        <p:blipFill rotWithShape="1">
          <a:blip r:embed="rId2"/>
          <a:srcRect l="63587" t="29055" r="8909" b="30580"/>
          <a:stretch/>
        </p:blipFill>
        <p:spPr>
          <a:xfrm>
            <a:off x="2883879" y="1739156"/>
            <a:ext cx="6203852" cy="5118844"/>
          </a:xfrm>
        </p:spPr>
      </p:pic>
    </p:spTree>
    <p:extLst>
      <p:ext uri="{BB962C8B-B14F-4D97-AF65-F5344CB8AC3E}">
        <p14:creationId xmlns:p14="http://schemas.microsoft.com/office/powerpoint/2010/main" val="916649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B58ACD36-E52D-BCA5-FF01-5486B59518A2}"/>
              </a:ext>
            </a:extLst>
          </p:cNvPr>
          <p:cNvPicPr>
            <a:picLocks noGrp="1" noChangeAspect="1"/>
          </p:cNvPicPr>
          <p:nvPr>
            <p:ph idx="1"/>
          </p:nvPr>
        </p:nvPicPr>
        <p:blipFill rotWithShape="1">
          <a:blip r:embed="rId2"/>
          <a:srcRect l="23696" t="15319" r="25076" b="15596"/>
          <a:stretch/>
        </p:blipFill>
        <p:spPr>
          <a:xfrm>
            <a:off x="1777218" y="154514"/>
            <a:ext cx="8637564" cy="6548972"/>
          </a:xfrm>
        </p:spPr>
      </p:pic>
    </p:spTree>
    <p:extLst>
      <p:ext uri="{BB962C8B-B14F-4D97-AF65-F5344CB8AC3E}">
        <p14:creationId xmlns:p14="http://schemas.microsoft.com/office/powerpoint/2010/main" val="2912190694"/>
      </p:ext>
    </p:extLst>
  </p:cSld>
  <p:clrMapOvr>
    <a:masterClrMapping/>
  </p:clrMapOvr>
</p:sld>
</file>

<file path=ppt/theme/theme1.xml><?xml version="1.0" encoding="utf-8"?>
<a:theme xmlns:a="http://schemas.openxmlformats.org/drawingml/2006/main" name="Метрополия">
  <a:themeElements>
    <a:clrScheme name="Метрополия">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Метрополи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Метрополия">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Метрополия</Template>
  <TotalTime>211</TotalTime>
  <Words>1443</Words>
  <Application>Microsoft Office PowerPoint</Application>
  <PresentationFormat>Широкоэкранный</PresentationFormat>
  <Paragraphs>65</Paragraphs>
  <Slides>39</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39</vt:i4>
      </vt:variant>
    </vt:vector>
  </HeadingPairs>
  <TitlesOfParts>
    <vt:vector size="43" baseType="lpstr">
      <vt:lpstr>Arial</vt:lpstr>
      <vt:lpstr>Calibri Light</vt:lpstr>
      <vt:lpstr>Wingdings</vt:lpstr>
      <vt:lpstr>Метрополия</vt:lpstr>
      <vt:lpstr>ВОДОСХОВИЩА ТА ОСОБЛИВОСТІ ЇХ ГІДРОЛОГІЧНОГО РЕЖИМУ</vt:lpstr>
      <vt:lpstr>Презентация PowerPoint</vt:lpstr>
      <vt:lpstr>Що таке водосховище?</vt:lpstr>
      <vt:lpstr>Вплив водосховищ на господарську діяльність </vt:lpstr>
      <vt:lpstr>Для водойм такого типу характерні певні особливості: </vt:lpstr>
      <vt:lpstr>Презентация PowerPoint</vt:lpstr>
      <vt:lpstr>Хоча водосховища мають багато переваг, вони також впливають на навколишнє середовище.   Створення водосховищ може призводити до затоплення орних земель, змін у місцевих екосистемах та впливу на біорізноманіття. Важливою є також проблема забруднення води, яке може негативно впливати на здоров'я людей і тварин. </vt:lpstr>
      <vt:lpstr>Основні морфометричні елементи водосховища</vt:lpstr>
      <vt:lpstr>Презентация PowerPoint</vt:lpstr>
      <vt:lpstr>Картосхема каскаду водосховищ на Дніпрі, Україна</vt:lpstr>
      <vt:lpstr>Презентация PowerPoint</vt:lpstr>
      <vt:lpstr>Презентация PowerPoint</vt:lpstr>
      <vt:lpstr>Презентация PowerPoint</vt:lpstr>
      <vt:lpstr>Презентация PowerPoint</vt:lpstr>
      <vt:lpstr>Презентация PowerPoint</vt:lpstr>
      <vt:lpstr>Канівське водосховище</vt:lpstr>
      <vt:lpstr>Презентация PowerPoint</vt:lpstr>
      <vt:lpstr>Кременчуцьке водосховище</vt:lpstr>
      <vt:lpstr>Пиви́ха, Гора Пивиха — пагорб, ізольоване підвищення в межах Глобинського і (частково) Кременчуцького районів Полтавської області, ландшафтний заказник місцевого значення. Розташована на лівому березі Дніпра, неподалік від південної околиці смт Градизьк. Висота пагорба 168 м. Площа природоохоронної території 165,2 га. Підвищення утворилося внаслідок дії льодовика дніпровського зледеніння.</vt:lpstr>
      <vt:lpstr>Екологічні проблеми Кременчуцького водосховища</vt:lpstr>
      <vt:lpstr>Презентация PowerPoint</vt:lpstr>
      <vt:lpstr>Ка́м'янське водосхо́вище (до 8 листопада 2017 р. Дніпродзержи́нське водосхо́вище) — одне з шістьох великих водосховищ у каскаді на Дніпрі. Розташоване частково у Кіровоградській, Полтавській та Дніпропетровській областях. Утворене в 1963—1964 рр. в результаті спорудження Середньодніпровської ГЕС.</vt:lpstr>
      <vt:lpstr>Презентация PowerPoint</vt:lpstr>
      <vt:lpstr>Дніпровське водосховище: важливий гідрографічний об'єкт України</vt:lpstr>
      <vt:lpstr>Презентация PowerPoint</vt:lpstr>
      <vt:lpstr>Презентация PowerPoint</vt:lpstr>
      <vt:lpstr>Дністровське водосховище</vt:lpstr>
      <vt:lpstr>Презентация PowerPoint</vt:lpstr>
      <vt:lpstr>Типи водосховищ </vt:lpstr>
      <vt:lpstr>Презентация PowerPoint</vt:lpstr>
      <vt:lpstr>За способом утворення (заповнення водою) водосховища поділяють на:  загатні і наливні</vt:lpstr>
      <vt:lpstr>За морфологією ложа виділяють долинні (руслові) та улоговинні водосховища</vt:lpstr>
      <vt:lpstr>Найбільшим у світі долинним водосховищем за площею водного дзеркала є Вольта (8 482 км²) на р. Вольта (Гана, Африка)</vt:lpstr>
      <vt:lpstr>За господарським призначенням водосховища поділяють</vt:lpstr>
      <vt:lpstr>Презентация PowerPoint</vt:lpstr>
      <vt:lpstr>Презентация PowerPoint</vt:lpstr>
      <vt:lpstr>Іршанське водосховище</vt:lpstr>
      <vt:lpstr>Презентация PowerPoint</vt:lpstr>
      <vt:lpstr>Малинське водосховище </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Oksana</dc:creator>
  <cp:lastModifiedBy>Oksana</cp:lastModifiedBy>
  <cp:revision>57</cp:revision>
  <dcterms:created xsi:type="dcterms:W3CDTF">2024-11-12T21:15:28Z</dcterms:created>
  <dcterms:modified xsi:type="dcterms:W3CDTF">2025-10-06T19:28:37Z</dcterms:modified>
</cp:coreProperties>
</file>