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9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5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7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37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5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93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14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5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68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4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6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6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9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8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8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00AFDA-1B95-4873-9C21-ED62CE64174D}" type="datetimeFigureOut">
              <a:rPr lang="ru-RU" smtClean="0"/>
              <a:t>вт 07.05.24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B20A38-E644-48A0-BA1F-9CE171901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3065-14" TargetMode="External"/><Relationship Id="rId2" Type="http://schemas.openxmlformats.org/officeDocument/2006/relationships/hyperlink" Target="https://zakon.rada.gov.ua/laws/show/529-2018-%D0%BF#n1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3A68-4F3C-4C74-B302-187877A5D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Тема 8</a:t>
            </a:r>
            <a:br>
              <a:rPr lang="ru-RU" sz="3200" dirty="0"/>
            </a:br>
            <a:r>
              <a:rPr lang="ru-RU" sz="3200" dirty="0"/>
              <a:t>Нормативно-</a:t>
            </a:r>
            <a:r>
              <a:rPr lang="ru-RU" sz="3200" dirty="0" err="1"/>
              <a:t>правове</a:t>
            </a:r>
            <a:r>
              <a:rPr lang="ru-RU" sz="3200" dirty="0"/>
              <a:t> </a:t>
            </a:r>
            <a:r>
              <a:rPr lang="ru-RU" sz="3200" dirty="0" err="1"/>
              <a:t>забезпечення</a:t>
            </a:r>
            <a:r>
              <a:rPr lang="ru-RU" sz="3200" dirty="0"/>
              <a:t> </a:t>
            </a:r>
            <a:r>
              <a:rPr lang="ru-RU" sz="3200" dirty="0" err="1"/>
              <a:t>наукової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в </a:t>
            </a:r>
            <a:r>
              <a:rPr lang="ru-RU" sz="3200" dirty="0" err="1"/>
              <a:t>Україні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FFDB0-0D91-4AA6-90FE-A5712764D8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Система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r>
              <a:rPr lang="ru-RU" dirty="0" err="1"/>
              <a:t>Науковий</a:t>
            </a:r>
            <a:r>
              <a:rPr lang="ru-RU" dirty="0"/>
              <a:t> проєкт як </a:t>
            </a:r>
            <a:r>
              <a:rPr lang="ru-RU" dirty="0" err="1"/>
              <a:t>організаційна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. </a:t>
            </a:r>
            <a:r>
              <a:rPr lang="ru-RU" dirty="0" err="1"/>
              <a:t>Експертиза</a:t>
            </a:r>
            <a:r>
              <a:rPr lang="ru-RU" dirty="0"/>
              <a:t>. </a:t>
            </a:r>
            <a:r>
              <a:rPr lang="ru-RU" dirty="0" err="1"/>
              <a:t>Інновації</a:t>
            </a:r>
            <a:r>
              <a:rPr lang="ru-RU" dirty="0"/>
              <a:t>. </a:t>
            </a:r>
            <a:r>
              <a:rPr lang="ru-RU" dirty="0" err="1"/>
              <a:t>Прикладна</a:t>
            </a:r>
            <a:r>
              <a:rPr lang="ru-RU" dirty="0"/>
              <a:t> й фундаментальна наука. </a:t>
            </a:r>
            <a:r>
              <a:rPr lang="ru-RU" dirty="0" err="1"/>
              <a:t>Популяризація</a:t>
            </a:r>
            <a:r>
              <a:rPr lang="ru-RU" dirty="0"/>
              <a:t> науки.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43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99E755-AFC0-4A09-BE4D-0BF5FCDF389D}"/>
              </a:ext>
            </a:extLst>
          </p:cNvPr>
          <p:cNvSpPr/>
          <p:nvPr/>
        </p:nvSpPr>
        <p:spPr>
          <a:xfrm>
            <a:off x="2921390" y="1137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Система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установ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endParaRPr lang="uk-UA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3038F5-BD4F-47B4-BD72-93F20ADA931D}"/>
              </a:ext>
            </a:extLst>
          </p:cNvPr>
          <p:cNvSpPr/>
          <p:nvPr/>
        </p:nvSpPr>
        <p:spPr>
          <a:xfrm>
            <a:off x="970670" y="842283"/>
            <a:ext cx="93550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 Narrow" panose="020B0606020202030204" pitchFamily="34" charset="0"/>
              </a:rPr>
              <a:t>Наукова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установа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1. В </a:t>
            </a:r>
            <a:r>
              <a:rPr lang="ru-RU" sz="2000" dirty="0" err="1">
                <a:latin typeface="Arial Narrow" panose="020B0606020202030204" pitchFamily="34" charset="0"/>
              </a:rPr>
              <a:t>Україні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наукові</a:t>
            </a:r>
            <a:r>
              <a:rPr lang="ru-RU" sz="2000" dirty="0">
                <a:latin typeface="Arial Narrow" panose="020B0606020202030204" pitchFamily="34" charset="0"/>
              </a:rPr>
              <a:t> установи </a:t>
            </a:r>
            <a:r>
              <a:rPr lang="ru-RU" sz="2000" dirty="0" err="1">
                <a:latin typeface="Arial Narrow" panose="020B0606020202030204" pitchFamily="34" charset="0"/>
              </a:rPr>
              <a:t>державної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комунальної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приватної</a:t>
            </a:r>
            <a:r>
              <a:rPr lang="ru-RU" sz="2000" dirty="0">
                <a:latin typeface="Arial Narrow" panose="020B0606020202030204" pitchFamily="34" charset="0"/>
              </a:rPr>
              <a:t> форм </a:t>
            </a:r>
            <a:r>
              <a:rPr lang="ru-RU" sz="2000" dirty="0" err="1">
                <a:latin typeface="Arial Narrow" panose="020B0606020202030204" pitchFamily="34" charset="0"/>
              </a:rPr>
              <a:t>власності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які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рівні</a:t>
            </a:r>
            <a:r>
              <a:rPr lang="ru-RU" sz="2000" dirty="0">
                <a:latin typeface="Arial Narrow" panose="020B0606020202030204" pitchFamily="34" charset="0"/>
              </a:rPr>
              <a:t> права у </a:t>
            </a:r>
            <a:r>
              <a:rPr lang="ru-RU" sz="2000" dirty="0" err="1">
                <a:latin typeface="Arial Narrow" panose="020B0606020202030204" pitchFamily="34" charset="0"/>
              </a:rPr>
              <a:t>здійсненні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наукової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науково-технічної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інших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видів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діяльності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Комунальні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наукові</a:t>
            </a:r>
            <a:r>
              <a:rPr lang="ru-RU" sz="2000" dirty="0">
                <a:latin typeface="Arial Narrow" panose="020B0606020202030204" pitchFamily="34" charset="0"/>
              </a:rPr>
              <a:t> установи </a:t>
            </a:r>
            <a:r>
              <a:rPr lang="ru-RU" sz="2000" dirty="0" err="1">
                <a:latin typeface="Arial Narrow" panose="020B0606020202030204" pitchFamily="34" charset="0"/>
              </a:rPr>
              <a:t>утворюються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формі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комунальних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підприємств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Наукова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установа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діє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підставі</a:t>
            </a:r>
            <a:r>
              <a:rPr lang="ru-RU" sz="2000" dirty="0">
                <a:latin typeface="Arial Narrow" panose="020B0606020202030204" pitchFamily="34" charset="0"/>
              </a:rPr>
              <a:t> статуту (</a:t>
            </a:r>
            <a:r>
              <a:rPr lang="ru-RU" sz="2000" dirty="0" err="1">
                <a:latin typeface="Arial Narrow" panose="020B0606020202030204" pitchFamily="34" charset="0"/>
              </a:rPr>
              <a:t>положення</a:t>
            </a:r>
            <a:r>
              <a:rPr lang="ru-RU" sz="2000" dirty="0">
                <a:latin typeface="Arial Narrow" panose="020B0606020202030204" pitchFamily="34" charset="0"/>
              </a:rPr>
              <a:t>) </a:t>
            </a:r>
            <a:r>
              <a:rPr lang="ru-RU" sz="2000" dirty="0" err="1">
                <a:latin typeface="Arial Narrow" panose="020B0606020202030204" pitchFamily="34" charset="0"/>
              </a:rPr>
              <a:t>чи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іншого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установчого</a:t>
            </a:r>
            <a:r>
              <a:rPr lang="ru-RU" sz="2000" dirty="0">
                <a:latin typeface="Arial Narrow" panose="020B0606020202030204" pitchFamily="34" charset="0"/>
              </a:rPr>
              <a:t> документа,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затверджуються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установленому</a:t>
            </a:r>
            <a:r>
              <a:rPr lang="ru-RU" sz="2000" dirty="0">
                <a:latin typeface="Arial Narrow" panose="020B0606020202030204" pitchFamily="34" charset="0"/>
              </a:rPr>
              <a:t> порядку.</a:t>
            </a:r>
          </a:p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Наукова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установа</a:t>
            </a:r>
            <a:r>
              <a:rPr lang="ru-RU" sz="2000" dirty="0">
                <a:latin typeface="Arial Narrow" panose="020B0606020202030204" pitchFamily="34" charset="0"/>
              </a:rPr>
              <a:t> є </a:t>
            </a:r>
            <a:r>
              <a:rPr lang="ru-RU" sz="2000" b="1" dirty="0" err="1">
                <a:latin typeface="Arial Narrow" panose="020B0606020202030204" pitchFamily="34" charset="0"/>
              </a:rPr>
              <a:t>юридичною</a:t>
            </a:r>
            <a:r>
              <a:rPr lang="ru-RU" sz="2000" b="1" dirty="0">
                <a:latin typeface="Arial Narrow" panose="020B0606020202030204" pitchFamily="34" charset="0"/>
              </a:rPr>
              <a:t> особою </a:t>
            </a:r>
            <a:r>
              <a:rPr lang="ru-RU" sz="2000" dirty="0">
                <a:latin typeface="Arial Narrow" panose="020B0606020202030204" pitchFamily="34" charset="0"/>
              </a:rPr>
              <a:t>та </a:t>
            </a:r>
            <a:r>
              <a:rPr lang="ru-RU" sz="2000" dirty="0" err="1">
                <a:latin typeface="Arial Narrow" panose="020B0606020202030204" pitchFamily="34" charset="0"/>
              </a:rPr>
              <a:t>може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мати</a:t>
            </a:r>
            <a:r>
              <a:rPr lang="ru-RU" sz="2000" dirty="0">
                <a:latin typeface="Arial Narrow" panose="020B0606020202030204" pitchFamily="34" charset="0"/>
              </a:rPr>
              <a:t> статус </a:t>
            </a:r>
            <a:r>
              <a:rPr lang="ru-RU" sz="2000" b="1" dirty="0" err="1">
                <a:latin typeface="Arial Narrow" panose="020B0606020202030204" pitchFamily="34" charset="0"/>
              </a:rPr>
              <a:t>неприбуткової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організації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2. </a:t>
            </a:r>
            <a:r>
              <a:rPr lang="ru-RU" sz="2000" dirty="0" err="1">
                <a:latin typeface="Arial Narrow" panose="020B0606020202030204" pitchFamily="34" charset="0"/>
              </a:rPr>
              <a:t>Утворення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реорганізація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ліквідація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державних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установ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здійснюються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установленому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Кабінетом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Міністрів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 </a:t>
            </a:r>
            <a:r>
              <a:rPr lang="ru-RU" sz="2000" dirty="0"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порядку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Національна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академія</a:t>
            </a:r>
            <a:r>
              <a:rPr lang="ru-RU" sz="2000" dirty="0">
                <a:latin typeface="Arial Narrow" panose="020B0606020202030204" pitchFamily="34" charset="0"/>
              </a:rPr>
              <a:t> наук </a:t>
            </a:r>
            <a:r>
              <a:rPr lang="ru-RU" sz="2000" dirty="0" err="1">
                <a:latin typeface="Arial Narrow" panose="020B0606020202030204" pitchFamily="34" charset="0"/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національні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галузеві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академії</a:t>
            </a:r>
            <a:r>
              <a:rPr lang="ru-RU" sz="2000" dirty="0">
                <a:latin typeface="Arial Narrow" panose="020B0606020202030204" pitchFamily="34" charset="0"/>
              </a:rPr>
              <a:t> наук </a:t>
            </a:r>
            <a:r>
              <a:rPr lang="ru-RU" sz="2000" dirty="0" err="1">
                <a:latin typeface="Arial Narrow" panose="020B0606020202030204" pitchFamily="34" charset="0"/>
              </a:rPr>
              <a:t>утворюють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реорганізують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ліквідують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наукові</a:t>
            </a:r>
            <a:r>
              <a:rPr lang="ru-RU" sz="2000" dirty="0">
                <a:latin typeface="Arial Narrow" panose="020B0606020202030204" pitchFamily="34" charset="0"/>
              </a:rPr>
              <a:t> установи,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перебувають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їх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віданні</a:t>
            </a:r>
            <a:r>
              <a:rPr lang="ru-RU" sz="2000" dirty="0">
                <a:latin typeface="Arial Narrow" panose="020B0606020202030204" pitchFamily="34" charset="0"/>
              </a:rPr>
              <a:t>, з </a:t>
            </a:r>
            <a:r>
              <a:rPr lang="ru-RU" sz="2000" dirty="0" err="1">
                <a:latin typeface="Arial Narrow" panose="020B0606020202030204" pitchFamily="34" charset="0"/>
              </a:rPr>
              <a:t>урахуванням</a:t>
            </a:r>
            <a:r>
              <a:rPr lang="ru-RU" sz="2000" dirty="0">
                <a:latin typeface="Arial Narrow" panose="020B0606020202030204" pitchFamily="34" charset="0"/>
              </a:rPr>
              <a:t> норм </a:t>
            </a:r>
            <a:r>
              <a:rPr lang="ru-RU" sz="2000" dirty="0"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Закону </a:t>
            </a:r>
            <a:r>
              <a:rPr lang="ru-RU" sz="2000" dirty="0" err="1"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 "Про </a:t>
            </a:r>
            <a:r>
              <a:rPr lang="ru-RU" sz="2000" dirty="0" err="1">
                <a:latin typeface="Arial Narrow" panose="020B0606020202030204" pitchFamily="34" charset="0"/>
              </a:rPr>
              <a:t>особливості</a:t>
            </a:r>
            <a:r>
              <a:rPr lang="ru-RU" sz="2000" dirty="0">
                <a:latin typeface="Arial Narrow" panose="020B0606020202030204" pitchFamily="34" charset="0"/>
              </a:rPr>
              <a:t> правового режиму </a:t>
            </a:r>
            <a:r>
              <a:rPr lang="ru-RU" sz="2000" dirty="0" err="1">
                <a:latin typeface="Arial Narrow" panose="020B0606020202030204" pitchFamily="34" charset="0"/>
              </a:rPr>
              <a:t>діяльності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Національної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академії</a:t>
            </a:r>
            <a:r>
              <a:rPr lang="ru-RU" sz="2000" dirty="0">
                <a:latin typeface="Arial Narrow" panose="020B0606020202030204" pitchFamily="34" charset="0"/>
              </a:rPr>
              <a:t> наук </a:t>
            </a:r>
            <a:r>
              <a:rPr lang="ru-RU" sz="2000" dirty="0" err="1">
                <a:latin typeface="Arial Narrow" panose="020B0606020202030204" pitchFamily="34" charset="0"/>
              </a:rPr>
              <a:t>України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національних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галузевих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академій</a:t>
            </a:r>
            <a:r>
              <a:rPr lang="ru-RU" sz="2000" dirty="0">
                <a:latin typeface="Arial Narrow" panose="020B0606020202030204" pitchFamily="34" charset="0"/>
              </a:rPr>
              <a:t> наук та статусу </a:t>
            </a:r>
            <a:r>
              <a:rPr lang="ru-RU" sz="2000" dirty="0" err="1">
                <a:latin typeface="Arial Narrow" panose="020B0606020202030204" pitchFamily="34" charset="0"/>
              </a:rPr>
              <a:t>їх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майнового</a:t>
            </a:r>
            <a:r>
              <a:rPr lang="ru-RU" sz="2000" dirty="0">
                <a:latin typeface="Arial Narrow" panose="020B0606020202030204" pitchFamily="34" charset="0"/>
              </a:rPr>
              <a:t> комплексу".</a:t>
            </a:r>
            <a:endParaRPr lang="ru-RU" sz="2000" b="0" i="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7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8F7FF8-D6EC-43D3-8B0D-8F2AA6C09129}"/>
              </a:ext>
            </a:extLst>
          </p:cNvPr>
          <p:cNvSpPr/>
          <p:nvPr/>
        </p:nvSpPr>
        <p:spPr>
          <a:xfrm>
            <a:off x="3375875" y="2100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Нормативні акти, що регулюють наукову діяльність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1708F2-909E-44A7-A3F2-08B5914C9FFC}"/>
              </a:ext>
            </a:extLst>
          </p:cNvPr>
          <p:cNvSpPr/>
          <p:nvPr/>
        </p:nvSpPr>
        <p:spPr>
          <a:xfrm>
            <a:off x="3127239" y="3992929"/>
            <a:ext cx="5665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https://zakon.rada.gov.ua/laws/show/z1851-12/paran8#n8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4FFF0D-4881-46BE-8871-6938842AA459}"/>
              </a:ext>
            </a:extLst>
          </p:cNvPr>
          <p:cNvSpPr/>
          <p:nvPr/>
        </p:nvSpPr>
        <p:spPr>
          <a:xfrm>
            <a:off x="1094935" y="2373093"/>
            <a:ext cx="1000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«Про </a:t>
            </a:r>
            <a:r>
              <a:rPr lang="ru-RU" b="1" dirty="0" err="1"/>
              <a:t>наукову</a:t>
            </a:r>
            <a:r>
              <a:rPr lang="ru-RU" b="1" dirty="0"/>
              <a:t> і </a:t>
            </a:r>
            <a:r>
              <a:rPr lang="ru-RU" b="1" dirty="0" err="1"/>
              <a:t>науково-технічну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»  </a:t>
            </a:r>
          </a:p>
          <a:p>
            <a:r>
              <a:rPr lang="ru-RU" b="1" dirty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прийнятий</a:t>
            </a:r>
            <a:r>
              <a:rPr lang="ru-RU" b="1" dirty="0"/>
              <a:t> 26 листопада 2015 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1C1381-1805-4525-95F2-CFF2318C2079}"/>
              </a:ext>
            </a:extLst>
          </p:cNvPr>
          <p:cNvSpPr/>
          <p:nvPr/>
        </p:nvSpPr>
        <p:spPr>
          <a:xfrm>
            <a:off x="3127239" y="1721717"/>
            <a:ext cx="487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https://zakon.rada.gov.ua/laws/show/848-19#Text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90871F-B54B-4DFF-8647-01852B074533}"/>
              </a:ext>
            </a:extLst>
          </p:cNvPr>
          <p:cNvSpPr/>
          <p:nvPr/>
        </p:nvSpPr>
        <p:spPr>
          <a:xfrm>
            <a:off x="1094935" y="4362261"/>
            <a:ext cx="1012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 </a:t>
            </a:r>
            <a:r>
              <a:rPr lang="ru-RU" b="1" dirty="0" err="1"/>
              <a:t>опублікування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 </a:t>
            </a:r>
            <a:r>
              <a:rPr lang="ru-RU" b="1" dirty="0" err="1"/>
              <a:t>дисертацій</a:t>
            </a:r>
            <a:r>
              <a:rPr lang="ru-RU" b="1" dirty="0"/>
              <a:t> на </a:t>
            </a:r>
            <a:r>
              <a:rPr lang="ru-RU" b="1" dirty="0" err="1"/>
              <a:t>здобуття</a:t>
            </a:r>
            <a:r>
              <a:rPr lang="ru-RU" b="1" dirty="0"/>
              <a:t> </a:t>
            </a:r>
            <a:r>
              <a:rPr lang="ru-RU" b="1" dirty="0" err="1"/>
              <a:t>наукових</a:t>
            </a:r>
            <a:r>
              <a:rPr lang="ru-RU" b="1" dirty="0"/>
              <a:t> </a:t>
            </a:r>
            <a:r>
              <a:rPr lang="ru-RU" b="1" dirty="0" err="1"/>
              <a:t>ступенів</a:t>
            </a:r>
            <a:r>
              <a:rPr lang="ru-RU" b="1" dirty="0"/>
              <a:t> доктора і кандидата наук</a:t>
            </a:r>
          </a:p>
        </p:txBody>
      </p:sp>
    </p:spTree>
    <p:extLst>
      <p:ext uri="{BB962C8B-B14F-4D97-AF65-F5344CB8AC3E}">
        <p14:creationId xmlns:p14="http://schemas.microsoft.com/office/powerpoint/2010/main" val="422467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6DA766-7CD7-4EB4-B680-9B3F6581D913}"/>
              </a:ext>
            </a:extLst>
          </p:cNvPr>
          <p:cNvSpPr/>
          <p:nvPr/>
        </p:nvSpPr>
        <p:spPr>
          <a:xfrm>
            <a:off x="3807656" y="1256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Науковий проєкт як організаційна єдність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46DAED-034C-4761-B189-0F98647A1B2B}"/>
              </a:ext>
            </a:extLst>
          </p:cNvPr>
          <p:cNvSpPr/>
          <p:nvPr/>
        </p:nvSpPr>
        <p:spPr>
          <a:xfrm>
            <a:off x="694006" y="612844"/>
            <a:ext cx="10803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Під</a:t>
            </a:r>
            <a:r>
              <a:rPr lang="ru-RU" sz="2000" dirty="0">
                <a:latin typeface="Arial Narrow" panose="020B0606020202030204" pitchFamily="34" charset="0"/>
              </a:rPr>
              <a:t> проектом </a:t>
            </a:r>
            <a:r>
              <a:rPr lang="ru-RU" sz="2000" dirty="0" err="1">
                <a:latin typeface="Arial Narrow" panose="020B0606020202030204" pitchFamily="34" charset="0"/>
              </a:rPr>
              <a:t>розуміють</a:t>
            </a:r>
            <a:r>
              <a:rPr lang="ru-RU" sz="2000" dirty="0">
                <a:latin typeface="Arial Narrow" panose="020B0606020202030204" pitchFamily="34" charset="0"/>
              </a:rPr>
              <a:t> комплекс </a:t>
            </a:r>
            <a:r>
              <a:rPr lang="ru-RU" sz="2000" dirty="0" err="1">
                <a:latin typeface="Arial Narrow" panose="020B0606020202030204" pitchFamily="34" charset="0"/>
              </a:rPr>
              <a:t>науково-дослідних</a:t>
            </a:r>
            <a:r>
              <a:rPr lang="ru-RU" sz="2000" dirty="0">
                <a:latin typeface="Arial Narrow" panose="020B0606020202030204" pitchFamily="34" charset="0"/>
              </a:rPr>
              <a:t>, проектно-</a:t>
            </a:r>
            <a:r>
              <a:rPr lang="ru-RU" sz="2000" dirty="0" err="1">
                <a:latin typeface="Arial Narrow" panose="020B0606020202030204" pitchFamily="34" charset="0"/>
              </a:rPr>
              <a:t>конструкторських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соціально-економічних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організаційно-господарських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інших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заходів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пов'язаних</a:t>
            </a:r>
            <a:r>
              <a:rPr lang="ru-RU" sz="2000" dirty="0">
                <a:latin typeface="Arial Narrow" panose="020B0606020202030204" pitchFamily="34" charset="0"/>
              </a:rPr>
              <a:t> ресурсами, </a:t>
            </a:r>
            <a:r>
              <a:rPr lang="ru-RU" sz="2000" dirty="0" err="1">
                <a:latin typeface="Arial Narrow" panose="020B0606020202030204" pitchFamily="34" charset="0"/>
              </a:rPr>
              <a:t>виконавцями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термінами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відповідно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оформлених</a:t>
            </a:r>
            <a:r>
              <a:rPr lang="ru-RU" sz="2000" dirty="0">
                <a:latin typeface="Arial Narrow" panose="020B0606020202030204" pitchFamily="34" charset="0"/>
              </a:rPr>
              <a:t> і </a:t>
            </a:r>
            <a:r>
              <a:rPr lang="ru-RU" sz="2000" dirty="0" err="1">
                <a:latin typeface="Arial Narrow" panose="020B0606020202030204" pitchFamily="34" charset="0"/>
              </a:rPr>
              <a:t>направлених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зміну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об'єкта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управління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забезпечує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ефективність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розв'язання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основних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завдань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досягнення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відповідних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цілей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певний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період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Кінцевими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цілями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проектів</a:t>
            </a:r>
            <a:r>
              <a:rPr lang="ru-RU" sz="2000" dirty="0">
                <a:latin typeface="Arial Narrow" panose="020B0606020202030204" pitchFamily="34" charset="0"/>
              </a:rPr>
              <a:t> є </a:t>
            </a:r>
            <a:r>
              <a:rPr lang="ru-RU" sz="2000" dirty="0" err="1">
                <a:latin typeface="Arial Narrow" panose="020B0606020202030204" pitchFamily="34" charset="0"/>
              </a:rPr>
              <a:t>створення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освоєння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нової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техніки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технології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матеріалів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сприяє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виходу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вітчизняної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продукції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світовий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рівень</a:t>
            </a:r>
            <a:r>
              <a:rPr lang="ru-RU" sz="2000" dirty="0">
                <a:latin typeface="Arial Narrow" panose="020B0606020202030204" pitchFamily="34" charset="0"/>
              </a:rPr>
              <a:t>. Проект — </a:t>
            </a:r>
            <a:r>
              <a:rPr lang="ru-RU" sz="2000" dirty="0" err="1">
                <a:latin typeface="Arial Narrow" panose="020B0606020202030204" pitchFamily="34" charset="0"/>
              </a:rPr>
              <a:t>це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задум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завдання</a:t>
            </a:r>
            <a:r>
              <a:rPr lang="ru-RU" sz="2000" dirty="0">
                <a:latin typeface="Arial Narrow" panose="020B0606020202030204" pitchFamily="34" charset="0"/>
              </a:rPr>
              <a:t>, проблема) та </a:t>
            </a:r>
            <a:r>
              <a:rPr lang="ru-RU" sz="2000" dirty="0" err="1">
                <a:latin typeface="Arial Narrow" panose="020B0606020202030204" pitchFamily="34" charset="0"/>
              </a:rPr>
              <a:t>необхідні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засоби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його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реалізації</a:t>
            </a:r>
            <a:r>
              <a:rPr lang="ru-RU" sz="2000" dirty="0">
                <a:latin typeface="Arial Narrow" panose="020B0606020202030204" pitchFamily="34" charset="0"/>
              </a:rPr>
              <a:t> з метою </a:t>
            </a:r>
            <a:r>
              <a:rPr lang="ru-RU" sz="2000" dirty="0" err="1">
                <a:latin typeface="Arial Narrow" panose="020B0606020202030204" pitchFamily="34" charset="0"/>
              </a:rPr>
              <a:t>досягнення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бажаного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економічного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технічного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технологічного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чи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організаційного</a:t>
            </a:r>
            <a:r>
              <a:rPr lang="ru-RU" sz="2000" dirty="0">
                <a:latin typeface="Arial Narrow" panose="020B0606020202030204" pitchFamily="34" charset="0"/>
              </a:rPr>
              <a:t> результату.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err="1">
                <a:latin typeface="Arial Narrow" panose="020B0606020202030204" pitchFamily="34" charset="0"/>
              </a:rPr>
              <a:t>Термін</a:t>
            </a:r>
            <a:r>
              <a:rPr lang="ru-RU" sz="2000" dirty="0">
                <a:latin typeface="Arial Narrow" panose="020B0606020202030204" pitchFamily="34" charset="0"/>
              </a:rPr>
              <a:t> "проект " (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латинського</a:t>
            </a:r>
            <a:r>
              <a:rPr lang="ru-RU" sz="2000" dirty="0">
                <a:latin typeface="Arial Narrow" panose="020B0606020202030204" pitchFamily="34" charset="0"/>
              </a:rPr>
              <a:t> "</a:t>
            </a:r>
            <a:r>
              <a:rPr lang="ru-RU" sz="2000" dirty="0" err="1">
                <a:latin typeface="Arial Narrow" panose="020B0606020202030204" pitchFamily="34" charset="0"/>
              </a:rPr>
              <a:t>кинутий</a:t>
            </a:r>
            <a:r>
              <a:rPr lang="ru-RU" sz="2000" dirty="0">
                <a:latin typeface="Arial Narrow" panose="020B0606020202030204" pitchFamily="34" charset="0"/>
              </a:rPr>
              <a:t> вперед") </a:t>
            </a:r>
            <a:r>
              <a:rPr lang="ru-RU" sz="2000" dirty="0" err="1">
                <a:latin typeface="Arial Narrow" panose="020B0606020202030204" pitchFamily="34" charset="0"/>
              </a:rPr>
              <a:t>спеціалісти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трактували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донедавна</a:t>
            </a:r>
            <a:r>
              <a:rPr lang="ru-RU" sz="2000" dirty="0">
                <a:latin typeface="Arial Narrow" panose="020B0606020202030204" pitchFamily="34" charset="0"/>
              </a:rPr>
              <a:t> як </a:t>
            </a:r>
            <a:r>
              <a:rPr lang="ru-RU" sz="2000" dirty="0" err="1">
                <a:latin typeface="Arial Narrow" panose="020B0606020202030204" pitchFamily="34" charset="0"/>
              </a:rPr>
              <a:t>креслення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пояснювальна</a:t>
            </a:r>
            <a:r>
              <a:rPr lang="ru-RU" sz="2000" dirty="0">
                <a:latin typeface="Arial Narrow" panose="020B0606020202030204" pitchFamily="34" charset="0"/>
              </a:rPr>
              <a:t> записка і </a:t>
            </a:r>
            <a:r>
              <a:rPr lang="ru-RU" sz="2000" dirty="0" err="1">
                <a:latin typeface="Arial Narrow" panose="020B0606020202030204" pitchFamily="34" charset="0"/>
              </a:rPr>
              <a:t>кошториси</a:t>
            </a:r>
            <a:r>
              <a:rPr lang="ru-RU" sz="2000" dirty="0">
                <a:latin typeface="Arial Narrow" panose="020B0606020202030204" pitchFamily="34" charset="0"/>
              </a:rPr>
              <a:t>, на </a:t>
            </a:r>
            <a:r>
              <a:rPr lang="ru-RU" sz="2000" dirty="0" err="1">
                <a:latin typeface="Arial Narrow" panose="020B0606020202030204" pitchFamily="34" charset="0"/>
              </a:rPr>
              <a:t>основі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яких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можна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збудувати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літак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споруду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чи</a:t>
            </a:r>
            <a:r>
              <a:rPr lang="ru-RU" sz="2000" dirty="0">
                <a:latin typeface="Arial Narrow" panose="020B0606020202030204" pitchFamily="34" charset="0"/>
              </a:rPr>
              <a:t> завод; </a:t>
            </a:r>
            <a:r>
              <a:rPr lang="ru-RU" sz="2000" dirty="0" err="1">
                <a:latin typeface="Arial Narrow" panose="020B0606020202030204" pitchFamily="34" charset="0"/>
              </a:rPr>
              <a:t>або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це</a:t>
            </a:r>
            <a:r>
              <a:rPr lang="ru-RU" sz="2000" dirty="0">
                <a:latin typeface="Arial Narrow" panose="020B0606020202030204" pitchFamily="34" charset="0"/>
              </a:rPr>
              <a:t> текст,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передує</a:t>
            </a:r>
            <a:r>
              <a:rPr lang="ru-RU" sz="2000" dirty="0">
                <a:latin typeface="Arial Narrow" panose="020B0606020202030204" pitchFamily="34" charset="0"/>
              </a:rPr>
              <a:t> документу — плану, договору, </a:t>
            </a:r>
            <a:r>
              <a:rPr lang="ru-RU" sz="2000" dirty="0" err="1">
                <a:latin typeface="Arial Narrow" panose="020B0606020202030204" pitchFamily="34" charset="0"/>
              </a:rPr>
              <a:t>угоді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Наведемо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ще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кілька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варіантів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визначення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поняття</a:t>
            </a:r>
            <a:r>
              <a:rPr lang="ru-RU" sz="2000" dirty="0">
                <a:latin typeface="Arial Narrow" panose="020B0606020202030204" pitchFamily="34" charset="0"/>
              </a:rPr>
              <a:t> "проект", </a:t>
            </a:r>
            <a:r>
              <a:rPr lang="ru-RU" sz="2000" dirty="0" err="1">
                <a:latin typeface="Arial Narrow" panose="020B0606020202030204" pitchFamily="34" charset="0"/>
              </a:rPr>
              <a:t>які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зустрічаються</a:t>
            </a:r>
            <a:r>
              <a:rPr lang="ru-RU" sz="2000" dirty="0"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</a:rPr>
              <a:t>літературі</a:t>
            </a:r>
            <a:r>
              <a:rPr lang="ru-RU" sz="2000" dirty="0">
                <a:latin typeface="Arial Narrow" panose="020B0606020202030204" pitchFamily="34" charset="0"/>
              </a:rPr>
              <a:t>: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Проект — </a:t>
            </a:r>
            <a:r>
              <a:rPr lang="ru-RU" sz="2000" dirty="0" err="1">
                <a:latin typeface="Arial Narrow" panose="020B0606020202030204" pitchFamily="34" charset="0"/>
              </a:rPr>
              <a:t>це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окреме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підприємство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конкретними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цілями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які</a:t>
            </a:r>
            <a:r>
              <a:rPr lang="ru-RU" sz="2000" dirty="0">
                <a:latin typeface="Arial Narrow" panose="020B0606020202030204" pitchFamily="34" charset="0"/>
              </a:rPr>
              <a:t> часто </a:t>
            </a:r>
            <a:r>
              <a:rPr lang="ru-RU" sz="2000" dirty="0" err="1">
                <a:latin typeface="Arial Narrow" panose="020B0606020202030204" pitchFamily="34" charset="0"/>
              </a:rPr>
              <a:t>включають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вимоги</a:t>
            </a:r>
            <a:r>
              <a:rPr lang="ru-RU" sz="2000" dirty="0">
                <a:latin typeface="Arial Narrow" panose="020B0606020202030204" pitchFamily="34" charset="0"/>
              </a:rPr>
              <a:t> до часу, </a:t>
            </a:r>
            <a:r>
              <a:rPr lang="ru-RU" sz="2000" dirty="0" err="1">
                <a:latin typeface="Arial Narrow" panose="020B0606020202030204" pitchFamily="34" charset="0"/>
              </a:rPr>
              <a:t>вартості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якості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результатів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досягаються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Англійська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асоціація</a:t>
            </a:r>
            <a:r>
              <a:rPr lang="ru-RU" sz="2000" dirty="0">
                <a:latin typeface="Arial Narrow" panose="020B0606020202030204" pitchFamily="34" charset="0"/>
              </a:rPr>
              <a:t> проект-</a:t>
            </a:r>
            <a:r>
              <a:rPr lang="ru-RU" sz="2000" dirty="0" err="1">
                <a:latin typeface="Arial Narrow" panose="020B0606020202030204" pitchFamily="34" charset="0"/>
              </a:rPr>
              <a:t>менеджерів</a:t>
            </a:r>
            <a:r>
              <a:rPr lang="ru-RU" sz="2000" dirty="0">
                <a:latin typeface="Arial Narrow" panose="020B0606020202030204" pitchFamily="34" charset="0"/>
              </a:rPr>
              <a:t>);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Проект — </a:t>
            </a:r>
            <a:r>
              <a:rPr lang="ru-RU" sz="2000" dirty="0" err="1">
                <a:latin typeface="Arial Narrow" panose="020B0606020202030204" pitchFamily="34" charset="0"/>
              </a:rPr>
              <a:t>це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певне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завдання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визначеними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вихідними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даними</a:t>
            </a:r>
            <a:r>
              <a:rPr lang="ru-RU" sz="2000" dirty="0">
                <a:latin typeface="Arial Narrow" panose="020B0606020202030204" pitchFamily="34" charset="0"/>
              </a:rPr>
              <a:t> й </a:t>
            </a:r>
            <a:r>
              <a:rPr lang="ru-RU" sz="2000" dirty="0" err="1">
                <a:latin typeface="Arial Narrow" panose="020B0606020202030204" pitchFamily="34" charset="0"/>
              </a:rPr>
              <a:t>встановленими</a:t>
            </a:r>
            <a:r>
              <a:rPr lang="ru-RU" sz="2000" dirty="0">
                <a:latin typeface="Arial Narrow" panose="020B0606020202030204" pitchFamily="34" charset="0"/>
              </a:rPr>
              <a:t> результатами (</a:t>
            </a:r>
            <a:r>
              <a:rPr lang="ru-RU" sz="2000" dirty="0" err="1">
                <a:latin typeface="Arial Narrow" panose="020B0606020202030204" pitchFamily="34" charset="0"/>
              </a:rPr>
              <a:t>цілями</a:t>
            </a:r>
            <a:r>
              <a:rPr lang="ru-RU" sz="2000" dirty="0">
                <a:latin typeface="Arial Narrow" panose="020B0606020202030204" pitchFamily="34" charset="0"/>
              </a:rPr>
              <a:t>),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обумовлюють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спосіб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його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вирішення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Тлумачний</a:t>
            </a:r>
            <a:r>
              <a:rPr lang="ru-RU" sz="2000" dirty="0">
                <a:latin typeface="Arial Narrow" panose="020B0606020202030204" pitchFamily="34" charset="0"/>
              </a:rPr>
              <a:t> словник з </a:t>
            </a:r>
            <a:r>
              <a:rPr lang="ru-RU" sz="2000" dirty="0" err="1">
                <a:latin typeface="Arial Narrow" panose="020B0606020202030204" pitchFamily="34" charset="0"/>
              </a:rPr>
              <a:t>управління</a:t>
            </a:r>
            <a:r>
              <a:rPr lang="ru-RU" sz="2000" dirty="0">
                <a:latin typeface="Arial Narrow" panose="020B0606020202030204" pitchFamily="34" charset="0"/>
              </a:rPr>
              <a:t> проектами).</a:t>
            </a:r>
          </a:p>
        </p:txBody>
      </p:sp>
    </p:spTree>
    <p:extLst>
      <p:ext uri="{BB962C8B-B14F-4D97-AF65-F5344CB8AC3E}">
        <p14:creationId xmlns:p14="http://schemas.microsoft.com/office/powerpoint/2010/main" val="270941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0CA79E-7063-4FCF-AC60-FF3AC6CD2584}"/>
              </a:ext>
            </a:extLst>
          </p:cNvPr>
          <p:cNvSpPr/>
          <p:nvPr/>
        </p:nvSpPr>
        <p:spPr>
          <a:xfrm>
            <a:off x="5045612" y="151620"/>
            <a:ext cx="1847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Експертиза 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F3E83A-AFC6-433F-8363-4F1D5223E076}"/>
              </a:ext>
            </a:extLst>
          </p:cNvPr>
          <p:cNvSpPr/>
          <p:nvPr/>
        </p:nvSpPr>
        <p:spPr>
          <a:xfrm>
            <a:off x="701039" y="751344"/>
            <a:ext cx="110431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anose="020B0606020202030204" pitchFamily="34" charset="0"/>
              </a:rPr>
              <a:t>Науко́ва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науко́во-техні́чна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експерти́за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діяльність</a:t>
            </a:r>
            <a:r>
              <a:rPr lang="ru-RU" dirty="0">
                <a:latin typeface="Arial Narrow" panose="020B0606020202030204" pitchFamily="34" charset="0"/>
              </a:rPr>
              <a:t>, метою </a:t>
            </a:r>
            <a:r>
              <a:rPr lang="ru-RU" dirty="0" err="1">
                <a:latin typeface="Arial Narrow" panose="020B0606020202030204" pitchFamily="34" charset="0"/>
              </a:rPr>
              <a:t>якої</a:t>
            </a:r>
            <a:r>
              <a:rPr lang="ru-RU" dirty="0">
                <a:latin typeface="Arial Narrow" panose="020B0606020202030204" pitchFamily="34" charset="0"/>
              </a:rPr>
              <a:t> є </a:t>
            </a:r>
            <a:r>
              <a:rPr lang="ru-RU" dirty="0" err="1">
                <a:latin typeface="Arial Narrow" panose="020B0606020202030204" pitchFamily="34" charset="0"/>
              </a:rPr>
              <a:t>дослідження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перевірка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аналіз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оцінка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рівня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підготовка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обґрунтованих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висновків</a:t>
            </a:r>
            <a:r>
              <a:rPr lang="ru-RU" dirty="0">
                <a:latin typeface="Arial Narrow" panose="020B0606020202030204" pitchFamily="34" charset="0"/>
              </a:rPr>
              <a:t> для </a:t>
            </a:r>
            <a:r>
              <a:rPr lang="ru-RU" dirty="0" err="1">
                <a:latin typeface="Arial Narrow" panose="020B0606020202030204" pitchFamily="34" charset="0"/>
              </a:rPr>
              <a:t>прийняття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рішень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щодо</a:t>
            </a:r>
            <a:r>
              <a:rPr lang="ru-RU" dirty="0">
                <a:latin typeface="Arial Narrow" panose="020B0606020202030204" pitchFamily="34" charset="0"/>
              </a:rPr>
              <a:t> таких </a:t>
            </a:r>
            <a:r>
              <a:rPr lang="ru-RU" dirty="0" err="1">
                <a:latin typeface="Arial Narrow" panose="020B0606020202030204" pitchFamily="34" charset="0"/>
              </a:rPr>
              <a:t>об'єктів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 err="1">
                <a:latin typeface="Arial Narrow" panose="020B0606020202030204" pitchFamily="34" charset="0"/>
              </a:rPr>
              <a:t>Основними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завданнями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наукової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 є: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1. </a:t>
            </a:r>
            <a:r>
              <a:rPr lang="ru-RU" dirty="0" err="1">
                <a:latin typeface="Arial Narrow" panose="020B0606020202030204" pitchFamily="34" charset="0"/>
              </a:rPr>
              <a:t>об'єктивне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комплексне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дослідження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r>
              <a:rPr lang="ru-RU" dirty="0">
                <a:latin typeface="Arial Narrow" panose="020B0606020202030204" pitchFamily="34" charset="0"/>
              </a:rPr>
              <a:t>2. </a:t>
            </a:r>
            <a:r>
              <a:rPr lang="ru-RU" dirty="0" err="1">
                <a:latin typeface="Arial Narrow" panose="020B0606020202030204" pitchFamily="34" charset="0"/>
              </a:rPr>
              <a:t>перевірка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відповідності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вимогам</a:t>
            </a:r>
            <a:r>
              <a:rPr lang="ru-RU" dirty="0">
                <a:latin typeface="Arial Narrow" panose="020B0606020202030204" pitchFamily="34" charset="0"/>
              </a:rPr>
              <a:t> і нормам чинного </a:t>
            </a:r>
            <a:r>
              <a:rPr lang="ru-RU" dirty="0" err="1">
                <a:latin typeface="Arial Narrow" panose="020B0606020202030204" pitchFamily="34" charset="0"/>
              </a:rPr>
              <a:t>законодавства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r>
              <a:rPr lang="ru-RU" dirty="0">
                <a:latin typeface="Arial Narrow" panose="020B0606020202030204" pitchFamily="34" charset="0"/>
              </a:rPr>
              <a:t>3. </a:t>
            </a:r>
            <a:r>
              <a:rPr lang="ru-RU" dirty="0" err="1">
                <a:latin typeface="Arial Narrow" panose="020B0606020202030204" pitchFamily="34" charset="0"/>
              </a:rPr>
              <a:t>оцінка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відповідності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сучасному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рівню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наукових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знань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тенденціям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прогресу</a:t>
            </a:r>
            <a:r>
              <a:rPr lang="ru-RU" dirty="0">
                <a:latin typeface="Arial Narrow" panose="020B0606020202030204" pitchFamily="34" charset="0"/>
              </a:rPr>
              <a:t>, принципам </a:t>
            </a:r>
            <a:r>
              <a:rPr lang="ru-RU" dirty="0" err="1">
                <a:latin typeface="Arial Narrow" panose="020B0606020202030204" pitchFamily="34" charset="0"/>
              </a:rPr>
              <a:t>державної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політики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вимогам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екологічної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безпеки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економічної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доцільності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r>
              <a:rPr lang="ru-RU" dirty="0">
                <a:latin typeface="Arial Narrow" panose="020B0606020202030204" pitchFamily="34" charset="0"/>
              </a:rPr>
              <a:t>4. </a:t>
            </a:r>
            <a:r>
              <a:rPr lang="ru-RU" dirty="0" err="1">
                <a:latin typeface="Arial Narrow" panose="020B0606020202030204" pitchFamily="34" charset="0"/>
              </a:rPr>
              <a:t>аналіз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рівня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використання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потенціалу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оцінка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результативності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науково-дослідних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робіт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дослідно-конструкторських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розробок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r>
              <a:rPr lang="ru-RU" dirty="0">
                <a:latin typeface="Arial Narrow" panose="020B0606020202030204" pitchFamily="34" charset="0"/>
              </a:rPr>
              <a:t>5. </a:t>
            </a:r>
            <a:r>
              <a:rPr lang="ru-RU" dirty="0" err="1">
                <a:latin typeface="Arial Narrow" panose="020B0606020202030204" pitchFamily="34" charset="0"/>
              </a:rPr>
              <a:t>прогнозування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науково-технічних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соціально-економічних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екологічних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наслідків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реалізації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чи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діяльності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r>
              <a:rPr lang="ru-RU" dirty="0">
                <a:latin typeface="Arial Narrow" panose="020B0606020202030204" pitchFamily="34" charset="0"/>
              </a:rPr>
              <a:t>6. </a:t>
            </a:r>
            <a:r>
              <a:rPr lang="ru-RU" dirty="0" err="1">
                <a:latin typeface="Arial Narrow" panose="020B0606020202030204" pitchFamily="34" charset="0"/>
              </a:rPr>
              <a:t>підготовка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обґрунтованих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висновків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r>
              <a:rPr lang="ru-RU" dirty="0" err="1">
                <a:latin typeface="Arial Narrow" panose="020B0606020202030204" pitchFamily="34" charset="0"/>
              </a:rPr>
              <a:t>Підставами</a:t>
            </a:r>
            <a:r>
              <a:rPr lang="ru-RU" dirty="0">
                <a:latin typeface="Arial Narrow" panose="020B0606020202030204" pitchFamily="34" charset="0"/>
              </a:rPr>
              <a:t> для </a:t>
            </a:r>
            <a:r>
              <a:rPr lang="ru-RU" dirty="0" err="1">
                <a:latin typeface="Arial Narrow" panose="020B0606020202030204" pitchFamily="34" charset="0"/>
              </a:rPr>
              <a:t>проведення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наукової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 є: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1. </a:t>
            </a:r>
            <a:r>
              <a:rPr lang="ru-RU" dirty="0" err="1">
                <a:latin typeface="Arial Narrow" panose="020B0606020202030204" pitchFamily="34" charset="0"/>
              </a:rPr>
              <a:t>рішення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органів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виконавчої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влади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органів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місцевого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самоврядування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прийняті</a:t>
            </a:r>
            <a:r>
              <a:rPr lang="ru-RU" dirty="0">
                <a:latin typeface="Arial Narrow" panose="020B0606020202030204" pitchFamily="34" charset="0"/>
              </a:rPr>
              <a:t> в межах </a:t>
            </a:r>
            <a:r>
              <a:rPr lang="ru-RU" dirty="0" err="1">
                <a:latin typeface="Arial Narrow" panose="020B0606020202030204" pitchFamily="34" charset="0"/>
              </a:rPr>
              <a:t>їх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повноважень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2. договори на </a:t>
            </a:r>
            <a:r>
              <a:rPr lang="ru-RU" dirty="0" err="1">
                <a:latin typeface="Arial Narrow" panose="020B0606020202030204" pitchFamily="34" charset="0"/>
              </a:rPr>
              <a:t>проведення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наукової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науково-технічної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експертизи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укладені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підприємствами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установами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організаціями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фізичними</a:t>
            </a:r>
            <a:r>
              <a:rPr lang="ru-RU" dirty="0">
                <a:latin typeface="Arial Narrow" panose="020B0606020202030204" pitchFamily="34" charset="0"/>
              </a:rPr>
              <a:t> особами.</a:t>
            </a:r>
          </a:p>
        </p:txBody>
      </p:sp>
    </p:spTree>
    <p:extLst>
      <p:ext uri="{BB962C8B-B14F-4D97-AF65-F5344CB8AC3E}">
        <p14:creationId xmlns:p14="http://schemas.microsoft.com/office/powerpoint/2010/main" val="161388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8309BD-1646-43BD-AE87-C3998A01792F}"/>
              </a:ext>
            </a:extLst>
          </p:cNvPr>
          <p:cNvSpPr/>
          <p:nvPr/>
        </p:nvSpPr>
        <p:spPr>
          <a:xfrm>
            <a:off x="4426634" y="1234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Інновації  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9FA04D-72A7-48BA-837B-AD8F512FC340}"/>
              </a:ext>
            </a:extLst>
          </p:cNvPr>
          <p:cNvSpPr/>
          <p:nvPr/>
        </p:nvSpPr>
        <p:spPr>
          <a:xfrm>
            <a:off x="1505243" y="1443841"/>
            <a:ext cx="887671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Arial Narrow" panose="020B0606020202030204" pitchFamily="34" charset="0"/>
              </a:rPr>
              <a:t>Інновації</a:t>
            </a:r>
            <a:r>
              <a:rPr lang="ru-RU" sz="2400" dirty="0">
                <a:latin typeface="Arial Narrow" panose="020B0606020202030204" pitchFamily="34" charset="0"/>
              </a:rPr>
              <a:t> — </a:t>
            </a:r>
            <a:r>
              <a:rPr lang="ru-RU" sz="2400" dirty="0" err="1">
                <a:latin typeface="Arial Narrow" panose="020B0606020202030204" pitchFamily="34" charset="0"/>
              </a:rPr>
              <a:t>новостворені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</a:rPr>
              <a:t>застосовані</a:t>
            </a:r>
            <a:r>
              <a:rPr lang="ru-RU" sz="2400" dirty="0">
                <a:latin typeface="Arial Narrow" panose="020B0606020202030204" pitchFamily="34" charset="0"/>
              </a:rPr>
              <a:t>) і (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  <a:r>
              <a:rPr lang="ru-RU" sz="2400" dirty="0" err="1">
                <a:latin typeface="Arial Narrow" panose="020B0606020202030204" pitchFamily="34" charset="0"/>
              </a:rPr>
              <a:t>вдосконалені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конкурентоздатні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технології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продукція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послуги</a:t>
            </a:r>
            <a:r>
              <a:rPr lang="ru-RU" sz="2400" dirty="0">
                <a:latin typeface="Arial Narrow" panose="020B0606020202030204" pitchFamily="34" charset="0"/>
              </a:rPr>
              <a:t>, а </a:t>
            </a:r>
            <a:r>
              <a:rPr lang="ru-RU" sz="2400" dirty="0" err="1">
                <a:latin typeface="Arial Narrow" panose="020B0606020202030204" pitchFamily="34" charset="0"/>
              </a:rPr>
              <a:t>також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організаційно-технічні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рішення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виробничого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адміністративного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комерційного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іншого</a:t>
            </a:r>
            <a:r>
              <a:rPr lang="ru-RU" sz="2400" dirty="0">
                <a:latin typeface="Arial Narrow" panose="020B0606020202030204" pitchFamily="34" charset="0"/>
              </a:rPr>
              <a:t> характеру,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істотно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поліпшують</a:t>
            </a:r>
            <a:r>
              <a:rPr lang="ru-RU" sz="2400" dirty="0">
                <a:latin typeface="Arial Narrow" panose="020B0606020202030204" pitchFamily="34" charset="0"/>
              </a:rPr>
              <a:t> структуру та </a:t>
            </a:r>
            <a:r>
              <a:rPr lang="ru-RU" sz="2400" dirty="0" err="1">
                <a:latin typeface="Arial Narrow" panose="020B0606020202030204" pitchFamily="34" charset="0"/>
              </a:rPr>
              <a:t>якість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виробництва</a:t>
            </a:r>
            <a:r>
              <a:rPr lang="ru-RU" sz="2400" dirty="0">
                <a:latin typeface="Arial Narrow" panose="020B0606020202030204" pitchFamily="34" charset="0"/>
              </a:rPr>
              <a:t> і (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  <a:r>
              <a:rPr lang="ru-RU" sz="2400" dirty="0" err="1">
                <a:latin typeface="Arial Narrow" panose="020B0606020202030204" pitchFamily="34" charset="0"/>
              </a:rPr>
              <a:t>соціальної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сфери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pPr algn="just"/>
            <a:endParaRPr lang="ru-RU" sz="2400" dirty="0">
              <a:latin typeface="Arial Narrow" panose="020B0606020202030204" pitchFamily="34" charset="0"/>
            </a:endParaRPr>
          </a:p>
          <a:p>
            <a:pPr algn="just"/>
            <a:r>
              <a:rPr lang="ru-RU" sz="2400" dirty="0" err="1">
                <a:latin typeface="Arial Narrow" panose="020B0606020202030204" pitchFamily="34" charset="0"/>
              </a:rPr>
              <a:t>Інновація</a:t>
            </a:r>
            <a:r>
              <a:rPr lang="ru-RU" sz="2400" dirty="0">
                <a:latin typeface="Arial Narrow" panose="020B0606020202030204" pitchFamily="34" charset="0"/>
              </a:rPr>
              <a:t> є </a:t>
            </a:r>
            <a:r>
              <a:rPr lang="ru-RU" sz="2400" dirty="0" err="1">
                <a:latin typeface="Arial Narrow" panose="020B0606020202030204" pitchFamily="34" charset="0"/>
              </a:rPr>
              <a:t>введенням</a:t>
            </a:r>
            <a:r>
              <a:rPr lang="ru-RU" sz="2400" dirty="0">
                <a:latin typeface="Arial Narrow" panose="020B0606020202030204" pitchFamily="34" charset="0"/>
              </a:rPr>
              <a:t> у </a:t>
            </a:r>
            <a:r>
              <a:rPr lang="ru-RU" sz="2400" dirty="0" err="1">
                <a:latin typeface="Arial Narrow" panose="020B0606020202030204" pitchFamily="34" charset="0"/>
              </a:rPr>
              <a:t>споживання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якого-небудь</a:t>
            </a:r>
            <a:r>
              <a:rPr lang="ru-RU" sz="2400" dirty="0">
                <a:latin typeface="Arial Narrow" panose="020B0606020202030204" pitchFamily="34" charset="0"/>
              </a:rPr>
              <a:t> нового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значно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поліпшеного</a:t>
            </a:r>
            <a:r>
              <a:rPr lang="ru-RU" sz="2400" dirty="0">
                <a:latin typeface="Arial Narrow" panose="020B0606020202030204" pitchFamily="34" charset="0"/>
              </a:rPr>
              <a:t> продукту (товару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послуги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процесу</a:t>
            </a:r>
            <a:r>
              <a:rPr lang="ru-RU" sz="2400" dirty="0">
                <a:latin typeface="Arial Narrow" panose="020B0606020202030204" pitchFamily="34" charset="0"/>
              </a:rPr>
              <a:t>, нового методу маркетингу,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нового </a:t>
            </a:r>
            <a:r>
              <a:rPr lang="ru-RU" sz="2400" dirty="0" err="1">
                <a:latin typeface="Arial Narrow" panose="020B0606020202030204" pitchFamily="34" charset="0"/>
              </a:rPr>
              <a:t>організаційного</a:t>
            </a:r>
            <a:r>
              <a:rPr lang="ru-RU" sz="2400" dirty="0">
                <a:latin typeface="Arial Narrow" panose="020B0606020202030204" pitchFamily="34" charset="0"/>
              </a:rPr>
              <a:t> методу в </a:t>
            </a:r>
            <a:r>
              <a:rPr lang="ru-RU" sz="2400" dirty="0" err="1">
                <a:latin typeface="Arial Narrow" panose="020B0606020202030204" pitchFamily="34" charset="0"/>
              </a:rPr>
              <a:t>діловій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практиці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організації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робочих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місць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зовнішніх</a:t>
            </a:r>
            <a:r>
              <a:rPr lang="ru-RU" sz="2400" dirty="0">
                <a:latin typeface="Arial Narrow" panose="020B0606020202030204" pitchFamily="34" charset="0"/>
              </a:rPr>
              <a:t> зв'язків.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45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6260CF-9E28-4A2D-A419-76E07879A364}"/>
              </a:ext>
            </a:extLst>
          </p:cNvPr>
          <p:cNvSpPr/>
          <p:nvPr/>
        </p:nvSpPr>
        <p:spPr>
          <a:xfrm>
            <a:off x="4431641" y="28135"/>
            <a:ext cx="405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Прикладна й фундаментальна наука</a:t>
            </a:r>
            <a:r>
              <a:rPr lang="uk-UA" dirty="0"/>
              <a:t>..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2C7988-1A1A-402E-B100-6BE766E93EC6}"/>
              </a:ext>
            </a:extLst>
          </p:cNvPr>
          <p:cNvSpPr/>
          <p:nvPr/>
        </p:nvSpPr>
        <p:spPr>
          <a:xfrm>
            <a:off x="1080868" y="719939"/>
            <a:ext cx="10030264" cy="286232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27) </a:t>
            </a:r>
            <a:r>
              <a:rPr lang="ru-RU" sz="20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науково-технічний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прикладний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) результат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одержані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під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час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проведення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прикладних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науково-технічних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експериментальних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)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розробок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істотно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вдосконалені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матеріали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продукти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процеси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пристрої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технології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системи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істотно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вдосконалені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послуги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введені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дію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конструктивні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чи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технологічні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рішення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завершені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випробування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розробки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впроваджені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можуть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бути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впроваджені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суспільну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практику.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Науково-технічний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прикладний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) результат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може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бути у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формі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ескізного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проекту,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експериментального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дослідного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)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зразка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його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діючої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моделі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конструкторської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технологічної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документації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науково-технічну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продукцію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дослідного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зразка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проекту нормативно-правового акта, нормативного документа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науково-методичних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документів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тощо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;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2AC15B-2362-47F7-AB2A-C8E0FB508138}"/>
              </a:ext>
            </a:extLst>
          </p:cNvPr>
          <p:cNvSpPr/>
          <p:nvPr/>
        </p:nvSpPr>
        <p:spPr>
          <a:xfrm>
            <a:off x="1280160" y="3904733"/>
            <a:ext cx="10030264" cy="1938992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33) </a:t>
            </a:r>
            <a:r>
              <a:rPr lang="ru-RU" sz="20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фундаментальні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наукові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дослідження</a:t>
            </a:r>
            <a:r>
              <a:rPr lang="ru-RU" sz="2000" b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теоретичні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експериментальні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дослідження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спрямовані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одержання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знань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про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закономірності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організації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розвитку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природи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суспільства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людини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їх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взаємозв’язків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. Результатом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фундаментальних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досліджень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є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гіпотези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теорії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методи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пізнання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відкриття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законів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природи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невідомих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раніше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явищ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властивостей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матерії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виявлення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закономірностей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розвитку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суспільства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тощо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які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не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орієнтовані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безпосереднє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практичне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використання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сфері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Narrow" panose="020B0606020202030204" pitchFamily="34" charset="0"/>
              </a:rPr>
              <a:t>економіки</a:t>
            </a:r>
            <a:r>
              <a:rPr lang="ru-RU" sz="2000" dirty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9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695417-CB7E-487C-B189-FE3C3E5733ED}"/>
              </a:ext>
            </a:extLst>
          </p:cNvPr>
          <p:cNvSpPr/>
          <p:nvPr/>
        </p:nvSpPr>
        <p:spPr>
          <a:xfrm>
            <a:off x="4869569" y="130012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Популяризація науки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C244DA-15D7-41F9-B0C3-748655E9F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690" y="3194905"/>
            <a:ext cx="2857500" cy="2857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025F5B-A6DA-4ADF-BDD0-1291AEF02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23" y="3710991"/>
            <a:ext cx="3856378" cy="23414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35FF03-3E4B-457D-A953-627F973FC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517" y="249334"/>
            <a:ext cx="2143125" cy="2143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683B4C-8382-44B5-8F1F-13831A2BD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893" y="703604"/>
            <a:ext cx="2143125" cy="2143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A5B656-BD90-4A88-B32F-9DEBA15D2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160" y="1448973"/>
            <a:ext cx="2143125" cy="21431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2B9C12-F466-44E6-B78E-033472B71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7615" y="3989291"/>
            <a:ext cx="1743075" cy="2619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A8D7CA-5300-463E-8D7B-4E83339196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60" y="168698"/>
            <a:ext cx="2143125" cy="21431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19D5D1-4118-48A8-B2AF-954872731B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0234" y="11322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5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157DC9-288A-4556-8537-B92B6E0F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07" y="252080"/>
            <a:ext cx="8229600" cy="61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1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862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Garamond</vt:lpstr>
      <vt:lpstr>Натуральные материалы</vt:lpstr>
      <vt:lpstr>Тема 8 Нормативно-правове забезпечення наукової діяльності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 Нормативно-правове забезпечення наукової діяльності в Україні</dc:title>
  <dc:creator>Probook</dc:creator>
  <cp:lastModifiedBy>Yevheniia Kanchura</cp:lastModifiedBy>
  <cp:revision>11</cp:revision>
  <dcterms:created xsi:type="dcterms:W3CDTF">2021-12-10T09:30:31Z</dcterms:created>
  <dcterms:modified xsi:type="dcterms:W3CDTF">2024-05-07T14:46:56Z</dcterms:modified>
</cp:coreProperties>
</file>